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581" r:id="rId3"/>
    <p:sldId id="584" r:id="rId4"/>
    <p:sldId id="585" r:id="rId5"/>
    <p:sldId id="582" r:id="rId6"/>
    <p:sldId id="586" r:id="rId7"/>
    <p:sldId id="587" r:id="rId8"/>
    <p:sldId id="588" r:id="rId9"/>
    <p:sldId id="589" r:id="rId10"/>
    <p:sldId id="590" r:id="rId11"/>
    <p:sldId id="591" r:id="rId12"/>
    <p:sldId id="592" r:id="rId13"/>
    <p:sldId id="593" r:id="rId14"/>
    <p:sldId id="596" r:id="rId15"/>
    <p:sldId id="597" r:id="rId16"/>
    <p:sldId id="598" r:id="rId17"/>
    <p:sldId id="599" r:id="rId18"/>
    <p:sldId id="600" r:id="rId19"/>
    <p:sldId id="607" r:id="rId20"/>
    <p:sldId id="603" r:id="rId21"/>
    <p:sldId id="604" r:id="rId22"/>
    <p:sldId id="605" r:id="rId23"/>
    <p:sldId id="554" r:id="rId24"/>
    <p:sldId id="396" r:id="rId25"/>
    <p:sldId id="601" r:id="rId26"/>
    <p:sldId id="606" r:id="rId27"/>
    <p:sldId id="602" r:id="rId28"/>
  </p:sldIdLst>
  <p:sldSz cx="12192000" cy="6858000"/>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A54"/>
    <a:srgbClr val="53BCA9"/>
    <a:srgbClr val="0205FD"/>
    <a:srgbClr val="6A51A3"/>
    <a:srgbClr val="0CA1C9"/>
    <a:srgbClr val="FCD970"/>
    <a:srgbClr val="A6D08A"/>
    <a:srgbClr val="F2A46E"/>
    <a:srgbClr val="52BCA8"/>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2" autoAdjust="0"/>
    <p:restoredTop sz="78154" autoAdjust="0"/>
  </p:normalViewPr>
  <p:slideViewPr>
    <p:cSldViewPr showGuides="1">
      <p:cViewPr varScale="1">
        <p:scale>
          <a:sx n="129" d="100"/>
          <a:sy n="129" d="100"/>
        </p:scale>
        <p:origin x="1616" y="88"/>
      </p:cViewPr>
      <p:guideLst>
        <p:guide orient="horz" pos="2205"/>
        <p:guide pos="3840"/>
      </p:guideLst>
    </p:cSldViewPr>
  </p:slideViewPr>
  <p:outlineViewPr>
    <p:cViewPr>
      <p:scale>
        <a:sx n="33" d="100"/>
        <a:sy n="33" d="100"/>
      </p:scale>
      <p:origin x="0" y="-10684"/>
    </p:cViewPr>
  </p:outlineViewPr>
  <p:notesTextViewPr>
    <p:cViewPr>
      <p:scale>
        <a:sx n="150" d="100"/>
        <a:sy n="150" d="100"/>
      </p:scale>
      <p:origin x="0" y="0"/>
    </p:cViewPr>
  </p:notesTextViewPr>
  <p:notesViewPr>
    <p:cSldViewPr>
      <p:cViewPr varScale="1">
        <p:scale>
          <a:sx n="48" d="100"/>
          <a:sy n="48" d="100"/>
        </p:scale>
        <p:origin x="2764"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a:defRPr sz="1200"/>
            </a:lvl1pPr>
          </a:lstStyle>
          <a:p>
            <a:fld id="{EEF8CAF1-A52E-4CE0-936F-2EF96831695C}" type="datetimeFigureOut">
              <a:rPr lang="zh-CN" altLang="en-US" smtClean="0"/>
              <a:t>2020/12/19</a:t>
            </a:fld>
            <a:endParaRPr lang="zh-CN" altLang="en-US"/>
          </a:p>
        </p:txBody>
      </p:sp>
      <p:sp>
        <p:nvSpPr>
          <p:cNvPr id="4" name="页脚占位符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8194F4E-40F4-4C70-9A36-5D01B444D1DC}" type="slidenum">
              <a:rPr lang="zh-CN" altLang="en-US" smtClean="0"/>
              <a:t>‹#›</a:t>
            </a:fld>
            <a:endParaRPr lang="zh-CN" altLang="en-US"/>
          </a:p>
        </p:txBody>
      </p:sp>
    </p:spTree>
    <p:extLst>
      <p:ext uri="{BB962C8B-B14F-4D97-AF65-F5344CB8AC3E}">
        <p14:creationId xmlns:p14="http://schemas.microsoft.com/office/powerpoint/2010/main" val="1809028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8E2E362-6A50-4047-B83D-450B0D5E65AB}" type="datetimeFigureOut">
              <a:rPr lang="zh-CN" altLang="en-US" smtClean="0"/>
              <a:t>2020/12/19</a:t>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EB47890-5446-4662-AB75-3CEB6FA02C87}" type="slidenum">
              <a:rPr lang="zh-CN" altLang="en-US" smtClean="0"/>
              <a:t>‹#›</a:t>
            </a:fld>
            <a:endParaRPr lang="zh-CN" altLang="en-US"/>
          </a:p>
        </p:txBody>
      </p:sp>
    </p:spTree>
    <p:extLst>
      <p:ext uri="{BB962C8B-B14F-4D97-AF65-F5344CB8AC3E}">
        <p14:creationId xmlns:p14="http://schemas.microsoft.com/office/powerpoint/2010/main" val="359165636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dirty="0"/>
              <a:t>分享</a:t>
            </a:r>
            <a:r>
              <a:rPr lang="en-US" altLang="zh-CN" sz="1800" dirty="0"/>
              <a:t>INFOCOM2021</a:t>
            </a:r>
            <a:r>
              <a:rPr lang="zh-CN" altLang="en-US" sz="1800" dirty="0"/>
              <a:t>定位工作，</a:t>
            </a:r>
            <a:r>
              <a:rPr lang="en-US" altLang="zh-CN" sz="1800" dirty="0">
                <a:solidFill>
                  <a:srgbClr val="EA4A54"/>
                </a:solidFill>
                <a:ea typeface="宋体" charset="-122"/>
              </a:rPr>
              <a:t>Train Once, Locate Anytime for Anyone: </a:t>
            </a:r>
            <a:r>
              <a:rPr lang="en-US" altLang="zh-CN" sz="1800" dirty="0">
                <a:solidFill>
                  <a:srgbClr val="0CA1C9"/>
                </a:solidFill>
                <a:ea typeface="宋体" charset="-122"/>
              </a:rPr>
              <a:t>Adversarial Learning based Wireless Localization</a:t>
            </a:r>
            <a:r>
              <a:rPr lang="zh-CN" altLang="en-US" sz="1800" dirty="0">
                <a:solidFill>
                  <a:srgbClr val="0CA1C9"/>
                </a:solidFill>
                <a:ea typeface="宋体" charset="-122"/>
              </a:rPr>
              <a:t>，</a:t>
            </a:r>
            <a:r>
              <a:rPr lang="zh-CN" altLang="en-US" sz="1800" dirty="0"/>
              <a:t>基于深度学习的室内定位方法。</a:t>
            </a:r>
          </a:p>
        </p:txBody>
      </p:sp>
      <p:sp>
        <p:nvSpPr>
          <p:cNvPr id="4" name="灯片编号占位符 3"/>
          <p:cNvSpPr>
            <a:spLocks noGrp="1"/>
          </p:cNvSpPr>
          <p:nvPr>
            <p:ph type="sldNum" sz="quarter" idx="10"/>
          </p:nvPr>
        </p:nvSpPr>
        <p:spPr/>
        <p:txBody>
          <a:bodyPr/>
          <a:lstStyle/>
          <a:p>
            <a:fld id="{2EB47890-5446-4662-AB75-3CEB6FA02C87}" type="slidenum">
              <a:rPr lang="zh-CN" altLang="en-US" smtClean="0"/>
              <a:t>1</a:t>
            </a:fld>
            <a:endParaRPr lang="zh-CN" altLang="en-US"/>
          </a:p>
        </p:txBody>
      </p:sp>
    </p:spTree>
    <p:extLst>
      <p:ext uri="{BB962C8B-B14F-4D97-AF65-F5344CB8AC3E}">
        <p14:creationId xmlns:p14="http://schemas.microsoft.com/office/powerpoint/2010/main" val="286516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另外，影响指纹定位准确率的因素，除了时间波动性以及设备异质性外，还有空间歧义性，空间歧义性是指在场景中，由于较远距离的指纹相似而造成的较大的定位误差。如左图所示，</a:t>
            </a:r>
            <a:r>
              <a:rPr lang="en-US" altLang="zh-CN" dirty="0"/>
              <a:t>[click] ground truth</a:t>
            </a:r>
            <a:r>
              <a:rPr lang="zh-CN" altLang="en-US" dirty="0"/>
              <a:t>位置为（</a:t>
            </a:r>
            <a:r>
              <a:rPr lang="en-US" altLang="zh-CN" dirty="0"/>
              <a:t>8</a:t>
            </a:r>
            <a:r>
              <a:rPr lang="zh-CN" altLang="en-US" dirty="0"/>
              <a:t>，</a:t>
            </a:r>
            <a:r>
              <a:rPr lang="en-US" altLang="zh-CN" dirty="0"/>
              <a:t>8</a:t>
            </a:r>
            <a:r>
              <a:rPr lang="zh-CN" altLang="en-US" dirty="0"/>
              <a:t>），他的临近位置有许多相似的指纹，这些相似的指纹虽然会造成误差，但是影响并不算大，相比来说，距离较远位置的（</a:t>
            </a:r>
            <a:r>
              <a:rPr lang="en-US" altLang="zh-CN" dirty="0"/>
              <a:t>2</a:t>
            </a:r>
            <a:r>
              <a:rPr lang="zh-CN" altLang="en-US" dirty="0"/>
              <a:t>，</a:t>
            </a:r>
            <a:r>
              <a:rPr lang="en-US" altLang="zh-CN" dirty="0"/>
              <a:t>6</a:t>
            </a:r>
            <a:r>
              <a:rPr lang="zh-CN" altLang="en-US" dirty="0"/>
              <a:t>），（</a:t>
            </a:r>
            <a:r>
              <a:rPr lang="en-US" altLang="zh-CN" dirty="0"/>
              <a:t>8</a:t>
            </a:r>
            <a:r>
              <a:rPr lang="zh-CN" altLang="en-US" dirty="0"/>
              <a:t>，</a:t>
            </a:r>
            <a:r>
              <a:rPr lang="en-US" altLang="zh-CN" dirty="0"/>
              <a:t>2</a:t>
            </a:r>
            <a:r>
              <a:rPr lang="zh-CN" altLang="en-US" dirty="0"/>
              <a:t>）的相似指纹会造成较大的定位误差。我们考虑如何解决造成大误差的空间歧义问题。在深度学习模型中，这个问题可以通过设计误差函数来解决，</a:t>
            </a:r>
            <a:r>
              <a:rPr lang="en-US" altLang="zh-CN" dirty="0"/>
              <a:t>[click] </a:t>
            </a:r>
            <a:r>
              <a:rPr lang="zh-CN" altLang="en-US" dirty="0"/>
              <a:t>我们设计了空间约束误差函数，他的实际意义为，当预测的结果与真实结果不符合，距离真实结果越远，我们给他的惩罚越大。因为在指纹数据库构建阶段，每个兴趣点的采集位置都会被记录，所以使用这个误差函数并不需要引入额外的信息。</a:t>
            </a:r>
          </a:p>
        </p:txBody>
      </p:sp>
      <p:sp>
        <p:nvSpPr>
          <p:cNvPr id="4" name="灯片编号占位符 3"/>
          <p:cNvSpPr>
            <a:spLocks noGrp="1"/>
          </p:cNvSpPr>
          <p:nvPr>
            <p:ph type="sldNum" sz="quarter" idx="5"/>
          </p:nvPr>
        </p:nvSpPr>
        <p:spPr/>
        <p:txBody>
          <a:bodyPr/>
          <a:lstStyle/>
          <a:p>
            <a:fld id="{2EB47890-5446-4662-AB75-3CEB6FA02C87}" type="slidenum">
              <a:rPr lang="zh-CN" altLang="en-US" smtClean="0"/>
              <a:t>10</a:t>
            </a:fld>
            <a:endParaRPr lang="zh-CN" altLang="en-US"/>
          </a:p>
        </p:txBody>
      </p:sp>
    </p:spTree>
    <p:extLst>
      <p:ext uri="{BB962C8B-B14F-4D97-AF65-F5344CB8AC3E}">
        <p14:creationId xmlns:p14="http://schemas.microsoft.com/office/powerpoint/2010/main" val="2337851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此时，我们再看整个模型，已经可以把整体代价函数的形式写出来了</a:t>
            </a:r>
            <a:r>
              <a:rPr lang="en-US" altLang="zh-CN" dirty="0" err="1"/>
              <a:t>lossa+losss-lossd</a:t>
            </a:r>
            <a:r>
              <a:rPr lang="zh-CN" altLang="en-US" dirty="0"/>
              <a:t>，他的最终目的是希望特征提取器能够提取与 时间波动，设备异质 无关的鲁棒特征，最大化定位准确率，我们如何训练对抗网络呢。</a:t>
            </a:r>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11</a:t>
            </a:fld>
            <a:endParaRPr lang="zh-CN" altLang="en-US"/>
          </a:p>
        </p:txBody>
      </p:sp>
    </p:spTree>
    <p:extLst>
      <p:ext uri="{BB962C8B-B14F-4D97-AF65-F5344CB8AC3E}">
        <p14:creationId xmlns:p14="http://schemas.microsoft.com/office/powerpoint/2010/main" val="1009676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我们迭代式更新网络的参数，我们将网络的参数分为两部分，</a:t>
            </a:r>
            <a:r>
              <a:rPr lang="en-US" altLang="zh-CN" dirty="0"/>
              <a:t>domain discriminator</a:t>
            </a:r>
            <a:r>
              <a:rPr lang="zh-CN" altLang="en-US" dirty="0"/>
              <a:t>的参数，和其他参数。先固定</a:t>
            </a:r>
            <a:r>
              <a:rPr lang="en-US" altLang="zh-CN" dirty="0"/>
              <a:t>domain</a:t>
            </a:r>
            <a:r>
              <a:rPr lang="zh-CN" altLang="en-US" dirty="0"/>
              <a:t>，更新其他的参数。</a:t>
            </a:r>
            <a:r>
              <a:rPr lang="en-US" altLang="zh-CN" dirty="0"/>
              <a:t>[click] </a:t>
            </a:r>
            <a:r>
              <a:rPr lang="zh-CN" altLang="en-US" dirty="0"/>
              <a:t>我们把特征提取器提取的特征</a:t>
            </a:r>
            <a:r>
              <a:rPr lang="en-US" altLang="zh-CN" dirty="0"/>
              <a:t>Z</a:t>
            </a:r>
            <a:r>
              <a:rPr lang="zh-CN" altLang="en-US" dirty="0"/>
              <a:t>可视化出来，并且映射成二维的，方便查看。这里的</a:t>
            </a:r>
            <a:r>
              <a:rPr lang="en-US" altLang="zh-CN" dirty="0"/>
              <a:t>domain1</a:t>
            </a:r>
            <a:r>
              <a:rPr lang="zh-CN" altLang="en-US" dirty="0"/>
              <a:t>，以及</a:t>
            </a:r>
            <a:r>
              <a:rPr lang="en-US" altLang="zh-CN" dirty="0"/>
              <a:t>domain2</a:t>
            </a:r>
            <a:r>
              <a:rPr lang="zh-CN" altLang="en-US" dirty="0"/>
              <a:t>，可以理解为在同一位置使用两个不同的设备采集的数据，刚开始，它们是分开的。</a:t>
            </a:r>
          </a:p>
        </p:txBody>
      </p:sp>
      <p:sp>
        <p:nvSpPr>
          <p:cNvPr id="4" name="灯片编号占位符 3"/>
          <p:cNvSpPr>
            <a:spLocks noGrp="1"/>
          </p:cNvSpPr>
          <p:nvPr>
            <p:ph type="sldNum" sz="quarter" idx="5"/>
          </p:nvPr>
        </p:nvSpPr>
        <p:spPr/>
        <p:txBody>
          <a:bodyPr/>
          <a:lstStyle/>
          <a:p>
            <a:fld id="{2EB47890-5446-4662-AB75-3CEB6FA02C87}" type="slidenum">
              <a:rPr lang="zh-CN" altLang="en-US" smtClean="0"/>
              <a:t>12</a:t>
            </a:fld>
            <a:endParaRPr lang="zh-CN" altLang="en-US"/>
          </a:p>
        </p:txBody>
      </p:sp>
    </p:spTree>
    <p:extLst>
      <p:ext uri="{BB962C8B-B14F-4D97-AF65-F5344CB8AC3E}">
        <p14:creationId xmlns:p14="http://schemas.microsoft.com/office/powerpoint/2010/main" val="740880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然后我们冻住特征提取器和位置预测器，更新域判别器的参数，</a:t>
            </a:r>
            <a:r>
              <a:rPr lang="en-US" altLang="zh-CN" dirty="0"/>
              <a:t>[click] </a:t>
            </a:r>
            <a:r>
              <a:rPr lang="zh-CN" altLang="en-US" dirty="0"/>
              <a:t>得到了两个</a:t>
            </a:r>
            <a:r>
              <a:rPr lang="en-US" altLang="zh-CN" dirty="0"/>
              <a:t>domain</a:t>
            </a:r>
            <a:r>
              <a:rPr lang="zh-CN" altLang="en-US" dirty="0"/>
              <a:t>之间的边界函数，两部分的点尽可能清晰的分布在边界两侧。</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13</a:t>
            </a:fld>
            <a:endParaRPr lang="zh-CN" altLang="en-US"/>
          </a:p>
        </p:txBody>
      </p:sp>
    </p:spTree>
    <p:extLst>
      <p:ext uri="{BB962C8B-B14F-4D97-AF65-F5344CB8AC3E}">
        <p14:creationId xmlns:p14="http://schemas.microsoft.com/office/powerpoint/2010/main" val="2005944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然后冻住域判别器，更新特征提取器，此时特征提取器尽力欺骗域判别器，因此这些点向边界函数移动，让域判别器不容易分辨</a:t>
            </a:r>
            <a:r>
              <a:rPr lang="en-US" altLang="zh-CN" dirty="0"/>
              <a:t>[click]</a:t>
            </a:r>
            <a:r>
              <a:rPr lang="zh-CN" altLang="en-US" dirty="0"/>
              <a:t>。</a:t>
            </a:r>
          </a:p>
        </p:txBody>
      </p:sp>
      <p:sp>
        <p:nvSpPr>
          <p:cNvPr id="4" name="灯片编号占位符 3"/>
          <p:cNvSpPr>
            <a:spLocks noGrp="1"/>
          </p:cNvSpPr>
          <p:nvPr>
            <p:ph type="sldNum" sz="quarter" idx="5"/>
          </p:nvPr>
        </p:nvSpPr>
        <p:spPr/>
        <p:txBody>
          <a:bodyPr/>
          <a:lstStyle/>
          <a:p>
            <a:fld id="{2EB47890-5446-4662-AB75-3CEB6FA02C87}" type="slidenum">
              <a:rPr lang="zh-CN" altLang="en-US" smtClean="0"/>
              <a:t>14</a:t>
            </a:fld>
            <a:endParaRPr lang="zh-CN" altLang="en-US"/>
          </a:p>
        </p:txBody>
      </p:sp>
    </p:spTree>
    <p:extLst>
      <p:ext uri="{BB962C8B-B14F-4D97-AF65-F5344CB8AC3E}">
        <p14:creationId xmlns:p14="http://schemas.microsoft.com/office/powerpoint/2010/main" val="48935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[click] </a:t>
            </a:r>
            <a:r>
              <a:rPr lang="zh-CN" altLang="en-US" dirty="0"/>
              <a:t>然后冻住其他参数，更新域判别器，得到一个新的边界</a:t>
            </a:r>
            <a:r>
              <a:rPr lang="en-US" altLang="zh-CN" dirty="0"/>
              <a:t>[click]</a:t>
            </a:r>
            <a:r>
              <a:rPr lang="zh-CN" altLang="en-US" dirty="0"/>
              <a:t>。</a:t>
            </a:r>
          </a:p>
        </p:txBody>
      </p:sp>
      <p:sp>
        <p:nvSpPr>
          <p:cNvPr id="4" name="灯片编号占位符 3"/>
          <p:cNvSpPr>
            <a:spLocks noGrp="1"/>
          </p:cNvSpPr>
          <p:nvPr>
            <p:ph type="sldNum" sz="quarter" idx="5"/>
          </p:nvPr>
        </p:nvSpPr>
        <p:spPr/>
        <p:txBody>
          <a:bodyPr/>
          <a:lstStyle/>
          <a:p>
            <a:fld id="{2EB47890-5446-4662-AB75-3CEB6FA02C87}" type="slidenum">
              <a:rPr lang="zh-CN" altLang="en-US" smtClean="0"/>
              <a:t>15</a:t>
            </a:fld>
            <a:endParaRPr lang="zh-CN" altLang="en-US"/>
          </a:p>
        </p:txBody>
      </p:sp>
    </p:spTree>
    <p:extLst>
      <p:ext uri="{BB962C8B-B14F-4D97-AF65-F5344CB8AC3E}">
        <p14:creationId xmlns:p14="http://schemas.microsoft.com/office/powerpoint/2010/main" val="3281141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然后冻住域判别器，更新特征提取器。</a:t>
            </a:r>
          </a:p>
        </p:txBody>
      </p:sp>
      <p:sp>
        <p:nvSpPr>
          <p:cNvPr id="4" name="灯片编号占位符 3"/>
          <p:cNvSpPr>
            <a:spLocks noGrp="1"/>
          </p:cNvSpPr>
          <p:nvPr>
            <p:ph type="sldNum" sz="quarter" idx="5"/>
          </p:nvPr>
        </p:nvSpPr>
        <p:spPr/>
        <p:txBody>
          <a:bodyPr/>
          <a:lstStyle/>
          <a:p>
            <a:fld id="{2EB47890-5446-4662-AB75-3CEB6FA02C87}" type="slidenum">
              <a:rPr lang="zh-CN" altLang="en-US" smtClean="0"/>
              <a:t>16</a:t>
            </a:fld>
            <a:endParaRPr lang="zh-CN" altLang="en-US"/>
          </a:p>
        </p:txBody>
      </p:sp>
    </p:spTree>
    <p:extLst>
      <p:ext uri="{BB962C8B-B14F-4D97-AF65-F5344CB8AC3E}">
        <p14:creationId xmlns:p14="http://schemas.microsoft.com/office/powerpoint/2010/main" val="1587232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来自不同域的点会越来越靠近边界，最后域判别器难以分辨，特征提取器欺骗成功，提取出了与</a:t>
            </a:r>
            <a:r>
              <a:rPr lang="en-US" altLang="zh-CN" dirty="0"/>
              <a:t>domain</a:t>
            </a:r>
            <a:r>
              <a:rPr lang="zh-CN" altLang="en-US" dirty="0"/>
              <a:t>无关的特征，换句话说，克服了时间波动性以及设备异质性。</a:t>
            </a:r>
          </a:p>
        </p:txBody>
      </p:sp>
      <p:sp>
        <p:nvSpPr>
          <p:cNvPr id="4" name="灯片编号占位符 3"/>
          <p:cNvSpPr>
            <a:spLocks noGrp="1"/>
          </p:cNvSpPr>
          <p:nvPr>
            <p:ph type="sldNum" sz="quarter" idx="5"/>
          </p:nvPr>
        </p:nvSpPr>
        <p:spPr/>
        <p:txBody>
          <a:bodyPr/>
          <a:lstStyle/>
          <a:p>
            <a:fld id="{2EB47890-5446-4662-AB75-3CEB6FA02C87}" type="slidenum">
              <a:rPr lang="zh-CN" altLang="en-US" smtClean="0"/>
              <a:t>17</a:t>
            </a:fld>
            <a:endParaRPr lang="zh-CN" altLang="en-US"/>
          </a:p>
        </p:txBody>
      </p:sp>
    </p:spTree>
    <p:extLst>
      <p:ext uri="{BB962C8B-B14F-4D97-AF65-F5344CB8AC3E}">
        <p14:creationId xmlns:p14="http://schemas.microsoft.com/office/powerpoint/2010/main" val="406589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我们定性分析特征提取器学习到的鲁棒特征，左侧的图是不使用对抗学习，使用一个</a:t>
            </a:r>
            <a:r>
              <a:rPr lang="en-US" altLang="zh-CN" dirty="0"/>
              <a:t>CNN</a:t>
            </a:r>
            <a:r>
              <a:rPr lang="zh-CN" altLang="en-US" dirty="0"/>
              <a:t>提取的特征，右侧是我们的方法提取的特征。其中，紫色和黄色分别代表不同的位置采集的数据，圆圈和三角分别代表指纹不同的</a:t>
            </a:r>
            <a:r>
              <a:rPr lang="en-US" altLang="zh-CN" dirty="0"/>
              <a:t>domain</a:t>
            </a:r>
            <a:r>
              <a:rPr lang="zh-CN" altLang="en-US" dirty="0"/>
              <a:t>，我们仍然可以理解成使用的不同设备。</a:t>
            </a:r>
            <a:r>
              <a:rPr lang="en-US" altLang="zh-CN" dirty="0"/>
              <a:t>[click] </a:t>
            </a:r>
            <a:r>
              <a:rPr lang="zh-CN" altLang="en-US" dirty="0"/>
              <a:t>可以看出来，左边，不同的域之间有明显的分界线，并且不同位置的点混杂在一起难以区分。右侧，使用我们的方法提取的特征，不同的位置之间有清晰的边界函数，并且不同的</a:t>
            </a:r>
            <a:r>
              <a:rPr lang="en-US" altLang="zh-CN" dirty="0"/>
              <a:t>domain</a:t>
            </a:r>
            <a:r>
              <a:rPr lang="zh-CN" altLang="en-US" dirty="0"/>
              <a:t>均匀的混杂在一起，说明提取出了</a:t>
            </a:r>
            <a:r>
              <a:rPr lang="en-US" altLang="zh-CN" dirty="0"/>
              <a:t>domain</a:t>
            </a:r>
            <a:r>
              <a:rPr lang="zh-CN" altLang="en-US" dirty="0"/>
              <a:t>无关的鲁棒特征。</a:t>
            </a:r>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18</a:t>
            </a:fld>
            <a:endParaRPr lang="zh-CN" altLang="en-US"/>
          </a:p>
        </p:txBody>
      </p:sp>
    </p:spTree>
    <p:extLst>
      <p:ext uri="{BB962C8B-B14F-4D97-AF65-F5344CB8AC3E}">
        <p14:creationId xmlns:p14="http://schemas.microsoft.com/office/powerpoint/2010/main" val="2606107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文章的第二大部分是模型的自动更新部分，在定位系统部署并投入使用之后，我们能够收集到大量的无标签的查询指纹，</a:t>
            </a:r>
            <a:r>
              <a:rPr lang="en-US" altLang="zh-CN" dirty="0"/>
              <a:t>[click] </a:t>
            </a:r>
            <a:r>
              <a:rPr lang="zh-CN" altLang="en-US" dirty="0"/>
              <a:t>构成无标指纹数据库。</a:t>
            </a:r>
            <a:r>
              <a:rPr lang="en-US" altLang="zh-CN" dirty="0"/>
              <a:t>[click] </a:t>
            </a:r>
            <a:r>
              <a:rPr lang="zh-CN" altLang="en-US" dirty="0"/>
              <a:t>我们使用位置预测器中的三个结构不同的模型对他们分别进行预测，由于三个模型拥有不同的分类视图，即使对同一个指纹，他们的预测结果也有可能是不同的。</a:t>
            </a:r>
            <a:r>
              <a:rPr lang="en-US" altLang="zh-CN" dirty="0"/>
              <a:t>[click]</a:t>
            </a:r>
            <a:r>
              <a:rPr lang="zh-CN" altLang="en-US" dirty="0"/>
              <a:t>我们使用</a:t>
            </a:r>
            <a:r>
              <a:rPr lang="en-US" altLang="zh-CN" dirty="0"/>
              <a:t>co-training</a:t>
            </a:r>
            <a:r>
              <a:rPr lang="zh-CN" altLang="en-US" dirty="0"/>
              <a:t>的方法进行模型更新，使用</a:t>
            </a:r>
            <a:r>
              <a:rPr lang="en-US" altLang="zh-CN" dirty="0"/>
              <a:t>M1</a:t>
            </a:r>
            <a:r>
              <a:rPr lang="zh-CN" altLang="en-US" dirty="0"/>
              <a:t>与</a:t>
            </a:r>
            <a:r>
              <a:rPr lang="en-US" altLang="zh-CN" dirty="0"/>
              <a:t>M2</a:t>
            </a:r>
            <a:r>
              <a:rPr lang="zh-CN" altLang="en-US" dirty="0"/>
              <a:t>对无标数据库中的指纹进行预测，</a:t>
            </a:r>
            <a:r>
              <a:rPr lang="en-US" altLang="zh-CN" dirty="0"/>
              <a:t>[click]</a:t>
            </a:r>
            <a:r>
              <a:rPr lang="zh-CN" altLang="en-US" dirty="0"/>
              <a:t>挑选出可靠且稳定的指纹添加到</a:t>
            </a:r>
            <a:r>
              <a:rPr lang="en-US" altLang="zh-CN" dirty="0"/>
              <a:t>M3</a:t>
            </a:r>
            <a:r>
              <a:rPr lang="zh-CN" altLang="en-US" dirty="0"/>
              <a:t>的训练集中，可靠是指</a:t>
            </a:r>
            <a:r>
              <a:rPr lang="en-US" altLang="zh-CN" dirty="0"/>
              <a:t>M1</a:t>
            </a:r>
            <a:r>
              <a:rPr lang="zh-CN" altLang="en-US" dirty="0"/>
              <a:t>与</a:t>
            </a:r>
            <a:r>
              <a:rPr lang="en-US" altLang="zh-CN" dirty="0"/>
              <a:t>M2</a:t>
            </a:r>
            <a:r>
              <a:rPr lang="zh-CN" altLang="en-US" dirty="0"/>
              <a:t>预测结果一致，稳定是</a:t>
            </a:r>
            <a:r>
              <a:rPr lang="en-US" altLang="zh-CN" dirty="0" err="1"/>
              <a:t>DropOut</a:t>
            </a:r>
            <a:r>
              <a:rPr lang="zh-CN" altLang="en-US" dirty="0"/>
              <a:t>掉</a:t>
            </a:r>
            <a:r>
              <a:rPr lang="en-US" altLang="zh-CN" dirty="0"/>
              <a:t>M1</a:t>
            </a:r>
            <a:r>
              <a:rPr lang="zh-CN" altLang="en-US" dirty="0"/>
              <a:t>与</a:t>
            </a:r>
            <a:r>
              <a:rPr lang="en-US" altLang="zh-CN" dirty="0"/>
              <a:t>M2</a:t>
            </a:r>
            <a:r>
              <a:rPr lang="zh-CN" altLang="en-US" dirty="0"/>
              <a:t>的部分神经元后，预测结果仍旧不变。对于其他两个模型，我们也使用同样的方法进行处理，构建各自的由无标签指纹增强的数据集。</a:t>
            </a:r>
            <a:r>
              <a:rPr lang="en-US" altLang="zh-CN" dirty="0"/>
              <a:t>[click] </a:t>
            </a:r>
            <a:r>
              <a:rPr lang="zh-CN" altLang="en-US" dirty="0"/>
              <a:t>然后，使用新的增强后的数据集微调位置预测器中的三个网络，实现模型的更新。</a:t>
            </a:r>
            <a:r>
              <a:rPr lang="en-US" altLang="zh-CN" dirty="0"/>
              <a:t>[click] </a:t>
            </a:r>
            <a:r>
              <a:rPr lang="zh-CN" altLang="en-US" dirty="0"/>
              <a:t>其中存在一个问题，随着训练进行，三个模型的训练集会越来越相似，使用了一种</a:t>
            </a:r>
            <a:r>
              <a:rPr lang="en-US" altLang="zh-CN" sz="16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Diversity Augmentation</a:t>
            </a:r>
            <a:r>
              <a:rPr lang="zh-CN" altLang="en-US" sz="1600" kern="1200" dirty="0">
                <a:solidFill>
                  <a:schemeClr val="tx1"/>
                </a:solidFill>
                <a:latin typeface="+mn-lt"/>
                <a:ea typeface="+mn-ea"/>
                <a:cs typeface="+mn-cs"/>
              </a:rPr>
              <a:t>增强视图多样性</a:t>
            </a:r>
            <a:r>
              <a:rPr lang="zh-CN" altLang="en-US" dirty="0"/>
              <a:t>。</a:t>
            </a:r>
            <a:r>
              <a:rPr lang="en-US" altLang="zh-CN" dirty="0"/>
              <a:t>7.</a:t>
            </a:r>
            <a:r>
              <a:rPr lang="zh-CN" altLang="en-US" dirty="0"/>
              <a:t>与现有的数据库更新方法不同，现有的方法对无标签指纹进行预测打上标签后，直接用来更新指纹数据库，但是很明显，这样的方法引入了存在设备异质性以及时间波动性的噪声。得益于训练好的鲁棒特征提取器</a:t>
            </a:r>
            <a:r>
              <a:rPr lang="en-US" altLang="zh-CN" dirty="0"/>
              <a:t>Me</a:t>
            </a:r>
            <a:r>
              <a:rPr lang="zh-CN" altLang="en-US" dirty="0"/>
              <a:t>，提取了本质的指纹特征来更新后续的模型。</a:t>
            </a:r>
          </a:p>
        </p:txBody>
      </p:sp>
      <p:sp>
        <p:nvSpPr>
          <p:cNvPr id="4" name="灯片编号占位符 3"/>
          <p:cNvSpPr>
            <a:spLocks noGrp="1"/>
          </p:cNvSpPr>
          <p:nvPr>
            <p:ph type="sldNum" sz="quarter" idx="5"/>
          </p:nvPr>
        </p:nvSpPr>
        <p:spPr/>
        <p:txBody>
          <a:bodyPr/>
          <a:lstStyle/>
          <a:p>
            <a:fld id="{2EB47890-5446-4662-AB75-3CEB6FA02C87}" type="slidenum">
              <a:rPr lang="zh-CN" altLang="en-US" smtClean="0"/>
              <a:t>19</a:t>
            </a:fld>
            <a:endParaRPr lang="zh-CN" altLang="en-US"/>
          </a:p>
        </p:txBody>
      </p:sp>
    </p:spTree>
    <p:extLst>
      <p:ext uri="{BB962C8B-B14F-4D97-AF65-F5344CB8AC3E}">
        <p14:creationId xmlns:p14="http://schemas.microsoft.com/office/powerpoint/2010/main" val="306845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准确稳定的室内定位服务支撑着广泛的应用，比如说超市内的定位，地铁导航，以及我们与建筑学院合作的室内人员热点发现。目前有各种各样的技术用于室内定位，如声音，</a:t>
            </a:r>
            <a:r>
              <a:rPr lang="en-US" altLang="zh-CN" dirty="0" err="1"/>
              <a:t>wifi</a:t>
            </a:r>
            <a:r>
              <a:rPr lang="zh-CN" altLang="en-US" dirty="0"/>
              <a:t>，视觉，</a:t>
            </a:r>
            <a:r>
              <a:rPr lang="en-US" altLang="zh-CN" dirty="0"/>
              <a:t>RFID</a:t>
            </a:r>
            <a:r>
              <a:rPr lang="zh-CN" altLang="en-US" dirty="0"/>
              <a:t>，其中，</a:t>
            </a:r>
            <a:r>
              <a:rPr lang="en-US" altLang="zh-CN" dirty="0"/>
              <a:t>[click] </a:t>
            </a:r>
            <a:r>
              <a:rPr lang="zh-CN" altLang="en-US" dirty="0"/>
              <a:t>基于</a:t>
            </a:r>
            <a:r>
              <a:rPr lang="en-US" altLang="zh-CN" dirty="0" err="1"/>
              <a:t>WiFi</a:t>
            </a:r>
            <a:r>
              <a:rPr lang="en-US" altLang="zh-CN" dirty="0"/>
              <a:t> </a:t>
            </a:r>
            <a:r>
              <a:rPr lang="zh-CN" altLang="en-US" dirty="0"/>
              <a:t>的定位技术得益于广泛部署的</a:t>
            </a:r>
            <a:r>
              <a:rPr lang="en-US" altLang="zh-CN" dirty="0" err="1"/>
              <a:t>wifi</a:t>
            </a:r>
            <a:r>
              <a:rPr lang="zh-CN" altLang="en-US" dirty="0"/>
              <a:t>基础设施以及用户随身携带的移动设备，在众多技术中脱颖而出，成为最受欢迎的定位方法。不仅仅是学术界，工业界也在积极部署，例如，步步高小天才电话手表，利用</a:t>
            </a:r>
            <a:r>
              <a:rPr lang="en-US" altLang="zh-CN" dirty="0" err="1"/>
              <a:t>Wifi</a:t>
            </a:r>
            <a:r>
              <a:rPr lang="zh-CN" altLang="en-US" dirty="0"/>
              <a:t>定位在室内找孩子，百度和谷歌，在完善他们的室内地图板块时，首要方法就是基于</a:t>
            </a:r>
            <a:r>
              <a:rPr lang="en-US" altLang="zh-CN" dirty="0" err="1"/>
              <a:t>WiFi</a:t>
            </a:r>
            <a:r>
              <a:rPr lang="zh-CN" altLang="en-US" dirty="0"/>
              <a:t>指纹。</a:t>
            </a:r>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2</a:t>
            </a:fld>
            <a:endParaRPr lang="zh-CN" altLang="en-US"/>
          </a:p>
        </p:txBody>
      </p:sp>
    </p:spTree>
    <p:extLst>
      <p:ext uri="{BB962C8B-B14F-4D97-AF65-F5344CB8AC3E}">
        <p14:creationId xmlns:p14="http://schemas.microsoft.com/office/powerpoint/2010/main" val="3311880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实验部分，我们在三个不同的场景中，使用</a:t>
            </a:r>
            <a:r>
              <a:rPr lang="en-US" altLang="zh-CN" dirty="0"/>
              <a:t>8</a:t>
            </a:r>
            <a:r>
              <a:rPr lang="zh-CN" altLang="en-US" dirty="0"/>
              <a:t>种不同的设备进行了横跨</a:t>
            </a:r>
            <a:r>
              <a:rPr lang="en-US" altLang="zh-CN" dirty="0"/>
              <a:t>7</a:t>
            </a:r>
            <a:r>
              <a:rPr lang="zh-CN" altLang="en-US" dirty="0"/>
              <a:t>个月的实验，我们根据实验场景的不同，使用两种不同的指标评估我们的工作，如下面的三张电子地图所示，在</a:t>
            </a:r>
            <a:r>
              <a:rPr lang="en-US" altLang="zh-CN" dirty="0"/>
              <a:t>office building </a:t>
            </a:r>
            <a:r>
              <a:rPr lang="zh-CN" altLang="en-US" dirty="0"/>
              <a:t>和</a:t>
            </a:r>
            <a:r>
              <a:rPr lang="en-US" altLang="zh-CN" dirty="0"/>
              <a:t>classroom building</a:t>
            </a:r>
            <a:r>
              <a:rPr lang="zh-CN" altLang="en-US" dirty="0"/>
              <a:t>，我们细粒度的采集的了指纹，因此可以计算距离级别的定位误差，在第三张图的商场中，因为地图面积太大，我们使用一个粗粒度，但是更加实用的指标，我们把地图划分为不同的</a:t>
            </a:r>
            <a:r>
              <a:rPr lang="en-US" altLang="zh-CN" dirty="0"/>
              <a:t>region</a:t>
            </a:r>
            <a:r>
              <a:rPr lang="zh-CN" altLang="en-US" dirty="0"/>
              <a:t>，计算不同区域的定位成功率。右边这张图是网络的结构与参数，在位置预测器中我们通过使用残差网络，以及控制卷积核的大小来保证网络的分类视图不同。</a:t>
            </a:r>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20</a:t>
            </a:fld>
            <a:endParaRPr lang="zh-CN" altLang="en-US"/>
          </a:p>
        </p:txBody>
      </p:sp>
    </p:spTree>
    <p:extLst>
      <p:ext uri="{BB962C8B-B14F-4D97-AF65-F5344CB8AC3E}">
        <p14:creationId xmlns:p14="http://schemas.microsoft.com/office/powerpoint/2010/main" val="3079605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一张图是实验的整体性能的对比，第二张图我们测试定位系统在部署后第一周，一周后，以及两周后的性能，可以看出在较短的时间内，不使用模型更新，我们的系统性能下降极少，其他方法精度下降超过百分之</a:t>
            </a:r>
            <a:r>
              <a:rPr lang="en-US" altLang="zh-CN" dirty="0"/>
              <a:t>10</a:t>
            </a:r>
            <a:r>
              <a:rPr lang="zh-CN" altLang="en-US" dirty="0"/>
              <a:t>。第三张图展示了不同方法使用不同设备的定位性能，我们的方法性能始终很高且更加稳定。第四张图展示了横跨七个月的性能表现，其中红色实线是我们的方法在使用模型更新的情况下的表现，</a:t>
            </a:r>
            <a:r>
              <a:rPr lang="en-US" altLang="zh-CN" dirty="0"/>
              <a:t>7</a:t>
            </a:r>
            <a:r>
              <a:rPr lang="zh-CN" altLang="en-US" dirty="0"/>
              <a:t>个月内的性能下降不超过</a:t>
            </a:r>
            <a:r>
              <a:rPr lang="en-US" altLang="zh-CN" dirty="0"/>
              <a:t>8%</a:t>
            </a:r>
            <a:r>
              <a:rPr lang="zh-CN" altLang="en-US" dirty="0"/>
              <a:t>，其他的模型更新的方法性能下降至少</a:t>
            </a:r>
            <a:r>
              <a:rPr lang="en-US" altLang="zh-CN" dirty="0"/>
              <a:t>15%</a:t>
            </a:r>
            <a:r>
              <a:rPr lang="zh-CN" altLang="en-US" dirty="0"/>
              <a:t>。</a:t>
            </a:r>
          </a:p>
        </p:txBody>
      </p:sp>
      <p:sp>
        <p:nvSpPr>
          <p:cNvPr id="4" name="灯片编号占位符 3"/>
          <p:cNvSpPr>
            <a:spLocks noGrp="1"/>
          </p:cNvSpPr>
          <p:nvPr>
            <p:ph type="sldNum" sz="quarter" idx="5"/>
          </p:nvPr>
        </p:nvSpPr>
        <p:spPr/>
        <p:txBody>
          <a:bodyPr/>
          <a:lstStyle/>
          <a:p>
            <a:fld id="{2EB47890-5446-4662-AB75-3CEB6FA02C87}" type="slidenum">
              <a:rPr lang="zh-CN" altLang="en-US" smtClean="0"/>
              <a:t>21</a:t>
            </a:fld>
            <a:endParaRPr lang="zh-CN" altLang="en-US"/>
          </a:p>
        </p:txBody>
      </p:sp>
    </p:spTree>
    <p:extLst>
      <p:ext uri="{BB962C8B-B14F-4D97-AF65-F5344CB8AC3E}">
        <p14:creationId xmlns:p14="http://schemas.microsoft.com/office/powerpoint/2010/main" val="3759583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此外，我们验证了使用对抗训练得到的特征提取器的性能，对比相同结构的非对抗训练的</a:t>
            </a:r>
            <a:r>
              <a:rPr lang="en-US" altLang="zh-CN" dirty="0"/>
              <a:t>CNN</a:t>
            </a:r>
            <a:r>
              <a:rPr lang="zh-CN" altLang="en-US" dirty="0"/>
              <a:t>方法，我们的方法性能更高并且稳定。第二张图验证了将原始的一维指纹向量转换为二位指纹图像的有效性，第三张图展示了空间约束损失函数能够有效减少定位的大误差。</a:t>
            </a:r>
          </a:p>
        </p:txBody>
      </p:sp>
      <p:sp>
        <p:nvSpPr>
          <p:cNvPr id="4" name="灯片编号占位符 3"/>
          <p:cNvSpPr>
            <a:spLocks noGrp="1"/>
          </p:cNvSpPr>
          <p:nvPr>
            <p:ph type="sldNum" sz="quarter" idx="5"/>
          </p:nvPr>
        </p:nvSpPr>
        <p:spPr/>
        <p:txBody>
          <a:bodyPr/>
          <a:lstStyle/>
          <a:p>
            <a:fld id="{2EB47890-5446-4662-AB75-3CEB6FA02C87}" type="slidenum">
              <a:rPr lang="zh-CN" altLang="en-US" smtClean="0"/>
              <a:t>22</a:t>
            </a:fld>
            <a:endParaRPr lang="zh-CN" altLang="en-US"/>
          </a:p>
        </p:txBody>
      </p:sp>
    </p:spTree>
    <p:extLst>
      <p:ext uri="{BB962C8B-B14F-4D97-AF65-F5344CB8AC3E}">
        <p14:creationId xmlns:p14="http://schemas.microsoft.com/office/powerpoint/2010/main" val="4035190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t>总结一下，我们了一个定位框架，借助对抗网络提取</a:t>
            </a:r>
            <a:r>
              <a:rPr lang="en-US" altLang="zh-CN" dirty="0"/>
              <a:t>domain</a:t>
            </a:r>
            <a:r>
              <a:rPr lang="zh-CN" altLang="en-US" dirty="0"/>
              <a:t>无关的特征用于精准的定位。我们从半监督学习的角度出发，设计了模型自动更新的方法，</a:t>
            </a:r>
            <a:r>
              <a:rPr lang="en-US" altLang="zh-CN" dirty="0"/>
              <a:t>and we</a:t>
            </a:r>
            <a:r>
              <a:rPr lang="zh-CN" altLang="en-US" dirty="0"/>
              <a:t> </a:t>
            </a:r>
            <a:r>
              <a:rPr lang="en-US" altLang="zh-CN" dirty="0"/>
              <a:t>fill the gap</a:t>
            </a:r>
            <a:r>
              <a:rPr lang="zh-CN" altLang="en-US" dirty="0"/>
              <a:t>。最后，我们在真实场景中进行了充分的实验，验证了方法的有效性，我们相信，我们的方法能够为基于</a:t>
            </a:r>
            <a:r>
              <a:rPr lang="en-US" altLang="zh-CN" dirty="0" err="1"/>
              <a:t>wifi</a:t>
            </a:r>
            <a:r>
              <a:rPr lang="zh-CN" altLang="en-US" dirty="0"/>
              <a:t>指纹的广泛部署与实际应用做出贡献。</a:t>
            </a:r>
            <a:endParaRPr lang="en-US" altLang="zh-CN"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23</a:t>
            </a:fld>
            <a:endParaRPr lang="zh-CN" altLang="en-US"/>
          </a:p>
        </p:txBody>
      </p:sp>
    </p:spTree>
    <p:extLst>
      <p:ext uri="{BB962C8B-B14F-4D97-AF65-F5344CB8AC3E}">
        <p14:creationId xmlns:p14="http://schemas.microsoft.com/office/powerpoint/2010/main" val="1205700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24</a:t>
            </a:fld>
            <a:endParaRPr lang="zh-CN" altLang="en-US"/>
          </a:p>
        </p:txBody>
      </p:sp>
    </p:spTree>
    <p:extLst>
      <p:ext uri="{BB962C8B-B14F-4D97-AF65-F5344CB8AC3E}">
        <p14:creationId xmlns:p14="http://schemas.microsoft.com/office/powerpoint/2010/main" val="403237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文章的第二大部分是模型的自动更新部分，在定位系统部署并投入使用之后，我们能够收集到大量的无标签的查询指纹，</a:t>
            </a:r>
            <a:r>
              <a:rPr lang="en-US" altLang="zh-CN" dirty="0"/>
              <a:t>[click] </a:t>
            </a:r>
            <a:r>
              <a:rPr lang="zh-CN" altLang="en-US" dirty="0"/>
              <a:t>构成无标指纹数据库。</a:t>
            </a:r>
            <a:r>
              <a:rPr lang="en-US" altLang="zh-CN" dirty="0"/>
              <a:t>[click] </a:t>
            </a:r>
            <a:r>
              <a:rPr lang="zh-CN" altLang="en-US" dirty="0"/>
              <a:t>我们使用位置预测器中的三个结构不同的模型对他们分别进行预测，由于三个模型拥有不同的分类视图，即使对同一个指纹，他们的预测结果也有可能是不同的。</a:t>
            </a:r>
            <a:r>
              <a:rPr lang="en-US" altLang="zh-CN" dirty="0"/>
              <a:t>[click]</a:t>
            </a:r>
            <a:r>
              <a:rPr lang="zh-CN" altLang="en-US" dirty="0"/>
              <a:t>我们使用</a:t>
            </a:r>
            <a:r>
              <a:rPr lang="en-US" altLang="zh-CN" dirty="0"/>
              <a:t>co-training</a:t>
            </a:r>
            <a:r>
              <a:rPr lang="zh-CN" altLang="en-US" dirty="0"/>
              <a:t>的方法进行模型更新，使用</a:t>
            </a:r>
            <a:r>
              <a:rPr lang="en-US" altLang="zh-CN" dirty="0"/>
              <a:t>M1</a:t>
            </a:r>
            <a:r>
              <a:rPr lang="zh-CN" altLang="en-US" dirty="0"/>
              <a:t>与</a:t>
            </a:r>
            <a:r>
              <a:rPr lang="en-US" altLang="zh-CN" dirty="0"/>
              <a:t>M2</a:t>
            </a:r>
            <a:r>
              <a:rPr lang="zh-CN" altLang="en-US" dirty="0"/>
              <a:t>对无标数据库中的指纹进行预测，挑选出可靠且稳定的指纹添加到</a:t>
            </a:r>
            <a:r>
              <a:rPr lang="en-US" altLang="zh-CN" dirty="0"/>
              <a:t>M3</a:t>
            </a:r>
            <a:r>
              <a:rPr lang="zh-CN" altLang="en-US" dirty="0"/>
              <a:t>的训练集中，可靠是指</a:t>
            </a:r>
            <a:r>
              <a:rPr lang="en-US" altLang="zh-CN" dirty="0"/>
              <a:t>M1</a:t>
            </a:r>
            <a:r>
              <a:rPr lang="zh-CN" altLang="en-US" dirty="0"/>
              <a:t>与</a:t>
            </a:r>
            <a:r>
              <a:rPr lang="en-US" altLang="zh-CN" dirty="0"/>
              <a:t>M2</a:t>
            </a:r>
            <a:r>
              <a:rPr lang="zh-CN" altLang="en-US" dirty="0"/>
              <a:t>预测结果一致，稳定是</a:t>
            </a:r>
            <a:r>
              <a:rPr lang="en-US" altLang="zh-CN" dirty="0" err="1"/>
              <a:t>DropOut</a:t>
            </a:r>
            <a:r>
              <a:rPr lang="zh-CN" altLang="en-US" dirty="0"/>
              <a:t>掉</a:t>
            </a:r>
            <a:r>
              <a:rPr lang="en-US" altLang="zh-CN" dirty="0"/>
              <a:t>M1</a:t>
            </a:r>
            <a:r>
              <a:rPr lang="zh-CN" altLang="en-US" dirty="0"/>
              <a:t>与</a:t>
            </a:r>
            <a:r>
              <a:rPr lang="en-US" altLang="zh-CN" dirty="0"/>
              <a:t>M2</a:t>
            </a:r>
            <a:r>
              <a:rPr lang="zh-CN" altLang="en-US" dirty="0"/>
              <a:t>的部分神经元后，预测结果仍旧不变。</a:t>
            </a:r>
            <a:r>
              <a:rPr lang="en-US" altLang="zh-CN" dirty="0"/>
              <a:t>[click] </a:t>
            </a:r>
            <a:r>
              <a:rPr lang="zh-CN" altLang="en-US" dirty="0"/>
              <a:t>对于其他两个模型，我们也使用同样的方法进行处理，构建各自的由无标签指纹增强的数据集。</a:t>
            </a:r>
            <a:r>
              <a:rPr lang="en-US" altLang="zh-CN" dirty="0"/>
              <a:t>[click] </a:t>
            </a:r>
            <a:r>
              <a:rPr lang="zh-CN" altLang="en-US" dirty="0"/>
              <a:t>然后，使用新的增强后的数据集微调位置预测器中的三个网络，实现模型的更新。与现有的数据库更新方法不同，现有的方法对无标签指纹进行预测打上标签后，直接用来更新指纹数据库，但是很明显，这样的方法引入了存在设备异质性以及时间波动性的噪声。</a:t>
            </a:r>
            <a:r>
              <a:rPr lang="en-US" altLang="zh-CN" dirty="0"/>
              <a:t>[click] </a:t>
            </a:r>
            <a:r>
              <a:rPr lang="zh-CN" altLang="en-US" dirty="0"/>
              <a:t>我们的方法得益于训练好的鲁棒特征提取器</a:t>
            </a:r>
            <a:r>
              <a:rPr lang="en-US" altLang="zh-CN" dirty="0"/>
              <a:t>Me</a:t>
            </a:r>
            <a:r>
              <a:rPr lang="zh-CN" altLang="en-US" dirty="0"/>
              <a:t>，提取了本质的指纹特征来更新后续的模型，不会因为噪声的干扰而降低性能。</a:t>
            </a:r>
          </a:p>
        </p:txBody>
      </p:sp>
      <p:sp>
        <p:nvSpPr>
          <p:cNvPr id="4" name="灯片编号占位符 3"/>
          <p:cNvSpPr>
            <a:spLocks noGrp="1"/>
          </p:cNvSpPr>
          <p:nvPr>
            <p:ph type="sldNum" sz="quarter" idx="5"/>
          </p:nvPr>
        </p:nvSpPr>
        <p:spPr/>
        <p:txBody>
          <a:bodyPr/>
          <a:lstStyle/>
          <a:p>
            <a:fld id="{2EB47890-5446-4662-AB75-3CEB6FA02C87}" type="slidenum">
              <a:rPr lang="zh-CN" altLang="en-US" smtClean="0"/>
              <a:t>25</a:t>
            </a:fld>
            <a:endParaRPr lang="zh-CN" altLang="en-US"/>
          </a:p>
        </p:txBody>
      </p:sp>
    </p:spTree>
    <p:extLst>
      <p:ext uri="{BB962C8B-B14F-4D97-AF65-F5344CB8AC3E}">
        <p14:creationId xmlns:p14="http://schemas.microsoft.com/office/powerpoint/2010/main" val="3489774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文章的第二大部分是模型的自动更新部分，在定位系统部署并投入使用之后，我们能够收集到大量的无标签的查询指纹，</a:t>
            </a:r>
            <a:r>
              <a:rPr lang="en-US" altLang="zh-CN" dirty="0"/>
              <a:t>[click] </a:t>
            </a:r>
            <a:r>
              <a:rPr lang="zh-CN" altLang="en-US" dirty="0"/>
              <a:t>构成无标指纹数据库。</a:t>
            </a:r>
            <a:r>
              <a:rPr lang="en-US" altLang="zh-CN" dirty="0"/>
              <a:t>[click] </a:t>
            </a:r>
            <a:r>
              <a:rPr lang="zh-CN" altLang="en-US" dirty="0"/>
              <a:t>我们使用位置预测器中的三个结构不同的模型对他们分别进行预测，由于三个模型拥有不同的分类视图，即使对同一个指纹，他们的预测结果也有可能是不同的。</a:t>
            </a:r>
            <a:r>
              <a:rPr lang="en-US" altLang="zh-CN" dirty="0"/>
              <a:t>[click]</a:t>
            </a:r>
            <a:r>
              <a:rPr lang="zh-CN" altLang="en-US" dirty="0"/>
              <a:t>我们使用</a:t>
            </a:r>
            <a:r>
              <a:rPr lang="en-US" altLang="zh-CN" dirty="0"/>
              <a:t>co-training</a:t>
            </a:r>
            <a:r>
              <a:rPr lang="zh-CN" altLang="en-US" dirty="0"/>
              <a:t>的方法进行模型更新，使用</a:t>
            </a:r>
            <a:r>
              <a:rPr lang="en-US" altLang="zh-CN" dirty="0"/>
              <a:t>M1</a:t>
            </a:r>
            <a:r>
              <a:rPr lang="zh-CN" altLang="en-US" dirty="0"/>
              <a:t>与</a:t>
            </a:r>
            <a:r>
              <a:rPr lang="en-US" altLang="zh-CN" dirty="0"/>
              <a:t>M2</a:t>
            </a:r>
            <a:r>
              <a:rPr lang="zh-CN" altLang="en-US" dirty="0"/>
              <a:t>对无标数据库中的指纹进行预测，</a:t>
            </a:r>
            <a:r>
              <a:rPr lang="en-US" altLang="zh-CN" dirty="0"/>
              <a:t>[click]</a:t>
            </a:r>
            <a:r>
              <a:rPr lang="zh-CN" altLang="en-US" dirty="0"/>
              <a:t>挑选出可靠且稳定的指纹添加到</a:t>
            </a:r>
            <a:r>
              <a:rPr lang="en-US" altLang="zh-CN" dirty="0"/>
              <a:t>M3</a:t>
            </a:r>
            <a:r>
              <a:rPr lang="zh-CN" altLang="en-US" dirty="0"/>
              <a:t>的训练集中，可靠是指</a:t>
            </a:r>
            <a:r>
              <a:rPr lang="en-US" altLang="zh-CN" dirty="0"/>
              <a:t>M1</a:t>
            </a:r>
            <a:r>
              <a:rPr lang="zh-CN" altLang="en-US" dirty="0"/>
              <a:t>与</a:t>
            </a:r>
            <a:r>
              <a:rPr lang="en-US" altLang="zh-CN" dirty="0"/>
              <a:t>M2</a:t>
            </a:r>
            <a:r>
              <a:rPr lang="zh-CN" altLang="en-US" dirty="0"/>
              <a:t>预测结果一致，稳定是</a:t>
            </a:r>
            <a:r>
              <a:rPr lang="en-US" altLang="zh-CN" dirty="0" err="1"/>
              <a:t>DropOut</a:t>
            </a:r>
            <a:r>
              <a:rPr lang="zh-CN" altLang="en-US" dirty="0"/>
              <a:t>掉</a:t>
            </a:r>
            <a:r>
              <a:rPr lang="en-US" altLang="zh-CN" dirty="0"/>
              <a:t>M1</a:t>
            </a:r>
            <a:r>
              <a:rPr lang="zh-CN" altLang="en-US" dirty="0"/>
              <a:t>与</a:t>
            </a:r>
            <a:r>
              <a:rPr lang="en-US" altLang="zh-CN" dirty="0"/>
              <a:t>M2</a:t>
            </a:r>
            <a:r>
              <a:rPr lang="zh-CN" altLang="en-US" dirty="0"/>
              <a:t>的部分神经元后，预测结果仍旧不变。对于其他两个模型，我们也使用同样的方法进行处理，构建各自的由无标签指纹增强的数据集。</a:t>
            </a:r>
            <a:r>
              <a:rPr lang="en-US" altLang="zh-CN" dirty="0"/>
              <a:t>[click] </a:t>
            </a:r>
            <a:r>
              <a:rPr lang="zh-CN" altLang="en-US" dirty="0"/>
              <a:t>然后，使用新的增强后的数据集微调位置预测器中的三个网络，实现模型的更新。</a:t>
            </a:r>
            <a:r>
              <a:rPr lang="en-US" altLang="zh-CN" dirty="0"/>
              <a:t>[click] </a:t>
            </a:r>
            <a:r>
              <a:rPr lang="zh-CN" altLang="en-US" dirty="0"/>
              <a:t>其中存在一个问题，随着训练进行，三个模型的训练集会越来越相似，使用了一种</a:t>
            </a:r>
            <a:r>
              <a:rPr lang="en-US" altLang="zh-CN" sz="16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Diversity Augmentation</a:t>
            </a:r>
            <a:r>
              <a:rPr lang="zh-CN" altLang="en-US" sz="1600" kern="1200" dirty="0">
                <a:solidFill>
                  <a:schemeClr val="tx1"/>
                </a:solidFill>
                <a:latin typeface="+mn-lt"/>
                <a:ea typeface="+mn-ea"/>
                <a:cs typeface="+mn-cs"/>
              </a:rPr>
              <a:t>增强视图多样性</a:t>
            </a:r>
            <a:r>
              <a:rPr lang="zh-CN" altLang="en-US" dirty="0"/>
              <a:t>。</a:t>
            </a:r>
            <a:r>
              <a:rPr lang="en-US" altLang="zh-CN" dirty="0"/>
              <a:t>7.</a:t>
            </a:r>
            <a:r>
              <a:rPr lang="zh-CN" altLang="en-US" dirty="0"/>
              <a:t>与现有的数据库更新方法不同，现有的方法对无标签指纹进行预测打上标签后，直接用来更新指纹数据库，但是很明显，这样的方法引入了存在设备异质性以及时间波动性的噪声。得益于训练好的鲁棒特征提取器</a:t>
            </a:r>
            <a:r>
              <a:rPr lang="en-US" altLang="zh-CN" dirty="0"/>
              <a:t>Me</a:t>
            </a:r>
            <a:r>
              <a:rPr lang="zh-CN" altLang="en-US" dirty="0"/>
              <a:t>，提取了本质的指纹特征来更新后续的模型。</a:t>
            </a:r>
          </a:p>
        </p:txBody>
      </p:sp>
      <p:sp>
        <p:nvSpPr>
          <p:cNvPr id="4" name="灯片编号占位符 3"/>
          <p:cNvSpPr>
            <a:spLocks noGrp="1"/>
          </p:cNvSpPr>
          <p:nvPr>
            <p:ph type="sldNum" sz="quarter" idx="5"/>
          </p:nvPr>
        </p:nvSpPr>
        <p:spPr/>
        <p:txBody>
          <a:bodyPr/>
          <a:lstStyle/>
          <a:p>
            <a:fld id="{2EB47890-5446-4662-AB75-3CEB6FA02C87}" type="slidenum">
              <a:rPr lang="zh-CN" altLang="en-US" smtClean="0"/>
              <a:t>26</a:t>
            </a:fld>
            <a:endParaRPr lang="zh-CN" altLang="en-US"/>
          </a:p>
        </p:txBody>
      </p:sp>
    </p:spTree>
    <p:extLst>
      <p:ext uri="{BB962C8B-B14F-4D97-AF65-F5344CB8AC3E}">
        <p14:creationId xmlns:p14="http://schemas.microsoft.com/office/powerpoint/2010/main" val="2041923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27</a:t>
            </a:fld>
            <a:endParaRPr lang="zh-CN" altLang="en-US"/>
          </a:p>
        </p:txBody>
      </p:sp>
    </p:spTree>
    <p:extLst>
      <p:ext uri="{BB962C8B-B14F-4D97-AF65-F5344CB8AC3E}">
        <p14:creationId xmlns:p14="http://schemas.microsoft.com/office/powerpoint/2010/main" val="129825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传统的定位系统分为两阶段，在训练阶段，由工作人员在场景中采集</a:t>
            </a:r>
            <a:r>
              <a:rPr lang="en-US" altLang="zh-CN" dirty="0" err="1"/>
              <a:t>WiFi</a:t>
            </a:r>
            <a:r>
              <a:rPr lang="zh-CN" altLang="en-US" dirty="0"/>
              <a:t>指纹，手动记录采集的位置，作为指纹的位置标签，从而构建指纹数据库。在定位阶段，用户采集无标签的查询指纹，与数据库中的指纹进行匹配，得到具体的位置。尽管使用</a:t>
            </a:r>
            <a:r>
              <a:rPr lang="en-US" altLang="zh-CN" dirty="0" err="1"/>
              <a:t>WiFi</a:t>
            </a:r>
            <a:r>
              <a:rPr lang="zh-CN" altLang="en-US" dirty="0"/>
              <a:t>定位的愿景十分美好，但是目前的基于</a:t>
            </a:r>
            <a:r>
              <a:rPr lang="en-US" altLang="zh-CN" dirty="0" err="1"/>
              <a:t>WiFi</a:t>
            </a:r>
            <a:r>
              <a:rPr lang="zh-CN" altLang="en-US" dirty="0"/>
              <a:t>指纹的定位方法准确率堪忧，经常会出现数米甚至数十米的定位误差。我们在真实的应用场景中长时间的部署了定位系统，发现有三大问题会导致较大的定位误差。</a:t>
            </a:r>
            <a:r>
              <a:rPr lang="en-US" altLang="zh-CN" dirty="0"/>
              <a:t>[click]</a:t>
            </a:r>
            <a:r>
              <a:rPr lang="zh-CN" altLang="en-US" dirty="0"/>
              <a:t>首先，商用</a:t>
            </a:r>
            <a:r>
              <a:rPr lang="en-US" altLang="zh-CN" dirty="0" err="1"/>
              <a:t>WiFi</a:t>
            </a:r>
            <a:r>
              <a:rPr lang="zh-CN" altLang="en-US" dirty="0"/>
              <a:t>的信号强度不稳定，有的商用</a:t>
            </a:r>
            <a:r>
              <a:rPr lang="en-US" altLang="zh-CN" dirty="0" err="1"/>
              <a:t>WiFi</a:t>
            </a:r>
            <a:r>
              <a:rPr lang="zh-CN" altLang="en-US" dirty="0"/>
              <a:t>会根据功率调整策略，在不同的时间表现出不同的强度。在上午</a:t>
            </a:r>
            <a:r>
              <a:rPr lang="en-US" altLang="zh-CN" dirty="0"/>
              <a:t>10</a:t>
            </a:r>
            <a:r>
              <a:rPr lang="zh-CN" altLang="en-US" dirty="0"/>
              <a:t>点和晚上</a:t>
            </a:r>
            <a:r>
              <a:rPr lang="en-US" altLang="zh-CN" dirty="0"/>
              <a:t>9</a:t>
            </a:r>
            <a:r>
              <a:rPr lang="zh-CN" altLang="en-US" dirty="0"/>
              <a:t>点采集指纹，由于</a:t>
            </a:r>
            <a:r>
              <a:rPr lang="en-US" altLang="zh-CN" dirty="0" err="1"/>
              <a:t>WiFi</a:t>
            </a:r>
            <a:r>
              <a:rPr lang="zh-CN" altLang="en-US" dirty="0"/>
              <a:t>的信号波动，即使使用相同的设备在同一位置，也有较大的定位偏差。</a:t>
            </a:r>
            <a:r>
              <a:rPr lang="en-US" altLang="zh-CN" dirty="0"/>
              <a:t>[Click]</a:t>
            </a:r>
            <a:r>
              <a:rPr lang="zh-CN" altLang="en-US" dirty="0"/>
              <a:t>第二点，由于使用的移动设备不同，采集的指纹也会有较大区别，我们在相同时间分别使用智能手机和小天才手表采集的指纹差别尤其明显，我们称之为设备异质性。</a:t>
            </a:r>
            <a:r>
              <a:rPr lang="en-US" altLang="zh-CN" dirty="0"/>
              <a:t>[click]</a:t>
            </a:r>
            <a:r>
              <a:rPr lang="zh-CN" altLang="en-US" dirty="0"/>
              <a:t>第三个重要问题来源于指纹数据库的退化。两周之后，某些</a:t>
            </a:r>
            <a:r>
              <a:rPr lang="en-US" altLang="zh-CN" dirty="0" err="1"/>
              <a:t>WiFi</a:t>
            </a:r>
            <a:r>
              <a:rPr lang="zh-CN" altLang="en-US" dirty="0"/>
              <a:t>位置发生变化，甚至被直接关闭，导致出现了巨大的定位误差。</a:t>
            </a:r>
          </a:p>
        </p:txBody>
      </p:sp>
      <p:sp>
        <p:nvSpPr>
          <p:cNvPr id="4" name="灯片编号占位符 3"/>
          <p:cNvSpPr>
            <a:spLocks noGrp="1"/>
          </p:cNvSpPr>
          <p:nvPr>
            <p:ph type="sldNum" sz="quarter" idx="5"/>
          </p:nvPr>
        </p:nvSpPr>
        <p:spPr/>
        <p:txBody>
          <a:bodyPr/>
          <a:lstStyle/>
          <a:p>
            <a:fld id="{2EB47890-5446-4662-AB75-3CEB6FA02C87}" type="slidenum">
              <a:rPr lang="zh-CN" altLang="en-US" smtClean="0"/>
              <a:t>3</a:t>
            </a:fld>
            <a:endParaRPr lang="zh-CN" altLang="en-US"/>
          </a:p>
        </p:txBody>
      </p:sp>
    </p:spTree>
    <p:extLst>
      <p:ext uri="{BB962C8B-B14F-4D97-AF65-F5344CB8AC3E}">
        <p14:creationId xmlns:p14="http://schemas.microsoft.com/office/powerpoint/2010/main" val="26824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现有的方法通过牺牲指纹定位的易用性和普适性，借助额外的传感器信息来提升鲁棒性，例如</a:t>
            </a:r>
            <a:r>
              <a:rPr lang="en-US" altLang="zh-CN" dirty="0"/>
              <a:t>Ubicomp15</a:t>
            </a:r>
            <a:r>
              <a:rPr lang="zh-CN" altLang="en-US" dirty="0"/>
              <a:t>的</a:t>
            </a:r>
            <a:r>
              <a:rPr lang="en-US" altLang="zh-CN" dirty="0"/>
              <a:t>Argus</a:t>
            </a:r>
            <a:r>
              <a:rPr lang="zh-CN" altLang="en-US" dirty="0"/>
              <a:t>，借助移动设备的视觉信息为指纹定位提供几何约束，减少大的误差。还有方法通过发掘鲁棒指纹特征提升精度，如</a:t>
            </a:r>
            <a:r>
              <a:rPr lang="en-US" altLang="zh-CN" dirty="0"/>
              <a:t>Ubicomp17</a:t>
            </a:r>
            <a:r>
              <a:rPr lang="zh-CN" altLang="en-US" dirty="0"/>
              <a:t>的</a:t>
            </a:r>
            <a:r>
              <a:rPr lang="en-US" altLang="zh-CN" dirty="0" err="1"/>
              <a:t>ViVi</a:t>
            </a:r>
            <a:r>
              <a:rPr lang="zh-CN" altLang="en-US" dirty="0"/>
              <a:t>，通过发掘指纹的空间关联 减少空间歧义性导致的定位误差。近些年，还有方法利用深度学习模型提升定位精度，如</a:t>
            </a:r>
            <a:r>
              <a:rPr lang="en-US" altLang="zh-CN" dirty="0"/>
              <a:t>19</a:t>
            </a:r>
            <a:r>
              <a:rPr lang="zh-CN" altLang="en-US" dirty="0"/>
              <a:t>年的</a:t>
            </a:r>
            <a:r>
              <a:rPr lang="en-US" altLang="zh-CN" dirty="0" err="1"/>
              <a:t>WiDeep</a:t>
            </a:r>
            <a:r>
              <a:rPr lang="zh-CN" altLang="en-US" dirty="0"/>
              <a:t>。</a:t>
            </a:r>
            <a:r>
              <a:rPr lang="en-US" altLang="zh-CN" dirty="0"/>
              <a:t>[click]</a:t>
            </a:r>
            <a:r>
              <a:rPr lang="zh-CN" altLang="en-US" dirty="0"/>
              <a:t>虽然这些方法的定位性能有所提升，但是很可惜，没有抓住环境动态性和设备异质性的本质问题，它们的精度和鲁棒性仍然很差。</a:t>
            </a:r>
            <a:endParaRPr lang="en-US" altLang="zh-CN"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4</a:t>
            </a:fld>
            <a:endParaRPr lang="zh-CN" altLang="en-US"/>
          </a:p>
        </p:txBody>
      </p:sp>
    </p:spTree>
    <p:extLst>
      <p:ext uri="{BB962C8B-B14F-4D97-AF65-F5344CB8AC3E}">
        <p14:creationId xmlns:p14="http://schemas.microsoft.com/office/powerpoint/2010/main" val="88747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也有许多工作在维护指纹数据库方面做出了努力。比如说</a:t>
            </a:r>
            <a:r>
              <a:rPr lang="en-US" altLang="zh-CN" dirty="0"/>
              <a:t>Mobicom12</a:t>
            </a:r>
            <a:r>
              <a:rPr lang="zh-CN" altLang="en-US" dirty="0"/>
              <a:t>年的</a:t>
            </a:r>
            <a:r>
              <a:rPr lang="en-US" altLang="zh-CN" dirty="0" err="1"/>
              <a:t>LiFS</a:t>
            </a:r>
            <a:r>
              <a:rPr lang="zh-CN" altLang="en-US" dirty="0"/>
              <a:t>，以及</a:t>
            </a:r>
            <a:r>
              <a:rPr lang="en-US" altLang="zh-CN" dirty="0"/>
              <a:t>infocom15</a:t>
            </a:r>
            <a:r>
              <a:rPr lang="zh-CN" altLang="en-US" dirty="0"/>
              <a:t>年的</a:t>
            </a:r>
            <a:r>
              <a:rPr lang="en-US" altLang="zh-CN" dirty="0" err="1"/>
              <a:t>AcMu</a:t>
            </a:r>
            <a:r>
              <a:rPr lang="zh-CN" altLang="en-US" dirty="0"/>
              <a:t>，此类工作借助用户的行为模式或空间的几何约束，通过</a:t>
            </a:r>
            <a:r>
              <a:rPr lang="en-US" altLang="zh-CN" dirty="0"/>
              <a:t>crowd sourcing</a:t>
            </a:r>
            <a:r>
              <a:rPr lang="zh-CN" altLang="en-US" dirty="0"/>
              <a:t>采集的无标签指纹，利用现有定位系统给他们打上标签，从而更新数据库。但我们发现这类方法有一个致命问题，</a:t>
            </a:r>
            <a:r>
              <a:rPr lang="en-US" altLang="zh-CN" dirty="0"/>
              <a:t>[click]</a:t>
            </a:r>
            <a:r>
              <a:rPr lang="zh-CN" altLang="en-US" dirty="0"/>
              <a:t>指纹数据库的更新依赖定位系统的性能，但是定位系统的性能又依赖于一个良好的指纹数据库，因此，即使更新，指纹数据库的质量仍会不断下降，维护成本并没有降低。</a:t>
            </a:r>
          </a:p>
        </p:txBody>
      </p:sp>
      <p:sp>
        <p:nvSpPr>
          <p:cNvPr id="4" name="灯片编号占位符 3"/>
          <p:cNvSpPr>
            <a:spLocks noGrp="1"/>
          </p:cNvSpPr>
          <p:nvPr>
            <p:ph type="sldNum" sz="quarter" idx="5"/>
          </p:nvPr>
        </p:nvSpPr>
        <p:spPr/>
        <p:txBody>
          <a:bodyPr/>
          <a:lstStyle/>
          <a:p>
            <a:fld id="{2EB47890-5446-4662-AB75-3CEB6FA02C87}" type="slidenum">
              <a:rPr lang="zh-CN" altLang="en-US" smtClean="0"/>
              <a:t>5</a:t>
            </a:fld>
            <a:endParaRPr lang="zh-CN" altLang="en-US"/>
          </a:p>
        </p:txBody>
      </p:sp>
    </p:spTree>
    <p:extLst>
      <p:ext uri="{BB962C8B-B14F-4D97-AF65-F5344CB8AC3E}">
        <p14:creationId xmlns:p14="http://schemas.microsoft.com/office/powerpoint/2010/main" val="163481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作为室内定位系统追求的目标，纵轴，高定位精度，侧轴，低维护成本，横轴，高部署普适性，目前还没有工作能够同时实现这个三个目标。</a:t>
            </a:r>
            <a:r>
              <a:rPr lang="en-US" altLang="zh-CN" dirty="0"/>
              <a:t>[click] </a:t>
            </a:r>
            <a:r>
              <a:rPr lang="zh-CN" altLang="en-US" dirty="0"/>
              <a:t>我们提出</a:t>
            </a:r>
            <a:r>
              <a:rPr lang="en-US" altLang="zh-CN" dirty="0" err="1"/>
              <a:t>iToLoc</a:t>
            </a:r>
            <a:r>
              <a:rPr lang="zh-CN" altLang="en-US" dirty="0"/>
              <a:t>，一个基于深度学习的室内定位系统，只需要训练一次，便能够自动更新，在任意的时间为任意的用户提供定位服务，同时实现高精度，低成本，高普适的三个目标。</a:t>
            </a:r>
          </a:p>
        </p:txBody>
      </p:sp>
      <p:sp>
        <p:nvSpPr>
          <p:cNvPr id="4" name="灯片编号占位符 3"/>
          <p:cNvSpPr>
            <a:spLocks noGrp="1"/>
          </p:cNvSpPr>
          <p:nvPr>
            <p:ph type="sldNum" sz="quarter" idx="5"/>
          </p:nvPr>
        </p:nvSpPr>
        <p:spPr/>
        <p:txBody>
          <a:bodyPr/>
          <a:lstStyle/>
          <a:p>
            <a:fld id="{2EB47890-5446-4662-AB75-3CEB6FA02C87}" type="slidenum">
              <a:rPr lang="zh-CN" altLang="en-US" smtClean="0"/>
              <a:t>6</a:t>
            </a:fld>
            <a:endParaRPr lang="zh-CN" altLang="en-US"/>
          </a:p>
        </p:txBody>
      </p:sp>
    </p:spTree>
    <p:extLst>
      <p:ext uri="{BB962C8B-B14F-4D97-AF65-F5344CB8AC3E}">
        <p14:creationId xmlns:p14="http://schemas.microsoft.com/office/powerpoint/2010/main" val="3318607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系统的核心是对抗网络，具体来说，</a:t>
            </a:r>
            <a:r>
              <a:rPr lang="en-US" altLang="zh-CN" dirty="0"/>
              <a:t>[click] </a:t>
            </a:r>
            <a:r>
              <a:rPr lang="zh-CN" altLang="en-US" dirty="0"/>
              <a:t>我们首先使用人工采集的有标签指纹训练对抗网络，在网络中包括指纹图像转换器，负责将一维的原始指纹向量转换为表达能力更强的指纹图像，特征提取器，负责从输入的指纹图像中提取潜层特征，位置预测器，负责最小化定位误差，域判别器，负责区分出指纹中包含的域信息（</a:t>
            </a:r>
            <a:r>
              <a:rPr lang="en-US" altLang="zh-CN" dirty="0"/>
              <a:t>domain information</a:t>
            </a:r>
            <a:r>
              <a:rPr lang="zh-CN" altLang="en-US" dirty="0"/>
              <a:t>），完成训练之后，特征提取器便能够提取不受环境动态性以及设备异质性影响的鲁棒指纹特征，</a:t>
            </a:r>
            <a:r>
              <a:rPr lang="en-US" altLang="zh-CN" dirty="0"/>
              <a:t>[click]</a:t>
            </a:r>
            <a:r>
              <a:rPr lang="zh-CN" altLang="en-US" dirty="0"/>
              <a:t>在定位阶段，结合位置预测器，能够对查询指纹提供精确且鲁棒的定位。另外，我们将用户的查询指纹视为大量的无标签数据，</a:t>
            </a:r>
            <a:r>
              <a:rPr lang="en-US" altLang="zh-CN" dirty="0"/>
              <a:t>[click]</a:t>
            </a:r>
            <a:r>
              <a:rPr lang="zh-CN" altLang="en-US" dirty="0"/>
              <a:t>使用半监督学习的方法自动更新，优化网络中的位置预测器，从而提供长期稳定的服务。接下来我们先来看网络中的指纹图像转换器的设计。</a:t>
            </a:r>
          </a:p>
        </p:txBody>
      </p:sp>
      <p:sp>
        <p:nvSpPr>
          <p:cNvPr id="4" name="灯片编号占位符 3"/>
          <p:cNvSpPr>
            <a:spLocks noGrp="1"/>
          </p:cNvSpPr>
          <p:nvPr>
            <p:ph type="sldNum" sz="quarter" idx="5"/>
          </p:nvPr>
        </p:nvSpPr>
        <p:spPr/>
        <p:txBody>
          <a:bodyPr/>
          <a:lstStyle/>
          <a:p>
            <a:fld id="{2EB47890-5446-4662-AB75-3CEB6FA02C87}" type="slidenum">
              <a:rPr lang="zh-CN" altLang="en-US" smtClean="0"/>
              <a:t>7</a:t>
            </a:fld>
            <a:endParaRPr lang="zh-CN" altLang="en-US"/>
          </a:p>
        </p:txBody>
      </p:sp>
    </p:spTree>
    <p:extLst>
      <p:ext uri="{BB962C8B-B14F-4D97-AF65-F5344CB8AC3E}">
        <p14:creationId xmlns:p14="http://schemas.microsoft.com/office/powerpoint/2010/main" val="306081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首先我们知道，原始的一维指纹向量的形式，是由不同</a:t>
            </a:r>
            <a:r>
              <a:rPr lang="en-US" altLang="zh-CN" dirty="0"/>
              <a:t>AP</a:t>
            </a:r>
            <a:r>
              <a:rPr lang="zh-CN" altLang="en-US" dirty="0"/>
              <a:t>的 信号接受强度</a:t>
            </a:r>
            <a:r>
              <a:rPr lang="en-US" altLang="zh-CN" dirty="0"/>
              <a:t>RSS</a:t>
            </a:r>
            <a:r>
              <a:rPr lang="zh-CN" altLang="en-US" dirty="0"/>
              <a:t> 构成的，结构非常简单，我们将其转换为二维的指纹图像，为了方便理解可以看左边的示意图，实际上是发掘指纹向量中的任意一个元素与其他元素之间的本质关系，从而构成的二维矩阵，我们定义两个元素的相关关系为右下角的算式，两者做差后再缩放。做这样的转换有两个原因。</a:t>
            </a:r>
            <a:r>
              <a:rPr lang="en-US" altLang="zh-CN" dirty="0"/>
              <a:t>1.</a:t>
            </a:r>
            <a:r>
              <a:rPr lang="zh-CN" altLang="en-US" dirty="0"/>
              <a:t>在对抗网络中，为了防止网络过拟合，特征提取器一般是由一个简单的网络构成，网络层数通常只有两三层。为了使得一个简单的网络能够提取较好的特征，我们有必要对输入的指纹进行预处理，使其具有更强的表达能力，方便特征提取器进一步提取特征。</a:t>
            </a:r>
            <a:r>
              <a:rPr lang="en-US" altLang="zh-CN" dirty="0"/>
              <a:t>2.</a:t>
            </a:r>
            <a:r>
              <a:rPr lang="zh-CN" altLang="en-US" dirty="0"/>
              <a:t>我们使用了目前深度学习领域表现突出的</a:t>
            </a:r>
            <a:r>
              <a:rPr lang="en-US" altLang="zh-CN" dirty="0"/>
              <a:t>CNN</a:t>
            </a:r>
            <a:r>
              <a:rPr lang="zh-CN" altLang="en-US" dirty="0"/>
              <a:t>作为主要网络，</a:t>
            </a:r>
            <a:r>
              <a:rPr lang="en-US" altLang="zh-CN" dirty="0"/>
              <a:t>CNN</a:t>
            </a:r>
            <a:r>
              <a:rPr lang="zh-CN" altLang="en-US" dirty="0"/>
              <a:t>的卷积操作的高效来自于空间相关性，</a:t>
            </a:r>
            <a:r>
              <a:rPr lang="en-US" altLang="zh-CN" dirty="0"/>
              <a:t>[click] </a:t>
            </a:r>
            <a:r>
              <a:rPr lang="zh-CN" altLang="en-US" dirty="0"/>
              <a:t>我们转换后的二维指纹图像每个元素与其相邻的元素相关性强，且这样的转换不会损失原始指纹向量中的任何信息。</a:t>
            </a:r>
          </a:p>
        </p:txBody>
      </p:sp>
      <p:sp>
        <p:nvSpPr>
          <p:cNvPr id="4" name="灯片编号占位符 3"/>
          <p:cNvSpPr>
            <a:spLocks noGrp="1"/>
          </p:cNvSpPr>
          <p:nvPr>
            <p:ph type="sldNum" sz="quarter" idx="5"/>
          </p:nvPr>
        </p:nvSpPr>
        <p:spPr/>
        <p:txBody>
          <a:bodyPr/>
          <a:lstStyle/>
          <a:p>
            <a:fld id="{2EB47890-5446-4662-AB75-3CEB6FA02C87}" type="slidenum">
              <a:rPr lang="zh-CN" altLang="en-US" smtClean="0"/>
              <a:t>8</a:t>
            </a:fld>
            <a:endParaRPr lang="zh-CN" altLang="en-US"/>
          </a:p>
        </p:txBody>
      </p:sp>
    </p:spTree>
    <p:extLst>
      <p:ext uri="{BB962C8B-B14F-4D97-AF65-F5344CB8AC3E}">
        <p14:creationId xmlns:p14="http://schemas.microsoft.com/office/powerpoint/2010/main" val="2893987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对抗网络的任务是提取能够克服指纹时间波动性与设备异质性的鲁棒特征用于定位，</a:t>
            </a:r>
            <a:r>
              <a:rPr lang="en-US" altLang="zh-CN" dirty="0"/>
              <a:t>[click]</a:t>
            </a:r>
            <a:r>
              <a:rPr lang="zh-CN" altLang="en-US" dirty="0"/>
              <a:t>首先使用转换器将原始指纹转换为指纹图像。</a:t>
            </a:r>
            <a:r>
              <a:rPr lang="en-US" altLang="zh-CN" dirty="0"/>
              <a:t>[click] </a:t>
            </a:r>
            <a:r>
              <a:rPr lang="zh-CN" altLang="en-US" dirty="0"/>
              <a:t>然后指纹图像作为输入，经过由三层</a:t>
            </a:r>
            <a:r>
              <a:rPr lang="en-US" altLang="zh-CN" dirty="0"/>
              <a:t>CNN</a:t>
            </a:r>
            <a:r>
              <a:rPr lang="zh-CN" altLang="en-US" dirty="0"/>
              <a:t>构成的特征提取器，转换为潜层的特征</a:t>
            </a:r>
            <a:r>
              <a:rPr lang="en-US" altLang="zh-CN" dirty="0"/>
              <a:t>Z</a:t>
            </a:r>
            <a:r>
              <a:rPr lang="zh-CN" altLang="en-US" dirty="0"/>
              <a:t>。</a:t>
            </a:r>
            <a:r>
              <a:rPr lang="en-US" altLang="zh-CN" dirty="0"/>
              <a:t>[click] </a:t>
            </a:r>
            <a:r>
              <a:rPr lang="zh-CN" altLang="en-US" dirty="0"/>
              <a:t>使用潜层特征</a:t>
            </a:r>
            <a:r>
              <a:rPr lang="en-US" altLang="zh-CN" dirty="0"/>
              <a:t>Z</a:t>
            </a:r>
            <a:r>
              <a:rPr lang="zh-CN" altLang="en-US" dirty="0"/>
              <a:t>，输入到位置预测器，位置预测器集成了三个不同结构的</a:t>
            </a:r>
            <a:r>
              <a:rPr lang="en-US" altLang="zh-CN" dirty="0"/>
              <a:t>CNN</a:t>
            </a:r>
            <a:r>
              <a:rPr lang="zh-CN" altLang="en-US" dirty="0"/>
              <a:t>，因此它们拥有不同的分类试图，整个位置预测器的任务是最大化定位准确率，获取指纹的预测位置。</a:t>
            </a:r>
            <a:r>
              <a:rPr lang="en-US" altLang="zh-CN" dirty="0"/>
              <a:t>[click] </a:t>
            </a:r>
            <a:r>
              <a:rPr lang="zh-CN" altLang="en-US" dirty="0"/>
              <a:t>与此同时，我们使用域判别器帮助特征提取器克服时间波动性以及设备异质性，在这里，域判别器负责区分出指纹中存在的的</a:t>
            </a:r>
            <a:r>
              <a:rPr lang="en-US" altLang="zh-CN" dirty="0"/>
              <a:t>domain information</a:t>
            </a:r>
            <a:r>
              <a:rPr lang="zh-CN" altLang="en-US" dirty="0"/>
              <a:t>，这里我们定义指纹中的域信息为 指纹何时被采集，以及被何种设备所采集。</a:t>
            </a:r>
            <a:endParaRPr lang="en-US" altLang="zh-CN" dirty="0"/>
          </a:p>
          <a:p>
            <a:r>
              <a:rPr lang="zh-CN" altLang="en-US" dirty="0"/>
              <a:t>这三个模块的关系：特征提取器和位置预测器联合给出指纹的位置信息。同时，特征提取器欺骗域判别器，得到</a:t>
            </a:r>
            <a:r>
              <a:rPr lang="en-US" altLang="zh-CN" dirty="0"/>
              <a:t>domain</a:t>
            </a:r>
            <a:r>
              <a:rPr lang="zh-CN" altLang="en-US" dirty="0"/>
              <a:t>无关的表达。</a:t>
            </a:r>
            <a:r>
              <a:rPr lang="en-US" altLang="zh-CN" dirty="0"/>
              <a:t>[click] </a:t>
            </a:r>
            <a:r>
              <a:rPr lang="zh-CN" altLang="en-US" dirty="0"/>
              <a:t>通过这样一个</a:t>
            </a:r>
            <a:r>
              <a:rPr lang="en-US" altLang="zh-CN" dirty="0"/>
              <a:t>minimax game</a:t>
            </a:r>
            <a:r>
              <a:rPr lang="zh-CN" altLang="en-US" dirty="0"/>
              <a:t>，特征提取器能够提取出克服时间波动性与设备异质性的特征，最大化定位准确率。</a:t>
            </a:r>
          </a:p>
        </p:txBody>
      </p:sp>
      <p:sp>
        <p:nvSpPr>
          <p:cNvPr id="4" name="灯片编号占位符 3"/>
          <p:cNvSpPr>
            <a:spLocks noGrp="1"/>
          </p:cNvSpPr>
          <p:nvPr>
            <p:ph type="sldNum" sz="quarter" idx="5"/>
          </p:nvPr>
        </p:nvSpPr>
        <p:spPr/>
        <p:txBody>
          <a:bodyPr/>
          <a:lstStyle/>
          <a:p>
            <a:fld id="{2EB47890-5446-4662-AB75-3CEB6FA02C87}" type="slidenum">
              <a:rPr lang="zh-CN" altLang="en-US" smtClean="0"/>
              <a:t>9</a:t>
            </a:fld>
            <a:endParaRPr lang="zh-CN" altLang="en-US"/>
          </a:p>
        </p:txBody>
      </p:sp>
    </p:spTree>
    <p:extLst>
      <p:ext uri="{BB962C8B-B14F-4D97-AF65-F5344CB8AC3E}">
        <p14:creationId xmlns:p14="http://schemas.microsoft.com/office/powerpoint/2010/main" val="231393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3200" y="4343400"/>
            <a:ext cx="6908800" cy="914400"/>
          </a:xfrm>
        </p:spPr>
        <p:txBody>
          <a:bodyPr/>
          <a:lstStyle>
            <a:lvl1pPr>
              <a:defRPr/>
            </a:lvl1pPr>
          </a:lstStyle>
          <a:p>
            <a:pPr lvl="0"/>
            <a:r>
              <a:rPr lang="zh-CN" altLang="en-US" noProof="0"/>
              <a:t>单击此处编辑母版标题样式</a:t>
            </a:r>
            <a:endParaRPr lang="en-US" altLang="zh-CN" noProof="0"/>
          </a:p>
        </p:txBody>
      </p:sp>
      <p:sp>
        <p:nvSpPr>
          <p:cNvPr id="3075" name="Rectangle 3"/>
          <p:cNvSpPr>
            <a:spLocks noGrp="1" noChangeArrowheads="1"/>
          </p:cNvSpPr>
          <p:nvPr>
            <p:ph type="subTitle" idx="1"/>
          </p:nvPr>
        </p:nvSpPr>
        <p:spPr>
          <a:xfrm>
            <a:off x="5283200" y="5181600"/>
            <a:ext cx="6908800" cy="457200"/>
          </a:xfrm>
        </p:spPr>
        <p:txBody>
          <a:bodyPr/>
          <a:lstStyle>
            <a:lvl1pPr marL="0" indent="0">
              <a:buFontTx/>
              <a:buNone/>
              <a:defRPr/>
            </a:lvl1pPr>
          </a:lstStyle>
          <a:p>
            <a:pPr lvl="0"/>
            <a:r>
              <a:rPr lang="zh-CN" altLang="en-US" noProof="0"/>
              <a:t>单击此处编辑母版副标题样式</a:t>
            </a:r>
            <a:endParaRPr lang="en-US" altLang="zh-CN" noProof="0"/>
          </a:p>
        </p:txBody>
      </p:sp>
      <p:sp>
        <p:nvSpPr>
          <p:cNvPr id="3076" name="Rectangle 4"/>
          <p:cNvSpPr>
            <a:spLocks noGrp="1" noChangeArrowheads="1"/>
          </p:cNvSpPr>
          <p:nvPr>
            <p:ph type="dt" sz="half" idx="2"/>
          </p:nvPr>
        </p:nvSpPr>
        <p:spPr/>
        <p:txBody>
          <a:bodyPr/>
          <a:lstStyle>
            <a:lvl1pPr>
              <a:defRPr/>
            </a:lvl1pPr>
          </a:lstStyle>
          <a:p>
            <a:endParaRPr lang="en-US" altLang="zh-CN"/>
          </a:p>
        </p:txBody>
      </p:sp>
      <p:sp>
        <p:nvSpPr>
          <p:cNvPr id="3077" name="Rectangle 5"/>
          <p:cNvSpPr>
            <a:spLocks noGrp="1" noChangeArrowheads="1"/>
          </p:cNvSpPr>
          <p:nvPr>
            <p:ph type="ftr" sz="quarter" idx="3"/>
          </p:nvPr>
        </p:nvSpPr>
        <p:spPr/>
        <p:txBody>
          <a:bodyPr/>
          <a:lstStyle>
            <a:lvl1pPr>
              <a:defRPr/>
            </a:lvl1pPr>
          </a:lstStyle>
          <a:p>
            <a:endParaRPr lang="en-US" altLang="zh-CN"/>
          </a:p>
        </p:txBody>
      </p:sp>
      <p:sp>
        <p:nvSpPr>
          <p:cNvPr id="3078" name="Rectangle 6"/>
          <p:cNvSpPr>
            <a:spLocks noGrp="1" noChangeArrowheads="1"/>
          </p:cNvSpPr>
          <p:nvPr>
            <p:ph type="sldNum" sz="quarter" idx="4"/>
          </p:nvPr>
        </p:nvSpPr>
        <p:spPr/>
        <p:txBody>
          <a:bodyPr/>
          <a:lstStyle>
            <a:lvl1pPr>
              <a:defRPr/>
            </a:lvl1pPr>
          </a:lstStyle>
          <a:p>
            <a:fld id="{8F9319D8-D4A7-4302-836F-6BE09FA24844}"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C261BCC-5B0B-4E2E-ADFB-5F01A337C7A8}" type="slidenum">
              <a:rPr lang="en-US" altLang="zh-CN"/>
              <a:pPr/>
              <a:t>‹#›</a:t>
            </a:fld>
            <a:endParaRPr lang="en-US" altLang="zh-CN"/>
          </a:p>
        </p:txBody>
      </p:sp>
    </p:spTree>
    <p:extLst>
      <p:ext uri="{BB962C8B-B14F-4D97-AF65-F5344CB8AC3E}">
        <p14:creationId xmlns:p14="http://schemas.microsoft.com/office/powerpoint/2010/main" val="138664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2BC147C-3CBD-466D-9DC4-9C6D687FAC2A}" type="slidenum">
              <a:rPr lang="en-US" altLang="zh-CN"/>
              <a:pPr/>
              <a:t>‹#›</a:t>
            </a:fld>
            <a:endParaRPr lang="en-US" altLang="zh-CN"/>
          </a:p>
        </p:txBody>
      </p:sp>
    </p:spTree>
    <p:extLst>
      <p:ext uri="{BB962C8B-B14F-4D97-AF65-F5344CB8AC3E}">
        <p14:creationId xmlns:p14="http://schemas.microsoft.com/office/powerpoint/2010/main" val="199718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7AB51E9-348C-4DC8-84CE-839F8B9DCC07}" type="slidenum">
              <a:rPr lang="en-US" altLang="zh-CN"/>
              <a:pPr/>
              <a:t>‹#›</a:t>
            </a:fld>
            <a:endParaRPr lang="en-US" altLang="zh-CN"/>
          </a:p>
        </p:txBody>
      </p:sp>
    </p:spTree>
    <p:extLst>
      <p:ext uri="{BB962C8B-B14F-4D97-AF65-F5344CB8AC3E}">
        <p14:creationId xmlns:p14="http://schemas.microsoft.com/office/powerpoint/2010/main" val="320931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324CF73-5DCA-4897-BF85-A0A3AED7061B}" type="slidenum">
              <a:rPr lang="en-US" altLang="zh-CN"/>
              <a:pPr/>
              <a:t>‹#›</a:t>
            </a:fld>
            <a:endParaRPr lang="en-US" altLang="zh-CN"/>
          </a:p>
        </p:txBody>
      </p:sp>
    </p:spTree>
    <p:extLst>
      <p:ext uri="{BB962C8B-B14F-4D97-AF65-F5344CB8AC3E}">
        <p14:creationId xmlns:p14="http://schemas.microsoft.com/office/powerpoint/2010/main" val="241057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568C585-09AB-4EEA-BB7F-19588CFBADCB}" type="slidenum">
              <a:rPr lang="en-US" altLang="zh-CN"/>
              <a:pPr/>
              <a:t>‹#›</a:t>
            </a:fld>
            <a:endParaRPr lang="en-US" altLang="zh-CN"/>
          </a:p>
        </p:txBody>
      </p:sp>
    </p:spTree>
    <p:extLst>
      <p:ext uri="{BB962C8B-B14F-4D97-AF65-F5344CB8AC3E}">
        <p14:creationId xmlns:p14="http://schemas.microsoft.com/office/powerpoint/2010/main" val="351381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lgn="ctr">
              <a:defRPr/>
            </a:lvl1pPr>
          </a:lstStyle>
          <a:p>
            <a:r>
              <a:rPr lang="zh-CN" altLang="en-US" dirty="0"/>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337EB2AD-F96B-4C3F-A388-61F599842BCD}" type="slidenum">
              <a:rPr lang="en-US" altLang="zh-CN"/>
              <a:pPr/>
              <a:t>‹#›</a:t>
            </a:fld>
            <a:endParaRPr lang="en-US" altLang="zh-CN"/>
          </a:p>
        </p:txBody>
      </p:sp>
    </p:spTree>
    <p:extLst>
      <p:ext uri="{BB962C8B-B14F-4D97-AF65-F5344CB8AC3E}">
        <p14:creationId xmlns:p14="http://schemas.microsoft.com/office/powerpoint/2010/main" val="418711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B01DEC3E-B697-4474-AF66-F17771CBD7FE}" type="slidenum">
              <a:rPr lang="en-US" altLang="zh-CN"/>
              <a:pPr/>
              <a:t>‹#›</a:t>
            </a:fld>
            <a:endParaRPr lang="en-US" altLang="zh-CN"/>
          </a:p>
        </p:txBody>
      </p:sp>
    </p:spTree>
    <p:extLst>
      <p:ext uri="{BB962C8B-B14F-4D97-AF65-F5344CB8AC3E}">
        <p14:creationId xmlns:p14="http://schemas.microsoft.com/office/powerpoint/2010/main" val="53808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C8B86E05-7D34-46AE-AA68-B7F32834D2C3}" type="slidenum">
              <a:rPr lang="en-US" altLang="zh-CN"/>
              <a:pPr/>
              <a:t>‹#›</a:t>
            </a:fld>
            <a:endParaRPr lang="en-US" altLang="zh-CN"/>
          </a:p>
        </p:txBody>
      </p:sp>
    </p:spTree>
    <p:extLst>
      <p:ext uri="{BB962C8B-B14F-4D97-AF65-F5344CB8AC3E}">
        <p14:creationId xmlns:p14="http://schemas.microsoft.com/office/powerpoint/2010/main" val="173769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6713FCF-D8E0-439E-A0EE-1C5F0CBE929C}" type="slidenum">
              <a:rPr lang="en-US" altLang="zh-CN"/>
              <a:pPr/>
              <a:t>‹#›</a:t>
            </a:fld>
            <a:endParaRPr lang="en-US" altLang="zh-CN"/>
          </a:p>
        </p:txBody>
      </p:sp>
    </p:spTree>
    <p:extLst>
      <p:ext uri="{BB962C8B-B14F-4D97-AF65-F5344CB8AC3E}">
        <p14:creationId xmlns:p14="http://schemas.microsoft.com/office/powerpoint/2010/main" val="250490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1F3AF52-B8D8-4057-A887-4083FFA2F85B}" type="slidenum">
              <a:rPr lang="en-US" altLang="zh-CN"/>
              <a:pPr/>
              <a:t>‹#›</a:t>
            </a:fld>
            <a:endParaRPr lang="en-US" altLang="zh-CN"/>
          </a:p>
        </p:txBody>
      </p:sp>
    </p:spTree>
    <p:extLst>
      <p:ext uri="{BB962C8B-B14F-4D97-AF65-F5344CB8AC3E}">
        <p14:creationId xmlns:p14="http://schemas.microsoft.com/office/powerpoint/2010/main" val="264947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274638"/>
            <a:ext cx="108712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altLang="zh-CN" dirty="0"/>
          </a:p>
        </p:txBody>
      </p:sp>
      <p:sp>
        <p:nvSpPr>
          <p:cNvPr id="1027" name="Rectangle 3"/>
          <p:cNvSpPr>
            <a:spLocks noGrp="1" noChangeArrowheads="1"/>
          </p:cNvSpPr>
          <p:nvPr>
            <p:ph type="body" idx="1"/>
          </p:nvPr>
        </p:nvSpPr>
        <p:spPr bwMode="auto">
          <a:xfrm>
            <a:off x="719403" y="1600200"/>
            <a:ext cx="10849205" cy="45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028" name="Rectangle 4"/>
          <p:cNvSpPr>
            <a:spLocks noGrp="1" noChangeArrowheads="1"/>
          </p:cNvSpPr>
          <p:nvPr>
            <p:ph type="dt" sz="half" idx="2"/>
          </p:nvPr>
        </p:nvSpPr>
        <p:spPr bwMode="auto">
          <a:xfrm>
            <a:off x="239349" y="63813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charset="-122"/>
              </a:defRPr>
            </a:lvl1pPr>
          </a:lstStyle>
          <a:p>
            <a:endParaRPr lang="en-US" altLang="zh-CN" dirty="0"/>
          </a:p>
        </p:txBody>
      </p:sp>
      <p:sp>
        <p:nvSpPr>
          <p:cNvPr id="1029" name="Rectangle 5"/>
          <p:cNvSpPr>
            <a:spLocks noGrp="1" noChangeArrowheads="1"/>
          </p:cNvSpPr>
          <p:nvPr>
            <p:ph type="ftr" sz="quarter" idx="3"/>
          </p:nvPr>
        </p:nvSpPr>
        <p:spPr bwMode="auto">
          <a:xfrm>
            <a:off x="4165600" y="6381328"/>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endParaRPr lang="en-US" altLang="zh-CN" dirty="0"/>
          </a:p>
        </p:txBody>
      </p:sp>
      <p:sp>
        <p:nvSpPr>
          <p:cNvPr id="1030" name="Rectangle 6"/>
          <p:cNvSpPr>
            <a:spLocks noGrp="1" noChangeArrowheads="1"/>
          </p:cNvSpPr>
          <p:nvPr>
            <p:ph type="sldNum" sz="quarter" idx="4"/>
          </p:nvPr>
        </p:nvSpPr>
        <p:spPr bwMode="auto">
          <a:xfrm>
            <a:off x="9011840" y="63813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fld id="{26A8A6AC-ECD1-46D1-8AD8-A99FA76A401C}"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4000" b="1">
          <a:solidFill>
            <a:srgbClr val="006699"/>
          </a:solidFill>
          <a:latin typeface="Century Gothic" pitchFamily="34" charset="0"/>
        </a:defRPr>
      </a:lvl2pPr>
      <a:lvl3pPr algn="l" rtl="0" eaLnBrk="1" fontAlgn="base" hangingPunct="1">
        <a:spcBef>
          <a:spcPct val="0"/>
        </a:spcBef>
        <a:spcAft>
          <a:spcPct val="0"/>
        </a:spcAft>
        <a:defRPr sz="4000" b="1">
          <a:solidFill>
            <a:srgbClr val="006699"/>
          </a:solidFill>
          <a:latin typeface="Century Gothic" pitchFamily="34" charset="0"/>
        </a:defRPr>
      </a:lvl3pPr>
      <a:lvl4pPr algn="l" rtl="0" eaLnBrk="1" fontAlgn="base" hangingPunct="1">
        <a:spcBef>
          <a:spcPct val="0"/>
        </a:spcBef>
        <a:spcAft>
          <a:spcPct val="0"/>
        </a:spcAft>
        <a:defRPr sz="4000" b="1">
          <a:solidFill>
            <a:srgbClr val="006699"/>
          </a:solidFill>
          <a:latin typeface="Century Gothic" pitchFamily="34" charset="0"/>
        </a:defRPr>
      </a:lvl4pPr>
      <a:lvl5pPr algn="l" rtl="0" eaLnBrk="1" fontAlgn="base" hangingPunct="1">
        <a:spcBef>
          <a:spcPct val="0"/>
        </a:spcBef>
        <a:spcAft>
          <a:spcPct val="0"/>
        </a:spcAft>
        <a:defRPr sz="4000" b="1">
          <a:solidFill>
            <a:srgbClr val="006699"/>
          </a:solidFill>
          <a:latin typeface="Century Gothic" pitchFamily="34" charset="0"/>
        </a:defRPr>
      </a:lvl5pPr>
      <a:lvl6pPr marL="457200" algn="l" rtl="0" eaLnBrk="1" fontAlgn="base" hangingPunct="1">
        <a:spcBef>
          <a:spcPct val="0"/>
        </a:spcBef>
        <a:spcAft>
          <a:spcPct val="0"/>
        </a:spcAft>
        <a:defRPr sz="4000" b="1">
          <a:solidFill>
            <a:srgbClr val="006699"/>
          </a:solidFill>
          <a:latin typeface="Century Gothic" pitchFamily="34" charset="0"/>
        </a:defRPr>
      </a:lvl6pPr>
      <a:lvl7pPr marL="914400" algn="l" rtl="0" eaLnBrk="1" fontAlgn="base" hangingPunct="1">
        <a:spcBef>
          <a:spcPct val="0"/>
        </a:spcBef>
        <a:spcAft>
          <a:spcPct val="0"/>
        </a:spcAft>
        <a:defRPr sz="4000" b="1">
          <a:solidFill>
            <a:srgbClr val="006699"/>
          </a:solidFill>
          <a:latin typeface="Century Gothic" pitchFamily="34" charset="0"/>
        </a:defRPr>
      </a:lvl7pPr>
      <a:lvl8pPr marL="1371600" algn="l" rtl="0" eaLnBrk="1" fontAlgn="base" hangingPunct="1">
        <a:spcBef>
          <a:spcPct val="0"/>
        </a:spcBef>
        <a:spcAft>
          <a:spcPct val="0"/>
        </a:spcAft>
        <a:defRPr sz="4000" b="1">
          <a:solidFill>
            <a:srgbClr val="006699"/>
          </a:solidFill>
          <a:latin typeface="Century Gothic" pitchFamily="34" charset="0"/>
        </a:defRPr>
      </a:lvl8pPr>
      <a:lvl9pPr marL="1828800" algn="l" rtl="0" eaLnBrk="1" fontAlgn="base" hangingPunct="1">
        <a:spcBef>
          <a:spcPct val="0"/>
        </a:spcBef>
        <a:spcAft>
          <a:spcPct val="0"/>
        </a:spcAft>
        <a:defRPr sz="4000" b="1">
          <a:solidFill>
            <a:srgbClr val="006699"/>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0346" y="1462432"/>
            <a:ext cx="11262278" cy="2204864"/>
          </a:xfrm>
        </p:spPr>
        <p:txBody>
          <a:bodyPr vert="horz" wrap="square" lIns="72000" tIns="45720" rIns="72000" bIns="45720" numCol="1" anchor="ctr" anchorCtr="0" compatLnSpc="1">
            <a:prstTxWarp prst="textNoShape">
              <a:avLst/>
            </a:prstTxWarp>
          </a:bodyPr>
          <a:lstStyle/>
          <a:p>
            <a:br>
              <a:rPr lang="en-US" altLang="zh-CN" sz="3600" dirty="0">
                <a:solidFill>
                  <a:srgbClr val="0CA1C9"/>
                </a:solidFill>
                <a:ea typeface="宋体" charset="-122"/>
              </a:rPr>
            </a:br>
            <a:r>
              <a:rPr lang="en-US" altLang="zh-CN" sz="3600" dirty="0">
                <a:solidFill>
                  <a:srgbClr val="EA4A54"/>
                </a:solidFill>
                <a:ea typeface="宋体" charset="-122"/>
              </a:rPr>
              <a:t>Train Once, Locate Anytime for Anyone:</a:t>
            </a:r>
            <a:br>
              <a:rPr lang="en-US" altLang="zh-CN" sz="3600" dirty="0">
                <a:solidFill>
                  <a:srgbClr val="EA4A54"/>
                </a:solidFill>
                <a:ea typeface="宋体" charset="-122"/>
              </a:rPr>
            </a:br>
            <a:r>
              <a:rPr lang="en-US" altLang="zh-CN" sz="3600" dirty="0">
                <a:solidFill>
                  <a:srgbClr val="0CA1C9"/>
                </a:solidFill>
                <a:ea typeface="宋体" charset="-122"/>
              </a:rPr>
              <a:t>Adversarial Learning based Wireless Localization</a:t>
            </a: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3241" y="260648"/>
            <a:ext cx="2081518" cy="720000"/>
          </a:xfrm>
          <a:prstGeom prst="rect">
            <a:avLst/>
          </a:prstGeom>
        </p:spPr>
      </p:pic>
      <p:sp>
        <p:nvSpPr>
          <p:cNvPr id="6" name="Rectangle 3"/>
          <p:cNvSpPr txBox="1">
            <a:spLocks noChangeArrowheads="1"/>
          </p:cNvSpPr>
          <p:nvPr/>
        </p:nvSpPr>
        <p:spPr bwMode="auto">
          <a:xfrm>
            <a:off x="1064568" y="3861048"/>
            <a:ext cx="1006286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pPr algn="ctr"/>
            <a:r>
              <a:rPr lang="en-US" altLang="zh-CN" dirty="0" err="1">
                <a:solidFill>
                  <a:srgbClr val="0CA1C9"/>
                </a:solidFill>
              </a:rPr>
              <a:t>Danyang</a:t>
            </a:r>
            <a:r>
              <a:rPr lang="en-US" altLang="zh-CN" dirty="0">
                <a:solidFill>
                  <a:srgbClr val="0CA1C9"/>
                </a:solidFill>
              </a:rPr>
              <a:t> Li</a:t>
            </a:r>
            <a:r>
              <a:rPr lang="en-US" altLang="zh-CN" dirty="0"/>
              <a:t>*, </a:t>
            </a:r>
            <a:r>
              <a:rPr lang="en-US" altLang="zh-CN" dirty="0" err="1"/>
              <a:t>Jingao</a:t>
            </a:r>
            <a:r>
              <a:rPr lang="en-US" altLang="zh-CN" dirty="0"/>
              <a:t> Xu*, Zheng Yang*, </a:t>
            </a:r>
            <a:r>
              <a:rPr lang="en-US" altLang="zh-CN" dirty="0" err="1"/>
              <a:t>Yumeng</a:t>
            </a:r>
            <a:r>
              <a:rPr lang="en-US" altLang="zh-CN" dirty="0"/>
              <a:t> Lu*, Qian Zhang*, </a:t>
            </a:r>
            <a:r>
              <a:rPr lang="en-US" altLang="zh-CN" dirty="0" err="1"/>
              <a:t>Xinglin</a:t>
            </a:r>
            <a:r>
              <a:rPr lang="en-US" altLang="zh-CN" dirty="0"/>
              <a:t> Zhang</a:t>
            </a:r>
            <a:r>
              <a:rPr lang="en-US" altLang="zh-CN" sz="1800" kern="0" baseline="30000" dirty="0">
                <a:ea typeface="宋体" charset="-122"/>
                <a:cs typeface="Arial" panose="020B0604020202020204" pitchFamily="34" charset="0"/>
              </a:rPr>
              <a:t>‡</a:t>
            </a:r>
            <a:endParaRPr lang="en-US" altLang="zh-CN" sz="1800" b="1" kern="0" dirty="0">
              <a:ea typeface="宋体" charset="-122"/>
              <a:cs typeface="Arial" panose="020B0604020202020204" pitchFamily="34" charset="0"/>
            </a:endParaRPr>
          </a:p>
          <a:p>
            <a:pPr algn="ctr"/>
            <a:r>
              <a:rPr lang="en-US" altLang="zh-CN" sz="1800" kern="0" dirty="0">
                <a:ea typeface="宋体" charset="-122"/>
                <a:cs typeface="Arial" panose="020B0604020202020204" pitchFamily="34" charset="0"/>
              </a:rPr>
              <a:t>* School of Software and </a:t>
            </a:r>
            <a:r>
              <a:rPr lang="en-US" altLang="zh-CN" sz="1800" kern="0" dirty="0" err="1">
                <a:ea typeface="宋体" charset="-122"/>
                <a:cs typeface="Arial" panose="020B0604020202020204" pitchFamily="34" charset="0"/>
              </a:rPr>
              <a:t>BNRist</a:t>
            </a:r>
            <a:r>
              <a:rPr lang="en-US" altLang="zh-CN" sz="1800" kern="0" dirty="0">
                <a:ea typeface="宋体" charset="-122"/>
                <a:cs typeface="Arial" panose="020B0604020202020204" pitchFamily="34" charset="0"/>
              </a:rPr>
              <a:t>, Tsinghua University</a:t>
            </a:r>
          </a:p>
          <a:p>
            <a:pPr algn="ctr"/>
            <a:r>
              <a:rPr lang="en-US" altLang="zh-CN" sz="1800" kern="0" baseline="30000" dirty="0">
                <a:ea typeface="宋体" charset="-122"/>
                <a:cs typeface="Arial" panose="020B0604020202020204" pitchFamily="34" charset="0"/>
              </a:rPr>
              <a:t>‡ </a:t>
            </a:r>
            <a:r>
              <a:rPr lang="en-US" altLang="zh-CN" sz="1800" dirty="0"/>
              <a:t>South China University of Technology, China</a:t>
            </a:r>
            <a:endParaRPr lang="en-US" altLang="zh-CN" sz="1800" kern="0" dirty="0">
              <a:ea typeface="宋体" charset="-122"/>
              <a:cs typeface="Arial" panose="020B0604020202020204" pitchFamily="34" charset="0"/>
            </a:endParaRPr>
          </a:p>
          <a:p>
            <a:pPr algn="r"/>
            <a:r>
              <a:rPr lang="en-US" altLang="zh-CN" sz="1800" kern="0" dirty="0">
                <a:ea typeface="宋体" charset="-122"/>
                <a:cs typeface="Arial" panose="020B0604020202020204"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DANN-based Robust Localization</a:t>
            </a:r>
            <a:endParaRPr lang="zh-CN" altLang="en-US" dirty="0"/>
          </a:p>
        </p:txBody>
      </p:sp>
      <p:sp>
        <p:nvSpPr>
          <p:cNvPr id="3" name="内容占位符 2">
            <a:extLst>
              <a:ext uri="{FF2B5EF4-FFF2-40B4-BE49-F238E27FC236}">
                <a16:creationId xmlns:a16="http://schemas.microsoft.com/office/drawing/2014/main" id="{4ACBA139-C13D-4657-9CE9-36AF74873653}"/>
              </a:ext>
            </a:extLst>
          </p:cNvPr>
          <p:cNvSpPr>
            <a:spLocks noGrp="1"/>
          </p:cNvSpPr>
          <p:nvPr>
            <p:ph idx="1"/>
          </p:nvPr>
        </p:nvSpPr>
        <p:spPr>
          <a:xfrm>
            <a:off x="719403" y="1340768"/>
            <a:ext cx="10849205" cy="4983162"/>
          </a:xfrm>
        </p:spPr>
        <p:txBody>
          <a:bodyPr/>
          <a:lstStyle/>
          <a:p>
            <a:r>
              <a:rPr lang="en-US" altLang="zh-CN" dirty="0"/>
              <a:t>Spatial Constraint</a:t>
            </a:r>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10</a:t>
            </a:fld>
            <a:endParaRPr lang="en-US" altLang="zh-CN"/>
          </a:p>
        </p:txBody>
      </p:sp>
      <p:pic>
        <p:nvPicPr>
          <p:cNvPr id="192" name="图片 191">
            <a:extLst>
              <a:ext uri="{FF2B5EF4-FFF2-40B4-BE49-F238E27FC236}">
                <a16:creationId xmlns:a16="http://schemas.microsoft.com/office/drawing/2014/main" id="{DE279F34-7DE4-4D67-BB59-1D3BCFE690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0" y="2559420"/>
            <a:ext cx="4704522" cy="3528392"/>
          </a:xfrm>
          <a:prstGeom prst="rect">
            <a:avLst/>
          </a:prstGeom>
        </p:spPr>
      </p:pic>
      <p:sp>
        <p:nvSpPr>
          <p:cNvPr id="193" name="矩形 192">
            <a:extLst>
              <a:ext uri="{FF2B5EF4-FFF2-40B4-BE49-F238E27FC236}">
                <a16:creationId xmlns:a16="http://schemas.microsoft.com/office/drawing/2014/main" id="{EFC5C85E-A8FA-4809-B207-BB864B54D5AA}"/>
              </a:ext>
            </a:extLst>
          </p:cNvPr>
          <p:cNvSpPr/>
          <p:nvPr/>
        </p:nvSpPr>
        <p:spPr>
          <a:xfrm>
            <a:off x="1199456" y="2224571"/>
            <a:ext cx="3863558" cy="307777"/>
          </a:xfrm>
          <a:prstGeom prst="rect">
            <a:avLst/>
          </a:prstGeom>
        </p:spPr>
        <p:txBody>
          <a:bodyPr wrap="none">
            <a:spAutoFit/>
          </a:bodyPr>
          <a:lstStyle/>
          <a:p>
            <a:pPr algn="ctr"/>
            <a:r>
              <a:rPr lang="en-US" altLang="zh-CN" sz="1400" dirty="0">
                <a:solidFill>
                  <a:srgbClr val="EA4A54"/>
                </a:solidFill>
                <a:latin typeface="+mn-lt"/>
              </a:rPr>
              <a:t>Spatial Ambiguity</a:t>
            </a:r>
            <a:r>
              <a:rPr lang="zh-CN" altLang="en-US" sz="1400" dirty="0">
                <a:latin typeface="+mn-lt"/>
              </a:rPr>
              <a:t>：</a:t>
            </a:r>
            <a:r>
              <a:rPr lang="en-US" altLang="zh-CN" sz="1400" dirty="0">
                <a:latin typeface="+mn-lt"/>
              </a:rPr>
              <a:t>Large localization error</a:t>
            </a:r>
            <a:endParaRPr lang="zh-CN" altLang="en-US" sz="1400" dirty="0">
              <a:latin typeface="+mn-lt"/>
            </a:endParaRPr>
          </a:p>
        </p:txBody>
      </p:sp>
      <p:pic>
        <p:nvPicPr>
          <p:cNvPr id="194" name="图片 193">
            <a:extLst>
              <a:ext uri="{FF2B5EF4-FFF2-40B4-BE49-F238E27FC236}">
                <a16:creationId xmlns:a16="http://schemas.microsoft.com/office/drawing/2014/main" id="{A901E8FB-049C-486F-AF54-6F50F27431D3}"/>
              </a:ext>
            </a:extLst>
          </p:cNvPr>
          <p:cNvPicPr>
            <a:picLocks noChangeAspect="1"/>
          </p:cNvPicPr>
          <p:nvPr/>
        </p:nvPicPr>
        <p:blipFill>
          <a:blip r:embed="rId4"/>
          <a:stretch>
            <a:fillRect/>
          </a:stretch>
        </p:blipFill>
        <p:spPr>
          <a:xfrm>
            <a:off x="8563726" y="3785228"/>
            <a:ext cx="2212794" cy="722992"/>
          </a:xfrm>
          <a:prstGeom prst="rect">
            <a:avLst/>
          </a:prstGeom>
        </p:spPr>
      </p:pic>
      <p:sp>
        <p:nvSpPr>
          <p:cNvPr id="198" name="矩形 197">
            <a:extLst>
              <a:ext uri="{FF2B5EF4-FFF2-40B4-BE49-F238E27FC236}">
                <a16:creationId xmlns:a16="http://schemas.microsoft.com/office/drawing/2014/main" id="{0A57F9E5-891A-4B24-B0B8-9CD8F552F43F}"/>
              </a:ext>
            </a:extLst>
          </p:cNvPr>
          <p:cNvSpPr/>
          <p:nvPr/>
        </p:nvSpPr>
        <p:spPr>
          <a:xfrm>
            <a:off x="6023992" y="3068960"/>
            <a:ext cx="5112568" cy="584775"/>
          </a:xfrm>
          <a:prstGeom prst="rect">
            <a:avLst/>
          </a:prstGeom>
        </p:spPr>
        <p:txBody>
          <a:bodyPr wrap="square">
            <a:spAutoFit/>
          </a:bodyPr>
          <a:lstStyle/>
          <a:p>
            <a:pPr algn="just"/>
            <a:r>
              <a:rPr lang="en-US" altLang="zh-CN" sz="1600" dirty="0">
                <a:latin typeface="+mn-lt"/>
              </a:rPr>
              <a:t>     We penalizes      when it is inconsistent with and far away from the ground truth      .</a:t>
            </a:r>
          </a:p>
        </p:txBody>
      </p:sp>
      <p:cxnSp>
        <p:nvCxnSpPr>
          <p:cNvPr id="201" name="直接箭头连接符 200">
            <a:extLst>
              <a:ext uri="{FF2B5EF4-FFF2-40B4-BE49-F238E27FC236}">
                <a16:creationId xmlns:a16="http://schemas.microsoft.com/office/drawing/2014/main" id="{5F0AFA82-C2E3-42CA-9399-0796AA41B810}"/>
              </a:ext>
            </a:extLst>
          </p:cNvPr>
          <p:cNvCxnSpPr>
            <a:cxnSpLocks/>
            <a:stCxn id="203" idx="0"/>
          </p:cNvCxnSpPr>
          <p:nvPr/>
        </p:nvCxnSpPr>
        <p:spPr>
          <a:xfrm flipV="1">
            <a:off x="2970343" y="4959424"/>
            <a:ext cx="441907" cy="33724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3" name="矩形 202">
            <a:extLst>
              <a:ext uri="{FF2B5EF4-FFF2-40B4-BE49-F238E27FC236}">
                <a16:creationId xmlns:a16="http://schemas.microsoft.com/office/drawing/2014/main" id="{078DF9BA-8C02-4906-94AA-638B38C864DF}"/>
              </a:ext>
            </a:extLst>
          </p:cNvPr>
          <p:cNvSpPr/>
          <p:nvPr/>
        </p:nvSpPr>
        <p:spPr>
          <a:xfrm>
            <a:off x="2351584" y="5296664"/>
            <a:ext cx="1237518" cy="307777"/>
          </a:xfrm>
          <a:prstGeom prst="rect">
            <a:avLst/>
          </a:prstGeom>
        </p:spPr>
        <p:txBody>
          <a:bodyPr wrap="none">
            <a:spAutoFit/>
          </a:bodyPr>
          <a:lstStyle/>
          <a:p>
            <a:r>
              <a:rPr lang="en-US" altLang="zh-CN" sz="1400" dirty="0">
                <a:solidFill>
                  <a:srgbClr val="FF0000"/>
                </a:solidFill>
              </a:rPr>
              <a:t>Ground Truth</a:t>
            </a:r>
            <a:endParaRPr lang="zh-CN" altLang="en-US" sz="1400" dirty="0">
              <a:solidFill>
                <a:srgbClr val="FF0000"/>
              </a:solidFill>
            </a:endParaRPr>
          </a:p>
        </p:txBody>
      </p:sp>
      <p:pic>
        <p:nvPicPr>
          <p:cNvPr id="206" name="图片 205">
            <a:extLst>
              <a:ext uri="{FF2B5EF4-FFF2-40B4-BE49-F238E27FC236}">
                <a16:creationId xmlns:a16="http://schemas.microsoft.com/office/drawing/2014/main" id="{FA50F519-3A72-41AE-A22E-6A47108D12C1}"/>
              </a:ext>
            </a:extLst>
          </p:cNvPr>
          <p:cNvPicPr>
            <a:picLocks noChangeAspect="1"/>
          </p:cNvPicPr>
          <p:nvPr/>
        </p:nvPicPr>
        <p:blipFill>
          <a:blip r:embed="rId5"/>
          <a:stretch>
            <a:fillRect/>
          </a:stretch>
        </p:blipFill>
        <p:spPr>
          <a:xfrm>
            <a:off x="7752184" y="3095163"/>
            <a:ext cx="251512" cy="266184"/>
          </a:xfrm>
          <a:prstGeom prst="rect">
            <a:avLst/>
          </a:prstGeom>
        </p:spPr>
      </p:pic>
      <p:pic>
        <p:nvPicPr>
          <p:cNvPr id="207" name="图片 206">
            <a:extLst>
              <a:ext uri="{FF2B5EF4-FFF2-40B4-BE49-F238E27FC236}">
                <a16:creationId xmlns:a16="http://schemas.microsoft.com/office/drawing/2014/main" id="{301CD6E0-936C-4EB4-98EF-49BEF00D468B}"/>
              </a:ext>
            </a:extLst>
          </p:cNvPr>
          <p:cNvPicPr>
            <a:picLocks noChangeAspect="1"/>
          </p:cNvPicPr>
          <p:nvPr/>
        </p:nvPicPr>
        <p:blipFill>
          <a:blip r:embed="rId6"/>
          <a:stretch>
            <a:fillRect/>
          </a:stretch>
        </p:blipFill>
        <p:spPr>
          <a:xfrm>
            <a:off x="9192344" y="3376800"/>
            <a:ext cx="267694" cy="209760"/>
          </a:xfrm>
          <a:prstGeom prst="rect">
            <a:avLst/>
          </a:prstGeom>
        </p:spPr>
      </p:pic>
      <p:sp>
        <p:nvSpPr>
          <p:cNvPr id="208" name="矩形 207">
            <a:extLst>
              <a:ext uri="{FF2B5EF4-FFF2-40B4-BE49-F238E27FC236}">
                <a16:creationId xmlns:a16="http://schemas.microsoft.com/office/drawing/2014/main" id="{016504A7-65FC-46B4-8562-A24E47125480}"/>
              </a:ext>
            </a:extLst>
          </p:cNvPr>
          <p:cNvSpPr/>
          <p:nvPr/>
        </p:nvSpPr>
        <p:spPr>
          <a:xfrm>
            <a:off x="6034481" y="4553588"/>
            <a:ext cx="5102079" cy="830997"/>
          </a:xfrm>
          <a:prstGeom prst="rect">
            <a:avLst/>
          </a:prstGeom>
        </p:spPr>
        <p:txBody>
          <a:bodyPr wrap="square">
            <a:spAutoFit/>
          </a:bodyPr>
          <a:lstStyle/>
          <a:p>
            <a:pPr algn="just"/>
            <a:r>
              <a:rPr lang="en-US" altLang="zh-CN" sz="1600" dirty="0">
                <a:latin typeface="+mn-lt"/>
              </a:rPr>
              <a:t>                 is the weight representing  the physical distance between the </a:t>
            </a:r>
            <a:r>
              <a:rPr lang="en-US" altLang="zh-CN" sz="1600" i="1" dirty="0">
                <a:latin typeface="+mn-lt"/>
              </a:rPr>
              <a:t>c</a:t>
            </a:r>
            <a:r>
              <a:rPr lang="en-US" altLang="zh-CN" sz="1600" dirty="0">
                <a:latin typeface="+mn-lt"/>
              </a:rPr>
              <a:t>-</a:t>
            </a:r>
            <a:r>
              <a:rPr lang="en-US" altLang="zh-CN" sz="1600" dirty="0" err="1">
                <a:latin typeface="+mn-lt"/>
              </a:rPr>
              <a:t>th</a:t>
            </a:r>
            <a:r>
              <a:rPr lang="en-US" altLang="zh-CN" sz="1600" dirty="0">
                <a:latin typeface="+mn-lt"/>
              </a:rPr>
              <a:t> location and  ground truth      . </a:t>
            </a:r>
            <a:endParaRPr lang="zh-CN" altLang="en-US" sz="1600" dirty="0">
              <a:latin typeface="+mn-lt"/>
            </a:endParaRPr>
          </a:p>
        </p:txBody>
      </p:sp>
      <p:pic>
        <p:nvPicPr>
          <p:cNvPr id="209" name="图片 208">
            <a:extLst>
              <a:ext uri="{FF2B5EF4-FFF2-40B4-BE49-F238E27FC236}">
                <a16:creationId xmlns:a16="http://schemas.microsoft.com/office/drawing/2014/main" id="{36B08F6D-DFDD-49DD-8133-D6B12D2DDC89}"/>
              </a:ext>
            </a:extLst>
          </p:cNvPr>
          <p:cNvPicPr>
            <a:picLocks noChangeAspect="1"/>
          </p:cNvPicPr>
          <p:nvPr/>
        </p:nvPicPr>
        <p:blipFill>
          <a:blip r:embed="rId7"/>
          <a:stretch>
            <a:fillRect/>
          </a:stretch>
        </p:blipFill>
        <p:spPr>
          <a:xfrm>
            <a:off x="6528048" y="4653136"/>
            <a:ext cx="445368" cy="215877"/>
          </a:xfrm>
          <a:prstGeom prst="rect">
            <a:avLst/>
          </a:prstGeom>
        </p:spPr>
      </p:pic>
      <p:pic>
        <p:nvPicPr>
          <p:cNvPr id="210" name="图片 209">
            <a:extLst>
              <a:ext uri="{FF2B5EF4-FFF2-40B4-BE49-F238E27FC236}">
                <a16:creationId xmlns:a16="http://schemas.microsoft.com/office/drawing/2014/main" id="{9087C4B9-5CE9-4980-B3D3-AC6EFA003E30}"/>
              </a:ext>
            </a:extLst>
          </p:cNvPr>
          <p:cNvPicPr>
            <a:picLocks noChangeAspect="1"/>
          </p:cNvPicPr>
          <p:nvPr/>
        </p:nvPicPr>
        <p:blipFill>
          <a:blip r:embed="rId6"/>
          <a:stretch>
            <a:fillRect/>
          </a:stretch>
        </p:blipFill>
        <p:spPr>
          <a:xfrm>
            <a:off x="6620394" y="5128044"/>
            <a:ext cx="267694" cy="209760"/>
          </a:xfrm>
          <a:prstGeom prst="rect">
            <a:avLst/>
          </a:prstGeom>
        </p:spPr>
      </p:pic>
      <p:sp>
        <p:nvSpPr>
          <p:cNvPr id="211" name="矩形 210">
            <a:extLst>
              <a:ext uri="{FF2B5EF4-FFF2-40B4-BE49-F238E27FC236}">
                <a16:creationId xmlns:a16="http://schemas.microsoft.com/office/drawing/2014/main" id="{DADF1B35-821B-4BBC-A5C4-8E844B9F68BA}"/>
              </a:ext>
            </a:extLst>
          </p:cNvPr>
          <p:cNvSpPr/>
          <p:nvPr/>
        </p:nvSpPr>
        <p:spPr>
          <a:xfrm>
            <a:off x="6187410" y="3954130"/>
            <a:ext cx="2428870" cy="338554"/>
          </a:xfrm>
          <a:prstGeom prst="rect">
            <a:avLst/>
          </a:prstGeom>
        </p:spPr>
        <p:txBody>
          <a:bodyPr wrap="none">
            <a:spAutoFit/>
          </a:bodyPr>
          <a:lstStyle/>
          <a:p>
            <a:r>
              <a:rPr lang="en-US" altLang="zh-CN" sz="1600" dirty="0">
                <a:solidFill>
                  <a:srgbClr val="EA4A54"/>
                </a:solidFill>
                <a:latin typeface="+mn-lt"/>
              </a:rPr>
              <a:t>Spatial Constraint Loss:</a:t>
            </a:r>
          </a:p>
        </p:txBody>
      </p:sp>
      <p:cxnSp>
        <p:nvCxnSpPr>
          <p:cNvPr id="18" name="直接箭头连接符 17">
            <a:extLst>
              <a:ext uri="{FF2B5EF4-FFF2-40B4-BE49-F238E27FC236}">
                <a16:creationId xmlns:a16="http://schemas.microsoft.com/office/drawing/2014/main" id="{14A0C63B-85E5-4C14-A613-DC160FF5692A}"/>
              </a:ext>
            </a:extLst>
          </p:cNvPr>
          <p:cNvCxnSpPr>
            <a:cxnSpLocks/>
          </p:cNvCxnSpPr>
          <p:nvPr/>
        </p:nvCxnSpPr>
        <p:spPr>
          <a:xfrm flipV="1">
            <a:off x="3061805" y="3356992"/>
            <a:ext cx="441907" cy="33724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FE7A132F-0D4B-408F-9B9B-54104999C2AF}"/>
              </a:ext>
            </a:extLst>
          </p:cNvPr>
          <p:cNvCxnSpPr>
            <a:cxnSpLocks/>
          </p:cNvCxnSpPr>
          <p:nvPr/>
        </p:nvCxnSpPr>
        <p:spPr>
          <a:xfrm flipH="1">
            <a:off x="2207568" y="3974830"/>
            <a:ext cx="377455" cy="28028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14E358F0-A3A3-4F2D-B196-7DEFEA586982}"/>
              </a:ext>
            </a:extLst>
          </p:cNvPr>
          <p:cNvSpPr/>
          <p:nvPr/>
        </p:nvSpPr>
        <p:spPr>
          <a:xfrm>
            <a:off x="2279576" y="3645024"/>
            <a:ext cx="1088760" cy="307777"/>
          </a:xfrm>
          <a:prstGeom prst="rect">
            <a:avLst/>
          </a:prstGeom>
        </p:spPr>
        <p:txBody>
          <a:bodyPr wrap="none">
            <a:spAutoFit/>
          </a:bodyPr>
          <a:lstStyle/>
          <a:p>
            <a:r>
              <a:rPr lang="en-US" altLang="zh-CN" sz="1400" dirty="0">
                <a:solidFill>
                  <a:srgbClr val="FF0000"/>
                </a:solidFill>
              </a:rPr>
              <a:t>Large Error</a:t>
            </a:r>
            <a:endParaRPr lang="zh-CN" altLang="en-US" sz="1400" dirty="0">
              <a:solidFill>
                <a:srgbClr val="FF0000"/>
              </a:solidFill>
            </a:endParaRPr>
          </a:p>
        </p:txBody>
      </p:sp>
    </p:spTree>
    <p:extLst>
      <p:ext uri="{BB962C8B-B14F-4D97-AF65-F5344CB8AC3E}">
        <p14:creationId xmlns:p14="http://schemas.microsoft.com/office/powerpoint/2010/main" val="157368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500"/>
                                        <p:tgtEl>
                                          <p:spTgt spid="203"/>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4"/>
                                        </p:tgtEl>
                                        <p:attrNameLst>
                                          <p:attrName>style.visibility</p:attrName>
                                        </p:attrNameLst>
                                      </p:cBhvr>
                                      <p:to>
                                        <p:strVal val="visible"/>
                                      </p:to>
                                    </p:set>
                                    <p:animEffect transition="in" filter="fade">
                                      <p:cBhvr>
                                        <p:cTn id="24" dur="500"/>
                                        <p:tgtEl>
                                          <p:spTgt spid="19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8"/>
                                        </p:tgtEl>
                                        <p:attrNameLst>
                                          <p:attrName>style.visibility</p:attrName>
                                        </p:attrNameLst>
                                      </p:cBhvr>
                                      <p:to>
                                        <p:strVal val="visible"/>
                                      </p:to>
                                    </p:set>
                                    <p:animEffect transition="in" filter="fade">
                                      <p:cBhvr>
                                        <p:cTn id="27" dur="500"/>
                                        <p:tgtEl>
                                          <p:spTgt spid="198"/>
                                        </p:tgtEl>
                                      </p:cBhvr>
                                    </p:animEffect>
                                  </p:childTnLst>
                                </p:cTn>
                              </p:par>
                              <p:par>
                                <p:cTn id="28" presetID="10" presetClass="entr" presetSubtype="0" fill="hold" nodeType="withEffect">
                                  <p:stCondLst>
                                    <p:cond delay="0"/>
                                  </p:stCondLst>
                                  <p:childTnLst>
                                    <p:set>
                                      <p:cBhvr>
                                        <p:cTn id="29" dur="1" fill="hold">
                                          <p:stCondLst>
                                            <p:cond delay="0"/>
                                          </p:stCondLst>
                                        </p:cTn>
                                        <p:tgtEl>
                                          <p:spTgt spid="206"/>
                                        </p:tgtEl>
                                        <p:attrNameLst>
                                          <p:attrName>style.visibility</p:attrName>
                                        </p:attrNameLst>
                                      </p:cBhvr>
                                      <p:to>
                                        <p:strVal val="visible"/>
                                      </p:to>
                                    </p:set>
                                    <p:animEffect transition="in" filter="fade">
                                      <p:cBhvr>
                                        <p:cTn id="30" dur="500"/>
                                        <p:tgtEl>
                                          <p:spTgt spid="206"/>
                                        </p:tgtEl>
                                      </p:cBhvr>
                                    </p:animEffect>
                                  </p:childTnLst>
                                </p:cTn>
                              </p:par>
                              <p:par>
                                <p:cTn id="31" presetID="10" presetClass="entr" presetSubtype="0" fill="hold" nodeType="withEffect">
                                  <p:stCondLst>
                                    <p:cond delay="0"/>
                                  </p:stCondLst>
                                  <p:childTnLst>
                                    <p:set>
                                      <p:cBhvr>
                                        <p:cTn id="32" dur="1" fill="hold">
                                          <p:stCondLst>
                                            <p:cond delay="0"/>
                                          </p:stCondLst>
                                        </p:cTn>
                                        <p:tgtEl>
                                          <p:spTgt spid="207"/>
                                        </p:tgtEl>
                                        <p:attrNameLst>
                                          <p:attrName>style.visibility</p:attrName>
                                        </p:attrNameLst>
                                      </p:cBhvr>
                                      <p:to>
                                        <p:strVal val="visible"/>
                                      </p:to>
                                    </p:set>
                                    <p:animEffect transition="in" filter="fade">
                                      <p:cBhvr>
                                        <p:cTn id="33" dur="500"/>
                                        <p:tgtEl>
                                          <p:spTgt spid="20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8"/>
                                        </p:tgtEl>
                                        <p:attrNameLst>
                                          <p:attrName>style.visibility</p:attrName>
                                        </p:attrNameLst>
                                      </p:cBhvr>
                                      <p:to>
                                        <p:strVal val="visible"/>
                                      </p:to>
                                    </p:set>
                                    <p:animEffect transition="in" filter="fade">
                                      <p:cBhvr>
                                        <p:cTn id="36" dur="500"/>
                                        <p:tgtEl>
                                          <p:spTgt spid="208"/>
                                        </p:tgtEl>
                                      </p:cBhvr>
                                    </p:animEffect>
                                  </p:childTnLst>
                                </p:cTn>
                              </p:par>
                              <p:par>
                                <p:cTn id="37" presetID="10" presetClass="entr" presetSubtype="0" fill="hold" nodeType="withEffect">
                                  <p:stCondLst>
                                    <p:cond delay="0"/>
                                  </p:stCondLst>
                                  <p:childTnLst>
                                    <p:set>
                                      <p:cBhvr>
                                        <p:cTn id="38" dur="1" fill="hold">
                                          <p:stCondLst>
                                            <p:cond delay="0"/>
                                          </p:stCondLst>
                                        </p:cTn>
                                        <p:tgtEl>
                                          <p:spTgt spid="209"/>
                                        </p:tgtEl>
                                        <p:attrNameLst>
                                          <p:attrName>style.visibility</p:attrName>
                                        </p:attrNameLst>
                                      </p:cBhvr>
                                      <p:to>
                                        <p:strVal val="visible"/>
                                      </p:to>
                                    </p:set>
                                    <p:animEffect transition="in" filter="fade">
                                      <p:cBhvr>
                                        <p:cTn id="39" dur="500"/>
                                        <p:tgtEl>
                                          <p:spTgt spid="209"/>
                                        </p:tgtEl>
                                      </p:cBhvr>
                                    </p:animEffect>
                                  </p:childTnLst>
                                </p:cTn>
                              </p:par>
                              <p:par>
                                <p:cTn id="40" presetID="10" presetClass="entr" presetSubtype="0" fill="hold" nodeType="withEffect">
                                  <p:stCondLst>
                                    <p:cond delay="0"/>
                                  </p:stCondLst>
                                  <p:childTnLst>
                                    <p:set>
                                      <p:cBhvr>
                                        <p:cTn id="41" dur="1" fill="hold">
                                          <p:stCondLst>
                                            <p:cond delay="0"/>
                                          </p:stCondLst>
                                        </p:cTn>
                                        <p:tgtEl>
                                          <p:spTgt spid="210"/>
                                        </p:tgtEl>
                                        <p:attrNameLst>
                                          <p:attrName>style.visibility</p:attrName>
                                        </p:attrNameLst>
                                      </p:cBhvr>
                                      <p:to>
                                        <p:strVal val="visible"/>
                                      </p:to>
                                    </p:set>
                                    <p:animEffect transition="in" filter="fade">
                                      <p:cBhvr>
                                        <p:cTn id="42" dur="500"/>
                                        <p:tgtEl>
                                          <p:spTgt spid="2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1"/>
                                        </p:tgtEl>
                                        <p:attrNameLst>
                                          <p:attrName>style.visibility</p:attrName>
                                        </p:attrNameLst>
                                      </p:cBhvr>
                                      <p:to>
                                        <p:strVal val="visible"/>
                                      </p:to>
                                    </p:set>
                                    <p:animEffect transition="in" filter="fade">
                                      <p:cBhvr>
                                        <p:cTn id="4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203" grpId="0"/>
      <p:bldP spid="208" grpId="0"/>
      <p:bldP spid="211"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DANN-based Robust Localization</a:t>
            </a:r>
            <a:endParaRPr lang="zh-CN" altLang="en-US" dirty="0"/>
          </a:p>
        </p:txBody>
      </p:sp>
      <p:sp>
        <p:nvSpPr>
          <p:cNvPr id="3" name="内容占位符 2">
            <a:extLst>
              <a:ext uri="{FF2B5EF4-FFF2-40B4-BE49-F238E27FC236}">
                <a16:creationId xmlns:a16="http://schemas.microsoft.com/office/drawing/2014/main" id="{4ACBA139-C13D-4657-9CE9-36AF74873653}"/>
              </a:ext>
            </a:extLst>
          </p:cNvPr>
          <p:cNvSpPr>
            <a:spLocks noGrp="1"/>
          </p:cNvSpPr>
          <p:nvPr>
            <p:ph idx="1"/>
          </p:nvPr>
        </p:nvSpPr>
        <p:spPr>
          <a:xfrm>
            <a:off x="719403" y="1340768"/>
            <a:ext cx="10849205" cy="4983162"/>
          </a:xfrm>
        </p:spPr>
        <p:txBody>
          <a:bodyPr/>
          <a:lstStyle/>
          <a:p>
            <a:r>
              <a:rPr lang="en-US" altLang="zh-CN" dirty="0"/>
              <a:t>Objective and Training</a:t>
            </a:r>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11</a:t>
            </a:fld>
            <a:endParaRPr lang="en-US" altLang="zh-CN"/>
          </a:p>
        </p:txBody>
      </p:sp>
      <p:pic>
        <p:nvPicPr>
          <p:cNvPr id="197" name="图片 196">
            <a:extLst>
              <a:ext uri="{FF2B5EF4-FFF2-40B4-BE49-F238E27FC236}">
                <a16:creationId xmlns:a16="http://schemas.microsoft.com/office/drawing/2014/main" id="{5689CEB1-58F8-40A2-B923-F3EE25FBF25F}"/>
              </a:ext>
            </a:extLst>
          </p:cNvPr>
          <p:cNvPicPr>
            <a:picLocks noChangeAspect="1"/>
          </p:cNvPicPr>
          <p:nvPr/>
        </p:nvPicPr>
        <p:blipFill>
          <a:blip r:embed="rId3"/>
          <a:stretch>
            <a:fillRect/>
          </a:stretch>
        </p:blipFill>
        <p:spPr>
          <a:xfrm>
            <a:off x="4691844" y="5373141"/>
            <a:ext cx="2808312" cy="376644"/>
          </a:xfrm>
          <a:prstGeom prst="rect">
            <a:avLst/>
          </a:prstGeom>
        </p:spPr>
      </p:pic>
      <p:pic>
        <p:nvPicPr>
          <p:cNvPr id="15" name="图片 14">
            <a:extLst>
              <a:ext uri="{FF2B5EF4-FFF2-40B4-BE49-F238E27FC236}">
                <a16:creationId xmlns:a16="http://schemas.microsoft.com/office/drawing/2014/main" id="{7B4C6137-B09C-4A65-A9E1-4F1A5D71D2BC}"/>
              </a:ext>
            </a:extLst>
          </p:cNvPr>
          <p:cNvPicPr>
            <a:picLocks noChangeAspect="1"/>
          </p:cNvPicPr>
          <p:nvPr/>
        </p:nvPicPr>
        <p:blipFill>
          <a:blip r:embed="rId4"/>
          <a:stretch>
            <a:fillRect/>
          </a:stretch>
        </p:blipFill>
        <p:spPr>
          <a:xfrm>
            <a:off x="2672996" y="1879538"/>
            <a:ext cx="6733060" cy="3067988"/>
          </a:xfrm>
          <a:prstGeom prst="rect">
            <a:avLst/>
          </a:prstGeom>
        </p:spPr>
      </p:pic>
      <p:sp>
        <p:nvSpPr>
          <p:cNvPr id="16" name="矩形: 圆角 15">
            <a:extLst>
              <a:ext uri="{FF2B5EF4-FFF2-40B4-BE49-F238E27FC236}">
                <a16:creationId xmlns:a16="http://schemas.microsoft.com/office/drawing/2014/main" id="{68F737E3-8286-4837-8FCB-CBBC524F0EA0}"/>
              </a:ext>
            </a:extLst>
          </p:cNvPr>
          <p:cNvSpPr/>
          <p:nvPr/>
        </p:nvSpPr>
        <p:spPr>
          <a:xfrm>
            <a:off x="2711624" y="2218184"/>
            <a:ext cx="1656184" cy="1138808"/>
          </a:xfrm>
          <a:prstGeom prst="roundRect">
            <a:avLst>
              <a:gd name="adj" fmla="val 5340"/>
            </a:avLst>
          </a:prstGeom>
          <a:noFill/>
          <a:ln w="25400">
            <a:solidFill>
              <a:srgbClr val="EA4A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4F59623E-F94C-4DC9-BDC5-D373E5890FD4}"/>
              </a:ext>
            </a:extLst>
          </p:cNvPr>
          <p:cNvSpPr/>
          <p:nvPr/>
        </p:nvSpPr>
        <p:spPr>
          <a:xfrm>
            <a:off x="2639616" y="4970210"/>
            <a:ext cx="6766440" cy="338554"/>
          </a:xfrm>
          <a:prstGeom prst="rect">
            <a:avLst/>
          </a:prstGeom>
        </p:spPr>
        <p:txBody>
          <a:bodyPr wrap="square">
            <a:spAutoFit/>
          </a:bodyPr>
          <a:lstStyle/>
          <a:p>
            <a:pPr algn="ctr"/>
            <a:r>
              <a:rPr lang="en-US" altLang="zh-CN" sz="1600" dirty="0">
                <a:solidFill>
                  <a:srgbClr val="EA4A54"/>
                </a:solidFill>
                <a:latin typeface="+mn-lt"/>
              </a:rPr>
              <a:t>Cheat </a:t>
            </a:r>
            <a:r>
              <a:rPr lang="en-US" altLang="zh-CN" sz="1600" dirty="0">
                <a:latin typeface="+mn-lt"/>
              </a:rPr>
              <a:t>the domain discriminator but </a:t>
            </a:r>
            <a:r>
              <a:rPr lang="en-US" altLang="zh-CN" sz="1600" dirty="0">
                <a:solidFill>
                  <a:srgbClr val="0CA1C9"/>
                </a:solidFill>
                <a:latin typeface="+mn-lt"/>
              </a:rPr>
              <a:t>boost </a:t>
            </a:r>
            <a:r>
              <a:rPr lang="en-US" altLang="zh-CN" sz="1600" dirty="0">
                <a:latin typeface="+mn-lt"/>
              </a:rPr>
              <a:t>the location predictor</a:t>
            </a:r>
            <a:endParaRPr lang="zh-CN" altLang="en-US" sz="1600" dirty="0">
              <a:latin typeface="+mn-lt"/>
            </a:endParaRPr>
          </a:p>
        </p:txBody>
      </p:sp>
      <p:sp>
        <p:nvSpPr>
          <p:cNvPr id="5" name="矩形 4">
            <a:extLst>
              <a:ext uri="{FF2B5EF4-FFF2-40B4-BE49-F238E27FC236}">
                <a16:creationId xmlns:a16="http://schemas.microsoft.com/office/drawing/2014/main" id="{7FCBF8F8-C536-4771-B9BF-A56C7A9F3824}"/>
              </a:ext>
            </a:extLst>
          </p:cNvPr>
          <p:cNvSpPr/>
          <p:nvPr/>
        </p:nvSpPr>
        <p:spPr>
          <a:xfrm>
            <a:off x="2135560" y="6114782"/>
            <a:ext cx="8064896" cy="338554"/>
          </a:xfrm>
          <a:prstGeom prst="rect">
            <a:avLst/>
          </a:prstGeom>
          <a:solidFill>
            <a:srgbClr val="FCD970"/>
          </a:solidFill>
          <a:ln>
            <a:solidFill>
              <a:srgbClr val="FFC000"/>
            </a:solidFill>
          </a:ln>
        </p:spPr>
        <p:txBody>
          <a:bodyPr wrap="square">
            <a:spAutoFit/>
          </a:bodyPr>
          <a:lstStyle/>
          <a:p>
            <a:pPr algn="ctr" eaLnBrk="1" hangingPunct="1"/>
            <a:r>
              <a:rPr lang="en-US" altLang="zh-CN" sz="1600" dirty="0">
                <a:latin typeface="+mn-lt"/>
              </a:rPr>
              <a:t>Feature extractor contradicts to domain discriminator. How to train the model</a:t>
            </a:r>
            <a:r>
              <a:rPr lang="zh-CN" altLang="en-US" sz="1600" dirty="0">
                <a:latin typeface="+mn-lt"/>
              </a:rPr>
              <a:t>？</a:t>
            </a:r>
            <a:endParaRPr lang="en-US" altLang="zh-CN" sz="1600" dirty="0">
              <a:latin typeface="+mn-lt"/>
            </a:endParaRPr>
          </a:p>
        </p:txBody>
      </p:sp>
    </p:spTree>
    <p:extLst>
      <p:ext uri="{BB962C8B-B14F-4D97-AF65-F5344CB8AC3E}">
        <p14:creationId xmlns:p14="http://schemas.microsoft.com/office/powerpoint/2010/main" val="43618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DANN-based Robust Localization</a:t>
            </a:r>
            <a:endParaRPr lang="zh-CN" altLang="en-US" dirty="0"/>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12</a:t>
            </a:fld>
            <a:endParaRPr lang="en-US" altLang="zh-CN"/>
          </a:p>
        </p:txBody>
      </p:sp>
      <p:pic>
        <p:nvPicPr>
          <p:cNvPr id="15" name="图片 14">
            <a:extLst>
              <a:ext uri="{FF2B5EF4-FFF2-40B4-BE49-F238E27FC236}">
                <a16:creationId xmlns:a16="http://schemas.microsoft.com/office/drawing/2014/main" id="{7B4C6137-B09C-4A65-A9E1-4F1A5D71D2BC}"/>
              </a:ext>
            </a:extLst>
          </p:cNvPr>
          <p:cNvPicPr>
            <a:picLocks noChangeAspect="1"/>
          </p:cNvPicPr>
          <p:nvPr/>
        </p:nvPicPr>
        <p:blipFill>
          <a:blip r:embed="rId3"/>
          <a:stretch>
            <a:fillRect/>
          </a:stretch>
        </p:blipFill>
        <p:spPr>
          <a:xfrm>
            <a:off x="2639616" y="1295400"/>
            <a:ext cx="6733060" cy="3067988"/>
          </a:xfrm>
          <a:prstGeom prst="rect">
            <a:avLst/>
          </a:prstGeom>
        </p:spPr>
      </p:pic>
      <p:pic>
        <p:nvPicPr>
          <p:cNvPr id="2050" name="Picture 2" descr="https://timgsa.baidu.com/timg?image&amp;quality=80&amp;size=b9999_10000&amp;sec=1607860630454&amp;di=e6c70cd9220cc32c985653d11d50fc34&amp;imgtype=0&amp;src=http%3A%2F%2Fphotocdn.sohu.com%2F20150604%2Fmp17648250_1433383931652_1_th.jpeg">
            <a:extLst>
              <a:ext uri="{FF2B5EF4-FFF2-40B4-BE49-F238E27FC236}">
                <a16:creationId xmlns:a16="http://schemas.microsoft.com/office/drawing/2014/main" id="{423040FD-4A2A-4C75-8481-90A1D720E71A}"/>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826968" y="3234389"/>
            <a:ext cx="1245916" cy="940666"/>
          </a:xfrm>
          <a:prstGeom prst="rect">
            <a:avLst/>
          </a:prstGeom>
          <a:noFill/>
          <a:extLst>
            <a:ext uri="{909E8E84-426E-40DD-AFC4-6F175D3DCCD1}">
              <a14:hiddenFill xmlns:a14="http://schemas.microsoft.com/office/drawing/2010/main">
                <a:solidFill>
                  <a:srgbClr val="FFFFFF"/>
                </a:solidFill>
              </a14:hiddenFill>
            </a:ext>
          </a:extLst>
        </p:spPr>
      </p:pic>
      <p:sp>
        <p:nvSpPr>
          <p:cNvPr id="80" name="矩形 79">
            <a:extLst>
              <a:ext uri="{FF2B5EF4-FFF2-40B4-BE49-F238E27FC236}">
                <a16:creationId xmlns:a16="http://schemas.microsoft.com/office/drawing/2014/main" id="{12E46611-AF39-4A39-8B1B-046B95AFE4E9}"/>
              </a:ext>
            </a:extLst>
          </p:cNvPr>
          <p:cNvSpPr/>
          <p:nvPr/>
        </p:nvSpPr>
        <p:spPr>
          <a:xfrm>
            <a:off x="1029382" y="4910959"/>
            <a:ext cx="2618346" cy="338554"/>
          </a:xfrm>
          <a:prstGeom prst="rect">
            <a:avLst/>
          </a:prstGeom>
        </p:spPr>
        <p:txBody>
          <a:bodyPr wrap="square">
            <a:spAutoFit/>
          </a:bodyPr>
          <a:lstStyle/>
          <a:p>
            <a:r>
              <a:rPr lang="en-US" altLang="zh-CN" sz="1600" dirty="0">
                <a:solidFill>
                  <a:srgbClr val="FF0000"/>
                </a:solidFill>
                <a:latin typeface="+mn-lt"/>
              </a:rPr>
              <a:t>Location From Domain 1</a:t>
            </a:r>
            <a:endParaRPr lang="zh-CN" altLang="en-US" sz="1600" dirty="0">
              <a:solidFill>
                <a:srgbClr val="FF0000"/>
              </a:solidFill>
              <a:latin typeface="+mn-lt"/>
            </a:endParaRPr>
          </a:p>
        </p:txBody>
      </p:sp>
      <p:sp>
        <p:nvSpPr>
          <p:cNvPr id="81" name="矩形 80">
            <a:extLst>
              <a:ext uri="{FF2B5EF4-FFF2-40B4-BE49-F238E27FC236}">
                <a16:creationId xmlns:a16="http://schemas.microsoft.com/office/drawing/2014/main" id="{CBA01ECD-DBD4-418D-97D1-6EA76320F8D9}"/>
              </a:ext>
            </a:extLst>
          </p:cNvPr>
          <p:cNvSpPr/>
          <p:nvPr/>
        </p:nvSpPr>
        <p:spPr>
          <a:xfrm>
            <a:off x="1029382" y="5466710"/>
            <a:ext cx="2618346" cy="338554"/>
          </a:xfrm>
          <a:prstGeom prst="rect">
            <a:avLst/>
          </a:prstGeom>
        </p:spPr>
        <p:txBody>
          <a:bodyPr wrap="square">
            <a:spAutoFit/>
          </a:bodyPr>
          <a:lstStyle/>
          <a:p>
            <a:r>
              <a:rPr lang="en-US" altLang="zh-CN" sz="1600" dirty="0">
                <a:solidFill>
                  <a:srgbClr val="0205FD"/>
                </a:solidFill>
                <a:latin typeface="+mn-lt"/>
              </a:rPr>
              <a:t>Location From Domain 2</a:t>
            </a:r>
            <a:endParaRPr lang="zh-CN" altLang="en-US" sz="1600" dirty="0">
              <a:solidFill>
                <a:srgbClr val="0205FD"/>
              </a:solidFill>
              <a:latin typeface="+mn-lt"/>
            </a:endParaRPr>
          </a:p>
        </p:txBody>
      </p:sp>
      <p:sp>
        <p:nvSpPr>
          <p:cNvPr id="11" name="矩形 10">
            <a:extLst>
              <a:ext uri="{FF2B5EF4-FFF2-40B4-BE49-F238E27FC236}">
                <a16:creationId xmlns:a16="http://schemas.microsoft.com/office/drawing/2014/main" id="{80E9A1B4-BB7E-4601-9117-866ADBFA4A48}"/>
              </a:ext>
            </a:extLst>
          </p:cNvPr>
          <p:cNvSpPr/>
          <p:nvPr/>
        </p:nvSpPr>
        <p:spPr>
          <a:xfrm>
            <a:off x="8328248" y="4961469"/>
            <a:ext cx="3456384" cy="784189"/>
          </a:xfrm>
          <a:prstGeom prst="rect">
            <a:avLst/>
          </a:prstGeom>
        </p:spPr>
        <p:txBody>
          <a:bodyPr wrap="square">
            <a:spAutoFit/>
          </a:bodyPr>
          <a:lstStyle/>
          <a:p>
            <a:pPr eaLnBrk="1" hangingPunct="1">
              <a:lnSpc>
                <a:spcPct val="150000"/>
              </a:lnSpc>
            </a:pPr>
            <a:r>
              <a:rPr lang="en-US" altLang="zh-CN" sz="1600" dirty="0">
                <a:latin typeface="+mn-lt"/>
              </a:rPr>
              <a:t>The representation of data from different domains are </a:t>
            </a:r>
            <a:r>
              <a:rPr lang="en-US" altLang="zh-CN" sz="1600" dirty="0">
                <a:solidFill>
                  <a:srgbClr val="EA4A54"/>
                </a:solidFill>
                <a:latin typeface="+mn-lt"/>
              </a:rPr>
              <a:t>separate</a:t>
            </a:r>
          </a:p>
        </p:txBody>
      </p:sp>
      <p:cxnSp>
        <p:nvCxnSpPr>
          <p:cNvPr id="85" name="直接箭头连接符 84">
            <a:extLst>
              <a:ext uri="{FF2B5EF4-FFF2-40B4-BE49-F238E27FC236}">
                <a16:creationId xmlns:a16="http://schemas.microsoft.com/office/drawing/2014/main" id="{11221EFB-E242-451F-B221-10C353B14868}"/>
              </a:ext>
            </a:extLst>
          </p:cNvPr>
          <p:cNvCxnSpPr>
            <a:cxnSpLocks/>
          </p:cNvCxnSpPr>
          <p:nvPr/>
        </p:nvCxnSpPr>
        <p:spPr>
          <a:xfrm>
            <a:off x="4079776" y="2492896"/>
            <a:ext cx="1456928" cy="2088232"/>
          </a:xfrm>
          <a:prstGeom prst="straightConnector1">
            <a:avLst/>
          </a:prstGeom>
          <a:ln w="25400">
            <a:solidFill>
              <a:srgbClr val="EA4A54"/>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1" name="Group 30">
            <a:extLst>
              <a:ext uri="{FF2B5EF4-FFF2-40B4-BE49-F238E27FC236}">
                <a16:creationId xmlns:a16="http://schemas.microsoft.com/office/drawing/2014/main" id="{1FBCE081-2300-45C7-89AF-E3AC29206A0A}"/>
              </a:ext>
            </a:extLst>
          </p:cNvPr>
          <p:cNvGrpSpPr>
            <a:grpSpLocks/>
          </p:cNvGrpSpPr>
          <p:nvPr/>
        </p:nvGrpSpPr>
        <p:grpSpPr bwMode="auto">
          <a:xfrm>
            <a:off x="4489857" y="4696033"/>
            <a:ext cx="2848957" cy="1805372"/>
            <a:chOff x="2209448" y="4293096"/>
            <a:chExt cx="3802712" cy="2409005"/>
          </a:xfrm>
        </p:grpSpPr>
        <p:sp>
          <p:nvSpPr>
            <p:cNvPr id="92" name="Oval 7">
              <a:extLst>
                <a:ext uri="{FF2B5EF4-FFF2-40B4-BE49-F238E27FC236}">
                  <a16:creationId xmlns:a16="http://schemas.microsoft.com/office/drawing/2014/main" id="{A7C37F13-9A8F-450E-91B6-75769BE1B22C}"/>
                </a:ext>
              </a:extLst>
            </p:cNvPr>
            <p:cNvSpPr/>
            <p:nvPr/>
          </p:nvSpPr>
          <p:spPr>
            <a:xfrm>
              <a:off x="2579326" y="5197662"/>
              <a:ext cx="195257" cy="195197"/>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3" name="Oval 8">
              <a:extLst>
                <a:ext uri="{FF2B5EF4-FFF2-40B4-BE49-F238E27FC236}">
                  <a16:creationId xmlns:a16="http://schemas.microsoft.com/office/drawing/2014/main" id="{761E7310-98E9-4785-AB3F-FFEFC30196C5}"/>
                </a:ext>
              </a:extLst>
            </p:cNvPr>
            <p:cNvSpPr/>
            <p:nvPr/>
          </p:nvSpPr>
          <p:spPr>
            <a:xfrm>
              <a:off x="3038848" y="6391057"/>
              <a:ext cx="187320" cy="188849"/>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4" name="Oval 9">
              <a:extLst>
                <a:ext uri="{FF2B5EF4-FFF2-40B4-BE49-F238E27FC236}">
                  <a16:creationId xmlns:a16="http://schemas.microsoft.com/office/drawing/2014/main" id="{E2ED47CA-91F3-4E1F-A760-9912FA77BF70}"/>
                </a:ext>
              </a:extLst>
            </p:cNvPr>
            <p:cNvSpPr/>
            <p:nvPr/>
          </p:nvSpPr>
          <p:spPr>
            <a:xfrm>
              <a:off x="3248393" y="5545208"/>
              <a:ext cx="195258" cy="1951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5" name="Oval 10">
              <a:extLst>
                <a:ext uri="{FF2B5EF4-FFF2-40B4-BE49-F238E27FC236}">
                  <a16:creationId xmlns:a16="http://schemas.microsoft.com/office/drawing/2014/main" id="{9E8254FB-69B6-4D72-8937-8F7CEB8CEDE5}"/>
                </a:ext>
              </a:extLst>
            </p:cNvPr>
            <p:cNvSpPr/>
            <p:nvPr/>
          </p:nvSpPr>
          <p:spPr>
            <a:xfrm>
              <a:off x="2937251" y="5310338"/>
              <a:ext cx="195258" cy="193609"/>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6" name="Oval 11">
              <a:extLst>
                <a:ext uri="{FF2B5EF4-FFF2-40B4-BE49-F238E27FC236}">
                  <a16:creationId xmlns:a16="http://schemas.microsoft.com/office/drawing/2014/main" id="{A7DF7CCF-BB98-4EF0-8DE3-E95241A516F6}"/>
                </a:ext>
              </a:extLst>
            </p:cNvPr>
            <p:cNvSpPr/>
            <p:nvPr/>
          </p:nvSpPr>
          <p:spPr>
            <a:xfrm>
              <a:off x="3361943" y="4999293"/>
              <a:ext cx="193670" cy="1951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7" name="Oval 12">
              <a:extLst>
                <a:ext uri="{FF2B5EF4-FFF2-40B4-BE49-F238E27FC236}">
                  <a16:creationId xmlns:a16="http://schemas.microsoft.com/office/drawing/2014/main" id="{976F9C3B-8F95-4D78-9B35-F67B68647FB3}"/>
                </a:ext>
              </a:extLst>
            </p:cNvPr>
            <p:cNvSpPr/>
            <p:nvPr/>
          </p:nvSpPr>
          <p:spPr>
            <a:xfrm>
              <a:off x="3452429" y="4724749"/>
              <a:ext cx="195257" cy="195197"/>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8" name="Oval 13">
              <a:extLst>
                <a:ext uri="{FF2B5EF4-FFF2-40B4-BE49-F238E27FC236}">
                  <a16:creationId xmlns:a16="http://schemas.microsoft.com/office/drawing/2014/main" id="{F9125B69-6079-4967-8545-602A34386DAC}"/>
                </a:ext>
              </a:extLst>
            </p:cNvPr>
            <p:cNvSpPr/>
            <p:nvPr/>
          </p:nvSpPr>
          <p:spPr>
            <a:xfrm>
              <a:off x="2327667" y="5708664"/>
              <a:ext cx="195258" cy="193609"/>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9" name="Oval 14">
              <a:extLst>
                <a:ext uri="{FF2B5EF4-FFF2-40B4-BE49-F238E27FC236}">
                  <a16:creationId xmlns:a16="http://schemas.microsoft.com/office/drawing/2014/main" id="{ADF290D2-D8C0-4991-B7C6-B95FC0813E96}"/>
                </a:ext>
              </a:extLst>
            </p:cNvPr>
            <p:cNvSpPr/>
            <p:nvPr/>
          </p:nvSpPr>
          <p:spPr>
            <a:xfrm>
              <a:off x="4346168" y="4445445"/>
              <a:ext cx="195259" cy="195197"/>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0" name="Oval 15">
              <a:extLst>
                <a:ext uri="{FF2B5EF4-FFF2-40B4-BE49-F238E27FC236}">
                  <a16:creationId xmlns:a16="http://schemas.microsoft.com/office/drawing/2014/main" id="{34D48E83-33DD-4BB5-85BE-9B3A582FF31A}"/>
                </a:ext>
              </a:extLst>
            </p:cNvPr>
            <p:cNvSpPr/>
            <p:nvPr/>
          </p:nvSpPr>
          <p:spPr>
            <a:xfrm>
              <a:off x="3827069" y="4297857"/>
              <a:ext cx="193670" cy="1951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1" name="Oval 16">
              <a:extLst>
                <a:ext uri="{FF2B5EF4-FFF2-40B4-BE49-F238E27FC236}">
                  <a16:creationId xmlns:a16="http://schemas.microsoft.com/office/drawing/2014/main" id="{4B231897-5C6C-47F0-A9EB-A804642BC20B}"/>
                </a:ext>
              </a:extLst>
            </p:cNvPr>
            <p:cNvSpPr/>
            <p:nvPr/>
          </p:nvSpPr>
          <p:spPr>
            <a:xfrm>
              <a:off x="3054723" y="4805685"/>
              <a:ext cx="193670" cy="193609"/>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2" name="Oval 17">
              <a:extLst>
                <a:ext uri="{FF2B5EF4-FFF2-40B4-BE49-F238E27FC236}">
                  <a16:creationId xmlns:a16="http://schemas.microsoft.com/office/drawing/2014/main" id="{3E3D810F-AB81-484D-BFC8-F237BB1C6A76}"/>
                </a:ext>
              </a:extLst>
            </p:cNvPr>
            <p:cNvSpPr/>
            <p:nvPr/>
          </p:nvSpPr>
          <p:spPr>
            <a:xfrm>
              <a:off x="3481750" y="6506905"/>
              <a:ext cx="195257" cy="19519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3" name="Oval 18">
              <a:extLst>
                <a:ext uri="{FF2B5EF4-FFF2-40B4-BE49-F238E27FC236}">
                  <a16:creationId xmlns:a16="http://schemas.microsoft.com/office/drawing/2014/main" id="{208C675B-BFE2-41E9-B180-1C2CEA509C82}"/>
                </a:ext>
              </a:extLst>
            </p:cNvPr>
            <p:cNvSpPr/>
            <p:nvPr/>
          </p:nvSpPr>
          <p:spPr>
            <a:xfrm>
              <a:off x="3786542" y="6140317"/>
              <a:ext cx="195257" cy="195197"/>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4" name="Oval 19">
              <a:extLst>
                <a:ext uri="{FF2B5EF4-FFF2-40B4-BE49-F238E27FC236}">
                  <a16:creationId xmlns:a16="http://schemas.microsoft.com/office/drawing/2014/main" id="{50D72D83-BDA4-4570-81C7-3EC1C48F3F6D}"/>
                </a:ext>
              </a:extLst>
            </p:cNvPr>
            <p:cNvSpPr/>
            <p:nvPr/>
          </p:nvSpPr>
          <p:spPr>
            <a:xfrm>
              <a:off x="4084985" y="5805469"/>
              <a:ext cx="195257" cy="19519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5" name="Oval 20">
              <a:extLst>
                <a:ext uri="{FF2B5EF4-FFF2-40B4-BE49-F238E27FC236}">
                  <a16:creationId xmlns:a16="http://schemas.microsoft.com/office/drawing/2014/main" id="{BAC07373-284A-4F7A-BEEC-4FBB29DE129B}"/>
                </a:ext>
              </a:extLst>
            </p:cNvPr>
            <p:cNvSpPr/>
            <p:nvPr/>
          </p:nvSpPr>
          <p:spPr>
            <a:xfrm>
              <a:off x="4585034" y="5880056"/>
              <a:ext cx="195258" cy="195197"/>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6" name="Oval 21">
              <a:extLst>
                <a:ext uri="{FF2B5EF4-FFF2-40B4-BE49-F238E27FC236}">
                  <a16:creationId xmlns:a16="http://schemas.microsoft.com/office/drawing/2014/main" id="{05D693D2-CF37-4AF0-9507-8D390BB58E98}"/>
                </a:ext>
              </a:extLst>
            </p:cNvPr>
            <p:cNvSpPr/>
            <p:nvPr/>
          </p:nvSpPr>
          <p:spPr>
            <a:xfrm>
              <a:off x="4891414" y="5545208"/>
              <a:ext cx="195257" cy="19519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7" name="Oval 22">
              <a:extLst>
                <a:ext uri="{FF2B5EF4-FFF2-40B4-BE49-F238E27FC236}">
                  <a16:creationId xmlns:a16="http://schemas.microsoft.com/office/drawing/2014/main" id="{6FB03A88-8BBD-4B3C-9755-EC200D38436E}"/>
                </a:ext>
              </a:extLst>
            </p:cNvPr>
            <p:cNvSpPr/>
            <p:nvPr/>
          </p:nvSpPr>
          <p:spPr>
            <a:xfrm>
              <a:off x="5283516" y="5713426"/>
              <a:ext cx="193670" cy="19519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8" name="Oval 23">
              <a:extLst>
                <a:ext uri="{FF2B5EF4-FFF2-40B4-BE49-F238E27FC236}">
                  <a16:creationId xmlns:a16="http://schemas.microsoft.com/office/drawing/2014/main" id="{9118FDC5-9B03-46AD-BF08-BBF3A3A0C1A3}"/>
                </a:ext>
              </a:extLst>
            </p:cNvPr>
            <p:cNvSpPr/>
            <p:nvPr/>
          </p:nvSpPr>
          <p:spPr>
            <a:xfrm>
              <a:off x="5816902" y="5419837"/>
              <a:ext cx="195258" cy="195197"/>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9" name="Oval 24">
              <a:extLst>
                <a:ext uri="{FF2B5EF4-FFF2-40B4-BE49-F238E27FC236}">
                  <a16:creationId xmlns:a16="http://schemas.microsoft.com/office/drawing/2014/main" id="{F2265D5F-33BB-4451-BF72-0AE27CAE975E}"/>
                </a:ext>
              </a:extLst>
            </p:cNvPr>
            <p:cNvSpPr/>
            <p:nvPr/>
          </p:nvSpPr>
          <p:spPr>
            <a:xfrm>
              <a:off x="5240655" y="4293096"/>
              <a:ext cx="195257" cy="195197"/>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0" name="Oval 25">
              <a:extLst>
                <a:ext uri="{FF2B5EF4-FFF2-40B4-BE49-F238E27FC236}">
                  <a16:creationId xmlns:a16="http://schemas.microsoft.com/office/drawing/2014/main" id="{357B5190-FB83-4DF6-AE14-D84671A8502C}"/>
                </a:ext>
              </a:extLst>
            </p:cNvPr>
            <p:cNvSpPr/>
            <p:nvPr/>
          </p:nvSpPr>
          <p:spPr>
            <a:xfrm>
              <a:off x="5670856" y="4493053"/>
              <a:ext cx="195258" cy="195197"/>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1" name="Oval 26">
              <a:extLst>
                <a:ext uri="{FF2B5EF4-FFF2-40B4-BE49-F238E27FC236}">
                  <a16:creationId xmlns:a16="http://schemas.microsoft.com/office/drawing/2014/main" id="{FE5CE390-E432-479E-86A0-CB9FDC50C805}"/>
                </a:ext>
              </a:extLst>
            </p:cNvPr>
            <p:cNvSpPr/>
            <p:nvPr/>
          </p:nvSpPr>
          <p:spPr>
            <a:xfrm>
              <a:off x="2209448" y="5392860"/>
              <a:ext cx="195259" cy="1951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2" name="Oval 27">
              <a:extLst>
                <a:ext uri="{FF2B5EF4-FFF2-40B4-BE49-F238E27FC236}">
                  <a16:creationId xmlns:a16="http://schemas.microsoft.com/office/drawing/2014/main" id="{D9121D73-ECBD-4808-A327-3B13A71369C4}"/>
                </a:ext>
              </a:extLst>
            </p:cNvPr>
            <p:cNvSpPr/>
            <p:nvPr/>
          </p:nvSpPr>
          <p:spPr>
            <a:xfrm>
              <a:off x="5705780" y="5129424"/>
              <a:ext cx="195258" cy="193609"/>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3" name="Oval 28">
              <a:extLst>
                <a:ext uri="{FF2B5EF4-FFF2-40B4-BE49-F238E27FC236}">
                  <a16:creationId xmlns:a16="http://schemas.microsoft.com/office/drawing/2014/main" id="{CDDC35D4-D1B5-43D4-8E8D-06D15E49E9F0}"/>
                </a:ext>
              </a:extLst>
            </p:cNvPr>
            <p:cNvSpPr/>
            <p:nvPr/>
          </p:nvSpPr>
          <p:spPr>
            <a:xfrm>
              <a:off x="4023914" y="4699357"/>
              <a:ext cx="195257" cy="195197"/>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grpSp>
    </p:spTree>
    <p:extLst>
      <p:ext uri="{BB962C8B-B14F-4D97-AF65-F5344CB8AC3E}">
        <p14:creationId xmlns:p14="http://schemas.microsoft.com/office/powerpoint/2010/main" val="239859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2000" fill="hold"/>
                                        <p:tgtEl>
                                          <p:spTgt spid="91"/>
                                        </p:tgtEl>
                                        <p:attrNameLst>
                                          <p:attrName>ppt_w</p:attrName>
                                        </p:attrNameLst>
                                      </p:cBhvr>
                                      <p:tavLst>
                                        <p:tav tm="0">
                                          <p:val>
                                            <p:fltVal val="0"/>
                                          </p:val>
                                        </p:tav>
                                        <p:tav tm="100000">
                                          <p:val>
                                            <p:strVal val="#ppt_w"/>
                                          </p:val>
                                        </p:tav>
                                      </p:tavLst>
                                    </p:anim>
                                    <p:anim calcmode="lin" valueType="num">
                                      <p:cBhvr>
                                        <p:cTn id="8" dur="2000" fill="hold"/>
                                        <p:tgtEl>
                                          <p:spTgt spid="91"/>
                                        </p:tgtEl>
                                        <p:attrNameLst>
                                          <p:attrName>ppt_h</p:attrName>
                                        </p:attrNameLst>
                                      </p:cBhvr>
                                      <p:tavLst>
                                        <p:tav tm="0">
                                          <p:val>
                                            <p:fltVal val="0"/>
                                          </p:val>
                                        </p:tav>
                                        <p:tav tm="100000">
                                          <p:val>
                                            <p:strVal val="#ppt_h"/>
                                          </p:val>
                                        </p:tav>
                                      </p:tavLst>
                                    </p:anim>
                                    <p:animEffect transition="in" filter="fade">
                                      <p:cBhvr>
                                        <p:cTn id="9" dur="2000"/>
                                        <p:tgtEl>
                                          <p:spTgt spid="91"/>
                                        </p:tgtEl>
                                      </p:cBhvr>
                                    </p:animEffect>
                                  </p:childTnLst>
                                </p:cTn>
                              </p:par>
                              <p:par>
                                <p:cTn id="10" presetID="42" presetClass="path" presetSubtype="0" accel="50000" fill="hold" nodeType="withEffect">
                                  <p:stCondLst>
                                    <p:cond delay="0"/>
                                  </p:stCondLst>
                                  <p:childTnLst>
                                    <p:animMotion origin="layout" path="M -0.15039 -0.45277 L 3.95833E-6 -3.7037E-6 " pathEditMode="relative" rAng="0" ptsTypes="AA">
                                      <p:cBhvr>
                                        <p:cTn id="11" dur="2000" fill="hold"/>
                                        <p:tgtEl>
                                          <p:spTgt spid="91"/>
                                        </p:tgtEl>
                                        <p:attrNameLst>
                                          <p:attrName>ppt_x,ppt_y</p:attrName>
                                        </p:attrNameLst>
                                      </p:cBhvr>
                                      <p:rCtr x="7513" y="22639"/>
                                    </p:animMotion>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par>
                                <p:cTn id="19" presetID="10" presetClass="entr" presetSubtype="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500"/>
                                        <p:tgtEl>
                                          <p:spTgt spid="8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DANN-based Robust Localization</a:t>
            </a:r>
            <a:endParaRPr lang="zh-CN" altLang="en-US" dirty="0"/>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13</a:t>
            </a:fld>
            <a:endParaRPr lang="en-US" altLang="zh-CN"/>
          </a:p>
        </p:txBody>
      </p:sp>
      <p:pic>
        <p:nvPicPr>
          <p:cNvPr id="15" name="图片 14">
            <a:extLst>
              <a:ext uri="{FF2B5EF4-FFF2-40B4-BE49-F238E27FC236}">
                <a16:creationId xmlns:a16="http://schemas.microsoft.com/office/drawing/2014/main" id="{7B4C6137-B09C-4A65-A9E1-4F1A5D71D2BC}"/>
              </a:ext>
            </a:extLst>
          </p:cNvPr>
          <p:cNvPicPr>
            <a:picLocks noChangeAspect="1"/>
          </p:cNvPicPr>
          <p:nvPr/>
        </p:nvPicPr>
        <p:blipFill>
          <a:blip r:embed="rId3"/>
          <a:stretch>
            <a:fillRect/>
          </a:stretch>
        </p:blipFill>
        <p:spPr>
          <a:xfrm>
            <a:off x="2639616" y="1295400"/>
            <a:ext cx="6733060" cy="3067988"/>
          </a:xfrm>
          <a:prstGeom prst="rect">
            <a:avLst/>
          </a:prstGeom>
        </p:spPr>
      </p:pic>
      <p:sp>
        <p:nvSpPr>
          <p:cNvPr id="80" name="矩形 79">
            <a:extLst>
              <a:ext uri="{FF2B5EF4-FFF2-40B4-BE49-F238E27FC236}">
                <a16:creationId xmlns:a16="http://schemas.microsoft.com/office/drawing/2014/main" id="{12E46611-AF39-4A39-8B1B-046B95AFE4E9}"/>
              </a:ext>
            </a:extLst>
          </p:cNvPr>
          <p:cNvSpPr/>
          <p:nvPr/>
        </p:nvSpPr>
        <p:spPr>
          <a:xfrm>
            <a:off x="1029382" y="4910959"/>
            <a:ext cx="2618346" cy="338554"/>
          </a:xfrm>
          <a:prstGeom prst="rect">
            <a:avLst/>
          </a:prstGeom>
        </p:spPr>
        <p:txBody>
          <a:bodyPr wrap="square">
            <a:spAutoFit/>
          </a:bodyPr>
          <a:lstStyle/>
          <a:p>
            <a:r>
              <a:rPr lang="en-US" altLang="zh-CN" sz="1600" dirty="0">
                <a:solidFill>
                  <a:srgbClr val="FF0000"/>
                </a:solidFill>
                <a:latin typeface="+mn-lt"/>
              </a:rPr>
              <a:t>Location From Domain 1</a:t>
            </a:r>
            <a:endParaRPr lang="zh-CN" altLang="en-US" sz="1600" dirty="0">
              <a:solidFill>
                <a:srgbClr val="FF0000"/>
              </a:solidFill>
              <a:latin typeface="+mn-lt"/>
            </a:endParaRPr>
          </a:p>
        </p:txBody>
      </p:sp>
      <p:sp>
        <p:nvSpPr>
          <p:cNvPr id="81" name="矩形 80">
            <a:extLst>
              <a:ext uri="{FF2B5EF4-FFF2-40B4-BE49-F238E27FC236}">
                <a16:creationId xmlns:a16="http://schemas.microsoft.com/office/drawing/2014/main" id="{CBA01ECD-DBD4-418D-97D1-6EA76320F8D9}"/>
              </a:ext>
            </a:extLst>
          </p:cNvPr>
          <p:cNvSpPr/>
          <p:nvPr/>
        </p:nvSpPr>
        <p:spPr>
          <a:xfrm>
            <a:off x="1029382" y="5466710"/>
            <a:ext cx="2618346" cy="338554"/>
          </a:xfrm>
          <a:prstGeom prst="rect">
            <a:avLst/>
          </a:prstGeom>
        </p:spPr>
        <p:txBody>
          <a:bodyPr wrap="square">
            <a:spAutoFit/>
          </a:bodyPr>
          <a:lstStyle/>
          <a:p>
            <a:r>
              <a:rPr lang="en-US" altLang="zh-CN" sz="1600" dirty="0">
                <a:solidFill>
                  <a:srgbClr val="0205FD"/>
                </a:solidFill>
                <a:latin typeface="+mn-lt"/>
              </a:rPr>
              <a:t>Location From Domain 2</a:t>
            </a:r>
            <a:endParaRPr lang="zh-CN" altLang="en-US" sz="1600" dirty="0">
              <a:solidFill>
                <a:srgbClr val="0205FD"/>
              </a:solidFill>
              <a:latin typeface="+mn-lt"/>
            </a:endParaRPr>
          </a:p>
        </p:txBody>
      </p:sp>
      <p:sp>
        <p:nvSpPr>
          <p:cNvPr id="11" name="矩形 10">
            <a:extLst>
              <a:ext uri="{FF2B5EF4-FFF2-40B4-BE49-F238E27FC236}">
                <a16:creationId xmlns:a16="http://schemas.microsoft.com/office/drawing/2014/main" id="{80E9A1B4-BB7E-4601-9117-866ADBFA4A48}"/>
              </a:ext>
            </a:extLst>
          </p:cNvPr>
          <p:cNvSpPr/>
          <p:nvPr/>
        </p:nvSpPr>
        <p:spPr>
          <a:xfrm>
            <a:off x="8328248" y="4961469"/>
            <a:ext cx="3456384" cy="784189"/>
          </a:xfrm>
          <a:prstGeom prst="rect">
            <a:avLst/>
          </a:prstGeom>
        </p:spPr>
        <p:txBody>
          <a:bodyPr wrap="square">
            <a:spAutoFit/>
          </a:bodyPr>
          <a:lstStyle/>
          <a:p>
            <a:pPr eaLnBrk="1" hangingPunct="1">
              <a:lnSpc>
                <a:spcPct val="150000"/>
              </a:lnSpc>
            </a:pPr>
            <a:r>
              <a:rPr lang="en-US" altLang="zh-CN" sz="1600" dirty="0">
                <a:latin typeface="+mn-lt"/>
              </a:rPr>
              <a:t>It recognizes the </a:t>
            </a:r>
            <a:r>
              <a:rPr lang="en-US" altLang="zh-CN" sz="1600" dirty="0">
                <a:solidFill>
                  <a:srgbClr val="EA4A54"/>
                </a:solidFill>
                <a:latin typeface="+mn-lt"/>
              </a:rPr>
              <a:t>non-linear boundary </a:t>
            </a:r>
            <a:r>
              <a:rPr lang="en-US" altLang="zh-CN" sz="1600" dirty="0">
                <a:latin typeface="+mn-lt"/>
              </a:rPr>
              <a:t>between domains</a:t>
            </a:r>
          </a:p>
        </p:txBody>
      </p:sp>
      <p:grpSp>
        <p:nvGrpSpPr>
          <p:cNvPr id="91" name="Group 30">
            <a:extLst>
              <a:ext uri="{FF2B5EF4-FFF2-40B4-BE49-F238E27FC236}">
                <a16:creationId xmlns:a16="http://schemas.microsoft.com/office/drawing/2014/main" id="{1FBCE081-2300-45C7-89AF-E3AC29206A0A}"/>
              </a:ext>
            </a:extLst>
          </p:cNvPr>
          <p:cNvGrpSpPr>
            <a:grpSpLocks/>
          </p:cNvGrpSpPr>
          <p:nvPr/>
        </p:nvGrpSpPr>
        <p:grpSpPr bwMode="auto">
          <a:xfrm>
            <a:off x="4489857" y="4696033"/>
            <a:ext cx="2848957" cy="1805372"/>
            <a:chOff x="2209448" y="4293096"/>
            <a:chExt cx="3802712" cy="2409005"/>
          </a:xfrm>
        </p:grpSpPr>
        <p:sp>
          <p:nvSpPr>
            <p:cNvPr id="92" name="Oval 7">
              <a:extLst>
                <a:ext uri="{FF2B5EF4-FFF2-40B4-BE49-F238E27FC236}">
                  <a16:creationId xmlns:a16="http://schemas.microsoft.com/office/drawing/2014/main" id="{A7C37F13-9A8F-450E-91B6-75769BE1B22C}"/>
                </a:ext>
              </a:extLst>
            </p:cNvPr>
            <p:cNvSpPr/>
            <p:nvPr/>
          </p:nvSpPr>
          <p:spPr>
            <a:xfrm>
              <a:off x="2579326" y="5197662"/>
              <a:ext cx="195257" cy="195197"/>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3" name="Oval 8">
              <a:extLst>
                <a:ext uri="{FF2B5EF4-FFF2-40B4-BE49-F238E27FC236}">
                  <a16:creationId xmlns:a16="http://schemas.microsoft.com/office/drawing/2014/main" id="{761E7310-98E9-4785-AB3F-FFEFC30196C5}"/>
                </a:ext>
              </a:extLst>
            </p:cNvPr>
            <p:cNvSpPr/>
            <p:nvPr/>
          </p:nvSpPr>
          <p:spPr>
            <a:xfrm>
              <a:off x="3038848" y="6391057"/>
              <a:ext cx="187320" cy="188849"/>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4" name="Oval 9">
              <a:extLst>
                <a:ext uri="{FF2B5EF4-FFF2-40B4-BE49-F238E27FC236}">
                  <a16:creationId xmlns:a16="http://schemas.microsoft.com/office/drawing/2014/main" id="{E2ED47CA-91F3-4E1F-A760-9912FA77BF70}"/>
                </a:ext>
              </a:extLst>
            </p:cNvPr>
            <p:cNvSpPr/>
            <p:nvPr/>
          </p:nvSpPr>
          <p:spPr>
            <a:xfrm>
              <a:off x="3248393" y="5545208"/>
              <a:ext cx="195258" cy="1951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5" name="Oval 10">
              <a:extLst>
                <a:ext uri="{FF2B5EF4-FFF2-40B4-BE49-F238E27FC236}">
                  <a16:creationId xmlns:a16="http://schemas.microsoft.com/office/drawing/2014/main" id="{9E8254FB-69B6-4D72-8937-8F7CEB8CEDE5}"/>
                </a:ext>
              </a:extLst>
            </p:cNvPr>
            <p:cNvSpPr/>
            <p:nvPr/>
          </p:nvSpPr>
          <p:spPr>
            <a:xfrm>
              <a:off x="2937251" y="5310338"/>
              <a:ext cx="195258" cy="193609"/>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6" name="Oval 11">
              <a:extLst>
                <a:ext uri="{FF2B5EF4-FFF2-40B4-BE49-F238E27FC236}">
                  <a16:creationId xmlns:a16="http://schemas.microsoft.com/office/drawing/2014/main" id="{A7DF7CCF-BB98-4EF0-8DE3-E95241A516F6}"/>
                </a:ext>
              </a:extLst>
            </p:cNvPr>
            <p:cNvSpPr/>
            <p:nvPr/>
          </p:nvSpPr>
          <p:spPr>
            <a:xfrm>
              <a:off x="3361943" y="4999293"/>
              <a:ext cx="193670" cy="1951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7" name="Oval 12">
              <a:extLst>
                <a:ext uri="{FF2B5EF4-FFF2-40B4-BE49-F238E27FC236}">
                  <a16:creationId xmlns:a16="http://schemas.microsoft.com/office/drawing/2014/main" id="{976F9C3B-8F95-4D78-9B35-F67B68647FB3}"/>
                </a:ext>
              </a:extLst>
            </p:cNvPr>
            <p:cNvSpPr/>
            <p:nvPr/>
          </p:nvSpPr>
          <p:spPr>
            <a:xfrm>
              <a:off x="3452429" y="4724749"/>
              <a:ext cx="195257" cy="195197"/>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8" name="Oval 13">
              <a:extLst>
                <a:ext uri="{FF2B5EF4-FFF2-40B4-BE49-F238E27FC236}">
                  <a16:creationId xmlns:a16="http://schemas.microsoft.com/office/drawing/2014/main" id="{F9125B69-6079-4967-8545-602A34386DAC}"/>
                </a:ext>
              </a:extLst>
            </p:cNvPr>
            <p:cNvSpPr/>
            <p:nvPr/>
          </p:nvSpPr>
          <p:spPr>
            <a:xfrm>
              <a:off x="2327667" y="5708664"/>
              <a:ext cx="195258" cy="193609"/>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9" name="Oval 14">
              <a:extLst>
                <a:ext uri="{FF2B5EF4-FFF2-40B4-BE49-F238E27FC236}">
                  <a16:creationId xmlns:a16="http://schemas.microsoft.com/office/drawing/2014/main" id="{ADF290D2-D8C0-4991-B7C6-B95FC0813E96}"/>
                </a:ext>
              </a:extLst>
            </p:cNvPr>
            <p:cNvSpPr/>
            <p:nvPr/>
          </p:nvSpPr>
          <p:spPr>
            <a:xfrm>
              <a:off x="4346168" y="4445445"/>
              <a:ext cx="195259" cy="195197"/>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0" name="Oval 15">
              <a:extLst>
                <a:ext uri="{FF2B5EF4-FFF2-40B4-BE49-F238E27FC236}">
                  <a16:creationId xmlns:a16="http://schemas.microsoft.com/office/drawing/2014/main" id="{34D48E83-33DD-4BB5-85BE-9B3A582FF31A}"/>
                </a:ext>
              </a:extLst>
            </p:cNvPr>
            <p:cNvSpPr/>
            <p:nvPr/>
          </p:nvSpPr>
          <p:spPr>
            <a:xfrm>
              <a:off x="3827069" y="4297857"/>
              <a:ext cx="193670" cy="1951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1" name="Oval 16">
              <a:extLst>
                <a:ext uri="{FF2B5EF4-FFF2-40B4-BE49-F238E27FC236}">
                  <a16:creationId xmlns:a16="http://schemas.microsoft.com/office/drawing/2014/main" id="{4B231897-5C6C-47F0-A9EB-A804642BC20B}"/>
                </a:ext>
              </a:extLst>
            </p:cNvPr>
            <p:cNvSpPr/>
            <p:nvPr/>
          </p:nvSpPr>
          <p:spPr>
            <a:xfrm>
              <a:off x="3054723" y="4805685"/>
              <a:ext cx="193670" cy="193609"/>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2" name="Oval 17">
              <a:extLst>
                <a:ext uri="{FF2B5EF4-FFF2-40B4-BE49-F238E27FC236}">
                  <a16:creationId xmlns:a16="http://schemas.microsoft.com/office/drawing/2014/main" id="{3E3D810F-AB81-484D-BFC8-F237BB1C6A76}"/>
                </a:ext>
              </a:extLst>
            </p:cNvPr>
            <p:cNvSpPr/>
            <p:nvPr/>
          </p:nvSpPr>
          <p:spPr>
            <a:xfrm>
              <a:off x="3481750" y="6506905"/>
              <a:ext cx="195257" cy="19519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3" name="Oval 18">
              <a:extLst>
                <a:ext uri="{FF2B5EF4-FFF2-40B4-BE49-F238E27FC236}">
                  <a16:creationId xmlns:a16="http://schemas.microsoft.com/office/drawing/2014/main" id="{208C675B-BFE2-41E9-B180-1C2CEA509C82}"/>
                </a:ext>
              </a:extLst>
            </p:cNvPr>
            <p:cNvSpPr/>
            <p:nvPr/>
          </p:nvSpPr>
          <p:spPr>
            <a:xfrm>
              <a:off x="3786542" y="6140317"/>
              <a:ext cx="195257" cy="195197"/>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4" name="Oval 19">
              <a:extLst>
                <a:ext uri="{FF2B5EF4-FFF2-40B4-BE49-F238E27FC236}">
                  <a16:creationId xmlns:a16="http://schemas.microsoft.com/office/drawing/2014/main" id="{50D72D83-BDA4-4570-81C7-3EC1C48F3F6D}"/>
                </a:ext>
              </a:extLst>
            </p:cNvPr>
            <p:cNvSpPr/>
            <p:nvPr/>
          </p:nvSpPr>
          <p:spPr>
            <a:xfrm>
              <a:off x="4084985" y="5805469"/>
              <a:ext cx="195257" cy="19519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5" name="Oval 20">
              <a:extLst>
                <a:ext uri="{FF2B5EF4-FFF2-40B4-BE49-F238E27FC236}">
                  <a16:creationId xmlns:a16="http://schemas.microsoft.com/office/drawing/2014/main" id="{BAC07373-284A-4F7A-BEEC-4FBB29DE129B}"/>
                </a:ext>
              </a:extLst>
            </p:cNvPr>
            <p:cNvSpPr/>
            <p:nvPr/>
          </p:nvSpPr>
          <p:spPr>
            <a:xfrm>
              <a:off x="4585034" y="5880056"/>
              <a:ext cx="195258" cy="195197"/>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6" name="Oval 21">
              <a:extLst>
                <a:ext uri="{FF2B5EF4-FFF2-40B4-BE49-F238E27FC236}">
                  <a16:creationId xmlns:a16="http://schemas.microsoft.com/office/drawing/2014/main" id="{05D693D2-CF37-4AF0-9507-8D390BB58E98}"/>
                </a:ext>
              </a:extLst>
            </p:cNvPr>
            <p:cNvSpPr/>
            <p:nvPr/>
          </p:nvSpPr>
          <p:spPr>
            <a:xfrm>
              <a:off x="4891414" y="5545208"/>
              <a:ext cx="195257" cy="19519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7" name="Oval 22">
              <a:extLst>
                <a:ext uri="{FF2B5EF4-FFF2-40B4-BE49-F238E27FC236}">
                  <a16:creationId xmlns:a16="http://schemas.microsoft.com/office/drawing/2014/main" id="{6FB03A88-8BBD-4B3C-9755-EC200D38436E}"/>
                </a:ext>
              </a:extLst>
            </p:cNvPr>
            <p:cNvSpPr/>
            <p:nvPr/>
          </p:nvSpPr>
          <p:spPr>
            <a:xfrm>
              <a:off x="5283516" y="5713426"/>
              <a:ext cx="193670" cy="19519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8" name="Oval 23">
              <a:extLst>
                <a:ext uri="{FF2B5EF4-FFF2-40B4-BE49-F238E27FC236}">
                  <a16:creationId xmlns:a16="http://schemas.microsoft.com/office/drawing/2014/main" id="{9118FDC5-9B03-46AD-BF08-BBF3A3A0C1A3}"/>
                </a:ext>
              </a:extLst>
            </p:cNvPr>
            <p:cNvSpPr/>
            <p:nvPr/>
          </p:nvSpPr>
          <p:spPr>
            <a:xfrm>
              <a:off x="5816902" y="5419837"/>
              <a:ext cx="195258" cy="195197"/>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9" name="Oval 24">
              <a:extLst>
                <a:ext uri="{FF2B5EF4-FFF2-40B4-BE49-F238E27FC236}">
                  <a16:creationId xmlns:a16="http://schemas.microsoft.com/office/drawing/2014/main" id="{F2265D5F-33BB-4451-BF72-0AE27CAE975E}"/>
                </a:ext>
              </a:extLst>
            </p:cNvPr>
            <p:cNvSpPr/>
            <p:nvPr/>
          </p:nvSpPr>
          <p:spPr>
            <a:xfrm>
              <a:off x="5240655" y="4293096"/>
              <a:ext cx="195257" cy="195197"/>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0" name="Oval 25">
              <a:extLst>
                <a:ext uri="{FF2B5EF4-FFF2-40B4-BE49-F238E27FC236}">
                  <a16:creationId xmlns:a16="http://schemas.microsoft.com/office/drawing/2014/main" id="{357B5190-FB83-4DF6-AE14-D84671A8502C}"/>
                </a:ext>
              </a:extLst>
            </p:cNvPr>
            <p:cNvSpPr/>
            <p:nvPr/>
          </p:nvSpPr>
          <p:spPr>
            <a:xfrm>
              <a:off x="5670856" y="4493053"/>
              <a:ext cx="195258" cy="195197"/>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1" name="Oval 26">
              <a:extLst>
                <a:ext uri="{FF2B5EF4-FFF2-40B4-BE49-F238E27FC236}">
                  <a16:creationId xmlns:a16="http://schemas.microsoft.com/office/drawing/2014/main" id="{FE5CE390-E432-479E-86A0-CB9FDC50C805}"/>
                </a:ext>
              </a:extLst>
            </p:cNvPr>
            <p:cNvSpPr/>
            <p:nvPr/>
          </p:nvSpPr>
          <p:spPr>
            <a:xfrm>
              <a:off x="2209448" y="5392860"/>
              <a:ext cx="195259" cy="1951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2" name="Oval 27">
              <a:extLst>
                <a:ext uri="{FF2B5EF4-FFF2-40B4-BE49-F238E27FC236}">
                  <a16:creationId xmlns:a16="http://schemas.microsoft.com/office/drawing/2014/main" id="{D9121D73-ECBD-4808-A327-3B13A71369C4}"/>
                </a:ext>
              </a:extLst>
            </p:cNvPr>
            <p:cNvSpPr/>
            <p:nvPr/>
          </p:nvSpPr>
          <p:spPr>
            <a:xfrm>
              <a:off x="5705780" y="5129424"/>
              <a:ext cx="195258" cy="193609"/>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3" name="Oval 28">
              <a:extLst>
                <a:ext uri="{FF2B5EF4-FFF2-40B4-BE49-F238E27FC236}">
                  <a16:creationId xmlns:a16="http://schemas.microsoft.com/office/drawing/2014/main" id="{CDDC35D4-D1B5-43D4-8E8D-06D15E49E9F0}"/>
                </a:ext>
              </a:extLst>
            </p:cNvPr>
            <p:cNvSpPr/>
            <p:nvPr/>
          </p:nvSpPr>
          <p:spPr>
            <a:xfrm>
              <a:off x="4023914" y="4699357"/>
              <a:ext cx="195257" cy="195197"/>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grpSp>
      <p:pic>
        <p:nvPicPr>
          <p:cNvPr id="33" name="Picture 2" descr="https://timgsa.baidu.com/timg?image&amp;quality=80&amp;size=b9999_10000&amp;sec=1607860630454&amp;di=e6c70cd9220cc32c985653d11d50fc34&amp;imgtype=0&amp;src=http%3A%2F%2Fphotocdn.sohu.com%2F20150604%2Fmp17648250_1433383931652_1_th.jpeg">
            <a:extLst>
              <a:ext uri="{FF2B5EF4-FFF2-40B4-BE49-F238E27FC236}">
                <a16:creationId xmlns:a16="http://schemas.microsoft.com/office/drawing/2014/main" id="{618722AE-9A22-425E-88BE-0380E55C28E2}"/>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862018" y="1772816"/>
            <a:ext cx="1245916" cy="94066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timgsa.baidu.com/timg?image&amp;quality=80&amp;size=b9999_10000&amp;sec=1607860630454&amp;di=e6c70cd9220cc32c985653d11d50fc34&amp;imgtype=0&amp;src=http%3A%2F%2Fphotocdn.sohu.com%2F20150604%2Fmp17648250_1433383931652_1_th.jpeg">
            <a:extLst>
              <a:ext uri="{FF2B5EF4-FFF2-40B4-BE49-F238E27FC236}">
                <a16:creationId xmlns:a16="http://schemas.microsoft.com/office/drawing/2014/main" id="{0A676924-11A5-4F5E-B1BC-1E62769A7CF0}"/>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527214" y="1531982"/>
            <a:ext cx="1647465" cy="1243836"/>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12">
            <a:extLst>
              <a:ext uri="{FF2B5EF4-FFF2-40B4-BE49-F238E27FC236}">
                <a16:creationId xmlns:a16="http://schemas.microsoft.com/office/drawing/2014/main" id="{07F4F1F6-E14C-45AD-B32C-1471147509C3}"/>
              </a:ext>
            </a:extLst>
          </p:cNvPr>
          <p:cNvGrpSpPr/>
          <p:nvPr/>
        </p:nvGrpSpPr>
        <p:grpSpPr>
          <a:xfrm>
            <a:off x="4766966" y="4653677"/>
            <a:ext cx="1990843" cy="1499855"/>
            <a:chOff x="4766966" y="4653677"/>
            <a:chExt cx="1990843" cy="1499855"/>
          </a:xfrm>
        </p:grpSpPr>
        <p:cxnSp>
          <p:nvCxnSpPr>
            <p:cNvPr id="5" name="直接连接符 4">
              <a:extLst>
                <a:ext uri="{FF2B5EF4-FFF2-40B4-BE49-F238E27FC236}">
                  <a16:creationId xmlns:a16="http://schemas.microsoft.com/office/drawing/2014/main" id="{E1D1F0B2-7797-46D0-93BE-8F5EA8FDE2F9}"/>
                </a:ext>
              </a:extLst>
            </p:cNvPr>
            <p:cNvCxnSpPr/>
            <p:nvPr/>
          </p:nvCxnSpPr>
          <p:spPr>
            <a:xfrm flipV="1">
              <a:off x="4766966" y="5901993"/>
              <a:ext cx="727263" cy="25153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ECE7349C-53DD-476D-95CF-4584EAA51EEB}"/>
                </a:ext>
              </a:extLst>
            </p:cNvPr>
            <p:cNvCxnSpPr>
              <a:cxnSpLocks/>
            </p:cNvCxnSpPr>
            <p:nvPr/>
          </p:nvCxnSpPr>
          <p:spPr>
            <a:xfrm flipV="1">
              <a:off x="5565291" y="5353563"/>
              <a:ext cx="157251" cy="527552"/>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89B93B9F-8452-43F5-AFA3-FD88DBD33873}"/>
                </a:ext>
              </a:extLst>
            </p:cNvPr>
            <p:cNvCxnSpPr>
              <a:cxnSpLocks/>
            </p:cNvCxnSpPr>
            <p:nvPr/>
          </p:nvCxnSpPr>
          <p:spPr>
            <a:xfrm flipH="1" flipV="1">
              <a:off x="5744543" y="5292705"/>
              <a:ext cx="973334" cy="75561"/>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F17FA6A2-6E06-4404-9850-1535ACB14A78}"/>
                </a:ext>
              </a:extLst>
            </p:cNvPr>
            <p:cNvCxnSpPr>
              <a:cxnSpLocks/>
            </p:cNvCxnSpPr>
            <p:nvPr/>
          </p:nvCxnSpPr>
          <p:spPr>
            <a:xfrm flipH="1" flipV="1">
              <a:off x="6645447" y="4653677"/>
              <a:ext cx="112362" cy="669122"/>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1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DANN-based Robust Localization</a:t>
            </a:r>
            <a:endParaRPr lang="zh-CN" altLang="en-US" dirty="0"/>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14</a:t>
            </a:fld>
            <a:endParaRPr lang="en-US" altLang="zh-CN"/>
          </a:p>
        </p:txBody>
      </p:sp>
      <p:pic>
        <p:nvPicPr>
          <p:cNvPr id="15" name="图片 14">
            <a:extLst>
              <a:ext uri="{FF2B5EF4-FFF2-40B4-BE49-F238E27FC236}">
                <a16:creationId xmlns:a16="http://schemas.microsoft.com/office/drawing/2014/main" id="{7B4C6137-B09C-4A65-A9E1-4F1A5D71D2BC}"/>
              </a:ext>
            </a:extLst>
          </p:cNvPr>
          <p:cNvPicPr>
            <a:picLocks noChangeAspect="1"/>
          </p:cNvPicPr>
          <p:nvPr/>
        </p:nvPicPr>
        <p:blipFill>
          <a:blip r:embed="rId3"/>
          <a:stretch>
            <a:fillRect/>
          </a:stretch>
        </p:blipFill>
        <p:spPr>
          <a:xfrm>
            <a:off x="2639616" y="1295400"/>
            <a:ext cx="6733060" cy="3067988"/>
          </a:xfrm>
          <a:prstGeom prst="rect">
            <a:avLst/>
          </a:prstGeom>
        </p:spPr>
      </p:pic>
      <p:sp>
        <p:nvSpPr>
          <p:cNvPr id="80" name="矩形 79">
            <a:extLst>
              <a:ext uri="{FF2B5EF4-FFF2-40B4-BE49-F238E27FC236}">
                <a16:creationId xmlns:a16="http://schemas.microsoft.com/office/drawing/2014/main" id="{12E46611-AF39-4A39-8B1B-046B95AFE4E9}"/>
              </a:ext>
            </a:extLst>
          </p:cNvPr>
          <p:cNvSpPr/>
          <p:nvPr/>
        </p:nvSpPr>
        <p:spPr>
          <a:xfrm>
            <a:off x="1029382" y="4910959"/>
            <a:ext cx="2618346" cy="338554"/>
          </a:xfrm>
          <a:prstGeom prst="rect">
            <a:avLst/>
          </a:prstGeom>
        </p:spPr>
        <p:txBody>
          <a:bodyPr wrap="square">
            <a:spAutoFit/>
          </a:bodyPr>
          <a:lstStyle/>
          <a:p>
            <a:r>
              <a:rPr lang="en-US" altLang="zh-CN" sz="1600" dirty="0">
                <a:solidFill>
                  <a:srgbClr val="FF0000"/>
                </a:solidFill>
                <a:latin typeface="+mn-lt"/>
              </a:rPr>
              <a:t>Location From Domain 1</a:t>
            </a:r>
            <a:endParaRPr lang="zh-CN" altLang="en-US" sz="1600" dirty="0">
              <a:solidFill>
                <a:srgbClr val="FF0000"/>
              </a:solidFill>
              <a:latin typeface="+mn-lt"/>
            </a:endParaRPr>
          </a:p>
        </p:txBody>
      </p:sp>
      <p:sp>
        <p:nvSpPr>
          <p:cNvPr id="81" name="矩形 80">
            <a:extLst>
              <a:ext uri="{FF2B5EF4-FFF2-40B4-BE49-F238E27FC236}">
                <a16:creationId xmlns:a16="http://schemas.microsoft.com/office/drawing/2014/main" id="{CBA01ECD-DBD4-418D-97D1-6EA76320F8D9}"/>
              </a:ext>
            </a:extLst>
          </p:cNvPr>
          <p:cNvSpPr/>
          <p:nvPr/>
        </p:nvSpPr>
        <p:spPr>
          <a:xfrm>
            <a:off x="1029382" y="5466710"/>
            <a:ext cx="2618346" cy="338554"/>
          </a:xfrm>
          <a:prstGeom prst="rect">
            <a:avLst/>
          </a:prstGeom>
        </p:spPr>
        <p:txBody>
          <a:bodyPr wrap="square">
            <a:spAutoFit/>
          </a:bodyPr>
          <a:lstStyle/>
          <a:p>
            <a:r>
              <a:rPr lang="en-US" altLang="zh-CN" sz="1600" dirty="0">
                <a:solidFill>
                  <a:srgbClr val="0205FD"/>
                </a:solidFill>
                <a:latin typeface="+mn-lt"/>
              </a:rPr>
              <a:t>Location From Domain 2</a:t>
            </a:r>
            <a:endParaRPr lang="zh-CN" altLang="en-US" sz="1600" dirty="0">
              <a:solidFill>
                <a:srgbClr val="0205FD"/>
              </a:solidFill>
              <a:latin typeface="+mn-lt"/>
            </a:endParaRPr>
          </a:p>
        </p:txBody>
      </p:sp>
      <p:sp>
        <p:nvSpPr>
          <p:cNvPr id="92" name="Oval 7">
            <a:extLst>
              <a:ext uri="{FF2B5EF4-FFF2-40B4-BE49-F238E27FC236}">
                <a16:creationId xmlns:a16="http://schemas.microsoft.com/office/drawing/2014/main" id="{A7C37F13-9A8F-450E-91B6-75769BE1B22C}"/>
              </a:ext>
            </a:extLst>
          </p:cNvPr>
          <p:cNvSpPr/>
          <p:nvPr/>
        </p:nvSpPr>
        <p:spPr bwMode="auto">
          <a:xfrm>
            <a:off x="4766966" y="5373939"/>
            <a:ext cx="146285" cy="14628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3" name="Oval 8">
            <a:extLst>
              <a:ext uri="{FF2B5EF4-FFF2-40B4-BE49-F238E27FC236}">
                <a16:creationId xmlns:a16="http://schemas.microsoft.com/office/drawing/2014/main" id="{761E7310-98E9-4785-AB3F-FFEFC30196C5}"/>
              </a:ext>
            </a:extLst>
          </p:cNvPr>
          <p:cNvSpPr/>
          <p:nvPr/>
        </p:nvSpPr>
        <p:spPr bwMode="auto">
          <a:xfrm>
            <a:off x="5111236" y="6268300"/>
            <a:ext cx="140338" cy="141528"/>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4" name="Oval 9">
            <a:extLst>
              <a:ext uri="{FF2B5EF4-FFF2-40B4-BE49-F238E27FC236}">
                <a16:creationId xmlns:a16="http://schemas.microsoft.com/office/drawing/2014/main" id="{E2ED47CA-91F3-4E1F-A760-9912FA77BF70}"/>
              </a:ext>
            </a:extLst>
          </p:cNvPr>
          <p:cNvSpPr/>
          <p:nvPr/>
        </p:nvSpPr>
        <p:spPr bwMode="auto">
          <a:xfrm>
            <a:off x="5268225" y="5634399"/>
            <a:ext cx="146286" cy="146285"/>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5" name="Oval 10">
            <a:extLst>
              <a:ext uri="{FF2B5EF4-FFF2-40B4-BE49-F238E27FC236}">
                <a16:creationId xmlns:a16="http://schemas.microsoft.com/office/drawing/2014/main" id="{9E8254FB-69B6-4D72-8937-8F7CEB8CEDE5}"/>
              </a:ext>
            </a:extLst>
          </p:cNvPr>
          <p:cNvSpPr/>
          <p:nvPr/>
        </p:nvSpPr>
        <p:spPr bwMode="auto">
          <a:xfrm>
            <a:off x="5035120" y="5458381"/>
            <a:ext cx="146286" cy="1450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6" name="Oval 11">
            <a:extLst>
              <a:ext uri="{FF2B5EF4-FFF2-40B4-BE49-F238E27FC236}">
                <a16:creationId xmlns:a16="http://schemas.microsoft.com/office/drawing/2014/main" id="{A7DF7CCF-BB98-4EF0-8DE3-E95241A516F6}"/>
              </a:ext>
            </a:extLst>
          </p:cNvPr>
          <p:cNvSpPr/>
          <p:nvPr/>
        </p:nvSpPr>
        <p:spPr bwMode="auto">
          <a:xfrm>
            <a:off x="5353296" y="5225276"/>
            <a:ext cx="145096" cy="146285"/>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7" name="Oval 12">
            <a:extLst>
              <a:ext uri="{FF2B5EF4-FFF2-40B4-BE49-F238E27FC236}">
                <a16:creationId xmlns:a16="http://schemas.microsoft.com/office/drawing/2014/main" id="{976F9C3B-8F95-4D78-9B35-F67B68647FB3}"/>
              </a:ext>
            </a:extLst>
          </p:cNvPr>
          <p:cNvSpPr/>
          <p:nvPr/>
        </p:nvSpPr>
        <p:spPr bwMode="auto">
          <a:xfrm>
            <a:off x="5421087" y="5019525"/>
            <a:ext cx="146285" cy="14628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8" name="Oval 13">
            <a:extLst>
              <a:ext uri="{FF2B5EF4-FFF2-40B4-BE49-F238E27FC236}">
                <a16:creationId xmlns:a16="http://schemas.microsoft.com/office/drawing/2014/main" id="{F9125B69-6079-4967-8545-602A34386DAC}"/>
              </a:ext>
            </a:extLst>
          </p:cNvPr>
          <p:cNvSpPr/>
          <p:nvPr/>
        </p:nvSpPr>
        <p:spPr bwMode="auto">
          <a:xfrm>
            <a:off x="4578426" y="5756897"/>
            <a:ext cx="146286" cy="1450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9" name="Oval 14">
            <a:extLst>
              <a:ext uri="{FF2B5EF4-FFF2-40B4-BE49-F238E27FC236}">
                <a16:creationId xmlns:a16="http://schemas.microsoft.com/office/drawing/2014/main" id="{ADF290D2-D8C0-4991-B7C6-B95FC0813E96}"/>
              </a:ext>
            </a:extLst>
          </p:cNvPr>
          <p:cNvSpPr/>
          <p:nvPr/>
        </p:nvSpPr>
        <p:spPr bwMode="auto">
          <a:xfrm>
            <a:off x="6090668" y="4810207"/>
            <a:ext cx="146286" cy="14628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0" name="Oval 15">
            <a:extLst>
              <a:ext uri="{FF2B5EF4-FFF2-40B4-BE49-F238E27FC236}">
                <a16:creationId xmlns:a16="http://schemas.microsoft.com/office/drawing/2014/main" id="{34D48E83-33DD-4BB5-85BE-9B3A582FF31A}"/>
              </a:ext>
            </a:extLst>
          </p:cNvPr>
          <p:cNvSpPr/>
          <p:nvPr/>
        </p:nvSpPr>
        <p:spPr bwMode="auto">
          <a:xfrm>
            <a:off x="5701764" y="4699601"/>
            <a:ext cx="145096" cy="146285"/>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1" name="Oval 16">
            <a:extLst>
              <a:ext uri="{FF2B5EF4-FFF2-40B4-BE49-F238E27FC236}">
                <a16:creationId xmlns:a16="http://schemas.microsoft.com/office/drawing/2014/main" id="{4B231897-5C6C-47F0-A9EB-A804642BC20B}"/>
              </a:ext>
            </a:extLst>
          </p:cNvPr>
          <p:cNvSpPr/>
          <p:nvPr/>
        </p:nvSpPr>
        <p:spPr bwMode="auto">
          <a:xfrm>
            <a:off x="5123129" y="5080181"/>
            <a:ext cx="145096" cy="1450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2" name="Oval 17">
            <a:extLst>
              <a:ext uri="{FF2B5EF4-FFF2-40B4-BE49-F238E27FC236}">
                <a16:creationId xmlns:a16="http://schemas.microsoft.com/office/drawing/2014/main" id="{3E3D810F-AB81-484D-BFC8-F237BB1C6A76}"/>
              </a:ext>
            </a:extLst>
          </p:cNvPr>
          <p:cNvSpPr/>
          <p:nvPr/>
        </p:nvSpPr>
        <p:spPr bwMode="auto">
          <a:xfrm>
            <a:off x="5443054" y="6355120"/>
            <a:ext cx="146285" cy="146285"/>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3" name="Oval 18">
            <a:extLst>
              <a:ext uri="{FF2B5EF4-FFF2-40B4-BE49-F238E27FC236}">
                <a16:creationId xmlns:a16="http://schemas.microsoft.com/office/drawing/2014/main" id="{208C675B-BFE2-41E9-B180-1C2CEA509C82}"/>
              </a:ext>
            </a:extLst>
          </p:cNvPr>
          <p:cNvSpPr/>
          <p:nvPr/>
        </p:nvSpPr>
        <p:spPr bwMode="auto">
          <a:xfrm>
            <a:off x="5671401" y="6080389"/>
            <a:ext cx="146285"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4" name="Oval 19">
            <a:extLst>
              <a:ext uri="{FF2B5EF4-FFF2-40B4-BE49-F238E27FC236}">
                <a16:creationId xmlns:a16="http://schemas.microsoft.com/office/drawing/2014/main" id="{50D72D83-BDA4-4570-81C7-3EC1C48F3F6D}"/>
              </a:ext>
            </a:extLst>
          </p:cNvPr>
          <p:cNvSpPr/>
          <p:nvPr/>
        </p:nvSpPr>
        <p:spPr bwMode="auto">
          <a:xfrm>
            <a:off x="5894992" y="5829445"/>
            <a:ext cx="146285" cy="146285"/>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5" name="Oval 20">
            <a:extLst>
              <a:ext uri="{FF2B5EF4-FFF2-40B4-BE49-F238E27FC236}">
                <a16:creationId xmlns:a16="http://schemas.microsoft.com/office/drawing/2014/main" id="{BAC07373-284A-4F7A-BEEC-4FBB29DE129B}"/>
              </a:ext>
            </a:extLst>
          </p:cNvPr>
          <p:cNvSpPr/>
          <p:nvPr/>
        </p:nvSpPr>
        <p:spPr bwMode="auto">
          <a:xfrm>
            <a:off x="6269624" y="5885343"/>
            <a:ext cx="146286"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6" name="Oval 21">
            <a:extLst>
              <a:ext uri="{FF2B5EF4-FFF2-40B4-BE49-F238E27FC236}">
                <a16:creationId xmlns:a16="http://schemas.microsoft.com/office/drawing/2014/main" id="{05D693D2-CF37-4AF0-9507-8D390BB58E98}"/>
              </a:ext>
            </a:extLst>
          </p:cNvPr>
          <p:cNvSpPr/>
          <p:nvPr/>
        </p:nvSpPr>
        <p:spPr bwMode="auto">
          <a:xfrm>
            <a:off x="6499161" y="5634399"/>
            <a:ext cx="146285" cy="146285"/>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7" name="Oval 22">
            <a:extLst>
              <a:ext uri="{FF2B5EF4-FFF2-40B4-BE49-F238E27FC236}">
                <a16:creationId xmlns:a16="http://schemas.microsoft.com/office/drawing/2014/main" id="{6FB03A88-8BBD-4B3C-9755-EC200D38436E}"/>
              </a:ext>
            </a:extLst>
          </p:cNvPr>
          <p:cNvSpPr/>
          <p:nvPr/>
        </p:nvSpPr>
        <p:spPr bwMode="auto">
          <a:xfrm>
            <a:off x="6792921" y="5760466"/>
            <a:ext cx="145096" cy="146285"/>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8" name="Oval 23">
            <a:extLst>
              <a:ext uri="{FF2B5EF4-FFF2-40B4-BE49-F238E27FC236}">
                <a16:creationId xmlns:a16="http://schemas.microsoft.com/office/drawing/2014/main" id="{9118FDC5-9B03-46AD-BF08-BBF3A3A0C1A3}"/>
              </a:ext>
            </a:extLst>
          </p:cNvPr>
          <p:cNvSpPr/>
          <p:nvPr/>
        </p:nvSpPr>
        <p:spPr bwMode="auto">
          <a:xfrm>
            <a:off x="7192528" y="5540442"/>
            <a:ext cx="146286"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9" name="Oval 24">
            <a:extLst>
              <a:ext uri="{FF2B5EF4-FFF2-40B4-BE49-F238E27FC236}">
                <a16:creationId xmlns:a16="http://schemas.microsoft.com/office/drawing/2014/main" id="{F2265D5F-33BB-4451-BF72-0AE27CAE975E}"/>
              </a:ext>
            </a:extLst>
          </p:cNvPr>
          <p:cNvSpPr/>
          <p:nvPr/>
        </p:nvSpPr>
        <p:spPr bwMode="auto">
          <a:xfrm>
            <a:off x="6760810" y="4696033"/>
            <a:ext cx="146285"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0" name="Oval 25">
            <a:extLst>
              <a:ext uri="{FF2B5EF4-FFF2-40B4-BE49-F238E27FC236}">
                <a16:creationId xmlns:a16="http://schemas.microsoft.com/office/drawing/2014/main" id="{357B5190-FB83-4DF6-AE14-D84671A8502C}"/>
              </a:ext>
            </a:extLst>
          </p:cNvPr>
          <p:cNvSpPr/>
          <p:nvPr/>
        </p:nvSpPr>
        <p:spPr bwMode="auto">
          <a:xfrm>
            <a:off x="7083112" y="4845886"/>
            <a:ext cx="146286"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1" name="Oval 26">
            <a:extLst>
              <a:ext uri="{FF2B5EF4-FFF2-40B4-BE49-F238E27FC236}">
                <a16:creationId xmlns:a16="http://schemas.microsoft.com/office/drawing/2014/main" id="{FE5CE390-E432-479E-86A0-CB9FDC50C805}"/>
              </a:ext>
            </a:extLst>
          </p:cNvPr>
          <p:cNvSpPr/>
          <p:nvPr/>
        </p:nvSpPr>
        <p:spPr bwMode="auto">
          <a:xfrm>
            <a:off x="4489857" y="5520225"/>
            <a:ext cx="146286" cy="146285"/>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2" name="Oval 27">
            <a:extLst>
              <a:ext uri="{FF2B5EF4-FFF2-40B4-BE49-F238E27FC236}">
                <a16:creationId xmlns:a16="http://schemas.microsoft.com/office/drawing/2014/main" id="{D9121D73-ECBD-4808-A327-3B13A71369C4}"/>
              </a:ext>
            </a:extLst>
          </p:cNvPr>
          <p:cNvSpPr/>
          <p:nvPr/>
        </p:nvSpPr>
        <p:spPr bwMode="auto">
          <a:xfrm>
            <a:off x="7109277" y="5322799"/>
            <a:ext cx="146286" cy="14509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3" name="Oval 28">
            <a:extLst>
              <a:ext uri="{FF2B5EF4-FFF2-40B4-BE49-F238E27FC236}">
                <a16:creationId xmlns:a16="http://schemas.microsoft.com/office/drawing/2014/main" id="{CDDC35D4-D1B5-43D4-8E8D-06D15E49E9F0}"/>
              </a:ext>
            </a:extLst>
          </p:cNvPr>
          <p:cNvSpPr/>
          <p:nvPr/>
        </p:nvSpPr>
        <p:spPr bwMode="auto">
          <a:xfrm>
            <a:off x="5849238" y="5000496"/>
            <a:ext cx="146285" cy="14628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grpSp>
        <p:nvGrpSpPr>
          <p:cNvPr id="13" name="组合 12">
            <a:extLst>
              <a:ext uri="{FF2B5EF4-FFF2-40B4-BE49-F238E27FC236}">
                <a16:creationId xmlns:a16="http://schemas.microsoft.com/office/drawing/2014/main" id="{07F4F1F6-E14C-45AD-B32C-1471147509C3}"/>
              </a:ext>
            </a:extLst>
          </p:cNvPr>
          <p:cNvGrpSpPr/>
          <p:nvPr/>
        </p:nvGrpSpPr>
        <p:grpSpPr>
          <a:xfrm>
            <a:off x="4766966" y="4653677"/>
            <a:ext cx="1990843" cy="1499855"/>
            <a:chOff x="4766966" y="4653677"/>
            <a:chExt cx="1990843" cy="1499855"/>
          </a:xfrm>
        </p:grpSpPr>
        <p:cxnSp>
          <p:nvCxnSpPr>
            <p:cNvPr id="5" name="直接连接符 4">
              <a:extLst>
                <a:ext uri="{FF2B5EF4-FFF2-40B4-BE49-F238E27FC236}">
                  <a16:creationId xmlns:a16="http://schemas.microsoft.com/office/drawing/2014/main" id="{E1D1F0B2-7797-46D0-93BE-8F5EA8FDE2F9}"/>
                </a:ext>
              </a:extLst>
            </p:cNvPr>
            <p:cNvCxnSpPr/>
            <p:nvPr/>
          </p:nvCxnSpPr>
          <p:spPr>
            <a:xfrm flipV="1">
              <a:off x="4766966" y="5901993"/>
              <a:ext cx="727263" cy="25153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ECE7349C-53DD-476D-95CF-4584EAA51EEB}"/>
                </a:ext>
              </a:extLst>
            </p:cNvPr>
            <p:cNvCxnSpPr>
              <a:cxnSpLocks/>
            </p:cNvCxnSpPr>
            <p:nvPr/>
          </p:nvCxnSpPr>
          <p:spPr>
            <a:xfrm flipV="1">
              <a:off x="5565291" y="5353563"/>
              <a:ext cx="157251" cy="527552"/>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89B93B9F-8452-43F5-AFA3-FD88DBD33873}"/>
                </a:ext>
              </a:extLst>
            </p:cNvPr>
            <p:cNvCxnSpPr>
              <a:cxnSpLocks/>
            </p:cNvCxnSpPr>
            <p:nvPr/>
          </p:nvCxnSpPr>
          <p:spPr>
            <a:xfrm flipH="1" flipV="1">
              <a:off x="5744543" y="5292705"/>
              <a:ext cx="973334" cy="75561"/>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F17FA6A2-6E06-4404-9850-1535ACB14A78}"/>
                </a:ext>
              </a:extLst>
            </p:cNvPr>
            <p:cNvCxnSpPr>
              <a:cxnSpLocks/>
            </p:cNvCxnSpPr>
            <p:nvPr/>
          </p:nvCxnSpPr>
          <p:spPr>
            <a:xfrm flipH="1" flipV="1">
              <a:off x="6645447" y="4653677"/>
              <a:ext cx="112362" cy="669122"/>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grpSp>
      <p:sp>
        <p:nvSpPr>
          <p:cNvPr id="3" name="矩形 2">
            <a:extLst>
              <a:ext uri="{FF2B5EF4-FFF2-40B4-BE49-F238E27FC236}">
                <a16:creationId xmlns:a16="http://schemas.microsoft.com/office/drawing/2014/main" id="{4F3C95C9-0F39-4A7F-9672-32D0C4AD7502}"/>
              </a:ext>
            </a:extLst>
          </p:cNvPr>
          <p:cNvSpPr/>
          <p:nvPr/>
        </p:nvSpPr>
        <p:spPr>
          <a:xfrm>
            <a:off x="8714710" y="3391710"/>
            <a:ext cx="261610" cy="369332"/>
          </a:xfrm>
          <a:prstGeom prst="rect">
            <a:avLst/>
          </a:prstGeom>
        </p:spPr>
        <p:txBody>
          <a:bodyPr wrap="none">
            <a:spAutoFit/>
          </a:bodyPr>
          <a:lstStyle/>
          <a:p>
            <a:r>
              <a:rPr lang="en-US" altLang="zh-CN" dirty="0">
                <a:solidFill>
                  <a:srgbClr val="53BCA9"/>
                </a:solidFill>
              </a:rPr>
              <a:t>-</a:t>
            </a:r>
            <a:endParaRPr lang="zh-CN" altLang="en-US" dirty="0">
              <a:solidFill>
                <a:srgbClr val="53BCA9"/>
              </a:solidFill>
            </a:endParaRPr>
          </a:p>
        </p:txBody>
      </p:sp>
      <p:cxnSp>
        <p:nvCxnSpPr>
          <p:cNvPr id="39" name="直接箭头连接符 38">
            <a:extLst>
              <a:ext uri="{FF2B5EF4-FFF2-40B4-BE49-F238E27FC236}">
                <a16:creationId xmlns:a16="http://schemas.microsoft.com/office/drawing/2014/main" id="{31D19AAD-B322-4902-8895-AE3A30AAE04D}"/>
              </a:ext>
            </a:extLst>
          </p:cNvPr>
          <p:cNvCxnSpPr>
            <a:cxnSpLocks/>
          </p:cNvCxnSpPr>
          <p:nvPr/>
        </p:nvCxnSpPr>
        <p:spPr>
          <a:xfrm flipH="1" flipV="1">
            <a:off x="4417415" y="2420888"/>
            <a:ext cx="1080120" cy="1008112"/>
          </a:xfrm>
          <a:prstGeom prst="straightConnector1">
            <a:avLst/>
          </a:prstGeom>
          <a:noFill/>
          <a:ln w="25400">
            <a:solidFill>
              <a:srgbClr val="52BCA8"/>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0" name="矩形 39">
            <a:extLst>
              <a:ext uri="{FF2B5EF4-FFF2-40B4-BE49-F238E27FC236}">
                <a16:creationId xmlns:a16="http://schemas.microsoft.com/office/drawing/2014/main" id="{6B5EB097-2CBE-4527-8495-EFF89D598E4B}"/>
              </a:ext>
            </a:extLst>
          </p:cNvPr>
          <p:cNvSpPr/>
          <p:nvPr/>
        </p:nvSpPr>
        <p:spPr>
          <a:xfrm>
            <a:off x="4600549" y="2636912"/>
            <a:ext cx="320922" cy="584775"/>
          </a:xfrm>
          <a:prstGeom prst="rect">
            <a:avLst/>
          </a:prstGeom>
        </p:spPr>
        <p:txBody>
          <a:bodyPr wrap="none">
            <a:spAutoFit/>
          </a:bodyPr>
          <a:lstStyle/>
          <a:p>
            <a:r>
              <a:rPr lang="en-US" altLang="zh-CN" sz="3200" dirty="0">
                <a:solidFill>
                  <a:srgbClr val="52BCA8"/>
                </a:solidFill>
              </a:rPr>
              <a:t>-</a:t>
            </a:r>
            <a:endParaRPr lang="zh-CN" altLang="en-US" sz="3200" dirty="0">
              <a:solidFill>
                <a:srgbClr val="52BCA8"/>
              </a:solidFill>
            </a:endParaRPr>
          </a:p>
        </p:txBody>
      </p:sp>
      <p:pic>
        <p:nvPicPr>
          <p:cNvPr id="53" name="Picture 2" descr="https://timgsa.baidu.com/timg?image&amp;quality=80&amp;size=b9999_10000&amp;sec=1607860630454&amp;di=e6c70cd9220cc32c985653d11d50fc34&amp;imgtype=0&amp;src=http%3A%2F%2Fphotocdn.sohu.com%2F20150604%2Fmp17648250_1433383931652_1_th.jpeg">
            <a:extLst>
              <a:ext uri="{FF2B5EF4-FFF2-40B4-BE49-F238E27FC236}">
                <a16:creationId xmlns:a16="http://schemas.microsoft.com/office/drawing/2014/main" id="{7CD065F8-E313-4FE7-8EB4-C1C10844A2B3}"/>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793845" y="3290709"/>
            <a:ext cx="1245916" cy="94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85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DANN-based Robust Localization</a:t>
            </a:r>
            <a:endParaRPr lang="zh-CN" altLang="en-US" dirty="0"/>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15</a:t>
            </a:fld>
            <a:endParaRPr lang="en-US" altLang="zh-CN"/>
          </a:p>
        </p:txBody>
      </p:sp>
      <p:pic>
        <p:nvPicPr>
          <p:cNvPr id="15" name="图片 14">
            <a:extLst>
              <a:ext uri="{FF2B5EF4-FFF2-40B4-BE49-F238E27FC236}">
                <a16:creationId xmlns:a16="http://schemas.microsoft.com/office/drawing/2014/main" id="{7B4C6137-B09C-4A65-A9E1-4F1A5D71D2BC}"/>
              </a:ext>
            </a:extLst>
          </p:cNvPr>
          <p:cNvPicPr>
            <a:picLocks noChangeAspect="1"/>
          </p:cNvPicPr>
          <p:nvPr/>
        </p:nvPicPr>
        <p:blipFill>
          <a:blip r:embed="rId3"/>
          <a:stretch>
            <a:fillRect/>
          </a:stretch>
        </p:blipFill>
        <p:spPr>
          <a:xfrm>
            <a:off x="2639616" y="1295400"/>
            <a:ext cx="6733060" cy="3067988"/>
          </a:xfrm>
          <a:prstGeom prst="rect">
            <a:avLst/>
          </a:prstGeom>
        </p:spPr>
      </p:pic>
      <p:sp>
        <p:nvSpPr>
          <p:cNvPr id="80" name="矩形 79">
            <a:extLst>
              <a:ext uri="{FF2B5EF4-FFF2-40B4-BE49-F238E27FC236}">
                <a16:creationId xmlns:a16="http://schemas.microsoft.com/office/drawing/2014/main" id="{12E46611-AF39-4A39-8B1B-046B95AFE4E9}"/>
              </a:ext>
            </a:extLst>
          </p:cNvPr>
          <p:cNvSpPr/>
          <p:nvPr/>
        </p:nvSpPr>
        <p:spPr>
          <a:xfrm>
            <a:off x="1029382" y="4910959"/>
            <a:ext cx="2618346" cy="338554"/>
          </a:xfrm>
          <a:prstGeom prst="rect">
            <a:avLst/>
          </a:prstGeom>
        </p:spPr>
        <p:txBody>
          <a:bodyPr wrap="square">
            <a:spAutoFit/>
          </a:bodyPr>
          <a:lstStyle/>
          <a:p>
            <a:r>
              <a:rPr lang="en-US" altLang="zh-CN" sz="1600" dirty="0">
                <a:solidFill>
                  <a:srgbClr val="FF0000"/>
                </a:solidFill>
                <a:latin typeface="+mn-lt"/>
              </a:rPr>
              <a:t>Location From Domain 1</a:t>
            </a:r>
            <a:endParaRPr lang="zh-CN" altLang="en-US" sz="1600" dirty="0">
              <a:solidFill>
                <a:srgbClr val="FF0000"/>
              </a:solidFill>
              <a:latin typeface="+mn-lt"/>
            </a:endParaRPr>
          </a:p>
        </p:txBody>
      </p:sp>
      <p:sp>
        <p:nvSpPr>
          <p:cNvPr id="81" name="矩形 80">
            <a:extLst>
              <a:ext uri="{FF2B5EF4-FFF2-40B4-BE49-F238E27FC236}">
                <a16:creationId xmlns:a16="http://schemas.microsoft.com/office/drawing/2014/main" id="{CBA01ECD-DBD4-418D-97D1-6EA76320F8D9}"/>
              </a:ext>
            </a:extLst>
          </p:cNvPr>
          <p:cNvSpPr/>
          <p:nvPr/>
        </p:nvSpPr>
        <p:spPr>
          <a:xfrm>
            <a:off x="1029382" y="5466710"/>
            <a:ext cx="2618346" cy="338554"/>
          </a:xfrm>
          <a:prstGeom prst="rect">
            <a:avLst/>
          </a:prstGeom>
        </p:spPr>
        <p:txBody>
          <a:bodyPr wrap="square">
            <a:spAutoFit/>
          </a:bodyPr>
          <a:lstStyle/>
          <a:p>
            <a:r>
              <a:rPr lang="en-US" altLang="zh-CN" sz="1600" dirty="0">
                <a:solidFill>
                  <a:srgbClr val="0205FD"/>
                </a:solidFill>
                <a:latin typeface="+mn-lt"/>
              </a:rPr>
              <a:t>Location From Domain 2</a:t>
            </a:r>
            <a:endParaRPr lang="zh-CN" altLang="en-US" sz="1600" dirty="0">
              <a:solidFill>
                <a:srgbClr val="0205FD"/>
              </a:solidFill>
              <a:latin typeface="+mn-lt"/>
            </a:endParaRPr>
          </a:p>
        </p:txBody>
      </p:sp>
      <p:sp>
        <p:nvSpPr>
          <p:cNvPr id="11" name="矩形 10">
            <a:extLst>
              <a:ext uri="{FF2B5EF4-FFF2-40B4-BE49-F238E27FC236}">
                <a16:creationId xmlns:a16="http://schemas.microsoft.com/office/drawing/2014/main" id="{80E9A1B4-BB7E-4601-9117-866ADBFA4A48}"/>
              </a:ext>
            </a:extLst>
          </p:cNvPr>
          <p:cNvSpPr/>
          <p:nvPr/>
        </p:nvSpPr>
        <p:spPr>
          <a:xfrm>
            <a:off x="8328248" y="4961469"/>
            <a:ext cx="3456384" cy="784189"/>
          </a:xfrm>
          <a:prstGeom prst="rect">
            <a:avLst/>
          </a:prstGeom>
        </p:spPr>
        <p:txBody>
          <a:bodyPr wrap="square">
            <a:spAutoFit/>
          </a:bodyPr>
          <a:lstStyle/>
          <a:p>
            <a:pPr eaLnBrk="1" hangingPunct="1">
              <a:lnSpc>
                <a:spcPct val="150000"/>
              </a:lnSpc>
            </a:pPr>
            <a:r>
              <a:rPr lang="en-US" altLang="zh-CN" sz="1600" dirty="0">
                <a:latin typeface="+mn-lt"/>
              </a:rPr>
              <a:t>It moves the data towards the </a:t>
            </a:r>
            <a:r>
              <a:rPr lang="en-US" altLang="zh-CN" sz="1600" dirty="0">
                <a:solidFill>
                  <a:srgbClr val="EA4A54"/>
                </a:solidFill>
                <a:latin typeface="+mn-lt"/>
              </a:rPr>
              <a:t>boundary</a:t>
            </a:r>
            <a:r>
              <a:rPr lang="en-US" altLang="zh-CN" sz="1600" dirty="0">
                <a:latin typeface="+mn-lt"/>
              </a:rPr>
              <a:t> of different domains</a:t>
            </a:r>
          </a:p>
        </p:txBody>
      </p:sp>
      <p:sp>
        <p:nvSpPr>
          <p:cNvPr id="92" name="Oval 7">
            <a:extLst>
              <a:ext uri="{FF2B5EF4-FFF2-40B4-BE49-F238E27FC236}">
                <a16:creationId xmlns:a16="http://schemas.microsoft.com/office/drawing/2014/main" id="{A7C37F13-9A8F-450E-91B6-75769BE1B22C}"/>
              </a:ext>
            </a:extLst>
          </p:cNvPr>
          <p:cNvSpPr/>
          <p:nvPr/>
        </p:nvSpPr>
        <p:spPr bwMode="auto">
          <a:xfrm>
            <a:off x="4981775" y="5627262"/>
            <a:ext cx="146285" cy="14628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3" name="Oval 8">
            <a:extLst>
              <a:ext uri="{FF2B5EF4-FFF2-40B4-BE49-F238E27FC236}">
                <a16:creationId xmlns:a16="http://schemas.microsoft.com/office/drawing/2014/main" id="{761E7310-98E9-4785-AB3F-FFEFC30196C5}"/>
              </a:ext>
            </a:extLst>
          </p:cNvPr>
          <p:cNvSpPr/>
          <p:nvPr/>
        </p:nvSpPr>
        <p:spPr bwMode="auto">
          <a:xfrm>
            <a:off x="4981775" y="6082768"/>
            <a:ext cx="140338" cy="141528"/>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4" name="Oval 9">
            <a:extLst>
              <a:ext uri="{FF2B5EF4-FFF2-40B4-BE49-F238E27FC236}">
                <a16:creationId xmlns:a16="http://schemas.microsoft.com/office/drawing/2014/main" id="{E2ED47CA-91F3-4E1F-A760-9912FA77BF70}"/>
              </a:ext>
            </a:extLst>
          </p:cNvPr>
          <p:cNvSpPr/>
          <p:nvPr/>
        </p:nvSpPr>
        <p:spPr bwMode="auto">
          <a:xfrm>
            <a:off x="5319698" y="5739092"/>
            <a:ext cx="146286" cy="146285"/>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5" name="Oval 10">
            <a:extLst>
              <a:ext uri="{FF2B5EF4-FFF2-40B4-BE49-F238E27FC236}">
                <a16:creationId xmlns:a16="http://schemas.microsoft.com/office/drawing/2014/main" id="{9E8254FB-69B6-4D72-8937-8F7CEB8CEDE5}"/>
              </a:ext>
            </a:extLst>
          </p:cNvPr>
          <p:cNvSpPr/>
          <p:nvPr/>
        </p:nvSpPr>
        <p:spPr bwMode="auto">
          <a:xfrm>
            <a:off x="5274837" y="5577381"/>
            <a:ext cx="146286" cy="1450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6" name="Oval 11">
            <a:extLst>
              <a:ext uri="{FF2B5EF4-FFF2-40B4-BE49-F238E27FC236}">
                <a16:creationId xmlns:a16="http://schemas.microsoft.com/office/drawing/2014/main" id="{A7DF7CCF-BB98-4EF0-8DE3-E95241A516F6}"/>
              </a:ext>
            </a:extLst>
          </p:cNvPr>
          <p:cNvSpPr/>
          <p:nvPr/>
        </p:nvSpPr>
        <p:spPr bwMode="auto">
          <a:xfrm>
            <a:off x="5543290" y="5437959"/>
            <a:ext cx="145096" cy="146285"/>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7" name="Oval 12">
            <a:extLst>
              <a:ext uri="{FF2B5EF4-FFF2-40B4-BE49-F238E27FC236}">
                <a16:creationId xmlns:a16="http://schemas.microsoft.com/office/drawing/2014/main" id="{976F9C3B-8F95-4D78-9B35-F67B68647FB3}"/>
              </a:ext>
            </a:extLst>
          </p:cNvPr>
          <p:cNvSpPr/>
          <p:nvPr/>
        </p:nvSpPr>
        <p:spPr bwMode="auto">
          <a:xfrm>
            <a:off x="5593614" y="5164941"/>
            <a:ext cx="146285" cy="14628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8" name="Oval 13">
            <a:extLst>
              <a:ext uri="{FF2B5EF4-FFF2-40B4-BE49-F238E27FC236}">
                <a16:creationId xmlns:a16="http://schemas.microsoft.com/office/drawing/2014/main" id="{F9125B69-6079-4967-8545-602A34386DAC}"/>
              </a:ext>
            </a:extLst>
          </p:cNvPr>
          <p:cNvSpPr/>
          <p:nvPr/>
        </p:nvSpPr>
        <p:spPr bwMode="auto">
          <a:xfrm>
            <a:off x="4636143" y="5871735"/>
            <a:ext cx="146286" cy="1450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9" name="Oval 14">
            <a:extLst>
              <a:ext uri="{FF2B5EF4-FFF2-40B4-BE49-F238E27FC236}">
                <a16:creationId xmlns:a16="http://schemas.microsoft.com/office/drawing/2014/main" id="{ADF290D2-D8C0-4991-B7C6-B95FC0813E96}"/>
              </a:ext>
            </a:extLst>
          </p:cNvPr>
          <p:cNvSpPr/>
          <p:nvPr/>
        </p:nvSpPr>
        <p:spPr bwMode="auto">
          <a:xfrm>
            <a:off x="6340846" y="5146419"/>
            <a:ext cx="146286" cy="14628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0" name="Oval 15">
            <a:extLst>
              <a:ext uri="{FF2B5EF4-FFF2-40B4-BE49-F238E27FC236}">
                <a16:creationId xmlns:a16="http://schemas.microsoft.com/office/drawing/2014/main" id="{34D48E83-33DD-4BB5-85BE-9B3A582FF31A}"/>
              </a:ext>
            </a:extLst>
          </p:cNvPr>
          <p:cNvSpPr/>
          <p:nvPr/>
        </p:nvSpPr>
        <p:spPr bwMode="auto">
          <a:xfrm>
            <a:off x="6023474" y="4905171"/>
            <a:ext cx="145096" cy="146285"/>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1" name="Oval 16">
            <a:extLst>
              <a:ext uri="{FF2B5EF4-FFF2-40B4-BE49-F238E27FC236}">
                <a16:creationId xmlns:a16="http://schemas.microsoft.com/office/drawing/2014/main" id="{4B231897-5C6C-47F0-A9EB-A804642BC20B}"/>
              </a:ext>
            </a:extLst>
          </p:cNvPr>
          <p:cNvSpPr/>
          <p:nvPr/>
        </p:nvSpPr>
        <p:spPr bwMode="auto">
          <a:xfrm>
            <a:off x="5129032" y="5401085"/>
            <a:ext cx="145096" cy="1450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2" name="Oval 17">
            <a:extLst>
              <a:ext uri="{FF2B5EF4-FFF2-40B4-BE49-F238E27FC236}">
                <a16:creationId xmlns:a16="http://schemas.microsoft.com/office/drawing/2014/main" id="{3E3D810F-AB81-484D-BFC8-F237BB1C6A76}"/>
              </a:ext>
            </a:extLst>
          </p:cNvPr>
          <p:cNvSpPr/>
          <p:nvPr/>
        </p:nvSpPr>
        <p:spPr bwMode="auto">
          <a:xfrm>
            <a:off x="5266159" y="6192000"/>
            <a:ext cx="146285" cy="146285"/>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3" name="Oval 18">
            <a:extLst>
              <a:ext uri="{FF2B5EF4-FFF2-40B4-BE49-F238E27FC236}">
                <a16:creationId xmlns:a16="http://schemas.microsoft.com/office/drawing/2014/main" id="{208C675B-BFE2-41E9-B180-1C2CEA509C82}"/>
              </a:ext>
            </a:extLst>
          </p:cNvPr>
          <p:cNvSpPr/>
          <p:nvPr/>
        </p:nvSpPr>
        <p:spPr bwMode="auto">
          <a:xfrm>
            <a:off x="5524213" y="5943688"/>
            <a:ext cx="146285"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4" name="Oval 19">
            <a:extLst>
              <a:ext uri="{FF2B5EF4-FFF2-40B4-BE49-F238E27FC236}">
                <a16:creationId xmlns:a16="http://schemas.microsoft.com/office/drawing/2014/main" id="{50D72D83-BDA4-4570-81C7-3EC1C48F3F6D}"/>
              </a:ext>
            </a:extLst>
          </p:cNvPr>
          <p:cNvSpPr/>
          <p:nvPr/>
        </p:nvSpPr>
        <p:spPr bwMode="auto">
          <a:xfrm>
            <a:off x="5730309" y="5687323"/>
            <a:ext cx="146285" cy="146285"/>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5" name="Oval 20">
            <a:extLst>
              <a:ext uri="{FF2B5EF4-FFF2-40B4-BE49-F238E27FC236}">
                <a16:creationId xmlns:a16="http://schemas.microsoft.com/office/drawing/2014/main" id="{BAC07373-284A-4F7A-BEEC-4FBB29DE129B}"/>
              </a:ext>
            </a:extLst>
          </p:cNvPr>
          <p:cNvSpPr/>
          <p:nvPr/>
        </p:nvSpPr>
        <p:spPr bwMode="auto">
          <a:xfrm>
            <a:off x="6078802" y="5700405"/>
            <a:ext cx="146286"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6" name="Oval 21">
            <a:extLst>
              <a:ext uri="{FF2B5EF4-FFF2-40B4-BE49-F238E27FC236}">
                <a16:creationId xmlns:a16="http://schemas.microsoft.com/office/drawing/2014/main" id="{05D693D2-CF37-4AF0-9507-8D390BB58E98}"/>
              </a:ext>
            </a:extLst>
          </p:cNvPr>
          <p:cNvSpPr/>
          <p:nvPr/>
        </p:nvSpPr>
        <p:spPr bwMode="auto">
          <a:xfrm>
            <a:off x="6395133" y="5458211"/>
            <a:ext cx="146285" cy="146285"/>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7" name="Oval 22">
            <a:extLst>
              <a:ext uri="{FF2B5EF4-FFF2-40B4-BE49-F238E27FC236}">
                <a16:creationId xmlns:a16="http://schemas.microsoft.com/office/drawing/2014/main" id="{6FB03A88-8BBD-4B3C-9755-EC200D38436E}"/>
              </a:ext>
            </a:extLst>
          </p:cNvPr>
          <p:cNvSpPr/>
          <p:nvPr/>
        </p:nvSpPr>
        <p:spPr bwMode="auto">
          <a:xfrm>
            <a:off x="6701628" y="5461193"/>
            <a:ext cx="145096" cy="146285"/>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8" name="Oval 23">
            <a:extLst>
              <a:ext uri="{FF2B5EF4-FFF2-40B4-BE49-F238E27FC236}">
                <a16:creationId xmlns:a16="http://schemas.microsoft.com/office/drawing/2014/main" id="{9118FDC5-9B03-46AD-BF08-BBF3A3A0C1A3}"/>
              </a:ext>
            </a:extLst>
          </p:cNvPr>
          <p:cNvSpPr/>
          <p:nvPr/>
        </p:nvSpPr>
        <p:spPr bwMode="auto">
          <a:xfrm>
            <a:off x="6885935" y="5173605"/>
            <a:ext cx="146286"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9" name="Oval 24">
            <a:extLst>
              <a:ext uri="{FF2B5EF4-FFF2-40B4-BE49-F238E27FC236}">
                <a16:creationId xmlns:a16="http://schemas.microsoft.com/office/drawing/2014/main" id="{F2265D5F-33BB-4451-BF72-0AE27CAE975E}"/>
              </a:ext>
            </a:extLst>
          </p:cNvPr>
          <p:cNvSpPr/>
          <p:nvPr/>
        </p:nvSpPr>
        <p:spPr bwMode="auto">
          <a:xfrm>
            <a:off x="6653149" y="4905171"/>
            <a:ext cx="146285"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0" name="Oval 25">
            <a:extLst>
              <a:ext uri="{FF2B5EF4-FFF2-40B4-BE49-F238E27FC236}">
                <a16:creationId xmlns:a16="http://schemas.microsoft.com/office/drawing/2014/main" id="{357B5190-FB83-4DF6-AE14-D84671A8502C}"/>
              </a:ext>
            </a:extLst>
          </p:cNvPr>
          <p:cNvSpPr/>
          <p:nvPr/>
        </p:nvSpPr>
        <p:spPr bwMode="auto">
          <a:xfrm>
            <a:off x="6901946" y="4940163"/>
            <a:ext cx="146286"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1" name="Oval 26">
            <a:extLst>
              <a:ext uri="{FF2B5EF4-FFF2-40B4-BE49-F238E27FC236}">
                <a16:creationId xmlns:a16="http://schemas.microsoft.com/office/drawing/2014/main" id="{FE5CE390-E432-479E-86A0-CB9FDC50C805}"/>
              </a:ext>
            </a:extLst>
          </p:cNvPr>
          <p:cNvSpPr/>
          <p:nvPr/>
        </p:nvSpPr>
        <p:spPr bwMode="auto">
          <a:xfrm>
            <a:off x="4746869" y="5649335"/>
            <a:ext cx="146286" cy="146285"/>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2" name="Oval 27">
            <a:extLst>
              <a:ext uri="{FF2B5EF4-FFF2-40B4-BE49-F238E27FC236}">
                <a16:creationId xmlns:a16="http://schemas.microsoft.com/office/drawing/2014/main" id="{D9121D73-ECBD-4808-A327-3B13A71369C4}"/>
              </a:ext>
            </a:extLst>
          </p:cNvPr>
          <p:cNvSpPr/>
          <p:nvPr/>
        </p:nvSpPr>
        <p:spPr bwMode="auto">
          <a:xfrm>
            <a:off x="6975089" y="5437959"/>
            <a:ext cx="146286" cy="14509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3" name="Oval 28">
            <a:extLst>
              <a:ext uri="{FF2B5EF4-FFF2-40B4-BE49-F238E27FC236}">
                <a16:creationId xmlns:a16="http://schemas.microsoft.com/office/drawing/2014/main" id="{CDDC35D4-D1B5-43D4-8E8D-06D15E49E9F0}"/>
              </a:ext>
            </a:extLst>
          </p:cNvPr>
          <p:cNvSpPr/>
          <p:nvPr/>
        </p:nvSpPr>
        <p:spPr bwMode="auto">
          <a:xfrm>
            <a:off x="5989500" y="5132652"/>
            <a:ext cx="146285" cy="14628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grpSp>
        <p:nvGrpSpPr>
          <p:cNvPr id="13" name="组合 12">
            <a:extLst>
              <a:ext uri="{FF2B5EF4-FFF2-40B4-BE49-F238E27FC236}">
                <a16:creationId xmlns:a16="http://schemas.microsoft.com/office/drawing/2014/main" id="{07F4F1F6-E14C-45AD-B32C-1471147509C3}"/>
              </a:ext>
            </a:extLst>
          </p:cNvPr>
          <p:cNvGrpSpPr/>
          <p:nvPr/>
        </p:nvGrpSpPr>
        <p:grpSpPr>
          <a:xfrm>
            <a:off x="4766966" y="4653677"/>
            <a:ext cx="1990843" cy="1499855"/>
            <a:chOff x="4766966" y="4653677"/>
            <a:chExt cx="1990843" cy="1499855"/>
          </a:xfrm>
        </p:grpSpPr>
        <p:cxnSp>
          <p:nvCxnSpPr>
            <p:cNvPr id="5" name="直接连接符 4">
              <a:extLst>
                <a:ext uri="{FF2B5EF4-FFF2-40B4-BE49-F238E27FC236}">
                  <a16:creationId xmlns:a16="http://schemas.microsoft.com/office/drawing/2014/main" id="{E1D1F0B2-7797-46D0-93BE-8F5EA8FDE2F9}"/>
                </a:ext>
              </a:extLst>
            </p:cNvPr>
            <p:cNvCxnSpPr/>
            <p:nvPr/>
          </p:nvCxnSpPr>
          <p:spPr>
            <a:xfrm flipV="1">
              <a:off x="4766966" y="5901993"/>
              <a:ext cx="727263" cy="25153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ECE7349C-53DD-476D-95CF-4584EAA51EEB}"/>
                </a:ext>
              </a:extLst>
            </p:cNvPr>
            <p:cNvCxnSpPr>
              <a:cxnSpLocks/>
            </p:cNvCxnSpPr>
            <p:nvPr/>
          </p:nvCxnSpPr>
          <p:spPr>
            <a:xfrm flipV="1">
              <a:off x="5565291" y="5353563"/>
              <a:ext cx="157251" cy="527552"/>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89B93B9F-8452-43F5-AFA3-FD88DBD33873}"/>
                </a:ext>
              </a:extLst>
            </p:cNvPr>
            <p:cNvCxnSpPr>
              <a:cxnSpLocks/>
            </p:cNvCxnSpPr>
            <p:nvPr/>
          </p:nvCxnSpPr>
          <p:spPr>
            <a:xfrm flipH="1" flipV="1">
              <a:off x="5744543" y="5292705"/>
              <a:ext cx="973334" cy="75561"/>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F17FA6A2-6E06-4404-9850-1535ACB14A78}"/>
                </a:ext>
              </a:extLst>
            </p:cNvPr>
            <p:cNvCxnSpPr>
              <a:cxnSpLocks/>
            </p:cNvCxnSpPr>
            <p:nvPr/>
          </p:nvCxnSpPr>
          <p:spPr>
            <a:xfrm flipH="1" flipV="1">
              <a:off x="6645447" y="4653677"/>
              <a:ext cx="112362" cy="669122"/>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grpSp>
      <p:sp>
        <p:nvSpPr>
          <p:cNvPr id="3" name="矩形 2">
            <a:extLst>
              <a:ext uri="{FF2B5EF4-FFF2-40B4-BE49-F238E27FC236}">
                <a16:creationId xmlns:a16="http://schemas.microsoft.com/office/drawing/2014/main" id="{4F3C95C9-0F39-4A7F-9672-32D0C4AD7502}"/>
              </a:ext>
            </a:extLst>
          </p:cNvPr>
          <p:cNvSpPr/>
          <p:nvPr/>
        </p:nvSpPr>
        <p:spPr>
          <a:xfrm>
            <a:off x="8714710" y="3391710"/>
            <a:ext cx="261610" cy="369332"/>
          </a:xfrm>
          <a:prstGeom prst="rect">
            <a:avLst/>
          </a:prstGeom>
        </p:spPr>
        <p:txBody>
          <a:bodyPr wrap="none">
            <a:spAutoFit/>
          </a:bodyPr>
          <a:lstStyle/>
          <a:p>
            <a:r>
              <a:rPr lang="en-US" altLang="zh-CN" dirty="0">
                <a:solidFill>
                  <a:srgbClr val="53BCA9"/>
                </a:solidFill>
              </a:rPr>
              <a:t>-</a:t>
            </a:r>
            <a:endParaRPr lang="zh-CN" altLang="en-US" dirty="0">
              <a:solidFill>
                <a:srgbClr val="53BCA9"/>
              </a:solidFill>
            </a:endParaRPr>
          </a:p>
        </p:txBody>
      </p:sp>
      <p:cxnSp>
        <p:nvCxnSpPr>
          <p:cNvPr id="39" name="直接箭头连接符 38">
            <a:extLst>
              <a:ext uri="{FF2B5EF4-FFF2-40B4-BE49-F238E27FC236}">
                <a16:creationId xmlns:a16="http://schemas.microsoft.com/office/drawing/2014/main" id="{31D19AAD-B322-4902-8895-AE3A30AAE04D}"/>
              </a:ext>
            </a:extLst>
          </p:cNvPr>
          <p:cNvCxnSpPr>
            <a:cxnSpLocks/>
          </p:cNvCxnSpPr>
          <p:nvPr/>
        </p:nvCxnSpPr>
        <p:spPr>
          <a:xfrm flipH="1" flipV="1">
            <a:off x="4417415" y="2420888"/>
            <a:ext cx="1080120" cy="1008112"/>
          </a:xfrm>
          <a:prstGeom prst="straightConnector1">
            <a:avLst/>
          </a:prstGeom>
          <a:noFill/>
          <a:ln w="25400">
            <a:solidFill>
              <a:srgbClr val="52BCA8"/>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0" name="矩形 39">
            <a:extLst>
              <a:ext uri="{FF2B5EF4-FFF2-40B4-BE49-F238E27FC236}">
                <a16:creationId xmlns:a16="http://schemas.microsoft.com/office/drawing/2014/main" id="{6B5EB097-2CBE-4527-8495-EFF89D598E4B}"/>
              </a:ext>
            </a:extLst>
          </p:cNvPr>
          <p:cNvSpPr/>
          <p:nvPr/>
        </p:nvSpPr>
        <p:spPr>
          <a:xfrm>
            <a:off x="4600549" y="2636912"/>
            <a:ext cx="320922" cy="584775"/>
          </a:xfrm>
          <a:prstGeom prst="rect">
            <a:avLst/>
          </a:prstGeom>
        </p:spPr>
        <p:txBody>
          <a:bodyPr wrap="none">
            <a:spAutoFit/>
          </a:bodyPr>
          <a:lstStyle/>
          <a:p>
            <a:r>
              <a:rPr lang="en-US" altLang="zh-CN" sz="3200" dirty="0">
                <a:solidFill>
                  <a:srgbClr val="52BCA8"/>
                </a:solidFill>
              </a:rPr>
              <a:t>-</a:t>
            </a:r>
            <a:endParaRPr lang="zh-CN" altLang="en-US" sz="3200" dirty="0">
              <a:solidFill>
                <a:srgbClr val="52BCA8"/>
              </a:solidFill>
            </a:endParaRPr>
          </a:p>
        </p:txBody>
      </p:sp>
      <p:cxnSp>
        <p:nvCxnSpPr>
          <p:cNvPr id="41" name="直接连接符 40">
            <a:extLst>
              <a:ext uri="{FF2B5EF4-FFF2-40B4-BE49-F238E27FC236}">
                <a16:creationId xmlns:a16="http://schemas.microsoft.com/office/drawing/2014/main" id="{99A6ED33-2BDD-4904-9B70-EC929B10E888}"/>
              </a:ext>
            </a:extLst>
          </p:cNvPr>
          <p:cNvCxnSpPr>
            <a:cxnSpLocks/>
          </p:cNvCxnSpPr>
          <p:nvPr/>
        </p:nvCxnSpPr>
        <p:spPr>
          <a:xfrm flipV="1">
            <a:off x="4629181" y="5901992"/>
            <a:ext cx="865048" cy="263511"/>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9021BFFB-AB91-431B-9D44-B3849BE6D39D}"/>
              </a:ext>
            </a:extLst>
          </p:cNvPr>
          <p:cNvCxnSpPr>
            <a:cxnSpLocks/>
          </p:cNvCxnSpPr>
          <p:nvPr/>
        </p:nvCxnSpPr>
        <p:spPr>
          <a:xfrm flipV="1">
            <a:off x="5531526" y="5466710"/>
            <a:ext cx="455792" cy="42437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B27A77BE-111B-4D24-90E1-4CDE652A8A48}"/>
              </a:ext>
            </a:extLst>
          </p:cNvPr>
          <p:cNvCxnSpPr>
            <a:cxnSpLocks/>
          </p:cNvCxnSpPr>
          <p:nvPr/>
        </p:nvCxnSpPr>
        <p:spPr>
          <a:xfrm flipH="1">
            <a:off x="5998141" y="5276221"/>
            <a:ext cx="571315" cy="17143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E5E8D501-C600-4ADB-BFC8-8758A25AADD5}"/>
              </a:ext>
            </a:extLst>
          </p:cNvPr>
          <p:cNvCxnSpPr>
            <a:cxnSpLocks/>
          </p:cNvCxnSpPr>
          <p:nvPr/>
        </p:nvCxnSpPr>
        <p:spPr>
          <a:xfrm flipV="1">
            <a:off x="6613218" y="4802721"/>
            <a:ext cx="7374" cy="451576"/>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49" name="Picture 2" descr="https://timgsa.baidu.com/timg?image&amp;quality=80&amp;size=b9999_10000&amp;sec=1607860630454&amp;di=e6c70cd9220cc32c985653d11d50fc34&amp;imgtype=0&amp;src=http%3A%2F%2Fphotocdn.sohu.com%2F20150604%2Fmp17648250_1433383931652_1_th.jpeg">
            <a:extLst>
              <a:ext uri="{FF2B5EF4-FFF2-40B4-BE49-F238E27FC236}">
                <a16:creationId xmlns:a16="http://schemas.microsoft.com/office/drawing/2014/main" id="{CDCDAC0B-AF33-4CF8-ABC4-44B2DB532448}"/>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05558" y="1709175"/>
            <a:ext cx="1245916" cy="94066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s://timgsa.baidu.com/timg?image&amp;quality=80&amp;size=b9999_10000&amp;sec=1607860630454&amp;di=e6c70cd9220cc32c985653d11d50fc34&amp;imgtype=0&amp;src=http%3A%2F%2Fphotocdn.sohu.com%2F20150604%2Fmp17648250_1433383931652_1_th.jpeg">
            <a:extLst>
              <a:ext uri="{FF2B5EF4-FFF2-40B4-BE49-F238E27FC236}">
                <a16:creationId xmlns:a16="http://schemas.microsoft.com/office/drawing/2014/main" id="{715E4422-ADD6-4B07-B7A6-0D44754EBDA0}"/>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660165" y="1639096"/>
            <a:ext cx="1507647" cy="113827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s://timgsa.baidu.com/timg?image&amp;quality=80&amp;size=b9999_10000&amp;sec=1607860630454&amp;di=e6c70cd9220cc32c985653d11d50fc34&amp;imgtype=0&amp;src=http%3A%2F%2Fphotocdn.sohu.com%2F20150604%2Fmp17648250_1433383931652_1_th.jpeg">
            <a:extLst>
              <a:ext uri="{FF2B5EF4-FFF2-40B4-BE49-F238E27FC236}">
                <a16:creationId xmlns:a16="http://schemas.microsoft.com/office/drawing/2014/main" id="{A17A7734-E5DE-4717-9831-E410901213BA}"/>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793845" y="3290709"/>
            <a:ext cx="1245916" cy="94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819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1"/>
                                        </p:tgtEl>
                                      </p:cBhvr>
                                    </p:animEffect>
                                    <p:set>
                                      <p:cBhvr>
                                        <p:cTn id="12" dur="1" fill="hold">
                                          <p:stCondLst>
                                            <p:cond delay="499"/>
                                          </p:stCondLst>
                                        </p:cTn>
                                        <p:tgtEl>
                                          <p:spTgt spid="5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xit" presetSubtype="0" fill="hold" nodeType="withEffect">
                                  <p:stCondLst>
                                    <p:cond delay="0"/>
                                  </p:stCondLst>
                                  <p:childTnLst>
                                    <p:animEffect transition="out" filter="fade">
                                      <p:cBhvr>
                                        <p:cTn id="20" dur="500"/>
                                        <p:tgtEl>
                                          <p:spTgt spid="39"/>
                                        </p:tgtEl>
                                      </p:cBhvr>
                                    </p:animEffect>
                                    <p:set>
                                      <p:cBhvr>
                                        <p:cTn id="21" dur="1" fill="hold">
                                          <p:stCondLst>
                                            <p:cond delay="499"/>
                                          </p:stCondLst>
                                        </p:cTn>
                                        <p:tgtEl>
                                          <p:spTgt spid="39"/>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40"/>
                                        </p:tgtEl>
                                      </p:cBhvr>
                                    </p:animEffect>
                                    <p:set>
                                      <p:cBhvr>
                                        <p:cTn id="24" dur="1" fill="hold">
                                          <p:stCondLst>
                                            <p:cond delay="499"/>
                                          </p:stCondLst>
                                        </p:cTn>
                                        <p:tgtEl>
                                          <p:spTgt spid="40"/>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DANN-based Robust Localization</a:t>
            </a:r>
            <a:endParaRPr lang="zh-CN" altLang="en-US" dirty="0"/>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16</a:t>
            </a:fld>
            <a:endParaRPr lang="en-US" altLang="zh-CN"/>
          </a:p>
        </p:txBody>
      </p:sp>
      <p:pic>
        <p:nvPicPr>
          <p:cNvPr id="15" name="图片 14">
            <a:extLst>
              <a:ext uri="{FF2B5EF4-FFF2-40B4-BE49-F238E27FC236}">
                <a16:creationId xmlns:a16="http://schemas.microsoft.com/office/drawing/2014/main" id="{7B4C6137-B09C-4A65-A9E1-4F1A5D71D2BC}"/>
              </a:ext>
            </a:extLst>
          </p:cNvPr>
          <p:cNvPicPr>
            <a:picLocks noChangeAspect="1"/>
          </p:cNvPicPr>
          <p:nvPr/>
        </p:nvPicPr>
        <p:blipFill>
          <a:blip r:embed="rId3"/>
          <a:stretch>
            <a:fillRect/>
          </a:stretch>
        </p:blipFill>
        <p:spPr>
          <a:xfrm>
            <a:off x="2639616" y="1295400"/>
            <a:ext cx="6733060" cy="3067988"/>
          </a:xfrm>
          <a:prstGeom prst="rect">
            <a:avLst/>
          </a:prstGeom>
        </p:spPr>
      </p:pic>
      <p:sp>
        <p:nvSpPr>
          <p:cNvPr id="80" name="矩形 79">
            <a:extLst>
              <a:ext uri="{FF2B5EF4-FFF2-40B4-BE49-F238E27FC236}">
                <a16:creationId xmlns:a16="http://schemas.microsoft.com/office/drawing/2014/main" id="{12E46611-AF39-4A39-8B1B-046B95AFE4E9}"/>
              </a:ext>
            </a:extLst>
          </p:cNvPr>
          <p:cNvSpPr/>
          <p:nvPr/>
        </p:nvSpPr>
        <p:spPr>
          <a:xfrm>
            <a:off x="1029382" y="4910959"/>
            <a:ext cx="2618346" cy="338554"/>
          </a:xfrm>
          <a:prstGeom prst="rect">
            <a:avLst/>
          </a:prstGeom>
        </p:spPr>
        <p:txBody>
          <a:bodyPr wrap="square">
            <a:spAutoFit/>
          </a:bodyPr>
          <a:lstStyle/>
          <a:p>
            <a:r>
              <a:rPr lang="en-US" altLang="zh-CN" sz="1600" dirty="0">
                <a:solidFill>
                  <a:srgbClr val="FF0000"/>
                </a:solidFill>
                <a:latin typeface="+mn-lt"/>
              </a:rPr>
              <a:t>Location From Domain 1</a:t>
            </a:r>
            <a:endParaRPr lang="zh-CN" altLang="en-US" sz="1600" dirty="0">
              <a:solidFill>
                <a:srgbClr val="FF0000"/>
              </a:solidFill>
              <a:latin typeface="+mn-lt"/>
            </a:endParaRPr>
          </a:p>
        </p:txBody>
      </p:sp>
      <p:sp>
        <p:nvSpPr>
          <p:cNvPr id="81" name="矩形 80">
            <a:extLst>
              <a:ext uri="{FF2B5EF4-FFF2-40B4-BE49-F238E27FC236}">
                <a16:creationId xmlns:a16="http://schemas.microsoft.com/office/drawing/2014/main" id="{CBA01ECD-DBD4-418D-97D1-6EA76320F8D9}"/>
              </a:ext>
            </a:extLst>
          </p:cNvPr>
          <p:cNvSpPr/>
          <p:nvPr/>
        </p:nvSpPr>
        <p:spPr>
          <a:xfrm>
            <a:off x="1029382" y="5466710"/>
            <a:ext cx="2618346" cy="338554"/>
          </a:xfrm>
          <a:prstGeom prst="rect">
            <a:avLst/>
          </a:prstGeom>
        </p:spPr>
        <p:txBody>
          <a:bodyPr wrap="square">
            <a:spAutoFit/>
          </a:bodyPr>
          <a:lstStyle/>
          <a:p>
            <a:r>
              <a:rPr lang="en-US" altLang="zh-CN" sz="1600" dirty="0">
                <a:solidFill>
                  <a:srgbClr val="0205FD"/>
                </a:solidFill>
                <a:latin typeface="+mn-lt"/>
              </a:rPr>
              <a:t>Location From Domain 2</a:t>
            </a:r>
            <a:endParaRPr lang="zh-CN" altLang="en-US" sz="1600" dirty="0">
              <a:solidFill>
                <a:srgbClr val="0205FD"/>
              </a:solidFill>
              <a:latin typeface="+mn-lt"/>
            </a:endParaRPr>
          </a:p>
        </p:txBody>
      </p:sp>
      <p:sp>
        <p:nvSpPr>
          <p:cNvPr id="92" name="Oval 7">
            <a:extLst>
              <a:ext uri="{FF2B5EF4-FFF2-40B4-BE49-F238E27FC236}">
                <a16:creationId xmlns:a16="http://schemas.microsoft.com/office/drawing/2014/main" id="{A7C37F13-9A8F-450E-91B6-75769BE1B22C}"/>
              </a:ext>
            </a:extLst>
          </p:cNvPr>
          <p:cNvSpPr/>
          <p:nvPr/>
        </p:nvSpPr>
        <p:spPr bwMode="auto">
          <a:xfrm>
            <a:off x="4981775" y="5627262"/>
            <a:ext cx="146285" cy="14628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3" name="Oval 8">
            <a:extLst>
              <a:ext uri="{FF2B5EF4-FFF2-40B4-BE49-F238E27FC236}">
                <a16:creationId xmlns:a16="http://schemas.microsoft.com/office/drawing/2014/main" id="{761E7310-98E9-4785-AB3F-FFEFC30196C5}"/>
              </a:ext>
            </a:extLst>
          </p:cNvPr>
          <p:cNvSpPr/>
          <p:nvPr/>
        </p:nvSpPr>
        <p:spPr bwMode="auto">
          <a:xfrm>
            <a:off x="4981775" y="6082768"/>
            <a:ext cx="140338" cy="141528"/>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4" name="Oval 9">
            <a:extLst>
              <a:ext uri="{FF2B5EF4-FFF2-40B4-BE49-F238E27FC236}">
                <a16:creationId xmlns:a16="http://schemas.microsoft.com/office/drawing/2014/main" id="{E2ED47CA-91F3-4E1F-A760-9912FA77BF70}"/>
              </a:ext>
            </a:extLst>
          </p:cNvPr>
          <p:cNvSpPr/>
          <p:nvPr/>
        </p:nvSpPr>
        <p:spPr bwMode="auto">
          <a:xfrm>
            <a:off x="5319698" y="5739092"/>
            <a:ext cx="146286" cy="146285"/>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5" name="Oval 10">
            <a:extLst>
              <a:ext uri="{FF2B5EF4-FFF2-40B4-BE49-F238E27FC236}">
                <a16:creationId xmlns:a16="http://schemas.microsoft.com/office/drawing/2014/main" id="{9E8254FB-69B6-4D72-8937-8F7CEB8CEDE5}"/>
              </a:ext>
            </a:extLst>
          </p:cNvPr>
          <p:cNvSpPr/>
          <p:nvPr/>
        </p:nvSpPr>
        <p:spPr bwMode="auto">
          <a:xfrm>
            <a:off x="5274837" y="5577381"/>
            <a:ext cx="146286" cy="1450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6" name="Oval 11">
            <a:extLst>
              <a:ext uri="{FF2B5EF4-FFF2-40B4-BE49-F238E27FC236}">
                <a16:creationId xmlns:a16="http://schemas.microsoft.com/office/drawing/2014/main" id="{A7DF7CCF-BB98-4EF0-8DE3-E95241A516F6}"/>
              </a:ext>
            </a:extLst>
          </p:cNvPr>
          <p:cNvSpPr/>
          <p:nvPr/>
        </p:nvSpPr>
        <p:spPr bwMode="auto">
          <a:xfrm>
            <a:off x="5543290" y="5437959"/>
            <a:ext cx="145096" cy="146285"/>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7" name="Oval 12">
            <a:extLst>
              <a:ext uri="{FF2B5EF4-FFF2-40B4-BE49-F238E27FC236}">
                <a16:creationId xmlns:a16="http://schemas.microsoft.com/office/drawing/2014/main" id="{976F9C3B-8F95-4D78-9B35-F67B68647FB3}"/>
              </a:ext>
            </a:extLst>
          </p:cNvPr>
          <p:cNvSpPr/>
          <p:nvPr/>
        </p:nvSpPr>
        <p:spPr bwMode="auto">
          <a:xfrm>
            <a:off x="5593614" y="5164941"/>
            <a:ext cx="146285" cy="14628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8" name="Oval 13">
            <a:extLst>
              <a:ext uri="{FF2B5EF4-FFF2-40B4-BE49-F238E27FC236}">
                <a16:creationId xmlns:a16="http://schemas.microsoft.com/office/drawing/2014/main" id="{F9125B69-6079-4967-8545-602A34386DAC}"/>
              </a:ext>
            </a:extLst>
          </p:cNvPr>
          <p:cNvSpPr/>
          <p:nvPr/>
        </p:nvSpPr>
        <p:spPr bwMode="auto">
          <a:xfrm>
            <a:off x="4636143" y="5871735"/>
            <a:ext cx="146286" cy="1450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9" name="Oval 14">
            <a:extLst>
              <a:ext uri="{FF2B5EF4-FFF2-40B4-BE49-F238E27FC236}">
                <a16:creationId xmlns:a16="http://schemas.microsoft.com/office/drawing/2014/main" id="{ADF290D2-D8C0-4991-B7C6-B95FC0813E96}"/>
              </a:ext>
            </a:extLst>
          </p:cNvPr>
          <p:cNvSpPr/>
          <p:nvPr/>
        </p:nvSpPr>
        <p:spPr bwMode="auto">
          <a:xfrm>
            <a:off x="6340846" y="5146419"/>
            <a:ext cx="146286" cy="14628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0" name="Oval 15">
            <a:extLst>
              <a:ext uri="{FF2B5EF4-FFF2-40B4-BE49-F238E27FC236}">
                <a16:creationId xmlns:a16="http://schemas.microsoft.com/office/drawing/2014/main" id="{34D48E83-33DD-4BB5-85BE-9B3A582FF31A}"/>
              </a:ext>
            </a:extLst>
          </p:cNvPr>
          <p:cNvSpPr/>
          <p:nvPr/>
        </p:nvSpPr>
        <p:spPr bwMode="auto">
          <a:xfrm>
            <a:off x="6023474" y="4905171"/>
            <a:ext cx="145096" cy="146285"/>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1" name="Oval 16">
            <a:extLst>
              <a:ext uri="{FF2B5EF4-FFF2-40B4-BE49-F238E27FC236}">
                <a16:creationId xmlns:a16="http://schemas.microsoft.com/office/drawing/2014/main" id="{4B231897-5C6C-47F0-A9EB-A804642BC20B}"/>
              </a:ext>
            </a:extLst>
          </p:cNvPr>
          <p:cNvSpPr/>
          <p:nvPr/>
        </p:nvSpPr>
        <p:spPr bwMode="auto">
          <a:xfrm>
            <a:off x="5129032" y="5401085"/>
            <a:ext cx="145096" cy="1450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2" name="Oval 17">
            <a:extLst>
              <a:ext uri="{FF2B5EF4-FFF2-40B4-BE49-F238E27FC236}">
                <a16:creationId xmlns:a16="http://schemas.microsoft.com/office/drawing/2014/main" id="{3E3D810F-AB81-484D-BFC8-F237BB1C6A76}"/>
              </a:ext>
            </a:extLst>
          </p:cNvPr>
          <p:cNvSpPr/>
          <p:nvPr/>
        </p:nvSpPr>
        <p:spPr bwMode="auto">
          <a:xfrm>
            <a:off x="5266159" y="6192000"/>
            <a:ext cx="146285" cy="146285"/>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3" name="Oval 18">
            <a:extLst>
              <a:ext uri="{FF2B5EF4-FFF2-40B4-BE49-F238E27FC236}">
                <a16:creationId xmlns:a16="http://schemas.microsoft.com/office/drawing/2014/main" id="{208C675B-BFE2-41E9-B180-1C2CEA509C82}"/>
              </a:ext>
            </a:extLst>
          </p:cNvPr>
          <p:cNvSpPr/>
          <p:nvPr/>
        </p:nvSpPr>
        <p:spPr bwMode="auto">
          <a:xfrm>
            <a:off x="5524213" y="5943688"/>
            <a:ext cx="146285"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4" name="Oval 19">
            <a:extLst>
              <a:ext uri="{FF2B5EF4-FFF2-40B4-BE49-F238E27FC236}">
                <a16:creationId xmlns:a16="http://schemas.microsoft.com/office/drawing/2014/main" id="{50D72D83-BDA4-4570-81C7-3EC1C48F3F6D}"/>
              </a:ext>
            </a:extLst>
          </p:cNvPr>
          <p:cNvSpPr/>
          <p:nvPr/>
        </p:nvSpPr>
        <p:spPr bwMode="auto">
          <a:xfrm>
            <a:off x="5730309" y="5687323"/>
            <a:ext cx="146285" cy="146285"/>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5" name="Oval 20">
            <a:extLst>
              <a:ext uri="{FF2B5EF4-FFF2-40B4-BE49-F238E27FC236}">
                <a16:creationId xmlns:a16="http://schemas.microsoft.com/office/drawing/2014/main" id="{BAC07373-284A-4F7A-BEEC-4FBB29DE129B}"/>
              </a:ext>
            </a:extLst>
          </p:cNvPr>
          <p:cNvSpPr/>
          <p:nvPr/>
        </p:nvSpPr>
        <p:spPr bwMode="auto">
          <a:xfrm>
            <a:off x="6078802" y="5700405"/>
            <a:ext cx="146286"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6" name="Oval 21">
            <a:extLst>
              <a:ext uri="{FF2B5EF4-FFF2-40B4-BE49-F238E27FC236}">
                <a16:creationId xmlns:a16="http://schemas.microsoft.com/office/drawing/2014/main" id="{05D693D2-CF37-4AF0-9507-8D390BB58E98}"/>
              </a:ext>
            </a:extLst>
          </p:cNvPr>
          <p:cNvSpPr/>
          <p:nvPr/>
        </p:nvSpPr>
        <p:spPr bwMode="auto">
          <a:xfrm>
            <a:off x="6395133" y="5458211"/>
            <a:ext cx="146285" cy="146285"/>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7" name="Oval 22">
            <a:extLst>
              <a:ext uri="{FF2B5EF4-FFF2-40B4-BE49-F238E27FC236}">
                <a16:creationId xmlns:a16="http://schemas.microsoft.com/office/drawing/2014/main" id="{6FB03A88-8BBD-4B3C-9755-EC200D38436E}"/>
              </a:ext>
            </a:extLst>
          </p:cNvPr>
          <p:cNvSpPr/>
          <p:nvPr/>
        </p:nvSpPr>
        <p:spPr bwMode="auto">
          <a:xfrm>
            <a:off x="6701628" y="5461193"/>
            <a:ext cx="145096" cy="146285"/>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8" name="Oval 23">
            <a:extLst>
              <a:ext uri="{FF2B5EF4-FFF2-40B4-BE49-F238E27FC236}">
                <a16:creationId xmlns:a16="http://schemas.microsoft.com/office/drawing/2014/main" id="{9118FDC5-9B03-46AD-BF08-BBF3A3A0C1A3}"/>
              </a:ext>
            </a:extLst>
          </p:cNvPr>
          <p:cNvSpPr/>
          <p:nvPr/>
        </p:nvSpPr>
        <p:spPr bwMode="auto">
          <a:xfrm>
            <a:off x="6885935" y="5173605"/>
            <a:ext cx="146286"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9" name="Oval 24">
            <a:extLst>
              <a:ext uri="{FF2B5EF4-FFF2-40B4-BE49-F238E27FC236}">
                <a16:creationId xmlns:a16="http://schemas.microsoft.com/office/drawing/2014/main" id="{F2265D5F-33BB-4451-BF72-0AE27CAE975E}"/>
              </a:ext>
            </a:extLst>
          </p:cNvPr>
          <p:cNvSpPr/>
          <p:nvPr/>
        </p:nvSpPr>
        <p:spPr bwMode="auto">
          <a:xfrm>
            <a:off x="6653149" y="4905171"/>
            <a:ext cx="146285"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0" name="Oval 25">
            <a:extLst>
              <a:ext uri="{FF2B5EF4-FFF2-40B4-BE49-F238E27FC236}">
                <a16:creationId xmlns:a16="http://schemas.microsoft.com/office/drawing/2014/main" id="{357B5190-FB83-4DF6-AE14-D84671A8502C}"/>
              </a:ext>
            </a:extLst>
          </p:cNvPr>
          <p:cNvSpPr/>
          <p:nvPr/>
        </p:nvSpPr>
        <p:spPr bwMode="auto">
          <a:xfrm>
            <a:off x="6901946" y="4940163"/>
            <a:ext cx="146286"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1" name="Oval 26">
            <a:extLst>
              <a:ext uri="{FF2B5EF4-FFF2-40B4-BE49-F238E27FC236}">
                <a16:creationId xmlns:a16="http://schemas.microsoft.com/office/drawing/2014/main" id="{FE5CE390-E432-479E-86A0-CB9FDC50C805}"/>
              </a:ext>
            </a:extLst>
          </p:cNvPr>
          <p:cNvSpPr/>
          <p:nvPr/>
        </p:nvSpPr>
        <p:spPr bwMode="auto">
          <a:xfrm>
            <a:off x="4746869" y="5649335"/>
            <a:ext cx="146286" cy="146285"/>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2" name="Oval 27">
            <a:extLst>
              <a:ext uri="{FF2B5EF4-FFF2-40B4-BE49-F238E27FC236}">
                <a16:creationId xmlns:a16="http://schemas.microsoft.com/office/drawing/2014/main" id="{D9121D73-ECBD-4808-A327-3B13A71369C4}"/>
              </a:ext>
            </a:extLst>
          </p:cNvPr>
          <p:cNvSpPr/>
          <p:nvPr/>
        </p:nvSpPr>
        <p:spPr bwMode="auto">
          <a:xfrm>
            <a:off x="6975089" y="5437959"/>
            <a:ext cx="146286" cy="14509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3" name="Oval 28">
            <a:extLst>
              <a:ext uri="{FF2B5EF4-FFF2-40B4-BE49-F238E27FC236}">
                <a16:creationId xmlns:a16="http://schemas.microsoft.com/office/drawing/2014/main" id="{CDDC35D4-D1B5-43D4-8E8D-06D15E49E9F0}"/>
              </a:ext>
            </a:extLst>
          </p:cNvPr>
          <p:cNvSpPr/>
          <p:nvPr/>
        </p:nvSpPr>
        <p:spPr bwMode="auto">
          <a:xfrm>
            <a:off x="5989500" y="5132652"/>
            <a:ext cx="146285" cy="14628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3" name="矩形 2">
            <a:extLst>
              <a:ext uri="{FF2B5EF4-FFF2-40B4-BE49-F238E27FC236}">
                <a16:creationId xmlns:a16="http://schemas.microsoft.com/office/drawing/2014/main" id="{4F3C95C9-0F39-4A7F-9672-32D0C4AD7502}"/>
              </a:ext>
            </a:extLst>
          </p:cNvPr>
          <p:cNvSpPr/>
          <p:nvPr/>
        </p:nvSpPr>
        <p:spPr>
          <a:xfrm>
            <a:off x="8714710" y="3391710"/>
            <a:ext cx="261610" cy="369332"/>
          </a:xfrm>
          <a:prstGeom prst="rect">
            <a:avLst/>
          </a:prstGeom>
        </p:spPr>
        <p:txBody>
          <a:bodyPr wrap="none">
            <a:spAutoFit/>
          </a:bodyPr>
          <a:lstStyle/>
          <a:p>
            <a:r>
              <a:rPr lang="en-US" altLang="zh-CN" dirty="0">
                <a:solidFill>
                  <a:srgbClr val="53BCA9"/>
                </a:solidFill>
              </a:rPr>
              <a:t>-</a:t>
            </a:r>
            <a:endParaRPr lang="zh-CN" altLang="en-US" dirty="0">
              <a:solidFill>
                <a:srgbClr val="53BCA9"/>
              </a:solidFill>
            </a:endParaRPr>
          </a:p>
        </p:txBody>
      </p:sp>
      <p:cxnSp>
        <p:nvCxnSpPr>
          <p:cNvPr id="39" name="直接箭头连接符 38">
            <a:extLst>
              <a:ext uri="{FF2B5EF4-FFF2-40B4-BE49-F238E27FC236}">
                <a16:creationId xmlns:a16="http://schemas.microsoft.com/office/drawing/2014/main" id="{31D19AAD-B322-4902-8895-AE3A30AAE04D}"/>
              </a:ext>
            </a:extLst>
          </p:cNvPr>
          <p:cNvCxnSpPr>
            <a:cxnSpLocks/>
          </p:cNvCxnSpPr>
          <p:nvPr/>
        </p:nvCxnSpPr>
        <p:spPr>
          <a:xfrm flipH="1" flipV="1">
            <a:off x="4417415" y="2420888"/>
            <a:ext cx="1080120" cy="1008112"/>
          </a:xfrm>
          <a:prstGeom prst="straightConnector1">
            <a:avLst/>
          </a:prstGeom>
          <a:noFill/>
          <a:ln w="25400">
            <a:solidFill>
              <a:srgbClr val="52BCA8"/>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0" name="矩形 39">
            <a:extLst>
              <a:ext uri="{FF2B5EF4-FFF2-40B4-BE49-F238E27FC236}">
                <a16:creationId xmlns:a16="http://schemas.microsoft.com/office/drawing/2014/main" id="{6B5EB097-2CBE-4527-8495-EFF89D598E4B}"/>
              </a:ext>
            </a:extLst>
          </p:cNvPr>
          <p:cNvSpPr/>
          <p:nvPr/>
        </p:nvSpPr>
        <p:spPr>
          <a:xfrm>
            <a:off x="4600549" y="2636912"/>
            <a:ext cx="320922" cy="584775"/>
          </a:xfrm>
          <a:prstGeom prst="rect">
            <a:avLst/>
          </a:prstGeom>
        </p:spPr>
        <p:txBody>
          <a:bodyPr wrap="none">
            <a:spAutoFit/>
          </a:bodyPr>
          <a:lstStyle/>
          <a:p>
            <a:r>
              <a:rPr lang="en-US" altLang="zh-CN" sz="3200" dirty="0">
                <a:solidFill>
                  <a:srgbClr val="52BCA8"/>
                </a:solidFill>
              </a:rPr>
              <a:t>-</a:t>
            </a:r>
            <a:endParaRPr lang="zh-CN" altLang="en-US" sz="3200" dirty="0">
              <a:solidFill>
                <a:srgbClr val="52BCA8"/>
              </a:solidFill>
            </a:endParaRPr>
          </a:p>
        </p:txBody>
      </p:sp>
      <p:pic>
        <p:nvPicPr>
          <p:cNvPr id="53" name="Picture 2" descr="https://timgsa.baidu.com/timg?image&amp;quality=80&amp;size=b9999_10000&amp;sec=1607860630454&amp;di=e6c70cd9220cc32c985653d11d50fc34&amp;imgtype=0&amp;src=http%3A%2F%2Fphotocdn.sohu.com%2F20150604%2Fmp17648250_1433383931652_1_th.jpeg">
            <a:extLst>
              <a:ext uri="{FF2B5EF4-FFF2-40B4-BE49-F238E27FC236}">
                <a16:creationId xmlns:a16="http://schemas.microsoft.com/office/drawing/2014/main" id="{7CD065F8-E313-4FE7-8EB4-C1C10844A2B3}"/>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786305" y="3248353"/>
            <a:ext cx="1245916" cy="940666"/>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直接连接符 40">
            <a:extLst>
              <a:ext uri="{FF2B5EF4-FFF2-40B4-BE49-F238E27FC236}">
                <a16:creationId xmlns:a16="http://schemas.microsoft.com/office/drawing/2014/main" id="{99A6ED33-2BDD-4904-9B70-EC929B10E888}"/>
              </a:ext>
            </a:extLst>
          </p:cNvPr>
          <p:cNvCxnSpPr>
            <a:cxnSpLocks/>
          </p:cNvCxnSpPr>
          <p:nvPr/>
        </p:nvCxnSpPr>
        <p:spPr>
          <a:xfrm flipV="1">
            <a:off x="4629181" y="5901992"/>
            <a:ext cx="865048" cy="263511"/>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B8B82896-D5E2-4C59-935B-195261F2E702}"/>
              </a:ext>
            </a:extLst>
          </p:cNvPr>
          <p:cNvCxnSpPr>
            <a:cxnSpLocks/>
          </p:cNvCxnSpPr>
          <p:nvPr/>
        </p:nvCxnSpPr>
        <p:spPr>
          <a:xfrm flipV="1">
            <a:off x="5531526" y="5466710"/>
            <a:ext cx="455792" cy="42437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BED2D370-454A-4815-9478-D5209CAD5C79}"/>
              </a:ext>
            </a:extLst>
          </p:cNvPr>
          <p:cNvCxnSpPr>
            <a:cxnSpLocks/>
          </p:cNvCxnSpPr>
          <p:nvPr/>
        </p:nvCxnSpPr>
        <p:spPr>
          <a:xfrm flipH="1">
            <a:off x="5998141" y="5276221"/>
            <a:ext cx="571315" cy="17143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559DB29D-10EF-43C6-ACF1-95D96FAD1B8E}"/>
              </a:ext>
            </a:extLst>
          </p:cNvPr>
          <p:cNvCxnSpPr>
            <a:cxnSpLocks/>
          </p:cNvCxnSpPr>
          <p:nvPr/>
        </p:nvCxnSpPr>
        <p:spPr>
          <a:xfrm flipV="1">
            <a:off x="6613218" y="4802721"/>
            <a:ext cx="7374" cy="451576"/>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48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DANN-based Robust Localization</a:t>
            </a:r>
            <a:endParaRPr lang="zh-CN" altLang="en-US" dirty="0"/>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17</a:t>
            </a:fld>
            <a:endParaRPr lang="en-US" altLang="zh-CN"/>
          </a:p>
        </p:txBody>
      </p:sp>
      <p:pic>
        <p:nvPicPr>
          <p:cNvPr id="15" name="图片 14">
            <a:extLst>
              <a:ext uri="{FF2B5EF4-FFF2-40B4-BE49-F238E27FC236}">
                <a16:creationId xmlns:a16="http://schemas.microsoft.com/office/drawing/2014/main" id="{7B4C6137-B09C-4A65-A9E1-4F1A5D71D2BC}"/>
              </a:ext>
            </a:extLst>
          </p:cNvPr>
          <p:cNvPicPr>
            <a:picLocks noChangeAspect="1"/>
          </p:cNvPicPr>
          <p:nvPr/>
        </p:nvPicPr>
        <p:blipFill>
          <a:blip r:embed="rId3"/>
          <a:stretch>
            <a:fillRect/>
          </a:stretch>
        </p:blipFill>
        <p:spPr>
          <a:xfrm>
            <a:off x="2639616" y="1295400"/>
            <a:ext cx="6733060" cy="3067988"/>
          </a:xfrm>
          <a:prstGeom prst="rect">
            <a:avLst/>
          </a:prstGeom>
        </p:spPr>
      </p:pic>
      <p:sp>
        <p:nvSpPr>
          <p:cNvPr id="80" name="矩形 79">
            <a:extLst>
              <a:ext uri="{FF2B5EF4-FFF2-40B4-BE49-F238E27FC236}">
                <a16:creationId xmlns:a16="http://schemas.microsoft.com/office/drawing/2014/main" id="{12E46611-AF39-4A39-8B1B-046B95AFE4E9}"/>
              </a:ext>
            </a:extLst>
          </p:cNvPr>
          <p:cNvSpPr/>
          <p:nvPr/>
        </p:nvSpPr>
        <p:spPr>
          <a:xfrm>
            <a:off x="1029382" y="4910959"/>
            <a:ext cx="2618346" cy="338554"/>
          </a:xfrm>
          <a:prstGeom prst="rect">
            <a:avLst/>
          </a:prstGeom>
        </p:spPr>
        <p:txBody>
          <a:bodyPr wrap="square">
            <a:spAutoFit/>
          </a:bodyPr>
          <a:lstStyle/>
          <a:p>
            <a:r>
              <a:rPr lang="en-US" altLang="zh-CN" sz="1600" dirty="0">
                <a:solidFill>
                  <a:srgbClr val="FF0000"/>
                </a:solidFill>
                <a:latin typeface="+mn-lt"/>
              </a:rPr>
              <a:t>Location From Domain 1</a:t>
            </a:r>
            <a:endParaRPr lang="zh-CN" altLang="en-US" sz="1600" dirty="0">
              <a:solidFill>
                <a:srgbClr val="FF0000"/>
              </a:solidFill>
              <a:latin typeface="+mn-lt"/>
            </a:endParaRPr>
          </a:p>
        </p:txBody>
      </p:sp>
      <p:sp>
        <p:nvSpPr>
          <p:cNvPr id="81" name="矩形 80">
            <a:extLst>
              <a:ext uri="{FF2B5EF4-FFF2-40B4-BE49-F238E27FC236}">
                <a16:creationId xmlns:a16="http://schemas.microsoft.com/office/drawing/2014/main" id="{CBA01ECD-DBD4-418D-97D1-6EA76320F8D9}"/>
              </a:ext>
            </a:extLst>
          </p:cNvPr>
          <p:cNvSpPr/>
          <p:nvPr/>
        </p:nvSpPr>
        <p:spPr>
          <a:xfrm>
            <a:off x="1029382" y="5466710"/>
            <a:ext cx="2618346" cy="338554"/>
          </a:xfrm>
          <a:prstGeom prst="rect">
            <a:avLst/>
          </a:prstGeom>
        </p:spPr>
        <p:txBody>
          <a:bodyPr wrap="square">
            <a:spAutoFit/>
          </a:bodyPr>
          <a:lstStyle/>
          <a:p>
            <a:r>
              <a:rPr lang="en-US" altLang="zh-CN" sz="1600" dirty="0">
                <a:solidFill>
                  <a:srgbClr val="0205FD"/>
                </a:solidFill>
                <a:latin typeface="+mn-lt"/>
              </a:rPr>
              <a:t>Location From Domain 2</a:t>
            </a:r>
            <a:endParaRPr lang="zh-CN" altLang="en-US" sz="1600" dirty="0">
              <a:solidFill>
                <a:srgbClr val="0205FD"/>
              </a:solidFill>
              <a:latin typeface="+mn-lt"/>
            </a:endParaRPr>
          </a:p>
        </p:txBody>
      </p:sp>
      <p:sp>
        <p:nvSpPr>
          <p:cNvPr id="92" name="Oval 7">
            <a:extLst>
              <a:ext uri="{FF2B5EF4-FFF2-40B4-BE49-F238E27FC236}">
                <a16:creationId xmlns:a16="http://schemas.microsoft.com/office/drawing/2014/main" id="{A7C37F13-9A8F-450E-91B6-75769BE1B22C}"/>
              </a:ext>
            </a:extLst>
          </p:cNvPr>
          <p:cNvSpPr/>
          <p:nvPr/>
        </p:nvSpPr>
        <p:spPr bwMode="auto">
          <a:xfrm>
            <a:off x="5077168" y="5957046"/>
            <a:ext cx="146285" cy="14628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3" name="Oval 8">
            <a:extLst>
              <a:ext uri="{FF2B5EF4-FFF2-40B4-BE49-F238E27FC236}">
                <a16:creationId xmlns:a16="http://schemas.microsoft.com/office/drawing/2014/main" id="{761E7310-98E9-4785-AB3F-FFEFC30196C5}"/>
              </a:ext>
            </a:extLst>
          </p:cNvPr>
          <p:cNvSpPr/>
          <p:nvPr/>
        </p:nvSpPr>
        <p:spPr bwMode="auto">
          <a:xfrm>
            <a:off x="4828457" y="5959425"/>
            <a:ext cx="140338" cy="141528"/>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4" name="Oval 9">
            <a:extLst>
              <a:ext uri="{FF2B5EF4-FFF2-40B4-BE49-F238E27FC236}">
                <a16:creationId xmlns:a16="http://schemas.microsoft.com/office/drawing/2014/main" id="{E2ED47CA-91F3-4E1F-A760-9912FA77BF70}"/>
              </a:ext>
            </a:extLst>
          </p:cNvPr>
          <p:cNvSpPr/>
          <p:nvPr/>
        </p:nvSpPr>
        <p:spPr bwMode="auto">
          <a:xfrm>
            <a:off x="5444145" y="5892368"/>
            <a:ext cx="146286" cy="146285"/>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5" name="Oval 10">
            <a:extLst>
              <a:ext uri="{FF2B5EF4-FFF2-40B4-BE49-F238E27FC236}">
                <a16:creationId xmlns:a16="http://schemas.microsoft.com/office/drawing/2014/main" id="{9E8254FB-69B6-4D72-8937-8F7CEB8CEDE5}"/>
              </a:ext>
            </a:extLst>
          </p:cNvPr>
          <p:cNvSpPr/>
          <p:nvPr/>
        </p:nvSpPr>
        <p:spPr bwMode="auto">
          <a:xfrm>
            <a:off x="5275313" y="5590420"/>
            <a:ext cx="146286" cy="1450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6" name="Oval 11">
            <a:extLst>
              <a:ext uri="{FF2B5EF4-FFF2-40B4-BE49-F238E27FC236}">
                <a16:creationId xmlns:a16="http://schemas.microsoft.com/office/drawing/2014/main" id="{A7DF7CCF-BB98-4EF0-8DE3-E95241A516F6}"/>
              </a:ext>
            </a:extLst>
          </p:cNvPr>
          <p:cNvSpPr/>
          <p:nvPr/>
        </p:nvSpPr>
        <p:spPr bwMode="auto">
          <a:xfrm>
            <a:off x="5611868" y="5583055"/>
            <a:ext cx="145096" cy="146285"/>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7" name="Oval 12">
            <a:extLst>
              <a:ext uri="{FF2B5EF4-FFF2-40B4-BE49-F238E27FC236}">
                <a16:creationId xmlns:a16="http://schemas.microsoft.com/office/drawing/2014/main" id="{976F9C3B-8F95-4D78-9B35-F67B68647FB3}"/>
              </a:ext>
            </a:extLst>
          </p:cNvPr>
          <p:cNvSpPr/>
          <p:nvPr/>
        </p:nvSpPr>
        <p:spPr bwMode="auto">
          <a:xfrm>
            <a:off x="5793740" y="5489701"/>
            <a:ext cx="146285" cy="14628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8" name="Oval 13">
            <a:extLst>
              <a:ext uri="{FF2B5EF4-FFF2-40B4-BE49-F238E27FC236}">
                <a16:creationId xmlns:a16="http://schemas.microsoft.com/office/drawing/2014/main" id="{F9125B69-6079-4967-8545-602A34386DAC}"/>
              </a:ext>
            </a:extLst>
          </p:cNvPr>
          <p:cNvSpPr/>
          <p:nvPr/>
        </p:nvSpPr>
        <p:spPr bwMode="auto">
          <a:xfrm>
            <a:off x="4670795" y="6049804"/>
            <a:ext cx="146286" cy="1450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9" name="Oval 14">
            <a:extLst>
              <a:ext uri="{FF2B5EF4-FFF2-40B4-BE49-F238E27FC236}">
                <a16:creationId xmlns:a16="http://schemas.microsoft.com/office/drawing/2014/main" id="{ADF290D2-D8C0-4991-B7C6-B95FC0813E96}"/>
              </a:ext>
            </a:extLst>
          </p:cNvPr>
          <p:cNvSpPr/>
          <p:nvPr/>
        </p:nvSpPr>
        <p:spPr bwMode="auto">
          <a:xfrm>
            <a:off x="6225976" y="5096536"/>
            <a:ext cx="146286" cy="14628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0" name="Oval 15">
            <a:extLst>
              <a:ext uri="{FF2B5EF4-FFF2-40B4-BE49-F238E27FC236}">
                <a16:creationId xmlns:a16="http://schemas.microsoft.com/office/drawing/2014/main" id="{34D48E83-33DD-4BB5-85BE-9B3A582FF31A}"/>
              </a:ext>
            </a:extLst>
          </p:cNvPr>
          <p:cNvSpPr/>
          <p:nvPr/>
        </p:nvSpPr>
        <p:spPr bwMode="auto">
          <a:xfrm>
            <a:off x="6477389" y="5221981"/>
            <a:ext cx="145096" cy="146285"/>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1" name="Oval 16">
            <a:extLst>
              <a:ext uri="{FF2B5EF4-FFF2-40B4-BE49-F238E27FC236}">
                <a16:creationId xmlns:a16="http://schemas.microsoft.com/office/drawing/2014/main" id="{4B231897-5C6C-47F0-A9EB-A804642BC20B}"/>
              </a:ext>
            </a:extLst>
          </p:cNvPr>
          <p:cNvSpPr/>
          <p:nvPr/>
        </p:nvSpPr>
        <p:spPr bwMode="auto">
          <a:xfrm>
            <a:off x="5146438" y="5690077"/>
            <a:ext cx="145096" cy="14509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2" name="Oval 17">
            <a:extLst>
              <a:ext uri="{FF2B5EF4-FFF2-40B4-BE49-F238E27FC236}">
                <a16:creationId xmlns:a16="http://schemas.microsoft.com/office/drawing/2014/main" id="{3E3D810F-AB81-484D-BFC8-F237BB1C6A76}"/>
              </a:ext>
            </a:extLst>
          </p:cNvPr>
          <p:cNvSpPr/>
          <p:nvPr/>
        </p:nvSpPr>
        <p:spPr bwMode="auto">
          <a:xfrm>
            <a:off x="5228882" y="5901365"/>
            <a:ext cx="146285" cy="146285"/>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3" name="Oval 18">
            <a:extLst>
              <a:ext uri="{FF2B5EF4-FFF2-40B4-BE49-F238E27FC236}">
                <a16:creationId xmlns:a16="http://schemas.microsoft.com/office/drawing/2014/main" id="{208C675B-BFE2-41E9-B180-1C2CEA509C82}"/>
              </a:ext>
            </a:extLst>
          </p:cNvPr>
          <p:cNvSpPr/>
          <p:nvPr/>
        </p:nvSpPr>
        <p:spPr bwMode="auto">
          <a:xfrm>
            <a:off x="5404854" y="5689514"/>
            <a:ext cx="146285"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4" name="Oval 19">
            <a:extLst>
              <a:ext uri="{FF2B5EF4-FFF2-40B4-BE49-F238E27FC236}">
                <a16:creationId xmlns:a16="http://schemas.microsoft.com/office/drawing/2014/main" id="{50D72D83-BDA4-4570-81C7-3EC1C48F3F6D}"/>
              </a:ext>
            </a:extLst>
          </p:cNvPr>
          <p:cNvSpPr/>
          <p:nvPr/>
        </p:nvSpPr>
        <p:spPr bwMode="auto">
          <a:xfrm>
            <a:off x="5503763" y="5388991"/>
            <a:ext cx="146285" cy="146285"/>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5" name="Oval 20">
            <a:extLst>
              <a:ext uri="{FF2B5EF4-FFF2-40B4-BE49-F238E27FC236}">
                <a16:creationId xmlns:a16="http://schemas.microsoft.com/office/drawing/2014/main" id="{BAC07373-284A-4F7A-BEEC-4FBB29DE129B}"/>
              </a:ext>
            </a:extLst>
          </p:cNvPr>
          <p:cNvSpPr/>
          <p:nvPr/>
        </p:nvSpPr>
        <p:spPr bwMode="auto">
          <a:xfrm>
            <a:off x="6015822" y="5531353"/>
            <a:ext cx="146286"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6" name="Oval 21">
            <a:extLst>
              <a:ext uri="{FF2B5EF4-FFF2-40B4-BE49-F238E27FC236}">
                <a16:creationId xmlns:a16="http://schemas.microsoft.com/office/drawing/2014/main" id="{05D693D2-CF37-4AF0-9507-8D390BB58E98}"/>
              </a:ext>
            </a:extLst>
          </p:cNvPr>
          <p:cNvSpPr/>
          <p:nvPr/>
        </p:nvSpPr>
        <p:spPr bwMode="auto">
          <a:xfrm>
            <a:off x="6171188" y="5257342"/>
            <a:ext cx="146285" cy="146285"/>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7" name="Oval 22">
            <a:extLst>
              <a:ext uri="{FF2B5EF4-FFF2-40B4-BE49-F238E27FC236}">
                <a16:creationId xmlns:a16="http://schemas.microsoft.com/office/drawing/2014/main" id="{6FB03A88-8BBD-4B3C-9755-EC200D38436E}"/>
              </a:ext>
            </a:extLst>
          </p:cNvPr>
          <p:cNvSpPr/>
          <p:nvPr/>
        </p:nvSpPr>
        <p:spPr bwMode="auto">
          <a:xfrm>
            <a:off x="6288926" y="5466713"/>
            <a:ext cx="145096" cy="146285"/>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8" name="Oval 23">
            <a:extLst>
              <a:ext uri="{FF2B5EF4-FFF2-40B4-BE49-F238E27FC236}">
                <a16:creationId xmlns:a16="http://schemas.microsoft.com/office/drawing/2014/main" id="{9118FDC5-9B03-46AD-BF08-BBF3A3A0C1A3}"/>
              </a:ext>
            </a:extLst>
          </p:cNvPr>
          <p:cNvSpPr/>
          <p:nvPr/>
        </p:nvSpPr>
        <p:spPr bwMode="auto">
          <a:xfrm>
            <a:off x="6885935" y="5173605"/>
            <a:ext cx="146286"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9" name="Oval 24">
            <a:extLst>
              <a:ext uri="{FF2B5EF4-FFF2-40B4-BE49-F238E27FC236}">
                <a16:creationId xmlns:a16="http://schemas.microsoft.com/office/drawing/2014/main" id="{F2265D5F-33BB-4451-BF72-0AE27CAE975E}"/>
              </a:ext>
            </a:extLst>
          </p:cNvPr>
          <p:cNvSpPr/>
          <p:nvPr/>
        </p:nvSpPr>
        <p:spPr bwMode="auto">
          <a:xfrm>
            <a:off x="6371188" y="4957238"/>
            <a:ext cx="146285"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0" name="Oval 25">
            <a:extLst>
              <a:ext uri="{FF2B5EF4-FFF2-40B4-BE49-F238E27FC236}">
                <a16:creationId xmlns:a16="http://schemas.microsoft.com/office/drawing/2014/main" id="{357B5190-FB83-4DF6-AE14-D84671A8502C}"/>
              </a:ext>
            </a:extLst>
          </p:cNvPr>
          <p:cNvSpPr/>
          <p:nvPr/>
        </p:nvSpPr>
        <p:spPr bwMode="auto">
          <a:xfrm>
            <a:off x="6628485" y="5050391"/>
            <a:ext cx="146286" cy="14628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1" name="Oval 26">
            <a:extLst>
              <a:ext uri="{FF2B5EF4-FFF2-40B4-BE49-F238E27FC236}">
                <a16:creationId xmlns:a16="http://schemas.microsoft.com/office/drawing/2014/main" id="{FE5CE390-E432-479E-86A0-CB9FDC50C805}"/>
              </a:ext>
            </a:extLst>
          </p:cNvPr>
          <p:cNvSpPr/>
          <p:nvPr/>
        </p:nvSpPr>
        <p:spPr bwMode="auto">
          <a:xfrm>
            <a:off x="4811189" y="5797403"/>
            <a:ext cx="146286" cy="146285"/>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2" name="Oval 27">
            <a:extLst>
              <a:ext uri="{FF2B5EF4-FFF2-40B4-BE49-F238E27FC236}">
                <a16:creationId xmlns:a16="http://schemas.microsoft.com/office/drawing/2014/main" id="{D9121D73-ECBD-4808-A327-3B13A71369C4}"/>
              </a:ext>
            </a:extLst>
          </p:cNvPr>
          <p:cNvSpPr/>
          <p:nvPr/>
        </p:nvSpPr>
        <p:spPr bwMode="auto">
          <a:xfrm>
            <a:off x="6717877" y="4785927"/>
            <a:ext cx="146286" cy="145096"/>
          </a:xfrm>
          <a:prstGeom prst="ellipse">
            <a:avLst/>
          </a:prstGeom>
          <a:solidFill>
            <a:srgbClr val="DB110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13" name="Oval 28">
            <a:extLst>
              <a:ext uri="{FF2B5EF4-FFF2-40B4-BE49-F238E27FC236}">
                <a16:creationId xmlns:a16="http://schemas.microsoft.com/office/drawing/2014/main" id="{CDDC35D4-D1B5-43D4-8E8D-06D15E49E9F0}"/>
              </a:ext>
            </a:extLst>
          </p:cNvPr>
          <p:cNvSpPr/>
          <p:nvPr/>
        </p:nvSpPr>
        <p:spPr bwMode="auto">
          <a:xfrm>
            <a:off x="6107199" y="5391202"/>
            <a:ext cx="146285" cy="146286"/>
          </a:xfrm>
          <a:prstGeom prst="ellipse">
            <a:avLst/>
          </a:prstGeom>
          <a:solidFill>
            <a:srgbClr val="0205FD"/>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3" name="矩形 2">
            <a:extLst>
              <a:ext uri="{FF2B5EF4-FFF2-40B4-BE49-F238E27FC236}">
                <a16:creationId xmlns:a16="http://schemas.microsoft.com/office/drawing/2014/main" id="{4F3C95C9-0F39-4A7F-9672-32D0C4AD7502}"/>
              </a:ext>
            </a:extLst>
          </p:cNvPr>
          <p:cNvSpPr/>
          <p:nvPr/>
        </p:nvSpPr>
        <p:spPr>
          <a:xfrm>
            <a:off x="8714710" y="3391710"/>
            <a:ext cx="261610" cy="369332"/>
          </a:xfrm>
          <a:prstGeom prst="rect">
            <a:avLst/>
          </a:prstGeom>
        </p:spPr>
        <p:txBody>
          <a:bodyPr wrap="none">
            <a:spAutoFit/>
          </a:bodyPr>
          <a:lstStyle/>
          <a:p>
            <a:r>
              <a:rPr lang="en-US" altLang="zh-CN" dirty="0">
                <a:solidFill>
                  <a:srgbClr val="53BCA9"/>
                </a:solidFill>
              </a:rPr>
              <a:t>-</a:t>
            </a:r>
            <a:endParaRPr lang="zh-CN" altLang="en-US" dirty="0">
              <a:solidFill>
                <a:srgbClr val="53BCA9"/>
              </a:solidFill>
            </a:endParaRPr>
          </a:p>
        </p:txBody>
      </p:sp>
      <p:cxnSp>
        <p:nvCxnSpPr>
          <p:cNvPr id="39" name="直接箭头连接符 38">
            <a:extLst>
              <a:ext uri="{FF2B5EF4-FFF2-40B4-BE49-F238E27FC236}">
                <a16:creationId xmlns:a16="http://schemas.microsoft.com/office/drawing/2014/main" id="{31D19AAD-B322-4902-8895-AE3A30AAE04D}"/>
              </a:ext>
            </a:extLst>
          </p:cNvPr>
          <p:cNvCxnSpPr>
            <a:cxnSpLocks/>
          </p:cNvCxnSpPr>
          <p:nvPr/>
        </p:nvCxnSpPr>
        <p:spPr>
          <a:xfrm flipH="1" flipV="1">
            <a:off x="4417415" y="2420888"/>
            <a:ext cx="1080120" cy="1008112"/>
          </a:xfrm>
          <a:prstGeom prst="straightConnector1">
            <a:avLst/>
          </a:prstGeom>
          <a:noFill/>
          <a:ln w="25400">
            <a:solidFill>
              <a:srgbClr val="52BCA8"/>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40" name="矩形 39">
            <a:extLst>
              <a:ext uri="{FF2B5EF4-FFF2-40B4-BE49-F238E27FC236}">
                <a16:creationId xmlns:a16="http://schemas.microsoft.com/office/drawing/2014/main" id="{6B5EB097-2CBE-4527-8495-EFF89D598E4B}"/>
              </a:ext>
            </a:extLst>
          </p:cNvPr>
          <p:cNvSpPr/>
          <p:nvPr/>
        </p:nvSpPr>
        <p:spPr>
          <a:xfrm>
            <a:off x="4600549" y="2636912"/>
            <a:ext cx="320922" cy="584775"/>
          </a:xfrm>
          <a:prstGeom prst="rect">
            <a:avLst/>
          </a:prstGeom>
        </p:spPr>
        <p:txBody>
          <a:bodyPr wrap="none">
            <a:spAutoFit/>
          </a:bodyPr>
          <a:lstStyle/>
          <a:p>
            <a:r>
              <a:rPr lang="en-US" altLang="zh-CN" sz="3200" dirty="0">
                <a:solidFill>
                  <a:srgbClr val="52BCA8"/>
                </a:solidFill>
              </a:rPr>
              <a:t>-</a:t>
            </a:r>
            <a:endParaRPr lang="zh-CN" altLang="en-US" sz="3200" dirty="0">
              <a:solidFill>
                <a:srgbClr val="52BCA8"/>
              </a:solidFill>
            </a:endParaRPr>
          </a:p>
        </p:txBody>
      </p:sp>
      <p:pic>
        <p:nvPicPr>
          <p:cNvPr id="53" name="Picture 2" descr="https://timgsa.baidu.com/timg?image&amp;quality=80&amp;size=b9999_10000&amp;sec=1607860630454&amp;di=e6c70cd9220cc32c985653d11d50fc34&amp;imgtype=0&amp;src=http%3A%2F%2Fphotocdn.sohu.com%2F20150604%2Fmp17648250_1433383931652_1_th.jpeg">
            <a:extLst>
              <a:ext uri="{FF2B5EF4-FFF2-40B4-BE49-F238E27FC236}">
                <a16:creationId xmlns:a16="http://schemas.microsoft.com/office/drawing/2014/main" id="{7CD065F8-E313-4FE7-8EB4-C1C10844A2B3}"/>
              </a:ext>
            </a:extLst>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786305" y="3248353"/>
            <a:ext cx="1245916" cy="940666"/>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直接连接符 40">
            <a:extLst>
              <a:ext uri="{FF2B5EF4-FFF2-40B4-BE49-F238E27FC236}">
                <a16:creationId xmlns:a16="http://schemas.microsoft.com/office/drawing/2014/main" id="{99A6ED33-2BDD-4904-9B70-EC929B10E888}"/>
              </a:ext>
            </a:extLst>
          </p:cNvPr>
          <p:cNvCxnSpPr>
            <a:cxnSpLocks/>
          </p:cNvCxnSpPr>
          <p:nvPr/>
        </p:nvCxnSpPr>
        <p:spPr>
          <a:xfrm flipV="1">
            <a:off x="4629181" y="5901992"/>
            <a:ext cx="865048" cy="263511"/>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B95D2618-BB3C-4037-BDDE-06592226BFCE}"/>
              </a:ext>
            </a:extLst>
          </p:cNvPr>
          <p:cNvCxnSpPr>
            <a:cxnSpLocks/>
          </p:cNvCxnSpPr>
          <p:nvPr/>
        </p:nvCxnSpPr>
        <p:spPr>
          <a:xfrm flipV="1">
            <a:off x="5531526" y="5466710"/>
            <a:ext cx="455792" cy="424379"/>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9B0B175D-C82A-4D61-A8B1-CEB4C4B348FD}"/>
              </a:ext>
            </a:extLst>
          </p:cNvPr>
          <p:cNvCxnSpPr>
            <a:cxnSpLocks/>
          </p:cNvCxnSpPr>
          <p:nvPr/>
        </p:nvCxnSpPr>
        <p:spPr>
          <a:xfrm flipH="1">
            <a:off x="5998141" y="5276221"/>
            <a:ext cx="571315" cy="171435"/>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DABC8A93-6EFF-49FE-9159-E4554BD83E09}"/>
              </a:ext>
            </a:extLst>
          </p:cNvPr>
          <p:cNvCxnSpPr>
            <a:cxnSpLocks/>
          </p:cNvCxnSpPr>
          <p:nvPr/>
        </p:nvCxnSpPr>
        <p:spPr>
          <a:xfrm flipV="1">
            <a:off x="6613218" y="4802721"/>
            <a:ext cx="7374" cy="451576"/>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229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DANN-based Robust Localization</a:t>
            </a:r>
            <a:endParaRPr lang="zh-CN" altLang="en-US" dirty="0"/>
          </a:p>
        </p:txBody>
      </p:sp>
      <p:sp>
        <p:nvSpPr>
          <p:cNvPr id="3" name="内容占位符 2">
            <a:extLst>
              <a:ext uri="{FF2B5EF4-FFF2-40B4-BE49-F238E27FC236}">
                <a16:creationId xmlns:a16="http://schemas.microsoft.com/office/drawing/2014/main" id="{4ACBA139-C13D-4657-9CE9-36AF74873653}"/>
              </a:ext>
            </a:extLst>
          </p:cNvPr>
          <p:cNvSpPr>
            <a:spLocks noGrp="1"/>
          </p:cNvSpPr>
          <p:nvPr>
            <p:ph idx="1"/>
          </p:nvPr>
        </p:nvSpPr>
        <p:spPr>
          <a:xfrm>
            <a:off x="719403" y="1340768"/>
            <a:ext cx="10849205" cy="4983162"/>
          </a:xfrm>
        </p:spPr>
        <p:txBody>
          <a:bodyPr/>
          <a:lstStyle/>
          <a:p>
            <a:r>
              <a:rPr lang="en-US" altLang="zh-CN" dirty="0"/>
              <a:t>Latent Representation</a:t>
            </a:r>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18</a:t>
            </a:fld>
            <a:endParaRPr lang="en-US" altLang="zh-CN"/>
          </a:p>
        </p:txBody>
      </p:sp>
      <p:pic>
        <p:nvPicPr>
          <p:cNvPr id="17" name="图片 16">
            <a:extLst>
              <a:ext uri="{FF2B5EF4-FFF2-40B4-BE49-F238E27FC236}">
                <a16:creationId xmlns:a16="http://schemas.microsoft.com/office/drawing/2014/main" id="{0E45BAAA-A981-4EBD-B9C1-8FD5177F57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339" y="1909619"/>
            <a:ext cx="5078598" cy="3967654"/>
          </a:xfrm>
          <a:prstGeom prst="rect">
            <a:avLst/>
          </a:prstGeom>
        </p:spPr>
      </p:pic>
      <p:sp>
        <p:nvSpPr>
          <p:cNvPr id="18" name="椭圆 17">
            <a:extLst>
              <a:ext uri="{FF2B5EF4-FFF2-40B4-BE49-F238E27FC236}">
                <a16:creationId xmlns:a16="http://schemas.microsoft.com/office/drawing/2014/main" id="{D919A546-E578-4C2D-A27D-BC1E8984B930}"/>
              </a:ext>
            </a:extLst>
          </p:cNvPr>
          <p:cNvSpPr/>
          <p:nvPr/>
        </p:nvSpPr>
        <p:spPr>
          <a:xfrm>
            <a:off x="2841317" y="2550455"/>
            <a:ext cx="1024358" cy="989863"/>
          </a:xfrm>
          <a:prstGeom prst="ellipse">
            <a:avLst/>
          </a:prstGeom>
          <a:noFill/>
          <a:ln w="38100">
            <a:solidFill>
              <a:srgbClr val="FF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19" name="直接连接符 18">
            <a:extLst>
              <a:ext uri="{FF2B5EF4-FFF2-40B4-BE49-F238E27FC236}">
                <a16:creationId xmlns:a16="http://schemas.microsoft.com/office/drawing/2014/main" id="{70312A4E-FC51-465A-9C27-829C0284AC80}"/>
              </a:ext>
            </a:extLst>
          </p:cNvPr>
          <p:cNvCxnSpPr>
            <a:cxnSpLocks/>
          </p:cNvCxnSpPr>
          <p:nvPr/>
        </p:nvCxnSpPr>
        <p:spPr>
          <a:xfrm flipH="1" flipV="1">
            <a:off x="1221394" y="3403094"/>
            <a:ext cx="3528392" cy="529962"/>
          </a:xfrm>
          <a:prstGeom prst="line">
            <a:avLst/>
          </a:prstGeom>
          <a:ln w="38100">
            <a:solidFill>
              <a:srgbClr val="FF0000"/>
            </a:solidFill>
            <a:prstDash val="dash"/>
            <a:tailEnd type="none"/>
          </a:ln>
          <a:effectLst/>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63834593-5658-41D8-AC02-75FBBE16C315}"/>
              </a:ext>
            </a:extLst>
          </p:cNvPr>
          <p:cNvSpPr txBox="1"/>
          <p:nvPr/>
        </p:nvSpPr>
        <p:spPr>
          <a:xfrm>
            <a:off x="724026" y="4663951"/>
            <a:ext cx="1336967" cy="707886"/>
          </a:xfrm>
          <a:prstGeom prst="rect">
            <a:avLst/>
          </a:prstGeom>
          <a:noFill/>
        </p:spPr>
        <p:txBody>
          <a:bodyPr wrap="square">
            <a:spAutoFit/>
          </a:bodyPr>
          <a:lstStyle/>
          <a:p>
            <a:pPr algn="ctr"/>
            <a:r>
              <a:rPr lang="en-US" altLang="zh-CN" sz="2000" dirty="0">
                <a:solidFill>
                  <a:srgbClr val="FF0000"/>
                </a:solidFill>
              </a:rPr>
              <a:t>Source Domain</a:t>
            </a:r>
            <a:endParaRPr lang="zh-CN" altLang="en-US" sz="2000" dirty="0">
              <a:solidFill>
                <a:srgbClr val="FF0000"/>
              </a:solidFill>
            </a:endParaRPr>
          </a:p>
        </p:txBody>
      </p:sp>
      <p:sp>
        <p:nvSpPr>
          <p:cNvPr id="21" name="文本框 20">
            <a:extLst>
              <a:ext uri="{FF2B5EF4-FFF2-40B4-BE49-F238E27FC236}">
                <a16:creationId xmlns:a16="http://schemas.microsoft.com/office/drawing/2014/main" id="{6C891DDC-87EE-4190-BAEC-DDFB8C664110}"/>
              </a:ext>
            </a:extLst>
          </p:cNvPr>
          <p:cNvSpPr txBox="1"/>
          <p:nvPr/>
        </p:nvSpPr>
        <p:spPr>
          <a:xfrm>
            <a:off x="807078" y="2010415"/>
            <a:ext cx="1336967" cy="707886"/>
          </a:xfrm>
          <a:prstGeom prst="rect">
            <a:avLst/>
          </a:prstGeom>
          <a:noFill/>
        </p:spPr>
        <p:txBody>
          <a:bodyPr wrap="square">
            <a:spAutoFit/>
          </a:bodyPr>
          <a:lstStyle/>
          <a:p>
            <a:pPr algn="ctr"/>
            <a:r>
              <a:rPr lang="en-US" altLang="zh-CN" sz="2000" dirty="0">
                <a:solidFill>
                  <a:srgbClr val="FF0000"/>
                </a:solidFill>
              </a:rPr>
              <a:t>Target</a:t>
            </a:r>
          </a:p>
          <a:p>
            <a:pPr algn="ctr"/>
            <a:r>
              <a:rPr lang="en-US" altLang="zh-CN" sz="2000" dirty="0">
                <a:solidFill>
                  <a:srgbClr val="FF0000"/>
                </a:solidFill>
              </a:rPr>
              <a:t>Domain</a:t>
            </a:r>
            <a:endParaRPr lang="zh-CN" altLang="en-US" sz="2000" dirty="0">
              <a:solidFill>
                <a:srgbClr val="FF0000"/>
              </a:solidFill>
            </a:endParaRPr>
          </a:p>
        </p:txBody>
      </p:sp>
      <p:sp>
        <p:nvSpPr>
          <p:cNvPr id="22" name="文本框 21">
            <a:extLst>
              <a:ext uri="{FF2B5EF4-FFF2-40B4-BE49-F238E27FC236}">
                <a16:creationId xmlns:a16="http://schemas.microsoft.com/office/drawing/2014/main" id="{F57F6304-86A7-4C69-BA79-8E12578033EC}"/>
              </a:ext>
            </a:extLst>
          </p:cNvPr>
          <p:cNvSpPr txBox="1"/>
          <p:nvPr/>
        </p:nvSpPr>
        <p:spPr>
          <a:xfrm>
            <a:off x="2877578" y="2225987"/>
            <a:ext cx="3002398" cy="400110"/>
          </a:xfrm>
          <a:prstGeom prst="rect">
            <a:avLst/>
          </a:prstGeom>
          <a:noFill/>
        </p:spPr>
        <p:txBody>
          <a:bodyPr wrap="square">
            <a:spAutoFit/>
          </a:bodyPr>
          <a:lstStyle/>
          <a:p>
            <a:pPr algn="ctr"/>
            <a:r>
              <a:rPr lang="en-US" altLang="zh-CN" sz="2000" dirty="0">
                <a:solidFill>
                  <a:srgbClr val="FF0000"/>
                </a:solidFill>
              </a:rPr>
              <a:t>Location Confusion</a:t>
            </a:r>
            <a:endParaRPr lang="zh-CN" altLang="en-US" sz="2000" dirty="0">
              <a:solidFill>
                <a:srgbClr val="FF0000"/>
              </a:solidFill>
            </a:endParaRPr>
          </a:p>
        </p:txBody>
      </p:sp>
      <p:pic>
        <p:nvPicPr>
          <p:cNvPr id="24" name="图片 23">
            <a:extLst>
              <a:ext uri="{FF2B5EF4-FFF2-40B4-BE49-F238E27FC236}">
                <a16:creationId xmlns:a16="http://schemas.microsoft.com/office/drawing/2014/main" id="{C7FB35C3-F4F9-40C7-BD1A-BE9F4BB4EC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2188" y="1909619"/>
            <a:ext cx="5078598" cy="3967654"/>
          </a:xfrm>
          <a:prstGeom prst="rect">
            <a:avLst/>
          </a:prstGeom>
        </p:spPr>
      </p:pic>
      <p:cxnSp>
        <p:nvCxnSpPr>
          <p:cNvPr id="25" name="直接连接符 24">
            <a:extLst>
              <a:ext uri="{FF2B5EF4-FFF2-40B4-BE49-F238E27FC236}">
                <a16:creationId xmlns:a16="http://schemas.microsoft.com/office/drawing/2014/main" id="{3B2737A2-BDFD-4B3B-B25C-9377CF47C63A}"/>
              </a:ext>
            </a:extLst>
          </p:cNvPr>
          <p:cNvCxnSpPr>
            <a:cxnSpLocks/>
          </p:cNvCxnSpPr>
          <p:nvPr/>
        </p:nvCxnSpPr>
        <p:spPr>
          <a:xfrm>
            <a:off x="8628021" y="2225987"/>
            <a:ext cx="215091" cy="3363253"/>
          </a:xfrm>
          <a:prstGeom prst="line">
            <a:avLst/>
          </a:prstGeom>
          <a:ln w="38100">
            <a:solidFill>
              <a:srgbClr val="FF0000"/>
            </a:solidFill>
            <a:prstDash val="dash"/>
            <a:tailEnd type="none"/>
          </a:ln>
          <a:effectLst/>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65101223-9890-4448-829F-565566818980}"/>
              </a:ext>
            </a:extLst>
          </p:cNvPr>
          <p:cNvSpPr txBox="1"/>
          <p:nvPr/>
        </p:nvSpPr>
        <p:spPr>
          <a:xfrm>
            <a:off x="6847817" y="2753936"/>
            <a:ext cx="1800824" cy="400110"/>
          </a:xfrm>
          <a:prstGeom prst="rect">
            <a:avLst/>
          </a:prstGeom>
          <a:noFill/>
        </p:spPr>
        <p:txBody>
          <a:bodyPr wrap="square">
            <a:spAutoFit/>
          </a:bodyPr>
          <a:lstStyle/>
          <a:p>
            <a:pPr algn="ctr"/>
            <a:r>
              <a:rPr lang="en-US" altLang="zh-CN" sz="2000" dirty="0">
                <a:solidFill>
                  <a:srgbClr val="FF0000"/>
                </a:solidFill>
              </a:rPr>
              <a:t>Location 1</a:t>
            </a:r>
            <a:endParaRPr lang="zh-CN" altLang="en-US" sz="2000" dirty="0">
              <a:solidFill>
                <a:srgbClr val="FF0000"/>
              </a:solidFill>
            </a:endParaRPr>
          </a:p>
        </p:txBody>
      </p:sp>
      <p:sp>
        <p:nvSpPr>
          <p:cNvPr id="27" name="文本框 26">
            <a:extLst>
              <a:ext uri="{FF2B5EF4-FFF2-40B4-BE49-F238E27FC236}">
                <a16:creationId xmlns:a16="http://schemas.microsoft.com/office/drawing/2014/main" id="{956D548E-A5DA-46D6-A23D-CC8BE8A24E4D}"/>
              </a:ext>
            </a:extLst>
          </p:cNvPr>
          <p:cNvSpPr txBox="1"/>
          <p:nvPr/>
        </p:nvSpPr>
        <p:spPr>
          <a:xfrm>
            <a:off x="8879373" y="2164303"/>
            <a:ext cx="1848764" cy="400110"/>
          </a:xfrm>
          <a:prstGeom prst="rect">
            <a:avLst/>
          </a:prstGeom>
          <a:noFill/>
        </p:spPr>
        <p:txBody>
          <a:bodyPr wrap="square">
            <a:spAutoFit/>
          </a:bodyPr>
          <a:lstStyle/>
          <a:p>
            <a:pPr algn="ctr"/>
            <a:r>
              <a:rPr lang="en-US" altLang="zh-CN" sz="2000" dirty="0">
                <a:solidFill>
                  <a:srgbClr val="FF0000"/>
                </a:solidFill>
              </a:rPr>
              <a:t>Location 2</a:t>
            </a:r>
            <a:endParaRPr lang="zh-CN" altLang="en-US" sz="2000" dirty="0">
              <a:solidFill>
                <a:srgbClr val="FF0000"/>
              </a:solidFill>
            </a:endParaRPr>
          </a:p>
        </p:txBody>
      </p:sp>
      <p:sp>
        <p:nvSpPr>
          <p:cNvPr id="37" name="矩形 36">
            <a:extLst>
              <a:ext uri="{FF2B5EF4-FFF2-40B4-BE49-F238E27FC236}">
                <a16:creationId xmlns:a16="http://schemas.microsoft.com/office/drawing/2014/main" id="{25916592-BA79-4F14-B26A-4CD73A01FD48}"/>
              </a:ext>
            </a:extLst>
          </p:cNvPr>
          <p:cNvSpPr/>
          <p:nvPr/>
        </p:nvSpPr>
        <p:spPr>
          <a:xfrm>
            <a:off x="1703512" y="5778784"/>
            <a:ext cx="3088427" cy="414857"/>
          </a:xfrm>
          <a:prstGeom prst="rect">
            <a:avLst/>
          </a:prstGeom>
        </p:spPr>
        <p:txBody>
          <a:bodyPr wrap="square">
            <a:spAutoFit/>
          </a:bodyPr>
          <a:lstStyle/>
          <a:p>
            <a:pPr eaLnBrk="1" hangingPunct="1">
              <a:lnSpc>
                <a:spcPct val="150000"/>
              </a:lnSpc>
            </a:pPr>
            <a:r>
              <a:rPr lang="en-US" altLang="zh-CN" sz="1600" dirty="0">
                <a:latin typeface="+mn-lt"/>
              </a:rPr>
              <a:t>Without Adversarial Learning</a:t>
            </a:r>
          </a:p>
        </p:txBody>
      </p:sp>
      <p:sp>
        <p:nvSpPr>
          <p:cNvPr id="38" name="矩形 37">
            <a:extLst>
              <a:ext uri="{FF2B5EF4-FFF2-40B4-BE49-F238E27FC236}">
                <a16:creationId xmlns:a16="http://schemas.microsoft.com/office/drawing/2014/main" id="{3655A637-A088-4203-98A9-F36D07285DF3}"/>
              </a:ext>
            </a:extLst>
          </p:cNvPr>
          <p:cNvSpPr/>
          <p:nvPr/>
        </p:nvSpPr>
        <p:spPr>
          <a:xfrm>
            <a:off x="7507853" y="5778783"/>
            <a:ext cx="2926387" cy="414857"/>
          </a:xfrm>
          <a:prstGeom prst="rect">
            <a:avLst/>
          </a:prstGeom>
        </p:spPr>
        <p:txBody>
          <a:bodyPr wrap="square">
            <a:spAutoFit/>
          </a:bodyPr>
          <a:lstStyle/>
          <a:p>
            <a:pPr eaLnBrk="1" hangingPunct="1">
              <a:lnSpc>
                <a:spcPct val="150000"/>
              </a:lnSpc>
            </a:pPr>
            <a:r>
              <a:rPr lang="en-US" altLang="zh-CN" sz="1600" dirty="0">
                <a:latin typeface="+mn-lt"/>
              </a:rPr>
              <a:t>With Adversarial Learning</a:t>
            </a:r>
          </a:p>
        </p:txBody>
      </p:sp>
    </p:spTree>
    <p:extLst>
      <p:ext uri="{BB962C8B-B14F-4D97-AF65-F5344CB8AC3E}">
        <p14:creationId xmlns:p14="http://schemas.microsoft.com/office/powerpoint/2010/main" val="28940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1" grpId="0"/>
      <p:bldP spid="22"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Co-training Based Model Update</a:t>
            </a:r>
            <a:endParaRPr lang="zh-CN" altLang="en-US" dirty="0"/>
          </a:p>
        </p:txBody>
      </p:sp>
      <p:sp>
        <p:nvSpPr>
          <p:cNvPr id="3" name="内容占位符 2">
            <a:extLst>
              <a:ext uri="{FF2B5EF4-FFF2-40B4-BE49-F238E27FC236}">
                <a16:creationId xmlns:a16="http://schemas.microsoft.com/office/drawing/2014/main" id="{4ACBA139-C13D-4657-9CE9-36AF74873653}"/>
              </a:ext>
            </a:extLst>
          </p:cNvPr>
          <p:cNvSpPr>
            <a:spLocks noGrp="1"/>
          </p:cNvSpPr>
          <p:nvPr>
            <p:ph idx="1"/>
          </p:nvPr>
        </p:nvSpPr>
        <p:spPr>
          <a:xfrm>
            <a:off x="719403" y="1340768"/>
            <a:ext cx="10849205" cy="4983162"/>
          </a:xfrm>
        </p:spPr>
        <p:txBody>
          <a:bodyPr/>
          <a:lstStyle/>
          <a:p>
            <a:r>
              <a:rPr lang="en-US" altLang="zh-CN" dirty="0"/>
              <a:t>Training process of model update</a:t>
            </a:r>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19</a:t>
            </a:fld>
            <a:endParaRPr lang="en-US" altLang="zh-CN"/>
          </a:p>
        </p:txBody>
      </p:sp>
      <p:sp>
        <p:nvSpPr>
          <p:cNvPr id="187" name="矩形: 圆角 186">
            <a:extLst>
              <a:ext uri="{FF2B5EF4-FFF2-40B4-BE49-F238E27FC236}">
                <a16:creationId xmlns:a16="http://schemas.microsoft.com/office/drawing/2014/main" id="{C712B9C4-5ED4-4F3F-81AF-DE2177663D25}"/>
              </a:ext>
            </a:extLst>
          </p:cNvPr>
          <p:cNvSpPr/>
          <p:nvPr/>
        </p:nvSpPr>
        <p:spPr>
          <a:xfrm>
            <a:off x="5447928" y="2852936"/>
            <a:ext cx="1004614" cy="2718771"/>
          </a:xfrm>
          <a:prstGeom prst="roundRect">
            <a:avLst>
              <a:gd name="adj" fmla="val 15983"/>
            </a:avLst>
          </a:prstGeom>
          <a:pattFill prst="pct5">
            <a:fgClr>
              <a:srgbClr val="70AD47">
                <a:lumMod val="20000"/>
                <a:lumOff val="80000"/>
              </a:srgbClr>
            </a:fgClr>
            <a:bgClr>
              <a:sysClr val="window" lastClr="FFFFFF"/>
            </a:bgClr>
          </a:pattFill>
          <a:ln w="12700" cap="flat" cmpd="sng" algn="ctr">
            <a:solidFill>
              <a:srgbClr val="70AD47">
                <a:lumMod val="60000"/>
                <a:lumOff val="40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88" name="圆柱体 4">
            <a:extLst>
              <a:ext uri="{FF2B5EF4-FFF2-40B4-BE49-F238E27FC236}">
                <a16:creationId xmlns:a16="http://schemas.microsoft.com/office/drawing/2014/main" id="{D298B6D8-D1FB-4EBD-B4C5-D17C953CB23D}"/>
              </a:ext>
            </a:extLst>
          </p:cNvPr>
          <p:cNvSpPr/>
          <p:nvPr/>
        </p:nvSpPr>
        <p:spPr>
          <a:xfrm>
            <a:off x="400623" y="3745835"/>
            <a:ext cx="861329" cy="948308"/>
          </a:xfrm>
          <a:prstGeom prst="can">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89" name="文本框 188">
            <a:extLst>
              <a:ext uri="{FF2B5EF4-FFF2-40B4-BE49-F238E27FC236}">
                <a16:creationId xmlns:a16="http://schemas.microsoft.com/office/drawing/2014/main" id="{4BC3A146-10D6-4D35-9927-9024926E042A}"/>
              </a:ext>
            </a:extLst>
          </p:cNvPr>
          <p:cNvSpPr txBox="1"/>
          <p:nvPr/>
        </p:nvSpPr>
        <p:spPr>
          <a:xfrm>
            <a:off x="310593" y="4029700"/>
            <a:ext cx="1031358"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Labeled </a:t>
            </a:r>
          </a:p>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Data</a:t>
            </a:r>
            <a:endParaRPr lang="zh-CN" altLang="en-US"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0" name="圆柱体 6">
            <a:extLst>
              <a:ext uri="{FF2B5EF4-FFF2-40B4-BE49-F238E27FC236}">
                <a16:creationId xmlns:a16="http://schemas.microsoft.com/office/drawing/2014/main" id="{A48D251B-1520-4B25-A8AA-CEF8883E74DE}"/>
              </a:ext>
            </a:extLst>
          </p:cNvPr>
          <p:cNvSpPr/>
          <p:nvPr/>
        </p:nvSpPr>
        <p:spPr>
          <a:xfrm>
            <a:off x="1971714" y="3494540"/>
            <a:ext cx="1197571" cy="1433268"/>
          </a:xfrm>
          <a:prstGeom prst="can">
            <a:avLst/>
          </a:prstGeom>
          <a:solidFill>
            <a:srgbClr val="70AD47">
              <a:lumMod val="60000"/>
              <a:lumOff val="40000"/>
            </a:srgbClr>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1" name="文本框 190">
            <a:extLst>
              <a:ext uri="{FF2B5EF4-FFF2-40B4-BE49-F238E27FC236}">
                <a16:creationId xmlns:a16="http://schemas.microsoft.com/office/drawing/2014/main" id="{43891CB4-4A1B-4AE0-9DC0-BC3DD8B85643}"/>
              </a:ext>
            </a:extLst>
          </p:cNvPr>
          <p:cNvSpPr txBox="1"/>
          <p:nvPr/>
        </p:nvSpPr>
        <p:spPr>
          <a:xfrm>
            <a:off x="2045725" y="4012704"/>
            <a:ext cx="1031358"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Training Data</a:t>
            </a:r>
            <a:endParaRPr lang="zh-CN" altLang="en-US"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92" name="直接箭头连接符 191">
            <a:extLst>
              <a:ext uri="{FF2B5EF4-FFF2-40B4-BE49-F238E27FC236}">
                <a16:creationId xmlns:a16="http://schemas.microsoft.com/office/drawing/2014/main" id="{98A017C2-7053-4E24-B645-F7180FE29A53}"/>
              </a:ext>
            </a:extLst>
          </p:cNvPr>
          <p:cNvCxnSpPr>
            <a:cxnSpLocks/>
          </p:cNvCxnSpPr>
          <p:nvPr/>
        </p:nvCxnSpPr>
        <p:spPr>
          <a:xfrm>
            <a:off x="4624826" y="4182384"/>
            <a:ext cx="689889" cy="0"/>
          </a:xfrm>
          <a:prstGeom prst="straightConnector1">
            <a:avLst/>
          </a:prstGeom>
          <a:noFill/>
          <a:ln w="25400" cap="flat" cmpd="sng" algn="ctr">
            <a:solidFill>
              <a:srgbClr val="70AD47">
                <a:alpha val="80000"/>
              </a:srgbClr>
            </a:solidFill>
            <a:prstDash val="solid"/>
            <a:miter lim="800000"/>
            <a:tailEnd type="stealth" w="lg" len="lg"/>
          </a:ln>
          <a:effectLst>
            <a:outerShdw blurRad="50800" dist="38100" dir="2700000" algn="tl" rotWithShape="0">
              <a:prstClr val="black">
                <a:alpha val="20000"/>
              </a:prstClr>
            </a:outerShdw>
          </a:effectLst>
        </p:spPr>
      </p:cxnSp>
      <p:cxnSp>
        <p:nvCxnSpPr>
          <p:cNvPr id="193" name="直接箭头连接符 192">
            <a:extLst>
              <a:ext uri="{FF2B5EF4-FFF2-40B4-BE49-F238E27FC236}">
                <a16:creationId xmlns:a16="http://schemas.microsoft.com/office/drawing/2014/main" id="{4AD96EDC-1AD6-4AD5-B280-F8DF9F9E8EE8}"/>
              </a:ext>
            </a:extLst>
          </p:cNvPr>
          <p:cNvCxnSpPr>
            <a:cxnSpLocks/>
          </p:cNvCxnSpPr>
          <p:nvPr/>
        </p:nvCxnSpPr>
        <p:spPr>
          <a:xfrm>
            <a:off x="4953574" y="3259325"/>
            <a:ext cx="1" cy="1838609"/>
          </a:xfrm>
          <a:prstGeom prst="straightConnector1">
            <a:avLst/>
          </a:prstGeom>
          <a:noFill/>
          <a:ln w="25400" cap="flat" cmpd="sng" algn="ctr">
            <a:solidFill>
              <a:srgbClr val="70AD47">
                <a:alpha val="80000"/>
              </a:srgbClr>
            </a:solidFill>
            <a:prstDash val="solid"/>
            <a:miter lim="800000"/>
            <a:tailEnd type="none" w="lg" len="lg"/>
          </a:ln>
          <a:effectLst>
            <a:outerShdw blurRad="50800" dist="38100" dir="2700000" algn="tl" rotWithShape="0">
              <a:prstClr val="black">
                <a:alpha val="20000"/>
              </a:prstClr>
            </a:outerShdw>
          </a:effectLst>
        </p:spPr>
      </p:cxnSp>
      <p:cxnSp>
        <p:nvCxnSpPr>
          <p:cNvPr id="194" name="直接箭头连接符 193">
            <a:extLst>
              <a:ext uri="{FF2B5EF4-FFF2-40B4-BE49-F238E27FC236}">
                <a16:creationId xmlns:a16="http://schemas.microsoft.com/office/drawing/2014/main" id="{7DC6D138-7DCD-4A1F-8A01-0CB7646CA7DA}"/>
              </a:ext>
            </a:extLst>
          </p:cNvPr>
          <p:cNvCxnSpPr>
            <a:cxnSpLocks/>
          </p:cNvCxnSpPr>
          <p:nvPr/>
        </p:nvCxnSpPr>
        <p:spPr>
          <a:xfrm>
            <a:off x="4953574" y="3270697"/>
            <a:ext cx="383453" cy="0"/>
          </a:xfrm>
          <a:prstGeom prst="straightConnector1">
            <a:avLst/>
          </a:prstGeom>
          <a:noFill/>
          <a:ln w="25400" cap="flat" cmpd="sng" algn="ctr">
            <a:solidFill>
              <a:srgbClr val="70AD47">
                <a:alpha val="80000"/>
              </a:srgbClr>
            </a:solidFill>
            <a:prstDash val="solid"/>
            <a:miter lim="800000"/>
            <a:tailEnd type="stealth" w="lg" len="lg"/>
          </a:ln>
          <a:effectLst>
            <a:outerShdw blurRad="50800" dist="38100" dir="2700000" algn="tl" rotWithShape="0">
              <a:prstClr val="black">
                <a:alpha val="20000"/>
              </a:prstClr>
            </a:outerShdw>
          </a:effectLst>
        </p:spPr>
      </p:cxnSp>
      <p:cxnSp>
        <p:nvCxnSpPr>
          <p:cNvPr id="195" name="直接箭头连接符 194">
            <a:extLst>
              <a:ext uri="{FF2B5EF4-FFF2-40B4-BE49-F238E27FC236}">
                <a16:creationId xmlns:a16="http://schemas.microsoft.com/office/drawing/2014/main" id="{EA0EC8D9-4738-46EB-B320-6E6940A0593E}"/>
              </a:ext>
            </a:extLst>
          </p:cNvPr>
          <p:cNvCxnSpPr>
            <a:cxnSpLocks/>
          </p:cNvCxnSpPr>
          <p:nvPr/>
        </p:nvCxnSpPr>
        <p:spPr>
          <a:xfrm>
            <a:off x="4962377" y="5083542"/>
            <a:ext cx="383453" cy="0"/>
          </a:xfrm>
          <a:prstGeom prst="straightConnector1">
            <a:avLst/>
          </a:prstGeom>
          <a:noFill/>
          <a:ln w="25400" cap="flat" cmpd="sng" algn="ctr">
            <a:solidFill>
              <a:srgbClr val="70AD47">
                <a:alpha val="80000"/>
              </a:srgbClr>
            </a:solidFill>
            <a:prstDash val="solid"/>
            <a:miter lim="800000"/>
            <a:tailEnd type="stealth" w="lg" len="lg"/>
          </a:ln>
          <a:effectLst>
            <a:outerShdw blurRad="50800" dist="38100" dir="2700000" algn="tl" rotWithShape="0">
              <a:prstClr val="black">
                <a:alpha val="20000"/>
              </a:prstClr>
            </a:outerShdw>
          </a:effectLst>
        </p:spPr>
      </p:cxnSp>
      <p:sp>
        <p:nvSpPr>
          <p:cNvPr id="196" name="圆柱体 12">
            <a:extLst>
              <a:ext uri="{FF2B5EF4-FFF2-40B4-BE49-F238E27FC236}">
                <a16:creationId xmlns:a16="http://schemas.microsoft.com/office/drawing/2014/main" id="{3A715965-D980-492E-B8AA-26651DE2F28E}"/>
              </a:ext>
            </a:extLst>
          </p:cNvPr>
          <p:cNvSpPr/>
          <p:nvPr/>
        </p:nvSpPr>
        <p:spPr>
          <a:xfrm>
            <a:off x="7073101" y="3117064"/>
            <a:ext cx="1106695" cy="2032319"/>
          </a:xfrm>
          <a:prstGeom prst="can">
            <a:avLst/>
          </a:prstGeom>
          <a:solidFill>
            <a:sysClr val="window" lastClr="FFFFFF">
              <a:lumMod val="75000"/>
            </a:sysClr>
          </a:solidFill>
          <a:ln w="12700" cap="flat" cmpd="sng" algn="ctr">
            <a:solidFill>
              <a:srgbClr val="BFBFB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7" name="文本框 196">
            <a:extLst>
              <a:ext uri="{FF2B5EF4-FFF2-40B4-BE49-F238E27FC236}">
                <a16:creationId xmlns:a16="http://schemas.microsoft.com/office/drawing/2014/main" id="{EF9EE188-FF6A-4EB2-93CE-922FB365D477}"/>
              </a:ext>
            </a:extLst>
          </p:cNvPr>
          <p:cNvSpPr txBox="1"/>
          <p:nvPr/>
        </p:nvSpPr>
        <p:spPr>
          <a:xfrm>
            <a:off x="7069486" y="3887853"/>
            <a:ext cx="1162892"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Unlabeled Fingerprints</a:t>
            </a:r>
            <a:endParaRPr lang="zh-CN" altLang="en-US"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8" name="圆柱体 14">
            <a:extLst>
              <a:ext uri="{FF2B5EF4-FFF2-40B4-BE49-F238E27FC236}">
                <a16:creationId xmlns:a16="http://schemas.microsoft.com/office/drawing/2014/main" id="{DD0EC8B1-61C0-45B5-A50F-FC5BEE0345BE}"/>
              </a:ext>
            </a:extLst>
          </p:cNvPr>
          <p:cNvSpPr/>
          <p:nvPr/>
        </p:nvSpPr>
        <p:spPr>
          <a:xfrm>
            <a:off x="9137831" y="2824492"/>
            <a:ext cx="1328888" cy="754993"/>
          </a:xfrm>
          <a:prstGeom prst="can">
            <a:avLst/>
          </a:prstGeom>
          <a:solidFill>
            <a:srgbClr val="B797CF"/>
          </a:solidFill>
          <a:ln w="12700" cap="flat" cmpd="sng" algn="ctr">
            <a:solidFill>
              <a:srgbClr val="B797C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9" name="文本框 198">
            <a:extLst>
              <a:ext uri="{FF2B5EF4-FFF2-40B4-BE49-F238E27FC236}">
                <a16:creationId xmlns:a16="http://schemas.microsoft.com/office/drawing/2014/main" id="{8D6A0BAE-6432-4FF7-882C-5575E4F3F53E}"/>
              </a:ext>
            </a:extLst>
          </p:cNvPr>
          <p:cNvSpPr txBox="1"/>
          <p:nvPr/>
        </p:nvSpPr>
        <p:spPr>
          <a:xfrm>
            <a:off x="8082444" y="2644533"/>
            <a:ext cx="1117640"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Labeled by</a:t>
            </a:r>
          </a:p>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M2&amp;M3</a:t>
            </a:r>
            <a:endParaRPr lang="zh-CN" altLang="en-US"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00" name="文本框 199">
            <a:extLst>
              <a:ext uri="{FF2B5EF4-FFF2-40B4-BE49-F238E27FC236}">
                <a16:creationId xmlns:a16="http://schemas.microsoft.com/office/drawing/2014/main" id="{25B3E170-F25C-46F3-91A9-3F2D8C68F51D}"/>
              </a:ext>
            </a:extLst>
          </p:cNvPr>
          <p:cNvSpPr txBox="1"/>
          <p:nvPr/>
        </p:nvSpPr>
        <p:spPr>
          <a:xfrm>
            <a:off x="8118053" y="3547508"/>
            <a:ext cx="1072361"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Labeled by</a:t>
            </a:r>
          </a:p>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M1&amp;M3</a:t>
            </a:r>
            <a:endParaRPr lang="zh-CN" altLang="en-US"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01" name="文本框 200">
            <a:extLst>
              <a:ext uri="{FF2B5EF4-FFF2-40B4-BE49-F238E27FC236}">
                <a16:creationId xmlns:a16="http://schemas.microsoft.com/office/drawing/2014/main" id="{2BC518D7-F9D3-4E87-A685-4B2093D839D0}"/>
              </a:ext>
            </a:extLst>
          </p:cNvPr>
          <p:cNvSpPr txBox="1"/>
          <p:nvPr/>
        </p:nvSpPr>
        <p:spPr>
          <a:xfrm>
            <a:off x="8118053" y="4474606"/>
            <a:ext cx="1121063"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Labeled by</a:t>
            </a:r>
          </a:p>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M1&amp;M2</a:t>
            </a:r>
            <a:endParaRPr lang="zh-CN" altLang="en-US"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02" name="文本框 201">
            <a:extLst>
              <a:ext uri="{FF2B5EF4-FFF2-40B4-BE49-F238E27FC236}">
                <a16:creationId xmlns:a16="http://schemas.microsoft.com/office/drawing/2014/main" id="{DB9E23CD-939D-4CED-AE8E-442E4D464C81}"/>
              </a:ext>
            </a:extLst>
          </p:cNvPr>
          <p:cNvSpPr txBox="1"/>
          <p:nvPr/>
        </p:nvSpPr>
        <p:spPr>
          <a:xfrm>
            <a:off x="9083384" y="3005601"/>
            <a:ext cx="1437782"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Pseudo-Labeled </a:t>
            </a:r>
          </a:p>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Data of M</a:t>
            </a:r>
            <a:r>
              <a:rPr lang="en-US" altLang="zh-CN" sz="1400"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a:t>
            </a:r>
            <a:endParaRPr lang="zh-CN" altLang="en-US" sz="1400"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203" name="组合 202">
            <a:extLst>
              <a:ext uri="{FF2B5EF4-FFF2-40B4-BE49-F238E27FC236}">
                <a16:creationId xmlns:a16="http://schemas.microsoft.com/office/drawing/2014/main" id="{2C2639E6-65AA-4BD3-93F8-8507AF1F055D}"/>
              </a:ext>
            </a:extLst>
          </p:cNvPr>
          <p:cNvGrpSpPr/>
          <p:nvPr/>
        </p:nvGrpSpPr>
        <p:grpSpPr>
          <a:xfrm>
            <a:off x="2556596" y="3166505"/>
            <a:ext cx="8840655" cy="2718621"/>
            <a:chOff x="2444791" y="2514289"/>
            <a:chExt cx="8840655" cy="2544936"/>
          </a:xfrm>
        </p:grpSpPr>
        <p:grpSp>
          <p:nvGrpSpPr>
            <p:cNvPr id="204" name="组合 203">
              <a:extLst>
                <a:ext uri="{FF2B5EF4-FFF2-40B4-BE49-F238E27FC236}">
                  <a16:creationId xmlns:a16="http://schemas.microsoft.com/office/drawing/2014/main" id="{4637E78A-1583-45D7-8285-E3045B2EFA9D}"/>
                </a:ext>
              </a:extLst>
            </p:cNvPr>
            <p:cNvGrpSpPr/>
            <p:nvPr/>
          </p:nvGrpSpPr>
          <p:grpSpPr>
            <a:xfrm>
              <a:off x="2444791" y="2514289"/>
              <a:ext cx="8840655" cy="2544936"/>
              <a:chOff x="2446379" y="2514289"/>
              <a:chExt cx="8840655" cy="2544936"/>
            </a:xfrm>
          </p:grpSpPr>
          <p:cxnSp>
            <p:nvCxnSpPr>
              <p:cNvPr id="207" name="直接连接符 206">
                <a:extLst>
                  <a:ext uri="{FF2B5EF4-FFF2-40B4-BE49-F238E27FC236}">
                    <a16:creationId xmlns:a16="http://schemas.microsoft.com/office/drawing/2014/main" id="{C8A6A1FC-E31C-426B-81C9-E4CDF5B7CB1E}"/>
                  </a:ext>
                </a:extLst>
              </p:cNvPr>
              <p:cNvCxnSpPr>
                <a:cxnSpLocks/>
              </p:cNvCxnSpPr>
              <p:nvPr/>
            </p:nvCxnSpPr>
            <p:spPr>
              <a:xfrm>
                <a:off x="10486701" y="4306976"/>
                <a:ext cx="777324" cy="0"/>
              </a:xfrm>
              <a:prstGeom prst="line">
                <a:avLst/>
              </a:prstGeom>
              <a:noFill/>
              <a:ln w="25400" cap="flat" cmpd="sng" algn="ctr">
                <a:solidFill>
                  <a:sysClr val="windowText" lastClr="000000">
                    <a:lumMod val="85000"/>
                    <a:lumOff val="15000"/>
                  </a:sysClr>
                </a:solidFill>
                <a:prstDash val="sysDash"/>
                <a:miter lim="800000"/>
              </a:ln>
              <a:effectLst/>
            </p:spPr>
          </p:cxnSp>
          <p:cxnSp>
            <p:nvCxnSpPr>
              <p:cNvPr id="208" name="直接连接符 207">
                <a:extLst>
                  <a:ext uri="{FF2B5EF4-FFF2-40B4-BE49-F238E27FC236}">
                    <a16:creationId xmlns:a16="http://schemas.microsoft.com/office/drawing/2014/main" id="{9224DCD6-96EF-45FD-911B-A35BFC2D4583}"/>
                  </a:ext>
                </a:extLst>
              </p:cNvPr>
              <p:cNvCxnSpPr>
                <a:cxnSpLocks/>
              </p:cNvCxnSpPr>
              <p:nvPr/>
            </p:nvCxnSpPr>
            <p:spPr>
              <a:xfrm>
                <a:off x="11287034" y="2514289"/>
                <a:ext cx="0" cy="2516401"/>
              </a:xfrm>
              <a:prstGeom prst="line">
                <a:avLst/>
              </a:prstGeom>
              <a:noFill/>
              <a:ln w="25400" cap="flat" cmpd="sng" algn="ctr">
                <a:solidFill>
                  <a:sysClr val="windowText" lastClr="000000">
                    <a:lumMod val="85000"/>
                    <a:lumOff val="15000"/>
                  </a:sysClr>
                </a:solidFill>
                <a:prstDash val="sysDash"/>
                <a:miter lim="800000"/>
              </a:ln>
              <a:effectLst/>
            </p:spPr>
          </p:cxnSp>
          <p:cxnSp>
            <p:nvCxnSpPr>
              <p:cNvPr id="209" name="直接连接符 208">
                <a:extLst>
                  <a:ext uri="{FF2B5EF4-FFF2-40B4-BE49-F238E27FC236}">
                    <a16:creationId xmlns:a16="http://schemas.microsoft.com/office/drawing/2014/main" id="{CD036584-3D35-40F3-A805-A14D09E7F86C}"/>
                  </a:ext>
                </a:extLst>
              </p:cNvPr>
              <p:cNvCxnSpPr>
                <a:cxnSpLocks/>
              </p:cNvCxnSpPr>
              <p:nvPr/>
            </p:nvCxnSpPr>
            <p:spPr>
              <a:xfrm flipH="1">
                <a:off x="2467688" y="5030690"/>
                <a:ext cx="8807768" cy="20084"/>
              </a:xfrm>
              <a:prstGeom prst="line">
                <a:avLst/>
              </a:prstGeom>
              <a:noFill/>
              <a:ln w="25400" cap="flat" cmpd="sng" algn="ctr">
                <a:solidFill>
                  <a:sysClr val="windowText" lastClr="000000">
                    <a:lumMod val="85000"/>
                    <a:lumOff val="15000"/>
                  </a:sysClr>
                </a:solidFill>
                <a:prstDash val="sysDash"/>
                <a:miter lim="800000"/>
              </a:ln>
              <a:effectLst/>
            </p:spPr>
          </p:cxnSp>
          <p:cxnSp>
            <p:nvCxnSpPr>
              <p:cNvPr id="210" name="直接连接符 209">
                <a:extLst>
                  <a:ext uri="{FF2B5EF4-FFF2-40B4-BE49-F238E27FC236}">
                    <a16:creationId xmlns:a16="http://schemas.microsoft.com/office/drawing/2014/main" id="{21198EAC-D74B-401C-90DB-A139386ED399}"/>
                  </a:ext>
                </a:extLst>
              </p:cNvPr>
              <p:cNvCxnSpPr>
                <a:cxnSpLocks/>
              </p:cNvCxnSpPr>
              <p:nvPr/>
            </p:nvCxnSpPr>
            <p:spPr>
              <a:xfrm flipH="1">
                <a:off x="2446379" y="4225947"/>
                <a:ext cx="1" cy="833278"/>
              </a:xfrm>
              <a:prstGeom prst="line">
                <a:avLst/>
              </a:prstGeom>
              <a:noFill/>
              <a:ln w="25400" cap="flat" cmpd="sng" algn="ctr">
                <a:solidFill>
                  <a:sysClr val="windowText" lastClr="000000">
                    <a:lumMod val="85000"/>
                    <a:lumOff val="15000"/>
                  </a:sysClr>
                </a:solidFill>
                <a:prstDash val="sysDash"/>
                <a:miter lim="800000"/>
                <a:headEnd type="triangle" w="lg" len="lg"/>
                <a:tailEnd type="none" w="lg" len="lg"/>
              </a:ln>
              <a:effectLst/>
            </p:spPr>
          </p:cxnSp>
        </p:grpSp>
        <p:cxnSp>
          <p:nvCxnSpPr>
            <p:cNvPr id="205" name="直接连接符 204">
              <a:extLst>
                <a:ext uri="{FF2B5EF4-FFF2-40B4-BE49-F238E27FC236}">
                  <a16:creationId xmlns:a16="http://schemas.microsoft.com/office/drawing/2014/main" id="{C7D50E12-DEB9-4F64-8EB2-AFFCC26A7C1A}"/>
                </a:ext>
              </a:extLst>
            </p:cNvPr>
            <p:cNvCxnSpPr>
              <a:cxnSpLocks/>
            </p:cNvCxnSpPr>
            <p:nvPr/>
          </p:nvCxnSpPr>
          <p:spPr>
            <a:xfrm>
              <a:off x="10485113" y="3419617"/>
              <a:ext cx="777324" cy="0"/>
            </a:xfrm>
            <a:prstGeom prst="line">
              <a:avLst/>
            </a:prstGeom>
            <a:noFill/>
            <a:ln w="25400" cap="flat" cmpd="sng" algn="ctr">
              <a:solidFill>
                <a:sysClr val="windowText" lastClr="000000">
                  <a:lumMod val="85000"/>
                  <a:lumOff val="15000"/>
                </a:sysClr>
              </a:solidFill>
              <a:prstDash val="sysDash"/>
              <a:miter lim="800000"/>
            </a:ln>
            <a:effectLst/>
          </p:spPr>
        </p:cxnSp>
        <p:cxnSp>
          <p:nvCxnSpPr>
            <p:cNvPr id="206" name="直接连接符 205">
              <a:extLst>
                <a:ext uri="{FF2B5EF4-FFF2-40B4-BE49-F238E27FC236}">
                  <a16:creationId xmlns:a16="http://schemas.microsoft.com/office/drawing/2014/main" id="{9C484CA7-2375-47FD-9AE8-2DD06C7B6A72}"/>
                </a:ext>
              </a:extLst>
            </p:cNvPr>
            <p:cNvCxnSpPr>
              <a:cxnSpLocks/>
            </p:cNvCxnSpPr>
            <p:nvPr/>
          </p:nvCxnSpPr>
          <p:spPr>
            <a:xfrm flipV="1">
              <a:off x="10481410" y="2528879"/>
              <a:ext cx="777324" cy="12880"/>
            </a:xfrm>
            <a:prstGeom prst="line">
              <a:avLst/>
            </a:prstGeom>
            <a:noFill/>
            <a:ln w="25400" cap="flat" cmpd="sng" algn="ctr">
              <a:solidFill>
                <a:sysClr val="windowText" lastClr="000000">
                  <a:lumMod val="85000"/>
                  <a:lumOff val="15000"/>
                </a:sysClr>
              </a:solidFill>
              <a:prstDash val="sysDash"/>
              <a:miter lim="800000"/>
            </a:ln>
            <a:effectLst/>
          </p:spPr>
        </p:cxnSp>
      </p:grpSp>
      <p:grpSp>
        <p:nvGrpSpPr>
          <p:cNvPr id="211" name="组合 210">
            <a:extLst>
              <a:ext uri="{FF2B5EF4-FFF2-40B4-BE49-F238E27FC236}">
                <a16:creationId xmlns:a16="http://schemas.microsoft.com/office/drawing/2014/main" id="{F06EE838-300D-4CCC-BAA0-0CA96C8C7491}"/>
              </a:ext>
            </a:extLst>
          </p:cNvPr>
          <p:cNvGrpSpPr/>
          <p:nvPr/>
        </p:nvGrpSpPr>
        <p:grpSpPr>
          <a:xfrm>
            <a:off x="5560588" y="2928965"/>
            <a:ext cx="755465" cy="674571"/>
            <a:chOff x="2432598" y="715434"/>
            <a:chExt cx="1173396" cy="1047750"/>
          </a:xfrm>
        </p:grpSpPr>
        <p:sp>
          <p:nvSpPr>
            <p:cNvPr id="212" name="立方体 211">
              <a:extLst>
                <a:ext uri="{FF2B5EF4-FFF2-40B4-BE49-F238E27FC236}">
                  <a16:creationId xmlns:a16="http://schemas.microsoft.com/office/drawing/2014/main" id="{38C2DD54-D82C-4D82-B203-90D4889CB073}"/>
                </a:ext>
              </a:extLst>
            </p:cNvPr>
            <p:cNvSpPr/>
            <p:nvPr/>
          </p:nvSpPr>
          <p:spPr>
            <a:xfrm>
              <a:off x="2432598" y="715434"/>
              <a:ext cx="586246" cy="1047750"/>
            </a:xfrm>
            <a:prstGeom prst="cube">
              <a:avLst>
                <a:gd name="adj" fmla="val 67115"/>
              </a:avLst>
            </a:prstGeom>
            <a:solidFill>
              <a:srgbClr val="AC93C0">
                <a:alpha val="80000"/>
              </a:srgbClr>
            </a:solidFill>
            <a:ln w="12700" cap="flat" cmpd="sng" algn="ctr">
              <a:solidFill>
                <a:srgbClr val="AD9FB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3" name="立方体 212">
              <a:extLst>
                <a:ext uri="{FF2B5EF4-FFF2-40B4-BE49-F238E27FC236}">
                  <a16:creationId xmlns:a16="http://schemas.microsoft.com/office/drawing/2014/main" id="{B6025EE8-1086-4ACE-9591-1B1F41D7D1AE}"/>
                </a:ext>
              </a:extLst>
            </p:cNvPr>
            <p:cNvSpPr/>
            <p:nvPr/>
          </p:nvSpPr>
          <p:spPr>
            <a:xfrm>
              <a:off x="2803114" y="917893"/>
              <a:ext cx="431459" cy="642832"/>
            </a:xfrm>
            <a:prstGeom prst="cube">
              <a:avLst>
                <a:gd name="adj" fmla="val 50288"/>
              </a:avLst>
            </a:prstGeom>
            <a:solidFill>
              <a:srgbClr val="AC93C0">
                <a:alpha val="80000"/>
              </a:srgbClr>
            </a:solidFill>
            <a:ln w="12700" cap="flat" cmpd="sng" algn="ctr">
              <a:solidFill>
                <a:srgbClr val="AD9FB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4" name="立方体 213">
              <a:extLst>
                <a:ext uri="{FF2B5EF4-FFF2-40B4-BE49-F238E27FC236}">
                  <a16:creationId xmlns:a16="http://schemas.microsoft.com/office/drawing/2014/main" id="{4753BD4F-4AEF-438A-823D-A944095FFBD7}"/>
                </a:ext>
              </a:extLst>
            </p:cNvPr>
            <p:cNvSpPr/>
            <p:nvPr/>
          </p:nvSpPr>
          <p:spPr>
            <a:xfrm>
              <a:off x="3138858" y="1094225"/>
              <a:ext cx="467136" cy="290168"/>
            </a:xfrm>
            <a:prstGeom prst="cube">
              <a:avLst>
                <a:gd name="adj" fmla="val 34405"/>
              </a:avLst>
            </a:prstGeom>
            <a:solidFill>
              <a:srgbClr val="AC93C0">
                <a:alpha val="80000"/>
              </a:srgbClr>
            </a:solidFill>
            <a:ln w="12700" cap="flat" cmpd="sng" algn="ctr">
              <a:solidFill>
                <a:srgbClr val="AD9FB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215" name="组合 214">
            <a:extLst>
              <a:ext uri="{FF2B5EF4-FFF2-40B4-BE49-F238E27FC236}">
                <a16:creationId xmlns:a16="http://schemas.microsoft.com/office/drawing/2014/main" id="{8B85AC94-CCFE-4090-9552-1F4C17320CF9}"/>
              </a:ext>
            </a:extLst>
          </p:cNvPr>
          <p:cNvGrpSpPr/>
          <p:nvPr/>
        </p:nvGrpSpPr>
        <p:grpSpPr>
          <a:xfrm>
            <a:off x="5560588" y="3797761"/>
            <a:ext cx="846559" cy="686252"/>
            <a:chOff x="2418470" y="1716090"/>
            <a:chExt cx="1292504" cy="1047750"/>
          </a:xfrm>
        </p:grpSpPr>
        <p:sp>
          <p:nvSpPr>
            <p:cNvPr id="216" name="立方体 215">
              <a:extLst>
                <a:ext uri="{FF2B5EF4-FFF2-40B4-BE49-F238E27FC236}">
                  <a16:creationId xmlns:a16="http://schemas.microsoft.com/office/drawing/2014/main" id="{27E1E404-9CF1-437C-B846-5AD7C8EBC4CC}"/>
                </a:ext>
              </a:extLst>
            </p:cNvPr>
            <p:cNvSpPr/>
            <p:nvPr/>
          </p:nvSpPr>
          <p:spPr>
            <a:xfrm>
              <a:off x="2418470" y="1716090"/>
              <a:ext cx="586246" cy="1047750"/>
            </a:xfrm>
            <a:prstGeom prst="cube">
              <a:avLst>
                <a:gd name="adj" fmla="val 67837"/>
              </a:avLst>
            </a:prstGeom>
            <a:solidFill>
              <a:srgbClr val="80D7A7">
                <a:alpha val="80000"/>
              </a:srgbClr>
            </a:solidFill>
            <a:ln w="12700" cap="flat" cmpd="sng" algn="ctr">
              <a:solidFill>
                <a:srgbClr val="94C5A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7" name="立方体 216">
              <a:extLst>
                <a:ext uri="{FF2B5EF4-FFF2-40B4-BE49-F238E27FC236}">
                  <a16:creationId xmlns:a16="http://schemas.microsoft.com/office/drawing/2014/main" id="{C43E279E-E5C0-4F77-8BCD-FFC6F56AFE87}"/>
                </a:ext>
              </a:extLst>
            </p:cNvPr>
            <p:cNvSpPr/>
            <p:nvPr/>
          </p:nvSpPr>
          <p:spPr>
            <a:xfrm>
              <a:off x="2788986" y="1918549"/>
              <a:ext cx="431459" cy="642832"/>
            </a:xfrm>
            <a:prstGeom prst="cube">
              <a:avLst>
                <a:gd name="adj" fmla="val 50288"/>
              </a:avLst>
            </a:prstGeom>
            <a:solidFill>
              <a:srgbClr val="80D7A7">
                <a:alpha val="80000"/>
              </a:srgbClr>
            </a:solidFill>
            <a:ln w="12700" cap="flat" cmpd="sng" algn="ctr">
              <a:solidFill>
                <a:srgbClr val="94C5A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8" name="立方体 217">
              <a:extLst>
                <a:ext uri="{FF2B5EF4-FFF2-40B4-BE49-F238E27FC236}">
                  <a16:creationId xmlns:a16="http://schemas.microsoft.com/office/drawing/2014/main" id="{820C966E-054B-417E-A551-5C4253979F4D}"/>
                </a:ext>
              </a:extLst>
            </p:cNvPr>
            <p:cNvSpPr/>
            <p:nvPr/>
          </p:nvSpPr>
          <p:spPr>
            <a:xfrm>
              <a:off x="3124729" y="2094881"/>
              <a:ext cx="586245" cy="290168"/>
            </a:xfrm>
            <a:prstGeom prst="cube">
              <a:avLst>
                <a:gd name="adj" fmla="val 34405"/>
              </a:avLst>
            </a:prstGeom>
            <a:solidFill>
              <a:srgbClr val="80D7A7">
                <a:alpha val="80000"/>
              </a:srgbClr>
            </a:solidFill>
            <a:ln w="12700" cap="flat" cmpd="sng" algn="ctr">
              <a:solidFill>
                <a:srgbClr val="94C5A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219" name="组合 218">
            <a:extLst>
              <a:ext uri="{FF2B5EF4-FFF2-40B4-BE49-F238E27FC236}">
                <a16:creationId xmlns:a16="http://schemas.microsoft.com/office/drawing/2014/main" id="{04FCCBD1-B6D8-4FEC-8558-F3A7C8BCC568}"/>
              </a:ext>
            </a:extLst>
          </p:cNvPr>
          <p:cNvGrpSpPr/>
          <p:nvPr/>
        </p:nvGrpSpPr>
        <p:grpSpPr>
          <a:xfrm>
            <a:off x="5560588" y="4678242"/>
            <a:ext cx="862407" cy="754993"/>
            <a:chOff x="4097491" y="729390"/>
            <a:chExt cx="1196816" cy="1047750"/>
          </a:xfrm>
        </p:grpSpPr>
        <p:sp>
          <p:nvSpPr>
            <p:cNvPr id="220" name="立方体 219">
              <a:extLst>
                <a:ext uri="{FF2B5EF4-FFF2-40B4-BE49-F238E27FC236}">
                  <a16:creationId xmlns:a16="http://schemas.microsoft.com/office/drawing/2014/main" id="{DAA10821-05E1-49A9-B5F2-8E837DB03721}"/>
                </a:ext>
              </a:extLst>
            </p:cNvPr>
            <p:cNvSpPr/>
            <p:nvPr/>
          </p:nvSpPr>
          <p:spPr>
            <a:xfrm>
              <a:off x="4097491" y="729390"/>
              <a:ext cx="586246" cy="1047750"/>
            </a:xfrm>
            <a:prstGeom prst="cube">
              <a:avLst>
                <a:gd name="adj" fmla="val 67115"/>
              </a:avLst>
            </a:prstGeom>
            <a:solidFill>
              <a:srgbClr val="80B7DF">
                <a:alpha val="80000"/>
              </a:srgbClr>
            </a:solidFill>
            <a:ln w="12700" cap="flat" cmpd="sng" algn="ctr">
              <a:solidFill>
                <a:srgbClr val="94B3C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1" name="立方体 220">
              <a:extLst>
                <a:ext uri="{FF2B5EF4-FFF2-40B4-BE49-F238E27FC236}">
                  <a16:creationId xmlns:a16="http://schemas.microsoft.com/office/drawing/2014/main" id="{007758CE-9DDB-46A1-8177-BB98590E4ADB}"/>
                </a:ext>
              </a:extLst>
            </p:cNvPr>
            <p:cNvSpPr/>
            <p:nvPr/>
          </p:nvSpPr>
          <p:spPr>
            <a:xfrm>
              <a:off x="4468007" y="931849"/>
              <a:ext cx="431459" cy="642832"/>
            </a:xfrm>
            <a:prstGeom prst="cube">
              <a:avLst>
                <a:gd name="adj" fmla="val 50288"/>
              </a:avLst>
            </a:prstGeom>
            <a:solidFill>
              <a:srgbClr val="80B7DF">
                <a:alpha val="80000"/>
              </a:srgbClr>
            </a:solidFill>
            <a:ln w="12700" cap="flat" cmpd="sng" algn="ctr">
              <a:solidFill>
                <a:srgbClr val="94B3C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2" name="立方体 221">
              <a:extLst>
                <a:ext uri="{FF2B5EF4-FFF2-40B4-BE49-F238E27FC236}">
                  <a16:creationId xmlns:a16="http://schemas.microsoft.com/office/drawing/2014/main" id="{5463A032-6036-4A12-A5EB-9829139247C1}"/>
                </a:ext>
              </a:extLst>
            </p:cNvPr>
            <p:cNvSpPr/>
            <p:nvPr/>
          </p:nvSpPr>
          <p:spPr>
            <a:xfrm>
              <a:off x="4769991" y="1083644"/>
              <a:ext cx="300209" cy="370689"/>
            </a:xfrm>
            <a:prstGeom prst="cube">
              <a:avLst>
                <a:gd name="adj" fmla="val 40046"/>
              </a:avLst>
            </a:prstGeom>
            <a:solidFill>
              <a:srgbClr val="80B7DF">
                <a:alpha val="80000"/>
              </a:srgbClr>
            </a:solidFill>
            <a:ln w="12700" cap="flat" cmpd="sng" algn="ctr">
              <a:solidFill>
                <a:srgbClr val="94B3C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3" name="立方体 222">
              <a:extLst>
                <a:ext uri="{FF2B5EF4-FFF2-40B4-BE49-F238E27FC236}">
                  <a16:creationId xmlns:a16="http://schemas.microsoft.com/office/drawing/2014/main" id="{AF21CE07-3F9B-4D3D-B6B5-923542A6CB70}"/>
                </a:ext>
              </a:extLst>
            </p:cNvPr>
            <p:cNvSpPr/>
            <p:nvPr/>
          </p:nvSpPr>
          <p:spPr>
            <a:xfrm>
              <a:off x="5009435" y="1178882"/>
              <a:ext cx="284872" cy="180212"/>
            </a:xfrm>
            <a:prstGeom prst="cube">
              <a:avLst>
                <a:gd name="adj" fmla="val 34405"/>
              </a:avLst>
            </a:prstGeom>
            <a:solidFill>
              <a:srgbClr val="80B7DF">
                <a:alpha val="80000"/>
              </a:srgbClr>
            </a:solidFill>
            <a:ln w="12700" cap="flat" cmpd="sng" algn="ctr">
              <a:solidFill>
                <a:srgbClr val="94B3C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224" name="组合 223">
            <a:extLst>
              <a:ext uri="{FF2B5EF4-FFF2-40B4-BE49-F238E27FC236}">
                <a16:creationId xmlns:a16="http://schemas.microsoft.com/office/drawing/2014/main" id="{60420703-B844-4484-AF19-616706294E2A}"/>
              </a:ext>
            </a:extLst>
          </p:cNvPr>
          <p:cNvGrpSpPr/>
          <p:nvPr/>
        </p:nvGrpSpPr>
        <p:grpSpPr>
          <a:xfrm>
            <a:off x="3965485" y="3679340"/>
            <a:ext cx="550443" cy="928699"/>
            <a:chOff x="3758847" y="2875370"/>
            <a:chExt cx="704818" cy="1189159"/>
          </a:xfrm>
        </p:grpSpPr>
        <p:sp>
          <p:nvSpPr>
            <p:cNvPr id="225" name="立方体 224">
              <a:extLst>
                <a:ext uri="{FF2B5EF4-FFF2-40B4-BE49-F238E27FC236}">
                  <a16:creationId xmlns:a16="http://schemas.microsoft.com/office/drawing/2014/main" id="{75FF1F4E-7D79-4B14-909D-2B44239E5788}"/>
                </a:ext>
              </a:extLst>
            </p:cNvPr>
            <p:cNvSpPr/>
            <p:nvPr/>
          </p:nvSpPr>
          <p:spPr>
            <a:xfrm>
              <a:off x="3758847" y="2875370"/>
              <a:ext cx="586246" cy="1189159"/>
            </a:xfrm>
            <a:prstGeom prst="cube">
              <a:avLst>
                <a:gd name="adj" fmla="val 80835"/>
              </a:avLst>
            </a:prstGeom>
            <a:solidFill>
              <a:srgbClr val="F2A46F">
                <a:alpha val="80000"/>
              </a:srgbClr>
            </a:solidFill>
            <a:ln w="12700" cap="flat" cmpd="sng" algn="ctr">
              <a:solidFill>
                <a:srgbClr val="C9906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6" name="立方体 225">
              <a:extLst>
                <a:ext uri="{FF2B5EF4-FFF2-40B4-BE49-F238E27FC236}">
                  <a16:creationId xmlns:a16="http://schemas.microsoft.com/office/drawing/2014/main" id="{F8C5B779-5AE3-4BE3-921B-7E27BE50CC59}"/>
                </a:ext>
              </a:extLst>
            </p:cNvPr>
            <p:cNvSpPr/>
            <p:nvPr/>
          </p:nvSpPr>
          <p:spPr>
            <a:xfrm>
              <a:off x="4032206" y="3112953"/>
              <a:ext cx="431459" cy="784241"/>
            </a:xfrm>
            <a:prstGeom prst="cube">
              <a:avLst>
                <a:gd name="adj" fmla="val 72854"/>
              </a:avLst>
            </a:prstGeom>
            <a:solidFill>
              <a:srgbClr val="F2A46F">
                <a:alpha val="80000"/>
              </a:srgbClr>
            </a:solidFill>
            <a:ln w="12700" cap="flat" cmpd="sng" algn="ctr">
              <a:solidFill>
                <a:srgbClr val="C9906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227" name="文本框 226">
            <a:extLst>
              <a:ext uri="{FF2B5EF4-FFF2-40B4-BE49-F238E27FC236}">
                <a16:creationId xmlns:a16="http://schemas.microsoft.com/office/drawing/2014/main" id="{9CE717C7-35E3-4979-8398-C31EDC6D3AD7}"/>
              </a:ext>
            </a:extLst>
          </p:cNvPr>
          <p:cNvSpPr txBox="1"/>
          <p:nvPr/>
        </p:nvSpPr>
        <p:spPr>
          <a:xfrm>
            <a:off x="5997770" y="5242341"/>
            <a:ext cx="531229" cy="304808"/>
          </a:xfrm>
          <a:prstGeom prst="rect">
            <a:avLst/>
          </a:prstGeom>
          <a:noFill/>
        </p:spPr>
        <p:txBody>
          <a:bodyPr wrap="square" rtlCol="0">
            <a:spAutoFit/>
          </a:bodyPr>
          <a:lstStyle/>
          <a:p>
            <a:pPr defTabSz="457200" fontAlgn="auto">
              <a:spcBef>
                <a:spcPts val="0"/>
              </a:spcBef>
              <a:spcAft>
                <a:spcPts val="0"/>
              </a:spcAft>
            </a:pPr>
            <a:r>
              <a:rPr lang="en-US" altLang="zh-CN"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M</a:t>
            </a:r>
            <a:r>
              <a:rPr lang="en-US" altLang="zh-CN"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3</a:t>
            </a:r>
            <a:r>
              <a:rPr lang="zh-CN" altLang="en-US"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8" name="文本框 227">
            <a:extLst>
              <a:ext uri="{FF2B5EF4-FFF2-40B4-BE49-F238E27FC236}">
                <a16:creationId xmlns:a16="http://schemas.microsoft.com/office/drawing/2014/main" id="{D324D31A-ECD3-4D80-9DC8-D46DF2C0B353}"/>
              </a:ext>
            </a:extLst>
          </p:cNvPr>
          <p:cNvSpPr txBox="1"/>
          <p:nvPr/>
        </p:nvSpPr>
        <p:spPr>
          <a:xfrm>
            <a:off x="5997770" y="4314712"/>
            <a:ext cx="531229" cy="304808"/>
          </a:xfrm>
          <a:prstGeom prst="rect">
            <a:avLst/>
          </a:prstGeom>
          <a:noFill/>
        </p:spPr>
        <p:txBody>
          <a:bodyPr wrap="square" rtlCol="0">
            <a:spAutoFit/>
          </a:bodyPr>
          <a:lstStyle/>
          <a:p>
            <a:pPr defTabSz="457200" fontAlgn="auto">
              <a:spcBef>
                <a:spcPts val="0"/>
              </a:spcBef>
              <a:spcAft>
                <a:spcPts val="0"/>
              </a:spcAft>
            </a:pPr>
            <a:r>
              <a:rPr lang="en-US" altLang="zh-CN"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M</a:t>
            </a:r>
            <a:r>
              <a:rPr lang="en-US" altLang="zh-CN"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2</a:t>
            </a:r>
            <a:r>
              <a:rPr lang="zh-CN" altLang="en-US"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9" name="文本框 228">
            <a:extLst>
              <a:ext uri="{FF2B5EF4-FFF2-40B4-BE49-F238E27FC236}">
                <a16:creationId xmlns:a16="http://schemas.microsoft.com/office/drawing/2014/main" id="{F149A20C-1B73-4F7B-9C85-6109C511579A}"/>
              </a:ext>
            </a:extLst>
          </p:cNvPr>
          <p:cNvSpPr txBox="1"/>
          <p:nvPr/>
        </p:nvSpPr>
        <p:spPr>
          <a:xfrm>
            <a:off x="5997770" y="3387084"/>
            <a:ext cx="531229" cy="304808"/>
          </a:xfrm>
          <a:prstGeom prst="rect">
            <a:avLst/>
          </a:prstGeom>
          <a:noFill/>
        </p:spPr>
        <p:txBody>
          <a:bodyPr wrap="square" rtlCol="0">
            <a:spAutoFit/>
          </a:bodyPr>
          <a:lstStyle/>
          <a:p>
            <a:pPr defTabSz="457200" fontAlgn="auto">
              <a:spcBef>
                <a:spcPts val="0"/>
              </a:spcBef>
              <a:spcAft>
                <a:spcPts val="0"/>
              </a:spcAft>
            </a:pPr>
            <a:r>
              <a:rPr lang="en-US" altLang="zh-CN"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M</a:t>
            </a:r>
            <a:r>
              <a:rPr lang="en-US" altLang="zh-CN"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1</a:t>
            </a:r>
            <a:r>
              <a:rPr lang="zh-CN" altLang="en-US"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0" name="文本框 229">
            <a:extLst>
              <a:ext uri="{FF2B5EF4-FFF2-40B4-BE49-F238E27FC236}">
                <a16:creationId xmlns:a16="http://schemas.microsoft.com/office/drawing/2014/main" id="{105BB802-5517-4809-B4D6-5AE220A31103}"/>
              </a:ext>
            </a:extLst>
          </p:cNvPr>
          <p:cNvSpPr txBox="1"/>
          <p:nvPr/>
        </p:nvSpPr>
        <p:spPr>
          <a:xfrm>
            <a:off x="4305970" y="4400516"/>
            <a:ext cx="531229" cy="304808"/>
          </a:xfrm>
          <a:prstGeom prst="rect">
            <a:avLst/>
          </a:prstGeom>
          <a:noFill/>
        </p:spPr>
        <p:txBody>
          <a:bodyPr wrap="square" rtlCol="0">
            <a:spAutoFit/>
          </a:bodyPr>
          <a:lstStyle/>
          <a:p>
            <a:pPr defTabSz="457200" fontAlgn="auto">
              <a:spcBef>
                <a:spcPts val="0"/>
              </a:spcBef>
              <a:spcAft>
                <a:spcPts val="0"/>
              </a:spcAft>
            </a:pPr>
            <a:r>
              <a:rPr lang="en-US" altLang="zh-CN"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M</a:t>
            </a:r>
            <a:r>
              <a:rPr lang="en-US" altLang="zh-CN"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E</a:t>
            </a:r>
            <a:r>
              <a:rPr lang="zh-CN" altLang="en-US"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1" name="圆柱体 47">
            <a:extLst>
              <a:ext uri="{FF2B5EF4-FFF2-40B4-BE49-F238E27FC236}">
                <a16:creationId xmlns:a16="http://schemas.microsoft.com/office/drawing/2014/main" id="{83BEB883-FFFE-4215-AAB9-5CE59D552511}"/>
              </a:ext>
            </a:extLst>
          </p:cNvPr>
          <p:cNvSpPr/>
          <p:nvPr/>
        </p:nvSpPr>
        <p:spPr>
          <a:xfrm>
            <a:off x="9137831" y="3739928"/>
            <a:ext cx="1328888" cy="754993"/>
          </a:xfrm>
          <a:prstGeom prst="can">
            <a:avLst/>
          </a:prstGeom>
          <a:solidFill>
            <a:srgbClr val="80D7A7"/>
          </a:solidFill>
          <a:ln w="12700" cap="flat" cmpd="sng" algn="ctr">
            <a:solidFill>
              <a:srgbClr val="80D7A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2" name="文本框 231">
            <a:extLst>
              <a:ext uri="{FF2B5EF4-FFF2-40B4-BE49-F238E27FC236}">
                <a16:creationId xmlns:a16="http://schemas.microsoft.com/office/drawing/2014/main" id="{CBA34970-7CE6-4A24-A5B2-8F060E354364}"/>
              </a:ext>
            </a:extLst>
          </p:cNvPr>
          <p:cNvSpPr txBox="1"/>
          <p:nvPr/>
        </p:nvSpPr>
        <p:spPr>
          <a:xfrm>
            <a:off x="9083384" y="3921037"/>
            <a:ext cx="1437782"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Pseudo-Labeled </a:t>
            </a:r>
          </a:p>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Data of M</a:t>
            </a:r>
            <a:r>
              <a:rPr lang="en-US" altLang="zh-CN" sz="1400"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a:t>
            </a:r>
            <a:endParaRPr lang="zh-CN" altLang="en-US"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3" name="圆柱体 49">
            <a:extLst>
              <a:ext uri="{FF2B5EF4-FFF2-40B4-BE49-F238E27FC236}">
                <a16:creationId xmlns:a16="http://schemas.microsoft.com/office/drawing/2014/main" id="{C0A79FF4-DAB3-4E76-AE94-97DDB3A8C737}"/>
              </a:ext>
            </a:extLst>
          </p:cNvPr>
          <p:cNvSpPr/>
          <p:nvPr/>
        </p:nvSpPr>
        <p:spPr>
          <a:xfrm>
            <a:off x="9137831" y="4655364"/>
            <a:ext cx="1328888" cy="754993"/>
          </a:xfrm>
          <a:prstGeom prst="can">
            <a:avLst/>
          </a:prstGeom>
          <a:solidFill>
            <a:srgbClr val="80B7DF"/>
          </a:solidFill>
          <a:ln w="12700" cap="flat" cmpd="sng" algn="ctr">
            <a:solidFill>
              <a:srgbClr val="80B7D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4" name="文本框 233">
            <a:extLst>
              <a:ext uri="{FF2B5EF4-FFF2-40B4-BE49-F238E27FC236}">
                <a16:creationId xmlns:a16="http://schemas.microsoft.com/office/drawing/2014/main" id="{2614E24C-DA01-48E3-9599-FD101CA081C1}"/>
              </a:ext>
            </a:extLst>
          </p:cNvPr>
          <p:cNvSpPr txBox="1"/>
          <p:nvPr/>
        </p:nvSpPr>
        <p:spPr>
          <a:xfrm>
            <a:off x="9083384" y="4836473"/>
            <a:ext cx="1437782"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Pseudo-Labeled </a:t>
            </a:r>
          </a:p>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Data of M</a:t>
            </a:r>
            <a:r>
              <a:rPr lang="en-US" altLang="zh-CN" sz="1400"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3</a:t>
            </a:r>
            <a:endParaRPr lang="zh-CN" altLang="en-US"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5" name="箭头: 右 234">
            <a:extLst>
              <a:ext uri="{FF2B5EF4-FFF2-40B4-BE49-F238E27FC236}">
                <a16:creationId xmlns:a16="http://schemas.microsoft.com/office/drawing/2014/main" id="{447B7C47-44FC-4A8E-ACDC-E30A5E1D021C}"/>
              </a:ext>
            </a:extLst>
          </p:cNvPr>
          <p:cNvSpPr/>
          <p:nvPr/>
        </p:nvSpPr>
        <p:spPr>
          <a:xfrm>
            <a:off x="3251187" y="4130662"/>
            <a:ext cx="575175" cy="184053"/>
          </a:xfrm>
          <a:prstGeom prst="rightArrow">
            <a:avLst>
              <a:gd name="adj1" fmla="val 50000"/>
              <a:gd name="adj2" fmla="val 93126"/>
            </a:avLst>
          </a:prstGeom>
          <a:noFill/>
          <a:ln w="254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6" name="箭头: 右 235">
            <a:extLst>
              <a:ext uri="{FF2B5EF4-FFF2-40B4-BE49-F238E27FC236}">
                <a16:creationId xmlns:a16="http://schemas.microsoft.com/office/drawing/2014/main" id="{B581AFBB-2E69-4FC3-B33C-879A0E8A4FA3}"/>
              </a:ext>
            </a:extLst>
          </p:cNvPr>
          <p:cNvSpPr/>
          <p:nvPr/>
        </p:nvSpPr>
        <p:spPr>
          <a:xfrm>
            <a:off x="1332780" y="4130662"/>
            <a:ext cx="575175" cy="184053"/>
          </a:xfrm>
          <a:prstGeom prst="rightArrow">
            <a:avLst>
              <a:gd name="adj1" fmla="val 50000"/>
              <a:gd name="adj2" fmla="val 93126"/>
            </a:avLst>
          </a:prstGeom>
          <a:noFill/>
          <a:ln w="254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7" name="箭头: 右 236">
            <a:extLst>
              <a:ext uri="{FF2B5EF4-FFF2-40B4-BE49-F238E27FC236}">
                <a16:creationId xmlns:a16="http://schemas.microsoft.com/office/drawing/2014/main" id="{DFC39746-F472-4278-8556-80B687E13A9B}"/>
              </a:ext>
            </a:extLst>
          </p:cNvPr>
          <p:cNvSpPr/>
          <p:nvPr/>
        </p:nvSpPr>
        <p:spPr>
          <a:xfrm>
            <a:off x="6507496" y="3181486"/>
            <a:ext cx="463705" cy="147599"/>
          </a:xfrm>
          <a:prstGeom prst="rightArrow">
            <a:avLst>
              <a:gd name="adj1" fmla="val 44262"/>
              <a:gd name="adj2" fmla="val 68480"/>
            </a:avLst>
          </a:prstGeom>
          <a:noFill/>
          <a:ln w="25400" cap="flat" cmpd="sng" algn="ctr">
            <a:solidFill>
              <a:srgbClr val="B797C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8" name="箭头: 右 237">
            <a:extLst>
              <a:ext uri="{FF2B5EF4-FFF2-40B4-BE49-F238E27FC236}">
                <a16:creationId xmlns:a16="http://schemas.microsoft.com/office/drawing/2014/main" id="{72D385E6-88AE-490F-BACF-C4AB3F7ACC2F}"/>
              </a:ext>
            </a:extLst>
          </p:cNvPr>
          <p:cNvSpPr/>
          <p:nvPr/>
        </p:nvSpPr>
        <p:spPr>
          <a:xfrm>
            <a:off x="6507496" y="4076555"/>
            <a:ext cx="463705" cy="147599"/>
          </a:xfrm>
          <a:prstGeom prst="rightArrow">
            <a:avLst>
              <a:gd name="adj1" fmla="val 44262"/>
              <a:gd name="adj2" fmla="val 68480"/>
            </a:avLst>
          </a:prstGeom>
          <a:noFill/>
          <a:ln w="25400" cap="flat" cmpd="sng" algn="ctr">
            <a:solidFill>
              <a:srgbClr val="80D7A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9" name="箭头: 右 238">
            <a:extLst>
              <a:ext uri="{FF2B5EF4-FFF2-40B4-BE49-F238E27FC236}">
                <a16:creationId xmlns:a16="http://schemas.microsoft.com/office/drawing/2014/main" id="{66F6781D-D00C-495E-8EA4-A8933A0491D8}"/>
              </a:ext>
            </a:extLst>
          </p:cNvPr>
          <p:cNvSpPr/>
          <p:nvPr/>
        </p:nvSpPr>
        <p:spPr>
          <a:xfrm>
            <a:off x="6507496" y="4971625"/>
            <a:ext cx="463705" cy="147599"/>
          </a:xfrm>
          <a:prstGeom prst="rightArrow">
            <a:avLst>
              <a:gd name="adj1" fmla="val 44262"/>
              <a:gd name="adj2" fmla="val 68480"/>
            </a:avLst>
          </a:prstGeom>
          <a:noFill/>
          <a:ln w="25400" cap="flat" cmpd="sng" algn="ctr">
            <a:solidFill>
              <a:srgbClr val="80B7DF"/>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0" name="箭头: 右 239">
            <a:extLst>
              <a:ext uri="{FF2B5EF4-FFF2-40B4-BE49-F238E27FC236}">
                <a16:creationId xmlns:a16="http://schemas.microsoft.com/office/drawing/2014/main" id="{27E87F94-DBBF-44B6-A380-2649E68CF3D3}"/>
              </a:ext>
            </a:extLst>
          </p:cNvPr>
          <p:cNvSpPr/>
          <p:nvPr/>
        </p:nvSpPr>
        <p:spPr>
          <a:xfrm>
            <a:off x="8435161" y="3212764"/>
            <a:ext cx="463705" cy="147599"/>
          </a:xfrm>
          <a:prstGeom prst="rightArrow">
            <a:avLst>
              <a:gd name="adj1" fmla="val 44262"/>
              <a:gd name="adj2" fmla="val 68480"/>
            </a:avLst>
          </a:prstGeom>
          <a:noFill/>
          <a:ln w="25400" cap="flat" cmpd="sng" algn="ctr">
            <a:solidFill>
              <a:srgbClr val="B797C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1" name="箭头: 右 240">
            <a:extLst>
              <a:ext uri="{FF2B5EF4-FFF2-40B4-BE49-F238E27FC236}">
                <a16:creationId xmlns:a16="http://schemas.microsoft.com/office/drawing/2014/main" id="{D5409C37-EE2C-4BAA-86CD-AC450CEAE96E}"/>
              </a:ext>
            </a:extLst>
          </p:cNvPr>
          <p:cNvSpPr/>
          <p:nvPr/>
        </p:nvSpPr>
        <p:spPr>
          <a:xfrm>
            <a:off x="8435161" y="4107833"/>
            <a:ext cx="463705" cy="147599"/>
          </a:xfrm>
          <a:prstGeom prst="rightArrow">
            <a:avLst>
              <a:gd name="adj1" fmla="val 44262"/>
              <a:gd name="adj2" fmla="val 68480"/>
            </a:avLst>
          </a:prstGeom>
          <a:noFill/>
          <a:ln w="25400" cap="flat" cmpd="sng" algn="ctr">
            <a:solidFill>
              <a:srgbClr val="80D7A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2" name="箭头: 右 241">
            <a:extLst>
              <a:ext uri="{FF2B5EF4-FFF2-40B4-BE49-F238E27FC236}">
                <a16:creationId xmlns:a16="http://schemas.microsoft.com/office/drawing/2014/main" id="{787649CA-91C1-4C20-8277-01FD00E5B758}"/>
              </a:ext>
            </a:extLst>
          </p:cNvPr>
          <p:cNvSpPr/>
          <p:nvPr/>
        </p:nvSpPr>
        <p:spPr>
          <a:xfrm>
            <a:off x="8435161" y="5002903"/>
            <a:ext cx="463705" cy="147599"/>
          </a:xfrm>
          <a:prstGeom prst="rightArrow">
            <a:avLst>
              <a:gd name="adj1" fmla="val 44262"/>
              <a:gd name="adj2" fmla="val 68480"/>
            </a:avLst>
          </a:prstGeom>
          <a:noFill/>
          <a:ln w="25400" cap="flat" cmpd="sng" algn="ctr">
            <a:solidFill>
              <a:srgbClr val="80B7DF"/>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243" name="直接连接符 242">
            <a:extLst>
              <a:ext uri="{FF2B5EF4-FFF2-40B4-BE49-F238E27FC236}">
                <a16:creationId xmlns:a16="http://schemas.microsoft.com/office/drawing/2014/main" id="{8915A18B-1022-490B-8BFC-5E57BD64599E}"/>
              </a:ext>
            </a:extLst>
          </p:cNvPr>
          <p:cNvCxnSpPr>
            <a:cxnSpLocks/>
          </p:cNvCxnSpPr>
          <p:nvPr/>
        </p:nvCxnSpPr>
        <p:spPr>
          <a:xfrm flipV="1">
            <a:off x="817183" y="2406351"/>
            <a:ext cx="0" cy="1298745"/>
          </a:xfrm>
          <a:prstGeom prst="line">
            <a:avLst/>
          </a:prstGeom>
          <a:noFill/>
          <a:ln w="25400" cap="flat" cmpd="sng" algn="ctr">
            <a:solidFill>
              <a:sysClr val="windowText" lastClr="000000">
                <a:lumMod val="85000"/>
                <a:lumOff val="15000"/>
              </a:sysClr>
            </a:solidFill>
            <a:prstDash val="sysDash"/>
            <a:miter lim="800000"/>
          </a:ln>
          <a:effectLst/>
        </p:spPr>
      </p:cxnSp>
      <p:cxnSp>
        <p:nvCxnSpPr>
          <p:cNvPr id="244" name="直接连接符 243">
            <a:extLst>
              <a:ext uri="{FF2B5EF4-FFF2-40B4-BE49-F238E27FC236}">
                <a16:creationId xmlns:a16="http://schemas.microsoft.com/office/drawing/2014/main" id="{4499F8F2-D475-474D-B572-E77FB0812F33}"/>
              </a:ext>
            </a:extLst>
          </p:cNvPr>
          <p:cNvCxnSpPr>
            <a:cxnSpLocks/>
          </p:cNvCxnSpPr>
          <p:nvPr/>
        </p:nvCxnSpPr>
        <p:spPr>
          <a:xfrm flipH="1">
            <a:off x="784541" y="2364438"/>
            <a:ext cx="1418083" cy="0"/>
          </a:xfrm>
          <a:prstGeom prst="line">
            <a:avLst/>
          </a:prstGeom>
          <a:noFill/>
          <a:ln w="25400" cap="flat" cmpd="sng" algn="ctr">
            <a:solidFill>
              <a:sysClr val="windowText" lastClr="000000">
                <a:lumMod val="85000"/>
                <a:lumOff val="15000"/>
              </a:sysClr>
            </a:solidFill>
            <a:prstDash val="sysDash"/>
            <a:miter lim="800000"/>
            <a:headEnd type="none"/>
          </a:ln>
          <a:effectLst/>
        </p:spPr>
      </p:cxnSp>
      <p:grpSp>
        <p:nvGrpSpPr>
          <p:cNvPr id="245" name="组合 244">
            <a:extLst>
              <a:ext uri="{FF2B5EF4-FFF2-40B4-BE49-F238E27FC236}">
                <a16:creationId xmlns:a16="http://schemas.microsoft.com/office/drawing/2014/main" id="{77FEFFE6-9624-4B71-9203-DDAB29CF2CB3}"/>
              </a:ext>
            </a:extLst>
          </p:cNvPr>
          <p:cNvGrpSpPr/>
          <p:nvPr/>
        </p:nvGrpSpPr>
        <p:grpSpPr>
          <a:xfrm>
            <a:off x="3114762" y="2122962"/>
            <a:ext cx="633873" cy="697883"/>
            <a:chOff x="3927723" y="197773"/>
            <a:chExt cx="633873" cy="697883"/>
          </a:xfrm>
          <a:solidFill>
            <a:srgbClr val="80D7A7"/>
          </a:solidFill>
        </p:grpSpPr>
        <p:sp>
          <p:nvSpPr>
            <p:cNvPr id="246" name="圆柱体 62">
              <a:extLst>
                <a:ext uri="{FF2B5EF4-FFF2-40B4-BE49-F238E27FC236}">
                  <a16:creationId xmlns:a16="http://schemas.microsoft.com/office/drawing/2014/main" id="{3D002BB5-93CA-482B-BDA1-B53D463AD9C2}"/>
                </a:ext>
              </a:extLst>
            </p:cNvPr>
            <p:cNvSpPr/>
            <p:nvPr/>
          </p:nvSpPr>
          <p:spPr>
            <a:xfrm>
              <a:off x="3927723" y="197773"/>
              <a:ext cx="633873" cy="697883"/>
            </a:xfrm>
            <a:prstGeom prst="can">
              <a:avLst/>
            </a:prstGeom>
            <a:grpFill/>
            <a:ln w="12700" cap="flat" cmpd="sng" algn="ctr">
              <a:solidFill>
                <a:srgbClr val="80D7A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7" name="文本框 246">
              <a:extLst>
                <a:ext uri="{FF2B5EF4-FFF2-40B4-BE49-F238E27FC236}">
                  <a16:creationId xmlns:a16="http://schemas.microsoft.com/office/drawing/2014/main" id="{87D8DBD9-CA19-48E4-A733-07FFC955C893}"/>
                </a:ext>
              </a:extLst>
            </p:cNvPr>
            <p:cNvSpPr txBox="1"/>
            <p:nvPr/>
          </p:nvSpPr>
          <p:spPr>
            <a:xfrm>
              <a:off x="4083175" y="413696"/>
              <a:ext cx="453805" cy="307777"/>
            </a:xfrm>
            <a:prstGeom prst="rect">
              <a:avLst/>
            </a:prstGeom>
            <a:grpFill/>
            <a:ln>
              <a:solidFill>
                <a:srgbClr val="80D7A7"/>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D</a:t>
              </a:r>
              <a:r>
                <a:rPr kumimoji="0" lang="en-US" altLang="zh-CN" sz="1400" b="1" i="0" u="none" strike="noStrike" kern="0" cap="none" spc="0" normalizeH="0" baseline="-2500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endParaRPr kumimoji="0" lang="zh-CN" altLang="en-US" sz="1400" b="1" i="0" u="none" strike="noStrike" kern="0" cap="none" spc="0" normalizeH="0" baseline="-2500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grpSp>
        <p:nvGrpSpPr>
          <p:cNvPr id="248" name="组合 247">
            <a:extLst>
              <a:ext uri="{FF2B5EF4-FFF2-40B4-BE49-F238E27FC236}">
                <a16:creationId xmlns:a16="http://schemas.microsoft.com/office/drawing/2014/main" id="{ABED97BF-13D0-44AB-A5C9-91CAD95C394F}"/>
              </a:ext>
            </a:extLst>
          </p:cNvPr>
          <p:cNvGrpSpPr/>
          <p:nvPr/>
        </p:nvGrpSpPr>
        <p:grpSpPr>
          <a:xfrm>
            <a:off x="2322281" y="2113887"/>
            <a:ext cx="633873" cy="697883"/>
            <a:chOff x="3927723" y="1085739"/>
            <a:chExt cx="633873" cy="697883"/>
          </a:xfrm>
        </p:grpSpPr>
        <p:sp>
          <p:nvSpPr>
            <p:cNvPr id="249" name="圆柱体 65">
              <a:extLst>
                <a:ext uri="{FF2B5EF4-FFF2-40B4-BE49-F238E27FC236}">
                  <a16:creationId xmlns:a16="http://schemas.microsoft.com/office/drawing/2014/main" id="{9A2FBD9C-0E64-49F3-920A-6F081BD20C46}"/>
                </a:ext>
              </a:extLst>
            </p:cNvPr>
            <p:cNvSpPr/>
            <p:nvPr/>
          </p:nvSpPr>
          <p:spPr>
            <a:xfrm>
              <a:off x="3927723" y="1085739"/>
              <a:ext cx="633873" cy="697883"/>
            </a:xfrm>
            <a:prstGeom prst="can">
              <a:avLst/>
            </a:prstGeom>
            <a:solidFill>
              <a:srgbClr val="AC93C0"/>
            </a:solidFill>
            <a:ln w="12700" cap="flat" cmpd="sng" algn="ctr">
              <a:solidFill>
                <a:srgbClr val="AC93C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0" name="文本框 249">
              <a:extLst>
                <a:ext uri="{FF2B5EF4-FFF2-40B4-BE49-F238E27FC236}">
                  <a16:creationId xmlns:a16="http://schemas.microsoft.com/office/drawing/2014/main" id="{0C32D140-5F74-4FFB-8DC4-07F160717EA9}"/>
                </a:ext>
              </a:extLst>
            </p:cNvPr>
            <p:cNvSpPr txBox="1"/>
            <p:nvPr/>
          </p:nvSpPr>
          <p:spPr>
            <a:xfrm>
              <a:off x="4078095" y="1301662"/>
              <a:ext cx="453805"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D</a:t>
              </a:r>
              <a:r>
                <a:rPr kumimoji="0" lang="en-US" altLang="zh-CN" sz="1400" b="1" i="0" u="none" strike="noStrike" kern="0" cap="none" spc="0" normalizeH="0" baseline="-2500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400" b="1" i="0" u="none" strike="noStrike" kern="0" cap="none" spc="0" normalizeH="0" baseline="-2500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grpSp>
        <p:nvGrpSpPr>
          <p:cNvPr id="251" name="组合 250">
            <a:extLst>
              <a:ext uri="{FF2B5EF4-FFF2-40B4-BE49-F238E27FC236}">
                <a16:creationId xmlns:a16="http://schemas.microsoft.com/office/drawing/2014/main" id="{C78EFEEE-A7E1-47B8-90F2-B60BE47AFAF2}"/>
              </a:ext>
            </a:extLst>
          </p:cNvPr>
          <p:cNvGrpSpPr/>
          <p:nvPr/>
        </p:nvGrpSpPr>
        <p:grpSpPr>
          <a:xfrm>
            <a:off x="3903008" y="2134583"/>
            <a:ext cx="633873" cy="697883"/>
            <a:chOff x="3912540" y="1974905"/>
            <a:chExt cx="633873" cy="697883"/>
          </a:xfrm>
        </p:grpSpPr>
        <p:sp>
          <p:nvSpPr>
            <p:cNvPr id="252" name="圆柱体 68">
              <a:extLst>
                <a:ext uri="{FF2B5EF4-FFF2-40B4-BE49-F238E27FC236}">
                  <a16:creationId xmlns:a16="http://schemas.microsoft.com/office/drawing/2014/main" id="{92184F81-672A-481C-A87E-D99B50AEC52F}"/>
                </a:ext>
              </a:extLst>
            </p:cNvPr>
            <p:cNvSpPr/>
            <p:nvPr/>
          </p:nvSpPr>
          <p:spPr>
            <a:xfrm>
              <a:off x="3912540" y="1974905"/>
              <a:ext cx="633873" cy="697883"/>
            </a:xfrm>
            <a:prstGeom prst="can">
              <a:avLst/>
            </a:prstGeom>
            <a:solidFill>
              <a:srgbClr val="80B7DF"/>
            </a:solidFill>
            <a:ln w="12700" cap="flat" cmpd="sng" algn="ctr">
              <a:solidFill>
                <a:srgbClr val="80B7D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3" name="文本框 252">
              <a:extLst>
                <a:ext uri="{FF2B5EF4-FFF2-40B4-BE49-F238E27FC236}">
                  <a16:creationId xmlns:a16="http://schemas.microsoft.com/office/drawing/2014/main" id="{B1AB923A-15EE-42DA-9765-29AEFEA5389B}"/>
                </a:ext>
              </a:extLst>
            </p:cNvPr>
            <p:cNvSpPr txBox="1"/>
            <p:nvPr/>
          </p:nvSpPr>
          <p:spPr>
            <a:xfrm>
              <a:off x="4073073" y="2190828"/>
              <a:ext cx="395056"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D</a:t>
              </a:r>
              <a:r>
                <a:rPr kumimoji="0" lang="en-US" altLang="zh-CN" sz="1400" b="1" i="0" u="none" strike="noStrike" kern="0" cap="none" spc="0" normalizeH="0" baseline="-2500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endParaRPr kumimoji="0" lang="zh-CN" altLang="en-US" sz="1400" b="1" i="0" u="none" strike="noStrike" kern="0" cap="none" spc="0" normalizeH="0" baseline="-2500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cxnSp>
        <p:nvCxnSpPr>
          <p:cNvPr id="254" name="直接连接符 253">
            <a:extLst>
              <a:ext uri="{FF2B5EF4-FFF2-40B4-BE49-F238E27FC236}">
                <a16:creationId xmlns:a16="http://schemas.microsoft.com/office/drawing/2014/main" id="{88C4B69B-3227-4BDA-BB62-E0AE992AFC4C}"/>
              </a:ext>
            </a:extLst>
          </p:cNvPr>
          <p:cNvCxnSpPr>
            <a:cxnSpLocks/>
          </p:cNvCxnSpPr>
          <p:nvPr/>
        </p:nvCxnSpPr>
        <p:spPr>
          <a:xfrm flipH="1">
            <a:off x="4655767" y="2364438"/>
            <a:ext cx="1288797" cy="0"/>
          </a:xfrm>
          <a:prstGeom prst="line">
            <a:avLst/>
          </a:prstGeom>
          <a:noFill/>
          <a:ln w="25400" cap="flat" cmpd="sng" algn="ctr">
            <a:solidFill>
              <a:sysClr val="windowText" lastClr="000000">
                <a:lumMod val="85000"/>
                <a:lumOff val="15000"/>
              </a:sysClr>
            </a:solidFill>
            <a:prstDash val="sysDash"/>
            <a:miter lim="800000"/>
            <a:headEnd type="none"/>
          </a:ln>
          <a:effectLst/>
        </p:spPr>
      </p:cxnSp>
      <p:cxnSp>
        <p:nvCxnSpPr>
          <p:cNvPr id="255" name="直接连接符 254">
            <a:extLst>
              <a:ext uri="{FF2B5EF4-FFF2-40B4-BE49-F238E27FC236}">
                <a16:creationId xmlns:a16="http://schemas.microsoft.com/office/drawing/2014/main" id="{57C30595-0104-419D-835A-9B57FD093681}"/>
              </a:ext>
            </a:extLst>
          </p:cNvPr>
          <p:cNvCxnSpPr>
            <a:cxnSpLocks/>
          </p:cNvCxnSpPr>
          <p:nvPr/>
        </p:nvCxnSpPr>
        <p:spPr>
          <a:xfrm flipV="1">
            <a:off x="5931358" y="2388703"/>
            <a:ext cx="0" cy="354469"/>
          </a:xfrm>
          <a:prstGeom prst="line">
            <a:avLst/>
          </a:prstGeom>
          <a:noFill/>
          <a:ln w="25400" cap="flat" cmpd="sng" algn="ctr">
            <a:solidFill>
              <a:sysClr val="windowText" lastClr="000000">
                <a:lumMod val="85000"/>
                <a:lumOff val="15000"/>
              </a:sysClr>
            </a:solidFill>
            <a:prstDash val="sysDash"/>
            <a:miter lim="800000"/>
            <a:headEnd type="triangle"/>
          </a:ln>
          <a:effectLst/>
        </p:spPr>
      </p:cxnSp>
      <p:sp>
        <p:nvSpPr>
          <p:cNvPr id="256" name="文本框 255">
            <a:extLst>
              <a:ext uri="{FF2B5EF4-FFF2-40B4-BE49-F238E27FC236}">
                <a16:creationId xmlns:a16="http://schemas.microsoft.com/office/drawing/2014/main" id="{11A9E2D5-8088-48C9-94DE-F2C22A9A6CFB}"/>
              </a:ext>
            </a:extLst>
          </p:cNvPr>
          <p:cNvSpPr txBox="1"/>
          <p:nvPr/>
        </p:nvSpPr>
        <p:spPr>
          <a:xfrm>
            <a:off x="2216415" y="2917416"/>
            <a:ext cx="2523515" cy="307777"/>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Diversity Augmentation</a:t>
            </a:r>
            <a:endParaRPr lang="zh-CN" altLang="en-US"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57" name="文本框 256">
            <a:extLst>
              <a:ext uri="{FF2B5EF4-FFF2-40B4-BE49-F238E27FC236}">
                <a16:creationId xmlns:a16="http://schemas.microsoft.com/office/drawing/2014/main" id="{38B69DE8-5912-4DEA-B164-0C123254CF68}"/>
              </a:ext>
            </a:extLst>
          </p:cNvPr>
          <p:cNvSpPr txBox="1"/>
          <p:nvPr/>
        </p:nvSpPr>
        <p:spPr>
          <a:xfrm>
            <a:off x="750115" y="5442959"/>
            <a:ext cx="1157831" cy="307777"/>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Site Survey</a:t>
            </a:r>
            <a:endParaRPr lang="zh-CN" altLang="en-US"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58" name="箭头: 右 257">
            <a:extLst>
              <a:ext uri="{FF2B5EF4-FFF2-40B4-BE49-F238E27FC236}">
                <a16:creationId xmlns:a16="http://schemas.microsoft.com/office/drawing/2014/main" id="{B6E59FDC-BB36-4FAB-A83E-E23346309B83}"/>
              </a:ext>
            </a:extLst>
          </p:cNvPr>
          <p:cNvSpPr/>
          <p:nvPr/>
        </p:nvSpPr>
        <p:spPr>
          <a:xfrm rot="16200000">
            <a:off x="553200" y="4992392"/>
            <a:ext cx="550550" cy="184053"/>
          </a:xfrm>
          <a:prstGeom prst="rightArrow">
            <a:avLst>
              <a:gd name="adj1" fmla="val 50000"/>
              <a:gd name="adj2" fmla="val 77026"/>
            </a:avLst>
          </a:prstGeom>
          <a:noFill/>
          <a:ln w="254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9" name="椭圆 258">
            <a:extLst>
              <a:ext uri="{FF2B5EF4-FFF2-40B4-BE49-F238E27FC236}">
                <a16:creationId xmlns:a16="http://schemas.microsoft.com/office/drawing/2014/main" id="{04F14D2B-27F5-425C-B151-D4F40AFE1CC7}"/>
              </a:ext>
            </a:extLst>
          </p:cNvPr>
          <p:cNvSpPr/>
          <p:nvPr/>
        </p:nvSpPr>
        <p:spPr>
          <a:xfrm>
            <a:off x="245579" y="5558516"/>
            <a:ext cx="477705" cy="157690"/>
          </a:xfrm>
          <a:prstGeom prst="ellipse">
            <a:avLst/>
          </a:prstGeom>
          <a:noFill/>
          <a:ln w="19050" cap="flat" cmpd="sng" algn="ctr">
            <a:solidFill>
              <a:srgbClr val="70AD47"/>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60" name="图形 115" descr="标记">
            <a:extLst>
              <a:ext uri="{FF2B5EF4-FFF2-40B4-BE49-F238E27FC236}">
                <a16:creationId xmlns:a16="http://schemas.microsoft.com/office/drawing/2014/main" id="{E9BCAE7C-BD31-4FB4-8120-DE09732CB213}"/>
              </a:ext>
            </a:extLst>
          </p:cNvPr>
          <p:cNvSpPr/>
          <p:nvPr/>
        </p:nvSpPr>
        <p:spPr>
          <a:xfrm>
            <a:off x="402622" y="5370464"/>
            <a:ext cx="163621" cy="265776"/>
          </a:xfrm>
          <a:custGeom>
            <a:avLst/>
            <a:gdLst>
              <a:gd name="connsiteX0" fmla="*/ 153451 w 306901"/>
              <a:gd name="connsiteY0" fmla="*/ 219933 h 498513"/>
              <a:gd name="connsiteX1" fmla="*/ 87471 w 306901"/>
              <a:gd name="connsiteY1" fmla="*/ 153953 h 498513"/>
              <a:gd name="connsiteX2" fmla="*/ 153451 w 306901"/>
              <a:gd name="connsiteY2" fmla="*/ 87973 h 498513"/>
              <a:gd name="connsiteX3" fmla="*/ 219430 w 306901"/>
              <a:gd name="connsiteY3" fmla="*/ 153953 h 498513"/>
              <a:gd name="connsiteX4" fmla="*/ 153451 w 306901"/>
              <a:gd name="connsiteY4" fmla="*/ 219933 h 498513"/>
              <a:gd name="connsiteX5" fmla="*/ 153451 w 306901"/>
              <a:gd name="connsiteY5" fmla="*/ 0 h 498513"/>
              <a:gd name="connsiteX6" fmla="*/ 26623 w 306901"/>
              <a:gd name="connsiteY6" fmla="*/ 67446 h 498513"/>
              <a:gd name="connsiteX7" fmla="*/ 10495 w 306901"/>
              <a:gd name="connsiteY7" fmla="*/ 210402 h 498513"/>
              <a:gd name="connsiteX8" fmla="*/ 80140 w 306901"/>
              <a:gd name="connsiteY8" fmla="*/ 364355 h 498513"/>
              <a:gd name="connsiteX9" fmla="*/ 140255 w 306901"/>
              <a:gd name="connsiteY9" fmla="*/ 490450 h 498513"/>
              <a:gd name="connsiteX10" fmla="*/ 153451 w 306901"/>
              <a:gd name="connsiteY10" fmla="*/ 498514 h 498513"/>
              <a:gd name="connsiteX11" fmla="*/ 166647 w 306901"/>
              <a:gd name="connsiteY11" fmla="*/ 490450 h 498513"/>
              <a:gd name="connsiteX12" fmla="*/ 226762 w 306901"/>
              <a:gd name="connsiteY12" fmla="*/ 364355 h 498513"/>
              <a:gd name="connsiteX13" fmla="*/ 296407 w 306901"/>
              <a:gd name="connsiteY13" fmla="*/ 210402 h 498513"/>
              <a:gd name="connsiteX14" fmla="*/ 280278 w 306901"/>
              <a:gd name="connsiteY14" fmla="*/ 67446 h 498513"/>
              <a:gd name="connsiteX15" fmla="*/ 153451 w 306901"/>
              <a:gd name="connsiteY15" fmla="*/ 0 h 49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6901" h="498513">
                <a:moveTo>
                  <a:pt x="153451" y="219933"/>
                </a:moveTo>
                <a:cubicBezTo>
                  <a:pt x="116795" y="219933"/>
                  <a:pt x="87471" y="190608"/>
                  <a:pt x="87471" y="153953"/>
                </a:cubicBezTo>
                <a:cubicBezTo>
                  <a:pt x="87471" y="117297"/>
                  <a:pt x="116795" y="87973"/>
                  <a:pt x="153451" y="87973"/>
                </a:cubicBezTo>
                <a:cubicBezTo>
                  <a:pt x="190106" y="87973"/>
                  <a:pt x="219430" y="117297"/>
                  <a:pt x="219430" y="153953"/>
                </a:cubicBezTo>
                <a:cubicBezTo>
                  <a:pt x="219430" y="190608"/>
                  <a:pt x="190106" y="219933"/>
                  <a:pt x="153451" y="219933"/>
                </a:cubicBezTo>
                <a:close/>
                <a:moveTo>
                  <a:pt x="153451" y="0"/>
                </a:moveTo>
                <a:cubicBezTo>
                  <a:pt x="102866" y="0"/>
                  <a:pt x="55214" y="24926"/>
                  <a:pt x="26623" y="67446"/>
                </a:cubicBezTo>
                <a:cubicBezTo>
                  <a:pt x="-1968" y="109233"/>
                  <a:pt x="-7833" y="162750"/>
                  <a:pt x="10495" y="210402"/>
                </a:cubicBezTo>
                <a:lnTo>
                  <a:pt x="80140" y="364355"/>
                </a:lnTo>
                <a:lnTo>
                  <a:pt x="140255" y="490450"/>
                </a:lnTo>
                <a:cubicBezTo>
                  <a:pt x="142454" y="495581"/>
                  <a:pt x="147586" y="498514"/>
                  <a:pt x="153451" y="498514"/>
                </a:cubicBezTo>
                <a:cubicBezTo>
                  <a:pt x="159316" y="498514"/>
                  <a:pt x="164447" y="495581"/>
                  <a:pt x="166647" y="490450"/>
                </a:cubicBezTo>
                <a:lnTo>
                  <a:pt x="226762" y="364355"/>
                </a:lnTo>
                <a:lnTo>
                  <a:pt x="296407" y="210402"/>
                </a:lnTo>
                <a:cubicBezTo>
                  <a:pt x="314735" y="162750"/>
                  <a:pt x="308870" y="109233"/>
                  <a:pt x="280278" y="67446"/>
                </a:cubicBezTo>
                <a:cubicBezTo>
                  <a:pt x="251687" y="24926"/>
                  <a:pt x="204035" y="0"/>
                  <a:pt x="153451" y="0"/>
                </a:cubicBezTo>
                <a:close/>
              </a:path>
            </a:pathLst>
          </a:custGeom>
          <a:solidFill>
            <a:srgbClr val="70AD47"/>
          </a:solidFill>
          <a:ln w="96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endParaRPr>
          </a:p>
        </p:txBody>
      </p:sp>
      <p:sp>
        <p:nvSpPr>
          <p:cNvPr id="261" name="文本框 260">
            <a:extLst>
              <a:ext uri="{FF2B5EF4-FFF2-40B4-BE49-F238E27FC236}">
                <a16:creationId xmlns:a16="http://schemas.microsoft.com/office/drawing/2014/main" id="{7DCAC140-EA13-49F5-BEE4-3D5FD1319C9F}"/>
              </a:ext>
            </a:extLst>
          </p:cNvPr>
          <p:cNvSpPr txBox="1"/>
          <p:nvPr/>
        </p:nvSpPr>
        <p:spPr>
          <a:xfrm>
            <a:off x="7230640" y="2111452"/>
            <a:ext cx="1288793" cy="307777"/>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User Query</a:t>
            </a:r>
            <a:endParaRPr lang="zh-CN" altLang="en-US"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62" name="箭头: 右 261">
            <a:extLst>
              <a:ext uri="{FF2B5EF4-FFF2-40B4-BE49-F238E27FC236}">
                <a16:creationId xmlns:a16="http://schemas.microsoft.com/office/drawing/2014/main" id="{BE999627-FED3-4840-ADCE-2E0808B230A1}"/>
              </a:ext>
            </a:extLst>
          </p:cNvPr>
          <p:cNvSpPr/>
          <p:nvPr/>
        </p:nvSpPr>
        <p:spPr>
          <a:xfrm rot="5400000">
            <a:off x="7382849" y="2630027"/>
            <a:ext cx="500049" cy="184053"/>
          </a:xfrm>
          <a:prstGeom prst="rightArrow">
            <a:avLst>
              <a:gd name="adj1" fmla="val 50000"/>
              <a:gd name="adj2" fmla="val 83926"/>
            </a:avLst>
          </a:prstGeom>
          <a:noFill/>
          <a:ln w="254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63" name="椭圆 262">
            <a:extLst>
              <a:ext uri="{FF2B5EF4-FFF2-40B4-BE49-F238E27FC236}">
                <a16:creationId xmlns:a16="http://schemas.microsoft.com/office/drawing/2014/main" id="{046DF3A6-5840-430B-9D2A-7D6197FAB02E}"/>
              </a:ext>
            </a:extLst>
          </p:cNvPr>
          <p:cNvSpPr/>
          <p:nvPr/>
        </p:nvSpPr>
        <p:spPr>
          <a:xfrm>
            <a:off x="6877755" y="2311402"/>
            <a:ext cx="415266" cy="157690"/>
          </a:xfrm>
          <a:prstGeom prst="ellipse">
            <a:avLst/>
          </a:prstGeom>
          <a:noFill/>
          <a:ln w="19050" cap="flat" cmpd="sng" algn="ctr">
            <a:solidFill>
              <a:srgbClr val="FF0000"/>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64" name="图形 263" descr="问号">
            <a:extLst>
              <a:ext uri="{FF2B5EF4-FFF2-40B4-BE49-F238E27FC236}">
                <a16:creationId xmlns:a16="http://schemas.microsoft.com/office/drawing/2014/main" id="{82BDC4C0-607A-463F-B818-547CD22684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1283" y="2075371"/>
            <a:ext cx="352832" cy="352832"/>
          </a:xfrm>
          <a:prstGeom prst="rect">
            <a:avLst/>
          </a:prstGeom>
        </p:spPr>
      </p:pic>
      <p:sp>
        <p:nvSpPr>
          <p:cNvPr id="265" name="文本框 264">
            <a:extLst>
              <a:ext uri="{FF2B5EF4-FFF2-40B4-BE49-F238E27FC236}">
                <a16:creationId xmlns:a16="http://schemas.microsoft.com/office/drawing/2014/main" id="{093124BF-8246-461A-9DB5-4B3F0BE2E80A}"/>
              </a:ext>
            </a:extLst>
          </p:cNvPr>
          <p:cNvSpPr txBox="1"/>
          <p:nvPr/>
        </p:nvSpPr>
        <p:spPr>
          <a:xfrm>
            <a:off x="5470940" y="5540272"/>
            <a:ext cx="1004611" cy="307777"/>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srgbClr val="5C8E3A"/>
                </a:solidFill>
                <a:latin typeface="等线" panose="02010600030101010101" pitchFamily="2" charset="-122"/>
                <a:ea typeface="等线" panose="02010600030101010101" pitchFamily="2" charset="-122"/>
                <a:cs typeface="Times New Roman" panose="02020603050405020304" pitchFamily="18" charset="0"/>
              </a:rPr>
              <a:t>Fine-tune</a:t>
            </a:r>
            <a:endParaRPr lang="zh-CN" altLang="en-US" sz="1400" b="1" dirty="0">
              <a:solidFill>
                <a:srgbClr val="5C8E3A"/>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86" name="文本框 285">
            <a:extLst>
              <a:ext uri="{FF2B5EF4-FFF2-40B4-BE49-F238E27FC236}">
                <a16:creationId xmlns:a16="http://schemas.microsoft.com/office/drawing/2014/main" id="{3F30DC21-3CD9-4F98-9C79-37FA585464B8}"/>
              </a:ext>
            </a:extLst>
          </p:cNvPr>
          <p:cNvSpPr txBox="1"/>
          <p:nvPr/>
        </p:nvSpPr>
        <p:spPr>
          <a:xfrm>
            <a:off x="3309470" y="4720345"/>
            <a:ext cx="1739002" cy="523220"/>
          </a:xfrm>
          <a:prstGeom prst="rect">
            <a:avLst/>
          </a:prstGeom>
          <a:noFill/>
        </p:spPr>
        <p:txBody>
          <a:bodyPr wrap="square" rtlCol="0">
            <a:spAutoFit/>
          </a:bodyPr>
          <a:lstStyle/>
          <a:p>
            <a:pPr algn="ctr" defTabSz="457200" fontAlgn="auto">
              <a:spcBef>
                <a:spcPts val="0"/>
              </a:spcBef>
              <a:spcAft>
                <a:spcPts val="0"/>
              </a:spcAft>
            </a:pPr>
            <a:r>
              <a:rPr lang="en-US" altLang="zh-CN" sz="1400" dirty="0">
                <a:solidFill>
                  <a:srgbClr val="EA4A54"/>
                </a:solidFill>
                <a:latin typeface="+mj-lt"/>
                <a:ea typeface="等线" panose="02010600030101010101" pitchFamily="2" charset="-122"/>
                <a:cs typeface="Times New Roman" panose="02020603050405020304" pitchFamily="18" charset="0"/>
              </a:rPr>
              <a:t>Well-trained Feature Extractor</a:t>
            </a:r>
            <a:endParaRPr lang="zh-CN" altLang="en-US" sz="1400" dirty="0">
              <a:solidFill>
                <a:srgbClr val="EA4A54"/>
              </a:solidFill>
              <a:latin typeface="+mj-lt"/>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6179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500"/>
                                        <p:tgtEl>
                                          <p:spTgt spid="1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2"/>
                                        </p:tgtEl>
                                        <p:attrNameLst>
                                          <p:attrName>style.visibility</p:attrName>
                                        </p:attrNameLst>
                                      </p:cBhvr>
                                      <p:to>
                                        <p:strVal val="visible"/>
                                      </p:to>
                                    </p:set>
                                    <p:animEffect transition="in" filter="fade">
                                      <p:cBhvr>
                                        <p:cTn id="13" dur="500"/>
                                        <p:tgtEl>
                                          <p:spTgt spid="2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3"/>
                                        </p:tgtEl>
                                        <p:attrNameLst>
                                          <p:attrName>style.visibility</p:attrName>
                                        </p:attrNameLst>
                                      </p:cBhvr>
                                      <p:to>
                                        <p:strVal val="visible"/>
                                      </p:to>
                                    </p:set>
                                    <p:animEffect transition="in" filter="fade">
                                      <p:cBhvr>
                                        <p:cTn id="16" dur="500"/>
                                        <p:tgtEl>
                                          <p:spTgt spid="263"/>
                                        </p:tgtEl>
                                      </p:cBhvr>
                                    </p:animEffect>
                                  </p:childTnLst>
                                </p:cTn>
                              </p:par>
                              <p:par>
                                <p:cTn id="17" presetID="10" presetClass="entr" presetSubtype="0" fill="hold" nodeType="withEffect">
                                  <p:stCondLst>
                                    <p:cond delay="0"/>
                                  </p:stCondLst>
                                  <p:childTnLst>
                                    <p:set>
                                      <p:cBhvr>
                                        <p:cTn id="18" dur="1" fill="hold">
                                          <p:stCondLst>
                                            <p:cond delay="0"/>
                                          </p:stCondLst>
                                        </p:cTn>
                                        <p:tgtEl>
                                          <p:spTgt spid="264"/>
                                        </p:tgtEl>
                                        <p:attrNameLst>
                                          <p:attrName>style.visibility</p:attrName>
                                        </p:attrNameLst>
                                      </p:cBhvr>
                                      <p:to>
                                        <p:strVal val="visible"/>
                                      </p:to>
                                    </p:set>
                                    <p:animEffect transition="in" filter="fade">
                                      <p:cBhvr>
                                        <p:cTn id="19" dur="500"/>
                                        <p:tgtEl>
                                          <p:spTgt spid="26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1"/>
                                        </p:tgtEl>
                                        <p:attrNameLst>
                                          <p:attrName>style.visibility</p:attrName>
                                        </p:attrNameLst>
                                      </p:cBhvr>
                                      <p:to>
                                        <p:strVal val="visible"/>
                                      </p:to>
                                    </p:set>
                                    <p:animEffect transition="in" filter="fade">
                                      <p:cBhvr>
                                        <p:cTn id="22" dur="500"/>
                                        <p:tgtEl>
                                          <p:spTgt spid="2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1"/>
                                        </p:tgtEl>
                                        <p:attrNameLst>
                                          <p:attrName>style.visibility</p:attrName>
                                        </p:attrNameLst>
                                      </p:cBhvr>
                                      <p:to>
                                        <p:strVal val="visible"/>
                                      </p:to>
                                    </p:set>
                                    <p:animEffect transition="in" filter="fade">
                                      <p:cBhvr>
                                        <p:cTn id="27" dur="500"/>
                                        <p:tgtEl>
                                          <p:spTgt spid="2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9"/>
                                        </p:tgtEl>
                                        <p:attrNameLst>
                                          <p:attrName>style.visibility</p:attrName>
                                        </p:attrNameLst>
                                      </p:cBhvr>
                                      <p:to>
                                        <p:strVal val="visible"/>
                                      </p:to>
                                    </p:set>
                                    <p:animEffect transition="in" filter="fade">
                                      <p:cBhvr>
                                        <p:cTn id="30" dur="500"/>
                                        <p:tgtEl>
                                          <p:spTgt spid="229"/>
                                        </p:tgtEl>
                                      </p:cBhvr>
                                    </p:animEffect>
                                  </p:childTnLst>
                                </p:cTn>
                              </p:par>
                              <p:par>
                                <p:cTn id="31" presetID="10" presetClass="entr" presetSubtype="0" fill="hold" nodeType="withEffect">
                                  <p:stCondLst>
                                    <p:cond delay="0"/>
                                  </p:stCondLst>
                                  <p:childTnLst>
                                    <p:set>
                                      <p:cBhvr>
                                        <p:cTn id="32" dur="1" fill="hold">
                                          <p:stCondLst>
                                            <p:cond delay="0"/>
                                          </p:stCondLst>
                                        </p:cTn>
                                        <p:tgtEl>
                                          <p:spTgt spid="215"/>
                                        </p:tgtEl>
                                        <p:attrNameLst>
                                          <p:attrName>style.visibility</p:attrName>
                                        </p:attrNameLst>
                                      </p:cBhvr>
                                      <p:to>
                                        <p:strVal val="visible"/>
                                      </p:to>
                                    </p:set>
                                    <p:animEffect transition="in" filter="fade">
                                      <p:cBhvr>
                                        <p:cTn id="33" dur="500"/>
                                        <p:tgtEl>
                                          <p:spTgt spid="2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8"/>
                                        </p:tgtEl>
                                        <p:attrNameLst>
                                          <p:attrName>style.visibility</p:attrName>
                                        </p:attrNameLst>
                                      </p:cBhvr>
                                      <p:to>
                                        <p:strVal val="visible"/>
                                      </p:to>
                                    </p:set>
                                    <p:animEffect transition="in" filter="fade">
                                      <p:cBhvr>
                                        <p:cTn id="36" dur="500"/>
                                        <p:tgtEl>
                                          <p:spTgt spid="228"/>
                                        </p:tgtEl>
                                      </p:cBhvr>
                                    </p:animEffect>
                                  </p:childTnLst>
                                </p:cTn>
                              </p:par>
                              <p:par>
                                <p:cTn id="37" presetID="10" presetClass="entr" presetSubtype="0" fill="hold" nodeType="withEffect">
                                  <p:stCondLst>
                                    <p:cond delay="0"/>
                                  </p:stCondLst>
                                  <p:childTnLst>
                                    <p:set>
                                      <p:cBhvr>
                                        <p:cTn id="38" dur="1" fill="hold">
                                          <p:stCondLst>
                                            <p:cond delay="0"/>
                                          </p:stCondLst>
                                        </p:cTn>
                                        <p:tgtEl>
                                          <p:spTgt spid="219"/>
                                        </p:tgtEl>
                                        <p:attrNameLst>
                                          <p:attrName>style.visibility</p:attrName>
                                        </p:attrNameLst>
                                      </p:cBhvr>
                                      <p:to>
                                        <p:strVal val="visible"/>
                                      </p:to>
                                    </p:set>
                                    <p:animEffect transition="in" filter="fade">
                                      <p:cBhvr>
                                        <p:cTn id="39" dur="500"/>
                                        <p:tgtEl>
                                          <p:spTgt spid="2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7"/>
                                        </p:tgtEl>
                                        <p:attrNameLst>
                                          <p:attrName>style.visibility</p:attrName>
                                        </p:attrNameLst>
                                      </p:cBhvr>
                                      <p:to>
                                        <p:strVal val="visible"/>
                                      </p:to>
                                    </p:set>
                                    <p:animEffect transition="in" filter="fade">
                                      <p:cBhvr>
                                        <p:cTn id="42" dur="500"/>
                                        <p:tgtEl>
                                          <p:spTgt spid="2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7"/>
                                        </p:tgtEl>
                                        <p:attrNameLst>
                                          <p:attrName>style.visibility</p:attrName>
                                        </p:attrNameLst>
                                      </p:cBhvr>
                                      <p:to>
                                        <p:strVal val="visible"/>
                                      </p:to>
                                    </p:set>
                                    <p:animEffect transition="in" filter="fade">
                                      <p:cBhvr>
                                        <p:cTn id="45" dur="500"/>
                                        <p:tgtEl>
                                          <p:spTgt spid="2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8"/>
                                        </p:tgtEl>
                                        <p:attrNameLst>
                                          <p:attrName>style.visibility</p:attrName>
                                        </p:attrNameLst>
                                      </p:cBhvr>
                                      <p:to>
                                        <p:strVal val="visible"/>
                                      </p:to>
                                    </p:set>
                                    <p:animEffect transition="in" filter="fade">
                                      <p:cBhvr>
                                        <p:cTn id="48" dur="500"/>
                                        <p:tgtEl>
                                          <p:spTgt spid="2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9"/>
                                        </p:tgtEl>
                                        <p:attrNameLst>
                                          <p:attrName>style.visibility</p:attrName>
                                        </p:attrNameLst>
                                      </p:cBhvr>
                                      <p:to>
                                        <p:strVal val="visible"/>
                                      </p:to>
                                    </p:set>
                                    <p:animEffect transition="in" filter="fade">
                                      <p:cBhvr>
                                        <p:cTn id="51" dur="500"/>
                                        <p:tgtEl>
                                          <p:spTgt spid="23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8"/>
                                        </p:tgtEl>
                                        <p:attrNameLst>
                                          <p:attrName>style.visibility</p:attrName>
                                        </p:attrNameLst>
                                      </p:cBhvr>
                                      <p:to>
                                        <p:strVal val="visible"/>
                                      </p:to>
                                    </p:set>
                                    <p:animEffect transition="in" filter="fade">
                                      <p:cBhvr>
                                        <p:cTn id="56" dur="500"/>
                                        <p:tgtEl>
                                          <p:spTgt spid="19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Effect transition="in" filter="fade">
                                      <p:cBhvr>
                                        <p:cTn id="59" dur="500"/>
                                        <p:tgtEl>
                                          <p:spTgt spid="19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0"/>
                                        </p:tgtEl>
                                        <p:attrNameLst>
                                          <p:attrName>style.visibility</p:attrName>
                                        </p:attrNameLst>
                                      </p:cBhvr>
                                      <p:to>
                                        <p:strVal val="visible"/>
                                      </p:to>
                                    </p:set>
                                    <p:animEffect transition="in" filter="fade">
                                      <p:cBhvr>
                                        <p:cTn id="62" dur="500"/>
                                        <p:tgtEl>
                                          <p:spTgt spid="20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1"/>
                                        </p:tgtEl>
                                        <p:attrNameLst>
                                          <p:attrName>style.visibility</p:attrName>
                                        </p:attrNameLst>
                                      </p:cBhvr>
                                      <p:to>
                                        <p:strVal val="visible"/>
                                      </p:to>
                                    </p:set>
                                    <p:animEffect transition="in" filter="fade">
                                      <p:cBhvr>
                                        <p:cTn id="65" dur="500"/>
                                        <p:tgtEl>
                                          <p:spTgt spid="20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2"/>
                                        </p:tgtEl>
                                        <p:attrNameLst>
                                          <p:attrName>style.visibility</p:attrName>
                                        </p:attrNameLst>
                                      </p:cBhvr>
                                      <p:to>
                                        <p:strVal val="visible"/>
                                      </p:to>
                                    </p:set>
                                    <p:animEffect transition="in" filter="fade">
                                      <p:cBhvr>
                                        <p:cTn id="68" dur="500"/>
                                        <p:tgtEl>
                                          <p:spTgt spid="20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1"/>
                                        </p:tgtEl>
                                        <p:attrNameLst>
                                          <p:attrName>style.visibility</p:attrName>
                                        </p:attrNameLst>
                                      </p:cBhvr>
                                      <p:to>
                                        <p:strVal val="visible"/>
                                      </p:to>
                                    </p:set>
                                    <p:animEffect transition="in" filter="fade">
                                      <p:cBhvr>
                                        <p:cTn id="71" dur="500"/>
                                        <p:tgtEl>
                                          <p:spTgt spid="23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2"/>
                                        </p:tgtEl>
                                        <p:attrNameLst>
                                          <p:attrName>style.visibility</p:attrName>
                                        </p:attrNameLst>
                                      </p:cBhvr>
                                      <p:to>
                                        <p:strVal val="visible"/>
                                      </p:to>
                                    </p:set>
                                    <p:animEffect transition="in" filter="fade">
                                      <p:cBhvr>
                                        <p:cTn id="74" dur="500"/>
                                        <p:tgtEl>
                                          <p:spTgt spid="2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33"/>
                                        </p:tgtEl>
                                        <p:attrNameLst>
                                          <p:attrName>style.visibility</p:attrName>
                                        </p:attrNameLst>
                                      </p:cBhvr>
                                      <p:to>
                                        <p:strVal val="visible"/>
                                      </p:to>
                                    </p:set>
                                    <p:animEffect transition="in" filter="fade">
                                      <p:cBhvr>
                                        <p:cTn id="77" dur="500"/>
                                        <p:tgtEl>
                                          <p:spTgt spid="23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4"/>
                                        </p:tgtEl>
                                        <p:attrNameLst>
                                          <p:attrName>style.visibility</p:attrName>
                                        </p:attrNameLst>
                                      </p:cBhvr>
                                      <p:to>
                                        <p:strVal val="visible"/>
                                      </p:to>
                                    </p:set>
                                    <p:animEffect transition="in" filter="fade">
                                      <p:cBhvr>
                                        <p:cTn id="80" dur="500"/>
                                        <p:tgtEl>
                                          <p:spTgt spid="2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500"/>
                                        <p:tgtEl>
                                          <p:spTgt spid="24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41"/>
                                        </p:tgtEl>
                                        <p:attrNameLst>
                                          <p:attrName>style.visibility</p:attrName>
                                        </p:attrNameLst>
                                      </p:cBhvr>
                                      <p:to>
                                        <p:strVal val="visible"/>
                                      </p:to>
                                    </p:set>
                                    <p:animEffect transition="in" filter="fade">
                                      <p:cBhvr>
                                        <p:cTn id="86" dur="500"/>
                                        <p:tgtEl>
                                          <p:spTgt spid="24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500"/>
                                        <p:tgtEl>
                                          <p:spTgt spid="24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03"/>
                                        </p:tgtEl>
                                        <p:attrNameLst>
                                          <p:attrName>style.visibility</p:attrName>
                                        </p:attrNameLst>
                                      </p:cBhvr>
                                      <p:to>
                                        <p:strVal val="visible"/>
                                      </p:to>
                                    </p:set>
                                    <p:animEffect transition="in" filter="fade">
                                      <p:cBhvr>
                                        <p:cTn id="94" dur="500"/>
                                        <p:tgtEl>
                                          <p:spTgt spid="20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90"/>
                                        </p:tgtEl>
                                        <p:attrNameLst>
                                          <p:attrName>style.visibility</p:attrName>
                                        </p:attrNameLst>
                                      </p:cBhvr>
                                      <p:to>
                                        <p:strVal val="visible"/>
                                      </p:to>
                                    </p:set>
                                    <p:animEffect transition="in" filter="fade">
                                      <p:cBhvr>
                                        <p:cTn id="97" dur="500"/>
                                        <p:tgtEl>
                                          <p:spTgt spid="19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58"/>
                                        </p:tgtEl>
                                        <p:attrNameLst>
                                          <p:attrName>style.visibility</p:attrName>
                                        </p:attrNameLst>
                                      </p:cBhvr>
                                      <p:to>
                                        <p:strVal val="visible"/>
                                      </p:to>
                                    </p:set>
                                    <p:animEffect transition="in" filter="fade">
                                      <p:cBhvr>
                                        <p:cTn id="100" dur="500"/>
                                        <p:tgtEl>
                                          <p:spTgt spid="25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91"/>
                                        </p:tgtEl>
                                        <p:attrNameLst>
                                          <p:attrName>style.visibility</p:attrName>
                                        </p:attrNameLst>
                                      </p:cBhvr>
                                      <p:to>
                                        <p:strVal val="visible"/>
                                      </p:to>
                                    </p:set>
                                    <p:animEffect transition="in" filter="fade">
                                      <p:cBhvr>
                                        <p:cTn id="103" dur="500"/>
                                        <p:tgtEl>
                                          <p:spTgt spid="19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59"/>
                                        </p:tgtEl>
                                        <p:attrNameLst>
                                          <p:attrName>style.visibility</p:attrName>
                                        </p:attrNameLst>
                                      </p:cBhvr>
                                      <p:to>
                                        <p:strVal val="visible"/>
                                      </p:to>
                                    </p:set>
                                    <p:animEffect transition="in" filter="fade">
                                      <p:cBhvr>
                                        <p:cTn id="106" dur="500"/>
                                        <p:tgtEl>
                                          <p:spTgt spid="25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57"/>
                                        </p:tgtEl>
                                        <p:attrNameLst>
                                          <p:attrName>style.visibility</p:attrName>
                                        </p:attrNameLst>
                                      </p:cBhvr>
                                      <p:to>
                                        <p:strVal val="visible"/>
                                      </p:to>
                                    </p:set>
                                    <p:animEffect transition="in" filter="fade">
                                      <p:cBhvr>
                                        <p:cTn id="109" dur="500"/>
                                        <p:tgtEl>
                                          <p:spTgt spid="25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36"/>
                                        </p:tgtEl>
                                        <p:attrNameLst>
                                          <p:attrName>style.visibility</p:attrName>
                                        </p:attrNameLst>
                                      </p:cBhvr>
                                      <p:to>
                                        <p:strVal val="visible"/>
                                      </p:to>
                                    </p:set>
                                    <p:animEffect transition="in" filter="fade">
                                      <p:cBhvr>
                                        <p:cTn id="112" dur="500"/>
                                        <p:tgtEl>
                                          <p:spTgt spid="23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89"/>
                                        </p:tgtEl>
                                        <p:attrNameLst>
                                          <p:attrName>style.visibility</p:attrName>
                                        </p:attrNameLst>
                                      </p:cBhvr>
                                      <p:to>
                                        <p:strVal val="visible"/>
                                      </p:to>
                                    </p:set>
                                    <p:animEffect transition="in" filter="fade">
                                      <p:cBhvr>
                                        <p:cTn id="115" dur="500"/>
                                        <p:tgtEl>
                                          <p:spTgt spid="18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60"/>
                                        </p:tgtEl>
                                        <p:attrNameLst>
                                          <p:attrName>style.visibility</p:attrName>
                                        </p:attrNameLst>
                                      </p:cBhvr>
                                      <p:to>
                                        <p:strVal val="visible"/>
                                      </p:to>
                                    </p:set>
                                    <p:animEffect transition="in" filter="fade">
                                      <p:cBhvr>
                                        <p:cTn id="118" dur="500"/>
                                        <p:tgtEl>
                                          <p:spTgt spid="26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88"/>
                                        </p:tgtEl>
                                        <p:attrNameLst>
                                          <p:attrName>style.visibility</p:attrName>
                                        </p:attrNameLst>
                                      </p:cBhvr>
                                      <p:to>
                                        <p:strVal val="visible"/>
                                      </p:to>
                                    </p:set>
                                    <p:animEffect transition="in" filter="fade">
                                      <p:cBhvr>
                                        <p:cTn id="121" dur="500"/>
                                        <p:tgtEl>
                                          <p:spTgt spid="18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35"/>
                                        </p:tgtEl>
                                        <p:attrNameLst>
                                          <p:attrName>style.visibility</p:attrName>
                                        </p:attrNameLst>
                                      </p:cBhvr>
                                      <p:to>
                                        <p:strVal val="visible"/>
                                      </p:to>
                                    </p:set>
                                    <p:animEffect transition="in" filter="fade">
                                      <p:cBhvr>
                                        <p:cTn id="126" dur="500"/>
                                        <p:tgtEl>
                                          <p:spTgt spid="235"/>
                                        </p:tgtEl>
                                      </p:cBhvr>
                                    </p:animEffect>
                                  </p:childTnLst>
                                </p:cTn>
                              </p:par>
                              <p:par>
                                <p:cTn id="127" presetID="10" presetClass="entr" presetSubtype="0" fill="hold" nodeType="withEffect">
                                  <p:stCondLst>
                                    <p:cond delay="0"/>
                                  </p:stCondLst>
                                  <p:childTnLst>
                                    <p:set>
                                      <p:cBhvr>
                                        <p:cTn id="128" dur="1" fill="hold">
                                          <p:stCondLst>
                                            <p:cond delay="0"/>
                                          </p:stCondLst>
                                        </p:cTn>
                                        <p:tgtEl>
                                          <p:spTgt spid="224"/>
                                        </p:tgtEl>
                                        <p:attrNameLst>
                                          <p:attrName>style.visibility</p:attrName>
                                        </p:attrNameLst>
                                      </p:cBhvr>
                                      <p:to>
                                        <p:strVal val="visible"/>
                                      </p:to>
                                    </p:set>
                                    <p:animEffect transition="in" filter="fade">
                                      <p:cBhvr>
                                        <p:cTn id="129" dur="500"/>
                                        <p:tgtEl>
                                          <p:spTgt spid="22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30"/>
                                        </p:tgtEl>
                                        <p:attrNameLst>
                                          <p:attrName>style.visibility</p:attrName>
                                        </p:attrNameLst>
                                      </p:cBhvr>
                                      <p:to>
                                        <p:strVal val="visible"/>
                                      </p:to>
                                    </p:set>
                                    <p:animEffect transition="in" filter="fade">
                                      <p:cBhvr>
                                        <p:cTn id="132" dur="500"/>
                                        <p:tgtEl>
                                          <p:spTgt spid="230"/>
                                        </p:tgtEl>
                                      </p:cBhvr>
                                    </p:animEffect>
                                  </p:childTnLst>
                                </p:cTn>
                              </p:par>
                              <p:par>
                                <p:cTn id="133" presetID="10" presetClass="entr" presetSubtype="0" fill="hold" nodeType="withEffect">
                                  <p:stCondLst>
                                    <p:cond delay="0"/>
                                  </p:stCondLst>
                                  <p:childTnLst>
                                    <p:set>
                                      <p:cBhvr>
                                        <p:cTn id="134" dur="1" fill="hold">
                                          <p:stCondLst>
                                            <p:cond delay="0"/>
                                          </p:stCondLst>
                                        </p:cTn>
                                        <p:tgtEl>
                                          <p:spTgt spid="193"/>
                                        </p:tgtEl>
                                        <p:attrNameLst>
                                          <p:attrName>style.visibility</p:attrName>
                                        </p:attrNameLst>
                                      </p:cBhvr>
                                      <p:to>
                                        <p:strVal val="visible"/>
                                      </p:to>
                                    </p:set>
                                    <p:animEffect transition="in" filter="fade">
                                      <p:cBhvr>
                                        <p:cTn id="135" dur="500"/>
                                        <p:tgtEl>
                                          <p:spTgt spid="193"/>
                                        </p:tgtEl>
                                      </p:cBhvr>
                                    </p:animEffect>
                                  </p:childTnLst>
                                </p:cTn>
                              </p:par>
                              <p:par>
                                <p:cTn id="136" presetID="10" presetClass="entr" presetSubtype="0" fill="hold" nodeType="withEffect">
                                  <p:stCondLst>
                                    <p:cond delay="0"/>
                                  </p:stCondLst>
                                  <p:childTnLst>
                                    <p:set>
                                      <p:cBhvr>
                                        <p:cTn id="137" dur="1" fill="hold">
                                          <p:stCondLst>
                                            <p:cond delay="0"/>
                                          </p:stCondLst>
                                        </p:cTn>
                                        <p:tgtEl>
                                          <p:spTgt spid="192"/>
                                        </p:tgtEl>
                                        <p:attrNameLst>
                                          <p:attrName>style.visibility</p:attrName>
                                        </p:attrNameLst>
                                      </p:cBhvr>
                                      <p:to>
                                        <p:strVal val="visible"/>
                                      </p:to>
                                    </p:set>
                                    <p:animEffect transition="in" filter="fade">
                                      <p:cBhvr>
                                        <p:cTn id="138" dur="500"/>
                                        <p:tgtEl>
                                          <p:spTgt spid="192"/>
                                        </p:tgtEl>
                                      </p:cBhvr>
                                    </p:animEffect>
                                  </p:childTnLst>
                                </p:cTn>
                              </p:par>
                              <p:par>
                                <p:cTn id="139" presetID="10" presetClass="entr" presetSubtype="0" fill="hold" nodeType="withEffect">
                                  <p:stCondLst>
                                    <p:cond delay="0"/>
                                  </p:stCondLst>
                                  <p:childTnLst>
                                    <p:set>
                                      <p:cBhvr>
                                        <p:cTn id="140" dur="1" fill="hold">
                                          <p:stCondLst>
                                            <p:cond delay="0"/>
                                          </p:stCondLst>
                                        </p:cTn>
                                        <p:tgtEl>
                                          <p:spTgt spid="194"/>
                                        </p:tgtEl>
                                        <p:attrNameLst>
                                          <p:attrName>style.visibility</p:attrName>
                                        </p:attrNameLst>
                                      </p:cBhvr>
                                      <p:to>
                                        <p:strVal val="visible"/>
                                      </p:to>
                                    </p:set>
                                    <p:animEffect transition="in" filter="fade">
                                      <p:cBhvr>
                                        <p:cTn id="141" dur="500"/>
                                        <p:tgtEl>
                                          <p:spTgt spid="194"/>
                                        </p:tgtEl>
                                      </p:cBhvr>
                                    </p:animEffect>
                                  </p:childTnLst>
                                </p:cTn>
                              </p:par>
                              <p:par>
                                <p:cTn id="142" presetID="10" presetClass="entr" presetSubtype="0" fill="hold" nodeType="withEffect">
                                  <p:stCondLst>
                                    <p:cond delay="0"/>
                                  </p:stCondLst>
                                  <p:childTnLst>
                                    <p:set>
                                      <p:cBhvr>
                                        <p:cTn id="143" dur="1" fill="hold">
                                          <p:stCondLst>
                                            <p:cond delay="0"/>
                                          </p:stCondLst>
                                        </p:cTn>
                                        <p:tgtEl>
                                          <p:spTgt spid="195"/>
                                        </p:tgtEl>
                                        <p:attrNameLst>
                                          <p:attrName>style.visibility</p:attrName>
                                        </p:attrNameLst>
                                      </p:cBhvr>
                                      <p:to>
                                        <p:strVal val="visible"/>
                                      </p:to>
                                    </p:set>
                                    <p:animEffect transition="in" filter="fade">
                                      <p:cBhvr>
                                        <p:cTn id="144" dur="500"/>
                                        <p:tgtEl>
                                          <p:spTgt spid="195"/>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87"/>
                                        </p:tgtEl>
                                        <p:attrNameLst>
                                          <p:attrName>style.visibility</p:attrName>
                                        </p:attrNameLst>
                                      </p:cBhvr>
                                      <p:to>
                                        <p:strVal val="visible"/>
                                      </p:to>
                                    </p:set>
                                    <p:animEffect transition="in" filter="fade">
                                      <p:cBhvr>
                                        <p:cTn id="147" dur="500"/>
                                        <p:tgtEl>
                                          <p:spTgt spid="18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65"/>
                                        </p:tgtEl>
                                        <p:attrNameLst>
                                          <p:attrName>style.visibility</p:attrName>
                                        </p:attrNameLst>
                                      </p:cBhvr>
                                      <p:to>
                                        <p:strVal val="visible"/>
                                      </p:to>
                                    </p:set>
                                    <p:animEffect transition="in" filter="fade">
                                      <p:cBhvr>
                                        <p:cTn id="150" dur="500"/>
                                        <p:tgtEl>
                                          <p:spTgt spid="265"/>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243"/>
                                        </p:tgtEl>
                                        <p:attrNameLst>
                                          <p:attrName>style.visibility</p:attrName>
                                        </p:attrNameLst>
                                      </p:cBhvr>
                                      <p:to>
                                        <p:strVal val="visible"/>
                                      </p:to>
                                    </p:set>
                                    <p:animEffect transition="in" filter="fade">
                                      <p:cBhvr>
                                        <p:cTn id="155" dur="500"/>
                                        <p:tgtEl>
                                          <p:spTgt spid="243"/>
                                        </p:tgtEl>
                                      </p:cBhvr>
                                    </p:animEffect>
                                  </p:childTnLst>
                                </p:cTn>
                              </p:par>
                              <p:par>
                                <p:cTn id="156" presetID="10" presetClass="entr" presetSubtype="0" fill="hold" nodeType="withEffect">
                                  <p:stCondLst>
                                    <p:cond delay="0"/>
                                  </p:stCondLst>
                                  <p:childTnLst>
                                    <p:set>
                                      <p:cBhvr>
                                        <p:cTn id="157" dur="1" fill="hold">
                                          <p:stCondLst>
                                            <p:cond delay="0"/>
                                          </p:stCondLst>
                                        </p:cTn>
                                        <p:tgtEl>
                                          <p:spTgt spid="244"/>
                                        </p:tgtEl>
                                        <p:attrNameLst>
                                          <p:attrName>style.visibility</p:attrName>
                                        </p:attrNameLst>
                                      </p:cBhvr>
                                      <p:to>
                                        <p:strVal val="visible"/>
                                      </p:to>
                                    </p:set>
                                    <p:animEffect transition="in" filter="fade">
                                      <p:cBhvr>
                                        <p:cTn id="158" dur="500"/>
                                        <p:tgtEl>
                                          <p:spTgt spid="244"/>
                                        </p:tgtEl>
                                      </p:cBhvr>
                                    </p:animEffect>
                                  </p:childTnLst>
                                </p:cTn>
                              </p:par>
                              <p:par>
                                <p:cTn id="159" presetID="10" presetClass="entr" presetSubtype="0" fill="hold" nodeType="withEffect">
                                  <p:stCondLst>
                                    <p:cond delay="0"/>
                                  </p:stCondLst>
                                  <p:childTnLst>
                                    <p:set>
                                      <p:cBhvr>
                                        <p:cTn id="160" dur="1" fill="hold">
                                          <p:stCondLst>
                                            <p:cond delay="0"/>
                                          </p:stCondLst>
                                        </p:cTn>
                                        <p:tgtEl>
                                          <p:spTgt spid="245"/>
                                        </p:tgtEl>
                                        <p:attrNameLst>
                                          <p:attrName>style.visibility</p:attrName>
                                        </p:attrNameLst>
                                      </p:cBhvr>
                                      <p:to>
                                        <p:strVal val="visible"/>
                                      </p:to>
                                    </p:set>
                                    <p:animEffect transition="in" filter="fade">
                                      <p:cBhvr>
                                        <p:cTn id="161" dur="500"/>
                                        <p:tgtEl>
                                          <p:spTgt spid="245"/>
                                        </p:tgtEl>
                                      </p:cBhvr>
                                    </p:animEffect>
                                  </p:childTnLst>
                                </p:cTn>
                              </p:par>
                              <p:par>
                                <p:cTn id="162" presetID="10" presetClass="entr" presetSubtype="0" fill="hold" nodeType="withEffect">
                                  <p:stCondLst>
                                    <p:cond delay="0"/>
                                  </p:stCondLst>
                                  <p:childTnLst>
                                    <p:set>
                                      <p:cBhvr>
                                        <p:cTn id="163" dur="1" fill="hold">
                                          <p:stCondLst>
                                            <p:cond delay="0"/>
                                          </p:stCondLst>
                                        </p:cTn>
                                        <p:tgtEl>
                                          <p:spTgt spid="248"/>
                                        </p:tgtEl>
                                        <p:attrNameLst>
                                          <p:attrName>style.visibility</p:attrName>
                                        </p:attrNameLst>
                                      </p:cBhvr>
                                      <p:to>
                                        <p:strVal val="visible"/>
                                      </p:to>
                                    </p:set>
                                    <p:animEffect transition="in" filter="fade">
                                      <p:cBhvr>
                                        <p:cTn id="164" dur="500"/>
                                        <p:tgtEl>
                                          <p:spTgt spid="248"/>
                                        </p:tgtEl>
                                      </p:cBhvr>
                                    </p:animEffect>
                                  </p:childTnLst>
                                </p:cTn>
                              </p:par>
                              <p:par>
                                <p:cTn id="165" presetID="10" presetClass="entr" presetSubtype="0" fill="hold" nodeType="withEffect">
                                  <p:stCondLst>
                                    <p:cond delay="0"/>
                                  </p:stCondLst>
                                  <p:childTnLst>
                                    <p:set>
                                      <p:cBhvr>
                                        <p:cTn id="166" dur="1" fill="hold">
                                          <p:stCondLst>
                                            <p:cond delay="0"/>
                                          </p:stCondLst>
                                        </p:cTn>
                                        <p:tgtEl>
                                          <p:spTgt spid="251"/>
                                        </p:tgtEl>
                                        <p:attrNameLst>
                                          <p:attrName>style.visibility</p:attrName>
                                        </p:attrNameLst>
                                      </p:cBhvr>
                                      <p:to>
                                        <p:strVal val="visible"/>
                                      </p:to>
                                    </p:set>
                                    <p:animEffect transition="in" filter="fade">
                                      <p:cBhvr>
                                        <p:cTn id="167" dur="500"/>
                                        <p:tgtEl>
                                          <p:spTgt spid="25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56"/>
                                        </p:tgtEl>
                                        <p:attrNameLst>
                                          <p:attrName>style.visibility</p:attrName>
                                        </p:attrNameLst>
                                      </p:cBhvr>
                                      <p:to>
                                        <p:strVal val="visible"/>
                                      </p:to>
                                    </p:set>
                                    <p:animEffect transition="in" filter="fade">
                                      <p:cBhvr>
                                        <p:cTn id="170" dur="500"/>
                                        <p:tgtEl>
                                          <p:spTgt spid="256"/>
                                        </p:tgtEl>
                                      </p:cBhvr>
                                    </p:animEffect>
                                  </p:childTnLst>
                                </p:cTn>
                              </p:par>
                              <p:par>
                                <p:cTn id="171" presetID="10" presetClass="entr" presetSubtype="0" fill="hold" nodeType="withEffect">
                                  <p:stCondLst>
                                    <p:cond delay="0"/>
                                  </p:stCondLst>
                                  <p:childTnLst>
                                    <p:set>
                                      <p:cBhvr>
                                        <p:cTn id="172" dur="1" fill="hold">
                                          <p:stCondLst>
                                            <p:cond delay="0"/>
                                          </p:stCondLst>
                                        </p:cTn>
                                        <p:tgtEl>
                                          <p:spTgt spid="254"/>
                                        </p:tgtEl>
                                        <p:attrNameLst>
                                          <p:attrName>style.visibility</p:attrName>
                                        </p:attrNameLst>
                                      </p:cBhvr>
                                      <p:to>
                                        <p:strVal val="visible"/>
                                      </p:to>
                                    </p:set>
                                    <p:animEffect transition="in" filter="fade">
                                      <p:cBhvr>
                                        <p:cTn id="173" dur="500"/>
                                        <p:tgtEl>
                                          <p:spTgt spid="254"/>
                                        </p:tgtEl>
                                      </p:cBhvr>
                                    </p:animEffect>
                                  </p:childTnLst>
                                </p:cTn>
                              </p:par>
                              <p:par>
                                <p:cTn id="174" presetID="10" presetClass="entr" presetSubtype="0" fill="hold" nodeType="withEffect">
                                  <p:stCondLst>
                                    <p:cond delay="0"/>
                                  </p:stCondLst>
                                  <p:childTnLst>
                                    <p:set>
                                      <p:cBhvr>
                                        <p:cTn id="175" dur="1" fill="hold">
                                          <p:stCondLst>
                                            <p:cond delay="0"/>
                                          </p:stCondLst>
                                        </p:cTn>
                                        <p:tgtEl>
                                          <p:spTgt spid="255"/>
                                        </p:tgtEl>
                                        <p:attrNameLst>
                                          <p:attrName>style.visibility</p:attrName>
                                        </p:attrNameLst>
                                      </p:cBhvr>
                                      <p:to>
                                        <p:strVal val="visible"/>
                                      </p:to>
                                    </p:set>
                                    <p:animEffect transition="in" filter="fade">
                                      <p:cBhvr>
                                        <p:cTn id="176" dur="500"/>
                                        <p:tgtEl>
                                          <p:spTgt spid="255"/>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286"/>
                                        </p:tgtEl>
                                        <p:attrNameLst>
                                          <p:attrName>style.visibility</p:attrName>
                                        </p:attrNameLst>
                                      </p:cBhvr>
                                      <p:to>
                                        <p:strVal val="visible"/>
                                      </p:to>
                                    </p:set>
                                    <p:animEffect transition="in" filter="fade">
                                      <p:cBhvr>
                                        <p:cTn id="181"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p:bldP spid="190" grpId="0" animBg="1"/>
      <p:bldP spid="191" grpId="0"/>
      <p:bldP spid="196" grpId="0" animBg="1"/>
      <p:bldP spid="197" grpId="0"/>
      <p:bldP spid="198" grpId="0" animBg="1"/>
      <p:bldP spid="199" grpId="0"/>
      <p:bldP spid="200" grpId="0"/>
      <p:bldP spid="201" grpId="0"/>
      <p:bldP spid="202" grpId="0"/>
      <p:bldP spid="227" grpId="0"/>
      <p:bldP spid="228" grpId="0"/>
      <p:bldP spid="229" grpId="0"/>
      <p:bldP spid="230" grpId="0"/>
      <p:bldP spid="231" grpId="0" animBg="1"/>
      <p:bldP spid="232" grpId="0"/>
      <p:bldP spid="233" grpId="0" animBg="1"/>
      <p:bldP spid="234" grpId="0"/>
      <p:bldP spid="235" grpId="0" animBg="1"/>
      <p:bldP spid="236" grpId="0" animBg="1"/>
      <p:bldP spid="237" grpId="0" animBg="1"/>
      <p:bldP spid="238" grpId="0" animBg="1"/>
      <p:bldP spid="239" grpId="0" animBg="1"/>
      <p:bldP spid="240" grpId="0" animBg="1"/>
      <p:bldP spid="241" grpId="0" animBg="1"/>
      <p:bldP spid="242" grpId="0" animBg="1"/>
      <p:bldP spid="256" grpId="0"/>
      <p:bldP spid="257" grpId="0"/>
      <p:bldP spid="258" grpId="0" animBg="1"/>
      <p:bldP spid="259" grpId="0" animBg="1"/>
      <p:bldP spid="260" grpId="0" animBg="1"/>
      <p:bldP spid="261" grpId="0"/>
      <p:bldP spid="262" grpId="0" animBg="1"/>
      <p:bldP spid="263" grpId="0" animBg="1"/>
      <p:bldP spid="265" grpId="0"/>
      <p:bldP spid="2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p:txBody>
          <a:bodyPr/>
          <a:lstStyle/>
          <a:p>
            <a:r>
              <a:rPr lang="en-US" altLang="zh-CN" dirty="0"/>
              <a:t>Motivation</a:t>
            </a:r>
            <a:endParaRPr lang="zh-CN" altLang="en-US" dirty="0"/>
          </a:p>
        </p:txBody>
      </p:sp>
      <p:sp>
        <p:nvSpPr>
          <p:cNvPr id="3" name="内容占位符 2">
            <a:extLst>
              <a:ext uri="{FF2B5EF4-FFF2-40B4-BE49-F238E27FC236}">
                <a16:creationId xmlns:a16="http://schemas.microsoft.com/office/drawing/2014/main" id="{4ACBA139-C13D-4657-9CE9-36AF74873653}"/>
              </a:ext>
            </a:extLst>
          </p:cNvPr>
          <p:cNvSpPr>
            <a:spLocks noGrp="1"/>
          </p:cNvSpPr>
          <p:nvPr>
            <p:ph idx="1"/>
          </p:nvPr>
        </p:nvSpPr>
        <p:spPr>
          <a:xfrm>
            <a:off x="719403" y="1340768"/>
            <a:ext cx="10849205" cy="4983162"/>
          </a:xfrm>
        </p:spPr>
        <p:txBody>
          <a:bodyPr/>
          <a:lstStyle/>
          <a:p>
            <a:r>
              <a:rPr lang="en-US" altLang="zh-CN" dirty="0"/>
              <a:t>Various</a:t>
            </a:r>
            <a:r>
              <a:rPr lang="zh-CN" altLang="en-US" dirty="0"/>
              <a:t> </a:t>
            </a:r>
            <a:r>
              <a:rPr lang="en-US" altLang="zh-CN" dirty="0"/>
              <a:t>location-based</a:t>
            </a:r>
            <a:r>
              <a:rPr lang="zh-CN" altLang="en-US" dirty="0"/>
              <a:t> </a:t>
            </a:r>
            <a:r>
              <a:rPr lang="en-US" altLang="zh-CN" dirty="0"/>
              <a:t>ubiquitous</a:t>
            </a:r>
            <a:r>
              <a:rPr lang="zh-CN" altLang="en-US" dirty="0"/>
              <a:t> </a:t>
            </a:r>
            <a:r>
              <a:rPr lang="en-US" altLang="zh-CN" dirty="0"/>
              <a:t>applications.</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And locating with Wi-Fi is superior in </a:t>
            </a:r>
          </a:p>
          <a:p>
            <a:pPr lvl="1"/>
            <a:r>
              <a:rPr lang="en-US" altLang="zh-CN" dirty="0"/>
              <a:t>Ubiquitous: Almost everywhere installed infrastructure.</a:t>
            </a:r>
          </a:p>
          <a:p>
            <a:pPr lvl="1"/>
            <a:r>
              <a:rPr lang="en-US" altLang="zh-CN" dirty="0"/>
              <a:t>Low-cost: Off-the-shelf Wi-Fi devices.</a:t>
            </a:r>
          </a:p>
          <a:p>
            <a:pPr lvl="1"/>
            <a:r>
              <a:rPr lang="en-US" altLang="zh-CN" dirty="0"/>
              <a:t>Non-invasive: not required to wear/carry any special</a:t>
            </a:r>
            <a:r>
              <a:rPr lang="zh-CN" altLang="en-US" dirty="0"/>
              <a:t> </a:t>
            </a:r>
            <a:r>
              <a:rPr lang="en-US" altLang="zh-CN" dirty="0"/>
              <a:t>devices.</a:t>
            </a:r>
            <a:endParaRPr lang="zh-CN" altLang="en-US" dirty="0"/>
          </a:p>
          <a:p>
            <a:r>
              <a:rPr lang="en-US" altLang="zh-CN" dirty="0"/>
              <a:t>Attract attention from both </a:t>
            </a:r>
            <a:r>
              <a:rPr lang="en-US" altLang="zh-CN" dirty="0">
                <a:solidFill>
                  <a:srgbClr val="EA4A54"/>
                </a:solidFill>
              </a:rPr>
              <a:t>academic</a:t>
            </a:r>
            <a:r>
              <a:rPr lang="en-US" altLang="zh-CN" dirty="0"/>
              <a:t> and</a:t>
            </a:r>
            <a:r>
              <a:rPr lang="en-US" altLang="zh-CN" dirty="0">
                <a:solidFill>
                  <a:srgbClr val="EA4A54"/>
                </a:solidFill>
              </a:rPr>
              <a:t> </a:t>
            </a:r>
            <a:r>
              <a:rPr lang="en-US" altLang="zh-CN" dirty="0">
                <a:solidFill>
                  <a:srgbClr val="52BCA8"/>
                </a:solidFill>
              </a:rPr>
              <a:t>industrial</a:t>
            </a:r>
            <a:r>
              <a:rPr lang="en-US" altLang="zh-CN" dirty="0">
                <a:solidFill>
                  <a:srgbClr val="EA4A54"/>
                </a:solidFill>
              </a:rPr>
              <a:t> </a:t>
            </a:r>
            <a:r>
              <a:rPr lang="en-US" altLang="zh-CN" dirty="0"/>
              <a:t>communities.</a:t>
            </a:r>
            <a:endParaRPr lang="zh-CN" altLang="en-US" dirty="0"/>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2</a:t>
            </a:fld>
            <a:endParaRPr lang="en-US" altLang="zh-CN"/>
          </a:p>
        </p:txBody>
      </p:sp>
      <p:pic>
        <p:nvPicPr>
          <p:cNvPr id="5" name="图片 4">
            <a:extLst>
              <a:ext uri="{FF2B5EF4-FFF2-40B4-BE49-F238E27FC236}">
                <a16:creationId xmlns:a16="http://schemas.microsoft.com/office/drawing/2014/main" id="{E5E2822C-0610-441D-A017-B74F026319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2224" y="2032284"/>
            <a:ext cx="2525584" cy="1817294"/>
          </a:xfrm>
          <a:prstGeom prst="rect">
            <a:avLst/>
          </a:prstGeom>
          <a:ln>
            <a:solidFill>
              <a:schemeClr val="tx1"/>
            </a:solidFill>
          </a:ln>
        </p:spPr>
      </p:pic>
      <p:pic>
        <p:nvPicPr>
          <p:cNvPr id="6" name="图片 5">
            <a:extLst>
              <a:ext uri="{FF2B5EF4-FFF2-40B4-BE49-F238E27FC236}">
                <a16:creationId xmlns:a16="http://schemas.microsoft.com/office/drawing/2014/main" id="{2F31EFC0-F0C9-4192-B17F-6099DF99E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1285" y="2032284"/>
            <a:ext cx="2771112" cy="1817294"/>
          </a:xfrm>
          <a:prstGeom prst="rect">
            <a:avLst/>
          </a:prstGeom>
          <a:ln>
            <a:solidFill>
              <a:schemeClr val="tx1"/>
            </a:solidFill>
          </a:ln>
        </p:spPr>
      </p:pic>
      <p:pic>
        <p:nvPicPr>
          <p:cNvPr id="7" name="图片 4">
            <a:extLst>
              <a:ext uri="{FF2B5EF4-FFF2-40B4-BE49-F238E27FC236}">
                <a16:creationId xmlns:a16="http://schemas.microsoft.com/office/drawing/2014/main" id="{54075937-F68A-4EAC-9A9A-5D076A6ADE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3240" y="2034226"/>
            <a:ext cx="2850101" cy="1822625"/>
          </a:xfrm>
          <a:prstGeom prst="rect">
            <a:avLst/>
          </a:prstGeom>
          <a:ln>
            <a:solidFill>
              <a:schemeClr val="tx1"/>
            </a:solidFill>
          </a:ln>
        </p:spPr>
      </p:pic>
      <p:sp>
        <p:nvSpPr>
          <p:cNvPr id="8" name="文本框 7">
            <a:extLst>
              <a:ext uri="{FF2B5EF4-FFF2-40B4-BE49-F238E27FC236}">
                <a16:creationId xmlns:a16="http://schemas.microsoft.com/office/drawing/2014/main" id="{0D136049-0B57-46AB-B904-F035F245715B}"/>
              </a:ext>
            </a:extLst>
          </p:cNvPr>
          <p:cNvSpPr txBox="1"/>
          <p:nvPr/>
        </p:nvSpPr>
        <p:spPr>
          <a:xfrm>
            <a:off x="2063552" y="3889648"/>
            <a:ext cx="2151551" cy="400110"/>
          </a:xfrm>
          <a:prstGeom prst="rect">
            <a:avLst/>
          </a:prstGeom>
          <a:noFill/>
        </p:spPr>
        <p:txBody>
          <a:bodyPr wrap="none" rtlCol="0">
            <a:spAutoFit/>
          </a:bodyPr>
          <a:lstStyle/>
          <a:p>
            <a:r>
              <a:rPr lang="en-US" altLang="zh-CN" sz="2000" dirty="0">
                <a:latin typeface="+mj-lt"/>
                <a:ea typeface="+mj-ea"/>
              </a:rPr>
              <a:t>Indoor</a:t>
            </a:r>
            <a:r>
              <a:rPr lang="zh-CN" altLang="en-US" sz="2000" dirty="0">
                <a:latin typeface="+mj-lt"/>
                <a:ea typeface="+mj-ea"/>
              </a:rPr>
              <a:t> </a:t>
            </a:r>
            <a:r>
              <a:rPr lang="en-US" altLang="zh-CN" sz="2000" dirty="0">
                <a:latin typeface="+mj-lt"/>
                <a:ea typeface="+mj-ea"/>
              </a:rPr>
              <a:t>Location</a:t>
            </a:r>
            <a:endParaRPr lang="zh-CN" altLang="en-US" sz="2000" dirty="0">
              <a:latin typeface="+mj-lt"/>
              <a:ea typeface="+mj-ea"/>
            </a:endParaRPr>
          </a:p>
        </p:txBody>
      </p:sp>
      <p:sp>
        <p:nvSpPr>
          <p:cNvPr id="9" name="文本框 8">
            <a:extLst>
              <a:ext uri="{FF2B5EF4-FFF2-40B4-BE49-F238E27FC236}">
                <a16:creationId xmlns:a16="http://schemas.microsoft.com/office/drawing/2014/main" id="{59BC576A-9F7D-4F98-A7E6-FAA24B1B7BAA}"/>
              </a:ext>
            </a:extLst>
          </p:cNvPr>
          <p:cNvSpPr txBox="1"/>
          <p:nvPr/>
        </p:nvSpPr>
        <p:spPr>
          <a:xfrm>
            <a:off x="5367190" y="3895001"/>
            <a:ext cx="1553630" cy="400110"/>
          </a:xfrm>
          <a:prstGeom prst="rect">
            <a:avLst/>
          </a:prstGeom>
          <a:noFill/>
        </p:spPr>
        <p:txBody>
          <a:bodyPr wrap="none" rtlCol="0">
            <a:spAutoFit/>
          </a:bodyPr>
          <a:lstStyle/>
          <a:p>
            <a:r>
              <a:rPr lang="en-US" altLang="zh-CN" sz="2000" dirty="0">
                <a:latin typeface="+mj-lt"/>
                <a:ea typeface="+mj-ea"/>
              </a:rPr>
              <a:t>Navigation</a:t>
            </a:r>
            <a:endParaRPr lang="zh-CN" altLang="en-US" sz="2000" dirty="0">
              <a:latin typeface="+mj-lt"/>
              <a:ea typeface="+mj-ea"/>
            </a:endParaRPr>
          </a:p>
        </p:txBody>
      </p:sp>
      <p:sp>
        <p:nvSpPr>
          <p:cNvPr id="10" name="文本框 12">
            <a:extLst>
              <a:ext uri="{FF2B5EF4-FFF2-40B4-BE49-F238E27FC236}">
                <a16:creationId xmlns:a16="http://schemas.microsoft.com/office/drawing/2014/main" id="{540604D4-9921-433B-AA14-81BD59421173}"/>
              </a:ext>
            </a:extLst>
          </p:cNvPr>
          <p:cNvSpPr txBox="1"/>
          <p:nvPr/>
        </p:nvSpPr>
        <p:spPr>
          <a:xfrm>
            <a:off x="8400256" y="3889648"/>
            <a:ext cx="1819729" cy="400110"/>
          </a:xfrm>
          <a:prstGeom prst="rect">
            <a:avLst/>
          </a:prstGeom>
          <a:noFill/>
        </p:spPr>
        <p:txBody>
          <a:bodyPr wrap="none" rtlCol="0">
            <a:spAutoFit/>
          </a:bodyPr>
          <a:lstStyle/>
          <a:p>
            <a:r>
              <a:rPr lang="en-US" altLang="zh-CN" sz="2000" dirty="0" err="1">
                <a:latin typeface="+mj-lt"/>
                <a:ea typeface="+mj-ea"/>
              </a:rPr>
              <a:t>PoI</a:t>
            </a:r>
            <a:r>
              <a:rPr lang="en-US" altLang="zh-CN" sz="2000" dirty="0">
                <a:latin typeface="+mj-lt"/>
                <a:ea typeface="+mj-ea"/>
              </a:rPr>
              <a:t> discovery</a:t>
            </a:r>
            <a:endParaRPr lang="zh-CN" altLang="en-US" sz="2000" dirty="0">
              <a:latin typeface="+mj-lt"/>
              <a:ea typeface="+mj-ea"/>
            </a:endParaRPr>
          </a:p>
        </p:txBody>
      </p:sp>
    </p:spTree>
    <p:extLst>
      <p:ext uri="{BB962C8B-B14F-4D97-AF65-F5344CB8AC3E}">
        <p14:creationId xmlns:p14="http://schemas.microsoft.com/office/powerpoint/2010/main" val="374869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Experiment</a:t>
            </a:r>
            <a:endParaRPr lang="zh-CN" altLang="en-US" dirty="0"/>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20</a:t>
            </a:fld>
            <a:endParaRPr lang="en-US" altLang="zh-CN"/>
          </a:p>
        </p:txBody>
      </p:sp>
      <p:pic>
        <p:nvPicPr>
          <p:cNvPr id="7" name="图片 6">
            <a:extLst>
              <a:ext uri="{FF2B5EF4-FFF2-40B4-BE49-F238E27FC236}">
                <a16:creationId xmlns:a16="http://schemas.microsoft.com/office/drawing/2014/main" id="{275A9E0C-D878-4D77-9EF6-1DFE02ACC243}"/>
              </a:ext>
            </a:extLst>
          </p:cNvPr>
          <p:cNvPicPr>
            <a:picLocks noChangeAspect="1"/>
          </p:cNvPicPr>
          <p:nvPr/>
        </p:nvPicPr>
        <p:blipFill>
          <a:blip r:embed="rId3"/>
          <a:stretch>
            <a:fillRect/>
          </a:stretch>
        </p:blipFill>
        <p:spPr>
          <a:xfrm>
            <a:off x="983432" y="4043844"/>
            <a:ext cx="9572042" cy="1020761"/>
          </a:xfrm>
          <a:prstGeom prst="rect">
            <a:avLst/>
          </a:prstGeom>
        </p:spPr>
      </p:pic>
      <p:pic>
        <p:nvPicPr>
          <p:cNvPr id="9" name="图片 8">
            <a:extLst>
              <a:ext uri="{FF2B5EF4-FFF2-40B4-BE49-F238E27FC236}">
                <a16:creationId xmlns:a16="http://schemas.microsoft.com/office/drawing/2014/main" id="{E81A4A69-FD6C-44BC-A9A7-CFA9BC8EA3A3}"/>
              </a:ext>
            </a:extLst>
          </p:cNvPr>
          <p:cNvPicPr>
            <a:picLocks noChangeAspect="1"/>
          </p:cNvPicPr>
          <p:nvPr/>
        </p:nvPicPr>
        <p:blipFill>
          <a:blip r:embed="rId4"/>
          <a:stretch>
            <a:fillRect/>
          </a:stretch>
        </p:blipFill>
        <p:spPr>
          <a:xfrm>
            <a:off x="1980931" y="5013176"/>
            <a:ext cx="7488832" cy="1615041"/>
          </a:xfrm>
          <a:prstGeom prst="rect">
            <a:avLst/>
          </a:prstGeom>
        </p:spPr>
      </p:pic>
      <p:pic>
        <p:nvPicPr>
          <p:cNvPr id="8" name="图片 7">
            <a:extLst>
              <a:ext uri="{FF2B5EF4-FFF2-40B4-BE49-F238E27FC236}">
                <a16:creationId xmlns:a16="http://schemas.microsoft.com/office/drawing/2014/main" id="{E3CF057E-6C8A-4197-AF37-B8460D592DE9}"/>
              </a:ext>
            </a:extLst>
          </p:cNvPr>
          <p:cNvPicPr>
            <a:picLocks noChangeAspect="1"/>
          </p:cNvPicPr>
          <p:nvPr/>
        </p:nvPicPr>
        <p:blipFill>
          <a:blip r:embed="rId5"/>
          <a:stretch>
            <a:fillRect/>
          </a:stretch>
        </p:blipFill>
        <p:spPr>
          <a:xfrm>
            <a:off x="6029681" y="1149362"/>
            <a:ext cx="4604867" cy="2711685"/>
          </a:xfrm>
          <a:prstGeom prst="rect">
            <a:avLst/>
          </a:prstGeom>
        </p:spPr>
      </p:pic>
      <p:sp>
        <p:nvSpPr>
          <p:cNvPr id="43" name="矩形 42">
            <a:extLst>
              <a:ext uri="{FF2B5EF4-FFF2-40B4-BE49-F238E27FC236}">
                <a16:creationId xmlns:a16="http://schemas.microsoft.com/office/drawing/2014/main" id="{76C2C1C1-BE5F-46FE-A6FC-0C8DFFB4C463}"/>
              </a:ext>
            </a:extLst>
          </p:cNvPr>
          <p:cNvSpPr/>
          <p:nvPr/>
        </p:nvSpPr>
        <p:spPr>
          <a:xfrm>
            <a:off x="7320136" y="3753851"/>
            <a:ext cx="2160240" cy="334259"/>
          </a:xfrm>
          <a:prstGeom prst="rect">
            <a:avLst/>
          </a:prstGeom>
        </p:spPr>
        <p:txBody>
          <a:bodyPr wrap="square">
            <a:spAutoFit/>
          </a:bodyPr>
          <a:lstStyle/>
          <a:p>
            <a:pPr eaLnBrk="1" hangingPunct="1">
              <a:lnSpc>
                <a:spcPct val="150000"/>
              </a:lnSpc>
            </a:pPr>
            <a:r>
              <a:rPr lang="en-US" altLang="zh-CN" sz="1200" dirty="0">
                <a:latin typeface="+mn-lt"/>
              </a:rPr>
              <a:t>The architecture of </a:t>
            </a:r>
            <a:r>
              <a:rPr lang="en-US" altLang="zh-CN" sz="1200" b="1" i="1" dirty="0" err="1">
                <a:latin typeface="+mn-lt"/>
              </a:rPr>
              <a:t>iToLoc</a:t>
            </a:r>
            <a:endParaRPr lang="en-US" altLang="zh-CN" sz="1200" b="1" i="1" dirty="0">
              <a:latin typeface="+mn-lt"/>
            </a:endParaRPr>
          </a:p>
        </p:txBody>
      </p:sp>
      <p:sp>
        <p:nvSpPr>
          <p:cNvPr id="46" name="内容占位符 2">
            <a:extLst>
              <a:ext uri="{FF2B5EF4-FFF2-40B4-BE49-F238E27FC236}">
                <a16:creationId xmlns:a16="http://schemas.microsoft.com/office/drawing/2014/main" id="{D80A894E-937F-4D2C-BF7E-4CBAFB192C07}"/>
              </a:ext>
            </a:extLst>
          </p:cNvPr>
          <p:cNvSpPr>
            <a:spLocks noGrp="1"/>
          </p:cNvSpPr>
          <p:nvPr>
            <p:ph idx="1"/>
          </p:nvPr>
        </p:nvSpPr>
        <p:spPr>
          <a:xfrm>
            <a:off x="719403" y="1340768"/>
            <a:ext cx="10849205" cy="4983162"/>
          </a:xfrm>
        </p:spPr>
        <p:txBody>
          <a:bodyPr/>
          <a:lstStyle/>
          <a:p>
            <a:r>
              <a:rPr lang="en-US" altLang="zh-CN" dirty="0"/>
              <a:t>Experimental Methodology</a:t>
            </a:r>
          </a:p>
          <a:p>
            <a:pPr lvl="1"/>
            <a:r>
              <a:rPr lang="en-US" altLang="zh-CN" dirty="0"/>
              <a:t>3 scenarios.</a:t>
            </a:r>
          </a:p>
          <a:p>
            <a:pPr lvl="1"/>
            <a:r>
              <a:rPr lang="en-US" altLang="zh-CN" dirty="0"/>
              <a:t>8 devices.</a:t>
            </a:r>
          </a:p>
          <a:p>
            <a:pPr lvl="1"/>
            <a:r>
              <a:rPr lang="en-US" altLang="zh-CN" dirty="0"/>
              <a:t>7 months.</a:t>
            </a:r>
          </a:p>
          <a:p>
            <a:pPr lvl="1"/>
            <a:r>
              <a:rPr lang="en-US" altLang="zh-CN" dirty="0"/>
              <a:t>2 evaluation metrics.</a:t>
            </a:r>
          </a:p>
        </p:txBody>
      </p:sp>
    </p:spTree>
    <p:extLst>
      <p:ext uri="{BB962C8B-B14F-4D97-AF65-F5344CB8AC3E}">
        <p14:creationId xmlns:p14="http://schemas.microsoft.com/office/powerpoint/2010/main" val="3231683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Experiment</a:t>
            </a:r>
            <a:endParaRPr lang="zh-CN" altLang="en-US" dirty="0"/>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21</a:t>
            </a:fld>
            <a:endParaRPr lang="en-US" altLang="zh-CN"/>
          </a:p>
        </p:txBody>
      </p:sp>
      <p:sp>
        <p:nvSpPr>
          <p:cNvPr id="46" name="内容占位符 2">
            <a:extLst>
              <a:ext uri="{FF2B5EF4-FFF2-40B4-BE49-F238E27FC236}">
                <a16:creationId xmlns:a16="http://schemas.microsoft.com/office/drawing/2014/main" id="{D80A894E-937F-4D2C-BF7E-4CBAFB192C07}"/>
              </a:ext>
            </a:extLst>
          </p:cNvPr>
          <p:cNvSpPr>
            <a:spLocks noGrp="1"/>
          </p:cNvSpPr>
          <p:nvPr>
            <p:ph idx="1"/>
          </p:nvPr>
        </p:nvSpPr>
        <p:spPr>
          <a:xfrm>
            <a:off x="733195" y="1346783"/>
            <a:ext cx="10849205" cy="4983162"/>
          </a:xfrm>
        </p:spPr>
        <p:txBody>
          <a:bodyPr/>
          <a:lstStyle/>
          <a:p>
            <a:r>
              <a:rPr lang="en-US" altLang="zh-CN" dirty="0"/>
              <a:t>Overall Performance</a:t>
            </a:r>
          </a:p>
        </p:txBody>
      </p:sp>
      <p:pic>
        <p:nvPicPr>
          <p:cNvPr id="3" name="图片 2">
            <a:extLst>
              <a:ext uri="{FF2B5EF4-FFF2-40B4-BE49-F238E27FC236}">
                <a16:creationId xmlns:a16="http://schemas.microsoft.com/office/drawing/2014/main" id="{970CCA41-ED29-482B-B574-0973617B4E42}"/>
              </a:ext>
            </a:extLst>
          </p:cNvPr>
          <p:cNvPicPr>
            <a:picLocks noChangeAspect="1"/>
          </p:cNvPicPr>
          <p:nvPr/>
        </p:nvPicPr>
        <p:blipFill>
          <a:blip r:embed="rId3"/>
          <a:stretch>
            <a:fillRect/>
          </a:stretch>
        </p:blipFill>
        <p:spPr>
          <a:xfrm>
            <a:off x="1110746" y="1988840"/>
            <a:ext cx="3263563" cy="2039727"/>
          </a:xfrm>
          <a:prstGeom prst="rect">
            <a:avLst/>
          </a:prstGeom>
        </p:spPr>
      </p:pic>
      <p:pic>
        <p:nvPicPr>
          <p:cNvPr id="6" name="图片 5">
            <a:extLst>
              <a:ext uri="{FF2B5EF4-FFF2-40B4-BE49-F238E27FC236}">
                <a16:creationId xmlns:a16="http://schemas.microsoft.com/office/drawing/2014/main" id="{A6FA38FA-870E-475C-A074-E586285C84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8722" y="1988840"/>
            <a:ext cx="3263563" cy="2039727"/>
          </a:xfrm>
          <a:prstGeom prst="rect">
            <a:avLst/>
          </a:prstGeom>
        </p:spPr>
      </p:pic>
      <p:pic>
        <p:nvPicPr>
          <p:cNvPr id="11" name="图片 10">
            <a:extLst>
              <a:ext uri="{FF2B5EF4-FFF2-40B4-BE49-F238E27FC236}">
                <a16:creationId xmlns:a16="http://schemas.microsoft.com/office/drawing/2014/main" id="{F42DC423-C88E-4132-8F7C-BC600764DC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6697" y="1988840"/>
            <a:ext cx="3314557" cy="2071598"/>
          </a:xfrm>
          <a:prstGeom prst="rect">
            <a:avLst/>
          </a:prstGeom>
        </p:spPr>
      </p:pic>
      <p:pic>
        <p:nvPicPr>
          <p:cNvPr id="13" name="图片 12">
            <a:extLst>
              <a:ext uri="{FF2B5EF4-FFF2-40B4-BE49-F238E27FC236}">
                <a16:creationId xmlns:a16="http://schemas.microsoft.com/office/drawing/2014/main" id="{10481866-1807-48B9-9353-21811711C6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2066" y="4244298"/>
            <a:ext cx="7783877" cy="2048389"/>
          </a:xfrm>
          <a:prstGeom prst="rect">
            <a:avLst/>
          </a:prstGeom>
        </p:spPr>
      </p:pic>
      <p:sp>
        <p:nvSpPr>
          <p:cNvPr id="10" name="矩形 9">
            <a:extLst>
              <a:ext uri="{FF2B5EF4-FFF2-40B4-BE49-F238E27FC236}">
                <a16:creationId xmlns:a16="http://schemas.microsoft.com/office/drawing/2014/main" id="{C173B315-E96B-4FFA-8E31-AA4BF10258DF}"/>
              </a:ext>
            </a:extLst>
          </p:cNvPr>
          <p:cNvSpPr/>
          <p:nvPr/>
        </p:nvSpPr>
        <p:spPr>
          <a:xfrm>
            <a:off x="1806423" y="3858849"/>
            <a:ext cx="1872208" cy="334066"/>
          </a:xfrm>
          <a:prstGeom prst="rect">
            <a:avLst/>
          </a:prstGeom>
        </p:spPr>
        <p:txBody>
          <a:bodyPr wrap="square">
            <a:spAutoFit/>
          </a:bodyPr>
          <a:lstStyle/>
          <a:p>
            <a:pPr eaLnBrk="1" hangingPunct="1">
              <a:lnSpc>
                <a:spcPct val="150000"/>
              </a:lnSpc>
            </a:pPr>
            <a:r>
              <a:rPr lang="en-US" altLang="zh-CN" sz="1200" dirty="0">
                <a:solidFill>
                  <a:srgbClr val="EA4A54"/>
                </a:solidFill>
                <a:latin typeface="+mn-lt"/>
              </a:rPr>
              <a:t>Accuracy comparison</a:t>
            </a:r>
            <a:endParaRPr lang="en-US" altLang="zh-CN" sz="1200" b="1" i="1" dirty="0">
              <a:solidFill>
                <a:srgbClr val="EA4A54"/>
              </a:solidFill>
              <a:latin typeface="+mn-lt"/>
            </a:endParaRPr>
          </a:p>
        </p:txBody>
      </p:sp>
      <p:sp>
        <p:nvSpPr>
          <p:cNvPr id="12" name="矩形 11">
            <a:extLst>
              <a:ext uri="{FF2B5EF4-FFF2-40B4-BE49-F238E27FC236}">
                <a16:creationId xmlns:a16="http://schemas.microsoft.com/office/drawing/2014/main" id="{1D320016-93EF-4298-91DD-D42506F8865B}"/>
              </a:ext>
            </a:extLst>
          </p:cNvPr>
          <p:cNvSpPr/>
          <p:nvPr/>
        </p:nvSpPr>
        <p:spPr>
          <a:xfrm>
            <a:off x="5502516" y="3858849"/>
            <a:ext cx="1872207" cy="334066"/>
          </a:xfrm>
          <a:prstGeom prst="rect">
            <a:avLst/>
          </a:prstGeom>
        </p:spPr>
        <p:txBody>
          <a:bodyPr wrap="square">
            <a:spAutoFit/>
          </a:bodyPr>
          <a:lstStyle/>
          <a:p>
            <a:pPr eaLnBrk="1" hangingPunct="1">
              <a:lnSpc>
                <a:spcPct val="150000"/>
              </a:lnSpc>
            </a:pPr>
            <a:r>
              <a:rPr lang="en-US" altLang="zh-CN" sz="1200" dirty="0">
                <a:solidFill>
                  <a:srgbClr val="EA4A54"/>
                </a:solidFill>
                <a:latin typeface="+mn-lt"/>
              </a:rPr>
              <a:t>Temporal robustness</a:t>
            </a:r>
            <a:endParaRPr lang="en-US" altLang="zh-CN" sz="1200" b="1" i="1" dirty="0">
              <a:solidFill>
                <a:srgbClr val="EA4A54"/>
              </a:solidFill>
              <a:latin typeface="+mn-lt"/>
            </a:endParaRPr>
          </a:p>
        </p:txBody>
      </p:sp>
      <p:sp>
        <p:nvSpPr>
          <p:cNvPr id="14" name="矩形 13">
            <a:extLst>
              <a:ext uri="{FF2B5EF4-FFF2-40B4-BE49-F238E27FC236}">
                <a16:creationId xmlns:a16="http://schemas.microsoft.com/office/drawing/2014/main" id="{CCB17F47-FF1C-4A9F-89C5-B75243C2B4DF}"/>
              </a:ext>
            </a:extLst>
          </p:cNvPr>
          <p:cNvSpPr/>
          <p:nvPr/>
        </p:nvSpPr>
        <p:spPr>
          <a:xfrm>
            <a:off x="8683039" y="3858849"/>
            <a:ext cx="2186248" cy="334066"/>
          </a:xfrm>
          <a:prstGeom prst="rect">
            <a:avLst/>
          </a:prstGeom>
        </p:spPr>
        <p:txBody>
          <a:bodyPr wrap="square">
            <a:spAutoFit/>
          </a:bodyPr>
          <a:lstStyle/>
          <a:p>
            <a:pPr eaLnBrk="1" hangingPunct="1">
              <a:lnSpc>
                <a:spcPct val="150000"/>
              </a:lnSpc>
            </a:pPr>
            <a:r>
              <a:rPr lang="en-US" altLang="zh-CN" sz="1200" dirty="0">
                <a:solidFill>
                  <a:srgbClr val="EA4A54"/>
                </a:solidFill>
                <a:latin typeface="+mn-lt"/>
              </a:rPr>
              <a:t>Cross-device robustness</a:t>
            </a:r>
            <a:endParaRPr lang="en-US" altLang="zh-CN" sz="1200" b="1" i="1" dirty="0">
              <a:solidFill>
                <a:srgbClr val="EA4A54"/>
              </a:solidFill>
              <a:latin typeface="+mn-lt"/>
            </a:endParaRPr>
          </a:p>
        </p:txBody>
      </p:sp>
      <p:sp>
        <p:nvSpPr>
          <p:cNvPr id="15" name="矩形 14">
            <a:extLst>
              <a:ext uri="{FF2B5EF4-FFF2-40B4-BE49-F238E27FC236}">
                <a16:creationId xmlns:a16="http://schemas.microsoft.com/office/drawing/2014/main" id="{31716AAD-309D-4273-97DA-97281534A9E7}"/>
              </a:ext>
            </a:extLst>
          </p:cNvPr>
          <p:cNvSpPr/>
          <p:nvPr/>
        </p:nvSpPr>
        <p:spPr>
          <a:xfrm>
            <a:off x="4967391" y="6117525"/>
            <a:ext cx="2942456" cy="334066"/>
          </a:xfrm>
          <a:prstGeom prst="rect">
            <a:avLst/>
          </a:prstGeom>
        </p:spPr>
        <p:txBody>
          <a:bodyPr wrap="square">
            <a:spAutoFit/>
          </a:bodyPr>
          <a:lstStyle/>
          <a:p>
            <a:pPr eaLnBrk="1" hangingPunct="1">
              <a:lnSpc>
                <a:spcPct val="150000"/>
              </a:lnSpc>
            </a:pPr>
            <a:r>
              <a:rPr lang="en-US" altLang="zh-CN" sz="1200" dirty="0">
                <a:solidFill>
                  <a:srgbClr val="EA4A54"/>
                </a:solidFill>
                <a:latin typeface="+mn-lt"/>
              </a:rPr>
              <a:t>Long-term performance comparison</a:t>
            </a:r>
            <a:endParaRPr lang="en-US" altLang="zh-CN" sz="1200" b="1" i="1" dirty="0">
              <a:solidFill>
                <a:srgbClr val="EA4A54"/>
              </a:solidFill>
              <a:latin typeface="+mn-lt"/>
            </a:endParaRPr>
          </a:p>
        </p:txBody>
      </p:sp>
    </p:spTree>
    <p:extLst>
      <p:ext uri="{BB962C8B-B14F-4D97-AF65-F5344CB8AC3E}">
        <p14:creationId xmlns:p14="http://schemas.microsoft.com/office/powerpoint/2010/main" val="278671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Experiment</a:t>
            </a:r>
            <a:endParaRPr lang="zh-CN" altLang="en-US" dirty="0"/>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22</a:t>
            </a:fld>
            <a:endParaRPr lang="en-US" altLang="zh-CN"/>
          </a:p>
        </p:txBody>
      </p:sp>
      <p:sp>
        <p:nvSpPr>
          <p:cNvPr id="46" name="内容占位符 2">
            <a:extLst>
              <a:ext uri="{FF2B5EF4-FFF2-40B4-BE49-F238E27FC236}">
                <a16:creationId xmlns:a16="http://schemas.microsoft.com/office/drawing/2014/main" id="{D80A894E-937F-4D2C-BF7E-4CBAFB192C07}"/>
              </a:ext>
            </a:extLst>
          </p:cNvPr>
          <p:cNvSpPr>
            <a:spLocks noGrp="1"/>
          </p:cNvSpPr>
          <p:nvPr>
            <p:ph idx="1"/>
          </p:nvPr>
        </p:nvSpPr>
        <p:spPr>
          <a:xfrm>
            <a:off x="733195" y="1346783"/>
            <a:ext cx="10849205" cy="4983162"/>
          </a:xfrm>
        </p:spPr>
        <p:txBody>
          <a:bodyPr/>
          <a:lstStyle/>
          <a:p>
            <a:r>
              <a:rPr lang="en-US" altLang="zh-CN" dirty="0"/>
              <a:t>Study of Core Components</a:t>
            </a:r>
          </a:p>
        </p:txBody>
      </p:sp>
      <p:sp>
        <p:nvSpPr>
          <p:cNvPr id="10" name="矩形 9">
            <a:extLst>
              <a:ext uri="{FF2B5EF4-FFF2-40B4-BE49-F238E27FC236}">
                <a16:creationId xmlns:a16="http://schemas.microsoft.com/office/drawing/2014/main" id="{C173B315-E96B-4FFA-8E31-AA4BF10258DF}"/>
              </a:ext>
            </a:extLst>
          </p:cNvPr>
          <p:cNvSpPr/>
          <p:nvPr/>
        </p:nvSpPr>
        <p:spPr>
          <a:xfrm>
            <a:off x="1322713" y="4753270"/>
            <a:ext cx="2993433" cy="334066"/>
          </a:xfrm>
          <a:prstGeom prst="rect">
            <a:avLst/>
          </a:prstGeom>
        </p:spPr>
        <p:txBody>
          <a:bodyPr wrap="square">
            <a:spAutoFit/>
          </a:bodyPr>
          <a:lstStyle/>
          <a:p>
            <a:pPr eaLnBrk="1" hangingPunct="1">
              <a:lnSpc>
                <a:spcPct val="150000"/>
              </a:lnSpc>
            </a:pPr>
            <a:r>
              <a:rPr lang="en-US" altLang="zh-CN" sz="1200" dirty="0">
                <a:solidFill>
                  <a:srgbClr val="EA4A54"/>
                </a:solidFill>
                <a:latin typeface="+mn-lt"/>
              </a:rPr>
              <a:t>Accuracy on each target domain</a:t>
            </a:r>
            <a:endParaRPr lang="en-US" altLang="zh-CN" sz="1200" b="1" i="1" dirty="0">
              <a:solidFill>
                <a:srgbClr val="EA4A54"/>
              </a:solidFill>
              <a:latin typeface="+mn-lt"/>
            </a:endParaRPr>
          </a:p>
        </p:txBody>
      </p:sp>
      <p:sp>
        <p:nvSpPr>
          <p:cNvPr id="12" name="矩形 11">
            <a:extLst>
              <a:ext uri="{FF2B5EF4-FFF2-40B4-BE49-F238E27FC236}">
                <a16:creationId xmlns:a16="http://schemas.microsoft.com/office/drawing/2014/main" id="{1D320016-93EF-4298-91DD-D42506F8865B}"/>
              </a:ext>
            </a:extLst>
          </p:cNvPr>
          <p:cNvSpPr/>
          <p:nvPr/>
        </p:nvSpPr>
        <p:spPr>
          <a:xfrm>
            <a:off x="4787869" y="4753270"/>
            <a:ext cx="3155525" cy="334066"/>
          </a:xfrm>
          <a:prstGeom prst="rect">
            <a:avLst/>
          </a:prstGeom>
        </p:spPr>
        <p:txBody>
          <a:bodyPr wrap="square">
            <a:spAutoFit/>
          </a:bodyPr>
          <a:lstStyle/>
          <a:p>
            <a:pPr eaLnBrk="1" hangingPunct="1">
              <a:lnSpc>
                <a:spcPct val="150000"/>
              </a:lnSpc>
            </a:pPr>
            <a:r>
              <a:rPr lang="en-US" altLang="zh-CN" sz="1200" dirty="0">
                <a:solidFill>
                  <a:srgbClr val="EA4A54"/>
                </a:solidFill>
                <a:latin typeface="+mn-lt"/>
              </a:rPr>
              <a:t>Performance of 2-D fingerprint image</a:t>
            </a:r>
            <a:endParaRPr lang="en-US" altLang="zh-CN" sz="1200" b="1" i="1" dirty="0">
              <a:solidFill>
                <a:srgbClr val="EA4A54"/>
              </a:solidFill>
              <a:latin typeface="+mn-lt"/>
            </a:endParaRPr>
          </a:p>
        </p:txBody>
      </p:sp>
      <p:sp>
        <p:nvSpPr>
          <p:cNvPr id="14" name="矩形 13">
            <a:extLst>
              <a:ext uri="{FF2B5EF4-FFF2-40B4-BE49-F238E27FC236}">
                <a16:creationId xmlns:a16="http://schemas.microsoft.com/office/drawing/2014/main" id="{CCB17F47-FF1C-4A9F-89C5-B75243C2B4DF}"/>
              </a:ext>
            </a:extLst>
          </p:cNvPr>
          <p:cNvSpPr/>
          <p:nvPr/>
        </p:nvSpPr>
        <p:spPr>
          <a:xfrm>
            <a:off x="8544272" y="4753270"/>
            <a:ext cx="2813561" cy="334066"/>
          </a:xfrm>
          <a:prstGeom prst="rect">
            <a:avLst/>
          </a:prstGeom>
        </p:spPr>
        <p:txBody>
          <a:bodyPr wrap="square">
            <a:spAutoFit/>
          </a:bodyPr>
          <a:lstStyle/>
          <a:p>
            <a:pPr eaLnBrk="1" hangingPunct="1">
              <a:lnSpc>
                <a:spcPct val="150000"/>
              </a:lnSpc>
            </a:pPr>
            <a:r>
              <a:rPr lang="en-US" altLang="zh-CN" sz="1200" dirty="0">
                <a:solidFill>
                  <a:srgbClr val="EA4A54"/>
                </a:solidFill>
                <a:latin typeface="+mn-lt"/>
              </a:rPr>
              <a:t>Performance of spatial constraint</a:t>
            </a:r>
            <a:endParaRPr lang="en-US" altLang="zh-CN" sz="1200" b="1" i="1" dirty="0">
              <a:solidFill>
                <a:srgbClr val="EA4A54"/>
              </a:solidFill>
              <a:latin typeface="+mn-lt"/>
            </a:endParaRPr>
          </a:p>
        </p:txBody>
      </p:sp>
      <p:pic>
        <p:nvPicPr>
          <p:cNvPr id="7" name="图片 6">
            <a:extLst>
              <a:ext uri="{FF2B5EF4-FFF2-40B4-BE49-F238E27FC236}">
                <a16:creationId xmlns:a16="http://schemas.microsoft.com/office/drawing/2014/main" id="{D09869FF-F37B-4B8E-8F61-E8133133C2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9" y="2708920"/>
            <a:ext cx="3455999" cy="2160000"/>
          </a:xfrm>
          <a:prstGeom prst="rect">
            <a:avLst/>
          </a:prstGeom>
        </p:spPr>
      </p:pic>
      <p:pic>
        <p:nvPicPr>
          <p:cNvPr id="17" name="图片 16">
            <a:extLst>
              <a:ext uri="{FF2B5EF4-FFF2-40B4-BE49-F238E27FC236}">
                <a16:creationId xmlns:a16="http://schemas.microsoft.com/office/drawing/2014/main" id="{DB9AFF00-D324-40CD-A58D-16282DC20A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280" y="2708920"/>
            <a:ext cx="3455999" cy="2160000"/>
          </a:xfrm>
          <a:prstGeom prst="rect">
            <a:avLst/>
          </a:prstGeom>
        </p:spPr>
      </p:pic>
      <p:pic>
        <p:nvPicPr>
          <p:cNvPr id="3" name="图片 2">
            <a:extLst>
              <a:ext uri="{FF2B5EF4-FFF2-40B4-BE49-F238E27FC236}">
                <a16:creationId xmlns:a16="http://schemas.microsoft.com/office/drawing/2014/main" id="{4D273EBD-A753-4B04-BD3B-B907A18C0B7D}"/>
              </a:ext>
            </a:extLst>
          </p:cNvPr>
          <p:cNvPicPr>
            <a:picLocks noChangeAspect="1"/>
          </p:cNvPicPr>
          <p:nvPr/>
        </p:nvPicPr>
        <p:blipFill>
          <a:blip r:embed="rId5"/>
          <a:stretch>
            <a:fillRect/>
          </a:stretch>
        </p:blipFill>
        <p:spPr>
          <a:xfrm>
            <a:off x="4511824" y="2780928"/>
            <a:ext cx="3293832" cy="1800200"/>
          </a:xfrm>
          <a:prstGeom prst="rect">
            <a:avLst/>
          </a:prstGeom>
        </p:spPr>
      </p:pic>
    </p:spTree>
    <p:extLst>
      <p:ext uri="{BB962C8B-B14F-4D97-AF65-F5344CB8AC3E}">
        <p14:creationId xmlns:p14="http://schemas.microsoft.com/office/powerpoint/2010/main" val="991031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 &amp; Contribution</a:t>
            </a:r>
            <a:endParaRPr lang="zh-CN" altLang="en-US" dirty="0"/>
          </a:p>
        </p:txBody>
      </p:sp>
      <p:sp>
        <p:nvSpPr>
          <p:cNvPr id="3" name="内容占位符 2"/>
          <p:cNvSpPr>
            <a:spLocks noGrp="1"/>
          </p:cNvSpPr>
          <p:nvPr>
            <p:ph idx="1"/>
          </p:nvPr>
        </p:nvSpPr>
        <p:spPr>
          <a:xfrm>
            <a:off x="719403" y="1600200"/>
            <a:ext cx="10561173" cy="5069160"/>
          </a:xfrm>
        </p:spPr>
        <p:txBody>
          <a:bodyPr/>
          <a:lstStyle/>
          <a:p>
            <a:pPr algn="just"/>
            <a:r>
              <a:rPr lang="en-US" altLang="zh-CN" sz="2000" dirty="0"/>
              <a:t>We design a novel </a:t>
            </a:r>
            <a:r>
              <a:rPr lang="en-US" altLang="zh-CN" sz="2000" b="1" dirty="0"/>
              <a:t>adversarial network based localization framework</a:t>
            </a:r>
            <a:r>
              <a:rPr lang="en-US" altLang="zh-CN" sz="2000" dirty="0"/>
              <a:t>. Based on the in-depth understanding of RSS fingerprints and efficient design of the network model, the proposed framework is able to extract </a:t>
            </a:r>
            <a:r>
              <a:rPr lang="en-US" altLang="zh-CN" sz="2000" b="1" dirty="0">
                <a:solidFill>
                  <a:srgbClr val="FF0000"/>
                </a:solidFill>
              </a:rPr>
              <a:t>device-independent </a:t>
            </a:r>
            <a:r>
              <a:rPr lang="en-US" altLang="zh-CN" sz="2000" dirty="0"/>
              <a:t>and</a:t>
            </a:r>
            <a:r>
              <a:rPr lang="en-US" altLang="zh-CN" sz="2000" b="1" dirty="0">
                <a:solidFill>
                  <a:srgbClr val="FF0000"/>
                </a:solidFill>
              </a:rPr>
              <a:t> dynamics-resistant feature</a:t>
            </a:r>
            <a:r>
              <a:rPr lang="en-US" altLang="zh-CN" sz="2000" dirty="0"/>
              <a:t> for robust localization.</a:t>
            </a:r>
          </a:p>
          <a:p>
            <a:pPr algn="just"/>
            <a:endParaRPr lang="en-US" altLang="zh-CN" sz="2000" b="1" i="1" dirty="0">
              <a:solidFill>
                <a:srgbClr val="FF0000"/>
              </a:solidFill>
            </a:endParaRPr>
          </a:p>
          <a:p>
            <a:pPr algn="just"/>
            <a:r>
              <a:rPr lang="en-US" altLang="zh-CN" sz="2000" dirty="0"/>
              <a:t>We provide a fresh perspective to solve the radio-map automatic adaption problem based on semi-supervised learning. Compared with existing methods, we </a:t>
            </a:r>
            <a:r>
              <a:rPr lang="en-US" altLang="zh-CN" sz="2000" b="1" dirty="0">
                <a:solidFill>
                  <a:srgbClr val="FF0000"/>
                </a:solidFill>
              </a:rPr>
              <a:t>first fill the gap between robust localization and reliable model update</a:t>
            </a:r>
            <a:r>
              <a:rPr lang="en-US" altLang="zh-CN" sz="2000" dirty="0"/>
              <a:t>.</a:t>
            </a:r>
          </a:p>
          <a:p>
            <a:pPr algn="just"/>
            <a:endParaRPr lang="en-US" altLang="zh-CN" sz="2000" dirty="0"/>
          </a:p>
          <a:p>
            <a:pPr algn="just"/>
            <a:r>
              <a:rPr lang="en-US" altLang="zh-CN" sz="2000" dirty="0"/>
              <a:t>We prototype </a:t>
            </a:r>
            <a:r>
              <a:rPr lang="en-US" altLang="zh-CN" sz="2000" b="1" i="1" dirty="0" err="1"/>
              <a:t>iToLoc</a:t>
            </a:r>
            <a:r>
              <a:rPr lang="en-US" altLang="zh-CN" sz="2000" dirty="0"/>
              <a:t> on 8 different types of devices in real environments for 7 months. Encouraging results demonstrate that </a:t>
            </a:r>
            <a:r>
              <a:rPr lang="en-US" altLang="zh-CN" sz="2000" b="1" i="1" dirty="0" err="1"/>
              <a:t>iToLoc</a:t>
            </a:r>
            <a:r>
              <a:rPr lang="en-US" altLang="zh-CN" sz="2000" dirty="0"/>
              <a:t> makes a great progress towards fortifying </a:t>
            </a:r>
            <a:r>
              <a:rPr lang="en-US" altLang="zh-CN" sz="2000" dirty="0" err="1"/>
              <a:t>WiFi</a:t>
            </a:r>
            <a:r>
              <a:rPr lang="en-US" altLang="zh-CN" sz="2000" dirty="0"/>
              <a:t> fingerprint-based localization to an entirely practical service for wide deployment.</a:t>
            </a: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23</a:t>
            </a:fld>
            <a:endParaRPr lang="en-US" altLang="zh-CN"/>
          </a:p>
        </p:txBody>
      </p:sp>
    </p:spTree>
    <p:extLst>
      <p:ext uri="{BB962C8B-B14F-4D97-AF65-F5344CB8AC3E}">
        <p14:creationId xmlns:p14="http://schemas.microsoft.com/office/powerpoint/2010/main" val="2798853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7AB51E9-348C-4DC8-84CE-839F8B9DCC07}" type="slidenum">
              <a:rPr lang="en-US" altLang="zh-CN" smtClean="0"/>
              <a:pPr/>
              <a:t>24</a:t>
            </a:fld>
            <a:endParaRPr lang="en-US" altLang="zh-CN"/>
          </a:p>
        </p:txBody>
      </p:sp>
      <p:sp>
        <p:nvSpPr>
          <p:cNvPr id="5" name="矩形 4"/>
          <p:cNvSpPr/>
          <p:nvPr/>
        </p:nvSpPr>
        <p:spPr>
          <a:xfrm>
            <a:off x="4676381" y="2083685"/>
            <a:ext cx="2839239" cy="1754326"/>
          </a:xfrm>
          <a:prstGeom prst="rect">
            <a:avLst/>
          </a:prstGeom>
          <a:noFill/>
        </p:spPr>
        <p:txBody>
          <a:bodyPr wrap="none" lIns="91440" tIns="45720" rIns="91440" bIns="45720">
            <a:spAutoFit/>
          </a:bodyPr>
          <a:lstStyle/>
          <a:p>
            <a:pPr algn="ctr"/>
            <a:r>
              <a:rPr lang="en-US" altLang="zh-CN" sz="5400" b="1" dirty="0">
                <a:ln w="12700">
                  <a:solidFill>
                    <a:schemeClr val="tx1"/>
                  </a:solidFill>
                  <a:prstDash val="solid"/>
                </a:ln>
                <a:solidFill>
                  <a:srgbClr val="C00000"/>
                </a:solidFill>
              </a:rPr>
              <a:t>Thanks!</a:t>
            </a:r>
          </a:p>
          <a:p>
            <a:pPr algn="ctr"/>
            <a:r>
              <a:rPr lang="en-US" altLang="zh-CN" sz="5400" b="1" dirty="0">
                <a:ln w="12700">
                  <a:solidFill>
                    <a:schemeClr val="tx1"/>
                  </a:solidFill>
                  <a:prstDash val="solid"/>
                </a:ln>
                <a:solidFill>
                  <a:srgbClr val="0070C0"/>
                </a:solidFill>
              </a:rPr>
              <a:t>Q&amp;A</a:t>
            </a:r>
            <a:endParaRPr lang="zh-CN" altLang="en-US" sz="5400" b="1" dirty="0">
              <a:ln w="12700">
                <a:solidFill>
                  <a:schemeClr val="tx1"/>
                </a:solidFill>
                <a:prstDash val="solid"/>
              </a:ln>
              <a:solidFill>
                <a:srgbClr val="0070C0"/>
              </a:solidFill>
            </a:endParaRPr>
          </a:p>
        </p:txBody>
      </p:sp>
      <p:sp>
        <p:nvSpPr>
          <p:cNvPr id="6" name="Rectangle 3"/>
          <p:cNvSpPr txBox="1">
            <a:spLocks noChangeArrowheads="1"/>
          </p:cNvSpPr>
          <p:nvPr/>
        </p:nvSpPr>
        <p:spPr bwMode="auto">
          <a:xfrm>
            <a:off x="1524000" y="4941168"/>
            <a:ext cx="914400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pPr algn="ctr"/>
            <a:r>
              <a:rPr lang="en-US" altLang="zh-CN" kern="0" dirty="0" err="1">
                <a:ea typeface="宋体" charset="-122"/>
                <a:cs typeface="Arial" panose="020B0604020202020204" pitchFamily="34" charset="0"/>
              </a:rPr>
              <a:t>Danyang</a:t>
            </a:r>
            <a:r>
              <a:rPr lang="zh-CN" altLang="en-US" kern="0" dirty="0">
                <a:ea typeface="宋体" charset="-122"/>
                <a:cs typeface="Arial" panose="020B0604020202020204" pitchFamily="34" charset="0"/>
              </a:rPr>
              <a:t> </a:t>
            </a:r>
            <a:r>
              <a:rPr lang="en-US" altLang="zh-CN" kern="0" dirty="0">
                <a:ea typeface="宋体" charset="-122"/>
                <a:cs typeface="Arial" panose="020B0604020202020204" pitchFamily="34" charset="0"/>
              </a:rPr>
              <a:t>Li</a:t>
            </a:r>
          </a:p>
          <a:p>
            <a:pPr algn="ctr"/>
            <a:r>
              <a:rPr lang="en-US" altLang="zh-CN" kern="0" dirty="0">
                <a:solidFill>
                  <a:srgbClr val="0070C0"/>
                </a:solidFill>
                <a:ea typeface="宋体" charset="-122"/>
                <a:cs typeface="Arial" panose="020B0604020202020204" pitchFamily="34" charset="0"/>
              </a:rPr>
              <a:t>Tsinghua University</a:t>
            </a:r>
          </a:p>
          <a:p>
            <a:pPr algn="ctr"/>
            <a:r>
              <a:rPr lang="en-US" altLang="zh-CN" sz="1400" kern="0" dirty="0">
                <a:ea typeface="宋体" charset="-122"/>
                <a:cs typeface="Arial" panose="020B0604020202020204" pitchFamily="34" charset="0"/>
              </a:rPr>
              <a:t>lidanyang1919@gmail.com</a:t>
            </a:r>
          </a:p>
          <a:p>
            <a:pPr algn="ctr"/>
            <a:endParaRPr lang="en-US" altLang="zh-CN" sz="1400" kern="0" dirty="0">
              <a:ea typeface="宋体" charset="-122"/>
              <a:cs typeface="Arial" panose="020B0604020202020204" pitchFamily="34" charset="0"/>
            </a:endParaRPr>
          </a:p>
          <a:p>
            <a:pPr algn="ctr"/>
            <a:endParaRPr lang="en-US" altLang="zh-CN" kern="0" dirty="0">
              <a:solidFill>
                <a:srgbClr val="0070C0"/>
              </a:solidFill>
              <a:ea typeface="宋体" charset="-122"/>
              <a:cs typeface="Arial" panose="020B0604020202020204" pitchFamily="34" charset="0"/>
            </a:endParaRPr>
          </a:p>
        </p:txBody>
      </p:sp>
    </p:spTree>
    <p:extLst>
      <p:ext uri="{BB962C8B-B14F-4D97-AF65-F5344CB8AC3E}">
        <p14:creationId xmlns:p14="http://schemas.microsoft.com/office/powerpoint/2010/main" val="535279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Co-training Based Model Update</a:t>
            </a:r>
            <a:endParaRPr lang="zh-CN" altLang="en-US" dirty="0"/>
          </a:p>
        </p:txBody>
      </p:sp>
      <p:sp>
        <p:nvSpPr>
          <p:cNvPr id="3" name="内容占位符 2">
            <a:extLst>
              <a:ext uri="{FF2B5EF4-FFF2-40B4-BE49-F238E27FC236}">
                <a16:creationId xmlns:a16="http://schemas.microsoft.com/office/drawing/2014/main" id="{4ACBA139-C13D-4657-9CE9-36AF74873653}"/>
              </a:ext>
            </a:extLst>
          </p:cNvPr>
          <p:cNvSpPr>
            <a:spLocks noGrp="1"/>
          </p:cNvSpPr>
          <p:nvPr>
            <p:ph idx="1"/>
          </p:nvPr>
        </p:nvSpPr>
        <p:spPr>
          <a:xfrm>
            <a:off x="719403" y="1340768"/>
            <a:ext cx="10849205" cy="4983162"/>
          </a:xfrm>
        </p:spPr>
        <p:txBody>
          <a:bodyPr/>
          <a:lstStyle/>
          <a:p>
            <a:r>
              <a:rPr lang="en-US" altLang="zh-CN" dirty="0"/>
              <a:t>Training process of model update</a:t>
            </a:r>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25</a:t>
            </a:fld>
            <a:endParaRPr lang="en-US" altLang="zh-CN"/>
          </a:p>
        </p:txBody>
      </p:sp>
      <p:sp>
        <p:nvSpPr>
          <p:cNvPr id="187" name="矩形: 圆角 186">
            <a:extLst>
              <a:ext uri="{FF2B5EF4-FFF2-40B4-BE49-F238E27FC236}">
                <a16:creationId xmlns:a16="http://schemas.microsoft.com/office/drawing/2014/main" id="{C712B9C4-5ED4-4F3F-81AF-DE2177663D25}"/>
              </a:ext>
            </a:extLst>
          </p:cNvPr>
          <p:cNvSpPr/>
          <p:nvPr/>
        </p:nvSpPr>
        <p:spPr>
          <a:xfrm>
            <a:off x="5447928" y="2701066"/>
            <a:ext cx="1004614" cy="2718771"/>
          </a:xfrm>
          <a:prstGeom prst="roundRect">
            <a:avLst>
              <a:gd name="adj" fmla="val 15983"/>
            </a:avLst>
          </a:prstGeom>
          <a:pattFill prst="pct5">
            <a:fgClr>
              <a:srgbClr val="70AD47">
                <a:lumMod val="20000"/>
                <a:lumOff val="80000"/>
              </a:srgbClr>
            </a:fgClr>
            <a:bgClr>
              <a:sysClr val="window" lastClr="FFFFFF"/>
            </a:bgClr>
          </a:pattFill>
          <a:ln w="12700" cap="flat" cmpd="sng" algn="ctr">
            <a:solidFill>
              <a:srgbClr val="70AD47">
                <a:lumMod val="60000"/>
                <a:lumOff val="40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88" name="圆柱体 4">
            <a:extLst>
              <a:ext uri="{FF2B5EF4-FFF2-40B4-BE49-F238E27FC236}">
                <a16:creationId xmlns:a16="http://schemas.microsoft.com/office/drawing/2014/main" id="{D298B6D8-D1FB-4EBD-B4C5-D17C953CB23D}"/>
              </a:ext>
            </a:extLst>
          </p:cNvPr>
          <p:cNvSpPr/>
          <p:nvPr/>
        </p:nvSpPr>
        <p:spPr>
          <a:xfrm>
            <a:off x="400623" y="3593965"/>
            <a:ext cx="861329" cy="948308"/>
          </a:xfrm>
          <a:prstGeom prst="can">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89" name="文本框 188">
            <a:extLst>
              <a:ext uri="{FF2B5EF4-FFF2-40B4-BE49-F238E27FC236}">
                <a16:creationId xmlns:a16="http://schemas.microsoft.com/office/drawing/2014/main" id="{4BC3A146-10D6-4D35-9927-9024926E042A}"/>
              </a:ext>
            </a:extLst>
          </p:cNvPr>
          <p:cNvSpPr txBox="1"/>
          <p:nvPr/>
        </p:nvSpPr>
        <p:spPr>
          <a:xfrm>
            <a:off x="310593" y="3877830"/>
            <a:ext cx="1031358"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Labeled </a:t>
            </a:r>
          </a:p>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Data</a:t>
            </a:r>
            <a:endParaRPr lang="zh-CN" altLang="en-US"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0" name="圆柱体 6">
            <a:extLst>
              <a:ext uri="{FF2B5EF4-FFF2-40B4-BE49-F238E27FC236}">
                <a16:creationId xmlns:a16="http://schemas.microsoft.com/office/drawing/2014/main" id="{A48D251B-1520-4B25-A8AA-CEF8883E74DE}"/>
              </a:ext>
            </a:extLst>
          </p:cNvPr>
          <p:cNvSpPr/>
          <p:nvPr/>
        </p:nvSpPr>
        <p:spPr>
          <a:xfrm>
            <a:off x="1971714" y="3342670"/>
            <a:ext cx="1197571" cy="1433268"/>
          </a:xfrm>
          <a:prstGeom prst="can">
            <a:avLst/>
          </a:prstGeom>
          <a:solidFill>
            <a:srgbClr val="70AD47">
              <a:lumMod val="60000"/>
              <a:lumOff val="40000"/>
            </a:srgbClr>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1" name="文本框 190">
            <a:extLst>
              <a:ext uri="{FF2B5EF4-FFF2-40B4-BE49-F238E27FC236}">
                <a16:creationId xmlns:a16="http://schemas.microsoft.com/office/drawing/2014/main" id="{43891CB4-4A1B-4AE0-9DC0-BC3DD8B85643}"/>
              </a:ext>
            </a:extLst>
          </p:cNvPr>
          <p:cNvSpPr txBox="1"/>
          <p:nvPr/>
        </p:nvSpPr>
        <p:spPr>
          <a:xfrm>
            <a:off x="2045725" y="3860834"/>
            <a:ext cx="1031358"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Training Data</a:t>
            </a:r>
            <a:endParaRPr lang="zh-CN" altLang="en-US"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92" name="直接箭头连接符 191">
            <a:extLst>
              <a:ext uri="{FF2B5EF4-FFF2-40B4-BE49-F238E27FC236}">
                <a16:creationId xmlns:a16="http://schemas.microsoft.com/office/drawing/2014/main" id="{98A017C2-7053-4E24-B645-F7180FE29A53}"/>
              </a:ext>
            </a:extLst>
          </p:cNvPr>
          <p:cNvCxnSpPr>
            <a:cxnSpLocks/>
          </p:cNvCxnSpPr>
          <p:nvPr/>
        </p:nvCxnSpPr>
        <p:spPr>
          <a:xfrm>
            <a:off x="4624826" y="4030514"/>
            <a:ext cx="689889" cy="0"/>
          </a:xfrm>
          <a:prstGeom prst="straightConnector1">
            <a:avLst/>
          </a:prstGeom>
          <a:noFill/>
          <a:ln w="25400" cap="flat" cmpd="sng" algn="ctr">
            <a:solidFill>
              <a:srgbClr val="70AD47">
                <a:alpha val="80000"/>
              </a:srgbClr>
            </a:solidFill>
            <a:prstDash val="solid"/>
            <a:miter lim="800000"/>
            <a:tailEnd type="stealth" w="lg" len="lg"/>
          </a:ln>
          <a:effectLst>
            <a:outerShdw blurRad="50800" dist="38100" dir="2700000" algn="tl" rotWithShape="0">
              <a:prstClr val="black">
                <a:alpha val="20000"/>
              </a:prstClr>
            </a:outerShdw>
          </a:effectLst>
        </p:spPr>
      </p:cxnSp>
      <p:cxnSp>
        <p:nvCxnSpPr>
          <p:cNvPr id="193" name="直接箭头连接符 192">
            <a:extLst>
              <a:ext uri="{FF2B5EF4-FFF2-40B4-BE49-F238E27FC236}">
                <a16:creationId xmlns:a16="http://schemas.microsoft.com/office/drawing/2014/main" id="{4AD96EDC-1AD6-4AD5-B280-F8DF9F9E8EE8}"/>
              </a:ext>
            </a:extLst>
          </p:cNvPr>
          <p:cNvCxnSpPr>
            <a:cxnSpLocks/>
          </p:cNvCxnSpPr>
          <p:nvPr/>
        </p:nvCxnSpPr>
        <p:spPr>
          <a:xfrm>
            <a:off x="4953574" y="3107455"/>
            <a:ext cx="1" cy="1838609"/>
          </a:xfrm>
          <a:prstGeom prst="straightConnector1">
            <a:avLst/>
          </a:prstGeom>
          <a:noFill/>
          <a:ln w="25400" cap="flat" cmpd="sng" algn="ctr">
            <a:solidFill>
              <a:srgbClr val="70AD47">
                <a:alpha val="80000"/>
              </a:srgbClr>
            </a:solidFill>
            <a:prstDash val="solid"/>
            <a:miter lim="800000"/>
            <a:tailEnd type="none" w="lg" len="lg"/>
          </a:ln>
          <a:effectLst>
            <a:outerShdw blurRad="50800" dist="38100" dir="2700000" algn="tl" rotWithShape="0">
              <a:prstClr val="black">
                <a:alpha val="20000"/>
              </a:prstClr>
            </a:outerShdw>
          </a:effectLst>
        </p:spPr>
      </p:cxnSp>
      <p:cxnSp>
        <p:nvCxnSpPr>
          <p:cNvPr id="194" name="直接箭头连接符 193">
            <a:extLst>
              <a:ext uri="{FF2B5EF4-FFF2-40B4-BE49-F238E27FC236}">
                <a16:creationId xmlns:a16="http://schemas.microsoft.com/office/drawing/2014/main" id="{7DC6D138-7DCD-4A1F-8A01-0CB7646CA7DA}"/>
              </a:ext>
            </a:extLst>
          </p:cNvPr>
          <p:cNvCxnSpPr>
            <a:cxnSpLocks/>
          </p:cNvCxnSpPr>
          <p:nvPr/>
        </p:nvCxnSpPr>
        <p:spPr>
          <a:xfrm>
            <a:off x="4953574" y="3118827"/>
            <a:ext cx="383453" cy="0"/>
          </a:xfrm>
          <a:prstGeom prst="straightConnector1">
            <a:avLst/>
          </a:prstGeom>
          <a:noFill/>
          <a:ln w="25400" cap="flat" cmpd="sng" algn="ctr">
            <a:solidFill>
              <a:srgbClr val="70AD47">
                <a:alpha val="80000"/>
              </a:srgbClr>
            </a:solidFill>
            <a:prstDash val="solid"/>
            <a:miter lim="800000"/>
            <a:tailEnd type="stealth" w="lg" len="lg"/>
          </a:ln>
          <a:effectLst>
            <a:outerShdw blurRad="50800" dist="38100" dir="2700000" algn="tl" rotWithShape="0">
              <a:prstClr val="black">
                <a:alpha val="20000"/>
              </a:prstClr>
            </a:outerShdw>
          </a:effectLst>
        </p:spPr>
      </p:cxnSp>
      <p:cxnSp>
        <p:nvCxnSpPr>
          <p:cNvPr id="195" name="直接箭头连接符 194">
            <a:extLst>
              <a:ext uri="{FF2B5EF4-FFF2-40B4-BE49-F238E27FC236}">
                <a16:creationId xmlns:a16="http://schemas.microsoft.com/office/drawing/2014/main" id="{EA0EC8D9-4738-46EB-B320-6E6940A0593E}"/>
              </a:ext>
            </a:extLst>
          </p:cNvPr>
          <p:cNvCxnSpPr>
            <a:cxnSpLocks/>
          </p:cNvCxnSpPr>
          <p:nvPr/>
        </p:nvCxnSpPr>
        <p:spPr>
          <a:xfrm>
            <a:off x="4962377" y="4931672"/>
            <a:ext cx="383453" cy="0"/>
          </a:xfrm>
          <a:prstGeom prst="straightConnector1">
            <a:avLst/>
          </a:prstGeom>
          <a:noFill/>
          <a:ln w="25400" cap="flat" cmpd="sng" algn="ctr">
            <a:solidFill>
              <a:srgbClr val="70AD47">
                <a:alpha val="80000"/>
              </a:srgbClr>
            </a:solidFill>
            <a:prstDash val="solid"/>
            <a:miter lim="800000"/>
            <a:tailEnd type="stealth" w="lg" len="lg"/>
          </a:ln>
          <a:effectLst>
            <a:outerShdw blurRad="50800" dist="38100" dir="2700000" algn="tl" rotWithShape="0">
              <a:prstClr val="black">
                <a:alpha val="20000"/>
              </a:prstClr>
            </a:outerShdw>
          </a:effectLst>
        </p:spPr>
      </p:cxnSp>
      <p:sp>
        <p:nvSpPr>
          <p:cNvPr id="196" name="圆柱体 12">
            <a:extLst>
              <a:ext uri="{FF2B5EF4-FFF2-40B4-BE49-F238E27FC236}">
                <a16:creationId xmlns:a16="http://schemas.microsoft.com/office/drawing/2014/main" id="{3A715965-D980-492E-B8AA-26651DE2F28E}"/>
              </a:ext>
            </a:extLst>
          </p:cNvPr>
          <p:cNvSpPr/>
          <p:nvPr/>
        </p:nvSpPr>
        <p:spPr>
          <a:xfrm>
            <a:off x="7073101" y="2965194"/>
            <a:ext cx="1106695" cy="2032319"/>
          </a:xfrm>
          <a:prstGeom prst="can">
            <a:avLst/>
          </a:prstGeom>
          <a:solidFill>
            <a:sysClr val="window" lastClr="FFFFFF">
              <a:lumMod val="75000"/>
            </a:sysClr>
          </a:solidFill>
          <a:ln w="12700" cap="flat" cmpd="sng" algn="ctr">
            <a:solidFill>
              <a:srgbClr val="BFBFB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7" name="文本框 196">
            <a:extLst>
              <a:ext uri="{FF2B5EF4-FFF2-40B4-BE49-F238E27FC236}">
                <a16:creationId xmlns:a16="http://schemas.microsoft.com/office/drawing/2014/main" id="{EF9EE188-FF6A-4EB2-93CE-922FB365D477}"/>
              </a:ext>
            </a:extLst>
          </p:cNvPr>
          <p:cNvSpPr txBox="1"/>
          <p:nvPr/>
        </p:nvSpPr>
        <p:spPr>
          <a:xfrm>
            <a:off x="7069486" y="3735983"/>
            <a:ext cx="1162892"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Unlabeled Fingerprints</a:t>
            </a:r>
            <a:endParaRPr lang="zh-CN" altLang="en-US"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8" name="圆柱体 14">
            <a:extLst>
              <a:ext uri="{FF2B5EF4-FFF2-40B4-BE49-F238E27FC236}">
                <a16:creationId xmlns:a16="http://schemas.microsoft.com/office/drawing/2014/main" id="{DD0EC8B1-61C0-45B5-A50F-FC5BEE0345BE}"/>
              </a:ext>
            </a:extLst>
          </p:cNvPr>
          <p:cNvSpPr/>
          <p:nvPr/>
        </p:nvSpPr>
        <p:spPr>
          <a:xfrm>
            <a:off x="9137831" y="2672622"/>
            <a:ext cx="1328888" cy="754993"/>
          </a:xfrm>
          <a:prstGeom prst="can">
            <a:avLst/>
          </a:prstGeom>
          <a:solidFill>
            <a:srgbClr val="B797CF"/>
          </a:solidFill>
          <a:ln w="12700" cap="flat" cmpd="sng" algn="ctr">
            <a:solidFill>
              <a:srgbClr val="B797C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9" name="文本框 198">
            <a:extLst>
              <a:ext uri="{FF2B5EF4-FFF2-40B4-BE49-F238E27FC236}">
                <a16:creationId xmlns:a16="http://schemas.microsoft.com/office/drawing/2014/main" id="{8D6A0BAE-6432-4FF7-882C-5575E4F3F53E}"/>
              </a:ext>
            </a:extLst>
          </p:cNvPr>
          <p:cNvSpPr txBox="1"/>
          <p:nvPr/>
        </p:nvSpPr>
        <p:spPr>
          <a:xfrm>
            <a:off x="8082444" y="2492663"/>
            <a:ext cx="1117640"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Labeled by</a:t>
            </a:r>
          </a:p>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M2&amp;M3</a:t>
            </a:r>
            <a:endParaRPr lang="zh-CN" altLang="en-US"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00" name="文本框 199">
            <a:extLst>
              <a:ext uri="{FF2B5EF4-FFF2-40B4-BE49-F238E27FC236}">
                <a16:creationId xmlns:a16="http://schemas.microsoft.com/office/drawing/2014/main" id="{25B3E170-F25C-46F3-91A9-3F2D8C68F51D}"/>
              </a:ext>
            </a:extLst>
          </p:cNvPr>
          <p:cNvSpPr txBox="1"/>
          <p:nvPr/>
        </p:nvSpPr>
        <p:spPr>
          <a:xfrm>
            <a:off x="8118053" y="3395638"/>
            <a:ext cx="1072361"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Labeled by</a:t>
            </a:r>
          </a:p>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M1&amp;M3</a:t>
            </a:r>
            <a:endParaRPr lang="zh-CN" altLang="en-US"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01" name="文本框 200">
            <a:extLst>
              <a:ext uri="{FF2B5EF4-FFF2-40B4-BE49-F238E27FC236}">
                <a16:creationId xmlns:a16="http://schemas.microsoft.com/office/drawing/2014/main" id="{2BC518D7-F9D3-4E87-A685-4B2093D839D0}"/>
              </a:ext>
            </a:extLst>
          </p:cNvPr>
          <p:cNvSpPr txBox="1"/>
          <p:nvPr/>
        </p:nvSpPr>
        <p:spPr>
          <a:xfrm>
            <a:off x="8118053" y="4322736"/>
            <a:ext cx="1121063"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Labeled by</a:t>
            </a:r>
          </a:p>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M1&amp;M2</a:t>
            </a:r>
            <a:endParaRPr lang="zh-CN" altLang="en-US"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02" name="文本框 201">
            <a:extLst>
              <a:ext uri="{FF2B5EF4-FFF2-40B4-BE49-F238E27FC236}">
                <a16:creationId xmlns:a16="http://schemas.microsoft.com/office/drawing/2014/main" id="{DB9E23CD-939D-4CED-AE8E-442E4D464C81}"/>
              </a:ext>
            </a:extLst>
          </p:cNvPr>
          <p:cNvSpPr txBox="1"/>
          <p:nvPr/>
        </p:nvSpPr>
        <p:spPr>
          <a:xfrm>
            <a:off x="9083384" y="2853731"/>
            <a:ext cx="1437782"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Pseudo-Labeled </a:t>
            </a:r>
          </a:p>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Data of M</a:t>
            </a:r>
            <a:r>
              <a:rPr lang="en-US" altLang="zh-CN" sz="1400"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a:t>
            </a:r>
            <a:endParaRPr lang="zh-CN" altLang="en-US" sz="1400"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203" name="组合 202">
            <a:extLst>
              <a:ext uri="{FF2B5EF4-FFF2-40B4-BE49-F238E27FC236}">
                <a16:creationId xmlns:a16="http://schemas.microsoft.com/office/drawing/2014/main" id="{2C2639E6-65AA-4BD3-93F8-8507AF1F055D}"/>
              </a:ext>
            </a:extLst>
          </p:cNvPr>
          <p:cNvGrpSpPr/>
          <p:nvPr/>
        </p:nvGrpSpPr>
        <p:grpSpPr>
          <a:xfrm>
            <a:off x="2556596" y="3014635"/>
            <a:ext cx="8840655" cy="2718621"/>
            <a:chOff x="2444791" y="2514289"/>
            <a:chExt cx="8840655" cy="2544936"/>
          </a:xfrm>
        </p:grpSpPr>
        <p:grpSp>
          <p:nvGrpSpPr>
            <p:cNvPr id="204" name="组合 203">
              <a:extLst>
                <a:ext uri="{FF2B5EF4-FFF2-40B4-BE49-F238E27FC236}">
                  <a16:creationId xmlns:a16="http://schemas.microsoft.com/office/drawing/2014/main" id="{4637E78A-1583-45D7-8285-E3045B2EFA9D}"/>
                </a:ext>
              </a:extLst>
            </p:cNvPr>
            <p:cNvGrpSpPr/>
            <p:nvPr/>
          </p:nvGrpSpPr>
          <p:grpSpPr>
            <a:xfrm>
              <a:off x="2444791" y="2514289"/>
              <a:ext cx="8840655" cy="2544936"/>
              <a:chOff x="2446379" y="2514289"/>
              <a:chExt cx="8840655" cy="2544936"/>
            </a:xfrm>
          </p:grpSpPr>
          <p:cxnSp>
            <p:nvCxnSpPr>
              <p:cNvPr id="207" name="直接连接符 206">
                <a:extLst>
                  <a:ext uri="{FF2B5EF4-FFF2-40B4-BE49-F238E27FC236}">
                    <a16:creationId xmlns:a16="http://schemas.microsoft.com/office/drawing/2014/main" id="{C8A6A1FC-E31C-426B-81C9-E4CDF5B7CB1E}"/>
                  </a:ext>
                </a:extLst>
              </p:cNvPr>
              <p:cNvCxnSpPr>
                <a:cxnSpLocks/>
              </p:cNvCxnSpPr>
              <p:nvPr/>
            </p:nvCxnSpPr>
            <p:spPr>
              <a:xfrm>
                <a:off x="10486701" y="4306976"/>
                <a:ext cx="777324" cy="0"/>
              </a:xfrm>
              <a:prstGeom prst="line">
                <a:avLst/>
              </a:prstGeom>
              <a:noFill/>
              <a:ln w="25400" cap="flat" cmpd="sng" algn="ctr">
                <a:solidFill>
                  <a:sysClr val="windowText" lastClr="000000">
                    <a:lumMod val="85000"/>
                    <a:lumOff val="15000"/>
                  </a:sysClr>
                </a:solidFill>
                <a:prstDash val="sysDash"/>
                <a:miter lim="800000"/>
              </a:ln>
              <a:effectLst/>
            </p:spPr>
          </p:cxnSp>
          <p:cxnSp>
            <p:nvCxnSpPr>
              <p:cNvPr id="208" name="直接连接符 207">
                <a:extLst>
                  <a:ext uri="{FF2B5EF4-FFF2-40B4-BE49-F238E27FC236}">
                    <a16:creationId xmlns:a16="http://schemas.microsoft.com/office/drawing/2014/main" id="{9224DCD6-96EF-45FD-911B-A35BFC2D4583}"/>
                  </a:ext>
                </a:extLst>
              </p:cNvPr>
              <p:cNvCxnSpPr>
                <a:cxnSpLocks/>
              </p:cNvCxnSpPr>
              <p:nvPr/>
            </p:nvCxnSpPr>
            <p:spPr>
              <a:xfrm>
                <a:off x="11287034" y="2514289"/>
                <a:ext cx="0" cy="2516401"/>
              </a:xfrm>
              <a:prstGeom prst="line">
                <a:avLst/>
              </a:prstGeom>
              <a:noFill/>
              <a:ln w="25400" cap="flat" cmpd="sng" algn="ctr">
                <a:solidFill>
                  <a:sysClr val="windowText" lastClr="000000">
                    <a:lumMod val="85000"/>
                    <a:lumOff val="15000"/>
                  </a:sysClr>
                </a:solidFill>
                <a:prstDash val="sysDash"/>
                <a:miter lim="800000"/>
              </a:ln>
              <a:effectLst/>
            </p:spPr>
          </p:cxnSp>
          <p:cxnSp>
            <p:nvCxnSpPr>
              <p:cNvPr id="209" name="直接连接符 208">
                <a:extLst>
                  <a:ext uri="{FF2B5EF4-FFF2-40B4-BE49-F238E27FC236}">
                    <a16:creationId xmlns:a16="http://schemas.microsoft.com/office/drawing/2014/main" id="{CD036584-3D35-40F3-A805-A14D09E7F86C}"/>
                  </a:ext>
                </a:extLst>
              </p:cNvPr>
              <p:cNvCxnSpPr>
                <a:cxnSpLocks/>
              </p:cNvCxnSpPr>
              <p:nvPr/>
            </p:nvCxnSpPr>
            <p:spPr>
              <a:xfrm flipH="1">
                <a:off x="2467688" y="5030690"/>
                <a:ext cx="8807768" cy="20084"/>
              </a:xfrm>
              <a:prstGeom prst="line">
                <a:avLst/>
              </a:prstGeom>
              <a:noFill/>
              <a:ln w="25400" cap="flat" cmpd="sng" algn="ctr">
                <a:solidFill>
                  <a:sysClr val="windowText" lastClr="000000">
                    <a:lumMod val="85000"/>
                    <a:lumOff val="15000"/>
                  </a:sysClr>
                </a:solidFill>
                <a:prstDash val="sysDash"/>
                <a:miter lim="800000"/>
              </a:ln>
              <a:effectLst/>
            </p:spPr>
          </p:cxnSp>
          <p:cxnSp>
            <p:nvCxnSpPr>
              <p:cNvPr id="210" name="直接连接符 209">
                <a:extLst>
                  <a:ext uri="{FF2B5EF4-FFF2-40B4-BE49-F238E27FC236}">
                    <a16:creationId xmlns:a16="http://schemas.microsoft.com/office/drawing/2014/main" id="{21198EAC-D74B-401C-90DB-A139386ED399}"/>
                  </a:ext>
                </a:extLst>
              </p:cNvPr>
              <p:cNvCxnSpPr>
                <a:cxnSpLocks/>
              </p:cNvCxnSpPr>
              <p:nvPr/>
            </p:nvCxnSpPr>
            <p:spPr>
              <a:xfrm flipH="1">
                <a:off x="2446379" y="4225947"/>
                <a:ext cx="1" cy="833278"/>
              </a:xfrm>
              <a:prstGeom prst="line">
                <a:avLst/>
              </a:prstGeom>
              <a:noFill/>
              <a:ln w="25400" cap="flat" cmpd="sng" algn="ctr">
                <a:solidFill>
                  <a:sysClr val="windowText" lastClr="000000">
                    <a:lumMod val="85000"/>
                    <a:lumOff val="15000"/>
                  </a:sysClr>
                </a:solidFill>
                <a:prstDash val="sysDash"/>
                <a:miter lim="800000"/>
                <a:headEnd type="triangle" w="lg" len="lg"/>
                <a:tailEnd type="none" w="lg" len="lg"/>
              </a:ln>
              <a:effectLst/>
            </p:spPr>
          </p:cxnSp>
        </p:grpSp>
        <p:cxnSp>
          <p:nvCxnSpPr>
            <p:cNvPr id="205" name="直接连接符 204">
              <a:extLst>
                <a:ext uri="{FF2B5EF4-FFF2-40B4-BE49-F238E27FC236}">
                  <a16:creationId xmlns:a16="http://schemas.microsoft.com/office/drawing/2014/main" id="{C7D50E12-DEB9-4F64-8EB2-AFFCC26A7C1A}"/>
                </a:ext>
              </a:extLst>
            </p:cNvPr>
            <p:cNvCxnSpPr>
              <a:cxnSpLocks/>
            </p:cNvCxnSpPr>
            <p:nvPr/>
          </p:nvCxnSpPr>
          <p:spPr>
            <a:xfrm>
              <a:off x="10485113" y="3419617"/>
              <a:ext cx="777324" cy="0"/>
            </a:xfrm>
            <a:prstGeom prst="line">
              <a:avLst/>
            </a:prstGeom>
            <a:noFill/>
            <a:ln w="25400" cap="flat" cmpd="sng" algn="ctr">
              <a:solidFill>
                <a:sysClr val="windowText" lastClr="000000">
                  <a:lumMod val="85000"/>
                  <a:lumOff val="15000"/>
                </a:sysClr>
              </a:solidFill>
              <a:prstDash val="sysDash"/>
              <a:miter lim="800000"/>
            </a:ln>
            <a:effectLst/>
          </p:spPr>
        </p:cxnSp>
        <p:cxnSp>
          <p:nvCxnSpPr>
            <p:cNvPr id="206" name="直接连接符 205">
              <a:extLst>
                <a:ext uri="{FF2B5EF4-FFF2-40B4-BE49-F238E27FC236}">
                  <a16:creationId xmlns:a16="http://schemas.microsoft.com/office/drawing/2014/main" id="{9C484CA7-2375-47FD-9AE8-2DD06C7B6A72}"/>
                </a:ext>
              </a:extLst>
            </p:cNvPr>
            <p:cNvCxnSpPr>
              <a:cxnSpLocks/>
            </p:cNvCxnSpPr>
            <p:nvPr/>
          </p:nvCxnSpPr>
          <p:spPr>
            <a:xfrm flipV="1">
              <a:off x="10481410" y="2528879"/>
              <a:ext cx="777324" cy="12880"/>
            </a:xfrm>
            <a:prstGeom prst="line">
              <a:avLst/>
            </a:prstGeom>
            <a:noFill/>
            <a:ln w="25400" cap="flat" cmpd="sng" algn="ctr">
              <a:solidFill>
                <a:sysClr val="windowText" lastClr="000000">
                  <a:lumMod val="85000"/>
                  <a:lumOff val="15000"/>
                </a:sysClr>
              </a:solidFill>
              <a:prstDash val="sysDash"/>
              <a:miter lim="800000"/>
            </a:ln>
            <a:effectLst/>
          </p:spPr>
        </p:cxnSp>
      </p:grpSp>
      <p:grpSp>
        <p:nvGrpSpPr>
          <p:cNvPr id="211" name="组合 210">
            <a:extLst>
              <a:ext uri="{FF2B5EF4-FFF2-40B4-BE49-F238E27FC236}">
                <a16:creationId xmlns:a16="http://schemas.microsoft.com/office/drawing/2014/main" id="{F06EE838-300D-4CCC-BAA0-0CA96C8C7491}"/>
              </a:ext>
            </a:extLst>
          </p:cNvPr>
          <p:cNvGrpSpPr/>
          <p:nvPr/>
        </p:nvGrpSpPr>
        <p:grpSpPr>
          <a:xfrm>
            <a:off x="5560588" y="2777095"/>
            <a:ext cx="755465" cy="674571"/>
            <a:chOff x="2432598" y="715434"/>
            <a:chExt cx="1173396" cy="1047750"/>
          </a:xfrm>
        </p:grpSpPr>
        <p:sp>
          <p:nvSpPr>
            <p:cNvPr id="212" name="立方体 211">
              <a:extLst>
                <a:ext uri="{FF2B5EF4-FFF2-40B4-BE49-F238E27FC236}">
                  <a16:creationId xmlns:a16="http://schemas.microsoft.com/office/drawing/2014/main" id="{38C2DD54-D82C-4D82-B203-90D4889CB073}"/>
                </a:ext>
              </a:extLst>
            </p:cNvPr>
            <p:cNvSpPr/>
            <p:nvPr/>
          </p:nvSpPr>
          <p:spPr>
            <a:xfrm>
              <a:off x="2432598" y="715434"/>
              <a:ext cx="586246" cy="1047750"/>
            </a:xfrm>
            <a:prstGeom prst="cube">
              <a:avLst>
                <a:gd name="adj" fmla="val 67115"/>
              </a:avLst>
            </a:prstGeom>
            <a:solidFill>
              <a:srgbClr val="AC93C0">
                <a:alpha val="80000"/>
              </a:srgbClr>
            </a:solidFill>
            <a:ln w="12700" cap="flat" cmpd="sng" algn="ctr">
              <a:solidFill>
                <a:srgbClr val="AD9FB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3" name="立方体 212">
              <a:extLst>
                <a:ext uri="{FF2B5EF4-FFF2-40B4-BE49-F238E27FC236}">
                  <a16:creationId xmlns:a16="http://schemas.microsoft.com/office/drawing/2014/main" id="{B6025EE8-1086-4ACE-9591-1B1F41D7D1AE}"/>
                </a:ext>
              </a:extLst>
            </p:cNvPr>
            <p:cNvSpPr/>
            <p:nvPr/>
          </p:nvSpPr>
          <p:spPr>
            <a:xfrm>
              <a:off x="2803114" y="917893"/>
              <a:ext cx="431459" cy="642832"/>
            </a:xfrm>
            <a:prstGeom prst="cube">
              <a:avLst>
                <a:gd name="adj" fmla="val 50288"/>
              </a:avLst>
            </a:prstGeom>
            <a:solidFill>
              <a:srgbClr val="AC93C0">
                <a:alpha val="80000"/>
              </a:srgbClr>
            </a:solidFill>
            <a:ln w="12700" cap="flat" cmpd="sng" algn="ctr">
              <a:solidFill>
                <a:srgbClr val="AD9FB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4" name="立方体 213">
              <a:extLst>
                <a:ext uri="{FF2B5EF4-FFF2-40B4-BE49-F238E27FC236}">
                  <a16:creationId xmlns:a16="http://schemas.microsoft.com/office/drawing/2014/main" id="{4753BD4F-4AEF-438A-823D-A944095FFBD7}"/>
                </a:ext>
              </a:extLst>
            </p:cNvPr>
            <p:cNvSpPr/>
            <p:nvPr/>
          </p:nvSpPr>
          <p:spPr>
            <a:xfrm>
              <a:off x="3138858" y="1094225"/>
              <a:ext cx="467136" cy="290168"/>
            </a:xfrm>
            <a:prstGeom prst="cube">
              <a:avLst>
                <a:gd name="adj" fmla="val 34405"/>
              </a:avLst>
            </a:prstGeom>
            <a:solidFill>
              <a:srgbClr val="AC93C0">
                <a:alpha val="80000"/>
              </a:srgbClr>
            </a:solidFill>
            <a:ln w="12700" cap="flat" cmpd="sng" algn="ctr">
              <a:solidFill>
                <a:srgbClr val="AD9FB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215" name="组合 214">
            <a:extLst>
              <a:ext uri="{FF2B5EF4-FFF2-40B4-BE49-F238E27FC236}">
                <a16:creationId xmlns:a16="http://schemas.microsoft.com/office/drawing/2014/main" id="{8B85AC94-CCFE-4090-9552-1F4C17320CF9}"/>
              </a:ext>
            </a:extLst>
          </p:cNvPr>
          <p:cNvGrpSpPr/>
          <p:nvPr/>
        </p:nvGrpSpPr>
        <p:grpSpPr>
          <a:xfrm>
            <a:off x="5560588" y="3645891"/>
            <a:ext cx="846559" cy="686252"/>
            <a:chOff x="2418470" y="1716090"/>
            <a:chExt cx="1292504" cy="1047750"/>
          </a:xfrm>
        </p:grpSpPr>
        <p:sp>
          <p:nvSpPr>
            <p:cNvPr id="216" name="立方体 215">
              <a:extLst>
                <a:ext uri="{FF2B5EF4-FFF2-40B4-BE49-F238E27FC236}">
                  <a16:creationId xmlns:a16="http://schemas.microsoft.com/office/drawing/2014/main" id="{27E1E404-9CF1-437C-B846-5AD7C8EBC4CC}"/>
                </a:ext>
              </a:extLst>
            </p:cNvPr>
            <p:cNvSpPr/>
            <p:nvPr/>
          </p:nvSpPr>
          <p:spPr>
            <a:xfrm>
              <a:off x="2418470" y="1716090"/>
              <a:ext cx="586246" cy="1047750"/>
            </a:xfrm>
            <a:prstGeom prst="cube">
              <a:avLst>
                <a:gd name="adj" fmla="val 67837"/>
              </a:avLst>
            </a:prstGeom>
            <a:solidFill>
              <a:srgbClr val="80D7A7">
                <a:alpha val="80000"/>
              </a:srgbClr>
            </a:solidFill>
            <a:ln w="12700" cap="flat" cmpd="sng" algn="ctr">
              <a:solidFill>
                <a:srgbClr val="94C5A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7" name="立方体 216">
              <a:extLst>
                <a:ext uri="{FF2B5EF4-FFF2-40B4-BE49-F238E27FC236}">
                  <a16:creationId xmlns:a16="http://schemas.microsoft.com/office/drawing/2014/main" id="{C43E279E-E5C0-4F77-8BCD-FFC6F56AFE87}"/>
                </a:ext>
              </a:extLst>
            </p:cNvPr>
            <p:cNvSpPr/>
            <p:nvPr/>
          </p:nvSpPr>
          <p:spPr>
            <a:xfrm>
              <a:off x="2788986" y="1918549"/>
              <a:ext cx="431459" cy="642832"/>
            </a:xfrm>
            <a:prstGeom prst="cube">
              <a:avLst>
                <a:gd name="adj" fmla="val 50288"/>
              </a:avLst>
            </a:prstGeom>
            <a:solidFill>
              <a:srgbClr val="80D7A7">
                <a:alpha val="80000"/>
              </a:srgbClr>
            </a:solidFill>
            <a:ln w="12700" cap="flat" cmpd="sng" algn="ctr">
              <a:solidFill>
                <a:srgbClr val="94C5A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8" name="立方体 217">
              <a:extLst>
                <a:ext uri="{FF2B5EF4-FFF2-40B4-BE49-F238E27FC236}">
                  <a16:creationId xmlns:a16="http://schemas.microsoft.com/office/drawing/2014/main" id="{820C966E-054B-417E-A551-5C4253979F4D}"/>
                </a:ext>
              </a:extLst>
            </p:cNvPr>
            <p:cNvSpPr/>
            <p:nvPr/>
          </p:nvSpPr>
          <p:spPr>
            <a:xfrm>
              <a:off x="3124729" y="2094881"/>
              <a:ext cx="586245" cy="290168"/>
            </a:xfrm>
            <a:prstGeom prst="cube">
              <a:avLst>
                <a:gd name="adj" fmla="val 34405"/>
              </a:avLst>
            </a:prstGeom>
            <a:solidFill>
              <a:srgbClr val="80D7A7">
                <a:alpha val="80000"/>
              </a:srgbClr>
            </a:solidFill>
            <a:ln w="12700" cap="flat" cmpd="sng" algn="ctr">
              <a:solidFill>
                <a:srgbClr val="94C5A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219" name="组合 218">
            <a:extLst>
              <a:ext uri="{FF2B5EF4-FFF2-40B4-BE49-F238E27FC236}">
                <a16:creationId xmlns:a16="http://schemas.microsoft.com/office/drawing/2014/main" id="{04FCCBD1-B6D8-4FEC-8558-F3A7C8BCC568}"/>
              </a:ext>
            </a:extLst>
          </p:cNvPr>
          <p:cNvGrpSpPr/>
          <p:nvPr/>
        </p:nvGrpSpPr>
        <p:grpSpPr>
          <a:xfrm>
            <a:off x="5560588" y="4526372"/>
            <a:ext cx="862407" cy="754993"/>
            <a:chOff x="4097491" y="729390"/>
            <a:chExt cx="1196816" cy="1047750"/>
          </a:xfrm>
        </p:grpSpPr>
        <p:sp>
          <p:nvSpPr>
            <p:cNvPr id="220" name="立方体 219">
              <a:extLst>
                <a:ext uri="{FF2B5EF4-FFF2-40B4-BE49-F238E27FC236}">
                  <a16:creationId xmlns:a16="http://schemas.microsoft.com/office/drawing/2014/main" id="{DAA10821-05E1-49A9-B5F2-8E837DB03721}"/>
                </a:ext>
              </a:extLst>
            </p:cNvPr>
            <p:cNvSpPr/>
            <p:nvPr/>
          </p:nvSpPr>
          <p:spPr>
            <a:xfrm>
              <a:off x="4097491" y="729390"/>
              <a:ext cx="586246" cy="1047750"/>
            </a:xfrm>
            <a:prstGeom prst="cube">
              <a:avLst>
                <a:gd name="adj" fmla="val 67115"/>
              </a:avLst>
            </a:prstGeom>
            <a:solidFill>
              <a:srgbClr val="80B7DF">
                <a:alpha val="80000"/>
              </a:srgbClr>
            </a:solidFill>
            <a:ln w="12700" cap="flat" cmpd="sng" algn="ctr">
              <a:solidFill>
                <a:srgbClr val="94B3C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1" name="立方体 220">
              <a:extLst>
                <a:ext uri="{FF2B5EF4-FFF2-40B4-BE49-F238E27FC236}">
                  <a16:creationId xmlns:a16="http://schemas.microsoft.com/office/drawing/2014/main" id="{007758CE-9DDB-46A1-8177-BB98590E4ADB}"/>
                </a:ext>
              </a:extLst>
            </p:cNvPr>
            <p:cNvSpPr/>
            <p:nvPr/>
          </p:nvSpPr>
          <p:spPr>
            <a:xfrm>
              <a:off x="4468007" y="931849"/>
              <a:ext cx="431459" cy="642832"/>
            </a:xfrm>
            <a:prstGeom prst="cube">
              <a:avLst>
                <a:gd name="adj" fmla="val 50288"/>
              </a:avLst>
            </a:prstGeom>
            <a:solidFill>
              <a:srgbClr val="80B7DF">
                <a:alpha val="80000"/>
              </a:srgbClr>
            </a:solidFill>
            <a:ln w="12700" cap="flat" cmpd="sng" algn="ctr">
              <a:solidFill>
                <a:srgbClr val="94B3C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2" name="立方体 221">
              <a:extLst>
                <a:ext uri="{FF2B5EF4-FFF2-40B4-BE49-F238E27FC236}">
                  <a16:creationId xmlns:a16="http://schemas.microsoft.com/office/drawing/2014/main" id="{5463A032-6036-4A12-A5EB-9829139247C1}"/>
                </a:ext>
              </a:extLst>
            </p:cNvPr>
            <p:cNvSpPr/>
            <p:nvPr/>
          </p:nvSpPr>
          <p:spPr>
            <a:xfrm>
              <a:off x="4769991" y="1083644"/>
              <a:ext cx="300209" cy="370689"/>
            </a:xfrm>
            <a:prstGeom prst="cube">
              <a:avLst>
                <a:gd name="adj" fmla="val 40046"/>
              </a:avLst>
            </a:prstGeom>
            <a:solidFill>
              <a:srgbClr val="80B7DF">
                <a:alpha val="80000"/>
              </a:srgbClr>
            </a:solidFill>
            <a:ln w="12700" cap="flat" cmpd="sng" algn="ctr">
              <a:solidFill>
                <a:srgbClr val="94B3C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3" name="立方体 222">
              <a:extLst>
                <a:ext uri="{FF2B5EF4-FFF2-40B4-BE49-F238E27FC236}">
                  <a16:creationId xmlns:a16="http://schemas.microsoft.com/office/drawing/2014/main" id="{AF21CE07-3F9B-4D3D-B6B5-923542A6CB70}"/>
                </a:ext>
              </a:extLst>
            </p:cNvPr>
            <p:cNvSpPr/>
            <p:nvPr/>
          </p:nvSpPr>
          <p:spPr>
            <a:xfrm>
              <a:off x="5009435" y="1178882"/>
              <a:ext cx="284872" cy="180212"/>
            </a:xfrm>
            <a:prstGeom prst="cube">
              <a:avLst>
                <a:gd name="adj" fmla="val 34405"/>
              </a:avLst>
            </a:prstGeom>
            <a:solidFill>
              <a:srgbClr val="80B7DF">
                <a:alpha val="80000"/>
              </a:srgbClr>
            </a:solidFill>
            <a:ln w="12700" cap="flat" cmpd="sng" algn="ctr">
              <a:solidFill>
                <a:srgbClr val="94B3C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224" name="组合 223">
            <a:extLst>
              <a:ext uri="{FF2B5EF4-FFF2-40B4-BE49-F238E27FC236}">
                <a16:creationId xmlns:a16="http://schemas.microsoft.com/office/drawing/2014/main" id="{60420703-B844-4484-AF19-616706294E2A}"/>
              </a:ext>
            </a:extLst>
          </p:cNvPr>
          <p:cNvGrpSpPr/>
          <p:nvPr/>
        </p:nvGrpSpPr>
        <p:grpSpPr>
          <a:xfrm>
            <a:off x="3965485" y="3527470"/>
            <a:ext cx="550443" cy="928699"/>
            <a:chOff x="3758847" y="2875370"/>
            <a:chExt cx="704818" cy="1189159"/>
          </a:xfrm>
        </p:grpSpPr>
        <p:sp>
          <p:nvSpPr>
            <p:cNvPr id="225" name="立方体 224">
              <a:extLst>
                <a:ext uri="{FF2B5EF4-FFF2-40B4-BE49-F238E27FC236}">
                  <a16:creationId xmlns:a16="http://schemas.microsoft.com/office/drawing/2014/main" id="{75FF1F4E-7D79-4B14-909D-2B44239E5788}"/>
                </a:ext>
              </a:extLst>
            </p:cNvPr>
            <p:cNvSpPr/>
            <p:nvPr/>
          </p:nvSpPr>
          <p:spPr>
            <a:xfrm>
              <a:off x="3758847" y="2875370"/>
              <a:ext cx="586246" cy="1189159"/>
            </a:xfrm>
            <a:prstGeom prst="cube">
              <a:avLst>
                <a:gd name="adj" fmla="val 80835"/>
              </a:avLst>
            </a:prstGeom>
            <a:solidFill>
              <a:srgbClr val="F2A46F">
                <a:alpha val="80000"/>
              </a:srgbClr>
            </a:solidFill>
            <a:ln w="12700" cap="flat" cmpd="sng" algn="ctr">
              <a:solidFill>
                <a:srgbClr val="C9906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6" name="立方体 225">
              <a:extLst>
                <a:ext uri="{FF2B5EF4-FFF2-40B4-BE49-F238E27FC236}">
                  <a16:creationId xmlns:a16="http://schemas.microsoft.com/office/drawing/2014/main" id="{F8C5B779-5AE3-4BE3-921B-7E27BE50CC59}"/>
                </a:ext>
              </a:extLst>
            </p:cNvPr>
            <p:cNvSpPr/>
            <p:nvPr/>
          </p:nvSpPr>
          <p:spPr>
            <a:xfrm>
              <a:off x="4032206" y="3112953"/>
              <a:ext cx="431459" cy="784241"/>
            </a:xfrm>
            <a:prstGeom prst="cube">
              <a:avLst>
                <a:gd name="adj" fmla="val 72854"/>
              </a:avLst>
            </a:prstGeom>
            <a:solidFill>
              <a:srgbClr val="F2A46F">
                <a:alpha val="80000"/>
              </a:srgbClr>
            </a:solidFill>
            <a:ln w="12700" cap="flat" cmpd="sng" algn="ctr">
              <a:solidFill>
                <a:srgbClr val="C9906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227" name="文本框 226">
            <a:extLst>
              <a:ext uri="{FF2B5EF4-FFF2-40B4-BE49-F238E27FC236}">
                <a16:creationId xmlns:a16="http://schemas.microsoft.com/office/drawing/2014/main" id="{9CE717C7-35E3-4979-8398-C31EDC6D3AD7}"/>
              </a:ext>
            </a:extLst>
          </p:cNvPr>
          <p:cNvSpPr txBox="1"/>
          <p:nvPr/>
        </p:nvSpPr>
        <p:spPr>
          <a:xfrm>
            <a:off x="5997770" y="5090471"/>
            <a:ext cx="531229" cy="304808"/>
          </a:xfrm>
          <a:prstGeom prst="rect">
            <a:avLst/>
          </a:prstGeom>
          <a:noFill/>
        </p:spPr>
        <p:txBody>
          <a:bodyPr wrap="square" rtlCol="0">
            <a:spAutoFit/>
          </a:bodyPr>
          <a:lstStyle/>
          <a:p>
            <a:pPr defTabSz="457200" fontAlgn="auto">
              <a:spcBef>
                <a:spcPts val="0"/>
              </a:spcBef>
              <a:spcAft>
                <a:spcPts val="0"/>
              </a:spcAft>
            </a:pPr>
            <a:r>
              <a:rPr lang="en-US" altLang="zh-CN"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M</a:t>
            </a:r>
            <a:r>
              <a:rPr lang="en-US" altLang="zh-CN"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3</a:t>
            </a:r>
            <a:r>
              <a:rPr lang="zh-CN" altLang="en-US"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8" name="文本框 227">
            <a:extLst>
              <a:ext uri="{FF2B5EF4-FFF2-40B4-BE49-F238E27FC236}">
                <a16:creationId xmlns:a16="http://schemas.microsoft.com/office/drawing/2014/main" id="{D324D31A-ECD3-4D80-9DC8-D46DF2C0B353}"/>
              </a:ext>
            </a:extLst>
          </p:cNvPr>
          <p:cNvSpPr txBox="1"/>
          <p:nvPr/>
        </p:nvSpPr>
        <p:spPr>
          <a:xfrm>
            <a:off x="5997770" y="4162842"/>
            <a:ext cx="531229" cy="304808"/>
          </a:xfrm>
          <a:prstGeom prst="rect">
            <a:avLst/>
          </a:prstGeom>
          <a:noFill/>
        </p:spPr>
        <p:txBody>
          <a:bodyPr wrap="square" rtlCol="0">
            <a:spAutoFit/>
          </a:bodyPr>
          <a:lstStyle/>
          <a:p>
            <a:pPr defTabSz="457200" fontAlgn="auto">
              <a:spcBef>
                <a:spcPts val="0"/>
              </a:spcBef>
              <a:spcAft>
                <a:spcPts val="0"/>
              </a:spcAft>
            </a:pPr>
            <a:r>
              <a:rPr lang="en-US" altLang="zh-CN"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M</a:t>
            </a:r>
            <a:r>
              <a:rPr lang="en-US" altLang="zh-CN"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2</a:t>
            </a:r>
            <a:r>
              <a:rPr lang="zh-CN" altLang="en-US"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9" name="文本框 228">
            <a:extLst>
              <a:ext uri="{FF2B5EF4-FFF2-40B4-BE49-F238E27FC236}">
                <a16:creationId xmlns:a16="http://schemas.microsoft.com/office/drawing/2014/main" id="{F149A20C-1B73-4F7B-9C85-6109C511579A}"/>
              </a:ext>
            </a:extLst>
          </p:cNvPr>
          <p:cNvSpPr txBox="1"/>
          <p:nvPr/>
        </p:nvSpPr>
        <p:spPr>
          <a:xfrm>
            <a:off x="5997770" y="3235214"/>
            <a:ext cx="531229" cy="304808"/>
          </a:xfrm>
          <a:prstGeom prst="rect">
            <a:avLst/>
          </a:prstGeom>
          <a:noFill/>
        </p:spPr>
        <p:txBody>
          <a:bodyPr wrap="square" rtlCol="0">
            <a:spAutoFit/>
          </a:bodyPr>
          <a:lstStyle/>
          <a:p>
            <a:pPr defTabSz="457200" fontAlgn="auto">
              <a:spcBef>
                <a:spcPts val="0"/>
              </a:spcBef>
              <a:spcAft>
                <a:spcPts val="0"/>
              </a:spcAft>
            </a:pPr>
            <a:r>
              <a:rPr lang="en-US" altLang="zh-CN"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M</a:t>
            </a:r>
            <a:r>
              <a:rPr lang="en-US" altLang="zh-CN"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1</a:t>
            </a:r>
            <a:r>
              <a:rPr lang="zh-CN" altLang="en-US"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0" name="文本框 229">
            <a:extLst>
              <a:ext uri="{FF2B5EF4-FFF2-40B4-BE49-F238E27FC236}">
                <a16:creationId xmlns:a16="http://schemas.microsoft.com/office/drawing/2014/main" id="{105BB802-5517-4809-B4D6-5AE220A31103}"/>
              </a:ext>
            </a:extLst>
          </p:cNvPr>
          <p:cNvSpPr txBox="1"/>
          <p:nvPr/>
        </p:nvSpPr>
        <p:spPr>
          <a:xfrm>
            <a:off x="4305970" y="4248646"/>
            <a:ext cx="531229" cy="304808"/>
          </a:xfrm>
          <a:prstGeom prst="rect">
            <a:avLst/>
          </a:prstGeom>
          <a:noFill/>
        </p:spPr>
        <p:txBody>
          <a:bodyPr wrap="square" rtlCol="0">
            <a:spAutoFit/>
          </a:bodyPr>
          <a:lstStyle/>
          <a:p>
            <a:pPr defTabSz="457200" fontAlgn="auto">
              <a:spcBef>
                <a:spcPts val="0"/>
              </a:spcBef>
              <a:spcAft>
                <a:spcPts val="0"/>
              </a:spcAft>
            </a:pPr>
            <a:r>
              <a:rPr lang="en-US" altLang="zh-CN"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M</a:t>
            </a:r>
            <a:r>
              <a:rPr lang="en-US" altLang="zh-CN"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E</a:t>
            </a:r>
            <a:r>
              <a:rPr lang="zh-CN" altLang="en-US"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1" name="圆柱体 47">
            <a:extLst>
              <a:ext uri="{FF2B5EF4-FFF2-40B4-BE49-F238E27FC236}">
                <a16:creationId xmlns:a16="http://schemas.microsoft.com/office/drawing/2014/main" id="{83BEB883-FFFE-4215-AAB9-5CE59D552511}"/>
              </a:ext>
            </a:extLst>
          </p:cNvPr>
          <p:cNvSpPr/>
          <p:nvPr/>
        </p:nvSpPr>
        <p:spPr>
          <a:xfrm>
            <a:off x="9137831" y="3588058"/>
            <a:ext cx="1328888" cy="754993"/>
          </a:xfrm>
          <a:prstGeom prst="can">
            <a:avLst/>
          </a:prstGeom>
          <a:solidFill>
            <a:srgbClr val="80D7A7"/>
          </a:solidFill>
          <a:ln w="12700" cap="flat" cmpd="sng" algn="ctr">
            <a:solidFill>
              <a:srgbClr val="80D7A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2" name="文本框 231">
            <a:extLst>
              <a:ext uri="{FF2B5EF4-FFF2-40B4-BE49-F238E27FC236}">
                <a16:creationId xmlns:a16="http://schemas.microsoft.com/office/drawing/2014/main" id="{CBA34970-7CE6-4A24-A5B2-8F060E354364}"/>
              </a:ext>
            </a:extLst>
          </p:cNvPr>
          <p:cNvSpPr txBox="1"/>
          <p:nvPr/>
        </p:nvSpPr>
        <p:spPr>
          <a:xfrm>
            <a:off x="9083384" y="3769167"/>
            <a:ext cx="1437782"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Pseudo-Labeled </a:t>
            </a:r>
          </a:p>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Data of M</a:t>
            </a:r>
            <a:r>
              <a:rPr lang="en-US" altLang="zh-CN" sz="1400"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a:t>
            </a:r>
            <a:endParaRPr lang="zh-CN" altLang="en-US"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3" name="圆柱体 49">
            <a:extLst>
              <a:ext uri="{FF2B5EF4-FFF2-40B4-BE49-F238E27FC236}">
                <a16:creationId xmlns:a16="http://schemas.microsoft.com/office/drawing/2014/main" id="{C0A79FF4-DAB3-4E76-AE94-97DDB3A8C737}"/>
              </a:ext>
            </a:extLst>
          </p:cNvPr>
          <p:cNvSpPr/>
          <p:nvPr/>
        </p:nvSpPr>
        <p:spPr>
          <a:xfrm>
            <a:off x="9137831" y="4503494"/>
            <a:ext cx="1328888" cy="754993"/>
          </a:xfrm>
          <a:prstGeom prst="can">
            <a:avLst/>
          </a:prstGeom>
          <a:solidFill>
            <a:srgbClr val="80B7DF"/>
          </a:solidFill>
          <a:ln w="12700" cap="flat" cmpd="sng" algn="ctr">
            <a:solidFill>
              <a:srgbClr val="80B7D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4" name="文本框 233">
            <a:extLst>
              <a:ext uri="{FF2B5EF4-FFF2-40B4-BE49-F238E27FC236}">
                <a16:creationId xmlns:a16="http://schemas.microsoft.com/office/drawing/2014/main" id="{2614E24C-DA01-48E3-9599-FD101CA081C1}"/>
              </a:ext>
            </a:extLst>
          </p:cNvPr>
          <p:cNvSpPr txBox="1"/>
          <p:nvPr/>
        </p:nvSpPr>
        <p:spPr>
          <a:xfrm>
            <a:off x="9083384" y="4684603"/>
            <a:ext cx="1437782"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Pseudo-Labeled </a:t>
            </a:r>
          </a:p>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Data of M</a:t>
            </a:r>
            <a:r>
              <a:rPr lang="en-US" altLang="zh-CN" sz="1400"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3</a:t>
            </a:r>
            <a:endParaRPr lang="zh-CN" altLang="en-US"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5" name="箭头: 右 234">
            <a:extLst>
              <a:ext uri="{FF2B5EF4-FFF2-40B4-BE49-F238E27FC236}">
                <a16:creationId xmlns:a16="http://schemas.microsoft.com/office/drawing/2014/main" id="{447B7C47-44FC-4A8E-ACDC-E30A5E1D021C}"/>
              </a:ext>
            </a:extLst>
          </p:cNvPr>
          <p:cNvSpPr/>
          <p:nvPr/>
        </p:nvSpPr>
        <p:spPr>
          <a:xfrm>
            <a:off x="3251187" y="3978792"/>
            <a:ext cx="575175" cy="184053"/>
          </a:xfrm>
          <a:prstGeom prst="rightArrow">
            <a:avLst>
              <a:gd name="adj1" fmla="val 50000"/>
              <a:gd name="adj2" fmla="val 93126"/>
            </a:avLst>
          </a:prstGeom>
          <a:noFill/>
          <a:ln w="254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6" name="箭头: 右 235">
            <a:extLst>
              <a:ext uri="{FF2B5EF4-FFF2-40B4-BE49-F238E27FC236}">
                <a16:creationId xmlns:a16="http://schemas.microsoft.com/office/drawing/2014/main" id="{B581AFBB-2E69-4FC3-B33C-879A0E8A4FA3}"/>
              </a:ext>
            </a:extLst>
          </p:cNvPr>
          <p:cNvSpPr/>
          <p:nvPr/>
        </p:nvSpPr>
        <p:spPr>
          <a:xfrm>
            <a:off x="1332780" y="3978792"/>
            <a:ext cx="575175" cy="184053"/>
          </a:xfrm>
          <a:prstGeom prst="rightArrow">
            <a:avLst>
              <a:gd name="adj1" fmla="val 50000"/>
              <a:gd name="adj2" fmla="val 93126"/>
            </a:avLst>
          </a:prstGeom>
          <a:noFill/>
          <a:ln w="254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7" name="箭头: 右 236">
            <a:extLst>
              <a:ext uri="{FF2B5EF4-FFF2-40B4-BE49-F238E27FC236}">
                <a16:creationId xmlns:a16="http://schemas.microsoft.com/office/drawing/2014/main" id="{DFC39746-F472-4278-8556-80B687E13A9B}"/>
              </a:ext>
            </a:extLst>
          </p:cNvPr>
          <p:cNvSpPr/>
          <p:nvPr/>
        </p:nvSpPr>
        <p:spPr>
          <a:xfrm>
            <a:off x="6507496" y="3029616"/>
            <a:ext cx="463705" cy="147599"/>
          </a:xfrm>
          <a:prstGeom prst="rightArrow">
            <a:avLst>
              <a:gd name="adj1" fmla="val 44262"/>
              <a:gd name="adj2" fmla="val 68480"/>
            </a:avLst>
          </a:prstGeom>
          <a:noFill/>
          <a:ln w="25400" cap="flat" cmpd="sng" algn="ctr">
            <a:solidFill>
              <a:srgbClr val="B797C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8" name="箭头: 右 237">
            <a:extLst>
              <a:ext uri="{FF2B5EF4-FFF2-40B4-BE49-F238E27FC236}">
                <a16:creationId xmlns:a16="http://schemas.microsoft.com/office/drawing/2014/main" id="{72D385E6-88AE-490F-BACF-C4AB3F7ACC2F}"/>
              </a:ext>
            </a:extLst>
          </p:cNvPr>
          <p:cNvSpPr/>
          <p:nvPr/>
        </p:nvSpPr>
        <p:spPr>
          <a:xfrm>
            <a:off x="6507496" y="3924685"/>
            <a:ext cx="463705" cy="147599"/>
          </a:xfrm>
          <a:prstGeom prst="rightArrow">
            <a:avLst>
              <a:gd name="adj1" fmla="val 44262"/>
              <a:gd name="adj2" fmla="val 68480"/>
            </a:avLst>
          </a:prstGeom>
          <a:noFill/>
          <a:ln w="25400" cap="flat" cmpd="sng" algn="ctr">
            <a:solidFill>
              <a:srgbClr val="80D7A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9" name="箭头: 右 238">
            <a:extLst>
              <a:ext uri="{FF2B5EF4-FFF2-40B4-BE49-F238E27FC236}">
                <a16:creationId xmlns:a16="http://schemas.microsoft.com/office/drawing/2014/main" id="{66F6781D-D00C-495E-8EA4-A8933A0491D8}"/>
              </a:ext>
            </a:extLst>
          </p:cNvPr>
          <p:cNvSpPr/>
          <p:nvPr/>
        </p:nvSpPr>
        <p:spPr>
          <a:xfrm>
            <a:off x="6507496" y="4819755"/>
            <a:ext cx="463705" cy="147599"/>
          </a:xfrm>
          <a:prstGeom prst="rightArrow">
            <a:avLst>
              <a:gd name="adj1" fmla="val 44262"/>
              <a:gd name="adj2" fmla="val 68480"/>
            </a:avLst>
          </a:prstGeom>
          <a:noFill/>
          <a:ln w="25400" cap="flat" cmpd="sng" algn="ctr">
            <a:solidFill>
              <a:srgbClr val="80B7DF"/>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0" name="箭头: 右 239">
            <a:extLst>
              <a:ext uri="{FF2B5EF4-FFF2-40B4-BE49-F238E27FC236}">
                <a16:creationId xmlns:a16="http://schemas.microsoft.com/office/drawing/2014/main" id="{27E87F94-DBBF-44B6-A380-2649E68CF3D3}"/>
              </a:ext>
            </a:extLst>
          </p:cNvPr>
          <p:cNvSpPr/>
          <p:nvPr/>
        </p:nvSpPr>
        <p:spPr>
          <a:xfrm>
            <a:off x="8435161" y="3060894"/>
            <a:ext cx="463705" cy="147599"/>
          </a:xfrm>
          <a:prstGeom prst="rightArrow">
            <a:avLst>
              <a:gd name="adj1" fmla="val 44262"/>
              <a:gd name="adj2" fmla="val 68480"/>
            </a:avLst>
          </a:prstGeom>
          <a:noFill/>
          <a:ln w="25400" cap="flat" cmpd="sng" algn="ctr">
            <a:solidFill>
              <a:srgbClr val="B797C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1" name="箭头: 右 240">
            <a:extLst>
              <a:ext uri="{FF2B5EF4-FFF2-40B4-BE49-F238E27FC236}">
                <a16:creationId xmlns:a16="http://schemas.microsoft.com/office/drawing/2014/main" id="{D5409C37-EE2C-4BAA-86CD-AC450CEAE96E}"/>
              </a:ext>
            </a:extLst>
          </p:cNvPr>
          <p:cNvSpPr/>
          <p:nvPr/>
        </p:nvSpPr>
        <p:spPr>
          <a:xfrm>
            <a:off x="8435161" y="3955963"/>
            <a:ext cx="463705" cy="147599"/>
          </a:xfrm>
          <a:prstGeom prst="rightArrow">
            <a:avLst>
              <a:gd name="adj1" fmla="val 44262"/>
              <a:gd name="adj2" fmla="val 68480"/>
            </a:avLst>
          </a:prstGeom>
          <a:noFill/>
          <a:ln w="25400" cap="flat" cmpd="sng" algn="ctr">
            <a:solidFill>
              <a:srgbClr val="80D7A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2" name="箭头: 右 241">
            <a:extLst>
              <a:ext uri="{FF2B5EF4-FFF2-40B4-BE49-F238E27FC236}">
                <a16:creationId xmlns:a16="http://schemas.microsoft.com/office/drawing/2014/main" id="{787649CA-91C1-4C20-8277-01FD00E5B758}"/>
              </a:ext>
            </a:extLst>
          </p:cNvPr>
          <p:cNvSpPr/>
          <p:nvPr/>
        </p:nvSpPr>
        <p:spPr>
          <a:xfrm>
            <a:off x="8435161" y="4851033"/>
            <a:ext cx="463705" cy="147599"/>
          </a:xfrm>
          <a:prstGeom prst="rightArrow">
            <a:avLst>
              <a:gd name="adj1" fmla="val 44262"/>
              <a:gd name="adj2" fmla="val 68480"/>
            </a:avLst>
          </a:prstGeom>
          <a:noFill/>
          <a:ln w="25400" cap="flat" cmpd="sng" algn="ctr">
            <a:solidFill>
              <a:srgbClr val="80B7DF"/>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7" name="文本框 256">
            <a:extLst>
              <a:ext uri="{FF2B5EF4-FFF2-40B4-BE49-F238E27FC236}">
                <a16:creationId xmlns:a16="http://schemas.microsoft.com/office/drawing/2014/main" id="{38B69DE8-5912-4DEA-B164-0C123254CF68}"/>
              </a:ext>
            </a:extLst>
          </p:cNvPr>
          <p:cNvSpPr txBox="1"/>
          <p:nvPr/>
        </p:nvSpPr>
        <p:spPr>
          <a:xfrm>
            <a:off x="750115" y="5291089"/>
            <a:ext cx="1157831" cy="307777"/>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Site Survey</a:t>
            </a:r>
            <a:endParaRPr lang="zh-CN" altLang="en-US"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58" name="箭头: 右 257">
            <a:extLst>
              <a:ext uri="{FF2B5EF4-FFF2-40B4-BE49-F238E27FC236}">
                <a16:creationId xmlns:a16="http://schemas.microsoft.com/office/drawing/2014/main" id="{B6E59FDC-BB36-4FAB-A83E-E23346309B83}"/>
              </a:ext>
            </a:extLst>
          </p:cNvPr>
          <p:cNvSpPr/>
          <p:nvPr/>
        </p:nvSpPr>
        <p:spPr>
          <a:xfrm rot="16200000">
            <a:off x="553200" y="4840522"/>
            <a:ext cx="550550" cy="184053"/>
          </a:xfrm>
          <a:prstGeom prst="rightArrow">
            <a:avLst>
              <a:gd name="adj1" fmla="val 50000"/>
              <a:gd name="adj2" fmla="val 77026"/>
            </a:avLst>
          </a:prstGeom>
          <a:noFill/>
          <a:ln w="254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9" name="椭圆 258">
            <a:extLst>
              <a:ext uri="{FF2B5EF4-FFF2-40B4-BE49-F238E27FC236}">
                <a16:creationId xmlns:a16="http://schemas.microsoft.com/office/drawing/2014/main" id="{04F14D2B-27F5-425C-B151-D4F40AFE1CC7}"/>
              </a:ext>
            </a:extLst>
          </p:cNvPr>
          <p:cNvSpPr/>
          <p:nvPr/>
        </p:nvSpPr>
        <p:spPr>
          <a:xfrm>
            <a:off x="245579" y="5406646"/>
            <a:ext cx="477705" cy="157690"/>
          </a:xfrm>
          <a:prstGeom prst="ellipse">
            <a:avLst/>
          </a:prstGeom>
          <a:noFill/>
          <a:ln w="19050" cap="flat" cmpd="sng" algn="ctr">
            <a:solidFill>
              <a:srgbClr val="70AD47"/>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60" name="图形 115" descr="标记">
            <a:extLst>
              <a:ext uri="{FF2B5EF4-FFF2-40B4-BE49-F238E27FC236}">
                <a16:creationId xmlns:a16="http://schemas.microsoft.com/office/drawing/2014/main" id="{E9BCAE7C-BD31-4FB4-8120-DE09732CB213}"/>
              </a:ext>
            </a:extLst>
          </p:cNvPr>
          <p:cNvSpPr/>
          <p:nvPr/>
        </p:nvSpPr>
        <p:spPr>
          <a:xfrm>
            <a:off x="402622" y="5218594"/>
            <a:ext cx="163621" cy="265776"/>
          </a:xfrm>
          <a:custGeom>
            <a:avLst/>
            <a:gdLst>
              <a:gd name="connsiteX0" fmla="*/ 153451 w 306901"/>
              <a:gd name="connsiteY0" fmla="*/ 219933 h 498513"/>
              <a:gd name="connsiteX1" fmla="*/ 87471 w 306901"/>
              <a:gd name="connsiteY1" fmla="*/ 153953 h 498513"/>
              <a:gd name="connsiteX2" fmla="*/ 153451 w 306901"/>
              <a:gd name="connsiteY2" fmla="*/ 87973 h 498513"/>
              <a:gd name="connsiteX3" fmla="*/ 219430 w 306901"/>
              <a:gd name="connsiteY3" fmla="*/ 153953 h 498513"/>
              <a:gd name="connsiteX4" fmla="*/ 153451 w 306901"/>
              <a:gd name="connsiteY4" fmla="*/ 219933 h 498513"/>
              <a:gd name="connsiteX5" fmla="*/ 153451 w 306901"/>
              <a:gd name="connsiteY5" fmla="*/ 0 h 498513"/>
              <a:gd name="connsiteX6" fmla="*/ 26623 w 306901"/>
              <a:gd name="connsiteY6" fmla="*/ 67446 h 498513"/>
              <a:gd name="connsiteX7" fmla="*/ 10495 w 306901"/>
              <a:gd name="connsiteY7" fmla="*/ 210402 h 498513"/>
              <a:gd name="connsiteX8" fmla="*/ 80140 w 306901"/>
              <a:gd name="connsiteY8" fmla="*/ 364355 h 498513"/>
              <a:gd name="connsiteX9" fmla="*/ 140255 w 306901"/>
              <a:gd name="connsiteY9" fmla="*/ 490450 h 498513"/>
              <a:gd name="connsiteX10" fmla="*/ 153451 w 306901"/>
              <a:gd name="connsiteY10" fmla="*/ 498514 h 498513"/>
              <a:gd name="connsiteX11" fmla="*/ 166647 w 306901"/>
              <a:gd name="connsiteY11" fmla="*/ 490450 h 498513"/>
              <a:gd name="connsiteX12" fmla="*/ 226762 w 306901"/>
              <a:gd name="connsiteY12" fmla="*/ 364355 h 498513"/>
              <a:gd name="connsiteX13" fmla="*/ 296407 w 306901"/>
              <a:gd name="connsiteY13" fmla="*/ 210402 h 498513"/>
              <a:gd name="connsiteX14" fmla="*/ 280278 w 306901"/>
              <a:gd name="connsiteY14" fmla="*/ 67446 h 498513"/>
              <a:gd name="connsiteX15" fmla="*/ 153451 w 306901"/>
              <a:gd name="connsiteY15" fmla="*/ 0 h 49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6901" h="498513">
                <a:moveTo>
                  <a:pt x="153451" y="219933"/>
                </a:moveTo>
                <a:cubicBezTo>
                  <a:pt x="116795" y="219933"/>
                  <a:pt x="87471" y="190608"/>
                  <a:pt x="87471" y="153953"/>
                </a:cubicBezTo>
                <a:cubicBezTo>
                  <a:pt x="87471" y="117297"/>
                  <a:pt x="116795" y="87973"/>
                  <a:pt x="153451" y="87973"/>
                </a:cubicBezTo>
                <a:cubicBezTo>
                  <a:pt x="190106" y="87973"/>
                  <a:pt x="219430" y="117297"/>
                  <a:pt x="219430" y="153953"/>
                </a:cubicBezTo>
                <a:cubicBezTo>
                  <a:pt x="219430" y="190608"/>
                  <a:pt x="190106" y="219933"/>
                  <a:pt x="153451" y="219933"/>
                </a:cubicBezTo>
                <a:close/>
                <a:moveTo>
                  <a:pt x="153451" y="0"/>
                </a:moveTo>
                <a:cubicBezTo>
                  <a:pt x="102866" y="0"/>
                  <a:pt x="55214" y="24926"/>
                  <a:pt x="26623" y="67446"/>
                </a:cubicBezTo>
                <a:cubicBezTo>
                  <a:pt x="-1968" y="109233"/>
                  <a:pt x="-7833" y="162750"/>
                  <a:pt x="10495" y="210402"/>
                </a:cubicBezTo>
                <a:lnTo>
                  <a:pt x="80140" y="364355"/>
                </a:lnTo>
                <a:lnTo>
                  <a:pt x="140255" y="490450"/>
                </a:lnTo>
                <a:cubicBezTo>
                  <a:pt x="142454" y="495581"/>
                  <a:pt x="147586" y="498514"/>
                  <a:pt x="153451" y="498514"/>
                </a:cubicBezTo>
                <a:cubicBezTo>
                  <a:pt x="159316" y="498514"/>
                  <a:pt x="164447" y="495581"/>
                  <a:pt x="166647" y="490450"/>
                </a:cubicBezTo>
                <a:lnTo>
                  <a:pt x="226762" y="364355"/>
                </a:lnTo>
                <a:lnTo>
                  <a:pt x="296407" y="210402"/>
                </a:lnTo>
                <a:cubicBezTo>
                  <a:pt x="314735" y="162750"/>
                  <a:pt x="308870" y="109233"/>
                  <a:pt x="280278" y="67446"/>
                </a:cubicBezTo>
                <a:cubicBezTo>
                  <a:pt x="251687" y="24926"/>
                  <a:pt x="204035" y="0"/>
                  <a:pt x="153451" y="0"/>
                </a:cubicBezTo>
                <a:close/>
              </a:path>
            </a:pathLst>
          </a:custGeom>
          <a:solidFill>
            <a:srgbClr val="70AD47"/>
          </a:solidFill>
          <a:ln w="96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endParaRPr>
          </a:p>
        </p:txBody>
      </p:sp>
      <p:sp>
        <p:nvSpPr>
          <p:cNvPr id="261" name="文本框 260">
            <a:extLst>
              <a:ext uri="{FF2B5EF4-FFF2-40B4-BE49-F238E27FC236}">
                <a16:creationId xmlns:a16="http://schemas.microsoft.com/office/drawing/2014/main" id="{7DCAC140-EA13-49F5-BEE4-3D5FD1319C9F}"/>
              </a:ext>
            </a:extLst>
          </p:cNvPr>
          <p:cNvSpPr txBox="1"/>
          <p:nvPr/>
        </p:nvSpPr>
        <p:spPr>
          <a:xfrm>
            <a:off x="7230640" y="1959582"/>
            <a:ext cx="1288793" cy="307777"/>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User Query</a:t>
            </a:r>
            <a:endParaRPr lang="zh-CN" altLang="en-US"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62" name="箭头: 右 261">
            <a:extLst>
              <a:ext uri="{FF2B5EF4-FFF2-40B4-BE49-F238E27FC236}">
                <a16:creationId xmlns:a16="http://schemas.microsoft.com/office/drawing/2014/main" id="{BE999627-FED3-4840-ADCE-2E0808B230A1}"/>
              </a:ext>
            </a:extLst>
          </p:cNvPr>
          <p:cNvSpPr/>
          <p:nvPr/>
        </p:nvSpPr>
        <p:spPr>
          <a:xfrm rot="5400000">
            <a:off x="7382849" y="2478157"/>
            <a:ext cx="500049" cy="184053"/>
          </a:xfrm>
          <a:prstGeom prst="rightArrow">
            <a:avLst>
              <a:gd name="adj1" fmla="val 50000"/>
              <a:gd name="adj2" fmla="val 83926"/>
            </a:avLst>
          </a:prstGeom>
          <a:noFill/>
          <a:ln w="254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63" name="椭圆 262">
            <a:extLst>
              <a:ext uri="{FF2B5EF4-FFF2-40B4-BE49-F238E27FC236}">
                <a16:creationId xmlns:a16="http://schemas.microsoft.com/office/drawing/2014/main" id="{046DF3A6-5840-430B-9D2A-7D6197FAB02E}"/>
              </a:ext>
            </a:extLst>
          </p:cNvPr>
          <p:cNvSpPr/>
          <p:nvPr/>
        </p:nvSpPr>
        <p:spPr>
          <a:xfrm>
            <a:off x="6877755" y="2159532"/>
            <a:ext cx="415266" cy="157690"/>
          </a:xfrm>
          <a:prstGeom prst="ellipse">
            <a:avLst/>
          </a:prstGeom>
          <a:noFill/>
          <a:ln w="19050" cap="flat" cmpd="sng" algn="ctr">
            <a:solidFill>
              <a:srgbClr val="FF0000"/>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64" name="图形 263" descr="问号">
            <a:extLst>
              <a:ext uri="{FF2B5EF4-FFF2-40B4-BE49-F238E27FC236}">
                <a16:creationId xmlns:a16="http://schemas.microsoft.com/office/drawing/2014/main" id="{82BDC4C0-607A-463F-B818-547CD22684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1283" y="1923501"/>
            <a:ext cx="352832" cy="352832"/>
          </a:xfrm>
          <a:prstGeom prst="rect">
            <a:avLst/>
          </a:prstGeom>
        </p:spPr>
      </p:pic>
      <p:sp>
        <p:nvSpPr>
          <p:cNvPr id="265" name="文本框 264">
            <a:extLst>
              <a:ext uri="{FF2B5EF4-FFF2-40B4-BE49-F238E27FC236}">
                <a16:creationId xmlns:a16="http://schemas.microsoft.com/office/drawing/2014/main" id="{093124BF-8246-461A-9DB5-4B3F0BE2E80A}"/>
              </a:ext>
            </a:extLst>
          </p:cNvPr>
          <p:cNvSpPr txBox="1"/>
          <p:nvPr/>
        </p:nvSpPr>
        <p:spPr>
          <a:xfrm>
            <a:off x="5470940" y="5388402"/>
            <a:ext cx="1004611" cy="307777"/>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srgbClr val="5C8E3A"/>
                </a:solidFill>
                <a:latin typeface="等线" panose="02010600030101010101" pitchFamily="2" charset="-122"/>
                <a:ea typeface="等线" panose="02010600030101010101" pitchFamily="2" charset="-122"/>
                <a:cs typeface="Times New Roman" panose="02020603050405020304" pitchFamily="18" charset="0"/>
              </a:rPr>
              <a:t>Fine-tune</a:t>
            </a:r>
            <a:endParaRPr lang="zh-CN" altLang="en-US" sz="1400" b="1" dirty="0">
              <a:solidFill>
                <a:srgbClr val="5C8E3A"/>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86" name="文本框 285">
            <a:extLst>
              <a:ext uri="{FF2B5EF4-FFF2-40B4-BE49-F238E27FC236}">
                <a16:creationId xmlns:a16="http://schemas.microsoft.com/office/drawing/2014/main" id="{3F30DC21-3CD9-4F98-9C79-37FA585464B8}"/>
              </a:ext>
            </a:extLst>
          </p:cNvPr>
          <p:cNvSpPr txBox="1"/>
          <p:nvPr/>
        </p:nvSpPr>
        <p:spPr>
          <a:xfrm>
            <a:off x="3309470" y="4568475"/>
            <a:ext cx="1739002" cy="523220"/>
          </a:xfrm>
          <a:prstGeom prst="rect">
            <a:avLst/>
          </a:prstGeom>
          <a:noFill/>
        </p:spPr>
        <p:txBody>
          <a:bodyPr wrap="square" rtlCol="0">
            <a:spAutoFit/>
          </a:bodyPr>
          <a:lstStyle/>
          <a:p>
            <a:pPr algn="ctr" defTabSz="457200" fontAlgn="auto">
              <a:spcBef>
                <a:spcPts val="0"/>
              </a:spcBef>
              <a:spcAft>
                <a:spcPts val="0"/>
              </a:spcAft>
            </a:pPr>
            <a:r>
              <a:rPr lang="en-US" altLang="zh-CN" sz="1400" dirty="0">
                <a:solidFill>
                  <a:srgbClr val="EA4A54"/>
                </a:solidFill>
                <a:latin typeface="+mj-lt"/>
                <a:ea typeface="等线" panose="02010600030101010101" pitchFamily="2" charset="-122"/>
                <a:cs typeface="Times New Roman" panose="02020603050405020304" pitchFamily="18" charset="0"/>
              </a:rPr>
              <a:t>Well-trained Feature Extractor</a:t>
            </a:r>
            <a:endParaRPr lang="zh-CN" altLang="en-US" sz="1400" dirty="0">
              <a:solidFill>
                <a:srgbClr val="EA4A54"/>
              </a:solidFill>
              <a:latin typeface="+mj-lt"/>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73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500"/>
                                        <p:tgtEl>
                                          <p:spTgt spid="1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2"/>
                                        </p:tgtEl>
                                        <p:attrNameLst>
                                          <p:attrName>style.visibility</p:attrName>
                                        </p:attrNameLst>
                                      </p:cBhvr>
                                      <p:to>
                                        <p:strVal val="visible"/>
                                      </p:to>
                                    </p:set>
                                    <p:animEffect transition="in" filter="fade">
                                      <p:cBhvr>
                                        <p:cTn id="13" dur="500"/>
                                        <p:tgtEl>
                                          <p:spTgt spid="2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3"/>
                                        </p:tgtEl>
                                        <p:attrNameLst>
                                          <p:attrName>style.visibility</p:attrName>
                                        </p:attrNameLst>
                                      </p:cBhvr>
                                      <p:to>
                                        <p:strVal val="visible"/>
                                      </p:to>
                                    </p:set>
                                    <p:animEffect transition="in" filter="fade">
                                      <p:cBhvr>
                                        <p:cTn id="16" dur="500"/>
                                        <p:tgtEl>
                                          <p:spTgt spid="263"/>
                                        </p:tgtEl>
                                      </p:cBhvr>
                                    </p:animEffect>
                                  </p:childTnLst>
                                </p:cTn>
                              </p:par>
                              <p:par>
                                <p:cTn id="17" presetID="10" presetClass="entr" presetSubtype="0" fill="hold" nodeType="withEffect">
                                  <p:stCondLst>
                                    <p:cond delay="0"/>
                                  </p:stCondLst>
                                  <p:childTnLst>
                                    <p:set>
                                      <p:cBhvr>
                                        <p:cTn id="18" dur="1" fill="hold">
                                          <p:stCondLst>
                                            <p:cond delay="0"/>
                                          </p:stCondLst>
                                        </p:cTn>
                                        <p:tgtEl>
                                          <p:spTgt spid="264"/>
                                        </p:tgtEl>
                                        <p:attrNameLst>
                                          <p:attrName>style.visibility</p:attrName>
                                        </p:attrNameLst>
                                      </p:cBhvr>
                                      <p:to>
                                        <p:strVal val="visible"/>
                                      </p:to>
                                    </p:set>
                                    <p:animEffect transition="in" filter="fade">
                                      <p:cBhvr>
                                        <p:cTn id="19" dur="500"/>
                                        <p:tgtEl>
                                          <p:spTgt spid="26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1"/>
                                        </p:tgtEl>
                                        <p:attrNameLst>
                                          <p:attrName>style.visibility</p:attrName>
                                        </p:attrNameLst>
                                      </p:cBhvr>
                                      <p:to>
                                        <p:strVal val="visible"/>
                                      </p:to>
                                    </p:set>
                                    <p:animEffect transition="in" filter="fade">
                                      <p:cBhvr>
                                        <p:cTn id="22" dur="500"/>
                                        <p:tgtEl>
                                          <p:spTgt spid="2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1"/>
                                        </p:tgtEl>
                                        <p:attrNameLst>
                                          <p:attrName>style.visibility</p:attrName>
                                        </p:attrNameLst>
                                      </p:cBhvr>
                                      <p:to>
                                        <p:strVal val="visible"/>
                                      </p:to>
                                    </p:set>
                                    <p:animEffect transition="in" filter="fade">
                                      <p:cBhvr>
                                        <p:cTn id="27" dur="500"/>
                                        <p:tgtEl>
                                          <p:spTgt spid="2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9"/>
                                        </p:tgtEl>
                                        <p:attrNameLst>
                                          <p:attrName>style.visibility</p:attrName>
                                        </p:attrNameLst>
                                      </p:cBhvr>
                                      <p:to>
                                        <p:strVal val="visible"/>
                                      </p:to>
                                    </p:set>
                                    <p:animEffect transition="in" filter="fade">
                                      <p:cBhvr>
                                        <p:cTn id="30" dur="500"/>
                                        <p:tgtEl>
                                          <p:spTgt spid="229"/>
                                        </p:tgtEl>
                                      </p:cBhvr>
                                    </p:animEffect>
                                  </p:childTnLst>
                                </p:cTn>
                              </p:par>
                              <p:par>
                                <p:cTn id="31" presetID="10" presetClass="entr" presetSubtype="0" fill="hold" nodeType="withEffect">
                                  <p:stCondLst>
                                    <p:cond delay="0"/>
                                  </p:stCondLst>
                                  <p:childTnLst>
                                    <p:set>
                                      <p:cBhvr>
                                        <p:cTn id="32" dur="1" fill="hold">
                                          <p:stCondLst>
                                            <p:cond delay="0"/>
                                          </p:stCondLst>
                                        </p:cTn>
                                        <p:tgtEl>
                                          <p:spTgt spid="215"/>
                                        </p:tgtEl>
                                        <p:attrNameLst>
                                          <p:attrName>style.visibility</p:attrName>
                                        </p:attrNameLst>
                                      </p:cBhvr>
                                      <p:to>
                                        <p:strVal val="visible"/>
                                      </p:to>
                                    </p:set>
                                    <p:animEffect transition="in" filter="fade">
                                      <p:cBhvr>
                                        <p:cTn id="33" dur="500"/>
                                        <p:tgtEl>
                                          <p:spTgt spid="2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8"/>
                                        </p:tgtEl>
                                        <p:attrNameLst>
                                          <p:attrName>style.visibility</p:attrName>
                                        </p:attrNameLst>
                                      </p:cBhvr>
                                      <p:to>
                                        <p:strVal val="visible"/>
                                      </p:to>
                                    </p:set>
                                    <p:animEffect transition="in" filter="fade">
                                      <p:cBhvr>
                                        <p:cTn id="36" dur="500"/>
                                        <p:tgtEl>
                                          <p:spTgt spid="228"/>
                                        </p:tgtEl>
                                      </p:cBhvr>
                                    </p:animEffect>
                                  </p:childTnLst>
                                </p:cTn>
                              </p:par>
                              <p:par>
                                <p:cTn id="37" presetID="10" presetClass="entr" presetSubtype="0" fill="hold" nodeType="withEffect">
                                  <p:stCondLst>
                                    <p:cond delay="0"/>
                                  </p:stCondLst>
                                  <p:childTnLst>
                                    <p:set>
                                      <p:cBhvr>
                                        <p:cTn id="38" dur="1" fill="hold">
                                          <p:stCondLst>
                                            <p:cond delay="0"/>
                                          </p:stCondLst>
                                        </p:cTn>
                                        <p:tgtEl>
                                          <p:spTgt spid="219"/>
                                        </p:tgtEl>
                                        <p:attrNameLst>
                                          <p:attrName>style.visibility</p:attrName>
                                        </p:attrNameLst>
                                      </p:cBhvr>
                                      <p:to>
                                        <p:strVal val="visible"/>
                                      </p:to>
                                    </p:set>
                                    <p:animEffect transition="in" filter="fade">
                                      <p:cBhvr>
                                        <p:cTn id="39" dur="500"/>
                                        <p:tgtEl>
                                          <p:spTgt spid="2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7"/>
                                        </p:tgtEl>
                                        <p:attrNameLst>
                                          <p:attrName>style.visibility</p:attrName>
                                        </p:attrNameLst>
                                      </p:cBhvr>
                                      <p:to>
                                        <p:strVal val="visible"/>
                                      </p:to>
                                    </p:set>
                                    <p:animEffect transition="in" filter="fade">
                                      <p:cBhvr>
                                        <p:cTn id="42" dur="500"/>
                                        <p:tgtEl>
                                          <p:spTgt spid="2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7"/>
                                        </p:tgtEl>
                                        <p:attrNameLst>
                                          <p:attrName>style.visibility</p:attrName>
                                        </p:attrNameLst>
                                      </p:cBhvr>
                                      <p:to>
                                        <p:strVal val="visible"/>
                                      </p:to>
                                    </p:set>
                                    <p:animEffect transition="in" filter="fade">
                                      <p:cBhvr>
                                        <p:cTn id="45" dur="500"/>
                                        <p:tgtEl>
                                          <p:spTgt spid="2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8"/>
                                        </p:tgtEl>
                                        <p:attrNameLst>
                                          <p:attrName>style.visibility</p:attrName>
                                        </p:attrNameLst>
                                      </p:cBhvr>
                                      <p:to>
                                        <p:strVal val="visible"/>
                                      </p:to>
                                    </p:set>
                                    <p:animEffect transition="in" filter="fade">
                                      <p:cBhvr>
                                        <p:cTn id="48" dur="500"/>
                                        <p:tgtEl>
                                          <p:spTgt spid="2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9"/>
                                        </p:tgtEl>
                                        <p:attrNameLst>
                                          <p:attrName>style.visibility</p:attrName>
                                        </p:attrNameLst>
                                      </p:cBhvr>
                                      <p:to>
                                        <p:strVal val="visible"/>
                                      </p:to>
                                    </p:set>
                                    <p:animEffect transition="in" filter="fade">
                                      <p:cBhvr>
                                        <p:cTn id="51" dur="500"/>
                                        <p:tgtEl>
                                          <p:spTgt spid="23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8"/>
                                        </p:tgtEl>
                                        <p:attrNameLst>
                                          <p:attrName>style.visibility</p:attrName>
                                        </p:attrNameLst>
                                      </p:cBhvr>
                                      <p:to>
                                        <p:strVal val="visible"/>
                                      </p:to>
                                    </p:set>
                                    <p:animEffect transition="in" filter="fade">
                                      <p:cBhvr>
                                        <p:cTn id="56" dur="500"/>
                                        <p:tgtEl>
                                          <p:spTgt spid="19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Effect transition="in" filter="fade">
                                      <p:cBhvr>
                                        <p:cTn id="59" dur="500"/>
                                        <p:tgtEl>
                                          <p:spTgt spid="19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0"/>
                                        </p:tgtEl>
                                        <p:attrNameLst>
                                          <p:attrName>style.visibility</p:attrName>
                                        </p:attrNameLst>
                                      </p:cBhvr>
                                      <p:to>
                                        <p:strVal val="visible"/>
                                      </p:to>
                                    </p:set>
                                    <p:animEffect transition="in" filter="fade">
                                      <p:cBhvr>
                                        <p:cTn id="62" dur="500"/>
                                        <p:tgtEl>
                                          <p:spTgt spid="20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1"/>
                                        </p:tgtEl>
                                        <p:attrNameLst>
                                          <p:attrName>style.visibility</p:attrName>
                                        </p:attrNameLst>
                                      </p:cBhvr>
                                      <p:to>
                                        <p:strVal val="visible"/>
                                      </p:to>
                                    </p:set>
                                    <p:animEffect transition="in" filter="fade">
                                      <p:cBhvr>
                                        <p:cTn id="65" dur="500"/>
                                        <p:tgtEl>
                                          <p:spTgt spid="20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2"/>
                                        </p:tgtEl>
                                        <p:attrNameLst>
                                          <p:attrName>style.visibility</p:attrName>
                                        </p:attrNameLst>
                                      </p:cBhvr>
                                      <p:to>
                                        <p:strVal val="visible"/>
                                      </p:to>
                                    </p:set>
                                    <p:animEffect transition="in" filter="fade">
                                      <p:cBhvr>
                                        <p:cTn id="68" dur="500"/>
                                        <p:tgtEl>
                                          <p:spTgt spid="20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1"/>
                                        </p:tgtEl>
                                        <p:attrNameLst>
                                          <p:attrName>style.visibility</p:attrName>
                                        </p:attrNameLst>
                                      </p:cBhvr>
                                      <p:to>
                                        <p:strVal val="visible"/>
                                      </p:to>
                                    </p:set>
                                    <p:animEffect transition="in" filter="fade">
                                      <p:cBhvr>
                                        <p:cTn id="71" dur="500"/>
                                        <p:tgtEl>
                                          <p:spTgt spid="23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2"/>
                                        </p:tgtEl>
                                        <p:attrNameLst>
                                          <p:attrName>style.visibility</p:attrName>
                                        </p:attrNameLst>
                                      </p:cBhvr>
                                      <p:to>
                                        <p:strVal val="visible"/>
                                      </p:to>
                                    </p:set>
                                    <p:animEffect transition="in" filter="fade">
                                      <p:cBhvr>
                                        <p:cTn id="74" dur="500"/>
                                        <p:tgtEl>
                                          <p:spTgt spid="2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33"/>
                                        </p:tgtEl>
                                        <p:attrNameLst>
                                          <p:attrName>style.visibility</p:attrName>
                                        </p:attrNameLst>
                                      </p:cBhvr>
                                      <p:to>
                                        <p:strVal val="visible"/>
                                      </p:to>
                                    </p:set>
                                    <p:animEffect transition="in" filter="fade">
                                      <p:cBhvr>
                                        <p:cTn id="77" dur="500"/>
                                        <p:tgtEl>
                                          <p:spTgt spid="23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4"/>
                                        </p:tgtEl>
                                        <p:attrNameLst>
                                          <p:attrName>style.visibility</p:attrName>
                                        </p:attrNameLst>
                                      </p:cBhvr>
                                      <p:to>
                                        <p:strVal val="visible"/>
                                      </p:to>
                                    </p:set>
                                    <p:animEffect transition="in" filter="fade">
                                      <p:cBhvr>
                                        <p:cTn id="80" dur="500"/>
                                        <p:tgtEl>
                                          <p:spTgt spid="2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500"/>
                                        <p:tgtEl>
                                          <p:spTgt spid="24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41"/>
                                        </p:tgtEl>
                                        <p:attrNameLst>
                                          <p:attrName>style.visibility</p:attrName>
                                        </p:attrNameLst>
                                      </p:cBhvr>
                                      <p:to>
                                        <p:strVal val="visible"/>
                                      </p:to>
                                    </p:set>
                                    <p:animEffect transition="in" filter="fade">
                                      <p:cBhvr>
                                        <p:cTn id="86" dur="500"/>
                                        <p:tgtEl>
                                          <p:spTgt spid="24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500"/>
                                        <p:tgtEl>
                                          <p:spTgt spid="24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03"/>
                                        </p:tgtEl>
                                        <p:attrNameLst>
                                          <p:attrName>style.visibility</p:attrName>
                                        </p:attrNameLst>
                                      </p:cBhvr>
                                      <p:to>
                                        <p:strVal val="visible"/>
                                      </p:to>
                                    </p:set>
                                    <p:animEffect transition="in" filter="fade">
                                      <p:cBhvr>
                                        <p:cTn id="94" dur="500"/>
                                        <p:tgtEl>
                                          <p:spTgt spid="20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90"/>
                                        </p:tgtEl>
                                        <p:attrNameLst>
                                          <p:attrName>style.visibility</p:attrName>
                                        </p:attrNameLst>
                                      </p:cBhvr>
                                      <p:to>
                                        <p:strVal val="visible"/>
                                      </p:to>
                                    </p:set>
                                    <p:animEffect transition="in" filter="fade">
                                      <p:cBhvr>
                                        <p:cTn id="97" dur="500"/>
                                        <p:tgtEl>
                                          <p:spTgt spid="19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58"/>
                                        </p:tgtEl>
                                        <p:attrNameLst>
                                          <p:attrName>style.visibility</p:attrName>
                                        </p:attrNameLst>
                                      </p:cBhvr>
                                      <p:to>
                                        <p:strVal val="visible"/>
                                      </p:to>
                                    </p:set>
                                    <p:animEffect transition="in" filter="fade">
                                      <p:cBhvr>
                                        <p:cTn id="100" dur="500"/>
                                        <p:tgtEl>
                                          <p:spTgt spid="25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91"/>
                                        </p:tgtEl>
                                        <p:attrNameLst>
                                          <p:attrName>style.visibility</p:attrName>
                                        </p:attrNameLst>
                                      </p:cBhvr>
                                      <p:to>
                                        <p:strVal val="visible"/>
                                      </p:to>
                                    </p:set>
                                    <p:animEffect transition="in" filter="fade">
                                      <p:cBhvr>
                                        <p:cTn id="103" dur="500"/>
                                        <p:tgtEl>
                                          <p:spTgt spid="19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59"/>
                                        </p:tgtEl>
                                        <p:attrNameLst>
                                          <p:attrName>style.visibility</p:attrName>
                                        </p:attrNameLst>
                                      </p:cBhvr>
                                      <p:to>
                                        <p:strVal val="visible"/>
                                      </p:to>
                                    </p:set>
                                    <p:animEffect transition="in" filter="fade">
                                      <p:cBhvr>
                                        <p:cTn id="106" dur="500"/>
                                        <p:tgtEl>
                                          <p:spTgt spid="25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57"/>
                                        </p:tgtEl>
                                        <p:attrNameLst>
                                          <p:attrName>style.visibility</p:attrName>
                                        </p:attrNameLst>
                                      </p:cBhvr>
                                      <p:to>
                                        <p:strVal val="visible"/>
                                      </p:to>
                                    </p:set>
                                    <p:animEffect transition="in" filter="fade">
                                      <p:cBhvr>
                                        <p:cTn id="109" dur="500"/>
                                        <p:tgtEl>
                                          <p:spTgt spid="25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36"/>
                                        </p:tgtEl>
                                        <p:attrNameLst>
                                          <p:attrName>style.visibility</p:attrName>
                                        </p:attrNameLst>
                                      </p:cBhvr>
                                      <p:to>
                                        <p:strVal val="visible"/>
                                      </p:to>
                                    </p:set>
                                    <p:animEffect transition="in" filter="fade">
                                      <p:cBhvr>
                                        <p:cTn id="112" dur="500"/>
                                        <p:tgtEl>
                                          <p:spTgt spid="23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89"/>
                                        </p:tgtEl>
                                        <p:attrNameLst>
                                          <p:attrName>style.visibility</p:attrName>
                                        </p:attrNameLst>
                                      </p:cBhvr>
                                      <p:to>
                                        <p:strVal val="visible"/>
                                      </p:to>
                                    </p:set>
                                    <p:animEffect transition="in" filter="fade">
                                      <p:cBhvr>
                                        <p:cTn id="115" dur="500"/>
                                        <p:tgtEl>
                                          <p:spTgt spid="18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60"/>
                                        </p:tgtEl>
                                        <p:attrNameLst>
                                          <p:attrName>style.visibility</p:attrName>
                                        </p:attrNameLst>
                                      </p:cBhvr>
                                      <p:to>
                                        <p:strVal val="visible"/>
                                      </p:to>
                                    </p:set>
                                    <p:animEffect transition="in" filter="fade">
                                      <p:cBhvr>
                                        <p:cTn id="118" dur="500"/>
                                        <p:tgtEl>
                                          <p:spTgt spid="26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88"/>
                                        </p:tgtEl>
                                        <p:attrNameLst>
                                          <p:attrName>style.visibility</p:attrName>
                                        </p:attrNameLst>
                                      </p:cBhvr>
                                      <p:to>
                                        <p:strVal val="visible"/>
                                      </p:to>
                                    </p:set>
                                    <p:animEffect transition="in" filter="fade">
                                      <p:cBhvr>
                                        <p:cTn id="121" dur="500"/>
                                        <p:tgtEl>
                                          <p:spTgt spid="18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35"/>
                                        </p:tgtEl>
                                        <p:attrNameLst>
                                          <p:attrName>style.visibility</p:attrName>
                                        </p:attrNameLst>
                                      </p:cBhvr>
                                      <p:to>
                                        <p:strVal val="visible"/>
                                      </p:to>
                                    </p:set>
                                    <p:animEffect transition="in" filter="fade">
                                      <p:cBhvr>
                                        <p:cTn id="126" dur="500"/>
                                        <p:tgtEl>
                                          <p:spTgt spid="235"/>
                                        </p:tgtEl>
                                      </p:cBhvr>
                                    </p:animEffect>
                                  </p:childTnLst>
                                </p:cTn>
                              </p:par>
                              <p:par>
                                <p:cTn id="127" presetID="10" presetClass="entr" presetSubtype="0" fill="hold" nodeType="withEffect">
                                  <p:stCondLst>
                                    <p:cond delay="0"/>
                                  </p:stCondLst>
                                  <p:childTnLst>
                                    <p:set>
                                      <p:cBhvr>
                                        <p:cTn id="128" dur="1" fill="hold">
                                          <p:stCondLst>
                                            <p:cond delay="0"/>
                                          </p:stCondLst>
                                        </p:cTn>
                                        <p:tgtEl>
                                          <p:spTgt spid="224"/>
                                        </p:tgtEl>
                                        <p:attrNameLst>
                                          <p:attrName>style.visibility</p:attrName>
                                        </p:attrNameLst>
                                      </p:cBhvr>
                                      <p:to>
                                        <p:strVal val="visible"/>
                                      </p:to>
                                    </p:set>
                                    <p:animEffect transition="in" filter="fade">
                                      <p:cBhvr>
                                        <p:cTn id="129" dur="500"/>
                                        <p:tgtEl>
                                          <p:spTgt spid="22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30"/>
                                        </p:tgtEl>
                                        <p:attrNameLst>
                                          <p:attrName>style.visibility</p:attrName>
                                        </p:attrNameLst>
                                      </p:cBhvr>
                                      <p:to>
                                        <p:strVal val="visible"/>
                                      </p:to>
                                    </p:set>
                                    <p:animEffect transition="in" filter="fade">
                                      <p:cBhvr>
                                        <p:cTn id="132" dur="500"/>
                                        <p:tgtEl>
                                          <p:spTgt spid="230"/>
                                        </p:tgtEl>
                                      </p:cBhvr>
                                    </p:animEffect>
                                  </p:childTnLst>
                                </p:cTn>
                              </p:par>
                              <p:par>
                                <p:cTn id="133" presetID="10" presetClass="entr" presetSubtype="0" fill="hold" nodeType="withEffect">
                                  <p:stCondLst>
                                    <p:cond delay="0"/>
                                  </p:stCondLst>
                                  <p:childTnLst>
                                    <p:set>
                                      <p:cBhvr>
                                        <p:cTn id="134" dur="1" fill="hold">
                                          <p:stCondLst>
                                            <p:cond delay="0"/>
                                          </p:stCondLst>
                                        </p:cTn>
                                        <p:tgtEl>
                                          <p:spTgt spid="193"/>
                                        </p:tgtEl>
                                        <p:attrNameLst>
                                          <p:attrName>style.visibility</p:attrName>
                                        </p:attrNameLst>
                                      </p:cBhvr>
                                      <p:to>
                                        <p:strVal val="visible"/>
                                      </p:to>
                                    </p:set>
                                    <p:animEffect transition="in" filter="fade">
                                      <p:cBhvr>
                                        <p:cTn id="135" dur="500"/>
                                        <p:tgtEl>
                                          <p:spTgt spid="193"/>
                                        </p:tgtEl>
                                      </p:cBhvr>
                                    </p:animEffect>
                                  </p:childTnLst>
                                </p:cTn>
                              </p:par>
                              <p:par>
                                <p:cTn id="136" presetID="10" presetClass="entr" presetSubtype="0" fill="hold" nodeType="withEffect">
                                  <p:stCondLst>
                                    <p:cond delay="0"/>
                                  </p:stCondLst>
                                  <p:childTnLst>
                                    <p:set>
                                      <p:cBhvr>
                                        <p:cTn id="137" dur="1" fill="hold">
                                          <p:stCondLst>
                                            <p:cond delay="0"/>
                                          </p:stCondLst>
                                        </p:cTn>
                                        <p:tgtEl>
                                          <p:spTgt spid="192"/>
                                        </p:tgtEl>
                                        <p:attrNameLst>
                                          <p:attrName>style.visibility</p:attrName>
                                        </p:attrNameLst>
                                      </p:cBhvr>
                                      <p:to>
                                        <p:strVal val="visible"/>
                                      </p:to>
                                    </p:set>
                                    <p:animEffect transition="in" filter="fade">
                                      <p:cBhvr>
                                        <p:cTn id="138" dur="500"/>
                                        <p:tgtEl>
                                          <p:spTgt spid="192"/>
                                        </p:tgtEl>
                                      </p:cBhvr>
                                    </p:animEffect>
                                  </p:childTnLst>
                                </p:cTn>
                              </p:par>
                              <p:par>
                                <p:cTn id="139" presetID="10" presetClass="entr" presetSubtype="0" fill="hold" nodeType="withEffect">
                                  <p:stCondLst>
                                    <p:cond delay="0"/>
                                  </p:stCondLst>
                                  <p:childTnLst>
                                    <p:set>
                                      <p:cBhvr>
                                        <p:cTn id="140" dur="1" fill="hold">
                                          <p:stCondLst>
                                            <p:cond delay="0"/>
                                          </p:stCondLst>
                                        </p:cTn>
                                        <p:tgtEl>
                                          <p:spTgt spid="194"/>
                                        </p:tgtEl>
                                        <p:attrNameLst>
                                          <p:attrName>style.visibility</p:attrName>
                                        </p:attrNameLst>
                                      </p:cBhvr>
                                      <p:to>
                                        <p:strVal val="visible"/>
                                      </p:to>
                                    </p:set>
                                    <p:animEffect transition="in" filter="fade">
                                      <p:cBhvr>
                                        <p:cTn id="141" dur="500"/>
                                        <p:tgtEl>
                                          <p:spTgt spid="194"/>
                                        </p:tgtEl>
                                      </p:cBhvr>
                                    </p:animEffect>
                                  </p:childTnLst>
                                </p:cTn>
                              </p:par>
                              <p:par>
                                <p:cTn id="142" presetID="10" presetClass="entr" presetSubtype="0" fill="hold" nodeType="withEffect">
                                  <p:stCondLst>
                                    <p:cond delay="0"/>
                                  </p:stCondLst>
                                  <p:childTnLst>
                                    <p:set>
                                      <p:cBhvr>
                                        <p:cTn id="143" dur="1" fill="hold">
                                          <p:stCondLst>
                                            <p:cond delay="0"/>
                                          </p:stCondLst>
                                        </p:cTn>
                                        <p:tgtEl>
                                          <p:spTgt spid="195"/>
                                        </p:tgtEl>
                                        <p:attrNameLst>
                                          <p:attrName>style.visibility</p:attrName>
                                        </p:attrNameLst>
                                      </p:cBhvr>
                                      <p:to>
                                        <p:strVal val="visible"/>
                                      </p:to>
                                    </p:set>
                                    <p:animEffect transition="in" filter="fade">
                                      <p:cBhvr>
                                        <p:cTn id="144" dur="500"/>
                                        <p:tgtEl>
                                          <p:spTgt spid="195"/>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87"/>
                                        </p:tgtEl>
                                        <p:attrNameLst>
                                          <p:attrName>style.visibility</p:attrName>
                                        </p:attrNameLst>
                                      </p:cBhvr>
                                      <p:to>
                                        <p:strVal val="visible"/>
                                      </p:to>
                                    </p:set>
                                    <p:animEffect transition="in" filter="fade">
                                      <p:cBhvr>
                                        <p:cTn id="147" dur="500"/>
                                        <p:tgtEl>
                                          <p:spTgt spid="18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65"/>
                                        </p:tgtEl>
                                        <p:attrNameLst>
                                          <p:attrName>style.visibility</p:attrName>
                                        </p:attrNameLst>
                                      </p:cBhvr>
                                      <p:to>
                                        <p:strVal val="visible"/>
                                      </p:to>
                                    </p:set>
                                    <p:animEffect transition="in" filter="fade">
                                      <p:cBhvr>
                                        <p:cTn id="150" dur="500"/>
                                        <p:tgtEl>
                                          <p:spTgt spid="265"/>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86"/>
                                        </p:tgtEl>
                                        <p:attrNameLst>
                                          <p:attrName>style.visibility</p:attrName>
                                        </p:attrNameLst>
                                      </p:cBhvr>
                                      <p:to>
                                        <p:strVal val="visible"/>
                                      </p:to>
                                    </p:set>
                                    <p:animEffect transition="in" filter="fade">
                                      <p:cBhvr>
                                        <p:cTn id="155"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p:bldP spid="190" grpId="0" animBg="1"/>
      <p:bldP spid="191" grpId="0"/>
      <p:bldP spid="196" grpId="0" animBg="1"/>
      <p:bldP spid="197" grpId="0"/>
      <p:bldP spid="198" grpId="0" animBg="1"/>
      <p:bldP spid="199" grpId="0"/>
      <p:bldP spid="200" grpId="0"/>
      <p:bldP spid="201" grpId="0"/>
      <p:bldP spid="202" grpId="0"/>
      <p:bldP spid="227" grpId="0"/>
      <p:bldP spid="228" grpId="0"/>
      <p:bldP spid="229" grpId="0"/>
      <p:bldP spid="230" grpId="0"/>
      <p:bldP spid="231" grpId="0" animBg="1"/>
      <p:bldP spid="232" grpId="0"/>
      <p:bldP spid="233" grpId="0" animBg="1"/>
      <p:bldP spid="234" grpId="0"/>
      <p:bldP spid="235" grpId="0" animBg="1"/>
      <p:bldP spid="236" grpId="0" animBg="1"/>
      <p:bldP spid="237" grpId="0" animBg="1"/>
      <p:bldP spid="238" grpId="0" animBg="1"/>
      <p:bldP spid="239" grpId="0" animBg="1"/>
      <p:bldP spid="240" grpId="0" animBg="1"/>
      <p:bldP spid="241" grpId="0" animBg="1"/>
      <p:bldP spid="242" grpId="0" animBg="1"/>
      <p:bldP spid="257" grpId="0"/>
      <p:bldP spid="258" grpId="0" animBg="1"/>
      <p:bldP spid="259" grpId="0" animBg="1"/>
      <p:bldP spid="260" grpId="0" animBg="1"/>
      <p:bldP spid="261" grpId="0"/>
      <p:bldP spid="262" grpId="0" animBg="1"/>
      <p:bldP spid="263" grpId="0" animBg="1"/>
      <p:bldP spid="265" grpId="0"/>
      <p:bldP spid="2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Co-training Based Model Update</a:t>
            </a:r>
            <a:endParaRPr lang="zh-CN" altLang="en-US" dirty="0"/>
          </a:p>
        </p:txBody>
      </p:sp>
      <p:sp>
        <p:nvSpPr>
          <p:cNvPr id="3" name="内容占位符 2">
            <a:extLst>
              <a:ext uri="{FF2B5EF4-FFF2-40B4-BE49-F238E27FC236}">
                <a16:creationId xmlns:a16="http://schemas.microsoft.com/office/drawing/2014/main" id="{4ACBA139-C13D-4657-9CE9-36AF74873653}"/>
              </a:ext>
            </a:extLst>
          </p:cNvPr>
          <p:cNvSpPr>
            <a:spLocks noGrp="1"/>
          </p:cNvSpPr>
          <p:nvPr>
            <p:ph idx="1"/>
          </p:nvPr>
        </p:nvSpPr>
        <p:spPr>
          <a:xfrm>
            <a:off x="719403" y="1340768"/>
            <a:ext cx="10849205" cy="4983162"/>
          </a:xfrm>
        </p:spPr>
        <p:txBody>
          <a:bodyPr/>
          <a:lstStyle/>
          <a:p>
            <a:r>
              <a:rPr lang="en-US" altLang="zh-CN" dirty="0"/>
              <a:t>Training process of model update</a:t>
            </a:r>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26</a:t>
            </a:fld>
            <a:endParaRPr lang="en-US" altLang="zh-CN"/>
          </a:p>
        </p:txBody>
      </p:sp>
      <p:sp>
        <p:nvSpPr>
          <p:cNvPr id="187" name="矩形: 圆角 186">
            <a:extLst>
              <a:ext uri="{FF2B5EF4-FFF2-40B4-BE49-F238E27FC236}">
                <a16:creationId xmlns:a16="http://schemas.microsoft.com/office/drawing/2014/main" id="{C712B9C4-5ED4-4F3F-81AF-DE2177663D25}"/>
              </a:ext>
            </a:extLst>
          </p:cNvPr>
          <p:cNvSpPr/>
          <p:nvPr/>
        </p:nvSpPr>
        <p:spPr>
          <a:xfrm>
            <a:off x="5447928" y="2852936"/>
            <a:ext cx="1004614" cy="2718771"/>
          </a:xfrm>
          <a:prstGeom prst="roundRect">
            <a:avLst>
              <a:gd name="adj" fmla="val 15983"/>
            </a:avLst>
          </a:prstGeom>
          <a:pattFill prst="pct5">
            <a:fgClr>
              <a:srgbClr val="70AD47">
                <a:lumMod val="20000"/>
                <a:lumOff val="80000"/>
              </a:srgbClr>
            </a:fgClr>
            <a:bgClr>
              <a:sysClr val="window" lastClr="FFFFFF"/>
            </a:bgClr>
          </a:pattFill>
          <a:ln w="12700" cap="flat" cmpd="sng" algn="ctr">
            <a:solidFill>
              <a:srgbClr val="70AD47">
                <a:lumMod val="60000"/>
                <a:lumOff val="40000"/>
              </a:srgb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88" name="圆柱体 4">
            <a:extLst>
              <a:ext uri="{FF2B5EF4-FFF2-40B4-BE49-F238E27FC236}">
                <a16:creationId xmlns:a16="http://schemas.microsoft.com/office/drawing/2014/main" id="{D298B6D8-D1FB-4EBD-B4C5-D17C953CB23D}"/>
              </a:ext>
            </a:extLst>
          </p:cNvPr>
          <p:cNvSpPr/>
          <p:nvPr/>
        </p:nvSpPr>
        <p:spPr>
          <a:xfrm>
            <a:off x="400623" y="3745835"/>
            <a:ext cx="861329" cy="948308"/>
          </a:xfrm>
          <a:prstGeom prst="can">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89" name="文本框 188">
            <a:extLst>
              <a:ext uri="{FF2B5EF4-FFF2-40B4-BE49-F238E27FC236}">
                <a16:creationId xmlns:a16="http://schemas.microsoft.com/office/drawing/2014/main" id="{4BC3A146-10D6-4D35-9927-9024926E042A}"/>
              </a:ext>
            </a:extLst>
          </p:cNvPr>
          <p:cNvSpPr txBox="1"/>
          <p:nvPr/>
        </p:nvSpPr>
        <p:spPr>
          <a:xfrm>
            <a:off x="310593" y="4029700"/>
            <a:ext cx="1031358"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Labeled </a:t>
            </a:r>
          </a:p>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Data</a:t>
            </a:r>
            <a:endParaRPr lang="zh-CN" altLang="en-US"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0" name="圆柱体 6">
            <a:extLst>
              <a:ext uri="{FF2B5EF4-FFF2-40B4-BE49-F238E27FC236}">
                <a16:creationId xmlns:a16="http://schemas.microsoft.com/office/drawing/2014/main" id="{A48D251B-1520-4B25-A8AA-CEF8883E74DE}"/>
              </a:ext>
            </a:extLst>
          </p:cNvPr>
          <p:cNvSpPr/>
          <p:nvPr/>
        </p:nvSpPr>
        <p:spPr>
          <a:xfrm>
            <a:off x="1971714" y="3494540"/>
            <a:ext cx="1197571" cy="1433268"/>
          </a:xfrm>
          <a:prstGeom prst="can">
            <a:avLst/>
          </a:prstGeom>
          <a:solidFill>
            <a:srgbClr val="70AD47">
              <a:lumMod val="60000"/>
              <a:lumOff val="40000"/>
            </a:srgbClr>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1" name="文本框 190">
            <a:extLst>
              <a:ext uri="{FF2B5EF4-FFF2-40B4-BE49-F238E27FC236}">
                <a16:creationId xmlns:a16="http://schemas.microsoft.com/office/drawing/2014/main" id="{43891CB4-4A1B-4AE0-9DC0-BC3DD8B85643}"/>
              </a:ext>
            </a:extLst>
          </p:cNvPr>
          <p:cNvSpPr txBox="1"/>
          <p:nvPr/>
        </p:nvSpPr>
        <p:spPr>
          <a:xfrm>
            <a:off x="2045725" y="4012704"/>
            <a:ext cx="1031358"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Training Data</a:t>
            </a:r>
            <a:endParaRPr lang="zh-CN" altLang="en-US"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92" name="直接箭头连接符 191">
            <a:extLst>
              <a:ext uri="{FF2B5EF4-FFF2-40B4-BE49-F238E27FC236}">
                <a16:creationId xmlns:a16="http://schemas.microsoft.com/office/drawing/2014/main" id="{98A017C2-7053-4E24-B645-F7180FE29A53}"/>
              </a:ext>
            </a:extLst>
          </p:cNvPr>
          <p:cNvCxnSpPr>
            <a:cxnSpLocks/>
          </p:cNvCxnSpPr>
          <p:nvPr/>
        </p:nvCxnSpPr>
        <p:spPr>
          <a:xfrm>
            <a:off x="4624826" y="4182384"/>
            <a:ext cx="689889" cy="0"/>
          </a:xfrm>
          <a:prstGeom prst="straightConnector1">
            <a:avLst/>
          </a:prstGeom>
          <a:noFill/>
          <a:ln w="25400" cap="flat" cmpd="sng" algn="ctr">
            <a:solidFill>
              <a:srgbClr val="70AD47">
                <a:alpha val="80000"/>
              </a:srgbClr>
            </a:solidFill>
            <a:prstDash val="solid"/>
            <a:miter lim="800000"/>
            <a:tailEnd type="stealth" w="lg" len="lg"/>
          </a:ln>
          <a:effectLst>
            <a:outerShdw blurRad="50800" dist="38100" dir="2700000" algn="tl" rotWithShape="0">
              <a:prstClr val="black">
                <a:alpha val="20000"/>
              </a:prstClr>
            </a:outerShdw>
          </a:effectLst>
        </p:spPr>
      </p:cxnSp>
      <p:cxnSp>
        <p:nvCxnSpPr>
          <p:cNvPr id="193" name="直接箭头连接符 192">
            <a:extLst>
              <a:ext uri="{FF2B5EF4-FFF2-40B4-BE49-F238E27FC236}">
                <a16:creationId xmlns:a16="http://schemas.microsoft.com/office/drawing/2014/main" id="{4AD96EDC-1AD6-4AD5-B280-F8DF9F9E8EE8}"/>
              </a:ext>
            </a:extLst>
          </p:cNvPr>
          <p:cNvCxnSpPr>
            <a:cxnSpLocks/>
          </p:cNvCxnSpPr>
          <p:nvPr/>
        </p:nvCxnSpPr>
        <p:spPr>
          <a:xfrm>
            <a:off x="4953574" y="3259325"/>
            <a:ext cx="1" cy="1838609"/>
          </a:xfrm>
          <a:prstGeom prst="straightConnector1">
            <a:avLst/>
          </a:prstGeom>
          <a:noFill/>
          <a:ln w="25400" cap="flat" cmpd="sng" algn="ctr">
            <a:solidFill>
              <a:srgbClr val="70AD47">
                <a:alpha val="80000"/>
              </a:srgbClr>
            </a:solidFill>
            <a:prstDash val="solid"/>
            <a:miter lim="800000"/>
            <a:tailEnd type="none" w="lg" len="lg"/>
          </a:ln>
          <a:effectLst>
            <a:outerShdw blurRad="50800" dist="38100" dir="2700000" algn="tl" rotWithShape="0">
              <a:prstClr val="black">
                <a:alpha val="20000"/>
              </a:prstClr>
            </a:outerShdw>
          </a:effectLst>
        </p:spPr>
      </p:cxnSp>
      <p:cxnSp>
        <p:nvCxnSpPr>
          <p:cNvPr id="194" name="直接箭头连接符 193">
            <a:extLst>
              <a:ext uri="{FF2B5EF4-FFF2-40B4-BE49-F238E27FC236}">
                <a16:creationId xmlns:a16="http://schemas.microsoft.com/office/drawing/2014/main" id="{7DC6D138-7DCD-4A1F-8A01-0CB7646CA7DA}"/>
              </a:ext>
            </a:extLst>
          </p:cNvPr>
          <p:cNvCxnSpPr>
            <a:cxnSpLocks/>
          </p:cNvCxnSpPr>
          <p:nvPr/>
        </p:nvCxnSpPr>
        <p:spPr>
          <a:xfrm>
            <a:off x="4953574" y="3270697"/>
            <a:ext cx="383453" cy="0"/>
          </a:xfrm>
          <a:prstGeom prst="straightConnector1">
            <a:avLst/>
          </a:prstGeom>
          <a:noFill/>
          <a:ln w="25400" cap="flat" cmpd="sng" algn="ctr">
            <a:solidFill>
              <a:srgbClr val="70AD47">
                <a:alpha val="80000"/>
              </a:srgbClr>
            </a:solidFill>
            <a:prstDash val="solid"/>
            <a:miter lim="800000"/>
            <a:tailEnd type="stealth" w="lg" len="lg"/>
          </a:ln>
          <a:effectLst>
            <a:outerShdw blurRad="50800" dist="38100" dir="2700000" algn="tl" rotWithShape="0">
              <a:prstClr val="black">
                <a:alpha val="20000"/>
              </a:prstClr>
            </a:outerShdw>
          </a:effectLst>
        </p:spPr>
      </p:cxnSp>
      <p:cxnSp>
        <p:nvCxnSpPr>
          <p:cNvPr id="195" name="直接箭头连接符 194">
            <a:extLst>
              <a:ext uri="{FF2B5EF4-FFF2-40B4-BE49-F238E27FC236}">
                <a16:creationId xmlns:a16="http://schemas.microsoft.com/office/drawing/2014/main" id="{EA0EC8D9-4738-46EB-B320-6E6940A0593E}"/>
              </a:ext>
            </a:extLst>
          </p:cNvPr>
          <p:cNvCxnSpPr>
            <a:cxnSpLocks/>
          </p:cNvCxnSpPr>
          <p:nvPr/>
        </p:nvCxnSpPr>
        <p:spPr>
          <a:xfrm>
            <a:off x="4962377" y="5083542"/>
            <a:ext cx="383453" cy="0"/>
          </a:xfrm>
          <a:prstGeom prst="straightConnector1">
            <a:avLst/>
          </a:prstGeom>
          <a:noFill/>
          <a:ln w="25400" cap="flat" cmpd="sng" algn="ctr">
            <a:solidFill>
              <a:srgbClr val="70AD47">
                <a:alpha val="80000"/>
              </a:srgbClr>
            </a:solidFill>
            <a:prstDash val="solid"/>
            <a:miter lim="800000"/>
            <a:tailEnd type="stealth" w="lg" len="lg"/>
          </a:ln>
          <a:effectLst>
            <a:outerShdw blurRad="50800" dist="38100" dir="2700000" algn="tl" rotWithShape="0">
              <a:prstClr val="black">
                <a:alpha val="20000"/>
              </a:prstClr>
            </a:outerShdw>
          </a:effectLst>
        </p:spPr>
      </p:cxnSp>
      <p:sp>
        <p:nvSpPr>
          <p:cNvPr id="196" name="圆柱体 12">
            <a:extLst>
              <a:ext uri="{FF2B5EF4-FFF2-40B4-BE49-F238E27FC236}">
                <a16:creationId xmlns:a16="http://schemas.microsoft.com/office/drawing/2014/main" id="{3A715965-D980-492E-B8AA-26651DE2F28E}"/>
              </a:ext>
            </a:extLst>
          </p:cNvPr>
          <p:cNvSpPr/>
          <p:nvPr/>
        </p:nvSpPr>
        <p:spPr>
          <a:xfrm>
            <a:off x="7073101" y="3117064"/>
            <a:ext cx="1106695" cy="2032319"/>
          </a:xfrm>
          <a:prstGeom prst="can">
            <a:avLst/>
          </a:prstGeom>
          <a:solidFill>
            <a:sysClr val="window" lastClr="FFFFFF">
              <a:lumMod val="75000"/>
            </a:sysClr>
          </a:solidFill>
          <a:ln w="12700" cap="flat" cmpd="sng" algn="ctr">
            <a:solidFill>
              <a:srgbClr val="BFBFB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7" name="文本框 196">
            <a:extLst>
              <a:ext uri="{FF2B5EF4-FFF2-40B4-BE49-F238E27FC236}">
                <a16:creationId xmlns:a16="http://schemas.microsoft.com/office/drawing/2014/main" id="{EF9EE188-FF6A-4EB2-93CE-922FB365D477}"/>
              </a:ext>
            </a:extLst>
          </p:cNvPr>
          <p:cNvSpPr txBox="1"/>
          <p:nvPr/>
        </p:nvSpPr>
        <p:spPr>
          <a:xfrm>
            <a:off x="7069486" y="3887853"/>
            <a:ext cx="1162892"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Unlabeled Fingerprints</a:t>
            </a:r>
            <a:endParaRPr lang="zh-CN" altLang="en-US"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8" name="圆柱体 14">
            <a:extLst>
              <a:ext uri="{FF2B5EF4-FFF2-40B4-BE49-F238E27FC236}">
                <a16:creationId xmlns:a16="http://schemas.microsoft.com/office/drawing/2014/main" id="{DD0EC8B1-61C0-45B5-A50F-FC5BEE0345BE}"/>
              </a:ext>
            </a:extLst>
          </p:cNvPr>
          <p:cNvSpPr/>
          <p:nvPr/>
        </p:nvSpPr>
        <p:spPr>
          <a:xfrm>
            <a:off x="9137831" y="2824492"/>
            <a:ext cx="1328888" cy="754993"/>
          </a:xfrm>
          <a:prstGeom prst="can">
            <a:avLst/>
          </a:prstGeom>
          <a:solidFill>
            <a:srgbClr val="B797CF"/>
          </a:solidFill>
          <a:ln w="12700" cap="flat" cmpd="sng" algn="ctr">
            <a:solidFill>
              <a:srgbClr val="B797C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9" name="文本框 198">
            <a:extLst>
              <a:ext uri="{FF2B5EF4-FFF2-40B4-BE49-F238E27FC236}">
                <a16:creationId xmlns:a16="http://schemas.microsoft.com/office/drawing/2014/main" id="{8D6A0BAE-6432-4FF7-882C-5575E4F3F53E}"/>
              </a:ext>
            </a:extLst>
          </p:cNvPr>
          <p:cNvSpPr txBox="1"/>
          <p:nvPr/>
        </p:nvSpPr>
        <p:spPr>
          <a:xfrm>
            <a:off x="8082444" y="2644533"/>
            <a:ext cx="1117640"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Labeled by</a:t>
            </a:r>
          </a:p>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M2&amp;M3</a:t>
            </a:r>
            <a:endParaRPr lang="zh-CN" altLang="en-US"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00" name="文本框 199">
            <a:extLst>
              <a:ext uri="{FF2B5EF4-FFF2-40B4-BE49-F238E27FC236}">
                <a16:creationId xmlns:a16="http://schemas.microsoft.com/office/drawing/2014/main" id="{25B3E170-F25C-46F3-91A9-3F2D8C68F51D}"/>
              </a:ext>
            </a:extLst>
          </p:cNvPr>
          <p:cNvSpPr txBox="1"/>
          <p:nvPr/>
        </p:nvSpPr>
        <p:spPr>
          <a:xfrm>
            <a:off x="8118053" y="3547508"/>
            <a:ext cx="1072361"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Labeled by</a:t>
            </a:r>
          </a:p>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M1&amp;M3</a:t>
            </a:r>
            <a:endParaRPr lang="zh-CN" altLang="en-US"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01" name="文本框 200">
            <a:extLst>
              <a:ext uri="{FF2B5EF4-FFF2-40B4-BE49-F238E27FC236}">
                <a16:creationId xmlns:a16="http://schemas.microsoft.com/office/drawing/2014/main" id="{2BC518D7-F9D3-4E87-A685-4B2093D839D0}"/>
              </a:ext>
            </a:extLst>
          </p:cNvPr>
          <p:cNvSpPr txBox="1"/>
          <p:nvPr/>
        </p:nvSpPr>
        <p:spPr>
          <a:xfrm>
            <a:off x="8118053" y="4474606"/>
            <a:ext cx="1121063"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Labeled by</a:t>
            </a:r>
          </a:p>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M1&amp;M2</a:t>
            </a:r>
            <a:endParaRPr lang="zh-CN" altLang="en-US"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02" name="文本框 201">
            <a:extLst>
              <a:ext uri="{FF2B5EF4-FFF2-40B4-BE49-F238E27FC236}">
                <a16:creationId xmlns:a16="http://schemas.microsoft.com/office/drawing/2014/main" id="{DB9E23CD-939D-4CED-AE8E-442E4D464C81}"/>
              </a:ext>
            </a:extLst>
          </p:cNvPr>
          <p:cNvSpPr txBox="1"/>
          <p:nvPr/>
        </p:nvSpPr>
        <p:spPr>
          <a:xfrm>
            <a:off x="9083384" y="3005601"/>
            <a:ext cx="1437782"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Pseudo-Labeled </a:t>
            </a:r>
          </a:p>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Data of M</a:t>
            </a:r>
            <a:r>
              <a:rPr lang="en-US" altLang="zh-CN" sz="1400"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1</a:t>
            </a:r>
            <a:endParaRPr lang="zh-CN" altLang="en-US" sz="1400"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203" name="组合 202">
            <a:extLst>
              <a:ext uri="{FF2B5EF4-FFF2-40B4-BE49-F238E27FC236}">
                <a16:creationId xmlns:a16="http://schemas.microsoft.com/office/drawing/2014/main" id="{2C2639E6-65AA-4BD3-93F8-8507AF1F055D}"/>
              </a:ext>
            </a:extLst>
          </p:cNvPr>
          <p:cNvGrpSpPr/>
          <p:nvPr/>
        </p:nvGrpSpPr>
        <p:grpSpPr>
          <a:xfrm>
            <a:off x="2556596" y="3166505"/>
            <a:ext cx="8840655" cy="2718621"/>
            <a:chOff x="2444791" y="2514289"/>
            <a:chExt cx="8840655" cy="2544936"/>
          </a:xfrm>
        </p:grpSpPr>
        <p:grpSp>
          <p:nvGrpSpPr>
            <p:cNvPr id="204" name="组合 203">
              <a:extLst>
                <a:ext uri="{FF2B5EF4-FFF2-40B4-BE49-F238E27FC236}">
                  <a16:creationId xmlns:a16="http://schemas.microsoft.com/office/drawing/2014/main" id="{4637E78A-1583-45D7-8285-E3045B2EFA9D}"/>
                </a:ext>
              </a:extLst>
            </p:cNvPr>
            <p:cNvGrpSpPr/>
            <p:nvPr/>
          </p:nvGrpSpPr>
          <p:grpSpPr>
            <a:xfrm>
              <a:off x="2444791" y="2514289"/>
              <a:ext cx="8840655" cy="2544936"/>
              <a:chOff x="2446379" y="2514289"/>
              <a:chExt cx="8840655" cy="2544936"/>
            </a:xfrm>
          </p:grpSpPr>
          <p:cxnSp>
            <p:nvCxnSpPr>
              <p:cNvPr id="207" name="直接连接符 206">
                <a:extLst>
                  <a:ext uri="{FF2B5EF4-FFF2-40B4-BE49-F238E27FC236}">
                    <a16:creationId xmlns:a16="http://schemas.microsoft.com/office/drawing/2014/main" id="{C8A6A1FC-E31C-426B-81C9-E4CDF5B7CB1E}"/>
                  </a:ext>
                </a:extLst>
              </p:cNvPr>
              <p:cNvCxnSpPr>
                <a:cxnSpLocks/>
              </p:cNvCxnSpPr>
              <p:nvPr/>
            </p:nvCxnSpPr>
            <p:spPr>
              <a:xfrm>
                <a:off x="10486701" y="4306976"/>
                <a:ext cx="777324" cy="0"/>
              </a:xfrm>
              <a:prstGeom prst="line">
                <a:avLst/>
              </a:prstGeom>
              <a:noFill/>
              <a:ln w="25400" cap="flat" cmpd="sng" algn="ctr">
                <a:solidFill>
                  <a:sysClr val="windowText" lastClr="000000">
                    <a:lumMod val="85000"/>
                    <a:lumOff val="15000"/>
                  </a:sysClr>
                </a:solidFill>
                <a:prstDash val="sysDash"/>
                <a:miter lim="800000"/>
              </a:ln>
              <a:effectLst/>
            </p:spPr>
          </p:cxnSp>
          <p:cxnSp>
            <p:nvCxnSpPr>
              <p:cNvPr id="208" name="直接连接符 207">
                <a:extLst>
                  <a:ext uri="{FF2B5EF4-FFF2-40B4-BE49-F238E27FC236}">
                    <a16:creationId xmlns:a16="http://schemas.microsoft.com/office/drawing/2014/main" id="{9224DCD6-96EF-45FD-911B-A35BFC2D4583}"/>
                  </a:ext>
                </a:extLst>
              </p:cNvPr>
              <p:cNvCxnSpPr>
                <a:cxnSpLocks/>
              </p:cNvCxnSpPr>
              <p:nvPr/>
            </p:nvCxnSpPr>
            <p:spPr>
              <a:xfrm>
                <a:off x="11287034" y="2514289"/>
                <a:ext cx="0" cy="2516401"/>
              </a:xfrm>
              <a:prstGeom prst="line">
                <a:avLst/>
              </a:prstGeom>
              <a:noFill/>
              <a:ln w="25400" cap="flat" cmpd="sng" algn="ctr">
                <a:solidFill>
                  <a:sysClr val="windowText" lastClr="000000">
                    <a:lumMod val="85000"/>
                    <a:lumOff val="15000"/>
                  </a:sysClr>
                </a:solidFill>
                <a:prstDash val="sysDash"/>
                <a:miter lim="800000"/>
              </a:ln>
              <a:effectLst/>
            </p:spPr>
          </p:cxnSp>
          <p:cxnSp>
            <p:nvCxnSpPr>
              <p:cNvPr id="209" name="直接连接符 208">
                <a:extLst>
                  <a:ext uri="{FF2B5EF4-FFF2-40B4-BE49-F238E27FC236}">
                    <a16:creationId xmlns:a16="http://schemas.microsoft.com/office/drawing/2014/main" id="{CD036584-3D35-40F3-A805-A14D09E7F86C}"/>
                  </a:ext>
                </a:extLst>
              </p:cNvPr>
              <p:cNvCxnSpPr>
                <a:cxnSpLocks/>
              </p:cNvCxnSpPr>
              <p:nvPr/>
            </p:nvCxnSpPr>
            <p:spPr>
              <a:xfrm flipH="1">
                <a:off x="2467688" y="5030690"/>
                <a:ext cx="8807768" cy="20084"/>
              </a:xfrm>
              <a:prstGeom prst="line">
                <a:avLst/>
              </a:prstGeom>
              <a:noFill/>
              <a:ln w="25400" cap="flat" cmpd="sng" algn="ctr">
                <a:solidFill>
                  <a:sysClr val="windowText" lastClr="000000">
                    <a:lumMod val="85000"/>
                    <a:lumOff val="15000"/>
                  </a:sysClr>
                </a:solidFill>
                <a:prstDash val="sysDash"/>
                <a:miter lim="800000"/>
              </a:ln>
              <a:effectLst/>
            </p:spPr>
          </p:cxnSp>
          <p:cxnSp>
            <p:nvCxnSpPr>
              <p:cNvPr id="210" name="直接连接符 209">
                <a:extLst>
                  <a:ext uri="{FF2B5EF4-FFF2-40B4-BE49-F238E27FC236}">
                    <a16:creationId xmlns:a16="http://schemas.microsoft.com/office/drawing/2014/main" id="{21198EAC-D74B-401C-90DB-A139386ED399}"/>
                  </a:ext>
                </a:extLst>
              </p:cNvPr>
              <p:cNvCxnSpPr>
                <a:cxnSpLocks/>
              </p:cNvCxnSpPr>
              <p:nvPr/>
            </p:nvCxnSpPr>
            <p:spPr>
              <a:xfrm flipH="1">
                <a:off x="2446379" y="4225947"/>
                <a:ext cx="1" cy="833278"/>
              </a:xfrm>
              <a:prstGeom prst="line">
                <a:avLst/>
              </a:prstGeom>
              <a:noFill/>
              <a:ln w="25400" cap="flat" cmpd="sng" algn="ctr">
                <a:solidFill>
                  <a:sysClr val="windowText" lastClr="000000">
                    <a:lumMod val="85000"/>
                    <a:lumOff val="15000"/>
                  </a:sysClr>
                </a:solidFill>
                <a:prstDash val="sysDash"/>
                <a:miter lim="800000"/>
                <a:headEnd type="triangle" w="lg" len="lg"/>
                <a:tailEnd type="none" w="lg" len="lg"/>
              </a:ln>
              <a:effectLst/>
            </p:spPr>
          </p:cxnSp>
        </p:grpSp>
        <p:cxnSp>
          <p:nvCxnSpPr>
            <p:cNvPr id="205" name="直接连接符 204">
              <a:extLst>
                <a:ext uri="{FF2B5EF4-FFF2-40B4-BE49-F238E27FC236}">
                  <a16:creationId xmlns:a16="http://schemas.microsoft.com/office/drawing/2014/main" id="{C7D50E12-DEB9-4F64-8EB2-AFFCC26A7C1A}"/>
                </a:ext>
              </a:extLst>
            </p:cNvPr>
            <p:cNvCxnSpPr>
              <a:cxnSpLocks/>
            </p:cNvCxnSpPr>
            <p:nvPr/>
          </p:nvCxnSpPr>
          <p:spPr>
            <a:xfrm>
              <a:off x="10485113" y="3419617"/>
              <a:ext cx="777324" cy="0"/>
            </a:xfrm>
            <a:prstGeom prst="line">
              <a:avLst/>
            </a:prstGeom>
            <a:noFill/>
            <a:ln w="25400" cap="flat" cmpd="sng" algn="ctr">
              <a:solidFill>
                <a:sysClr val="windowText" lastClr="000000">
                  <a:lumMod val="85000"/>
                  <a:lumOff val="15000"/>
                </a:sysClr>
              </a:solidFill>
              <a:prstDash val="sysDash"/>
              <a:miter lim="800000"/>
            </a:ln>
            <a:effectLst/>
          </p:spPr>
        </p:cxnSp>
        <p:cxnSp>
          <p:nvCxnSpPr>
            <p:cNvPr id="206" name="直接连接符 205">
              <a:extLst>
                <a:ext uri="{FF2B5EF4-FFF2-40B4-BE49-F238E27FC236}">
                  <a16:creationId xmlns:a16="http://schemas.microsoft.com/office/drawing/2014/main" id="{9C484CA7-2375-47FD-9AE8-2DD06C7B6A72}"/>
                </a:ext>
              </a:extLst>
            </p:cNvPr>
            <p:cNvCxnSpPr>
              <a:cxnSpLocks/>
            </p:cNvCxnSpPr>
            <p:nvPr/>
          </p:nvCxnSpPr>
          <p:spPr>
            <a:xfrm flipV="1">
              <a:off x="10481410" y="2528879"/>
              <a:ext cx="777324" cy="12880"/>
            </a:xfrm>
            <a:prstGeom prst="line">
              <a:avLst/>
            </a:prstGeom>
            <a:noFill/>
            <a:ln w="25400" cap="flat" cmpd="sng" algn="ctr">
              <a:solidFill>
                <a:sysClr val="windowText" lastClr="000000">
                  <a:lumMod val="85000"/>
                  <a:lumOff val="15000"/>
                </a:sysClr>
              </a:solidFill>
              <a:prstDash val="sysDash"/>
              <a:miter lim="800000"/>
            </a:ln>
            <a:effectLst/>
          </p:spPr>
        </p:cxnSp>
      </p:grpSp>
      <p:grpSp>
        <p:nvGrpSpPr>
          <p:cNvPr id="211" name="组合 210">
            <a:extLst>
              <a:ext uri="{FF2B5EF4-FFF2-40B4-BE49-F238E27FC236}">
                <a16:creationId xmlns:a16="http://schemas.microsoft.com/office/drawing/2014/main" id="{F06EE838-300D-4CCC-BAA0-0CA96C8C7491}"/>
              </a:ext>
            </a:extLst>
          </p:cNvPr>
          <p:cNvGrpSpPr/>
          <p:nvPr/>
        </p:nvGrpSpPr>
        <p:grpSpPr>
          <a:xfrm>
            <a:off x="5560588" y="2928965"/>
            <a:ext cx="755465" cy="674571"/>
            <a:chOff x="2432598" y="715434"/>
            <a:chExt cx="1173396" cy="1047750"/>
          </a:xfrm>
        </p:grpSpPr>
        <p:sp>
          <p:nvSpPr>
            <p:cNvPr id="212" name="立方体 211">
              <a:extLst>
                <a:ext uri="{FF2B5EF4-FFF2-40B4-BE49-F238E27FC236}">
                  <a16:creationId xmlns:a16="http://schemas.microsoft.com/office/drawing/2014/main" id="{38C2DD54-D82C-4D82-B203-90D4889CB073}"/>
                </a:ext>
              </a:extLst>
            </p:cNvPr>
            <p:cNvSpPr/>
            <p:nvPr/>
          </p:nvSpPr>
          <p:spPr>
            <a:xfrm>
              <a:off x="2432598" y="715434"/>
              <a:ext cx="586246" cy="1047750"/>
            </a:xfrm>
            <a:prstGeom prst="cube">
              <a:avLst>
                <a:gd name="adj" fmla="val 67115"/>
              </a:avLst>
            </a:prstGeom>
            <a:solidFill>
              <a:srgbClr val="AC93C0">
                <a:alpha val="80000"/>
              </a:srgbClr>
            </a:solidFill>
            <a:ln w="12700" cap="flat" cmpd="sng" algn="ctr">
              <a:solidFill>
                <a:srgbClr val="AD9FB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3" name="立方体 212">
              <a:extLst>
                <a:ext uri="{FF2B5EF4-FFF2-40B4-BE49-F238E27FC236}">
                  <a16:creationId xmlns:a16="http://schemas.microsoft.com/office/drawing/2014/main" id="{B6025EE8-1086-4ACE-9591-1B1F41D7D1AE}"/>
                </a:ext>
              </a:extLst>
            </p:cNvPr>
            <p:cNvSpPr/>
            <p:nvPr/>
          </p:nvSpPr>
          <p:spPr>
            <a:xfrm>
              <a:off x="2803114" y="917893"/>
              <a:ext cx="431459" cy="642832"/>
            </a:xfrm>
            <a:prstGeom prst="cube">
              <a:avLst>
                <a:gd name="adj" fmla="val 50288"/>
              </a:avLst>
            </a:prstGeom>
            <a:solidFill>
              <a:srgbClr val="AC93C0">
                <a:alpha val="80000"/>
              </a:srgbClr>
            </a:solidFill>
            <a:ln w="12700" cap="flat" cmpd="sng" algn="ctr">
              <a:solidFill>
                <a:srgbClr val="AD9FB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4" name="立方体 213">
              <a:extLst>
                <a:ext uri="{FF2B5EF4-FFF2-40B4-BE49-F238E27FC236}">
                  <a16:creationId xmlns:a16="http://schemas.microsoft.com/office/drawing/2014/main" id="{4753BD4F-4AEF-438A-823D-A944095FFBD7}"/>
                </a:ext>
              </a:extLst>
            </p:cNvPr>
            <p:cNvSpPr/>
            <p:nvPr/>
          </p:nvSpPr>
          <p:spPr>
            <a:xfrm>
              <a:off x="3138858" y="1094225"/>
              <a:ext cx="467136" cy="290168"/>
            </a:xfrm>
            <a:prstGeom prst="cube">
              <a:avLst>
                <a:gd name="adj" fmla="val 34405"/>
              </a:avLst>
            </a:prstGeom>
            <a:solidFill>
              <a:srgbClr val="AC93C0">
                <a:alpha val="80000"/>
              </a:srgbClr>
            </a:solidFill>
            <a:ln w="12700" cap="flat" cmpd="sng" algn="ctr">
              <a:solidFill>
                <a:srgbClr val="AD9FB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215" name="组合 214">
            <a:extLst>
              <a:ext uri="{FF2B5EF4-FFF2-40B4-BE49-F238E27FC236}">
                <a16:creationId xmlns:a16="http://schemas.microsoft.com/office/drawing/2014/main" id="{8B85AC94-CCFE-4090-9552-1F4C17320CF9}"/>
              </a:ext>
            </a:extLst>
          </p:cNvPr>
          <p:cNvGrpSpPr/>
          <p:nvPr/>
        </p:nvGrpSpPr>
        <p:grpSpPr>
          <a:xfrm>
            <a:off x="5560588" y="3797761"/>
            <a:ext cx="846559" cy="686252"/>
            <a:chOff x="2418470" y="1716090"/>
            <a:chExt cx="1292504" cy="1047750"/>
          </a:xfrm>
        </p:grpSpPr>
        <p:sp>
          <p:nvSpPr>
            <p:cNvPr id="216" name="立方体 215">
              <a:extLst>
                <a:ext uri="{FF2B5EF4-FFF2-40B4-BE49-F238E27FC236}">
                  <a16:creationId xmlns:a16="http://schemas.microsoft.com/office/drawing/2014/main" id="{27E1E404-9CF1-437C-B846-5AD7C8EBC4CC}"/>
                </a:ext>
              </a:extLst>
            </p:cNvPr>
            <p:cNvSpPr/>
            <p:nvPr/>
          </p:nvSpPr>
          <p:spPr>
            <a:xfrm>
              <a:off x="2418470" y="1716090"/>
              <a:ext cx="586246" cy="1047750"/>
            </a:xfrm>
            <a:prstGeom prst="cube">
              <a:avLst>
                <a:gd name="adj" fmla="val 67837"/>
              </a:avLst>
            </a:prstGeom>
            <a:solidFill>
              <a:srgbClr val="80D7A7">
                <a:alpha val="80000"/>
              </a:srgbClr>
            </a:solidFill>
            <a:ln w="12700" cap="flat" cmpd="sng" algn="ctr">
              <a:solidFill>
                <a:srgbClr val="94C5A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7" name="立方体 216">
              <a:extLst>
                <a:ext uri="{FF2B5EF4-FFF2-40B4-BE49-F238E27FC236}">
                  <a16:creationId xmlns:a16="http://schemas.microsoft.com/office/drawing/2014/main" id="{C43E279E-E5C0-4F77-8BCD-FFC6F56AFE87}"/>
                </a:ext>
              </a:extLst>
            </p:cNvPr>
            <p:cNvSpPr/>
            <p:nvPr/>
          </p:nvSpPr>
          <p:spPr>
            <a:xfrm>
              <a:off x="2788986" y="1918549"/>
              <a:ext cx="431459" cy="642832"/>
            </a:xfrm>
            <a:prstGeom prst="cube">
              <a:avLst>
                <a:gd name="adj" fmla="val 50288"/>
              </a:avLst>
            </a:prstGeom>
            <a:solidFill>
              <a:srgbClr val="80D7A7">
                <a:alpha val="80000"/>
              </a:srgbClr>
            </a:solidFill>
            <a:ln w="12700" cap="flat" cmpd="sng" algn="ctr">
              <a:solidFill>
                <a:srgbClr val="94C5A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8" name="立方体 217">
              <a:extLst>
                <a:ext uri="{FF2B5EF4-FFF2-40B4-BE49-F238E27FC236}">
                  <a16:creationId xmlns:a16="http://schemas.microsoft.com/office/drawing/2014/main" id="{820C966E-054B-417E-A551-5C4253979F4D}"/>
                </a:ext>
              </a:extLst>
            </p:cNvPr>
            <p:cNvSpPr/>
            <p:nvPr/>
          </p:nvSpPr>
          <p:spPr>
            <a:xfrm>
              <a:off x="3124729" y="2094881"/>
              <a:ext cx="586245" cy="290168"/>
            </a:xfrm>
            <a:prstGeom prst="cube">
              <a:avLst>
                <a:gd name="adj" fmla="val 34405"/>
              </a:avLst>
            </a:prstGeom>
            <a:solidFill>
              <a:srgbClr val="80D7A7">
                <a:alpha val="80000"/>
              </a:srgbClr>
            </a:solidFill>
            <a:ln w="12700" cap="flat" cmpd="sng" algn="ctr">
              <a:solidFill>
                <a:srgbClr val="94C5A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219" name="组合 218">
            <a:extLst>
              <a:ext uri="{FF2B5EF4-FFF2-40B4-BE49-F238E27FC236}">
                <a16:creationId xmlns:a16="http://schemas.microsoft.com/office/drawing/2014/main" id="{04FCCBD1-B6D8-4FEC-8558-F3A7C8BCC568}"/>
              </a:ext>
            </a:extLst>
          </p:cNvPr>
          <p:cNvGrpSpPr/>
          <p:nvPr/>
        </p:nvGrpSpPr>
        <p:grpSpPr>
          <a:xfrm>
            <a:off x="5560588" y="4678242"/>
            <a:ext cx="862407" cy="754993"/>
            <a:chOff x="4097491" y="729390"/>
            <a:chExt cx="1196816" cy="1047750"/>
          </a:xfrm>
        </p:grpSpPr>
        <p:sp>
          <p:nvSpPr>
            <p:cNvPr id="220" name="立方体 219">
              <a:extLst>
                <a:ext uri="{FF2B5EF4-FFF2-40B4-BE49-F238E27FC236}">
                  <a16:creationId xmlns:a16="http://schemas.microsoft.com/office/drawing/2014/main" id="{DAA10821-05E1-49A9-B5F2-8E837DB03721}"/>
                </a:ext>
              </a:extLst>
            </p:cNvPr>
            <p:cNvSpPr/>
            <p:nvPr/>
          </p:nvSpPr>
          <p:spPr>
            <a:xfrm>
              <a:off x="4097491" y="729390"/>
              <a:ext cx="586246" cy="1047750"/>
            </a:xfrm>
            <a:prstGeom prst="cube">
              <a:avLst>
                <a:gd name="adj" fmla="val 67115"/>
              </a:avLst>
            </a:prstGeom>
            <a:solidFill>
              <a:srgbClr val="80B7DF">
                <a:alpha val="80000"/>
              </a:srgbClr>
            </a:solidFill>
            <a:ln w="12700" cap="flat" cmpd="sng" algn="ctr">
              <a:solidFill>
                <a:srgbClr val="94B3C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1" name="立方体 220">
              <a:extLst>
                <a:ext uri="{FF2B5EF4-FFF2-40B4-BE49-F238E27FC236}">
                  <a16:creationId xmlns:a16="http://schemas.microsoft.com/office/drawing/2014/main" id="{007758CE-9DDB-46A1-8177-BB98590E4ADB}"/>
                </a:ext>
              </a:extLst>
            </p:cNvPr>
            <p:cNvSpPr/>
            <p:nvPr/>
          </p:nvSpPr>
          <p:spPr>
            <a:xfrm>
              <a:off x="4468007" y="931849"/>
              <a:ext cx="431459" cy="642832"/>
            </a:xfrm>
            <a:prstGeom prst="cube">
              <a:avLst>
                <a:gd name="adj" fmla="val 50288"/>
              </a:avLst>
            </a:prstGeom>
            <a:solidFill>
              <a:srgbClr val="80B7DF">
                <a:alpha val="80000"/>
              </a:srgbClr>
            </a:solidFill>
            <a:ln w="12700" cap="flat" cmpd="sng" algn="ctr">
              <a:solidFill>
                <a:srgbClr val="94B3C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2" name="立方体 221">
              <a:extLst>
                <a:ext uri="{FF2B5EF4-FFF2-40B4-BE49-F238E27FC236}">
                  <a16:creationId xmlns:a16="http://schemas.microsoft.com/office/drawing/2014/main" id="{5463A032-6036-4A12-A5EB-9829139247C1}"/>
                </a:ext>
              </a:extLst>
            </p:cNvPr>
            <p:cNvSpPr/>
            <p:nvPr/>
          </p:nvSpPr>
          <p:spPr>
            <a:xfrm>
              <a:off x="4769991" y="1083644"/>
              <a:ext cx="300209" cy="370689"/>
            </a:xfrm>
            <a:prstGeom prst="cube">
              <a:avLst>
                <a:gd name="adj" fmla="val 40046"/>
              </a:avLst>
            </a:prstGeom>
            <a:solidFill>
              <a:srgbClr val="80B7DF">
                <a:alpha val="80000"/>
              </a:srgbClr>
            </a:solidFill>
            <a:ln w="12700" cap="flat" cmpd="sng" algn="ctr">
              <a:solidFill>
                <a:srgbClr val="94B3C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3" name="立方体 222">
              <a:extLst>
                <a:ext uri="{FF2B5EF4-FFF2-40B4-BE49-F238E27FC236}">
                  <a16:creationId xmlns:a16="http://schemas.microsoft.com/office/drawing/2014/main" id="{AF21CE07-3F9B-4D3D-B6B5-923542A6CB70}"/>
                </a:ext>
              </a:extLst>
            </p:cNvPr>
            <p:cNvSpPr/>
            <p:nvPr/>
          </p:nvSpPr>
          <p:spPr>
            <a:xfrm>
              <a:off x="5009435" y="1178882"/>
              <a:ext cx="284872" cy="180212"/>
            </a:xfrm>
            <a:prstGeom prst="cube">
              <a:avLst>
                <a:gd name="adj" fmla="val 34405"/>
              </a:avLst>
            </a:prstGeom>
            <a:solidFill>
              <a:srgbClr val="80B7DF">
                <a:alpha val="80000"/>
              </a:srgbClr>
            </a:solidFill>
            <a:ln w="12700" cap="flat" cmpd="sng" algn="ctr">
              <a:solidFill>
                <a:srgbClr val="94B3C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224" name="组合 223">
            <a:extLst>
              <a:ext uri="{FF2B5EF4-FFF2-40B4-BE49-F238E27FC236}">
                <a16:creationId xmlns:a16="http://schemas.microsoft.com/office/drawing/2014/main" id="{60420703-B844-4484-AF19-616706294E2A}"/>
              </a:ext>
            </a:extLst>
          </p:cNvPr>
          <p:cNvGrpSpPr/>
          <p:nvPr/>
        </p:nvGrpSpPr>
        <p:grpSpPr>
          <a:xfrm>
            <a:off x="3965485" y="3679340"/>
            <a:ext cx="550443" cy="928699"/>
            <a:chOff x="3758847" y="2875370"/>
            <a:chExt cx="704818" cy="1189159"/>
          </a:xfrm>
        </p:grpSpPr>
        <p:sp>
          <p:nvSpPr>
            <p:cNvPr id="225" name="立方体 224">
              <a:extLst>
                <a:ext uri="{FF2B5EF4-FFF2-40B4-BE49-F238E27FC236}">
                  <a16:creationId xmlns:a16="http://schemas.microsoft.com/office/drawing/2014/main" id="{75FF1F4E-7D79-4B14-909D-2B44239E5788}"/>
                </a:ext>
              </a:extLst>
            </p:cNvPr>
            <p:cNvSpPr/>
            <p:nvPr/>
          </p:nvSpPr>
          <p:spPr>
            <a:xfrm>
              <a:off x="3758847" y="2875370"/>
              <a:ext cx="586246" cy="1189159"/>
            </a:xfrm>
            <a:prstGeom prst="cube">
              <a:avLst>
                <a:gd name="adj" fmla="val 80835"/>
              </a:avLst>
            </a:prstGeom>
            <a:solidFill>
              <a:srgbClr val="F2A46F">
                <a:alpha val="80000"/>
              </a:srgbClr>
            </a:solidFill>
            <a:ln w="12700" cap="flat" cmpd="sng" algn="ctr">
              <a:solidFill>
                <a:srgbClr val="C9906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6" name="立方体 225">
              <a:extLst>
                <a:ext uri="{FF2B5EF4-FFF2-40B4-BE49-F238E27FC236}">
                  <a16:creationId xmlns:a16="http://schemas.microsoft.com/office/drawing/2014/main" id="{F8C5B779-5AE3-4BE3-921B-7E27BE50CC59}"/>
                </a:ext>
              </a:extLst>
            </p:cNvPr>
            <p:cNvSpPr/>
            <p:nvPr/>
          </p:nvSpPr>
          <p:spPr>
            <a:xfrm>
              <a:off x="4032206" y="3112953"/>
              <a:ext cx="431459" cy="784241"/>
            </a:xfrm>
            <a:prstGeom prst="cube">
              <a:avLst>
                <a:gd name="adj" fmla="val 72854"/>
              </a:avLst>
            </a:prstGeom>
            <a:solidFill>
              <a:srgbClr val="F2A46F">
                <a:alpha val="80000"/>
              </a:srgbClr>
            </a:solidFill>
            <a:ln w="12700" cap="flat" cmpd="sng" algn="ctr">
              <a:solidFill>
                <a:srgbClr val="C9906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227" name="文本框 226">
            <a:extLst>
              <a:ext uri="{FF2B5EF4-FFF2-40B4-BE49-F238E27FC236}">
                <a16:creationId xmlns:a16="http://schemas.microsoft.com/office/drawing/2014/main" id="{9CE717C7-35E3-4979-8398-C31EDC6D3AD7}"/>
              </a:ext>
            </a:extLst>
          </p:cNvPr>
          <p:cNvSpPr txBox="1"/>
          <p:nvPr/>
        </p:nvSpPr>
        <p:spPr>
          <a:xfrm>
            <a:off x="5997770" y="5242341"/>
            <a:ext cx="531229" cy="304808"/>
          </a:xfrm>
          <a:prstGeom prst="rect">
            <a:avLst/>
          </a:prstGeom>
          <a:noFill/>
        </p:spPr>
        <p:txBody>
          <a:bodyPr wrap="square" rtlCol="0">
            <a:spAutoFit/>
          </a:bodyPr>
          <a:lstStyle/>
          <a:p>
            <a:pPr defTabSz="457200" fontAlgn="auto">
              <a:spcBef>
                <a:spcPts val="0"/>
              </a:spcBef>
              <a:spcAft>
                <a:spcPts val="0"/>
              </a:spcAft>
            </a:pPr>
            <a:r>
              <a:rPr lang="en-US" altLang="zh-CN"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M</a:t>
            </a:r>
            <a:r>
              <a:rPr lang="en-US" altLang="zh-CN"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3</a:t>
            </a:r>
            <a:r>
              <a:rPr lang="zh-CN" altLang="en-US"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8" name="文本框 227">
            <a:extLst>
              <a:ext uri="{FF2B5EF4-FFF2-40B4-BE49-F238E27FC236}">
                <a16:creationId xmlns:a16="http://schemas.microsoft.com/office/drawing/2014/main" id="{D324D31A-ECD3-4D80-9DC8-D46DF2C0B353}"/>
              </a:ext>
            </a:extLst>
          </p:cNvPr>
          <p:cNvSpPr txBox="1"/>
          <p:nvPr/>
        </p:nvSpPr>
        <p:spPr>
          <a:xfrm>
            <a:off x="5997770" y="4314712"/>
            <a:ext cx="531229" cy="304808"/>
          </a:xfrm>
          <a:prstGeom prst="rect">
            <a:avLst/>
          </a:prstGeom>
          <a:noFill/>
        </p:spPr>
        <p:txBody>
          <a:bodyPr wrap="square" rtlCol="0">
            <a:spAutoFit/>
          </a:bodyPr>
          <a:lstStyle/>
          <a:p>
            <a:pPr defTabSz="457200" fontAlgn="auto">
              <a:spcBef>
                <a:spcPts val="0"/>
              </a:spcBef>
              <a:spcAft>
                <a:spcPts val="0"/>
              </a:spcAft>
            </a:pPr>
            <a:r>
              <a:rPr lang="en-US" altLang="zh-CN"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M</a:t>
            </a:r>
            <a:r>
              <a:rPr lang="en-US" altLang="zh-CN"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2</a:t>
            </a:r>
            <a:r>
              <a:rPr lang="zh-CN" altLang="en-US"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9" name="文本框 228">
            <a:extLst>
              <a:ext uri="{FF2B5EF4-FFF2-40B4-BE49-F238E27FC236}">
                <a16:creationId xmlns:a16="http://schemas.microsoft.com/office/drawing/2014/main" id="{F149A20C-1B73-4F7B-9C85-6109C511579A}"/>
              </a:ext>
            </a:extLst>
          </p:cNvPr>
          <p:cNvSpPr txBox="1"/>
          <p:nvPr/>
        </p:nvSpPr>
        <p:spPr>
          <a:xfrm>
            <a:off x="5997770" y="3387084"/>
            <a:ext cx="531229" cy="304808"/>
          </a:xfrm>
          <a:prstGeom prst="rect">
            <a:avLst/>
          </a:prstGeom>
          <a:noFill/>
        </p:spPr>
        <p:txBody>
          <a:bodyPr wrap="square" rtlCol="0">
            <a:spAutoFit/>
          </a:bodyPr>
          <a:lstStyle/>
          <a:p>
            <a:pPr defTabSz="457200" fontAlgn="auto">
              <a:spcBef>
                <a:spcPts val="0"/>
              </a:spcBef>
              <a:spcAft>
                <a:spcPts val="0"/>
              </a:spcAft>
            </a:pPr>
            <a:r>
              <a:rPr lang="en-US" altLang="zh-CN"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M</a:t>
            </a:r>
            <a:r>
              <a:rPr lang="en-US" altLang="zh-CN"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1</a:t>
            </a:r>
            <a:r>
              <a:rPr lang="zh-CN" altLang="en-US"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0" name="文本框 229">
            <a:extLst>
              <a:ext uri="{FF2B5EF4-FFF2-40B4-BE49-F238E27FC236}">
                <a16:creationId xmlns:a16="http://schemas.microsoft.com/office/drawing/2014/main" id="{105BB802-5517-4809-B4D6-5AE220A31103}"/>
              </a:ext>
            </a:extLst>
          </p:cNvPr>
          <p:cNvSpPr txBox="1"/>
          <p:nvPr/>
        </p:nvSpPr>
        <p:spPr>
          <a:xfrm>
            <a:off x="4305970" y="4400516"/>
            <a:ext cx="531229" cy="304808"/>
          </a:xfrm>
          <a:prstGeom prst="rect">
            <a:avLst/>
          </a:prstGeom>
          <a:noFill/>
        </p:spPr>
        <p:txBody>
          <a:bodyPr wrap="square" rtlCol="0">
            <a:spAutoFit/>
          </a:bodyPr>
          <a:lstStyle/>
          <a:p>
            <a:pPr defTabSz="457200" fontAlgn="auto">
              <a:spcBef>
                <a:spcPts val="0"/>
              </a:spcBef>
              <a:spcAft>
                <a:spcPts val="0"/>
              </a:spcAft>
            </a:pPr>
            <a:r>
              <a:rPr lang="en-US" altLang="zh-CN"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M</a:t>
            </a:r>
            <a:r>
              <a:rPr lang="en-US" altLang="zh-CN"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E</a:t>
            </a:r>
            <a:r>
              <a:rPr lang="zh-CN" altLang="en-US"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1" name="圆柱体 47">
            <a:extLst>
              <a:ext uri="{FF2B5EF4-FFF2-40B4-BE49-F238E27FC236}">
                <a16:creationId xmlns:a16="http://schemas.microsoft.com/office/drawing/2014/main" id="{83BEB883-FFFE-4215-AAB9-5CE59D552511}"/>
              </a:ext>
            </a:extLst>
          </p:cNvPr>
          <p:cNvSpPr/>
          <p:nvPr/>
        </p:nvSpPr>
        <p:spPr>
          <a:xfrm>
            <a:off x="9137831" y="3739928"/>
            <a:ext cx="1328888" cy="754993"/>
          </a:xfrm>
          <a:prstGeom prst="can">
            <a:avLst/>
          </a:prstGeom>
          <a:solidFill>
            <a:srgbClr val="80D7A7"/>
          </a:solidFill>
          <a:ln w="12700" cap="flat" cmpd="sng" algn="ctr">
            <a:solidFill>
              <a:srgbClr val="80D7A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2" name="文本框 231">
            <a:extLst>
              <a:ext uri="{FF2B5EF4-FFF2-40B4-BE49-F238E27FC236}">
                <a16:creationId xmlns:a16="http://schemas.microsoft.com/office/drawing/2014/main" id="{CBA34970-7CE6-4A24-A5B2-8F060E354364}"/>
              </a:ext>
            </a:extLst>
          </p:cNvPr>
          <p:cNvSpPr txBox="1"/>
          <p:nvPr/>
        </p:nvSpPr>
        <p:spPr>
          <a:xfrm>
            <a:off x="9083384" y="3921037"/>
            <a:ext cx="1437782"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Pseudo-Labeled </a:t>
            </a:r>
          </a:p>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Data of M</a:t>
            </a:r>
            <a:r>
              <a:rPr lang="en-US" altLang="zh-CN" sz="1400"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2</a:t>
            </a:r>
            <a:endParaRPr lang="zh-CN" altLang="en-US"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3" name="圆柱体 49">
            <a:extLst>
              <a:ext uri="{FF2B5EF4-FFF2-40B4-BE49-F238E27FC236}">
                <a16:creationId xmlns:a16="http://schemas.microsoft.com/office/drawing/2014/main" id="{C0A79FF4-DAB3-4E76-AE94-97DDB3A8C737}"/>
              </a:ext>
            </a:extLst>
          </p:cNvPr>
          <p:cNvSpPr/>
          <p:nvPr/>
        </p:nvSpPr>
        <p:spPr>
          <a:xfrm>
            <a:off x="9137831" y="4655364"/>
            <a:ext cx="1328888" cy="754993"/>
          </a:xfrm>
          <a:prstGeom prst="can">
            <a:avLst/>
          </a:prstGeom>
          <a:solidFill>
            <a:srgbClr val="80B7DF"/>
          </a:solidFill>
          <a:ln w="12700" cap="flat" cmpd="sng" algn="ctr">
            <a:solidFill>
              <a:srgbClr val="80B7D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4" name="文本框 233">
            <a:extLst>
              <a:ext uri="{FF2B5EF4-FFF2-40B4-BE49-F238E27FC236}">
                <a16:creationId xmlns:a16="http://schemas.microsoft.com/office/drawing/2014/main" id="{2614E24C-DA01-48E3-9599-FD101CA081C1}"/>
              </a:ext>
            </a:extLst>
          </p:cNvPr>
          <p:cNvSpPr txBox="1"/>
          <p:nvPr/>
        </p:nvSpPr>
        <p:spPr>
          <a:xfrm>
            <a:off x="9083384" y="4836473"/>
            <a:ext cx="1437782" cy="523220"/>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Pseudo-Labeled </a:t>
            </a:r>
          </a:p>
          <a:p>
            <a:pPr algn="ctr" defTabSz="457200" fontAlgn="auto">
              <a:spcBef>
                <a:spcPts val="0"/>
              </a:spcBef>
              <a:spcAft>
                <a:spcPts val="0"/>
              </a:spcAft>
            </a:pPr>
            <a:r>
              <a:rPr lang="en-US" altLang="zh-CN"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Data of M</a:t>
            </a:r>
            <a:r>
              <a:rPr lang="en-US" altLang="zh-CN" sz="1400" b="1" baseline="-25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3</a:t>
            </a:r>
            <a:endParaRPr lang="zh-CN" altLang="en-US" sz="1400" b="1" dirty="0">
              <a:solidFill>
                <a:prstClr val="black"/>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5" name="箭头: 右 234">
            <a:extLst>
              <a:ext uri="{FF2B5EF4-FFF2-40B4-BE49-F238E27FC236}">
                <a16:creationId xmlns:a16="http://schemas.microsoft.com/office/drawing/2014/main" id="{447B7C47-44FC-4A8E-ACDC-E30A5E1D021C}"/>
              </a:ext>
            </a:extLst>
          </p:cNvPr>
          <p:cNvSpPr/>
          <p:nvPr/>
        </p:nvSpPr>
        <p:spPr>
          <a:xfrm>
            <a:off x="3251187" y="4130662"/>
            <a:ext cx="575175" cy="184053"/>
          </a:xfrm>
          <a:prstGeom prst="rightArrow">
            <a:avLst>
              <a:gd name="adj1" fmla="val 50000"/>
              <a:gd name="adj2" fmla="val 93126"/>
            </a:avLst>
          </a:prstGeom>
          <a:noFill/>
          <a:ln w="254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6" name="箭头: 右 235">
            <a:extLst>
              <a:ext uri="{FF2B5EF4-FFF2-40B4-BE49-F238E27FC236}">
                <a16:creationId xmlns:a16="http://schemas.microsoft.com/office/drawing/2014/main" id="{B581AFBB-2E69-4FC3-B33C-879A0E8A4FA3}"/>
              </a:ext>
            </a:extLst>
          </p:cNvPr>
          <p:cNvSpPr/>
          <p:nvPr/>
        </p:nvSpPr>
        <p:spPr>
          <a:xfrm>
            <a:off x="1332780" y="4130662"/>
            <a:ext cx="575175" cy="184053"/>
          </a:xfrm>
          <a:prstGeom prst="rightArrow">
            <a:avLst>
              <a:gd name="adj1" fmla="val 50000"/>
              <a:gd name="adj2" fmla="val 93126"/>
            </a:avLst>
          </a:prstGeom>
          <a:noFill/>
          <a:ln w="254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7" name="箭头: 右 236">
            <a:extLst>
              <a:ext uri="{FF2B5EF4-FFF2-40B4-BE49-F238E27FC236}">
                <a16:creationId xmlns:a16="http://schemas.microsoft.com/office/drawing/2014/main" id="{DFC39746-F472-4278-8556-80B687E13A9B}"/>
              </a:ext>
            </a:extLst>
          </p:cNvPr>
          <p:cNvSpPr/>
          <p:nvPr/>
        </p:nvSpPr>
        <p:spPr>
          <a:xfrm>
            <a:off x="6507496" y="3181486"/>
            <a:ext cx="463705" cy="147599"/>
          </a:xfrm>
          <a:prstGeom prst="rightArrow">
            <a:avLst>
              <a:gd name="adj1" fmla="val 44262"/>
              <a:gd name="adj2" fmla="val 68480"/>
            </a:avLst>
          </a:prstGeom>
          <a:noFill/>
          <a:ln w="25400" cap="flat" cmpd="sng" algn="ctr">
            <a:solidFill>
              <a:srgbClr val="B797C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8" name="箭头: 右 237">
            <a:extLst>
              <a:ext uri="{FF2B5EF4-FFF2-40B4-BE49-F238E27FC236}">
                <a16:creationId xmlns:a16="http://schemas.microsoft.com/office/drawing/2014/main" id="{72D385E6-88AE-490F-BACF-C4AB3F7ACC2F}"/>
              </a:ext>
            </a:extLst>
          </p:cNvPr>
          <p:cNvSpPr/>
          <p:nvPr/>
        </p:nvSpPr>
        <p:spPr>
          <a:xfrm>
            <a:off x="6507496" y="4076555"/>
            <a:ext cx="463705" cy="147599"/>
          </a:xfrm>
          <a:prstGeom prst="rightArrow">
            <a:avLst>
              <a:gd name="adj1" fmla="val 44262"/>
              <a:gd name="adj2" fmla="val 68480"/>
            </a:avLst>
          </a:prstGeom>
          <a:noFill/>
          <a:ln w="25400" cap="flat" cmpd="sng" algn="ctr">
            <a:solidFill>
              <a:srgbClr val="80D7A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9" name="箭头: 右 238">
            <a:extLst>
              <a:ext uri="{FF2B5EF4-FFF2-40B4-BE49-F238E27FC236}">
                <a16:creationId xmlns:a16="http://schemas.microsoft.com/office/drawing/2014/main" id="{66F6781D-D00C-495E-8EA4-A8933A0491D8}"/>
              </a:ext>
            </a:extLst>
          </p:cNvPr>
          <p:cNvSpPr/>
          <p:nvPr/>
        </p:nvSpPr>
        <p:spPr>
          <a:xfrm>
            <a:off x="6507496" y="4971625"/>
            <a:ext cx="463705" cy="147599"/>
          </a:xfrm>
          <a:prstGeom prst="rightArrow">
            <a:avLst>
              <a:gd name="adj1" fmla="val 44262"/>
              <a:gd name="adj2" fmla="val 68480"/>
            </a:avLst>
          </a:prstGeom>
          <a:noFill/>
          <a:ln w="25400" cap="flat" cmpd="sng" algn="ctr">
            <a:solidFill>
              <a:srgbClr val="80B7DF"/>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0" name="箭头: 右 239">
            <a:extLst>
              <a:ext uri="{FF2B5EF4-FFF2-40B4-BE49-F238E27FC236}">
                <a16:creationId xmlns:a16="http://schemas.microsoft.com/office/drawing/2014/main" id="{27E87F94-DBBF-44B6-A380-2649E68CF3D3}"/>
              </a:ext>
            </a:extLst>
          </p:cNvPr>
          <p:cNvSpPr/>
          <p:nvPr/>
        </p:nvSpPr>
        <p:spPr>
          <a:xfrm>
            <a:off x="8435161" y="3212764"/>
            <a:ext cx="463705" cy="147599"/>
          </a:xfrm>
          <a:prstGeom prst="rightArrow">
            <a:avLst>
              <a:gd name="adj1" fmla="val 44262"/>
              <a:gd name="adj2" fmla="val 68480"/>
            </a:avLst>
          </a:prstGeom>
          <a:noFill/>
          <a:ln w="25400" cap="flat" cmpd="sng" algn="ctr">
            <a:solidFill>
              <a:srgbClr val="B797C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1" name="箭头: 右 240">
            <a:extLst>
              <a:ext uri="{FF2B5EF4-FFF2-40B4-BE49-F238E27FC236}">
                <a16:creationId xmlns:a16="http://schemas.microsoft.com/office/drawing/2014/main" id="{D5409C37-EE2C-4BAA-86CD-AC450CEAE96E}"/>
              </a:ext>
            </a:extLst>
          </p:cNvPr>
          <p:cNvSpPr/>
          <p:nvPr/>
        </p:nvSpPr>
        <p:spPr>
          <a:xfrm>
            <a:off x="8435161" y="4107833"/>
            <a:ext cx="463705" cy="147599"/>
          </a:xfrm>
          <a:prstGeom prst="rightArrow">
            <a:avLst>
              <a:gd name="adj1" fmla="val 44262"/>
              <a:gd name="adj2" fmla="val 68480"/>
            </a:avLst>
          </a:prstGeom>
          <a:noFill/>
          <a:ln w="25400" cap="flat" cmpd="sng" algn="ctr">
            <a:solidFill>
              <a:srgbClr val="80D7A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2" name="箭头: 右 241">
            <a:extLst>
              <a:ext uri="{FF2B5EF4-FFF2-40B4-BE49-F238E27FC236}">
                <a16:creationId xmlns:a16="http://schemas.microsoft.com/office/drawing/2014/main" id="{787649CA-91C1-4C20-8277-01FD00E5B758}"/>
              </a:ext>
            </a:extLst>
          </p:cNvPr>
          <p:cNvSpPr/>
          <p:nvPr/>
        </p:nvSpPr>
        <p:spPr>
          <a:xfrm>
            <a:off x="8435161" y="5002903"/>
            <a:ext cx="463705" cy="147599"/>
          </a:xfrm>
          <a:prstGeom prst="rightArrow">
            <a:avLst>
              <a:gd name="adj1" fmla="val 44262"/>
              <a:gd name="adj2" fmla="val 68480"/>
            </a:avLst>
          </a:prstGeom>
          <a:noFill/>
          <a:ln w="25400" cap="flat" cmpd="sng" algn="ctr">
            <a:solidFill>
              <a:srgbClr val="80B7DF"/>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243" name="直接连接符 242">
            <a:extLst>
              <a:ext uri="{FF2B5EF4-FFF2-40B4-BE49-F238E27FC236}">
                <a16:creationId xmlns:a16="http://schemas.microsoft.com/office/drawing/2014/main" id="{8915A18B-1022-490B-8BFC-5E57BD64599E}"/>
              </a:ext>
            </a:extLst>
          </p:cNvPr>
          <p:cNvCxnSpPr>
            <a:cxnSpLocks/>
          </p:cNvCxnSpPr>
          <p:nvPr/>
        </p:nvCxnSpPr>
        <p:spPr>
          <a:xfrm flipV="1">
            <a:off x="817183" y="2406351"/>
            <a:ext cx="0" cy="1298745"/>
          </a:xfrm>
          <a:prstGeom prst="line">
            <a:avLst/>
          </a:prstGeom>
          <a:noFill/>
          <a:ln w="25400" cap="flat" cmpd="sng" algn="ctr">
            <a:solidFill>
              <a:sysClr val="windowText" lastClr="000000">
                <a:lumMod val="85000"/>
                <a:lumOff val="15000"/>
              </a:sysClr>
            </a:solidFill>
            <a:prstDash val="sysDash"/>
            <a:miter lim="800000"/>
          </a:ln>
          <a:effectLst/>
        </p:spPr>
      </p:cxnSp>
      <p:cxnSp>
        <p:nvCxnSpPr>
          <p:cNvPr id="244" name="直接连接符 243">
            <a:extLst>
              <a:ext uri="{FF2B5EF4-FFF2-40B4-BE49-F238E27FC236}">
                <a16:creationId xmlns:a16="http://schemas.microsoft.com/office/drawing/2014/main" id="{4499F8F2-D475-474D-B572-E77FB0812F33}"/>
              </a:ext>
            </a:extLst>
          </p:cNvPr>
          <p:cNvCxnSpPr>
            <a:cxnSpLocks/>
          </p:cNvCxnSpPr>
          <p:nvPr/>
        </p:nvCxnSpPr>
        <p:spPr>
          <a:xfrm flipH="1">
            <a:off x="784541" y="2364438"/>
            <a:ext cx="1418083" cy="0"/>
          </a:xfrm>
          <a:prstGeom prst="line">
            <a:avLst/>
          </a:prstGeom>
          <a:noFill/>
          <a:ln w="25400" cap="flat" cmpd="sng" algn="ctr">
            <a:solidFill>
              <a:sysClr val="windowText" lastClr="000000">
                <a:lumMod val="85000"/>
                <a:lumOff val="15000"/>
              </a:sysClr>
            </a:solidFill>
            <a:prstDash val="sysDash"/>
            <a:miter lim="800000"/>
            <a:headEnd type="none"/>
          </a:ln>
          <a:effectLst/>
        </p:spPr>
      </p:cxnSp>
      <p:grpSp>
        <p:nvGrpSpPr>
          <p:cNvPr id="245" name="组合 244">
            <a:extLst>
              <a:ext uri="{FF2B5EF4-FFF2-40B4-BE49-F238E27FC236}">
                <a16:creationId xmlns:a16="http://schemas.microsoft.com/office/drawing/2014/main" id="{77FEFFE6-9624-4B71-9203-DDAB29CF2CB3}"/>
              </a:ext>
            </a:extLst>
          </p:cNvPr>
          <p:cNvGrpSpPr/>
          <p:nvPr/>
        </p:nvGrpSpPr>
        <p:grpSpPr>
          <a:xfrm>
            <a:off x="3114762" y="2122962"/>
            <a:ext cx="633873" cy="697883"/>
            <a:chOff x="3927723" y="197773"/>
            <a:chExt cx="633873" cy="697883"/>
          </a:xfrm>
          <a:solidFill>
            <a:srgbClr val="80D7A7"/>
          </a:solidFill>
        </p:grpSpPr>
        <p:sp>
          <p:nvSpPr>
            <p:cNvPr id="246" name="圆柱体 62">
              <a:extLst>
                <a:ext uri="{FF2B5EF4-FFF2-40B4-BE49-F238E27FC236}">
                  <a16:creationId xmlns:a16="http://schemas.microsoft.com/office/drawing/2014/main" id="{3D002BB5-93CA-482B-BDA1-B53D463AD9C2}"/>
                </a:ext>
              </a:extLst>
            </p:cNvPr>
            <p:cNvSpPr/>
            <p:nvPr/>
          </p:nvSpPr>
          <p:spPr>
            <a:xfrm>
              <a:off x="3927723" y="197773"/>
              <a:ext cx="633873" cy="697883"/>
            </a:xfrm>
            <a:prstGeom prst="can">
              <a:avLst/>
            </a:prstGeom>
            <a:grpFill/>
            <a:ln w="12700" cap="flat" cmpd="sng" algn="ctr">
              <a:solidFill>
                <a:srgbClr val="80D7A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7" name="文本框 246">
              <a:extLst>
                <a:ext uri="{FF2B5EF4-FFF2-40B4-BE49-F238E27FC236}">
                  <a16:creationId xmlns:a16="http://schemas.microsoft.com/office/drawing/2014/main" id="{87D8DBD9-CA19-48E4-A733-07FFC955C893}"/>
                </a:ext>
              </a:extLst>
            </p:cNvPr>
            <p:cNvSpPr txBox="1"/>
            <p:nvPr/>
          </p:nvSpPr>
          <p:spPr>
            <a:xfrm>
              <a:off x="4083175" y="413696"/>
              <a:ext cx="453805" cy="307777"/>
            </a:xfrm>
            <a:prstGeom prst="rect">
              <a:avLst/>
            </a:prstGeom>
            <a:grpFill/>
            <a:ln>
              <a:solidFill>
                <a:srgbClr val="80D7A7"/>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D</a:t>
              </a:r>
              <a:r>
                <a:rPr kumimoji="0" lang="en-US" altLang="zh-CN" sz="1400" b="1" i="0" u="none" strike="noStrike" kern="0" cap="none" spc="0" normalizeH="0" baseline="-2500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2</a:t>
              </a:r>
              <a:endParaRPr kumimoji="0" lang="zh-CN" altLang="en-US" sz="1400" b="1" i="0" u="none" strike="noStrike" kern="0" cap="none" spc="0" normalizeH="0" baseline="-2500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grpSp>
        <p:nvGrpSpPr>
          <p:cNvPr id="248" name="组合 247">
            <a:extLst>
              <a:ext uri="{FF2B5EF4-FFF2-40B4-BE49-F238E27FC236}">
                <a16:creationId xmlns:a16="http://schemas.microsoft.com/office/drawing/2014/main" id="{ABED97BF-13D0-44AB-A5C9-91CAD95C394F}"/>
              </a:ext>
            </a:extLst>
          </p:cNvPr>
          <p:cNvGrpSpPr/>
          <p:nvPr/>
        </p:nvGrpSpPr>
        <p:grpSpPr>
          <a:xfrm>
            <a:off x="2322281" y="2113887"/>
            <a:ext cx="633873" cy="697883"/>
            <a:chOff x="3927723" y="1085739"/>
            <a:chExt cx="633873" cy="697883"/>
          </a:xfrm>
        </p:grpSpPr>
        <p:sp>
          <p:nvSpPr>
            <p:cNvPr id="249" name="圆柱体 65">
              <a:extLst>
                <a:ext uri="{FF2B5EF4-FFF2-40B4-BE49-F238E27FC236}">
                  <a16:creationId xmlns:a16="http://schemas.microsoft.com/office/drawing/2014/main" id="{9A2FBD9C-0E64-49F3-920A-6F081BD20C46}"/>
                </a:ext>
              </a:extLst>
            </p:cNvPr>
            <p:cNvSpPr/>
            <p:nvPr/>
          </p:nvSpPr>
          <p:spPr>
            <a:xfrm>
              <a:off x="3927723" y="1085739"/>
              <a:ext cx="633873" cy="697883"/>
            </a:xfrm>
            <a:prstGeom prst="can">
              <a:avLst/>
            </a:prstGeom>
            <a:solidFill>
              <a:srgbClr val="AC93C0"/>
            </a:solidFill>
            <a:ln w="12700" cap="flat" cmpd="sng" algn="ctr">
              <a:solidFill>
                <a:srgbClr val="AC93C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0" name="文本框 249">
              <a:extLst>
                <a:ext uri="{FF2B5EF4-FFF2-40B4-BE49-F238E27FC236}">
                  <a16:creationId xmlns:a16="http://schemas.microsoft.com/office/drawing/2014/main" id="{0C32D140-5F74-4FFB-8DC4-07F160717EA9}"/>
                </a:ext>
              </a:extLst>
            </p:cNvPr>
            <p:cNvSpPr txBox="1"/>
            <p:nvPr/>
          </p:nvSpPr>
          <p:spPr>
            <a:xfrm>
              <a:off x="4078095" y="1301662"/>
              <a:ext cx="453805"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D</a:t>
              </a:r>
              <a:r>
                <a:rPr kumimoji="0" lang="en-US" altLang="zh-CN" sz="1400" b="1" i="0" u="none" strike="noStrike" kern="0" cap="none" spc="0" normalizeH="0" baseline="-2500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endParaRPr kumimoji="0" lang="zh-CN" altLang="en-US" sz="1400" b="1" i="0" u="none" strike="noStrike" kern="0" cap="none" spc="0" normalizeH="0" baseline="-2500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grpSp>
        <p:nvGrpSpPr>
          <p:cNvPr id="251" name="组合 250">
            <a:extLst>
              <a:ext uri="{FF2B5EF4-FFF2-40B4-BE49-F238E27FC236}">
                <a16:creationId xmlns:a16="http://schemas.microsoft.com/office/drawing/2014/main" id="{C78EFEEE-A7E1-47B8-90F2-B60BE47AFAF2}"/>
              </a:ext>
            </a:extLst>
          </p:cNvPr>
          <p:cNvGrpSpPr/>
          <p:nvPr/>
        </p:nvGrpSpPr>
        <p:grpSpPr>
          <a:xfrm>
            <a:off x="3903008" y="2134583"/>
            <a:ext cx="633873" cy="697883"/>
            <a:chOff x="3912540" y="1974905"/>
            <a:chExt cx="633873" cy="697883"/>
          </a:xfrm>
        </p:grpSpPr>
        <p:sp>
          <p:nvSpPr>
            <p:cNvPr id="252" name="圆柱体 68">
              <a:extLst>
                <a:ext uri="{FF2B5EF4-FFF2-40B4-BE49-F238E27FC236}">
                  <a16:creationId xmlns:a16="http://schemas.microsoft.com/office/drawing/2014/main" id="{92184F81-672A-481C-A87E-D99B50AEC52F}"/>
                </a:ext>
              </a:extLst>
            </p:cNvPr>
            <p:cNvSpPr/>
            <p:nvPr/>
          </p:nvSpPr>
          <p:spPr>
            <a:xfrm>
              <a:off x="3912540" y="1974905"/>
              <a:ext cx="633873" cy="697883"/>
            </a:xfrm>
            <a:prstGeom prst="can">
              <a:avLst/>
            </a:prstGeom>
            <a:solidFill>
              <a:srgbClr val="80B7DF"/>
            </a:solidFill>
            <a:ln w="12700" cap="flat" cmpd="sng" algn="ctr">
              <a:solidFill>
                <a:srgbClr val="80B7D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3" name="文本框 252">
              <a:extLst>
                <a:ext uri="{FF2B5EF4-FFF2-40B4-BE49-F238E27FC236}">
                  <a16:creationId xmlns:a16="http://schemas.microsoft.com/office/drawing/2014/main" id="{B1AB923A-15EE-42DA-9765-29AEFEA5389B}"/>
                </a:ext>
              </a:extLst>
            </p:cNvPr>
            <p:cNvSpPr txBox="1"/>
            <p:nvPr/>
          </p:nvSpPr>
          <p:spPr>
            <a:xfrm>
              <a:off x="4073073" y="2190828"/>
              <a:ext cx="395056"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D</a:t>
              </a:r>
              <a:r>
                <a:rPr kumimoji="0" lang="en-US" altLang="zh-CN" sz="1400" b="1" i="0" u="none" strike="noStrike" kern="0" cap="none" spc="0" normalizeH="0" baseline="-2500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3</a:t>
              </a:r>
              <a:endParaRPr kumimoji="0" lang="zh-CN" altLang="en-US" sz="1400" b="1" i="0" u="none" strike="noStrike" kern="0" cap="none" spc="0" normalizeH="0" baseline="-2500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cxnSp>
        <p:nvCxnSpPr>
          <p:cNvPr id="254" name="直接连接符 253">
            <a:extLst>
              <a:ext uri="{FF2B5EF4-FFF2-40B4-BE49-F238E27FC236}">
                <a16:creationId xmlns:a16="http://schemas.microsoft.com/office/drawing/2014/main" id="{88C4B69B-3227-4BDA-BB62-E0AE992AFC4C}"/>
              </a:ext>
            </a:extLst>
          </p:cNvPr>
          <p:cNvCxnSpPr>
            <a:cxnSpLocks/>
          </p:cNvCxnSpPr>
          <p:nvPr/>
        </p:nvCxnSpPr>
        <p:spPr>
          <a:xfrm flipH="1">
            <a:off x="4655767" y="2364438"/>
            <a:ext cx="1288797" cy="0"/>
          </a:xfrm>
          <a:prstGeom prst="line">
            <a:avLst/>
          </a:prstGeom>
          <a:noFill/>
          <a:ln w="25400" cap="flat" cmpd="sng" algn="ctr">
            <a:solidFill>
              <a:sysClr val="windowText" lastClr="000000">
                <a:lumMod val="85000"/>
                <a:lumOff val="15000"/>
              </a:sysClr>
            </a:solidFill>
            <a:prstDash val="sysDash"/>
            <a:miter lim="800000"/>
            <a:headEnd type="none"/>
          </a:ln>
          <a:effectLst/>
        </p:spPr>
      </p:cxnSp>
      <p:cxnSp>
        <p:nvCxnSpPr>
          <p:cNvPr id="255" name="直接连接符 254">
            <a:extLst>
              <a:ext uri="{FF2B5EF4-FFF2-40B4-BE49-F238E27FC236}">
                <a16:creationId xmlns:a16="http://schemas.microsoft.com/office/drawing/2014/main" id="{57C30595-0104-419D-835A-9B57FD093681}"/>
              </a:ext>
            </a:extLst>
          </p:cNvPr>
          <p:cNvCxnSpPr>
            <a:cxnSpLocks/>
          </p:cNvCxnSpPr>
          <p:nvPr/>
        </p:nvCxnSpPr>
        <p:spPr>
          <a:xfrm flipV="1">
            <a:off x="5931358" y="2388703"/>
            <a:ext cx="0" cy="354469"/>
          </a:xfrm>
          <a:prstGeom prst="line">
            <a:avLst/>
          </a:prstGeom>
          <a:noFill/>
          <a:ln w="25400" cap="flat" cmpd="sng" algn="ctr">
            <a:solidFill>
              <a:sysClr val="windowText" lastClr="000000">
                <a:lumMod val="85000"/>
                <a:lumOff val="15000"/>
              </a:sysClr>
            </a:solidFill>
            <a:prstDash val="sysDash"/>
            <a:miter lim="800000"/>
            <a:headEnd type="triangle"/>
          </a:ln>
          <a:effectLst/>
        </p:spPr>
      </p:cxnSp>
      <p:sp>
        <p:nvSpPr>
          <p:cNvPr id="256" name="文本框 255">
            <a:extLst>
              <a:ext uri="{FF2B5EF4-FFF2-40B4-BE49-F238E27FC236}">
                <a16:creationId xmlns:a16="http://schemas.microsoft.com/office/drawing/2014/main" id="{11A9E2D5-8088-48C9-94DE-F2C22A9A6CFB}"/>
              </a:ext>
            </a:extLst>
          </p:cNvPr>
          <p:cNvSpPr txBox="1"/>
          <p:nvPr/>
        </p:nvSpPr>
        <p:spPr>
          <a:xfrm>
            <a:off x="2216415" y="2917416"/>
            <a:ext cx="2523515" cy="307777"/>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Diversity Augmentation</a:t>
            </a:r>
            <a:endParaRPr lang="zh-CN" altLang="en-US"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57" name="文本框 256">
            <a:extLst>
              <a:ext uri="{FF2B5EF4-FFF2-40B4-BE49-F238E27FC236}">
                <a16:creationId xmlns:a16="http://schemas.microsoft.com/office/drawing/2014/main" id="{38B69DE8-5912-4DEA-B164-0C123254CF68}"/>
              </a:ext>
            </a:extLst>
          </p:cNvPr>
          <p:cNvSpPr txBox="1"/>
          <p:nvPr/>
        </p:nvSpPr>
        <p:spPr>
          <a:xfrm>
            <a:off x="750115" y="5442959"/>
            <a:ext cx="1157831" cy="307777"/>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Site Survey</a:t>
            </a:r>
            <a:endParaRPr lang="zh-CN" altLang="en-US"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58" name="箭头: 右 257">
            <a:extLst>
              <a:ext uri="{FF2B5EF4-FFF2-40B4-BE49-F238E27FC236}">
                <a16:creationId xmlns:a16="http://schemas.microsoft.com/office/drawing/2014/main" id="{B6E59FDC-BB36-4FAB-A83E-E23346309B83}"/>
              </a:ext>
            </a:extLst>
          </p:cNvPr>
          <p:cNvSpPr/>
          <p:nvPr/>
        </p:nvSpPr>
        <p:spPr>
          <a:xfrm rot="16200000">
            <a:off x="553200" y="4992392"/>
            <a:ext cx="550550" cy="184053"/>
          </a:xfrm>
          <a:prstGeom prst="rightArrow">
            <a:avLst>
              <a:gd name="adj1" fmla="val 50000"/>
              <a:gd name="adj2" fmla="val 77026"/>
            </a:avLst>
          </a:prstGeom>
          <a:noFill/>
          <a:ln w="254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9" name="椭圆 258">
            <a:extLst>
              <a:ext uri="{FF2B5EF4-FFF2-40B4-BE49-F238E27FC236}">
                <a16:creationId xmlns:a16="http://schemas.microsoft.com/office/drawing/2014/main" id="{04F14D2B-27F5-425C-B151-D4F40AFE1CC7}"/>
              </a:ext>
            </a:extLst>
          </p:cNvPr>
          <p:cNvSpPr/>
          <p:nvPr/>
        </p:nvSpPr>
        <p:spPr>
          <a:xfrm>
            <a:off x="245579" y="5558516"/>
            <a:ext cx="477705" cy="157690"/>
          </a:xfrm>
          <a:prstGeom prst="ellipse">
            <a:avLst/>
          </a:prstGeom>
          <a:noFill/>
          <a:ln w="19050" cap="flat" cmpd="sng" algn="ctr">
            <a:solidFill>
              <a:srgbClr val="70AD47"/>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60" name="图形 115" descr="标记">
            <a:extLst>
              <a:ext uri="{FF2B5EF4-FFF2-40B4-BE49-F238E27FC236}">
                <a16:creationId xmlns:a16="http://schemas.microsoft.com/office/drawing/2014/main" id="{E9BCAE7C-BD31-4FB4-8120-DE09732CB213}"/>
              </a:ext>
            </a:extLst>
          </p:cNvPr>
          <p:cNvSpPr/>
          <p:nvPr/>
        </p:nvSpPr>
        <p:spPr>
          <a:xfrm>
            <a:off x="402622" y="5370464"/>
            <a:ext cx="163621" cy="265776"/>
          </a:xfrm>
          <a:custGeom>
            <a:avLst/>
            <a:gdLst>
              <a:gd name="connsiteX0" fmla="*/ 153451 w 306901"/>
              <a:gd name="connsiteY0" fmla="*/ 219933 h 498513"/>
              <a:gd name="connsiteX1" fmla="*/ 87471 w 306901"/>
              <a:gd name="connsiteY1" fmla="*/ 153953 h 498513"/>
              <a:gd name="connsiteX2" fmla="*/ 153451 w 306901"/>
              <a:gd name="connsiteY2" fmla="*/ 87973 h 498513"/>
              <a:gd name="connsiteX3" fmla="*/ 219430 w 306901"/>
              <a:gd name="connsiteY3" fmla="*/ 153953 h 498513"/>
              <a:gd name="connsiteX4" fmla="*/ 153451 w 306901"/>
              <a:gd name="connsiteY4" fmla="*/ 219933 h 498513"/>
              <a:gd name="connsiteX5" fmla="*/ 153451 w 306901"/>
              <a:gd name="connsiteY5" fmla="*/ 0 h 498513"/>
              <a:gd name="connsiteX6" fmla="*/ 26623 w 306901"/>
              <a:gd name="connsiteY6" fmla="*/ 67446 h 498513"/>
              <a:gd name="connsiteX7" fmla="*/ 10495 w 306901"/>
              <a:gd name="connsiteY7" fmla="*/ 210402 h 498513"/>
              <a:gd name="connsiteX8" fmla="*/ 80140 w 306901"/>
              <a:gd name="connsiteY8" fmla="*/ 364355 h 498513"/>
              <a:gd name="connsiteX9" fmla="*/ 140255 w 306901"/>
              <a:gd name="connsiteY9" fmla="*/ 490450 h 498513"/>
              <a:gd name="connsiteX10" fmla="*/ 153451 w 306901"/>
              <a:gd name="connsiteY10" fmla="*/ 498514 h 498513"/>
              <a:gd name="connsiteX11" fmla="*/ 166647 w 306901"/>
              <a:gd name="connsiteY11" fmla="*/ 490450 h 498513"/>
              <a:gd name="connsiteX12" fmla="*/ 226762 w 306901"/>
              <a:gd name="connsiteY12" fmla="*/ 364355 h 498513"/>
              <a:gd name="connsiteX13" fmla="*/ 296407 w 306901"/>
              <a:gd name="connsiteY13" fmla="*/ 210402 h 498513"/>
              <a:gd name="connsiteX14" fmla="*/ 280278 w 306901"/>
              <a:gd name="connsiteY14" fmla="*/ 67446 h 498513"/>
              <a:gd name="connsiteX15" fmla="*/ 153451 w 306901"/>
              <a:gd name="connsiteY15" fmla="*/ 0 h 49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6901" h="498513">
                <a:moveTo>
                  <a:pt x="153451" y="219933"/>
                </a:moveTo>
                <a:cubicBezTo>
                  <a:pt x="116795" y="219933"/>
                  <a:pt x="87471" y="190608"/>
                  <a:pt x="87471" y="153953"/>
                </a:cubicBezTo>
                <a:cubicBezTo>
                  <a:pt x="87471" y="117297"/>
                  <a:pt x="116795" y="87973"/>
                  <a:pt x="153451" y="87973"/>
                </a:cubicBezTo>
                <a:cubicBezTo>
                  <a:pt x="190106" y="87973"/>
                  <a:pt x="219430" y="117297"/>
                  <a:pt x="219430" y="153953"/>
                </a:cubicBezTo>
                <a:cubicBezTo>
                  <a:pt x="219430" y="190608"/>
                  <a:pt x="190106" y="219933"/>
                  <a:pt x="153451" y="219933"/>
                </a:cubicBezTo>
                <a:close/>
                <a:moveTo>
                  <a:pt x="153451" y="0"/>
                </a:moveTo>
                <a:cubicBezTo>
                  <a:pt x="102866" y="0"/>
                  <a:pt x="55214" y="24926"/>
                  <a:pt x="26623" y="67446"/>
                </a:cubicBezTo>
                <a:cubicBezTo>
                  <a:pt x="-1968" y="109233"/>
                  <a:pt x="-7833" y="162750"/>
                  <a:pt x="10495" y="210402"/>
                </a:cubicBezTo>
                <a:lnTo>
                  <a:pt x="80140" y="364355"/>
                </a:lnTo>
                <a:lnTo>
                  <a:pt x="140255" y="490450"/>
                </a:lnTo>
                <a:cubicBezTo>
                  <a:pt x="142454" y="495581"/>
                  <a:pt x="147586" y="498514"/>
                  <a:pt x="153451" y="498514"/>
                </a:cubicBezTo>
                <a:cubicBezTo>
                  <a:pt x="159316" y="498514"/>
                  <a:pt x="164447" y="495581"/>
                  <a:pt x="166647" y="490450"/>
                </a:cubicBezTo>
                <a:lnTo>
                  <a:pt x="226762" y="364355"/>
                </a:lnTo>
                <a:lnTo>
                  <a:pt x="296407" y="210402"/>
                </a:lnTo>
                <a:cubicBezTo>
                  <a:pt x="314735" y="162750"/>
                  <a:pt x="308870" y="109233"/>
                  <a:pt x="280278" y="67446"/>
                </a:cubicBezTo>
                <a:cubicBezTo>
                  <a:pt x="251687" y="24926"/>
                  <a:pt x="204035" y="0"/>
                  <a:pt x="153451" y="0"/>
                </a:cubicBezTo>
                <a:close/>
              </a:path>
            </a:pathLst>
          </a:custGeom>
          <a:solidFill>
            <a:srgbClr val="70AD47"/>
          </a:solidFill>
          <a:ln w="96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endParaRPr>
          </a:p>
        </p:txBody>
      </p:sp>
      <p:sp>
        <p:nvSpPr>
          <p:cNvPr id="261" name="文本框 260">
            <a:extLst>
              <a:ext uri="{FF2B5EF4-FFF2-40B4-BE49-F238E27FC236}">
                <a16:creationId xmlns:a16="http://schemas.microsoft.com/office/drawing/2014/main" id="{7DCAC140-EA13-49F5-BEE4-3D5FD1319C9F}"/>
              </a:ext>
            </a:extLst>
          </p:cNvPr>
          <p:cNvSpPr txBox="1"/>
          <p:nvPr/>
        </p:nvSpPr>
        <p:spPr>
          <a:xfrm>
            <a:off x="7230640" y="2111452"/>
            <a:ext cx="1288793" cy="307777"/>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rPr>
              <a:t>User Query</a:t>
            </a:r>
            <a:endParaRPr lang="zh-CN" altLang="en-US" sz="1400" b="1"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62" name="箭头: 右 261">
            <a:extLst>
              <a:ext uri="{FF2B5EF4-FFF2-40B4-BE49-F238E27FC236}">
                <a16:creationId xmlns:a16="http://schemas.microsoft.com/office/drawing/2014/main" id="{BE999627-FED3-4840-ADCE-2E0808B230A1}"/>
              </a:ext>
            </a:extLst>
          </p:cNvPr>
          <p:cNvSpPr/>
          <p:nvPr/>
        </p:nvSpPr>
        <p:spPr>
          <a:xfrm rot="5400000">
            <a:off x="7382849" y="2630027"/>
            <a:ext cx="500049" cy="184053"/>
          </a:xfrm>
          <a:prstGeom prst="rightArrow">
            <a:avLst>
              <a:gd name="adj1" fmla="val 50000"/>
              <a:gd name="adj2" fmla="val 83926"/>
            </a:avLst>
          </a:prstGeom>
          <a:noFill/>
          <a:ln w="254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63" name="椭圆 262">
            <a:extLst>
              <a:ext uri="{FF2B5EF4-FFF2-40B4-BE49-F238E27FC236}">
                <a16:creationId xmlns:a16="http://schemas.microsoft.com/office/drawing/2014/main" id="{046DF3A6-5840-430B-9D2A-7D6197FAB02E}"/>
              </a:ext>
            </a:extLst>
          </p:cNvPr>
          <p:cNvSpPr/>
          <p:nvPr/>
        </p:nvSpPr>
        <p:spPr>
          <a:xfrm>
            <a:off x="6877755" y="2311402"/>
            <a:ext cx="415266" cy="157690"/>
          </a:xfrm>
          <a:prstGeom prst="ellipse">
            <a:avLst/>
          </a:prstGeom>
          <a:noFill/>
          <a:ln w="19050" cap="flat" cmpd="sng" algn="ctr">
            <a:solidFill>
              <a:srgbClr val="FF0000"/>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64" name="图形 263" descr="问号">
            <a:extLst>
              <a:ext uri="{FF2B5EF4-FFF2-40B4-BE49-F238E27FC236}">
                <a16:creationId xmlns:a16="http://schemas.microsoft.com/office/drawing/2014/main" id="{82BDC4C0-607A-463F-B818-547CD22684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1283" y="2075371"/>
            <a:ext cx="352832" cy="352832"/>
          </a:xfrm>
          <a:prstGeom prst="rect">
            <a:avLst/>
          </a:prstGeom>
        </p:spPr>
      </p:pic>
      <p:sp>
        <p:nvSpPr>
          <p:cNvPr id="265" name="文本框 264">
            <a:extLst>
              <a:ext uri="{FF2B5EF4-FFF2-40B4-BE49-F238E27FC236}">
                <a16:creationId xmlns:a16="http://schemas.microsoft.com/office/drawing/2014/main" id="{093124BF-8246-461A-9DB5-4B3F0BE2E80A}"/>
              </a:ext>
            </a:extLst>
          </p:cNvPr>
          <p:cNvSpPr txBox="1"/>
          <p:nvPr/>
        </p:nvSpPr>
        <p:spPr>
          <a:xfrm>
            <a:off x="5470940" y="5540272"/>
            <a:ext cx="1004611" cy="307777"/>
          </a:xfrm>
          <a:prstGeom prst="rect">
            <a:avLst/>
          </a:prstGeom>
          <a:noFill/>
        </p:spPr>
        <p:txBody>
          <a:bodyPr wrap="square" rtlCol="0">
            <a:spAutoFit/>
          </a:bodyPr>
          <a:lstStyle/>
          <a:p>
            <a:pPr algn="ctr" defTabSz="457200" fontAlgn="auto">
              <a:spcBef>
                <a:spcPts val="0"/>
              </a:spcBef>
              <a:spcAft>
                <a:spcPts val="0"/>
              </a:spcAft>
            </a:pPr>
            <a:r>
              <a:rPr lang="en-US" altLang="zh-CN" sz="1400" b="1" dirty="0">
                <a:solidFill>
                  <a:srgbClr val="5C8E3A"/>
                </a:solidFill>
                <a:latin typeface="等线" panose="02010600030101010101" pitchFamily="2" charset="-122"/>
                <a:ea typeface="等线" panose="02010600030101010101" pitchFamily="2" charset="-122"/>
                <a:cs typeface="Times New Roman" panose="02020603050405020304" pitchFamily="18" charset="0"/>
              </a:rPr>
              <a:t>Fine-tune</a:t>
            </a:r>
            <a:endParaRPr lang="zh-CN" altLang="en-US" sz="1400" b="1" dirty="0">
              <a:solidFill>
                <a:srgbClr val="5C8E3A"/>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286" name="文本框 285">
            <a:extLst>
              <a:ext uri="{FF2B5EF4-FFF2-40B4-BE49-F238E27FC236}">
                <a16:creationId xmlns:a16="http://schemas.microsoft.com/office/drawing/2014/main" id="{3F30DC21-3CD9-4F98-9C79-37FA585464B8}"/>
              </a:ext>
            </a:extLst>
          </p:cNvPr>
          <p:cNvSpPr txBox="1"/>
          <p:nvPr/>
        </p:nvSpPr>
        <p:spPr>
          <a:xfrm>
            <a:off x="3309470" y="4720345"/>
            <a:ext cx="1739002" cy="523220"/>
          </a:xfrm>
          <a:prstGeom prst="rect">
            <a:avLst/>
          </a:prstGeom>
          <a:noFill/>
        </p:spPr>
        <p:txBody>
          <a:bodyPr wrap="square" rtlCol="0">
            <a:spAutoFit/>
          </a:bodyPr>
          <a:lstStyle/>
          <a:p>
            <a:pPr algn="ctr" defTabSz="457200" fontAlgn="auto">
              <a:spcBef>
                <a:spcPts val="0"/>
              </a:spcBef>
              <a:spcAft>
                <a:spcPts val="0"/>
              </a:spcAft>
            </a:pPr>
            <a:r>
              <a:rPr lang="en-US" altLang="zh-CN" sz="1400" dirty="0">
                <a:solidFill>
                  <a:srgbClr val="EA4A54"/>
                </a:solidFill>
                <a:latin typeface="+mj-lt"/>
                <a:ea typeface="等线" panose="02010600030101010101" pitchFamily="2" charset="-122"/>
                <a:cs typeface="Times New Roman" panose="02020603050405020304" pitchFamily="18" charset="0"/>
              </a:rPr>
              <a:t>Well-trained Feature Extractor</a:t>
            </a:r>
            <a:endParaRPr lang="zh-CN" altLang="en-US" sz="1400" dirty="0">
              <a:solidFill>
                <a:srgbClr val="EA4A54"/>
              </a:solidFill>
              <a:latin typeface="+mj-lt"/>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472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500"/>
                                        <p:tgtEl>
                                          <p:spTgt spid="1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2"/>
                                        </p:tgtEl>
                                        <p:attrNameLst>
                                          <p:attrName>style.visibility</p:attrName>
                                        </p:attrNameLst>
                                      </p:cBhvr>
                                      <p:to>
                                        <p:strVal val="visible"/>
                                      </p:to>
                                    </p:set>
                                    <p:animEffect transition="in" filter="fade">
                                      <p:cBhvr>
                                        <p:cTn id="13" dur="500"/>
                                        <p:tgtEl>
                                          <p:spTgt spid="2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3"/>
                                        </p:tgtEl>
                                        <p:attrNameLst>
                                          <p:attrName>style.visibility</p:attrName>
                                        </p:attrNameLst>
                                      </p:cBhvr>
                                      <p:to>
                                        <p:strVal val="visible"/>
                                      </p:to>
                                    </p:set>
                                    <p:animEffect transition="in" filter="fade">
                                      <p:cBhvr>
                                        <p:cTn id="16" dur="500"/>
                                        <p:tgtEl>
                                          <p:spTgt spid="263"/>
                                        </p:tgtEl>
                                      </p:cBhvr>
                                    </p:animEffect>
                                  </p:childTnLst>
                                </p:cTn>
                              </p:par>
                              <p:par>
                                <p:cTn id="17" presetID="10" presetClass="entr" presetSubtype="0" fill="hold" nodeType="withEffect">
                                  <p:stCondLst>
                                    <p:cond delay="0"/>
                                  </p:stCondLst>
                                  <p:childTnLst>
                                    <p:set>
                                      <p:cBhvr>
                                        <p:cTn id="18" dur="1" fill="hold">
                                          <p:stCondLst>
                                            <p:cond delay="0"/>
                                          </p:stCondLst>
                                        </p:cTn>
                                        <p:tgtEl>
                                          <p:spTgt spid="264"/>
                                        </p:tgtEl>
                                        <p:attrNameLst>
                                          <p:attrName>style.visibility</p:attrName>
                                        </p:attrNameLst>
                                      </p:cBhvr>
                                      <p:to>
                                        <p:strVal val="visible"/>
                                      </p:to>
                                    </p:set>
                                    <p:animEffect transition="in" filter="fade">
                                      <p:cBhvr>
                                        <p:cTn id="19" dur="500"/>
                                        <p:tgtEl>
                                          <p:spTgt spid="26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1"/>
                                        </p:tgtEl>
                                        <p:attrNameLst>
                                          <p:attrName>style.visibility</p:attrName>
                                        </p:attrNameLst>
                                      </p:cBhvr>
                                      <p:to>
                                        <p:strVal val="visible"/>
                                      </p:to>
                                    </p:set>
                                    <p:animEffect transition="in" filter="fade">
                                      <p:cBhvr>
                                        <p:cTn id="22" dur="500"/>
                                        <p:tgtEl>
                                          <p:spTgt spid="2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1"/>
                                        </p:tgtEl>
                                        <p:attrNameLst>
                                          <p:attrName>style.visibility</p:attrName>
                                        </p:attrNameLst>
                                      </p:cBhvr>
                                      <p:to>
                                        <p:strVal val="visible"/>
                                      </p:to>
                                    </p:set>
                                    <p:animEffect transition="in" filter="fade">
                                      <p:cBhvr>
                                        <p:cTn id="27" dur="500"/>
                                        <p:tgtEl>
                                          <p:spTgt spid="2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9"/>
                                        </p:tgtEl>
                                        <p:attrNameLst>
                                          <p:attrName>style.visibility</p:attrName>
                                        </p:attrNameLst>
                                      </p:cBhvr>
                                      <p:to>
                                        <p:strVal val="visible"/>
                                      </p:to>
                                    </p:set>
                                    <p:animEffect transition="in" filter="fade">
                                      <p:cBhvr>
                                        <p:cTn id="30" dur="500"/>
                                        <p:tgtEl>
                                          <p:spTgt spid="229"/>
                                        </p:tgtEl>
                                      </p:cBhvr>
                                    </p:animEffect>
                                  </p:childTnLst>
                                </p:cTn>
                              </p:par>
                              <p:par>
                                <p:cTn id="31" presetID="10" presetClass="entr" presetSubtype="0" fill="hold" nodeType="withEffect">
                                  <p:stCondLst>
                                    <p:cond delay="0"/>
                                  </p:stCondLst>
                                  <p:childTnLst>
                                    <p:set>
                                      <p:cBhvr>
                                        <p:cTn id="32" dur="1" fill="hold">
                                          <p:stCondLst>
                                            <p:cond delay="0"/>
                                          </p:stCondLst>
                                        </p:cTn>
                                        <p:tgtEl>
                                          <p:spTgt spid="215"/>
                                        </p:tgtEl>
                                        <p:attrNameLst>
                                          <p:attrName>style.visibility</p:attrName>
                                        </p:attrNameLst>
                                      </p:cBhvr>
                                      <p:to>
                                        <p:strVal val="visible"/>
                                      </p:to>
                                    </p:set>
                                    <p:animEffect transition="in" filter="fade">
                                      <p:cBhvr>
                                        <p:cTn id="33" dur="500"/>
                                        <p:tgtEl>
                                          <p:spTgt spid="2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8"/>
                                        </p:tgtEl>
                                        <p:attrNameLst>
                                          <p:attrName>style.visibility</p:attrName>
                                        </p:attrNameLst>
                                      </p:cBhvr>
                                      <p:to>
                                        <p:strVal val="visible"/>
                                      </p:to>
                                    </p:set>
                                    <p:animEffect transition="in" filter="fade">
                                      <p:cBhvr>
                                        <p:cTn id="36" dur="500"/>
                                        <p:tgtEl>
                                          <p:spTgt spid="228"/>
                                        </p:tgtEl>
                                      </p:cBhvr>
                                    </p:animEffect>
                                  </p:childTnLst>
                                </p:cTn>
                              </p:par>
                              <p:par>
                                <p:cTn id="37" presetID="10" presetClass="entr" presetSubtype="0" fill="hold" nodeType="withEffect">
                                  <p:stCondLst>
                                    <p:cond delay="0"/>
                                  </p:stCondLst>
                                  <p:childTnLst>
                                    <p:set>
                                      <p:cBhvr>
                                        <p:cTn id="38" dur="1" fill="hold">
                                          <p:stCondLst>
                                            <p:cond delay="0"/>
                                          </p:stCondLst>
                                        </p:cTn>
                                        <p:tgtEl>
                                          <p:spTgt spid="219"/>
                                        </p:tgtEl>
                                        <p:attrNameLst>
                                          <p:attrName>style.visibility</p:attrName>
                                        </p:attrNameLst>
                                      </p:cBhvr>
                                      <p:to>
                                        <p:strVal val="visible"/>
                                      </p:to>
                                    </p:set>
                                    <p:animEffect transition="in" filter="fade">
                                      <p:cBhvr>
                                        <p:cTn id="39" dur="500"/>
                                        <p:tgtEl>
                                          <p:spTgt spid="2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7"/>
                                        </p:tgtEl>
                                        <p:attrNameLst>
                                          <p:attrName>style.visibility</p:attrName>
                                        </p:attrNameLst>
                                      </p:cBhvr>
                                      <p:to>
                                        <p:strVal val="visible"/>
                                      </p:to>
                                    </p:set>
                                    <p:animEffect transition="in" filter="fade">
                                      <p:cBhvr>
                                        <p:cTn id="42" dur="500"/>
                                        <p:tgtEl>
                                          <p:spTgt spid="2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7"/>
                                        </p:tgtEl>
                                        <p:attrNameLst>
                                          <p:attrName>style.visibility</p:attrName>
                                        </p:attrNameLst>
                                      </p:cBhvr>
                                      <p:to>
                                        <p:strVal val="visible"/>
                                      </p:to>
                                    </p:set>
                                    <p:animEffect transition="in" filter="fade">
                                      <p:cBhvr>
                                        <p:cTn id="45" dur="500"/>
                                        <p:tgtEl>
                                          <p:spTgt spid="2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8"/>
                                        </p:tgtEl>
                                        <p:attrNameLst>
                                          <p:attrName>style.visibility</p:attrName>
                                        </p:attrNameLst>
                                      </p:cBhvr>
                                      <p:to>
                                        <p:strVal val="visible"/>
                                      </p:to>
                                    </p:set>
                                    <p:animEffect transition="in" filter="fade">
                                      <p:cBhvr>
                                        <p:cTn id="48" dur="500"/>
                                        <p:tgtEl>
                                          <p:spTgt spid="2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9"/>
                                        </p:tgtEl>
                                        <p:attrNameLst>
                                          <p:attrName>style.visibility</p:attrName>
                                        </p:attrNameLst>
                                      </p:cBhvr>
                                      <p:to>
                                        <p:strVal val="visible"/>
                                      </p:to>
                                    </p:set>
                                    <p:animEffect transition="in" filter="fade">
                                      <p:cBhvr>
                                        <p:cTn id="51" dur="500"/>
                                        <p:tgtEl>
                                          <p:spTgt spid="23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8"/>
                                        </p:tgtEl>
                                        <p:attrNameLst>
                                          <p:attrName>style.visibility</p:attrName>
                                        </p:attrNameLst>
                                      </p:cBhvr>
                                      <p:to>
                                        <p:strVal val="visible"/>
                                      </p:to>
                                    </p:set>
                                    <p:animEffect transition="in" filter="fade">
                                      <p:cBhvr>
                                        <p:cTn id="56" dur="500"/>
                                        <p:tgtEl>
                                          <p:spTgt spid="19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Effect transition="in" filter="fade">
                                      <p:cBhvr>
                                        <p:cTn id="59" dur="500"/>
                                        <p:tgtEl>
                                          <p:spTgt spid="19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0"/>
                                        </p:tgtEl>
                                        <p:attrNameLst>
                                          <p:attrName>style.visibility</p:attrName>
                                        </p:attrNameLst>
                                      </p:cBhvr>
                                      <p:to>
                                        <p:strVal val="visible"/>
                                      </p:to>
                                    </p:set>
                                    <p:animEffect transition="in" filter="fade">
                                      <p:cBhvr>
                                        <p:cTn id="62" dur="500"/>
                                        <p:tgtEl>
                                          <p:spTgt spid="20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1"/>
                                        </p:tgtEl>
                                        <p:attrNameLst>
                                          <p:attrName>style.visibility</p:attrName>
                                        </p:attrNameLst>
                                      </p:cBhvr>
                                      <p:to>
                                        <p:strVal val="visible"/>
                                      </p:to>
                                    </p:set>
                                    <p:animEffect transition="in" filter="fade">
                                      <p:cBhvr>
                                        <p:cTn id="65" dur="500"/>
                                        <p:tgtEl>
                                          <p:spTgt spid="20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2"/>
                                        </p:tgtEl>
                                        <p:attrNameLst>
                                          <p:attrName>style.visibility</p:attrName>
                                        </p:attrNameLst>
                                      </p:cBhvr>
                                      <p:to>
                                        <p:strVal val="visible"/>
                                      </p:to>
                                    </p:set>
                                    <p:animEffect transition="in" filter="fade">
                                      <p:cBhvr>
                                        <p:cTn id="68" dur="500"/>
                                        <p:tgtEl>
                                          <p:spTgt spid="20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1"/>
                                        </p:tgtEl>
                                        <p:attrNameLst>
                                          <p:attrName>style.visibility</p:attrName>
                                        </p:attrNameLst>
                                      </p:cBhvr>
                                      <p:to>
                                        <p:strVal val="visible"/>
                                      </p:to>
                                    </p:set>
                                    <p:animEffect transition="in" filter="fade">
                                      <p:cBhvr>
                                        <p:cTn id="71" dur="500"/>
                                        <p:tgtEl>
                                          <p:spTgt spid="23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2"/>
                                        </p:tgtEl>
                                        <p:attrNameLst>
                                          <p:attrName>style.visibility</p:attrName>
                                        </p:attrNameLst>
                                      </p:cBhvr>
                                      <p:to>
                                        <p:strVal val="visible"/>
                                      </p:to>
                                    </p:set>
                                    <p:animEffect transition="in" filter="fade">
                                      <p:cBhvr>
                                        <p:cTn id="74" dur="500"/>
                                        <p:tgtEl>
                                          <p:spTgt spid="2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33"/>
                                        </p:tgtEl>
                                        <p:attrNameLst>
                                          <p:attrName>style.visibility</p:attrName>
                                        </p:attrNameLst>
                                      </p:cBhvr>
                                      <p:to>
                                        <p:strVal val="visible"/>
                                      </p:to>
                                    </p:set>
                                    <p:animEffect transition="in" filter="fade">
                                      <p:cBhvr>
                                        <p:cTn id="77" dur="500"/>
                                        <p:tgtEl>
                                          <p:spTgt spid="23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4"/>
                                        </p:tgtEl>
                                        <p:attrNameLst>
                                          <p:attrName>style.visibility</p:attrName>
                                        </p:attrNameLst>
                                      </p:cBhvr>
                                      <p:to>
                                        <p:strVal val="visible"/>
                                      </p:to>
                                    </p:set>
                                    <p:animEffect transition="in" filter="fade">
                                      <p:cBhvr>
                                        <p:cTn id="80" dur="500"/>
                                        <p:tgtEl>
                                          <p:spTgt spid="2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500"/>
                                        <p:tgtEl>
                                          <p:spTgt spid="24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41"/>
                                        </p:tgtEl>
                                        <p:attrNameLst>
                                          <p:attrName>style.visibility</p:attrName>
                                        </p:attrNameLst>
                                      </p:cBhvr>
                                      <p:to>
                                        <p:strVal val="visible"/>
                                      </p:to>
                                    </p:set>
                                    <p:animEffect transition="in" filter="fade">
                                      <p:cBhvr>
                                        <p:cTn id="86" dur="500"/>
                                        <p:tgtEl>
                                          <p:spTgt spid="24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500"/>
                                        <p:tgtEl>
                                          <p:spTgt spid="24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03"/>
                                        </p:tgtEl>
                                        <p:attrNameLst>
                                          <p:attrName>style.visibility</p:attrName>
                                        </p:attrNameLst>
                                      </p:cBhvr>
                                      <p:to>
                                        <p:strVal val="visible"/>
                                      </p:to>
                                    </p:set>
                                    <p:animEffect transition="in" filter="fade">
                                      <p:cBhvr>
                                        <p:cTn id="94" dur="500"/>
                                        <p:tgtEl>
                                          <p:spTgt spid="20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90"/>
                                        </p:tgtEl>
                                        <p:attrNameLst>
                                          <p:attrName>style.visibility</p:attrName>
                                        </p:attrNameLst>
                                      </p:cBhvr>
                                      <p:to>
                                        <p:strVal val="visible"/>
                                      </p:to>
                                    </p:set>
                                    <p:animEffect transition="in" filter="fade">
                                      <p:cBhvr>
                                        <p:cTn id="97" dur="500"/>
                                        <p:tgtEl>
                                          <p:spTgt spid="19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58"/>
                                        </p:tgtEl>
                                        <p:attrNameLst>
                                          <p:attrName>style.visibility</p:attrName>
                                        </p:attrNameLst>
                                      </p:cBhvr>
                                      <p:to>
                                        <p:strVal val="visible"/>
                                      </p:to>
                                    </p:set>
                                    <p:animEffect transition="in" filter="fade">
                                      <p:cBhvr>
                                        <p:cTn id="100" dur="500"/>
                                        <p:tgtEl>
                                          <p:spTgt spid="25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91"/>
                                        </p:tgtEl>
                                        <p:attrNameLst>
                                          <p:attrName>style.visibility</p:attrName>
                                        </p:attrNameLst>
                                      </p:cBhvr>
                                      <p:to>
                                        <p:strVal val="visible"/>
                                      </p:to>
                                    </p:set>
                                    <p:animEffect transition="in" filter="fade">
                                      <p:cBhvr>
                                        <p:cTn id="103" dur="500"/>
                                        <p:tgtEl>
                                          <p:spTgt spid="19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59"/>
                                        </p:tgtEl>
                                        <p:attrNameLst>
                                          <p:attrName>style.visibility</p:attrName>
                                        </p:attrNameLst>
                                      </p:cBhvr>
                                      <p:to>
                                        <p:strVal val="visible"/>
                                      </p:to>
                                    </p:set>
                                    <p:animEffect transition="in" filter="fade">
                                      <p:cBhvr>
                                        <p:cTn id="106" dur="500"/>
                                        <p:tgtEl>
                                          <p:spTgt spid="25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57"/>
                                        </p:tgtEl>
                                        <p:attrNameLst>
                                          <p:attrName>style.visibility</p:attrName>
                                        </p:attrNameLst>
                                      </p:cBhvr>
                                      <p:to>
                                        <p:strVal val="visible"/>
                                      </p:to>
                                    </p:set>
                                    <p:animEffect transition="in" filter="fade">
                                      <p:cBhvr>
                                        <p:cTn id="109" dur="500"/>
                                        <p:tgtEl>
                                          <p:spTgt spid="25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36"/>
                                        </p:tgtEl>
                                        <p:attrNameLst>
                                          <p:attrName>style.visibility</p:attrName>
                                        </p:attrNameLst>
                                      </p:cBhvr>
                                      <p:to>
                                        <p:strVal val="visible"/>
                                      </p:to>
                                    </p:set>
                                    <p:animEffect transition="in" filter="fade">
                                      <p:cBhvr>
                                        <p:cTn id="112" dur="500"/>
                                        <p:tgtEl>
                                          <p:spTgt spid="23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89"/>
                                        </p:tgtEl>
                                        <p:attrNameLst>
                                          <p:attrName>style.visibility</p:attrName>
                                        </p:attrNameLst>
                                      </p:cBhvr>
                                      <p:to>
                                        <p:strVal val="visible"/>
                                      </p:to>
                                    </p:set>
                                    <p:animEffect transition="in" filter="fade">
                                      <p:cBhvr>
                                        <p:cTn id="115" dur="500"/>
                                        <p:tgtEl>
                                          <p:spTgt spid="18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60"/>
                                        </p:tgtEl>
                                        <p:attrNameLst>
                                          <p:attrName>style.visibility</p:attrName>
                                        </p:attrNameLst>
                                      </p:cBhvr>
                                      <p:to>
                                        <p:strVal val="visible"/>
                                      </p:to>
                                    </p:set>
                                    <p:animEffect transition="in" filter="fade">
                                      <p:cBhvr>
                                        <p:cTn id="118" dur="500"/>
                                        <p:tgtEl>
                                          <p:spTgt spid="26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88"/>
                                        </p:tgtEl>
                                        <p:attrNameLst>
                                          <p:attrName>style.visibility</p:attrName>
                                        </p:attrNameLst>
                                      </p:cBhvr>
                                      <p:to>
                                        <p:strVal val="visible"/>
                                      </p:to>
                                    </p:set>
                                    <p:animEffect transition="in" filter="fade">
                                      <p:cBhvr>
                                        <p:cTn id="121" dur="500"/>
                                        <p:tgtEl>
                                          <p:spTgt spid="18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35"/>
                                        </p:tgtEl>
                                        <p:attrNameLst>
                                          <p:attrName>style.visibility</p:attrName>
                                        </p:attrNameLst>
                                      </p:cBhvr>
                                      <p:to>
                                        <p:strVal val="visible"/>
                                      </p:to>
                                    </p:set>
                                    <p:animEffect transition="in" filter="fade">
                                      <p:cBhvr>
                                        <p:cTn id="126" dur="500"/>
                                        <p:tgtEl>
                                          <p:spTgt spid="235"/>
                                        </p:tgtEl>
                                      </p:cBhvr>
                                    </p:animEffect>
                                  </p:childTnLst>
                                </p:cTn>
                              </p:par>
                              <p:par>
                                <p:cTn id="127" presetID="10" presetClass="entr" presetSubtype="0" fill="hold" nodeType="withEffect">
                                  <p:stCondLst>
                                    <p:cond delay="0"/>
                                  </p:stCondLst>
                                  <p:childTnLst>
                                    <p:set>
                                      <p:cBhvr>
                                        <p:cTn id="128" dur="1" fill="hold">
                                          <p:stCondLst>
                                            <p:cond delay="0"/>
                                          </p:stCondLst>
                                        </p:cTn>
                                        <p:tgtEl>
                                          <p:spTgt spid="224"/>
                                        </p:tgtEl>
                                        <p:attrNameLst>
                                          <p:attrName>style.visibility</p:attrName>
                                        </p:attrNameLst>
                                      </p:cBhvr>
                                      <p:to>
                                        <p:strVal val="visible"/>
                                      </p:to>
                                    </p:set>
                                    <p:animEffect transition="in" filter="fade">
                                      <p:cBhvr>
                                        <p:cTn id="129" dur="500"/>
                                        <p:tgtEl>
                                          <p:spTgt spid="22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30"/>
                                        </p:tgtEl>
                                        <p:attrNameLst>
                                          <p:attrName>style.visibility</p:attrName>
                                        </p:attrNameLst>
                                      </p:cBhvr>
                                      <p:to>
                                        <p:strVal val="visible"/>
                                      </p:to>
                                    </p:set>
                                    <p:animEffect transition="in" filter="fade">
                                      <p:cBhvr>
                                        <p:cTn id="132" dur="500"/>
                                        <p:tgtEl>
                                          <p:spTgt spid="230"/>
                                        </p:tgtEl>
                                      </p:cBhvr>
                                    </p:animEffect>
                                  </p:childTnLst>
                                </p:cTn>
                              </p:par>
                              <p:par>
                                <p:cTn id="133" presetID="10" presetClass="entr" presetSubtype="0" fill="hold" nodeType="withEffect">
                                  <p:stCondLst>
                                    <p:cond delay="0"/>
                                  </p:stCondLst>
                                  <p:childTnLst>
                                    <p:set>
                                      <p:cBhvr>
                                        <p:cTn id="134" dur="1" fill="hold">
                                          <p:stCondLst>
                                            <p:cond delay="0"/>
                                          </p:stCondLst>
                                        </p:cTn>
                                        <p:tgtEl>
                                          <p:spTgt spid="193"/>
                                        </p:tgtEl>
                                        <p:attrNameLst>
                                          <p:attrName>style.visibility</p:attrName>
                                        </p:attrNameLst>
                                      </p:cBhvr>
                                      <p:to>
                                        <p:strVal val="visible"/>
                                      </p:to>
                                    </p:set>
                                    <p:animEffect transition="in" filter="fade">
                                      <p:cBhvr>
                                        <p:cTn id="135" dur="500"/>
                                        <p:tgtEl>
                                          <p:spTgt spid="193"/>
                                        </p:tgtEl>
                                      </p:cBhvr>
                                    </p:animEffect>
                                  </p:childTnLst>
                                </p:cTn>
                              </p:par>
                              <p:par>
                                <p:cTn id="136" presetID="10" presetClass="entr" presetSubtype="0" fill="hold" nodeType="withEffect">
                                  <p:stCondLst>
                                    <p:cond delay="0"/>
                                  </p:stCondLst>
                                  <p:childTnLst>
                                    <p:set>
                                      <p:cBhvr>
                                        <p:cTn id="137" dur="1" fill="hold">
                                          <p:stCondLst>
                                            <p:cond delay="0"/>
                                          </p:stCondLst>
                                        </p:cTn>
                                        <p:tgtEl>
                                          <p:spTgt spid="192"/>
                                        </p:tgtEl>
                                        <p:attrNameLst>
                                          <p:attrName>style.visibility</p:attrName>
                                        </p:attrNameLst>
                                      </p:cBhvr>
                                      <p:to>
                                        <p:strVal val="visible"/>
                                      </p:to>
                                    </p:set>
                                    <p:animEffect transition="in" filter="fade">
                                      <p:cBhvr>
                                        <p:cTn id="138" dur="500"/>
                                        <p:tgtEl>
                                          <p:spTgt spid="192"/>
                                        </p:tgtEl>
                                      </p:cBhvr>
                                    </p:animEffect>
                                  </p:childTnLst>
                                </p:cTn>
                              </p:par>
                              <p:par>
                                <p:cTn id="139" presetID="10" presetClass="entr" presetSubtype="0" fill="hold" nodeType="withEffect">
                                  <p:stCondLst>
                                    <p:cond delay="0"/>
                                  </p:stCondLst>
                                  <p:childTnLst>
                                    <p:set>
                                      <p:cBhvr>
                                        <p:cTn id="140" dur="1" fill="hold">
                                          <p:stCondLst>
                                            <p:cond delay="0"/>
                                          </p:stCondLst>
                                        </p:cTn>
                                        <p:tgtEl>
                                          <p:spTgt spid="194"/>
                                        </p:tgtEl>
                                        <p:attrNameLst>
                                          <p:attrName>style.visibility</p:attrName>
                                        </p:attrNameLst>
                                      </p:cBhvr>
                                      <p:to>
                                        <p:strVal val="visible"/>
                                      </p:to>
                                    </p:set>
                                    <p:animEffect transition="in" filter="fade">
                                      <p:cBhvr>
                                        <p:cTn id="141" dur="500"/>
                                        <p:tgtEl>
                                          <p:spTgt spid="194"/>
                                        </p:tgtEl>
                                      </p:cBhvr>
                                    </p:animEffect>
                                  </p:childTnLst>
                                </p:cTn>
                              </p:par>
                              <p:par>
                                <p:cTn id="142" presetID="10" presetClass="entr" presetSubtype="0" fill="hold" nodeType="withEffect">
                                  <p:stCondLst>
                                    <p:cond delay="0"/>
                                  </p:stCondLst>
                                  <p:childTnLst>
                                    <p:set>
                                      <p:cBhvr>
                                        <p:cTn id="143" dur="1" fill="hold">
                                          <p:stCondLst>
                                            <p:cond delay="0"/>
                                          </p:stCondLst>
                                        </p:cTn>
                                        <p:tgtEl>
                                          <p:spTgt spid="195"/>
                                        </p:tgtEl>
                                        <p:attrNameLst>
                                          <p:attrName>style.visibility</p:attrName>
                                        </p:attrNameLst>
                                      </p:cBhvr>
                                      <p:to>
                                        <p:strVal val="visible"/>
                                      </p:to>
                                    </p:set>
                                    <p:animEffect transition="in" filter="fade">
                                      <p:cBhvr>
                                        <p:cTn id="144" dur="500"/>
                                        <p:tgtEl>
                                          <p:spTgt spid="195"/>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87"/>
                                        </p:tgtEl>
                                        <p:attrNameLst>
                                          <p:attrName>style.visibility</p:attrName>
                                        </p:attrNameLst>
                                      </p:cBhvr>
                                      <p:to>
                                        <p:strVal val="visible"/>
                                      </p:to>
                                    </p:set>
                                    <p:animEffect transition="in" filter="fade">
                                      <p:cBhvr>
                                        <p:cTn id="147" dur="500"/>
                                        <p:tgtEl>
                                          <p:spTgt spid="18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65"/>
                                        </p:tgtEl>
                                        <p:attrNameLst>
                                          <p:attrName>style.visibility</p:attrName>
                                        </p:attrNameLst>
                                      </p:cBhvr>
                                      <p:to>
                                        <p:strVal val="visible"/>
                                      </p:to>
                                    </p:set>
                                    <p:animEffect transition="in" filter="fade">
                                      <p:cBhvr>
                                        <p:cTn id="150" dur="500"/>
                                        <p:tgtEl>
                                          <p:spTgt spid="265"/>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243"/>
                                        </p:tgtEl>
                                        <p:attrNameLst>
                                          <p:attrName>style.visibility</p:attrName>
                                        </p:attrNameLst>
                                      </p:cBhvr>
                                      <p:to>
                                        <p:strVal val="visible"/>
                                      </p:to>
                                    </p:set>
                                    <p:animEffect transition="in" filter="fade">
                                      <p:cBhvr>
                                        <p:cTn id="155" dur="500"/>
                                        <p:tgtEl>
                                          <p:spTgt spid="243"/>
                                        </p:tgtEl>
                                      </p:cBhvr>
                                    </p:animEffect>
                                  </p:childTnLst>
                                </p:cTn>
                              </p:par>
                              <p:par>
                                <p:cTn id="156" presetID="10" presetClass="entr" presetSubtype="0" fill="hold" nodeType="withEffect">
                                  <p:stCondLst>
                                    <p:cond delay="0"/>
                                  </p:stCondLst>
                                  <p:childTnLst>
                                    <p:set>
                                      <p:cBhvr>
                                        <p:cTn id="157" dur="1" fill="hold">
                                          <p:stCondLst>
                                            <p:cond delay="0"/>
                                          </p:stCondLst>
                                        </p:cTn>
                                        <p:tgtEl>
                                          <p:spTgt spid="244"/>
                                        </p:tgtEl>
                                        <p:attrNameLst>
                                          <p:attrName>style.visibility</p:attrName>
                                        </p:attrNameLst>
                                      </p:cBhvr>
                                      <p:to>
                                        <p:strVal val="visible"/>
                                      </p:to>
                                    </p:set>
                                    <p:animEffect transition="in" filter="fade">
                                      <p:cBhvr>
                                        <p:cTn id="158" dur="500"/>
                                        <p:tgtEl>
                                          <p:spTgt spid="244"/>
                                        </p:tgtEl>
                                      </p:cBhvr>
                                    </p:animEffect>
                                  </p:childTnLst>
                                </p:cTn>
                              </p:par>
                              <p:par>
                                <p:cTn id="159" presetID="10" presetClass="entr" presetSubtype="0" fill="hold" nodeType="withEffect">
                                  <p:stCondLst>
                                    <p:cond delay="0"/>
                                  </p:stCondLst>
                                  <p:childTnLst>
                                    <p:set>
                                      <p:cBhvr>
                                        <p:cTn id="160" dur="1" fill="hold">
                                          <p:stCondLst>
                                            <p:cond delay="0"/>
                                          </p:stCondLst>
                                        </p:cTn>
                                        <p:tgtEl>
                                          <p:spTgt spid="245"/>
                                        </p:tgtEl>
                                        <p:attrNameLst>
                                          <p:attrName>style.visibility</p:attrName>
                                        </p:attrNameLst>
                                      </p:cBhvr>
                                      <p:to>
                                        <p:strVal val="visible"/>
                                      </p:to>
                                    </p:set>
                                    <p:animEffect transition="in" filter="fade">
                                      <p:cBhvr>
                                        <p:cTn id="161" dur="500"/>
                                        <p:tgtEl>
                                          <p:spTgt spid="245"/>
                                        </p:tgtEl>
                                      </p:cBhvr>
                                    </p:animEffect>
                                  </p:childTnLst>
                                </p:cTn>
                              </p:par>
                              <p:par>
                                <p:cTn id="162" presetID="10" presetClass="entr" presetSubtype="0" fill="hold" nodeType="withEffect">
                                  <p:stCondLst>
                                    <p:cond delay="0"/>
                                  </p:stCondLst>
                                  <p:childTnLst>
                                    <p:set>
                                      <p:cBhvr>
                                        <p:cTn id="163" dur="1" fill="hold">
                                          <p:stCondLst>
                                            <p:cond delay="0"/>
                                          </p:stCondLst>
                                        </p:cTn>
                                        <p:tgtEl>
                                          <p:spTgt spid="248"/>
                                        </p:tgtEl>
                                        <p:attrNameLst>
                                          <p:attrName>style.visibility</p:attrName>
                                        </p:attrNameLst>
                                      </p:cBhvr>
                                      <p:to>
                                        <p:strVal val="visible"/>
                                      </p:to>
                                    </p:set>
                                    <p:animEffect transition="in" filter="fade">
                                      <p:cBhvr>
                                        <p:cTn id="164" dur="500"/>
                                        <p:tgtEl>
                                          <p:spTgt spid="248"/>
                                        </p:tgtEl>
                                      </p:cBhvr>
                                    </p:animEffect>
                                  </p:childTnLst>
                                </p:cTn>
                              </p:par>
                              <p:par>
                                <p:cTn id="165" presetID="10" presetClass="entr" presetSubtype="0" fill="hold" nodeType="withEffect">
                                  <p:stCondLst>
                                    <p:cond delay="0"/>
                                  </p:stCondLst>
                                  <p:childTnLst>
                                    <p:set>
                                      <p:cBhvr>
                                        <p:cTn id="166" dur="1" fill="hold">
                                          <p:stCondLst>
                                            <p:cond delay="0"/>
                                          </p:stCondLst>
                                        </p:cTn>
                                        <p:tgtEl>
                                          <p:spTgt spid="251"/>
                                        </p:tgtEl>
                                        <p:attrNameLst>
                                          <p:attrName>style.visibility</p:attrName>
                                        </p:attrNameLst>
                                      </p:cBhvr>
                                      <p:to>
                                        <p:strVal val="visible"/>
                                      </p:to>
                                    </p:set>
                                    <p:animEffect transition="in" filter="fade">
                                      <p:cBhvr>
                                        <p:cTn id="167" dur="500"/>
                                        <p:tgtEl>
                                          <p:spTgt spid="25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56"/>
                                        </p:tgtEl>
                                        <p:attrNameLst>
                                          <p:attrName>style.visibility</p:attrName>
                                        </p:attrNameLst>
                                      </p:cBhvr>
                                      <p:to>
                                        <p:strVal val="visible"/>
                                      </p:to>
                                    </p:set>
                                    <p:animEffect transition="in" filter="fade">
                                      <p:cBhvr>
                                        <p:cTn id="170" dur="500"/>
                                        <p:tgtEl>
                                          <p:spTgt spid="256"/>
                                        </p:tgtEl>
                                      </p:cBhvr>
                                    </p:animEffect>
                                  </p:childTnLst>
                                </p:cTn>
                              </p:par>
                              <p:par>
                                <p:cTn id="171" presetID="10" presetClass="entr" presetSubtype="0" fill="hold" nodeType="withEffect">
                                  <p:stCondLst>
                                    <p:cond delay="0"/>
                                  </p:stCondLst>
                                  <p:childTnLst>
                                    <p:set>
                                      <p:cBhvr>
                                        <p:cTn id="172" dur="1" fill="hold">
                                          <p:stCondLst>
                                            <p:cond delay="0"/>
                                          </p:stCondLst>
                                        </p:cTn>
                                        <p:tgtEl>
                                          <p:spTgt spid="254"/>
                                        </p:tgtEl>
                                        <p:attrNameLst>
                                          <p:attrName>style.visibility</p:attrName>
                                        </p:attrNameLst>
                                      </p:cBhvr>
                                      <p:to>
                                        <p:strVal val="visible"/>
                                      </p:to>
                                    </p:set>
                                    <p:animEffect transition="in" filter="fade">
                                      <p:cBhvr>
                                        <p:cTn id="173" dur="500"/>
                                        <p:tgtEl>
                                          <p:spTgt spid="254"/>
                                        </p:tgtEl>
                                      </p:cBhvr>
                                    </p:animEffect>
                                  </p:childTnLst>
                                </p:cTn>
                              </p:par>
                              <p:par>
                                <p:cTn id="174" presetID="10" presetClass="entr" presetSubtype="0" fill="hold" nodeType="withEffect">
                                  <p:stCondLst>
                                    <p:cond delay="0"/>
                                  </p:stCondLst>
                                  <p:childTnLst>
                                    <p:set>
                                      <p:cBhvr>
                                        <p:cTn id="175" dur="1" fill="hold">
                                          <p:stCondLst>
                                            <p:cond delay="0"/>
                                          </p:stCondLst>
                                        </p:cTn>
                                        <p:tgtEl>
                                          <p:spTgt spid="255"/>
                                        </p:tgtEl>
                                        <p:attrNameLst>
                                          <p:attrName>style.visibility</p:attrName>
                                        </p:attrNameLst>
                                      </p:cBhvr>
                                      <p:to>
                                        <p:strVal val="visible"/>
                                      </p:to>
                                    </p:set>
                                    <p:animEffect transition="in" filter="fade">
                                      <p:cBhvr>
                                        <p:cTn id="176" dur="500"/>
                                        <p:tgtEl>
                                          <p:spTgt spid="255"/>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286"/>
                                        </p:tgtEl>
                                        <p:attrNameLst>
                                          <p:attrName>style.visibility</p:attrName>
                                        </p:attrNameLst>
                                      </p:cBhvr>
                                      <p:to>
                                        <p:strVal val="visible"/>
                                      </p:to>
                                    </p:set>
                                    <p:animEffect transition="in" filter="fade">
                                      <p:cBhvr>
                                        <p:cTn id="181"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p:bldP spid="190" grpId="0" animBg="1"/>
      <p:bldP spid="191" grpId="0"/>
      <p:bldP spid="196" grpId="0" animBg="1"/>
      <p:bldP spid="197" grpId="0"/>
      <p:bldP spid="198" grpId="0" animBg="1"/>
      <p:bldP spid="199" grpId="0"/>
      <p:bldP spid="200" grpId="0"/>
      <p:bldP spid="201" grpId="0"/>
      <p:bldP spid="202" grpId="0"/>
      <p:bldP spid="227" grpId="0"/>
      <p:bldP spid="228" grpId="0"/>
      <p:bldP spid="229" grpId="0"/>
      <p:bldP spid="230" grpId="0"/>
      <p:bldP spid="231" grpId="0" animBg="1"/>
      <p:bldP spid="232" grpId="0"/>
      <p:bldP spid="233" grpId="0" animBg="1"/>
      <p:bldP spid="234" grpId="0"/>
      <p:bldP spid="235" grpId="0" animBg="1"/>
      <p:bldP spid="236" grpId="0" animBg="1"/>
      <p:bldP spid="237" grpId="0" animBg="1"/>
      <p:bldP spid="238" grpId="0" animBg="1"/>
      <p:bldP spid="239" grpId="0" animBg="1"/>
      <p:bldP spid="240" grpId="0" animBg="1"/>
      <p:bldP spid="241" grpId="0" animBg="1"/>
      <p:bldP spid="242" grpId="0" animBg="1"/>
      <p:bldP spid="256" grpId="0"/>
      <p:bldP spid="257" grpId="0"/>
      <p:bldP spid="258" grpId="0" animBg="1"/>
      <p:bldP spid="259" grpId="0" animBg="1"/>
      <p:bldP spid="260" grpId="0" animBg="1"/>
      <p:bldP spid="261" grpId="0"/>
      <p:bldP spid="262" grpId="0" animBg="1"/>
      <p:bldP spid="263" grpId="0" animBg="1"/>
      <p:bldP spid="265" grpId="0"/>
      <p:bldP spid="28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Co-training Based Model Update</a:t>
            </a:r>
            <a:endParaRPr lang="zh-CN" altLang="en-US" dirty="0"/>
          </a:p>
        </p:txBody>
      </p:sp>
      <p:sp>
        <p:nvSpPr>
          <p:cNvPr id="3" name="内容占位符 2">
            <a:extLst>
              <a:ext uri="{FF2B5EF4-FFF2-40B4-BE49-F238E27FC236}">
                <a16:creationId xmlns:a16="http://schemas.microsoft.com/office/drawing/2014/main" id="{4ACBA139-C13D-4657-9CE9-36AF74873653}"/>
              </a:ext>
            </a:extLst>
          </p:cNvPr>
          <p:cNvSpPr>
            <a:spLocks noGrp="1"/>
          </p:cNvSpPr>
          <p:nvPr>
            <p:ph idx="1"/>
          </p:nvPr>
        </p:nvSpPr>
        <p:spPr>
          <a:xfrm>
            <a:off x="719403" y="1340768"/>
            <a:ext cx="10849205" cy="4983162"/>
          </a:xfrm>
        </p:spPr>
        <p:txBody>
          <a:bodyPr/>
          <a:lstStyle/>
          <a:p>
            <a:r>
              <a:rPr lang="en-US" altLang="zh-CN" dirty="0"/>
              <a:t>Rationale Behind Model Update</a:t>
            </a:r>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27</a:t>
            </a:fld>
            <a:endParaRPr lang="en-US" altLang="zh-CN"/>
          </a:p>
        </p:txBody>
      </p:sp>
      <p:pic>
        <p:nvPicPr>
          <p:cNvPr id="84" name="图片 83">
            <a:extLst>
              <a:ext uri="{FF2B5EF4-FFF2-40B4-BE49-F238E27FC236}">
                <a16:creationId xmlns:a16="http://schemas.microsoft.com/office/drawing/2014/main" id="{32716D6B-8313-4215-BE55-190C79B8B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23" y="2268864"/>
            <a:ext cx="3880624" cy="2910468"/>
          </a:xfrm>
          <a:prstGeom prst="rect">
            <a:avLst/>
          </a:prstGeom>
        </p:spPr>
      </p:pic>
      <p:pic>
        <p:nvPicPr>
          <p:cNvPr id="85" name="图片 84">
            <a:extLst>
              <a:ext uri="{FF2B5EF4-FFF2-40B4-BE49-F238E27FC236}">
                <a16:creationId xmlns:a16="http://schemas.microsoft.com/office/drawing/2014/main" id="{E8FE01BF-E40B-4607-BA90-BB73BE5646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5203" y="2268864"/>
            <a:ext cx="3880624" cy="2910468"/>
          </a:xfrm>
          <a:prstGeom prst="rect">
            <a:avLst/>
          </a:prstGeom>
        </p:spPr>
      </p:pic>
      <p:pic>
        <p:nvPicPr>
          <p:cNvPr id="86" name="图片 85">
            <a:extLst>
              <a:ext uri="{FF2B5EF4-FFF2-40B4-BE49-F238E27FC236}">
                <a16:creationId xmlns:a16="http://schemas.microsoft.com/office/drawing/2014/main" id="{889E83AB-D7C6-4148-939C-8DE1A06069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6953" y="2278912"/>
            <a:ext cx="3880624" cy="2910468"/>
          </a:xfrm>
          <a:prstGeom prst="rect">
            <a:avLst/>
          </a:prstGeom>
        </p:spPr>
      </p:pic>
      <p:sp>
        <p:nvSpPr>
          <p:cNvPr id="90" name="椭圆 89">
            <a:extLst>
              <a:ext uri="{FF2B5EF4-FFF2-40B4-BE49-F238E27FC236}">
                <a16:creationId xmlns:a16="http://schemas.microsoft.com/office/drawing/2014/main" id="{EE1887D4-B548-4A68-9C52-2CEE639AD654}"/>
              </a:ext>
            </a:extLst>
          </p:cNvPr>
          <p:cNvSpPr/>
          <p:nvPr/>
        </p:nvSpPr>
        <p:spPr>
          <a:xfrm>
            <a:off x="7074195" y="4633272"/>
            <a:ext cx="203880" cy="2038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1" name="椭圆 90">
            <a:extLst>
              <a:ext uri="{FF2B5EF4-FFF2-40B4-BE49-F238E27FC236}">
                <a16:creationId xmlns:a16="http://schemas.microsoft.com/office/drawing/2014/main" id="{F3DFE0A0-02AB-41B6-BD1D-51BDB7BA0DF6}"/>
              </a:ext>
            </a:extLst>
          </p:cNvPr>
          <p:cNvSpPr/>
          <p:nvPr/>
        </p:nvSpPr>
        <p:spPr>
          <a:xfrm>
            <a:off x="2527383" y="3291306"/>
            <a:ext cx="203880" cy="2038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2" name="椭圆 91">
            <a:extLst>
              <a:ext uri="{FF2B5EF4-FFF2-40B4-BE49-F238E27FC236}">
                <a16:creationId xmlns:a16="http://schemas.microsoft.com/office/drawing/2014/main" id="{17DD4117-B98B-46DF-9377-878EFE66AF58}"/>
              </a:ext>
            </a:extLst>
          </p:cNvPr>
          <p:cNvSpPr/>
          <p:nvPr/>
        </p:nvSpPr>
        <p:spPr>
          <a:xfrm>
            <a:off x="11542206" y="4747912"/>
            <a:ext cx="203880" cy="2038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6" name="组合 5">
            <a:extLst>
              <a:ext uri="{FF2B5EF4-FFF2-40B4-BE49-F238E27FC236}">
                <a16:creationId xmlns:a16="http://schemas.microsoft.com/office/drawing/2014/main" id="{EDBC73B0-5883-4ED5-A159-0B83D38B78F0}"/>
              </a:ext>
            </a:extLst>
          </p:cNvPr>
          <p:cNvGrpSpPr/>
          <p:nvPr/>
        </p:nvGrpSpPr>
        <p:grpSpPr>
          <a:xfrm>
            <a:off x="1194390" y="1988840"/>
            <a:ext cx="9261437" cy="827402"/>
            <a:chOff x="1194390" y="2188848"/>
            <a:chExt cx="9261437" cy="827402"/>
          </a:xfrm>
        </p:grpSpPr>
        <p:sp>
          <p:nvSpPr>
            <p:cNvPr id="89" name="椭圆 88">
              <a:extLst>
                <a:ext uri="{FF2B5EF4-FFF2-40B4-BE49-F238E27FC236}">
                  <a16:creationId xmlns:a16="http://schemas.microsoft.com/office/drawing/2014/main" id="{20829688-1866-461D-913A-659CA27C75FE}"/>
                </a:ext>
              </a:extLst>
            </p:cNvPr>
            <p:cNvSpPr/>
            <p:nvPr/>
          </p:nvSpPr>
          <p:spPr>
            <a:xfrm>
              <a:off x="10251947" y="2718472"/>
              <a:ext cx="203880" cy="2038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93" name="直接连接符 92">
              <a:extLst>
                <a:ext uri="{FF2B5EF4-FFF2-40B4-BE49-F238E27FC236}">
                  <a16:creationId xmlns:a16="http://schemas.microsoft.com/office/drawing/2014/main" id="{AAEA5BBF-6DCB-465F-A0A4-2B69CC8A1014}"/>
                </a:ext>
              </a:extLst>
            </p:cNvPr>
            <p:cNvCxnSpPr/>
            <p:nvPr/>
          </p:nvCxnSpPr>
          <p:spPr>
            <a:xfrm flipV="1">
              <a:off x="1300480" y="2194560"/>
              <a:ext cx="0" cy="612095"/>
            </a:xfrm>
            <a:prstGeom prst="line">
              <a:avLst/>
            </a:prstGeom>
            <a:ln w="25400">
              <a:solidFill>
                <a:srgbClr val="FFC000"/>
              </a:solidFill>
              <a:prstDash val="sysDash"/>
              <a:tailEnd type="none"/>
            </a:ln>
            <a:effectLst/>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ED340602-43EE-44DB-AE75-B89EA1C1B5B4}"/>
                </a:ext>
              </a:extLst>
            </p:cNvPr>
            <p:cNvCxnSpPr>
              <a:cxnSpLocks/>
              <a:stCxn id="88" idx="0"/>
            </p:cNvCxnSpPr>
            <p:nvPr/>
          </p:nvCxnSpPr>
          <p:spPr>
            <a:xfrm flipV="1">
              <a:off x="5203745" y="2194560"/>
              <a:ext cx="0" cy="612095"/>
            </a:xfrm>
            <a:prstGeom prst="line">
              <a:avLst/>
            </a:prstGeom>
            <a:ln w="25400">
              <a:solidFill>
                <a:srgbClr val="FFC000"/>
              </a:solidFill>
              <a:prstDash val="sysDash"/>
              <a:tailEnd type="none"/>
            </a:ln>
            <a:effectLst/>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C30BBFEF-3AE6-490B-963B-F8B5167459AC}"/>
                </a:ext>
              </a:extLst>
            </p:cNvPr>
            <p:cNvCxnSpPr>
              <a:cxnSpLocks/>
            </p:cNvCxnSpPr>
            <p:nvPr/>
          </p:nvCxnSpPr>
          <p:spPr>
            <a:xfrm flipV="1">
              <a:off x="1284569" y="2188848"/>
              <a:ext cx="9087098" cy="1"/>
            </a:xfrm>
            <a:prstGeom prst="line">
              <a:avLst/>
            </a:prstGeom>
            <a:ln w="25400">
              <a:solidFill>
                <a:srgbClr val="FFC000"/>
              </a:solidFill>
              <a:prstDash val="sysDash"/>
              <a:tailEnd type="none"/>
            </a:ln>
            <a:effectLst/>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id="{E64AD791-A0F5-4E5B-BFBF-F3F95C00443A}"/>
                </a:ext>
              </a:extLst>
            </p:cNvPr>
            <p:cNvCxnSpPr>
              <a:cxnSpLocks/>
            </p:cNvCxnSpPr>
            <p:nvPr/>
          </p:nvCxnSpPr>
          <p:spPr>
            <a:xfrm flipV="1">
              <a:off x="10353887" y="2214034"/>
              <a:ext cx="0" cy="467783"/>
            </a:xfrm>
            <a:prstGeom prst="line">
              <a:avLst/>
            </a:prstGeom>
            <a:ln w="25400">
              <a:solidFill>
                <a:srgbClr val="FFC000"/>
              </a:solidFill>
              <a:prstDash val="sysDash"/>
              <a:headEnd type="triangle" w="lg" len="lg"/>
              <a:tailEnd type="none" w="lg" len="lg"/>
            </a:ln>
            <a:effectLst/>
          </p:spPr>
          <p:style>
            <a:lnRef idx="1">
              <a:schemeClr val="accent1"/>
            </a:lnRef>
            <a:fillRef idx="0">
              <a:schemeClr val="accent1"/>
            </a:fillRef>
            <a:effectRef idx="0">
              <a:schemeClr val="accent1"/>
            </a:effectRef>
            <a:fontRef idx="minor">
              <a:schemeClr val="tx1"/>
            </a:fontRef>
          </p:style>
        </p:cxnSp>
        <p:sp>
          <p:nvSpPr>
            <p:cNvPr id="87" name="椭圆 86">
              <a:extLst>
                <a:ext uri="{FF2B5EF4-FFF2-40B4-BE49-F238E27FC236}">
                  <a16:creationId xmlns:a16="http://schemas.microsoft.com/office/drawing/2014/main" id="{A94CD30A-B02A-4EBE-BF76-11637E39B01B}"/>
                </a:ext>
              </a:extLst>
            </p:cNvPr>
            <p:cNvSpPr/>
            <p:nvPr/>
          </p:nvSpPr>
          <p:spPr>
            <a:xfrm>
              <a:off x="1194390" y="2812370"/>
              <a:ext cx="203880" cy="2038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8" name="椭圆 87">
              <a:extLst>
                <a:ext uri="{FF2B5EF4-FFF2-40B4-BE49-F238E27FC236}">
                  <a16:creationId xmlns:a16="http://schemas.microsoft.com/office/drawing/2014/main" id="{08B936D0-C41C-4B93-BA15-433C47CDE3C5}"/>
                </a:ext>
              </a:extLst>
            </p:cNvPr>
            <p:cNvSpPr/>
            <p:nvPr/>
          </p:nvSpPr>
          <p:spPr>
            <a:xfrm>
              <a:off x="5101805" y="2806655"/>
              <a:ext cx="203880" cy="2038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7" name="直接连接符 96">
            <a:extLst>
              <a:ext uri="{FF2B5EF4-FFF2-40B4-BE49-F238E27FC236}">
                <a16:creationId xmlns:a16="http://schemas.microsoft.com/office/drawing/2014/main" id="{C703937D-6A9A-4CD3-8573-EFDFCBA5D358}"/>
              </a:ext>
            </a:extLst>
          </p:cNvPr>
          <p:cNvCxnSpPr>
            <a:cxnSpLocks/>
            <a:endCxn id="90" idx="4"/>
          </p:cNvCxnSpPr>
          <p:nvPr/>
        </p:nvCxnSpPr>
        <p:spPr>
          <a:xfrm flipV="1">
            <a:off x="7176135" y="4837152"/>
            <a:ext cx="0" cy="530520"/>
          </a:xfrm>
          <a:prstGeom prst="line">
            <a:avLst/>
          </a:prstGeom>
          <a:ln w="25400">
            <a:solidFill>
              <a:srgbClr val="7030A0"/>
            </a:solidFill>
            <a:prstDash val="sysDash"/>
            <a:tailEnd type="none"/>
          </a:ln>
          <a:effectLst/>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2BC443B4-6D7E-4E43-A4E8-3C5399F2C92F}"/>
              </a:ext>
            </a:extLst>
          </p:cNvPr>
          <p:cNvCxnSpPr>
            <a:cxnSpLocks/>
            <a:endCxn id="92" idx="4"/>
          </p:cNvCxnSpPr>
          <p:nvPr/>
        </p:nvCxnSpPr>
        <p:spPr>
          <a:xfrm flipV="1">
            <a:off x="11644146" y="4951792"/>
            <a:ext cx="0" cy="461600"/>
          </a:xfrm>
          <a:prstGeom prst="line">
            <a:avLst/>
          </a:prstGeom>
          <a:ln w="25400">
            <a:solidFill>
              <a:srgbClr val="7030A0"/>
            </a:solidFill>
            <a:prstDash val="sysDash"/>
            <a:tailEnd type="none"/>
          </a:ln>
          <a:effectLst/>
        </p:spPr>
        <p:style>
          <a:lnRef idx="1">
            <a:schemeClr val="accent1"/>
          </a:lnRef>
          <a:fillRef idx="0">
            <a:schemeClr val="accent1"/>
          </a:fillRef>
          <a:effectRef idx="0">
            <a:schemeClr val="accent1"/>
          </a:effectRef>
          <a:fontRef idx="minor">
            <a:schemeClr val="tx1"/>
          </a:fontRef>
        </p:style>
      </p:cxnSp>
      <p:cxnSp>
        <p:nvCxnSpPr>
          <p:cNvPr id="99" name="直接连接符 98">
            <a:extLst>
              <a:ext uri="{FF2B5EF4-FFF2-40B4-BE49-F238E27FC236}">
                <a16:creationId xmlns:a16="http://schemas.microsoft.com/office/drawing/2014/main" id="{A0E04B40-88B1-4D70-B22A-68C816649BDD}"/>
              </a:ext>
            </a:extLst>
          </p:cNvPr>
          <p:cNvCxnSpPr>
            <a:cxnSpLocks/>
          </p:cNvCxnSpPr>
          <p:nvPr/>
        </p:nvCxnSpPr>
        <p:spPr>
          <a:xfrm flipH="1">
            <a:off x="2620857" y="5403232"/>
            <a:ext cx="8984344" cy="0"/>
          </a:xfrm>
          <a:prstGeom prst="line">
            <a:avLst/>
          </a:prstGeom>
          <a:ln w="25400">
            <a:solidFill>
              <a:srgbClr val="7030A0"/>
            </a:solidFill>
            <a:prstDash val="sysDash"/>
            <a:tailEnd type="none"/>
          </a:ln>
          <a:effectLst/>
        </p:spPr>
        <p:style>
          <a:lnRef idx="1">
            <a:schemeClr val="accent1"/>
          </a:lnRef>
          <a:fillRef idx="0">
            <a:schemeClr val="accent1"/>
          </a:fillRef>
          <a:effectRef idx="0">
            <a:schemeClr val="accent1"/>
          </a:effectRef>
          <a:fontRef idx="minor">
            <a:schemeClr val="tx1"/>
          </a:fontRef>
        </p:style>
      </p:cxnSp>
      <p:cxnSp>
        <p:nvCxnSpPr>
          <p:cNvPr id="100" name="直接连接符 99">
            <a:extLst>
              <a:ext uri="{FF2B5EF4-FFF2-40B4-BE49-F238E27FC236}">
                <a16:creationId xmlns:a16="http://schemas.microsoft.com/office/drawing/2014/main" id="{DCEE32C0-BD9F-4522-921C-75B4CB4C0901}"/>
              </a:ext>
            </a:extLst>
          </p:cNvPr>
          <p:cNvCxnSpPr>
            <a:cxnSpLocks/>
          </p:cNvCxnSpPr>
          <p:nvPr/>
        </p:nvCxnSpPr>
        <p:spPr>
          <a:xfrm flipV="1">
            <a:off x="2629323" y="3547085"/>
            <a:ext cx="0" cy="1820587"/>
          </a:xfrm>
          <a:prstGeom prst="line">
            <a:avLst/>
          </a:prstGeom>
          <a:ln w="25400">
            <a:solidFill>
              <a:srgbClr val="7030A0"/>
            </a:solidFill>
            <a:prstDash val="sysDash"/>
            <a:tailEnd type="triangle" w="lg" len="lg"/>
          </a:ln>
          <a:effectLst/>
        </p:spPr>
        <p:style>
          <a:lnRef idx="1">
            <a:schemeClr val="accent1"/>
          </a:lnRef>
          <a:fillRef idx="0">
            <a:schemeClr val="accent1"/>
          </a:fillRef>
          <a:effectRef idx="0">
            <a:schemeClr val="accent1"/>
          </a:effectRef>
          <a:fontRef idx="minor">
            <a:schemeClr val="tx1"/>
          </a:fontRef>
        </p:style>
      </p:cxnSp>
      <p:grpSp>
        <p:nvGrpSpPr>
          <p:cNvPr id="103" name="组合 102">
            <a:extLst>
              <a:ext uri="{FF2B5EF4-FFF2-40B4-BE49-F238E27FC236}">
                <a16:creationId xmlns:a16="http://schemas.microsoft.com/office/drawing/2014/main" id="{93C311EC-1410-4B52-9E31-BAD529ADD3DA}"/>
              </a:ext>
            </a:extLst>
          </p:cNvPr>
          <p:cNvGrpSpPr/>
          <p:nvPr/>
        </p:nvGrpSpPr>
        <p:grpSpPr>
          <a:xfrm>
            <a:off x="1631504" y="5545184"/>
            <a:ext cx="755465" cy="674571"/>
            <a:chOff x="2432598" y="715434"/>
            <a:chExt cx="1173396" cy="1047750"/>
          </a:xfrm>
        </p:grpSpPr>
        <p:sp>
          <p:nvSpPr>
            <p:cNvPr id="104" name="立方体 103">
              <a:extLst>
                <a:ext uri="{FF2B5EF4-FFF2-40B4-BE49-F238E27FC236}">
                  <a16:creationId xmlns:a16="http://schemas.microsoft.com/office/drawing/2014/main" id="{7D7A24B1-0666-4C70-B89A-7A97DF0E7498}"/>
                </a:ext>
              </a:extLst>
            </p:cNvPr>
            <p:cNvSpPr/>
            <p:nvPr/>
          </p:nvSpPr>
          <p:spPr>
            <a:xfrm>
              <a:off x="2432598" y="715434"/>
              <a:ext cx="586246" cy="1047750"/>
            </a:xfrm>
            <a:prstGeom prst="cube">
              <a:avLst>
                <a:gd name="adj" fmla="val 67115"/>
              </a:avLst>
            </a:prstGeom>
            <a:solidFill>
              <a:srgbClr val="AC93C0">
                <a:alpha val="80000"/>
              </a:srgbClr>
            </a:solidFill>
            <a:ln w="12700" cap="flat" cmpd="sng" algn="ctr">
              <a:solidFill>
                <a:srgbClr val="AD9FB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5" name="立方体 104">
              <a:extLst>
                <a:ext uri="{FF2B5EF4-FFF2-40B4-BE49-F238E27FC236}">
                  <a16:creationId xmlns:a16="http://schemas.microsoft.com/office/drawing/2014/main" id="{5274F706-0441-4A3D-BB7C-35485C3D44A8}"/>
                </a:ext>
              </a:extLst>
            </p:cNvPr>
            <p:cNvSpPr/>
            <p:nvPr/>
          </p:nvSpPr>
          <p:spPr>
            <a:xfrm>
              <a:off x="2803114" y="917893"/>
              <a:ext cx="431459" cy="642832"/>
            </a:xfrm>
            <a:prstGeom prst="cube">
              <a:avLst>
                <a:gd name="adj" fmla="val 50288"/>
              </a:avLst>
            </a:prstGeom>
            <a:solidFill>
              <a:srgbClr val="AC93C0">
                <a:alpha val="80000"/>
              </a:srgbClr>
            </a:solidFill>
            <a:ln w="12700" cap="flat" cmpd="sng" algn="ctr">
              <a:solidFill>
                <a:srgbClr val="AD9FB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6" name="立方体 105">
              <a:extLst>
                <a:ext uri="{FF2B5EF4-FFF2-40B4-BE49-F238E27FC236}">
                  <a16:creationId xmlns:a16="http://schemas.microsoft.com/office/drawing/2014/main" id="{156D953C-F971-4E19-9907-276B6B23BDDA}"/>
                </a:ext>
              </a:extLst>
            </p:cNvPr>
            <p:cNvSpPr/>
            <p:nvPr/>
          </p:nvSpPr>
          <p:spPr>
            <a:xfrm>
              <a:off x="3138858" y="1094225"/>
              <a:ext cx="467136" cy="290168"/>
            </a:xfrm>
            <a:prstGeom prst="cube">
              <a:avLst>
                <a:gd name="adj" fmla="val 34405"/>
              </a:avLst>
            </a:prstGeom>
            <a:solidFill>
              <a:srgbClr val="AC93C0">
                <a:alpha val="80000"/>
              </a:srgbClr>
            </a:solidFill>
            <a:ln w="12700" cap="flat" cmpd="sng" algn="ctr">
              <a:solidFill>
                <a:srgbClr val="AD9FB8"/>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07" name="文本框 106">
            <a:extLst>
              <a:ext uri="{FF2B5EF4-FFF2-40B4-BE49-F238E27FC236}">
                <a16:creationId xmlns:a16="http://schemas.microsoft.com/office/drawing/2014/main" id="{98B8276F-189F-4595-A4E8-4D65856F5A2B}"/>
              </a:ext>
            </a:extLst>
          </p:cNvPr>
          <p:cNvSpPr txBox="1"/>
          <p:nvPr/>
        </p:nvSpPr>
        <p:spPr>
          <a:xfrm>
            <a:off x="2068686" y="6003303"/>
            <a:ext cx="531229" cy="304808"/>
          </a:xfrm>
          <a:prstGeom prst="rect">
            <a:avLst/>
          </a:prstGeom>
          <a:noFill/>
        </p:spPr>
        <p:txBody>
          <a:bodyPr wrap="square" rtlCol="0">
            <a:spAutoFit/>
          </a:bodyPr>
          <a:lstStyle/>
          <a:p>
            <a:pPr defTabSz="457200" fontAlgn="auto">
              <a:spcBef>
                <a:spcPts val="0"/>
              </a:spcBef>
              <a:spcAft>
                <a:spcPts val="0"/>
              </a:spcAft>
            </a:pPr>
            <a:r>
              <a:rPr lang="en-US" altLang="zh-CN"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M</a:t>
            </a:r>
            <a:r>
              <a:rPr lang="en-US" altLang="zh-CN"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1</a:t>
            </a:r>
            <a:r>
              <a:rPr lang="zh-CN" altLang="en-US"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108" name="组合 107">
            <a:extLst>
              <a:ext uri="{FF2B5EF4-FFF2-40B4-BE49-F238E27FC236}">
                <a16:creationId xmlns:a16="http://schemas.microsoft.com/office/drawing/2014/main" id="{AB26FBA5-DF6B-47AD-96A1-C8A35457D957}"/>
              </a:ext>
            </a:extLst>
          </p:cNvPr>
          <p:cNvGrpSpPr/>
          <p:nvPr/>
        </p:nvGrpSpPr>
        <p:grpSpPr>
          <a:xfrm>
            <a:off x="5735960" y="5545184"/>
            <a:ext cx="846559" cy="686252"/>
            <a:chOff x="2418470" y="1716090"/>
            <a:chExt cx="1292504" cy="1047750"/>
          </a:xfrm>
        </p:grpSpPr>
        <p:sp>
          <p:nvSpPr>
            <p:cNvPr id="109" name="立方体 108">
              <a:extLst>
                <a:ext uri="{FF2B5EF4-FFF2-40B4-BE49-F238E27FC236}">
                  <a16:creationId xmlns:a16="http://schemas.microsoft.com/office/drawing/2014/main" id="{FCADB2B4-F3FC-4F73-91D7-ED6B115F6030}"/>
                </a:ext>
              </a:extLst>
            </p:cNvPr>
            <p:cNvSpPr/>
            <p:nvPr/>
          </p:nvSpPr>
          <p:spPr>
            <a:xfrm>
              <a:off x="2418470" y="1716090"/>
              <a:ext cx="586246" cy="1047750"/>
            </a:xfrm>
            <a:prstGeom prst="cube">
              <a:avLst>
                <a:gd name="adj" fmla="val 67837"/>
              </a:avLst>
            </a:prstGeom>
            <a:solidFill>
              <a:srgbClr val="80D7A7">
                <a:alpha val="80000"/>
              </a:srgbClr>
            </a:solidFill>
            <a:ln w="12700" cap="flat" cmpd="sng" algn="ctr">
              <a:solidFill>
                <a:srgbClr val="94C5A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10" name="立方体 109">
              <a:extLst>
                <a:ext uri="{FF2B5EF4-FFF2-40B4-BE49-F238E27FC236}">
                  <a16:creationId xmlns:a16="http://schemas.microsoft.com/office/drawing/2014/main" id="{1D737B30-7A00-43AA-92C7-B46C249CF93C}"/>
                </a:ext>
              </a:extLst>
            </p:cNvPr>
            <p:cNvSpPr/>
            <p:nvPr/>
          </p:nvSpPr>
          <p:spPr>
            <a:xfrm>
              <a:off x="2788986" y="1918549"/>
              <a:ext cx="431459" cy="642832"/>
            </a:xfrm>
            <a:prstGeom prst="cube">
              <a:avLst>
                <a:gd name="adj" fmla="val 50288"/>
              </a:avLst>
            </a:prstGeom>
            <a:solidFill>
              <a:srgbClr val="80D7A7">
                <a:alpha val="80000"/>
              </a:srgbClr>
            </a:solidFill>
            <a:ln w="12700" cap="flat" cmpd="sng" algn="ctr">
              <a:solidFill>
                <a:srgbClr val="94C5A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11" name="立方体 110">
              <a:extLst>
                <a:ext uri="{FF2B5EF4-FFF2-40B4-BE49-F238E27FC236}">
                  <a16:creationId xmlns:a16="http://schemas.microsoft.com/office/drawing/2014/main" id="{B155D7E4-D97D-4907-AB26-9FCC42E54C9F}"/>
                </a:ext>
              </a:extLst>
            </p:cNvPr>
            <p:cNvSpPr/>
            <p:nvPr/>
          </p:nvSpPr>
          <p:spPr>
            <a:xfrm>
              <a:off x="3124729" y="2094881"/>
              <a:ext cx="586245" cy="290168"/>
            </a:xfrm>
            <a:prstGeom prst="cube">
              <a:avLst>
                <a:gd name="adj" fmla="val 34405"/>
              </a:avLst>
            </a:prstGeom>
            <a:solidFill>
              <a:srgbClr val="80D7A7">
                <a:alpha val="80000"/>
              </a:srgbClr>
            </a:solidFill>
            <a:ln w="12700" cap="flat" cmpd="sng" algn="ctr">
              <a:solidFill>
                <a:srgbClr val="94C5A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12" name="文本框 111">
            <a:extLst>
              <a:ext uri="{FF2B5EF4-FFF2-40B4-BE49-F238E27FC236}">
                <a16:creationId xmlns:a16="http://schemas.microsoft.com/office/drawing/2014/main" id="{DDEAB69E-94D1-4322-87DC-C2C853DCD4C3}"/>
              </a:ext>
            </a:extLst>
          </p:cNvPr>
          <p:cNvSpPr txBox="1"/>
          <p:nvPr/>
        </p:nvSpPr>
        <p:spPr>
          <a:xfrm>
            <a:off x="6173142" y="6062135"/>
            <a:ext cx="531229" cy="304808"/>
          </a:xfrm>
          <a:prstGeom prst="rect">
            <a:avLst/>
          </a:prstGeom>
          <a:noFill/>
        </p:spPr>
        <p:txBody>
          <a:bodyPr wrap="square" rtlCol="0">
            <a:spAutoFit/>
          </a:bodyPr>
          <a:lstStyle/>
          <a:p>
            <a:pPr defTabSz="457200" fontAlgn="auto">
              <a:spcBef>
                <a:spcPts val="0"/>
              </a:spcBef>
              <a:spcAft>
                <a:spcPts val="0"/>
              </a:spcAft>
            </a:pPr>
            <a:r>
              <a:rPr lang="en-US" altLang="zh-CN"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M</a:t>
            </a:r>
            <a:r>
              <a:rPr lang="en-US" altLang="zh-CN"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2</a:t>
            </a:r>
            <a:r>
              <a:rPr lang="zh-CN" altLang="en-US"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113" name="组合 112">
            <a:extLst>
              <a:ext uri="{FF2B5EF4-FFF2-40B4-BE49-F238E27FC236}">
                <a16:creationId xmlns:a16="http://schemas.microsoft.com/office/drawing/2014/main" id="{B18B10B0-5AF7-48E9-9BFF-7C4A730FABD9}"/>
              </a:ext>
            </a:extLst>
          </p:cNvPr>
          <p:cNvGrpSpPr/>
          <p:nvPr/>
        </p:nvGrpSpPr>
        <p:grpSpPr>
          <a:xfrm>
            <a:off x="9808109" y="5545184"/>
            <a:ext cx="862407" cy="754993"/>
            <a:chOff x="4097491" y="729390"/>
            <a:chExt cx="1196816" cy="1047750"/>
          </a:xfrm>
        </p:grpSpPr>
        <p:sp>
          <p:nvSpPr>
            <p:cNvPr id="114" name="立方体 113">
              <a:extLst>
                <a:ext uri="{FF2B5EF4-FFF2-40B4-BE49-F238E27FC236}">
                  <a16:creationId xmlns:a16="http://schemas.microsoft.com/office/drawing/2014/main" id="{6CDD09B3-FB9E-4DB1-BF3C-B2FF97F915F4}"/>
                </a:ext>
              </a:extLst>
            </p:cNvPr>
            <p:cNvSpPr/>
            <p:nvPr/>
          </p:nvSpPr>
          <p:spPr>
            <a:xfrm>
              <a:off x="4097491" y="729390"/>
              <a:ext cx="586246" cy="1047750"/>
            </a:xfrm>
            <a:prstGeom prst="cube">
              <a:avLst>
                <a:gd name="adj" fmla="val 67115"/>
              </a:avLst>
            </a:prstGeom>
            <a:solidFill>
              <a:srgbClr val="80B7DF">
                <a:alpha val="80000"/>
              </a:srgbClr>
            </a:solidFill>
            <a:ln w="12700" cap="flat" cmpd="sng" algn="ctr">
              <a:solidFill>
                <a:srgbClr val="94B3C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15" name="立方体 114">
              <a:extLst>
                <a:ext uri="{FF2B5EF4-FFF2-40B4-BE49-F238E27FC236}">
                  <a16:creationId xmlns:a16="http://schemas.microsoft.com/office/drawing/2014/main" id="{E126EC9D-4518-4960-996A-F21377FF7EFF}"/>
                </a:ext>
              </a:extLst>
            </p:cNvPr>
            <p:cNvSpPr/>
            <p:nvPr/>
          </p:nvSpPr>
          <p:spPr>
            <a:xfrm>
              <a:off x="4468007" y="931849"/>
              <a:ext cx="431459" cy="642832"/>
            </a:xfrm>
            <a:prstGeom prst="cube">
              <a:avLst>
                <a:gd name="adj" fmla="val 50288"/>
              </a:avLst>
            </a:prstGeom>
            <a:solidFill>
              <a:srgbClr val="80B7DF">
                <a:alpha val="80000"/>
              </a:srgbClr>
            </a:solidFill>
            <a:ln w="12700" cap="flat" cmpd="sng" algn="ctr">
              <a:solidFill>
                <a:srgbClr val="94B3C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16" name="立方体 115">
              <a:extLst>
                <a:ext uri="{FF2B5EF4-FFF2-40B4-BE49-F238E27FC236}">
                  <a16:creationId xmlns:a16="http://schemas.microsoft.com/office/drawing/2014/main" id="{5A7C2E7A-0E27-4FD3-A190-8150C5BE29E0}"/>
                </a:ext>
              </a:extLst>
            </p:cNvPr>
            <p:cNvSpPr/>
            <p:nvPr/>
          </p:nvSpPr>
          <p:spPr>
            <a:xfrm>
              <a:off x="4769991" y="1083644"/>
              <a:ext cx="300209" cy="370689"/>
            </a:xfrm>
            <a:prstGeom prst="cube">
              <a:avLst>
                <a:gd name="adj" fmla="val 40046"/>
              </a:avLst>
            </a:prstGeom>
            <a:solidFill>
              <a:srgbClr val="80B7DF">
                <a:alpha val="80000"/>
              </a:srgbClr>
            </a:solidFill>
            <a:ln w="12700" cap="flat" cmpd="sng" algn="ctr">
              <a:solidFill>
                <a:srgbClr val="94B3C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17" name="立方体 116">
              <a:extLst>
                <a:ext uri="{FF2B5EF4-FFF2-40B4-BE49-F238E27FC236}">
                  <a16:creationId xmlns:a16="http://schemas.microsoft.com/office/drawing/2014/main" id="{7E1BA87C-2619-419B-BD0E-FC9275AD0729}"/>
                </a:ext>
              </a:extLst>
            </p:cNvPr>
            <p:cNvSpPr/>
            <p:nvPr/>
          </p:nvSpPr>
          <p:spPr>
            <a:xfrm>
              <a:off x="5009435" y="1178882"/>
              <a:ext cx="284872" cy="180212"/>
            </a:xfrm>
            <a:prstGeom prst="cube">
              <a:avLst>
                <a:gd name="adj" fmla="val 34405"/>
              </a:avLst>
            </a:prstGeom>
            <a:solidFill>
              <a:srgbClr val="80B7DF">
                <a:alpha val="80000"/>
              </a:srgbClr>
            </a:solidFill>
            <a:ln w="12700" cap="flat" cmpd="sng" algn="ctr">
              <a:solidFill>
                <a:srgbClr val="94B3C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18" name="文本框 117">
            <a:extLst>
              <a:ext uri="{FF2B5EF4-FFF2-40B4-BE49-F238E27FC236}">
                <a16:creationId xmlns:a16="http://schemas.microsoft.com/office/drawing/2014/main" id="{A63FE3DA-AE91-410F-BEA7-D4FBE253A246}"/>
              </a:ext>
            </a:extLst>
          </p:cNvPr>
          <p:cNvSpPr txBox="1"/>
          <p:nvPr/>
        </p:nvSpPr>
        <p:spPr>
          <a:xfrm>
            <a:off x="10245291" y="6109283"/>
            <a:ext cx="531229" cy="304808"/>
          </a:xfrm>
          <a:prstGeom prst="rect">
            <a:avLst/>
          </a:prstGeom>
          <a:noFill/>
        </p:spPr>
        <p:txBody>
          <a:bodyPr wrap="square" rtlCol="0">
            <a:spAutoFit/>
          </a:bodyPr>
          <a:lstStyle/>
          <a:p>
            <a:pPr defTabSz="457200" fontAlgn="auto">
              <a:spcBef>
                <a:spcPts val="0"/>
              </a:spcBef>
              <a:spcAft>
                <a:spcPts val="0"/>
              </a:spcAft>
            </a:pPr>
            <a:r>
              <a:rPr lang="en-US" altLang="zh-CN"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M</a:t>
            </a:r>
            <a:r>
              <a:rPr lang="en-US" altLang="zh-CN"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3</a:t>
            </a:r>
            <a:r>
              <a:rPr lang="zh-CN" altLang="en-US" sz="1400" b="1"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400" b="1" baseline="-250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533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500"/>
                                        <p:tgtEl>
                                          <p:spTgt spid="92"/>
                                        </p:tgtEl>
                                      </p:cBhvr>
                                    </p:animEffect>
                                  </p:childTnLst>
                                </p:cTn>
                              </p:par>
                              <p:par>
                                <p:cTn id="16" presetID="10"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fade">
                                      <p:cBhvr>
                                        <p:cTn id="18" dur="500"/>
                                        <p:tgtEl>
                                          <p:spTgt spid="9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500"/>
                                        <p:tgtEl>
                                          <p:spTgt spid="90"/>
                                        </p:tgtEl>
                                      </p:cBhvr>
                                    </p:animEffect>
                                  </p:childTnLst>
                                </p:cTn>
                              </p:par>
                              <p:par>
                                <p:cTn id="22" presetID="10" presetClass="entr" presetSubtype="0" fill="hold" nodeType="with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fade">
                                      <p:cBhvr>
                                        <p:cTn id="24" dur="500"/>
                                        <p:tgtEl>
                                          <p:spTgt spid="97"/>
                                        </p:tgtEl>
                                      </p:cBhvr>
                                    </p:animEffect>
                                  </p:childTnLst>
                                </p:cTn>
                              </p:par>
                              <p:par>
                                <p:cTn id="25" presetID="10"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500"/>
                                        <p:tgtEl>
                                          <p:spTgt spid="10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p:txBody>
          <a:bodyPr/>
          <a:lstStyle/>
          <a:p>
            <a:r>
              <a:rPr lang="en-US" altLang="zh-CN" dirty="0"/>
              <a:t>Major Problems</a:t>
            </a:r>
            <a:endParaRPr lang="zh-CN" altLang="en-US" dirty="0"/>
          </a:p>
        </p:txBody>
      </p:sp>
      <p:sp>
        <p:nvSpPr>
          <p:cNvPr id="3" name="内容占位符 2">
            <a:extLst>
              <a:ext uri="{FF2B5EF4-FFF2-40B4-BE49-F238E27FC236}">
                <a16:creationId xmlns:a16="http://schemas.microsoft.com/office/drawing/2014/main" id="{4ACBA139-C13D-4657-9CE9-36AF74873653}"/>
              </a:ext>
            </a:extLst>
          </p:cNvPr>
          <p:cNvSpPr>
            <a:spLocks noGrp="1"/>
          </p:cNvSpPr>
          <p:nvPr>
            <p:ph idx="1"/>
          </p:nvPr>
        </p:nvSpPr>
        <p:spPr>
          <a:xfrm>
            <a:off x="719403" y="1340768"/>
            <a:ext cx="10849205" cy="4983162"/>
          </a:xfrm>
        </p:spPr>
        <p:txBody>
          <a:bodyPr/>
          <a:lstStyle/>
          <a:p>
            <a:r>
              <a:rPr lang="en-US" altLang="zh-CN" dirty="0"/>
              <a:t>Three key reasons that lead to frequent large localization bias.</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lvl="1"/>
            <a:r>
              <a:rPr lang="en-US" altLang="zh-CN" dirty="0"/>
              <a:t>Signal variation.</a:t>
            </a:r>
          </a:p>
          <a:p>
            <a:pPr lvl="1"/>
            <a:r>
              <a:rPr lang="en-US" altLang="zh-CN" dirty="0"/>
              <a:t>Device heterogeneity.</a:t>
            </a:r>
          </a:p>
          <a:p>
            <a:pPr lvl="1"/>
            <a:r>
              <a:rPr lang="en-US" altLang="zh-CN" dirty="0"/>
              <a:t>Database deterioration.</a:t>
            </a:r>
            <a:endParaRPr lang="zh-CN" altLang="en-US" dirty="0"/>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3</a:t>
            </a:fld>
            <a:endParaRPr lang="en-US" altLang="zh-CN"/>
          </a:p>
        </p:txBody>
      </p:sp>
      <p:pic>
        <p:nvPicPr>
          <p:cNvPr id="79" name="图片 78">
            <a:extLst>
              <a:ext uri="{FF2B5EF4-FFF2-40B4-BE49-F238E27FC236}">
                <a16:creationId xmlns:a16="http://schemas.microsoft.com/office/drawing/2014/main" id="{48FE41D6-0874-4958-B174-212B577D3E85}"/>
              </a:ext>
            </a:extLst>
          </p:cNvPr>
          <p:cNvPicPr>
            <a:picLocks noChangeAspect="1"/>
          </p:cNvPicPr>
          <p:nvPr/>
        </p:nvPicPr>
        <p:blipFill>
          <a:blip r:embed="rId3"/>
          <a:stretch>
            <a:fillRect/>
          </a:stretch>
        </p:blipFill>
        <p:spPr>
          <a:xfrm>
            <a:off x="694812" y="2176900"/>
            <a:ext cx="10772571" cy="2836276"/>
          </a:xfrm>
          <a:prstGeom prst="rect">
            <a:avLst/>
          </a:prstGeom>
        </p:spPr>
      </p:pic>
      <p:sp>
        <p:nvSpPr>
          <p:cNvPr id="5" name="矩形 4">
            <a:extLst>
              <a:ext uri="{FF2B5EF4-FFF2-40B4-BE49-F238E27FC236}">
                <a16:creationId xmlns:a16="http://schemas.microsoft.com/office/drawing/2014/main" id="{7026BC4D-CF3F-4C81-A125-5B608A886212}"/>
              </a:ext>
            </a:extLst>
          </p:cNvPr>
          <p:cNvSpPr/>
          <p:nvPr/>
        </p:nvSpPr>
        <p:spPr>
          <a:xfrm>
            <a:off x="1055440" y="3551440"/>
            <a:ext cx="1368152" cy="432048"/>
          </a:xfrm>
          <a:prstGeom prst="rect">
            <a:avLst/>
          </a:prstGeom>
          <a:noFill/>
          <a:ln w="2921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矩形 6">
            <a:extLst>
              <a:ext uri="{FF2B5EF4-FFF2-40B4-BE49-F238E27FC236}">
                <a16:creationId xmlns:a16="http://schemas.microsoft.com/office/drawing/2014/main" id="{CD733E5B-301A-43F5-B75E-278D844E4C6B}"/>
              </a:ext>
            </a:extLst>
          </p:cNvPr>
          <p:cNvSpPr/>
          <p:nvPr/>
        </p:nvSpPr>
        <p:spPr>
          <a:xfrm>
            <a:off x="4655840" y="3551440"/>
            <a:ext cx="1368152" cy="432048"/>
          </a:xfrm>
          <a:prstGeom prst="rect">
            <a:avLst/>
          </a:prstGeom>
          <a:noFill/>
          <a:ln w="2921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6" name="椭圆 5">
            <a:extLst>
              <a:ext uri="{FF2B5EF4-FFF2-40B4-BE49-F238E27FC236}">
                <a16:creationId xmlns:a16="http://schemas.microsoft.com/office/drawing/2014/main" id="{DE949B8A-E4CB-4316-B419-325E88B79B0D}"/>
              </a:ext>
            </a:extLst>
          </p:cNvPr>
          <p:cNvSpPr/>
          <p:nvPr/>
        </p:nvSpPr>
        <p:spPr>
          <a:xfrm>
            <a:off x="2495600" y="2204862"/>
            <a:ext cx="1440160" cy="465077"/>
          </a:xfrm>
          <a:prstGeom prst="ellipse">
            <a:avLst/>
          </a:prstGeom>
          <a:noFill/>
          <a:ln w="2921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752A4AE5-A2F5-4600-A90E-8DA78869AB17}"/>
              </a:ext>
            </a:extLst>
          </p:cNvPr>
          <p:cNvSpPr/>
          <p:nvPr/>
        </p:nvSpPr>
        <p:spPr>
          <a:xfrm>
            <a:off x="6144005" y="2204863"/>
            <a:ext cx="1440160" cy="483933"/>
          </a:xfrm>
          <a:prstGeom prst="ellipse">
            <a:avLst/>
          </a:prstGeom>
          <a:noFill/>
          <a:ln w="2921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EB30562E-219B-4DCD-ADBE-3E30EDBC541E}"/>
              </a:ext>
            </a:extLst>
          </p:cNvPr>
          <p:cNvSpPr/>
          <p:nvPr/>
        </p:nvSpPr>
        <p:spPr>
          <a:xfrm>
            <a:off x="2855640" y="3551440"/>
            <a:ext cx="1368152" cy="432048"/>
          </a:xfrm>
          <a:prstGeom prst="rect">
            <a:avLst/>
          </a:prstGeom>
          <a:noFill/>
          <a:ln w="2921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6" name="矩形 15">
            <a:extLst>
              <a:ext uri="{FF2B5EF4-FFF2-40B4-BE49-F238E27FC236}">
                <a16:creationId xmlns:a16="http://schemas.microsoft.com/office/drawing/2014/main" id="{EB61D011-B7F7-4C60-932B-54E2BC737374}"/>
              </a:ext>
            </a:extLst>
          </p:cNvPr>
          <p:cNvSpPr/>
          <p:nvPr/>
        </p:nvSpPr>
        <p:spPr>
          <a:xfrm>
            <a:off x="9666433" y="2276872"/>
            <a:ext cx="606031" cy="432048"/>
          </a:xfrm>
          <a:prstGeom prst="rect">
            <a:avLst/>
          </a:prstGeom>
          <a:noFill/>
          <a:ln w="2921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185890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par>
                          <p:cTn id="47" fill="hold">
                            <p:stCondLst>
                              <p:cond delay="500"/>
                            </p:stCondLst>
                            <p:childTnLst>
                              <p:par>
                                <p:cTn id="48" presetID="21" presetClass="entr" presetSubtype="1"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heel(1)">
                                      <p:cBhvr>
                                        <p:cTn id="50" dur="20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6" grpId="0" animBg="1"/>
      <p:bldP spid="6" grpId="1" animBg="1"/>
      <p:bldP spid="9" grpId="0" animBg="1"/>
      <p:bldP spid="9" grpId="1" animBg="1"/>
      <p:bldP spid="13" grpId="0" animBg="1"/>
      <p:bldP spid="13" grpId="1"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p:txBody>
          <a:bodyPr/>
          <a:lstStyle/>
          <a:p>
            <a:r>
              <a:rPr lang="en-US" altLang="zh-CN" dirty="0"/>
              <a:t>Existing Arts</a:t>
            </a:r>
            <a:endParaRPr lang="zh-CN" altLang="en-US" dirty="0"/>
          </a:p>
        </p:txBody>
      </p:sp>
      <p:sp>
        <p:nvSpPr>
          <p:cNvPr id="3" name="内容占位符 2">
            <a:extLst>
              <a:ext uri="{FF2B5EF4-FFF2-40B4-BE49-F238E27FC236}">
                <a16:creationId xmlns:a16="http://schemas.microsoft.com/office/drawing/2014/main" id="{4ACBA139-C13D-4657-9CE9-36AF74873653}"/>
              </a:ext>
            </a:extLst>
          </p:cNvPr>
          <p:cNvSpPr>
            <a:spLocks noGrp="1"/>
          </p:cNvSpPr>
          <p:nvPr>
            <p:ph idx="1"/>
          </p:nvPr>
        </p:nvSpPr>
        <p:spPr>
          <a:xfrm>
            <a:off x="719403" y="1340768"/>
            <a:ext cx="10849205" cy="4983162"/>
          </a:xfrm>
        </p:spPr>
        <p:txBody>
          <a:bodyPr/>
          <a:lstStyle/>
          <a:p>
            <a:r>
              <a:rPr lang="en-US" altLang="zh-CN" dirty="0"/>
              <a:t>Leverage additional information &amp; Construct Robust fingerprint</a:t>
            </a:r>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4</a:t>
            </a:fld>
            <a:endParaRPr lang="en-US" altLang="zh-CN"/>
          </a:p>
        </p:txBody>
      </p:sp>
      <p:pic>
        <p:nvPicPr>
          <p:cNvPr id="80" name="图片 79">
            <a:extLst>
              <a:ext uri="{FF2B5EF4-FFF2-40B4-BE49-F238E27FC236}">
                <a16:creationId xmlns:a16="http://schemas.microsoft.com/office/drawing/2014/main" id="{2924B6A1-4CD9-42CF-9E86-35B216B80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504" y="2165595"/>
            <a:ext cx="2689650" cy="1800000"/>
          </a:xfrm>
          <a:prstGeom prst="rect">
            <a:avLst/>
          </a:prstGeom>
          <a:ln>
            <a:solidFill>
              <a:schemeClr val="tx1"/>
            </a:solidFill>
          </a:ln>
        </p:spPr>
      </p:pic>
      <p:sp>
        <p:nvSpPr>
          <p:cNvPr id="81" name="文本框 80">
            <a:extLst>
              <a:ext uri="{FF2B5EF4-FFF2-40B4-BE49-F238E27FC236}">
                <a16:creationId xmlns:a16="http://schemas.microsoft.com/office/drawing/2014/main" id="{E558E0E7-A1B6-44B1-A466-7297CB5D48FD}"/>
              </a:ext>
            </a:extLst>
          </p:cNvPr>
          <p:cNvSpPr txBox="1"/>
          <p:nvPr/>
        </p:nvSpPr>
        <p:spPr>
          <a:xfrm>
            <a:off x="1711144" y="4037002"/>
            <a:ext cx="2610010" cy="400110"/>
          </a:xfrm>
          <a:prstGeom prst="rect">
            <a:avLst/>
          </a:prstGeom>
          <a:noFill/>
          <a:effectLst>
            <a:softEdge rad="12700"/>
          </a:effectLst>
        </p:spPr>
        <p:txBody>
          <a:bodyPr wrap="none" rtlCol="0">
            <a:spAutoFit/>
          </a:bodyPr>
          <a:lstStyle/>
          <a:p>
            <a:r>
              <a:rPr lang="en-US" altLang="zh-CN" sz="2000" dirty="0">
                <a:latin typeface="+mj-lt"/>
                <a:ea typeface="+mj-ea"/>
              </a:rPr>
              <a:t>Argus, </a:t>
            </a:r>
            <a:r>
              <a:rPr lang="en-US" altLang="zh-CN" sz="2000" dirty="0" err="1">
                <a:latin typeface="+mj-lt"/>
                <a:ea typeface="+mj-ea"/>
              </a:rPr>
              <a:t>Ubicomp</a:t>
            </a:r>
            <a:r>
              <a:rPr lang="en-US" altLang="zh-CN" sz="2000" dirty="0">
                <a:latin typeface="+mj-lt"/>
                <a:ea typeface="+mj-ea"/>
              </a:rPr>
              <a:t> ’15</a:t>
            </a:r>
            <a:endParaRPr lang="zh-CN" altLang="en-US" sz="2000" dirty="0">
              <a:latin typeface="+mj-lt"/>
              <a:ea typeface="+mj-ea"/>
            </a:endParaRPr>
          </a:p>
        </p:txBody>
      </p:sp>
      <p:pic>
        <p:nvPicPr>
          <p:cNvPr id="82" name="图片 81">
            <a:extLst>
              <a:ext uri="{FF2B5EF4-FFF2-40B4-BE49-F238E27FC236}">
                <a16:creationId xmlns:a16="http://schemas.microsoft.com/office/drawing/2014/main" id="{C1C6E79A-17B2-4197-BBE0-9B86AAB1755C}"/>
              </a:ext>
            </a:extLst>
          </p:cNvPr>
          <p:cNvPicPr>
            <a:picLocks noChangeAspect="1"/>
          </p:cNvPicPr>
          <p:nvPr/>
        </p:nvPicPr>
        <p:blipFill rotWithShape="1">
          <a:blip r:embed="rId4"/>
          <a:srcRect t="7005" b="2450"/>
          <a:stretch/>
        </p:blipFill>
        <p:spPr>
          <a:xfrm>
            <a:off x="4727848" y="2165794"/>
            <a:ext cx="2668340" cy="1800001"/>
          </a:xfrm>
          <a:prstGeom prst="rect">
            <a:avLst/>
          </a:prstGeom>
          <a:ln>
            <a:solidFill>
              <a:schemeClr val="tx1"/>
            </a:solidFill>
          </a:ln>
        </p:spPr>
      </p:pic>
      <p:sp>
        <p:nvSpPr>
          <p:cNvPr id="83" name="文本框 82">
            <a:extLst>
              <a:ext uri="{FF2B5EF4-FFF2-40B4-BE49-F238E27FC236}">
                <a16:creationId xmlns:a16="http://schemas.microsoft.com/office/drawing/2014/main" id="{80FE1E19-23B8-4868-A0D9-BCCB35F6A2D0}"/>
              </a:ext>
            </a:extLst>
          </p:cNvPr>
          <p:cNvSpPr txBox="1"/>
          <p:nvPr/>
        </p:nvSpPr>
        <p:spPr>
          <a:xfrm>
            <a:off x="4874598" y="4037002"/>
            <a:ext cx="2377574" cy="400110"/>
          </a:xfrm>
          <a:prstGeom prst="rect">
            <a:avLst/>
          </a:prstGeom>
          <a:noFill/>
          <a:effectLst>
            <a:softEdge rad="12700"/>
          </a:effectLst>
        </p:spPr>
        <p:txBody>
          <a:bodyPr wrap="none" rtlCol="0">
            <a:spAutoFit/>
          </a:bodyPr>
          <a:lstStyle/>
          <a:p>
            <a:r>
              <a:rPr lang="en-US" altLang="zh-CN" sz="2000" dirty="0" err="1">
                <a:latin typeface="+mj-lt"/>
                <a:ea typeface="+mj-ea"/>
              </a:rPr>
              <a:t>ViVi</a:t>
            </a:r>
            <a:r>
              <a:rPr lang="en-US" altLang="zh-CN" sz="2000" dirty="0">
                <a:latin typeface="+mj-lt"/>
                <a:ea typeface="+mj-ea"/>
              </a:rPr>
              <a:t>, Ubicomp ’17</a:t>
            </a:r>
            <a:endParaRPr lang="zh-CN" altLang="en-US" sz="2000" dirty="0">
              <a:latin typeface="+mj-lt"/>
              <a:ea typeface="+mj-ea"/>
            </a:endParaRPr>
          </a:p>
        </p:txBody>
      </p:sp>
      <p:sp>
        <p:nvSpPr>
          <p:cNvPr id="88" name="圆角矩形 14">
            <a:extLst>
              <a:ext uri="{FF2B5EF4-FFF2-40B4-BE49-F238E27FC236}">
                <a16:creationId xmlns:a16="http://schemas.microsoft.com/office/drawing/2014/main" id="{132E0C83-482B-4C19-81E3-496BCF46185C}"/>
              </a:ext>
            </a:extLst>
          </p:cNvPr>
          <p:cNvSpPr/>
          <p:nvPr/>
        </p:nvSpPr>
        <p:spPr>
          <a:xfrm>
            <a:off x="5992832" y="4759303"/>
            <a:ext cx="5359752" cy="1635834"/>
          </a:xfrm>
          <a:prstGeom prst="roundRect">
            <a:avLst/>
          </a:prstGeom>
          <a:solidFill>
            <a:schemeClr val="bg1"/>
          </a:solidFill>
          <a:ln w="38100">
            <a:solidFill>
              <a:srgbClr val="EA4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EA4A54"/>
                </a:solidFill>
              </a:rPr>
              <a:t>Localization accuracy and cross-device robustness remain low</a:t>
            </a:r>
            <a:endParaRPr lang="zh-CN" altLang="en-US" sz="2400" b="1" dirty="0">
              <a:solidFill>
                <a:srgbClr val="EA4A54"/>
              </a:solidFill>
            </a:endParaRPr>
          </a:p>
        </p:txBody>
      </p:sp>
      <p:sp>
        <p:nvSpPr>
          <p:cNvPr id="12" name="圆角矩形 14">
            <a:extLst>
              <a:ext uri="{FF2B5EF4-FFF2-40B4-BE49-F238E27FC236}">
                <a16:creationId xmlns:a16="http://schemas.microsoft.com/office/drawing/2014/main" id="{FCFAB2AF-EDA3-42A2-BC76-23D457A63A39}"/>
              </a:ext>
            </a:extLst>
          </p:cNvPr>
          <p:cNvSpPr/>
          <p:nvPr/>
        </p:nvSpPr>
        <p:spPr>
          <a:xfrm>
            <a:off x="647270" y="4759303"/>
            <a:ext cx="4268412" cy="1635834"/>
          </a:xfrm>
          <a:prstGeom prst="roundRect">
            <a:avLst/>
          </a:prstGeom>
          <a:solidFill>
            <a:schemeClr val="bg1"/>
          </a:solidFill>
          <a:ln w="38100">
            <a:solidFill>
              <a:srgbClr val="0CA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CA1C9"/>
                </a:solidFill>
              </a:rPr>
              <a:t>Environment dynamics &amp;</a:t>
            </a:r>
            <a:r>
              <a:rPr lang="en-US" altLang="zh-CN" sz="2400" b="1" dirty="0">
                <a:solidFill>
                  <a:schemeClr val="tx1">
                    <a:lumMod val="75000"/>
                    <a:lumOff val="25000"/>
                  </a:schemeClr>
                </a:solidFill>
              </a:rPr>
              <a:t> </a:t>
            </a:r>
            <a:r>
              <a:rPr lang="en-US" altLang="zh-CN" sz="2400" b="1" dirty="0">
                <a:solidFill>
                  <a:srgbClr val="0CA1C9"/>
                </a:solidFill>
              </a:rPr>
              <a:t>device heterogeneity</a:t>
            </a:r>
            <a:endParaRPr lang="zh-CN" altLang="en-US" sz="2400" b="1" dirty="0">
              <a:solidFill>
                <a:srgbClr val="EA4A54"/>
              </a:solidFill>
            </a:endParaRPr>
          </a:p>
        </p:txBody>
      </p:sp>
      <p:cxnSp>
        <p:nvCxnSpPr>
          <p:cNvPr id="6" name="直接箭头连接符 5">
            <a:extLst>
              <a:ext uri="{FF2B5EF4-FFF2-40B4-BE49-F238E27FC236}">
                <a16:creationId xmlns:a16="http://schemas.microsoft.com/office/drawing/2014/main" id="{7B890BF1-2D72-4137-9394-8866CB5757B1}"/>
              </a:ext>
            </a:extLst>
          </p:cNvPr>
          <p:cNvCxnSpPr>
            <a:cxnSpLocks/>
          </p:cNvCxnSpPr>
          <p:nvPr/>
        </p:nvCxnSpPr>
        <p:spPr>
          <a:xfrm>
            <a:off x="4975032" y="5577220"/>
            <a:ext cx="976952" cy="0"/>
          </a:xfrm>
          <a:prstGeom prst="straightConnector1">
            <a:avLst/>
          </a:prstGeom>
          <a:ln w="38100">
            <a:solidFill>
              <a:schemeClr val="tx1">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CFEF81C7-7E48-43B7-8A81-B51044DB5CDB}"/>
              </a:ext>
            </a:extLst>
          </p:cNvPr>
          <p:cNvPicPr>
            <a:picLocks noChangeAspect="1"/>
          </p:cNvPicPr>
          <p:nvPr/>
        </p:nvPicPr>
        <p:blipFill>
          <a:blip r:embed="rId5"/>
          <a:stretch>
            <a:fillRect/>
          </a:stretch>
        </p:blipFill>
        <p:spPr>
          <a:xfrm>
            <a:off x="7802882" y="2165595"/>
            <a:ext cx="2689650" cy="1823104"/>
          </a:xfrm>
          <a:prstGeom prst="rect">
            <a:avLst/>
          </a:prstGeom>
          <a:ln>
            <a:solidFill>
              <a:schemeClr val="tx1"/>
            </a:solidFill>
          </a:ln>
        </p:spPr>
      </p:pic>
      <p:sp>
        <p:nvSpPr>
          <p:cNvPr id="16" name="文本框 15">
            <a:extLst>
              <a:ext uri="{FF2B5EF4-FFF2-40B4-BE49-F238E27FC236}">
                <a16:creationId xmlns:a16="http://schemas.microsoft.com/office/drawing/2014/main" id="{4F967662-5A0C-4E42-8069-0ABE5F5AFBC6}"/>
              </a:ext>
            </a:extLst>
          </p:cNvPr>
          <p:cNvSpPr txBox="1"/>
          <p:nvPr/>
        </p:nvSpPr>
        <p:spPr>
          <a:xfrm>
            <a:off x="7802882" y="4034067"/>
            <a:ext cx="2739853" cy="400110"/>
          </a:xfrm>
          <a:prstGeom prst="rect">
            <a:avLst/>
          </a:prstGeom>
          <a:noFill/>
          <a:effectLst>
            <a:softEdge rad="12700"/>
          </a:effectLst>
        </p:spPr>
        <p:txBody>
          <a:bodyPr wrap="none" rtlCol="0">
            <a:spAutoFit/>
          </a:bodyPr>
          <a:lstStyle/>
          <a:p>
            <a:r>
              <a:rPr lang="en-US" altLang="zh-CN" sz="2000" dirty="0" err="1">
                <a:latin typeface="+mj-lt"/>
                <a:ea typeface="+mj-ea"/>
              </a:rPr>
              <a:t>WiDeep</a:t>
            </a:r>
            <a:r>
              <a:rPr lang="en-US" altLang="zh-CN" sz="2000" dirty="0">
                <a:latin typeface="+mj-lt"/>
                <a:ea typeface="+mj-ea"/>
              </a:rPr>
              <a:t>, </a:t>
            </a:r>
            <a:r>
              <a:rPr lang="en-US" altLang="zh-CN" sz="2000" dirty="0" err="1">
                <a:latin typeface="+mj-lt"/>
                <a:ea typeface="+mj-ea"/>
              </a:rPr>
              <a:t>Percom</a:t>
            </a:r>
            <a:r>
              <a:rPr lang="en-US" altLang="zh-CN" sz="2000" dirty="0">
                <a:latin typeface="+mj-lt"/>
                <a:ea typeface="+mj-ea"/>
              </a:rPr>
              <a:t> ’19</a:t>
            </a:r>
            <a:endParaRPr lang="zh-CN" altLang="en-US" sz="2000" dirty="0">
              <a:latin typeface="+mj-lt"/>
              <a:ea typeface="+mj-ea"/>
            </a:endParaRPr>
          </a:p>
        </p:txBody>
      </p:sp>
    </p:spTree>
    <p:extLst>
      <p:ext uri="{BB962C8B-B14F-4D97-AF65-F5344CB8AC3E}">
        <p14:creationId xmlns:p14="http://schemas.microsoft.com/office/powerpoint/2010/main" val="134204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p:txBody>
          <a:bodyPr/>
          <a:lstStyle/>
          <a:p>
            <a:r>
              <a:rPr lang="en-US" altLang="zh-CN" dirty="0"/>
              <a:t>Existing Arts</a:t>
            </a:r>
            <a:endParaRPr lang="zh-CN" altLang="en-US" dirty="0"/>
          </a:p>
        </p:txBody>
      </p:sp>
      <p:sp>
        <p:nvSpPr>
          <p:cNvPr id="3" name="内容占位符 2">
            <a:extLst>
              <a:ext uri="{FF2B5EF4-FFF2-40B4-BE49-F238E27FC236}">
                <a16:creationId xmlns:a16="http://schemas.microsoft.com/office/drawing/2014/main" id="{4ACBA139-C13D-4657-9CE9-36AF74873653}"/>
              </a:ext>
            </a:extLst>
          </p:cNvPr>
          <p:cNvSpPr>
            <a:spLocks noGrp="1"/>
          </p:cNvSpPr>
          <p:nvPr>
            <p:ph idx="1"/>
          </p:nvPr>
        </p:nvSpPr>
        <p:spPr>
          <a:xfrm>
            <a:off x="719403" y="1340768"/>
            <a:ext cx="10849205" cy="4983162"/>
          </a:xfrm>
        </p:spPr>
        <p:txBody>
          <a:bodyPr/>
          <a:lstStyle/>
          <a:p>
            <a:r>
              <a:rPr lang="en-US" altLang="zh-CN" dirty="0"/>
              <a:t>User motion patterns &amp; extra geometry constrains </a:t>
            </a:r>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5</a:t>
            </a:fld>
            <a:endParaRPr lang="en-US" altLang="zh-CN"/>
          </a:p>
        </p:txBody>
      </p:sp>
      <p:sp>
        <p:nvSpPr>
          <p:cNvPr id="81" name="文本框 80">
            <a:extLst>
              <a:ext uri="{FF2B5EF4-FFF2-40B4-BE49-F238E27FC236}">
                <a16:creationId xmlns:a16="http://schemas.microsoft.com/office/drawing/2014/main" id="{E558E0E7-A1B6-44B1-A466-7297CB5D48FD}"/>
              </a:ext>
            </a:extLst>
          </p:cNvPr>
          <p:cNvSpPr txBox="1"/>
          <p:nvPr/>
        </p:nvSpPr>
        <p:spPr>
          <a:xfrm>
            <a:off x="6167682" y="4181018"/>
            <a:ext cx="2779928" cy="400110"/>
          </a:xfrm>
          <a:prstGeom prst="rect">
            <a:avLst/>
          </a:prstGeom>
          <a:noFill/>
          <a:effectLst>
            <a:softEdge rad="12700"/>
          </a:effectLst>
        </p:spPr>
        <p:txBody>
          <a:bodyPr wrap="none" rtlCol="0">
            <a:spAutoFit/>
          </a:bodyPr>
          <a:lstStyle/>
          <a:p>
            <a:r>
              <a:rPr lang="en-US" altLang="zh-CN" sz="2000" dirty="0" err="1">
                <a:latin typeface="+mj-lt"/>
                <a:ea typeface="+mj-ea"/>
              </a:rPr>
              <a:t>AcMu</a:t>
            </a:r>
            <a:r>
              <a:rPr lang="en-US" altLang="zh-CN" sz="2000" dirty="0">
                <a:latin typeface="+mj-lt"/>
                <a:ea typeface="+mj-ea"/>
              </a:rPr>
              <a:t>, INFOCOM ’15</a:t>
            </a:r>
            <a:endParaRPr lang="zh-CN" altLang="en-US" sz="2000" dirty="0">
              <a:latin typeface="+mj-lt"/>
              <a:ea typeface="+mj-ea"/>
            </a:endParaRPr>
          </a:p>
        </p:txBody>
      </p:sp>
      <p:pic>
        <p:nvPicPr>
          <p:cNvPr id="85" name="图片 84">
            <a:extLst>
              <a:ext uri="{FF2B5EF4-FFF2-40B4-BE49-F238E27FC236}">
                <a16:creationId xmlns:a16="http://schemas.microsoft.com/office/drawing/2014/main" id="{810C7E8B-1692-48B5-B25B-B51BA963A6B9}"/>
              </a:ext>
            </a:extLst>
          </p:cNvPr>
          <p:cNvPicPr>
            <a:picLocks noChangeAspect="1"/>
          </p:cNvPicPr>
          <p:nvPr/>
        </p:nvPicPr>
        <p:blipFill>
          <a:blip r:embed="rId3"/>
          <a:stretch>
            <a:fillRect/>
          </a:stretch>
        </p:blipFill>
        <p:spPr>
          <a:xfrm>
            <a:off x="3071664" y="2309610"/>
            <a:ext cx="2668340" cy="1800001"/>
          </a:xfrm>
          <a:prstGeom prst="rect">
            <a:avLst/>
          </a:prstGeom>
          <a:ln>
            <a:solidFill>
              <a:schemeClr val="tx1"/>
            </a:solidFill>
          </a:ln>
        </p:spPr>
      </p:pic>
      <p:sp>
        <p:nvSpPr>
          <p:cNvPr id="86" name="文本框 85">
            <a:extLst>
              <a:ext uri="{FF2B5EF4-FFF2-40B4-BE49-F238E27FC236}">
                <a16:creationId xmlns:a16="http://schemas.microsoft.com/office/drawing/2014/main" id="{EF070DB9-5A05-4019-A7F4-383E132AA02A}"/>
              </a:ext>
            </a:extLst>
          </p:cNvPr>
          <p:cNvSpPr txBox="1"/>
          <p:nvPr/>
        </p:nvSpPr>
        <p:spPr>
          <a:xfrm>
            <a:off x="3273972" y="4181017"/>
            <a:ext cx="2441694" cy="400110"/>
          </a:xfrm>
          <a:prstGeom prst="rect">
            <a:avLst/>
          </a:prstGeom>
          <a:noFill/>
          <a:effectLst>
            <a:softEdge rad="12700"/>
          </a:effectLst>
        </p:spPr>
        <p:txBody>
          <a:bodyPr wrap="none" rtlCol="0">
            <a:spAutoFit/>
          </a:bodyPr>
          <a:lstStyle/>
          <a:p>
            <a:r>
              <a:rPr lang="en-US" altLang="zh-CN" sz="2000" dirty="0" err="1">
                <a:latin typeface="+mj-lt"/>
                <a:ea typeface="+mj-ea"/>
              </a:rPr>
              <a:t>LiFS</a:t>
            </a:r>
            <a:r>
              <a:rPr lang="en-US" altLang="zh-CN" sz="2000" dirty="0">
                <a:latin typeface="+mj-lt"/>
                <a:ea typeface="+mj-ea"/>
              </a:rPr>
              <a:t>, </a:t>
            </a:r>
            <a:r>
              <a:rPr lang="en-US" altLang="zh-CN" sz="2000" dirty="0" err="1">
                <a:latin typeface="+mj-lt"/>
                <a:ea typeface="+mj-ea"/>
              </a:rPr>
              <a:t>MobiCom</a:t>
            </a:r>
            <a:r>
              <a:rPr lang="en-US" altLang="zh-CN" sz="2000" dirty="0">
                <a:latin typeface="+mj-lt"/>
                <a:ea typeface="+mj-ea"/>
              </a:rPr>
              <a:t> ’12</a:t>
            </a:r>
            <a:endParaRPr lang="zh-CN" altLang="en-US" sz="2000" dirty="0">
              <a:latin typeface="+mj-lt"/>
              <a:ea typeface="+mj-ea"/>
            </a:endParaRPr>
          </a:p>
        </p:txBody>
      </p:sp>
      <p:sp>
        <p:nvSpPr>
          <p:cNvPr id="88" name="圆角矩形 14">
            <a:extLst>
              <a:ext uri="{FF2B5EF4-FFF2-40B4-BE49-F238E27FC236}">
                <a16:creationId xmlns:a16="http://schemas.microsoft.com/office/drawing/2014/main" id="{132E0C83-482B-4C19-81E3-496BCF46185C}"/>
              </a:ext>
            </a:extLst>
          </p:cNvPr>
          <p:cNvSpPr/>
          <p:nvPr/>
        </p:nvSpPr>
        <p:spPr>
          <a:xfrm>
            <a:off x="1199456" y="4759303"/>
            <a:ext cx="4032448" cy="1635834"/>
          </a:xfrm>
          <a:prstGeom prst="roundRect">
            <a:avLst/>
          </a:prstGeom>
          <a:solidFill>
            <a:schemeClr val="bg1"/>
          </a:solidFill>
          <a:ln w="38100">
            <a:solidFill>
              <a:srgbClr val="0CA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0CA1C9"/>
                </a:solidFill>
              </a:rPr>
              <a:t>reliable update depends on accurate localization</a:t>
            </a:r>
            <a:endParaRPr lang="zh-CN" altLang="en-US" sz="2400" b="1" dirty="0">
              <a:solidFill>
                <a:srgbClr val="0CA1C9"/>
              </a:solidFill>
            </a:endParaRPr>
          </a:p>
        </p:txBody>
      </p:sp>
      <p:pic>
        <p:nvPicPr>
          <p:cNvPr id="90" name="图片 89">
            <a:extLst>
              <a:ext uri="{FF2B5EF4-FFF2-40B4-BE49-F238E27FC236}">
                <a16:creationId xmlns:a16="http://schemas.microsoft.com/office/drawing/2014/main" id="{FE882ABD-DD8C-4875-A7B0-396D28DDDDC3}"/>
              </a:ext>
            </a:extLst>
          </p:cNvPr>
          <p:cNvPicPr>
            <a:picLocks noChangeAspect="1"/>
          </p:cNvPicPr>
          <p:nvPr/>
        </p:nvPicPr>
        <p:blipFill>
          <a:blip r:embed="rId4"/>
          <a:stretch>
            <a:fillRect/>
          </a:stretch>
        </p:blipFill>
        <p:spPr>
          <a:xfrm>
            <a:off x="3983489" y="4149080"/>
            <a:ext cx="519430" cy="138127"/>
          </a:xfrm>
          <a:prstGeom prst="rect">
            <a:avLst/>
          </a:prstGeom>
        </p:spPr>
      </p:pic>
      <p:pic>
        <p:nvPicPr>
          <p:cNvPr id="91" name="图片 90">
            <a:extLst>
              <a:ext uri="{FF2B5EF4-FFF2-40B4-BE49-F238E27FC236}">
                <a16:creationId xmlns:a16="http://schemas.microsoft.com/office/drawing/2014/main" id="{0759B942-D348-416C-9E3C-DA100091A6C8}"/>
              </a:ext>
            </a:extLst>
          </p:cNvPr>
          <p:cNvPicPr>
            <a:picLocks noChangeAspect="1"/>
          </p:cNvPicPr>
          <p:nvPr/>
        </p:nvPicPr>
        <p:blipFill>
          <a:blip r:embed="rId5"/>
          <a:stretch>
            <a:fillRect/>
          </a:stretch>
        </p:blipFill>
        <p:spPr>
          <a:xfrm>
            <a:off x="6109019" y="2309611"/>
            <a:ext cx="2706352" cy="1800000"/>
          </a:xfrm>
          <a:prstGeom prst="rect">
            <a:avLst/>
          </a:prstGeom>
          <a:ln>
            <a:solidFill>
              <a:schemeClr val="tx1"/>
            </a:solidFill>
          </a:ln>
        </p:spPr>
      </p:pic>
      <p:sp>
        <p:nvSpPr>
          <p:cNvPr id="92" name="圆角矩形 14">
            <a:extLst>
              <a:ext uri="{FF2B5EF4-FFF2-40B4-BE49-F238E27FC236}">
                <a16:creationId xmlns:a16="http://schemas.microsoft.com/office/drawing/2014/main" id="{54D937D2-4000-4C1E-87D9-9734B015DCDE}"/>
              </a:ext>
            </a:extLst>
          </p:cNvPr>
          <p:cNvSpPr/>
          <p:nvPr/>
        </p:nvSpPr>
        <p:spPr>
          <a:xfrm>
            <a:off x="6528048" y="4759303"/>
            <a:ext cx="4536504" cy="1635834"/>
          </a:xfrm>
          <a:prstGeom prst="roundRect">
            <a:avLst/>
          </a:prstGeom>
          <a:solidFill>
            <a:schemeClr val="bg1"/>
          </a:solidFill>
          <a:ln w="38100">
            <a:solidFill>
              <a:srgbClr val="EA4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EA4A54"/>
                </a:solidFill>
              </a:rPr>
              <a:t>maintenance overhead has</a:t>
            </a:r>
          </a:p>
          <a:p>
            <a:pPr algn="ctr"/>
            <a:r>
              <a:rPr lang="en-US" altLang="zh-CN" sz="2400" b="1" dirty="0">
                <a:solidFill>
                  <a:srgbClr val="EA4A54"/>
                </a:solidFill>
              </a:rPr>
              <a:t>not been obviously reduced</a:t>
            </a:r>
            <a:endParaRPr lang="zh-CN" altLang="en-US" sz="2400" b="1" dirty="0">
              <a:solidFill>
                <a:srgbClr val="EA4A54"/>
              </a:solidFill>
            </a:endParaRPr>
          </a:p>
        </p:txBody>
      </p:sp>
      <p:cxnSp>
        <p:nvCxnSpPr>
          <p:cNvPr id="93" name="直接箭头连接符 92">
            <a:extLst>
              <a:ext uri="{FF2B5EF4-FFF2-40B4-BE49-F238E27FC236}">
                <a16:creationId xmlns:a16="http://schemas.microsoft.com/office/drawing/2014/main" id="{D268D5EC-F7C3-4ACB-9161-A7A1DC76CBD9}"/>
              </a:ext>
            </a:extLst>
          </p:cNvPr>
          <p:cNvCxnSpPr>
            <a:cxnSpLocks/>
          </p:cNvCxnSpPr>
          <p:nvPr/>
        </p:nvCxnSpPr>
        <p:spPr>
          <a:xfrm>
            <a:off x="5375920" y="5577220"/>
            <a:ext cx="976952" cy="0"/>
          </a:xfrm>
          <a:prstGeom prst="straightConnector1">
            <a:avLst/>
          </a:prstGeom>
          <a:ln w="38100">
            <a:solidFill>
              <a:schemeClr val="tx1">
                <a:lumMod val="75000"/>
                <a:lumOff val="2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72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10" presetClass="entr" presetSubtype="0"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图片 257">
            <a:extLst>
              <a:ext uri="{FF2B5EF4-FFF2-40B4-BE49-F238E27FC236}">
                <a16:creationId xmlns:a16="http://schemas.microsoft.com/office/drawing/2014/main" id="{F6D74119-C64E-436B-8A0A-922FD3FF3FE4}"/>
              </a:ext>
            </a:extLst>
          </p:cNvPr>
          <p:cNvPicPr>
            <a:picLocks noChangeAspect="1"/>
          </p:cNvPicPr>
          <p:nvPr/>
        </p:nvPicPr>
        <p:blipFill>
          <a:blip r:embed="rId3"/>
          <a:stretch>
            <a:fillRect/>
          </a:stretch>
        </p:blipFill>
        <p:spPr>
          <a:xfrm>
            <a:off x="442340" y="1881652"/>
            <a:ext cx="5293620" cy="4421621"/>
          </a:xfrm>
          <a:prstGeom prst="rect">
            <a:avLst/>
          </a:prstGeom>
        </p:spPr>
      </p:pic>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Target System</a:t>
            </a:r>
            <a:endParaRPr lang="zh-CN" altLang="en-US" dirty="0"/>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6</a:t>
            </a:fld>
            <a:endParaRPr lang="en-US" altLang="zh-CN"/>
          </a:p>
        </p:txBody>
      </p:sp>
      <p:sp>
        <p:nvSpPr>
          <p:cNvPr id="8" name="矩形 7">
            <a:extLst>
              <a:ext uri="{FF2B5EF4-FFF2-40B4-BE49-F238E27FC236}">
                <a16:creationId xmlns:a16="http://schemas.microsoft.com/office/drawing/2014/main" id="{9909BB26-7534-4288-B6B1-9BC9D422E63C}"/>
              </a:ext>
            </a:extLst>
          </p:cNvPr>
          <p:cNvSpPr/>
          <p:nvPr/>
        </p:nvSpPr>
        <p:spPr>
          <a:xfrm>
            <a:off x="5989021" y="1925388"/>
            <a:ext cx="5760639" cy="1569660"/>
          </a:xfrm>
          <a:prstGeom prst="rect">
            <a:avLst/>
          </a:prstGeom>
        </p:spPr>
        <p:txBody>
          <a:bodyPr wrap="square">
            <a:spAutoFit/>
          </a:bodyPr>
          <a:lstStyle/>
          <a:p>
            <a:pPr marL="342900" indent="-342900">
              <a:spcBef>
                <a:spcPct val="20000"/>
              </a:spcBef>
              <a:buFont typeface="Arial" panose="020B0604020202020204" pitchFamily="34" charset="0"/>
              <a:buChar char="•"/>
            </a:pPr>
            <a:r>
              <a:rPr lang="en-US" altLang="zh-CN" sz="2400" dirty="0">
                <a:latin typeface="+mn-lt"/>
              </a:rPr>
              <a:t>Achieve three goals simultaneously. </a:t>
            </a:r>
          </a:p>
          <a:p>
            <a:pPr lvl="1">
              <a:spcBef>
                <a:spcPct val="20000"/>
              </a:spcBef>
            </a:pPr>
            <a:r>
              <a:rPr lang="en-US" altLang="zh-CN" sz="2000" dirty="0">
                <a:latin typeface="+mn-lt"/>
              </a:rPr>
              <a:t>- high </a:t>
            </a:r>
            <a:r>
              <a:rPr lang="en-US" altLang="zh-CN" sz="2000" b="1" dirty="0">
                <a:latin typeface="+mn-lt"/>
              </a:rPr>
              <a:t>localization accuracy</a:t>
            </a:r>
            <a:r>
              <a:rPr lang="en-US" altLang="zh-CN" sz="2000" dirty="0">
                <a:latin typeface="+mn-lt"/>
              </a:rPr>
              <a:t>.</a:t>
            </a:r>
          </a:p>
          <a:p>
            <a:pPr lvl="1">
              <a:spcBef>
                <a:spcPct val="20000"/>
              </a:spcBef>
            </a:pPr>
            <a:r>
              <a:rPr lang="en-US" altLang="zh-CN" sz="2000" dirty="0">
                <a:latin typeface="+mn-lt"/>
              </a:rPr>
              <a:t>- low </a:t>
            </a:r>
            <a:r>
              <a:rPr lang="en-US" altLang="zh-CN" sz="2000" b="1" dirty="0">
                <a:latin typeface="+mn-lt"/>
              </a:rPr>
              <a:t>maintenance cost</a:t>
            </a:r>
            <a:r>
              <a:rPr lang="en-US" altLang="zh-CN" sz="2000" dirty="0">
                <a:latin typeface="+mn-lt"/>
              </a:rPr>
              <a:t>.</a:t>
            </a:r>
          </a:p>
          <a:p>
            <a:pPr lvl="1">
              <a:spcBef>
                <a:spcPct val="20000"/>
              </a:spcBef>
            </a:pPr>
            <a:r>
              <a:rPr lang="en-US" altLang="zh-CN" sz="2000" dirty="0">
                <a:latin typeface="+mn-lt"/>
              </a:rPr>
              <a:t>- delightful </a:t>
            </a:r>
            <a:r>
              <a:rPr lang="en-US" altLang="zh-CN" sz="2000" b="1" dirty="0">
                <a:latin typeface="+mn-lt"/>
              </a:rPr>
              <a:t>deployment ubiquity</a:t>
            </a:r>
            <a:r>
              <a:rPr lang="en-US" altLang="zh-CN" sz="2000" dirty="0">
                <a:latin typeface="+mn-lt"/>
              </a:rPr>
              <a:t>.</a:t>
            </a:r>
            <a:endParaRPr lang="zh-CN" altLang="en-US" sz="2000" dirty="0">
              <a:latin typeface="+mn-lt"/>
            </a:endParaRPr>
          </a:p>
        </p:txBody>
      </p:sp>
      <p:grpSp>
        <p:nvGrpSpPr>
          <p:cNvPr id="232" name="组合 231">
            <a:extLst>
              <a:ext uri="{FF2B5EF4-FFF2-40B4-BE49-F238E27FC236}">
                <a16:creationId xmlns:a16="http://schemas.microsoft.com/office/drawing/2014/main" id="{E88342EE-B57F-4E2F-B7E0-B1B2B590404E}"/>
              </a:ext>
            </a:extLst>
          </p:cNvPr>
          <p:cNvGrpSpPr/>
          <p:nvPr/>
        </p:nvGrpSpPr>
        <p:grpSpPr>
          <a:xfrm>
            <a:off x="3346512" y="3573016"/>
            <a:ext cx="445232" cy="2016224"/>
            <a:chOff x="6421526" y="2208877"/>
            <a:chExt cx="656437" cy="3634506"/>
          </a:xfrm>
        </p:grpSpPr>
        <p:sp>
          <p:nvSpPr>
            <p:cNvPr id="233" name="立方体 232">
              <a:extLst>
                <a:ext uri="{FF2B5EF4-FFF2-40B4-BE49-F238E27FC236}">
                  <a16:creationId xmlns:a16="http://schemas.microsoft.com/office/drawing/2014/main" id="{101A9A85-7273-4950-AC1C-D702AB548397}"/>
                </a:ext>
              </a:extLst>
            </p:cNvPr>
            <p:cNvSpPr/>
            <p:nvPr/>
          </p:nvSpPr>
          <p:spPr>
            <a:xfrm>
              <a:off x="6421526" y="2208877"/>
              <a:ext cx="656437" cy="3634506"/>
            </a:xfrm>
            <a:prstGeom prst="cube">
              <a:avLst>
                <a:gd name="adj" fmla="val 28068"/>
              </a:avLst>
            </a:prstGeom>
            <a:solidFill>
              <a:srgbClr val="4DAF4A"/>
            </a:solidFill>
            <a:ln w="12700" cap="flat" cmpd="sng" algn="ctr">
              <a:solidFill>
                <a:srgbClr val="4DAF4A">
                  <a:alpha val="91000"/>
                </a:srgbClr>
              </a:solid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 lastClr="FFFFFF"/>
                </a:solidFill>
                <a:effectLst/>
                <a:uLnTx/>
                <a:uFillTx/>
                <a:latin typeface="Calibri" panose="020F0502020204030204"/>
                <a:ea typeface="等线" panose="02010600030101010101" pitchFamily="2" charset="-122"/>
                <a:cs typeface="+mn-cs"/>
              </a:endParaRPr>
            </a:p>
          </p:txBody>
        </p:sp>
        <p:sp>
          <p:nvSpPr>
            <p:cNvPr id="234" name="矩形 233">
              <a:extLst>
                <a:ext uri="{FF2B5EF4-FFF2-40B4-BE49-F238E27FC236}">
                  <a16:creationId xmlns:a16="http://schemas.microsoft.com/office/drawing/2014/main" id="{2975EB26-DD6F-4735-85D0-2DFC537147E1}"/>
                </a:ext>
              </a:extLst>
            </p:cNvPr>
            <p:cNvSpPr/>
            <p:nvPr/>
          </p:nvSpPr>
          <p:spPr>
            <a:xfrm rot="16200000">
              <a:off x="5953136" y="3663606"/>
              <a:ext cx="1478678" cy="4537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err="1">
                  <a:ln>
                    <a:noFill/>
                  </a:ln>
                  <a:solidFill>
                    <a:srgbClr val="E7E6E6"/>
                  </a:solidFill>
                  <a:effectLst/>
                  <a:uLnTx/>
                  <a:uFillTx/>
                  <a:latin typeface="Microsoft YaHei UI" panose="020B0503020204020204" pitchFamily="34" charset="-122"/>
                  <a:ea typeface="Microsoft YaHei UI" panose="020B0503020204020204" pitchFamily="34" charset="-122"/>
                  <a:cs typeface="Times New Roman" panose="02020603050405020304" pitchFamily="18" charset="0"/>
                </a:rPr>
                <a:t>iToLoc</a:t>
              </a:r>
              <a:endParaRPr kumimoji="0" lang="zh-CN" altLang="en-US" sz="1400" b="1" i="0" u="none" strike="noStrike" kern="1200" cap="none" spc="0" normalizeH="0" baseline="0" noProof="0" dirty="0">
                <a:ln>
                  <a:noFill/>
                </a:ln>
                <a:solidFill>
                  <a:srgbClr val="E7E6E6"/>
                </a:solidFill>
                <a:effectLst/>
                <a:uLnTx/>
                <a:uFillTx/>
                <a:latin typeface="Microsoft YaHei UI" panose="020B0503020204020204" pitchFamily="34" charset="-122"/>
                <a:ea typeface="Microsoft YaHei UI" panose="020B0503020204020204" pitchFamily="34" charset="-122"/>
                <a:cs typeface="Times New Roman" panose="02020603050405020304" pitchFamily="18" charset="0"/>
              </a:endParaRPr>
            </a:p>
          </p:txBody>
        </p:sp>
      </p:grpSp>
      <p:sp>
        <p:nvSpPr>
          <p:cNvPr id="256" name="矩形 255">
            <a:extLst>
              <a:ext uri="{FF2B5EF4-FFF2-40B4-BE49-F238E27FC236}">
                <a16:creationId xmlns:a16="http://schemas.microsoft.com/office/drawing/2014/main" id="{054AE1A7-13D1-4629-AAAD-4C6E99DF452A}"/>
              </a:ext>
            </a:extLst>
          </p:cNvPr>
          <p:cNvSpPr/>
          <p:nvPr/>
        </p:nvSpPr>
        <p:spPr>
          <a:xfrm>
            <a:off x="6095999" y="4142762"/>
            <a:ext cx="5760639" cy="400110"/>
          </a:xfrm>
          <a:prstGeom prst="rect">
            <a:avLst/>
          </a:prstGeom>
        </p:spPr>
        <p:txBody>
          <a:bodyPr wrap="square">
            <a:spAutoFit/>
          </a:bodyPr>
          <a:lstStyle/>
          <a:p>
            <a:pPr>
              <a:spcBef>
                <a:spcPct val="20000"/>
              </a:spcBef>
            </a:pPr>
            <a:endParaRPr lang="zh-CN" altLang="en-US" sz="2000" dirty="0">
              <a:latin typeface="+mn-lt"/>
            </a:endParaRPr>
          </a:p>
        </p:txBody>
      </p:sp>
      <p:sp>
        <p:nvSpPr>
          <p:cNvPr id="257" name="矩形 256">
            <a:extLst>
              <a:ext uri="{FF2B5EF4-FFF2-40B4-BE49-F238E27FC236}">
                <a16:creationId xmlns:a16="http://schemas.microsoft.com/office/drawing/2014/main" id="{A32A6B74-3FB2-4AA0-87A7-131F0239F5B8}"/>
              </a:ext>
            </a:extLst>
          </p:cNvPr>
          <p:cNvSpPr/>
          <p:nvPr/>
        </p:nvSpPr>
        <p:spPr>
          <a:xfrm>
            <a:off x="5989021" y="4149080"/>
            <a:ext cx="5760639" cy="1880451"/>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000" b="1" dirty="0" err="1">
                <a:solidFill>
                  <a:srgbClr val="00B050"/>
                </a:solidFill>
                <a:latin typeface="+mn-lt"/>
              </a:rPr>
              <a:t>iToLoc</a:t>
            </a:r>
            <a:r>
              <a:rPr lang="en-US" altLang="zh-CN" sz="2000" dirty="0">
                <a:latin typeface="+mn-lt"/>
              </a:rPr>
              <a:t>: A fine-grained deep learning based </a:t>
            </a:r>
            <a:r>
              <a:rPr lang="en-US" altLang="zh-CN" sz="2000" b="1" dirty="0">
                <a:solidFill>
                  <a:srgbClr val="00B050"/>
                </a:solidFill>
                <a:latin typeface="+mn-lt"/>
              </a:rPr>
              <a:t>i</a:t>
            </a:r>
            <a:r>
              <a:rPr lang="en-US" altLang="zh-CN" sz="2000" dirty="0">
                <a:latin typeface="+mn-lt"/>
              </a:rPr>
              <a:t>ndoor localization system that is able to </a:t>
            </a:r>
            <a:r>
              <a:rPr lang="en-US" altLang="zh-CN" sz="2000" b="1" dirty="0">
                <a:solidFill>
                  <a:srgbClr val="00B050"/>
                </a:solidFill>
                <a:latin typeface="+mn-lt"/>
              </a:rPr>
              <a:t>T</a:t>
            </a:r>
            <a:r>
              <a:rPr lang="en-US" altLang="zh-CN" sz="2000" dirty="0">
                <a:latin typeface="+mn-lt"/>
              </a:rPr>
              <a:t>rain </a:t>
            </a:r>
            <a:r>
              <a:rPr lang="en-US" altLang="zh-CN" sz="2000" b="1" dirty="0">
                <a:solidFill>
                  <a:srgbClr val="00B050"/>
                </a:solidFill>
                <a:latin typeface="+mn-lt"/>
              </a:rPr>
              <a:t>o</a:t>
            </a:r>
            <a:r>
              <a:rPr lang="en-US" altLang="zh-CN" sz="2000" dirty="0">
                <a:latin typeface="+mn-lt"/>
              </a:rPr>
              <a:t>nce, update automatically, </a:t>
            </a:r>
            <a:r>
              <a:rPr lang="en-US" altLang="zh-CN" sz="2000" b="1" dirty="0">
                <a:solidFill>
                  <a:srgbClr val="00B050"/>
                </a:solidFill>
                <a:latin typeface="+mn-lt"/>
              </a:rPr>
              <a:t>Loc</a:t>
            </a:r>
            <a:r>
              <a:rPr lang="en-US" altLang="zh-CN" sz="2000" dirty="0">
                <a:latin typeface="+mn-lt"/>
              </a:rPr>
              <a:t>ate anytime for anyone.</a:t>
            </a:r>
            <a:endParaRPr lang="zh-CN" altLang="en-US" sz="2000" dirty="0">
              <a:latin typeface="+mn-lt"/>
            </a:endParaRPr>
          </a:p>
        </p:txBody>
      </p:sp>
    </p:spTree>
    <p:extLst>
      <p:ext uri="{BB962C8B-B14F-4D97-AF65-F5344CB8AC3E}">
        <p14:creationId xmlns:p14="http://schemas.microsoft.com/office/powerpoint/2010/main" val="42804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par>
                                <p:cTn id="8" presetID="10" presetClass="entr" presetSubtype="0" fill="hold" nodeType="withEffect">
                                  <p:stCondLst>
                                    <p:cond delay="0"/>
                                  </p:stCondLst>
                                  <p:childTnLst>
                                    <p:set>
                                      <p:cBhvr>
                                        <p:cTn id="9" dur="1" fill="hold">
                                          <p:stCondLst>
                                            <p:cond delay="0"/>
                                          </p:stCondLst>
                                        </p:cTn>
                                        <p:tgtEl>
                                          <p:spTgt spid="232"/>
                                        </p:tgtEl>
                                        <p:attrNameLst>
                                          <p:attrName>style.visibility</p:attrName>
                                        </p:attrNameLst>
                                      </p:cBhvr>
                                      <p:to>
                                        <p:strVal val="visible"/>
                                      </p:to>
                                    </p:set>
                                    <p:animEffect transition="in" filter="fade">
                                      <p:cBhvr>
                                        <p:cTn id="10"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System Overview</a:t>
            </a:r>
            <a:endParaRPr lang="zh-CN" altLang="en-US" dirty="0"/>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a:xfrm>
            <a:off x="9011840" y="6381328"/>
            <a:ext cx="2844800" cy="476250"/>
          </a:xfrm>
        </p:spPr>
        <p:txBody>
          <a:bodyPr/>
          <a:lstStyle/>
          <a:p>
            <a:fld id="{87AB51E9-348C-4DC8-84CE-839F8B9DCC07}" type="slidenum">
              <a:rPr lang="en-US" altLang="zh-CN" smtClean="0"/>
              <a:pPr/>
              <a:t>7</a:t>
            </a:fld>
            <a:endParaRPr lang="en-US" altLang="zh-CN"/>
          </a:p>
        </p:txBody>
      </p:sp>
      <p:sp>
        <p:nvSpPr>
          <p:cNvPr id="49" name="矩形: 圆角 48">
            <a:extLst>
              <a:ext uri="{FF2B5EF4-FFF2-40B4-BE49-F238E27FC236}">
                <a16:creationId xmlns:a16="http://schemas.microsoft.com/office/drawing/2014/main" id="{9A63BCAF-2A9F-4FE6-86FC-50189623349A}"/>
              </a:ext>
            </a:extLst>
          </p:cNvPr>
          <p:cNvSpPr/>
          <p:nvPr/>
        </p:nvSpPr>
        <p:spPr>
          <a:xfrm>
            <a:off x="3047204" y="4486904"/>
            <a:ext cx="6793050" cy="1606392"/>
          </a:xfrm>
          <a:prstGeom prst="roundRect">
            <a:avLst/>
          </a:prstGeom>
          <a:pattFill prst="pct5">
            <a:fgClr>
              <a:srgbClr val="ED7D31"/>
            </a:fgClr>
            <a:bgClr>
              <a:sysClr val="window" lastClr="FFFFFF"/>
            </a:bgClr>
          </a:pattFill>
          <a:ln w="25400" cap="flat" cmpd="sng" algn="ctr">
            <a:solidFill>
              <a:srgbClr val="E7E6E6">
                <a:lumMod val="25000"/>
              </a:srgbClr>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0" name="文本框 49">
            <a:extLst>
              <a:ext uri="{FF2B5EF4-FFF2-40B4-BE49-F238E27FC236}">
                <a16:creationId xmlns:a16="http://schemas.microsoft.com/office/drawing/2014/main" id="{8035E862-8322-4DA6-B47B-08AA26C60BFA}"/>
              </a:ext>
            </a:extLst>
          </p:cNvPr>
          <p:cNvSpPr txBox="1"/>
          <p:nvPr/>
        </p:nvSpPr>
        <p:spPr>
          <a:xfrm>
            <a:off x="3560055" y="4565298"/>
            <a:ext cx="5800103" cy="461665"/>
          </a:xfrm>
          <a:prstGeom prst="rect">
            <a:avLst/>
          </a:prstGeom>
          <a:noFill/>
        </p:spPr>
        <p:txBody>
          <a:bodyPr wrap="square">
            <a:spAutoFit/>
          </a:bodyPr>
          <a:lstStyle/>
          <a:p>
            <a:pPr algn="ctr" defTabSz="457200" fontAlgn="auto">
              <a:spcBef>
                <a:spcPts val="0"/>
              </a:spcBef>
              <a:spcAft>
                <a:spcPts val="0"/>
              </a:spcAft>
            </a:pPr>
            <a:r>
              <a:rPr lang="en-US" altLang="zh-CN" sz="2400" b="1" dirty="0">
                <a:solidFill>
                  <a:prstClr val="black"/>
                </a:solidFill>
                <a:latin typeface="Calibri" panose="020F0502020204030204"/>
                <a:ea typeface="等线" panose="02010600030101010101" pitchFamily="2" charset="-122"/>
              </a:rPr>
              <a:t>Co-training based reliable model update </a:t>
            </a:r>
            <a:endParaRPr lang="zh-CN" altLang="en-US" sz="2400" b="1" dirty="0">
              <a:solidFill>
                <a:prstClr val="black"/>
              </a:solidFill>
              <a:latin typeface="Calibri" panose="020F0502020204030204"/>
              <a:ea typeface="等线" panose="02010600030101010101" pitchFamily="2" charset="-122"/>
            </a:endParaRPr>
          </a:p>
        </p:txBody>
      </p:sp>
      <p:sp>
        <p:nvSpPr>
          <p:cNvPr id="51" name="矩形: 圆角 50">
            <a:extLst>
              <a:ext uri="{FF2B5EF4-FFF2-40B4-BE49-F238E27FC236}">
                <a16:creationId xmlns:a16="http://schemas.microsoft.com/office/drawing/2014/main" id="{C4983769-C1B2-47D9-84C7-19FF2E0EACF7}"/>
              </a:ext>
            </a:extLst>
          </p:cNvPr>
          <p:cNvSpPr/>
          <p:nvPr/>
        </p:nvSpPr>
        <p:spPr>
          <a:xfrm>
            <a:off x="3047208" y="1569401"/>
            <a:ext cx="6793051" cy="2399114"/>
          </a:xfrm>
          <a:prstGeom prst="roundRect">
            <a:avLst/>
          </a:prstGeom>
          <a:pattFill prst="pct5">
            <a:fgClr>
              <a:srgbClr val="5B9BD5"/>
            </a:fgClr>
            <a:bgClr>
              <a:sysClr val="window" lastClr="FFFFFF"/>
            </a:bgClr>
          </a:pattFill>
          <a:ln w="25400" cap="flat" cmpd="sng" algn="ctr">
            <a:solidFill>
              <a:srgbClr val="E7E6E6">
                <a:lumMod val="25000"/>
              </a:srgbClr>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2" name="矩形: 圆角 51">
            <a:extLst>
              <a:ext uri="{FF2B5EF4-FFF2-40B4-BE49-F238E27FC236}">
                <a16:creationId xmlns:a16="http://schemas.microsoft.com/office/drawing/2014/main" id="{D879AD06-638A-444D-94B8-A3BD5D293F65}"/>
              </a:ext>
            </a:extLst>
          </p:cNvPr>
          <p:cNvSpPr/>
          <p:nvPr/>
        </p:nvSpPr>
        <p:spPr>
          <a:xfrm>
            <a:off x="3289132" y="2534597"/>
            <a:ext cx="1995391" cy="833019"/>
          </a:xfrm>
          <a:prstGeom prst="roundRect">
            <a:avLst/>
          </a:prstGeom>
          <a:solidFill>
            <a:srgbClr val="5B9BD5">
              <a:alpha val="75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3" name="文本框 52">
            <a:extLst>
              <a:ext uri="{FF2B5EF4-FFF2-40B4-BE49-F238E27FC236}">
                <a16:creationId xmlns:a16="http://schemas.microsoft.com/office/drawing/2014/main" id="{B116013B-FC34-4509-8564-E14D66BC41A7}"/>
              </a:ext>
            </a:extLst>
          </p:cNvPr>
          <p:cNvSpPr txBox="1"/>
          <p:nvPr/>
        </p:nvSpPr>
        <p:spPr>
          <a:xfrm>
            <a:off x="3157334" y="1640747"/>
            <a:ext cx="6553310" cy="461665"/>
          </a:xfrm>
          <a:prstGeom prst="rect">
            <a:avLst/>
          </a:prstGeom>
          <a:noFill/>
        </p:spPr>
        <p:txBody>
          <a:bodyPr wrap="square">
            <a:spAutoFit/>
          </a:bodyPr>
          <a:lstStyle/>
          <a:p>
            <a:pPr algn="ctr" defTabSz="457200" fontAlgn="auto">
              <a:spcBef>
                <a:spcPts val="0"/>
              </a:spcBef>
              <a:spcAft>
                <a:spcPts val="0"/>
              </a:spcAft>
            </a:pPr>
            <a:r>
              <a:rPr lang="en-US" altLang="zh-CN" sz="2400" b="1" dirty="0">
                <a:solidFill>
                  <a:prstClr val="black"/>
                </a:solidFill>
                <a:latin typeface="Calibri" panose="020F0502020204030204"/>
                <a:ea typeface="等线" panose="02010600030101010101" pitchFamily="2" charset="-122"/>
              </a:rPr>
              <a:t>Adversarial learning based robust localization </a:t>
            </a:r>
            <a:endParaRPr lang="zh-CN" altLang="en-US" sz="2400" b="1" dirty="0">
              <a:solidFill>
                <a:prstClr val="black"/>
              </a:solidFill>
              <a:latin typeface="Calibri" panose="020F0502020204030204"/>
              <a:ea typeface="等线" panose="02010600030101010101" pitchFamily="2" charset="-122"/>
            </a:endParaRPr>
          </a:p>
        </p:txBody>
      </p:sp>
      <p:sp>
        <p:nvSpPr>
          <p:cNvPr id="54" name="文本框 53">
            <a:extLst>
              <a:ext uri="{FF2B5EF4-FFF2-40B4-BE49-F238E27FC236}">
                <a16:creationId xmlns:a16="http://schemas.microsoft.com/office/drawing/2014/main" id="{FAD343B3-D191-4F04-882D-B19AEC934573}"/>
              </a:ext>
            </a:extLst>
          </p:cNvPr>
          <p:cNvSpPr txBox="1"/>
          <p:nvPr/>
        </p:nvSpPr>
        <p:spPr>
          <a:xfrm>
            <a:off x="3216373" y="2606237"/>
            <a:ext cx="2144434" cy="707886"/>
          </a:xfrm>
          <a:prstGeom prst="rect">
            <a:avLst/>
          </a:prstGeom>
          <a:noFill/>
        </p:spPr>
        <p:txBody>
          <a:bodyPr wrap="square">
            <a:spAutoFit/>
          </a:bodyPr>
          <a:lstStyle/>
          <a:p>
            <a:pPr algn="ctr" defTabSz="457200" fontAlgn="auto">
              <a:spcBef>
                <a:spcPts val="0"/>
              </a:spcBef>
              <a:spcAft>
                <a:spcPts val="0"/>
              </a:spcAft>
            </a:pPr>
            <a:r>
              <a:rPr lang="en-US" altLang="zh-CN" sz="2000" b="1" dirty="0">
                <a:solidFill>
                  <a:prstClr val="black"/>
                </a:solidFill>
                <a:latin typeface="Calibri" panose="020F0502020204030204"/>
                <a:ea typeface="等线" panose="02010600030101010101" pitchFamily="2" charset="-122"/>
              </a:rPr>
              <a:t>Fingerprint-image Transformer</a:t>
            </a:r>
            <a:endParaRPr lang="zh-CN" altLang="en-US" sz="2000" b="1" dirty="0">
              <a:solidFill>
                <a:prstClr val="black"/>
              </a:solidFill>
              <a:latin typeface="Calibri" panose="020F0502020204030204"/>
              <a:ea typeface="等线" panose="02010600030101010101" pitchFamily="2" charset="-122"/>
            </a:endParaRPr>
          </a:p>
        </p:txBody>
      </p:sp>
      <p:cxnSp>
        <p:nvCxnSpPr>
          <p:cNvPr id="55" name="直接箭头连接符 54">
            <a:extLst>
              <a:ext uri="{FF2B5EF4-FFF2-40B4-BE49-F238E27FC236}">
                <a16:creationId xmlns:a16="http://schemas.microsoft.com/office/drawing/2014/main" id="{1C8B7552-6DAD-4858-AA81-3BABA898C380}"/>
              </a:ext>
            </a:extLst>
          </p:cNvPr>
          <p:cNvCxnSpPr>
            <a:cxnSpLocks/>
          </p:cNvCxnSpPr>
          <p:nvPr/>
        </p:nvCxnSpPr>
        <p:spPr>
          <a:xfrm>
            <a:off x="5336617" y="2694381"/>
            <a:ext cx="466489" cy="0"/>
          </a:xfrm>
          <a:prstGeom prst="straightConnector1">
            <a:avLst/>
          </a:prstGeom>
          <a:noFill/>
          <a:ln w="38100" cap="flat" cmpd="sng" algn="ctr">
            <a:solidFill>
              <a:srgbClr val="FFC000">
                <a:lumMod val="60000"/>
                <a:lumOff val="40000"/>
              </a:srgbClr>
            </a:solidFill>
            <a:prstDash val="solid"/>
            <a:miter lim="800000"/>
            <a:tailEnd type="triangle"/>
          </a:ln>
          <a:effectLst/>
        </p:spPr>
      </p:cxnSp>
      <p:sp>
        <p:nvSpPr>
          <p:cNvPr id="56" name="矩形: 圆角 55">
            <a:extLst>
              <a:ext uri="{FF2B5EF4-FFF2-40B4-BE49-F238E27FC236}">
                <a16:creationId xmlns:a16="http://schemas.microsoft.com/office/drawing/2014/main" id="{A272186A-0528-48DE-AECA-23B9CB0B49BA}"/>
              </a:ext>
            </a:extLst>
          </p:cNvPr>
          <p:cNvSpPr/>
          <p:nvPr/>
        </p:nvSpPr>
        <p:spPr>
          <a:xfrm>
            <a:off x="5848754" y="2470089"/>
            <a:ext cx="1225480" cy="944345"/>
          </a:xfrm>
          <a:prstGeom prst="roundRect">
            <a:avLst/>
          </a:prstGeom>
          <a:solidFill>
            <a:srgbClr val="5B9BD5">
              <a:alpha val="75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7" name="文本框 56">
            <a:extLst>
              <a:ext uri="{FF2B5EF4-FFF2-40B4-BE49-F238E27FC236}">
                <a16:creationId xmlns:a16="http://schemas.microsoft.com/office/drawing/2014/main" id="{A8D18620-AF14-4350-8787-754F5FC70397}"/>
              </a:ext>
            </a:extLst>
          </p:cNvPr>
          <p:cNvSpPr txBox="1"/>
          <p:nvPr/>
        </p:nvSpPr>
        <p:spPr>
          <a:xfrm>
            <a:off x="5879598" y="2600131"/>
            <a:ext cx="1168330" cy="707886"/>
          </a:xfrm>
          <a:prstGeom prst="rect">
            <a:avLst/>
          </a:prstGeom>
          <a:noFill/>
        </p:spPr>
        <p:txBody>
          <a:bodyPr wrap="square">
            <a:spAutoFit/>
          </a:bodyPr>
          <a:lstStyle/>
          <a:p>
            <a:pPr algn="ctr" defTabSz="457200" fontAlgn="auto">
              <a:spcBef>
                <a:spcPts val="0"/>
              </a:spcBef>
              <a:spcAft>
                <a:spcPts val="0"/>
              </a:spcAft>
            </a:pPr>
            <a:r>
              <a:rPr lang="en-US" altLang="zh-CN" sz="2000" b="1" dirty="0">
                <a:solidFill>
                  <a:prstClr val="black"/>
                </a:solidFill>
                <a:latin typeface="Calibri" panose="020F0502020204030204"/>
                <a:ea typeface="等线" panose="02010600030101010101" pitchFamily="2" charset="-122"/>
              </a:rPr>
              <a:t>Feature </a:t>
            </a:r>
          </a:p>
          <a:p>
            <a:pPr algn="ctr" defTabSz="457200" fontAlgn="auto">
              <a:spcBef>
                <a:spcPts val="0"/>
              </a:spcBef>
              <a:spcAft>
                <a:spcPts val="0"/>
              </a:spcAft>
            </a:pPr>
            <a:r>
              <a:rPr lang="en-US" altLang="zh-CN" sz="2000" b="1" dirty="0">
                <a:solidFill>
                  <a:prstClr val="black"/>
                </a:solidFill>
                <a:latin typeface="Calibri" panose="020F0502020204030204"/>
                <a:ea typeface="等线" panose="02010600030101010101" pitchFamily="2" charset="-122"/>
              </a:rPr>
              <a:t>Extractor</a:t>
            </a:r>
            <a:endParaRPr lang="zh-CN" altLang="en-US" sz="2000" b="1" dirty="0">
              <a:solidFill>
                <a:prstClr val="black"/>
              </a:solidFill>
              <a:latin typeface="Calibri" panose="020F0502020204030204"/>
              <a:ea typeface="等线" panose="02010600030101010101" pitchFamily="2" charset="-122"/>
            </a:endParaRPr>
          </a:p>
        </p:txBody>
      </p:sp>
      <p:sp>
        <p:nvSpPr>
          <p:cNvPr id="58" name="矩形: 圆角 57">
            <a:extLst>
              <a:ext uri="{FF2B5EF4-FFF2-40B4-BE49-F238E27FC236}">
                <a16:creationId xmlns:a16="http://schemas.microsoft.com/office/drawing/2014/main" id="{55AB889F-BBDE-42E6-9262-E8FECD4DACB7}"/>
              </a:ext>
            </a:extLst>
          </p:cNvPr>
          <p:cNvSpPr/>
          <p:nvPr/>
        </p:nvSpPr>
        <p:spPr>
          <a:xfrm>
            <a:off x="7880644" y="2127552"/>
            <a:ext cx="1517615" cy="734461"/>
          </a:xfrm>
          <a:prstGeom prst="roundRect">
            <a:avLst/>
          </a:prstGeom>
          <a:solidFill>
            <a:srgbClr val="5B9BD5">
              <a:alpha val="75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9" name="文本框 58">
            <a:extLst>
              <a:ext uri="{FF2B5EF4-FFF2-40B4-BE49-F238E27FC236}">
                <a16:creationId xmlns:a16="http://schemas.microsoft.com/office/drawing/2014/main" id="{18949891-CC72-4475-924C-118BBD6A30AB}"/>
              </a:ext>
            </a:extLst>
          </p:cNvPr>
          <p:cNvSpPr txBox="1"/>
          <p:nvPr/>
        </p:nvSpPr>
        <p:spPr>
          <a:xfrm>
            <a:off x="7835135" y="2119510"/>
            <a:ext cx="1654806" cy="707886"/>
          </a:xfrm>
          <a:prstGeom prst="rect">
            <a:avLst/>
          </a:prstGeom>
          <a:noFill/>
        </p:spPr>
        <p:txBody>
          <a:bodyPr wrap="square">
            <a:spAutoFit/>
          </a:bodyPr>
          <a:lstStyle/>
          <a:p>
            <a:pPr algn="ctr" defTabSz="457200" fontAlgn="auto">
              <a:spcBef>
                <a:spcPts val="0"/>
              </a:spcBef>
              <a:spcAft>
                <a:spcPts val="0"/>
              </a:spcAft>
            </a:pPr>
            <a:r>
              <a:rPr lang="en-US" altLang="zh-CN" sz="2000" b="1" dirty="0">
                <a:solidFill>
                  <a:prstClr val="black"/>
                </a:solidFill>
                <a:latin typeface="Calibri" panose="020F0502020204030204"/>
                <a:ea typeface="等线" panose="02010600030101010101" pitchFamily="2" charset="-122"/>
              </a:rPr>
              <a:t>Domain</a:t>
            </a:r>
          </a:p>
          <a:p>
            <a:pPr algn="ctr" defTabSz="457200" fontAlgn="auto">
              <a:spcBef>
                <a:spcPts val="0"/>
              </a:spcBef>
              <a:spcAft>
                <a:spcPts val="0"/>
              </a:spcAft>
            </a:pPr>
            <a:r>
              <a:rPr lang="en-US" altLang="zh-CN" sz="2000" b="1" dirty="0">
                <a:solidFill>
                  <a:prstClr val="black"/>
                </a:solidFill>
                <a:latin typeface="Calibri" panose="020F0502020204030204"/>
                <a:ea typeface="等线" panose="02010600030101010101" pitchFamily="2" charset="-122"/>
              </a:rPr>
              <a:t>Discriminator</a:t>
            </a:r>
            <a:endParaRPr lang="zh-CN" altLang="en-US" sz="2000" b="1" dirty="0">
              <a:solidFill>
                <a:prstClr val="black"/>
              </a:solidFill>
              <a:latin typeface="Calibri" panose="020F0502020204030204"/>
              <a:ea typeface="等线" panose="02010600030101010101" pitchFamily="2" charset="-122"/>
            </a:endParaRPr>
          </a:p>
        </p:txBody>
      </p:sp>
      <p:sp>
        <p:nvSpPr>
          <p:cNvPr id="60" name="矩形: 圆角 59">
            <a:extLst>
              <a:ext uri="{FF2B5EF4-FFF2-40B4-BE49-F238E27FC236}">
                <a16:creationId xmlns:a16="http://schemas.microsoft.com/office/drawing/2014/main" id="{C6085BA0-AC7E-4036-B647-A315B98326F0}"/>
              </a:ext>
            </a:extLst>
          </p:cNvPr>
          <p:cNvSpPr/>
          <p:nvPr/>
        </p:nvSpPr>
        <p:spPr>
          <a:xfrm>
            <a:off x="7877461" y="2992736"/>
            <a:ext cx="1517611" cy="734461"/>
          </a:xfrm>
          <a:prstGeom prst="roundRect">
            <a:avLst/>
          </a:prstGeom>
          <a:solidFill>
            <a:srgbClr val="5B9BD5">
              <a:alpha val="75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61" name="文本框 60">
            <a:extLst>
              <a:ext uri="{FF2B5EF4-FFF2-40B4-BE49-F238E27FC236}">
                <a16:creationId xmlns:a16="http://schemas.microsoft.com/office/drawing/2014/main" id="{423A5723-80DE-4D20-8EF1-BC84E3DD93A0}"/>
              </a:ext>
            </a:extLst>
          </p:cNvPr>
          <p:cNvSpPr txBox="1"/>
          <p:nvPr/>
        </p:nvSpPr>
        <p:spPr>
          <a:xfrm>
            <a:off x="8066359" y="3030088"/>
            <a:ext cx="1198562" cy="707886"/>
          </a:xfrm>
          <a:prstGeom prst="rect">
            <a:avLst/>
          </a:prstGeom>
          <a:noFill/>
        </p:spPr>
        <p:txBody>
          <a:bodyPr wrap="square">
            <a:spAutoFit/>
          </a:bodyPr>
          <a:lstStyle/>
          <a:p>
            <a:pPr algn="ctr" defTabSz="457200" fontAlgn="auto">
              <a:spcBef>
                <a:spcPts val="0"/>
              </a:spcBef>
              <a:spcAft>
                <a:spcPts val="0"/>
              </a:spcAft>
            </a:pPr>
            <a:r>
              <a:rPr lang="en-US" altLang="zh-CN" sz="2000" b="1" dirty="0">
                <a:solidFill>
                  <a:prstClr val="black"/>
                </a:solidFill>
                <a:latin typeface="Calibri" panose="020F0502020204030204"/>
                <a:ea typeface="等线" panose="02010600030101010101" pitchFamily="2" charset="-122"/>
              </a:rPr>
              <a:t>Location</a:t>
            </a:r>
          </a:p>
          <a:p>
            <a:pPr algn="ctr" defTabSz="457200" fontAlgn="auto">
              <a:spcBef>
                <a:spcPts val="0"/>
              </a:spcBef>
              <a:spcAft>
                <a:spcPts val="0"/>
              </a:spcAft>
            </a:pPr>
            <a:r>
              <a:rPr lang="en-US" altLang="zh-CN" sz="2000" b="1" dirty="0">
                <a:solidFill>
                  <a:prstClr val="black"/>
                </a:solidFill>
                <a:latin typeface="Calibri" panose="020F0502020204030204"/>
                <a:ea typeface="等线" panose="02010600030101010101" pitchFamily="2" charset="-122"/>
              </a:rPr>
              <a:t>Predictor</a:t>
            </a:r>
            <a:endParaRPr lang="zh-CN" altLang="en-US" sz="2000" b="1" dirty="0">
              <a:solidFill>
                <a:prstClr val="black"/>
              </a:solidFill>
              <a:latin typeface="Calibri" panose="020F0502020204030204"/>
              <a:ea typeface="等线" panose="02010600030101010101" pitchFamily="2" charset="-122"/>
            </a:endParaRPr>
          </a:p>
        </p:txBody>
      </p:sp>
      <p:cxnSp>
        <p:nvCxnSpPr>
          <p:cNvPr id="62" name="直接箭头连接符 61">
            <a:extLst>
              <a:ext uri="{FF2B5EF4-FFF2-40B4-BE49-F238E27FC236}">
                <a16:creationId xmlns:a16="http://schemas.microsoft.com/office/drawing/2014/main" id="{0FE8C550-10C5-41A1-837D-AF2636E47F2F}"/>
              </a:ext>
            </a:extLst>
          </p:cNvPr>
          <p:cNvCxnSpPr>
            <a:cxnSpLocks/>
          </p:cNvCxnSpPr>
          <p:nvPr/>
        </p:nvCxnSpPr>
        <p:spPr>
          <a:xfrm>
            <a:off x="7119886" y="2694381"/>
            <a:ext cx="715251" cy="0"/>
          </a:xfrm>
          <a:prstGeom prst="straightConnector1">
            <a:avLst/>
          </a:prstGeom>
          <a:noFill/>
          <a:ln w="38100" cap="flat" cmpd="sng" algn="ctr">
            <a:solidFill>
              <a:srgbClr val="FFC000">
                <a:lumMod val="60000"/>
                <a:lumOff val="40000"/>
              </a:srgbClr>
            </a:solidFill>
            <a:prstDash val="solid"/>
            <a:miter lim="800000"/>
            <a:tailEnd type="triangle"/>
          </a:ln>
          <a:effectLst/>
        </p:spPr>
      </p:cxnSp>
      <p:cxnSp>
        <p:nvCxnSpPr>
          <p:cNvPr id="63" name="直接箭头连接符 62">
            <a:extLst>
              <a:ext uri="{FF2B5EF4-FFF2-40B4-BE49-F238E27FC236}">
                <a16:creationId xmlns:a16="http://schemas.microsoft.com/office/drawing/2014/main" id="{C4F55820-223F-4660-91D6-57BDE5BBF474}"/>
              </a:ext>
            </a:extLst>
          </p:cNvPr>
          <p:cNvCxnSpPr>
            <a:cxnSpLocks/>
          </p:cNvCxnSpPr>
          <p:nvPr/>
        </p:nvCxnSpPr>
        <p:spPr>
          <a:xfrm>
            <a:off x="7123067" y="3169124"/>
            <a:ext cx="712068" cy="0"/>
          </a:xfrm>
          <a:prstGeom prst="straightConnector1">
            <a:avLst/>
          </a:prstGeom>
          <a:noFill/>
          <a:ln w="38100" cap="flat" cmpd="sng" algn="ctr">
            <a:solidFill>
              <a:srgbClr val="FFC000">
                <a:lumMod val="60000"/>
                <a:lumOff val="40000"/>
              </a:srgbClr>
            </a:solidFill>
            <a:prstDash val="solid"/>
            <a:miter lim="800000"/>
            <a:tailEnd type="triangle"/>
          </a:ln>
          <a:effectLst/>
        </p:spPr>
      </p:cxnSp>
      <p:cxnSp>
        <p:nvCxnSpPr>
          <p:cNvPr id="64" name="直接箭头连接符 63">
            <a:extLst>
              <a:ext uri="{FF2B5EF4-FFF2-40B4-BE49-F238E27FC236}">
                <a16:creationId xmlns:a16="http://schemas.microsoft.com/office/drawing/2014/main" id="{37D78F72-3E96-41CD-90E6-095E544C06C9}"/>
              </a:ext>
            </a:extLst>
          </p:cNvPr>
          <p:cNvCxnSpPr>
            <a:cxnSpLocks/>
          </p:cNvCxnSpPr>
          <p:nvPr/>
        </p:nvCxnSpPr>
        <p:spPr>
          <a:xfrm>
            <a:off x="5336617" y="3169124"/>
            <a:ext cx="466489" cy="0"/>
          </a:xfrm>
          <a:prstGeom prst="straightConnector1">
            <a:avLst/>
          </a:prstGeom>
          <a:noFill/>
          <a:ln w="38100" cap="flat" cmpd="sng" algn="ctr">
            <a:solidFill>
              <a:srgbClr val="92D050"/>
            </a:solidFill>
            <a:prstDash val="solid"/>
            <a:miter lim="800000"/>
            <a:tailEnd type="triangle"/>
          </a:ln>
          <a:effectLst/>
        </p:spPr>
      </p:cxnSp>
      <p:cxnSp>
        <p:nvCxnSpPr>
          <p:cNvPr id="65" name="直接箭头连接符 64">
            <a:extLst>
              <a:ext uri="{FF2B5EF4-FFF2-40B4-BE49-F238E27FC236}">
                <a16:creationId xmlns:a16="http://schemas.microsoft.com/office/drawing/2014/main" id="{A55B8003-F16F-4B22-AC1C-56F082364EE9}"/>
              </a:ext>
            </a:extLst>
          </p:cNvPr>
          <p:cNvCxnSpPr>
            <a:cxnSpLocks/>
          </p:cNvCxnSpPr>
          <p:nvPr/>
        </p:nvCxnSpPr>
        <p:spPr>
          <a:xfrm>
            <a:off x="6463615" y="3482178"/>
            <a:ext cx="0" cy="944345"/>
          </a:xfrm>
          <a:prstGeom prst="straightConnector1">
            <a:avLst/>
          </a:prstGeom>
          <a:noFill/>
          <a:ln w="38100" cap="flat" cmpd="sng" algn="ctr">
            <a:solidFill>
              <a:srgbClr val="92D050"/>
            </a:solidFill>
            <a:prstDash val="solid"/>
            <a:miter lim="800000"/>
            <a:tailEnd type="triangle"/>
          </a:ln>
          <a:effectLst/>
        </p:spPr>
      </p:cxnSp>
      <p:cxnSp>
        <p:nvCxnSpPr>
          <p:cNvPr id="66" name="直接箭头连接符 65">
            <a:extLst>
              <a:ext uri="{FF2B5EF4-FFF2-40B4-BE49-F238E27FC236}">
                <a16:creationId xmlns:a16="http://schemas.microsoft.com/office/drawing/2014/main" id="{87460B8B-FAA4-43A8-B186-DBAA29525995}"/>
              </a:ext>
            </a:extLst>
          </p:cNvPr>
          <p:cNvCxnSpPr>
            <a:cxnSpLocks/>
          </p:cNvCxnSpPr>
          <p:nvPr/>
        </p:nvCxnSpPr>
        <p:spPr>
          <a:xfrm flipV="1">
            <a:off x="8660341" y="3799676"/>
            <a:ext cx="0" cy="614146"/>
          </a:xfrm>
          <a:prstGeom prst="straightConnector1">
            <a:avLst/>
          </a:prstGeom>
          <a:noFill/>
          <a:ln w="38100" cap="flat" cmpd="sng" algn="ctr">
            <a:solidFill>
              <a:srgbClr val="92D050"/>
            </a:solidFill>
            <a:prstDash val="solid"/>
            <a:miter lim="800000"/>
            <a:tailEnd type="triangle"/>
          </a:ln>
          <a:effectLst/>
        </p:spPr>
      </p:cxnSp>
      <p:sp>
        <p:nvSpPr>
          <p:cNvPr id="67" name="文本框 66">
            <a:extLst>
              <a:ext uri="{FF2B5EF4-FFF2-40B4-BE49-F238E27FC236}">
                <a16:creationId xmlns:a16="http://schemas.microsoft.com/office/drawing/2014/main" id="{22B5282B-92FD-456C-93E8-A231BAEE5E1F}"/>
              </a:ext>
            </a:extLst>
          </p:cNvPr>
          <p:cNvSpPr txBox="1"/>
          <p:nvPr/>
        </p:nvSpPr>
        <p:spPr>
          <a:xfrm>
            <a:off x="7512392" y="4031630"/>
            <a:ext cx="1192260" cy="369332"/>
          </a:xfrm>
          <a:prstGeom prst="rect">
            <a:avLst/>
          </a:prstGeom>
          <a:noFill/>
        </p:spPr>
        <p:txBody>
          <a:bodyPr wrap="square">
            <a:spAutoFit/>
          </a:bodyPr>
          <a:lstStyle/>
          <a:p>
            <a:pPr algn="ctr" defTabSz="457200" fontAlgn="auto">
              <a:spcBef>
                <a:spcPts val="0"/>
              </a:spcBef>
              <a:spcAft>
                <a:spcPts val="0"/>
              </a:spcAft>
            </a:pPr>
            <a:r>
              <a:rPr lang="en-US" altLang="zh-CN" b="1" dirty="0">
                <a:solidFill>
                  <a:srgbClr val="68A042"/>
                </a:solidFill>
                <a:latin typeface="Calibri" panose="020F0502020204030204"/>
                <a:ea typeface="等线" panose="02010600030101010101" pitchFamily="2" charset="-122"/>
              </a:rPr>
              <a:t>Fine-tune</a:t>
            </a:r>
            <a:endParaRPr lang="zh-CN" altLang="en-US" b="1" dirty="0">
              <a:solidFill>
                <a:srgbClr val="68A042"/>
              </a:solidFill>
              <a:latin typeface="Calibri" panose="020F0502020204030204"/>
              <a:ea typeface="等线" panose="02010600030101010101" pitchFamily="2" charset="-122"/>
            </a:endParaRPr>
          </a:p>
        </p:txBody>
      </p:sp>
      <p:cxnSp>
        <p:nvCxnSpPr>
          <p:cNvPr id="68" name="直接箭头连接符 67">
            <a:extLst>
              <a:ext uri="{FF2B5EF4-FFF2-40B4-BE49-F238E27FC236}">
                <a16:creationId xmlns:a16="http://schemas.microsoft.com/office/drawing/2014/main" id="{824DB9D9-7C12-40B8-82A8-92010C593BDD}"/>
              </a:ext>
            </a:extLst>
          </p:cNvPr>
          <p:cNvCxnSpPr>
            <a:cxnSpLocks/>
          </p:cNvCxnSpPr>
          <p:nvPr/>
        </p:nvCxnSpPr>
        <p:spPr>
          <a:xfrm>
            <a:off x="2730975" y="2700477"/>
            <a:ext cx="518583" cy="0"/>
          </a:xfrm>
          <a:prstGeom prst="straightConnector1">
            <a:avLst/>
          </a:prstGeom>
          <a:noFill/>
          <a:ln w="38100" cap="flat" cmpd="sng" algn="ctr">
            <a:solidFill>
              <a:srgbClr val="FFC000">
                <a:lumMod val="60000"/>
                <a:lumOff val="40000"/>
              </a:srgbClr>
            </a:solidFill>
            <a:prstDash val="solid"/>
            <a:miter lim="800000"/>
            <a:tailEnd type="triangle"/>
          </a:ln>
          <a:effectLst/>
        </p:spPr>
      </p:cxnSp>
      <p:cxnSp>
        <p:nvCxnSpPr>
          <p:cNvPr id="69" name="直接箭头连接符 68">
            <a:extLst>
              <a:ext uri="{FF2B5EF4-FFF2-40B4-BE49-F238E27FC236}">
                <a16:creationId xmlns:a16="http://schemas.microsoft.com/office/drawing/2014/main" id="{3EC36612-218C-4D1F-AC69-70C6246A6CE0}"/>
              </a:ext>
            </a:extLst>
          </p:cNvPr>
          <p:cNvCxnSpPr>
            <a:cxnSpLocks/>
          </p:cNvCxnSpPr>
          <p:nvPr/>
        </p:nvCxnSpPr>
        <p:spPr>
          <a:xfrm>
            <a:off x="2730975" y="3175220"/>
            <a:ext cx="518583" cy="0"/>
          </a:xfrm>
          <a:prstGeom prst="straightConnector1">
            <a:avLst/>
          </a:prstGeom>
          <a:noFill/>
          <a:ln w="38100" cap="flat" cmpd="sng" algn="ctr">
            <a:solidFill>
              <a:srgbClr val="92D050"/>
            </a:solidFill>
            <a:prstDash val="solid"/>
            <a:miter lim="800000"/>
            <a:tailEnd type="triangle"/>
          </a:ln>
          <a:effectLst/>
        </p:spPr>
      </p:cxnSp>
      <p:cxnSp>
        <p:nvCxnSpPr>
          <p:cNvPr id="70" name="直接箭头连接符 69">
            <a:extLst>
              <a:ext uri="{FF2B5EF4-FFF2-40B4-BE49-F238E27FC236}">
                <a16:creationId xmlns:a16="http://schemas.microsoft.com/office/drawing/2014/main" id="{A7FE2531-5A3B-41DC-9B24-7D3694D2B805}"/>
              </a:ext>
            </a:extLst>
          </p:cNvPr>
          <p:cNvCxnSpPr>
            <a:cxnSpLocks/>
          </p:cNvCxnSpPr>
          <p:nvPr/>
        </p:nvCxnSpPr>
        <p:spPr>
          <a:xfrm>
            <a:off x="7119886" y="3297563"/>
            <a:ext cx="715251" cy="0"/>
          </a:xfrm>
          <a:prstGeom prst="straightConnector1">
            <a:avLst/>
          </a:prstGeom>
          <a:noFill/>
          <a:ln w="38100" cap="flat" cmpd="sng" algn="ctr">
            <a:solidFill>
              <a:srgbClr val="92D050"/>
            </a:solidFill>
            <a:prstDash val="solid"/>
            <a:miter lim="800000"/>
            <a:tailEnd type="triangle"/>
          </a:ln>
          <a:effectLst/>
        </p:spPr>
      </p:cxnSp>
      <p:cxnSp>
        <p:nvCxnSpPr>
          <p:cNvPr id="71" name="直接箭头连接符 70">
            <a:extLst>
              <a:ext uri="{FF2B5EF4-FFF2-40B4-BE49-F238E27FC236}">
                <a16:creationId xmlns:a16="http://schemas.microsoft.com/office/drawing/2014/main" id="{659AE992-ACFC-4175-84DA-486B4EF47EFB}"/>
              </a:ext>
            </a:extLst>
          </p:cNvPr>
          <p:cNvCxnSpPr>
            <a:cxnSpLocks/>
          </p:cNvCxnSpPr>
          <p:nvPr/>
        </p:nvCxnSpPr>
        <p:spPr>
          <a:xfrm>
            <a:off x="9489941" y="3299314"/>
            <a:ext cx="725937" cy="0"/>
          </a:xfrm>
          <a:prstGeom prst="straightConnector1">
            <a:avLst/>
          </a:prstGeom>
          <a:noFill/>
          <a:ln w="38100" cap="flat" cmpd="sng" algn="ctr">
            <a:solidFill>
              <a:srgbClr val="92D050"/>
            </a:solidFill>
            <a:prstDash val="solid"/>
            <a:miter lim="800000"/>
            <a:tailEnd type="triangle"/>
          </a:ln>
          <a:effectLst/>
        </p:spPr>
      </p:cxnSp>
      <p:sp>
        <p:nvSpPr>
          <p:cNvPr id="72" name="文本框 71">
            <a:extLst>
              <a:ext uri="{FF2B5EF4-FFF2-40B4-BE49-F238E27FC236}">
                <a16:creationId xmlns:a16="http://schemas.microsoft.com/office/drawing/2014/main" id="{E9E7B630-3A59-489F-8BAE-BAB299888771}"/>
              </a:ext>
            </a:extLst>
          </p:cNvPr>
          <p:cNvSpPr txBox="1"/>
          <p:nvPr/>
        </p:nvSpPr>
        <p:spPr>
          <a:xfrm>
            <a:off x="9982502" y="3367617"/>
            <a:ext cx="1154058" cy="646331"/>
          </a:xfrm>
          <a:prstGeom prst="rect">
            <a:avLst/>
          </a:prstGeom>
          <a:noFill/>
        </p:spPr>
        <p:txBody>
          <a:bodyPr wrap="square">
            <a:spAutoFit/>
          </a:bodyPr>
          <a:lstStyle/>
          <a:p>
            <a:pPr algn="ctr" defTabSz="457200" fontAlgn="auto">
              <a:spcBef>
                <a:spcPts val="0"/>
              </a:spcBef>
              <a:spcAft>
                <a:spcPts val="0"/>
              </a:spcAft>
            </a:pPr>
            <a:r>
              <a:rPr lang="en-US" altLang="zh-CN" b="1" dirty="0">
                <a:solidFill>
                  <a:prstClr val="black"/>
                </a:solidFill>
                <a:latin typeface="Calibri" panose="020F0502020204030204"/>
                <a:ea typeface="等线" panose="02010600030101010101" pitchFamily="2" charset="-122"/>
              </a:rPr>
              <a:t>Predicted</a:t>
            </a:r>
          </a:p>
          <a:p>
            <a:pPr algn="ctr" defTabSz="457200" fontAlgn="auto">
              <a:spcBef>
                <a:spcPts val="0"/>
              </a:spcBef>
              <a:spcAft>
                <a:spcPts val="0"/>
              </a:spcAft>
            </a:pPr>
            <a:r>
              <a:rPr lang="en-US" altLang="zh-CN" b="1" dirty="0">
                <a:solidFill>
                  <a:prstClr val="black"/>
                </a:solidFill>
                <a:latin typeface="Calibri" panose="020F0502020204030204"/>
                <a:ea typeface="等线" panose="02010600030101010101" pitchFamily="2" charset="-122"/>
              </a:rPr>
              <a:t>Labels</a:t>
            </a:r>
          </a:p>
        </p:txBody>
      </p:sp>
      <p:sp>
        <p:nvSpPr>
          <p:cNvPr id="73" name="矩形: 圆角 72">
            <a:extLst>
              <a:ext uri="{FF2B5EF4-FFF2-40B4-BE49-F238E27FC236}">
                <a16:creationId xmlns:a16="http://schemas.microsoft.com/office/drawing/2014/main" id="{9B393564-43C2-4CC4-BD89-D8C9918E9786}"/>
              </a:ext>
            </a:extLst>
          </p:cNvPr>
          <p:cNvSpPr/>
          <p:nvPr/>
        </p:nvSpPr>
        <p:spPr>
          <a:xfrm>
            <a:off x="7074234" y="5114289"/>
            <a:ext cx="1753594" cy="794818"/>
          </a:xfrm>
          <a:prstGeom prst="roundRect">
            <a:avLst/>
          </a:prstGeom>
          <a:solidFill>
            <a:srgbClr val="ED7D31">
              <a:alpha val="75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4" name="文本框 73">
            <a:extLst>
              <a:ext uri="{FF2B5EF4-FFF2-40B4-BE49-F238E27FC236}">
                <a16:creationId xmlns:a16="http://schemas.microsoft.com/office/drawing/2014/main" id="{19E31F53-9F67-455D-96C9-BA8A490161C9}"/>
              </a:ext>
            </a:extLst>
          </p:cNvPr>
          <p:cNvSpPr txBox="1"/>
          <p:nvPr/>
        </p:nvSpPr>
        <p:spPr>
          <a:xfrm>
            <a:off x="7099602" y="5157755"/>
            <a:ext cx="1702857" cy="707886"/>
          </a:xfrm>
          <a:prstGeom prst="rect">
            <a:avLst/>
          </a:prstGeom>
          <a:noFill/>
        </p:spPr>
        <p:txBody>
          <a:bodyPr wrap="square">
            <a:spAutoFit/>
          </a:bodyPr>
          <a:lstStyle/>
          <a:p>
            <a:pPr algn="ctr" defTabSz="457200" fontAlgn="auto">
              <a:spcBef>
                <a:spcPts val="0"/>
              </a:spcBef>
              <a:spcAft>
                <a:spcPts val="0"/>
              </a:spcAft>
            </a:pPr>
            <a:r>
              <a:rPr lang="en-US" altLang="zh-CN" sz="2000" b="1" dirty="0">
                <a:solidFill>
                  <a:prstClr val="black"/>
                </a:solidFill>
                <a:latin typeface="Calibri" panose="020F0502020204030204"/>
                <a:ea typeface="等线" panose="02010600030101010101" pitchFamily="2" charset="-122"/>
              </a:rPr>
              <a:t>Diversity Augmentation</a:t>
            </a:r>
            <a:endParaRPr lang="zh-CN" altLang="en-US" sz="2000" b="1" dirty="0">
              <a:solidFill>
                <a:prstClr val="black"/>
              </a:solidFill>
              <a:latin typeface="Calibri" panose="020F0502020204030204"/>
              <a:ea typeface="等线" panose="02010600030101010101" pitchFamily="2" charset="-122"/>
            </a:endParaRPr>
          </a:p>
        </p:txBody>
      </p:sp>
      <p:sp>
        <p:nvSpPr>
          <p:cNvPr id="75" name="矩形: 圆角 74">
            <a:extLst>
              <a:ext uri="{FF2B5EF4-FFF2-40B4-BE49-F238E27FC236}">
                <a16:creationId xmlns:a16="http://schemas.microsoft.com/office/drawing/2014/main" id="{2E6FB12F-DD23-438F-B4CF-B74921CD48EA}"/>
              </a:ext>
            </a:extLst>
          </p:cNvPr>
          <p:cNvSpPr/>
          <p:nvPr/>
        </p:nvSpPr>
        <p:spPr>
          <a:xfrm>
            <a:off x="4039565" y="5114289"/>
            <a:ext cx="2424050" cy="794818"/>
          </a:xfrm>
          <a:prstGeom prst="roundRect">
            <a:avLst/>
          </a:prstGeom>
          <a:solidFill>
            <a:srgbClr val="ED7D31">
              <a:alpha val="75000"/>
            </a:srgbClr>
          </a:solidFill>
          <a:ln w="190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6" name="文本框 75">
            <a:extLst>
              <a:ext uri="{FF2B5EF4-FFF2-40B4-BE49-F238E27FC236}">
                <a16:creationId xmlns:a16="http://schemas.microsoft.com/office/drawing/2014/main" id="{75775D94-1CDE-4E37-B425-273DD24ED85A}"/>
              </a:ext>
            </a:extLst>
          </p:cNvPr>
          <p:cNvSpPr txBox="1"/>
          <p:nvPr/>
        </p:nvSpPr>
        <p:spPr>
          <a:xfrm>
            <a:off x="4061435" y="5187754"/>
            <a:ext cx="2486846" cy="707886"/>
          </a:xfrm>
          <a:prstGeom prst="rect">
            <a:avLst/>
          </a:prstGeom>
          <a:noFill/>
        </p:spPr>
        <p:txBody>
          <a:bodyPr wrap="square">
            <a:spAutoFit/>
          </a:bodyPr>
          <a:lstStyle/>
          <a:p>
            <a:pPr algn="ctr" defTabSz="457200" fontAlgn="auto">
              <a:spcBef>
                <a:spcPts val="0"/>
              </a:spcBef>
              <a:spcAft>
                <a:spcPts val="0"/>
              </a:spcAft>
            </a:pPr>
            <a:r>
              <a:rPr lang="en-US" altLang="zh-CN" sz="2000" b="1" dirty="0">
                <a:solidFill>
                  <a:prstClr val="black"/>
                </a:solidFill>
                <a:latin typeface="Calibri" panose="020F0502020204030204"/>
                <a:ea typeface="等线" panose="02010600030101010101" pitchFamily="2" charset="-122"/>
              </a:rPr>
              <a:t>Reliable Fingerprint Selection</a:t>
            </a:r>
            <a:endParaRPr lang="zh-CN" altLang="en-US" sz="2000" b="1" dirty="0">
              <a:solidFill>
                <a:prstClr val="black"/>
              </a:solidFill>
              <a:latin typeface="Calibri" panose="020F0502020204030204"/>
              <a:ea typeface="等线" panose="02010600030101010101" pitchFamily="2" charset="-122"/>
            </a:endParaRPr>
          </a:p>
        </p:txBody>
      </p:sp>
      <p:sp>
        <p:nvSpPr>
          <p:cNvPr id="77" name="椭圆 76">
            <a:extLst>
              <a:ext uri="{FF2B5EF4-FFF2-40B4-BE49-F238E27FC236}">
                <a16:creationId xmlns:a16="http://schemas.microsoft.com/office/drawing/2014/main" id="{2026F72E-CF48-4062-B4A5-7DC0119C595D}"/>
              </a:ext>
            </a:extLst>
          </p:cNvPr>
          <p:cNvSpPr/>
          <p:nvPr/>
        </p:nvSpPr>
        <p:spPr>
          <a:xfrm>
            <a:off x="10302236" y="3131804"/>
            <a:ext cx="477705" cy="157690"/>
          </a:xfrm>
          <a:prstGeom prst="ellipse">
            <a:avLst/>
          </a:prstGeom>
          <a:noFill/>
          <a:ln w="19050" cap="flat" cmpd="sng" algn="ctr">
            <a:solidFill>
              <a:srgbClr val="FF5050"/>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78" name="图形 115" descr="标记">
            <a:extLst>
              <a:ext uri="{FF2B5EF4-FFF2-40B4-BE49-F238E27FC236}">
                <a16:creationId xmlns:a16="http://schemas.microsoft.com/office/drawing/2014/main" id="{5122920E-D7DB-49A9-8B7A-97D4049E885C}"/>
              </a:ext>
            </a:extLst>
          </p:cNvPr>
          <p:cNvSpPr/>
          <p:nvPr/>
        </p:nvSpPr>
        <p:spPr>
          <a:xfrm>
            <a:off x="10459279" y="2943752"/>
            <a:ext cx="163621" cy="265776"/>
          </a:xfrm>
          <a:custGeom>
            <a:avLst/>
            <a:gdLst>
              <a:gd name="connsiteX0" fmla="*/ 153451 w 306901"/>
              <a:gd name="connsiteY0" fmla="*/ 219933 h 498513"/>
              <a:gd name="connsiteX1" fmla="*/ 87471 w 306901"/>
              <a:gd name="connsiteY1" fmla="*/ 153953 h 498513"/>
              <a:gd name="connsiteX2" fmla="*/ 153451 w 306901"/>
              <a:gd name="connsiteY2" fmla="*/ 87973 h 498513"/>
              <a:gd name="connsiteX3" fmla="*/ 219430 w 306901"/>
              <a:gd name="connsiteY3" fmla="*/ 153953 h 498513"/>
              <a:gd name="connsiteX4" fmla="*/ 153451 w 306901"/>
              <a:gd name="connsiteY4" fmla="*/ 219933 h 498513"/>
              <a:gd name="connsiteX5" fmla="*/ 153451 w 306901"/>
              <a:gd name="connsiteY5" fmla="*/ 0 h 498513"/>
              <a:gd name="connsiteX6" fmla="*/ 26623 w 306901"/>
              <a:gd name="connsiteY6" fmla="*/ 67446 h 498513"/>
              <a:gd name="connsiteX7" fmla="*/ 10495 w 306901"/>
              <a:gd name="connsiteY7" fmla="*/ 210402 h 498513"/>
              <a:gd name="connsiteX8" fmla="*/ 80140 w 306901"/>
              <a:gd name="connsiteY8" fmla="*/ 364355 h 498513"/>
              <a:gd name="connsiteX9" fmla="*/ 140255 w 306901"/>
              <a:gd name="connsiteY9" fmla="*/ 490450 h 498513"/>
              <a:gd name="connsiteX10" fmla="*/ 153451 w 306901"/>
              <a:gd name="connsiteY10" fmla="*/ 498514 h 498513"/>
              <a:gd name="connsiteX11" fmla="*/ 166647 w 306901"/>
              <a:gd name="connsiteY11" fmla="*/ 490450 h 498513"/>
              <a:gd name="connsiteX12" fmla="*/ 226762 w 306901"/>
              <a:gd name="connsiteY12" fmla="*/ 364355 h 498513"/>
              <a:gd name="connsiteX13" fmla="*/ 296407 w 306901"/>
              <a:gd name="connsiteY13" fmla="*/ 210402 h 498513"/>
              <a:gd name="connsiteX14" fmla="*/ 280278 w 306901"/>
              <a:gd name="connsiteY14" fmla="*/ 67446 h 498513"/>
              <a:gd name="connsiteX15" fmla="*/ 153451 w 306901"/>
              <a:gd name="connsiteY15" fmla="*/ 0 h 49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6901" h="498513">
                <a:moveTo>
                  <a:pt x="153451" y="219933"/>
                </a:moveTo>
                <a:cubicBezTo>
                  <a:pt x="116795" y="219933"/>
                  <a:pt x="87471" y="190608"/>
                  <a:pt x="87471" y="153953"/>
                </a:cubicBezTo>
                <a:cubicBezTo>
                  <a:pt x="87471" y="117297"/>
                  <a:pt x="116795" y="87973"/>
                  <a:pt x="153451" y="87973"/>
                </a:cubicBezTo>
                <a:cubicBezTo>
                  <a:pt x="190106" y="87973"/>
                  <a:pt x="219430" y="117297"/>
                  <a:pt x="219430" y="153953"/>
                </a:cubicBezTo>
                <a:cubicBezTo>
                  <a:pt x="219430" y="190608"/>
                  <a:pt x="190106" y="219933"/>
                  <a:pt x="153451" y="219933"/>
                </a:cubicBezTo>
                <a:close/>
                <a:moveTo>
                  <a:pt x="153451" y="0"/>
                </a:moveTo>
                <a:cubicBezTo>
                  <a:pt x="102866" y="0"/>
                  <a:pt x="55214" y="24926"/>
                  <a:pt x="26623" y="67446"/>
                </a:cubicBezTo>
                <a:cubicBezTo>
                  <a:pt x="-1968" y="109233"/>
                  <a:pt x="-7833" y="162750"/>
                  <a:pt x="10495" y="210402"/>
                </a:cubicBezTo>
                <a:lnTo>
                  <a:pt x="80140" y="364355"/>
                </a:lnTo>
                <a:lnTo>
                  <a:pt x="140255" y="490450"/>
                </a:lnTo>
                <a:cubicBezTo>
                  <a:pt x="142454" y="495581"/>
                  <a:pt x="147586" y="498514"/>
                  <a:pt x="153451" y="498514"/>
                </a:cubicBezTo>
                <a:cubicBezTo>
                  <a:pt x="159316" y="498514"/>
                  <a:pt x="164447" y="495581"/>
                  <a:pt x="166647" y="490450"/>
                </a:cubicBezTo>
                <a:lnTo>
                  <a:pt x="226762" y="364355"/>
                </a:lnTo>
                <a:lnTo>
                  <a:pt x="296407" y="210402"/>
                </a:lnTo>
                <a:cubicBezTo>
                  <a:pt x="314735" y="162750"/>
                  <a:pt x="308870" y="109233"/>
                  <a:pt x="280278" y="67446"/>
                </a:cubicBezTo>
                <a:cubicBezTo>
                  <a:pt x="251687" y="24926"/>
                  <a:pt x="204035" y="0"/>
                  <a:pt x="153451" y="0"/>
                </a:cubicBezTo>
                <a:close/>
              </a:path>
            </a:pathLst>
          </a:custGeom>
          <a:solidFill>
            <a:srgbClr val="FF5050"/>
          </a:solidFill>
          <a:ln w="9657" cap="flat">
            <a:solidFill>
              <a:srgbClr val="FF505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fontAlgn="auto">
              <a:spcBef>
                <a:spcPts val="0"/>
              </a:spcBef>
              <a:spcAft>
                <a:spcPts val="0"/>
              </a:spcAft>
            </a:pPr>
            <a:endParaRPr lang="zh-CN" altLang="en-US">
              <a:solidFill>
                <a:prstClr val="black"/>
              </a:solidFill>
              <a:latin typeface="Calibri" panose="020F0502020204030204"/>
              <a:ea typeface="等线" panose="02010600030101010101" pitchFamily="2" charset="-122"/>
            </a:endParaRPr>
          </a:p>
        </p:txBody>
      </p:sp>
      <p:graphicFrame>
        <p:nvGraphicFramePr>
          <p:cNvPr id="79" name="表格 11">
            <a:extLst>
              <a:ext uri="{FF2B5EF4-FFF2-40B4-BE49-F238E27FC236}">
                <a16:creationId xmlns:a16="http://schemas.microsoft.com/office/drawing/2014/main" id="{8614B394-D00C-4BDC-BB85-9B88FBC68597}"/>
              </a:ext>
            </a:extLst>
          </p:cNvPr>
          <p:cNvGraphicFramePr>
            <a:graphicFrameLocks noGrp="1"/>
          </p:cNvGraphicFramePr>
          <p:nvPr>
            <p:extLst>
              <p:ext uri="{D42A27DB-BD31-4B8C-83A1-F6EECF244321}">
                <p14:modId xmlns:p14="http://schemas.microsoft.com/office/powerpoint/2010/main" val="3673210135"/>
              </p:ext>
            </p:extLst>
          </p:nvPr>
        </p:nvGraphicFramePr>
        <p:xfrm>
          <a:off x="1275407" y="2515961"/>
          <a:ext cx="1126312" cy="143597"/>
        </p:xfrm>
        <a:graphic>
          <a:graphicData uri="http://schemas.openxmlformats.org/drawingml/2006/table">
            <a:tbl>
              <a:tblPr firstRow="1" bandRow="1"/>
              <a:tblGrid>
                <a:gridCol w="140789">
                  <a:extLst>
                    <a:ext uri="{9D8B030D-6E8A-4147-A177-3AD203B41FA5}">
                      <a16:colId xmlns:a16="http://schemas.microsoft.com/office/drawing/2014/main" val="2967557231"/>
                    </a:ext>
                  </a:extLst>
                </a:gridCol>
                <a:gridCol w="140789">
                  <a:extLst>
                    <a:ext uri="{9D8B030D-6E8A-4147-A177-3AD203B41FA5}">
                      <a16:colId xmlns:a16="http://schemas.microsoft.com/office/drawing/2014/main" val="192183788"/>
                    </a:ext>
                  </a:extLst>
                </a:gridCol>
                <a:gridCol w="140789">
                  <a:extLst>
                    <a:ext uri="{9D8B030D-6E8A-4147-A177-3AD203B41FA5}">
                      <a16:colId xmlns:a16="http://schemas.microsoft.com/office/drawing/2014/main" val="3288211647"/>
                    </a:ext>
                  </a:extLst>
                </a:gridCol>
                <a:gridCol w="140789">
                  <a:extLst>
                    <a:ext uri="{9D8B030D-6E8A-4147-A177-3AD203B41FA5}">
                      <a16:colId xmlns:a16="http://schemas.microsoft.com/office/drawing/2014/main" val="3813569577"/>
                    </a:ext>
                  </a:extLst>
                </a:gridCol>
                <a:gridCol w="140789">
                  <a:extLst>
                    <a:ext uri="{9D8B030D-6E8A-4147-A177-3AD203B41FA5}">
                      <a16:colId xmlns:a16="http://schemas.microsoft.com/office/drawing/2014/main" val="3574302369"/>
                    </a:ext>
                  </a:extLst>
                </a:gridCol>
                <a:gridCol w="140789">
                  <a:extLst>
                    <a:ext uri="{9D8B030D-6E8A-4147-A177-3AD203B41FA5}">
                      <a16:colId xmlns:a16="http://schemas.microsoft.com/office/drawing/2014/main" val="4116746491"/>
                    </a:ext>
                  </a:extLst>
                </a:gridCol>
                <a:gridCol w="140789">
                  <a:extLst>
                    <a:ext uri="{9D8B030D-6E8A-4147-A177-3AD203B41FA5}">
                      <a16:colId xmlns:a16="http://schemas.microsoft.com/office/drawing/2014/main" val="3979978312"/>
                    </a:ext>
                  </a:extLst>
                </a:gridCol>
                <a:gridCol w="140789">
                  <a:extLst>
                    <a:ext uri="{9D8B030D-6E8A-4147-A177-3AD203B41FA5}">
                      <a16:colId xmlns:a16="http://schemas.microsoft.com/office/drawing/2014/main" val="267845410"/>
                    </a:ext>
                  </a:extLst>
                </a:gridCol>
              </a:tblGrid>
              <a:tr h="14359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CN" altLang="en-US" sz="600" dirty="0">
                        <a:latin typeface="Times New Roman" panose="02020603050405020304" pitchFamily="18" charset="0"/>
                        <a:cs typeface="Times New Roman" panose="02020603050405020304" pitchFamily="18" charset="0"/>
                      </a:endParaRPr>
                    </a:p>
                  </a:txBody>
                  <a:tcPr marL="38574" marR="38574" marT="19287" marB="192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7301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CN" altLang="en-US" sz="600" dirty="0">
                        <a:latin typeface="Times New Roman" panose="02020603050405020304" pitchFamily="18" charset="0"/>
                        <a:cs typeface="Times New Roman" panose="02020603050405020304" pitchFamily="18" charset="0"/>
                      </a:endParaRPr>
                    </a:p>
                  </a:txBody>
                  <a:tcPr marL="38574" marR="38574" marT="19287" marB="192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654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endParaRPr lang="zh-CN" altLang="en-US" sz="600" b="1" kern="1200" dirty="0">
                        <a:solidFill>
                          <a:schemeClr val="lt1"/>
                        </a:solidFill>
                        <a:latin typeface="Times New Roman" panose="02020603050405020304" pitchFamily="18" charset="0"/>
                        <a:ea typeface="+mn-ea"/>
                        <a:cs typeface="Times New Roman" panose="02020603050405020304" pitchFamily="18" charset="0"/>
                      </a:endParaRPr>
                    </a:p>
                  </a:txBody>
                  <a:tcPr marL="38574" marR="38574" marT="19287" marB="192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8D59"/>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CN" altLang="en-US" sz="600" dirty="0">
                        <a:latin typeface="Times New Roman" panose="02020603050405020304" pitchFamily="18" charset="0"/>
                        <a:cs typeface="Times New Roman" panose="02020603050405020304" pitchFamily="18" charset="0"/>
                      </a:endParaRPr>
                    </a:p>
                  </a:txBody>
                  <a:tcPr marL="38574" marR="38574" marT="19287" marB="192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E8C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CN" altLang="en-US" sz="600" dirty="0">
                        <a:latin typeface="Times New Roman" panose="02020603050405020304" pitchFamily="18" charset="0"/>
                        <a:cs typeface="Times New Roman" panose="02020603050405020304" pitchFamily="18" charset="0"/>
                      </a:endParaRPr>
                    </a:p>
                  </a:txBody>
                  <a:tcPr marL="38574" marR="38574" marT="19287" marB="192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0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CN" altLang="en-US" sz="600" dirty="0">
                        <a:latin typeface="Times New Roman" panose="02020603050405020304" pitchFamily="18" charset="0"/>
                        <a:cs typeface="Times New Roman" panose="02020603050405020304" pitchFamily="18" charset="0"/>
                      </a:endParaRPr>
                    </a:p>
                  </a:txBody>
                  <a:tcPr marL="38574" marR="38574" marT="19287" marB="192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3B2C"/>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CN" altLang="en-US" sz="600" dirty="0">
                        <a:latin typeface="Times New Roman" panose="02020603050405020304" pitchFamily="18" charset="0"/>
                        <a:cs typeface="Times New Roman" panose="02020603050405020304" pitchFamily="18" charset="0"/>
                      </a:endParaRPr>
                    </a:p>
                  </a:txBody>
                  <a:tcPr marL="38574" marR="38574" marT="19287" marB="192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CN" altLang="en-US" sz="600" dirty="0">
                        <a:latin typeface="Times New Roman" panose="02020603050405020304" pitchFamily="18" charset="0"/>
                        <a:cs typeface="Times New Roman" panose="02020603050405020304" pitchFamily="18" charset="0"/>
                      </a:endParaRPr>
                    </a:p>
                  </a:txBody>
                  <a:tcPr marL="38574" marR="38574" marT="19287" marB="192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44F"/>
                    </a:solidFill>
                  </a:tcPr>
                </a:tc>
                <a:extLst>
                  <a:ext uri="{0D108BD9-81ED-4DB2-BD59-A6C34878D82A}">
                    <a16:rowId xmlns:a16="http://schemas.microsoft.com/office/drawing/2014/main" val="1589376390"/>
                  </a:ext>
                </a:extLst>
              </a:tr>
            </a:tbl>
          </a:graphicData>
        </a:graphic>
      </p:graphicFrame>
      <p:sp>
        <p:nvSpPr>
          <p:cNvPr id="80" name="图形 115" descr="标记">
            <a:extLst>
              <a:ext uri="{FF2B5EF4-FFF2-40B4-BE49-F238E27FC236}">
                <a16:creationId xmlns:a16="http://schemas.microsoft.com/office/drawing/2014/main" id="{B6814E2F-D031-4A0D-8187-4A3649C080B1}"/>
              </a:ext>
            </a:extLst>
          </p:cNvPr>
          <p:cNvSpPr/>
          <p:nvPr/>
        </p:nvSpPr>
        <p:spPr>
          <a:xfrm>
            <a:off x="2521399" y="2450988"/>
            <a:ext cx="168401" cy="273541"/>
          </a:xfrm>
          <a:custGeom>
            <a:avLst/>
            <a:gdLst>
              <a:gd name="connsiteX0" fmla="*/ 153451 w 306901"/>
              <a:gd name="connsiteY0" fmla="*/ 219933 h 498513"/>
              <a:gd name="connsiteX1" fmla="*/ 87471 w 306901"/>
              <a:gd name="connsiteY1" fmla="*/ 153953 h 498513"/>
              <a:gd name="connsiteX2" fmla="*/ 153451 w 306901"/>
              <a:gd name="connsiteY2" fmla="*/ 87973 h 498513"/>
              <a:gd name="connsiteX3" fmla="*/ 219430 w 306901"/>
              <a:gd name="connsiteY3" fmla="*/ 153953 h 498513"/>
              <a:gd name="connsiteX4" fmla="*/ 153451 w 306901"/>
              <a:gd name="connsiteY4" fmla="*/ 219933 h 498513"/>
              <a:gd name="connsiteX5" fmla="*/ 153451 w 306901"/>
              <a:gd name="connsiteY5" fmla="*/ 0 h 498513"/>
              <a:gd name="connsiteX6" fmla="*/ 26623 w 306901"/>
              <a:gd name="connsiteY6" fmla="*/ 67446 h 498513"/>
              <a:gd name="connsiteX7" fmla="*/ 10495 w 306901"/>
              <a:gd name="connsiteY7" fmla="*/ 210402 h 498513"/>
              <a:gd name="connsiteX8" fmla="*/ 80140 w 306901"/>
              <a:gd name="connsiteY8" fmla="*/ 364355 h 498513"/>
              <a:gd name="connsiteX9" fmla="*/ 140255 w 306901"/>
              <a:gd name="connsiteY9" fmla="*/ 490450 h 498513"/>
              <a:gd name="connsiteX10" fmla="*/ 153451 w 306901"/>
              <a:gd name="connsiteY10" fmla="*/ 498514 h 498513"/>
              <a:gd name="connsiteX11" fmla="*/ 166647 w 306901"/>
              <a:gd name="connsiteY11" fmla="*/ 490450 h 498513"/>
              <a:gd name="connsiteX12" fmla="*/ 226762 w 306901"/>
              <a:gd name="connsiteY12" fmla="*/ 364355 h 498513"/>
              <a:gd name="connsiteX13" fmla="*/ 296407 w 306901"/>
              <a:gd name="connsiteY13" fmla="*/ 210402 h 498513"/>
              <a:gd name="connsiteX14" fmla="*/ 280278 w 306901"/>
              <a:gd name="connsiteY14" fmla="*/ 67446 h 498513"/>
              <a:gd name="connsiteX15" fmla="*/ 153451 w 306901"/>
              <a:gd name="connsiteY15" fmla="*/ 0 h 49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6901" h="498513">
                <a:moveTo>
                  <a:pt x="153451" y="219933"/>
                </a:moveTo>
                <a:cubicBezTo>
                  <a:pt x="116795" y="219933"/>
                  <a:pt x="87471" y="190608"/>
                  <a:pt x="87471" y="153953"/>
                </a:cubicBezTo>
                <a:cubicBezTo>
                  <a:pt x="87471" y="117297"/>
                  <a:pt x="116795" y="87973"/>
                  <a:pt x="153451" y="87973"/>
                </a:cubicBezTo>
                <a:cubicBezTo>
                  <a:pt x="190106" y="87973"/>
                  <a:pt x="219430" y="117297"/>
                  <a:pt x="219430" y="153953"/>
                </a:cubicBezTo>
                <a:cubicBezTo>
                  <a:pt x="219430" y="190608"/>
                  <a:pt x="190106" y="219933"/>
                  <a:pt x="153451" y="219933"/>
                </a:cubicBezTo>
                <a:close/>
                <a:moveTo>
                  <a:pt x="153451" y="0"/>
                </a:moveTo>
                <a:cubicBezTo>
                  <a:pt x="102866" y="0"/>
                  <a:pt x="55214" y="24926"/>
                  <a:pt x="26623" y="67446"/>
                </a:cubicBezTo>
                <a:cubicBezTo>
                  <a:pt x="-1968" y="109233"/>
                  <a:pt x="-7833" y="162750"/>
                  <a:pt x="10495" y="210402"/>
                </a:cubicBezTo>
                <a:lnTo>
                  <a:pt x="80140" y="364355"/>
                </a:lnTo>
                <a:lnTo>
                  <a:pt x="140255" y="490450"/>
                </a:lnTo>
                <a:cubicBezTo>
                  <a:pt x="142454" y="495581"/>
                  <a:pt x="147586" y="498514"/>
                  <a:pt x="153451" y="498514"/>
                </a:cubicBezTo>
                <a:cubicBezTo>
                  <a:pt x="159316" y="498514"/>
                  <a:pt x="164447" y="495581"/>
                  <a:pt x="166647" y="490450"/>
                </a:cubicBezTo>
                <a:lnTo>
                  <a:pt x="226762" y="364355"/>
                </a:lnTo>
                <a:lnTo>
                  <a:pt x="296407" y="210402"/>
                </a:lnTo>
                <a:cubicBezTo>
                  <a:pt x="314735" y="162750"/>
                  <a:pt x="308870" y="109233"/>
                  <a:pt x="280278" y="67446"/>
                </a:cubicBezTo>
                <a:cubicBezTo>
                  <a:pt x="251687" y="24926"/>
                  <a:pt x="204035" y="0"/>
                  <a:pt x="153451" y="0"/>
                </a:cubicBezTo>
                <a:close/>
              </a:path>
            </a:pathLst>
          </a:custGeom>
          <a:solidFill>
            <a:srgbClr val="F5B005"/>
          </a:solidFill>
          <a:ln w="96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457200" fontAlgn="auto">
              <a:spcBef>
                <a:spcPts val="0"/>
              </a:spcBef>
              <a:spcAft>
                <a:spcPts val="0"/>
              </a:spcAft>
            </a:pPr>
            <a:endParaRPr lang="zh-CN" altLang="en-US">
              <a:solidFill>
                <a:prstClr val="black"/>
              </a:solidFill>
              <a:latin typeface="Calibri" panose="020F0502020204030204"/>
              <a:ea typeface="等线" panose="02010600030101010101" pitchFamily="2" charset="-122"/>
            </a:endParaRPr>
          </a:p>
        </p:txBody>
      </p:sp>
      <p:graphicFrame>
        <p:nvGraphicFramePr>
          <p:cNvPr id="82" name="表格 11">
            <a:extLst>
              <a:ext uri="{FF2B5EF4-FFF2-40B4-BE49-F238E27FC236}">
                <a16:creationId xmlns:a16="http://schemas.microsoft.com/office/drawing/2014/main" id="{01B0078E-87F7-4F4E-BBCB-C8DF97592D37}"/>
              </a:ext>
            </a:extLst>
          </p:cNvPr>
          <p:cNvGraphicFramePr>
            <a:graphicFrameLocks noGrp="1"/>
          </p:cNvGraphicFramePr>
          <p:nvPr>
            <p:extLst>
              <p:ext uri="{D42A27DB-BD31-4B8C-83A1-F6EECF244321}">
                <p14:modId xmlns:p14="http://schemas.microsoft.com/office/powerpoint/2010/main" val="2668698274"/>
              </p:ext>
            </p:extLst>
          </p:nvPr>
        </p:nvGraphicFramePr>
        <p:xfrm>
          <a:off x="1265605" y="3178195"/>
          <a:ext cx="1126312" cy="143597"/>
        </p:xfrm>
        <a:graphic>
          <a:graphicData uri="http://schemas.openxmlformats.org/drawingml/2006/table">
            <a:tbl>
              <a:tblPr firstRow="1" bandRow="1"/>
              <a:tblGrid>
                <a:gridCol w="140789">
                  <a:extLst>
                    <a:ext uri="{9D8B030D-6E8A-4147-A177-3AD203B41FA5}">
                      <a16:colId xmlns:a16="http://schemas.microsoft.com/office/drawing/2014/main" val="2967557231"/>
                    </a:ext>
                  </a:extLst>
                </a:gridCol>
                <a:gridCol w="140789">
                  <a:extLst>
                    <a:ext uri="{9D8B030D-6E8A-4147-A177-3AD203B41FA5}">
                      <a16:colId xmlns:a16="http://schemas.microsoft.com/office/drawing/2014/main" val="192183788"/>
                    </a:ext>
                  </a:extLst>
                </a:gridCol>
                <a:gridCol w="140789">
                  <a:extLst>
                    <a:ext uri="{9D8B030D-6E8A-4147-A177-3AD203B41FA5}">
                      <a16:colId xmlns:a16="http://schemas.microsoft.com/office/drawing/2014/main" val="3288211647"/>
                    </a:ext>
                  </a:extLst>
                </a:gridCol>
                <a:gridCol w="140789">
                  <a:extLst>
                    <a:ext uri="{9D8B030D-6E8A-4147-A177-3AD203B41FA5}">
                      <a16:colId xmlns:a16="http://schemas.microsoft.com/office/drawing/2014/main" val="3813569577"/>
                    </a:ext>
                  </a:extLst>
                </a:gridCol>
                <a:gridCol w="140789">
                  <a:extLst>
                    <a:ext uri="{9D8B030D-6E8A-4147-A177-3AD203B41FA5}">
                      <a16:colId xmlns:a16="http://schemas.microsoft.com/office/drawing/2014/main" val="3574302369"/>
                    </a:ext>
                  </a:extLst>
                </a:gridCol>
                <a:gridCol w="140789">
                  <a:extLst>
                    <a:ext uri="{9D8B030D-6E8A-4147-A177-3AD203B41FA5}">
                      <a16:colId xmlns:a16="http://schemas.microsoft.com/office/drawing/2014/main" val="4116746491"/>
                    </a:ext>
                  </a:extLst>
                </a:gridCol>
                <a:gridCol w="140789">
                  <a:extLst>
                    <a:ext uri="{9D8B030D-6E8A-4147-A177-3AD203B41FA5}">
                      <a16:colId xmlns:a16="http://schemas.microsoft.com/office/drawing/2014/main" val="3979978312"/>
                    </a:ext>
                  </a:extLst>
                </a:gridCol>
                <a:gridCol w="140789">
                  <a:extLst>
                    <a:ext uri="{9D8B030D-6E8A-4147-A177-3AD203B41FA5}">
                      <a16:colId xmlns:a16="http://schemas.microsoft.com/office/drawing/2014/main" val="267845410"/>
                    </a:ext>
                  </a:extLst>
                </a:gridCol>
              </a:tblGrid>
              <a:tr h="14359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CN" altLang="en-US" sz="600" dirty="0">
                        <a:latin typeface="Times New Roman" panose="02020603050405020304" pitchFamily="18" charset="0"/>
                        <a:cs typeface="Times New Roman" panose="02020603050405020304" pitchFamily="18" charset="0"/>
                      </a:endParaRPr>
                    </a:p>
                  </a:txBody>
                  <a:tcPr marL="38574" marR="38574" marT="19287" marB="192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C44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CN" altLang="en-US" sz="600" dirty="0">
                        <a:latin typeface="Times New Roman" panose="02020603050405020304" pitchFamily="18" charset="0"/>
                        <a:cs typeface="Times New Roman" panose="02020603050405020304" pitchFamily="18" charset="0"/>
                      </a:endParaRPr>
                    </a:p>
                  </a:txBody>
                  <a:tcPr marL="38574" marR="38574" marT="19287" marB="192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0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endParaRPr lang="zh-CN" altLang="en-US" sz="600" b="1" kern="1200" dirty="0">
                        <a:solidFill>
                          <a:schemeClr val="lt1"/>
                        </a:solidFill>
                        <a:latin typeface="Times New Roman" panose="02020603050405020304" pitchFamily="18" charset="0"/>
                        <a:ea typeface="+mn-ea"/>
                        <a:cs typeface="Times New Roman" panose="02020603050405020304" pitchFamily="18" charset="0"/>
                      </a:endParaRPr>
                    </a:p>
                  </a:txBody>
                  <a:tcPr marL="38574" marR="38574" marT="19287" marB="192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E8C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CN" altLang="en-US" sz="600" dirty="0">
                        <a:latin typeface="Times New Roman" panose="02020603050405020304" pitchFamily="18" charset="0"/>
                        <a:cs typeface="Times New Roman" panose="02020603050405020304" pitchFamily="18" charset="0"/>
                      </a:endParaRPr>
                    </a:p>
                  </a:txBody>
                  <a:tcPr marL="38574" marR="38574" marT="19287" marB="192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3B2C"/>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CN" altLang="en-US" sz="600" dirty="0">
                        <a:latin typeface="Times New Roman" panose="02020603050405020304" pitchFamily="18" charset="0"/>
                        <a:cs typeface="Times New Roman" panose="02020603050405020304" pitchFamily="18" charset="0"/>
                      </a:endParaRPr>
                    </a:p>
                  </a:txBody>
                  <a:tcPr marL="38574" marR="38574" marT="19287" marB="192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654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CN" altLang="en-US" sz="600" dirty="0">
                        <a:latin typeface="Times New Roman" panose="02020603050405020304" pitchFamily="18" charset="0"/>
                        <a:cs typeface="Times New Roman" panose="02020603050405020304" pitchFamily="18" charset="0"/>
                      </a:endParaRPr>
                    </a:p>
                  </a:txBody>
                  <a:tcPr marL="38574" marR="38574" marT="19287" marB="192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F3B2C"/>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CN" altLang="en-US" sz="600" dirty="0">
                        <a:latin typeface="Times New Roman" panose="02020603050405020304" pitchFamily="18" charset="0"/>
                        <a:cs typeface="Times New Roman" panose="02020603050405020304" pitchFamily="18" charset="0"/>
                      </a:endParaRPr>
                    </a:p>
                  </a:txBody>
                  <a:tcPr marL="38574" marR="38574" marT="19287" marB="192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7301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zh-CN" altLang="en-US" sz="600" dirty="0">
                        <a:latin typeface="Times New Roman" panose="02020603050405020304" pitchFamily="18" charset="0"/>
                        <a:cs typeface="Times New Roman" panose="02020603050405020304" pitchFamily="18" charset="0"/>
                      </a:endParaRPr>
                    </a:p>
                  </a:txBody>
                  <a:tcPr marL="38574" marR="38574" marT="19287" marB="192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E8C8"/>
                    </a:solidFill>
                  </a:tcPr>
                </a:tc>
                <a:extLst>
                  <a:ext uri="{0D108BD9-81ED-4DB2-BD59-A6C34878D82A}">
                    <a16:rowId xmlns:a16="http://schemas.microsoft.com/office/drawing/2014/main" val="1589376390"/>
                  </a:ext>
                </a:extLst>
              </a:tr>
            </a:tbl>
          </a:graphicData>
        </a:graphic>
      </p:graphicFrame>
      <p:pic>
        <p:nvPicPr>
          <p:cNvPr id="83" name="图形 82" descr="问号">
            <a:extLst>
              <a:ext uri="{FF2B5EF4-FFF2-40B4-BE49-F238E27FC236}">
                <a16:creationId xmlns:a16="http://schemas.microsoft.com/office/drawing/2014/main" id="{93B205C3-CADB-4C18-8273-49F20FB0F2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8263" y="3069636"/>
            <a:ext cx="364382" cy="364382"/>
          </a:xfrm>
          <a:prstGeom prst="rect">
            <a:avLst/>
          </a:prstGeom>
        </p:spPr>
      </p:pic>
      <p:sp>
        <p:nvSpPr>
          <p:cNvPr id="84" name="文本框 83">
            <a:extLst>
              <a:ext uri="{FF2B5EF4-FFF2-40B4-BE49-F238E27FC236}">
                <a16:creationId xmlns:a16="http://schemas.microsoft.com/office/drawing/2014/main" id="{F11CB2E0-C970-4555-AAB1-97CD6E4A5423}"/>
              </a:ext>
            </a:extLst>
          </p:cNvPr>
          <p:cNvSpPr txBox="1"/>
          <p:nvPr/>
        </p:nvSpPr>
        <p:spPr>
          <a:xfrm>
            <a:off x="1069559" y="3370325"/>
            <a:ext cx="1775288" cy="338554"/>
          </a:xfrm>
          <a:prstGeom prst="rect">
            <a:avLst/>
          </a:prstGeom>
          <a:noFill/>
        </p:spPr>
        <p:txBody>
          <a:bodyPr wrap="square" rtlCol="0">
            <a:spAutoFit/>
          </a:bodyPr>
          <a:lstStyle/>
          <a:p>
            <a:pPr algn="ctr" defTabSz="457200" fontAlgn="auto">
              <a:spcBef>
                <a:spcPts val="0"/>
              </a:spcBef>
              <a:spcAft>
                <a:spcPts val="0"/>
              </a:spcAft>
            </a:pPr>
            <a:r>
              <a:rPr lang="en-US" altLang="zh-CN" sz="1600" b="1" dirty="0">
                <a:solidFill>
                  <a:prstClr val="black"/>
                </a:solidFill>
                <a:latin typeface="Calibri" panose="020F0502020204030204"/>
                <a:ea typeface="等线" panose="02010600030101010101" pitchFamily="2" charset="-122"/>
              </a:rPr>
              <a:t>Query Fingerprints</a:t>
            </a:r>
            <a:endParaRPr lang="zh-CN" altLang="en-US" sz="1600" b="1" dirty="0">
              <a:solidFill>
                <a:prstClr val="black"/>
              </a:solidFill>
              <a:latin typeface="Calibri" panose="020F0502020204030204"/>
              <a:ea typeface="等线" panose="02010600030101010101" pitchFamily="2" charset="-122"/>
            </a:endParaRPr>
          </a:p>
        </p:txBody>
      </p:sp>
      <p:sp>
        <p:nvSpPr>
          <p:cNvPr id="87" name="文本框 86">
            <a:extLst>
              <a:ext uri="{FF2B5EF4-FFF2-40B4-BE49-F238E27FC236}">
                <a16:creationId xmlns:a16="http://schemas.microsoft.com/office/drawing/2014/main" id="{BE290E07-09A3-4E79-8209-91EDB6A05FFF}"/>
              </a:ext>
            </a:extLst>
          </p:cNvPr>
          <p:cNvSpPr txBox="1"/>
          <p:nvPr/>
        </p:nvSpPr>
        <p:spPr>
          <a:xfrm>
            <a:off x="974062" y="2728383"/>
            <a:ext cx="1974612" cy="338554"/>
          </a:xfrm>
          <a:prstGeom prst="rect">
            <a:avLst/>
          </a:prstGeom>
          <a:noFill/>
        </p:spPr>
        <p:txBody>
          <a:bodyPr wrap="square" rtlCol="0">
            <a:spAutoFit/>
          </a:bodyPr>
          <a:lstStyle/>
          <a:p>
            <a:pPr algn="ctr" defTabSz="457200" fontAlgn="auto">
              <a:spcBef>
                <a:spcPts val="0"/>
              </a:spcBef>
              <a:spcAft>
                <a:spcPts val="0"/>
              </a:spcAft>
            </a:pPr>
            <a:r>
              <a:rPr lang="en-US" altLang="zh-CN" sz="1600" b="1" dirty="0">
                <a:solidFill>
                  <a:prstClr val="black"/>
                </a:solidFill>
                <a:latin typeface="Calibri" panose="020F0502020204030204"/>
                <a:ea typeface="等线" panose="02010600030101010101" pitchFamily="2" charset="-122"/>
              </a:rPr>
              <a:t>Labeled Fingerprints</a:t>
            </a:r>
            <a:endParaRPr lang="zh-CN" altLang="en-US" sz="1600" b="1" dirty="0">
              <a:solidFill>
                <a:prstClr val="black"/>
              </a:solidFill>
              <a:latin typeface="Calibri" panose="020F0502020204030204"/>
              <a:ea typeface="等线" panose="02010600030101010101" pitchFamily="2" charset="-122"/>
            </a:endParaRPr>
          </a:p>
        </p:txBody>
      </p:sp>
    </p:spTree>
    <p:extLst>
      <p:ext uri="{BB962C8B-B14F-4D97-AF65-F5344CB8AC3E}">
        <p14:creationId xmlns:p14="http://schemas.microsoft.com/office/powerpoint/2010/main" val="181432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10"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par>
                                <p:cTn id="53" presetID="10" presetClass="entr" presetSubtype="0"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par>
                                <p:cTn id="61" presetID="10" presetClass="entr" presetSubtype="0" fill="hold"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fade">
                                      <p:cBhvr>
                                        <p:cTn id="66" dur="500"/>
                                        <p:tgtEl>
                                          <p:spTgt spid="84"/>
                                        </p:tgtEl>
                                      </p:cBhvr>
                                    </p:animEffect>
                                  </p:childTnLst>
                                </p:cTn>
                              </p:par>
                              <p:par>
                                <p:cTn id="67" presetID="10"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par>
                                <p:cTn id="70" presetID="10" presetClass="entr" presetSubtype="0" fill="hold" nodeType="with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500"/>
                                        <p:tgtEl>
                                          <p:spTgt spid="70"/>
                                        </p:tgtEl>
                                      </p:cBhvr>
                                    </p:animEffect>
                                  </p:childTnLst>
                                </p:cTn>
                              </p:par>
                              <p:par>
                                <p:cTn id="73" presetID="10" presetClass="entr" presetSubtype="0"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fade">
                                      <p:cBhvr>
                                        <p:cTn id="75" dur="500"/>
                                        <p:tgtEl>
                                          <p:spTgt spid="7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fade">
                                      <p:cBhvr>
                                        <p:cTn id="78" dur="500"/>
                                        <p:tgtEl>
                                          <p:spTgt spid="7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fade">
                                      <p:cBhvr>
                                        <p:cTn id="81" dur="500"/>
                                        <p:tgtEl>
                                          <p:spTgt spid="7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childTnLst>
                                </p:cTn>
                              </p:par>
                              <p:par>
                                <p:cTn id="85" presetID="10" presetClass="entr" presetSubtype="0" fill="hold" nodeType="with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fade">
                                      <p:cBhvr>
                                        <p:cTn id="87" dur="500"/>
                                        <p:tgtEl>
                                          <p:spTgt spid="8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500"/>
                                        <p:tgtEl>
                                          <p:spTgt spid="5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3"/>
                                        </p:tgtEl>
                                        <p:attrNameLst>
                                          <p:attrName>style.visibility</p:attrName>
                                        </p:attrNameLst>
                                      </p:cBhvr>
                                      <p:to>
                                        <p:strVal val="visible"/>
                                      </p:to>
                                    </p:set>
                                    <p:animEffect transition="in" filter="fade">
                                      <p:cBhvr>
                                        <p:cTn id="98" dur="500"/>
                                        <p:tgtEl>
                                          <p:spTgt spid="7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500"/>
                                        <p:tgtEl>
                                          <p:spTgt spid="7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5"/>
                                        </p:tgtEl>
                                        <p:attrNameLst>
                                          <p:attrName>style.visibility</p:attrName>
                                        </p:attrNameLst>
                                      </p:cBhvr>
                                      <p:to>
                                        <p:strVal val="visible"/>
                                      </p:to>
                                    </p:set>
                                    <p:animEffect transition="in" filter="fade">
                                      <p:cBhvr>
                                        <p:cTn id="104" dur="500"/>
                                        <p:tgtEl>
                                          <p:spTgt spid="7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6"/>
                                        </p:tgtEl>
                                        <p:attrNameLst>
                                          <p:attrName>style.visibility</p:attrName>
                                        </p:attrNameLst>
                                      </p:cBhvr>
                                      <p:to>
                                        <p:strVal val="visible"/>
                                      </p:to>
                                    </p:set>
                                    <p:animEffect transition="in" filter="fade">
                                      <p:cBhvr>
                                        <p:cTn id="107" dur="500"/>
                                        <p:tgtEl>
                                          <p:spTgt spid="76"/>
                                        </p:tgtEl>
                                      </p:cBhvr>
                                    </p:animEffect>
                                  </p:childTnLst>
                                </p:cTn>
                              </p:par>
                              <p:par>
                                <p:cTn id="108" presetID="10" presetClass="entr" presetSubtype="0" fill="hold" nodeType="withEffect">
                                  <p:stCondLst>
                                    <p:cond delay="0"/>
                                  </p:stCondLst>
                                  <p:childTnLst>
                                    <p:set>
                                      <p:cBhvr>
                                        <p:cTn id="109" dur="1" fill="hold">
                                          <p:stCondLst>
                                            <p:cond delay="0"/>
                                          </p:stCondLst>
                                        </p:cTn>
                                        <p:tgtEl>
                                          <p:spTgt spid="66"/>
                                        </p:tgtEl>
                                        <p:attrNameLst>
                                          <p:attrName>style.visibility</p:attrName>
                                        </p:attrNameLst>
                                      </p:cBhvr>
                                      <p:to>
                                        <p:strVal val="visible"/>
                                      </p:to>
                                    </p:set>
                                    <p:animEffect transition="in" filter="fade">
                                      <p:cBhvr>
                                        <p:cTn id="110" dur="500"/>
                                        <p:tgtEl>
                                          <p:spTgt spid="66"/>
                                        </p:tgtEl>
                                      </p:cBhvr>
                                    </p:animEffect>
                                  </p:childTnLst>
                                </p:cTn>
                              </p:par>
                              <p:par>
                                <p:cTn id="111" presetID="10" presetClass="entr" presetSubtype="0" fill="hold" nodeType="withEffect">
                                  <p:stCondLst>
                                    <p:cond delay="0"/>
                                  </p:stCondLst>
                                  <p:childTnLst>
                                    <p:set>
                                      <p:cBhvr>
                                        <p:cTn id="112" dur="1" fill="hold">
                                          <p:stCondLst>
                                            <p:cond delay="0"/>
                                          </p:stCondLst>
                                        </p:cTn>
                                        <p:tgtEl>
                                          <p:spTgt spid="65"/>
                                        </p:tgtEl>
                                        <p:attrNameLst>
                                          <p:attrName>style.visibility</p:attrName>
                                        </p:attrNameLst>
                                      </p:cBhvr>
                                      <p:to>
                                        <p:strVal val="visible"/>
                                      </p:to>
                                    </p:set>
                                    <p:animEffect transition="in" filter="fade">
                                      <p:cBhvr>
                                        <p:cTn id="113" dur="500"/>
                                        <p:tgtEl>
                                          <p:spTgt spid="6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fade">
                                      <p:cBhvr>
                                        <p:cTn id="11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animBg="1"/>
      <p:bldP spid="52" grpId="0" animBg="1"/>
      <p:bldP spid="53" grpId="0"/>
      <p:bldP spid="54" grpId="0"/>
      <p:bldP spid="56" grpId="0" animBg="1"/>
      <p:bldP spid="57" grpId="0"/>
      <p:bldP spid="58" grpId="0" animBg="1"/>
      <p:bldP spid="59" grpId="0"/>
      <p:bldP spid="60" grpId="0" animBg="1"/>
      <p:bldP spid="61" grpId="0"/>
      <p:bldP spid="67" grpId="0"/>
      <p:bldP spid="72" grpId="0"/>
      <p:bldP spid="73" grpId="0" animBg="1"/>
      <p:bldP spid="74" grpId="0"/>
      <p:bldP spid="75" grpId="0" animBg="1"/>
      <p:bldP spid="76" grpId="0"/>
      <p:bldP spid="77" grpId="0" animBg="1"/>
      <p:bldP spid="78" grpId="0" animBg="1"/>
      <p:bldP spid="80" grpId="0" animBg="1"/>
      <p:bldP spid="84"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DANN-based Robust Localization</a:t>
            </a:r>
            <a:endParaRPr lang="zh-CN" altLang="en-US" dirty="0"/>
          </a:p>
        </p:txBody>
      </p:sp>
      <p:sp>
        <p:nvSpPr>
          <p:cNvPr id="3" name="内容占位符 2">
            <a:extLst>
              <a:ext uri="{FF2B5EF4-FFF2-40B4-BE49-F238E27FC236}">
                <a16:creationId xmlns:a16="http://schemas.microsoft.com/office/drawing/2014/main" id="{4ACBA139-C13D-4657-9CE9-36AF74873653}"/>
              </a:ext>
            </a:extLst>
          </p:cNvPr>
          <p:cNvSpPr>
            <a:spLocks noGrp="1"/>
          </p:cNvSpPr>
          <p:nvPr>
            <p:ph idx="1"/>
          </p:nvPr>
        </p:nvSpPr>
        <p:spPr>
          <a:xfrm>
            <a:off x="719403" y="1340768"/>
            <a:ext cx="10849205" cy="4983162"/>
          </a:xfrm>
        </p:spPr>
        <p:txBody>
          <a:bodyPr/>
          <a:lstStyle/>
          <a:p>
            <a:r>
              <a:rPr lang="en-US" altLang="zh-CN" dirty="0"/>
              <a:t>Fingerprint-image Transformer</a:t>
            </a:r>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8</a:t>
            </a:fld>
            <a:endParaRPr lang="en-US" altLang="zh-CN"/>
          </a:p>
        </p:txBody>
      </p:sp>
      <p:pic>
        <p:nvPicPr>
          <p:cNvPr id="5" name="图片 4">
            <a:extLst>
              <a:ext uri="{FF2B5EF4-FFF2-40B4-BE49-F238E27FC236}">
                <a16:creationId xmlns:a16="http://schemas.microsoft.com/office/drawing/2014/main" id="{6110548B-1B4D-4E5A-9B8A-9A5E5FE6177A}"/>
              </a:ext>
            </a:extLst>
          </p:cNvPr>
          <p:cNvPicPr>
            <a:picLocks noChangeAspect="1"/>
          </p:cNvPicPr>
          <p:nvPr/>
        </p:nvPicPr>
        <p:blipFill>
          <a:blip r:embed="rId3"/>
          <a:stretch>
            <a:fillRect/>
          </a:stretch>
        </p:blipFill>
        <p:spPr>
          <a:xfrm>
            <a:off x="952233" y="2023875"/>
            <a:ext cx="3991639" cy="4328754"/>
          </a:xfrm>
          <a:prstGeom prst="rect">
            <a:avLst/>
          </a:prstGeom>
        </p:spPr>
      </p:pic>
      <p:sp>
        <p:nvSpPr>
          <p:cNvPr id="166" name="矩形 165">
            <a:extLst>
              <a:ext uri="{FF2B5EF4-FFF2-40B4-BE49-F238E27FC236}">
                <a16:creationId xmlns:a16="http://schemas.microsoft.com/office/drawing/2014/main" id="{37D486D0-4C15-4F7F-B30E-F21CF696C827}"/>
              </a:ext>
            </a:extLst>
          </p:cNvPr>
          <p:cNvSpPr/>
          <p:nvPr/>
        </p:nvSpPr>
        <p:spPr>
          <a:xfrm>
            <a:off x="6139304" y="2249385"/>
            <a:ext cx="1840568" cy="707886"/>
          </a:xfrm>
          <a:prstGeom prst="rect">
            <a:avLst/>
          </a:prstGeom>
        </p:spPr>
        <p:txBody>
          <a:bodyPr wrap="none">
            <a:spAutoFit/>
          </a:bodyPr>
          <a:lstStyle/>
          <a:p>
            <a:pPr algn="ctr"/>
            <a:r>
              <a:rPr lang="en-US" altLang="zh-CN" sz="2000" dirty="0">
                <a:latin typeface="+mn-lt"/>
              </a:rPr>
              <a:t>1D fingerprint</a:t>
            </a:r>
          </a:p>
          <a:p>
            <a:pPr algn="ctr"/>
            <a:r>
              <a:rPr lang="en-US" altLang="zh-CN" sz="2000" dirty="0">
                <a:latin typeface="+mn-lt"/>
              </a:rPr>
              <a:t>vector</a:t>
            </a:r>
            <a:endParaRPr lang="zh-CN" altLang="en-US" sz="2000" dirty="0">
              <a:latin typeface="+mn-lt"/>
            </a:endParaRPr>
          </a:p>
        </p:txBody>
      </p:sp>
      <p:sp>
        <p:nvSpPr>
          <p:cNvPr id="167" name="矩形 166">
            <a:extLst>
              <a:ext uri="{FF2B5EF4-FFF2-40B4-BE49-F238E27FC236}">
                <a16:creationId xmlns:a16="http://schemas.microsoft.com/office/drawing/2014/main" id="{FA23D98A-A897-4BDF-AA32-8871BB12D0F1}"/>
              </a:ext>
            </a:extLst>
          </p:cNvPr>
          <p:cNvSpPr/>
          <p:nvPr/>
        </p:nvSpPr>
        <p:spPr>
          <a:xfrm>
            <a:off x="6109991" y="4232110"/>
            <a:ext cx="1840568" cy="707886"/>
          </a:xfrm>
          <a:prstGeom prst="rect">
            <a:avLst/>
          </a:prstGeom>
        </p:spPr>
        <p:txBody>
          <a:bodyPr wrap="none">
            <a:spAutoFit/>
          </a:bodyPr>
          <a:lstStyle/>
          <a:p>
            <a:pPr algn="ctr"/>
            <a:r>
              <a:rPr lang="en-US" altLang="zh-CN" sz="2000" dirty="0">
                <a:latin typeface="+mn-lt"/>
              </a:rPr>
              <a:t>2D fingerprint</a:t>
            </a:r>
          </a:p>
          <a:p>
            <a:pPr algn="ctr"/>
            <a:r>
              <a:rPr lang="en-US" altLang="zh-CN" sz="2000" dirty="0">
                <a:latin typeface="+mn-lt"/>
              </a:rPr>
              <a:t>image</a:t>
            </a:r>
            <a:endParaRPr lang="zh-CN" altLang="en-US" sz="2000" dirty="0">
              <a:latin typeface="+mn-lt"/>
            </a:endParaRPr>
          </a:p>
        </p:txBody>
      </p:sp>
      <p:sp>
        <p:nvSpPr>
          <p:cNvPr id="169" name="矩形 168">
            <a:extLst>
              <a:ext uri="{FF2B5EF4-FFF2-40B4-BE49-F238E27FC236}">
                <a16:creationId xmlns:a16="http://schemas.microsoft.com/office/drawing/2014/main" id="{740454BA-866E-4B3B-AE89-3D1090C95102}"/>
              </a:ext>
            </a:extLst>
          </p:cNvPr>
          <p:cNvSpPr/>
          <p:nvPr/>
        </p:nvSpPr>
        <p:spPr>
          <a:xfrm>
            <a:off x="6600056" y="5524777"/>
            <a:ext cx="965329" cy="400110"/>
          </a:xfrm>
          <a:prstGeom prst="rect">
            <a:avLst/>
          </a:prstGeom>
        </p:spPr>
        <p:txBody>
          <a:bodyPr wrap="none">
            <a:spAutoFit/>
          </a:bodyPr>
          <a:lstStyle/>
          <a:p>
            <a:r>
              <a:rPr lang="en-US" altLang="zh-CN" sz="2000" dirty="0">
                <a:latin typeface="+mn-lt"/>
              </a:rPr>
              <a:t>where</a:t>
            </a:r>
            <a:endParaRPr lang="zh-CN" altLang="en-US" sz="2000" dirty="0">
              <a:latin typeface="+mn-lt"/>
            </a:endParaRPr>
          </a:p>
        </p:txBody>
      </p:sp>
      <p:pic>
        <p:nvPicPr>
          <p:cNvPr id="6" name="图片 5">
            <a:extLst>
              <a:ext uri="{FF2B5EF4-FFF2-40B4-BE49-F238E27FC236}">
                <a16:creationId xmlns:a16="http://schemas.microsoft.com/office/drawing/2014/main" id="{1197DBEC-D89E-45BD-A4BD-414159FCC027}"/>
              </a:ext>
            </a:extLst>
          </p:cNvPr>
          <p:cNvPicPr>
            <a:picLocks noChangeAspect="1"/>
          </p:cNvPicPr>
          <p:nvPr/>
        </p:nvPicPr>
        <p:blipFill>
          <a:blip r:embed="rId4"/>
          <a:stretch>
            <a:fillRect/>
          </a:stretch>
        </p:blipFill>
        <p:spPr>
          <a:xfrm>
            <a:off x="8427256" y="2351374"/>
            <a:ext cx="2609328" cy="375680"/>
          </a:xfrm>
          <a:prstGeom prst="rect">
            <a:avLst/>
          </a:prstGeom>
        </p:spPr>
      </p:pic>
      <p:pic>
        <p:nvPicPr>
          <p:cNvPr id="8" name="图片 7">
            <a:extLst>
              <a:ext uri="{FF2B5EF4-FFF2-40B4-BE49-F238E27FC236}">
                <a16:creationId xmlns:a16="http://schemas.microsoft.com/office/drawing/2014/main" id="{EC8B8768-EAA1-4B4D-AB2F-A47731606E8B}"/>
              </a:ext>
            </a:extLst>
          </p:cNvPr>
          <p:cNvPicPr>
            <a:picLocks noChangeAspect="1"/>
          </p:cNvPicPr>
          <p:nvPr/>
        </p:nvPicPr>
        <p:blipFill>
          <a:blip r:embed="rId5"/>
          <a:stretch>
            <a:fillRect/>
          </a:stretch>
        </p:blipFill>
        <p:spPr>
          <a:xfrm>
            <a:off x="8226927" y="3872070"/>
            <a:ext cx="3024336" cy="1433279"/>
          </a:xfrm>
          <a:prstGeom prst="rect">
            <a:avLst/>
          </a:prstGeom>
        </p:spPr>
      </p:pic>
      <p:pic>
        <p:nvPicPr>
          <p:cNvPr id="11" name="图片 10">
            <a:extLst>
              <a:ext uri="{FF2B5EF4-FFF2-40B4-BE49-F238E27FC236}">
                <a16:creationId xmlns:a16="http://schemas.microsoft.com/office/drawing/2014/main" id="{9BD4A72C-1938-43AE-87B3-176FBB734D66}"/>
              </a:ext>
            </a:extLst>
          </p:cNvPr>
          <p:cNvPicPr>
            <a:picLocks noChangeAspect="1"/>
          </p:cNvPicPr>
          <p:nvPr/>
        </p:nvPicPr>
        <p:blipFill>
          <a:blip r:embed="rId6"/>
          <a:stretch>
            <a:fillRect/>
          </a:stretch>
        </p:blipFill>
        <p:spPr>
          <a:xfrm>
            <a:off x="8427256" y="5582522"/>
            <a:ext cx="2674024" cy="438766"/>
          </a:xfrm>
          <a:prstGeom prst="rect">
            <a:avLst/>
          </a:prstGeom>
        </p:spPr>
      </p:pic>
      <p:sp>
        <p:nvSpPr>
          <p:cNvPr id="171" name="矩形 170">
            <a:extLst>
              <a:ext uri="{FF2B5EF4-FFF2-40B4-BE49-F238E27FC236}">
                <a16:creationId xmlns:a16="http://schemas.microsoft.com/office/drawing/2014/main" id="{B2E50B79-58A1-4BD1-913D-9DB98C0ADC96}"/>
              </a:ext>
            </a:extLst>
          </p:cNvPr>
          <p:cNvSpPr/>
          <p:nvPr/>
        </p:nvSpPr>
        <p:spPr>
          <a:xfrm>
            <a:off x="3619024" y="4417200"/>
            <a:ext cx="1008112" cy="1008000"/>
          </a:xfrm>
          <a:prstGeom prst="rect">
            <a:avLst/>
          </a:prstGeom>
          <a:solidFill>
            <a:srgbClr val="ED7D31">
              <a:lumMod val="60000"/>
              <a:lumOff val="40000"/>
              <a:alpha val="50000"/>
            </a:srgbClr>
          </a:solidFill>
          <a:ln w="25400" cap="flat" cmpd="sng" algn="ctr">
            <a:solidFill>
              <a:srgbClr val="ED7D31">
                <a:alpha val="7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2" name="矩形 171">
            <a:extLst>
              <a:ext uri="{FF2B5EF4-FFF2-40B4-BE49-F238E27FC236}">
                <a16:creationId xmlns:a16="http://schemas.microsoft.com/office/drawing/2014/main" id="{9B6A660B-BA35-4BB5-9EF9-F26759DE67F2}"/>
              </a:ext>
            </a:extLst>
          </p:cNvPr>
          <p:cNvSpPr/>
          <p:nvPr/>
        </p:nvSpPr>
        <p:spPr>
          <a:xfrm>
            <a:off x="4622814" y="4699321"/>
            <a:ext cx="1702710" cy="400110"/>
          </a:xfrm>
          <a:prstGeom prst="rect">
            <a:avLst/>
          </a:prstGeom>
        </p:spPr>
        <p:txBody>
          <a:bodyPr wrap="none">
            <a:spAutoFit/>
          </a:bodyPr>
          <a:lstStyle/>
          <a:p>
            <a:r>
              <a:rPr lang="en-US" altLang="zh-CN" sz="2000" dirty="0">
                <a:solidFill>
                  <a:srgbClr val="F2A46E"/>
                </a:solidFill>
                <a:latin typeface="+mn-lt"/>
              </a:rPr>
              <a:t>Conv Kernel</a:t>
            </a:r>
            <a:endParaRPr lang="zh-CN" altLang="en-US" sz="2000" dirty="0">
              <a:solidFill>
                <a:srgbClr val="F2A46E"/>
              </a:solidFill>
              <a:latin typeface="+mn-lt"/>
            </a:endParaRPr>
          </a:p>
        </p:txBody>
      </p:sp>
      <p:cxnSp>
        <p:nvCxnSpPr>
          <p:cNvPr id="173" name="直接箭头连接符 172">
            <a:extLst>
              <a:ext uri="{FF2B5EF4-FFF2-40B4-BE49-F238E27FC236}">
                <a16:creationId xmlns:a16="http://schemas.microsoft.com/office/drawing/2014/main" id="{D4E2A372-EC56-42CA-9A4E-33159F47F097}"/>
              </a:ext>
            </a:extLst>
          </p:cNvPr>
          <p:cNvCxnSpPr>
            <a:cxnSpLocks/>
          </p:cNvCxnSpPr>
          <p:nvPr/>
        </p:nvCxnSpPr>
        <p:spPr>
          <a:xfrm>
            <a:off x="7104112" y="3200588"/>
            <a:ext cx="0" cy="759761"/>
          </a:xfrm>
          <a:prstGeom prst="straightConnector1">
            <a:avLst/>
          </a:prstGeom>
          <a:noFill/>
          <a:ln w="25400">
            <a:solidFill>
              <a:srgbClr val="EA4A54"/>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75" name="矩形 174">
            <a:extLst>
              <a:ext uri="{FF2B5EF4-FFF2-40B4-BE49-F238E27FC236}">
                <a16:creationId xmlns:a16="http://schemas.microsoft.com/office/drawing/2014/main" id="{A6A9A4E1-5CC1-4C4E-B532-76BEDE7EB5EA}"/>
              </a:ext>
            </a:extLst>
          </p:cNvPr>
          <p:cNvSpPr/>
          <p:nvPr/>
        </p:nvSpPr>
        <p:spPr>
          <a:xfrm>
            <a:off x="7176705" y="3413322"/>
            <a:ext cx="1221997" cy="307777"/>
          </a:xfrm>
          <a:prstGeom prst="rect">
            <a:avLst/>
          </a:prstGeom>
        </p:spPr>
        <p:txBody>
          <a:bodyPr wrap="square">
            <a:spAutoFit/>
          </a:bodyPr>
          <a:lstStyle/>
          <a:p>
            <a:pPr algn="ctr"/>
            <a:r>
              <a:rPr lang="en-US" altLang="zh-CN" sz="1400" dirty="0">
                <a:solidFill>
                  <a:srgbClr val="EA4A54"/>
                </a:solidFill>
                <a:latin typeface="+mn-lt"/>
              </a:rPr>
              <a:t>Transform</a:t>
            </a:r>
            <a:endParaRPr lang="zh-CN" altLang="en-US" sz="1400" dirty="0">
              <a:solidFill>
                <a:srgbClr val="EA4A54"/>
              </a:solidFill>
              <a:latin typeface="+mn-lt"/>
            </a:endParaRPr>
          </a:p>
        </p:txBody>
      </p:sp>
    </p:spTree>
    <p:extLst>
      <p:ext uri="{BB962C8B-B14F-4D97-AF65-F5344CB8AC3E}">
        <p14:creationId xmlns:p14="http://schemas.microsoft.com/office/powerpoint/2010/main" val="254342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1"/>
                                        </p:tgtEl>
                                        <p:attrNameLst>
                                          <p:attrName>style.visibility</p:attrName>
                                        </p:attrNameLst>
                                      </p:cBhvr>
                                      <p:to>
                                        <p:strVal val="visible"/>
                                      </p:to>
                                    </p:set>
                                    <p:animEffect transition="in" filter="fade">
                                      <p:cBhvr>
                                        <p:cTn id="10"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33375A-0BEA-4A4C-9349-EC22F8E43F01}"/>
              </a:ext>
            </a:extLst>
          </p:cNvPr>
          <p:cNvSpPr>
            <a:spLocks noGrp="1"/>
          </p:cNvSpPr>
          <p:nvPr>
            <p:ph type="title"/>
          </p:nvPr>
        </p:nvSpPr>
        <p:spPr>
          <a:xfrm>
            <a:off x="711200" y="274638"/>
            <a:ext cx="10871200" cy="1020762"/>
          </a:xfrm>
        </p:spPr>
        <p:txBody>
          <a:bodyPr/>
          <a:lstStyle/>
          <a:p>
            <a:r>
              <a:rPr lang="en-US" altLang="zh-CN" dirty="0"/>
              <a:t>DANN-based Robust Localization</a:t>
            </a:r>
            <a:endParaRPr lang="zh-CN" altLang="en-US" dirty="0"/>
          </a:p>
        </p:txBody>
      </p:sp>
      <p:sp>
        <p:nvSpPr>
          <p:cNvPr id="3" name="内容占位符 2">
            <a:extLst>
              <a:ext uri="{FF2B5EF4-FFF2-40B4-BE49-F238E27FC236}">
                <a16:creationId xmlns:a16="http://schemas.microsoft.com/office/drawing/2014/main" id="{4ACBA139-C13D-4657-9CE9-36AF74873653}"/>
              </a:ext>
            </a:extLst>
          </p:cNvPr>
          <p:cNvSpPr>
            <a:spLocks noGrp="1"/>
          </p:cNvSpPr>
          <p:nvPr>
            <p:ph idx="1"/>
          </p:nvPr>
        </p:nvSpPr>
        <p:spPr>
          <a:xfrm>
            <a:off x="719403" y="1340768"/>
            <a:ext cx="10849205" cy="4983162"/>
          </a:xfrm>
        </p:spPr>
        <p:txBody>
          <a:bodyPr/>
          <a:lstStyle/>
          <a:p>
            <a:r>
              <a:rPr lang="en-US" altLang="zh-CN" dirty="0"/>
              <a:t>Domain Adversarial Neural Network</a:t>
            </a:r>
          </a:p>
        </p:txBody>
      </p:sp>
      <p:sp>
        <p:nvSpPr>
          <p:cNvPr id="4" name="灯片编号占位符 3">
            <a:extLst>
              <a:ext uri="{FF2B5EF4-FFF2-40B4-BE49-F238E27FC236}">
                <a16:creationId xmlns:a16="http://schemas.microsoft.com/office/drawing/2014/main" id="{B0EC2A60-0A9D-4AFF-94F5-09F2A5F8E402}"/>
              </a:ext>
            </a:extLst>
          </p:cNvPr>
          <p:cNvSpPr>
            <a:spLocks noGrp="1"/>
          </p:cNvSpPr>
          <p:nvPr>
            <p:ph type="sldNum" sz="quarter" idx="12"/>
          </p:nvPr>
        </p:nvSpPr>
        <p:spPr/>
        <p:txBody>
          <a:bodyPr/>
          <a:lstStyle/>
          <a:p>
            <a:fld id="{87AB51E9-348C-4DC8-84CE-839F8B9DCC07}" type="slidenum">
              <a:rPr lang="en-US" altLang="zh-CN" smtClean="0"/>
              <a:pPr/>
              <a:t>9</a:t>
            </a:fld>
            <a:endParaRPr lang="en-US" altLang="zh-CN"/>
          </a:p>
        </p:txBody>
      </p:sp>
      <p:pic>
        <p:nvPicPr>
          <p:cNvPr id="675" name="图片 674">
            <a:extLst>
              <a:ext uri="{FF2B5EF4-FFF2-40B4-BE49-F238E27FC236}">
                <a16:creationId xmlns:a16="http://schemas.microsoft.com/office/drawing/2014/main" id="{B5F224A1-AE29-4B4E-A037-07CE1958AEE7}"/>
              </a:ext>
            </a:extLst>
          </p:cNvPr>
          <p:cNvPicPr>
            <a:picLocks noChangeAspect="1"/>
          </p:cNvPicPr>
          <p:nvPr/>
        </p:nvPicPr>
        <p:blipFill rotWithShape="1">
          <a:blip r:embed="rId3"/>
          <a:srcRect r="14961"/>
          <a:stretch/>
        </p:blipFill>
        <p:spPr>
          <a:xfrm>
            <a:off x="2279576" y="1916832"/>
            <a:ext cx="7776864" cy="4167021"/>
          </a:xfrm>
          <a:prstGeom prst="rect">
            <a:avLst/>
          </a:prstGeom>
        </p:spPr>
      </p:pic>
      <p:sp>
        <p:nvSpPr>
          <p:cNvPr id="10" name="矩形: 圆角 9">
            <a:extLst>
              <a:ext uri="{FF2B5EF4-FFF2-40B4-BE49-F238E27FC236}">
                <a16:creationId xmlns:a16="http://schemas.microsoft.com/office/drawing/2014/main" id="{5871D856-585D-41C6-89E6-4DD0475773E7}"/>
              </a:ext>
            </a:extLst>
          </p:cNvPr>
          <p:cNvSpPr/>
          <p:nvPr/>
        </p:nvSpPr>
        <p:spPr>
          <a:xfrm>
            <a:off x="2207568" y="4259851"/>
            <a:ext cx="3240360" cy="1761437"/>
          </a:xfrm>
          <a:prstGeom prst="roundRect">
            <a:avLst>
              <a:gd name="adj" fmla="val 5340"/>
            </a:avLst>
          </a:prstGeom>
          <a:noFill/>
          <a:ln w="25400">
            <a:solidFill>
              <a:srgbClr val="EA4A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6" name="矩形: 圆角 675">
            <a:extLst>
              <a:ext uri="{FF2B5EF4-FFF2-40B4-BE49-F238E27FC236}">
                <a16:creationId xmlns:a16="http://schemas.microsoft.com/office/drawing/2014/main" id="{15C83CF1-7344-4F8F-8066-872CC3CE40E6}"/>
              </a:ext>
            </a:extLst>
          </p:cNvPr>
          <p:cNvSpPr/>
          <p:nvPr/>
        </p:nvSpPr>
        <p:spPr>
          <a:xfrm>
            <a:off x="2220647" y="2276872"/>
            <a:ext cx="2435193" cy="1680337"/>
          </a:xfrm>
          <a:prstGeom prst="roundRect">
            <a:avLst>
              <a:gd name="adj" fmla="val 5340"/>
            </a:avLst>
          </a:prstGeom>
          <a:noFill/>
          <a:ln w="25400">
            <a:solidFill>
              <a:srgbClr val="EA4A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0" name="矩形 679">
            <a:extLst>
              <a:ext uri="{FF2B5EF4-FFF2-40B4-BE49-F238E27FC236}">
                <a16:creationId xmlns:a16="http://schemas.microsoft.com/office/drawing/2014/main" id="{9448F51C-8EC3-4054-A5EC-DA3930047CC1}"/>
              </a:ext>
            </a:extLst>
          </p:cNvPr>
          <p:cNvSpPr/>
          <p:nvPr/>
        </p:nvSpPr>
        <p:spPr>
          <a:xfrm>
            <a:off x="3198390" y="3645024"/>
            <a:ext cx="1457450" cy="307777"/>
          </a:xfrm>
          <a:prstGeom prst="rect">
            <a:avLst/>
          </a:prstGeom>
        </p:spPr>
        <p:txBody>
          <a:bodyPr wrap="none">
            <a:spAutoFit/>
          </a:bodyPr>
          <a:lstStyle/>
          <a:p>
            <a:r>
              <a:rPr lang="en-US" altLang="zh-CN" sz="1400" dirty="0">
                <a:solidFill>
                  <a:srgbClr val="EA4A54"/>
                </a:solidFill>
                <a:latin typeface="+mn-lt"/>
              </a:rPr>
              <a:t>Latent Feature</a:t>
            </a:r>
            <a:endParaRPr lang="zh-CN" altLang="en-US" sz="1400" dirty="0">
              <a:solidFill>
                <a:srgbClr val="EA4A54"/>
              </a:solidFill>
              <a:latin typeface="+mn-lt"/>
            </a:endParaRPr>
          </a:p>
        </p:txBody>
      </p:sp>
      <p:sp>
        <p:nvSpPr>
          <p:cNvPr id="681" name="矩形: 圆角 680">
            <a:extLst>
              <a:ext uri="{FF2B5EF4-FFF2-40B4-BE49-F238E27FC236}">
                <a16:creationId xmlns:a16="http://schemas.microsoft.com/office/drawing/2014/main" id="{1BAC0FDF-A4BD-463F-9B54-C349F0467D22}"/>
              </a:ext>
            </a:extLst>
          </p:cNvPr>
          <p:cNvSpPr/>
          <p:nvPr/>
        </p:nvSpPr>
        <p:spPr>
          <a:xfrm>
            <a:off x="5879976" y="1859434"/>
            <a:ext cx="3096344" cy="2433662"/>
          </a:xfrm>
          <a:prstGeom prst="roundRect">
            <a:avLst>
              <a:gd name="adj" fmla="val 5340"/>
            </a:avLst>
          </a:prstGeom>
          <a:noFill/>
          <a:ln w="25400">
            <a:solidFill>
              <a:srgbClr val="EA4A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2" name="矩形: 圆角 681">
            <a:extLst>
              <a:ext uri="{FF2B5EF4-FFF2-40B4-BE49-F238E27FC236}">
                <a16:creationId xmlns:a16="http://schemas.microsoft.com/office/drawing/2014/main" id="{7FB266A2-39B0-40A1-B3E7-45C3A5EF9873}"/>
              </a:ext>
            </a:extLst>
          </p:cNvPr>
          <p:cNvSpPr/>
          <p:nvPr/>
        </p:nvSpPr>
        <p:spPr>
          <a:xfrm>
            <a:off x="5879976" y="4365104"/>
            <a:ext cx="3096344" cy="1598786"/>
          </a:xfrm>
          <a:prstGeom prst="roundRect">
            <a:avLst>
              <a:gd name="adj" fmla="val 5340"/>
            </a:avLst>
          </a:prstGeom>
          <a:noFill/>
          <a:ln w="25400">
            <a:solidFill>
              <a:srgbClr val="EA4A5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3" name="矩形 682">
            <a:extLst>
              <a:ext uri="{FF2B5EF4-FFF2-40B4-BE49-F238E27FC236}">
                <a16:creationId xmlns:a16="http://schemas.microsoft.com/office/drawing/2014/main" id="{3961D85D-E3ED-4D6C-B279-05D8936E1EDB}"/>
              </a:ext>
            </a:extLst>
          </p:cNvPr>
          <p:cNvSpPr/>
          <p:nvPr/>
        </p:nvSpPr>
        <p:spPr>
          <a:xfrm>
            <a:off x="5846868" y="6035898"/>
            <a:ext cx="3240360" cy="523220"/>
          </a:xfrm>
          <a:prstGeom prst="rect">
            <a:avLst/>
          </a:prstGeom>
        </p:spPr>
        <p:txBody>
          <a:bodyPr wrap="square">
            <a:spAutoFit/>
          </a:bodyPr>
          <a:lstStyle/>
          <a:p>
            <a:pPr algn="ctr"/>
            <a:r>
              <a:rPr lang="en-US" altLang="zh-CN" sz="1400" dirty="0">
                <a:solidFill>
                  <a:srgbClr val="EA4A54"/>
                </a:solidFill>
                <a:latin typeface="+mn-lt"/>
              </a:rPr>
              <a:t>when the fingerprints are collected by what type of devices</a:t>
            </a:r>
            <a:endParaRPr lang="zh-CN" altLang="en-US" sz="1400" dirty="0">
              <a:solidFill>
                <a:srgbClr val="EA4A54"/>
              </a:solidFill>
              <a:latin typeface="+mn-lt"/>
            </a:endParaRPr>
          </a:p>
        </p:txBody>
      </p:sp>
      <p:cxnSp>
        <p:nvCxnSpPr>
          <p:cNvPr id="685" name="直接箭头连接符 684">
            <a:extLst>
              <a:ext uri="{FF2B5EF4-FFF2-40B4-BE49-F238E27FC236}">
                <a16:creationId xmlns:a16="http://schemas.microsoft.com/office/drawing/2014/main" id="{BA06B884-1F3F-4172-9F75-E47876E1109F}"/>
              </a:ext>
            </a:extLst>
          </p:cNvPr>
          <p:cNvCxnSpPr>
            <a:cxnSpLocks/>
          </p:cNvCxnSpPr>
          <p:nvPr/>
        </p:nvCxnSpPr>
        <p:spPr>
          <a:xfrm flipH="1" flipV="1">
            <a:off x="4727848" y="3429000"/>
            <a:ext cx="1080120" cy="1008112"/>
          </a:xfrm>
          <a:prstGeom prst="straightConnector1">
            <a:avLst/>
          </a:prstGeom>
          <a:noFill/>
          <a:ln w="25400">
            <a:solidFill>
              <a:srgbClr val="52BCA8"/>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687" name="直接箭头连接符 686">
            <a:extLst>
              <a:ext uri="{FF2B5EF4-FFF2-40B4-BE49-F238E27FC236}">
                <a16:creationId xmlns:a16="http://schemas.microsoft.com/office/drawing/2014/main" id="{75AAB8BC-3CD1-48CD-8E0F-E0DB9F947F35}"/>
              </a:ext>
            </a:extLst>
          </p:cNvPr>
          <p:cNvCxnSpPr>
            <a:cxnSpLocks/>
          </p:cNvCxnSpPr>
          <p:nvPr/>
        </p:nvCxnSpPr>
        <p:spPr>
          <a:xfrm flipH="1">
            <a:off x="4714769" y="2053543"/>
            <a:ext cx="1129204" cy="723733"/>
          </a:xfrm>
          <a:prstGeom prst="straightConnector1">
            <a:avLst/>
          </a:prstGeom>
          <a:noFill/>
          <a:ln w="25400">
            <a:solidFill>
              <a:srgbClr val="F2A46E"/>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691" name="矩形 690">
            <a:extLst>
              <a:ext uri="{FF2B5EF4-FFF2-40B4-BE49-F238E27FC236}">
                <a16:creationId xmlns:a16="http://schemas.microsoft.com/office/drawing/2014/main" id="{58419A30-6505-45DD-9461-B3E6A2628390}"/>
              </a:ext>
            </a:extLst>
          </p:cNvPr>
          <p:cNvSpPr/>
          <p:nvPr/>
        </p:nvSpPr>
        <p:spPr>
          <a:xfrm>
            <a:off x="4871864" y="2103239"/>
            <a:ext cx="364202" cy="461665"/>
          </a:xfrm>
          <a:prstGeom prst="rect">
            <a:avLst/>
          </a:prstGeom>
        </p:spPr>
        <p:txBody>
          <a:bodyPr wrap="none">
            <a:spAutoFit/>
          </a:bodyPr>
          <a:lstStyle/>
          <a:p>
            <a:r>
              <a:rPr lang="en-US" altLang="zh-CN" sz="2400" dirty="0">
                <a:solidFill>
                  <a:srgbClr val="F2A46E"/>
                </a:solidFill>
              </a:rPr>
              <a:t>+</a:t>
            </a:r>
            <a:endParaRPr lang="zh-CN" altLang="en-US" sz="2400" dirty="0">
              <a:solidFill>
                <a:srgbClr val="F2A46E"/>
              </a:solidFill>
            </a:endParaRPr>
          </a:p>
        </p:txBody>
      </p:sp>
      <p:sp>
        <p:nvSpPr>
          <p:cNvPr id="692" name="矩形 691">
            <a:extLst>
              <a:ext uri="{FF2B5EF4-FFF2-40B4-BE49-F238E27FC236}">
                <a16:creationId xmlns:a16="http://schemas.microsoft.com/office/drawing/2014/main" id="{632A6839-F075-46F4-AC25-8F75EFE89DCC}"/>
              </a:ext>
            </a:extLst>
          </p:cNvPr>
          <p:cNvSpPr/>
          <p:nvPr/>
        </p:nvSpPr>
        <p:spPr>
          <a:xfrm>
            <a:off x="4910982" y="3645024"/>
            <a:ext cx="320922" cy="584775"/>
          </a:xfrm>
          <a:prstGeom prst="rect">
            <a:avLst/>
          </a:prstGeom>
        </p:spPr>
        <p:txBody>
          <a:bodyPr wrap="none">
            <a:spAutoFit/>
          </a:bodyPr>
          <a:lstStyle/>
          <a:p>
            <a:r>
              <a:rPr lang="en-US" altLang="zh-CN" sz="3200" dirty="0">
                <a:solidFill>
                  <a:srgbClr val="52BCA8"/>
                </a:solidFill>
              </a:rPr>
              <a:t>-</a:t>
            </a:r>
            <a:endParaRPr lang="zh-CN" altLang="en-US" sz="3200" dirty="0">
              <a:solidFill>
                <a:srgbClr val="52BCA8"/>
              </a:solidFill>
            </a:endParaRPr>
          </a:p>
        </p:txBody>
      </p:sp>
      <p:sp>
        <p:nvSpPr>
          <p:cNvPr id="700" name="矩形 699">
            <a:extLst>
              <a:ext uri="{FF2B5EF4-FFF2-40B4-BE49-F238E27FC236}">
                <a16:creationId xmlns:a16="http://schemas.microsoft.com/office/drawing/2014/main" id="{FE355B6E-5376-4390-A687-DD58247171CC}"/>
              </a:ext>
            </a:extLst>
          </p:cNvPr>
          <p:cNvSpPr/>
          <p:nvPr/>
        </p:nvSpPr>
        <p:spPr>
          <a:xfrm>
            <a:off x="4740429" y="2924944"/>
            <a:ext cx="851515" cy="523220"/>
          </a:xfrm>
          <a:prstGeom prst="rect">
            <a:avLst/>
          </a:prstGeom>
        </p:spPr>
        <p:txBody>
          <a:bodyPr wrap="none">
            <a:spAutoFit/>
          </a:bodyPr>
          <a:lstStyle/>
          <a:p>
            <a:pPr algn="ctr"/>
            <a:r>
              <a:rPr lang="en-US" altLang="zh-CN" sz="1400" dirty="0">
                <a:solidFill>
                  <a:srgbClr val="52BCA8"/>
                </a:solidFill>
              </a:rPr>
              <a:t>Mini</a:t>
            </a:r>
            <a:r>
              <a:rPr lang="en-US" altLang="zh-CN" sz="1400" dirty="0">
                <a:solidFill>
                  <a:srgbClr val="F2A46E"/>
                </a:solidFill>
              </a:rPr>
              <a:t>max</a:t>
            </a:r>
          </a:p>
          <a:p>
            <a:pPr algn="ctr"/>
            <a:r>
              <a:rPr lang="en-US" altLang="zh-CN" sz="1400" dirty="0">
                <a:solidFill>
                  <a:srgbClr val="EA4A54"/>
                </a:solidFill>
              </a:rPr>
              <a:t>game</a:t>
            </a:r>
            <a:endParaRPr lang="zh-CN" altLang="en-US" sz="1400" dirty="0"/>
          </a:p>
        </p:txBody>
      </p:sp>
    </p:spTree>
    <p:extLst>
      <p:ext uri="{BB962C8B-B14F-4D97-AF65-F5344CB8AC3E}">
        <p14:creationId xmlns:p14="http://schemas.microsoft.com/office/powerpoint/2010/main" val="124895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6"/>
                                        </p:tgtEl>
                                        <p:attrNameLst>
                                          <p:attrName>style.visibility</p:attrName>
                                        </p:attrNameLst>
                                      </p:cBhvr>
                                      <p:to>
                                        <p:strVal val="visible"/>
                                      </p:to>
                                    </p:set>
                                    <p:animEffect transition="in" filter="fade">
                                      <p:cBhvr>
                                        <p:cTn id="12" dur="500"/>
                                        <p:tgtEl>
                                          <p:spTgt spid="6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80"/>
                                        </p:tgtEl>
                                        <p:attrNameLst>
                                          <p:attrName>style.visibility</p:attrName>
                                        </p:attrNameLst>
                                      </p:cBhvr>
                                      <p:to>
                                        <p:strVal val="visible"/>
                                      </p:to>
                                    </p:set>
                                    <p:animEffect transition="in" filter="fade">
                                      <p:cBhvr>
                                        <p:cTn id="15" dur="500"/>
                                        <p:tgtEl>
                                          <p:spTgt spid="68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81"/>
                                        </p:tgtEl>
                                        <p:attrNameLst>
                                          <p:attrName>style.visibility</p:attrName>
                                        </p:attrNameLst>
                                      </p:cBhvr>
                                      <p:to>
                                        <p:strVal val="visible"/>
                                      </p:to>
                                    </p:set>
                                    <p:animEffect transition="in" filter="fade">
                                      <p:cBhvr>
                                        <p:cTn id="20" dur="500"/>
                                        <p:tgtEl>
                                          <p:spTgt spid="68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82"/>
                                        </p:tgtEl>
                                        <p:attrNameLst>
                                          <p:attrName>style.visibility</p:attrName>
                                        </p:attrNameLst>
                                      </p:cBhvr>
                                      <p:to>
                                        <p:strVal val="visible"/>
                                      </p:to>
                                    </p:set>
                                    <p:animEffect transition="in" filter="fade">
                                      <p:cBhvr>
                                        <p:cTn id="25" dur="500"/>
                                        <p:tgtEl>
                                          <p:spTgt spid="68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83"/>
                                        </p:tgtEl>
                                        <p:attrNameLst>
                                          <p:attrName>style.visibility</p:attrName>
                                        </p:attrNameLst>
                                      </p:cBhvr>
                                      <p:to>
                                        <p:strVal val="visible"/>
                                      </p:to>
                                    </p:set>
                                    <p:animEffect transition="in" filter="fade">
                                      <p:cBhvr>
                                        <p:cTn id="28" dur="500"/>
                                        <p:tgtEl>
                                          <p:spTgt spid="68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00"/>
                                        </p:tgtEl>
                                        <p:attrNameLst>
                                          <p:attrName>style.visibility</p:attrName>
                                        </p:attrNameLst>
                                      </p:cBhvr>
                                      <p:to>
                                        <p:strVal val="visible"/>
                                      </p:to>
                                    </p:set>
                                    <p:animEffect transition="in" filter="fade">
                                      <p:cBhvr>
                                        <p:cTn id="33" dur="500"/>
                                        <p:tgtEl>
                                          <p:spTgt spid="700"/>
                                        </p:tgtEl>
                                      </p:cBhvr>
                                    </p:animEffect>
                                  </p:childTnLst>
                                </p:cTn>
                              </p:par>
                              <p:par>
                                <p:cTn id="34" presetID="10" presetClass="entr" presetSubtype="0" fill="hold" nodeType="withEffect">
                                  <p:stCondLst>
                                    <p:cond delay="0"/>
                                  </p:stCondLst>
                                  <p:childTnLst>
                                    <p:set>
                                      <p:cBhvr>
                                        <p:cTn id="35" dur="1" fill="hold">
                                          <p:stCondLst>
                                            <p:cond delay="0"/>
                                          </p:stCondLst>
                                        </p:cTn>
                                        <p:tgtEl>
                                          <p:spTgt spid="687"/>
                                        </p:tgtEl>
                                        <p:attrNameLst>
                                          <p:attrName>style.visibility</p:attrName>
                                        </p:attrNameLst>
                                      </p:cBhvr>
                                      <p:to>
                                        <p:strVal val="visible"/>
                                      </p:to>
                                    </p:set>
                                    <p:animEffect transition="in" filter="fade">
                                      <p:cBhvr>
                                        <p:cTn id="36" dur="500"/>
                                        <p:tgtEl>
                                          <p:spTgt spid="68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91"/>
                                        </p:tgtEl>
                                        <p:attrNameLst>
                                          <p:attrName>style.visibility</p:attrName>
                                        </p:attrNameLst>
                                      </p:cBhvr>
                                      <p:to>
                                        <p:strVal val="visible"/>
                                      </p:to>
                                    </p:set>
                                    <p:animEffect transition="in" filter="fade">
                                      <p:cBhvr>
                                        <p:cTn id="39" dur="500"/>
                                        <p:tgtEl>
                                          <p:spTgt spid="69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92"/>
                                        </p:tgtEl>
                                        <p:attrNameLst>
                                          <p:attrName>style.visibility</p:attrName>
                                        </p:attrNameLst>
                                      </p:cBhvr>
                                      <p:to>
                                        <p:strVal val="visible"/>
                                      </p:to>
                                    </p:set>
                                    <p:animEffect transition="in" filter="fade">
                                      <p:cBhvr>
                                        <p:cTn id="42" dur="500"/>
                                        <p:tgtEl>
                                          <p:spTgt spid="692"/>
                                        </p:tgtEl>
                                      </p:cBhvr>
                                    </p:animEffect>
                                  </p:childTnLst>
                                </p:cTn>
                              </p:par>
                              <p:par>
                                <p:cTn id="43" presetID="10" presetClass="entr" presetSubtype="0" fill="hold" nodeType="withEffect">
                                  <p:stCondLst>
                                    <p:cond delay="0"/>
                                  </p:stCondLst>
                                  <p:childTnLst>
                                    <p:set>
                                      <p:cBhvr>
                                        <p:cTn id="44" dur="1" fill="hold">
                                          <p:stCondLst>
                                            <p:cond delay="0"/>
                                          </p:stCondLst>
                                        </p:cTn>
                                        <p:tgtEl>
                                          <p:spTgt spid="685"/>
                                        </p:tgtEl>
                                        <p:attrNameLst>
                                          <p:attrName>style.visibility</p:attrName>
                                        </p:attrNameLst>
                                      </p:cBhvr>
                                      <p:to>
                                        <p:strVal val="visible"/>
                                      </p:to>
                                    </p:set>
                                    <p:animEffect transition="in" filter="fade">
                                      <p:cBhvr>
                                        <p:cTn id="45" dur="500"/>
                                        <p:tgtEl>
                                          <p:spTgt spid="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76" grpId="0" animBg="1"/>
      <p:bldP spid="680" grpId="0"/>
      <p:bldP spid="681" grpId="0" animBg="1"/>
      <p:bldP spid="682" grpId="0" animBg="1"/>
      <p:bldP spid="683" grpId="0"/>
      <p:bldP spid="691" grpId="0"/>
      <p:bldP spid="692" grpId="0"/>
      <p:bldP spid="700" grpId="0"/>
    </p:bldLst>
  </p:timing>
</p:sld>
</file>

<file path=ppt/theme/theme1.xml><?xml version="1.0" encoding="utf-8"?>
<a:theme xmlns:a="http://schemas.openxmlformats.org/drawingml/2006/main" name="slightly_digital">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810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slightly_digital</Template>
  <TotalTime>5183</TotalTime>
  <Words>4391</Words>
  <Application>Microsoft Office PowerPoint</Application>
  <PresentationFormat>宽屏</PresentationFormat>
  <Paragraphs>339</Paragraphs>
  <Slides>27</Slides>
  <Notes>27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Microsoft YaHei UI</vt:lpstr>
      <vt:lpstr>等线</vt:lpstr>
      <vt:lpstr>宋体</vt:lpstr>
      <vt:lpstr>Arial</vt:lpstr>
      <vt:lpstr>Calibri</vt:lpstr>
      <vt:lpstr>Century Gothic</vt:lpstr>
      <vt:lpstr>Times New Roman</vt:lpstr>
      <vt:lpstr>slightly_digital</vt:lpstr>
      <vt:lpstr> Train Once, Locate Anytime for Anyone: Adversarial Learning based Wireless Localization</vt:lpstr>
      <vt:lpstr>Motivation</vt:lpstr>
      <vt:lpstr>Major Problems</vt:lpstr>
      <vt:lpstr>Existing Arts</vt:lpstr>
      <vt:lpstr>Existing Arts</vt:lpstr>
      <vt:lpstr>Target System</vt:lpstr>
      <vt:lpstr>System Overview</vt:lpstr>
      <vt:lpstr>DANN-based Robust Localization</vt:lpstr>
      <vt:lpstr>DANN-based Robust Localization</vt:lpstr>
      <vt:lpstr>DANN-based Robust Localization</vt:lpstr>
      <vt:lpstr>DANN-based Robust Localization</vt:lpstr>
      <vt:lpstr>DANN-based Robust Localization</vt:lpstr>
      <vt:lpstr>DANN-based Robust Localization</vt:lpstr>
      <vt:lpstr>DANN-based Robust Localization</vt:lpstr>
      <vt:lpstr>DANN-based Robust Localization</vt:lpstr>
      <vt:lpstr>DANN-based Robust Localization</vt:lpstr>
      <vt:lpstr>DANN-based Robust Localization</vt:lpstr>
      <vt:lpstr>DANN-based Robust Localization</vt:lpstr>
      <vt:lpstr>Co-training Based Model Update</vt:lpstr>
      <vt:lpstr>Experiment</vt:lpstr>
      <vt:lpstr>Experiment</vt:lpstr>
      <vt:lpstr>Experiment</vt:lpstr>
      <vt:lpstr>Conclusion &amp; Contribution</vt:lpstr>
      <vt:lpstr>PowerPoint 演示文稿</vt:lpstr>
      <vt:lpstr>Co-training Based Model Update</vt:lpstr>
      <vt:lpstr>Co-training Based Model Update</vt:lpstr>
      <vt:lpstr>Co-training Based Model Update</vt:lpstr>
    </vt:vector>
  </TitlesOfParts>
  <Company>HKUST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slightly digital</dc:title>
  <dc:creator>zimu</dc:creator>
  <cp:lastModifiedBy>DanyLee</cp:lastModifiedBy>
  <cp:revision>2384</cp:revision>
  <cp:lastPrinted>2016-04-08T02:17:10Z</cp:lastPrinted>
  <dcterms:created xsi:type="dcterms:W3CDTF">2013-09-30T01:54:11Z</dcterms:created>
  <dcterms:modified xsi:type="dcterms:W3CDTF">2020-12-19T05:46:38Z</dcterms:modified>
</cp:coreProperties>
</file>