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61"/>
  </p:notesMasterIdLst>
  <p:sldIdLst>
    <p:sldId id="256" r:id="rId2"/>
    <p:sldId id="257" r:id="rId3"/>
    <p:sldId id="258" r:id="rId4"/>
    <p:sldId id="259" r:id="rId5"/>
    <p:sldId id="260" r:id="rId6"/>
    <p:sldId id="261" r:id="rId7"/>
    <p:sldId id="262" r:id="rId8"/>
    <p:sldId id="302" r:id="rId9"/>
    <p:sldId id="303" r:id="rId10"/>
    <p:sldId id="264" r:id="rId11"/>
    <p:sldId id="305" r:id="rId12"/>
    <p:sldId id="266" r:id="rId13"/>
    <p:sldId id="267" r:id="rId14"/>
    <p:sldId id="306" r:id="rId15"/>
    <p:sldId id="268" r:id="rId16"/>
    <p:sldId id="269" r:id="rId17"/>
    <p:sldId id="270" r:id="rId18"/>
    <p:sldId id="308" r:id="rId19"/>
    <p:sldId id="271" r:id="rId20"/>
    <p:sldId id="272" r:id="rId21"/>
    <p:sldId id="273" r:id="rId22"/>
    <p:sldId id="274" r:id="rId23"/>
    <p:sldId id="309" r:id="rId24"/>
    <p:sldId id="276" r:id="rId25"/>
    <p:sldId id="277" r:id="rId26"/>
    <p:sldId id="278" r:id="rId27"/>
    <p:sldId id="279" r:id="rId28"/>
    <p:sldId id="310" r:id="rId29"/>
    <p:sldId id="280" r:id="rId30"/>
    <p:sldId id="281" r:id="rId31"/>
    <p:sldId id="282" r:id="rId32"/>
    <p:sldId id="283" r:id="rId33"/>
    <p:sldId id="311" r:id="rId34"/>
    <p:sldId id="284" r:id="rId35"/>
    <p:sldId id="285" r:id="rId36"/>
    <p:sldId id="286" r:id="rId37"/>
    <p:sldId id="287" r:id="rId38"/>
    <p:sldId id="288" r:id="rId39"/>
    <p:sldId id="289" r:id="rId40"/>
    <p:sldId id="290" r:id="rId41"/>
    <p:sldId id="291" r:id="rId42"/>
    <p:sldId id="301" r:id="rId43"/>
    <p:sldId id="314" r:id="rId44"/>
    <p:sldId id="313" r:id="rId45"/>
    <p:sldId id="293" r:id="rId46"/>
    <p:sldId id="294" r:id="rId47"/>
    <p:sldId id="312" r:id="rId48"/>
    <p:sldId id="295" r:id="rId49"/>
    <p:sldId id="296" r:id="rId50"/>
    <p:sldId id="315" r:id="rId51"/>
    <p:sldId id="297" r:id="rId52"/>
    <p:sldId id="298" r:id="rId53"/>
    <p:sldId id="299" r:id="rId54"/>
    <p:sldId id="300" r:id="rId55"/>
    <p:sldId id="316" r:id="rId56"/>
    <p:sldId id="318" r:id="rId57"/>
    <p:sldId id="317" r:id="rId58"/>
    <p:sldId id="320" r:id="rId59"/>
    <p:sldId id="319" r:id="rId60"/>
  </p:sldIdLst>
  <p:sldSz cx="12192000" cy="6858000"/>
  <p:notesSz cx="12192000" cy="6858000"/>
  <p:embeddedFontLst>
    <p:embeddedFont>
      <p:font typeface="AKQCSA+ArialMT" panose="02010600030101010101"/>
      <p:regular r:id="rId62"/>
    </p:embeddedFont>
    <p:embeddedFont>
      <p:font typeface="BSGMTO+Helvetica" panose="02010600030101010101"/>
      <p:regular r:id="rId63"/>
    </p:embeddedFont>
    <p:embeddedFont>
      <p:font typeface="Calibri" panose="020F0502020204030204" pitchFamily="34" charset="0"/>
      <p:regular r:id="rId64"/>
      <p:bold r:id="rId65"/>
      <p:italic r:id="rId66"/>
      <p:boldItalic r:id="rId67"/>
    </p:embeddedFont>
    <p:embeddedFont>
      <p:font typeface="Cambria Math" panose="02040503050406030204" pitchFamily="18" charset="0"/>
      <p:regular r:id="rId68"/>
    </p:embeddedFont>
    <p:embeddedFont>
      <p:font typeface="CNMFHN+DejaVu Sans" panose="02010600030101010101" charset="0"/>
      <p:regular r:id="rId69"/>
    </p:embeddedFont>
    <p:embeddedFont>
      <p:font typeface="GRTDRV+CambriaMath" panose="02010600030101010101"/>
      <p:regular r:id="rId70"/>
    </p:embeddedFont>
    <p:embeddedFont>
      <p:font typeface="GTUBDT+CambriaMath" panose="02010600030101010101"/>
      <p:regular r:id="rId71"/>
    </p:embeddedFont>
    <p:embeddedFont>
      <p:font typeface="HIBJIL+Futura-Medium" panose="02010600030101010101"/>
      <p:regular r:id="rId72"/>
    </p:embeddedFont>
    <p:embeddedFont>
      <p:font typeface="LNJPBF+HelveticaNeue" panose="02010600030101010101"/>
      <p:regular r:id="rId73"/>
    </p:embeddedFont>
    <p:embeddedFont>
      <p:font typeface="MCOSCT+HelveticaNeue-Bold" panose="02010600030101010101"/>
      <p:regular r:id="rId74"/>
    </p:embeddedFont>
    <p:embeddedFont>
      <p:font typeface="NETBWG+HelveticaNeue" panose="02010600030101010101"/>
      <p:regular r:id="rId75"/>
    </p:embeddedFont>
    <p:embeddedFont>
      <p:font typeface="QPSGAO+HelveticaNeue" panose="02010600030101010101"/>
      <p:regular r:id="rId76"/>
    </p:embeddedFont>
    <p:embeddedFont>
      <p:font typeface="RBHOBL+HelveticaNeue-Light" panose="02010600030101010101"/>
      <p:regular r:id="rId77"/>
    </p:embeddedFont>
    <p:embeddedFont>
      <p:font typeface="STUBPO+DejaVu Sans" panose="02010600030101010101" charset="0"/>
      <p:regular r:id="rId78"/>
    </p:embeddedFont>
    <p:embeddedFont>
      <p:font typeface="VBKEIE+Helvetica-Light" panose="02010600030101010101"/>
      <p:regular r:id="rId79"/>
    </p:embeddedFont>
    <p:embeddedFont>
      <p:font typeface="等线" panose="02010600030101010101" pitchFamily="2" charset="-122"/>
      <p:regular r:id="rId80"/>
      <p:bold r:id="rId81"/>
    </p:embeddedFont>
    <p:embeddedFont>
      <p:font typeface="等线 Light" panose="02010600030101010101" pitchFamily="2" charset="-122"/>
      <p:regular r:id="rId8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2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01" autoAdjust="0"/>
  </p:normalViewPr>
  <p:slideViewPr>
    <p:cSldViewPr>
      <p:cViewPr varScale="1">
        <p:scale>
          <a:sx n="78" d="100"/>
          <a:sy n="78" d="100"/>
        </p:scale>
        <p:origin x="1272" y="5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61" Type="http://schemas.openxmlformats.org/officeDocument/2006/relationships/notesMaster" Target="notesMasters/notesMaster1.xml"/><Relationship Id="rId82"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CE4F4D8-B5CB-4ED7-B431-0482603B86CA}" type="datetimeFigureOut">
              <a:rPr lang="zh-CN" altLang="en-US" smtClean="0"/>
              <a:t>2020/12/2</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600C75A-03FC-498D-8211-B1CE02D66C7E}" type="slidenum">
              <a:rPr lang="zh-CN" altLang="en-US" smtClean="0"/>
              <a:t>‹#›</a:t>
            </a:fld>
            <a:endParaRPr lang="zh-CN" altLang="en-US"/>
          </a:p>
        </p:txBody>
      </p:sp>
    </p:spTree>
    <p:extLst>
      <p:ext uri="{BB962C8B-B14F-4D97-AF65-F5344CB8AC3E}">
        <p14:creationId xmlns:p14="http://schemas.microsoft.com/office/powerpoint/2010/main" val="3424926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大家好，今天给大家介绍 </a:t>
            </a:r>
            <a:r>
              <a:rPr lang="en-US" altLang="zh-CN" dirty="0"/>
              <a:t>Nexus, </a:t>
            </a:r>
            <a:r>
              <a:rPr lang="zh-CN" altLang="en-US" dirty="0"/>
              <a:t>是 </a:t>
            </a:r>
            <a:r>
              <a:rPr lang="en-US" altLang="zh-CN" dirty="0"/>
              <a:t>SOSP’19 </a:t>
            </a:r>
            <a:r>
              <a:rPr lang="zh-CN" altLang="en-US" dirty="0"/>
              <a:t>的一篇文章，内容是在 </a:t>
            </a:r>
            <a:r>
              <a:rPr lang="en-US" altLang="zh-CN" dirty="0"/>
              <a:t>GPU </a:t>
            </a:r>
            <a:r>
              <a:rPr lang="zh-CN" altLang="en-US" dirty="0"/>
              <a:t>集群里面加速和优化神经网络视频分析任务。</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1</a:t>
            </a:fld>
            <a:endParaRPr lang="zh-CN" altLang="en-US"/>
          </a:p>
        </p:txBody>
      </p:sp>
    </p:spTree>
    <p:extLst>
      <p:ext uri="{BB962C8B-B14F-4D97-AF65-F5344CB8AC3E}">
        <p14:creationId xmlns:p14="http://schemas.microsoft.com/office/powerpoint/2010/main" val="3692095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作者主要找了以下三个可以进行优化的层次：</a:t>
            </a:r>
            <a:endParaRPr lang="en-US" altLang="zh-CN" dirty="0"/>
          </a:p>
          <a:p>
            <a:endParaRPr lang="en-US" altLang="zh-CN" dirty="0"/>
          </a:p>
          <a:p>
            <a:pPr marL="228600" indent="-228600">
              <a:buAutoNum type="arabicPeriod"/>
            </a:pPr>
            <a:r>
              <a:rPr lang="zh-CN" altLang="en-US" dirty="0"/>
              <a:t>在集群调度层次，根据 </a:t>
            </a:r>
            <a:r>
              <a:rPr lang="en-US" altLang="zh-CN" dirty="0"/>
              <a:t>DNN </a:t>
            </a:r>
            <a:r>
              <a:rPr lang="zh-CN" altLang="en-US" dirty="0"/>
              <a:t>模型的 </a:t>
            </a:r>
            <a:r>
              <a:rPr lang="en-US" altLang="zh-CN" dirty="0"/>
              <a:t>Batch Size / Latency </a:t>
            </a:r>
            <a:r>
              <a:rPr lang="zh-CN" altLang="en-US" dirty="0"/>
              <a:t>关系，和应用的 </a:t>
            </a:r>
            <a:r>
              <a:rPr lang="en-US" altLang="zh-CN" dirty="0"/>
              <a:t>latency </a:t>
            </a:r>
            <a:r>
              <a:rPr lang="zh-CN" altLang="en-US" dirty="0"/>
              <a:t>要求</a:t>
            </a:r>
            <a:r>
              <a:rPr lang="en-US" altLang="zh-CN" dirty="0"/>
              <a:t> </a:t>
            </a:r>
            <a:r>
              <a:rPr lang="zh-CN" altLang="en-US" dirty="0"/>
              <a:t>以及集群的资源进行分配和 </a:t>
            </a:r>
            <a:r>
              <a:rPr lang="en-US" altLang="zh-CN" dirty="0"/>
              <a:t>batch size </a:t>
            </a:r>
            <a:r>
              <a:rPr lang="zh-CN" altLang="en-US" dirty="0"/>
              <a:t>设置。</a:t>
            </a:r>
            <a:endParaRPr lang="en-US" altLang="zh-CN" dirty="0"/>
          </a:p>
          <a:p>
            <a:pPr marL="228600" indent="-228600">
              <a:buAutoNum type="arabicPeriod"/>
            </a:pPr>
            <a:endParaRPr lang="en-US" altLang="zh-CN" dirty="0"/>
          </a:p>
          <a:p>
            <a:pPr marL="228600" indent="-228600">
              <a:buAutoNum type="arabicPeriod"/>
            </a:pPr>
            <a:r>
              <a:rPr lang="zh-CN" altLang="en-US" dirty="0"/>
              <a:t>在单个应用层次上，针对同时包含多个相互依赖的 </a:t>
            </a:r>
            <a:r>
              <a:rPr lang="en-US" altLang="zh-CN" dirty="0"/>
              <a:t>DNN </a:t>
            </a:r>
            <a:r>
              <a:rPr lang="zh-CN" altLang="en-US" dirty="0"/>
              <a:t>模型的复杂 </a:t>
            </a:r>
            <a:r>
              <a:rPr lang="en-US" altLang="zh-CN" dirty="0"/>
              <a:t>query </a:t>
            </a:r>
            <a:r>
              <a:rPr lang="zh-CN" altLang="en-US" dirty="0"/>
              <a:t>进行优化。</a:t>
            </a:r>
            <a:endParaRPr lang="en-US" altLang="zh-CN" dirty="0"/>
          </a:p>
          <a:p>
            <a:pPr marL="228600" indent="-228600">
              <a:buAutoNum type="arabicPeriod"/>
            </a:pPr>
            <a:endParaRPr lang="en-US" altLang="zh-CN" dirty="0"/>
          </a:p>
          <a:p>
            <a:pPr marL="228600" indent="-228600">
              <a:buAutoNum type="arabicPeriod"/>
            </a:pPr>
            <a:r>
              <a:rPr lang="zh-CN" altLang="en-US" dirty="0"/>
              <a:t>在模型层次上，可以把具有相同前缀的 </a:t>
            </a:r>
            <a:r>
              <a:rPr lang="en-US" altLang="zh-CN" dirty="0"/>
              <a:t>DNN </a:t>
            </a:r>
            <a:r>
              <a:rPr lang="zh-CN" altLang="en-US" dirty="0"/>
              <a:t>模型组成一个 </a:t>
            </a:r>
            <a:r>
              <a:rPr lang="en-US" altLang="zh-CN" dirty="0"/>
              <a:t>batch </a:t>
            </a:r>
            <a:r>
              <a:rPr lang="zh-CN" altLang="en-US" dirty="0"/>
              <a:t>来运行相同子模型，比如说 </a:t>
            </a:r>
            <a:r>
              <a:rPr lang="en-US" altLang="zh-CN" dirty="0"/>
              <a:t>Image net </a:t>
            </a:r>
            <a:r>
              <a:rPr lang="zh-CN" altLang="en-US" dirty="0"/>
              <a:t>预训练的 </a:t>
            </a:r>
            <a:r>
              <a:rPr lang="en-US" altLang="zh-CN" dirty="0"/>
              <a:t>Resnet backbone </a:t>
            </a:r>
            <a:r>
              <a:rPr lang="zh-CN" altLang="en-US" dirty="0"/>
              <a:t>这种常见的。</a:t>
            </a:r>
            <a:endParaRPr lang="en-US" altLang="zh-CN" dirty="0"/>
          </a:p>
          <a:p>
            <a:pPr marL="228600" indent="-228600">
              <a:buAutoNum type="arabicPeriod"/>
            </a:pPr>
            <a:endParaRPr lang="en-US" altLang="zh-CN" dirty="0"/>
          </a:p>
          <a:p>
            <a:pPr marL="0" indent="0">
              <a:buNone/>
            </a:pPr>
            <a:r>
              <a:rPr lang="zh-CN" altLang="en-US" dirty="0"/>
              <a:t>接下来一一分析这三个优化机会。</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10</a:t>
            </a:fld>
            <a:endParaRPr lang="zh-CN" altLang="en-US"/>
          </a:p>
        </p:txBody>
      </p:sp>
    </p:spTree>
    <p:extLst>
      <p:ext uri="{BB962C8B-B14F-4D97-AF65-F5344CB8AC3E}">
        <p14:creationId xmlns:p14="http://schemas.microsoft.com/office/powerpoint/2010/main" val="192428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第一个可以优化的地方，是集群层面的资源分配。需要考虑每个 </a:t>
            </a:r>
            <a:r>
              <a:rPr lang="en-US" altLang="zh-CN" dirty="0"/>
              <a:t>DNN </a:t>
            </a:r>
            <a:r>
              <a:rPr lang="zh-CN" altLang="en-US" dirty="0"/>
              <a:t>任务的负载大小，对延迟的要求，根据 </a:t>
            </a:r>
            <a:r>
              <a:rPr lang="en-US" altLang="zh-CN" dirty="0"/>
              <a:t>DNN </a:t>
            </a:r>
            <a:r>
              <a:rPr lang="zh-CN" altLang="en-US" dirty="0"/>
              <a:t>模型的 </a:t>
            </a:r>
            <a:r>
              <a:rPr lang="en-US" altLang="zh-CN" dirty="0"/>
              <a:t>batch size / latency </a:t>
            </a:r>
            <a:r>
              <a:rPr lang="zh-CN" altLang="en-US" dirty="0"/>
              <a:t>关系来确定每个 </a:t>
            </a:r>
            <a:r>
              <a:rPr lang="en-US" altLang="zh-CN" dirty="0"/>
              <a:t>GPU </a:t>
            </a:r>
            <a:r>
              <a:rPr lang="zh-CN" altLang="en-US" dirty="0"/>
              <a:t>分配给哪些模型，每个模型在对应 </a:t>
            </a:r>
            <a:r>
              <a:rPr lang="en-US" altLang="zh-CN" dirty="0"/>
              <a:t>GPU </a:t>
            </a:r>
            <a:r>
              <a:rPr lang="zh-CN" altLang="en-US" dirty="0"/>
              <a:t>的 </a:t>
            </a:r>
            <a:r>
              <a:rPr lang="en-US" altLang="zh-CN" dirty="0"/>
              <a:t>Batch size </a:t>
            </a:r>
            <a:r>
              <a:rPr lang="zh-CN" altLang="en-US" dirty="0"/>
              <a:t>应该设置成多少。</a:t>
            </a:r>
            <a:endParaRPr lang="en-US" altLang="zh-CN" dirty="0"/>
          </a:p>
          <a:p>
            <a:endParaRPr lang="en-US" altLang="zh-CN" dirty="0"/>
          </a:p>
          <a:p>
            <a:r>
              <a:rPr lang="zh-CN" altLang="en-US" dirty="0"/>
              <a:t>分配在同一个 </a:t>
            </a:r>
            <a:r>
              <a:rPr lang="en-US" altLang="zh-CN" dirty="0"/>
              <a:t>GPU </a:t>
            </a:r>
            <a:r>
              <a:rPr lang="zh-CN" altLang="en-US" dirty="0"/>
              <a:t>上的 </a:t>
            </a:r>
            <a:r>
              <a:rPr lang="en-US" altLang="zh-CN" dirty="0"/>
              <a:t>DNN </a:t>
            </a:r>
            <a:r>
              <a:rPr lang="zh-CN" altLang="en-US" dirty="0"/>
              <a:t>模型按照 </a:t>
            </a:r>
            <a:r>
              <a:rPr lang="en-US" altLang="zh-CN" dirty="0"/>
              <a:t>Round Robin </a:t>
            </a:r>
            <a:r>
              <a:rPr lang="zh-CN" altLang="en-US" dirty="0"/>
              <a:t>算法轮询调用，一个调用的周期就叫做 </a:t>
            </a:r>
            <a:r>
              <a:rPr lang="en-US" altLang="zh-CN" dirty="0"/>
              <a:t>duty cycle~</a:t>
            </a:r>
          </a:p>
          <a:p>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11</a:t>
            </a:fld>
            <a:endParaRPr lang="zh-CN" altLang="en-US"/>
          </a:p>
        </p:txBody>
      </p:sp>
    </p:spTree>
    <p:extLst>
      <p:ext uri="{BB962C8B-B14F-4D97-AF65-F5344CB8AC3E}">
        <p14:creationId xmlns:p14="http://schemas.microsoft.com/office/powerpoint/2010/main" val="352948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举两个简单的例子来说明一下分配到同一个 </a:t>
            </a:r>
            <a:r>
              <a:rPr lang="en-US" altLang="zh-CN" dirty="0"/>
              <a:t>GPU </a:t>
            </a:r>
            <a:r>
              <a:rPr lang="zh-CN" altLang="en-US" dirty="0"/>
              <a:t>的 </a:t>
            </a:r>
            <a:r>
              <a:rPr lang="en-US" altLang="zh-CN" dirty="0"/>
              <a:t>DNN </a:t>
            </a:r>
            <a:r>
              <a:rPr lang="zh-CN" altLang="en-US" dirty="0"/>
              <a:t>模型应该满足什么条件，和传统的负载分配任务有什么不同。</a:t>
            </a:r>
            <a:endParaRPr lang="en-US" altLang="zh-CN" dirty="0"/>
          </a:p>
          <a:p>
            <a:endParaRPr lang="en-US" altLang="zh-CN" dirty="0"/>
          </a:p>
          <a:p>
            <a:r>
              <a:rPr lang="zh-CN" altLang="en-US" dirty="0"/>
              <a:t>如图所示，假设有一个模型 </a:t>
            </a:r>
            <a:r>
              <a:rPr lang="en-US" altLang="zh-CN" dirty="0"/>
              <a:t>1</a:t>
            </a:r>
            <a:r>
              <a:rPr lang="zh-CN" altLang="en-US" dirty="0"/>
              <a:t>： </a:t>
            </a:r>
            <a:r>
              <a:rPr lang="en-US" altLang="zh-CN" dirty="0"/>
              <a:t>latency </a:t>
            </a:r>
            <a:r>
              <a:rPr lang="zh-CN" altLang="en-US" dirty="0"/>
              <a:t>的要求是 </a:t>
            </a:r>
            <a:r>
              <a:rPr lang="en-US" altLang="zh-CN" dirty="0"/>
              <a:t>12, </a:t>
            </a:r>
            <a:r>
              <a:rPr lang="zh-CN" altLang="en-US" dirty="0"/>
              <a:t>被调用的频率是 </a:t>
            </a:r>
            <a:r>
              <a:rPr lang="en-US" altLang="zh-CN" dirty="0"/>
              <a:t>0.5 (</a:t>
            </a:r>
            <a:r>
              <a:rPr lang="zh-CN" altLang="en-US" dirty="0"/>
              <a:t>也就是满足要求需要的 </a:t>
            </a:r>
            <a:r>
              <a:rPr lang="en-US" altLang="zh-CN" dirty="0"/>
              <a:t>throughput).</a:t>
            </a:r>
          </a:p>
          <a:p>
            <a:endParaRPr lang="en-US" altLang="zh-CN" dirty="0"/>
          </a:p>
          <a:p>
            <a:r>
              <a:rPr lang="zh-CN" altLang="en-US" dirty="0"/>
              <a:t>假如 </a:t>
            </a:r>
            <a:r>
              <a:rPr lang="en-US" altLang="zh-CN" dirty="0"/>
              <a:t>batch size = 4 </a:t>
            </a:r>
            <a:r>
              <a:rPr lang="zh-CN" altLang="en-US" dirty="0"/>
              <a:t>的时候需要 </a:t>
            </a:r>
            <a:r>
              <a:rPr lang="en-US" altLang="zh-CN" dirty="0"/>
              <a:t>4 </a:t>
            </a:r>
            <a:r>
              <a:rPr lang="zh-CN" altLang="en-US" dirty="0"/>
              <a:t>个单位时间，一个 </a:t>
            </a:r>
            <a:r>
              <a:rPr lang="en-US" altLang="zh-CN" dirty="0"/>
              <a:t>duty cycle </a:t>
            </a:r>
            <a:r>
              <a:rPr lang="zh-CN" altLang="en-US" dirty="0"/>
              <a:t>是 </a:t>
            </a:r>
            <a:r>
              <a:rPr lang="en-US" altLang="zh-CN" dirty="0"/>
              <a:t>8 </a:t>
            </a:r>
            <a:r>
              <a:rPr lang="zh-CN" altLang="en-US" dirty="0"/>
              <a:t>个单位时间。那么当前模型 </a:t>
            </a:r>
            <a:r>
              <a:rPr lang="en-US" altLang="zh-CN" dirty="0"/>
              <a:t>1 </a:t>
            </a:r>
            <a:r>
              <a:rPr lang="zh-CN" altLang="en-US" dirty="0"/>
              <a:t>的 </a:t>
            </a:r>
            <a:r>
              <a:rPr lang="en-US" altLang="zh-CN" dirty="0"/>
              <a:t>throughput  </a:t>
            </a:r>
            <a:r>
              <a:rPr lang="zh-CN" altLang="en-US" dirty="0"/>
              <a:t>就是 </a:t>
            </a:r>
            <a:r>
              <a:rPr lang="en-US" altLang="zh-CN" dirty="0"/>
              <a:t>batch size / duty cycle </a:t>
            </a:r>
            <a:r>
              <a:rPr lang="zh-CN" altLang="en-US" dirty="0"/>
              <a:t>恰好满足 </a:t>
            </a:r>
            <a:r>
              <a:rPr lang="en-US" altLang="zh-CN" dirty="0"/>
              <a:t>0.5</a:t>
            </a:r>
          </a:p>
          <a:p>
            <a:endParaRPr lang="en-US" altLang="zh-CN" dirty="0"/>
          </a:p>
          <a:p>
            <a:r>
              <a:rPr lang="zh-CN" altLang="en-US" dirty="0"/>
              <a:t>如果一个新的需要运行 </a:t>
            </a:r>
            <a:r>
              <a:rPr lang="en-US" altLang="zh-CN" dirty="0"/>
              <a:t>model 1 </a:t>
            </a:r>
            <a:r>
              <a:rPr lang="zh-CN" altLang="en-US" dirty="0"/>
              <a:t>的任务到来，最差的情况就是之前一个 </a:t>
            </a:r>
            <a:r>
              <a:rPr lang="en-US" altLang="zh-CN" dirty="0"/>
              <a:t>batch </a:t>
            </a:r>
            <a:r>
              <a:rPr lang="zh-CN" altLang="en-US" dirty="0"/>
              <a:t>刚好开始运行了，此时的 </a:t>
            </a:r>
            <a:r>
              <a:rPr lang="en-US" altLang="zh-CN" dirty="0"/>
              <a:t>worst case latency </a:t>
            </a:r>
            <a:r>
              <a:rPr lang="zh-CN" altLang="en-US" dirty="0"/>
              <a:t>就是 </a:t>
            </a:r>
            <a:r>
              <a:rPr lang="en-US" altLang="zh-CN" dirty="0"/>
              <a:t>duty cycle + </a:t>
            </a:r>
            <a:r>
              <a:rPr lang="zh-CN" altLang="en-US" dirty="0"/>
              <a:t>一个 </a:t>
            </a:r>
            <a:r>
              <a:rPr lang="en-US" altLang="zh-CN" dirty="0"/>
              <a:t>batch </a:t>
            </a:r>
            <a:r>
              <a:rPr lang="zh-CN" altLang="en-US" dirty="0"/>
              <a:t>运行的时间，恰好满足 </a:t>
            </a:r>
            <a:r>
              <a:rPr lang="en-US" altLang="zh-CN" dirty="0"/>
              <a:t>12.</a:t>
            </a:r>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12</a:t>
            </a:fld>
            <a:endParaRPr lang="zh-CN" altLang="en-US"/>
          </a:p>
        </p:txBody>
      </p:sp>
    </p:spTree>
    <p:extLst>
      <p:ext uri="{BB962C8B-B14F-4D97-AF65-F5344CB8AC3E}">
        <p14:creationId xmlns:p14="http://schemas.microsoft.com/office/powerpoint/2010/main" val="188174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我们都知道，想要提高</a:t>
            </a:r>
            <a:r>
              <a:rPr lang="en-US" altLang="zh-CN" dirty="0"/>
              <a:t> GPU </a:t>
            </a:r>
            <a:r>
              <a:rPr lang="zh-CN" altLang="en-US" dirty="0"/>
              <a:t>利用率最好的办法就是增加 </a:t>
            </a:r>
            <a:r>
              <a:rPr lang="en-US" altLang="zh-CN" dirty="0"/>
              <a:t>batch size. </a:t>
            </a:r>
            <a:r>
              <a:rPr lang="zh-CN" altLang="en-US" dirty="0"/>
              <a:t>如果我们把 </a:t>
            </a:r>
            <a:r>
              <a:rPr lang="en-US" altLang="zh-CN" dirty="0"/>
              <a:t>batch size </a:t>
            </a:r>
            <a:r>
              <a:rPr lang="zh-CN" altLang="en-US" dirty="0"/>
              <a:t>提高到 </a:t>
            </a:r>
            <a:r>
              <a:rPr lang="en-US" altLang="zh-CN" dirty="0"/>
              <a:t>5</a:t>
            </a:r>
            <a:r>
              <a:rPr lang="zh-CN" altLang="en-US" dirty="0"/>
              <a:t>， </a:t>
            </a:r>
            <a:r>
              <a:rPr lang="en-US" altLang="zh-CN" dirty="0"/>
              <a:t>duty cycle </a:t>
            </a:r>
            <a:r>
              <a:rPr lang="zh-CN" altLang="en-US" dirty="0"/>
              <a:t>变成</a:t>
            </a:r>
            <a:r>
              <a:rPr lang="en-US" altLang="zh-CN" dirty="0"/>
              <a:t> 10. </a:t>
            </a:r>
          </a:p>
          <a:p>
            <a:endParaRPr lang="en-US" altLang="zh-CN" dirty="0"/>
          </a:p>
          <a:p>
            <a:r>
              <a:rPr lang="zh-CN" altLang="en-US" dirty="0"/>
              <a:t>显然，</a:t>
            </a:r>
            <a:r>
              <a:rPr lang="en-US" altLang="zh-CN" dirty="0"/>
              <a:t>duty cycle </a:t>
            </a:r>
            <a:r>
              <a:rPr lang="zh-CN" altLang="en-US" dirty="0"/>
              <a:t>里面模型 </a:t>
            </a:r>
            <a:r>
              <a:rPr lang="en-US" altLang="zh-CN" dirty="0"/>
              <a:t>1 </a:t>
            </a:r>
            <a:r>
              <a:rPr lang="zh-CN" altLang="en-US" dirty="0"/>
              <a:t>占用的比例变少了，可以放下其他的更多模型。然而这个时候 </a:t>
            </a:r>
            <a:r>
              <a:rPr lang="en-US" altLang="zh-CN" dirty="0"/>
              <a:t>worst case latency </a:t>
            </a:r>
            <a:r>
              <a:rPr lang="zh-CN" altLang="en-US" dirty="0"/>
              <a:t>却超过了 </a:t>
            </a:r>
            <a:r>
              <a:rPr lang="en-US" altLang="zh-CN" dirty="0"/>
              <a:t>12</a:t>
            </a:r>
            <a:r>
              <a:rPr lang="zh-CN" altLang="en-US" dirty="0"/>
              <a:t>， 因此不能再提高 </a:t>
            </a:r>
            <a:r>
              <a:rPr lang="en-US" altLang="zh-CN" dirty="0"/>
              <a:t>batch size </a:t>
            </a:r>
            <a:r>
              <a:rPr lang="zh-CN" altLang="en-US" dirty="0"/>
              <a:t>了。</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13</a:t>
            </a:fld>
            <a:endParaRPr lang="zh-CN" altLang="en-US"/>
          </a:p>
        </p:txBody>
      </p:sp>
    </p:spTree>
    <p:extLst>
      <p:ext uri="{BB962C8B-B14F-4D97-AF65-F5344CB8AC3E}">
        <p14:creationId xmlns:p14="http://schemas.microsoft.com/office/powerpoint/2010/main" val="103195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因此，集群层面资源分配与传统负载分配的第一点不同是需要考虑 </a:t>
            </a:r>
            <a:r>
              <a:rPr lang="en-US" altLang="zh-CN" dirty="0"/>
              <a:t>latency </a:t>
            </a:r>
            <a:r>
              <a:rPr lang="zh-CN" altLang="en-US" dirty="0"/>
              <a:t>要求对 </a:t>
            </a:r>
            <a:r>
              <a:rPr lang="en-US" altLang="zh-CN" dirty="0"/>
              <a:t>batch size </a:t>
            </a:r>
            <a:r>
              <a:rPr lang="zh-CN" altLang="en-US" dirty="0"/>
              <a:t>优化的限制。</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14</a:t>
            </a:fld>
            <a:endParaRPr lang="zh-CN" altLang="en-US"/>
          </a:p>
        </p:txBody>
      </p:sp>
    </p:spTree>
    <p:extLst>
      <p:ext uri="{BB962C8B-B14F-4D97-AF65-F5344CB8AC3E}">
        <p14:creationId xmlns:p14="http://schemas.microsoft.com/office/powerpoint/2010/main" val="181856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又比如说我们有另外一个模型 </a:t>
            </a:r>
            <a:r>
              <a:rPr lang="en-US" altLang="zh-CN" dirty="0"/>
              <a:t>2</a:t>
            </a:r>
            <a:r>
              <a:rPr lang="zh-CN" altLang="en-US" dirty="0"/>
              <a:t>， 负载是 </a:t>
            </a:r>
            <a:r>
              <a:rPr lang="en-US" altLang="zh-CN" dirty="0"/>
              <a:t>¼, latency </a:t>
            </a:r>
            <a:r>
              <a:rPr lang="zh-CN" altLang="en-US" dirty="0"/>
              <a:t>要求是 </a:t>
            </a:r>
            <a:r>
              <a:rPr lang="en-US" altLang="zh-CN" dirty="0"/>
              <a:t>18. </a:t>
            </a:r>
            <a:r>
              <a:rPr lang="zh-CN" altLang="en-US" dirty="0"/>
              <a:t>如果 </a:t>
            </a:r>
            <a:r>
              <a:rPr lang="en-US" altLang="zh-CN" dirty="0"/>
              <a:t>batch size = 3, duty cycle = 12 </a:t>
            </a:r>
            <a:r>
              <a:rPr lang="zh-CN" altLang="en-US" dirty="0"/>
              <a:t>的情况下刚好能满足条件。</a:t>
            </a:r>
            <a:endParaRPr lang="en-US" altLang="zh-CN" dirty="0"/>
          </a:p>
          <a:p>
            <a:endParaRPr lang="en-US" altLang="zh-CN" dirty="0"/>
          </a:p>
          <a:p>
            <a:r>
              <a:rPr lang="zh-CN" altLang="en-US" dirty="0"/>
              <a:t>这个时候两个模型都在 </a:t>
            </a:r>
            <a:r>
              <a:rPr lang="en-US" altLang="zh-CN" dirty="0"/>
              <a:t>duty cycle </a:t>
            </a:r>
            <a:r>
              <a:rPr lang="zh-CN" altLang="en-US" dirty="0"/>
              <a:t>里面占比 </a:t>
            </a:r>
            <a:r>
              <a:rPr lang="en-US" altLang="zh-CN" dirty="0"/>
              <a:t>50%, </a:t>
            </a:r>
            <a:r>
              <a:rPr lang="zh-CN" altLang="en-US" dirty="0"/>
              <a:t>如果我们可以按比例切分，就可以把这两个模型合并到一个 </a:t>
            </a:r>
            <a:r>
              <a:rPr lang="en-US" altLang="zh-CN" dirty="0"/>
              <a:t>GPU </a:t>
            </a:r>
            <a:r>
              <a:rPr lang="zh-CN" altLang="en-US" dirty="0"/>
              <a:t>上运行。</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15</a:t>
            </a:fld>
            <a:endParaRPr lang="zh-CN" altLang="en-US"/>
          </a:p>
        </p:txBody>
      </p:sp>
    </p:spTree>
    <p:extLst>
      <p:ext uri="{BB962C8B-B14F-4D97-AF65-F5344CB8AC3E}">
        <p14:creationId xmlns:p14="http://schemas.microsoft.com/office/powerpoint/2010/main" val="1499711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由于 </a:t>
            </a:r>
            <a:r>
              <a:rPr lang="en-US" altLang="zh-CN" dirty="0"/>
              <a:t>latency SLO </a:t>
            </a:r>
            <a:r>
              <a:rPr lang="zh-CN" altLang="en-US" dirty="0"/>
              <a:t>的限制，如果要合并两个模型就需要满足 </a:t>
            </a:r>
            <a:r>
              <a:rPr lang="en-US" altLang="zh-CN" dirty="0"/>
              <a:t>model 1 </a:t>
            </a:r>
            <a:r>
              <a:rPr lang="zh-CN" altLang="en-US" dirty="0"/>
              <a:t>的 </a:t>
            </a:r>
            <a:r>
              <a:rPr lang="en-US" altLang="zh-CN" dirty="0"/>
              <a:t>worst case latency &lt; 12, </a:t>
            </a:r>
            <a:r>
              <a:rPr lang="zh-CN" altLang="en-US" dirty="0"/>
              <a:t>因此需要 </a:t>
            </a:r>
            <a:r>
              <a:rPr lang="en-US" altLang="zh-CN" dirty="0"/>
              <a:t>duty cycle </a:t>
            </a:r>
            <a:r>
              <a:rPr lang="zh-CN" altLang="en-US" dirty="0"/>
              <a:t>为 </a:t>
            </a:r>
            <a:r>
              <a:rPr lang="en-US" altLang="zh-CN" dirty="0"/>
              <a:t>8.</a:t>
            </a:r>
          </a:p>
          <a:p>
            <a:endParaRPr lang="en-US" altLang="zh-CN" dirty="0"/>
          </a:p>
          <a:p>
            <a:r>
              <a:rPr lang="zh-CN" altLang="en-US" dirty="0"/>
              <a:t>按照传统的负载均衡算法，每一个任务处理一次的时间是固定的，因此只要把 </a:t>
            </a:r>
            <a:r>
              <a:rPr lang="en-US" altLang="zh-CN" dirty="0"/>
              <a:t>model 2 </a:t>
            </a:r>
            <a:r>
              <a:rPr lang="zh-CN" altLang="en-US" dirty="0"/>
              <a:t>的 </a:t>
            </a:r>
            <a:r>
              <a:rPr lang="en-US" altLang="zh-CN" dirty="0"/>
              <a:t>batch size </a:t>
            </a:r>
            <a:r>
              <a:rPr lang="zh-CN" altLang="en-US" dirty="0"/>
              <a:t>和 </a:t>
            </a:r>
            <a:r>
              <a:rPr lang="en-US" altLang="zh-CN" dirty="0"/>
              <a:t>duty cycle </a:t>
            </a:r>
            <a:r>
              <a:rPr lang="zh-CN" altLang="en-US" dirty="0"/>
              <a:t>按比例缩小 </a:t>
            </a:r>
            <a:r>
              <a:rPr lang="en-US" altLang="zh-CN" dirty="0"/>
              <a:t>1/3, </a:t>
            </a:r>
            <a:r>
              <a:rPr lang="zh-CN" altLang="en-US" dirty="0"/>
              <a:t>就可以在满足 </a:t>
            </a:r>
            <a:r>
              <a:rPr lang="en-US" altLang="zh-CN" dirty="0"/>
              <a:t>latency </a:t>
            </a:r>
            <a:r>
              <a:rPr lang="zh-CN" altLang="en-US" dirty="0"/>
              <a:t>和 </a:t>
            </a:r>
            <a:r>
              <a:rPr lang="en-US" altLang="zh-CN" dirty="0"/>
              <a:t>throughput </a:t>
            </a:r>
            <a:r>
              <a:rPr lang="zh-CN" altLang="en-US" dirty="0"/>
              <a:t>条件的情况下使 </a:t>
            </a:r>
            <a:r>
              <a:rPr lang="en-US" altLang="zh-CN" dirty="0"/>
              <a:t>model 1, model 2 </a:t>
            </a:r>
            <a:r>
              <a:rPr lang="zh-CN" altLang="en-US" dirty="0"/>
              <a:t>获得相同的 </a:t>
            </a:r>
            <a:r>
              <a:rPr lang="en-US" altLang="zh-CN" dirty="0"/>
              <a:t>duty cycle, </a:t>
            </a:r>
            <a:r>
              <a:rPr lang="zh-CN" altLang="en-US" dirty="0"/>
              <a:t>并且二者各占 </a:t>
            </a:r>
            <a:r>
              <a:rPr lang="en-US" altLang="zh-CN" dirty="0"/>
              <a:t>50%, </a:t>
            </a:r>
            <a:r>
              <a:rPr lang="zh-CN" altLang="en-US" dirty="0"/>
              <a:t>可以合并在一起。</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16</a:t>
            </a:fld>
            <a:endParaRPr lang="zh-CN" altLang="en-US"/>
          </a:p>
        </p:txBody>
      </p:sp>
    </p:spTree>
    <p:extLst>
      <p:ext uri="{BB962C8B-B14F-4D97-AF65-F5344CB8AC3E}">
        <p14:creationId xmlns:p14="http://schemas.microsoft.com/office/powerpoint/2010/main" val="187771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然而，对于 </a:t>
            </a:r>
            <a:r>
              <a:rPr lang="en-US" altLang="zh-CN" dirty="0"/>
              <a:t>DNN </a:t>
            </a:r>
            <a:r>
              <a:rPr lang="zh-CN" altLang="en-US" dirty="0"/>
              <a:t>模型来说，减少 </a:t>
            </a:r>
            <a:r>
              <a:rPr lang="en-US" altLang="zh-CN" dirty="0"/>
              <a:t>batch size </a:t>
            </a:r>
            <a:r>
              <a:rPr lang="zh-CN" altLang="en-US" dirty="0"/>
              <a:t>带来的 </a:t>
            </a:r>
            <a:r>
              <a:rPr lang="en-US" altLang="zh-CN" dirty="0"/>
              <a:t>latency </a:t>
            </a:r>
            <a:r>
              <a:rPr lang="zh-CN" altLang="en-US" dirty="0"/>
              <a:t>减小并不是成比例的。当 </a:t>
            </a:r>
            <a:r>
              <a:rPr lang="en-US" altLang="zh-CN" dirty="0"/>
              <a:t>batch size = 2 </a:t>
            </a:r>
            <a:r>
              <a:rPr lang="zh-CN" altLang="en-US" dirty="0"/>
              <a:t>的时候 </a:t>
            </a:r>
            <a:r>
              <a:rPr lang="en-US" altLang="zh-CN" dirty="0"/>
              <a:t>model 2 </a:t>
            </a:r>
            <a:r>
              <a:rPr lang="zh-CN" altLang="en-US" dirty="0"/>
              <a:t>会占用 </a:t>
            </a:r>
            <a:r>
              <a:rPr lang="en-US" altLang="zh-CN" dirty="0"/>
              <a:t>63% </a:t>
            </a:r>
            <a:r>
              <a:rPr lang="zh-CN" altLang="en-US" dirty="0"/>
              <a:t>的 </a:t>
            </a:r>
            <a:r>
              <a:rPr lang="en-US" altLang="zh-CN" dirty="0"/>
              <a:t>duty cycle, </a:t>
            </a:r>
            <a:r>
              <a:rPr lang="zh-CN" altLang="en-US" dirty="0"/>
              <a:t>这个时候又不能合并了。</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17</a:t>
            </a:fld>
            <a:endParaRPr lang="zh-CN" altLang="en-US"/>
          </a:p>
        </p:txBody>
      </p:sp>
    </p:spTree>
    <p:extLst>
      <p:ext uri="{BB962C8B-B14F-4D97-AF65-F5344CB8AC3E}">
        <p14:creationId xmlns:p14="http://schemas.microsoft.com/office/powerpoint/2010/main" val="1437554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因此，集群资源分配面临的最大难题就是一个 </a:t>
            </a:r>
            <a:r>
              <a:rPr lang="en-US" altLang="zh-CN" dirty="0"/>
              <a:t>batch </a:t>
            </a:r>
            <a:r>
              <a:rPr lang="zh-CN" altLang="en-US" dirty="0"/>
              <a:t>负载完成的 </a:t>
            </a:r>
            <a:r>
              <a:rPr lang="en-US" altLang="zh-CN" dirty="0"/>
              <a:t>latency </a:t>
            </a:r>
            <a:r>
              <a:rPr lang="zh-CN" altLang="en-US" dirty="0"/>
              <a:t>和 </a:t>
            </a:r>
            <a:r>
              <a:rPr lang="en-US" altLang="zh-CN" dirty="0"/>
              <a:t>batch size </a:t>
            </a:r>
            <a:r>
              <a:rPr lang="zh-CN" altLang="en-US" dirty="0"/>
              <a:t>之间的关系不是成比例甚至不是线性的。在此基础上还需要满足每一个 </a:t>
            </a:r>
            <a:r>
              <a:rPr lang="en-US" altLang="zh-CN" dirty="0"/>
              <a:t>query </a:t>
            </a:r>
            <a:r>
              <a:rPr lang="zh-CN" altLang="en-US" dirty="0"/>
              <a:t>对 </a:t>
            </a:r>
            <a:r>
              <a:rPr lang="en-US" altLang="zh-CN" dirty="0"/>
              <a:t>latency </a:t>
            </a:r>
            <a:r>
              <a:rPr lang="zh-CN" altLang="en-US" dirty="0"/>
              <a:t>的要求。</a:t>
            </a:r>
            <a:endParaRPr lang="en-US" altLang="zh-CN" dirty="0"/>
          </a:p>
          <a:p>
            <a:endParaRPr lang="en-US" altLang="zh-CN" dirty="0"/>
          </a:p>
          <a:p>
            <a:r>
              <a:rPr lang="zh-CN" altLang="en-US" dirty="0"/>
              <a:t>传统的负载均衡算法很难解决这个问题</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18</a:t>
            </a:fld>
            <a:endParaRPr lang="zh-CN" altLang="en-US"/>
          </a:p>
        </p:txBody>
      </p:sp>
    </p:spTree>
    <p:extLst>
      <p:ext uri="{BB962C8B-B14F-4D97-AF65-F5344CB8AC3E}">
        <p14:creationId xmlns:p14="http://schemas.microsoft.com/office/powerpoint/2010/main" val="2059551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第二个优化的机会在于，有的视频分析任务其实不止需要运行一个 </a:t>
            </a:r>
            <a:r>
              <a:rPr lang="en-US" altLang="zh-CN" dirty="0"/>
              <a:t>DNN </a:t>
            </a:r>
            <a:r>
              <a:rPr lang="zh-CN" altLang="en-US" dirty="0"/>
              <a:t>模型，而可能是复杂的多个 </a:t>
            </a:r>
            <a:r>
              <a:rPr lang="en-US" altLang="zh-CN" dirty="0"/>
              <a:t>DNN </a:t>
            </a:r>
            <a:r>
              <a:rPr lang="zh-CN" altLang="en-US" dirty="0"/>
              <a:t>之间相互依赖，构成一个有向无环图。</a:t>
            </a:r>
            <a:endParaRPr lang="en-US" altLang="zh-CN" dirty="0"/>
          </a:p>
          <a:p>
            <a:endParaRPr lang="en-US" altLang="zh-CN" dirty="0"/>
          </a:p>
          <a:p>
            <a:r>
              <a:rPr lang="zh-CN" altLang="en-US" dirty="0"/>
              <a:t>以图中的监控任务为例，这个任务里面包含一个目标检测的 </a:t>
            </a:r>
            <a:r>
              <a:rPr lang="en-US" altLang="zh-CN" dirty="0"/>
              <a:t>DNN, </a:t>
            </a:r>
            <a:r>
              <a:rPr lang="zh-CN" altLang="en-US" dirty="0"/>
              <a:t>和一个 目标识别的 </a:t>
            </a:r>
            <a:r>
              <a:rPr lang="en-US" altLang="zh-CN" dirty="0"/>
              <a:t>DNN; </a:t>
            </a:r>
            <a:r>
              <a:rPr lang="zh-CN" altLang="en-US" dirty="0"/>
              <a:t>比如说可以是先检测出所有的汽车，然后识别每一辆汽车是什么类型的。</a:t>
            </a:r>
            <a:r>
              <a:rPr lang="en-US" altLang="zh-CN" dirty="0"/>
              <a:t>\alpha </a:t>
            </a:r>
            <a:r>
              <a:rPr lang="zh-CN" altLang="en-US" dirty="0"/>
              <a:t>表示一个图片里面平均能检测出多少辆汽车。</a:t>
            </a:r>
            <a:endParaRPr lang="en-US" altLang="zh-CN" dirty="0"/>
          </a:p>
          <a:p>
            <a:endParaRPr lang="en-US" altLang="zh-CN" dirty="0"/>
          </a:p>
          <a:p>
            <a:r>
              <a:rPr lang="zh-CN" altLang="en-US" dirty="0"/>
              <a:t>假如用户给这个人物的延迟要求是 </a:t>
            </a:r>
            <a:r>
              <a:rPr lang="en-US" altLang="zh-CN" dirty="0"/>
              <a:t>100ms </a:t>
            </a:r>
            <a:r>
              <a:rPr lang="zh-CN" altLang="en-US" dirty="0"/>
              <a:t>以内，这个时候我们就需要考虑把这 </a:t>
            </a:r>
            <a:r>
              <a:rPr lang="en-US" altLang="zh-CN" dirty="0"/>
              <a:t>100ms </a:t>
            </a:r>
            <a:r>
              <a:rPr lang="zh-CN" altLang="en-US" dirty="0"/>
              <a:t>的预算如何分配到两个模型上面。只有给每个模型一个 </a:t>
            </a:r>
            <a:r>
              <a:rPr lang="en-US" altLang="zh-CN" dirty="0"/>
              <a:t>latency </a:t>
            </a:r>
            <a:r>
              <a:rPr lang="zh-CN" altLang="en-US" dirty="0"/>
              <a:t>要求和 </a:t>
            </a:r>
            <a:r>
              <a:rPr lang="en-US" altLang="zh-CN" dirty="0"/>
              <a:t>throughput </a:t>
            </a:r>
            <a:r>
              <a:rPr lang="zh-CN" altLang="en-US" dirty="0"/>
              <a:t>要求才能方便进行资源分配。</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19</a:t>
            </a:fld>
            <a:endParaRPr lang="zh-CN" altLang="en-US"/>
          </a:p>
        </p:txBody>
      </p:sp>
    </p:spTree>
    <p:extLst>
      <p:ext uri="{BB962C8B-B14F-4D97-AF65-F5344CB8AC3E}">
        <p14:creationId xmlns:p14="http://schemas.microsoft.com/office/powerpoint/2010/main" val="291069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随着深度学习技术的发展，大规模的视频分析任务应用场景越来越广泛，在实时交通分析、监控、游戏视频流分析都任务都应用了基于 </a:t>
            </a:r>
            <a:r>
              <a:rPr lang="en-US" altLang="zh-CN" dirty="0"/>
              <a:t>DNN </a:t>
            </a:r>
            <a:r>
              <a:rPr lang="zh-CN" altLang="en-US" dirty="0"/>
              <a:t>的视频分析技术。</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2</a:t>
            </a:fld>
            <a:endParaRPr lang="zh-CN" altLang="en-US"/>
          </a:p>
        </p:txBody>
      </p:sp>
    </p:spTree>
    <p:extLst>
      <p:ext uri="{BB962C8B-B14F-4D97-AF65-F5344CB8AC3E}">
        <p14:creationId xmlns:p14="http://schemas.microsoft.com/office/powerpoint/2010/main" val="2492203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这个时候，作者观测到其实最佳的 </a:t>
            </a:r>
            <a:r>
              <a:rPr lang="en-US" altLang="zh-CN" dirty="0"/>
              <a:t>latency </a:t>
            </a:r>
            <a:r>
              <a:rPr lang="zh-CN" altLang="en-US" dirty="0"/>
              <a:t>预算分配是和 </a:t>
            </a:r>
            <a:r>
              <a:rPr lang="en-US" altLang="zh-CN" dirty="0"/>
              <a:t>alpha </a:t>
            </a:r>
            <a:r>
              <a:rPr lang="zh-CN" altLang="en-US" dirty="0"/>
              <a:t>相关的，因为限制这样一个复杂 </a:t>
            </a:r>
            <a:r>
              <a:rPr lang="en-US" altLang="zh-CN" dirty="0"/>
              <a:t>query throughput </a:t>
            </a:r>
            <a:r>
              <a:rPr lang="zh-CN" altLang="en-US" dirty="0"/>
              <a:t>瓶颈的就是 </a:t>
            </a:r>
            <a:r>
              <a:rPr lang="en-US" altLang="zh-CN" dirty="0"/>
              <a:t>throughput </a:t>
            </a:r>
            <a:r>
              <a:rPr lang="zh-CN" altLang="en-US" dirty="0"/>
              <a:t>最小的那个模型</a:t>
            </a:r>
            <a:r>
              <a:rPr lang="en-US" altLang="zh-CN" dirty="0"/>
              <a:t>.</a:t>
            </a:r>
          </a:p>
          <a:p>
            <a:endParaRPr lang="en-US" altLang="zh-CN" dirty="0"/>
          </a:p>
          <a:p>
            <a:r>
              <a:rPr lang="zh-CN" altLang="en-US" dirty="0"/>
              <a:t>例如，当 </a:t>
            </a:r>
            <a:r>
              <a:rPr lang="en-US" altLang="zh-CN" dirty="0"/>
              <a:t>alpha = 0.1 </a:t>
            </a:r>
            <a:r>
              <a:rPr lang="zh-CN" altLang="en-US" dirty="0"/>
              <a:t>的时候，适合给目标检测多分配点延迟；当 </a:t>
            </a:r>
            <a:r>
              <a:rPr lang="en-US" altLang="zh-CN" dirty="0"/>
              <a:t>alpha = 10 </a:t>
            </a:r>
            <a:r>
              <a:rPr lang="zh-CN" altLang="en-US" dirty="0"/>
              <a:t>的时候，就需要多给识别模块分配延迟</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20</a:t>
            </a:fld>
            <a:endParaRPr lang="zh-CN" altLang="en-US"/>
          </a:p>
        </p:txBody>
      </p:sp>
    </p:spTree>
    <p:extLst>
      <p:ext uri="{BB962C8B-B14F-4D97-AF65-F5344CB8AC3E}">
        <p14:creationId xmlns:p14="http://schemas.microsoft.com/office/powerpoint/2010/main" val="335534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因此，在应用层面优化复杂的 </a:t>
            </a:r>
            <a:r>
              <a:rPr lang="en-US" altLang="zh-CN" dirty="0"/>
              <a:t>query </a:t>
            </a:r>
            <a:r>
              <a:rPr lang="zh-CN" altLang="en-US" dirty="0"/>
              <a:t>需要解决的问题是如何根据负载和模型来分配延迟，使 </a:t>
            </a:r>
            <a:r>
              <a:rPr lang="en-US" altLang="zh-CN" dirty="0"/>
              <a:t>throughput </a:t>
            </a:r>
            <a:r>
              <a:rPr lang="zh-CN" altLang="en-US" dirty="0"/>
              <a:t>达到最大</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21</a:t>
            </a:fld>
            <a:endParaRPr lang="zh-CN" altLang="en-US"/>
          </a:p>
        </p:txBody>
      </p:sp>
    </p:spTree>
    <p:extLst>
      <p:ext uri="{BB962C8B-B14F-4D97-AF65-F5344CB8AC3E}">
        <p14:creationId xmlns:p14="http://schemas.microsoft.com/office/powerpoint/2010/main" val="3966840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第三个优化机会在于，随着这个迁移学习的大规模应用，很多不同的任务都部分采用了相同的子模型。比如说很多检测和识别的模型都共用 </a:t>
            </a:r>
            <a:r>
              <a:rPr lang="en-US" altLang="zh-CN" dirty="0" err="1"/>
              <a:t>imagenet</a:t>
            </a:r>
            <a:r>
              <a:rPr lang="en-US" altLang="zh-CN" dirty="0"/>
              <a:t> </a:t>
            </a:r>
            <a:r>
              <a:rPr lang="zh-CN" altLang="en-US" dirty="0"/>
              <a:t>预训练的 </a:t>
            </a:r>
            <a:r>
              <a:rPr lang="en-US" altLang="zh-CN" dirty="0" err="1"/>
              <a:t>resnet</a:t>
            </a:r>
            <a:r>
              <a:rPr lang="en-US" altLang="zh-CN" dirty="0"/>
              <a:t> </a:t>
            </a:r>
            <a:r>
              <a:rPr lang="zh-CN" altLang="en-US" dirty="0"/>
              <a:t>最为 </a:t>
            </a:r>
            <a:r>
              <a:rPr lang="en-US" altLang="zh-CN" dirty="0"/>
              <a:t>backbone, </a:t>
            </a:r>
            <a:r>
              <a:rPr lang="zh-CN" altLang="en-US" dirty="0"/>
              <a:t>只对最后几层针对性的进行重新训练。</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22</a:t>
            </a:fld>
            <a:endParaRPr lang="zh-CN" altLang="en-US"/>
          </a:p>
        </p:txBody>
      </p:sp>
    </p:spTree>
    <p:extLst>
      <p:ext uri="{BB962C8B-B14F-4D97-AF65-F5344CB8AC3E}">
        <p14:creationId xmlns:p14="http://schemas.microsoft.com/office/powerpoint/2010/main" val="880266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这样一来，可能很多个不同任务的模型其都拥有完全相同的前缀。</a:t>
            </a:r>
            <a:endParaRPr lang="en-US" altLang="zh-CN" dirty="0"/>
          </a:p>
          <a:p>
            <a:endParaRPr lang="en-US" altLang="zh-CN" dirty="0"/>
          </a:p>
          <a:p>
            <a:r>
              <a:rPr lang="zh-CN" altLang="en-US" dirty="0"/>
              <a:t>因此，在模型层面需要解决的是如何利用这些不同模型共同的部分进行加速。</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23</a:t>
            </a:fld>
            <a:endParaRPr lang="zh-CN" altLang="en-US"/>
          </a:p>
        </p:txBody>
      </p:sp>
    </p:spTree>
    <p:extLst>
      <p:ext uri="{BB962C8B-B14F-4D97-AF65-F5344CB8AC3E}">
        <p14:creationId xmlns:p14="http://schemas.microsoft.com/office/powerpoint/2010/main" val="1601804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本文提出了 </a:t>
            </a:r>
            <a:r>
              <a:rPr lang="en-US" altLang="zh-CN" dirty="0"/>
              <a:t>Nexus, </a:t>
            </a:r>
            <a:r>
              <a:rPr lang="zh-CN" altLang="en-US" dirty="0"/>
              <a:t>一个高效的，可扩展的在 </a:t>
            </a:r>
            <a:r>
              <a:rPr lang="en-US" altLang="zh-CN" dirty="0"/>
              <a:t>GPU </a:t>
            </a:r>
            <a:r>
              <a:rPr lang="zh-CN" altLang="en-US" dirty="0"/>
              <a:t>集群上运行的 </a:t>
            </a:r>
            <a:r>
              <a:rPr lang="en-US" altLang="zh-CN" dirty="0"/>
              <a:t>DNN </a:t>
            </a:r>
            <a:r>
              <a:rPr lang="zh-CN" altLang="en-US" dirty="0"/>
              <a:t>服务系统。对应前面三个可以优化的方向，</a:t>
            </a:r>
            <a:r>
              <a:rPr lang="en-US" altLang="zh-CN" dirty="0"/>
              <a:t>Nexus </a:t>
            </a:r>
            <a:r>
              <a:rPr lang="zh-CN" altLang="en-US" dirty="0"/>
              <a:t>分别采用了三个算法：</a:t>
            </a:r>
            <a:endParaRPr lang="en-US" altLang="zh-CN" dirty="0"/>
          </a:p>
          <a:p>
            <a:endParaRPr lang="en-US" altLang="zh-CN" dirty="0"/>
          </a:p>
          <a:p>
            <a:pPr marL="228600" indent="-228600">
              <a:buAutoNum type="arabicPeriod"/>
            </a:pPr>
            <a:r>
              <a:rPr lang="zh-CN" altLang="en-US" dirty="0"/>
              <a:t>基于 </a:t>
            </a:r>
            <a:r>
              <a:rPr lang="en-US" altLang="zh-CN" dirty="0"/>
              <a:t>profile</a:t>
            </a:r>
            <a:r>
              <a:rPr lang="zh-CN" altLang="en-US" dirty="0"/>
              <a:t> 的，考虑了 </a:t>
            </a:r>
            <a:r>
              <a:rPr lang="en-US" altLang="zh-CN" dirty="0"/>
              <a:t>batch size </a:t>
            </a:r>
            <a:r>
              <a:rPr lang="zh-CN" altLang="en-US" dirty="0"/>
              <a:t>和 </a:t>
            </a:r>
            <a:r>
              <a:rPr lang="en-US" altLang="zh-CN" dirty="0"/>
              <a:t>latency </a:t>
            </a:r>
            <a:r>
              <a:rPr lang="zh-CN" altLang="en-US" dirty="0"/>
              <a:t>关系的 </a:t>
            </a:r>
            <a:r>
              <a:rPr lang="en-US" altLang="zh-CN" dirty="0"/>
              <a:t>DNN </a:t>
            </a:r>
            <a:r>
              <a:rPr lang="zh-CN" altLang="en-US" dirty="0"/>
              <a:t>资源分配算法。</a:t>
            </a:r>
            <a:endParaRPr lang="en-US" altLang="zh-CN" dirty="0"/>
          </a:p>
          <a:p>
            <a:pPr marL="228600" indent="-228600">
              <a:buAutoNum type="arabicPeriod"/>
            </a:pPr>
            <a:endParaRPr lang="en-US" altLang="zh-CN" dirty="0"/>
          </a:p>
          <a:p>
            <a:pPr marL="228600" indent="-228600">
              <a:buAutoNum type="arabicPeriod"/>
            </a:pPr>
            <a:r>
              <a:rPr lang="zh-CN" altLang="en-US" dirty="0"/>
              <a:t>根据给定 </a:t>
            </a:r>
            <a:r>
              <a:rPr lang="en-US" altLang="zh-CN" dirty="0"/>
              <a:t>latency </a:t>
            </a:r>
            <a:r>
              <a:rPr lang="zh-CN" altLang="en-US" dirty="0"/>
              <a:t>要求，在 </a:t>
            </a:r>
            <a:r>
              <a:rPr lang="en-US" altLang="zh-CN" dirty="0"/>
              <a:t>query </a:t>
            </a:r>
            <a:r>
              <a:rPr lang="zh-CN" altLang="en-US" dirty="0"/>
              <a:t>对应的多个模型中分配 </a:t>
            </a:r>
            <a:r>
              <a:rPr lang="en-US" altLang="zh-CN" dirty="0"/>
              <a:t>latency </a:t>
            </a:r>
            <a:r>
              <a:rPr lang="zh-CN" altLang="en-US" dirty="0"/>
              <a:t>的 </a:t>
            </a:r>
            <a:r>
              <a:rPr lang="en-US" altLang="zh-CN" dirty="0"/>
              <a:t>query analysis </a:t>
            </a:r>
            <a:r>
              <a:rPr lang="zh-CN" altLang="en-US" dirty="0"/>
              <a:t>算法</a:t>
            </a:r>
            <a:endParaRPr lang="en-US" altLang="zh-CN" dirty="0"/>
          </a:p>
          <a:p>
            <a:pPr marL="228600" indent="-228600">
              <a:buAutoNum type="arabicPeriod"/>
            </a:pPr>
            <a:endParaRPr lang="en-US" altLang="zh-CN" dirty="0"/>
          </a:p>
          <a:p>
            <a:pPr marL="228600" indent="-228600">
              <a:buAutoNum type="arabicPeriod"/>
            </a:pPr>
            <a:r>
              <a:rPr lang="zh-CN" altLang="en-US" dirty="0"/>
              <a:t>把具有相同前缀进行部分合并的 </a:t>
            </a:r>
            <a:r>
              <a:rPr lang="en-US" altLang="zh-CN" dirty="0"/>
              <a:t>prefix batching </a:t>
            </a:r>
            <a:r>
              <a:rPr lang="zh-CN" altLang="en-US" dirty="0"/>
              <a:t>算法</a:t>
            </a:r>
            <a:endParaRPr lang="en-US" altLang="zh-CN" dirty="0"/>
          </a:p>
          <a:p>
            <a:pPr marL="228600" indent="-228600">
              <a:buAutoNum type="arabicPeriod"/>
            </a:pPr>
            <a:endParaRPr lang="en-US" altLang="zh-CN" dirty="0"/>
          </a:p>
          <a:p>
            <a:pPr marL="228600" indent="-228600">
              <a:buAutoNum type="arabicPeriod"/>
            </a:pPr>
            <a:endParaRPr lang="en-US" altLang="zh-CN" dirty="0"/>
          </a:p>
          <a:p>
            <a:pPr marL="228600" indent="-228600">
              <a:buAutoNum type="arabicPeriod"/>
            </a:pPr>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24</a:t>
            </a:fld>
            <a:endParaRPr lang="zh-CN" altLang="en-US"/>
          </a:p>
        </p:txBody>
      </p:sp>
    </p:spTree>
    <p:extLst>
      <p:ext uri="{BB962C8B-B14F-4D97-AF65-F5344CB8AC3E}">
        <p14:creationId xmlns:p14="http://schemas.microsoft.com/office/powerpoint/2010/main" val="2509665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首先是资源分配算法</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25</a:t>
            </a:fld>
            <a:endParaRPr lang="zh-CN" altLang="en-US"/>
          </a:p>
        </p:txBody>
      </p:sp>
    </p:spTree>
    <p:extLst>
      <p:ext uri="{BB962C8B-B14F-4D97-AF65-F5344CB8AC3E}">
        <p14:creationId xmlns:p14="http://schemas.microsoft.com/office/powerpoint/2010/main" val="1312812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多个 </a:t>
            </a:r>
            <a:r>
              <a:rPr lang="en-US" altLang="zh-CN" dirty="0"/>
              <a:t>DNN </a:t>
            </a:r>
            <a:r>
              <a:rPr lang="zh-CN" altLang="en-US" dirty="0"/>
              <a:t>模型的 </a:t>
            </a:r>
            <a:r>
              <a:rPr lang="en-US" altLang="zh-CN" dirty="0"/>
              <a:t>GPU </a:t>
            </a:r>
            <a:r>
              <a:rPr lang="zh-CN" altLang="en-US" dirty="0"/>
              <a:t>资源分配，可以被定义成一个 </a:t>
            </a:r>
            <a:r>
              <a:rPr lang="en-US" altLang="zh-CN" dirty="0"/>
              <a:t>bin packing </a:t>
            </a:r>
            <a:r>
              <a:rPr lang="zh-CN" altLang="en-US" dirty="0"/>
              <a:t>装箱问题。需要装的物体就是一个模型 </a:t>
            </a:r>
            <a:r>
              <a:rPr lang="en-US" altLang="zh-CN" dirty="0"/>
              <a:t>session, </a:t>
            </a:r>
            <a:r>
              <a:rPr lang="zh-CN" altLang="en-US" dirty="0"/>
              <a:t>包含 </a:t>
            </a:r>
            <a:r>
              <a:rPr lang="en-US" altLang="zh-CN" dirty="0"/>
              <a:t>DNN </a:t>
            </a:r>
            <a:r>
              <a:rPr lang="zh-CN" altLang="en-US" dirty="0"/>
              <a:t>模型，以户要求的 </a:t>
            </a:r>
            <a:r>
              <a:rPr lang="en-US" altLang="zh-CN" dirty="0"/>
              <a:t>latency </a:t>
            </a:r>
            <a:r>
              <a:rPr lang="zh-CN" altLang="en-US" dirty="0"/>
              <a:t>、估计的 </a:t>
            </a:r>
            <a:r>
              <a:rPr lang="en-US" altLang="zh-CN" dirty="0"/>
              <a:t>throughput</a:t>
            </a:r>
            <a:r>
              <a:rPr lang="zh-CN" altLang="en-US" dirty="0"/>
              <a:t>；</a:t>
            </a:r>
            <a:r>
              <a:rPr lang="en-US" altLang="zh-CN" dirty="0"/>
              <a:t> </a:t>
            </a:r>
            <a:r>
              <a:rPr lang="zh-CN" altLang="en-US" dirty="0"/>
              <a:t>箱子就是 </a:t>
            </a:r>
            <a:r>
              <a:rPr lang="en-US" altLang="zh-CN" dirty="0"/>
              <a:t>GPU</a:t>
            </a:r>
            <a:r>
              <a:rPr lang="zh-CN" altLang="en-US" dirty="0"/>
              <a:t>。目标就是用尽量少的 </a:t>
            </a:r>
            <a:r>
              <a:rPr lang="en-US" altLang="zh-CN" dirty="0"/>
              <a:t>GPU </a:t>
            </a:r>
            <a:r>
              <a:rPr lang="zh-CN" altLang="en-US" dirty="0"/>
              <a:t>把所有的任务装进去。</a:t>
            </a:r>
            <a:endParaRPr lang="en-US" altLang="zh-CN" dirty="0"/>
          </a:p>
          <a:p>
            <a:endParaRPr lang="en-US" altLang="zh-CN" dirty="0"/>
          </a:p>
          <a:p>
            <a:r>
              <a:rPr lang="zh-CN" altLang="en-US" dirty="0"/>
              <a:t>前面已经讲到过，这里的资源分配，与简单的 </a:t>
            </a:r>
            <a:r>
              <a:rPr lang="en-US" altLang="zh-CN" dirty="0"/>
              <a:t>bin packing </a:t>
            </a:r>
            <a:r>
              <a:rPr lang="zh-CN" altLang="en-US" dirty="0"/>
              <a:t>问题最大的区别在于两点：</a:t>
            </a:r>
            <a:endParaRPr lang="en-US" altLang="zh-CN" dirty="0"/>
          </a:p>
          <a:p>
            <a:endParaRPr lang="en-US" altLang="zh-CN" dirty="0"/>
          </a:p>
          <a:p>
            <a:pPr marL="0" indent="0">
              <a:buNone/>
            </a:pPr>
            <a:r>
              <a:rPr lang="en-US" altLang="zh-CN" dirty="0"/>
              <a:t>1. latency </a:t>
            </a:r>
            <a:r>
              <a:rPr lang="zh-CN" altLang="en-US" dirty="0"/>
              <a:t>和 </a:t>
            </a:r>
            <a:r>
              <a:rPr lang="en-US" altLang="zh-CN" dirty="0"/>
              <a:t>batch size </a:t>
            </a:r>
            <a:r>
              <a:rPr lang="zh-CN" altLang="en-US" dirty="0"/>
              <a:t>之间的关系不是成比例甚至不是线性的。</a:t>
            </a:r>
            <a:r>
              <a:rPr lang="en-US" altLang="zh-CN" dirty="0"/>
              <a:t>2. </a:t>
            </a:r>
            <a:r>
              <a:rPr lang="zh-CN" altLang="en-US" dirty="0"/>
              <a:t>设计的 </a:t>
            </a:r>
            <a:r>
              <a:rPr lang="en-US" altLang="zh-CN" dirty="0"/>
              <a:t>duty cycle </a:t>
            </a:r>
            <a:r>
              <a:rPr lang="zh-CN" altLang="en-US" dirty="0"/>
              <a:t>需要满足每一个 </a:t>
            </a:r>
            <a:r>
              <a:rPr lang="en-US" altLang="zh-CN" dirty="0"/>
              <a:t>query </a:t>
            </a:r>
            <a:r>
              <a:rPr lang="zh-CN" altLang="en-US" dirty="0"/>
              <a:t>对 </a:t>
            </a:r>
            <a:r>
              <a:rPr lang="en-US" altLang="zh-CN" dirty="0"/>
              <a:t>latency </a:t>
            </a:r>
            <a:r>
              <a:rPr lang="zh-CN" altLang="en-US" dirty="0"/>
              <a:t>的要求</a:t>
            </a:r>
            <a:endParaRPr lang="en-US" altLang="zh-CN" dirty="0"/>
          </a:p>
          <a:p>
            <a:pPr marL="228600" indent="-228600">
              <a:buAutoNum type="arabicPeriod"/>
            </a:pPr>
            <a:endParaRPr lang="en-US" altLang="zh-CN" dirty="0"/>
          </a:p>
          <a:p>
            <a:pPr marL="0" indent="0">
              <a:buNone/>
            </a:pPr>
            <a:r>
              <a:rPr lang="zh-CN" altLang="en-US" dirty="0"/>
              <a:t>作者在论文里面证明了，上述优化问题其实是 </a:t>
            </a:r>
            <a:r>
              <a:rPr lang="en-US" altLang="zh-CN" dirty="0"/>
              <a:t>NP-complete </a:t>
            </a:r>
            <a:r>
              <a:rPr lang="zh-CN" altLang="en-US" dirty="0"/>
              <a:t>的，因此作者提供了一种贪心的近似算法。注意到这里只涉及了一个 </a:t>
            </a:r>
            <a:r>
              <a:rPr lang="en-US" altLang="zh-CN" dirty="0"/>
              <a:t>throughput </a:t>
            </a:r>
            <a:r>
              <a:rPr lang="zh-CN" altLang="en-US" dirty="0"/>
              <a:t>比 </a:t>
            </a:r>
            <a:r>
              <a:rPr lang="en-US" altLang="zh-CN" dirty="0"/>
              <a:t>1 </a:t>
            </a:r>
            <a:r>
              <a:rPr lang="zh-CN" altLang="en-US" dirty="0"/>
              <a:t>个 </a:t>
            </a:r>
            <a:r>
              <a:rPr lang="en-US" altLang="zh-CN" dirty="0"/>
              <a:t>GPU </a:t>
            </a:r>
            <a:r>
              <a:rPr lang="zh-CN" altLang="en-US" dirty="0"/>
              <a:t>的最大 </a:t>
            </a:r>
            <a:r>
              <a:rPr lang="en-US" altLang="zh-CN" dirty="0"/>
              <a:t>throughput </a:t>
            </a:r>
            <a:r>
              <a:rPr lang="zh-CN" altLang="en-US" dirty="0"/>
              <a:t>小的情况，对于 </a:t>
            </a:r>
            <a:r>
              <a:rPr lang="en-US" altLang="zh-CN" dirty="0"/>
              <a:t>throughput </a:t>
            </a:r>
            <a:r>
              <a:rPr lang="zh-CN" altLang="en-US" dirty="0"/>
              <a:t>需求更大的情况，直接给他分配多个完整的 </a:t>
            </a:r>
            <a:r>
              <a:rPr lang="en-US" altLang="zh-CN" dirty="0"/>
              <a:t>GPU, </a:t>
            </a:r>
            <a:r>
              <a:rPr lang="zh-CN" altLang="en-US" dirty="0"/>
              <a:t>再把最后剩下的 </a:t>
            </a:r>
            <a:r>
              <a:rPr lang="en-US" altLang="zh-CN" dirty="0"/>
              <a:t>throughput </a:t>
            </a:r>
            <a:r>
              <a:rPr lang="zh-CN" altLang="en-US" dirty="0"/>
              <a:t>按照这个算法分配即可。</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26</a:t>
            </a:fld>
            <a:endParaRPr lang="zh-CN" altLang="en-US"/>
          </a:p>
        </p:txBody>
      </p:sp>
    </p:spTree>
    <p:extLst>
      <p:ext uri="{BB962C8B-B14F-4D97-AF65-F5344CB8AC3E}">
        <p14:creationId xmlns:p14="http://schemas.microsoft.com/office/powerpoint/2010/main" val="389024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这个算法叫做 </a:t>
            </a:r>
            <a:r>
              <a:rPr lang="en-US" altLang="zh-CN" dirty="0"/>
              <a:t>squishy bin-packing </a:t>
            </a:r>
            <a:r>
              <a:rPr lang="zh-CN" altLang="en-US" dirty="0"/>
              <a:t>算法。</a:t>
            </a:r>
          </a:p>
          <a:p>
            <a:endParaRPr lang="en-US" altLang="zh-CN" dirty="0"/>
          </a:p>
          <a:p>
            <a:r>
              <a:rPr lang="zh-CN" altLang="en-US" dirty="0"/>
              <a:t>第一步是计算把模型 </a:t>
            </a:r>
            <a:r>
              <a:rPr lang="en-US" altLang="zh-CN" dirty="0"/>
              <a:t>session </a:t>
            </a:r>
            <a:r>
              <a:rPr lang="zh-CN" altLang="en-US" dirty="0"/>
              <a:t>分配到一个完整 </a:t>
            </a:r>
            <a:r>
              <a:rPr lang="en-US" altLang="zh-CN" dirty="0"/>
              <a:t>GPU </a:t>
            </a:r>
            <a:r>
              <a:rPr lang="zh-CN" altLang="en-US" dirty="0"/>
              <a:t>上的理想 </a:t>
            </a:r>
            <a:r>
              <a:rPr lang="en-US" altLang="zh-CN" dirty="0"/>
              <a:t>batch size. </a:t>
            </a:r>
            <a:r>
              <a:rPr lang="zh-CN" altLang="en-US" dirty="0"/>
              <a:t>对于每个模型 </a:t>
            </a:r>
            <a:r>
              <a:rPr lang="en-US" altLang="zh-CN" dirty="0"/>
              <a:t>session</a:t>
            </a:r>
            <a:r>
              <a:rPr lang="zh-CN" altLang="en-US" dirty="0"/>
              <a:t>，按照这个公式求得满足 </a:t>
            </a:r>
            <a:r>
              <a:rPr lang="en-US" altLang="zh-CN" dirty="0"/>
              <a:t>worst case latency </a:t>
            </a:r>
            <a:r>
              <a:rPr lang="zh-CN" altLang="en-US" dirty="0"/>
              <a:t>要求的最大的 </a:t>
            </a:r>
            <a:r>
              <a:rPr lang="en-US" altLang="zh-CN" dirty="0"/>
              <a:t>batch size. </a:t>
            </a:r>
            <a:r>
              <a:rPr lang="zh-CN" altLang="en-US" dirty="0"/>
              <a:t>其中 </a:t>
            </a:r>
            <a:r>
              <a:rPr lang="en-US" altLang="zh-CN" dirty="0" err="1"/>
              <a:t>i</a:t>
            </a:r>
            <a:r>
              <a:rPr lang="en-US" altLang="zh-CN" dirty="0"/>
              <a:t> </a:t>
            </a:r>
            <a:r>
              <a:rPr lang="zh-CN" altLang="en-US" dirty="0"/>
              <a:t>代表 </a:t>
            </a:r>
            <a:r>
              <a:rPr lang="en-US" altLang="zh-CN" dirty="0"/>
              <a:t>session </a:t>
            </a:r>
            <a:r>
              <a:rPr lang="en-US" altLang="zh-CN" dirty="0" err="1"/>
              <a:t>i</a:t>
            </a:r>
            <a:r>
              <a:rPr lang="en-US" altLang="zh-CN" dirty="0"/>
              <a:t>, k </a:t>
            </a:r>
            <a:r>
              <a:rPr lang="zh-CN" altLang="en-US" dirty="0"/>
              <a:t>代表模型 </a:t>
            </a:r>
            <a:r>
              <a:rPr lang="en-US" altLang="zh-CN" dirty="0"/>
              <a:t>k</a:t>
            </a:r>
            <a:r>
              <a:rPr lang="zh-CN" altLang="en-US" dirty="0"/>
              <a:t>，</a:t>
            </a:r>
            <a:r>
              <a:rPr lang="en-US" altLang="zh-CN" dirty="0" err="1"/>
              <a:t>r_i</a:t>
            </a:r>
            <a:r>
              <a:rPr lang="en-US" altLang="zh-CN" dirty="0"/>
              <a:t> </a:t>
            </a:r>
            <a:r>
              <a:rPr lang="zh-CN" altLang="en-US" dirty="0"/>
              <a:t>代表对应 </a:t>
            </a:r>
            <a:r>
              <a:rPr lang="en-US" altLang="zh-CN" dirty="0"/>
              <a:t>session </a:t>
            </a:r>
            <a:r>
              <a:rPr lang="zh-CN" altLang="en-US" dirty="0"/>
              <a:t>的请求频率，也就是吞吐量要求</a:t>
            </a:r>
            <a:r>
              <a:rPr lang="en-US" altLang="zh-CN" dirty="0"/>
              <a:t>; </a:t>
            </a:r>
            <a:r>
              <a:rPr lang="en-US" altLang="zh-CN" dirty="0" err="1"/>
              <a:t>L_i</a:t>
            </a:r>
            <a:r>
              <a:rPr lang="en-US" altLang="zh-CN" dirty="0"/>
              <a:t> </a:t>
            </a:r>
            <a:r>
              <a:rPr lang="zh-CN" altLang="en-US" dirty="0"/>
              <a:t>代表 </a:t>
            </a:r>
            <a:r>
              <a:rPr lang="en-US" altLang="zh-CN" dirty="0"/>
              <a:t>latency</a:t>
            </a:r>
            <a:r>
              <a:rPr lang="zh-CN" altLang="en-US" dirty="0"/>
              <a:t>。</a:t>
            </a:r>
            <a:endParaRPr lang="en-US" altLang="zh-CN" dirty="0"/>
          </a:p>
          <a:p>
            <a:endParaRPr lang="en-US" altLang="zh-CN" dirty="0"/>
          </a:p>
          <a:p>
            <a:r>
              <a:rPr lang="zh-CN" altLang="en-US" dirty="0"/>
              <a:t>其中 </a:t>
            </a:r>
            <a:r>
              <a:rPr lang="en-US" altLang="zh-CN" dirty="0" err="1"/>
              <a:t>l_k</a:t>
            </a:r>
            <a:r>
              <a:rPr lang="en-US" altLang="zh-CN" dirty="0"/>
              <a:t> (b) </a:t>
            </a:r>
            <a:r>
              <a:rPr lang="zh-CN" altLang="en-US" dirty="0"/>
              <a:t>这个函数是通过对模型进行 </a:t>
            </a:r>
            <a:r>
              <a:rPr lang="en-US" altLang="zh-CN" dirty="0"/>
              <a:t>profile </a:t>
            </a:r>
            <a:r>
              <a:rPr lang="zh-CN" altLang="en-US" dirty="0"/>
              <a:t>得到的。根据 </a:t>
            </a:r>
            <a:r>
              <a:rPr lang="en-US" altLang="zh-CN" dirty="0"/>
              <a:t>batch size </a:t>
            </a:r>
            <a:r>
              <a:rPr lang="en-US" altLang="zh-CN" dirty="0" err="1"/>
              <a:t>b_i</a:t>
            </a:r>
            <a:r>
              <a:rPr lang="en-US" altLang="zh-CN" dirty="0"/>
              <a:t>  </a:t>
            </a:r>
            <a:r>
              <a:rPr lang="zh-CN" altLang="en-US" dirty="0"/>
              <a:t>和吞吐量 </a:t>
            </a:r>
            <a:r>
              <a:rPr lang="en-US" altLang="zh-CN" dirty="0" err="1"/>
              <a:t>r_i</a:t>
            </a:r>
            <a:r>
              <a:rPr lang="en-US" altLang="zh-CN" dirty="0"/>
              <a:t>, duty cycle </a:t>
            </a:r>
            <a:r>
              <a:rPr lang="zh-CN" altLang="en-US" dirty="0"/>
              <a:t>可以按照 </a:t>
            </a:r>
            <a:r>
              <a:rPr lang="en-US" altLang="zh-CN" dirty="0" err="1"/>
              <a:t>b_i</a:t>
            </a:r>
            <a:r>
              <a:rPr lang="en-US" altLang="zh-CN" dirty="0"/>
              <a:t> / </a:t>
            </a:r>
            <a:r>
              <a:rPr lang="en-US" altLang="zh-CN" dirty="0" err="1"/>
              <a:t>r_i</a:t>
            </a:r>
            <a:r>
              <a:rPr lang="en-US" altLang="zh-CN" dirty="0"/>
              <a:t> </a:t>
            </a:r>
            <a:r>
              <a:rPr lang="zh-CN" altLang="en-US" dirty="0"/>
              <a:t>计算出来。</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27</a:t>
            </a:fld>
            <a:endParaRPr lang="zh-CN" altLang="en-US"/>
          </a:p>
        </p:txBody>
      </p:sp>
    </p:spTree>
    <p:extLst>
      <p:ext uri="{BB962C8B-B14F-4D97-AF65-F5344CB8AC3E}">
        <p14:creationId xmlns:p14="http://schemas.microsoft.com/office/powerpoint/2010/main" val="2604169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第二步就是把第一步计算出来的这些分配好的节点合并到一起。再合并过程中保持了两个原则：一个是合并过程中 </a:t>
            </a:r>
            <a:r>
              <a:rPr lang="en-US" altLang="zh-CN" dirty="0"/>
              <a:t>duty cycle </a:t>
            </a:r>
            <a:r>
              <a:rPr lang="zh-CN" altLang="en-US" dirty="0"/>
              <a:t>都是减小的，这样可以保证 </a:t>
            </a:r>
            <a:r>
              <a:rPr lang="en-US" altLang="zh-CN" dirty="0"/>
              <a:t>latency </a:t>
            </a:r>
            <a:r>
              <a:rPr lang="zh-CN" altLang="en-US" dirty="0"/>
              <a:t>能够满足；第二个是合并的 </a:t>
            </a:r>
            <a:r>
              <a:rPr lang="en-US" altLang="zh-CN" dirty="0"/>
              <a:t>node latency </a:t>
            </a:r>
            <a:r>
              <a:rPr lang="zh-CN" altLang="en-US" dirty="0"/>
              <a:t>加起来不应该占用超过一个 </a:t>
            </a:r>
            <a:r>
              <a:rPr lang="en-US" altLang="zh-CN" dirty="0"/>
              <a:t>duty cycle.</a:t>
            </a:r>
          </a:p>
          <a:p>
            <a:endParaRPr lang="en-US" altLang="zh-CN" dirty="0"/>
          </a:p>
          <a:p>
            <a:r>
              <a:rPr lang="zh-CN" altLang="en-US" dirty="0"/>
              <a:t>那么，问题来了：</a:t>
            </a:r>
            <a:r>
              <a:rPr lang="en-US" altLang="zh-CN" dirty="0"/>
              <a:t>1. </a:t>
            </a:r>
            <a:r>
              <a:rPr lang="zh-CN" altLang="en-US" dirty="0"/>
              <a:t>如何对这些分配好的节点进行合并呢？</a:t>
            </a:r>
            <a:r>
              <a:rPr lang="en-US" altLang="zh-CN" dirty="0"/>
              <a:t>2. </a:t>
            </a:r>
            <a:r>
              <a:rPr lang="zh-CN" altLang="en-US" dirty="0"/>
              <a:t>哪些节点需要合并呢？</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28</a:t>
            </a:fld>
            <a:endParaRPr lang="zh-CN" altLang="en-US"/>
          </a:p>
        </p:txBody>
      </p:sp>
    </p:spTree>
    <p:extLst>
      <p:ext uri="{BB962C8B-B14F-4D97-AF65-F5344CB8AC3E}">
        <p14:creationId xmlns:p14="http://schemas.microsoft.com/office/powerpoint/2010/main" val="3811040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假设我们现在有这样两个分配好的节点，红色的 </a:t>
            </a:r>
            <a:r>
              <a:rPr lang="en-US" altLang="zh-CN" dirty="0"/>
              <a:t>duty cycle </a:t>
            </a:r>
            <a:r>
              <a:rPr lang="zh-CN" altLang="en-US" dirty="0"/>
              <a:t>长， </a:t>
            </a:r>
            <a:r>
              <a:rPr lang="en-US" altLang="zh-CN" dirty="0"/>
              <a:t>batch size = 6; </a:t>
            </a:r>
            <a:r>
              <a:rPr lang="zh-CN" altLang="en-US" dirty="0"/>
              <a:t>蓝色的 </a:t>
            </a:r>
            <a:r>
              <a:rPr lang="en-US" altLang="zh-CN" dirty="0"/>
              <a:t>duty cycle </a:t>
            </a:r>
            <a:r>
              <a:rPr lang="zh-CN" altLang="en-US" dirty="0"/>
              <a:t>短，</a:t>
            </a:r>
            <a:r>
              <a:rPr lang="en-US" altLang="zh-CN" dirty="0"/>
              <a:t>batch size = 4</a:t>
            </a:r>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29</a:t>
            </a:fld>
            <a:endParaRPr lang="zh-CN" altLang="en-US"/>
          </a:p>
        </p:txBody>
      </p:sp>
    </p:spTree>
    <p:extLst>
      <p:ext uri="{BB962C8B-B14F-4D97-AF65-F5344CB8AC3E}">
        <p14:creationId xmlns:p14="http://schemas.microsoft.com/office/powerpoint/2010/main" val="30682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一个通常的视频流处理 </a:t>
            </a:r>
            <a:r>
              <a:rPr lang="en-US" altLang="zh-CN" dirty="0"/>
              <a:t>pipeline </a:t>
            </a:r>
            <a:r>
              <a:rPr lang="zh-CN" altLang="en-US" dirty="0"/>
              <a:t>长这个样子，分别需要经过帧采样、轻量级预处理，</a:t>
            </a:r>
            <a:r>
              <a:rPr lang="en-US" altLang="zh-CN" dirty="0"/>
              <a:t>DNN </a:t>
            </a:r>
            <a:r>
              <a:rPr lang="zh-CN" altLang="en-US" dirty="0"/>
              <a:t>分析，以及后处理，最后返回结果。</a:t>
            </a:r>
            <a:endParaRPr lang="en-US" altLang="zh-CN" dirty="0"/>
          </a:p>
          <a:p>
            <a:endParaRPr lang="en-US" altLang="zh-CN" dirty="0"/>
          </a:p>
          <a:p>
            <a:r>
              <a:rPr lang="zh-CN" altLang="en-US" dirty="0"/>
              <a:t>在这个 </a:t>
            </a:r>
            <a:r>
              <a:rPr lang="en-US" altLang="zh-CN" dirty="0"/>
              <a:t>pipeline </a:t>
            </a:r>
            <a:r>
              <a:rPr lang="zh-CN" altLang="en-US" dirty="0"/>
              <a:t>里面最消耗计算资源和时间的就是 </a:t>
            </a:r>
            <a:r>
              <a:rPr lang="en-US" altLang="zh-CN" dirty="0"/>
              <a:t>DNN </a:t>
            </a:r>
            <a:r>
              <a:rPr lang="zh-CN" altLang="en-US" dirty="0"/>
              <a:t>分析模块。本文的目标就是在</a:t>
            </a:r>
            <a:r>
              <a:rPr lang="en-US" altLang="zh-CN" dirty="0"/>
              <a:t> GPU </a:t>
            </a:r>
            <a:r>
              <a:rPr lang="zh-CN" altLang="en-US" dirty="0"/>
              <a:t>集群上，在大量不同的应用同时调用不同 </a:t>
            </a:r>
            <a:r>
              <a:rPr lang="en-US" altLang="zh-CN" dirty="0"/>
              <a:t>DNN </a:t>
            </a:r>
            <a:r>
              <a:rPr lang="zh-CN" altLang="en-US" dirty="0"/>
              <a:t>的情况下尽可能提高 </a:t>
            </a:r>
            <a:r>
              <a:rPr lang="en-US" altLang="zh-CN" dirty="0"/>
              <a:t>GPU </a:t>
            </a:r>
            <a:r>
              <a:rPr lang="zh-CN" altLang="en-US" dirty="0"/>
              <a:t>利用率，并且不超过应用要求的 </a:t>
            </a:r>
            <a:r>
              <a:rPr lang="en-US" altLang="zh-CN" dirty="0"/>
              <a:t>latency.</a:t>
            </a:r>
          </a:p>
          <a:p>
            <a:endParaRPr lang="en-US" altLang="zh-CN" dirty="0"/>
          </a:p>
          <a:p>
            <a:r>
              <a:rPr lang="zh-CN" altLang="en-US" dirty="0"/>
              <a:t>本文主要采取系统层级的优化，不会对 </a:t>
            </a:r>
            <a:r>
              <a:rPr lang="en-US" altLang="zh-CN" dirty="0"/>
              <a:t>DNN </a:t>
            </a:r>
            <a:r>
              <a:rPr lang="zh-CN" altLang="en-US" dirty="0"/>
              <a:t>结果做近似，但是在极端情况下可能丢弃一些输入不处理。</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a:t>
            </a:fld>
            <a:endParaRPr lang="zh-CN" altLang="en-US"/>
          </a:p>
        </p:txBody>
      </p:sp>
    </p:spTree>
    <p:extLst>
      <p:ext uri="{BB962C8B-B14F-4D97-AF65-F5344CB8AC3E}">
        <p14:creationId xmlns:p14="http://schemas.microsoft.com/office/powerpoint/2010/main" val="2498639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根据刚才的原则，合并的节点应该选择二者之间最小的 </a:t>
            </a:r>
            <a:r>
              <a:rPr lang="en-US" altLang="zh-CN" dirty="0"/>
              <a:t>duty cycle </a:t>
            </a:r>
            <a:r>
              <a:rPr lang="zh-CN" altLang="en-US" dirty="0"/>
              <a:t>作为新的 </a:t>
            </a:r>
            <a:r>
              <a:rPr lang="en-US" altLang="zh-CN" dirty="0"/>
              <a:t>duty cycle</a:t>
            </a:r>
            <a:r>
              <a:rPr lang="zh-CN" altLang="en-US" dirty="0"/>
              <a:t>， 也就是蓝色的 </a:t>
            </a:r>
            <a:r>
              <a:rPr lang="en-US" altLang="zh-CN" dirty="0"/>
              <a:t>node 2</a:t>
            </a:r>
            <a:r>
              <a:rPr lang="zh-CN" altLang="en-US" dirty="0"/>
              <a:t>。</a:t>
            </a:r>
            <a:endParaRPr lang="en-US" altLang="zh-CN" dirty="0"/>
          </a:p>
          <a:p>
            <a:endParaRPr lang="en-US" altLang="zh-CN" dirty="0"/>
          </a:p>
          <a:p>
            <a:r>
              <a:rPr lang="zh-CN" altLang="en-US" dirty="0"/>
              <a:t>此时，可以根据 </a:t>
            </a:r>
            <a:r>
              <a:rPr lang="en-US" altLang="zh-CN" dirty="0" err="1"/>
              <a:t>b_i</a:t>
            </a:r>
            <a:r>
              <a:rPr lang="en-US" altLang="zh-CN" dirty="0"/>
              <a:t> = </a:t>
            </a:r>
            <a:r>
              <a:rPr lang="en-US" altLang="zh-CN" dirty="0" err="1"/>
              <a:t>d_i</a:t>
            </a:r>
            <a:r>
              <a:rPr lang="en-US" altLang="zh-CN" dirty="0"/>
              <a:t> / </a:t>
            </a:r>
            <a:r>
              <a:rPr lang="en-US" altLang="zh-CN" dirty="0" err="1"/>
              <a:t>r_i</a:t>
            </a:r>
            <a:r>
              <a:rPr lang="en-US" altLang="zh-CN" dirty="0"/>
              <a:t> </a:t>
            </a:r>
            <a:r>
              <a:rPr lang="zh-CN" altLang="en-US" dirty="0"/>
              <a:t>重新计算对应 </a:t>
            </a:r>
            <a:r>
              <a:rPr lang="en-US" altLang="zh-CN" dirty="0"/>
              <a:t>duty cycle </a:t>
            </a:r>
            <a:r>
              <a:rPr lang="zh-CN" altLang="en-US" dirty="0"/>
              <a:t>下满足吞吐量所需要的 </a:t>
            </a:r>
            <a:r>
              <a:rPr lang="en-US" altLang="zh-CN" dirty="0"/>
              <a:t>batch size. </a:t>
            </a:r>
            <a:r>
              <a:rPr lang="zh-CN" altLang="en-US" dirty="0"/>
              <a:t>如图 </a:t>
            </a:r>
            <a:r>
              <a:rPr lang="en-US" altLang="zh-CN" dirty="0"/>
              <a:t>node 1 </a:t>
            </a:r>
            <a:r>
              <a:rPr lang="zh-CN" altLang="en-US" dirty="0"/>
              <a:t>所需要的 </a:t>
            </a:r>
            <a:r>
              <a:rPr lang="en-US" altLang="zh-CN" dirty="0"/>
              <a:t>batch size </a:t>
            </a:r>
            <a:r>
              <a:rPr lang="zh-CN" altLang="en-US" dirty="0"/>
              <a:t>从 </a:t>
            </a:r>
            <a:r>
              <a:rPr lang="en-US" altLang="zh-CN" dirty="0"/>
              <a:t>6 </a:t>
            </a:r>
            <a:r>
              <a:rPr lang="zh-CN" altLang="en-US" dirty="0"/>
              <a:t>变成了 </a:t>
            </a:r>
            <a:r>
              <a:rPr lang="en-US" altLang="zh-CN" dirty="0"/>
              <a:t>4</a:t>
            </a:r>
            <a:r>
              <a:rPr lang="zh-CN" altLang="en-US" dirty="0"/>
              <a:t>，相应的 </a:t>
            </a:r>
            <a:r>
              <a:rPr lang="en-US" altLang="zh-CN" dirty="0"/>
              <a:t>latency </a:t>
            </a:r>
            <a:r>
              <a:rPr lang="zh-CN" altLang="en-US" dirty="0"/>
              <a:t>也需要重新计算。</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30</a:t>
            </a:fld>
            <a:endParaRPr lang="zh-CN" altLang="en-US"/>
          </a:p>
        </p:txBody>
      </p:sp>
    </p:spTree>
    <p:extLst>
      <p:ext uri="{BB962C8B-B14F-4D97-AF65-F5344CB8AC3E}">
        <p14:creationId xmlns:p14="http://schemas.microsoft.com/office/powerpoint/2010/main" val="2461181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如果调整 </a:t>
            </a:r>
            <a:r>
              <a:rPr lang="en-US" altLang="zh-CN" dirty="0"/>
              <a:t>duty cycle </a:t>
            </a:r>
            <a:r>
              <a:rPr lang="zh-CN" altLang="en-US" dirty="0"/>
              <a:t>之后两个节点合并起来对 </a:t>
            </a:r>
            <a:r>
              <a:rPr lang="en-US" altLang="zh-CN" dirty="0"/>
              <a:t>duty cycle </a:t>
            </a:r>
            <a:r>
              <a:rPr lang="zh-CN" altLang="en-US" dirty="0"/>
              <a:t>的 </a:t>
            </a:r>
            <a:r>
              <a:rPr lang="en-US" altLang="zh-CN" dirty="0"/>
              <a:t>occupancy </a:t>
            </a:r>
            <a:r>
              <a:rPr lang="zh-CN" altLang="en-US" dirty="0"/>
              <a:t>不超过 </a:t>
            </a:r>
            <a:r>
              <a:rPr lang="en-US" altLang="zh-CN" dirty="0"/>
              <a:t>1</a:t>
            </a:r>
            <a:r>
              <a:rPr lang="zh-CN" altLang="en-US" dirty="0"/>
              <a:t>， 则将将二者合并，否则就是不能合并。</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31</a:t>
            </a:fld>
            <a:endParaRPr lang="zh-CN" altLang="en-US"/>
          </a:p>
        </p:txBody>
      </p:sp>
    </p:spTree>
    <p:extLst>
      <p:ext uri="{BB962C8B-B14F-4D97-AF65-F5344CB8AC3E}">
        <p14:creationId xmlns:p14="http://schemas.microsoft.com/office/powerpoint/2010/main" val="236786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至于合并的顺序，就是先按照每个节点对 </a:t>
            </a:r>
            <a:r>
              <a:rPr lang="en-US" altLang="zh-CN" dirty="0"/>
              <a:t>duty cycle </a:t>
            </a:r>
            <a:r>
              <a:rPr lang="zh-CN" altLang="en-US" dirty="0"/>
              <a:t>的占用由大到小排序。</a:t>
            </a:r>
            <a:endParaRPr lang="en-US" altLang="zh-CN" dirty="0"/>
          </a:p>
          <a:p>
            <a:endParaRPr lang="en-US" altLang="zh-CN" dirty="0"/>
          </a:p>
          <a:p>
            <a:r>
              <a:rPr lang="zh-CN" altLang="en-US" dirty="0"/>
              <a:t>然后按照顺序遍历所有的初始节点，对于每一个 </a:t>
            </a:r>
            <a:r>
              <a:rPr lang="en-US" altLang="zh-CN" dirty="0"/>
              <a:t>node, </a:t>
            </a:r>
            <a:r>
              <a:rPr lang="zh-CN" altLang="en-US" dirty="0"/>
              <a:t>都尝试和之前 </a:t>
            </a:r>
            <a:r>
              <a:rPr lang="en-US" altLang="zh-CN" dirty="0"/>
              <a:t>scheduled </a:t>
            </a:r>
            <a:r>
              <a:rPr lang="zh-CN" altLang="en-US" dirty="0"/>
              <a:t>的所有 </a:t>
            </a:r>
            <a:r>
              <a:rPr lang="en-US" altLang="zh-CN" dirty="0"/>
              <a:t>node</a:t>
            </a:r>
            <a:r>
              <a:rPr lang="zh-CN" altLang="en-US" dirty="0"/>
              <a:t> 进行合并，如果可以合并最后就和合并后 </a:t>
            </a:r>
            <a:r>
              <a:rPr lang="en-US" altLang="zh-CN" dirty="0"/>
              <a:t>occupancy </a:t>
            </a:r>
            <a:r>
              <a:rPr lang="zh-CN" altLang="en-US" dirty="0"/>
              <a:t>最大的合并。如果一个都合并不了，就把他单独作为 </a:t>
            </a:r>
            <a:r>
              <a:rPr lang="en-US" altLang="zh-CN" dirty="0"/>
              <a:t>scheduled node </a:t>
            </a:r>
            <a:r>
              <a:rPr lang="zh-CN" altLang="en-US" dirty="0"/>
              <a:t>保存起来。</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32</a:t>
            </a:fld>
            <a:endParaRPr lang="zh-CN" altLang="en-US"/>
          </a:p>
        </p:txBody>
      </p:sp>
    </p:spTree>
    <p:extLst>
      <p:ext uri="{BB962C8B-B14F-4D97-AF65-F5344CB8AC3E}">
        <p14:creationId xmlns:p14="http://schemas.microsoft.com/office/powerpoint/2010/main" val="248921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33</a:t>
            </a:fld>
            <a:endParaRPr lang="zh-CN" altLang="en-US"/>
          </a:p>
        </p:txBody>
      </p:sp>
    </p:spTree>
    <p:extLst>
      <p:ext uri="{BB962C8B-B14F-4D97-AF65-F5344CB8AC3E}">
        <p14:creationId xmlns:p14="http://schemas.microsoft.com/office/powerpoint/2010/main" val="3060633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接着介绍 </a:t>
            </a:r>
            <a:r>
              <a:rPr lang="en-US" altLang="zh-CN" dirty="0"/>
              <a:t>query analysis </a:t>
            </a:r>
            <a:r>
              <a:rPr lang="zh-CN" altLang="en-US" dirty="0"/>
              <a:t>算法</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34</a:t>
            </a:fld>
            <a:endParaRPr lang="zh-CN" altLang="en-US"/>
          </a:p>
        </p:txBody>
      </p:sp>
    </p:spTree>
    <p:extLst>
      <p:ext uri="{BB962C8B-B14F-4D97-AF65-F5344CB8AC3E}">
        <p14:creationId xmlns:p14="http://schemas.microsoft.com/office/powerpoint/2010/main" val="48853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给定整个 </a:t>
            </a:r>
            <a:r>
              <a:rPr lang="en-US" altLang="zh-CN" dirty="0"/>
              <a:t>query </a:t>
            </a:r>
            <a:r>
              <a:rPr lang="zh-CN" altLang="en-US" dirty="0"/>
              <a:t>的 </a:t>
            </a:r>
            <a:r>
              <a:rPr lang="en-US" altLang="zh-CN" dirty="0"/>
              <a:t>latency </a:t>
            </a:r>
            <a:r>
              <a:rPr lang="zh-CN" altLang="en-US" dirty="0"/>
              <a:t>要求为 </a:t>
            </a:r>
            <a:r>
              <a:rPr lang="en-US" altLang="zh-CN" dirty="0"/>
              <a:t>L, </a:t>
            </a:r>
            <a:r>
              <a:rPr lang="zh-CN" altLang="en-US" dirty="0"/>
              <a:t>模型 </a:t>
            </a:r>
            <a:r>
              <a:rPr lang="en-US" altLang="zh-CN" dirty="0"/>
              <a:t>u </a:t>
            </a:r>
            <a:r>
              <a:rPr lang="zh-CN" altLang="en-US" dirty="0"/>
              <a:t>对应的请求速率为 </a:t>
            </a:r>
            <a:r>
              <a:rPr lang="en-US" altLang="zh-CN" dirty="0" err="1"/>
              <a:t>R_u</a:t>
            </a:r>
            <a:r>
              <a:rPr lang="en-US" altLang="zh-CN" dirty="0"/>
              <a:t>, </a:t>
            </a:r>
            <a:r>
              <a:rPr lang="zh-CN" altLang="en-US" dirty="0"/>
              <a:t>模型 </a:t>
            </a:r>
            <a:r>
              <a:rPr lang="en-US" altLang="zh-CN" dirty="0"/>
              <a:t>u </a:t>
            </a:r>
            <a:r>
              <a:rPr lang="zh-CN" altLang="en-US" dirty="0"/>
              <a:t>在时间 </a:t>
            </a:r>
            <a:r>
              <a:rPr lang="en-US" altLang="zh-CN" dirty="0"/>
              <a:t>t </a:t>
            </a:r>
            <a:r>
              <a:rPr lang="zh-CN" altLang="en-US" dirty="0"/>
              <a:t>预算下一个 </a:t>
            </a:r>
            <a:r>
              <a:rPr lang="en-US" altLang="zh-CN" dirty="0"/>
              <a:t>GPU </a:t>
            </a:r>
            <a:r>
              <a:rPr lang="zh-CN" altLang="en-US" dirty="0"/>
              <a:t>的最大吞吐量为 </a:t>
            </a:r>
            <a:r>
              <a:rPr lang="en-US" altLang="zh-CN" dirty="0" err="1"/>
              <a:t>TP_u</a:t>
            </a:r>
            <a:r>
              <a:rPr lang="en-US" altLang="zh-CN" dirty="0"/>
              <a:t>(t)</a:t>
            </a:r>
          </a:p>
          <a:p>
            <a:endParaRPr lang="en-US" altLang="zh-CN" dirty="0"/>
          </a:p>
          <a:p>
            <a:r>
              <a:rPr lang="en-US" altLang="zh-CN" dirty="0"/>
              <a:t>query analysis </a:t>
            </a:r>
            <a:r>
              <a:rPr lang="zh-CN" altLang="en-US" dirty="0"/>
              <a:t>就是找到最好的 </a:t>
            </a:r>
            <a:r>
              <a:rPr lang="en-US" altLang="zh-CN" dirty="0"/>
              <a:t>latency </a:t>
            </a:r>
            <a:r>
              <a:rPr lang="zh-CN" altLang="en-US" dirty="0"/>
              <a:t>分配方法分给 </a:t>
            </a:r>
            <a:r>
              <a:rPr lang="en-US" altLang="zh-CN" dirty="0"/>
              <a:t>query </a:t>
            </a:r>
            <a:r>
              <a:rPr lang="zh-CN" altLang="en-US" dirty="0"/>
              <a:t>中的每个模型，减少整个 </a:t>
            </a:r>
            <a:r>
              <a:rPr lang="en-US" altLang="zh-CN" dirty="0"/>
              <a:t>query </a:t>
            </a:r>
            <a:r>
              <a:rPr lang="zh-CN" altLang="en-US" dirty="0"/>
              <a:t>需要使用的 </a:t>
            </a:r>
            <a:r>
              <a:rPr lang="en-US" altLang="zh-CN" dirty="0"/>
              <a:t>GPU </a:t>
            </a:r>
            <a:r>
              <a:rPr lang="zh-CN" altLang="en-US" dirty="0"/>
              <a:t>个数。</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35</a:t>
            </a:fld>
            <a:endParaRPr lang="zh-CN" altLang="en-US"/>
          </a:p>
        </p:txBody>
      </p:sp>
    </p:spTree>
    <p:extLst>
      <p:ext uri="{BB962C8B-B14F-4D97-AF65-F5344CB8AC3E}">
        <p14:creationId xmlns:p14="http://schemas.microsoft.com/office/powerpoint/2010/main" val="1009048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首先，该算法需要提取出 </a:t>
            </a:r>
            <a:r>
              <a:rPr lang="en-US" altLang="zh-CN" dirty="0"/>
              <a:t>query </a:t>
            </a:r>
            <a:r>
              <a:rPr lang="zh-CN" altLang="en-US" dirty="0"/>
              <a:t>中各个模型的依赖关系，如图所示为一个交通分析的任务。注意到本文只考虑处理树形结构的依赖关系，对于更复杂的有向无环图，没有考虑</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36</a:t>
            </a:fld>
            <a:endParaRPr lang="zh-CN" altLang="en-US"/>
          </a:p>
        </p:txBody>
      </p:sp>
    </p:spTree>
    <p:extLst>
      <p:ext uri="{BB962C8B-B14F-4D97-AF65-F5344CB8AC3E}">
        <p14:creationId xmlns:p14="http://schemas.microsoft.com/office/powerpoint/2010/main" val="1065421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提取出来这个图之后，可以按照动态规划算法求出最佳的时间分配。</a:t>
            </a:r>
            <a:endParaRPr lang="en-US" altLang="zh-CN" dirty="0"/>
          </a:p>
          <a:p>
            <a:endParaRPr lang="en-US" altLang="zh-CN" dirty="0"/>
          </a:p>
          <a:p>
            <a:r>
              <a:rPr lang="en-US" altLang="zh-CN" dirty="0"/>
              <a:t>f(u, t) </a:t>
            </a:r>
            <a:r>
              <a:rPr lang="zh-CN" altLang="en-US" dirty="0"/>
              <a:t>代表给定时间预算 </a:t>
            </a:r>
            <a:r>
              <a:rPr lang="en-US" altLang="zh-CN" dirty="0"/>
              <a:t>t </a:t>
            </a:r>
            <a:r>
              <a:rPr lang="zh-CN" altLang="en-US" dirty="0"/>
              <a:t>的情况下，</a:t>
            </a:r>
            <a:r>
              <a:rPr lang="en-US" altLang="zh-CN" dirty="0"/>
              <a:t>u </a:t>
            </a:r>
            <a:r>
              <a:rPr lang="zh-CN" altLang="en-US" dirty="0"/>
              <a:t>节点为根的子树所需要的最小 </a:t>
            </a:r>
            <a:r>
              <a:rPr lang="en-US" altLang="zh-CN" dirty="0"/>
              <a:t>GPU </a:t>
            </a:r>
            <a:r>
              <a:rPr lang="zh-CN" altLang="en-US" dirty="0"/>
              <a:t>个数。如果给节点 </a:t>
            </a:r>
            <a:r>
              <a:rPr lang="en-US" altLang="zh-CN" dirty="0"/>
              <a:t>u </a:t>
            </a:r>
            <a:r>
              <a:rPr lang="zh-CN" altLang="en-US" dirty="0"/>
              <a:t>分配时间 </a:t>
            </a:r>
            <a:r>
              <a:rPr lang="en-US" altLang="zh-CN" dirty="0"/>
              <a:t>t</a:t>
            </a:r>
            <a:r>
              <a:rPr lang="zh-CN" altLang="en-US" dirty="0"/>
              <a:t>‘</a:t>
            </a:r>
            <a:r>
              <a:rPr lang="en-US" altLang="zh-CN" dirty="0"/>
              <a:t>, </a:t>
            </a:r>
            <a:r>
              <a:rPr lang="zh-CN" altLang="en-US" dirty="0"/>
              <a:t>那么剩下的子树的时间预算就是 </a:t>
            </a:r>
            <a:r>
              <a:rPr lang="en-US" altLang="zh-CN" dirty="0"/>
              <a:t>t – t’</a:t>
            </a:r>
            <a:r>
              <a:rPr lang="zh-CN" altLang="en-US" dirty="0"/>
              <a:t>， 这种情况下这棵树的 </a:t>
            </a:r>
            <a:r>
              <a:rPr lang="en-US" altLang="zh-CN" dirty="0"/>
              <a:t>GPU </a:t>
            </a:r>
            <a:r>
              <a:rPr lang="zh-CN" altLang="en-US" dirty="0"/>
              <a:t>消耗个数就是各个子树的最小消耗加上根节点的消耗。时间已经进行了离散化处理，遍历所有的 </a:t>
            </a:r>
            <a:r>
              <a:rPr lang="en-US" altLang="zh-CN" dirty="0"/>
              <a:t>t’ </a:t>
            </a:r>
            <a:r>
              <a:rPr lang="zh-CN" altLang="en-US" dirty="0"/>
              <a:t>就可以算出 </a:t>
            </a:r>
            <a:r>
              <a:rPr lang="en-US" altLang="zh-CN" dirty="0"/>
              <a:t>f(u, t). </a:t>
            </a:r>
          </a:p>
          <a:p>
            <a:endParaRPr lang="en-US" altLang="zh-CN" dirty="0"/>
          </a:p>
          <a:p>
            <a:r>
              <a:rPr lang="zh-CN" altLang="en-US" dirty="0"/>
              <a:t>从叶子节点到根节点递推，最后就可以计算出整个 </a:t>
            </a:r>
            <a:r>
              <a:rPr lang="en-US" altLang="zh-CN" dirty="0"/>
              <a:t>query </a:t>
            </a:r>
            <a:r>
              <a:rPr lang="zh-CN" altLang="en-US" dirty="0"/>
              <a:t>的最佳时间分配。</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37</a:t>
            </a:fld>
            <a:endParaRPr lang="zh-CN" altLang="en-US"/>
          </a:p>
        </p:txBody>
      </p:sp>
    </p:spTree>
    <p:extLst>
      <p:ext uri="{BB962C8B-B14F-4D97-AF65-F5344CB8AC3E}">
        <p14:creationId xmlns:p14="http://schemas.microsoft.com/office/powerpoint/2010/main" val="3665064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最后是 </a:t>
            </a:r>
            <a:r>
              <a:rPr lang="en-US" altLang="zh-CN" dirty="0" err="1"/>
              <a:t>prefiex</a:t>
            </a:r>
            <a:r>
              <a:rPr lang="en-US" altLang="zh-CN" dirty="0"/>
              <a:t> batching </a:t>
            </a:r>
            <a:r>
              <a:rPr lang="zh-CN" altLang="en-US" dirty="0"/>
              <a:t>算法</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38</a:t>
            </a:fld>
            <a:endParaRPr lang="zh-CN" altLang="en-US"/>
          </a:p>
        </p:txBody>
      </p:sp>
    </p:spTree>
    <p:extLst>
      <p:ext uri="{BB962C8B-B14F-4D97-AF65-F5344CB8AC3E}">
        <p14:creationId xmlns:p14="http://schemas.microsoft.com/office/powerpoint/2010/main" val="3650879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首先，在模型上传到仓库的时候，</a:t>
            </a:r>
            <a:r>
              <a:rPr lang="en-US" altLang="zh-CN" dirty="0"/>
              <a:t>Nexus </a:t>
            </a:r>
            <a:r>
              <a:rPr lang="zh-CN" altLang="en-US" dirty="0"/>
              <a:t>对于每个模型的所有前缀都计算一个 </a:t>
            </a:r>
            <a:r>
              <a:rPr lang="en-US" altLang="zh-CN" dirty="0"/>
              <a:t>HASH </a:t>
            </a:r>
            <a:r>
              <a:rPr lang="zh-CN" altLang="en-US" dirty="0"/>
              <a:t>值，然后和数据库中的其他模型进行最长前缀匹配，找出彼此之间最大的公共前缀</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39</a:t>
            </a:fld>
            <a:endParaRPr lang="zh-CN" altLang="en-US"/>
          </a:p>
        </p:txBody>
      </p:sp>
    </p:spTree>
    <p:extLst>
      <p:ext uri="{BB962C8B-B14F-4D97-AF65-F5344CB8AC3E}">
        <p14:creationId xmlns:p14="http://schemas.microsoft.com/office/powerpoint/2010/main" val="213664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a:t>
            </a:r>
            <a:r>
              <a:rPr lang="en-US" altLang="zh-CN" dirty="0"/>
              <a:t>DNN </a:t>
            </a:r>
            <a:r>
              <a:rPr lang="zh-CN" altLang="en-US" dirty="0"/>
              <a:t>视频流分析与传统的分布式服务系统有相似之处。从形式上看，都是用户在前端提出任务请求和最高延迟 </a:t>
            </a:r>
            <a:r>
              <a:rPr lang="en-US" altLang="zh-CN" dirty="0"/>
              <a:t>latency </a:t>
            </a:r>
            <a:r>
              <a:rPr lang="zh-CN" altLang="en-US" dirty="0"/>
              <a:t>的要求，然后系统把负载调度到各个后端机器上处理并返回结果。</a:t>
            </a:r>
            <a:endParaRPr lang="en-US" altLang="zh-CN" dirty="0"/>
          </a:p>
          <a:p>
            <a:endParaRPr lang="en-US" altLang="zh-CN" dirty="0"/>
          </a:p>
          <a:p>
            <a:r>
              <a:rPr lang="zh-CN" altLang="en-US" dirty="0"/>
              <a:t>都需要系统能够自动扩张，均衡负载，并且满足对延迟的要求。</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a:t>
            </a:fld>
            <a:endParaRPr lang="zh-CN" altLang="en-US"/>
          </a:p>
        </p:txBody>
      </p:sp>
    </p:spTree>
    <p:extLst>
      <p:ext uri="{BB962C8B-B14F-4D97-AF65-F5344CB8AC3E}">
        <p14:creationId xmlns:p14="http://schemas.microsoft.com/office/powerpoint/2010/main" val="3972181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在运行的时候，具有相同前缀的模型共同的前缀和不同的后缀被 </a:t>
            </a:r>
            <a:r>
              <a:rPr lang="en-US" altLang="zh-CN" dirty="0"/>
              <a:t>load </a:t>
            </a:r>
            <a:r>
              <a:rPr lang="zh-CN" altLang="en-US" dirty="0"/>
              <a:t>在一起</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40</a:t>
            </a:fld>
            <a:endParaRPr lang="zh-CN" altLang="en-US"/>
          </a:p>
        </p:txBody>
      </p:sp>
    </p:spTree>
    <p:extLst>
      <p:ext uri="{BB962C8B-B14F-4D97-AF65-F5344CB8AC3E}">
        <p14:creationId xmlns:p14="http://schemas.microsoft.com/office/powerpoint/2010/main" val="1274783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然后所有相关的任务都按照 </a:t>
            </a:r>
            <a:r>
              <a:rPr lang="en-US" altLang="zh-CN" dirty="0"/>
              <a:t>prefix </a:t>
            </a:r>
            <a:r>
              <a:rPr lang="zh-CN" altLang="en-US" dirty="0"/>
              <a:t>进行 </a:t>
            </a:r>
            <a:r>
              <a:rPr lang="en-US" altLang="zh-CN" dirty="0"/>
              <a:t>batch, </a:t>
            </a:r>
            <a:r>
              <a:rPr lang="zh-CN" altLang="en-US" dirty="0"/>
              <a:t>计算完之后再分配给各自的 </a:t>
            </a:r>
            <a:r>
              <a:rPr lang="en-US" altLang="zh-CN" dirty="0"/>
              <a:t>suffix </a:t>
            </a:r>
            <a:r>
              <a:rPr lang="zh-CN" altLang="en-US" dirty="0"/>
              <a:t>进行计算。这样公用前缀可以提高 </a:t>
            </a:r>
            <a:r>
              <a:rPr lang="en-US" altLang="zh-CN" dirty="0"/>
              <a:t>batch size, </a:t>
            </a:r>
            <a:r>
              <a:rPr lang="zh-CN" altLang="en-US" dirty="0"/>
              <a:t>提高 </a:t>
            </a:r>
            <a:r>
              <a:rPr lang="en-US" altLang="zh-CN" dirty="0"/>
              <a:t>GPU </a:t>
            </a:r>
            <a:r>
              <a:rPr lang="zh-CN" altLang="en-US" dirty="0"/>
              <a:t>利用效率。</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41</a:t>
            </a:fld>
            <a:endParaRPr lang="zh-CN" altLang="en-US"/>
          </a:p>
        </p:txBody>
      </p:sp>
    </p:spTree>
    <p:extLst>
      <p:ext uri="{BB962C8B-B14F-4D97-AF65-F5344CB8AC3E}">
        <p14:creationId xmlns:p14="http://schemas.microsoft.com/office/powerpoint/2010/main" val="4231158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把前面介绍的三种算法整合起来就可以搭建 </a:t>
            </a:r>
            <a:r>
              <a:rPr lang="en-US" altLang="zh-CN" dirty="0"/>
              <a:t>Nexus </a:t>
            </a:r>
            <a:r>
              <a:rPr lang="zh-CN" altLang="en-US" dirty="0"/>
              <a:t>的整个系统结构。系统分成了三大模块：</a:t>
            </a:r>
            <a:endParaRPr lang="en-US" altLang="zh-CN" dirty="0"/>
          </a:p>
          <a:p>
            <a:endParaRPr lang="en-US" altLang="zh-CN" dirty="0"/>
          </a:p>
          <a:p>
            <a:pPr marL="228600" indent="-228600">
              <a:buAutoNum type="arabicPeriod"/>
            </a:pPr>
            <a:r>
              <a:rPr lang="zh-CN" altLang="en-US" dirty="0"/>
              <a:t>管理模块：用于管理和存储视频分析的应用和模型。模型容器被上传之后，管理模块会利用 </a:t>
            </a:r>
            <a:r>
              <a:rPr lang="en-US" altLang="zh-CN" dirty="0"/>
              <a:t>sample </a:t>
            </a:r>
            <a:r>
              <a:rPr lang="zh-CN" altLang="en-US" dirty="0"/>
              <a:t>数据集对模型的 </a:t>
            </a:r>
            <a:r>
              <a:rPr lang="en-US" altLang="zh-CN" dirty="0" err="1"/>
              <a:t>latench</a:t>
            </a:r>
            <a:r>
              <a:rPr lang="en-US" altLang="zh-CN" dirty="0"/>
              <a:t> / batch size </a:t>
            </a:r>
            <a:r>
              <a:rPr lang="zh-CN" altLang="en-US" dirty="0"/>
              <a:t>关系进行 </a:t>
            </a:r>
            <a:r>
              <a:rPr lang="en-US" altLang="zh-CN" dirty="0"/>
              <a:t>profile, </a:t>
            </a:r>
            <a:r>
              <a:rPr lang="zh-CN" altLang="en-US" dirty="0"/>
              <a:t>并和模型一起存储起来供系统调用。</a:t>
            </a:r>
            <a:endParaRPr lang="en-US" altLang="zh-CN" dirty="0"/>
          </a:p>
          <a:p>
            <a:pPr marL="228600" indent="-228600">
              <a:buAutoNum type="arabicPeriod"/>
            </a:pPr>
            <a:endParaRPr lang="en-US" altLang="zh-CN" dirty="0"/>
          </a:p>
          <a:p>
            <a:pPr marL="228600" indent="-228600">
              <a:buAutoNum type="arabicPeriod"/>
            </a:pPr>
            <a:r>
              <a:rPr lang="zh-CN" altLang="en-US" dirty="0"/>
              <a:t>控制模块：一方面，按照分钟级别的频率，根据实时负载数据运行刚才介绍的算法，进行 </a:t>
            </a:r>
            <a:r>
              <a:rPr lang="en-US" altLang="zh-CN" dirty="0"/>
              <a:t>query analysis </a:t>
            </a:r>
            <a:r>
              <a:rPr lang="zh-CN" altLang="en-US" dirty="0"/>
              <a:t>分配 </a:t>
            </a:r>
            <a:r>
              <a:rPr lang="en-US" altLang="zh-CN" dirty="0"/>
              <a:t>latency, </a:t>
            </a:r>
            <a:r>
              <a:rPr lang="zh-CN" altLang="en-US" dirty="0"/>
              <a:t>进行模型 </a:t>
            </a:r>
            <a:r>
              <a:rPr lang="en-US" altLang="zh-CN" dirty="0"/>
              <a:t>prefix </a:t>
            </a:r>
            <a:r>
              <a:rPr lang="zh-CN" altLang="en-US" dirty="0"/>
              <a:t>合并，最后进行 </a:t>
            </a:r>
            <a:r>
              <a:rPr lang="en-US" altLang="zh-CN" dirty="0"/>
              <a:t>squishy bin packing </a:t>
            </a:r>
            <a:r>
              <a:rPr lang="zh-CN" altLang="en-US" dirty="0"/>
              <a:t>确定模型的资源分配。另一方面，在必要时调用集群管理工具分配新的资源，调用数据模块执行任务。</a:t>
            </a:r>
            <a:endParaRPr lang="en-US" altLang="zh-CN" dirty="0"/>
          </a:p>
          <a:p>
            <a:pPr marL="228600" indent="-228600">
              <a:buAutoNum type="arabicPeriod"/>
            </a:pPr>
            <a:endParaRPr lang="en-US" altLang="zh-CN" dirty="0"/>
          </a:p>
          <a:p>
            <a:pPr marL="228600" indent="-228600">
              <a:buAutoNum type="arabicPeriod"/>
            </a:pPr>
            <a:r>
              <a:rPr lang="zh-CN" altLang="en-US" dirty="0"/>
              <a:t>数据模块：包含前端和后端，前端接收用户请求，按照控制模块定下的规则发送给后端进行运算。后端需要在每个 </a:t>
            </a:r>
            <a:r>
              <a:rPr lang="en-US" altLang="zh-CN" dirty="0"/>
              <a:t>GPU </a:t>
            </a:r>
            <a:r>
              <a:rPr lang="zh-CN" altLang="en-US" dirty="0"/>
              <a:t>里面进行模型的载入、时间调度、处理和 </a:t>
            </a:r>
            <a:r>
              <a:rPr lang="en-US" altLang="zh-CN" dirty="0"/>
              <a:t>CPU </a:t>
            </a:r>
            <a:r>
              <a:rPr lang="zh-CN" altLang="en-US" dirty="0"/>
              <a:t>并行计算等，按照 </a:t>
            </a:r>
            <a:r>
              <a:rPr lang="en-US" altLang="zh-CN" dirty="0" err="1"/>
              <a:t>ms</a:t>
            </a:r>
            <a:r>
              <a:rPr lang="en-US" altLang="zh-CN" dirty="0"/>
              <a:t> </a:t>
            </a:r>
            <a:r>
              <a:rPr lang="zh-CN" altLang="en-US" dirty="0"/>
              <a:t>级完成前端发来的任务。</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42</a:t>
            </a:fld>
            <a:endParaRPr lang="zh-CN" altLang="en-US"/>
          </a:p>
        </p:txBody>
      </p:sp>
    </p:spTree>
    <p:extLst>
      <p:ext uri="{BB962C8B-B14F-4D97-AF65-F5344CB8AC3E}">
        <p14:creationId xmlns:p14="http://schemas.microsoft.com/office/powerpoint/2010/main" val="2258973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现有的 </a:t>
            </a:r>
            <a:r>
              <a:rPr lang="en-US" altLang="zh-CN" dirty="0"/>
              <a:t>GPU </a:t>
            </a:r>
            <a:r>
              <a:rPr lang="zh-CN" altLang="en-US" dirty="0"/>
              <a:t>集群 </a:t>
            </a:r>
            <a:r>
              <a:rPr lang="en-US" altLang="zh-CN" dirty="0"/>
              <a:t>DNN </a:t>
            </a:r>
            <a:r>
              <a:rPr lang="zh-CN" altLang="en-US" dirty="0"/>
              <a:t>服务系统只有 </a:t>
            </a:r>
            <a:r>
              <a:rPr lang="en-US" altLang="zh-CN" dirty="0"/>
              <a:t>Clipper </a:t>
            </a:r>
            <a:r>
              <a:rPr lang="zh-CN" altLang="en-US" dirty="0"/>
              <a:t>和 </a:t>
            </a:r>
            <a:r>
              <a:rPr lang="en-US" altLang="zh-CN" dirty="0"/>
              <a:t>TF serving</a:t>
            </a:r>
            <a:r>
              <a:rPr lang="zh-CN" altLang="en-US" dirty="0"/>
              <a:t>，因此采取这两个作为对比的 </a:t>
            </a:r>
            <a:r>
              <a:rPr lang="en-US" altLang="zh-CN" dirty="0"/>
              <a:t>baseline.</a:t>
            </a:r>
          </a:p>
          <a:p>
            <a:endParaRPr lang="en-US" altLang="zh-CN" dirty="0"/>
          </a:p>
          <a:p>
            <a:r>
              <a:rPr lang="zh-CN" altLang="en-US" dirty="0"/>
              <a:t>由于二者都是预先分配好的 </a:t>
            </a:r>
            <a:r>
              <a:rPr lang="en-US" altLang="zh-CN" dirty="0"/>
              <a:t>GPU </a:t>
            </a:r>
            <a:r>
              <a:rPr lang="zh-CN" altLang="en-US" dirty="0"/>
              <a:t>资源，并且不支持多种 </a:t>
            </a:r>
            <a:r>
              <a:rPr lang="en-US" altLang="zh-CN" dirty="0"/>
              <a:t>DNN </a:t>
            </a:r>
            <a:r>
              <a:rPr lang="zh-CN" altLang="en-US" dirty="0"/>
              <a:t>相依赖的复杂请求。因此作者给他们加了两个功能来使对比变公平：</a:t>
            </a:r>
            <a:r>
              <a:rPr lang="en-US" altLang="zh-CN" dirty="0"/>
              <a:t>1.</a:t>
            </a:r>
            <a:r>
              <a:rPr lang="zh-CN" altLang="en-US" dirty="0"/>
              <a:t>与 </a:t>
            </a:r>
            <a:r>
              <a:rPr lang="en-US" altLang="zh-CN" dirty="0"/>
              <a:t>batch size </a:t>
            </a:r>
            <a:r>
              <a:rPr lang="zh-CN" altLang="en-US" dirty="0"/>
              <a:t>无关的资源分配策略：用 </a:t>
            </a:r>
            <a:r>
              <a:rPr lang="en-US" altLang="zh-CN" dirty="0"/>
              <a:t>Throughput </a:t>
            </a:r>
            <a:r>
              <a:rPr lang="zh-CN" altLang="en-US" dirty="0"/>
              <a:t>除以在 </a:t>
            </a:r>
            <a:r>
              <a:rPr lang="en-US" altLang="zh-CN" dirty="0"/>
              <a:t>latency </a:t>
            </a:r>
            <a:r>
              <a:rPr lang="zh-CN" altLang="en-US" dirty="0"/>
              <a:t>要求下一个 </a:t>
            </a:r>
            <a:r>
              <a:rPr lang="en-US" altLang="zh-CN" dirty="0"/>
              <a:t>GPU </a:t>
            </a:r>
            <a:r>
              <a:rPr lang="zh-CN" altLang="en-US" dirty="0"/>
              <a:t>支持的最大 </a:t>
            </a:r>
            <a:r>
              <a:rPr lang="en-US" altLang="zh-CN" dirty="0"/>
              <a:t>throughput</a:t>
            </a:r>
            <a:r>
              <a:rPr lang="zh-CN" altLang="en-US" dirty="0"/>
              <a:t>，来分配 </a:t>
            </a:r>
            <a:r>
              <a:rPr lang="en-US" altLang="zh-CN" dirty="0"/>
              <a:t>GPU. 2.</a:t>
            </a:r>
            <a:r>
              <a:rPr lang="zh-CN" altLang="en-US" dirty="0"/>
              <a:t>简单的 </a:t>
            </a:r>
            <a:r>
              <a:rPr lang="en-US" altLang="zh-CN" dirty="0"/>
              <a:t>query </a:t>
            </a:r>
            <a:r>
              <a:rPr lang="zh-CN" altLang="en-US" dirty="0"/>
              <a:t>分析方法：把复杂 </a:t>
            </a:r>
            <a:r>
              <a:rPr lang="en-US" altLang="zh-CN" dirty="0"/>
              <a:t>query </a:t>
            </a:r>
            <a:r>
              <a:rPr lang="zh-CN" altLang="en-US" dirty="0"/>
              <a:t>的 </a:t>
            </a:r>
            <a:r>
              <a:rPr lang="en-US" altLang="zh-CN" dirty="0"/>
              <a:t>latency </a:t>
            </a:r>
            <a:r>
              <a:rPr lang="zh-CN" altLang="en-US" dirty="0"/>
              <a:t>平均分配给每个阶段</a:t>
            </a:r>
            <a:endParaRPr lang="en-US" altLang="zh-CN" dirty="0"/>
          </a:p>
          <a:p>
            <a:endParaRPr lang="en-US" altLang="zh-CN" dirty="0"/>
          </a:p>
          <a:p>
            <a:r>
              <a:rPr lang="en-US" altLang="zh-CN" dirty="0"/>
              <a:t>Throughput </a:t>
            </a:r>
            <a:r>
              <a:rPr lang="zh-CN" altLang="en-US" dirty="0"/>
              <a:t>作为系统的评价指标，其定义是系统能够支持的满足 </a:t>
            </a:r>
            <a:r>
              <a:rPr lang="en-US" altLang="zh-CN" dirty="0"/>
              <a:t>99% query latency SLO </a:t>
            </a:r>
            <a:r>
              <a:rPr lang="zh-CN" altLang="en-US" dirty="0"/>
              <a:t>的最大请求速率。</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44</a:t>
            </a:fld>
            <a:endParaRPr lang="zh-CN" altLang="en-US"/>
          </a:p>
        </p:txBody>
      </p:sp>
    </p:spTree>
    <p:extLst>
      <p:ext uri="{BB962C8B-B14F-4D97-AF65-F5344CB8AC3E}">
        <p14:creationId xmlns:p14="http://schemas.microsoft.com/office/powerpoint/2010/main" val="2247289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第一个实验是游戏分析，需要在很多个游戏视频流里面，用 </a:t>
            </a:r>
            <a:r>
              <a:rPr lang="en-US" altLang="zh-CN" dirty="0"/>
              <a:t>6 </a:t>
            </a:r>
            <a:r>
              <a:rPr lang="zh-CN" altLang="en-US" dirty="0"/>
              <a:t>个 </a:t>
            </a:r>
            <a:r>
              <a:rPr lang="en-US" altLang="zh-CN" dirty="0" err="1"/>
              <a:t>LeNet</a:t>
            </a:r>
            <a:r>
              <a:rPr lang="en-US" altLang="zh-CN" dirty="0"/>
              <a:t> </a:t>
            </a:r>
            <a:r>
              <a:rPr lang="zh-CN" altLang="en-US" dirty="0"/>
              <a:t>分析出 </a:t>
            </a:r>
            <a:r>
              <a:rPr lang="en-US" altLang="zh-CN" dirty="0"/>
              <a:t>6 </a:t>
            </a:r>
            <a:r>
              <a:rPr lang="zh-CN" altLang="en-US" dirty="0"/>
              <a:t>个数值</a:t>
            </a:r>
            <a:r>
              <a:rPr lang="en-US" altLang="zh-CN" dirty="0"/>
              <a:t>, </a:t>
            </a:r>
            <a:r>
              <a:rPr lang="zh-CN" altLang="en-US" dirty="0"/>
              <a:t>还要用一个 </a:t>
            </a:r>
            <a:r>
              <a:rPr lang="en-US" altLang="zh-CN" dirty="0"/>
              <a:t>ResNet-50 </a:t>
            </a:r>
            <a:r>
              <a:rPr lang="zh-CN" altLang="en-US" dirty="0"/>
              <a:t>进行目标识别。</a:t>
            </a:r>
            <a:endParaRPr lang="en-US" altLang="zh-CN" dirty="0"/>
          </a:p>
          <a:p>
            <a:endParaRPr lang="en-US" altLang="zh-CN" dirty="0"/>
          </a:p>
          <a:p>
            <a:r>
              <a:rPr lang="zh-CN" altLang="en-US" dirty="0"/>
              <a:t>由于这个任务只有一层 </a:t>
            </a:r>
            <a:r>
              <a:rPr lang="en-US" altLang="zh-CN" dirty="0"/>
              <a:t>DNN </a:t>
            </a:r>
            <a:r>
              <a:rPr lang="zh-CN" altLang="en-US" dirty="0"/>
              <a:t>模型，因此不需要考虑复杂 </a:t>
            </a:r>
            <a:r>
              <a:rPr lang="en-US" altLang="zh-CN" dirty="0"/>
              <a:t>query </a:t>
            </a:r>
            <a:r>
              <a:rPr lang="zh-CN" altLang="en-US" dirty="0"/>
              <a:t>的时间分配。</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45</a:t>
            </a:fld>
            <a:endParaRPr lang="zh-CN" altLang="en-US"/>
          </a:p>
        </p:txBody>
      </p:sp>
    </p:spTree>
    <p:extLst>
      <p:ext uri="{BB962C8B-B14F-4D97-AF65-F5344CB8AC3E}">
        <p14:creationId xmlns:p14="http://schemas.microsoft.com/office/powerpoint/2010/main" val="2792005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这二十个游戏按照 </a:t>
            </a:r>
            <a:r>
              <a:rPr lang="en-US" altLang="zh-CN" dirty="0" err="1"/>
              <a:t>zif</a:t>
            </a:r>
            <a:r>
              <a:rPr lang="en-US" altLang="zh-CN" dirty="0"/>
              <a:t> </a:t>
            </a:r>
            <a:r>
              <a:rPr lang="zh-CN" altLang="en-US" dirty="0"/>
              <a:t>概率分布向 </a:t>
            </a:r>
            <a:r>
              <a:rPr lang="en-US" altLang="zh-CN" dirty="0"/>
              <a:t>Nexus </a:t>
            </a:r>
            <a:r>
              <a:rPr lang="zh-CN" altLang="en-US" dirty="0"/>
              <a:t>发送视频帧请求进行分析。</a:t>
            </a:r>
            <a:endParaRPr lang="en-US" altLang="zh-CN" dirty="0"/>
          </a:p>
          <a:p>
            <a:endParaRPr lang="en-US" altLang="zh-CN" dirty="0"/>
          </a:p>
          <a:p>
            <a:r>
              <a:rPr lang="zh-CN" altLang="en-US" dirty="0"/>
              <a:t>每个游戏的 </a:t>
            </a:r>
            <a:r>
              <a:rPr lang="en-US" altLang="zh-CN" dirty="0"/>
              <a:t>ResNet50 </a:t>
            </a:r>
            <a:r>
              <a:rPr lang="zh-CN" altLang="en-US" dirty="0"/>
              <a:t>模型最后一层都针对这个游戏单独进行了微调训练，因此很适合用 </a:t>
            </a:r>
            <a:r>
              <a:rPr lang="en-US" altLang="zh-CN" dirty="0"/>
              <a:t>prefix batching </a:t>
            </a:r>
            <a:r>
              <a:rPr lang="zh-CN" altLang="en-US" dirty="0"/>
              <a:t>进行优化。</a:t>
            </a:r>
            <a:endParaRPr lang="en-US" altLang="zh-CN" dirty="0"/>
          </a:p>
          <a:p>
            <a:endParaRPr lang="en-US" altLang="zh-CN" dirty="0"/>
          </a:p>
          <a:p>
            <a:r>
              <a:rPr lang="zh-CN" altLang="en-US" dirty="0"/>
              <a:t>作者用 </a:t>
            </a:r>
            <a:r>
              <a:rPr lang="en-US" altLang="zh-CN" dirty="0"/>
              <a:t>16 </a:t>
            </a:r>
            <a:r>
              <a:rPr lang="zh-CN" altLang="en-US" dirty="0"/>
              <a:t>个 </a:t>
            </a:r>
            <a:r>
              <a:rPr lang="en-US" altLang="zh-CN" dirty="0"/>
              <a:t>GPU </a:t>
            </a:r>
            <a:r>
              <a:rPr lang="zh-CN" altLang="en-US" dirty="0"/>
              <a:t>进行实验，比较不同系统的最大 </a:t>
            </a:r>
            <a:r>
              <a:rPr lang="en-US" altLang="zh-CN" dirty="0"/>
              <a:t>throughput. </a:t>
            </a:r>
            <a:r>
              <a:rPr lang="zh-CN" altLang="en-US" dirty="0"/>
              <a:t>每一次 </a:t>
            </a:r>
            <a:r>
              <a:rPr lang="en-US" altLang="zh-CN" dirty="0"/>
              <a:t>query </a:t>
            </a:r>
            <a:r>
              <a:rPr lang="zh-CN" altLang="en-US" dirty="0"/>
              <a:t>的 </a:t>
            </a:r>
            <a:r>
              <a:rPr lang="en-US" altLang="zh-CN" dirty="0"/>
              <a:t>latency </a:t>
            </a:r>
            <a:r>
              <a:rPr lang="zh-CN" altLang="en-US" dirty="0"/>
              <a:t>限制是 </a:t>
            </a:r>
            <a:r>
              <a:rPr lang="en-US" altLang="zh-CN" dirty="0"/>
              <a:t>50ms, </a:t>
            </a:r>
            <a:r>
              <a:rPr lang="zh-CN" altLang="en-US" dirty="0"/>
              <a:t>因为玩儿游戏对延迟很敏感。</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46</a:t>
            </a:fld>
            <a:endParaRPr lang="zh-CN" altLang="en-US"/>
          </a:p>
        </p:txBody>
      </p:sp>
    </p:spTree>
    <p:extLst>
      <p:ext uri="{BB962C8B-B14F-4D97-AF65-F5344CB8AC3E}">
        <p14:creationId xmlns:p14="http://schemas.microsoft.com/office/powerpoint/2010/main" val="3305538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这个图纵轴是 </a:t>
            </a:r>
            <a:r>
              <a:rPr lang="en-US" altLang="zh-CN" dirty="0"/>
              <a:t>16 </a:t>
            </a:r>
            <a:r>
              <a:rPr lang="zh-CN" altLang="en-US" dirty="0"/>
              <a:t>个 </a:t>
            </a:r>
            <a:r>
              <a:rPr lang="en-US" altLang="zh-CN" dirty="0"/>
              <a:t>GPU </a:t>
            </a:r>
            <a:r>
              <a:rPr lang="zh-CN" altLang="en-US" dirty="0"/>
              <a:t>支持的最大 </a:t>
            </a:r>
            <a:r>
              <a:rPr lang="en-US" altLang="zh-CN" dirty="0"/>
              <a:t>throughput</a:t>
            </a:r>
            <a:r>
              <a:rPr lang="zh-CN" altLang="en-US" dirty="0"/>
              <a:t>。</a:t>
            </a:r>
            <a:r>
              <a:rPr lang="en-US" altLang="zh-CN" dirty="0"/>
              <a:t>Nexus </a:t>
            </a:r>
            <a:r>
              <a:rPr lang="zh-CN" altLang="en-US" dirty="0"/>
              <a:t>比最好的 </a:t>
            </a:r>
            <a:r>
              <a:rPr lang="en-US" altLang="zh-CN" dirty="0"/>
              <a:t>baseline throughput </a:t>
            </a:r>
            <a:r>
              <a:rPr lang="zh-CN" altLang="en-US" dirty="0"/>
              <a:t>高了 </a:t>
            </a:r>
            <a:r>
              <a:rPr lang="en-US" altLang="zh-CN" dirty="0"/>
              <a:t>9 </a:t>
            </a:r>
            <a:r>
              <a:rPr lang="zh-CN" altLang="en-US" dirty="0"/>
              <a:t>倍。</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47</a:t>
            </a:fld>
            <a:endParaRPr lang="zh-CN" altLang="en-US"/>
          </a:p>
        </p:txBody>
      </p:sp>
    </p:spTree>
    <p:extLst>
      <p:ext uri="{BB962C8B-B14F-4D97-AF65-F5344CB8AC3E}">
        <p14:creationId xmlns:p14="http://schemas.microsoft.com/office/powerpoint/2010/main" val="3047105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如果去掉其中的 </a:t>
            </a:r>
            <a:r>
              <a:rPr lang="en-US" altLang="zh-CN" dirty="0"/>
              <a:t>prefix batching</a:t>
            </a:r>
            <a:r>
              <a:rPr lang="zh-CN" altLang="en-US" dirty="0"/>
              <a:t>，会降低 </a:t>
            </a:r>
            <a:r>
              <a:rPr lang="en-US" altLang="zh-CN" dirty="0"/>
              <a:t>12% </a:t>
            </a:r>
            <a:r>
              <a:rPr lang="zh-CN" altLang="en-US" dirty="0"/>
              <a:t>的 </a:t>
            </a:r>
            <a:r>
              <a:rPr lang="en-US" altLang="zh-CN" dirty="0"/>
              <a:t>throughput, </a:t>
            </a:r>
            <a:r>
              <a:rPr lang="zh-CN" altLang="en-US" dirty="0"/>
              <a:t>证明这个方法还是有点儿用。</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48</a:t>
            </a:fld>
            <a:endParaRPr lang="zh-CN" altLang="en-US"/>
          </a:p>
        </p:txBody>
      </p:sp>
    </p:spTree>
    <p:extLst>
      <p:ext uri="{BB962C8B-B14F-4D97-AF65-F5344CB8AC3E}">
        <p14:creationId xmlns:p14="http://schemas.microsoft.com/office/powerpoint/2010/main" val="472690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如果再去掉 </a:t>
            </a:r>
            <a:r>
              <a:rPr lang="en-US" altLang="zh-CN" dirty="0"/>
              <a:t>squishy schedule </a:t>
            </a:r>
            <a:r>
              <a:rPr lang="zh-CN" altLang="en-US" dirty="0"/>
              <a:t>资源分配算法，相对于没有 </a:t>
            </a:r>
            <a:r>
              <a:rPr lang="en-US" altLang="zh-CN" dirty="0"/>
              <a:t>prefix batching </a:t>
            </a:r>
            <a:r>
              <a:rPr lang="zh-CN" altLang="en-US" dirty="0"/>
              <a:t>还会再下降 </a:t>
            </a:r>
            <a:r>
              <a:rPr lang="en-US" altLang="zh-CN" dirty="0"/>
              <a:t>31%, </a:t>
            </a:r>
            <a:r>
              <a:rPr lang="zh-CN" altLang="en-US" dirty="0"/>
              <a:t>证明这个更有用</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49</a:t>
            </a:fld>
            <a:endParaRPr lang="zh-CN" altLang="en-US"/>
          </a:p>
        </p:txBody>
      </p:sp>
    </p:spTree>
    <p:extLst>
      <p:ext uri="{BB962C8B-B14F-4D97-AF65-F5344CB8AC3E}">
        <p14:creationId xmlns:p14="http://schemas.microsoft.com/office/powerpoint/2010/main" val="1868894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其实作者还用了一个之前 </a:t>
            </a:r>
            <a:r>
              <a:rPr lang="en-US" altLang="zh-CN" dirty="0"/>
              <a:t>ppt </a:t>
            </a:r>
            <a:r>
              <a:rPr lang="zh-CN" altLang="en-US" dirty="0"/>
              <a:t>里面没有讲，论文也没有怎么仔细提到的技巧，我把论文里面的数据也放上来了。</a:t>
            </a:r>
            <a:endParaRPr lang="en-US" altLang="zh-CN" dirty="0"/>
          </a:p>
          <a:p>
            <a:endParaRPr lang="en-US" altLang="zh-CN" dirty="0"/>
          </a:p>
          <a:p>
            <a:r>
              <a:rPr lang="zh-CN" altLang="en-US" dirty="0"/>
              <a:t>这个技巧就是把 </a:t>
            </a:r>
            <a:r>
              <a:rPr lang="en-US" altLang="zh-CN" dirty="0"/>
              <a:t>CPU/GPU </a:t>
            </a:r>
            <a:r>
              <a:rPr lang="zh-CN" altLang="en-US" dirty="0"/>
              <a:t>的计算时间尽量并行化，对一个 </a:t>
            </a:r>
            <a:r>
              <a:rPr lang="en-US" altLang="zh-CN" dirty="0"/>
              <a:t>GPU </a:t>
            </a:r>
            <a:r>
              <a:rPr lang="zh-CN" altLang="en-US" dirty="0"/>
              <a:t>同时开多个 </a:t>
            </a:r>
            <a:r>
              <a:rPr lang="en-US" altLang="zh-CN" dirty="0"/>
              <a:t>CPU </a:t>
            </a:r>
            <a:r>
              <a:rPr lang="zh-CN" altLang="en-US" dirty="0"/>
              <a:t>线程，进行 </a:t>
            </a:r>
            <a:r>
              <a:rPr lang="en-US" altLang="zh-CN" dirty="0"/>
              <a:t>GPU </a:t>
            </a:r>
            <a:r>
              <a:rPr lang="zh-CN" altLang="en-US" dirty="0"/>
              <a:t>调用、预处理、和后处理。</a:t>
            </a:r>
            <a:endParaRPr lang="en-US" altLang="zh-CN" dirty="0"/>
          </a:p>
          <a:p>
            <a:endParaRPr lang="en-US" altLang="zh-CN" dirty="0"/>
          </a:p>
          <a:p>
            <a:r>
              <a:rPr lang="zh-CN" altLang="en-US" dirty="0"/>
              <a:t>这个技巧在 </a:t>
            </a:r>
            <a:r>
              <a:rPr lang="en-US" altLang="zh-CN" dirty="0"/>
              <a:t>game analysis </a:t>
            </a:r>
            <a:r>
              <a:rPr lang="zh-CN" altLang="en-US" dirty="0"/>
              <a:t>中很有用，主要是 这个任务延迟要求较低，且其中的 </a:t>
            </a:r>
            <a:r>
              <a:rPr lang="en-US" altLang="zh-CN" dirty="0"/>
              <a:t>DNN </a:t>
            </a:r>
            <a:r>
              <a:rPr lang="zh-CN" altLang="en-US" dirty="0"/>
              <a:t>模型运算较快，花费的时间和 </a:t>
            </a:r>
            <a:r>
              <a:rPr lang="en-US" altLang="zh-CN" dirty="0"/>
              <a:t>CPU </a:t>
            </a:r>
            <a:r>
              <a:rPr lang="zh-CN" altLang="en-US" dirty="0"/>
              <a:t>预处理时间差不多了。所以 </a:t>
            </a:r>
            <a:r>
              <a:rPr lang="en-US" altLang="zh-CN" dirty="0"/>
              <a:t>CPU / GPU </a:t>
            </a:r>
            <a:r>
              <a:rPr lang="zh-CN" altLang="en-US" dirty="0"/>
              <a:t>并行特别有用</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50</a:t>
            </a:fld>
            <a:endParaRPr lang="zh-CN" altLang="en-US"/>
          </a:p>
        </p:txBody>
      </p:sp>
    </p:spTree>
    <p:extLst>
      <p:ext uri="{BB962C8B-B14F-4D97-AF65-F5344CB8AC3E}">
        <p14:creationId xmlns:p14="http://schemas.microsoft.com/office/powerpoint/2010/main" val="266092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同时，</a:t>
            </a:r>
            <a:r>
              <a:rPr lang="en-US" altLang="zh-CN" dirty="0"/>
              <a:t>DNN </a:t>
            </a:r>
            <a:r>
              <a:rPr lang="zh-CN" altLang="en-US" dirty="0"/>
              <a:t>分布式服务系统又比传统的分布式计算系统多了一些要求：</a:t>
            </a:r>
            <a:endParaRPr lang="en-US" altLang="zh-CN" dirty="0"/>
          </a:p>
          <a:p>
            <a:endParaRPr lang="en-US" altLang="zh-CN" dirty="0"/>
          </a:p>
          <a:p>
            <a:r>
              <a:rPr lang="en-US" altLang="zh-CN" dirty="0"/>
              <a:t>1. </a:t>
            </a:r>
            <a:r>
              <a:rPr lang="zh-CN" altLang="en-US" dirty="0"/>
              <a:t>利用了 </a:t>
            </a:r>
            <a:r>
              <a:rPr lang="en-US" altLang="zh-CN" dirty="0"/>
              <a:t>GPU </a:t>
            </a:r>
            <a:r>
              <a:rPr lang="zh-CN" altLang="en-US" dirty="0"/>
              <a:t>来加速 </a:t>
            </a:r>
            <a:r>
              <a:rPr lang="en-US" altLang="zh-CN" dirty="0"/>
              <a:t>DNN </a:t>
            </a:r>
            <a:r>
              <a:rPr lang="zh-CN" altLang="en-US" dirty="0"/>
              <a:t>运算，需要考虑 </a:t>
            </a:r>
            <a:r>
              <a:rPr lang="en-US" altLang="zh-CN" dirty="0"/>
              <a:t>GPU </a:t>
            </a:r>
            <a:r>
              <a:rPr lang="zh-CN" altLang="en-US" dirty="0"/>
              <a:t>的并行计算、算力大的特点尽量提高利用率，以及考虑 </a:t>
            </a:r>
            <a:r>
              <a:rPr lang="en-US" altLang="zh-CN" dirty="0"/>
              <a:t>CPU / GPU </a:t>
            </a:r>
            <a:r>
              <a:rPr lang="zh-CN" altLang="en-US" dirty="0"/>
              <a:t>的协同调度。</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5</a:t>
            </a:fld>
            <a:endParaRPr lang="zh-CN" altLang="en-US"/>
          </a:p>
        </p:txBody>
      </p:sp>
    </p:spTree>
    <p:extLst>
      <p:ext uri="{BB962C8B-B14F-4D97-AF65-F5344CB8AC3E}">
        <p14:creationId xmlns:p14="http://schemas.microsoft.com/office/powerpoint/2010/main" val="1488043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第二个实验是交通分析的实验。对于视频中的每一帧进行行人和测量检测。如果检测出来行人，再对其进行人脸识别；如果检测出来车辆，就进行车辆类型识别。</a:t>
            </a:r>
            <a:endParaRPr lang="en-US" altLang="zh-CN" dirty="0"/>
          </a:p>
          <a:p>
            <a:endParaRPr lang="en-US" altLang="zh-CN" dirty="0"/>
          </a:p>
          <a:p>
            <a:r>
              <a:rPr lang="zh-CN" altLang="en-US" dirty="0"/>
              <a:t>这个视频分析中每一帧都进行了分析，用到的 </a:t>
            </a:r>
            <a:r>
              <a:rPr lang="en-US" altLang="zh-CN" dirty="0"/>
              <a:t>SSD </a:t>
            </a:r>
            <a:r>
              <a:rPr lang="zh-CN" altLang="en-US" dirty="0"/>
              <a:t>模型在 </a:t>
            </a:r>
            <a:r>
              <a:rPr lang="en-US" altLang="zh-CN" dirty="0"/>
              <a:t>batch size =  1 </a:t>
            </a:r>
            <a:r>
              <a:rPr lang="zh-CN" altLang="en-US" dirty="0"/>
              <a:t>的情况下运行一次要 </a:t>
            </a:r>
            <a:r>
              <a:rPr lang="en-US" altLang="zh-CN" dirty="0"/>
              <a:t>47 </a:t>
            </a:r>
            <a:r>
              <a:rPr lang="en-US" altLang="zh-CN" dirty="0" err="1"/>
              <a:t>ms</a:t>
            </a:r>
            <a:r>
              <a:rPr lang="en-US" altLang="zh-CN" dirty="0"/>
              <a:t>, </a:t>
            </a:r>
            <a:r>
              <a:rPr lang="zh-CN" altLang="en-US" dirty="0"/>
              <a:t>比游戏分析的模型要大。由于有两级模型，因此可以实用 </a:t>
            </a:r>
            <a:r>
              <a:rPr lang="en-US" altLang="zh-CN" dirty="0"/>
              <a:t>query </a:t>
            </a:r>
            <a:r>
              <a:rPr lang="en-US" altLang="zh-CN" dirty="0" err="1"/>
              <a:t>anlysis</a:t>
            </a:r>
            <a:r>
              <a:rPr lang="en-US" altLang="zh-CN" dirty="0"/>
              <a:t> </a:t>
            </a:r>
            <a:r>
              <a:rPr lang="zh-CN" altLang="en-US" dirty="0"/>
              <a:t>算法，但是没有共同的 </a:t>
            </a:r>
            <a:r>
              <a:rPr lang="en-US" altLang="zh-CN" dirty="0"/>
              <a:t>prefix</a:t>
            </a:r>
            <a:r>
              <a:rPr lang="zh-CN" altLang="en-US" dirty="0"/>
              <a:t>。</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51</a:t>
            </a:fld>
            <a:endParaRPr lang="zh-CN" altLang="en-US"/>
          </a:p>
        </p:txBody>
      </p:sp>
    </p:spTree>
    <p:extLst>
      <p:ext uri="{BB962C8B-B14F-4D97-AF65-F5344CB8AC3E}">
        <p14:creationId xmlns:p14="http://schemas.microsoft.com/office/powerpoint/2010/main" val="173446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实验中监控分析的延迟是 </a:t>
            </a:r>
            <a:r>
              <a:rPr lang="en-US" altLang="zh-CN" dirty="0"/>
              <a:t>400ms, </a:t>
            </a:r>
            <a:r>
              <a:rPr lang="zh-CN" altLang="en-US" dirty="0"/>
              <a:t>比游戏分析宽松。</a:t>
            </a:r>
            <a:endParaRPr lang="en-US" altLang="zh-CN" dirty="0"/>
          </a:p>
          <a:p>
            <a:endParaRPr lang="en-US" altLang="zh-CN" dirty="0"/>
          </a:p>
          <a:p>
            <a:r>
              <a:rPr lang="en-US" altLang="zh-CN" dirty="0"/>
              <a:t>Nexus </a:t>
            </a:r>
            <a:r>
              <a:rPr lang="zh-CN" altLang="en-US" dirty="0"/>
              <a:t>所有技巧加起来比 </a:t>
            </a:r>
            <a:r>
              <a:rPr lang="en-US" altLang="zh-CN" dirty="0"/>
              <a:t>clipper </a:t>
            </a:r>
            <a:r>
              <a:rPr lang="zh-CN" altLang="en-US" dirty="0"/>
              <a:t>强 </a:t>
            </a:r>
            <a:r>
              <a:rPr lang="en-US" altLang="zh-CN" dirty="0"/>
              <a:t>1.9 </a:t>
            </a:r>
            <a:r>
              <a:rPr lang="zh-CN" altLang="en-US" dirty="0"/>
              <a:t>倍。如果去掉 </a:t>
            </a:r>
            <a:r>
              <a:rPr lang="en-US" altLang="zh-CN" dirty="0"/>
              <a:t>query analysis</a:t>
            </a:r>
            <a:r>
              <a:rPr lang="zh-CN" altLang="en-US" dirty="0"/>
              <a:t>， </a:t>
            </a:r>
            <a:r>
              <a:rPr lang="en-US" altLang="zh-CN" dirty="0"/>
              <a:t>squishy schedule </a:t>
            </a:r>
            <a:r>
              <a:rPr lang="zh-CN" altLang="en-US" dirty="0"/>
              <a:t>分别会下降 </a:t>
            </a:r>
            <a:r>
              <a:rPr lang="en-US" altLang="zh-CN" dirty="0"/>
              <a:t>19%, 22%. </a:t>
            </a:r>
          </a:p>
          <a:p>
            <a:endParaRPr lang="en-US" altLang="zh-CN" dirty="0"/>
          </a:p>
          <a:p>
            <a:r>
              <a:rPr lang="zh-CN" altLang="en-US" dirty="0"/>
              <a:t>去掉 </a:t>
            </a:r>
            <a:r>
              <a:rPr lang="en-US" altLang="zh-CN" dirty="0"/>
              <a:t>CPU/GPU </a:t>
            </a:r>
            <a:r>
              <a:rPr lang="zh-CN" altLang="en-US" dirty="0"/>
              <a:t>并行损失 </a:t>
            </a:r>
            <a:r>
              <a:rPr lang="en-US" altLang="zh-CN" dirty="0"/>
              <a:t>33% throughput, </a:t>
            </a:r>
            <a:r>
              <a:rPr lang="zh-CN" altLang="en-US" dirty="0"/>
              <a:t>但是影响显然比游戏分析小很多。主要是更大的 </a:t>
            </a:r>
            <a:r>
              <a:rPr lang="en-US" altLang="zh-CN" dirty="0"/>
              <a:t>latency </a:t>
            </a:r>
            <a:r>
              <a:rPr lang="zh-CN" altLang="en-US" dirty="0"/>
              <a:t>要求可以运行更大的 </a:t>
            </a:r>
            <a:r>
              <a:rPr lang="en-US" altLang="zh-CN" dirty="0"/>
              <a:t>batch size, </a:t>
            </a:r>
            <a:r>
              <a:rPr lang="zh-CN" altLang="en-US" dirty="0"/>
              <a:t>并且 </a:t>
            </a:r>
            <a:r>
              <a:rPr lang="en-US" altLang="zh-CN" dirty="0"/>
              <a:t>DNN </a:t>
            </a:r>
            <a:r>
              <a:rPr lang="zh-CN" altLang="en-US" dirty="0"/>
              <a:t>运行时间相对于 </a:t>
            </a:r>
            <a:r>
              <a:rPr lang="en-US" altLang="zh-CN" dirty="0"/>
              <a:t>CPU </a:t>
            </a:r>
            <a:r>
              <a:rPr lang="zh-CN" altLang="en-US" dirty="0"/>
              <a:t>运行时间变长了。</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52</a:t>
            </a:fld>
            <a:endParaRPr lang="zh-CN" altLang="en-US"/>
          </a:p>
        </p:txBody>
      </p:sp>
    </p:spTree>
    <p:extLst>
      <p:ext uri="{BB962C8B-B14F-4D97-AF65-F5344CB8AC3E}">
        <p14:creationId xmlns:p14="http://schemas.microsoft.com/office/powerpoint/2010/main" val="874061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最后一个实验是测试系统的扩展性。把 </a:t>
            </a:r>
            <a:r>
              <a:rPr lang="en-US" altLang="zh-CN" dirty="0"/>
              <a:t>Nexus </a:t>
            </a:r>
            <a:r>
              <a:rPr lang="zh-CN" altLang="en-US" dirty="0"/>
              <a:t>部署到 </a:t>
            </a:r>
            <a:r>
              <a:rPr lang="en-US" altLang="zh-CN" dirty="0"/>
              <a:t>100 GPU </a:t>
            </a:r>
            <a:r>
              <a:rPr lang="zh-CN" altLang="en-US" dirty="0"/>
              <a:t>的集群上，跑 </a:t>
            </a:r>
            <a:r>
              <a:rPr lang="en-US" altLang="zh-CN" dirty="0"/>
              <a:t>7 </a:t>
            </a:r>
            <a:r>
              <a:rPr lang="zh-CN" altLang="en-US" dirty="0"/>
              <a:t>种不同的应用，每个任务固定有几十个 </a:t>
            </a:r>
            <a:r>
              <a:rPr lang="en-US" altLang="zh-CN" dirty="0"/>
              <a:t>session</a:t>
            </a:r>
            <a:r>
              <a:rPr lang="zh-CN" altLang="en-US" dirty="0"/>
              <a:t>，每个 </a:t>
            </a:r>
            <a:r>
              <a:rPr lang="en-US" altLang="zh-CN" dirty="0"/>
              <a:t>session </a:t>
            </a:r>
            <a:r>
              <a:rPr lang="zh-CN" altLang="en-US" dirty="0"/>
              <a:t>的按照泊松分布发送请求，然后手动调整每个 </a:t>
            </a:r>
            <a:r>
              <a:rPr lang="en-US" altLang="zh-CN" dirty="0"/>
              <a:t>session </a:t>
            </a:r>
            <a:r>
              <a:rPr lang="zh-CN" altLang="en-US" dirty="0"/>
              <a:t>的 </a:t>
            </a:r>
            <a:r>
              <a:rPr lang="en-US" altLang="zh-CN" dirty="0"/>
              <a:t>work load </a:t>
            </a:r>
            <a:r>
              <a:rPr lang="zh-CN" altLang="en-US" dirty="0"/>
              <a:t>大小。</a:t>
            </a:r>
            <a:endParaRPr lang="en-US" altLang="zh-CN" dirty="0"/>
          </a:p>
          <a:p>
            <a:endParaRPr lang="en-US" altLang="zh-CN" dirty="0"/>
          </a:p>
          <a:p>
            <a:r>
              <a:rPr lang="zh-CN" altLang="en-US" dirty="0"/>
              <a:t>当 </a:t>
            </a:r>
            <a:r>
              <a:rPr lang="en-US" altLang="zh-CN" dirty="0"/>
              <a:t>work load </a:t>
            </a:r>
            <a:r>
              <a:rPr lang="zh-CN" altLang="en-US" dirty="0"/>
              <a:t>变大之后，用了 </a:t>
            </a:r>
            <a:r>
              <a:rPr lang="en-US" altLang="zh-CN" dirty="0"/>
              <a:t>12s </a:t>
            </a:r>
            <a:r>
              <a:rPr lang="zh-CN" altLang="en-US" dirty="0"/>
              <a:t>左右就开始增大 </a:t>
            </a:r>
            <a:r>
              <a:rPr lang="en-US" altLang="zh-CN" dirty="0"/>
              <a:t>GPU </a:t>
            </a:r>
            <a:r>
              <a:rPr lang="zh-CN" altLang="en-US" dirty="0"/>
              <a:t>分配；</a:t>
            </a:r>
            <a:r>
              <a:rPr lang="en-US" altLang="zh-CN" dirty="0"/>
              <a:t>work load </a:t>
            </a:r>
            <a:r>
              <a:rPr lang="zh-CN" altLang="en-US" dirty="0"/>
              <a:t>又变小之后，用了 </a:t>
            </a:r>
            <a:r>
              <a:rPr lang="en-US" altLang="zh-CN" dirty="0"/>
              <a:t>10s </a:t>
            </a:r>
            <a:r>
              <a:rPr lang="zh-CN" altLang="en-US" dirty="0"/>
              <a:t>左右减少占用。整体来看大部分时间都满足了 </a:t>
            </a:r>
            <a:r>
              <a:rPr lang="en-US" altLang="zh-CN" dirty="0"/>
              <a:t>latency requirement, </a:t>
            </a:r>
            <a:r>
              <a:rPr lang="zh-CN" altLang="en-US" dirty="0"/>
              <a:t>只有在 </a:t>
            </a:r>
            <a:r>
              <a:rPr lang="en-US" altLang="zh-CN" dirty="0"/>
              <a:t>work load </a:t>
            </a:r>
            <a:r>
              <a:rPr lang="zh-CN" altLang="en-US" dirty="0"/>
              <a:t>突然改变的时候会丢弃一些请求。</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53</a:t>
            </a:fld>
            <a:endParaRPr lang="zh-CN" altLang="en-US"/>
          </a:p>
        </p:txBody>
      </p:sp>
    </p:spTree>
    <p:extLst>
      <p:ext uri="{BB962C8B-B14F-4D97-AF65-F5344CB8AC3E}">
        <p14:creationId xmlns:p14="http://schemas.microsoft.com/office/powerpoint/2010/main" val="40212187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总结一下这篇文章：本文提出了一个在 </a:t>
            </a:r>
            <a:r>
              <a:rPr lang="en-US" altLang="zh-CN" dirty="0"/>
              <a:t>GPU </a:t>
            </a:r>
            <a:r>
              <a:rPr lang="zh-CN" altLang="en-US" dirty="0"/>
              <a:t>集群上，在满足 </a:t>
            </a:r>
            <a:r>
              <a:rPr lang="en-US" altLang="zh-CN" dirty="0"/>
              <a:t>latency </a:t>
            </a:r>
            <a:r>
              <a:rPr lang="zh-CN" altLang="en-US" dirty="0"/>
              <a:t>要求的前提下高效服务多个 </a:t>
            </a:r>
            <a:r>
              <a:rPr lang="en-US" altLang="zh-CN" dirty="0"/>
              <a:t>DNN </a:t>
            </a:r>
            <a:r>
              <a:rPr lang="zh-CN" altLang="en-US" dirty="0"/>
              <a:t>相关应用的服务系统。</a:t>
            </a:r>
            <a:endParaRPr lang="en-US" altLang="zh-CN" dirty="0"/>
          </a:p>
          <a:p>
            <a:endParaRPr lang="en-US" altLang="zh-CN" dirty="0"/>
          </a:p>
          <a:p>
            <a:r>
              <a:rPr lang="zh-CN" altLang="en-US" dirty="0"/>
              <a:t>本文主要提出了三个算法：</a:t>
            </a:r>
            <a:r>
              <a:rPr lang="en-US" altLang="zh-CN" dirty="0"/>
              <a:t>squishy bin packing </a:t>
            </a:r>
            <a:r>
              <a:rPr lang="zh-CN" altLang="en-US" dirty="0"/>
              <a:t>算法解决 </a:t>
            </a:r>
            <a:r>
              <a:rPr lang="en-US" altLang="zh-CN" dirty="0"/>
              <a:t>DNN </a:t>
            </a:r>
            <a:r>
              <a:rPr lang="zh-CN" altLang="en-US" dirty="0"/>
              <a:t>资源分配问题；</a:t>
            </a:r>
            <a:r>
              <a:rPr lang="en-US" altLang="zh-CN" dirty="0"/>
              <a:t>complex query analysis </a:t>
            </a:r>
            <a:r>
              <a:rPr lang="zh-CN" altLang="en-US" dirty="0"/>
              <a:t>算法解决复杂请求的拆解问题；</a:t>
            </a:r>
            <a:r>
              <a:rPr lang="en-US" altLang="zh-CN" dirty="0"/>
              <a:t>prefix batching </a:t>
            </a:r>
            <a:r>
              <a:rPr lang="zh-CN" altLang="en-US" dirty="0"/>
              <a:t>解决相同子模型的利用问题。</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54</a:t>
            </a:fld>
            <a:endParaRPr lang="zh-CN" altLang="en-US"/>
          </a:p>
        </p:txBody>
      </p:sp>
    </p:spTree>
    <p:extLst>
      <p:ext uri="{BB962C8B-B14F-4D97-AF65-F5344CB8AC3E}">
        <p14:creationId xmlns:p14="http://schemas.microsoft.com/office/powerpoint/2010/main" val="18538365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我认为本文的优点是：</a:t>
            </a:r>
            <a:endParaRPr lang="en-US" altLang="zh-CN" dirty="0"/>
          </a:p>
          <a:p>
            <a:endParaRPr lang="en-US" altLang="zh-CN" dirty="0"/>
          </a:p>
          <a:p>
            <a:pPr marL="0" indent="0">
              <a:buNone/>
            </a:pPr>
            <a:r>
              <a:rPr lang="en-US" altLang="zh-CN" dirty="0"/>
              <a:t>1. idea </a:t>
            </a:r>
            <a:r>
              <a:rPr lang="zh-CN" altLang="en-US" dirty="0"/>
              <a:t>的出发点很简单，就是利用率 </a:t>
            </a:r>
            <a:r>
              <a:rPr lang="en-US" altLang="zh-CN" dirty="0"/>
              <a:t>DNN </a:t>
            </a:r>
            <a:r>
              <a:rPr lang="zh-CN" altLang="en-US" dirty="0"/>
              <a:t>模型 </a:t>
            </a:r>
            <a:r>
              <a:rPr lang="en-US" altLang="zh-CN" dirty="0"/>
              <a:t>batch size </a:t>
            </a:r>
            <a:r>
              <a:rPr lang="zh-CN" altLang="en-US" dirty="0"/>
              <a:t>和 </a:t>
            </a:r>
            <a:r>
              <a:rPr lang="en-US" altLang="zh-CN" dirty="0"/>
              <a:t>latency </a:t>
            </a:r>
            <a:r>
              <a:rPr lang="zh-CN" altLang="en-US" dirty="0"/>
              <a:t>的关系，大家都知道这点，所以肯定是有用的。但是把这个和 </a:t>
            </a:r>
            <a:r>
              <a:rPr lang="en-US" altLang="zh-CN" dirty="0"/>
              <a:t>GPU </a:t>
            </a:r>
            <a:r>
              <a:rPr lang="zh-CN" altLang="en-US" dirty="0"/>
              <a:t>资源分配，</a:t>
            </a:r>
            <a:r>
              <a:rPr lang="en-US" altLang="zh-CN" dirty="0"/>
              <a:t>DNN </a:t>
            </a:r>
            <a:r>
              <a:rPr lang="zh-CN" altLang="en-US" dirty="0"/>
              <a:t>调度结合起来确实没有人想到或者做到过。</a:t>
            </a:r>
            <a:endParaRPr lang="en-US" altLang="zh-CN" dirty="0"/>
          </a:p>
          <a:p>
            <a:pPr marL="0" indent="0">
              <a:buNone/>
            </a:pPr>
            <a:r>
              <a:rPr lang="en-US" altLang="zh-CN" dirty="0"/>
              <a:t>2. </a:t>
            </a:r>
            <a:r>
              <a:rPr lang="zh-CN" altLang="en-US" dirty="0"/>
              <a:t>实现非常 </a:t>
            </a:r>
            <a:r>
              <a:rPr lang="en-US" altLang="zh-CN" dirty="0"/>
              <a:t>solid, </a:t>
            </a:r>
            <a:r>
              <a:rPr lang="zh-CN" altLang="en-US" dirty="0"/>
              <a:t>所有的 </a:t>
            </a:r>
            <a:r>
              <a:rPr lang="en-US" altLang="zh-CN" dirty="0"/>
              <a:t>DNN </a:t>
            </a:r>
            <a:r>
              <a:rPr lang="zh-CN" altLang="en-US" dirty="0"/>
              <a:t>模型和应用都进行了容器化处理，上传一个模型就能在 </a:t>
            </a:r>
            <a:r>
              <a:rPr lang="en-US" altLang="zh-CN" dirty="0"/>
              <a:t>database </a:t>
            </a:r>
            <a:r>
              <a:rPr lang="zh-CN" altLang="en-US" dirty="0"/>
              <a:t>自动分析，还需要实现很多细节的 </a:t>
            </a:r>
            <a:r>
              <a:rPr lang="en-US" altLang="zh-CN" dirty="0"/>
              <a:t>GPU/CPU </a:t>
            </a:r>
            <a:r>
              <a:rPr lang="zh-CN" altLang="en-US" dirty="0"/>
              <a:t>调度，最后还开源了。</a:t>
            </a:r>
            <a:endParaRPr lang="en-US" altLang="zh-CN" dirty="0"/>
          </a:p>
          <a:p>
            <a:pPr marL="0" indent="0">
              <a:buNone/>
            </a:pPr>
            <a:r>
              <a:rPr lang="en-US" altLang="zh-CN" dirty="0"/>
              <a:t>3. </a:t>
            </a:r>
            <a:r>
              <a:rPr lang="zh-CN" altLang="en-US" dirty="0"/>
              <a:t>实验规模大，有说服力。</a:t>
            </a:r>
            <a:endParaRPr lang="en-US" altLang="zh-CN" dirty="0"/>
          </a:p>
          <a:p>
            <a:pPr marL="0" indent="0">
              <a:buNone/>
            </a:pPr>
            <a:endParaRPr lang="en-US" altLang="zh-CN" dirty="0"/>
          </a:p>
          <a:p>
            <a:r>
              <a:rPr lang="zh-CN" altLang="en-US" dirty="0"/>
              <a:t>缺点是：</a:t>
            </a:r>
            <a:endParaRPr lang="en-US" altLang="zh-CN" dirty="0"/>
          </a:p>
          <a:p>
            <a:pPr marL="228600" indent="-228600">
              <a:buAutoNum type="arabicPeriod"/>
            </a:pPr>
            <a:r>
              <a:rPr lang="zh-CN" altLang="en-US" dirty="0"/>
              <a:t>实验的请求分布是仿真做的，对于游戏等任务的实验不一定符合实际；不过视频监控的实验处理每一帧的办法还是比较合适的。</a:t>
            </a:r>
            <a:endParaRPr lang="en-US" altLang="zh-CN" dirty="0"/>
          </a:p>
          <a:p>
            <a:pPr marL="228600" indent="-228600">
              <a:buAutoNum type="arabicPeriod"/>
            </a:pPr>
            <a:r>
              <a:rPr lang="en-US" altLang="zh-CN" dirty="0"/>
              <a:t>2. </a:t>
            </a:r>
            <a:r>
              <a:rPr lang="zh-CN" altLang="en-US" dirty="0"/>
              <a:t>论文说了是针对需要 </a:t>
            </a:r>
            <a:r>
              <a:rPr lang="en-US" altLang="zh-CN" dirty="0"/>
              <a:t>DNN </a:t>
            </a:r>
            <a:r>
              <a:rPr lang="zh-CN" altLang="en-US" dirty="0"/>
              <a:t>的视频分析任务，但是处理模式都是 </a:t>
            </a:r>
            <a:r>
              <a:rPr lang="en-US" altLang="zh-CN" dirty="0"/>
              <a:t>query based </a:t>
            </a:r>
            <a:r>
              <a:rPr lang="zh-CN" altLang="en-US" dirty="0"/>
              <a:t>的，没有考虑 </a:t>
            </a:r>
            <a:r>
              <a:rPr lang="en-US" altLang="zh-CN" dirty="0"/>
              <a:t>query </a:t>
            </a:r>
            <a:r>
              <a:rPr lang="zh-CN" altLang="en-US" dirty="0"/>
              <a:t>之间的视频帧还有时间、空间相关性</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55</a:t>
            </a:fld>
            <a:endParaRPr lang="zh-CN" altLang="en-US"/>
          </a:p>
        </p:txBody>
      </p:sp>
    </p:spTree>
    <p:extLst>
      <p:ext uri="{BB962C8B-B14F-4D97-AF65-F5344CB8AC3E}">
        <p14:creationId xmlns:p14="http://schemas.microsoft.com/office/powerpoint/2010/main" val="1306490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MCDNN </a:t>
            </a:r>
            <a:r>
              <a:rPr lang="zh-CN" altLang="en-US" dirty="0"/>
              <a:t>是泽宇讲的，</a:t>
            </a:r>
            <a:r>
              <a:rPr lang="en-US" altLang="zh-CN" dirty="0" err="1"/>
              <a:t>VideoStorm</a:t>
            </a:r>
            <a:r>
              <a:rPr lang="en-US" altLang="zh-CN" dirty="0"/>
              <a:t> </a:t>
            </a:r>
            <a:r>
              <a:rPr lang="zh-CN" altLang="en-US" dirty="0"/>
              <a:t>和 </a:t>
            </a:r>
            <a:r>
              <a:rPr lang="en-US" altLang="zh-CN" dirty="0"/>
              <a:t>Focus </a:t>
            </a:r>
            <a:r>
              <a:rPr lang="zh-CN" altLang="en-US" dirty="0"/>
              <a:t>是 </a:t>
            </a:r>
            <a:r>
              <a:rPr lang="en-US" altLang="zh-CN" dirty="0"/>
              <a:t>MSR </a:t>
            </a:r>
            <a:r>
              <a:rPr lang="zh-CN" altLang="en-US" dirty="0"/>
              <a:t>视频分析组做的，我之前简单介绍过</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56</a:t>
            </a:fld>
            <a:endParaRPr lang="zh-CN" altLang="en-US"/>
          </a:p>
        </p:txBody>
      </p:sp>
    </p:spTree>
    <p:extLst>
      <p:ext uri="{BB962C8B-B14F-4D97-AF65-F5344CB8AC3E}">
        <p14:creationId xmlns:p14="http://schemas.microsoft.com/office/powerpoint/2010/main" val="265637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 </a:t>
            </a:r>
            <a:r>
              <a:rPr lang="zh-CN" altLang="en-US" dirty="0"/>
              <a:t>由于 </a:t>
            </a:r>
            <a:r>
              <a:rPr lang="en-US" altLang="zh-CN" dirty="0"/>
              <a:t>DNN </a:t>
            </a:r>
            <a:r>
              <a:rPr lang="zh-CN" altLang="en-US" dirty="0"/>
              <a:t>模型普遍比较大，把一个模型载入 </a:t>
            </a:r>
            <a:r>
              <a:rPr lang="en-US" altLang="zh-CN" dirty="0"/>
              <a:t>GPU </a:t>
            </a:r>
            <a:r>
              <a:rPr lang="zh-CN" altLang="en-US" dirty="0"/>
              <a:t>就需要耗费半秒的时间，因此需要预先载入模型。在考虑模型放置时，除了需要像传统的分布式系统考虑内存大小，还需要考虑 </a:t>
            </a:r>
            <a:r>
              <a:rPr lang="en-US" altLang="zh-CN" dirty="0"/>
              <a:t>DNN </a:t>
            </a:r>
            <a:r>
              <a:rPr lang="zh-CN" altLang="en-US" dirty="0"/>
              <a:t>模型之间的相互影响。</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6</a:t>
            </a:fld>
            <a:endParaRPr lang="zh-CN" altLang="en-US"/>
          </a:p>
        </p:txBody>
      </p:sp>
    </p:spTree>
    <p:extLst>
      <p:ext uri="{BB962C8B-B14F-4D97-AF65-F5344CB8AC3E}">
        <p14:creationId xmlns:p14="http://schemas.microsoft.com/office/powerpoint/2010/main" val="161387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 </a:t>
            </a:r>
            <a:r>
              <a:rPr lang="zh-CN" altLang="en-US" dirty="0"/>
              <a:t>众所周知，</a:t>
            </a:r>
            <a:r>
              <a:rPr lang="en-US" altLang="zh-CN" dirty="0"/>
              <a:t>Batching </a:t>
            </a:r>
            <a:r>
              <a:rPr lang="zh-CN" altLang="en-US" dirty="0"/>
              <a:t>对与 </a:t>
            </a:r>
            <a:r>
              <a:rPr lang="en-US" altLang="zh-CN" dirty="0"/>
              <a:t>GPU </a:t>
            </a:r>
            <a:r>
              <a:rPr lang="zh-CN" altLang="en-US" dirty="0"/>
              <a:t>利用率影响很大，</a:t>
            </a:r>
            <a:r>
              <a:rPr lang="en-US" altLang="zh-CN" dirty="0"/>
              <a:t>batch size </a:t>
            </a:r>
            <a:r>
              <a:rPr lang="zh-CN" altLang="en-US" dirty="0"/>
              <a:t>越大，</a:t>
            </a:r>
            <a:r>
              <a:rPr lang="en-US" altLang="zh-CN" dirty="0"/>
              <a:t>GPU </a:t>
            </a:r>
            <a:r>
              <a:rPr lang="zh-CN" altLang="en-US" dirty="0"/>
              <a:t>利用率和 </a:t>
            </a:r>
            <a:r>
              <a:rPr lang="en-US" altLang="zh-CN" dirty="0"/>
              <a:t>throughput </a:t>
            </a:r>
            <a:r>
              <a:rPr lang="zh-CN" altLang="en-US" dirty="0"/>
              <a:t>就越大。</a:t>
            </a:r>
            <a:endParaRPr lang="en-US" altLang="zh-CN" dirty="0"/>
          </a:p>
          <a:p>
            <a:endParaRPr lang="en-US" altLang="zh-CN" dirty="0"/>
          </a:p>
          <a:p>
            <a:r>
              <a:rPr lang="zh-CN" altLang="en-US" dirty="0"/>
              <a:t>作者给出了一个 </a:t>
            </a:r>
            <a:r>
              <a:rPr lang="en-US" altLang="zh-CN" dirty="0"/>
              <a:t>batch size </a:t>
            </a:r>
            <a:r>
              <a:rPr lang="zh-CN" altLang="en-US" dirty="0"/>
              <a:t>和 </a:t>
            </a:r>
            <a:r>
              <a:rPr lang="en-US" altLang="zh-CN" dirty="0"/>
              <a:t>latency </a:t>
            </a:r>
            <a:r>
              <a:rPr lang="zh-CN" altLang="en-US" dirty="0"/>
              <a:t>的经验公式，</a:t>
            </a:r>
            <a:r>
              <a:rPr lang="en-US" altLang="zh-CN" dirty="0"/>
              <a:t>b </a:t>
            </a:r>
            <a:r>
              <a:rPr lang="zh-CN" altLang="en-US" dirty="0"/>
              <a:t>就是 </a:t>
            </a:r>
            <a:r>
              <a:rPr lang="en-US" altLang="zh-CN" dirty="0"/>
              <a:t>batch size, \beta</a:t>
            </a:r>
            <a:r>
              <a:rPr lang="zh-CN" altLang="en-US" dirty="0"/>
              <a:t> 是运行一次 </a:t>
            </a:r>
            <a:r>
              <a:rPr lang="en-US" altLang="zh-CN" dirty="0"/>
              <a:t>inference </a:t>
            </a:r>
            <a:r>
              <a:rPr lang="zh-CN" altLang="en-US" dirty="0"/>
              <a:t>的固定时间， </a:t>
            </a:r>
            <a:r>
              <a:rPr lang="en-US" altLang="zh-CN" dirty="0"/>
              <a:t>\alpha </a:t>
            </a:r>
            <a:r>
              <a:rPr lang="zh-CN" altLang="en-US" dirty="0"/>
              <a:t>是 </a:t>
            </a:r>
            <a:r>
              <a:rPr lang="en-US" altLang="zh-CN" dirty="0"/>
              <a:t>batch size +1  </a:t>
            </a:r>
            <a:r>
              <a:rPr lang="zh-CN" altLang="en-US" dirty="0"/>
              <a:t>的额外开销。通常 </a:t>
            </a:r>
            <a:r>
              <a:rPr lang="en-US" altLang="zh-CN" dirty="0"/>
              <a:t>\beta </a:t>
            </a:r>
            <a:r>
              <a:rPr lang="zh-CN" altLang="en-US" dirty="0"/>
              <a:t>较大， </a:t>
            </a:r>
            <a:r>
              <a:rPr lang="en-US" altLang="zh-CN" dirty="0"/>
              <a:t>\alpha </a:t>
            </a:r>
            <a:r>
              <a:rPr lang="zh-CN" altLang="en-US" dirty="0"/>
              <a:t>较小，大的 </a:t>
            </a:r>
            <a:r>
              <a:rPr lang="en-US" altLang="zh-CN" dirty="0"/>
              <a:t>batch size </a:t>
            </a:r>
            <a:r>
              <a:rPr lang="zh-CN" altLang="en-US" dirty="0"/>
              <a:t>可以把固定开销 </a:t>
            </a:r>
            <a:r>
              <a:rPr lang="en-US" altLang="zh-CN" dirty="0"/>
              <a:t>amortize </a:t>
            </a:r>
            <a:r>
              <a:rPr lang="zh-CN" altLang="en-US" dirty="0"/>
              <a:t>掉。</a:t>
            </a:r>
          </a:p>
        </p:txBody>
      </p:sp>
      <p:sp>
        <p:nvSpPr>
          <p:cNvPr id="4" name="灯片编号占位符 3"/>
          <p:cNvSpPr>
            <a:spLocks noGrp="1"/>
          </p:cNvSpPr>
          <p:nvPr>
            <p:ph type="sldNum" sz="quarter" idx="5"/>
          </p:nvPr>
        </p:nvSpPr>
        <p:spPr/>
        <p:txBody>
          <a:bodyPr/>
          <a:lstStyle/>
          <a:p>
            <a:fld id="{7600C75A-03FC-498D-8211-B1CE02D66C7E}" type="slidenum">
              <a:rPr lang="zh-CN" altLang="en-US" smtClean="0"/>
              <a:t>7</a:t>
            </a:fld>
            <a:endParaRPr lang="zh-CN" altLang="en-US"/>
          </a:p>
        </p:txBody>
      </p:sp>
    </p:spTree>
    <p:extLst>
      <p:ext uri="{BB962C8B-B14F-4D97-AF65-F5344CB8AC3E}">
        <p14:creationId xmlns:p14="http://schemas.microsoft.com/office/powerpoint/2010/main" val="405180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与本文最相似的 </a:t>
            </a:r>
            <a:r>
              <a:rPr lang="en-US" altLang="zh-CN" dirty="0"/>
              <a:t>DNN </a:t>
            </a:r>
            <a:r>
              <a:rPr lang="zh-CN" altLang="en-US" dirty="0"/>
              <a:t>服务系统主要是 </a:t>
            </a:r>
            <a:r>
              <a:rPr lang="en-US" altLang="zh-CN" dirty="0"/>
              <a:t>TF serving </a:t>
            </a:r>
            <a:r>
              <a:rPr lang="zh-CN" altLang="en-US" dirty="0"/>
              <a:t>和 </a:t>
            </a:r>
            <a:r>
              <a:rPr lang="en-US" altLang="zh-CN" dirty="0"/>
              <a:t>Clipper, </a:t>
            </a:r>
            <a:r>
              <a:rPr lang="zh-CN" altLang="en-US" dirty="0"/>
              <a:t>其目标也是尽可能提高 </a:t>
            </a:r>
            <a:r>
              <a:rPr lang="en-US" altLang="zh-CN" dirty="0"/>
              <a:t>DNN </a:t>
            </a:r>
            <a:r>
              <a:rPr lang="zh-CN" altLang="en-US" dirty="0"/>
              <a:t>在 </a:t>
            </a:r>
            <a:r>
              <a:rPr lang="en-US" altLang="zh-CN" dirty="0"/>
              <a:t>GPU </a:t>
            </a:r>
            <a:r>
              <a:rPr lang="zh-CN" altLang="en-US" dirty="0"/>
              <a:t>集群上的运算效率。</a:t>
            </a:r>
            <a:endParaRPr lang="en-US" altLang="zh-CN" dirty="0"/>
          </a:p>
          <a:p>
            <a:endParaRPr lang="en-US" altLang="zh-CN" dirty="0"/>
          </a:p>
          <a:p>
            <a:r>
              <a:rPr lang="zh-CN" altLang="en-US" dirty="0"/>
              <a:t>他们最大的问题是只考虑了单个应用在集群上运行，没有考虑多个应用，不同 </a:t>
            </a:r>
            <a:r>
              <a:rPr lang="en-US" altLang="zh-CN" dirty="0"/>
              <a:t>DNN </a:t>
            </a:r>
            <a:r>
              <a:rPr lang="zh-CN" altLang="en-US" dirty="0"/>
              <a:t>模型之间的资源配置。对于不同的任务，或者包含多个 </a:t>
            </a:r>
            <a:r>
              <a:rPr lang="en-US" altLang="zh-CN" dirty="0"/>
              <a:t>DNN </a:t>
            </a:r>
            <a:r>
              <a:rPr lang="zh-CN" altLang="en-US" dirty="0"/>
              <a:t>模型的复杂任务，这些系统需要在外部设置好每个 </a:t>
            </a:r>
            <a:r>
              <a:rPr lang="en-US" altLang="zh-CN" dirty="0"/>
              <a:t>DNN </a:t>
            </a:r>
            <a:r>
              <a:rPr lang="zh-CN" altLang="en-US" dirty="0"/>
              <a:t>模型的 </a:t>
            </a:r>
            <a:r>
              <a:rPr lang="en-US" altLang="zh-CN" dirty="0"/>
              <a:t>latency </a:t>
            </a:r>
            <a:r>
              <a:rPr lang="zh-CN" altLang="en-US" dirty="0"/>
              <a:t>和调度。</a:t>
            </a:r>
            <a:endParaRPr lang="en-US" altLang="zh-CN" dirty="0"/>
          </a:p>
          <a:p>
            <a:endParaRPr lang="en-US" altLang="zh-CN" dirty="0"/>
          </a:p>
          <a:p>
            <a:r>
              <a:rPr lang="zh-CN" altLang="en-US" dirty="0"/>
              <a:t>同时，</a:t>
            </a:r>
            <a:r>
              <a:rPr lang="en-US" altLang="zh-CN" dirty="0"/>
              <a:t>Clipper </a:t>
            </a:r>
            <a:r>
              <a:rPr lang="zh-CN" altLang="en-US" dirty="0"/>
              <a:t>还提供了 </a:t>
            </a:r>
            <a:r>
              <a:rPr lang="en-US" altLang="zh-CN" dirty="0"/>
              <a:t>DNN </a:t>
            </a:r>
            <a:r>
              <a:rPr lang="zh-CN" altLang="en-US" dirty="0"/>
              <a:t>结果近似和缓存，和本文中需要高效完成原本的 </a:t>
            </a:r>
            <a:r>
              <a:rPr lang="en-US" altLang="zh-CN" dirty="0"/>
              <a:t>DNN </a:t>
            </a:r>
            <a:r>
              <a:rPr lang="zh-CN" altLang="en-US" dirty="0"/>
              <a:t>推理过程目标不一样。</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8</a:t>
            </a:fld>
            <a:endParaRPr lang="zh-CN" altLang="en-US"/>
          </a:p>
        </p:txBody>
      </p:sp>
    </p:spTree>
    <p:extLst>
      <p:ext uri="{BB962C8B-B14F-4D97-AF65-F5344CB8AC3E}">
        <p14:creationId xmlns:p14="http://schemas.microsoft.com/office/powerpoint/2010/main" val="78495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那么，如何才能构建一个能够同时高效的服务多个 </a:t>
            </a:r>
            <a:r>
              <a:rPr lang="en-US" altLang="zh-CN" dirty="0"/>
              <a:t>DNN </a:t>
            </a:r>
            <a:r>
              <a:rPr lang="zh-CN" altLang="en-US" dirty="0"/>
              <a:t>应用的分布式服务系统呢，有哪些地方可以下手进行优化呢？</a:t>
            </a:r>
            <a:endParaRPr lang="en-US" altLang="zh-CN" dirty="0"/>
          </a:p>
        </p:txBody>
      </p:sp>
      <p:sp>
        <p:nvSpPr>
          <p:cNvPr id="4" name="灯片编号占位符 3"/>
          <p:cNvSpPr>
            <a:spLocks noGrp="1"/>
          </p:cNvSpPr>
          <p:nvPr>
            <p:ph type="sldNum" sz="quarter" idx="5"/>
          </p:nvPr>
        </p:nvSpPr>
        <p:spPr/>
        <p:txBody>
          <a:bodyPr/>
          <a:lstStyle/>
          <a:p>
            <a:fld id="{7600C75A-03FC-498D-8211-B1CE02D66C7E}" type="slidenum">
              <a:rPr lang="zh-CN" altLang="en-US" smtClean="0"/>
              <a:t>9</a:t>
            </a:fld>
            <a:endParaRPr lang="zh-CN" altLang="en-US"/>
          </a:p>
        </p:txBody>
      </p:sp>
    </p:spTree>
    <p:extLst>
      <p:ext uri="{BB962C8B-B14F-4D97-AF65-F5344CB8AC3E}">
        <p14:creationId xmlns:p14="http://schemas.microsoft.com/office/powerpoint/2010/main" val="195501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F511EA-D508-4E85-9BAD-5E0AA16548F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498EEFA-3311-4236-A723-4F68E3B04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FE444DA-D5CE-460C-9998-12874A92295E}"/>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页脚占位符 4">
            <a:extLst>
              <a:ext uri="{FF2B5EF4-FFF2-40B4-BE49-F238E27FC236}">
                <a16:creationId xmlns:a16="http://schemas.microsoft.com/office/drawing/2014/main" id="{F1D43BC7-FCAF-4B31-BCF3-0E687FC99C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9D1F2E-3B3A-455E-9FEE-DF6B6BAEB516}"/>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35147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B5BEF-9B82-4102-95DF-7BEA86A1964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B966F8-34E5-4220-BCEF-8F3894B2C52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D46AF0A-4731-447F-B39E-0E633156E9BA}"/>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页脚占位符 4">
            <a:extLst>
              <a:ext uri="{FF2B5EF4-FFF2-40B4-BE49-F238E27FC236}">
                <a16:creationId xmlns:a16="http://schemas.microsoft.com/office/drawing/2014/main" id="{AC35F74B-60A1-4E84-9E1F-328CFB33B9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3C0361-ECCA-4D79-A008-BD1A3CE69F8E}"/>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110387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BD9FC8A-05BF-4082-A509-BFA665F5B01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35FFC6C-FC10-4FE2-85B3-F0B7B3A3519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6ABEBC-553A-44AF-86B7-C5F00C4BA72E}"/>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页脚占位符 4">
            <a:extLst>
              <a:ext uri="{FF2B5EF4-FFF2-40B4-BE49-F238E27FC236}">
                <a16:creationId xmlns:a16="http://schemas.microsoft.com/office/drawing/2014/main" id="{36E8F306-B915-4140-9AB8-40E7B65086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13ACC4-BC3F-44E7-889F-38A63E0A506D}"/>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171387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12/2/2020</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13485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58269-C2D5-4AE6-ADCF-A3D0D422F14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3DBD81-092F-4996-BAB2-24F35D5A87E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44F807D-1658-4E6F-AA5B-0765B6C4EA82}"/>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页脚占位符 4">
            <a:extLst>
              <a:ext uri="{FF2B5EF4-FFF2-40B4-BE49-F238E27FC236}">
                <a16:creationId xmlns:a16="http://schemas.microsoft.com/office/drawing/2014/main" id="{CA9ED6A9-27F3-4BA3-851D-EC77242C9C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4D0DAE-81D2-48C6-AC92-4628DE8C574E}"/>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254808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C4C71B-43D8-40DD-BA41-B4F121515B9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5CB0A-BFFB-4257-904F-50AC5F157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2E0C899-423E-404F-9737-26B22A2FD223}"/>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5" name="页脚占位符 4">
            <a:extLst>
              <a:ext uri="{FF2B5EF4-FFF2-40B4-BE49-F238E27FC236}">
                <a16:creationId xmlns:a16="http://schemas.microsoft.com/office/drawing/2014/main" id="{8D7C9479-81D2-47FF-8F1E-52691B1929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6032FE-5814-471F-BF5C-5BC8AA557B1B}"/>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109068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9C4483-49D5-465E-8B60-D789A2F2072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710520-ADF7-4467-BEE9-A09A3A699F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05C966E-5710-4AA3-BBCA-4ACA49E751A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16BEB9E-5ABE-4BE7-9F22-06E6FFF2312B}"/>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页脚占位符 5">
            <a:extLst>
              <a:ext uri="{FF2B5EF4-FFF2-40B4-BE49-F238E27FC236}">
                <a16:creationId xmlns:a16="http://schemas.microsoft.com/office/drawing/2014/main" id="{A947AF96-0F41-498F-82FC-69950A8C66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B0D93A-3C8D-4587-A055-D2AEC3FB94B1}"/>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416933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98FC1D-BA47-48DF-ADA7-739F5F106AE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FED038E-A200-4A17-B2CC-6852A4DAB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C2C0F6C-4946-433D-A1E1-932DC3D4F17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03EE449-CF39-4FD9-8112-DD08C8A0F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BAF8648-08C8-4CC9-90B3-D06418D58A0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09E696D-AFD1-4070-AFA2-C3DC9A26FA89}"/>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8" name="页脚占位符 7">
            <a:extLst>
              <a:ext uri="{FF2B5EF4-FFF2-40B4-BE49-F238E27FC236}">
                <a16:creationId xmlns:a16="http://schemas.microsoft.com/office/drawing/2014/main" id="{C883D5F2-0446-4253-9CAB-331FB559026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FF45D0C-E7B0-44AD-AB2F-AE0E9C38582F}"/>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182242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15256-76A9-4533-872F-1303080D30A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45BC76E-23A5-4409-B61E-CBA8E48C6783}"/>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4" name="页脚占位符 3">
            <a:extLst>
              <a:ext uri="{FF2B5EF4-FFF2-40B4-BE49-F238E27FC236}">
                <a16:creationId xmlns:a16="http://schemas.microsoft.com/office/drawing/2014/main" id="{3639E3DA-567B-4691-BB50-9FD78E6E6D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96FA0CE-1205-476B-A08E-99349865F929}"/>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147706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0E84C-652F-4557-BA27-3BF1FC47938A}"/>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3" name="页脚占位符 2">
            <a:extLst>
              <a:ext uri="{FF2B5EF4-FFF2-40B4-BE49-F238E27FC236}">
                <a16:creationId xmlns:a16="http://schemas.microsoft.com/office/drawing/2014/main" id="{45AABC1A-04E2-4F28-B604-40B1B49AD0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72D752F-ABCE-495F-BD35-E33904636CEA}"/>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273158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E3FC6F-0A4C-48C0-9F64-FF5E570E769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C1C3C3C-343B-4A31-95BF-5D15612A6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8AEBE2-923F-440E-B3AE-D2C1B4218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191AE7E-70C1-4213-82FC-6F5796B0386C}"/>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页脚占位符 5">
            <a:extLst>
              <a:ext uri="{FF2B5EF4-FFF2-40B4-BE49-F238E27FC236}">
                <a16:creationId xmlns:a16="http://schemas.microsoft.com/office/drawing/2014/main" id="{EB38DE8F-570E-490C-9508-256ED5527D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A06FC4-6F4C-4A8B-AE9A-969892B4D7E9}"/>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119418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EDC7C2-5C5B-410D-B988-2C2138E4F9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081088-9DD3-430B-8438-247EBD78F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23780EA-5E5A-4A12-BD92-70F88252D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CC36AD-BCF3-45F5-BE49-EE90CD35A439}"/>
              </a:ext>
            </a:extLst>
          </p:cNvPr>
          <p:cNvSpPr>
            <a:spLocks noGrp="1"/>
          </p:cNvSpPr>
          <p:nvPr>
            <p:ph type="dt" sz="half" idx="10"/>
          </p:nvPr>
        </p:nvSpPr>
        <p:spPr/>
        <p:txBody>
          <a:bodyPr/>
          <a:lstStyle/>
          <a:p>
            <a:fld id="{1D8BD707-D9CF-40AE-B4C6-C98DA3205C09}" type="datetimeFigureOut">
              <a:rPr lang="en-US" smtClean="0"/>
              <a:t>12/2/2020</a:t>
            </a:fld>
            <a:endParaRPr lang="en-US"/>
          </a:p>
        </p:txBody>
      </p:sp>
      <p:sp>
        <p:nvSpPr>
          <p:cNvPr id="6" name="页脚占位符 5">
            <a:extLst>
              <a:ext uri="{FF2B5EF4-FFF2-40B4-BE49-F238E27FC236}">
                <a16:creationId xmlns:a16="http://schemas.microsoft.com/office/drawing/2014/main" id="{123C01EC-5CD2-4C99-B204-5A3523C631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C8F854-6F4B-41B6-AC22-38FA523D3801}"/>
              </a:ext>
            </a:extLst>
          </p:cNvPr>
          <p:cNvSpPr>
            <a:spLocks noGrp="1"/>
          </p:cNvSpPr>
          <p:nvPr>
            <p:ph type="sldNum" sz="quarter" idx="12"/>
          </p:nvPr>
        </p:nvSpPr>
        <p:spPr/>
        <p:txBody>
          <a:body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143526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3DBEFE-2991-4923-AB3A-3E3EC4498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B094D8F-E7EC-41C0-87B3-E36EBB5C7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8D9790-3305-4312-8F97-2948DB0EFC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12/2/2020</a:t>
            </a:fld>
            <a:endParaRPr lang="en-US"/>
          </a:p>
        </p:txBody>
      </p:sp>
      <p:sp>
        <p:nvSpPr>
          <p:cNvPr id="5" name="页脚占位符 4">
            <a:extLst>
              <a:ext uri="{FF2B5EF4-FFF2-40B4-BE49-F238E27FC236}">
                <a16:creationId xmlns:a16="http://schemas.microsoft.com/office/drawing/2014/main" id="{9B5F8F43-CAE6-48A8-9BB0-0B281563D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B37261F-FD7C-46FF-BE6F-6120363A0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zh-CN" smtClean="0"/>
              <a:t>‹#›</a:t>
            </a:fld>
            <a:endParaRPr lang="en-US" altLang="zh-CN"/>
          </a:p>
        </p:txBody>
      </p:sp>
    </p:spTree>
    <p:extLst>
      <p:ext uri="{BB962C8B-B14F-4D97-AF65-F5344CB8AC3E}">
        <p14:creationId xmlns:p14="http://schemas.microsoft.com/office/powerpoint/2010/main" val="64354739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hyperlink" Target="https://www.twitch.t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hyperlink" Target="https://github.com/uwsampl/nexu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arxiv.org/abs/1712.06139" TargetMode="External"/><Relationship Id="rId7" Type="http://schemas.openxmlformats.org/officeDocument/2006/relationships/hyperlink" Target="https://www.usenix.org/conference/atc18/presentation/jiang" TargetMode="External"/><Relationship Id="rId2" Type="http://schemas.openxmlformats.org/officeDocument/2006/relationships/hyperlink" Target="https://doi.org/10.1145/3341301.3359658" TargetMode="External"/><Relationship Id="rId1" Type="http://schemas.openxmlformats.org/officeDocument/2006/relationships/slideLayout" Target="../slideLayouts/slideLayout12.xml"/><Relationship Id="rId6" Type="http://schemas.openxmlformats.org/officeDocument/2006/relationships/hyperlink" Target="https://www.usenix.org/conference/nsdi17/technical-sessions/presentation/zhang" TargetMode="External"/><Relationship Id="rId5" Type="http://schemas.openxmlformats.org/officeDocument/2006/relationships/hyperlink" Target="https://www.usenix.org/conference/osdi18/presentation/hsieh" TargetMode="External"/><Relationship Id="rId4" Type="http://schemas.openxmlformats.org/officeDocument/2006/relationships/hyperlink" Target="https://doi.org/10.1145/2906388.290639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1568107" y="1922442"/>
            <a:ext cx="9524941" cy="1239830"/>
          </a:xfrm>
          <a:prstGeom prst="rect">
            <a:avLst/>
          </a:prstGeom>
        </p:spPr>
        <p:txBody>
          <a:bodyPr vert="horz" wrap="square" lIns="0" tIns="0" rIns="0" bIns="0" rtlCol="0">
            <a:spAutoFit/>
          </a:bodyPr>
          <a:lstStyle/>
          <a:p>
            <a:pPr marL="853248" marR="0">
              <a:lnSpc>
                <a:spcPts val="5142"/>
              </a:lnSpc>
              <a:spcBef>
                <a:spcPts val="0"/>
              </a:spcBef>
              <a:spcAft>
                <a:spcPts val="0"/>
              </a:spcAft>
            </a:pPr>
            <a:r>
              <a:rPr sz="3950" spc="25" dirty="0">
                <a:solidFill>
                  <a:srgbClr val="000000"/>
                </a:solidFill>
                <a:latin typeface="HIBJIL+Futura-Medium"/>
                <a:cs typeface="HIBJIL+Futura-Medium"/>
              </a:rPr>
              <a:t>Nexus:</a:t>
            </a:r>
            <a:r>
              <a:rPr sz="3950" dirty="0">
                <a:solidFill>
                  <a:srgbClr val="000000"/>
                </a:solidFill>
                <a:latin typeface="HIBJIL+Futura-Medium"/>
                <a:cs typeface="HIBJIL+Futura-Medium"/>
              </a:rPr>
              <a:t> A</a:t>
            </a:r>
            <a:r>
              <a:rPr sz="3950" spc="55" dirty="0">
                <a:solidFill>
                  <a:srgbClr val="000000"/>
                </a:solidFill>
                <a:latin typeface="HIBJIL+Futura-Medium"/>
                <a:cs typeface="HIBJIL+Futura-Medium"/>
              </a:rPr>
              <a:t> </a:t>
            </a:r>
            <a:r>
              <a:rPr sz="3950" spc="40" dirty="0">
                <a:solidFill>
                  <a:srgbClr val="000000"/>
                </a:solidFill>
                <a:latin typeface="HIBJIL+Futura-Medium"/>
                <a:cs typeface="HIBJIL+Futura-Medium"/>
              </a:rPr>
              <a:t>GPU</a:t>
            </a:r>
            <a:r>
              <a:rPr sz="3950" spc="23" dirty="0">
                <a:solidFill>
                  <a:srgbClr val="000000"/>
                </a:solidFill>
                <a:latin typeface="HIBJIL+Futura-Medium"/>
                <a:cs typeface="HIBJIL+Futura-Medium"/>
              </a:rPr>
              <a:t> </a:t>
            </a:r>
            <a:r>
              <a:rPr sz="3950" spc="31" dirty="0">
                <a:solidFill>
                  <a:srgbClr val="000000"/>
                </a:solidFill>
                <a:latin typeface="HIBJIL+Futura-Medium"/>
                <a:cs typeface="HIBJIL+Futura-Medium"/>
              </a:rPr>
              <a:t>Cluster</a:t>
            </a:r>
            <a:r>
              <a:rPr sz="3950" dirty="0">
                <a:solidFill>
                  <a:srgbClr val="000000"/>
                </a:solidFill>
                <a:latin typeface="HIBJIL+Futura-Medium"/>
                <a:cs typeface="HIBJIL+Futura-Medium"/>
              </a:rPr>
              <a:t> </a:t>
            </a:r>
            <a:r>
              <a:rPr sz="3950" spc="30" dirty="0">
                <a:solidFill>
                  <a:srgbClr val="000000"/>
                </a:solidFill>
                <a:latin typeface="HIBJIL+Futura-Medium"/>
                <a:cs typeface="HIBJIL+Futura-Medium"/>
              </a:rPr>
              <a:t>Engine</a:t>
            </a:r>
            <a:r>
              <a:rPr sz="3950" spc="14" dirty="0">
                <a:solidFill>
                  <a:srgbClr val="000000"/>
                </a:solidFill>
                <a:latin typeface="HIBJIL+Futura-Medium"/>
                <a:cs typeface="HIBJIL+Futura-Medium"/>
              </a:rPr>
              <a:t> </a:t>
            </a:r>
            <a:r>
              <a:rPr sz="3950" spc="50" dirty="0">
                <a:solidFill>
                  <a:srgbClr val="000000"/>
                </a:solidFill>
                <a:latin typeface="HIBJIL+Futura-Medium"/>
                <a:cs typeface="HIBJIL+Futura-Medium"/>
              </a:rPr>
              <a:t>for</a:t>
            </a:r>
          </a:p>
          <a:p>
            <a:pPr marL="0" marR="0">
              <a:lnSpc>
                <a:spcPts val="4319"/>
              </a:lnSpc>
              <a:spcBef>
                <a:spcPts val="50"/>
              </a:spcBef>
              <a:spcAft>
                <a:spcPts val="0"/>
              </a:spcAft>
            </a:pPr>
            <a:r>
              <a:rPr sz="3950" spc="23" dirty="0">
                <a:solidFill>
                  <a:srgbClr val="000000"/>
                </a:solidFill>
                <a:latin typeface="HIBJIL+Futura-Medium"/>
                <a:cs typeface="HIBJIL+Futura-Medium"/>
              </a:rPr>
              <a:t>Accelerating</a:t>
            </a:r>
            <a:r>
              <a:rPr sz="3950" spc="30" dirty="0">
                <a:solidFill>
                  <a:srgbClr val="000000"/>
                </a:solidFill>
                <a:latin typeface="HIBJIL+Futura-Medium"/>
                <a:cs typeface="HIBJIL+Futura-Medium"/>
              </a:rPr>
              <a:t> </a:t>
            </a:r>
            <a:r>
              <a:rPr sz="3950" spc="31" dirty="0">
                <a:solidFill>
                  <a:srgbClr val="000000"/>
                </a:solidFill>
                <a:latin typeface="HIBJIL+Futura-Medium"/>
                <a:cs typeface="HIBJIL+Futura-Medium"/>
              </a:rPr>
              <a:t>DNN-Based</a:t>
            </a:r>
            <a:r>
              <a:rPr sz="3950" spc="18" dirty="0">
                <a:solidFill>
                  <a:srgbClr val="000000"/>
                </a:solidFill>
                <a:latin typeface="HIBJIL+Futura-Medium"/>
                <a:cs typeface="HIBJIL+Futura-Medium"/>
              </a:rPr>
              <a:t> </a:t>
            </a:r>
            <a:r>
              <a:rPr sz="3950" spc="37" dirty="0">
                <a:solidFill>
                  <a:srgbClr val="000000"/>
                </a:solidFill>
                <a:latin typeface="HIBJIL+Futura-Medium"/>
                <a:cs typeface="HIBJIL+Futura-Medium"/>
              </a:rPr>
              <a:t>Video</a:t>
            </a:r>
            <a:r>
              <a:rPr sz="3950" spc="17" dirty="0">
                <a:solidFill>
                  <a:srgbClr val="000000"/>
                </a:solidFill>
                <a:latin typeface="HIBJIL+Futura-Medium"/>
                <a:cs typeface="HIBJIL+Futura-Medium"/>
              </a:rPr>
              <a:t> </a:t>
            </a:r>
            <a:r>
              <a:rPr sz="3950" spc="31" dirty="0">
                <a:solidFill>
                  <a:srgbClr val="000000"/>
                </a:solidFill>
                <a:latin typeface="HIBJIL+Futura-Medium"/>
                <a:cs typeface="HIBJIL+Futura-Medium"/>
              </a:rPr>
              <a:t>Analysis</a:t>
            </a:r>
          </a:p>
        </p:txBody>
      </p:sp>
      <p:sp>
        <p:nvSpPr>
          <p:cNvPr id="4" name="object 4"/>
          <p:cNvSpPr txBox="1"/>
          <p:nvPr/>
        </p:nvSpPr>
        <p:spPr>
          <a:xfrm>
            <a:off x="1847881" y="3696081"/>
            <a:ext cx="8648427" cy="371144"/>
          </a:xfrm>
          <a:prstGeom prst="rect">
            <a:avLst/>
          </a:prstGeom>
        </p:spPr>
        <p:txBody>
          <a:bodyPr vert="horz" wrap="square" lIns="0" tIns="0" rIns="0" bIns="0" rtlCol="0">
            <a:spAutoFit/>
          </a:bodyPr>
          <a:lstStyle/>
          <a:p>
            <a:pPr marL="0" marR="0">
              <a:lnSpc>
                <a:spcPts val="2622"/>
              </a:lnSpc>
              <a:spcBef>
                <a:spcPts val="0"/>
              </a:spcBef>
              <a:spcAft>
                <a:spcPts val="0"/>
              </a:spcAft>
            </a:pPr>
            <a:r>
              <a:rPr sz="2200" dirty="0">
                <a:solidFill>
                  <a:srgbClr val="000000"/>
                </a:solidFill>
                <a:latin typeface="MCOSCT+HelveticaNeue-Bold"/>
                <a:cs typeface="MCOSCT+HelveticaNeue-Bold"/>
              </a:rPr>
              <a:t>Haichen</a:t>
            </a:r>
            <a:r>
              <a:rPr sz="2200" spc="63" dirty="0">
                <a:solidFill>
                  <a:srgbClr val="000000"/>
                </a:solidFill>
                <a:latin typeface="Times New Roman"/>
                <a:cs typeface="Times New Roman"/>
              </a:rPr>
              <a:t> </a:t>
            </a:r>
            <a:r>
              <a:rPr sz="2200" dirty="0">
                <a:solidFill>
                  <a:srgbClr val="000000"/>
                </a:solidFill>
                <a:latin typeface="MCOSCT+HelveticaNeue-Bold"/>
                <a:cs typeface="MCOSCT+HelveticaNeue-Bold"/>
              </a:rPr>
              <a:t>Shen</a:t>
            </a:r>
            <a:r>
              <a:rPr sz="2200" dirty="0">
                <a:solidFill>
                  <a:srgbClr val="000000"/>
                </a:solidFill>
                <a:latin typeface="RBHOBL+HelveticaNeue-Light"/>
                <a:cs typeface="RBHOBL+HelveticaNeue-Light"/>
              </a:rPr>
              <a:t>, Lequn Chen, </a:t>
            </a:r>
            <a:r>
              <a:rPr sz="2200" spc="-25" dirty="0">
                <a:solidFill>
                  <a:srgbClr val="000000"/>
                </a:solidFill>
                <a:latin typeface="RBHOBL+HelveticaNeue-Light"/>
                <a:cs typeface="RBHOBL+HelveticaNeue-Light"/>
              </a:rPr>
              <a:t>Yuchen</a:t>
            </a:r>
            <a:r>
              <a:rPr sz="2200" spc="31" dirty="0">
                <a:solidFill>
                  <a:srgbClr val="000000"/>
                </a:solidFill>
                <a:latin typeface="RBHOBL+HelveticaNeue-Light"/>
                <a:cs typeface="RBHOBL+HelveticaNeue-Light"/>
              </a:rPr>
              <a:t> </a:t>
            </a:r>
            <a:r>
              <a:rPr sz="2200" dirty="0">
                <a:solidFill>
                  <a:srgbClr val="000000"/>
                </a:solidFill>
                <a:latin typeface="RBHOBL+HelveticaNeue-Light"/>
                <a:cs typeface="RBHOBL+HelveticaNeue-Light"/>
              </a:rPr>
              <a:t>Jin, Liangyu Zhao, Bingyu Kong,</a:t>
            </a:r>
          </a:p>
        </p:txBody>
      </p:sp>
      <p:sp>
        <p:nvSpPr>
          <p:cNvPr id="5" name="object 5"/>
          <p:cNvSpPr txBox="1"/>
          <p:nvPr/>
        </p:nvSpPr>
        <p:spPr>
          <a:xfrm>
            <a:off x="2729071" y="4131132"/>
            <a:ext cx="6884793" cy="367791"/>
          </a:xfrm>
          <a:prstGeom prst="rect">
            <a:avLst/>
          </a:prstGeom>
        </p:spPr>
        <p:txBody>
          <a:bodyPr vert="horz" wrap="square" lIns="0" tIns="0" rIns="0" bIns="0" rtlCol="0">
            <a:spAutoFit/>
          </a:bodyPr>
          <a:lstStyle/>
          <a:p>
            <a:pPr marL="0" marR="0">
              <a:lnSpc>
                <a:spcPts val="2595"/>
              </a:lnSpc>
              <a:spcBef>
                <a:spcPts val="0"/>
              </a:spcBef>
              <a:spcAft>
                <a:spcPts val="0"/>
              </a:spcAft>
            </a:pPr>
            <a:r>
              <a:rPr sz="2200" dirty="0">
                <a:solidFill>
                  <a:srgbClr val="000000"/>
                </a:solidFill>
                <a:latin typeface="RBHOBL+HelveticaNeue-Light"/>
                <a:cs typeface="RBHOBL+HelveticaNeue-Light"/>
              </a:rPr>
              <a:t>Matthai Philipose, Arvind </a:t>
            </a:r>
            <a:r>
              <a:rPr sz="2200" spc="-12" dirty="0">
                <a:solidFill>
                  <a:srgbClr val="000000"/>
                </a:solidFill>
                <a:latin typeface="RBHOBL+HelveticaNeue-Light"/>
                <a:cs typeface="RBHOBL+HelveticaNeue-Light"/>
              </a:rPr>
              <a:t>Krishnamurthy,</a:t>
            </a:r>
            <a:r>
              <a:rPr sz="2200" spc="15" dirty="0">
                <a:solidFill>
                  <a:srgbClr val="000000"/>
                </a:solidFill>
                <a:latin typeface="RBHOBL+HelveticaNeue-Light"/>
                <a:cs typeface="RBHOBL+HelveticaNeue-Light"/>
              </a:rPr>
              <a:t> </a:t>
            </a:r>
            <a:r>
              <a:rPr sz="2200" dirty="0">
                <a:solidFill>
                  <a:srgbClr val="000000"/>
                </a:solidFill>
                <a:latin typeface="RBHOBL+HelveticaNeue-Light"/>
                <a:cs typeface="RBHOBL+HelveticaNeue-Light"/>
              </a:rPr>
              <a:t>Ravi</a:t>
            </a:r>
            <a:r>
              <a:rPr sz="2200" spc="10" dirty="0">
                <a:solidFill>
                  <a:srgbClr val="000000"/>
                </a:solidFill>
                <a:latin typeface="RBHOBL+HelveticaNeue-Light"/>
                <a:cs typeface="RBHOBL+HelveticaNeue-Light"/>
              </a:rPr>
              <a:t> </a:t>
            </a:r>
            <a:r>
              <a:rPr sz="2200" dirty="0">
                <a:solidFill>
                  <a:srgbClr val="000000"/>
                </a:solidFill>
                <a:latin typeface="RBHOBL+HelveticaNeue-Light"/>
                <a:cs typeface="RBHOBL+HelveticaNeue-Light"/>
              </a:rPr>
              <a:t>Sundaram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916260"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8" dirty="0">
                <a:solidFill>
                  <a:srgbClr val="000000"/>
                </a:solidFill>
                <a:latin typeface="HIBJIL+Futura-Medium"/>
                <a:cs typeface="HIBJIL+Futura-Medium"/>
              </a:rPr>
              <a:t>Optimization</a:t>
            </a:r>
            <a:r>
              <a:rPr sz="4350" spc="17" dirty="0">
                <a:solidFill>
                  <a:srgbClr val="000000"/>
                </a:solidFill>
                <a:latin typeface="HIBJIL+Futura-Medium"/>
                <a:cs typeface="HIBJIL+Futura-Medium"/>
              </a:rPr>
              <a:t> </a:t>
            </a:r>
            <a:r>
              <a:rPr sz="4350" spc="37" dirty="0">
                <a:solidFill>
                  <a:srgbClr val="000000"/>
                </a:solidFill>
                <a:latin typeface="HIBJIL+Futura-Medium"/>
                <a:cs typeface="HIBJIL+Futura-Medium"/>
              </a:rPr>
              <a:t>opportunities</a:t>
            </a:r>
          </a:p>
        </p:txBody>
      </p:sp>
      <p:sp>
        <p:nvSpPr>
          <p:cNvPr id="4" name="object 4"/>
          <p:cNvSpPr txBox="1"/>
          <p:nvPr/>
        </p:nvSpPr>
        <p:spPr>
          <a:xfrm>
            <a:off x="929639" y="1832406"/>
            <a:ext cx="10048480"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QPSGAO+HelveticaNeue"/>
                <a:cs typeface="QPSGAO+HelveticaNeue"/>
              </a:rPr>
              <a:t>1.</a:t>
            </a:r>
            <a:r>
              <a:rPr sz="2800" spc="1003" dirty="0">
                <a:solidFill>
                  <a:srgbClr val="000000"/>
                </a:solidFill>
                <a:latin typeface="Times New Roman"/>
                <a:cs typeface="Times New Roman"/>
              </a:rPr>
              <a:t> </a:t>
            </a:r>
            <a:r>
              <a:rPr sz="2800" spc="-10" dirty="0">
                <a:solidFill>
                  <a:srgbClr val="000000"/>
                </a:solidFill>
                <a:latin typeface="QPSGAO+HelveticaNeue"/>
                <a:cs typeface="QPSGAO+HelveticaNeue"/>
              </a:rPr>
              <a:t>Cluster-level</a:t>
            </a:r>
            <a:r>
              <a:rPr sz="2800" dirty="0">
                <a:solidFill>
                  <a:srgbClr val="000000"/>
                </a:solidFill>
                <a:latin typeface="RBHOBL+HelveticaNeue-Light"/>
                <a:cs typeface="RBHOBL+HelveticaNeue-Light"/>
              </a:rPr>
              <a:t>: batch-aware, latency-aware </a:t>
            </a:r>
            <a:r>
              <a:rPr sz="2800" spc="-12" dirty="0">
                <a:solidFill>
                  <a:srgbClr val="000000"/>
                </a:solidFill>
                <a:latin typeface="RBHOBL+HelveticaNeue-Light"/>
                <a:cs typeface="RBHOBL+HelveticaNeue-Light"/>
              </a:rPr>
              <a:t>resource</a:t>
            </a:r>
            <a:r>
              <a:rPr sz="2800" dirty="0">
                <a:solidFill>
                  <a:srgbClr val="000000"/>
                </a:solidFill>
                <a:latin typeface="RBHOBL+HelveticaNeue-Light"/>
                <a:cs typeface="RBHOBL+HelveticaNeue-Light"/>
              </a:rPr>
              <a:t> allocation</a:t>
            </a:r>
          </a:p>
        </p:txBody>
      </p:sp>
      <p:sp>
        <p:nvSpPr>
          <p:cNvPr id="5" name="object 5"/>
          <p:cNvSpPr txBox="1"/>
          <p:nvPr/>
        </p:nvSpPr>
        <p:spPr>
          <a:xfrm>
            <a:off x="1443989" y="2213406"/>
            <a:ext cx="2386920"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RBHOBL+HelveticaNeue-Light"/>
                <a:cs typeface="RBHOBL+HelveticaNeue-Light"/>
              </a:rPr>
              <a:t>across models</a:t>
            </a:r>
          </a:p>
        </p:txBody>
      </p:sp>
      <p:sp>
        <p:nvSpPr>
          <p:cNvPr id="6" name="object 6"/>
          <p:cNvSpPr txBox="1"/>
          <p:nvPr/>
        </p:nvSpPr>
        <p:spPr>
          <a:xfrm>
            <a:off x="929639" y="2987598"/>
            <a:ext cx="7387252" cy="1219707"/>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QPSGAO+HelveticaNeue"/>
                <a:cs typeface="QPSGAO+HelveticaNeue"/>
              </a:rPr>
              <a:t>2.</a:t>
            </a:r>
            <a:r>
              <a:rPr sz="2800" spc="1003" dirty="0">
                <a:solidFill>
                  <a:srgbClr val="000000"/>
                </a:solidFill>
                <a:latin typeface="Times New Roman"/>
                <a:cs typeface="Times New Roman"/>
              </a:rPr>
              <a:t> </a:t>
            </a:r>
            <a:r>
              <a:rPr sz="2800" dirty="0">
                <a:solidFill>
                  <a:srgbClr val="000000"/>
                </a:solidFill>
                <a:latin typeface="QPSGAO+HelveticaNeue"/>
                <a:cs typeface="QPSGAO+HelveticaNeue"/>
              </a:rPr>
              <a:t>Application-level</a:t>
            </a:r>
            <a:r>
              <a:rPr sz="2800" dirty="0">
                <a:solidFill>
                  <a:srgbClr val="000000"/>
                </a:solidFill>
                <a:latin typeface="RBHOBL+HelveticaNeue-Light"/>
                <a:cs typeface="RBHOBL+HelveticaNeue-Light"/>
              </a:rPr>
              <a:t>: handle complex queries</a:t>
            </a:r>
          </a:p>
          <a:p>
            <a:pPr marL="0" marR="0">
              <a:lnSpc>
                <a:spcPts val="3304"/>
              </a:lnSpc>
              <a:spcBef>
                <a:spcPts val="2695"/>
              </a:spcBef>
              <a:spcAft>
                <a:spcPts val="0"/>
              </a:spcAft>
            </a:pPr>
            <a:r>
              <a:rPr sz="2800" dirty="0">
                <a:solidFill>
                  <a:srgbClr val="000000"/>
                </a:solidFill>
                <a:latin typeface="QPSGAO+HelveticaNeue"/>
                <a:cs typeface="QPSGAO+HelveticaNeue"/>
              </a:rPr>
              <a:t>3.</a:t>
            </a:r>
            <a:r>
              <a:rPr sz="2800" spc="1003" dirty="0">
                <a:solidFill>
                  <a:srgbClr val="000000"/>
                </a:solidFill>
                <a:latin typeface="Times New Roman"/>
                <a:cs typeface="Times New Roman"/>
              </a:rPr>
              <a:t> </a:t>
            </a:r>
            <a:r>
              <a:rPr sz="2800" dirty="0">
                <a:solidFill>
                  <a:srgbClr val="000000"/>
                </a:solidFill>
                <a:latin typeface="QPSGAO+HelveticaNeue"/>
                <a:cs typeface="QPSGAO+HelveticaNeue"/>
              </a:rPr>
              <a:t>Model-level</a:t>
            </a:r>
            <a:r>
              <a:rPr sz="2800" dirty="0">
                <a:solidFill>
                  <a:srgbClr val="000000"/>
                </a:solidFill>
                <a:latin typeface="RBHOBL+HelveticaNeue-Light"/>
                <a:cs typeface="RBHOBL+HelveticaNeue-Light"/>
              </a:rPr>
              <a:t>: batch at sub-model</a:t>
            </a:r>
            <a:r>
              <a:rPr sz="2800" spc="-11"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granularity</a:t>
            </a:r>
          </a:p>
        </p:txBody>
      </p:sp>
      <p:sp>
        <p:nvSpPr>
          <p:cNvPr id="7" name="object 7"/>
          <p:cNvSpPr txBox="1"/>
          <p:nvPr/>
        </p:nvSpPr>
        <p:spPr>
          <a:xfrm>
            <a:off x="11183302" y="6441620"/>
            <a:ext cx="229641"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672752" y="14840"/>
            <a:ext cx="12180585" cy="6857998"/>
          </a:xfrm>
          <a:prstGeom prst="rect">
            <a:avLst/>
          </a:prstGeom>
          <a:blipFill>
            <a:blip r:embed="rId3" cstate="print"/>
            <a:stretch>
              <a:fillRect l="5523" t="-216" r="-5617" b="216"/>
            </a:stretch>
          </a:blipFill>
        </p:spPr>
        <p:txBody>
          <a:bodyPr wrap="square" lIns="0" tIns="0" rIns="0" bIns="0" rtlCol="0">
            <a:spAutoFit/>
          </a:bodyPr>
          <a:lstStyle/>
          <a:p>
            <a:endParaRPr dirty="0"/>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4439816" y="2492896"/>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5" name="object 5"/>
          <p:cNvSpPr txBox="1"/>
          <p:nvPr/>
        </p:nvSpPr>
        <p:spPr>
          <a:xfrm>
            <a:off x="7203558" y="2526424"/>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6" name="object 6"/>
          <p:cNvSpPr txBox="1"/>
          <p:nvPr/>
        </p:nvSpPr>
        <p:spPr>
          <a:xfrm>
            <a:off x="3558535" y="4251592"/>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7" name="object 7"/>
          <p:cNvSpPr txBox="1"/>
          <p:nvPr/>
        </p:nvSpPr>
        <p:spPr>
          <a:xfrm>
            <a:off x="7863807" y="4275976"/>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8" name="object 8"/>
          <p:cNvSpPr txBox="1"/>
          <p:nvPr/>
        </p:nvSpPr>
        <p:spPr>
          <a:xfrm>
            <a:off x="5666735" y="5665864"/>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9" name="object 9"/>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10</a:t>
            </a:r>
          </a:p>
        </p:txBody>
      </p:sp>
      <p:sp>
        <p:nvSpPr>
          <p:cNvPr id="11" name="椭圆 10">
            <a:extLst>
              <a:ext uri="{FF2B5EF4-FFF2-40B4-BE49-F238E27FC236}">
                <a16:creationId xmlns:a16="http://schemas.microsoft.com/office/drawing/2014/main" id="{02E218B0-D9D6-4312-8714-516A4F1AB43E}"/>
              </a:ext>
            </a:extLst>
          </p:cNvPr>
          <p:cNvSpPr/>
          <p:nvPr/>
        </p:nvSpPr>
        <p:spPr>
          <a:xfrm>
            <a:off x="7032104" y="3632208"/>
            <a:ext cx="2304256" cy="625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a:extLst>
              <a:ext uri="{FF2B5EF4-FFF2-40B4-BE49-F238E27FC236}">
                <a16:creationId xmlns:a16="http://schemas.microsoft.com/office/drawing/2014/main" id="{7702D054-76C3-4234-A3C8-95E4196F0E65}"/>
              </a:ext>
            </a:extLst>
          </p:cNvPr>
          <p:cNvCxnSpPr>
            <a:cxnSpLocks/>
          </p:cNvCxnSpPr>
          <p:nvPr/>
        </p:nvCxnSpPr>
        <p:spPr>
          <a:xfrm flipH="1">
            <a:off x="8184232" y="3284984"/>
            <a:ext cx="1519413" cy="3472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文本框 13">
            <a:extLst>
              <a:ext uri="{FF2B5EF4-FFF2-40B4-BE49-F238E27FC236}">
                <a16:creationId xmlns:a16="http://schemas.microsoft.com/office/drawing/2014/main" id="{3358D3C7-C0E0-424D-9959-EC9DC42D7A0F}"/>
              </a:ext>
            </a:extLst>
          </p:cNvPr>
          <p:cNvSpPr txBox="1"/>
          <p:nvPr/>
        </p:nvSpPr>
        <p:spPr>
          <a:xfrm>
            <a:off x="9703645" y="2827784"/>
            <a:ext cx="2327215" cy="985654"/>
          </a:xfrm>
          <a:prstGeom prst="rect">
            <a:avLst/>
          </a:prstGeom>
          <a:noFill/>
        </p:spPr>
        <p:txBody>
          <a:bodyPr wrap="square" rtlCol="0">
            <a:spAutoFit/>
          </a:bodyPr>
          <a:lstStyle/>
          <a:p>
            <a:pPr indent="-285750">
              <a:lnSpc>
                <a:spcPts val="2255"/>
              </a:lnSpc>
              <a:buFont typeface="Arial" panose="020B0604020202020204" pitchFamily="34" charset="0"/>
              <a:buChar char="•"/>
            </a:pPr>
            <a:r>
              <a:rPr lang="en-US" altLang="zh-CN" sz="2400" dirty="0">
                <a:solidFill>
                  <a:srgbClr val="000000"/>
                </a:solidFill>
                <a:latin typeface="VBKEIE+Helvetica-Light"/>
              </a:rPr>
              <a:t>Round Robin</a:t>
            </a:r>
          </a:p>
          <a:p>
            <a:pPr indent="-285750">
              <a:lnSpc>
                <a:spcPts val="2255"/>
              </a:lnSpc>
              <a:buFont typeface="Arial" panose="020B0604020202020204" pitchFamily="34" charset="0"/>
              <a:buChar char="•"/>
            </a:pPr>
            <a:endParaRPr lang="en-US" altLang="zh-CN" sz="2400" dirty="0">
              <a:solidFill>
                <a:srgbClr val="000000"/>
              </a:solidFill>
              <a:latin typeface="VBKEIE+Helvetica-Light"/>
            </a:endParaRPr>
          </a:p>
          <a:p>
            <a:pPr indent="-285750">
              <a:lnSpc>
                <a:spcPts val="2255"/>
              </a:lnSpc>
              <a:buFont typeface="Arial" panose="020B0604020202020204" pitchFamily="34" charset="0"/>
              <a:buChar char="•"/>
            </a:pPr>
            <a:r>
              <a:rPr lang="en-US" altLang="zh-CN" sz="2400" dirty="0">
                <a:solidFill>
                  <a:srgbClr val="000000"/>
                </a:solidFill>
                <a:latin typeface="VBKEIE+Helvetica-Light"/>
              </a:rPr>
              <a:t>Duty Cycle</a:t>
            </a:r>
            <a:endParaRPr lang="zh-CN" altLang="en-US" sz="2400" dirty="0">
              <a:solidFill>
                <a:srgbClr val="000000"/>
              </a:solidFill>
              <a:latin typeface="VBKEIE+Helvetica-Light"/>
            </a:endParaRPr>
          </a:p>
        </p:txBody>
      </p:sp>
    </p:spTree>
    <p:extLst>
      <p:ext uri="{BB962C8B-B14F-4D97-AF65-F5344CB8AC3E}">
        <p14:creationId xmlns:p14="http://schemas.microsoft.com/office/powerpoint/2010/main" val="21181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1252794" y="1752599"/>
            <a:ext cx="6104287" cy="995172"/>
          </a:xfrm>
          <a:prstGeom prst="rect">
            <a:avLst/>
          </a:prstGeom>
        </p:spPr>
        <p:txBody>
          <a:bodyPr vert="horz" wrap="square" lIns="0" tIns="0" rIns="0" bIns="0" rtlCol="0">
            <a:spAutoFit/>
          </a:bodyPr>
          <a:lstStyle/>
          <a:p>
            <a:pPr marL="3647904" marR="0">
              <a:lnSpc>
                <a:spcPts val="2400"/>
              </a:lnSpc>
              <a:spcBef>
                <a:spcPts val="0"/>
              </a:spcBef>
              <a:spcAft>
                <a:spcPts val="0"/>
              </a:spcAft>
            </a:pPr>
            <a:r>
              <a:rPr sz="2400" dirty="0">
                <a:solidFill>
                  <a:srgbClr val="000000"/>
                </a:solidFill>
                <a:latin typeface="VBKEIE+Helvetica-Light"/>
                <a:cs typeface="VBKEIE+Helvetica-Light"/>
              </a:rPr>
              <a:t>worst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latency:</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12</a:t>
            </a:r>
          </a:p>
          <a:p>
            <a:pPr marL="0" marR="0">
              <a:lnSpc>
                <a:spcPts val="2255"/>
              </a:lnSpc>
              <a:spcBef>
                <a:spcPts val="0"/>
              </a:spcBef>
              <a:spcAft>
                <a:spcPts val="0"/>
              </a:spcAft>
            </a:pPr>
            <a:r>
              <a:rPr sz="2400" dirty="0">
                <a:solidFill>
                  <a:srgbClr val="000000"/>
                </a:solidFill>
                <a:latin typeface="VBKEIE+Helvetica-Light"/>
                <a:cs typeface="VBKEIE+Helvetica-Light"/>
              </a:rPr>
              <a:t>Model 1</a:t>
            </a:r>
          </a:p>
          <a:p>
            <a:pPr marL="0" marR="0">
              <a:lnSpc>
                <a:spcPts val="2400"/>
              </a:lnSpc>
              <a:spcBef>
                <a:spcPts val="430"/>
              </a:spcBef>
              <a:spcAft>
                <a:spcPts val="0"/>
              </a:spcAft>
            </a:pPr>
            <a:r>
              <a:rPr sz="2400" dirty="0">
                <a:solidFill>
                  <a:srgbClr val="000000"/>
                </a:solidFill>
                <a:latin typeface="VBKEIE+Helvetica-Light"/>
                <a:cs typeface="VBKEIE+Helvetica-Light"/>
              </a:rPr>
              <a:t>SLO: 12</a:t>
            </a:r>
          </a:p>
        </p:txBody>
      </p:sp>
      <p:sp>
        <p:nvSpPr>
          <p:cNvPr id="5" name="object 5"/>
          <p:cNvSpPr txBox="1"/>
          <p:nvPr/>
        </p:nvSpPr>
        <p:spPr>
          <a:xfrm>
            <a:off x="1252794" y="2773680"/>
            <a:ext cx="1371173"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1/2</a:t>
            </a:r>
          </a:p>
        </p:txBody>
      </p:sp>
      <p:sp>
        <p:nvSpPr>
          <p:cNvPr id="6" name="object 6"/>
          <p:cNvSpPr txBox="1"/>
          <p:nvPr/>
        </p:nvSpPr>
        <p:spPr>
          <a:xfrm>
            <a:off x="4193249" y="3221736"/>
            <a:ext cx="1896465"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8</a:t>
            </a:r>
          </a:p>
        </p:txBody>
      </p:sp>
      <p:sp>
        <p:nvSpPr>
          <p:cNvPr id="7" name="object 7"/>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11</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E068E4C-C22D-4C26-8B00-6B92237D1CD2}"/>
                  </a:ext>
                </a:extLst>
              </p:cNvPr>
              <p:cNvSpPr txBox="1"/>
              <p:nvPr/>
            </p:nvSpPr>
            <p:spPr>
              <a:xfrm>
                <a:off x="1055440" y="4221088"/>
                <a:ext cx="9843328" cy="1569660"/>
              </a:xfrm>
              <a:prstGeom prst="rect">
                <a:avLst/>
              </a:prstGeom>
              <a:noFill/>
            </p:spPr>
            <p:txBody>
              <a:bodyPr wrap="square" rtlCol="0">
                <a:spAutoFit/>
              </a:bodyPr>
              <a:lstStyle/>
              <a:p>
                <a:pPr marL="285750" indent="-285750" algn="ctr">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rPr>
                      <m:t>𝑡h𝑜𝑢𝑔h𝑝𝑢𝑡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𝑏𝑎𝑡𝑐h</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𝑠𝑖𝑧𝑒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𝑑𝑢𝑡𝑦</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𝑐𝑦𝑐𝑙𝑒</m:t>
                    </m:r>
                  </m:oMath>
                </a14:m>
                <a:endParaRPr lang="en-US" altLang="zh-CN" sz="2400" b="0" dirty="0"/>
              </a:p>
              <a:p>
                <a:pPr marL="285750" indent="-285750" algn="ctr">
                  <a:buFont typeface="Arial" panose="020B0604020202020204" pitchFamily="34" charset="0"/>
                  <a:buChar char="•"/>
                </a:pPr>
                <a:endParaRPr lang="en-US" altLang="zh-CN" sz="2400" dirty="0"/>
              </a:p>
              <a:p>
                <a:pPr marL="285750" indent="-285750" algn="ctr">
                  <a:buFont typeface="Arial" panose="020B0604020202020204" pitchFamily="34" charset="0"/>
                  <a:buChar char="•"/>
                </a:pPr>
                <a:endParaRPr lang="en-US" altLang="zh-CN" sz="2400" dirty="0"/>
              </a:p>
              <a:p>
                <a:pPr marL="285750" indent="-285750" algn="ctr">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rPr>
                      <m:t>𝑤𝑜𝑟𝑠𝑡</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𝑙𝑎𝑡𝑒𝑛𝑐𝑦</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𝑑𝑢𝑡𝑦</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𝑐𝑦𝑐𝑙𝑒</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𝑙𝑎𝑡𝑒𝑛𝑐𝑦</m:t>
                    </m:r>
                  </m:oMath>
                </a14:m>
                <a:endParaRPr lang="zh-CN" altLang="en-US" sz="2400" dirty="0"/>
              </a:p>
            </p:txBody>
          </p:sp>
        </mc:Choice>
        <mc:Fallback xmlns="">
          <p:sp>
            <p:nvSpPr>
              <p:cNvPr id="8" name="文本框 7">
                <a:extLst>
                  <a:ext uri="{FF2B5EF4-FFF2-40B4-BE49-F238E27FC236}">
                    <a16:creationId xmlns:a16="http://schemas.microsoft.com/office/drawing/2014/main" id="{8E068E4C-C22D-4C26-8B00-6B92237D1CD2}"/>
                  </a:ext>
                </a:extLst>
              </p:cNvPr>
              <p:cNvSpPr txBox="1">
                <a:spLocks noRot="1" noChangeAspect="1" noMove="1" noResize="1" noEditPoints="1" noAdjustHandles="1" noChangeArrowheads="1" noChangeShapeType="1" noTextEdit="1"/>
              </p:cNvSpPr>
              <p:nvPr/>
            </p:nvSpPr>
            <p:spPr>
              <a:xfrm>
                <a:off x="1055440" y="4221088"/>
                <a:ext cx="9843328" cy="1569660"/>
              </a:xfrm>
              <a:prstGeom prst="rect">
                <a:avLst/>
              </a:prstGeom>
              <a:blipFill>
                <a:blip r:embed="rId4"/>
                <a:stretch>
                  <a:fillRect t="-1938" b="-6202"/>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1252794" y="1752599"/>
            <a:ext cx="6104287" cy="995172"/>
          </a:xfrm>
          <a:prstGeom prst="rect">
            <a:avLst/>
          </a:prstGeom>
        </p:spPr>
        <p:txBody>
          <a:bodyPr vert="horz" wrap="square" lIns="0" tIns="0" rIns="0" bIns="0" rtlCol="0">
            <a:spAutoFit/>
          </a:bodyPr>
          <a:lstStyle/>
          <a:p>
            <a:pPr marL="3647904" marR="0">
              <a:lnSpc>
                <a:spcPts val="2400"/>
              </a:lnSpc>
              <a:spcBef>
                <a:spcPts val="0"/>
              </a:spcBef>
              <a:spcAft>
                <a:spcPts val="0"/>
              </a:spcAft>
            </a:pPr>
            <a:r>
              <a:rPr sz="2400" dirty="0">
                <a:solidFill>
                  <a:srgbClr val="000000"/>
                </a:solidFill>
                <a:latin typeface="VBKEIE+Helvetica-Light"/>
                <a:cs typeface="VBKEIE+Helvetica-Light"/>
              </a:rPr>
              <a:t>worst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latency:</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12</a:t>
            </a:r>
          </a:p>
          <a:p>
            <a:pPr marL="0" marR="0">
              <a:lnSpc>
                <a:spcPts val="2255"/>
              </a:lnSpc>
              <a:spcBef>
                <a:spcPts val="0"/>
              </a:spcBef>
              <a:spcAft>
                <a:spcPts val="0"/>
              </a:spcAft>
            </a:pPr>
            <a:r>
              <a:rPr sz="2400" dirty="0">
                <a:solidFill>
                  <a:srgbClr val="000000"/>
                </a:solidFill>
                <a:latin typeface="VBKEIE+Helvetica-Light"/>
                <a:cs typeface="VBKEIE+Helvetica-Light"/>
              </a:rPr>
              <a:t>Model 1</a:t>
            </a:r>
          </a:p>
          <a:p>
            <a:pPr marL="0" marR="0">
              <a:lnSpc>
                <a:spcPts val="2400"/>
              </a:lnSpc>
              <a:spcBef>
                <a:spcPts val="430"/>
              </a:spcBef>
              <a:spcAft>
                <a:spcPts val="0"/>
              </a:spcAft>
            </a:pPr>
            <a:r>
              <a:rPr sz="2400" dirty="0">
                <a:solidFill>
                  <a:srgbClr val="000000"/>
                </a:solidFill>
                <a:latin typeface="VBKEIE+Helvetica-Light"/>
                <a:cs typeface="VBKEIE+Helvetica-Light"/>
              </a:rPr>
              <a:t>SLO: 12</a:t>
            </a:r>
          </a:p>
        </p:txBody>
      </p:sp>
      <p:sp>
        <p:nvSpPr>
          <p:cNvPr id="5" name="object 5"/>
          <p:cNvSpPr txBox="1"/>
          <p:nvPr/>
        </p:nvSpPr>
        <p:spPr>
          <a:xfrm>
            <a:off x="1252794" y="2773680"/>
            <a:ext cx="1371173"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1/2</a:t>
            </a:r>
          </a:p>
        </p:txBody>
      </p:sp>
      <p:sp>
        <p:nvSpPr>
          <p:cNvPr id="6" name="object 6"/>
          <p:cNvSpPr txBox="1"/>
          <p:nvPr/>
        </p:nvSpPr>
        <p:spPr>
          <a:xfrm>
            <a:off x="4193249" y="3221736"/>
            <a:ext cx="1896465"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8</a:t>
            </a:r>
          </a:p>
        </p:txBody>
      </p:sp>
      <p:sp>
        <p:nvSpPr>
          <p:cNvPr id="7" name="object 7"/>
          <p:cNvSpPr txBox="1"/>
          <p:nvPr/>
        </p:nvSpPr>
        <p:spPr>
          <a:xfrm>
            <a:off x="218692" y="4026407"/>
            <a:ext cx="1813255" cy="711708"/>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DB324D"/>
                </a:solidFill>
                <a:latin typeface="VBKEIE+Helvetica-Light"/>
                <a:cs typeface="VBKEIE+Helvetica-Light"/>
              </a:rPr>
              <a:t>Violate</a:t>
            </a:r>
          </a:p>
          <a:p>
            <a:pPr marL="0" marR="0">
              <a:lnSpc>
                <a:spcPts val="2400"/>
              </a:lnSpc>
              <a:spcBef>
                <a:spcPts val="504"/>
              </a:spcBef>
              <a:spcAft>
                <a:spcPts val="0"/>
              </a:spcAft>
            </a:pPr>
            <a:r>
              <a:rPr sz="2400" dirty="0">
                <a:solidFill>
                  <a:srgbClr val="DB324D"/>
                </a:solidFill>
                <a:latin typeface="VBKEIE+Helvetica-Light"/>
                <a:cs typeface="VBKEIE+Helvetica-Light"/>
              </a:rPr>
              <a:t>latency SLO</a:t>
            </a:r>
          </a:p>
        </p:txBody>
      </p:sp>
      <p:sp>
        <p:nvSpPr>
          <p:cNvPr id="8" name="object 8"/>
          <p:cNvSpPr txBox="1"/>
          <p:nvPr/>
        </p:nvSpPr>
        <p:spPr>
          <a:xfrm>
            <a:off x="4708777" y="4949951"/>
            <a:ext cx="2066238"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10</a:t>
            </a:r>
          </a:p>
        </p:txBody>
      </p:sp>
      <p:sp>
        <p:nvSpPr>
          <p:cNvPr id="9" name="object 9"/>
          <p:cNvSpPr txBox="1"/>
          <p:nvPr/>
        </p:nvSpPr>
        <p:spPr>
          <a:xfrm>
            <a:off x="2577646" y="5791758"/>
            <a:ext cx="6937640"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FFFFFF"/>
                </a:solidFill>
                <a:latin typeface="RBHOBL+HelveticaNeue-Light"/>
                <a:cs typeface="RBHOBL+HelveticaNeue-Light"/>
              </a:rPr>
              <a:t>Latency SLO limits the batching optimization</a:t>
            </a:r>
          </a:p>
        </p:txBody>
      </p:sp>
      <p:sp>
        <p:nvSpPr>
          <p:cNvPr id="10" name="object 10"/>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12</a:t>
            </a:r>
          </a:p>
        </p:txBody>
      </p:sp>
      <p:sp>
        <p:nvSpPr>
          <p:cNvPr id="11" name="矩形 10">
            <a:extLst>
              <a:ext uri="{FF2B5EF4-FFF2-40B4-BE49-F238E27FC236}">
                <a16:creationId xmlns:a16="http://schemas.microsoft.com/office/drawing/2014/main" id="{B1C110D8-1A00-4ACE-953E-2645ACF28495}"/>
              </a:ext>
            </a:extLst>
          </p:cNvPr>
          <p:cNvSpPr/>
          <p:nvPr/>
        </p:nvSpPr>
        <p:spPr>
          <a:xfrm>
            <a:off x="1415480" y="5292851"/>
            <a:ext cx="9145016" cy="1372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1252794" y="1752599"/>
            <a:ext cx="6104287" cy="995172"/>
          </a:xfrm>
          <a:prstGeom prst="rect">
            <a:avLst/>
          </a:prstGeom>
        </p:spPr>
        <p:txBody>
          <a:bodyPr vert="horz" wrap="square" lIns="0" tIns="0" rIns="0" bIns="0" rtlCol="0">
            <a:spAutoFit/>
          </a:bodyPr>
          <a:lstStyle/>
          <a:p>
            <a:pPr marL="3647904" marR="0">
              <a:lnSpc>
                <a:spcPts val="2400"/>
              </a:lnSpc>
              <a:spcBef>
                <a:spcPts val="0"/>
              </a:spcBef>
              <a:spcAft>
                <a:spcPts val="0"/>
              </a:spcAft>
            </a:pPr>
            <a:r>
              <a:rPr sz="2400" dirty="0">
                <a:solidFill>
                  <a:srgbClr val="000000"/>
                </a:solidFill>
                <a:latin typeface="VBKEIE+Helvetica-Light"/>
                <a:cs typeface="VBKEIE+Helvetica-Light"/>
              </a:rPr>
              <a:t>worst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latency:</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12</a:t>
            </a:r>
          </a:p>
          <a:p>
            <a:pPr marL="0" marR="0">
              <a:lnSpc>
                <a:spcPts val="2255"/>
              </a:lnSpc>
              <a:spcBef>
                <a:spcPts val="0"/>
              </a:spcBef>
              <a:spcAft>
                <a:spcPts val="0"/>
              </a:spcAft>
            </a:pPr>
            <a:r>
              <a:rPr sz="2400" dirty="0">
                <a:solidFill>
                  <a:srgbClr val="000000"/>
                </a:solidFill>
                <a:latin typeface="VBKEIE+Helvetica-Light"/>
                <a:cs typeface="VBKEIE+Helvetica-Light"/>
              </a:rPr>
              <a:t>Model 1</a:t>
            </a:r>
          </a:p>
          <a:p>
            <a:pPr marL="0" marR="0">
              <a:lnSpc>
                <a:spcPts val="2400"/>
              </a:lnSpc>
              <a:spcBef>
                <a:spcPts val="430"/>
              </a:spcBef>
              <a:spcAft>
                <a:spcPts val="0"/>
              </a:spcAft>
            </a:pPr>
            <a:r>
              <a:rPr sz="2400" dirty="0">
                <a:solidFill>
                  <a:srgbClr val="000000"/>
                </a:solidFill>
                <a:latin typeface="VBKEIE+Helvetica-Light"/>
                <a:cs typeface="VBKEIE+Helvetica-Light"/>
              </a:rPr>
              <a:t>SLO: 12</a:t>
            </a:r>
          </a:p>
        </p:txBody>
      </p:sp>
      <p:sp>
        <p:nvSpPr>
          <p:cNvPr id="5" name="object 5"/>
          <p:cNvSpPr txBox="1"/>
          <p:nvPr/>
        </p:nvSpPr>
        <p:spPr>
          <a:xfrm>
            <a:off x="1252794" y="2773680"/>
            <a:ext cx="1371173"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1/2</a:t>
            </a:r>
          </a:p>
        </p:txBody>
      </p:sp>
      <p:sp>
        <p:nvSpPr>
          <p:cNvPr id="6" name="object 6"/>
          <p:cNvSpPr txBox="1"/>
          <p:nvPr/>
        </p:nvSpPr>
        <p:spPr>
          <a:xfrm>
            <a:off x="4193249" y="3221736"/>
            <a:ext cx="1896465"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8</a:t>
            </a:r>
          </a:p>
        </p:txBody>
      </p:sp>
      <p:sp>
        <p:nvSpPr>
          <p:cNvPr id="7" name="object 7"/>
          <p:cNvSpPr txBox="1"/>
          <p:nvPr/>
        </p:nvSpPr>
        <p:spPr>
          <a:xfrm>
            <a:off x="218692" y="4026407"/>
            <a:ext cx="1813255" cy="711708"/>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DB324D"/>
                </a:solidFill>
                <a:latin typeface="VBKEIE+Helvetica-Light"/>
                <a:cs typeface="VBKEIE+Helvetica-Light"/>
              </a:rPr>
              <a:t>Violate</a:t>
            </a:r>
          </a:p>
          <a:p>
            <a:pPr marL="0" marR="0">
              <a:lnSpc>
                <a:spcPts val="2400"/>
              </a:lnSpc>
              <a:spcBef>
                <a:spcPts val="504"/>
              </a:spcBef>
              <a:spcAft>
                <a:spcPts val="0"/>
              </a:spcAft>
            </a:pPr>
            <a:r>
              <a:rPr sz="2400" dirty="0">
                <a:solidFill>
                  <a:srgbClr val="DB324D"/>
                </a:solidFill>
                <a:latin typeface="VBKEIE+Helvetica-Light"/>
                <a:cs typeface="VBKEIE+Helvetica-Light"/>
              </a:rPr>
              <a:t>latency SLO</a:t>
            </a:r>
          </a:p>
        </p:txBody>
      </p:sp>
      <p:sp>
        <p:nvSpPr>
          <p:cNvPr id="8" name="object 8"/>
          <p:cNvSpPr txBox="1"/>
          <p:nvPr/>
        </p:nvSpPr>
        <p:spPr>
          <a:xfrm>
            <a:off x="4708777" y="4949951"/>
            <a:ext cx="2066238"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10</a:t>
            </a:r>
          </a:p>
        </p:txBody>
      </p:sp>
      <p:sp>
        <p:nvSpPr>
          <p:cNvPr id="9" name="object 9"/>
          <p:cNvSpPr txBox="1"/>
          <p:nvPr/>
        </p:nvSpPr>
        <p:spPr>
          <a:xfrm>
            <a:off x="2577646" y="5791758"/>
            <a:ext cx="6937640"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FFFFFF"/>
                </a:solidFill>
                <a:latin typeface="RBHOBL+HelveticaNeue-Light"/>
                <a:cs typeface="RBHOBL+HelveticaNeue-Light"/>
              </a:rPr>
              <a:t>Latency SLO limits the batching optimization</a:t>
            </a:r>
          </a:p>
        </p:txBody>
      </p:sp>
      <p:sp>
        <p:nvSpPr>
          <p:cNvPr id="10" name="object 10"/>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12</a:t>
            </a:r>
          </a:p>
        </p:txBody>
      </p:sp>
    </p:spTree>
    <p:extLst>
      <p:ext uri="{BB962C8B-B14F-4D97-AF65-F5344CB8AC3E}">
        <p14:creationId xmlns:p14="http://schemas.microsoft.com/office/powerpoint/2010/main" val="329443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1547992" y="2096515"/>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1</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p:txBody>
      </p:sp>
      <p:sp>
        <p:nvSpPr>
          <p:cNvPr id="5" name="object 5"/>
          <p:cNvSpPr txBox="1"/>
          <p:nvPr/>
        </p:nvSpPr>
        <p:spPr>
          <a:xfrm>
            <a:off x="7813794" y="2383536"/>
            <a:ext cx="763097"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50%</a:t>
            </a:r>
          </a:p>
        </p:txBody>
      </p:sp>
      <p:sp>
        <p:nvSpPr>
          <p:cNvPr id="6" name="object 6"/>
          <p:cNvSpPr txBox="1"/>
          <p:nvPr/>
        </p:nvSpPr>
        <p:spPr>
          <a:xfrm>
            <a:off x="4403374" y="2944368"/>
            <a:ext cx="2066238" cy="1626107"/>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8</a:t>
            </a:r>
          </a:p>
          <a:p>
            <a:pPr marL="0" marR="0">
              <a:lnSpc>
                <a:spcPts val="2400"/>
              </a:lnSpc>
              <a:spcBef>
                <a:spcPts val="7703"/>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12</a:t>
            </a:r>
          </a:p>
        </p:txBody>
      </p:sp>
      <p:sp>
        <p:nvSpPr>
          <p:cNvPr id="7" name="object 7"/>
          <p:cNvSpPr txBox="1"/>
          <p:nvPr/>
        </p:nvSpPr>
        <p:spPr>
          <a:xfrm>
            <a:off x="1547992" y="3373628"/>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2</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18</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1/4</a:t>
            </a:r>
          </a:p>
        </p:txBody>
      </p:sp>
      <p:sp>
        <p:nvSpPr>
          <p:cNvPr id="8" name="object 8"/>
          <p:cNvSpPr txBox="1"/>
          <p:nvPr/>
        </p:nvSpPr>
        <p:spPr>
          <a:xfrm>
            <a:off x="10073640" y="3587495"/>
            <a:ext cx="763097"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50%</a:t>
            </a:r>
          </a:p>
        </p:txBody>
      </p:sp>
      <p:sp>
        <p:nvSpPr>
          <p:cNvPr id="9" name="object 9"/>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98989"/>
                </a:solidFill>
                <a:latin typeface="Calibri"/>
                <a:cs typeface="Calibri"/>
              </a:rPr>
              <a:t>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1547992" y="2096515"/>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1</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p:txBody>
      </p:sp>
      <p:sp>
        <p:nvSpPr>
          <p:cNvPr id="5" name="object 5"/>
          <p:cNvSpPr txBox="1"/>
          <p:nvPr/>
        </p:nvSpPr>
        <p:spPr>
          <a:xfrm>
            <a:off x="7813792" y="2383536"/>
            <a:ext cx="763099" cy="1546859"/>
          </a:xfrm>
          <a:prstGeom prst="rect">
            <a:avLst/>
          </a:prstGeom>
        </p:spPr>
        <p:txBody>
          <a:bodyPr vert="horz" wrap="square" lIns="0" tIns="0" rIns="0" bIns="0" rtlCol="0">
            <a:spAutoFit/>
          </a:bodyPr>
          <a:lstStyle/>
          <a:p>
            <a:pPr marL="1" marR="0">
              <a:lnSpc>
                <a:spcPts val="2400"/>
              </a:lnSpc>
              <a:spcBef>
                <a:spcPts val="0"/>
              </a:spcBef>
              <a:spcAft>
                <a:spcPts val="0"/>
              </a:spcAft>
            </a:pPr>
            <a:r>
              <a:rPr sz="2400" dirty="0">
                <a:solidFill>
                  <a:srgbClr val="000000"/>
                </a:solidFill>
                <a:latin typeface="VBKEIE+Helvetica-Light"/>
                <a:cs typeface="VBKEIE+Helvetica-Light"/>
              </a:rPr>
              <a:t>50%</a:t>
            </a:r>
          </a:p>
          <a:p>
            <a:pPr marL="0" marR="0">
              <a:lnSpc>
                <a:spcPts val="2400"/>
              </a:lnSpc>
              <a:spcBef>
                <a:spcPts val="7079"/>
              </a:spcBef>
              <a:spcAft>
                <a:spcPts val="0"/>
              </a:spcAft>
            </a:pPr>
            <a:r>
              <a:rPr sz="2400" dirty="0">
                <a:solidFill>
                  <a:srgbClr val="000000"/>
                </a:solidFill>
                <a:latin typeface="VBKEIE+Helvetica-Light"/>
                <a:cs typeface="VBKEIE+Helvetica-Light"/>
              </a:rPr>
              <a:t>50%</a:t>
            </a:r>
          </a:p>
        </p:txBody>
      </p:sp>
      <p:sp>
        <p:nvSpPr>
          <p:cNvPr id="6" name="object 6"/>
          <p:cNvSpPr txBox="1"/>
          <p:nvPr/>
        </p:nvSpPr>
        <p:spPr>
          <a:xfrm>
            <a:off x="4403374" y="2944368"/>
            <a:ext cx="1896668" cy="1626107"/>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8</a:t>
            </a:r>
          </a:p>
          <a:p>
            <a:pPr marL="0" marR="0">
              <a:lnSpc>
                <a:spcPts val="2400"/>
              </a:lnSpc>
              <a:spcBef>
                <a:spcPts val="7703"/>
              </a:spcBef>
              <a:spcAft>
                <a:spcPts val="0"/>
              </a:spcAft>
            </a:pPr>
            <a:r>
              <a:rPr sz="2400" dirty="0">
                <a:solidFill>
                  <a:srgbClr val="000000"/>
                </a:solidFill>
                <a:latin typeface="VBKEIE+Helvetica-Light"/>
                <a:cs typeface="VBKEIE+Helvetica-Light"/>
              </a:rPr>
              <a:t>duty cycle:</a:t>
            </a:r>
            <a:r>
              <a:rPr sz="2400" spc="-10" dirty="0">
                <a:solidFill>
                  <a:srgbClr val="000000"/>
                </a:solidFill>
                <a:latin typeface="VBKEIE+Helvetica-Light"/>
                <a:cs typeface="VBKEIE+Helvetica-Light"/>
              </a:rPr>
              <a:t> </a:t>
            </a:r>
            <a:r>
              <a:rPr sz="2400" dirty="0">
                <a:solidFill>
                  <a:srgbClr val="DB314D"/>
                </a:solidFill>
                <a:latin typeface="VBKEIE+Helvetica-Light"/>
                <a:cs typeface="VBKEIE+Helvetica-Light"/>
              </a:rPr>
              <a:t>8</a:t>
            </a:r>
          </a:p>
        </p:txBody>
      </p:sp>
      <p:sp>
        <p:nvSpPr>
          <p:cNvPr id="7" name="object 7"/>
          <p:cNvSpPr txBox="1"/>
          <p:nvPr/>
        </p:nvSpPr>
        <p:spPr>
          <a:xfrm>
            <a:off x="1547992" y="3373628"/>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2</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18</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1/4</a:t>
            </a:r>
          </a:p>
        </p:txBody>
      </p:sp>
      <p:sp>
        <p:nvSpPr>
          <p:cNvPr id="8" name="object 8"/>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1547992" y="2096515"/>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1</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p:txBody>
      </p:sp>
      <p:sp>
        <p:nvSpPr>
          <p:cNvPr id="5" name="object 5"/>
          <p:cNvSpPr txBox="1"/>
          <p:nvPr/>
        </p:nvSpPr>
        <p:spPr>
          <a:xfrm>
            <a:off x="7813794" y="2383536"/>
            <a:ext cx="763097"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50%</a:t>
            </a:r>
          </a:p>
        </p:txBody>
      </p:sp>
      <p:sp>
        <p:nvSpPr>
          <p:cNvPr id="6" name="object 6"/>
          <p:cNvSpPr txBox="1"/>
          <p:nvPr/>
        </p:nvSpPr>
        <p:spPr>
          <a:xfrm>
            <a:off x="4403374" y="2944368"/>
            <a:ext cx="1896668" cy="1626107"/>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8</a:t>
            </a:r>
          </a:p>
          <a:p>
            <a:pPr marL="0" marR="0">
              <a:lnSpc>
                <a:spcPts val="2400"/>
              </a:lnSpc>
              <a:spcBef>
                <a:spcPts val="7703"/>
              </a:spcBef>
              <a:spcAft>
                <a:spcPts val="0"/>
              </a:spcAft>
            </a:pPr>
            <a:r>
              <a:rPr sz="2400" dirty="0">
                <a:solidFill>
                  <a:srgbClr val="000000"/>
                </a:solidFill>
                <a:latin typeface="VBKEIE+Helvetica-Light"/>
                <a:cs typeface="VBKEIE+Helvetica-Light"/>
              </a:rPr>
              <a:t>duty cycle:</a:t>
            </a:r>
            <a:r>
              <a:rPr sz="2400" spc="-10" dirty="0">
                <a:solidFill>
                  <a:srgbClr val="000000"/>
                </a:solidFill>
                <a:latin typeface="VBKEIE+Helvetica-Light"/>
                <a:cs typeface="VBKEIE+Helvetica-Light"/>
              </a:rPr>
              <a:t> </a:t>
            </a:r>
            <a:r>
              <a:rPr sz="2400" dirty="0">
                <a:solidFill>
                  <a:srgbClr val="DB314D"/>
                </a:solidFill>
                <a:latin typeface="VBKEIE+Helvetica-Light"/>
                <a:cs typeface="VBKEIE+Helvetica-Light"/>
              </a:rPr>
              <a:t>8</a:t>
            </a:r>
          </a:p>
        </p:txBody>
      </p:sp>
      <p:sp>
        <p:nvSpPr>
          <p:cNvPr id="7" name="object 7"/>
          <p:cNvSpPr txBox="1"/>
          <p:nvPr/>
        </p:nvSpPr>
        <p:spPr>
          <a:xfrm>
            <a:off x="1547992" y="3373628"/>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2</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18</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1/4</a:t>
            </a:r>
          </a:p>
        </p:txBody>
      </p:sp>
      <p:sp>
        <p:nvSpPr>
          <p:cNvPr id="8" name="object 8"/>
          <p:cNvSpPr txBox="1"/>
          <p:nvPr/>
        </p:nvSpPr>
        <p:spPr>
          <a:xfrm>
            <a:off x="7813792" y="3559454"/>
            <a:ext cx="796930" cy="393191"/>
          </a:xfrm>
          <a:prstGeom prst="rect">
            <a:avLst/>
          </a:prstGeom>
        </p:spPr>
        <p:txBody>
          <a:bodyPr vert="horz" wrap="square" lIns="0" tIns="0" rIns="0" bIns="0" rtlCol="0">
            <a:spAutoFit/>
          </a:bodyPr>
          <a:lstStyle/>
          <a:p>
            <a:pPr marL="0" marR="0">
              <a:lnSpc>
                <a:spcPts val="2795"/>
              </a:lnSpc>
              <a:spcBef>
                <a:spcPts val="0"/>
              </a:spcBef>
              <a:spcAft>
                <a:spcPts val="0"/>
              </a:spcAft>
            </a:pPr>
            <a:r>
              <a:rPr sz="2400" dirty="0">
                <a:solidFill>
                  <a:srgbClr val="DB314D"/>
                </a:solidFill>
                <a:latin typeface="QPSGAO+HelveticaNeue"/>
                <a:cs typeface="QPSGAO+HelveticaNeue"/>
              </a:rPr>
              <a:t>63%</a:t>
            </a:r>
          </a:p>
        </p:txBody>
      </p:sp>
      <p:sp>
        <p:nvSpPr>
          <p:cNvPr id="9" name="object 9"/>
          <p:cNvSpPr txBox="1"/>
          <p:nvPr/>
        </p:nvSpPr>
        <p:spPr>
          <a:xfrm>
            <a:off x="2028725" y="5279694"/>
            <a:ext cx="7460907" cy="875284"/>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FFFFFF"/>
                </a:solidFill>
                <a:latin typeface="RBHOBL+HelveticaNeue-Light"/>
                <a:cs typeface="RBHOBL+HelveticaNeue-Light"/>
              </a:rPr>
              <a:t>Challenge: GPU sharing has to account for SLO</a:t>
            </a:r>
          </a:p>
          <a:p>
            <a:pPr marL="295338" marR="0">
              <a:lnSpc>
                <a:spcPts val="3288"/>
              </a:lnSpc>
              <a:spcBef>
                <a:spcPts val="0"/>
              </a:spcBef>
              <a:spcAft>
                <a:spcPts val="0"/>
              </a:spcAft>
            </a:pPr>
            <a:r>
              <a:rPr sz="2800" dirty="0">
                <a:solidFill>
                  <a:srgbClr val="FFFFFF"/>
                </a:solidFill>
                <a:latin typeface="RBHOBL+HelveticaNeue-Light"/>
                <a:cs typeface="RBHOBL+HelveticaNeue-Light"/>
              </a:rPr>
              <a:t>and “squishy” load demands across models</a:t>
            </a:r>
          </a:p>
        </p:txBody>
      </p:sp>
      <p:sp>
        <p:nvSpPr>
          <p:cNvPr id="10" name="object 10"/>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15</a:t>
            </a:r>
          </a:p>
        </p:txBody>
      </p:sp>
      <p:sp>
        <p:nvSpPr>
          <p:cNvPr id="11" name="矩形 10">
            <a:extLst>
              <a:ext uri="{FF2B5EF4-FFF2-40B4-BE49-F238E27FC236}">
                <a16:creationId xmlns:a16="http://schemas.microsoft.com/office/drawing/2014/main" id="{77A0046D-CD0C-451D-A9C9-B3727A6F4FF5}"/>
              </a:ext>
            </a:extLst>
          </p:cNvPr>
          <p:cNvSpPr/>
          <p:nvPr/>
        </p:nvSpPr>
        <p:spPr>
          <a:xfrm>
            <a:off x="1211588" y="5025491"/>
            <a:ext cx="9145016" cy="1372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85876"/>
            <a:ext cx="9843328" cy="625881"/>
          </a:xfrm>
          <a:prstGeom prst="rect">
            <a:avLst/>
          </a:prstGeom>
        </p:spPr>
        <p:txBody>
          <a:bodyPr vert="horz" wrap="square" lIns="0" tIns="0" rIns="0" bIns="0" rtlCol="0">
            <a:spAutoFit/>
          </a:bodyPr>
          <a:lstStyle/>
          <a:p>
            <a:pPr marL="0" marR="0">
              <a:lnSpc>
                <a:spcPts val="4628"/>
              </a:lnSpc>
              <a:spcBef>
                <a:spcPts val="0"/>
              </a:spcBef>
              <a:spcAft>
                <a:spcPts val="0"/>
              </a:spcAft>
            </a:pPr>
            <a:r>
              <a:rPr sz="3550" spc="38" dirty="0">
                <a:solidFill>
                  <a:srgbClr val="000000"/>
                </a:solidFill>
                <a:latin typeface="HIBJIL+Futura-Medium"/>
                <a:cs typeface="HIBJIL+Futura-Medium"/>
              </a:rPr>
              <a:t>Opportunity</a:t>
            </a:r>
            <a:r>
              <a:rPr sz="3550" spc="10" dirty="0">
                <a:solidFill>
                  <a:srgbClr val="000000"/>
                </a:solidFill>
                <a:latin typeface="HIBJIL+Futura-Medium"/>
                <a:cs typeface="HIBJIL+Futura-Medium"/>
              </a:rPr>
              <a:t> </a:t>
            </a:r>
            <a:r>
              <a:rPr sz="3550" spc="34" dirty="0">
                <a:solidFill>
                  <a:srgbClr val="000000"/>
                </a:solidFill>
                <a:latin typeface="HIBJIL+Futura-Medium"/>
                <a:cs typeface="HIBJIL+Futura-Medium"/>
              </a:rPr>
              <a:t>1:</a:t>
            </a:r>
            <a:r>
              <a:rPr sz="3550" dirty="0">
                <a:solidFill>
                  <a:srgbClr val="000000"/>
                </a:solidFill>
                <a:latin typeface="HIBJIL+Futura-Medium"/>
                <a:cs typeface="HIBJIL+Futura-Medium"/>
              </a:rPr>
              <a:t> </a:t>
            </a:r>
            <a:r>
              <a:rPr sz="3550" spc="10" dirty="0">
                <a:solidFill>
                  <a:srgbClr val="000000"/>
                </a:solidFill>
                <a:latin typeface="HIBJIL+Futura-Medium"/>
                <a:cs typeface="HIBJIL+Futura-Medium"/>
              </a:rPr>
              <a:t>cluster-level</a:t>
            </a:r>
            <a:r>
              <a:rPr sz="3550" spc="20" dirty="0">
                <a:solidFill>
                  <a:srgbClr val="000000"/>
                </a:solidFill>
                <a:latin typeface="HIBJIL+Futura-Medium"/>
                <a:cs typeface="HIBJIL+Futura-Medium"/>
              </a:rPr>
              <a:t> </a:t>
            </a:r>
            <a:r>
              <a:rPr sz="3550" spc="17" dirty="0">
                <a:solidFill>
                  <a:srgbClr val="000000"/>
                </a:solidFill>
                <a:latin typeface="HIBJIL+Futura-Medium"/>
                <a:cs typeface="HIBJIL+Futura-Medium"/>
              </a:rPr>
              <a:t>resource</a:t>
            </a:r>
            <a:r>
              <a:rPr sz="3550" spc="25" dirty="0">
                <a:solidFill>
                  <a:srgbClr val="000000"/>
                </a:solidFill>
                <a:latin typeface="HIBJIL+Futura-Medium"/>
                <a:cs typeface="HIBJIL+Futura-Medium"/>
              </a:rPr>
              <a:t> </a:t>
            </a:r>
            <a:r>
              <a:rPr sz="3550" spc="23" dirty="0">
                <a:solidFill>
                  <a:srgbClr val="000000"/>
                </a:solidFill>
                <a:latin typeface="HIBJIL+Futura-Medium"/>
                <a:cs typeface="HIBJIL+Futura-Medium"/>
              </a:rPr>
              <a:t>allocation</a:t>
            </a:r>
          </a:p>
        </p:txBody>
      </p:sp>
      <p:sp>
        <p:nvSpPr>
          <p:cNvPr id="4" name="object 4"/>
          <p:cNvSpPr txBox="1"/>
          <p:nvPr/>
        </p:nvSpPr>
        <p:spPr>
          <a:xfrm>
            <a:off x="1547992" y="2096515"/>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1</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1/2</a:t>
            </a:r>
          </a:p>
        </p:txBody>
      </p:sp>
      <p:sp>
        <p:nvSpPr>
          <p:cNvPr id="5" name="object 5"/>
          <p:cNvSpPr txBox="1"/>
          <p:nvPr/>
        </p:nvSpPr>
        <p:spPr>
          <a:xfrm>
            <a:off x="7813794" y="2383536"/>
            <a:ext cx="763097"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50%</a:t>
            </a:r>
          </a:p>
        </p:txBody>
      </p:sp>
      <p:sp>
        <p:nvSpPr>
          <p:cNvPr id="6" name="object 6"/>
          <p:cNvSpPr txBox="1"/>
          <p:nvPr/>
        </p:nvSpPr>
        <p:spPr>
          <a:xfrm>
            <a:off x="4403374" y="2944368"/>
            <a:ext cx="1896668" cy="1626107"/>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duty cycle:</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8</a:t>
            </a:r>
          </a:p>
          <a:p>
            <a:pPr marL="0" marR="0">
              <a:lnSpc>
                <a:spcPts val="2400"/>
              </a:lnSpc>
              <a:spcBef>
                <a:spcPts val="7703"/>
              </a:spcBef>
              <a:spcAft>
                <a:spcPts val="0"/>
              </a:spcAft>
            </a:pPr>
            <a:r>
              <a:rPr sz="2400" dirty="0">
                <a:solidFill>
                  <a:srgbClr val="000000"/>
                </a:solidFill>
                <a:latin typeface="VBKEIE+Helvetica-Light"/>
                <a:cs typeface="VBKEIE+Helvetica-Light"/>
              </a:rPr>
              <a:t>duty cycle:</a:t>
            </a:r>
            <a:r>
              <a:rPr sz="2400" spc="-10" dirty="0">
                <a:solidFill>
                  <a:srgbClr val="000000"/>
                </a:solidFill>
                <a:latin typeface="VBKEIE+Helvetica-Light"/>
                <a:cs typeface="VBKEIE+Helvetica-Light"/>
              </a:rPr>
              <a:t> </a:t>
            </a:r>
            <a:r>
              <a:rPr sz="2400" dirty="0">
                <a:solidFill>
                  <a:srgbClr val="DB314D"/>
                </a:solidFill>
                <a:latin typeface="VBKEIE+Helvetica-Light"/>
                <a:cs typeface="VBKEIE+Helvetica-Light"/>
              </a:rPr>
              <a:t>8</a:t>
            </a:r>
          </a:p>
        </p:txBody>
      </p:sp>
      <p:sp>
        <p:nvSpPr>
          <p:cNvPr id="7" name="object 7"/>
          <p:cNvSpPr txBox="1"/>
          <p:nvPr/>
        </p:nvSpPr>
        <p:spPr>
          <a:xfrm>
            <a:off x="1547992" y="3373628"/>
            <a:ext cx="1166215" cy="9017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2</a:t>
            </a:r>
          </a:p>
          <a:p>
            <a:pPr marL="0" marR="0">
              <a:lnSpc>
                <a:spcPts val="1999"/>
              </a:lnSpc>
              <a:spcBef>
                <a:spcPts val="400"/>
              </a:spcBef>
              <a:spcAft>
                <a:spcPts val="0"/>
              </a:spcAft>
            </a:pPr>
            <a:r>
              <a:rPr sz="2000" dirty="0">
                <a:solidFill>
                  <a:srgbClr val="000000"/>
                </a:solidFill>
                <a:latin typeface="VBKEIE+Helvetica-Light"/>
                <a:cs typeface="VBKEIE+Helvetica-Light"/>
              </a:rPr>
              <a:t>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18</a:t>
            </a:r>
          </a:p>
          <a:p>
            <a:pPr marL="0" marR="0">
              <a:lnSpc>
                <a:spcPts val="1999"/>
              </a:lnSpc>
              <a:spcBef>
                <a:spcPts val="400"/>
              </a:spcBef>
              <a:spcAft>
                <a:spcPts val="0"/>
              </a:spcAft>
            </a:pPr>
            <a:r>
              <a:rPr sz="2000" dirty="0">
                <a:solidFill>
                  <a:srgbClr val="000000"/>
                </a:solidFill>
                <a:latin typeface="VBKEIE+Helvetica-Light"/>
                <a:cs typeface="VBKEIE+Helvetica-Light"/>
              </a:rPr>
              <a:t>Rate:</a:t>
            </a:r>
            <a:r>
              <a:rPr sz="2000" spc="-11" dirty="0">
                <a:solidFill>
                  <a:srgbClr val="000000"/>
                </a:solidFill>
                <a:latin typeface="VBKEIE+Helvetica-Light"/>
                <a:cs typeface="VBKEIE+Helvetica-Light"/>
              </a:rPr>
              <a:t> </a:t>
            </a:r>
            <a:r>
              <a:rPr sz="2000" dirty="0">
                <a:solidFill>
                  <a:srgbClr val="000000"/>
                </a:solidFill>
                <a:latin typeface="VBKEIE+Helvetica-Light"/>
                <a:cs typeface="VBKEIE+Helvetica-Light"/>
              </a:rPr>
              <a:t>1/4</a:t>
            </a:r>
          </a:p>
        </p:txBody>
      </p:sp>
      <p:sp>
        <p:nvSpPr>
          <p:cNvPr id="8" name="object 8"/>
          <p:cNvSpPr txBox="1"/>
          <p:nvPr/>
        </p:nvSpPr>
        <p:spPr>
          <a:xfrm>
            <a:off x="7813792" y="3559454"/>
            <a:ext cx="796930" cy="393191"/>
          </a:xfrm>
          <a:prstGeom prst="rect">
            <a:avLst/>
          </a:prstGeom>
        </p:spPr>
        <p:txBody>
          <a:bodyPr vert="horz" wrap="square" lIns="0" tIns="0" rIns="0" bIns="0" rtlCol="0">
            <a:spAutoFit/>
          </a:bodyPr>
          <a:lstStyle/>
          <a:p>
            <a:pPr marL="0" marR="0">
              <a:lnSpc>
                <a:spcPts val="2795"/>
              </a:lnSpc>
              <a:spcBef>
                <a:spcPts val="0"/>
              </a:spcBef>
              <a:spcAft>
                <a:spcPts val="0"/>
              </a:spcAft>
            </a:pPr>
            <a:r>
              <a:rPr sz="2400" dirty="0">
                <a:solidFill>
                  <a:srgbClr val="DB314D"/>
                </a:solidFill>
                <a:latin typeface="QPSGAO+HelveticaNeue"/>
                <a:cs typeface="QPSGAO+HelveticaNeue"/>
              </a:rPr>
              <a:t>63%</a:t>
            </a:r>
          </a:p>
        </p:txBody>
      </p:sp>
      <p:sp>
        <p:nvSpPr>
          <p:cNvPr id="9" name="object 9"/>
          <p:cNvSpPr txBox="1"/>
          <p:nvPr/>
        </p:nvSpPr>
        <p:spPr>
          <a:xfrm>
            <a:off x="2028725" y="5279694"/>
            <a:ext cx="7460907" cy="875284"/>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FFFFFF"/>
                </a:solidFill>
                <a:latin typeface="RBHOBL+HelveticaNeue-Light"/>
                <a:cs typeface="RBHOBL+HelveticaNeue-Light"/>
              </a:rPr>
              <a:t>Challenge: GPU sharing has to account for SLO</a:t>
            </a:r>
          </a:p>
          <a:p>
            <a:pPr marL="295338" marR="0">
              <a:lnSpc>
                <a:spcPts val="3288"/>
              </a:lnSpc>
              <a:spcBef>
                <a:spcPts val="0"/>
              </a:spcBef>
              <a:spcAft>
                <a:spcPts val="0"/>
              </a:spcAft>
            </a:pPr>
            <a:r>
              <a:rPr sz="2800" dirty="0">
                <a:solidFill>
                  <a:srgbClr val="FFFFFF"/>
                </a:solidFill>
                <a:latin typeface="RBHOBL+HelveticaNeue-Light"/>
                <a:cs typeface="RBHOBL+HelveticaNeue-Light"/>
              </a:rPr>
              <a:t>and “squishy” load demands across models</a:t>
            </a:r>
          </a:p>
        </p:txBody>
      </p:sp>
      <p:sp>
        <p:nvSpPr>
          <p:cNvPr id="10" name="object 10"/>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15</a:t>
            </a:r>
          </a:p>
        </p:txBody>
      </p:sp>
    </p:spTree>
    <p:extLst>
      <p:ext uri="{BB962C8B-B14F-4D97-AF65-F5344CB8AC3E}">
        <p14:creationId xmlns:p14="http://schemas.microsoft.com/office/powerpoint/2010/main" val="114425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10377843"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40" dirty="0">
                <a:solidFill>
                  <a:srgbClr val="000000"/>
                </a:solidFill>
                <a:latin typeface="HIBJIL+Futura-Medium"/>
                <a:cs typeface="HIBJIL+Futura-Medium"/>
              </a:rPr>
              <a:t>Opportunity</a:t>
            </a:r>
            <a:r>
              <a:rPr sz="4350" dirty="0">
                <a:solidFill>
                  <a:srgbClr val="000000"/>
                </a:solidFill>
                <a:latin typeface="HIBJIL+Futura-Medium"/>
                <a:cs typeface="HIBJIL+Futura-Medium"/>
              </a:rPr>
              <a:t> </a:t>
            </a:r>
            <a:r>
              <a:rPr sz="4350" spc="30" dirty="0">
                <a:solidFill>
                  <a:srgbClr val="000000"/>
                </a:solidFill>
                <a:latin typeface="HIBJIL+Futura-Medium"/>
                <a:cs typeface="HIBJIL+Futura-Medium"/>
              </a:rPr>
              <a:t>2:</a:t>
            </a:r>
            <a:r>
              <a:rPr sz="4350" spc="12" dirty="0">
                <a:solidFill>
                  <a:srgbClr val="000000"/>
                </a:solidFill>
                <a:latin typeface="HIBJIL+Futura-Medium"/>
                <a:cs typeface="HIBJIL+Futura-Medium"/>
              </a:rPr>
              <a:t> </a:t>
            </a:r>
            <a:r>
              <a:rPr sz="4350" dirty="0">
                <a:solidFill>
                  <a:srgbClr val="000000"/>
                </a:solidFill>
                <a:latin typeface="HIBJIL+Futura-Medium"/>
                <a:cs typeface="HIBJIL+Futura-Medium"/>
              </a:rPr>
              <a:t>app-level</a:t>
            </a:r>
            <a:r>
              <a:rPr sz="4350" spc="31" dirty="0">
                <a:solidFill>
                  <a:srgbClr val="000000"/>
                </a:solidFill>
                <a:latin typeface="HIBJIL+Futura-Medium"/>
                <a:cs typeface="HIBJIL+Futura-Medium"/>
              </a:rPr>
              <a:t> </a:t>
            </a:r>
            <a:r>
              <a:rPr sz="4350" spc="25" dirty="0">
                <a:solidFill>
                  <a:srgbClr val="000000"/>
                </a:solidFill>
                <a:latin typeface="HIBJIL+Futura-Medium"/>
                <a:cs typeface="HIBJIL+Futura-Medium"/>
              </a:rPr>
              <a:t>complex</a:t>
            </a:r>
            <a:r>
              <a:rPr sz="4350" spc="31" dirty="0">
                <a:solidFill>
                  <a:srgbClr val="000000"/>
                </a:solidFill>
                <a:latin typeface="HIBJIL+Futura-Medium"/>
                <a:cs typeface="HIBJIL+Futura-Medium"/>
              </a:rPr>
              <a:t> </a:t>
            </a:r>
            <a:r>
              <a:rPr sz="4350" spc="34" dirty="0">
                <a:solidFill>
                  <a:srgbClr val="000000"/>
                </a:solidFill>
                <a:latin typeface="HIBJIL+Futura-Medium"/>
                <a:cs typeface="HIBJIL+Futura-Medium"/>
              </a:rPr>
              <a:t>quer</a:t>
            </a:r>
            <a:r>
              <a:rPr sz="4350" spc="-1126" dirty="0">
                <a:solidFill>
                  <a:srgbClr val="000000"/>
                </a:solidFill>
                <a:latin typeface="HIBJIL+Futura-Medium"/>
                <a:cs typeface="HIBJIL+Futura-Medium"/>
              </a:rPr>
              <a:t> </a:t>
            </a:r>
            <a:r>
              <a:rPr sz="4350" dirty="0">
                <a:solidFill>
                  <a:srgbClr val="000000"/>
                </a:solidFill>
                <a:latin typeface="HIBJIL+Futura-Medium"/>
                <a:cs typeface="HIBJIL+Futura-Medium"/>
              </a:rPr>
              <a:t>y</a:t>
            </a:r>
          </a:p>
        </p:txBody>
      </p:sp>
      <p:sp>
        <p:nvSpPr>
          <p:cNvPr id="4" name="object 4"/>
          <p:cNvSpPr txBox="1"/>
          <p:nvPr/>
        </p:nvSpPr>
        <p:spPr>
          <a:xfrm>
            <a:off x="5299307" y="1749044"/>
            <a:ext cx="2450591"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Latency 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100ms</a:t>
            </a:r>
          </a:p>
        </p:txBody>
      </p:sp>
      <p:sp>
        <p:nvSpPr>
          <p:cNvPr id="5" name="object 5"/>
          <p:cNvSpPr txBox="1"/>
          <p:nvPr/>
        </p:nvSpPr>
        <p:spPr>
          <a:xfrm>
            <a:off x="4554908" y="2575052"/>
            <a:ext cx="561593" cy="5969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Obj</a:t>
            </a:r>
          </a:p>
          <a:p>
            <a:pPr marL="7175" marR="0">
              <a:lnSpc>
                <a:spcPts val="1999"/>
              </a:lnSpc>
              <a:spcBef>
                <a:spcPts val="400"/>
              </a:spcBef>
              <a:spcAft>
                <a:spcPts val="0"/>
              </a:spcAft>
            </a:pPr>
            <a:r>
              <a:rPr sz="2000" dirty="0">
                <a:solidFill>
                  <a:srgbClr val="000000"/>
                </a:solidFill>
                <a:latin typeface="VBKEIE+Helvetica-Light"/>
                <a:cs typeface="VBKEIE+Helvetica-Light"/>
              </a:rPr>
              <a:t>Det</a:t>
            </a:r>
          </a:p>
        </p:txBody>
      </p:sp>
      <p:sp>
        <p:nvSpPr>
          <p:cNvPr id="6" name="object 6"/>
          <p:cNvSpPr txBox="1"/>
          <p:nvPr/>
        </p:nvSpPr>
        <p:spPr>
          <a:xfrm>
            <a:off x="7920288" y="2727452"/>
            <a:ext cx="604672"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Rec</a:t>
            </a:r>
          </a:p>
        </p:txBody>
      </p:sp>
      <p:sp>
        <p:nvSpPr>
          <p:cNvPr id="7" name="object 7"/>
          <p:cNvSpPr txBox="1"/>
          <p:nvPr/>
        </p:nvSpPr>
        <p:spPr>
          <a:xfrm>
            <a:off x="5933941" y="3367980"/>
            <a:ext cx="1191526" cy="395436"/>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GRTDRV+CambriaMath"/>
                <a:cs typeface="GRTDRV+CambriaMath"/>
              </a:rPr>
              <a:t>!</a:t>
            </a:r>
            <a:r>
              <a:rPr sz="2400" spc="-116" dirty="0">
                <a:solidFill>
                  <a:srgbClr val="000000"/>
                </a:solidFill>
                <a:latin typeface="Times New Roman"/>
                <a:cs typeface="Times New Roman"/>
              </a:rPr>
              <a:t> </a:t>
            </a:r>
            <a:r>
              <a:rPr sz="2000" dirty="0">
                <a:solidFill>
                  <a:srgbClr val="000000"/>
                </a:solidFill>
                <a:latin typeface="RBHOBL+HelveticaNeue-Light"/>
                <a:cs typeface="RBHOBL+HelveticaNeue-Light"/>
              </a:rPr>
              <a:t>objects</a:t>
            </a:r>
          </a:p>
        </p:txBody>
      </p:sp>
      <p:sp>
        <p:nvSpPr>
          <p:cNvPr id="8" name="object 8"/>
          <p:cNvSpPr txBox="1"/>
          <p:nvPr/>
        </p:nvSpPr>
        <p:spPr>
          <a:xfrm>
            <a:off x="2618152" y="4294123"/>
            <a:ext cx="2972244" cy="68834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Latency 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(ms)</a:t>
            </a:r>
          </a:p>
          <a:p>
            <a:pPr marL="58225" marR="0">
              <a:lnSpc>
                <a:spcPts val="1999"/>
              </a:lnSpc>
              <a:spcBef>
                <a:spcPts val="1120"/>
              </a:spcBef>
              <a:spcAft>
                <a:spcPts val="0"/>
              </a:spcAft>
            </a:pPr>
            <a:r>
              <a:rPr sz="2000" dirty="0">
                <a:solidFill>
                  <a:srgbClr val="000000"/>
                </a:solidFill>
                <a:latin typeface="VBKEIE+Helvetica-Light"/>
                <a:cs typeface="VBKEIE+Helvetica-Light"/>
              </a:rPr>
              <a:t>Detection</a:t>
            </a:r>
            <a:r>
              <a:rPr sz="2000" spc="1917" dirty="0">
                <a:solidFill>
                  <a:srgbClr val="000000"/>
                </a:solidFill>
                <a:latin typeface="VBKEIE+Helvetica-Light"/>
                <a:cs typeface="VBKEIE+Helvetica-Light"/>
              </a:rPr>
              <a:t> </a:t>
            </a:r>
            <a:r>
              <a:rPr sz="2000" dirty="0">
                <a:solidFill>
                  <a:srgbClr val="000000"/>
                </a:solidFill>
                <a:latin typeface="VBKEIE+Helvetica-Light"/>
                <a:cs typeface="VBKEIE+Helvetica-Light"/>
              </a:rPr>
              <a:t>Recognition</a:t>
            </a:r>
          </a:p>
        </p:txBody>
      </p:sp>
      <p:sp>
        <p:nvSpPr>
          <p:cNvPr id="9" name="object 9"/>
          <p:cNvSpPr txBox="1"/>
          <p:nvPr/>
        </p:nvSpPr>
        <p:spPr>
          <a:xfrm>
            <a:off x="5741303" y="4294123"/>
            <a:ext cx="3507139" cy="701590"/>
          </a:xfrm>
          <a:prstGeom prst="rect">
            <a:avLst/>
          </a:prstGeom>
        </p:spPr>
        <p:txBody>
          <a:bodyPr vert="horz" wrap="square" lIns="0" tIns="0" rIns="0" bIns="0" rtlCol="0">
            <a:spAutoFit/>
          </a:bodyPr>
          <a:lstStyle/>
          <a:p>
            <a:pPr marL="320770" marR="0">
              <a:lnSpc>
                <a:spcPts val="1999"/>
              </a:lnSpc>
              <a:spcBef>
                <a:spcPts val="0"/>
              </a:spcBef>
              <a:spcAft>
                <a:spcPts val="0"/>
              </a:spcAft>
            </a:pPr>
            <a:r>
              <a:rPr sz="2000" dirty="0">
                <a:solidFill>
                  <a:srgbClr val="000000"/>
                </a:solidFill>
                <a:latin typeface="VBKEIE+Helvetica-Light"/>
                <a:cs typeface="VBKEIE+Helvetica-Light"/>
              </a:rPr>
              <a:t>Throughput</a:t>
            </a:r>
            <a:r>
              <a:rPr sz="2000" spc="-10" dirty="0">
                <a:solidFill>
                  <a:srgbClr val="000000"/>
                </a:solidFill>
                <a:latin typeface="VBKEIE+Helvetica-Light"/>
                <a:cs typeface="VBKEIE+Helvetica-Light"/>
              </a:rPr>
              <a:t> </a:t>
            </a:r>
            <a:r>
              <a:rPr sz="2000" dirty="0">
                <a:solidFill>
                  <a:srgbClr val="000000"/>
                </a:solidFill>
                <a:latin typeface="VBKEIE+Helvetica-Light"/>
                <a:cs typeface="VBKEIE+Helvetica-Light"/>
              </a:rPr>
              <a:t>(reqs/s/GPU)</a:t>
            </a:r>
          </a:p>
          <a:p>
            <a:pPr marL="0" marR="0">
              <a:lnSpc>
                <a:spcPts val="2344"/>
              </a:lnSpc>
              <a:spcBef>
                <a:spcPts val="879"/>
              </a:spcBef>
              <a:spcAft>
                <a:spcPts val="0"/>
              </a:spcAft>
            </a:pP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0.1</a:t>
            </a:r>
            <a:r>
              <a:rPr sz="2000" spc="360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1</a:t>
            </a:r>
            <a:r>
              <a:rPr sz="2000" spc="4229" dirty="0">
                <a:solidFill>
                  <a:srgbClr val="000000"/>
                </a:solidFill>
                <a:latin typeface="Times New Roman"/>
                <a:cs typeface="Times New Roman"/>
              </a:rPr>
              <a:t> </a:t>
            </a: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10</a:t>
            </a:r>
          </a:p>
        </p:txBody>
      </p:sp>
      <p:sp>
        <p:nvSpPr>
          <p:cNvPr id="10" name="object 10"/>
          <p:cNvSpPr txBox="1"/>
          <p:nvPr/>
        </p:nvSpPr>
        <p:spPr>
          <a:xfrm>
            <a:off x="3078808" y="5086604"/>
            <a:ext cx="434924" cy="1084579"/>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40</a:t>
            </a:r>
          </a:p>
          <a:p>
            <a:pPr marL="0" marR="0">
              <a:lnSpc>
                <a:spcPts val="1999"/>
              </a:lnSpc>
              <a:spcBef>
                <a:spcPts val="1119"/>
              </a:spcBef>
              <a:spcAft>
                <a:spcPts val="0"/>
              </a:spcAft>
            </a:pPr>
            <a:r>
              <a:rPr sz="2000" dirty="0">
                <a:solidFill>
                  <a:srgbClr val="000000"/>
                </a:solidFill>
                <a:latin typeface="VBKEIE+Helvetica-Light"/>
                <a:cs typeface="VBKEIE+Helvetica-Light"/>
              </a:rPr>
              <a:t>50</a:t>
            </a:r>
          </a:p>
          <a:p>
            <a:pPr marL="0" marR="0">
              <a:lnSpc>
                <a:spcPts val="1999"/>
              </a:lnSpc>
              <a:spcBef>
                <a:spcPts val="1120"/>
              </a:spcBef>
              <a:spcAft>
                <a:spcPts val="0"/>
              </a:spcAft>
            </a:pPr>
            <a:r>
              <a:rPr sz="2000" dirty="0">
                <a:solidFill>
                  <a:srgbClr val="000000"/>
                </a:solidFill>
                <a:latin typeface="VBKEIE+Helvetica-Light"/>
                <a:cs typeface="VBKEIE+Helvetica-Light"/>
              </a:rPr>
              <a:t>60</a:t>
            </a:r>
          </a:p>
        </p:txBody>
      </p:sp>
      <p:sp>
        <p:nvSpPr>
          <p:cNvPr id="11" name="object 11"/>
          <p:cNvSpPr txBox="1"/>
          <p:nvPr/>
        </p:nvSpPr>
        <p:spPr>
          <a:xfrm>
            <a:off x="4614873" y="5086604"/>
            <a:ext cx="434924" cy="1084579"/>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60</a:t>
            </a:r>
          </a:p>
          <a:p>
            <a:pPr marL="0" marR="0">
              <a:lnSpc>
                <a:spcPts val="1999"/>
              </a:lnSpc>
              <a:spcBef>
                <a:spcPts val="1119"/>
              </a:spcBef>
              <a:spcAft>
                <a:spcPts val="0"/>
              </a:spcAft>
            </a:pPr>
            <a:r>
              <a:rPr sz="2000" dirty="0">
                <a:solidFill>
                  <a:srgbClr val="000000"/>
                </a:solidFill>
                <a:latin typeface="VBKEIE+Helvetica-Light"/>
                <a:cs typeface="VBKEIE+Helvetica-Light"/>
              </a:rPr>
              <a:t>50</a:t>
            </a:r>
          </a:p>
          <a:p>
            <a:pPr marL="0" marR="0">
              <a:lnSpc>
                <a:spcPts val="1999"/>
              </a:lnSpc>
              <a:spcBef>
                <a:spcPts val="1120"/>
              </a:spcBef>
              <a:spcAft>
                <a:spcPts val="0"/>
              </a:spcAft>
            </a:pPr>
            <a:r>
              <a:rPr sz="2000" dirty="0">
                <a:solidFill>
                  <a:srgbClr val="000000"/>
                </a:solidFill>
                <a:latin typeface="VBKEIE+Helvetica-Light"/>
                <a:cs typeface="VBKEIE+Helvetica-Light"/>
              </a:rPr>
              <a:t>40</a:t>
            </a:r>
          </a:p>
        </p:txBody>
      </p:sp>
      <p:sp>
        <p:nvSpPr>
          <p:cNvPr id="12" name="object 12"/>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7457994"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3" dirty="0">
                <a:solidFill>
                  <a:srgbClr val="000000"/>
                </a:solidFill>
                <a:latin typeface="HIBJIL+Futura-Medium"/>
                <a:cs typeface="HIBJIL+Futura-Medium"/>
              </a:rPr>
              <a:t>Analyze</a:t>
            </a:r>
            <a:r>
              <a:rPr sz="4350" spc="20" dirty="0">
                <a:solidFill>
                  <a:srgbClr val="000000"/>
                </a:solidFill>
                <a:latin typeface="HIBJIL+Futura-Medium"/>
                <a:cs typeface="HIBJIL+Futura-Medium"/>
              </a:rPr>
              <a:t> </a:t>
            </a:r>
            <a:r>
              <a:rPr sz="4350" spc="27" dirty="0">
                <a:solidFill>
                  <a:srgbClr val="000000"/>
                </a:solidFill>
                <a:latin typeface="HIBJIL+Futura-Medium"/>
                <a:cs typeface="HIBJIL+Futura-Medium"/>
              </a:rPr>
              <a:t>video</a:t>
            </a:r>
            <a:r>
              <a:rPr sz="4350" spc="28" dirty="0">
                <a:solidFill>
                  <a:srgbClr val="000000"/>
                </a:solidFill>
                <a:latin typeface="HIBJIL+Futura-Medium"/>
                <a:cs typeface="HIBJIL+Futura-Medium"/>
              </a:rPr>
              <a:t> at</a:t>
            </a:r>
            <a:r>
              <a:rPr sz="4350" dirty="0">
                <a:solidFill>
                  <a:srgbClr val="000000"/>
                </a:solidFill>
                <a:latin typeface="HIBJIL+Futura-Medium"/>
                <a:cs typeface="HIBJIL+Futura-Medium"/>
              </a:rPr>
              <a:t> </a:t>
            </a:r>
            <a:r>
              <a:rPr sz="4350" spc="27" dirty="0">
                <a:solidFill>
                  <a:srgbClr val="000000"/>
                </a:solidFill>
                <a:latin typeface="HIBJIL+Futura-Medium"/>
                <a:cs typeface="HIBJIL+Futura-Medium"/>
              </a:rPr>
              <a:t>large</a:t>
            </a:r>
            <a:r>
              <a:rPr sz="4350" spc="25" dirty="0">
                <a:solidFill>
                  <a:srgbClr val="000000"/>
                </a:solidFill>
                <a:latin typeface="HIBJIL+Futura-Medium"/>
                <a:cs typeface="HIBJIL+Futura-Medium"/>
              </a:rPr>
              <a:t> scale</a:t>
            </a:r>
          </a:p>
        </p:txBody>
      </p:sp>
      <p:sp>
        <p:nvSpPr>
          <p:cNvPr id="4" name="object 4"/>
          <p:cNvSpPr txBox="1"/>
          <p:nvPr/>
        </p:nvSpPr>
        <p:spPr>
          <a:xfrm>
            <a:off x="1991117" y="3588258"/>
            <a:ext cx="2896041" cy="2667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Real-time traffic monitoring</a:t>
            </a:r>
          </a:p>
        </p:txBody>
      </p:sp>
      <p:sp>
        <p:nvSpPr>
          <p:cNvPr id="5" name="object 5"/>
          <p:cNvSpPr txBox="1"/>
          <p:nvPr/>
        </p:nvSpPr>
        <p:spPr>
          <a:xfrm>
            <a:off x="6475432" y="3630930"/>
            <a:ext cx="2477033" cy="2667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Game stream indexing</a:t>
            </a:r>
          </a:p>
        </p:txBody>
      </p:sp>
      <p:sp>
        <p:nvSpPr>
          <p:cNvPr id="6" name="object 6"/>
          <p:cNvSpPr txBox="1"/>
          <p:nvPr/>
        </p:nvSpPr>
        <p:spPr>
          <a:xfrm>
            <a:off x="6367180" y="6072378"/>
            <a:ext cx="2642311" cy="2667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Intelligent family camera</a:t>
            </a:r>
          </a:p>
        </p:txBody>
      </p:sp>
      <p:sp>
        <p:nvSpPr>
          <p:cNvPr id="7" name="object 7"/>
          <p:cNvSpPr txBox="1"/>
          <p:nvPr/>
        </p:nvSpPr>
        <p:spPr>
          <a:xfrm>
            <a:off x="2747584" y="6212586"/>
            <a:ext cx="1397355" cy="2667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Surveillance</a:t>
            </a:r>
          </a:p>
        </p:txBody>
      </p:sp>
      <p:sp>
        <p:nvSpPr>
          <p:cNvPr id="8" name="object 8"/>
          <p:cNvSpPr txBox="1"/>
          <p:nvPr/>
        </p:nvSpPr>
        <p:spPr>
          <a:xfrm>
            <a:off x="11183302" y="6441620"/>
            <a:ext cx="229641"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98989"/>
                </a:solidFill>
                <a:latin typeface="Calibri"/>
                <a:cs typeface="Calibri"/>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10377843"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40" dirty="0">
                <a:solidFill>
                  <a:srgbClr val="000000"/>
                </a:solidFill>
                <a:latin typeface="HIBJIL+Futura-Medium"/>
                <a:cs typeface="HIBJIL+Futura-Medium"/>
              </a:rPr>
              <a:t>Opportunity</a:t>
            </a:r>
            <a:r>
              <a:rPr sz="4350" dirty="0">
                <a:solidFill>
                  <a:srgbClr val="000000"/>
                </a:solidFill>
                <a:latin typeface="HIBJIL+Futura-Medium"/>
                <a:cs typeface="HIBJIL+Futura-Medium"/>
              </a:rPr>
              <a:t> </a:t>
            </a:r>
            <a:r>
              <a:rPr sz="4350" spc="30" dirty="0">
                <a:solidFill>
                  <a:srgbClr val="000000"/>
                </a:solidFill>
                <a:latin typeface="HIBJIL+Futura-Medium"/>
                <a:cs typeface="HIBJIL+Futura-Medium"/>
              </a:rPr>
              <a:t>2:</a:t>
            </a:r>
            <a:r>
              <a:rPr sz="4350" spc="12" dirty="0">
                <a:solidFill>
                  <a:srgbClr val="000000"/>
                </a:solidFill>
                <a:latin typeface="HIBJIL+Futura-Medium"/>
                <a:cs typeface="HIBJIL+Futura-Medium"/>
              </a:rPr>
              <a:t> </a:t>
            </a:r>
            <a:r>
              <a:rPr sz="4350" dirty="0">
                <a:solidFill>
                  <a:srgbClr val="000000"/>
                </a:solidFill>
                <a:latin typeface="HIBJIL+Futura-Medium"/>
                <a:cs typeface="HIBJIL+Futura-Medium"/>
              </a:rPr>
              <a:t>app-level</a:t>
            </a:r>
            <a:r>
              <a:rPr sz="4350" spc="31" dirty="0">
                <a:solidFill>
                  <a:srgbClr val="000000"/>
                </a:solidFill>
                <a:latin typeface="HIBJIL+Futura-Medium"/>
                <a:cs typeface="HIBJIL+Futura-Medium"/>
              </a:rPr>
              <a:t> </a:t>
            </a:r>
            <a:r>
              <a:rPr sz="4350" spc="25" dirty="0">
                <a:solidFill>
                  <a:srgbClr val="000000"/>
                </a:solidFill>
                <a:latin typeface="HIBJIL+Futura-Medium"/>
                <a:cs typeface="HIBJIL+Futura-Medium"/>
              </a:rPr>
              <a:t>complex</a:t>
            </a:r>
            <a:r>
              <a:rPr sz="4350" spc="31" dirty="0">
                <a:solidFill>
                  <a:srgbClr val="000000"/>
                </a:solidFill>
                <a:latin typeface="HIBJIL+Futura-Medium"/>
                <a:cs typeface="HIBJIL+Futura-Medium"/>
              </a:rPr>
              <a:t> </a:t>
            </a:r>
            <a:r>
              <a:rPr sz="4350" spc="34" dirty="0">
                <a:solidFill>
                  <a:srgbClr val="000000"/>
                </a:solidFill>
                <a:latin typeface="HIBJIL+Futura-Medium"/>
                <a:cs typeface="HIBJIL+Futura-Medium"/>
              </a:rPr>
              <a:t>quer</a:t>
            </a:r>
            <a:r>
              <a:rPr sz="4350" spc="-1126" dirty="0">
                <a:solidFill>
                  <a:srgbClr val="000000"/>
                </a:solidFill>
                <a:latin typeface="HIBJIL+Futura-Medium"/>
                <a:cs typeface="HIBJIL+Futura-Medium"/>
              </a:rPr>
              <a:t> </a:t>
            </a:r>
            <a:r>
              <a:rPr sz="4350" dirty="0">
                <a:solidFill>
                  <a:srgbClr val="000000"/>
                </a:solidFill>
                <a:latin typeface="HIBJIL+Futura-Medium"/>
                <a:cs typeface="HIBJIL+Futura-Medium"/>
              </a:rPr>
              <a:t>y</a:t>
            </a:r>
          </a:p>
        </p:txBody>
      </p:sp>
      <p:sp>
        <p:nvSpPr>
          <p:cNvPr id="4" name="object 4"/>
          <p:cNvSpPr txBox="1"/>
          <p:nvPr/>
        </p:nvSpPr>
        <p:spPr>
          <a:xfrm>
            <a:off x="5299307" y="1749044"/>
            <a:ext cx="2450591"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Latency 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100ms</a:t>
            </a:r>
          </a:p>
        </p:txBody>
      </p:sp>
      <p:sp>
        <p:nvSpPr>
          <p:cNvPr id="5" name="object 5"/>
          <p:cNvSpPr txBox="1"/>
          <p:nvPr/>
        </p:nvSpPr>
        <p:spPr>
          <a:xfrm>
            <a:off x="4554908" y="2575052"/>
            <a:ext cx="561593" cy="5969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Obj</a:t>
            </a:r>
          </a:p>
          <a:p>
            <a:pPr marL="7175" marR="0">
              <a:lnSpc>
                <a:spcPts val="1999"/>
              </a:lnSpc>
              <a:spcBef>
                <a:spcPts val="400"/>
              </a:spcBef>
              <a:spcAft>
                <a:spcPts val="0"/>
              </a:spcAft>
            </a:pPr>
            <a:r>
              <a:rPr sz="2000" dirty="0">
                <a:solidFill>
                  <a:srgbClr val="000000"/>
                </a:solidFill>
                <a:latin typeface="VBKEIE+Helvetica-Light"/>
                <a:cs typeface="VBKEIE+Helvetica-Light"/>
              </a:rPr>
              <a:t>Det</a:t>
            </a:r>
          </a:p>
        </p:txBody>
      </p:sp>
      <p:sp>
        <p:nvSpPr>
          <p:cNvPr id="6" name="object 6"/>
          <p:cNvSpPr txBox="1"/>
          <p:nvPr/>
        </p:nvSpPr>
        <p:spPr>
          <a:xfrm>
            <a:off x="7920288" y="2727452"/>
            <a:ext cx="604672"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Rec</a:t>
            </a:r>
          </a:p>
        </p:txBody>
      </p:sp>
      <p:sp>
        <p:nvSpPr>
          <p:cNvPr id="7" name="object 7"/>
          <p:cNvSpPr txBox="1"/>
          <p:nvPr/>
        </p:nvSpPr>
        <p:spPr>
          <a:xfrm>
            <a:off x="5933941" y="3367980"/>
            <a:ext cx="1191526" cy="395436"/>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GRTDRV+CambriaMath"/>
                <a:cs typeface="GRTDRV+CambriaMath"/>
              </a:rPr>
              <a:t>!</a:t>
            </a:r>
            <a:r>
              <a:rPr sz="2400" spc="-116" dirty="0">
                <a:solidFill>
                  <a:srgbClr val="000000"/>
                </a:solidFill>
                <a:latin typeface="Times New Roman"/>
                <a:cs typeface="Times New Roman"/>
              </a:rPr>
              <a:t> </a:t>
            </a:r>
            <a:r>
              <a:rPr sz="2000" dirty="0">
                <a:solidFill>
                  <a:srgbClr val="000000"/>
                </a:solidFill>
                <a:latin typeface="RBHOBL+HelveticaNeue-Light"/>
                <a:cs typeface="RBHOBL+HelveticaNeue-Light"/>
              </a:rPr>
              <a:t>objects</a:t>
            </a:r>
          </a:p>
        </p:txBody>
      </p:sp>
      <p:sp>
        <p:nvSpPr>
          <p:cNvPr id="8" name="object 8"/>
          <p:cNvSpPr txBox="1"/>
          <p:nvPr/>
        </p:nvSpPr>
        <p:spPr>
          <a:xfrm>
            <a:off x="2618152" y="4294123"/>
            <a:ext cx="2972244" cy="68834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Latency 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(ms)</a:t>
            </a:r>
          </a:p>
          <a:p>
            <a:pPr marL="58225" marR="0">
              <a:lnSpc>
                <a:spcPts val="1999"/>
              </a:lnSpc>
              <a:spcBef>
                <a:spcPts val="1120"/>
              </a:spcBef>
              <a:spcAft>
                <a:spcPts val="0"/>
              </a:spcAft>
            </a:pPr>
            <a:r>
              <a:rPr sz="2000" dirty="0">
                <a:solidFill>
                  <a:srgbClr val="000000"/>
                </a:solidFill>
                <a:latin typeface="VBKEIE+Helvetica-Light"/>
                <a:cs typeface="VBKEIE+Helvetica-Light"/>
              </a:rPr>
              <a:t>Detection</a:t>
            </a:r>
            <a:r>
              <a:rPr sz="2000" spc="1917" dirty="0">
                <a:solidFill>
                  <a:srgbClr val="000000"/>
                </a:solidFill>
                <a:latin typeface="VBKEIE+Helvetica-Light"/>
                <a:cs typeface="VBKEIE+Helvetica-Light"/>
              </a:rPr>
              <a:t> </a:t>
            </a:r>
            <a:r>
              <a:rPr sz="2000" dirty="0">
                <a:solidFill>
                  <a:srgbClr val="000000"/>
                </a:solidFill>
                <a:latin typeface="VBKEIE+Helvetica-Light"/>
                <a:cs typeface="VBKEIE+Helvetica-Light"/>
              </a:rPr>
              <a:t>Recognition</a:t>
            </a:r>
          </a:p>
        </p:txBody>
      </p:sp>
      <p:sp>
        <p:nvSpPr>
          <p:cNvPr id="9" name="object 9"/>
          <p:cNvSpPr txBox="1"/>
          <p:nvPr/>
        </p:nvSpPr>
        <p:spPr>
          <a:xfrm>
            <a:off x="6062073" y="4294123"/>
            <a:ext cx="3014980"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Throughput</a:t>
            </a:r>
            <a:r>
              <a:rPr sz="2000" spc="-10" dirty="0">
                <a:solidFill>
                  <a:srgbClr val="000000"/>
                </a:solidFill>
                <a:latin typeface="VBKEIE+Helvetica-Light"/>
                <a:cs typeface="VBKEIE+Helvetica-Light"/>
              </a:rPr>
              <a:t> </a:t>
            </a:r>
            <a:r>
              <a:rPr sz="2000" dirty="0">
                <a:solidFill>
                  <a:srgbClr val="000000"/>
                </a:solidFill>
                <a:latin typeface="VBKEIE+Helvetica-Light"/>
                <a:cs typeface="VBKEIE+Helvetica-Light"/>
              </a:rPr>
              <a:t>(reqs/s/GPU)</a:t>
            </a:r>
          </a:p>
        </p:txBody>
      </p:sp>
      <p:sp>
        <p:nvSpPr>
          <p:cNvPr id="10" name="object 10"/>
          <p:cNvSpPr txBox="1"/>
          <p:nvPr/>
        </p:nvSpPr>
        <p:spPr>
          <a:xfrm>
            <a:off x="5741303" y="4659834"/>
            <a:ext cx="978397" cy="718869"/>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0.1</a:t>
            </a:r>
          </a:p>
          <a:p>
            <a:pPr marL="214883" marR="0">
              <a:lnSpc>
                <a:spcPts val="1999"/>
              </a:lnSpc>
              <a:spcBef>
                <a:spcPts val="1065"/>
              </a:spcBef>
              <a:spcAft>
                <a:spcPts val="0"/>
              </a:spcAft>
            </a:pPr>
            <a:r>
              <a:rPr sz="2000" dirty="0">
                <a:solidFill>
                  <a:srgbClr val="000000"/>
                </a:solidFill>
                <a:latin typeface="VBKEIE+Helvetica-Light"/>
                <a:cs typeface="VBKEIE+Helvetica-Light"/>
              </a:rPr>
              <a:t>Low</a:t>
            </a:r>
          </a:p>
        </p:txBody>
      </p:sp>
      <p:sp>
        <p:nvSpPr>
          <p:cNvPr id="11" name="object 11"/>
          <p:cNvSpPr txBox="1"/>
          <p:nvPr/>
        </p:nvSpPr>
        <p:spPr>
          <a:xfrm>
            <a:off x="6982029" y="4659834"/>
            <a:ext cx="1070355" cy="1111299"/>
          </a:xfrm>
          <a:prstGeom prst="rect">
            <a:avLst/>
          </a:prstGeom>
        </p:spPr>
        <p:txBody>
          <a:bodyPr vert="horz" wrap="square" lIns="0" tIns="0" rIns="0" bIns="0" rtlCol="0">
            <a:spAutoFit/>
          </a:bodyPr>
          <a:lstStyle/>
          <a:p>
            <a:pPr marL="107378" marR="0">
              <a:lnSpc>
                <a:spcPts val="2344"/>
              </a:lnSpc>
              <a:spcBef>
                <a:spcPts val="0"/>
              </a:spcBef>
              <a:spcAft>
                <a:spcPts val="0"/>
              </a:spcAft>
            </a:pP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1</a:t>
            </a:r>
          </a:p>
          <a:p>
            <a:pPr marL="0" marR="0">
              <a:lnSpc>
                <a:spcPts val="1999"/>
              </a:lnSpc>
              <a:spcBef>
                <a:spcPts val="1065"/>
              </a:spcBef>
              <a:spcAft>
                <a:spcPts val="0"/>
              </a:spcAft>
            </a:pPr>
            <a:r>
              <a:rPr sz="2000" dirty="0">
                <a:solidFill>
                  <a:srgbClr val="000000"/>
                </a:solidFill>
                <a:latin typeface="VBKEIE+Helvetica-Light"/>
                <a:cs typeface="VBKEIE+Helvetica-Light"/>
              </a:rPr>
              <a:t>Medium</a:t>
            </a:r>
          </a:p>
          <a:p>
            <a:pPr marL="189706" marR="0">
              <a:lnSpc>
                <a:spcPts val="1980"/>
              </a:lnSpc>
              <a:spcBef>
                <a:spcPts val="1109"/>
              </a:spcBef>
              <a:spcAft>
                <a:spcPts val="0"/>
              </a:spcAft>
            </a:pPr>
            <a:r>
              <a:rPr sz="2000" dirty="0">
                <a:solidFill>
                  <a:srgbClr val="DB314D"/>
                </a:solidFill>
                <a:latin typeface="VBKEIE+Helvetica-Light"/>
                <a:cs typeface="VBKEIE+Helvetica-Light"/>
              </a:rPr>
              <a:t>High</a:t>
            </a:r>
          </a:p>
        </p:txBody>
      </p:sp>
      <p:sp>
        <p:nvSpPr>
          <p:cNvPr id="12" name="object 12"/>
          <p:cNvSpPr txBox="1"/>
          <p:nvPr/>
        </p:nvSpPr>
        <p:spPr>
          <a:xfrm>
            <a:off x="8322419" y="4659834"/>
            <a:ext cx="926023" cy="715059"/>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10</a:t>
            </a:r>
          </a:p>
          <a:p>
            <a:pPr marL="152971" marR="0">
              <a:lnSpc>
                <a:spcPts val="1980"/>
              </a:lnSpc>
              <a:spcBef>
                <a:spcPts val="1005"/>
              </a:spcBef>
              <a:spcAft>
                <a:spcPts val="0"/>
              </a:spcAft>
            </a:pPr>
            <a:r>
              <a:rPr sz="2000" dirty="0">
                <a:solidFill>
                  <a:srgbClr val="DB314D"/>
                </a:solidFill>
                <a:latin typeface="VBKEIE+Helvetica-Light"/>
                <a:cs typeface="VBKEIE+Helvetica-Light"/>
              </a:rPr>
              <a:t>High</a:t>
            </a:r>
          </a:p>
        </p:txBody>
      </p:sp>
      <p:sp>
        <p:nvSpPr>
          <p:cNvPr id="13" name="object 13"/>
          <p:cNvSpPr txBox="1"/>
          <p:nvPr/>
        </p:nvSpPr>
        <p:spPr>
          <a:xfrm>
            <a:off x="3078808" y="5086604"/>
            <a:ext cx="434924" cy="1084579"/>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40</a:t>
            </a:r>
          </a:p>
          <a:p>
            <a:pPr marL="0" marR="0">
              <a:lnSpc>
                <a:spcPts val="1999"/>
              </a:lnSpc>
              <a:spcBef>
                <a:spcPts val="1119"/>
              </a:spcBef>
              <a:spcAft>
                <a:spcPts val="0"/>
              </a:spcAft>
            </a:pPr>
            <a:r>
              <a:rPr sz="2000" dirty="0">
                <a:solidFill>
                  <a:srgbClr val="000000"/>
                </a:solidFill>
                <a:latin typeface="VBKEIE+Helvetica-Light"/>
                <a:cs typeface="VBKEIE+Helvetica-Light"/>
              </a:rPr>
              <a:t>50</a:t>
            </a:r>
          </a:p>
          <a:p>
            <a:pPr marL="0" marR="0">
              <a:lnSpc>
                <a:spcPts val="1999"/>
              </a:lnSpc>
              <a:spcBef>
                <a:spcPts val="1120"/>
              </a:spcBef>
              <a:spcAft>
                <a:spcPts val="0"/>
              </a:spcAft>
            </a:pPr>
            <a:r>
              <a:rPr sz="2000" dirty="0">
                <a:solidFill>
                  <a:srgbClr val="000000"/>
                </a:solidFill>
                <a:latin typeface="VBKEIE+Helvetica-Light"/>
                <a:cs typeface="VBKEIE+Helvetica-Light"/>
              </a:rPr>
              <a:t>60</a:t>
            </a:r>
          </a:p>
        </p:txBody>
      </p:sp>
      <p:sp>
        <p:nvSpPr>
          <p:cNvPr id="14" name="object 14"/>
          <p:cNvSpPr txBox="1"/>
          <p:nvPr/>
        </p:nvSpPr>
        <p:spPr>
          <a:xfrm>
            <a:off x="4614873" y="5086604"/>
            <a:ext cx="434924" cy="1084579"/>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60</a:t>
            </a:r>
          </a:p>
          <a:p>
            <a:pPr marL="0" marR="0">
              <a:lnSpc>
                <a:spcPts val="1999"/>
              </a:lnSpc>
              <a:spcBef>
                <a:spcPts val="1119"/>
              </a:spcBef>
              <a:spcAft>
                <a:spcPts val="0"/>
              </a:spcAft>
            </a:pPr>
            <a:r>
              <a:rPr sz="2000" dirty="0">
                <a:solidFill>
                  <a:srgbClr val="000000"/>
                </a:solidFill>
                <a:latin typeface="VBKEIE+Helvetica-Light"/>
                <a:cs typeface="VBKEIE+Helvetica-Light"/>
              </a:rPr>
              <a:t>50</a:t>
            </a:r>
          </a:p>
          <a:p>
            <a:pPr marL="0" marR="0">
              <a:lnSpc>
                <a:spcPts val="1999"/>
              </a:lnSpc>
              <a:spcBef>
                <a:spcPts val="1120"/>
              </a:spcBef>
              <a:spcAft>
                <a:spcPts val="0"/>
              </a:spcAft>
            </a:pPr>
            <a:r>
              <a:rPr sz="2000" dirty="0">
                <a:solidFill>
                  <a:srgbClr val="000000"/>
                </a:solidFill>
                <a:latin typeface="VBKEIE+Helvetica-Light"/>
                <a:cs typeface="VBKEIE+Helvetica-Light"/>
              </a:rPr>
              <a:t>40</a:t>
            </a:r>
          </a:p>
        </p:txBody>
      </p:sp>
      <p:sp>
        <p:nvSpPr>
          <p:cNvPr id="15" name="object 15"/>
          <p:cNvSpPr txBox="1"/>
          <p:nvPr/>
        </p:nvSpPr>
        <p:spPr>
          <a:xfrm>
            <a:off x="5730761" y="5482844"/>
            <a:ext cx="1070355" cy="68453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Medium</a:t>
            </a:r>
          </a:p>
          <a:p>
            <a:pPr marL="189707" marR="0">
              <a:lnSpc>
                <a:spcPts val="1980"/>
              </a:lnSpc>
              <a:spcBef>
                <a:spcPts val="1109"/>
              </a:spcBef>
              <a:spcAft>
                <a:spcPts val="0"/>
              </a:spcAft>
            </a:pPr>
            <a:r>
              <a:rPr sz="2000" dirty="0">
                <a:solidFill>
                  <a:srgbClr val="DB314D"/>
                </a:solidFill>
                <a:latin typeface="VBKEIE+Helvetica-Light"/>
                <a:cs typeface="VBKEIE+Helvetica-Light"/>
              </a:rPr>
              <a:t>High</a:t>
            </a:r>
          </a:p>
        </p:txBody>
      </p:sp>
      <p:sp>
        <p:nvSpPr>
          <p:cNvPr id="16" name="object 16"/>
          <p:cNvSpPr txBox="1"/>
          <p:nvPr/>
        </p:nvSpPr>
        <p:spPr>
          <a:xfrm>
            <a:off x="8285684" y="5482844"/>
            <a:ext cx="1070355" cy="68834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Medium</a:t>
            </a:r>
          </a:p>
          <a:p>
            <a:pPr marL="225425" marR="0">
              <a:lnSpc>
                <a:spcPts val="1999"/>
              </a:lnSpc>
              <a:spcBef>
                <a:spcPts val="1120"/>
              </a:spcBef>
              <a:spcAft>
                <a:spcPts val="0"/>
              </a:spcAft>
            </a:pPr>
            <a:r>
              <a:rPr sz="2000" dirty="0">
                <a:solidFill>
                  <a:srgbClr val="000000"/>
                </a:solidFill>
                <a:latin typeface="VBKEIE+Helvetica-Light"/>
                <a:cs typeface="VBKEIE+Helvetica-Light"/>
              </a:rPr>
              <a:t>Low</a:t>
            </a:r>
          </a:p>
        </p:txBody>
      </p:sp>
      <p:sp>
        <p:nvSpPr>
          <p:cNvPr id="17" name="object 17"/>
          <p:cNvSpPr txBox="1"/>
          <p:nvPr/>
        </p:nvSpPr>
        <p:spPr>
          <a:xfrm>
            <a:off x="6982029" y="5879084"/>
            <a:ext cx="1070355"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Medium</a:t>
            </a:r>
          </a:p>
        </p:txBody>
      </p:sp>
      <p:sp>
        <p:nvSpPr>
          <p:cNvPr id="18" name="object 18"/>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10377843"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40" dirty="0">
                <a:solidFill>
                  <a:srgbClr val="000000"/>
                </a:solidFill>
                <a:latin typeface="HIBJIL+Futura-Medium"/>
                <a:cs typeface="HIBJIL+Futura-Medium"/>
              </a:rPr>
              <a:t>Opportunity</a:t>
            </a:r>
            <a:r>
              <a:rPr sz="4350" dirty="0">
                <a:solidFill>
                  <a:srgbClr val="000000"/>
                </a:solidFill>
                <a:latin typeface="HIBJIL+Futura-Medium"/>
                <a:cs typeface="HIBJIL+Futura-Medium"/>
              </a:rPr>
              <a:t> </a:t>
            </a:r>
            <a:r>
              <a:rPr sz="4350" spc="30" dirty="0">
                <a:solidFill>
                  <a:srgbClr val="000000"/>
                </a:solidFill>
                <a:latin typeface="HIBJIL+Futura-Medium"/>
                <a:cs typeface="HIBJIL+Futura-Medium"/>
              </a:rPr>
              <a:t>2:</a:t>
            </a:r>
            <a:r>
              <a:rPr sz="4350" spc="12" dirty="0">
                <a:solidFill>
                  <a:srgbClr val="000000"/>
                </a:solidFill>
                <a:latin typeface="HIBJIL+Futura-Medium"/>
                <a:cs typeface="HIBJIL+Futura-Medium"/>
              </a:rPr>
              <a:t> </a:t>
            </a:r>
            <a:r>
              <a:rPr sz="4350" dirty="0">
                <a:solidFill>
                  <a:srgbClr val="000000"/>
                </a:solidFill>
                <a:latin typeface="HIBJIL+Futura-Medium"/>
                <a:cs typeface="HIBJIL+Futura-Medium"/>
              </a:rPr>
              <a:t>app-level</a:t>
            </a:r>
            <a:r>
              <a:rPr sz="4350" spc="31" dirty="0">
                <a:solidFill>
                  <a:srgbClr val="000000"/>
                </a:solidFill>
                <a:latin typeface="HIBJIL+Futura-Medium"/>
                <a:cs typeface="HIBJIL+Futura-Medium"/>
              </a:rPr>
              <a:t> </a:t>
            </a:r>
            <a:r>
              <a:rPr sz="4350" spc="25" dirty="0">
                <a:solidFill>
                  <a:srgbClr val="000000"/>
                </a:solidFill>
                <a:latin typeface="HIBJIL+Futura-Medium"/>
                <a:cs typeface="HIBJIL+Futura-Medium"/>
              </a:rPr>
              <a:t>complex</a:t>
            </a:r>
            <a:r>
              <a:rPr sz="4350" spc="31" dirty="0">
                <a:solidFill>
                  <a:srgbClr val="000000"/>
                </a:solidFill>
                <a:latin typeface="HIBJIL+Futura-Medium"/>
                <a:cs typeface="HIBJIL+Futura-Medium"/>
              </a:rPr>
              <a:t> </a:t>
            </a:r>
            <a:r>
              <a:rPr sz="4350" spc="34" dirty="0">
                <a:solidFill>
                  <a:srgbClr val="000000"/>
                </a:solidFill>
                <a:latin typeface="HIBJIL+Futura-Medium"/>
                <a:cs typeface="HIBJIL+Futura-Medium"/>
              </a:rPr>
              <a:t>quer</a:t>
            </a:r>
            <a:r>
              <a:rPr sz="4350" spc="-1126" dirty="0">
                <a:solidFill>
                  <a:srgbClr val="000000"/>
                </a:solidFill>
                <a:latin typeface="HIBJIL+Futura-Medium"/>
                <a:cs typeface="HIBJIL+Futura-Medium"/>
              </a:rPr>
              <a:t> </a:t>
            </a:r>
            <a:r>
              <a:rPr sz="4350" dirty="0">
                <a:solidFill>
                  <a:srgbClr val="000000"/>
                </a:solidFill>
                <a:latin typeface="HIBJIL+Futura-Medium"/>
                <a:cs typeface="HIBJIL+Futura-Medium"/>
              </a:rPr>
              <a:t>y</a:t>
            </a:r>
          </a:p>
        </p:txBody>
      </p:sp>
      <p:sp>
        <p:nvSpPr>
          <p:cNvPr id="4" name="object 4"/>
          <p:cNvSpPr txBox="1"/>
          <p:nvPr/>
        </p:nvSpPr>
        <p:spPr>
          <a:xfrm>
            <a:off x="5299307" y="1749044"/>
            <a:ext cx="2450591"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Latency 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100ms</a:t>
            </a:r>
          </a:p>
        </p:txBody>
      </p:sp>
      <p:sp>
        <p:nvSpPr>
          <p:cNvPr id="5" name="object 5"/>
          <p:cNvSpPr txBox="1"/>
          <p:nvPr/>
        </p:nvSpPr>
        <p:spPr>
          <a:xfrm>
            <a:off x="4554908" y="2575052"/>
            <a:ext cx="561593" cy="5969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Obj</a:t>
            </a:r>
          </a:p>
          <a:p>
            <a:pPr marL="7175" marR="0">
              <a:lnSpc>
                <a:spcPts val="1999"/>
              </a:lnSpc>
              <a:spcBef>
                <a:spcPts val="400"/>
              </a:spcBef>
              <a:spcAft>
                <a:spcPts val="0"/>
              </a:spcAft>
            </a:pPr>
            <a:r>
              <a:rPr sz="2000" dirty="0">
                <a:solidFill>
                  <a:srgbClr val="000000"/>
                </a:solidFill>
                <a:latin typeface="VBKEIE+Helvetica-Light"/>
                <a:cs typeface="VBKEIE+Helvetica-Light"/>
              </a:rPr>
              <a:t>Det</a:t>
            </a:r>
          </a:p>
        </p:txBody>
      </p:sp>
      <p:sp>
        <p:nvSpPr>
          <p:cNvPr id="6" name="object 6"/>
          <p:cNvSpPr txBox="1"/>
          <p:nvPr/>
        </p:nvSpPr>
        <p:spPr>
          <a:xfrm>
            <a:off x="7920288" y="2727452"/>
            <a:ext cx="604672"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Rec</a:t>
            </a:r>
          </a:p>
        </p:txBody>
      </p:sp>
      <p:sp>
        <p:nvSpPr>
          <p:cNvPr id="7" name="object 7"/>
          <p:cNvSpPr txBox="1"/>
          <p:nvPr/>
        </p:nvSpPr>
        <p:spPr>
          <a:xfrm>
            <a:off x="5933941" y="3367980"/>
            <a:ext cx="1191526" cy="395436"/>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GRTDRV+CambriaMath"/>
                <a:cs typeface="GRTDRV+CambriaMath"/>
              </a:rPr>
              <a:t>!</a:t>
            </a:r>
            <a:r>
              <a:rPr sz="2400" spc="-116" dirty="0">
                <a:solidFill>
                  <a:srgbClr val="000000"/>
                </a:solidFill>
                <a:latin typeface="Times New Roman"/>
                <a:cs typeface="Times New Roman"/>
              </a:rPr>
              <a:t> </a:t>
            </a:r>
            <a:r>
              <a:rPr sz="2000" dirty="0">
                <a:solidFill>
                  <a:srgbClr val="000000"/>
                </a:solidFill>
                <a:latin typeface="RBHOBL+HelveticaNeue-Light"/>
                <a:cs typeface="RBHOBL+HelveticaNeue-Light"/>
              </a:rPr>
              <a:t>objects</a:t>
            </a:r>
          </a:p>
        </p:txBody>
      </p:sp>
      <p:sp>
        <p:nvSpPr>
          <p:cNvPr id="8" name="object 8"/>
          <p:cNvSpPr txBox="1"/>
          <p:nvPr/>
        </p:nvSpPr>
        <p:spPr>
          <a:xfrm>
            <a:off x="2618152" y="4294123"/>
            <a:ext cx="2972244" cy="68834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Latency SLO</a:t>
            </a:r>
            <a:r>
              <a:rPr sz="2000" spc="-12" dirty="0">
                <a:solidFill>
                  <a:srgbClr val="000000"/>
                </a:solidFill>
                <a:latin typeface="VBKEIE+Helvetica-Light"/>
                <a:cs typeface="VBKEIE+Helvetica-Light"/>
              </a:rPr>
              <a:t> </a:t>
            </a:r>
            <a:r>
              <a:rPr sz="2000" dirty="0">
                <a:solidFill>
                  <a:srgbClr val="000000"/>
                </a:solidFill>
                <a:latin typeface="VBKEIE+Helvetica-Light"/>
                <a:cs typeface="VBKEIE+Helvetica-Light"/>
              </a:rPr>
              <a:t>(ms)</a:t>
            </a:r>
          </a:p>
          <a:p>
            <a:pPr marL="58225" marR="0">
              <a:lnSpc>
                <a:spcPts val="1999"/>
              </a:lnSpc>
              <a:spcBef>
                <a:spcPts val="1120"/>
              </a:spcBef>
              <a:spcAft>
                <a:spcPts val="0"/>
              </a:spcAft>
            </a:pPr>
            <a:r>
              <a:rPr sz="2000" dirty="0">
                <a:solidFill>
                  <a:srgbClr val="000000"/>
                </a:solidFill>
                <a:latin typeface="VBKEIE+Helvetica-Light"/>
                <a:cs typeface="VBKEIE+Helvetica-Light"/>
              </a:rPr>
              <a:t>Detection</a:t>
            </a:r>
            <a:r>
              <a:rPr sz="2000" spc="1917" dirty="0">
                <a:solidFill>
                  <a:srgbClr val="000000"/>
                </a:solidFill>
                <a:latin typeface="VBKEIE+Helvetica-Light"/>
                <a:cs typeface="VBKEIE+Helvetica-Light"/>
              </a:rPr>
              <a:t> </a:t>
            </a:r>
            <a:r>
              <a:rPr sz="2000" dirty="0">
                <a:solidFill>
                  <a:srgbClr val="000000"/>
                </a:solidFill>
                <a:latin typeface="VBKEIE+Helvetica-Light"/>
                <a:cs typeface="VBKEIE+Helvetica-Light"/>
              </a:rPr>
              <a:t>Recognition</a:t>
            </a:r>
          </a:p>
        </p:txBody>
      </p:sp>
      <p:sp>
        <p:nvSpPr>
          <p:cNvPr id="9" name="object 9"/>
          <p:cNvSpPr txBox="1"/>
          <p:nvPr/>
        </p:nvSpPr>
        <p:spPr>
          <a:xfrm>
            <a:off x="6062073" y="4294123"/>
            <a:ext cx="3014980"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Throughput</a:t>
            </a:r>
            <a:r>
              <a:rPr sz="2000" spc="-10" dirty="0">
                <a:solidFill>
                  <a:srgbClr val="000000"/>
                </a:solidFill>
                <a:latin typeface="VBKEIE+Helvetica-Light"/>
                <a:cs typeface="VBKEIE+Helvetica-Light"/>
              </a:rPr>
              <a:t> </a:t>
            </a:r>
            <a:r>
              <a:rPr sz="2000" dirty="0">
                <a:solidFill>
                  <a:srgbClr val="000000"/>
                </a:solidFill>
                <a:latin typeface="VBKEIE+Helvetica-Light"/>
                <a:cs typeface="VBKEIE+Helvetica-Light"/>
              </a:rPr>
              <a:t>(reqs/s/GPU)</a:t>
            </a:r>
          </a:p>
        </p:txBody>
      </p:sp>
      <p:sp>
        <p:nvSpPr>
          <p:cNvPr id="10" name="object 10"/>
          <p:cNvSpPr txBox="1"/>
          <p:nvPr/>
        </p:nvSpPr>
        <p:spPr>
          <a:xfrm>
            <a:off x="5741303" y="4659834"/>
            <a:ext cx="978397"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0.1</a:t>
            </a:r>
          </a:p>
        </p:txBody>
      </p:sp>
      <p:sp>
        <p:nvSpPr>
          <p:cNvPr id="11" name="object 11"/>
          <p:cNvSpPr txBox="1"/>
          <p:nvPr/>
        </p:nvSpPr>
        <p:spPr>
          <a:xfrm>
            <a:off x="7089408" y="4659834"/>
            <a:ext cx="784722"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1</a:t>
            </a:r>
          </a:p>
        </p:txBody>
      </p:sp>
      <p:sp>
        <p:nvSpPr>
          <p:cNvPr id="12" name="object 12"/>
          <p:cNvSpPr txBox="1"/>
          <p:nvPr/>
        </p:nvSpPr>
        <p:spPr>
          <a:xfrm>
            <a:off x="8322419" y="4659834"/>
            <a:ext cx="926023"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r>
              <a:rPr sz="2000" spc="116" dirty="0">
                <a:solidFill>
                  <a:srgbClr val="000000"/>
                </a:solidFill>
                <a:latin typeface="Times New Roman"/>
                <a:cs typeface="Times New Roman"/>
              </a:rPr>
              <a:t> </a:t>
            </a:r>
            <a:r>
              <a:rPr sz="2000" dirty="0">
                <a:solidFill>
                  <a:srgbClr val="000000"/>
                </a:solidFill>
                <a:latin typeface="GRTDRV+CambriaMath"/>
                <a:cs typeface="GRTDRV+CambriaMath"/>
              </a:rPr>
              <a:t>=</a:t>
            </a:r>
            <a:r>
              <a:rPr sz="2000" spc="61" dirty="0">
                <a:solidFill>
                  <a:srgbClr val="000000"/>
                </a:solidFill>
                <a:latin typeface="Times New Roman"/>
                <a:cs typeface="Times New Roman"/>
              </a:rPr>
              <a:t> </a:t>
            </a:r>
            <a:r>
              <a:rPr sz="2000" dirty="0">
                <a:solidFill>
                  <a:srgbClr val="000000"/>
                </a:solidFill>
                <a:latin typeface="GRTDRV+CambriaMath"/>
                <a:cs typeface="GRTDRV+CambriaMath"/>
              </a:rPr>
              <a:t>10</a:t>
            </a:r>
          </a:p>
        </p:txBody>
      </p:sp>
      <p:sp>
        <p:nvSpPr>
          <p:cNvPr id="13" name="object 13"/>
          <p:cNvSpPr txBox="1"/>
          <p:nvPr/>
        </p:nvSpPr>
        <p:spPr>
          <a:xfrm>
            <a:off x="3078808" y="5086604"/>
            <a:ext cx="434924"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40</a:t>
            </a:r>
          </a:p>
        </p:txBody>
      </p:sp>
      <p:sp>
        <p:nvSpPr>
          <p:cNvPr id="14" name="object 14"/>
          <p:cNvSpPr txBox="1"/>
          <p:nvPr/>
        </p:nvSpPr>
        <p:spPr>
          <a:xfrm>
            <a:off x="4614873" y="5086604"/>
            <a:ext cx="434924"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60</a:t>
            </a:r>
          </a:p>
        </p:txBody>
      </p:sp>
      <p:sp>
        <p:nvSpPr>
          <p:cNvPr id="15" name="object 15"/>
          <p:cNvSpPr txBox="1"/>
          <p:nvPr/>
        </p:nvSpPr>
        <p:spPr>
          <a:xfrm>
            <a:off x="5956186" y="5086604"/>
            <a:ext cx="618388"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Low</a:t>
            </a:r>
          </a:p>
        </p:txBody>
      </p:sp>
      <p:sp>
        <p:nvSpPr>
          <p:cNvPr id="16" name="object 16"/>
          <p:cNvSpPr txBox="1"/>
          <p:nvPr/>
        </p:nvSpPr>
        <p:spPr>
          <a:xfrm>
            <a:off x="6982029" y="5086604"/>
            <a:ext cx="1070355"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Medium</a:t>
            </a:r>
          </a:p>
        </p:txBody>
      </p:sp>
      <p:sp>
        <p:nvSpPr>
          <p:cNvPr id="17" name="object 17"/>
          <p:cNvSpPr txBox="1"/>
          <p:nvPr/>
        </p:nvSpPr>
        <p:spPr>
          <a:xfrm>
            <a:off x="8475390" y="5085284"/>
            <a:ext cx="690371" cy="289609"/>
          </a:xfrm>
          <a:prstGeom prst="rect">
            <a:avLst/>
          </a:prstGeom>
        </p:spPr>
        <p:txBody>
          <a:bodyPr vert="horz" wrap="square" lIns="0" tIns="0" rIns="0" bIns="0" rtlCol="0">
            <a:spAutoFit/>
          </a:bodyPr>
          <a:lstStyle/>
          <a:p>
            <a:pPr marL="0" marR="0">
              <a:lnSpc>
                <a:spcPts val="1980"/>
              </a:lnSpc>
              <a:spcBef>
                <a:spcPts val="0"/>
              </a:spcBef>
              <a:spcAft>
                <a:spcPts val="0"/>
              </a:spcAft>
            </a:pPr>
            <a:r>
              <a:rPr sz="2000" dirty="0">
                <a:solidFill>
                  <a:srgbClr val="DB314D"/>
                </a:solidFill>
                <a:latin typeface="VBKEIE+Helvetica-Light"/>
                <a:cs typeface="VBKEIE+Helvetica-Light"/>
              </a:rPr>
              <a:t>High</a:t>
            </a:r>
          </a:p>
        </p:txBody>
      </p:sp>
      <p:sp>
        <p:nvSpPr>
          <p:cNvPr id="18" name="object 18"/>
          <p:cNvSpPr txBox="1"/>
          <p:nvPr/>
        </p:nvSpPr>
        <p:spPr>
          <a:xfrm>
            <a:off x="813148" y="5712866"/>
            <a:ext cx="1071219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FFFFFF"/>
                </a:solidFill>
                <a:latin typeface="RBHOBL+HelveticaNeue-Light"/>
                <a:cs typeface="RBHOBL+HelveticaNeue-Light"/>
              </a:rPr>
              <a:t>Challenge:</a:t>
            </a:r>
            <a:r>
              <a:rPr sz="2400" spc="-11" dirty="0">
                <a:solidFill>
                  <a:srgbClr val="FFFFFF"/>
                </a:solidFill>
                <a:latin typeface="RBHOBL+HelveticaNeue-Light"/>
                <a:cs typeface="RBHOBL+HelveticaNeue-Light"/>
              </a:rPr>
              <a:t> </a:t>
            </a:r>
            <a:r>
              <a:rPr sz="2400" dirty="0">
                <a:solidFill>
                  <a:srgbClr val="FFFFFF"/>
                </a:solidFill>
                <a:latin typeface="RBHOBL+HelveticaNeue-Light"/>
                <a:cs typeface="RBHOBL+HelveticaNeue-Light"/>
              </a:rPr>
              <a:t>Latency split impacts efficiency and needs to be adapted to workload</a:t>
            </a:r>
          </a:p>
        </p:txBody>
      </p:sp>
      <p:sp>
        <p:nvSpPr>
          <p:cNvPr id="19" name="object 19"/>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57521"/>
            <a:ext cx="10305164" cy="691190"/>
          </a:xfrm>
          <a:prstGeom prst="rect">
            <a:avLst/>
          </a:prstGeom>
        </p:spPr>
        <p:txBody>
          <a:bodyPr vert="horz" wrap="square" lIns="0" tIns="0" rIns="0" bIns="0" rtlCol="0">
            <a:spAutoFit/>
          </a:bodyPr>
          <a:lstStyle/>
          <a:p>
            <a:pPr marL="0" marR="0">
              <a:lnSpc>
                <a:spcPts val="5142"/>
              </a:lnSpc>
              <a:spcBef>
                <a:spcPts val="0"/>
              </a:spcBef>
              <a:spcAft>
                <a:spcPts val="0"/>
              </a:spcAft>
            </a:pPr>
            <a:r>
              <a:rPr sz="3950" spc="43" dirty="0">
                <a:solidFill>
                  <a:srgbClr val="000000"/>
                </a:solidFill>
                <a:latin typeface="HIBJIL+Futura-Medium"/>
                <a:cs typeface="HIBJIL+Futura-Medium"/>
              </a:rPr>
              <a:t>Opportunity</a:t>
            </a:r>
            <a:r>
              <a:rPr sz="3950" dirty="0">
                <a:solidFill>
                  <a:srgbClr val="000000"/>
                </a:solidFill>
                <a:latin typeface="HIBJIL+Futura-Medium"/>
                <a:cs typeface="HIBJIL+Futura-Medium"/>
              </a:rPr>
              <a:t> </a:t>
            </a:r>
            <a:r>
              <a:rPr sz="3950" spc="34" dirty="0">
                <a:solidFill>
                  <a:srgbClr val="000000"/>
                </a:solidFill>
                <a:latin typeface="HIBJIL+Futura-Medium"/>
                <a:cs typeface="HIBJIL+Futura-Medium"/>
              </a:rPr>
              <a:t>3:</a:t>
            </a:r>
            <a:r>
              <a:rPr sz="3950" dirty="0">
                <a:solidFill>
                  <a:srgbClr val="000000"/>
                </a:solidFill>
                <a:latin typeface="HIBJIL+Futura-Medium"/>
                <a:cs typeface="HIBJIL+Futura-Medium"/>
              </a:rPr>
              <a:t> </a:t>
            </a:r>
            <a:r>
              <a:rPr sz="3950" spc="14" dirty="0">
                <a:solidFill>
                  <a:srgbClr val="000000"/>
                </a:solidFill>
                <a:latin typeface="HIBJIL+Futura-Medium"/>
                <a:cs typeface="HIBJIL+Futura-Medium"/>
              </a:rPr>
              <a:t>model-level</a:t>
            </a:r>
            <a:r>
              <a:rPr sz="3950" spc="18" dirty="0">
                <a:solidFill>
                  <a:srgbClr val="000000"/>
                </a:solidFill>
                <a:latin typeface="HIBJIL+Futura-Medium"/>
                <a:cs typeface="HIBJIL+Futura-Medium"/>
              </a:rPr>
              <a:t> </a:t>
            </a:r>
            <a:r>
              <a:rPr sz="3950" spc="30" dirty="0">
                <a:solidFill>
                  <a:srgbClr val="000000"/>
                </a:solidFill>
                <a:latin typeface="HIBJIL+Futura-Medium"/>
                <a:cs typeface="HIBJIL+Futura-Medium"/>
              </a:rPr>
              <a:t>transfer</a:t>
            </a:r>
            <a:r>
              <a:rPr sz="3950" spc="10" dirty="0">
                <a:solidFill>
                  <a:srgbClr val="000000"/>
                </a:solidFill>
                <a:latin typeface="HIBJIL+Futura-Medium"/>
                <a:cs typeface="HIBJIL+Futura-Medium"/>
              </a:rPr>
              <a:t> </a:t>
            </a:r>
            <a:r>
              <a:rPr sz="3950" spc="34" dirty="0">
                <a:solidFill>
                  <a:srgbClr val="000000"/>
                </a:solidFill>
                <a:latin typeface="HIBJIL+Futura-Medium"/>
                <a:cs typeface="HIBJIL+Futura-Medium"/>
              </a:rPr>
              <a:t>learning</a:t>
            </a:r>
          </a:p>
        </p:txBody>
      </p:sp>
      <p:sp>
        <p:nvSpPr>
          <p:cNvPr id="4" name="object 4"/>
          <p:cNvSpPr txBox="1"/>
          <p:nvPr/>
        </p:nvSpPr>
        <p:spPr>
          <a:xfrm>
            <a:off x="929639" y="1832406"/>
            <a:ext cx="7523248"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Fine-tune a model</a:t>
            </a:r>
            <a:r>
              <a:rPr sz="2800" spc="-12"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to a </a:t>
            </a:r>
            <a:r>
              <a:rPr sz="2800" spc="-14" dirty="0">
                <a:solidFill>
                  <a:srgbClr val="000000"/>
                </a:solidFill>
                <a:latin typeface="RBHOBL+HelveticaNeue-Light"/>
                <a:cs typeface="RBHOBL+HelveticaNeue-Light"/>
              </a:rPr>
              <a:t>different</a:t>
            </a:r>
            <a:r>
              <a:rPr sz="2800" dirty="0">
                <a:solidFill>
                  <a:srgbClr val="000000"/>
                </a:solidFill>
                <a:latin typeface="RBHOBL+HelveticaNeue-Light"/>
                <a:cs typeface="RBHOBL+HelveticaNeue-Light"/>
              </a:rPr>
              <a:t> dataset or task</a:t>
            </a:r>
          </a:p>
        </p:txBody>
      </p:sp>
      <p:sp>
        <p:nvSpPr>
          <p:cNvPr id="5" name="object 5"/>
          <p:cNvSpPr txBox="1"/>
          <p:nvPr/>
        </p:nvSpPr>
        <p:spPr>
          <a:xfrm>
            <a:off x="1596331" y="5461508"/>
            <a:ext cx="858011"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a:t>
            </a:r>
          </a:p>
        </p:txBody>
      </p:sp>
      <p:sp>
        <p:nvSpPr>
          <p:cNvPr id="6" name="object 6"/>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57521"/>
            <a:ext cx="10305164" cy="691190"/>
          </a:xfrm>
          <a:prstGeom prst="rect">
            <a:avLst/>
          </a:prstGeom>
        </p:spPr>
        <p:txBody>
          <a:bodyPr vert="horz" wrap="square" lIns="0" tIns="0" rIns="0" bIns="0" rtlCol="0">
            <a:spAutoFit/>
          </a:bodyPr>
          <a:lstStyle/>
          <a:p>
            <a:pPr marL="0" marR="0">
              <a:lnSpc>
                <a:spcPts val="5142"/>
              </a:lnSpc>
              <a:spcBef>
                <a:spcPts val="0"/>
              </a:spcBef>
              <a:spcAft>
                <a:spcPts val="0"/>
              </a:spcAft>
            </a:pPr>
            <a:r>
              <a:rPr sz="3950" spc="43" dirty="0">
                <a:solidFill>
                  <a:srgbClr val="000000"/>
                </a:solidFill>
                <a:latin typeface="HIBJIL+Futura-Medium"/>
                <a:cs typeface="HIBJIL+Futura-Medium"/>
              </a:rPr>
              <a:t>Opportunity</a:t>
            </a:r>
            <a:r>
              <a:rPr sz="3950" dirty="0">
                <a:solidFill>
                  <a:srgbClr val="000000"/>
                </a:solidFill>
                <a:latin typeface="HIBJIL+Futura-Medium"/>
                <a:cs typeface="HIBJIL+Futura-Medium"/>
              </a:rPr>
              <a:t> </a:t>
            </a:r>
            <a:r>
              <a:rPr sz="3950" spc="34" dirty="0">
                <a:solidFill>
                  <a:srgbClr val="000000"/>
                </a:solidFill>
                <a:latin typeface="HIBJIL+Futura-Medium"/>
                <a:cs typeface="HIBJIL+Futura-Medium"/>
              </a:rPr>
              <a:t>3:</a:t>
            </a:r>
            <a:r>
              <a:rPr sz="3950" dirty="0">
                <a:solidFill>
                  <a:srgbClr val="000000"/>
                </a:solidFill>
                <a:latin typeface="HIBJIL+Futura-Medium"/>
                <a:cs typeface="HIBJIL+Futura-Medium"/>
              </a:rPr>
              <a:t> </a:t>
            </a:r>
            <a:r>
              <a:rPr sz="3950" spc="14" dirty="0">
                <a:solidFill>
                  <a:srgbClr val="000000"/>
                </a:solidFill>
                <a:latin typeface="HIBJIL+Futura-Medium"/>
                <a:cs typeface="HIBJIL+Futura-Medium"/>
              </a:rPr>
              <a:t>model-level</a:t>
            </a:r>
            <a:r>
              <a:rPr sz="3950" spc="18" dirty="0">
                <a:solidFill>
                  <a:srgbClr val="000000"/>
                </a:solidFill>
                <a:latin typeface="HIBJIL+Futura-Medium"/>
                <a:cs typeface="HIBJIL+Futura-Medium"/>
              </a:rPr>
              <a:t> </a:t>
            </a:r>
            <a:r>
              <a:rPr sz="3950" spc="30" dirty="0">
                <a:solidFill>
                  <a:srgbClr val="000000"/>
                </a:solidFill>
                <a:latin typeface="HIBJIL+Futura-Medium"/>
                <a:cs typeface="HIBJIL+Futura-Medium"/>
              </a:rPr>
              <a:t>transfer</a:t>
            </a:r>
            <a:r>
              <a:rPr sz="3950" spc="10" dirty="0">
                <a:solidFill>
                  <a:srgbClr val="000000"/>
                </a:solidFill>
                <a:latin typeface="HIBJIL+Futura-Medium"/>
                <a:cs typeface="HIBJIL+Futura-Medium"/>
              </a:rPr>
              <a:t> </a:t>
            </a:r>
            <a:r>
              <a:rPr sz="3950" spc="34" dirty="0">
                <a:solidFill>
                  <a:srgbClr val="000000"/>
                </a:solidFill>
                <a:latin typeface="HIBJIL+Futura-Medium"/>
                <a:cs typeface="HIBJIL+Futura-Medium"/>
              </a:rPr>
              <a:t>learning</a:t>
            </a:r>
          </a:p>
        </p:txBody>
      </p:sp>
      <p:sp>
        <p:nvSpPr>
          <p:cNvPr id="4" name="object 4"/>
          <p:cNvSpPr txBox="1"/>
          <p:nvPr/>
        </p:nvSpPr>
        <p:spPr>
          <a:xfrm>
            <a:off x="929639" y="1832406"/>
            <a:ext cx="7523248"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Fine-tune a model</a:t>
            </a:r>
            <a:r>
              <a:rPr sz="2800" spc="-12"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to a </a:t>
            </a:r>
            <a:r>
              <a:rPr sz="2800" spc="-14" dirty="0">
                <a:solidFill>
                  <a:srgbClr val="000000"/>
                </a:solidFill>
                <a:latin typeface="RBHOBL+HelveticaNeue-Light"/>
                <a:cs typeface="RBHOBL+HelveticaNeue-Light"/>
              </a:rPr>
              <a:t>different</a:t>
            </a:r>
            <a:r>
              <a:rPr sz="2800" dirty="0">
                <a:solidFill>
                  <a:srgbClr val="000000"/>
                </a:solidFill>
                <a:latin typeface="RBHOBL+HelveticaNeue-Light"/>
                <a:cs typeface="RBHOBL+HelveticaNeue-Light"/>
              </a:rPr>
              <a:t> dataset or task</a:t>
            </a:r>
          </a:p>
        </p:txBody>
      </p:sp>
      <p:sp>
        <p:nvSpPr>
          <p:cNvPr id="5" name="object 5"/>
          <p:cNvSpPr txBox="1"/>
          <p:nvPr/>
        </p:nvSpPr>
        <p:spPr>
          <a:xfrm>
            <a:off x="5637209" y="5440172"/>
            <a:ext cx="1069898"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2</a:t>
            </a:r>
          </a:p>
        </p:txBody>
      </p:sp>
      <p:sp>
        <p:nvSpPr>
          <p:cNvPr id="6" name="object 6"/>
          <p:cNvSpPr txBox="1"/>
          <p:nvPr/>
        </p:nvSpPr>
        <p:spPr>
          <a:xfrm>
            <a:off x="7594347" y="5449316"/>
            <a:ext cx="1069899"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3</a:t>
            </a:r>
          </a:p>
        </p:txBody>
      </p:sp>
      <p:sp>
        <p:nvSpPr>
          <p:cNvPr id="7" name="object 7"/>
          <p:cNvSpPr txBox="1"/>
          <p:nvPr/>
        </p:nvSpPr>
        <p:spPr>
          <a:xfrm>
            <a:off x="9408559" y="5449316"/>
            <a:ext cx="1069899"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4</a:t>
            </a:r>
          </a:p>
        </p:txBody>
      </p:sp>
      <p:sp>
        <p:nvSpPr>
          <p:cNvPr id="8" name="object 8"/>
          <p:cNvSpPr txBox="1"/>
          <p:nvPr/>
        </p:nvSpPr>
        <p:spPr>
          <a:xfrm>
            <a:off x="1596331" y="5461508"/>
            <a:ext cx="858011"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a:t>
            </a:r>
          </a:p>
        </p:txBody>
      </p:sp>
      <p:sp>
        <p:nvSpPr>
          <p:cNvPr id="9" name="object 9"/>
          <p:cNvSpPr txBox="1"/>
          <p:nvPr/>
        </p:nvSpPr>
        <p:spPr>
          <a:xfrm>
            <a:off x="3555197" y="5461508"/>
            <a:ext cx="1069898" cy="292100"/>
          </a:xfrm>
          <a:prstGeom prst="rect">
            <a:avLst/>
          </a:prstGeom>
        </p:spPr>
        <p:txBody>
          <a:bodyPr vert="horz" wrap="square" lIns="0" tIns="0" rIns="0" bIns="0" rtlCol="0">
            <a:spAutoFit/>
          </a:bodyPr>
          <a:lstStyle/>
          <a:p>
            <a:pPr marL="0" marR="0">
              <a:lnSpc>
                <a:spcPts val="1999"/>
              </a:lnSpc>
              <a:spcBef>
                <a:spcPts val="0"/>
              </a:spcBef>
              <a:spcAft>
                <a:spcPts val="0"/>
              </a:spcAft>
            </a:pPr>
            <a:r>
              <a:rPr sz="2000" dirty="0">
                <a:solidFill>
                  <a:srgbClr val="000000"/>
                </a:solidFill>
                <a:latin typeface="VBKEIE+Helvetica-Light"/>
                <a:cs typeface="VBKEIE+Helvetica-Light"/>
              </a:rPr>
              <a:t>model 1</a:t>
            </a:r>
          </a:p>
        </p:txBody>
      </p:sp>
      <p:sp>
        <p:nvSpPr>
          <p:cNvPr id="10" name="object 10"/>
          <p:cNvSpPr txBox="1"/>
          <p:nvPr/>
        </p:nvSpPr>
        <p:spPr>
          <a:xfrm>
            <a:off x="974568" y="6026454"/>
            <a:ext cx="10014978" cy="463753"/>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FFFFFF"/>
                </a:solidFill>
                <a:latin typeface="RBHOBL+HelveticaNeue-Light"/>
                <a:cs typeface="RBHOBL+HelveticaNeue-Light"/>
              </a:rPr>
              <a:t>Challenge: </a:t>
            </a:r>
            <a:r>
              <a:rPr sz="2800" dirty="0">
                <a:solidFill>
                  <a:srgbClr val="FFFFFF"/>
                </a:solidFill>
                <a:latin typeface="VBKEIE+Helvetica-Light"/>
                <a:cs typeface="VBKEIE+Helvetica-Light"/>
              </a:rPr>
              <a:t>How to speed up the common part across models?</a:t>
            </a:r>
          </a:p>
        </p:txBody>
      </p:sp>
    </p:spTree>
    <p:extLst>
      <p:ext uri="{BB962C8B-B14F-4D97-AF65-F5344CB8AC3E}">
        <p14:creationId xmlns:p14="http://schemas.microsoft.com/office/powerpoint/2010/main" val="45573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9039127"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23" dirty="0">
                <a:solidFill>
                  <a:srgbClr val="000000"/>
                </a:solidFill>
                <a:latin typeface="HIBJIL+Futura-Medium"/>
                <a:cs typeface="HIBJIL+Futura-Medium"/>
              </a:rPr>
              <a:t>Nexus:</a:t>
            </a:r>
            <a:r>
              <a:rPr sz="4350" spc="18" dirty="0">
                <a:solidFill>
                  <a:srgbClr val="000000"/>
                </a:solidFill>
                <a:latin typeface="HIBJIL+Futura-Medium"/>
                <a:cs typeface="HIBJIL+Futura-Medium"/>
              </a:rPr>
              <a:t> </a:t>
            </a:r>
            <a:r>
              <a:rPr sz="4350" spc="15" dirty="0">
                <a:solidFill>
                  <a:srgbClr val="000000"/>
                </a:solidFill>
                <a:latin typeface="HIBJIL+Futura-Medium"/>
                <a:cs typeface="HIBJIL+Futura-Medium"/>
              </a:rPr>
              <a:t>ef</a:t>
            </a:r>
            <a:r>
              <a:rPr sz="4350" spc="-1172" dirty="0">
                <a:solidFill>
                  <a:srgbClr val="000000"/>
                </a:solidFill>
                <a:latin typeface="HIBJIL+Futura-Medium"/>
                <a:cs typeface="HIBJIL+Futura-Medium"/>
              </a:rPr>
              <a:t> </a:t>
            </a:r>
            <a:r>
              <a:rPr sz="4350" dirty="0">
                <a:solidFill>
                  <a:srgbClr val="000000"/>
                </a:solidFill>
                <a:latin typeface="HIBJIL+Futura-Medium"/>
                <a:cs typeface="HIBJIL+Futura-Medium"/>
              </a:rPr>
              <a:t>f</a:t>
            </a:r>
            <a:r>
              <a:rPr sz="4350" spc="-1230" dirty="0">
                <a:solidFill>
                  <a:srgbClr val="000000"/>
                </a:solidFill>
                <a:latin typeface="HIBJIL+Futura-Medium"/>
                <a:cs typeface="HIBJIL+Futura-Medium"/>
              </a:rPr>
              <a:t> </a:t>
            </a:r>
            <a:r>
              <a:rPr sz="4350" spc="18" dirty="0">
                <a:solidFill>
                  <a:srgbClr val="000000"/>
                </a:solidFill>
                <a:latin typeface="HIBJIL+Futura-Medium"/>
                <a:cs typeface="HIBJIL+Futura-Medium"/>
              </a:rPr>
              <a:t>icient</a:t>
            </a:r>
            <a:r>
              <a:rPr sz="4350" spc="14" dirty="0">
                <a:solidFill>
                  <a:srgbClr val="000000"/>
                </a:solidFill>
                <a:latin typeface="HIBJIL+Futura-Medium"/>
                <a:cs typeface="HIBJIL+Futura-Medium"/>
              </a:rPr>
              <a:t> </a:t>
            </a:r>
            <a:r>
              <a:rPr sz="4350" spc="27" dirty="0">
                <a:solidFill>
                  <a:srgbClr val="000000"/>
                </a:solidFill>
                <a:latin typeface="HIBJIL+Futura-Medium"/>
                <a:cs typeface="HIBJIL+Futura-Medium"/>
              </a:rPr>
              <a:t>and</a:t>
            </a:r>
            <a:r>
              <a:rPr sz="4350" spc="21" dirty="0">
                <a:solidFill>
                  <a:srgbClr val="000000"/>
                </a:solidFill>
                <a:latin typeface="HIBJIL+Futura-Medium"/>
                <a:cs typeface="HIBJIL+Futura-Medium"/>
              </a:rPr>
              <a:t> </a:t>
            </a:r>
            <a:r>
              <a:rPr sz="4350" spc="23" dirty="0">
                <a:solidFill>
                  <a:srgbClr val="000000"/>
                </a:solidFill>
                <a:latin typeface="HIBJIL+Futura-Medium"/>
                <a:cs typeface="HIBJIL+Futura-Medium"/>
              </a:rPr>
              <a:t>scalable</a:t>
            </a:r>
            <a:r>
              <a:rPr sz="4350" spc="28" dirty="0">
                <a:solidFill>
                  <a:srgbClr val="000000"/>
                </a:solidFill>
                <a:latin typeface="HIBJIL+Futura-Medium"/>
                <a:cs typeface="HIBJIL+Futura-Medium"/>
              </a:rPr>
              <a:t> </a:t>
            </a:r>
            <a:r>
              <a:rPr sz="4350" spc="40" dirty="0">
                <a:solidFill>
                  <a:srgbClr val="000000"/>
                </a:solidFill>
                <a:latin typeface="HIBJIL+Futura-Medium"/>
                <a:cs typeface="HIBJIL+Futura-Medium"/>
              </a:rPr>
              <a:t>DNN</a:t>
            </a:r>
          </a:p>
          <a:p>
            <a:pPr marL="0" marR="0">
              <a:lnSpc>
                <a:spcPts val="4703"/>
              </a:lnSpc>
              <a:spcBef>
                <a:spcPts val="0"/>
              </a:spcBef>
              <a:spcAft>
                <a:spcPts val="0"/>
              </a:spcAft>
            </a:pPr>
            <a:r>
              <a:rPr sz="4350" dirty="0">
                <a:solidFill>
                  <a:srgbClr val="000000"/>
                </a:solidFill>
                <a:latin typeface="HIBJIL+Futura-Medium"/>
                <a:cs typeface="HIBJIL+Futura-Medium"/>
              </a:rPr>
              <a:t>execution</a:t>
            </a:r>
            <a:r>
              <a:rPr sz="4350" spc="38" dirty="0">
                <a:solidFill>
                  <a:srgbClr val="000000"/>
                </a:solidFill>
                <a:latin typeface="HIBJIL+Futura-Medium"/>
                <a:cs typeface="HIBJIL+Futura-Medium"/>
              </a:rPr>
              <a:t> </a:t>
            </a:r>
            <a:r>
              <a:rPr sz="4350" spc="30" dirty="0">
                <a:solidFill>
                  <a:srgbClr val="000000"/>
                </a:solidFill>
                <a:latin typeface="HIBJIL+Futura-Medium"/>
                <a:cs typeface="HIBJIL+Futura-Medium"/>
              </a:rPr>
              <a:t>system</a:t>
            </a:r>
            <a:r>
              <a:rPr sz="4350" spc="38" dirty="0">
                <a:solidFill>
                  <a:srgbClr val="000000"/>
                </a:solidFill>
                <a:latin typeface="HIBJIL+Futura-Medium"/>
                <a:cs typeface="HIBJIL+Futura-Medium"/>
              </a:rPr>
              <a:t> </a:t>
            </a:r>
            <a:r>
              <a:rPr sz="4350" spc="34" dirty="0">
                <a:solidFill>
                  <a:srgbClr val="000000"/>
                </a:solidFill>
                <a:latin typeface="HIBJIL+Futura-Medium"/>
                <a:cs typeface="HIBJIL+Futura-Medium"/>
              </a:rPr>
              <a:t>on</a:t>
            </a:r>
            <a:r>
              <a:rPr sz="4350" spc="12" dirty="0">
                <a:solidFill>
                  <a:srgbClr val="000000"/>
                </a:solidFill>
                <a:latin typeface="HIBJIL+Futura-Medium"/>
                <a:cs typeface="HIBJIL+Futura-Medium"/>
              </a:rPr>
              <a:t> </a:t>
            </a:r>
            <a:r>
              <a:rPr sz="4350" spc="37" dirty="0">
                <a:solidFill>
                  <a:srgbClr val="000000"/>
                </a:solidFill>
                <a:latin typeface="HIBJIL+Futura-Medium"/>
                <a:cs typeface="HIBJIL+Futura-Medium"/>
              </a:rPr>
              <a:t>GPU</a:t>
            </a:r>
            <a:r>
              <a:rPr sz="4350" spc="20" dirty="0">
                <a:solidFill>
                  <a:srgbClr val="000000"/>
                </a:solidFill>
                <a:latin typeface="HIBJIL+Futura-Medium"/>
                <a:cs typeface="HIBJIL+Futura-Medium"/>
              </a:rPr>
              <a:t> </a:t>
            </a:r>
            <a:r>
              <a:rPr sz="4350" spc="28" dirty="0">
                <a:solidFill>
                  <a:srgbClr val="000000"/>
                </a:solidFill>
                <a:latin typeface="HIBJIL+Futura-Medium"/>
                <a:cs typeface="HIBJIL+Futura-Medium"/>
              </a:rPr>
              <a:t>cluster</a:t>
            </a:r>
          </a:p>
        </p:txBody>
      </p:sp>
      <p:sp>
        <p:nvSpPr>
          <p:cNvPr id="4" name="object 4"/>
          <p:cNvSpPr txBox="1"/>
          <p:nvPr/>
        </p:nvSpPr>
        <p:spPr>
          <a:xfrm>
            <a:off x="929639" y="2877870"/>
            <a:ext cx="9471621" cy="2249931"/>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RBHOBL+HelveticaNeue-Light"/>
                <a:cs typeface="RBHOBL+HelveticaNeue-Light"/>
              </a:rPr>
              <a:t>1.</a:t>
            </a:r>
            <a:r>
              <a:rPr sz="2800" spc="925"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Profiling-based batch-aware </a:t>
            </a:r>
            <a:r>
              <a:rPr sz="2800" spc="-12" dirty="0">
                <a:solidFill>
                  <a:srgbClr val="000000"/>
                </a:solidFill>
                <a:latin typeface="RBHOBL+HelveticaNeue-Light"/>
                <a:cs typeface="RBHOBL+HelveticaNeue-Light"/>
              </a:rPr>
              <a:t>resource</a:t>
            </a:r>
            <a:r>
              <a:rPr sz="2800" dirty="0">
                <a:solidFill>
                  <a:srgbClr val="000000"/>
                </a:solidFill>
                <a:latin typeface="RBHOBL+HelveticaNeue-Light"/>
                <a:cs typeface="RBHOBL+HelveticaNeue-Light"/>
              </a:rPr>
              <a:t> allocator</a:t>
            </a:r>
            <a:r>
              <a:rPr lang="en-US" altLang="zh-CN" sz="2800" dirty="0">
                <a:solidFill>
                  <a:srgbClr val="000000"/>
                </a:solidFill>
                <a:latin typeface="RBHOBL+HelveticaNeue-Light"/>
                <a:cs typeface="RBHOBL+HelveticaNeue-Light"/>
              </a:rPr>
              <a:t> </a:t>
            </a:r>
            <a:endParaRPr sz="2800" dirty="0">
              <a:solidFill>
                <a:srgbClr val="000000"/>
              </a:solidFill>
              <a:latin typeface="RBHOBL+HelveticaNeue-Light"/>
              <a:cs typeface="RBHOBL+HelveticaNeue-Light"/>
            </a:endParaRPr>
          </a:p>
          <a:p>
            <a:pPr marL="0" marR="0">
              <a:lnSpc>
                <a:spcPts val="3304"/>
              </a:lnSpc>
              <a:spcBef>
                <a:spcPts val="3704"/>
              </a:spcBef>
              <a:spcAft>
                <a:spcPts val="0"/>
              </a:spcAft>
            </a:pPr>
            <a:r>
              <a:rPr sz="2800" dirty="0">
                <a:solidFill>
                  <a:srgbClr val="000000"/>
                </a:solidFill>
                <a:latin typeface="RBHOBL+HelveticaNeue-Light"/>
                <a:cs typeface="RBHOBL+HelveticaNeue-Light"/>
              </a:rPr>
              <a:t>2.</a:t>
            </a:r>
            <a:r>
              <a:rPr sz="2800" spc="925"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Query analyzer determines latency split given latency SLO</a:t>
            </a:r>
          </a:p>
          <a:p>
            <a:pPr marL="0" marR="0">
              <a:lnSpc>
                <a:spcPts val="3304"/>
              </a:lnSpc>
              <a:spcBef>
                <a:spcPts val="3799"/>
              </a:spcBef>
              <a:spcAft>
                <a:spcPts val="0"/>
              </a:spcAft>
            </a:pPr>
            <a:r>
              <a:rPr sz="2800" dirty="0">
                <a:solidFill>
                  <a:srgbClr val="000000"/>
                </a:solidFill>
                <a:latin typeface="RBHOBL+HelveticaNeue-Light"/>
                <a:cs typeface="RBHOBL+HelveticaNeue-Light"/>
              </a:rPr>
              <a:t>3.</a:t>
            </a:r>
            <a:r>
              <a:rPr sz="2800" spc="925"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Batch common prefix</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across models</a:t>
            </a:r>
          </a:p>
        </p:txBody>
      </p:sp>
      <p:sp>
        <p:nvSpPr>
          <p:cNvPr id="5" name="object 5"/>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98989"/>
                </a:solidFill>
                <a:latin typeface="Calibri"/>
                <a:cs typeface="Calibri"/>
              </a:rPr>
              <a:t>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9039127"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23" dirty="0">
                <a:solidFill>
                  <a:srgbClr val="000000"/>
                </a:solidFill>
                <a:latin typeface="HIBJIL+Futura-Medium"/>
                <a:cs typeface="HIBJIL+Futura-Medium"/>
              </a:rPr>
              <a:t>Nexus:</a:t>
            </a:r>
            <a:r>
              <a:rPr sz="4350" spc="18" dirty="0">
                <a:solidFill>
                  <a:srgbClr val="000000"/>
                </a:solidFill>
                <a:latin typeface="HIBJIL+Futura-Medium"/>
                <a:cs typeface="HIBJIL+Futura-Medium"/>
              </a:rPr>
              <a:t> </a:t>
            </a:r>
            <a:r>
              <a:rPr sz="4350" spc="15" dirty="0">
                <a:solidFill>
                  <a:srgbClr val="000000"/>
                </a:solidFill>
                <a:latin typeface="HIBJIL+Futura-Medium"/>
                <a:cs typeface="HIBJIL+Futura-Medium"/>
              </a:rPr>
              <a:t>ef</a:t>
            </a:r>
            <a:r>
              <a:rPr sz="4350" spc="-1172" dirty="0">
                <a:solidFill>
                  <a:srgbClr val="000000"/>
                </a:solidFill>
                <a:latin typeface="HIBJIL+Futura-Medium"/>
                <a:cs typeface="HIBJIL+Futura-Medium"/>
              </a:rPr>
              <a:t> </a:t>
            </a:r>
            <a:r>
              <a:rPr sz="4350" dirty="0">
                <a:solidFill>
                  <a:srgbClr val="000000"/>
                </a:solidFill>
                <a:latin typeface="HIBJIL+Futura-Medium"/>
                <a:cs typeface="HIBJIL+Futura-Medium"/>
              </a:rPr>
              <a:t>f</a:t>
            </a:r>
            <a:r>
              <a:rPr sz="4350" spc="-1230" dirty="0">
                <a:solidFill>
                  <a:srgbClr val="000000"/>
                </a:solidFill>
                <a:latin typeface="HIBJIL+Futura-Medium"/>
                <a:cs typeface="HIBJIL+Futura-Medium"/>
              </a:rPr>
              <a:t> </a:t>
            </a:r>
            <a:r>
              <a:rPr sz="4350" spc="18" dirty="0">
                <a:solidFill>
                  <a:srgbClr val="000000"/>
                </a:solidFill>
                <a:latin typeface="HIBJIL+Futura-Medium"/>
                <a:cs typeface="HIBJIL+Futura-Medium"/>
              </a:rPr>
              <a:t>icient</a:t>
            </a:r>
            <a:r>
              <a:rPr sz="4350" spc="14" dirty="0">
                <a:solidFill>
                  <a:srgbClr val="000000"/>
                </a:solidFill>
                <a:latin typeface="HIBJIL+Futura-Medium"/>
                <a:cs typeface="HIBJIL+Futura-Medium"/>
              </a:rPr>
              <a:t> </a:t>
            </a:r>
            <a:r>
              <a:rPr sz="4350" spc="27" dirty="0">
                <a:solidFill>
                  <a:srgbClr val="000000"/>
                </a:solidFill>
                <a:latin typeface="HIBJIL+Futura-Medium"/>
                <a:cs typeface="HIBJIL+Futura-Medium"/>
              </a:rPr>
              <a:t>and</a:t>
            </a:r>
            <a:r>
              <a:rPr sz="4350" spc="21" dirty="0">
                <a:solidFill>
                  <a:srgbClr val="000000"/>
                </a:solidFill>
                <a:latin typeface="HIBJIL+Futura-Medium"/>
                <a:cs typeface="HIBJIL+Futura-Medium"/>
              </a:rPr>
              <a:t> </a:t>
            </a:r>
            <a:r>
              <a:rPr sz="4350" spc="23" dirty="0">
                <a:solidFill>
                  <a:srgbClr val="000000"/>
                </a:solidFill>
                <a:latin typeface="HIBJIL+Futura-Medium"/>
                <a:cs typeface="HIBJIL+Futura-Medium"/>
              </a:rPr>
              <a:t>scalable</a:t>
            </a:r>
            <a:r>
              <a:rPr sz="4350" spc="28" dirty="0">
                <a:solidFill>
                  <a:srgbClr val="000000"/>
                </a:solidFill>
                <a:latin typeface="HIBJIL+Futura-Medium"/>
                <a:cs typeface="HIBJIL+Futura-Medium"/>
              </a:rPr>
              <a:t> </a:t>
            </a:r>
            <a:r>
              <a:rPr sz="4350" spc="40" dirty="0">
                <a:solidFill>
                  <a:srgbClr val="000000"/>
                </a:solidFill>
                <a:latin typeface="HIBJIL+Futura-Medium"/>
                <a:cs typeface="HIBJIL+Futura-Medium"/>
              </a:rPr>
              <a:t>DNN</a:t>
            </a:r>
          </a:p>
          <a:p>
            <a:pPr marL="0" marR="0">
              <a:lnSpc>
                <a:spcPts val="4703"/>
              </a:lnSpc>
              <a:spcBef>
                <a:spcPts val="0"/>
              </a:spcBef>
              <a:spcAft>
                <a:spcPts val="0"/>
              </a:spcAft>
            </a:pPr>
            <a:r>
              <a:rPr sz="4350" dirty="0">
                <a:solidFill>
                  <a:srgbClr val="000000"/>
                </a:solidFill>
                <a:latin typeface="HIBJIL+Futura-Medium"/>
                <a:cs typeface="HIBJIL+Futura-Medium"/>
              </a:rPr>
              <a:t>execution</a:t>
            </a:r>
            <a:r>
              <a:rPr sz="4350" spc="38" dirty="0">
                <a:solidFill>
                  <a:srgbClr val="000000"/>
                </a:solidFill>
                <a:latin typeface="HIBJIL+Futura-Medium"/>
                <a:cs typeface="HIBJIL+Futura-Medium"/>
              </a:rPr>
              <a:t> </a:t>
            </a:r>
            <a:r>
              <a:rPr sz="4350" spc="30" dirty="0">
                <a:solidFill>
                  <a:srgbClr val="000000"/>
                </a:solidFill>
                <a:latin typeface="HIBJIL+Futura-Medium"/>
                <a:cs typeface="HIBJIL+Futura-Medium"/>
              </a:rPr>
              <a:t>system</a:t>
            </a:r>
            <a:r>
              <a:rPr sz="4350" spc="38" dirty="0">
                <a:solidFill>
                  <a:srgbClr val="000000"/>
                </a:solidFill>
                <a:latin typeface="HIBJIL+Futura-Medium"/>
                <a:cs typeface="HIBJIL+Futura-Medium"/>
              </a:rPr>
              <a:t> </a:t>
            </a:r>
            <a:r>
              <a:rPr sz="4350" spc="34" dirty="0">
                <a:solidFill>
                  <a:srgbClr val="000000"/>
                </a:solidFill>
                <a:latin typeface="HIBJIL+Futura-Medium"/>
                <a:cs typeface="HIBJIL+Futura-Medium"/>
              </a:rPr>
              <a:t>on</a:t>
            </a:r>
            <a:r>
              <a:rPr sz="4350" spc="12" dirty="0">
                <a:solidFill>
                  <a:srgbClr val="000000"/>
                </a:solidFill>
                <a:latin typeface="HIBJIL+Futura-Medium"/>
                <a:cs typeface="HIBJIL+Futura-Medium"/>
              </a:rPr>
              <a:t> </a:t>
            </a:r>
            <a:r>
              <a:rPr sz="4350" spc="37" dirty="0">
                <a:solidFill>
                  <a:srgbClr val="000000"/>
                </a:solidFill>
                <a:latin typeface="HIBJIL+Futura-Medium"/>
                <a:cs typeface="HIBJIL+Futura-Medium"/>
              </a:rPr>
              <a:t>GPU</a:t>
            </a:r>
            <a:r>
              <a:rPr sz="4350" spc="20" dirty="0">
                <a:solidFill>
                  <a:srgbClr val="000000"/>
                </a:solidFill>
                <a:latin typeface="HIBJIL+Futura-Medium"/>
                <a:cs typeface="HIBJIL+Futura-Medium"/>
              </a:rPr>
              <a:t> </a:t>
            </a:r>
            <a:r>
              <a:rPr sz="4350" spc="28" dirty="0">
                <a:solidFill>
                  <a:srgbClr val="000000"/>
                </a:solidFill>
                <a:latin typeface="HIBJIL+Futura-Medium"/>
                <a:cs typeface="HIBJIL+Futura-Medium"/>
              </a:rPr>
              <a:t>cluster</a:t>
            </a:r>
          </a:p>
        </p:txBody>
      </p:sp>
      <p:sp>
        <p:nvSpPr>
          <p:cNvPr id="4" name="object 4"/>
          <p:cNvSpPr txBox="1"/>
          <p:nvPr/>
        </p:nvSpPr>
        <p:spPr>
          <a:xfrm>
            <a:off x="929639" y="2877870"/>
            <a:ext cx="9471621" cy="2249931"/>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RBHOBL+HelveticaNeue-Light"/>
                <a:cs typeface="RBHOBL+HelveticaNeue-Light"/>
              </a:rPr>
              <a:t>1.</a:t>
            </a:r>
            <a:r>
              <a:rPr sz="2800" spc="925"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Profiling-based batch-aware </a:t>
            </a:r>
            <a:r>
              <a:rPr sz="2800" spc="-12" dirty="0">
                <a:solidFill>
                  <a:srgbClr val="000000"/>
                </a:solidFill>
                <a:latin typeface="RBHOBL+HelveticaNeue-Light"/>
                <a:cs typeface="RBHOBL+HelveticaNeue-Light"/>
              </a:rPr>
              <a:t>resource</a:t>
            </a:r>
            <a:r>
              <a:rPr sz="2800" dirty="0">
                <a:solidFill>
                  <a:srgbClr val="000000"/>
                </a:solidFill>
                <a:latin typeface="RBHOBL+HelveticaNeue-Light"/>
                <a:cs typeface="RBHOBL+HelveticaNeue-Light"/>
              </a:rPr>
              <a:t> allocator</a:t>
            </a:r>
          </a:p>
          <a:p>
            <a:pPr marL="0" marR="0">
              <a:lnSpc>
                <a:spcPts val="3304"/>
              </a:lnSpc>
              <a:spcBef>
                <a:spcPts val="3704"/>
              </a:spcBef>
              <a:spcAft>
                <a:spcPts val="0"/>
              </a:spcAft>
            </a:pPr>
            <a:r>
              <a:rPr sz="2800" dirty="0">
                <a:solidFill>
                  <a:srgbClr val="BFBFBF"/>
                </a:solidFill>
                <a:latin typeface="RBHOBL+HelveticaNeue-Light"/>
                <a:cs typeface="RBHOBL+HelveticaNeue-Light"/>
              </a:rPr>
              <a:t>2.</a:t>
            </a:r>
            <a:r>
              <a:rPr sz="2800" spc="925"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Query analyzer determines latency split given latency SLO</a:t>
            </a:r>
          </a:p>
          <a:p>
            <a:pPr marL="0" marR="0">
              <a:lnSpc>
                <a:spcPts val="3304"/>
              </a:lnSpc>
              <a:spcBef>
                <a:spcPts val="3799"/>
              </a:spcBef>
              <a:spcAft>
                <a:spcPts val="0"/>
              </a:spcAft>
            </a:pPr>
            <a:r>
              <a:rPr sz="2800" dirty="0">
                <a:solidFill>
                  <a:srgbClr val="BFBFBF"/>
                </a:solidFill>
                <a:latin typeface="RBHOBL+HelveticaNeue-Light"/>
                <a:cs typeface="RBHOBL+HelveticaNeue-Light"/>
              </a:rPr>
              <a:t>3.</a:t>
            </a:r>
            <a:r>
              <a:rPr sz="2800" spc="925"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Batch common prefix</a:t>
            </a:r>
            <a:r>
              <a:rPr sz="2800" spc="10"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across models</a:t>
            </a:r>
          </a:p>
        </p:txBody>
      </p:sp>
      <p:sp>
        <p:nvSpPr>
          <p:cNvPr id="5" name="object 5"/>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7374115"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11" dirty="0">
                <a:solidFill>
                  <a:srgbClr val="000000"/>
                </a:solidFill>
                <a:latin typeface="HIBJIL+Futura-Medium"/>
                <a:cs typeface="HIBJIL+Futura-Medium"/>
              </a:rPr>
              <a:t>Resource</a:t>
            </a:r>
            <a:r>
              <a:rPr sz="4350" spc="40" dirty="0">
                <a:solidFill>
                  <a:srgbClr val="000000"/>
                </a:solidFill>
                <a:latin typeface="HIBJIL+Futura-Medium"/>
                <a:cs typeface="HIBJIL+Futura-Medium"/>
              </a:rPr>
              <a:t> </a:t>
            </a:r>
            <a:r>
              <a:rPr sz="4350" spc="23" dirty="0">
                <a:solidFill>
                  <a:srgbClr val="000000"/>
                </a:solidFill>
                <a:latin typeface="HIBJIL+Futura-Medium"/>
                <a:cs typeface="HIBJIL+Futura-Medium"/>
              </a:rPr>
              <a:t>allocation</a:t>
            </a:r>
            <a:r>
              <a:rPr sz="4350" spc="25" dirty="0">
                <a:solidFill>
                  <a:srgbClr val="000000"/>
                </a:solidFill>
                <a:latin typeface="HIBJIL+Futura-Medium"/>
                <a:cs typeface="HIBJIL+Futura-Medium"/>
              </a:rPr>
              <a:t> </a:t>
            </a:r>
            <a:r>
              <a:rPr sz="4350" spc="20" dirty="0">
                <a:solidFill>
                  <a:srgbClr val="000000"/>
                </a:solidFill>
                <a:latin typeface="HIBJIL+Futura-Medium"/>
                <a:cs typeface="HIBJIL+Futura-Medium"/>
              </a:rPr>
              <a:t>problem</a:t>
            </a:r>
          </a:p>
        </p:txBody>
      </p:sp>
      <p:sp>
        <p:nvSpPr>
          <p:cNvPr id="4" name="object 4"/>
          <p:cNvSpPr txBox="1"/>
          <p:nvPr/>
        </p:nvSpPr>
        <p:spPr>
          <a:xfrm>
            <a:off x="929639" y="1832406"/>
            <a:ext cx="10480563" cy="1119124"/>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Bin-packing problem: pack model</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sessions (model, SLO) to GPUs</a:t>
            </a:r>
          </a:p>
          <a:p>
            <a:pPr marL="0" marR="0">
              <a:lnSpc>
                <a:spcPts val="3304"/>
              </a:lnSpc>
              <a:spcBef>
                <a:spcPts val="1904"/>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Optimization goal: minimize total number of GPUs</a:t>
            </a:r>
          </a:p>
        </p:txBody>
      </p:sp>
      <p:sp>
        <p:nvSpPr>
          <p:cNvPr id="5" name="object 5"/>
          <p:cNvSpPr txBox="1"/>
          <p:nvPr/>
        </p:nvSpPr>
        <p:spPr>
          <a:xfrm>
            <a:off x="929639" y="3164382"/>
            <a:ext cx="9439841" cy="423193"/>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Constraint: </a:t>
            </a:r>
            <a:r>
              <a:rPr lang="en-US" sz="2800" dirty="0">
                <a:solidFill>
                  <a:srgbClr val="000000"/>
                </a:solidFill>
                <a:latin typeface="RBHOBL+HelveticaNeue-Light"/>
                <a:cs typeface="RBHOBL+HelveticaNeue-Light"/>
              </a:rPr>
              <a:t>L</a:t>
            </a:r>
            <a:r>
              <a:rPr sz="2800" dirty="0">
                <a:solidFill>
                  <a:srgbClr val="000000"/>
                </a:solidFill>
                <a:latin typeface="RBHOBL+HelveticaNeue-Light"/>
                <a:cs typeface="RBHOBL+HelveticaNeue-Light"/>
              </a:rPr>
              <a:t>atency SLOs</a:t>
            </a:r>
            <a:r>
              <a:rPr lang="en-US" altLang="zh-CN" sz="2800" dirty="0">
                <a:solidFill>
                  <a:srgbClr val="000000"/>
                </a:solidFill>
                <a:latin typeface="RBHOBL+HelveticaNeue-Light"/>
                <a:cs typeface="RBHOBL+HelveticaNeue-Light"/>
              </a:rPr>
              <a:t> and Throughput Requirement</a:t>
            </a:r>
            <a:endParaRPr sz="2800" dirty="0">
              <a:solidFill>
                <a:srgbClr val="000000"/>
              </a:solidFill>
              <a:latin typeface="RBHOBL+HelveticaNeue-Light"/>
              <a:cs typeface="RBHOBL+HelveticaNeue-Light"/>
            </a:endParaRPr>
          </a:p>
        </p:txBody>
      </p:sp>
      <p:sp>
        <p:nvSpPr>
          <p:cNvPr id="6" name="object 6"/>
          <p:cNvSpPr txBox="1"/>
          <p:nvPr/>
        </p:nvSpPr>
        <p:spPr>
          <a:xfrm>
            <a:off x="929639" y="3825798"/>
            <a:ext cx="6274358" cy="1501495"/>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spc="-12" dirty="0">
                <a:solidFill>
                  <a:srgbClr val="000000"/>
                </a:solidFill>
                <a:latin typeface="RBHOBL+HelveticaNeue-Light"/>
                <a:cs typeface="RBHOBL+HelveticaNeue-Light"/>
              </a:rPr>
              <a:t>More</a:t>
            </a:r>
            <a:r>
              <a:rPr sz="2800" dirty="0">
                <a:solidFill>
                  <a:srgbClr val="000000"/>
                </a:solidFill>
                <a:latin typeface="RBHOBL+HelveticaNeue-Light"/>
                <a:cs typeface="RBHOBL+HelveticaNeue-Light"/>
              </a:rPr>
              <a:t> complex than bin packing due to</a:t>
            </a:r>
          </a:p>
          <a:p>
            <a:pPr marL="457200" marR="0">
              <a:lnSpc>
                <a:spcPts val="2831"/>
              </a:lnSpc>
              <a:spcBef>
                <a:spcPts val="1282"/>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Change the batch size (squishy tasks)</a:t>
            </a:r>
          </a:p>
          <a:p>
            <a:pPr marL="457200" marR="0">
              <a:lnSpc>
                <a:spcPts val="2831"/>
              </a:lnSpc>
              <a:spcBef>
                <a:spcPts val="1271"/>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Need to meet latency SLO</a:t>
            </a:r>
          </a:p>
        </p:txBody>
      </p:sp>
      <p:sp>
        <p:nvSpPr>
          <p:cNvPr id="7" name="object 7"/>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26595"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7767220"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1" dirty="0">
                <a:solidFill>
                  <a:srgbClr val="000000"/>
                </a:solidFill>
                <a:latin typeface="HIBJIL+Futura-Medium"/>
                <a:cs typeface="HIBJIL+Futura-Medium"/>
              </a:rPr>
              <a:t>Squishy</a:t>
            </a:r>
            <a:r>
              <a:rPr sz="4350" spc="18" dirty="0">
                <a:solidFill>
                  <a:srgbClr val="000000"/>
                </a:solidFill>
                <a:latin typeface="HIBJIL+Futura-Medium"/>
                <a:cs typeface="HIBJIL+Futura-Medium"/>
              </a:rPr>
              <a:t> </a:t>
            </a:r>
            <a:r>
              <a:rPr sz="4350" spc="36" dirty="0">
                <a:solidFill>
                  <a:srgbClr val="000000"/>
                </a:solidFill>
                <a:latin typeface="HIBJIL+Futura-Medium"/>
                <a:cs typeface="HIBJIL+Futura-Medium"/>
              </a:rPr>
              <a:t>bin-packing</a:t>
            </a:r>
            <a:r>
              <a:rPr sz="4350" spc="17" dirty="0">
                <a:solidFill>
                  <a:srgbClr val="000000"/>
                </a:solidFill>
                <a:latin typeface="HIBJIL+Futura-Medium"/>
                <a:cs typeface="HIBJIL+Futura-Medium"/>
              </a:rPr>
              <a:t> </a:t>
            </a:r>
            <a:r>
              <a:rPr sz="4350" spc="43" dirty="0">
                <a:solidFill>
                  <a:srgbClr val="000000"/>
                </a:solidFill>
                <a:latin typeface="HIBJIL+Futura-Medium"/>
                <a:cs typeface="HIBJIL+Futura-Medium"/>
              </a:rPr>
              <a:t>algorithm</a:t>
            </a:r>
          </a:p>
        </p:txBody>
      </p:sp>
      <p:sp>
        <p:nvSpPr>
          <p:cNvPr id="4" name="object 4"/>
          <p:cNvSpPr txBox="1"/>
          <p:nvPr/>
        </p:nvSpPr>
        <p:spPr>
          <a:xfrm>
            <a:off x="848180" y="1680006"/>
            <a:ext cx="10139155"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DB314D"/>
                </a:solidFill>
                <a:latin typeface="RBHOBL+HelveticaNeue-Light"/>
                <a:cs typeface="RBHOBL+HelveticaNeue-Light"/>
              </a:rPr>
              <a:t>1.</a:t>
            </a:r>
            <a:r>
              <a:rPr sz="2800" spc="925"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Allocate one</a:t>
            </a:r>
            <a:r>
              <a:rPr sz="2800" spc="-10"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GPU</a:t>
            </a:r>
            <a:r>
              <a:rPr sz="2800" spc="-10"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for each model</a:t>
            </a:r>
            <a:r>
              <a:rPr sz="2800" spc="-14"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session</a:t>
            </a:r>
            <a:r>
              <a:rPr sz="2800" dirty="0">
                <a:solidFill>
                  <a:srgbClr val="000000"/>
                </a:solidFill>
                <a:latin typeface="RBHOBL+HelveticaNeue-Light"/>
                <a:cs typeface="RBHOBL+HelveticaNeue-Light"/>
              </a:rPr>
              <a:t>, and choose largest</a:t>
            </a:r>
          </a:p>
        </p:txBody>
      </p:sp>
      <p:sp>
        <p:nvSpPr>
          <p:cNvPr id="5" name="object 5"/>
          <p:cNvSpPr txBox="1"/>
          <p:nvPr/>
        </p:nvSpPr>
        <p:spPr>
          <a:xfrm>
            <a:off x="1362529" y="2061006"/>
            <a:ext cx="5927961" cy="46096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RBHOBL+HelveticaNeue-Light"/>
                <a:cs typeface="RBHOBL+HelveticaNeue-Light"/>
              </a:rPr>
              <a:t>batch size </a:t>
            </a:r>
            <a:r>
              <a:rPr sz="2800" dirty="0">
                <a:solidFill>
                  <a:srgbClr val="000000"/>
                </a:solidFill>
                <a:latin typeface="GRTDRV+CambriaMath"/>
                <a:cs typeface="GRTDRV+CambriaMath"/>
              </a:rPr>
              <a:t>&amp;</a:t>
            </a:r>
            <a:r>
              <a:rPr sz="2800" spc="886" dirty="0">
                <a:solidFill>
                  <a:srgbClr val="000000"/>
                </a:solidFill>
                <a:latin typeface="Times New Roman"/>
                <a:cs typeface="Times New Roman"/>
              </a:rPr>
              <a:t> </a:t>
            </a:r>
            <a:r>
              <a:rPr sz="2800" dirty="0">
                <a:solidFill>
                  <a:srgbClr val="000000"/>
                </a:solidFill>
                <a:latin typeface="RBHOBL+HelveticaNeue-Light"/>
                <a:cs typeface="RBHOBL+HelveticaNeue-Light"/>
              </a:rPr>
              <a:t>such that </a:t>
            </a:r>
            <a:r>
              <a:rPr sz="2800" dirty="0">
                <a:solidFill>
                  <a:srgbClr val="000000"/>
                </a:solidFill>
                <a:latin typeface="GRTDRV+CambriaMath"/>
                <a:cs typeface="GRTDRV+CambriaMath"/>
              </a:rPr>
              <a:t>(</a:t>
            </a:r>
            <a:r>
              <a:rPr sz="2800" spc="822" dirty="0">
                <a:solidFill>
                  <a:srgbClr val="000000"/>
                </a:solidFill>
                <a:latin typeface="Times New Roman"/>
                <a:cs typeface="Times New Roman"/>
              </a:rPr>
              <a:t> </a:t>
            </a:r>
            <a:r>
              <a:rPr sz="2800" dirty="0">
                <a:solidFill>
                  <a:srgbClr val="000000"/>
                </a:solidFill>
                <a:latin typeface="GRTDRV+CambriaMath"/>
                <a:cs typeface="GRTDRV+CambriaMath"/>
              </a:rPr>
              <a:t>+</a:t>
            </a:r>
            <a:r>
              <a:rPr sz="2800" spc="-81" dirty="0">
                <a:solidFill>
                  <a:srgbClr val="000000"/>
                </a:solidFill>
                <a:latin typeface="Times New Roman"/>
                <a:cs typeface="Times New Roman"/>
              </a:rPr>
              <a:t> </a:t>
            </a:r>
            <a:r>
              <a:rPr sz="2800" dirty="0">
                <a:solidFill>
                  <a:srgbClr val="000000"/>
                </a:solidFill>
                <a:latin typeface="GRTDRV+CambriaMath"/>
                <a:cs typeface="GRTDRV+CambriaMath"/>
              </a:rPr>
              <a:t>*</a:t>
            </a:r>
            <a:r>
              <a:rPr sz="2800" spc="1363" dirty="0">
                <a:solidFill>
                  <a:srgbClr val="000000"/>
                </a:solidFill>
                <a:latin typeface="Times New Roman"/>
                <a:cs typeface="Times New Roman"/>
              </a:rPr>
              <a:t> </a:t>
            </a:r>
            <a:r>
              <a:rPr sz="2800" dirty="0">
                <a:solidFill>
                  <a:srgbClr val="000000"/>
                </a:solidFill>
                <a:latin typeface="GRTDRV+CambriaMath"/>
                <a:cs typeface="GRTDRV+CambriaMath"/>
              </a:rPr>
              <a:t>&amp;</a:t>
            </a:r>
            <a:r>
              <a:rPr sz="2800" spc="2052" dirty="0">
                <a:solidFill>
                  <a:srgbClr val="000000"/>
                </a:solidFill>
                <a:latin typeface="Times New Roman"/>
                <a:cs typeface="Times New Roman"/>
              </a:rPr>
              <a:t> </a:t>
            </a:r>
            <a:r>
              <a:rPr sz="2800" dirty="0">
                <a:solidFill>
                  <a:srgbClr val="000000"/>
                </a:solidFill>
                <a:latin typeface="GRTDRV+CambriaMath"/>
                <a:cs typeface="GRTDRV+CambriaMath"/>
              </a:rPr>
              <a:t>≤</a:t>
            </a:r>
            <a:r>
              <a:rPr sz="2800" spc="81" dirty="0">
                <a:solidFill>
                  <a:srgbClr val="000000"/>
                </a:solidFill>
                <a:latin typeface="Times New Roman"/>
                <a:cs typeface="Times New Roman"/>
              </a:rPr>
              <a:t> </a:t>
            </a:r>
            <a:r>
              <a:rPr sz="2800" dirty="0">
                <a:solidFill>
                  <a:srgbClr val="000000"/>
                </a:solidFill>
                <a:latin typeface="GRTDRV+CambriaMath"/>
                <a:cs typeface="GRTDRV+CambriaMath"/>
              </a:rPr>
              <a:t>,</a:t>
            </a:r>
          </a:p>
        </p:txBody>
      </p:sp>
      <p:sp>
        <p:nvSpPr>
          <p:cNvPr id="6" name="object 6"/>
          <p:cNvSpPr txBox="1"/>
          <p:nvPr/>
        </p:nvSpPr>
        <p:spPr>
          <a:xfrm>
            <a:off x="3194314" y="2236674"/>
            <a:ext cx="241448"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p>
        </p:txBody>
      </p:sp>
      <p:sp>
        <p:nvSpPr>
          <p:cNvPr id="7" name="object 7"/>
          <p:cNvSpPr txBox="1"/>
          <p:nvPr/>
        </p:nvSpPr>
        <p:spPr>
          <a:xfrm>
            <a:off x="5130810" y="2236674"/>
            <a:ext cx="241448"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p>
        </p:txBody>
      </p:sp>
      <p:sp>
        <p:nvSpPr>
          <p:cNvPr id="8" name="object 8"/>
          <p:cNvSpPr txBox="1"/>
          <p:nvPr/>
        </p:nvSpPr>
        <p:spPr>
          <a:xfrm>
            <a:off x="5780669" y="2236674"/>
            <a:ext cx="683853"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r>
              <a:rPr sz="2000" spc="2281" dirty="0">
                <a:solidFill>
                  <a:srgbClr val="000000"/>
                </a:solidFill>
                <a:latin typeface="Times New Roman"/>
                <a:cs typeface="Times New Roman"/>
              </a:rPr>
              <a:t> </a:t>
            </a:r>
            <a:r>
              <a:rPr sz="2000" dirty="0">
                <a:solidFill>
                  <a:srgbClr val="000000"/>
                </a:solidFill>
                <a:latin typeface="GRTDRV+CambriaMath"/>
                <a:cs typeface="GRTDRV+CambriaMath"/>
              </a:rPr>
              <a:t>'</a:t>
            </a:r>
          </a:p>
        </p:txBody>
      </p:sp>
      <p:sp>
        <p:nvSpPr>
          <p:cNvPr id="9" name="object 9"/>
          <p:cNvSpPr txBox="1"/>
          <p:nvPr/>
        </p:nvSpPr>
        <p:spPr>
          <a:xfrm>
            <a:off x="7137917" y="2236674"/>
            <a:ext cx="241448"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p>
        </p:txBody>
      </p:sp>
      <p:sp>
        <p:nvSpPr>
          <p:cNvPr id="10" name="object 10"/>
          <p:cNvSpPr txBox="1"/>
          <p:nvPr/>
        </p:nvSpPr>
        <p:spPr>
          <a:xfrm>
            <a:off x="2290274" y="2580849"/>
            <a:ext cx="2179773" cy="307892"/>
          </a:xfrm>
          <a:prstGeom prst="rect">
            <a:avLst/>
          </a:prstGeom>
        </p:spPr>
        <p:txBody>
          <a:bodyPr vert="horz" wrap="square" lIns="0" tIns="0" rIns="0" bIns="0" rtlCol="0">
            <a:spAutoFit/>
          </a:bodyPr>
          <a:lstStyle/>
          <a:p>
            <a:pPr marL="0" marR="0">
              <a:lnSpc>
                <a:spcPts val="2110"/>
              </a:lnSpc>
              <a:spcBef>
                <a:spcPts val="0"/>
              </a:spcBef>
              <a:spcAft>
                <a:spcPts val="0"/>
              </a:spcAft>
            </a:pPr>
            <a:r>
              <a:rPr sz="1800" dirty="0">
                <a:solidFill>
                  <a:srgbClr val="000000"/>
                </a:solidFill>
                <a:latin typeface="VBKEIE+Helvetica-Light"/>
                <a:cs typeface="VBKEIE+Helvetica-Light"/>
              </a:rPr>
              <a:t>exec </a:t>
            </a:r>
            <a:r>
              <a:rPr sz="1800">
                <a:solidFill>
                  <a:srgbClr val="000000"/>
                </a:solidFill>
                <a:latin typeface="VBKEIE+Helvetica-Light"/>
                <a:cs typeface="VBKEIE+Helvetica-Light"/>
              </a:rPr>
              <a:t>latency </a:t>
            </a:r>
            <a:r>
              <a:rPr sz="1800">
                <a:solidFill>
                  <a:srgbClr val="000000"/>
                </a:solidFill>
                <a:latin typeface="GRTDRV+CambriaMath"/>
                <a:cs typeface="GRTDRV+CambriaMath"/>
              </a:rPr>
              <a:t>ℓ</a:t>
            </a:r>
            <a:r>
              <a:rPr sz="1800" spc="884">
                <a:solidFill>
                  <a:srgbClr val="000000"/>
                </a:solidFill>
                <a:latin typeface="Times New Roman"/>
                <a:cs typeface="Times New Roman"/>
              </a:rPr>
              <a:t> </a:t>
            </a:r>
            <a:r>
              <a:rPr sz="1800">
                <a:solidFill>
                  <a:srgbClr val="000000"/>
                </a:solidFill>
                <a:latin typeface="GTUBDT+CambriaMath"/>
                <a:cs typeface="GTUBDT+CambriaMath"/>
              </a:rPr>
              <a:t>(</a:t>
            </a:r>
            <a:r>
              <a:rPr sz="1800">
                <a:solidFill>
                  <a:srgbClr val="000000"/>
                </a:solidFill>
                <a:latin typeface="GRTDRV+CambriaMath"/>
                <a:cs typeface="GRTDRV+CambriaMath"/>
              </a:rPr>
              <a:t>&amp;</a:t>
            </a:r>
            <a:r>
              <a:rPr sz="1800" spc="80">
                <a:solidFill>
                  <a:srgbClr val="000000"/>
                </a:solidFill>
                <a:latin typeface="Times New Roman"/>
                <a:cs typeface="Times New Roman"/>
              </a:rPr>
              <a:t> </a:t>
            </a:r>
            <a:r>
              <a:rPr sz="1800" dirty="0">
                <a:solidFill>
                  <a:srgbClr val="000000"/>
                </a:solidFill>
                <a:latin typeface="GRTDRV+CambriaMath"/>
                <a:cs typeface="GRTDRV+CambriaMath"/>
              </a:rPr>
              <a:t>)</a:t>
            </a:r>
          </a:p>
        </p:txBody>
      </p:sp>
      <p:sp>
        <p:nvSpPr>
          <p:cNvPr id="11" name="object 11"/>
          <p:cNvSpPr txBox="1"/>
          <p:nvPr/>
        </p:nvSpPr>
        <p:spPr>
          <a:xfrm>
            <a:off x="3768237" y="2686906"/>
            <a:ext cx="252282"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TUBDT+CambriaMath"/>
                <a:cs typeface="GTUBDT+CambriaMath"/>
              </a:rPr>
              <a:t>0</a:t>
            </a:r>
          </a:p>
        </p:txBody>
      </p:sp>
      <p:sp>
        <p:nvSpPr>
          <p:cNvPr id="12" name="object 12"/>
          <p:cNvSpPr txBox="1"/>
          <p:nvPr/>
        </p:nvSpPr>
        <p:spPr>
          <a:xfrm>
            <a:off x="4148856" y="2686906"/>
            <a:ext cx="210281"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RTDRV+CambriaMath"/>
                <a:cs typeface="GRTDRV+CambriaMath"/>
              </a:rPr>
              <a:t>'</a:t>
            </a:r>
          </a:p>
        </p:txBody>
      </p:sp>
      <p:sp>
        <p:nvSpPr>
          <p:cNvPr id="13" name="object 13"/>
          <p:cNvSpPr txBox="1"/>
          <p:nvPr/>
        </p:nvSpPr>
        <p:spPr>
          <a:xfrm>
            <a:off x="3869837" y="2747617"/>
            <a:ext cx="204855" cy="201879"/>
          </a:xfrm>
          <a:prstGeom prst="rect">
            <a:avLst/>
          </a:prstGeom>
        </p:spPr>
        <p:txBody>
          <a:bodyPr vert="horz" wrap="square" lIns="0" tIns="0" rIns="0" bIns="0" rtlCol="0">
            <a:spAutoFit/>
          </a:bodyPr>
          <a:lstStyle/>
          <a:p>
            <a:pPr marL="0" marR="0">
              <a:lnSpc>
                <a:spcPts val="1289"/>
              </a:lnSpc>
              <a:spcBef>
                <a:spcPts val="0"/>
              </a:spcBef>
              <a:spcAft>
                <a:spcPts val="0"/>
              </a:spcAft>
            </a:pPr>
            <a:r>
              <a:rPr sz="1100" dirty="0">
                <a:solidFill>
                  <a:srgbClr val="000000"/>
                </a:solidFill>
                <a:latin typeface="GTUBDT+CambriaMath"/>
                <a:cs typeface="GTUBDT+CambriaMath"/>
              </a:rPr>
              <a:t>1</a:t>
            </a:r>
          </a:p>
        </p:txBody>
      </p:sp>
      <p:sp>
        <p:nvSpPr>
          <p:cNvPr id="14" name="object 14"/>
          <p:cNvSpPr txBox="1"/>
          <p:nvPr/>
        </p:nvSpPr>
        <p:spPr>
          <a:xfrm>
            <a:off x="5389027" y="2926837"/>
            <a:ext cx="1880120" cy="534923"/>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25537B"/>
                </a:solidFill>
                <a:latin typeface="BSGMTO+Helvetica"/>
                <a:cs typeface="BSGMTO+Helvetica"/>
              </a:rPr>
              <a:t>Extra cycles to fit</a:t>
            </a:r>
          </a:p>
          <a:p>
            <a:pPr marL="0" marR="0">
              <a:lnSpc>
                <a:spcPts val="1800"/>
              </a:lnSpc>
              <a:spcBef>
                <a:spcPts val="311"/>
              </a:spcBef>
              <a:spcAft>
                <a:spcPts val="0"/>
              </a:spcAft>
            </a:pPr>
            <a:r>
              <a:rPr sz="1800" dirty="0">
                <a:solidFill>
                  <a:srgbClr val="25537B"/>
                </a:solidFill>
                <a:latin typeface="BSGMTO+Helvetica"/>
                <a:cs typeface="BSGMTO+Helvetica"/>
              </a:rPr>
              <a:t>in other models</a:t>
            </a:r>
          </a:p>
        </p:txBody>
      </p:sp>
      <mc:AlternateContent xmlns:mc="http://schemas.openxmlformats.org/markup-compatibility/2006" xmlns:a14="http://schemas.microsoft.com/office/drawing/2010/main">
        <mc:Choice Requires="a14">
          <p:sp>
            <p:nvSpPr>
              <p:cNvPr id="15" name="object 15"/>
              <p:cNvSpPr txBox="1"/>
              <p:nvPr/>
            </p:nvSpPr>
            <p:spPr>
              <a:xfrm>
                <a:off x="1180133" y="3216174"/>
                <a:ext cx="1090645" cy="278025"/>
              </a:xfrm>
              <a:prstGeom prst="rect">
                <a:avLst/>
              </a:prstGeom>
            </p:spPr>
            <p:txBody>
              <a:bodyPr vert="horz" wrap="square" lIns="0" tIns="0" rIns="0" bIns="0" rtlCol="0">
                <a:spAutoFit/>
              </a:bodyPr>
              <a:lstStyle/>
              <a:p>
                <a:pPr marL="0" marR="0">
                  <a:lnSpc>
                    <a:spcPts val="2110"/>
                  </a:lnSpc>
                  <a:spcBef>
                    <a:spcPts val="0"/>
                  </a:spcBef>
                  <a:spcAft>
                    <a:spcPts val="0"/>
                  </a:spcAft>
                </a:pPr>
                <a:r>
                  <a:rPr lang="en-US" sz="1800" dirty="0">
                    <a:solidFill>
                      <a:srgbClr val="000000"/>
                    </a:solidFill>
                    <a:latin typeface="VBKEIE+Helvetica-Light"/>
                    <a:cs typeface="VBKEIE+Helvetica-Light"/>
                  </a:rPr>
                  <a:t>Model</a:t>
                </a:r>
                <a:r>
                  <a:rPr lang="en-US" altLang="zh-CN" sz="1800" dirty="0">
                    <a:solidFill>
                      <a:srgbClr val="000000"/>
                    </a:solidFill>
                    <a:latin typeface="VBKEIE+Helvetica-Light"/>
                    <a:cs typeface="VBKEIE+Helvetica-Light"/>
                  </a:rPr>
                  <a:t> </a:t>
                </a:r>
                <a14:m>
                  <m:oMath xmlns:m="http://schemas.openxmlformats.org/officeDocument/2006/math">
                    <m:sSub>
                      <m:sSubPr>
                        <m:ctrlPr>
                          <a:rPr lang="en-US" altLang="zh-CN" sz="1800" b="0" i="1" smtClean="0">
                            <a:solidFill>
                              <a:srgbClr val="000000"/>
                            </a:solidFill>
                            <a:latin typeface="Cambria Math" panose="02040503050406030204" pitchFamily="18" charset="0"/>
                            <a:cs typeface="VBKEIE+Helvetica-Light"/>
                          </a:rPr>
                        </m:ctrlPr>
                      </m:sSubPr>
                      <m:e>
                        <m:r>
                          <a:rPr lang="zh-CN" altLang="en-US" sz="1800" b="0" i="1" smtClean="0">
                            <a:solidFill>
                              <a:srgbClr val="000000"/>
                            </a:solidFill>
                            <a:latin typeface="Cambria Math" panose="02040503050406030204" pitchFamily="18" charset="0"/>
                            <a:cs typeface="VBKEIE+Helvetica-Light"/>
                          </a:rPr>
                          <m:t>𝑀</m:t>
                        </m:r>
                      </m:e>
                      <m:sub>
                        <m:sSub>
                          <m:sSubPr>
                            <m:ctrlPr>
                              <a:rPr lang="en-US" altLang="zh-CN" sz="1800" b="0" i="1" smtClean="0">
                                <a:solidFill>
                                  <a:srgbClr val="000000"/>
                                </a:solidFill>
                                <a:latin typeface="Cambria Math" panose="02040503050406030204" pitchFamily="18" charset="0"/>
                                <a:cs typeface="VBKEIE+Helvetica-Light"/>
                              </a:rPr>
                            </m:ctrlPr>
                          </m:sSubPr>
                          <m:e>
                            <m:r>
                              <a:rPr lang="en-US" altLang="zh-CN" sz="1800" b="0" i="1" smtClean="0">
                                <a:solidFill>
                                  <a:srgbClr val="000000"/>
                                </a:solidFill>
                                <a:latin typeface="Cambria Math" panose="02040503050406030204" pitchFamily="18" charset="0"/>
                                <a:cs typeface="VBKEIE+Helvetica-Light"/>
                              </a:rPr>
                              <m:t>𝑘</m:t>
                            </m:r>
                          </m:e>
                          <m:sub>
                            <m:r>
                              <a:rPr lang="en-US" altLang="zh-CN" sz="1800" b="0" i="1" smtClean="0">
                                <a:solidFill>
                                  <a:srgbClr val="000000"/>
                                </a:solidFill>
                                <a:latin typeface="Cambria Math" panose="02040503050406030204" pitchFamily="18" charset="0"/>
                                <a:cs typeface="VBKEIE+Helvetica-Light"/>
                              </a:rPr>
                              <m:t>𝑖</m:t>
                            </m:r>
                          </m:sub>
                        </m:sSub>
                      </m:sub>
                    </m:sSub>
                  </m:oMath>
                </a14:m>
                <a:endParaRPr sz="1950" baseline="-21333" dirty="0">
                  <a:solidFill>
                    <a:srgbClr val="000000"/>
                  </a:solidFill>
                  <a:latin typeface="GRTDRV+CambriaMath"/>
                  <a:cs typeface="GRTDRV+CambriaMath"/>
                </a:endParaRPr>
              </a:p>
            </p:txBody>
          </p:sp>
        </mc:Choice>
        <mc:Fallback xmlns="">
          <p:sp>
            <p:nvSpPr>
              <p:cNvPr id="15" name="object 15"/>
              <p:cNvSpPr txBox="1">
                <a:spLocks noRot="1" noChangeAspect="1" noMove="1" noResize="1" noEditPoints="1" noAdjustHandles="1" noChangeArrowheads="1" noChangeShapeType="1" noTextEdit="1"/>
              </p:cNvSpPr>
              <p:nvPr/>
            </p:nvSpPr>
            <p:spPr>
              <a:xfrm>
                <a:off x="1180133" y="3216174"/>
                <a:ext cx="1090645" cy="278025"/>
              </a:xfrm>
              <a:prstGeom prst="rect">
                <a:avLst/>
              </a:prstGeom>
              <a:blipFill>
                <a:blip r:embed="rId4"/>
                <a:stretch>
                  <a:fillRect l="-13408" t="-35556" b="-44444"/>
                </a:stretch>
              </a:blipFill>
            </p:spPr>
            <p:txBody>
              <a:bodyPr/>
              <a:lstStyle/>
              <a:p>
                <a:r>
                  <a:rPr lang="zh-CN" altLang="en-US">
                    <a:noFill/>
                  </a:rPr>
                  <a:t> </a:t>
                </a:r>
              </a:p>
            </p:txBody>
          </p:sp>
        </mc:Fallback>
      </mc:AlternateContent>
      <p:sp>
        <p:nvSpPr>
          <p:cNvPr id="16" name="object 16"/>
          <p:cNvSpPr txBox="1"/>
          <p:nvPr/>
        </p:nvSpPr>
        <p:spPr>
          <a:xfrm>
            <a:off x="2623168" y="3732993"/>
            <a:ext cx="2218024" cy="269304"/>
          </a:xfrm>
          <a:prstGeom prst="rect">
            <a:avLst/>
          </a:prstGeom>
        </p:spPr>
        <p:txBody>
          <a:bodyPr vert="horz" wrap="square" lIns="0" tIns="0" rIns="0" bIns="0" rtlCol="0">
            <a:spAutoFit/>
          </a:bodyPr>
          <a:lstStyle/>
          <a:p>
            <a:pPr marL="0" marR="0">
              <a:lnSpc>
                <a:spcPts val="2110"/>
              </a:lnSpc>
              <a:spcBef>
                <a:spcPts val="0"/>
              </a:spcBef>
              <a:spcAft>
                <a:spcPts val="0"/>
              </a:spcAft>
            </a:pPr>
            <a:r>
              <a:rPr sz="1800" dirty="0">
                <a:solidFill>
                  <a:srgbClr val="000000"/>
                </a:solidFill>
                <a:latin typeface="VBKEIE+Helvetica-Light"/>
                <a:cs typeface="VBKEIE+Helvetica-Light"/>
              </a:rPr>
              <a:t>duty cycle </a:t>
            </a:r>
            <a:r>
              <a:rPr sz="1800" dirty="0">
                <a:solidFill>
                  <a:srgbClr val="000000"/>
                </a:solidFill>
                <a:latin typeface="GRTDRV+CambriaMath"/>
                <a:cs typeface="GRTDRV+CambriaMath"/>
              </a:rPr>
              <a:t>(</a:t>
            </a:r>
            <a:r>
              <a:rPr sz="1800" spc="626" dirty="0">
                <a:solidFill>
                  <a:srgbClr val="000000"/>
                </a:solidFill>
                <a:latin typeface="Times New Roman"/>
                <a:cs typeface="Times New Roman"/>
              </a:rPr>
              <a:t> </a:t>
            </a:r>
            <a:r>
              <a:rPr sz="1800" dirty="0">
                <a:solidFill>
                  <a:srgbClr val="000000"/>
                </a:solidFill>
                <a:latin typeface="GRTDRV+CambriaMath"/>
                <a:cs typeface="GRTDRV+CambriaMath"/>
              </a:rPr>
              <a:t>=</a:t>
            </a:r>
            <a:r>
              <a:rPr sz="1800" spc="55" dirty="0">
                <a:solidFill>
                  <a:srgbClr val="000000"/>
                </a:solidFill>
                <a:latin typeface="Times New Roman"/>
                <a:cs typeface="Times New Roman"/>
              </a:rPr>
              <a:t> </a:t>
            </a:r>
            <a:r>
              <a:rPr sz="1800" dirty="0">
                <a:solidFill>
                  <a:srgbClr val="000000"/>
                </a:solidFill>
                <a:latin typeface="GRTDRV+CambriaMath"/>
                <a:cs typeface="GRTDRV+CambriaMath"/>
              </a:rPr>
              <a:t>&amp;</a:t>
            </a:r>
            <a:r>
              <a:rPr sz="1800" spc="80" dirty="0">
                <a:solidFill>
                  <a:srgbClr val="000000"/>
                </a:solidFill>
                <a:latin typeface="Times New Roman"/>
                <a:cs typeface="Times New Roman"/>
              </a:rPr>
              <a:t> </a:t>
            </a:r>
            <a:r>
              <a:rPr sz="1800" dirty="0">
                <a:solidFill>
                  <a:srgbClr val="000000"/>
                </a:solidFill>
                <a:latin typeface="GRTDRV+CambriaMath"/>
                <a:cs typeface="GRTDRV+CambriaMath"/>
              </a:rPr>
              <a:t>/</a:t>
            </a:r>
            <a:r>
              <a:rPr sz="1800" dirty="0">
                <a:solidFill>
                  <a:srgbClr val="000000"/>
                </a:solidFill>
                <a:latin typeface="GTUBDT+CambriaMath"/>
                <a:cs typeface="GTUBDT+CambriaMath"/>
              </a:rPr>
              <a:t>.</a:t>
            </a:r>
            <a:r>
              <a:rPr sz="1300" dirty="0">
                <a:solidFill>
                  <a:srgbClr val="000000"/>
                </a:solidFill>
                <a:latin typeface="GRTDRV+CambriaMath"/>
                <a:cs typeface="GRTDRV+CambriaMath"/>
              </a:rPr>
              <a:t>'</a:t>
            </a:r>
          </a:p>
        </p:txBody>
      </p:sp>
      <p:sp>
        <p:nvSpPr>
          <p:cNvPr id="17" name="object 17"/>
          <p:cNvSpPr txBox="1"/>
          <p:nvPr/>
        </p:nvSpPr>
        <p:spPr>
          <a:xfrm>
            <a:off x="3872531" y="3839050"/>
            <a:ext cx="210281"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RTDRV+CambriaMath"/>
                <a:cs typeface="GRTDRV+CambriaMath"/>
              </a:rPr>
              <a:t>'</a:t>
            </a:r>
          </a:p>
        </p:txBody>
      </p:sp>
      <p:sp>
        <p:nvSpPr>
          <p:cNvPr id="18" name="object 18"/>
          <p:cNvSpPr txBox="1"/>
          <p:nvPr/>
        </p:nvSpPr>
        <p:spPr>
          <a:xfrm>
            <a:off x="4361479" y="3839050"/>
            <a:ext cx="210281"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RTDRV+CambriaMath"/>
                <a:cs typeface="GRTDRV+CambriaMath"/>
              </a:rPr>
              <a:t>'</a:t>
            </a:r>
          </a:p>
        </p:txBody>
      </p:sp>
      <p:sp>
        <p:nvSpPr>
          <p:cNvPr id="22" name="object 22"/>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24</a:t>
            </a:r>
          </a:p>
        </p:txBody>
      </p:sp>
      <mc:AlternateContent xmlns:mc="http://schemas.openxmlformats.org/markup-compatibility/2006" xmlns:a14="http://schemas.microsoft.com/office/drawing/2010/main">
        <mc:Choice Requires="a14">
          <p:sp>
            <p:nvSpPr>
              <p:cNvPr id="23" name="object 15">
                <a:extLst>
                  <a:ext uri="{FF2B5EF4-FFF2-40B4-BE49-F238E27FC236}">
                    <a16:creationId xmlns:a16="http://schemas.microsoft.com/office/drawing/2014/main" id="{6D8754B1-F9BB-4E06-A1A6-3911F1FC7D5A}"/>
                  </a:ext>
                </a:extLst>
              </p:cNvPr>
              <p:cNvSpPr txBox="1"/>
              <p:nvPr/>
            </p:nvSpPr>
            <p:spPr>
              <a:xfrm>
                <a:off x="1181721" y="2802734"/>
                <a:ext cx="1090645" cy="269304"/>
              </a:xfrm>
              <a:prstGeom prst="rect">
                <a:avLst/>
              </a:prstGeom>
            </p:spPr>
            <p:txBody>
              <a:bodyPr vert="horz" wrap="square" lIns="0" tIns="0" rIns="0" bIns="0" rtlCol="0">
                <a:spAutoFit/>
              </a:bodyPr>
              <a:lstStyle/>
              <a:p>
                <a:pPr marL="0" marR="0">
                  <a:lnSpc>
                    <a:spcPts val="2110"/>
                  </a:lnSpc>
                  <a:spcBef>
                    <a:spcPts val="0"/>
                  </a:spcBef>
                  <a:spcAft>
                    <a:spcPts val="0"/>
                  </a:spcAft>
                </a:pPr>
                <a:r>
                  <a:rPr lang="en-US" sz="1800" dirty="0">
                    <a:solidFill>
                      <a:srgbClr val="000000"/>
                    </a:solidFill>
                    <a:latin typeface="VBKEIE+Helvetica-Light"/>
                    <a:cs typeface="VBKEIE+Helvetica-Light"/>
                  </a:rPr>
                  <a:t>Session </a:t>
                </a:r>
                <a14:m>
                  <m:oMath xmlns:m="http://schemas.openxmlformats.org/officeDocument/2006/math">
                    <m:sSub>
                      <m:sSubPr>
                        <m:ctrlPr>
                          <a:rPr lang="en-US" sz="1800" b="0" i="1" smtClean="0">
                            <a:solidFill>
                              <a:srgbClr val="000000"/>
                            </a:solidFill>
                            <a:latin typeface="Cambria Math" panose="02040503050406030204" pitchFamily="18" charset="0"/>
                            <a:cs typeface="VBKEIE+Helvetica-Light"/>
                          </a:rPr>
                        </m:ctrlPr>
                      </m:sSubPr>
                      <m:e>
                        <m:r>
                          <a:rPr lang="en-US" sz="1800" b="0" i="1" smtClean="0">
                            <a:solidFill>
                              <a:srgbClr val="000000"/>
                            </a:solidFill>
                            <a:latin typeface="Cambria Math" panose="02040503050406030204" pitchFamily="18" charset="0"/>
                            <a:cs typeface="VBKEIE+Helvetica-Light"/>
                          </a:rPr>
                          <m:t>𝑆</m:t>
                        </m:r>
                      </m:e>
                      <m:sub>
                        <m:r>
                          <a:rPr lang="en-US" sz="1800" b="0" i="1" smtClean="0">
                            <a:solidFill>
                              <a:srgbClr val="000000"/>
                            </a:solidFill>
                            <a:latin typeface="Cambria Math" panose="02040503050406030204" pitchFamily="18" charset="0"/>
                            <a:cs typeface="VBKEIE+Helvetica-Light"/>
                          </a:rPr>
                          <m:t>𝑖</m:t>
                        </m:r>
                      </m:sub>
                    </m:sSub>
                  </m:oMath>
                </a14:m>
                <a:endParaRPr sz="1950" baseline="-21333" dirty="0">
                  <a:solidFill>
                    <a:srgbClr val="000000"/>
                  </a:solidFill>
                  <a:latin typeface="GRTDRV+CambriaMath"/>
                  <a:cs typeface="GRTDRV+CambriaMath"/>
                </a:endParaRPr>
              </a:p>
            </p:txBody>
          </p:sp>
        </mc:Choice>
        <mc:Fallback xmlns="">
          <p:sp>
            <p:nvSpPr>
              <p:cNvPr id="23" name="object 15">
                <a:extLst>
                  <a:ext uri="{FF2B5EF4-FFF2-40B4-BE49-F238E27FC236}">
                    <a16:creationId xmlns:a16="http://schemas.microsoft.com/office/drawing/2014/main" id="{6D8754B1-F9BB-4E06-A1A6-3911F1FC7D5A}"/>
                  </a:ext>
                </a:extLst>
              </p:cNvPr>
              <p:cNvSpPr txBox="1">
                <a:spLocks noRot="1" noChangeAspect="1" noMove="1" noResize="1" noEditPoints="1" noAdjustHandles="1" noChangeArrowheads="1" noChangeShapeType="1" noTextEdit="1"/>
              </p:cNvSpPr>
              <p:nvPr/>
            </p:nvSpPr>
            <p:spPr>
              <a:xfrm>
                <a:off x="1181721" y="2802734"/>
                <a:ext cx="1090645" cy="269304"/>
              </a:xfrm>
              <a:prstGeom prst="rect">
                <a:avLst/>
              </a:prstGeom>
              <a:blipFill>
                <a:blip r:embed="rId5"/>
                <a:stretch>
                  <a:fillRect l="-13408" t="-29545" r="-559" b="-5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object 15">
                <a:extLst>
                  <a:ext uri="{FF2B5EF4-FFF2-40B4-BE49-F238E27FC236}">
                    <a16:creationId xmlns:a16="http://schemas.microsoft.com/office/drawing/2014/main" id="{31FE468C-4DF0-4EA8-8FF1-3FA92DFC0778}"/>
                  </a:ext>
                </a:extLst>
              </p:cNvPr>
              <p:cNvSpPr txBox="1"/>
              <p:nvPr/>
            </p:nvSpPr>
            <p:spPr>
              <a:xfrm>
                <a:off x="1180132" y="3651311"/>
                <a:ext cx="1090645" cy="269304"/>
              </a:xfrm>
              <a:prstGeom prst="rect">
                <a:avLst/>
              </a:prstGeom>
            </p:spPr>
            <p:txBody>
              <a:bodyPr vert="horz" wrap="square" lIns="0" tIns="0" rIns="0" bIns="0" rtlCol="0">
                <a:spAutoFit/>
              </a:bodyPr>
              <a:lstStyle/>
              <a:p>
                <a:pPr marL="0" marR="0">
                  <a:lnSpc>
                    <a:spcPts val="2110"/>
                  </a:lnSpc>
                  <a:spcBef>
                    <a:spcPts val="0"/>
                  </a:spcBef>
                  <a:spcAft>
                    <a:spcPts val="0"/>
                  </a:spcAft>
                </a:pPr>
                <a:r>
                  <a:rPr lang="en-US" sz="1800" dirty="0">
                    <a:solidFill>
                      <a:srgbClr val="000000"/>
                    </a:solidFill>
                    <a:latin typeface="VBKEIE+Helvetica-Light"/>
                    <a:cs typeface="VBKEIE+Helvetica-Light"/>
                  </a:rPr>
                  <a:t>Rate  </a:t>
                </a:r>
                <a14:m>
                  <m:oMath xmlns:m="http://schemas.openxmlformats.org/officeDocument/2006/math">
                    <m:sSub>
                      <m:sSubPr>
                        <m:ctrlPr>
                          <a:rPr lang="en-US" sz="1800" b="0" i="1" smtClean="0">
                            <a:solidFill>
                              <a:srgbClr val="000000"/>
                            </a:solidFill>
                            <a:latin typeface="Cambria Math" panose="02040503050406030204" pitchFamily="18" charset="0"/>
                            <a:cs typeface="VBKEIE+Helvetica-Light"/>
                          </a:rPr>
                        </m:ctrlPr>
                      </m:sSubPr>
                      <m:e>
                        <m:r>
                          <a:rPr lang="en-US" sz="1800" b="0" i="1" smtClean="0">
                            <a:solidFill>
                              <a:srgbClr val="000000"/>
                            </a:solidFill>
                            <a:latin typeface="Cambria Math" panose="02040503050406030204" pitchFamily="18" charset="0"/>
                            <a:cs typeface="VBKEIE+Helvetica-Light"/>
                          </a:rPr>
                          <m:t>𝑟</m:t>
                        </m:r>
                      </m:e>
                      <m:sub>
                        <m:r>
                          <a:rPr lang="en-US" sz="1800" b="0" i="1" smtClean="0">
                            <a:solidFill>
                              <a:srgbClr val="000000"/>
                            </a:solidFill>
                            <a:latin typeface="Cambria Math" panose="02040503050406030204" pitchFamily="18" charset="0"/>
                            <a:cs typeface="VBKEIE+Helvetica-Light"/>
                          </a:rPr>
                          <m:t>𝑖</m:t>
                        </m:r>
                      </m:sub>
                    </m:sSub>
                  </m:oMath>
                </a14:m>
                <a:endParaRPr sz="1950" baseline="-21333" dirty="0">
                  <a:solidFill>
                    <a:srgbClr val="000000"/>
                  </a:solidFill>
                  <a:latin typeface="GRTDRV+CambriaMath"/>
                  <a:cs typeface="GRTDRV+CambriaMath"/>
                </a:endParaRPr>
              </a:p>
            </p:txBody>
          </p:sp>
        </mc:Choice>
        <mc:Fallback xmlns="">
          <p:sp>
            <p:nvSpPr>
              <p:cNvPr id="24" name="object 15">
                <a:extLst>
                  <a:ext uri="{FF2B5EF4-FFF2-40B4-BE49-F238E27FC236}">
                    <a16:creationId xmlns:a16="http://schemas.microsoft.com/office/drawing/2014/main" id="{31FE468C-4DF0-4EA8-8FF1-3FA92DFC0778}"/>
                  </a:ext>
                </a:extLst>
              </p:cNvPr>
              <p:cNvSpPr txBox="1">
                <a:spLocks noRot="1" noChangeAspect="1" noMove="1" noResize="1" noEditPoints="1" noAdjustHandles="1" noChangeArrowheads="1" noChangeShapeType="1" noTextEdit="1"/>
              </p:cNvSpPr>
              <p:nvPr/>
            </p:nvSpPr>
            <p:spPr>
              <a:xfrm>
                <a:off x="1180132" y="3651311"/>
                <a:ext cx="1090645" cy="269304"/>
              </a:xfrm>
              <a:prstGeom prst="rect">
                <a:avLst/>
              </a:prstGeom>
              <a:blipFill>
                <a:blip r:embed="rId6"/>
                <a:stretch>
                  <a:fillRect l="-13408" t="-29545" b="-54545"/>
                </a:stretch>
              </a:blipFill>
            </p:spPr>
            <p:txBody>
              <a:bodyPr/>
              <a:lstStyle/>
              <a:p>
                <a:r>
                  <a:rPr lang="zh-CN"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26595"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7767220"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1" dirty="0">
                <a:solidFill>
                  <a:srgbClr val="000000"/>
                </a:solidFill>
                <a:latin typeface="HIBJIL+Futura-Medium"/>
                <a:cs typeface="HIBJIL+Futura-Medium"/>
              </a:rPr>
              <a:t>Squishy</a:t>
            </a:r>
            <a:r>
              <a:rPr sz="4350" spc="18" dirty="0">
                <a:solidFill>
                  <a:srgbClr val="000000"/>
                </a:solidFill>
                <a:latin typeface="HIBJIL+Futura-Medium"/>
                <a:cs typeface="HIBJIL+Futura-Medium"/>
              </a:rPr>
              <a:t> </a:t>
            </a:r>
            <a:r>
              <a:rPr sz="4350" spc="36" dirty="0">
                <a:solidFill>
                  <a:srgbClr val="000000"/>
                </a:solidFill>
                <a:latin typeface="HIBJIL+Futura-Medium"/>
                <a:cs typeface="HIBJIL+Futura-Medium"/>
              </a:rPr>
              <a:t>bin-packing</a:t>
            </a:r>
            <a:r>
              <a:rPr sz="4350" spc="17" dirty="0">
                <a:solidFill>
                  <a:srgbClr val="000000"/>
                </a:solidFill>
                <a:latin typeface="HIBJIL+Futura-Medium"/>
                <a:cs typeface="HIBJIL+Futura-Medium"/>
              </a:rPr>
              <a:t> </a:t>
            </a:r>
            <a:r>
              <a:rPr sz="4350" spc="43" dirty="0">
                <a:solidFill>
                  <a:srgbClr val="000000"/>
                </a:solidFill>
                <a:latin typeface="HIBJIL+Futura-Medium"/>
                <a:cs typeface="HIBJIL+Futura-Medium"/>
              </a:rPr>
              <a:t>algorithm</a:t>
            </a:r>
          </a:p>
        </p:txBody>
      </p:sp>
      <p:sp>
        <p:nvSpPr>
          <p:cNvPr id="4" name="object 4"/>
          <p:cNvSpPr txBox="1"/>
          <p:nvPr/>
        </p:nvSpPr>
        <p:spPr>
          <a:xfrm>
            <a:off x="848180" y="1680006"/>
            <a:ext cx="10139155"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DB314D"/>
                </a:solidFill>
                <a:latin typeface="RBHOBL+HelveticaNeue-Light"/>
                <a:cs typeface="RBHOBL+HelveticaNeue-Light"/>
              </a:rPr>
              <a:t>1.</a:t>
            </a:r>
            <a:r>
              <a:rPr sz="2800" spc="925"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Allocate one</a:t>
            </a:r>
            <a:r>
              <a:rPr sz="2800" spc="-10"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GPU</a:t>
            </a:r>
            <a:r>
              <a:rPr sz="2800" spc="-10"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for each model</a:t>
            </a:r>
            <a:r>
              <a:rPr sz="2800" spc="-14"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session</a:t>
            </a:r>
            <a:r>
              <a:rPr sz="2800" dirty="0">
                <a:solidFill>
                  <a:srgbClr val="000000"/>
                </a:solidFill>
                <a:latin typeface="RBHOBL+HelveticaNeue-Light"/>
                <a:cs typeface="RBHOBL+HelveticaNeue-Light"/>
              </a:rPr>
              <a:t>, and choose largest</a:t>
            </a:r>
          </a:p>
        </p:txBody>
      </p:sp>
      <p:sp>
        <p:nvSpPr>
          <p:cNvPr id="5" name="object 5"/>
          <p:cNvSpPr txBox="1"/>
          <p:nvPr/>
        </p:nvSpPr>
        <p:spPr>
          <a:xfrm>
            <a:off x="1362529" y="2061006"/>
            <a:ext cx="5927961" cy="46096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RBHOBL+HelveticaNeue-Light"/>
                <a:cs typeface="RBHOBL+HelveticaNeue-Light"/>
              </a:rPr>
              <a:t>batch size </a:t>
            </a:r>
            <a:r>
              <a:rPr sz="2800" dirty="0">
                <a:solidFill>
                  <a:srgbClr val="000000"/>
                </a:solidFill>
                <a:latin typeface="GRTDRV+CambriaMath"/>
                <a:cs typeface="GRTDRV+CambriaMath"/>
              </a:rPr>
              <a:t>&amp;</a:t>
            </a:r>
            <a:r>
              <a:rPr sz="2800" spc="886" dirty="0">
                <a:solidFill>
                  <a:srgbClr val="000000"/>
                </a:solidFill>
                <a:latin typeface="Times New Roman"/>
                <a:cs typeface="Times New Roman"/>
              </a:rPr>
              <a:t> </a:t>
            </a:r>
            <a:r>
              <a:rPr sz="2800" dirty="0">
                <a:solidFill>
                  <a:srgbClr val="000000"/>
                </a:solidFill>
                <a:latin typeface="RBHOBL+HelveticaNeue-Light"/>
                <a:cs typeface="RBHOBL+HelveticaNeue-Light"/>
              </a:rPr>
              <a:t>such that </a:t>
            </a:r>
            <a:r>
              <a:rPr sz="2800" dirty="0">
                <a:solidFill>
                  <a:srgbClr val="000000"/>
                </a:solidFill>
                <a:latin typeface="GRTDRV+CambriaMath"/>
                <a:cs typeface="GRTDRV+CambriaMath"/>
              </a:rPr>
              <a:t>(</a:t>
            </a:r>
            <a:r>
              <a:rPr sz="2800" spc="822" dirty="0">
                <a:solidFill>
                  <a:srgbClr val="000000"/>
                </a:solidFill>
                <a:latin typeface="Times New Roman"/>
                <a:cs typeface="Times New Roman"/>
              </a:rPr>
              <a:t> </a:t>
            </a:r>
            <a:r>
              <a:rPr sz="2800" dirty="0">
                <a:solidFill>
                  <a:srgbClr val="000000"/>
                </a:solidFill>
                <a:latin typeface="GRTDRV+CambriaMath"/>
                <a:cs typeface="GRTDRV+CambriaMath"/>
              </a:rPr>
              <a:t>+</a:t>
            </a:r>
            <a:r>
              <a:rPr sz="2800" spc="-81" dirty="0">
                <a:solidFill>
                  <a:srgbClr val="000000"/>
                </a:solidFill>
                <a:latin typeface="Times New Roman"/>
                <a:cs typeface="Times New Roman"/>
              </a:rPr>
              <a:t> </a:t>
            </a:r>
            <a:r>
              <a:rPr sz="2800" dirty="0">
                <a:solidFill>
                  <a:srgbClr val="000000"/>
                </a:solidFill>
                <a:latin typeface="GRTDRV+CambriaMath"/>
                <a:cs typeface="GRTDRV+CambriaMath"/>
              </a:rPr>
              <a:t>*</a:t>
            </a:r>
            <a:r>
              <a:rPr sz="2800" spc="1363" dirty="0">
                <a:solidFill>
                  <a:srgbClr val="000000"/>
                </a:solidFill>
                <a:latin typeface="Times New Roman"/>
                <a:cs typeface="Times New Roman"/>
              </a:rPr>
              <a:t> </a:t>
            </a:r>
            <a:r>
              <a:rPr sz="2800" dirty="0">
                <a:solidFill>
                  <a:srgbClr val="000000"/>
                </a:solidFill>
                <a:latin typeface="GRTDRV+CambriaMath"/>
                <a:cs typeface="GRTDRV+CambriaMath"/>
              </a:rPr>
              <a:t>&amp;</a:t>
            </a:r>
            <a:r>
              <a:rPr sz="2800" spc="2052" dirty="0">
                <a:solidFill>
                  <a:srgbClr val="000000"/>
                </a:solidFill>
                <a:latin typeface="Times New Roman"/>
                <a:cs typeface="Times New Roman"/>
              </a:rPr>
              <a:t> </a:t>
            </a:r>
            <a:r>
              <a:rPr sz="2800" dirty="0">
                <a:solidFill>
                  <a:srgbClr val="000000"/>
                </a:solidFill>
                <a:latin typeface="GRTDRV+CambriaMath"/>
                <a:cs typeface="GRTDRV+CambriaMath"/>
              </a:rPr>
              <a:t>≤</a:t>
            </a:r>
            <a:r>
              <a:rPr sz="2800" spc="81" dirty="0">
                <a:solidFill>
                  <a:srgbClr val="000000"/>
                </a:solidFill>
                <a:latin typeface="Times New Roman"/>
                <a:cs typeface="Times New Roman"/>
              </a:rPr>
              <a:t> </a:t>
            </a:r>
            <a:r>
              <a:rPr sz="2800" dirty="0">
                <a:solidFill>
                  <a:srgbClr val="000000"/>
                </a:solidFill>
                <a:latin typeface="GRTDRV+CambriaMath"/>
                <a:cs typeface="GRTDRV+CambriaMath"/>
              </a:rPr>
              <a:t>,</a:t>
            </a:r>
          </a:p>
        </p:txBody>
      </p:sp>
      <p:sp>
        <p:nvSpPr>
          <p:cNvPr id="6" name="object 6"/>
          <p:cNvSpPr txBox="1"/>
          <p:nvPr/>
        </p:nvSpPr>
        <p:spPr>
          <a:xfrm>
            <a:off x="3194314" y="2236674"/>
            <a:ext cx="241448"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p>
        </p:txBody>
      </p:sp>
      <p:sp>
        <p:nvSpPr>
          <p:cNvPr id="7" name="object 7"/>
          <p:cNvSpPr txBox="1"/>
          <p:nvPr/>
        </p:nvSpPr>
        <p:spPr>
          <a:xfrm>
            <a:off x="5130810" y="2236674"/>
            <a:ext cx="241448"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p>
        </p:txBody>
      </p:sp>
      <p:sp>
        <p:nvSpPr>
          <p:cNvPr id="8" name="object 8"/>
          <p:cNvSpPr txBox="1"/>
          <p:nvPr/>
        </p:nvSpPr>
        <p:spPr>
          <a:xfrm>
            <a:off x="5780669" y="2236674"/>
            <a:ext cx="683853"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r>
              <a:rPr sz="2000" spc="2281" dirty="0">
                <a:solidFill>
                  <a:srgbClr val="000000"/>
                </a:solidFill>
                <a:latin typeface="Times New Roman"/>
                <a:cs typeface="Times New Roman"/>
              </a:rPr>
              <a:t> </a:t>
            </a:r>
            <a:r>
              <a:rPr sz="2000" dirty="0">
                <a:solidFill>
                  <a:srgbClr val="000000"/>
                </a:solidFill>
                <a:latin typeface="GRTDRV+CambriaMath"/>
                <a:cs typeface="GRTDRV+CambriaMath"/>
              </a:rPr>
              <a:t>'</a:t>
            </a:r>
          </a:p>
        </p:txBody>
      </p:sp>
      <p:sp>
        <p:nvSpPr>
          <p:cNvPr id="9" name="object 9"/>
          <p:cNvSpPr txBox="1"/>
          <p:nvPr/>
        </p:nvSpPr>
        <p:spPr>
          <a:xfrm>
            <a:off x="7137917" y="2236674"/>
            <a:ext cx="241448" cy="335880"/>
          </a:xfrm>
          <a:prstGeom prst="rect">
            <a:avLst/>
          </a:prstGeom>
        </p:spPr>
        <p:txBody>
          <a:bodyPr vert="horz" wrap="square" lIns="0" tIns="0" rIns="0" bIns="0" rtlCol="0">
            <a:spAutoFit/>
          </a:bodyPr>
          <a:lstStyle/>
          <a:p>
            <a:pPr marL="0" marR="0">
              <a:lnSpc>
                <a:spcPts val="2344"/>
              </a:lnSpc>
              <a:spcBef>
                <a:spcPts val="0"/>
              </a:spcBef>
              <a:spcAft>
                <a:spcPts val="0"/>
              </a:spcAft>
            </a:pPr>
            <a:r>
              <a:rPr sz="2000" dirty="0">
                <a:solidFill>
                  <a:srgbClr val="000000"/>
                </a:solidFill>
                <a:latin typeface="GRTDRV+CambriaMath"/>
                <a:cs typeface="GRTDRV+CambriaMath"/>
              </a:rPr>
              <a:t>'</a:t>
            </a:r>
          </a:p>
        </p:txBody>
      </p:sp>
      <p:sp>
        <p:nvSpPr>
          <p:cNvPr id="10" name="object 10"/>
          <p:cNvSpPr txBox="1"/>
          <p:nvPr/>
        </p:nvSpPr>
        <p:spPr>
          <a:xfrm>
            <a:off x="2290274" y="2580849"/>
            <a:ext cx="2179773" cy="307892"/>
          </a:xfrm>
          <a:prstGeom prst="rect">
            <a:avLst/>
          </a:prstGeom>
        </p:spPr>
        <p:txBody>
          <a:bodyPr vert="horz" wrap="square" lIns="0" tIns="0" rIns="0" bIns="0" rtlCol="0">
            <a:spAutoFit/>
          </a:bodyPr>
          <a:lstStyle/>
          <a:p>
            <a:pPr marL="0" marR="0">
              <a:lnSpc>
                <a:spcPts val="2110"/>
              </a:lnSpc>
              <a:spcBef>
                <a:spcPts val="0"/>
              </a:spcBef>
              <a:spcAft>
                <a:spcPts val="0"/>
              </a:spcAft>
            </a:pPr>
            <a:r>
              <a:rPr sz="1800" dirty="0">
                <a:solidFill>
                  <a:srgbClr val="000000"/>
                </a:solidFill>
                <a:latin typeface="VBKEIE+Helvetica-Light"/>
                <a:cs typeface="VBKEIE+Helvetica-Light"/>
              </a:rPr>
              <a:t>exec </a:t>
            </a:r>
            <a:r>
              <a:rPr sz="1800">
                <a:solidFill>
                  <a:srgbClr val="000000"/>
                </a:solidFill>
                <a:latin typeface="VBKEIE+Helvetica-Light"/>
                <a:cs typeface="VBKEIE+Helvetica-Light"/>
              </a:rPr>
              <a:t>latency </a:t>
            </a:r>
            <a:r>
              <a:rPr sz="1800">
                <a:solidFill>
                  <a:srgbClr val="000000"/>
                </a:solidFill>
                <a:latin typeface="GRTDRV+CambriaMath"/>
                <a:cs typeface="GRTDRV+CambriaMath"/>
              </a:rPr>
              <a:t>ℓ</a:t>
            </a:r>
            <a:r>
              <a:rPr sz="1800" spc="884">
                <a:solidFill>
                  <a:srgbClr val="000000"/>
                </a:solidFill>
                <a:latin typeface="Times New Roman"/>
                <a:cs typeface="Times New Roman"/>
              </a:rPr>
              <a:t> </a:t>
            </a:r>
            <a:r>
              <a:rPr sz="1800">
                <a:solidFill>
                  <a:srgbClr val="000000"/>
                </a:solidFill>
                <a:latin typeface="GTUBDT+CambriaMath"/>
                <a:cs typeface="GTUBDT+CambriaMath"/>
              </a:rPr>
              <a:t>(</a:t>
            </a:r>
            <a:r>
              <a:rPr sz="1800">
                <a:solidFill>
                  <a:srgbClr val="000000"/>
                </a:solidFill>
                <a:latin typeface="GRTDRV+CambriaMath"/>
                <a:cs typeface="GRTDRV+CambriaMath"/>
              </a:rPr>
              <a:t>&amp;</a:t>
            </a:r>
            <a:r>
              <a:rPr sz="1800" spc="80">
                <a:solidFill>
                  <a:srgbClr val="000000"/>
                </a:solidFill>
                <a:latin typeface="Times New Roman"/>
                <a:cs typeface="Times New Roman"/>
              </a:rPr>
              <a:t> </a:t>
            </a:r>
            <a:r>
              <a:rPr sz="1800" dirty="0">
                <a:solidFill>
                  <a:srgbClr val="000000"/>
                </a:solidFill>
                <a:latin typeface="GRTDRV+CambriaMath"/>
                <a:cs typeface="GRTDRV+CambriaMath"/>
              </a:rPr>
              <a:t>)</a:t>
            </a:r>
          </a:p>
        </p:txBody>
      </p:sp>
      <p:sp>
        <p:nvSpPr>
          <p:cNvPr id="11" name="object 11"/>
          <p:cNvSpPr txBox="1"/>
          <p:nvPr/>
        </p:nvSpPr>
        <p:spPr>
          <a:xfrm>
            <a:off x="3768237" y="2686906"/>
            <a:ext cx="252282"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TUBDT+CambriaMath"/>
                <a:cs typeface="GTUBDT+CambriaMath"/>
              </a:rPr>
              <a:t>0</a:t>
            </a:r>
          </a:p>
        </p:txBody>
      </p:sp>
      <p:sp>
        <p:nvSpPr>
          <p:cNvPr id="12" name="object 12"/>
          <p:cNvSpPr txBox="1"/>
          <p:nvPr/>
        </p:nvSpPr>
        <p:spPr>
          <a:xfrm>
            <a:off x="4148856" y="2686906"/>
            <a:ext cx="210281"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RTDRV+CambriaMath"/>
                <a:cs typeface="GRTDRV+CambriaMath"/>
              </a:rPr>
              <a:t>'</a:t>
            </a:r>
          </a:p>
        </p:txBody>
      </p:sp>
      <p:sp>
        <p:nvSpPr>
          <p:cNvPr id="13" name="object 13"/>
          <p:cNvSpPr txBox="1"/>
          <p:nvPr/>
        </p:nvSpPr>
        <p:spPr>
          <a:xfrm>
            <a:off x="3869837" y="2747617"/>
            <a:ext cx="204855" cy="201879"/>
          </a:xfrm>
          <a:prstGeom prst="rect">
            <a:avLst/>
          </a:prstGeom>
        </p:spPr>
        <p:txBody>
          <a:bodyPr vert="horz" wrap="square" lIns="0" tIns="0" rIns="0" bIns="0" rtlCol="0">
            <a:spAutoFit/>
          </a:bodyPr>
          <a:lstStyle/>
          <a:p>
            <a:pPr marL="0" marR="0">
              <a:lnSpc>
                <a:spcPts val="1289"/>
              </a:lnSpc>
              <a:spcBef>
                <a:spcPts val="0"/>
              </a:spcBef>
              <a:spcAft>
                <a:spcPts val="0"/>
              </a:spcAft>
            </a:pPr>
            <a:r>
              <a:rPr sz="1100" dirty="0">
                <a:solidFill>
                  <a:srgbClr val="000000"/>
                </a:solidFill>
                <a:latin typeface="GTUBDT+CambriaMath"/>
                <a:cs typeface="GTUBDT+CambriaMath"/>
              </a:rPr>
              <a:t>1</a:t>
            </a:r>
          </a:p>
        </p:txBody>
      </p:sp>
      <p:sp>
        <p:nvSpPr>
          <p:cNvPr id="14" name="object 14"/>
          <p:cNvSpPr txBox="1"/>
          <p:nvPr/>
        </p:nvSpPr>
        <p:spPr>
          <a:xfrm>
            <a:off x="5389027" y="2926837"/>
            <a:ext cx="1880120" cy="506164"/>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25537B"/>
                </a:solidFill>
                <a:latin typeface="BSGMTO+Helvetica"/>
                <a:cs typeface="BSGMTO+Helvetica"/>
              </a:rPr>
              <a:t>Extra cycles to fit</a:t>
            </a:r>
          </a:p>
          <a:p>
            <a:pPr marL="0" marR="0">
              <a:lnSpc>
                <a:spcPts val="1800"/>
              </a:lnSpc>
              <a:spcBef>
                <a:spcPts val="311"/>
              </a:spcBef>
              <a:spcAft>
                <a:spcPts val="0"/>
              </a:spcAft>
            </a:pPr>
            <a:r>
              <a:rPr sz="1800" dirty="0">
                <a:solidFill>
                  <a:srgbClr val="25537B"/>
                </a:solidFill>
                <a:latin typeface="BSGMTO+Helvetica"/>
                <a:cs typeface="BSGMTO+Helvetica"/>
              </a:rPr>
              <a:t>in other models</a:t>
            </a:r>
          </a:p>
        </p:txBody>
      </p:sp>
      <mc:AlternateContent xmlns:mc="http://schemas.openxmlformats.org/markup-compatibility/2006" xmlns:a14="http://schemas.microsoft.com/office/drawing/2010/main">
        <mc:Choice Requires="a14">
          <p:sp>
            <p:nvSpPr>
              <p:cNvPr id="15" name="object 15"/>
              <p:cNvSpPr txBox="1"/>
              <p:nvPr/>
            </p:nvSpPr>
            <p:spPr>
              <a:xfrm>
                <a:off x="1180133" y="3216174"/>
                <a:ext cx="1090645" cy="278025"/>
              </a:xfrm>
              <a:prstGeom prst="rect">
                <a:avLst/>
              </a:prstGeom>
            </p:spPr>
            <p:txBody>
              <a:bodyPr vert="horz" wrap="square" lIns="0" tIns="0" rIns="0" bIns="0" rtlCol="0">
                <a:spAutoFit/>
              </a:bodyPr>
              <a:lstStyle/>
              <a:p>
                <a:pPr marL="0" marR="0">
                  <a:lnSpc>
                    <a:spcPts val="2110"/>
                  </a:lnSpc>
                  <a:spcBef>
                    <a:spcPts val="0"/>
                  </a:spcBef>
                  <a:spcAft>
                    <a:spcPts val="0"/>
                  </a:spcAft>
                </a:pPr>
                <a:r>
                  <a:rPr lang="en-US" sz="1800" dirty="0">
                    <a:solidFill>
                      <a:srgbClr val="000000"/>
                    </a:solidFill>
                    <a:latin typeface="VBKEIE+Helvetica-Light"/>
                    <a:cs typeface="VBKEIE+Helvetica-Light"/>
                  </a:rPr>
                  <a:t>Model</a:t>
                </a:r>
                <a:r>
                  <a:rPr lang="en-US" altLang="zh-CN" sz="1800" dirty="0">
                    <a:solidFill>
                      <a:srgbClr val="000000"/>
                    </a:solidFill>
                    <a:latin typeface="VBKEIE+Helvetica-Light"/>
                    <a:cs typeface="VBKEIE+Helvetica-Light"/>
                  </a:rPr>
                  <a:t> </a:t>
                </a:r>
                <a14:m>
                  <m:oMath xmlns:m="http://schemas.openxmlformats.org/officeDocument/2006/math">
                    <m:sSub>
                      <m:sSubPr>
                        <m:ctrlPr>
                          <a:rPr lang="en-US" altLang="zh-CN" sz="1800" b="0" i="1" smtClean="0">
                            <a:solidFill>
                              <a:srgbClr val="000000"/>
                            </a:solidFill>
                            <a:latin typeface="Cambria Math" panose="02040503050406030204" pitchFamily="18" charset="0"/>
                            <a:cs typeface="VBKEIE+Helvetica-Light"/>
                          </a:rPr>
                        </m:ctrlPr>
                      </m:sSubPr>
                      <m:e>
                        <m:r>
                          <a:rPr lang="zh-CN" altLang="en-US" sz="1800" b="0" i="1" smtClean="0">
                            <a:solidFill>
                              <a:srgbClr val="000000"/>
                            </a:solidFill>
                            <a:latin typeface="Cambria Math" panose="02040503050406030204" pitchFamily="18" charset="0"/>
                            <a:cs typeface="VBKEIE+Helvetica-Light"/>
                          </a:rPr>
                          <m:t>𝑀</m:t>
                        </m:r>
                      </m:e>
                      <m:sub>
                        <m:sSub>
                          <m:sSubPr>
                            <m:ctrlPr>
                              <a:rPr lang="en-US" altLang="zh-CN" sz="1800" b="0" i="1" smtClean="0">
                                <a:solidFill>
                                  <a:srgbClr val="000000"/>
                                </a:solidFill>
                                <a:latin typeface="Cambria Math" panose="02040503050406030204" pitchFamily="18" charset="0"/>
                                <a:cs typeface="VBKEIE+Helvetica-Light"/>
                              </a:rPr>
                            </m:ctrlPr>
                          </m:sSubPr>
                          <m:e>
                            <m:r>
                              <a:rPr lang="en-US" altLang="zh-CN" sz="1800" b="0" i="1" smtClean="0">
                                <a:solidFill>
                                  <a:srgbClr val="000000"/>
                                </a:solidFill>
                                <a:latin typeface="Cambria Math" panose="02040503050406030204" pitchFamily="18" charset="0"/>
                                <a:cs typeface="VBKEIE+Helvetica-Light"/>
                              </a:rPr>
                              <m:t>𝑘</m:t>
                            </m:r>
                          </m:e>
                          <m:sub>
                            <m:r>
                              <a:rPr lang="en-US" altLang="zh-CN" sz="1800" b="0" i="1" smtClean="0">
                                <a:solidFill>
                                  <a:srgbClr val="000000"/>
                                </a:solidFill>
                                <a:latin typeface="Cambria Math" panose="02040503050406030204" pitchFamily="18" charset="0"/>
                                <a:cs typeface="VBKEIE+Helvetica-Light"/>
                              </a:rPr>
                              <m:t>𝑖</m:t>
                            </m:r>
                          </m:sub>
                        </m:sSub>
                      </m:sub>
                    </m:sSub>
                  </m:oMath>
                </a14:m>
                <a:endParaRPr sz="1950" baseline="-21333" dirty="0">
                  <a:solidFill>
                    <a:srgbClr val="000000"/>
                  </a:solidFill>
                  <a:latin typeface="GRTDRV+CambriaMath"/>
                  <a:cs typeface="GRTDRV+CambriaMath"/>
                </a:endParaRPr>
              </a:p>
            </p:txBody>
          </p:sp>
        </mc:Choice>
        <mc:Fallback xmlns="">
          <p:sp>
            <p:nvSpPr>
              <p:cNvPr id="15" name="object 15"/>
              <p:cNvSpPr txBox="1">
                <a:spLocks noRot="1" noChangeAspect="1" noMove="1" noResize="1" noEditPoints="1" noAdjustHandles="1" noChangeArrowheads="1" noChangeShapeType="1" noTextEdit="1"/>
              </p:cNvSpPr>
              <p:nvPr/>
            </p:nvSpPr>
            <p:spPr>
              <a:xfrm>
                <a:off x="1180133" y="3216174"/>
                <a:ext cx="1090645" cy="278025"/>
              </a:xfrm>
              <a:prstGeom prst="rect">
                <a:avLst/>
              </a:prstGeom>
              <a:blipFill>
                <a:blip r:embed="rId4"/>
                <a:stretch>
                  <a:fillRect l="-13408" t="-35556" b="-44444"/>
                </a:stretch>
              </a:blipFill>
            </p:spPr>
            <p:txBody>
              <a:bodyPr/>
              <a:lstStyle/>
              <a:p>
                <a:r>
                  <a:rPr lang="zh-CN" altLang="en-US">
                    <a:noFill/>
                  </a:rPr>
                  <a:t> </a:t>
                </a:r>
              </a:p>
            </p:txBody>
          </p:sp>
        </mc:Fallback>
      </mc:AlternateContent>
      <p:sp>
        <p:nvSpPr>
          <p:cNvPr id="16" name="object 16"/>
          <p:cNvSpPr txBox="1"/>
          <p:nvPr/>
        </p:nvSpPr>
        <p:spPr>
          <a:xfrm>
            <a:off x="2623168" y="3732993"/>
            <a:ext cx="2218024" cy="269304"/>
          </a:xfrm>
          <a:prstGeom prst="rect">
            <a:avLst/>
          </a:prstGeom>
        </p:spPr>
        <p:txBody>
          <a:bodyPr vert="horz" wrap="square" lIns="0" tIns="0" rIns="0" bIns="0" rtlCol="0">
            <a:spAutoFit/>
          </a:bodyPr>
          <a:lstStyle/>
          <a:p>
            <a:pPr marL="0" marR="0">
              <a:lnSpc>
                <a:spcPts val="2110"/>
              </a:lnSpc>
              <a:spcBef>
                <a:spcPts val="0"/>
              </a:spcBef>
              <a:spcAft>
                <a:spcPts val="0"/>
              </a:spcAft>
            </a:pPr>
            <a:r>
              <a:rPr sz="1800" dirty="0">
                <a:solidFill>
                  <a:srgbClr val="000000"/>
                </a:solidFill>
                <a:latin typeface="VBKEIE+Helvetica-Light"/>
                <a:cs typeface="VBKEIE+Helvetica-Light"/>
              </a:rPr>
              <a:t>duty cycle </a:t>
            </a:r>
            <a:r>
              <a:rPr sz="1800" dirty="0">
                <a:solidFill>
                  <a:srgbClr val="000000"/>
                </a:solidFill>
                <a:latin typeface="GRTDRV+CambriaMath"/>
                <a:cs typeface="GRTDRV+CambriaMath"/>
              </a:rPr>
              <a:t>(</a:t>
            </a:r>
            <a:r>
              <a:rPr sz="1800" spc="626" dirty="0">
                <a:solidFill>
                  <a:srgbClr val="000000"/>
                </a:solidFill>
                <a:latin typeface="Times New Roman"/>
                <a:cs typeface="Times New Roman"/>
              </a:rPr>
              <a:t> </a:t>
            </a:r>
            <a:r>
              <a:rPr sz="1800" dirty="0">
                <a:solidFill>
                  <a:srgbClr val="000000"/>
                </a:solidFill>
                <a:latin typeface="GRTDRV+CambriaMath"/>
                <a:cs typeface="GRTDRV+CambriaMath"/>
              </a:rPr>
              <a:t>=</a:t>
            </a:r>
            <a:r>
              <a:rPr sz="1800" spc="55" dirty="0">
                <a:solidFill>
                  <a:srgbClr val="000000"/>
                </a:solidFill>
                <a:latin typeface="Times New Roman"/>
                <a:cs typeface="Times New Roman"/>
              </a:rPr>
              <a:t> </a:t>
            </a:r>
            <a:r>
              <a:rPr sz="1800" dirty="0">
                <a:solidFill>
                  <a:srgbClr val="000000"/>
                </a:solidFill>
                <a:latin typeface="GRTDRV+CambriaMath"/>
                <a:cs typeface="GRTDRV+CambriaMath"/>
              </a:rPr>
              <a:t>&amp;</a:t>
            </a:r>
            <a:r>
              <a:rPr sz="1800" spc="80" dirty="0">
                <a:solidFill>
                  <a:srgbClr val="000000"/>
                </a:solidFill>
                <a:latin typeface="Times New Roman"/>
                <a:cs typeface="Times New Roman"/>
              </a:rPr>
              <a:t> </a:t>
            </a:r>
            <a:r>
              <a:rPr sz="1800" dirty="0">
                <a:solidFill>
                  <a:srgbClr val="000000"/>
                </a:solidFill>
                <a:latin typeface="GRTDRV+CambriaMath"/>
                <a:cs typeface="GRTDRV+CambriaMath"/>
              </a:rPr>
              <a:t>/</a:t>
            </a:r>
            <a:r>
              <a:rPr sz="1800" dirty="0">
                <a:solidFill>
                  <a:srgbClr val="000000"/>
                </a:solidFill>
                <a:latin typeface="GTUBDT+CambriaMath"/>
                <a:cs typeface="GTUBDT+CambriaMath"/>
              </a:rPr>
              <a:t>.</a:t>
            </a:r>
            <a:r>
              <a:rPr sz="1300" dirty="0">
                <a:solidFill>
                  <a:srgbClr val="000000"/>
                </a:solidFill>
                <a:latin typeface="GRTDRV+CambriaMath"/>
                <a:cs typeface="GRTDRV+CambriaMath"/>
              </a:rPr>
              <a:t>'</a:t>
            </a:r>
          </a:p>
        </p:txBody>
      </p:sp>
      <p:sp>
        <p:nvSpPr>
          <p:cNvPr id="17" name="object 17"/>
          <p:cNvSpPr txBox="1"/>
          <p:nvPr/>
        </p:nvSpPr>
        <p:spPr>
          <a:xfrm>
            <a:off x="3872531" y="3839050"/>
            <a:ext cx="210281"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RTDRV+CambriaMath"/>
                <a:cs typeface="GRTDRV+CambriaMath"/>
              </a:rPr>
              <a:t>'</a:t>
            </a:r>
          </a:p>
        </p:txBody>
      </p:sp>
      <p:sp>
        <p:nvSpPr>
          <p:cNvPr id="18" name="object 18"/>
          <p:cNvSpPr txBox="1"/>
          <p:nvPr/>
        </p:nvSpPr>
        <p:spPr>
          <a:xfrm>
            <a:off x="4361479" y="3839050"/>
            <a:ext cx="210281" cy="231657"/>
          </a:xfrm>
          <a:prstGeom prst="rect">
            <a:avLst/>
          </a:prstGeom>
        </p:spPr>
        <p:txBody>
          <a:bodyPr vert="horz" wrap="square" lIns="0" tIns="0" rIns="0" bIns="0" rtlCol="0">
            <a:spAutoFit/>
          </a:bodyPr>
          <a:lstStyle/>
          <a:p>
            <a:pPr marL="0" marR="0">
              <a:lnSpc>
                <a:spcPts val="1524"/>
              </a:lnSpc>
              <a:spcBef>
                <a:spcPts val="0"/>
              </a:spcBef>
              <a:spcAft>
                <a:spcPts val="0"/>
              </a:spcAft>
            </a:pPr>
            <a:r>
              <a:rPr sz="1300" dirty="0">
                <a:solidFill>
                  <a:srgbClr val="000000"/>
                </a:solidFill>
                <a:latin typeface="GRTDRV+CambriaMath"/>
                <a:cs typeface="GRTDRV+CambriaMath"/>
              </a:rPr>
              <a:t>'</a:t>
            </a:r>
          </a:p>
        </p:txBody>
      </p:sp>
      <p:sp>
        <p:nvSpPr>
          <p:cNvPr id="19" name="object 19"/>
          <p:cNvSpPr txBox="1"/>
          <p:nvPr/>
        </p:nvSpPr>
        <p:spPr>
          <a:xfrm>
            <a:off x="848180" y="4106214"/>
            <a:ext cx="6257921" cy="850900"/>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DB314D"/>
                </a:solidFill>
                <a:latin typeface="RBHOBL+HelveticaNeue-Light"/>
                <a:cs typeface="RBHOBL+HelveticaNeue-Light"/>
              </a:rPr>
              <a:t>2.</a:t>
            </a:r>
            <a:r>
              <a:rPr sz="2800" spc="925"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Merge</a:t>
            </a:r>
            <a:r>
              <a:rPr sz="2800" spc="-10" dirty="0">
                <a:solidFill>
                  <a:srgbClr val="DB314D"/>
                </a:solidFill>
                <a:latin typeface="RBHOBL+HelveticaNeue-Light"/>
                <a:cs typeface="RBHOBL+HelveticaNeue-Light"/>
              </a:rPr>
              <a:t> </a:t>
            </a:r>
            <a:r>
              <a:rPr sz="2800" dirty="0">
                <a:solidFill>
                  <a:srgbClr val="DB314D"/>
                </a:solidFill>
                <a:latin typeface="RBHOBL+HelveticaNeue-Light"/>
                <a:cs typeface="RBHOBL+HelveticaNeue-Light"/>
              </a:rPr>
              <a:t>these nodes into fewer nodes</a:t>
            </a:r>
          </a:p>
          <a:p>
            <a:pPr marL="514349" marR="0">
              <a:lnSpc>
                <a:spcPts val="3095"/>
              </a:lnSpc>
              <a:spcBef>
                <a:spcPts val="0"/>
              </a:spcBef>
              <a:spcAft>
                <a:spcPts val="0"/>
              </a:spcAft>
            </a:pPr>
            <a:r>
              <a:rPr sz="2800" dirty="0">
                <a:solidFill>
                  <a:srgbClr val="000000"/>
                </a:solidFill>
                <a:latin typeface="RBHOBL+HelveticaNeue-Light"/>
                <a:cs typeface="RBHOBL+HelveticaNeue-Light"/>
              </a:rPr>
              <a:t>Maintain two invariants:</a:t>
            </a:r>
          </a:p>
        </p:txBody>
      </p:sp>
      <p:sp>
        <p:nvSpPr>
          <p:cNvPr id="20" name="object 20"/>
          <p:cNvSpPr txBox="1"/>
          <p:nvPr/>
        </p:nvSpPr>
        <p:spPr>
          <a:xfrm>
            <a:off x="6807784" y="4807203"/>
            <a:ext cx="4307586" cy="814324"/>
          </a:xfrm>
          <a:prstGeom prst="rect">
            <a:avLst/>
          </a:prstGeom>
        </p:spPr>
        <p:txBody>
          <a:bodyPr vert="horz" wrap="square" lIns="0" tIns="0" rIns="0" bIns="0" rtlCol="0">
            <a:spAutoFit/>
          </a:bodyPr>
          <a:lstStyle/>
          <a:p>
            <a:pPr marL="0" marR="0">
              <a:lnSpc>
                <a:spcPts val="2800"/>
              </a:lnSpc>
              <a:spcBef>
                <a:spcPts val="0"/>
              </a:spcBef>
              <a:spcAft>
                <a:spcPts val="0"/>
              </a:spcAft>
            </a:pPr>
            <a:r>
              <a:rPr sz="2800" dirty="0">
                <a:solidFill>
                  <a:srgbClr val="DB314D"/>
                </a:solidFill>
                <a:latin typeface="VBKEIE+Helvetica-Light"/>
                <a:cs typeface="VBKEIE+Helvetica-Light"/>
              </a:rPr>
              <a:t>How to merge two nodes?</a:t>
            </a:r>
          </a:p>
          <a:p>
            <a:pPr marL="0" marR="0">
              <a:lnSpc>
                <a:spcPts val="2800"/>
              </a:lnSpc>
              <a:spcBef>
                <a:spcPts val="512"/>
              </a:spcBef>
              <a:spcAft>
                <a:spcPts val="0"/>
              </a:spcAft>
            </a:pPr>
            <a:r>
              <a:rPr sz="2800" dirty="0">
                <a:solidFill>
                  <a:srgbClr val="DB314D"/>
                </a:solidFill>
                <a:latin typeface="VBKEIE+Helvetica-Light"/>
                <a:cs typeface="VBKEIE+Helvetica-Light"/>
              </a:rPr>
              <a:t>Which nodes to merge?</a:t>
            </a:r>
          </a:p>
        </p:txBody>
      </p:sp>
      <p:sp>
        <p:nvSpPr>
          <p:cNvPr id="21" name="object 21"/>
          <p:cNvSpPr txBox="1"/>
          <p:nvPr/>
        </p:nvSpPr>
        <p:spPr>
          <a:xfrm>
            <a:off x="1305379" y="4941722"/>
            <a:ext cx="5076241" cy="756617"/>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Duty cycles</a:t>
            </a:r>
            <a:r>
              <a:rPr sz="2400" spc="-12"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will never</a:t>
            </a:r>
            <a:r>
              <a:rPr sz="2400" spc="-14"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increase</a:t>
            </a:r>
          </a:p>
          <a:p>
            <a:pPr marL="0" marR="0">
              <a:lnSpc>
                <a:spcPts val="2831"/>
              </a:lnSpc>
              <a:spcBef>
                <a:spcPts val="337"/>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b="1" dirty="0">
                <a:solidFill>
                  <a:srgbClr val="000000"/>
                </a:solidFill>
                <a:latin typeface="RBHOBL+HelveticaNeue-Light"/>
                <a:cs typeface="RBHOBL+HelveticaNeue-Light"/>
              </a:rPr>
              <a:t>Occupancy</a:t>
            </a:r>
            <a:r>
              <a:rPr sz="2400" dirty="0">
                <a:solidFill>
                  <a:srgbClr val="000000"/>
                </a:solidFill>
                <a:latin typeface="RBHOBL+HelveticaNeue-Light"/>
                <a:cs typeface="RBHOBL+HelveticaNeue-Light"/>
              </a:rPr>
              <a:t> of combined</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nodes </a:t>
            </a:r>
            <a:r>
              <a:rPr sz="2400" dirty="0">
                <a:solidFill>
                  <a:srgbClr val="000000"/>
                </a:solidFill>
                <a:latin typeface="GRTDRV+CambriaMath"/>
                <a:cs typeface="GRTDRV+CambriaMath"/>
              </a:rPr>
              <a:t>≤</a:t>
            </a:r>
            <a:r>
              <a:rPr sz="2400" spc="68" dirty="0">
                <a:solidFill>
                  <a:srgbClr val="000000"/>
                </a:solidFill>
                <a:latin typeface="Times New Roman"/>
                <a:cs typeface="Times New Roman"/>
              </a:rPr>
              <a:t> </a:t>
            </a:r>
            <a:r>
              <a:rPr sz="2400" dirty="0">
                <a:solidFill>
                  <a:srgbClr val="000000"/>
                </a:solidFill>
                <a:latin typeface="GRTDRV+CambriaMath"/>
                <a:cs typeface="GRTDRV+CambriaMath"/>
              </a:rPr>
              <a:t>1</a:t>
            </a:r>
          </a:p>
        </p:txBody>
      </p:sp>
      <p:sp>
        <p:nvSpPr>
          <p:cNvPr id="22" name="object 22"/>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24</a:t>
            </a:r>
          </a:p>
        </p:txBody>
      </p:sp>
      <mc:AlternateContent xmlns:mc="http://schemas.openxmlformats.org/markup-compatibility/2006" xmlns:a14="http://schemas.microsoft.com/office/drawing/2010/main">
        <mc:Choice Requires="a14">
          <p:sp>
            <p:nvSpPr>
              <p:cNvPr id="23" name="object 15">
                <a:extLst>
                  <a:ext uri="{FF2B5EF4-FFF2-40B4-BE49-F238E27FC236}">
                    <a16:creationId xmlns:a16="http://schemas.microsoft.com/office/drawing/2014/main" id="{6D8754B1-F9BB-4E06-A1A6-3911F1FC7D5A}"/>
                  </a:ext>
                </a:extLst>
              </p:cNvPr>
              <p:cNvSpPr txBox="1"/>
              <p:nvPr/>
            </p:nvSpPr>
            <p:spPr>
              <a:xfrm>
                <a:off x="1181721" y="2802734"/>
                <a:ext cx="1090645" cy="269304"/>
              </a:xfrm>
              <a:prstGeom prst="rect">
                <a:avLst/>
              </a:prstGeom>
            </p:spPr>
            <p:txBody>
              <a:bodyPr vert="horz" wrap="square" lIns="0" tIns="0" rIns="0" bIns="0" rtlCol="0">
                <a:spAutoFit/>
              </a:bodyPr>
              <a:lstStyle/>
              <a:p>
                <a:pPr marL="0" marR="0">
                  <a:lnSpc>
                    <a:spcPts val="2110"/>
                  </a:lnSpc>
                  <a:spcBef>
                    <a:spcPts val="0"/>
                  </a:spcBef>
                  <a:spcAft>
                    <a:spcPts val="0"/>
                  </a:spcAft>
                </a:pPr>
                <a:r>
                  <a:rPr lang="en-US" sz="1800" dirty="0">
                    <a:solidFill>
                      <a:srgbClr val="000000"/>
                    </a:solidFill>
                    <a:latin typeface="VBKEIE+Helvetica-Light"/>
                    <a:cs typeface="VBKEIE+Helvetica-Light"/>
                  </a:rPr>
                  <a:t>Session </a:t>
                </a:r>
                <a14:m>
                  <m:oMath xmlns:m="http://schemas.openxmlformats.org/officeDocument/2006/math">
                    <m:sSub>
                      <m:sSubPr>
                        <m:ctrlPr>
                          <a:rPr lang="en-US" sz="1800" b="0" i="1" smtClean="0">
                            <a:solidFill>
                              <a:srgbClr val="000000"/>
                            </a:solidFill>
                            <a:latin typeface="Cambria Math" panose="02040503050406030204" pitchFamily="18" charset="0"/>
                            <a:cs typeface="VBKEIE+Helvetica-Light"/>
                          </a:rPr>
                        </m:ctrlPr>
                      </m:sSubPr>
                      <m:e>
                        <m:r>
                          <a:rPr lang="en-US" sz="1800" b="0" i="1" smtClean="0">
                            <a:solidFill>
                              <a:srgbClr val="000000"/>
                            </a:solidFill>
                            <a:latin typeface="Cambria Math" panose="02040503050406030204" pitchFamily="18" charset="0"/>
                            <a:cs typeface="VBKEIE+Helvetica-Light"/>
                          </a:rPr>
                          <m:t>𝑆</m:t>
                        </m:r>
                      </m:e>
                      <m:sub>
                        <m:r>
                          <a:rPr lang="en-US" sz="1800" b="0" i="1" smtClean="0">
                            <a:solidFill>
                              <a:srgbClr val="000000"/>
                            </a:solidFill>
                            <a:latin typeface="Cambria Math" panose="02040503050406030204" pitchFamily="18" charset="0"/>
                            <a:cs typeface="VBKEIE+Helvetica-Light"/>
                          </a:rPr>
                          <m:t>𝑖</m:t>
                        </m:r>
                      </m:sub>
                    </m:sSub>
                  </m:oMath>
                </a14:m>
                <a:endParaRPr sz="1950" baseline="-21333" dirty="0">
                  <a:solidFill>
                    <a:srgbClr val="000000"/>
                  </a:solidFill>
                  <a:latin typeface="GRTDRV+CambriaMath"/>
                  <a:cs typeface="GRTDRV+CambriaMath"/>
                </a:endParaRPr>
              </a:p>
            </p:txBody>
          </p:sp>
        </mc:Choice>
        <mc:Fallback xmlns="">
          <p:sp>
            <p:nvSpPr>
              <p:cNvPr id="23" name="object 15">
                <a:extLst>
                  <a:ext uri="{FF2B5EF4-FFF2-40B4-BE49-F238E27FC236}">
                    <a16:creationId xmlns:a16="http://schemas.microsoft.com/office/drawing/2014/main" id="{6D8754B1-F9BB-4E06-A1A6-3911F1FC7D5A}"/>
                  </a:ext>
                </a:extLst>
              </p:cNvPr>
              <p:cNvSpPr txBox="1">
                <a:spLocks noRot="1" noChangeAspect="1" noMove="1" noResize="1" noEditPoints="1" noAdjustHandles="1" noChangeArrowheads="1" noChangeShapeType="1" noTextEdit="1"/>
              </p:cNvSpPr>
              <p:nvPr/>
            </p:nvSpPr>
            <p:spPr>
              <a:xfrm>
                <a:off x="1181721" y="2802734"/>
                <a:ext cx="1090645" cy="269304"/>
              </a:xfrm>
              <a:prstGeom prst="rect">
                <a:avLst/>
              </a:prstGeom>
              <a:blipFill>
                <a:blip r:embed="rId5"/>
                <a:stretch>
                  <a:fillRect l="-13408" t="-29545" r="-559" b="-5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object 15">
                <a:extLst>
                  <a:ext uri="{FF2B5EF4-FFF2-40B4-BE49-F238E27FC236}">
                    <a16:creationId xmlns:a16="http://schemas.microsoft.com/office/drawing/2014/main" id="{31FE468C-4DF0-4EA8-8FF1-3FA92DFC0778}"/>
                  </a:ext>
                </a:extLst>
              </p:cNvPr>
              <p:cNvSpPr txBox="1"/>
              <p:nvPr/>
            </p:nvSpPr>
            <p:spPr>
              <a:xfrm>
                <a:off x="1180132" y="3651311"/>
                <a:ext cx="1090645" cy="269304"/>
              </a:xfrm>
              <a:prstGeom prst="rect">
                <a:avLst/>
              </a:prstGeom>
            </p:spPr>
            <p:txBody>
              <a:bodyPr vert="horz" wrap="square" lIns="0" tIns="0" rIns="0" bIns="0" rtlCol="0">
                <a:spAutoFit/>
              </a:bodyPr>
              <a:lstStyle/>
              <a:p>
                <a:pPr marL="0" marR="0">
                  <a:lnSpc>
                    <a:spcPts val="2110"/>
                  </a:lnSpc>
                  <a:spcBef>
                    <a:spcPts val="0"/>
                  </a:spcBef>
                  <a:spcAft>
                    <a:spcPts val="0"/>
                  </a:spcAft>
                </a:pPr>
                <a:r>
                  <a:rPr lang="en-US" sz="1800" dirty="0">
                    <a:solidFill>
                      <a:srgbClr val="000000"/>
                    </a:solidFill>
                    <a:latin typeface="VBKEIE+Helvetica-Light"/>
                    <a:cs typeface="VBKEIE+Helvetica-Light"/>
                  </a:rPr>
                  <a:t>Rate  </a:t>
                </a:r>
                <a14:m>
                  <m:oMath xmlns:m="http://schemas.openxmlformats.org/officeDocument/2006/math">
                    <m:sSub>
                      <m:sSubPr>
                        <m:ctrlPr>
                          <a:rPr lang="en-US" sz="1800" b="0" i="1" smtClean="0">
                            <a:solidFill>
                              <a:srgbClr val="000000"/>
                            </a:solidFill>
                            <a:latin typeface="Cambria Math" panose="02040503050406030204" pitchFamily="18" charset="0"/>
                            <a:cs typeface="VBKEIE+Helvetica-Light"/>
                          </a:rPr>
                        </m:ctrlPr>
                      </m:sSubPr>
                      <m:e>
                        <m:r>
                          <a:rPr lang="en-US" sz="1800" b="0" i="1" smtClean="0">
                            <a:solidFill>
                              <a:srgbClr val="000000"/>
                            </a:solidFill>
                            <a:latin typeface="Cambria Math" panose="02040503050406030204" pitchFamily="18" charset="0"/>
                            <a:cs typeface="VBKEIE+Helvetica-Light"/>
                          </a:rPr>
                          <m:t>𝑟</m:t>
                        </m:r>
                      </m:e>
                      <m:sub>
                        <m:r>
                          <a:rPr lang="en-US" sz="1800" b="0" i="1" smtClean="0">
                            <a:solidFill>
                              <a:srgbClr val="000000"/>
                            </a:solidFill>
                            <a:latin typeface="Cambria Math" panose="02040503050406030204" pitchFamily="18" charset="0"/>
                            <a:cs typeface="VBKEIE+Helvetica-Light"/>
                          </a:rPr>
                          <m:t>𝑖</m:t>
                        </m:r>
                      </m:sub>
                    </m:sSub>
                  </m:oMath>
                </a14:m>
                <a:endParaRPr sz="1950" baseline="-21333" dirty="0">
                  <a:solidFill>
                    <a:srgbClr val="000000"/>
                  </a:solidFill>
                  <a:latin typeface="GRTDRV+CambriaMath"/>
                  <a:cs typeface="GRTDRV+CambriaMath"/>
                </a:endParaRPr>
              </a:p>
            </p:txBody>
          </p:sp>
        </mc:Choice>
        <mc:Fallback xmlns="">
          <p:sp>
            <p:nvSpPr>
              <p:cNvPr id="24" name="object 15">
                <a:extLst>
                  <a:ext uri="{FF2B5EF4-FFF2-40B4-BE49-F238E27FC236}">
                    <a16:creationId xmlns:a16="http://schemas.microsoft.com/office/drawing/2014/main" id="{31FE468C-4DF0-4EA8-8FF1-3FA92DFC0778}"/>
                  </a:ext>
                </a:extLst>
              </p:cNvPr>
              <p:cNvSpPr txBox="1">
                <a:spLocks noRot="1" noChangeAspect="1" noMove="1" noResize="1" noEditPoints="1" noAdjustHandles="1" noChangeArrowheads="1" noChangeShapeType="1" noTextEdit="1"/>
              </p:cNvSpPr>
              <p:nvPr/>
            </p:nvSpPr>
            <p:spPr>
              <a:xfrm>
                <a:off x="1180132" y="3651311"/>
                <a:ext cx="1090645" cy="269304"/>
              </a:xfrm>
              <a:prstGeom prst="rect">
                <a:avLst/>
              </a:prstGeom>
              <a:blipFill>
                <a:blip r:embed="rId6"/>
                <a:stretch>
                  <a:fillRect l="-13408" t="-29545" b="-54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7727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10645"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dirty="0">
                <a:solidFill>
                  <a:srgbClr val="000000"/>
                </a:solidFill>
                <a:latin typeface="HIBJIL+Futura-Medium"/>
                <a:cs typeface="HIBJIL+Futura-Medium"/>
              </a:rPr>
              <a:t>How</a:t>
            </a:r>
            <a:r>
              <a:rPr sz="4350" spc="66" dirty="0">
                <a:solidFill>
                  <a:srgbClr val="000000"/>
                </a:solidFill>
                <a:latin typeface="HIBJIL+Futura-Medium"/>
                <a:cs typeface="HIBJIL+Futura-Medium"/>
              </a:rPr>
              <a:t> </a:t>
            </a:r>
            <a:r>
              <a:rPr sz="4350" spc="37" dirty="0">
                <a:solidFill>
                  <a:srgbClr val="000000"/>
                </a:solidFill>
                <a:latin typeface="HIBJIL+Futura-Medium"/>
                <a:cs typeface="HIBJIL+Futura-Medium"/>
              </a:rPr>
              <a:t>to</a:t>
            </a:r>
            <a:r>
              <a:rPr sz="4350" spc="12" dirty="0">
                <a:solidFill>
                  <a:srgbClr val="000000"/>
                </a:solidFill>
                <a:latin typeface="HIBJIL+Futura-Medium"/>
                <a:cs typeface="HIBJIL+Futura-Medium"/>
              </a:rPr>
              <a:t> </a:t>
            </a:r>
            <a:r>
              <a:rPr sz="4350" spc="31" dirty="0">
                <a:solidFill>
                  <a:srgbClr val="000000"/>
                </a:solidFill>
                <a:latin typeface="HIBJIL+Futura-Medium"/>
                <a:cs typeface="HIBJIL+Futura-Medium"/>
              </a:rPr>
              <a:t>merge</a:t>
            </a:r>
            <a:r>
              <a:rPr sz="4350" spc="15" dirty="0">
                <a:solidFill>
                  <a:srgbClr val="000000"/>
                </a:solidFill>
                <a:latin typeface="HIBJIL+Futura-Medium"/>
                <a:cs typeface="HIBJIL+Futura-Medium"/>
              </a:rPr>
              <a:t> </a:t>
            </a:r>
            <a:r>
              <a:rPr sz="4350" spc="-10" dirty="0">
                <a:solidFill>
                  <a:srgbClr val="000000"/>
                </a:solidFill>
                <a:latin typeface="HIBJIL+Futura-Medium"/>
                <a:cs typeface="HIBJIL+Futura-Medium"/>
              </a:rPr>
              <a:t>two</a:t>
            </a:r>
            <a:r>
              <a:rPr sz="4350" spc="61" dirty="0">
                <a:solidFill>
                  <a:srgbClr val="000000"/>
                </a:solidFill>
                <a:latin typeface="HIBJIL+Futura-Medium"/>
                <a:cs typeface="HIBJIL+Futura-Medium"/>
              </a:rPr>
              <a:t> </a:t>
            </a:r>
            <a:r>
              <a:rPr sz="4350" spc="28" dirty="0">
                <a:solidFill>
                  <a:srgbClr val="000000"/>
                </a:solidFill>
                <a:latin typeface="HIBJIL+Futura-Medium"/>
                <a:cs typeface="HIBJIL+Futura-Medium"/>
              </a:rPr>
              <a:t>nodes?</a:t>
            </a:r>
          </a:p>
        </p:txBody>
      </p:sp>
      <p:sp>
        <p:nvSpPr>
          <p:cNvPr id="4" name="object 4"/>
          <p:cNvSpPr txBox="1"/>
          <p:nvPr/>
        </p:nvSpPr>
        <p:spPr>
          <a:xfrm>
            <a:off x="1664788" y="1883663"/>
            <a:ext cx="1151840" cy="1089660"/>
          </a:xfrm>
          <a:prstGeom prst="rect">
            <a:avLst/>
          </a:prstGeom>
        </p:spPr>
        <p:txBody>
          <a:bodyPr vert="horz" wrap="square" lIns="0" tIns="0" rIns="0" bIns="0" rtlCol="0">
            <a:spAutoFit/>
          </a:bodyPr>
          <a:lstStyle/>
          <a:p>
            <a:pPr marL="1" marR="0">
              <a:lnSpc>
                <a:spcPts val="2400"/>
              </a:lnSpc>
              <a:spcBef>
                <a:spcPts val="0"/>
              </a:spcBef>
              <a:spcAft>
                <a:spcPts val="0"/>
              </a:spcAft>
            </a:pPr>
            <a:r>
              <a:rPr sz="2400" dirty="0">
                <a:solidFill>
                  <a:srgbClr val="000000"/>
                </a:solidFill>
                <a:latin typeface="VBKEIE+Helvetica-Light"/>
                <a:cs typeface="VBKEIE+Helvetica-Light"/>
              </a:rPr>
              <a:t>Node 1</a:t>
            </a:r>
          </a:p>
          <a:p>
            <a:pPr marL="0" marR="0">
              <a:lnSpc>
                <a:spcPts val="2400"/>
              </a:lnSpc>
              <a:spcBef>
                <a:spcPts val="3480"/>
              </a:spcBef>
              <a:spcAft>
                <a:spcPts val="0"/>
              </a:spcAft>
            </a:pPr>
            <a:r>
              <a:rPr sz="2400" dirty="0">
                <a:solidFill>
                  <a:srgbClr val="000000"/>
                </a:solidFill>
                <a:latin typeface="VBKEIE+Helvetica-Light"/>
                <a:cs typeface="VBKEIE+Helvetica-Light"/>
              </a:rPr>
              <a:t>Node 2</a:t>
            </a:r>
          </a:p>
        </p:txBody>
      </p:sp>
      <p:sp>
        <p:nvSpPr>
          <p:cNvPr id="5" name="object 5"/>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032104"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7" dirty="0">
                <a:solidFill>
                  <a:srgbClr val="000000"/>
                </a:solidFill>
                <a:latin typeface="HIBJIL+Futura-Medium"/>
                <a:cs typeface="HIBJIL+Futura-Medium"/>
              </a:rPr>
              <a:t>Video</a:t>
            </a:r>
            <a:r>
              <a:rPr sz="4350" spc="17" dirty="0">
                <a:solidFill>
                  <a:srgbClr val="000000"/>
                </a:solidFill>
                <a:latin typeface="HIBJIL+Futura-Medium"/>
                <a:cs typeface="HIBJIL+Futura-Medium"/>
              </a:rPr>
              <a:t> </a:t>
            </a:r>
            <a:r>
              <a:rPr sz="4350" spc="28" dirty="0">
                <a:solidFill>
                  <a:srgbClr val="000000"/>
                </a:solidFill>
                <a:latin typeface="HIBJIL+Futura-Medium"/>
                <a:cs typeface="HIBJIL+Futura-Medium"/>
              </a:rPr>
              <a:t>analysis</a:t>
            </a:r>
            <a:r>
              <a:rPr sz="4350" spc="14" dirty="0">
                <a:solidFill>
                  <a:srgbClr val="000000"/>
                </a:solidFill>
                <a:latin typeface="HIBJIL+Futura-Medium"/>
                <a:cs typeface="HIBJIL+Futura-Medium"/>
              </a:rPr>
              <a:t> </a:t>
            </a:r>
            <a:r>
              <a:rPr sz="4350" spc="23" dirty="0">
                <a:solidFill>
                  <a:srgbClr val="000000"/>
                </a:solidFill>
                <a:latin typeface="HIBJIL+Futura-Medium"/>
                <a:cs typeface="HIBJIL+Futura-Medium"/>
              </a:rPr>
              <a:t>pipeline</a:t>
            </a:r>
          </a:p>
        </p:txBody>
      </p:sp>
      <p:sp>
        <p:nvSpPr>
          <p:cNvPr id="4" name="object 4"/>
          <p:cNvSpPr txBox="1"/>
          <p:nvPr/>
        </p:nvSpPr>
        <p:spPr>
          <a:xfrm>
            <a:off x="2073784" y="3003550"/>
            <a:ext cx="1136497" cy="642620"/>
          </a:xfrm>
          <a:prstGeom prst="rect">
            <a:avLst/>
          </a:prstGeom>
        </p:spPr>
        <p:txBody>
          <a:bodyPr vert="horz" wrap="square" lIns="0" tIns="0" rIns="0" bIns="0" rtlCol="0">
            <a:spAutoFit/>
          </a:bodyPr>
          <a:lstStyle/>
          <a:p>
            <a:pPr marL="146811" marR="0">
              <a:lnSpc>
                <a:spcPts val="2359"/>
              </a:lnSpc>
              <a:spcBef>
                <a:spcPts val="0"/>
              </a:spcBef>
              <a:spcAft>
                <a:spcPts val="0"/>
              </a:spcAft>
            </a:pPr>
            <a:r>
              <a:rPr sz="2000" dirty="0">
                <a:solidFill>
                  <a:srgbClr val="000000"/>
                </a:solidFill>
                <a:latin typeface="RBHOBL+HelveticaNeue-Light"/>
                <a:cs typeface="RBHOBL+HelveticaNeue-Light"/>
              </a:rPr>
              <a:t>Frame</a:t>
            </a:r>
          </a:p>
          <a:p>
            <a:pPr marL="0" marR="0">
              <a:lnSpc>
                <a:spcPts val="2359"/>
              </a:lnSpc>
              <a:spcBef>
                <a:spcPts val="39"/>
              </a:spcBef>
              <a:spcAft>
                <a:spcPts val="0"/>
              </a:spcAft>
            </a:pPr>
            <a:r>
              <a:rPr sz="2000" dirty="0">
                <a:solidFill>
                  <a:srgbClr val="000000"/>
                </a:solidFill>
                <a:latin typeface="RBHOBL+HelveticaNeue-Light"/>
                <a:cs typeface="RBHOBL+HelveticaNeue-Light"/>
              </a:rPr>
              <a:t>sampling</a:t>
            </a:r>
          </a:p>
        </p:txBody>
      </p:sp>
      <p:sp>
        <p:nvSpPr>
          <p:cNvPr id="5" name="object 5"/>
          <p:cNvSpPr txBox="1"/>
          <p:nvPr/>
        </p:nvSpPr>
        <p:spPr>
          <a:xfrm>
            <a:off x="4139984" y="3003550"/>
            <a:ext cx="1503996" cy="6426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000000"/>
                </a:solidFill>
                <a:latin typeface="RBHOBL+HelveticaNeue-Light"/>
                <a:cs typeface="RBHOBL+HelveticaNeue-Light"/>
              </a:rPr>
              <a:t>Light-weight</a:t>
            </a:r>
          </a:p>
          <a:p>
            <a:pPr marL="246888" marR="0">
              <a:lnSpc>
                <a:spcPts val="2359"/>
              </a:lnSpc>
              <a:spcBef>
                <a:spcPts val="39"/>
              </a:spcBef>
              <a:spcAft>
                <a:spcPts val="0"/>
              </a:spcAft>
            </a:pPr>
            <a:r>
              <a:rPr sz="2000" dirty="0">
                <a:solidFill>
                  <a:srgbClr val="000000"/>
                </a:solidFill>
                <a:latin typeface="RBHOBL+HelveticaNeue-Light"/>
                <a:cs typeface="RBHOBL+HelveticaNeue-Light"/>
              </a:rPr>
              <a:t>analysis</a:t>
            </a:r>
          </a:p>
        </p:txBody>
      </p:sp>
      <p:sp>
        <p:nvSpPr>
          <p:cNvPr id="6" name="object 6"/>
          <p:cNvSpPr txBox="1"/>
          <p:nvPr/>
        </p:nvSpPr>
        <p:spPr>
          <a:xfrm>
            <a:off x="6412557" y="3003550"/>
            <a:ext cx="1457133" cy="6426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000000"/>
                </a:solidFill>
                <a:latin typeface="RBHOBL+HelveticaNeue-Light"/>
                <a:cs typeface="RBHOBL+HelveticaNeue-Light"/>
              </a:rPr>
              <a:t>DNN-based</a:t>
            </a:r>
          </a:p>
          <a:p>
            <a:pPr marL="223837" marR="0">
              <a:lnSpc>
                <a:spcPts val="2359"/>
              </a:lnSpc>
              <a:spcBef>
                <a:spcPts val="39"/>
              </a:spcBef>
              <a:spcAft>
                <a:spcPts val="0"/>
              </a:spcAft>
            </a:pPr>
            <a:r>
              <a:rPr sz="2000" dirty="0">
                <a:solidFill>
                  <a:srgbClr val="000000"/>
                </a:solidFill>
                <a:latin typeface="RBHOBL+HelveticaNeue-Light"/>
                <a:cs typeface="RBHOBL+HelveticaNeue-Light"/>
              </a:rPr>
              <a:t>analysis</a:t>
            </a:r>
          </a:p>
        </p:txBody>
      </p:sp>
      <p:sp>
        <p:nvSpPr>
          <p:cNvPr id="7" name="object 7"/>
          <p:cNvSpPr txBox="1"/>
          <p:nvPr/>
        </p:nvSpPr>
        <p:spPr>
          <a:xfrm>
            <a:off x="773424" y="3064001"/>
            <a:ext cx="851001" cy="531876"/>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Video</a:t>
            </a:r>
          </a:p>
          <a:p>
            <a:pPr marL="0" marR="0">
              <a:lnSpc>
                <a:spcPts val="1800"/>
              </a:lnSpc>
              <a:spcBef>
                <a:spcPts val="288"/>
              </a:spcBef>
              <a:spcAft>
                <a:spcPts val="0"/>
              </a:spcAft>
            </a:pPr>
            <a:r>
              <a:rPr sz="1800" dirty="0">
                <a:solidFill>
                  <a:srgbClr val="000000"/>
                </a:solidFill>
                <a:latin typeface="VBKEIE+Helvetica-Light"/>
                <a:cs typeface="VBKEIE+Helvetica-Light"/>
              </a:rPr>
              <a:t>stream</a:t>
            </a:r>
          </a:p>
        </p:txBody>
      </p:sp>
      <p:sp>
        <p:nvSpPr>
          <p:cNvPr id="8" name="object 8"/>
          <p:cNvSpPr txBox="1"/>
          <p:nvPr/>
        </p:nvSpPr>
        <p:spPr>
          <a:xfrm>
            <a:off x="10951978" y="3057906"/>
            <a:ext cx="1003477" cy="53187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Analysis</a:t>
            </a:r>
          </a:p>
          <a:p>
            <a:pPr marL="0" marR="0">
              <a:lnSpc>
                <a:spcPts val="1800"/>
              </a:lnSpc>
              <a:spcBef>
                <a:spcPts val="287"/>
              </a:spcBef>
              <a:spcAft>
                <a:spcPts val="0"/>
              </a:spcAft>
            </a:pPr>
            <a:r>
              <a:rPr sz="1800" dirty="0">
                <a:solidFill>
                  <a:srgbClr val="000000"/>
                </a:solidFill>
                <a:latin typeface="VBKEIE+Helvetica-Light"/>
                <a:cs typeface="VBKEIE+Helvetica-Light"/>
              </a:rPr>
              <a:t>output</a:t>
            </a:r>
          </a:p>
        </p:txBody>
      </p:sp>
      <p:sp>
        <p:nvSpPr>
          <p:cNvPr id="9" name="object 9"/>
          <p:cNvSpPr txBox="1"/>
          <p:nvPr/>
        </p:nvSpPr>
        <p:spPr>
          <a:xfrm>
            <a:off x="8653287" y="3155950"/>
            <a:ext cx="1479549"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000000"/>
                </a:solidFill>
                <a:latin typeface="RBHOBL+HelveticaNeue-Light"/>
                <a:cs typeface="RBHOBL+HelveticaNeue-Light"/>
              </a:rPr>
              <a:t>Aggregation</a:t>
            </a:r>
          </a:p>
        </p:txBody>
      </p:sp>
      <p:sp>
        <p:nvSpPr>
          <p:cNvPr id="10" name="object 10"/>
          <p:cNvSpPr txBox="1"/>
          <p:nvPr/>
        </p:nvSpPr>
        <p:spPr>
          <a:xfrm>
            <a:off x="5159896" y="1927083"/>
            <a:ext cx="3862120"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DB324D"/>
                </a:solidFill>
                <a:latin typeface="VBKEIE+Helvetica-Light"/>
                <a:cs typeface="VBKEIE+Helvetica-Light"/>
              </a:rPr>
              <a:t>Most</a:t>
            </a:r>
            <a:r>
              <a:rPr sz="2400" spc="-10" dirty="0">
                <a:solidFill>
                  <a:srgbClr val="DB324D"/>
                </a:solidFill>
                <a:latin typeface="VBKEIE+Helvetica-Light"/>
                <a:cs typeface="VBKEIE+Helvetica-Light"/>
              </a:rPr>
              <a:t> </a:t>
            </a:r>
            <a:r>
              <a:rPr sz="2400" dirty="0">
                <a:solidFill>
                  <a:srgbClr val="DB324D"/>
                </a:solidFill>
                <a:latin typeface="VBKEIE+Helvetica-Light"/>
                <a:cs typeface="VBKEIE+Helvetica-Light"/>
              </a:rPr>
              <a:t>computation and</a:t>
            </a:r>
            <a:r>
              <a:rPr sz="2400" spc="-10" dirty="0">
                <a:solidFill>
                  <a:srgbClr val="DB324D"/>
                </a:solidFill>
                <a:latin typeface="VBKEIE+Helvetica-Light"/>
                <a:cs typeface="VBKEIE+Helvetica-Light"/>
              </a:rPr>
              <a:t> </a:t>
            </a:r>
            <a:r>
              <a:rPr sz="2400" dirty="0">
                <a:solidFill>
                  <a:srgbClr val="DB324D"/>
                </a:solidFill>
                <a:latin typeface="VBKEIE+Helvetica-Light"/>
                <a:cs typeface="VBKEIE+Helvetica-Light"/>
              </a:rPr>
              <a:t>cost</a:t>
            </a:r>
          </a:p>
        </p:txBody>
      </p:sp>
      <p:sp>
        <p:nvSpPr>
          <p:cNvPr id="11" name="object 11"/>
          <p:cNvSpPr txBox="1"/>
          <p:nvPr/>
        </p:nvSpPr>
        <p:spPr>
          <a:xfrm>
            <a:off x="11183302" y="6441620"/>
            <a:ext cx="229641"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98989"/>
                </a:solidFill>
                <a:latin typeface="Calibri"/>
                <a:cs typeface="Calibri"/>
              </a:rPr>
              <a:t>3</a:t>
            </a:r>
          </a:p>
        </p:txBody>
      </p:sp>
      <p:sp>
        <p:nvSpPr>
          <p:cNvPr id="12" name="文本框 11">
            <a:extLst>
              <a:ext uri="{FF2B5EF4-FFF2-40B4-BE49-F238E27FC236}">
                <a16:creationId xmlns:a16="http://schemas.microsoft.com/office/drawing/2014/main" id="{7F244704-1645-4391-9917-9DDB388B7715}"/>
              </a:ext>
            </a:extLst>
          </p:cNvPr>
          <p:cNvSpPr txBox="1"/>
          <p:nvPr/>
        </p:nvSpPr>
        <p:spPr>
          <a:xfrm>
            <a:off x="1055440" y="5166856"/>
            <a:ext cx="11017224" cy="1569660"/>
          </a:xfrm>
          <a:prstGeom prst="rect">
            <a:avLst/>
          </a:prstGeom>
          <a:noFill/>
        </p:spPr>
        <p:txBody>
          <a:bodyPr wrap="square" rtlCol="0">
            <a:spAutoFit/>
          </a:bodyPr>
          <a:lstStyle/>
          <a:p>
            <a:r>
              <a:rPr lang="en-US" altLang="zh-CN" sz="3200" dirty="0">
                <a:solidFill>
                  <a:srgbClr val="FF0000"/>
                </a:solidFill>
              </a:rPr>
              <a:t>Distribute the </a:t>
            </a:r>
            <a:r>
              <a:rPr lang="en-US" altLang="zh-CN" sz="3200" b="1" dirty="0">
                <a:solidFill>
                  <a:srgbClr val="FF0000"/>
                </a:solidFill>
              </a:rPr>
              <a:t>large incoming workload </a:t>
            </a:r>
            <a:r>
              <a:rPr lang="en-US" altLang="zh-CN" sz="3200" dirty="0">
                <a:solidFill>
                  <a:srgbClr val="FF0000"/>
                </a:solidFill>
              </a:rPr>
              <a:t>onto a cluster of accelerators at </a:t>
            </a:r>
            <a:r>
              <a:rPr lang="en-US" altLang="zh-CN" sz="3200" b="1" dirty="0">
                <a:solidFill>
                  <a:srgbClr val="FF0000"/>
                </a:solidFill>
              </a:rPr>
              <a:t>high accelerator utilization </a:t>
            </a:r>
            <a:r>
              <a:rPr lang="en-US" altLang="zh-CN" sz="3200" dirty="0">
                <a:solidFill>
                  <a:srgbClr val="FF0000"/>
                </a:solidFill>
              </a:rPr>
              <a:t>and </a:t>
            </a:r>
            <a:r>
              <a:rPr lang="en-US" altLang="zh-CN" sz="3200" b="1" dirty="0">
                <a:solidFill>
                  <a:srgbClr val="FF0000"/>
                </a:solidFill>
              </a:rPr>
              <a:t>acceptable latency</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10645"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dirty="0">
                <a:solidFill>
                  <a:srgbClr val="000000"/>
                </a:solidFill>
                <a:latin typeface="HIBJIL+Futura-Medium"/>
                <a:cs typeface="HIBJIL+Futura-Medium"/>
              </a:rPr>
              <a:t>How</a:t>
            </a:r>
            <a:r>
              <a:rPr sz="4350" spc="66" dirty="0">
                <a:solidFill>
                  <a:srgbClr val="000000"/>
                </a:solidFill>
                <a:latin typeface="HIBJIL+Futura-Medium"/>
                <a:cs typeface="HIBJIL+Futura-Medium"/>
              </a:rPr>
              <a:t> </a:t>
            </a:r>
            <a:r>
              <a:rPr sz="4350" spc="37" dirty="0">
                <a:solidFill>
                  <a:srgbClr val="000000"/>
                </a:solidFill>
                <a:latin typeface="HIBJIL+Futura-Medium"/>
                <a:cs typeface="HIBJIL+Futura-Medium"/>
              </a:rPr>
              <a:t>to</a:t>
            </a:r>
            <a:r>
              <a:rPr sz="4350" spc="12" dirty="0">
                <a:solidFill>
                  <a:srgbClr val="000000"/>
                </a:solidFill>
                <a:latin typeface="HIBJIL+Futura-Medium"/>
                <a:cs typeface="HIBJIL+Futura-Medium"/>
              </a:rPr>
              <a:t> </a:t>
            </a:r>
            <a:r>
              <a:rPr sz="4350" spc="31" dirty="0">
                <a:solidFill>
                  <a:srgbClr val="000000"/>
                </a:solidFill>
                <a:latin typeface="HIBJIL+Futura-Medium"/>
                <a:cs typeface="HIBJIL+Futura-Medium"/>
              </a:rPr>
              <a:t>merge</a:t>
            </a:r>
            <a:r>
              <a:rPr sz="4350" spc="15" dirty="0">
                <a:solidFill>
                  <a:srgbClr val="000000"/>
                </a:solidFill>
                <a:latin typeface="HIBJIL+Futura-Medium"/>
                <a:cs typeface="HIBJIL+Futura-Medium"/>
              </a:rPr>
              <a:t> </a:t>
            </a:r>
            <a:r>
              <a:rPr sz="4350" spc="-10" dirty="0">
                <a:solidFill>
                  <a:srgbClr val="000000"/>
                </a:solidFill>
                <a:latin typeface="HIBJIL+Futura-Medium"/>
                <a:cs typeface="HIBJIL+Futura-Medium"/>
              </a:rPr>
              <a:t>two</a:t>
            </a:r>
            <a:r>
              <a:rPr sz="4350" spc="61" dirty="0">
                <a:solidFill>
                  <a:srgbClr val="000000"/>
                </a:solidFill>
                <a:latin typeface="HIBJIL+Futura-Medium"/>
                <a:cs typeface="HIBJIL+Futura-Medium"/>
              </a:rPr>
              <a:t> </a:t>
            </a:r>
            <a:r>
              <a:rPr sz="4350" spc="28" dirty="0">
                <a:solidFill>
                  <a:srgbClr val="000000"/>
                </a:solidFill>
                <a:latin typeface="HIBJIL+Futura-Medium"/>
                <a:cs typeface="HIBJIL+Futura-Medium"/>
              </a:rPr>
              <a:t>nodes?</a:t>
            </a:r>
          </a:p>
        </p:txBody>
      </p:sp>
      <p:sp>
        <p:nvSpPr>
          <p:cNvPr id="4" name="object 4"/>
          <p:cNvSpPr txBox="1"/>
          <p:nvPr/>
        </p:nvSpPr>
        <p:spPr>
          <a:xfrm>
            <a:off x="1664788" y="1883663"/>
            <a:ext cx="1151840" cy="1089660"/>
          </a:xfrm>
          <a:prstGeom prst="rect">
            <a:avLst/>
          </a:prstGeom>
        </p:spPr>
        <p:txBody>
          <a:bodyPr vert="horz" wrap="square" lIns="0" tIns="0" rIns="0" bIns="0" rtlCol="0">
            <a:spAutoFit/>
          </a:bodyPr>
          <a:lstStyle/>
          <a:p>
            <a:pPr marL="1" marR="0">
              <a:lnSpc>
                <a:spcPts val="2400"/>
              </a:lnSpc>
              <a:spcBef>
                <a:spcPts val="0"/>
              </a:spcBef>
              <a:spcAft>
                <a:spcPts val="0"/>
              </a:spcAft>
            </a:pPr>
            <a:r>
              <a:rPr sz="2400" dirty="0">
                <a:solidFill>
                  <a:srgbClr val="000000"/>
                </a:solidFill>
                <a:latin typeface="VBKEIE+Helvetica-Light"/>
                <a:cs typeface="VBKEIE+Helvetica-Light"/>
              </a:rPr>
              <a:t>Node 1</a:t>
            </a:r>
          </a:p>
          <a:p>
            <a:pPr marL="0" marR="0">
              <a:lnSpc>
                <a:spcPts val="2400"/>
              </a:lnSpc>
              <a:spcBef>
                <a:spcPts val="3480"/>
              </a:spcBef>
              <a:spcAft>
                <a:spcPts val="0"/>
              </a:spcAft>
            </a:pPr>
            <a:r>
              <a:rPr sz="2400" dirty="0">
                <a:solidFill>
                  <a:srgbClr val="000000"/>
                </a:solidFill>
                <a:latin typeface="VBKEIE+Helvetica-Light"/>
                <a:cs typeface="VBKEIE+Helvetica-Light"/>
              </a:rPr>
              <a:t>Node 2</a:t>
            </a:r>
          </a:p>
        </p:txBody>
      </p:sp>
      <p:sp>
        <p:nvSpPr>
          <p:cNvPr id="5" name="object 5"/>
          <p:cNvSpPr txBox="1"/>
          <p:nvPr/>
        </p:nvSpPr>
        <p:spPr>
          <a:xfrm>
            <a:off x="6975440" y="3364991"/>
            <a:ext cx="5035294" cy="1080515"/>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1.</a:t>
            </a:r>
            <a:r>
              <a:rPr sz="2400" spc="25" dirty="0">
                <a:solidFill>
                  <a:srgbClr val="000000"/>
                </a:solidFill>
                <a:latin typeface="VBKEIE+Helvetica-Light"/>
                <a:cs typeface="VBKEIE+Helvetica-Light"/>
              </a:rPr>
              <a:t> </a:t>
            </a:r>
            <a:r>
              <a:rPr sz="2400" b="1" dirty="0">
                <a:solidFill>
                  <a:srgbClr val="000000"/>
                </a:solidFill>
                <a:latin typeface="VBKEIE+Helvetica-Light"/>
                <a:cs typeface="VBKEIE+Helvetica-Light"/>
              </a:rPr>
              <a:t>Use the minimum duty cycle </a:t>
            </a:r>
            <a:r>
              <a:rPr sz="2400" dirty="0">
                <a:solidFill>
                  <a:srgbClr val="000000"/>
                </a:solidFill>
                <a:latin typeface="VBKEIE+Helvetica-Light"/>
                <a:cs typeface="VBKEIE+Helvetica-Light"/>
              </a:rPr>
              <a:t>of</a:t>
            </a:r>
          </a:p>
          <a:p>
            <a:pPr marL="342900" marR="0">
              <a:lnSpc>
                <a:spcPts val="2400"/>
              </a:lnSpc>
              <a:spcBef>
                <a:spcPts val="504"/>
              </a:spcBef>
              <a:spcAft>
                <a:spcPts val="0"/>
              </a:spcAft>
            </a:pPr>
            <a:r>
              <a:rPr sz="2400" dirty="0">
                <a:solidFill>
                  <a:srgbClr val="000000"/>
                </a:solidFill>
                <a:latin typeface="VBKEIE+Helvetica-Light"/>
                <a:cs typeface="VBKEIE+Helvetica-Light"/>
              </a:rPr>
              <a:t>two nodes as the new duty cycle,</a:t>
            </a:r>
          </a:p>
          <a:p>
            <a:pPr marL="342900" marR="0">
              <a:lnSpc>
                <a:spcPts val="2400"/>
              </a:lnSpc>
              <a:spcBef>
                <a:spcPts val="503"/>
              </a:spcBef>
              <a:spcAft>
                <a:spcPts val="0"/>
              </a:spcAft>
            </a:pPr>
            <a:r>
              <a:rPr sz="2400" dirty="0">
                <a:solidFill>
                  <a:srgbClr val="000000"/>
                </a:solidFill>
                <a:latin typeface="VBKEIE+Helvetica-Light"/>
                <a:cs typeface="VBKEIE+Helvetica-Light"/>
              </a:rPr>
              <a:t>and</a:t>
            </a:r>
            <a:r>
              <a:rPr sz="2400" spc="-10" dirty="0">
                <a:solidFill>
                  <a:srgbClr val="000000"/>
                </a:solidFill>
                <a:latin typeface="VBKEIE+Helvetica-Light"/>
                <a:cs typeface="VBKEIE+Helvetica-Light"/>
              </a:rPr>
              <a:t> </a:t>
            </a:r>
            <a:r>
              <a:rPr sz="2400" b="1" dirty="0">
                <a:solidFill>
                  <a:srgbClr val="000000"/>
                </a:solidFill>
                <a:latin typeface="VBKEIE+Helvetica-Light"/>
                <a:cs typeface="VBKEIE+Helvetica-Light"/>
              </a:rPr>
              <a:t>adjust</a:t>
            </a:r>
            <a:r>
              <a:rPr sz="2400" b="1" spc="-10" dirty="0">
                <a:solidFill>
                  <a:srgbClr val="000000"/>
                </a:solidFill>
                <a:latin typeface="VBKEIE+Helvetica-Light"/>
                <a:cs typeface="VBKEIE+Helvetica-Light"/>
              </a:rPr>
              <a:t> </a:t>
            </a:r>
            <a:r>
              <a:rPr sz="2400" b="1" dirty="0">
                <a:solidFill>
                  <a:srgbClr val="000000"/>
                </a:solidFill>
                <a:latin typeface="VBKEIE+Helvetica-Light"/>
                <a:cs typeface="VBKEIE+Helvetica-Light"/>
              </a:rPr>
              <a:t>batch size</a:t>
            </a:r>
          </a:p>
        </p:txBody>
      </p:sp>
      <p:sp>
        <p:nvSpPr>
          <p:cNvPr id="6" name="object 6"/>
          <p:cNvSpPr txBox="1"/>
          <p:nvPr/>
        </p:nvSpPr>
        <p:spPr>
          <a:xfrm>
            <a:off x="1664788" y="3944111"/>
            <a:ext cx="1151838" cy="1092707"/>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Node 1</a:t>
            </a:r>
          </a:p>
          <a:p>
            <a:pPr marL="0" marR="0">
              <a:lnSpc>
                <a:spcPts val="2400"/>
              </a:lnSpc>
              <a:spcBef>
                <a:spcPts val="3503"/>
              </a:spcBef>
              <a:spcAft>
                <a:spcPts val="0"/>
              </a:spcAft>
            </a:pPr>
            <a:r>
              <a:rPr sz="2400" dirty="0">
                <a:solidFill>
                  <a:srgbClr val="000000"/>
                </a:solidFill>
                <a:latin typeface="VBKEIE+Helvetica-Light"/>
                <a:cs typeface="VBKEIE+Helvetica-Light"/>
              </a:rPr>
              <a:t>Node 2</a:t>
            </a:r>
          </a:p>
        </p:txBody>
      </p:sp>
      <p:sp>
        <p:nvSpPr>
          <p:cNvPr id="7" name="object 7"/>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26</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AF7CD37-7952-4CE8-B9D5-E99119DED7C1}"/>
                  </a:ext>
                </a:extLst>
              </p:cNvPr>
              <p:cNvSpPr txBox="1"/>
              <p:nvPr/>
            </p:nvSpPr>
            <p:spPr>
              <a:xfrm>
                <a:off x="7862916" y="4594565"/>
                <a:ext cx="26642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𝑏</m:t>
                          </m:r>
                        </m:e>
                        <m:sub>
                          <m:r>
                            <a:rPr lang="en-US" altLang="zh-CN" sz="2400" b="0" i="1" smtClean="0">
                              <a:solidFill>
                                <a:srgbClr val="FF0000"/>
                              </a:solidFill>
                              <a:latin typeface="Cambria Math" panose="02040503050406030204" pitchFamily="18" charset="0"/>
                            </a:rPr>
                            <m:t>𝑖</m:t>
                          </m:r>
                        </m:sub>
                      </m:sSub>
                      <m:r>
                        <a:rPr lang="en-US" altLang="zh-CN" sz="2400" b="0" i="1" smtClean="0">
                          <a:solidFill>
                            <a:srgbClr val="FF0000"/>
                          </a:solidFill>
                          <a:latin typeface="Cambria Math" panose="02040503050406030204" pitchFamily="18" charset="0"/>
                        </a:rPr>
                        <m:t>=</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𝑑</m:t>
                          </m:r>
                        </m:e>
                        <m:sub>
                          <m:r>
                            <a:rPr lang="en-US" altLang="zh-CN" sz="2400" b="0" i="1" smtClean="0">
                              <a:solidFill>
                                <a:srgbClr val="FF0000"/>
                              </a:solidFill>
                              <a:latin typeface="Cambria Math" panose="02040503050406030204" pitchFamily="18" charset="0"/>
                            </a:rPr>
                            <m:t>𝑖</m:t>
                          </m:r>
                        </m:sub>
                      </m:sSub>
                      <m:r>
                        <a:rPr lang="en-US" altLang="zh-CN" sz="2400" b="0" i="1" smtClean="0">
                          <a:solidFill>
                            <a:srgbClr val="FF0000"/>
                          </a:solidFill>
                          <a:latin typeface="Cambria Math" panose="02040503050406030204" pitchFamily="18" charset="0"/>
                        </a:rPr>
                        <m:t>÷</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𝑟</m:t>
                          </m:r>
                        </m:e>
                        <m:sub>
                          <m:r>
                            <a:rPr lang="en-US" altLang="zh-CN" sz="2400" b="0" i="1" smtClean="0">
                              <a:solidFill>
                                <a:srgbClr val="FF0000"/>
                              </a:solidFill>
                              <a:latin typeface="Cambria Math" panose="02040503050406030204" pitchFamily="18" charset="0"/>
                            </a:rPr>
                            <m:t>𝑖</m:t>
                          </m:r>
                        </m:sub>
                      </m:sSub>
                    </m:oMath>
                  </m:oMathPara>
                </a14:m>
                <a:endParaRPr lang="zh-CN" altLang="en-US" sz="2400" dirty="0"/>
              </a:p>
            </p:txBody>
          </p:sp>
        </mc:Choice>
        <mc:Fallback xmlns="">
          <p:sp>
            <p:nvSpPr>
              <p:cNvPr id="8" name="文本框 7">
                <a:extLst>
                  <a:ext uri="{FF2B5EF4-FFF2-40B4-BE49-F238E27FC236}">
                    <a16:creationId xmlns:a16="http://schemas.microsoft.com/office/drawing/2014/main" id="{0AF7CD37-7952-4CE8-B9D5-E99119DED7C1}"/>
                  </a:ext>
                </a:extLst>
              </p:cNvPr>
              <p:cNvSpPr txBox="1">
                <a:spLocks noRot="1" noChangeAspect="1" noMove="1" noResize="1" noEditPoints="1" noAdjustHandles="1" noChangeArrowheads="1" noChangeShapeType="1" noTextEdit="1"/>
              </p:cNvSpPr>
              <p:nvPr/>
            </p:nvSpPr>
            <p:spPr>
              <a:xfrm>
                <a:off x="7862916" y="4594565"/>
                <a:ext cx="2664296" cy="461665"/>
              </a:xfrm>
              <a:prstGeom prst="rect">
                <a:avLst/>
              </a:prstGeom>
              <a:blipFill>
                <a:blip r:embed="rId4"/>
                <a:stretch>
                  <a:fillRect b="-2667"/>
                </a:stretch>
              </a:blipFill>
            </p:spPr>
            <p:txBody>
              <a:bodyPr/>
              <a:lstStyle/>
              <a:p>
                <a:r>
                  <a:rPr lang="zh-CN"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10645"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dirty="0">
                <a:solidFill>
                  <a:srgbClr val="000000"/>
                </a:solidFill>
                <a:latin typeface="HIBJIL+Futura-Medium"/>
                <a:cs typeface="HIBJIL+Futura-Medium"/>
              </a:rPr>
              <a:t>How</a:t>
            </a:r>
            <a:r>
              <a:rPr sz="4350" spc="66" dirty="0">
                <a:solidFill>
                  <a:srgbClr val="000000"/>
                </a:solidFill>
                <a:latin typeface="HIBJIL+Futura-Medium"/>
                <a:cs typeface="HIBJIL+Futura-Medium"/>
              </a:rPr>
              <a:t> </a:t>
            </a:r>
            <a:r>
              <a:rPr sz="4350" spc="37" dirty="0">
                <a:solidFill>
                  <a:srgbClr val="000000"/>
                </a:solidFill>
                <a:latin typeface="HIBJIL+Futura-Medium"/>
                <a:cs typeface="HIBJIL+Futura-Medium"/>
              </a:rPr>
              <a:t>to</a:t>
            </a:r>
            <a:r>
              <a:rPr sz="4350" spc="12" dirty="0">
                <a:solidFill>
                  <a:srgbClr val="000000"/>
                </a:solidFill>
                <a:latin typeface="HIBJIL+Futura-Medium"/>
                <a:cs typeface="HIBJIL+Futura-Medium"/>
              </a:rPr>
              <a:t> </a:t>
            </a:r>
            <a:r>
              <a:rPr sz="4350" spc="31" dirty="0">
                <a:solidFill>
                  <a:srgbClr val="000000"/>
                </a:solidFill>
                <a:latin typeface="HIBJIL+Futura-Medium"/>
                <a:cs typeface="HIBJIL+Futura-Medium"/>
              </a:rPr>
              <a:t>merge</a:t>
            </a:r>
            <a:r>
              <a:rPr sz="4350" spc="15" dirty="0">
                <a:solidFill>
                  <a:srgbClr val="000000"/>
                </a:solidFill>
                <a:latin typeface="HIBJIL+Futura-Medium"/>
                <a:cs typeface="HIBJIL+Futura-Medium"/>
              </a:rPr>
              <a:t> </a:t>
            </a:r>
            <a:r>
              <a:rPr sz="4350" spc="-10" dirty="0">
                <a:solidFill>
                  <a:srgbClr val="000000"/>
                </a:solidFill>
                <a:latin typeface="HIBJIL+Futura-Medium"/>
                <a:cs typeface="HIBJIL+Futura-Medium"/>
              </a:rPr>
              <a:t>two</a:t>
            </a:r>
            <a:r>
              <a:rPr sz="4350" spc="61" dirty="0">
                <a:solidFill>
                  <a:srgbClr val="000000"/>
                </a:solidFill>
                <a:latin typeface="HIBJIL+Futura-Medium"/>
                <a:cs typeface="HIBJIL+Futura-Medium"/>
              </a:rPr>
              <a:t> </a:t>
            </a:r>
            <a:r>
              <a:rPr sz="4350" spc="28" dirty="0">
                <a:solidFill>
                  <a:srgbClr val="000000"/>
                </a:solidFill>
                <a:latin typeface="HIBJIL+Futura-Medium"/>
                <a:cs typeface="HIBJIL+Futura-Medium"/>
              </a:rPr>
              <a:t>nodes?</a:t>
            </a:r>
          </a:p>
        </p:txBody>
      </p:sp>
      <p:sp>
        <p:nvSpPr>
          <p:cNvPr id="4" name="object 4"/>
          <p:cNvSpPr txBox="1"/>
          <p:nvPr/>
        </p:nvSpPr>
        <p:spPr>
          <a:xfrm>
            <a:off x="1664788" y="1883663"/>
            <a:ext cx="1151840" cy="1089660"/>
          </a:xfrm>
          <a:prstGeom prst="rect">
            <a:avLst/>
          </a:prstGeom>
        </p:spPr>
        <p:txBody>
          <a:bodyPr vert="horz" wrap="square" lIns="0" tIns="0" rIns="0" bIns="0" rtlCol="0">
            <a:spAutoFit/>
          </a:bodyPr>
          <a:lstStyle/>
          <a:p>
            <a:pPr marL="1" marR="0">
              <a:lnSpc>
                <a:spcPts val="2400"/>
              </a:lnSpc>
              <a:spcBef>
                <a:spcPts val="0"/>
              </a:spcBef>
              <a:spcAft>
                <a:spcPts val="0"/>
              </a:spcAft>
            </a:pPr>
            <a:r>
              <a:rPr sz="2400" dirty="0">
                <a:solidFill>
                  <a:srgbClr val="000000"/>
                </a:solidFill>
                <a:latin typeface="VBKEIE+Helvetica-Light"/>
                <a:cs typeface="VBKEIE+Helvetica-Light"/>
              </a:rPr>
              <a:t>Node 1</a:t>
            </a:r>
          </a:p>
          <a:p>
            <a:pPr marL="0" marR="0">
              <a:lnSpc>
                <a:spcPts val="2400"/>
              </a:lnSpc>
              <a:spcBef>
                <a:spcPts val="3480"/>
              </a:spcBef>
              <a:spcAft>
                <a:spcPts val="0"/>
              </a:spcAft>
            </a:pPr>
            <a:r>
              <a:rPr sz="2400" dirty="0">
                <a:solidFill>
                  <a:srgbClr val="000000"/>
                </a:solidFill>
                <a:latin typeface="VBKEIE+Helvetica-Light"/>
                <a:cs typeface="VBKEIE+Helvetica-Light"/>
              </a:rPr>
              <a:t>Node 2</a:t>
            </a:r>
          </a:p>
        </p:txBody>
      </p:sp>
      <p:sp>
        <p:nvSpPr>
          <p:cNvPr id="5" name="object 5"/>
          <p:cNvSpPr txBox="1"/>
          <p:nvPr/>
        </p:nvSpPr>
        <p:spPr>
          <a:xfrm>
            <a:off x="6975440" y="3364991"/>
            <a:ext cx="5035294" cy="1080515"/>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1.</a:t>
            </a:r>
            <a:r>
              <a:rPr sz="2400" spc="25" dirty="0">
                <a:solidFill>
                  <a:srgbClr val="000000"/>
                </a:solidFill>
                <a:latin typeface="VBKEIE+Helvetica-Light"/>
                <a:cs typeface="VBKEIE+Helvetica-Light"/>
              </a:rPr>
              <a:t> </a:t>
            </a:r>
            <a:r>
              <a:rPr sz="2400" dirty="0">
                <a:solidFill>
                  <a:srgbClr val="000000"/>
                </a:solidFill>
                <a:latin typeface="VBKEIE+Helvetica-Light"/>
                <a:cs typeface="VBKEIE+Helvetica-Light"/>
              </a:rPr>
              <a:t>Use the minimum duty cycle of</a:t>
            </a:r>
          </a:p>
          <a:p>
            <a:pPr marL="342900" marR="0">
              <a:lnSpc>
                <a:spcPts val="2400"/>
              </a:lnSpc>
              <a:spcBef>
                <a:spcPts val="504"/>
              </a:spcBef>
              <a:spcAft>
                <a:spcPts val="0"/>
              </a:spcAft>
            </a:pPr>
            <a:r>
              <a:rPr sz="2400" dirty="0">
                <a:solidFill>
                  <a:srgbClr val="000000"/>
                </a:solidFill>
                <a:latin typeface="VBKEIE+Helvetica-Light"/>
                <a:cs typeface="VBKEIE+Helvetica-Light"/>
              </a:rPr>
              <a:t>two nodes as the new duty cycle,</a:t>
            </a:r>
          </a:p>
          <a:p>
            <a:pPr marL="342900" marR="0">
              <a:lnSpc>
                <a:spcPts val="2400"/>
              </a:lnSpc>
              <a:spcBef>
                <a:spcPts val="503"/>
              </a:spcBef>
              <a:spcAft>
                <a:spcPts val="0"/>
              </a:spcAft>
            </a:pPr>
            <a:r>
              <a:rPr sz="2400" dirty="0">
                <a:solidFill>
                  <a:srgbClr val="000000"/>
                </a:solidFill>
                <a:latin typeface="VBKEIE+Helvetica-Light"/>
                <a:cs typeface="VBKEIE+Helvetica-Light"/>
              </a:rPr>
              <a:t>and</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adjust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batch size</a:t>
            </a:r>
          </a:p>
        </p:txBody>
      </p:sp>
      <p:sp>
        <p:nvSpPr>
          <p:cNvPr id="6" name="object 6"/>
          <p:cNvSpPr txBox="1"/>
          <p:nvPr/>
        </p:nvSpPr>
        <p:spPr>
          <a:xfrm>
            <a:off x="1664788" y="3944111"/>
            <a:ext cx="1151838" cy="1092707"/>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Node 1</a:t>
            </a:r>
          </a:p>
          <a:p>
            <a:pPr marL="0" marR="0">
              <a:lnSpc>
                <a:spcPts val="2400"/>
              </a:lnSpc>
              <a:spcBef>
                <a:spcPts val="3503"/>
              </a:spcBef>
              <a:spcAft>
                <a:spcPts val="0"/>
              </a:spcAft>
            </a:pPr>
            <a:r>
              <a:rPr sz="2400" dirty="0">
                <a:solidFill>
                  <a:srgbClr val="000000"/>
                </a:solidFill>
                <a:latin typeface="VBKEIE+Helvetica-Light"/>
                <a:cs typeface="VBKEIE+Helvetica-Light"/>
              </a:rPr>
              <a:t>Node 2</a:t>
            </a:r>
          </a:p>
        </p:txBody>
      </p:sp>
      <p:sp>
        <p:nvSpPr>
          <p:cNvPr id="7" name="object 7"/>
          <p:cNvSpPr txBox="1"/>
          <p:nvPr/>
        </p:nvSpPr>
        <p:spPr>
          <a:xfrm>
            <a:off x="6975440" y="4828032"/>
            <a:ext cx="4780177" cy="708659"/>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2.</a:t>
            </a:r>
            <a:r>
              <a:rPr sz="2400" spc="25" dirty="0">
                <a:solidFill>
                  <a:srgbClr val="000000"/>
                </a:solidFill>
                <a:latin typeface="VBKEIE+Helvetica-Light"/>
                <a:cs typeface="VBKEIE+Helvetica-Light"/>
              </a:rPr>
              <a:t> </a:t>
            </a:r>
            <a:r>
              <a:rPr sz="2400" dirty="0">
                <a:solidFill>
                  <a:srgbClr val="000000"/>
                </a:solidFill>
                <a:latin typeface="VBKEIE+Helvetica-Light"/>
                <a:cs typeface="VBKEIE+Helvetica-Light"/>
              </a:rPr>
              <a:t>Valid</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merge if</a:t>
            </a:r>
            <a:r>
              <a:rPr sz="2400" spc="-14" dirty="0">
                <a:solidFill>
                  <a:srgbClr val="000000"/>
                </a:solidFill>
                <a:latin typeface="VBKEIE+Helvetica-Light"/>
                <a:cs typeface="VBKEIE+Helvetica-Light"/>
              </a:rPr>
              <a:t> </a:t>
            </a:r>
            <a:r>
              <a:rPr sz="2400" b="1" dirty="0">
                <a:solidFill>
                  <a:srgbClr val="000000"/>
                </a:solidFill>
                <a:latin typeface="VBKEIE+Helvetica-Light"/>
                <a:cs typeface="VBKEIE+Helvetica-Light"/>
              </a:rPr>
              <a:t>occupancy</a:t>
            </a:r>
            <a:r>
              <a:rPr sz="2400" dirty="0">
                <a:solidFill>
                  <a:srgbClr val="000000"/>
                </a:solidFill>
                <a:latin typeface="VBKEIE+Helvetica-Light"/>
                <a:cs typeface="VBKEIE+Helvetica-Light"/>
              </a:rPr>
              <a:t> of</a:t>
            </a:r>
          </a:p>
          <a:p>
            <a:pPr marL="342900" marR="0">
              <a:lnSpc>
                <a:spcPts val="2400"/>
              </a:lnSpc>
              <a:spcBef>
                <a:spcPts val="479"/>
              </a:spcBef>
              <a:spcAft>
                <a:spcPts val="0"/>
              </a:spcAft>
            </a:pPr>
            <a:r>
              <a:rPr sz="2400" dirty="0">
                <a:solidFill>
                  <a:srgbClr val="000000"/>
                </a:solidFill>
                <a:latin typeface="VBKEIE+Helvetica-Light"/>
                <a:cs typeface="VBKEIE+Helvetica-Light"/>
              </a:rPr>
              <a:t>merged node is</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no more than 1</a:t>
            </a:r>
          </a:p>
        </p:txBody>
      </p:sp>
      <p:sp>
        <p:nvSpPr>
          <p:cNvPr id="8" name="object 8"/>
          <p:cNvSpPr txBox="1"/>
          <p:nvPr/>
        </p:nvSpPr>
        <p:spPr>
          <a:xfrm>
            <a:off x="1529303" y="5821679"/>
            <a:ext cx="1219657" cy="711708"/>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Merged</a:t>
            </a:r>
          </a:p>
          <a:p>
            <a:pPr marL="320675" marR="0">
              <a:lnSpc>
                <a:spcPts val="2400"/>
              </a:lnSpc>
              <a:spcBef>
                <a:spcPts val="504"/>
              </a:spcBef>
              <a:spcAft>
                <a:spcPts val="0"/>
              </a:spcAft>
            </a:pPr>
            <a:r>
              <a:rPr sz="2400" dirty="0">
                <a:solidFill>
                  <a:srgbClr val="000000"/>
                </a:solidFill>
                <a:latin typeface="VBKEIE+Helvetica-Light"/>
                <a:cs typeface="VBKEIE+Helvetica-Light"/>
              </a:rPr>
              <a:t>Node</a:t>
            </a:r>
          </a:p>
        </p:txBody>
      </p:sp>
      <p:sp>
        <p:nvSpPr>
          <p:cNvPr id="9" name="object 9"/>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dirty="0"/>
          </a:p>
        </p:txBody>
      </p:sp>
      <p:sp>
        <p:nvSpPr>
          <p:cNvPr id="3" name="object 3"/>
          <p:cNvSpPr txBox="1"/>
          <p:nvPr/>
        </p:nvSpPr>
        <p:spPr>
          <a:xfrm>
            <a:off x="929639" y="613926"/>
            <a:ext cx="6185906"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58" dirty="0">
                <a:solidFill>
                  <a:srgbClr val="000000"/>
                </a:solidFill>
                <a:latin typeface="HIBJIL+Futura-Medium"/>
                <a:cs typeface="HIBJIL+Futura-Medium"/>
              </a:rPr>
              <a:t>Which</a:t>
            </a:r>
            <a:r>
              <a:rPr sz="4350" spc="-10" dirty="0">
                <a:solidFill>
                  <a:srgbClr val="000000"/>
                </a:solidFill>
                <a:latin typeface="HIBJIL+Futura-Medium"/>
                <a:cs typeface="HIBJIL+Futura-Medium"/>
              </a:rPr>
              <a:t> </a:t>
            </a:r>
            <a:r>
              <a:rPr sz="4350" spc="31" dirty="0">
                <a:solidFill>
                  <a:srgbClr val="000000"/>
                </a:solidFill>
                <a:latin typeface="HIBJIL+Futura-Medium"/>
                <a:cs typeface="HIBJIL+Futura-Medium"/>
              </a:rPr>
              <a:t>nodes</a:t>
            </a:r>
            <a:r>
              <a:rPr sz="4350" spc="12" dirty="0">
                <a:solidFill>
                  <a:srgbClr val="000000"/>
                </a:solidFill>
                <a:latin typeface="HIBJIL+Futura-Medium"/>
                <a:cs typeface="HIBJIL+Futura-Medium"/>
              </a:rPr>
              <a:t> </a:t>
            </a:r>
            <a:r>
              <a:rPr sz="4350" spc="40" dirty="0">
                <a:solidFill>
                  <a:srgbClr val="000000"/>
                </a:solidFill>
                <a:latin typeface="HIBJIL+Futura-Medium"/>
                <a:cs typeface="HIBJIL+Futura-Medium"/>
              </a:rPr>
              <a:t>to</a:t>
            </a:r>
            <a:r>
              <a:rPr sz="4350" spc="15" dirty="0">
                <a:solidFill>
                  <a:srgbClr val="000000"/>
                </a:solidFill>
                <a:latin typeface="HIBJIL+Futura-Medium"/>
                <a:cs typeface="HIBJIL+Futura-Medium"/>
              </a:rPr>
              <a:t> </a:t>
            </a:r>
            <a:r>
              <a:rPr sz="4350" spc="33" dirty="0">
                <a:solidFill>
                  <a:srgbClr val="000000"/>
                </a:solidFill>
                <a:latin typeface="HIBJIL+Futura-Medium"/>
                <a:cs typeface="HIBJIL+Futura-Medium"/>
              </a:rPr>
              <a:t>merge?</a:t>
            </a:r>
          </a:p>
        </p:txBody>
      </p:sp>
      <p:sp>
        <p:nvSpPr>
          <p:cNvPr id="4" name="object 4"/>
          <p:cNvSpPr txBox="1"/>
          <p:nvPr/>
        </p:nvSpPr>
        <p:spPr>
          <a:xfrm>
            <a:off x="929639" y="1832406"/>
            <a:ext cx="8200290"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Sort</a:t>
            </a:r>
            <a:r>
              <a:rPr sz="2800" spc="-12"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all nodes by its occupancy in decreasing</a:t>
            </a:r>
            <a:r>
              <a:rPr sz="2800" spc="10" dirty="0">
                <a:solidFill>
                  <a:srgbClr val="000000"/>
                </a:solidFill>
                <a:latin typeface="RBHOBL+HelveticaNeue-Light"/>
                <a:cs typeface="RBHOBL+HelveticaNeue-Light"/>
              </a:rPr>
              <a:t> </a:t>
            </a:r>
            <a:r>
              <a:rPr sz="2800" spc="-10" dirty="0">
                <a:solidFill>
                  <a:srgbClr val="000000"/>
                </a:solidFill>
                <a:latin typeface="RBHOBL+HelveticaNeue-Light"/>
                <a:cs typeface="RBHOBL+HelveticaNeue-Light"/>
              </a:rPr>
              <a:t>order</a:t>
            </a:r>
          </a:p>
        </p:txBody>
      </p:sp>
      <p:sp>
        <p:nvSpPr>
          <p:cNvPr id="5" name="object 5"/>
          <p:cNvSpPr txBox="1"/>
          <p:nvPr/>
        </p:nvSpPr>
        <p:spPr>
          <a:xfrm>
            <a:off x="929638" y="2442006"/>
            <a:ext cx="8766762" cy="423193"/>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For each node</a:t>
            </a:r>
            <a:r>
              <a:rPr lang="en-US" altLang="zh-CN" sz="2800" dirty="0">
                <a:solidFill>
                  <a:srgbClr val="000000"/>
                </a:solidFill>
                <a:latin typeface="RBHOBL+HelveticaNeue-Light"/>
                <a:cs typeface="RBHOBL+HelveticaNeue-Light"/>
              </a:rPr>
              <a:t>,</a:t>
            </a:r>
            <a:r>
              <a:rPr lang="zh-CN" altLang="en-US" sz="2800" dirty="0">
                <a:solidFill>
                  <a:srgbClr val="000000"/>
                </a:solidFill>
                <a:latin typeface="RBHOBL+HelveticaNeue-Light"/>
                <a:cs typeface="RBHOBL+HelveticaNeue-Light"/>
              </a:rPr>
              <a:t> </a:t>
            </a:r>
            <a:r>
              <a:rPr lang="en-US" altLang="zh-CN" sz="2800" dirty="0">
                <a:solidFill>
                  <a:srgbClr val="000000"/>
                </a:solidFill>
                <a:latin typeface="RBHOBL+HelveticaNeue-Light"/>
                <a:cs typeface="RBHOBL+HelveticaNeue-Light"/>
              </a:rPr>
              <a:t>try to merge w/ every scheduled nodes</a:t>
            </a:r>
            <a:endParaRPr sz="2800" dirty="0">
              <a:solidFill>
                <a:srgbClr val="000000"/>
              </a:solidFill>
              <a:latin typeface="RBHOBL+HelveticaNeue-Light"/>
              <a:cs typeface="RBHOBL+HelveticaNeue-Light"/>
            </a:endParaRPr>
          </a:p>
        </p:txBody>
      </p:sp>
      <p:sp>
        <p:nvSpPr>
          <p:cNvPr id="6" name="object 6"/>
          <p:cNvSpPr txBox="1"/>
          <p:nvPr/>
        </p:nvSpPr>
        <p:spPr>
          <a:xfrm>
            <a:off x="1386839" y="3061106"/>
            <a:ext cx="6807892" cy="958596"/>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Find</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a merging that yields</a:t>
            </a:r>
            <a:r>
              <a:rPr sz="2400" spc="-11"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highest occupancy</a:t>
            </a:r>
          </a:p>
          <a:p>
            <a:pPr marL="0" marR="0">
              <a:lnSpc>
                <a:spcPts val="2831"/>
              </a:lnSpc>
              <a:spcBef>
                <a:spcPts val="1583"/>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Otherwise,</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add this</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node in</a:t>
            </a:r>
            <a:r>
              <a:rPr sz="2400" spc="-12"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the scheduled</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nodes</a:t>
            </a:r>
          </a:p>
        </p:txBody>
      </p:sp>
      <p:sp>
        <p:nvSpPr>
          <p:cNvPr id="7" name="object 7"/>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FF7BC9C-3F40-414D-B0CD-B78CA0044874}"/>
              </a:ext>
            </a:extLst>
          </p:cNvPr>
          <p:cNvPicPr>
            <a:picLocks noChangeAspect="1"/>
          </p:cNvPicPr>
          <p:nvPr/>
        </p:nvPicPr>
        <p:blipFill>
          <a:blip r:embed="rId3"/>
          <a:stretch>
            <a:fillRect/>
          </a:stretch>
        </p:blipFill>
        <p:spPr>
          <a:xfrm>
            <a:off x="2967037" y="314325"/>
            <a:ext cx="6257925" cy="6229350"/>
          </a:xfrm>
          <a:prstGeom prst="rect">
            <a:avLst/>
          </a:prstGeom>
        </p:spPr>
      </p:pic>
      <p:sp>
        <p:nvSpPr>
          <p:cNvPr id="5" name="椭圆 4">
            <a:extLst>
              <a:ext uri="{FF2B5EF4-FFF2-40B4-BE49-F238E27FC236}">
                <a16:creationId xmlns:a16="http://schemas.microsoft.com/office/drawing/2014/main" id="{D5FCEE61-4A5E-4071-A410-42D98F804C1F}"/>
              </a:ext>
            </a:extLst>
          </p:cNvPr>
          <p:cNvSpPr/>
          <p:nvPr/>
        </p:nvSpPr>
        <p:spPr>
          <a:xfrm>
            <a:off x="3087973" y="4797152"/>
            <a:ext cx="6408712"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0360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9039127"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23" dirty="0">
                <a:solidFill>
                  <a:srgbClr val="000000"/>
                </a:solidFill>
                <a:latin typeface="HIBJIL+Futura-Medium"/>
                <a:cs typeface="HIBJIL+Futura-Medium"/>
              </a:rPr>
              <a:t>Nexus:</a:t>
            </a:r>
            <a:r>
              <a:rPr sz="4350" spc="18" dirty="0">
                <a:solidFill>
                  <a:srgbClr val="000000"/>
                </a:solidFill>
                <a:latin typeface="HIBJIL+Futura-Medium"/>
                <a:cs typeface="HIBJIL+Futura-Medium"/>
              </a:rPr>
              <a:t> </a:t>
            </a:r>
            <a:r>
              <a:rPr sz="4350" spc="15" dirty="0">
                <a:solidFill>
                  <a:srgbClr val="000000"/>
                </a:solidFill>
                <a:latin typeface="HIBJIL+Futura-Medium"/>
                <a:cs typeface="HIBJIL+Futura-Medium"/>
              </a:rPr>
              <a:t>ef</a:t>
            </a:r>
            <a:r>
              <a:rPr sz="4350" spc="-1172" dirty="0">
                <a:solidFill>
                  <a:srgbClr val="000000"/>
                </a:solidFill>
                <a:latin typeface="HIBJIL+Futura-Medium"/>
                <a:cs typeface="HIBJIL+Futura-Medium"/>
              </a:rPr>
              <a:t> </a:t>
            </a:r>
            <a:r>
              <a:rPr sz="4350" dirty="0">
                <a:solidFill>
                  <a:srgbClr val="000000"/>
                </a:solidFill>
                <a:latin typeface="HIBJIL+Futura-Medium"/>
                <a:cs typeface="HIBJIL+Futura-Medium"/>
              </a:rPr>
              <a:t>f</a:t>
            </a:r>
            <a:r>
              <a:rPr sz="4350" spc="-1230" dirty="0">
                <a:solidFill>
                  <a:srgbClr val="000000"/>
                </a:solidFill>
                <a:latin typeface="HIBJIL+Futura-Medium"/>
                <a:cs typeface="HIBJIL+Futura-Medium"/>
              </a:rPr>
              <a:t> </a:t>
            </a:r>
            <a:r>
              <a:rPr sz="4350" spc="18" dirty="0">
                <a:solidFill>
                  <a:srgbClr val="000000"/>
                </a:solidFill>
                <a:latin typeface="HIBJIL+Futura-Medium"/>
                <a:cs typeface="HIBJIL+Futura-Medium"/>
              </a:rPr>
              <a:t>icient</a:t>
            </a:r>
            <a:r>
              <a:rPr sz="4350" spc="14" dirty="0">
                <a:solidFill>
                  <a:srgbClr val="000000"/>
                </a:solidFill>
                <a:latin typeface="HIBJIL+Futura-Medium"/>
                <a:cs typeface="HIBJIL+Futura-Medium"/>
              </a:rPr>
              <a:t> </a:t>
            </a:r>
            <a:r>
              <a:rPr sz="4350" spc="27" dirty="0">
                <a:solidFill>
                  <a:srgbClr val="000000"/>
                </a:solidFill>
                <a:latin typeface="HIBJIL+Futura-Medium"/>
                <a:cs typeface="HIBJIL+Futura-Medium"/>
              </a:rPr>
              <a:t>and</a:t>
            </a:r>
            <a:r>
              <a:rPr sz="4350" spc="21" dirty="0">
                <a:solidFill>
                  <a:srgbClr val="000000"/>
                </a:solidFill>
                <a:latin typeface="HIBJIL+Futura-Medium"/>
                <a:cs typeface="HIBJIL+Futura-Medium"/>
              </a:rPr>
              <a:t> </a:t>
            </a:r>
            <a:r>
              <a:rPr sz="4350" spc="23" dirty="0">
                <a:solidFill>
                  <a:srgbClr val="000000"/>
                </a:solidFill>
                <a:latin typeface="HIBJIL+Futura-Medium"/>
                <a:cs typeface="HIBJIL+Futura-Medium"/>
              </a:rPr>
              <a:t>scalable</a:t>
            </a:r>
            <a:r>
              <a:rPr sz="4350" spc="28" dirty="0">
                <a:solidFill>
                  <a:srgbClr val="000000"/>
                </a:solidFill>
                <a:latin typeface="HIBJIL+Futura-Medium"/>
                <a:cs typeface="HIBJIL+Futura-Medium"/>
              </a:rPr>
              <a:t> </a:t>
            </a:r>
            <a:r>
              <a:rPr sz="4350" spc="40" dirty="0">
                <a:solidFill>
                  <a:srgbClr val="000000"/>
                </a:solidFill>
                <a:latin typeface="HIBJIL+Futura-Medium"/>
                <a:cs typeface="HIBJIL+Futura-Medium"/>
              </a:rPr>
              <a:t>DNN</a:t>
            </a:r>
          </a:p>
          <a:p>
            <a:pPr marL="0" marR="0">
              <a:lnSpc>
                <a:spcPts val="4703"/>
              </a:lnSpc>
              <a:spcBef>
                <a:spcPts val="0"/>
              </a:spcBef>
              <a:spcAft>
                <a:spcPts val="0"/>
              </a:spcAft>
            </a:pPr>
            <a:r>
              <a:rPr sz="4350" dirty="0">
                <a:solidFill>
                  <a:srgbClr val="000000"/>
                </a:solidFill>
                <a:latin typeface="HIBJIL+Futura-Medium"/>
                <a:cs typeface="HIBJIL+Futura-Medium"/>
              </a:rPr>
              <a:t>execution</a:t>
            </a:r>
            <a:r>
              <a:rPr sz="4350" spc="38" dirty="0">
                <a:solidFill>
                  <a:srgbClr val="000000"/>
                </a:solidFill>
                <a:latin typeface="HIBJIL+Futura-Medium"/>
                <a:cs typeface="HIBJIL+Futura-Medium"/>
              </a:rPr>
              <a:t> </a:t>
            </a:r>
            <a:r>
              <a:rPr sz="4350" spc="30" dirty="0">
                <a:solidFill>
                  <a:srgbClr val="000000"/>
                </a:solidFill>
                <a:latin typeface="HIBJIL+Futura-Medium"/>
                <a:cs typeface="HIBJIL+Futura-Medium"/>
              </a:rPr>
              <a:t>system</a:t>
            </a:r>
            <a:r>
              <a:rPr sz="4350" spc="38" dirty="0">
                <a:solidFill>
                  <a:srgbClr val="000000"/>
                </a:solidFill>
                <a:latin typeface="HIBJIL+Futura-Medium"/>
                <a:cs typeface="HIBJIL+Futura-Medium"/>
              </a:rPr>
              <a:t> </a:t>
            </a:r>
            <a:r>
              <a:rPr sz="4350" spc="34" dirty="0">
                <a:solidFill>
                  <a:srgbClr val="000000"/>
                </a:solidFill>
                <a:latin typeface="HIBJIL+Futura-Medium"/>
                <a:cs typeface="HIBJIL+Futura-Medium"/>
              </a:rPr>
              <a:t>on</a:t>
            </a:r>
            <a:r>
              <a:rPr sz="4350" spc="12" dirty="0">
                <a:solidFill>
                  <a:srgbClr val="000000"/>
                </a:solidFill>
                <a:latin typeface="HIBJIL+Futura-Medium"/>
                <a:cs typeface="HIBJIL+Futura-Medium"/>
              </a:rPr>
              <a:t> </a:t>
            </a:r>
            <a:r>
              <a:rPr sz="4350" spc="37" dirty="0">
                <a:solidFill>
                  <a:srgbClr val="000000"/>
                </a:solidFill>
                <a:latin typeface="HIBJIL+Futura-Medium"/>
                <a:cs typeface="HIBJIL+Futura-Medium"/>
              </a:rPr>
              <a:t>GPU</a:t>
            </a:r>
            <a:r>
              <a:rPr sz="4350" spc="20" dirty="0">
                <a:solidFill>
                  <a:srgbClr val="000000"/>
                </a:solidFill>
                <a:latin typeface="HIBJIL+Futura-Medium"/>
                <a:cs typeface="HIBJIL+Futura-Medium"/>
              </a:rPr>
              <a:t> </a:t>
            </a:r>
            <a:r>
              <a:rPr sz="4350" spc="28" dirty="0">
                <a:solidFill>
                  <a:srgbClr val="000000"/>
                </a:solidFill>
                <a:latin typeface="HIBJIL+Futura-Medium"/>
                <a:cs typeface="HIBJIL+Futura-Medium"/>
              </a:rPr>
              <a:t>cluster</a:t>
            </a:r>
          </a:p>
        </p:txBody>
      </p:sp>
      <p:sp>
        <p:nvSpPr>
          <p:cNvPr id="4" name="object 4"/>
          <p:cNvSpPr txBox="1"/>
          <p:nvPr/>
        </p:nvSpPr>
        <p:spPr>
          <a:xfrm>
            <a:off x="929639" y="2877870"/>
            <a:ext cx="9471621" cy="2249931"/>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BFBFBF"/>
                </a:solidFill>
                <a:latin typeface="RBHOBL+HelveticaNeue-Light"/>
                <a:cs typeface="RBHOBL+HelveticaNeue-Light"/>
              </a:rPr>
              <a:t>1.</a:t>
            </a:r>
            <a:r>
              <a:rPr sz="2800" spc="925"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Profiling-based batch-aware </a:t>
            </a:r>
            <a:r>
              <a:rPr sz="2800" spc="-12" dirty="0">
                <a:solidFill>
                  <a:srgbClr val="BFBFBF"/>
                </a:solidFill>
                <a:latin typeface="RBHOBL+HelveticaNeue-Light"/>
                <a:cs typeface="RBHOBL+HelveticaNeue-Light"/>
              </a:rPr>
              <a:t>resource</a:t>
            </a:r>
            <a:r>
              <a:rPr sz="2800" dirty="0">
                <a:solidFill>
                  <a:srgbClr val="BFBFBF"/>
                </a:solidFill>
                <a:latin typeface="RBHOBL+HelveticaNeue-Light"/>
                <a:cs typeface="RBHOBL+HelveticaNeue-Light"/>
              </a:rPr>
              <a:t> allocator</a:t>
            </a:r>
          </a:p>
          <a:p>
            <a:pPr marL="0" marR="0">
              <a:lnSpc>
                <a:spcPts val="3304"/>
              </a:lnSpc>
              <a:spcBef>
                <a:spcPts val="3704"/>
              </a:spcBef>
              <a:spcAft>
                <a:spcPts val="0"/>
              </a:spcAft>
            </a:pPr>
            <a:r>
              <a:rPr sz="2800" dirty="0">
                <a:solidFill>
                  <a:srgbClr val="000000"/>
                </a:solidFill>
                <a:latin typeface="RBHOBL+HelveticaNeue-Light"/>
                <a:cs typeface="RBHOBL+HelveticaNeue-Light"/>
              </a:rPr>
              <a:t>2.</a:t>
            </a:r>
            <a:r>
              <a:rPr sz="2800" spc="925"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Query analyzer determines latency split given latency SLO</a:t>
            </a:r>
          </a:p>
          <a:p>
            <a:pPr marL="0" marR="0">
              <a:lnSpc>
                <a:spcPts val="3304"/>
              </a:lnSpc>
              <a:spcBef>
                <a:spcPts val="3799"/>
              </a:spcBef>
              <a:spcAft>
                <a:spcPts val="0"/>
              </a:spcAft>
            </a:pPr>
            <a:r>
              <a:rPr sz="2800" dirty="0">
                <a:solidFill>
                  <a:srgbClr val="BFBFBF"/>
                </a:solidFill>
                <a:latin typeface="RBHOBL+HelveticaNeue-Light"/>
                <a:cs typeface="RBHOBL+HelveticaNeue-Light"/>
              </a:rPr>
              <a:t>3.</a:t>
            </a:r>
            <a:r>
              <a:rPr sz="2800" spc="925"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Batch common prefix</a:t>
            </a:r>
            <a:r>
              <a:rPr sz="2800" spc="10"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across models</a:t>
            </a:r>
          </a:p>
        </p:txBody>
      </p:sp>
      <p:sp>
        <p:nvSpPr>
          <p:cNvPr id="5" name="object 5"/>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29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4074521"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8" dirty="0">
                <a:solidFill>
                  <a:srgbClr val="000000"/>
                </a:solidFill>
                <a:latin typeface="HIBJIL+Futura-Medium"/>
                <a:cs typeface="HIBJIL+Futura-Medium"/>
              </a:rPr>
              <a:t>Quer</a:t>
            </a:r>
            <a:r>
              <a:rPr sz="4350" spc="-1126" dirty="0">
                <a:solidFill>
                  <a:srgbClr val="000000"/>
                </a:solidFill>
                <a:latin typeface="HIBJIL+Futura-Medium"/>
                <a:cs typeface="HIBJIL+Futura-Medium"/>
              </a:rPr>
              <a:t> </a:t>
            </a:r>
            <a:r>
              <a:rPr sz="4350" dirty="0">
                <a:solidFill>
                  <a:srgbClr val="000000"/>
                </a:solidFill>
                <a:latin typeface="HIBJIL+Futura-Medium"/>
                <a:cs typeface="HIBJIL+Futura-Medium"/>
              </a:rPr>
              <a:t>y</a:t>
            </a:r>
            <a:r>
              <a:rPr sz="4350" spc="41" dirty="0">
                <a:solidFill>
                  <a:srgbClr val="000000"/>
                </a:solidFill>
                <a:latin typeface="HIBJIL+Futura-Medium"/>
                <a:cs typeface="HIBJIL+Futura-Medium"/>
              </a:rPr>
              <a:t> </a:t>
            </a:r>
            <a:r>
              <a:rPr sz="4350" spc="31" dirty="0">
                <a:solidFill>
                  <a:srgbClr val="000000"/>
                </a:solidFill>
                <a:latin typeface="HIBJIL+Futura-Medium"/>
                <a:cs typeface="HIBJIL+Futura-Medium"/>
              </a:rPr>
              <a:t>Analysis</a:t>
            </a:r>
          </a:p>
        </p:txBody>
      </p:sp>
      <p:sp>
        <p:nvSpPr>
          <p:cNvPr id="4" name="object 4"/>
          <p:cNvSpPr txBox="1"/>
          <p:nvPr/>
        </p:nvSpPr>
        <p:spPr>
          <a:xfrm>
            <a:off x="4504690" y="1688532"/>
            <a:ext cx="5963828" cy="397823"/>
          </a:xfrm>
          <a:prstGeom prst="rect">
            <a:avLst/>
          </a:prstGeom>
        </p:spPr>
        <p:txBody>
          <a:bodyPr vert="horz" wrap="square" lIns="0" tIns="0" rIns="0" bIns="0" rtlCol="0">
            <a:spAutoFit/>
          </a:bodyPr>
          <a:lstStyle/>
          <a:p>
            <a:pPr marL="0" marR="0">
              <a:lnSpc>
                <a:spcPts val="2813"/>
              </a:lnSpc>
              <a:spcBef>
                <a:spcPts val="0"/>
              </a:spcBef>
              <a:spcAft>
                <a:spcPts val="0"/>
              </a:spcAft>
            </a:pPr>
            <a:r>
              <a:rPr sz="2400" spc="47" dirty="0">
                <a:solidFill>
                  <a:srgbClr val="000000"/>
                </a:solidFill>
                <a:latin typeface="GRTDRV+CambriaMath"/>
                <a:cs typeface="GRTDRV+CambriaMath"/>
              </a:rPr>
              <a:t>,</a:t>
            </a:r>
            <a:r>
              <a:rPr sz="2400" dirty="0">
                <a:solidFill>
                  <a:srgbClr val="000000"/>
                </a:solidFill>
                <a:latin typeface="VBKEIE+Helvetica-Light"/>
                <a:cs typeface="VBKEIE+Helvetica-Light"/>
              </a:rPr>
              <a: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request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rate for model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as </a:t>
            </a:r>
            <a:r>
              <a:rPr sz="2400" dirty="0">
                <a:solidFill>
                  <a:srgbClr val="000000"/>
                </a:solidFill>
                <a:latin typeface="GRTDRV+CambriaMath"/>
                <a:cs typeface="GRTDRV+CambriaMath"/>
              </a:rPr>
              <a:t>6</a:t>
            </a:r>
            <a:r>
              <a:rPr sz="2400" spc="621" dirty="0">
                <a:solidFill>
                  <a:srgbClr val="000000"/>
                </a:solidFill>
                <a:latin typeface="Times New Roman"/>
                <a:cs typeface="Times New Roman"/>
              </a:rPr>
              <a:t> </a:t>
            </a:r>
            <a:r>
              <a:rPr sz="2400" dirty="0">
                <a:solidFill>
                  <a:srgbClr val="000000"/>
                </a:solidFill>
                <a:latin typeface="VBKEIE+Helvetica-Light"/>
                <a:cs typeface="VBKEIE+Helvetica-Light"/>
              </a:rPr>
              <a: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and</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max</a:t>
            </a:r>
          </a:p>
        </p:txBody>
      </p:sp>
      <p:sp>
        <p:nvSpPr>
          <p:cNvPr id="5" name="object 5"/>
          <p:cNvSpPr txBox="1"/>
          <p:nvPr/>
        </p:nvSpPr>
        <p:spPr>
          <a:xfrm>
            <a:off x="929639" y="1742023"/>
            <a:ext cx="3643515" cy="344333"/>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Given:</a:t>
            </a:r>
            <a:r>
              <a:rPr sz="2400" spc="-12" dirty="0">
                <a:solidFill>
                  <a:srgbClr val="000000"/>
                </a:solidFill>
                <a:latin typeface="VBKEIE+Helvetica-Light"/>
                <a:cs typeface="VBKEIE+Helvetica-Light"/>
              </a:rPr>
              <a:t> </a:t>
            </a:r>
            <a:r>
              <a:rPr sz="2400" dirty="0">
                <a:solidFill>
                  <a:srgbClr val="000000"/>
                </a:solidFill>
                <a:latin typeface="VBKEIE+Helvetica-Light"/>
                <a:cs typeface="VBKEIE+Helvetica-Light"/>
              </a:rPr>
              <a:t>query latency SLO</a:t>
            </a:r>
          </a:p>
        </p:txBody>
      </p:sp>
      <p:sp>
        <p:nvSpPr>
          <p:cNvPr id="6" name="object 6"/>
          <p:cNvSpPr txBox="1"/>
          <p:nvPr/>
        </p:nvSpPr>
        <p:spPr>
          <a:xfrm>
            <a:off x="8801290" y="1821897"/>
            <a:ext cx="300856" cy="306102"/>
          </a:xfrm>
          <a:prstGeom prst="rect">
            <a:avLst/>
          </a:prstGeom>
        </p:spPr>
        <p:txBody>
          <a:bodyPr vert="horz" wrap="square" lIns="0" tIns="0" rIns="0" bIns="0" rtlCol="0">
            <a:spAutoFit/>
          </a:bodyPr>
          <a:lstStyle/>
          <a:p>
            <a:pPr marL="0" marR="0">
              <a:lnSpc>
                <a:spcPts val="2110"/>
              </a:lnSpc>
              <a:spcBef>
                <a:spcPts val="0"/>
              </a:spcBef>
              <a:spcAft>
                <a:spcPts val="0"/>
              </a:spcAft>
            </a:pPr>
            <a:r>
              <a:rPr sz="1800" dirty="0">
                <a:solidFill>
                  <a:srgbClr val="000000"/>
                </a:solidFill>
                <a:latin typeface="GRTDRV+CambriaMath"/>
                <a:cs typeface="GRTDRV+CambriaMath"/>
              </a:rPr>
              <a:t>7</a:t>
            </a:r>
          </a:p>
        </p:txBody>
      </p:sp>
      <p:sp>
        <p:nvSpPr>
          <p:cNvPr id="7" name="object 7"/>
          <p:cNvSpPr txBox="1"/>
          <p:nvPr/>
        </p:nvSpPr>
        <p:spPr>
          <a:xfrm>
            <a:off x="929639" y="2017716"/>
            <a:ext cx="7090421" cy="442515"/>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VBKEIE+Helvetica-Light"/>
                <a:cs typeface="VBKEIE+Helvetica-Light"/>
              </a:rPr>
              <a:t>throughput of</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model</a:t>
            </a:r>
            <a:r>
              <a:rPr sz="2400" spc="10" dirty="0">
                <a:solidFill>
                  <a:srgbClr val="000000"/>
                </a:solidFill>
                <a:latin typeface="VBKEIE+Helvetica-Light"/>
                <a:cs typeface="VBKEIE+Helvetica-Light"/>
              </a:rPr>
              <a:t>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with time budget </a:t>
            </a:r>
            <a:r>
              <a:rPr sz="2400" dirty="0">
                <a:solidFill>
                  <a:srgbClr val="000000"/>
                </a:solidFill>
                <a:latin typeface="GRTDRV+CambriaMath"/>
                <a:cs typeface="GRTDRV+CambriaMath"/>
              </a:rPr>
              <a:t>8</a:t>
            </a:r>
            <a:r>
              <a:rPr sz="2400" spc="124" dirty="0">
                <a:solidFill>
                  <a:srgbClr val="000000"/>
                </a:solidFill>
                <a:latin typeface="Times New Roman"/>
                <a:cs typeface="Times New Roman"/>
              </a:rPr>
              <a:t> </a:t>
            </a:r>
            <a:r>
              <a:rPr sz="2400" dirty="0">
                <a:solidFill>
                  <a:srgbClr val="000000"/>
                </a:solidFill>
                <a:latin typeface="VBKEIE+Helvetica-Light"/>
                <a:cs typeface="VBKEIE+Helvetica-Light"/>
              </a:rPr>
              <a:t>as </a:t>
            </a:r>
            <a:r>
              <a:rPr sz="2400" dirty="0">
                <a:solidFill>
                  <a:srgbClr val="000000"/>
                </a:solidFill>
                <a:latin typeface="GRTDRV+CambriaMath"/>
                <a:cs typeface="GRTDRV+CambriaMath"/>
              </a:rPr>
              <a:t>TP</a:t>
            </a:r>
            <a:r>
              <a:rPr sz="2700" spc="98" baseline="-21000" dirty="0">
                <a:solidFill>
                  <a:srgbClr val="000000"/>
                </a:solidFill>
                <a:latin typeface="GRTDRV+CambriaMath"/>
                <a:cs typeface="GRTDRV+CambriaMath"/>
              </a:rPr>
              <a:t>7</a:t>
            </a:r>
            <a:r>
              <a:rPr sz="2400" dirty="0">
                <a:solidFill>
                  <a:srgbClr val="000000"/>
                </a:solidFill>
                <a:latin typeface="GTUBDT+CambriaMath"/>
                <a:cs typeface="GTUBDT+CambriaMath"/>
              </a:rPr>
              <a:t>(</a:t>
            </a:r>
            <a:r>
              <a:rPr sz="2400" spc="62" dirty="0">
                <a:solidFill>
                  <a:srgbClr val="000000"/>
                </a:solidFill>
                <a:latin typeface="GRTDRV+CambriaMath"/>
                <a:cs typeface="GRTDRV+CambriaMath"/>
              </a:rPr>
              <a:t>8)</a:t>
            </a:r>
          </a:p>
        </p:txBody>
      </p:sp>
      <p:sp>
        <p:nvSpPr>
          <p:cNvPr id="8" name="object 8"/>
          <p:cNvSpPr txBox="1"/>
          <p:nvPr/>
        </p:nvSpPr>
        <p:spPr>
          <a:xfrm>
            <a:off x="929639" y="2528406"/>
            <a:ext cx="5691771" cy="344333"/>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Goal:</a:t>
            </a:r>
            <a:r>
              <a:rPr sz="2400" spc="-14" dirty="0">
                <a:solidFill>
                  <a:srgbClr val="000000"/>
                </a:solidFill>
                <a:latin typeface="VBKEIE+Helvetica-Light"/>
                <a:cs typeface="VBKEIE+Helvetica-Light"/>
              </a:rPr>
              <a:t> </a:t>
            </a:r>
            <a:r>
              <a:rPr sz="2400" dirty="0">
                <a:solidFill>
                  <a:srgbClr val="000000"/>
                </a:solidFill>
                <a:latin typeface="VBKEIE+Helvetica-Light"/>
                <a:cs typeface="VBKEIE+Helvetica-Light"/>
              </a:rPr>
              <a:t>minimize the total number of</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GPUs</a:t>
            </a:r>
          </a:p>
        </p:txBody>
      </p:sp>
      <p:sp>
        <p:nvSpPr>
          <p:cNvPr id="9" name="object 9"/>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4074521"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8" dirty="0">
                <a:solidFill>
                  <a:srgbClr val="000000"/>
                </a:solidFill>
                <a:latin typeface="HIBJIL+Futura-Medium"/>
                <a:cs typeface="HIBJIL+Futura-Medium"/>
              </a:rPr>
              <a:t>Quer</a:t>
            </a:r>
            <a:r>
              <a:rPr sz="4350" spc="-1126" dirty="0">
                <a:solidFill>
                  <a:srgbClr val="000000"/>
                </a:solidFill>
                <a:latin typeface="HIBJIL+Futura-Medium"/>
                <a:cs typeface="HIBJIL+Futura-Medium"/>
              </a:rPr>
              <a:t> </a:t>
            </a:r>
            <a:r>
              <a:rPr sz="4350" dirty="0">
                <a:solidFill>
                  <a:srgbClr val="000000"/>
                </a:solidFill>
                <a:latin typeface="HIBJIL+Futura-Medium"/>
                <a:cs typeface="HIBJIL+Futura-Medium"/>
              </a:rPr>
              <a:t>y</a:t>
            </a:r>
            <a:r>
              <a:rPr sz="4350" spc="41" dirty="0">
                <a:solidFill>
                  <a:srgbClr val="000000"/>
                </a:solidFill>
                <a:latin typeface="HIBJIL+Futura-Medium"/>
                <a:cs typeface="HIBJIL+Futura-Medium"/>
              </a:rPr>
              <a:t> </a:t>
            </a:r>
            <a:r>
              <a:rPr sz="4350" spc="31" dirty="0">
                <a:solidFill>
                  <a:srgbClr val="000000"/>
                </a:solidFill>
                <a:latin typeface="HIBJIL+Futura-Medium"/>
                <a:cs typeface="HIBJIL+Futura-Medium"/>
              </a:rPr>
              <a:t>Analysis</a:t>
            </a:r>
          </a:p>
        </p:txBody>
      </p:sp>
      <p:sp>
        <p:nvSpPr>
          <p:cNvPr id="4" name="object 4"/>
          <p:cNvSpPr txBox="1"/>
          <p:nvPr/>
        </p:nvSpPr>
        <p:spPr>
          <a:xfrm>
            <a:off x="4504690" y="1688532"/>
            <a:ext cx="5963828" cy="397823"/>
          </a:xfrm>
          <a:prstGeom prst="rect">
            <a:avLst/>
          </a:prstGeom>
        </p:spPr>
        <p:txBody>
          <a:bodyPr vert="horz" wrap="square" lIns="0" tIns="0" rIns="0" bIns="0" rtlCol="0">
            <a:spAutoFit/>
          </a:bodyPr>
          <a:lstStyle/>
          <a:p>
            <a:pPr marL="0" marR="0">
              <a:lnSpc>
                <a:spcPts val="2813"/>
              </a:lnSpc>
              <a:spcBef>
                <a:spcPts val="0"/>
              </a:spcBef>
              <a:spcAft>
                <a:spcPts val="0"/>
              </a:spcAft>
            </a:pPr>
            <a:r>
              <a:rPr sz="2400" spc="47" dirty="0">
                <a:solidFill>
                  <a:srgbClr val="000000"/>
                </a:solidFill>
                <a:latin typeface="GRTDRV+CambriaMath"/>
                <a:cs typeface="GRTDRV+CambriaMath"/>
              </a:rPr>
              <a:t>,</a:t>
            </a:r>
            <a:r>
              <a:rPr sz="2400" dirty="0">
                <a:solidFill>
                  <a:srgbClr val="000000"/>
                </a:solidFill>
                <a:latin typeface="VBKEIE+Helvetica-Light"/>
                <a:cs typeface="VBKEIE+Helvetica-Light"/>
              </a:rPr>
              <a: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request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rate for model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as </a:t>
            </a:r>
            <a:r>
              <a:rPr sz="2400" dirty="0">
                <a:solidFill>
                  <a:srgbClr val="000000"/>
                </a:solidFill>
                <a:latin typeface="GRTDRV+CambriaMath"/>
                <a:cs typeface="GRTDRV+CambriaMath"/>
              </a:rPr>
              <a:t>6</a:t>
            </a:r>
            <a:r>
              <a:rPr sz="2400" spc="621" dirty="0">
                <a:solidFill>
                  <a:srgbClr val="000000"/>
                </a:solidFill>
                <a:latin typeface="Times New Roman"/>
                <a:cs typeface="Times New Roman"/>
              </a:rPr>
              <a:t> </a:t>
            </a:r>
            <a:r>
              <a:rPr sz="2400" dirty="0">
                <a:solidFill>
                  <a:srgbClr val="000000"/>
                </a:solidFill>
                <a:latin typeface="VBKEIE+Helvetica-Light"/>
                <a:cs typeface="VBKEIE+Helvetica-Light"/>
              </a:rPr>
              <a: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and</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max</a:t>
            </a:r>
          </a:p>
        </p:txBody>
      </p:sp>
      <p:sp>
        <p:nvSpPr>
          <p:cNvPr id="5" name="object 5"/>
          <p:cNvSpPr txBox="1"/>
          <p:nvPr/>
        </p:nvSpPr>
        <p:spPr>
          <a:xfrm>
            <a:off x="929639" y="1742023"/>
            <a:ext cx="3643515" cy="344333"/>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Given:</a:t>
            </a:r>
            <a:r>
              <a:rPr sz="2400" spc="-12" dirty="0">
                <a:solidFill>
                  <a:srgbClr val="000000"/>
                </a:solidFill>
                <a:latin typeface="VBKEIE+Helvetica-Light"/>
                <a:cs typeface="VBKEIE+Helvetica-Light"/>
              </a:rPr>
              <a:t> </a:t>
            </a:r>
            <a:r>
              <a:rPr sz="2400" dirty="0">
                <a:solidFill>
                  <a:srgbClr val="000000"/>
                </a:solidFill>
                <a:latin typeface="VBKEIE+Helvetica-Light"/>
                <a:cs typeface="VBKEIE+Helvetica-Light"/>
              </a:rPr>
              <a:t>query latency SLO</a:t>
            </a:r>
          </a:p>
        </p:txBody>
      </p:sp>
      <p:sp>
        <p:nvSpPr>
          <p:cNvPr id="6" name="object 6"/>
          <p:cNvSpPr txBox="1"/>
          <p:nvPr/>
        </p:nvSpPr>
        <p:spPr>
          <a:xfrm>
            <a:off x="8801290" y="1821897"/>
            <a:ext cx="300856" cy="306102"/>
          </a:xfrm>
          <a:prstGeom prst="rect">
            <a:avLst/>
          </a:prstGeom>
        </p:spPr>
        <p:txBody>
          <a:bodyPr vert="horz" wrap="square" lIns="0" tIns="0" rIns="0" bIns="0" rtlCol="0">
            <a:spAutoFit/>
          </a:bodyPr>
          <a:lstStyle/>
          <a:p>
            <a:pPr marL="0" marR="0">
              <a:lnSpc>
                <a:spcPts val="2110"/>
              </a:lnSpc>
              <a:spcBef>
                <a:spcPts val="0"/>
              </a:spcBef>
              <a:spcAft>
                <a:spcPts val="0"/>
              </a:spcAft>
            </a:pPr>
            <a:r>
              <a:rPr sz="1800" dirty="0">
                <a:solidFill>
                  <a:srgbClr val="000000"/>
                </a:solidFill>
                <a:latin typeface="GRTDRV+CambriaMath"/>
                <a:cs typeface="GRTDRV+CambriaMath"/>
              </a:rPr>
              <a:t>7</a:t>
            </a:r>
          </a:p>
        </p:txBody>
      </p:sp>
      <p:sp>
        <p:nvSpPr>
          <p:cNvPr id="7" name="object 7"/>
          <p:cNvSpPr txBox="1"/>
          <p:nvPr/>
        </p:nvSpPr>
        <p:spPr>
          <a:xfrm>
            <a:off x="929639" y="2017716"/>
            <a:ext cx="7090421" cy="442515"/>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VBKEIE+Helvetica-Light"/>
                <a:cs typeface="VBKEIE+Helvetica-Light"/>
              </a:rPr>
              <a:t>throughput of</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model</a:t>
            </a:r>
            <a:r>
              <a:rPr sz="2400" spc="10" dirty="0">
                <a:solidFill>
                  <a:srgbClr val="000000"/>
                </a:solidFill>
                <a:latin typeface="VBKEIE+Helvetica-Light"/>
                <a:cs typeface="VBKEIE+Helvetica-Light"/>
              </a:rPr>
              <a:t>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with time budget </a:t>
            </a:r>
            <a:r>
              <a:rPr sz="2400" dirty="0">
                <a:solidFill>
                  <a:srgbClr val="000000"/>
                </a:solidFill>
                <a:latin typeface="GRTDRV+CambriaMath"/>
                <a:cs typeface="GRTDRV+CambriaMath"/>
              </a:rPr>
              <a:t>8</a:t>
            </a:r>
            <a:r>
              <a:rPr sz="2400" spc="124" dirty="0">
                <a:solidFill>
                  <a:srgbClr val="000000"/>
                </a:solidFill>
                <a:latin typeface="Times New Roman"/>
                <a:cs typeface="Times New Roman"/>
              </a:rPr>
              <a:t> </a:t>
            </a:r>
            <a:r>
              <a:rPr sz="2400" dirty="0">
                <a:solidFill>
                  <a:srgbClr val="000000"/>
                </a:solidFill>
                <a:latin typeface="VBKEIE+Helvetica-Light"/>
                <a:cs typeface="VBKEIE+Helvetica-Light"/>
              </a:rPr>
              <a:t>as </a:t>
            </a:r>
            <a:r>
              <a:rPr sz="2400" dirty="0">
                <a:solidFill>
                  <a:srgbClr val="000000"/>
                </a:solidFill>
                <a:latin typeface="GRTDRV+CambriaMath"/>
                <a:cs typeface="GRTDRV+CambriaMath"/>
              </a:rPr>
              <a:t>TP</a:t>
            </a:r>
            <a:r>
              <a:rPr sz="2700" spc="98" baseline="-21000" dirty="0">
                <a:solidFill>
                  <a:srgbClr val="000000"/>
                </a:solidFill>
                <a:latin typeface="GRTDRV+CambriaMath"/>
                <a:cs typeface="GRTDRV+CambriaMath"/>
              </a:rPr>
              <a:t>7</a:t>
            </a:r>
            <a:r>
              <a:rPr sz="2400" dirty="0">
                <a:solidFill>
                  <a:srgbClr val="000000"/>
                </a:solidFill>
                <a:latin typeface="GTUBDT+CambriaMath"/>
                <a:cs typeface="GTUBDT+CambriaMath"/>
              </a:rPr>
              <a:t>(</a:t>
            </a:r>
            <a:r>
              <a:rPr sz="2400" spc="62" dirty="0">
                <a:solidFill>
                  <a:srgbClr val="000000"/>
                </a:solidFill>
                <a:latin typeface="GRTDRV+CambriaMath"/>
                <a:cs typeface="GRTDRV+CambriaMath"/>
              </a:rPr>
              <a:t>8)</a:t>
            </a:r>
          </a:p>
        </p:txBody>
      </p:sp>
      <p:sp>
        <p:nvSpPr>
          <p:cNvPr id="8" name="object 8"/>
          <p:cNvSpPr txBox="1"/>
          <p:nvPr/>
        </p:nvSpPr>
        <p:spPr>
          <a:xfrm>
            <a:off x="929639" y="2528406"/>
            <a:ext cx="5691771" cy="344333"/>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Goal:</a:t>
            </a:r>
            <a:r>
              <a:rPr sz="2400" spc="-14" dirty="0">
                <a:solidFill>
                  <a:srgbClr val="000000"/>
                </a:solidFill>
                <a:latin typeface="VBKEIE+Helvetica-Light"/>
                <a:cs typeface="VBKEIE+Helvetica-Light"/>
              </a:rPr>
              <a:t> </a:t>
            </a:r>
            <a:r>
              <a:rPr sz="2400" dirty="0">
                <a:solidFill>
                  <a:srgbClr val="000000"/>
                </a:solidFill>
                <a:latin typeface="VBKEIE+Helvetica-Light"/>
                <a:cs typeface="VBKEIE+Helvetica-Light"/>
              </a:rPr>
              <a:t>minimize the total number of</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GPUs</a:t>
            </a:r>
          </a:p>
        </p:txBody>
      </p:sp>
      <p:sp>
        <p:nvSpPr>
          <p:cNvPr id="9" name="object 9"/>
          <p:cNvSpPr txBox="1"/>
          <p:nvPr/>
        </p:nvSpPr>
        <p:spPr>
          <a:xfrm>
            <a:off x="497857" y="3069336"/>
            <a:ext cx="7265210" cy="672083"/>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1.</a:t>
            </a:r>
            <a:r>
              <a:rPr sz="2400" spc="925" dirty="0">
                <a:solidFill>
                  <a:srgbClr val="000000"/>
                </a:solidFill>
                <a:latin typeface="VBKEIE+Helvetica-Light"/>
                <a:cs typeface="VBKEIE+Helvetica-Light"/>
              </a:rPr>
              <a:t> </a:t>
            </a:r>
            <a:r>
              <a:rPr sz="2400" dirty="0">
                <a:solidFill>
                  <a:srgbClr val="000000"/>
                </a:solidFill>
                <a:latin typeface="VBKEIE+Helvetica-Light"/>
                <a:cs typeface="VBKEIE+Helvetica-Light"/>
              </a:rPr>
              <a:t>Extract the dataflow dependency graph between</a:t>
            </a:r>
          </a:p>
          <a:p>
            <a:pPr marL="457199" marR="0">
              <a:lnSpc>
                <a:spcPts val="2400"/>
              </a:lnSpc>
              <a:spcBef>
                <a:spcPts val="191"/>
              </a:spcBef>
              <a:spcAft>
                <a:spcPts val="0"/>
              </a:spcAft>
            </a:pPr>
            <a:r>
              <a:rPr sz="2400" dirty="0">
                <a:solidFill>
                  <a:srgbClr val="000000"/>
                </a:solidFill>
                <a:latin typeface="VBKEIE+Helvetica-Light"/>
                <a:cs typeface="VBKEIE+Helvetica-Light"/>
              </a:rPr>
              <a:t>model invocations</a:t>
            </a:r>
          </a:p>
        </p:txBody>
      </p:sp>
      <p:sp>
        <p:nvSpPr>
          <p:cNvPr id="10" name="object 10"/>
          <p:cNvSpPr txBox="1"/>
          <p:nvPr/>
        </p:nvSpPr>
        <p:spPr>
          <a:xfrm>
            <a:off x="10047701" y="3105912"/>
            <a:ext cx="479755" cy="383539"/>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
            </a:r>
            <a:r>
              <a:rPr sz="2400" baseline="-20999" dirty="0">
                <a:solidFill>
                  <a:srgbClr val="000000"/>
                </a:solidFill>
                <a:latin typeface="VBKEIE+Helvetica-Light"/>
                <a:cs typeface="VBKEIE+Helvetica-Light"/>
              </a:rPr>
              <a:t>S</a:t>
            </a:r>
          </a:p>
        </p:txBody>
      </p:sp>
      <p:sp>
        <p:nvSpPr>
          <p:cNvPr id="11" name="object 11"/>
          <p:cNvSpPr txBox="1"/>
          <p:nvPr/>
        </p:nvSpPr>
        <p:spPr>
          <a:xfrm>
            <a:off x="9898187" y="3765727"/>
            <a:ext cx="59789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SSD</a:t>
            </a:r>
          </a:p>
        </p:txBody>
      </p:sp>
      <p:sp>
        <p:nvSpPr>
          <p:cNvPr id="12" name="object 12"/>
          <p:cNvSpPr txBox="1"/>
          <p:nvPr/>
        </p:nvSpPr>
        <p:spPr>
          <a:xfrm>
            <a:off x="8843252" y="4062983"/>
            <a:ext cx="468579" cy="38354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
            </a:r>
            <a:r>
              <a:rPr sz="2400" baseline="-21000" dirty="0">
                <a:solidFill>
                  <a:srgbClr val="000000"/>
                </a:solidFill>
                <a:latin typeface="VBKEIE+Helvetica-Light"/>
                <a:cs typeface="VBKEIE+Helvetica-Light"/>
              </a:rPr>
              <a:t>F</a:t>
            </a:r>
          </a:p>
        </p:txBody>
      </p:sp>
      <p:sp>
        <p:nvSpPr>
          <p:cNvPr id="13" name="object 13"/>
          <p:cNvSpPr txBox="1"/>
          <p:nvPr/>
        </p:nvSpPr>
        <p:spPr>
          <a:xfrm>
            <a:off x="11275062" y="4114800"/>
            <a:ext cx="502310" cy="383539"/>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
            </a:r>
            <a:r>
              <a:rPr sz="2400" baseline="-20999" dirty="0">
                <a:solidFill>
                  <a:srgbClr val="000000"/>
                </a:solidFill>
                <a:latin typeface="VBKEIE+Helvetica-Light"/>
                <a:cs typeface="VBKEIE+Helvetica-Light"/>
              </a:rPr>
              <a:t>C</a:t>
            </a:r>
          </a:p>
        </p:txBody>
      </p:sp>
      <p:sp>
        <p:nvSpPr>
          <p:cNvPr id="14" name="object 14"/>
          <p:cNvSpPr txBox="1"/>
          <p:nvPr/>
        </p:nvSpPr>
        <p:spPr>
          <a:xfrm>
            <a:off x="9003752" y="4661839"/>
            <a:ext cx="567925"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face</a:t>
            </a:r>
          </a:p>
        </p:txBody>
      </p:sp>
      <p:sp>
        <p:nvSpPr>
          <p:cNvPr id="15" name="object 15"/>
          <p:cNvSpPr txBox="1"/>
          <p:nvPr/>
        </p:nvSpPr>
        <p:spPr>
          <a:xfrm>
            <a:off x="10831638" y="4661839"/>
            <a:ext cx="462518"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car</a:t>
            </a:r>
          </a:p>
        </p:txBody>
      </p:sp>
      <p:sp>
        <p:nvSpPr>
          <p:cNvPr id="16" name="object 16"/>
          <p:cNvSpPr txBox="1"/>
          <p:nvPr/>
        </p:nvSpPr>
        <p:spPr>
          <a:xfrm>
            <a:off x="9446154" y="5419344"/>
            <a:ext cx="1626413"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Traffic app</a:t>
            </a:r>
          </a:p>
        </p:txBody>
      </p:sp>
      <p:sp>
        <p:nvSpPr>
          <p:cNvPr id="17" name="object 17"/>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58277" y="-16763"/>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4074521"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8" dirty="0">
                <a:solidFill>
                  <a:srgbClr val="000000"/>
                </a:solidFill>
                <a:latin typeface="HIBJIL+Futura-Medium"/>
                <a:cs typeface="HIBJIL+Futura-Medium"/>
              </a:rPr>
              <a:t>Quer</a:t>
            </a:r>
            <a:r>
              <a:rPr sz="4350" spc="-1126" dirty="0">
                <a:solidFill>
                  <a:srgbClr val="000000"/>
                </a:solidFill>
                <a:latin typeface="HIBJIL+Futura-Medium"/>
                <a:cs typeface="HIBJIL+Futura-Medium"/>
              </a:rPr>
              <a:t> </a:t>
            </a:r>
            <a:r>
              <a:rPr sz="4350" dirty="0">
                <a:solidFill>
                  <a:srgbClr val="000000"/>
                </a:solidFill>
                <a:latin typeface="HIBJIL+Futura-Medium"/>
                <a:cs typeface="HIBJIL+Futura-Medium"/>
              </a:rPr>
              <a:t>y</a:t>
            </a:r>
            <a:r>
              <a:rPr sz="4350" spc="41" dirty="0">
                <a:solidFill>
                  <a:srgbClr val="000000"/>
                </a:solidFill>
                <a:latin typeface="HIBJIL+Futura-Medium"/>
                <a:cs typeface="HIBJIL+Futura-Medium"/>
              </a:rPr>
              <a:t> </a:t>
            </a:r>
            <a:r>
              <a:rPr sz="4350" spc="31" dirty="0">
                <a:solidFill>
                  <a:srgbClr val="000000"/>
                </a:solidFill>
                <a:latin typeface="HIBJIL+Futura-Medium"/>
                <a:cs typeface="HIBJIL+Futura-Medium"/>
              </a:rPr>
              <a:t>Analysis</a:t>
            </a:r>
          </a:p>
        </p:txBody>
      </p:sp>
      <p:sp>
        <p:nvSpPr>
          <p:cNvPr id="4" name="object 4"/>
          <p:cNvSpPr txBox="1"/>
          <p:nvPr/>
        </p:nvSpPr>
        <p:spPr>
          <a:xfrm>
            <a:off x="4504690" y="1688532"/>
            <a:ext cx="5963828" cy="397823"/>
          </a:xfrm>
          <a:prstGeom prst="rect">
            <a:avLst/>
          </a:prstGeom>
        </p:spPr>
        <p:txBody>
          <a:bodyPr vert="horz" wrap="square" lIns="0" tIns="0" rIns="0" bIns="0" rtlCol="0">
            <a:spAutoFit/>
          </a:bodyPr>
          <a:lstStyle/>
          <a:p>
            <a:pPr marL="0" marR="0">
              <a:lnSpc>
                <a:spcPts val="2813"/>
              </a:lnSpc>
              <a:spcBef>
                <a:spcPts val="0"/>
              </a:spcBef>
              <a:spcAft>
                <a:spcPts val="0"/>
              </a:spcAft>
            </a:pPr>
            <a:r>
              <a:rPr sz="2400" spc="47" dirty="0">
                <a:solidFill>
                  <a:srgbClr val="000000"/>
                </a:solidFill>
                <a:latin typeface="GRTDRV+CambriaMath"/>
                <a:cs typeface="GRTDRV+CambriaMath"/>
              </a:rPr>
              <a:t>,</a:t>
            </a:r>
            <a:r>
              <a:rPr sz="2400" dirty="0">
                <a:solidFill>
                  <a:srgbClr val="000000"/>
                </a:solidFill>
                <a:latin typeface="VBKEIE+Helvetica-Light"/>
                <a:cs typeface="VBKEIE+Helvetica-Light"/>
              </a:rPr>
              <a: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request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rate for model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as </a:t>
            </a:r>
            <a:r>
              <a:rPr sz="2400" dirty="0">
                <a:solidFill>
                  <a:srgbClr val="000000"/>
                </a:solidFill>
                <a:latin typeface="GRTDRV+CambriaMath"/>
                <a:cs typeface="GRTDRV+CambriaMath"/>
              </a:rPr>
              <a:t>6</a:t>
            </a:r>
            <a:r>
              <a:rPr sz="2400" spc="621" dirty="0">
                <a:solidFill>
                  <a:srgbClr val="000000"/>
                </a:solidFill>
                <a:latin typeface="Times New Roman"/>
                <a:cs typeface="Times New Roman"/>
              </a:rPr>
              <a:t> </a:t>
            </a:r>
            <a:r>
              <a:rPr sz="2400" dirty="0">
                <a:solidFill>
                  <a:srgbClr val="000000"/>
                </a:solidFill>
                <a:latin typeface="VBKEIE+Helvetica-Light"/>
                <a:cs typeface="VBKEIE+Helvetica-Light"/>
              </a:rPr>
              <a: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and</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max</a:t>
            </a:r>
          </a:p>
        </p:txBody>
      </p:sp>
      <p:sp>
        <p:nvSpPr>
          <p:cNvPr id="5" name="object 5"/>
          <p:cNvSpPr txBox="1"/>
          <p:nvPr/>
        </p:nvSpPr>
        <p:spPr>
          <a:xfrm>
            <a:off x="929639" y="1742023"/>
            <a:ext cx="3643515" cy="344333"/>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Given:</a:t>
            </a:r>
            <a:r>
              <a:rPr sz="2400" spc="-12" dirty="0">
                <a:solidFill>
                  <a:srgbClr val="000000"/>
                </a:solidFill>
                <a:latin typeface="VBKEIE+Helvetica-Light"/>
                <a:cs typeface="VBKEIE+Helvetica-Light"/>
              </a:rPr>
              <a:t> </a:t>
            </a:r>
            <a:r>
              <a:rPr sz="2400" dirty="0">
                <a:solidFill>
                  <a:srgbClr val="000000"/>
                </a:solidFill>
                <a:latin typeface="VBKEIE+Helvetica-Light"/>
                <a:cs typeface="VBKEIE+Helvetica-Light"/>
              </a:rPr>
              <a:t>query latency SLO</a:t>
            </a:r>
          </a:p>
        </p:txBody>
      </p:sp>
      <p:sp>
        <p:nvSpPr>
          <p:cNvPr id="6" name="object 6"/>
          <p:cNvSpPr txBox="1"/>
          <p:nvPr/>
        </p:nvSpPr>
        <p:spPr>
          <a:xfrm>
            <a:off x="8801290" y="1821897"/>
            <a:ext cx="300856" cy="306102"/>
          </a:xfrm>
          <a:prstGeom prst="rect">
            <a:avLst/>
          </a:prstGeom>
        </p:spPr>
        <p:txBody>
          <a:bodyPr vert="horz" wrap="square" lIns="0" tIns="0" rIns="0" bIns="0" rtlCol="0">
            <a:spAutoFit/>
          </a:bodyPr>
          <a:lstStyle/>
          <a:p>
            <a:pPr marL="0" marR="0">
              <a:lnSpc>
                <a:spcPts val="2110"/>
              </a:lnSpc>
              <a:spcBef>
                <a:spcPts val="0"/>
              </a:spcBef>
              <a:spcAft>
                <a:spcPts val="0"/>
              </a:spcAft>
            </a:pPr>
            <a:r>
              <a:rPr sz="1800" dirty="0">
                <a:solidFill>
                  <a:srgbClr val="000000"/>
                </a:solidFill>
                <a:latin typeface="GRTDRV+CambriaMath"/>
                <a:cs typeface="GRTDRV+CambriaMath"/>
              </a:rPr>
              <a:t>7</a:t>
            </a:r>
          </a:p>
        </p:txBody>
      </p:sp>
      <p:sp>
        <p:nvSpPr>
          <p:cNvPr id="7" name="object 7"/>
          <p:cNvSpPr txBox="1"/>
          <p:nvPr/>
        </p:nvSpPr>
        <p:spPr>
          <a:xfrm>
            <a:off x="929639" y="2017716"/>
            <a:ext cx="7090421" cy="442515"/>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VBKEIE+Helvetica-Light"/>
                <a:cs typeface="VBKEIE+Helvetica-Light"/>
              </a:rPr>
              <a:t>throughput of</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model</a:t>
            </a:r>
            <a:r>
              <a:rPr sz="2400" spc="10" dirty="0">
                <a:solidFill>
                  <a:srgbClr val="000000"/>
                </a:solidFill>
                <a:latin typeface="VBKEIE+Helvetica-Light"/>
                <a:cs typeface="VBKEIE+Helvetica-Light"/>
              </a:rPr>
              <a:t>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with time budget </a:t>
            </a:r>
            <a:r>
              <a:rPr sz="2400" dirty="0">
                <a:solidFill>
                  <a:srgbClr val="000000"/>
                </a:solidFill>
                <a:latin typeface="GRTDRV+CambriaMath"/>
                <a:cs typeface="GRTDRV+CambriaMath"/>
              </a:rPr>
              <a:t>8</a:t>
            </a:r>
            <a:r>
              <a:rPr sz="2400" spc="124" dirty="0">
                <a:solidFill>
                  <a:srgbClr val="000000"/>
                </a:solidFill>
                <a:latin typeface="Times New Roman"/>
                <a:cs typeface="Times New Roman"/>
              </a:rPr>
              <a:t> </a:t>
            </a:r>
            <a:r>
              <a:rPr sz="2400" dirty="0">
                <a:solidFill>
                  <a:srgbClr val="000000"/>
                </a:solidFill>
                <a:latin typeface="VBKEIE+Helvetica-Light"/>
                <a:cs typeface="VBKEIE+Helvetica-Light"/>
              </a:rPr>
              <a:t>as </a:t>
            </a:r>
            <a:r>
              <a:rPr sz="2400" dirty="0">
                <a:solidFill>
                  <a:srgbClr val="000000"/>
                </a:solidFill>
                <a:latin typeface="GRTDRV+CambriaMath"/>
                <a:cs typeface="GRTDRV+CambriaMath"/>
              </a:rPr>
              <a:t>TP</a:t>
            </a:r>
            <a:r>
              <a:rPr sz="2700" spc="98" baseline="-21000" dirty="0">
                <a:solidFill>
                  <a:srgbClr val="000000"/>
                </a:solidFill>
                <a:latin typeface="GRTDRV+CambriaMath"/>
                <a:cs typeface="GRTDRV+CambriaMath"/>
              </a:rPr>
              <a:t>7</a:t>
            </a:r>
            <a:r>
              <a:rPr sz="2400" dirty="0">
                <a:solidFill>
                  <a:srgbClr val="000000"/>
                </a:solidFill>
                <a:latin typeface="GTUBDT+CambriaMath"/>
                <a:cs typeface="GTUBDT+CambriaMath"/>
              </a:rPr>
              <a:t>(</a:t>
            </a:r>
            <a:r>
              <a:rPr sz="2400" spc="62" dirty="0">
                <a:solidFill>
                  <a:srgbClr val="000000"/>
                </a:solidFill>
                <a:latin typeface="GRTDRV+CambriaMath"/>
                <a:cs typeface="GRTDRV+CambriaMath"/>
              </a:rPr>
              <a:t>8)</a:t>
            </a:r>
          </a:p>
        </p:txBody>
      </p:sp>
      <p:sp>
        <p:nvSpPr>
          <p:cNvPr id="8" name="object 8"/>
          <p:cNvSpPr txBox="1"/>
          <p:nvPr/>
        </p:nvSpPr>
        <p:spPr>
          <a:xfrm>
            <a:off x="929639" y="2528406"/>
            <a:ext cx="5691771" cy="344333"/>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Goal:</a:t>
            </a:r>
            <a:r>
              <a:rPr sz="2400" spc="-14" dirty="0">
                <a:solidFill>
                  <a:srgbClr val="000000"/>
                </a:solidFill>
                <a:latin typeface="VBKEIE+Helvetica-Light"/>
                <a:cs typeface="VBKEIE+Helvetica-Light"/>
              </a:rPr>
              <a:t> </a:t>
            </a:r>
            <a:r>
              <a:rPr sz="2400" dirty="0">
                <a:solidFill>
                  <a:srgbClr val="000000"/>
                </a:solidFill>
                <a:latin typeface="VBKEIE+Helvetica-Light"/>
                <a:cs typeface="VBKEIE+Helvetica-Light"/>
              </a:rPr>
              <a:t>minimize the total number of</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GPUs</a:t>
            </a:r>
          </a:p>
        </p:txBody>
      </p:sp>
      <p:sp>
        <p:nvSpPr>
          <p:cNvPr id="9" name="object 9"/>
          <p:cNvSpPr txBox="1"/>
          <p:nvPr/>
        </p:nvSpPr>
        <p:spPr>
          <a:xfrm>
            <a:off x="9827440" y="2532828"/>
            <a:ext cx="856980" cy="395436"/>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43536A"/>
                </a:solidFill>
                <a:latin typeface="GRTDRV+CambriaMath"/>
                <a:cs typeface="GRTDRV+CambriaMath"/>
              </a:rPr>
              <a:t>;</a:t>
            </a:r>
            <a:r>
              <a:rPr sz="2400" spc="471" dirty="0">
                <a:solidFill>
                  <a:srgbClr val="43536A"/>
                </a:solidFill>
                <a:latin typeface="Times New Roman"/>
                <a:cs typeface="Times New Roman"/>
              </a:rPr>
              <a:t> </a:t>
            </a:r>
            <a:r>
              <a:rPr sz="2400" spc="51" dirty="0">
                <a:solidFill>
                  <a:srgbClr val="43536A"/>
                </a:solidFill>
                <a:latin typeface="GRTDRV+CambriaMath"/>
                <a:cs typeface="GRTDRV+CambriaMath"/>
              </a:rPr>
              <a:t>O</a:t>
            </a:r>
            <a:r>
              <a:rPr sz="2400" dirty="0">
                <a:solidFill>
                  <a:srgbClr val="43536A"/>
                </a:solidFill>
                <a:latin typeface="GTUBDT+CambriaMath"/>
                <a:cs typeface="GTUBDT+CambriaMath"/>
              </a:rPr>
              <a:t>,</a:t>
            </a:r>
            <a:r>
              <a:rPr sz="2400" spc="-204" dirty="0">
                <a:solidFill>
                  <a:srgbClr val="43536A"/>
                </a:solidFill>
                <a:latin typeface="Times New Roman"/>
                <a:cs typeface="Times New Roman"/>
              </a:rPr>
              <a:t> </a:t>
            </a:r>
            <a:r>
              <a:rPr sz="2400" dirty="0">
                <a:solidFill>
                  <a:srgbClr val="43536A"/>
                </a:solidFill>
                <a:latin typeface="GRTDRV+CambriaMath"/>
                <a:cs typeface="GRTDRV+CambriaMath"/>
              </a:rPr>
              <a:t>8</a:t>
            </a:r>
          </a:p>
        </p:txBody>
      </p:sp>
      <p:sp>
        <p:nvSpPr>
          <p:cNvPr id="10" name="object 10"/>
          <p:cNvSpPr txBox="1"/>
          <p:nvPr/>
        </p:nvSpPr>
        <p:spPr>
          <a:xfrm>
            <a:off x="497857" y="3069336"/>
            <a:ext cx="4844795" cy="315792"/>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2.</a:t>
            </a:r>
            <a:r>
              <a:rPr sz="2400" spc="925" dirty="0">
                <a:solidFill>
                  <a:srgbClr val="000000"/>
                </a:solidFill>
                <a:latin typeface="VBKEIE+Helvetica-Light"/>
                <a:cs typeface="VBKEIE+Helvetica-Light"/>
              </a:rPr>
              <a:t> </a:t>
            </a:r>
            <a:r>
              <a:rPr sz="2400" dirty="0">
                <a:solidFill>
                  <a:srgbClr val="000000"/>
                </a:solidFill>
                <a:latin typeface="VBKEIE+Helvetica-Light"/>
                <a:cs typeface="VBKEIE+Helvetica-Light"/>
              </a:rPr>
              <a:t>Use the </a:t>
            </a:r>
            <a:r>
              <a:rPr sz="2400" b="1" dirty="0">
                <a:solidFill>
                  <a:srgbClr val="000000"/>
                </a:solidFill>
                <a:latin typeface="VBKEIE+Helvetica-Light"/>
                <a:cs typeface="VBKEIE+Helvetica-Light"/>
              </a:rPr>
              <a:t>dynamic programming</a:t>
            </a:r>
          </a:p>
        </p:txBody>
      </p:sp>
      <p:sp>
        <p:nvSpPr>
          <p:cNvPr id="11" name="object 11"/>
          <p:cNvSpPr txBox="1"/>
          <p:nvPr/>
        </p:nvSpPr>
        <p:spPr>
          <a:xfrm>
            <a:off x="10047701" y="3105912"/>
            <a:ext cx="479755" cy="383539"/>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
            </a:r>
            <a:r>
              <a:rPr sz="2400" baseline="-20999" dirty="0">
                <a:solidFill>
                  <a:srgbClr val="000000"/>
                </a:solidFill>
                <a:latin typeface="VBKEIE+Helvetica-Light"/>
                <a:cs typeface="VBKEIE+Helvetica-Light"/>
              </a:rPr>
              <a:t>S</a:t>
            </a:r>
          </a:p>
        </p:txBody>
      </p:sp>
      <p:sp>
        <p:nvSpPr>
          <p:cNvPr id="12" name="object 12"/>
          <p:cNvSpPr txBox="1"/>
          <p:nvPr/>
        </p:nvSpPr>
        <p:spPr>
          <a:xfrm>
            <a:off x="10549224" y="3416748"/>
            <a:ext cx="351780" cy="395436"/>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DB314D"/>
                </a:solidFill>
                <a:latin typeface="GRTDRV+CambriaMath"/>
                <a:cs typeface="GRTDRV+CambriaMath"/>
              </a:rPr>
              <a:t>8′</a:t>
            </a:r>
          </a:p>
        </p:txBody>
      </p:sp>
      <p:sp>
        <p:nvSpPr>
          <p:cNvPr id="13" name="object 13"/>
          <p:cNvSpPr txBox="1"/>
          <p:nvPr/>
        </p:nvSpPr>
        <p:spPr>
          <a:xfrm>
            <a:off x="955056" y="3672780"/>
            <a:ext cx="7240002" cy="730055"/>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VBKEIE+Helvetica-Light"/>
                <a:cs typeface="VBKEIE+Helvetica-Light"/>
              </a:rPr>
              <a:t>Define function </a:t>
            </a:r>
            <a:r>
              <a:rPr sz="2400" spc="75" dirty="0">
                <a:solidFill>
                  <a:srgbClr val="000000"/>
                </a:solidFill>
                <a:latin typeface="GRTDRV+CambriaMath"/>
                <a:cs typeface="GRTDRV+CambriaMath"/>
              </a:rPr>
              <a:t>;</a:t>
            </a:r>
            <a:r>
              <a:rPr sz="2400" dirty="0">
                <a:solidFill>
                  <a:srgbClr val="000000"/>
                </a:solidFill>
                <a:latin typeface="GTUBDT+CambriaMath"/>
                <a:cs typeface="GTUBDT+CambriaMath"/>
              </a:rPr>
              <a:t>(</a:t>
            </a:r>
            <a:r>
              <a:rPr sz="2400" spc="58" dirty="0">
                <a:solidFill>
                  <a:srgbClr val="000000"/>
                </a:solidFill>
                <a:latin typeface="GRTDRV+CambriaMath"/>
                <a:cs typeface="GRTDRV+CambriaMath"/>
              </a:rPr>
              <a:t>5</a:t>
            </a:r>
            <a:r>
              <a:rPr sz="2400" dirty="0">
                <a:solidFill>
                  <a:srgbClr val="000000"/>
                </a:solidFill>
                <a:latin typeface="GTUBDT+CambriaMath"/>
                <a:cs typeface="GTUBDT+CambriaMath"/>
              </a:rPr>
              <a:t>,</a:t>
            </a:r>
            <a:r>
              <a:rPr sz="2400" spc="-204" dirty="0">
                <a:solidFill>
                  <a:srgbClr val="000000"/>
                </a:solidFill>
                <a:latin typeface="Times New Roman"/>
                <a:cs typeface="Times New Roman"/>
              </a:rPr>
              <a:t> </a:t>
            </a:r>
            <a:r>
              <a:rPr sz="2400" spc="62" dirty="0">
                <a:solidFill>
                  <a:srgbClr val="000000"/>
                </a:solidFill>
                <a:latin typeface="GRTDRV+CambriaMath"/>
                <a:cs typeface="GRTDRV+CambriaMath"/>
              </a:rPr>
              <a:t>8)</a:t>
            </a:r>
            <a:r>
              <a:rPr sz="2400" spc="-133" dirty="0">
                <a:solidFill>
                  <a:srgbClr val="000000"/>
                </a:solidFill>
                <a:latin typeface="Times New Roman"/>
                <a:cs typeface="Times New Roman"/>
              </a:rPr>
              <a:t> </a:t>
            </a:r>
            <a:r>
              <a:rPr sz="2400" dirty="0">
                <a:solidFill>
                  <a:srgbClr val="000000"/>
                </a:solidFill>
                <a:latin typeface="VBKEIE+Helvetica-Light"/>
                <a:cs typeface="VBKEIE+Helvetica-Light"/>
              </a:rPr>
              <a:t>as the min #GPUs required to</a:t>
            </a:r>
          </a:p>
          <a:p>
            <a:pPr marL="0" marR="0">
              <a:lnSpc>
                <a:spcPts val="2616"/>
              </a:lnSpc>
              <a:spcBef>
                <a:spcPts val="0"/>
              </a:spcBef>
              <a:spcAft>
                <a:spcPts val="0"/>
              </a:spcAft>
            </a:pPr>
            <a:r>
              <a:rPr sz="2400" dirty="0">
                <a:solidFill>
                  <a:srgbClr val="000000"/>
                </a:solidFill>
                <a:latin typeface="VBKEIE+Helvetica-Light"/>
                <a:cs typeface="VBKEIE+Helvetica-Light"/>
              </a:rPr>
              <a:t>run model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and</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subtree of </a:t>
            </a:r>
            <a:r>
              <a:rPr sz="2400" dirty="0">
                <a:solidFill>
                  <a:srgbClr val="000000"/>
                </a:solidFill>
                <a:latin typeface="GRTDRV+CambriaMath"/>
                <a:cs typeface="GRTDRV+CambriaMath"/>
              </a:rPr>
              <a:t>5</a:t>
            </a:r>
            <a:r>
              <a:rPr sz="2400" spc="122" dirty="0">
                <a:solidFill>
                  <a:srgbClr val="000000"/>
                </a:solidFill>
                <a:latin typeface="Times New Roman"/>
                <a:cs typeface="Times New Roman"/>
              </a:rPr>
              <a:t> </a:t>
            </a:r>
            <a:r>
              <a:rPr sz="2400" dirty="0">
                <a:solidFill>
                  <a:srgbClr val="000000"/>
                </a:solidFill>
                <a:latin typeface="VBKEIE+Helvetica-Light"/>
                <a:cs typeface="VBKEIE+Helvetica-Light"/>
              </a:rPr>
              <a:t>within time budget </a:t>
            </a:r>
            <a:r>
              <a:rPr sz="2400" dirty="0">
                <a:solidFill>
                  <a:srgbClr val="000000"/>
                </a:solidFill>
                <a:latin typeface="GRTDRV+CambriaMath"/>
                <a:cs typeface="GRTDRV+CambriaMath"/>
              </a:rPr>
              <a:t>8</a:t>
            </a:r>
          </a:p>
        </p:txBody>
      </p:sp>
      <p:sp>
        <p:nvSpPr>
          <p:cNvPr id="14" name="object 14"/>
          <p:cNvSpPr txBox="1"/>
          <p:nvPr/>
        </p:nvSpPr>
        <p:spPr>
          <a:xfrm>
            <a:off x="9898187" y="3765727"/>
            <a:ext cx="59789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SSD</a:t>
            </a:r>
          </a:p>
        </p:txBody>
      </p:sp>
      <p:sp>
        <p:nvSpPr>
          <p:cNvPr id="15" name="object 15"/>
          <p:cNvSpPr txBox="1"/>
          <p:nvPr/>
        </p:nvSpPr>
        <p:spPr>
          <a:xfrm>
            <a:off x="8843252" y="4062983"/>
            <a:ext cx="468579" cy="38354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
            </a:r>
            <a:r>
              <a:rPr sz="2400" baseline="-21000" dirty="0">
                <a:solidFill>
                  <a:srgbClr val="000000"/>
                </a:solidFill>
                <a:latin typeface="VBKEIE+Helvetica-Light"/>
                <a:cs typeface="VBKEIE+Helvetica-Light"/>
              </a:rPr>
              <a:t>F</a:t>
            </a:r>
          </a:p>
        </p:txBody>
      </p:sp>
      <p:sp>
        <p:nvSpPr>
          <p:cNvPr id="16" name="object 16"/>
          <p:cNvSpPr txBox="1"/>
          <p:nvPr/>
        </p:nvSpPr>
        <p:spPr>
          <a:xfrm>
            <a:off x="11275062" y="4114800"/>
            <a:ext cx="502310" cy="383539"/>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R</a:t>
            </a:r>
            <a:r>
              <a:rPr sz="2400" baseline="-20999" dirty="0">
                <a:solidFill>
                  <a:srgbClr val="000000"/>
                </a:solidFill>
                <a:latin typeface="VBKEIE+Helvetica-Light"/>
                <a:cs typeface="VBKEIE+Helvetica-Light"/>
              </a:rPr>
              <a:t>C</a:t>
            </a:r>
          </a:p>
        </p:txBody>
      </p:sp>
      <p:sp>
        <p:nvSpPr>
          <p:cNvPr id="20" name="object 20"/>
          <p:cNvSpPr txBox="1"/>
          <p:nvPr/>
        </p:nvSpPr>
        <p:spPr>
          <a:xfrm>
            <a:off x="9761816" y="4620708"/>
            <a:ext cx="842380" cy="395436"/>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2ACD4"/>
                </a:solidFill>
                <a:latin typeface="GRTDRV+CambriaMath"/>
                <a:cs typeface="GRTDRV+CambriaMath"/>
              </a:rPr>
              <a:t>8</a:t>
            </a:r>
            <a:r>
              <a:rPr sz="2400" dirty="0">
                <a:solidFill>
                  <a:srgbClr val="02ACD4"/>
                </a:solidFill>
                <a:latin typeface="Times New Roman"/>
                <a:cs typeface="Times New Roman"/>
              </a:rPr>
              <a:t> </a:t>
            </a:r>
            <a:r>
              <a:rPr sz="2400" dirty="0">
                <a:solidFill>
                  <a:srgbClr val="02ACD4"/>
                </a:solidFill>
                <a:latin typeface="GRTDRV+CambriaMath"/>
                <a:cs typeface="GRTDRV+CambriaMath"/>
              </a:rPr>
              <a:t>−</a:t>
            </a:r>
            <a:r>
              <a:rPr sz="2400" spc="-72" dirty="0">
                <a:solidFill>
                  <a:srgbClr val="02ACD4"/>
                </a:solidFill>
                <a:latin typeface="Times New Roman"/>
                <a:cs typeface="Times New Roman"/>
              </a:rPr>
              <a:t> </a:t>
            </a:r>
            <a:r>
              <a:rPr sz="2400" dirty="0">
                <a:solidFill>
                  <a:srgbClr val="02ACD4"/>
                </a:solidFill>
                <a:latin typeface="GRTDRV+CambriaMath"/>
                <a:cs typeface="GRTDRV+CambriaMath"/>
              </a:rPr>
              <a:t>8′</a:t>
            </a:r>
          </a:p>
        </p:txBody>
      </p:sp>
      <p:sp>
        <p:nvSpPr>
          <p:cNvPr id="23" name="object 23"/>
          <p:cNvSpPr txBox="1"/>
          <p:nvPr/>
        </p:nvSpPr>
        <p:spPr>
          <a:xfrm>
            <a:off x="9003752" y="4661839"/>
            <a:ext cx="567925"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face</a:t>
            </a:r>
          </a:p>
        </p:txBody>
      </p:sp>
      <p:sp>
        <p:nvSpPr>
          <p:cNvPr id="24" name="object 24"/>
          <p:cNvSpPr txBox="1"/>
          <p:nvPr/>
        </p:nvSpPr>
        <p:spPr>
          <a:xfrm>
            <a:off x="10831638" y="4661839"/>
            <a:ext cx="462518"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car</a:t>
            </a:r>
          </a:p>
        </p:txBody>
      </p:sp>
      <p:sp>
        <p:nvSpPr>
          <p:cNvPr id="27" name="object 27"/>
          <p:cNvSpPr txBox="1"/>
          <p:nvPr/>
        </p:nvSpPr>
        <p:spPr>
          <a:xfrm>
            <a:off x="2919152" y="5309615"/>
            <a:ext cx="5353994" cy="711708"/>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DB314D"/>
                </a:solidFill>
                <a:latin typeface="VBKEIE+Helvetica-Light"/>
                <a:cs typeface="VBKEIE+Helvetica-Light"/>
              </a:rPr>
              <a:t>#GPUs for SSD</a:t>
            </a:r>
            <a:r>
              <a:rPr sz="2400" spc="2847" dirty="0">
                <a:solidFill>
                  <a:srgbClr val="DB314D"/>
                </a:solidFill>
                <a:latin typeface="VBKEIE+Helvetica-Light"/>
                <a:cs typeface="VBKEIE+Helvetica-Light"/>
              </a:rPr>
              <a:t> </a:t>
            </a:r>
            <a:r>
              <a:rPr sz="2400" dirty="0">
                <a:solidFill>
                  <a:srgbClr val="02ACD4"/>
                </a:solidFill>
                <a:latin typeface="VBKEIE+Helvetica-Light"/>
                <a:cs typeface="VBKEIE+Helvetica-Light"/>
              </a:rPr>
              <a:t>#GPUs for subtrees</a:t>
            </a:r>
          </a:p>
          <a:p>
            <a:pPr marL="3161149" marR="0">
              <a:lnSpc>
                <a:spcPts val="2400"/>
              </a:lnSpc>
              <a:spcBef>
                <a:spcPts val="504"/>
              </a:spcBef>
              <a:spcAft>
                <a:spcPts val="0"/>
              </a:spcAft>
            </a:pPr>
            <a:r>
              <a:rPr sz="2400" dirty="0">
                <a:solidFill>
                  <a:srgbClr val="02ACD4"/>
                </a:solidFill>
                <a:latin typeface="VBKEIE+Helvetica-Light"/>
                <a:cs typeface="VBKEIE+Helvetica-Light"/>
              </a:rPr>
              <a:t>(face, car)</a:t>
            </a:r>
          </a:p>
        </p:txBody>
      </p:sp>
      <p:sp>
        <p:nvSpPr>
          <p:cNvPr id="28" name="object 28"/>
          <p:cNvSpPr txBox="1"/>
          <p:nvPr/>
        </p:nvSpPr>
        <p:spPr>
          <a:xfrm>
            <a:off x="9446154" y="5419344"/>
            <a:ext cx="1626413"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Traffic app</a:t>
            </a:r>
          </a:p>
        </p:txBody>
      </p:sp>
      <p:sp>
        <p:nvSpPr>
          <p:cNvPr id="29" name="object 29"/>
          <p:cNvSpPr txBox="1"/>
          <p:nvPr/>
        </p:nvSpPr>
        <p:spPr>
          <a:xfrm>
            <a:off x="1002681" y="5757612"/>
            <a:ext cx="2462360" cy="397823"/>
          </a:xfrm>
          <a:prstGeom prst="rect">
            <a:avLst/>
          </a:prstGeom>
        </p:spPr>
        <p:txBody>
          <a:bodyPr vert="horz" wrap="square" lIns="0" tIns="0" rIns="0" bIns="0" rtlCol="0">
            <a:spAutoFit/>
          </a:bodyPr>
          <a:lstStyle/>
          <a:p>
            <a:pPr marL="0" marR="0">
              <a:lnSpc>
                <a:spcPts val="2813"/>
              </a:lnSpc>
              <a:spcBef>
                <a:spcPts val="0"/>
              </a:spcBef>
              <a:spcAft>
                <a:spcPts val="0"/>
              </a:spcAft>
            </a:pPr>
            <a:r>
              <a:rPr sz="2400" dirty="0">
                <a:solidFill>
                  <a:srgbClr val="000000"/>
                </a:solidFill>
                <a:latin typeface="VBKEIE+Helvetica-Light"/>
                <a:cs typeface="VBKEIE+Helvetica-Light"/>
              </a:rPr>
              <a:t>result</a:t>
            </a:r>
            <a:r>
              <a:rPr sz="2400" spc="-11" dirty="0">
                <a:solidFill>
                  <a:srgbClr val="000000"/>
                </a:solidFill>
                <a:latin typeface="VBKEIE+Helvetica-Light"/>
                <a:cs typeface="VBKEIE+Helvetica-Light"/>
              </a:rPr>
              <a:t> </a:t>
            </a:r>
            <a:r>
              <a:rPr sz="2400" dirty="0">
                <a:solidFill>
                  <a:srgbClr val="000000"/>
                </a:solidFill>
                <a:latin typeface="VBKEIE+Helvetica-Light"/>
                <a:cs typeface="VBKEIE+Helvetica-Light"/>
              </a:rPr>
              <a:t>is </a:t>
            </a:r>
            <a:r>
              <a:rPr sz="2400" dirty="0">
                <a:solidFill>
                  <a:srgbClr val="000000"/>
                </a:solidFill>
                <a:latin typeface="GRTDRV+CambriaMath"/>
                <a:cs typeface="GRTDRV+CambriaMath"/>
              </a:rPr>
              <a:t>;</a:t>
            </a:r>
            <a:r>
              <a:rPr sz="2400" spc="471" dirty="0">
                <a:solidFill>
                  <a:srgbClr val="000000"/>
                </a:solidFill>
                <a:latin typeface="Times New Roman"/>
                <a:cs typeface="Times New Roman"/>
              </a:rPr>
              <a:t> </a:t>
            </a:r>
            <a:r>
              <a:rPr sz="2400" dirty="0">
                <a:solidFill>
                  <a:srgbClr val="000000"/>
                </a:solidFill>
                <a:latin typeface="GTUBDT+CambriaMath"/>
                <a:cs typeface="GTUBDT+CambriaMath"/>
              </a:rPr>
              <a:t>.</a:t>
            </a:r>
            <a:r>
              <a:rPr sz="2400" spc="18" dirty="0">
                <a:solidFill>
                  <a:srgbClr val="000000"/>
                </a:solidFill>
                <a:latin typeface="GRTDRV+CambriaMath"/>
                <a:cs typeface="GRTDRV+CambriaMath"/>
              </a:rPr>
              <a:t>NN8</a:t>
            </a:r>
            <a:r>
              <a:rPr sz="2400" dirty="0">
                <a:solidFill>
                  <a:srgbClr val="000000"/>
                </a:solidFill>
                <a:latin typeface="GTUBDT+CambriaMath"/>
                <a:cs typeface="GTUBDT+CambriaMath"/>
              </a:rPr>
              <a:t>,</a:t>
            </a:r>
            <a:r>
              <a:rPr sz="2400" spc="-204" dirty="0">
                <a:solidFill>
                  <a:srgbClr val="000000"/>
                </a:solidFill>
                <a:latin typeface="Times New Roman"/>
                <a:cs typeface="Times New Roman"/>
              </a:rPr>
              <a:t> </a:t>
            </a:r>
            <a:r>
              <a:rPr sz="2400" dirty="0">
                <a:solidFill>
                  <a:srgbClr val="000000"/>
                </a:solidFill>
                <a:latin typeface="GRTDRV+CambriaMath"/>
                <a:cs typeface="GRTDRV+CambriaMath"/>
              </a:rPr>
              <a:t>,</a:t>
            </a:r>
          </a:p>
        </p:txBody>
      </p:sp>
      <p:sp>
        <p:nvSpPr>
          <p:cNvPr id="30" name="object 30"/>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32</a:t>
            </a: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649671D4-1CE9-46FF-8599-910310E0BB3B}"/>
                  </a:ext>
                </a:extLst>
              </p:cNvPr>
              <p:cNvSpPr txBox="1"/>
              <p:nvPr/>
            </p:nvSpPr>
            <p:spPr>
              <a:xfrm>
                <a:off x="740424" y="4243568"/>
                <a:ext cx="7375417" cy="10468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e>
                      </m:d>
                      <m:r>
                        <a:rPr lang="en-US" altLang="zh-CN" sz="2400" b="0" i="1" smtClean="0">
                          <a:latin typeface="Cambria Math" panose="02040503050406030204" pitchFamily="18" charset="0"/>
                        </a:rPr>
                        <m:t>=</m:t>
                      </m:r>
                      <m:limLow>
                        <m:limLowPr>
                          <m:ctrlPr>
                            <a:rPr lang="en-US" altLang="zh-CN" sz="2400" b="0"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𝑡</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lim>
                      </m:limLow>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𝑅</m:t>
                              </m:r>
                            </m:e>
                            <m:sub>
                              <m:r>
                                <a:rPr lang="en-US" altLang="zh-CN" sz="2400" b="0" i="1" smtClean="0">
                                  <a:latin typeface="Cambria Math" panose="02040503050406030204" pitchFamily="18" charset="0"/>
                                </a:rPr>
                                <m:t>𝑢</m:t>
                              </m:r>
                            </m:sub>
                          </m:sSub>
                          <m:r>
                            <m:rPr>
                              <m:lit/>
                            </m:rP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𝑇</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𝑢</m:t>
                              </m:r>
                            </m:sub>
                          </m:sSub>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𝑡</m:t>
                                  </m:r>
                                </m:e>
                                <m:sup>
                                  <m:r>
                                    <a:rPr lang="en-US" altLang="zh-CN" sz="2400" b="0" i="1" smtClean="0">
                                      <a:latin typeface="Cambria Math" panose="02040503050406030204" pitchFamily="18" charset="0"/>
                                    </a:rPr>
                                    <m:t>′</m:t>
                                  </m:r>
                                </m:sup>
                              </m:sSup>
                            </m:e>
                          </m:d>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𝑣</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𝑀</m:t>
                                  </m:r>
                                </m:e>
                                <m:sub>
                                  <m:r>
                                    <a:rPr lang="en-US" altLang="zh-CN" sz="2400" b="0" i="1" smtClean="0">
                                      <a:latin typeface="Cambria Math" panose="02040503050406030204" pitchFamily="18" charset="0"/>
                                    </a:rPr>
                                    <m:t>𝑢</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𝑀</m:t>
                                  </m:r>
                                </m:e>
                                <m:sub>
                                  <m:r>
                                    <a:rPr lang="en-US" altLang="zh-CN" sz="2400" b="0" i="1" smtClean="0">
                                      <a:latin typeface="Cambria Math" panose="02040503050406030204" pitchFamily="18" charset="0"/>
                                    </a:rPr>
                                    <m:t>𝑣</m:t>
                                  </m:r>
                                </m:sub>
                              </m:sSub>
                            </m:sub>
                            <m:sup/>
                            <m:e>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e>
                          </m:nary>
                        </m:e>
                      </m:d>
                    </m:oMath>
                  </m:oMathPara>
                </a14:m>
                <a:endParaRPr lang="zh-CN" altLang="en-US" sz="2400" dirty="0"/>
              </a:p>
            </p:txBody>
          </p:sp>
        </mc:Choice>
        <mc:Fallback xmlns="">
          <p:sp>
            <p:nvSpPr>
              <p:cNvPr id="31" name="文本框 30">
                <a:extLst>
                  <a:ext uri="{FF2B5EF4-FFF2-40B4-BE49-F238E27FC236}">
                    <a16:creationId xmlns:a16="http://schemas.microsoft.com/office/drawing/2014/main" id="{649671D4-1CE9-46FF-8599-910310E0BB3B}"/>
                  </a:ext>
                </a:extLst>
              </p:cNvPr>
              <p:cNvSpPr txBox="1">
                <a:spLocks noRot="1" noChangeAspect="1" noMove="1" noResize="1" noEditPoints="1" noAdjustHandles="1" noChangeArrowheads="1" noChangeShapeType="1" noTextEdit="1"/>
              </p:cNvSpPr>
              <p:nvPr/>
            </p:nvSpPr>
            <p:spPr>
              <a:xfrm>
                <a:off x="740424" y="4243568"/>
                <a:ext cx="7375417" cy="104689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9039127"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23" dirty="0">
                <a:solidFill>
                  <a:srgbClr val="000000"/>
                </a:solidFill>
                <a:latin typeface="HIBJIL+Futura-Medium"/>
                <a:cs typeface="HIBJIL+Futura-Medium"/>
              </a:rPr>
              <a:t>Nexus:</a:t>
            </a:r>
            <a:r>
              <a:rPr sz="4350" spc="18" dirty="0">
                <a:solidFill>
                  <a:srgbClr val="000000"/>
                </a:solidFill>
                <a:latin typeface="HIBJIL+Futura-Medium"/>
                <a:cs typeface="HIBJIL+Futura-Medium"/>
              </a:rPr>
              <a:t> </a:t>
            </a:r>
            <a:r>
              <a:rPr sz="4350" spc="15" dirty="0">
                <a:solidFill>
                  <a:srgbClr val="000000"/>
                </a:solidFill>
                <a:latin typeface="HIBJIL+Futura-Medium"/>
                <a:cs typeface="HIBJIL+Futura-Medium"/>
              </a:rPr>
              <a:t>ef</a:t>
            </a:r>
            <a:r>
              <a:rPr sz="4350" spc="-1172" dirty="0">
                <a:solidFill>
                  <a:srgbClr val="000000"/>
                </a:solidFill>
                <a:latin typeface="HIBJIL+Futura-Medium"/>
                <a:cs typeface="HIBJIL+Futura-Medium"/>
              </a:rPr>
              <a:t> </a:t>
            </a:r>
            <a:r>
              <a:rPr sz="4350" dirty="0">
                <a:solidFill>
                  <a:srgbClr val="000000"/>
                </a:solidFill>
                <a:latin typeface="HIBJIL+Futura-Medium"/>
                <a:cs typeface="HIBJIL+Futura-Medium"/>
              </a:rPr>
              <a:t>f</a:t>
            </a:r>
            <a:r>
              <a:rPr sz="4350" spc="-1230" dirty="0">
                <a:solidFill>
                  <a:srgbClr val="000000"/>
                </a:solidFill>
                <a:latin typeface="HIBJIL+Futura-Medium"/>
                <a:cs typeface="HIBJIL+Futura-Medium"/>
              </a:rPr>
              <a:t> </a:t>
            </a:r>
            <a:r>
              <a:rPr sz="4350" spc="18" dirty="0">
                <a:solidFill>
                  <a:srgbClr val="000000"/>
                </a:solidFill>
                <a:latin typeface="HIBJIL+Futura-Medium"/>
                <a:cs typeface="HIBJIL+Futura-Medium"/>
              </a:rPr>
              <a:t>icient</a:t>
            </a:r>
            <a:r>
              <a:rPr sz="4350" spc="14" dirty="0">
                <a:solidFill>
                  <a:srgbClr val="000000"/>
                </a:solidFill>
                <a:latin typeface="HIBJIL+Futura-Medium"/>
                <a:cs typeface="HIBJIL+Futura-Medium"/>
              </a:rPr>
              <a:t> </a:t>
            </a:r>
            <a:r>
              <a:rPr sz="4350" spc="27" dirty="0">
                <a:solidFill>
                  <a:srgbClr val="000000"/>
                </a:solidFill>
                <a:latin typeface="HIBJIL+Futura-Medium"/>
                <a:cs typeface="HIBJIL+Futura-Medium"/>
              </a:rPr>
              <a:t>and</a:t>
            </a:r>
            <a:r>
              <a:rPr sz="4350" spc="21" dirty="0">
                <a:solidFill>
                  <a:srgbClr val="000000"/>
                </a:solidFill>
                <a:latin typeface="HIBJIL+Futura-Medium"/>
                <a:cs typeface="HIBJIL+Futura-Medium"/>
              </a:rPr>
              <a:t> </a:t>
            </a:r>
            <a:r>
              <a:rPr sz="4350" spc="23" dirty="0">
                <a:solidFill>
                  <a:srgbClr val="000000"/>
                </a:solidFill>
                <a:latin typeface="HIBJIL+Futura-Medium"/>
                <a:cs typeface="HIBJIL+Futura-Medium"/>
              </a:rPr>
              <a:t>scalable</a:t>
            </a:r>
            <a:r>
              <a:rPr sz="4350" spc="28" dirty="0">
                <a:solidFill>
                  <a:srgbClr val="000000"/>
                </a:solidFill>
                <a:latin typeface="HIBJIL+Futura-Medium"/>
                <a:cs typeface="HIBJIL+Futura-Medium"/>
              </a:rPr>
              <a:t> </a:t>
            </a:r>
            <a:r>
              <a:rPr sz="4350" spc="40" dirty="0">
                <a:solidFill>
                  <a:srgbClr val="000000"/>
                </a:solidFill>
                <a:latin typeface="HIBJIL+Futura-Medium"/>
                <a:cs typeface="HIBJIL+Futura-Medium"/>
              </a:rPr>
              <a:t>DNN</a:t>
            </a:r>
          </a:p>
          <a:p>
            <a:pPr marL="0" marR="0">
              <a:lnSpc>
                <a:spcPts val="4703"/>
              </a:lnSpc>
              <a:spcBef>
                <a:spcPts val="0"/>
              </a:spcBef>
              <a:spcAft>
                <a:spcPts val="0"/>
              </a:spcAft>
            </a:pPr>
            <a:r>
              <a:rPr sz="4350" dirty="0">
                <a:solidFill>
                  <a:srgbClr val="000000"/>
                </a:solidFill>
                <a:latin typeface="HIBJIL+Futura-Medium"/>
                <a:cs typeface="HIBJIL+Futura-Medium"/>
              </a:rPr>
              <a:t>execution</a:t>
            </a:r>
            <a:r>
              <a:rPr sz="4350" spc="38" dirty="0">
                <a:solidFill>
                  <a:srgbClr val="000000"/>
                </a:solidFill>
                <a:latin typeface="HIBJIL+Futura-Medium"/>
                <a:cs typeface="HIBJIL+Futura-Medium"/>
              </a:rPr>
              <a:t> </a:t>
            </a:r>
            <a:r>
              <a:rPr sz="4350" spc="30" dirty="0">
                <a:solidFill>
                  <a:srgbClr val="000000"/>
                </a:solidFill>
                <a:latin typeface="HIBJIL+Futura-Medium"/>
                <a:cs typeface="HIBJIL+Futura-Medium"/>
              </a:rPr>
              <a:t>system</a:t>
            </a:r>
            <a:r>
              <a:rPr sz="4350" spc="38" dirty="0">
                <a:solidFill>
                  <a:srgbClr val="000000"/>
                </a:solidFill>
                <a:latin typeface="HIBJIL+Futura-Medium"/>
                <a:cs typeface="HIBJIL+Futura-Medium"/>
              </a:rPr>
              <a:t> </a:t>
            </a:r>
            <a:r>
              <a:rPr sz="4350" spc="34" dirty="0">
                <a:solidFill>
                  <a:srgbClr val="000000"/>
                </a:solidFill>
                <a:latin typeface="HIBJIL+Futura-Medium"/>
                <a:cs typeface="HIBJIL+Futura-Medium"/>
              </a:rPr>
              <a:t>on</a:t>
            </a:r>
            <a:r>
              <a:rPr sz="4350" spc="12" dirty="0">
                <a:solidFill>
                  <a:srgbClr val="000000"/>
                </a:solidFill>
                <a:latin typeface="HIBJIL+Futura-Medium"/>
                <a:cs typeface="HIBJIL+Futura-Medium"/>
              </a:rPr>
              <a:t> </a:t>
            </a:r>
            <a:r>
              <a:rPr sz="4350" spc="37" dirty="0">
                <a:solidFill>
                  <a:srgbClr val="000000"/>
                </a:solidFill>
                <a:latin typeface="HIBJIL+Futura-Medium"/>
                <a:cs typeface="HIBJIL+Futura-Medium"/>
              </a:rPr>
              <a:t>GPU</a:t>
            </a:r>
            <a:r>
              <a:rPr sz="4350" spc="20" dirty="0">
                <a:solidFill>
                  <a:srgbClr val="000000"/>
                </a:solidFill>
                <a:latin typeface="HIBJIL+Futura-Medium"/>
                <a:cs typeface="HIBJIL+Futura-Medium"/>
              </a:rPr>
              <a:t> </a:t>
            </a:r>
            <a:r>
              <a:rPr sz="4350" spc="28" dirty="0">
                <a:solidFill>
                  <a:srgbClr val="000000"/>
                </a:solidFill>
                <a:latin typeface="HIBJIL+Futura-Medium"/>
                <a:cs typeface="HIBJIL+Futura-Medium"/>
              </a:rPr>
              <a:t>cluster</a:t>
            </a:r>
          </a:p>
        </p:txBody>
      </p:sp>
      <p:sp>
        <p:nvSpPr>
          <p:cNvPr id="4" name="object 4"/>
          <p:cNvSpPr txBox="1"/>
          <p:nvPr/>
        </p:nvSpPr>
        <p:spPr>
          <a:xfrm>
            <a:off x="929639" y="2877870"/>
            <a:ext cx="9471621" cy="2249931"/>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BFBFBF"/>
                </a:solidFill>
                <a:latin typeface="RBHOBL+HelveticaNeue-Light"/>
                <a:cs typeface="RBHOBL+HelveticaNeue-Light"/>
              </a:rPr>
              <a:t>1.</a:t>
            </a:r>
            <a:r>
              <a:rPr sz="2800" spc="925"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Profiling-based batch-aware </a:t>
            </a:r>
            <a:r>
              <a:rPr sz="2800" spc="-12" dirty="0">
                <a:solidFill>
                  <a:srgbClr val="BFBFBF"/>
                </a:solidFill>
                <a:latin typeface="RBHOBL+HelveticaNeue-Light"/>
                <a:cs typeface="RBHOBL+HelveticaNeue-Light"/>
              </a:rPr>
              <a:t>resource</a:t>
            </a:r>
            <a:r>
              <a:rPr sz="2800" dirty="0">
                <a:solidFill>
                  <a:srgbClr val="BFBFBF"/>
                </a:solidFill>
                <a:latin typeface="RBHOBL+HelveticaNeue-Light"/>
                <a:cs typeface="RBHOBL+HelveticaNeue-Light"/>
              </a:rPr>
              <a:t> allocator</a:t>
            </a:r>
          </a:p>
          <a:p>
            <a:pPr marL="0" marR="0">
              <a:lnSpc>
                <a:spcPts val="3304"/>
              </a:lnSpc>
              <a:spcBef>
                <a:spcPts val="3704"/>
              </a:spcBef>
              <a:spcAft>
                <a:spcPts val="0"/>
              </a:spcAft>
            </a:pPr>
            <a:r>
              <a:rPr sz="2800" dirty="0">
                <a:solidFill>
                  <a:srgbClr val="BFBFBF"/>
                </a:solidFill>
                <a:latin typeface="RBHOBL+HelveticaNeue-Light"/>
                <a:cs typeface="RBHOBL+HelveticaNeue-Light"/>
              </a:rPr>
              <a:t>2.</a:t>
            </a:r>
            <a:r>
              <a:rPr sz="2800" spc="925" dirty="0">
                <a:solidFill>
                  <a:srgbClr val="BFBFBF"/>
                </a:solidFill>
                <a:latin typeface="RBHOBL+HelveticaNeue-Light"/>
                <a:cs typeface="RBHOBL+HelveticaNeue-Light"/>
              </a:rPr>
              <a:t> </a:t>
            </a:r>
            <a:r>
              <a:rPr sz="2800" dirty="0">
                <a:solidFill>
                  <a:srgbClr val="BFBFBF"/>
                </a:solidFill>
                <a:latin typeface="RBHOBL+HelveticaNeue-Light"/>
                <a:cs typeface="RBHOBL+HelveticaNeue-Light"/>
              </a:rPr>
              <a:t>Query analyzer determines latency split given latency SLO</a:t>
            </a:r>
          </a:p>
          <a:p>
            <a:pPr marL="0" marR="0">
              <a:lnSpc>
                <a:spcPts val="3304"/>
              </a:lnSpc>
              <a:spcBef>
                <a:spcPts val="3799"/>
              </a:spcBef>
              <a:spcAft>
                <a:spcPts val="0"/>
              </a:spcAft>
            </a:pPr>
            <a:r>
              <a:rPr sz="2800" dirty="0">
                <a:solidFill>
                  <a:srgbClr val="000000"/>
                </a:solidFill>
                <a:latin typeface="RBHOBL+HelveticaNeue-Light"/>
                <a:cs typeface="RBHOBL+HelveticaNeue-Light"/>
              </a:rPr>
              <a:t>3.</a:t>
            </a:r>
            <a:r>
              <a:rPr sz="2800" spc="925"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Batch common prefix</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across models</a:t>
            </a:r>
          </a:p>
        </p:txBody>
      </p:sp>
      <p:sp>
        <p:nvSpPr>
          <p:cNvPr id="5" name="object 5"/>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9214699"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6" dirty="0">
                <a:solidFill>
                  <a:srgbClr val="000000"/>
                </a:solidFill>
                <a:latin typeface="HIBJIL+Futura-Medium"/>
                <a:cs typeface="HIBJIL+Futura-Medium"/>
              </a:rPr>
              <a:t>Prefix</a:t>
            </a:r>
            <a:r>
              <a:rPr sz="4350" spc="20" dirty="0">
                <a:solidFill>
                  <a:srgbClr val="000000"/>
                </a:solidFill>
                <a:latin typeface="HIBJIL+Futura-Medium"/>
                <a:cs typeface="HIBJIL+Futura-Medium"/>
              </a:rPr>
              <a:t> </a:t>
            </a:r>
            <a:r>
              <a:rPr sz="4350" spc="40" dirty="0">
                <a:solidFill>
                  <a:srgbClr val="000000"/>
                </a:solidFill>
                <a:latin typeface="HIBJIL+Futura-Medium"/>
                <a:cs typeface="HIBJIL+Futura-Medium"/>
              </a:rPr>
              <a:t>batching</a:t>
            </a:r>
            <a:r>
              <a:rPr sz="4350" spc="15" dirty="0">
                <a:solidFill>
                  <a:srgbClr val="000000"/>
                </a:solidFill>
                <a:latin typeface="HIBJIL+Futura-Medium"/>
                <a:cs typeface="HIBJIL+Futura-Medium"/>
              </a:rPr>
              <a:t> </a:t>
            </a:r>
            <a:r>
              <a:rPr sz="4350" spc="56" dirty="0">
                <a:solidFill>
                  <a:srgbClr val="000000"/>
                </a:solidFill>
                <a:latin typeface="HIBJIL+Futura-Medium"/>
                <a:cs typeface="HIBJIL+Futura-Medium"/>
              </a:rPr>
              <a:t>for</a:t>
            </a:r>
            <a:r>
              <a:rPr sz="4350" spc="-14" dirty="0">
                <a:solidFill>
                  <a:srgbClr val="000000"/>
                </a:solidFill>
                <a:latin typeface="HIBJIL+Futura-Medium"/>
                <a:cs typeface="HIBJIL+Futura-Medium"/>
              </a:rPr>
              <a:t> </a:t>
            </a:r>
            <a:r>
              <a:rPr sz="4350" spc="28" dirty="0">
                <a:solidFill>
                  <a:srgbClr val="000000"/>
                </a:solidFill>
                <a:latin typeface="HIBJIL+Futura-Medium"/>
                <a:cs typeface="HIBJIL+Futura-Medium"/>
              </a:rPr>
              <a:t>transfer</a:t>
            </a:r>
            <a:r>
              <a:rPr sz="4350" spc="14" dirty="0">
                <a:solidFill>
                  <a:srgbClr val="000000"/>
                </a:solidFill>
                <a:latin typeface="HIBJIL+Futura-Medium"/>
                <a:cs typeface="HIBJIL+Futura-Medium"/>
              </a:rPr>
              <a:t> </a:t>
            </a:r>
            <a:r>
              <a:rPr sz="4350" spc="34" dirty="0">
                <a:solidFill>
                  <a:srgbClr val="000000"/>
                </a:solidFill>
                <a:latin typeface="HIBJIL+Futura-Medium"/>
                <a:cs typeface="HIBJIL+Futura-Medium"/>
              </a:rPr>
              <a:t>learning</a:t>
            </a:r>
          </a:p>
        </p:txBody>
      </p:sp>
      <p:sp>
        <p:nvSpPr>
          <p:cNvPr id="4" name="object 4"/>
          <p:cNvSpPr txBox="1"/>
          <p:nvPr/>
        </p:nvSpPr>
        <p:spPr>
          <a:xfrm>
            <a:off x="929639" y="1832406"/>
            <a:ext cx="9743226"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Compute</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the hash of</a:t>
            </a:r>
            <a:r>
              <a:rPr sz="2800" spc="-12"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sub-tree and detect common</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sub-trees</a:t>
            </a:r>
          </a:p>
        </p:txBody>
      </p:sp>
      <p:sp>
        <p:nvSpPr>
          <p:cNvPr id="5" name="object 5"/>
          <p:cNvSpPr txBox="1"/>
          <p:nvPr/>
        </p:nvSpPr>
        <p:spPr>
          <a:xfrm>
            <a:off x="4151109" y="6072378"/>
            <a:ext cx="1714286" cy="2667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Common prefix</a:t>
            </a:r>
          </a:p>
        </p:txBody>
      </p:sp>
      <p:sp>
        <p:nvSpPr>
          <p:cNvPr id="6" name="object 6"/>
          <p:cNvSpPr txBox="1"/>
          <p:nvPr/>
        </p:nvSpPr>
        <p:spPr>
          <a:xfrm>
            <a:off x="6324101" y="6081522"/>
            <a:ext cx="1854784" cy="2667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Different suffixes</a:t>
            </a:r>
          </a:p>
        </p:txBody>
      </p:sp>
      <p:sp>
        <p:nvSpPr>
          <p:cNvPr id="7" name="object 7"/>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8727885"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40" dirty="0">
                <a:solidFill>
                  <a:srgbClr val="000000"/>
                </a:solidFill>
                <a:latin typeface="HIBJIL+Futura-Medium"/>
                <a:cs typeface="HIBJIL+Futura-Medium"/>
              </a:rPr>
              <a:t>DNN</a:t>
            </a:r>
            <a:r>
              <a:rPr sz="4350" spc="21" dirty="0">
                <a:solidFill>
                  <a:srgbClr val="000000"/>
                </a:solidFill>
                <a:latin typeface="HIBJIL+Futura-Medium"/>
                <a:cs typeface="HIBJIL+Futura-Medium"/>
              </a:rPr>
              <a:t> </a:t>
            </a:r>
            <a:r>
              <a:rPr sz="4350" spc="18" dirty="0">
                <a:solidFill>
                  <a:srgbClr val="000000"/>
                </a:solidFill>
                <a:latin typeface="HIBJIL+Futura-Medium"/>
                <a:cs typeface="HIBJIL+Futura-Medium"/>
              </a:rPr>
              <a:t>ser</a:t>
            </a:r>
            <a:r>
              <a:rPr sz="4350" spc="-1128" dirty="0">
                <a:solidFill>
                  <a:srgbClr val="000000"/>
                </a:solidFill>
                <a:latin typeface="HIBJIL+Futura-Medium"/>
                <a:cs typeface="HIBJIL+Futura-Medium"/>
              </a:rPr>
              <a:t> </a:t>
            </a:r>
            <a:r>
              <a:rPr sz="4350" spc="18" dirty="0">
                <a:solidFill>
                  <a:srgbClr val="000000"/>
                </a:solidFill>
                <a:latin typeface="HIBJIL+Futura-Medium"/>
                <a:cs typeface="HIBJIL+Futura-Medium"/>
              </a:rPr>
              <a:t>ving</a:t>
            </a:r>
            <a:r>
              <a:rPr sz="4350" spc="31" dirty="0">
                <a:solidFill>
                  <a:srgbClr val="000000"/>
                </a:solidFill>
                <a:latin typeface="HIBJIL+Futura-Medium"/>
                <a:cs typeface="HIBJIL+Futura-Medium"/>
              </a:rPr>
              <a:t> </a:t>
            </a:r>
            <a:r>
              <a:rPr sz="4350" spc="25" dirty="0">
                <a:solidFill>
                  <a:srgbClr val="000000"/>
                </a:solidFill>
                <a:latin typeface="HIBJIL+Futura-Medium"/>
                <a:cs typeface="HIBJIL+Futura-Medium"/>
              </a:rPr>
              <a:t>similar</a:t>
            </a:r>
            <a:r>
              <a:rPr sz="4350" spc="17" dirty="0">
                <a:solidFill>
                  <a:srgbClr val="000000"/>
                </a:solidFill>
                <a:latin typeface="HIBJIL+Futura-Medium"/>
                <a:cs typeface="HIBJIL+Futura-Medium"/>
              </a:rPr>
              <a:t> </a:t>
            </a:r>
            <a:r>
              <a:rPr sz="4350" spc="38" dirty="0">
                <a:solidFill>
                  <a:srgbClr val="000000"/>
                </a:solidFill>
                <a:latin typeface="HIBJIL+Futura-Medium"/>
                <a:cs typeface="HIBJIL+Futura-Medium"/>
              </a:rPr>
              <a:t>to</a:t>
            </a:r>
            <a:r>
              <a:rPr sz="4350" spc="14" dirty="0">
                <a:solidFill>
                  <a:srgbClr val="000000"/>
                </a:solidFill>
                <a:latin typeface="HIBJIL+Futura-Medium"/>
                <a:cs typeface="HIBJIL+Futura-Medium"/>
              </a:rPr>
              <a:t> </a:t>
            </a:r>
            <a:r>
              <a:rPr sz="4350" spc="18" dirty="0">
                <a:solidFill>
                  <a:srgbClr val="000000"/>
                </a:solidFill>
                <a:latin typeface="HIBJIL+Futura-Medium"/>
                <a:cs typeface="HIBJIL+Futura-Medium"/>
              </a:rPr>
              <a:t>traditional</a:t>
            </a:r>
          </a:p>
          <a:p>
            <a:pPr marL="0" marR="0">
              <a:lnSpc>
                <a:spcPts val="4703"/>
              </a:lnSpc>
              <a:spcBef>
                <a:spcPts val="0"/>
              </a:spcBef>
              <a:spcAft>
                <a:spcPts val="0"/>
              </a:spcAft>
            </a:pPr>
            <a:r>
              <a:rPr sz="4350" spc="33" dirty="0">
                <a:solidFill>
                  <a:srgbClr val="000000"/>
                </a:solidFill>
                <a:latin typeface="HIBJIL+Futura-Medium"/>
                <a:cs typeface="HIBJIL+Futura-Medium"/>
              </a:rPr>
              <a:t>distributed</a:t>
            </a:r>
            <a:r>
              <a:rPr sz="4350" spc="15" dirty="0">
                <a:solidFill>
                  <a:srgbClr val="000000"/>
                </a:solidFill>
                <a:latin typeface="HIBJIL+Futura-Medium"/>
                <a:cs typeface="HIBJIL+Futura-Medium"/>
              </a:rPr>
              <a:t> </a:t>
            </a:r>
            <a:r>
              <a:rPr sz="4350" spc="18" dirty="0">
                <a:solidFill>
                  <a:srgbClr val="000000"/>
                </a:solidFill>
                <a:latin typeface="HIBJIL+Futura-Medium"/>
                <a:cs typeface="HIBJIL+Futura-Medium"/>
              </a:rPr>
              <a:t>ser</a:t>
            </a:r>
            <a:r>
              <a:rPr sz="4350" spc="-1127" dirty="0">
                <a:solidFill>
                  <a:srgbClr val="000000"/>
                </a:solidFill>
                <a:latin typeface="HIBJIL+Futura-Medium"/>
                <a:cs typeface="HIBJIL+Futura-Medium"/>
              </a:rPr>
              <a:t> </a:t>
            </a:r>
            <a:r>
              <a:rPr sz="4350" spc="18" dirty="0">
                <a:solidFill>
                  <a:srgbClr val="000000"/>
                </a:solidFill>
                <a:latin typeface="HIBJIL+Futura-Medium"/>
                <a:cs typeface="HIBJIL+Futura-Medium"/>
              </a:rPr>
              <a:t>ving</a:t>
            </a:r>
          </a:p>
        </p:txBody>
      </p:sp>
      <p:sp>
        <p:nvSpPr>
          <p:cNvPr id="4" name="object 4"/>
          <p:cNvSpPr txBox="1"/>
          <p:nvPr/>
        </p:nvSpPr>
        <p:spPr>
          <a:xfrm>
            <a:off x="6574614" y="3039770"/>
            <a:ext cx="1293571"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FFFFFF"/>
                </a:solidFill>
                <a:latin typeface="RBHOBL+HelveticaNeue-Light"/>
                <a:cs typeface="RBHOBL+HelveticaNeue-Light"/>
              </a:rPr>
              <a:t>backend</a:t>
            </a:r>
          </a:p>
        </p:txBody>
      </p:sp>
      <p:sp>
        <p:nvSpPr>
          <p:cNvPr id="5" name="object 5"/>
          <p:cNvSpPr txBox="1"/>
          <p:nvPr/>
        </p:nvSpPr>
        <p:spPr>
          <a:xfrm>
            <a:off x="8525312" y="3198622"/>
            <a:ext cx="1836242"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DB314D"/>
                </a:solidFill>
                <a:latin typeface="AKQCSA+ArialMT"/>
                <a:cs typeface="AKQCSA+ArialMT"/>
              </a:rPr>
              <a:t>•</a:t>
            </a:r>
            <a:r>
              <a:rPr sz="2000" spc="1500" dirty="0">
                <a:solidFill>
                  <a:srgbClr val="DB314D"/>
                </a:solidFill>
                <a:latin typeface="Times New Roman"/>
                <a:cs typeface="Times New Roman"/>
              </a:rPr>
              <a:t> </a:t>
            </a:r>
            <a:r>
              <a:rPr sz="2000" dirty="0">
                <a:solidFill>
                  <a:srgbClr val="DB314D"/>
                </a:solidFill>
                <a:latin typeface="RBHOBL+HelveticaNeue-Light"/>
                <a:cs typeface="RBHOBL+HelveticaNeue-Light"/>
              </a:rPr>
              <a:t>Auto scaling</a:t>
            </a:r>
          </a:p>
        </p:txBody>
      </p:sp>
      <p:sp>
        <p:nvSpPr>
          <p:cNvPr id="6" name="object 6"/>
          <p:cNvSpPr txBox="1"/>
          <p:nvPr/>
        </p:nvSpPr>
        <p:spPr>
          <a:xfrm>
            <a:off x="3151445" y="3670706"/>
            <a:ext cx="1332280"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FFFFFF"/>
                </a:solidFill>
                <a:latin typeface="RBHOBL+HelveticaNeue-Light"/>
                <a:cs typeface="RBHOBL+HelveticaNeue-Light"/>
              </a:rPr>
              <a:t>Frontend</a:t>
            </a:r>
          </a:p>
        </p:txBody>
      </p:sp>
      <p:sp>
        <p:nvSpPr>
          <p:cNvPr id="7" name="object 7"/>
          <p:cNvSpPr txBox="1"/>
          <p:nvPr/>
        </p:nvSpPr>
        <p:spPr>
          <a:xfrm>
            <a:off x="8525312" y="3732022"/>
            <a:ext cx="2171572"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DB314D"/>
                </a:solidFill>
                <a:latin typeface="AKQCSA+ArialMT"/>
                <a:cs typeface="AKQCSA+ArialMT"/>
              </a:rPr>
              <a:t>•</a:t>
            </a:r>
            <a:r>
              <a:rPr sz="2000" spc="1500" dirty="0">
                <a:solidFill>
                  <a:srgbClr val="DB314D"/>
                </a:solidFill>
                <a:latin typeface="Times New Roman"/>
                <a:cs typeface="Times New Roman"/>
              </a:rPr>
              <a:t> </a:t>
            </a:r>
            <a:r>
              <a:rPr sz="2000" dirty="0">
                <a:solidFill>
                  <a:srgbClr val="DB314D"/>
                </a:solidFill>
                <a:latin typeface="RBHOBL+HelveticaNeue-Light"/>
                <a:cs typeface="RBHOBL+HelveticaNeue-Light"/>
              </a:rPr>
              <a:t>Load balancing</a:t>
            </a:r>
          </a:p>
        </p:txBody>
      </p:sp>
      <p:sp>
        <p:nvSpPr>
          <p:cNvPr id="8" name="object 8"/>
          <p:cNvSpPr txBox="1"/>
          <p:nvPr/>
        </p:nvSpPr>
        <p:spPr>
          <a:xfrm>
            <a:off x="2899519" y="4201414"/>
            <a:ext cx="1820544"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000000"/>
                </a:solidFill>
                <a:latin typeface="RBHOBL+HelveticaNeue-Light"/>
                <a:cs typeface="RBHOBL+HelveticaNeue-Light"/>
              </a:rPr>
              <a:t>latency:</a:t>
            </a:r>
            <a:r>
              <a:rPr sz="2000" spc="-14" dirty="0">
                <a:solidFill>
                  <a:srgbClr val="000000"/>
                </a:solidFill>
                <a:latin typeface="RBHOBL+HelveticaNeue-Light"/>
                <a:cs typeface="RBHOBL+HelveticaNeue-Light"/>
              </a:rPr>
              <a:t> </a:t>
            </a:r>
            <a:r>
              <a:rPr sz="2000" dirty="0">
                <a:solidFill>
                  <a:srgbClr val="000000"/>
                </a:solidFill>
                <a:latin typeface="RBHOBL+HelveticaNeue-Light"/>
                <a:cs typeface="RBHOBL+HelveticaNeue-Light"/>
              </a:rPr>
              <a:t>100ms</a:t>
            </a:r>
          </a:p>
        </p:txBody>
      </p:sp>
      <p:sp>
        <p:nvSpPr>
          <p:cNvPr id="9" name="object 9"/>
          <p:cNvSpPr txBox="1"/>
          <p:nvPr/>
        </p:nvSpPr>
        <p:spPr>
          <a:xfrm>
            <a:off x="8525312" y="4265422"/>
            <a:ext cx="2623566"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DB314D"/>
                </a:solidFill>
                <a:latin typeface="AKQCSA+ArialMT"/>
                <a:cs typeface="AKQCSA+ArialMT"/>
              </a:rPr>
              <a:t>•</a:t>
            </a:r>
            <a:r>
              <a:rPr sz="2000" spc="1500" dirty="0">
                <a:solidFill>
                  <a:srgbClr val="DB314D"/>
                </a:solidFill>
                <a:latin typeface="Times New Roman"/>
                <a:cs typeface="Times New Roman"/>
              </a:rPr>
              <a:t> </a:t>
            </a:r>
            <a:r>
              <a:rPr sz="2000" dirty="0">
                <a:solidFill>
                  <a:srgbClr val="DB314D"/>
                </a:solidFill>
                <a:latin typeface="RBHOBL+HelveticaNeue-Light"/>
                <a:cs typeface="RBHOBL+HelveticaNeue-Light"/>
              </a:rPr>
              <a:t>Latency constraints</a:t>
            </a:r>
          </a:p>
        </p:txBody>
      </p:sp>
      <p:sp>
        <p:nvSpPr>
          <p:cNvPr id="10" name="object 10"/>
          <p:cNvSpPr txBox="1"/>
          <p:nvPr/>
        </p:nvSpPr>
        <p:spPr>
          <a:xfrm>
            <a:off x="6609392" y="4399178"/>
            <a:ext cx="1293571"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FFFFFF"/>
                </a:solidFill>
                <a:latin typeface="RBHOBL+HelveticaNeue-Light"/>
                <a:cs typeface="RBHOBL+HelveticaNeue-Light"/>
              </a:rPr>
              <a:t>backend</a:t>
            </a:r>
          </a:p>
        </p:txBody>
      </p:sp>
      <p:sp>
        <p:nvSpPr>
          <p:cNvPr id="11" name="object 11"/>
          <p:cNvSpPr txBox="1"/>
          <p:nvPr/>
        </p:nvSpPr>
        <p:spPr>
          <a:xfrm>
            <a:off x="11183302" y="6441620"/>
            <a:ext cx="229641"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9214699"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6" dirty="0">
                <a:solidFill>
                  <a:srgbClr val="000000"/>
                </a:solidFill>
                <a:latin typeface="HIBJIL+Futura-Medium"/>
                <a:cs typeface="HIBJIL+Futura-Medium"/>
              </a:rPr>
              <a:t>Prefix</a:t>
            </a:r>
            <a:r>
              <a:rPr sz="4350" spc="20" dirty="0">
                <a:solidFill>
                  <a:srgbClr val="000000"/>
                </a:solidFill>
                <a:latin typeface="HIBJIL+Futura-Medium"/>
                <a:cs typeface="HIBJIL+Futura-Medium"/>
              </a:rPr>
              <a:t> </a:t>
            </a:r>
            <a:r>
              <a:rPr sz="4350" spc="40" dirty="0">
                <a:solidFill>
                  <a:srgbClr val="000000"/>
                </a:solidFill>
                <a:latin typeface="HIBJIL+Futura-Medium"/>
                <a:cs typeface="HIBJIL+Futura-Medium"/>
              </a:rPr>
              <a:t>batching</a:t>
            </a:r>
            <a:r>
              <a:rPr sz="4350" spc="15" dirty="0">
                <a:solidFill>
                  <a:srgbClr val="000000"/>
                </a:solidFill>
                <a:latin typeface="HIBJIL+Futura-Medium"/>
                <a:cs typeface="HIBJIL+Futura-Medium"/>
              </a:rPr>
              <a:t> </a:t>
            </a:r>
            <a:r>
              <a:rPr sz="4350" spc="56" dirty="0">
                <a:solidFill>
                  <a:srgbClr val="000000"/>
                </a:solidFill>
                <a:latin typeface="HIBJIL+Futura-Medium"/>
                <a:cs typeface="HIBJIL+Futura-Medium"/>
              </a:rPr>
              <a:t>for</a:t>
            </a:r>
            <a:r>
              <a:rPr sz="4350" spc="-14" dirty="0">
                <a:solidFill>
                  <a:srgbClr val="000000"/>
                </a:solidFill>
                <a:latin typeface="HIBJIL+Futura-Medium"/>
                <a:cs typeface="HIBJIL+Futura-Medium"/>
              </a:rPr>
              <a:t> </a:t>
            </a:r>
            <a:r>
              <a:rPr sz="4350" spc="28" dirty="0">
                <a:solidFill>
                  <a:srgbClr val="000000"/>
                </a:solidFill>
                <a:latin typeface="HIBJIL+Futura-Medium"/>
                <a:cs typeface="HIBJIL+Futura-Medium"/>
              </a:rPr>
              <a:t>transfer</a:t>
            </a:r>
            <a:r>
              <a:rPr sz="4350" spc="14" dirty="0">
                <a:solidFill>
                  <a:srgbClr val="000000"/>
                </a:solidFill>
                <a:latin typeface="HIBJIL+Futura-Medium"/>
                <a:cs typeface="HIBJIL+Futura-Medium"/>
              </a:rPr>
              <a:t> </a:t>
            </a:r>
            <a:r>
              <a:rPr sz="4350" spc="34" dirty="0">
                <a:solidFill>
                  <a:srgbClr val="000000"/>
                </a:solidFill>
                <a:latin typeface="HIBJIL+Futura-Medium"/>
                <a:cs typeface="HIBJIL+Futura-Medium"/>
              </a:rPr>
              <a:t>learning</a:t>
            </a:r>
          </a:p>
        </p:txBody>
      </p:sp>
      <p:sp>
        <p:nvSpPr>
          <p:cNvPr id="4" name="object 4"/>
          <p:cNvSpPr txBox="1"/>
          <p:nvPr/>
        </p:nvSpPr>
        <p:spPr>
          <a:xfrm>
            <a:off x="929639" y="1832406"/>
            <a:ext cx="9743226" cy="966724"/>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Compute</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the hash of</a:t>
            </a:r>
            <a:r>
              <a:rPr sz="2800" spc="-12"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sub-tree and detect common</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sub-trees</a:t>
            </a:r>
          </a:p>
          <a:p>
            <a:pPr marL="0" marR="0">
              <a:lnSpc>
                <a:spcPts val="3304"/>
              </a:lnSpc>
              <a:spcBef>
                <a:spcPts val="704"/>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Load common</a:t>
            </a:r>
            <a:r>
              <a:rPr sz="2800" spc="-10" dirty="0">
                <a:solidFill>
                  <a:srgbClr val="000000"/>
                </a:solidFill>
                <a:latin typeface="RBHOBL+HelveticaNeue-Light"/>
                <a:cs typeface="RBHOBL+HelveticaNeue-Light"/>
              </a:rPr>
              <a:t> prefix</a:t>
            </a:r>
            <a:r>
              <a:rPr sz="2800" dirty="0">
                <a:solidFill>
                  <a:srgbClr val="000000"/>
                </a:solidFill>
                <a:latin typeface="RBHOBL+HelveticaNeue-Light"/>
                <a:cs typeface="RBHOBL+HelveticaNeue-Light"/>
              </a:rPr>
              <a:t> once and </a:t>
            </a:r>
            <a:r>
              <a:rPr sz="2800" spc="-14" dirty="0">
                <a:solidFill>
                  <a:srgbClr val="000000"/>
                </a:solidFill>
                <a:latin typeface="RBHOBL+HelveticaNeue-Light"/>
                <a:cs typeface="RBHOBL+HelveticaNeue-Light"/>
              </a:rPr>
              <a:t>different</a:t>
            </a:r>
            <a:r>
              <a:rPr sz="2800" dirty="0">
                <a:solidFill>
                  <a:srgbClr val="000000"/>
                </a:solidFill>
                <a:latin typeface="RBHOBL+HelveticaNeue-Light"/>
                <a:cs typeface="RBHOBL+HelveticaNeue-Light"/>
              </a:rPr>
              <a:t> suffixes</a:t>
            </a:r>
          </a:p>
        </p:txBody>
      </p:sp>
      <p:sp>
        <p:nvSpPr>
          <p:cNvPr id="5" name="object 5"/>
          <p:cNvSpPr txBox="1"/>
          <p:nvPr/>
        </p:nvSpPr>
        <p:spPr>
          <a:xfrm>
            <a:off x="4180942" y="5560314"/>
            <a:ext cx="4020182" cy="778764"/>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Common prefix</a:t>
            </a:r>
          </a:p>
          <a:p>
            <a:pPr marL="2165398" marR="0">
              <a:lnSpc>
                <a:spcPts val="1800"/>
              </a:lnSpc>
              <a:spcBef>
                <a:spcPts val="2232"/>
              </a:spcBef>
              <a:spcAft>
                <a:spcPts val="0"/>
              </a:spcAft>
            </a:pPr>
            <a:r>
              <a:rPr sz="1800" dirty="0">
                <a:solidFill>
                  <a:srgbClr val="000000"/>
                </a:solidFill>
                <a:latin typeface="VBKEIE+Helvetica-Light"/>
                <a:cs typeface="VBKEIE+Helvetica-Light"/>
              </a:rPr>
              <a:t>Different suffixes</a:t>
            </a:r>
          </a:p>
        </p:txBody>
      </p:sp>
      <p:sp>
        <p:nvSpPr>
          <p:cNvPr id="6" name="object 6"/>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9214699"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6" dirty="0">
                <a:solidFill>
                  <a:srgbClr val="000000"/>
                </a:solidFill>
                <a:latin typeface="HIBJIL+Futura-Medium"/>
                <a:cs typeface="HIBJIL+Futura-Medium"/>
              </a:rPr>
              <a:t>Prefix</a:t>
            </a:r>
            <a:r>
              <a:rPr sz="4350" spc="20" dirty="0">
                <a:solidFill>
                  <a:srgbClr val="000000"/>
                </a:solidFill>
                <a:latin typeface="HIBJIL+Futura-Medium"/>
                <a:cs typeface="HIBJIL+Futura-Medium"/>
              </a:rPr>
              <a:t> </a:t>
            </a:r>
            <a:r>
              <a:rPr sz="4350" spc="40" dirty="0">
                <a:solidFill>
                  <a:srgbClr val="000000"/>
                </a:solidFill>
                <a:latin typeface="HIBJIL+Futura-Medium"/>
                <a:cs typeface="HIBJIL+Futura-Medium"/>
              </a:rPr>
              <a:t>batching</a:t>
            </a:r>
            <a:r>
              <a:rPr sz="4350" spc="15" dirty="0">
                <a:solidFill>
                  <a:srgbClr val="000000"/>
                </a:solidFill>
                <a:latin typeface="HIBJIL+Futura-Medium"/>
                <a:cs typeface="HIBJIL+Futura-Medium"/>
              </a:rPr>
              <a:t> </a:t>
            </a:r>
            <a:r>
              <a:rPr sz="4350" spc="56" dirty="0">
                <a:solidFill>
                  <a:srgbClr val="000000"/>
                </a:solidFill>
                <a:latin typeface="HIBJIL+Futura-Medium"/>
                <a:cs typeface="HIBJIL+Futura-Medium"/>
              </a:rPr>
              <a:t>for</a:t>
            </a:r>
            <a:r>
              <a:rPr sz="4350" spc="-14" dirty="0">
                <a:solidFill>
                  <a:srgbClr val="000000"/>
                </a:solidFill>
                <a:latin typeface="HIBJIL+Futura-Medium"/>
                <a:cs typeface="HIBJIL+Futura-Medium"/>
              </a:rPr>
              <a:t> </a:t>
            </a:r>
            <a:r>
              <a:rPr sz="4350" spc="28" dirty="0">
                <a:solidFill>
                  <a:srgbClr val="000000"/>
                </a:solidFill>
                <a:latin typeface="HIBJIL+Futura-Medium"/>
                <a:cs typeface="HIBJIL+Futura-Medium"/>
              </a:rPr>
              <a:t>transfer</a:t>
            </a:r>
            <a:r>
              <a:rPr sz="4350" spc="14" dirty="0">
                <a:solidFill>
                  <a:srgbClr val="000000"/>
                </a:solidFill>
                <a:latin typeface="HIBJIL+Futura-Medium"/>
                <a:cs typeface="HIBJIL+Futura-Medium"/>
              </a:rPr>
              <a:t> </a:t>
            </a:r>
            <a:r>
              <a:rPr sz="4350" spc="34" dirty="0">
                <a:solidFill>
                  <a:srgbClr val="000000"/>
                </a:solidFill>
                <a:latin typeface="HIBJIL+Futura-Medium"/>
                <a:cs typeface="HIBJIL+Futura-Medium"/>
              </a:rPr>
              <a:t>learning</a:t>
            </a:r>
          </a:p>
        </p:txBody>
      </p:sp>
      <p:sp>
        <p:nvSpPr>
          <p:cNvPr id="4" name="object 4"/>
          <p:cNvSpPr txBox="1"/>
          <p:nvPr/>
        </p:nvSpPr>
        <p:spPr>
          <a:xfrm>
            <a:off x="929639" y="1832406"/>
            <a:ext cx="9743226" cy="966724"/>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Compute</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the hash of</a:t>
            </a:r>
            <a:r>
              <a:rPr sz="2800" spc="-12"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sub-tree and detect common</a:t>
            </a:r>
            <a:r>
              <a:rPr sz="2800" spc="-10" dirty="0">
                <a:solidFill>
                  <a:srgbClr val="000000"/>
                </a:solidFill>
                <a:latin typeface="RBHOBL+HelveticaNeue-Light"/>
                <a:cs typeface="RBHOBL+HelveticaNeue-Light"/>
              </a:rPr>
              <a:t> </a:t>
            </a:r>
            <a:r>
              <a:rPr sz="2800" dirty="0">
                <a:solidFill>
                  <a:srgbClr val="000000"/>
                </a:solidFill>
                <a:latin typeface="RBHOBL+HelveticaNeue-Light"/>
                <a:cs typeface="RBHOBL+HelveticaNeue-Light"/>
              </a:rPr>
              <a:t>sub-trees</a:t>
            </a:r>
          </a:p>
          <a:p>
            <a:pPr marL="0" marR="0">
              <a:lnSpc>
                <a:spcPts val="3304"/>
              </a:lnSpc>
              <a:spcBef>
                <a:spcPts val="704"/>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Load common</a:t>
            </a:r>
            <a:r>
              <a:rPr sz="2800" spc="-10" dirty="0">
                <a:solidFill>
                  <a:srgbClr val="000000"/>
                </a:solidFill>
                <a:latin typeface="RBHOBL+HelveticaNeue-Light"/>
                <a:cs typeface="RBHOBL+HelveticaNeue-Light"/>
              </a:rPr>
              <a:t> prefix</a:t>
            </a:r>
            <a:r>
              <a:rPr sz="2800" dirty="0">
                <a:solidFill>
                  <a:srgbClr val="000000"/>
                </a:solidFill>
                <a:latin typeface="RBHOBL+HelveticaNeue-Light"/>
                <a:cs typeface="RBHOBL+HelveticaNeue-Light"/>
              </a:rPr>
              <a:t> once and </a:t>
            </a:r>
            <a:r>
              <a:rPr sz="2800" spc="-14" dirty="0">
                <a:solidFill>
                  <a:srgbClr val="000000"/>
                </a:solidFill>
                <a:latin typeface="RBHOBL+HelveticaNeue-Light"/>
                <a:cs typeface="RBHOBL+HelveticaNeue-Light"/>
              </a:rPr>
              <a:t>different</a:t>
            </a:r>
            <a:r>
              <a:rPr sz="2800" dirty="0">
                <a:solidFill>
                  <a:srgbClr val="000000"/>
                </a:solidFill>
                <a:latin typeface="RBHOBL+HelveticaNeue-Light"/>
                <a:cs typeface="RBHOBL+HelveticaNeue-Light"/>
              </a:rPr>
              <a:t> suffixes</a:t>
            </a:r>
          </a:p>
        </p:txBody>
      </p:sp>
      <p:sp>
        <p:nvSpPr>
          <p:cNvPr id="5" name="object 5"/>
          <p:cNvSpPr txBox="1"/>
          <p:nvPr/>
        </p:nvSpPr>
        <p:spPr>
          <a:xfrm>
            <a:off x="929639" y="2859582"/>
            <a:ext cx="10402772" cy="457707"/>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Execute common</a:t>
            </a:r>
            <a:r>
              <a:rPr sz="2800" spc="-10" dirty="0">
                <a:solidFill>
                  <a:srgbClr val="000000"/>
                </a:solidFill>
                <a:latin typeface="RBHOBL+HelveticaNeue-Light"/>
                <a:cs typeface="RBHOBL+HelveticaNeue-Light"/>
              </a:rPr>
              <a:t> prefix</a:t>
            </a:r>
            <a:r>
              <a:rPr sz="2800" dirty="0">
                <a:solidFill>
                  <a:srgbClr val="000000"/>
                </a:solidFill>
                <a:latin typeface="RBHOBL+HelveticaNeue-Light"/>
                <a:cs typeface="RBHOBL+HelveticaNeue-Light"/>
              </a:rPr>
              <a:t> in a batch of mixed requests and execute</a:t>
            </a:r>
          </a:p>
        </p:txBody>
      </p:sp>
      <p:sp>
        <p:nvSpPr>
          <p:cNvPr id="6" name="object 6"/>
          <p:cNvSpPr txBox="1"/>
          <p:nvPr/>
        </p:nvSpPr>
        <p:spPr>
          <a:xfrm>
            <a:off x="1158239" y="3240582"/>
            <a:ext cx="4472940"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spc="-12" dirty="0">
                <a:solidFill>
                  <a:srgbClr val="000000"/>
                </a:solidFill>
                <a:latin typeface="RBHOBL+HelveticaNeue-Light"/>
                <a:cs typeface="RBHOBL+HelveticaNeue-Light"/>
              </a:rPr>
              <a:t>different</a:t>
            </a:r>
            <a:r>
              <a:rPr sz="2800" dirty="0">
                <a:solidFill>
                  <a:srgbClr val="000000"/>
                </a:solidFill>
                <a:latin typeface="RBHOBL+HelveticaNeue-Light"/>
                <a:cs typeface="RBHOBL+HelveticaNeue-Light"/>
              </a:rPr>
              <a:t> suffixes sequentially</a:t>
            </a:r>
          </a:p>
        </p:txBody>
      </p:sp>
      <p:sp>
        <p:nvSpPr>
          <p:cNvPr id="7" name="object 7"/>
          <p:cNvSpPr txBox="1"/>
          <p:nvPr/>
        </p:nvSpPr>
        <p:spPr>
          <a:xfrm>
            <a:off x="3407813" y="5843778"/>
            <a:ext cx="3646322" cy="2667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VBKEIE+Helvetica-Light"/>
                <a:cs typeface="VBKEIE+Helvetica-Light"/>
              </a:rPr>
              <a:t>Execute common prefix in a batch</a:t>
            </a:r>
          </a:p>
        </p:txBody>
      </p:sp>
      <p:sp>
        <p:nvSpPr>
          <p:cNvPr id="8" name="object 8"/>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15A23-822B-4A91-8ED8-DA9866B5DC19}"/>
              </a:ext>
            </a:extLst>
          </p:cNvPr>
          <p:cNvSpPr>
            <a:spLocks noGrp="1"/>
          </p:cNvSpPr>
          <p:nvPr>
            <p:ph type="title"/>
          </p:nvPr>
        </p:nvSpPr>
        <p:spPr>
          <a:xfrm>
            <a:off x="838200" y="365125"/>
            <a:ext cx="10515600" cy="831627"/>
          </a:xfrm>
        </p:spPr>
        <p:txBody>
          <a:bodyPr>
            <a:normAutofit/>
          </a:bodyPr>
          <a:lstStyle/>
          <a:p>
            <a:r>
              <a:rPr lang="en-US" altLang="zh-CN" spc="15" dirty="0">
                <a:solidFill>
                  <a:srgbClr val="000000"/>
                </a:solidFill>
                <a:latin typeface="HIBJIL+Futura-Medium"/>
                <a:cs typeface="HIBJIL+Futura-Medium"/>
              </a:rPr>
              <a:t>Nexus: system architecture</a:t>
            </a:r>
            <a:endParaRPr lang="zh-CN" altLang="en-US" dirty="0"/>
          </a:p>
        </p:txBody>
      </p:sp>
      <p:pic>
        <p:nvPicPr>
          <p:cNvPr id="4" name="内容占位符 3">
            <a:extLst>
              <a:ext uri="{FF2B5EF4-FFF2-40B4-BE49-F238E27FC236}">
                <a16:creationId xmlns:a16="http://schemas.microsoft.com/office/drawing/2014/main" id="{21855467-67A9-4C7D-AB27-A69A145BDCFB}"/>
              </a:ext>
            </a:extLst>
          </p:cNvPr>
          <p:cNvPicPr>
            <a:picLocks noGrp="1" noChangeAspect="1"/>
          </p:cNvPicPr>
          <p:nvPr>
            <p:ph idx="1"/>
          </p:nvPr>
        </p:nvPicPr>
        <p:blipFill>
          <a:blip r:embed="rId3"/>
          <a:stretch>
            <a:fillRect/>
          </a:stretch>
        </p:blipFill>
        <p:spPr>
          <a:xfrm>
            <a:off x="1955893" y="1340768"/>
            <a:ext cx="8280214" cy="5315782"/>
          </a:xfrm>
          <a:prstGeom prst="rect">
            <a:avLst/>
          </a:prstGeom>
        </p:spPr>
      </p:pic>
      <p:sp>
        <p:nvSpPr>
          <p:cNvPr id="5" name="椭圆 4">
            <a:extLst>
              <a:ext uri="{FF2B5EF4-FFF2-40B4-BE49-F238E27FC236}">
                <a16:creationId xmlns:a16="http://schemas.microsoft.com/office/drawing/2014/main" id="{39D455DA-A7A7-4206-A373-70215EC71765}"/>
              </a:ext>
            </a:extLst>
          </p:cNvPr>
          <p:cNvSpPr/>
          <p:nvPr/>
        </p:nvSpPr>
        <p:spPr>
          <a:xfrm>
            <a:off x="2351584" y="2204864"/>
            <a:ext cx="3384376" cy="31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4270A63-9427-4A4E-A195-7EEEB5D33C3F}"/>
              </a:ext>
            </a:extLst>
          </p:cNvPr>
          <p:cNvSpPr/>
          <p:nvPr/>
        </p:nvSpPr>
        <p:spPr>
          <a:xfrm>
            <a:off x="1955893" y="5620395"/>
            <a:ext cx="2979595" cy="872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647FFEF5-CF64-43A0-81D8-A1C8E908D1A4}"/>
              </a:ext>
            </a:extLst>
          </p:cNvPr>
          <p:cNvSpPr/>
          <p:nvPr/>
        </p:nvSpPr>
        <p:spPr>
          <a:xfrm>
            <a:off x="5951984" y="2180664"/>
            <a:ext cx="4104456" cy="3840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1A92C2D8-8F15-44A2-91AB-4E5711408177}"/>
              </a:ext>
            </a:extLst>
          </p:cNvPr>
          <p:cNvSpPr txBox="1"/>
          <p:nvPr/>
        </p:nvSpPr>
        <p:spPr>
          <a:xfrm>
            <a:off x="407368" y="2780928"/>
            <a:ext cx="2160240" cy="830997"/>
          </a:xfrm>
          <a:prstGeom prst="rect">
            <a:avLst/>
          </a:prstGeom>
          <a:noFill/>
        </p:spPr>
        <p:txBody>
          <a:bodyPr wrap="square" rtlCol="0">
            <a:spAutoFit/>
          </a:bodyPr>
          <a:lstStyle/>
          <a:p>
            <a:r>
              <a:rPr lang="en-US" altLang="zh-CN" sz="2400" dirty="0">
                <a:solidFill>
                  <a:srgbClr val="FF0000"/>
                </a:solidFill>
              </a:rPr>
              <a:t>Control Plane</a:t>
            </a:r>
          </a:p>
          <a:p>
            <a:r>
              <a:rPr lang="en-US" altLang="zh-CN" sz="2400" dirty="0">
                <a:solidFill>
                  <a:srgbClr val="FF0000"/>
                </a:solidFill>
              </a:rPr>
              <a:t>(30~60 s)</a:t>
            </a:r>
            <a:endParaRPr lang="zh-CN" altLang="en-US" sz="2400" dirty="0">
              <a:solidFill>
                <a:srgbClr val="FF0000"/>
              </a:solidFill>
            </a:endParaRPr>
          </a:p>
        </p:txBody>
      </p:sp>
      <p:sp>
        <p:nvSpPr>
          <p:cNvPr id="9" name="文本框 8">
            <a:extLst>
              <a:ext uri="{FF2B5EF4-FFF2-40B4-BE49-F238E27FC236}">
                <a16:creationId xmlns:a16="http://schemas.microsoft.com/office/drawing/2014/main" id="{CDFAF68A-54C8-424A-864F-51039CD7318F}"/>
              </a:ext>
            </a:extLst>
          </p:cNvPr>
          <p:cNvSpPr txBox="1"/>
          <p:nvPr/>
        </p:nvSpPr>
        <p:spPr>
          <a:xfrm>
            <a:off x="47328" y="5101733"/>
            <a:ext cx="2088232" cy="830997"/>
          </a:xfrm>
          <a:prstGeom prst="rect">
            <a:avLst/>
          </a:prstGeom>
          <a:noFill/>
        </p:spPr>
        <p:txBody>
          <a:bodyPr wrap="square" rtlCol="0">
            <a:spAutoFit/>
          </a:bodyPr>
          <a:lstStyle/>
          <a:p>
            <a:r>
              <a:rPr lang="en-US" altLang="zh-CN" sz="2400" dirty="0">
                <a:solidFill>
                  <a:srgbClr val="FF0000"/>
                </a:solidFill>
              </a:rPr>
              <a:t>Management Plane </a:t>
            </a:r>
            <a:r>
              <a:rPr lang="zh-CN" altLang="en-US" sz="2400" dirty="0">
                <a:solidFill>
                  <a:srgbClr val="FF0000"/>
                </a:solidFill>
              </a:rPr>
              <a:t>（</a:t>
            </a:r>
            <a:r>
              <a:rPr lang="en-US" altLang="zh-CN" sz="2400" dirty="0">
                <a:solidFill>
                  <a:srgbClr val="FF0000"/>
                </a:solidFill>
              </a:rPr>
              <a:t>hours</a:t>
            </a:r>
            <a:r>
              <a:rPr lang="zh-CN" altLang="en-US" sz="2400" dirty="0">
                <a:solidFill>
                  <a:srgbClr val="FF0000"/>
                </a:solidFill>
              </a:rPr>
              <a:t>）</a:t>
            </a:r>
          </a:p>
        </p:txBody>
      </p:sp>
      <p:sp>
        <p:nvSpPr>
          <p:cNvPr id="10" name="文本框 9">
            <a:extLst>
              <a:ext uri="{FF2B5EF4-FFF2-40B4-BE49-F238E27FC236}">
                <a16:creationId xmlns:a16="http://schemas.microsoft.com/office/drawing/2014/main" id="{42CA63AD-5D4A-489C-9982-6EBC07EF302C}"/>
              </a:ext>
            </a:extLst>
          </p:cNvPr>
          <p:cNvSpPr txBox="1"/>
          <p:nvPr/>
        </p:nvSpPr>
        <p:spPr>
          <a:xfrm>
            <a:off x="9995514" y="2180664"/>
            <a:ext cx="2088232" cy="830997"/>
          </a:xfrm>
          <a:prstGeom prst="rect">
            <a:avLst/>
          </a:prstGeom>
          <a:noFill/>
        </p:spPr>
        <p:txBody>
          <a:bodyPr wrap="square" rtlCol="0">
            <a:spAutoFit/>
          </a:bodyPr>
          <a:lstStyle/>
          <a:p>
            <a:r>
              <a:rPr lang="en-US" altLang="zh-CN" sz="2400" dirty="0">
                <a:solidFill>
                  <a:srgbClr val="FF0000"/>
                </a:solidFill>
              </a:rPr>
              <a:t>Data Plane</a:t>
            </a:r>
          </a:p>
          <a:p>
            <a:r>
              <a:rPr lang="en-US" altLang="zh-CN" sz="2400" dirty="0">
                <a:solidFill>
                  <a:srgbClr val="FF0000"/>
                </a:solidFill>
              </a:rPr>
              <a:t>(milliseconds)</a:t>
            </a:r>
            <a:endParaRPr lang="zh-CN" altLang="en-US" sz="2400" dirty="0">
              <a:solidFill>
                <a:srgbClr val="FF0000"/>
              </a:solidFill>
            </a:endParaRPr>
          </a:p>
        </p:txBody>
      </p:sp>
    </p:spTree>
    <p:extLst>
      <p:ext uri="{BB962C8B-B14F-4D97-AF65-F5344CB8AC3E}">
        <p14:creationId xmlns:p14="http://schemas.microsoft.com/office/powerpoint/2010/main" val="34008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F2D7E1-02A7-4E09-938B-B3573DAD6815}"/>
              </a:ext>
            </a:extLst>
          </p:cNvPr>
          <p:cNvSpPr>
            <a:spLocks noGrp="1"/>
          </p:cNvSpPr>
          <p:nvPr>
            <p:ph type="title"/>
          </p:nvPr>
        </p:nvSpPr>
        <p:spPr/>
        <p:txBody>
          <a:bodyPr/>
          <a:lstStyle/>
          <a:p>
            <a:r>
              <a:rPr lang="en-US" altLang="zh-CN" spc="15" dirty="0">
                <a:solidFill>
                  <a:srgbClr val="000000"/>
                </a:solidFill>
                <a:latin typeface="HIBJIL+Futura-Medium"/>
                <a:cs typeface="HIBJIL+Futura-Medium"/>
              </a:rPr>
              <a:t>Nexus: system implementation</a:t>
            </a:r>
            <a:endParaRPr lang="zh-CN" altLang="en-US" dirty="0"/>
          </a:p>
        </p:txBody>
      </p:sp>
      <p:sp>
        <p:nvSpPr>
          <p:cNvPr id="3" name="内容占位符 2">
            <a:extLst>
              <a:ext uri="{FF2B5EF4-FFF2-40B4-BE49-F238E27FC236}">
                <a16:creationId xmlns:a16="http://schemas.microsoft.com/office/drawing/2014/main" id="{642EAE21-34B1-4AA7-9D57-F391E1C090BC}"/>
              </a:ext>
            </a:extLst>
          </p:cNvPr>
          <p:cNvSpPr>
            <a:spLocks noGrp="1"/>
          </p:cNvSpPr>
          <p:nvPr>
            <p:ph idx="1"/>
          </p:nvPr>
        </p:nvSpPr>
        <p:spPr/>
        <p:txBody>
          <a:bodyPr/>
          <a:lstStyle/>
          <a:p>
            <a:pPr>
              <a:spcBef>
                <a:spcPts val="600"/>
              </a:spcBef>
              <a:spcAft>
                <a:spcPts val="600"/>
              </a:spcAft>
            </a:pPr>
            <a:r>
              <a:rPr lang="en-US" altLang="zh-CN" sz="3200" dirty="0">
                <a:solidFill>
                  <a:srgbClr val="000000"/>
                </a:solidFill>
                <a:latin typeface="RBHOBL+HelveticaNeue-Light"/>
                <a:cs typeface="RBHOBL+HelveticaNeue-Light"/>
              </a:rPr>
              <a:t>10 K lines of C</a:t>
            </a:r>
            <a:r>
              <a:rPr lang="en-US" altLang="zh-CN" sz="3200" dirty="0">
                <a:solidFill>
                  <a:srgbClr val="000000"/>
                </a:solidFill>
                <a:latin typeface="Arial" panose="020B0604020202020204" pitchFamily="34" charset="0"/>
                <a:cs typeface="Arial" panose="020B0604020202020204" pitchFamily="34" charset="0"/>
              </a:rPr>
              <a:t>++</a:t>
            </a:r>
          </a:p>
          <a:p>
            <a:pPr>
              <a:spcBef>
                <a:spcPts val="600"/>
              </a:spcBef>
              <a:spcAft>
                <a:spcPts val="600"/>
              </a:spcAft>
            </a:pPr>
            <a:endParaRPr lang="en-US" altLang="zh-CN" sz="3200" dirty="0">
              <a:solidFill>
                <a:srgbClr val="000000"/>
              </a:solidFill>
              <a:latin typeface="Arial" panose="020B0604020202020204" pitchFamily="34" charset="0"/>
              <a:cs typeface="Arial" panose="020B0604020202020204" pitchFamily="34" charset="0"/>
            </a:endParaRPr>
          </a:p>
          <a:p>
            <a:pPr>
              <a:spcBef>
                <a:spcPts val="600"/>
              </a:spcBef>
              <a:spcAft>
                <a:spcPts val="600"/>
              </a:spcAft>
            </a:pPr>
            <a:r>
              <a:rPr lang="en-US" altLang="zh-CN" sz="3200" dirty="0">
                <a:solidFill>
                  <a:srgbClr val="000000"/>
                </a:solidFill>
                <a:latin typeface="RBHOBL+HelveticaNeue-Light"/>
              </a:rPr>
              <a:t>Support Caffe, Caffe2, </a:t>
            </a:r>
            <a:r>
              <a:rPr lang="en-US" altLang="zh-CN" sz="3200" dirty="0" err="1">
                <a:solidFill>
                  <a:srgbClr val="000000"/>
                </a:solidFill>
                <a:latin typeface="RBHOBL+HelveticaNeue-Light"/>
              </a:rPr>
              <a:t>Tensorflow</a:t>
            </a:r>
            <a:r>
              <a:rPr lang="en-US" altLang="zh-CN" sz="3200" dirty="0">
                <a:solidFill>
                  <a:srgbClr val="000000"/>
                </a:solidFill>
                <a:latin typeface="RBHOBL+HelveticaNeue-Light"/>
              </a:rPr>
              <a:t>, and Darknet</a:t>
            </a:r>
          </a:p>
          <a:p>
            <a:pPr>
              <a:spcBef>
                <a:spcPts val="600"/>
              </a:spcBef>
              <a:spcAft>
                <a:spcPts val="600"/>
              </a:spcAft>
            </a:pPr>
            <a:endParaRPr lang="en-US" altLang="zh-CN" sz="3200" dirty="0">
              <a:solidFill>
                <a:srgbClr val="000000"/>
              </a:solidFill>
              <a:latin typeface="RBHOBL+HelveticaNeue-Light"/>
            </a:endParaRPr>
          </a:p>
          <a:p>
            <a:pPr>
              <a:spcBef>
                <a:spcPts val="600"/>
              </a:spcBef>
              <a:spcAft>
                <a:spcPts val="600"/>
              </a:spcAft>
            </a:pPr>
            <a:r>
              <a:rPr lang="en-US" altLang="zh-CN" sz="3200" dirty="0">
                <a:solidFill>
                  <a:srgbClr val="000000"/>
                </a:solidFill>
                <a:latin typeface="RBHOBL+HelveticaNeue-Light"/>
              </a:rPr>
              <a:t>Deployed in Docker Swarm or Kubernetes</a:t>
            </a:r>
            <a:endParaRPr lang="zh-CN" altLang="en-US" sz="3200" dirty="0">
              <a:solidFill>
                <a:srgbClr val="000000"/>
              </a:solidFill>
              <a:latin typeface="RBHOBL+HelveticaNeue-Light"/>
            </a:endParaRPr>
          </a:p>
        </p:txBody>
      </p:sp>
    </p:spTree>
    <p:extLst>
      <p:ext uri="{BB962C8B-B14F-4D97-AF65-F5344CB8AC3E}">
        <p14:creationId xmlns:p14="http://schemas.microsoft.com/office/powerpoint/2010/main" val="93176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DDD3BA-F299-4D63-8D47-C35DDC0E8F08}"/>
              </a:ext>
            </a:extLst>
          </p:cNvPr>
          <p:cNvSpPr>
            <a:spLocks noGrp="1"/>
          </p:cNvSpPr>
          <p:nvPr>
            <p:ph type="title"/>
          </p:nvPr>
        </p:nvSpPr>
        <p:spPr/>
        <p:txBody>
          <a:bodyPr/>
          <a:lstStyle/>
          <a:p>
            <a:r>
              <a:rPr lang="en-US" altLang="zh-CN" spc="15" dirty="0">
                <a:solidFill>
                  <a:srgbClr val="000000"/>
                </a:solidFill>
                <a:latin typeface="HIBJIL+Futura-Medium"/>
                <a:cs typeface="HIBJIL+Futura-Medium"/>
              </a:rPr>
              <a:t>Evaluation</a:t>
            </a:r>
            <a:endParaRPr lang="zh-CN" altLang="en-US" dirty="0"/>
          </a:p>
        </p:txBody>
      </p:sp>
      <p:sp>
        <p:nvSpPr>
          <p:cNvPr id="3" name="文本占位符 2">
            <a:extLst>
              <a:ext uri="{FF2B5EF4-FFF2-40B4-BE49-F238E27FC236}">
                <a16:creationId xmlns:a16="http://schemas.microsoft.com/office/drawing/2014/main" id="{A4051FDC-D97F-455A-BC5C-D612E328F31A}"/>
              </a:ext>
            </a:extLst>
          </p:cNvPr>
          <p:cNvSpPr>
            <a:spLocks noGrp="1"/>
          </p:cNvSpPr>
          <p:nvPr>
            <p:ph type="body" idx="1"/>
          </p:nvPr>
        </p:nvSpPr>
        <p:spPr>
          <a:xfrm>
            <a:off x="838200" y="1825624"/>
            <a:ext cx="10515600" cy="4771727"/>
          </a:xfrm>
        </p:spPr>
        <p:txBody>
          <a:bodyPr>
            <a:normAutofit/>
          </a:bodyPr>
          <a:lstStyle/>
          <a:p>
            <a:pPr>
              <a:spcBef>
                <a:spcPts val="600"/>
              </a:spcBef>
              <a:spcAft>
                <a:spcPts val="600"/>
              </a:spcAft>
            </a:pPr>
            <a:r>
              <a:rPr lang="en-US" altLang="zh-CN" sz="3200" dirty="0">
                <a:solidFill>
                  <a:srgbClr val="000000"/>
                </a:solidFill>
                <a:latin typeface="RBHOBL+HelveticaNeue-Light"/>
                <a:cs typeface="RBHOBL+HelveticaNeue-Light"/>
              </a:rPr>
              <a:t>Baseline: Clipper and</a:t>
            </a:r>
            <a:r>
              <a:rPr lang="en-US" altLang="zh-CN" sz="3200" spc="-10" dirty="0">
                <a:solidFill>
                  <a:srgbClr val="000000"/>
                </a:solidFill>
                <a:latin typeface="RBHOBL+HelveticaNeue-Light"/>
                <a:cs typeface="RBHOBL+HelveticaNeue-Light"/>
              </a:rPr>
              <a:t> </a:t>
            </a:r>
            <a:r>
              <a:rPr lang="en-US" altLang="zh-CN" sz="3200" spc="-30" dirty="0" err="1">
                <a:solidFill>
                  <a:srgbClr val="000000"/>
                </a:solidFill>
                <a:latin typeface="RBHOBL+HelveticaNeue-Light"/>
                <a:cs typeface="RBHOBL+HelveticaNeue-Light"/>
              </a:rPr>
              <a:t>Tensorflow</a:t>
            </a:r>
            <a:r>
              <a:rPr lang="en-US" altLang="zh-CN" sz="3200" spc="25" dirty="0">
                <a:solidFill>
                  <a:srgbClr val="000000"/>
                </a:solidFill>
                <a:latin typeface="RBHOBL+HelveticaNeue-Light"/>
                <a:cs typeface="RBHOBL+HelveticaNeue-Light"/>
              </a:rPr>
              <a:t> </a:t>
            </a:r>
            <a:r>
              <a:rPr lang="en-US" altLang="zh-CN" sz="3200" dirty="0">
                <a:solidFill>
                  <a:srgbClr val="000000"/>
                </a:solidFill>
                <a:latin typeface="RBHOBL+HelveticaNeue-Light"/>
                <a:cs typeface="RBHOBL+HelveticaNeue-Light"/>
              </a:rPr>
              <a:t>Serving</a:t>
            </a:r>
          </a:p>
          <a:p>
            <a:pPr>
              <a:spcBef>
                <a:spcPts val="600"/>
              </a:spcBef>
              <a:spcAft>
                <a:spcPts val="600"/>
              </a:spcAft>
            </a:pPr>
            <a:r>
              <a:rPr lang="en-US" altLang="zh-CN" sz="3200" dirty="0">
                <a:solidFill>
                  <a:srgbClr val="DB314D"/>
                </a:solidFill>
                <a:latin typeface="RBHOBL+HelveticaNeue-Light"/>
                <a:cs typeface="RBHOBL+HelveticaNeue-Light"/>
              </a:rPr>
              <a:t>Both lack support for cluster and complex queries</a:t>
            </a:r>
          </a:p>
          <a:p>
            <a:pPr lvl="1">
              <a:spcBef>
                <a:spcPts val="600"/>
              </a:spcBef>
              <a:spcAft>
                <a:spcPts val="600"/>
              </a:spcAft>
            </a:pPr>
            <a:r>
              <a:rPr lang="en-US" altLang="zh-CN" sz="2800" dirty="0">
                <a:solidFill>
                  <a:srgbClr val="DB314D"/>
                </a:solidFill>
                <a:latin typeface="RBHOBL+HelveticaNeue-Light"/>
                <a:cs typeface="RBHOBL+HelveticaNeue-Light"/>
              </a:rPr>
              <a:t>Batch-oblivious scheduler</a:t>
            </a:r>
          </a:p>
          <a:p>
            <a:pPr marL="457200" lvl="1" indent="0">
              <a:spcBef>
                <a:spcPts val="600"/>
              </a:spcBef>
              <a:spcAft>
                <a:spcPts val="600"/>
              </a:spcAft>
              <a:buNone/>
            </a:pPr>
            <a:r>
              <a:rPr lang="en-US" altLang="zh-CN" sz="2800" dirty="0">
                <a:solidFill>
                  <a:srgbClr val="000000"/>
                </a:solidFill>
                <a:latin typeface="RBHOBL+HelveticaNeue-Light"/>
                <a:cs typeface="RBHOBL+HelveticaNeue-Light"/>
              </a:rPr>
              <a:t>allocates # GPUs </a:t>
            </a:r>
            <a:r>
              <a:rPr lang="en-US" altLang="zh-CN" sz="2800" dirty="0">
                <a:solidFill>
                  <a:srgbClr val="000000"/>
                </a:solidFill>
                <a:latin typeface="GRTDRV+CambriaMath"/>
                <a:cs typeface="GRTDRV+CambriaMath"/>
              </a:rPr>
              <a:t>∝</a:t>
            </a:r>
            <a:r>
              <a:rPr lang="en-US" altLang="zh-CN" sz="2800" spc="69" dirty="0">
                <a:solidFill>
                  <a:srgbClr val="000000"/>
                </a:solidFill>
                <a:latin typeface="Times New Roman"/>
                <a:cs typeface="Times New Roman"/>
              </a:rPr>
              <a:t> </a:t>
            </a:r>
            <a:r>
              <a:rPr lang="en-US" altLang="zh-CN" sz="2800" dirty="0">
                <a:solidFill>
                  <a:srgbClr val="000000"/>
                </a:solidFill>
                <a:latin typeface="RBHOBL+HelveticaNeue-Light"/>
                <a:cs typeface="RBHOBL+HelveticaNeue-Light"/>
              </a:rPr>
              <a:t>request rate / max throughput under latency SLO on</a:t>
            </a:r>
            <a:r>
              <a:rPr lang="en-US" altLang="zh-CN" sz="2800" spc="-10" dirty="0">
                <a:solidFill>
                  <a:srgbClr val="000000"/>
                </a:solidFill>
                <a:latin typeface="RBHOBL+HelveticaNeue-Light"/>
                <a:cs typeface="RBHOBL+HelveticaNeue-Light"/>
              </a:rPr>
              <a:t> </a:t>
            </a:r>
            <a:r>
              <a:rPr lang="en-US" altLang="zh-CN" sz="2800" dirty="0">
                <a:solidFill>
                  <a:srgbClr val="000000"/>
                </a:solidFill>
                <a:latin typeface="RBHOBL+HelveticaNeue-Light"/>
                <a:cs typeface="RBHOBL+HelveticaNeue-Light"/>
              </a:rPr>
              <a:t>a single GPU</a:t>
            </a:r>
          </a:p>
          <a:p>
            <a:pPr lvl="1">
              <a:spcBef>
                <a:spcPts val="600"/>
              </a:spcBef>
              <a:spcAft>
                <a:spcPts val="600"/>
              </a:spcAft>
            </a:pPr>
            <a:r>
              <a:rPr lang="en-US" altLang="zh-CN" sz="2800" dirty="0">
                <a:solidFill>
                  <a:srgbClr val="DB314D"/>
                </a:solidFill>
                <a:latin typeface="RBHOBL+HelveticaNeue-Light"/>
                <a:cs typeface="RBHOBL+HelveticaNeue-Light"/>
              </a:rPr>
              <a:t>Naive query analysis</a:t>
            </a:r>
          </a:p>
          <a:p>
            <a:pPr marL="457200" lvl="1" indent="0">
              <a:spcBef>
                <a:spcPts val="600"/>
              </a:spcBef>
              <a:spcAft>
                <a:spcPts val="600"/>
              </a:spcAft>
              <a:buNone/>
            </a:pPr>
            <a:r>
              <a:rPr lang="en-US" altLang="zh-CN" sz="2800" dirty="0">
                <a:solidFill>
                  <a:srgbClr val="000000"/>
                </a:solidFill>
                <a:latin typeface="RBHOBL+HelveticaNeue-Light"/>
                <a:cs typeface="RBHOBL+HelveticaNeue-Light"/>
              </a:rPr>
              <a:t>splits query latency SLO evenly to each stage</a:t>
            </a:r>
          </a:p>
          <a:p>
            <a:r>
              <a:rPr lang="en-US" altLang="zh-CN" sz="3200" dirty="0"/>
              <a:t>Throughput: </a:t>
            </a:r>
            <a:r>
              <a:rPr lang="en-US" altLang="zh-CN" sz="3200" b="1" dirty="0"/>
              <a:t>maximum query rate</a:t>
            </a:r>
            <a:r>
              <a:rPr lang="en-US" altLang="zh-CN" sz="3200" dirty="0"/>
              <a:t> where 99% can be served within latency SLO</a:t>
            </a:r>
            <a:endParaRPr lang="zh-CN" altLang="en-US" sz="3200" dirty="0"/>
          </a:p>
        </p:txBody>
      </p:sp>
    </p:spTree>
    <p:extLst>
      <p:ext uri="{BB962C8B-B14F-4D97-AF65-F5344CB8AC3E}">
        <p14:creationId xmlns:p14="http://schemas.microsoft.com/office/powerpoint/2010/main" val="1017509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75076"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spc="11" dirty="0">
                <a:solidFill>
                  <a:srgbClr val="000000"/>
                </a:solidFill>
                <a:latin typeface="HIBJIL+Futura-Medium"/>
                <a:cs typeface="HIBJIL+Futura-Medium"/>
              </a:rPr>
              <a:t> </a:t>
            </a:r>
            <a:r>
              <a:rPr sz="4350" spc="37" dirty="0">
                <a:solidFill>
                  <a:srgbClr val="000000"/>
                </a:solidFill>
                <a:latin typeface="HIBJIL+Futura-Medium"/>
                <a:cs typeface="HIBJIL+Futura-Medium"/>
              </a:rPr>
              <a:t>game</a:t>
            </a:r>
            <a:r>
              <a:rPr sz="4350" spc="12" dirty="0">
                <a:solidFill>
                  <a:srgbClr val="000000"/>
                </a:solidFill>
                <a:latin typeface="HIBJIL+Futura-Medium"/>
                <a:cs typeface="HIBJIL+Futura-Medium"/>
              </a:rPr>
              <a:t> </a:t>
            </a:r>
            <a:r>
              <a:rPr sz="4350" spc="30" dirty="0">
                <a:solidFill>
                  <a:srgbClr val="000000"/>
                </a:solidFill>
                <a:latin typeface="HIBJIL+Futura-Medium"/>
                <a:cs typeface="HIBJIL+Futura-Medium"/>
              </a:rPr>
              <a:t>analysis</a:t>
            </a:r>
          </a:p>
        </p:txBody>
      </p:sp>
      <p:sp>
        <p:nvSpPr>
          <p:cNvPr id="4" name="object 4"/>
          <p:cNvSpPr txBox="1"/>
          <p:nvPr/>
        </p:nvSpPr>
        <p:spPr>
          <a:xfrm>
            <a:off x="9488199" y="2172732"/>
            <a:ext cx="635189" cy="288969"/>
          </a:xfrm>
          <a:prstGeom prst="rect">
            <a:avLst/>
          </a:prstGeom>
        </p:spPr>
        <p:txBody>
          <a:bodyPr vert="horz" wrap="square" lIns="0" tIns="0" rIns="0" bIns="0" rtlCol="0">
            <a:spAutoFit/>
          </a:bodyPr>
          <a:lstStyle/>
          <a:p>
            <a:pPr marL="0" marR="0">
              <a:lnSpc>
                <a:spcPts val="1975"/>
              </a:lnSpc>
              <a:spcBef>
                <a:spcPts val="0"/>
              </a:spcBef>
              <a:spcAft>
                <a:spcPts val="0"/>
              </a:spcAft>
            </a:pPr>
            <a:r>
              <a:rPr sz="1700" dirty="0">
                <a:solidFill>
                  <a:srgbClr val="000000"/>
                </a:solidFill>
                <a:latin typeface="LNJPBF+HelveticaNeue"/>
                <a:cs typeface="LNJPBF+HelveticaNeue"/>
              </a:rPr>
              <a:t>input</a:t>
            </a:r>
          </a:p>
        </p:txBody>
      </p:sp>
      <p:sp>
        <p:nvSpPr>
          <p:cNvPr id="5" name="object 5"/>
          <p:cNvSpPr txBox="1"/>
          <p:nvPr/>
        </p:nvSpPr>
        <p:spPr>
          <a:xfrm>
            <a:off x="6322096" y="2996742"/>
            <a:ext cx="962101"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FF9200"/>
                </a:solidFill>
                <a:latin typeface="RBHOBL+HelveticaNeue-Light"/>
                <a:cs typeface="RBHOBL+HelveticaNeue-Light"/>
              </a:rPr>
              <a:t>digits</a:t>
            </a:r>
          </a:p>
        </p:txBody>
      </p:sp>
      <p:sp>
        <p:nvSpPr>
          <p:cNvPr id="6" name="object 6"/>
          <p:cNvSpPr txBox="1"/>
          <p:nvPr/>
        </p:nvSpPr>
        <p:spPr>
          <a:xfrm>
            <a:off x="9315766" y="3009290"/>
            <a:ext cx="468477"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RBHOBL+HelveticaNeue-Light"/>
                <a:cs typeface="RBHOBL+HelveticaNeue-Light"/>
              </a:rPr>
              <a:t>x6</a:t>
            </a:r>
          </a:p>
        </p:txBody>
      </p:sp>
      <p:sp>
        <p:nvSpPr>
          <p:cNvPr id="7" name="object 7"/>
          <p:cNvSpPr txBox="1"/>
          <p:nvPr/>
        </p:nvSpPr>
        <p:spPr>
          <a:xfrm>
            <a:off x="10417494" y="2980604"/>
            <a:ext cx="606980" cy="537255"/>
          </a:xfrm>
          <a:prstGeom prst="rect">
            <a:avLst/>
          </a:prstGeom>
        </p:spPr>
        <p:txBody>
          <a:bodyPr vert="horz" wrap="square" lIns="0" tIns="0" rIns="0" bIns="0" rtlCol="0">
            <a:spAutoFit/>
          </a:bodyPr>
          <a:lstStyle/>
          <a:p>
            <a:pPr marL="0" marR="0">
              <a:lnSpc>
                <a:spcPts val="1975"/>
              </a:lnSpc>
              <a:spcBef>
                <a:spcPts val="0"/>
              </a:spcBef>
              <a:spcAft>
                <a:spcPts val="0"/>
              </a:spcAft>
            </a:pPr>
            <a:r>
              <a:rPr sz="1700" dirty="0">
                <a:solidFill>
                  <a:srgbClr val="000000"/>
                </a:solidFill>
                <a:latin typeface="LNJPBF+HelveticaNeue"/>
                <a:cs typeface="LNJPBF+HelveticaNeue"/>
              </a:rPr>
              <a:t>Res-</a:t>
            </a:r>
          </a:p>
          <a:p>
            <a:pPr marL="57818" marR="0">
              <a:lnSpc>
                <a:spcPts val="1955"/>
              </a:lnSpc>
              <a:spcBef>
                <a:spcPts val="0"/>
              </a:spcBef>
              <a:spcAft>
                <a:spcPts val="0"/>
              </a:spcAft>
            </a:pPr>
            <a:r>
              <a:rPr sz="1700" dirty="0">
                <a:solidFill>
                  <a:srgbClr val="000000"/>
                </a:solidFill>
                <a:latin typeface="LNJPBF+HelveticaNeue"/>
                <a:cs typeface="LNJPBF+HelveticaNeue"/>
              </a:rPr>
              <a:t>Net</a:t>
            </a:r>
          </a:p>
        </p:txBody>
      </p:sp>
      <p:sp>
        <p:nvSpPr>
          <p:cNvPr id="8" name="object 8"/>
          <p:cNvSpPr txBox="1"/>
          <p:nvPr/>
        </p:nvSpPr>
        <p:spPr>
          <a:xfrm>
            <a:off x="8527248" y="3104747"/>
            <a:ext cx="726709" cy="288969"/>
          </a:xfrm>
          <a:prstGeom prst="rect">
            <a:avLst/>
          </a:prstGeom>
        </p:spPr>
        <p:txBody>
          <a:bodyPr vert="horz" wrap="square" lIns="0" tIns="0" rIns="0" bIns="0" rtlCol="0">
            <a:spAutoFit/>
          </a:bodyPr>
          <a:lstStyle/>
          <a:p>
            <a:pPr marL="0" marR="0">
              <a:lnSpc>
                <a:spcPts val="1975"/>
              </a:lnSpc>
              <a:spcBef>
                <a:spcPts val="0"/>
              </a:spcBef>
              <a:spcAft>
                <a:spcPts val="0"/>
              </a:spcAft>
            </a:pPr>
            <a:r>
              <a:rPr sz="1700" dirty="0">
                <a:solidFill>
                  <a:srgbClr val="000000"/>
                </a:solidFill>
                <a:latin typeface="LNJPBF+HelveticaNeue"/>
                <a:cs typeface="LNJPBF+HelveticaNeue"/>
              </a:rPr>
              <a:t>LeNet</a:t>
            </a:r>
          </a:p>
        </p:txBody>
      </p:sp>
      <p:sp>
        <p:nvSpPr>
          <p:cNvPr id="9" name="object 9"/>
          <p:cNvSpPr txBox="1"/>
          <p:nvPr/>
        </p:nvSpPr>
        <p:spPr>
          <a:xfrm>
            <a:off x="6350842" y="3978198"/>
            <a:ext cx="1595425"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DB314D"/>
                </a:solidFill>
                <a:latin typeface="RBHOBL+HelveticaNeue-Light"/>
                <a:cs typeface="RBHOBL+HelveticaNeue-Light"/>
              </a:rPr>
              <a:t>character</a:t>
            </a:r>
          </a:p>
        </p:txBody>
      </p:sp>
      <p:sp>
        <p:nvSpPr>
          <p:cNvPr id="10" name="object 10"/>
          <p:cNvSpPr txBox="1"/>
          <p:nvPr/>
        </p:nvSpPr>
        <p:spPr>
          <a:xfrm>
            <a:off x="9416384" y="4063678"/>
            <a:ext cx="778821" cy="288969"/>
          </a:xfrm>
          <a:prstGeom prst="rect">
            <a:avLst/>
          </a:prstGeom>
        </p:spPr>
        <p:txBody>
          <a:bodyPr vert="horz" wrap="square" lIns="0" tIns="0" rIns="0" bIns="0" rtlCol="0">
            <a:spAutoFit/>
          </a:bodyPr>
          <a:lstStyle/>
          <a:p>
            <a:pPr marL="0" marR="0">
              <a:lnSpc>
                <a:spcPts val="1975"/>
              </a:lnSpc>
              <a:spcBef>
                <a:spcPts val="0"/>
              </a:spcBef>
              <a:spcAft>
                <a:spcPts val="0"/>
              </a:spcAft>
            </a:pPr>
            <a:r>
              <a:rPr sz="1700" dirty="0">
                <a:solidFill>
                  <a:srgbClr val="000000"/>
                </a:solidFill>
                <a:latin typeface="LNJPBF+HelveticaNeue"/>
                <a:cs typeface="LNJPBF+HelveticaNeue"/>
              </a:rPr>
              <a:t>output</a:t>
            </a:r>
          </a:p>
        </p:txBody>
      </p:sp>
      <p:sp>
        <p:nvSpPr>
          <p:cNvPr id="11" name="object 11"/>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38</a:t>
            </a:r>
          </a:p>
        </p:txBody>
      </p:sp>
      <p:sp>
        <p:nvSpPr>
          <p:cNvPr id="13" name="文本框 12">
            <a:extLst>
              <a:ext uri="{FF2B5EF4-FFF2-40B4-BE49-F238E27FC236}">
                <a16:creationId xmlns:a16="http://schemas.microsoft.com/office/drawing/2014/main" id="{54D28176-C6C7-45EA-96C7-4B8CB3D4EFBA}"/>
              </a:ext>
            </a:extLst>
          </p:cNvPr>
          <p:cNvSpPr txBox="1"/>
          <p:nvPr/>
        </p:nvSpPr>
        <p:spPr>
          <a:xfrm>
            <a:off x="983432" y="6441620"/>
            <a:ext cx="9343024" cy="369332"/>
          </a:xfrm>
          <a:prstGeom prst="rect">
            <a:avLst/>
          </a:prstGeom>
          <a:noFill/>
        </p:spPr>
        <p:txBody>
          <a:bodyPr wrap="square" rtlCol="0">
            <a:spAutoFit/>
          </a:bodyPr>
          <a:lstStyle/>
          <a:p>
            <a:pPr algn="ctr"/>
            <a:r>
              <a:rPr lang="en-US" altLang="zh-CN" dirty="0"/>
              <a:t>Video streams from Twitch: </a:t>
            </a:r>
            <a:r>
              <a:rPr lang="en-US" altLang="zh-CN" dirty="0">
                <a:hlinkClick r:id="rId4"/>
              </a:rPr>
              <a:t>https://www.twitch.tv/</a:t>
            </a:r>
            <a:r>
              <a:rPr lang="en-US" altLang="zh-CN" dirty="0"/>
              <a:t> </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75076"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spc="11" dirty="0">
                <a:solidFill>
                  <a:srgbClr val="000000"/>
                </a:solidFill>
                <a:latin typeface="HIBJIL+Futura-Medium"/>
                <a:cs typeface="HIBJIL+Futura-Medium"/>
              </a:rPr>
              <a:t> </a:t>
            </a:r>
            <a:r>
              <a:rPr sz="4350" spc="37" dirty="0">
                <a:solidFill>
                  <a:srgbClr val="000000"/>
                </a:solidFill>
                <a:latin typeface="HIBJIL+Futura-Medium"/>
                <a:cs typeface="HIBJIL+Futura-Medium"/>
              </a:rPr>
              <a:t>game</a:t>
            </a:r>
            <a:r>
              <a:rPr sz="4350" spc="12" dirty="0">
                <a:solidFill>
                  <a:srgbClr val="000000"/>
                </a:solidFill>
                <a:latin typeface="HIBJIL+Futura-Medium"/>
                <a:cs typeface="HIBJIL+Futura-Medium"/>
              </a:rPr>
              <a:t> </a:t>
            </a:r>
            <a:r>
              <a:rPr sz="4350" spc="30" dirty="0">
                <a:solidFill>
                  <a:srgbClr val="000000"/>
                </a:solidFill>
                <a:latin typeface="HIBJIL+Futura-Medium"/>
                <a:cs typeface="HIBJIL+Futura-Medium"/>
              </a:rPr>
              <a:t>analysis</a:t>
            </a:r>
          </a:p>
        </p:txBody>
      </p:sp>
      <p:sp>
        <p:nvSpPr>
          <p:cNvPr id="4" name="object 4"/>
          <p:cNvSpPr txBox="1"/>
          <p:nvPr/>
        </p:nvSpPr>
        <p:spPr>
          <a:xfrm>
            <a:off x="929639" y="1598066"/>
            <a:ext cx="6512440" cy="397763"/>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20 Games</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popularity distribution (Zipf-0.9)</a:t>
            </a:r>
          </a:p>
        </p:txBody>
      </p:sp>
      <p:sp>
        <p:nvSpPr>
          <p:cNvPr id="5" name="object 5"/>
          <p:cNvSpPr txBox="1"/>
          <p:nvPr/>
        </p:nvSpPr>
        <p:spPr>
          <a:xfrm>
            <a:off x="929639" y="2055266"/>
            <a:ext cx="8774142" cy="820738"/>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Specialize ResNet-50 by fine-tuning the last layer</a:t>
            </a:r>
            <a:r>
              <a:rPr sz="2400" spc="-15"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for</a:t>
            </a:r>
            <a:r>
              <a:rPr sz="2400" spc="-11"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each</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game</a:t>
            </a:r>
          </a:p>
          <a:p>
            <a:pPr marL="0" marR="0">
              <a:lnSpc>
                <a:spcPts val="2831"/>
              </a:lnSpc>
              <a:spcBef>
                <a:spcPts val="767"/>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16 Nvidia GTX </a:t>
            </a:r>
            <a:r>
              <a:rPr sz="2400" spc="15" dirty="0">
                <a:solidFill>
                  <a:srgbClr val="000000"/>
                </a:solidFill>
                <a:latin typeface="RBHOBL+HelveticaNeue-Light"/>
                <a:cs typeface="RBHOBL+HelveticaNeue-Light"/>
              </a:rPr>
              <a:t>1080Ti</a:t>
            </a:r>
            <a:r>
              <a:rPr sz="2400" spc="-12"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latency SLO </a:t>
            </a:r>
            <a:r>
              <a:rPr sz="2400" dirty="0">
                <a:solidFill>
                  <a:srgbClr val="FF0000"/>
                </a:solidFill>
                <a:latin typeface="RBHOBL+HelveticaNeue-Light"/>
                <a:cs typeface="RBHOBL+HelveticaNeue-Light"/>
              </a:rPr>
              <a:t>50ms</a:t>
            </a:r>
          </a:p>
        </p:txBody>
      </p:sp>
      <p:sp>
        <p:nvSpPr>
          <p:cNvPr id="6" name="object 6"/>
          <p:cNvSpPr txBox="1"/>
          <p:nvPr/>
        </p:nvSpPr>
        <p:spPr>
          <a:xfrm>
            <a:off x="2301494" y="3171367"/>
            <a:ext cx="66080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4000</a:t>
            </a:r>
          </a:p>
        </p:txBody>
      </p:sp>
      <p:sp>
        <p:nvSpPr>
          <p:cNvPr id="7" name="object 7"/>
          <p:cNvSpPr txBox="1"/>
          <p:nvPr/>
        </p:nvSpPr>
        <p:spPr>
          <a:xfrm>
            <a:off x="2301494" y="3838879"/>
            <a:ext cx="66080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3000</a:t>
            </a:r>
          </a:p>
        </p:txBody>
      </p:sp>
      <p:sp>
        <p:nvSpPr>
          <p:cNvPr id="8" name="object 8"/>
          <p:cNvSpPr txBox="1"/>
          <p:nvPr/>
        </p:nvSpPr>
        <p:spPr>
          <a:xfrm>
            <a:off x="4576432" y="4312990"/>
            <a:ext cx="724479"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9.4x</a:t>
            </a:r>
          </a:p>
        </p:txBody>
      </p:sp>
      <p:sp>
        <p:nvSpPr>
          <p:cNvPr id="9" name="object 9"/>
          <p:cNvSpPr txBox="1"/>
          <p:nvPr/>
        </p:nvSpPr>
        <p:spPr>
          <a:xfrm>
            <a:off x="2301494" y="4506391"/>
            <a:ext cx="660882" cy="1642871"/>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2000</a:t>
            </a:r>
          </a:p>
          <a:p>
            <a:pPr marL="0" marR="0">
              <a:lnSpc>
                <a:spcPts val="2123"/>
              </a:lnSpc>
              <a:spcBef>
                <a:spcPts val="3182"/>
              </a:spcBef>
              <a:spcAft>
                <a:spcPts val="0"/>
              </a:spcAft>
            </a:pPr>
            <a:r>
              <a:rPr sz="1800" dirty="0">
                <a:solidFill>
                  <a:srgbClr val="000000"/>
                </a:solidFill>
                <a:latin typeface="RBHOBL+HelveticaNeue-Light"/>
                <a:cs typeface="RBHOBL+HelveticaNeue-Light"/>
              </a:rPr>
              <a:t>1000</a:t>
            </a:r>
          </a:p>
          <a:p>
            <a:pPr marL="381380" marR="0">
              <a:lnSpc>
                <a:spcPts val="2123"/>
              </a:lnSpc>
              <a:spcBef>
                <a:spcPts val="3132"/>
              </a:spcBef>
              <a:spcAft>
                <a:spcPts val="0"/>
              </a:spcAft>
            </a:pPr>
            <a:r>
              <a:rPr sz="1800" dirty="0">
                <a:solidFill>
                  <a:srgbClr val="000000"/>
                </a:solidFill>
                <a:latin typeface="RBHOBL+HelveticaNeue-Light"/>
                <a:cs typeface="RBHOBL+HelveticaNeue-Light"/>
              </a:rPr>
              <a:t>0</a:t>
            </a:r>
          </a:p>
        </p:txBody>
      </p:sp>
      <p:sp>
        <p:nvSpPr>
          <p:cNvPr id="10" name="object 10"/>
          <p:cNvSpPr txBox="1"/>
          <p:nvPr/>
        </p:nvSpPr>
        <p:spPr>
          <a:xfrm>
            <a:off x="3176958" y="6140119"/>
            <a:ext cx="1193764"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TF</a:t>
            </a:r>
            <a:r>
              <a:rPr sz="1800" spc="33" dirty="0">
                <a:solidFill>
                  <a:srgbClr val="000000"/>
                </a:solidFill>
                <a:latin typeface="RBHOBL+HelveticaNeue-Light"/>
                <a:cs typeface="RBHOBL+HelveticaNeue-Light"/>
              </a:rPr>
              <a:t> </a:t>
            </a:r>
            <a:r>
              <a:rPr sz="1800" spc="-11" dirty="0">
                <a:solidFill>
                  <a:srgbClr val="000000"/>
                </a:solidFill>
                <a:latin typeface="RBHOBL+HelveticaNeue-Light"/>
                <a:cs typeface="RBHOBL+HelveticaNeue-Light"/>
              </a:rPr>
              <a:t>Serving</a:t>
            </a:r>
          </a:p>
        </p:txBody>
      </p:sp>
      <p:sp>
        <p:nvSpPr>
          <p:cNvPr id="11" name="object 11"/>
          <p:cNvSpPr txBox="1"/>
          <p:nvPr/>
        </p:nvSpPr>
        <p:spPr>
          <a:xfrm>
            <a:off x="4713723" y="6140119"/>
            <a:ext cx="851001"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Clipper</a:t>
            </a:r>
          </a:p>
        </p:txBody>
      </p:sp>
      <p:sp>
        <p:nvSpPr>
          <p:cNvPr id="12" name="object 12"/>
          <p:cNvSpPr txBox="1"/>
          <p:nvPr/>
        </p:nvSpPr>
        <p:spPr>
          <a:xfrm>
            <a:off x="6114822" y="6140119"/>
            <a:ext cx="774649"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Nexus</a:t>
            </a:r>
          </a:p>
        </p:txBody>
      </p:sp>
      <p:sp>
        <p:nvSpPr>
          <p:cNvPr id="13" name="object 13"/>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39</a:t>
            </a:r>
          </a:p>
        </p:txBody>
      </p:sp>
      <p:sp>
        <p:nvSpPr>
          <p:cNvPr id="14" name="矩形 13">
            <a:extLst>
              <a:ext uri="{FF2B5EF4-FFF2-40B4-BE49-F238E27FC236}">
                <a16:creationId xmlns:a16="http://schemas.microsoft.com/office/drawing/2014/main" id="{E17B1CA7-1436-4760-8A1D-74BE17DCD979}"/>
              </a:ext>
            </a:extLst>
          </p:cNvPr>
          <p:cNvSpPr/>
          <p:nvPr/>
        </p:nvSpPr>
        <p:spPr>
          <a:xfrm>
            <a:off x="1991544" y="2924944"/>
            <a:ext cx="8208912" cy="36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75076"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spc="11" dirty="0">
                <a:solidFill>
                  <a:srgbClr val="000000"/>
                </a:solidFill>
                <a:latin typeface="HIBJIL+Futura-Medium"/>
                <a:cs typeface="HIBJIL+Futura-Medium"/>
              </a:rPr>
              <a:t> </a:t>
            </a:r>
            <a:r>
              <a:rPr sz="4350" spc="37" dirty="0">
                <a:solidFill>
                  <a:srgbClr val="000000"/>
                </a:solidFill>
                <a:latin typeface="HIBJIL+Futura-Medium"/>
                <a:cs typeface="HIBJIL+Futura-Medium"/>
              </a:rPr>
              <a:t>game</a:t>
            </a:r>
            <a:r>
              <a:rPr sz="4350" spc="12" dirty="0">
                <a:solidFill>
                  <a:srgbClr val="000000"/>
                </a:solidFill>
                <a:latin typeface="HIBJIL+Futura-Medium"/>
                <a:cs typeface="HIBJIL+Futura-Medium"/>
              </a:rPr>
              <a:t> </a:t>
            </a:r>
            <a:r>
              <a:rPr sz="4350" spc="30" dirty="0">
                <a:solidFill>
                  <a:srgbClr val="000000"/>
                </a:solidFill>
                <a:latin typeface="HIBJIL+Futura-Medium"/>
                <a:cs typeface="HIBJIL+Futura-Medium"/>
              </a:rPr>
              <a:t>analysis</a:t>
            </a:r>
          </a:p>
        </p:txBody>
      </p:sp>
      <p:sp>
        <p:nvSpPr>
          <p:cNvPr id="4" name="object 4"/>
          <p:cNvSpPr txBox="1"/>
          <p:nvPr/>
        </p:nvSpPr>
        <p:spPr>
          <a:xfrm>
            <a:off x="929639" y="1598066"/>
            <a:ext cx="6512440" cy="397763"/>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20 Games</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popularity distribution (Zipf-0.9)</a:t>
            </a:r>
          </a:p>
        </p:txBody>
      </p:sp>
      <p:sp>
        <p:nvSpPr>
          <p:cNvPr id="5" name="object 5"/>
          <p:cNvSpPr txBox="1"/>
          <p:nvPr/>
        </p:nvSpPr>
        <p:spPr>
          <a:xfrm>
            <a:off x="929639" y="2055266"/>
            <a:ext cx="8774142" cy="820738"/>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Specialize ResNet-50 by fine-tuning the last layer</a:t>
            </a:r>
            <a:r>
              <a:rPr sz="2400" spc="-15"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for</a:t>
            </a:r>
            <a:r>
              <a:rPr sz="2400" spc="-11"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each</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game</a:t>
            </a:r>
          </a:p>
          <a:p>
            <a:pPr marL="0" marR="0">
              <a:lnSpc>
                <a:spcPts val="2831"/>
              </a:lnSpc>
              <a:spcBef>
                <a:spcPts val="767"/>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16 Nvidia GTX </a:t>
            </a:r>
            <a:r>
              <a:rPr sz="2400" spc="15" dirty="0">
                <a:solidFill>
                  <a:srgbClr val="000000"/>
                </a:solidFill>
                <a:latin typeface="RBHOBL+HelveticaNeue-Light"/>
                <a:cs typeface="RBHOBL+HelveticaNeue-Light"/>
              </a:rPr>
              <a:t>1080Ti</a:t>
            </a:r>
            <a:r>
              <a:rPr sz="2400" spc="-12"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latency SLO </a:t>
            </a:r>
            <a:r>
              <a:rPr sz="2400" dirty="0">
                <a:solidFill>
                  <a:srgbClr val="FF0000"/>
                </a:solidFill>
                <a:latin typeface="RBHOBL+HelveticaNeue-Light"/>
                <a:cs typeface="RBHOBL+HelveticaNeue-Light"/>
              </a:rPr>
              <a:t>50ms</a:t>
            </a:r>
          </a:p>
        </p:txBody>
      </p:sp>
      <p:sp>
        <p:nvSpPr>
          <p:cNvPr id="6" name="object 6"/>
          <p:cNvSpPr txBox="1"/>
          <p:nvPr/>
        </p:nvSpPr>
        <p:spPr>
          <a:xfrm>
            <a:off x="2301494" y="3171367"/>
            <a:ext cx="66080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4000</a:t>
            </a:r>
          </a:p>
        </p:txBody>
      </p:sp>
      <p:sp>
        <p:nvSpPr>
          <p:cNvPr id="7" name="object 7"/>
          <p:cNvSpPr txBox="1"/>
          <p:nvPr/>
        </p:nvSpPr>
        <p:spPr>
          <a:xfrm>
            <a:off x="2301494" y="3838879"/>
            <a:ext cx="66080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3000</a:t>
            </a:r>
          </a:p>
        </p:txBody>
      </p:sp>
      <p:sp>
        <p:nvSpPr>
          <p:cNvPr id="8" name="object 8"/>
          <p:cNvSpPr txBox="1"/>
          <p:nvPr/>
        </p:nvSpPr>
        <p:spPr>
          <a:xfrm>
            <a:off x="4576432" y="4312990"/>
            <a:ext cx="724479"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9.4x</a:t>
            </a:r>
          </a:p>
        </p:txBody>
      </p:sp>
      <p:sp>
        <p:nvSpPr>
          <p:cNvPr id="9" name="object 9"/>
          <p:cNvSpPr txBox="1"/>
          <p:nvPr/>
        </p:nvSpPr>
        <p:spPr>
          <a:xfrm>
            <a:off x="2301494" y="4506391"/>
            <a:ext cx="660882" cy="1642871"/>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2000</a:t>
            </a:r>
          </a:p>
          <a:p>
            <a:pPr marL="0" marR="0">
              <a:lnSpc>
                <a:spcPts val="2123"/>
              </a:lnSpc>
              <a:spcBef>
                <a:spcPts val="3182"/>
              </a:spcBef>
              <a:spcAft>
                <a:spcPts val="0"/>
              </a:spcAft>
            </a:pPr>
            <a:r>
              <a:rPr sz="1800" dirty="0">
                <a:solidFill>
                  <a:srgbClr val="000000"/>
                </a:solidFill>
                <a:latin typeface="RBHOBL+HelveticaNeue-Light"/>
                <a:cs typeface="RBHOBL+HelveticaNeue-Light"/>
              </a:rPr>
              <a:t>1000</a:t>
            </a:r>
          </a:p>
          <a:p>
            <a:pPr marL="381380" marR="0">
              <a:lnSpc>
                <a:spcPts val="2123"/>
              </a:lnSpc>
              <a:spcBef>
                <a:spcPts val="3132"/>
              </a:spcBef>
              <a:spcAft>
                <a:spcPts val="0"/>
              </a:spcAft>
            </a:pPr>
            <a:r>
              <a:rPr sz="1800" dirty="0">
                <a:solidFill>
                  <a:srgbClr val="000000"/>
                </a:solidFill>
                <a:latin typeface="RBHOBL+HelveticaNeue-Light"/>
                <a:cs typeface="RBHOBL+HelveticaNeue-Light"/>
              </a:rPr>
              <a:t>0</a:t>
            </a:r>
          </a:p>
        </p:txBody>
      </p:sp>
      <p:sp>
        <p:nvSpPr>
          <p:cNvPr id="10" name="object 10"/>
          <p:cNvSpPr txBox="1"/>
          <p:nvPr/>
        </p:nvSpPr>
        <p:spPr>
          <a:xfrm>
            <a:off x="3176958" y="6140119"/>
            <a:ext cx="1193764"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TF</a:t>
            </a:r>
            <a:r>
              <a:rPr sz="1800" spc="33" dirty="0">
                <a:solidFill>
                  <a:srgbClr val="000000"/>
                </a:solidFill>
                <a:latin typeface="RBHOBL+HelveticaNeue-Light"/>
                <a:cs typeface="RBHOBL+HelveticaNeue-Light"/>
              </a:rPr>
              <a:t> </a:t>
            </a:r>
            <a:r>
              <a:rPr sz="1800" spc="-11" dirty="0">
                <a:solidFill>
                  <a:srgbClr val="000000"/>
                </a:solidFill>
                <a:latin typeface="RBHOBL+HelveticaNeue-Light"/>
                <a:cs typeface="RBHOBL+HelveticaNeue-Light"/>
              </a:rPr>
              <a:t>Serving</a:t>
            </a:r>
          </a:p>
        </p:txBody>
      </p:sp>
      <p:sp>
        <p:nvSpPr>
          <p:cNvPr id="11" name="object 11"/>
          <p:cNvSpPr txBox="1"/>
          <p:nvPr/>
        </p:nvSpPr>
        <p:spPr>
          <a:xfrm>
            <a:off x="4713723" y="6140119"/>
            <a:ext cx="851001"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Clipper</a:t>
            </a:r>
          </a:p>
        </p:txBody>
      </p:sp>
      <p:sp>
        <p:nvSpPr>
          <p:cNvPr id="12" name="object 12"/>
          <p:cNvSpPr txBox="1"/>
          <p:nvPr/>
        </p:nvSpPr>
        <p:spPr>
          <a:xfrm>
            <a:off x="6114822" y="6140119"/>
            <a:ext cx="774649"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Nexus</a:t>
            </a:r>
          </a:p>
        </p:txBody>
      </p:sp>
      <p:sp>
        <p:nvSpPr>
          <p:cNvPr id="13" name="object 13"/>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39</a:t>
            </a:r>
          </a:p>
        </p:txBody>
      </p:sp>
    </p:spTree>
    <p:extLst>
      <p:ext uri="{BB962C8B-B14F-4D97-AF65-F5344CB8AC3E}">
        <p14:creationId xmlns:p14="http://schemas.microsoft.com/office/powerpoint/2010/main" val="117864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75076"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spc="11" dirty="0">
                <a:solidFill>
                  <a:srgbClr val="000000"/>
                </a:solidFill>
                <a:latin typeface="HIBJIL+Futura-Medium"/>
                <a:cs typeface="HIBJIL+Futura-Medium"/>
              </a:rPr>
              <a:t> </a:t>
            </a:r>
            <a:r>
              <a:rPr sz="4350" spc="37" dirty="0">
                <a:solidFill>
                  <a:srgbClr val="000000"/>
                </a:solidFill>
                <a:latin typeface="HIBJIL+Futura-Medium"/>
                <a:cs typeface="HIBJIL+Futura-Medium"/>
              </a:rPr>
              <a:t>game</a:t>
            </a:r>
            <a:r>
              <a:rPr sz="4350" spc="12" dirty="0">
                <a:solidFill>
                  <a:srgbClr val="000000"/>
                </a:solidFill>
                <a:latin typeface="HIBJIL+Futura-Medium"/>
                <a:cs typeface="HIBJIL+Futura-Medium"/>
              </a:rPr>
              <a:t> </a:t>
            </a:r>
            <a:r>
              <a:rPr sz="4350" spc="30" dirty="0">
                <a:solidFill>
                  <a:srgbClr val="000000"/>
                </a:solidFill>
                <a:latin typeface="HIBJIL+Futura-Medium"/>
                <a:cs typeface="HIBJIL+Futura-Medium"/>
              </a:rPr>
              <a:t>analysis</a:t>
            </a:r>
          </a:p>
        </p:txBody>
      </p:sp>
      <p:sp>
        <p:nvSpPr>
          <p:cNvPr id="4" name="object 4"/>
          <p:cNvSpPr txBox="1"/>
          <p:nvPr/>
        </p:nvSpPr>
        <p:spPr>
          <a:xfrm>
            <a:off x="929639" y="1598066"/>
            <a:ext cx="6512440" cy="397763"/>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20 Games</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popularity distribution (Zipf-0.9)</a:t>
            </a:r>
          </a:p>
        </p:txBody>
      </p:sp>
      <p:sp>
        <p:nvSpPr>
          <p:cNvPr id="5" name="object 5"/>
          <p:cNvSpPr txBox="1"/>
          <p:nvPr/>
        </p:nvSpPr>
        <p:spPr>
          <a:xfrm>
            <a:off x="929639" y="2055266"/>
            <a:ext cx="8774142" cy="820738"/>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Specialize ResNet-50 by fine-tuning the last layer</a:t>
            </a:r>
            <a:r>
              <a:rPr sz="2400" spc="-15"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for</a:t>
            </a:r>
            <a:r>
              <a:rPr sz="2400" spc="-11"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each</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game</a:t>
            </a:r>
          </a:p>
          <a:p>
            <a:pPr marL="0" marR="0">
              <a:lnSpc>
                <a:spcPts val="2831"/>
              </a:lnSpc>
              <a:spcBef>
                <a:spcPts val="767"/>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16 Nvidia GTX </a:t>
            </a:r>
            <a:r>
              <a:rPr sz="2400" spc="15" dirty="0">
                <a:solidFill>
                  <a:srgbClr val="000000"/>
                </a:solidFill>
                <a:latin typeface="RBHOBL+HelveticaNeue-Light"/>
                <a:cs typeface="RBHOBL+HelveticaNeue-Light"/>
              </a:rPr>
              <a:t>1080Ti</a:t>
            </a:r>
            <a:r>
              <a:rPr sz="2400" spc="-12"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latency SLO </a:t>
            </a:r>
            <a:r>
              <a:rPr sz="2400" dirty="0">
                <a:solidFill>
                  <a:srgbClr val="FF0000"/>
                </a:solidFill>
                <a:latin typeface="RBHOBL+HelveticaNeue-Light"/>
                <a:cs typeface="RBHOBL+HelveticaNeue-Light"/>
              </a:rPr>
              <a:t>50ms</a:t>
            </a:r>
          </a:p>
        </p:txBody>
      </p:sp>
      <p:sp>
        <p:nvSpPr>
          <p:cNvPr id="6" name="object 6"/>
          <p:cNvSpPr txBox="1"/>
          <p:nvPr/>
        </p:nvSpPr>
        <p:spPr>
          <a:xfrm>
            <a:off x="7434329" y="3115126"/>
            <a:ext cx="875810"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-12%</a:t>
            </a:r>
          </a:p>
        </p:txBody>
      </p:sp>
      <p:sp>
        <p:nvSpPr>
          <p:cNvPr id="7" name="object 7"/>
          <p:cNvSpPr txBox="1"/>
          <p:nvPr/>
        </p:nvSpPr>
        <p:spPr>
          <a:xfrm>
            <a:off x="2301494" y="3177463"/>
            <a:ext cx="660882" cy="2977895"/>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4000</a:t>
            </a:r>
          </a:p>
          <a:p>
            <a:pPr marL="0" marR="0">
              <a:lnSpc>
                <a:spcPts val="2123"/>
              </a:lnSpc>
              <a:spcBef>
                <a:spcPts val="3182"/>
              </a:spcBef>
              <a:spcAft>
                <a:spcPts val="0"/>
              </a:spcAft>
            </a:pPr>
            <a:r>
              <a:rPr sz="1800" dirty="0">
                <a:solidFill>
                  <a:srgbClr val="000000"/>
                </a:solidFill>
                <a:latin typeface="RBHOBL+HelveticaNeue-Light"/>
                <a:cs typeface="RBHOBL+HelveticaNeue-Light"/>
              </a:rPr>
              <a:t>3000</a:t>
            </a:r>
          </a:p>
          <a:p>
            <a:pPr marL="0" marR="0">
              <a:lnSpc>
                <a:spcPts val="2123"/>
              </a:lnSpc>
              <a:spcBef>
                <a:spcPts val="3132"/>
              </a:spcBef>
              <a:spcAft>
                <a:spcPts val="0"/>
              </a:spcAft>
            </a:pPr>
            <a:r>
              <a:rPr sz="1800" dirty="0">
                <a:solidFill>
                  <a:srgbClr val="000000"/>
                </a:solidFill>
                <a:latin typeface="RBHOBL+HelveticaNeue-Light"/>
                <a:cs typeface="RBHOBL+HelveticaNeue-Light"/>
              </a:rPr>
              <a:t>2000</a:t>
            </a:r>
          </a:p>
          <a:p>
            <a:pPr marL="0" marR="0">
              <a:lnSpc>
                <a:spcPts val="2123"/>
              </a:lnSpc>
              <a:spcBef>
                <a:spcPts val="3182"/>
              </a:spcBef>
              <a:spcAft>
                <a:spcPts val="0"/>
              </a:spcAft>
            </a:pPr>
            <a:r>
              <a:rPr sz="1800" dirty="0">
                <a:solidFill>
                  <a:srgbClr val="000000"/>
                </a:solidFill>
                <a:latin typeface="RBHOBL+HelveticaNeue-Light"/>
                <a:cs typeface="RBHOBL+HelveticaNeue-Light"/>
              </a:rPr>
              <a:t>1000</a:t>
            </a:r>
          </a:p>
          <a:p>
            <a:pPr marL="381380" marR="0">
              <a:lnSpc>
                <a:spcPts val="2123"/>
              </a:lnSpc>
              <a:spcBef>
                <a:spcPts val="3132"/>
              </a:spcBef>
              <a:spcAft>
                <a:spcPts val="0"/>
              </a:spcAft>
            </a:pPr>
            <a:r>
              <a:rPr sz="1800" dirty="0">
                <a:solidFill>
                  <a:srgbClr val="000000"/>
                </a:solidFill>
                <a:latin typeface="RBHOBL+HelveticaNeue-Light"/>
                <a:cs typeface="RBHOBL+HelveticaNeue-Light"/>
              </a:rPr>
              <a:t>0</a:t>
            </a:r>
          </a:p>
        </p:txBody>
      </p:sp>
      <p:sp>
        <p:nvSpPr>
          <p:cNvPr id="8" name="object 8"/>
          <p:cNvSpPr txBox="1"/>
          <p:nvPr/>
        </p:nvSpPr>
        <p:spPr>
          <a:xfrm>
            <a:off x="4576432" y="4312990"/>
            <a:ext cx="724479"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9.4x</a:t>
            </a:r>
          </a:p>
        </p:txBody>
      </p:sp>
      <p:sp>
        <p:nvSpPr>
          <p:cNvPr id="9" name="object 9"/>
          <p:cNvSpPr txBox="1"/>
          <p:nvPr/>
        </p:nvSpPr>
        <p:spPr>
          <a:xfrm>
            <a:off x="3176958" y="6146215"/>
            <a:ext cx="1193764"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TF</a:t>
            </a:r>
            <a:r>
              <a:rPr sz="1800" spc="33" dirty="0">
                <a:solidFill>
                  <a:srgbClr val="000000"/>
                </a:solidFill>
                <a:latin typeface="RBHOBL+HelveticaNeue-Light"/>
                <a:cs typeface="RBHOBL+HelveticaNeue-Light"/>
              </a:rPr>
              <a:t> </a:t>
            </a:r>
            <a:r>
              <a:rPr sz="1800" spc="-11" dirty="0">
                <a:solidFill>
                  <a:srgbClr val="000000"/>
                </a:solidFill>
                <a:latin typeface="RBHOBL+HelveticaNeue-Light"/>
                <a:cs typeface="RBHOBL+HelveticaNeue-Light"/>
              </a:rPr>
              <a:t>Serving</a:t>
            </a:r>
          </a:p>
        </p:txBody>
      </p:sp>
      <p:sp>
        <p:nvSpPr>
          <p:cNvPr id="10" name="object 10"/>
          <p:cNvSpPr txBox="1"/>
          <p:nvPr/>
        </p:nvSpPr>
        <p:spPr>
          <a:xfrm>
            <a:off x="4713723" y="6146215"/>
            <a:ext cx="851001"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Clipper</a:t>
            </a:r>
          </a:p>
        </p:txBody>
      </p:sp>
      <p:sp>
        <p:nvSpPr>
          <p:cNvPr id="11" name="object 11"/>
          <p:cNvSpPr txBox="1"/>
          <p:nvPr/>
        </p:nvSpPr>
        <p:spPr>
          <a:xfrm>
            <a:off x="6114822" y="6146215"/>
            <a:ext cx="774649"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Nexus</a:t>
            </a:r>
          </a:p>
        </p:txBody>
      </p:sp>
      <p:sp>
        <p:nvSpPr>
          <p:cNvPr id="12" name="object 12"/>
          <p:cNvSpPr txBox="1"/>
          <p:nvPr/>
        </p:nvSpPr>
        <p:spPr>
          <a:xfrm>
            <a:off x="7304148" y="6146215"/>
            <a:ext cx="1125962" cy="582168"/>
          </a:xfrm>
          <a:prstGeom prst="rect">
            <a:avLst/>
          </a:prstGeom>
        </p:spPr>
        <p:txBody>
          <a:bodyPr vert="horz" wrap="square" lIns="0" tIns="0" rIns="0" bIns="0" rtlCol="0">
            <a:spAutoFit/>
          </a:bodyPr>
          <a:lstStyle/>
          <a:p>
            <a:pPr marL="0" marR="0">
              <a:lnSpc>
                <a:spcPts val="2123"/>
              </a:lnSpc>
              <a:spcBef>
                <a:spcPts val="0"/>
              </a:spcBef>
              <a:spcAft>
                <a:spcPts val="0"/>
              </a:spcAft>
            </a:pPr>
            <a:r>
              <a:rPr sz="1800" spc="-17" dirty="0">
                <a:solidFill>
                  <a:srgbClr val="000000"/>
                </a:solidFill>
                <a:latin typeface="RBHOBL+HelveticaNeue-Light"/>
                <a:cs typeface="RBHOBL+HelveticaNeue-Light"/>
              </a:rPr>
              <a:t>w/o</a:t>
            </a:r>
            <a:r>
              <a:rPr sz="1800" spc="15" dirty="0">
                <a:solidFill>
                  <a:srgbClr val="000000"/>
                </a:solidFill>
                <a:latin typeface="RBHOBL+HelveticaNeue-Light"/>
                <a:cs typeface="RBHOBL+HelveticaNeue-Light"/>
              </a:rPr>
              <a:t> </a:t>
            </a:r>
            <a:r>
              <a:rPr sz="1800" spc="10" dirty="0">
                <a:solidFill>
                  <a:srgbClr val="000000"/>
                </a:solidFill>
                <a:latin typeface="RBHOBL+HelveticaNeue-Light"/>
                <a:cs typeface="RBHOBL+HelveticaNeue-Light"/>
              </a:rPr>
              <a:t>prefix</a:t>
            </a:r>
          </a:p>
          <a:p>
            <a:pPr marL="59243" marR="0">
              <a:lnSpc>
                <a:spcPts val="2123"/>
              </a:lnSpc>
              <a:spcBef>
                <a:spcPts val="86"/>
              </a:spcBef>
              <a:spcAft>
                <a:spcPts val="0"/>
              </a:spcAft>
            </a:pPr>
            <a:r>
              <a:rPr sz="1800" dirty="0">
                <a:solidFill>
                  <a:srgbClr val="000000"/>
                </a:solidFill>
                <a:latin typeface="RBHOBL+HelveticaNeue-Light"/>
                <a:cs typeface="RBHOBL+HelveticaNeue-Light"/>
              </a:rPr>
              <a:t>batching</a:t>
            </a:r>
          </a:p>
        </p:txBody>
      </p:sp>
      <p:sp>
        <p:nvSpPr>
          <p:cNvPr id="13" name="object 13"/>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75076"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spc="11" dirty="0">
                <a:solidFill>
                  <a:srgbClr val="000000"/>
                </a:solidFill>
                <a:latin typeface="HIBJIL+Futura-Medium"/>
                <a:cs typeface="HIBJIL+Futura-Medium"/>
              </a:rPr>
              <a:t> </a:t>
            </a:r>
            <a:r>
              <a:rPr sz="4350" spc="37" dirty="0">
                <a:solidFill>
                  <a:srgbClr val="000000"/>
                </a:solidFill>
                <a:latin typeface="HIBJIL+Futura-Medium"/>
                <a:cs typeface="HIBJIL+Futura-Medium"/>
              </a:rPr>
              <a:t>game</a:t>
            </a:r>
            <a:r>
              <a:rPr sz="4350" spc="12" dirty="0">
                <a:solidFill>
                  <a:srgbClr val="000000"/>
                </a:solidFill>
                <a:latin typeface="HIBJIL+Futura-Medium"/>
                <a:cs typeface="HIBJIL+Futura-Medium"/>
              </a:rPr>
              <a:t> </a:t>
            </a:r>
            <a:r>
              <a:rPr sz="4350" spc="30" dirty="0">
                <a:solidFill>
                  <a:srgbClr val="000000"/>
                </a:solidFill>
                <a:latin typeface="HIBJIL+Futura-Medium"/>
                <a:cs typeface="HIBJIL+Futura-Medium"/>
              </a:rPr>
              <a:t>analysis</a:t>
            </a:r>
          </a:p>
        </p:txBody>
      </p:sp>
      <p:sp>
        <p:nvSpPr>
          <p:cNvPr id="4" name="object 4"/>
          <p:cNvSpPr txBox="1"/>
          <p:nvPr/>
        </p:nvSpPr>
        <p:spPr>
          <a:xfrm>
            <a:off x="929639" y="1598066"/>
            <a:ext cx="6512440" cy="397763"/>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20 Games</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popularity distribution (Zipf-0.9)</a:t>
            </a:r>
          </a:p>
        </p:txBody>
      </p:sp>
      <p:sp>
        <p:nvSpPr>
          <p:cNvPr id="5" name="object 5"/>
          <p:cNvSpPr txBox="1"/>
          <p:nvPr/>
        </p:nvSpPr>
        <p:spPr>
          <a:xfrm>
            <a:off x="929639" y="2055266"/>
            <a:ext cx="8774142" cy="820738"/>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Specialize ResNet-50 by fine-tuning the last layer</a:t>
            </a:r>
            <a:r>
              <a:rPr sz="2400" spc="-15"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for</a:t>
            </a:r>
            <a:r>
              <a:rPr sz="2400" spc="-11"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each</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game</a:t>
            </a:r>
          </a:p>
          <a:p>
            <a:pPr marL="0" marR="0">
              <a:lnSpc>
                <a:spcPts val="2831"/>
              </a:lnSpc>
              <a:spcBef>
                <a:spcPts val="767"/>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16 Nvidia GTX </a:t>
            </a:r>
            <a:r>
              <a:rPr sz="2400" spc="15" dirty="0">
                <a:solidFill>
                  <a:srgbClr val="000000"/>
                </a:solidFill>
                <a:latin typeface="RBHOBL+HelveticaNeue-Light"/>
                <a:cs typeface="RBHOBL+HelveticaNeue-Light"/>
              </a:rPr>
              <a:t>1080Ti</a:t>
            </a:r>
            <a:r>
              <a:rPr sz="2400" spc="-12"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latency SLO </a:t>
            </a:r>
            <a:r>
              <a:rPr sz="2400" dirty="0">
                <a:solidFill>
                  <a:srgbClr val="FF0000"/>
                </a:solidFill>
                <a:latin typeface="RBHOBL+HelveticaNeue-Light"/>
                <a:cs typeface="RBHOBL+HelveticaNeue-Light"/>
              </a:rPr>
              <a:t>50ms</a:t>
            </a:r>
          </a:p>
        </p:txBody>
      </p:sp>
      <p:sp>
        <p:nvSpPr>
          <p:cNvPr id="6" name="object 6"/>
          <p:cNvSpPr txBox="1"/>
          <p:nvPr/>
        </p:nvSpPr>
        <p:spPr>
          <a:xfrm>
            <a:off x="7434329" y="3115126"/>
            <a:ext cx="875810"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-12%</a:t>
            </a:r>
          </a:p>
        </p:txBody>
      </p:sp>
      <p:sp>
        <p:nvSpPr>
          <p:cNvPr id="7" name="object 7"/>
          <p:cNvSpPr txBox="1"/>
          <p:nvPr/>
        </p:nvSpPr>
        <p:spPr>
          <a:xfrm>
            <a:off x="2303556" y="3174415"/>
            <a:ext cx="660882" cy="2977896"/>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4000</a:t>
            </a:r>
          </a:p>
          <a:p>
            <a:pPr marL="0" marR="0">
              <a:lnSpc>
                <a:spcPts val="2123"/>
              </a:lnSpc>
              <a:spcBef>
                <a:spcPts val="3182"/>
              </a:spcBef>
              <a:spcAft>
                <a:spcPts val="0"/>
              </a:spcAft>
            </a:pPr>
            <a:r>
              <a:rPr sz="1800" dirty="0">
                <a:solidFill>
                  <a:srgbClr val="000000"/>
                </a:solidFill>
                <a:latin typeface="RBHOBL+HelveticaNeue-Light"/>
                <a:cs typeface="RBHOBL+HelveticaNeue-Light"/>
              </a:rPr>
              <a:t>3000</a:t>
            </a:r>
          </a:p>
          <a:p>
            <a:pPr marL="0" marR="0">
              <a:lnSpc>
                <a:spcPts val="2123"/>
              </a:lnSpc>
              <a:spcBef>
                <a:spcPts val="3132"/>
              </a:spcBef>
              <a:spcAft>
                <a:spcPts val="0"/>
              </a:spcAft>
            </a:pPr>
            <a:r>
              <a:rPr sz="1800" dirty="0">
                <a:solidFill>
                  <a:srgbClr val="000000"/>
                </a:solidFill>
                <a:latin typeface="RBHOBL+HelveticaNeue-Light"/>
                <a:cs typeface="RBHOBL+HelveticaNeue-Light"/>
              </a:rPr>
              <a:t>2000</a:t>
            </a:r>
          </a:p>
          <a:p>
            <a:pPr marL="0" marR="0">
              <a:lnSpc>
                <a:spcPts val="2123"/>
              </a:lnSpc>
              <a:spcBef>
                <a:spcPts val="3182"/>
              </a:spcBef>
              <a:spcAft>
                <a:spcPts val="0"/>
              </a:spcAft>
            </a:pPr>
            <a:r>
              <a:rPr sz="1800" dirty="0">
                <a:solidFill>
                  <a:srgbClr val="000000"/>
                </a:solidFill>
                <a:latin typeface="RBHOBL+HelveticaNeue-Light"/>
                <a:cs typeface="RBHOBL+HelveticaNeue-Light"/>
              </a:rPr>
              <a:t>1000</a:t>
            </a:r>
          </a:p>
          <a:p>
            <a:pPr marL="381380" marR="0">
              <a:lnSpc>
                <a:spcPts val="2123"/>
              </a:lnSpc>
              <a:spcBef>
                <a:spcPts val="3132"/>
              </a:spcBef>
              <a:spcAft>
                <a:spcPts val="0"/>
              </a:spcAft>
            </a:pPr>
            <a:r>
              <a:rPr sz="1800" dirty="0">
                <a:solidFill>
                  <a:srgbClr val="000000"/>
                </a:solidFill>
                <a:latin typeface="RBHOBL+HelveticaNeue-Light"/>
                <a:cs typeface="RBHOBL+HelveticaNeue-Light"/>
              </a:rPr>
              <a:t>0</a:t>
            </a:r>
          </a:p>
        </p:txBody>
      </p:sp>
      <p:sp>
        <p:nvSpPr>
          <p:cNvPr id="8" name="object 8"/>
          <p:cNvSpPr txBox="1"/>
          <p:nvPr/>
        </p:nvSpPr>
        <p:spPr>
          <a:xfrm>
            <a:off x="8942078" y="3770446"/>
            <a:ext cx="875811"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-31%</a:t>
            </a:r>
          </a:p>
        </p:txBody>
      </p:sp>
      <p:sp>
        <p:nvSpPr>
          <p:cNvPr id="9" name="object 9"/>
          <p:cNvSpPr txBox="1"/>
          <p:nvPr/>
        </p:nvSpPr>
        <p:spPr>
          <a:xfrm>
            <a:off x="4576432" y="4312990"/>
            <a:ext cx="724479"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9.4x</a:t>
            </a:r>
          </a:p>
        </p:txBody>
      </p:sp>
      <p:sp>
        <p:nvSpPr>
          <p:cNvPr id="10" name="object 10"/>
          <p:cNvSpPr txBox="1"/>
          <p:nvPr/>
        </p:nvSpPr>
        <p:spPr>
          <a:xfrm>
            <a:off x="3178609" y="6143167"/>
            <a:ext cx="1193764"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TF</a:t>
            </a:r>
            <a:r>
              <a:rPr sz="1800" spc="33" dirty="0">
                <a:solidFill>
                  <a:srgbClr val="000000"/>
                </a:solidFill>
                <a:latin typeface="RBHOBL+HelveticaNeue-Light"/>
                <a:cs typeface="RBHOBL+HelveticaNeue-Light"/>
              </a:rPr>
              <a:t> </a:t>
            </a:r>
            <a:r>
              <a:rPr sz="1800" spc="-11" dirty="0">
                <a:solidFill>
                  <a:srgbClr val="000000"/>
                </a:solidFill>
                <a:latin typeface="RBHOBL+HelveticaNeue-Light"/>
                <a:cs typeface="RBHOBL+HelveticaNeue-Light"/>
              </a:rPr>
              <a:t>Serving</a:t>
            </a:r>
          </a:p>
        </p:txBody>
      </p:sp>
      <p:sp>
        <p:nvSpPr>
          <p:cNvPr id="11" name="object 11"/>
          <p:cNvSpPr txBox="1"/>
          <p:nvPr/>
        </p:nvSpPr>
        <p:spPr>
          <a:xfrm>
            <a:off x="4714549" y="6143167"/>
            <a:ext cx="851001"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Clipper</a:t>
            </a:r>
          </a:p>
        </p:txBody>
      </p:sp>
      <p:sp>
        <p:nvSpPr>
          <p:cNvPr id="12" name="object 12"/>
          <p:cNvSpPr txBox="1"/>
          <p:nvPr/>
        </p:nvSpPr>
        <p:spPr>
          <a:xfrm>
            <a:off x="6114822" y="6143167"/>
            <a:ext cx="774649"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Nexus</a:t>
            </a:r>
          </a:p>
        </p:txBody>
      </p:sp>
      <p:sp>
        <p:nvSpPr>
          <p:cNvPr id="13" name="object 13"/>
          <p:cNvSpPr txBox="1"/>
          <p:nvPr/>
        </p:nvSpPr>
        <p:spPr>
          <a:xfrm>
            <a:off x="7303323" y="6143167"/>
            <a:ext cx="2594071" cy="582167"/>
          </a:xfrm>
          <a:prstGeom prst="rect">
            <a:avLst/>
          </a:prstGeom>
        </p:spPr>
        <p:txBody>
          <a:bodyPr vert="horz" wrap="square" lIns="0" tIns="0" rIns="0" bIns="0" rtlCol="0">
            <a:spAutoFit/>
          </a:bodyPr>
          <a:lstStyle/>
          <a:p>
            <a:pPr marL="0" marR="0">
              <a:lnSpc>
                <a:spcPts val="2123"/>
              </a:lnSpc>
              <a:spcBef>
                <a:spcPts val="0"/>
              </a:spcBef>
              <a:spcAft>
                <a:spcPts val="0"/>
              </a:spcAft>
            </a:pPr>
            <a:r>
              <a:rPr sz="1800" spc="-17" dirty="0">
                <a:solidFill>
                  <a:srgbClr val="000000"/>
                </a:solidFill>
                <a:latin typeface="RBHOBL+HelveticaNeue-Light"/>
                <a:cs typeface="RBHOBL+HelveticaNeue-Light"/>
              </a:rPr>
              <a:t>w/o</a:t>
            </a:r>
            <a:r>
              <a:rPr sz="1800" spc="15" dirty="0">
                <a:solidFill>
                  <a:srgbClr val="000000"/>
                </a:solidFill>
                <a:latin typeface="RBHOBL+HelveticaNeue-Light"/>
                <a:cs typeface="RBHOBL+HelveticaNeue-Light"/>
              </a:rPr>
              <a:t> </a:t>
            </a:r>
            <a:r>
              <a:rPr sz="1800" spc="10" dirty="0">
                <a:solidFill>
                  <a:srgbClr val="000000"/>
                </a:solidFill>
                <a:latin typeface="RBHOBL+HelveticaNeue-Light"/>
                <a:cs typeface="RBHOBL+HelveticaNeue-Light"/>
              </a:rPr>
              <a:t>prefix</a:t>
            </a:r>
            <a:r>
              <a:rPr sz="1800" spc="1714" dirty="0">
                <a:solidFill>
                  <a:srgbClr val="000000"/>
                </a:solidFill>
                <a:latin typeface="RBHOBL+HelveticaNeue-Light"/>
                <a:cs typeface="RBHOBL+HelveticaNeue-Light"/>
              </a:rPr>
              <a:t> </a:t>
            </a:r>
            <a:r>
              <a:rPr sz="1800" spc="-17" dirty="0">
                <a:solidFill>
                  <a:srgbClr val="000000"/>
                </a:solidFill>
                <a:latin typeface="RBHOBL+HelveticaNeue-Light"/>
                <a:cs typeface="RBHOBL+HelveticaNeue-Light"/>
              </a:rPr>
              <a:t>w/o</a:t>
            </a:r>
            <a:r>
              <a:rPr sz="1800" spc="15" dirty="0">
                <a:solidFill>
                  <a:srgbClr val="000000"/>
                </a:solidFill>
                <a:latin typeface="RBHOBL+HelveticaNeue-Light"/>
                <a:cs typeface="RBHOBL+HelveticaNeue-Light"/>
              </a:rPr>
              <a:t> </a:t>
            </a:r>
            <a:r>
              <a:rPr sz="1800" spc="10" dirty="0">
                <a:solidFill>
                  <a:srgbClr val="000000"/>
                </a:solidFill>
                <a:latin typeface="RBHOBL+HelveticaNeue-Light"/>
                <a:cs typeface="RBHOBL+HelveticaNeue-Light"/>
              </a:rPr>
              <a:t>squishy</a:t>
            </a:r>
          </a:p>
          <a:p>
            <a:pPr marL="59245" marR="0">
              <a:lnSpc>
                <a:spcPts val="2123"/>
              </a:lnSpc>
              <a:spcBef>
                <a:spcPts val="85"/>
              </a:spcBef>
              <a:spcAft>
                <a:spcPts val="0"/>
              </a:spcAft>
            </a:pPr>
            <a:r>
              <a:rPr sz="1800" dirty="0">
                <a:solidFill>
                  <a:srgbClr val="000000"/>
                </a:solidFill>
                <a:latin typeface="RBHOBL+HelveticaNeue-Light"/>
                <a:cs typeface="RBHOBL+HelveticaNeue-Light"/>
              </a:rPr>
              <a:t>batching</a:t>
            </a:r>
            <a:r>
              <a:rPr sz="1800" spc="3391" dirty="0">
                <a:solidFill>
                  <a:srgbClr val="000000"/>
                </a:solidFill>
                <a:latin typeface="RBHOBL+HelveticaNeue-Light"/>
                <a:cs typeface="RBHOBL+HelveticaNeue-Light"/>
              </a:rPr>
              <a:t> </a:t>
            </a:r>
            <a:r>
              <a:rPr sz="1800" dirty="0">
                <a:solidFill>
                  <a:srgbClr val="000000"/>
                </a:solidFill>
                <a:latin typeface="RBHOBL+HelveticaNeue-Light"/>
                <a:cs typeface="RBHOBL+HelveticaNeue-Light"/>
              </a:rPr>
              <a:t>schedule</a:t>
            </a:r>
          </a:p>
        </p:txBody>
      </p:sp>
      <p:sp>
        <p:nvSpPr>
          <p:cNvPr id="14" name="object 14"/>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8430716"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40" dirty="0">
                <a:solidFill>
                  <a:srgbClr val="000000"/>
                </a:solidFill>
                <a:latin typeface="HIBJIL+Futura-Medium"/>
                <a:cs typeface="HIBJIL+Futura-Medium"/>
              </a:rPr>
              <a:t>DNN</a:t>
            </a:r>
            <a:r>
              <a:rPr sz="4350" spc="21" dirty="0">
                <a:solidFill>
                  <a:srgbClr val="000000"/>
                </a:solidFill>
                <a:latin typeface="HIBJIL+Futura-Medium"/>
                <a:cs typeface="HIBJIL+Futura-Medium"/>
              </a:rPr>
              <a:t> </a:t>
            </a:r>
            <a:r>
              <a:rPr sz="4350" spc="18" dirty="0">
                <a:solidFill>
                  <a:srgbClr val="000000"/>
                </a:solidFill>
                <a:latin typeface="HIBJIL+Futura-Medium"/>
                <a:cs typeface="HIBJIL+Futura-Medium"/>
              </a:rPr>
              <a:t>ser</a:t>
            </a:r>
            <a:r>
              <a:rPr sz="4350" spc="-1128" dirty="0">
                <a:solidFill>
                  <a:srgbClr val="000000"/>
                </a:solidFill>
                <a:latin typeface="HIBJIL+Futura-Medium"/>
                <a:cs typeface="HIBJIL+Futura-Medium"/>
              </a:rPr>
              <a:t> </a:t>
            </a:r>
            <a:r>
              <a:rPr sz="4350" spc="18" dirty="0">
                <a:solidFill>
                  <a:srgbClr val="000000"/>
                </a:solidFill>
                <a:latin typeface="HIBJIL+Futura-Medium"/>
                <a:cs typeface="HIBJIL+Futura-Medium"/>
              </a:rPr>
              <a:t>ving</a:t>
            </a:r>
            <a:r>
              <a:rPr sz="4350" spc="31" dirty="0">
                <a:solidFill>
                  <a:srgbClr val="000000"/>
                </a:solidFill>
                <a:latin typeface="HIBJIL+Futura-Medium"/>
                <a:cs typeface="HIBJIL+Futura-Medium"/>
              </a:rPr>
              <a:t> </a:t>
            </a:r>
            <a:r>
              <a:rPr sz="4350" spc="38" dirty="0">
                <a:solidFill>
                  <a:srgbClr val="000000"/>
                </a:solidFill>
                <a:latin typeface="HIBJIL+Futura-Medium"/>
                <a:cs typeface="HIBJIL+Futura-Medium"/>
              </a:rPr>
              <a:t>imposes</a:t>
            </a:r>
            <a:r>
              <a:rPr sz="4350" dirty="0">
                <a:solidFill>
                  <a:srgbClr val="000000"/>
                </a:solidFill>
                <a:latin typeface="HIBJIL+Futura-Medium"/>
                <a:cs typeface="HIBJIL+Futura-Medium"/>
              </a:rPr>
              <a:t> </a:t>
            </a:r>
            <a:r>
              <a:rPr sz="4350" spc="23" dirty="0">
                <a:solidFill>
                  <a:srgbClr val="000000"/>
                </a:solidFill>
                <a:latin typeface="HIBJIL+Futura-Medium"/>
                <a:cs typeface="HIBJIL+Futura-Medium"/>
              </a:rPr>
              <a:t>additional</a:t>
            </a:r>
          </a:p>
          <a:p>
            <a:pPr marL="0" marR="0">
              <a:lnSpc>
                <a:spcPts val="4703"/>
              </a:lnSpc>
              <a:spcBef>
                <a:spcPts val="0"/>
              </a:spcBef>
              <a:spcAft>
                <a:spcPts val="0"/>
              </a:spcAft>
            </a:pPr>
            <a:r>
              <a:rPr sz="4350" spc="20" dirty="0">
                <a:solidFill>
                  <a:srgbClr val="000000"/>
                </a:solidFill>
                <a:latin typeface="HIBJIL+Futura-Medium"/>
                <a:cs typeface="HIBJIL+Futura-Medium"/>
              </a:rPr>
              <a:t>constraints</a:t>
            </a:r>
          </a:p>
        </p:txBody>
      </p:sp>
      <p:sp>
        <p:nvSpPr>
          <p:cNvPr id="4" name="object 4"/>
          <p:cNvSpPr txBox="1"/>
          <p:nvPr/>
        </p:nvSpPr>
        <p:spPr>
          <a:xfrm>
            <a:off x="8525312" y="2994405"/>
            <a:ext cx="2328291"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DB314D"/>
                </a:solidFill>
                <a:latin typeface="RBHOBL+HelveticaNeue-Light"/>
                <a:cs typeface="RBHOBL+HelveticaNeue-Light"/>
              </a:rPr>
              <a:t>1.</a:t>
            </a:r>
            <a:r>
              <a:rPr sz="2000" spc="475"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Use</a:t>
            </a:r>
            <a:r>
              <a:rPr sz="2000" spc="-10"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accelerators</a:t>
            </a:r>
          </a:p>
        </p:txBody>
      </p:sp>
      <p:sp>
        <p:nvSpPr>
          <p:cNvPr id="5" name="object 5"/>
          <p:cNvSpPr txBox="1"/>
          <p:nvPr/>
        </p:nvSpPr>
        <p:spPr>
          <a:xfrm>
            <a:off x="6831789" y="3039770"/>
            <a:ext cx="813603" cy="1757172"/>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B0F0"/>
                </a:solidFill>
                <a:latin typeface="RBHOBL+HelveticaNeue-Light"/>
                <a:cs typeface="RBHOBL+HelveticaNeue-Light"/>
              </a:rPr>
              <a:t>GPU</a:t>
            </a:r>
          </a:p>
          <a:p>
            <a:pPr marL="34777" marR="0">
              <a:lnSpc>
                <a:spcPts val="2831"/>
              </a:lnSpc>
              <a:spcBef>
                <a:spcPts val="7872"/>
              </a:spcBef>
              <a:spcAft>
                <a:spcPts val="0"/>
              </a:spcAft>
            </a:pPr>
            <a:r>
              <a:rPr sz="2400" dirty="0">
                <a:solidFill>
                  <a:srgbClr val="00AFEF"/>
                </a:solidFill>
                <a:latin typeface="RBHOBL+HelveticaNeue-Light"/>
                <a:cs typeface="RBHOBL+HelveticaNeue-Light"/>
              </a:rPr>
              <a:t>GPU</a:t>
            </a:r>
          </a:p>
        </p:txBody>
      </p:sp>
      <p:sp>
        <p:nvSpPr>
          <p:cNvPr id="6" name="object 6"/>
          <p:cNvSpPr txBox="1"/>
          <p:nvPr/>
        </p:nvSpPr>
        <p:spPr>
          <a:xfrm>
            <a:off x="3151445" y="3670706"/>
            <a:ext cx="1332280"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FFFFFF"/>
                </a:solidFill>
                <a:latin typeface="RBHOBL+HelveticaNeue-Light"/>
                <a:cs typeface="RBHOBL+HelveticaNeue-Light"/>
              </a:rPr>
              <a:t>Frontend</a:t>
            </a:r>
          </a:p>
        </p:txBody>
      </p:sp>
      <p:sp>
        <p:nvSpPr>
          <p:cNvPr id="7" name="object 7"/>
          <p:cNvSpPr txBox="1"/>
          <p:nvPr/>
        </p:nvSpPr>
        <p:spPr>
          <a:xfrm>
            <a:off x="2899519" y="4201414"/>
            <a:ext cx="1820544"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000000"/>
                </a:solidFill>
                <a:latin typeface="RBHOBL+HelveticaNeue-Light"/>
                <a:cs typeface="RBHOBL+HelveticaNeue-Light"/>
              </a:rPr>
              <a:t>latency:</a:t>
            </a:r>
            <a:r>
              <a:rPr sz="2000" spc="-14" dirty="0">
                <a:solidFill>
                  <a:srgbClr val="000000"/>
                </a:solidFill>
                <a:latin typeface="RBHOBL+HelveticaNeue-Light"/>
                <a:cs typeface="RBHOBL+HelveticaNeue-Light"/>
              </a:rPr>
              <a:t> </a:t>
            </a:r>
            <a:r>
              <a:rPr sz="2000" dirty="0">
                <a:solidFill>
                  <a:srgbClr val="000000"/>
                </a:solidFill>
                <a:latin typeface="RBHOBL+HelveticaNeue-Light"/>
                <a:cs typeface="RBHOBL+HelveticaNeue-Light"/>
              </a:rPr>
              <a:t>100ms</a:t>
            </a:r>
          </a:p>
        </p:txBody>
      </p:sp>
      <p:sp>
        <p:nvSpPr>
          <p:cNvPr id="8" name="object 8"/>
          <p:cNvSpPr txBox="1"/>
          <p:nvPr/>
        </p:nvSpPr>
        <p:spPr>
          <a:xfrm>
            <a:off x="11183302" y="6441620"/>
            <a:ext cx="229641"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6875076"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spc="11" dirty="0">
                <a:solidFill>
                  <a:srgbClr val="000000"/>
                </a:solidFill>
                <a:latin typeface="HIBJIL+Futura-Medium"/>
                <a:cs typeface="HIBJIL+Futura-Medium"/>
              </a:rPr>
              <a:t> </a:t>
            </a:r>
            <a:r>
              <a:rPr sz="4350" spc="37" dirty="0">
                <a:solidFill>
                  <a:srgbClr val="000000"/>
                </a:solidFill>
                <a:latin typeface="HIBJIL+Futura-Medium"/>
                <a:cs typeface="HIBJIL+Futura-Medium"/>
              </a:rPr>
              <a:t>game</a:t>
            </a:r>
            <a:r>
              <a:rPr sz="4350" spc="12" dirty="0">
                <a:solidFill>
                  <a:srgbClr val="000000"/>
                </a:solidFill>
                <a:latin typeface="HIBJIL+Futura-Medium"/>
                <a:cs typeface="HIBJIL+Futura-Medium"/>
              </a:rPr>
              <a:t> </a:t>
            </a:r>
            <a:r>
              <a:rPr sz="4350" spc="30" dirty="0">
                <a:solidFill>
                  <a:srgbClr val="000000"/>
                </a:solidFill>
                <a:latin typeface="HIBJIL+Futura-Medium"/>
                <a:cs typeface="HIBJIL+Futura-Medium"/>
              </a:rPr>
              <a:t>analysis</a:t>
            </a:r>
          </a:p>
        </p:txBody>
      </p:sp>
      <p:sp>
        <p:nvSpPr>
          <p:cNvPr id="4" name="object 4"/>
          <p:cNvSpPr txBox="1"/>
          <p:nvPr/>
        </p:nvSpPr>
        <p:spPr>
          <a:xfrm>
            <a:off x="929639" y="1598066"/>
            <a:ext cx="6512440" cy="397763"/>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20 Games</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popularity distribution (Zipf-0.9)</a:t>
            </a:r>
          </a:p>
        </p:txBody>
      </p:sp>
      <p:sp>
        <p:nvSpPr>
          <p:cNvPr id="5" name="object 5"/>
          <p:cNvSpPr txBox="1"/>
          <p:nvPr/>
        </p:nvSpPr>
        <p:spPr>
          <a:xfrm>
            <a:off x="929639" y="2055266"/>
            <a:ext cx="8774142" cy="820738"/>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Specialize ResNet-50 by fine-tuning the last layer</a:t>
            </a:r>
            <a:r>
              <a:rPr sz="2400" spc="-15"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for</a:t>
            </a:r>
            <a:r>
              <a:rPr sz="2400" spc="-11"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each</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game</a:t>
            </a:r>
          </a:p>
          <a:p>
            <a:pPr marL="0" marR="0">
              <a:lnSpc>
                <a:spcPts val="2831"/>
              </a:lnSpc>
              <a:spcBef>
                <a:spcPts val="767"/>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16 Nvidia GTX </a:t>
            </a:r>
            <a:r>
              <a:rPr sz="2400" spc="15" dirty="0">
                <a:solidFill>
                  <a:srgbClr val="000000"/>
                </a:solidFill>
                <a:latin typeface="RBHOBL+HelveticaNeue-Light"/>
                <a:cs typeface="RBHOBL+HelveticaNeue-Light"/>
              </a:rPr>
              <a:t>1080Ti</a:t>
            </a:r>
            <a:r>
              <a:rPr sz="2400" spc="-12"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with latency SLO </a:t>
            </a:r>
            <a:r>
              <a:rPr sz="2400" dirty="0">
                <a:solidFill>
                  <a:srgbClr val="FF0000"/>
                </a:solidFill>
                <a:latin typeface="RBHOBL+HelveticaNeue-Light"/>
                <a:cs typeface="RBHOBL+HelveticaNeue-Light"/>
              </a:rPr>
              <a:t>50ms</a:t>
            </a:r>
          </a:p>
        </p:txBody>
      </p:sp>
      <p:sp>
        <p:nvSpPr>
          <p:cNvPr id="6" name="object 6"/>
          <p:cNvSpPr txBox="1"/>
          <p:nvPr/>
        </p:nvSpPr>
        <p:spPr>
          <a:xfrm>
            <a:off x="7434329" y="3115126"/>
            <a:ext cx="875810"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-12%</a:t>
            </a:r>
          </a:p>
        </p:txBody>
      </p:sp>
      <p:sp>
        <p:nvSpPr>
          <p:cNvPr id="7" name="object 7"/>
          <p:cNvSpPr txBox="1"/>
          <p:nvPr/>
        </p:nvSpPr>
        <p:spPr>
          <a:xfrm>
            <a:off x="2303556" y="3174415"/>
            <a:ext cx="660882" cy="2977896"/>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4000</a:t>
            </a:r>
          </a:p>
          <a:p>
            <a:pPr marL="0" marR="0">
              <a:lnSpc>
                <a:spcPts val="2123"/>
              </a:lnSpc>
              <a:spcBef>
                <a:spcPts val="3182"/>
              </a:spcBef>
              <a:spcAft>
                <a:spcPts val="0"/>
              </a:spcAft>
            </a:pPr>
            <a:r>
              <a:rPr sz="1800" dirty="0">
                <a:solidFill>
                  <a:srgbClr val="000000"/>
                </a:solidFill>
                <a:latin typeface="RBHOBL+HelveticaNeue-Light"/>
                <a:cs typeface="RBHOBL+HelveticaNeue-Light"/>
              </a:rPr>
              <a:t>3000</a:t>
            </a:r>
          </a:p>
          <a:p>
            <a:pPr marL="0" marR="0">
              <a:lnSpc>
                <a:spcPts val="2123"/>
              </a:lnSpc>
              <a:spcBef>
                <a:spcPts val="3132"/>
              </a:spcBef>
              <a:spcAft>
                <a:spcPts val="0"/>
              </a:spcAft>
            </a:pPr>
            <a:r>
              <a:rPr sz="1800" dirty="0">
                <a:solidFill>
                  <a:srgbClr val="000000"/>
                </a:solidFill>
                <a:latin typeface="RBHOBL+HelveticaNeue-Light"/>
                <a:cs typeface="RBHOBL+HelveticaNeue-Light"/>
              </a:rPr>
              <a:t>2000</a:t>
            </a:r>
          </a:p>
          <a:p>
            <a:pPr marL="0" marR="0">
              <a:lnSpc>
                <a:spcPts val="2123"/>
              </a:lnSpc>
              <a:spcBef>
                <a:spcPts val="3182"/>
              </a:spcBef>
              <a:spcAft>
                <a:spcPts val="0"/>
              </a:spcAft>
            </a:pPr>
            <a:r>
              <a:rPr sz="1800" dirty="0">
                <a:solidFill>
                  <a:srgbClr val="000000"/>
                </a:solidFill>
                <a:latin typeface="RBHOBL+HelveticaNeue-Light"/>
                <a:cs typeface="RBHOBL+HelveticaNeue-Light"/>
              </a:rPr>
              <a:t>1000</a:t>
            </a:r>
          </a:p>
          <a:p>
            <a:pPr marL="381380" marR="0">
              <a:lnSpc>
                <a:spcPts val="2123"/>
              </a:lnSpc>
              <a:spcBef>
                <a:spcPts val="3132"/>
              </a:spcBef>
              <a:spcAft>
                <a:spcPts val="0"/>
              </a:spcAft>
            </a:pPr>
            <a:r>
              <a:rPr sz="1800" dirty="0">
                <a:solidFill>
                  <a:srgbClr val="000000"/>
                </a:solidFill>
                <a:latin typeface="RBHOBL+HelveticaNeue-Light"/>
                <a:cs typeface="RBHOBL+HelveticaNeue-Light"/>
              </a:rPr>
              <a:t>0</a:t>
            </a:r>
          </a:p>
        </p:txBody>
      </p:sp>
      <p:sp>
        <p:nvSpPr>
          <p:cNvPr id="8" name="object 8"/>
          <p:cNvSpPr txBox="1"/>
          <p:nvPr/>
        </p:nvSpPr>
        <p:spPr>
          <a:xfrm>
            <a:off x="8942078" y="3770446"/>
            <a:ext cx="875811"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-31%</a:t>
            </a:r>
          </a:p>
        </p:txBody>
      </p:sp>
      <p:sp>
        <p:nvSpPr>
          <p:cNvPr id="9" name="object 9"/>
          <p:cNvSpPr txBox="1"/>
          <p:nvPr/>
        </p:nvSpPr>
        <p:spPr>
          <a:xfrm>
            <a:off x="4576432" y="4312990"/>
            <a:ext cx="724479"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9.4x</a:t>
            </a:r>
          </a:p>
        </p:txBody>
      </p:sp>
      <p:sp>
        <p:nvSpPr>
          <p:cNvPr id="10" name="object 10"/>
          <p:cNvSpPr txBox="1"/>
          <p:nvPr/>
        </p:nvSpPr>
        <p:spPr>
          <a:xfrm>
            <a:off x="3178609" y="6143167"/>
            <a:ext cx="1193764"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TF</a:t>
            </a:r>
            <a:r>
              <a:rPr sz="1800" spc="33" dirty="0">
                <a:solidFill>
                  <a:srgbClr val="000000"/>
                </a:solidFill>
                <a:latin typeface="RBHOBL+HelveticaNeue-Light"/>
                <a:cs typeface="RBHOBL+HelveticaNeue-Light"/>
              </a:rPr>
              <a:t> </a:t>
            </a:r>
            <a:r>
              <a:rPr sz="1800" spc="-11" dirty="0">
                <a:solidFill>
                  <a:srgbClr val="000000"/>
                </a:solidFill>
                <a:latin typeface="RBHOBL+HelveticaNeue-Light"/>
                <a:cs typeface="RBHOBL+HelveticaNeue-Light"/>
              </a:rPr>
              <a:t>Serving</a:t>
            </a:r>
          </a:p>
        </p:txBody>
      </p:sp>
      <p:sp>
        <p:nvSpPr>
          <p:cNvPr id="11" name="object 11"/>
          <p:cNvSpPr txBox="1"/>
          <p:nvPr/>
        </p:nvSpPr>
        <p:spPr>
          <a:xfrm>
            <a:off x="4714549" y="6143167"/>
            <a:ext cx="851001"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Clipper</a:t>
            </a:r>
          </a:p>
        </p:txBody>
      </p:sp>
      <p:sp>
        <p:nvSpPr>
          <p:cNvPr id="12" name="object 12"/>
          <p:cNvSpPr txBox="1"/>
          <p:nvPr/>
        </p:nvSpPr>
        <p:spPr>
          <a:xfrm>
            <a:off x="6114822" y="6143167"/>
            <a:ext cx="774649"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Nexus</a:t>
            </a:r>
          </a:p>
        </p:txBody>
      </p:sp>
      <p:sp>
        <p:nvSpPr>
          <p:cNvPr id="13" name="object 13"/>
          <p:cNvSpPr txBox="1"/>
          <p:nvPr/>
        </p:nvSpPr>
        <p:spPr>
          <a:xfrm>
            <a:off x="7303323" y="6143167"/>
            <a:ext cx="2594071" cy="582167"/>
          </a:xfrm>
          <a:prstGeom prst="rect">
            <a:avLst/>
          </a:prstGeom>
        </p:spPr>
        <p:txBody>
          <a:bodyPr vert="horz" wrap="square" lIns="0" tIns="0" rIns="0" bIns="0" rtlCol="0">
            <a:spAutoFit/>
          </a:bodyPr>
          <a:lstStyle/>
          <a:p>
            <a:pPr marL="0" marR="0">
              <a:lnSpc>
                <a:spcPts val="2123"/>
              </a:lnSpc>
              <a:spcBef>
                <a:spcPts val="0"/>
              </a:spcBef>
              <a:spcAft>
                <a:spcPts val="0"/>
              </a:spcAft>
            </a:pPr>
            <a:r>
              <a:rPr sz="1800" spc="-17" dirty="0">
                <a:solidFill>
                  <a:srgbClr val="000000"/>
                </a:solidFill>
                <a:latin typeface="RBHOBL+HelveticaNeue-Light"/>
                <a:cs typeface="RBHOBL+HelveticaNeue-Light"/>
              </a:rPr>
              <a:t>w/o</a:t>
            </a:r>
            <a:r>
              <a:rPr sz="1800" spc="15" dirty="0">
                <a:solidFill>
                  <a:srgbClr val="000000"/>
                </a:solidFill>
                <a:latin typeface="RBHOBL+HelveticaNeue-Light"/>
                <a:cs typeface="RBHOBL+HelveticaNeue-Light"/>
              </a:rPr>
              <a:t> </a:t>
            </a:r>
            <a:r>
              <a:rPr sz="1800" spc="10" dirty="0">
                <a:solidFill>
                  <a:srgbClr val="000000"/>
                </a:solidFill>
                <a:latin typeface="RBHOBL+HelveticaNeue-Light"/>
                <a:cs typeface="RBHOBL+HelveticaNeue-Light"/>
              </a:rPr>
              <a:t>prefix</a:t>
            </a:r>
            <a:r>
              <a:rPr sz="1800" spc="1714" dirty="0">
                <a:solidFill>
                  <a:srgbClr val="000000"/>
                </a:solidFill>
                <a:latin typeface="RBHOBL+HelveticaNeue-Light"/>
                <a:cs typeface="RBHOBL+HelveticaNeue-Light"/>
              </a:rPr>
              <a:t> </a:t>
            </a:r>
            <a:r>
              <a:rPr sz="1800" spc="-17" dirty="0">
                <a:solidFill>
                  <a:srgbClr val="000000"/>
                </a:solidFill>
                <a:latin typeface="RBHOBL+HelveticaNeue-Light"/>
                <a:cs typeface="RBHOBL+HelveticaNeue-Light"/>
              </a:rPr>
              <a:t>w/o</a:t>
            </a:r>
            <a:r>
              <a:rPr sz="1800" spc="15" dirty="0">
                <a:solidFill>
                  <a:srgbClr val="000000"/>
                </a:solidFill>
                <a:latin typeface="RBHOBL+HelveticaNeue-Light"/>
                <a:cs typeface="RBHOBL+HelveticaNeue-Light"/>
              </a:rPr>
              <a:t> </a:t>
            </a:r>
            <a:r>
              <a:rPr sz="1800" spc="10" dirty="0">
                <a:solidFill>
                  <a:srgbClr val="000000"/>
                </a:solidFill>
                <a:latin typeface="RBHOBL+HelveticaNeue-Light"/>
                <a:cs typeface="RBHOBL+HelveticaNeue-Light"/>
              </a:rPr>
              <a:t>squishy</a:t>
            </a:r>
          </a:p>
          <a:p>
            <a:pPr marL="59245" marR="0">
              <a:lnSpc>
                <a:spcPts val="2123"/>
              </a:lnSpc>
              <a:spcBef>
                <a:spcPts val="85"/>
              </a:spcBef>
              <a:spcAft>
                <a:spcPts val="0"/>
              </a:spcAft>
            </a:pPr>
            <a:r>
              <a:rPr sz="1800" dirty="0">
                <a:solidFill>
                  <a:srgbClr val="000000"/>
                </a:solidFill>
                <a:latin typeface="RBHOBL+HelveticaNeue-Light"/>
                <a:cs typeface="RBHOBL+HelveticaNeue-Light"/>
              </a:rPr>
              <a:t>batching</a:t>
            </a:r>
            <a:r>
              <a:rPr sz="1800" spc="3391" dirty="0">
                <a:solidFill>
                  <a:srgbClr val="000000"/>
                </a:solidFill>
                <a:latin typeface="RBHOBL+HelveticaNeue-Light"/>
                <a:cs typeface="RBHOBL+HelveticaNeue-Light"/>
              </a:rPr>
              <a:t> </a:t>
            </a:r>
            <a:r>
              <a:rPr sz="1800" dirty="0">
                <a:solidFill>
                  <a:srgbClr val="000000"/>
                </a:solidFill>
                <a:latin typeface="RBHOBL+HelveticaNeue-Light"/>
                <a:cs typeface="RBHOBL+HelveticaNeue-Light"/>
              </a:rPr>
              <a:t>schedule</a:t>
            </a:r>
          </a:p>
        </p:txBody>
      </p:sp>
      <p:sp>
        <p:nvSpPr>
          <p:cNvPr id="14" name="object 14"/>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41</a:t>
            </a:r>
          </a:p>
        </p:txBody>
      </p:sp>
      <p:sp>
        <p:nvSpPr>
          <p:cNvPr id="15" name="矩形 14">
            <a:extLst>
              <a:ext uri="{FF2B5EF4-FFF2-40B4-BE49-F238E27FC236}">
                <a16:creationId xmlns:a16="http://schemas.microsoft.com/office/drawing/2014/main" id="{A8409E75-8804-489C-B593-50EEA34B4734}"/>
              </a:ext>
            </a:extLst>
          </p:cNvPr>
          <p:cNvSpPr/>
          <p:nvPr/>
        </p:nvSpPr>
        <p:spPr>
          <a:xfrm>
            <a:off x="9913778" y="5733256"/>
            <a:ext cx="1009495"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bject 10">
            <a:extLst>
              <a:ext uri="{FF2B5EF4-FFF2-40B4-BE49-F238E27FC236}">
                <a16:creationId xmlns:a16="http://schemas.microsoft.com/office/drawing/2014/main" id="{D9239312-A4DE-431E-8926-10ADD935D02A}"/>
              </a:ext>
            </a:extLst>
          </p:cNvPr>
          <p:cNvSpPr txBox="1"/>
          <p:nvPr/>
        </p:nvSpPr>
        <p:spPr>
          <a:xfrm>
            <a:off x="9872965" y="6134334"/>
            <a:ext cx="1499163" cy="538609"/>
          </a:xfrm>
          <a:prstGeom prst="rect">
            <a:avLst/>
          </a:prstGeom>
        </p:spPr>
        <p:txBody>
          <a:bodyPr vert="horz" wrap="square" lIns="0" tIns="0" rIns="0" bIns="0" rtlCol="0">
            <a:spAutoFit/>
          </a:bodyPr>
          <a:lstStyle/>
          <a:p>
            <a:pPr marL="0" marR="0">
              <a:lnSpc>
                <a:spcPts val="2123"/>
              </a:lnSpc>
              <a:spcBef>
                <a:spcPts val="0"/>
              </a:spcBef>
              <a:spcAft>
                <a:spcPts val="0"/>
              </a:spcAft>
            </a:pPr>
            <a:r>
              <a:rPr lang="en-US" altLang="zh-CN" sz="1800" dirty="0">
                <a:solidFill>
                  <a:srgbClr val="000000"/>
                </a:solidFill>
                <a:latin typeface="RBHOBL+HelveticaNeue-Light"/>
                <a:cs typeface="RBHOBL+HelveticaNeue-Light"/>
              </a:rPr>
              <a:t>w/o CPU GPU overlapping</a:t>
            </a:r>
            <a:endParaRPr sz="1800" spc="-11" dirty="0">
              <a:solidFill>
                <a:srgbClr val="000000"/>
              </a:solidFill>
              <a:latin typeface="RBHOBL+HelveticaNeue-Light"/>
              <a:cs typeface="RBHOBL+HelveticaNeue-Light"/>
            </a:endParaRPr>
          </a:p>
        </p:txBody>
      </p:sp>
      <p:cxnSp>
        <p:nvCxnSpPr>
          <p:cNvPr id="18" name="直接箭头连接符 17">
            <a:extLst>
              <a:ext uri="{FF2B5EF4-FFF2-40B4-BE49-F238E27FC236}">
                <a16:creationId xmlns:a16="http://schemas.microsoft.com/office/drawing/2014/main" id="{24E5257A-236C-4058-98B7-AF6ABCDCE3AB}"/>
              </a:ext>
            </a:extLst>
          </p:cNvPr>
          <p:cNvCxnSpPr/>
          <p:nvPr/>
        </p:nvCxnSpPr>
        <p:spPr>
          <a:xfrm>
            <a:off x="10056440" y="4437112"/>
            <a:ext cx="0" cy="1224136"/>
          </a:xfrm>
          <a:prstGeom prst="straightConnector1">
            <a:avLst/>
          </a:prstGeom>
          <a:ln w="57150">
            <a:solidFill>
              <a:srgbClr val="E02F4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bject 8">
            <a:extLst>
              <a:ext uri="{FF2B5EF4-FFF2-40B4-BE49-F238E27FC236}">
                <a16:creationId xmlns:a16="http://schemas.microsoft.com/office/drawing/2014/main" id="{FA5E30C9-6F29-4942-BD59-541987E5F795}"/>
              </a:ext>
            </a:extLst>
          </p:cNvPr>
          <p:cNvSpPr txBox="1"/>
          <p:nvPr/>
        </p:nvSpPr>
        <p:spPr>
          <a:xfrm>
            <a:off x="10184640" y="4852061"/>
            <a:ext cx="875811" cy="359073"/>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a:t>
            </a:r>
            <a:r>
              <a:rPr lang="en-US" altLang="zh-CN" sz="2400" dirty="0">
                <a:solidFill>
                  <a:srgbClr val="DB314D"/>
                </a:solidFill>
                <a:latin typeface="RBHOBL+HelveticaNeue-Light"/>
                <a:cs typeface="RBHOBL+HelveticaNeue-Light"/>
              </a:rPr>
              <a:t>86</a:t>
            </a:r>
            <a:r>
              <a:rPr sz="2400" dirty="0">
                <a:solidFill>
                  <a:srgbClr val="DB314D"/>
                </a:solidFill>
                <a:latin typeface="RBHOBL+HelveticaNeue-Light"/>
                <a:cs typeface="RBHOBL+HelveticaNeue-Light"/>
              </a:rPr>
              <a:t>%</a:t>
            </a:r>
          </a:p>
        </p:txBody>
      </p:sp>
    </p:spTree>
    <p:extLst>
      <p:ext uri="{BB962C8B-B14F-4D97-AF65-F5344CB8AC3E}">
        <p14:creationId xmlns:p14="http://schemas.microsoft.com/office/powerpoint/2010/main" val="2326886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7615134"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spc="11" dirty="0">
                <a:solidFill>
                  <a:srgbClr val="000000"/>
                </a:solidFill>
                <a:latin typeface="HIBJIL+Futura-Medium"/>
                <a:cs typeface="HIBJIL+Futura-Medium"/>
              </a:rPr>
              <a:t> </a:t>
            </a:r>
            <a:r>
              <a:rPr sz="4350" dirty="0">
                <a:solidFill>
                  <a:srgbClr val="000000"/>
                </a:solidFill>
                <a:latin typeface="HIBJIL+Futura-Medium"/>
                <a:cs typeface="HIBJIL+Futura-Medium"/>
              </a:rPr>
              <a:t>traf</a:t>
            </a:r>
            <a:r>
              <a:rPr sz="4350" spc="-1173" dirty="0">
                <a:solidFill>
                  <a:srgbClr val="000000"/>
                </a:solidFill>
                <a:latin typeface="HIBJIL+Futura-Medium"/>
                <a:cs typeface="HIBJIL+Futura-Medium"/>
              </a:rPr>
              <a:t> </a:t>
            </a:r>
            <a:r>
              <a:rPr sz="4350" spc="43" dirty="0">
                <a:solidFill>
                  <a:srgbClr val="000000"/>
                </a:solidFill>
                <a:latin typeface="HIBJIL+Futura-Medium"/>
                <a:cs typeface="HIBJIL+Futura-Medium"/>
              </a:rPr>
              <a:t>fic</a:t>
            </a:r>
            <a:r>
              <a:rPr sz="4350" dirty="0">
                <a:solidFill>
                  <a:srgbClr val="000000"/>
                </a:solidFill>
                <a:latin typeface="HIBJIL+Futura-Medium"/>
                <a:cs typeface="HIBJIL+Futura-Medium"/>
              </a:rPr>
              <a:t> </a:t>
            </a:r>
            <a:r>
              <a:rPr sz="4350" spc="37" dirty="0">
                <a:solidFill>
                  <a:srgbClr val="000000"/>
                </a:solidFill>
                <a:latin typeface="HIBJIL+Futura-Medium"/>
                <a:cs typeface="HIBJIL+Futura-Medium"/>
              </a:rPr>
              <a:t>monitoring</a:t>
            </a:r>
          </a:p>
        </p:txBody>
      </p:sp>
      <p:sp>
        <p:nvSpPr>
          <p:cNvPr id="4" name="object 4"/>
          <p:cNvSpPr txBox="1"/>
          <p:nvPr/>
        </p:nvSpPr>
        <p:spPr>
          <a:xfrm>
            <a:off x="9585739" y="2462137"/>
            <a:ext cx="607974" cy="1294002"/>
          </a:xfrm>
          <a:prstGeom prst="rect">
            <a:avLst/>
          </a:prstGeom>
        </p:spPr>
        <p:txBody>
          <a:bodyPr vert="horz" wrap="square" lIns="0" tIns="0" rIns="0" bIns="0" rtlCol="0">
            <a:spAutoFit/>
          </a:bodyPr>
          <a:lstStyle/>
          <a:p>
            <a:pPr marL="0" marR="0">
              <a:lnSpc>
                <a:spcPts val="1863"/>
              </a:lnSpc>
              <a:spcBef>
                <a:spcPts val="0"/>
              </a:spcBef>
              <a:spcAft>
                <a:spcPts val="0"/>
              </a:spcAft>
            </a:pPr>
            <a:r>
              <a:rPr sz="1600" dirty="0">
                <a:solidFill>
                  <a:srgbClr val="000000"/>
                </a:solidFill>
                <a:latin typeface="NETBWG+HelveticaNeue"/>
                <a:cs typeface="NETBWG+HelveticaNeue"/>
              </a:rPr>
              <a:t>input</a:t>
            </a:r>
          </a:p>
          <a:p>
            <a:pPr marL="24586" marR="0">
              <a:lnSpc>
                <a:spcPts val="1863"/>
              </a:lnSpc>
              <a:spcBef>
                <a:spcPts val="6111"/>
              </a:spcBef>
              <a:spcAft>
                <a:spcPts val="0"/>
              </a:spcAft>
            </a:pPr>
            <a:r>
              <a:rPr sz="1600" dirty="0">
                <a:solidFill>
                  <a:srgbClr val="000000"/>
                </a:solidFill>
                <a:latin typeface="NETBWG+HelveticaNeue"/>
                <a:cs typeface="NETBWG+HelveticaNeue"/>
              </a:rPr>
              <a:t>SSD</a:t>
            </a:r>
          </a:p>
        </p:txBody>
      </p:sp>
      <p:sp>
        <p:nvSpPr>
          <p:cNvPr id="5" name="object 5"/>
          <p:cNvSpPr txBox="1"/>
          <p:nvPr/>
        </p:nvSpPr>
        <p:spPr>
          <a:xfrm>
            <a:off x="6575886" y="3496055"/>
            <a:ext cx="1253947"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Persons</a:t>
            </a:r>
          </a:p>
        </p:txBody>
      </p:sp>
      <p:sp>
        <p:nvSpPr>
          <p:cNvPr id="6" name="object 6"/>
          <p:cNvSpPr txBox="1"/>
          <p:nvPr/>
        </p:nvSpPr>
        <p:spPr>
          <a:xfrm>
            <a:off x="8756175" y="4281412"/>
            <a:ext cx="539902" cy="274827"/>
          </a:xfrm>
          <a:prstGeom prst="rect">
            <a:avLst/>
          </a:prstGeom>
        </p:spPr>
        <p:txBody>
          <a:bodyPr vert="horz" wrap="square" lIns="0" tIns="0" rIns="0" bIns="0" rtlCol="0">
            <a:spAutoFit/>
          </a:bodyPr>
          <a:lstStyle/>
          <a:p>
            <a:pPr marL="0" marR="0">
              <a:lnSpc>
                <a:spcPts val="1863"/>
              </a:lnSpc>
              <a:spcBef>
                <a:spcPts val="0"/>
              </a:spcBef>
              <a:spcAft>
                <a:spcPts val="0"/>
              </a:spcAft>
            </a:pPr>
            <a:r>
              <a:rPr sz="1600" dirty="0">
                <a:solidFill>
                  <a:srgbClr val="000000"/>
                </a:solidFill>
                <a:latin typeface="NETBWG+HelveticaNeue"/>
                <a:cs typeface="NETBWG+HelveticaNeue"/>
              </a:rPr>
              <a:t>face</a:t>
            </a:r>
          </a:p>
        </p:txBody>
      </p:sp>
      <p:sp>
        <p:nvSpPr>
          <p:cNvPr id="7" name="object 7"/>
          <p:cNvSpPr txBox="1"/>
          <p:nvPr/>
        </p:nvSpPr>
        <p:spPr>
          <a:xfrm>
            <a:off x="10534174" y="4281412"/>
            <a:ext cx="438302" cy="274827"/>
          </a:xfrm>
          <a:prstGeom prst="rect">
            <a:avLst/>
          </a:prstGeom>
        </p:spPr>
        <p:txBody>
          <a:bodyPr vert="horz" wrap="square" lIns="0" tIns="0" rIns="0" bIns="0" rtlCol="0">
            <a:spAutoFit/>
          </a:bodyPr>
          <a:lstStyle/>
          <a:p>
            <a:pPr marL="0" marR="0">
              <a:lnSpc>
                <a:spcPts val="1863"/>
              </a:lnSpc>
              <a:spcBef>
                <a:spcPts val="0"/>
              </a:spcBef>
              <a:spcAft>
                <a:spcPts val="0"/>
              </a:spcAft>
            </a:pPr>
            <a:r>
              <a:rPr sz="1600" dirty="0">
                <a:solidFill>
                  <a:srgbClr val="000000"/>
                </a:solidFill>
                <a:latin typeface="NETBWG+HelveticaNeue"/>
                <a:cs typeface="NETBWG+HelveticaNeue"/>
              </a:rPr>
              <a:t>car</a:t>
            </a:r>
          </a:p>
        </p:txBody>
      </p:sp>
      <p:sp>
        <p:nvSpPr>
          <p:cNvPr id="8" name="object 8"/>
          <p:cNvSpPr txBox="1"/>
          <p:nvPr/>
        </p:nvSpPr>
        <p:spPr>
          <a:xfrm>
            <a:off x="9517972" y="5218037"/>
            <a:ext cx="743508" cy="274827"/>
          </a:xfrm>
          <a:prstGeom prst="rect">
            <a:avLst/>
          </a:prstGeom>
        </p:spPr>
        <p:txBody>
          <a:bodyPr vert="horz" wrap="square" lIns="0" tIns="0" rIns="0" bIns="0" rtlCol="0">
            <a:spAutoFit/>
          </a:bodyPr>
          <a:lstStyle/>
          <a:p>
            <a:pPr marL="0" marR="0">
              <a:lnSpc>
                <a:spcPts val="1863"/>
              </a:lnSpc>
              <a:spcBef>
                <a:spcPts val="0"/>
              </a:spcBef>
              <a:spcAft>
                <a:spcPts val="0"/>
              </a:spcAft>
            </a:pPr>
            <a:r>
              <a:rPr sz="1600" dirty="0">
                <a:solidFill>
                  <a:srgbClr val="000000"/>
                </a:solidFill>
                <a:latin typeface="NETBWG+HelveticaNeue"/>
                <a:cs typeface="NETBWG+HelveticaNeue"/>
              </a:rPr>
              <a:t>output</a:t>
            </a:r>
          </a:p>
        </p:txBody>
      </p:sp>
      <p:sp>
        <p:nvSpPr>
          <p:cNvPr id="9" name="object 9"/>
          <p:cNvSpPr txBox="1"/>
          <p:nvPr/>
        </p:nvSpPr>
        <p:spPr>
          <a:xfrm>
            <a:off x="6756240" y="5986271"/>
            <a:ext cx="796747" cy="3429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VBKEIE+Helvetica-Light"/>
                <a:cs typeface="VBKEIE+Helvetica-Light"/>
              </a:rPr>
              <a:t>Cars</a:t>
            </a:r>
          </a:p>
        </p:txBody>
      </p:sp>
      <p:sp>
        <p:nvSpPr>
          <p:cNvPr id="10" name="object 10"/>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7614187"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31" dirty="0">
                <a:solidFill>
                  <a:srgbClr val="000000"/>
                </a:solidFill>
                <a:latin typeface="HIBJIL+Futura-Medium"/>
                <a:cs typeface="HIBJIL+Futura-Medium"/>
              </a:rPr>
              <a:t>Case</a:t>
            </a:r>
            <a:r>
              <a:rPr sz="4350" spc="18" dirty="0">
                <a:solidFill>
                  <a:srgbClr val="000000"/>
                </a:solidFill>
                <a:latin typeface="HIBJIL+Futura-Medium"/>
                <a:cs typeface="HIBJIL+Futura-Medium"/>
              </a:rPr>
              <a:t> </a:t>
            </a:r>
            <a:r>
              <a:rPr sz="4350" spc="28" dirty="0">
                <a:solidFill>
                  <a:srgbClr val="000000"/>
                </a:solidFill>
                <a:latin typeface="HIBJIL+Futura-Medium"/>
                <a:cs typeface="HIBJIL+Futura-Medium"/>
              </a:rPr>
              <a:t>study:</a:t>
            </a:r>
            <a:r>
              <a:rPr sz="4350" dirty="0">
                <a:solidFill>
                  <a:srgbClr val="000000"/>
                </a:solidFill>
                <a:latin typeface="HIBJIL+Futura-Medium"/>
                <a:cs typeface="HIBJIL+Futura-Medium"/>
              </a:rPr>
              <a:t> traf</a:t>
            </a:r>
            <a:r>
              <a:rPr sz="4350" spc="-1173" dirty="0">
                <a:solidFill>
                  <a:srgbClr val="000000"/>
                </a:solidFill>
                <a:latin typeface="HIBJIL+Futura-Medium"/>
                <a:cs typeface="HIBJIL+Futura-Medium"/>
              </a:rPr>
              <a:t> </a:t>
            </a:r>
            <a:r>
              <a:rPr sz="4350" spc="43" dirty="0">
                <a:solidFill>
                  <a:srgbClr val="000000"/>
                </a:solidFill>
                <a:latin typeface="HIBJIL+Futura-Medium"/>
                <a:cs typeface="HIBJIL+Futura-Medium"/>
              </a:rPr>
              <a:t>fic</a:t>
            </a:r>
            <a:r>
              <a:rPr sz="4350" dirty="0">
                <a:solidFill>
                  <a:srgbClr val="000000"/>
                </a:solidFill>
                <a:latin typeface="HIBJIL+Futura-Medium"/>
                <a:cs typeface="HIBJIL+Futura-Medium"/>
              </a:rPr>
              <a:t> </a:t>
            </a:r>
            <a:r>
              <a:rPr sz="4350" spc="37" dirty="0">
                <a:solidFill>
                  <a:srgbClr val="000000"/>
                </a:solidFill>
                <a:latin typeface="HIBJIL+Futura-Medium"/>
                <a:cs typeface="HIBJIL+Futura-Medium"/>
              </a:rPr>
              <a:t>monitoring</a:t>
            </a:r>
          </a:p>
        </p:txBody>
      </p:sp>
      <p:sp>
        <p:nvSpPr>
          <p:cNvPr id="4" name="object 4"/>
          <p:cNvSpPr txBox="1"/>
          <p:nvPr/>
        </p:nvSpPr>
        <p:spPr>
          <a:xfrm>
            <a:off x="959455" y="1719986"/>
            <a:ext cx="9601041" cy="359073"/>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VBKEIE+Helvetica-Light"/>
                <a:cs typeface="VBKEIE+Helvetica-Light"/>
              </a:rPr>
              <a:t>Latency SLO: </a:t>
            </a:r>
            <a:r>
              <a:rPr sz="2400" dirty="0">
                <a:solidFill>
                  <a:srgbClr val="FF0000"/>
                </a:solidFill>
                <a:latin typeface="VBKEIE+Helvetica-Light"/>
                <a:cs typeface="VBKEIE+Helvetica-Light"/>
              </a:rPr>
              <a:t>400ms</a:t>
            </a:r>
            <a:r>
              <a:rPr sz="2400" dirty="0">
                <a:solidFill>
                  <a:srgbClr val="000000"/>
                </a:solidFill>
                <a:latin typeface="VBKEIE+Helvetica-Light"/>
                <a:cs typeface="VBKEIE+Helvetica-Light"/>
              </a:rPr>
              <a:t>,</a:t>
            </a:r>
            <a:r>
              <a:rPr sz="2400" spc="-10" dirty="0">
                <a:solidFill>
                  <a:srgbClr val="000000"/>
                </a:solidFill>
                <a:latin typeface="VBKEIE+Helvetica-Light"/>
                <a:cs typeface="VBKEIE+Helvetica-Light"/>
              </a:rPr>
              <a:t> </a:t>
            </a:r>
            <a:r>
              <a:rPr sz="2400" dirty="0">
                <a:solidFill>
                  <a:srgbClr val="000000"/>
                </a:solidFill>
                <a:latin typeface="VBKEIE+Helvetica-Light"/>
                <a:cs typeface="VBKEIE+Helvetica-Light"/>
              </a:rPr>
              <a:t>16 </a:t>
            </a:r>
            <a:r>
              <a:rPr sz="2400" dirty="0">
                <a:solidFill>
                  <a:srgbClr val="000000"/>
                </a:solidFill>
                <a:latin typeface="RBHOBL+HelveticaNeue-Light"/>
                <a:cs typeface="RBHOBL+HelveticaNeue-Light"/>
              </a:rPr>
              <a:t>Nvidia </a:t>
            </a:r>
            <a:r>
              <a:rPr sz="2400" dirty="0">
                <a:solidFill>
                  <a:srgbClr val="000000"/>
                </a:solidFill>
                <a:latin typeface="VBKEIE+Helvetica-Light"/>
                <a:cs typeface="VBKEIE+Helvetica-Light"/>
              </a:rPr>
              <a:t>GTX 1080Ti</a:t>
            </a:r>
            <a:r>
              <a:rPr lang="en-US" altLang="zh-CN" sz="2400" dirty="0">
                <a:solidFill>
                  <a:srgbClr val="000000"/>
                </a:solidFill>
                <a:latin typeface="VBKEIE+Helvetica-Light"/>
                <a:cs typeface="VBKEIE+Helvetica-Light"/>
              </a:rPr>
              <a:t>,</a:t>
            </a:r>
            <a:r>
              <a:rPr lang="zh-CN" altLang="en-US" sz="2400" dirty="0">
                <a:solidFill>
                  <a:srgbClr val="000000"/>
                </a:solidFill>
                <a:latin typeface="VBKEIE+Helvetica-Light"/>
                <a:cs typeface="VBKEIE+Helvetica-Light"/>
              </a:rPr>
              <a:t> </a:t>
            </a:r>
            <a:r>
              <a:rPr lang="en-US" altLang="zh-CN" sz="2400" dirty="0">
                <a:solidFill>
                  <a:srgbClr val="000000"/>
                </a:solidFill>
                <a:latin typeface="VBKEIE+Helvetica-Light"/>
                <a:cs typeface="VBKEIE+Helvetica-Light"/>
              </a:rPr>
              <a:t>Request at Every Frame</a:t>
            </a:r>
            <a:endParaRPr sz="2400" dirty="0">
              <a:solidFill>
                <a:srgbClr val="000000"/>
              </a:solidFill>
              <a:latin typeface="VBKEIE+Helvetica-Light"/>
              <a:cs typeface="VBKEIE+Helvetica-Light"/>
            </a:endParaRPr>
          </a:p>
        </p:txBody>
      </p:sp>
      <p:sp>
        <p:nvSpPr>
          <p:cNvPr id="5" name="object 5"/>
          <p:cNvSpPr txBox="1"/>
          <p:nvPr/>
        </p:nvSpPr>
        <p:spPr>
          <a:xfrm>
            <a:off x="2361910" y="2427655"/>
            <a:ext cx="533704" cy="768095"/>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600</a:t>
            </a:r>
          </a:p>
          <a:p>
            <a:pPr marL="0" marR="0">
              <a:lnSpc>
                <a:spcPts val="2123"/>
              </a:lnSpc>
              <a:spcBef>
                <a:spcPts val="1499"/>
              </a:spcBef>
              <a:spcAft>
                <a:spcPts val="0"/>
              </a:spcAft>
            </a:pPr>
            <a:r>
              <a:rPr sz="1800" dirty="0">
                <a:solidFill>
                  <a:srgbClr val="000000"/>
                </a:solidFill>
                <a:latin typeface="RBHOBL+HelveticaNeue-Light"/>
                <a:cs typeface="RBHOBL+HelveticaNeue-Light"/>
              </a:rPr>
              <a:t>500</a:t>
            </a:r>
          </a:p>
        </p:txBody>
      </p:sp>
      <p:sp>
        <p:nvSpPr>
          <p:cNvPr id="6" name="object 6"/>
          <p:cNvSpPr txBox="1"/>
          <p:nvPr/>
        </p:nvSpPr>
        <p:spPr>
          <a:xfrm>
            <a:off x="7335439" y="2917006"/>
            <a:ext cx="875810"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-19%</a:t>
            </a:r>
          </a:p>
        </p:txBody>
      </p:sp>
      <p:sp>
        <p:nvSpPr>
          <p:cNvPr id="7" name="object 7"/>
          <p:cNvSpPr txBox="1"/>
          <p:nvPr/>
        </p:nvSpPr>
        <p:spPr>
          <a:xfrm>
            <a:off x="4500019" y="3264478"/>
            <a:ext cx="724479"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1.8x</a:t>
            </a:r>
          </a:p>
        </p:txBody>
      </p:sp>
      <p:sp>
        <p:nvSpPr>
          <p:cNvPr id="8" name="object 8"/>
          <p:cNvSpPr txBox="1"/>
          <p:nvPr/>
        </p:nvSpPr>
        <p:spPr>
          <a:xfrm>
            <a:off x="2361910" y="3351199"/>
            <a:ext cx="533755" cy="2151888"/>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400</a:t>
            </a:r>
          </a:p>
          <a:p>
            <a:pPr marL="0" marR="0">
              <a:lnSpc>
                <a:spcPts val="2123"/>
              </a:lnSpc>
              <a:spcBef>
                <a:spcPts val="1500"/>
              </a:spcBef>
              <a:spcAft>
                <a:spcPts val="0"/>
              </a:spcAft>
            </a:pPr>
            <a:r>
              <a:rPr sz="1800" dirty="0">
                <a:solidFill>
                  <a:srgbClr val="000000"/>
                </a:solidFill>
                <a:latin typeface="RBHOBL+HelveticaNeue-Light"/>
                <a:cs typeface="RBHOBL+HelveticaNeue-Light"/>
              </a:rPr>
              <a:t>300</a:t>
            </a:r>
          </a:p>
          <a:p>
            <a:pPr marL="0" marR="0">
              <a:lnSpc>
                <a:spcPts val="2123"/>
              </a:lnSpc>
              <a:spcBef>
                <a:spcPts val="1550"/>
              </a:spcBef>
              <a:spcAft>
                <a:spcPts val="0"/>
              </a:spcAft>
            </a:pPr>
            <a:r>
              <a:rPr sz="1800" dirty="0">
                <a:solidFill>
                  <a:srgbClr val="000000"/>
                </a:solidFill>
                <a:latin typeface="RBHOBL+HelveticaNeue-Light"/>
                <a:cs typeface="RBHOBL+HelveticaNeue-Light"/>
              </a:rPr>
              <a:t>200</a:t>
            </a:r>
          </a:p>
          <a:p>
            <a:pPr marL="0" marR="0">
              <a:lnSpc>
                <a:spcPts val="2123"/>
              </a:lnSpc>
              <a:spcBef>
                <a:spcPts val="1523"/>
              </a:spcBef>
              <a:spcAft>
                <a:spcPts val="0"/>
              </a:spcAft>
            </a:pPr>
            <a:r>
              <a:rPr sz="1800" dirty="0">
                <a:solidFill>
                  <a:srgbClr val="000000"/>
                </a:solidFill>
                <a:latin typeface="RBHOBL+HelveticaNeue-Light"/>
                <a:cs typeface="RBHOBL+HelveticaNeue-Light"/>
              </a:rPr>
              <a:t>100</a:t>
            </a:r>
          </a:p>
          <a:p>
            <a:pPr marL="254253" marR="0">
              <a:lnSpc>
                <a:spcPts val="2123"/>
              </a:lnSpc>
              <a:spcBef>
                <a:spcPts val="1500"/>
              </a:spcBef>
              <a:spcAft>
                <a:spcPts val="0"/>
              </a:spcAft>
            </a:pPr>
            <a:r>
              <a:rPr sz="1800" dirty="0">
                <a:solidFill>
                  <a:srgbClr val="000000"/>
                </a:solidFill>
                <a:latin typeface="RBHOBL+HelveticaNeue-Light"/>
                <a:cs typeface="RBHOBL+HelveticaNeue-Light"/>
              </a:rPr>
              <a:t>0</a:t>
            </a:r>
          </a:p>
        </p:txBody>
      </p:sp>
      <p:sp>
        <p:nvSpPr>
          <p:cNvPr id="9" name="object 9"/>
          <p:cNvSpPr txBox="1"/>
          <p:nvPr/>
        </p:nvSpPr>
        <p:spPr>
          <a:xfrm>
            <a:off x="8650296" y="3358966"/>
            <a:ext cx="875809"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-22%</a:t>
            </a:r>
          </a:p>
        </p:txBody>
      </p:sp>
      <p:sp>
        <p:nvSpPr>
          <p:cNvPr id="10" name="object 10"/>
          <p:cNvSpPr txBox="1"/>
          <p:nvPr/>
        </p:nvSpPr>
        <p:spPr>
          <a:xfrm>
            <a:off x="3081931" y="5490895"/>
            <a:ext cx="1193764"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TF</a:t>
            </a:r>
            <a:r>
              <a:rPr sz="1800" spc="33" dirty="0">
                <a:solidFill>
                  <a:srgbClr val="000000"/>
                </a:solidFill>
                <a:latin typeface="RBHOBL+HelveticaNeue-Light"/>
                <a:cs typeface="RBHOBL+HelveticaNeue-Light"/>
              </a:rPr>
              <a:t> </a:t>
            </a:r>
            <a:r>
              <a:rPr sz="1800" spc="-11" dirty="0">
                <a:solidFill>
                  <a:srgbClr val="000000"/>
                </a:solidFill>
                <a:latin typeface="RBHOBL+HelveticaNeue-Light"/>
                <a:cs typeface="RBHOBL+HelveticaNeue-Light"/>
              </a:rPr>
              <a:t>Serving</a:t>
            </a:r>
          </a:p>
        </p:txBody>
      </p:sp>
      <p:sp>
        <p:nvSpPr>
          <p:cNvPr id="11" name="object 11"/>
          <p:cNvSpPr txBox="1"/>
          <p:nvPr/>
        </p:nvSpPr>
        <p:spPr>
          <a:xfrm>
            <a:off x="4562068" y="5490895"/>
            <a:ext cx="851001"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Clipper</a:t>
            </a:r>
          </a:p>
        </p:txBody>
      </p:sp>
      <p:sp>
        <p:nvSpPr>
          <p:cNvPr id="12" name="object 12"/>
          <p:cNvSpPr txBox="1"/>
          <p:nvPr/>
        </p:nvSpPr>
        <p:spPr>
          <a:xfrm>
            <a:off x="5906537" y="5490895"/>
            <a:ext cx="774649"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Nexus</a:t>
            </a:r>
          </a:p>
        </p:txBody>
      </p:sp>
      <p:sp>
        <p:nvSpPr>
          <p:cNvPr id="13" name="object 13"/>
          <p:cNvSpPr txBox="1"/>
          <p:nvPr/>
        </p:nvSpPr>
        <p:spPr>
          <a:xfrm>
            <a:off x="7030660" y="5490895"/>
            <a:ext cx="2546842" cy="585215"/>
          </a:xfrm>
          <a:prstGeom prst="rect">
            <a:avLst/>
          </a:prstGeom>
        </p:spPr>
        <p:txBody>
          <a:bodyPr vert="horz" wrap="square" lIns="0" tIns="0" rIns="0" bIns="0" rtlCol="0">
            <a:spAutoFit/>
          </a:bodyPr>
          <a:lstStyle/>
          <a:p>
            <a:pPr marL="0" marR="0">
              <a:lnSpc>
                <a:spcPts val="2123"/>
              </a:lnSpc>
              <a:spcBef>
                <a:spcPts val="0"/>
              </a:spcBef>
              <a:spcAft>
                <a:spcPts val="0"/>
              </a:spcAft>
            </a:pPr>
            <a:r>
              <a:rPr sz="1800" spc="-17" dirty="0">
                <a:solidFill>
                  <a:srgbClr val="000000"/>
                </a:solidFill>
                <a:latin typeface="RBHOBL+HelveticaNeue-Light"/>
                <a:cs typeface="RBHOBL+HelveticaNeue-Light"/>
              </a:rPr>
              <a:t>w/o</a:t>
            </a:r>
            <a:r>
              <a:rPr sz="1800" spc="15" dirty="0">
                <a:solidFill>
                  <a:srgbClr val="000000"/>
                </a:solidFill>
                <a:latin typeface="RBHOBL+HelveticaNeue-Light"/>
                <a:cs typeface="RBHOBL+HelveticaNeue-Light"/>
              </a:rPr>
              <a:t> </a:t>
            </a:r>
            <a:r>
              <a:rPr sz="1800" dirty="0">
                <a:solidFill>
                  <a:srgbClr val="000000"/>
                </a:solidFill>
                <a:latin typeface="RBHOBL+HelveticaNeue-Light"/>
                <a:cs typeface="RBHOBL+HelveticaNeue-Light"/>
              </a:rPr>
              <a:t>q</a:t>
            </a:r>
            <a:r>
              <a:rPr sz="1800" spc="-432" dirty="0">
                <a:solidFill>
                  <a:srgbClr val="000000"/>
                </a:solidFill>
                <a:latin typeface="RBHOBL+HelveticaNeue-Light"/>
                <a:cs typeface="RBHOBL+HelveticaNeue-Light"/>
              </a:rPr>
              <a:t> </a:t>
            </a:r>
            <a:r>
              <a:rPr sz="1800" spc="-17" dirty="0">
                <a:solidFill>
                  <a:srgbClr val="000000"/>
                </a:solidFill>
                <a:latin typeface="RBHOBL+HelveticaNeue-Light"/>
                <a:cs typeface="RBHOBL+HelveticaNeue-Light"/>
              </a:rPr>
              <a:t>uery</a:t>
            </a:r>
            <a:r>
              <a:rPr sz="1800" spc="1302" dirty="0">
                <a:solidFill>
                  <a:srgbClr val="000000"/>
                </a:solidFill>
                <a:latin typeface="RBHOBL+HelveticaNeue-Light"/>
                <a:cs typeface="RBHOBL+HelveticaNeue-Light"/>
              </a:rPr>
              <a:t> </a:t>
            </a:r>
            <a:r>
              <a:rPr sz="1800" spc="-17" dirty="0">
                <a:solidFill>
                  <a:srgbClr val="000000"/>
                </a:solidFill>
                <a:latin typeface="RBHOBL+HelveticaNeue-Light"/>
                <a:cs typeface="RBHOBL+HelveticaNeue-Light"/>
              </a:rPr>
              <a:t>w/o</a:t>
            </a:r>
            <a:r>
              <a:rPr sz="1800" spc="15" dirty="0">
                <a:solidFill>
                  <a:srgbClr val="000000"/>
                </a:solidFill>
                <a:latin typeface="RBHOBL+HelveticaNeue-Light"/>
                <a:cs typeface="RBHOBL+HelveticaNeue-Light"/>
              </a:rPr>
              <a:t> </a:t>
            </a:r>
            <a:r>
              <a:rPr sz="1800" spc="10" dirty="0">
                <a:solidFill>
                  <a:srgbClr val="000000"/>
                </a:solidFill>
                <a:latin typeface="RBHOBL+HelveticaNeue-Light"/>
                <a:cs typeface="RBHOBL+HelveticaNeue-Light"/>
              </a:rPr>
              <a:t>squishy</a:t>
            </a:r>
          </a:p>
          <a:p>
            <a:pPr marL="108140" marR="0">
              <a:lnSpc>
                <a:spcPts val="2123"/>
              </a:lnSpc>
              <a:spcBef>
                <a:spcPts val="60"/>
              </a:spcBef>
              <a:spcAft>
                <a:spcPts val="0"/>
              </a:spcAft>
            </a:pPr>
            <a:r>
              <a:rPr sz="1800" dirty="0">
                <a:solidFill>
                  <a:srgbClr val="000000"/>
                </a:solidFill>
                <a:latin typeface="RBHOBL+HelveticaNeue-Light"/>
                <a:cs typeface="RBHOBL+HelveticaNeue-Light"/>
              </a:rPr>
              <a:t>analysis</a:t>
            </a:r>
            <a:r>
              <a:rPr sz="1800" spc="3268" dirty="0">
                <a:solidFill>
                  <a:srgbClr val="000000"/>
                </a:solidFill>
                <a:latin typeface="RBHOBL+HelveticaNeue-Light"/>
                <a:cs typeface="RBHOBL+HelveticaNeue-Light"/>
              </a:rPr>
              <a:t> </a:t>
            </a:r>
            <a:r>
              <a:rPr sz="1800" dirty="0">
                <a:solidFill>
                  <a:srgbClr val="000000"/>
                </a:solidFill>
                <a:latin typeface="RBHOBL+HelveticaNeue-Light"/>
                <a:cs typeface="RBHOBL+HelveticaNeue-Light"/>
              </a:rPr>
              <a:t>schedule</a:t>
            </a:r>
          </a:p>
        </p:txBody>
      </p:sp>
      <p:sp>
        <p:nvSpPr>
          <p:cNvPr id="14" name="object 14"/>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43</a:t>
            </a:r>
          </a:p>
        </p:txBody>
      </p:sp>
      <p:sp>
        <p:nvSpPr>
          <p:cNvPr id="16" name="矩形 15">
            <a:extLst>
              <a:ext uri="{FF2B5EF4-FFF2-40B4-BE49-F238E27FC236}">
                <a16:creationId xmlns:a16="http://schemas.microsoft.com/office/drawing/2014/main" id="{A8ADC71C-B29A-42D4-959B-D15172641F06}"/>
              </a:ext>
            </a:extLst>
          </p:cNvPr>
          <p:cNvSpPr/>
          <p:nvPr/>
        </p:nvSpPr>
        <p:spPr>
          <a:xfrm>
            <a:off x="9583665" y="4365103"/>
            <a:ext cx="1009495" cy="9407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bject 10">
            <a:extLst>
              <a:ext uri="{FF2B5EF4-FFF2-40B4-BE49-F238E27FC236}">
                <a16:creationId xmlns:a16="http://schemas.microsoft.com/office/drawing/2014/main" id="{B0D46032-6E08-4EA9-B354-1B07936BD2CB}"/>
              </a:ext>
            </a:extLst>
          </p:cNvPr>
          <p:cNvSpPr txBox="1"/>
          <p:nvPr/>
        </p:nvSpPr>
        <p:spPr>
          <a:xfrm>
            <a:off x="9542852" y="5490895"/>
            <a:ext cx="1499163" cy="538609"/>
          </a:xfrm>
          <a:prstGeom prst="rect">
            <a:avLst/>
          </a:prstGeom>
        </p:spPr>
        <p:txBody>
          <a:bodyPr vert="horz" wrap="square" lIns="0" tIns="0" rIns="0" bIns="0" rtlCol="0">
            <a:spAutoFit/>
          </a:bodyPr>
          <a:lstStyle/>
          <a:p>
            <a:pPr marL="0" marR="0">
              <a:lnSpc>
                <a:spcPts val="2123"/>
              </a:lnSpc>
              <a:spcBef>
                <a:spcPts val="0"/>
              </a:spcBef>
              <a:spcAft>
                <a:spcPts val="0"/>
              </a:spcAft>
            </a:pPr>
            <a:r>
              <a:rPr lang="en-US" altLang="zh-CN" sz="1800" dirty="0">
                <a:solidFill>
                  <a:srgbClr val="000000"/>
                </a:solidFill>
                <a:latin typeface="RBHOBL+HelveticaNeue-Light"/>
                <a:cs typeface="RBHOBL+HelveticaNeue-Light"/>
              </a:rPr>
              <a:t>w/o CPU GPU overlapping</a:t>
            </a:r>
            <a:endParaRPr sz="1800" spc="-11" dirty="0">
              <a:solidFill>
                <a:srgbClr val="000000"/>
              </a:solidFill>
              <a:latin typeface="RBHOBL+HelveticaNeue-Light"/>
              <a:cs typeface="RBHOBL+HelveticaNeue-Light"/>
            </a:endParaRPr>
          </a:p>
        </p:txBody>
      </p:sp>
      <p:cxnSp>
        <p:nvCxnSpPr>
          <p:cNvPr id="18" name="直接箭头连接符 17">
            <a:extLst>
              <a:ext uri="{FF2B5EF4-FFF2-40B4-BE49-F238E27FC236}">
                <a16:creationId xmlns:a16="http://schemas.microsoft.com/office/drawing/2014/main" id="{F8758791-1E5C-4FC6-9CA0-ECE3A98FF5F0}"/>
              </a:ext>
            </a:extLst>
          </p:cNvPr>
          <p:cNvCxnSpPr>
            <a:cxnSpLocks/>
          </p:cNvCxnSpPr>
          <p:nvPr/>
        </p:nvCxnSpPr>
        <p:spPr>
          <a:xfrm>
            <a:off x="9696400" y="3753203"/>
            <a:ext cx="0" cy="611900"/>
          </a:xfrm>
          <a:prstGeom prst="straightConnector1">
            <a:avLst/>
          </a:prstGeom>
          <a:ln w="57150">
            <a:solidFill>
              <a:srgbClr val="E02F4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bject 8">
            <a:extLst>
              <a:ext uri="{FF2B5EF4-FFF2-40B4-BE49-F238E27FC236}">
                <a16:creationId xmlns:a16="http://schemas.microsoft.com/office/drawing/2014/main" id="{8E6F09C1-E7D9-4098-99FF-ABED9ED2CB77}"/>
              </a:ext>
            </a:extLst>
          </p:cNvPr>
          <p:cNvSpPr txBox="1"/>
          <p:nvPr/>
        </p:nvSpPr>
        <p:spPr>
          <a:xfrm>
            <a:off x="9854527" y="3875498"/>
            <a:ext cx="875811" cy="359073"/>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a:t>
            </a:r>
            <a:r>
              <a:rPr lang="en-US" altLang="zh-CN" sz="2400" dirty="0">
                <a:solidFill>
                  <a:srgbClr val="DB314D"/>
                </a:solidFill>
                <a:latin typeface="RBHOBL+HelveticaNeue-Light"/>
                <a:cs typeface="RBHOBL+HelveticaNeue-Light"/>
              </a:rPr>
              <a:t>33</a:t>
            </a:r>
            <a:r>
              <a:rPr sz="2400" dirty="0">
                <a:solidFill>
                  <a:srgbClr val="DB314D"/>
                </a:solidFill>
                <a:latin typeface="RBHOBL+HelveticaNeue-Light"/>
                <a:cs typeface="RBHOBL+HelveticaNeue-Light"/>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dirty="0"/>
          </a:p>
        </p:txBody>
      </p:sp>
      <p:sp>
        <p:nvSpPr>
          <p:cNvPr id="3" name="object 3"/>
          <p:cNvSpPr txBox="1"/>
          <p:nvPr/>
        </p:nvSpPr>
        <p:spPr>
          <a:xfrm>
            <a:off x="929639" y="613926"/>
            <a:ext cx="5833460"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5" dirty="0">
                <a:solidFill>
                  <a:srgbClr val="000000"/>
                </a:solidFill>
                <a:latin typeface="HIBJIL+Futura-Medium"/>
                <a:cs typeface="HIBJIL+Futura-Medium"/>
              </a:rPr>
              <a:t>Large</a:t>
            </a:r>
            <a:r>
              <a:rPr sz="4350" spc="23" dirty="0">
                <a:solidFill>
                  <a:srgbClr val="000000"/>
                </a:solidFill>
                <a:latin typeface="HIBJIL+Futura-Medium"/>
                <a:cs typeface="HIBJIL+Futura-Medium"/>
              </a:rPr>
              <a:t> scale</a:t>
            </a:r>
            <a:r>
              <a:rPr sz="4350" spc="25" dirty="0">
                <a:solidFill>
                  <a:srgbClr val="000000"/>
                </a:solidFill>
                <a:latin typeface="HIBJIL+Futura-Medium"/>
                <a:cs typeface="HIBJIL+Futura-Medium"/>
              </a:rPr>
              <a:t> </a:t>
            </a:r>
            <a:r>
              <a:rPr sz="4350" dirty="0">
                <a:solidFill>
                  <a:srgbClr val="000000"/>
                </a:solidFill>
                <a:latin typeface="HIBJIL+Futura-Medium"/>
                <a:cs typeface="HIBJIL+Futura-Medium"/>
              </a:rPr>
              <a:t>evaluation</a:t>
            </a:r>
          </a:p>
        </p:txBody>
      </p:sp>
      <p:sp>
        <p:nvSpPr>
          <p:cNvPr id="4" name="object 4"/>
          <p:cNvSpPr txBox="1"/>
          <p:nvPr/>
        </p:nvSpPr>
        <p:spPr>
          <a:xfrm>
            <a:off x="929639" y="1479194"/>
            <a:ext cx="5581498" cy="397763"/>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Deploy Nexus on</a:t>
            </a:r>
            <a:r>
              <a:rPr sz="2400" spc="-10" dirty="0">
                <a:solidFill>
                  <a:srgbClr val="000000"/>
                </a:solidFill>
                <a:latin typeface="RBHOBL+HelveticaNeue-Light"/>
                <a:cs typeface="RBHOBL+HelveticaNeue-Light"/>
              </a:rPr>
              <a:t> </a:t>
            </a:r>
            <a:r>
              <a:rPr sz="2400" dirty="0">
                <a:solidFill>
                  <a:srgbClr val="000000"/>
                </a:solidFill>
                <a:latin typeface="RBHOBL+HelveticaNeue-Light"/>
                <a:cs typeface="RBHOBL+HelveticaNeue-Light"/>
              </a:rPr>
              <a:t>100 Nvidia K80 GPUs</a:t>
            </a:r>
          </a:p>
        </p:txBody>
      </p:sp>
      <p:sp>
        <p:nvSpPr>
          <p:cNvPr id="5" name="object 5"/>
          <p:cNvSpPr txBox="1"/>
          <p:nvPr/>
        </p:nvSpPr>
        <p:spPr>
          <a:xfrm>
            <a:off x="929639" y="1936394"/>
            <a:ext cx="7142071"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0000"/>
                </a:solidFill>
                <a:latin typeface="AKQCSA+ArialMT"/>
                <a:cs typeface="AKQCSA+ArialMT"/>
              </a:rPr>
              <a:t>•</a:t>
            </a:r>
            <a:r>
              <a:rPr sz="2400" spc="359" dirty="0">
                <a:solidFill>
                  <a:srgbClr val="000000"/>
                </a:solidFill>
                <a:latin typeface="Times New Roman"/>
                <a:cs typeface="Times New Roman"/>
              </a:rPr>
              <a:t> </a:t>
            </a:r>
            <a:r>
              <a:rPr sz="2400" dirty="0">
                <a:solidFill>
                  <a:srgbClr val="000000"/>
                </a:solidFill>
                <a:latin typeface="RBHOBL+HelveticaNeue-Light"/>
                <a:cs typeface="RBHOBL+HelveticaNeue-Light"/>
              </a:rPr>
              <a:t>Run 7 </a:t>
            </a:r>
            <a:r>
              <a:rPr sz="2400" spc="-10" dirty="0">
                <a:solidFill>
                  <a:srgbClr val="000000"/>
                </a:solidFill>
                <a:latin typeface="RBHOBL+HelveticaNeue-Light"/>
                <a:cs typeface="RBHOBL+HelveticaNeue-Light"/>
              </a:rPr>
              <a:t>different</a:t>
            </a:r>
            <a:r>
              <a:rPr sz="2400" dirty="0">
                <a:solidFill>
                  <a:srgbClr val="000000"/>
                </a:solidFill>
                <a:latin typeface="RBHOBL+HelveticaNeue-Light"/>
                <a:cs typeface="RBHOBL+HelveticaNeue-Light"/>
              </a:rPr>
              <a:t> applications with changing workload</a:t>
            </a:r>
          </a:p>
        </p:txBody>
      </p:sp>
      <p:sp>
        <p:nvSpPr>
          <p:cNvPr id="6" name="object 6"/>
          <p:cNvSpPr txBox="1"/>
          <p:nvPr/>
        </p:nvSpPr>
        <p:spPr>
          <a:xfrm>
            <a:off x="2757993" y="2750483"/>
            <a:ext cx="433828" cy="749969"/>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STUBPO+DejaVu Sans"/>
                <a:cs typeface="STUBPO+DejaVu Sans"/>
              </a:rPr>
              <a:t>6000</a:t>
            </a:r>
          </a:p>
          <a:p>
            <a:pPr marL="0" marR="0">
              <a:lnSpc>
                <a:spcPts val="1013"/>
              </a:lnSpc>
              <a:spcBef>
                <a:spcPts val="1281"/>
              </a:spcBef>
              <a:spcAft>
                <a:spcPts val="0"/>
              </a:spcAft>
            </a:pPr>
            <a:r>
              <a:rPr sz="850" spc="12" dirty="0">
                <a:solidFill>
                  <a:srgbClr val="000000"/>
                </a:solidFill>
                <a:latin typeface="STUBPO+DejaVu Sans"/>
                <a:cs typeface="STUBPO+DejaVu Sans"/>
              </a:rPr>
              <a:t>4000</a:t>
            </a:r>
          </a:p>
          <a:p>
            <a:pPr marL="0" marR="0">
              <a:lnSpc>
                <a:spcPts val="1013"/>
              </a:lnSpc>
              <a:spcBef>
                <a:spcPts val="1281"/>
              </a:spcBef>
              <a:spcAft>
                <a:spcPts val="0"/>
              </a:spcAft>
            </a:pPr>
            <a:r>
              <a:rPr sz="850" spc="12" dirty="0">
                <a:solidFill>
                  <a:srgbClr val="000000"/>
                </a:solidFill>
                <a:latin typeface="STUBPO+DejaVu Sans"/>
                <a:cs typeface="STUBPO+DejaVu Sans"/>
              </a:rPr>
              <a:t>2000</a:t>
            </a:r>
          </a:p>
        </p:txBody>
      </p:sp>
      <p:sp>
        <p:nvSpPr>
          <p:cNvPr id="7" name="object 7"/>
          <p:cNvSpPr txBox="1"/>
          <p:nvPr/>
        </p:nvSpPr>
        <p:spPr>
          <a:xfrm>
            <a:off x="2968967" y="3625122"/>
            <a:ext cx="222757"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dirty="0">
                <a:solidFill>
                  <a:srgbClr val="000000"/>
                </a:solidFill>
                <a:latin typeface="STUBPO+DejaVu Sans"/>
                <a:cs typeface="STUBPO+DejaVu Sans"/>
              </a:rPr>
              <a:t>0</a:t>
            </a:r>
          </a:p>
        </p:txBody>
      </p:sp>
      <p:sp>
        <p:nvSpPr>
          <p:cNvPr id="8" name="object 8"/>
          <p:cNvSpPr txBox="1"/>
          <p:nvPr/>
        </p:nvSpPr>
        <p:spPr>
          <a:xfrm>
            <a:off x="2723263" y="3841670"/>
            <a:ext cx="468547"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STUBPO+DejaVu Sans"/>
                <a:cs typeface="STUBPO+DejaVu Sans"/>
              </a:rPr>
              <a:t>100%</a:t>
            </a:r>
          </a:p>
        </p:txBody>
      </p:sp>
      <p:sp>
        <p:nvSpPr>
          <p:cNvPr id="9" name="object 9"/>
          <p:cNvSpPr txBox="1"/>
          <p:nvPr/>
        </p:nvSpPr>
        <p:spPr>
          <a:xfrm>
            <a:off x="8803306" y="4060006"/>
            <a:ext cx="2983321" cy="394237"/>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Adapt</a:t>
            </a:r>
            <a:r>
              <a:rPr sz="2400" spc="10" dirty="0">
                <a:solidFill>
                  <a:srgbClr val="DB314D"/>
                </a:solidFill>
                <a:latin typeface="RBHOBL+HelveticaNeue-Light"/>
                <a:cs typeface="RBHOBL+HelveticaNeue-Light"/>
              </a:rPr>
              <a:t> </a:t>
            </a:r>
            <a:r>
              <a:rPr sz="2400" dirty="0">
                <a:solidFill>
                  <a:srgbClr val="DB314D"/>
                </a:solidFill>
                <a:latin typeface="RBHOBL+HelveticaNeue-Light"/>
                <a:cs typeface="RBHOBL+HelveticaNeue-Light"/>
              </a:rPr>
              <a:t>GPU</a:t>
            </a:r>
            <a:r>
              <a:rPr sz="2400" spc="15" dirty="0">
                <a:solidFill>
                  <a:srgbClr val="DB314D"/>
                </a:solidFill>
                <a:latin typeface="RBHOBL+HelveticaNeue-Light"/>
                <a:cs typeface="RBHOBL+HelveticaNeue-Light"/>
              </a:rPr>
              <a:t> </a:t>
            </a:r>
            <a:r>
              <a:rPr sz="2400" dirty="0">
                <a:solidFill>
                  <a:srgbClr val="DB314D"/>
                </a:solidFill>
                <a:latin typeface="RBHOBL+HelveticaNeue-Light"/>
                <a:cs typeface="RBHOBL+HelveticaNeue-Light"/>
              </a:rPr>
              <a:t>allocation</a:t>
            </a:r>
          </a:p>
        </p:txBody>
      </p:sp>
      <p:sp>
        <p:nvSpPr>
          <p:cNvPr id="10" name="object 10"/>
          <p:cNvSpPr txBox="1"/>
          <p:nvPr/>
        </p:nvSpPr>
        <p:spPr>
          <a:xfrm>
            <a:off x="2793588" y="4112355"/>
            <a:ext cx="398190" cy="978930"/>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STUBPO+DejaVu Sans"/>
                <a:cs typeface="STUBPO+DejaVu Sans"/>
              </a:rPr>
              <a:t>75%</a:t>
            </a:r>
          </a:p>
          <a:p>
            <a:pPr marL="0" marR="0">
              <a:lnSpc>
                <a:spcPts val="1013"/>
              </a:lnSpc>
              <a:spcBef>
                <a:spcPts val="1117"/>
              </a:spcBef>
              <a:spcAft>
                <a:spcPts val="0"/>
              </a:spcAft>
            </a:pPr>
            <a:r>
              <a:rPr sz="850" spc="12" dirty="0">
                <a:solidFill>
                  <a:srgbClr val="000000"/>
                </a:solidFill>
                <a:latin typeface="STUBPO+DejaVu Sans"/>
                <a:cs typeface="STUBPO+DejaVu Sans"/>
              </a:rPr>
              <a:t>50%</a:t>
            </a:r>
          </a:p>
          <a:p>
            <a:pPr marL="0" marR="0">
              <a:lnSpc>
                <a:spcPts val="1013"/>
              </a:lnSpc>
              <a:spcBef>
                <a:spcPts val="1167"/>
              </a:spcBef>
              <a:spcAft>
                <a:spcPts val="0"/>
              </a:spcAft>
            </a:pPr>
            <a:r>
              <a:rPr sz="850" spc="12" dirty="0">
                <a:solidFill>
                  <a:srgbClr val="000000"/>
                </a:solidFill>
                <a:latin typeface="STUBPO+DejaVu Sans"/>
                <a:cs typeface="STUBPO+DejaVu Sans"/>
              </a:rPr>
              <a:t>25%</a:t>
            </a:r>
          </a:p>
          <a:p>
            <a:pPr marL="70324" marR="0">
              <a:lnSpc>
                <a:spcPts val="1013"/>
              </a:lnSpc>
              <a:spcBef>
                <a:spcPts val="1117"/>
              </a:spcBef>
              <a:spcAft>
                <a:spcPts val="0"/>
              </a:spcAft>
            </a:pPr>
            <a:r>
              <a:rPr sz="850" spc="12" dirty="0">
                <a:solidFill>
                  <a:srgbClr val="000000"/>
                </a:solidFill>
                <a:latin typeface="STUBPO+DejaVu Sans"/>
                <a:cs typeface="STUBPO+DejaVu Sans"/>
              </a:rPr>
              <a:t>0%</a:t>
            </a:r>
          </a:p>
        </p:txBody>
      </p:sp>
      <p:sp>
        <p:nvSpPr>
          <p:cNvPr id="11" name="object 11"/>
          <p:cNvSpPr txBox="1"/>
          <p:nvPr/>
        </p:nvSpPr>
        <p:spPr>
          <a:xfrm>
            <a:off x="2688014" y="5217926"/>
            <a:ext cx="503699" cy="1041068"/>
          </a:xfrm>
          <a:prstGeom prst="rect">
            <a:avLst/>
          </a:prstGeom>
        </p:spPr>
        <p:txBody>
          <a:bodyPr vert="horz" wrap="square" lIns="0" tIns="0" rIns="0" bIns="0" rtlCol="0">
            <a:spAutoFit/>
          </a:bodyPr>
          <a:lstStyle/>
          <a:p>
            <a:pPr marL="0" marR="0">
              <a:lnSpc>
                <a:spcPts val="1013"/>
              </a:lnSpc>
              <a:spcBef>
                <a:spcPts val="0"/>
              </a:spcBef>
              <a:spcAft>
                <a:spcPts val="0"/>
              </a:spcAft>
            </a:pPr>
            <a:r>
              <a:rPr sz="850" spc="10" dirty="0">
                <a:solidFill>
                  <a:srgbClr val="000000"/>
                </a:solidFill>
                <a:latin typeface="STUBPO+DejaVu Sans"/>
                <a:cs typeface="STUBPO+DejaVu Sans"/>
              </a:rPr>
              <a:t>10.0%</a:t>
            </a:r>
          </a:p>
          <a:p>
            <a:pPr marL="70324" marR="0">
              <a:lnSpc>
                <a:spcPts val="1013"/>
              </a:lnSpc>
              <a:spcBef>
                <a:spcPts val="2477"/>
              </a:spcBef>
              <a:spcAft>
                <a:spcPts val="0"/>
              </a:spcAft>
            </a:pPr>
            <a:r>
              <a:rPr sz="850" spc="10" dirty="0">
                <a:solidFill>
                  <a:srgbClr val="000000"/>
                </a:solidFill>
                <a:latin typeface="STUBPO+DejaVu Sans"/>
                <a:cs typeface="STUBPO+DejaVu Sans"/>
              </a:rPr>
              <a:t>1.0%</a:t>
            </a:r>
          </a:p>
          <a:p>
            <a:pPr marL="70324" marR="0">
              <a:lnSpc>
                <a:spcPts val="1013"/>
              </a:lnSpc>
              <a:spcBef>
                <a:spcPts val="2427"/>
              </a:spcBef>
              <a:spcAft>
                <a:spcPts val="0"/>
              </a:spcAft>
            </a:pPr>
            <a:r>
              <a:rPr sz="850" spc="10" dirty="0">
                <a:solidFill>
                  <a:srgbClr val="000000"/>
                </a:solidFill>
                <a:latin typeface="STUBPO+DejaVu Sans"/>
                <a:cs typeface="STUBPO+DejaVu Sans"/>
              </a:rPr>
              <a:t>0.1%</a:t>
            </a:r>
          </a:p>
        </p:txBody>
      </p:sp>
      <p:sp>
        <p:nvSpPr>
          <p:cNvPr id="12" name="object 12"/>
          <p:cNvSpPr txBox="1"/>
          <p:nvPr/>
        </p:nvSpPr>
        <p:spPr>
          <a:xfrm>
            <a:off x="8803306" y="5452942"/>
            <a:ext cx="2962045" cy="747805"/>
          </a:xfrm>
          <a:prstGeom prst="rect">
            <a:avLst/>
          </a:prstGeom>
        </p:spPr>
        <p:txBody>
          <a:bodyPr vert="horz" wrap="square" lIns="0" tIns="0" rIns="0" bIns="0" rtlCol="0">
            <a:spAutoFit/>
          </a:bodyPr>
          <a:lstStyle/>
          <a:p>
            <a:pPr marL="0" marR="0">
              <a:lnSpc>
                <a:spcPts val="2804"/>
              </a:lnSpc>
              <a:spcBef>
                <a:spcPts val="0"/>
              </a:spcBef>
              <a:spcAft>
                <a:spcPts val="0"/>
              </a:spcAft>
            </a:pPr>
            <a:r>
              <a:rPr sz="2400" dirty="0">
                <a:solidFill>
                  <a:srgbClr val="DB314D"/>
                </a:solidFill>
                <a:latin typeface="RBHOBL+HelveticaNeue-Light"/>
                <a:cs typeface="RBHOBL+HelveticaNeue-Light"/>
              </a:rPr>
              <a:t>Serve requests</a:t>
            </a:r>
            <a:r>
              <a:rPr sz="2400" spc="18" dirty="0">
                <a:solidFill>
                  <a:srgbClr val="DB314D"/>
                </a:solidFill>
                <a:latin typeface="RBHOBL+HelveticaNeue-Light"/>
                <a:cs typeface="RBHOBL+HelveticaNeue-Light"/>
              </a:rPr>
              <a:t> </a:t>
            </a:r>
            <a:r>
              <a:rPr sz="2400" dirty="0">
                <a:solidFill>
                  <a:srgbClr val="DB314D"/>
                </a:solidFill>
                <a:latin typeface="RBHOBL+HelveticaNeue-Light"/>
                <a:cs typeface="RBHOBL+HelveticaNeue-Light"/>
              </a:rPr>
              <a:t>within</a:t>
            </a:r>
          </a:p>
          <a:p>
            <a:pPr marL="0" marR="0">
              <a:lnSpc>
                <a:spcPts val="2783"/>
              </a:lnSpc>
              <a:spcBef>
                <a:spcPts val="0"/>
              </a:spcBef>
              <a:spcAft>
                <a:spcPts val="0"/>
              </a:spcAft>
            </a:pPr>
            <a:r>
              <a:rPr sz="2400" dirty="0">
                <a:solidFill>
                  <a:srgbClr val="DB314D"/>
                </a:solidFill>
                <a:latin typeface="RBHOBL+HelveticaNeue-Light"/>
                <a:cs typeface="RBHOBL+HelveticaNeue-Light"/>
              </a:rPr>
              <a:t>latency SLOs</a:t>
            </a:r>
          </a:p>
        </p:txBody>
      </p:sp>
      <p:sp>
        <p:nvSpPr>
          <p:cNvPr id="13" name="object 13"/>
          <p:cNvSpPr txBox="1"/>
          <p:nvPr/>
        </p:nvSpPr>
        <p:spPr>
          <a:xfrm>
            <a:off x="3081539" y="6343186"/>
            <a:ext cx="222757"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dirty="0">
                <a:solidFill>
                  <a:srgbClr val="000000"/>
                </a:solidFill>
                <a:latin typeface="STUBPO+DejaVu Sans"/>
                <a:cs typeface="STUBPO+DejaVu Sans"/>
              </a:rPr>
              <a:t>0</a:t>
            </a:r>
          </a:p>
        </p:txBody>
      </p:sp>
      <p:sp>
        <p:nvSpPr>
          <p:cNvPr id="14" name="object 14"/>
          <p:cNvSpPr txBox="1"/>
          <p:nvPr/>
        </p:nvSpPr>
        <p:spPr>
          <a:xfrm>
            <a:off x="3998511" y="6343186"/>
            <a:ext cx="363471"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STUBPO+DejaVu Sans"/>
                <a:cs typeface="STUBPO+DejaVu Sans"/>
              </a:rPr>
              <a:t>200</a:t>
            </a:r>
          </a:p>
        </p:txBody>
      </p:sp>
      <p:sp>
        <p:nvSpPr>
          <p:cNvPr id="15" name="object 15"/>
          <p:cNvSpPr txBox="1"/>
          <p:nvPr/>
        </p:nvSpPr>
        <p:spPr>
          <a:xfrm>
            <a:off x="4985808" y="6343186"/>
            <a:ext cx="363471"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STUBPO+DejaVu Sans"/>
                <a:cs typeface="STUBPO+DejaVu Sans"/>
              </a:rPr>
              <a:t>400</a:t>
            </a:r>
          </a:p>
        </p:txBody>
      </p:sp>
      <p:sp>
        <p:nvSpPr>
          <p:cNvPr id="16" name="object 16"/>
          <p:cNvSpPr txBox="1"/>
          <p:nvPr/>
        </p:nvSpPr>
        <p:spPr>
          <a:xfrm>
            <a:off x="5973104" y="6343186"/>
            <a:ext cx="363471"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STUBPO+DejaVu Sans"/>
                <a:cs typeface="STUBPO+DejaVu Sans"/>
              </a:rPr>
              <a:t>600</a:t>
            </a:r>
          </a:p>
        </p:txBody>
      </p:sp>
      <p:sp>
        <p:nvSpPr>
          <p:cNvPr id="17" name="object 17"/>
          <p:cNvSpPr txBox="1"/>
          <p:nvPr/>
        </p:nvSpPr>
        <p:spPr>
          <a:xfrm>
            <a:off x="6960400" y="6343186"/>
            <a:ext cx="363471"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CNMFHN+DejaVu Sans"/>
                <a:cs typeface="CNMFHN+DejaVu Sans"/>
              </a:rPr>
              <a:t>8</a:t>
            </a:r>
            <a:r>
              <a:rPr sz="850" spc="12" dirty="0">
                <a:solidFill>
                  <a:srgbClr val="000000"/>
                </a:solidFill>
                <a:latin typeface="STUBPO+DejaVu Sans"/>
                <a:cs typeface="STUBPO+DejaVu Sans"/>
              </a:rPr>
              <a:t>00</a:t>
            </a:r>
          </a:p>
        </p:txBody>
      </p:sp>
      <p:sp>
        <p:nvSpPr>
          <p:cNvPr id="18" name="object 18"/>
          <p:cNvSpPr txBox="1"/>
          <p:nvPr/>
        </p:nvSpPr>
        <p:spPr>
          <a:xfrm>
            <a:off x="7912534" y="6343186"/>
            <a:ext cx="433828" cy="166876"/>
          </a:xfrm>
          <a:prstGeom prst="rect">
            <a:avLst/>
          </a:prstGeom>
        </p:spPr>
        <p:txBody>
          <a:bodyPr vert="horz" wrap="square" lIns="0" tIns="0" rIns="0" bIns="0" rtlCol="0">
            <a:spAutoFit/>
          </a:bodyPr>
          <a:lstStyle/>
          <a:p>
            <a:pPr marL="0" marR="0">
              <a:lnSpc>
                <a:spcPts val="1013"/>
              </a:lnSpc>
              <a:spcBef>
                <a:spcPts val="0"/>
              </a:spcBef>
              <a:spcAft>
                <a:spcPts val="0"/>
              </a:spcAft>
            </a:pPr>
            <a:r>
              <a:rPr sz="850" spc="12" dirty="0">
                <a:solidFill>
                  <a:srgbClr val="000000"/>
                </a:solidFill>
                <a:latin typeface="STUBPO+DejaVu Sans"/>
                <a:cs typeface="STUBPO+DejaVu Sans"/>
              </a:rPr>
              <a:t>1000</a:t>
            </a:r>
          </a:p>
        </p:txBody>
      </p:sp>
      <p:sp>
        <p:nvSpPr>
          <p:cNvPr id="19" name="object 19"/>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44</a:t>
            </a:r>
          </a:p>
        </p:txBody>
      </p:sp>
      <p:sp>
        <p:nvSpPr>
          <p:cNvPr id="20" name="object 20"/>
          <p:cNvSpPr txBox="1"/>
          <p:nvPr/>
        </p:nvSpPr>
        <p:spPr>
          <a:xfrm>
            <a:off x="5313060" y="6490901"/>
            <a:ext cx="696094" cy="192632"/>
          </a:xfrm>
          <a:prstGeom prst="rect">
            <a:avLst/>
          </a:prstGeom>
        </p:spPr>
        <p:txBody>
          <a:bodyPr vert="horz" wrap="square" lIns="0" tIns="0" rIns="0" bIns="0" rtlCol="0">
            <a:spAutoFit/>
          </a:bodyPr>
          <a:lstStyle/>
          <a:p>
            <a:pPr marL="0" marR="0">
              <a:lnSpc>
                <a:spcPts val="1216"/>
              </a:lnSpc>
              <a:spcBef>
                <a:spcPts val="0"/>
              </a:spcBef>
              <a:spcAft>
                <a:spcPts val="0"/>
              </a:spcAft>
            </a:pPr>
            <a:r>
              <a:rPr sz="1050" dirty="0">
                <a:solidFill>
                  <a:srgbClr val="000000"/>
                </a:solidFill>
                <a:latin typeface="CNMFHN+DejaVu Sans"/>
                <a:cs typeface="CNMFHN+DejaVu Sans"/>
              </a:rPr>
              <a:t>7</a:t>
            </a:r>
            <a:r>
              <a:rPr sz="1050" dirty="0">
                <a:solidFill>
                  <a:srgbClr val="000000"/>
                </a:solidFill>
                <a:latin typeface="STUBPO+DejaVu Sans"/>
                <a:cs typeface="STUBPO+DejaVu Sans"/>
              </a:rPr>
              <a:t>i</a:t>
            </a:r>
            <a:r>
              <a:rPr sz="1050" dirty="0">
                <a:solidFill>
                  <a:srgbClr val="000000"/>
                </a:solidFill>
                <a:latin typeface="CNMFHN+DejaVu Sans"/>
                <a:cs typeface="CNMFHN+DejaVu Sans"/>
              </a:rPr>
              <a:t>P</a:t>
            </a:r>
            <a:r>
              <a:rPr sz="1050" dirty="0">
                <a:solidFill>
                  <a:srgbClr val="000000"/>
                </a:solidFill>
                <a:latin typeface="STUBPO+DejaVu Sans"/>
                <a:cs typeface="STUBPO+DejaVu Sans"/>
              </a:rPr>
              <a:t>e (s)</a:t>
            </a:r>
          </a:p>
        </p:txBody>
      </p:sp>
      <p:sp>
        <p:nvSpPr>
          <p:cNvPr id="21" name="object 10">
            <a:extLst>
              <a:ext uri="{FF2B5EF4-FFF2-40B4-BE49-F238E27FC236}">
                <a16:creationId xmlns:a16="http://schemas.microsoft.com/office/drawing/2014/main" id="{08744AE0-FEB4-4844-AAFE-EBC9BDA1A708}"/>
              </a:ext>
            </a:extLst>
          </p:cNvPr>
          <p:cNvSpPr txBox="1"/>
          <p:nvPr/>
        </p:nvSpPr>
        <p:spPr>
          <a:xfrm>
            <a:off x="1231136" y="2970983"/>
            <a:ext cx="1378108" cy="269304"/>
          </a:xfrm>
          <a:prstGeom prst="rect">
            <a:avLst/>
          </a:prstGeom>
        </p:spPr>
        <p:txBody>
          <a:bodyPr vert="horz" wrap="square" lIns="0" tIns="0" rIns="0" bIns="0" rtlCol="0">
            <a:spAutoFit/>
          </a:bodyPr>
          <a:lstStyle/>
          <a:p>
            <a:pPr marL="0" marR="0" algn="ctr">
              <a:lnSpc>
                <a:spcPts val="2123"/>
              </a:lnSpc>
              <a:spcBef>
                <a:spcPts val="0"/>
              </a:spcBef>
              <a:spcAft>
                <a:spcPts val="0"/>
              </a:spcAft>
            </a:pPr>
            <a:r>
              <a:rPr lang="en-US" sz="2400" spc="-11" dirty="0">
                <a:solidFill>
                  <a:srgbClr val="000000"/>
                </a:solidFill>
                <a:latin typeface="RBHOBL+HelveticaNeue-Light"/>
                <a:cs typeface="RBHOBL+HelveticaNeue-Light"/>
              </a:rPr>
              <a:t>work load</a:t>
            </a:r>
            <a:endParaRPr sz="2400" spc="-11" dirty="0">
              <a:solidFill>
                <a:srgbClr val="000000"/>
              </a:solidFill>
              <a:latin typeface="RBHOBL+HelveticaNeue-Light"/>
              <a:cs typeface="RBHOBL+HelveticaNeue-Light"/>
            </a:endParaRPr>
          </a:p>
        </p:txBody>
      </p:sp>
      <p:sp>
        <p:nvSpPr>
          <p:cNvPr id="22" name="object 10">
            <a:extLst>
              <a:ext uri="{FF2B5EF4-FFF2-40B4-BE49-F238E27FC236}">
                <a16:creationId xmlns:a16="http://schemas.microsoft.com/office/drawing/2014/main" id="{57B2A98F-4458-4CD2-90E6-3A04BD72540C}"/>
              </a:ext>
            </a:extLst>
          </p:cNvPr>
          <p:cNvSpPr txBox="1"/>
          <p:nvPr/>
        </p:nvSpPr>
        <p:spPr>
          <a:xfrm>
            <a:off x="1235670" y="4315015"/>
            <a:ext cx="1526857" cy="269304"/>
          </a:xfrm>
          <a:prstGeom prst="rect">
            <a:avLst/>
          </a:prstGeom>
        </p:spPr>
        <p:txBody>
          <a:bodyPr vert="horz" wrap="square" lIns="0" tIns="0" rIns="0" bIns="0" rtlCol="0">
            <a:spAutoFit/>
          </a:bodyPr>
          <a:lstStyle/>
          <a:p>
            <a:pPr marL="0" marR="0" algn="ctr">
              <a:lnSpc>
                <a:spcPts val="2123"/>
              </a:lnSpc>
              <a:spcBef>
                <a:spcPts val="0"/>
              </a:spcBef>
              <a:spcAft>
                <a:spcPts val="0"/>
              </a:spcAft>
            </a:pPr>
            <a:r>
              <a:rPr lang="en-US" sz="2400" spc="-11" dirty="0">
                <a:solidFill>
                  <a:srgbClr val="000000"/>
                </a:solidFill>
                <a:latin typeface="RBHOBL+HelveticaNeue-Light"/>
                <a:cs typeface="RBHOBL+HelveticaNeue-Light"/>
              </a:rPr>
              <a:t>GPU usage</a:t>
            </a:r>
            <a:endParaRPr sz="2400" spc="-11" dirty="0">
              <a:solidFill>
                <a:srgbClr val="000000"/>
              </a:solidFill>
              <a:latin typeface="RBHOBL+HelveticaNeue-Light"/>
              <a:cs typeface="RBHOBL+HelveticaNeue-Light"/>
            </a:endParaRPr>
          </a:p>
        </p:txBody>
      </p:sp>
      <p:sp>
        <p:nvSpPr>
          <p:cNvPr id="23" name="object 10">
            <a:extLst>
              <a:ext uri="{FF2B5EF4-FFF2-40B4-BE49-F238E27FC236}">
                <a16:creationId xmlns:a16="http://schemas.microsoft.com/office/drawing/2014/main" id="{7EA2ADEC-CA92-4519-8E21-6C558129C6FD}"/>
              </a:ext>
            </a:extLst>
          </p:cNvPr>
          <p:cNvSpPr txBox="1"/>
          <p:nvPr/>
        </p:nvSpPr>
        <p:spPr>
          <a:xfrm>
            <a:off x="1231136" y="5659047"/>
            <a:ext cx="1526857" cy="269304"/>
          </a:xfrm>
          <a:prstGeom prst="rect">
            <a:avLst/>
          </a:prstGeom>
        </p:spPr>
        <p:txBody>
          <a:bodyPr vert="horz" wrap="square" lIns="0" tIns="0" rIns="0" bIns="0" rtlCol="0">
            <a:spAutoFit/>
          </a:bodyPr>
          <a:lstStyle/>
          <a:p>
            <a:pPr marL="0" marR="0" algn="ctr">
              <a:lnSpc>
                <a:spcPts val="2123"/>
              </a:lnSpc>
              <a:spcBef>
                <a:spcPts val="0"/>
              </a:spcBef>
              <a:spcAft>
                <a:spcPts val="0"/>
              </a:spcAft>
            </a:pPr>
            <a:r>
              <a:rPr lang="en-US" sz="2400" spc="-11" dirty="0">
                <a:solidFill>
                  <a:srgbClr val="000000"/>
                </a:solidFill>
                <a:latin typeface="RBHOBL+HelveticaNeue-Light"/>
                <a:cs typeface="RBHOBL+HelveticaNeue-Light"/>
              </a:rPr>
              <a:t>bad rate</a:t>
            </a:r>
            <a:endParaRPr sz="2400" spc="-11" dirty="0">
              <a:solidFill>
                <a:srgbClr val="000000"/>
              </a:solidFill>
              <a:latin typeface="RBHOBL+HelveticaNeue-Light"/>
              <a:cs typeface="RBHOBL+HelveticaNeue-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613926"/>
            <a:ext cx="2909317" cy="756499"/>
          </a:xfrm>
          <a:prstGeom prst="rect">
            <a:avLst/>
          </a:prstGeom>
        </p:spPr>
        <p:txBody>
          <a:bodyPr vert="horz" wrap="square" lIns="0" tIns="0" rIns="0" bIns="0" rtlCol="0">
            <a:spAutoFit/>
          </a:bodyPr>
          <a:lstStyle/>
          <a:p>
            <a:pPr marL="0" marR="0">
              <a:lnSpc>
                <a:spcPts val="5656"/>
              </a:lnSpc>
              <a:spcBef>
                <a:spcPts val="0"/>
              </a:spcBef>
              <a:spcAft>
                <a:spcPts val="0"/>
              </a:spcAft>
            </a:pPr>
            <a:r>
              <a:rPr sz="4350" spc="28" dirty="0">
                <a:solidFill>
                  <a:srgbClr val="000000"/>
                </a:solidFill>
                <a:latin typeface="HIBJIL+Futura-Medium"/>
                <a:cs typeface="HIBJIL+Futura-Medium"/>
              </a:rPr>
              <a:t>Conclusion</a:t>
            </a:r>
          </a:p>
        </p:txBody>
      </p:sp>
      <p:sp>
        <p:nvSpPr>
          <p:cNvPr id="4" name="object 4"/>
          <p:cNvSpPr txBox="1"/>
          <p:nvPr/>
        </p:nvSpPr>
        <p:spPr>
          <a:xfrm>
            <a:off x="929638" y="1665351"/>
            <a:ext cx="10037587" cy="947419"/>
          </a:xfrm>
          <a:prstGeom prst="rect">
            <a:avLst/>
          </a:prstGeom>
        </p:spPr>
        <p:txBody>
          <a:bodyPr vert="horz" wrap="square" lIns="0" tIns="0" rIns="0" bIns="0" rtlCol="0">
            <a:spAutoFit/>
          </a:bodyPr>
          <a:lstStyle/>
          <a:p>
            <a:pPr marL="0" marR="0">
              <a:lnSpc>
                <a:spcPts val="3775"/>
              </a:lnSpc>
              <a:spcBef>
                <a:spcPts val="0"/>
              </a:spcBef>
              <a:spcAft>
                <a:spcPts val="0"/>
              </a:spcAft>
            </a:pPr>
            <a:r>
              <a:rPr sz="3200" dirty="0">
                <a:solidFill>
                  <a:srgbClr val="000000"/>
                </a:solidFill>
                <a:latin typeface="RBHOBL+HelveticaNeue-Light"/>
                <a:cs typeface="RBHOBL+HelveticaNeue-Light"/>
              </a:rPr>
              <a:t>Nexus serves multiple applications at </a:t>
            </a:r>
            <a:r>
              <a:rPr sz="3200" b="1" dirty="0">
                <a:solidFill>
                  <a:srgbClr val="000000"/>
                </a:solidFill>
                <a:latin typeface="RBHOBL+HelveticaNeue-Light"/>
                <a:cs typeface="RBHOBL+HelveticaNeue-Light"/>
              </a:rPr>
              <a:t>high utilization </a:t>
            </a:r>
            <a:r>
              <a:rPr sz="3200" dirty="0">
                <a:solidFill>
                  <a:srgbClr val="000000"/>
                </a:solidFill>
                <a:latin typeface="RBHOBL+HelveticaNeue-Light"/>
                <a:cs typeface="RBHOBL+HelveticaNeue-Light"/>
              </a:rPr>
              <a:t>on a</a:t>
            </a:r>
            <a:endParaRPr lang="en-US" sz="3200" dirty="0">
              <a:solidFill>
                <a:srgbClr val="000000"/>
              </a:solidFill>
              <a:latin typeface="RBHOBL+HelveticaNeue-Light"/>
              <a:cs typeface="RBHOBL+HelveticaNeue-Light"/>
            </a:endParaRPr>
          </a:p>
          <a:p>
            <a:pPr marL="0" marR="0">
              <a:lnSpc>
                <a:spcPts val="3383"/>
              </a:lnSpc>
              <a:spcBef>
                <a:spcPts val="0"/>
              </a:spcBef>
              <a:spcAft>
                <a:spcPts val="0"/>
              </a:spcAft>
            </a:pPr>
            <a:r>
              <a:rPr lang="en-US" sz="3200" dirty="0">
                <a:solidFill>
                  <a:srgbClr val="000000"/>
                </a:solidFill>
                <a:latin typeface="RBHOBL+HelveticaNeue-Light"/>
                <a:cs typeface="RBHOBL+HelveticaNeue-Light"/>
              </a:rPr>
              <a:t>GPU cluster while satisfying </a:t>
            </a:r>
            <a:r>
              <a:rPr lang="en-US" sz="3200" b="1" dirty="0">
                <a:solidFill>
                  <a:srgbClr val="000000"/>
                </a:solidFill>
                <a:latin typeface="RBHOBL+HelveticaNeue-Light"/>
                <a:cs typeface="RBHOBL+HelveticaNeue-Light"/>
              </a:rPr>
              <a:t>latency SLOs</a:t>
            </a:r>
          </a:p>
        </p:txBody>
      </p:sp>
      <p:sp>
        <p:nvSpPr>
          <p:cNvPr id="5" name="object 5"/>
          <p:cNvSpPr txBox="1"/>
          <p:nvPr/>
        </p:nvSpPr>
        <p:spPr>
          <a:xfrm>
            <a:off x="929638" y="2935782"/>
            <a:ext cx="8695588" cy="108254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Uses </a:t>
            </a:r>
            <a:r>
              <a:rPr sz="2800" dirty="0">
                <a:solidFill>
                  <a:srgbClr val="DB314D"/>
                </a:solidFill>
                <a:latin typeface="RBHOBL+HelveticaNeue-Light"/>
                <a:cs typeface="RBHOBL+HelveticaNeue-Light"/>
              </a:rPr>
              <a:t>squishy </a:t>
            </a:r>
            <a:r>
              <a:rPr sz="2800" dirty="0">
                <a:solidFill>
                  <a:srgbClr val="000000"/>
                </a:solidFill>
                <a:latin typeface="RBHOBL+HelveticaNeue-Light"/>
                <a:cs typeface="RBHOBL+HelveticaNeue-Light"/>
              </a:rPr>
              <a:t>bin-packing to schedule DNN workloads</a:t>
            </a:r>
          </a:p>
          <a:p>
            <a:pPr marL="0" marR="0">
              <a:lnSpc>
                <a:spcPts val="3304"/>
              </a:lnSpc>
              <a:spcBef>
                <a:spcPts val="1616"/>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Analyzes </a:t>
            </a:r>
            <a:r>
              <a:rPr sz="2800" dirty="0">
                <a:solidFill>
                  <a:srgbClr val="DB314D"/>
                </a:solidFill>
                <a:latin typeface="RBHOBL+HelveticaNeue-Light"/>
                <a:cs typeface="RBHOBL+HelveticaNeue-Light"/>
              </a:rPr>
              <a:t>complex </a:t>
            </a:r>
            <a:r>
              <a:rPr sz="2800" dirty="0">
                <a:solidFill>
                  <a:srgbClr val="000000"/>
                </a:solidFill>
                <a:latin typeface="RBHOBL+HelveticaNeue-Light"/>
                <a:cs typeface="RBHOBL+HelveticaNeue-Light"/>
              </a:rPr>
              <a:t>queries</a:t>
            </a:r>
          </a:p>
        </p:txBody>
      </p:sp>
      <p:sp>
        <p:nvSpPr>
          <p:cNvPr id="6" name="object 6"/>
          <p:cNvSpPr txBox="1"/>
          <p:nvPr/>
        </p:nvSpPr>
        <p:spPr>
          <a:xfrm>
            <a:off x="929638" y="4170222"/>
            <a:ext cx="6268293" cy="457708"/>
          </a:xfrm>
          <a:prstGeom prst="rect">
            <a:avLst/>
          </a:prstGeom>
        </p:spPr>
        <p:txBody>
          <a:bodyPr vert="horz" wrap="square" lIns="0" tIns="0" rIns="0" bIns="0" rtlCol="0">
            <a:spAutoFit/>
          </a:bodyPr>
          <a:lstStyle/>
          <a:p>
            <a:pPr marL="0" marR="0">
              <a:lnSpc>
                <a:spcPts val="3304"/>
              </a:lnSpc>
              <a:spcBef>
                <a:spcPts val="0"/>
              </a:spcBef>
              <a:spcAft>
                <a:spcPts val="0"/>
              </a:spcAft>
            </a:pPr>
            <a:r>
              <a:rPr sz="2800" dirty="0">
                <a:solidFill>
                  <a:srgbClr val="000000"/>
                </a:solidFill>
                <a:latin typeface="AKQCSA+ArialMT"/>
                <a:cs typeface="AKQCSA+ArialMT"/>
              </a:rPr>
              <a:t>•</a:t>
            </a:r>
            <a:r>
              <a:rPr sz="2800" spc="120" dirty="0">
                <a:solidFill>
                  <a:srgbClr val="000000"/>
                </a:solidFill>
                <a:latin typeface="Times New Roman"/>
                <a:cs typeface="Times New Roman"/>
              </a:rPr>
              <a:t> </a:t>
            </a:r>
            <a:r>
              <a:rPr sz="2800" dirty="0">
                <a:solidFill>
                  <a:srgbClr val="000000"/>
                </a:solidFill>
                <a:latin typeface="RBHOBL+HelveticaNeue-Light"/>
                <a:cs typeface="RBHOBL+HelveticaNeue-Light"/>
              </a:rPr>
              <a:t>Enables </a:t>
            </a:r>
            <a:r>
              <a:rPr sz="2800" spc="-10" dirty="0">
                <a:solidFill>
                  <a:srgbClr val="DB314D"/>
                </a:solidFill>
                <a:latin typeface="RBHOBL+HelveticaNeue-Light"/>
                <a:cs typeface="RBHOBL+HelveticaNeue-Light"/>
              </a:rPr>
              <a:t>prefix</a:t>
            </a:r>
            <a:r>
              <a:rPr sz="2800" spc="10" dirty="0">
                <a:solidFill>
                  <a:srgbClr val="DB314D"/>
                </a:solidFill>
                <a:latin typeface="RBHOBL+HelveticaNeue-Light"/>
                <a:cs typeface="RBHOBL+HelveticaNeue-Light"/>
              </a:rPr>
              <a:t> </a:t>
            </a:r>
            <a:r>
              <a:rPr sz="2800" dirty="0">
                <a:solidFill>
                  <a:srgbClr val="000000"/>
                </a:solidFill>
                <a:latin typeface="RBHOBL+HelveticaNeue-Light"/>
                <a:cs typeface="RBHOBL+HelveticaNeue-Light"/>
              </a:rPr>
              <a:t>batching across models</a:t>
            </a:r>
          </a:p>
        </p:txBody>
      </p:sp>
      <p:sp>
        <p:nvSpPr>
          <p:cNvPr id="7" name="object 7"/>
          <p:cNvSpPr txBox="1"/>
          <p:nvPr/>
        </p:nvSpPr>
        <p:spPr>
          <a:xfrm>
            <a:off x="3702606" y="5273954"/>
            <a:ext cx="4751832" cy="754379"/>
          </a:xfrm>
          <a:prstGeom prst="rect">
            <a:avLst/>
          </a:prstGeom>
        </p:spPr>
        <p:txBody>
          <a:bodyPr vert="horz" wrap="square" lIns="0" tIns="0" rIns="0" bIns="0" rtlCol="0">
            <a:spAutoFit/>
          </a:bodyPr>
          <a:lstStyle/>
          <a:p>
            <a:pPr marL="1170749" marR="0">
              <a:lnSpc>
                <a:spcPts val="2831"/>
              </a:lnSpc>
              <a:spcBef>
                <a:spcPts val="0"/>
              </a:spcBef>
              <a:spcAft>
                <a:spcPts val="0"/>
              </a:spcAft>
            </a:pPr>
            <a:r>
              <a:rPr sz="2400" dirty="0">
                <a:solidFill>
                  <a:srgbClr val="000000"/>
                </a:solidFill>
                <a:latin typeface="RBHOBL+HelveticaNeue-Light"/>
                <a:cs typeface="RBHOBL+HelveticaNeue-Light"/>
              </a:rPr>
              <a:t>Code available at</a:t>
            </a:r>
          </a:p>
          <a:p>
            <a:pPr marL="0" marR="0">
              <a:lnSpc>
                <a:spcPts val="2807"/>
              </a:lnSpc>
              <a:spcBef>
                <a:spcPts val="0"/>
              </a:spcBef>
              <a:spcAft>
                <a:spcPts val="0"/>
              </a:spcAft>
            </a:pPr>
            <a:r>
              <a:rPr sz="2400" u="sng" dirty="0">
                <a:solidFill>
                  <a:srgbClr val="0563C1"/>
                </a:solidFill>
                <a:latin typeface="RBHOBL+HelveticaNeue-Light"/>
                <a:cs typeface="RBHOBL+HelveticaNeue-Light"/>
                <a:hlinkClick r:id="rId4"/>
              </a:rPr>
              <a:t>https://github.com/uwsampl/nexus</a:t>
            </a:r>
          </a:p>
        </p:txBody>
      </p:sp>
      <p:sp>
        <p:nvSpPr>
          <p:cNvPr id="8" name="object 8"/>
          <p:cNvSpPr txBox="1"/>
          <p:nvPr/>
        </p:nvSpPr>
        <p:spPr>
          <a:xfrm>
            <a:off x="11105515" y="6441620"/>
            <a:ext cx="307426"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45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EFB68-8A14-42A5-8747-14125D56C337}"/>
              </a:ext>
            </a:extLst>
          </p:cNvPr>
          <p:cNvSpPr>
            <a:spLocks noGrp="1"/>
          </p:cNvSpPr>
          <p:nvPr>
            <p:ph type="title"/>
          </p:nvPr>
        </p:nvSpPr>
        <p:spPr>
          <a:xfrm>
            <a:off x="838200" y="365125"/>
            <a:ext cx="4465712" cy="1325563"/>
          </a:xfrm>
        </p:spPr>
        <p:txBody>
          <a:bodyPr/>
          <a:lstStyle/>
          <a:p>
            <a:pPr algn="ctr"/>
            <a:r>
              <a:rPr lang="en-US" altLang="zh-CN" spc="28" dirty="0">
                <a:solidFill>
                  <a:srgbClr val="000000"/>
                </a:solidFill>
                <a:latin typeface="HIBJIL+Futura-Medium"/>
                <a:cs typeface="HIBJIL+Futura-Medium"/>
              </a:rPr>
              <a:t>Pros</a:t>
            </a:r>
            <a:endParaRPr lang="zh-CN" altLang="en-US" dirty="0"/>
          </a:p>
        </p:txBody>
      </p:sp>
      <p:sp>
        <p:nvSpPr>
          <p:cNvPr id="3" name="文本占位符 2">
            <a:extLst>
              <a:ext uri="{FF2B5EF4-FFF2-40B4-BE49-F238E27FC236}">
                <a16:creationId xmlns:a16="http://schemas.microsoft.com/office/drawing/2014/main" id="{32BD77D3-7037-45CC-95AB-AFC6692EA918}"/>
              </a:ext>
            </a:extLst>
          </p:cNvPr>
          <p:cNvSpPr>
            <a:spLocks noGrp="1"/>
          </p:cNvSpPr>
          <p:nvPr>
            <p:ph type="body" idx="1"/>
          </p:nvPr>
        </p:nvSpPr>
        <p:spPr>
          <a:xfrm>
            <a:off x="838200" y="1825625"/>
            <a:ext cx="5329808" cy="4351338"/>
          </a:xfrm>
        </p:spPr>
        <p:txBody>
          <a:bodyPr/>
          <a:lstStyle/>
          <a:p>
            <a:r>
              <a:rPr lang="en-US" altLang="zh-CN" dirty="0">
                <a:solidFill>
                  <a:schemeClr val="tx1"/>
                </a:solidFill>
              </a:rPr>
              <a:t>Idea: </a:t>
            </a:r>
            <a:r>
              <a:rPr lang="zh-CN" altLang="en-US" dirty="0">
                <a:solidFill>
                  <a:schemeClr val="tx1"/>
                </a:solidFill>
              </a:rPr>
              <a:t>利用 </a:t>
            </a:r>
            <a:r>
              <a:rPr lang="en-US" altLang="zh-CN" dirty="0">
                <a:solidFill>
                  <a:schemeClr val="tx1"/>
                </a:solidFill>
              </a:rPr>
              <a:t>batch size – latency </a:t>
            </a:r>
            <a:r>
              <a:rPr lang="zh-CN" altLang="en-US" dirty="0">
                <a:solidFill>
                  <a:schemeClr val="tx1"/>
                </a:solidFill>
              </a:rPr>
              <a:t>关系优化资源分配</a:t>
            </a:r>
            <a:endParaRPr lang="en-US" altLang="zh-CN" i="1" dirty="0">
              <a:solidFill>
                <a:schemeClr val="tx1"/>
              </a:solidFill>
              <a:latin typeface="Cambria Math" panose="02040503050406030204" pitchFamily="18" charset="0"/>
            </a:endParaRPr>
          </a:p>
          <a:p>
            <a:pPr marL="0" indent="0">
              <a:buNone/>
            </a:pPr>
            <a:endParaRPr lang="en-US" altLang="zh-CN" dirty="0">
              <a:solidFill>
                <a:schemeClr val="tx1"/>
              </a:solidFill>
            </a:endParaRPr>
          </a:p>
          <a:p>
            <a:pPr marL="0" indent="0">
              <a:buNone/>
            </a:pPr>
            <a:endParaRPr lang="en-US" altLang="zh-CN" dirty="0">
              <a:solidFill>
                <a:schemeClr val="tx1"/>
              </a:solidFill>
            </a:endParaRPr>
          </a:p>
          <a:p>
            <a:r>
              <a:rPr lang="en-US" altLang="zh-CN" dirty="0">
                <a:solidFill>
                  <a:schemeClr val="tx1"/>
                </a:solidFill>
              </a:rPr>
              <a:t>Solid Implementation: containerized models, GPU dispatch, open source</a:t>
            </a:r>
          </a:p>
          <a:p>
            <a:endParaRPr lang="en-US" altLang="zh-CN" dirty="0">
              <a:solidFill>
                <a:schemeClr val="tx1"/>
              </a:solidFill>
            </a:endParaRPr>
          </a:p>
          <a:p>
            <a:r>
              <a:rPr lang="en-US" altLang="zh-CN" dirty="0">
                <a:solidFill>
                  <a:schemeClr val="tx1"/>
                </a:solidFill>
              </a:rPr>
              <a:t>Large Scale Experimentation	</a:t>
            </a:r>
          </a:p>
        </p:txBody>
      </p:sp>
      <p:sp>
        <p:nvSpPr>
          <p:cNvPr id="4" name="标题 1">
            <a:extLst>
              <a:ext uri="{FF2B5EF4-FFF2-40B4-BE49-F238E27FC236}">
                <a16:creationId xmlns:a16="http://schemas.microsoft.com/office/drawing/2014/main" id="{475247E9-AD0B-4C6A-80D1-E817BDC0C51D}"/>
              </a:ext>
            </a:extLst>
          </p:cNvPr>
          <p:cNvSpPr txBox="1">
            <a:spLocks/>
          </p:cNvSpPr>
          <p:nvPr/>
        </p:nvSpPr>
        <p:spPr>
          <a:xfrm>
            <a:off x="6888090" y="382288"/>
            <a:ext cx="44657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pc="28" dirty="0">
                <a:solidFill>
                  <a:srgbClr val="000000"/>
                </a:solidFill>
                <a:latin typeface="HIBJIL+Futura-Medium"/>
                <a:cs typeface="HIBJIL+Futura-Medium"/>
              </a:rPr>
              <a:t>Cons</a:t>
            </a:r>
            <a:endParaRPr lang="zh-CN" altLang="en-US" dirty="0"/>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E1872E6F-5E11-4AF3-A90E-E8FA60F41570}"/>
                  </a:ext>
                </a:extLst>
              </p:cNvPr>
              <p:cNvSpPr/>
              <p:nvPr/>
            </p:nvSpPr>
            <p:spPr>
              <a:xfrm>
                <a:off x="1703512" y="2852936"/>
                <a:ext cx="3288080" cy="461665"/>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chemeClr val="tx1"/>
                          </a:solidFill>
                          <a:latin typeface="Cambria Math" panose="02040503050406030204" pitchFamily="18" charset="0"/>
                        </a:rPr>
                        <m:t>𝑙𝑎𝑡𝑒𝑛𝑐𝑦</m:t>
                      </m:r>
                      <m:d>
                        <m:dPr>
                          <m:ctrlPr>
                            <a:rPr lang="en-US" altLang="zh-CN" sz="2400" i="1">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𝑏</m:t>
                          </m:r>
                        </m:e>
                      </m:d>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𝛼</m:t>
                      </m:r>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𝑏</m:t>
                      </m:r>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𝛽</m:t>
                      </m:r>
                    </m:oMath>
                  </m:oMathPara>
                </a14:m>
                <a:endParaRPr lang="zh-CN" altLang="en-US" sz="2400" dirty="0">
                  <a:solidFill>
                    <a:schemeClr val="tx1"/>
                  </a:solidFill>
                </a:endParaRPr>
              </a:p>
            </p:txBody>
          </p:sp>
        </mc:Choice>
        <mc:Fallback xmlns="">
          <p:sp>
            <p:nvSpPr>
              <p:cNvPr id="5" name="矩形 4">
                <a:extLst>
                  <a:ext uri="{FF2B5EF4-FFF2-40B4-BE49-F238E27FC236}">
                    <a16:creationId xmlns:a16="http://schemas.microsoft.com/office/drawing/2014/main" id="{E1872E6F-5E11-4AF3-A90E-E8FA60F41570}"/>
                  </a:ext>
                </a:extLst>
              </p:cNvPr>
              <p:cNvSpPr>
                <a:spLocks noRot="1" noChangeAspect="1" noMove="1" noResize="1" noEditPoints="1" noAdjustHandles="1" noChangeArrowheads="1" noChangeShapeType="1" noTextEdit="1"/>
              </p:cNvSpPr>
              <p:nvPr/>
            </p:nvSpPr>
            <p:spPr>
              <a:xfrm>
                <a:off x="1703512" y="2852936"/>
                <a:ext cx="3288080" cy="461665"/>
              </a:xfrm>
              <a:prstGeom prst="rect">
                <a:avLst/>
              </a:prstGeom>
              <a:blipFill>
                <a:blip r:embed="rId3"/>
                <a:stretch>
                  <a:fillRect b="-17105"/>
                </a:stretch>
              </a:blipFill>
            </p:spPr>
            <p:txBody>
              <a:bodyPr/>
              <a:lstStyle/>
              <a:p>
                <a:r>
                  <a:rPr lang="zh-CN" altLang="en-US">
                    <a:noFill/>
                  </a:rPr>
                  <a:t> </a:t>
                </a:r>
              </a:p>
            </p:txBody>
          </p:sp>
        </mc:Fallback>
      </mc:AlternateContent>
      <p:sp>
        <p:nvSpPr>
          <p:cNvPr id="6" name="文本占位符 2">
            <a:extLst>
              <a:ext uri="{FF2B5EF4-FFF2-40B4-BE49-F238E27FC236}">
                <a16:creationId xmlns:a16="http://schemas.microsoft.com/office/drawing/2014/main" id="{EAF9CFF7-0E49-43C9-8783-608AA8F4BD44}"/>
              </a:ext>
            </a:extLst>
          </p:cNvPr>
          <p:cNvSpPr txBox="1">
            <a:spLocks/>
          </p:cNvSpPr>
          <p:nvPr/>
        </p:nvSpPr>
        <p:spPr>
          <a:xfrm>
            <a:off x="6600056" y="1824308"/>
            <a:ext cx="53298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Simulation Based Experiment</a:t>
            </a:r>
          </a:p>
          <a:p>
            <a:endParaRPr lang="en-US" altLang="zh-CN" dirty="0">
              <a:latin typeface="Cambria Math" panose="02040503050406030204" pitchFamily="18" charset="0"/>
            </a:endParaRPr>
          </a:p>
          <a:p>
            <a:endParaRPr lang="en-US" altLang="zh-CN" dirty="0"/>
          </a:p>
          <a:p>
            <a:r>
              <a:rPr lang="en-US" altLang="zh-CN" dirty="0"/>
              <a:t>Query Based, Ignore Spatial-Temporal Coherence between Video Frames</a:t>
            </a:r>
          </a:p>
          <a:p>
            <a:pPr marL="0" indent="0">
              <a:buFont typeface="Arial" panose="020B0604020202020204" pitchFamily="34" charset="0"/>
              <a:buNone/>
            </a:pPr>
            <a:endParaRPr lang="en-US" altLang="zh-CN" dirty="0"/>
          </a:p>
        </p:txBody>
      </p:sp>
    </p:spTree>
    <p:extLst>
      <p:ext uri="{BB962C8B-B14F-4D97-AF65-F5344CB8AC3E}">
        <p14:creationId xmlns:p14="http://schemas.microsoft.com/office/powerpoint/2010/main" val="2632210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F1D95E-A8C7-47BF-8142-6D4C1B5ECFCD}"/>
              </a:ext>
            </a:extLst>
          </p:cNvPr>
          <p:cNvSpPr>
            <a:spLocks noGrp="1"/>
          </p:cNvSpPr>
          <p:nvPr>
            <p:ph type="title"/>
          </p:nvPr>
        </p:nvSpPr>
        <p:spPr>
          <a:xfrm>
            <a:off x="838200" y="260648"/>
            <a:ext cx="10515600" cy="936104"/>
          </a:xfrm>
        </p:spPr>
        <p:txBody>
          <a:bodyPr>
            <a:normAutofit/>
          </a:bodyPr>
          <a:lstStyle/>
          <a:p>
            <a:r>
              <a:rPr lang="en-US" altLang="zh-CN" spc="28" dirty="0">
                <a:solidFill>
                  <a:srgbClr val="000000"/>
                </a:solidFill>
                <a:latin typeface="HIBJIL+Futura-Medium"/>
                <a:cs typeface="HIBJIL+Futura-Medium"/>
              </a:rPr>
              <a:t>Related works</a:t>
            </a:r>
            <a:endParaRPr lang="zh-CN" altLang="en-US" dirty="0"/>
          </a:p>
        </p:txBody>
      </p:sp>
      <p:sp>
        <p:nvSpPr>
          <p:cNvPr id="3" name="文本占位符 2">
            <a:extLst>
              <a:ext uri="{FF2B5EF4-FFF2-40B4-BE49-F238E27FC236}">
                <a16:creationId xmlns:a16="http://schemas.microsoft.com/office/drawing/2014/main" id="{7217983C-0C7F-4700-A5D4-4A48DE5658D6}"/>
              </a:ext>
            </a:extLst>
          </p:cNvPr>
          <p:cNvSpPr>
            <a:spLocks noGrp="1"/>
          </p:cNvSpPr>
          <p:nvPr>
            <p:ph type="body" idx="1"/>
          </p:nvPr>
        </p:nvSpPr>
        <p:spPr>
          <a:xfrm>
            <a:off x="838200" y="1268760"/>
            <a:ext cx="10515600" cy="5472608"/>
          </a:xfrm>
        </p:spPr>
        <p:txBody>
          <a:bodyPr>
            <a:normAutofit/>
          </a:bodyPr>
          <a:lstStyle/>
          <a:p>
            <a:r>
              <a:rPr lang="en-US" altLang="zh-CN" dirty="0"/>
              <a:t>DNN serving on GPU cluster:</a:t>
            </a:r>
          </a:p>
          <a:p>
            <a:pPr lvl="1"/>
            <a:r>
              <a:rPr lang="en-US" altLang="zh-CN" dirty="0"/>
              <a:t>Clipper: dynamic batching, caching &amp; approximation</a:t>
            </a:r>
          </a:p>
          <a:p>
            <a:pPr lvl="1"/>
            <a:r>
              <a:rPr lang="en-US" altLang="zh-CN" dirty="0"/>
              <a:t>TF serving: similar to clipper, w/o caching &amp; approximation</a:t>
            </a:r>
          </a:p>
          <a:p>
            <a:pPr lvl="1"/>
            <a:endParaRPr lang="en-US" altLang="zh-CN" dirty="0"/>
          </a:p>
          <a:p>
            <a:r>
              <a:rPr lang="en-US" altLang="zh-CN" dirty="0"/>
              <a:t>Common DNN prefix matching</a:t>
            </a:r>
          </a:p>
          <a:p>
            <a:pPr lvl="1"/>
            <a:r>
              <a:rPr lang="en-US" altLang="zh-CN" dirty="0"/>
              <a:t>MCDNN: cache results for common input</a:t>
            </a:r>
          </a:p>
          <a:p>
            <a:pPr lvl="1"/>
            <a:r>
              <a:rPr lang="en-US" altLang="zh-CN" dirty="0"/>
              <a:t>Mainstream: MCDNN on server</a:t>
            </a:r>
          </a:p>
          <a:p>
            <a:pPr lvl="1"/>
            <a:endParaRPr lang="en-US" altLang="zh-CN" dirty="0"/>
          </a:p>
          <a:p>
            <a:r>
              <a:rPr lang="en-US" altLang="zh-CN" dirty="0"/>
              <a:t>Approximate Equivalent</a:t>
            </a:r>
          </a:p>
          <a:p>
            <a:pPr lvl="1"/>
            <a:r>
              <a:rPr lang="en-US" altLang="zh-CN" dirty="0"/>
              <a:t>MCDNN: tune DNN parameters to tradeoff accuracy &amp; performance</a:t>
            </a:r>
          </a:p>
          <a:p>
            <a:pPr lvl="1"/>
            <a:r>
              <a:rPr lang="en-US" altLang="zh-CN" dirty="0" err="1"/>
              <a:t>VideoStorm</a:t>
            </a:r>
            <a:r>
              <a:rPr lang="en-US" altLang="zh-CN" dirty="0"/>
              <a:t>: tune all parameters across video analysis pipeline</a:t>
            </a:r>
          </a:p>
          <a:p>
            <a:pPr lvl="1"/>
            <a:r>
              <a:rPr lang="en-US" altLang="zh-CN" dirty="0" err="1"/>
              <a:t>NoScope</a:t>
            </a:r>
            <a:r>
              <a:rPr lang="en-US" altLang="zh-CN" dirty="0"/>
              <a:t>: specialized DNN models to speed up query</a:t>
            </a:r>
          </a:p>
          <a:p>
            <a:pPr lvl="1"/>
            <a:r>
              <a:rPr lang="en-US" altLang="zh-CN" dirty="0"/>
              <a:t>Focus: use small model to index video, use large model w/ index</a:t>
            </a:r>
          </a:p>
        </p:txBody>
      </p:sp>
    </p:spTree>
    <p:extLst>
      <p:ext uri="{BB962C8B-B14F-4D97-AF65-F5344CB8AC3E}">
        <p14:creationId xmlns:p14="http://schemas.microsoft.com/office/powerpoint/2010/main" val="2299335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194EB-E7DF-45BF-A2FD-FA823CAE8178}"/>
              </a:ext>
            </a:extLst>
          </p:cNvPr>
          <p:cNvSpPr>
            <a:spLocks noGrp="1"/>
          </p:cNvSpPr>
          <p:nvPr>
            <p:ph type="title"/>
          </p:nvPr>
        </p:nvSpPr>
        <p:spPr/>
        <p:txBody>
          <a:bodyPr/>
          <a:lstStyle/>
          <a:p>
            <a:r>
              <a:rPr lang="en-US" altLang="zh-CN" spc="28" dirty="0">
                <a:solidFill>
                  <a:srgbClr val="000000"/>
                </a:solidFill>
                <a:latin typeface="HIBJIL+Futura-Medium"/>
              </a:rPr>
              <a:t>Other thoughts</a:t>
            </a:r>
            <a:endParaRPr lang="zh-CN" altLang="en-US" spc="28" dirty="0">
              <a:solidFill>
                <a:srgbClr val="000000"/>
              </a:solidFill>
              <a:latin typeface="HIBJIL+Futura-Medium"/>
            </a:endParaRPr>
          </a:p>
        </p:txBody>
      </p:sp>
      <p:sp>
        <p:nvSpPr>
          <p:cNvPr id="3" name="文本占位符 2">
            <a:extLst>
              <a:ext uri="{FF2B5EF4-FFF2-40B4-BE49-F238E27FC236}">
                <a16:creationId xmlns:a16="http://schemas.microsoft.com/office/drawing/2014/main" id="{6BB3F783-82A5-4DBC-8BFF-AADE7311484B}"/>
              </a:ext>
            </a:extLst>
          </p:cNvPr>
          <p:cNvSpPr>
            <a:spLocks noGrp="1"/>
          </p:cNvSpPr>
          <p:nvPr>
            <p:ph type="body" idx="1"/>
          </p:nvPr>
        </p:nvSpPr>
        <p:spPr/>
        <p:txBody>
          <a:bodyPr/>
          <a:lstStyle/>
          <a:p>
            <a:r>
              <a:rPr lang="en-US" altLang="zh-CN" dirty="0" err="1"/>
              <a:t>DeepStream</a:t>
            </a:r>
            <a:r>
              <a:rPr lang="en-US" altLang="zh-CN" dirty="0"/>
              <a:t> only support inference on single GPU. -&gt; multiple </a:t>
            </a:r>
            <a:r>
              <a:rPr lang="en-US" altLang="zh-CN" dirty="0" err="1">
                <a:solidFill>
                  <a:srgbClr val="FF0000"/>
                </a:solidFill>
              </a:rPr>
              <a:t>DeepStream</a:t>
            </a:r>
            <a:r>
              <a:rPr lang="en-US" altLang="zh-CN" dirty="0">
                <a:solidFill>
                  <a:srgbClr val="FF0000"/>
                </a:solidFill>
              </a:rPr>
              <a:t> on multiple GPU</a:t>
            </a:r>
          </a:p>
          <a:p>
            <a:endParaRPr lang="en-US" altLang="zh-CN" dirty="0"/>
          </a:p>
          <a:p>
            <a:r>
              <a:rPr lang="en-US" altLang="zh-CN" dirty="0"/>
              <a:t>We can use </a:t>
            </a:r>
            <a:r>
              <a:rPr lang="en-US" altLang="zh-CN" b="1" dirty="0"/>
              <a:t>GPU dispatching </a:t>
            </a:r>
            <a:r>
              <a:rPr lang="en-US" altLang="zh-CN" dirty="0"/>
              <a:t>technique from this paper, to schedule </a:t>
            </a:r>
            <a:r>
              <a:rPr lang="en-US" altLang="zh-CN" dirty="0">
                <a:solidFill>
                  <a:srgbClr val="FF0000"/>
                </a:solidFill>
              </a:rPr>
              <a:t>multiple </a:t>
            </a:r>
            <a:r>
              <a:rPr lang="en-US" altLang="zh-CN" dirty="0" err="1">
                <a:solidFill>
                  <a:srgbClr val="FF0000"/>
                </a:solidFill>
              </a:rPr>
              <a:t>DeepStream</a:t>
            </a:r>
            <a:r>
              <a:rPr lang="en-US" altLang="zh-CN" dirty="0">
                <a:solidFill>
                  <a:srgbClr val="FF0000"/>
                </a:solidFill>
              </a:rPr>
              <a:t> container on same GPU</a:t>
            </a:r>
            <a:endParaRPr lang="zh-CN" altLang="en-US" dirty="0">
              <a:solidFill>
                <a:srgbClr val="FF0000"/>
              </a:solidFill>
            </a:endParaRPr>
          </a:p>
        </p:txBody>
      </p:sp>
    </p:spTree>
    <p:extLst>
      <p:ext uri="{BB962C8B-B14F-4D97-AF65-F5344CB8AC3E}">
        <p14:creationId xmlns:p14="http://schemas.microsoft.com/office/powerpoint/2010/main" val="348303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8B07D1C-1051-4E6D-80CB-4E914FB37697}"/>
              </a:ext>
            </a:extLst>
          </p:cNvPr>
          <p:cNvSpPr>
            <a:spLocks noGrp="1"/>
          </p:cNvSpPr>
          <p:nvPr>
            <p:ph type="title"/>
          </p:nvPr>
        </p:nvSpPr>
        <p:spPr>
          <a:xfrm>
            <a:off x="831850" y="1709739"/>
            <a:ext cx="10515600" cy="2151310"/>
          </a:xfrm>
        </p:spPr>
        <p:txBody>
          <a:bodyPr>
            <a:normAutofit/>
          </a:bodyPr>
          <a:lstStyle/>
          <a:p>
            <a:pPr algn="ctr"/>
            <a:r>
              <a:rPr lang="en-US" altLang="zh-CN" sz="7200" b="1" dirty="0"/>
              <a:t>Thank You</a:t>
            </a:r>
            <a:endParaRPr lang="zh-CN" altLang="en-US" sz="7200" b="1" dirty="0"/>
          </a:p>
        </p:txBody>
      </p:sp>
    </p:spTree>
    <p:extLst>
      <p:ext uri="{BB962C8B-B14F-4D97-AF65-F5344CB8AC3E}">
        <p14:creationId xmlns:p14="http://schemas.microsoft.com/office/powerpoint/2010/main" val="1969130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EBD6B-7947-4AA0-B922-5B1F2F72C24B}"/>
              </a:ext>
            </a:extLst>
          </p:cNvPr>
          <p:cNvSpPr>
            <a:spLocks noGrp="1"/>
          </p:cNvSpPr>
          <p:nvPr>
            <p:ph type="title"/>
          </p:nvPr>
        </p:nvSpPr>
        <p:spPr/>
        <p:txBody>
          <a:bodyPr/>
          <a:lstStyle/>
          <a:p>
            <a:r>
              <a:rPr lang="en-US" altLang="zh-CN" spc="28" dirty="0">
                <a:solidFill>
                  <a:srgbClr val="000000"/>
                </a:solidFill>
                <a:latin typeface="HIBJIL+Futura-Medium"/>
              </a:rPr>
              <a:t>Reference</a:t>
            </a:r>
            <a:endParaRPr lang="zh-CN" altLang="en-US" dirty="0"/>
          </a:p>
        </p:txBody>
      </p:sp>
      <p:sp>
        <p:nvSpPr>
          <p:cNvPr id="3" name="文本占位符 2">
            <a:extLst>
              <a:ext uri="{FF2B5EF4-FFF2-40B4-BE49-F238E27FC236}">
                <a16:creationId xmlns:a16="http://schemas.microsoft.com/office/drawing/2014/main" id="{91FB90AB-3BEC-42FE-A7B5-71E4DF37BBE2}"/>
              </a:ext>
            </a:extLst>
          </p:cNvPr>
          <p:cNvSpPr>
            <a:spLocks noGrp="1"/>
          </p:cNvSpPr>
          <p:nvPr>
            <p:ph type="body" idx="1"/>
          </p:nvPr>
        </p:nvSpPr>
        <p:spPr/>
        <p:txBody>
          <a:bodyPr>
            <a:normAutofit fontScale="55000" lnSpcReduction="20000"/>
          </a:bodyPr>
          <a:lstStyle/>
          <a:p>
            <a:r>
              <a:rPr lang="en-US" altLang="zh-CN" dirty="0"/>
              <a:t>H. Shen </a:t>
            </a:r>
            <a:r>
              <a:rPr lang="en-US" altLang="zh-CN" i="1" dirty="0"/>
              <a:t>et al.</a:t>
            </a:r>
            <a:r>
              <a:rPr lang="en-US" altLang="zh-CN" dirty="0"/>
              <a:t>, “Nexus: a GPU cluster engine for accelerating DNN-based video analysis,” in </a:t>
            </a:r>
            <a:r>
              <a:rPr lang="en-US" altLang="zh-CN" i="1" dirty="0"/>
              <a:t>Proceedings of the 27th ACM Symposium on Operating Systems Principles</a:t>
            </a:r>
            <a:r>
              <a:rPr lang="en-US" altLang="zh-CN" dirty="0"/>
              <a:t>, New York, NY, USA, Oct. 2019, pp. 322–337, </a:t>
            </a:r>
            <a:r>
              <a:rPr lang="en-US" altLang="zh-CN" dirty="0" err="1"/>
              <a:t>doi</a:t>
            </a:r>
            <a:r>
              <a:rPr lang="en-US" altLang="zh-CN" dirty="0"/>
              <a:t>: </a:t>
            </a:r>
            <a:r>
              <a:rPr lang="en-US" altLang="zh-CN" dirty="0">
                <a:hlinkClick r:id="rId2"/>
              </a:rPr>
              <a:t>10.1145/3341301.3359658</a:t>
            </a:r>
            <a:r>
              <a:rPr lang="en-US" altLang="zh-CN" dirty="0"/>
              <a:t>.</a:t>
            </a:r>
          </a:p>
          <a:p>
            <a:r>
              <a:rPr lang="en-US" altLang="zh-CN" dirty="0"/>
              <a:t>C. </a:t>
            </a:r>
            <a:r>
              <a:rPr lang="en-US" altLang="zh-CN" dirty="0" err="1"/>
              <a:t>Olston</a:t>
            </a:r>
            <a:r>
              <a:rPr lang="en-US" altLang="zh-CN" dirty="0"/>
              <a:t> </a:t>
            </a:r>
            <a:r>
              <a:rPr lang="en-US" altLang="zh-CN" i="1" dirty="0"/>
              <a:t>et al.</a:t>
            </a:r>
            <a:r>
              <a:rPr lang="en-US" altLang="zh-CN" dirty="0"/>
              <a:t>, “TensorFlow-Serving: Flexible, High-Performance ML Serving,” </a:t>
            </a:r>
            <a:r>
              <a:rPr lang="en-US" altLang="zh-CN" i="1" dirty="0"/>
              <a:t>arXiv:1712.06139 [cs]</a:t>
            </a:r>
            <a:r>
              <a:rPr lang="en-US" altLang="zh-CN" dirty="0"/>
              <a:t>, Dec. 2017, Accessed: Nov. 28, 2020. [Online]. Available: </a:t>
            </a:r>
            <a:r>
              <a:rPr lang="en-US" altLang="zh-CN" dirty="0">
                <a:hlinkClick r:id="rId3"/>
              </a:rPr>
              <a:t>http://arxiv.org/abs/1712.06139</a:t>
            </a:r>
            <a:r>
              <a:rPr lang="en-US" altLang="zh-CN" dirty="0"/>
              <a:t>.</a:t>
            </a:r>
          </a:p>
          <a:p>
            <a:r>
              <a:rPr lang="en-US" altLang="zh-CN" dirty="0"/>
              <a:t>D. </a:t>
            </a:r>
            <a:r>
              <a:rPr lang="en-US" altLang="zh-CN" dirty="0" err="1"/>
              <a:t>Crankshaw</a:t>
            </a:r>
            <a:r>
              <a:rPr lang="en-US" altLang="zh-CN" dirty="0"/>
              <a:t>, X. Wang, G. Zhou, M. J. Franklin, J. E. Gonzalez, and I. </a:t>
            </a:r>
            <a:r>
              <a:rPr lang="en-US" altLang="zh-CN" dirty="0" err="1"/>
              <a:t>Stoica</a:t>
            </a:r>
            <a:r>
              <a:rPr lang="en-US" altLang="zh-CN" dirty="0"/>
              <a:t>, “Clipper: a low-latency online prediction serving system,” in </a:t>
            </a:r>
            <a:r>
              <a:rPr lang="en-US" altLang="zh-CN" i="1" dirty="0"/>
              <a:t>Proceedings of the 14th USENIX Conference on Networked Systems Design and Implementation</a:t>
            </a:r>
            <a:r>
              <a:rPr lang="en-US" altLang="zh-CN" dirty="0"/>
              <a:t>, USA, Mar. 2017, pp. 613–627, Accessed: Nov. 24, 2020. [Online].</a:t>
            </a:r>
          </a:p>
          <a:p>
            <a:r>
              <a:rPr lang="en-US" altLang="zh-CN" dirty="0"/>
              <a:t>S. Han, H. Shen, M. </a:t>
            </a:r>
            <a:r>
              <a:rPr lang="en-US" altLang="zh-CN" dirty="0" err="1"/>
              <a:t>Philipose</a:t>
            </a:r>
            <a:r>
              <a:rPr lang="en-US" altLang="zh-CN" dirty="0"/>
              <a:t>, S. Agarwal, A. Wolman, and A. Krishnamurthy, “MCDNN: An Approximation-Based Execution Framework for Deep Stream Processing Under Resource Constraints,” in </a:t>
            </a:r>
            <a:r>
              <a:rPr lang="en-US" altLang="zh-CN" i="1" dirty="0"/>
              <a:t>Proceedings of the 14th Annual International Conference on Mobile Systems, Applications, and Services</a:t>
            </a:r>
            <a:r>
              <a:rPr lang="en-US" altLang="zh-CN" dirty="0"/>
              <a:t>, New York, NY, USA, 2016, pp. 123–136, </a:t>
            </a:r>
            <a:r>
              <a:rPr lang="en-US" altLang="zh-CN" dirty="0" err="1"/>
              <a:t>doi</a:t>
            </a:r>
            <a:r>
              <a:rPr lang="en-US" altLang="zh-CN" dirty="0"/>
              <a:t>: </a:t>
            </a:r>
            <a:r>
              <a:rPr lang="en-US" altLang="zh-CN" dirty="0">
                <a:hlinkClick r:id="rId4"/>
              </a:rPr>
              <a:t>10.1145/2906388.2906396</a:t>
            </a:r>
            <a:r>
              <a:rPr lang="en-US" altLang="zh-CN" dirty="0"/>
              <a:t>.</a:t>
            </a:r>
          </a:p>
          <a:p>
            <a:r>
              <a:rPr lang="en-US" altLang="zh-CN" dirty="0"/>
              <a:t>K. Hsieh </a:t>
            </a:r>
            <a:r>
              <a:rPr lang="en-US" altLang="zh-CN" i="1" dirty="0"/>
              <a:t>et al.</a:t>
            </a:r>
            <a:r>
              <a:rPr lang="en-US" altLang="zh-CN" dirty="0"/>
              <a:t>, “Focus: Querying Large Video Datasets with Low Latency and Low Cost,” in </a:t>
            </a:r>
            <a:r>
              <a:rPr lang="en-US" altLang="zh-CN" i="1" dirty="0"/>
              <a:t>13th {USENIX} Symposium on Operating Systems Design and Implementation ({OSDI} 18)</a:t>
            </a:r>
            <a:r>
              <a:rPr lang="en-US" altLang="zh-CN" dirty="0"/>
              <a:t>, 2018, pp. 269–286, Accessed: Oct. 28, 2019. [Online]. Available: </a:t>
            </a:r>
            <a:r>
              <a:rPr lang="en-US" altLang="zh-CN" dirty="0">
                <a:hlinkClick r:id="rId5"/>
              </a:rPr>
              <a:t>https://www.usenix.org/conference/osdi18/presentation/hsieh</a:t>
            </a:r>
            <a:r>
              <a:rPr lang="en-US" altLang="zh-CN" dirty="0"/>
              <a:t>.</a:t>
            </a:r>
          </a:p>
          <a:p>
            <a:r>
              <a:rPr lang="en-US" altLang="zh-CN" dirty="0"/>
              <a:t>H. Zhang, G. </a:t>
            </a:r>
            <a:r>
              <a:rPr lang="en-US" altLang="zh-CN" dirty="0" err="1"/>
              <a:t>Ananthanarayanan</a:t>
            </a:r>
            <a:r>
              <a:rPr lang="en-US" altLang="zh-CN" dirty="0"/>
              <a:t>, P. </a:t>
            </a:r>
            <a:r>
              <a:rPr lang="en-US" altLang="zh-CN" dirty="0" err="1"/>
              <a:t>Bodik</a:t>
            </a:r>
            <a:r>
              <a:rPr lang="en-US" altLang="zh-CN" dirty="0"/>
              <a:t>, M. </a:t>
            </a:r>
            <a:r>
              <a:rPr lang="en-US" altLang="zh-CN" dirty="0" err="1"/>
              <a:t>Philipose</a:t>
            </a:r>
            <a:r>
              <a:rPr lang="en-US" altLang="zh-CN" dirty="0"/>
              <a:t>, P. </a:t>
            </a:r>
            <a:r>
              <a:rPr lang="en-US" altLang="zh-CN" dirty="0" err="1"/>
              <a:t>Bahl</a:t>
            </a:r>
            <a:r>
              <a:rPr lang="en-US" altLang="zh-CN" dirty="0"/>
              <a:t>, and M. J. Freedman, “Live Video Analytics at Scale with Approximation and Delay-Tolerance,” in </a:t>
            </a:r>
            <a:r>
              <a:rPr lang="en-US" altLang="zh-CN" i="1" dirty="0"/>
              <a:t>14th {USENIX} Symposium on Networked Systems Design and Implementation ({NSDI} 17)</a:t>
            </a:r>
            <a:r>
              <a:rPr lang="en-US" altLang="zh-CN" dirty="0"/>
              <a:t>, 2017, pp. 377–392, Accessed: Oct. 28, 2019. [Online]. Available: </a:t>
            </a:r>
            <a:r>
              <a:rPr lang="en-US" altLang="zh-CN" dirty="0">
                <a:hlinkClick r:id="rId6"/>
              </a:rPr>
              <a:t>https://www.usenix.org/conference/nsdi17/technical-sessions/presentation/zhang</a:t>
            </a:r>
            <a:r>
              <a:rPr lang="en-US" altLang="zh-CN" dirty="0"/>
              <a:t>.</a:t>
            </a:r>
          </a:p>
          <a:p>
            <a:r>
              <a:rPr lang="en-US" altLang="zh-CN" dirty="0"/>
              <a:t>A. H. Jiang </a:t>
            </a:r>
            <a:r>
              <a:rPr lang="en-US" altLang="zh-CN" i="1" dirty="0"/>
              <a:t>et al.</a:t>
            </a:r>
            <a:r>
              <a:rPr lang="en-US" altLang="zh-CN" dirty="0"/>
              <a:t>, “Mainstream: Dynamic Stem-Sharing for Multi-Tenant Video Processing,” 2018, pp. 29–42, Accessed: Feb. 01, 2020. [Online]. Available: </a:t>
            </a:r>
            <a:r>
              <a:rPr lang="en-US" altLang="zh-CN" dirty="0">
                <a:hlinkClick r:id="rId7"/>
              </a:rPr>
              <a:t>https://www.usenix.org/conference/atc18/presentation/jiang</a:t>
            </a:r>
            <a:r>
              <a:rPr lang="en-US" altLang="zh-CN" dirty="0"/>
              <a:t>.</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39858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8430716"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40" dirty="0">
                <a:solidFill>
                  <a:srgbClr val="000000"/>
                </a:solidFill>
                <a:latin typeface="HIBJIL+Futura-Medium"/>
                <a:cs typeface="HIBJIL+Futura-Medium"/>
              </a:rPr>
              <a:t>DNN</a:t>
            </a:r>
            <a:r>
              <a:rPr sz="4350" spc="21" dirty="0">
                <a:solidFill>
                  <a:srgbClr val="000000"/>
                </a:solidFill>
                <a:latin typeface="HIBJIL+Futura-Medium"/>
                <a:cs typeface="HIBJIL+Futura-Medium"/>
              </a:rPr>
              <a:t> </a:t>
            </a:r>
            <a:r>
              <a:rPr sz="4350" spc="18" dirty="0">
                <a:solidFill>
                  <a:srgbClr val="000000"/>
                </a:solidFill>
                <a:latin typeface="HIBJIL+Futura-Medium"/>
                <a:cs typeface="HIBJIL+Futura-Medium"/>
              </a:rPr>
              <a:t>ser</a:t>
            </a:r>
            <a:r>
              <a:rPr sz="4350" spc="-1128" dirty="0">
                <a:solidFill>
                  <a:srgbClr val="000000"/>
                </a:solidFill>
                <a:latin typeface="HIBJIL+Futura-Medium"/>
                <a:cs typeface="HIBJIL+Futura-Medium"/>
              </a:rPr>
              <a:t> </a:t>
            </a:r>
            <a:r>
              <a:rPr sz="4350" spc="18" dirty="0">
                <a:solidFill>
                  <a:srgbClr val="000000"/>
                </a:solidFill>
                <a:latin typeface="HIBJIL+Futura-Medium"/>
                <a:cs typeface="HIBJIL+Futura-Medium"/>
              </a:rPr>
              <a:t>ving</a:t>
            </a:r>
            <a:r>
              <a:rPr sz="4350" spc="31" dirty="0">
                <a:solidFill>
                  <a:srgbClr val="000000"/>
                </a:solidFill>
                <a:latin typeface="HIBJIL+Futura-Medium"/>
                <a:cs typeface="HIBJIL+Futura-Medium"/>
              </a:rPr>
              <a:t> </a:t>
            </a:r>
            <a:r>
              <a:rPr sz="4350" spc="38" dirty="0">
                <a:solidFill>
                  <a:srgbClr val="000000"/>
                </a:solidFill>
                <a:latin typeface="HIBJIL+Futura-Medium"/>
                <a:cs typeface="HIBJIL+Futura-Medium"/>
              </a:rPr>
              <a:t>imposes</a:t>
            </a:r>
            <a:r>
              <a:rPr sz="4350" dirty="0">
                <a:solidFill>
                  <a:srgbClr val="000000"/>
                </a:solidFill>
                <a:latin typeface="HIBJIL+Futura-Medium"/>
                <a:cs typeface="HIBJIL+Futura-Medium"/>
              </a:rPr>
              <a:t> </a:t>
            </a:r>
            <a:r>
              <a:rPr sz="4350" spc="23" dirty="0">
                <a:solidFill>
                  <a:srgbClr val="000000"/>
                </a:solidFill>
                <a:latin typeface="HIBJIL+Futura-Medium"/>
                <a:cs typeface="HIBJIL+Futura-Medium"/>
              </a:rPr>
              <a:t>additional</a:t>
            </a:r>
          </a:p>
          <a:p>
            <a:pPr marL="0" marR="0">
              <a:lnSpc>
                <a:spcPts val="4703"/>
              </a:lnSpc>
              <a:spcBef>
                <a:spcPts val="0"/>
              </a:spcBef>
              <a:spcAft>
                <a:spcPts val="0"/>
              </a:spcAft>
            </a:pPr>
            <a:r>
              <a:rPr sz="4350" spc="20" dirty="0">
                <a:solidFill>
                  <a:srgbClr val="000000"/>
                </a:solidFill>
                <a:latin typeface="HIBJIL+Futura-Medium"/>
                <a:cs typeface="HIBJIL+Futura-Medium"/>
              </a:rPr>
              <a:t>constraints</a:t>
            </a:r>
          </a:p>
        </p:txBody>
      </p:sp>
      <p:sp>
        <p:nvSpPr>
          <p:cNvPr id="4" name="object 4"/>
          <p:cNvSpPr txBox="1"/>
          <p:nvPr/>
        </p:nvSpPr>
        <p:spPr>
          <a:xfrm>
            <a:off x="6846859" y="2607487"/>
            <a:ext cx="763036" cy="307848"/>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model</a:t>
            </a:r>
          </a:p>
        </p:txBody>
      </p:sp>
      <p:sp>
        <p:nvSpPr>
          <p:cNvPr id="5" name="object 5"/>
          <p:cNvSpPr txBox="1"/>
          <p:nvPr/>
        </p:nvSpPr>
        <p:spPr>
          <a:xfrm>
            <a:off x="8525312" y="2994405"/>
            <a:ext cx="2328291" cy="10236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DB314D"/>
                </a:solidFill>
                <a:latin typeface="RBHOBL+HelveticaNeue-Light"/>
                <a:cs typeface="RBHOBL+HelveticaNeue-Light"/>
              </a:rPr>
              <a:t>1.</a:t>
            </a:r>
            <a:r>
              <a:rPr sz="2000" spc="475"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Use</a:t>
            </a:r>
            <a:r>
              <a:rPr sz="2000" spc="-10"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accelerators</a:t>
            </a:r>
          </a:p>
          <a:p>
            <a:pPr marL="0" marR="0">
              <a:lnSpc>
                <a:spcPts val="2359"/>
              </a:lnSpc>
              <a:spcBef>
                <a:spcPts val="3039"/>
              </a:spcBef>
              <a:spcAft>
                <a:spcPts val="0"/>
              </a:spcAft>
            </a:pPr>
            <a:r>
              <a:rPr sz="2000" dirty="0">
                <a:solidFill>
                  <a:srgbClr val="DB314D"/>
                </a:solidFill>
                <a:latin typeface="RBHOBL+HelveticaNeue-Light"/>
                <a:cs typeface="RBHOBL+HelveticaNeue-Light"/>
              </a:rPr>
              <a:t>2.</a:t>
            </a:r>
            <a:r>
              <a:rPr sz="2000" spc="475"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Pre-load models</a:t>
            </a:r>
          </a:p>
        </p:txBody>
      </p:sp>
      <p:sp>
        <p:nvSpPr>
          <p:cNvPr id="6" name="object 6"/>
          <p:cNvSpPr txBox="1"/>
          <p:nvPr/>
        </p:nvSpPr>
        <p:spPr>
          <a:xfrm>
            <a:off x="6831789" y="3039770"/>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7" name="object 7"/>
          <p:cNvSpPr txBox="1"/>
          <p:nvPr/>
        </p:nvSpPr>
        <p:spPr>
          <a:xfrm>
            <a:off x="3151445" y="3670706"/>
            <a:ext cx="1332280"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FFFFFF"/>
                </a:solidFill>
                <a:latin typeface="RBHOBL+HelveticaNeue-Light"/>
                <a:cs typeface="RBHOBL+HelveticaNeue-Light"/>
              </a:rPr>
              <a:t>Frontend</a:t>
            </a:r>
          </a:p>
        </p:txBody>
      </p:sp>
      <p:sp>
        <p:nvSpPr>
          <p:cNvPr id="8" name="object 8"/>
          <p:cNvSpPr txBox="1"/>
          <p:nvPr/>
        </p:nvSpPr>
        <p:spPr>
          <a:xfrm>
            <a:off x="6420040" y="3960799"/>
            <a:ext cx="76303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model</a:t>
            </a:r>
          </a:p>
        </p:txBody>
      </p:sp>
      <p:sp>
        <p:nvSpPr>
          <p:cNvPr id="9" name="object 9"/>
          <p:cNvSpPr txBox="1"/>
          <p:nvPr/>
        </p:nvSpPr>
        <p:spPr>
          <a:xfrm>
            <a:off x="2899519" y="4201414"/>
            <a:ext cx="1820544"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000000"/>
                </a:solidFill>
                <a:latin typeface="RBHOBL+HelveticaNeue-Light"/>
                <a:cs typeface="RBHOBL+HelveticaNeue-Light"/>
              </a:rPr>
              <a:t>latency:</a:t>
            </a:r>
            <a:r>
              <a:rPr sz="2000" spc="-14" dirty="0">
                <a:solidFill>
                  <a:srgbClr val="000000"/>
                </a:solidFill>
                <a:latin typeface="RBHOBL+HelveticaNeue-Light"/>
                <a:cs typeface="RBHOBL+HelveticaNeue-Light"/>
              </a:rPr>
              <a:t> </a:t>
            </a:r>
            <a:r>
              <a:rPr sz="2000" dirty="0">
                <a:solidFill>
                  <a:srgbClr val="000000"/>
                </a:solidFill>
                <a:latin typeface="RBHOBL+HelveticaNeue-Light"/>
                <a:cs typeface="RBHOBL+HelveticaNeue-Light"/>
              </a:rPr>
              <a:t>100ms</a:t>
            </a:r>
          </a:p>
        </p:txBody>
      </p:sp>
      <p:sp>
        <p:nvSpPr>
          <p:cNvPr id="10" name="object 10"/>
          <p:cNvSpPr txBox="1"/>
          <p:nvPr/>
        </p:nvSpPr>
        <p:spPr>
          <a:xfrm>
            <a:off x="6866567" y="4399178"/>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11" name="object 11"/>
          <p:cNvSpPr txBox="1"/>
          <p:nvPr/>
        </p:nvSpPr>
        <p:spPr>
          <a:xfrm>
            <a:off x="11183302" y="6441620"/>
            <a:ext cx="229641"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8"/>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929639" y="312174"/>
            <a:ext cx="8430716" cy="1353907"/>
          </a:xfrm>
          <a:prstGeom prst="rect">
            <a:avLst/>
          </a:prstGeom>
        </p:spPr>
        <p:txBody>
          <a:bodyPr vert="horz" wrap="square" lIns="0" tIns="0" rIns="0" bIns="0" rtlCol="0">
            <a:spAutoFit/>
          </a:bodyPr>
          <a:lstStyle/>
          <a:p>
            <a:pPr marL="0" marR="0">
              <a:lnSpc>
                <a:spcPts val="5656"/>
              </a:lnSpc>
              <a:spcBef>
                <a:spcPts val="0"/>
              </a:spcBef>
              <a:spcAft>
                <a:spcPts val="0"/>
              </a:spcAft>
            </a:pPr>
            <a:r>
              <a:rPr sz="4350" spc="40" dirty="0">
                <a:solidFill>
                  <a:srgbClr val="000000"/>
                </a:solidFill>
                <a:latin typeface="HIBJIL+Futura-Medium"/>
                <a:cs typeface="HIBJIL+Futura-Medium"/>
              </a:rPr>
              <a:t>DNN</a:t>
            </a:r>
            <a:r>
              <a:rPr sz="4350" spc="21" dirty="0">
                <a:solidFill>
                  <a:srgbClr val="000000"/>
                </a:solidFill>
                <a:latin typeface="HIBJIL+Futura-Medium"/>
                <a:cs typeface="HIBJIL+Futura-Medium"/>
              </a:rPr>
              <a:t> </a:t>
            </a:r>
            <a:r>
              <a:rPr sz="4350" spc="18" dirty="0">
                <a:solidFill>
                  <a:srgbClr val="000000"/>
                </a:solidFill>
                <a:latin typeface="HIBJIL+Futura-Medium"/>
                <a:cs typeface="HIBJIL+Futura-Medium"/>
              </a:rPr>
              <a:t>ser</a:t>
            </a:r>
            <a:r>
              <a:rPr sz="4350" spc="-1128" dirty="0">
                <a:solidFill>
                  <a:srgbClr val="000000"/>
                </a:solidFill>
                <a:latin typeface="HIBJIL+Futura-Medium"/>
                <a:cs typeface="HIBJIL+Futura-Medium"/>
              </a:rPr>
              <a:t> </a:t>
            </a:r>
            <a:r>
              <a:rPr sz="4350" spc="18" dirty="0">
                <a:solidFill>
                  <a:srgbClr val="000000"/>
                </a:solidFill>
                <a:latin typeface="HIBJIL+Futura-Medium"/>
                <a:cs typeface="HIBJIL+Futura-Medium"/>
              </a:rPr>
              <a:t>ving</a:t>
            </a:r>
            <a:r>
              <a:rPr sz="4350" spc="31" dirty="0">
                <a:solidFill>
                  <a:srgbClr val="000000"/>
                </a:solidFill>
                <a:latin typeface="HIBJIL+Futura-Medium"/>
                <a:cs typeface="HIBJIL+Futura-Medium"/>
              </a:rPr>
              <a:t> </a:t>
            </a:r>
            <a:r>
              <a:rPr sz="4350" spc="38" dirty="0">
                <a:solidFill>
                  <a:srgbClr val="000000"/>
                </a:solidFill>
                <a:latin typeface="HIBJIL+Futura-Medium"/>
                <a:cs typeface="HIBJIL+Futura-Medium"/>
              </a:rPr>
              <a:t>imposes</a:t>
            </a:r>
            <a:r>
              <a:rPr sz="4350" dirty="0">
                <a:solidFill>
                  <a:srgbClr val="000000"/>
                </a:solidFill>
                <a:latin typeface="HIBJIL+Futura-Medium"/>
                <a:cs typeface="HIBJIL+Futura-Medium"/>
              </a:rPr>
              <a:t> </a:t>
            </a:r>
            <a:r>
              <a:rPr sz="4350" spc="23" dirty="0">
                <a:solidFill>
                  <a:srgbClr val="000000"/>
                </a:solidFill>
                <a:latin typeface="HIBJIL+Futura-Medium"/>
                <a:cs typeface="HIBJIL+Futura-Medium"/>
              </a:rPr>
              <a:t>additional</a:t>
            </a:r>
          </a:p>
          <a:p>
            <a:pPr marL="0" marR="0">
              <a:lnSpc>
                <a:spcPts val="4703"/>
              </a:lnSpc>
              <a:spcBef>
                <a:spcPts val="0"/>
              </a:spcBef>
              <a:spcAft>
                <a:spcPts val="0"/>
              </a:spcAft>
            </a:pPr>
            <a:r>
              <a:rPr sz="4350" spc="20" dirty="0">
                <a:solidFill>
                  <a:srgbClr val="000000"/>
                </a:solidFill>
                <a:latin typeface="HIBJIL+Futura-Medium"/>
                <a:cs typeface="HIBJIL+Futura-Medium"/>
              </a:rPr>
              <a:t>constraints</a:t>
            </a:r>
          </a:p>
        </p:txBody>
      </p:sp>
      <p:sp>
        <p:nvSpPr>
          <p:cNvPr id="4" name="object 4"/>
          <p:cNvSpPr txBox="1"/>
          <p:nvPr/>
        </p:nvSpPr>
        <p:spPr>
          <a:xfrm>
            <a:off x="6846859" y="2153336"/>
            <a:ext cx="1935622" cy="761999"/>
          </a:xfrm>
          <a:prstGeom prst="rect">
            <a:avLst/>
          </a:prstGeom>
        </p:spPr>
        <p:txBody>
          <a:bodyPr vert="horz" wrap="square" lIns="0" tIns="0" rIns="0" bIns="0" rtlCol="0">
            <a:spAutoFit/>
          </a:bodyPr>
          <a:lstStyle/>
          <a:p>
            <a:pPr marL="1222557" marR="0">
              <a:lnSpc>
                <a:spcPts val="2123"/>
              </a:lnSpc>
              <a:spcBef>
                <a:spcPts val="0"/>
              </a:spcBef>
              <a:spcAft>
                <a:spcPts val="0"/>
              </a:spcAft>
            </a:pPr>
            <a:r>
              <a:rPr sz="1800" dirty="0">
                <a:solidFill>
                  <a:srgbClr val="000000"/>
                </a:solidFill>
                <a:latin typeface="RBHOBL+HelveticaNeue-Light"/>
                <a:cs typeface="RBHOBL+HelveticaNeue-Light"/>
              </a:rPr>
              <a:t>batch</a:t>
            </a:r>
          </a:p>
          <a:p>
            <a:pPr marL="0" marR="0">
              <a:lnSpc>
                <a:spcPts val="2123"/>
              </a:lnSpc>
              <a:spcBef>
                <a:spcPts val="1451"/>
              </a:spcBef>
              <a:spcAft>
                <a:spcPts val="0"/>
              </a:spcAft>
            </a:pPr>
            <a:r>
              <a:rPr sz="1800" dirty="0">
                <a:solidFill>
                  <a:srgbClr val="000000"/>
                </a:solidFill>
                <a:latin typeface="RBHOBL+HelveticaNeue-Light"/>
                <a:cs typeface="RBHOBL+HelveticaNeue-Light"/>
              </a:rPr>
              <a:t>model</a:t>
            </a:r>
          </a:p>
        </p:txBody>
      </p:sp>
      <p:sp>
        <p:nvSpPr>
          <p:cNvPr id="5" name="object 5"/>
          <p:cNvSpPr txBox="1"/>
          <p:nvPr/>
        </p:nvSpPr>
        <p:spPr>
          <a:xfrm>
            <a:off x="8525312" y="2994405"/>
            <a:ext cx="2328291"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DB314D"/>
                </a:solidFill>
                <a:latin typeface="RBHOBL+HelveticaNeue-Light"/>
                <a:cs typeface="RBHOBL+HelveticaNeue-Light"/>
              </a:rPr>
              <a:t>1.</a:t>
            </a:r>
            <a:r>
              <a:rPr sz="2000" spc="475"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Use</a:t>
            </a:r>
            <a:r>
              <a:rPr sz="2000" spc="-10"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accelerators</a:t>
            </a:r>
          </a:p>
        </p:txBody>
      </p:sp>
      <p:sp>
        <p:nvSpPr>
          <p:cNvPr id="6" name="object 6"/>
          <p:cNvSpPr txBox="1"/>
          <p:nvPr/>
        </p:nvSpPr>
        <p:spPr>
          <a:xfrm>
            <a:off x="6831789" y="3039770"/>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7" name="object 7"/>
          <p:cNvSpPr txBox="1"/>
          <p:nvPr/>
        </p:nvSpPr>
        <p:spPr>
          <a:xfrm>
            <a:off x="7211736" y="3573703"/>
            <a:ext cx="713064"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batch</a:t>
            </a:r>
          </a:p>
        </p:txBody>
      </p:sp>
      <p:sp>
        <p:nvSpPr>
          <p:cNvPr id="8" name="object 8"/>
          <p:cNvSpPr txBox="1"/>
          <p:nvPr/>
        </p:nvSpPr>
        <p:spPr>
          <a:xfrm>
            <a:off x="3151445" y="3670706"/>
            <a:ext cx="1332280"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FFFFFF"/>
                </a:solidFill>
                <a:latin typeface="RBHOBL+HelveticaNeue-Light"/>
                <a:cs typeface="RBHOBL+HelveticaNeue-Light"/>
              </a:rPr>
              <a:t>Frontend</a:t>
            </a:r>
          </a:p>
        </p:txBody>
      </p:sp>
      <p:sp>
        <p:nvSpPr>
          <p:cNvPr id="9" name="object 9"/>
          <p:cNvSpPr txBox="1"/>
          <p:nvPr/>
        </p:nvSpPr>
        <p:spPr>
          <a:xfrm>
            <a:off x="8525312" y="3680205"/>
            <a:ext cx="2405125" cy="10236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DB314D"/>
                </a:solidFill>
                <a:latin typeface="RBHOBL+HelveticaNeue-Light"/>
                <a:cs typeface="RBHOBL+HelveticaNeue-Light"/>
              </a:rPr>
              <a:t>2.</a:t>
            </a:r>
            <a:r>
              <a:rPr sz="2000" spc="475"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Pre-load models</a:t>
            </a:r>
          </a:p>
          <a:p>
            <a:pPr marL="0" marR="0">
              <a:lnSpc>
                <a:spcPts val="2359"/>
              </a:lnSpc>
              <a:spcBef>
                <a:spcPts val="3039"/>
              </a:spcBef>
              <a:spcAft>
                <a:spcPts val="0"/>
              </a:spcAft>
            </a:pPr>
            <a:r>
              <a:rPr sz="2000" dirty="0">
                <a:solidFill>
                  <a:srgbClr val="DB314D"/>
                </a:solidFill>
                <a:latin typeface="RBHOBL+HelveticaNeue-Light"/>
                <a:cs typeface="RBHOBL+HelveticaNeue-Light"/>
              </a:rPr>
              <a:t>3.</a:t>
            </a:r>
            <a:r>
              <a:rPr sz="2000" spc="475" dirty="0">
                <a:solidFill>
                  <a:srgbClr val="DB314D"/>
                </a:solidFill>
                <a:latin typeface="RBHOBL+HelveticaNeue-Light"/>
                <a:cs typeface="RBHOBL+HelveticaNeue-Light"/>
              </a:rPr>
              <a:t> </a:t>
            </a:r>
            <a:r>
              <a:rPr sz="2000" dirty="0">
                <a:solidFill>
                  <a:srgbClr val="DB314D"/>
                </a:solidFill>
                <a:latin typeface="RBHOBL+HelveticaNeue-Light"/>
                <a:cs typeface="RBHOBL+HelveticaNeue-Light"/>
              </a:rPr>
              <a:t>Batch processing</a:t>
            </a:r>
          </a:p>
        </p:txBody>
      </p:sp>
      <p:sp>
        <p:nvSpPr>
          <p:cNvPr id="10" name="object 10"/>
          <p:cNvSpPr txBox="1"/>
          <p:nvPr/>
        </p:nvSpPr>
        <p:spPr>
          <a:xfrm>
            <a:off x="6420040" y="3960799"/>
            <a:ext cx="763036" cy="307847"/>
          </a:xfrm>
          <a:prstGeom prst="rect">
            <a:avLst/>
          </a:prstGeom>
        </p:spPr>
        <p:txBody>
          <a:bodyPr vert="horz" wrap="square" lIns="0" tIns="0" rIns="0" bIns="0" rtlCol="0">
            <a:spAutoFit/>
          </a:bodyPr>
          <a:lstStyle/>
          <a:p>
            <a:pPr marL="0" marR="0">
              <a:lnSpc>
                <a:spcPts val="2123"/>
              </a:lnSpc>
              <a:spcBef>
                <a:spcPts val="0"/>
              </a:spcBef>
              <a:spcAft>
                <a:spcPts val="0"/>
              </a:spcAft>
            </a:pPr>
            <a:r>
              <a:rPr sz="1800" dirty="0">
                <a:solidFill>
                  <a:srgbClr val="000000"/>
                </a:solidFill>
                <a:latin typeface="RBHOBL+HelveticaNeue-Light"/>
                <a:cs typeface="RBHOBL+HelveticaNeue-Light"/>
              </a:rPr>
              <a:t>model</a:t>
            </a:r>
          </a:p>
        </p:txBody>
      </p:sp>
      <p:sp>
        <p:nvSpPr>
          <p:cNvPr id="11" name="object 11"/>
          <p:cNvSpPr txBox="1"/>
          <p:nvPr/>
        </p:nvSpPr>
        <p:spPr>
          <a:xfrm>
            <a:off x="2899519" y="4201414"/>
            <a:ext cx="1820544" cy="337820"/>
          </a:xfrm>
          <a:prstGeom prst="rect">
            <a:avLst/>
          </a:prstGeom>
        </p:spPr>
        <p:txBody>
          <a:bodyPr vert="horz" wrap="square" lIns="0" tIns="0" rIns="0" bIns="0" rtlCol="0">
            <a:spAutoFit/>
          </a:bodyPr>
          <a:lstStyle/>
          <a:p>
            <a:pPr marL="0" marR="0">
              <a:lnSpc>
                <a:spcPts val="2359"/>
              </a:lnSpc>
              <a:spcBef>
                <a:spcPts val="0"/>
              </a:spcBef>
              <a:spcAft>
                <a:spcPts val="0"/>
              </a:spcAft>
            </a:pPr>
            <a:r>
              <a:rPr sz="2000" dirty="0">
                <a:solidFill>
                  <a:srgbClr val="000000"/>
                </a:solidFill>
                <a:latin typeface="RBHOBL+HelveticaNeue-Light"/>
                <a:cs typeface="RBHOBL+HelveticaNeue-Light"/>
              </a:rPr>
              <a:t>latency:</a:t>
            </a:r>
            <a:r>
              <a:rPr sz="2000" spc="-14" dirty="0">
                <a:solidFill>
                  <a:srgbClr val="000000"/>
                </a:solidFill>
                <a:latin typeface="RBHOBL+HelveticaNeue-Light"/>
                <a:cs typeface="RBHOBL+HelveticaNeue-Light"/>
              </a:rPr>
              <a:t> </a:t>
            </a:r>
            <a:r>
              <a:rPr sz="2000" dirty="0">
                <a:solidFill>
                  <a:srgbClr val="000000"/>
                </a:solidFill>
                <a:latin typeface="RBHOBL+HelveticaNeue-Light"/>
                <a:cs typeface="RBHOBL+HelveticaNeue-Light"/>
              </a:rPr>
              <a:t>100ms</a:t>
            </a:r>
          </a:p>
        </p:txBody>
      </p:sp>
      <p:sp>
        <p:nvSpPr>
          <p:cNvPr id="12" name="object 12"/>
          <p:cNvSpPr txBox="1"/>
          <p:nvPr/>
        </p:nvSpPr>
        <p:spPr>
          <a:xfrm>
            <a:off x="6866567" y="4399178"/>
            <a:ext cx="779068" cy="397764"/>
          </a:xfrm>
          <a:prstGeom prst="rect">
            <a:avLst/>
          </a:prstGeom>
        </p:spPr>
        <p:txBody>
          <a:bodyPr vert="horz" wrap="square" lIns="0" tIns="0" rIns="0" bIns="0" rtlCol="0">
            <a:spAutoFit/>
          </a:bodyPr>
          <a:lstStyle/>
          <a:p>
            <a:pPr marL="0" marR="0">
              <a:lnSpc>
                <a:spcPts val="2831"/>
              </a:lnSpc>
              <a:spcBef>
                <a:spcPts val="0"/>
              </a:spcBef>
              <a:spcAft>
                <a:spcPts val="0"/>
              </a:spcAft>
            </a:pPr>
            <a:r>
              <a:rPr sz="2400" dirty="0">
                <a:solidFill>
                  <a:srgbClr val="00AFEF"/>
                </a:solidFill>
                <a:latin typeface="RBHOBL+HelveticaNeue-Light"/>
                <a:cs typeface="RBHOBL+HelveticaNeue-Light"/>
              </a:rPr>
              <a:t>GPU</a:t>
            </a:r>
          </a:p>
        </p:txBody>
      </p:sp>
      <p:sp>
        <p:nvSpPr>
          <p:cNvPr id="13" name="object 13"/>
          <p:cNvSpPr txBox="1"/>
          <p:nvPr/>
        </p:nvSpPr>
        <p:spPr>
          <a:xfrm>
            <a:off x="11183302" y="6441620"/>
            <a:ext cx="229641" cy="224135"/>
          </a:xfrm>
          <a:prstGeom prst="rect">
            <a:avLst/>
          </a:prstGeom>
        </p:spPr>
        <p:txBody>
          <a:bodyPr vert="horz" wrap="square" lIns="0" tIns="0" rIns="0" bIns="0" rtlCol="0">
            <a:spAutoFit/>
          </a:bodyPr>
          <a:lstStyle/>
          <a:p>
            <a:pPr marL="0" marR="0">
              <a:lnSpc>
                <a:spcPts val="1464"/>
              </a:lnSpc>
              <a:spcBef>
                <a:spcPts val="0"/>
              </a:spcBef>
              <a:spcAft>
                <a:spcPts val="0"/>
              </a:spcAft>
            </a:pPr>
            <a:r>
              <a:rPr sz="1200" dirty="0">
                <a:solidFill>
                  <a:srgbClr val="888888"/>
                </a:solidFill>
                <a:latin typeface="Calibri"/>
                <a:cs typeface="Calibri"/>
              </a:rPr>
              <a:t>7</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62800CF-F97E-4735-A5A2-F0BDD94C2817}"/>
                  </a:ext>
                </a:extLst>
              </p:cNvPr>
              <p:cNvSpPr txBox="1"/>
              <p:nvPr/>
            </p:nvSpPr>
            <p:spPr>
              <a:xfrm>
                <a:off x="7528451" y="5473598"/>
                <a:ext cx="385281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𝑏𝑎𝑡𝑐h</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𝑙𝑎𝑡𝑒𝑛𝑐𝑦</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𝑏</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𝛼</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𝛽</m:t>
                      </m:r>
                    </m:oMath>
                  </m:oMathPara>
                </a14:m>
                <a:endParaRPr lang="zh-CN" altLang="en-US" sz="2000" dirty="0"/>
              </a:p>
            </p:txBody>
          </p:sp>
        </mc:Choice>
        <mc:Fallback xmlns="">
          <p:sp>
            <p:nvSpPr>
              <p:cNvPr id="14" name="文本框 13">
                <a:extLst>
                  <a:ext uri="{FF2B5EF4-FFF2-40B4-BE49-F238E27FC236}">
                    <a16:creationId xmlns:a16="http://schemas.microsoft.com/office/drawing/2014/main" id="{462800CF-F97E-4735-A5A2-F0BDD94C2817}"/>
                  </a:ext>
                </a:extLst>
              </p:cNvPr>
              <p:cNvSpPr txBox="1">
                <a:spLocks noRot="1" noChangeAspect="1" noMove="1" noResize="1" noEditPoints="1" noAdjustHandles="1" noChangeArrowheads="1" noChangeShapeType="1" noTextEdit="1"/>
              </p:cNvSpPr>
              <p:nvPr/>
            </p:nvSpPr>
            <p:spPr>
              <a:xfrm>
                <a:off x="7528451" y="5473598"/>
                <a:ext cx="3852816" cy="400110"/>
              </a:xfrm>
              <a:prstGeom prst="rect">
                <a:avLst/>
              </a:prstGeom>
              <a:blipFill>
                <a:blip r:embed="rId4"/>
                <a:stretch>
                  <a:fillRect b="-13636"/>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6E4FADAC-2F21-4145-8352-D7A3105AA87A}"/>
              </a:ext>
            </a:extLst>
          </p:cNvPr>
          <p:cNvCxnSpPr>
            <a:cxnSpLocks/>
          </p:cNvCxnSpPr>
          <p:nvPr/>
        </p:nvCxnSpPr>
        <p:spPr>
          <a:xfrm flipV="1">
            <a:off x="9337827" y="4894912"/>
            <a:ext cx="308327" cy="58765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椭圆 16">
            <a:extLst>
              <a:ext uri="{FF2B5EF4-FFF2-40B4-BE49-F238E27FC236}">
                <a16:creationId xmlns:a16="http://schemas.microsoft.com/office/drawing/2014/main" id="{960AA2E5-1B72-488C-B880-FAC263BF3DC6}"/>
              </a:ext>
            </a:extLst>
          </p:cNvPr>
          <p:cNvSpPr/>
          <p:nvPr/>
        </p:nvSpPr>
        <p:spPr>
          <a:xfrm>
            <a:off x="8251956" y="4229530"/>
            <a:ext cx="2678481" cy="6653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3DA055-596F-4172-8D6D-395C4EC2EE60}"/>
              </a:ext>
            </a:extLst>
          </p:cNvPr>
          <p:cNvSpPr>
            <a:spLocks noGrp="1"/>
          </p:cNvSpPr>
          <p:nvPr>
            <p:ph type="title"/>
          </p:nvPr>
        </p:nvSpPr>
        <p:spPr/>
        <p:txBody>
          <a:bodyPr>
            <a:normAutofit fontScale="90000"/>
          </a:bodyPr>
          <a:lstStyle/>
          <a:p>
            <a:pPr marL="0" marR="0">
              <a:lnSpc>
                <a:spcPts val="5656"/>
              </a:lnSpc>
              <a:spcBef>
                <a:spcPts val="0"/>
              </a:spcBef>
              <a:spcAft>
                <a:spcPts val="0"/>
              </a:spcAft>
            </a:pPr>
            <a:r>
              <a:rPr lang="en-US" altLang="zh-CN" spc="21" dirty="0">
                <a:solidFill>
                  <a:srgbClr val="000000"/>
                </a:solidFill>
                <a:latin typeface="HIBJIL+Futura-Medium"/>
                <a:cs typeface="HIBJIL+Futura-Medium"/>
              </a:rPr>
              <a:t>Existing</a:t>
            </a:r>
            <a:r>
              <a:rPr lang="en-US" altLang="zh-CN" spc="28" dirty="0">
                <a:solidFill>
                  <a:srgbClr val="000000"/>
                </a:solidFill>
                <a:latin typeface="HIBJIL+Futura-Medium"/>
                <a:cs typeface="HIBJIL+Futura-Medium"/>
              </a:rPr>
              <a:t> </a:t>
            </a:r>
            <a:r>
              <a:rPr lang="en-US" altLang="zh-CN" spc="40" dirty="0">
                <a:solidFill>
                  <a:srgbClr val="000000"/>
                </a:solidFill>
                <a:latin typeface="HIBJIL+Futura-Medium"/>
                <a:cs typeface="HIBJIL+Futura-Medium"/>
              </a:rPr>
              <a:t>DNN</a:t>
            </a:r>
            <a:r>
              <a:rPr lang="en-US" altLang="zh-CN" spc="17" dirty="0">
                <a:solidFill>
                  <a:srgbClr val="000000"/>
                </a:solidFill>
                <a:latin typeface="HIBJIL+Futura-Medium"/>
                <a:cs typeface="HIBJIL+Futura-Medium"/>
              </a:rPr>
              <a:t> </a:t>
            </a:r>
            <a:r>
              <a:rPr lang="en-US" altLang="zh-CN" spc="18" dirty="0">
                <a:solidFill>
                  <a:srgbClr val="000000"/>
                </a:solidFill>
                <a:latin typeface="HIBJIL+Futura-Medium"/>
                <a:cs typeface="HIBJIL+Futura-Medium"/>
              </a:rPr>
              <a:t>ser</a:t>
            </a:r>
            <a:r>
              <a:rPr lang="en-US" altLang="zh-CN" spc="-1128" dirty="0">
                <a:solidFill>
                  <a:srgbClr val="000000"/>
                </a:solidFill>
                <a:latin typeface="HIBJIL+Futura-Medium"/>
                <a:cs typeface="HIBJIL+Futura-Medium"/>
              </a:rPr>
              <a:t> </a:t>
            </a:r>
            <a:r>
              <a:rPr lang="en-US" altLang="zh-CN" spc="18" dirty="0" err="1">
                <a:solidFill>
                  <a:srgbClr val="000000"/>
                </a:solidFill>
                <a:latin typeface="HIBJIL+Futura-Medium"/>
                <a:cs typeface="HIBJIL+Futura-Medium"/>
              </a:rPr>
              <a:t>ving</a:t>
            </a:r>
            <a:r>
              <a:rPr lang="en-US" altLang="zh-CN" spc="33" dirty="0">
                <a:solidFill>
                  <a:srgbClr val="000000"/>
                </a:solidFill>
                <a:latin typeface="HIBJIL+Futura-Medium"/>
                <a:cs typeface="HIBJIL+Futura-Medium"/>
              </a:rPr>
              <a:t> </a:t>
            </a:r>
            <a:r>
              <a:rPr lang="en-US" altLang="zh-CN" spc="31" dirty="0">
                <a:solidFill>
                  <a:srgbClr val="000000"/>
                </a:solidFill>
                <a:latin typeface="HIBJIL+Futura-Medium"/>
                <a:cs typeface="HIBJIL+Futura-Medium"/>
              </a:rPr>
              <a:t>systems</a:t>
            </a:r>
            <a:r>
              <a:rPr lang="en-US" altLang="zh-CN" dirty="0">
                <a:solidFill>
                  <a:srgbClr val="000000"/>
                </a:solidFill>
                <a:latin typeface="HIBJIL+Futura-Medium"/>
                <a:cs typeface="HIBJIL+Futura-Medium"/>
              </a:rPr>
              <a:t> </a:t>
            </a:r>
            <a:r>
              <a:rPr lang="en-US" altLang="zh-CN" spc="10" dirty="0">
                <a:solidFill>
                  <a:srgbClr val="000000"/>
                </a:solidFill>
                <a:latin typeface="HIBJIL+Futura-Medium"/>
                <a:cs typeface="HIBJIL+Futura-Medium"/>
              </a:rPr>
              <a:t>are</a:t>
            </a:r>
            <a:r>
              <a:rPr lang="en-US" altLang="zh-CN" spc="40" dirty="0">
                <a:solidFill>
                  <a:srgbClr val="000000"/>
                </a:solidFill>
                <a:latin typeface="HIBJIL+Futura-Medium"/>
                <a:cs typeface="HIBJIL+Futura-Medium"/>
              </a:rPr>
              <a:t> </a:t>
            </a:r>
            <a:r>
              <a:rPr lang="en-US" altLang="zh-CN" spc="25" dirty="0">
                <a:solidFill>
                  <a:srgbClr val="000000"/>
                </a:solidFill>
                <a:latin typeface="HIBJIL+Futura-Medium"/>
                <a:cs typeface="HIBJIL+Futura-Medium"/>
              </a:rPr>
              <a:t>single-</a:t>
            </a:r>
            <a:br>
              <a:rPr lang="en-US" altLang="zh-CN" spc="25" dirty="0">
                <a:solidFill>
                  <a:srgbClr val="000000"/>
                </a:solidFill>
                <a:latin typeface="HIBJIL+Futura-Medium"/>
                <a:cs typeface="HIBJIL+Futura-Medium"/>
              </a:rPr>
            </a:br>
            <a:r>
              <a:rPr lang="en-US" altLang="zh-CN" spc="28" dirty="0">
                <a:solidFill>
                  <a:srgbClr val="000000"/>
                </a:solidFill>
                <a:latin typeface="HIBJIL+Futura-Medium"/>
                <a:cs typeface="HIBJIL+Futura-Medium"/>
              </a:rPr>
              <a:t>app</a:t>
            </a:r>
            <a:r>
              <a:rPr lang="en-US" altLang="zh-CN" spc="18" dirty="0">
                <a:solidFill>
                  <a:srgbClr val="000000"/>
                </a:solidFill>
                <a:latin typeface="HIBJIL+Futura-Medium"/>
                <a:cs typeface="HIBJIL+Futura-Medium"/>
              </a:rPr>
              <a:t> </a:t>
            </a:r>
            <a:r>
              <a:rPr lang="en-US" altLang="zh-CN" spc="25" dirty="0">
                <a:solidFill>
                  <a:srgbClr val="000000"/>
                </a:solidFill>
                <a:latin typeface="HIBJIL+Futura-Medium"/>
                <a:cs typeface="HIBJIL+Futura-Medium"/>
              </a:rPr>
              <a:t>solutions</a:t>
            </a:r>
            <a:endParaRPr lang="zh-CN" altLang="en-US" dirty="0"/>
          </a:p>
        </p:txBody>
      </p:sp>
      <p:sp>
        <p:nvSpPr>
          <p:cNvPr id="3" name="内容占位符 2">
            <a:extLst>
              <a:ext uri="{FF2B5EF4-FFF2-40B4-BE49-F238E27FC236}">
                <a16:creationId xmlns:a16="http://schemas.microsoft.com/office/drawing/2014/main" id="{06A17824-A7D7-49E1-8B0F-7628E727B433}"/>
              </a:ext>
            </a:extLst>
          </p:cNvPr>
          <p:cNvSpPr>
            <a:spLocks noGrp="1"/>
          </p:cNvSpPr>
          <p:nvPr>
            <p:ph idx="1"/>
          </p:nvPr>
        </p:nvSpPr>
        <p:spPr>
          <a:xfrm>
            <a:off x="838200" y="1825625"/>
            <a:ext cx="10515600" cy="4351338"/>
          </a:xfrm>
        </p:spPr>
        <p:txBody>
          <a:bodyPr/>
          <a:lstStyle/>
          <a:p>
            <a:pPr marL="0" indent="0">
              <a:buNone/>
            </a:pPr>
            <a:r>
              <a:rPr lang="en-US" altLang="zh-CN" dirty="0">
                <a:solidFill>
                  <a:srgbClr val="000000"/>
                </a:solidFill>
                <a:latin typeface="RBHOBL+HelveticaNeue-Light"/>
                <a:cs typeface="RBHOBL+HelveticaNeue-Light"/>
              </a:rPr>
              <a:t>E.g., </a:t>
            </a:r>
            <a:r>
              <a:rPr lang="en-US" altLang="zh-CN" spc="-30" dirty="0" err="1">
                <a:solidFill>
                  <a:srgbClr val="000000"/>
                </a:solidFill>
                <a:latin typeface="RBHOBL+HelveticaNeue-Light"/>
                <a:cs typeface="RBHOBL+HelveticaNeue-Light"/>
              </a:rPr>
              <a:t>Tensorflow</a:t>
            </a:r>
            <a:r>
              <a:rPr lang="en-US" altLang="zh-CN" spc="25" dirty="0">
                <a:solidFill>
                  <a:srgbClr val="000000"/>
                </a:solidFill>
                <a:latin typeface="RBHOBL+HelveticaNeue-Light"/>
                <a:cs typeface="RBHOBL+HelveticaNeue-Light"/>
              </a:rPr>
              <a:t> </a:t>
            </a:r>
            <a:r>
              <a:rPr lang="en-US" altLang="zh-CN" dirty="0">
                <a:solidFill>
                  <a:srgbClr val="000000"/>
                </a:solidFill>
                <a:latin typeface="RBHOBL+HelveticaNeue-Light"/>
                <a:cs typeface="RBHOBL+HelveticaNeue-Light"/>
              </a:rPr>
              <a:t>Serving, Clipper (</a:t>
            </a:r>
            <a:r>
              <a:rPr lang="en-US" altLang="zh-CN" dirty="0">
                <a:solidFill>
                  <a:srgbClr val="000000"/>
                </a:solidFill>
                <a:latin typeface="RBHOBL+HelveticaNeue-Light"/>
              </a:rPr>
              <a:t>NSDI’17)</a:t>
            </a:r>
          </a:p>
          <a:p>
            <a:r>
              <a:rPr lang="en-US" altLang="zh-CN" dirty="0">
                <a:solidFill>
                  <a:srgbClr val="000000"/>
                </a:solidFill>
                <a:latin typeface="RBHOBL+HelveticaNeue-Light"/>
                <a:cs typeface="RBHOBL+HelveticaNeue-Light"/>
              </a:rPr>
              <a:t>Do not coordinate </a:t>
            </a:r>
            <a:r>
              <a:rPr lang="en-US" altLang="zh-CN" spc="-12" dirty="0">
                <a:solidFill>
                  <a:srgbClr val="000000"/>
                </a:solidFill>
                <a:latin typeface="RBHOBL+HelveticaNeue-Light"/>
                <a:cs typeface="RBHOBL+HelveticaNeue-Light"/>
              </a:rPr>
              <a:t>resource</a:t>
            </a:r>
            <a:r>
              <a:rPr lang="en-US" altLang="zh-CN" dirty="0">
                <a:solidFill>
                  <a:srgbClr val="000000"/>
                </a:solidFill>
                <a:latin typeface="RBHOBL+HelveticaNeue-Light"/>
                <a:cs typeface="RBHOBL+HelveticaNeue-Light"/>
              </a:rPr>
              <a:t> allocations across DNN applications</a:t>
            </a:r>
          </a:p>
          <a:p>
            <a:r>
              <a:rPr lang="en-US" altLang="zh-CN" dirty="0">
                <a:solidFill>
                  <a:srgbClr val="000000"/>
                </a:solidFill>
                <a:latin typeface="RBHOBL+HelveticaNeue-Light"/>
                <a:cs typeface="RBHOBL+HelveticaNeue-Light"/>
              </a:rPr>
              <a:t>Rely on</a:t>
            </a:r>
            <a:r>
              <a:rPr lang="en-US" altLang="zh-CN" spc="-10" dirty="0">
                <a:solidFill>
                  <a:srgbClr val="000000"/>
                </a:solidFill>
                <a:latin typeface="RBHOBL+HelveticaNeue-Light"/>
                <a:cs typeface="RBHOBL+HelveticaNeue-Light"/>
              </a:rPr>
              <a:t> </a:t>
            </a:r>
            <a:r>
              <a:rPr lang="en-US" altLang="zh-CN" dirty="0">
                <a:solidFill>
                  <a:srgbClr val="000000"/>
                </a:solidFill>
                <a:latin typeface="RBHOBL+HelveticaNeue-Light"/>
                <a:cs typeface="RBHOBL+HelveticaNeue-Light"/>
              </a:rPr>
              <a:t>external</a:t>
            </a:r>
            <a:r>
              <a:rPr lang="en-US" altLang="zh-CN" spc="-14" dirty="0">
                <a:solidFill>
                  <a:srgbClr val="000000"/>
                </a:solidFill>
                <a:latin typeface="RBHOBL+HelveticaNeue-Light"/>
                <a:cs typeface="RBHOBL+HelveticaNeue-Light"/>
              </a:rPr>
              <a:t> </a:t>
            </a:r>
            <a:r>
              <a:rPr lang="en-US" altLang="zh-CN" dirty="0">
                <a:solidFill>
                  <a:srgbClr val="000000"/>
                </a:solidFill>
                <a:latin typeface="RBHOBL+HelveticaNeue-Light"/>
                <a:cs typeface="RBHOBL+HelveticaNeue-Light"/>
              </a:rPr>
              <a:t>schedulers that cannot perform cross-app optimizations</a:t>
            </a:r>
          </a:p>
          <a:p>
            <a:r>
              <a:rPr lang="en-US" altLang="zh-CN" dirty="0">
                <a:solidFill>
                  <a:srgbClr val="000000"/>
                </a:solidFill>
                <a:latin typeface="RBHOBL+HelveticaNeue-Light"/>
                <a:cs typeface="RBHOBL+HelveticaNeue-Light"/>
              </a:rPr>
              <a:t>Model approximation and caching (Clipper Only)</a:t>
            </a:r>
          </a:p>
          <a:p>
            <a:endParaRPr lang="en-US" altLang="zh-CN" dirty="0">
              <a:solidFill>
                <a:srgbClr val="000000"/>
              </a:solidFill>
              <a:latin typeface="RBHOBL+HelveticaNeue-Light"/>
              <a:cs typeface="RBHOBL+HelveticaNeue-Light"/>
            </a:endParaRPr>
          </a:p>
          <a:p>
            <a:endParaRPr lang="en-US" altLang="zh-CN" dirty="0">
              <a:solidFill>
                <a:srgbClr val="000000"/>
              </a:solidFill>
              <a:latin typeface="RBHOBL+HelveticaNeue-Light"/>
              <a:cs typeface="RBHOBL+HelveticaNeue-Light"/>
            </a:endParaRPr>
          </a:p>
          <a:p>
            <a:endParaRPr lang="zh-CN" altLang="en-US" dirty="0"/>
          </a:p>
        </p:txBody>
      </p:sp>
    </p:spTree>
    <p:extLst>
      <p:ext uri="{BB962C8B-B14F-4D97-AF65-F5344CB8AC3E}">
        <p14:creationId xmlns:p14="http://schemas.microsoft.com/office/powerpoint/2010/main" val="205954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3DA055-596F-4172-8D6D-395C4EC2EE60}"/>
              </a:ext>
            </a:extLst>
          </p:cNvPr>
          <p:cNvSpPr>
            <a:spLocks noGrp="1"/>
          </p:cNvSpPr>
          <p:nvPr>
            <p:ph type="title"/>
          </p:nvPr>
        </p:nvSpPr>
        <p:spPr/>
        <p:txBody>
          <a:bodyPr>
            <a:normAutofit fontScale="90000"/>
          </a:bodyPr>
          <a:lstStyle/>
          <a:p>
            <a:pPr marL="0" marR="0">
              <a:lnSpc>
                <a:spcPts val="5656"/>
              </a:lnSpc>
              <a:spcBef>
                <a:spcPts val="0"/>
              </a:spcBef>
              <a:spcAft>
                <a:spcPts val="0"/>
              </a:spcAft>
            </a:pPr>
            <a:r>
              <a:rPr lang="en-US" altLang="zh-CN" spc="21" dirty="0">
                <a:solidFill>
                  <a:srgbClr val="000000"/>
                </a:solidFill>
                <a:latin typeface="HIBJIL+Futura-Medium"/>
                <a:cs typeface="HIBJIL+Futura-Medium"/>
              </a:rPr>
              <a:t>Existing</a:t>
            </a:r>
            <a:r>
              <a:rPr lang="en-US" altLang="zh-CN" spc="28" dirty="0">
                <a:solidFill>
                  <a:srgbClr val="000000"/>
                </a:solidFill>
                <a:latin typeface="HIBJIL+Futura-Medium"/>
                <a:cs typeface="HIBJIL+Futura-Medium"/>
              </a:rPr>
              <a:t> </a:t>
            </a:r>
            <a:r>
              <a:rPr lang="en-US" altLang="zh-CN" spc="40" dirty="0">
                <a:solidFill>
                  <a:srgbClr val="000000"/>
                </a:solidFill>
                <a:latin typeface="HIBJIL+Futura-Medium"/>
                <a:cs typeface="HIBJIL+Futura-Medium"/>
              </a:rPr>
              <a:t>DNN</a:t>
            </a:r>
            <a:r>
              <a:rPr lang="en-US" altLang="zh-CN" spc="17" dirty="0">
                <a:solidFill>
                  <a:srgbClr val="000000"/>
                </a:solidFill>
                <a:latin typeface="HIBJIL+Futura-Medium"/>
                <a:cs typeface="HIBJIL+Futura-Medium"/>
              </a:rPr>
              <a:t> </a:t>
            </a:r>
            <a:r>
              <a:rPr lang="en-US" altLang="zh-CN" spc="18" dirty="0">
                <a:solidFill>
                  <a:srgbClr val="000000"/>
                </a:solidFill>
                <a:latin typeface="HIBJIL+Futura-Medium"/>
                <a:cs typeface="HIBJIL+Futura-Medium"/>
              </a:rPr>
              <a:t>ser</a:t>
            </a:r>
            <a:r>
              <a:rPr lang="en-US" altLang="zh-CN" spc="-1128" dirty="0">
                <a:solidFill>
                  <a:srgbClr val="000000"/>
                </a:solidFill>
                <a:latin typeface="HIBJIL+Futura-Medium"/>
                <a:cs typeface="HIBJIL+Futura-Medium"/>
              </a:rPr>
              <a:t> </a:t>
            </a:r>
            <a:r>
              <a:rPr lang="en-US" altLang="zh-CN" spc="18" dirty="0" err="1">
                <a:solidFill>
                  <a:srgbClr val="000000"/>
                </a:solidFill>
                <a:latin typeface="HIBJIL+Futura-Medium"/>
                <a:cs typeface="HIBJIL+Futura-Medium"/>
              </a:rPr>
              <a:t>ving</a:t>
            </a:r>
            <a:r>
              <a:rPr lang="en-US" altLang="zh-CN" spc="33" dirty="0">
                <a:solidFill>
                  <a:srgbClr val="000000"/>
                </a:solidFill>
                <a:latin typeface="HIBJIL+Futura-Medium"/>
                <a:cs typeface="HIBJIL+Futura-Medium"/>
              </a:rPr>
              <a:t> </a:t>
            </a:r>
            <a:r>
              <a:rPr lang="en-US" altLang="zh-CN" spc="31" dirty="0">
                <a:solidFill>
                  <a:srgbClr val="000000"/>
                </a:solidFill>
                <a:latin typeface="HIBJIL+Futura-Medium"/>
                <a:cs typeface="HIBJIL+Futura-Medium"/>
              </a:rPr>
              <a:t>systems</a:t>
            </a:r>
            <a:r>
              <a:rPr lang="en-US" altLang="zh-CN" dirty="0">
                <a:solidFill>
                  <a:srgbClr val="000000"/>
                </a:solidFill>
                <a:latin typeface="HIBJIL+Futura-Medium"/>
                <a:cs typeface="HIBJIL+Futura-Medium"/>
              </a:rPr>
              <a:t> </a:t>
            </a:r>
            <a:r>
              <a:rPr lang="en-US" altLang="zh-CN" spc="10" dirty="0">
                <a:solidFill>
                  <a:srgbClr val="000000"/>
                </a:solidFill>
                <a:latin typeface="HIBJIL+Futura-Medium"/>
                <a:cs typeface="HIBJIL+Futura-Medium"/>
              </a:rPr>
              <a:t>are</a:t>
            </a:r>
            <a:r>
              <a:rPr lang="en-US" altLang="zh-CN" spc="40" dirty="0">
                <a:solidFill>
                  <a:srgbClr val="000000"/>
                </a:solidFill>
                <a:latin typeface="HIBJIL+Futura-Medium"/>
                <a:cs typeface="HIBJIL+Futura-Medium"/>
              </a:rPr>
              <a:t> </a:t>
            </a:r>
            <a:r>
              <a:rPr lang="en-US" altLang="zh-CN" spc="25" dirty="0">
                <a:solidFill>
                  <a:srgbClr val="000000"/>
                </a:solidFill>
                <a:latin typeface="HIBJIL+Futura-Medium"/>
                <a:cs typeface="HIBJIL+Futura-Medium"/>
              </a:rPr>
              <a:t>single-</a:t>
            </a:r>
            <a:br>
              <a:rPr lang="en-US" altLang="zh-CN" spc="25" dirty="0">
                <a:solidFill>
                  <a:srgbClr val="000000"/>
                </a:solidFill>
                <a:latin typeface="HIBJIL+Futura-Medium"/>
                <a:cs typeface="HIBJIL+Futura-Medium"/>
              </a:rPr>
            </a:br>
            <a:r>
              <a:rPr lang="en-US" altLang="zh-CN" spc="28" dirty="0">
                <a:solidFill>
                  <a:srgbClr val="000000"/>
                </a:solidFill>
                <a:latin typeface="HIBJIL+Futura-Medium"/>
                <a:cs typeface="HIBJIL+Futura-Medium"/>
              </a:rPr>
              <a:t>app</a:t>
            </a:r>
            <a:r>
              <a:rPr lang="en-US" altLang="zh-CN" spc="18" dirty="0">
                <a:solidFill>
                  <a:srgbClr val="000000"/>
                </a:solidFill>
                <a:latin typeface="HIBJIL+Futura-Medium"/>
                <a:cs typeface="HIBJIL+Futura-Medium"/>
              </a:rPr>
              <a:t> </a:t>
            </a:r>
            <a:r>
              <a:rPr lang="en-US" altLang="zh-CN" spc="25" dirty="0">
                <a:solidFill>
                  <a:srgbClr val="000000"/>
                </a:solidFill>
                <a:latin typeface="HIBJIL+Futura-Medium"/>
                <a:cs typeface="HIBJIL+Futura-Medium"/>
              </a:rPr>
              <a:t>solutions</a:t>
            </a:r>
            <a:endParaRPr lang="zh-CN" altLang="en-US" dirty="0"/>
          </a:p>
        </p:txBody>
      </p:sp>
      <p:sp>
        <p:nvSpPr>
          <p:cNvPr id="3" name="内容占位符 2">
            <a:extLst>
              <a:ext uri="{FF2B5EF4-FFF2-40B4-BE49-F238E27FC236}">
                <a16:creationId xmlns:a16="http://schemas.microsoft.com/office/drawing/2014/main" id="{06A17824-A7D7-49E1-8B0F-7628E727B433}"/>
              </a:ext>
            </a:extLst>
          </p:cNvPr>
          <p:cNvSpPr>
            <a:spLocks noGrp="1"/>
          </p:cNvSpPr>
          <p:nvPr>
            <p:ph idx="1"/>
          </p:nvPr>
        </p:nvSpPr>
        <p:spPr>
          <a:xfrm>
            <a:off x="838200" y="1825625"/>
            <a:ext cx="10515600" cy="4351338"/>
          </a:xfrm>
        </p:spPr>
        <p:txBody>
          <a:bodyPr/>
          <a:lstStyle/>
          <a:p>
            <a:pPr marL="0" indent="0">
              <a:buNone/>
            </a:pPr>
            <a:r>
              <a:rPr lang="en-US" altLang="zh-CN" dirty="0">
                <a:solidFill>
                  <a:srgbClr val="000000"/>
                </a:solidFill>
                <a:latin typeface="RBHOBL+HelveticaNeue-Light"/>
                <a:cs typeface="RBHOBL+HelveticaNeue-Light"/>
              </a:rPr>
              <a:t>E.g., </a:t>
            </a:r>
            <a:r>
              <a:rPr lang="en-US" altLang="zh-CN" spc="-30" dirty="0" err="1">
                <a:solidFill>
                  <a:srgbClr val="000000"/>
                </a:solidFill>
                <a:latin typeface="RBHOBL+HelveticaNeue-Light"/>
                <a:cs typeface="RBHOBL+HelveticaNeue-Light"/>
              </a:rPr>
              <a:t>Tensorflow</a:t>
            </a:r>
            <a:r>
              <a:rPr lang="en-US" altLang="zh-CN" spc="25" dirty="0">
                <a:solidFill>
                  <a:srgbClr val="000000"/>
                </a:solidFill>
                <a:latin typeface="RBHOBL+HelveticaNeue-Light"/>
                <a:cs typeface="RBHOBL+HelveticaNeue-Light"/>
              </a:rPr>
              <a:t> </a:t>
            </a:r>
            <a:r>
              <a:rPr lang="en-US" altLang="zh-CN" dirty="0">
                <a:solidFill>
                  <a:srgbClr val="000000"/>
                </a:solidFill>
                <a:latin typeface="RBHOBL+HelveticaNeue-Light"/>
                <a:cs typeface="RBHOBL+HelveticaNeue-Light"/>
              </a:rPr>
              <a:t>Serving, Clipper (</a:t>
            </a:r>
            <a:r>
              <a:rPr lang="en-US" altLang="zh-CN" dirty="0">
                <a:solidFill>
                  <a:srgbClr val="000000"/>
                </a:solidFill>
                <a:latin typeface="RBHOBL+HelveticaNeue-Light"/>
              </a:rPr>
              <a:t>NSDI’17)</a:t>
            </a:r>
          </a:p>
          <a:p>
            <a:r>
              <a:rPr lang="en-US" altLang="zh-CN" dirty="0">
                <a:solidFill>
                  <a:srgbClr val="000000"/>
                </a:solidFill>
                <a:latin typeface="RBHOBL+HelveticaNeue-Light"/>
                <a:cs typeface="RBHOBL+HelveticaNeue-Light"/>
              </a:rPr>
              <a:t>Do not coordinate </a:t>
            </a:r>
            <a:r>
              <a:rPr lang="en-US" altLang="zh-CN" spc="-12" dirty="0">
                <a:solidFill>
                  <a:srgbClr val="000000"/>
                </a:solidFill>
                <a:latin typeface="RBHOBL+HelveticaNeue-Light"/>
                <a:cs typeface="RBHOBL+HelveticaNeue-Light"/>
              </a:rPr>
              <a:t>resource</a:t>
            </a:r>
            <a:r>
              <a:rPr lang="en-US" altLang="zh-CN" dirty="0">
                <a:solidFill>
                  <a:srgbClr val="000000"/>
                </a:solidFill>
                <a:latin typeface="RBHOBL+HelveticaNeue-Light"/>
                <a:cs typeface="RBHOBL+HelveticaNeue-Light"/>
              </a:rPr>
              <a:t> allocations across DNN applications</a:t>
            </a:r>
          </a:p>
          <a:p>
            <a:r>
              <a:rPr lang="en-US" altLang="zh-CN" dirty="0">
                <a:solidFill>
                  <a:srgbClr val="000000"/>
                </a:solidFill>
                <a:latin typeface="RBHOBL+HelveticaNeue-Light"/>
                <a:cs typeface="RBHOBL+HelveticaNeue-Light"/>
              </a:rPr>
              <a:t>Rely on</a:t>
            </a:r>
            <a:r>
              <a:rPr lang="en-US" altLang="zh-CN" spc="-10" dirty="0">
                <a:solidFill>
                  <a:srgbClr val="000000"/>
                </a:solidFill>
                <a:latin typeface="RBHOBL+HelveticaNeue-Light"/>
                <a:cs typeface="RBHOBL+HelveticaNeue-Light"/>
              </a:rPr>
              <a:t> </a:t>
            </a:r>
            <a:r>
              <a:rPr lang="en-US" altLang="zh-CN" dirty="0">
                <a:solidFill>
                  <a:srgbClr val="000000"/>
                </a:solidFill>
                <a:latin typeface="RBHOBL+HelveticaNeue-Light"/>
                <a:cs typeface="RBHOBL+HelveticaNeue-Light"/>
              </a:rPr>
              <a:t>external</a:t>
            </a:r>
            <a:r>
              <a:rPr lang="en-US" altLang="zh-CN" spc="-14" dirty="0">
                <a:solidFill>
                  <a:srgbClr val="000000"/>
                </a:solidFill>
                <a:latin typeface="RBHOBL+HelveticaNeue-Light"/>
                <a:cs typeface="RBHOBL+HelveticaNeue-Light"/>
              </a:rPr>
              <a:t> </a:t>
            </a:r>
            <a:r>
              <a:rPr lang="en-US" altLang="zh-CN" dirty="0">
                <a:solidFill>
                  <a:srgbClr val="000000"/>
                </a:solidFill>
                <a:latin typeface="RBHOBL+HelveticaNeue-Light"/>
                <a:cs typeface="RBHOBL+HelveticaNeue-Light"/>
              </a:rPr>
              <a:t>schedulers that cannot perform cross-app optimizations</a:t>
            </a:r>
          </a:p>
          <a:p>
            <a:r>
              <a:rPr lang="en-US" altLang="zh-CN" dirty="0">
                <a:solidFill>
                  <a:srgbClr val="000000"/>
                </a:solidFill>
                <a:latin typeface="RBHOBL+HelveticaNeue-Light"/>
                <a:cs typeface="RBHOBL+HelveticaNeue-Light"/>
              </a:rPr>
              <a:t>Model approximation and caching (Clipper Only)</a:t>
            </a:r>
          </a:p>
          <a:p>
            <a:endParaRPr lang="en-US" altLang="zh-CN" dirty="0">
              <a:solidFill>
                <a:srgbClr val="000000"/>
              </a:solidFill>
              <a:latin typeface="RBHOBL+HelveticaNeue-Light"/>
              <a:cs typeface="RBHOBL+HelveticaNeue-Light"/>
            </a:endParaRPr>
          </a:p>
          <a:p>
            <a:endParaRPr lang="en-US" altLang="zh-CN" dirty="0">
              <a:solidFill>
                <a:srgbClr val="000000"/>
              </a:solidFill>
              <a:latin typeface="RBHOBL+HelveticaNeue-Light"/>
              <a:cs typeface="RBHOBL+HelveticaNeue-Light"/>
            </a:endParaRPr>
          </a:p>
          <a:p>
            <a:endParaRPr lang="zh-CN" altLang="en-US" dirty="0"/>
          </a:p>
        </p:txBody>
      </p:sp>
      <p:sp>
        <p:nvSpPr>
          <p:cNvPr id="5" name="object 8">
            <a:extLst>
              <a:ext uri="{FF2B5EF4-FFF2-40B4-BE49-F238E27FC236}">
                <a16:creationId xmlns:a16="http://schemas.microsoft.com/office/drawing/2014/main" id="{662281AC-5FE8-462E-B40A-FF99D32865AE}"/>
              </a:ext>
            </a:extLst>
          </p:cNvPr>
          <p:cNvSpPr txBox="1"/>
          <p:nvPr/>
        </p:nvSpPr>
        <p:spPr>
          <a:xfrm>
            <a:off x="1559496" y="4553212"/>
            <a:ext cx="8689711" cy="1919747"/>
          </a:xfrm>
          <a:prstGeom prst="rect">
            <a:avLst/>
          </a:prstGeom>
        </p:spPr>
        <p:txBody>
          <a:bodyPr vert="horz" wrap="square" lIns="0" tIns="0" rIns="0" bIns="0" rtlCol="0">
            <a:spAutoFit/>
          </a:bodyPr>
          <a:lstStyle/>
          <a:p>
            <a:pPr marL="0" marR="0">
              <a:lnSpc>
                <a:spcPts val="5528"/>
              </a:lnSpc>
              <a:spcBef>
                <a:spcPts val="0"/>
              </a:spcBef>
              <a:spcAft>
                <a:spcPts val="0"/>
              </a:spcAft>
            </a:pPr>
            <a:r>
              <a:rPr sz="4250" dirty="0">
                <a:solidFill>
                  <a:srgbClr val="DB314D"/>
                </a:solidFill>
                <a:latin typeface="HIBJIL+Futura-Medium"/>
                <a:cs typeface="HIBJIL+Futura-Medium"/>
              </a:rPr>
              <a:t>How</a:t>
            </a:r>
            <a:r>
              <a:rPr sz="4250" spc="56" dirty="0">
                <a:solidFill>
                  <a:srgbClr val="DB314D"/>
                </a:solidFill>
                <a:latin typeface="HIBJIL+Futura-Medium"/>
                <a:cs typeface="HIBJIL+Futura-Medium"/>
              </a:rPr>
              <a:t> </a:t>
            </a:r>
            <a:r>
              <a:rPr sz="4250" spc="43" dirty="0">
                <a:solidFill>
                  <a:srgbClr val="DB314D"/>
                </a:solidFill>
                <a:latin typeface="HIBJIL+Futura-Medium"/>
                <a:cs typeface="HIBJIL+Futura-Medium"/>
              </a:rPr>
              <a:t>to</a:t>
            </a:r>
            <a:r>
              <a:rPr sz="4250" dirty="0">
                <a:solidFill>
                  <a:srgbClr val="DB314D"/>
                </a:solidFill>
                <a:latin typeface="HIBJIL+Futura-Medium"/>
                <a:cs typeface="HIBJIL+Futura-Medium"/>
              </a:rPr>
              <a:t> </a:t>
            </a:r>
            <a:r>
              <a:rPr sz="4250" spc="21" dirty="0">
                <a:solidFill>
                  <a:srgbClr val="DB314D"/>
                </a:solidFill>
                <a:latin typeface="HIBJIL+Futura-Medium"/>
                <a:cs typeface="HIBJIL+Futura-Medium"/>
              </a:rPr>
              <a:t>build</a:t>
            </a:r>
            <a:r>
              <a:rPr sz="4250" spc="14" dirty="0">
                <a:solidFill>
                  <a:srgbClr val="DB314D"/>
                </a:solidFill>
                <a:latin typeface="HIBJIL+Futura-Medium"/>
                <a:cs typeface="HIBJIL+Futura-Medium"/>
              </a:rPr>
              <a:t> </a:t>
            </a:r>
            <a:r>
              <a:rPr sz="4250" dirty="0">
                <a:solidFill>
                  <a:srgbClr val="DB314D"/>
                </a:solidFill>
                <a:latin typeface="HIBJIL+Futura-Medium"/>
                <a:cs typeface="HIBJIL+Futura-Medium"/>
              </a:rPr>
              <a:t>a</a:t>
            </a:r>
            <a:r>
              <a:rPr sz="4250" spc="37" dirty="0">
                <a:solidFill>
                  <a:srgbClr val="DB314D"/>
                </a:solidFill>
                <a:latin typeface="HIBJIL+Futura-Medium"/>
                <a:cs typeface="HIBJIL+Futura-Medium"/>
              </a:rPr>
              <a:t> </a:t>
            </a:r>
            <a:r>
              <a:rPr sz="4250" spc="15" dirty="0">
                <a:solidFill>
                  <a:srgbClr val="DB314D"/>
                </a:solidFill>
                <a:latin typeface="HIBJIL+Futura-Medium"/>
                <a:cs typeface="HIBJIL+Futura-Medium"/>
              </a:rPr>
              <a:t>ser</a:t>
            </a:r>
            <a:r>
              <a:rPr sz="4250" spc="-1105" dirty="0">
                <a:solidFill>
                  <a:srgbClr val="DB314D"/>
                </a:solidFill>
                <a:latin typeface="HIBJIL+Futura-Medium"/>
                <a:cs typeface="HIBJIL+Futura-Medium"/>
              </a:rPr>
              <a:t> </a:t>
            </a:r>
            <a:r>
              <a:rPr sz="4250" spc="18" dirty="0">
                <a:solidFill>
                  <a:srgbClr val="DB314D"/>
                </a:solidFill>
                <a:latin typeface="HIBJIL+Futura-Medium"/>
                <a:cs typeface="HIBJIL+Futura-Medium"/>
              </a:rPr>
              <a:t>ving</a:t>
            </a:r>
            <a:r>
              <a:rPr sz="4250" spc="23" dirty="0">
                <a:solidFill>
                  <a:srgbClr val="DB314D"/>
                </a:solidFill>
                <a:latin typeface="HIBJIL+Futura-Medium"/>
                <a:cs typeface="HIBJIL+Futura-Medium"/>
              </a:rPr>
              <a:t> </a:t>
            </a:r>
            <a:r>
              <a:rPr sz="4250" spc="31" dirty="0">
                <a:solidFill>
                  <a:srgbClr val="DB314D"/>
                </a:solidFill>
                <a:latin typeface="HIBJIL+Futura-Medium"/>
                <a:cs typeface="HIBJIL+Futura-Medium"/>
              </a:rPr>
              <a:t>system</a:t>
            </a:r>
            <a:r>
              <a:rPr sz="4250" spc="18" dirty="0">
                <a:solidFill>
                  <a:srgbClr val="DB314D"/>
                </a:solidFill>
                <a:latin typeface="HIBJIL+Futura-Medium"/>
                <a:cs typeface="HIBJIL+Futura-Medium"/>
              </a:rPr>
              <a:t> </a:t>
            </a:r>
            <a:r>
              <a:rPr sz="4250" spc="52" dirty="0">
                <a:solidFill>
                  <a:srgbClr val="DB314D"/>
                </a:solidFill>
                <a:latin typeface="HIBJIL+Futura-Medium"/>
                <a:cs typeface="HIBJIL+Futura-Medium"/>
              </a:rPr>
              <a:t>that</a:t>
            </a:r>
          </a:p>
          <a:p>
            <a:pPr marL="0" marR="0">
              <a:lnSpc>
                <a:spcPts val="4703"/>
              </a:lnSpc>
              <a:spcBef>
                <a:spcPts val="0"/>
              </a:spcBef>
              <a:spcAft>
                <a:spcPts val="0"/>
              </a:spcAft>
            </a:pPr>
            <a:r>
              <a:rPr sz="4250" spc="25" dirty="0">
                <a:solidFill>
                  <a:srgbClr val="DB314D"/>
                </a:solidFill>
                <a:latin typeface="HIBJIL+Futura-Medium"/>
                <a:cs typeface="HIBJIL+Futura-Medium"/>
              </a:rPr>
              <a:t>coordinates</a:t>
            </a:r>
            <a:r>
              <a:rPr sz="4250" spc="10" dirty="0">
                <a:solidFill>
                  <a:srgbClr val="DB314D"/>
                </a:solidFill>
                <a:latin typeface="HIBJIL+Futura-Medium"/>
                <a:cs typeface="HIBJIL+Futura-Medium"/>
              </a:rPr>
              <a:t> </a:t>
            </a:r>
            <a:r>
              <a:rPr sz="4250" spc="67" dirty="0">
                <a:solidFill>
                  <a:srgbClr val="DB314D"/>
                </a:solidFill>
                <a:latin typeface="HIBJIL+Futura-Medium"/>
                <a:cs typeface="HIBJIL+Futura-Medium"/>
              </a:rPr>
              <a:t>the</a:t>
            </a:r>
            <a:r>
              <a:rPr sz="4250" spc="-30" dirty="0">
                <a:solidFill>
                  <a:srgbClr val="DB314D"/>
                </a:solidFill>
                <a:latin typeface="HIBJIL+Futura-Medium"/>
                <a:cs typeface="HIBJIL+Futura-Medium"/>
              </a:rPr>
              <a:t> </a:t>
            </a:r>
            <a:r>
              <a:rPr sz="4250" spc="17" dirty="0">
                <a:solidFill>
                  <a:srgbClr val="DB314D"/>
                </a:solidFill>
                <a:latin typeface="HIBJIL+Futura-Medium"/>
                <a:cs typeface="HIBJIL+Futura-Medium"/>
              </a:rPr>
              <a:t>ser</a:t>
            </a:r>
            <a:r>
              <a:rPr sz="4250" spc="-1105" dirty="0">
                <a:solidFill>
                  <a:srgbClr val="DB314D"/>
                </a:solidFill>
                <a:latin typeface="HIBJIL+Futura-Medium"/>
                <a:cs typeface="HIBJIL+Futura-Medium"/>
              </a:rPr>
              <a:t> </a:t>
            </a:r>
            <a:r>
              <a:rPr sz="4250" spc="18" dirty="0">
                <a:solidFill>
                  <a:srgbClr val="DB314D"/>
                </a:solidFill>
                <a:latin typeface="HIBJIL+Futura-Medium"/>
                <a:cs typeface="HIBJIL+Futura-Medium"/>
              </a:rPr>
              <a:t>ving</a:t>
            </a:r>
            <a:r>
              <a:rPr sz="4250" spc="23" dirty="0">
                <a:solidFill>
                  <a:srgbClr val="DB314D"/>
                </a:solidFill>
                <a:latin typeface="HIBJIL+Futura-Medium"/>
                <a:cs typeface="HIBJIL+Futura-Medium"/>
              </a:rPr>
              <a:t> </a:t>
            </a:r>
            <a:r>
              <a:rPr sz="4250" spc="33" dirty="0">
                <a:solidFill>
                  <a:srgbClr val="DB314D"/>
                </a:solidFill>
                <a:latin typeface="HIBJIL+Futura-Medium"/>
                <a:cs typeface="HIBJIL+Futura-Medium"/>
              </a:rPr>
              <a:t>of</a:t>
            </a:r>
            <a:r>
              <a:rPr sz="4250" dirty="0">
                <a:solidFill>
                  <a:srgbClr val="DB314D"/>
                </a:solidFill>
                <a:latin typeface="HIBJIL+Futura-Medium"/>
                <a:cs typeface="HIBJIL+Futura-Medium"/>
              </a:rPr>
              <a:t> </a:t>
            </a:r>
            <a:r>
              <a:rPr sz="4250" spc="23" dirty="0">
                <a:solidFill>
                  <a:srgbClr val="DB314D"/>
                </a:solidFill>
                <a:latin typeface="HIBJIL+Futura-Medium"/>
                <a:cs typeface="HIBJIL+Futura-Medium"/>
              </a:rPr>
              <a:t>multiple</a:t>
            </a:r>
          </a:p>
          <a:p>
            <a:pPr marL="0" marR="0">
              <a:lnSpc>
                <a:spcPts val="4583"/>
              </a:lnSpc>
              <a:spcBef>
                <a:spcPts val="0"/>
              </a:spcBef>
              <a:spcAft>
                <a:spcPts val="0"/>
              </a:spcAft>
            </a:pPr>
            <a:r>
              <a:rPr sz="4250" spc="43" dirty="0">
                <a:solidFill>
                  <a:srgbClr val="DB314D"/>
                </a:solidFill>
                <a:latin typeface="HIBJIL+Futura-Medium"/>
                <a:cs typeface="HIBJIL+Futura-Medium"/>
              </a:rPr>
              <a:t>DNN</a:t>
            </a:r>
            <a:r>
              <a:rPr sz="4250" spc="20" dirty="0">
                <a:solidFill>
                  <a:srgbClr val="DB314D"/>
                </a:solidFill>
                <a:latin typeface="HIBJIL+Futura-Medium"/>
                <a:cs typeface="HIBJIL+Futura-Medium"/>
              </a:rPr>
              <a:t> </a:t>
            </a:r>
            <a:r>
              <a:rPr sz="4250" spc="23" dirty="0">
                <a:solidFill>
                  <a:srgbClr val="DB314D"/>
                </a:solidFill>
                <a:latin typeface="HIBJIL+Futura-Medium"/>
                <a:cs typeface="HIBJIL+Futura-Medium"/>
              </a:rPr>
              <a:t>applications?</a:t>
            </a:r>
          </a:p>
        </p:txBody>
      </p:sp>
    </p:spTree>
    <p:extLst>
      <p:ext uri="{BB962C8B-B14F-4D97-AF65-F5344CB8AC3E}">
        <p14:creationId xmlns:p14="http://schemas.microsoft.com/office/powerpoint/2010/main" val="3616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4270</TotalTime>
  <Words>6837</Words>
  <Application>Microsoft Office PowerPoint</Application>
  <PresentationFormat>宽屏</PresentationFormat>
  <Paragraphs>881</Paragraphs>
  <Slides>59</Slides>
  <Notes>55</Notes>
  <HiddenSlides>2</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59</vt:i4>
      </vt:variant>
    </vt:vector>
  </HeadingPairs>
  <TitlesOfParts>
    <vt:vector size="79" baseType="lpstr">
      <vt:lpstr>BSGMTO+Helvetica</vt:lpstr>
      <vt:lpstr>Times New Roman</vt:lpstr>
      <vt:lpstr>MCOSCT+HelveticaNeue-Bold</vt:lpstr>
      <vt:lpstr>CNMFHN+DejaVu Sans</vt:lpstr>
      <vt:lpstr>RBHOBL+HelveticaNeue-Light</vt:lpstr>
      <vt:lpstr>Cambria Math</vt:lpstr>
      <vt:lpstr>VBKEIE+Helvetica-Light</vt:lpstr>
      <vt:lpstr>QPSGAO+HelveticaNeue</vt:lpstr>
      <vt:lpstr>LNJPBF+HelveticaNeue</vt:lpstr>
      <vt:lpstr>NETBWG+HelveticaNeue</vt:lpstr>
      <vt:lpstr>AKQCSA+ArialMT</vt:lpstr>
      <vt:lpstr>Arial</vt:lpstr>
      <vt:lpstr>等线 Light</vt:lpstr>
      <vt:lpstr>GRTDRV+CambriaMath</vt:lpstr>
      <vt:lpstr>等线</vt:lpstr>
      <vt:lpstr>STUBPO+DejaVu Sans</vt:lpstr>
      <vt:lpstr>HIBJIL+Futura-Medium</vt:lpstr>
      <vt:lpstr>GTUBDT+CambriaMath</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Existing DNN ser ving systems are single- app solutions</vt:lpstr>
      <vt:lpstr>Existing DNN ser ving systems are single- app solutions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Nexus: system architecture</vt:lpstr>
      <vt:lpstr>Nexus: system implementation</vt:lpstr>
      <vt:lpstr>Evaluation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Pros</vt:lpstr>
      <vt:lpstr>Related works</vt:lpstr>
      <vt:lpstr>Other thoughts</vt:lpstr>
      <vt:lpstr>Thank You</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cp:lastModifiedBy>贺 骁武</cp:lastModifiedBy>
  <cp:revision>119</cp:revision>
  <dcterms:modified xsi:type="dcterms:W3CDTF">2020-12-02T07:10:49Z</dcterms:modified>
</cp:coreProperties>
</file>