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59" r:id="rId3"/>
    <p:sldId id="268" r:id="rId4"/>
    <p:sldId id="299" r:id="rId5"/>
    <p:sldId id="300" r:id="rId6"/>
    <p:sldId id="271" r:id="rId7"/>
    <p:sldId id="270" r:id="rId8"/>
    <p:sldId id="272" r:id="rId9"/>
    <p:sldId id="266" r:id="rId10"/>
    <p:sldId id="267" r:id="rId11"/>
    <p:sldId id="327" r:id="rId12"/>
    <p:sldId id="326" r:id="rId13"/>
    <p:sldId id="322" r:id="rId14"/>
    <p:sldId id="323" r:id="rId15"/>
    <p:sldId id="304" r:id="rId16"/>
    <p:sldId id="312" r:id="rId17"/>
    <p:sldId id="316" r:id="rId18"/>
    <p:sldId id="315" r:id="rId19"/>
    <p:sldId id="328" r:id="rId20"/>
    <p:sldId id="317" r:id="rId21"/>
    <p:sldId id="318" r:id="rId22"/>
    <p:sldId id="319" r:id="rId23"/>
    <p:sldId id="320" r:id="rId24"/>
    <p:sldId id="289" r:id="rId25"/>
    <p:sldId id="325" r:id="rId26"/>
    <p:sldId id="294" r:id="rId27"/>
    <p:sldId id="295" r:id="rId28"/>
    <p:sldId id="309" r:id="rId29"/>
    <p:sldId id="298" r:id="rId30"/>
    <p:sldId id="329" r:id="rId31"/>
    <p:sldId id="330" r:id="rId32"/>
    <p:sldId id="33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9"/>
    <p:restoredTop sz="69515"/>
  </p:normalViewPr>
  <p:slideViewPr>
    <p:cSldViewPr snapToGrid="0" snapToObjects="1">
      <p:cViewPr varScale="1">
        <p:scale>
          <a:sx n="114" d="100"/>
          <a:sy n="114" d="100"/>
        </p:scale>
        <p:origin x="21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artpad/Downloads/comp-glimps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rtpad/Downloads/comp-glimpse.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rtpad/Downloads/comp-glimpse.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rtpad/Downloads/corr-counting-2-area-auburn-fri005-segment002.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rtpad/Downloads/corr-counting-2-area-auburn-fri005-segment002.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rtpad/Downloads/all-all-frac.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rtpad/Downloads/all-all-acc.csv"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8575" cap="sq">
              <a:solidFill>
                <a:schemeClr val="accent1"/>
              </a:solidFill>
              <a:round/>
            </a:ln>
            <a:effectLst/>
          </c:spPr>
          <c:marker>
            <c:symbol val="circle"/>
            <c:size val="8"/>
            <c:spPr>
              <a:solidFill>
                <a:schemeClr val="accent2"/>
              </a:solidFill>
              <a:ln w="9525">
                <a:solidFill>
                  <a:schemeClr val="accent2"/>
                </a:solidFill>
              </a:ln>
              <a:effectLst/>
            </c:spPr>
          </c:marker>
          <c:dPt>
            <c:idx val="0"/>
            <c:marker>
              <c:symbol val="circle"/>
              <c:size val="8"/>
              <c:spPr>
                <a:solidFill>
                  <a:schemeClr val="accent2"/>
                </a:solidFill>
                <a:ln w="25400">
                  <a:solidFill>
                    <a:schemeClr val="accent2"/>
                  </a:solidFill>
                </a:ln>
                <a:effectLst/>
              </c:spPr>
            </c:marker>
            <c:bubble3D val="0"/>
            <c:spPr>
              <a:ln w="28575" cap="rnd">
                <a:solidFill>
                  <a:schemeClr val="accent2"/>
                </a:solidFill>
                <a:round/>
              </a:ln>
              <a:effectLst/>
            </c:spPr>
            <c:extLst>
              <c:ext xmlns:c16="http://schemas.microsoft.com/office/drawing/2014/chart" uri="{C3380CC4-5D6E-409C-BE32-E72D297353CC}">
                <c16:uniqueId val="{00000001-F775-8E42-90BE-7F6D1A5F2644}"/>
              </c:ext>
            </c:extLst>
          </c:dPt>
          <c:xVal>
            <c:numRef>
              <c:f>'comp-glimpse'!$A$2</c:f>
              <c:numCache>
                <c:formatCode>General</c:formatCode>
                <c:ptCount val="1"/>
                <c:pt idx="0">
                  <c:v>0.05</c:v>
                </c:pt>
              </c:numCache>
            </c:numRef>
          </c:xVal>
          <c:yVal>
            <c:numRef>
              <c:f>'comp-glimpse'!$C$2</c:f>
              <c:numCache>
                <c:formatCode>General</c:formatCode>
                <c:ptCount val="1"/>
                <c:pt idx="0">
                  <c:v>0.79300000000000004</c:v>
                </c:pt>
              </c:numCache>
            </c:numRef>
          </c:yVal>
          <c:smooth val="1"/>
          <c:extLst>
            <c:ext xmlns:c16="http://schemas.microsoft.com/office/drawing/2014/chart" uri="{C3380CC4-5D6E-409C-BE32-E72D297353CC}">
              <c16:uniqueId val="{00000002-F775-8E42-90BE-7F6D1A5F2644}"/>
            </c:ext>
          </c:extLst>
        </c:ser>
        <c:dLbls>
          <c:showLegendKey val="0"/>
          <c:showVal val="0"/>
          <c:showCatName val="0"/>
          <c:showSerName val="0"/>
          <c:showPercent val="0"/>
          <c:showBubbleSize val="0"/>
        </c:dLbls>
        <c:axId val="1730374607"/>
        <c:axId val="1730192463"/>
      </c:scatterChart>
      <c:valAx>
        <c:axId val="1730374607"/>
        <c:scaling>
          <c:orientation val="minMax"/>
          <c:max val="0.300000000000000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Percentage of Video Used to Pick Threshold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30192463"/>
        <c:crosses val="autoZero"/>
        <c:crossBetween val="midCat"/>
      </c:valAx>
      <c:valAx>
        <c:axId val="1730192463"/>
        <c:scaling>
          <c:orientation val="minMax"/>
          <c:max val="1"/>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Accuracy</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303746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Jackson Hole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'comp-glimpse'!$A$2:$A$19</c:f>
              <c:numCache>
                <c:formatCode>General</c:formatCode>
                <c:ptCount val="1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numCache>
            </c:numRef>
          </c:xVal>
          <c:yVal>
            <c:numRef>
              <c:f>'comp-glimpse'!$C$2:$C$19</c:f>
              <c:numCache>
                <c:formatCode>General</c:formatCode>
                <c:ptCount val="18"/>
                <c:pt idx="0">
                  <c:v>0.79300000000000004</c:v>
                </c:pt>
                <c:pt idx="1">
                  <c:v>0.78990000000000005</c:v>
                </c:pt>
                <c:pt idx="2">
                  <c:v>0.7903</c:v>
                </c:pt>
                <c:pt idx="3">
                  <c:v>0.78990000000000005</c:v>
                </c:pt>
                <c:pt idx="4">
                  <c:v>0.80500000000000005</c:v>
                </c:pt>
                <c:pt idx="5">
                  <c:v>0.81969999999999998</c:v>
                </c:pt>
                <c:pt idx="6">
                  <c:v>0.82020000000000004</c:v>
                </c:pt>
                <c:pt idx="7">
                  <c:v>0.83530000000000004</c:v>
                </c:pt>
                <c:pt idx="8">
                  <c:v>0.83620000000000005</c:v>
                </c:pt>
                <c:pt idx="9">
                  <c:v>0.83620000000000005</c:v>
                </c:pt>
                <c:pt idx="10">
                  <c:v>0.85260000000000002</c:v>
                </c:pt>
                <c:pt idx="11">
                  <c:v>0.84889999999999999</c:v>
                </c:pt>
                <c:pt idx="12">
                  <c:v>0.84709999999999996</c:v>
                </c:pt>
                <c:pt idx="13">
                  <c:v>0.85880000000000001</c:v>
                </c:pt>
                <c:pt idx="14">
                  <c:v>0.8901</c:v>
                </c:pt>
                <c:pt idx="15">
                  <c:v>0.8821</c:v>
                </c:pt>
                <c:pt idx="16">
                  <c:v>0.87039999999999995</c:v>
                </c:pt>
                <c:pt idx="17">
                  <c:v>0.82189999999999996</c:v>
                </c:pt>
              </c:numCache>
            </c:numRef>
          </c:yVal>
          <c:smooth val="0"/>
          <c:extLst>
            <c:ext xmlns:c16="http://schemas.microsoft.com/office/drawing/2014/chart" uri="{C3380CC4-5D6E-409C-BE32-E72D297353CC}">
              <c16:uniqueId val="{00000000-1ADC-404E-88D7-3283DE83D74A}"/>
            </c:ext>
          </c:extLst>
        </c:ser>
        <c:dLbls>
          <c:showLegendKey val="0"/>
          <c:showVal val="0"/>
          <c:showCatName val="0"/>
          <c:showSerName val="0"/>
          <c:showPercent val="0"/>
          <c:showBubbleSize val="0"/>
        </c:dLbls>
        <c:axId val="1745976127"/>
        <c:axId val="1731432415"/>
      </c:scatterChart>
      <c:valAx>
        <c:axId val="17459761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Percentage</a:t>
                </a:r>
                <a:r>
                  <a:rPr lang="en-US" sz="1100" baseline="0"/>
                  <a:t> of Video Used to Pick Threshold</a:t>
                </a:r>
                <a:endParaRPr lang="en-US" sz="1100"/>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31432415"/>
        <c:crosses val="autoZero"/>
        <c:crossBetween val="midCat"/>
      </c:valAx>
      <c:valAx>
        <c:axId val="1731432415"/>
        <c:scaling>
          <c:orientation val="minMax"/>
          <c:max val="1"/>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Accuracy</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45976127"/>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Auburn</c:v>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'comp-glimpse'!$A$2:$A$19</c:f>
              <c:numCache>
                <c:formatCode>General</c:formatCode>
                <c:ptCount val="1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numCache>
            </c:numRef>
          </c:xVal>
          <c:yVal>
            <c:numRef>
              <c:f>'comp-glimpse'!$B$2:$B$19</c:f>
              <c:numCache>
                <c:formatCode>General</c:formatCode>
                <c:ptCount val="18"/>
                <c:pt idx="0">
                  <c:v>0.78820000000000001</c:v>
                </c:pt>
                <c:pt idx="1">
                  <c:v>0.78649999999999998</c:v>
                </c:pt>
                <c:pt idx="2">
                  <c:v>0.78369999999999995</c:v>
                </c:pt>
                <c:pt idx="3">
                  <c:v>0.78010000000000002</c:v>
                </c:pt>
                <c:pt idx="4">
                  <c:v>0.77339999999999998</c:v>
                </c:pt>
                <c:pt idx="5">
                  <c:v>0.78690000000000004</c:v>
                </c:pt>
                <c:pt idx="6">
                  <c:v>0.78029999999999999</c:v>
                </c:pt>
                <c:pt idx="7">
                  <c:v>0.77429999999999999</c:v>
                </c:pt>
                <c:pt idx="8">
                  <c:v>0.77449999999999997</c:v>
                </c:pt>
                <c:pt idx="9">
                  <c:v>0.76770000000000005</c:v>
                </c:pt>
                <c:pt idx="10">
                  <c:v>0.77580000000000005</c:v>
                </c:pt>
                <c:pt idx="11">
                  <c:v>0.78369999999999995</c:v>
                </c:pt>
                <c:pt idx="12">
                  <c:v>0.80989999999999995</c:v>
                </c:pt>
                <c:pt idx="13">
                  <c:v>0.84450000000000003</c:v>
                </c:pt>
                <c:pt idx="14">
                  <c:v>0.86470000000000002</c:v>
                </c:pt>
                <c:pt idx="15">
                  <c:v>0.87390000000000001</c:v>
                </c:pt>
                <c:pt idx="16">
                  <c:v>0.86880000000000002</c:v>
                </c:pt>
                <c:pt idx="17">
                  <c:v>0.8579</c:v>
                </c:pt>
              </c:numCache>
            </c:numRef>
          </c:yVal>
          <c:smooth val="1"/>
          <c:extLst>
            <c:ext xmlns:c16="http://schemas.microsoft.com/office/drawing/2014/chart" uri="{C3380CC4-5D6E-409C-BE32-E72D297353CC}">
              <c16:uniqueId val="{00000000-5EC8-C44C-B40E-3C779FD2BD33}"/>
            </c:ext>
          </c:extLst>
        </c:ser>
        <c:ser>
          <c:idx val="1"/>
          <c:order val="1"/>
          <c:tx>
            <c:v>Jackson Hole</c:v>
          </c:tx>
          <c:spPr>
            <a:ln w="28575" cap="rnd">
              <a:solidFill>
                <a:schemeClr val="accent2"/>
              </a:solidFill>
              <a:round/>
            </a:ln>
            <a:effectLst/>
          </c:spPr>
          <c:marker>
            <c:symbol val="circle"/>
            <c:size val="5"/>
            <c:spPr>
              <a:solidFill>
                <a:schemeClr val="accent2"/>
              </a:solidFill>
              <a:ln w="9525">
                <a:solidFill>
                  <a:schemeClr val="accent2"/>
                </a:solidFill>
              </a:ln>
              <a:effectLst/>
            </c:spPr>
          </c:marker>
          <c:xVal>
            <c:numRef>
              <c:f>'comp-glimpse'!$A$2:$A$19</c:f>
              <c:numCache>
                <c:formatCode>General</c:formatCode>
                <c:ptCount val="1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numCache>
            </c:numRef>
          </c:xVal>
          <c:yVal>
            <c:numRef>
              <c:f>'comp-glimpse'!$C$2:$C$19</c:f>
              <c:numCache>
                <c:formatCode>General</c:formatCode>
                <c:ptCount val="18"/>
                <c:pt idx="0">
                  <c:v>0.79300000000000004</c:v>
                </c:pt>
                <c:pt idx="1">
                  <c:v>0.78990000000000005</c:v>
                </c:pt>
                <c:pt idx="2">
                  <c:v>0.7903</c:v>
                </c:pt>
                <c:pt idx="3">
                  <c:v>0.78990000000000005</c:v>
                </c:pt>
                <c:pt idx="4">
                  <c:v>0.80500000000000005</c:v>
                </c:pt>
                <c:pt idx="5">
                  <c:v>0.81969999999999998</c:v>
                </c:pt>
                <c:pt idx="6">
                  <c:v>0.82020000000000004</c:v>
                </c:pt>
                <c:pt idx="7">
                  <c:v>0.83530000000000004</c:v>
                </c:pt>
                <c:pt idx="8">
                  <c:v>0.83620000000000005</c:v>
                </c:pt>
                <c:pt idx="9">
                  <c:v>0.83620000000000005</c:v>
                </c:pt>
                <c:pt idx="10">
                  <c:v>0.85260000000000002</c:v>
                </c:pt>
                <c:pt idx="11">
                  <c:v>0.84889999999999999</c:v>
                </c:pt>
                <c:pt idx="12">
                  <c:v>0.84709999999999996</c:v>
                </c:pt>
                <c:pt idx="13">
                  <c:v>0.85880000000000001</c:v>
                </c:pt>
                <c:pt idx="14">
                  <c:v>0.8901</c:v>
                </c:pt>
                <c:pt idx="15">
                  <c:v>0.8821</c:v>
                </c:pt>
                <c:pt idx="16">
                  <c:v>0.87039999999999995</c:v>
                </c:pt>
                <c:pt idx="17">
                  <c:v>0.82189999999999996</c:v>
                </c:pt>
              </c:numCache>
            </c:numRef>
          </c:yVal>
          <c:smooth val="1"/>
          <c:extLst>
            <c:ext xmlns:c16="http://schemas.microsoft.com/office/drawing/2014/chart" uri="{C3380CC4-5D6E-409C-BE32-E72D297353CC}">
              <c16:uniqueId val="{00000001-5EC8-C44C-B40E-3C779FD2BD33}"/>
            </c:ext>
          </c:extLst>
        </c:ser>
        <c:ser>
          <c:idx val="2"/>
          <c:order val="2"/>
          <c:tx>
            <c:v>La Grange</c:v>
          </c:tx>
          <c:spPr>
            <a:ln w="28575" cap="rnd">
              <a:solidFill>
                <a:schemeClr val="accent3"/>
              </a:solidFill>
              <a:round/>
            </a:ln>
            <a:effectLst/>
          </c:spPr>
          <c:marker>
            <c:symbol val="circle"/>
            <c:size val="5"/>
            <c:spPr>
              <a:solidFill>
                <a:schemeClr val="accent3"/>
              </a:solidFill>
              <a:ln w="9525">
                <a:solidFill>
                  <a:schemeClr val="accent3"/>
                </a:solidFill>
              </a:ln>
              <a:effectLst/>
            </c:spPr>
          </c:marker>
          <c:xVal>
            <c:numRef>
              <c:f>'comp-glimpse'!$A$2:$A$19</c:f>
              <c:numCache>
                <c:formatCode>General</c:formatCode>
                <c:ptCount val="1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numCache>
            </c:numRef>
          </c:xVal>
          <c:yVal>
            <c:numRef>
              <c:f>'comp-glimpse'!$D$2:$D$19</c:f>
              <c:numCache>
                <c:formatCode>General</c:formatCode>
                <c:ptCount val="18"/>
                <c:pt idx="0">
                  <c:v>0.69679999999999997</c:v>
                </c:pt>
                <c:pt idx="1">
                  <c:v>0.68659999999999999</c:v>
                </c:pt>
                <c:pt idx="2">
                  <c:v>0.67510000000000003</c:v>
                </c:pt>
                <c:pt idx="3">
                  <c:v>0.66120000000000001</c:v>
                </c:pt>
                <c:pt idx="4">
                  <c:v>0.71240000000000003</c:v>
                </c:pt>
                <c:pt idx="5">
                  <c:v>0.76829999999999998</c:v>
                </c:pt>
                <c:pt idx="6">
                  <c:v>0.79279999999999995</c:v>
                </c:pt>
                <c:pt idx="7">
                  <c:v>0.78810000000000002</c:v>
                </c:pt>
                <c:pt idx="8">
                  <c:v>0.77349999999999997</c:v>
                </c:pt>
                <c:pt idx="9">
                  <c:v>0.76690000000000003</c:v>
                </c:pt>
                <c:pt idx="10">
                  <c:v>0.7571</c:v>
                </c:pt>
                <c:pt idx="11">
                  <c:v>0.79549999999999998</c:v>
                </c:pt>
                <c:pt idx="12">
                  <c:v>0.8367</c:v>
                </c:pt>
                <c:pt idx="13">
                  <c:v>0.88670000000000004</c:v>
                </c:pt>
                <c:pt idx="14">
                  <c:v>0.89910000000000001</c:v>
                </c:pt>
                <c:pt idx="15">
                  <c:v>0.90259999999999996</c:v>
                </c:pt>
                <c:pt idx="16">
                  <c:v>0.90690000000000004</c:v>
                </c:pt>
                <c:pt idx="17">
                  <c:v>0.89749999999999996</c:v>
                </c:pt>
              </c:numCache>
            </c:numRef>
          </c:yVal>
          <c:smooth val="1"/>
          <c:extLst>
            <c:ext xmlns:c16="http://schemas.microsoft.com/office/drawing/2014/chart" uri="{C3380CC4-5D6E-409C-BE32-E72D297353CC}">
              <c16:uniqueId val="{00000002-5EC8-C44C-B40E-3C779FD2BD33}"/>
            </c:ext>
          </c:extLst>
        </c:ser>
        <c:ser>
          <c:idx val="3"/>
          <c:order val="3"/>
          <c:tx>
            <c:v>Southampton</c:v>
          </c:tx>
          <c:spPr>
            <a:ln w="28575" cap="rnd">
              <a:solidFill>
                <a:schemeClr val="accent4"/>
              </a:solidFill>
              <a:round/>
            </a:ln>
            <a:effectLst/>
          </c:spPr>
          <c:marker>
            <c:symbol val="circle"/>
            <c:size val="5"/>
            <c:spPr>
              <a:solidFill>
                <a:schemeClr val="accent4"/>
              </a:solidFill>
              <a:ln w="9525">
                <a:solidFill>
                  <a:schemeClr val="accent4"/>
                </a:solidFill>
              </a:ln>
              <a:effectLst/>
            </c:spPr>
          </c:marker>
          <c:xVal>
            <c:numRef>
              <c:f>'comp-glimpse'!$A$2:$A$19</c:f>
              <c:numCache>
                <c:formatCode>General</c:formatCode>
                <c:ptCount val="18"/>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numCache>
            </c:numRef>
          </c:xVal>
          <c:yVal>
            <c:numRef>
              <c:f>'comp-glimpse'!$E$2:$E$19</c:f>
              <c:numCache>
                <c:formatCode>General</c:formatCode>
                <c:ptCount val="18"/>
                <c:pt idx="0">
                  <c:v>0.95209999999999995</c:v>
                </c:pt>
                <c:pt idx="1">
                  <c:v>0.88400000000000001</c:v>
                </c:pt>
                <c:pt idx="2">
                  <c:v>0.84379999999999999</c:v>
                </c:pt>
                <c:pt idx="3">
                  <c:v>0.82679999999999998</c:v>
                </c:pt>
                <c:pt idx="4">
                  <c:v>0.79730000000000001</c:v>
                </c:pt>
                <c:pt idx="5">
                  <c:v>0.78779999999999994</c:v>
                </c:pt>
                <c:pt idx="6">
                  <c:v>0.78590000000000004</c:v>
                </c:pt>
                <c:pt idx="7">
                  <c:v>0.81110000000000004</c:v>
                </c:pt>
                <c:pt idx="8">
                  <c:v>0.80679999999999996</c:v>
                </c:pt>
                <c:pt idx="9">
                  <c:v>0.79769999999999996</c:v>
                </c:pt>
                <c:pt idx="10">
                  <c:v>0.78900000000000003</c:v>
                </c:pt>
                <c:pt idx="11">
                  <c:v>0.78990000000000005</c:v>
                </c:pt>
                <c:pt idx="12">
                  <c:v>0.77059999999999995</c:v>
                </c:pt>
                <c:pt idx="13">
                  <c:v>0.78500000000000003</c:v>
                </c:pt>
                <c:pt idx="14">
                  <c:v>0.84960000000000002</c:v>
                </c:pt>
                <c:pt idx="15">
                  <c:v>0.877</c:v>
                </c:pt>
                <c:pt idx="16">
                  <c:v>0.81879999999999997</c:v>
                </c:pt>
                <c:pt idx="17">
                  <c:v>0.70820000000000005</c:v>
                </c:pt>
              </c:numCache>
            </c:numRef>
          </c:yVal>
          <c:smooth val="1"/>
          <c:extLst>
            <c:ext xmlns:c16="http://schemas.microsoft.com/office/drawing/2014/chart" uri="{C3380CC4-5D6E-409C-BE32-E72D297353CC}">
              <c16:uniqueId val="{00000003-5EC8-C44C-B40E-3C779FD2BD33}"/>
            </c:ext>
          </c:extLst>
        </c:ser>
        <c:dLbls>
          <c:showLegendKey val="0"/>
          <c:showVal val="0"/>
          <c:showCatName val="0"/>
          <c:showSerName val="0"/>
          <c:showPercent val="0"/>
          <c:showBubbleSize val="0"/>
        </c:dLbls>
        <c:axId val="1731179727"/>
        <c:axId val="1731181407"/>
      </c:scatterChart>
      <c:valAx>
        <c:axId val="1731179727"/>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Percentage of Video</a:t>
                </a:r>
                <a:r>
                  <a:rPr lang="en-US" sz="1100" baseline="0"/>
                  <a:t> Used to Pick Threshold</a:t>
                </a:r>
                <a:endParaRPr lang="en-US" sz="1100"/>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31181407"/>
        <c:crosses val="autoZero"/>
        <c:crossBetween val="midCat"/>
      </c:valAx>
      <c:valAx>
        <c:axId val="1731181407"/>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Accuracy</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31179727"/>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Pixel</c:v>
                </c:pt>
              </c:strCache>
            </c:strRef>
          </c:tx>
          <c:spPr>
            <a:solidFill>
              <a:schemeClr val="accent1"/>
            </a:solidFill>
            <a:ln>
              <a:noFill/>
            </a:ln>
            <a:effectLst/>
          </c:spPr>
          <c:invertIfNegative val="0"/>
          <c:cat>
            <c:strRef>
              <c:f>Sheet1!$B$1:$D$1</c:f>
              <c:strCache>
                <c:ptCount val="3"/>
                <c:pt idx="0">
                  <c:v>LaGrange</c:v>
                </c:pt>
                <c:pt idx="1">
                  <c:v>Southampton</c:v>
                </c:pt>
                <c:pt idx="2">
                  <c:v>Newark</c:v>
                </c:pt>
              </c:strCache>
            </c:strRef>
          </c:cat>
          <c:val>
            <c:numRef>
              <c:f>Sheet1!$B$2:$D$2</c:f>
              <c:numCache>
                <c:formatCode>General</c:formatCode>
                <c:ptCount val="3"/>
                <c:pt idx="0">
                  <c:v>0.79</c:v>
                </c:pt>
                <c:pt idx="1">
                  <c:v>0.57999999999999996</c:v>
                </c:pt>
                <c:pt idx="2">
                  <c:v>0.28000000000000003</c:v>
                </c:pt>
              </c:numCache>
            </c:numRef>
          </c:val>
          <c:extLst>
            <c:ext xmlns:c16="http://schemas.microsoft.com/office/drawing/2014/chart" uri="{C3380CC4-5D6E-409C-BE32-E72D297353CC}">
              <c16:uniqueId val="{00000000-7B10-AD46-9A1C-1303B71AB297}"/>
            </c:ext>
          </c:extLst>
        </c:ser>
        <c:ser>
          <c:idx val="1"/>
          <c:order val="1"/>
          <c:tx>
            <c:strRef>
              <c:f>Sheet1!$A$3</c:f>
              <c:strCache>
                <c:ptCount val="1"/>
                <c:pt idx="0">
                  <c:v>Edge</c:v>
                </c:pt>
              </c:strCache>
            </c:strRef>
          </c:tx>
          <c:spPr>
            <a:solidFill>
              <a:schemeClr val="accent3"/>
            </a:solidFill>
            <a:ln>
              <a:noFill/>
            </a:ln>
            <a:effectLst/>
          </c:spPr>
          <c:invertIfNegative val="0"/>
          <c:cat>
            <c:strRef>
              <c:f>Sheet1!$B$1:$D$1</c:f>
              <c:strCache>
                <c:ptCount val="3"/>
                <c:pt idx="0">
                  <c:v>LaGrange</c:v>
                </c:pt>
                <c:pt idx="1">
                  <c:v>Southampton</c:v>
                </c:pt>
                <c:pt idx="2">
                  <c:v>Newark</c:v>
                </c:pt>
              </c:strCache>
            </c:strRef>
          </c:cat>
          <c:val>
            <c:numRef>
              <c:f>Sheet1!$B$3:$D$3</c:f>
              <c:numCache>
                <c:formatCode>General</c:formatCode>
                <c:ptCount val="3"/>
                <c:pt idx="0">
                  <c:v>0.82</c:v>
                </c:pt>
                <c:pt idx="1">
                  <c:v>0.6</c:v>
                </c:pt>
                <c:pt idx="2">
                  <c:v>0.34</c:v>
                </c:pt>
              </c:numCache>
            </c:numRef>
          </c:val>
          <c:extLst>
            <c:ext xmlns:c16="http://schemas.microsoft.com/office/drawing/2014/chart" uri="{C3380CC4-5D6E-409C-BE32-E72D297353CC}">
              <c16:uniqueId val="{00000001-7B10-AD46-9A1C-1303B71AB297}"/>
            </c:ext>
          </c:extLst>
        </c:ser>
        <c:ser>
          <c:idx val="2"/>
          <c:order val="2"/>
          <c:tx>
            <c:strRef>
              <c:f>Sheet1!$A$4</c:f>
              <c:strCache>
                <c:ptCount val="1"/>
                <c:pt idx="0">
                  <c:v>Area</c:v>
                </c:pt>
              </c:strCache>
            </c:strRef>
          </c:tx>
          <c:spPr>
            <a:solidFill>
              <a:schemeClr val="accent5"/>
            </a:solidFill>
            <a:ln>
              <a:noFill/>
            </a:ln>
            <a:effectLst/>
          </c:spPr>
          <c:invertIfNegative val="0"/>
          <c:cat>
            <c:strRef>
              <c:f>Sheet1!$B$1:$D$1</c:f>
              <c:strCache>
                <c:ptCount val="3"/>
                <c:pt idx="0">
                  <c:v>LaGrange</c:v>
                </c:pt>
                <c:pt idx="1">
                  <c:v>Southampton</c:v>
                </c:pt>
                <c:pt idx="2">
                  <c:v>Newark</c:v>
                </c:pt>
              </c:strCache>
            </c:strRef>
          </c:cat>
          <c:val>
            <c:numRef>
              <c:f>Sheet1!$B$4:$D$4</c:f>
              <c:numCache>
                <c:formatCode>General</c:formatCode>
                <c:ptCount val="3"/>
                <c:pt idx="0">
                  <c:v>0.7</c:v>
                </c:pt>
                <c:pt idx="1">
                  <c:v>0.5</c:v>
                </c:pt>
                <c:pt idx="2">
                  <c:v>0.2</c:v>
                </c:pt>
              </c:numCache>
            </c:numRef>
          </c:val>
          <c:extLst>
            <c:ext xmlns:c16="http://schemas.microsoft.com/office/drawing/2014/chart" uri="{C3380CC4-5D6E-409C-BE32-E72D297353CC}">
              <c16:uniqueId val="{00000002-7B10-AD46-9A1C-1303B71AB297}"/>
            </c:ext>
          </c:extLst>
        </c:ser>
        <c:dLbls>
          <c:showLegendKey val="0"/>
          <c:showVal val="0"/>
          <c:showCatName val="0"/>
          <c:showSerName val="0"/>
          <c:showPercent val="0"/>
          <c:showBubbleSize val="0"/>
        </c:dLbls>
        <c:gapWidth val="219"/>
        <c:overlap val="-27"/>
        <c:axId val="1747349951"/>
        <c:axId val="1753206463"/>
      </c:barChart>
      <c:catAx>
        <c:axId val="1747349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53206463"/>
        <c:crosses val="autoZero"/>
        <c:auto val="1"/>
        <c:lblAlgn val="ctr"/>
        <c:lblOffset val="100"/>
        <c:noMultiLvlLbl val="0"/>
      </c:catAx>
      <c:valAx>
        <c:axId val="1753206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Frac.</a:t>
                </a:r>
                <a:r>
                  <a:rPr lang="en-US" sz="1100" baseline="0"/>
                  <a:t> Frames Filtered</a:t>
                </a:r>
                <a:endParaRPr lang="en-US" sz="110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473499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Sheet1!$A$9</c:f>
              <c:strCache>
                <c:ptCount val="1"/>
                <c:pt idx="0">
                  <c:v>Pixel</c:v>
                </c:pt>
              </c:strCache>
            </c:strRef>
          </c:tx>
          <c:spPr>
            <a:solidFill>
              <a:schemeClr val="accent1"/>
            </a:solidFill>
            <a:ln>
              <a:noFill/>
            </a:ln>
            <a:effectLst/>
          </c:spPr>
          <c:invertIfNegative val="0"/>
          <c:cat>
            <c:strRef>
              <c:f>Sheet1!$B$8:$D$8</c:f>
              <c:strCache>
                <c:ptCount val="3"/>
                <c:pt idx="0">
                  <c:v>LaGrange</c:v>
                </c:pt>
                <c:pt idx="1">
                  <c:v>Southampton</c:v>
                </c:pt>
                <c:pt idx="2">
                  <c:v>Newark</c:v>
                </c:pt>
              </c:strCache>
            </c:strRef>
          </c:cat>
          <c:val>
            <c:numRef>
              <c:f>Sheet1!$B$9:$D$9</c:f>
              <c:numCache>
                <c:formatCode>General</c:formatCode>
                <c:ptCount val="3"/>
                <c:pt idx="0">
                  <c:v>0.95799999999999996</c:v>
                </c:pt>
                <c:pt idx="1">
                  <c:v>0.94499999999999995</c:v>
                </c:pt>
                <c:pt idx="2">
                  <c:v>0.93799999999999994</c:v>
                </c:pt>
              </c:numCache>
            </c:numRef>
          </c:val>
          <c:extLst>
            <c:ext xmlns:c16="http://schemas.microsoft.com/office/drawing/2014/chart" uri="{C3380CC4-5D6E-409C-BE32-E72D297353CC}">
              <c16:uniqueId val="{00000000-8A34-504C-A956-53460C5A02B1}"/>
            </c:ext>
          </c:extLst>
        </c:ser>
        <c:ser>
          <c:idx val="1"/>
          <c:order val="1"/>
          <c:tx>
            <c:strRef>
              <c:f>Sheet1!$A$10</c:f>
              <c:strCache>
                <c:ptCount val="1"/>
                <c:pt idx="0">
                  <c:v>Edge</c:v>
                </c:pt>
              </c:strCache>
            </c:strRef>
          </c:tx>
          <c:spPr>
            <a:solidFill>
              <a:schemeClr val="accent3"/>
            </a:solidFill>
            <a:ln>
              <a:noFill/>
            </a:ln>
            <a:effectLst/>
          </c:spPr>
          <c:invertIfNegative val="0"/>
          <c:cat>
            <c:strRef>
              <c:f>Sheet1!$B$8:$D$8</c:f>
              <c:strCache>
                <c:ptCount val="3"/>
                <c:pt idx="0">
                  <c:v>LaGrange</c:v>
                </c:pt>
                <c:pt idx="1">
                  <c:v>Southampton</c:v>
                </c:pt>
                <c:pt idx="2">
                  <c:v>Newark</c:v>
                </c:pt>
              </c:strCache>
            </c:strRef>
          </c:cat>
          <c:val>
            <c:numRef>
              <c:f>Sheet1!$B$10:$D$10</c:f>
              <c:numCache>
                <c:formatCode>General</c:formatCode>
                <c:ptCount val="3"/>
                <c:pt idx="0">
                  <c:v>0.94</c:v>
                </c:pt>
                <c:pt idx="1">
                  <c:v>0.94299999999999995</c:v>
                </c:pt>
                <c:pt idx="2">
                  <c:v>0.91800000000000004</c:v>
                </c:pt>
              </c:numCache>
            </c:numRef>
          </c:val>
          <c:extLst>
            <c:ext xmlns:c16="http://schemas.microsoft.com/office/drawing/2014/chart" uri="{C3380CC4-5D6E-409C-BE32-E72D297353CC}">
              <c16:uniqueId val="{00000001-8A34-504C-A956-53460C5A02B1}"/>
            </c:ext>
          </c:extLst>
        </c:ser>
        <c:ser>
          <c:idx val="2"/>
          <c:order val="2"/>
          <c:tx>
            <c:strRef>
              <c:f>Sheet1!$A$11</c:f>
              <c:strCache>
                <c:ptCount val="1"/>
                <c:pt idx="0">
                  <c:v>Area</c:v>
                </c:pt>
              </c:strCache>
            </c:strRef>
          </c:tx>
          <c:spPr>
            <a:solidFill>
              <a:schemeClr val="accent5"/>
            </a:solidFill>
            <a:ln>
              <a:noFill/>
            </a:ln>
            <a:effectLst/>
          </c:spPr>
          <c:invertIfNegative val="0"/>
          <c:cat>
            <c:strRef>
              <c:f>Sheet1!$B$8:$D$8</c:f>
              <c:strCache>
                <c:ptCount val="3"/>
                <c:pt idx="0">
                  <c:v>LaGrange</c:v>
                </c:pt>
                <c:pt idx="1">
                  <c:v>Southampton</c:v>
                </c:pt>
                <c:pt idx="2">
                  <c:v>Newark</c:v>
                </c:pt>
              </c:strCache>
            </c:strRef>
          </c:cat>
          <c:val>
            <c:numRef>
              <c:f>Sheet1!$B$11:$D$11</c:f>
              <c:numCache>
                <c:formatCode>General</c:formatCode>
                <c:ptCount val="3"/>
                <c:pt idx="0">
                  <c:v>0.98099999999999998</c:v>
                </c:pt>
                <c:pt idx="1">
                  <c:v>0.96199999999999997</c:v>
                </c:pt>
                <c:pt idx="2">
                  <c:v>0.94</c:v>
                </c:pt>
              </c:numCache>
            </c:numRef>
          </c:val>
          <c:extLst>
            <c:ext xmlns:c16="http://schemas.microsoft.com/office/drawing/2014/chart" uri="{C3380CC4-5D6E-409C-BE32-E72D297353CC}">
              <c16:uniqueId val="{00000002-8A34-504C-A956-53460C5A02B1}"/>
            </c:ext>
          </c:extLst>
        </c:ser>
        <c:dLbls>
          <c:showLegendKey val="0"/>
          <c:showVal val="0"/>
          <c:showCatName val="0"/>
          <c:showSerName val="0"/>
          <c:showPercent val="0"/>
          <c:showBubbleSize val="0"/>
        </c:dLbls>
        <c:gapWidth val="219"/>
        <c:overlap val="-27"/>
        <c:axId val="1789300495"/>
        <c:axId val="1789302175"/>
      </c:barChart>
      <c:catAx>
        <c:axId val="1789300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89302175"/>
        <c:crosses val="autoZero"/>
        <c:auto val="1"/>
        <c:lblAlgn val="ctr"/>
        <c:lblOffset val="100"/>
        <c:noMultiLvlLbl val="0"/>
      </c:catAx>
      <c:valAx>
        <c:axId val="1789302175"/>
        <c:scaling>
          <c:orientation val="minMax"/>
          <c:max val="1"/>
          <c:min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Frac. Frames Filtered</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89300495"/>
        <c:crosses val="autoZero"/>
        <c:crossBetween val="between"/>
        <c:majorUnit val="2.0000000000000004E-2"/>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'all-all-frac'!$C$8</c:f>
              <c:strCache>
                <c:ptCount val="1"/>
                <c:pt idx="0">
                  <c:v>Detection</c:v>
                </c:pt>
              </c:strCache>
            </c:strRef>
          </c:tx>
          <c:spPr>
            <a:solidFill>
              <a:schemeClr val="accent1"/>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152B-A644-80EF-62EB6F2F1E94}"/>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152B-A644-80EF-62EB6F2F1E94}"/>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5-152B-A644-80EF-62EB6F2F1E94}"/>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152B-A644-80EF-62EB6F2F1E94}"/>
              </c:ext>
            </c:extLst>
          </c:dPt>
          <c:errBars>
            <c:errBarType val="both"/>
            <c:errValType val="cust"/>
            <c:noEndCap val="0"/>
            <c:plus>
              <c:numLit>
                <c:formatCode>General</c:formatCode>
                <c:ptCount val="4"/>
                <c:pt idx="0">
                  <c:v>0.12</c:v>
                </c:pt>
                <c:pt idx="1">
                  <c:v>0.09</c:v>
                </c:pt>
                <c:pt idx="2">
                  <c:v>0.1</c:v>
                </c:pt>
                <c:pt idx="3">
                  <c:v>0.08</c:v>
                </c:pt>
              </c:numLit>
            </c:plus>
            <c:minus>
              <c:numLit>
                <c:formatCode>General</c:formatCode>
                <c:ptCount val="4"/>
                <c:pt idx="0">
                  <c:v>0.11</c:v>
                </c:pt>
                <c:pt idx="1">
                  <c:v>0.1</c:v>
                </c:pt>
                <c:pt idx="2">
                  <c:v>0.09</c:v>
                </c:pt>
                <c:pt idx="3">
                  <c:v>0.06</c:v>
                </c:pt>
              </c:numLit>
            </c:minus>
            <c:spPr>
              <a:noFill/>
              <a:ln w="9525" cap="flat" cmpd="sng" algn="ctr">
                <a:solidFill>
                  <a:schemeClr val="tx1">
                    <a:lumMod val="65000"/>
                    <a:lumOff val="35000"/>
                  </a:schemeClr>
                </a:solidFill>
                <a:round/>
              </a:ln>
              <a:effectLst/>
            </c:spPr>
          </c:errBars>
          <c:cat>
            <c:strRef>
              <c:f>'all-all-frac'!$B$9:$B$12</c:f>
              <c:strCache>
                <c:ptCount val="4"/>
                <c:pt idx="0">
                  <c:v>Reducto (Car)</c:v>
                </c:pt>
                <c:pt idx="1">
                  <c:v>Offline (Car)</c:v>
                </c:pt>
                <c:pt idx="2">
                  <c:v>Reducto (People)</c:v>
                </c:pt>
                <c:pt idx="3">
                  <c:v>Offline (People)</c:v>
                </c:pt>
              </c:strCache>
            </c:strRef>
          </c:cat>
          <c:val>
            <c:numRef>
              <c:f>'all-all-frac'!$C$9:$C$12</c:f>
              <c:numCache>
                <c:formatCode>General</c:formatCode>
                <c:ptCount val="4"/>
                <c:pt idx="0">
                  <c:v>0.5101</c:v>
                </c:pt>
                <c:pt idx="1">
                  <c:v>0.73499999999999999</c:v>
                </c:pt>
                <c:pt idx="2">
                  <c:v>0.36</c:v>
                </c:pt>
                <c:pt idx="3">
                  <c:v>0.56589999999999996</c:v>
                </c:pt>
              </c:numCache>
            </c:numRef>
          </c:val>
          <c:extLst>
            <c:ext xmlns:c16="http://schemas.microsoft.com/office/drawing/2014/chart" uri="{C3380CC4-5D6E-409C-BE32-E72D297353CC}">
              <c16:uniqueId val="{00000008-152B-A644-80EF-62EB6F2F1E94}"/>
            </c:ext>
          </c:extLst>
        </c:ser>
        <c:dLbls>
          <c:showLegendKey val="0"/>
          <c:showVal val="0"/>
          <c:showCatName val="0"/>
          <c:showSerName val="0"/>
          <c:showPercent val="0"/>
          <c:showBubbleSize val="0"/>
        </c:dLbls>
        <c:gapWidth val="150"/>
        <c:axId val="1762585951"/>
        <c:axId val="1762421439"/>
      </c:barChart>
      <c:catAx>
        <c:axId val="1762585951"/>
        <c:scaling>
          <c:orientation val="minMax"/>
        </c:scaling>
        <c:delete val="1"/>
        <c:axPos val="b"/>
        <c:numFmt formatCode="General" sourceLinked="1"/>
        <c:majorTickMark val="none"/>
        <c:minorTickMark val="none"/>
        <c:tickLblPos val="nextTo"/>
        <c:crossAx val="1762421439"/>
        <c:crosses val="autoZero"/>
        <c:auto val="1"/>
        <c:lblAlgn val="ctr"/>
        <c:lblOffset val="100"/>
        <c:noMultiLvlLbl val="0"/>
      </c:catAx>
      <c:valAx>
        <c:axId val="176242143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Frac.</a:t>
                </a:r>
                <a:r>
                  <a:rPr lang="en-US" sz="1100" baseline="0"/>
                  <a:t> Frames Filtered</a:t>
                </a:r>
                <a:endParaRPr lang="en-US" sz="1100"/>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62585951"/>
        <c:crosses val="autoZero"/>
        <c:crossBetween val="between"/>
        <c:majorUnit val="0.2"/>
      </c:val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Entry>
      <c:legendEntry>
        <c:idx val="2"/>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60000"/>
                <a:lumOff val="40000"/>
              </a:schemeClr>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0B1F-694D-A116-9C57F9632B1D}"/>
              </c:ext>
            </c:extLst>
          </c:dPt>
          <c:dPt>
            <c:idx val="2"/>
            <c:invertIfNegative val="0"/>
            <c:bubble3D val="0"/>
            <c:spPr>
              <a:solidFill>
                <a:schemeClr val="bg2">
                  <a:lumMod val="75000"/>
                </a:schemeClr>
              </a:solidFill>
              <a:ln>
                <a:noFill/>
              </a:ln>
              <a:effectLst/>
            </c:spPr>
            <c:extLst>
              <c:ext xmlns:c16="http://schemas.microsoft.com/office/drawing/2014/chart" uri="{C3380CC4-5D6E-409C-BE32-E72D297353CC}">
                <c16:uniqueId val="{00000003-0B1F-694D-A116-9C57F9632B1D}"/>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5-0B1F-694D-A116-9C57F9632B1D}"/>
              </c:ext>
            </c:extLst>
          </c:dPt>
          <c:errBars>
            <c:errBarType val="both"/>
            <c:errValType val="cust"/>
            <c:noEndCap val="0"/>
            <c:plus>
              <c:numLit>
                <c:formatCode>General</c:formatCode>
                <c:ptCount val="4"/>
                <c:pt idx="0">
                  <c:v>0.04</c:v>
                </c:pt>
                <c:pt idx="1">
                  <c:v>0</c:v>
                </c:pt>
                <c:pt idx="2">
                  <c:v>0.05</c:v>
                </c:pt>
                <c:pt idx="3">
                  <c:v>0</c:v>
                </c:pt>
              </c:numLit>
            </c:plus>
            <c:minus>
              <c:numLit>
                <c:formatCode>General</c:formatCode>
                <c:ptCount val="4"/>
                <c:pt idx="0">
                  <c:v>0.02</c:v>
                </c:pt>
                <c:pt idx="1">
                  <c:v>0</c:v>
                </c:pt>
                <c:pt idx="2">
                  <c:v>0.05</c:v>
                </c:pt>
                <c:pt idx="3">
                  <c:v>0</c:v>
                </c:pt>
              </c:numLit>
            </c:minus>
            <c:spPr>
              <a:noFill/>
              <a:ln w="9525" cap="flat" cmpd="sng" algn="ctr">
                <a:solidFill>
                  <a:schemeClr val="tx1">
                    <a:lumMod val="65000"/>
                    <a:lumOff val="35000"/>
                  </a:schemeClr>
                </a:solidFill>
                <a:round/>
              </a:ln>
              <a:effectLst/>
            </c:spPr>
          </c:errBars>
          <c:cat>
            <c:strRef>
              <c:f>'all-all-acc'!$C$10:$C$13</c:f>
              <c:strCache>
                <c:ptCount val="4"/>
                <c:pt idx="0">
                  <c:v>Reducto (Car)</c:v>
                </c:pt>
                <c:pt idx="1">
                  <c:v>Offline (Car)</c:v>
                </c:pt>
                <c:pt idx="2">
                  <c:v>Reducto (People)</c:v>
                </c:pt>
                <c:pt idx="3">
                  <c:v>Offline (People)</c:v>
                </c:pt>
              </c:strCache>
            </c:strRef>
          </c:cat>
          <c:val>
            <c:numRef>
              <c:f>'all-all-acc'!$D$10:$D$13</c:f>
              <c:numCache>
                <c:formatCode>General</c:formatCode>
                <c:ptCount val="4"/>
                <c:pt idx="0">
                  <c:v>0.92869999999999997</c:v>
                </c:pt>
                <c:pt idx="1">
                  <c:v>0.90139999999999998</c:v>
                </c:pt>
                <c:pt idx="2">
                  <c:v>0.95140000000000002</c:v>
                </c:pt>
                <c:pt idx="3">
                  <c:v>0.90139999999999998</c:v>
                </c:pt>
              </c:numCache>
            </c:numRef>
          </c:val>
          <c:extLst>
            <c:ext xmlns:c16="http://schemas.microsoft.com/office/drawing/2014/chart" uri="{C3380CC4-5D6E-409C-BE32-E72D297353CC}">
              <c16:uniqueId val="{00000006-0B1F-694D-A116-9C57F9632B1D}"/>
            </c:ext>
          </c:extLst>
        </c:ser>
        <c:dLbls>
          <c:showLegendKey val="0"/>
          <c:showVal val="0"/>
          <c:showCatName val="0"/>
          <c:showSerName val="0"/>
          <c:showPercent val="0"/>
          <c:showBubbleSize val="0"/>
        </c:dLbls>
        <c:gapWidth val="219"/>
        <c:overlap val="-27"/>
        <c:axId val="1779485199"/>
        <c:axId val="1779641167"/>
      </c:barChart>
      <c:catAx>
        <c:axId val="1779485199"/>
        <c:scaling>
          <c:orientation val="minMax"/>
        </c:scaling>
        <c:delete val="1"/>
        <c:axPos val="b"/>
        <c:numFmt formatCode="General" sourceLinked="1"/>
        <c:majorTickMark val="none"/>
        <c:minorTickMark val="none"/>
        <c:tickLblPos val="nextTo"/>
        <c:crossAx val="1779641167"/>
        <c:crosses val="autoZero"/>
        <c:auto val="1"/>
        <c:lblAlgn val="ctr"/>
        <c:lblOffset val="100"/>
        <c:noMultiLvlLbl val="0"/>
      </c:catAx>
      <c:valAx>
        <c:axId val="1779641167"/>
        <c:scaling>
          <c:orientation val="minMax"/>
          <c:max val="1"/>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Accuracy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1779485199"/>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97065-3506-9F40-832D-C036300025F5}" type="datetimeFigureOut">
              <a:rPr lang="en-US" smtClean="0"/>
              <a:t>11/18/20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9C4EB-8373-B545-8576-FF5AD24D28FF}" type="slidenum">
              <a:rPr lang="en-US" smtClean="0"/>
              <a:t>‹#›</a:t>
            </a:fld>
            <a:endParaRPr lang="en-US"/>
          </a:p>
        </p:txBody>
      </p:sp>
    </p:spTree>
    <p:extLst>
      <p:ext uri="{BB962C8B-B14F-4D97-AF65-F5344CB8AC3E}">
        <p14:creationId xmlns:p14="http://schemas.microsoft.com/office/powerpoint/2010/main" val="1111473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大家好，今天为大家介绍一篇 </a:t>
            </a:r>
            <a:r>
              <a:rPr lang="en-US" altLang="zh-CN" dirty="0"/>
              <a:t>SIGCOMM 2020 </a:t>
            </a:r>
            <a:r>
              <a:rPr lang="zh-CN" altLang="en-US" dirty="0"/>
              <a:t>的论文</a:t>
            </a:r>
            <a:r>
              <a:rPr lang="en-US" altLang="zh-CN" dirty="0"/>
              <a:t>, </a:t>
            </a:r>
            <a:r>
              <a:rPr lang="zh-CN" altLang="en-US" dirty="0"/>
              <a:t>题目是</a:t>
            </a:r>
            <a:r>
              <a:rPr lang="en-US" altLang="zh-CN" dirty="0" err="1"/>
              <a:t>Reducto</a:t>
            </a:r>
            <a:r>
              <a:rPr lang="en-US" altLang="zh-CN" dirty="0"/>
              <a:t>,</a:t>
            </a:r>
            <a:r>
              <a:rPr lang="zh-CN" altLang="en-US" dirty="0"/>
              <a:t>一种在摄像头端做视频帧过滤的方法，在实时视频分析中可以有效提高带宽等资源的利用率。</a:t>
            </a:r>
            <a:endParaRPr lang="en-US" altLang="zh-CN" dirty="0"/>
          </a:p>
        </p:txBody>
      </p:sp>
      <p:sp>
        <p:nvSpPr>
          <p:cNvPr id="4" name="Slide Number Placeholder 3"/>
          <p:cNvSpPr>
            <a:spLocks noGrp="1"/>
          </p:cNvSpPr>
          <p:nvPr>
            <p:ph type="sldNum" sz="quarter" idx="5"/>
          </p:nvPr>
        </p:nvSpPr>
        <p:spPr/>
        <p:txBody>
          <a:bodyPr/>
          <a:lstStyle/>
          <a:p>
            <a:fld id="{7C5572F7-2C16-CC44-A828-A8457BD0891A}" type="slidenum">
              <a:rPr lang="en-US" smtClean="0"/>
              <a:t>1</a:t>
            </a:fld>
            <a:endParaRPr lang="en-US"/>
          </a:p>
        </p:txBody>
      </p:sp>
    </p:spTree>
    <p:extLst>
      <p:ext uri="{BB962C8B-B14F-4D97-AF65-F5344CB8AC3E}">
        <p14:creationId xmlns:p14="http://schemas.microsoft.com/office/powerpoint/2010/main" val="374967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作者对现有的摄像头的市场进行调研</a:t>
            </a:r>
            <a:r>
              <a:rPr lang="zh-CN" altLang="en-US" dirty="0"/>
              <a:t>发现，市面上的摄像头价格高低有别，便宜的只需要</a:t>
            </a:r>
            <a:r>
              <a:rPr lang="en-US" altLang="zh-CN" dirty="0"/>
              <a:t>19</a:t>
            </a:r>
            <a:r>
              <a:rPr lang="zh-CN" altLang="en-US" dirty="0"/>
              <a:t>美元，而贵的高达</a:t>
            </a:r>
            <a:r>
              <a:rPr lang="en-US" altLang="zh-CN" dirty="0"/>
              <a:t>2400</a:t>
            </a:r>
            <a:r>
              <a:rPr lang="zh-CN" altLang="en-US" dirty="0"/>
              <a:t>美元，大规模部署的场景下，企业为了节约成本，主要使用的是一些比较便宜的摄像头，这类摄像头是智能摄像头，具备一定的计算资源，但是计算资源十分有限。</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10</a:t>
            </a:fld>
            <a:endParaRPr lang="en-US"/>
          </a:p>
        </p:txBody>
      </p:sp>
    </p:spTree>
    <p:extLst>
      <p:ext uri="{BB962C8B-B14F-4D97-AF65-F5344CB8AC3E}">
        <p14:creationId xmlns:p14="http://schemas.microsoft.com/office/powerpoint/2010/main" val="233313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我们再次回到刚刚提到的现有的三类帧过滤的方法</a:t>
            </a:r>
            <a:r>
              <a:rPr lang="zh-CN" altLang="en-US" dirty="0"/>
              <a:t>，</a:t>
            </a:r>
            <a:endParaRPr lang="en-US" altLang="zh-CN" dirty="0"/>
          </a:p>
          <a:p>
            <a:endParaRPr lang="en-US" altLang="zh-CN" dirty="0"/>
          </a:p>
          <a:p>
            <a:r>
              <a:rPr lang="zh-CN" altLang="en-US" dirty="0"/>
              <a:t>首先是基于压缩模型方法，即使模型被压缩，但是在摄像头上运行速度很慢，文中作者尝试了在摄像头的资源条件下运行</a:t>
            </a:r>
            <a:r>
              <a:rPr lang="en-US" altLang="zh-CN" dirty="0"/>
              <a:t>Tiny</a:t>
            </a:r>
            <a:r>
              <a:rPr lang="zh-CN" altLang="en-US" dirty="0"/>
              <a:t> </a:t>
            </a:r>
            <a:r>
              <a:rPr lang="en-US" altLang="zh-CN" dirty="0"/>
              <a:t>YOLO</a:t>
            </a:r>
            <a:r>
              <a:rPr lang="zh-CN" altLang="en-US" dirty="0"/>
              <a:t>这样的压缩模型，发现运行的速度仅有</a:t>
            </a:r>
            <a:r>
              <a:rPr lang="en-US" altLang="zh-CN" dirty="0"/>
              <a:t>0.6fps</a:t>
            </a:r>
            <a:r>
              <a:rPr lang="zh-CN" altLang="en-US" dirty="0"/>
              <a:t>。</a:t>
            </a:r>
            <a:endParaRPr lang="en-US" altLang="zh-CN" dirty="0"/>
          </a:p>
          <a:p>
            <a:endParaRPr lang="en-US" dirty="0"/>
          </a:p>
          <a:p>
            <a:r>
              <a:rPr lang="zh-CN" altLang="en-US" dirty="0"/>
              <a:t>其次是基于二分类模型的方法，这种做法只关注了画面中是否有感兴趣的区域，并没有考虑前后帧之间的差别，这样使得它失去了很多可以进行帧过滤的机会，比如在这种场景下，车是不动的，但是由于有车的存在，二分类模型依旧会把这些视频帧当作关键帧处理，上传给服务器。</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11</a:t>
            </a:fld>
            <a:endParaRPr lang="en-US"/>
          </a:p>
        </p:txBody>
      </p:sp>
    </p:spTree>
    <p:extLst>
      <p:ext uri="{BB962C8B-B14F-4D97-AF65-F5344CB8AC3E}">
        <p14:creationId xmlns:p14="http://schemas.microsoft.com/office/powerpoint/2010/main" val="27647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12</a:t>
            </a:fld>
            <a:endParaRPr lang="en-US"/>
          </a:p>
        </p:txBody>
      </p:sp>
    </p:spTree>
    <p:extLst>
      <p:ext uri="{BB962C8B-B14F-4D97-AF65-F5344CB8AC3E}">
        <p14:creationId xmlns:p14="http://schemas.microsoft.com/office/powerpoint/2010/main" val="259566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最后</a:t>
            </a:r>
            <a:r>
              <a:rPr lang="zh-CN" altLang="en-US" dirty="0"/>
              <a:t>，我们看一下基于像素差的帧过滤方法，假如我们的精度目标是</a:t>
            </a:r>
            <a:r>
              <a:rPr lang="en-US" altLang="zh-CN" dirty="0"/>
              <a:t>90%</a:t>
            </a:r>
            <a:r>
              <a:rPr lang="zh-CN" altLang="en-US" dirty="0"/>
              <a:t>，抽取视频中一部分作为样本来确定最佳的阈值，最后利用这个固定阈值去做帧过滤，可以发现，即使用了</a:t>
            </a:r>
            <a:r>
              <a:rPr lang="en-US" altLang="zh-CN" dirty="0"/>
              <a:t>90%</a:t>
            </a:r>
            <a:r>
              <a:rPr lang="zh-CN" altLang="en-US" dirty="0"/>
              <a:t>的视频作为样本选定阈值，精度也没有达到目标。</a:t>
            </a:r>
            <a:endParaRPr lang="en-US" altLang="zh-CN" dirty="0"/>
          </a:p>
        </p:txBody>
      </p:sp>
      <p:sp>
        <p:nvSpPr>
          <p:cNvPr id="4" name="Slide Number Placeholder 3"/>
          <p:cNvSpPr>
            <a:spLocks noGrp="1"/>
          </p:cNvSpPr>
          <p:nvPr>
            <p:ph type="sldNum" sz="quarter" idx="5"/>
          </p:nvPr>
        </p:nvSpPr>
        <p:spPr/>
        <p:txBody>
          <a:bodyPr/>
          <a:lstStyle/>
          <a:p>
            <a:fld id="{DF1B438A-3C8B-C14D-B226-448E135932E2}" type="slidenum">
              <a:rPr lang="en-US" smtClean="0"/>
              <a:t>13</a:t>
            </a:fld>
            <a:endParaRPr lang="en-US"/>
          </a:p>
        </p:txBody>
      </p:sp>
    </p:spTree>
    <p:extLst>
      <p:ext uri="{BB962C8B-B14F-4D97-AF65-F5344CB8AC3E}">
        <p14:creationId xmlns:p14="http://schemas.microsoft.com/office/powerpoint/2010/main" val="2517910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作者用其他视频</a:t>
            </a:r>
            <a:r>
              <a:rPr lang="zh-CN" altLang="en-US" dirty="0"/>
              <a:t>做测试也是如此，这主要是因为阈值和视频的内容有很大关系，阈值应该是随着视频内容动态变化的，而不是单纯根据样本设置一个固定的阈值。</a:t>
            </a:r>
            <a:endParaRPr lang="en-US" altLang="zh-CN" dirty="0"/>
          </a:p>
          <a:p>
            <a:endParaRPr lang="en-US" altLang="zh-CN" dirty="0"/>
          </a:p>
          <a:p>
            <a:r>
              <a:rPr lang="en-US" altLang="zh-CN" dirty="0"/>
              <a:t>6:20</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14</a:t>
            </a:fld>
            <a:endParaRPr lang="en-US"/>
          </a:p>
        </p:txBody>
      </p:sp>
    </p:spTree>
    <p:extLst>
      <p:ext uri="{BB962C8B-B14F-4D97-AF65-F5344CB8AC3E}">
        <p14:creationId xmlns:p14="http://schemas.microsoft.com/office/powerpoint/2010/main" val="276350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因此作者认为</a:t>
            </a:r>
            <a:r>
              <a:rPr lang="zh-CN" altLang="en-US" dirty="0"/>
              <a:t>，</a:t>
            </a:r>
            <a:r>
              <a:rPr lang="en-US" altLang="zh-CN" dirty="0"/>
              <a:t>Glimpse</a:t>
            </a:r>
            <a:r>
              <a:rPr lang="zh-CN" altLang="en-US" dirty="0"/>
              <a:t>并没有有效的利用好帧差来做帧过滤。</a:t>
            </a:r>
            <a:endParaRPr lang="en-US" altLang="zh-CN" dirty="0"/>
          </a:p>
          <a:p>
            <a:endParaRPr lang="en-US" altLang="zh-CN" dirty="0"/>
          </a:p>
          <a:p>
            <a:r>
              <a:rPr lang="zh-CN" altLang="en-US" dirty="0"/>
              <a:t>首先，作者统计了不同时视频片段的最佳阈值，发现这个阈值确实需要随着视频内容不断变化，从图中黄色圆形的部分可以看出，即使是相邻的两个视频片段，最佳阈值也可能会有很大差别。</a:t>
            </a:r>
            <a:endParaRPr lang="en-US" altLang="zh-CN" dirty="0"/>
          </a:p>
          <a:p>
            <a:endParaRPr lang="en-US" dirty="0"/>
          </a:p>
          <a:p>
            <a:r>
              <a:rPr lang="zh-CN" altLang="en-US" dirty="0"/>
              <a:t>其次，作者认为帧差使用的特征可以不仅仅是像素特征，还有很多其他低级的图像特征可以选择，比如</a:t>
            </a:r>
            <a:r>
              <a:rPr lang="en-US" altLang="zh-CN" dirty="0"/>
              <a:t>Area</a:t>
            </a:r>
            <a:r>
              <a:rPr lang="zh-CN" altLang="en-US" dirty="0"/>
              <a:t>特征，可以计算出图中运动明显的区域，相比于</a:t>
            </a:r>
            <a:r>
              <a:rPr lang="en-US" altLang="zh-CN" dirty="0"/>
              <a:t>Pixel</a:t>
            </a:r>
            <a:r>
              <a:rPr lang="zh-CN" altLang="en-US" dirty="0"/>
              <a:t>特征，</a:t>
            </a:r>
            <a:r>
              <a:rPr lang="en-US" altLang="zh-CN" dirty="0"/>
              <a:t>Area</a:t>
            </a:r>
            <a:r>
              <a:rPr lang="zh-CN" altLang="en-US" dirty="0"/>
              <a:t>特征和计数任务有着更紧密的相关性。</a:t>
            </a:r>
            <a:endParaRPr lang="en-US" altLang="zh-CN" dirty="0"/>
          </a:p>
          <a:p>
            <a:endParaRPr lang="en-US" dirty="0"/>
          </a:p>
          <a:p>
            <a:r>
              <a:rPr lang="en-US" altLang="zh-CN" dirty="0"/>
              <a:t>7:00</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15</a:t>
            </a:fld>
            <a:endParaRPr lang="en-US"/>
          </a:p>
        </p:txBody>
      </p:sp>
    </p:spTree>
    <p:extLst>
      <p:ext uri="{BB962C8B-B14F-4D97-AF65-F5344CB8AC3E}">
        <p14:creationId xmlns:p14="http://schemas.microsoft.com/office/powerpoint/2010/main" val="342168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因此为了解决Glimpse帧过滤方法中存在的缺陷</a:t>
            </a:r>
            <a:r>
              <a:rPr lang="zh-CN" altLang="en-US" dirty="0"/>
              <a:t>，</a:t>
            </a:r>
            <a:r>
              <a:rPr lang="en-US" dirty="0" err="1"/>
              <a:t>Reducto将面临两个挑战</a:t>
            </a:r>
            <a:endParaRPr lang="en-US" dirty="0"/>
          </a:p>
          <a:p>
            <a:endParaRPr lang="en-US" dirty="0"/>
          </a:p>
          <a:p>
            <a:r>
              <a:rPr lang="en-US" dirty="0" err="1"/>
              <a:t>第一</a:t>
            </a:r>
            <a:r>
              <a:rPr lang="zh-CN" altLang="en-US" dirty="0"/>
              <a:t>，就是如何动态的去决定过滤的阈值？</a:t>
            </a:r>
            <a:endParaRPr lang="en-US" dirty="0"/>
          </a:p>
          <a:p>
            <a:r>
              <a:rPr lang="zh-CN" altLang="en-US" dirty="0"/>
              <a:t>第二，就是如何去选择不同的特征，来达到最佳的过滤效果？</a:t>
            </a:r>
            <a:endParaRPr lang="en-US" altLang="zh-CN" dirty="0"/>
          </a:p>
          <a:p>
            <a:endParaRPr lang="en-US" dirty="0"/>
          </a:p>
          <a:p>
            <a:r>
              <a:rPr lang="en-US" altLang="zh-CN" dirty="0" err="1"/>
              <a:t>Reducto</a:t>
            </a:r>
            <a:r>
              <a:rPr lang="zh-CN" altLang="en-US" dirty="0"/>
              <a:t>主要思想是这样的，他们想通过摄像头和服务器的交互来实现最佳的过滤效果，摄像头利用一些简单的、低级的特征来计算帧和帧之间的差异，并对视频帧进行筛选，把筛选的帧传给服务器，服务器根据当前知道的一些信息，来对摄像头的过滤策略</a:t>
            </a:r>
            <a:r>
              <a:rPr lang="zh-CN" altLang="en-US"/>
              <a:t>进行更新引导，</a:t>
            </a:r>
            <a:r>
              <a:rPr lang="zh-CN" altLang="en-US" dirty="0"/>
              <a:t>有效的提升整体的视频</a:t>
            </a:r>
            <a:r>
              <a:rPr lang="zh-CN" altLang="en-US"/>
              <a:t>分析效率</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16</a:t>
            </a:fld>
            <a:endParaRPr lang="en-US"/>
          </a:p>
        </p:txBody>
      </p:sp>
    </p:spTree>
    <p:extLst>
      <p:ext uri="{BB962C8B-B14F-4D97-AF65-F5344CB8AC3E}">
        <p14:creationId xmlns:p14="http://schemas.microsoft.com/office/powerpoint/2010/main" val="1571138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针对如何动态选择阈值这个问题</a:t>
            </a:r>
            <a:r>
              <a:rPr lang="zh-CN" altLang="en-US" sz="1200" kern="1200" dirty="0">
                <a:solidFill>
                  <a:schemeClr val="tx1"/>
                </a:solidFill>
                <a:effectLst/>
                <a:latin typeface="+mn-lt"/>
                <a:ea typeface="+mn-ea"/>
                <a:cs typeface="+mn-cs"/>
              </a:rPr>
              <a:t>，在获取到用户的查询请求时，最开始作者先上传几个视频段作为样本，这些视频段是完整的，没有过滤掉任何帧，然后设置不同的阈值，在每个设定阈值下，每个视频段的视频帧经过过滤后都会被送入</a:t>
            </a:r>
            <a:r>
              <a:rPr lang="en-US" altLang="zh-CN" sz="1200" kern="1200" dirty="0">
                <a:solidFill>
                  <a:schemeClr val="tx1"/>
                </a:solidFill>
                <a:effectLst/>
                <a:latin typeface="+mn-lt"/>
                <a:ea typeface="+mn-ea"/>
                <a:cs typeface="+mn-cs"/>
              </a:rPr>
              <a:t>DNN</a:t>
            </a:r>
            <a:r>
              <a:rPr lang="zh-CN" altLang="en-US" sz="1200" kern="1200" dirty="0">
                <a:solidFill>
                  <a:schemeClr val="tx1"/>
                </a:solidFill>
                <a:effectLst/>
                <a:latin typeface="+mn-lt"/>
                <a:ea typeface="+mn-ea"/>
                <a:cs typeface="+mn-cs"/>
              </a:rPr>
              <a:t>网络，产生一个输出的精度，然后形成一个映射关系，把所有低于目标精度的数据删除。</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之后再用</a:t>
            </a:r>
            <a:r>
              <a:rPr lang="en-US" altLang="zh-CN" sz="1200" kern="1200" dirty="0">
                <a:solidFill>
                  <a:schemeClr val="tx1"/>
                </a:solidFill>
                <a:effectLst/>
                <a:latin typeface="+mn-lt"/>
                <a:ea typeface="+mn-ea"/>
                <a:cs typeface="+mn-cs"/>
              </a:rPr>
              <a:t>K-means</a:t>
            </a:r>
            <a:r>
              <a:rPr lang="zh-CN" altLang="en-US" sz="1200" kern="1200" dirty="0">
                <a:solidFill>
                  <a:schemeClr val="tx1"/>
                </a:solidFill>
                <a:effectLst/>
                <a:latin typeface="+mn-lt"/>
                <a:ea typeface="+mn-ea"/>
                <a:cs typeface="+mn-cs"/>
              </a:rPr>
              <a:t>聚类的方法，为不同的帧差范围，划定一个阈值，生成一个哈希表。</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建立这样一张表过程比较复杂，是需要一定算力的，所以这部分放在了服务端，而摄像头端只需要这样一个哈希表就可以完成阈值查询，所以需要服务端向摄像头传一个这样的哈希表，进行引导。</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17</a:t>
            </a:fld>
            <a:endParaRPr lang="en-US"/>
          </a:p>
        </p:txBody>
      </p:sp>
    </p:spTree>
    <p:extLst>
      <p:ext uri="{BB962C8B-B14F-4D97-AF65-F5344CB8AC3E}">
        <p14:creationId xmlns:p14="http://schemas.microsoft.com/office/powerpoint/2010/main" val="2747480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然后就是第二个问题</a:t>
            </a:r>
            <a:r>
              <a:rPr lang="zh-CN" altLang="en-US" dirty="0"/>
              <a:t>，我们如何为不同的查询任务选择最合适的特征，和前面做法类似，也是要最开始上传一段几分钟的视频作为样本，但是这个过程是线下做的，服务器对所有的帧进行三种特征的提取，也就是</a:t>
            </a:r>
            <a:r>
              <a:rPr lang="en-US" altLang="zh-CN" dirty="0"/>
              <a:t>Edge</a:t>
            </a:r>
            <a:r>
              <a:rPr lang="zh-CN" altLang="en-US" dirty="0"/>
              <a:t>、</a:t>
            </a:r>
            <a:r>
              <a:rPr lang="en-US" altLang="zh-CN" dirty="0"/>
              <a:t>Area</a:t>
            </a:r>
            <a:r>
              <a:rPr lang="zh-CN" altLang="en-US" dirty="0"/>
              <a:t>和</a:t>
            </a:r>
            <a:r>
              <a:rPr lang="en-US" altLang="zh-CN" dirty="0"/>
              <a:t>Pixel</a:t>
            </a:r>
            <a:r>
              <a:rPr lang="zh-CN" altLang="en-US" dirty="0"/>
              <a:t>特征。</a:t>
            </a:r>
            <a:endParaRPr lang="en-US" altLang="zh-CN" dirty="0"/>
          </a:p>
          <a:p>
            <a:endParaRPr lang="en-US" altLang="zh-CN" dirty="0"/>
          </a:p>
          <a:p>
            <a:r>
              <a:rPr lang="zh-CN" altLang="en-US" dirty="0"/>
              <a:t>然后针对不同任务，计算达到目标精度需要过滤掉的帧数</a:t>
            </a:r>
            <a:endParaRPr lang="en-US" altLang="zh-CN" dirty="0"/>
          </a:p>
          <a:p>
            <a:endParaRPr lang="en-US" altLang="zh-CN" dirty="0"/>
          </a:p>
          <a:p>
            <a:r>
              <a:rPr lang="zh-CN" altLang="en-US" dirty="0"/>
              <a:t>过滤帧数最多的就是最适合这个任务的特征，这个过程也是比较复杂的，需要交给服务端去做，服务端生成这个配置信息发送给摄像头。</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18</a:t>
            </a:fld>
            <a:endParaRPr lang="en-US"/>
          </a:p>
        </p:txBody>
      </p:sp>
    </p:spTree>
    <p:extLst>
      <p:ext uri="{BB962C8B-B14F-4D97-AF65-F5344CB8AC3E}">
        <p14:creationId xmlns:p14="http://schemas.microsoft.com/office/powerpoint/2010/main" val="40859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有人可能会疑惑</a:t>
            </a:r>
            <a:r>
              <a:rPr lang="zh-CN" altLang="en-US" dirty="0"/>
              <a:t>，为什么只是根据查询类型来决定用什么特征呢，</a:t>
            </a:r>
            <a:endParaRPr lang="en-US" altLang="zh-CN" dirty="0"/>
          </a:p>
          <a:p>
            <a:endParaRPr lang="en-US" altLang="zh-CN" dirty="0"/>
          </a:p>
          <a:p>
            <a:r>
              <a:rPr lang="zh-CN" altLang="en-US" dirty="0"/>
              <a:t>作者在文中也做了实验解释这个事情，他认为最佳特征的选择只和查询类型有关，和视频的内容没有关系。</a:t>
            </a:r>
            <a:endParaRPr lang="en-US" altLang="zh-CN" dirty="0"/>
          </a:p>
          <a:p>
            <a:endParaRPr lang="en-US" altLang="zh-CN" dirty="0"/>
          </a:p>
          <a:p>
            <a:r>
              <a:rPr lang="zh-CN" altLang="en-US" dirty="0"/>
              <a:t>从图中的实验结果可以看出，对于目标框的检索任务，不同类型的视频，都是</a:t>
            </a:r>
            <a:r>
              <a:rPr lang="en-US" altLang="zh-CN" dirty="0"/>
              <a:t>Edge</a:t>
            </a:r>
            <a:r>
              <a:rPr lang="zh-CN" altLang="en-US" dirty="0"/>
              <a:t>特征过滤掉的帧数最多，而对于计数任务，不同类型的视频，都是</a:t>
            </a:r>
            <a:r>
              <a:rPr lang="en-US" altLang="zh-CN" dirty="0"/>
              <a:t>Area</a:t>
            </a:r>
            <a:r>
              <a:rPr lang="zh-CN" altLang="en-US" dirty="0"/>
              <a:t>特征过滤掉的帧数最多。</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19</a:t>
            </a:fld>
            <a:endParaRPr lang="en-US"/>
          </a:p>
        </p:txBody>
      </p:sp>
    </p:spTree>
    <p:extLst>
      <p:ext uri="{BB962C8B-B14F-4D97-AF65-F5344CB8AC3E}">
        <p14:creationId xmlns:p14="http://schemas.microsoft.com/office/powerpoint/2010/main" val="413272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首先</a:t>
            </a:r>
            <a:r>
              <a:rPr lang="zh-CN" altLang="en-US" dirty="0"/>
              <a:t>，介绍一下相关背景，如今</a:t>
            </a:r>
            <a:r>
              <a:rPr lang="zh-CN" altLang="en-US" sz="1200" b="0" i="0" u="none" strike="noStrike" kern="1200" dirty="0">
                <a:solidFill>
                  <a:schemeClr val="tx1"/>
                </a:solidFill>
                <a:effectLst/>
                <a:latin typeface="+mn-lt"/>
                <a:ea typeface="+mn-ea"/>
                <a:cs typeface="+mn-cs"/>
              </a:rPr>
              <a:t>摄像头在生活中无处不在，随着城市不断发展，摄像头部署的规模也在不断扩大，数以万计的摄像头在采集着多种多样的视频数据，越来越多应用需要通过对视频进行实时分析来执行一些任务，比如交通监控这类事情。</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a:t>
            </a:fld>
            <a:endParaRPr lang="en-US"/>
          </a:p>
        </p:txBody>
      </p:sp>
    </p:spTree>
    <p:extLst>
      <p:ext uri="{BB962C8B-B14F-4D97-AF65-F5344CB8AC3E}">
        <p14:creationId xmlns:p14="http://schemas.microsoft.com/office/powerpoint/2010/main" val="4203821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现在</a:t>
            </a:r>
            <a:r>
              <a:rPr lang="zh-CN" altLang="en-US" dirty="0"/>
              <a:t>，我们看一下</a:t>
            </a:r>
            <a:r>
              <a:rPr lang="en-US" altLang="zh-CN" dirty="0" err="1"/>
              <a:t>Reducto</a:t>
            </a:r>
            <a:r>
              <a:rPr lang="zh-CN" altLang="en-US" dirty="0"/>
              <a:t>整体的流程，最开始是个离线配置操作，摄像头传给服务器一段几分钟的视频，然后服务器生成一些配置信息，将特征配置信息和哈希查询表返回给摄像头</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20</a:t>
            </a:fld>
            <a:endParaRPr lang="en-US"/>
          </a:p>
        </p:txBody>
      </p:sp>
    </p:spTree>
    <p:extLst>
      <p:ext uri="{BB962C8B-B14F-4D97-AF65-F5344CB8AC3E}">
        <p14:creationId xmlns:p14="http://schemas.microsoft.com/office/powerpoint/2010/main" val="297568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然后就是正常的在线视频分析流程</a:t>
            </a:r>
            <a:r>
              <a:rPr lang="zh-CN" altLang="en-US" sz="1200" kern="1200" dirty="0">
                <a:solidFill>
                  <a:schemeClr val="tx1"/>
                </a:solidFill>
                <a:effectLst/>
                <a:latin typeface="+mn-lt"/>
                <a:ea typeface="+mn-ea"/>
                <a:cs typeface="+mn-cs"/>
              </a:rPr>
              <a:t>，摄像头缓存了一个视频段，然后计算帧差，在哈希表中查找合适的阈值，最后进行过滤，将过滤后的视频帧发送给服务器，服务端执行模型，最后结果返回给用户。</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F9C4EB-8373-B545-8576-FF5AD24D28FF}" type="slidenum">
              <a:rPr lang="en-US" smtClean="0"/>
              <a:t>21</a:t>
            </a:fld>
            <a:endParaRPr lang="en-US"/>
          </a:p>
        </p:txBody>
      </p:sp>
    </p:spTree>
    <p:extLst>
      <p:ext uri="{BB962C8B-B14F-4D97-AF65-F5344CB8AC3E}">
        <p14:creationId xmlns:p14="http://schemas.microsoft.com/office/powerpoint/2010/main" val="38641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这种流程还会遇到一种情况</a:t>
            </a:r>
            <a:r>
              <a:rPr lang="zh-CN" altLang="en-US" sz="1200" kern="1200" dirty="0">
                <a:solidFill>
                  <a:schemeClr val="tx1"/>
                </a:solidFill>
                <a:effectLst/>
                <a:latin typeface="+mn-lt"/>
                <a:ea typeface="+mn-ea"/>
                <a:cs typeface="+mn-cs"/>
              </a:rPr>
              <a:t>，可能某个时刻，视频画风突变，计算出的帧差在哈希表中无法查到对应的阈值，这时，会把所有的视频帧发送给服务端，服务端对哈希表进行更新，将更新的哈希表返回给摄像头</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22</a:t>
            </a:fld>
            <a:endParaRPr lang="en-US"/>
          </a:p>
        </p:txBody>
      </p:sp>
    </p:spTree>
    <p:extLst>
      <p:ext uri="{BB962C8B-B14F-4D97-AF65-F5344CB8AC3E}">
        <p14:creationId xmlns:p14="http://schemas.microsoft.com/office/powerpoint/2010/main" val="659671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然后之后流程又步入了正轨</a:t>
            </a:r>
            <a:r>
              <a:rPr lang="zh-CN" altLang="en-US" dirty="0"/>
              <a:t>。</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23</a:t>
            </a:fld>
            <a:endParaRPr lang="en-US"/>
          </a:p>
        </p:txBody>
      </p:sp>
    </p:spTree>
    <p:extLst>
      <p:ext uri="{BB962C8B-B14F-4D97-AF65-F5344CB8AC3E}">
        <p14:creationId xmlns:p14="http://schemas.microsoft.com/office/powerpoint/2010/main" val="2389600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接下来是实验部分</a:t>
            </a:r>
            <a:r>
              <a:rPr lang="zh-CN" altLang="en-US" dirty="0"/>
              <a:t>，这篇文章主要关注三种查询任务，分别是目标检测、目标计数以及目标标记（图片中是否包含目标，</a:t>
            </a:r>
            <a:r>
              <a:rPr lang="en-US" altLang="zh-CN" dirty="0"/>
              <a:t>1/0</a:t>
            </a:r>
            <a:r>
              <a:rPr lang="zh-CN" altLang="en-US" dirty="0"/>
              <a:t>）</a:t>
            </a:r>
            <a:endParaRPr lang="en-US" altLang="zh-CN" dirty="0"/>
          </a:p>
          <a:p>
            <a:endParaRPr lang="en-US" dirty="0"/>
          </a:p>
          <a:p>
            <a:r>
              <a:rPr lang="zh-CN" altLang="en-US" dirty="0"/>
              <a:t>实验中使用的数据集是</a:t>
            </a:r>
            <a:r>
              <a:rPr lang="en-US" altLang="zh-CN" dirty="0"/>
              <a:t>8</a:t>
            </a:r>
            <a:r>
              <a:rPr lang="zh-CN" altLang="en-US" dirty="0"/>
              <a:t>个交通视频，由</a:t>
            </a:r>
            <a:r>
              <a:rPr lang="en-US" altLang="zh-CN" dirty="0"/>
              <a:t>25</a:t>
            </a:r>
            <a:r>
              <a:rPr lang="zh-CN" altLang="en-US" dirty="0"/>
              <a:t>个</a:t>
            </a:r>
            <a:r>
              <a:rPr lang="en-US" altLang="zh-CN" dirty="0"/>
              <a:t>10</a:t>
            </a:r>
            <a:r>
              <a:rPr lang="zh-CN" altLang="en-US" dirty="0"/>
              <a:t>分钟的视频片段组成。</a:t>
            </a:r>
            <a:endParaRPr lang="en-US" altLang="zh-CN" dirty="0"/>
          </a:p>
          <a:p>
            <a:endParaRPr lang="en-US" dirty="0"/>
          </a:p>
          <a:p>
            <a:r>
              <a:rPr lang="zh-CN" altLang="en-US" dirty="0"/>
              <a:t>在</a:t>
            </a:r>
            <a:r>
              <a:rPr lang="en-US" altLang="zh-CN" dirty="0"/>
              <a:t>server</a:t>
            </a:r>
            <a:r>
              <a:rPr lang="zh-CN" altLang="en-US" dirty="0"/>
              <a:t>端跑的是一个</a:t>
            </a:r>
            <a:r>
              <a:rPr lang="en-US" altLang="zh-CN" dirty="0"/>
              <a:t>YOLOv3</a:t>
            </a:r>
            <a:r>
              <a:rPr lang="zh-CN" altLang="en-US" dirty="0"/>
              <a:t>的目标检测模型</a:t>
            </a:r>
            <a:endParaRPr lang="en-US" altLang="zh-CN" dirty="0"/>
          </a:p>
          <a:p>
            <a:endParaRPr lang="en-US" dirty="0"/>
          </a:p>
          <a:p>
            <a:r>
              <a:rPr lang="zh-CN" altLang="en-US" dirty="0"/>
              <a:t>摄像头采用的是树莓派或者是模拟了摄像头资源配置的虚拟机</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24</a:t>
            </a:fld>
            <a:endParaRPr lang="en-US"/>
          </a:p>
        </p:txBody>
      </p:sp>
    </p:spTree>
    <p:extLst>
      <p:ext uri="{BB962C8B-B14F-4D97-AF65-F5344CB8AC3E}">
        <p14:creationId xmlns:p14="http://schemas.microsoft.com/office/powerpoint/2010/main" val="129821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在给定目标精度为</a:t>
            </a:r>
            <a:r>
              <a:rPr lang="en-US" altLang="zh-CN" sz="1200" kern="1200" dirty="0">
                <a:solidFill>
                  <a:schemeClr val="tx1"/>
                </a:solidFill>
                <a:effectLst/>
                <a:latin typeface="+mn-lt"/>
                <a:ea typeface="+mn-ea"/>
                <a:cs typeface="+mn-cs"/>
              </a:rPr>
              <a:t>90%</a:t>
            </a:r>
            <a:r>
              <a:rPr lang="zh-CN" altLang="en-US" sz="1200" kern="1200" dirty="0">
                <a:solidFill>
                  <a:schemeClr val="tx1"/>
                </a:solidFill>
                <a:effectLst/>
                <a:latin typeface="+mn-lt"/>
                <a:ea typeface="+mn-ea"/>
                <a:cs typeface="+mn-cs"/>
              </a:rPr>
              <a:t>的情况下，作者用</a:t>
            </a:r>
            <a:r>
              <a:rPr lang="en-US" altLang="zh-CN" sz="1200" kern="1200" dirty="0" err="1">
                <a:solidFill>
                  <a:schemeClr val="tx1"/>
                </a:solidFill>
                <a:effectLst/>
                <a:latin typeface="+mn-lt"/>
                <a:ea typeface="+mn-ea"/>
                <a:cs typeface="+mn-cs"/>
              </a:rPr>
              <a:t>Reducto</a:t>
            </a:r>
            <a:r>
              <a:rPr lang="zh-CN" altLang="en-US" sz="1200" kern="1200" dirty="0">
                <a:solidFill>
                  <a:schemeClr val="tx1"/>
                </a:solidFill>
                <a:effectLst/>
                <a:latin typeface="+mn-lt"/>
                <a:ea typeface="+mn-ea"/>
                <a:cs typeface="+mn-cs"/>
              </a:rPr>
              <a:t>和线下最优的过滤方法进行比对，线下最优过滤方法就是已知每一帧的查询结果的情况下，过滤掉和前一帧查询结果相同的帧，可以看出，</a:t>
            </a:r>
            <a:r>
              <a:rPr lang="en-US" altLang="zh-CN" sz="1200" kern="1200" dirty="0" err="1">
                <a:solidFill>
                  <a:schemeClr val="tx1"/>
                </a:solidFill>
                <a:effectLst/>
                <a:latin typeface="+mn-lt"/>
                <a:ea typeface="+mn-ea"/>
                <a:cs typeface="+mn-cs"/>
              </a:rPr>
              <a:t>Reducto</a:t>
            </a:r>
            <a:r>
              <a:rPr lang="zh-CN" altLang="en-US" sz="1200" kern="1200" dirty="0">
                <a:solidFill>
                  <a:schemeClr val="tx1"/>
                </a:solidFill>
                <a:effectLst/>
                <a:latin typeface="+mn-lt"/>
                <a:ea typeface="+mn-ea"/>
                <a:cs typeface="+mn-cs"/>
              </a:rPr>
              <a:t>可以过滤掉</a:t>
            </a:r>
            <a:r>
              <a:rPr lang="en-US" altLang="zh-CN" sz="1200" kern="1200" dirty="0">
                <a:solidFill>
                  <a:schemeClr val="tx1"/>
                </a:solidFill>
                <a:effectLst/>
                <a:latin typeface="+mn-lt"/>
                <a:ea typeface="+mn-ea"/>
                <a:cs typeface="+mn-cs"/>
              </a:rPr>
              <a:t>36-51%</a:t>
            </a:r>
            <a:r>
              <a:rPr lang="zh-CN" altLang="en-US" sz="1200" kern="1200" dirty="0">
                <a:solidFill>
                  <a:schemeClr val="tx1"/>
                </a:solidFill>
                <a:effectLst/>
                <a:latin typeface="+mn-lt"/>
                <a:ea typeface="+mn-ea"/>
                <a:cs typeface="+mn-cs"/>
              </a:rPr>
              <a:t>的帧，而且精度要比目标精度要高，这主要是因为有了动态阈值目的是使精度大于等于目标阈值，所以更少的帧被过滤掉，精度比目标精度高。</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25</a:t>
            </a:fld>
            <a:endParaRPr lang="en-US"/>
          </a:p>
        </p:txBody>
      </p:sp>
    </p:spTree>
    <p:extLst>
      <p:ext uri="{BB962C8B-B14F-4D97-AF65-F5344CB8AC3E}">
        <p14:creationId xmlns:p14="http://schemas.microsoft.com/office/powerpoint/2010/main" val="274530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然后作者测试了摄像头上处理视频的速度</a:t>
            </a:r>
            <a:r>
              <a:rPr lang="zh-CN" altLang="en-US" dirty="0"/>
              <a:t>，从视频帧的产生，到发送的过程，总体的处理速度达到了</a:t>
            </a:r>
            <a:r>
              <a:rPr lang="en-US" altLang="zh-CN" dirty="0"/>
              <a:t>47.8fps</a:t>
            </a:r>
            <a:r>
              <a:rPr lang="zh-CN" altLang="en-US" dirty="0"/>
              <a:t>，深入的来讲，提取特征的速度是</a:t>
            </a:r>
            <a:r>
              <a:rPr lang="en-US" altLang="zh-CN" dirty="0"/>
              <a:t>99.7fps</a:t>
            </a:r>
            <a:r>
              <a:rPr lang="zh-CN" altLang="en-US" dirty="0"/>
              <a:t>，计算帧差速度是</a:t>
            </a:r>
            <a:r>
              <a:rPr lang="en-US" altLang="zh-CN" dirty="0"/>
              <a:t>129.5fps</a:t>
            </a:r>
            <a:r>
              <a:rPr lang="zh-CN" altLang="en-US" dirty="0"/>
              <a:t>，哈希表的查询速度更快，达到</a:t>
            </a:r>
            <a:r>
              <a:rPr lang="en-US" altLang="zh-CN" dirty="0"/>
              <a:t>318.6fps</a:t>
            </a:r>
            <a:r>
              <a:rPr lang="zh-CN" altLang="en-US" dirty="0"/>
              <a:t>。</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26</a:t>
            </a:fld>
            <a:endParaRPr lang="en-US"/>
          </a:p>
        </p:txBody>
      </p:sp>
    </p:spTree>
    <p:extLst>
      <p:ext uri="{BB962C8B-B14F-4D97-AF65-F5344CB8AC3E}">
        <p14:creationId xmlns:p14="http://schemas.microsoft.com/office/powerpoint/2010/main" val="3683253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资源节省方面</a:t>
            </a:r>
            <a:r>
              <a:rPr lang="zh-CN" altLang="en-US" dirty="0"/>
              <a:t>，</a:t>
            </a:r>
            <a:r>
              <a:rPr lang="en-US" altLang="zh-CN" dirty="0" err="1"/>
              <a:t>Reducto</a:t>
            </a:r>
            <a:r>
              <a:rPr lang="zh-CN" altLang="en-US" dirty="0"/>
              <a:t>可以节约</a:t>
            </a:r>
            <a:r>
              <a:rPr lang="en-US" altLang="zh-CN" dirty="0"/>
              <a:t>22.3%</a:t>
            </a:r>
            <a:r>
              <a:rPr lang="zh-CN" altLang="en-US" dirty="0"/>
              <a:t>的网络带宽，</a:t>
            </a:r>
            <a:r>
              <a:rPr lang="en-US" altLang="zh-CN" dirty="0"/>
              <a:t>baseline</a:t>
            </a:r>
            <a:r>
              <a:rPr lang="zh-CN" altLang="en-US" dirty="0"/>
              <a:t>就是不做帧过滤，同时后端处理速度加快了一倍，看起来挺吓人，其实我觉得说的是一种事情，这主要是因为更少的帧被处理了。</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27</a:t>
            </a:fld>
            <a:endParaRPr lang="en-US"/>
          </a:p>
        </p:txBody>
      </p:sp>
    </p:spTree>
    <p:extLst>
      <p:ext uri="{BB962C8B-B14F-4D97-AF65-F5344CB8AC3E}">
        <p14:creationId xmlns:p14="http://schemas.microsoft.com/office/powerpoint/2010/main" val="231061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最后是端到端的延迟</a:t>
            </a:r>
            <a:r>
              <a:rPr lang="zh-CN" altLang="en-US" dirty="0"/>
              <a:t>，作者测试了不同网络条件下的性能表现，对比</a:t>
            </a:r>
            <a:r>
              <a:rPr lang="en-US" altLang="zh-CN" dirty="0"/>
              <a:t>baseline</a:t>
            </a:r>
            <a:r>
              <a:rPr lang="zh-CN" altLang="en-US" dirty="0"/>
              <a:t>，</a:t>
            </a:r>
            <a:r>
              <a:rPr lang="en-US" altLang="zh-CN" dirty="0" err="1"/>
              <a:t>Reducto</a:t>
            </a:r>
            <a:r>
              <a:rPr lang="zh-CN" altLang="en-US" dirty="0"/>
              <a:t>可以将响应延迟缩短</a:t>
            </a:r>
            <a:r>
              <a:rPr lang="en-US" altLang="zh-CN" dirty="0"/>
              <a:t>22-26%</a:t>
            </a:r>
            <a:r>
              <a:rPr lang="zh-CN" altLang="en-US" dirty="0"/>
              <a:t>。</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28</a:t>
            </a:fld>
            <a:endParaRPr lang="en-US"/>
          </a:p>
        </p:txBody>
      </p:sp>
    </p:spTree>
    <p:extLst>
      <p:ext uri="{BB962C8B-B14F-4D97-AF65-F5344CB8AC3E}">
        <p14:creationId xmlns:p14="http://schemas.microsoft.com/office/powerpoint/2010/main" val="1353242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a:t>
            </a:r>
            <a:r>
              <a:rPr lang="zh-CN" altLang="en-US" dirty="0"/>
              <a:t>，做一下小的总结，这篇文章介绍了一种在摄像头端使用简单特征做视频帧过滤的方法，第一点，摄像头的过滤策略是由服务端引导的，第二点，在保证目标精度的前提下，</a:t>
            </a:r>
            <a:r>
              <a:rPr lang="en-US" altLang="zh-CN" dirty="0" err="1"/>
              <a:t>Reducto</a:t>
            </a:r>
            <a:r>
              <a:rPr lang="zh-CN" altLang="en-US" dirty="0"/>
              <a:t>可以过滤超过一半的视频帧，然后降低</a:t>
            </a:r>
            <a:r>
              <a:rPr lang="en-US" altLang="zh-CN" dirty="0"/>
              <a:t>22%</a:t>
            </a:r>
            <a:r>
              <a:rPr lang="zh-CN" altLang="en-US" dirty="0"/>
              <a:t>的延迟。同时，作者也将他们的代码进行了开源。</a:t>
            </a:r>
            <a:endParaRPr lang="en-US" dirty="0"/>
          </a:p>
        </p:txBody>
      </p:sp>
      <p:sp>
        <p:nvSpPr>
          <p:cNvPr id="4" name="Slide Number Placeholder 3"/>
          <p:cNvSpPr>
            <a:spLocks noGrp="1"/>
          </p:cNvSpPr>
          <p:nvPr>
            <p:ph type="sldNum" sz="quarter" idx="5"/>
          </p:nvPr>
        </p:nvSpPr>
        <p:spPr/>
        <p:txBody>
          <a:bodyPr/>
          <a:lstStyle/>
          <a:p>
            <a:fld id="{0BF9C4EB-8373-B545-8576-FF5AD24D28FF}" type="slidenum">
              <a:rPr lang="en-US" smtClean="0"/>
              <a:t>29</a:t>
            </a:fld>
            <a:endParaRPr lang="en-US"/>
          </a:p>
        </p:txBody>
      </p:sp>
    </p:spTree>
    <p:extLst>
      <p:ext uri="{BB962C8B-B14F-4D97-AF65-F5344CB8AC3E}">
        <p14:creationId xmlns:p14="http://schemas.microsoft.com/office/powerpoint/2010/main" val="238732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经典的实时视频分析的流程是这样的</a:t>
            </a:r>
            <a:r>
              <a:rPr lang="zh-CN" altLang="en-US" sz="1200" kern="1200" dirty="0">
                <a:solidFill>
                  <a:schemeClr val="tx1"/>
                </a:solidFill>
                <a:effectLst/>
                <a:latin typeface="+mn-lt"/>
                <a:ea typeface="+mn-ea"/>
                <a:cs typeface="+mn-cs"/>
              </a:rPr>
              <a:t>，摄像头将自己采集到的视频流推到云端服务器，云端服务器执行目标检测的模型，然后将查询结果返回给用户，比如视频中出现了多少个车，或者视频里的车对应的目标框位置。</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这种</a:t>
            </a:r>
            <a:r>
              <a:rPr lang="en-US" altLang="zh-CN" sz="1200" kern="1200" dirty="0">
                <a:solidFill>
                  <a:schemeClr val="tx1"/>
                </a:solidFill>
                <a:effectLst/>
                <a:latin typeface="+mn-lt"/>
                <a:ea typeface="+mn-ea"/>
                <a:cs typeface="+mn-cs"/>
              </a:rPr>
              <a:t>pipeline</a:t>
            </a:r>
            <a:r>
              <a:rPr lang="zh-CN" altLang="en-US" sz="1200" kern="1200" dirty="0">
                <a:solidFill>
                  <a:schemeClr val="tx1"/>
                </a:solidFill>
                <a:effectLst/>
                <a:latin typeface="+mn-lt"/>
                <a:ea typeface="+mn-ea"/>
                <a:cs typeface="+mn-cs"/>
              </a:rPr>
              <a:t>要达成两个目标，第一就是高精度，第二就。是低延迟，也就是实时</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3</a:t>
            </a:fld>
            <a:endParaRPr lang="en-US"/>
          </a:p>
        </p:txBody>
      </p:sp>
    </p:spTree>
    <p:extLst>
      <p:ext uri="{BB962C8B-B14F-4D97-AF65-F5344CB8AC3E}">
        <p14:creationId xmlns:p14="http://schemas.microsoft.com/office/powerpoint/2010/main" val="775294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一下是我对这篇文章的一些观点，</a:t>
            </a:r>
            <a:endParaRPr kumimoji="1" lang="en-US" altLang="zh-CN" dirty="0"/>
          </a:p>
          <a:p>
            <a:endParaRPr kumimoji="1" lang="en-US" altLang="zh-CN" dirty="0"/>
          </a:p>
          <a:p>
            <a:r>
              <a:rPr kumimoji="1" lang="zh-CN" altLang="en-US" dirty="0"/>
              <a:t>首先说一下优点，</a:t>
            </a:r>
            <a:endParaRPr kumimoji="1" lang="en-US" altLang="zh-CN" dirty="0"/>
          </a:p>
          <a:p>
            <a:r>
              <a:rPr kumimoji="1" lang="zh-CN" altLang="en-US" dirty="0"/>
              <a:t>第一，这篇文章针对不同的任务选取不同的特征来计算视频帧之间的差异，而且选取的都是低级特征，在摄像头端是可以进行实时计算的。</a:t>
            </a:r>
            <a:endParaRPr kumimoji="1" lang="en-US" altLang="zh-CN" dirty="0"/>
          </a:p>
          <a:p>
            <a:r>
              <a:rPr kumimoji="1" lang="zh-CN" altLang="en-US" dirty="0"/>
              <a:t>第二，这篇文章不同于之前的</a:t>
            </a:r>
            <a:r>
              <a:rPr kumimoji="1" lang="en-US" altLang="zh-CN" dirty="0"/>
              <a:t>Glimpse</a:t>
            </a:r>
            <a:r>
              <a:rPr kumimoji="1" lang="zh-CN" altLang="en-US" dirty="0"/>
              <a:t>，可以随着视频内容的变化，动态的改变过滤的阈值，提高视频帧过滤的效果，保证精度的前提下，尽可能过滤掉更多的视频帧。</a:t>
            </a:r>
            <a:endParaRPr kumimoji="1" lang="en-US" altLang="zh-CN" dirty="0"/>
          </a:p>
          <a:p>
            <a:r>
              <a:rPr kumimoji="1" lang="zh-CN" altLang="en-US" dirty="0"/>
              <a:t>第三，我觉得这篇文章的方法有一些拓展性，比如之前贺骁武学长讲过一篇</a:t>
            </a:r>
            <a:r>
              <a:rPr kumimoji="1" lang="en-US" altLang="zh-CN" dirty="0"/>
              <a:t>DDS,</a:t>
            </a:r>
            <a:r>
              <a:rPr kumimoji="1" lang="zh-CN" altLang="en-US" dirty="0"/>
              <a:t>也是发表在同年发表在这个会议上的，他的做法主要是对视频帧不同的区域进行编码，降低视频帧的数据量，其实二者可以融合，过滤的同时，对需要上传的视频帧进行进一步的编码，从而进一步减小了网络的传输带宽。</a:t>
            </a:r>
            <a:endParaRPr kumimoji="1" lang="en-US" altLang="zh-CN" dirty="0"/>
          </a:p>
          <a:p>
            <a:endParaRPr kumimoji="1" lang="en-US" altLang="zh-CN" dirty="0"/>
          </a:p>
          <a:p>
            <a:r>
              <a:rPr kumimoji="1" lang="zh-CN" altLang="en-US" dirty="0"/>
              <a:t>然后对于缺点，</a:t>
            </a:r>
            <a:endParaRPr kumimoji="1" lang="en-US" altLang="zh-CN" dirty="0"/>
          </a:p>
          <a:p>
            <a:r>
              <a:rPr kumimoji="1" lang="zh-CN" altLang="en-US" dirty="0"/>
              <a:t>第一，我认为</a:t>
            </a:r>
            <a:r>
              <a:rPr kumimoji="1" lang="en-US" altLang="zh-CN" dirty="0" err="1"/>
              <a:t>Reducto</a:t>
            </a:r>
            <a:r>
              <a:rPr kumimoji="1" lang="zh-CN" altLang="en-US" dirty="0"/>
              <a:t>的方法使用场景有局限性，他只适用于视频内容变化不怎么频繁的场景，也就是静态摄像头，对于移动的摄像头，画面的频繁变化必然会造成哈希表需要频繁更新，某种意义上来说，对延迟造成了很大影响。而且哈希表的生成本身就比较费时。</a:t>
            </a:r>
            <a:endParaRPr kumimoji="1" lang="en-US" altLang="zh-CN" dirty="0"/>
          </a:p>
          <a:p>
            <a:r>
              <a:rPr kumimoji="1" lang="zh-CN" altLang="en-US" dirty="0"/>
              <a:t>第二，文中列了三个低级特征，但是从论文的实验来看真正派上用场的只有两个，有一个是没有意义的。</a:t>
            </a:r>
            <a:endParaRPr kumimoji="1" lang="en-US" altLang="zh-CN" dirty="0"/>
          </a:p>
          <a:p>
            <a:r>
              <a:rPr kumimoji="1" lang="zh-CN" altLang="en-US" dirty="0"/>
              <a:t>第三，和</a:t>
            </a:r>
            <a:r>
              <a:rPr kumimoji="1" lang="en-US" altLang="zh-CN" dirty="0"/>
              <a:t>DSS</a:t>
            </a:r>
            <a:r>
              <a:rPr kumimoji="1" lang="zh-CN" altLang="en-US" dirty="0"/>
              <a:t>相同，他也是以视频段作为单位进行处理的，缓存一段视频帧，再去筛选，也会对延迟有一定的影响</a:t>
            </a:r>
            <a:endParaRPr kumimoji="1" lang="en-US" altLang="zh-CN" dirty="0"/>
          </a:p>
        </p:txBody>
      </p:sp>
      <p:sp>
        <p:nvSpPr>
          <p:cNvPr id="4" name="灯片编号占位符 3"/>
          <p:cNvSpPr>
            <a:spLocks noGrp="1"/>
          </p:cNvSpPr>
          <p:nvPr>
            <p:ph type="sldNum" sz="quarter" idx="5"/>
          </p:nvPr>
        </p:nvSpPr>
        <p:spPr/>
        <p:txBody>
          <a:bodyPr/>
          <a:lstStyle/>
          <a:p>
            <a:fld id="{0BF9C4EB-8373-B545-8576-FF5AD24D28FF}" type="slidenum">
              <a:rPr lang="en-US" smtClean="0"/>
              <a:t>30</a:t>
            </a:fld>
            <a:endParaRPr lang="en-US"/>
          </a:p>
        </p:txBody>
      </p:sp>
    </p:spTree>
    <p:extLst>
      <p:ext uri="{BB962C8B-B14F-4D97-AF65-F5344CB8AC3E}">
        <p14:creationId xmlns:p14="http://schemas.microsoft.com/office/powerpoint/2010/main" val="1651495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最后，我对现在视频分析研究的热点问题进行了一些总结。</a:t>
            </a:r>
            <a:endParaRPr kumimoji="1" lang="en-US" altLang="zh-CN" dirty="0"/>
          </a:p>
          <a:p>
            <a:r>
              <a:rPr kumimoji="1" lang="zh-CN" altLang="en-US" dirty="0"/>
              <a:t>首先，有一些研究是仅在移动设备上进行视频分析，比如上周泽宇讲的</a:t>
            </a:r>
            <a:r>
              <a:rPr kumimoji="1" lang="en-US" altLang="zh-CN" dirty="0" err="1"/>
              <a:t>DeepMon</a:t>
            </a:r>
            <a:r>
              <a:rPr kumimoji="1" lang="zh-CN" altLang="en-US" dirty="0"/>
              <a:t>这篇论文，他们通过对卷积层的一些操作，比如卷积层缓存、卷积层分解，来加快移动端处理视频的速度，但是做的仍然不够实时。</a:t>
            </a:r>
            <a:endParaRPr kumimoji="1" lang="en-US" altLang="zh-CN" dirty="0"/>
          </a:p>
          <a:p>
            <a:r>
              <a:rPr kumimoji="1" lang="zh-CN" altLang="en-US" dirty="0"/>
              <a:t>然后，就是一些主流的方式是借助边缘服务器强大的性能来完成视频分析的任务，在这种边端协同的架构中，大家的关注点主要有以下几个问题，</a:t>
            </a:r>
            <a:endParaRPr kumimoji="1" lang="en-US" altLang="zh-CN" dirty="0"/>
          </a:p>
          <a:p>
            <a:r>
              <a:rPr kumimoji="1" lang="zh-CN" altLang="en-US" dirty="0"/>
              <a:t>第一，是带宽节省方面，比如</a:t>
            </a:r>
            <a:r>
              <a:rPr kumimoji="1" lang="en-US" altLang="zh-CN" dirty="0"/>
              <a:t>EAAR</a:t>
            </a:r>
            <a:r>
              <a:rPr kumimoji="1" lang="zh-CN" altLang="en-US" dirty="0"/>
              <a:t>和</a:t>
            </a:r>
            <a:r>
              <a:rPr kumimoji="1" lang="en-US" altLang="zh-CN" dirty="0"/>
              <a:t>DDS</a:t>
            </a:r>
            <a:r>
              <a:rPr kumimoji="1" lang="zh-CN" altLang="en-US" dirty="0"/>
              <a:t>，都是通过对视频帧中不同区域进行不同程度的压缩，达到节约带宽的目的，还有就是像</a:t>
            </a:r>
            <a:r>
              <a:rPr kumimoji="1" lang="en-US" altLang="zh-CN" dirty="0"/>
              <a:t>Glimpse</a:t>
            </a:r>
            <a:r>
              <a:rPr kumimoji="1" lang="zh-CN" altLang="en-US" dirty="0"/>
              <a:t>和今天这篇</a:t>
            </a:r>
            <a:r>
              <a:rPr kumimoji="1" lang="en-US" altLang="zh-CN" dirty="0" err="1"/>
              <a:t>Reducto</a:t>
            </a:r>
            <a:r>
              <a:rPr kumimoji="1" lang="zh-CN" altLang="en-US" dirty="0"/>
              <a:t>，通过过滤掉一些帧来达到节省网络带宽的目的。</a:t>
            </a:r>
            <a:endParaRPr kumimoji="1" lang="en-US" altLang="zh-CN" dirty="0"/>
          </a:p>
          <a:p>
            <a:r>
              <a:rPr kumimoji="1" lang="zh-CN" altLang="en-US" dirty="0"/>
              <a:t>第二，是</a:t>
            </a:r>
            <a:r>
              <a:rPr kumimoji="1" lang="en-US" altLang="zh-CN" dirty="0"/>
              <a:t>offloading</a:t>
            </a:r>
            <a:r>
              <a:rPr kumimoji="1" lang="zh-CN" altLang="en-US" dirty="0"/>
              <a:t>的策略优化，</a:t>
            </a:r>
            <a:r>
              <a:rPr kumimoji="1" lang="en-US" altLang="zh-CN" dirty="0"/>
              <a:t>EAAR</a:t>
            </a:r>
            <a:r>
              <a:rPr kumimoji="1" lang="zh-CN" altLang="en-US" dirty="0"/>
              <a:t>通过将视频帧均匀划分成几个块并行的传输和推断，需神提出的</a:t>
            </a:r>
            <a:r>
              <a:rPr kumimoji="1" lang="en-US" altLang="zh-CN" dirty="0" err="1"/>
              <a:t>EdgeDuet</a:t>
            </a:r>
            <a:r>
              <a:rPr kumimoji="1" lang="zh-CN" altLang="en-US" dirty="0"/>
              <a:t>对</a:t>
            </a:r>
            <a:r>
              <a:rPr kumimoji="1" lang="en-US" altLang="zh-CN" dirty="0"/>
              <a:t>EAAR</a:t>
            </a:r>
            <a:r>
              <a:rPr kumimoji="1" lang="zh-CN" altLang="en-US" dirty="0"/>
              <a:t>的这个方法进行了进一步优化，基于视频内容来进行</a:t>
            </a:r>
            <a:r>
              <a:rPr kumimoji="1" lang="en-US" altLang="zh-CN" dirty="0"/>
              <a:t>offload</a:t>
            </a:r>
            <a:r>
              <a:rPr kumimoji="1" lang="zh-CN" altLang="en-US" dirty="0"/>
              <a:t>，对于目标多的区域进行优先上传，优先得到检测结果。</a:t>
            </a:r>
            <a:endParaRPr kumimoji="1" lang="en-US" altLang="zh-CN" dirty="0"/>
          </a:p>
          <a:p>
            <a:r>
              <a:rPr kumimoji="1" lang="zh-CN" altLang="en-US" dirty="0"/>
              <a:t>第三，是检测</a:t>
            </a:r>
            <a:r>
              <a:rPr kumimoji="1" lang="en-US" altLang="zh-CN" dirty="0"/>
              <a:t>+</a:t>
            </a:r>
            <a:r>
              <a:rPr kumimoji="1" lang="zh-CN" altLang="en-US" dirty="0"/>
              <a:t>跟踪策略的优化，</a:t>
            </a:r>
            <a:r>
              <a:rPr kumimoji="1" lang="en-US" altLang="zh-CN" dirty="0"/>
              <a:t>Glimpse</a:t>
            </a:r>
            <a:r>
              <a:rPr kumimoji="1" lang="zh-CN" altLang="en-US" dirty="0"/>
              <a:t>在移动端做了一段跟踪缓存，在中间选择重要的帧进行跟踪，而不是逐帧跟踪，加快跟踪的速度，</a:t>
            </a:r>
            <a:r>
              <a:rPr kumimoji="1" lang="en-US" altLang="zh-CN" dirty="0" err="1"/>
              <a:t>EdgeDuet</a:t>
            </a:r>
            <a:r>
              <a:rPr kumimoji="1" lang="zh-CN" altLang="en-US" dirty="0"/>
              <a:t>设计了一种基于优先级的跟踪调度算法，比如较长时间没有更新的目标或者运动速度比较快的目标会有更高的优先级进行更新。</a:t>
            </a:r>
            <a:endParaRPr kumimoji="1" lang="en-US" altLang="zh-CN" dirty="0"/>
          </a:p>
          <a:p>
            <a:r>
              <a:rPr kumimoji="1" lang="zh-CN" altLang="en-US" dirty="0"/>
              <a:t>第四，是系统的配置优化，</a:t>
            </a:r>
            <a:r>
              <a:rPr kumimoji="1" lang="en-US" altLang="zh-CN" dirty="0"/>
              <a:t>Chameleon</a:t>
            </a:r>
            <a:r>
              <a:rPr kumimoji="1" lang="zh-CN" altLang="en-US" dirty="0"/>
              <a:t>在服务端设置了多种</a:t>
            </a:r>
            <a:r>
              <a:rPr kumimoji="1" lang="en-US" altLang="zh-CN" dirty="0"/>
              <a:t>pipeline</a:t>
            </a:r>
            <a:r>
              <a:rPr kumimoji="1" lang="zh-CN" altLang="en-US" dirty="0"/>
              <a:t>，根据视频内容和精度要求选择一条最节省资源的</a:t>
            </a:r>
            <a:r>
              <a:rPr kumimoji="1" lang="en-US" altLang="zh-CN" dirty="0"/>
              <a:t>pipeline</a:t>
            </a:r>
            <a:r>
              <a:rPr kumimoji="1" lang="zh-CN" altLang="en-US" dirty="0"/>
              <a:t>去处理，使服务端的资源得到有效利用。再比如</a:t>
            </a:r>
            <a:r>
              <a:rPr kumimoji="1" lang="en-US" altLang="zh-CN" dirty="0" err="1"/>
              <a:t>DeepDecision</a:t>
            </a:r>
            <a:r>
              <a:rPr kumimoji="1" lang="zh-CN" altLang="en-US" dirty="0"/>
              <a:t>，可以让系统自己决策，视频帧使用本地检测还是使用服务端检测，提升边端的协同性能。</a:t>
            </a:r>
          </a:p>
        </p:txBody>
      </p:sp>
      <p:sp>
        <p:nvSpPr>
          <p:cNvPr id="4" name="灯片编号占位符 3"/>
          <p:cNvSpPr>
            <a:spLocks noGrp="1"/>
          </p:cNvSpPr>
          <p:nvPr>
            <p:ph type="sldNum" sz="quarter" idx="5"/>
          </p:nvPr>
        </p:nvSpPr>
        <p:spPr/>
        <p:txBody>
          <a:bodyPr/>
          <a:lstStyle/>
          <a:p>
            <a:fld id="{0BF9C4EB-8373-B545-8576-FF5AD24D28FF}" type="slidenum">
              <a:rPr lang="en-US" smtClean="0"/>
              <a:t>31</a:t>
            </a:fld>
            <a:endParaRPr lang="en-US"/>
          </a:p>
        </p:txBody>
      </p:sp>
    </p:spTree>
    <p:extLst>
      <p:ext uri="{BB962C8B-B14F-4D97-AF65-F5344CB8AC3E}">
        <p14:creationId xmlns:p14="http://schemas.microsoft.com/office/powerpoint/2010/main" val="403185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然而</a:t>
            </a:r>
            <a:r>
              <a:rPr lang="zh-CN" altLang="en-US" sz="1200" kern="1200" dirty="0">
                <a:solidFill>
                  <a:schemeClr val="tx1"/>
                </a:solidFill>
                <a:effectLst/>
                <a:latin typeface="+mn-lt"/>
                <a:ea typeface="+mn-ea"/>
                <a:cs typeface="+mn-cs"/>
              </a:rPr>
              <a:t>，实现这两个目标面临的最大问题就是资源，视频分析任务，需要的各种资源相对集中，摄像头向服务器进行视频推流需要占用大量网络带宽，比如，一个</a:t>
            </a:r>
            <a:r>
              <a:rPr lang="en-US" altLang="zh-CN" sz="1200" kern="1200" dirty="0">
                <a:solidFill>
                  <a:schemeClr val="tx1"/>
                </a:solidFill>
                <a:effectLst/>
                <a:latin typeface="+mn-lt"/>
                <a:ea typeface="+mn-ea"/>
                <a:cs typeface="+mn-cs"/>
              </a:rPr>
              <a:t>1080p</a:t>
            </a:r>
            <a:r>
              <a:rPr lang="zh-CN" altLang="en-US" sz="1200" kern="1200" dirty="0">
                <a:solidFill>
                  <a:schemeClr val="tx1"/>
                </a:solidFill>
                <a:effectLst/>
                <a:latin typeface="+mn-lt"/>
                <a:ea typeface="+mn-ea"/>
                <a:cs typeface="+mn-cs"/>
              </a:rPr>
              <a:t>的高清视频推流数据传输率达到</a:t>
            </a:r>
            <a:r>
              <a:rPr lang="en-US" altLang="zh-CN" sz="1200" kern="1200" dirty="0">
                <a:solidFill>
                  <a:schemeClr val="tx1"/>
                </a:solidFill>
                <a:effectLst/>
                <a:latin typeface="+mn-lt"/>
                <a:ea typeface="+mn-ea"/>
                <a:cs typeface="+mn-cs"/>
              </a:rPr>
              <a:t>2Mbps</a:t>
            </a:r>
            <a:r>
              <a:rPr lang="zh-CN" altLang="en-U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4</a:t>
            </a:fld>
            <a:endParaRPr lang="en-US"/>
          </a:p>
        </p:txBody>
      </p:sp>
    </p:spTree>
    <p:extLst>
      <p:ext uri="{BB962C8B-B14F-4D97-AF65-F5344CB8AC3E}">
        <p14:creationId xmlns:p14="http://schemas.microsoft.com/office/powerpoint/2010/main" val="2645926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而且基于</a:t>
            </a:r>
            <a:r>
              <a:rPr lang="en-US" altLang="zh-CN" sz="1200" kern="1200" dirty="0">
                <a:solidFill>
                  <a:schemeClr val="tx1"/>
                </a:solidFill>
                <a:effectLst/>
                <a:latin typeface="+mn-lt"/>
                <a:ea typeface="+mn-ea"/>
                <a:cs typeface="+mn-cs"/>
              </a:rPr>
              <a:t>DNN</a:t>
            </a:r>
            <a:r>
              <a:rPr lang="zh-CN" altLang="en-US" sz="1200" kern="1200" dirty="0">
                <a:solidFill>
                  <a:schemeClr val="tx1"/>
                </a:solidFill>
                <a:effectLst/>
                <a:latin typeface="+mn-lt"/>
                <a:ea typeface="+mn-ea"/>
                <a:cs typeface="+mn-cs"/>
              </a:rPr>
              <a:t>的模型需要较高的算力，比如，在一块高性能显卡上在一个</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秒的视频上进行</a:t>
            </a:r>
            <a:r>
              <a:rPr lang="en-US" altLang="zh-CN" sz="1200" kern="1200" dirty="0">
                <a:solidFill>
                  <a:schemeClr val="tx1"/>
                </a:solidFill>
                <a:effectLst/>
                <a:latin typeface="+mn-lt"/>
                <a:ea typeface="+mn-ea"/>
                <a:cs typeface="+mn-cs"/>
              </a:rPr>
              <a:t>Faster-RCNN</a:t>
            </a:r>
            <a:r>
              <a:rPr lang="zh-CN" altLang="en-US" sz="1200" kern="1200" dirty="0">
                <a:solidFill>
                  <a:schemeClr val="tx1"/>
                </a:solidFill>
                <a:effectLst/>
                <a:latin typeface="+mn-lt"/>
                <a:ea typeface="+mn-ea"/>
                <a:cs typeface="+mn-cs"/>
              </a:rPr>
              <a:t>目标检测需要</a:t>
            </a:r>
            <a:r>
              <a:rPr lang="en-US" altLang="zh-CN" sz="1200" kern="1200" dirty="0">
                <a:solidFill>
                  <a:schemeClr val="tx1"/>
                </a:solidFill>
                <a:effectLst/>
                <a:latin typeface="+mn-lt"/>
                <a:ea typeface="+mn-ea"/>
                <a:cs typeface="+mn-cs"/>
              </a:rPr>
              <a:t>6</a:t>
            </a:r>
            <a:r>
              <a:rPr lang="zh-CN" altLang="en-US" sz="1200" kern="1200" dirty="0">
                <a:solidFill>
                  <a:schemeClr val="tx1"/>
                </a:solidFill>
                <a:effectLst/>
                <a:latin typeface="+mn-lt"/>
                <a:ea typeface="+mn-ea"/>
                <a:cs typeface="+mn-cs"/>
              </a:rPr>
              <a:t>秒的时间。</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更难的是，当部署了很多个摄像头需要对多路视频进行分析时，会消耗更多的计算资源和网络带宽占用，情况只会变的更糟。</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因此，为了提升视频处理的效率，一种流行的方法就是只向服务器上传关键帧，也就是说，将那些不包含相关信息、不会影响查询结果的视频帧过滤掉。</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5</a:t>
            </a:fld>
            <a:endParaRPr lang="en-US"/>
          </a:p>
        </p:txBody>
      </p:sp>
    </p:spTree>
    <p:extLst>
      <p:ext uri="{BB962C8B-B14F-4D97-AF65-F5344CB8AC3E}">
        <p14:creationId xmlns:p14="http://schemas.microsoft.com/office/powerpoint/2010/main" val="241664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我们可以将这种方法称为“帧过滤”，</a:t>
            </a:r>
            <a:r>
              <a:rPr lang="en-US" sz="1200" kern="1200" dirty="0" err="1">
                <a:solidFill>
                  <a:schemeClr val="tx1"/>
                </a:solidFill>
                <a:effectLst/>
                <a:latin typeface="+mn-lt"/>
                <a:ea typeface="+mn-ea"/>
                <a:cs typeface="+mn-cs"/>
              </a:rPr>
              <a:t>目前已经有一些工作将帧过滤的方法用于实时视频的分析的优化</a:t>
            </a:r>
            <a:r>
              <a:rPr lang="zh-CN" altLang="en-US" sz="1200" kern="1200" dirty="0">
                <a:solidFill>
                  <a:schemeClr val="tx1"/>
                </a:solidFill>
                <a:effectLst/>
                <a:latin typeface="+mn-lt"/>
                <a:ea typeface="+mn-ea"/>
                <a:cs typeface="+mn-cs"/>
              </a:rPr>
              <a:t>，帧过滤的方法主要有三大类：</a:t>
            </a:r>
            <a:endParaRPr lang="en-US" altLang="zh-CN"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第一类是像</a:t>
            </a:r>
            <a:r>
              <a:rPr lang="en-US" altLang="zh-CN" sz="1200" kern="1200" dirty="0">
                <a:solidFill>
                  <a:schemeClr val="tx1"/>
                </a:solidFill>
                <a:effectLst/>
                <a:latin typeface="+mn-lt"/>
                <a:ea typeface="+mn-ea"/>
                <a:cs typeface="+mn-cs"/>
              </a:rPr>
              <a:t>OSDI</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18</a:t>
            </a:r>
            <a:r>
              <a:rPr lang="zh-CN" altLang="en-US"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Focus</a:t>
            </a:r>
            <a:r>
              <a:rPr lang="zh-CN" altLang="en-US" sz="1200" kern="1200" dirty="0">
                <a:solidFill>
                  <a:schemeClr val="tx1"/>
                </a:solidFill>
                <a:effectLst/>
                <a:latin typeface="+mn-lt"/>
                <a:ea typeface="+mn-ea"/>
                <a:cs typeface="+mn-cs"/>
              </a:rPr>
              <a:t>，他们是在服务端运行</a:t>
            </a:r>
            <a:r>
              <a:rPr lang="en-US" altLang="zh-CN" sz="1200" kern="1200" dirty="0">
                <a:solidFill>
                  <a:schemeClr val="tx1"/>
                </a:solidFill>
                <a:effectLst/>
                <a:latin typeface="+mn-lt"/>
                <a:ea typeface="+mn-ea"/>
                <a:cs typeface="+mn-cs"/>
              </a:rPr>
              <a:t>DNN</a:t>
            </a:r>
            <a:r>
              <a:rPr lang="zh-CN" altLang="en-US" sz="1200" kern="1200" dirty="0">
                <a:solidFill>
                  <a:schemeClr val="tx1"/>
                </a:solidFill>
                <a:effectLst/>
                <a:latin typeface="+mn-lt"/>
                <a:ea typeface="+mn-ea"/>
                <a:cs typeface="+mn-cs"/>
              </a:rPr>
              <a:t>模型前，先用一个小型的压缩模型，来判断输出结果的置信度，如果置信度比较低，那就继续执行</a:t>
            </a:r>
            <a:r>
              <a:rPr lang="en-US" altLang="zh-CN" sz="1200" kern="1200" dirty="0">
                <a:solidFill>
                  <a:schemeClr val="tx1"/>
                </a:solidFill>
                <a:effectLst/>
                <a:latin typeface="+mn-lt"/>
                <a:ea typeface="+mn-ea"/>
                <a:cs typeface="+mn-cs"/>
              </a:rPr>
              <a:t>DNN</a:t>
            </a:r>
            <a:r>
              <a:rPr lang="zh-CN" altLang="en-US" sz="1200" kern="1200" dirty="0">
                <a:solidFill>
                  <a:schemeClr val="tx1"/>
                </a:solidFill>
                <a:effectLst/>
                <a:latin typeface="+mn-lt"/>
                <a:ea typeface="+mn-ea"/>
                <a:cs typeface="+mn-cs"/>
              </a:rPr>
              <a:t>网络，如果置信度较高，则直接把这个结果返回给用户。</a:t>
            </a:r>
            <a:endParaRPr lang="en-US" altLang="zh-CN"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6</a:t>
            </a:fld>
            <a:endParaRPr lang="en-US"/>
          </a:p>
        </p:txBody>
      </p:sp>
    </p:spTree>
    <p:extLst>
      <p:ext uri="{BB962C8B-B14F-4D97-AF65-F5344CB8AC3E}">
        <p14:creationId xmlns:p14="http://schemas.microsoft.com/office/powerpoint/2010/main" val="184671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第二</a:t>
            </a:r>
            <a:r>
              <a:rPr lang="zh-CN" altLang="en-US" sz="1200" b="0" kern="1200" dirty="0">
                <a:solidFill>
                  <a:schemeClr val="tx1"/>
                </a:solidFill>
                <a:effectLst/>
                <a:latin typeface="+mn-lt"/>
                <a:ea typeface="+mn-ea"/>
                <a:cs typeface="+mn-cs"/>
              </a:rPr>
              <a:t>类是像</a:t>
            </a:r>
            <a:r>
              <a:rPr lang="en-US" altLang="zh-CN" sz="1200" b="0" dirty="0"/>
              <a:t>VLDB ’17</a:t>
            </a:r>
            <a:r>
              <a:rPr lang="zh-CN" altLang="en-US" sz="1200" b="0" dirty="0"/>
              <a:t>的</a:t>
            </a:r>
            <a:r>
              <a:rPr lang="en-US" altLang="zh-CN" sz="1200" b="0" dirty="0" err="1"/>
              <a:t>NoScope</a:t>
            </a:r>
            <a:r>
              <a:rPr lang="zh-CN" altLang="en-US" sz="1200" b="0" dirty="0"/>
              <a:t>的做法，他们的做法是先用一个二分类器判断视频帧有没有感兴趣的区域，如果有，才会执行</a:t>
            </a:r>
            <a:r>
              <a:rPr lang="en-US" altLang="zh-CN" sz="1200" b="0" dirty="0"/>
              <a:t>DNN</a:t>
            </a:r>
            <a:r>
              <a:rPr lang="zh-CN" altLang="en-US" sz="1200" b="0" dirty="0"/>
              <a:t>模型，如果没有，就无需给用户返回结果。</a:t>
            </a:r>
            <a:endParaRPr lang="en-US" altLang="zh-CN"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7</a:t>
            </a:fld>
            <a:endParaRPr lang="en-US"/>
          </a:p>
        </p:txBody>
      </p:sp>
    </p:spTree>
    <p:extLst>
      <p:ext uri="{BB962C8B-B14F-4D97-AF65-F5344CB8AC3E}">
        <p14:creationId xmlns:p14="http://schemas.microsoft.com/office/powerpoint/2010/main" val="162481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第三类是像Sensys</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15</a:t>
            </a:r>
            <a:r>
              <a:rPr lang="zh-CN" altLang="en-US"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Glimpse</a:t>
            </a:r>
            <a:r>
              <a:rPr lang="zh-CN" altLang="en-US" sz="1200" kern="1200" dirty="0">
                <a:solidFill>
                  <a:schemeClr val="tx1"/>
                </a:solidFill>
                <a:effectLst/>
                <a:latin typeface="+mn-lt"/>
                <a:ea typeface="+mn-ea"/>
                <a:cs typeface="+mn-cs"/>
              </a:rPr>
              <a:t>工作，他们的做法是在设备端，基于像素差计算当前帧和前一帧的变化量，如果变化量超过了设定的阈值，那就说明视频帧出现了明显的变化，需要将当前帧传到服务端进行</a:t>
            </a:r>
            <a:r>
              <a:rPr lang="en-US" altLang="zh-CN" sz="1200" kern="1200" dirty="0">
                <a:solidFill>
                  <a:schemeClr val="tx1"/>
                </a:solidFill>
                <a:effectLst/>
                <a:latin typeface="+mn-lt"/>
                <a:ea typeface="+mn-ea"/>
                <a:cs typeface="+mn-cs"/>
              </a:rPr>
              <a:t>DNN</a:t>
            </a:r>
            <a:r>
              <a:rPr lang="zh-CN" altLang="en-US" sz="1200" kern="1200" dirty="0">
                <a:solidFill>
                  <a:schemeClr val="tx1"/>
                </a:solidFill>
                <a:effectLst/>
                <a:latin typeface="+mn-lt"/>
                <a:ea typeface="+mn-ea"/>
                <a:cs typeface="+mn-cs"/>
              </a:rPr>
              <a:t>模型处理，如果小于设定的阈值，那就说明视频帧没有明显的变化，结果继续沿用上一帧的即可。</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1B438A-3C8B-C14D-B226-448E135932E2}" type="slidenum">
              <a:rPr lang="en-US" smtClean="0"/>
              <a:t>8</a:t>
            </a:fld>
            <a:endParaRPr lang="en-US"/>
          </a:p>
        </p:txBody>
      </p:sp>
    </p:spTree>
    <p:extLst>
      <p:ext uri="{BB962C8B-B14F-4D97-AF65-F5344CB8AC3E}">
        <p14:creationId xmlns:p14="http://schemas.microsoft.com/office/powerpoint/2010/main" val="148444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于是</a:t>
            </a:r>
            <a:r>
              <a:rPr lang="zh-CN" altLang="en-US" dirty="0"/>
              <a:t>，针对当前的研究现状，有以下几个关键问题</a:t>
            </a:r>
            <a:endParaRPr lang="en-US" altLang="zh-CN" dirty="0"/>
          </a:p>
          <a:p>
            <a:endParaRPr lang="en-US" dirty="0"/>
          </a:p>
          <a:p>
            <a:r>
              <a:rPr lang="zh-CN" altLang="en-US" dirty="0"/>
              <a:t>第一，帧过滤的方法离视频源越近越好，我们能不能直接将它放在摄像头本身呢？减小了服务端的计算资源的同时，也可以节约一部分网络的带宽资源。</a:t>
            </a:r>
            <a:endParaRPr lang="en-US" altLang="zh-CN" dirty="0"/>
          </a:p>
          <a:p>
            <a:endParaRPr lang="en-US" altLang="zh-CN" dirty="0"/>
          </a:p>
          <a:p>
            <a:r>
              <a:rPr lang="zh-CN" altLang="en-US" dirty="0"/>
              <a:t>第二，如果把帧过滤放在摄像头上，摄像头上能利用的计算资源有哪些呢？</a:t>
            </a:r>
            <a:endParaRPr lang="en-US" altLang="zh-CN" dirty="0"/>
          </a:p>
          <a:p>
            <a:endParaRPr lang="en-US" dirty="0"/>
          </a:p>
          <a:p>
            <a:r>
              <a:rPr lang="zh-CN" altLang="en-US" dirty="0"/>
              <a:t>第三，现有的帧过滤方法效果如何呢？</a:t>
            </a:r>
            <a:endParaRPr lang="en-US" dirty="0"/>
          </a:p>
        </p:txBody>
      </p:sp>
      <p:sp>
        <p:nvSpPr>
          <p:cNvPr id="4" name="Slide Number Placeholder 3"/>
          <p:cNvSpPr>
            <a:spLocks noGrp="1"/>
          </p:cNvSpPr>
          <p:nvPr>
            <p:ph type="sldNum" sz="quarter" idx="5"/>
          </p:nvPr>
        </p:nvSpPr>
        <p:spPr/>
        <p:txBody>
          <a:bodyPr/>
          <a:lstStyle/>
          <a:p>
            <a:fld id="{DF1B438A-3C8B-C14D-B226-448E135932E2}" type="slidenum">
              <a:rPr lang="en-US" smtClean="0"/>
              <a:t>9</a:t>
            </a:fld>
            <a:endParaRPr lang="en-US"/>
          </a:p>
        </p:txBody>
      </p:sp>
    </p:spTree>
    <p:extLst>
      <p:ext uri="{BB962C8B-B14F-4D97-AF65-F5344CB8AC3E}">
        <p14:creationId xmlns:p14="http://schemas.microsoft.com/office/powerpoint/2010/main" val="11806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C974-5A9A-6044-9A6C-6A2BE6416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9ED12-1F96-C64F-8A5F-5C8B72EC4A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19CDE4-7911-504E-BEFC-969B955C09F1}"/>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FA3F1DB6-12AE-9D4A-BED5-FD4359AED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55A94-5141-E54C-8251-317371D89FE9}"/>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160206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E6C4-C10B-9E40-9ECA-77908AF4F5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25544-063C-0045-839A-1ACD07D11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5AD42-7B7C-D94C-AE19-8E4A25F075F1}"/>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24E1421C-F865-1D46-A97C-4F1DA0A0A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4C675-459E-7F4A-8A20-DC3DAB5CB8F0}"/>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1484301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24DB58-E747-D048-993D-CC03655C4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86AB09-C647-304F-A096-4417F53586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31D09-BDD5-D84E-9981-C249437CB5FD}"/>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E5643CB0-9C2D-C447-998B-D2FBE476B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E05EE-229C-434D-BE61-C805DE572C0C}"/>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165764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882F-9018-1245-8C25-57FA66EA6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8E6B1-E4E8-7549-A54C-B0B4525AB4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272C1-8DD4-0B4A-A5D2-923FE4108568}"/>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B69B3FEF-56F6-E041-9E27-E7FC29E52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FDB7-EBEB-C341-89F4-26692D5A351F}"/>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42841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1807-CDFE-F242-8E94-08EEE8D8BF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D3D12A-CEE3-CF4A-83B3-D1DD33F9B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D2A1EB-8272-5242-A8C0-49640F53E362}"/>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0CDA0D94-4DAD-1345-900A-8D2B37146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FE37C-883A-2C44-9310-47B73015F2CB}"/>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23582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C906-6E63-EC4A-80C4-026BF5292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75EB8-07C4-9F4A-9AF2-F17FAE2FF3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94DAB-02DB-8149-9401-3DF4234251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23D2BF-FA2F-BA4F-93DA-BDAB9AC27FC1}"/>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6" name="Footer Placeholder 5">
            <a:extLst>
              <a:ext uri="{FF2B5EF4-FFF2-40B4-BE49-F238E27FC236}">
                <a16:creationId xmlns:a16="http://schemas.microsoft.com/office/drawing/2014/main" id="{F91A47A2-FCDE-B441-8A13-D1014FBBD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6BDAA-F542-8145-94E4-C1175D992881}"/>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315003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9D16-2A69-134F-AD28-2EDAE8659A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8C64C-E29E-CC48-8EFC-0ED4CEFE1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748FDA-57DF-7B47-94EC-73698DEFB6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59BFA8-C092-C14C-8042-78271235A3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76A269-FC9A-574A-B00C-879F0A50EC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21A235-1FE4-0E41-BA59-E585590387B4}"/>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8" name="Footer Placeholder 7">
            <a:extLst>
              <a:ext uri="{FF2B5EF4-FFF2-40B4-BE49-F238E27FC236}">
                <a16:creationId xmlns:a16="http://schemas.microsoft.com/office/drawing/2014/main" id="{BA3E7FDF-792D-864A-8779-DCC8A1D311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AC97F7-196D-6140-BA2D-90C9C72CDA26}"/>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66523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FE33-C63F-9F45-863A-A4F5E9D662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515404-0405-C248-9725-295943561D6F}"/>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4" name="Footer Placeholder 3">
            <a:extLst>
              <a:ext uri="{FF2B5EF4-FFF2-40B4-BE49-F238E27FC236}">
                <a16:creationId xmlns:a16="http://schemas.microsoft.com/office/drawing/2014/main" id="{821A25D9-8B58-0440-8FB3-D6368CD25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F58556-0A49-8142-A380-F0A6B65249A4}"/>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286437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85933-3388-EB44-A2A4-B9E2DC209B15}"/>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3" name="Footer Placeholder 2">
            <a:extLst>
              <a:ext uri="{FF2B5EF4-FFF2-40B4-BE49-F238E27FC236}">
                <a16:creationId xmlns:a16="http://schemas.microsoft.com/office/drawing/2014/main" id="{0D6D16BD-DCE6-244A-A02D-2DAD6502D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40EB85-C2FE-504B-9242-F1C52D6D47D2}"/>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308606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8BA1-2509-194D-A7DF-23E5374E93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E61817-83FD-4940-BF80-1D36487FF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AA301E-DCF7-D34E-B9B2-DDCEFCC47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ECD414-19B6-1D4E-B1CD-CAD6ACFBCD12}"/>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6" name="Footer Placeholder 5">
            <a:extLst>
              <a:ext uri="{FF2B5EF4-FFF2-40B4-BE49-F238E27FC236}">
                <a16:creationId xmlns:a16="http://schemas.microsoft.com/office/drawing/2014/main" id="{D4E4AA9B-9A64-F74D-8A60-62B580BB8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F70DC-6881-CA4A-9C89-CA5DFA04C891}"/>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329499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AFFC-8C69-8F49-82A2-0A89DEAAF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EE9936-1706-6C4F-9C41-800D40E41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358BA0-5AE4-2442-B8E7-280452AEC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804E8A-175B-054D-B15B-1CED8FA0A893}"/>
              </a:ext>
            </a:extLst>
          </p:cNvPr>
          <p:cNvSpPr>
            <a:spLocks noGrp="1"/>
          </p:cNvSpPr>
          <p:nvPr>
            <p:ph type="dt" sz="half" idx="10"/>
          </p:nvPr>
        </p:nvSpPr>
        <p:spPr/>
        <p:txBody>
          <a:bodyPr/>
          <a:lstStyle/>
          <a:p>
            <a:fld id="{79B28D2F-292E-024D-9164-91F55EEC33AB}" type="datetimeFigureOut">
              <a:rPr lang="en-US" smtClean="0"/>
              <a:t>11/18/20</a:t>
            </a:fld>
            <a:endParaRPr lang="en-US"/>
          </a:p>
        </p:txBody>
      </p:sp>
      <p:sp>
        <p:nvSpPr>
          <p:cNvPr id="6" name="Footer Placeholder 5">
            <a:extLst>
              <a:ext uri="{FF2B5EF4-FFF2-40B4-BE49-F238E27FC236}">
                <a16:creationId xmlns:a16="http://schemas.microsoft.com/office/drawing/2014/main" id="{D581F839-778D-6641-9175-40620B106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1E064-2957-1844-8A2E-A391CBDBA645}"/>
              </a:ext>
            </a:extLst>
          </p:cNvPr>
          <p:cNvSpPr>
            <a:spLocks noGrp="1"/>
          </p:cNvSpPr>
          <p:nvPr>
            <p:ph type="sldNum" sz="quarter" idx="12"/>
          </p:nvPr>
        </p:nvSpPr>
        <p:spPr/>
        <p:txBody>
          <a:bodyPr/>
          <a:lstStyle/>
          <a:p>
            <a:fld id="{4C9409B0-A5D8-214B-B69E-DD16B59E8542}" type="slidenum">
              <a:rPr lang="en-US" smtClean="0"/>
              <a:t>‹#›</a:t>
            </a:fld>
            <a:endParaRPr lang="en-US"/>
          </a:p>
        </p:txBody>
      </p:sp>
    </p:spTree>
    <p:extLst>
      <p:ext uri="{BB962C8B-B14F-4D97-AF65-F5344CB8AC3E}">
        <p14:creationId xmlns:p14="http://schemas.microsoft.com/office/powerpoint/2010/main" val="230623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F6AF8-8E01-E24B-A4FC-ADA65C268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6B02F5-B9F4-9F4E-9216-79DA21028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FF4F0-FBF2-3E48-8566-F8B9F25AB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28D2F-292E-024D-9164-91F55EEC33AB}" type="datetimeFigureOut">
              <a:rPr lang="en-US" smtClean="0"/>
              <a:t>11/18/20</a:t>
            </a:fld>
            <a:endParaRPr lang="en-US"/>
          </a:p>
        </p:txBody>
      </p:sp>
      <p:sp>
        <p:nvSpPr>
          <p:cNvPr id="5" name="Footer Placeholder 4">
            <a:extLst>
              <a:ext uri="{FF2B5EF4-FFF2-40B4-BE49-F238E27FC236}">
                <a16:creationId xmlns:a16="http://schemas.microsoft.com/office/drawing/2014/main" id="{EF097450-408C-F640-A4FB-683AF0C31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7BE376-BE28-674B-A559-FC3C04FAE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409B0-A5D8-214B-B69E-DD16B59E8542}" type="slidenum">
              <a:rPr lang="en-US" smtClean="0"/>
              <a:t>‹#›</a:t>
            </a:fld>
            <a:endParaRPr lang="en-US"/>
          </a:p>
        </p:txBody>
      </p:sp>
    </p:spTree>
    <p:extLst>
      <p:ext uri="{BB962C8B-B14F-4D97-AF65-F5344CB8AC3E}">
        <p14:creationId xmlns:p14="http://schemas.microsoft.com/office/powerpoint/2010/main" val="2363095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reducto-sigcomm-2020/reduct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tif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179D-9E77-9D48-9F7D-E7BF16654502}"/>
              </a:ext>
            </a:extLst>
          </p:cNvPr>
          <p:cNvSpPr>
            <a:spLocks noGrp="1"/>
          </p:cNvSpPr>
          <p:nvPr>
            <p:ph type="ctrTitle"/>
          </p:nvPr>
        </p:nvSpPr>
        <p:spPr/>
        <p:txBody>
          <a:bodyPr>
            <a:normAutofit fontScale="90000"/>
          </a:bodyPr>
          <a:lstStyle/>
          <a:p>
            <a:r>
              <a:rPr lang="en-US" b="1" dirty="0" err="1"/>
              <a:t>Reducto</a:t>
            </a:r>
            <a:r>
              <a:rPr lang="en-US" b="1" dirty="0"/>
              <a:t>: On-Camera Filtering for Resource-Efficient Real-Time Video Analytics</a:t>
            </a:r>
          </a:p>
        </p:txBody>
      </p:sp>
      <p:sp>
        <p:nvSpPr>
          <p:cNvPr id="3" name="Subtitle 2">
            <a:extLst>
              <a:ext uri="{FF2B5EF4-FFF2-40B4-BE49-F238E27FC236}">
                <a16:creationId xmlns:a16="http://schemas.microsoft.com/office/drawing/2014/main" id="{E1A9A7B5-3B3F-2448-AA86-DBFCFBFDA56F}"/>
              </a:ext>
            </a:extLst>
          </p:cNvPr>
          <p:cNvSpPr>
            <a:spLocks noGrp="1"/>
          </p:cNvSpPr>
          <p:nvPr>
            <p:ph type="subTitle" idx="1"/>
          </p:nvPr>
        </p:nvSpPr>
        <p:spPr>
          <a:xfrm>
            <a:off x="1524000" y="4032320"/>
            <a:ext cx="9144000" cy="912952"/>
          </a:xfrm>
        </p:spPr>
        <p:txBody>
          <a:bodyPr>
            <a:normAutofit fontScale="85000" lnSpcReduction="10000"/>
          </a:bodyPr>
          <a:lstStyle/>
          <a:p>
            <a:r>
              <a:rPr lang="en-US" dirty="0"/>
              <a:t>SIGCOMM</a:t>
            </a:r>
            <a:r>
              <a:rPr lang="en-US" altLang="zh-CN" dirty="0"/>
              <a:t>’20</a:t>
            </a:r>
            <a:endParaRPr lang="en-US" dirty="0"/>
          </a:p>
          <a:p>
            <a:r>
              <a:rPr lang="en-US" dirty="0" err="1"/>
              <a:t>Yuanqi</a:t>
            </a:r>
            <a:r>
              <a:rPr lang="en-US" dirty="0"/>
              <a:t> Li*, </a:t>
            </a:r>
            <a:r>
              <a:rPr lang="en-US" b="1" dirty="0"/>
              <a:t>Arthi Padmanabhan*, </a:t>
            </a:r>
            <a:r>
              <a:rPr lang="en-US" dirty="0" err="1"/>
              <a:t>Pengzhan</a:t>
            </a:r>
            <a:r>
              <a:rPr lang="en-US" dirty="0"/>
              <a:t> Zhao, </a:t>
            </a:r>
            <a:r>
              <a:rPr lang="en-US" dirty="0" err="1"/>
              <a:t>Yufei</a:t>
            </a:r>
            <a:r>
              <a:rPr lang="en-US" dirty="0"/>
              <a:t> Wang, Harry Xu, Ravi Netravali </a:t>
            </a:r>
          </a:p>
        </p:txBody>
      </p:sp>
      <p:pic>
        <p:nvPicPr>
          <p:cNvPr id="5" name="Picture 4">
            <a:extLst>
              <a:ext uri="{FF2B5EF4-FFF2-40B4-BE49-F238E27FC236}">
                <a16:creationId xmlns:a16="http://schemas.microsoft.com/office/drawing/2014/main" id="{1678EE92-2F1A-7142-94CA-50C93B7A7DC5}"/>
              </a:ext>
            </a:extLst>
          </p:cNvPr>
          <p:cNvPicPr>
            <a:picLocks noChangeAspect="1"/>
          </p:cNvPicPr>
          <p:nvPr/>
        </p:nvPicPr>
        <p:blipFill>
          <a:blip r:embed="rId3"/>
          <a:stretch>
            <a:fillRect/>
          </a:stretch>
        </p:blipFill>
        <p:spPr>
          <a:xfrm>
            <a:off x="5123625" y="5450681"/>
            <a:ext cx="1944750" cy="912952"/>
          </a:xfrm>
          <a:prstGeom prst="rect">
            <a:avLst/>
          </a:prstGeom>
        </p:spPr>
      </p:pic>
      <p:sp>
        <p:nvSpPr>
          <p:cNvPr id="6" name="Slide Number Placeholder 5">
            <a:extLst>
              <a:ext uri="{FF2B5EF4-FFF2-40B4-BE49-F238E27FC236}">
                <a16:creationId xmlns:a16="http://schemas.microsoft.com/office/drawing/2014/main" id="{90DEC6B3-DA9E-A542-9215-1BDDA2BA7F97}"/>
              </a:ext>
            </a:extLst>
          </p:cNvPr>
          <p:cNvSpPr>
            <a:spLocks noGrp="1"/>
          </p:cNvSpPr>
          <p:nvPr>
            <p:ph type="sldNum" sz="quarter" idx="12"/>
          </p:nvPr>
        </p:nvSpPr>
        <p:spPr>
          <a:xfrm>
            <a:off x="8610600" y="6356350"/>
            <a:ext cx="2743200" cy="365125"/>
          </a:xfrm>
        </p:spPr>
        <p:txBody>
          <a:bodyPr/>
          <a:lstStyle/>
          <a:p>
            <a:fld id="{ABEE6CB7-4ADE-FE4A-AC27-FA138741B3A4}" type="slidenum">
              <a:rPr lang="en-US" smtClean="0"/>
              <a:t>1</a:t>
            </a:fld>
            <a:endParaRPr lang="en-US" dirty="0"/>
          </a:p>
        </p:txBody>
      </p:sp>
    </p:spTree>
    <p:extLst>
      <p:ext uri="{BB962C8B-B14F-4D97-AF65-F5344CB8AC3E}">
        <p14:creationId xmlns:p14="http://schemas.microsoft.com/office/powerpoint/2010/main" val="1308111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04A0-C2D8-754E-97F6-F5EF9CE9E720}"/>
              </a:ext>
            </a:extLst>
          </p:cNvPr>
          <p:cNvSpPr>
            <a:spLocks noGrp="1"/>
          </p:cNvSpPr>
          <p:nvPr>
            <p:ph type="title"/>
          </p:nvPr>
        </p:nvSpPr>
        <p:spPr/>
        <p:txBody>
          <a:bodyPr/>
          <a:lstStyle/>
          <a:p>
            <a:pPr algn="ctr"/>
            <a:r>
              <a:rPr lang="en-US" b="1" dirty="0"/>
              <a:t>Camera Market Study</a:t>
            </a:r>
            <a:endParaRPr lang="en-US" dirty="0"/>
          </a:p>
        </p:txBody>
      </p:sp>
      <p:cxnSp>
        <p:nvCxnSpPr>
          <p:cNvPr id="5" name="Straight Connector 4">
            <a:extLst>
              <a:ext uri="{FF2B5EF4-FFF2-40B4-BE49-F238E27FC236}">
                <a16:creationId xmlns:a16="http://schemas.microsoft.com/office/drawing/2014/main" id="{7C991647-8515-1548-AC22-7A2E74E64544}"/>
              </a:ext>
            </a:extLst>
          </p:cNvPr>
          <p:cNvCxnSpPr/>
          <p:nvPr/>
        </p:nvCxnSpPr>
        <p:spPr>
          <a:xfrm>
            <a:off x="555079" y="4395019"/>
            <a:ext cx="105745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3286F6-3255-0149-9A04-A40559EECE37}"/>
              </a:ext>
            </a:extLst>
          </p:cNvPr>
          <p:cNvSpPr txBox="1"/>
          <p:nvPr/>
        </p:nvSpPr>
        <p:spPr>
          <a:xfrm>
            <a:off x="555079" y="2712917"/>
            <a:ext cx="1932003" cy="1200329"/>
          </a:xfrm>
          <a:prstGeom prst="rect">
            <a:avLst/>
          </a:prstGeom>
          <a:noFill/>
          <a:ln>
            <a:solidFill>
              <a:schemeClr val="tx1"/>
            </a:solidFill>
          </a:ln>
        </p:spPr>
        <p:txBody>
          <a:bodyPr wrap="square" rtlCol="0">
            <a:spAutoFit/>
          </a:bodyPr>
          <a:lstStyle/>
          <a:p>
            <a:pPr algn="ctr"/>
            <a:r>
              <a:rPr lang="en-US" b="1" dirty="0" err="1"/>
              <a:t>WyzeCam</a:t>
            </a:r>
            <a:endParaRPr lang="en-US" b="1" dirty="0"/>
          </a:p>
          <a:p>
            <a:r>
              <a:rPr lang="en-US" dirty="0"/>
              <a:t>Cores: 1</a:t>
            </a:r>
          </a:p>
          <a:p>
            <a:r>
              <a:rPr lang="en-US" dirty="0"/>
              <a:t>Speed: 1 GHz</a:t>
            </a:r>
          </a:p>
          <a:p>
            <a:r>
              <a:rPr lang="en-US" dirty="0"/>
              <a:t>Memory: 128 MB</a:t>
            </a:r>
          </a:p>
        </p:txBody>
      </p:sp>
      <p:cxnSp>
        <p:nvCxnSpPr>
          <p:cNvPr id="10" name="Straight Connector 9">
            <a:extLst>
              <a:ext uri="{FF2B5EF4-FFF2-40B4-BE49-F238E27FC236}">
                <a16:creationId xmlns:a16="http://schemas.microsoft.com/office/drawing/2014/main" id="{2D473109-1176-414C-9E90-DDF9BAF2464C}"/>
              </a:ext>
            </a:extLst>
          </p:cNvPr>
          <p:cNvCxnSpPr>
            <a:cxnSpLocks/>
          </p:cNvCxnSpPr>
          <p:nvPr/>
        </p:nvCxnSpPr>
        <p:spPr>
          <a:xfrm>
            <a:off x="1521081" y="3921139"/>
            <a:ext cx="0" cy="4738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5CEEBAB-1230-D549-B37F-B4956DCA2DB9}"/>
              </a:ext>
            </a:extLst>
          </p:cNvPr>
          <p:cNvSpPr txBox="1"/>
          <p:nvPr/>
        </p:nvSpPr>
        <p:spPr>
          <a:xfrm>
            <a:off x="3504390" y="2725645"/>
            <a:ext cx="1932003" cy="1200329"/>
          </a:xfrm>
          <a:prstGeom prst="rect">
            <a:avLst/>
          </a:prstGeom>
          <a:noFill/>
          <a:ln>
            <a:solidFill>
              <a:schemeClr val="tx1"/>
            </a:solidFill>
          </a:ln>
        </p:spPr>
        <p:txBody>
          <a:bodyPr wrap="square" rtlCol="0">
            <a:spAutoFit/>
          </a:bodyPr>
          <a:lstStyle/>
          <a:p>
            <a:pPr algn="ctr"/>
            <a:r>
              <a:rPr lang="en-US" b="1" dirty="0"/>
              <a:t>Axis P33 series</a:t>
            </a:r>
          </a:p>
          <a:p>
            <a:r>
              <a:rPr lang="en-US" dirty="0"/>
              <a:t>Cores: 1</a:t>
            </a:r>
          </a:p>
          <a:p>
            <a:r>
              <a:rPr lang="en-US" dirty="0"/>
              <a:t>Speed: 1 GHz Memory: 512 MB </a:t>
            </a:r>
          </a:p>
        </p:txBody>
      </p:sp>
      <p:cxnSp>
        <p:nvCxnSpPr>
          <p:cNvPr id="13" name="Straight Connector 12">
            <a:extLst>
              <a:ext uri="{FF2B5EF4-FFF2-40B4-BE49-F238E27FC236}">
                <a16:creationId xmlns:a16="http://schemas.microsoft.com/office/drawing/2014/main" id="{D0DC02A8-9575-EB47-8D7B-FA6BF5FF19C4}"/>
              </a:ext>
            </a:extLst>
          </p:cNvPr>
          <p:cNvCxnSpPr>
            <a:cxnSpLocks/>
            <a:stCxn id="12" idx="2"/>
          </p:cNvCxnSpPr>
          <p:nvPr/>
        </p:nvCxnSpPr>
        <p:spPr>
          <a:xfrm flipH="1">
            <a:off x="4470391" y="3925974"/>
            <a:ext cx="1" cy="49841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C7A1D7-FE39-5443-BE35-051AF49C5195}"/>
              </a:ext>
            </a:extLst>
          </p:cNvPr>
          <p:cNvSpPr txBox="1"/>
          <p:nvPr/>
        </p:nvSpPr>
        <p:spPr>
          <a:xfrm>
            <a:off x="6453702" y="2462981"/>
            <a:ext cx="2100998" cy="1477328"/>
          </a:xfrm>
          <a:prstGeom prst="rect">
            <a:avLst/>
          </a:prstGeom>
          <a:noFill/>
          <a:ln>
            <a:solidFill>
              <a:schemeClr val="tx1"/>
            </a:solidFill>
          </a:ln>
        </p:spPr>
        <p:txBody>
          <a:bodyPr wrap="square" rtlCol="0">
            <a:spAutoFit/>
          </a:bodyPr>
          <a:lstStyle/>
          <a:p>
            <a:pPr algn="ctr"/>
            <a:r>
              <a:rPr lang="en-US" b="1" dirty="0"/>
              <a:t>Ambarella CV22</a:t>
            </a:r>
          </a:p>
          <a:p>
            <a:r>
              <a:rPr lang="en-US" dirty="0"/>
              <a:t>Cores: 4</a:t>
            </a:r>
          </a:p>
          <a:p>
            <a:r>
              <a:rPr lang="en-US" dirty="0"/>
              <a:t>Speed: 1.2 GHz</a:t>
            </a:r>
          </a:p>
          <a:p>
            <a:r>
              <a:rPr lang="en-US" dirty="0"/>
              <a:t>Memory: 4 GB</a:t>
            </a:r>
          </a:p>
          <a:p>
            <a:r>
              <a:rPr lang="en-US" dirty="0"/>
              <a:t>Accelerator: </a:t>
            </a:r>
            <a:r>
              <a:rPr lang="en-US" dirty="0" err="1"/>
              <a:t>CVFlow</a:t>
            </a:r>
            <a:endParaRPr lang="en-US" dirty="0"/>
          </a:p>
        </p:txBody>
      </p:sp>
      <p:sp>
        <p:nvSpPr>
          <p:cNvPr id="19" name="TextBox 18">
            <a:extLst>
              <a:ext uri="{FF2B5EF4-FFF2-40B4-BE49-F238E27FC236}">
                <a16:creationId xmlns:a16="http://schemas.microsoft.com/office/drawing/2014/main" id="{66BFF1FC-1439-7F4C-8E63-14576CAD590F}"/>
              </a:ext>
            </a:extLst>
          </p:cNvPr>
          <p:cNvSpPr txBox="1"/>
          <p:nvPr/>
        </p:nvSpPr>
        <p:spPr>
          <a:xfrm>
            <a:off x="9572009" y="2432502"/>
            <a:ext cx="1893619" cy="1477328"/>
          </a:xfrm>
          <a:prstGeom prst="rect">
            <a:avLst/>
          </a:prstGeom>
          <a:noFill/>
          <a:ln>
            <a:solidFill>
              <a:schemeClr val="tx1"/>
            </a:solidFill>
          </a:ln>
        </p:spPr>
        <p:txBody>
          <a:bodyPr wrap="square" rtlCol="0">
            <a:spAutoFit/>
          </a:bodyPr>
          <a:lstStyle/>
          <a:p>
            <a:pPr algn="ctr"/>
            <a:r>
              <a:rPr lang="en-US" b="1" dirty="0" err="1"/>
              <a:t>DNNCam</a:t>
            </a:r>
            <a:endParaRPr lang="en-US" b="1" dirty="0"/>
          </a:p>
          <a:p>
            <a:r>
              <a:rPr lang="en-US" dirty="0"/>
              <a:t>Cores: 2 </a:t>
            </a:r>
          </a:p>
          <a:p>
            <a:r>
              <a:rPr lang="en-US" dirty="0"/>
              <a:t>Speed: 1.6 GHz Memory: 8 GB GPU: NVIDIA TX2</a:t>
            </a:r>
          </a:p>
        </p:txBody>
      </p:sp>
      <p:sp>
        <p:nvSpPr>
          <p:cNvPr id="21" name="TextBox 20">
            <a:extLst>
              <a:ext uri="{FF2B5EF4-FFF2-40B4-BE49-F238E27FC236}">
                <a16:creationId xmlns:a16="http://schemas.microsoft.com/office/drawing/2014/main" id="{8EEE3EF0-5D01-D345-9E47-09DE58F27141}"/>
              </a:ext>
            </a:extLst>
          </p:cNvPr>
          <p:cNvSpPr txBox="1"/>
          <p:nvPr/>
        </p:nvSpPr>
        <p:spPr>
          <a:xfrm>
            <a:off x="555079" y="4783443"/>
            <a:ext cx="1460090" cy="461665"/>
          </a:xfrm>
          <a:prstGeom prst="rect">
            <a:avLst/>
          </a:prstGeom>
          <a:noFill/>
        </p:spPr>
        <p:txBody>
          <a:bodyPr wrap="square" rtlCol="0">
            <a:spAutoFit/>
          </a:bodyPr>
          <a:lstStyle/>
          <a:p>
            <a:r>
              <a:rPr lang="en-US" sz="2400" dirty="0"/>
              <a:t>$19.99</a:t>
            </a:r>
          </a:p>
        </p:txBody>
      </p:sp>
      <p:sp>
        <p:nvSpPr>
          <p:cNvPr id="22" name="TextBox 21">
            <a:extLst>
              <a:ext uri="{FF2B5EF4-FFF2-40B4-BE49-F238E27FC236}">
                <a16:creationId xmlns:a16="http://schemas.microsoft.com/office/drawing/2014/main" id="{52760993-3883-494B-BA63-E818CA9164BF}"/>
              </a:ext>
            </a:extLst>
          </p:cNvPr>
          <p:cNvSpPr txBox="1"/>
          <p:nvPr/>
        </p:nvSpPr>
        <p:spPr>
          <a:xfrm>
            <a:off x="9669582" y="4797641"/>
            <a:ext cx="1460090" cy="461665"/>
          </a:xfrm>
          <a:prstGeom prst="rect">
            <a:avLst/>
          </a:prstGeom>
          <a:noFill/>
        </p:spPr>
        <p:txBody>
          <a:bodyPr wrap="square" rtlCol="0">
            <a:spAutoFit/>
          </a:bodyPr>
          <a:lstStyle/>
          <a:p>
            <a:r>
              <a:rPr lang="en-US" sz="2400" dirty="0"/>
              <a:t>$2418.00</a:t>
            </a:r>
          </a:p>
        </p:txBody>
      </p:sp>
      <p:cxnSp>
        <p:nvCxnSpPr>
          <p:cNvPr id="23" name="Straight Connector 22">
            <a:extLst>
              <a:ext uri="{FF2B5EF4-FFF2-40B4-BE49-F238E27FC236}">
                <a16:creationId xmlns:a16="http://schemas.microsoft.com/office/drawing/2014/main" id="{CEA6007C-DDC6-C245-B919-6A2995487212}"/>
              </a:ext>
            </a:extLst>
          </p:cNvPr>
          <p:cNvCxnSpPr>
            <a:cxnSpLocks/>
          </p:cNvCxnSpPr>
          <p:nvPr/>
        </p:nvCxnSpPr>
        <p:spPr>
          <a:xfrm>
            <a:off x="10518818" y="3921139"/>
            <a:ext cx="0" cy="4889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B0D0F9-33F1-E64F-830F-8D12585FC6D7}"/>
              </a:ext>
            </a:extLst>
          </p:cNvPr>
          <p:cNvCxnSpPr>
            <a:cxnSpLocks/>
          </p:cNvCxnSpPr>
          <p:nvPr/>
        </p:nvCxnSpPr>
        <p:spPr>
          <a:xfrm>
            <a:off x="7509962" y="3950958"/>
            <a:ext cx="0" cy="48896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Slide Number Placeholder 32">
            <a:extLst>
              <a:ext uri="{FF2B5EF4-FFF2-40B4-BE49-F238E27FC236}">
                <a16:creationId xmlns:a16="http://schemas.microsoft.com/office/drawing/2014/main" id="{A7C1ABFC-3480-9A43-98BC-7C4964308BE1}"/>
              </a:ext>
            </a:extLst>
          </p:cNvPr>
          <p:cNvSpPr>
            <a:spLocks noGrp="1"/>
          </p:cNvSpPr>
          <p:nvPr>
            <p:ph type="sldNum" sz="quarter" idx="12"/>
          </p:nvPr>
        </p:nvSpPr>
        <p:spPr/>
        <p:txBody>
          <a:bodyPr/>
          <a:lstStyle/>
          <a:p>
            <a:fld id="{ABEE6CB7-4ADE-FE4A-AC27-FA138741B3A4}" type="slidenum">
              <a:rPr lang="en-US" smtClean="0"/>
              <a:t>10</a:t>
            </a:fld>
            <a:endParaRPr lang="en-US" dirty="0"/>
          </a:p>
        </p:txBody>
      </p:sp>
      <p:sp>
        <p:nvSpPr>
          <p:cNvPr id="34" name="Oval 33">
            <a:extLst>
              <a:ext uri="{FF2B5EF4-FFF2-40B4-BE49-F238E27FC236}">
                <a16:creationId xmlns:a16="http://schemas.microsoft.com/office/drawing/2014/main" id="{B4288BAD-30C3-474B-A3A2-A37D5E5230FA}"/>
              </a:ext>
            </a:extLst>
          </p:cNvPr>
          <p:cNvSpPr/>
          <p:nvPr/>
        </p:nvSpPr>
        <p:spPr>
          <a:xfrm>
            <a:off x="70088" y="1970780"/>
            <a:ext cx="5860026" cy="29938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43FA398-7080-4F44-B8DB-F4F98C99ECA3}"/>
              </a:ext>
            </a:extLst>
          </p:cNvPr>
          <p:cNvSpPr txBox="1"/>
          <p:nvPr/>
        </p:nvSpPr>
        <p:spPr>
          <a:xfrm>
            <a:off x="2320191" y="5101496"/>
            <a:ext cx="3304901" cy="523220"/>
          </a:xfrm>
          <a:prstGeom prst="rect">
            <a:avLst/>
          </a:prstGeom>
          <a:noFill/>
        </p:spPr>
        <p:txBody>
          <a:bodyPr wrap="square" rtlCol="0">
            <a:spAutoFit/>
          </a:bodyPr>
          <a:lstStyle/>
          <a:p>
            <a:r>
              <a:rPr lang="en-US" sz="2800" dirty="0">
                <a:solidFill>
                  <a:srgbClr val="FF0000"/>
                </a:solidFill>
              </a:rPr>
              <a:t>Existing deployments</a:t>
            </a:r>
          </a:p>
        </p:txBody>
      </p:sp>
    </p:spTree>
    <p:extLst>
      <p:ext uri="{BB962C8B-B14F-4D97-AF65-F5344CB8AC3E}">
        <p14:creationId xmlns:p14="http://schemas.microsoft.com/office/powerpoint/2010/main" val="38199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8EEF-C7E7-594B-B4C1-7821D6F3EECD}"/>
              </a:ext>
            </a:extLst>
          </p:cNvPr>
          <p:cNvSpPr>
            <a:spLocks noGrp="1"/>
          </p:cNvSpPr>
          <p:nvPr>
            <p:ph type="title"/>
          </p:nvPr>
        </p:nvSpPr>
        <p:spPr/>
        <p:txBody>
          <a:bodyPr/>
          <a:lstStyle/>
          <a:p>
            <a:pPr algn="ctr"/>
            <a:r>
              <a:rPr lang="en-US" b="1" dirty="0"/>
              <a:t>Existing Filtering Approaches</a:t>
            </a:r>
          </a:p>
        </p:txBody>
      </p:sp>
      <p:sp>
        <p:nvSpPr>
          <p:cNvPr id="3" name="Content Placeholder 2">
            <a:extLst>
              <a:ext uri="{FF2B5EF4-FFF2-40B4-BE49-F238E27FC236}">
                <a16:creationId xmlns:a16="http://schemas.microsoft.com/office/drawing/2014/main" id="{19004E9F-C3C9-EC43-816E-4BD7316773A2}"/>
              </a:ext>
            </a:extLst>
          </p:cNvPr>
          <p:cNvSpPr>
            <a:spLocks noGrp="1"/>
          </p:cNvSpPr>
          <p:nvPr>
            <p:ph idx="1"/>
          </p:nvPr>
        </p:nvSpPr>
        <p:spPr/>
        <p:txBody>
          <a:bodyPr/>
          <a:lstStyle/>
          <a:p>
            <a:r>
              <a:rPr lang="en-US" dirty="0"/>
              <a:t>Approximate models: too slow on camera (Tiny YOLO: 0.6 fps)</a:t>
            </a:r>
          </a:p>
          <a:p>
            <a:r>
              <a:rPr lang="en-US" dirty="0"/>
              <a:t>Binary classification – misses 45% of filtering opportunities</a:t>
            </a:r>
          </a:p>
          <a:p>
            <a:endParaRPr lang="en-US" dirty="0"/>
          </a:p>
        </p:txBody>
      </p:sp>
      <p:pic>
        <p:nvPicPr>
          <p:cNvPr id="4" name="Picture 3">
            <a:extLst>
              <a:ext uri="{FF2B5EF4-FFF2-40B4-BE49-F238E27FC236}">
                <a16:creationId xmlns:a16="http://schemas.microsoft.com/office/drawing/2014/main" id="{965AFD9E-14E6-FC46-9C93-1598E7E608DF}"/>
              </a:ext>
            </a:extLst>
          </p:cNvPr>
          <p:cNvPicPr>
            <a:picLocks noChangeAspect="1"/>
          </p:cNvPicPr>
          <p:nvPr/>
        </p:nvPicPr>
        <p:blipFill rotWithShape="1">
          <a:blip r:embed="rId3"/>
          <a:srcRect r="5490" b="11105"/>
          <a:stretch/>
        </p:blipFill>
        <p:spPr>
          <a:xfrm>
            <a:off x="1169147" y="3429001"/>
            <a:ext cx="4288989" cy="2269222"/>
          </a:xfrm>
          <a:prstGeom prst="rect">
            <a:avLst/>
          </a:prstGeom>
        </p:spPr>
      </p:pic>
      <p:pic>
        <p:nvPicPr>
          <p:cNvPr id="5" name="Picture 4">
            <a:extLst>
              <a:ext uri="{FF2B5EF4-FFF2-40B4-BE49-F238E27FC236}">
                <a16:creationId xmlns:a16="http://schemas.microsoft.com/office/drawing/2014/main" id="{ED707432-68A4-F142-9BE8-AE15ACF3482D}"/>
              </a:ext>
            </a:extLst>
          </p:cNvPr>
          <p:cNvPicPr>
            <a:picLocks noChangeAspect="1"/>
          </p:cNvPicPr>
          <p:nvPr/>
        </p:nvPicPr>
        <p:blipFill rotWithShape="1">
          <a:blip r:embed="rId4"/>
          <a:srcRect r="5797" b="11181"/>
          <a:stretch/>
        </p:blipFill>
        <p:spPr>
          <a:xfrm>
            <a:off x="6337300" y="3429000"/>
            <a:ext cx="4278692" cy="2269223"/>
          </a:xfrm>
          <a:prstGeom prst="rect">
            <a:avLst/>
          </a:prstGeom>
        </p:spPr>
      </p:pic>
    </p:spTree>
    <p:extLst>
      <p:ext uri="{BB962C8B-B14F-4D97-AF65-F5344CB8AC3E}">
        <p14:creationId xmlns:p14="http://schemas.microsoft.com/office/powerpoint/2010/main" val="238429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25036D-A94F-7D44-84BB-EB663EB10850}"/>
              </a:ext>
            </a:extLst>
          </p:cNvPr>
          <p:cNvSpPr>
            <a:spLocks noGrp="1"/>
          </p:cNvSpPr>
          <p:nvPr>
            <p:ph type="sldNum" sz="quarter" idx="12"/>
          </p:nvPr>
        </p:nvSpPr>
        <p:spPr/>
        <p:txBody>
          <a:bodyPr/>
          <a:lstStyle/>
          <a:p>
            <a:fld id="{ABEE6CB7-4ADE-FE4A-AC27-FA138741B3A4}" type="slidenum">
              <a:rPr lang="en-US" smtClean="0"/>
              <a:t>12</a:t>
            </a:fld>
            <a:endParaRPr lang="en-US"/>
          </a:p>
        </p:txBody>
      </p:sp>
      <p:sp>
        <p:nvSpPr>
          <p:cNvPr id="5" name="Title 1">
            <a:extLst>
              <a:ext uri="{FF2B5EF4-FFF2-40B4-BE49-F238E27FC236}">
                <a16:creationId xmlns:a16="http://schemas.microsoft.com/office/drawing/2014/main" id="{E776CB26-85E1-3A42-9F46-79A2D180621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Accuracy of Pixel-Level Differences</a:t>
            </a:r>
          </a:p>
        </p:txBody>
      </p:sp>
      <p:sp>
        <p:nvSpPr>
          <p:cNvPr id="2" name="TextBox 1">
            <a:extLst>
              <a:ext uri="{FF2B5EF4-FFF2-40B4-BE49-F238E27FC236}">
                <a16:creationId xmlns:a16="http://schemas.microsoft.com/office/drawing/2014/main" id="{B6DCED4A-4172-AA4A-9C13-76B713B86DB9}"/>
              </a:ext>
            </a:extLst>
          </p:cNvPr>
          <p:cNvSpPr txBox="1"/>
          <p:nvPr/>
        </p:nvSpPr>
        <p:spPr>
          <a:xfrm>
            <a:off x="486697" y="3259394"/>
            <a:ext cx="2197509" cy="830997"/>
          </a:xfrm>
          <a:prstGeom prst="rect">
            <a:avLst/>
          </a:prstGeom>
          <a:noFill/>
        </p:spPr>
        <p:txBody>
          <a:bodyPr wrap="square" rtlCol="0">
            <a:spAutoFit/>
          </a:bodyPr>
          <a:lstStyle/>
          <a:p>
            <a:r>
              <a:rPr lang="en-US" sz="2400" dirty="0" err="1"/>
              <a:t>Acc</a:t>
            </a:r>
            <a:r>
              <a:rPr lang="en-US" sz="2400" dirty="0"/>
              <a:t> target: 90%</a:t>
            </a:r>
          </a:p>
          <a:p>
            <a:r>
              <a:rPr lang="en-US" sz="2400" dirty="0"/>
              <a:t>Query: counting</a:t>
            </a:r>
          </a:p>
        </p:txBody>
      </p:sp>
      <p:graphicFrame>
        <p:nvGraphicFramePr>
          <p:cNvPr id="14" name="Chart 13">
            <a:extLst>
              <a:ext uri="{FF2B5EF4-FFF2-40B4-BE49-F238E27FC236}">
                <a16:creationId xmlns:a16="http://schemas.microsoft.com/office/drawing/2014/main" id="{E67840DD-F40F-344C-9507-1F911D5B095D}"/>
              </a:ext>
            </a:extLst>
          </p:cNvPr>
          <p:cNvGraphicFramePr>
            <a:graphicFrameLocks/>
          </p:cNvGraphicFramePr>
          <p:nvPr>
            <p:extLst>
              <p:ext uri="{D42A27DB-BD31-4B8C-83A1-F6EECF244321}">
                <p14:modId xmlns:p14="http://schemas.microsoft.com/office/powerpoint/2010/main" val="1823853084"/>
              </p:ext>
            </p:extLst>
          </p:nvPr>
        </p:nvGraphicFramePr>
        <p:xfrm>
          <a:off x="3090672" y="2286000"/>
          <a:ext cx="6671003" cy="4251763"/>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289B667C-9A16-6E44-96EA-D48759F00329}"/>
              </a:ext>
            </a:extLst>
          </p:cNvPr>
          <p:cNvCxnSpPr>
            <a:cxnSpLocks/>
          </p:cNvCxnSpPr>
          <p:nvPr/>
        </p:nvCxnSpPr>
        <p:spPr>
          <a:xfrm>
            <a:off x="3818752" y="3282696"/>
            <a:ext cx="5724144"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25036D-A94F-7D44-84BB-EB663EB10850}"/>
              </a:ext>
            </a:extLst>
          </p:cNvPr>
          <p:cNvSpPr>
            <a:spLocks noGrp="1"/>
          </p:cNvSpPr>
          <p:nvPr>
            <p:ph type="sldNum" sz="quarter" idx="12"/>
          </p:nvPr>
        </p:nvSpPr>
        <p:spPr/>
        <p:txBody>
          <a:bodyPr/>
          <a:lstStyle/>
          <a:p>
            <a:fld id="{ABEE6CB7-4ADE-FE4A-AC27-FA138741B3A4}" type="slidenum">
              <a:rPr lang="en-US" smtClean="0"/>
              <a:t>13</a:t>
            </a:fld>
            <a:endParaRPr lang="en-US"/>
          </a:p>
        </p:txBody>
      </p:sp>
      <p:sp>
        <p:nvSpPr>
          <p:cNvPr id="5" name="Title 1">
            <a:extLst>
              <a:ext uri="{FF2B5EF4-FFF2-40B4-BE49-F238E27FC236}">
                <a16:creationId xmlns:a16="http://schemas.microsoft.com/office/drawing/2014/main" id="{E776CB26-85E1-3A42-9F46-79A2D180621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Accuracy of Pixel-Level Differences</a:t>
            </a:r>
          </a:p>
        </p:txBody>
      </p:sp>
      <p:sp>
        <p:nvSpPr>
          <p:cNvPr id="17" name="TextBox 16">
            <a:extLst>
              <a:ext uri="{FF2B5EF4-FFF2-40B4-BE49-F238E27FC236}">
                <a16:creationId xmlns:a16="http://schemas.microsoft.com/office/drawing/2014/main" id="{25FB43E3-882E-8044-AE26-4A289A753D02}"/>
              </a:ext>
            </a:extLst>
          </p:cNvPr>
          <p:cNvSpPr txBox="1"/>
          <p:nvPr/>
        </p:nvSpPr>
        <p:spPr>
          <a:xfrm>
            <a:off x="486697" y="3259394"/>
            <a:ext cx="2197509" cy="830997"/>
          </a:xfrm>
          <a:prstGeom prst="rect">
            <a:avLst/>
          </a:prstGeom>
          <a:noFill/>
        </p:spPr>
        <p:txBody>
          <a:bodyPr wrap="square" rtlCol="0">
            <a:spAutoFit/>
          </a:bodyPr>
          <a:lstStyle/>
          <a:p>
            <a:r>
              <a:rPr lang="en-US" sz="2400" dirty="0" err="1"/>
              <a:t>Acc</a:t>
            </a:r>
            <a:r>
              <a:rPr lang="en-US" sz="2400" dirty="0"/>
              <a:t> target: 90%</a:t>
            </a:r>
          </a:p>
          <a:p>
            <a:r>
              <a:rPr lang="en-US" sz="2400" dirty="0"/>
              <a:t>Query: counting</a:t>
            </a:r>
          </a:p>
        </p:txBody>
      </p:sp>
      <p:graphicFrame>
        <p:nvGraphicFramePr>
          <p:cNvPr id="18" name="Chart 17">
            <a:extLst>
              <a:ext uri="{FF2B5EF4-FFF2-40B4-BE49-F238E27FC236}">
                <a16:creationId xmlns:a16="http://schemas.microsoft.com/office/drawing/2014/main" id="{745F59DF-016D-AE4A-843E-FCF1A7535B6F}"/>
              </a:ext>
            </a:extLst>
          </p:cNvPr>
          <p:cNvGraphicFramePr>
            <a:graphicFrameLocks/>
          </p:cNvGraphicFramePr>
          <p:nvPr>
            <p:extLst>
              <p:ext uri="{D42A27DB-BD31-4B8C-83A1-F6EECF244321}">
                <p14:modId xmlns:p14="http://schemas.microsoft.com/office/powerpoint/2010/main" val="716020498"/>
              </p:ext>
            </p:extLst>
          </p:nvPr>
        </p:nvGraphicFramePr>
        <p:xfrm>
          <a:off x="3090672" y="2286000"/>
          <a:ext cx="6680200" cy="4246713"/>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2FA9A06E-E65B-1948-BC7F-897BF8F289D3}"/>
              </a:ext>
            </a:extLst>
          </p:cNvPr>
          <p:cNvCxnSpPr>
            <a:cxnSpLocks/>
          </p:cNvCxnSpPr>
          <p:nvPr/>
        </p:nvCxnSpPr>
        <p:spPr>
          <a:xfrm>
            <a:off x="3818752" y="3554182"/>
            <a:ext cx="5777631"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020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25036D-A94F-7D44-84BB-EB663EB10850}"/>
              </a:ext>
            </a:extLst>
          </p:cNvPr>
          <p:cNvSpPr>
            <a:spLocks noGrp="1"/>
          </p:cNvSpPr>
          <p:nvPr>
            <p:ph type="sldNum" sz="quarter" idx="12"/>
          </p:nvPr>
        </p:nvSpPr>
        <p:spPr/>
        <p:txBody>
          <a:bodyPr/>
          <a:lstStyle/>
          <a:p>
            <a:fld id="{ABEE6CB7-4ADE-FE4A-AC27-FA138741B3A4}" type="slidenum">
              <a:rPr lang="en-US" smtClean="0"/>
              <a:t>14</a:t>
            </a:fld>
            <a:endParaRPr lang="en-US"/>
          </a:p>
        </p:txBody>
      </p:sp>
      <p:sp>
        <p:nvSpPr>
          <p:cNvPr id="5" name="Title 1">
            <a:extLst>
              <a:ext uri="{FF2B5EF4-FFF2-40B4-BE49-F238E27FC236}">
                <a16:creationId xmlns:a16="http://schemas.microsoft.com/office/drawing/2014/main" id="{E776CB26-85E1-3A42-9F46-79A2D180621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Accuracy of Pixel-Level Differences</a:t>
            </a:r>
          </a:p>
        </p:txBody>
      </p:sp>
      <p:sp>
        <p:nvSpPr>
          <p:cNvPr id="24" name="TextBox 23">
            <a:extLst>
              <a:ext uri="{FF2B5EF4-FFF2-40B4-BE49-F238E27FC236}">
                <a16:creationId xmlns:a16="http://schemas.microsoft.com/office/drawing/2014/main" id="{126107FA-71BE-A449-8712-5984E44CE4F2}"/>
              </a:ext>
            </a:extLst>
          </p:cNvPr>
          <p:cNvSpPr txBox="1"/>
          <p:nvPr/>
        </p:nvSpPr>
        <p:spPr>
          <a:xfrm>
            <a:off x="1757241" y="1840891"/>
            <a:ext cx="7821657"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Hard to meet accuracy targets with static thresholds</a:t>
            </a:r>
          </a:p>
        </p:txBody>
      </p:sp>
      <p:sp>
        <p:nvSpPr>
          <p:cNvPr id="20" name="TextBox 19">
            <a:extLst>
              <a:ext uri="{FF2B5EF4-FFF2-40B4-BE49-F238E27FC236}">
                <a16:creationId xmlns:a16="http://schemas.microsoft.com/office/drawing/2014/main" id="{99C01FE0-A28A-0E47-8294-E39713582C03}"/>
              </a:ext>
            </a:extLst>
          </p:cNvPr>
          <p:cNvSpPr txBox="1"/>
          <p:nvPr/>
        </p:nvSpPr>
        <p:spPr>
          <a:xfrm>
            <a:off x="486697" y="3259394"/>
            <a:ext cx="2197509" cy="830997"/>
          </a:xfrm>
          <a:prstGeom prst="rect">
            <a:avLst/>
          </a:prstGeom>
          <a:noFill/>
        </p:spPr>
        <p:txBody>
          <a:bodyPr wrap="square" rtlCol="0">
            <a:spAutoFit/>
          </a:bodyPr>
          <a:lstStyle/>
          <a:p>
            <a:r>
              <a:rPr lang="en-US" sz="2400" dirty="0" err="1"/>
              <a:t>Acc</a:t>
            </a:r>
            <a:r>
              <a:rPr lang="en-US" sz="2400" dirty="0"/>
              <a:t> target: 90%</a:t>
            </a:r>
          </a:p>
          <a:p>
            <a:r>
              <a:rPr lang="en-US" sz="2400" dirty="0"/>
              <a:t>Query: counting</a:t>
            </a:r>
          </a:p>
        </p:txBody>
      </p:sp>
      <p:graphicFrame>
        <p:nvGraphicFramePr>
          <p:cNvPr id="21" name="Chart 20">
            <a:extLst>
              <a:ext uri="{FF2B5EF4-FFF2-40B4-BE49-F238E27FC236}">
                <a16:creationId xmlns:a16="http://schemas.microsoft.com/office/drawing/2014/main" id="{E85D04B1-CE4C-3C41-ACF0-2621366735B7}"/>
              </a:ext>
            </a:extLst>
          </p:cNvPr>
          <p:cNvGraphicFramePr>
            <a:graphicFrameLocks/>
          </p:cNvGraphicFramePr>
          <p:nvPr>
            <p:extLst>
              <p:ext uri="{D42A27DB-BD31-4B8C-83A1-F6EECF244321}">
                <p14:modId xmlns:p14="http://schemas.microsoft.com/office/powerpoint/2010/main" val="1955547675"/>
              </p:ext>
            </p:extLst>
          </p:nvPr>
        </p:nvGraphicFramePr>
        <p:xfrm>
          <a:off x="3092450" y="2285206"/>
          <a:ext cx="6673850" cy="4253706"/>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Straight Connector 22">
            <a:extLst>
              <a:ext uri="{FF2B5EF4-FFF2-40B4-BE49-F238E27FC236}">
                <a16:creationId xmlns:a16="http://schemas.microsoft.com/office/drawing/2014/main" id="{B52F7859-37FE-944C-9259-6E6A7D031B59}"/>
              </a:ext>
            </a:extLst>
          </p:cNvPr>
          <p:cNvCxnSpPr>
            <a:cxnSpLocks/>
          </p:cNvCxnSpPr>
          <p:nvPr/>
        </p:nvCxnSpPr>
        <p:spPr>
          <a:xfrm>
            <a:off x="3818752" y="3554182"/>
            <a:ext cx="5777631"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2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A132-CDF1-9B47-9F98-E66598BFE1B0}"/>
              </a:ext>
            </a:extLst>
          </p:cNvPr>
          <p:cNvSpPr>
            <a:spLocks noGrp="1"/>
          </p:cNvSpPr>
          <p:nvPr>
            <p:ph type="title"/>
          </p:nvPr>
        </p:nvSpPr>
        <p:spPr/>
        <p:txBody>
          <a:bodyPr/>
          <a:lstStyle/>
          <a:p>
            <a:pPr algn="ctr"/>
            <a:r>
              <a:rPr lang="en-US" b="1" dirty="0"/>
              <a:t>Using Frame Differencing Effectively</a:t>
            </a:r>
          </a:p>
        </p:txBody>
      </p:sp>
      <p:sp>
        <p:nvSpPr>
          <p:cNvPr id="3" name="Content Placeholder 2">
            <a:extLst>
              <a:ext uri="{FF2B5EF4-FFF2-40B4-BE49-F238E27FC236}">
                <a16:creationId xmlns:a16="http://schemas.microsoft.com/office/drawing/2014/main" id="{692F52D9-2FE3-6D44-826B-21F709BEB0F2}"/>
              </a:ext>
            </a:extLst>
          </p:cNvPr>
          <p:cNvSpPr>
            <a:spLocks noGrp="1"/>
          </p:cNvSpPr>
          <p:nvPr>
            <p:ph idx="1"/>
          </p:nvPr>
        </p:nvSpPr>
        <p:spPr>
          <a:xfrm>
            <a:off x="6270099" y="1868874"/>
            <a:ext cx="5490965" cy="922683"/>
          </a:xfrm>
        </p:spPr>
        <p:txBody>
          <a:bodyPr/>
          <a:lstStyle/>
          <a:p>
            <a:r>
              <a:rPr lang="en-US" dirty="0"/>
              <a:t>Expand beyond pixel comparison</a:t>
            </a:r>
          </a:p>
        </p:txBody>
      </p:sp>
      <p:sp>
        <p:nvSpPr>
          <p:cNvPr id="4" name="Slide Number Placeholder 3">
            <a:extLst>
              <a:ext uri="{FF2B5EF4-FFF2-40B4-BE49-F238E27FC236}">
                <a16:creationId xmlns:a16="http://schemas.microsoft.com/office/drawing/2014/main" id="{273CB79B-655D-BB40-9A69-589D0DCB6E09}"/>
              </a:ext>
            </a:extLst>
          </p:cNvPr>
          <p:cNvSpPr>
            <a:spLocks noGrp="1"/>
          </p:cNvSpPr>
          <p:nvPr>
            <p:ph type="sldNum" sz="quarter" idx="12"/>
          </p:nvPr>
        </p:nvSpPr>
        <p:spPr/>
        <p:txBody>
          <a:bodyPr/>
          <a:lstStyle/>
          <a:p>
            <a:fld id="{ABEE6CB7-4ADE-FE4A-AC27-FA138741B3A4}" type="slidenum">
              <a:rPr lang="en-US" smtClean="0"/>
              <a:t>15</a:t>
            </a:fld>
            <a:endParaRPr lang="en-US" dirty="0"/>
          </a:p>
        </p:txBody>
      </p:sp>
      <p:cxnSp>
        <p:nvCxnSpPr>
          <p:cNvPr id="7" name="Straight Connector 6">
            <a:extLst>
              <a:ext uri="{FF2B5EF4-FFF2-40B4-BE49-F238E27FC236}">
                <a16:creationId xmlns:a16="http://schemas.microsoft.com/office/drawing/2014/main" id="{7C20C43A-D6DE-AE40-BA28-E7DC22DE6DC6}"/>
              </a:ext>
            </a:extLst>
          </p:cNvPr>
          <p:cNvCxnSpPr/>
          <p:nvPr/>
        </p:nvCxnSpPr>
        <p:spPr>
          <a:xfrm>
            <a:off x="412595" y="1538868"/>
            <a:ext cx="107720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6C80E3-D115-494D-AE8E-EA16EAD62685}"/>
              </a:ext>
            </a:extLst>
          </p:cNvPr>
          <p:cNvCxnSpPr/>
          <p:nvPr/>
        </p:nvCxnSpPr>
        <p:spPr>
          <a:xfrm>
            <a:off x="5698273" y="1538868"/>
            <a:ext cx="0" cy="4861932"/>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Content Placeholder 4">
            <a:extLst>
              <a:ext uri="{FF2B5EF4-FFF2-40B4-BE49-F238E27FC236}">
                <a16:creationId xmlns:a16="http://schemas.microsoft.com/office/drawing/2014/main" id="{C287B721-4711-4A4E-AC95-CFF3121757E0}"/>
              </a:ext>
            </a:extLst>
          </p:cNvPr>
          <p:cNvPicPr>
            <a:picLocks noChangeAspect="1"/>
          </p:cNvPicPr>
          <p:nvPr/>
        </p:nvPicPr>
        <p:blipFill>
          <a:blip r:embed="rId3"/>
          <a:stretch>
            <a:fillRect/>
          </a:stretch>
        </p:blipFill>
        <p:spPr>
          <a:xfrm>
            <a:off x="5882470" y="2930444"/>
            <a:ext cx="3573333" cy="1079603"/>
          </a:xfrm>
          <a:prstGeom prst="rect">
            <a:avLst/>
          </a:prstGeom>
        </p:spPr>
      </p:pic>
      <p:sp>
        <p:nvSpPr>
          <p:cNvPr id="12" name="TextBox 11">
            <a:extLst>
              <a:ext uri="{FF2B5EF4-FFF2-40B4-BE49-F238E27FC236}">
                <a16:creationId xmlns:a16="http://schemas.microsoft.com/office/drawing/2014/main" id="{0DAEDB2A-17B9-9248-A22A-A5C198542BDA}"/>
              </a:ext>
            </a:extLst>
          </p:cNvPr>
          <p:cNvSpPr txBox="1"/>
          <p:nvPr/>
        </p:nvSpPr>
        <p:spPr>
          <a:xfrm>
            <a:off x="9618451" y="3024074"/>
            <a:ext cx="1566222" cy="646331"/>
          </a:xfrm>
          <a:prstGeom prst="rect">
            <a:avLst/>
          </a:prstGeom>
          <a:noFill/>
        </p:spPr>
        <p:txBody>
          <a:bodyPr wrap="square" rtlCol="0">
            <a:spAutoFit/>
          </a:bodyPr>
          <a:lstStyle/>
          <a:p>
            <a:r>
              <a:rPr lang="en-US" dirty="0"/>
              <a:t>Pixel: 0.016</a:t>
            </a:r>
          </a:p>
          <a:p>
            <a:r>
              <a:rPr lang="en-US" b="1" dirty="0"/>
              <a:t>Area: 0.145</a:t>
            </a:r>
          </a:p>
        </p:txBody>
      </p:sp>
      <p:pic>
        <p:nvPicPr>
          <p:cNvPr id="13" name="Picture 12">
            <a:extLst>
              <a:ext uri="{FF2B5EF4-FFF2-40B4-BE49-F238E27FC236}">
                <a16:creationId xmlns:a16="http://schemas.microsoft.com/office/drawing/2014/main" id="{97CC7FC8-26A6-754C-B719-07B8C7E5EFF4}"/>
              </a:ext>
            </a:extLst>
          </p:cNvPr>
          <p:cNvPicPr>
            <a:picLocks noChangeAspect="1"/>
          </p:cNvPicPr>
          <p:nvPr/>
        </p:nvPicPr>
        <p:blipFill>
          <a:blip r:embed="rId4"/>
          <a:stretch>
            <a:fillRect/>
          </a:stretch>
        </p:blipFill>
        <p:spPr>
          <a:xfrm>
            <a:off x="5798634" y="4548526"/>
            <a:ext cx="3762495" cy="1079603"/>
          </a:xfrm>
          <a:prstGeom prst="rect">
            <a:avLst/>
          </a:prstGeom>
        </p:spPr>
      </p:pic>
      <p:sp>
        <p:nvSpPr>
          <p:cNvPr id="14" name="TextBox 13">
            <a:extLst>
              <a:ext uri="{FF2B5EF4-FFF2-40B4-BE49-F238E27FC236}">
                <a16:creationId xmlns:a16="http://schemas.microsoft.com/office/drawing/2014/main" id="{1770C8D2-55B4-BD4E-8C9A-1394AFABF94F}"/>
              </a:ext>
            </a:extLst>
          </p:cNvPr>
          <p:cNvSpPr txBox="1"/>
          <p:nvPr/>
        </p:nvSpPr>
        <p:spPr>
          <a:xfrm>
            <a:off x="9618452" y="4581688"/>
            <a:ext cx="1566221" cy="646331"/>
          </a:xfrm>
          <a:prstGeom prst="rect">
            <a:avLst/>
          </a:prstGeom>
          <a:noFill/>
        </p:spPr>
        <p:txBody>
          <a:bodyPr wrap="square" rtlCol="0">
            <a:spAutoFit/>
          </a:bodyPr>
          <a:lstStyle/>
          <a:p>
            <a:r>
              <a:rPr lang="en-US" dirty="0"/>
              <a:t>Pixel: 0.003</a:t>
            </a:r>
          </a:p>
          <a:p>
            <a:r>
              <a:rPr lang="en-US" b="1" dirty="0"/>
              <a:t>Area: 0.830</a:t>
            </a:r>
          </a:p>
        </p:txBody>
      </p:sp>
      <p:sp>
        <p:nvSpPr>
          <p:cNvPr id="15" name="Slide Number Placeholder 10">
            <a:extLst>
              <a:ext uri="{FF2B5EF4-FFF2-40B4-BE49-F238E27FC236}">
                <a16:creationId xmlns:a16="http://schemas.microsoft.com/office/drawing/2014/main" id="{BF9ECC2F-8D7D-A14D-9D2C-56DD3EC47678}"/>
              </a:ext>
            </a:extLst>
          </p:cNvPr>
          <p:cNvSpPr txBox="1">
            <a:spLocks/>
          </p:cNvSpPr>
          <p:nvPr/>
        </p:nvSpPr>
        <p:spPr>
          <a:xfrm>
            <a:off x="5636688" y="6990808"/>
            <a:ext cx="1398403" cy="7667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endParaRPr lang="en-US" dirty="0"/>
          </a:p>
        </p:txBody>
      </p:sp>
      <p:sp>
        <p:nvSpPr>
          <p:cNvPr id="16" name="Content Placeholder 2">
            <a:extLst>
              <a:ext uri="{FF2B5EF4-FFF2-40B4-BE49-F238E27FC236}">
                <a16:creationId xmlns:a16="http://schemas.microsoft.com/office/drawing/2014/main" id="{3EA70380-F984-7440-99DE-A2DA1B97E9DA}"/>
              </a:ext>
            </a:extLst>
          </p:cNvPr>
          <p:cNvSpPr txBox="1">
            <a:spLocks/>
          </p:cNvSpPr>
          <p:nvPr/>
        </p:nvSpPr>
        <p:spPr>
          <a:xfrm>
            <a:off x="793369" y="1870075"/>
            <a:ext cx="4677692" cy="1060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Dynamic threshold to deal with rapid changes</a:t>
            </a:r>
          </a:p>
        </p:txBody>
      </p:sp>
      <p:pic>
        <p:nvPicPr>
          <p:cNvPr id="19" name="Picture 18">
            <a:extLst>
              <a:ext uri="{FF2B5EF4-FFF2-40B4-BE49-F238E27FC236}">
                <a16:creationId xmlns:a16="http://schemas.microsoft.com/office/drawing/2014/main" id="{D17DDD42-134A-AD40-97D2-A030BEF02F92}"/>
              </a:ext>
            </a:extLst>
          </p:cNvPr>
          <p:cNvPicPr>
            <a:picLocks noChangeAspect="1"/>
          </p:cNvPicPr>
          <p:nvPr/>
        </p:nvPicPr>
        <p:blipFill>
          <a:blip r:embed="rId5"/>
          <a:stretch>
            <a:fillRect/>
          </a:stretch>
        </p:blipFill>
        <p:spPr>
          <a:xfrm>
            <a:off x="412594" y="3261649"/>
            <a:ext cx="5132849" cy="2057471"/>
          </a:xfrm>
          <a:prstGeom prst="rect">
            <a:avLst/>
          </a:prstGeom>
        </p:spPr>
      </p:pic>
      <p:sp>
        <p:nvSpPr>
          <p:cNvPr id="5" name="椭圆 4">
            <a:extLst>
              <a:ext uri="{FF2B5EF4-FFF2-40B4-BE49-F238E27FC236}">
                <a16:creationId xmlns:a16="http://schemas.microsoft.com/office/drawing/2014/main" id="{E9A485F1-F271-484C-9B73-9A1C3C0A6179}"/>
              </a:ext>
            </a:extLst>
          </p:cNvPr>
          <p:cNvSpPr/>
          <p:nvPr/>
        </p:nvSpPr>
        <p:spPr>
          <a:xfrm>
            <a:off x="1250731" y="3930869"/>
            <a:ext cx="294290" cy="76725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8E6C7262-2BC9-6B4B-BE47-354A0DA09949}"/>
              </a:ext>
            </a:extLst>
          </p:cNvPr>
          <p:cNvSpPr/>
          <p:nvPr/>
        </p:nvSpPr>
        <p:spPr>
          <a:xfrm>
            <a:off x="3526220" y="3670405"/>
            <a:ext cx="294290" cy="102771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8140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6" grpId="0"/>
      <p:bldP spid="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DF42-2D0F-CA47-B199-C24E9190512A}"/>
              </a:ext>
            </a:extLst>
          </p:cNvPr>
          <p:cNvSpPr>
            <a:spLocks noGrp="1"/>
          </p:cNvSpPr>
          <p:nvPr>
            <p:ph type="title"/>
          </p:nvPr>
        </p:nvSpPr>
        <p:spPr/>
        <p:txBody>
          <a:bodyPr/>
          <a:lstStyle/>
          <a:p>
            <a:pPr algn="ctr"/>
            <a:r>
              <a:rPr lang="en-US" b="1" dirty="0" err="1"/>
              <a:t>Reducto</a:t>
            </a:r>
            <a:r>
              <a:rPr lang="en-US" b="1" dirty="0"/>
              <a:t> Overview</a:t>
            </a:r>
          </a:p>
        </p:txBody>
      </p:sp>
      <p:sp>
        <p:nvSpPr>
          <p:cNvPr id="4" name="Slide Number Placeholder 3">
            <a:extLst>
              <a:ext uri="{FF2B5EF4-FFF2-40B4-BE49-F238E27FC236}">
                <a16:creationId xmlns:a16="http://schemas.microsoft.com/office/drawing/2014/main" id="{E52C0A43-7AF2-9344-9556-08D90C873EF9}"/>
              </a:ext>
            </a:extLst>
          </p:cNvPr>
          <p:cNvSpPr>
            <a:spLocks noGrp="1"/>
          </p:cNvSpPr>
          <p:nvPr>
            <p:ph type="sldNum" sz="quarter" idx="12"/>
          </p:nvPr>
        </p:nvSpPr>
        <p:spPr/>
        <p:txBody>
          <a:bodyPr/>
          <a:lstStyle/>
          <a:p>
            <a:fld id="{ABEE6CB7-4ADE-FE4A-AC27-FA138741B3A4}" type="slidenum">
              <a:rPr lang="en-US" smtClean="0"/>
              <a:t>16</a:t>
            </a:fld>
            <a:endParaRPr lang="en-US"/>
          </a:p>
        </p:txBody>
      </p:sp>
      <p:sp>
        <p:nvSpPr>
          <p:cNvPr id="5" name="Rectangle 4">
            <a:extLst>
              <a:ext uri="{FF2B5EF4-FFF2-40B4-BE49-F238E27FC236}">
                <a16:creationId xmlns:a16="http://schemas.microsoft.com/office/drawing/2014/main" id="{DBC1F694-D4FE-9A4D-A7CC-CA0CAD1D8137}"/>
              </a:ext>
            </a:extLst>
          </p:cNvPr>
          <p:cNvSpPr/>
          <p:nvPr/>
        </p:nvSpPr>
        <p:spPr>
          <a:xfrm>
            <a:off x="1308101" y="5648632"/>
            <a:ext cx="9649952" cy="1012099"/>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Wimpy cameras can use cheap differencing techniques to </a:t>
            </a:r>
          </a:p>
          <a:p>
            <a:pPr algn="ctr"/>
            <a:r>
              <a:rPr lang="en-US" sz="2800" dirty="0"/>
              <a:t>filter frames effectively with guidance from a server</a:t>
            </a:r>
          </a:p>
        </p:txBody>
      </p:sp>
      <p:sp>
        <p:nvSpPr>
          <p:cNvPr id="6" name="Content Placeholder 48">
            <a:extLst>
              <a:ext uri="{FF2B5EF4-FFF2-40B4-BE49-F238E27FC236}">
                <a16:creationId xmlns:a16="http://schemas.microsoft.com/office/drawing/2014/main" id="{75A53B53-156B-304E-99EA-7B25BAA548D4}"/>
              </a:ext>
            </a:extLst>
          </p:cNvPr>
          <p:cNvSpPr>
            <a:spLocks noGrp="1"/>
          </p:cNvSpPr>
          <p:nvPr>
            <p:ph idx="1"/>
          </p:nvPr>
        </p:nvSpPr>
        <p:spPr>
          <a:xfrm>
            <a:off x="1041400" y="1690688"/>
            <a:ext cx="10515600" cy="1448926"/>
          </a:xfrm>
        </p:spPr>
        <p:txBody>
          <a:bodyPr/>
          <a:lstStyle/>
          <a:p>
            <a:r>
              <a:rPr lang="en-US" dirty="0"/>
              <a:t>Challenge #1: Which filtering threshold to use?</a:t>
            </a:r>
          </a:p>
          <a:p>
            <a:r>
              <a:rPr lang="en-US" dirty="0"/>
              <a:t>Challenge #2: Which differencing feature to use?</a:t>
            </a:r>
          </a:p>
        </p:txBody>
      </p:sp>
      <p:pic>
        <p:nvPicPr>
          <p:cNvPr id="7" name="Picture 6">
            <a:extLst>
              <a:ext uri="{FF2B5EF4-FFF2-40B4-BE49-F238E27FC236}">
                <a16:creationId xmlns:a16="http://schemas.microsoft.com/office/drawing/2014/main" id="{5C039E33-E843-FA44-9DC4-08F6C3697590}"/>
              </a:ext>
            </a:extLst>
          </p:cNvPr>
          <p:cNvPicPr>
            <a:picLocks noChangeAspect="1"/>
          </p:cNvPicPr>
          <p:nvPr/>
        </p:nvPicPr>
        <p:blipFill>
          <a:blip r:embed="rId3"/>
          <a:stretch>
            <a:fillRect/>
          </a:stretch>
        </p:blipFill>
        <p:spPr>
          <a:xfrm>
            <a:off x="2948736" y="3509967"/>
            <a:ext cx="1264034" cy="1115649"/>
          </a:xfrm>
          <a:prstGeom prst="rect">
            <a:avLst/>
          </a:prstGeom>
        </p:spPr>
      </p:pic>
      <p:pic>
        <p:nvPicPr>
          <p:cNvPr id="8" name="Picture 7">
            <a:extLst>
              <a:ext uri="{FF2B5EF4-FFF2-40B4-BE49-F238E27FC236}">
                <a16:creationId xmlns:a16="http://schemas.microsoft.com/office/drawing/2014/main" id="{D75B6989-3529-7F4D-892C-8D1CF2BA82B6}"/>
              </a:ext>
            </a:extLst>
          </p:cNvPr>
          <p:cNvPicPr>
            <a:picLocks noChangeAspect="1"/>
          </p:cNvPicPr>
          <p:nvPr/>
        </p:nvPicPr>
        <p:blipFill>
          <a:blip r:embed="rId4"/>
          <a:stretch>
            <a:fillRect/>
          </a:stretch>
        </p:blipFill>
        <p:spPr>
          <a:xfrm>
            <a:off x="7327604" y="3509967"/>
            <a:ext cx="1282996" cy="1115649"/>
          </a:xfrm>
          <a:prstGeom prst="rect">
            <a:avLst/>
          </a:prstGeom>
        </p:spPr>
      </p:pic>
      <p:pic>
        <p:nvPicPr>
          <p:cNvPr id="15" name="Picture 14">
            <a:extLst>
              <a:ext uri="{FF2B5EF4-FFF2-40B4-BE49-F238E27FC236}">
                <a16:creationId xmlns:a16="http://schemas.microsoft.com/office/drawing/2014/main" id="{3760F6FE-32DC-0245-8CF6-D98E37EEE3D4}"/>
              </a:ext>
            </a:extLst>
          </p:cNvPr>
          <p:cNvPicPr>
            <a:picLocks noChangeAspect="1"/>
          </p:cNvPicPr>
          <p:nvPr/>
        </p:nvPicPr>
        <p:blipFill rotWithShape="1">
          <a:blip r:embed="rId5"/>
          <a:srcRect l="1250" t="35515" b="28300"/>
          <a:stretch/>
        </p:blipFill>
        <p:spPr>
          <a:xfrm flipV="1">
            <a:off x="4650243" y="4527549"/>
            <a:ext cx="2103284" cy="770706"/>
          </a:xfrm>
          <a:prstGeom prst="rect">
            <a:avLst/>
          </a:prstGeom>
        </p:spPr>
      </p:pic>
      <p:pic>
        <p:nvPicPr>
          <p:cNvPr id="16" name="Picture 15">
            <a:extLst>
              <a:ext uri="{FF2B5EF4-FFF2-40B4-BE49-F238E27FC236}">
                <a16:creationId xmlns:a16="http://schemas.microsoft.com/office/drawing/2014/main" id="{063F9328-42CC-774E-9891-D6AA5228ADD6}"/>
              </a:ext>
            </a:extLst>
          </p:cNvPr>
          <p:cNvPicPr>
            <a:picLocks noChangeAspect="1"/>
          </p:cNvPicPr>
          <p:nvPr/>
        </p:nvPicPr>
        <p:blipFill rotWithShape="1">
          <a:blip r:embed="rId5"/>
          <a:srcRect l="1250" t="35515" b="28300"/>
          <a:stretch/>
        </p:blipFill>
        <p:spPr>
          <a:xfrm flipH="1">
            <a:off x="4650243" y="3078623"/>
            <a:ext cx="2103284" cy="770706"/>
          </a:xfrm>
          <a:prstGeom prst="rect">
            <a:avLst/>
          </a:prstGeom>
        </p:spPr>
      </p:pic>
      <p:sp>
        <p:nvSpPr>
          <p:cNvPr id="17" name="TextBox 16">
            <a:extLst>
              <a:ext uri="{FF2B5EF4-FFF2-40B4-BE49-F238E27FC236}">
                <a16:creationId xmlns:a16="http://schemas.microsoft.com/office/drawing/2014/main" id="{41F922F6-41AB-0644-87DB-AB39F3946066}"/>
              </a:ext>
            </a:extLst>
          </p:cNvPr>
          <p:cNvSpPr txBox="1"/>
          <p:nvPr/>
        </p:nvSpPr>
        <p:spPr>
          <a:xfrm>
            <a:off x="4970206" y="2743200"/>
            <a:ext cx="2035278" cy="369332"/>
          </a:xfrm>
          <a:prstGeom prst="rect">
            <a:avLst/>
          </a:prstGeom>
          <a:noFill/>
        </p:spPr>
        <p:txBody>
          <a:bodyPr wrap="square" rtlCol="0">
            <a:spAutoFit/>
          </a:bodyPr>
          <a:lstStyle/>
          <a:p>
            <a:r>
              <a:rPr lang="en-US" dirty="0"/>
              <a:t>Guides filtering</a:t>
            </a:r>
          </a:p>
        </p:txBody>
      </p:sp>
      <p:sp>
        <p:nvSpPr>
          <p:cNvPr id="18" name="TextBox 17">
            <a:extLst>
              <a:ext uri="{FF2B5EF4-FFF2-40B4-BE49-F238E27FC236}">
                <a16:creationId xmlns:a16="http://schemas.microsoft.com/office/drawing/2014/main" id="{2603BEE5-A26E-774D-A37B-11C01E4B2E9E}"/>
              </a:ext>
            </a:extLst>
          </p:cNvPr>
          <p:cNvSpPr txBox="1"/>
          <p:nvPr/>
        </p:nvSpPr>
        <p:spPr>
          <a:xfrm>
            <a:off x="4523186" y="5143961"/>
            <a:ext cx="2357398" cy="369332"/>
          </a:xfrm>
          <a:prstGeom prst="rect">
            <a:avLst/>
          </a:prstGeom>
          <a:noFill/>
        </p:spPr>
        <p:txBody>
          <a:bodyPr wrap="square" rtlCol="0">
            <a:spAutoFit/>
          </a:bodyPr>
          <a:lstStyle/>
          <a:p>
            <a:r>
              <a:rPr lang="en-US" dirty="0"/>
              <a:t>Sends filtered frames</a:t>
            </a:r>
          </a:p>
        </p:txBody>
      </p:sp>
      <p:sp>
        <p:nvSpPr>
          <p:cNvPr id="19" name="TextBox 18">
            <a:extLst>
              <a:ext uri="{FF2B5EF4-FFF2-40B4-BE49-F238E27FC236}">
                <a16:creationId xmlns:a16="http://schemas.microsoft.com/office/drawing/2014/main" id="{2D05ECBC-3319-DA4F-9B8E-E81DB662582D}"/>
              </a:ext>
            </a:extLst>
          </p:cNvPr>
          <p:cNvSpPr txBox="1"/>
          <p:nvPr/>
        </p:nvSpPr>
        <p:spPr>
          <a:xfrm>
            <a:off x="2934928" y="4620185"/>
            <a:ext cx="929149" cy="369332"/>
          </a:xfrm>
          <a:prstGeom prst="rect">
            <a:avLst/>
          </a:prstGeom>
          <a:noFill/>
        </p:spPr>
        <p:txBody>
          <a:bodyPr wrap="square" rtlCol="0">
            <a:spAutoFit/>
          </a:bodyPr>
          <a:lstStyle/>
          <a:p>
            <a:r>
              <a:rPr lang="en-US" dirty="0"/>
              <a:t>Camera</a:t>
            </a:r>
          </a:p>
        </p:txBody>
      </p:sp>
      <p:sp>
        <p:nvSpPr>
          <p:cNvPr id="20" name="TextBox 19">
            <a:extLst>
              <a:ext uri="{FF2B5EF4-FFF2-40B4-BE49-F238E27FC236}">
                <a16:creationId xmlns:a16="http://schemas.microsoft.com/office/drawing/2014/main" id="{487254EA-B9D1-3D41-B153-7B52DA276E78}"/>
              </a:ext>
            </a:extLst>
          </p:cNvPr>
          <p:cNvSpPr txBox="1"/>
          <p:nvPr/>
        </p:nvSpPr>
        <p:spPr>
          <a:xfrm>
            <a:off x="7504527" y="4626637"/>
            <a:ext cx="929149" cy="369332"/>
          </a:xfrm>
          <a:prstGeom prst="rect">
            <a:avLst/>
          </a:prstGeom>
          <a:noFill/>
        </p:spPr>
        <p:txBody>
          <a:bodyPr wrap="square" rtlCol="0">
            <a:spAutoFit/>
          </a:bodyPr>
          <a:lstStyle/>
          <a:p>
            <a:r>
              <a:rPr lang="en-US" dirty="0"/>
              <a:t>Server</a:t>
            </a:r>
          </a:p>
        </p:txBody>
      </p:sp>
    </p:spTree>
    <p:extLst>
      <p:ext uri="{BB962C8B-B14F-4D97-AF65-F5344CB8AC3E}">
        <p14:creationId xmlns:p14="http://schemas.microsoft.com/office/powerpoint/2010/main" val="10060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E4CF-BC9D-6C41-92D0-F33C2E55FEA1}"/>
              </a:ext>
            </a:extLst>
          </p:cNvPr>
          <p:cNvSpPr>
            <a:spLocks noGrp="1"/>
          </p:cNvSpPr>
          <p:nvPr>
            <p:ph type="title"/>
          </p:nvPr>
        </p:nvSpPr>
        <p:spPr/>
        <p:txBody>
          <a:bodyPr/>
          <a:lstStyle/>
          <a:p>
            <a:pPr algn="ctr"/>
            <a:r>
              <a:rPr lang="en-US" b="1" dirty="0"/>
              <a:t>Challenge #1: Threshold</a:t>
            </a:r>
          </a:p>
        </p:txBody>
      </p:sp>
      <p:sp>
        <p:nvSpPr>
          <p:cNvPr id="3" name="Content Placeholder 2">
            <a:extLst>
              <a:ext uri="{FF2B5EF4-FFF2-40B4-BE49-F238E27FC236}">
                <a16:creationId xmlns:a16="http://schemas.microsoft.com/office/drawing/2014/main" id="{86D18DAC-758F-4E4E-A797-18A634390703}"/>
              </a:ext>
            </a:extLst>
          </p:cNvPr>
          <p:cNvSpPr>
            <a:spLocks noGrp="1"/>
          </p:cNvSpPr>
          <p:nvPr>
            <p:ph idx="1"/>
          </p:nvPr>
        </p:nvSpPr>
        <p:spPr>
          <a:xfrm>
            <a:off x="782168" y="1487999"/>
            <a:ext cx="10515600" cy="870320"/>
          </a:xfrm>
        </p:spPr>
        <p:txBody>
          <a:bodyPr>
            <a:normAutofit fontScale="92500" lnSpcReduction="10000"/>
          </a:bodyPr>
          <a:lstStyle/>
          <a:p>
            <a:r>
              <a:rPr lang="en-US" dirty="0"/>
              <a:t>Building table is expensive -&gt; run on server</a:t>
            </a:r>
          </a:p>
          <a:p>
            <a:r>
              <a:rPr lang="en-US" dirty="0"/>
              <a:t>Looking up table is cheap -&gt; run on camera</a:t>
            </a:r>
          </a:p>
        </p:txBody>
      </p:sp>
      <p:sp>
        <p:nvSpPr>
          <p:cNvPr id="4" name="Slide Number Placeholder 3">
            <a:extLst>
              <a:ext uri="{FF2B5EF4-FFF2-40B4-BE49-F238E27FC236}">
                <a16:creationId xmlns:a16="http://schemas.microsoft.com/office/drawing/2014/main" id="{2B984439-7A2A-AE4C-AAFC-600A7D794C8A}"/>
              </a:ext>
            </a:extLst>
          </p:cNvPr>
          <p:cNvSpPr>
            <a:spLocks noGrp="1"/>
          </p:cNvSpPr>
          <p:nvPr>
            <p:ph type="sldNum" sz="quarter" idx="12"/>
          </p:nvPr>
        </p:nvSpPr>
        <p:spPr/>
        <p:txBody>
          <a:bodyPr/>
          <a:lstStyle/>
          <a:p>
            <a:fld id="{ABEE6CB7-4ADE-FE4A-AC27-FA138741B3A4}" type="slidenum">
              <a:rPr lang="en-US" smtClean="0"/>
              <a:t>17</a:t>
            </a:fld>
            <a:endParaRPr lang="en-US"/>
          </a:p>
        </p:txBody>
      </p:sp>
      <p:pic>
        <p:nvPicPr>
          <p:cNvPr id="5" name="Picture 4">
            <a:extLst>
              <a:ext uri="{FF2B5EF4-FFF2-40B4-BE49-F238E27FC236}">
                <a16:creationId xmlns:a16="http://schemas.microsoft.com/office/drawing/2014/main" id="{052FF99E-603F-1748-8842-0C6C1AFD78A5}"/>
              </a:ext>
            </a:extLst>
          </p:cNvPr>
          <p:cNvPicPr>
            <a:picLocks noChangeAspect="1"/>
          </p:cNvPicPr>
          <p:nvPr/>
        </p:nvPicPr>
        <p:blipFill>
          <a:blip r:embed="rId3"/>
          <a:stretch>
            <a:fillRect/>
          </a:stretch>
        </p:blipFill>
        <p:spPr>
          <a:xfrm flipH="1">
            <a:off x="96787" y="3456653"/>
            <a:ext cx="761162" cy="464479"/>
          </a:xfrm>
          <a:prstGeom prst="rect">
            <a:avLst/>
          </a:prstGeom>
          <a:ln w="12700">
            <a:solidFill>
              <a:schemeClr val="tx1"/>
            </a:solidFill>
          </a:ln>
        </p:spPr>
      </p:pic>
      <p:pic>
        <p:nvPicPr>
          <p:cNvPr id="6" name="Picture 5">
            <a:extLst>
              <a:ext uri="{FF2B5EF4-FFF2-40B4-BE49-F238E27FC236}">
                <a16:creationId xmlns:a16="http://schemas.microsoft.com/office/drawing/2014/main" id="{DC422064-FC92-2C4A-9A84-D576E5A62B1C}"/>
              </a:ext>
            </a:extLst>
          </p:cNvPr>
          <p:cNvPicPr>
            <a:picLocks noChangeAspect="1"/>
          </p:cNvPicPr>
          <p:nvPr/>
        </p:nvPicPr>
        <p:blipFill>
          <a:blip r:embed="rId3"/>
          <a:stretch>
            <a:fillRect/>
          </a:stretch>
        </p:blipFill>
        <p:spPr>
          <a:xfrm flipH="1">
            <a:off x="249187" y="3609053"/>
            <a:ext cx="761162" cy="464479"/>
          </a:xfrm>
          <a:prstGeom prst="rect">
            <a:avLst/>
          </a:prstGeom>
          <a:ln w="12700">
            <a:solidFill>
              <a:schemeClr val="tx1"/>
            </a:solidFill>
          </a:ln>
        </p:spPr>
      </p:pic>
      <p:pic>
        <p:nvPicPr>
          <p:cNvPr id="7" name="Picture 6">
            <a:extLst>
              <a:ext uri="{FF2B5EF4-FFF2-40B4-BE49-F238E27FC236}">
                <a16:creationId xmlns:a16="http://schemas.microsoft.com/office/drawing/2014/main" id="{E8B58311-3501-404A-92E1-4374BB196B37}"/>
              </a:ext>
            </a:extLst>
          </p:cNvPr>
          <p:cNvPicPr>
            <a:picLocks noChangeAspect="1"/>
          </p:cNvPicPr>
          <p:nvPr/>
        </p:nvPicPr>
        <p:blipFill>
          <a:blip r:embed="rId3"/>
          <a:stretch>
            <a:fillRect/>
          </a:stretch>
        </p:blipFill>
        <p:spPr>
          <a:xfrm flipH="1">
            <a:off x="401587" y="3761453"/>
            <a:ext cx="761162" cy="464479"/>
          </a:xfrm>
          <a:prstGeom prst="rect">
            <a:avLst/>
          </a:prstGeom>
          <a:ln w="12700">
            <a:solidFill>
              <a:schemeClr val="tx1"/>
            </a:solidFill>
          </a:ln>
        </p:spPr>
      </p:pic>
      <p:pic>
        <p:nvPicPr>
          <p:cNvPr id="8" name="Picture 7">
            <a:extLst>
              <a:ext uri="{FF2B5EF4-FFF2-40B4-BE49-F238E27FC236}">
                <a16:creationId xmlns:a16="http://schemas.microsoft.com/office/drawing/2014/main" id="{B8CD6E19-6DD7-5F41-B852-0DDCDDE1A169}"/>
              </a:ext>
            </a:extLst>
          </p:cNvPr>
          <p:cNvPicPr>
            <a:picLocks noChangeAspect="1"/>
          </p:cNvPicPr>
          <p:nvPr/>
        </p:nvPicPr>
        <p:blipFill>
          <a:blip r:embed="rId3"/>
          <a:stretch>
            <a:fillRect/>
          </a:stretch>
        </p:blipFill>
        <p:spPr>
          <a:xfrm flipH="1">
            <a:off x="553987" y="3913853"/>
            <a:ext cx="761162" cy="464479"/>
          </a:xfrm>
          <a:prstGeom prst="rect">
            <a:avLst/>
          </a:prstGeom>
          <a:ln w="12700">
            <a:solidFill>
              <a:schemeClr val="tx1"/>
            </a:solidFill>
          </a:ln>
        </p:spPr>
      </p:pic>
      <p:sp>
        <p:nvSpPr>
          <p:cNvPr id="9" name="Rectangle 8">
            <a:extLst>
              <a:ext uri="{FF2B5EF4-FFF2-40B4-BE49-F238E27FC236}">
                <a16:creationId xmlns:a16="http://schemas.microsoft.com/office/drawing/2014/main" id="{15A7589E-D86D-3249-B7B6-53DC4C12E551}"/>
              </a:ext>
            </a:extLst>
          </p:cNvPr>
          <p:cNvSpPr/>
          <p:nvPr/>
        </p:nvSpPr>
        <p:spPr>
          <a:xfrm>
            <a:off x="1874734" y="4522161"/>
            <a:ext cx="2338553" cy="14103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Extract differencing feature</a:t>
            </a:r>
          </a:p>
        </p:txBody>
      </p:sp>
      <p:cxnSp>
        <p:nvCxnSpPr>
          <p:cNvPr id="11" name="Straight Arrow Connector 10">
            <a:extLst>
              <a:ext uri="{FF2B5EF4-FFF2-40B4-BE49-F238E27FC236}">
                <a16:creationId xmlns:a16="http://schemas.microsoft.com/office/drawing/2014/main" id="{F724F18A-B067-F24B-92AA-5CA3E88F3088}"/>
              </a:ext>
            </a:extLst>
          </p:cNvPr>
          <p:cNvCxnSpPr>
            <a:cxnSpLocks/>
          </p:cNvCxnSpPr>
          <p:nvPr/>
        </p:nvCxnSpPr>
        <p:spPr>
          <a:xfrm flipV="1">
            <a:off x="1465759" y="3367576"/>
            <a:ext cx="250707" cy="241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8C957A-9844-174E-A216-1F15276022DF}"/>
              </a:ext>
            </a:extLst>
          </p:cNvPr>
          <p:cNvCxnSpPr>
            <a:cxnSpLocks/>
          </p:cNvCxnSpPr>
          <p:nvPr/>
        </p:nvCxnSpPr>
        <p:spPr>
          <a:xfrm>
            <a:off x="1465758" y="4732626"/>
            <a:ext cx="158072" cy="198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7B9919-6C8F-9748-B42A-79DE71440B94}"/>
              </a:ext>
            </a:extLst>
          </p:cNvPr>
          <p:cNvCxnSpPr>
            <a:cxnSpLocks/>
          </p:cNvCxnSpPr>
          <p:nvPr/>
        </p:nvCxnSpPr>
        <p:spPr>
          <a:xfrm flipV="1">
            <a:off x="4461166" y="5079527"/>
            <a:ext cx="173896" cy="159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7C60CD-78A2-844D-A9AB-D1C95FB2AF65}"/>
              </a:ext>
            </a:extLst>
          </p:cNvPr>
          <p:cNvCxnSpPr>
            <a:cxnSpLocks/>
          </p:cNvCxnSpPr>
          <p:nvPr/>
        </p:nvCxnSpPr>
        <p:spPr>
          <a:xfrm>
            <a:off x="4249974" y="3116514"/>
            <a:ext cx="167409" cy="201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5E1C202-E1F8-3942-9451-146F560E17ED}"/>
              </a:ext>
            </a:extLst>
          </p:cNvPr>
          <p:cNvGrpSpPr/>
          <p:nvPr/>
        </p:nvGrpSpPr>
        <p:grpSpPr>
          <a:xfrm>
            <a:off x="1668921" y="2321760"/>
            <a:ext cx="2338553" cy="1287293"/>
            <a:chOff x="7436937" y="4197611"/>
            <a:chExt cx="2484891" cy="993179"/>
          </a:xfrm>
        </p:grpSpPr>
        <p:pic>
          <p:nvPicPr>
            <p:cNvPr id="17" name="Picture 16">
              <a:extLst>
                <a:ext uri="{FF2B5EF4-FFF2-40B4-BE49-F238E27FC236}">
                  <a16:creationId xmlns:a16="http://schemas.microsoft.com/office/drawing/2014/main" id="{643BB9F4-CE27-684A-ADB1-D780F1888AF3}"/>
                </a:ext>
              </a:extLst>
            </p:cNvPr>
            <p:cNvPicPr>
              <a:picLocks noChangeAspect="1"/>
            </p:cNvPicPr>
            <p:nvPr/>
          </p:nvPicPr>
          <p:blipFill>
            <a:blip r:embed="rId4"/>
            <a:stretch>
              <a:fillRect/>
            </a:stretch>
          </p:blipFill>
          <p:spPr>
            <a:xfrm>
              <a:off x="7478737" y="4410191"/>
              <a:ext cx="2443091" cy="697221"/>
            </a:xfrm>
            <a:prstGeom prst="rect">
              <a:avLst/>
            </a:prstGeom>
          </p:spPr>
        </p:pic>
        <p:sp>
          <p:nvSpPr>
            <p:cNvPr id="18" name="Rectangle 17">
              <a:extLst>
                <a:ext uri="{FF2B5EF4-FFF2-40B4-BE49-F238E27FC236}">
                  <a16:creationId xmlns:a16="http://schemas.microsoft.com/office/drawing/2014/main" id="{076DBB63-3F9E-1841-9E8D-72648129D950}"/>
                </a:ext>
              </a:extLst>
            </p:cNvPr>
            <p:cNvSpPr/>
            <p:nvPr/>
          </p:nvSpPr>
          <p:spPr>
            <a:xfrm>
              <a:off x="7524572" y="4197611"/>
              <a:ext cx="443831" cy="993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9B1539A-6DEB-D645-818F-B4D9C06C4863}"/>
                </a:ext>
              </a:extLst>
            </p:cNvPr>
            <p:cNvPicPr>
              <a:picLocks noChangeAspect="1"/>
            </p:cNvPicPr>
            <p:nvPr/>
          </p:nvPicPr>
          <p:blipFill>
            <a:blip r:embed="rId3"/>
            <a:stretch>
              <a:fillRect/>
            </a:stretch>
          </p:blipFill>
          <p:spPr>
            <a:xfrm flipH="1">
              <a:off x="7436937" y="4632738"/>
              <a:ext cx="749508" cy="457368"/>
            </a:xfrm>
            <a:prstGeom prst="rect">
              <a:avLst/>
            </a:prstGeom>
            <a:ln w="12700">
              <a:solidFill>
                <a:schemeClr val="tx1"/>
              </a:solidFill>
            </a:ln>
            <a:scene3d>
              <a:camera prst="perspectiveContrastingRightFacing">
                <a:rot lat="623785" lon="17400000" rev="213211"/>
              </a:camera>
              <a:lightRig rig="threePt" dir="t">
                <a:rot lat="0" lon="0" rev="0"/>
              </a:lightRig>
            </a:scene3d>
          </p:spPr>
        </p:pic>
      </p:grpSp>
      <p:graphicFrame>
        <p:nvGraphicFramePr>
          <p:cNvPr id="21" name="Table 20">
            <a:extLst>
              <a:ext uri="{FF2B5EF4-FFF2-40B4-BE49-F238E27FC236}">
                <a16:creationId xmlns:a16="http://schemas.microsoft.com/office/drawing/2014/main" id="{1593E2CF-B74E-D144-8888-5F6B63CC1002}"/>
              </a:ext>
            </a:extLst>
          </p:cNvPr>
          <p:cNvGraphicFramePr>
            <a:graphicFrameLocks noGrp="1"/>
          </p:cNvGraphicFramePr>
          <p:nvPr/>
        </p:nvGraphicFramePr>
        <p:xfrm>
          <a:off x="4765813" y="2461529"/>
          <a:ext cx="4271036" cy="3901440"/>
        </p:xfrm>
        <a:graphic>
          <a:graphicData uri="http://schemas.openxmlformats.org/drawingml/2006/table">
            <a:tbl>
              <a:tblPr firstRow="1" bandRow="1">
                <a:tableStyleId>{5C22544A-7EE6-4342-B048-85BDC9FD1C3A}</a:tableStyleId>
              </a:tblPr>
              <a:tblGrid>
                <a:gridCol w="916589">
                  <a:extLst>
                    <a:ext uri="{9D8B030D-6E8A-4147-A177-3AD203B41FA5}">
                      <a16:colId xmlns:a16="http://schemas.microsoft.com/office/drawing/2014/main" val="3870008178"/>
                    </a:ext>
                  </a:extLst>
                </a:gridCol>
                <a:gridCol w="1180873">
                  <a:extLst>
                    <a:ext uri="{9D8B030D-6E8A-4147-A177-3AD203B41FA5}">
                      <a16:colId xmlns:a16="http://schemas.microsoft.com/office/drawing/2014/main" val="876198906"/>
                    </a:ext>
                  </a:extLst>
                </a:gridCol>
                <a:gridCol w="1274164">
                  <a:extLst>
                    <a:ext uri="{9D8B030D-6E8A-4147-A177-3AD203B41FA5}">
                      <a16:colId xmlns:a16="http://schemas.microsoft.com/office/drawing/2014/main" val="948919282"/>
                    </a:ext>
                  </a:extLst>
                </a:gridCol>
                <a:gridCol w="899410">
                  <a:extLst>
                    <a:ext uri="{9D8B030D-6E8A-4147-A177-3AD203B41FA5}">
                      <a16:colId xmlns:a16="http://schemas.microsoft.com/office/drawing/2014/main" val="3179669846"/>
                    </a:ext>
                  </a:extLst>
                </a:gridCol>
              </a:tblGrid>
              <a:tr h="370840">
                <a:tc>
                  <a:txBody>
                    <a:bodyPr/>
                    <a:lstStyle/>
                    <a:p>
                      <a:pPr algn="ctr"/>
                      <a:r>
                        <a:rPr lang="en-US" sz="1600" dirty="0"/>
                        <a:t>Diff</a:t>
                      </a:r>
                    </a:p>
                  </a:txBody>
                  <a:tcPr/>
                </a:tc>
                <a:tc>
                  <a:txBody>
                    <a:bodyPr/>
                    <a:lstStyle/>
                    <a:p>
                      <a:pPr algn="ctr"/>
                      <a:r>
                        <a:rPr lang="en-US" sz="1600" dirty="0"/>
                        <a:t>Threshold</a:t>
                      </a:r>
                    </a:p>
                  </a:txBody>
                  <a:tcPr/>
                </a:tc>
                <a:tc>
                  <a:txBody>
                    <a:bodyPr/>
                    <a:lstStyle/>
                    <a:p>
                      <a:pPr algn="ctr"/>
                      <a:r>
                        <a:rPr lang="en-US" sz="1600" dirty="0"/>
                        <a:t>% Filtered</a:t>
                      </a:r>
                    </a:p>
                  </a:txBody>
                  <a:tcPr/>
                </a:tc>
                <a:tc>
                  <a:txBody>
                    <a:bodyPr/>
                    <a:lstStyle/>
                    <a:p>
                      <a:pPr algn="ctr"/>
                      <a:r>
                        <a:rPr lang="en-US" sz="1600" dirty="0" err="1"/>
                        <a:t>Acc</a:t>
                      </a:r>
                      <a:endParaRPr lang="en-US" sz="1600" dirty="0"/>
                    </a:p>
                  </a:txBody>
                  <a:tcPr/>
                </a:tc>
                <a:extLst>
                  <a:ext uri="{0D108BD9-81ED-4DB2-BD59-A6C34878D82A}">
                    <a16:rowId xmlns:a16="http://schemas.microsoft.com/office/drawing/2014/main" val="3553476172"/>
                  </a:ext>
                </a:extLst>
              </a:tr>
              <a:tr h="0">
                <a:tc>
                  <a:txBody>
                    <a:bodyPr/>
                    <a:lstStyle/>
                    <a:p>
                      <a:pPr algn="ctr"/>
                      <a:r>
                        <a:rPr lang="en-US" sz="1600" dirty="0"/>
                        <a:t>0.03</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extLst>
                  <a:ext uri="{0D108BD9-81ED-4DB2-BD59-A6C34878D82A}">
                    <a16:rowId xmlns:a16="http://schemas.microsoft.com/office/drawing/2014/main" val="2025149335"/>
                  </a:ext>
                </a:extLst>
              </a:tr>
              <a:tr h="0">
                <a:tc rowSpan="4">
                  <a:txBody>
                    <a:bodyPr/>
                    <a:lstStyle/>
                    <a:p>
                      <a:pPr algn="ctr"/>
                      <a:endParaRPr lang="en-US" sz="1600" dirty="0"/>
                    </a:p>
                    <a:p>
                      <a:pPr algn="ctr"/>
                      <a:endParaRPr lang="en-US" sz="1600" dirty="0"/>
                    </a:p>
                    <a:p>
                      <a:pPr algn="ctr"/>
                      <a:r>
                        <a:rPr lang="en-US" sz="1600" dirty="0"/>
                        <a:t>0.04</a:t>
                      </a:r>
                    </a:p>
                  </a:txBody>
                  <a:tcPr/>
                </a:tc>
                <a:tc>
                  <a:txBody>
                    <a:bodyPr/>
                    <a:lstStyle/>
                    <a:p>
                      <a:pPr algn="ctr"/>
                      <a:r>
                        <a:rPr lang="en-US" sz="1600" dirty="0"/>
                        <a:t>0.01</a:t>
                      </a:r>
                    </a:p>
                  </a:txBody>
                  <a:tcPr/>
                </a:tc>
                <a:tc>
                  <a:txBody>
                    <a:bodyPr/>
                    <a:lstStyle/>
                    <a:p>
                      <a:pPr algn="ctr"/>
                      <a:r>
                        <a:rPr lang="en-US" sz="1600" dirty="0"/>
                        <a:t>0.15</a:t>
                      </a:r>
                    </a:p>
                  </a:txBody>
                  <a:tcPr/>
                </a:tc>
                <a:tc>
                  <a:txBody>
                    <a:bodyPr/>
                    <a:lstStyle/>
                    <a:p>
                      <a:pPr algn="ctr"/>
                      <a:r>
                        <a:rPr lang="en-US" sz="1600" dirty="0"/>
                        <a:t>0.98</a:t>
                      </a:r>
                    </a:p>
                  </a:txBody>
                  <a:tcPr/>
                </a:tc>
                <a:extLst>
                  <a:ext uri="{0D108BD9-81ED-4DB2-BD59-A6C34878D82A}">
                    <a16:rowId xmlns:a16="http://schemas.microsoft.com/office/drawing/2014/main" val="1290333412"/>
                  </a:ext>
                </a:extLst>
              </a:tr>
              <a:tr h="326557">
                <a:tc vMerge="1">
                  <a:txBody>
                    <a:bodyPr/>
                    <a:lstStyle/>
                    <a:p>
                      <a:endParaRPr lang="en-US" dirty="0"/>
                    </a:p>
                  </a:txBody>
                  <a:tcPr/>
                </a:tc>
                <a:tc>
                  <a:txBody>
                    <a:bodyPr/>
                    <a:lstStyle/>
                    <a:p>
                      <a:pPr algn="ctr"/>
                      <a:r>
                        <a:rPr lang="en-US" sz="1600" dirty="0"/>
                        <a:t>0.04</a:t>
                      </a:r>
                    </a:p>
                  </a:txBody>
                  <a:tcPr/>
                </a:tc>
                <a:tc>
                  <a:txBody>
                    <a:bodyPr/>
                    <a:lstStyle/>
                    <a:p>
                      <a:pPr algn="ctr"/>
                      <a:r>
                        <a:rPr lang="en-US" sz="1600" dirty="0"/>
                        <a:t>0.35</a:t>
                      </a:r>
                    </a:p>
                  </a:txBody>
                  <a:tcPr/>
                </a:tc>
                <a:tc>
                  <a:txBody>
                    <a:bodyPr/>
                    <a:lstStyle/>
                    <a:p>
                      <a:pPr algn="ctr"/>
                      <a:r>
                        <a:rPr lang="en-US" sz="1600" dirty="0"/>
                        <a:t>0.92</a:t>
                      </a:r>
                    </a:p>
                  </a:txBody>
                  <a:tcPr/>
                </a:tc>
                <a:extLst>
                  <a:ext uri="{0D108BD9-81ED-4DB2-BD59-A6C34878D82A}">
                    <a16:rowId xmlns:a16="http://schemas.microsoft.com/office/drawing/2014/main" val="2726621884"/>
                  </a:ext>
                </a:extLst>
              </a:tr>
              <a:tr h="186149">
                <a:tc vMerge="1">
                  <a:txBody>
                    <a:bodyPr/>
                    <a:lstStyle/>
                    <a:p>
                      <a:endParaRPr lang="en-US" dirty="0"/>
                    </a:p>
                  </a:txBody>
                  <a:tcPr/>
                </a:tc>
                <a:tc>
                  <a:txBody>
                    <a:bodyPr/>
                    <a:lstStyle/>
                    <a:p>
                      <a:pPr algn="ctr"/>
                      <a:r>
                        <a:rPr lang="en-US" sz="1600" dirty="0"/>
                        <a:t>0.07</a:t>
                      </a:r>
                    </a:p>
                  </a:txBody>
                  <a:tcPr/>
                </a:tc>
                <a:tc>
                  <a:txBody>
                    <a:bodyPr/>
                    <a:lstStyle/>
                    <a:p>
                      <a:pPr algn="ctr"/>
                      <a:r>
                        <a:rPr lang="en-US" sz="1600" dirty="0"/>
                        <a:t>0.60</a:t>
                      </a:r>
                    </a:p>
                  </a:txBody>
                  <a:tcPr/>
                </a:tc>
                <a:tc>
                  <a:txBody>
                    <a:bodyPr/>
                    <a:lstStyle/>
                    <a:p>
                      <a:pPr algn="ctr"/>
                      <a:r>
                        <a:rPr lang="en-US" sz="1600" dirty="0"/>
                        <a:t>0.88</a:t>
                      </a:r>
                    </a:p>
                  </a:txBody>
                  <a:tcPr/>
                </a:tc>
                <a:extLst>
                  <a:ext uri="{0D108BD9-81ED-4DB2-BD59-A6C34878D82A}">
                    <a16:rowId xmlns:a16="http://schemas.microsoft.com/office/drawing/2014/main" val="2161775251"/>
                  </a:ext>
                </a:extLst>
              </a:tr>
              <a:tr h="0">
                <a:tc vMerge="1">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tc>
                <a:tc>
                  <a:txBody>
                    <a:bodyPr/>
                    <a:lstStyle/>
                    <a:p>
                      <a:pPr algn="ctr"/>
                      <a:r>
                        <a:rPr lang="en-US" sz="16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tc>
                <a:extLst>
                  <a:ext uri="{0D108BD9-81ED-4DB2-BD59-A6C34878D82A}">
                    <a16:rowId xmlns:a16="http://schemas.microsoft.com/office/drawing/2014/main" val="1208934673"/>
                  </a:ext>
                </a:extLst>
              </a:tr>
              <a:tr h="370840">
                <a:tc rowSpan="4">
                  <a:txBody>
                    <a:bodyPr/>
                    <a:lstStyle/>
                    <a:p>
                      <a:pPr algn="ctr"/>
                      <a:endParaRPr lang="en-US" sz="1600" dirty="0"/>
                    </a:p>
                    <a:p>
                      <a:pPr algn="ctr"/>
                      <a:endParaRPr lang="en-US" sz="1600" dirty="0"/>
                    </a:p>
                    <a:p>
                      <a:pPr algn="ctr"/>
                      <a:r>
                        <a:rPr lang="en-US" sz="1600" dirty="0"/>
                        <a:t>0.06</a:t>
                      </a:r>
                    </a:p>
                  </a:txBody>
                  <a:tcPr/>
                </a:tc>
                <a:tc>
                  <a:txBody>
                    <a:bodyPr/>
                    <a:lstStyle/>
                    <a:p>
                      <a:pPr algn="ctr"/>
                      <a:r>
                        <a:rPr lang="en-US" sz="1600" dirty="0"/>
                        <a:t>0.01</a:t>
                      </a:r>
                    </a:p>
                  </a:txBody>
                  <a:tcPr/>
                </a:tc>
                <a:tc>
                  <a:txBody>
                    <a:bodyPr/>
                    <a:lstStyle/>
                    <a:p>
                      <a:pPr algn="ctr"/>
                      <a:r>
                        <a:rPr lang="en-US" sz="1600" dirty="0"/>
                        <a:t>0.12</a:t>
                      </a:r>
                    </a:p>
                  </a:txBody>
                  <a:tcPr/>
                </a:tc>
                <a:tc>
                  <a:txBody>
                    <a:bodyPr/>
                    <a:lstStyle/>
                    <a:p>
                      <a:pPr algn="ctr"/>
                      <a:r>
                        <a:rPr lang="en-US" sz="1600" dirty="0"/>
                        <a:t>0.94</a:t>
                      </a:r>
                    </a:p>
                  </a:txBody>
                  <a:tcPr/>
                </a:tc>
                <a:extLst>
                  <a:ext uri="{0D108BD9-81ED-4DB2-BD59-A6C34878D82A}">
                    <a16:rowId xmlns:a16="http://schemas.microsoft.com/office/drawing/2014/main" val="1940196284"/>
                  </a:ext>
                </a:extLst>
              </a:tr>
              <a:tr h="370840">
                <a:tc vMerge="1">
                  <a:txBody>
                    <a:bodyPr/>
                    <a:lstStyle/>
                    <a:p>
                      <a:endParaRPr lang="en-US" sz="1600" dirty="0"/>
                    </a:p>
                  </a:txBody>
                  <a:tcPr/>
                </a:tc>
                <a:tc>
                  <a:txBody>
                    <a:bodyPr/>
                    <a:lstStyle/>
                    <a:p>
                      <a:pPr algn="ctr"/>
                      <a:r>
                        <a:rPr lang="en-US" sz="1600" dirty="0"/>
                        <a:t>0.04</a:t>
                      </a:r>
                    </a:p>
                  </a:txBody>
                  <a:tcPr/>
                </a:tc>
                <a:tc>
                  <a:txBody>
                    <a:bodyPr/>
                    <a:lstStyle/>
                    <a:p>
                      <a:pPr algn="ctr"/>
                      <a:r>
                        <a:rPr lang="en-US" sz="1600" dirty="0"/>
                        <a:t>0.30</a:t>
                      </a:r>
                    </a:p>
                  </a:txBody>
                  <a:tcPr/>
                </a:tc>
                <a:tc>
                  <a:txBody>
                    <a:bodyPr/>
                    <a:lstStyle/>
                    <a:p>
                      <a:pPr algn="ctr"/>
                      <a:r>
                        <a:rPr lang="en-US" sz="1600" dirty="0"/>
                        <a:t>0.89</a:t>
                      </a:r>
                    </a:p>
                  </a:txBody>
                  <a:tcPr/>
                </a:tc>
                <a:extLst>
                  <a:ext uri="{0D108BD9-81ED-4DB2-BD59-A6C34878D82A}">
                    <a16:rowId xmlns:a16="http://schemas.microsoft.com/office/drawing/2014/main" val="883654633"/>
                  </a:ext>
                </a:extLst>
              </a:tr>
              <a:tr h="370840">
                <a:tc vMerge="1">
                  <a:txBody>
                    <a:bodyPr/>
                    <a:lstStyle/>
                    <a:p>
                      <a:endParaRPr lang="en-US" sz="1600" dirty="0"/>
                    </a:p>
                  </a:txBody>
                  <a:tcPr/>
                </a:tc>
                <a:tc>
                  <a:txBody>
                    <a:bodyPr/>
                    <a:lstStyle/>
                    <a:p>
                      <a:pPr algn="ctr"/>
                      <a:r>
                        <a:rPr lang="en-US" sz="1600" dirty="0"/>
                        <a:t>0.07</a:t>
                      </a:r>
                    </a:p>
                  </a:txBody>
                  <a:tcPr/>
                </a:tc>
                <a:tc>
                  <a:txBody>
                    <a:bodyPr/>
                    <a:lstStyle/>
                    <a:p>
                      <a:pPr algn="ctr"/>
                      <a:r>
                        <a:rPr lang="en-US" sz="1600" dirty="0"/>
                        <a:t>0.55</a:t>
                      </a:r>
                    </a:p>
                  </a:txBody>
                  <a:tcPr/>
                </a:tc>
                <a:tc>
                  <a:txBody>
                    <a:bodyPr/>
                    <a:lstStyle/>
                    <a:p>
                      <a:pPr algn="ctr"/>
                      <a:r>
                        <a:rPr lang="en-US" sz="1600" dirty="0"/>
                        <a:t>0.84</a:t>
                      </a:r>
                    </a:p>
                  </a:txBody>
                  <a:tcPr/>
                </a:tc>
                <a:extLst>
                  <a:ext uri="{0D108BD9-81ED-4DB2-BD59-A6C34878D82A}">
                    <a16:rowId xmlns:a16="http://schemas.microsoft.com/office/drawing/2014/main" val="3046019025"/>
                  </a:ext>
                </a:extLst>
              </a:tr>
              <a:tr h="370840">
                <a:tc vMerge="1">
                  <a:txBody>
                    <a:bodyPr/>
                    <a:lstStyle/>
                    <a:p>
                      <a:endParaRPr lang="en-US" sz="1600" dirty="0"/>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extLst>
                  <a:ext uri="{0D108BD9-81ED-4DB2-BD59-A6C34878D82A}">
                    <a16:rowId xmlns:a16="http://schemas.microsoft.com/office/drawing/2014/main" val="2961785798"/>
                  </a:ext>
                </a:extLst>
              </a:tr>
              <a:tr h="370840">
                <a:tc>
                  <a:txBody>
                    <a:bodyPr/>
                    <a:lstStyle/>
                    <a:p>
                      <a:pPr algn="ctr"/>
                      <a:r>
                        <a:rPr lang="en-US" sz="1600" dirty="0"/>
                        <a:t>0.07</a:t>
                      </a:r>
                    </a:p>
                  </a:txBody>
                  <a:tcPr/>
                </a:tc>
                <a:tc>
                  <a:txBody>
                    <a:bodyPr/>
                    <a:lstStyle/>
                    <a:p>
                      <a:pPr algn="ctr"/>
                      <a:r>
                        <a:rPr lang="en-US" sz="1600" dirty="0"/>
                        <a:t>…</a:t>
                      </a:r>
                    </a:p>
                  </a:txBody>
                  <a:tcPr/>
                </a:tc>
                <a:tc>
                  <a:txBody>
                    <a:bodyPr/>
                    <a:lstStyle/>
                    <a:p>
                      <a:pPr algn="ctr"/>
                      <a:r>
                        <a:rPr lang="en-US" sz="1600" dirty="0"/>
                        <a:t>…</a:t>
                      </a:r>
                    </a:p>
                  </a:txBody>
                  <a:tcPr/>
                </a:tc>
                <a:tc>
                  <a:txBody>
                    <a:bodyPr/>
                    <a:lstStyle/>
                    <a:p>
                      <a:pPr algn="ctr"/>
                      <a:r>
                        <a:rPr lang="en-US" sz="1600" dirty="0"/>
                        <a:t>…</a:t>
                      </a:r>
                    </a:p>
                  </a:txBody>
                  <a:tcPr/>
                </a:tc>
                <a:extLst>
                  <a:ext uri="{0D108BD9-81ED-4DB2-BD59-A6C34878D82A}">
                    <a16:rowId xmlns:a16="http://schemas.microsoft.com/office/drawing/2014/main" val="3442602070"/>
                  </a:ext>
                </a:extLst>
              </a:tr>
            </a:tbl>
          </a:graphicData>
        </a:graphic>
      </p:graphicFrame>
      <p:cxnSp>
        <p:nvCxnSpPr>
          <p:cNvPr id="30" name="Straight Arrow Connector 29">
            <a:extLst>
              <a:ext uri="{FF2B5EF4-FFF2-40B4-BE49-F238E27FC236}">
                <a16:creationId xmlns:a16="http://schemas.microsoft.com/office/drawing/2014/main" id="{4B94F978-1FC2-5E4C-8683-0D99F4361951}"/>
              </a:ext>
            </a:extLst>
          </p:cNvPr>
          <p:cNvCxnSpPr>
            <a:cxnSpLocks/>
          </p:cNvCxnSpPr>
          <p:nvPr/>
        </p:nvCxnSpPr>
        <p:spPr>
          <a:xfrm>
            <a:off x="9186708" y="4225932"/>
            <a:ext cx="2657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D82D04-B0B0-5645-B84E-4082B744A836}"/>
              </a:ext>
            </a:extLst>
          </p:cNvPr>
          <p:cNvCxnSpPr>
            <a:cxnSpLocks/>
          </p:cNvCxnSpPr>
          <p:nvPr/>
        </p:nvCxnSpPr>
        <p:spPr>
          <a:xfrm>
            <a:off x="5770145" y="3993692"/>
            <a:ext cx="31467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036633-DF82-8744-A73F-411CB678C112}"/>
              </a:ext>
            </a:extLst>
          </p:cNvPr>
          <p:cNvCxnSpPr>
            <a:cxnSpLocks/>
          </p:cNvCxnSpPr>
          <p:nvPr/>
        </p:nvCxnSpPr>
        <p:spPr>
          <a:xfrm>
            <a:off x="5770145" y="5079527"/>
            <a:ext cx="31467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D2DD2-D6C2-8047-B597-64DE2EDAF773}"/>
              </a:ext>
            </a:extLst>
          </p:cNvPr>
          <p:cNvCxnSpPr>
            <a:cxnSpLocks/>
          </p:cNvCxnSpPr>
          <p:nvPr/>
        </p:nvCxnSpPr>
        <p:spPr>
          <a:xfrm>
            <a:off x="5770145" y="5419126"/>
            <a:ext cx="31467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0" name="Table 39">
            <a:extLst>
              <a:ext uri="{FF2B5EF4-FFF2-40B4-BE49-F238E27FC236}">
                <a16:creationId xmlns:a16="http://schemas.microsoft.com/office/drawing/2014/main" id="{DCA2C635-FE8B-AF42-9726-CB72E0C499F9}"/>
              </a:ext>
            </a:extLst>
          </p:cNvPr>
          <p:cNvGraphicFramePr>
            <a:graphicFrameLocks noGrp="1"/>
          </p:cNvGraphicFramePr>
          <p:nvPr/>
        </p:nvGraphicFramePr>
        <p:xfrm>
          <a:off x="9589376" y="3438670"/>
          <a:ext cx="2465976" cy="1483360"/>
        </p:xfrm>
        <a:graphic>
          <a:graphicData uri="http://schemas.openxmlformats.org/drawingml/2006/table">
            <a:tbl>
              <a:tblPr firstRow="1" bandRow="1">
                <a:tableStyleId>{5C22544A-7EE6-4342-B048-85BDC9FD1C3A}</a:tableStyleId>
              </a:tblPr>
              <a:tblGrid>
                <a:gridCol w="1232988">
                  <a:extLst>
                    <a:ext uri="{9D8B030D-6E8A-4147-A177-3AD203B41FA5}">
                      <a16:colId xmlns:a16="http://schemas.microsoft.com/office/drawing/2014/main" val="1229787648"/>
                    </a:ext>
                  </a:extLst>
                </a:gridCol>
                <a:gridCol w="1232988">
                  <a:extLst>
                    <a:ext uri="{9D8B030D-6E8A-4147-A177-3AD203B41FA5}">
                      <a16:colId xmlns:a16="http://schemas.microsoft.com/office/drawing/2014/main" val="3131234921"/>
                    </a:ext>
                  </a:extLst>
                </a:gridCol>
              </a:tblGrid>
              <a:tr h="370840">
                <a:tc>
                  <a:txBody>
                    <a:bodyPr/>
                    <a:lstStyle/>
                    <a:p>
                      <a:pPr algn="ctr"/>
                      <a:r>
                        <a:rPr lang="en-US" dirty="0"/>
                        <a:t>Diff</a:t>
                      </a:r>
                    </a:p>
                  </a:txBody>
                  <a:tcPr/>
                </a:tc>
                <a:tc>
                  <a:txBody>
                    <a:bodyPr/>
                    <a:lstStyle/>
                    <a:p>
                      <a:pPr algn="ctr"/>
                      <a:r>
                        <a:rPr lang="en-US" dirty="0"/>
                        <a:t>Threshold</a:t>
                      </a:r>
                    </a:p>
                  </a:txBody>
                  <a:tcPr/>
                </a:tc>
                <a:extLst>
                  <a:ext uri="{0D108BD9-81ED-4DB2-BD59-A6C34878D82A}">
                    <a16:rowId xmlns:a16="http://schemas.microsoft.com/office/drawing/2014/main" val="2322822807"/>
                  </a:ext>
                </a:extLst>
              </a:tr>
              <a:tr h="370840">
                <a:tc>
                  <a:txBody>
                    <a:bodyPr/>
                    <a:lstStyle/>
                    <a:p>
                      <a:pPr algn="ctr"/>
                      <a:r>
                        <a:rPr lang="en-US" dirty="0"/>
                        <a:t>0.03 – 0.05</a:t>
                      </a:r>
                    </a:p>
                  </a:txBody>
                  <a:tcPr/>
                </a:tc>
                <a:tc>
                  <a:txBody>
                    <a:bodyPr/>
                    <a:lstStyle/>
                    <a:p>
                      <a:pPr algn="ctr"/>
                      <a:r>
                        <a:rPr lang="en-US" dirty="0"/>
                        <a:t>0.04</a:t>
                      </a:r>
                    </a:p>
                  </a:txBody>
                  <a:tcPr/>
                </a:tc>
                <a:extLst>
                  <a:ext uri="{0D108BD9-81ED-4DB2-BD59-A6C34878D82A}">
                    <a16:rowId xmlns:a16="http://schemas.microsoft.com/office/drawing/2014/main" val="1567260516"/>
                  </a:ext>
                </a:extLst>
              </a:tr>
              <a:tr h="370840">
                <a:tc>
                  <a:txBody>
                    <a:bodyPr/>
                    <a:lstStyle/>
                    <a:p>
                      <a:pPr algn="ctr"/>
                      <a:r>
                        <a:rPr lang="en-US" dirty="0"/>
                        <a:t>0.05 – 0.07</a:t>
                      </a:r>
                    </a:p>
                  </a:txBody>
                  <a:tcPr/>
                </a:tc>
                <a:tc>
                  <a:txBody>
                    <a:bodyPr/>
                    <a:lstStyle/>
                    <a:p>
                      <a:pPr algn="ctr"/>
                      <a:r>
                        <a:rPr lang="en-US" dirty="0"/>
                        <a:t>0.01</a:t>
                      </a:r>
                    </a:p>
                  </a:txBody>
                  <a:tcPr/>
                </a:tc>
                <a:extLst>
                  <a:ext uri="{0D108BD9-81ED-4DB2-BD59-A6C34878D82A}">
                    <a16:rowId xmlns:a16="http://schemas.microsoft.com/office/drawing/2014/main" val="1479017446"/>
                  </a:ext>
                </a:extLst>
              </a:tr>
              <a:tr h="370840">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253750431"/>
                  </a:ext>
                </a:extLst>
              </a:tr>
            </a:tbl>
          </a:graphicData>
        </a:graphic>
      </p:graphicFrame>
    </p:spTree>
    <p:extLst>
      <p:ext uri="{BB962C8B-B14F-4D97-AF65-F5344CB8AC3E}">
        <p14:creationId xmlns:p14="http://schemas.microsoft.com/office/powerpoint/2010/main" val="14841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9387-5523-5B47-B191-1C260C32BF4B}"/>
              </a:ext>
            </a:extLst>
          </p:cNvPr>
          <p:cNvSpPr>
            <a:spLocks noGrp="1"/>
          </p:cNvSpPr>
          <p:nvPr>
            <p:ph type="title"/>
          </p:nvPr>
        </p:nvSpPr>
        <p:spPr/>
        <p:txBody>
          <a:bodyPr/>
          <a:lstStyle/>
          <a:p>
            <a:pPr algn="ctr"/>
            <a:r>
              <a:rPr lang="en-US" b="1" dirty="0"/>
              <a:t>Challenge #2: Differencing Feature</a:t>
            </a:r>
          </a:p>
        </p:txBody>
      </p:sp>
      <p:sp>
        <p:nvSpPr>
          <p:cNvPr id="10" name="Content Placeholder 2">
            <a:extLst>
              <a:ext uri="{FF2B5EF4-FFF2-40B4-BE49-F238E27FC236}">
                <a16:creationId xmlns:a16="http://schemas.microsoft.com/office/drawing/2014/main" id="{6DB6B6A1-8CAA-8346-83DF-BBF77D31B64B}"/>
              </a:ext>
            </a:extLst>
          </p:cNvPr>
          <p:cNvSpPr txBox="1">
            <a:spLocks/>
          </p:cNvSpPr>
          <p:nvPr/>
        </p:nvSpPr>
        <p:spPr>
          <a:xfrm>
            <a:off x="838200" y="1690688"/>
            <a:ext cx="10515600" cy="622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Calculating best feature is expensive -&gt; run on server</a:t>
            </a:r>
          </a:p>
        </p:txBody>
      </p:sp>
      <p:sp>
        <p:nvSpPr>
          <p:cNvPr id="11" name="Slide Number Placeholder 10">
            <a:extLst>
              <a:ext uri="{FF2B5EF4-FFF2-40B4-BE49-F238E27FC236}">
                <a16:creationId xmlns:a16="http://schemas.microsoft.com/office/drawing/2014/main" id="{CA4E723E-2B36-5B4A-8B30-4255993C07AC}"/>
              </a:ext>
            </a:extLst>
          </p:cNvPr>
          <p:cNvSpPr>
            <a:spLocks noGrp="1"/>
          </p:cNvSpPr>
          <p:nvPr>
            <p:ph type="sldNum" sz="quarter" idx="12"/>
          </p:nvPr>
        </p:nvSpPr>
        <p:spPr/>
        <p:txBody>
          <a:bodyPr/>
          <a:lstStyle/>
          <a:p>
            <a:fld id="{ABEE6CB7-4ADE-FE4A-AC27-FA138741B3A4}" type="slidenum">
              <a:rPr lang="en-US" smtClean="0"/>
              <a:t>18</a:t>
            </a:fld>
            <a:endParaRPr lang="en-US"/>
          </a:p>
        </p:txBody>
      </p:sp>
      <p:pic>
        <p:nvPicPr>
          <p:cNvPr id="12" name="Picture 11">
            <a:extLst>
              <a:ext uri="{FF2B5EF4-FFF2-40B4-BE49-F238E27FC236}">
                <a16:creationId xmlns:a16="http://schemas.microsoft.com/office/drawing/2014/main" id="{9301D014-0FC0-6842-BA6D-0DB11DB4443E}"/>
              </a:ext>
            </a:extLst>
          </p:cNvPr>
          <p:cNvPicPr>
            <a:picLocks noChangeAspect="1"/>
          </p:cNvPicPr>
          <p:nvPr/>
        </p:nvPicPr>
        <p:blipFill>
          <a:blip r:embed="rId3"/>
          <a:stretch>
            <a:fillRect/>
          </a:stretch>
        </p:blipFill>
        <p:spPr>
          <a:xfrm flipH="1">
            <a:off x="838200" y="3429000"/>
            <a:ext cx="761162" cy="464479"/>
          </a:xfrm>
          <a:prstGeom prst="rect">
            <a:avLst/>
          </a:prstGeom>
          <a:ln w="12700">
            <a:solidFill>
              <a:schemeClr val="tx1"/>
            </a:solidFill>
          </a:ln>
        </p:spPr>
      </p:pic>
      <p:pic>
        <p:nvPicPr>
          <p:cNvPr id="13" name="Picture 12">
            <a:extLst>
              <a:ext uri="{FF2B5EF4-FFF2-40B4-BE49-F238E27FC236}">
                <a16:creationId xmlns:a16="http://schemas.microsoft.com/office/drawing/2014/main" id="{6FF68D3E-6965-614E-99C1-7F1EA2E7DA4D}"/>
              </a:ext>
            </a:extLst>
          </p:cNvPr>
          <p:cNvPicPr>
            <a:picLocks noChangeAspect="1"/>
          </p:cNvPicPr>
          <p:nvPr/>
        </p:nvPicPr>
        <p:blipFill>
          <a:blip r:embed="rId3"/>
          <a:stretch>
            <a:fillRect/>
          </a:stretch>
        </p:blipFill>
        <p:spPr>
          <a:xfrm flipH="1">
            <a:off x="990600" y="3581400"/>
            <a:ext cx="761162" cy="464479"/>
          </a:xfrm>
          <a:prstGeom prst="rect">
            <a:avLst/>
          </a:prstGeom>
          <a:ln w="12700">
            <a:solidFill>
              <a:schemeClr val="tx1"/>
            </a:solidFill>
          </a:ln>
        </p:spPr>
      </p:pic>
      <p:pic>
        <p:nvPicPr>
          <p:cNvPr id="18" name="Picture 17">
            <a:extLst>
              <a:ext uri="{FF2B5EF4-FFF2-40B4-BE49-F238E27FC236}">
                <a16:creationId xmlns:a16="http://schemas.microsoft.com/office/drawing/2014/main" id="{0CE02D58-ECA0-7440-A325-5ACE4099125B}"/>
              </a:ext>
            </a:extLst>
          </p:cNvPr>
          <p:cNvPicPr>
            <a:picLocks noChangeAspect="1"/>
          </p:cNvPicPr>
          <p:nvPr/>
        </p:nvPicPr>
        <p:blipFill>
          <a:blip r:embed="rId3"/>
          <a:stretch>
            <a:fillRect/>
          </a:stretch>
        </p:blipFill>
        <p:spPr>
          <a:xfrm flipH="1">
            <a:off x="1143000" y="3733800"/>
            <a:ext cx="761162" cy="464479"/>
          </a:xfrm>
          <a:prstGeom prst="rect">
            <a:avLst/>
          </a:prstGeom>
          <a:ln w="12700">
            <a:solidFill>
              <a:schemeClr val="tx1"/>
            </a:solidFill>
          </a:ln>
        </p:spPr>
      </p:pic>
      <p:pic>
        <p:nvPicPr>
          <p:cNvPr id="20" name="Picture 19">
            <a:extLst>
              <a:ext uri="{FF2B5EF4-FFF2-40B4-BE49-F238E27FC236}">
                <a16:creationId xmlns:a16="http://schemas.microsoft.com/office/drawing/2014/main" id="{8F3082BC-A6CA-694B-87B3-5C3A9E8547FF}"/>
              </a:ext>
            </a:extLst>
          </p:cNvPr>
          <p:cNvPicPr>
            <a:picLocks noChangeAspect="1"/>
          </p:cNvPicPr>
          <p:nvPr/>
        </p:nvPicPr>
        <p:blipFill>
          <a:blip r:embed="rId3"/>
          <a:stretch>
            <a:fillRect/>
          </a:stretch>
        </p:blipFill>
        <p:spPr>
          <a:xfrm flipH="1">
            <a:off x="1295400" y="3886200"/>
            <a:ext cx="761162" cy="464479"/>
          </a:xfrm>
          <a:prstGeom prst="rect">
            <a:avLst/>
          </a:prstGeom>
          <a:ln w="12700">
            <a:solidFill>
              <a:schemeClr val="tx1"/>
            </a:solidFill>
          </a:ln>
        </p:spPr>
      </p:pic>
      <p:grpSp>
        <p:nvGrpSpPr>
          <p:cNvPr id="21" name="Group 20">
            <a:extLst>
              <a:ext uri="{FF2B5EF4-FFF2-40B4-BE49-F238E27FC236}">
                <a16:creationId xmlns:a16="http://schemas.microsoft.com/office/drawing/2014/main" id="{D8716AF3-CA6D-BE4D-8263-F7476FE08EA0}"/>
              </a:ext>
            </a:extLst>
          </p:cNvPr>
          <p:cNvGrpSpPr/>
          <p:nvPr/>
        </p:nvGrpSpPr>
        <p:grpSpPr>
          <a:xfrm>
            <a:off x="2976567" y="2165797"/>
            <a:ext cx="2804302" cy="1346126"/>
            <a:chOff x="7436937" y="4197611"/>
            <a:chExt cx="2484891" cy="993179"/>
          </a:xfrm>
        </p:grpSpPr>
        <p:pic>
          <p:nvPicPr>
            <p:cNvPr id="22" name="Picture 21">
              <a:extLst>
                <a:ext uri="{FF2B5EF4-FFF2-40B4-BE49-F238E27FC236}">
                  <a16:creationId xmlns:a16="http://schemas.microsoft.com/office/drawing/2014/main" id="{7B7D4733-9BBB-9E43-B7E4-1E3A9A79653E}"/>
                </a:ext>
              </a:extLst>
            </p:cNvPr>
            <p:cNvPicPr>
              <a:picLocks noChangeAspect="1"/>
            </p:cNvPicPr>
            <p:nvPr/>
          </p:nvPicPr>
          <p:blipFill>
            <a:blip r:embed="rId4"/>
            <a:stretch>
              <a:fillRect/>
            </a:stretch>
          </p:blipFill>
          <p:spPr>
            <a:xfrm>
              <a:off x="7478737" y="4410191"/>
              <a:ext cx="2443091" cy="697221"/>
            </a:xfrm>
            <a:prstGeom prst="rect">
              <a:avLst/>
            </a:prstGeom>
          </p:spPr>
        </p:pic>
        <p:sp>
          <p:nvSpPr>
            <p:cNvPr id="23" name="Rectangle 22">
              <a:extLst>
                <a:ext uri="{FF2B5EF4-FFF2-40B4-BE49-F238E27FC236}">
                  <a16:creationId xmlns:a16="http://schemas.microsoft.com/office/drawing/2014/main" id="{BBD5AD52-B307-4C4E-9FFF-2DB534AE1442}"/>
                </a:ext>
              </a:extLst>
            </p:cNvPr>
            <p:cNvSpPr/>
            <p:nvPr/>
          </p:nvSpPr>
          <p:spPr>
            <a:xfrm>
              <a:off x="7524572" y="4197611"/>
              <a:ext cx="443831" cy="993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471F9C9-B8E9-C246-8F93-CB57758F0C21}"/>
                </a:ext>
              </a:extLst>
            </p:cNvPr>
            <p:cNvPicPr>
              <a:picLocks noChangeAspect="1"/>
            </p:cNvPicPr>
            <p:nvPr/>
          </p:nvPicPr>
          <p:blipFill>
            <a:blip r:embed="rId3"/>
            <a:stretch>
              <a:fillRect/>
            </a:stretch>
          </p:blipFill>
          <p:spPr>
            <a:xfrm flipH="1">
              <a:off x="7436937" y="4632738"/>
              <a:ext cx="749508" cy="457368"/>
            </a:xfrm>
            <a:prstGeom prst="rect">
              <a:avLst/>
            </a:prstGeom>
            <a:ln w="12700">
              <a:solidFill>
                <a:schemeClr val="tx1"/>
              </a:solidFill>
            </a:ln>
            <a:scene3d>
              <a:camera prst="perspectiveContrastingRightFacing">
                <a:rot lat="623785" lon="17400000" rev="213211"/>
              </a:camera>
              <a:lightRig rig="threePt" dir="t">
                <a:rot lat="0" lon="0" rev="0"/>
              </a:lightRig>
            </a:scene3d>
          </p:spPr>
        </p:pic>
      </p:grpSp>
      <p:sp>
        <p:nvSpPr>
          <p:cNvPr id="4" name="Rectangle 3">
            <a:extLst>
              <a:ext uri="{FF2B5EF4-FFF2-40B4-BE49-F238E27FC236}">
                <a16:creationId xmlns:a16="http://schemas.microsoft.com/office/drawing/2014/main" id="{1F6A1295-F038-9345-9583-91E4D810EB52}"/>
              </a:ext>
            </a:extLst>
          </p:cNvPr>
          <p:cNvSpPr/>
          <p:nvPr/>
        </p:nvSpPr>
        <p:spPr>
          <a:xfrm>
            <a:off x="3075467" y="4494508"/>
            <a:ext cx="2829387" cy="14103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Extract all differencing features</a:t>
            </a:r>
          </a:p>
          <a:p>
            <a:pPr algn="ctr"/>
            <a:r>
              <a:rPr lang="en-US" sz="2400" dirty="0">
                <a:solidFill>
                  <a:schemeClr val="tx1"/>
                </a:solidFill>
              </a:rPr>
              <a:t>(</a:t>
            </a:r>
            <a:r>
              <a:rPr lang="en-US" sz="2400" dirty="0" err="1">
                <a:solidFill>
                  <a:schemeClr val="tx1"/>
                </a:solidFill>
              </a:rPr>
              <a:t>Area,Pixel,Edge</a:t>
            </a:r>
            <a:r>
              <a:rPr lang="en-US" sz="2400" dirty="0">
                <a:solidFill>
                  <a:schemeClr val="tx1"/>
                </a:solidFill>
              </a:rPr>
              <a:t>)</a:t>
            </a:r>
          </a:p>
        </p:txBody>
      </p:sp>
      <p:sp>
        <p:nvSpPr>
          <p:cNvPr id="25" name="Rectangle 24">
            <a:extLst>
              <a:ext uri="{FF2B5EF4-FFF2-40B4-BE49-F238E27FC236}">
                <a16:creationId xmlns:a16="http://schemas.microsoft.com/office/drawing/2014/main" id="{CE310959-1278-AC4E-90A2-0134C02FD2E8}"/>
              </a:ext>
            </a:extLst>
          </p:cNvPr>
          <p:cNvSpPr/>
          <p:nvPr/>
        </p:nvSpPr>
        <p:spPr>
          <a:xfrm>
            <a:off x="6603442" y="3260866"/>
            <a:ext cx="2430199" cy="13461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 frames filtered while meeting accuracy</a:t>
            </a:r>
          </a:p>
        </p:txBody>
      </p:sp>
      <p:sp>
        <p:nvSpPr>
          <p:cNvPr id="26" name="Rectangle 25">
            <a:extLst>
              <a:ext uri="{FF2B5EF4-FFF2-40B4-BE49-F238E27FC236}">
                <a16:creationId xmlns:a16="http://schemas.microsoft.com/office/drawing/2014/main" id="{41936589-E842-BC43-903C-4A8B251502EF}"/>
              </a:ext>
            </a:extLst>
          </p:cNvPr>
          <p:cNvSpPr/>
          <p:nvPr/>
        </p:nvSpPr>
        <p:spPr>
          <a:xfrm>
            <a:off x="9630535" y="3260866"/>
            <a:ext cx="2430199" cy="13461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Best feature = feature that filters most frames</a:t>
            </a:r>
          </a:p>
        </p:txBody>
      </p:sp>
      <p:cxnSp>
        <p:nvCxnSpPr>
          <p:cNvPr id="6" name="Straight Arrow Connector 5">
            <a:extLst>
              <a:ext uri="{FF2B5EF4-FFF2-40B4-BE49-F238E27FC236}">
                <a16:creationId xmlns:a16="http://schemas.microsoft.com/office/drawing/2014/main" id="{8FFBF394-C959-1241-891D-B3E4D9E12A74}"/>
              </a:ext>
            </a:extLst>
          </p:cNvPr>
          <p:cNvCxnSpPr/>
          <p:nvPr/>
        </p:nvCxnSpPr>
        <p:spPr>
          <a:xfrm flipV="1">
            <a:off x="2207172" y="3260866"/>
            <a:ext cx="630621" cy="320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B99D688-E762-BE47-9520-0D8E9DD4CF88}"/>
              </a:ext>
            </a:extLst>
          </p:cNvPr>
          <p:cNvCxnSpPr>
            <a:cxnSpLocks/>
          </p:cNvCxnSpPr>
          <p:nvPr/>
        </p:nvCxnSpPr>
        <p:spPr>
          <a:xfrm>
            <a:off x="2207171" y="4704973"/>
            <a:ext cx="630622" cy="462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530879-808A-B44F-A256-D187FF5A5B21}"/>
              </a:ext>
            </a:extLst>
          </p:cNvPr>
          <p:cNvCxnSpPr>
            <a:cxnSpLocks/>
          </p:cNvCxnSpPr>
          <p:nvPr/>
        </p:nvCxnSpPr>
        <p:spPr>
          <a:xfrm flipV="1">
            <a:off x="6033374" y="4606993"/>
            <a:ext cx="414723" cy="592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FEC0467-3F7F-CA46-AA9A-9530605E240B}"/>
              </a:ext>
            </a:extLst>
          </p:cNvPr>
          <p:cNvCxnSpPr>
            <a:cxnSpLocks/>
          </p:cNvCxnSpPr>
          <p:nvPr/>
        </p:nvCxnSpPr>
        <p:spPr>
          <a:xfrm>
            <a:off x="5904854" y="2996698"/>
            <a:ext cx="506279" cy="584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C41FCCF-1BD8-2E4E-BA72-7CC7134D6059}"/>
              </a:ext>
            </a:extLst>
          </p:cNvPr>
          <p:cNvCxnSpPr>
            <a:cxnSpLocks/>
          </p:cNvCxnSpPr>
          <p:nvPr/>
        </p:nvCxnSpPr>
        <p:spPr>
          <a:xfrm flipV="1">
            <a:off x="9143795" y="3898635"/>
            <a:ext cx="376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9387-5523-5B47-B191-1C260C32BF4B}"/>
              </a:ext>
            </a:extLst>
          </p:cNvPr>
          <p:cNvSpPr>
            <a:spLocks noGrp="1"/>
          </p:cNvSpPr>
          <p:nvPr>
            <p:ph type="title"/>
          </p:nvPr>
        </p:nvSpPr>
        <p:spPr/>
        <p:txBody>
          <a:bodyPr/>
          <a:lstStyle/>
          <a:p>
            <a:pPr algn="ctr"/>
            <a:r>
              <a:rPr lang="en-US" b="1" dirty="0"/>
              <a:t>Challenge #2: Differencing Feature</a:t>
            </a:r>
          </a:p>
        </p:txBody>
      </p:sp>
      <p:sp>
        <p:nvSpPr>
          <p:cNvPr id="10" name="Content Placeholder 2">
            <a:extLst>
              <a:ext uri="{FF2B5EF4-FFF2-40B4-BE49-F238E27FC236}">
                <a16:creationId xmlns:a16="http://schemas.microsoft.com/office/drawing/2014/main" id="{6DB6B6A1-8CAA-8346-83DF-BBF77D31B64B}"/>
              </a:ext>
            </a:extLst>
          </p:cNvPr>
          <p:cNvSpPr txBox="1">
            <a:spLocks/>
          </p:cNvSpPr>
          <p:nvPr/>
        </p:nvSpPr>
        <p:spPr>
          <a:xfrm>
            <a:off x="838200" y="1690688"/>
            <a:ext cx="10515600" cy="622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Best feature changes between query types but </a:t>
            </a:r>
            <a:r>
              <a:rPr lang="en-US" i="1" dirty="0"/>
              <a:t>not between videos</a:t>
            </a:r>
          </a:p>
        </p:txBody>
      </p:sp>
      <p:sp>
        <p:nvSpPr>
          <p:cNvPr id="11" name="Slide Number Placeholder 10">
            <a:extLst>
              <a:ext uri="{FF2B5EF4-FFF2-40B4-BE49-F238E27FC236}">
                <a16:creationId xmlns:a16="http://schemas.microsoft.com/office/drawing/2014/main" id="{CA4E723E-2B36-5B4A-8B30-4255993C07AC}"/>
              </a:ext>
            </a:extLst>
          </p:cNvPr>
          <p:cNvSpPr>
            <a:spLocks noGrp="1"/>
          </p:cNvSpPr>
          <p:nvPr>
            <p:ph type="sldNum" sz="quarter" idx="12"/>
          </p:nvPr>
        </p:nvSpPr>
        <p:spPr/>
        <p:txBody>
          <a:bodyPr/>
          <a:lstStyle/>
          <a:p>
            <a:fld id="{ABEE6CB7-4ADE-FE4A-AC27-FA138741B3A4}" type="slidenum">
              <a:rPr lang="en-US" smtClean="0"/>
              <a:t>19</a:t>
            </a:fld>
            <a:endParaRPr lang="en-US"/>
          </a:p>
        </p:txBody>
      </p:sp>
      <p:sp>
        <p:nvSpPr>
          <p:cNvPr id="16" name="TextBox 15">
            <a:extLst>
              <a:ext uri="{FF2B5EF4-FFF2-40B4-BE49-F238E27FC236}">
                <a16:creationId xmlns:a16="http://schemas.microsoft.com/office/drawing/2014/main" id="{AE2F67AD-EC4B-5342-8409-204AF6E036ED}"/>
              </a:ext>
            </a:extLst>
          </p:cNvPr>
          <p:cNvSpPr txBox="1"/>
          <p:nvPr/>
        </p:nvSpPr>
        <p:spPr>
          <a:xfrm>
            <a:off x="8407753" y="3064758"/>
            <a:ext cx="2468880" cy="400110"/>
          </a:xfrm>
          <a:prstGeom prst="rect">
            <a:avLst/>
          </a:prstGeom>
          <a:noFill/>
        </p:spPr>
        <p:txBody>
          <a:bodyPr wrap="square" rtlCol="0">
            <a:spAutoFit/>
          </a:bodyPr>
          <a:lstStyle/>
          <a:p>
            <a:r>
              <a:rPr lang="en-US" sz="2000" dirty="0"/>
              <a:t>Counting query</a:t>
            </a:r>
          </a:p>
        </p:txBody>
      </p:sp>
      <p:sp>
        <p:nvSpPr>
          <p:cNvPr id="17" name="TextBox 16">
            <a:extLst>
              <a:ext uri="{FF2B5EF4-FFF2-40B4-BE49-F238E27FC236}">
                <a16:creationId xmlns:a16="http://schemas.microsoft.com/office/drawing/2014/main" id="{47651FE4-8BB3-734A-B253-E573DC5C5223}"/>
              </a:ext>
            </a:extLst>
          </p:cNvPr>
          <p:cNvSpPr txBox="1"/>
          <p:nvPr/>
        </p:nvSpPr>
        <p:spPr>
          <a:xfrm>
            <a:off x="2549807" y="3064758"/>
            <a:ext cx="2980127" cy="400110"/>
          </a:xfrm>
          <a:prstGeom prst="rect">
            <a:avLst/>
          </a:prstGeom>
          <a:noFill/>
        </p:spPr>
        <p:txBody>
          <a:bodyPr wrap="square" rtlCol="0">
            <a:spAutoFit/>
          </a:bodyPr>
          <a:lstStyle/>
          <a:p>
            <a:r>
              <a:rPr lang="en-US" sz="2000" dirty="0"/>
              <a:t>Bounding box query</a:t>
            </a:r>
          </a:p>
        </p:txBody>
      </p:sp>
      <p:graphicFrame>
        <p:nvGraphicFramePr>
          <p:cNvPr id="9" name="Chart 8">
            <a:extLst>
              <a:ext uri="{FF2B5EF4-FFF2-40B4-BE49-F238E27FC236}">
                <a16:creationId xmlns:a16="http://schemas.microsoft.com/office/drawing/2014/main" id="{60223CD7-847B-1C48-9EFD-6BECC0B2C638}"/>
              </a:ext>
            </a:extLst>
          </p:cNvPr>
          <p:cNvGraphicFramePr>
            <a:graphicFrameLocks/>
          </p:cNvGraphicFramePr>
          <p:nvPr>
            <p:extLst>
              <p:ext uri="{D42A27DB-BD31-4B8C-83A1-F6EECF244321}">
                <p14:modId xmlns:p14="http://schemas.microsoft.com/office/powerpoint/2010/main" val="2477823610"/>
              </p:ext>
            </p:extLst>
          </p:nvPr>
        </p:nvGraphicFramePr>
        <p:xfrm>
          <a:off x="957934" y="361315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982D703B-8895-B742-B270-7A8634691D73}"/>
              </a:ext>
            </a:extLst>
          </p:cNvPr>
          <p:cNvGraphicFramePr>
            <a:graphicFrameLocks/>
          </p:cNvGraphicFramePr>
          <p:nvPr>
            <p:extLst>
              <p:ext uri="{D42A27DB-BD31-4B8C-83A1-F6EECF244321}">
                <p14:modId xmlns:p14="http://schemas.microsoft.com/office/powerpoint/2010/main" val="704577624"/>
              </p:ext>
            </p:extLst>
          </p:nvPr>
        </p:nvGraphicFramePr>
        <p:xfrm>
          <a:off x="6781800" y="352783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118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Graphic spid="9" grpId="0">
        <p:bldAsOne/>
      </p:bldGraphic>
      <p:bldGraphic spid="1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CBBD-658D-ED49-A910-FF0F9F3CAA0F}"/>
              </a:ext>
            </a:extLst>
          </p:cNvPr>
          <p:cNvSpPr>
            <a:spLocks noGrp="1"/>
          </p:cNvSpPr>
          <p:nvPr>
            <p:ph type="title"/>
          </p:nvPr>
        </p:nvSpPr>
        <p:spPr/>
        <p:txBody>
          <a:bodyPr/>
          <a:lstStyle/>
          <a:p>
            <a:pPr algn="ctr"/>
            <a:r>
              <a:rPr lang="en-US" b="1" dirty="0"/>
              <a:t>Video Analytics Trends</a:t>
            </a:r>
            <a:endParaRPr lang="en-US" dirty="0"/>
          </a:p>
        </p:txBody>
      </p:sp>
      <p:sp>
        <p:nvSpPr>
          <p:cNvPr id="3" name="Content Placeholder 2">
            <a:extLst>
              <a:ext uri="{FF2B5EF4-FFF2-40B4-BE49-F238E27FC236}">
                <a16:creationId xmlns:a16="http://schemas.microsoft.com/office/drawing/2014/main" id="{0D15BC60-1736-2046-A243-E35E7CFDE10E}"/>
              </a:ext>
            </a:extLst>
          </p:cNvPr>
          <p:cNvSpPr>
            <a:spLocks noGrp="1"/>
          </p:cNvSpPr>
          <p:nvPr>
            <p:ph sz="half" idx="1"/>
          </p:nvPr>
        </p:nvSpPr>
        <p:spPr>
          <a:xfrm>
            <a:off x="838200" y="1825625"/>
            <a:ext cx="4414024" cy="4351338"/>
          </a:xfrm>
        </p:spPr>
        <p:txBody>
          <a:bodyPr/>
          <a:lstStyle/>
          <a:p>
            <a:r>
              <a:rPr lang="en-US" dirty="0"/>
              <a:t>More cameras and video data</a:t>
            </a:r>
          </a:p>
        </p:txBody>
      </p:sp>
      <p:sp>
        <p:nvSpPr>
          <p:cNvPr id="4" name="Content Placeholder 3">
            <a:extLst>
              <a:ext uri="{FF2B5EF4-FFF2-40B4-BE49-F238E27FC236}">
                <a16:creationId xmlns:a16="http://schemas.microsoft.com/office/drawing/2014/main" id="{FC43811F-0F63-C247-9D11-B5A52359F639}"/>
              </a:ext>
            </a:extLst>
          </p:cNvPr>
          <p:cNvSpPr>
            <a:spLocks noGrp="1"/>
          </p:cNvSpPr>
          <p:nvPr>
            <p:ph sz="half" idx="2"/>
          </p:nvPr>
        </p:nvSpPr>
        <p:spPr>
          <a:xfrm>
            <a:off x="6144323" y="1757826"/>
            <a:ext cx="5521712" cy="4351338"/>
          </a:xfrm>
        </p:spPr>
        <p:txBody>
          <a:bodyPr/>
          <a:lstStyle/>
          <a:p>
            <a:r>
              <a:rPr lang="en-US" dirty="0"/>
              <a:t>Greater ability to extract information from video</a:t>
            </a:r>
          </a:p>
        </p:txBody>
      </p:sp>
      <p:pic>
        <p:nvPicPr>
          <p:cNvPr id="5" name="Picture 4">
            <a:extLst>
              <a:ext uri="{FF2B5EF4-FFF2-40B4-BE49-F238E27FC236}">
                <a16:creationId xmlns:a16="http://schemas.microsoft.com/office/drawing/2014/main" id="{841211C0-1B91-5B41-A2DE-E3F0D24FB06A}"/>
              </a:ext>
            </a:extLst>
          </p:cNvPr>
          <p:cNvPicPr>
            <a:picLocks noChangeAspect="1"/>
          </p:cNvPicPr>
          <p:nvPr/>
        </p:nvPicPr>
        <p:blipFill>
          <a:blip r:embed="rId3"/>
          <a:stretch>
            <a:fillRect/>
          </a:stretch>
        </p:blipFill>
        <p:spPr>
          <a:xfrm>
            <a:off x="1079809" y="3114054"/>
            <a:ext cx="3923371" cy="2942529"/>
          </a:xfrm>
          <a:prstGeom prst="rect">
            <a:avLst/>
          </a:prstGeom>
        </p:spPr>
      </p:pic>
      <p:pic>
        <p:nvPicPr>
          <p:cNvPr id="6" name="Picture 5">
            <a:extLst>
              <a:ext uri="{FF2B5EF4-FFF2-40B4-BE49-F238E27FC236}">
                <a16:creationId xmlns:a16="http://schemas.microsoft.com/office/drawing/2014/main" id="{522F2F6D-308F-4841-BFA2-FBC452DD6035}"/>
              </a:ext>
            </a:extLst>
          </p:cNvPr>
          <p:cNvPicPr>
            <a:picLocks noChangeAspect="1"/>
          </p:cNvPicPr>
          <p:nvPr/>
        </p:nvPicPr>
        <p:blipFill rotWithShape="1">
          <a:blip r:embed="rId4"/>
          <a:srcRect l="24117" t="-1" r="20381"/>
          <a:stretch/>
        </p:blipFill>
        <p:spPr>
          <a:xfrm>
            <a:off x="6698167" y="3114055"/>
            <a:ext cx="4414024" cy="2942529"/>
          </a:xfrm>
          <a:prstGeom prst="rect">
            <a:avLst/>
          </a:prstGeom>
        </p:spPr>
      </p:pic>
      <p:cxnSp>
        <p:nvCxnSpPr>
          <p:cNvPr id="8" name="Straight Connector 7">
            <a:extLst>
              <a:ext uri="{FF2B5EF4-FFF2-40B4-BE49-F238E27FC236}">
                <a16:creationId xmlns:a16="http://schemas.microsoft.com/office/drawing/2014/main" id="{A73501BE-E632-FB4E-8CD5-35C527788AE8}"/>
              </a:ext>
            </a:extLst>
          </p:cNvPr>
          <p:cNvCxnSpPr/>
          <p:nvPr/>
        </p:nvCxnSpPr>
        <p:spPr>
          <a:xfrm>
            <a:off x="412595" y="1538868"/>
            <a:ext cx="107720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A8C7EF-D93C-7149-93D2-7C00441E3524}"/>
              </a:ext>
            </a:extLst>
          </p:cNvPr>
          <p:cNvCxnSpPr/>
          <p:nvPr/>
        </p:nvCxnSpPr>
        <p:spPr>
          <a:xfrm>
            <a:off x="5698273" y="1538868"/>
            <a:ext cx="0" cy="48619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EE8D2DB7-9FFC-D049-B812-CB85ABD31EA6}"/>
              </a:ext>
            </a:extLst>
          </p:cNvPr>
          <p:cNvSpPr>
            <a:spLocks noGrp="1"/>
          </p:cNvSpPr>
          <p:nvPr>
            <p:ph type="sldNum" sz="quarter" idx="12"/>
          </p:nvPr>
        </p:nvSpPr>
        <p:spPr/>
        <p:txBody>
          <a:bodyPr/>
          <a:lstStyle/>
          <a:p>
            <a:fld id="{ABEE6CB7-4ADE-FE4A-AC27-FA138741B3A4}" type="slidenum">
              <a:rPr lang="en-US" smtClean="0"/>
              <a:t>2</a:t>
            </a:fld>
            <a:endParaRPr lang="en-US"/>
          </a:p>
        </p:txBody>
      </p:sp>
    </p:spTree>
    <p:extLst>
      <p:ext uri="{BB962C8B-B14F-4D97-AF65-F5344CB8AC3E}">
        <p14:creationId xmlns:p14="http://schemas.microsoft.com/office/powerpoint/2010/main" val="3481102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DAF2-8E45-C048-B868-B8CD927F46A1}"/>
              </a:ext>
            </a:extLst>
          </p:cNvPr>
          <p:cNvSpPr>
            <a:spLocks noGrp="1"/>
          </p:cNvSpPr>
          <p:nvPr>
            <p:ph type="title"/>
          </p:nvPr>
        </p:nvSpPr>
        <p:spPr/>
        <p:txBody>
          <a:bodyPr/>
          <a:lstStyle/>
          <a:p>
            <a:pPr algn="ctr"/>
            <a:r>
              <a:rPr lang="en-US" b="1" dirty="0"/>
              <a:t>Putting It Together</a:t>
            </a:r>
          </a:p>
        </p:txBody>
      </p:sp>
      <p:sp>
        <p:nvSpPr>
          <p:cNvPr id="4" name="Slide Number Placeholder 3">
            <a:extLst>
              <a:ext uri="{FF2B5EF4-FFF2-40B4-BE49-F238E27FC236}">
                <a16:creationId xmlns:a16="http://schemas.microsoft.com/office/drawing/2014/main" id="{687ED2C4-8011-B64C-92FF-6CC5A0241E7F}"/>
              </a:ext>
            </a:extLst>
          </p:cNvPr>
          <p:cNvSpPr>
            <a:spLocks noGrp="1"/>
          </p:cNvSpPr>
          <p:nvPr>
            <p:ph type="sldNum" sz="quarter" idx="12"/>
          </p:nvPr>
        </p:nvSpPr>
        <p:spPr/>
        <p:txBody>
          <a:bodyPr/>
          <a:lstStyle/>
          <a:p>
            <a:fld id="{ABEE6CB7-4ADE-FE4A-AC27-FA138741B3A4}" type="slidenum">
              <a:rPr lang="en-US" smtClean="0"/>
              <a:t>20</a:t>
            </a:fld>
            <a:endParaRPr lang="en-US"/>
          </a:p>
        </p:txBody>
      </p:sp>
      <p:sp>
        <p:nvSpPr>
          <p:cNvPr id="15" name="Rectangle 14">
            <a:extLst>
              <a:ext uri="{FF2B5EF4-FFF2-40B4-BE49-F238E27FC236}">
                <a16:creationId xmlns:a16="http://schemas.microsoft.com/office/drawing/2014/main" id="{D4F2A2E0-10F9-3548-8F03-40A026480EC7}"/>
              </a:ext>
            </a:extLst>
          </p:cNvPr>
          <p:cNvSpPr/>
          <p:nvPr/>
        </p:nvSpPr>
        <p:spPr>
          <a:xfrm>
            <a:off x="690572" y="3429000"/>
            <a:ext cx="4764197" cy="2782754"/>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B609A3E-1B7F-F947-B5D2-CF1DE8BB96F5}"/>
              </a:ext>
            </a:extLst>
          </p:cNvPr>
          <p:cNvPicPr>
            <a:picLocks noChangeAspect="1"/>
          </p:cNvPicPr>
          <p:nvPr/>
        </p:nvPicPr>
        <p:blipFill>
          <a:blip r:embed="rId3"/>
          <a:stretch>
            <a:fillRect/>
          </a:stretch>
        </p:blipFill>
        <p:spPr>
          <a:xfrm>
            <a:off x="712250" y="2831324"/>
            <a:ext cx="761163" cy="671810"/>
          </a:xfrm>
          <a:prstGeom prst="rect">
            <a:avLst/>
          </a:prstGeom>
        </p:spPr>
      </p:pic>
      <p:sp>
        <p:nvSpPr>
          <p:cNvPr id="27" name="Rectangle 26">
            <a:extLst>
              <a:ext uri="{FF2B5EF4-FFF2-40B4-BE49-F238E27FC236}">
                <a16:creationId xmlns:a16="http://schemas.microsoft.com/office/drawing/2014/main" id="{2EA51EF5-8859-0B43-A095-D1D79612D6FB}"/>
              </a:ext>
            </a:extLst>
          </p:cNvPr>
          <p:cNvSpPr/>
          <p:nvPr/>
        </p:nvSpPr>
        <p:spPr>
          <a:xfrm>
            <a:off x="6723510" y="3429000"/>
            <a:ext cx="4764197" cy="2782754"/>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75FFDA4-F735-1F4A-846D-EA5FD6048B08}"/>
              </a:ext>
            </a:extLst>
          </p:cNvPr>
          <p:cNvCxnSpPr>
            <a:cxnSpLocks/>
          </p:cNvCxnSpPr>
          <p:nvPr/>
        </p:nvCxnSpPr>
        <p:spPr>
          <a:xfrm>
            <a:off x="6737357" y="3429000"/>
            <a:ext cx="768994" cy="0"/>
          </a:xfrm>
          <a:prstGeom prst="line">
            <a:avLst/>
          </a:prstGeom>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0E2E723B-BC32-D04E-BB7D-4F9D097B90AA}"/>
              </a:ext>
            </a:extLst>
          </p:cNvPr>
          <p:cNvPicPr>
            <a:picLocks noChangeAspect="1"/>
          </p:cNvPicPr>
          <p:nvPr/>
        </p:nvPicPr>
        <p:blipFill>
          <a:blip r:embed="rId4"/>
          <a:stretch>
            <a:fillRect/>
          </a:stretch>
        </p:blipFill>
        <p:spPr>
          <a:xfrm>
            <a:off x="6723510" y="2777529"/>
            <a:ext cx="749192" cy="651471"/>
          </a:xfrm>
          <a:prstGeom prst="rect">
            <a:avLst/>
          </a:prstGeom>
        </p:spPr>
      </p:pic>
      <p:sp>
        <p:nvSpPr>
          <p:cNvPr id="36" name="TextBox 35">
            <a:extLst>
              <a:ext uri="{FF2B5EF4-FFF2-40B4-BE49-F238E27FC236}">
                <a16:creationId xmlns:a16="http://schemas.microsoft.com/office/drawing/2014/main" id="{3962E80F-9D55-0C4C-B78B-B3F8188E4AF1}"/>
              </a:ext>
            </a:extLst>
          </p:cNvPr>
          <p:cNvSpPr txBox="1"/>
          <p:nvPr/>
        </p:nvSpPr>
        <p:spPr>
          <a:xfrm>
            <a:off x="751001" y="1627250"/>
            <a:ext cx="3481526" cy="523220"/>
          </a:xfrm>
          <a:prstGeom prst="rect">
            <a:avLst/>
          </a:prstGeom>
          <a:noFill/>
        </p:spPr>
        <p:txBody>
          <a:bodyPr wrap="square" rtlCol="0">
            <a:spAutoFit/>
          </a:bodyPr>
          <a:lstStyle/>
          <a:p>
            <a:r>
              <a:rPr lang="en-US" sz="2800" dirty="0"/>
              <a:t>Offline:</a:t>
            </a:r>
          </a:p>
        </p:txBody>
      </p:sp>
      <p:grpSp>
        <p:nvGrpSpPr>
          <p:cNvPr id="41" name="Group 40">
            <a:extLst>
              <a:ext uri="{FF2B5EF4-FFF2-40B4-BE49-F238E27FC236}">
                <a16:creationId xmlns:a16="http://schemas.microsoft.com/office/drawing/2014/main" id="{4D5B4D98-F125-F34B-896C-0C713597625B}"/>
              </a:ext>
            </a:extLst>
          </p:cNvPr>
          <p:cNvGrpSpPr/>
          <p:nvPr/>
        </p:nvGrpSpPr>
        <p:grpSpPr>
          <a:xfrm>
            <a:off x="1815663" y="4233042"/>
            <a:ext cx="1523804" cy="1108067"/>
            <a:chOff x="2004849" y="4122683"/>
            <a:chExt cx="1523804" cy="1108067"/>
          </a:xfrm>
        </p:grpSpPr>
        <p:pic>
          <p:nvPicPr>
            <p:cNvPr id="37" name="Picture 36">
              <a:extLst>
                <a:ext uri="{FF2B5EF4-FFF2-40B4-BE49-F238E27FC236}">
                  <a16:creationId xmlns:a16="http://schemas.microsoft.com/office/drawing/2014/main" id="{346610C1-A9BB-AB4F-BACC-F5EE4279A16C}"/>
                </a:ext>
              </a:extLst>
            </p:cNvPr>
            <p:cNvPicPr>
              <a:picLocks noChangeAspect="1"/>
            </p:cNvPicPr>
            <p:nvPr/>
          </p:nvPicPr>
          <p:blipFill>
            <a:blip r:embed="rId5"/>
            <a:stretch>
              <a:fillRect/>
            </a:stretch>
          </p:blipFill>
          <p:spPr>
            <a:xfrm flipH="1">
              <a:off x="2004849" y="4122683"/>
              <a:ext cx="1066604" cy="650867"/>
            </a:xfrm>
            <a:prstGeom prst="rect">
              <a:avLst/>
            </a:prstGeom>
            <a:ln w="12700">
              <a:solidFill>
                <a:schemeClr val="tx1"/>
              </a:solidFill>
            </a:ln>
          </p:spPr>
        </p:pic>
        <p:pic>
          <p:nvPicPr>
            <p:cNvPr id="38" name="Picture 37">
              <a:extLst>
                <a:ext uri="{FF2B5EF4-FFF2-40B4-BE49-F238E27FC236}">
                  <a16:creationId xmlns:a16="http://schemas.microsoft.com/office/drawing/2014/main" id="{571CE64A-0B24-0148-A6AE-E904D14AF91F}"/>
                </a:ext>
              </a:extLst>
            </p:cNvPr>
            <p:cNvPicPr>
              <a:picLocks noChangeAspect="1"/>
            </p:cNvPicPr>
            <p:nvPr/>
          </p:nvPicPr>
          <p:blipFill>
            <a:blip r:embed="rId5"/>
            <a:stretch>
              <a:fillRect/>
            </a:stretch>
          </p:blipFill>
          <p:spPr>
            <a:xfrm flipH="1">
              <a:off x="2157249" y="4275083"/>
              <a:ext cx="1066604" cy="650867"/>
            </a:xfrm>
            <a:prstGeom prst="rect">
              <a:avLst/>
            </a:prstGeom>
            <a:ln w="12700">
              <a:solidFill>
                <a:schemeClr val="tx1"/>
              </a:solidFill>
            </a:ln>
          </p:spPr>
        </p:pic>
        <p:pic>
          <p:nvPicPr>
            <p:cNvPr id="39" name="Picture 38">
              <a:extLst>
                <a:ext uri="{FF2B5EF4-FFF2-40B4-BE49-F238E27FC236}">
                  <a16:creationId xmlns:a16="http://schemas.microsoft.com/office/drawing/2014/main" id="{FD98BECE-2239-8345-990E-8FF290A56FAE}"/>
                </a:ext>
              </a:extLst>
            </p:cNvPr>
            <p:cNvPicPr>
              <a:picLocks noChangeAspect="1"/>
            </p:cNvPicPr>
            <p:nvPr/>
          </p:nvPicPr>
          <p:blipFill>
            <a:blip r:embed="rId5"/>
            <a:stretch>
              <a:fillRect/>
            </a:stretch>
          </p:blipFill>
          <p:spPr>
            <a:xfrm flipH="1">
              <a:off x="2309649" y="4427483"/>
              <a:ext cx="1066604" cy="650867"/>
            </a:xfrm>
            <a:prstGeom prst="rect">
              <a:avLst/>
            </a:prstGeom>
            <a:ln w="12700">
              <a:solidFill>
                <a:schemeClr val="tx1"/>
              </a:solidFill>
            </a:ln>
          </p:spPr>
        </p:pic>
        <p:pic>
          <p:nvPicPr>
            <p:cNvPr id="40" name="Picture 39">
              <a:extLst>
                <a:ext uri="{FF2B5EF4-FFF2-40B4-BE49-F238E27FC236}">
                  <a16:creationId xmlns:a16="http://schemas.microsoft.com/office/drawing/2014/main" id="{4AA3F845-2459-7E4F-8675-C9823CA484FB}"/>
                </a:ext>
              </a:extLst>
            </p:cNvPr>
            <p:cNvPicPr>
              <a:picLocks noChangeAspect="1"/>
            </p:cNvPicPr>
            <p:nvPr/>
          </p:nvPicPr>
          <p:blipFill>
            <a:blip r:embed="rId5"/>
            <a:stretch>
              <a:fillRect/>
            </a:stretch>
          </p:blipFill>
          <p:spPr>
            <a:xfrm flipH="1">
              <a:off x="2462049" y="4579883"/>
              <a:ext cx="1066604" cy="650867"/>
            </a:xfrm>
            <a:prstGeom prst="rect">
              <a:avLst/>
            </a:prstGeom>
            <a:ln w="12700">
              <a:solidFill>
                <a:schemeClr val="tx1"/>
              </a:solidFill>
            </a:ln>
          </p:spPr>
        </p:pic>
      </p:grpSp>
      <p:sp>
        <p:nvSpPr>
          <p:cNvPr id="42" name="Rectangle 41">
            <a:extLst>
              <a:ext uri="{FF2B5EF4-FFF2-40B4-BE49-F238E27FC236}">
                <a16:creationId xmlns:a16="http://schemas.microsoft.com/office/drawing/2014/main" id="{0E9D5F9B-84BF-F74F-9283-DE08AD2D594B}"/>
              </a:ext>
            </a:extLst>
          </p:cNvPr>
          <p:cNvSpPr/>
          <p:nvPr/>
        </p:nvSpPr>
        <p:spPr>
          <a:xfrm>
            <a:off x="7506351" y="3590982"/>
            <a:ext cx="1607650" cy="8639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Profiler</a:t>
            </a:r>
          </a:p>
        </p:txBody>
      </p:sp>
      <p:sp>
        <p:nvSpPr>
          <p:cNvPr id="43" name="Rectangle 42">
            <a:extLst>
              <a:ext uri="{FF2B5EF4-FFF2-40B4-BE49-F238E27FC236}">
                <a16:creationId xmlns:a16="http://schemas.microsoft.com/office/drawing/2014/main" id="{E487C5ED-12F9-0C48-B11B-DA13D20C0A88}"/>
              </a:ext>
            </a:extLst>
          </p:cNvPr>
          <p:cNvSpPr/>
          <p:nvPr/>
        </p:nvSpPr>
        <p:spPr>
          <a:xfrm>
            <a:off x="7506351" y="5009601"/>
            <a:ext cx="1607651"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Hash table generator</a:t>
            </a:r>
          </a:p>
        </p:txBody>
      </p:sp>
      <p:sp>
        <p:nvSpPr>
          <p:cNvPr id="44" name="TextBox 43">
            <a:extLst>
              <a:ext uri="{FF2B5EF4-FFF2-40B4-BE49-F238E27FC236}">
                <a16:creationId xmlns:a16="http://schemas.microsoft.com/office/drawing/2014/main" id="{9154814B-4C95-F84A-805D-3DA010708975}"/>
              </a:ext>
            </a:extLst>
          </p:cNvPr>
          <p:cNvSpPr txBox="1"/>
          <p:nvPr/>
        </p:nvSpPr>
        <p:spPr>
          <a:xfrm>
            <a:off x="6068155" y="3716099"/>
            <a:ext cx="1607651" cy="646331"/>
          </a:xfrm>
          <a:prstGeom prst="rect">
            <a:avLst/>
          </a:prstGeom>
          <a:noFill/>
        </p:spPr>
        <p:txBody>
          <a:bodyPr wrap="square" rtlCol="0">
            <a:spAutoFit/>
          </a:bodyPr>
          <a:lstStyle/>
          <a:p>
            <a:pPr algn="ctr"/>
            <a:r>
              <a:rPr lang="en-US" b="1" dirty="0"/>
              <a:t>Best feature (e.g., Edge)</a:t>
            </a:r>
            <a:endParaRPr lang="en-US" dirty="0"/>
          </a:p>
        </p:txBody>
      </p:sp>
      <p:sp>
        <p:nvSpPr>
          <p:cNvPr id="45" name="TextBox 44">
            <a:extLst>
              <a:ext uri="{FF2B5EF4-FFF2-40B4-BE49-F238E27FC236}">
                <a16:creationId xmlns:a16="http://schemas.microsoft.com/office/drawing/2014/main" id="{4AFF35CF-9948-6D45-BB4C-A4112EB7CCE5}"/>
              </a:ext>
            </a:extLst>
          </p:cNvPr>
          <p:cNvSpPr txBox="1"/>
          <p:nvPr/>
        </p:nvSpPr>
        <p:spPr>
          <a:xfrm>
            <a:off x="5938507" y="4749607"/>
            <a:ext cx="1376701" cy="369332"/>
          </a:xfrm>
          <a:prstGeom prst="rect">
            <a:avLst/>
          </a:prstGeom>
          <a:noFill/>
        </p:spPr>
        <p:txBody>
          <a:bodyPr wrap="square" rtlCol="0">
            <a:spAutoFit/>
          </a:bodyPr>
          <a:lstStyle/>
          <a:p>
            <a:pPr algn="ctr"/>
            <a:r>
              <a:rPr lang="en-US" b="1" dirty="0"/>
              <a:t>Hash table</a:t>
            </a:r>
            <a:endParaRPr lang="en-US" dirty="0"/>
          </a:p>
        </p:txBody>
      </p:sp>
      <p:sp>
        <p:nvSpPr>
          <p:cNvPr id="47" name="Rectangle 46">
            <a:extLst>
              <a:ext uri="{FF2B5EF4-FFF2-40B4-BE49-F238E27FC236}">
                <a16:creationId xmlns:a16="http://schemas.microsoft.com/office/drawing/2014/main" id="{0E184603-172E-6B4A-AA20-71BFC01517A8}"/>
              </a:ext>
            </a:extLst>
          </p:cNvPr>
          <p:cNvSpPr/>
          <p:nvPr/>
        </p:nvSpPr>
        <p:spPr>
          <a:xfrm>
            <a:off x="690571"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A1069D6-0E96-2341-BC42-8C169266578F}"/>
              </a:ext>
            </a:extLst>
          </p:cNvPr>
          <p:cNvSpPr/>
          <p:nvPr/>
        </p:nvSpPr>
        <p:spPr>
          <a:xfrm>
            <a:off x="6723510"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Table 48">
            <a:extLst>
              <a:ext uri="{FF2B5EF4-FFF2-40B4-BE49-F238E27FC236}">
                <a16:creationId xmlns:a16="http://schemas.microsoft.com/office/drawing/2014/main" id="{48DDF64B-B21F-8B48-B336-31BDAA459393}"/>
              </a:ext>
            </a:extLst>
          </p:cNvPr>
          <p:cNvGraphicFramePr>
            <a:graphicFrameLocks noGrp="1"/>
          </p:cNvGraphicFramePr>
          <p:nvPr/>
        </p:nvGraphicFramePr>
        <p:xfrm>
          <a:off x="5732298" y="5134762"/>
          <a:ext cx="1675384" cy="741680"/>
        </p:xfrm>
        <a:graphic>
          <a:graphicData uri="http://schemas.openxmlformats.org/drawingml/2006/table">
            <a:tbl>
              <a:tblPr firstRow="1" bandRow="1">
                <a:tableStyleId>{5C22544A-7EE6-4342-B048-85BDC9FD1C3A}</a:tableStyleId>
              </a:tblPr>
              <a:tblGrid>
                <a:gridCol w="837692">
                  <a:extLst>
                    <a:ext uri="{9D8B030D-6E8A-4147-A177-3AD203B41FA5}">
                      <a16:colId xmlns:a16="http://schemas.microsoft.com/office/drawing/2014/main" val="1229787648"/>
                    </a:ext>
                  </a:extLst>
                </a:gridCol>
                <a:gridCol w="837692">
                  <a:extLst>
                    <a:ext uri="{9D8B030D-6E8A-4147-A177-3AD203B41FA5}">
                      <a16:colId xmlns:a16="http://schemas.microsoft.com/office/drawing/2014/main" val="3131234921"/>
                    </a:ext>
                  </a:extLst>
                </a:gridCol>
              </a:tblGrid>
              <a:tr h="370840">
                <a:tc>
                  <a:txBody>
                    <a:bodyPr/>
                    <a:lstStyle/>
                    <a:p>
                      <a:pPr algn="ctr"/>
                      <a:r>
                        <a:rPr lang="en-US" dirty="0"/>
                        <a:t>Diff</a:t>
                      </a:r>
                    </a:p>
                  </a:txBody>
                  <a:tcPr/>
                </a:tc>
                <a:tc>
                  <a:txBody>
                    <a:bodyPr/>
                    <a:lstStyle/>
                    <a:p>
                      <a:pPr algn="ctr"/>
                      <a:r>
                        <a:rPr lang="en-US" dirty="0"/>
                        <a:t>Thresh</a:t>
                      </a:r>
                    </a:p>
                  </a:txBody>
                  <a:tcPr/>
                </a:tc>
                <a:extLst>
                  <a:ext uri="{0D108BD9-81ED-4DB2-BD59-A6C34878D82A}">
                    <a16:rowId xmlns:a16="http://schemas.microsoft.com/office/drawing/2014/main" val="2322822807"/>
                  </a:ext>
                </a:extLst>
              </a:tr>
              <a:tr h="370840">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253750431"/>
                  </a:ext>
                </a:extLst>
              </a:tr>
            </a:tbl>
          </a:graphicData>
        </a:graphic>
      </p:graphicFrame>
    </p:spTree>
    <p:extLst>
      <p:ext uri="{BB962C8B-B14F-4D97-AF65-F5344CB8AC3E}">
        <p14:creationId xmlns:p14="http://schemas.microsoft.com/office/powerpoint/2010/main" val="11016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3.33333E-6 L 0.33997 3.33333E-6 " pathEditMode="relative" rAng="0" ptsTypes="AA">
                                      <p:cBhvr>
                                        <p:cTn id="6" dur="2000" fill="hold"/>
                                        <p:tgtEl>
                                          <p:spTgt spid="41"/>
                                        </p:tgtEl>
                                        <p:attrNameLst>
                                          <p:attrName>ppt_x</p:attrName>
                                          <p:attrName>ppt_y</p:attrName>
                                        </p:attrNameLst>
                                      </p:cBhvr>
                                      <p:rCtr x="16992" y="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par>
                          <p:cTn id="19" fill="hold">
                            <p:stCondLst>
                              <p:cond delay="0"/>
                            </p:stCondLst>
                            <p:childTnLst>
                              <p:par>
                                <p:cTn id="20" presetID="0" presetClass="path" presetSubtype="0" accel="50000" decel="50000" fill="hold" grpId="1" nodeType="afterEffect">
                                  <p:stCondLst>
                                    <p:cond delay="0"/>
                                  </p:stCondLst>
                                  <p:childTnLst>
                                    <p:animMotion origin="layout" path="M -1.66667E-6 1.11111E-6 L -0.33854 0.00162 " pathEditMode="relative" rAng="0" ptsTypes="AA">
                                      <p:cBhvr>
                                        <p:cTn id="21" dur="2000" fill="hold"/>
                                        <p:tgtEl>
                                          <p:spTgt spid="44"/>
                                        </p:tgtEl>
                                        <p:attrNameLst>
                                          <p:attrName>ppt_x</p:attrName>
                                          <p:attrName>ppt_y</p:attrName>
                                        </p:attrNameLst>
                                      </p:cBhvr>
                                      <p:rCtr x="-16927" y="69"/>
                                    </p:animMotion>
                                  </p:childTnLst>
                                </p:cTn>
                              </p:par>
                              <p:par>
                                <p:cTn id="22" presetID="0" presetClass="path" presetSubtype="0" accel="50000" decel="50000" fill="hold" grpId="1" nodeType="withEffect">
                                  <p:stCondLst>
                                    <p:cond delay="0"/>
                                  </p:stCondLst>
                                  <p:childTnLst>
                                    <p:animMotion origin="layout" path="M 4.16667E-7 -4.44444E-6 L -0.31992 0.0044 " pathEditMode="relative" rAng="0" ptsTypes="AA">
                                      <p:cBhvr>
                                        <p:cTn id="23" dur="2000" fill="hold"/>
                                        <p:tgtEl>
                                          <p:spTgt spid="45"/>
                                        </p:tgtEl>
                                        <p:attrNameLst>
                                          <p:attrName>ppt_x</p:attrName>
                                          <p:attrName>ppt_y</p:attrName>
                                        </p:attrNameLst>
                                      </p:cBhvr>
                                      <p:rCtr x="-16003" y="208"/>
                                    </p:animMotion>
                                  </p:childTnLst>
                                </p:cTn>
                              </p:par>
                              <p:par>
                                <p:cTn id="24" presetID="0" presetClass="path" presetSubtype="0" accel="50000" decel="50000" fill="hold" nodeType="withEffect">
                                  <p:stCondLst>
                                    <p:cond delay="0"/>
                                  </p:stCondLst>
                                  <p:childTnLst>
                                    <p:animMotion origin="layout" path="M 0.00469 2.22222E-6 L -0.31263 2.22222E-6 " pathEditMode="relative" rAng="0" ptsTypes="AA">
                                      <p:cBhvr>
                                        <p:cTn id="25" dur="2000" fill="hold"/>
                                        <p:tgtEl>
                                          <p:spTgt spid="49"/>
                                        </p:tgtEl>
                                        <p:attrNameLst>
                                          <p:attrName>ppt_x</p:attrName>
                                          <p:attrName>ppt_y</p:attrName>
                                        </p:attrNameLst>
                                      </p:cBhvr>
                                      <p:rCtr x="-15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DAF2-8E45-C048-B868-B8CD927F46A1}"/>
              </a:ext>
            </a:extLst>
          </p:cNvPr>
          <p:cNvSpPr>
            <a:spLocks noGrp="1"/>
          </p:cNvSpPr>
          <p:nvPr>
            <p:ph type="title"/>
          </p:nvPr>
        </p:nvSpPr>
        <p:spPr/>
        <p:txBody>
          <a:bodyPr/>
          <a:lstStyle/>
          <a:p>
            <a:pPr algn="ctr"/>
            <a:r>
              <a:rPr lang="en-US" b="1" dirty="0"/>
              <a:t>Putting It Together</a:t>
            </a:r>
          </a:p>
        </p:txBody>
      </p:sp>
      <p:sp>
        <p:nvSpPr>
          <p:cNvPr id="4" name="Slide Number Placeholder 3">
            <a:extLst>
              <a:ext uri="{FF2B5EF4-FFF2-40B4-BE49-F238E27FC236}">
                <a16:creationId xmlns:a16="http://schemas.microsoft.com/office/drawing/2014/main" id="{687ED2C4-8011-B64C-92FF-6CC5A0241E7F}"/>
              </a:ext>
            </a:extLst>
          </p:cNvPr>
          <p:cNvSpPr>
            <a:spLocks noGrp="1"/>
          </p:cNvSpPr>
          <p:nvPr>
            <p:ph type="sldNum" sz="quarter" idx="12"/>
          </p:nvPr>
        </p:nvSpPr>
        <p:spPr/>
        <p:txBody>
          <a:bodyPr/>
          <a:lstStyle/>
          <a:p>
            <a:fld id="{ABEE6CB7-4ADE-FE4A-AC27-FA138741B3A4}" type="slidenum">
              <a:rPr lang="en-US" smtClean="0"/>
              <a:t>21</a:t>
            </a:fld>
            <a:endParaRPr lang="en-US"/>
          </a:p>
        </p:txBody>
      </p:sp>
      <p:sp>
        <p:nvSpPr>
          <p:cNvPr id="15" name="Rectangle 14">
            <a:extLst>
              <a:ext uri="{FF2B5EF4-FFF2-40B4-BE49-F238E27FC236}">
                <a16:creationId xmlns:a16="http://schemas.microsoft.com/office/drawing/2014/main" id="{D4F2A2E0-10F9-3548-8F03-40A026480EC7}"/>
              </a:ext>
            </a:extLst>
          </p:cNvPr>
          <p:cNvSpPr/>
          <p:nvPr/>
        </p:nvSpPr>
        <p:spPr>
          <a:xfrm>
            <a:off x="690572" y="3429000"/>
            <a:ext cx="4764197" cy="2782754"/>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A51EF5-8859-0B43-A095-D1D79612D6FB}"/>
              </a:ext>
            </a:extLst>
          </p:cNvPr>
          <p:cNvSpPr/>
          <p:nvPr/>
        </p:nvSpPr>
        <p:spPr>
          <a:xfrm>
            <a:off x="6723510" y="3429000"/>
            <a:ext cx="4764197" cy="2801742"/>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62E80F-9D55-0C4C-B78B-B3F8188E4AF1}"/>
              </a:ext>
            </a:extLst>
          </p:cNvPr>
          <p:cNvSpPr txBox="1"/>
          <p:nvPr/>
        </p:nvSpPr>
        <p:spPr>
          <a:xfrm>
            <a:off x="751001" y="1627250"/>
            <a:ext cx="3481526" cy="523220"/>
          </a:xfrm>
          <a:prstGeom prst="rect">
            <a:avLst/>
          </a:prstGeom>
          <a:noFill/>
        </p:spPr>
        <p:txBody>
          <a:bodyPr wrap="square" rtlCol="0">
            <a:spAutoFit/>
          </a:bodyPr>
          <a:lstStyle/>
          <a:p>
            <a:r>
              <a:rPr lang="en-US" sz="2800" dirty="0"/>
              <a:t>Online:</a:t>
            </a:r>
          </a:p>
        </p:txBody>
      </p:sp>
      <p:grpSp>
        <p:nvGrpSpPr>
          <p:cNvPr id="41" name="Group 40">
            <a:extLst>
              <a:ext uri="{FF2B5EF4-FFF2-40B4-BE49-F238E27FC236}">
                <a16:creationId xmlns:a16="http://schemas.microsoft.com/office/drawing/2014/main" id="{4D5B4D98-F125-F34B-896C-0C713597625B}"/>
              </a:ext>
            </a:extLst>
          </p:cNvPr>
          <p:cNvGrpSpPr/>
          <p:nvPr/>
        </p:nvGrpSpPr>
        <p:grpSpPr>
          <a:xfrm>
            <a:off x="825402" y="4327672"/>
            <a:ext cx="959061" cy="759716"/>
            <a:chOff x="2004849" y="4122683"/>
            <a:chExt cx="1523804" cy="1108067"/>
          </a:xfrm>
        </p:grpSpPr>
        <p:pic>
          <p:nvPicPr>
            <p:cNvPr id="37" name="Picture 36">
              <a:extLst>
                <a:ext uri="{FF2B5EF4-FFF2-40B4-BE49-F238E27FC236}">
                  <a16:creationId xmlns:a16="http://schemas.microsoft.com/office/drawing/2014/main" id="{346610C1-A9BB-AB4F-BACC-F5EE4279A16C}"/>
                </a:ext>
              </a:extLst>
            </p:cNvPr>
            <p:cNvPicPr>
              <a:picLocks noChangeAspect="1"/>
            </p:cNvPicPr>
            <p:nvPr/>
          </p:nvPicPr>
          <p:blipFill>
            <a:blip r:embed="rId3"/>
            <a:stretch>
              <a:fillRect/>
            </a:stretch>
          </p:blipFill>
          <p:spPr>
            <a:xfrm flipH="1">
              <a:off x="2004849" y="4122683"/>
              <a:ext cx="1066604" cy="650867"/>
            </a:xfrm>
            <a:prstGeom prst="rect">
              <a:avLst/>
            </a:prstGeom>
            <a:ln w="12700">
              <a:solidFill>
                <a:schemeClr val="tx1"/>
              </a:solidFill>
            </a:ln>
          </p:spPr>
        </p:pic>
        <p:pic>
          <p:nvPicPr>
            <p:cNvPr id="38" name="Picture 37">
              <a:extLst>
                <a:ext uri="{FF2B5EF4-FFF2-40B4-BE49-F238E27FC236}">
                  <a16:creationId xmlns:a16="http://schemas.microsoft.com/office/drawing/2014/main" id="{571CE64A-0B24-0148-A6AE-E904D14AF91F}"/>
                </a:ext>
              </a:extLst>
            </p:cNvPr>
            <p:cNvPicPr>
              <a:picLocks noChangeAspect="1"/>
            </p:cNvPicPr>
            <p:nvPr/>
          </p:nvPicPr>
          <p:blipFill>
            <a:blip r:embed="rId3"/>
            <a:stretch>
              <a:fillRect/>
            </a:stretch>
          </p:blipFill>
          <p:spPr>
            <a:xfrm flipH="1">
              <a:off x="2157249" y="4275083"/>
              <a:ext cx="1066604" cy="650867"/>
            </a:xfrm>
            <a:prstGeom prst="rect">
              <a:avLst/>
            </a:prstGeom>
            <a:ln w="12700">
              <a:solidFill>
                <a:schemeClr val="tx1"/>
              </a:solidFill>
            </a:ln>
          </p:spPr>
        </p:pic>
        <p:pic>
          <p:nvPicPr>
            <p:cNvPr id="39" name="Picture 38">
              <a:extLst>
                <a:ext uri="{FF2B5EF4-FFF2-40B4-BE49-F238E27FC236}">
                  <a16:creationId xmlns:a16="http://schemas.microsoft.com/office/drawing/2014/main" id="{FD98BECE-2239-8345-990E-8FF290A56FAE}"/>
                </a:ext>
              </a:extLst>
            </p:cNvPr>
            <p:cNvPicPr>
              <a:picLocks noChangeAspect="1"/>
            </p:cNvPicPr>
            <p:nvPr/>
          </p:nvPicPr>
          <p:blipFill>
            <a:blip r:embed="rId3"/>
            <a:stretch>
              <a:fillRect/>
            </a:stretch>
          </p:blipFill>
          <p:spPr>
            <a:xfrm flipH="1">
              <a:off x="2309649" y="4427483"/>
              <a:ext cx="1066604" cy="650867"/>
            </a:xfrm>
            <a:prstGeom prst="rect">
              <a:avLst/>
            </a:prstGeom>
            <a:ln w="12700">
              <a:solidFill>
                <a:schemeClr val="tx1"/>
              </a:solidFill>
            </a:ln>
          </p:spPr>
        </p:pic>
        <p:pic>
          <p:nvPicPr>
            <p:cNvPr id="40" name="Picture 39">
              <a:extLst>
                <a:ext uri="{FF2B5EF4-FFF2-40B4-BE49-F238E27FC236}">
                  <a16:creationId xmlns:a16="http://schemas.microsoft.com/office/drawing/2014/main" id="{4AA3F845-2459-7E4F-8675-C9823CA484FB}"/>
                </a:ext>
              </a:extLst>
            </p:cNvPr>
            <p:cNvPicPr>
              <a:picLocks noChangeAspect="1"/>
            </p:cNvPicPr>
            <p:nvPr/>
          </p:nvPicPr>
          <p:blipFill>
            <a:blip r:embed="rId3"/>
            <a:stretch>
              <a:fillRect/>
            </a:stretch>
          </p:blipFill>
          <p:spPr>
            <a:xfrm flipH="1">
              <a:off x="2462049" y="4579883"/>
              <a:ext cx="1066604" cy="650867"/>
            </a:xfrm>
            <a:prstGeom prst="rect">
              <a:avLst/>
            </a:prstGeom>
            <a:ln w="12700">
              <a:solidFill>
                <a:schemeClr val="tx1"/>
              </a:solidFill>
            </a:ln>
          </p:spPr>
        </p:pic>
      </p:grpSp>
      <p:sp>
        <p:nvSpPr>
          <p:cNvPr id="26" name="Rectangle 25">
            <a:extLst>
              <a:ext uri="{FF2B5EF4-FFF2-40B4-BE49-F238E27FC236}">
                <a16:creationId xmlns:a16="http://schemas.microsoft.com/office/drawing/2014/main" id="{AF6FC4FB-BA6C-C945-8143-05E1D60A647D}"/>
              </a:ext>
            </a:extLst>
          </p:cNvPr>
          <p:cNvSpPr/>
          <p:nvPr/>
        </p:nvSpPr>
        <p:spPr>
          <a:xfrm>
            <a:off x="7472702" y="4659904"/>
            <a:ext cx="1607651"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ML pipeline</a:t>
            </a:r>
          </a:p>
        </p:txBody>
      </p:sp>
      <p:sp>
        <p:nvSpPr>
          <p:cNvPr id="28" name="Rectangle 27">
            <a:extLst>
              <a:ext uri="{FF2B5EF4-FFF2-40B4-BE49-F238E27FC236}">
                <a16:creationId xmlns:a16="http://schemas.microsoft.com/office/drawing/2014/main" id="{8AD5B7D9-54B0-7845-B009-FF3D1B870A7B}"/>
              </a:ext>
            </a:extLst>
          </p:cNvPr>
          <p:cNvSpPr/>
          <p:nvPr/>
        </p:nvSpPr>
        <p:spPr>
          <a:xfrm>
            <a:off x="724138" y="5235187"/>
            <a:ext cx="1161591" cy="7526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Extract diff</a:t>
            </a:r>
          </a:p>
        </p:txBody>
      </p:sp>
      <p:sp>
        <p:nvSpPr>
          <p:cNvPr id="29" name="Rectangle 28">
            <a:extLst>
              <a:ext uri="{FF2B5EF4-FFF2-40B4-BE49-F238E27FC236}">
                <a16:creationId xmlns:a16="http://schemas.microsoft.com/office/drawing/2014/main" id="{AF8FE9CB-EC3E-0246-BB2A-2E5C5033DCB6}"/>
              </a:ext>
            </a:extLst>
          </p:cNvPr>
          <p:cNvSpPr/>
          <p:nvPr/>
        </p:nvSpPr>
        <p:spPr>
          <a:xfrm>
            <a:off x="2198556" y="5235187"/>
            <a:ext cx="1394263" cy="7526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Calculate threshold</a:t>
            </a:r>
          </a:p>
        </p:txBody>
      </p:sp>
      <p:sp>
        <p:nvSpPr>
          <p:cNvPr id="30" name="Rectangle 29">
            <a:extLst>
              <a:ext uri="{FF2B5EF4-FFF2-40B4-BE49-F238E27FC236}">
                <a16:creationId xmlns:a16="http://schemas.microsoft.com/office/drawing/2014/main" id="{1A47699C-9EC0-6642-A40A-E9901EF149FB}"/>
              </a:ext>
            </a:extLst>
          </p:cNvPr>
          <p:cNvSpPr/>
          <p:nvPr/>
        </p:nvSpPr>
        <p:spPr>
          <a:xfrm>
            <a:off x="3798673" y="5142142"/>
            <a:ext cx="1595339" cy="94705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Diff &gt; threshold?</a:t>
            </a:r>
          </a:p>
        </p:txBody>
      </p:sp>
      <p:cxnSp>
        <p:nvCxnSpPr>
          <p:cNvPr id="46" name="Straight Arrow Connector 45">
            <a:extLst>
              <a:ext uri="{FF2B5EF4-FFF2-40B4-BE49-F238E27FC236}">
                <a16:creationId xmlns:a16="http://schemas.microsoft.com/office/drawing/2014/main" id="{F7CA8F5F-B955-6D4D-96E6-E014CFD3A7F8}"/>
              </a:ext>
            </a:extLst>
          </p:cNvPr>
          <p:cNvCxnSpPr>
            <a:cxnSpLocks/>
          </p:cNvCxnSpPr>
          <p:nvPr/>
        </p:nvCxnSpPr>
        <p:spPr>
          <a:xfrm>
            <a:off x="1885729" y="5623454"/>
            <a:ext cx="299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7BE1503-E815-9241-AF94-71142416EB9F}"/>
              </a:ext>
            </a:extLst>
          </p:cNvPr>
          <p:cNvCxnSpPr>
            <a:cxnSpLocks/>
          </p:cNvCxnSpPr>
          <p:nvPr/>
        </p:nvCxnSpPr>
        <p:spPr>
          <a:xfrm>
            <a:off x="5378741" y="5365080"/>
            <a:ext cx="1954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9BAE1E0-0974-AD40-B8AC-DECF94425DE1}"/>
              </a:ext>
            </a:extLst>
          </p:cNvPr>
          <p:cNvSpPr txBox="1"/>
          <p:nvPr/>
        </p:nvSpPr>
        <p:spPr>
          <a:xfrm>
            <a:off x="5827016" y="5355186"/>
            <a:ext cx="725389" cy="461665"/>
          </a:xfrm>
          <a:prstGeom prst="rect">
            <a:avLst/>
          </a:prstGeom>
          <a:noFill/>
        </p:spPr>
        <p:txBody>
          <a:bodyPr wrap="square" rtlCol="0">
            <a:spAutoFit/>
          </a:bodyPr>
          <a:lstStyle/>
          <a:p>
            <a:r>
              <a:rPr lang="en-US" sz="2400" dirty="0"/>
              <a:t>Yes</a:t>
            </a:r>
          </a:p>
        </p:txBody>
      </p:sp>
      <p:sp>
        <p:nvSpPr>
          <p:cNvPr id="50" name="Rectangle 49">
            <a:extLst>
              <a:ext uri="{FF2B5EF4-FFF2-40B4-BE49-F238E27FC236}">
                <a16:creationId xmlns:a16="http://schemas.microsoft.com/office/drawing/2014/main" id="{EF8E494C-D7D1-0246-B423-CA8619604E0C}"/>
              </a:ext>
            </a:extLst>
          </p:cNvPr>
          <p:cNvSpPr/>
          <p:nvPr/>
        </p:nvSpPr>
        <p:spPr>
          <a:xfrm>
            <a:off x="9760152" y="4655285"/>
            <a:ext cx="1607650"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Query response</a:t>
            </a:r>
          </a:p>
        </p:txBody>
      </p:sp>
      <p:cxnSp>
        <p:nvCxnSpPr>
          <p:cNvPr id="51" name="Straight Arrow Connector 50">
            <a:extLst>
              <a:ext uri="{FF2B5EF4-FFF2-40B4-BE49-F238E27FC236}">
                <a16:creationId xmlns:a16="http://schemas.microsoft.com/office/drawing/2014/main" id="{30FE8047-D592-F643-A718-C499796993E2}"/>
              </a:ext>
            </a:extLst>
          </p:cNvPr>
          <p:cNvCxnSpPr>
            <a:cxnSpLocks/>
          </p:cNvCxnSpPr>
          <p:nvPr/>
        </p:nvCxnSpPr>
        <p:spPr>
          <a:xfrm>
            <a:off x="9289494" y="5042075"/>
            <a:ext cx="299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08F996E-0A4E-544C-A818-2FC1D55319C2}"/>
              </a:ext>
            </a:extLst>
          </p:cNvPr>
          <p:cNvCxnSpPr>
            <a:cxnSpLocks/>
            <a:endCxn id="30" idx="1"/>
          </p:cNvCxnSpPr>
          <p:nvPr/>
        </p:nvCxnSpPr>
        <p:spPr>
          <a:xfrm>
            <a:off x="3592819" y="5586019"/>
            <a:ext cx="2058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2BC8887-149E-A148-95B1-2556530E5005}"/>
              </a:ext>
            </a:extLst>
          </p:cNvPr>
          <p:cNvGrpSpPr/>
          <p:nvPr/>
        </p:nvGrpSpPr>
        <p:grpSpPr>
          <a:xfrm>
            <a:off x="4160952" y="4464388"/>
            <a:ext cx="870779" cy="590772"/>
            <a:chOff x="4232527" y="4554735"/>
            <a:chExt cx="870779" cy="590772"/>
          </a:xfrm>
        </p:grpSpPr>
        <p:pic>
          <p:nvPicPr>
            <p:cNvPr id="54" name="Picture 53">
              <a:extLst>
                <a:ext uri="{FF2B5EF4-FFF2-40B4-BE49-F238E27FC236}">
                  <a16:creationId xmlns:a16="http://schemas.microsoft.com/office/drawing/2014/main" id="{469E8283-355E-8D41-BAE9-3BD488E7450C}"/>
                </a:ext>
              </a:extLst>
            </p:cNvPr>
            <p:cNvPicPr>
              <a:picLocks noChangeAspect="1"/>
            </p:cNvPicPr>
            <p:nvPr/>
          </p:nvPicPr>
          <p:blipFill>
            <a:blip r:embed="rId3"/>
            <a:stretch>
              <a:fillRect/>
            </a:stretch>
          </p:blipFill>
          <p:spPr>
            <a:xfrm flipH="1">
              <a:off x="4232527" y="4554735"/>
              <a:ext cx="718379" cy="438372"/>
            </a:xfrm>
            <a:prstGeom prst="rect">
              <a:avLst/>
            </a:prstGeom>
            <a:ln w="12700">
              <a:solidFill>
                <a:schemeClr val="tx1"/>
              </a:solidFill>
            </a:ln>
          </p:spPr>
        </p:pic>
        <p:pic>
          <p:nvPicPr>
            <p:cNvPr id="55" name="Picture 54">
              <a:extLst>
                <a:ext uri="{FF2B5EF4-FFF2-40B4-BE49-F238E27FC236}">
                  <a16:creationId xmlns:a16="http://schemas.microsoft.com/office/drawing/2014/main" id="{66662163-4DB8-AD46-8F73-1E4570E0C36B}"/>
                </a:ext>
              </a:extLst>
            </p:cNvPr>
            <p:cNvPicPr>
              <a:picLocks noChangeAspect="1"/>
            </p:cNvPicPr>
            <p:nvPr/>
          </p:nvPicPr>
          <p:blipFill>
            <a:blip r:embed="rId3"/>
            <a:stretch>
              <a:fillRect/>
            </a:stretch>
          </p:blipFill>
          <p:spPr>
            <a:xfrm flipH="1">
              <a:off x="4384927" y="4707135"/>
              <a:ext cx="718379" cy="438372"/>
            </a:xfrm>
            <a:prstGeom prst="rect">
              <a:avLst/>
            </a:prstGeom>
            <a:ln w="12700">
              <a:solidFill>
                <a:schemeClr val="tx1"/>
              </a:solidFill>
            </a:ln>
          </p:spPr>
        </p:pic>
      </p:grpSp>
      <p:pic>
        <p:nvPicPr>
          <p:cNvPr id="56" name="Picture 55">
            <a:extLst>
              <a:ext uri="{FF2B5EF4-FFF2-40B4-BE49-F238E27FC236}">
                <a16:creationId xmlns:a16="http://schemas.microsoft.com/office/drawing/2014/main" id="{B229ECE6-727A-B74B-9E6F-E2E3BB25DC6A}"/>
              </a:ext>
            </a:extLst>
          </p:cNvPr>
          <p:cNvPicPr>
            <a:picLocks noChangeAspect="1"/>
          </p:cNvPicPr>
          <p:nvPr/>
        </p:nvPicPr>
        <p:blipFill>
          <a:blip r:embed="rId4"/>
          <a:stretch>
            <a:fillRect/>
          </a:stretch>
        </p:blipFill>
        <p:spPr>
          <a:xfrm>
            <a:off x="712250" y="2831324"/>
            <a:ext cx="761163" cy="671810"/>
          </a:xfrm>
          <a:prstGeom prst="rect">
            <a:avLst/>
          </a:prstGeom>
        </p:spPr>
      </p:pic>
      <p:sp>
        <p:nvSpPr>
          <p:cNvPr id="57" name="Rectangle 56">
            <a:extLst>
              <a:ext uri="{FF2B5EF4-FFF2-40B4-BE49-F238E27FC236}">
                <a16:creationId xmlns:a16="http://schemas.microsoft.com/office/drawing/2014/main" id="{182EE3FF-996A-3C47-B20E-7FF890174403}"/>
              </a:ext>
            </a:extLst>
          </p:cNvPr>
          <p:cNvSpPr/>
          <p:nvPr/>
        </p:nvSpPr>
        <p:spPr>
          <a:xfrm>
            <a:off x="690571"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9E57DAA4-3A6F-5440-9792-1EE6B5E42F1C}"/>
              </a:ext>
            </a:extLst>
          </p:cNvPr>
          <p:cNvPicPr>
            <a:picLocks noChangeAspect="1"/>
          </p:cNvPicPr>
          <p:nvPr/>
        </p:nvPicPr>
        <p:blipFill>
          <a:blip r:embed="rId5"/>
          <a:stretch>
            <a:fillRect/>
          </a:stretch>
        </p:blipFill>
        <p:spPr>
          <a:xfrm>
            <a:off x="6723510" y="2777529"/>
            <a:ext cx="749192" cy="651471"/>
          </a:xfrm>
          <a:prstGeom prst="rect">
            <a:avLst/>
          </a:prstGeom>
        </p:spPr>
      </p:pic>
      <p:sp>
        <p:nvSpPr>
          <p:cNvPr id="59" name="Rectangle 58">
            <a:extLst>
              <a:ext uri="{FF2B5EF4-FFF2-40B4-BE49-F238E27FC236}">
                <a16:creationId xmlns:a16="http://schemas.microsoft.com/office/drawing/2014/main" id="{B95DE51E-D2F2-5B47-962B-7CB5DC05C5FB}"/>
              </a:ext>
            </a:extLst>
          </p:cNvPr>
          <p:cNvSpPr/>
          <p:nvPr/>
        </p:nvSpPr>
        <p:spPr>
          <a:xfrm>
            <a:off x="6723510"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41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2.59259E-6 L 0.26992 -2.59259E-6 " pathEditMode="relative" ptsTypes="AA">
                                      <p:cBhvr>
                                        <p:cTn id="6" dur="3000" fill="hold"/>
                                        <p:tgtEl>
                                          <p:spTgt spid="4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0.00482 0.00232 L 0.23047 0.00232 " pathEditMode="relative" rAng="0" ptsTypes="AA">
                                      <p:cBhvr>
                                        <p:cTn id="16" dur="2000" fill="hold"/>
                                        <p:tgtEl>
                                          <p:spTgt spid="13"/>
                                        </p:tgtEl>
                                        <p:attrNameLst>
                                          <p:attrName>ppt_x</p:attrName>
                                          <p:attrName>ppt_y</p:attrName>
                                        </p:attrNameLst>
                                      </p:cBhvr>
                                      <p:rCtr x="11276" y="0"/>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DAF2-8E45-C048-B868-B8CD927F46A1}"/>
              </a:ext>
            </a:extLst>
          </p:cNvPr>
          <p:cNvSpPr>
            <a:spLocks noGrp="1"/>
          </p:cNvSpPr>
          <p:nvPr>
            <p:ph type="title"/>
          </p:nvPr>
        </p:nvSpPr>
        <p:spPr/>
        <p:txBody>
          <a:bodyPr/>
          <a:lstStyle/>
          <a:p>
            <a:pPr algn="ctr"/>
            <a:r>
              <a:rPr lang="en-US" b="1" dirty="0"/>
              <a:t>Putting It Together</a:t>
            </a:r>
          </a:p>
        </p:txBody>
      </p:sp>
      <p:sp>
        <p:nvSpPr>
          <p:cNvPr id="4" name="Slide Number Placeholder 3">
            <a:extLst>
              <a:ext uri="{FF2B5EF4-FFF2-40B4-BE49-F238E27FC236}">
                <a16:creationId xmlns:a16="http://schemas.microsoft.com/office/drawing/2014/main" id="{687ED2C4-8011-B64C-92FF-6CC5A0241E7F}"/>
              </a:ext>
            </a:extLst>
          </p:cNvPr>
          <p:cNvSpPr>
            <a:spLocks noGrp="1"/>
          </p:cNvSpPr>
          <p:nvPr>
            <p:ph type="sldNum" sz="quarter" idx="12"/>
          </p:nvPr>
        </p:nvSpPr>
        <p:spPr/>
        <p:txBody>
          <a:bodyPr/>
          <a:lstStyle/>
          <a:p>
            <a:fld id="{ABEE6CB7-4ADE-FE4A-AC27-FA138741B3A4}" type="slidenum">
              <a:rPr lang="en-US" smtClean="0"/>
              <a:t>22</a:t>
            </a:fld>
            <a:endParaRPr lang="en-US"/>
          </a:p>
        </p:txBody>
      </p:sp>
      <p:sp>
        <p:nvSpPr>
          <p:cNvPr id="15" name="Rectangle 14">
            <a:extLst>
              <a:ext uri="{FF2B5EF4-FFF2-40B4-BE49-F238E27FC236}">
                <a16:creationId xmlns:a16="http://schemas.microsoft.com/office/drawing/2014/main" id="{D4F2A2E0-10F9-3548-8F03-40A026480EC7}"/>
              </a:ext>
            </a:extLst>
          </p:cNvPr>
          <p:cNvSpPr/>
          <p:nvPr/>
        </p:nvSpPr>
        <p:spPr>
          <a:xfrm>
            <a:off x="690572" y="3429000"/>
            <a:ext cx="4764197" cy="2782754"/>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A51EF5-8859-0B43-A095-D1D79612D6FB}"/>
              </a:ext>
            </a:extLst>
          </p:cNvPr>
          <p:cNvSpPr/>
          <p:nvPr/>
        </p:nvSpPr>
        <p:spPr>
          <a:xfrm>
            <a:off x="6723510" y="3429000"/>
            <a:ext cx="4764197" cy="2801742"/>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62E80F-9D55-0C4C-B78B-B3F8188E4AF1}"/>
              </a:ext>
            </a:extLst>
          </p:cNvPr>
          <p:cNvSpPr txBox="1"/>
          <p:nvPr/>
        </p:nvSpPr>
        <p:spPr>
          <a:xfrm>
            <a:off x="751001" y="1627250"/>
            <a:ext cx="3481526" cy="523220"/>
          </a:xfrm>
          <a:prstGeom prst="rect">
            <a:avLst/>
          </a:prstGeom>
          <a:noFill/>
        </p:spPr>
        <p:txBody>
          <a:bodyPr wrap="square" rtlCol="0">
            <a:spAutoFit/>
          </a:bodyPr>
          <a:lstStyle/>
          <a:p>
            <a:r>
              <a:rPr lang="en-US" sz="2800" dirty="0"/>
              <a:t>Online:</a:t>
            </a:r>
          </a:p>
        </p:txBody>
      </p:sp>
      <p:grpSp>
        <p:nvGrpSpPr>
          <p:cNvPr id="41" name="Group 40">
            <a:extLst>
              <a:ext uri="{FF2B5EF4-FFF2-40B4-BE49-F238E27FC236}">
                <a16:creationId xmlns:a16="http://schemas.microsoft.com/office/drawing/2014/main" id="{4D5B4D98-F125-F34B-896C-0C713597625B}"/>
              </a:ext>
            </a:extLst>
          </p:cNvPr>
          <p:cNvGrpSpPr/>
          <p:nvPr/>
        </p:nvGrpSpPr>
        <p:grpSpPr>
          <a:xfrm>
            <a:off x="825402" y="4327672"/>
            <a:ext cx="959061" cy="759716"/>
            <a:chOff x="2004849" y="4122683"/>
            <a:chExt cx="1523804" cy="1108067"/>
          </a:xfrm>
        </p:grpSpPr>
        <p:pic>
          <p:nvPicPr>
            <p:cNvPr id="37" name="Picture 36">
              <a:extLst>
                <a:ext uri="{FF2B5EF4-FFF2-40B4-BE49-F238E27FC236}">
                  <a16:creationId xmlns:a16="http://schemas.microsoft.com/office/drawing/2014/main" id="{346610C1-A9BB-AB4F-BACC-F5EE4279A16C}"/>
                </a:ext>
              </a:extLst>
            </p:cNvPr>
            <p:cNvPicPr>
              <a:picLocks noChangeAspect="1"/>
            </p:cNvPicPr>
            <p:nvPr/>
          </p:nvPicPr>
          <p:blipFill>
            <a:blip r:embed="rId3"/>
            <a:stretch>
              <a:fillRect/>
            </a:stretch>
          </p:blipFill>
          <p:spPr>
            <a:xfrm flipH="1">
              <a:off x="2004849" y="4122683"/>
              <a:ext cx="1066604" cy="650867"/>
            </a:xfrm>
            <a:prstGeom prst="rect">
              <a:avLst/>
            </a:prstGeom>
            <a:ln w="12700">
              <a:solidFill>
                <a:schemeClr val="tx1"/>
              </a:solidFill>
            </a:ln>
          </p:spPr>
        </p:pic>
        <p:pic>
          <p:nvPicPr>
            <p:cNvPr id="38" name="Picture 37">
              <a:extLst>
                <a:ext uri="{FF2B5EF4-FFF2-40B4-BE49-F238E27FC236}">
                  <a16:creationId xmlns:a16="http://schemas.microsoft.com/office/drawing/2014/main" id="{571CE64A-0B24-0148-A6AE-E904D14AF91F}"/>
                </a:ext>
              </a:extLst>
            </p:cNvPr>
            <p:cNvPicPr>
              <a:picLocks noChangeAspect="1"/>
            </p:cNvPicPr>
            <p:nvPr/>
          </p:nvPicPr>
          <p:blipFill>
            <a:blip r:embed="rId3"/>
            <a:stretch>
              <a:fillRect/>
            </a:stretch>
          </p:blipFill>
          <p:spPr>
            <a:xfrm flipH="1">
              <a:off x="2157249" y="4275083"/>
              <a:ext cx="1066604" cy="650867"/>
            </a:xfrm>
            <a:prstGeom prst="rect">
              <a:avLst/>
            </a:prstGeom>
            <a:ln w="12700">
              <a:solidFill>
                <a:schemeClr val="tx1"/>
              </a:solidFill>
            </a:ln>
          </p:spPr>
        </p:pic>
        <p:pic>
          <p:nvPicPr>
            <p:cNvPr id="39" name="Picture 38">
              <a:extLst>
                <a:ext uri="{FF2B5EF4-FFF2-40B4-BE49-F238E27FC236}">
                  <a16:creationId xmlns:a16="http://schemas.microsoft.com/office/drawing/2014/main" id="{FD98BECE-2239-8345-990E-8FF290A56FAE}"/>
                </a:ext>
              </a:extLst>
            </p:cNvPr>
            <p:cNvPicPr>
              <a:picLocks noChangeAspect="1"/>
            </p:cNvPicPr>
            <p:nvPr/>
          </p:nvPicPr>
          <p:blipFill>
            <a:blip r:embed="rId3"/>
            <a:stretch>
              <a:fillRect/>
            </a:stretch>
          </p:blipFill>
          <p:spPr>
            <a:xfrm flipH="1">
              <a:off x="2309649" y="4427483"/>
              <a:ext cx="1066604" cy="650867"/>
            </a:xfrm>
            <a:prstGeom prst="rect">
              <a:avLst/>
            </a:prstGeom>
            <a:ln w="12700">
              <a:solidFill>
                <a:schemeClr val="tx1"/>
              </a:solidFill>
            </a:ln>
          </p:spPr>
        </p:pic>
        <p:pic>
          <p:nvPicPr>
            <p:cNvPr id="40" name="Picture 39">
              <a:extLst>
                <a:ext uri="{FF2B5EF4-FFF2-40B4-BE49-F238E27FC236}">
                  <a16:creationId xmlns:a16="http://schemas.microsoft.com/office/drawing/2014/main" id="{4AA3F845-2459-7E4F-8675-C9823CA484FB}"/>
                </a:ext>
              </a:extLst>
            </p:cNvPr>
            <p:cNvPicPr>
              <a:picLocks noChangeAspect="1"/>
            </p:cNvPicPr>
            <p:nvPr/>
          </p:nvPicPr>
          <p:blipFill>
            <a:blip r:embed="rId3"/>
            <a:stretch>
              <a:fillRect/>
            </a:stretch>
          </p:blipFill>
          <p:spPr>
            <a:xfrm flipH="1">
              <a:off x="2462049" y="4579883"/>
              <a:ext cx="1066604" cy="650867"/>
            </a:xfrm>
            <a:prstGeom prst="rect">
              <a:avLst/>
            </a:prstGeom>
            <a:ln w="12700">
              <a:solidFill>
                <a:schemeClr val="tx1"/>
              </a:solidFill>
            </a:ln>
          </p:spPr>
        </p:pic>
      </p:grpSp>
      <p:sp>
        <p:nvSpPr>
          <p:cNvPr id="26" name="Rectangle 25">
            <a:extLst>
              <a:ext uri="{FF2B5EF4-FFF2-40B4-BE49-F238E27FC236}">
                <a16:creationId xmlns:a16="http://schemas.microsoft.com/office/drawing/2014/main" id="{AF6FC4FB-BA6C-C945-8143-05E1D60A647D}"/>
              </a:ext>
            </a:extLst>
          </p:cNvPr>
          <p:cNvSpPr/>
          <p:nvPr/>
        </p:nvSpPr>
        <p:spPr>
          <a:xfrm>
            <a:off x="7472700" y="5252261"/>
            <a:ext cx="1607651"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ML pipeline</a:t>
            </a:r>
          </a:p>
        </p:txBody>
      </p:sp>
      <p:sp>
        <p:nvSpPr>
          <p:cNvPr id="28" name="Rectangle 27">
            <a:extLst>
              <a:ext uri="{FF2B5EF4-FFF2-40B4-BE49-F238E27FC236}">
                <a16:creationId xmlns:a16="http://schemas.microsoft.com/office/drawing/2014/main" id="{8AD5B7D9-54B0-7845-B009-FF3D1B870A7B}"/>
              </a:ext>
            </a:extLst>
          </p:cNvPr>
          <p:cNvSpPr/>
          <p:nvPr/>
        </p:nvSpPr>
        <p:spPr>
          <a:xfrm>
            <a:off x="724138" y="5235187"/>
            <a:ext cx="1161591" cy="752667"/>
          </a:xfrm>
          <a:prstGeom prst="rect">
            <a:avLst/>
          </a:prstGeom>
          <a:solidFill>
            <a:schemeClr val="accent1">
              <a:lumMod val="20000"/>
              <a:lumOff val="80000"/>
              <a:alpha val="10000"/>
            </a:schemeClr>
          </a:solidFill>
          <a:ln>
            <a:solidFill>
              <a:schemeClr val="tx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alpha val="20000"/>
                  </a:schemeClr>
                </a:solidFill>
              </a:rPr>
              <a:t>Extract diff</a:t>
            </a:r>
          </a:p>
        </p:txBody>
      </p:sp>
      <p:sp>
        <p:nvSpPr>
          <p:cNvPr id="29" name="Rectangle 28">
            <a:extLst>
              <a:ext uri="{FF2B5EF4-FFF2-40B4-BE49-F238E27FC236}">
                <a16:creationId xmlns:a16="http://schemas.microsoft.com/office/drawing/2014/main" id="{AF8FE9CB-EC3E-0246-BB2A-2E5C5033DCB6}"/>
              </a:ext>
            </a:extLst>
          </p:cNvPr>
          <p:cNvSpPr/>
          <p:nvPr/>
        </p:nvSpPr>
        <p:spPr>
          <a:xfrm>
            <a:off x="2198556" y="5235187"/>
            <a:ext cx="1394263" cy="752667"/>
          </a:xfrm>
          <a:prstGeom prst="rect">
            <a:avLst/>
          </a:prstGeom>
          <a:solidFill>
            <a:schemeClr val="accent1">
              <a:lumMod val="20000"/>
              <a:lumOff val="80000"/>
              <a:alpha val="10000"/>
            </a:schemeClr>
          </a:solidFill>
          <a:ln>
            <a:solidFill>
              <a:schemeClr val="tx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alpha val="20000"/>
                  </a:schemeClr>
                </a:solidFill>
              </a:rPr>
              <a:t>Calculate threshold</a:t>
            </a:r>
          </a:p>
        </p:txBody>
      </p:sp>
      <p:sp>
        <p:nvSpPr>
          <p:cNvPr id="30" name="Rectangle 29">
            <a:extLst>
              <a:ext uri="{FF2B5EF4-FFF2-40B4-BE49-F238E27FC236}">
                <a16:creationId xmlns:a16="http://schemas.microsoft.com/office/drawing/2014/main" id="{1A47699C-9EC0-6642-A40A-E9901EF149FB}"/>
              </a:ext>
            </a:extLst>
          </p:cNvPr>
          <p:cNvSpPr/>
          <p:nvPr/>
        </p:nvSpPr>
        <p:spPr>
          <a:xfrm>
            <a:off x="3798673" y="5142142"/>
            <a:ext cx="1595339" cy="947058"/>
          </a:xfrm>
          <a:prstGeom prst="rect">
            <a:avLst/>
          </a:prstGeom>
          <a:solidFill>
            <a:schemeClr val="accent1">
              <a:lumMod val="20000"/>
              <a:lumOff val="80000"/>
              <a:alpha val="10000"/>
            </a:schemeClr>
          </a:solidFill>
          <a:ln>
            <a:solidFill>
              <a:schemeClr val="tx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alpha val="20000"/>
                  </a:schemeClr>
                </a:solidFill>
              </a:rPr>
              <a:t>Diff &gt; threshold?</a:t>
            </a:r>
          </a:p>
        </p:txBody>
      </p:sp>
      <p:cxnSp>
        <p:nvCxnSpPr>
          <p:cNvPr id="46" name="Straight Arrow Connector 45">
            <a:extLst>
              <a:ext uri="{FF2B5EF4-FFF2-40B4-BE49-F238E27FC236}">
                <a16:creationId xmlns:a16="http://schemas.microsoft.com/office/drawing/2014/main" id="{F7CA8F5F-B955-6D4D-96E6-E014CFD3A7F8}"/>
              </a:ext>
            </a:extLst>
          </p:cNvPr>
          <p:cNvCxnSpPr>
            <a:cxnSpLocks/>
          </p:cNvCxnSpPr>
          <p:nvPr/>
        </p:nvCxnSpPr>
        <p:spPr>
          <a:xfrm>
            <a:off x="1885729" y="5623454"/>
            <a:ext cx="299553" cy="0"/>
          </a:xfrm>
          <a:prstGeom prst="straightConnector1">
            <a:avLst/>
          </a:prstGeom>
          <a:ln>
            <a:solidFill>
              <a:schemeClr val="tx1">
                <a:alpha val="1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7BE1503-E815-9241-AF94-71142416EB9F}"/>
              </a:ext>
            </a:extLst>
          </p:cNvPr>
          <p:cNvCxnSpPr>
            <a:cxnSpLocks/>
          </p:cNvCxnSpPr>
          <p:nvPr/>
        </p:nvCxnSpPr>
        <p:spPr>
          <a:xfrm>
            <a:off x="5378741" y="5365080"/>
            <a:ext cx="1954723" cy="0"/>
          </a:xfrm>
          <a:prstGeom prst="straightConnector1">
            <a:avLst/>
          </a:prstGeom>
          <a:ln>
            <a:solidFill>
              <a:schemeClr val="accent1">
                <a:alpha val="2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9BAE1E0-0974-AD40-B8AC-DECF94425DE1}"/>
              </a:ext>
            </a:extLst>
          </p:cNvPr>
          <p:cNvSpPr txBox="1"/>
          <p:nvPr/>
        </p:nvSpPr>
        <p:spPr>
          <a:xfrm>
            <a:off x="5827016" y="5355186"/>
            <a:ext cx="725389" cy="461665"/>
          </a:xfrm>
          <a:prstGeom prst="rect">
            <a:avLst/>
          </a:prstGeom>
          <a:noFill/>
        </p:spPr>
        <p:txBody>
          <a:bodyPr wrap="square" rtlCol="0">
            <a:spAutoFit/>
          </a:bodyPr>
          <a:lstStyle/>
          <a:p>
            <a:r>
              <a:rPr lang="en-US" sz="2400" dirty="0">
                <a:solidFill>
                  <a:schemeClr val="tx1">
                    <a:alpha val="23000"/>
                  </a:schemeClr>
                </a:solidFill>
              </a:rPr>
              <a:t>Yes</a:t>
            </a:r>
          </a:p>
        </p:txBody>
      </p:sp>
      <p:sp>
        <p:nvSpPr>
          <p:cNvPr id="50" name="Rectangle 49">
            <a:extLst>
              <a:ext uri="{FF2B5EF4-FFF2-40B4-BE49-F238E27FC236}">
                <a16:creationId xmlns:a16="http://schemas.microsoft.com/office/drawing/2014/main" id="{EF8E494C-D7D1-0246-B423-CA8619604E0C}"/>
              </a:ext>
            </a:extLst>
          </p:cNvPr>
          <p:cNvSpPr/>
          <p:nvPr/>
        </p:nvSpPr>
        <p:spPr>
          <a:xfrm>
            <a:off x="9780351" y="5241264"/>
            <a:ext cx="1607650"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Query response</a:t>
            </a:r>
          </a:p>
        </p:txBody>
      </p:sp>
      <p:cxnSp>
        <p:nvCxnSpPr>
          <p:cNvPr id="51" name="Straight Arrow Connector 50">
            <a:extLst>
              <a:ext uri="{FF2B5EF4-FFF2-40B4-BE49-F238E27FC236}">
                <a16:creationId xmlns:a16="http://schemas.microsoft.com/office/drawing/2014/main" id="{30FE8047-D592-F643-A718-C499796993E2}"/>
              </a:ext>
            </a:extLst>
          </p:cNvPr>
          <p:cNvCxnSpPr>
            <a:cxnSpLocks/>
          </p:cNvCxnSpPr>
          <p:nvPr/>
        </p:nvCxnSpPr>
        <p:spPr>
          <a:xfrm>
            <a:off x="9305259" y="5684238"/>
            <a:ext cx="299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08F996E-0A4E-544C-A818-2FC1D55319C2}"/>
              </a:ext>
            </a:extLst>
          </p:cNvPr>
          <p:cNvCxnSpPr>
            <a:cxnSpLocks/>
            <a:endCxn id="30" idx="1"/>
          </p:cNvCxnSpPr>
          <p:nvPr/>
        </p:nvCxnSpPr>
        <p:spPr>
          <a:xfrm>
            <a:off x="3592819" y="5586019"/>
            <a:ext cx="205854" cy="0"/>
          </a:xfrm>
          <a:prstGeom prst="straightConnector1">
            <a:avLst/>
          </a:prstGeom>
          <a:ln>
            <a:solidFill>
              <a:schemeClr val="tx1">
                <a:alpha val="1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19F624C-E8D8-1340-81A9-2881D7E1741E}"/>
              </a:ext>
            </a:extLst>
          </p:cNvPr>
          <p:cNvSpPr/>
          <p:nvPr/>
        </p:nvSpPr>
        <p:spPr>
          <a:xfrm>
            <a:off x="7472700" y="4149825"/>
            <a:ext cx="1607651"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Hash table generator</a:t>
            </a:r>
          </a:p>
        </p:txBody>
      </p:sp>
      <p:sp>
        <p:nvSpPr>
          <p:cNvPr id="44" name="TextBox 43">
            <a:extLst>
              <a:ext uri="{FF2B5EF4-FFF2-40B4-BE49-F238E27FC236}">
                <a16:creationId xmlns:a16="http://schemas.microsoft.com/office/drawing/2014/main" id="{E9FC4D49-ED67-2F40-BC00-3A54D9095D98}"/>
              </a:ext>
            </a:extLst>
          </p:cNvPr>
          <p:cNvSpPr txBox="1"/>
          <p:nvPr/>
        </p:nvSpPr>
        <p:spPr>
          <a:xfrm>
            <a:off x="6057098" y="3750708"/>
            <a:ext cx="1376701" cy="646331"/>
          </a:xfrm>
          <a:prstGeom prst="rect">
            <a:avLst/>
          </a:prstGeom>
          <a:noFill/>
        </p:spPr>
        <p:txBody>
          <a:bodyPr wrap="square" rtlCol="0">
            <a:spAutoFit/>
          </a:bodyPr>
          <a:lstStyle/>
          <a:p>
            <a:pPr algn="ctr"/>
            <a:r>
              <a:rPr lang="en-US" b="1" dirty="0"/>
              <a:t>Updated hash table</a:t>
            </a:r>
          </a:p>
        </p:txBody>
      </p:sp>
      <p:pic>
        <p:nvPicPr>
          <p:cNvPr id="45" name="Picture 44">
            <a:extLst>
              <a:ext uri="{FF2B5EF4-FFF2-40B4-BE49-F238E27FC236}">
                <a16:creationId xmlns:a16="http://schemas.microsoft.com/office/drawing/2014/main" id="{E0DBEABF-1581-5F47-8959-2045BB04DED0}"/>
              </a:ext>
            </a:extLst>
          </p:cNvPr>
          <p:cNvPicPr>
            <a:picLocks noChangeAspect="1"/>
          </p:cNvPicPr>
          <p:nvPr/>
        </p:nvPicPr>
        <p:blipFill>
          <a:blip r:embed="rId4"/>
          <a:stretch>
            <a:fillRect/>
          </a:stretch>
        </p:blipFill>
        <p:spPr>
          <a:xfrm>
            <a:off x="6723510" y="2777529"/>
            <a:ext cx="749192" cy="651471"/>
          </a:xfrm>
          <a:prstGeom prst="rect">
            <a:avLst/>
          </a:prstGeom>
        </p:spPr>
      </p:pic>
      <p:sp>
        <p:nvSpPr>
          <p:cNvPr id="47" name="Rectangle 46">
            <a:extLst>
              <a:ext uri="{FF2B5EF4-FFF2-40B4-BE49-F238E27FC236}">
                <a16:creationId xmlns:a16="http://schemas.microsoft.com/office/drawing/2014/main" id="{9C042229-47AA-9946-B857-53D2D384F872}"/>
              </a:ext>
            </a:extLst>
          </p:cNvPr>
          <p:cNvSpPr/>
          <p:nvPr/>
        </p:nvSpPr>
        <p:spPr>
          <a:xfrm>
            <a:off x="6723510"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567CBE2D-2667-F94B-87FF-D61744DAB775}"/>
              </a:ext>
            </a:extLst>
          </p:cNvPr>
          <p:cNvPicPr>
            <a:picLocks noChangeAspect="1"/>
          </p:cNvPicPr>
          <p:nvPr/>
        </p:nvPicPr>
        <p:blipFill>
          <a:blip r:embed="rId5"/>
          <a:stretch>
            <a:fillRect/>
          </a:stretch>
        </p:blipFill>
        <p:spPr>
          <a:xfrm>
            <a:off x="712250" y="2831324"/>
            <a:ext cx="761163" cy="671810"/>
          </a:xfrm>
          <a:prstGeom prst="rect">
            <a:avLst/>
          </a:prstGeom>
        </p:spPr>
      </p:pic>
      <p:sp>
        <p:nvSpPr>
          <p:cNvPr id="56" name="Rectangle 55">
            <a:extLst>
              <a:ext uri="{FF2B5EF4-FFF2-40B4-BE49-F238E27FC236}">
                <a16:creationId xmlns:a16="http://schemas.microsoft.com/office/drawing/2014/main" id="{D76921CC-E5BC-A04D-A55A-F7AA6B157DF2}"/>
              </a:ext>
            </a:extLst>
          </p:cNvPr>
          <p:cNvSpPr/>
          <p:nvPr/>
        </p:nvSpPr>
        <p:spPr>
          <a:xfrm>
            <a:off x="690571"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7" name="Table 56">
            <a:extLst>
              <a:ext uri="{FF2B5EF4-FFF2-40B4-BE49-F238E27FC236}">
                <a16:creationId xmlns:a16="http://schemas.microsoft.com/office/drawing/2014/main" id="{9CC9C710-1405-A341-A9D8-59EE413E8896}"/>
              </a:ext>
            </a:extLst>
          </p:cNvPr>
          <p:cNvGraphicFramePr>
            <a:graphicFrameLocks noGrp="1"/>
          </p:cNvGraphicFramePr>
          <p:nvPr/>
        </p:nvGraphicFramePr>
        <p:xfrm>
          <a:off x="5756446" y="4387147"/>
          <a:ext cx="1675384" cy="741680"/>
        </p:xfrm>
        <a:graphic>
          <a:graphicData uri="http://schemas.openxmlformats.org/drawingml/2006/table">
            <a:tbl>
              <a:tblPr firstRow="1" bandRow="1">
                <a:tableStyleId>{5C22544A-7EE6-4342-B048-85BDC9FD1C3A}</a:tableStyleId>
              </a:tblPr>
              <a:tblGrid>
                <a:gridCol w="837692">
                  <a:extLst>
                    <a:ext uri="{9D8B030D-6E8A-4147-A177-3AD203B41FA5}">
                      <a16:colId xmlns:a16="http://schemas.microsoft.com/office/drawing/2014/main" val="1229787648"/>
                    </a:ext>
                  </a:extLst>
                </a:gridCol>
                <a:gridCol w="837692">
                  <a:extLst>
                    <a:ext uri="{9D8B030D-6E8A-4147-A177-3AD203B41FA5}">
                      <a16:colId xmlns:a16="http://schemas.microsoft.com/office/drawing/2014/main" val="3131234921"/>
                    </a:ext>
                  </a:extLst>
                </a:gridCol>
              </a:tblGrid>
              <a:tr h="370840">
                <a:tc>
                  <a:txBody>
                    <a:bodyPr/>
                    <a:lstStyle/>
                    <a:p>
                      <a:pPr algn="ctr"/>
                      <a:r>
                        <a:rPr lang="en-US" dirty="0"/>
                        <a:t>Diff</a:t>
                      </a:r>
                    </a:p>
                  </a:txBody>
                  <a:tcPr/>
                </a:tc>
                <a:tc>
                  <a:txBody>
                    <a:bodyPr/>
                    <a:lstStyle/>
                    <a:p>
                      <a:pPr algn="ctr"/>
                      <a:r>
                        <a:rPr lang="en-US" dirty="0"/>
                        <a:t>Thresh</a:t>
                      </a:r>
                    </a:p>
                  </a:txBody>
                  <a:tcPr/>
                </a:tc>
                <a:extLst>
                  <a:ext uri="{0D108BD9-81ED-4DB2-BD59-A6C34878D82A}">
                    <a16:rowId xmlns:a16="http://schemas.microsoft.com/office/drawing/2014/main" val="2322822807"/>
                  </a:ext>
                </a:extLst>
              </a:tr>
              <a:tr h="370840">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253750431"/>
                  </a:ext>
                </a:extLst>
              </a:tr>
            </a:tbl>
          </a:graphicData>
        </a:graphic>
      </p:graphicFrame>
    </p:spTree>
    <p:extLst>
      <p:ext uri="{BB962C8B-B14F-4D97-AF65-F5344CB8AC3E}">
        <p14:creationId xmlns:p14="http://schemas.microsoft.com/office/powerpoint/2010/main" val="26036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42 -0.00347 L 0.45938 -0.00347 " pathEditMode="relative" ptsTypes="AA">
                                      <p:cBhvr>
                                        <p:cTn id="6" dur="3000" fill="hold"/>
                                        <p:tgtEl>
                                          <p:spTgt spid="41"/>
                                        </p:tgtEl>
                                        <p:attrNameLst>
                                          <p:attrName>ppt_x</p:attrName>
                                          <p:attrName>ppt_y</p:attrName>
                                        </p:attrNameLst>
                                      </p:cBhvr>
                                    </p:animMotion>
                                  </p:child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0" presetClass="path" presetSubtype="0" accel="50000" decel="50000" fill="hold" grpId="0" nodeType="withEffect">
                                  <p:stCondLst>
                                    <p:cond delay="0"/>
                                  </p:stCondLst>
                                  <p:childTnLst>
                                    <p:animMotion origin="layout" path="M 4.79167E-6 -1.48148E-6 L -0.31993 0.0044 " pathEditMode="relative" rAng="0" ptsTypes="AA">
                                      <p:cBhvr>
                                        <p:cTn id="15" dur="2000" fill="hold"/>
                                        <p:tgtEl>
                                          <p:spTgt spid="44"/>
                                        </p:tgtEl>
                                        <p:attrNameLst>
                                          <p:attrName>ppt_x</p:attrName>
                                          <p:attrName>ppt_y</p:attrName>
                                        </p:attrNameLst>
                                      </p:cBhvr>
                                      <p:rCtr x="-16003" y="208"/>
                                    </p:animMotion>
                                  </p:childTnLst>
                                </p:cTn>
                              </p:par>
                              <p:par>
                                <p:cTn id="16" presetID="1"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0.00468 2.22045E-16 L -0.31263 2.22045E-16 " pathEditMode="relative" rAng="0" ptsTypes="AA">
                                      <p:cBhvr>
                                        <p:cTn id="19" dur="2000" fill="hold"/>
                                        <p:tgtEl>
                                          <p:spTgt spid="57"/>
                                        </p:tgtEl>
                                        <p:attrNameLst>
                                          <p:attrName>ppt_x</p:attrName>
                                          <p:attrName>ppt_y</p:attrName>
                                        </p:attrNameLst>
                                      </p:cBhvr>
                                      <p:rCtr x="-15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DAF2-8E45-C048-B868-B8CD927F46A1}"/>
              </a:ext>
            </a:extLst>
          </p:cNvPr>
          <p:cNvSpPr>
            <a:spLocks noGrp="1"/>
          </p:cNvSpPr>
          <p:nvPr>
            <p:ph type="title"/>
          </p:nvPr>
        </p:nvSpPr>
        <p:spPr/>
        <p:txBody>
          <a:bodyPr/>
          <a:lstStyle/>
          <a:p>
            <a:pPr algn="ctr"/>
            <a:r>
              <a:rPr lang="en-US" b="1" dirty="0"/>
              <a:t>Putting It Together</a:t>
            </a:r>
          </a:p>
        </p:txBody>
      </p:sp>
      <p:sp>
        <p:nvSpPr>
          <p:cNvPr id="4" name="Slide Number Placeholder 3">
            <a:extLst>
              <a:ext uri="{FF2B5EF4-FFF2-40B4-BE49-F238E27FC236}">
                <a16:creationId xmlns:a16="http://schemas.microsoft.com/office/drawing/2014/main" id="{687ED2C4-8011-B64C-92FF-6CC5A0241E7F}"/>
              </a:ext>
            </a:extLst>
          </p:cNvPr>
          <p:cNvSpPr>
            <a:spLocks noGrp="1"/>
          </p:cNvSpPr>
          <p:nvPr>
            <p:ph type="sldNum" sz="quarter" idx="12"/>
          </p:nvPr>
        </p:nvSpPr>
        <p:spPr/>
        <p:txBody>
          <a:bodyPr/>
          <a:lstStyle/>
          <a:p>
            <a:fld id="{ABEE6CB7-4ADE-FE4A-AC27-FA138741B3A4}" type="slidenum">
              <a:rPr lang="en-US" smtClean="0"/>
              <a:t>23</a:t>
            </a:fld>
            <a:endParaRPr lang="en-US"/>
          </a:p>
        </p:txBody>
      </p:sp>
      <p:sp>
        <p:nvSpPr>
          <p:cNvPr id="15" name="Rectangle 14">
            <a:extLst>
              <a:ext uri="{FF2B5EF4-FFF2-40B4-BE49-F238E27FC236}">
                <a16:creationId xmlns:a16="http://schemas.microsoft.com/office/drawing/2014/main" id="{D4F2A2E0-10F9-3548-8F03-40A026480EC7}"/>
              </a:ext>
            </a:extLst>
          </p:cNvPr>
          <p:cNvSpPr/>
          <p:nvPr/>
        </p:nvSpPr>
        <p:spPr>
          <a:xfrm>
            <a:off x="690572" y="3429000"/>
            <a:ext cx="4764197" cy="2782754"/>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A51EF5-8859-0B43-A095-D1D79612D6FB}"/>
              </a:ext>
            </a:extLst>
          </p:cNvPr>
          <p:cNvSpPr/>
          <p:nvPr/>
        </p:nvSpPr>
        <p:spPr>
          <a:xfrm>
            <a:off x="6723510" y="3429000"/>
            <a:ext cx="4764197" cy="2801742"/>
          </a:xfrm>
          <a:prstGeom prst="rect">
            <a:avLst/>
          </a:prstGeom>
          <a:solidFill>
            <a:srgbClr val="F6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62E80F-9D55-0C4C-B78B-B3F8188E4AF1}"/>
              </a:ext>
            </a:extLst>
          </p:cNvPr>
          <p:cNvSpPr txBox="1"/>
          <p:nvPr/>
        </p:nvSpPr>
        <p:spPr>
          <a:xfrm>
            <a:off x="751001" y="1627250"/>
            <a:ext cx="3481526" cy="523220"/>
          </a:xfrm>
          <a:prstGeom prst="rect">
            <a:avLst/>
          </a:prstGeom>
          <a:noFill/>
        </p:spPr>
        <p:txBody>
          <a:bodyPr wrap="square" rtlCol="0">
            <a:spAutoFit/>
          </a:bodyPr>
          <a:lstStyle/>
          <a:p>
            <a:r>
              <a:rPr lang="en-US" sz="2800" dirty="0"/>
              <a:t>Online:</a:t>
            </a:r>
          </a:p>
        </p:txBody>
      </p:sp>
      <p:grpSp>
        <p:nvGrpSpPr>
          <p:cNvPr id="41" name="Group 40">
            <a:extLst>
              <a:ext uri="{FF2B5EF4-FFF2-40B4-BE49-F238E27FC236}">
                <a16:creationId xmlns:a16="http://schemas.microsoft.com/office/drawing/2014/main" id="{4D5B4D98-F125-F34B-896C-0C713597625B}"/>
              </a:ext>
            </a:extLst>
          </p:cNvPr>
          <p:cNvGrpSpPr/>
          <p:nvPr/>
        </p:nvGrpSpPr>
        <p:grpSpPr>
          <a:xfrm>
            <a:off x="825402" y="4327672"/>
            <a:ext cx="959061" cy="759716"/>
            <a:chOff x="2004849" y="4122683"/>
            <a:chExt cx="1523804" cy="1108067"/>
          </a:xfrm>
        </p:grpSpPr>
        <p:pic>
          <p:nvPicPr>
            <p:cNvPr id="37" name="Picture 36">
              <a:extLst>
                <a:ext uri="{FF2B5EF4-FFF2-40B4-BE49-F238E27FC236}">
                  <a16:creationId xmlns:a16="http://schemas.microsoft.com/office/drawing/2014/main" id="{346610C1-A9BB-AB4F-BACC-F5EE4279A16C}"/>
                </a:ext>
              </a:extLst>
            </p:cNvPr>
            <p:cNvPicPr>
              <a:picLocks noChangeAspect="1"/>
            </p:cNvPicPr>
            <p:nvPr/>
          </p:nvPicPr>
          <p:blipFill>
            <a:blip r:embed="rId3"/>
            <a:stretch>
              <a:fillRect/>
            </a:stretch>
          </p:blipFill>
          <p:spPr>
            <a:xfrm flipH="1">
              <a:off x="2004849" y="4122683"/>
              <a:ext cx="1066604" cy="650867"/>
            </a:xfrm>
            <a:prstGeom prst="rect">
              <a:avLst/>
            </a:prstGeom>
            <a:ln w="12700">
              <a:solidFill>
                <a:schemeClr val="tx1"/>
              </a:solidFill>
            </a:ln>
          </p:spPr>
        </p:pic>
        <p:pic>
          <p:nvPicPr>
            <p:cNvPr id="38" name="Picture 37">
              <a:extLst>
                <a:ext uri="{FF2B5EF4-FFF2-40B4-BE49-F238E27FC236}">
                  <a16:creationId xmlns:a16="http://schemas.microsoft.com/office/drawing/2014/main" id="{571CE64A-0B24-0148-A6AE-E904D14AF91F}"/>
                </a:ext>
              </a:extLst>
            </p:cNvPr>
            <p:cNvPicPr>
              <a:picLocks noChangeAspect="1"/>
            </p:cNvPicPr>
            <p:nvPr/>
          </p:nvPicPr>
          <p:blipFill>
            <a:blip r:embed="rId3"/>
            <a:stretch>
              <a:fillRect/>
            </a:stretch>
          </p:blipFill>
          <p:spPr>
            <a:xfrm flipH="1">
              <a:off x="2157249" y="4275083"/>
              <a:ext cx="1066604" cy="650867"/>
            </a:xfrm>
            <a:prstGeom prst="rect">
              <a:avLst/>
            </a:prstGeom>
            <a:ln w="12700">
              <a:solidFill>
                <a:schemeClr val="tx1"/>
              </a:solidFill>
            </a:ln>
          </p:spPr>
        </p:pic>
        <p:pic>
          <p:nvPicPr>
            <p:cNvPr id="39" name="Picture 38">
              <a:extLst>
                <a:ext uri="{FF2B5EF4-FFF2-40B4-BE49-F238E27FC236}">
                  <a16:creationId xmlns:a16="http://schemas.microsoft.com/office/drawing/2014/main" id="{FD98BECE-2239-8345-990E-8FF290A56FAE}"/>
                </a:ext>
              </a:extLst>
            </p:cNvPr>
            <p:cNvPicPr>
              <a:picLocks noChangeAspect="1"/>
            </p:cNvPicPr>
            <p:nvPr/>
          </p:nvPicPr>
          <p:blipFill>
            <a:blip r:embed="rId3"/>
            <a:stretch>
              <a:fillRect/>
            </a:stretch>
          </p:blipFill>
          <p:spPr>
            <a:xfrm flipH="1">
              <a:off x="2309649" y="4427483"/>
              <a:ext cx="1066604" cy="650867"/>
            </a:xfrm>
            <a:prstGeom prst="rect">
              <a:avLst/>
            </a:prstGeom>
            <a:ln w="12700">
              <a:solidFill>
                <a:schemeClr val="tx1"/>
              </a:solidFill>
            </a:ln>
          </p:spPr>
        </p:pic>
        <p:pic>
          <p:nvPicPr>
            <p:cNvPr id="40" name="Picture 39">
              <a:extLst>
                <a:ext uri="{FF2B5EF4-FFF2-40B4-BE49-F238E27FC236}">
                  <a16:creationId xmlns:a16="http://schemas.microsoft.com/office/drawing/2014/main" id="{4AA3F845-2459-7E4F-8675-C9823CA484FB}"/>
                </a:ext>
              </a:extLst>
            </p:cNvPr>
            <p:cNvPicPr>
              <a:picLocks noChangeAspect="1"/>
            </p:cNvPicPr>
            <p:nvPr/>
          </p:nvPicPr>
          <p:blipFill>
            <a:blip r:embed="rId3"/>
            <a:stretch>
              <a:fillRect/>
            </a:stretch>
          </p:blipFill>
          <p:spPr>
            <a:xfrm flipH="1">
              <a:off x="2462049" y="4579883"/>
              <a:ext cx="1066604" cy="650867"/>
            </a:xfrm>
            <a:prstGeom prst="rect">
              <a:avLst/>
            </a:prstGeom>
            <a:ln w="12700">
              <a:solidFill>
                <a:schemeClr val="tx1"/>
              </a:solidFill>
            </a:ln>
          </p:spPr>
        </p:pic>
      </p:grpSp>
      <p:sp>
        <p:nvSpPr>
          <p:cNvPr id="26" name="Rectangle 25">
            <a:extLst>
              <a:ext uri="{FF2B5EF4-FFF2-40B4-BE49-F238E27FC236}">
                <a16:creationId xmlns:a16="http://schemas.microsoft.com/office/drawing/2014/main" id="{AF6FC4FB-BA6C-C945-8143-05E1D60A647D}"/>
              </a:ext>
            </a:extLst>
          </p:cNvPr>
          <p:cNvSpPr/>
          <p:nvPr/>
        </p:nvSpPr>
        <p:spPr>
          <a:xfrm>
            <a:off x="7472702" y="4659904"/>
            <a:ext cx="1607651"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ML pipeline</a:t>
            </a:r>
          </a:p>
        </p:txBody>
      </p:sp>
      <p:sp>
        <p:nvSpPr>
          <p:cNvPr id="28" name="Rectangle 27">
            <a:extLst>
              <a:ext uri="{FF2B5EF4-FFF2-40B4-BE49-F238E27FC236}">
                <a16:creationId xmlns:a16="http://schemas.microsoft.com/office/drawing/2014/main" id="{8AD5B7D9-54B0-7845-B009-FF3D1B870A7B}"/>
              </a:ext>
            </a:extLst>
          </p:cNvPr>
          <p:cNvSpPr/>
          <p:nvPr/>
        </p:nvSpPr>
        <p:spPr>
          <a:xfrm>
            <a:off x="724138" y="5235187"/>
            <a:ext cx="1161591" cy="7526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Extract diff</a:t>
            </a:r>
          </a:p>
        </p:txBody>
      </p:sp>
      <p:sp>
        <p:nvSpPr>
          <p:cNvPr id="29" name="Rectangle 28">
            <a:extLst>
              <a:ext uri="{FF2B5EF4-FFF2-40B4-BE49-F238E27FC236}">
                <a16:creationId xmlns:a16="http://schemas.microsoft.com/office/drawing/2014/main" id="{AF8FE9CB-EC3E-0246-BB2A-2E5C5033DCB6}"/>
              </a:ext>
            </a:extLst>
          </p:cNvPr>
          <p:cNvSpPr/>
          <p:nvPr/>
        </p:nvSpPr>
        <p:spPr>
          <a:xfrm>
            <a:off x="2198556" y="5235187"/>
            <a:ext cx="1394263" cy="75266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Calculate threshold</a:t>
            </a:r>
          </a:p>
        </p:txBody>
      </p:sp>
      <p:sp>
        <p:nvSpPr>
          <p:cNvPr id="30" name="Rectangle 29">
            <a:extLst>
              <a:ext uri="{FF2B5EF4-FFF2-40B4-BE49-F238E27FC236}">
                <a16:creationId xmlns:a16="http://schemas.microsoft.com/office/drawing/2014/main" id="{1A47699C-9EC0-6642-A40A-E9901EF149FB}"/>
              </a:ext>
            </a:extLst>
          </p:cNvPr>
          <p:cNvSpPr/>
          <p:nvPr/>
        </p:nvSpPr>
        <p:spPr>
          <a:xfrm>
            <a:off x="3798673" y="5142142"/>
            <a:ext cx="1595339" cy="94705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Diff &gt; threshold?</a:t>
            </a:r>
          </a:p>
        </p:txBody>
      </p:sp>
      <p:cxnSp>
        <p:nvCxnSpPr>
          <p:cNvPr id="46" name="Straight Arrow Connector 45">
            <a:extLst>
              <a:ext uri="{FF2B5EF4-FFF2-40B4-BE49-F238E27FC236}">
                <a16:creationId xmlns:a16="http://schemas.microsoft.com/office/drawing/2014/main" id="{F7CA8F5F-B955-6D4D-96E6-E014CFD3A7F8}"/>
              </a:ext>
            </a:extLst>
          </p:cNvPr>
          <p:cNvCxnSpPr>
            <a:cxnSpLocks/>
          </p:cNvCxnSpPr>
          <p:nvPr/>
        </p:nvCxnSpPr>
        <p:spPr>
          <a:xfrm>
            <a:off x="1885729" y="5623454"/>
            <a:ext cx="299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7BE1503-E815-9241-AF94-71142416EB9F}"/>
              </a:ext>
            </a:extLst>
          </p:cNvPr>
          <p:cNvCxnSpPr>
            <a:cxnSpLocks/>
          </p:cNvCxnSpPr>
          <p:nvPr/>
        </p:nvCxnSpPr>
        <p:spPr>
          <a:xfrm>
            <a:off x="5378741" y="5365080"/>
            <a:ext cx="19547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9BAE1E0-0974-AD40-B8AC-DECF94425DE1}"/>
              </a:ext>
            </a:extLst>
          </p:cNvPr>
          <p:cNvSpPr txBox="1"/>
          <p:nvPr/>
        </p:nvSpPr>
        <p:spPr>
          <a:xfrm>
            <a:off x="5827016" y="5355186"/>
            <a:ext cx="725389" cy="461665"/>
          </a:xfrm>
          <a:prstGeom prst="rect">
            <a:avLst/>
          </a:prstGeom>
          <a:noFill/>
        </p:spPr>
        <p:txBody>
          <a:bodyPr wrap="square" rtlCol="0">
            <a:spAutoFit/>
          </a:bodyPr>
          <a:lstStyle/>
          <a:p>
            <a:r>
              <a:rPr lang="en-US" sz="2400" dirty="0"/>
              <a:t>Yes</a:t>
            </a:r>
          </a:p>
        </p:txBody>
      </p:sp>
      <p:sp>
        <p:nvSpPr>
          <p:cNvPr id="50" name="Rectangle 49">
            <a:extLst>
              <a:ext uri="{FF2B5EF4-FFF2-40B4-BE49-F238E27FC236}">
                <a16:creationId xmlns:a16="http://schemas.microsoft.com/office/drawing/2014/main" id="{EF8E494C-D7D1-0246-B423-CA8619604E0C}"/>
              </a:ext>
            </a:extLst>
          </p:cNvPr>
          <p:cNvSpPr/>
          <p:nvPr/>
        </p:nvSpPr>
        <p:spPr>
          <a:xfrm>
            <a:off x="9760152" y="4655285"/>
            <a:ext cx="1607650" cy="86395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Query response</a:t>
            </a:r>
          </a:p>
        </p:txBody>
      </p:sp>
      <p:cxnSp>
        <p:nvCxnSpPr>
          <p:cNvPr id="51" name="Straight Arrow Connector 50">
            <a:extLst>
              <a:ext uri="{FF2B5EF4-FFF2-40B4-BE49-F238E27FC236}">
                <a16:creationId xmlns:a16="http://schemas.microsoft.com/office/drawing/2014/main" id="{30FE8047-D592-F643-A718-C499796993E2}"/>
              </a:ext>
            </a:extLst>
          </p:cNvPr>
          <p:cNvCxnSpPr>
            <a:cxnSpLocks/>
          </p:cNvCxnSpPr>
          <p:nvPr/>
        </p:nvCxnSpPr>
        <p:spPr>
          <a:xfrm>
            <a:off x="9289494" y="5042075"/>
            <a:ext cx="299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08F996E-0A4E-544C-A818-2FC1D55319C2}"/>
              </a:ext>
            </a:extLst>
          </p:cNvPr>
          <p:cNvCxnSpPr>
            <a:cxnSpLocks/>
            <a:endCxn id="30" idx="1"/>
          </p:cNvCxnSpPr>
          <p:nvPr/>
        </p:nvCxnSpPr>
        <p:spPr>
          <a:xfrm>
            <a:off x="3592819" y="5586019"/>
            <a:ext cx="2058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2BC8887-149E-A148-95B1-2556530E5005}"/>
              </a:ext>
            </a:extLst>
          </p:cNvPr>
          <p:cNvGrpSpPr/>
          <p:nvPr/>
        </p:nvGrpSpPr>
        <p:grpSpPr>
          <a:xfrm>
            <a:off x="4160952" y="4464388"/>
            <a:ext cx="870779" cy="590772"/>
            <a:chOff x="4232527" y="4554735"/>
            <a:chExt cx="870779" cy="590772"/>
          </a:xfrm>
        </p:grpSpPr>
        <p:pic>
          <p:nvPicPr>
            <p:cNvPr id="54" name="Picture 53">
              <a:extLst>
                <a:ext uri="{FF2B5EF4-FFF2-40B4-BE49-F238E27FC236}">
                  <a16:creationId xmlns:a16="http://schemas.microsoft.com/office/drawing/2014/main" id="{469E8283-355E-8D41-BAE9-3BD488E7450C}"/>
                </a:ext>
              </a:extLst>
            </p:cNvPr>
            <p:cNvPicPr>
              <a:picLocks noChangeAspect="1"/>
            </p:cNvPicPr>
            <p:nvPr/>
          </p:nvPicPr>
          <p:blipFill>
            <a:blip r:embed="rId3"/>
            <a:stretch>
              <a:fillRect/>
            </a:stretch>
          </p:blipFill>
          <p:spPr>
            <a:xfrm flipH="1">
              <a:off x="4232527" y="4554735"/>
              <a:ext cx="718379" cy="438372"/>
            </a:xfrm>
            <a:prstGeom prst="rect">
              <a:avLst/>
            </a:prstGeom>
            <a:ln w="12700">
              <a:solidFill>
                <a:schemeClr val="tx1"/>
              </a:solidFill>
            </a:ln>
          </p:spPr>
        </p:pic>
        <p:pic>
          <p:nvPicPr>
            <p:cNvPr id="55" name="Picture 54">
              <a:extLst>
                <a:ext uri="{FF2B5EF4-FFF2-40B4-BE49-F238E27FC236}">
                  <a16:creationId xmlns:a16="http://schemas.microsoft.com/office/drawing/2014/main" id="{66662163-4DB8-AD46-8F73-1E4570E0C36B}"/>
                </a:ext>
              </a:extLst>
            </p:cNvPr>
            <p:cNvPicPr>
              <a:picLocks noChangeAspect="1"/>
            </p:cNvPicPr>
            <p:nvPr/>
          </p:nvPicPr>
          <p:blipFill>
            <a:blip r:embed="rId3"/>
            <a:stretch>
              <a:fillRect/>
            </a:stretch>
          </p:blipFill>
          <p:spPr>
            <a:xfrm flipH="1">
              <a:off x="4384927" y="4707135"/>
              <a:ext cx="718379" cy="438372"/>
            </a:xfrm>
            <a:prstGeom prst="rect">
              <a:avLst/>
            </a:prstGeom>
            <a:ln w="12700">
              <a:solidFill>
                <a:schemeClr val="tx1"/>
              </a:solidFill>
            </a:ln>
          </p:spPr>
        </p:pic>
      </p:grpSp>
      <p:pic>
        <p:nvPicPr>
          <p:cNvPr id="42" name="Picture 41">
            <a:extLst>
              <a:ext uri="{FF2B5EF4-FFF2-40B4-BE49-F238E27FC236}">
                <a16:creationId xmlns:a16="http://schemas.microsoft.com/office/drawing/2014/main" id="{7FAA6472-DD78-6C49-87D7-D7BA2841B630}"/>
              </a:ext>
            </a:extLst>
          </p:cNvPr>
          <p:cNvPicPr>
            <a:picLocks noChangeAspect="1"/>
          </p:cNvPicPr>
          <p:nvPr/>
        </p:nvPicPr>
        <p:blipFill>
          <a:blip r:embed="rId4"/>
          <a:stretch>
            <a:fillRect/>
          </a:stretch>
        </p:blipFill>
        <p:spPr>
          <a:xfrm>
            <a:off x="712250" y="2831324"/>
            <a:ext cx="761163" cy="671810"/>
          </a:xfrm>
          <a:prstGeom prst="rect">
            <a:avLst/>
          </a:prstGeom>
        </p:spPr>
      </p:pic>
      <p:sp>
        <p:nvSpPr>
          <p:cNvPr id="43" name="Rectangle 42">
            <a:extLst>
              <a:ext uri="{FF2B5EF4-FFF2-40B4-BE49-F238E27FC236}">
                <a16:creationId xmlns:a16="http://schemas.microsoft.com/office/drawing/2014/main" id="{B9904F0A-2C59-F34C-B5B7-3420D3755CF9}"/>
              </a:ext>
            </a:extLst>
          </p:cNvPr>
          <p:cNvSpPr/>
          <p:nvPr/>
        </p:nvSpPr>
        <p:spPr>
          <a:xfrm>
            <a:off x="690571"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7592580-48F6-3B43-95B0-0F09BD444A0E}"/>
              </a:ext>
            </a:extLst>
          </p:cNvPr>
          <p:cNvPicPr>
            <a:picLocks noChangeAspect="1"/>
          </p:cNvPicPr>
          <p:nvPr/>
        </p:nvPicPr>
        <p:blipFill>
          <a:blip r:embed="rId5"/>
          <a:stretch>
            <a:fillRect/>
          </a:stretch>
        </p:blipFill>
        <p:spPr>
          <a:xfrm>
            <a:off x="6723510" y="2777529"/>
            <a:ext cx="749192" cy="651471"/>
          </a:xfrm>
          <a:prstGeom prst="rect">
            <a:avLst/>
          </a:prstGeom>
        </p:spPr>
      </p:pic>
      <p:sp>
        <p:nvSpPr>
          <p:cNvPr id="45" name="Rectangle 44">
            <a:extLst>
              <a:ext uri="{FF2B5EF4-FFF2-40B4-BE49-F238E27FC236}">
                <a16:creationId xmlns:a16="http://schemas.microsoft.com/office/drawing/2014/main" id="{45CA3437-8B12-D74F-AA1E-1C8FE23A9F5C}"/>
              </a:ext>
            </a:extLst>
          </p:cNvPr>
          <p:cNvSpPr/>
          <p:nvPr/>
        </p:nvSpPr>
        <p:spPr>
          <a:xfrm>
            <a:off x="6723510" y="2716613"/>
            <a:ext cx="807267" cy="7123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6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25E-6 -2.59259E-6 L 0.26992 -2.59259E-6 " pathEditMode="relative" ptsTypes="AA">
                                      <p:cBhvr>
                                        <p:cTn id="6" dur="3000" fill="hold"/>
                                        <p:tgtEl>
                                          <p:spTgt spid="41"/>
                                        </p:tgtEl>
                                        <p:attrNameLst>
                                          <p:attrName>ppt_x</p:attrName>
                                          <p:attrName>ppt_y</p:attrName>
                                        </p:attrNameLst>
                                      </p:cBhvr>
                                    </p:animMotion>
                                  </p:childTnLst>
                                </p:cTn>
                              </p:par>
                            </p:childTnLst>
                          </p:cTn>
                        </p:par>
                        <p:par>
                          <p:cTn id="7" fill="hold">
                            <p:stCondLst>
                              <p:cond delay="3000"/>
                            </p:stCondLst>
                            <p:childTnLst>
                              <p:par>
                                <p:cTn id="8" presetID="1" presetClass="exit" presetSubtype="0" fill="hold" nodeType="afterEffect">
                                  <p:stCondLst>
                                    <p:cond delay="0"/>
                                  </p:stCondLst>
                                  <p:childTnLst>
                                    <p:set>
                                      <p:cBhvr>
                                        <p:cTn id="9" dur="1" fill="hold">
                                          <p:stCondLst>
                                            <p:cond delay="0"/>
                                          </p:stCondLst>
                                        </p:cTn>
                                        <p:tgtEl>
                                          <p:spTgt spid="41"/>
                                        </p:tgtEl>
                                        <p:attrNameLst>
                                          <p:attrName>style.visibility</p:attrName>
                                        </p:attrNameLst>
                                      </p:cBhvr>
                                      <p:to>
                                        <p:strVal val="hidden"/>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0" presetClass="path" presetSubtype="0" accel="50000" decel="50000" fill="hold" nodeType="afterEffect">
                                  <p:stCondLst>
                                    <p:cond delay="0"/>
                                  </p:stCondLst>
                                  <p:childTnLst>
                                    <p:animMotion origin="layout" path="M 0.00482 0.00232 L 0.23047 0.00232 " pathEditMode="relative" rAng="0" ptsTypes="AA">
                                      <p:cBhvr>
                                        <p:cTn id="15" dur="2000" fill="hold"/>
                                        <p:tgtEl>
                                          <p:spTgt spid="13"/>
                                        </p:tgtEl>
                                        <p:attrNameLst>
                                          <p:attrName>ppt_x</p:attrName>
                                          <p:attrName>ppt_y</p:attrName>
                                        </p:attrNameLst>
                                      </p:cBhvr>
                                      <p:rCtr x="11276" y="0"/>
                                    </p:animMotion>
                                  </p:childTnLst>
                                </p:cTn>
                              </p:par>
                            </p:childTnLst>
                          </p:cTn>
                        </p:par>
                        <p:par>
                          <p:cTn id="16" fill="hold">
                            <p:stCondLst>
                              <p:cond delay="5000"/>
                            </p:stCondLst>
                            <p:childTnLst>
                              <p:par>
                                <p:cTn id="17" presetID="1" presetClass="exit" presetSubtype="0" fill="hold" nodeType="after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EA405-ED62-8443-975D-8FA10E163C75}"/>
              </a:ext>
            </a:extLst>
          </p:cNvPr>
          <p:cNvSpPr>
            <a:spLocks noGrp="1"/>
          </p:cNvSpPr>
          <p:nvPr>
            <p:ph type="title"/>
          </p:nvPr>
        </p:nvSpPr>
        <p:spPr/>
        <p:txBody>
          <a:bodyPr/>
          <a:lstStyle/>
          <a:p>
            <a:pPr algn="ctr"/>
            <a:r>
              <a:rPr lang="en-US" b="1" dirty="0"/>
              <a:t>Evaluation: Methodology</a:t>
            </a:r>
          </a:p>
        </p:txBody>
      </p:sp>
      <p:sp>
        <p:nvSpPr>
          <p:cNvPr id="3" name="Content Placeholder 2">
            <a:extLst>
              <a:ext uri="{FF2B5EF4-FFF2-40B4-BE49-F238E27FC236}">
                <a16:creationId xmlns:a16="http://schemas.microsoft.com/office/drawing/2014/main" id="{6E91B18A-0964-D146-A5A5-2CA95ED36DA6}"/>
              </a:ext>
            </a:extLst>
          </p:cNvPr>
          <p:cNvSpPr>
            <a:spLocks noGrp="1"/>
          </p:cNvSpPr>
          <p:nvPr>
            <p:ph idx="1"/>
          </p:nvPr>
        </p:nvSpPr>
        <p:spPr>
          <a:xfrm>
            <a:off x="838200" y="1825625"/>
            <a:ext cx="5134897" cy="4351338"/>
          </a:xfrm>
        </p:spPr>
        <p:txBody>
          <a:bodyPr/>
          <a:lstStyle/>
          <a:p>
            <a:r>
              <a:rPr lang="en-US" dirty="0"/>
              <a:t>Three queries: detection, counting, tagging</a:t>
            </a:r>
          </a:p>
          <a:p>
            <a:r>
              <a:rPr lang="en-US" dirty="0"/>
              <a:t>8 traffic videos: 25 10-min clips each</a:t>
            </a:r>
          </a:p>
          <a:p>
            <a:r>
              <a:rPr lang="en-US" dirty="0"/>
              <a:t>DNN on server: YOLOv3</a:t>
            </a:r>
          </a:p>
          <a:p>
            <a:r>
              <a:rPr lang="en-US" dirty="0"/>
              <a:t>Camera: Raspberry Pi Zero or VM with matching resources</a:t>
            </a:r>
          </a:p>
        </p:txBody>
      </p:sp>
      <p:pic>
        <p:nvPicPr>
          <p:cNvPr id="5" name="Picture 4">
            <a:extLst>
              <a:ext uri="{FF2B5EF4-FFF2-40B4-BE49-F238E27FC236}">
                <a16:creationId xmlns:a16="http://schemas.microsoft.com/office/drawing/2014/main" id="{D985BD4B-EC74-C043-B811-3DBD5FD2FA44}"/>
              </a:ext>
            </a:extLst>
          </p:cNvPr>
          <p:cNvPicPr>
            <a:picLocks noChangeAspect="1"/>
          </p:cNvPicPr>
          <p:nvPr/>
        </p:nvPicPr>
        <p:blipFill>
          <a:blip r:embed="rId3"/>
          <a:stretch>
            <a:fillRect/>
          </a:stretch>
        </p:blipFill>
        <p:spPr>
          <a:xfrm>
            <a:off x="7525774" y="1967725"/>
            <a:ext cx="2990647" cy="1731925"/>
          </a:xfrm>
          <a:prstGeom prst="rect">
            <a:avLst/>
          </a:prstGeom>
        </p:spPr>
      </p:pic>
      <p:pic>
        <p:nvPicPr>
          <p:cNvPr id="7" name="Picture 6">
            <a:extLst>
              <a:ext uri="{FF2B5EF4-FFF2-40B4-BE49-F238E27FC236}">
                <a16:creationId xmlns:a16="http://schemas.microsoft.com/office/drawing/2014/main" id="{6F402D5B-9B7A-D64A-BDDB-2E9D77AA74D9}"/>
              </a:ext>
            </a:extLst>
          </p:cNvPr>
          <p:cNvPicPr>
            <a:picLocks noChangeAspect="1"/>
          </p:cNvPicPr>
          <p:nvPr/>
        </p:nvPicPr>
        <p:blipFill>
          <a:blip r:embed="rId4"/>
          <a:stretch>
            <a:fillRect/>
          </a:stretch>
        </p:blipFill>
        <p:spPr>
          <a:xfrm>
            <a:off x="7525774" y="4001294"/>
            <a:ext cx="2943327" cy="1703533"/>
          </a:xfrm>
          <a:prstGeom prst="rect">
            <a:avLst/>
          </a:prstGeom>
        </p:spPr>
      </p:pic>
      <p:sp>
        <p:nvSpPr>
          <p:cNvPr id="8" name="TextBox 7">
            <a:extLst>
              <a:ext uri="{FF2B5EF4-FFF2-40B4-BE49-F238E27FC236}">
                <a16:creationId xmlns:a16="http://schemas.microsoft.com/office/drawing/2014/main" id="{21451EB0-A5E9-0D49-93FB-C1F10A353C50}"/>
              </a:ext>
            </a:extLst>
          </p:cNvPr>
          <p:cNvSpPr txBox="1"/>
          <p:nvPr/>
        </p:nvSpPr>
        <p:spPr>
          <a:xfrm>
            <a:off x="7993626" y="5821805"/>
            <a:ext cx="3097982" cy="369332"/>
          </a:xfrm>
          <a:prstGeom prst="rect">
            <a:avLst/>
          </a:prstGeom>
          <a:noFill/>
        </p:spPr>
        <p:txBody>
          <a:bodyPr wrap="square" rtlCol="0">
            <a:spAutoFit/>
          </a:bodyPr>
          <a:lstStyle/>
          <a:p>
            <a:r>
              <a:rPr lang="en-US" dirty="0"/>
              <a:t>Sample screenshots</a:t>
            </a:r>
          </a:p>
        </p:txBody>
      </p:sp>
      <p:sp>
        <p:nvSpPr>
          <p:cNvPr id="9" name="Slide Number Placeholder 8">
            <a:extLst>
              <a:ext uri="{FF2B5EF4-FFF2-40B4-BE49-F238E27FC236}">
                <a16:creationId xmlns:a16="http://schemas.microsoft.com/office/drawing/2014/main" id="{60ED3275-6093-4045-9724-810ECEA5CB9B}"/>
              </a:ext>
            </a:extLst>
          </p:cNvPr>
          <p:cNvSpPr>
            <a:spLocks noGrp="1"/>
          </p:cNvSpPr>
          <p:nvPr>
            <p:ph type="sldNum" sz="quarter" idx="12"/>
          </p:nvPr>
        </p:nvSpPr>
        <p:spPr/>
        <p:txBody>
          <a:bodyPr/>
          <a:lstStyle/>
          <a:p>
            <a:fld id="{ABEE6CB7-4ADE-FE4A-AC27-FA138741B3A4}" type="slidenum">
              <a:rPr lang="en-US" smtClean="0"/>
              <a:t>24</a:t>
            </a:fld>
            <a:endParaRPr lang="en-US"/>
          </a:p>
        </p:txBody>
      </p:sp>
    </p:spTree>
    <p:extLst>
      <p:ext uri="{BB962C8B-B14F-4D97-AF65-F5344CB8AC3E}">
        <p14:creationId xmlns:p14="http://schemas.microsoft.com/office/powerpoint/2010/main" val="139813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5952-E7DB-D74D-9F31-9171EE3FF1AA}"/>
              </a:ext>
            </a:extLst>
          </p:cNvPr>
          <p:cNvSpPr>
            <a:spLocks noGrp="1"/>
          </p:cNvSpPr>
          <p:nvPr>
            <p:ph type="title"/>
          </p:nvPr>
        </p:nvSpPr>
        <p:spPr>
          <a:xfrm>
            <a:off x="1388269" y="54769"/>
            <a:ext cx="10515600" cy="1325563"/>
          </a:xfrm>
        </p:spPr>
        <p:txBody>
          <a:bodyPr>
            <a:normAutofit/>
          </a:bodyPr>
          <a:lstStyle/>
          <a:p>
            <a:pPr algn="ctr"/>
            <a:r>
              <a:rPr lang="en-US" b="1" dirty="0" err="1"/>
              <a:t>Reducto</a:t>
            </a:r>
            <a:r>
              <a:rPr lang="en-US" b="1" dirty="0"/>
              <a:t> vs. Offline Optimal Filtering</a:t>
            </a:r>
          </a:p>
        </p:txBody>
      </p:sp>
      <p:sp>
        <p:nvSpPr>
          <p:cNvPr id="8" name="TextBox 7">
            <a:extLst>
              <a:ext uri="{FF2B5EF4-FFF2-40B4-BE49-F238E27FC236}">
                <a16:creationId xmlns:a16="http://schemas.microsoft.com/office/drawing/2014/main" id="{B9E0812F-C685-B44C-B710-29C8E6968B6B}"/>
              </a:ext>
            </a:extLst>
          </p:cNvPr>
          <p:cNvSpPr txBox="1"/>
          <p:nvPr/>
        </p:nvSpPr>
        <p:spPr>
          <a:xfrm>
            <a:off x="1295400" y="3429000"/>
            <a:ext cx="2417506" cy="830997"/>
          </a:xfrm>
          <a:prstGeom prst="rect">
            <a:avLst/>
          </a:prstGeom>
          <a:noFill/>
        </p:spPr>
        <p:txBody>
          <a:bodyPr wrap="square" rtlCol="0">
            <a:spAutoFit/>
          </a:bodyPr>
          <a:lstStyle/>
          <a:p>
            <a:r>
              <a:rPr lang="en-US" sz="2400" b="1" dirty="0" err="1"/>
              <a:t>Reducto</a:t>
            </a:r>
            <a:r>
              <a:rPr lang="en-US" sz="2400" b="1" dirty="0"/>
              <a:t> filters 36-51% of frames</a:t>
            </a:r>
          </a:p>
        </p:txBody>
      </p:sp>
      <p:sp>
        <p:nvSpPr>
          <p:cNvPr id="9" name="TextBox 8">
            <a:extLst>
              <a:ext uri="{FF2B5EF4-FFF2-40B4-BE49-F238E27FC236}">
                <a16:creationId xmlns:a16="http://schemas.microsoft.com/office/drawing/2014/main" id="{5AD9D949-8173-2B45-B504-E9426436C562}"/>
              </a:ext>
            </a:extLst>
          </p:cNvPr>
          <p:cNvSpPr txBox="1"/>
          <p:nvPr/>
        </p:nvSpPr>
        <p:spPr>
          <a:xfrm>
            <a:off x="1319572" y="4156587"/>
            <a:ext cx="2417506" cy="830997"/>
          </a:xfrm>
          <a:prstGeom prst="rect">
            <a:avLst/>
          </a:prstGeom>
          <a:noFill/>
        </p:spPr>
        <p:txBody>
          <a:bodyPr wrap="square" rtlCol="0">
            <a:spAutoFit/>
          </a:bodyPr>
          <a:lstStyle/>
          <a:p>
            <a:r>
              <a:rPr lang="en-US" sz="2400" b="1" dirty="0"/>
              <a:t>while meeting accuracy target</a:t>
            </a:r>
          </a:p>
        </p:txBody>
      </p:sp>
      <p:sp>
        <p:nvSpPr>
          <p:cNvPr id="10" name="Slide Number Placeholder 9">
            <a:extLst>
              <a:ext uri="{FF2B5EF4-FFF2-40B4-BE49-F238E27FC236}">
                <a16:creationId xmlns:a16="http://schemas.microsoft.com/office/drawing/2014/main" id="{9967C2F4-FD1C-5442-BFA2-D87A8C17B58E}"/>
              </a:ext>
            </a:extLst>
          </p:cNvPr>
          <p:cNvSpPr>
            <a:spLocks noGrp="1"/>
          </p:cNvSpPr>
          <p:nvPr>
            <p:ph type="sldNum" sz="quarter" idx="12"/>
          </p:nvPr>
        </p:nvSpPr>
        <p:spPr/>
        <p:txBody>
          <a:bodyPr/>
          <a:lstStyle/>
          <a:p>
            <a:fld id="{ABEE6CB7-4ADE-FE4A-AC27-FA138741B3A4}" type="slidenum">
              <a:rPr lang="en-US" smtClean="0"/>
              <a:t>25</a:t>
            </a:fld>
            <a:endParaRPr lang="en-US"/>
          </a:p>
        </p:txBody>
      </p:sp>
      <p:graphicFrame>
        <p:nvGraphicFramePr>
          <p:cNvPr id="21" name="Chart 20">
            <a:extLst>
              <a:ext uri="{FF2B5EF4-FFF2-40B4-BE49-F238E27FC236}">
                <a16:creationId xmlns:a16="http://schemas.microsoft.com/office/drawing/2014/main" id="{3019B1CE-4505-694B-90BD-2AB8295148BE}"/>
              </a:ext>
            </a:extLst>
          </p:cNvPr>
          <p:cNvGraphicFramePr>
            <a:graphicFrameLocks/>
          </p:cNvGraphicFramePr>
          <p:nvPr/>
        </p:nvGraphicFramePr>
        <p:xfrm>
          <a:off x="4038600" y="1158875"/>
          <a:ext cx="4572000" cy="278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2C38AE72-B43B-FE40-BD2C-B45BCB9FE2D8}"/>
              </a:ext>
            </a:extLst>
          </p:cNvPr>
          <p:cNvGraphicFramePr>
            <a:graphicFrameLocks/>
          </p:cNvGraphicFramePr>
          <p:nvPr/>
        </p:nvGraphicFramePr>
        <p:xfrm>
          <a:off x="4038600" y="4381499"/>
          <a:ext cx="4572000" cy="2476501"/>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a:extLst>
              <a:ext uri="{FF2B5EF4-FFF2-40B4-BE49-F238E27FC236}">
                <a16:creationId xmlns:a16="http://schemas.microsoft.com/office/drawing/2014/main" id="{27A98A7C-4895-B44B-BA10-5622978E2630}"/>
              </a:ext>
            </a:extLst>
          </p:cNvPr>
          <p:cNvCxnSpPr>
            <a:cxnSpLocks/>
            <a:endCxn id="22" idx="3"/>
          </p:cNvCxnSpPr>
          <p:nvPr/>
        </p:nvCxnSpPr>
        <p:spPr>
          <a:xfrm flipV="1">
            <a:off x="4681538" y="5619749"/>
            <a:ext cx="3929062"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Graphic spid="2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DBB48-3B2B-3740-BEF6-804886DAB727}"/>
              </a:ext>
            </a:extLst>
          </p:cNvPr>
          <p:cNvSpPr>
            <a:spLocks noGrp="1"/>
          </p:cNvSpPr>
          <p:nvPr>
            <p:ph type="title"/>
          </p:nvPr>
        </p:nvSpPr>
        <p:spPr/>
        <p:txBody>
          <a:bodyPr/>
          <a:lstStyle/>
          <a:p>
            <a:pPr algn="ctr"/>
            <a:r>
              <a:rPr lang="en-US" b="1" dirty="0"/>
              <a:t>Speed on Camera</a:t>
            </a:r>
          </a:p>
        </p:txBody>
      </p:sp>
      <p:sp>
        <p:nvSpPr>
          <p:cNvPr id="3" name="Content Placeholder 2">
            <a:extLst>
              <a:ext uri="{FF2B5EF4-FFF2-40B4-BE49-F238E27FC236}">
                <a16:creationId xmlns:a16="http://schemas.microsoft.com/office/drawing/2014/main" id="{57D86DAC-63EE-F547-9A25-415FD2D53E92}"/>
              </a:ext>
            </a:extLst>
          </p:cNvPr>
          <p:cNvSpPr>
            <a:spLocks noGrp="1"/>
          </p:cNvSpPr>
          <p:nvPr>
            <p:ph idx="1"/>
          </p:nvPr>
        </p:nvSpPr>
        <p:spPr>
          <a:xfrm>
            <a:off x="838200" y="1825625"/>
            <a:ext cx="9780639" cy="534117"/>
          </a:xfrm>
        </p:spPr>
        <p:txBody>
          <a:bodyPr/>
          <a:lstStyle/>
          <a:p>
            <a:r>
              <a:rPr lang="en-US" dirty="0"/>
              <a:t>47.8 fps on Raspberry Pi Zero</a:t>
            </a:r>
          </a:p>
        </p:txBody>
      </p:sp>
      <p:sp>
        <p:nvSpPr>
          <p:cNvPr id="7" name="Rectangle 6">
            <a:extLst>
              <a:ext uri="{FF2B5EF4-FFF2-40B4-BE49-F238E27FC236}">
                <a16:creationId xmlns:a16="http://schemas.microsoft.com/office/drawing/2014/main" id="{63416D04-EF2D-F742-AB37-D3841E1932A1}"/>
              </a:ext>
            </a:extLst>
          </p:cNvPr>
          <p:cNvSpPr/>
          <p:nvPr/>
        </p:nvSpPr>
        <p:spPr>
          <a:xfrm>
            <a:off x="707923" y="3288890"/>
            <a:ext cx="3082412" cy="159282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Extract frame features</a:t>
            </a:r>
          </a:p>
          <a:p>
            <a:pPr algn="ctr"/>
            <a:r>
              <a:rPr lang="en-US" sz="2400" dirty="0">
                <a:solidFill>
                  <a:schemeClr val="tx1"/>
                </a:solidFill>
              </a:rPr>
              <a:t>99.7 fps</a:t>
            </a:r>
          </a:p>
        </p:txBody>
      </p:sp>
      <p:sp>
        <p:nvSpPr>
          <p:cNvPr id="8" name="Rectangle 7">
            <a:extLst>
              <a:ext uri="{FF2B5EF4-FFF2-40B4-BE49-F238E27FC236}">
                <a16:creationId xmlns:a16="http://schemas.microsoft.com/office/drawing/2014/main" id="{C0FA9069-4A94-5147-9DEA-51442E9F1413}"/>
              </a:ext>
            </a:extLst>
          </p:cNvPr>
          <p:cNvSpPr/>
          <p:nvPr/>
        </p:nvSpPr>
        <p:spPr>
          <a:xfrm>
            <a:off x="4187313" y="3288890"/>
            <a:ext cx="3082412" cy="159282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Calculate frame difference</a:t>
            </a:r>
          </a:p>
          <a:p>
            <a:pPr algn="ctr"/>
            <a:r>
              <a:rPr lang="en-US" sz="2400" dirty="0">
                <a:solidFill>
                  <a:schemeClr val="tx1"/>
                </a:solidFill>
              </a:rPr>
              <a:t>129.5 fps</a:t>
            </a:r>
          </a:p>
        </p:txBody>
      </p:sp>
      <p:sp>
        <p:nvSpPr>
          <p:cNvPr id="9" name="Rectangle 8">
            <a:extLst>
              <a:ext uri="{FF2B5EF4-FFF2-40B4-BE49-F238E27FC236}">
                <a16:creationId xmlns:a16="http://schemas.microsoft.com/office/drawing/2014/main" id="{C7CFEF78-8E79-4145-9BCA-4C039CCD9C5C}"/>
              </a:ext>
            </a:extLst>
          </p:cNvPr>
          <p:cNvSpPr/>
          <p:nvPr/>
        </p:nvSpPr>
        <p:spPr>
          <a:xfrm>
            <a:off x="7666703" y="3288890"/>
            <a:ext cx="3082412" cy="159282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Hash table lookups </a:t>
            </a:r>
          </a:p>
          <a:p>
            <a:pPr algn="ctr"/>
            <a:r>
              <a:rPr lang="en-US" sz="2400" dirty="0">
                <a:solidFill>
                  <a:schemeClr val="tx1"/>
                </a:solidFill>
              </a:rPr>
              <a:t>318.6 fps</a:t>
            </a:r>
          </a:p>
        </p:txBody>
      </p:sp>
      <p:sp>
        <p:nvSpPr>
          <p:cNvPr id="10" name="Slide Number Placeholder 9">
            <a:extLst>
              <a:ext uri="{FF2B5EF4-FFF2-40B4-BE49-F238E27FC236}">
                <a16:creationId xmlns:a16="http://schemas.microsoft.com/office/drawing/2014/main" id="{FDBBE8BE-B6D6-D549-AFF7-0BA1D271D6A6}"/>
              </a:ext>
            </a:extLst>
          </p:cNvPr>
          <p:cNvSpPr>
            <a:spLocks noGrp="1"/>
          </p:cNvSpPr>
          <p:nvPr>
            <p:ph type="sldNum" sz="quarter" idx="12"/>
          </p:nvPr>
        </p:nvSpPr>
        <p:spPr/>
        <p:txBody>
          <a:bodyPr/>
          <a:lstStyle/>
          <a:p>
            <a:fld id="{ABEE6CB7-4ADE-FE4A-AC27-FA138741B3A4}" type="slidenum">
              <a:rPr lang="en-US" smtClean="0"/>
              <a:t>26</a:t>
            </a:fld>
            <a:endParaRPr lang="en-US"/>
          </a:p>
        </p:txBody>
      </p:sp>
    </p:spTree>
    <p:extLst>
      <p:ext uri="{BB962C8B-B14F-4D97-AF65-F5344CB8AC3E}">
        <p14:creationId xmlns:p14="http://schemas.microsoft.com/office/powerpoint/2010/main" val="1875801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0ECD-190A-794A-ADD9-56B1D2FA312A}"/>
              </a:ext>
            </a:extLst>
          </p:cNvPr>
          <p:cNvSpPr>
            <a:spLocks noGrp="1"/>
          </p:cNvSpPr>
          <p:nvPr>
            <p:ph type="title"/>
          </p:nvPr>
        </p:nvSpPr>
        <p:spPr/>
        <p:txBody>
          <a:bodyPr/>
          <a:lstStyle/>
          <a:p>
            <a:pPr algn="ctr"/>
            <a:r>
              <a:rPr lang="en-US" b="1" dirty="0"/>
              <a:t>Resource Savings</a:t>
            </a:r>
          </a:p>
        </p:txBody>
      </p:sp>
      <p:sp>
        <p:nvSpPr>
          <p:cNvPr id="3" name="Content Placeholder 2">
            <a:extLst>
              <a:ext uri="{FF2B5EF4-FFF2-40B4-BE49-F238E27FC236}">
                <a16:creationId xmlns:a16="http://schemas.microsoft.com/office/drawing/2014/main" id="{B151780E-863E-1845-A3F5-0E37F3A19DD8}"/>
              </a:ext>
            </a:extLst>
          </p:cNvPr>
          <p:cNvSpPr>
            <a:spLocks noGrp="1"/>
          </p:cNvSpPr>
          <p:nvPr>
            <p:ph idx="1"/>
          </p:nvPr>
        </p:nvSpPr>
        <p:spPr>
          <a:xfrm>
            <a:off x="838200" y="1825625"/>
            <a:ext cx="4539712" cy="4351338"/>
          </a:xfrm>
        </p:spPr>
        <p:txBody>
          <a:bodyPr/>
          <a:lstStyle/>
          <a:p>
            <a:pPr marL="0" indent="0" algn="ctr">
              <a:buNone/>
            </a:pPr>
            <a:r>
              <a:rPr lang="en-US" b="1" dirty="0"/>
              <a:t>Network</a:t>
            </a:r>
          </a:p>
          <a:p>
            <a:r>
              <a:rPr lang="en-US" dirty="0" err="1"/>
              <a:t>Reducto</a:t>
            </a:r>
            <a:r>
              <a:rPr lang="en-US" dirty="0"/>
              <a:t> saves average of 22% bandwidth</a:t>
            </a:r>
          </a:p>
        </p:txBody>
      </p:sp>
      <p:sp>
        <p:nvSpPr>
          <p:cNvPr id="8" name="Slide Number Placeholder 7">
            <a:extLst>
              <a:ext uri="{FF2B5EF4-FFF2-40B4-BE49-F238E27FC236}">
                <a16:creationId xmlns:a16="http://schemas.microsoft.com/office/drawing/2014/main" id="{599F0D44-A15E-C74C-A5A9-78CF6F6C9B7E}"/>
              </a:ext>
            </a:extLst>
          </p:cNvPr>
          <p:cNvSpPr>
            <a:spLocks noGrp="1"/>
          </p:cNvSpPr>
          <p:nvPr>
            <p:ph type="sldNum" sz="quarter" idx="12"/>
          </p:nvPr>
        </p:nvSpPr>
        <p:spPr/>
        <p:txBody>
          <a:bodyPr/>
          <a:lstStyle/>
          <a:p>
            <a:fld id="{ABEE6CB7-4ADE-FE4A-AC27-FA138741B3A4}" type="slidenum">
              <a:rPr lang="en-US" smtClean="0"/>
              <a:t>27</a:t>
            </a:fld>
            <a:endParaRPr lang="en-US"/>
          </a:p>
        </p:txBody>
      </p:sp>
      <p:cxnSp>
        <p:nvCxnSpPr>
          <p:cNvPr id="9" name="Straight Connector 8">
            <a:extLst>
              <a:ext uri="{FF2B5EF4-FFF2-40B4-BE49-F238E27FC236}">
                <a16:creationId xmlns:a16="http://schemas.microsoft.com/office/drawing/2014/main" id="{FDABF01A-F1E1-2F4C-9D43-659BCC3ADF85}"/>
              </a:ext>
            </a:extLst>
          </p:cNvPr>
          <p:cNvCxnSpPr/>
          <p:nvPr/>
        </p:nvCxnSpPr>
        <p:spPr>
          <a:xfrm>
            <a:off x="412595" y="1538868"/>
            <a:ext cx="107720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0AD65D-6144-2E4A-8467-89BDAF8BA5DC}"/>
              </a:ext>
            </a:extLst>
          </p:cNvPr>
          <p:cNvCxnSpPr/>
          <p:nvPr/>
        </p:nvCxnSpPr>
        <p:spPr>
          <a:xfrm>
            <a:off x="5698273" y="1538868"/>
            <a:ext cx="0" cy="486193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5AA6F12-4628-1D49-90A7-E778C8497FF3}"/>
              </a:ext>
            </a:extLst>
          </p:cNvPr>
          <p:cNvSpPr txBox="1">
            <a:spLocks/>
          </p:cNvSpPr>
          <p:nvPr/>
        </p:nvSpPr>
        <p:spPr>
          <a:xfrm>
            <a:off x="6340744" y="1794165"/>
            <a:ext cx="45397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Compute</a:t>
            </a:r>
          </a:p>
          <a:p>
            <a:r>
              <a:rPr lang="en-US" dirty="0" err="1"/>
              <a:t>Reducto</a:t>
            </a:r>
            <a:r>
              <a:rPr lang="en-US" dirty="0"/>
              <a:t> doubles backend processing speed</a:t>
            </a:r>
          </a:p>
        </p:txBody>
      </p:sp>
      <p:graphicFrame>
        <p:nvGraphicFramePr>
          <p:cNvPr id="13" name="Table 12">
            <a:extLst>
              <a:ext uri="{FF2B5EF4-FFF2-40B4-BE49-F238E27FC236}">
                <a16:creationId xmlns:a16="http://schemas.microsoft.com/office/drawing/2014/main" id="{C073EF45-8300-9144-8950-04990F62C6EA}"/>
              </a:ext>
            </a:extLst>
          </p:cNvPr>
          <p:cNvGraphicFramePr>
            <a:graphicFrameLocks noGrp="1"/>
          </p:cNvGraphicFramePr>
          <p:nvPr/>
        </p:nvGraphicFramePr>
        <p:xfrm>
          <a:off x="664939" y="3581772"/>
          <a:ext cx="4712973" cy="1737360"/>
        </p:xfrm>
        <a:graphic>
          <a:graphicData uri="http://schemas.openxmlformats.org/drawingml/2006/table">
            <a:tbl>
              <a:tblPr firstRow="1">
                <a:tableStyleId>{D7AC3CCA-C797-4891-BE02-D94E43425B78}</a:tableStyleId>
              </a:tblPr>
              <a:tblGrid>
                <a:gridCol w="1570991">
                  <a:extLst>
                    <a:ext uri="{9D8B030D-6E8A-4147-A177-3AD203B41FA5}">
                      <a16:colId xmlns:a16="http://schemas.microsoft.com/office/drawing/2014/main" val="1480283678"/>
                    </a:ext>
                  </a:extLst>
                </a:gridCol>
                <a:gridCol w="1570991">
                  <a:extLst>
                    <a:ext uri="{9D8B030D-6E8A-4147-A177-3AD203B41FA5}">
                      <a16:colId xmlns:a16="http://schemas.microsoft.com/office/drawing/2014/main" val="2009699923"/>
                    </a:ext>
                  </a:extLst>
                </a:gridCol>
                <a:gridCol w="1570991">
                  <a:extLst>
                    <a:ext uri="{9D8B030D-6E8A-4147-A177-3AD203B41FA5}">
                      <a16:colId xmlns:a16="http://schemas.microsoft.com/office/drawing/2014/main" val="3071584964"/>
                    </a:ext>
                  </a:extLst>
                </a:gridCol>
              </a:tblGrid>
              <a:tr h="545867">
                <a:tc>
                  <a:txBody>
                    <a:bodyPr/>
                    <a:lstStyle/>
                    <a:p>
                      <a:endParaRPr lang="en-US" dirty="0"/>
                    </a:p>
                  </a:txBody>
                  <a:tcPr/>
                </a:tc>
                <a:tc>
                  <a:txBody>
                    <a:bodyPr/>
                    <a:lstStyle/>
                    <a:p>
                      <a:r>
                        <a:rPr lang="en-US" dirty="0"/>
                        <a:t>Fraction Filtered (%)</a:t>
                      </a:r>
                    </a:p>
                  </a:txBody>
                  <a:tcPr/>
                </a:tc>
                <a:tc>
                  <a:txBody>
                    <a:bodyPr/>
                    <a:lstStyle/>
                    <a:p>
                      <a:r>
                        <a:rPr lang="en-US" dirty="0"/>
                        <a:t>Bandwidth Savings (%)</a:t>
                      </a:r>
                    </a:p>
                  </a:txBody>
                  <a:tcPr/>
                </a:tc>
                <a:extLst>
                  <a:ext uri="{0D108BD9-81ED-4DB2-BD59-A6C34878D82A}">
                    <a16:rowId xmlns:a16="http://schemas.microsoft.com/office/drawing/2014/main" val="2642878057"/>
                  </a:ext>
                </a:extLst>
              </a:tr>
              <a:tr h="311924">
                <a:tc>
                  <a:txBody>
                    <a:bodyPr/>
                    <a:lstStyle/>
                    <a:p>
                      <a:r>
                        <a:rPr lang="en-US" dirty="0"/>
                        <a:t>Baseline</a:t>
                      </a:r>
                    </a:p>
                  </a:txBody>
                  <a:tcPr/>
                </a:tc>
                <a:tc>
                  <a:txBody>
                    <a:bodyPr/>
                    <a:lstStyle/>
                    <a:p>
                      <a:r>
                        <a:rPr lang="en-US" dirty="0"/>
                        <a:t>0.00</a:t>
                      </a:r>
                    </a:p>
                  </a:txBody>
                  <a:tcPr/>
                </a:tc>
                <a:tc>
                  <a:txBody>
                    <a:bodyPr/>
                    <a:lstStyle/>
                    <a:p>
                      <a:r>
                        <a:rPr lang="en-US" dirty="0"/>
                        <a:t>0.00</a:t>
                      </a:r>
                    </a:p>
                  </a:txBody>
                  <a:tcPr/>
                </a:tc>
                <a:extLst>
                  <a:ext uri="{0D108BD9-81ED-4DB2-BD59-A6C34878D82A}">
                    <a16:rowId xmlns:a16="http://schemas.microsoft.com/office/drawing/2014/main" val="1326806388"/>
                  </a:ext>
                </a:extLst>
              </a:tr>
              <a:tr h="311924">
                <a:tc>
                  <a:txBody>
                    <a:bodyPr/>
                    <a:lstStyle/>
                    <a:p>
                      <a:r>
                        <a:rPr lang="en-US" dirty="0" err="1"/>
                        <a:t>Reducto</a:t>
                      </a:r>
                      <a:endParaRPr lang="en-US" dirty="0"/>
                    </a:p>
                  </a:txBody>
                  <a:tcPr/>
                </a:tc>
                <a:tc>
                  <a:txBody>
                    <a:bodyPr/>
                    <a:lstStyle/>
                    <a:p>
                      <a:r>
                        <a:rPr lang="en-US" dirty="0"/>
                        <a:t>53.42</a:t>
                      </a:r>
                    </a:p>
                  </a:txBody>
                  <a:tcPr/>
                </a:tc>
                <a:tc>
                  <a:txBody>
                    <a:bodyPr/>
                    <a:lstStyle/>
                    <a:p>
                      <a:r>
                        <a:rPr lang="en-US" dirty="0"/>
                        <a:t>22.30</a:t>
                      </a:r>
                    </a:p>
                  </a:txBody>
                  <a:tcPr/>
                </a:tc>
                <a:extLst>
                  <a:ext uri="{0D108BD9-81ED-4DB2-BD59-A6C34878D82A}">
                    <a16:rowId xmlns:a16="http://schemas.microsoft.com/office/drawing/2014/main" val="2176221335"/>
                  </a:ext>
                </a:extLst>
              </a:tr>
              <a:tr h="311924">
                <a:tc>
                  <a:txBody>
                    <a:bodyPr/>
                    <a:lstStyle/>
                    <a:p>
                      <a:r>
                        <a:rPr lang="en-US" dirty="0"/>
                        <a:t>Offline</a:t>
                      </a:r>
                    </a:p>
                  </a:txBody>
                  <a:tcPr/>
                </a:tc>
                <a:tc>
                  <a:txBody>
                    <a:bodyPr/>
                    <a:lstStyle/>
                    <a:p>
                      <a:r>
                        <a:rPr lang="en-US" dirty="0"/>
                        <a:t>72.80</a:t>
                      </a:r>
                    </a:p>
                  </a:txBody>
                  <a:tcPr/>
                </a:tc>
                <a:tc>
                  <a:txBody>
                    <a:bodyPr/>
                    <a:lstStyle/>
                    <a:p>
                      <a:r>
                        <a:rPr lang="en-US" dirty="0"/>
                        <a:t>39.33</a:t>
                      </a:r>
                    </a:p>
                  </a:txBody>
                  <a:tcPr/>
                </a:tc>
                <a:extLst>
                  <a:ext uri="{0D108BD9-81ED-4DB2-BD59-A6C34878D82A}">
                    <a16:rowId xmlns:a16="http://schemas.microsoft.com/office/drawing/2014/main" val="3597176170"/>
                  </a:ext>
                </a:extLst>
              </a:tr>
            </a:tbl>
          </a:graphicData>
        </a:graphic>
      </p:graphicFrame>
      <p:graphicFrame>
        <p:nvGraphicFramePr>
          <p:cNvPr id="14" name="Table 13">
            <a:extLst>
              <a:ext uri="{FF2B5EF4-FFF2-40B4-BE49-F238E27FC236}">
                <a16:creationId xmlns:a16="http://schemas.microsoft.com/office/drawing/2014/main" id="{23C86BFD-749E-AA4E-876F-DCEA6D53805D}"/>
              </a:ext>
            </a:extLst>
          </p:cNvPr>
          <p:cNvGraphicFramePr>
            <a:graphicFrameLocks noGrp="1"/>
          </p:cNvGraphicFramePr>
          <p:nvPr/>
        </p:nvGraphicFramePr>
        <p:xfrm>
          <a:off x="6766167" y="3581772"/>
          <a:ext cx="3958660" cy="1737360"/>
        </p:xfrm>
        <a:graphic>
          <a:graphicData uri="http://schemas.openxmlformats.org/drawingml/2006/table">
            <a:tbl>
              <a:tblPr firstRow="1">
                <a:tableStyleId>{D7AC3CCA-C797-4891-BE02-D94E43425B78}</a:tableStyleId>
              </a:tblPr>
              <a:tblGrid>
                <a:gridCol w="1979330">
                  <a:extLst>
                    <a:ext uri="{9D8B030D-6E8A-4147-A177-3AD203B41FA5}">
                      <a16:colId xmlns:a16="http://schemas.microsoft.com/office/drawing/2014/main" val="1480283678"/>
                    </a:ext>
                  </a:extLst>
                </a:gridCol>
                <a:gridCol w="1979330">
                  <a:extLst>
                    <a:ext uri="{9D8B030D-6E8A-4147-A177-3AD203B41FA5}">
                      <a16:colId xmlns:a16="http://schemas.microsoft.com/office/drawing/2014/main" val="2009699923"/>
                    </a:ext>
                  </a:extLst>
                </a:gridCol>
              </a:tblGrid>
              <a:tr h="545867">
                <a:tc>
                  <a:txBody>
                    <a:bodyPr/>
                    <a:lstStyle/>
                    <a:p>
                      <a:endParaRPr lang="en-US" dirty="0"/>
                    </a:p>
                  </a:txBody>
                  <a:tcPr/>
                </a:tc>
                <a:tc>
                  <a:txBody>
                    <a:bodyPr/>
                    <a:lstStyle/>
                    <a:p>
                      <a:r>
                        <a:rPr lang="en-US" dirty="0"/>
                        <a:t>Backend processing (fps)</a:t>
                      </a:r>
                    </a:p>
                  </a:txBody>
                  <a:tcPr/>
                </a:tc>
                <a:extLst>
                  <a:ext uri="{0D108BD9-81ED-4DB2-BD59-A6C34878D82A}">
                    <a16:rowId xmlns:a16="http://schemas.microsoft.com/office/drawing/2014/main" val="2642878057"/>
                  </a:ext>
                </a:extLst>
              </a:tr>
              <a:tr h="311924">
                <a:tc>
                  <a:txBody>
                    <a:bodyPr/>
                    <a:lstStyle/>
                    <a:p>
                      <a:r>
                        <a:rPr lang="en-US" dirty="0"/>
                        <a:t>Baseline</a:t>
                      </a:r>
                    </a:p>
                  </a:txBody>
                  <a:tcPr/>
                </a:tc>
                <a:tc>
                  <a:txBody>
                    <a:bodyPr/>
                    <a:lstStyle/>
                    <a:p>
                      <a:r>
                        <a:rPr lang="en-US" dirty="0"/>
                        <a:t>41.13</a:t>
                      </a:r>
                    </a:p>
                  </a:txBody>
                  <a:tcPr/>
                </a:tc>
                <a:extLst>
                  <a:ext uri="{0D108BD9-81ED-4DB2-BD59-A6C34878D82A}">
                    <a16:rowId xmlns:a16="http://schemas.microsoft.com/office/drawing/2014/main" val="1326806388"/>
                  </a:ext>
                </a:extLst>
              </a:tr>
              <a:tr h="311924">
                <a:tc>
                  <a:txBody>
                    <a:bodyPr/>
                    <a:lstStyle/>
                    <a:p>
                      <a:r>
                        <a:rPr lang="en-US" dirty="0" err="1"/>
                        <a:t>Reducto</a:t>
                      </a:r>
                      <a:endParaRPr lang="en-US" dirty="0"/>
                    </a:p>
                  </a:txBody>
                  <a:tcPr/>
                </a:tc>
                <a:tc>
                  <a:txBody>
                    <a:bodyPr/>
                    <a:lstStyle/>
                    <a:p>
                      <a:r>
                        <a:rPr lang="en-US" dirty="0"/>
                        <a:t>86.21</a:t>
                      </a:r>
                    </a:p>
                  </a:txBody>
                  <a:tcPr/>
                </a:tc>
                <a:extLst>
                  <a:ext uri="{0D108BD9-81ED-4DB2-BD59-A6C34878D82A}">
                    <a16:rowId xmlns:a16="http://schemas.microsoft.com/office/drawing/2014/main" val="2176221335"/>
                  </a:ext>
                </a:extLst>
              </a:tr>
              <a:tr h="311924">
                <a:tc>
                  <a:txBody>
                    <a:bodyPr/>
                    <a:lstStyle/>
                    <a:p>
                      <a:r>
                        <a:rPr lang="en-US" dirty="0"/>
                        <a:t>Offline</a:t>
                      </a:r>
                    </a:p>
                  </a:txBody>
                  <a:tcPr/>
                </a:tc>
                <a:tc>
                  <a:txBody>
                    <a:bodyPr/>
                    <a:lstStyle/>
                    <a:p>
                      <a:r>
                        <a:rPr lang="en-US" dirty="0"/>
                        <a:t>140.01</a:t>
                      </a:r>
                    </a:p>
                  </a:txBody>
                  <a:tcPr/>
                </a:tc>
                <a:extLst>
                  <a:ext uri="{0D108BD9-81ED-4DB2-BD59-A6C34878D82A}">
                    <a16:rowId xmlns:a16="http://schemas.microsoft.com/office/drawing/2014/main" val="3597176170"/>
                  </a:ext>
                </a:extLst>
              </a:tr>
            </a:tbl>
          </a:graphicData>
        </a:graphic>
      </p:graphicFrame>
    </p:spTree>
    <p:extLst>
      <p:ext uri="{BB962C8B-B14F-4D97-AF65-F5344CB8AC3E}">
        <p14:creationId xmlns:p14="http://schemas.microsoft.com/office/powerpoint/2010/main" val="245300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0ECD-190A-794A-ADD9-56B1D2FA312A}"/>
              </a:ext>
            </a:extLst>
          </p:cNvPr>
          <p:cNvSpPr>
            <a:spLocks noGrp="1"/>
          </p:cNvSpPr>
          <p:nvPr>
            <p:ph type="title"/>
          </p:nvPr>
        </p:nvSpPr>
        <p:spPr/>
        <p:txBody>
          <a:bodyPr/>
          <a:lstStyle/>
          <a:p>
            <a:pPr algn="ctr"/>
            <a:r>
              <a:rPr lang="en-US" b="1" dirty="0"/>
              <a:t>Resource Savings</a:t>
            </a:r>
          </a:p>
        </p:txBody>
      </p:sp>
      <p:sp>
        <p:nvSpPr>
          <p:cNvPr id="3" name="Content Placeholder 2">
            <a:extLst>
              <a:ext uri="{FF2B5EF4-FFF2-40B4-BE49-F238E27FC236}">
                <a16:creationId xmlns:a16="http://schemas.microsoft.com/office/drawing/2014/main" id="{B151780E-863E-1845-A3F5-0E37F3A19DD8}"/>
              </a:ext>
            </a:extLst>
          </p:cNvPr>
          <p:cNvSpPr>
            <a:spLocks noGrp="1"/>
          </p:cNvSpPr>
          <p:nvPr>
            <p:ph idx="1"/>
          </p:nvPr>
        </p:nvSpPr>
        <p:spPr>
          <a:xfrm>
            <a:off x="838200" y="1825625"/>
            <a:ext cx="4539712" cy="4351338"/>
          </a:xfrm>
        </p:spPr>
        <p:txBody>
          <a:bodyPr/>
          <a:lstStyle/>
          <a:p>
            <a:pPr marL="0" indent="0" algn="ctr">
              <a:buNone/>
            </a:pPr>
            <a:r>
              <a:rPr lang="en-US" b="1" dirty="0"/>
              <a:t>Network</a:t>
            </a:r>
          </a:p>
          <a:p>
            <a:r>
              <a:rPr lang="en-US" dirty="0" err="1"/>
              <a:t>Reducto</a:t>
            </a:r>
            <a:r>
              <a:rPr lang="en-US" dirty="0"/>
              <a:t> saves average of 22% bandwidth</a:t>
            </a:r>
          </a:p>
        </p:txBody>
      </p:sp>
      <p:sp>
        <p:nvSpPr>
          <p:cNvPr id="8" name="Slide Number Placeholder 7">
            <a:extLst>
              <a:ext uri="{FF2B5EF4-FFF2-40B4-BE49-F238E27FC236}">
                <a16:creationId xmlns:a16="http://schemas.microsoft.com/office/drawing/2014/main" id="{599F0D44-A15E-C74C-A5A9-78CF6F6C9B7E}"/>
              </a:ext>
            </a:extLst>
          </p:cNvPr>
          <p:cNvSpPr>
            <a:spLocks noGrp="1"/>
          </p:cNvSpPr>
          <p:nvPr>
            <p:ph type="sldNum" sz="quarter" idx="12"/>
          </p:nvPr>
        </p:nvSpPr>
        <p:spPr/>
        <p:txBody>
          <a:bodyPr/>
          <a:lstStyle/>
          <a:p>
            <a:fld id="{ABEE6CB7-4ADE-FE4A-AC27-FA138741B3A4}" type="slidenum">
              <a:rPr lang="en-US" smtClean="0"/>
              <a:t>28</a:t>
            </a:fld>
            <a:endParaRPr lang="en-US"/>
          </a:p>
        </p:txBody>
      </p:sp>
      <p:cxnSp>
        <p:nvCxnSpPr>
          <p:cNvPr id="9" name="Straight Connector 8">
            <a:extLst>
              <a:ext uri="{FF2B5EF4-FFF2-40B4-BE49-F238E27FC236}">
                <a16:creationId xmlns:a16="http://schemas.microsoft.com/office/drawing/2014/main" id="{FDABF01A-F1E1-2F4C-9D43-659BCC3ADF85}"/>
              </a:ext>
            </a:extLst>
          </p:cNvPr>
          <p:cNvCxnSpPr/>
          <p:nvPr/>
        </p:nvCxnSpPr>
        <p:spPr>
          <a:xfrm>
            <a:off x="412595" y="1538868"/>
            <a:ext cx="107720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0AD65D-6144-2E4A-8467-89BDAF8BA5DC}"/>
              </a:ext>
            </a:extLst>
          </p:cNvPr>
          <p:cNvCxnSpPr>
            <a:cxnSpLocks/>
          </p:cNvCxnSpPr>
          <p:nvPr/>
        </p:nvCxnSpPr>
        <p:spPr>
          <a:xfrm>
            <a:off x="5698273" y="1538868"/>
            <a:ext cx="0" cy="15607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5AA6F12-4628-1D49-90A7-E778C8497FF3}"/>
              </a:ext>
            </a:extLst>
          </p:cNvPr>
          <p:cNvSpPr txBox="1">
            <a:spLocks/>
          </p:cNvSpPr>
          <p:nvPr/>
        </p:nvSpPr>
        <p:spPr>
          <a:xfrm>
            <a:off x="6340744" y="1794165"/>
            <a:ext cx="45397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Compute</a:t>
            </a:r>
          </a:p>
          <a:p>
            <a:r>
              <a:rPr lang="en-US" dirty="0" err="1"/>
              <a:t>Reducto</a:t>
            </a:r>
            <a:r>
              <a:rPr lang="en-US" dirty="0"/>
              <a:t> doubles backend processing speed</a:t>
            </a:r>
          </a:p>
        </p:txBody>
      </p:sp>
      <p:pic>
        <p:nvPicPr>
          <p:cNvPr id="12" name="Content Placeholder 4">
            <a:extLst>
              <a:ext uri="{FF2B5EF4-FFF2-40B4-BE49-F238E27FC236}">
                <a16:creationId xmlns:a16="http://schemas.microsoft.com/office/drawing/2014/main" id="{601C7B35-7B79-3A45-886E-F69E61D2E6C5}"/>
              </a:ext>
            </a:extLst>
          </p:cNvPr>
          <p:cNvPicPr>
            <a:picLocks noChangeAspect="1"/>
          </p:cNvPicPr>
          <p:nvPr/>
        </p:nvPicPr>
        <p:blipFill>
          <a:blip r:embed="rId3"/>
          <a:stretch>
            <a:fillRect/>
          </a:stretch>
        </p:blipFill>
        <p:spPr>
          <a:xfrm>
            <a:off x="1383730" y="4087839"/>
            <a:ext cx="5224733" cy="2405036"/>
          </a:xfrm>
          <a:prstGeom prst="rect">
            <a:avLst/>
          </a:prstGeom>
        </p:spPr>
      </p:pic>
      <p:sp>
        <p:nvSpPr>
          <p:cNvPr id="16" name="Content Placeholder 2">
            <a:extLst>
              <a:ext uri="{FF2B5EF4-FFF2-40B4-BE49-F238E27FC236}">
                <a16:creationId xmlns:a16="http://schemas.microsoft.com/office/drawing/2014/main" id="{F586C123-D8C8-E74E-A669-E3754AE5E6D3}"/>
              </a:ext>
            </a:extLst>
          </p:cNvPr>
          <p:cNvSpPr txBox="1">
            <a:spLocks/>
          </p:cNvSpPr>
          <p:nvPr/>
        </p:nvSpPr>
        <p:spPr>
          <a:xfrm>
            <a:off x="6632355" y="4528232"/>
            <a:ext cx="3702571" cy="152424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End-to-End Latency</a:t>
            </a:r>
            <a:r>
              <a:rPr lang="en-US" dirty="0"/>
              <a:t>: Reduces median response time by 22-26% (within 13% of offline optimal) </a:t>
            </a:r>
          </a:p>
        </p:txBody>
      </p:sp>
    </p:spTree>
    <p:extLst>
      <p:ext uri="{BB962C8B-B14F-4D97-AF65-F5344CB8AC3E}">
        <p14:creationId xmlns:p14="http://schemas.microsoft.com/office/powerpoint/2010/main" val="3551859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DB77-9C12-6D4B-A5CB-EDB88B4B9F2F}"/>
              </a:ext>
            </a:extLst>
          </p:cNvPr>
          <p:cNvSpPr>
            <a:spLocks noGrp="1"/>
          </p:cNvSpPr>
          <p:nvPr>
            <p:ph type="title"/>
          </p:nvPr>
        </p:nvSpPr>
        <p:spPr/>
        <p:txBody>
          <a:bodyPr/>
          <a:lstStyle/>
          <a:p>
            <a:pPr algn="ctr"/>
            <a:r>
              <a:rPr lang="en-US" b="1" dirty="0"/>
              <a:t>Conclusion</a:t>
            </a:r>
          </a:p>
        </p:txBody>
      </p:sp>
      <p:sp>
        <p:nvSpPr>
          <p:cNvPr id="3" name="Content Placeholder 2">
            <a:extLst>
              <a:ext uri="{FF2B5EF4-FFF2-40B4-BE49-F238E27FC236}">
                <a16:creationId xmlns:a16="http://schemas.microsoft.com/office/drawing/2014/main" id="{A33218AD-8B68-AD4E-AD4D-A55A3B345322}"/>
              </a:ext>
            </a:extLst>
          </p:cNvPr>
          <p:cNvSpPr>
            <a:spLocks noGrp="1"/>
          </p:cNvSpPr>
          <p:nvPr>
            <p:ph idx="1"/>
          </p:nvPr>
        </p:nvSpPr>
        <p:spPr/>
        <p:txBody>
          <a:bodyPr>
            <a:normAutofit/>
          </a:bodyPr>
          <a:lstStyle/>
          <a:p>
            <a:r>
              <a:rPr lang="en-US" dirty="0" err="1"/>
              <a:t>Reducto</a:t>
            </a:r>
            <a:r>
              <a:rPr lang="en-US" dirty="0"/>
              <a:t>: on-camera filtering using cheap frame differences</a:t>
            </a:r>
          </a:p>
          <a:p>
            <a:pPr lvl="1"/>
            <a:r>
              <a:rPr lang="en-US" dirty="0"/>
              <a:t>Camera’s filtering decisions are guided by server</a:t>
            </a:r>
          </a:p>
          <a:p>
            <a:pPr lvl="1"/>
            <a:r>
              <a:rPr lang="en-US" dirty="0"/>
              <a:t>Filters over 50% and lowers latency by 22% while consistently meeting accuracy targets</a:t>
            </a:r>
          </a:p>
          <a:p>
            <a:endParaRPr lang="en-US" dirty="0"/>
          </a:p>
          <a:p>
            <a:r>
              <a:rPr lang="en-US" dirty="0"/>
              <a:t>Code: </a:t>
            </a:r>
            <a:r>
              <a:rPr lang="en-US" dirty="0">
                <a:hlinkClick r:id="rId3"/>
              </a:rPr>
              <a:t>https://github.com/reducto-sigcomm-2020/reducto</a:t>
            </a:r>
            <a:endParaRPr lang="en-US" dirty="0"/>
          </a:p>
        </p:txBody>
      </p:sp>
      <p:sp>
        <p:nvSpPr>
          <p:cNvPr id="4" name="Slide Number Placeholder 3">
            <a:extLst>
              <a:ext uri="{FF2B5EF4-FFF2-40B4-BE49-F238E27FC236}">
                <a16:creationId xmlns:a16="http://schemas.microsoft.com/office/drawing/2014/main" id="{4F7C636C-C5E2-D243-801E-56FDCF062C4D}"/>
              </a:ext>
            </a:extLst>
          </p:cNvPr>
          <p:cNvSpPr>
            <a:spLocks noGrp="1"/>
          </p:cNvSpPr>
          <p:nvPr>
            <p:ph type="sldNum" sz="quarter" idx="12"/>
          </p:nvPr>
        </p:nvSpPr>
        <p:spPr/>
        <p:txBody>
          <a:bodyPr/>
          <a:lstStyle/>
          <a:p>
            <a:fld id="{ABEE6CB7-4ADE-FE4A-AC27-FA138741B3A4}" type="slidenum">
              <a:rPr lang="en-US" smtClean="0"/>
              <a:t>29</a:t>
            </a:fld>
            <a:endParaRPr lang="en-US"/>
          </a:p>
        </p:txBody>
      </p:sp>
    </p:spTree>
    <p:extLst>
      <p:ext uri="{BB962C8B-B14F-4D97-AF65-F5344CB8AC3E}">
        <p14:creationId xmlns:p14="http://schemas.microsoft.com/office/powerpoint/2010/main" val="24250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DB7D-3EBA-2547-A002-DA5F59BB9475}"/>
              </a:ext>
            </a:extLst>
          </p:cNvPr>
          <p:cNvSpPr>
            <a:spLocks noGrp="1"/>
          </p:cNvSpPr>
          <p:nvPr>
            <p:ph type="title"/>
          </p:nvPr>
        </p:nvSpPr>
        <p:spPr/>
        <p:txBody>
          <a:bodyPr/>
          <a:lstStyle/>
          <a:p>
            <a:pPr algn="ctr"/>
            <a:r>
              <a:rPr lang="en-US" b="1" dirty="0"/>
              <a:t>Video Analytics Pipelines</a:t>
            </a:r>
          </a:p>
        </p:txBody>
      </p:sp>
      <p:pic>
        <p:nvPicPr>
          <p:cNvPr id="7" name="Picture 6">
            <a:extLst>
              <a:ext uri="{FF2B5EF4-FFF2-40B4-BE49-F238E27FC236}">
                <a16:creationId xmlns:a16="http://schemas.microsoft.com/office/drawing/2014/main" id="{2E83D648-1E51-9C4D-9D72-BF03497CA42A}"/>
              </a:ext>
            </a:extLst>
          </p:cNvPr>
          <p:cNvPicPr>
            <a:picLocks noChangeAspect="1"/>
          </p:cNvPicPr>
          <p:nvPr/>
        </p:nvPicPr>
        <p:blipFill>
          <a:blip r:embed="rId3"/>
          <a:stretch>
            <a:fillRect/>
          </a:stretch>
        </p:blipFill>
        <p:spPr>
          <a:xfrm>
            <a:off x="255255" y="3808474"/>
            <a:ext cx="1234169" cy="1089289"/>
          </a:xfrm>
          <a:prstGeom prst="rect">
            <a:avLst/>
          </a:prstGeom>
        </p:spPr>
      </p:pic>
      <p:pic>
        <p:nvPicPr>
          <p:cNvPr id="8" name="Picture 7">
            <a:extLst>
              <a:ext uri="{FF2B5EF4-FFF2-40B4-BE49-F238E27FC236}">
                <a16:creationId xmlns:a16="http://schemas.microsoft.com/office/drawing/2014/main" id="{9F25670B-78CA-2145-86F9-5DB21544BB4F}"/>
              </a:ext>
            </a:extLst>
          </p:cNvPr>
          <p:cNvPicPr>
            <a:picLocks noChangeAspect="1"/>
          </p:cNvPicPr>
          <p:nvPr/>
        </p:nvPicPr>
        <p:blipFill>
          <a:blip r:embed="rId4"/>
          <a:stretch>
            <a:fillRect/>
          </a:stretch>
        </p:blipFill>
        <p:spPr>
          <a:xfrm flipH="1">
            <a:off x="2097838" y="3966206"/>
            <a:ext cx="1436753" cy="876741"/>
          </a:xfrm>
          <a:prstGeom prst="rect">
            <a:avLst/>
          </a:prstGeom>
          <a:ln w="12700">
            <a:solidFill>
              <a:schemeClr val="tx1"/>
            </a:solidFill>
          </a:ln>
        </p:spPr>
      </p:pic>
      <p:sp>
        <p:nvSpPr>
          <p:cNvPr id="16" name="Rectangle 15">
            <a:extLst>
              <a:ext uri="{FF2B5EF4-FFF2-40B4-BE49-F238E27FC236}">
                <a16:creationId xmlns:a16="http://schemas.microsoft.com/office/drawing/2014/main" id="{7BE55612-D8F7-264C-849F-A29E470BFAF4}"/>
              </a:ext>
            </a:extLst>
          </p:cNvPr>
          <p:cNvSpPr/>
          <p:nvPr/>
        </p:nvSpPr>
        <p:spPr>
          <a:xfrm>
            <a:off x="4483579" y="3183889"/>
            <a:ext cx="3288889" cy="252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3BCBF24-4018-0C4C-A459-9272EBCF32E9}"/>
              </a:ext>
            </a:extLst>
          </p:cNvPr>
          <p:cNvCxnSpPr>
            <a:cxnSpLocks/>
          </p:cNvCxnSpPr>
          <p:nvPr/>
        </p:nvCxnSpPr>
        <p:spPr>
          <a:xfrm flipV="1">
            <a:off x="1559547" y="4353118"/>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37552A3-6B9F-5B4F-994C-F63FBEB3B16D}"/>
              </a:ext>
            </a:extLst>
          </p:cNvPr>
          <p:cNvPicPr>
            <a:picLocks noChangeAspect="1"/>
          </p:cNvPicPr>
          <p:nvPr/>
        </p:nvPicPr>
        <p:blipFill>
          <a:blip r:embed="rId5"/>
          <a:stretch>
            <a:fillRect/>
          </a:stretch>
        </p:blipFill>
        <p:spPr>
          <a:xfrm>
            <a:off x="4494452" y="3896060"/>
            <a:ext cx="3203095" cy="914114"/>
          </a:xfrm>
          <a:prstGeom prst="rect">
            <a:avLst/>
          </a:prstGeom>
        </p:spPr>
      </p:pic>
      <p:sp>
        <p:nvSpPr>
          <p:cNvPr id="23" name="Rectangle 22">
            <a:extLst>
              <a:ext uri="{FF2B5EF4-FFF2-40B4-BE49-F238E27FC236}">
                <a16:creationId xmlns:a16="http://schemas.microsoft.com/office/drawing/2014/main" id="{C22D650F-ED92-BD45-A86F-481B8A091B0B}"/>
              </a:ext>
            </a:extLst>
          </p:cNvPr>
          <p:cNvSpPr/>
          <p:nvPr/>
        </p:nvSpPr>
        <p:spPr>
          <a:xfrm>
            <a:off x="8380882" y="4060843"/>
            <a:ext cx="1597731" cy="10902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Query response</a:t>
            </a:r>
          </a:p>
        </p:txBody>
      </p:sp>
      <p:cxnSp>
        <p:nvCxnSpPr>
          <p:cNvPr id="24" name="Straight Arrow Connector 23">
            <a:extLst>
              <a:ext uri="{FF2B5EF4-FFF2-40B4-BE49-F238E27FC236}">
                <a16:creationId xmlns:a16="http://schemas.microsoft.com/office/drawing/2014/main" id="{9C576915-D740-754E-8FD7-6043B3C243AC}"/>
              </a:ext>
            </a:extLst>
          </p:cNvPr>
          <p:cNvCxnSpPr>
            <a:cxnSpLocks/>
          </p:cNvCxnSpPr>
          <p:nvPr/>
        </p:nvCxnSpPr>
        <p:spPr>
          <a:xfrm>
            <a:off x="7883564" y="4353117"/>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F09919D-ED40-9C44-B3E2-9421F59AACCC}"/>
              </a:ext>
            </a:extLst>
          </p:cNvPr>
          <p:cNvSpPr txBox="1"/>
          <p:nvPr/>
        </p:nvSpPr>
        <p:spPr>
          <a:xfrm>
            <a:off x="838199" y="1710253"/>
            <a:ext cx="4597119" cy="1384995"/>
          </a:xfrm>
          <a:prstGeom prst="rect">
            <a:avLst/>
          </a:prstGeom>
          <a:noFill/>
        </p:spPr>
        <p:txBody>
          <a:bodyPr wrap="square" rtlCol="0">
            <a:spAutoFit/>
          </a:bodyPr>
          <a:lstStyle/>
          <a:p>
            <a:r>
              <a:rPr lang="en-US" sz="2800" b="1" dirty="0"/>
              <a:t>Goals:</a:t>
            </a:r>
          </a:p>
          <a:p>
            <a:pPr marL="457200" indent="-457200">
              <a:buFontTx/>
              <a:buChar char="-"/>
            </a:pPr>
            <a:r>
              <a:rPr lang="en-US" sz="2800" b="1" dirty="0"/>
              <a:t>Accuracy target (e.g., 90%)</a:t>
            </a:r>
          </a:p>
          <a:p>
            <a:pPr marL="457200" indent="-457200">
              <a:buFontTx/>
              <a:buChar char="-"/>
            </a:pPr>
            <a:r>
              <a:rPr lang="en-US" sz="2800" b="1" dirty="0"/>
              <a:t>Real-time (e.g., 30 fps)</a:t>
            </a:r>
          </a:p>
        </p:txBody>
      </p:sp>
      <p:pic>
        <p:nvPicPr>
          <p:cNvPr id="30" name="Picture 29">
            <a:extLst>
              <a:ext uri="{FF2B5EF4-FFF2-40B4-BE49-F238E27FC236}">
                <a16:creationId xmlns:a16="http://schemas.microsoft.com/office/drawing/2014/main" id="{DB62485C-CA36-BC43-BEB7-8DFF424FC744}"/>
              </a:ext>
            </a:extLst>
          </p:cNvPr>
          <p:cNvPicPr>
            <a:picLocks noChangeAspect="1"/>
          </p:cNvPicPr>
          <p:nvPr/>
        </p:nvPicPr>
        <p:blipFill>
          <a:blip r:embed="rId4"/>
          <a:stretch>
            <a:fillRect/>
          </a:stretch>
        </p:blipFill>
        <p:spPr>
          <a:xfrm flipH="1">
            <a:off x="2250238" y="4118606"/>
            <a:ext cx="1436753" cy="876741"/>
          </a:xfrm>
          <a:prstGeom prst="rect">
            <a:avLst/>
          </a:prstGeom>
          <a:ln w="12700">
            <a:solidFill>
              <a:schemeClr val="tx1"/>
            </a:solidFill>
          </a:ln>
        </p:spPr>
      </p:pic>
      <p:pic>
        <p:nvPicPr>
          <p:cNvPr id="31" name="Picture 30">
            <a:extLst>
              <a:ext uri="{FF2B5EF4-FFF2-40B4-BE49-F238E27FC236}">
                <a16:creationId xmlns:a16="http://schemas.microsoft.com/office/drawing/2014/main" id="{CF24FA2A-E1F4-A340-A5A0-01536DB10BFC}"/>
              </a:ext>
            </a:extLst>
          </p:cNvPr>
          <p:cNvPicPr>
            <a:picLocks noChangeAspect="1"/>
          </p:cNvPicPr>
          <p:nvPr/>
        </p:nvPicPr>
        <p:blipFill>
          <a:blip r:embed="rId4"/>
          <a:stretch>
            <a:fillRect/>
          </a:stretch>
        </p:blipFill>
        <p:spPr>
          <a:xfrm flipH="1">
            <a:off x="2402638" y="4271006"/>
            <a:ext cx="1436753" cy="876741"/>
          </a:xfrm>
          <a:prstGeom prst="rect">
            <a:avLst/>
          </a:prstGeom>
          <a:ln w="12700">
            <a:solidFill>
              <a:schemeClr val="tx1"/>
            </a:solidFill>
          </a:ln>
        </p:spPr>
      </p:pic>
      <p:sp>
        <p:nvSpPr>
          <p:cNvPr id="32" name="TextBox 31">
            <a:extLst>
              <a:ext uri="{FF2B5EF4-FFF2-40B4-BE49-F238E27FC236}">
                <a16:creationId xmlns:a16="http://schemas.microsoft.com/office/drawing/2014/main" id="{8A00A084-37DF-EC4A-9CA8-78564B9B212C}"/>
              </a:ext>
            </a:extLst>
          </p:cNvPr>
          <p:cNvSpPr txBox="1"/>
          <p:nvPr/>
        </p:nvSpPr>
        <p:spPr>
          <a:xfrm>
            <a:off x="2322339" y="5190093"/>
            <a:ext cx="1474450" cy="523220"/>
          </a:xfrm>
          <a:prstGeom prst="rect">
            <a:avLst/>
          </a:prstGeom>
          <a:noFill/>
        </p:spPr>
        <p:txBody>
          <a:bodyPr wrap="square" rtlCol="0">
            <a:spAutoFit/>
          </a:bodyPr>
          <a:lstStyle/>
          <a:p>
            <a:r>
              <a:rPr lang="en-US" sz="2800" b="1" dirty="0"/>
              <a:t>Frames</a:t>
            </a:r>
          </a:p>
        </p:txBody>
      </p:sp>
      <p:cxnSp>
        <p:nvCxnSpPr>
          <p:cNvPr id="35" name="Straight Arrow Connector 34">
            <a:extLst>
              <a:ext uri="{FF2B5EF4-FFF2-40B4-BE49-F238E27FC236}">
                <a16:creationId xmlns:a16="http://schemas.microsoft.com/office/drawing/2014/main" id="{42DE8130-0DB7-B549-B854-16E67B92CE50}"/>
              </a:ext>
            </a:extLst>
          </p:cNvPr>
          <p:cNvCxnSpPr>
            <a:cxnSpLocks/>
          </p:cNvCxnSpPr>
          <p:nvPr/>
        </p:nvCxnSpPr>
        <p:spPr>
          <a:xfrm flipV="1">
            <a:off x="3987398" y="4353117"/>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2477A68-09B4-894D-A4DD-76252930AF9C}"/>
              </a:ext>
            </a:extLst>
          </p:cNvPr>
          <p:cNvSpPr/>
          <p:nvPr/>
        </p:nvSpPr>
        <p:spPr>
          <a:xfrm>
            <a:off x="4540287" y="3683480"/>
            <a:ext cx="581899" cy="133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9AB7C639-5106-4140-995F-EAF6DF19F0AA}"/>
              </a:ext>
            </a:extLst>
          </p:cNvPr>
          <p:cNvPicPr>
            <a:picLocks noChangeAspect="1"/>
          </p:cNvPicPr>
          <p:nvPr/>
        </p:nvPicPr>
        <p:blipFill>
          <a:blip r:embed="rId4"/>
          <a:stretch>
            <a:fillRect/>
          </a:stretch>
        </p:blipFill>
        <p:spPr>
          <a:xfrm flipH="1">
            <a:off x="4452652" y="4118606"/>
            <a:ext cx="982667" cy="599647"/>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41" name="Graphic 40" descr="User">
            <a:extLst>
              <a:ext uri="{FF2B5EF4-FFF2-40B4-BE49-F238E27FC236}">
                <a16:creationId xmlns:a16="http://schemas.microsoft.com/office/drawing/2014/main" id="{4BAD8BB2-AB97-A641-87ED-F6FFB71D9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3226280"/>
            <a:ext cx="914400" cy="914400"/>
          </a:xfrm>
          <a:prstGeom prst="rect">
            <a:avLst/>
          </a:prstGeom>
        </p:spPr>
      </p:pic>
      <p:pic>
        <p:nvPicPr>
          <p:cNvPr id="42" name="Graphic 41" descr="User">
            <a:extLst>
              <a:ext uri="{FF2B5EF4-FFF2-40B4-BE49-F238E27FC236}">
                <a16:creationId xmlns:a16="http://schemas.microsoft.com/office/drawing/2014/main" id="{C263A7E0-DEEC-3842-A2F6-4A493BB7C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4897763"/>
            <a:ext cx="914400" cy="914400"/>
          </a:xfrm>
          <a:prstGeom prst="rect">
            <a:avLst/>
          </a:prstGeom>
        </p:spPr>
      </p:pic>
      <p:cxnSp>
        <p:nvCxnSpPr>
          <p:cNvPr id="44" name="Straight Arrow Connector 43">
            <a:extLst>
              <a:ext uri="{FF2B5EF4-FFF2-40B4-BE49-F238E27FC236}">
                <a16:creationId xmlns:a16="http://schemas.microsoft.com/office/drawing/2014/main" id="{3D6B38C5-E7AF-4D44-A087-DB0642CE5EBE}"/>
              </a:ext>
            </a:extLst>
          </p:cNvPr>
          <p:cNvCxnSpPr>
            <a:stCxn id="41" idx="1"/>
          </p:cNvCxnSpPr>
          <p:nvPr/>
        </p:nvCxnSpPr>
        <p:spPr>
          <a:xfrm flipH="1">
            <a:off x="10176387" y="3683480"/>
            <a:ext cx="845958" cy="76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B16F442-339A-6246-8F71-2FE290ECB914}"/>
              </a:ext>
            </a:extLst>
          </p:cNvPr>
          <p:cNvCxnSpPr>
            <a:cxnSpLocks/>
            <a:stCxn id="42" idx="1"/>
          </p:cNvCxnSpPr>
          <p:nvPr/>
        </p:nvCxnSpPr>
        <p:spPr>
          <a:xfrm flipH="1" flipV="1">
            <a:off x="10176387" y="4709376"/>
            <a:ext cx="845958" cy="645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ounded Rectangular Callout 47">
            <a:extLst>
              <a:ext uri="{FF2B5EF4-FFF2-40B4-BE49-F238E27FC236}">
                <a16:creationId xmlns:a16="http://schemas.microsoft.com/office/drawing/2014/main" id="{95C6DA70-5355-D846-9E6C-2161BA8DBD3A}"/>
              </a:ext>
            </a:extLst>
          </p:cNvPr>
          <p:cNvSpPr/>
          <p:nvPr/>
        </p:nvSpPr>
        <p:spPr>
          <a:xfrm>
            <a:off x="9424614" y="2315899"/>
            <a:ext cx="1597731" cy="914400"/>
          </a:xfrm>
          <a:prstGeom prst="wedgeRoundRectCallout">
            <a:avLst>
              <a:gd name="adj1" fmla="val 29280"/>
              <a:gd name="adj2" fmla="val 7056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Location of all cars?</a:t>
            </a:r>
          </a:p>
        </p:txBody>
      </p:sp>
      <p:sp>
        <p:nvSpPr>
          <p:cNvPr id="49" name="Rounded Rectangular Callout 48">
            <a:extLst>
              <a:ext uri="{FF2B5EF4-FFF2-40B4-BE49-F238E27FC236}">
                <a16:creationId xmlns:a16="http://schemas.microsoft.com/office/drawing/2014/main" id="{63CEA120-AEB9-F34F-8E3A-71FA0CA469A2}"/>
              </a:ext>
            </a:extLst>
          </p:cNvPr>
          <p:cNvSpPr/>
          <p:nvPr/>
        </p:nvSpPr>
        <p:spPr>
          <a:xfrm>
            <a:off x="9441059" y="5804125"/>
            <a:ext cx="1597731" cy="914400"/>
          </a:xfrm>
          <a:prstGeom prst="wedgeRoundRectCallout">
            <a:avLst>
              <a:gd name="adj1" fmla="val 30203"/>
              <a:gd name="adj2" fmla="val -729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Number of buses?</a:t>
            </a:r>
          </a:p>
        </p:txBody>
      </p:sp>
      <p:sp>
        <p:nvSpPr>
          <p:cNvPr id="50" name="Slide Number Placeholder 49">
            <a:extLst>
              <a:ext uri="{FF2B5EF4-FFF2-40B4-BE49-F238E27FC236}">
                <a16:creationId xmlns:a16="http://schemas.microsoft.com/office/drawing/2014/main" id="{1CA86690-7CCF-FF43-ACAE-AE4B7C80168D}"/>
              </a:ext>
            </a:extLst>
          </p:cNvPr>
          <p:cNvSpPr>
            <a:spLocks noGrp="1"/>
          </p:cNvSpPr>
          <p:nvPr>
            <p:ph type="sldNum" sz="quarter" idx="12"/>
          </p:nvPr>
        </p:nvSpPr>
        <p:spPr/>
        <p:txBody>
          <a:bodyPr/>
          <a:lstStyle/>
          <a:p>
            <a:fld id="{ABEE6CB7-4ADE-FE4A-AC27-FA138741B3A4}" type="slidenum">
              <a:rPr lang="en-US" smtClean="0"/>
              <a:t>3</a:t>
            </a:fld>
            <a:endParaRPr lang="en-US"/>
          </a:p>
        </p:txBody>
      </p:sp>
      <p:sp>
        <p:nvSpPr>
          <p:cNvPr id="25" name="TextBox 24">
            <a:extLst>
              <a:ext uri="{FF2B5EF4-FFF2-40B4-BE49-F238E27FC236}">
                <a16:creationId xmlns:a16="http://schemas.microsoft.com/office/drawing/2014/main" id="{905527D1-42CB-D449-8070-2A8FE553222E}"/>
              </a:ext>
            </a:extLst>
          </p:cNvPr>
          <p:cNvSpPr txBox="1"/>
          <p:nvPr/>
        </p:nvSpPr>
        <p:spPr>
          <a:xfrm>
            <a:off x="4290611" y="5796983"/>
            <a:ext cx="4083424" cy="523220"/>
          </a:xfrm>
          <a:prstGeom prst="rect">
            <a:avLst/>
          </a:prstGeom>
          <a:noFill/>
        </p:spPr>
        <p:txBody>
          <a:bodyPr wrap="square" rtlCol="0">
            <a:spAutoFit/>
          </a:bodyPr>
          <a:lstStyle/>
          <a:p>
            <a:pPr algn="ctr"/>
            <a:r>
              <a:rPr lang="en-US" sz="2800" b="1" dirty="0"/>
              <a:t>DNNs (e.g., Faster RCNN)</a:t>
            </a:r>
          </a:p>
        </p:txBody>
      </p:sp>
    </p:spTree>
    <p:extLst>
      <p:ext uri="{BB962C8B-B14F-4D97-AF65-F5344CB8AC3E}">
        <p14:creationId xmlns:p14="http://schemas.microsoft.com/office/powerpoint/2010/main" val="16175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71E18-8A68-F242-8A24-108036A60630}"/>
              </a:ext>
            </a:extLst>
          </p:cNvPr>
          <p:cNvSpPr>
            <a:spLocks noGrp="1"/>
          </p:cNvSpPr>
          <p:nvPr>
            <p:ph type="title"/>
          </p:nvPr>
        </p:nvSpPr>
        <p:spPr/>
        <p:txBody>
          <a:bodyPr/>
          <a:lstStyle/>
          <a:p>
            <a:pPr algn="ctr"/>
            <a:r>
              <a:rPr kumimoji="1" lang="en-US" altLang="zh-CN" b="1" dirty="0"/>
              <a:t>Summary</a:t>
            </a:r>
            <a:endParaRPr kumimoji="1" lang="zh-CN" altLang="en-US" b="1" dirty="0"/>
          </a:p>
        </p:txBody>
      </p:sp>
      <p:sp>
        <p:nvSpPr>
          <p:cNvPr id="3" name="内容占位符 2">
            <a:extLst>
              <a:ext uri="{FF2B5EF4-FFF2-40B4-BE49-F238E27FC236}">
                <a16:creationId xmlns:a16="http://schemas.microsoft.com/office/drawing/2014/main" id="{796E927B-79AD-F54F-B06B-2575742129A3}"/>
              </a:ext>
            </a:extLst>
          </p:cNvPr>
          <p:cNvSpPr>
            <a:spLocks noGrp="1"/>
          </p:cNvSpPr>
          <p:nvPr>
            <p:ph sz="half" idx="1"/>
          </p:nvPr>
        </p:nvSpPr>
        <p:spPr>
          <a:xfrm>
            <a:off x="838200" y="1825625"/>
            <a:ext cx="10515600" cy="4351338"/>
          </a:xfrm>
        </p:spPr>
        <p:txBody>
          <a:bodyPr>
            <a:normAutofit/>
          </a:bodyPr>
          <a:lstStyle/>
          <a:p>
            <a:r>
              <a:rPr kumimoji="1" lang="en-US" altLang="zh-CN" dirty="0"/>
              <a:t>Pros</a:t>
            </a:r>
          </a:p>
          <a:p>
            <a:pPr lvl="1"/>
            <a:r>
              <a:rPr kumimoji="1" lang="zh-CN" altLang="en-US" dirty="0"/>
              <a:t>对不同查询任务适配不同的特征，而且特征是低级的（容易计算）</a:t>
            </a:r>
            <a:endParaRPr kumimoji="1" lang="en-US" altLang="zh-CN" dirty="0"/>
          </a:p>
          <a:p>
            <a:pPr lvl="1"/>
            <a:r>
              <a:rPr kumimoji="1" lang="zh-CN" altLang="en-US" dirty="0"/>
              <a:t>动态改变阈值，使帧过滤和视频内容相关联，提升过滤效果</a:t>
            </a:r>
            <a:endParaRPr kumimoji="1" lang="en-US" altLang="zh-CN" dirty="0"/>
          </a:p>
          <a:p>
            <a:pPr lvl="1"/>
            <a:r>
              <a:rPr kumimoji="1" lang="zh-CN" altLang="en-US" dirty="0"/>
              <a:t>有较强的拓展性，可以和</a:t>
            </a:r>
            <a:r>
              <a:rPr kumimoji="1" lang="en-US" altLang="zh-CN" dirty="0"/>
              <a:t>DDS</a:t>
            </a:r>
            <a:r>
              <a:rPr kumimoji="1" lang="zh-CN" altLang="en-US" dirty="0"/>
              <a:t>互补</a:t>
            </a:r>
            <a:endParaRPr kumimoji="1" lang="en-US" altLang="zh-CN" dirty="0"/>
          </a:p>
          <a:p>
            <a:r>
              <a:rPr kumimoji="1" lang="en-US" altLang="zh-CN" dirty="0"/>
              <a:t>Cons</a:t>
            </a:r>
          </a:p>
          <a:p>
            <a:pPr lvl="1"/>
            <a:r>
              <a:rPr kumimoji="1" lang="zh-CN" altLang="en-US" dirty="0"/>
              <a:t>仅对静置摄像头有较好的效果，而对于移动摄像头来说，可能需要频繁更新哈希表，哈希表的生成比较费时。</a:t>
            </a:r>
            <a:endParaRPr kumimoji="1" lang="en-US" altLang="zh-CN" dirty="0"/>
          </a:p>
          <a:p>
            <a:pPr lvl="1"/>
            <a:r>
              <a:rPr kumimoji="1" lang="zh-CN" altLang="en-US" dirty="0"/>
              <a:t>虽然文中列了</a:t>
            </a:r>
            <a:r>
              <a:rPr kumimoji="1" lang="en-US" altLang="zh-CN" dirty="0"/>
              <a:t>3</a:t>
            </a:r>
            <a:r>
              <a:rPr kumimoji="1" lang="zh-CN" altLang="en-US" dirty="0"/>
              <a:t>个低级特征，但是对于他提到的任务只有</a:t>
            </a:r>
            <a:r>
              <a:rPr kumimoji="1" lang="en-US" altLang="zh-CN" dirty="0"/>
              <a:t>Area</a:t>
            </a:r>
            <a:r>
              <a:rPr kumimoji="1" lang="zh-CN" altLang="en-US" dirty="0"/>
              <a:t>和</a:t>
            </a:r>
            <a:r>
              <a:rPr kumimoji="1" lang="en-US" altLang="zh-CN" dirty="0"/>
              <a:t>Edge</a:t>
            </a:r>
            <a:r>
              <a:rPr kumimoji="1" lang="zh-CN" altLang="en-US" dirty="0"/>
              <a:t>在起作用</a:t>
            </a:r>
            <a:endParaRPr kumimoji="1" lang="en-US" altLang="zh-CN" dirty="0"/>
          </a:p>
          <a:p>
            <a:pPr lvl="1"/>
            <a:r>
              <a:rPr kumimoji="1" lang="zh-CN" altLang="en-US" dirty="0"/>
              <a:t>和</a:t>
            </a:r>
            <a:r>
              <a:rPr kumimoji="1" lang="en-US" altLang="zh-CN" dirty="0"/>
              <a:t>DDS</a:t>
            </a:r>
            <a:r>
              <a:rPr kumimoji="1" lang="zh-CN" altLang="en-US" dirty="0"/>
              <a:t>相同，以</a:t>
            </a:r>
            <a:r>
              <a:rPr kumimoji="1" lang="en-US" altLang="zh-CN" dirty="0"/>
              <a:t>Segment</a:t>
            </a:r>
            <a:r>
              <a:rPr kumimoji="1" lang="zh-CN" altLang="en-US" dirty="0"/>
              <a:t>作为过滤的单位，缓存一段再过滤，而不是逐帧判断，会对延迟造成一定影响</a:t>
            </a:r>
          </a:p>
          <a:p>
            <a:endParaRPr kumimoji="1" lang="zh-CN" altLang="en-US" dirty="0"/>
          </a:p>
        </p:txBody>
      </p:sp>
    </p:spTree>
    <p:extLst>
      <p:ext uri="{BB962C8B-B14F-4D97-AF65-F5344CB8AC3E}">
        <p14:creationId xmlns:p14="http://schemas.microsoft.com/office/powerpoint/2010/main" val="18197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71E18-8A68-F242-8A24-108036A60630}"/>
              </a:ext>
            </a:extLst>
          </p:cNvPr>
          <p:cNvSpPr>
            <a:spLocks noGrp="1"/>
          </p:cNvSpPr>
          <p:nvPr>
            <p:ph type="title"/>
          </p:nvPr>
        </p:nvSpPr>
        <p:spPr/>
        <p:txBody>
          <a:bodyPr/>
          <a:lstStyle/>
          <a:p>
            <a:pPr algn="ctr"/>
            <a:r>
              <a:rPr kumimoji="1" lang="en-US" altLang="zh-CN" b="1" dirty="0"/>
              <a:t>Hotspots in Video Analysis Research</a:t>
            </a:r>
            <a:endParaRPr kumimoji="1" lang="zh-CN" altLang="en-US" b="1" dirty="0"/>
          </a:p>
        </p:txBody>
      </p:sp>
      <p:sp>
        <p:nvSpPr>
          <p:cNvPr id="6" name="内容占位符 5">
            <a:extLst>
              <a:ext uri="{FF2B5EF4-FFF2-40B4-BE49-F238E27FC236}">
                <a16:creationId xmlns:a16="http://schemas.microsoft.com/office/drawing/2014/main" id="{2B125E0E-9D5F-E244-B756-D5D21E1AA9B3}"/>
              </a:ext>
            </a:extLst>
          </p:cNvPr>
          <p:cNvSpPr>
            <a:spLocks noGrp="1"/>
          </p:cNvSpPr>
          <p:nvPr>
            <p:ph sz="half" idx="1"/>
          </p:nvPr>
        </p:nvSpPr>
        <p:spPr>
          <a:xfrm>
            <a:off x="838201" y="1581284"/>
            <a:ext cx="10515599" cy="4927715"/>
          </a:xfrm>
        </p:spPr>
        <p:txBody>
          <a:bodyPr>
            <a:normAutofit fontScale="92500" lnSpcReduction="10000"/>
          </a:bodyPr>
          <a:lstStyle/>
          <a:p>
            <a:r>
              <a:rPr lang="en-US" altLang="zh-CN" dirty="0"/>
              <a:t>Inference</a:t>
            </a:r>
            <a:r>
              <a:rPr lang="zh-CN" altLang="en-US" dirty="0"/>
              <a:t> </a:t>
            </a:r>
            <a:r>
              <a:rPr lang="en-US" altLang="zh-CN" dirty="0"/>
              <a:t>on mobile devices </a:t>
            </a:r>
            <a:r>
              <a:rPr lang="en-US" altLang="zh-CN" i="1" dirty="0"/>
              <a:t>(</a:t>
            </a:r>
            <a:r>
              <a:rPr lang="en-US" altLang="zh-CN" b="1" i="1" dirty="0" err="1"/>
              <a:t>DeepMon</a:t>
            </a:r>
            <a:r>
              <a:rPr lang="en-US" altLang="zh-CN" i="1" dirty="0"/>
              <a:t>[MobiSys’17]) </a:t>
            </a:r>
            <a:r>
              <a:rPr lang="en-US" altLang="zh-CN" i="1" dirty="0">
                <a:solidFill>
                  <a:srgbClr val="FF0000"/>
                </a:solidFill>
              </a:rPr>
              <a:t>Not real-time enough</a:t>
            </a:r>
          </a:p>
          <a:p>
            <a:r>
              <a:rPr lang="en-US" altLang="zh-CN" dirty="0"/>
              <a:t>Inference with edge assistance</a:t>
            </a:r>
          </a:p>
          <a:p>
            <a:pPr lvl="1"/>
            <a:r>
              <a:rPr lang="en-US" altLang="zh-CN" dirty="0"/>
              <a:t>Bandwidth Saving</a:t>
            </a:r>
          </a:p>
          <a:p>
            <a:pPr lvl="2"/>
            <a:r>
              <a:rPr lang="en-US" altLang="zh-CN" dirty="0"/>
              <a:t>ROI Encoding </a:t>
            </a:r>
            <a:r>
              <a:rPr lang="en-US" altLang="zh-CN" i="1" dirty="0"/>
              <a:t>(</a:t>
            </a:r>
            <a:r>
              <a:rPr lang="en-US" altLang="zh-CN" b="1" i="1" dirty="0"/>
              <a:t>EAAR</a:t>
            </a:r>
            <a:r>
              <a:rPr lang="en-US" altLang="zh-CN" i="1" dirty="0"/>
              <a:t>[MobiCom’19], </a:t>
            </a:r>
            <a:r>
              <a:rPr lang="en-US" altLang="zh-CN" b="1" i="1" dirty="0"/>
              <a:t>DDS</a:t>
            </a:r>
            <a:r>
              <a:rPr lang="en-US" altLang="zh-CN" i="1" dirty="0"/>
              <a:t>[SIGCOMM’20])</a:t>
            </a:r>
          </a:p>
          <a:p>
            <a:pPr lvl="2"/>
            <a:r>
              <a:rPr lang="en-US" altLang="zh-CN" dirty="0"/>
              <a:t>Frame Filtering </a:t>
            </a:r>
            <a:r>
              <a:rPr lang="en-US" altLang="zh-CN" i="1" dirty="0"/>
              <a:t>(</a:t>
            </a:r>
            <a:r>
              <a:rPr lang="en-US" altLang="zh-CN" b="1" i="1" dirty="0"/>
              <a:t>Glimpse</a:t>
            </a:r>
            <a:r>
              <a:rPr lang="en-US" altLang="zh-CN" i="1" dirty="0"/>
              <a:t>[SenSys’15], </a:t>
            </a:r>
            <a:r>
              <a:rPr lang="en-US" altLang="zh-CN" b="1" i="1" dirty="0" err="1"/>
              <a:t>Reducto</a:t>
            </a:r>
            <a:r>
              <a:rPr lang="en-US" altLang="zh-CN" i="1" dirty="0"/>
              <a:t>[SIGCOMM’20])</a:t>
            </a:r>
          </a:p>
          <a:p>
            <a:pPr lvl="1"/>
            <a:r>
              <a:rPr lang="en-US" altLang="zh-CN" dirty="0"/>
              <a:t>Offload Strategy</a:t>
            </a:r>
          </a:p>
          <a:p>
            <a:pPr lvl="2"/>
            <a:r>
              <a:rPr lang="en-US" altLang="zh-CN" dirty="0"/>
              <a:t>Parallel Streaming and Inference </a:t>
            </a:r>
            <a:r>
              <a:rPr lang="en-US" altLang="zh-CN" i="1" dirty="0"/>
              <a:t>(</a:t>
            </a:r>
            <a:r>
              <a:rPr lang="en-US" altLang="zh-CN" b="1" i="1" dirty="0"/>
              <a:t>EAAR</a:t>
            </a:r>
            <a:r>
              <a:rPr lang="en-US" altLang="zh-CN" i="1" dirty="0"/>
              <a:t>[MobiCom’19])</a:t>
            </a:r>
          </a:p>
          <a:p>
            <a:pPr lvl="2"/>
            <a:r>
              <a:rPr lang="en-US" altLang="zh-CN" dirty="0"/>
              <a:t>Content-Prioritized Tile Ofﬂoading </a:t>
            </a:r>
            <a:r>
              <a:rPr lang="en-US" altLang="zh-CN" i="1" dirty="0"/>
              <a:t>(</a:t>
            </a:r>
            <a:r>
              <a:rPr lang="en-US" altLang="zh-CN" b="1" i="1" dirty="0" err="1"/>
              <a:t>EdgeDuet</a:t>
            </a:r>
            <a:r>
              <a:rPr lang="en-US" altLang="zh-CN" i="1" dirty="0"/>
              <a:t>) </a:t>
            </a:r>
          </a:p>
          <a:p>
            <a:pPr lvl="1"/>
            <a:r>
              <a:rPr lang="en-US" altLang="zh-CN" dirty="0"/>
              <a:t>“</a:t>
            </a:r>
            <a:r>
              <a:rPr lang="en-US" altLang="zh-CN" dirty="0" err="1"/>
              <a:t>Detect+Track</a:t>
            </a:r>
            <a:r>
              <a:rPr lang="en-US" altLang="zh-CN" dirty="0"/>
              <a:t>” Strategy</a:t>
            </a:r>
          </a:p>
          <a:p>
            <a:pPr lvl="2"/>
            <a:r>
              <a:rPr lang="en-US" altLang="zh-CN" dirty="0"/>
              <a:t>Active Cache </a:t>
            </a:r>
            <a:r>
              <a:rPr lang="en-US" altLang="zh-CN" i="1" dirty="0"/>
              <a:t>(</a:t>
            </a:r>
            <a:r>
              <a:rPr lang="en-US" altLang="zh-CN" b="1" i="1" dirty="0"/>
              <a:t>Glimpse</a:t>
            </a:r>
            <a:r>
              <a:rPr lang="en-US" altLang="zh-CN" i="1" dirty="0"/>
              <a:t>[SenSys’15])</a:t>
            </a:r>
          </a:p>
          <a:p>
            <a:pPr lvl="2"/>
            <a:r>
              <a:rPr lang="en-US" altLang="zh-CN" dirty="0"/>
              <a:t>Priority-based Tracker Scheduling </a:t>
            </a:r>
            <a:r>
              <a:rPr lang="en-US" altLang="zh-CN" i="1" dirty="0"/>
              <a:t>(</a:t>
            </a:r>
            <a:r>
              <a:rPr lang="en-US" altLang="zh-CN" b="1" i="1" dirty="0" err="1"/>
              <a:t>EdgeDuet</a:t>
            </a:r>
            <a:r>
              <a:rPr lang="en-US" altLang="zh-CN" i="1" dirty="0"/>
              <a:t>) </a:t>
            </a:r>
          </a:p>
          <a:p>
            <a:pPr lvl="1"/>
            <a:r>
              <a:rPr lang="en-US" altLang="zh-CN" dirty="0"/>
              <a:t>System Configuration</a:t>
            </a:r>
          </a:p>
          <a:p>
            <a:pPr lvl="2"/>
            <a:r>
              <a:rPr lang="en-US" altLang="zh-CN" dirty="0"/>
              <a:t>Backend Pipeline Knobs </a:t>
            </a:r>
            <a:r>
              <a:rPr lang="en-US" altLang="zh-CN" i="1" dirty="0"/>
              <a:t>(</a:t>
            </a:r>
            <a:r>
              <a:rPr lang="en-US" altLang="zh-CN" b="1" i="1" dirty="0"/>
              <a:t>Chameleon</a:t>
            </a:r>
            <a:r>
              <a:rPr lang="en-US" altLang="zh-CN" i="1" dirty="0"/>
              <a:t>[SIGCOMM’18])</a:t>
            </a:r>
          </a:p>
          <a:p>
            <a:pPr lvl="2"/>
            <a:r>
              <a:rPr lang="en-US" altLang="zh-CN" dirty="0"/>
              <a:t>Measurement-driven Optimization </a:t>
            </a:r>
            <a:r>
              <a:rPr lang="en-US" altLang="zh-CN" i="1" dirty="0"/>
              <a:t>(</a:t>
            </a:r>
            <a:r>
              <a:rPr lang="en-US" altLang="zh-CN" b="1" i="1" dirty="0" err="1"/>
              <a:t>DeepDecision</a:t>
            </a:r>
            <a:r>
              <a:rPr lang="en-US" altLang="zh-CN" i="1" dirty="0"/>
              <a:t>[INFOCOM’18])</a:t>
            </a:r>
          </a:p>
          <a:p>
            <a:pPr lvl="2"/>
            <a:endParaRPr lang="en-US" altLang="zh-CN" dirty="0"/>
          </a:p>
          <a:p>
            <a:pPr lvl="1"/>
            <a:endParaRPr lang="en-US" altLang="zh-CN" dirty="0"/>
          </a:p>
          <a:p>
            <a:endParaRPr lang="zh-CN" altLang="en-US" dirty="0"/>
          </a:p>
        </p:txBody>
      </p:sp>
    </p:spTree>
    <p:extLst>
      <p:ext uri="{BB962C8B-B14F-4D97-AF65-F5344CB8AC3E}">
        <p14:creationId xmlns:p14="http://schemas.microsoft.com/office/powerpoint/2010/main" val="3343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5ED9D5-62E6-CF43-80A2-3974FD97C356}"/>
              </a:ext>
            </a:extLst>
          </p:cNvPr>
          <p:cNvSpPr>
            <a:spLocks noGrp="1"/>
          </p:cNvSpPr>
          <p:nvPr>
            <p:ph type="title"/>
          </p:nvPr>
        </p:nvSpPr>
        <p:spPr>
          <a:xfrm>
            <a:off x="4636120" y="2766218"/>
            <a:ext cx="2919760" cy="1325563"/>
          </a:xfrm>
        </p:spPr>
        <p:txBody>
          <a:bodyPr/>
          <a:lstStyle/>
          <a:p>
            <a:r>
              <a:rPr kumimoji="1" lang="en-US" altLang="zh-CN" b="1" dirty="0"/>
              <a:t>Thanks!</a:t>
            </a:r>
            <a:endParaRPr kumimoji="1" lang="zh-CN" altLang="en-US" b="1" dirty="0"/>
          </a:p>
        </p:txBody>
      </p:sp>
    </p:spTree>
    <p:extLst>
      <p:ext uri="{BB962C8B-B14F-4D97-AF65-F5344CB8AC3E}">
        <p14:creationId xmlns:p14="http://schemas.microsoft.com/office/powerpoint/2010/main" val="215149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DB7D-3EBA-2547-A002-DA5F59BB9475}"/>
              </a:ext>
            </a:extLst>
          </p:cNvPr>
          <p:cNvSpPr>
            <a:spLocks noGrp="1"/>
          </p:cNvSpPr>
          <p:nvPr>
            <p:ph type="title"/>
          </p:nvPr>
        </p:nvSpPr>
        <p:spPr/>
        <p:txBody>
          <a:bodyPr/>
          <a:lstStyle/>
          <a:p>
            <a:pPr algn="ctr"/>
            <a:r>
              <a:rPr lang="en-US" b="1" dirty="0"/>
              <a:t>Video Analytics Pipelines</a:t>
            </a:r>
          </a:p>
        </p:txBody>
      </p:sp>
      <p:pic>
        <p:nvPicPr>
          <p:cNvPr id="7" name="Picture 6">
            <a:extLst>
              <a:ext uri="{FF2B5EF4-FFF2-40B4-BE49-F238E27FC236}">
                <a16:creationId xmlns:a16="http://schemas.microsoft.com/office/drawing/2014/main" id="{2E83D648-1E51-9C4D-9D72-BF03497CA42A}"/>
              </a:ext>
            </a:extLst>
          </p:cNvPr>
          <p:cNvPicPr>
            <a:picLocks noChangeAspect="1"/>
          </p:cNvPicPr>
          <p:nvPr/>
        </p:nvPicPr>
        <p:blipFill>
          <a:blip r:embed="rId3"/>
          <a:stretch>
            <a:fillRect/>
          </a:stretch>
        </p:blipFill>
        <p:spPr>
          <a:xfrm>
            <a:off x="255255" y="3808474"/>
            <a:ext cx="1234169" cy="1089289"/>
          </a:xfrm>
          <a:prstGeom prst="rect">
            <a:avLst/>
          </a:prstGeom>
        </p:spPr>
      </p:pic>
      <p:pic>
        <p:nvPicPr>
          <p:cNvPr id="8" name="Picture 7">
            <a:extLst>
              <a:ext uri="{FF2B5EF4-FFF2-40B4-BE49-F238E27FC236}">
                <a16:creationId xmlns:a16="http://schemas.microsoft.com/office/drawing/2014/main" id="{9F25670B-78CA-2145-86F9-5DB21544BB4F}"/>
              </a:ext>
            </a:extLst>
          </p:cNvPr>
          <p:cNvPicPr>
            <a:picLocks noChangeAspect="1"/>
          </p:cNvPicPr>
          <p:nvPr/>
        </p:nvPicPr>
        <p:blipFill>
          <a:blip r:embed="rId4"/>
          <a:stretch>
            <a:fillRect/>
          </a:stretch>
        </p:blipFill>
        <p:spPr>
          <a:xfrm flipH="1">
            <a:off x="2097838" y="3966206"/>
            <a:ext cx="1436753" cy="876741"/>
          </a:xfrm>
          <a:prstGeom prst="rect">
            <a:avLst/>
          </a:prstGeom>
          <a:ln w="12700">
            <a:solidFill>
              <a:schemeClr val="tx1"/>
            </a:solidFill>
          </a:ln>
        </p:spPr>
      </p:pic>
      <p:sp>
        <p:nvSpPr>
          <p:cNvPr id="16" name="Rectangle 15">
            <a:extLst>
              <a:ext uri="{FF2B5EF4-FFF2-40B4-BE49-F238E27FC236}">
                <a16:creationId xmlns:a16="http://schemas.microsoft.com/office/drawing/2014/main" id="{7BE55612-D8F7-264C-849F-A29E470BFAF4}"/>
              </a:ext>
            </a:extLst>
          </p:cNvPr>
          <p:cNvSpPr/>
          <p:nvPr/>
        </p:nvSpPr>
        <p:spPr>
          <a:xfrm>
            <a:off x="4483579" y="3183889"/>
            <a:ext cx="3288889" cy="252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3BCBF24-4018-0C4C-A459-9272EBCF32E9}"/>
              </a:ext>
            </a:extLst>
          </p:cNvPr>
          <p:cNvCxnSpPr>
            <a:cxnSpLocks/>
          </p:cNvCxnSpPr>
          <p:nvPr/>
        </p:nvCxnSpPr>
        <p:spPr>
          <a:xfrm flipV="1">
            <a:off x="1559547" y="4353118"/>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37552A3-6B9F-5B4F-994C-F63FBEB3B16D}"/>
              </a:ext>
            </a:extLst>
          </p:cNvPr>
          <p:cNvPicPr>
            <a:picLocks noChangeAspect="1"/>
          </p:cNvPicPr>
          <p:nvPr/>
        </p:nvPicPr>
        <p:blipFill>
          <a:blip r:embed="rId5"/>
          <a:stretch>
            <a:fillRect/>
          </a:stretch>
        </p:blipFill>
        <p:spPr>
          <a:xfrm>
            <a:off x="4494452" y="3896060"/>
            <a:ext cx="3203095" cy="914114"/>
          </a:xfrm>
          <a:prstGeom prst="rect">
            <a:avLst/>
          </a:prstGeom>
        </p:spPr>
      </p:pic>
      <p:sp>
        <p:nvSpPr>
          <p:cNvPr id="23" name="Rectangle 22">
            <a:extLst>
              <a:ext uri="{FF2B5EF4-FFF2-40B4-BE49-F238E27FC236}">
                <a16:creationId xmlns:a16="http://schemas.microsoft.com/office/drawing/2014/main" id="{C22D650F-ED92-BD45-A86F-481B8A091B0B}"/>
              </a:ext>
            </a:extLst>
          </p:cNvPr>
          <p:cNvSpPr/>
          <p:nvPr/>
        </p:nvSpPr>
        <p:spPr>
          <a:xfrm>
            <a:off x="8380882" y="4060843"/>
            <a:ext cx="1597731" cy="10902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Query response</a:t>
            </a:r>
          </a:p>
        </p:txBody>
      </p:sp>
      <p:cxnSp>
        <p:nvCxnSpPr>
          <p:cNvPr id="24" name="Straight Arrow Connector 23">
            <a:extLst>
              <a:ext uri="{FF2B5EF4-FFF2-40B4-BE49-F238E27FC236}">
                <a16:creationId xmlns:a16="http://schemas.microsoft.com/office/drawing/2014/main" id="{9C576915-D740-754E-8FD7-6043B3C243AC}"/>
              </a:ext>
            </a:extLst>
          </p:cNvPr>
          <p:cNvCxnSpPr>
            <a:cxnSpLocks/>
          </p:cNvCxnSpPr>
          <p:nvPr/>
        </p:nvCxnSpPr>
        <p:spPr>
          <a:xfrm>
            <a:off x="7883564" y="4353117"/>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F09919D-ED40-9C44-B3E2-9421F59AACCC}"/>
              </a:ext>
            </a:extLst>
          </p:cNvPr>
          <p:cNvSpPr txBox="1"/>
          <p:nvPr/>
        </p:nvSpPr>
        <p:spPr>
          <a:xfrm>
            <a:off x="712050" y="2304823"/>
            <a:ext cx="4083424" cy="523220"/>
          </a:xfrm>
          <a:prstGeom prst="rect">
            <a:avLst/>
          </a:prstGeom>
          <a:noFill/>
        </p:spPr>
        <p:txBody>
          <a:bodyPr wrap="square" rtlCol="0">
            <a:spAutoFit/>
          </a:bodyPr>
          <a:lstStyle/>
          <a:p>
            <a:r>
              <a:rPr lang="en-US" sz="2800" b="1" dirty="0"/>
              <a:t>1 video at 1080p: 2 </a:t>
            </a:r>
            <a:r>
              <a:rPr lang="en-US" sz="2800" b="1" dirty="0" err="1"/>
              <a:t>Mbps</a:t>
            </a:r>
            <a:r>
              <a:rPr lang="en-US" sz="2800" b="1" dirty="0"/>
              <a:t>  </a:t>
            </a:r>
          </a:p>
        </p:txBody>
      </p:sp>
      <p:pic>
        <p:nvPicPr>
          <p:cNvPr id="30" name="Picture 29">
            <a:extLst>
              <a:ext uri="{FF2B5EF4-FFF2-40B4-BE49-F238E27FC236}">
                <a16:creationId xmlns:a16="http://schemas.microsoft.com/office/drawing/2014/main" id="{DB62485C-CA36-BC43-BEB7-8DFF424FC744}"/>
              </a:ext>
            </a:extLst>
          </p:cNvPr>
          <p:cNvPicPr>
            <a:picLocks noChangeAspect="1"/>
          </p:cNvPicPr>
          <p:nvPr/>
        </p:nvPicPr>
        <p:blipFill>
          <a:blip r:embed="rId4"/>
          <a:stretch>
            <a:fillRect/>
          </a:stretch>
        </p:blipFill>
        <p:spPr>
          <a:xfrm flipH="1">
            <a:off x="2250238" y="4118606"/>
            <a:ext cx="1436753" cy="876741"/>
          </a:xfrm>
          <a:prstGeom prst="rect">
            <a:avLst/>
          </a:prstGeom>
          <a:ln w="12700">
            <a:solidFill>
              <a:schemeClr val="tx1"/>
            </a:solidFill>
          </a:ln>
        </p:spPr>
      </p:pic>
      <p:pic>
        <p:nvPicPr>
          <p:cNvPr id="31" name="Picture 30">
            <a:extLst>
              <a:ext uri="{FF2B5EF4-FFF2-40B4-BE49-F238E27FC236}">
                <a16:creationId xmlns:a16="http://schemas.microsoft.com/office/drawing/2014/main" id="{CF24FA2A-E1F4-A340-A5A0-01536DB10BFC}"/>
              </a:ext>
            </a:extLst>
          </p:cNvPr>
          <p:cNvPicPr>
            <a:picLocks noChangeAspect="1"/>
          </p:cNvPicPr>
          <p:nvPr/>
        </p:nvPicPr>
        <p:blipFill>
          <a:blip r:embed="rId4"/>
          <a:stretch>
            <a:fillRect/>
          </a:stretch>
        </p:blipFill>
        <p:spPr>
          <a:xfrm flipH="1">
            <a:off x="2402638" y="4271006"/>
            <a:ext cx="1436753" cy="876741"/>
          </a:xfrm>
          <a:prstGeom prst="rect">
            <a:avLst/>
          </a:prstGeom>
          <a:ln w="12700">
            <a:solidFill>
              <a:schemeClr val="tx1"/>
            </a:solidFill>
          </a:ln>
        </p:spPr>
      </p:pic>
      <p:sp>
        <p:nvSpPr>
          <p:cNvPr id="32" name="TextBox 31">
            <a:extLst>
              <a:ext uri="{FF2B5EF4-FFF2-40B4-BE49-F238E27FC236}">
                <a16:creationId xmlns:a16="http://schemas.microsoft.com/office/drawing/2014/main" id="{8A00A084-37DF-EC4A-9CA8-78564B9B212C}"/>
              </a:ext>
            </a:extLst>
          </p:cNvPr>
          <p:cNvSpPr txBox="1"/>
          <p:nvPr/>
        </p:nvSpPr>
        <p:spPr>
          <a:xfrm>
            <a:off x="2322339" y="5190093"/>
            <a:ext cx="1474450" cy="523220"/>
          </a:xfrm>
          <a:prstGeom prst="rect">
            <a:avLst/>
          </a:prstGeom>
          <a:noFill/>
        </p:spPr>
        <p:txBody>
          <a:bodyPr wrap="square" rtlCol="0">
            <a:spAutoFit/>
          </a:bodyPr>
          <a:lstStyle/>
          <a:p>
            <a:r>
              <a:rPr lang="en-US" sz="2800" b="1" dirty="0"/>
              <a:t>Frames</a:t>
            </a:r>
          </a:p>
        </p:txBody>
      </p:sp>
      <p:cxnSp>
        <p:nvCxnSpPr>
          <p:cNvPr id="35" name="Straight Arrow Connector 34">
            <a:extLst>
              <a:ext uri="{FF2B5EF4-FFF2-40B4-BE49-F238E27FC236}">
                <a16:creationId xmlns:a16="http://schemas.microsoft.com/office/drawing/2014/main" id="{42DE8130-0DB7-B549-B854-16E67B92CE50}"/>
              </a:ext>
            </a:extLst>
          </p:cNvPr>
          <p:cNvCxnSpPr>
            <a:cxnSpLocks/>
          </p:cNvCxnSpPr>
          <p:nvPr/>
        </p:nvCxnSpPr>
        <p:spPr>
          <a:xfrm flipV="1">
            <a:off x="3987398" y="4353117"/>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2477A68-09B4-894D-A4DD-76252930AF9C}"/>
              </a:ext>
            </a:extLst>
          </p:cNvPr>
          <p:cNvSpPr/>
          <p:nvPr/>
        </p:nvSpPr>
        <p:spPr>
          <a:xfrm>
            <a:off x="4540287" y="3683480"/>
            <a:ext cx="581899" cy="133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9AB7C639-5106-4140-995F-EAF6DF19F0AA}"/>
              </a:ext>
            </a:extLst>
          </p:cNvPr>
          <p:cNvPicPr>
            <a:picLocks noChangeAspect="1"/>
          </p:cNvPicPr>
          <p:nvPr/>
        </p:nvPicPr>
        <p:blipFill>
          <a:blip r:embed="rId4"/>
          <a:stretch>
            <a:fillRect/>
          </a:stretch>
        </p:blipFill>
        <p:spPr>
          <a:xfrm flipH="1">
            <a:off x="4452652" y="4118606"/>
            <a:ext cx="982667" cy="599647"/>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41" name="Graphic 40" descr="User">
            <a:extLst>
              <a:ext uri="{FF2B5EF4-FFF2-40B4-BE49-F238E27FC236}">
                <a16:creationId xmlns:a16="http://schemas.microsoft.com/office/drawing/2014/main" id="{4BAD8BB2-AB97-A641-87ED-F6FFB71D9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3226280"/>
            <a:ext cx="914400" cy="914400"/>
          </a:xfrm>
          <a:prstGeom prst="rect">
            <a:avLst/>
          </a:prstGeom>
        </p:spPr>
      </p:pic>
      <p:pic>
        <p:nvPicPr>
          <p:cNvPr id="42" name="Graphic 41" descr="User">
            <a:extLst>
              <a:ext uri="{FF2B5EF4-FFF2-40B4-BE49-F238E27FC236}">
                <a16:creationId xmlns:a16="http://schemas.microsoft.com/office/drawing/2014/main" id="{C263A7E0-DEEC-3842-A2F6-4A493BB7C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4897763"/>
            <a:ext cx="914400" cy="914400"/>
          </a:xfrm>
          <a:prstGeom prst="rect">
            <a:avLst/>
          </a:prstGeom>
        </p:spPr>
      </p:pic>
      <p:cxnSp>
        <p:nvCxnSpPr>
          <p:cNvPr id="44" name="Straight Arrow Connector 43">
            <a:extLst>
              <a:ext uri="{FF2B5EF4-FFF2-40B4-BE49-F238E27FC236}">
                <a16:creationId xmlns:a16="http://schemas.microsoft.com/office/drawing/2014/main" id="{3D6B38C5-E7AF-4D44-A087-DB0642CE5EBE}"/>
              </a:ext>
            </a:extLst>
          </p:cNvPr>
          <p:cNvCxnSpPr>
            <a:stCxn id="41" idx="1"/>
          </p:cNvCxnSpPr>
          <p:nvPr/>
        </p:nvCxnSpPr>
        <p:spPr>
          <a:xfrm flipH="1">
            <a:off x="10176387" y="3683480"/>
            <a:ext cx="845958" cy="76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B16F442-339A-6246-8F71-2FE290ECB914}"/>
              </a:ext>
            </a:extLst>
          </p:cNvPr>
          <p:cNvCxnSpPr>
            <a:cxnSpLocks/>
            <a:stCxn id="42" idx="1"/>
          </p:cNvCxnSpPr>
          <p:nvPr/>
        </p:nvCxnSpPr>
        <p:spPr>
          <a:xfrm flipH="1" flipV="1">
            <a:off x="10176387" y="4709376"/>
            <a:ext cx="845958" cy="645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Slide Number Placeholder 49">
            <a:extLst>
              <a:ext uri="{FF2B5EF4-FFF2-40B4-BE49-F238E27FC236}">
                <a16:creationId xmlns:a16="http://schemas.microsoft.com/office/drawing/2014/main" id="{1CA86690-7CCF-FF43-ACAE-AE4B7C80168D}"/>
              </a:ext>
            </a:extLst>
          </p:cNvPr>
          <p:cNvSpPr>
            <a:spLocks noGrp="1"/>
          </p:cNvSpPr>
          <p:nvPr>
            <p:ph type="sldNum" sz="quarter" idx="12"/>
          </p:nvPr>
        </p:nvSpPr>
        <p:spPr/>
        <p:txBody>
          <a:bodyPr/>
          <a:lstStyle/>
          <a:p>
            <a:fld id="{ABEE6CB7-4ADE-FE4A-AC27-FA138741B3A4}" type="slidenum">
              <a:rPr lang="en-US" smtClean="0"/>
              <a:t>4</a:t>
            </a:fld>
            <a:endParaRPr lang="en-US"/>
          </a:p>
        </p:txBody>
      </p:sp>
      <p:sp>
        <p:nvSpPr>
          <p:cNvPr id="25" name="Rounded Rectangular Callout 24">
            <a:extLst>
              <a:ext uri="{FF2B5EF4-FFF2-40B4-BE49-F238E27FC236}">
                <a16:creationId xmlns:a16="http://schemas.microsoft.com/office/drawing/2014/main" id="{3C87207F-7568-FA45-8C37-14A91E1414CC}"/>
              </a:ext>
            </a:extLst>
          </p:cNvPr>
          <p:cNvSpPr/>
          <p:nvPr/>
        </p:nvSpPr>
        <p:spPr>
          <a:xfrm>
            <a:off x="9424614" y="2315899"/>
            <a:ext cx="1597731" cy="914400"/>
          </a:xfrm>
          <a:prstGeom prst="wedgeRoundRectCallout">
            <a:avLst>
              <a:gd name="adj1" fmla="val 29280"/>
              <a:gd name="adj2" fmla="val 7056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Location of all cars?</a:t>
            </a:r>
          </a:p>
        </p:txBody>
      </p:sp>
      <p:sp>
        <p:nvSpPr>
          <p:cNvPr id="26" name="Rounded Rectangular Callout 25">
            <a:extLst>
              <a:ext uri="{FF2B5EF4-FFF2-40B4-BE49-F238E27FC236}">
                <a16:creationId xmlns:a16="http://schemas.microsoft.com/office/drawing/2014/main" id="{2960488C-0BED-1341-8743-8436135CBDC4}"/>
              </a:ext>
            </a:extLst>
          </p:cNvPr>
          <p:cNvSpPr/>
          <p:nvPr/>
        </p:nvSpPr>
        <p:spPr>
          <a:xfrm>
            <a:off x="9441059" y="5804125"/>
            <a:ext cx="1597731" cy="914400"/>
          </a:xfrm>
          <a:prstGeom prst="wedgeRoundRectCallout">
            <a:avLst>
              <a:gd name="adj1" fmla="val 30203"/>
              <a:gd name="adj2" fmla="val -729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Number of buses?</a:t>
            </a:r>
          </a:p>
        </p:txBody>
      </p:sp>
      <p:sp>
        <p:nvSpPr>
          <p:cNvPr id="27" name="TextBox 26">
            <a:extLst>
              <a:ext uri="{FF2B5EF4-FFF2-40B4-BE49-F238E27FC236}">
                <a16:creationId xmlns:a16="http://schemas.microsoft.com/office/drawing/2014/main" id="{3DDC3C38-7801-A84E-B936-1CF0EA4D3114}"/>
              </a:ext>
            </a:extLst>
          </p:cNvPr>
          <p:cNvSpPr txBox="1"/>
          <p:nvPr/>
        </p:nvSpPr>
        <p:spPr>
          <a:xfrm>
            <a:off x="4335572" y="1390014"/>
            <a:ext cx="4083424" cy="584775"/>
          </a:xfrm>
          <a:prstGeom prst="rect">
            <a:avLst/>
          </a:prstGeom>
          <a:noFill/>
        </p:spPr>
        <p:txBody>
          <a:bodyPr wrap="square" rtlCol="0">
            <a:spAutoFit/>
          </a:bodyPr>
          <a:lstStyle/>
          <a:p>
            <a:r>
              <a:rPr lang="en-US" sz="3200" b="1" dirty="0">
                <a:solidFill>
                  <a:srgbClr val="FF0000"/>
                </a:solidFill>
              </a:rPr>
              <a:t>Resource Intensive!</a:t>
            </a:r>
          </a:p>
        </p:txBody>
      </p:sp>
      <p:sp>
        <p:nvSpPr>
          <p:cNvPr id="28" name="TextBox 27">
            <a:extLst>
              <a:ext uri="{FF2B5EF4-FFF2-40B4-BE49-F238E27FC236}">
                <a16:creationId xmlns:a16="http://schemas.microsoft.com/office/drawing/2014/main" id="{45DC1D37-FD2D-D94C-82F8-57F59A2FD88D}"/>
              </a:ext>
            </a:extLst>
          </p:cNvPr>
          <p:cNvSpPr txBox="1"/>
          <p:nvPr/>
        </p:nvSpPr>
        <p:spPr>
          <a:xfrm>
            <a:off x="4290611" y="5796983"/>
            <a:ext cx="4083424" cy="523220"/>
          </a:xfrm>
          <a:prstGeom prst="rect">
            <a:avLst/>
          </a:prstGeom>
          <a:noFill/>
        </p:spPr>
        <p:txBody>
          <a:bodyPr wrap="square" rtlCol="0">
            <a:spAutoFit/>
          </a:bodyPr>
          <a:lstStyle/>
          <a:p>
            <a:pPr algn="ctr"/>
            <a:r>
              <a:rPr lang="en-US" sz="2800" b="1" dirty="0"/>
              <a:t>DNNs (e.g., Faster RCNN)</a:t>
            </a:r>
          </a:p>
        </p:txBody>
      </p:sp>
    </p:spTree>
    <p:extLst>
      <p:ext uri="{BB962C8B-B14F-4D97-AF65-F5344CB8AC3E}">
        <p14:creationId xmlns:p14="http://schemas.microsoft.com/office/powerpoint/2010/main" val="12295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DB7D-3EBA-2547-A002-DA5F59BB9475}"/>
              </a:ext>
            </a:extLst>
          </p:cNvPr>
          <p:cNvSpPr>
            <a:spLocks noGrp="1"/>
          </p:cNvSpPr>
          <p:nvPr>
            <p:ph type="title"/>
          </p:nvPr>
        </p:nvSpPr>
        <p:spPr/>
        <p:txBody>
          <a:bodyPr/>
          <a:lstStyle/>
          <a:p>
            <a:pPr algn="ctr"/>
            <a:r>
              <a:rPr lang="en-US" b="1" dirty="0"/>
              <a:t>Video Analytics Pipelines</a:t>
            </a:r>
          </a:p>
        </p:txBody>
      </p:sp>
      <p:pic>
        <p:nvPicPr>
          <p:cNvPr id="7" name="Picture 6">
            <a:extLst>
              <a:ext uri="{FF2B5EF4-FFF2-40B4-BE49-F238E27FC236}">
                <a16:creationId xmlns:a16="http://schemas.microsoft.com/office/drawing/2014/main" id="{2E83D648-1E51-9C4D-9D72-BF03497CA42A}"/>
              </a:ext>
            </a:extLst>
          </p:cNvPr>
          <p:cNvPicPr>
            <a:picLocks noChangeAspect="1"/>
          </p:cNvPicPr>
          <p:nvPr/>
        </p:nvPicPr>
        <p:blipFill>
          <a:blip r:embed="rId3"/>
          <a:stretch>
            <a:fillRect/>
          </a:stretch>
        </p:blipFill>
        <p:spPr>
          <a:xfrm>
            <a:off x="255255" y="3808474"/>
            <a:ext cx="1234169" cy="1089289"/>
          </a:xfrm>
          <a:prstGeom prst="rect">
            <a:avLst/>
          </a:prstGeom>
        </p:spPr>
      </p:pic>
      <p:pic>
        <p:nvPicPr>
          <p:cNvPr id="8" name="Picture 7">
            <a:extLst>
              <a:ext uri="{FF2B5EF4-FFF2-40B4-BE49-F238E27FC236}">
                <a16:creationId xmlns:a16="http://schemas.microsoft.com/office/drawing/2014/main" id="{9F25670B-78CA-2145-86F9-5DB21544BB4F}"/>
              </a:ext>
            </a:extLst>
          </p:cNvPr>
          <p:cNvPicPr>
            <a:picLocks noChangeAspect="1"/>
          </p:cNvPicPr>
          <p:nvPr/>
        </p:nvPicPr>
        <p:blipFill>
          <a:blip r:embed="rId4"/>
          <a:stretch>
            <a:fillRect/>
          </a:stretch>
        </p:blipFill>
        <p:spPr>
          <a:xfrm flipH="1">
            <a:off x="2097838" y="3966206"/>
            <a:ext cx="1436753" cy="876741"/>
          </a:xfrm>
          <a:prstGeom prst="rect">
            <a:avLst/>
          </a:prstGeom>
          <a:ln w="12700">
            <a:solidFill>
              <a:schemeClr val="tx1"/>
            </a:solidFill>
          </a:ln>
        </p:spPr>
      </p:pic>
      <p:sp>
        <p:nvSpPr>
          <p:cNvPr id="16" name="Rectangle 15">
            <a:extLst>
              <a:ext uri="{FF2B5EF4-FFF2-40B4-BE49-F238E27FC236}">
                <a16:creationId xmlns:a16="http://schemas.microsoft.com/office/drawing/2014/main" id="{7BE55612-D8F7-264C-849F-A29E470BFAF4}"/>
              </a:ext>
            </a:extLst>
          </p:cNvPr>
          <p:cNvSpPr/>
          <p:nvPr/>
        </p:nvSpPr>
        <p:spPr>
          <a:xfrm>
            <a:off x="4483579" y="3183889"/>
            <a:ext cx="3288889" cy="252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3BCBF24-4018-0C4C-A459-9272EBCF32E9}"/>
              </a:ext>
            </a:extLst>
          </p:cNvPr>
          <p:cNvCxnSpPr>
            <a:cxnSpLocks/>
          </p:cNvCxnSpPr>
          <p:nvPr/>
        </p:nvCxnSpPr>
        <p:spPr>
          <a:xfrm flipV="1">
            <a:off x="1559547" y="4353118"/>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37552A3-6B9F-5B4F-994C-F63FBEB3B16D}"/>
              </a:ext>
            </a:extLst>
          </p:cNvPr>
          <p:cNvPicPr>
            <a:picLocks noChangeAspect="1"/>
          </p:cNvPicPr>
          <p:nvPr/>
        </p:nvPicPr>
        <p:blipFill>
          <a:blip r:embed="rId5"/>
          <a:stretch>
            <a:fillRect/>
          </a:stretch>
        </p:blipFill>
        <p:spPr>
          <a:xfrm>
            <a:off x="4494452" y="3896060"/>
            <a:ext cx="3203095" cy="914114"/>
          </a:xfrm>
          <a:prstGeom prst="rect">
            <a:avLst/>
          </a:prstGeom>
        </p:spPr>
      </p:pic>
      <p:sp>
        <p:nvSpPr>
          <p:cNvPr id="23" name="Rectangle 22">
            <a:extLst>
              <a:ext uri="{FF2B5EF4-FFF2-40B4-BE49-F238E27FC236}">
                <a16:creationId xmlns:a16="http://schemas.microsoft.com/office/drawing/2014/main" id="{C22D650F-ED92-BD45-A86F-481B8A091B0B}"/>
              </a:ext>
            </a:extLst>
          </p:cNvPr>
          <p:cNvSpPr/>
          <p:nvPr/>
        </p:nvSpPr>
        <p:spPr>
          <a:xfrm>
            <a:off x="8380882" y="4060843"/>
            <a:ext cx="1597731" cy="10902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Query response</a:t>
            </a:r>
          </a:p>
        </p:txBody>
      </p:sp>
      <p:cxnSp>
        <p:nvCxnSpPr>
          <p:cNvPr id="24" name="Straight Arrow Connector 23">
            <a:extLst>
              <a:ext uri="{FF2B5EF4-FFF2-40B4-BE49-F238E27FC236}">
                <a16:creationId xmlns:a16="http://schemas.microsoft.com/office/drawing/2014/main" id="{9C576915-D740-754E-8FD7-6043B3C243AC}"/>
              </a:ext>
            </a:extLst>
          </p:cNvPr>
          <p:cNvCxnSpPr>
            <a:cxnSpLocks/>
          </p:cNvCxnSpPr>
          <p:nvPr/>
        </p:nvCxnSpPr>
        <p:spPr>
          <a:xfrm>
            <a:off x="7883564" y="4353117"/>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F09919D-ED40-9C44-B3E2-9421F59AACCC}"/>
              </a:ext>
            </a:extLst>
          </p:cNvPr>
          <p:cNvSpPr txBox="1"/>
          <p:nvPr/>
        </p:nvSpPr>
        <p:spPr>
          <a:xfrm>
            <a:off x="0" y="2051321"/>
            <a:ext cx="5122186" cy="954107"/>
          </a:xfrm>
          <a:prstGeom prst="rect">
            <a:avLst/>
          </a:prstGeom>
          <a:noFill/>
        </p:spPr>
        <p:txBody>
          <a:bodyPr wrap="square" rtlCol="0">
            <a:spAutoFit/>
          </a:bodyPr>
          <a:lstStyle/>
          <a:p>
            <a:pPr algn="ctr"/>
            <a:r>
              <a:rPr lang="en-US" sz="2800" b="1" dirty="0"/>
              <a:t>Faster RCNN: 6 sec to process 1 sec of video on $6000 GPU</a:t>
            </a:r>
          </a:p>
        </p:txBody>
      </p:sp>
      <p:pic>
        <p:nvPicPr>
          <p:cNvPr id="30" name="Picture 29">
            <a:extLst>
              <a:ext uri="{FF2B5EF4-FFF2-40B4-BE49-F238E27FC236}">
                <a16:creationId xmlns:a16="http://schemas.microsoft.com/office/drawing/2014/main" id="{DB62485C-CA36-BC43-BEB7-8DFF424FC744}"/>
              </a:ext>
            </a:extLst>
          </p:cNvPr>
          <p:cNvPicPr>
            <a:picLocks noChangeAspect="1"/>
          </p:cNvPicPr>
          <p:nvPr/>
        </p:nvPicPr>
        <p:blipFill>
          <a:blip r:embed="rId4"/>
          <a:stretch>
            <a:fillRect/>
          </a:stretch>
        </p:blipFill>
        <p:spPr>
          <a:xfrm flipH="1">
            <a:off x="2250238" y="4118606"/>
            <a:ext cx="1436753" cy="876741"/>
          </a:xfrm>
          <a:prstGeom prst="rect">
            <a:avLst/>
          </a:prstGeom>
          <a:ln w="12700">
            <a:solidFill>
              <a:schemeClr val="tx1"/>
            </a:solidFill>
          </a:ln>
        </p:spPr>
      </p:pic>
      <p:pic>
        <p:nvPicPr>
          <p:cNvPr id="31" name="Picture 30">
            <a:extLst>
              <a:ext uri="{FF2B5EF4-FFF2-40B4-BE49-F238E27FC236}">
                <a16:creationId xmlns:a16="http://schemas.microsoft.com/office/drawing/2014/main" id="{CF24FA2A-E1F4-A340-A5A0-01536DB10BFC}"/>
              </a:ext>
            </a:extLst>
          </p:cNvPr>
          <p:cNvPicPr>
            <a:picLocks noChangeAspect="1"/>
          </p:cNvPicPr>
          <p:nvPr/>
        </p:nvPicPr>
        <p:blipFill>
          <a:blip r:embed="rId4"/>
          <a:stretch>
            <a:fillRect/>
          </a:stretch>
        </p:blipFill>
        <p:spPr>
          <a:xfrm flipH="1">
            <a:off x="2402638" y="4271006"/>
            <a:ext cx="1436753" cy="876741"/>
          </a:xfrm>
          <a:prstGeom prst="rect">
            <a:avLst/>
          </a:prstGeom>
          <a:ln w="12700">
            <a:solidFill>
              <a:schemeClr val="tx1"/>
            </a:solidFill>
          </a:ln>
        </p:spPr>
      </p:pic>
      <p:sp>
        <p:nvSpPr>
          <p:cNvPr id="32" name="TextBox 31">
            <a:extLst>
              <a:ext uri="{FF2B5EF4-FFF2-40B4-BE49-F238E27FC236}">
                <a16:creationId xmlns:a16="http://schemas.microsoft.com/office/drawing/2014/main" id="{8A00A084-37DF-EC4A-9CA8-78564B9B212C}"/>
              </a:ext>
            </a:extLst>
          </p:cNvPr>
          <p:cNvSpPr txBox="1"/>
          <p:nvPr/>
        </p:nvSpPr>
        <p:spPr>
          <a:xfrm>
            <a:off x="2322339" y="5190093"/>
            <a:ext cx="1474450" cy="523220"/>
          </a:xfrm>
          <a:prstGeom prst="rect">
            <a:avLst/>
          </a:prstGeom>
          <a:noFill/>
        </p:spPr>
        <p:txBody>
          <a:bodyPr wrap="square" rtlCol="0">
            <a:spAutoFit/>
          </a:bodyPr>
          <a:lstStyle/>
          <a:p>
            <a:r>
              <a:rPr lang="en-US" sz="2800" b="1" dirty="0"/>
              <a:t>Frames</a:t>
            </a:r>
          </a:p>
        </p:txBody>
      </p:sp>
      <p:cxnSp>
        <p:nvCxnSpPr>
          <p:cNvPr id="35" name="Straight Arrow Connector 34">
            <a:extLst>
              <a:ext uri="{FF2B5EF4-FFF2-40B4-BE49-F238E27FC236}">
                <a16:creationId xmlns:a16="http://schemas.microsoft.com/office/drawing/2014/main" id="{42DE8130-0DB7-B549-B854-16E67B92CE50}"/>
              </a:ext>
            </a:extLst>
          </p:cNvPr>
          <p:cNvCxnSpPr>
            <a:cxnSpLocks/>
          </p:cNvCxnSpPr>
          <p:nvPr/>
        </p:nvCxnSpPr>
        <p:spPr>
          <a:xfrm flipV="1">
            <a:off x="3987398" y="4353117"/>
            <a:ext cx="3481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2477A68-09B4-894D-A4DD-76252930AF9C}"/>
              </a:ext>
            </a:extLst>
          </p:cNvPr>
          <p:cNvSpPr/>
          <p:nvPr/>
        </p:nvSpPr>
        <p:spPr>
          <a:xfrm>
            <a:off x="4540287" y="3683480"/>
            <a:ext cx="581899" cy="133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9AB7C639-5106-4140-995F-EAF6DF19F0AA}"/>
              </a:ext>
            </a:extLst>
          </p:cNvPr>
          <p:cNvPicPr>
            <a:picLocks noChangeAspect="1"/>
          </p:cNvPicPr>
          <p:nvPr/>
        </p:nvPicPr>
        <p:blipFill>
          <a:blip r:embed="rId4"/>
          <a:stretch>
            <a:fillRect/>
          </a:stretch>
        </p:blipFill>
        <p:spPr>
          <a:xfrm flipH="1">
            <a:off x="4452652" y="4118606"/>
            <a:ext cx="982667" cy="599647"/>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41" name="Graphic 40" descr="User">
            <a:extLst>
              <a:ext uri="{FF2B5EF4-FFF2-40B4-BE49-F238E27FC236}">
                <a16:creationId xmlns:a16="http://schemas.microsoft.com/office/drawing/2014/main" id="{4BAD8BB2-AB97-A641-87ED-F6FFB71D9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3226280"/>
            <a:ext cx="914400" cy="914400"/>
          </a:xfrm>
          <a:prstGeom prst="rect">
            <a:avLst/>
          </a:prstGeom>
        </p:spPr>
      </p:pic>
      <p:pic>
        <p:nvPicPr>
          <p:cNvPr id="42" name="Graphic 41" descr="User">
            <a:extLst>
              <a:ext uri="{FF2B5EF4-FFF2-40B4-BE49-F238E27FC236}">
                <a16:creationId xmlns:a16="http://schemas.microsoft.com/office/drawing/2014/main" id="{C263A7E0-DEEC-3842-A2F6-4A493BB7C8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2345" y="4897763"/>
            <a:ext cx="914400" cy="914400"/>
          </a:xfrm>
          <a:prstGeom prst="rect">
            <a:avLst/>
          </a:prstGeom>
        </p:spPr>
      </p:pic>
      <p:cxnSp>
        <p:nvCxnSpPr>
          <p:cNvPr id="44" name="Straight Arrow Connector 43">
            <a:extLst>
              <a:ext uri="{FF2B5EF4-FFF2-40B4-BE49-F238E27FC236}">
                <a16:creationId xmlns:a16="http://schemas.microsoft.com/office/drawing/2014/main" id="{3D6B38C5-E7AF-4D44-A087-DB0642CE5EBE}"/>
              </a:ext>
            </a:extLst>
          </p:cNvPr>
          <p:cNvCxnSpPr>
            <a:stCxn id="41" idx="1"/>
          </p:cNvCxnSpPr>
          <p:nvPr/>
        </p:nvCxnSpPr>
        <p:spPr>
          <a:xfrm flipH="1">
            <a:off x="10176387" y="3683480"/>
            <a:ext cx="845958" cy="765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B16F442-339A-6246-8F71-2FE290ECB914}"/>
              </a:ext>
            </a:extLst>
          </p:cNvPr>
          <p:cNvCxnSpPr>
            <a:cxnSpLocks/>
            <a:stCxn id="42" idx="1"/>
          </p:cNvCxnSpPr>
          <p:nvPr/>
        </p:nvCxnSpPr>
        <p:spPr>
          <a:xfrm flipH="1" flipV="1">
            <a:off x="10176387" y="4709376"/>
            <a:ext cx="845958" cy="645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Slide Number Placeholder 49">
            <a:extLst>
              <a:ext uri="{FF2B5EF4-FFF2-40B4-BE49-F238E27FC236}">
                <a16:creationId xmlns:a16="http://schemas.microsoft.com/office/drawing/2014/main" id="{1CA86690-7CCF-FF43-ACAE-AE4B7C80168D}"/>
              </a:ext>
            </a:extLst>
          </p:cNvPr>
          <p:cNvSpPr>
            <a:spLocks noGrp="1"/>
          </p:cNvSpPr>
          <p:nvPr>
            <p:ph type="sldNum" sz="quarter" idx="12"/>
          </p:nvPr>
        </p:nvSpPr>
        <p:spPr/>
        <p:txBody>
          <a:bodyPr/>
          <a:lstStyle/>
          <a:p>
            <a:fld id="{ABEE6CB7-4ADE-FE4A-AC27-FA138741B3A4}" type="slidenum">
              <a:rPr lang="en-US" smtClean="0"/>
              <a:t>5</a:t>
            </a:fld>
            <a:endParaRPr lang="en-US"/>
          </a:p>
        </p:txBody>
      </p:sp>
      <p:sp>
        <p:nvSpPr>
          <p:cNvPr id="25" name="Rounded Rectangular Callout 24">
            <a:extLst>
              <a:ext uri="{FF2B5EF4-FFF2-40B4-BE49-F238E27FC236}">
                <a16:creationId xmlns:a16="http://schemas.microsoft.com/office/drawing/2014/main" id="{DCD0E22A-4569-6949-BB96-8E1BF016C3D4}"/>
              </a:ext>
            </a:extLst>
          </p:cNvPr>
          <p:cNvSpPr/>
          <p:nvPr/>
        </p:nvSpPr>
        <p:spPr>
          <a:xfrm>
            <a:off x="9424614" y="2315899"/>
            <a:ext cx="1597731" cy="914400"/>
          </a:xfrm>
          <a:prstGeom prst="wedgeRoundRectCallout">
            <a:avLst>
              <a:gd name="adj1" fmla="val 29280"/>
              <a:gd name="adj2" fmla="val 7056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Location of all cars?</a:t>
            </a:r>
          </a:p>
        </p:txBody>
      </p:sp>
      <p:sp>
        <p:nvSpPr>
          <p:cNvPr id="26" name="Rounded Rectangular Callout 25">
            <a:extLst>
              <a:ext uri="{FF2B5EF4-FFF2-40B4-BE49-F238E27FC236}">
                <a16:creationId xmlns:a16="http://schemas.microsoft.com/office/drawing/2014/main" id="{DC6126FB-9609-2B4E-89E6-C2C6ECD4615D}"/>
              </a:ext>
            </a:extLst>
          </p:cNvPr>
          <p:cNvSpPr/>
          <p:nvPr/>
        </p:nvSpPr>
        <p:spPr>
          <a:xfrm>
            <a:off x="9441059" y="5804125"/>
            <a:ext cx="1597731" cy="914400"/>
          </a:xfrm>
          <a:prstGeom prst="wedgeRoundRectCallout">
            <a:avLst>
              <a:gd name="adj1" fmla="val 30203"/>
              <a:gd name="adj2" fmla="val -7298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Number of buses?</a:t>
            </a:r>
          </a:p>
        </p:txBody>
      </p:sp>
      <p:sp>
        <p:nvSpPr>
          <p:cNvPr id="27" name="TextBox 26">
            <a:extLst>
              <a:ext uri="{FF2B5EF4-FFF2-40B4-BE49-F238E27FC236}">
                <a16:creationId xmlns:a16="http://schemas.microsoft.com/office/drawing/2014/main" id="{8CFE0446-78C8-2649-8CD4-2FB5098ABBB6}"/>
              </a:ext>
            </a:extLst>
          </p:cNvPr>
          <p:cNvSpPr txBox="1"/>
          <p:nvPr/>
        </p:nvSpPr>
        <p:spPr>
          <a:xfrm>
            <a:off x="4335572" y="1390014"/>
            <a:ext cx="4083424" cy="584775"/>
          </a:xfrm>
          <a:prstGeom prst="rect">
            <a:avLst/>
          </a:prstGeom>
          <a:noFill/>
        </p:spPr>
        <p:txBody>
          <a:bodyPr wrap="square" rtlCol="0">
            <a:spAutoFit/>
          </a:bodyPr>
          <a:lstStyle/>
          <a:p>
            <a:r>
              <a:rPr lang="en-US" sz="3200" b="1" dirty="0">
                <a:solidFill>
                  <a:srgbClr val="FF0000"/>
                </a:solidFill>
              </a:rPr>
              <a:t>Resource Intensive!</a:t>
            </a:r>
          </a:p>
        </p:txBody>
      </p:sp>
      <p:sp>
        <p:nvSpPr>
          <p:cNvPr id="28" name="TextBox 27">
            <a:extLst>
              <a:ext uri="{FF2B5EF4-FFF2-40B4-BE49-F238E27FC236}">
                <a16:creationId xmlns:a16="http://schemas.microsoft.com/office/drawing/2014/main" id="{CC293FB6-76CD-C649-9FB2-236B66C67A87}"/>
              </a:ext>
            </a:extLst>
          </p:cNvPr>
          <p:cNvSpPr txBox="1"/>
          <p:nvPr/>
        </p:nvSpPr>
        <p:spPr>
          <a:xfrm>
            <a:off x="4290611" y="5796983"/>
            <a:ext cx="4083424" cy="523220"/>
          </a:xfrm>
          <a:prstGeom prst="rect">
            <a:avLst/>
          </a:prstGeom>
          <a:noFill/>
        </p:spPr>
        <p:txBody>
          <a:bodyPr wrap="square" rtlCol="0">
            <a:spAutoFit/>
          </a:bodyPr>
          <a:lstStyle/>
          <a:p>
            <a:pPr algn="ctr"/>
            <a:r>
              <a:rPr lang="en-US" sz="2800" b="1" dirty="0"/>
              <a:t>DNNs (e.g., Faster RCNN)</a:t>
            </a:r>
          </a:p>
        </p:txBody>
      </p:sp>
    </p:spTree>
    <p:extLst>
      <p:ext uri="{BB962C8B-B14F-4D97-AF65-F5344CB8AC3E}">
        <p14:creationId xmlns:p14="http://schemas.microsoft.com/office/powerpoint/2010/main" val="3378512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AAC9-8D4F-B649-ABCE-CA21E59E22F4}"/>
              </a:ext>
            </a:extLst>
          </p:cNvPr>
          <p:cNvSpPr>
            <a:spLocks noGrp="1"/>
          </p:cNvSpPr>
          <p:nvPr>
            <p:ph type="title"/>
          </p:nvPr>
        </p:nvSpPr>
        <p:spPr/>
        <p:txBody>
          <a:bodyPr/>
          <a:lstStyle/>
          <a:p>
            <a:pPr algn="ctr"/>
            <a:r>
              <a:rPr lang="en-US" b="1" dirty="0"/>
              <a:t>Frame Filtering</a:t>
            </a:r>
          </a:p>
        </p:txBody>
      </p:sp>
      <p:pic>
        <p:nvPicPr>
          <p:cNvPr id="5" name="Picture 4">
            <a:extLst>
              <a:ext uri="{FF2B5EF4-FFF2-40B4-BE49-F238E27FC236}">
                <a16:creationId xmlns:a16="http://schemas.microsoft.com/office/drawing/2014/main" id="{209C9E1B-97A5-C748-B4DA-D0D321522E00}"/>
              </a:ext>
            </a:extLst>
          </p:cNvPr>
          <p:cNvPicPr>
            <a:picLocks noChangeAspect="1"/>
          </p:cNvPicPr>
          <p:nvPr/>
        </p:nvPicPr>
        <p:blipFill>
          <a:blip r:embed="rId3"/>
          <a:stretch>
            <a:fillRect/>
          </a:stretch>
        </p:blipFill>
        <p:spPr>
          <a:xfrm>
            <a:off x="167139" y="3230434"/>
            <a:ext cx="761163" cy="671810"/>
          </a:xfrm>
          <a:prstGeom prst="rect">
            <a:avLst/>
          </a:prstGeom>
        </p:spPr>
      </p:pic>
      <p:sp>
        <p:nvSpPr>
          <p:cNvPr id="10" name="Rectangle 9">
            <a:extLst>
              <a:ext uri="{FF2B5EF4-FFF2-40B4-BE49-F238E27FC236}">
                <a16:creationId xmlns:a16="http://schemas.microsoft.com/office/drawing/2014/main" id="{95BD2418-2A7D-AE4F-BDB8-E2A92E7F2800}"/>
              </a:ext>
            </a:extLst>
          </p:cNvPr>
          <p:cNvSpPr/>
          <p:nvPr/>
        </p:nvSpPr>
        <p:spPr>
          <a:xfrm>
            <a:off x="7240837" y="2806669"/>
            <a:ext cx="2684052" cy="1776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837DB1F-DC4E-7E4F-9627-D90871CD750B}"/>
              </a:ext>
            </a:extLst>
          </p:cNvPr>
          <p:cNvCxnSpPr>
            <a:cxnSpLocks/>
          </p:cNvCxnSpPr>
          <p:nvPr/>
        </p:nvCxnSpPr>
        <p:spPr>
          <a:xfrm>
            <a:off x="1033570" y="3537280"/>
            <a:ext cx="2249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76A8D1-9ADB-E648-856D-B4891DB93017}"/>
              </a:ext>
            </a:extLst>
          </p:cNvPr>
          <p:cNvCxnSpPr>
            <a:cxnSpLocks/>
          </p:cNvCxnSpPr>
          <p:nvPr/>
        </p:nvCxnSpPr>
        <p:spPr>
          <a:xfrm>
            <a:off x="2867968" y="3537280"/>
            <a:ext cx="2344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3FEBFA-FADB-9943-8ECB-A4485356F3EC}"/>
              </a:ext>
            </a:extLst>
          </p:cNvPr>
          <p:cNvSpPr txBox="1"/>
          <p:nvPr/>
        </p:nvSpPr>
        <p:spPr>
          <a:xfrm>
            <a:off x="8079400" y="4610341"/>
            <a:ext cx="808589" cy="400110"/>
          </a:xfrm>
          <a:prstGeom prst="rect">
            <a:avLst/>
          </a:prstGeom>
          <a:noFill/>
        </p:spPr>
        <p:txBody>
          <a:bodyPr wrap="square" rtlCol="0">
            <a:spAutoFit/>
          </a:bodyPr>
          <a:lstStyle/>
          <a:p>
            <a:r>
              <a:rPr lang="en-US" sz="2000" b="1" dirty="0"/>
              <a:t>DNNs</a:t>
            </a:r>
          </a:p>
        </p:txBody>
      </p:sp>
      <p:sp>
        <p:nvSpPr>
          <p:cNvPr id="16" name="Rectangle 15">
            <a:extLst>
              <a:ext uri="{FF2B5EF4-FFF2-40B4-BE49-F238E27FC236}">
                <a16:creationId xmlns:a16="http://schemas.microsoft.com/office/drawing/2014/main" id="{AA582A42-9B73-CA49-A298-D4E5A090F57F}"/>
              </a:ext>
            </a:extLst>
          </p:cNvPr>
          <p:cNvSpPr/>
          <p:nvPr/>
        </p:nvSpPr>
        <p:spPr>
          <a:xfrm>
            <a:off x="10567681" y="3267283"/>
            <a:ext cx="1363342" cy="8355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Query response</a:t>
            </a:r>
          </a:p>
        </p:txBody>
      </p:sp>
      <p:cxnSp>
        <p:nvCxnSpPr>
          <p:cNvPr id="17" name="Straight Arrow Connector 16">
            <a:extLst>
              <a:ext uri="{FF2B5EF4-FFF2-40B4-BE49-F238E27FC236}">
                <a16:creationId xmlns:a16="http://schemas.microsoft.com/office/drawing/2014/main" id="{72EFE9CD-DED5-C846-BF16-86C2040BB3FC}"/>
              </a:ext>
            </a:extLst>
          </p:cNvPr>
          <p:cNvCxnSpPr>
            <a:cxnSpLocks/>
          </p:cNvCxnSpPr>
          <p:nvPr/>
        </p:nvCxnSpPr>
        <p:spPr>
          <a:xfrm>
            <a:off x="10097824" y="3632865"/>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790F47C-DFDA-F347-9F27-E8AEB67145E5}"/>
              </a:ext>
            </a:extLst>
          </p:cNvPr>
          <p:cNvSpPr/>
          <p:nvPr/>
        </p:nvSpPr>
        <p:spPr>
          <a:xfrm>
            <a:off x="3388456" y="2745908"/>
            <a:ext cx="2472057" cy="2091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Approximate model (e.g., Tiny YOLO): low confidence? </a:t>
            </a:r>
          </a:p>
        </p:txBody>
      </p:sp>
      <p:cxnSp>
        <p:nvCxnSpPr>
          <p:cNvPr id="24" name="Straight Arrow Connector 23">
            <a:extLst>
              <a:ext uri="{FF2B5EF4-FFF2-40B4-BE49-F238E27FC236}">
                <a16:creationId xmlns:a16="http://schemas.microsoft.com/office/drawing/2014/main" id="{0473A1C5-D259-5E4E-BE84-8A6555162087}"/>
              </a:ext>
            </a:extLst>
          </p:cNvPr>
          <p:cNvCxnSpPr>
            <a:cxnSpLocks/>
          </p:cNvCxnSpPr>
          <p:nvPr/>
        </p:nvCxnSpPr>
        <p:spPr>
          <a:xfrm flipV="1">
            <a:off x="6012914" y="3537281"/>
            <a:ext cx="7385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AD6A5C-882F-7646-9B5F-4983B963A269}"/>
              </a:ext>
            </a:extLst>
          </p:cNvPr>
          <p:cNvSpPr txBox="1"/>
          <p:nvPr/>
        </p:nvSpPr>
        <p:spPr>
          <a:xfrm>
            <a:off x="6084354" y="3036450"/>
            <a:ext cx="725389" cy="461665"/>
          </a:xfrm>
          <a:prstGeom prst="rect">
            <a:avLst/>
          </a:prstGeom>
          <a:noFill/>
        </p:spPr>
        <p:txBody>
          <a:bodyPr wrap="square" rtlCol="0">
            <a:spAutoFit/>
          </a:bodyPr>
          <a:lstStyle/>
          <a:p>
            <a:r>
              <a:rPr lang="en-US" sz="2400" dirty="0"/>
              <a:t>Yes</a:t>
            </a:r>
          </a:p>
        </p:txBody>
      </p:sp>
      <p:sp>
        <p:nvSpPr>
          <p:cNvPr id="3" name="Slide Number Placeholder 2">
            <a:extLst>
              <a:ext uri="{FF2B5EF4-FFF2-40B4-BE49-F238E27FC236}">
                <a16:creationId xmlns:a16="http://schemas.microsoft.com/office/drawing/2014/main" id="{BCF88F18-D2E4-EE41-86A9-27DC5A01C57C}"/>
              </a:ext>
            </a:extLst>
          </p:cNvPr>
          <p:cNvSpPr>
            <a:spLocks noGrp="1"/>
          </p:cNvSpPr>
          <p:nvPr>
            <p:ph type="sldNum" sz="quarter" idx="12"/>
          </p:nvPr>
        </p:nvSpPr>
        <p:spPr/>
        <p:txBody>
          <a:bodyPr/>
          <a:lstStyle/>
          <a:p>
            <a:fld id="{ABEE6CB7-4ADE-FE4A-AC27-FA138741B3A4}" type="slidenum">
              <a:rPr lang="en-US" smtClean="0"/>
              <a:t>6</a:t>
            </a:fld>
            <a:endParaRPr lang="en-US"/>
          </a:p>
        </p:txBody>
      </p:sp>
      <p:cxnSp>
        <p:nvCxnSpPr>
          <p:cNvPr id="22" name="Straight Connector 21">
            <a:extLst>
              <a:ext uri="{FF2B5EF4-FFF2-40B4-BE49-F238E27FC236}">
                <a16:creationId xmlns:a16="http://schemas.microsoft.com/office/drawing/2014/main" id="{8A738236-D714-9F42-9A71-D1385D75B1F2}"/>
              </a:ext>
            </a:extLst>
          </p:cNvPr>
          <p:cNvCxnSpPr/>
          <p:nvPr/>
        </p:nvCxnSpPr>
        <p:spPr>
          <a:xfrm>
            <a:off x="4624484" y="5132439"/>
            <a:ext cx="0" cy="442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DD07C6AD-85F9-504D-A766-129A72F092E9}"/>
              </a:ext>
            </a:extLst>
          </p:cNvPr>
          <p:cNvCxnSpPr/>
          <p:nvPr/>
        </p:nvCxnSpPr>
        <p:spPr>
          <a:xfrm flipV="1">
            <a:off x="4624484" y="4306529"/>
            <a:ext cx="6624868" cy="1268361"/>
          </a:xfrm>
          <a:prstGeom prst="bentConnector3">
            <a:avLst>
              <a:gd name="adj1" fmla="val 99867"/>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FF2D258-2F68-6A49-BE66-7DDA1E4281DA}"/>
              </a:ext>
            </a:extLst>
          </p:cNvPr>
          <p:cNvSpPr txBox="1"/>
          <p:nvPr/>
        </p:nvSpPr>
        <p:spPr>
          <a:xfrm>
            <a:off x="7716705" y="5626277"/>
            <a:ext cx="725389" cy="461665"/>
          </a:xfrm>
          <a:prstGeom prst="rect">
            <a:avLst/>
          </a:prstGeom>
          <a:noFill/>
        </p:spPr>
        <p:txBody>
          <a:bodyPr wrap="square" rtlCol="0">
            <a:spAutoFit/>
          </a:bodyPr>
          <a:lstStyle/>
          <a:p>
            <a:r>
              <a:rPr lang="en-US" sz="2400" dirty="0"/>
              <a:t>No</a:t>
            </a:r>
          </a:p>
        </p:txBody>
      </p:sp>
      <p:sp>
        <p:nvSpPr>
          <p:cNvPr id="30" name="TextBox 29">
            <a:extLst>
              <a:ext uri="{FF2B5EF4-FFF2-40B4-BE49-F238E27FC236}">
                <a16:creationId xmlns:a16="http://schemas.microsoft.com/office/drawing/2014/main" id="{A98D9078-574C-184B-9C79-E5CFE14709FF}"/>
              </a:ext>
            </a:extLst>
          </p:cNvPr>
          <p:cNvSpPr txBox="1"/>
          <p:nvPr/>
        </p:nvSpPr>
        <p:spPr>
          <a:xfrm>
            <a:off x="167139" y="1474839"/>
            <a:ext cx="11557829" cy="461665"/>
          </a:xfrm>
          <a:prstGeom prst="rect">
            <a:avLst/>
          </a:prstGeom>
          <a:noFill/>
        </p:spPr>
        <p:txBody>
          <a:bodyPr wrap="square" rtlCol="0">
            <a:spAutoFit/>
          </a:bodyPr>
          <a:lstStyle/>
          <a:p>
            <a:r>
              <a:rPr lang="en-US" sz="2400" b="1" dirty="0"/>
              <a:t>1) Approximate model</a:t>
            </a:r>
          </a:p>
        </p:txBody>
      </p:sp>
      <p:sp>
        <p:nvSpPr>
          <p:cNvPr id="31" name="TextBox 30">
            <a:extLst>
              <a:ext uri="{FF2B5EF4-FFF2-40B4-BE49-F238E27FC236}">
                <a16:creationId xmlns:a16="http://schemas.microsoft.com/office/drawing/2014/main" id="{B5EAF1AC-E3A6-E447-A471-C9E3ABB40A34}"/>
              </a:ext>
            </a:extLst>
          </p:cNvPr>
          <p:cNvSpPr txBox="1"/>
          <p:nvPr/>
        </p:nvSpPr>
        <p:spPr>
          <a:xfrm>
            <a:off x="603367" y="1811732"/>
            <a:ext cx="2612693" cy="461665"/>
          </a:xfrm>
          <a:prstGeom prst="rect">
            <a:avLst/>
          </a:prstGeom>
          <a:noFill/>
        </p:spPr>
        <p:txBody>
          <a:bodyPr wrap="square" rtlCol="0">
            <a:spAutoFit/>
          </a:bodyPr>
          <a:lstStyle/>
          <a:p>
            <a:r>
              <a:rPr lang="en-US" sz="2400" b="1" dirty="0"/>
              <a:t>(Focus, OSDI ‘18)</a:t>
            </a:r>
          </a:p>
        </p:txBody>
      </p:sp>
      <p:pic>
        <p:nvPicPr>
          <p:cNvPr id="32" name="Picture 31">
            <a:extLst>
              <a:ext uri="{FF2B5EF4-FFF2-40B4-BE49-F238E27FC236}">
                <a16:creationId xmlns:a16="http://schemas.microsoft.com/office/drawing/2014/main" id="{33889D17-E387-7441-AACB-B301DAA9EF6D}"/>
              </a:ext>
            </a:extLst>
          </p:cNvPr>
          <p:cNvPicPr>
            <a:picLocks noChangeAspect="1"/>
          </p:cNvPicPr>
          <p:nvPr/>
        </p:nvPicPr>
        <p:blipFill>
          <a:blip r:embed="rId4"/>
          <a:stretch>
            <a:fillRect/>
          </a:stretch>
        </p:blipFill>
        <p:spPr>
          <a:xfrm>
            <a:off x="7315185" y="3314700"/>
            <a:ext cx="2443091" cy="697221"/>
          </a:xfrm>
          <a:prstGeom prst="rect">
            <a:avLst/>
          </a:prstGeom>
        </p:spPr>
      </p:pic>
      <p:sp>
        <p:nvSpPr>
          <p:cNvPr id="33" name="Rectangle 32">
            <a:extLst>
              <a:ext uri="{FF2B5EF4-FFF2-40B4-BE49-F238E27FC236}">
                <a16:creationId xmlns:a16="http://schemas.microsoft.com/office/drawing/2014/main" id="{FB37C201-A0D2-F14E-AFFE-5F476D5FCD6B}"/>
              </a:ext>
            </a:extLst>
          </p:cNvPr>
          <p:cNvSpPr/>
          <p:nvPr/>
        </p:nvSpPr>
        <p:spPr>
          <a:xfrm>
            <a:off x="7361020" y="3102120"/>
            <a:ext cx="443831" cy="993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26AEFBB-E2C7-4840-AF6A-DBE63D3769C9}"/>
              </a:ext>
            </a:extLst>
          </p:cNvPr>
          <p:cNvPicPr>
            <a:picLocks noChangeAspect="1"/>
          </p:cNvPicPr>
          <p:nvPr/>
        </p:nvPicPr>
        <p:blipFill>
          <a:blip r:embed="rId5"/>
          <a:stretch>
            <a:fillRect/>
          </a:stretch>
        </p:blipFill>
        <p:spPr>
          <a:xfrm flipH="1">
            <a:off x="7273385" y="3537247"/>
            <a:ext cx="749508" cy="457368"/>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38" name="Picture 37">
            <a:extLst>
              <a:ext uri="{FF2B5EF4-FFF2-40B4-BE49-F238E27FC236}">
                <a16:creationId xmlns:a16="http://schemas.microsoft.com/office/drawing/2014/main" id="{E30B60B6-F173-9A40-9280-10D584067446}"/>
              </a:ext>
            </a:extLst>
          </p:cNvPr>
          <p:cNvPicPr>
            <a:picLocks noChangeAspect="1"/>
          </p:cNvPicPr>
          <p:nvPr/>
        </p:nvPicPr>
        <p:blipFill>
          <a:blip r:embed="rId5"/>
          <a:stretch>
            <a:fillRect/>
          </a:stretch>
        </p:blipFill>
        <p:spPr>
          <a:xfrm flipH="1">
            <a:off x="1546072" y="3224355"/>
            <a:ext cx="761162" cy="464479"/>
          </a:xfrm>
          <a:prstGeom prst="rect">
            <a:avLst/>
          </a:prstGeom>
          <a:ln w="12700">
            <a:solidFill>
              <a:schemeClr val="tx1"/>
            </a:solidFill>
          </a:ln>
        </p:spPr>
      </p:pic>
      <p:pic>
        <p:nvPicPr>
          <p:cNvPr id="39" name="Picture 38">
            <a:extLst>
              <a:ext uri="{FF2B5EF4-FFF2-40B4-BE49-F238E27FC236}">
                <a16:creationId xmlns:a16="http://schemas.microsoft.com/office/drawing/2014/main" id="{F1FAEF16-1AA7-8C42-A32E-516A3595DBD6}"/>
              </a:ext>
            </a:extLst>
          </p:cNvPr>
          <p:cNvPicPr>
            <a:picLocks noChangeAspect="1"/>
          </p:cNvPicPr>
          <p:nvPr/>
        </p:nvPicPr>
        <p:blipFill>
          <a:blip r:embed="rId5"/>
          <a:stretch>
            <a:fillRect/>
          </a:stretch>
        </p:blipFill>
        <p:spPr>
          <a:xfrm flipH="1">
            <a:off x="1698472" y="3376755"/>
            <a:ext cx="761162" cy="464479"/>
          </a:xfrm>
          <a:prstGeom prst="rect">
            <a:avLst/>
          </a:prstGeom>
          <a:ln w="12700">
            <a:solidFill>
              <a:schemeClr val="tx1"/>
            </a:solidFill>
          </a:ln>
        </p:spPr>
      </p:pic>
      <p:pic>
        <p:nvPicPr>
          <p:cNvPr id="40" name="Picture 39">
            <a:extLst>
              <a:ext uri="{FF2B5EF4-FFF2-40B4-BE49-F238E27FC236}">
                <a16:creationId xmlns:a16="http://schemas.microsoft.com/office/drawing/2014/main" id="{7C67CBF2-D0F3-1840-B2FE-7DF17333ECD6}"/>
              </a:ext>
            </a:extLst>
          </p:cNvPr>
          <p:cNvPicPr>
            <a:picLocks noChangeAspect="1"/>
          </p:cNvPicPr>
          <p:nvPr/>
        </p:nvPicPr>
        <p:blipFill>
          <a:blip r:embed="rId5"/>
          <a:stretch>
            <a:fillRect/>
          </a:stretch>
        </p:blipFill>
        <p:spPr>
          <a:xfrm flipH="1">
            <a:off x="1850872" y="3529155"/>
            <a:ext cx="761162" cy="464479"/>
          </a:xfrm>
          <a:prstGeom prst="rect">
            <a:avLst/>
          </a:prstGeom>
          <a:ln w="12700">
            <a:solidFill>
              <a:schemeClr val="tx1"/>
            </a:solidFill>
          </a:ln>
        </p:spPr>
      </p:pic>
    </p:spTree>
    <p:extLst>
      <p:ext uri="{BB962C8B-B14F-4D97-AF65-F5344CB8AC3E}">
        <p14:creationId xmlns:p14="http://schemas.microsoft.com/office/powerpoint/2010/main" val="2947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6" grpId="0" animBg="1"/>
      <p:bldP spid="23" grpId="0" animBg="1"/>
      <p:bldP spid="28" grpId="0"/>
      <p:bldP spid="29" grpId="0"/>
      <p:bldP spid="30" grpId="0"/>
      <p:bldP spid="31"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AAC9-8D4F-B649-ABCE-CA21E59E22F4}"/>
              </a:ext>
            </a:extLst>
          </p:cNvPr>
          <p:cNvSpPr>
            <a:spLocks noGrp="1"/>
          </p:cNvSpPr>
          <p:nvPr>
            <p:ph type="title"/>
          </p:nvPr>
        </p:nvSpPr>
        <p:spPr/>
        <p:txBody>
          <a:bodyPr/>
          <a:lstStyle/>
          <a:p>
            <a:pPr algn="ctr"/>
            <a:r>
              <a:rPr lang="en-US" b="1" dirty="0"/>
              <a:t>Frame Filtering</a:t>
            </a:r>
          </a:p>
        </p:txBody>
      </p:sp>
      <p:pic>
        <p:nvPicPr>
          <p:cNvPr id="5" name="Picture 4">
            <a:extLst>
              <a:ext uri="{FF2B5EF4-FFF2-40B4-BE49-F238E27FC236}">
                <a16:creationId xmlns:a16="http://schemas.microsoft.com/office/drawing/2014/main" id="{209C9E1B-97A5-C748-B4DA-D0D321522E00}"/>
              </a:ext>
            </a:extLst>
          </p:cNvPr>
          <p:cNvPicPr>
            <a:picLocks noChangeAspect="1"/>
          </p:cNvPicPr>
          <p:nvPr/>
        </p:nvPicPr>
        <p:blipFill>
          <a:blip r:embed="rId3"/>
          <a:stretch>
            <a:fillRect/>
          </a:stretch>
        </p:blipFill>
        <p:spPr>
          <a:xfrm>
            <a:off x="167139" y="3230434"/>
            <a:ext cx="761163" cy="671810"/>
          </a:xfrm>
          <a:prstGeom prst="rect">
            <a:avLst/>
          </a:prstGeom>
        </p:spPr>
      </p:pic>
      <p:pic>
        <p:nvPicPr>
          <p:cNvPr id="6" name="Picture 5">
            <a:extLst>
              <a:ext uri="{FF2B5EF4-FFF2-40B4-BE49-F238E27FC236}">
                <a16:creationId xmlns:a16="http://schemas.microsoft.com/office/drawing/2014/main" id="{DBF7D310-87FB-774E-948F-F268B5C51A52}"/>
              </a:ext>
            </a:extLst>
          </p:cNvPr>
          <p:cNvPicPr>
            <a:picLocks noChangeAspect="1"/>
          </p:cNvPicPr>
          <p:nvPr/>
        </p:nvPicPr>
        <p:blipFill>
          <a:blip r:embed="rId4"/>
          <a:stretch>
            <a:fillRect/>
          </a:stretch>
        </p:blipFill>
        <p:spPr>
          <a:xfrm flipH="1">
            <a:off x="1546072" y="3224355"/>
            <a:ext cx="761162" cy="464479"/>
          </a:xfrm>
          <a:prstGeom prst="rect">
            <a:avLst/>
          </a:prstGeom>
          <a:ln w="12700">
            <a:solidFill>
              <a:schemeClr val="tx1"/>
            </a:solidFill>
          </a:ln>
        </p:spPr>
      </p:pic>
      <p:sp>
        <p:nvSpPr>
          <p:cNvPr id="10" name="Rectangle 9">
            <a:extLst>
              <a:ext uri="{FF2B5EF4-FFF2-40B4-BE49-F238E27FC236}">
                <a16:creationId xmlns:a16="http://schemas.microsoft.com/office/drawing/2014/main" id="{95BD2418-2A7D-AE4F-BDB8-E2A92E7F2800}"/>
              </a:ext>
            </a:extLst>
          </p:cNvPr>
          <p:cNvSpPr/>
          <p:nvPr/>
        </p:nvSpPr>
        <p:spPr>
          <a:xfrm>
            <a:off x="7240837" y="2806669"/>
            <a:ext cx="2684052" cy="1776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837DB1F-DC4E-7E4F-9627-D90871CD750B}"/>
              </a:ext>
            </a:extLst>
          </p:cNvPr>
          <p:cNvCxnSpPr>
            <a:cxnSpLocks/>
          </p:cNvCxnSpPr>
          <p:nvPr/>
        </p:nvCxnSpPr>
        <p:spPr>
          <a:xfrm>
            <a:off x="1033570" y="3537280"/>
            <a:ext cx="2249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76A8D1-9ADB-E648-856D-B4891DB93017}"/>
              </a:ext>
            </a:extLst>
          </p:cNvPr>
          <p:cNvCxnSpPr>
            <a:cxnSpLocks/>
          </p:cNvCxnSpPr>
          <p:nvPr/>
        </p:nvCxnSpPr>
        <p:spPr>
          <a:xfrm>
            <a:off x="2867968" y="3537280"/>
            <a:ext cx="2344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3FEBFA-FADB-9943-8ECB-A4485356F3EC}"/>
              </a:ext>
            </a:extLst>
          </p:cNvPr>
          <p:cNvSpPr txBox="1"/>
          <p:nvPr/>
        </p:nvSpPr>
        <p:spPr>
          <a:xfrm>
            <a:off x="8079400" y="4610341"/>
            <a:ext cx="808589" cy="400110"/>
          </a:xfrm>
          <a:prstGeom prst="rect">
            <a:avLst/>
          </a:prstGeom>
          <a:noFill/>
        </p:spPr>
        <p:txBody>
          <a:bodyPr wrap="square" rtlCol="0">
            <a:spAutoFit/>
          </a:bodyPr>
          <a:lstStyle/>
          <a:p>
            <a:r>
              <a:rPr lang="en-US" sz="2000" b="1" dirty="0"/>
              <a:t>DNNs</a:t>
            </a:r>
          </a:p>
        </p:txBody>
      </p:sp>
      <p:sp>
        <p:nvSpPr>
          <p:cNvPr id="16" name="Rectangle 15">
            <a:extLst>
              <a:ext uri="{FF2B5EF4-FFF2-40B4-BE49-F238E27FC236}">
                <a16:creationId xmlns:a16="http://schemas.microsoft.com/office/drawing/2014/main" id="{AA582A42-9B73-CA49-A298-D4E5A090F57F}"/>
              </a:ext>
            </a:extLst>
          </p:cNvPr>
          <p:cNvSpPr/>
          <p:nvPr/>
        </p:nvSpPr>
        <p:spPr>
          <a:xfrm>
            <a:off x="10567681" y="3267283"/>
            <a:ext cx="1363342" cy="8355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Query response</a:t>
            </a:r>
          </a:p>
        </p:txBody>
      </p:sp>
      <p:cxnSp>
        <p:nvCxnSpPr>
          <p:cNvPr id="17" name="Straight Arrow Connector 16">
            <a:extLst>
              <a:ext uri="{FF2B5EF4-FFF2-40B4-BE49-F238E27FC236}">
                <a16:creationId xmlns:a16="http://schemas.microsoft.com/office/drawing/2014/main" id="{72EFE9CD-DED5-C846-BF16-86C2040BB3FC}"/>
              </a:ext>
            </a:extLst>
          </p:cNvPr>
          <p:cNvCxnSpPr>
            <a:cxnSpLocks/>
          </p:cNvCxnSpPr>
          <p:nvPr/>
        </p:nvCxnSpPr>
        <p:spPr>
          <a:xfrm>
            <a:off x="10097824" y="3632865"/>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790F47C-DFDA-F347-9F27-E8AEB67145E5}"/>
              </a:ext>
            </a:extLst>
          </p:cNvPr>
          <p:cNvSpPr/>
          <p:nvPr/>
        </p:nvSpPr>
        <p:spPr>
          <a:xfrm>
            <a:off x="3388456" y="2745908"/>
            <a:ext cx="2472058" cy="212105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Binary classifier: frame contains car?</a:t>
            </a:r>
          </a:p>
        </p:txBody>
      </p:sp>
      <p:cxnSp>
        <p:nvCxnSpPr>
          <p:cNvPr id="24" name="Straight Arrow Connector 23">
            <a:extLst>
              <a:ext uri="{FF2B5EF4-FFF2-40B4-BE49-F238E27FC236}">
                <a16:creationId xmlns:a16="http://schemas.microsoft.com/office/drawing/2014/main" id="{0473A1C5-D259-5E4E-BE84-8A6555162087}"/>
              </a:ext>
            </a:extLst>
          </p:cNvPr>
          <p:cNvCxnSpPr>
            <a:cxnSpLocks/>
          </p:cNvCxnSpPr>
          <p:nvPr/>
        </p:nvCxnSpPr>
        <p:spPr>
          <a:xfrm flipV="1">
            <a:off x="6012914" y="3537281"/>
            <a:ext cx="7385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AD6A5C-882F-7646-9B5F-4983B963A269}"/>
              </a:ext>
            </a:extLst>
          </p:cNvPr>
          <p:cNvSpPr txBox="1"/>
          <p:nvPr/>
        </p:nvSpPr>
        <p:spPr>
          <a:xfrm>
            <a:off x="6084355" y="3036450"/>
            <a:ext cx="589636" cy="461665"/>
          </a:xfrm>
          <a:prstGeom prst="rect">
            <a:avLst/>
          </a:prstGeom>
          <a:noFill/>
        </p:spPr>
        <p:txBody>
          <a:bodyPr wrap="square" rtlCol="0">
            <a:spAutoFit/>
          </a:bodyPr>
          <a:lstStyle/>
          <a:p>
            <a:r>
              <a:rPr lang="en-US" sz="2400" dirty="0"/>
              <a:t>Yes</a:t>
            </a:r>
          </a:p>
        </p:txBody>
      </p:sp>
      <p:sp>
        <p:nvSpPr>
          <p:cNvPr id="29" name="Slide Number Placeholder 28">
            <a:extLst>
              <a:ext uri="{FF2B5EF4-FFF2-40B4-BE49-F238E27FC236}">
                <a16:creationId xmlns:a16="http://schemas.microsoft.com/office/drawing/2014/main" id="{F94D142B-5633-574B-8D68-2B6C9DA83532}"/>
              </a:ext>
            </a:extLst>
          </p:cNvPr>
          <p:cNvSpPr>
            <a:spLocks noGrp="1"/>
          </p:cNvSpPr>
          <p:nvPr>
            <p:ph type="sldNum" sz="quarter" idx="12"/>
          </p:nvPr>
        </p:nvSpPr>
        <p:spPr/>
        <p:txBody>
          <a:bodyPr/>
          <a:lstStyle/>
          <a:p>
            <a:fld id="{ABEE6CB7-4ADE-FE4A-AC27-FA138741B3A4}" type="slidenum">
              <a:rPr lang="en-US" smtClean="0"/>
              <a:t>7</a:t>
            </a:fld>
            <a:endParaRPr lang="en-US"/>
          </a:p>
        </p:txBody>
      </p:sp>
      <p:sp>
        <p:nvSpPr>
          <p:cNvPr id="30" name="TextBox 29">
            <a:extLst>
              <a:ext uri="{FF2B5EF4-FFF2-40B4-BE49-F238E27FC236}">
                <a16:creationId xmlns:a16="http://schemas.microsoft.com/office/drawing/2014/main" id="{2E081BC7-09F9-2847-B20B-9B9DA1D8D9F0}"/>
              </a:ext>
            </a:extLst>
          </p:cNvPr>
          <p:cNvSpPr txBox="1"/>
          <p:nvPr/>
        </p:nvSpPr>
        <p:spPr>
          <a:xfrm>
            <a:off x="167139" y="1474839"/>
            <a:ext cx="11557829" cy="461665"/>
          </a:xfrm>
          <a:prstGeom prst="rect">
            <a:avLst/>
          </a:prstGeom>
          <a:noFill/>
        </p:spPr>
        <p:txBody>
          <a:bodyPr wrap="square" rtlCol="0">
            <a:spAutoFit/>
          </a:bodyPr>
          <a:lstStyle/>
          <a:p>
            <a:r>
              <a:rPr lang="en-US" sz="2400" dirty="0"/>
              <a:t>1) Approximate model	   </a:t>
            </a:r>
            <a:r>
              <a:rPr lang="en-US" sz="2400" b="1" dirty="0"/>
              <a:t>2) Binary classifier</a:t>
            </a:r>
          </a:p>
        </p:txBody>
      </p:sp>
      <p:sp>
        <p:nvSpPr>
          <p:cNvPr id="31" name="TextBox 30">
            <a:extLst>
              <a:ext uri="{FF2B5EF4-FFF2-40B4-BE49-F238E27FC236}">
                <a16:creationId xmlns:a16="http://schemas.microsoft.com/office/drawing/2014/main" id="{F0C24535-34CC-E746-8591-64A53FC3AB0D}"/>
              </a:ext>
            </a:extLst>
          </p:cNvPr>
          <p:cNvSpPr txBox="1"/>
          <p:nvPr/>
        </p:nvSpPr>
        <p:spPr>
          <a:xfrm>
            <a:off x="3861411" y="1846371"/>
            <a:ext cx="3140785" cy="461665"/>
          </a:xfrm>
          <a:prstGeom prst="rect">
            <a:avLst/>
          </a:prstGeom>
          <a:noFill/>
        </p:spPr>
        <p:txBody>
          <a:bodyPr wrap="square" rtlCol="0">
            <a:spAutoFit/>
          </a:bodyPr>
          <a:lstStyle/>
          <a:p>
            <a:r>
              <a:rPr lang="en-US" sz="2400" b="1" dirty="0"/>
              <a:t>(</a:t>
            </a:r>
            <a:r>
              <a:rPr lang="en-US" sz="2400" b="1" dirty="0" err="1"/>
              <a:t>NoScope</a:t>
            </a:r>
            <a:r>
              <a:rPr lang="en-US" sz="2400" b="1" dirty="0"/>
              <a:t>, VLDB ‘17)</a:t>
            </a:r>
          </a:p>
        </p:txBody>
      </p:sp>
      <p:pic>
        <p:nvPicPr>
          <p:cNvPr id="33" name="Picture 32">
            <a:extLst>
              <a:ext uri="{FF2B5EF4-FFF2-40B4-BE49-F238E27FC236}">
                <a16:creationId xmlns:a16="http://schemas.microsoft.com/office/drawing/2014/main" id="{CC2CECD2-3682-424C-8A62-C246CD171A87}"/>
              </a:ext>
            </a:extLst>
          </p:cNvPr>
          <p:cNvPicPr>
            <a:picLocks noChangeAspect="1"/>
          </p:cNvPicPr>
          <p:nvPr/>
        </p:nvPicPr>
        <p:blipFill>
          <a:blip r:embed="rId5"/>
          <a:stretch>
            <a:fillRect/>
          </a:stretch>
        </p:blipFill>
        <p:spPr>
          <a:xfrm>
            <a:off x="7315185" y="3314700"/>
            <a:ext cx="2443091" cy="697221"/>
          </a:xfrm>
          <a:prstGeom prst="rect">
            <a:avLst/>
          </a:prstGeom>
        </p:spPr>
      </p:pic>
      <p:sp>
        <p:nvSpPr>
          <p:cNvPr id="34" name="Rectangle 33">
            <a:extLst>
              <a:ext uri="{FF2B5EF4-FFF2-40B4-BE49-F238E27FC236}">
                <a16:creationId xmlns:a16="http://schemas.microsoft.com/office/drawing/2014/main" id="{A69ADEEC-A43E-6A4D-B7AD-C6D1AE84A6EE}"/>
              </a:ext>
            </a:extLst>
          </p:cNvPr>
          <p:cNvSpPr/>
          <p:nvPr/>
        </p:nvSpPr>
        <p:spPr>
          <a:xfrm>
            <a:off x="7361020" y="3102120"/>
            <a:ext cx="443831" cy="993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B8B43F9-64D1-C54E-AF49-3C1D805D7153}"/>
              </a:ext>
            </a:extLst>
          </p:cNvPr>
          <p:cNvPicPr>
            <a:picLocks noChangeAspect="1"/>
          </p:cNvPicPr>
          <p:nvPr/>
        </p:nvPicPr>
        <p:blipFill>
          <a:blip r:embed="rId4"/>
          <a:stretch>
            <a:fillRect/>
          </a:stretch>
        </p:blipFill>
        <p:spPr>
          <a:xfrm flipH="1">
            <a:off x="7273385" y="3537247"/>
            <a:ext cx="749508" cy="457368"/>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36" name="Picture 35">
            <a:extLst>
              <a:ext uri="{FF2B5EF4-FFF2-40B4-BE49-F238E27FC236}">
                <a16:creationId xmlns:a16="http://schemas.microsoft.com/office/drawing/2014/main" id="{9BF83462-3857-8542-8614-36E928336001}"/>
              </a:ext>
            </a:extLst>
          </p:cNvPr>
          <p:cNvPicPr>
            <a:picLocks noChangeAspect="1"/>
          </p:cNvPicPr>
          <p:nvPr/>
        </p:nvPicPr>
        <p:blipFill>
          <a:blip r:embed="rId4"/>
          <a:stretch>
            <a:fillRect/>
          </a:stretch>
        </p:blipFill>
        <p:spPr>
          <a:xfrm flipH="1">
            <a:off x="1698472" y="3376755"/>
            <a:ext cx="761162" cy="464479"/>
          </a:xfrm>
          <a:prstGeom prst="rect">
            <a:avLst/>
          </a:prstGeom>
          <a:ln w="12700">
            <a:solidFill>
              <a:schemeClr val="tx1"/>
            </a:solidFill>
          </a:ln>
        </p:spPr>
      </p:pic>
      <p:pic>
        <p:nvPicPr>
          <p:cNvPr id="37" name="Picture 36">
            <a:extLst>
              <a:ext uri="{FF2B5EF4-FFF2-40B4-BE49-F238E27FC236}">
                <a16:creationId xmlns:a16="http://schemas.microsoft.com/office/drawing/2014/main" id="{7EF72F8A-D02C-3049-9DD3-999452011E3E}"/>
              </a:ext>
            </a:extLst>
          </p:cNvPr>
          <p:cNvPicPr>
            <a:picLocks noChangeAspect="1"/>
          </p:cNvPicPr>
          <p:nvPr/>
        </p:nvPicPr>
        <p:blipFill>
          <a:blip r:embed="rId4"/>
          <a:stretch>
            <a:fillRect/>
          </a:stretch>
        </p:blipFill>
        <p:spPr>
          <a:xfrm flipH="1">
            <a:off x="1850872" y="3529155"/>
            <a:ext cx="761162" cy="464479"/>
          </a:xfrm>
          <a:prstGeom prst="rect">
            <a:avLst/>
          </a:prstGeom>
          <a:ln w="12700">
            <a:solidFill>
              <a:schemeClr val="tx1"/>
            </a:solidFill>
          </a:ln>
        </p:spPr>
      </p:pic>
    </p:spTree>
    <p:extLst>
      <p:ext uri="{BB962C8B-B14F-4D97-AF65-F5344CB8AC3E}">
        <p14:creationId xmlns:p14="http://schemas.microsoft.com/office/powerpoint/2010/main" val="28786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AAC9-8D4F-B649-ABCE-CA21E59E22F4}"/>
              </a:ext>
            </a:extLst>
          </p:cNvPr>
          <p:cNvSpPr>
            <a:spLocks noGrp="1"/>
          </p:cNvSpPr>
          <p:nvPr>
            <p:ph type="title"/>
          </p:nvPr>
        </p:nvSpPr>
        <p:spPr/>
        <p:txBody>
          <a:bodyPr/>
          <a:lstStyle/>
          <a:p>
            <a:pPr algn="ctr"/>
            <a:r>
              <a:rPr lang="en-US" b="1" dirty="0"/>
              <a:t>Frame Filtering</a:t>
            </a:r>
          </a:p>
        </p:txBody>
      </p:sp>
      <p:pic>
        <p:nvPicPr>
          <p:cNvPr id="5" name="Picture 4">
            <a:extLst>
              <a:ext uri="{FF2B5EF4-FFF2-40B4-BE49-F238E27FC236}">
                <a16:creationId xmlns:a16="http://schemas.microsoft.com/office/drawing/2014/main" id="{209C9E1B-97A5-C748-B4DA-D0D321522E00}"/>
              </a:ext>
            </a:extLst>
          </p:cNvPr>
          <p:cNvPicPr>
            <a:picLocks noChangeAspect="1"/>
          </p:cNvPicPr>
          <p:nvPr/>
        </p:nvPicPr>
        <p:blipFill>
          <a:blip r:embed="rId3"/>
          <a:stretch>
            <a:fillRect/>
          </a:stretch>
        </p:blipFill>
        <p:spPr>
          <a:xfrm>
            <a:off x="167139" y="3230434"/>
            <a:ext cx="761163" cy="671810"/>
          </a:xfrm>
          <a:prstGeom prst="rect">
            <a:avLst/>
          </a:prstGeom>
        </p:spPr>
      </p:pic>
      <p:sp>
        <p:nvSpPr>
          <p:cNvPr id="10" name="Rectangle 9">
            <a:extLst>
              <a:ext uri="{FF2B5EF4-FFF2-40B4-BE49-F238E27FC236}">
                <a16:creationId xmlns:a16="http://schemas.microsoft.com/office/drawing/2014/main" id="{95BD2418-2A7D-AE4F-BDB8-E2A92E7F2800}"/>
              </a:ext>
            </a:extLst>
          </p:cNvPr>
          <p:cNvSpPr/>
          <p:nvPr/>
        </p:nvSpPr>
        <p:spPr>
          <a:xfrm>
            <a:off x="7240837" y="2806669"/>
            <a:ext cx="2684052" cy="1776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837DB1F-DC4E-7E4F-9627-D90871CD750B}"/>
              </a:ext>
            </a:extLst>
          </p:cNvPr>
          <p:cNvCxnSpPr>
            <a:cxnSpLocks/>
          </p:cNvCxnSpPr>
          <p:nvPr/>
        </p:nvCxnSpPr>
        <p:spPr>
          <a:xfrm>
            <a:off x="1033570" y="3537280"/>
            <a:ext cx="2249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76A8D1-9ADB-E648-856D-B4891DB93017}"/>
              </a:ext>
            </a:extLst>
          </p:cNvPr>
          <p:cNvCxnSpPr>
            <a:cxnSpLocks/>
          </p:cNvCxnSpPr>
          <p:nvPr/>
        </p:nvCxnSpPr>
        <p:spPr>
          <a:xfrm>
            <a:off x="2867968" y="3537280"/>
            <a:ext cx="23445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3FEBFA-FADB-9943-8ECB-A4485356F3EC}"/>
              </a:ext>
            </a:extLst>
          </p:cNvPr>
          <p:cNvSpPr txBox="1"/>
          <p:nvPr/>
        </p:nvSpPr>
        <p:spPr>
          <a:xfrm>
            <a:off x="8079400" y="4610341"/>
            <a:ext cx="808589" cy="400110"/>
          </a:xfrm>
          <a:prstGeom prst="rect">
            <a:avLst/>
          </a:prstGeom>
          <a:noFill/>
        </p:spPr>
        <p:txBody>
          <a:bodyPr wrap="square" rtlCol="0">
            <a:spAutoFit/>
          </a:bodyPr>
          <a:lstStyle/>
          <a:p>
            <a:r>
              <a:rPr lang="en-US" sz="2000" b="1" dirty="0"/>
              <a:t>DNNs</a:t>
            </a:r>
          </a:p>
        </p:txBody>
      </p:sp>
      <p:sp>
        <p:nvSpPr>
          <p:cNvPr id="16" name="Rectangle 15">
            <a:extLst>
              <a:ext uri="{FF2B5EF4-FFF2-40B4-BE49-F238E27FC236}">
                <a16:creationId xmlns:a16="http://schemas.microsoft.com/office/drawing/2014/main" id="{AA582A42-9B73-CA49-A298-D4E5A090F57F}"/>
              </a:ext>
            </a:extLst>
          </p:cNvPr>
          <p:cNvSpPr/>
          <p:nvPr/>
        </p:nvSpPr>
        <p:spPr>
          <a:xfrm>
            <a:off x="10567681" y="3267283"/>
            <a:ext cx="1363342" cy="83553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Query response</a:t>
            </a:r>
          </a:p>
        </p:txBody>
      </p:sp>
      <p:cxnSp>
        <p:nvCxnSpPr>
          <p:cNvPr id="17" name="Straight Arrow Connector 16">
            <a:extLst>
              <a:ext uri="{FF2B5EF4-FFF2-40B4-BE49-F238E27FC236}">
                <a16:creationId xmlns:a16="http://schemas.microsoft.com/office/drawing/2014/main" id="{72EFE9CD-DED5-C846-BF16-86C2040BB3FC}"/>
              </a:ext>
            </a:extLst>
          </p:cNvPr>
          <p:cNvCxnSpPr>
            <a:cxnSpLocks/>
          </p:cNvCxnSpPr>
          <p:nvPr/>
        </p:nvCxnSpPr>
        <p:spPr>
          <a:xfrm>
            <a:off x="10097824" y="3632865"/>
            <a:ext cx="3645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790F47C-DFDA-F347-9F27-E8AEB67145E5}"/>
              </a:ext>
            </a:extLst>
          </p:cNvPr>
          <p:cNvSpPr/>
          <p:nvPr/>
        </p:nvSpPr>
        <p:spPr>
          <a:xfrm>
            <a:off x="3388456" y="2745908"/>
            <a:ext cx="2472057" cy="2091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Pixel-level differences: frame change above threshold?</a:t>
            </a:r>
          </a:p>
        </p:txBody>
      </p:sp>
      <p:cxnSp>
        <p:nvCxnSpPr>
          <p:cNvPr id="24" name="Straight Arrow Connector 23">
            <a:extLst>
              <a:ext uri="{FF2B5EF4-FFF2-40B4-BE49-F238E27FC236}">
                <a16:creationId xmlns:a16="http://schemas.microsoft.com/office/drawing/2014/main" id="{0473A1C5-D259-5E4E-BE84-8A6555162087}"/>
              </a:ext>
            </a:extLst>
          </p:cNvPr>
          <p:cNvCxnSpPr>
            <a:cxnSpLocks/>
          </p:cNvCxnSpPr>
          <p:nvPr/>
        </p:nvCxnSpPr>
        <p:spPr>
          <a:xfrm flipV="1">
            <a:off x="6012914" y="3537281"/>
            <a:ext cx="7385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AD6A5C-882F-7646-9B5F-4983B963A269}"/>
              </a:ext>
            </a:extLst>
          </p:cNvPr>
          <p:cNvSpPr txBox="1"/>
          <p:nvPr/>
        </p:nvSpPr>
        <p:spPr>
          <a:xfrm>
            <a:off x="6084354" y="3036450"/>
            <a:ext cx="725389" cy="461665"/>
          </a:xfrm>
          <a:prstGeom prst="rect">
            <a:avLst/>
          </a:prstGeom>
          <a:noFill/>
        </p:spPr>
        <p:txBody>
          <a:bodyPr wrap="square" rtlCol="0">
            <a:spAutoFit/>
          </a:bodyPr>
          <a:lstStyle/>
          <a:p>
            <a:r>
              <a:rPr lang="en-US" sz="2400" dirty="0"/>
              <a:t>Yes</a:t>
            </a:r>
          </a:p>
        </p:txBody>
      </p:sp>
      <p:sp>
        <p:nvSpPr>
          <p:cNvPr id="3" name="Slide Number Placeholder 2">
            <a:extLst>
              <a:ext uri="{FF2B5EF4-FFF2-40B4-BE49-F238E27FC236}">
                <a16:creationId xmlns:a16="http://schemas.microsoft.com/office/drawing/2014/main" id="{F249C6D0-BFEA-9045-8663-E7FC86708A54}"/>
              </a:ext>
            </a:extLst>
          </p:cNvPr>
          <p:cNvSpPr>
            <a:spLocks noGrp="1"/>
          </p:cNvSpPr>
          <p:nvPr>
            <p:ph type="sldNum" sz="quarter" idx="12"/>
          </p:nvPr>
        </p:nvSpPr>
        <p:spPr/>
        <p:txBody>
          <a:bodyPr/>
          <a:lstStyle/>
          <a:p>
            <a:fld id="{ABEE6CB7-4ADE-FE4A-AC27-FA138741B3A4}" type="slidenum">
              <a:rPr lang="en-US" smtClean="0"/>
              <a:t>8</a:t>
            </a:fld>
            <a:endParaRPr lang="en-US" dirty="0"/>
          </a:p>
        </p:txBody>
      </p:sp>
      <p:sp>
        <p:nvSpPr>
          <p:cNvPr id="21" name="TextBox 20">
            <a:extLst>
              <a:ext uri="{FF2B5EF4-FFF2-40B4-BE49-F238E27FC236}">
                <a16:creationId xmlns:a16="http://schemas.microsoft.com/office/drawing/2014/main" id="{2A709B4D-3E9A-9F47-BCD2-9D6E72EB21EB}"/>
              </a:ext>
            </a:extLst>
          </p:cNvPr>
          <p:cNvSpPr txBox="1"/>
          <p:nvPr/>
        </p:nvSpPr>
        <p:spPr>
          <a:xfrm>
            <a:off x="167139" y="1474839"/>
            <a:ext cx="11557829" cy="461665"/>
          </a:xfrm>
          <a:prstGeom prst="rect">
            <a:avLst/>
          </a:prstGeom>
          <a:noFill/>
        </p:spPr>
        <p:txBody>
          <a:bodyPr wrap="square" rtlCol="0">
            <a:spAutoFit/>
          </a:bodyPr>
          <a:lstStyle/>
          <a:p>
            <a:r>
              <a:rPr lang="en-US" sz="2400" dirty="0"/>
              <a:t>1) Approximate model	  2) Binary classifier 		</a:t>
            </a:r>
            <a:r>
              <a:rPr lang="en-US" sz="2400" b="1" dirty="0"/>
              <a:t>3) Pixel-level differences</a:t>
            </a:r>
          </a:p>
        </p:txBody>
      </p:sp>
      <p:sp>
        <p:nvSpPr>
          <p:cNvPr id="22" name="TextBox 21">
            <a:extLst>
              <a:ext uri="{FF2B5EF4-FFF2-40B4-BE49-F238E27FC236}">
                <a16:creationId xmlns:a16="http://schemas.microsoft.com/office/drawing/2014/main" id="{473931BF-4F39-7045-88B2-8725654A51E0}"/>
              </a:ext>
            </a:extLst>
          </p:cNvPr>
          <p:cNvSpPr txBox="1"/>
          <p:nvPr/>
        </p:nvSpPr>
        <p:spPr>
          <a:xfrm>
            <a:off x="7845086" y="1778995"/>
            <a:ext cx="3051265" cy="461665"/>
          </a:xfrm>
          <a:prstGeom prst="rect">
            <a:avLst/>
          </a:prstGeom>
          <a:noFill/>
        </p:spPr>
        <p:txBody>
          <a:bodyPr wrap="square" rtlCol="0">
            <a:spAutoFit/>
          </a:bodyPr>
          <a:lstStyle/>
          <a:p>
            <a:r>
              <a:rPr lang="en-US" sz="2400" b="1" dirty="0"/>
              <a:t>(Glimpse, </a:t>
            </a:r>
            <a:r>
              <a:rPr lang="en-US" sz="2400" b="1" dirty="0" err="1"/>
              <a:t>SenSys</a:t>
            </a:r>
            <a:r>
              <a:rPr lang="en-US" sz="2400" b="1" dirty="0"/>
              <a:t> ’15)</a:t>
            </a:r>
          </a:p>
        </p:txBody>
      </p:sp>
      <p:pic>
        <p:nvPicPr>
          <p:cNvPr id="25" name="Picture 24">
            <a:extLst>
              <a:ext uri="{FF2B5EF4-FFF2-40B4-BE49-F238E27FC236}">
                <a16:creationId xmlns:a16="http://schemas.microsoft.com/office/drawing/2014/main" id="{A4CB1D32-98B3-2C48-8E97-7701EF40A607}"/>
              </a:ext>
            </a:extLst>
          </p:cNvPr>
          <p:cNvPicPr>
            <a:picLocks noChangeAspect="1"/>
          </p:cNvPicPr>
          <p:nvPr/>
        </p:nvPicPr>
        <p:blipFill>
          <a:blip r:embed="rId4"/>
          <a:stretch>
            <a:fillRect/>
          </a:stretch>
        </p:blipFill>
        <p:spPr>
          <a:xfrm>
            <a:off x="7315185" y="3314700"/>
            <a:ext cx="2443091" cy="697221"/>
          </a:xfrm>
          <a:prstGeom prst="rect">
            <a:avLst/>
          </a:prstGeom>
        </p:spPr>
      </p:pic>
      <p:sp>
        <p:nvSpPr>
          <p:cNvPr id="26" name="Rectangle 25">
            <a:extLst>
              <a:ext uri="{FF2B5EF4-FFF2-40B4-BE49-F238E27FC236}">
                <a16:creationId xmlns:a16="http://schemas.microsoft.com/office/drawing/2014/main" id="{775E93B2-ACBF-D642-B047-B6C6D49850C9}"/>
              </a:ext>
            </a:extLst>
          </p:cNvPr>
          <p:cNvSpPr/>
          <p:nvPr/>
        </p:nvSpPr>
        <p:spPr>
          <a:xfrm>
            <a:off x="7361020" y="3102120"/>
            <a:ext cx="443831" cy="993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3A79B24-C986-F147-86C6-043B16EB965E}"/>
              </a:ext>
            </a:extLst>
          </p:cNvPr>
          <p:cNvPicPr>
            <a:picLocks noChangeAspect="1"/>
          </p:cNvPicPr>
          <p:nvPr/>
        </p:nvPicPr>
        <p:blipFill>
          <a:blip r:embed="rId5"/>
          <a:stretch>
            <a:fillRect/>
          </a:stretch>
        </p:blipFill>
        <p:spPr>
          <a:xfrm flipH="1">
            <a:off x="7273385" y="3537247"/>
            <a:ext cx="749508" cy="457368"/>
          </a:xfrm>
          <a:prstGeom prst="rect">
            <a:avLst/>
          </a:prstGeom>
          <a:ln w="12700">
            <a:solidFill>
              <a:schemeClr val="tx1"/>
            </a:solidFill>
          </a:ln>
          <a:scene3d>
            <a:camera prst="perspectiveContrastingRightFacing">
              <a:rot lat="623785" lon="17400000" rev="213211"/>
            </a:camera>
            <a:lightRig rig="threePt" dir="t">
              <a:rot lat="0" lon="0" rev="0"/>
            </a:lightRig>
          </a:scene3d>
        </p:spPr>
      </p:pic>
      <p:pic>
        <p:nvPicPr>
          <p:cNvPr id="29" name="Picture 28">
            <a:extLst>
              <a:ext uri="{FF2B5EF4-FFF2-40B4-BE49-F238E27FC236}">
                <a16:creationId xmlns:a16="http://schemas.microsoft.com/office/drawing/2014/main" id="{6E5E6446-0BE7-D541-88E0-BDB13D44CEDF}"/>
              </a:ext>
            </a:extLst>
          </p:cNvPr>
          <p:cNvPicPr>
            <a:picLocks noChangeAspect="1"/>
          </p:cNvPicPr>
          <p:nvPr/>
        </p:nvPicPr>
        <p:blipFill>
          <a:blip r:embed="rId5"/>
          <a:stretch>
            <a:fillRect/>
          </a:stretch>
        </p:blipFill>
        <p:spPr>
          <a:xfrm flipH="1">
            <a:off x="1546072" y="3224355"/>
            <a:ext cx="761162" cy="464479"/>
          </a:xfrm>
          <a:prstGeom prst="rect">
            <a:avLst/>
          </a:prstGeom>
          <a:ln w="12700">
            <a:solidFill>
              <a:schemeClr val="tx1"/>
            </a:solidFill>
          </a:ln>
        </p:spPr>
      </p:pic>
      <p:pic>
        <p:nvPicPr>
          <p:cNvPr id="30" name="Picture 29">
            <a:extLst>
              <a:ext uri="{FF2B5EF4-FFF2-40B4-BE49-F238E27FC236}">
                <a16:creationId xmlns:a16="http://schemas.microsoft.com/office/drawing/2014/main" id="{1B8D91FE-4FF0-C640-A775-75B07227D38F}"/>
              </a:ext>
            </a:extLst>
          </p:cNvPr>
          <p:cNvPicPr>
            <a:picLocks noChangeAspect="1"/>
          </p:cNvPicPr>
          <p:nvPr/>
        </p:nvPicPr>
        <p:blipFill>
          <a:blip r:embed="rId5"/>
          <a:stretch>
            <a:fillRect/>
          </a:stretch>
        </p:blipFill>
        <p:spPr>
          <a:xfrm flipH="1">
            <a:off x="1698472" y="3376755"/>
            <a:ext cx="761162" cy="464479"/>
          </a:xfrm>
          <a:prstGeom prst="rect">
            <a:avLst/>
          </a:prstGeom>
          <a:ln w="12700">
            <a:solidFill>
              <a:schemeClr val="tx1"/>
            </a:solidFill>
          </a:ln>
        </p:spPr>
      </p:pic>
      <p:pic>
        <p:nvPicPr>
          <p:cNvPr id="31" name="Picture 30">
            <a:extLst>
              <a:ext uri="{FF2B5EF4-FFF2-40B4-BE49-F238E27FC236}">
                <a16:creationId xmlns:a16="http://schemas.microsoft.com/office/drawing/2014/main" id="{8DB6FACF-4C27-444F-8A7D-28D8BD9DD6B4}"/>
              </a:ext>
            </a:extLst>
          </p:cNvPr>
          <p:cNvPicPr>
            <a:picLocks noChangeAspect="1"/>
          </p:cNvPicPr>
          <p:nvPr/>
        </p:nvPicPr>
        <p:blipFill>
          <a:blip r:embed="rId5"/>
          <a:stretch>
            <a:fillRect/>
          </a:stretch>
        </p:blipFill>
        <p:spPr>
          <a:xfrm flipH="1">
            <a:off x="1850872" y="3529155"/>
            <a:ext cx="761162" cy="464479"/>
          </a:xfrm>
          <a:prstGeom prst="rect">
            <a:avLst/>
          </a:prstGeom>
          <a:ln w="12700">
            <a:solidFill>
              <a:schemeClr val="tx1"/>
            </a:solidFill>
          </a:ln>
        </p:spPr>
      </p:pic>
      <p:pic>
        <p:nvPicPr>
          <p:cNvPr id="4" name="图片 3">
            <a:extLst>
              <a:ext uri="{FF2B5EF4-FFF2-40B4-BE49-F238E27FC236}">
                <a16:creationId xmlns:a16="http://schemas.microsoft.com/office/drawing/2014/main" id="{E880ADAB-6AF8-6E41-B213-3D175F06C8B1}"/>
              </a:ext>
            </a:extLst>
          </p:cNvPr>
          <p:cNvPicPr>
            <a:picLocks noChangeAspect="1"/>
          </p:cNvPicPr>
          <p:nvPr/>
        </p:nvPicPr>
        <p:blipFill>
          <a:blip r:embed="rId6"/>
          <a:stretch>
            <a:fillRect/>
          </a:stretch>
        </p:blipFill>
        <p:spPr>
          <a:xfrm>
            <a:off x="2186079" y="5001126"/>
            <a:ext cx="4783878" cy="1817874"/>
          </a:xfrm>
          <a:prstGeom prst="rect">
            <a:avLst/>
          </a:prstGeom>
        </p:spPr>
      </p:pic>
    </p:spTree>
    <p:extLst>
      <p:ext uri="{BB962C8B-B14F-4D97-AF65-F5344CB8AC3E}">
        <p14:creationId xmlns:p14="http://schemas.microsoft.com/office/powerpoint/2010/main" val="360681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677B-6154-2647-9B14-B517464AEF09}"/>
              </a:ext>
            </a:extLst>
          </p:cNvPr>
          <p:cNvSpPr>
            <a:spLocks noGrp="1"/>
          </p:cNvSpPr>
          <p:nvPr>
            <p:ph type="title"/>
          </p:nvPr>
        </p:nvSpPr>
        <p:spPr/>
        <p:txBody>
          <a:bodyPr/>
          <a:lstStyle/>
          <a:p>
            <a:pPr algn="ctr"/>
            <a:r>
              <a:rPr lang="en-US" b="1" dirty="0"/>
              <a:t>Key Question</a:t>
            </a:r>
          </a:p>
        </p:txBody>
      </p:sp>
      <p:sp>
        <p:nvSpPr>
          <p:cNvPr id="3" name="Content Placeholder 2">
            <a:extLst>
              <a:ext uri="{FF2B5EF4-FFF2-40B4-BE49-F238E27FC236}">
                <a16:creationId xmlns:a16="http://schemas.microsoft.com/office/drawing/2014/main" id="{FD9E9460-749B-EC49-9E50-269A6ABD2381}"/>
              </a:ext>
            </a:extLst>
          </p:cNvPr>
          <p:cNvSpPr>
            <a:spLocks noGrp="1"/>
          </p:cNvSpPr>
          <p:nvPr>
            <p:ph idx="1"/>
          </p:nvPr>
        </p:nvSpPr>
        <p:spPr>
          <a:xfrm>
            <a:off x="838200" y="4395019"/>
            <a:ext cx="10515600" cy="1781944"/>
          </a:xfrm>
        </p:spPr>
        <p:txBody>
          <a:bodyPr/>
          <a:lstStyle/>
          <a:p>
            <a:r>
              <a:rPr lang="en-US" dirty="0"/>
              <a:t>What computational resources are available on existing cameras?</a:t>
            </a:r>
          </a:p>
          <a:p>
            <a:r>
              <a:rPr lang="en-US" dirty="0"/>
              <a:t>How do existing approaches fare?</a:t>
            </a:r>
          </a:p>
        </p:txBody>
      </p:sp>
      <p:sp>
        <p:nvSpPr>
          <p:cNvPr id="4" name="Rectangle 3">
            <a:extLst>
              <a:ext uri="{FF2B5EF4-FFF2-40B4-BE49-F238E27FC236}">
                <a16:creationId xmlns:a16="http://schemas.microsoft.com/office/drawing/2014/main" id="{CFB632C5-3CD2-5442-AD81-0A7933302D18}"/>
              </a:ext>
            </a:extLst>
          </p:cNvPr>
          <p:cNvSpPr/>
          <p:nvPr/>
        </p:nvSpPr>
        <p:spPr>
          <a:xfrm>
            <a:off x="838200" y="2614326"/>
            <a:ext cx="9906000" cy="1445342"/>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B87F28-1BF6-574A-9F33-A987476E278E}"/>
              </a:ext>
            </a:extLst>
          </p:cNvPr>
          <p:cNvSpPr txBox="1"/>
          <p:nvPr/>
        </p:nvSpPr>
        <p:spPr>
          <a:xfrm>
            <a:off x="1142996" y="3105198"/>
            <a:ext cx="9601204" cy="523220"/>
          </a:xfrm>
          <a:prstGeom prst="rect">
            <a:avLst/>
          </a:prstGeom>
          <a:noFill/>
          <a:ln>
            <a:noFill/>
          </a:ln>
        </p:spPr>
        <p:txBody>
          <a:bodyPr wrap="square" rtlCol="0">
            <a:spAutoFit/>
          </a:bodyPr>
          <a:lstStyle/>
          <a:p>
            <a:pPr algn="ctr"/>
            <a:r>
              <a:rPr lang="en-US" sz="2800" b="1" dirty="0">
                <a:solidFill>
                  <a:schemeClr val="bg1"/>
                </a:solidFill>
              </a:rPr>
              <a:t>Can we filter frames directly on the camera itself? </a:t>
            </a:r>
          </a:p>
        </p:txBody>
      </p:sp>
      <p:sp>
        <p:nvSpPr>
          <p:cNvPr id="6" name="Slide Number Placeholder 5">
            <a:extLst>
              <a:ext uri="{FF2B5EF4-FFF2-40B4-BE49-F238E27FC236}">
                <a16:creationId xmlns:a16="http://schemas.microsoft.com/office/drawing/2014/main" id="{F7A1EE2A-127B-6846-9936-78DEE55631F3}"/>
              </a:ext>
            </a:extLst>
          </p:cNvPr>
          <p:cNvSpPr>
            <a:spLocks noGrp="1"/>
          </p:cNvSpPr>
          <p:nvPr>
            <p:ph type="sldNum" sz="quarter" idx="12"/>
          </p:nvPr>
        </p:nvSpPr>
        <p:spPr/>
        <p:txBody>
          <a:bodyPr/>
          <a:lstStyle/>
          <a:p>
            <a:fld id="{ABEE6CB7-4ADE-FE4A-AC27-FA138741B3A4}" type="slidenum">
              <a:rPr lang="en-US" smtClean="0"/>
              <a:t>9</a:t>
            </a:fld>
            <a:endParaRPr lang="en-US"/>
          </a:p>
        </p:txBody>
      </p:sp>
      <p:sp>
        <p:nvSpPr>
          <p:cNvPr id="8" name="Content Placeholder 2">
            <a:extLst>
              <a:ext uri="{FF2B5EF4-FFF2-40B4-BE49-F238E27FC236}">
                <a16:creationId xmlns:a16="http://schemas.microsoft.com/office/drawing/2014/main" id="{2020E222-9340-1B42-9CD5-0BFC80694AC7}"/>
              </a:ext>
            </a:extLst>
          </p:cNvPr>
          <p:cNvSpPr txBox="1">
            <a:spLocks/>
          </p:cNvSpPr>
          <p:nvPr/>
        </p:nvSpPr>
        <p:spPr>
          <a:xfrm>
            <a:off x="838200" y="1756780"/>
            <a:ext cx="10515600" cy="17819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Filtering benefits increase closer to the video source</a:t>
            </a:r>
          </a:p>
          <a:p>
            <a:endParaRPr lang="en-US" dirty="0"/>
          </a:p>
        </p:txBody>
      </p:sp>
    </p:spTree>
    <p:extLst>
      <p:ext uri="{BB962C8B-B14F-4D97-AF65-F5344CB8AC3E}">
        <p14:creationId xmlns:p14="http://schemas.microsoft.com/office/powerpoint/2010/main" val="29189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6498</TotalTime>
  <Words>4149</Words>
  <Application>Microsoft Macintosh PowerPoint</Application>
  <PresentationFormat>宽屏</PresentationFormat>
  <Paragraphs>452</Paragraphs>
  <Slides>32</Slides>
  <Notes>31</Notes>
  <HiddenSlides>1</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32</vt:i4>
      </vt:variant>
    </vt:vector>
  </HeadingPairs>
  <TitlesOfParts>
    <vt:vector size="36" baseType="lpstr">
      <vt:lpstr>Arial</vt:lpstr>
      <vt:lpstr>Calibri</vt:lpstr>
      <vt:lpstr>Calibri Light</vt:lpstr>
      <vt:lpstr>Office Theme</vt:lpstr>
      <vt:lpstr>Reducto: On-Camera Filtering for Resource-Efficient Real-Time Video Analytics</vt:lpstr>
      <vt:lpstr>Video Analytics Trends</vt:lpstr>
      <vt:lpstr>Video Analytics Pipelines</vt:lpstr>
      <vt:lpstr>Video Analytics Pipelines</vt:lpstr>
      <vt:lpstr>Video Analytics Pipelines</vt:lpstr>
      <vt:lpstr>Frame Filtering</vt:lpstr>
      <vt:lpstr>Frame Filtering</vt:lpstr>
      <vt:lpstr>Frame Filtering</vt:lpstr>
      <vt:lpstr>Key Question</vt:lpstr>
      <vt:lpstr>Camera Market Study</vt:lpstr>
      <vt:lpstr>Existing Filtering Approaches</vt:lpstr>
      <vt:lpstr>PowerPoint 演示文稿</vt:lpstr>
      <vt:lpstr>PowerPoint 演示文稿</vt:lpstr>
      <vt:lpstr>PowerPoint 演示文稿</vt:lpstr>
      <vt:lpstr>Using Frame Differencing Effectively</vt:lpstr>
      <vt:lpstr>Reducto Overview</vt:lpstr>
      <vt:lpstr>Challenge #1: Threshold</vt:lpstr>
      <vt:lpstr>Challenge #2: Differencing Feature</vt:lpstr>
      <vt:lpstr>Challenge #2: Differencing Feature</vt:lpstr>
      <vt:lpstr>Putting It Together</vt:lpstr>
      <vt:lpstr>Putting It Together</vt:lpstr>
      <vt:lpstr>Putting It Together</vt:lpstr>
      <vt:lpstr>Putting It Together</vt:lpstr>
      <vt:lpstr>Evaluation: Methodology</vt:lpstr>
      <vt:lpstr>Reducto vs. Offline Optimal Filtering</vt:lpstr>
      <vt:lpstr>Speed on Camera</vt:lpstr>
      <vt:lpstr>Resource Savings</vt:lpstr>
      <vt:lpstr>Resource Savings</vt:lpstr>
      <vt:lpstr>Conclusion</vt:lpstr>
      <vt:lpstr>Summary</vt:lpstr>
      <vt:lpstr>Hotspots in Video Analysis Research</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Reducto: On-Camera Filtering for Resource-Efficient Real-Time Video Analytics</dc:title>
  <dc:creator>Arthi Padmanabhan</dc:creator>
  <cp:lastModifiedBy>Wu Jiahang</cp:lastModifiedBy>
  <cp:revision>84</cp:revision>
  <dcterms:created xsi:type="dcterms:W3CDTF">2020-07-23T07:30:23Z</dcterms:created>
  <dcterms:modified xsi:type="dcterms:W3CDTF">2020-11-18T02:54:41Z</dcterms:modified>
</cp:coreProperties>
</file>