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0" r:id="rId4"/>
    <p:sldId id="296" r:id="rId5"/>
    <p:sldId id="261" r:id="rId6"/>
    <p:sldId id="262" r:id="rId7"/>
    <p:sldId id="263" r:id="rId8"/>
    <p:sldId id="272" r:id="rId9"/>
    <p:sldId id="274" r:id="rId10"/>
    <p:sldId id="264" r:id="rId11"/>
    <p:sldId id="275" r:id="rId12"/>
    <p:sldId id="297" r:id="rId13"/>
    <p:sldId id="276" r:id="rId14"/>
    <p:sldId id="266" r:id="rId15"/>
    <p:sldId id="267" r:id="rId16"/>
    <p:sldId id="278" r:id="rId17"/>
    <p:sldId id="298" r:id="rId18"/>
    <p:sldId id="279" r:id="rId19"/>
    <p:sldId id="300" r:id="rId20"/>
    <p:sldId id="299" r:id="rId21"/>
    <p:sldId id="288" r:id="rId22"/>
    <p:sldId id="301" r:id="rId23"/>
    <p:sldId id="289" r:id="rId24"/>
    <p:sldId id="290" r:id="rId25"/>
    <p:sldId id="291" r:id="rId26"/>
    <p:sldId id="292" r:id="rId27"/>
    <p:sldId id="302" r:id="rId28"/>
    <p:sldId id="271" r:id="rId29"/>
    <p:sldId id="269" r:id="rId30"/>
    <p:sldId id="303" r:id="rId31"/>
    <p:sldId id="270" r:id="rId3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11" autoAdjust="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2020年11月11日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  <a:pPr/>
              <a:t>2020年11月11日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7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28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1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1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8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66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36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1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1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课程说明应简短。</a:t>
            </a:r>
          </a:p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40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4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06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75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26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86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39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36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9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b="1" dirty="0"/>
              <a:t>示例目标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zh-CN" altLang="en-US" dirty="0"/>
              <a:t>本课程结束时，学到的内容：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将文件保存到团队 </a:t>
            </a:r>
            <a:r>
              <a:rPr lang="en-US" altLang="zh-CN" dirty="0"/>
              <a:t>Web </a:t>
            </a:r>
            <a:r>
              <a:rPr lang="zh-CN" altLang="en-US" dirty="0"/>
              <a:t>服务器。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将文件移动到团队 </a:t>
            </a:r>
            <a:r>
              <a:rPr lang="en-US" altLang="zh-CN" dirty="0"/>
              <a:t>Web </a:t>
            </a:r>
            <a:r>
              <a:rPr lang="zh-CN" altLang="en-US" dirty="0"/>
              <a:t>服务器上的其他位置。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在团队 </a:t>
            </a:r>
            <a:r>
              <a:rPr lang="en-US" altLang="zh-CN" dirty="0"/>
              <a:t>Web </a:t>
            </a:r>
            <a:r>
              <a:rPr lang="zh-CN" altLang="en-US" dirty="0"/>
              <a:t>服务器上共享文件。</a:t>
            </a:r>
          </a:p>
          <a:p>
            <a:pPr rtl="0"/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94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altLang="zh-CN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86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b="1" dirty="0"/>
              <a:t>示例目标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zh-CN" altLang="en-US" dirty="0"/>
              <a:t>本课程结束时，学到的内容：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将文件保存到团队 </a:t>
            </a:r>
            <a:r>
              <a:rPr lang="en-US" altLang="zh-CN" dirty="0"/>
              <a:t>Web </a:t>
            </a:r>
            <a:r>
              <a:rPr lang="zh-CN" altLang="en-US" dirty="0"/>
              <a:t>服务器。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将文件移动到团队 </a:t>
            </a:r>
            <a:r>
              <a:rPr lang="en-US" altLang="zh-CN" dirty="0"/>
              <a:t>Web </a:t>
            </a:r>
            <a:r>
              <a:rPr lang="zh-CN" altLang="en-US" dirty="0"/>
              <a:t>服务器上的其他位置。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-CN" altLang="en-US" dirty="0"/>
              <a:t>在团队 </a:t>
            </a:r>
            <a:r>
              <a:rPr lang="en-US" altLang="zh-CN" dirty="0"/>
              <a:t>Web </a:t>
            </a:r>
            <a:r>
              <a:rPr lang="zh-CN" altLang="en-US" dirty="0"/>
              <a:t>服务器上共享文件。</a:t>
            </a:r>
          </a:p>
          <a:p>
            <a:pPr rtl="0"/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7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3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2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</a:p>
          <a:p>
            <a:pPr lvl="1" rtl="0" eaLnBrk="1" latinLnBrk="0" hangingPunct="1"/>
            <a:r>
              <a:rPr lang="zh-cn" dirty="0"/>
              <a:t>第二级</a:t>
            </a:r>
          </a:p>
          <a:p>
            <a:pPr lvl="2" rtl="0" eaLnBrk="1" latinLnBrk="0" hangingPunct="1"/>
            <a:r>
              <a:rPr lang="zh-cn" dirty="0"/>
              <a:t>第三级</a:t>
            </a:r>
          </a:p>
          <a:p>
            <a:pPr lvl="3" rtl="0" eaLnBrk="1" latinLnBrk="0" hangingPunct="1"/>
            <a:r>
              <a:rPr lang="zh-cn" dirty="0"/>
              <a:t>第四级</a:t>
            </a:r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  <a:p>
            <a:pPr lvl="1" rtl="0" eaLnBrk="1" latinLnBrk="0" hangingPunct="1"/>
            <a:r>
              <a:rPr lang="zh-CN" altLang="en-US"/>
              <a:t>二级</a:t>
            </a:r>
          </a:p>
          <a:p>
            <a:pPr lvl="2" rtl="0" eaLnBrk="1" latinLnBrk="0" hangingPunct="1"/>
            <a:r>
              <a:rPr lang="zh-CN" altLang="en-US"/>
              <a:t>三级</a:t>
            </a:r>
          </a:p>
          <a:p>
            <a:pPr lvl="3" rtl="0" eaLnBrk="1" latinLnBrk="0" hangingPunct="1"/>
            <a:r>
              <a:rPr lang="zh-CN" altLang="en-US"/>
              <a:t>四级</a:t>
            </a:r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  <a:t>2020年11月11日</a:t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  <a:pPr/>
              <a:t>2020年11月11日</a:t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Bluetooth 5.1 direction finding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71652" y="3859034"/>
            <a:ext cx="1278835" cy="941566"/>
          </a:xfrm>
        </p:spPr>
        <p:txBody>
          <a:bodyPr rtlCol="0"/>
          <a:lstStyle/>
          <a:p>
            <a:pPr rtl="0"/>
            <a:endParaRPr lang="zh-CN" altLang="en-US" dirty="0"/>
          </a:p>
          <a:p>
            <a:pPr rtl="0"/>
            <a:r>
              <a:rPr lang="zh-CN" altLang="en-US" dirty="0"/>
              <a:t>陆雨萌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807">
        <p:fade/>
      </p:transition>
    </mc:Choice>
    <mc:Fallback>
      <p:transition spd="med" advTm="1180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How Bluetooth direction finding works?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11358880" cy="4341875"/>
          </a:xfrm>
        </p:spPr>
        <p:txBody>
          <a:bodyPr rtlCol="0">
            <a:normAutofit/>
          </a:bodyPr>
          <a:lstStyle/>
          <a:p>
            <a:pPr algn="just" rtl="0"/>
            <a:r>
              <a:rPr lang="en-US" altLang="zh-CN" dirty="0"/>
              <a:t>Bluetooth Direction Finding Signals</a:t>
            </a:r>
          </a:p>
          <a:p>
            <a:pPr lvl="1" algn="just"/>
            <a:r>
              <a:rPr lang="en-US" altLang="zh-CN" dirty="0"/>
              <a:t>Direction finding signals provide a source of </a:t>
            </a:r>
            <a:r>
              <a:rPr lang="en-US" altLang="zh-CN" dirty="0">
                <a:solidFill>
                  <a:schemeClr val="accent5"/>
                </a:solidFill>
              </a:rPr>
              <a:t>constant signal </a:t>
            </a:r>
            <a:r>
              <a:rPr lang="en-US" altLang="zh-CN" dirty="0"/>
              <a:t>material that </a:t>
            </a:r>
            <a:r>
              <a:rPr lang="en-US" altLang="zh-CN" dirty="0">
                <a:solidFill>
                  <a:schemeClr val="accent5"/>
                </a:solidFill>
              </a:rPr>
              <a:t>IQ sampling</a:t>
            </a:r>
            <a:r>
              <a:rPr lang="en-US" altLang="zh-CN" dirty="0"/>
              <a:t> can be applied to. </a:t>
            </a:r>
          </a:p>
          <a:p>
            <a:pPr lvl="1" algn="just"/>
            <a:r>
              <a:rPr lang="en-US" altLang="zh-CN" dirty="0"/>
              <a:t>PDUs have additional data known as the </a:t>
            </a:r>
            <a:r>
              <a:rPr lang="en-US" altLang="zh-CN" dirty="0">
                <a:solidFill>
                  <a:schemeClr val="accent5"/>
                </a:solidFill>
              </a:rPr>
              <a:t>Constant Tone Extension (CTE) </a:t>
            </a:r>
            <a:r>
              <a:rPr lang="en-US" altLang="zh-CN" dirty="0"/>
              <a:t>added to their end.</a:t>
            </a:r>
          </a:p>
          <a:p>
            <a:pPr lvl="1" algn="just"/>
            <a:r>
              <a:rPr lang="en-US" altLang="zh-CN" dirty="0"/>
              <a:t>The CTE consists solely of a series of symbols, </a:t>
            </a:r>
            <a:r>
              <a:rPr lang="en-US" altLang="zh-CN" dirty="0">
                <a:solidFill>
                  <a:schemeClr val="accent5"/>
                </a:solidFill>
              </a:rPr>
              <a:t>each of which represents binary 1</a:t>
            </a:r>
            <a:r>
              <a:rPr lang="en-US" altLang="zh-CN" dirty="0"/>
              <a:t>. The number of symbols contained within the CTE may be configured by higher layers of the stack so that a suitable amount of data and time is available for IQ sampling to be performed by the receiver, whose sampling capabilities may vary.</a:t>
            </a:r>
          </a:p>
          <a:p>
            <a:pPr algn="just"/>
            <a:endParaRPr lang="zh-cn" dirty="0"/>
          </a:p>
          <a:p>
            <a:pPr marL="109728" indent="0" rtl="0">
              <a:buNone/>
            </a:pP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5AD470-A519-49EF-B81B-8D86E4FC8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074" y="4810231"/>
            <a:ext cx="9639852" cy="151185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3B70812-4180-4C58-BDE8-3C11E981C5F2}"/>
              </a:ext>
            </a:extLst>
          </p:cNvPr>
          <p:cNvGrpSpPr/>
          <p:nvPr/>
        </p:nvGrpSpPr>
        <p:grpSpPr>
          <a:xfrm>
            <a:off x="1381760" y="3096518"/>
            <a:ext cx="10078720" cy="1674087"/>
            <a:chOff x="1381760" y="3096518"/>
            <a:chExt cx="10078720" cy="1674087"/>
          </a:xfrm>
        </p:grpSpPr>
        <p:sp>
          <p:nvSpPr>
            <p:cNvPr id="11" name="对话气泡: 矩形 10">
              <a:extLst>
                <a:ext uri="{FF2B5EF4-FFF2-40B4-BE49-F238E27FC236}">
                  <a16:creationId xmlns:a16="http://schemas.microsoft.com/office/drawing/2014/main" id="{88F95503-618B-4661-A832-394378662051}"/>
                </a:ext>
              </a:extLst>
            </p:cNvPr>
            <p:cNvSpPr/>
            <p:nvPr/>
          </p:nvSpPr>
          <p:spPr>
            <a:xfrm>
              <a:off x="1381760" y="3096518"/>
              <a:ext cx="10078720" cy="1674087"/>
            </a:xfrm>
            <a:prstGeom prst="wedgeRectCallout">
              <a:avLst>
                <a:gd name="adj1" fmla="val 31486"/>
                <a:gd name="adj2" fmla="val 75245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4B47F-2BAD-413C-8085-2763587D3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40" r="1063"/>
            <a:stretch/>
          </p:blipFill>
          <p:spPr>
            <a:xfrm>
              <a:off x="1490871" y="3177635"/>
              <a:ext cx="9849678" cy="15118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199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849">
        <p:fade/>
      </p:transition>
    </mc:Choice>
    <mc:Fallback>
      <p:transition spd="med" advTm="568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10972799" cy="4341875"/>
          </a:xfrm>
        </p:spPr>
        <p:txBody>
          <a:bodyPr rtlCol="0"/>
          <a:lstStyle/>
          <a:p>
            <a:pPr rtl="0"/>
            <a:r>
              <a:rPr lang="en-US" altLang="zh-CN" dirty="0"/>
              <a:t>Timing</a:t>
            </a:r>
          </a:p>
          <a:p>
            <a:pPr lvl="1" algn="just"/>
            <a:r>
              <a:rPr lang="en-US" altLang="zh-CN" dirty="0"/>
              <a:t>the time for CTE processing is divided into an </a:t>
            </a:r>
            <a:r>
              <a:rPr lang="en-US" altLang="zh-CN" dirty="0">
                <a:solidFill>
                  <a:schemeClr val="accent5"/>
                </a:solidFill>
              </a:rPr>
              <a:t>initial 4µs guard period</a:t>
            </a:r>
            <a:r>
              <a:rPr lang="en-US" altLang="zh-CN" dirty="0"/>
              <a:t>, an </a:t>
            </a:r>
            <a:r>
              <a:rPr lang="en-US" altLang="zh-CN" dirty="0">
                <a:solidFill>
                  <a:schemeClr val="accent5"/>
                </a:solidFill>
              </a:rPr>
              <a:t>8µs reference period</a:t>
            </a:r>
            <a:r>
              <a:rPr lang="en-US" altLang="zh-CN" dirty="0"/>
              <a:t>, and then a sequence of either </a:t>
            </a:r>
            <a:r>
              <a:rPr lang="en-US" altLang="zh-CN" dirty="0">
                <a:solidFill>
                  <a:schemeClr val="accent5"/>
                </a:solidFill>
              </a:rPr>
              <a:t>switch slots, sample slots, or pairs of switch and sample slots</a:t>
            </a:r>
            <a:r>
              <a:rPr lang="en-US" altLang="zh-CN" dirty="0"/>
              <a:t>. </a:t>
            </a:r>
          </a:p>
          <a:p>
            <a:pPr lvl="1" algn="just"/>
            <a:r>
              <a:rPr lang="en-US" altLang="zh-CN" dirty="0"/>
              <a:t>Sampling takes place during sampling slots and antenna switching during switch slots.</a:t>
            </a:r>
            <a:endParaRPr lang="zh-cn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61282BB3-E2FF-4CB1-BB7B-96598C38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Bluetooth direction finding works?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1216E53-EDBF-4C31-BFD8-17E0EA6E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1" y="4219839"/>
            <a:ext cx="10359333" cy="14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468">
        <p:fade/>
      </p:transition>
    </mc:Choice>
    <mc:Fallback>
      <p:transition spd="med" advTm="3146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Using Bluetooth Direction Finding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/>
              <a:t>The standard specifies 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the format of the field inside a packet</a:t>
            </a:r>
            <a:r>
              <a:rPr lang="en-US" dirty="0"/>
              <a:t> that should be used to evaluate the phase-delay 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the timing for performing antenna switching</a:t>
            </a:r>
            <a:r>
              <a:rPr lang="en-US" dirty="0"/>
              <a:t> over this field. </a:t>
            </a:r>
          </a:p>
          <a:p>
            <a:r>
              <a:rPr lang="en-US" altLang="zh-CN" dirty="0"/>
              <a:t>The procedure for inferring the phase delay is not specified in the official documentation. </a:t>
            </a:r>
            <a:r>
              <a:rPr lang="en-US" altLang="zh-CN" dirty="0">
                <a:solidFill>
                  <a:schemeClr val="accent5"/>
                </a:solidFill>
              </a:rPr>
              <a:t>How to evaluate the phase-delay φ is unclear</a:t>
            </a:r>
            <a:r>
              <a:rPr lang="en-US" altLang="zh-CN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5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25">
        <p:fade/>
      </p:transition>
    </mc:Choice>
    <mc:Fallback>
      <p:transition spd="med" advTm="8525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Using Bluetooth Direction Finding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Direction Finding Applications and Solutions</a:t>
            </a:r>
          </a:p>
          <a:p>
            <a:pPr lvl="1"/>
            <a:r>
              <a:rPr lang="en-US" altLang="zh-CN" dirty="0"/>
              <a:t>Determining beacon location</a:t>
            </a:r>
          </a:p>
          <a:p>
            <a:pPr lvl="1"/>
            <a:r>
              <a:rPr lang="en-US" altLang="zh-CN" dirty="0"/>
              <a:t>Determining the point of interest (</a:t>
            </a:r>
            <a:r>
              <a:rPr lang="en-US" altLang="zh-CN" dirty="0" err="1"/>
              <a:t>PoI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Phone orientation</a:t>
            </a:r>
          </a:p>
          <a:p>
            <a:pPr lvl="1"/>
            <a:r>
              <a:rPr lang="en-US" altLang="zh-CN" dirty="0"/>
              <a:t>Determining details of the antenna array</a:t>
            </a:r>
          </a:p>
          <a:p>
            <a:pPr lvl="1"/>
            <a:r>
              <a:rPr lang="en-US" altLang="zh-CN" dirty="0"/>
              <a:t>Configuring CTE parameters</a:t>
            </a:r>
          </a:p>
          <a:p>
            <a:pPr lvl="1"/>
            <a:r>
              <a:rPr lang="en-US" altLang="zh-CN" dirty="0"/>
              <a:t>Configuring and enabling IQ Sampling</a:t>
            </a:r>
          </a:p>
          <a:p>
            <a:pPr lvl="1"/>
            <a:r>
              <a:rPr lang="en-US" altLang="zh-CN" dirty="0"/>
              <a:t>Algorithms and the calculation of angles from IQ sample data</a:t>
            </a:r>
            <a:endParaRPr lang="zh-cn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140">
        <p:fade/>
      </p:transition>
    </mc:Choice>
    <mc:Fallback>
      <p:transition spd="med" advTm="4314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39FAF5BD-5E3F-49D4-9899-9A80F5F80B13}"/>
              </a:ext>
            </a:extLst>
          </p:cNvPr>
          <p:cNvSpPr/>
          <p:nvPr/>
        </p:nvSpPr>
        <p:spPr>
          <a:xfrm>
            <a:off x="609599" y="3886200"/>
            <a:ext cx="10972801" cy="287240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0D58267-D944-4F54-99E1-F5D9F86FE97F}"/>
              </a:ext>
            </a:extLst>
          </p:cNvPr>
          <p:cNvSpPr/>
          <p:nvPr/>
        </p:nvSpPr>
        <p:spPr>
          <a:xfrm>
            <a:off x="609600" y="2077278"/>
            <a:ext cx="10972800" cy="180892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Related work: 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en-US" altLang="zh-CN" dirty="0"/>
              <a:t>A Performance Evaluation Framework for Direction Finding Using BLE </a:t>
            </a:r>
            <a:r>
              <a:rPr lang="en-US" altLang="zh-CN" dirty="0" err="1"/>
              <a:t>AoA</a:t>
            </a:r>
            <a:r>
              <a:rPr lang="en-US" altLang="zh-CN" dirty="0"/>
              <a:t>/</a:t>
            </a:r>
            <a:r>
              <a:rPr lang="en-US" altLang="zh-CN" dirty="0" err="1"/>
              <a:t>AoD</a:t>
            </a:r>
            <a:r>
              <a:rPr lang="en-US" altLang="zh-CN" dirty="0"/>
              <a:t> Receivers (JIOT 2020)</a:t>
            </a:r>
          </a:p>
          <a:p>
            <a:r>
              <a:rPr lang="en-US" altLang="zh-CN" dirty="0"/>
              <a:t>Direction Finding Capability in Bluetooth 5.1 Standard (UBICNET 2019)</a:t>
            </a:r>
          </a:p>
          <a:p>
            <a:pPr rtl="0"/>
            <a:r>
              <a:rPr lang="en-US" altLang="zh-CN" dirty="0"/>
              <a:t>Dead on Arrival: An Empirical Study of The Bluetooth 5.1 Positioning System (</a:t>
            </a:r>
            <a:r>
              <a:rPr lang="en-US" altLang="zh-CN" dirty="0" err="1"/>
              <a:t>WiNTECH</a:t>
            </a:r>
            <a:r>
              <a:rPr lang="en-US" altLang="zh-CN" dirty="0"/>
              <a:t> 2019)</a:t>
            </a:r>
          </a:p>
          <a:p>
            <a:pPr rtl="0"/>
            <a:r>
              <a:rPr lang="en-US" altLang="zh-CN" dirty="0"/>
              <a:t>Bluetooth Low Energy-based Angle of Arrival Estimation via Switch Antenna Array for Indoor Localization (FUSION 2020)</a:t>
            </a:r>
          </a:p>
          <a:p>
            <a:pPr rtl="0"/>
            <a:r>
              <a:rPr lang="en-US" altLang="zh-CN" dirty="0"/>
              <a:t>Evaluation of Bluetooth 5.1 as an Indoor Positioning System</a:t>
            </a:r>
          </a:p>
          <a:p>
            <a:pPr rtl="0"/>
            <a:r>
              <a:rPr lang="en-US" altLang="zh-CN" dirty="0"/>
              <a:t>Indoor Positioning Bluetooth Angle of Arrival</a:t>
            </a:r>
            <a:endParaRPr 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7BBD6E-F211-46B3-92DE-F555B502D33A}"/>
              </a:ext>
            </a:extLst>
          </p:cNvPr>
          <p:cNvSpPr txBox="1"/>
          <p:nvPr/>
        </p:nvSpPr>
        <p:spPr>
          <a:xfrm>
            <a:off x="8441633" y="3351993"/>
            <a:ext cx="284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Simulation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3E2BD7-2592-4FDB-9B58-D8C58D0BCCE4}"/>
              </a:ext>
            </a:extLst>
          </p:cNvPr>
          <p:cNvSpPr txBox="1"/>
          <p:nvPr/>
        </p:nvSpPr>
        <p:spPr>
          <a:xfrm>
            <a:off x="7742580" y="6235389"/>
            <a:ext cx="362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Empirical experiments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229">
        <p:fade/>
      </p:transition>
    </mc:Choice>
    <mc:Fallback>
      <p:transition spd="med" advTm="1122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idx="1"/>
          </p:nvPr>
        </p:nvSpPr>
        <p:spPr>
          <a:xfrm>
            <a:off x="387626" y="2193235"/>
            <a:ext cx="11416748" cy="4325112"/>
          </a:xfrm>
        </p:spPr>
        <p:txBody>
          <a:bodyPr rtlCol="0">
            <a:normAutofit fontScale="92500"/>
          </a:bodyPr>
          <a:lstStyle/>
          <a:p>
            <a:pPr algn="just" rtl="0"/>
            <a:r>
              <a:rPr lang="en-US" altLang="zh-CN" dirty="0"/>
              <a:t>experimentally evaluate the performance of the adopted </a:t>
            </a:r>
            <a:r>
              <a:rPr lang="en-US" altLang="zh-CN" dirty="0" err="1"/>
              <a:t>AoA</a:t>
            </a:r>
            <a:r>
              <a:rPr lang="en-US" altLang="zh-CN" dirty="0"/>
              <a:t> mechanism from two perspectives: </a:t>
            </a:r>
          </a:p>
          <a:p>
            <a:pPr lvl="1" algn="just"/>
            <a:r>
              <a:rPr lang="en-US" altLang="zh-CN" dirty="0">
                <a:solidFill>
                  <a:schemeClr val="accent5"/>
                </a:solidFill>
              </a:rPr>
              <a:t>pure angular </a:t>
            </a:r>
            <a:r>
              <a:rPr lang="en-US" altLang="zh-CN" dirty="0"/>
              <a:t>measurement accuracy</a:t>
            </a:r>
          </a:p>
          <a:p>
            <a:pPr lvl="1" algn="just"/>
            <a:r>
              <a:rPr lang="en-US" altLang="zh-CN" dirty="0"/>
              <a:t>the ability to correlate two or more angular measurements in order to </a:t>
            </a:r>
            <a:r>
              <a:rPr lang="en-US" altLang="zh-CN" dirty="0">
                <a:solidFill>
                  <a:schemeClr val="accent5"/>
                </a:solidFill>
              </a:rPr>
              <a:t>estimate the position in a 2D plane</a:t>
            </a:r>
            <a:r>
              <a:rPr lang="en-US" altLang="zh-CN" dirty="0"/>
              <a:t>. </a:t>
            </a:r>
          </a:p>
          <a:p>
            <a:pPr algn="just"/>
            <a:r>
              <a:rPr lang="en-US" altLang="zh-CN" dirty="0"/>
              <a:t>use a </a:t>
            </a:r>
            <a:r>
              <a:rPr lang="en-US" altLang="zh-CN" dirty="0">
                <a:solidFill>
                  <a:schemeClr val="accent5"/>
                </a:solidFill>
              </a:rPr>
              <a:t>software-defined radio (SDR) testbed </a:t>
            </a:r>
            <a:r>
              <a:rPr lang="en-US" altLang="zh-CN" dirty="0"/>
              <a:t>and deploy the BLE 5.1 positioning technique in its simplest form, i.e., with only two antennas at the receiver.</a:t>
            </a:r>
          </a:p>
          <a:p>
            <a:pPr algn="just"/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5"/>
                </a:solidFill>
              </a:rPr>
              <a:t>first</a:t>
            </a:r>
            <a:r>
              <a:rPr lang="en-US" altLang="zh-CN" dirty="0"/>
              <a:t> to conduct an experimental study of the BLE 5.1 positioning system and document its performance and vulnerabilities.</a:t>
            </a:r>
          </a:p>
          <a:p>
            <a:pPr algn="just" rtl="0"/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8913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121">
        <p:fade/>
      </p:transition>
    </mc:Choice>
    <mc:Fallback>
      <p:transition spd="med" advTm="4912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en-US" altLang="zh-CN" dirty="0"/>
              <a:t>BLE 5.1 TESTBED DEPLOYMENT</a:t>
            </a:r>
          </a:p>
          <a:p>
            <a:pPr lvl="1" algn="just"/>
            <a:r>
              <a:rPr lang="en-US" altLang="zh-CN" dirty="0"/>
              <a:t>We implement </a:t>
            </a:r>
            <a:r>
              <a:rPr lang="en-US" altLang="zh-CN" dirty="0">
                <a:solidFill>
                  <a:schemeClr val="accent5"/>
                </a:solidFill>
              </a:rPr>
              <a:t>Software-Defined Radio (SDR) </a:t>
            </a:r>
            <a:r>
              <a:rPr lang="en-US" altLang="zh-CN" dirty="0"/>
              <a:t>prototypes to replicate the behavior of BLE transceivers. </a:t>
            </a:r>
          </a:p>
          <a:p>
            <a:pPr lvl="1" algn="just"/>
            <a:r>
              <a:rPr lang="en-US" altLang="zh-CN" dirty="0">
                <a:solidFill>
                  <a:schemeClr val="accent5"/>
                </a:solidFill>
              </a:rPr>
              <a:t>two USRP Ettus B210 15boards </a:t>
            </a:r>
            <a:r>
              <a:rPr lang="en-US" altLang="zh-CN" dirty="0"/>
              <a:t>for receiving, and a </a:t>
            </a:r>
            <a:r>
              <a:rPr lang="en-US" altLang="zh-CN" dirty="0">
                <a:solidFill>
                  <a:schemeClr val="accent5"/>
                </a:solidFill>
              </a:rPr>
              <a:t>USRP Ettus N200</a:t>
            </a:r>
            <a:r>
              <a:rPr lang="en-US" altLang="zh-CN" dirty="0"/>
              <a:t> for transmitting.</a:t>
            </a:r>
          </a:p>
          <a:p>
            <a:pPr lvl="1" algn="just"/>
            <a:r>
              <a:rPr lang="en-US" altLang="zh-CN" dirty="0">
                <a:solidFill>
                  <a:schemeClr val="accent5"/>
                </a:solidFill>
              </a:rPr>
              <a:t>two half-wavelength dipole antennas </a:t>
            </a:r>
            <a:r>
              <a:rPr lang="en-US" altLang="zh-CN" dirty="0"/>
              <a:t>at a distance of 6 cm from each other; each antenna is connected to a TX/RX port of the USRP B210 using a rigid coaxial cable. </a:t>
            </a:r>
            <a:endParaRPr lang="zh-cn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AC194124-7FDA-4417-B076-465714C6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465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95">
        <p:fade/>
      </p:transition>
    </mc:Choice>
    <mc:Fallback>
      <p:transition spd="med" advTm="689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en-US" altLang="zh-CN" dirty="0"/>
              <a:t>Implementing </a:t>
            </a:r>
            <a:r>
              <a:rPr lang="en-US" altLang="zh-CN" dirty="0" err="1"/>
              <a:t>AoA</a:t>
            </a:r>
            <a:r>
              <a:rPr lang="en-US" altLang="zh-CN" dirty="0"/>
              <a:t> detection</a:t>
            </a:r>
          </a:p>
          <a:p>
            <a:pPr lvl="1" algn="just"/>
            <a:r>
              <a:rPr lang="en-US" altLang="zh-CN" dirty="0"/>
              <a:t>BLE devices supporting the </a:t>
            </a:r>
            <a:r>
              <a:rPr lang="en-US" altLang="zh-CN" dirty="0" err="1"/>
              <a:t>AoA</a:t>
            </a:r>
            <a:r>
              <a:rPr lang="en-US" altLang="zh-CN" dirty="0"/>
              <a:t> mechanism have </a:t>
            </a:r>
            <a:r>
              <a:rPr lang="en-US" altLang="zh-CN" dirty="0">
                <a:solidFill>
                  <a:schemeClr val="accent5"/>
                </a:solidFill>
              </a:rPr>
              <a:t>only one receiving radio chain</a:t>
            </a:r>
            <a:r>
              <a:rPr lang="en-US" altLang="zh-CN" dirty="0"/>
              <a:t> that is connected to the different elements of the antenna array using an </a:t>
            </a:r>
            <a:r>
              <a:rPr lang="en-US" altLang="zh-CN" dirty="0">
                <a:solidFill>
                  <a:schemeClr val="accent5"/>
                </a:solidFill>
              </a:rPr>
              <a:t>RF switch</a:t>
            </a:r>
            <a:r>
              <a:rPr lang="en-US" altLang="zh-CN" dirty="0"/>
              <a:t>. </a:t>
            </a:r>
          </a:p>
          <a:p>
            <a:pPr lvl="1" algn="just"/>
            <a:r>
              <a:rPr lang="en-US" altLang="zh-CN" dirty="0"/>
              <a:t>The CTE signal appears as a </a:t>
            </a:r>
            <a:r>
              <a:rPr lang="en-US" altLang="zh-CN" dirty="0">
                <a:solidFill>
                  <a:schemeClr val="accent5"/>
                </a:solidFill>
              </a:rPr>
              <a:t>constant frequency tone</a:t>
            </a:r>
            <a:r>
              <a:rPr lang="en-US" altLang="zh-CN" dirty="0"/>
              <a:t> and as such its </a:t>
            </a:r>
            <a:r>
              <a:rPr lang="en-US" altLang="zh-CN" dirty="0">
                <a:solidFill>
                  <a:schemeClr val="accent5"/>
                </a:solidFill>
              </a:rPr>
              <a:t>phase increases linearly</a:t>
            </a:r>
            <a:r>
              <a:rPr lang="en-US" altLang="zh-CN" dirty="0"/>
              <a:t>. We compare the phase of the signal on antenna 2 with the instantaneous phase of the signal on antenna 1 that we estimate using the linear model built during the reference period,</a:t>
            </a:r>
            <a:endParaRPr lang="zh-cn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DC02815-9249-4313-8F94-D30C4CF10C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43179" y="4254434"/>
            <a:ext cx="5384801" cy="221919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4DFF33-527F-4882-B138-83F37C72E2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" t="160" r="59120" b="-160"/>
          <a:stretch/>
        </p:blipFill>
        <p:spPr>
          <a:xfrm>
            <a:off x="6645067" y="2424822"/>
            <a:ext cx="4562075" cy="161459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CDDFEC7-7D57-49D2-8946-3E2C2AF95248}"/>
              </a:ext>
            </a:extLst>
          </p:cNvPr>
          <p:cNvSpPr/>
          <p:nvPr/>
        </p:nvSpPr>
        <p:spPr>
          <a:xfrm>
            <a:off x="6808304" y="4254434"/>
            <a:ext cx="1958008" cy="22191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1C6F5C8-9708-4DB3-B065-41FEA1A98A4C}"/>
              </a:ext>
            </a:extLst>
          </p:cNvPr>
          <p:cNvSpPr/>
          <p:nvPr/>
        </p:nvSpPr>
        <p:spPr>
          <a:xfrm>
            <a:off x="8766312" y="4254433"/>
            <a:ext cx="675863" cy="2219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9F7508C-E9FA-499A-BFAB-513D3D904584}"/>
              </a:ext>
            </a:extLst>
          </p:cNvPr>
          <p:cNvSpPr/>
          <p:nvPr/>
        </p:nvSpPr>
        <p:spPr>
          <a:xfrm>
            <a:off x="9442175" y="4254432"/>
            <a:ext cx="1958006" cy="22191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D7850B-3410-4D9C-8BDB-34C33AE01FDC}"/>
              </a:ext>
            </a:extLst>
          </p:cNvPr>
          <p:cNvSpPr/>
          <p:nvPr/>
        </p:nvSpPr>
        <p:spPr>
          <a:xfrm>
            <a:off x="7787308" y="2317310"/>
            <a:ext cx="1257301" cy="182961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77D223-0E8C-4D42-BE38-D2AD7F852FFA}"/>
              </a:ext>
            </a:extLst>
          </p:cNvPr>
          <p:cNvSpPr/>
          <p:nvPr/>
        </p:nvSpPr>
        <p:spPr>
          <a:xfrm>
            <a:off x="9044608" y="2320295"/>
            <a:ext cx="1131405" cy="1829612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4201E4E-5CAF-4DA6-A67A-71A50DD6847E}"/>
              </a:ext>
            </a:extLst>
          </p:cNvPr>
          <p:cNvSpPr/>
          <p:nvPr/>
        </p:nvSpPr>
        <p:spPr>
          <a:xfrm>
            <a:off x="10176013" y="2315489"/>
            <a:ext cx="1031129" cy="182961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38E22863-4A8A-4D07-9DEA-F2A20CE2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1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96">
        <p:fade/>
      </p:transition>
    </mc:Choice>
    <mc:Fallback>
      <p:transition spd="med" advTm="18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Experimental results – angular accuracy</a:t>
            </a:r>
            <a:endParaRPr 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6CB7CF-BB21-4B83-8303-6FF4246F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569" y="2698880"/>
            <a:ext cx="4117561" cy="40413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17658A2-3A71-4872-B292-475FD59A8401}"/>
              </a:ext>
            </a:extLst>
          </p:cNvPr>
          <p:cNvSpPr txBox="1"/>
          <p:nvPr/>
        </p:nvSpPr>
        <p:spPr>
          <a:xfrm>
            <a:off x="5758071" y="312709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Angle estimation depends on the </a:t>
            </a:r>
            <a:r>
              <a:rPr lang="en-US" altLang="zh-CN" sz="2400" dirty="0">
                <a:solidFill>
                  <a:schemeClr val="accent5"/>
                </a:solidFill>
              </a:rPr>
              <a:t>channel.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For </a:t>
            </a:r>
            <a:r>
              <a:rPr lang="en-US" altLang="zh-CN" sz="2400" dirty="0">
                <a:solidFill>
                  <a:schemeClr val="accent5"/>
                </a:solidFill>
              </a:rPr>
              <a:t>angles close to zero </a:t>
            </a:r>
            <a:r>
              <a:rPr lang="en-US" altLang="zh-CN" sz="2400" dirty="0"/>
              <a:t>there is a higher chance the phase-delay wraps around and the estimated angle bounces up to 180°.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chemeClr val="accent5"/>
                </a:solidFill>
              </a:rPr>
              <a:t>random dependency with the frequency</a:t>
            </a:r>
            <a:r>
              <a:rPr lang="en-US" altLang="zh-CN" sz="2400" dirty="0"/>
              <a:t> suggests that averaging estimations obtained on different channels would be appropriate, to reject the uncertainty due to multipath. </a:t>
            </a:r>
            <a:endParaRPr lang="zh-CN" altLang="en-US" sz="2400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D25732EB-B6A9-40A4-897D-B2256603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092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36">
        <p:fade/>
      </p:transition>
    </mc:Choice>
    <mc:Fallback>
      <p:transition spd="med" advTm="1073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Experimental results – angular accuracy</a:t>
            </a:r>
            <a:endParaRPr 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59F62-E511-49DA-B9F8-C3502840F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0" y="3024945"/>
            <a:ext cx="6312466" cy="33892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E3292A-B707-4D11-856C-B07EFA7DC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5" y="2763080"/>
            <a:ext cx="4164495" cy="4016028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4A2E4495-82F3-41B0-827D-47D49272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4044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48">
        <p:fade/>
      </p:transition>
    </mc:Choice>
    <mc:Fallback>
      <p:transition spd="med" advTm="1784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Contents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Background </a:t>
            </a:r>
            <a:endParaRPr lang="zh-cn" dirty="0"/>
          </a:p>
          <a:p>
            <a:pPr rtl="0"/>
            <a:r>
              <a:rPr lang="en-US" altLang="zh-CN" dirty="0"/>
              <a:t>Bluetooth 5.1 direction finding</a:t>
            </a:r>
            <a:endParaRPr lang="zh-cn" dirty="0"/>
          </a:p>
          <a:p>
            <a:pPr rtl="0"/>
            <a:r>
              <a:rPr lang="en-US" altLang="zh-CN" dirty="0"/>
              <a:t>Related work</a:t>
            </a:r>
          </a:p>
          <a:p>
            <a:r>
              <a:rPr lang="en-US" altLang="zh-CN" dirty="0"/>
              <a:t>Our implementation</a:t>
            </a:r>
          </a:p>
          <a:p>
            <a:r>
              <a:rPr lang="en-US" altLang="zh-CN" dirty="0"/>
              <a:t>Future work</a:t>
            </a:r>
            <a:endParaRPr lang="zh-cn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13">
        <p:fade/>
      </p:transition>
    </mc:Choice>
    <mc:Fallback>
      <p:transition spd="med" advTm="631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Experimental results – positioning accuracy</a:t>
            </a:r>
            <a:endParaRPr 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D9D9437-25A2-42E5-AF86-B315B6643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31" y="2842593"/>
            <a:ext cx="6283186" cy="21619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1D531A-59EA-41E8-B601-CD39F317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5" y="2763080"/>
            <a:ext cx="4164495" cy="40160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8EA190E-4364-4380-A1FF-90B6E093195B}"/>
              </a:ext>
            </a:extLst>
          </p:cNvPr>
          <p:cNvSpPr txBox="1"/>
          <p:nvPr/>
        </p:nvSpPr>
        <p:spPr>
          <a:xfrm>
            <a:off x="5678557" y="5050878"/>
            <a:ext cx="602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/>
              <a:t>the error </a:t>
            </a:r>
            <a:r>
              <a:rPr lang="en-US" altLang="zh-CN" dirty="0">
                <a:solidFill>
                  <a:schemeClr val="accent5"/>
                </a:solidFill>
              </a:rPr>
              <a:t>is below 85 cm </a:t>
            </a:r>
            <a:r>
              <a:rPr lang="en-US" altLang="zh-CN" dirty="0"/>
              <a:t>for more than 95% of the positions.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/>
              <a:t>However, this </a:t>
            </a:r>
            <a:r>
              <a:rPr lang="en-US" altLang="zh-CN" dirty="0">
                <a:solidFill>
                  <a:schemeClr val="accent5"/>
                </a:solidFill>
              </a:rPr>
              <a:t>is far from meeting the centimeter level accuracy </a:t>
            </a:r>
            <a:r>
              <a:rPr lang="en-US" altLang="zh-CN" dirty="0"/>
              <a:t>expected by IoT applications, since the absolute positioning error is &lt;10 cm only in 15% of cases.</a:t>
            </a:r>
            <a:endParaRPr lang="zh-CN" altLang="en-US" dirty="0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DA748589-F92D-45DA-8F9F-D8921DC9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9835"/>
            <a:ext cx="10972800" cy="1066800"/>
          </a:xfrm>
        </p:spPr>
        <p:txBody>
          <a:bodyPr rtlCol="0">
            <a:normAutofit fontScale="90000"/>
          </a:bodyPr>
          <a:lstStyle/>
          <a:p>
            <a:r>
              <a:rPr lang="en-US" altLang="zh-CN" dirty="0"/>
              <a:t>Dead on Arrival: An Empirical Study of The Bluetooth 5.1 Positioning System (WiNTECH'19)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1233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76">
        <p:fade/>
      </p:transition>
    </mc:Choice>
    <mc:Fallback>
      <p:transition spd="med" advTm="117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altLang="zh-CN" dirty="0"/>
              <a:t>put one step forward to yield a </a:t>
            </a:r>
            <a:r>
              <a:rPr lang="en-US" altLang="zh-CN" dirty="0">
                <a:solidFill>
                  <a:schemeClr val="accent5"/>
                </a:solidFill>
              </a:rPr>
              <a:t>higher accuracy </a:t>
            </a:r>
            <a:r>
              <a:rPr lang="en-US" altLang="zh-CN" dirty="0"/>
              <a:t>in location estimation scheme based on the angle of incident signal received by BLE beacons.</a:t>
            </a:r>
          </a:p>
          <a:p>
            <a:r>
              <a:rPr lang="en-US" altLang="zh-CN" dirty="0"/>
              <a:t>several associated drawbacks</a:t>
            </a:r>
          </a:p>
          <a:p>
            <a:pPr lvl="1"/>
            <a:r>
              <a:rPr lang="en-US" altLang="zh-CN" dirty="0"/>
              <a:t>multipath effects</a:t>
            </a:r>
          </a:p>
          <a:p>
            <a:pPr lvl="1"/>
            <a:r>
              <a:rPr lang="en-US" altLang="zh-CN" dirty="0"/>
              <a:t>noise</a:t>
            </a:r>
          </a:p>
          <a:p>
            <a:pPr lvl="1"/>
            <a:r>
              <a:rPr lang="en-US" altLang="zh-CN" dirty="0"/>
              <a:t>fluctuations of received signal</a:t>
            </a:r>
          </a:p>
          <a:p>
            <a:pPr lvl="1"/>
            <a:r>
              <a:rPr lang="en-US" altLang="zh-CN" dirty="0"/>
              <a:t>frequency and phase shifting</a:t>
            </a:r>
          </a:p>
          <a:p>
            <a:pPr lvl="1"/>
            <a:r>
              <a:rPr lang="en-US" altLang="zh-CN" dirty="0"/>
              <a:t>…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8821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85">
        <p:fade/>
      </p:transition>
    </mc:Choice>
    <mc:Fallback>
      <p:transition spd="med" advTm="7285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Nonlinear Least Square (NLS) curve fitting</a:t>
            </a:r>
          </a:p>
          <a:p>
            <a:pPr lvl="1"/>
            <a:r>
              <a:rPr lang="en-US" altLang="zh-CN" dirty="0"/>
              <a:t>applied on raw I/Q samples to eliminate the </a:t>
            </a:r>
            <a:r>
              <a:rPr lang="en-US" altLang="zh-CN" dirty="0">
                <a:solidFill>
                  <a:schemeClr val="accent5"/>
                </a:solidFill>
              </a:rPr>
              <a:t>noise</a:t>
            </a:r>
            <a:r>
              <a:rPr lang="en-US" altLang="zh-CN" dirty="0"/>
              <a:t> effect</a:t>
            </a:r>
          </a:p>
          <a:p>
            <a:r>
              <a:rPr lang="en-US" altLang="zh-CN" dirty="0"/>
              <a:t>Kalman Filter (KF) Smoothing</a:t>
            </a:r>
          </a:p>
          <a:p>
            <a:pPr lvl="1"/>
            <a:r>
              <a:rPr lang="en-US" altLang="zh-CN" dirty="0"/>
              <a:t>the frequency and phase </a:t>
            </a:r>
            <a:r>
              <a:rPr lang="en-US" altLang="zh-CN" dirty="0">
                <a:solidFill>
                  <a:schemeClr val="accent5"/>
                </a:solidFill>
              </a:rPr>
              <a:t>shifting</a:t>
            </a:r>
            <a:r>
              <a:rPr lang="en-US" altLang="zh-CN" dirty="0"/>
              <a:t> and switching between elements in SAA, the phase difference obtained from different samples are not similar. </a:t>
            </a:r>
          </a:p>
          <a:p>
            <a:r>
              <a:rPr lang="en-US" altLang="zh-CN" dirty="0"/>
              <a:t>Gaussian Filter (GF)</a:t>
            </a:r>
          </a:p>
          <a:p>
            <a:pPr lvl="1"/>
            <a:r>
              <a:rPr lang="en-US" altLang="zh-CN" dirty="0"/>
              <a:t>Compensate the impact </a:t>
            </a:r>
            <a:r>
              <a:rPr lang="en-US" altLang="zh-CN" dirty="0">
                <a:solidFill>
                  <a:schemeClr val="accent5"/>
                </a:solidFill>
              </a:rPr>
              <a:t>of different BLE channels</a:t>
            </a:r>
            <a:r>
              <a:rPr lang="en-US" altLang="zh-CN" dirty="0"/>
              <a:t> on the accurate angle estimation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0973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8">
        <p:fade/>
      </p:transition>
    </mc:Choice>
    <mc:Fallback>
      <p:transition spd="med" advTm="91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D92C6A6-9FE2-4ED3-B7F7-5514599D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Implementation</a:t>
            </a:r>
          </a:p>
          <a:p>
            <a:pPr marL="109728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C855AB-A8FF-44EF-8568-962F37079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78" y="2716911"/>
            <a:ext cx="7010400" cy="38576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92FE653-B8A4-482C-BC47-5C082E0AA59E}"/>
              </a:ext>
            </a:extLst>
          </p:cNvPr>
          <p:cNvSpPr txBox="1"/>
          <p:nvPr/>
        </p:nvSpPr>
        <p:spPr>
          <a:xfrm>
            <a:off x="8650774" y="3715183"/>
            <a:ext cx="354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accent2"/>
                </a:solidFill>
              </a:rPr>
              <a:t>At the beginning of the connection, the RTLS master shares some connection parameters with the computer.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82646F-3327-48FF-B648-5C2F01916710}"/>
              </a:ext>
            </a:extLst>
          </p:cNvPr>
          <p:cNvSpPr txBox="1"/>
          <p:nvPr/>
        </p:nvSpPr>
        <p:spPr>
          <a:xfrm>
            <a:off x="7345017" y="5784505"/>
            <a:ext cx="409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The RTLS slave is a device that we want to find its location.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817BF3-0F3F-4694-8E89-6F706ED24375}"/>
              </a:ext>
            </a:extLst>
          </p:cNvPr>
          <p:cNvSpPr txBox="1"/>
          <p:nvPr/>
        </p:nvSpPr>
        <p:spPr>
          <a:xfrm>
            <a:off x="1570382" y="5184340"/>
            <a:ext cx="310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accent2"/>
                </a:solidFill>
              </a:rPr>
              <a:t>RTLS passive receives packets from the slave device in terms of I/Q samples.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8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2">
        <p:fade/>
      </p:transition>
    </mc:Choice>
    <mc:Fallback>
      <p:transition spd="med" advTm="852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8882BA9-EC2D-46D8-9432-97F35BD5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Results - NLS</a:t>
            </a:r>
          </a:p>
          <a:p>
            <a:pPr marL="109728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633532-BF64-44B1-9C4E-B1584F719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815629"/>
            <a:ext cx="5211536" cy="25117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6C499D3-A337-4E2E-AF50-94E6E063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67618"/>
            <a:ext cx="5211537" cy="41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8">
        <p:fade/>
      </p:transition>
    </mc:Choice>
    <mc:Fallback>
      <p:transition spd="med" advTm="418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8882BA9-EC2D-46D8-9432-97F35BD5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Results - KF</a:t>
            </a:r>
          </a:p>
          <a:p>
            <a:pPr marL="109728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4AB9EF-75D8-4164-8385-AE87DB39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92" y="2726925"/>
            <a:ext cx="4892151" cy="3887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5B111D-716D-4865-9964-CE3EAE8D8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43" y="2915478"/>
            <a:ext cx="6096000" cy="152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899D5C-3652-4DB4-B414-E00BB2BB7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043" y="4660458"/>
            <a:ext cx="60388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9">
        <p:fade/>
      </p:transition>
    </mc:Choice>
    <mc:Fallback>
      <p:transition spd="med" advTm="239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CN" dirty="0"/>
              <a:t>Bluetooth Low Energy-based Angle of Arrival</a:t>
            </a:r>
            <a:br>
              <a:rPr lang="en-US" altLang="zh-CN" dirty="0"/>
            </a:br>
            <a:r>
              <a:rPr lang="en-US" altLang="zh-CN" dirty="0"/>
              <a:t>Estimation via Switch Antenna Array for Indoor Localization (FUSION'20)</a:t>
            </a:r>
            <a:br>
              <a:rPr lang="en-US" altLang="zh-CN" dirty="0"/>
            </a:br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8882BA9-EC2D-46D8-9432-97F35BD5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Results - GF</a:t>
            </a:r>
          </a:p>
          <a:p>
            <a:pPr marL="109728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0393EC-5CE1-4606-9F41-EFA8E26A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97" y="2451603"/>
            <a:ext cx="5096206" cy="39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3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">
        <p:fade/>
      </p:transition>
    </mc:Choice>
    <mc:Fallback>
      <p:transition spd="med" advTm="57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Our implementation: 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Hardware</a:t>
            </a:r>
          </a:p>
          <a:p>
            <a:pPr lvl="1"/>
            <a:r>
              <a:rPr lang="en-US" altLang="zh-CN" dirty="0"/>
              <a:t>3 * CC2640R2-LAUNCHXL</a:t>
            </a:r>
          </a:p>
          <a:p>
            <a:pPr lvl="1"/>
            <a:r>
              <a:rPr lang="en-US" altLang="zh-CN" dirty="0"/>
              <a:t>1 * BOOSTXL-</a:t>
            </a:r>
            <a:r>
              <a:rPr lang="en-US" altLang="zh-CN" dirty="0" err="1"/>
              <a:t>AoA</a:t>
            </a:r>
            <a:endParaRPr lang="en-US" altLang="zh-CN" dirty="0"/>
          </a:p>
          <a:p>
            <a:pPr marL="411480" lvl="1" indent="0">
              <a:buNone/>
            </a:pPr>
            <a:endParaRPr lang="en-US" altLang="zh-CN" dirty="0"/>
          </a:p>
          <a:p>
            <a:pPr rtl="0"/>
            <a:r>
              <a:rPr lang="en-US" altLang="zh-CN" dirty="0"/>
              <a:t>Task</a:t>
            </a:r>
          </a:p>
          <a:p>
            <a:pPr lvl="1"/>
            <a:r>
              <a:rPr lang="en-US" altLang="zh-CN" dirty="0"/>
              <a:t>Angular accuracy</a:t>
            </a:r>
          </a:p>
          <a:p>
            <a:pPr lvl="1"/>
            <a:r>
              <a:rPr lang="en-US" altLang="zh-CN" dirty="0"/>
              <a:t>Localization accuracy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E05840-976D-4D5B-904C-06AA7C23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92348" y="1613452"/>
            <a:ext cx="3578087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48">
        <p:fade/>
      </p:transition>
    </mc:Choice>
    <mc:Fallback>
      <p:transition spd="med" advTm="1948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Our implementation: 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n-US" altLang="zh-CN" dirty="0"/>
              <a:t>Results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8A8E7D-EEB9-4337-B413-62F3764B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34" y="2860126"/>
            <a:ext cx="3360062" cy="37028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C8EA15-B0CE-4FBD-9272-BC1F45F9A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030" y="2490371"/>
            <a:ext cx="6932681" cy="3843218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19D5A3EA-B634-4287-884D-9A09BE22C21F}"/>
              </a:ext>
            </a:extLst>
          </p:cNvPr>
          <p:cNvSpPr/>
          <p:nvPr/>
        </p:nvSpPr>
        <p:spPr>
          <a:xfrm>
            <a:off x="10475843" y="3349487"/>
            <a:ext cx="347870" cy="25841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0E202AC-0463-47BC-8B7E-018CF0B2F6A6}"/>
              </a:ext>
            </a:extLst>
          </p:cNvPr>
          <p:cNvSpPr/>
          <p:nvPr/>
        </p:nvSpPr>
        <p:spPr>
          <a:xfrm>
            <a:off x="7671040" y="3155674"/>
            <a:ext cx="480392" cy="38762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内容占位符 5">
            <a:extLst>
              <a:ext uri="{FF2B5EF4-FFF2-40B4-BE49-F238E27FC236}">
                <a16:creationId xmlns:a16="http://schemas.microsoft.com/office/drawing/2014/main" id="{FCF54B85-7D45-40DE-9BF9-9BAB5B3AD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796197"/>
            <a:ext cx="5384801" cy="2219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82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26">
        <p:fade/>
      </p:transition>
    </mc:Choice>
    <mc:Fallback>
      <p:transition spd="med" advTm="91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Conclusion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n-US" altLang="zh-CN" dirty="0"/>
              <a:t>Opportunity</a:t>
            </a:r>
          </a:p>
          <a:p>
            <a:pPr lvl="1"/>
            <a:r>
              <a:rPr lang="en-US" altLang="zh-CN" dirty="0"/>
              <a:t>A competitive advantage</a:t>
            </a:r>
          </a:p>
          <a:p>
            <a:pPr rtl="0"/>
            <a:r>
              <a:rPr lang="en-US" altLang="zh-CN" dirty="0"/>
              <a:t>Challenge</a:t>
            </a:r>
          </a:p>
          <a:p>
            <a:pPr lvl="1"/>
            <a:r>
              <a:rPr lang="en-US" altLang="zh-CN" dirty="0">
                <a:solidFill>
                  <a:schemeClr val="accent5"/>
                </a:solidFill>
              </a:rPr>
              <a:t>non-existence</a:t>
            </a:r>
            <a:r>
              <a:rPr lang="en-US" altLang="zh-CN" dirty="0"/>
              <a:t> on the part of the supplier of the chips of a </a:t>
            </a:r>
            <a:r>
              <a:rPr lang="en-US" altLang="zh-CN" dirty="0">
                <a:solidFill>
                  <a:schemeClr val="accent5"/>
                </a:solidFill>
              </a:rPr>
              <a:t>development kit</a:t>
            </a:r>
            <a:r>
              <a:rPr lang="en-US" altLang="zh-CN" dirty="0"/>
              <a:t> that included a solution with a </a:t>
            </a:r>
            <a:r>
              <a:rPr lang="en-US" altLang="zh-CN" dirty="0">
                <a:solidFill>
                  <a:schemeClr val="accent5"/>
                </a:solidFill>
              </a:rPr>
              <a:t>development board, antenna array and firmware</a:t>
            </a:r>
          </a:p>
          <a:p>
            <a:pPr lvl="1"/>
            <a:r>
              <a:rPr lang="en-US" altLang="zh-CN" dirty="0"/>
              <a:t>It </a:t>
            </a:r>
            <a:r>
              <a:rPr lang="en-US" altLang="zh-CN" dirty="0">
                <a:solidFill>
                  <a:schemeClr val="accent5"/>
                </a:solidFill>
              </a:rPr>
              <a:t>cannot</a:t>
            </a:r>
            <a:r>
              <a:rPr lang="en-US" altLang="zh-CN" dirty="0"/>
              <a:t> compete at the level of efficiency in scenarios where the main objective is a precision of the order of </a:t>
            </a:r>
            <a:r>
              <a:rPr lang="en-US" altLang="zh-CN" dirty="0">
                <a:solidFill>
                  <a:schemeClr val="accent5"/>
                </a:solidFill>
              </a:rPr>
              <a:t>centimeters</a:t>
            </a:r>
            <a:r>
              <a:rPr lang="en-US" altLang="zh-CN" dirty="0"/>
              <a:t>.</a:t>
            </a:r>
          </a:p>
          <a:p>
            <a:pPr marL="676656" lvl="2" indent="0">
              <a:buNone/>
            </a:pPr>
            <a:r>
              <a:rPr lang="en-US" altLang="zh-CN" dirty="0">
                <a:solidFill>
                  <a:schemeClr val="accent5"/>
                </a:solidFill>
              </a:rPr>
              <a:t>Multipath effect</a:t>
            </a:r>
          </a:p>
          <a:p>
            <a:pPr marL="676656" lvl="2" indent="0">
              <a:buNone/>
            </a:pPr>
            <a:r>
              <a:rPr lang="en-US" altLang="zh-CN" dirty="0">
                <a:solidFill>
                  <a:schemeClr val="accent5"/>
                </a:solidFill>
              </a:rPr>
              <a:t>Noise</a:t>
            </a:r>
          </a:p>
          <a:p>
            <a:pPr marL="676656" lvl="2" indent="0">
              <a:buNone/>
            </a:pPr>
            <a:r>
              <a:rPr lang="en-US" altLang="zh-CN" dirty="0">
                <a:solidFill>
                  <a:schemeClr val="accent5"/>
                </a:solidFill>
              </a:rPr>
              <a:t>Frequency and phase shift</a:t>
            </a:r>
          </a:p>
          <a:p>
            <a:pPr marL="676656" lvl="2" indent="0">
              <a:buNone/>
            </a:pPr>
            <a:r>
              <a:rPr lang="en-US" altLang="zh-CN" dirty="0">
                <a:solidFill>
                  <a:schemeClr val="accent5"/>
                </a:solidFill>
              </a:rPr>
              <a:t>Wi-Fi interference</a:t>
            </a:r>
          </a:p>
          <a:p>
            <a:pPr marL="676656" lvl="2" indent="0">
              <a:buNone/>
            </a:pPr>
            <a:r>
              <a:rPr lang="en-US" altLang="zh-CN" dirty="0">
                <a:solidFill>
                  <a:schemeClr val="accent5"/>
                </a:solidFill>
              </a:rPr>
              <a:t>…</a:t>
            </a:r>
          </a:p>
          <a:p>
            <a:pPr lvl="1"/>
            <a:endParaRPr lang="en-US" altLang="zh-CN" dirty="0">
              <a:solidFill>
                <a:schemeClr val="accent5"/>
              </a:solidFill>
            </a:endParaRPr>
          </a:p>
          <a:p>
            <a:pPr lvl="1"/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80951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07">
        <p:fade/>
      </p:transition>
    </mc:Choice>
    <mc:Fallback>
      <p:transition spd="med" advTm="620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altLang="zh-CN" dirty="0"/>
              <a:t>Background: location-based service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Proximity solutions</a:t>
            </a:r>
          </a:p>
          <a:p>
            <a:pPr lvl="1"/>
            <a:r>
              <a:rPr lang="en-US" altLang="zh-CN" dirty="0"/>
              <a:t>Museum</a:t>
            </a:r>
          </a:p>
          <a:p>
            <a:pPr lvl="1"/>
            <a:r>
              <a:rPr lang="en-US" altLang="zh-CN" dirty="0"/>
              <a:t>Shopping mall</a:t>
            </a:r>
          </a:p>
          <a:p>
            <a:pPr lvl="1"/>
            <a:r>
              <a:rPr lang="en-US" altLang="zh-CN" dirty="0"/>
              <a:t>Item finding</a:t>
            </a:r>
          </a:p>
          <a:p>
            <a:pPr rtl="0"/>
            <a:r>
              <a:rPr lang="en-US" altLang="zh-CN" dirty="0"/>
              <a:t>Positioning systems</a:t>
            </a:r>
          </a:p>
          <a:p>
            <a:pPr lvl="1"/>
            <a:r>
              <a:rPr lang="en-US" altLang="zh-CN" dirty="0"/>
              <a:t>Asset tracking</a:t>
            </a:r>
          </a:p>
          <a:p>
            <a:pPr lvl="1"/>
            <a:r>
              <a:rPr lang="en-US" altLang="zh-CN" dirty="0"/>
              <a:t>Navigation </a:t>
            </a:r>
            <a:endParaRPr lang="zh-cn" dirty="0"/>
          </a:p>
          <a:p>
            <a:pPr marL="402336" lvl="1" indent="0">
              <a:buNone/>
            </a:pPr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E6A22E-89E4-48D0-9A77-FD5327540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52" y="2209801"/>
            <a:ext cx="3516617" cy="33938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3BE7A4-F2AD-435F-BA86-5246AEC1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484" y="2209800"/>
            <a:ext cx="3408103" cy="33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285">
        <p:fade/>
      </p:transition>
    </mc:Choice>
    <mc:Fallback>
      <p:transition spd="med" advTm="30285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Future work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US" altLang="zh-CN" dirty="0"/>
              <a:t>Accurate localization</a:t>
            </a:r>
          </a:p>
          <a:p>
            <a:pPr lvl="1"/>
            <a:r>
              <a:rPr lang="en-US" altLang="zh-CN" dirty="0"/>
              <a:t>Improve angular accuracy (multipath effect, noise, frequency and phase shift…)</a:t>
            </a:r>
          </a:p>
          <a:p>
            <a:pPr lvl="2"/>
            <a:r>
              <a:rPr lang="en-US" altLang="zh-CN" dirty="0"/>
              <a:t>Signal processing</a:t>
            </a:r>
          </a:p>
          <a:p>
            <a:pPr lvl="2"/>
            <a:r>
              <a:rPr lang="en-US" altLang="zh-CN" dirty="0"/>
              <a:t>Data-driven method</a:t>
            </a:r>
          </a:p>
          <a:p>
            <a:pPr lvl="1"/>
            <a:r>
              <a:rPr lang="en-US" altLang="zh-CN" dirty="0"/>
              <a:t>Combined with existing approaches</a:t>
            </a:r>
          </a:p>
          <a:p>
            <a:pPr lvl="2"/>
            <a:r>
              <a:rPr lang="en-US" altLang="zh-CN" dirty="0"/>
              <a:t>Fingerprint based</a:t>
            </a:r>
          </a:p>
          <a:p>
            <a:pPr lvl="2"/>
            <a:r>
              <a:rPr lang="en-US" altLang="zh-CN" dirty="0"/>
              <a:t>Multi-modality data fusion</a:t>
            </a:r>
          </a:p>
          <a:p>
            <a:pPr rtl="0"/>
            <a:r>
              <a:rPr lang="en-US" altLang="zh-CN" dirty="0"/>
              <a:t>Wearable sensing</a:t>
            </a:r>
          </a:p>
          <a:p>
            <a:pPr lvl="1"/>
            <a:r>
              <a:rPr lang="en-US" altLang="zh-CN" dirty="0"/>
              <a:t>Gesture recognition</a:t>
            </a:r>
          </a:p>
          <a:p>
            <a:pPr lvl="1"/>
            <a:r>
              <a:rPr lang="en-US" altLang="zh-CN" dirty="0"/>
              <a:t>Pose estimation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9322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2">
        <p:fade/>
      </p:transition>
    </mc:Choice>
    <mc:Fallback>
      <p:transition spd="med" advTm="442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26" y="3250096"/>
            <a:ext cx="10972800" cy="1069848"/>
          </a:xfrm>
        </p:spPr>
        <p:txBody>
          <a:bodyPr rtlCol="0"/>
          <a:lstStyle/>
          <a:p>
            <a:pPr algn="ctr" rtl="0"/>
            <a:r>
              <a:rPr lang="en-US" altLang="zh-CN" dirty="0"/>
              <a:t>Thanks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876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3">
        <p:fade/>
      </p:transition>
    </mc:Choice>
    <mc:Fallback>
      <p:transition spd="med" advTm="33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altLang="zh-CN" dirty="0"/>
              <a:t>Background: different wireless technology</a:t>
            </a:r>
            <a:endParaRPr 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763328-D25F-43E4-A55F-33E2D176B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28" y="2133325"/>
            <a:ext cx="7623144" cy="44003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3FD816F-971E-4167-93ED-4275F5C55978}"/>
              </a:ext>
            </a:extLst>
          </p:cNvPr>
          <p:cNvSpPr/>
          <p:nvPr/>
        </p:nvSpPr>
        <p:spPr>
          <a:xfrm>
            <a:off x="2208362" y="4054415"/>
            <a:ext cx="7798280" cy="3019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1C14CB-9623-4BC8-97C0-DF5E206A7361}"/>
              </a:ext>
            </a:extLst>
          </p:cNvPr>
          <p:cNvSpPr txBox="1"/>
          <p:nvPr/>
        </p:nvSpPr>
        <p:spPr>
          <a:xfrm>
            <a:off x="4254260" y="4614010"/>
            <a:ext cx="3683480" cy="83099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Low energy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</a:rPr>
              <a:t>High accessibility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34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10">
        <p:fade/>
      </p:transition>
    </mc:Choice>
    <mc:Fallback>
      <p:transition spd="med" advTm="5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Background: current beacon technology</a:t>
            </a:r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0CB6789-7BF7-4B55-8E4A-A0BB71CC8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Distance based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sz="quarter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sz="2400" dirty="0"/>
              <a:t>RSSI</a:t>
            </a:r>
          </a:p>
          <a:p>
            <a:pPr rtl="0"/>
            <a:r>
              <a:rPr lang="en-US" altLang="zh-CN" sz="2400" dirty="0"/>
              <a:t>Trilateration</a:t>
            </a:r>
            <a:endParaRPr lang="zh-CN" altLang="en-US" sz="24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4A8FF7-92E7-4027-AFD5-27360ECB17D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zh-CN" sz="2800" dirty="0"/>
              <a:t>Direction based</a:t>
            </a:r>
            <a:endParaRPr lang="zh-CN" altLang="en-US" sz="28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92A700D-0BED-4322-9BDA-98C40797AE9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err="1"/>
              <a:t>AoA</a:t>
            </a:r>
            <a:r>
              <a:rPr lang="en-US" altLang="zh-CN" sz="2400" dirty="0"/>
              <a:t>/</a:t>
            </a:r>
            <a:r>
              <a:rPr lang="en-US" altLang="zh-CN" sz="2400" dirty="0" err="1"/>
              <a:t>AoD</a:t>
            </a:r>
            <a:endParaRPr lang="en-US" altLang="zh-CN" sz="2400" dirty="0"/>
          </a:p>
          <a:p>
            <a:r>
              <a:rPr lang="en-US" altLang="zh-CN" sz="2400" dirty="0"/>
              <a:t>Triangulation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2E47C5-92B0-4F63-B731-F3D60B95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30544"/>
            <a:ext cx="3479524" cy="3064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4DE91F-9297-466F-9BCE-1DF11AFB4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620" y="3530544"/>
            <a:ext cx="4786258" cy="30641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B2ACBF5-31F8-404E-8E04-726BB7ED3DD9}"/>
              </a:ext>
            </a:extLst>
          </p:cNvPr>
          <p:cNvSpPr txBox="1"/>
          <p:nvPr/>
        </p:nvSpPr>
        <p:spPr>
          <a:xfrm>
            <a:off x="3145672" y="2734292"/>
            <a:ext cx="275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5"/>
                </a:solidFill>
              </a:rPr>
              <a:t>RSSI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5"/>
                </a:solidFill>
              </a:rPr>
              <a:t>Low accuracy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553">
        <p:fade/>
      </p:transition>
    </mc:Choice>
    <mc:Fallback>
      <p:transition spd="med" advTm="445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Background: the need for direction finding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2249424"/>
            <a:ext cx="11078817" cy="4325112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en-US" altLang="zh-CN" dirty="0"/>
              <a:t>High-accuracy indoor positioning</a:t>
            </a:r>
          </a:p>
          <a:p>
            <a:pPr lvl="1" algn="just"/>
            <a:r>
              <a:rPr lang="en-US" altLang="zh-CN" dirty="0"/>
              <a:t>more dependable and user-friendly indoor navigation systems</a:t>
            </a:r>
          </a:p>
          <a:p>
            <a:pPr lvl="1" algn="just"/>
            <a:r>
              <a:rPr lang="en-US" altLang="zh-CN" dirty="0"/>
              <a:t>more precisely targeted proximity solutions</a:t>
            </a:r>
          </a:p>
          <a:p>
            <a:pPr algn="just"/>
            <a:r>
              <a:rPr lang="en-US" altLang="zh-CN" dirty="0"/>
              <a:t>High-accuracy asset tracking</a:t>
            </a:r>
          </a:p>
          <a:p>
            <a:pPr lvl="1" algn="just"/>
            <a:r>
              <a:rPr lang="en-US" altLang="zh-CN" dirty="0"/>
              <a:t>monitor the progress of product components as they pass through the various stages of a manufacturing process</a:t>
            </a:r>
          </a:p>
          <a:p>
            <a:pPr algn="just" rtl="0"/>
            <a:r>
              <a:rPr lang="en-US" altLang="zh-CN" dirty="0"/>
              <a:t>Continuous direction finding</a:t>
            </a:r>
          </a:p>
          <a:p>
            <a:pPr lvl="1" algn="just"/>
            <a:r>
              <a:rPr lang="en-US" altLang="zh-CN" dirty="0"/>
              <a:t>guide the user directly towards the lost item, with no experimentation required.</a:t>
            </a:r>
          </a:p>
          <a:p>
            <a:pPr algn="just" rtl="0"/>
            <a:r>
              <a:rPr lang="en-US" altLang="zh-CN" dirty="0"/>
              <a:t>Directional discovery</a:t>
            </a:r>
          </a:p>
          <a:p>
            <a:pPr lvl="1" algn="just"/>
            <a:r>
              <a:rPr lang="en-US" altLang="zh-CN" dirty="0"/>
              <a:t> find an object in a given direction with a particular capability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508">
        <p:fade/>
      </p:transition>
    </mc:Choice>
    <mc:Fallback>
      <p:transition spd="med" advTm="6550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Bluetooth 5.1 direction finding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Bluetooth Core Specification v5.1 introduces new capabilities that support high-accuracy direction finding. 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5"/>
                </a:solidFill>
              </a:rPr>
              <a:t>controller specification</a:t>
            </a:r>
            <a:r>
              <a:rPr lang="en-US" altLang="zh-CN" dirty="0"/>
              <a:t> has been enhanced so that </a:t>
            </a:r>
            <a:r>
              <a:rPr lang="en-US" altLang="zh-CN" dirty="0">
                <a:solidFill>
                  <a:schemeClr val="accent5"/>
                </a:solidFill>
              </a:rPr>
              <a:t>specialized hardware that incorporates an antenna array</a:t>
            </a:r>
            <a:r>
              <a:rPr lang="en-US" altLang="zh-CN" dirty="0"/>
              <a:t> can be used to support the calculation of the direction of a received radio signal. 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5"/>
                </a:solidFill>
              </a:rPr>
              <a:t>Host Controller Interface (HCI) </a:t>
            </a:r>
            <a:r>
              <a:rPr lang="en-US" altLang="zh-CN" dirty="0"/>
              <a:t>has also been modified so that </a:t>
            </a:r>
            <a:r>
              <a:rPr lang="en-US" altLang="zh-CN" dirty="0">
                <a:solidFill>
                  <a:schemeClr val="accent5"/>
                </a:solidFill>
              </a:rPr>
              <a:t>data acquired by the controller can be made available to higher layers of the stack </a:t>
            </a:r>
            <a:r>
              <a:rPr lang="en-US" altLang="zh-CN" dirty="0"/>
              <a:t>where direction calculations can take place.</a:t>
            </a:r>
          </a:p>
          <a:p>
            <a:pPr marL="109728" indent="0" rtl="0">
              <a:buNone/>
            </a:pPr>
            <a:endParaRPr lang="en-US" altLang="zh-CN" dirty="0"/>
          </a:p>
          <a:p>
            <a:pPr rtl="0"/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448">
        <p:fade/>
      </p:transition>
    </mc:Choice>
    <mc:Fallback>
      <p:transition spd="med" advTm="4644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Bluetooth 5.1 direction finding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altLang="zh-CN" dirty="0"/>
              <a:t>Two Direction Finding Methods</a:t>
            </a:r>
          </a:p>
          <a:p>
            <a:pPr lvl="2"/>
            <a:endParaRPr 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555ED4-B000-4A3D-B870-EB4F8FDE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27" y="2849309"/>
            <a:ext cx="3728002" cy="36455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B8182B-D877-4762-94A3-B078110E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073" y="2849309"/>
            <a:ext cx="3748454" cy="36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661">
        <p:fade/>
      </p:transition>
    </mc:Choice>
    <mc:Fallback>
      <p:transition spd="med" advTm="3266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zh-CN" dirty="0"/>
              <a:t>Bluetooth 5.1 direction finding theory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09728" indent="0" rtl="0">
              <a:buNone/>
            </a:pPr>
            <a:endParaRPr 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A8F495-5631-42E8-9CA5-6606B38D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8" y="2209801"/>
            <a:ext cx="5419429" cy="29784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550F957-0BDB-497D-A93B-A3F84B436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49" y="5574511"/>
            <a:ext cx="2400300" cy="838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3CAE7F-B77B-4E4C-B6E0-6121E84C9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3" y="5735510"/>
            <a:ext cx="1934608" cy="6772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CD2275E-CFA9-4C85-BA13-04FDA0B0A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770" y="2246245"/>
            <a:ext cx="4916083" cy="297842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1BB6017-D2D2-499E-96BB-1AE0AAC21918}"/>
              </a:ext>
            </a:extLst>
          </p:cNvPr>
          <p:cNvSpPr txBox="1"/>
          <p:nvPr/>
        </p:nvSpPr>
        <p:spPr>
          <a:xfrm>
            <a:off x="1020209" y="2425148"/>
            <a:ext cx="162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2"/>
                </a:solidFill>
              </a:rPr>
              <a:t>AoA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047E86-6C2D-4B73-9381-D058284F8888}"/>
              </a:ext>
            </a:extLst>
          </p:cNvPr>
          <p:cNvSpPr txBox="1"/>
          <p:nvPr/>
        </p:nvSpPr>
        <p:spPr>
          <a:xfrm>
            <a:off x="10179535" y="2425148"/>
            <a:ext cx="162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tx2"/>
                </a:solidFill>
              </a:rPr>
              <a:t>AoD</a:t>
            </a:r>
            <a:endParaRPr lang="zh-CN" altLang="en-US" sz="2800" dirty="0">
              <a:solidFill>
                <a:schemeClr val="tx2"/>
              </a:solidFill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16BA4F0-00EB-4C9C-9859-8EB8083A12AD}"/>
              </a:ext>
            </a:extLst>
          </p:cNvPr>
          <p:cNvCxnSpPr/>
          <p:nvPr/>
        </p:nvCxnSpPr>
        <p:spPr>
          <a:xfrm>
            <a:off x="6144777" y="2087217"/>
            <a:ext cx="0" cy="4325494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5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2">
        <p:fade/>
      </p:transition>
    </mc:Choice>
    <mc:Fallback>
      <p:transition spd="med" advTm="4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8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494_TF03460604" id="{497F7A61-B52F-47CA-A08F-2B310BFFB5D9}" vid="{917F7D93-DFDC-480E-94E9-A8AEB525E711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3426</TotalTime>
  <Words>1570</Words>
  <Application>Microsoft Office PowerPoint</Application>
  <PresentationFormat>宽屏</PresentationFormat>
  <Paragraphs>207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微软雅黑</vt:lpstr>
      <vt:lpstr>Arial</vt:lpstr>
      <vt:lpstr>Calibri</vt:lpstr>
      <vt:lpstr>Georgia</vt:lpstr>
      <vt:lpstr>Wingdings</vt:lpstr>
      <vt:lpstr>Wingdings 2</vt:lpstr>
      <vt:lpstr>培训演示文稿</vt:lpstr>
      <vt:lpstr>Bluetooth 5.1 direction finding </vt:lpstr>
      <vt:lpstr>Contents</vt:lpstr>
      <vt:lpstr>Background: location-based service</vt:lpstr>
      <vt:lpstr>Background: different wireless technology</vt:lpstr>
      <vt:lpstr>Background: current beacon technology</vt:lpstr>
      <vt:lpstr>Background: the need for direction finding</vt:lpstr>
      <vt:lpstr>Bluetooth 5.1 direction finding</vt:lpstr>
      <vt:lpstr>Bluetooth 5.1 direction finding</vt:lpstr>
      <vt:lpstr>Bluetooth 5.1 direction finding theory</vt:lpstr>
      <vt:lpstr>How Bluetooth direction finding works?</vt:lpstr>
      <vt:lpstr>How Bluetooth direction finding works?</vt:lpstr>
      <vt:lpstr>Using Bluetooth Direction Finding</vt:lpstr>
      <vt:lpstr>Using Bluetooth Direction Finding</vt:lpstr>
      <vt:lpstr>Related work: </vt:lpstr>
      <vt:lpstr>Dead on Arrival: An Empirical Study of The Bluetooth 5.1 Positioning System (WiNTECH'19)  </vt:lpstr>
      <vt:lpstr>Dead on Arrival: An Empirical Study of The Bluetooth 5.1 Positioning System (WiNTECH'19)  </vt:lpstr>
      <vt:lpstr>Dead on Arrival: An Empirical Study of The Bluetooth 5.1 Positioning System (WiNTECH'19)  </vt:lpstr>
      <vt:lpstr>Dead on Arrival: An Empirical Study of The Bluetooth 5.1 Positioning System (WiNTECH'19)  </vt:lpstr>
      <vt:lpstr>Dead on Arrival: An Empirical Study of The Bluetooth 5.1 Positioning System (WiNTECH'19)  </vt:lpstr>
      <vt:lpstr>Dead on Arrival: An Empirical Study of The Bluetooth 5.1 Positioning System (WiNTECH'19)  </vt:lpstr>
      <vt:lpstr>Bluetooth Low Energy-based Angle of Arrival Estimation via Switch Antenna Array for Indoor Localization (FUSION'20) </vt:lpstr>
      <vt:lpstr>Bluetooth Low Energy-based Angle of Arrival Estimation via Switch Antenna Array for Indoor Localization (FUSION'20) </vt:lpstr>
      <vt:lpstr>Bluetooth Low Energy-based Angle of Arrival Estimation via Switch Antenna Array for Indoor Localization (FUSION'20) </vt:lpstr>
      <vt:lpstr>Bluetooth Low Energy-based Angle of Arrival Estimation via Switch Antenna Array for Indoor Localization (FUSION'20) </vt:lpstr>
      <vt:lpstr>Bluetooth Low Energy-based Angle of Arrival Estimation via Switch Antenna Array for Indoor Localization (FUSION'20) </vt:lpstr>
      <vt:lpstr>Bluetooth Low Energy-based Angle of Arrival Estimation via Switch Antenna Array for Indoor Localization (FUSION'20) </vt:lpstr>
      <vt:lpstr>Our implementation: </vt:lpstr>
      <vt:lpstr>Our implementation: </vt:lpstr>
      <vt:lpstr>Conclusion</vt:lpstr>
      <vt:lpstr>Future 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Bluetooth 5.1</dc:title>
  <dc:creator>陆 雨萌</dc:creator>
  <cp:lastModifiedBy>陆 雨萌</cp:lastModifiedBy>
  <cp:revision>79</cp:revision>
  <dcterms:created xsi:type="dcterms:W3CDTF">2020-11-07T02:53:44Z</dcterms:created>
  <dcterms:modified xsi:type="dcterms:W3CDTF">2020-11-11T06:49:16Z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