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256" r:id="rId2"/>
    <p:sldId id="363" r:id="rId3"/>
    <p:sldId id="257" r:id="rId4"/>
    <p:sldId id="260" r:id="rId5"/>
    <p:sldId id="412" r:id="rId6"/>
    <p:sldId id="364" r:id="rId7"/>
    <p:sldId id="415" r:id="rId8"/>
    <p:sldId id="394" r:id="rId9"/>
    <p:sldId id="369" r:id="rId10"/>
    <p:sldId id="422" r:id="rId11"/>
    <p:sldId id="408" r:id="rId12"/>
    <p:sldId id="404" r:id="rId13"/>
    <p:sldId id="409" r:id="rId14"/>
    <p:sldId id="426" r:id="rId15"/>
    <p:sldId id="392" r:id="rId16"/>
    <p:sldId id="427" r:id="rId17"/>
    <p:sldId id="414" r:id="rId18"/>
    <p:sldId id="405" r:id="rId19"/>
    <p:sldId id="419" r:id="rId20"/>
    <p:sldId id="433" r:id="rId21"/>
    <p:sldId id="407" r:id="rId22"/>
    <p:sldId id="428" r:id="rId23"/>
    <p:sldId id="390" r:id="rId24"/>
    <p:sldId id="400" r:id="rId25"/>
    <p:sldId id="393" r:id="rId26"/>
    <p:sldId id="430" r:id="rId27"/>
    <p:sldId id="425" r:id="rId28"/>
    <p:sldId id="286" r:id="rId29"/>
    <p:sldId id="431" r:id="rId30"/>
    <p:sldId id="434" r:id="rId31"/>
    <p:sldId id="432" r:id="rId32"/>
    <p:sldId id="436" r:id="rId33"/>
    <p:sldId id="435" r:id="rId34"/>
    <p:sldId id="4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DD7C1B"/>
    <a:srgbClr val="EFEFEF"/>
    <a:srgbClr val="C4C4C4"/>
    <a:srgbClr val="B3B3B3"/>
    <a:srgbClr val="5E5E5E"/>
    <a:srgbClr val="64F0F7"/>
    <a:srgbClr val="65C0BA"/>
    <a:srgbClr val="F7E6DD"/>
    <a:srgbClr val="EEC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0AB2F-D9A0-45E6-A3F6-9FDCD1226669}" v="133" dt="2020-07-22T01:07:31.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3" autoAdjust="0"/>
    <p:restoredTop sz="75338" autoAdjust="0"/>
  </p:normalViewPr>
  <p:slideViewPr>
    <p:cSldViewPr snapToGrid="0" snapToObjects="1">
      <p:cViewPr varScale="1">
        <p:scale>
          <a:sx n="94" d="100"/>
          <a:sy n="94" d="100"/>
        </p:scale>
        <p:origin x="1426" y="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43C98C-6DA6-994F-9019-953254DF254F}"/>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E4120F-642B-2E46-867A-F6A5E6FA050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8871844-02FE-6444-B872-8FA8E36F3783}" type="datetimeFigureOut">
              <a:rPr lang="en-US" smtClean="0"/>
              <a:t>10/28/2020</a:t>
            </a:fld>
            <a:endParaRPr lang="en-US"/>
          </a:p>
        </p:txBody>
      </p:sp>
      <p:sp>
        <p:nvSpPr>
          <p:cNvPr id="4" name="Footer Placeholder 3">
            <a:extLst>
              <a:ext uri="{FF2B5EF4-FFF2-40B4-BE49-F238E27FC236}">
                <a16:creationId xmlns:a16="http://schemas.microsoft.com/office/drawing/2014/main" id="{7A416BBB-ED44-F546-A045-140E819870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8C868A-D970-1249-BC85-577D75CC68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4F6D01-51D6-4F4D-AC2C-52733F802650}" type="slidenum">
              <a:rPr lang="en-US" smtClean="0"/>
              <a:t>‹#›</a:t>
            </a:fld>
            <a:endParaRPr lang="en-US"/>
          </a:p>
        </p:txBody>
      </p:sp>
    </p:spTree>
    <p:extLst>
      <p:ext uri="{BB962C8B-B14F-4D97-AF65-F5344CB8AC3E}">
        <p14:creationId xmlns:p14="http://schemas.microsoft.com/office/powerpoint/2010/main" val="397435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BA0950E-2487-4E41-A76D-E1C4FC82355E}" type="datetimeFigureOut">
              <a:rPr lang="en-US" smtClean="0"/>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01D79-CAB1-2C4C-82C5-BDCEE09264B2}" type="slidenum">
              <a:rPr lang="en-US" smtClean="0"/>
              <a:t>‹#›</a:t>
            </a:fld>
            <a:endParaRPr lang="en-US"/>
          </a:p>
        </p:txBody>
      </p:sp>
    </p:spTree>
    <p:extLst>
      <p:ext uri="{BB962C8B-B14F-4D97-AF65-F5344CB8AC3E}">
        <p14:creationId xmlns:p14="http://schemas.microsoft.com/office/powerpoint/2010/main" val="156107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zh-CN" altLang="en-US" dirty="0"/>
              <a:t>大家好，今天为大家介绍一篇 </a:t>
            </a:r>
            <a:r>
              <a:rPr lang="en-US" altLang="zh-CN" dirty="0"/>
              <a:t>SIGCOMM 2020 </a:t>
            </a:r>
            <a:r>
              <a:rPr lang="zh-CN" altLang="en-US" dirty="0"/>
              <a:t>的论文，作者来自芝加哥大学和 </a:t>
            </a:r>
            <a:r>
              <a:rPr lang="en-US" altLang="zh-CN" dirty="0"/>
              <a:t>Google Brain. </a:t>
            </a:r>
            <a:r>
              <a:rPr lang="zh-CN" altLang="en-US" dirty="0"/>
              <a:t>题目是 </a:t>
            </a:r>
            <a:r>
              <a:rPr lang="en-US" altLang="zh-CN" dirty="0"/>
              <a:t>***</a:t>
            </a:r>
          </a:p>
        </p:txBody>
      </p:sp>
      <p:sp>
        <p:nvSpPr>
          <p:cNvPr id="4" name="Slide Number Placeholder 3"/>
          <p:cNvSpPr>
            <a:spLocks noGrp="1"/>
          </p:cNvSpPr>
          <p:nvPr>
            <p:ph type="sldNum" sz="quarter" idx="10"/>
          </p:nvPr>
        </p:nvSpPr>
        <p:spPr/>
        <p:txBody>
          <a:bodyPr/>
          <a:lstStyle/>
          <a:p>
            <a:fld id="{F4B01D79-CAB1-2C4C-82C5-BDCEE09264B2}" type="slidenum">
              <a:rPr lang="en-US" smtClean="0"/>
              <a:t>1</a:t>
            </a:fld>
            <a:endParaRPr lang="en-US"/>
          </a:p>
        </p:txBody>
      </p:sp>
    </p:spTree>
    <p:extLst>
      <p:ext uri="{BB962C8B-B14F-4D97-AF65-F5344CB8AC3E}">
        <p14:creationId xmlns:p14="http://schemas.microsoft.com/office/powerpoint/2010/main" val="2969879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为什么需要适应实时视频内容的变化呢？假设一辆汽车在凌晨开车，系统发现几分钟都没有什么车或者人，因此最佳配置是较低的编码质量。但是如果这个时候突然有小孩子横穿马路，很有可能由于编码质量较低而难以检测成功。因此，编码方式应该随着要随着视频的内容实时改变。</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10</a:t>
            </a:fld>
            <a:endParaRPr lang="en-US"/>
          </a:p>
        </p:txBody>
      </p:sp>
    </p:spTree>
    <p:extLst>
      <p:ext uri="{BB962C8B-B14F-4D97-AF65-F5344CB8AC3E}">
        <p14:creationId xmlns:p14="http://schemas.microsoft.com/office/powerpoint/2010/main" val="15281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对于现有的 </a:t>
            </a:r>
            <a:r>
              <a:rPr lang="en-US" altLang="zh-CN" dirty="0"/>
              <a:t>video streaming </a:t>
            </a:r>
            <a:r>
              <a:rPr lang="zh-CN" altLang="en-US" dirty="0"/>
              <a:t>方法来说，基于 </a:t>
            </a:r>
            <a:r>
              <a:rPr lang="en-US" altLang="zh-CN" dirty="0"/>
              <a:t>camera-side </a:t>
            </a:r>
            <a:r>
              <a:rPr lang="en-US" altLang="zh-CN" dirty="0" err="1"/>
              <a:t>heurisitcs</a:t>
            </a:r>
            <a:r>
              <a:rPr lang="en-US" altLang="zh-CN" dirty="0"/>
              <a:t> </a:t>
            </a:r>
            <a:r>
              <a:rPr lang="zh-CN" altLang="en-US" dirty="0"/>
              <a:t>的方法，由于摄像头计算能力低，容易造成目标的丢失，从而影响准确度。</a:t>
            </a:r>
            <a:endParaRPr lang="en-US" altLang="zh-CN" dirty="0"/>
          </a:p>
          <a:p>
            <a:endParaRPr lang="en-US" dirty="0"/>
          </a:p>
          <a:p>
            <a:r>
              <a:rPr lang="zh-CN" altLang="en-US" dirty="0"/>
              <a:t>而利用服务器端指导视频编码的方法，仅仅根据</a:t>
            </a:r>
            <a:r>
              <a:rPr lang="zh-CN" altLang="en-US" b="1" dirty="0"/>
              <a:t>之前</a:t>
            </a:r>
            <a:r>
              <a:rPr lang="zh-CN" altLang="en-US" dirty="0"/>
              <a:t>的视频内容来确定</a:t>
            </a:r>
            <a:r>
              <a:rPr lang="zh-CN" altLang="en-US" b="1" dirty="0"/>
              <a:t>现在</a:t>
            </a:r>
            <a:r>
              <a:rPr lang="zh-CN" altLang="en-US" dirty="0"/>
              <a:t>的视频编码方式，既在不感兴趣的区域上浪费了带宽，又不能很好的适实时视频内容变化。</a:t>
            </a:r>
            <a:endParaRPr lang="en-US" altLang="zh-CN" dirty="0"/>
          </a:p>
          <a:p>
            <a:endParaRPr lang="en-US" dirty="0"/>
          </a:p>
          <a:p>
            <a:r>
              <a:rPr lang="zh-CN" altLang="en-US" dirty="0"/>
              <a:t>为什么这些方法都不够好呢</a:t>
            </a:r>
            <a:r>
              <a:rPr lang="en-US" altLang="zh-CN" dirty="0"/>
              <a:t>? </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11</a:t>
            </a:fld>
            <a:endParaRPr lang="en-US"/>
          </a:p>
        </p:txBody>
      </p:sp>
    </p:spTree>
    <p:extLst>
      <p:ext uri="{BB962C8B-B14F-4D97-AF65-F5344CB8AC3E}">
        <p14:creationId xmlns:p14="http://schemas.microsoft.com/office/powerpoint/2010/main" val="19646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作者认为，他们选择了错误的 </a:t>
            </a:r>
            <a:r>
              <a:rPr lang="en-US" altLang="zh-CN" dirty="0"/>
              <a:t>design space.  </a:t>
            </a:r>
            <a:r>
              <a:rPr lang="zh-CN" altLang="en-US" dirty="0"/>
              <a:t>为了更好的节省带宽，视频流协议应该满足两个条件：</a:t>
            </a:r>
            <a:r>
              <a:rPr lang="en-US" altLang="zh-CN" dirty="0"/>
              <a:t>1. </a:t>
            </a:r>
            <a:r>
              <a:rPr lang="zh-CN" altLang="en-US" dirty="0"/>
              <a:t>应该完全由服务器端完整的 </a:t>
            </a:r>
            <a:r>
              <a:rPr lang="en-US" altLang="zh-CN" dirty="0"/>
              <a:t>DNN </a:t>
            </a:r>
            <a:r>
              <a:rPr lang="zh-CN" altLang="en-US" dirty="0"/>
              <a:t>模型产生的信息来驱动编码； </a:t>
            </a:r>
            <a:r>
              <a:rPr lang="en-US" altLang="zh-CN" dirty="0"/>
              <a:t>2. </a:t>
            </a:r>
            <a:r>
              <a:rPr lang="zh-CN" altLang="en-US" dirty="0"/>
              <a:t>视频流协议应该对实时内容变化做出反应。</a:t>
            </a:r>
            <a:endParaRPr lang="en-US" altLang="zh-CN" dirty="0"/>
          </a:p>
          <a:p>
            <a:endParaRPr lang="en-US" altLang="zh-CN" dirty="0"/>
          </a:p>
          <a:p>
            <a:r>
              <a:rPr lang="zh-CN" altLang="en-US" dirty="0"/>
              <a:t>这个想法看起来很直接，但是这样就面临一个鸡生蛋，蛋生鸡的问题：我们想用当前视频内容在服务器端的 </a:t>
            </a:r>
            <a:r>
              <a:rPr lang="en-US" altLang="zh-CN" dirty="0"/>
              <a:t>DNN </a:t>
            </a:r>
            <a:r>
              <a:rPr lang="zh-CN" altLang="en-US" dirty="0"/>
              <a:t>运行结果，来指导如何把视频编码传输到服务器端。怎么办呢？</a:t>
            </a:r>
            <a:endParaRPr lang="en-US" altLang="zh-CN" dirty="0"/>
          </a:p>
          <a:p>
            <a:endParaRPr lang="en-US" altLang="zh-CN" dirty="0"/>
          </a:p>
          <a:p>
            <a:r>
              <a:rPr lang="zh-CN" altLang="en-US" dirty="0"/>
              <a:t>本文提出的方法，是先让服务器端得到一个低质量的视频，再迭代决定接下来想如何重新编码视频。</a:t>
            </a:r>
            <a:endParaRPr lang="en-US" altLang="zh-CN" dirty="0"/>
          </a:p>
        </p:txBody>
      </p:sp>
      <p:sp>
        <p:nvSpPr>
          <p:cNvPr id="4" name="Slide Number Placeholder 3"/>
          <p:cNvSpPr>
            <a:spLocks noGrp="1"/>
          </p:cNvSpPr>
          <p:nvPr>
            <p:ph type="sldNum" sz="quarter" idx="10"/>
          </p:nvPr>
        </p:nvSpPr>
        <p:spPr/>
        <p:txBody>
          <a:bodyPr/>
          <a:lstStyle/>
          <a:p>
            <a:fld id="{F4B01D79-CAB1-2C4C-82C5-BDCEE09264B2}" type="slidenum">
              <a:rPr lang="en-US" smtClean="0"/>
              <a:t>12</a:t>
            </a:fld>
            <a:endParaRPr lang="en-US"/>
          </a:p>
        </p:txBody>
      </p:sp>
    </p:spTree>
    <p:extLst>
      <p:ext uri="{BB962C8B-B14F-4D97-AF65-F5344CB8AC3E}">
        <p14:creationId xmlns:p14="http://schemas.microsoft.com/office/powerpoint/2010/main" val="70102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本文提出了 </a:t>
            </a:r>
            <a:r>
              <a:rPr lang="en-US" altLang="zh-CN" dirty="0"/>
              <a:t>DNN </a:t>
            </a:r>
            <a:r>
              <a:rPr lang="zh-CN" altLang="en-US" dirty="0"/>
              <a:t>驱动的视频流协议，简称 </a:t>
            </a:r>
            <a:r>
              <a:rPr lang="en-US" altLang="zh-CN" dirty="0"/>
              <a:t>DDS, </a:t>
            </a:r>
            <a:r>
              <a:rPr lang="zh-CN" altLang="en-US" dirty="0"/>
              <a:t>本协议传输过程分成两个 </a:t>
            </a:r>
            <a:r>
              <a:rPr lang="en-US" altLang="zh-CN" dirty="0"/>
              <a:t>Stream A </a:t>
            </a:r>
            <a:r>
              <a:rPr lang="zh-CN" altLang="en-US" dirty="0"/>
              <a:t>和 </a:t>
            </a:r>
            <a:r>
              <a:rPr lang="en-US" altLang="zh-CN" dirty="0"/>
              <a:t>B. </a:t>
            </a:r>
          </a:p>
          <a:p>
            <a:endParaRPr lang="en-US" dirty="0"/>
          </a:p>
          <a:p>
            <a:r>
              <a:rPr lang="en-US" altLang="zh-CN" dirty="0"/>
              <a:t>1. </a:t>
            </a:r>
            <a:r>
              <a:rPr lang="zh-CN" altLang="en-US" dirty="0"/>
              <a:t>首先，相机缓冲几个帧构成一小段视频；</a:t>
            </a:r>
            <a:r>
              <a:rPr lang="en-US" altLang="zh-CN" dirty="0"/>
              <a:t>2. </a:t>
            </a:r>
            <a:r>
              <a:rPr lang="zh-CN" altLang="en-US" dirty="0"/>
              <a:t>然后，</a:t>
            </a:r>
            <a:r>
              <a:rPr lang="en-US" altLang="zh-CN" dirty="0"/>
              <a:t>Stream A </a:t>
            </a:r>
            <a:r>
              <a:rPr lang="zh-CN" altLang="en-US" dirty="0"/>
              <a:t>被动把所有视频片段按照非常低的编码质量发送到服务器端。</a:t>
            </a:r>
            <a:r>
              <a:rPr lang="en-US" altLang="zh-CN" dirty="0"/>
              <a:t>3. </a:t>
            </a:r>
            <a:r>
              <a:rPr lang="zh-CN" altLang="en-US" dirty="0"/>
              <a:t>服务器端根据 </a:t>
            </a:r>
            <a:r>
              <a:rPr lang="en-US" altLang="zh-CN" dirty="0"/>
              <a:t>Stream A </a:t>
            </a:r>
            <a:r>
              <a:rPr lang="zh-CN" altLang="en-US" dirty="0"/>
              <a:t>传来的低分辨率视频进行推理，得到部分结果和 </a:t>
            </a:r>
            <a:r>
              <a:rPr lang="en-US" altLang="zh-CN" dirty="0"/>
              <a:t>DNN </a:t>
            </a:r>
            <a:r>
              <a:rPr lang="zh-CN" altLang="en-US" dirty="0"/>
              <a:t>认为可能出现目标的反馈区域。</a:t>
            </a:r>
            <a:r>
              <a:rPr lang="en-US" altLang="zh-CN" dirty="0"/>
              <a:t>4.</a:t>
            </a:r>
            <a:r>
              <a:rPr lang="zh-CN" altLang="en-US" dirty="0"/>
              <a:t> 接着，服务器把反馈区域发送给相机。</a:t>
            </a:r>
            <a:r>
              <a:rPr lang="en-US" altLang="zh-CN" dirty="0"/>
              <a:t>5. </a:t>
            </a:r>
            <a:r>
              <a:rPr lang="zh-CN" altLang="en-US" dirty="0"/>
              <a:t>根据相机接收到的信息，</a:t>
            </a:r>
            <a:r>
              <a:rPr lang="en-US" altLang="zh-CN" dirty="0"/>
              <a:t>Stream B </a:t>
            </a:r>
            <a:r>
              <a:rPr lang="zh-CN" altLang="en-US" dirty="0"/>
              <a:t>仅对反馈区域按照高质量重新编码为视频片段，然后传给服务器。</a:t>
            </a:r>
            <a:r>
              <a:rPr lang="en-US" altLang="zh-CN" dirty="0"/>
              <a:t>6. </a:t>
            </a:r>
            <a:r>
              <a:rPr lang="zh-CN" altLang="en-US" dirty="0"/>
              <a:t>服务器根据 </a:t>
            </a:r>
            <a:r>
              <a:rPr lang="en-US" altLang="zh-CN" dirty="0"/>
              <a:t>Stream B </a:t>
            </a:r>
            <a:r>
              <a:rPr lang="zh-CN" altLang="en-US" dirty="0"/>
              <a:t>的视频再进行一次推理，更新结果。</a:t>
            </a:r>
            <a:endParaRPr lang="en-US" altLang="zh-CN" dirty="0"/>
          </a:p>
          <a:p>
            <a:endParaRPr lang="en-US" dirty="0"/>
          </a:p>
          <a:p>
            <a:r>
              <a:rPr lang="zh-CN" altLang="en-US" dirty="0"/>
              <a:t>如此一来， </a:t>
            </a:r>
            <a:r>
              <a:rPr lang="en-US" altLang="zh-CN" dirty="0"/>
              <a:t>DDS </a:t>
            </a:r>
            <a:r>
              <a:rPr lang="zh-CN" altLang="en-US" dirty="0"/>
              <a:t>协议的设计关键就是如何通过 </a:t>
            </a:r>
            <a:r>
              <a:rPr lang="en-US" altLang="zh-CN" dirty="0"/>
              <a:t>DNN </a:t>
            </a:r>
            <a:r>
              <a:rPr lang="zh-CN" altLang="en-US" dirty="0"/>
              <a:t>推理找到反馈区域。</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13</a:t>
            </a:fld>
            <a:endParaRPr lang="en-US"/>
          </a:p>
        </p:txBody>
      </p:sp>
    </p:spTree>
    <p:extLst>
      <p:ext uri="{BB962C8B-B14F-4D97-AF65-F5344CB8AC3E}">
        <p14:creationId xmlns:p14="http://schemas.microsoft.com/office/powerpoint/2010/main" val="314940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这里 </a:t>
            </a:r>
            <a:r>
              <a:rPr lang="en-US" altLang="zh-CN" dirty="0"/>
              <a:t>DDS </a:t>
            </a:r>
            <a:r>
              <a:rPr lang="zh-CN" altLang="en-US" dirty="0"/>
              <a:t>传输效果的 </a:t>
            </a:r>
            <a:r>
              <a:rPr lang="en-US" altLang="zh-CN" dirty="0"/>
              <a:t>Demo, </a:t>
            </a:r>
            <a:r>
              <a:rPr lang="zh-CN" altLang="en-US" dirty="0"/>
              <a:t>其中蓝色的框是根据低质量 </a:t>
            </a:r>
            <a:r>
              <a:rPr lang="en-US" altLang="zh-CN" dirty="0"/>
              <a:t>Stream A </a:t>
            </a:r>
            <a:r>
              <a:rPr lang="zh-CN" altLang="en-US" dirty="0"/>
              <a:t>得到的结果，黄色的框是根据 </a:t>
            </a:r>
            <a:r>
              <a:rPr lang="en-US" altLang="zh-CN" dirty="0"/>
              <a:t>Stream B </a:t>
            </a:r>
            <a:r>
              <a:rPr lang="zh-CN" altLang="en-US" dirty="0"/>
              <a:t>反馈之后增加的结果。</a:t>
            </a:r>
            <a:endParaRPr lang="en-US" altLang="zh-CN" dirty="0"/>
          </a:p>
          <a:p>
            <a:endParaRPr lang="en-US" altLang="zh-CN" dirty="0"/>
          </a:p>
          <a:p>
            <a:r>
              <a:rPr lang="zh-CN" altLang="en-US" dirty="0"/>
              <a:t>可以看到，</a:t>
            </a:r>
            <a:r>
              <a:rPr lang="en-US" altLang="zh-CN" dirty="0"/>
              <a:t>DDS </a:t>
            </a:r>
            <a:r>
              <a:rPr lang="zh-CN" altLang="en-US" dirty="0"/>
              <a:t>确实能够将大部分 </a:t>
            </a:r>
            <a:r>
              <a:rPr lang="en-US" altLang="zh-CN" dirty="0"/>
              <a:t>Stream A </a:t>
            </a:r>
            <a:r>
              <a:rPr lang="zh-CN" altLang="en-US" dirty="0"/>
              <a:t>没检测到的结果召回。并且 </a:t>
            </a:r>
            <a:r>
              <a:rPr lang="en-US" altLang="zh-CN" dirty="0"/>
              <a:t>Stream B </a:t>
            </a:r>
            <a:r>
              <a:rPr lang="zh-CN" altLang="en-US" dirty="0"/>
              <a:t>始终只需要传输很少的视频。</a:t>
            </a:r>
            <a:endParaRPr lang="en-US" altLang="zh-CN" dirty="0"/>
          </a:p>
        </p:txBody>
      </p:sp>
      <p:sp>
        <p:nvSpPr>
          <p:cNvPr id="4" name="Slide Number Placeholder 3"/>
          <p:cNvSpPr>
            <a:spLocks noGrp="1"/>
          </p:cNvSpPr>
          <p:nvPr>
            <p:ph type="sldNum" sz="quarter" idx="10"/>
          </p:nvPr>
        </p:nvSpPr>
        <p:spPr/>
        <p:txBody>
          <a:bodyPr/>
          <a:lstStyle/>
          <a:p>
            <a:fld id="{F4B01D79-CAB1-2C4C-82C5-BDCEE09264B2}" type="slidenum">
              <a:rPr lang="en-US" smtClean="0"/>
              <a:t>14</a:t>
            </a:fld>
            <a:endParaRPr lang="en-US"/>
          </a:p>
        </p:txBody>
      </p:sp>
    </p:spTree>
    <p:extLst>
      <p:ext uri="{BB962C8B-B14F-4D97-AF65-F5344CB8AC3E}">
        <p14:creationId xmlns:p14="http://schemas.microsoft.com/office/powerpoint/2010/main" val="235052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先然，</a:t>
            </a:r>
            <a:r>
              <a:rPr lang="en-US" altLang="zh-CN" dirty="0"/>
              <a:t>DDS </a:t>
            </a:r>
            <a:r>
              <a:rPr lang="zh-CN" altLang="en-US" dirty="0"/>
              <a:t>协议的重点就是如何通过推理中间结果来生成反馈区域。</a:t>
            </a:r>
            <a:endParaRPr lang="en-US" altLang="zh-CN" dirty="0"/>
          </a:p>
          <a:p>
            <a:endParaRPr lang="en-US" dirty="0"/>
          </a:p>
          <a:p>
            <a:r>
              <a:rPr lang="zh-CN" altLang="en-US" dirty="0"/>
              <a:t>以物体检测为例。首先，从推理过程中，</a:t>
            </a:r>
            <a:r>
              <a:rPr lang="en-US" altLang="zh-CN" dirty="0"/>
              <a:t>DDS</a:t>
            </a:r>
            <a:r>
              <a:rPr lang="zh-CN" altLang="en-US" dirty="0"/>
              <a:t>获取可能包含对象的所有区域，如图中蓝色边框所示。</a:t>
            </a:r>
            <a:endParaRPr lang="en-US" altLang="zh-CN" dirty="0"/>
          </a:p>
          <a:p>
            <a:endParaRPr lang="en-US" altLang="zh-CN" dirty="0"/>
          </a:p>
          <a:p>
            <a:r>
              <a:rPr lang="zh-CN" altLang="en-US" dirty="0"/>
              <a:t>其次，我们消除了那些与现有推理结果重合的区域，以及特别大的区域。例如如中黄色区域，这样做的理由是，可以确信 </a:t>
            </a:r>
            <a:r>
              <a:rPr lang="en-US" altLang="zh-CN" dirty="0"/>
              <a:t>DNN </a:t>
            </a:r>
            <a:r>
              <a:rPr lang="zh-CN" altLang="en-US" dirty="0"/>
              <a:t>以低质量检测到了这些物体，因此无需再次进行重新编码。</a:t>
            </a:r>
            <a:endParaRPr lang="en-US" altLang="zh-CN" dirty="0"/>
          </a:p>
          <a:p>
            <a:endParaRPr lang="en-US" altLang="zh-CN" dirty="0"/>
          </a:p>
          <a:p>
            <a:r>
              <a:rPr lang="zh-CN" altLang="en-US" dirty="0"/>
              <a:t>第三，按照 </a:t>
            </a:r>
            <a:r>
              <a:rPr lang="en-US" altLang="zh-CN" dirty="0"/>
              <a:t>H.264 </a:t>
            </a:r>
            <a:r>
              <a:rPr lang="zh-CN" altLang="en-US" dirty="0"/>
              <a:t>或者 </a:t>
            </a:r>
            <a:r>
              <a:rPr lang="en-US" altLang="zh-CN" dirty="0"/>
              <a:t>H.265 </a:t>
            </a:r>
            <a:r>
              <a:rPr lang="zh-CN" altLang="en-US" dirty="0"/>
              <a:t>对反馈区域进行高质量编码。长方形的 </a:t>
            </a:r>
            <a:r>
              <a:rPr lang="en-US" altLang="zh-CN" dirty="0"/>
              <a:t>bounding box </a:t>
            </a:r>
            <a:r>
              <a:rPr lang="zh-CN" altLang="en-US" dirty="0"/>
              <a:t>对编码来说非常友好。</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15</a:t>
            </a:fld>
            <a:endParaRPr lang="en-US"/>
          </a:p>
        </p:txBody>
      </p:sp>
    </p:spTree>
    <p:extLst>
      <p:ext uri="{BB962C8B-B14F-4D97-AF65-F5344CB8AC3E}">
        <p14:creationId xmlns:p14="http://schemas.microsoft.com/office/powerpoint/2010/main" val="2462188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接下来我们分析一下具体的 </a:t>
            </a:r>
            <a:r>
              <a:rPr lang="en-US" altLang="zh-CN" dirty="0"/>
              <a:t>DNN </a:t>
            </a:r>
            <a:r>
              <a:rPr lang="zh-CN" altLang="en-US" dirty="0"/>
              <a:t>算法如何生成可能包含对象的区域。为了能够泛化到所有神经网络，应该选取</a:t>
            </a:r>
            <a:r>
              <a:rPr lang="en-US" altLang="zh-CN" dirty="0"/>
              <a:t> DNN </a:t>
            </a:r>
            <a:r>
              <a:rPr lang="zh-CN" altLang="en-US" dirty="0"/>
              <a:t>较为接近最终结果，比较通用的层进行分析。</a:t>
            </a:r>
            <a:endParaRPr lang="en-US" altLang="zh-CN" dirty="0"/>
          </a:p>
          <a:p>
            <a:endParaRPr lang="en-US" dirty="0"/>
          </a:p>
          <a:p>
            <a:r>
              <a:rPr lang="zh-CN" altLang="en-US" dirty="0"/>
              <a:t>对于 </a:t>
            </a:r>
            <a:r>
              <a:rPr lang="en-US" altLang="zh-CN" dirty="0"/>
              <a:t>Faster-RCNN </a:t>
            </a:r>
            <a:r>
              <a:rPr lang="zh-CN" altLang="en-US" dirty="0"/>
              <a:t>这类 </a:t>
            </a:r>
            <a:r>
              <a:rPr lang="en-US" altLang="zh-CN" dirty="0"/>
              <a:t>2 stage </a:t>
            </a:r>
            <a:r>
              <a:rPr lang="zh-CN" altLang="en-US" dirty="0"/>
              <a:t>模型，可以按照 </a:t>
            </a:r>
            <a:r>
              <a:rPr lang="en-US" altLang="zh-CN" dirty="0"/>
              <a:t>Region Proposal Network </a:t>
            </a:r>
            <a:r>
              <a:rPr lang="zh-CN" altLang="en-US" dirty="0"/>
              <a:t>的结果中置信度较高的区域作为候选。</a:t>
            </a:r>
            <a:endParaRPr lang="en-US" altLang="zh-CN" dirty="0"/>
          </a:p>
          <a:p>
            <a:endParaRPr lang="en-US" dirty="0"/>
          </a:p>
          <a:p>
            <a:r>
              <a:rPr lang="zh-CN" altLang="en-US" dirty="0"/>
              <a:t>对于 </a:t>
            </a:r>
            <a:r>
              <a:rPr lang="en-US" altLang="zh-CN" dirty="0"/>
              <a:t>YOLO </a:t>
            </a:r>
            <a:r>
              <a:rPr lang="zh-CN" altLang="en-US" dirty="0"/>
              <a:t>这种 </a:t>
            </a:r>
            <a:r>
              <a:rPr lang="en-US" altLang="zh-CN" dirty="0"/>
              <a:t>1 stage anchor based </a:t>
            </a:r>
            <a:r>
              <a:rPr lang="zh-CN" altLang="en-US" dirty="0"/>
              <a:t>模型，可以把所有生成的区域中不是 </a:t>
            </a:r>
            <a:r>
              <a:rPr lang="en-US" altLang="zh-CN" dirty="0"/>
              <a:t>background </a:t>
            </a:r>
            <a:r>
              <a:rPr lang="zh-CN" altLang="en-US" dirty="0"/>
              <a:t>的类可能性加起来的和作为置信度，找到其中置信度较高的区域。</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16</a:t>
            </a:fld>
            <a:endParaRPr lang="en-US"/>
          </a:p>
        </p:txBody>
      </p:sp>
    </p:spTree>
    <p:extLst>
      <p:ext uri="{BB962C8B-B14F-4D97-AF65-F5344CB8AC3E}">
        <p14:creationId xmlns:p14="http://schemas.microsoft.com/office/powerpoint/2010/main" val="213482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同样的思路也可以用在实例分割任务上。</a:t>
            </a:r>
            <a:endParaRPr lang="en-US" altLang="zh-CN" dirty="0"/>
          </a:p>
          <a:p>
            <a:endParaRPr lang="en-US" altLang="zh-CN" dirty="0"/>
          </a:p>
          <a:p>
            <a:r>
              <a:rPr lang="zh-CN" altLang="en-US" dirty="0"/>
              <a:t>对于实例分割任务，每个像素都被预测了成为各个类别的概率。把每个像素 </a:t>
            </a:r>
            <a:r>
              <a:rPr lang="en-US" altLang="zh-CN" dirty="0"/>
              <a:t>1 + </a:t>
            </a:r>
            <a:r>
              <a:rPr lang="zh-CN" altLang="en-US" dirty="0"/>
              <a:t>概率第二高的类概率 </a:t>
            </a:r>
            <a:r>
              <a:rPr lang="en-US" altLang="zh-CN" dirty="0"/>
              <a:t>– </a:t>
            </a:r>
            <a:r>
              <a:rPr lang="zh-CN" altLang="en-US" dirty="0"/>
              <a:t>概率第一高的类概率，可以得到图中的热力图。越亮说明这个区域越不确定。</a:t>
            </a:r>
            <a:endParaRPr lang="en-US" altLang="zh-CN" dirty="0"/>
          </a:p>
          <a:p>
            <a:endParaRPr lang="en-US" dirty="0"/>
          </a:p>
          <a:p>
            <a:r>
              <a:rPr lang="zh-CN" altLang="en-US" dirty="0"/>
              <a:t>接着，把那些已经预测出来的结果像素置为 </a:t>
            </a:r>
            <a:r>
              <a:rPr lang="en-US" altLang="zh-CN" dirty="0"/>
              <a:t>0.</a:t>
            </a:r>
          </a:p>
          <a:p>
            <a:endParaRPr lang="en-US" dirty="0"/>
          </a:p>
          <a:p>
            <a:r>
              <a:rPr lang="zh-CN" altLang="en-US" dirty="0"/>
              <a:t>最后，作者会找 </a:t>
            </a:r>
            <a:r>
              <a:rPr lang="en-US" altLang="zh-CN" dirty="0"/>
              <a:t>k </a:t>
            </a:r>
            <a:r>
              <a:rPr lang="zh-CN" altLang="en-US" dirty="0"/>
              <a:t>个 </a:t>
            </a:r>
            <a:r>
              <a:rPr lang="en-US" altLang="zh-CN" dirty="0"/>
              <a:t>n*n </a:t>
            </a:r>
            <a:r>
              <a:rPr lang="zh-CN" altLang="en-US" dirty="0"/>
              <a:t>的方块来覆盖平均像素值尽量大的区域， </a:t>
            </a:r>
            <a:r>
              <a:rPr lang="en-US" altLang="zh-CN" dirty="0"/>
              <a:t>k, n </a:t>
            </a:r>
            <a:r>
              <a:rPr lang="zh-CN" altLang="en-US" dirty="0"/>
              <a:t>作为超参数可以调节 </a:t>
            </a:r>
            <a:r>
              <a:rPr lang="en-US" altLang="zh-CN" dirty="0"/>
              <a:t>Stream B </a:t>
            </a:r>
            <a:r>
              <a:rPr lang="zh-CN" altLang="en-US" dirty="0"/>
              <a:t>的带宽大小。</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17</a:t>
            </a:fld>
            <a:endParaRPr lang="en-US"/>
          </a:p>
        </p:txBody>
      </p:sp>
    </p:spTree>
    <p:extLst>
      <p:ext uri="{BB962C8B-B14F-4D97-AF65-F5344CB8AC3E}">
        <p14:creationId xmlns:p14="http://schemas.microsoft.com/office/powerpoint/2010/main" val="201410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除了 </a:t>
            </a:r>
            <a:r>
              <a:rPr lang="en-US" altLang="zh-CN" dirty="0"/>
              <a:t>DDS </a:t>
            </a:r>
            <a:r>
              <a:rPr lang="zh-CN" altLang="en-US" dirty="0"/>
              <a:t>之外，也有一些基于区域的视频推流方式 </a:t>
            </a:r>
            <a:r>
              <a:rPr lang="en-US" altLang="zh-CN" dirty="0" err="1"/>
              <a:t>mobicom</a:t>
            </a:r>
            <a:r>
              <a:rPr lang="en-US" altLang="zh-CN" dirty="0"/>
              <a:t> 15 </a:t>
            </a:r>
            <a:r>
              <a:rPr lang="zh-CN" altLang="en-US" dirty="0"/>
              <a:t>的 </a:t>
            </a:r>
            <a:r>
              <a:rPr lang="en-US" altLang="zh-CN" dirty="0"/>
              <a:t>vigil </a:t>
            </a:r>
            <a:r>
              <a:rPr lang="zh-CN" altLang="en-US" dirty="0"/>
              <a:t>和 </a:t>
            </a:r>
            <a:r>
              <a:rPr lang="en-US" altLang="zh-CN" dirty="0" err="1"/>
              <a:t>mobicom</a:t>
            </a:r>
            <a:r>
              <a:rPr lang="en-US" altLang="zh-CN" dirty="0"/>
              <a:t> 19 </a:t>
            </a:r>
            <a:r>
              <a:rPr lang="zh-CN" altLang="en-US" dirty="0"/>
              <a:t>的 </a:t>
            </a:r>
            <a:r>
              <a:rPr lang="en-US" altLang="zh-CN" dirty="0"/>
              <a:t>Edge Assisted AR</a:t>
            </a:r>
          </a:p>
          <a:p>
            <a:endParaRPr lang="en-US" dirty="0"/>
          </a:p>
          <a:p>
            <a:r>
              <a:rPr lang="zh-CN" altLang="en-US" dirty="0"/>
              <a:t>首先，选择的编码区域不同。</a:t>
            </a:r>
            <a:r>
              <a:rPr lang="en-US" altLang="zh-CN" dirty="0"/>
              <a:t>DDS</a:t>
            </a:r>
            <a:r>
              <a:rPr lang="zh-CN" altLang="en-US" dirty="0"/>
              <a:t>仅对服务器端</a:t>
            </a:r>
            <a:r>
              <a:rPr lang="en-US" altLang="zh-CN" dirty="0"/>
              <a:t>DNN</a:t>
            </a:r>
            <a:r>
              <a:rPr lang="zh-CN" altLang="en-US" dirty="0"/>
              <a:t>不确定的区域进行编码。 </a:t>
            </a:r>
            <a:r>
              <a:rPr lang="en-US" altLang="zh-CN" dirty="0"/>
              <a:t>Vigil</a:t>
            </a:r>
            <a:r>
              <a:rPr lang="zh-CN" altLang="en-US" dirty="0"/>
              <a:t> 根据相机端的小模型进行编码，并可能错误地滤除与对象实际相关的那些像素，如橙色所示。 </a:t>
            </a:r>
            <a:r>
              <a:rPr lang="en-US" altLang="zh-CN" dirty="0"/>
              <a:t>EAAR </a:t>
            </a:r>
            <a:r>
              <a:rPr lang="zh-CN" altLang="en-US" dirty="0"/>
              <a:t>其实按照低分辨率到高分辨率上传了整个视频帧。 但是，许多区域的其实在低分辨率下已经可以判断，因此无需重新编码。 这些区域以橙色显示。</a:t>
            </a:r>
            <a:endParaRPr lang="en-US" altLang="zh-CN" dirty="0"/>
          </a:p>
          <a:p>
            <a:endParaRPr lang="en-US" dirty="0"/>
          </a:p>
          <a:p>
            <a:r>
              <a:rPr lang="zh-CN" altLang="en-US" dirty="0"/>
              <a:t>其次，</a:t>
            </a:r>
            <a:r>
              <a:rPr lang="en-US" altLang="zh-CN" dirty="0"/>
              <a:t>DDS</a:t>
            </a:r>
            <a:r>
              <a:rPr lang="zh-CN" altLang="en-US" dirty="0"/>
              <a:t>选择逐段编码视频从而利用了视频的时间冗余，而</a:t>
            </a:r>
            <a:r>
              <a:rPr lang="en-US" altLang="zh-CN" dirty="0"/>
              <a:t>Vigil</a:t>
            </a:r>
            <a:r>
              <a:rPr lang="zh-CN" altLang="en-US" dirty="0"/>
              <a:t>和</a:t>
            </a:r>
            <a:r>
              <a:rPr lang="en-US" altLang="zh-CN" dirty="0"/>
              <a:t>EAAR</a:t>
            </a:r>
            <a:r>
              <a:rPr lang="zh-CN" altLang="en-US" dirty="0"/>
              <a:t>选择逐帧编码视频。 因此，</a:t>
            </a:r>
            <a:r>
              <a:rPr lang="en-US" altLang="zh-CN" dirty="0"/>
              <a:t>DDS</a:t>
            </a:r>
            <a:r>
              <a:rPr lang="zh-CN" altLang="en-US" dirty="0"/>
              <a:t>可以通过编解码器级别的压缩更好地节省带宽。</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18</a:t>
            </a:fld>
            <a:endParaRPr lang="en-US"/>
          </a:p>
        </p:txBody>
      </p:sp>
    </p:spTree>
    <p:extLst>
      <p:ext uri="{BB962C8B-B14F-4D97-AF65-F5344CB8AC3E}">
        <p14:creationId xmlns:p14="http://schemas.microsoft.com/office/powerpoint/2010/main" val="3675201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接下来分析一下响应延迟，事实上，由于来回进行了两次 </a:t>
            </a:r>
            <a:r>
              <a:rPr lang="en-US" altLang="zh-CN" dirty="0"/>
              <a:t>inference </a:t>
            </a:r>
            <a:r>
              <a:rPr lang="zh-CN" altLang="en-US" dirty="0"/>
              <a:t>和视频传输，而且缓存了一个视频片段才上传一次，完整结果的响应延迟应该比较高。这里作者取了一个巧，分析所有框结果的平均延迟。这个值对于统计目标个数等任务其实没啥意义。</a:t>
            </a:r>
            <a:endParaRPr lang="en-US" altLang="zh-CN" dirty="0"/>
          </a:p>
          <a:p>
            <a:endParaRPr lang="en-US" dirty="0"/>
          </a:p>
          <a:p>
            <a:r>
              <a:rPr lang="zh-CN" altLang="en-US" dirty="0"/>
              <a:t>如图所示，在时间 </a:t>
            </a:r>
            <a:r>
              <a:rPr lang="en-US" altLang="zh-CN" dirty="0"/>
              <a:t>0 </a:t>
            </a:r>
            <a:r>
              <a:rPr lang="zh-CN" altLang="en-US" dirty="0"/>
              <a:t>摄像头对低质量视频流编码上传到服务器，服务器分析并返回结果在 </a:t>
            </a:r>
            <a:r>
              <a:rPr lang="en-US" altLang="zh-CN" dirty="0"/>
              <a:t>t1 </a:t>
            </a:r>
            <a:r>
              <a:rPr lang="zh-CN" altLang="en-US" dirty="0"/>
              <a:t>到摄像头。这个 </a:t>
            </a:r>
            <a:r>
              <a:rPr lang="en-US" altLang="zh-CN" dirty="0"/>
              <a:t>t1 </a:t>
            </a:r>
            <a:r>
              <a:rPr lang="zh-CN" altLang="en-US" dirty="0"/>
              <a:t>应该非常小，因为低质量视频传输和编码都快。</a:t>
            </a:r>
            <a:endParaRPr lang="en-US" altLang="zh-CN" dirty="0"/>
          </a:p>
          <a:p>
            <a:endParaRPr lang="en-US" dirty="0"/>
          </a:p>
          <a:p>
            <a:r>
              <a:rPr lang="zh-CN" altLang="en-US" dirty="0"/>
              <a:t>之后，摄像头再把高质量的反馈区域传给服务器，等待最终结果在 </a:t>
            </a:r>
            <a:r>
              <a:rPr lang="en-US" altLang="zh-CN" dirty="0"/>
              <a:t>t2 </a:t>
            </a:r>
            <a:r>
              <a:rPr lang="zh-CN" altLang="en-US" dirty="0"/>
              <a:t>返回。</a:t>
            </a:r>
            <a:endParaRPr lang="en-US" altLang="zh-CN" dirty="0"/>
          </a:p>
          <a:p>
            <a:endParaRPr lang="en-US" dirty="0"/>
          </a:p>
          <a:p>
            <a:r>
              <a:rPr lang="zh-CN" altLang="en-US" dirty="0"/>
              <a:t>虽然第二次推流提升了最终准确率，由于 </a:t>
            </a:r>
            <a:r>
              <a:rPr lang="en-US" altLang="zh-CN" dirty="0"/>
              <a:t>90% </a:t>
            </a:r>
            <a:r>
              <a:rPr lang="zh-CN" altLang="en-US" dirty="0"/>
              <a:t>的结果都在第一次返回并且可以显示到前端，平均下来的相应延迟反而比其他方案低。</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19</a:t>
            </a:fld>
            <a:endParaRPr lang="en-US"/>
          </a:p>
        </p:txBody>
      </p:sp>
    </p:spTree>
    <p:extLst>
      <p:ext uri="{BB962C8B-B14F-4D97-AF65-F5344CB8AC3E}">
        <p14:creationId xmlns:p14="http://schemas.microsoft.com/office/powerpoint/2010/main" val="60252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kern="1200" dirty="0">
                <a:solidFill>
                  <a:schemeClr val="tx1"/>
                </a:solidFill>
                <a:effectLst/>
                <a:latin typeface="+mn-lt"/>
                <a:ea typeface="+mn-ea"/>
                <a:cs typeface="+mn-cs"/>
              </a:rPr>
              <a:t>下面介绍以下这篇文章的大致思路。首先，传统的视频推流都是从人眼的角度观察问题，需要保存整个图片的信息。而针对云端深度学习视频分析的任务，其实不需要保存整个图片信息，可以把与目标不相关的部分全都直接压缩掉。</a:t>
            </a:r>
            <a:endParaRPr lang="en-US" altLang="zh-CN"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然后，作者认为只有服务器端的 </a:t>
            </a:r>
            <a:r>
              <a:rPr lang="en-US" altLang="zh-CN" sz="1200" b="0" kern="1200" dirty="0">
                <a:solidFill>
                  <a:schemeClr val="tx1"/>
                </a:solidFill>
                <a:effectLst/>
                <a:latin typeface="+mn-lt"/>
                <a:ea typeface="+mn-ea"/>
                <a:cs typeface="+mn-cs"/>
              </a:rPr>
              <a:t>DNN </a:t>
            </a:r>
            <a:r>
              <a:rPr lang="zh-CN" altLang="en-US" sz="1200" b="0" kern="1200" dirty="0">
                <a:solidFill>
                  <a:schemeClr val="tx1"/>
                </a:solidFill>
                <a:effectLst/>
                <a:latin typeface="+mn-lt"/>
                <a:ea typeface="+mn-ea"/>
                <a:cs typeface="+mn-cs"/>
              </a:rPr>
              <a:t>模型有足够的信息来判断哪些区域应该被压缩掉，哪些区域需要推流。</a:t>
            </a:r>
            <a:endParaRPr lang="en-US" altLang="zh-CN"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基于上述观察，作者希望提出一个，利用服务器端 </a:t>
            </a:r>
            <a:r>
              <a:rPr lang="en-US" altLang="zh-CN" sz="1200" b="0" kern="1200" dirty="0">
                <a:solidFill>
                  <a:schemeClr val="tx1"/>
                </a:solidFill>
                <a:effectLst/>
                <a:latin typeface="+mn-lt"/>
                <a:ea typeface="+mn-ea"/>
                <a:cs typeface="+mn-cs"/>
              </a:rPr>
              <a:t>DNN </a:t>
            </a:r>
            <a:r>
              <a:rPr lang="zh-CN" altLang="en-US" sz="1200" b="0" kern="1200" dirty="0">
                <a:solidFill>
                  <a:schemeClr val="tx1"/>
                </a:solidFill>
                <a:effectLst/>
                <a:latin typeface="+mn-lt"/>
                <a:ea typeface="+mn-ea"/>
                <a:cs typeface="+mn-cs"/>
              </a:rPr>
              <a:t>提供的实时反馈来指导的视频推流方法，在保证 </a:t>
            </a:r>
            <a:r>
              <a:rPr lang="en-US" altLang="zh-CN" sz="1200" b="0" kern="1200" dirty="0">
                <a:solidFill>
                  <a:schemeClr val="tx1"/>
                </a:solidFill>
                <a:effectLst/>
                <a:latin typeface="+mn-lt"/>
                <a:ea typeface="+mn-ea"/>
                <a:cs typeface="+mn-cs"/>
              </a:rPr>
              <a:t>inference accuracy </a:t>
            </a:r>
            <a:r>
              <a:rPr lang="zh-CN" altLang="en-US" sz="1200" b="0" kern="1200" dirty="0">
                <a:solidFill>
                  <a:schemeClr val="tx1"/>
                </a:solidFill>
                <a:effectLst/>
                <a:latin typeface="+mn-lt"/>
                <a:ea typeface="+mn-ea"/>
                <a:cs typeface="+mn-cs"/>
              </a:rPr>
              <a:t>的基础上尽量减少带宽的占用。</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4B01D79-CAB1-2C4C-82C5-BDCEE09264B2}" type="slidenum">
              <a:rPr lang="en-US" smtClean="0"/>
              <a:t>2</a:t>
            </a:fld>
            <a:endParaRPr lang="en-US"/>
          </a:p>
        </p:txBody>
      </p:sp>
    </p:spTree>
    <p:extLst>
      <p:ext uri="{BB962C8B-B14F-4D97-AF65-F5344CB8AC3E}">
        <p14:creationId xmlns:p14="http://schemas.microsoft.com/office/powerpoint/2010/main" val="611614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作者还设计了一个反馈调节的机制，根据带宽状态动态调整 </a:t>
            </a:r>
            <a:r>
              <a:rPr lang="en-US" altLang="zh-CN" dirty="0"/>
              <a:t>High/Low resolution </a:t>
            </a:r>
            <a:r>
              <a:rPr lang="zh-CN" altLang="en-US" dirty="0"/>
              <a:t>的编码参数。</a:t>
            </a:r>
            <a:endParaRPr lang="en-US" altLang="zh-CN" dirty="0"/>
          </a:p>
          <a:p>
            <a:endParaRPr lang="en-US" altLang="zh-CN" dirty="0"/>
          </a:p>
          <a:p>
            <a:endParaRPr lang="en-US" altLang="zh-CN" dirty="0"/>
          </a:p>
          <a:p>
            <a:r>
              <a:rPr lang="zh-CN" altLang="en-US" dirty="0"/>
              <a:t>这个系统利用上一个视频片段的传输带宽作为反馈，用一个 </a:t>
            </a:r>
            <a:r>
              <a:rPr lang="en-US" altLang="zh-CN" dirty="0"/>
              <a:t>Kalman filter </a:t>
            </a:r>
            <a:r>
              <a:rPr lang="zh-CN" altLang="en-US" dirty="0"/>
              <a:t>来预测一个 </a:t>
            </a:r>
            <a:r>
              <a:rPr lang="en-US" altLang="zh-CN" dirty="0"/>
              <a:t>base bandwidth </a:t>
            </a:r>
            <a:r>
              <a:rPr lang="zh-CN" altLang="en-US" dirty="0"/>
              <a:t>基准带宽，并且基于 </a:t>
            </a:r>
            <a:r>
              <a:rPr lang="en-US" altLang="zh-CN" dirty="0"/>
              <a:t>base bandwidth </a:t>
            </a:r>
            <a:r>
              <a:rPr lang="zh-CN" altLang="en-US" dirty="0"/>
              <a:t>和 </a:t>
            </a:r>
            <a:r>
              <a:rPr lang="en-US" altLang="zh-CN" dirty="0"/>
              <a:t>estimated bandwidth </a:t>
            </a:r>
            <a:r>
              <a:rPr lang="zh-CN" altLang="en-US" dirty="0"/>
              <a:t>的差值，动态优化高低分辨率的对应编码参数。</a:t>
            </a:r>
            <a:endParaRPr lang="en-US" dirty="0"/>
          </a:p>
          <a:p>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20</a:t>
            </a:fld>
            <a:endParaRPr lang="en-US"/>
          </a:p>
        </p:txBody>
      </p:sp>
    </p:spTree>
    <p:extLst>
      <p:ext uri="{BB962C8B-B14F-4D97-AF65-F5344CB8AC3E}">
        <p14:creationId xmlns:p14="http://schemas.microsoft.com/office/powerpoint/2010/main" val="310373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接下来是实验设定。作者下载了</a:t>
            </a:r>
            <a:r>
              <a:rPr lang="en-US" altLang="zh-CN" dirty="0"/>
              <a:t>49</a:t>
            </a:r>
            <a:r>
              <a:rPr lang="zh-CN" altLang="en-US" dirty="0"/>
              <a:t>种不同相机类型和内容类型的视频。包含交通、无人机、人脸等数据集。其中 </a:t>
            </a:r>
            <a:r>
              <a:rPr lang="en-US" altLang="zh-CN" dirty="0"/>
              <a:t>YouTube </a:t>
            </a:r>
            <a:r>
              <a:rPr lang="zh-CN" altLang="en-US" dirty="0"/>
              <a:t>数据集是按照关键字 </a:t>
            </a:r>
            <a:r>
              <a:rPr lang="en-US" altLang="zh-CN" dirty="0"/>
              <a:t>“highway traffic video HD” </a:t>
            </a:r>
            <a:r>
              <a:rPr lang="zh-CN" altLang="en-US" dirty="0"/>
              <a:t>搜索然后把靠前的结果下载下来的。</a:t>
            </a:r>
            <a:endParaRPr lang="en-US" altLang="zh-CN" dirty="0"/>
          </a:p>
          <a:p>
            <a:endParaRPr lang="en-US" dirty="0"/>
          </a:p>
          <a:p>
            <a:r>
              <a:rPr lang="zh-CN" altLang="en-US" dirty="0"/>
              <a:t>采用了目标检测、实例分割、人脸识别这三种任务。</a:t>
            </a: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21</a:t>
            </a:fld>
            <a:endParaRPr lang="en-US"/>
          </a:p>
        </p:txBody>
      </p:sp>
    </p:spTree>
    <p:extLst>
      <p:ext uri="{BB962C8B-B14F-4D97-AF65-F5344CB8AC3E}">
        <p14:creationId xmlns:p14="http://schemas.microsoft.com/office/powerpoint/2010/main" val="527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在该图中，</a:t>
            </a:r>
            <a:r>
              <a:rPr lang="en-US" altLang="zh-CN" dirty="0"/>
              <a:t>X</a:t>
            </a:r>
            <a:r>
              <a:rPr lang="zh-CN" altLang="en-US" dirty="0"/>
              <a:t>轴是归一化的带宽消耗，</a:t>
            </a:r>
            <a:r>
              <a:rPr lang="en-US" altLang="zh-CN" dirty="0"/>
              <a:t>Y</a:t>
            </a:r>
            <a:r>
              <a:rPr lang="zh-CN" altLang="en-US" dirty="0"/>
              <a:t>轴是推理精度。</a:t>
            </a:r>
            <a:r>
              <a:rPr lang="en-US" altLang="zh-CN" dirty="0"/>
              <a:t>1 </a:t>
            </a:r>
            <a:r>
              <a:rPr lang="zh-CN" altLang="en-US" dirty="0"/>
              <a:t>代表直接传输最高质量视频所需的带宽。其中 </a:t>
            </a:r>
            <a:r>
              <a:rPr lang="en-US" altLang="zh-CN" dirty="0"/>
              <a:t>EAAR </a:t>
            </a:r>
            <a:r>
              <a:rPr lang="zh-CN" altLang="en-US" dirty="0"/>
              <a:t>需要传输的带宽甚至大于 </a:t>
            </a:r>
            <a:r>
              <a:rPr lang="en-US" altLang="zh-CN" dirty="0"/>
              <a:t>1 </a:t>
            </a:r>
            <a:r>
              <a:rPr lang="zh-CN" altLang="en-US" dirty="0"/>
              <a:t>才能达到和 </a:t>
            </a:r>
            <a:r>
              <a:rPr lang="en-US" altLang="zh-CN" dirty="0"/>
              <a:t>DDS </a:t>
            </a:r>
            <a:r>
              <a:rPr lang="zh-CN" altLang="en-US" dirty="0"/>
              <a:t>差不多的精度。</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显然，左上方向是更好的方向。 这证明 </a:t>
            </a:r>
            <a:r>
              <a:rPr lang="en-US" altLang="zh-CN" dirty="0"/>
              <a:t>DDS </a:t>
            </a:r>
            <a:r>
              <a:rPr lang="zh-CN" altLang="en-US" dirty="0"/>
              <a:t>能够达到更好的 </a:t>
            </a:r>
            <a:r>
              <a:rPr lang="en-US" altLang="zh-CN" dirty="0"/>
              <a:t>bandwidth-accuracy tradeoff</a:t>
            </a:r>
            <a:r>
              <a:rPr lang="zh-CN" altLang="en-US" dirty="0"/>
              <a:t>。</a:t>
            </a:r>
            <a:endParaRPr lang="en-US" altLang="zh-CN" dirty="0"/>
          </a:p>
          <a:p>
            <a:endParaRPr lang="en-US" altLang="zh-CN" dirty="0"/>
          </a:p>
          <a:p>
            <a:r>
              <a:rPr lang="zh-CN" altLang="en-US" dirty="0"/>
              <a:t>这些椭圆表示不同视频实验结果的标准差。 从这些椭圆可以看出，</a:t>
            </a:r>
            <a:r>
              <a:rPr lang="en-US" altLang="zh-CN" dirty="0"/>
              <a:t>DDS</a:t>
            </a:r>
            <a:r>
              <a:rPr lang="zh-CN" altLang="en-US" dirty="0"/>
              <a:t>的性能优于基线。 具体来说，</a:t>
            </a:r>
            <a:r>
              <a:rPr lang="en-US" altLang="zh-CN" dirty="0"/>
              <a:t>DDS</a:t>
            </a:r>
            <a:r>
              <a:rPr lang="zh-CN" altLang="en-US" dirty="0"/>
              <a:t>可以节省多达</a:t>
            </a:r>
            <a:r>
              <a:rPr lang="en-US" altLang="zh-CN" dirty="0"/>
              <a:t>59</a:t>
            </a:r>
            <a:r>
              <a:rPr lang="zh-CN" altLang="en-US" dirty="0"/>
              <a:t>％的带宽并获得更高的精度。</a:t>
            </a:r>
            <a:endParaRPr lang="en-US" altLang="zh-CN" dirty="0"/>
          </a:p>
          <a:p>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22</a:t>
            </a:fld>
            <a:endParaRPr lang="en-US"/>
          </a:p>
        </p:txBody>
      </p:sp>
    </p:spTree>
    <p:extLst>
      <p:ext uri="{BB962C8B-B14F-4D97-AF65-F5344CB8AC3E}">
        <p14:creationId xmlns:p14="http://schemas.microsoft.com/office/powerpoint/2010/main" val="29427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在人脸识别、实例分割等不同任务和数据集上，</a:t>
            </a:r>
            <a:r>
              <a:rPr lang="en-US" altLang="zh-CN" dirty="0"/>
              <a:t>DDS </a:t>
            </a:r>
            <a:r>
              <a:rPr lang="zh-CN" altLang="en-US" dirty="0"/>
              <a:t>都在左上方，表明其结果真的很好。</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23</a:t>
            </a:fld>
            <a:endParaRPr lang="en-US"/>
          </a:p>
        </p:txBody>
      </p:sp>
    </p:spTree>
    <p:extLst>
      <p:ext uri="{BB962C8B-B14F-4D97-AF65-F5344CB8AC3E}">
        <p14:creationId xmlns:p14="http://schemas.microsoft.com/office/powerpoint/2010/main" val="29427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接下来，让我们看看 </a:t>
            </a:r>
            <a:r>
              <a:rPr lang="en-US" altLang="zh-CN" dirty="0"/>
              <a:t>DDS </a:t>
            </a:r>
            <a:r>
              <a:rPr lang="zh-CN" altLang="en-US" dirty="0"/>
              <a:t>的带宽节省能力如何随着视频内容和任务变化。 </a:t>
            </a:r>
            <a:endParaRPr lang="en-US" altLang="zh-CN" dirty="0"/>
          </a:p>
          <a:p>
            <a:endParaRPr lang="en-US" altLang="zh-CN" dirty="0"/>
          </a:p>
          <a:p>
            <a:r>
              <a:rPr lang="zh-CN" altLang="en-US" dirty="0"/>
              <a:t>在此图中，</a:t>
            </a:r>
            <a:r>
              <a:rPr lang="en-US" altLang="zh-CN" dirty="0"/>
              <a:t>X</a:t>
            </a:r>
            <a:r>
              <a:rPr lang="zh-CN" altLang="en-US" dirty="0"/>
              <a:t>轴表示 </a:t>
            </a:r>
            <a:r>
              <a:rPr lang="en-US" altLang="zh-CN" dirty="0"/>
              <a:t>DDS </a:t>
            </a:r>
            <a:r>
              <a:rPr lang="zh-CN" altLang="en-US" dirty="0"/>
              <a:t>相对于 </a:t>
            </a:r>
            <a:r>
              <a:rPr lang="en-US" altLang="zh-CN" dirty="0" err="1"/>
              <a:t>AWStream</a:t>
            </a:r>
            <a:r>
              <a:rPr lang="en-US" altLang="zh-CN" dirty="0"/>
              <a:t> </a:t>
            </a:r>
            <a:r>
              <a:rPr lang="zh-CN" altLang="en-US" dirty="0"/>
              <a:t>多节省的。 我们看到其值差异很大。 具体来说，在我们的数据集中，不同视频中的带宽浪费是一到四倍。 </a:t>
            </a:r>
            <a:endParaRPr lang="en-US" altLang="zh-CN" dirty="0"/>
          </a:p>
          <a:p>
            <a:endParaRPr lang="en-US" altLang="zh-CN" dirty="0"/>
          </a:p>
          <a:p>
            <a:r>
              <a:rPr lang="zh-CN" altLang="en-US" dirty="0"/>
              <a:t>如果将任务更改为仅识别摩托车，则可以看到</a:t>
            </a:r>
            <a:r>
              <a:rPr lang="en-US" altLang="zh-CN" dirty="0"/>
              <a:t>DDS</a:t>
            </a:r>
            <a:r>
              <a:rPr lang="zh-CN" altLang="en-US" dirty="0"/>
              <a:t>可以节省更多带宽。这说明，目标数量越少， </a:t>
            </a:r>
            <a:r>
              <a:rPr lang="en-US" altLang="zh-CN" dirty="0"/>
              <a:t>DDS </a:t>
            </a:r>
            <a:r>
              <a:rPr lang="zh-CN" altLang="en-US" dirty="0"/>
              <a:t>节约的带宽越多。</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24</a:t>
            </a:fld>
            <a:endParaRPr lang="en-US"/>
          </a:p>
        </p:txBody>
      </p:sp>
    </p:spTree>
    <p:extLst>
      <p:ext uri="{BB962C8B-B14F-4D97-AF65-F5344CB8AC3E}">
        <p14:creationId xmlns:p14="http://schemas.microsoft.com/office/powerpoint/2010/main" val="2838807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现在，我们来看看 </a:t>
            </a:r>
            <a:r>
              <a:rPr lang="en-US" altLang="zh-CN" dirty="0"/>
              <a:t>DDS </a:t>
            </a:r>
            <a:r>
              <a:rPr lang="zh-CN" altLang="en-US" dirty="0"/>
              <a:t>的端到端响应延迟。</a:t>
            </a:r>
            <a:endParaRPr lang="en-US" altLang="zh-CN" dirty="0"/>
          </a:p>
          <a:p>
            <a:endParaRPr lang="en-US" altLang="zh-CN" dirty="0"/>
          </a:p>
          <a:p>
            <a:r>
              <a:rPr lang="zh-CN" altLang="en-US" dirty="0"/>
              <a:t>在此图中，</a:t>
            </a:r>
            <a:r>
              <a:rPr lang="en-US" altLang="zh-CN" dirty="0"/>
              <a:t>X</a:t>
            </a:r>
            <a:r>
              <a:rPr lang="zh-CN" altLang="en-US" dirty="0"/>
              <a:t>轴是每个视频片段的帧数 ，总高度是两种方案的端到端延迟。 蓝条是</a:t>
            </a:r>
            <a:r>
              <a:rPr lang="en-US" altLang="zh-CN" dirty="0"/>
              <a:t>DDS</a:t>
            </a:r>
            <a:r>
              <a:rPr lang="zh-CN" altLang="en-US" dirty="0"/>
              <a:t>，红条是</a:t>
            </a:r>
            <a:r>
              <a:rPr lang="en-US" altLang="zh-CN" dirty="0" err="1"/>
              <a:t>AWStream</a:t>
            </a:r>
            <a:r>
              <a:rPr lang="zh-CN" altLang="en-US" dirty="0"/>
              <a:t>。 从该图可以得出结论，</a:t>
            </a:r>
            <a:r>
              <a:rPr lang="en-US" altLang="zh-CN" dirty="0"/>
              <a:t>DDS</a:t>
            </a:r>
            <a:r>
              <a:rPr lang="zh-CN" altLang="en-US" dirty="0"/>
              <a:t>的端到端延迟始终低于</a:t>
            </a:r>
            <a:r>
              <a:rPr lang="en-US" altLang="zh-CN" dirty="0" err="1"/>
              <a:t>AWStream</a:t>
            </a:r>
            <a:r>
              <a:rPr lang="zh-CN" altLang="en-US" dirty="0"/>
              <a:t>。</a:t>
            </a:r>
            <a:endParaRPr lang="en-US" altLang="zh-CN" dirty="0"/>
          </a:p>
          <a:p>
            <a:endParaRPr lang="en-US" dirty="0"/>
          </a:p>
          <a:p>
            <a:r>
              <a:rPr lang="zh-CN" altLang="en-US" dirty="0"/>
              <a:t>通常的视频网站一个片段为 </a:t>
            </a:r>
            <a:r>
              <a:rPr lang="en-US" altLang="zh-CN" dirty="0"/>
              <a:t>4~8s, </a:t>
            </a:r>
            <a:r>
              <a:rPr lang="zh-CN" altLang="en-US" dirty="0"/>
              <a:t>也就是 </a:t>
            </a:r>
            <a:r>
              <a:rPr lang="en-US" altLang="zh-CN" dirty="0"/>
              <a:t>120~240 </a:t>
            </a:r>
            <a:r>
              <a:rPr lang="zh-CN" altLang="en-US" dirty="0"/>
              <a:t>帧，这种情况下 </a:t>
            </a:r>
            <a:r>
              <a:rPr lang="en-US" altLang="zh-CN" dirty="0"/>
              <a:t>DDS </a:t>
            </a:r>
            <a:r>
              <a:rPr lang="zh-CN" altLang="en-US" dirty="0"/>
              <a:t>带来的优势更加明显。</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25</a:t>
            </a:fld>
            <a:endParaRPr lang="en-US"/>
          </a:p>
        </p:txBody>
      </p:sp>
    </p:spTree>
    <p:extLst>
      <p:ext uri="{BB962C8B-B14F-4D97-AF65-F5344CB8AC3E}">
        <p14:creationId xmlns:p14="http://schemas.microsoft.com/office/powerpoint/2010/main" val="1631856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理论上讲，</a:t>
            </a:r>
            <a:r>
              <a:rPr lang="en-US" altLang="zh-CN" dirty="0"/>
              <a:t>DDS </a:t>
            </a:r>
            <a:r>
              <a:rPr lang="zh-CN" altLang="en-US" dirty="0"/>
              <a:t>其实是通过两次 </a:t>
            </a:r>
            <a:r>
              <a:rPr lang="en-US" altLang="zh-CN" dirty="0"/>
              <a:t>DNN </a:t>
            </a:r>
            <a:r>
              <a:rPr lang="zh-CN" altLang="en-US" dirty="0"/>
              <a:t>推理来获得更好的视频编码方式，用服务器 </a:t>
            </a:r>
            <a:r>
              <a:rPr lang="en-US" altLang="zh-CN" dirty="0"/>
              <a:t>GPU </a:t>
            </a:r>
            <a:r>
              <a:rPr lang="zh-CN" altLang="en-US" dirty="0"/>
              <a:t>计算能力换取带宽节约。</a:t>
            </a:r>
            <a:endParaRPr lang="en-US" altLang="zh-CN" dirty="0"/>
          </a:p>
          <a:p>
            <a:endParaRPr lang="en-US" dirty="0"/>
          </a:p>
          <a:p>
            <a:r>
              <a:rPr lang="zh-CN" altLang="en-US" dirty="0"/>
              <a:t>但是考虑到 </a:t>
            </a:r>
            <a:r>
              <a:rPr lang="en-US" altLang="zh-CN" dirty="0" err="1"/>
              <a:t>AWStream</a:t>
            </a:r>
            <a:r>
              <a:rPr lang="en-US" altLang="zh-CN" dirty="0"/>
              <a:t> </a:t>
            </a:r>
            <a:r>
              <a:rPr lang="zh-CN" altLang="en-US" dirty="0"/>
              <a:t>除了推理还需要周期性的对 </a:t>
            </a:r>
            <a:r>
              <a:rPr lang="en-US" altLang="zh-CN" dirty="0"/>
              <a:t>30 </a:t>
            </a:r>
            <a:r>
              <a:rPr lang="zh-CN" altLang="en-US" dirty="0"/>
              <a:t>种 </a:t>
            </a:r>
            <a:r>
              <a:rPr lang="en-US" altLang="zh-CN" dirty="0"/>
              <a:t>configuration </a:t>
            </a:r>
            <a:r>
              <a:rPr lang="zh-CN" altLang="en-US" dirty="0"/>
              <a:t>进行 </a:t>
            </a:r>
            <a:r>
              <a:rPr lang="en-US" altLang="zh-CN" dirty="0"/>
              <a:t>profile, </a:t>
            </a:r>
            <a:r>
              <a:rPr lang="zh-CN" altLang="en-US" dirty="0"/>
              <a:t>实际的服务器 </a:t>
            </a:r>
            <a:r>
              <a:rPr lang="en-US" altLang="zh-CN" dirty="0"/>
              <a:t>GPU </a:t>
            </a:r>
            <a:r>
              <a:rPr lang="zh-CN" altLang="en-US" dirty="0"/>
              <a:t>开销反而更大。</a:t>
            </a:r>
            <a:endParaRPr lang="en-US" altLang="zh-CN" dirty="0"/>
          </a:p>
          <a:p>
            <a:endParaRPr lang="en-US" dirty="0"/>
          </a:p>
          <a:p>
            <a:r>
              <a:rPr lang="zh-CN" altLang="en-US" dirty="0"/>
              <a:t>其他的 </a:t>
            </a:r>
            <a:r>
              <a:rPr lang="en-US" altLang="zh-CN" dirty="0"/>
              <a:t>CPU </a:t>
            </a:r>
            <a:r>
              <a:rPr lang="zh-CN" altLang="en-US" dirty="0"/>
              <a:t>占用和摄像头计算占用，</a:t>
            </a:r>
            <a:r>
              <a:rPr lang="en-US" altLang="zh-CN" dirty="0"/>
              <a:t>DDS </a:t>
            </a:r>
            <a:r>
              <a:rPr lang="zh-CN" altLang="en-US" dirty="0"/>
              <a:t>都没有特别大的 </a:t>
            </a:r>
            <a:r>
              <a:rPr lang="en-US" altLang="zh-CN" dirty="0"/>
              <a:t>overhead.</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26</a:t>
            </a:fld>
            <a:endParaRPr lang="en-US"/>
          </a:p>
        </p:txBody>
      </p:sp>
    </p:spTree>
    <p:extLst>
      <p:ext uri="{BB962C8B-B14F-4D97-AF65-F5344CB8AC3E}">
        <p14:creationId xmlns:p14="http://schemas.microsoft.com/office/powerpoint/2010/main" val="4107479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作者还分析了一下系统的经济效益，对比了两种可能情况：一种是购买的固定 </a:t>
            </a:r>
            <a:r>
              <a:rPr lang="en-US" altLang="zh-CN" dirty="0"/>
              <a:t>GPU, </a:t>
            </a:r>
            <a:r>
              <a:rPr lang="zh-CN" altLang="en-US" dirty="0"/>
              <a:t>通过付费 </a:t>
            </a:r>
            <a:r>
              <a:rPr lang="en-US" altLang="zh-CN" dirty="0"/>
              <a:t>LTE </a:t>
            </a:r>
            <a:r>
              <a:rPr lang="zh-CN" altLang="en-US" dirty="0"/>
              <a:t>无线网络进行连接；一种是云服务器使用 </a:t>
            </a:r>
            <a:r>
              <a:rPr lang="en-US" altLang="zh-CN" dirty="0"/>
              <a:t>GPU, </a:t>
            </a:r>
            <a:r>
              <a:rPr lang="zh-CN" altLang="en-US" dirty="0"/>
              <a:t>通过便宜的有线网络进行连接。</a:t>
            </a:r>
            <a:endParaRPr lang="en-US" altLang="zh-CN" dirty="0"/>
          </a:p>
          <a:p>
            <a:endParaRPr lang="en-US" altLang="zh-CN" dirty="0"/>
          </a:p>
          <a:p>
            <a:r>
              <a:rPr lang="zh-CN" altLang="en-US" dirty="0"/>
              <a:t>右图的横轴是每小时消耗的美元，纵轴是系统准确度。可以看到，在第一种设定下本文提出的 </a:t>
            </a:r>
            <a:r>
              <a:rPr lang="en-US" altLang="zh-CN" dirty="0"/>
              <a:t>DDS </a:t>
            </a:r>
            <a:r>
              <a:rPr lang="zh-CN" altLang="en-US" dirty="0"/>
              <a:t>表现很好，但是在第二种瓶颈不是带宽的设定下表现一般。</a:t>
            </a:r>
          </a:p>
        </p:txBody>
      </p:sp>
      <p:sp>
        <p:nvSpPr>
          <p:cNvPr id="4" name="灯片编号占位符 3"/>
          <p:cNvSpPr>
            <a:spLocks noGrp="1"/>
          </p:cNvSpPr>
          <p:nvPr>
            <p:ph type="sldNum" sz="quarter" idx="5"/>
          </p:nvPr>
        </p:nvSpPr>
        <p:spPr/>
        <p:txBody>
          <a:bodyPr/>
          <a:lstStyle/>
          <a:p>
            <a:fld id="{F4B01D79-CAB1-2C4C-82C5-BDCEE09264B2}" type="slidenum">
              <a:rPr lang="en-US" smtClean="0"/>
              <a:t>27</a:t>
            </a:fld>
            <a:endParaRPr lang="en-US"/>
          </a:p>
        </p:txBody>
      </p:sp>
    </p:spTree>
    <p:extLst>
      <p:ext uri="{BB962C8B-B14F-4D97-AF65-F5344CB8AC3E}">
        <p14:creationId xmlns:p14="http://schemas.microsoft.com/office/powerpoint/2010/main" val="2201680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下面总结一下这篇文章。用于智能分析的视频推流协议可以对与目标无关的像素进行非常激进的压缩。</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作者观察到，只有服务器端复杂的 </a:t>
            </a:r>
            <a:r>
              <a:rPr lang="en-US" altLang="zh-CN" dirty="0"/>
              <a:t>DNN </a:t>
            </a:r>
            <a:r>
              <a:rPr lang="zh-CN" altLang="en-US" dirty="0"/>
              <a:t>模型有足够的信息来指导视频流编码过程。</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基于上述观察，本文提出了基于迭代反馈的方式，让</a:t>
            </a:r>
            <a:r>
              <a:rPr lang="en-US" altLang="zh-CN" dirty="0"/>
              <a:t> DNN </a:t>
            </a:r>
            <a:r>
              <a:rPr lang="zh-CN" altLang="en-US" dirty="0"/>
              <a:t>根据实时视频内容决定接下来的视频流编码过程。</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实验结果表明：</a:t>
            </a:r>
            <a:r>
              <a:rPr lang="en-US" altLang="zh-CN" dirty="0"/>
              <a:t>DDS </a:t>
            </a:r>
            <a:r>
              <a:rPr lang="zh-CN" altLang="en-US" dirty="0"/>
              <a:t>能够获得更好的 </a:t>
            </a:r>
            <a:r>
              <a:rPr lang="en-US" altLang="zh-CN" dirty="0"/>
              <a:t>bandwidth-accuracy trade off, </a:t>
            </a:r>
            <a:r>
              <a:rPr lang="zh-CN" altLang="en-US" dirty="0"/>
              <a:t>并且相对于 </a:t>
            </a:r>
            <a:r>
              <a:rPr lang="en-US" altLang="zh-CN" dirty="0" err="1"/>
              <a:t>AWStream</a:t>
            </a:r>
            <a:r>
              <a:rPr lang="en-US" altLang="zh-CN" dirty="0"/>
              <a:t> </a:t>
            </a:r>
            <a:r>
              <a:rPr lang="zh-CN" altLang="en-US" dirty="0"/>
              <a:t>的方案降低了平均时延。</a:t>
            </a: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28</a:t>
            </a:fld>
            <a:endParaRPr lang="en-US"/>
          </a:p>
        </p:txBody>
      </p:sp>
    </p:spTree>
    <p:extLst>
      <p:ext uri="{BB962C8B-B14F-4D97-AF65-F5344CB8AC3E}">
        <p14:creationId xmlns:p14="http://schemas.microsoft.com/office/powerpoint/2010/main" val="1733765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优点：</a:t>
            </a:r>
            <a:r>
              <a:rPr lang="en-US" altLang="zh-CN" dirty="0"/>
              <a:t>1. idea </a:t>
            </a:r>
            <a:r>
              <a:rPr lang="zh-CN" altLang="en-US" dirty="0"/>
              <a:t>有意思； </a:t>
            </a:r>
            <a:r>
              <a:rPr lang="en-US" altLang="zh-CN" dirty="0"/>
              <a:t>2. </a:t>
            </a:r>
            <a:r>
              <a:rPr lang="zh-CN" altLang="en-US" dirty="0"/>
              <a:t>泛化性较好，利用的都是 </a:t>
            </a:r>
            <a:r>
              <a:rPr lang="en-US" altLang="zh-CN" dirty="0"/>
              <a:t>DNN </a:t>
            </a:r>
            <a:r>
              <a:rPr lang="zh-CN" altLang="en-US" dirty="0"/>
              <a:t>推理任务最后的通用结果，基本上所有模型都一样。采用视频片段分析的好处是可以用上最新的，基于 </a:t>
            </a:r>
            <a:r>
              <a:rPr lang="en-US" altLang="zh-CN" dirty="0"/>
              <a:t>LSTM </a:t>
            </a:r>
            <a:r>
              <a:rPr lang="zh-CN" altLang="en-US" dirty="0"/>
              <a:t>等模型的视频分析算法。</a:t>
            </a:r>
            <a:r>
              <a:rPr lang="en-US" altLang="zh-CN" dirty="0"/>
              <a:t>3. </a:t>
            </a:r>
            <a:r>
              <a:rPr lang="zh-CN" altLang="en-US" dirty="0"/>
              <a:t>写作感觉还不错，</a:t>
            </a:r>
            <a:r>
              <a:rPr lang="en-US" altLang="zh-CN" dirty="0"/>
              <a:t>Related Work </a:t>
            </a:r>
            <a:r>
              <a:rPr lang="zh-CN" altLang="en-US" dirty="0"/>
              <a:t>分析的很到位，在正式讲系统设计之前做了 </a:t>
            </a:r>
            <a:r>
              <a:rPr lang="en-US" altLang="zh-CN" dirty="0"/>
              <a:t>preliminary study </a:t>
            </a:r>
            <a:r>
              <a:rPr lang="zh-CN" altLang="en-US" dirty="0"/>
              <a:t>分析，明确这个 </a:t>
            </a:r>
            <a:r>
              <a:rPr lang="en-US" altLang="zh-CN" dirty="0"/>
              <a:t>idea </a:t>
            </a:r>
            <a:r>
              <a:rPr lang="zh-CN" altLang="en-US" dirty="0"/>
              <a:t>最多能提升多少性能；消融实验做的很丰富，基本上所有可以调节的参数都做了对比分析；最开始那个饼图我觉得可以学习。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缺点：</a:t>
            </a:r>
            <a:r>
              <a:rPr lang="en-US" altLang="zh-CN" dirty="0"/>
              <a:t>1. </a:t>
            </a:r>
            <a:r>
              <a:rPr lang="zh-CN" altLang="en-US" dirty="0"/>
              <a:t>延迟较高，一方面是用了视频片段而不是来一帧处理一帧，另一方面是 </a:t>
            </a:r>
            <a:r>
              <a:rPr lang="en-US" altLang="zh-CN" dirty="0"/>
              <a:t>Average Response Delay </a:t>
            </a:r>
            <a:r>
              <a:rPr lang="zh-CN" altLang="en-US" dirty="0"/>
              <a:t>不是一个很好的指标，比如说对车辆计数之类的任务没有意义，有点投机取巧。</a:t>
            </a:r>
            <a:r>
              <a:rPr lang="en-US" altLang="zh-CN" dirty="0"/>
              <a:t>2. </a:t>
            </a:r>
            <a:r>
              <a:rPr lang="zh-CN" altLang="en-US" dirty="0"/>
              <a:t>在研究中假定了摄像头的算力，没有考虑计算能力变化可能对系统选择带来的影响。</a:t>
            </a: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29</a:t>
            </a:fld>
            <a:endParaRPr lang="en-US"/>
          </a:p>
        </p:txBody>
      </p:sp>
    </p:spTree>
    <p:extLst>
      <p:ext uri="{BB962C8B-B14F-4D97-AF65-F5344CB8AC3E}">
        <p14:creationId xmlns:p14="http://schemas.microsoft.com/office/powerpoint/2010/main" val="205885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如今，基于 </a:t>
            </a:r>
            <a:r>
              <a:rPr lang="en-US" altLang="zh-CN" dirty="0"/>
              <a:t>DNN </a:t>
            </a:r>
            <a:r>
              <a:rPr lang="zh-CN" altLang="en-US" dirty="0"/>
              <a:t>的视频分析越来越火爆。比如说，人们会在野外放置摄像头只能分析动物的习性，或者对交通摄像头进行分析从而掌握实时交通情况。</a:t>
            </a:r>
            <a:endParaRPr lang="en-US" altLang="zh-CN" dirty="0"/>
          </a:p>
          <a:p>
            <a:endParaRPr lang="en-US" dirty="0"/>
          </a:p>
          <a:p>
            <a:r>
              <a:rPr lang="zh-CN" altLang="en-US" dirty="0"/>
              <a:t>本文的目标就是优化智能实时视频分析这一任务，使之能够大规模的应用部署。但是，如何才能达到这一目标呢？</a:t>
            </a: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3</a:t>
            </a:fld>
            <a:endParaRPr lang="en-US"/>
          </a:p>
        </p:txBody>
      </p:sp>
    </p:spTree>
    <p:extLst>
      <p:ext uri="{BB962C8B-B14F-4D97-AF65-F5344CB8AC3E}">
        <p14:creationId xmlns:p14="http://schemas.microsoft.com/office/powerpoint/2010/main" val="249574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接着这篇文章，我总结了一下以前的与 </a:t>
            </a:r>
            <a:r>
              <a:rPr lang="en-US" altLang="zh-CN" dirty="0"/>
              <a:t>DNN </a:t>
            </a:r>
            <a:r>
              <a:rPr lang="zh-CN" altLang="en-US" dirty="0"/>
              <a:t>分析有关的视频流传输协议。纵轴是算法主要利用了 </a:t>
            </a:r>
            <a:r>
              <a:rPr lang="en-US" altLang="zh-CN" dirty="0"/>
              <a:t>camera/server/both </a:t>
            </a:r>
            <a:r>
              <a:rPr lang="zh-CN" altLang="en-US" dirty="0"/>
              <a:t>的计算力来构成视频流传输协议。横轴是他们采用的编码方式，分为按帧进行过滤，按 </a:t>
            </a:r>
            <a:r>
              <a:rPr lang="en-US" altLang="zh-CN" dirty="0"/>
              <a:t>ROI </a:t>
            </a:r>
            <a:r>
              <a:rPr lang="zh-CN" altLang="en-US" dirty="0"/>
              <a:t>进行过滤，和平等的编码所有像素这三种。</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Glimpse: </a:t>
            </a:r>
            <a:r>
              <a:rPr lang="zh-CN" altLang="en-US" dirty="0"/>
              <a:t>利用帧间像素差过滤视频帧。</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Vigil: </a:t>
            </a:r>
            <a:r>
              <a:rPr lang="zh-CN" altLang="en-US" dirty="0"/>
              <a:t>利用摄像头端小模型来选择 </a:t>
            </a:r>
            <a:r>
              <a:rPr lang="en-US" altLang="zh-CN" dirty="0"/>
              <a:t>ROI </a:t>
            </a:r>
            <a:r>
              <a:rPr lang="zh-CN" altLang="en-US" dirty="0"/>
              <a:t>传给云端</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EAAR: </a:t>
            </a:r>
            <a:r>
              <a:rPr lang="zh-CN" altLang="en-US" dirty="0"/>
              <a:t>在摄像头端利用视频编码中的 </a:t>
            </a:r>
            <a:r>
              <a:rPr lang="en-US" altLang="zh-CN" dirty="0"/>
              <a:t>macro block </a:t>
            </a:r>
            <a:r>
              <a:rPr lang="zh-CN" altLang="en-US" dirty="0"/>
              <a:t>改变判断哪些区域需要上传，进行 </a:t>
            </a:r>
            <a:r>
              <a:rPr lang="en-US" altLang="zh-CN" dirty="0"/>
              <a:t>ROI encoding </a:t>
            </a:r>
            <a:r>
              <a:rPr lang="zh-CN" altLang="en-US" dirty="0"/>
              <a:t>之后分片上传一整张图片。服务器端来一个图片分片就加入流水线并行处理一个。</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CloudSeg</a:t>
            </a:r>
            <a:r>
              <a:rPr lang="en-US" altLang="zh-CN" dirty="0"/>
              <a:t>: </a:t>
            </a:r>
            <a:r>
              <a:rPr lang="zh-CN" altLang="en-US" dirty="0"/>
              <a:t>摄像头只传输低分辨率图像，在服务器端用超分辨率模型对图像进行还原再分析。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Reducto</a:t>
            </a:r>
            <a:r>
              <a:rPr lang="en-US" altLang="zh-CN" dirty="0"/>
              <a:t>: </a:t>
            </a:r>
            <a:r>
              <a:rPr lang="zh-CN" altLang="en-US" dirty="0"/>
              <a:t>也是今年的 </a:t>
            </a:r>
            <a:r>
              <a:rPr lang="en-US" altLang="zh-CN" dirty="0"/>
              <a:t>SIGCOMM, </a:t>
            </a:r>
            <a:r>
              <a:rPr lang="zh-CN" altLang="en-US" dirty="0"/>
              <a:t>是服务器对一段视频进行分析，然后指导摄像头按照某种底层的</a:t>
            </a:r>
            <a:r>
              <a:rPr lang="en-US" altLang="zh-CN" dirty="0"/>
              <a:t>pixel, edge, motion level </a:t>
            </a:r>
            <a:r>
              <a:rPr lang="zh-CN" altLang="en-US" dirty="0"/>
              <a:t>视觉算法和规则进行帧过滤</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AWStream</a:t>
            </a:r>
            <a:r>
              <a:rPr lang="zh-CN" altLang="en-US" dirty="0"/>
              <a:t>：和本文最像的论文，每隔一段时间进行一次 </a:t>
            </a:r>
            <a:r>
              <a:rPr lang="en-US" altLang="zh-CN" dirty="0"/>
              <a:t>profile, </a:t>
            </a:r>
            <a:r>
              <a:rPr lang="zh-CN" altLang="en-US" dirty="0"/>
              <a:t>决定接下来视频的编码格式。</a:t>
            </a:r>
            <a:endParaRPr lang="en-US" altLang="zh-CN" dirty="0"/>
          </a:p>
        </p:txBody>
      </p:sp>
      <p:sp>
        <p:nvSpPr>
          <p:cNvPr id="4" name="Slide Number Placeholder 3"/>
          <p:cNvSpPr>
            <a:spLocks noGrp="1"/>
          </p:cNvSpPr>
          <p:nvPr>
            <p:ph type="sldNum" sz="quarter" idx="5"/>
          </p:nvPr>
        </p:nvSpPr>
        <p:spPr/>
        <p:txBody>
          <a:bodyPr/>
          <a:lstStyle/>
          <a:p>
            <a:fld id="{F4B01D79-CAB1-2C4C-82C5-BDCEE09264B2}" type="slidenum">
              <a:rPr lang="en-US" smtClean="0"/>
              <a:t>30</a:t>
            </a:fld>
            <a:endParaRPr lang="en-US"/>
          </a:p>
        </p:txBody>
      </p:sp>
    </p:spTree>
    <p:extLst>
      <p:ext uri="{BB962C8B-B14F-4D97-AF65-F5344CB8AC3E}">
        <p14:creationId xmlns:p14="http://schemas.microsoft.com/office/powerpoint/2010/main" val="1233765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标黄色的部分是考虑了 </a:t>
            </a:r>
            <a:r>
              <a:rPr lang="en-US" altLang="zh-CN" dirty="0"/>
              <a:t>latency </a:t>
            </a:r>
            <a:r>
              <a:rPr lang="zh-CN" altLang="en-US" dirty="0"/>
              <a:t>优化为主，其他的都考虑 </a:t>
            </a:r>
            <a:r>
              <a:rPr lang="en-US" altLang="zh-CN" dirty="0"/>
              <a:t>bandwidth </a:t>
            </a:r>
            <a:r>
              <a:rPr lang="zh-CN" altLang="en-US" dirty="0"/>
              <a:t>优化。如果我们要做这方面的工作，</a:t>
            </a:r>
            <a:r>
              <a:rPr lang="zh-CN" altLang="en-US" b="1" dirty="0"/>
              <a:t>可以考虑做低延迟的实时视频流协议</a:t>
            </a:r>
            <a:r>
              <a:rPr lang="zh-CN" altLang="en-US" dirty="0"/>
              <a:t>，最好加上云边端多级的算力调度、由服务器推流到其他地方、以及服务器 </a:t>
            </a:r>
            <a:r>
              <a:rPr lang="en-US" altLang="zh-CN" dirty="0"/>
              <a:t>pipeline </a:t>
            </a:r>
            <a:r>
              <a:rPr lang="zh-CN" altLang="en-US" dirty="0"/>
              <a:t>的优化。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标绿色的部分是采用了 </a:t>
            </a:r>
            <a:r>
              <a:rPr lang="en-US" altLang="zh-CN" dirty="0"/>
              <a:t>video segment </a:t>
            </a:r>
            <a:r>
              <a:rPr lang="zh-CN" altLang="en-US" dirty="0"/>
              <a:t>作为传输单位的方法，这种方法带来的延迟比较大，但是很方便动态调整编码方式。</a:t>
            </a: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31</a:t>
            </a:fld>
            <a:endParaRPr lang="en-US"/>
          </a:p>
        </p:txBody>
      </p:sp>
    </p:spTree>
    <p:extLst>
      <p:ext uri="{BB962C8B-B14F-4D97-AF65-F5344CB8AC3E}">
        <p14:creationId xmlns:p14="http://schemas.microsoft.com/office/powerpoint/2010/main" val="1319363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32</a:t>
            </a:fld>
            <a:endParaRPr lang="en-US"/>
          </a:p>
        </p:txBody>
      </p:sp>
    </p:spTree>
    <p:extLst>
      <p:ext uri="{BB962C8B-B14F-4D97-AF65-F5344CB8AC3E}">
        <p14:creationId xmlns:p14="http://schemas.microsoft.com/office/powerpoint/2010/main" val="2803593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33</a:t>
            </a:fld>
            <a:endParaRPr lang="en-US"/>
          </a:p>
        </p:txBody>
      </p:sp>
    </p:spTree>
    <p:extLst>
      <p:ext uri="{BB962C8B-B14F-4D97-AF65-F5344CB8AC3E}">
        <p14:creationId xmlns:p14="http://schemas.microsoft.com/office/powerpoint/2010/main" val="162006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34</a:t>
            </a:fld>
            <a:endParaRPr lang="en-US"/>
          </a:p>
        </p:txBody>
      </p:sp>
    </p:spTree>
    <p:extLst>
      <p:ext uri="{BB962C8B-B14F-4D97-AF65-F5344CB8AC3E}">
        <p14:creationId xmlns:p14="http://schemas.microsoft.com/office/powerpoint/2010/main" val="301660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在下面的示例中，我们用橙色标记没有检测到的目标，青色标记检测到的目标。如左侧所示，仅仅使用摄像头上简单的模型进行推理分析，得到的结果非常不准确，有将近一半的物体没有检测成功。</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主要是因为摄像头端的计算能力有限，只能运行较差的模型。事实上，即使是 </a:t>
            </a:r>
            <a:r>
              <a:rPr lang="en-US" altLang="zh-CN" dirty="0" err="1"/>
              <a:t>MobileNet</a:t>
            </a:r>
            <a:r>
              <a:rPr lang="en-US" altLang="zh-CN" dirty="0"/>
              <a:t>-SSD </a:t>
            </a:r>
            <a:r>
              <a:rPr lang="zh-CN" altLang="en-US" dirty="0"/>
              <a:t>这样的小模型也很难在大多数摄像头上实时运行。相反，如果我们把视频推流到服务器端，利用其配备的 </a:t>
            </a:r>
            <a:r>
              <a:rPr lang="en-US" altLang="zh-CN" dirty="0"/>
              <a:t>GPU </a:t>
            </a:r>
            <a:r>
              <a:rPr lang="zh-CN" altLang="en-US" dirty="0"/>
              <a:t>进行计算，则可以利用复杂的模型并检测到所有目标。如右侧所示。</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因此，我们需要把视频流从摄像头传输到服务器上来进行准确的智能分析。</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4</a:t>
            </a:fld>
            <a:endParaRPr lang="en-US"/>
          </a:p>
        </p:txBody>
      </p:sp>
    </p:spTree>
    <p:extLst>
      <p:ext uri="{BB962C8B-B14F-4D97-AF65-F5344CB8AC3E}">
        <p14:creationId xmlns:p14="http://schemas.microsoft.com/office/powerpoint/2010/main" val="191570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为此，作者希望从系统的角度，设计一套视频流传输和处理协议，把摄像头采集到的视频通过网络传输到服务器端运行 </a:t>
            </a:r>
            <a:r>
              <a:rPr lang="en-US" altLang="zh-CN" dirty="0"/>
              <a:t>DNN </a:t>
            </a:r>
            <a:r>
              <a:rPr lang="zh-CN" altLang="en-US" dirty="0"/>
              <a:t>模型。在系统设计角度，主要考虑以下两个目标：</a:t>
            </a:r>
            <a:endParaRPr lang="en-US" altLang="zh-CN" dirty="0"/>
          </a:p>
          <a:p>
            <a:endParaRPr lang="en-US" altLang="zh-CN" dirty="0"/>
          </a:p>
          <a:p>
            <a:r>
              <a:rPr lang="zh-CN" altLang="en-US" dirty="0"/>
              <a:t>首先，这个协议需要能够保持视频分析的准确率，最直观的就是拿这个协议分析出来的目标位置和直接把原始视频流完整的输入 </a:t>
            </a:r>
            <a:r>
              <a:rPr lang="en-US" altLang="zh-CN" dirty="0"/>
              <a:t>DNN </a:t>
            </a:r>
            <a:r>
              <a:rPr lang="zh-CN" altLang="en-US" dirty="0"/>
              <a:t>模型做对比。</a:t>
            </a:r>
            <a:endParaRPr lang="en-US" altLang="zh-CN" dirty="0"/>
          </a:p>
          <a:p>
            <a:endParaRPr lang="en-US" altLang="zh-CN" dirty="0"/>
          </a:p>
          <a:p>
            <a:r>
              <a:rPr lang="zh-CN" altLang="en-US" dirty="0"/>
              <a:t>其次，这个协议需要能够尽量节省带宽占用。作者的理由是对于蜂窝网络这种按照网络流量收费的情况，流量费用和传输的数据数量成正比，如果能够节省带宽的话随着时间的增长可以省一大笔钱。另一方面，在相对固定的网络条件下，每一帧的平均传输延迟是和带宽占用成反比的。因此节约带宽也可以减少平均的延迟。</a:t>
            </a:r>
          </a:p>
        </p:txBody>
      </p:sp>
      <p:sp>
        <p:nvSpPr>
          <p:cNvPr id="4" name="灯片编号占位符 3"/>
          <p:cNvSpPr>
            <a:spLocks noGrp="1"/>
          </p:cNvSpPr>
          <p:nvPr>
            <p:ph type="sldNum" sz="quarter" idx="5"/>
          </p:nvPr>
        </p:nvSpPr>
        <p:spPr/>
        <p:txBody>
          <a:bodyPr/>
          <a:lstStyle/>
          <a:p>
            <a:fld id="{F4B01D79-CAB1-2C4C-82C5-BDCEE09264B2}" type="slidenum">
              <a:rPr lang="en-US" smtClean="0"/>
              <a:t>5</a:t>
            </a:fld>
            <a:endParaRPr lang="en-US"/>
          </a:p>
        </p:txBody>
      </p:sp>
    </p:spTree>
    <p:extLst>
      <p:ext uri="{BB962C8B-B14F-4D97-AF65-F5344CB8AC3E}">
        <p14:creationId xmlns:p14="http://schemas.microsoft.com/office/powerpoint/2010/main" val="279412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传统的视频推流，目的是让人类能够看的清楚，对于人眼来说，图像中的每一个像素其实对整体的视觉质量有所贡献。因此，正常的视频流编码方式需要按照几乎相同的质量编码图像的所有部分，并且全部传输到云端。</a:t>
            </a:r>
            <a:endParaRPr lang="en-US" altLang="zh-CN" dirty="0"/>
          </a:p>
          <a:p>
            <a:endParaRPr lang="en-US" dirty="0"/>
          </a:p>
          <a:p>
            <a:r>
              <a:rPr lang="zh-CN" altLang="en-US" dirty="0"/>
              <a:t>然而，对于 </a:t>
            </a:r>
            <a:r>
              <a:rPr lang="en-US" altLang="zh-CN" dirty="0"/>
              <a:t>DNN </a:t>
            </a:r>
            <a:r>
              <a:rPr lang="zh-CN" altLang="en-US" dirty="0"/>
              <a:t>智能分析这一流程来说，不需要人类观看，只在乎推理的准确性。在视频中的街道、树木等部分对于推理结果没有任何帮助。因此，我们可以非常激进地把所有无关的像素都抛弃掉，只传输有可能影响推理准确度地部分。在右图中把压缩掉地像素标记为灰色。在具体地实现中，作者把不需要的部分置为黑色，通过 </a:t>
            </a:r>
            <a:r>
              <a:rPr lang="en-US" altLang="zh-CN" dirty="0"/>
              <a:t>H.264 </a:t>
            </a:r>
            <a:r>
              <a:rPr lang="zh-CN" altLang="en-US" dirty="0"/>
              <a:t>对一个片段地视频帧进行压缩。</a:t>
            </a:r>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6</a:t>
            </a:fld>
            <a:endParaRPr lang="en-US"/>
          </a:p>
        </p:txBody>
      </p:sp>
    </p:spTree>
    <p:extLst>
      <p:ext uri="{BB962C8B-B14F-4D97-AF65-F5344CB8AC3E}">
        <p14:creationId xmlns:p14="http://schemas.microsoft.com/office/powerpoint/2010/main" val="123294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那么，在不损失准确度的情况下，作者提出的这种方案最多能节省多大的带宽呢？</a:t>
            </a:r>
            <a:endParaRPr lang="en-US" altLang="zh-CN" dirty="0"/>
          </a:p>
          <a:p>
            <a:endParaRPr lang="en-US" altLang="zh-CN" dirty="0"/>
          </a:p>
          <a:p>
            <a:r>
              <a:rPr lang="zh-CN" altLang="en-US" dirty="0"/>
              <a:t>为了评估潜在带宽节省，作者统计了感兴趣区域面积除以整个 </a:t>
            </a:r>
            <a:r>
              <a:rPr lang="en-US" altLang="zh-CN" dirty="0"/>
              <a:t>frame </a:t>
            </a:r>
            <a:r>
              <a:rPr lang="zh-CN" altLang="en-US" dirty="0"/>
              <a:t>面积占比的累积分布图。我们可以看到，在 </a:t>
            </a:r>
            <a:r>
              <a:rPr lang="en-US" altLang="zh-CN" dirty="0"/>
              <a:t>50% ~ 80% </a:t>
            </a:r>
            <a:r>
              <a:rPr lang="zh-CN" altLang="en-US" dirty="0"/>
              <a:t>的情况下，目标区域只占用了整张图片 </a:t>
            </a:r>
            <a:r>
              <a:rPr lang="en-US" altLang="zh-CN" dirty="0"/>
              <a:t>20% </a:t>
            </a:r>
            <a:r>
              <a:rPr lang="zh-CN" altLang="en-US" dirty="0"/>
              <a:t>的面积。因此，大部分情况下，我们即使把图像压缩到 </a:t>
            </a:r>
            <a:r>
              <a:rPr lang="en-US" altLang="zh-CN" dirty="0"/>
              <a:t>20% </a:t>
            </a:r>
            <a:r>
              <a:rPr lang="zh-CN" altLang="en-US" dirty="0"/>
              <a:t>也丝毫不影响推理结果的准确性。</a:t>
            </a:r>
            <a:endParaRPr lang="en-US" altLang="zh-CN" dirty="0"/>
          </a:p>
          <a:p>
            <a:endParaRPr lang="en-US" dirty="0"/>
          </a:p>
        </p:txBody>
      </p:sp>
      <p:sp>
        <p:nvSpPr>
          <p:cNvPr id="4" name="Slide Number Placeholder 3"/>
          <p:cNvSpPr>
            <a:spLocks noGrp="1"/>
          </p:cNvSpPr>
          <p:nvPr>
            <p:ph type="sldNum" sz="quarter" idx="5"/>
          </p:nvPr>
        </p:nvSpPr>
        <p:spPr/>
        <p:txBody>
          <a:bodyPr/>
          <a:lstStyle/>
          <a:p>
            <a:fld id="{F4B01D79-CAB1-2C4C-82C5-BDCEE09264B2}" type="slidenum">
              <a:rPr lang="en-US" smtClean="0"/>
              <a:t>7</a:t>
            </a:fld>
            <a:endParaRPr lang="en-US"/>
          </a:p>
        </p:txBody>
      </p:sp>
    </p:spTree>
    <p:extLst>
      <p:ext uri="{BB962C8B-B14F-4D97-AF65-F5344CB8AC3E}">
        <p14:creationId xmlns:p14="http://schemas.microsoft.com/office/powerpoint/2010/main" val="258730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接下来先分析一下之前针对 </a:t>
            </a:r>
            <a:r>
              <a:rPr lang="en-US" altLang="zh-CN" dirty="0"/>
              <a:t>DNN </a:t>
            </a:r>
            <a:r>
              <a:rPr lang="zh-CN" altLang="en-US" dirty="0"/>
              <a:t>做 </a:t>
            </a:r>
            <a:r>
              <a:rPr lang="en-US" altLang="zh-CN" dirty="0"/>
              <a:t>video streaming </a:t>
            </a:r>
            <a:r>
              <a:rPr lang="zh-CN" altLang="en-US" dirty="0"/>
              <a:t>时节省带宽的两种常见方案。第一类叫做 </a:t>
            </a:r>
            <a:r>
              <a:rPr lang="en-US" altLang="zh-CN" dirty="0"/>
              <a:t>camera side heuristics, </a:t>
            </a:r>
            <a:r>
              <a:rPr lang="zh-CN" altLang="en-US" dirty="0"/>
              <a:t>相机端启发式方法。</a:t>
            </a:r>
            <a:endParaRPr lang="en-US" altLang="zh-CN" dirty="0"/>
          </a:p>
          <a:p>
            <a:endParaRPr lang="en-US" altLang="zh-CN" dirty="0"/>
          </a:p>
          <a:p>
            <a:r>
              <a:rPr lang="zh-CN" altLang="en-US" dirty="0"/>
              <a:t>具体来讲，就是在相机端捕获视频帧之后，直接通过某种启发式算法来对图像中的像素或者整个视频帧进行过滤。最后把剩余部分发给服务器 </a:t>
            </a:r>
            <a:r>
              <a:rPr lang="en-US" altLang="zh-CN" dirty="0"/>
              <a:t>DNN </a:t>
            </a:r>
            <a:r>
              <a:rPr lang="zh-CN" altLang="en-US" dirty="0"/>
              <a:t>做推理。</a:t>
            </a:r>
            <a:endParaRPr lang="en-US" altLang="zh-CN" dirty="0"/>
          </a:p>
          <a:p>
            <a:endParaRPr lang="en-US" altLang="zh-CN" dirty="0"/>
          </a:p>
          <a:p>
            <a:r>
              <a:rPr lang="zh-CN" altLang="en-US" dirty="0"/>
              <a:t>然而，仅仅用相机端的算法进行过滤得到的结果不是最佳的。右边这张图象是理想的仅包括感兴趣区域的帧，可以看到采用相机端算法进行过滤，会遗漏许多的目标。</a:t>
            </a:r>
            <a:endParaRPr lang="en-US" altLang="zh-CN" dirty="0"/>
          </a:p>
          <a:p>
            <a:endParaRPr lang="en-US" altLang="zh-CN" dirty="0"/>
          </a:p>
          <a:p>
            <a:r>
              <a:rPr lang="zh-CN" altLang="en-US" dirty="0"/>
              <a:t>而且，由于这种过滤并没有补救的办法，如果遗漏了的话 </a:t>
            </a:r>
            <a:r>
              <a:rPr lang="en-US" altLang="zh-CN" dirty="0"/>
              <a:t>DNN </a:t>
            </a:r>
            <a:r>
              <a:rPr lang="zh-CN" altLang="en-US" dirty="0"/>
              <a:t>永远也不可能分析出这些目标，因此会严重影响视频准确度。</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8</a:t>
            </a:fld>
            <a:endParaRPr lang="en-US"/>
          </a:p>
        </p:txBody>
      </p:sp>
    </p:spTree>
    <p:extLst>
      <p:ext uri="{BB962C8B-B14F-4D97-AF65-F5344CB8AC3E}">
        <p14:creationId xmlns:p14="http://schemas.microsoft.com/office/powerpoint/2010/main" val="329734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另外一种方案是利用服务器端 </a:t>
            </a:r>
            <a:r>
              <a:rPr lang="en-US" altLang="zh-CN" dirty="0"/>
              <a:t>DNN </a:t>
            </a:r>
            <a:r>
              <a:rPr lang="zh-CN" altLang="en-US" dirty="0"/>
              <a:t>结果指导本地的视频编码方式。</a:t>
            </a:r>
            <a:endParaRPr lang="en-US" altLang="zh-CN" dirty="0"/>
          </a:p>
          <a:p>
            <a:endParaRPr lang="en-US" altLang="zh-CN" dirty="0"/>
          </a:p>
          <a:p>
            <a:r>
              <a:rPr lang="zh-CN" altLang="en-US" dirty="0"/>
              <a:t>首先，基于之前的视频片段进行 </a:t>
            </a:r>
            <a:r>
              <a:rPr lang="en-US" altLang="zh-CN" dirty="0"/>
              <a:t>DNN </a:t>
            </a:r>
            <a:r>
              <a:rPr lang="zh-CN" altLang="en-US" dirty="0"/>
              <a:t>分析的效果，系统选择一种视频编码质量，然后把编码方案传给摄像头端。接着，摄像头按照该方案编码视频并且推流到服务器进行分析。如此往复。</a:t>
            </a:r>
            <a:endParaRPr lang="en-US" altLang="zh-CN" dirty="0"/>
          </a:p>
          <a:p>
            <a:endParaRPr lang="en-US" dirty="0"/>
          </a:p>
          <a:p>
            <a:r>
              <a:rPr lang="zh-CN" altLang="en-US" dirty="0"/>
              <a:t>同样的，我们和理想情况相比，这种方案也浪费了很多的带宽。虽然这种方案把所有的对象都到了服务器，但是：</a:t>
            </a:r>
            <a:endParaRPr lang="en-US" altLang="zh-CN" dirty="0"/>
          </a:p>
          <a:p>
            <a:endParaRPr lang="en-US" altLang="zh-CN" dirty="0"/>
          </a:p>
          <a:p>
            <a:r>
              <a:rPr lang="en-US" altLang="zh-CN" dirty="0"/>
              <a:t>1. </a:t>
            </a:r>
            <a:r>
              <a:rPr lang="zh-CN" altLang="en-US" dirty="0"/>
              <a:t>很多带宽被浪费在了不可能存在目标的树木，路面等区域上。 </a:t>
            </a:r>
            <a:r>
              <a:rPr lang="en-US" altLang="zh-CN" dirty="0"/>
              <a:t>2. </a:t>
            </a:r>
            <a:r>
              <a:rPr lang="zh-CN" altLang="en-US" dirty="0"/>
              <a:t>这种方案得到的配置是基于之前一段时间的，并不能适应视频实时内容突然发生变化的情况。</a:t>
            </a:r>
            <a:endParaRPr lang="en-US" dirty="0"/>
          </a:p>
        </p:txBody>
      </p:sp>
      <p:sp>
        <p:nvSpPr>
          <p:cNvPr id="4" name="Slide Number Placeholder 3"/>
          <p:cNvSpPr>
            <a:spLocks noGrp="1"/>
          </p:cNvSpPr>
          <p:nvPr>
            <p:ph type="sldNum" sz="quarter" idx="10"/>
          </p:nvPr>
        </p:nvSpPr>
        <p:spPr/>
        <p:txBody>
          <a:bodyPr/>
          <a:lstStyle/>
          <a:p>
            <a:fld id="{F4B01D79-CAB1-2C4C-82C5-BDCEE09264B2}" type="slidenum">
              <a:rPr lang="en-US" smtClean="0"/>
              <a:t>9</a:t>
            </a:fld>
            <a:endParaRPr lang="en-US"/>
          </a:p>
        </p:txBody>
      </p:sp>
    </p:spTree>
    <p:extLst>
      <p:ext uri="{BB962C8B-B14F-4D97-AF65-F5344CB8AC3E}">
        <p14:creationId xmlns:p14="http://schemas.microsoft.com/office/powerpoint/2010/main" val="251687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0242348-19A7-6E46-9EF2-F94BA6C1F1B5}"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113833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3F717-45C9-574E-8BE8-1A6CE6C6A225}"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244007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B7D65-8E95-1842-9867-75F79A62DDA9}"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261078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52901-CF3F-314A-A4AE-9AE5D38197BA}"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F3F83-CEEF-5D42-8784-473683DD07D4}" type="slidenum">
              <a:rPr lang="en-US" smtClean="0"/>
              <a:t>‹#›</a:t>
            </a:fld>
            <a:endParaRPr lang="en-US" dirty="0"/>
          </a:p>
        </p:txBody>
      </p:sp>
    </p:spTree>
    <p:extLst>
      <p:ext uri="{BB962C8B-B14F-4D97-AF65-F5344CB8AC3E}">
        <p14:creationId xmlns:p14="http://schemas.microsoft.com/office/powerpoint/2010/main" val="296236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775F0-FEFD-7540-9058-E6EBCE5A426F}"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94561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6E10AC-3A23-8F44-A4EE-1FEDDA77F074}"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84665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9D55C3-4B82-3F4D-BCB4-FCF206653A37}" type="datetime1">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122413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2F846-D604-9A43-A7A5-8AC3349D00A8}" type="datetime1">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423159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DB63C-E36A-754E-9902-6D128F28083F}" type="datetime1">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45467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4531A2-5345-204B-9428-406327853431}"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98132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BCF0C5-2430-8941-B2D2-F09198406A9E}"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F3F83-CEEF-5D42-8784-473683DD07D4}" type="slidenum">
              <a:rPr lang="en-US" smtClean="0"/>
              <a:t>‹#›</a:t>
            </a:fld>
            <a:endParaRPr lang="en-US"/>
          </a:p>
        </p:txBody>
      </p:sp>
    </p:spTree>
    <p:extLst>
      <p:ext uri="{BB962C8B-B14F-4D97-AF65-F5344CB8AC3E}">
        <p14:creationId xmlns:p14="http://schemas.microsoft.com/office/powerpoint/2010/main" val="301524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5C776-585A-994F-9C9B-E3FF0A1764C6}" type="datetime1">
              <a:rPr lang="en-US" smtClean="0"/>
              <a:t>10/28/2020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F3F83-CEEF-5D42-8784-473683DD07D4}" type="slidenum">
              <a:rPr lang="en-US" smtClean="0"/>
              <a:t>‹#›</a:t>
            </a:fld>
            <a:endParaRPr lang="en-US"/>
          </a:p>
        </p:txBody>
      </p:sp>
    </p:spTree>
    <p:extLst>
      <p:ext uri="{BB962C8B-B14F-4D97-AF65-F5344CB8AC3E}">
        <p14:creationId xmlns:p14="http://schemas.microsoft.com/office/powerpoint/2010/main" val="3711430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24.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microsoft.com/office/2007/relationships/media" Target="../media/media2.mp4"/><Relationship Id="rId7"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27.png"/><Relationship Id="rId5" Type="http://schemas.microsoft.com/office/2007/relationships/media" Target="../media/media3.mp4"/><Relationship Id="rId10" Type="http://schemas.openxmlformats.org/officeDocument/2006/relationships/image" Target="../media/image26.png"/><Relationship Id="rId4" Type="http://schemas.openxmlformats.org/officeDocument/2006/relationships/video" Target="../media/media2.mp4"/><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10.png"/><Relationship Id="rId7" Type="http://schemas.openxmlformats.org/officeDocument/2006/relationships/image" Target="../media/image39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1.png"/><Relationship Id="rId5" Type="http://schemas.openxmlformats.org/officeDocument/2006/relationships/image" Target="../media/image370.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oi.org/10.1145/2789168.2790123" TargetMode="External"/><Relationship Id="rId3" Type="http://schemas.openxmlformats.org/officeDocument/2006/relationships/hyperlink" Target="https://www.usenix.org/conference/hotcloud19/presentation/wang" TargetMode="External"/><Relationship Id="rId7" Type="http://schemas.openxmlformats.org/officeDocument/2006/relationships/hyperlink" Target="https://doi.org/10.1145/3230543.3230554"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oi.org/10.1145/3387514.3405874" TargetMode="External"/><Relationship Id="rId5" Type="http://schemas.openxmlformats.org/officeDocument/2006/relationships/hyperlink" Target="https://doi.org/10.1145/3387514.3405887" TargetMode="External"/><Relationship Id="rId4" Type="http://schemas.openxmlformats.org/officeDocument/2006/relationships/hyperlink" Target="https://doi.org/10.1145/2809695.280971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10.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8.png"/><Relationship Id="rId7" Type="http://schemas.openxmlformats.org/officeDocument/2006/relationships/image" Target="../media/image8.png"/><Relationship Id="rId12"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4.svg"/><Relationship Id="rId4" Type="http://schemas.openxmlformats.org/officeDocument/2006/relationships/image" Target="../media/image19.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25" y="888193"/>
            <a:ext cx="12085319" cy="2058159"/>
          </a:xfrm>
        </p:spPr>
        <p:txBody>
          <a:bodyPr>
            <a:noAutofit/>
          </a:bodyPr>
          <a:lstStyle/>
          <a:p>
            <a:r>
              <a:rPr lang="en-US" sz="4800" b="1" dirty="0">
                <a:solidFill>
                  <a:srgbClr val="216583"/>
                </a:solidFill>
              </a:rPr>
              <a:t>Server-Driven Video Streaming </a:t>
            </a:r>
            <a:br>
              <a:rPr lang="en-US" sz="4800" b="1" dirty="0">
                <a:solidFill>
                  <a:srgbClr val="216583"/>
                </a:solidFill>
              </a:rPr>
            </a:br>
            <a:r>
              <a:rPr lang="en-US" sz="4800" b="1" dirty="0">
                <a:solidFill>
                  <a:srgbClr val="216583"/>
                </a:solidFill>
              </a:rPr>
              <a:t>for Deep Learning Inference</a:t>
            </a:r>
          </a:p>
        </p:txBody>
      </p:sp>
      <p:sp>
        <p:nvSpPr>
          <p:cNvPr id="3" name="Subtitle 2"/>
          <p:cNvSpPr>
            <a:spLocks noGrp="1"/>
          </p:cNvSpPr>
          <p:nvPr>
            <p:ph type="subTitle" idx="1"/>
          </p:nvPr>
        </p:nvSpPr>
        <p:spPr>
          <a:xfrm>
            <a:off x="2099550" y="3701034"/>
            <a:ext cx="7984671" cy="1655762"/>
          </a:xfrm>
        </p:spPr>
        <p:txBody>
          <a:bodyPr/>
          <a:lstStyle/>
          <a:p>
            <a:r>
              <a:rPr lang="en-US" dirty="0"/>
              <a:t>Kuntai Du, Ahsan Pervaiz, Xin Yuan, Aakanksha Chowdhery, Qizheng Zhang, Henry Hoffman, Junchen Jiang</a:t>
            </a:r>
          </a:p>
        </p:txBody>
      </p:sp>
      <p:pic>
        <p:nvPicPr>
          <p:cNvPr id="4" name="Picture 6" descr="mage result for uchicago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9550" y="5026010"/>
            <a:ext cx="3106278" cy="66156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1C51AFF-83E2-484C-B0F6-F3A47C7D0946}"/>
              </a:ext>
            </a:extLst>
          </p:cNvPr>
          <p:cNvSpPr>
            <a:spLocks noGrp="1"/>
          </p:cNvSpPr>
          <p:nvPr>
            <p:ph type="sldNum" sz="quarter" idx="12"/>
          </p:nvPr>
        </p:nvSpPr>
        <p:spPr/>
        <p:txBody>
          <a:bodyPr/>
          <a:lstStyle/>
          <a:p>
            <a:fld id="{0E1F3F83-CEEF-5D42-8784-473683DD07D4}" type="slidenum">
              <a:rPr lang="en-US" smtClean="0"/>
              <a:t>1</a:t>
            </a:fld>
            <a:endParaRPr lang="en-US" dirty="0"/>
          </a:p>
        </p:txBody>
      </p:sp>
      <p:pic>
        <p:nvPicPr>
          <p:cNvPr id="7" name="Picture 6">
            <a:extLst>
              <a:ext uri="{FF2B5EF4-FFF2-40B4-BE49-F238E27FC236}">
                <a16:creationId xmlns:a16="http://schemas.microsoft.com/office/drawing/2014/main" id="{F5D50EB9-A7F8-426C-905E-67E42203E1A4}"/>
              </a:ext>
            </a:extLst>
          </p:cNvPr>
          <p:cNvPicPr>
            <a:picLocks noChangeAspect="1"/>
          </p:cNvPicPr>
          <p:nvPr/>
        </p:nvPicPr>
        <p:blipFill>
          <a:blip r:embed="rId4"/>
          <a:stretch>
            <a:fillRect/>
          </a:stretch>
        </p:blipFill>
        <p:spPr>
          <a:xfrm>
            <a:off x="6296034" y="4823041"/>
            <a:ext cx="4019125" cy="1067509"/>
          </a:xfrm>
          <a:prstGeom prst="rect">
            <a:avLst/>
          </a:prstGeom>
        </p:spPr>
      </p:pic>
    </p:spTree>
    <p:extLst>
      <p:ext uri="{BB962C8B-B14F-4D97-AF65-F5344CB8AC3E}">
        <p14:creationId xmlns:p14="http://schemas.microsoft.com/office/powerpoint/2010/main" val="163545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5"/>
            <a:ext cx="10515600" cy="1325563"/>
          </a:xfrm>
        </p:spPr>
        <p:txBody>
          <a:bodyPr>
            <a:normAutofit/>
          </a:bodyPr>
          <a:lstStyle/>
          <a:p>
            <a:pPr algn="ctr"/>
            <a:r>
              <a:rPr lang="en-US" b="1" dirty="0">
                <a:solidFill>
                  <a:srgbClr val="216583"/>
                </a:solidFill>
              </a:rPr>
              <a:t>Why real-time content matters?</a:t>
            </a:r>
            <a:endParaRPr lang="en-US" dirty="0"/>
          </a:p>
        </p:txBody>
      </p:sp>
      <p:sp>
        <p:nvSpPr>
          <p:cNvPr id="12" name="Slide Number Placeholder 2">
            <a:extLst>
              <a:ext uri="{FF2B5EF4-FFF2-40B4-BE49-F238E27FC236}">
                <a16:creationId xmlns:a16="http://schemas.microsoft.com/office/drawing/2014/main" id="{56E1E6CB-3ED6-4523-8BBF-8B1F2C907B5E}"/>
              </a:ext>
            </a:extLst>
          </p:cNvPr>
          <p:cNvSpPr>
            <a:spLocks noGrp="1"/>
          </p:cNvSpPr>
          <p:nvPr>
            <p:ph type="sldNum" sz="quarter" idx="12"/>
          </p:nvPr>
        </p:nvSpPr>
        <p:spPr>
          <a:xfrm>
            <a:off x="8610600" y="6356350"/>
            <a:ext cx="2743200" cy="365125"/>
          </a:xfrm>
        </p:spPr>
        <p:txBody>
          <a:bodyPr/>
          <a:lstStyle/>
          <a:p>
            <a:r>
              <a:rPr lang="en-US" dirty="0"/>
              <a:t>10</a:t>
            </a:r>
          </a:p>
        </p:txBody>
      </p:sp>
      <p:pic>
        <p:nvPicPr>
          <p:cNvPr id="1026" name="Picture 2" descr="Coronavirus in New York City: How Wealthy Upper-East-Siders Cope ...">
            <a:extLst>
              <a:ext uri="{FF2B5EF4-FFF2-40B4-BE49-F238E27FC236}">
                <a16:creationId xmlns:a16="http://schemas.microsoft.com/office/drawing/2014/main" id="{E10D479C-B1D4-47D9-8E07-B056B11B4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443" y="1894960"/>
            <a:ext cx="4307114" cy="286423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3C10D7E4-B9D9-43B7-8236-C25AD84248D9}"/>
              </a:ext>
            </a:extLst>
          </p:cNvPr>
          <p:cNvSpPr txBox="1"/>
          <p:nvPr/>
        </p:nvSpPr>
        <p:spPr>
          <a:xfrm>
            <a:off x="5272856" y="4981890"/>
            <a:ext cx="1646285" cy="461665"/>
          </a:xfrm>
          <a:prstGeom prst="rect">
            <a:avLst/>
          </a:prstGeom>
          <a:noFill/>
        </p:spPr>
        <p:txBody>
          <a:bodyPr wrap="none" rtlCol="0">
            <a:spAutoFit/>
          </a:bodyPr>
          <a:lstStyle/>
          <a:p>
            <a:r>
              <a:rPr lang="en-US" sz="2400" b="1" dirty="0"/>
              <a:t>0 Accuracy!</a:t>
            </a:r>
          </a:p>
        </p:txBody>
      </p:sp>
      <p:pic>
        <p:nvPicPr>
          <p:cNvPr id="67" name="Picture 2" descr="Coronavirus in New York City: How Wealthy Upper-East-Siders Cope ...">
            <a:extLst>
              <a:ext uri="{FF2B5EF4-FFF2-40B4-BE49-F238E27FC236}">
                <a16:creationId xmlns:a16="http://schemas.microsoft.com/office/drawing/2014/main" id="{777FFFF3-A074-4911-B734-7B346EC4E3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2443" y="1894960"/>
            <a:ext cx="4307114" cy="286423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Dance">
            <a:extLst>
              <a:ext uri="{FF2B5EF4-FFF2-40B4-BE49-F238E27FC236}">
                <a16:creationId xmlns:a16="http://schemas.microsoft.com/office/drawing/2014/main" id="{8CEF2CB9-EFFB-4783-BA34-6BADE5AE0D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32425" y="3152224"/>
            <a:ext cx="553552" cy="553552"/>
          </a:xfrm>
          <a:prstGeom prst="rect">
            <a:avLst/>
          </a:prstGeom>
        </p:spPr>
      </p:pic>
      <p:sp>
        <p:nvSpPr>
          <p:cNvPr id="68" name="TextBox 67">
            <a:extLst>
              <a:ext uri="{FF2B5EF4-FFF2-40B4-BE49-F238E27FC236}">
                <a16:creationId xmlns:a16="http://schemas.microsoft.com/office/drawing/2014/main" id="{B21B7C0D-A0AB-4B50-BA29-8801B67AA76D}"/>
              </a:ext>
            </a:extLst>
          </p:cNvPr>
          <p:cNvSpPr txBox="1"/>
          <p:nvPr/>
        </p:nvSpPr>
        <p:spPr>
          <a:xfrm>
            <a:off x="4655092" y="1215081"/>
            <a:ext cx="2881815" cy="461665"/>
          </a:xfrm>
          <a:prstGeom prst="rect">
            <a:avLst/>
          </a:prstGeom>
          <a:noFill/>
        </p:spPr>
        <p:txBody>
          <a:bodyPr wrap="none" rtlCol="0">
            <a:spAutoFit/>
          </a:bodyPr>
          <a:lstStyle/>
          <a:p>
            <a:r>
              <a:rPr lang="en-US" sz="2400" dirty="0"/>
              <a:t>Several minutes later</a:t>
            </a:r>
          </a:p>
        </p:txBody>
      </p:sp>
    </p:spTree>
    <p:extLst>
      <p:ext uri="{BB962C8B-B14F-4D97-AF65-F5344CB8AC3E}">
        <p14:creationId xmlns:p14="http://schemas.microsoft.com/office/powerpoint/2010/main" val="315002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randombar(horizont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randombar(horizontal)">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1.04167E-6 0 L 0.37865 -0.00972 " pathEditMode="relative" rAng="0" ptsTypes="AA">
                                      <p:cBhvr>
                                        <p:cTn id="18" dur="1500" fill="hold"/>
                                        <p:tgtEl>
                                          <p:spTgt spid="4"/>
                                        </p:tgtEl>
                                        <p:attrNameLst>
                                          <p:attrName>ppt_x</p:attrName>
                                          <p:attrName>ppt_y</p:attrName>
                                        </p:attrNameLst>
                                      </p:cBhvr>
                                      <p:rCtr x="18932" y="-486"/>
                                    </p:animMotion>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randombar(horizontal)">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b="1" dirty="0">
                <a:solidFill>
                  <a:srgbClr val="216583"/>
                </a:solidFill>
              </a:rPr>
              <a:t>Previous video streaming protocols</a:t>
            </a:r>
            <a:endParaRPr lang="en-US" dirty="0"/>
          </a:p>
        </p:txBody>
      </p:sp>
      <p:sp>
        <p:nvSpPr>
          <p:cNvPr id="12" name="Slide Number Placeholder 2">
            <a:extLst>
              <a:ext uri="{FF2B5EF4-FFF2-40B4-BE49-F238E27FC236}">
                <a16:creationId xmlns:a16="http://schemas.microsoft.com/office/drawing/2014/main" id="{56E1E6CB-3ED6-4523-8BBF-8B1F2C907B5E}"/>
              </a:ext>
            </a:extLst>
          </p:cNvPr>
          <p:cNvSpPr>
            <a:spLocks noGrp="1"/>
          </p:cNvSpPr>
          <p:nvPr>
            <p:ph type="sldNum" sz="quarter" idx="12"/>
          </p:nvPr>
        </p:nvSpPr>
        <p:spPr>
          <a:xfrm>
            <a:off x="8610600" y="6356350"/>
            <a:ext cx="2743200" cy="365125"/>
          </a:xfrm>
        </p:spPr>
        <p:txBody>
          <a:bodyPr/>
          <a:lstStyle/>
          <a:p>
            <a:r>
              <a:rPr lang="en-US" dirty="0"/>
              <a:t>11</a:t>
            </a:r>
          </a:p>
        </p:txBody>
      </p:sp>
      <p:sp>
        <p:nvSpPr>
          <p:cNvPr id="43" name="TextBox 42">
            <a:extLst>
              <a:ext uri="{FF2B5EF4-FFF2-40B4-BE49-F238E27FC236}">
                <a16:creationId xmlns:a16="http://schemas.microsoft.com/office/drawing/2014/main" id="{8C8FD177-87B8-4D9A-919E-17A510B22601}"/>
              </a:ext>
            </a:extLst>
          </p:cNvPr>
          <p:cNvSpPr txBox="1"/>
          <p:nvPr/>
        </p:nvSpPr>
        <p:spPr>
          <a:xfrm>
            <a:off x="838200" y="1690688"/>
            <a:ext cx="3971280" cy="461665"/>
          </a:xfrm>
          <a:prstGeom prst="rect">
            <a:avLst/>
          </a:prstGeom>
          <a:noFill/>
        </p:spPr>
        <p:txBody>
          <a:bodyPr wrap="none" rtlCol="0">
            <a:spAutoFit/>
          </a:bodyPr>
          <a:lstStyle/>
          <a:p>
            <a:r>
              <a:rPr lang="en-US" sz="2400" dirty="0">
                <a:solidFill>
                  <a:srgbClr val="DD7C1B"/>
                </a:solidFill>
              </a:rPr>
              <a:t>Type 1</a:t>
            </a:r>
            <a:r>
              <a:rPr lang="en-US" sz="2400" dirty="0"/>
              <a:t>. Camera-side heuristics</a:t>
            </a:r>
          </a:p>
        </p:txBody>
      </p:sp>
      <p:sp>
        <p:nvSpPr>
          <p:cNvPr id="44" name="TextBox 43">
            <a:extLst>
              <a:ext uri="{FF2B5EF4-FFF2-40B4-BE49-F238E27FC236}">
                <a16:creationId xmlns:a16="http://schemas.microsoft.com/office/drawing/2014/main" id="{B39C3874-698B-41D2-BFAA-3B0492C84858}"/>
              </a:ext>
            </a:extLst>
          </p:cNvPr>
          <p:cNvSpPr txBox="1"/>
          <p:nvPr/>
        </p:nvSpPr>
        <p:spPr>
          <a:xfrm>
            <a:off x="5873813" y="1690688"/>
            <a:ext cx="6281271" cy="461665"/>
          </a:xfrm>
          <a:prstGeom prst="rect">
            <a:avLst/>
          </a:prstGeom>
          <a:noFill/>
        </p:spPr>
        <p:txBody>
          <a:bodyPr wrap="none" rtlCol="0">
            <a:spAutoFit/>
          </a:bodyPr>
          <a:lstStyle/>
          <a:p>
            <a:r>
              <a:rPr lang="en-US" sz="2400" dirty="0">
                <a:solidFill>
                  <a:srgbClr val="DD7C1B"/>
                </a:solidFill>
              </a:rPr>
              <a:t>Type 2</a:t>
            </a:r>
            <a:r>
              <a:rPr lang="en-US" sz="2400" dirty="0"/>
              <a:t>. Video encoding informed by server DNN</a:t>
            </a:r>
          </a:p>
        </p:txBody>
      </p:sp>
      <p:sp>
        <p:nvSpPr>
          <p:cNvPr id="45" name="TextBox 44">
            <a:extLst>
              <a:ext uri="{FF2B5EF4-FFF2-40B4-BE49-F238E27FC236}">
                <a16:creationId xmlns:a16="http://schemas.microsoft.com/office/drawing/2014/main" id="{ED6823B6-5799-4C81-9D97-9898072A01AA}"/>
              </a:ext>
            </a:extLst>
          </p:cNvPr>
          <p:cNvSpPr txBox="1"/>
          <p:nvPr/>
        </p:nvSpPr>
        <p:spPr>
          <a:xfrm>
            <a:off x="838200" y="2317947"/>
            <a:ext cx="3964227" cy="461665"/>
          </a:xfrm>
          <a:prstGeom prst="rect">
            <a:avLst/>
          </a:prstGeom>
          <a:noFill/>
        </p:spPr>
        <p:txBody>
          <a:bodyPr wrap="none" rtlCol="0">
            <a:spAutoFit/>
          </a:bodyPr>
          <a:lstStyle/>
          <a:p>
            <a:r>
              <a:rPr lang="en-US" sz="2400" dirty="0"/>
              <a:t>The camera is lack of compute</a:t>
            </a:r>
          </a:p>
        </p:txBody>
      </p:sp>
      <p:sp>
        <p:nvSpPr>
          <p:cNvPr id="46" name="TextBox 45">
            <a:extLst>
              <a:ext uri="{FF2B5EF4-FFF2-40B4-BE49-F238E27FC236}">
                <a16:creationId xmlns:a16="http://schemas.microsoft.com/office/drawing/2014/main" id="{605B773E-0ABA-499D-B786-4EF11C04282E}"/>
              </a:ext>
            </a:extLst>
          </p:cNvPr>
          <p:cNvSpPr txBox="1"/>
          <p:nvPr/>
        </p:nvSpPr>
        <p:spPr>
          <a:xfrm>
            <a:off x="5837430" y="2317946"/>
            <a:ext cx="6474849" cy="461665"/>
          </a:xfrm>
          <a:prstGeom prst="rect">
            <a:avLst/>
          </a:prstGeom>
          <a:noFill/>
        </p:spPr>
        <p:txBody>
          <a:bodyPr wrap="none" rtlCol="0">
            <a:spAutoFit/>
          </a:bodyPr>
          <a:lstStyle/>
          <a:p>
            <a:r>
              <a:rPr lang="en-US" sz="2400" dirty="0"/>
              <a:t>Tune current codec configs base on previous video</a:t>
            </a:r>
          </a:p>
        </p:txBody>
      </p:sp>
      <p:cxnSp>
        <p:nvCxnSpPr>
          <p:cNvPr id="47" name="Straight Arrow Connector 46">
            <a:extLst>
              <a:ext uri="{FF2B5EF4-FFF2-40B4-BE49-F238E27FC236}">
                <a16:creationId xmlns:a16="http://schemas.microsoft.com/office/drawing/2014/main" id="{3DA18D75-FDE8-4C89-87B7-F0D39538E315}"/>
              </a:ext>
            </a:extLst>
          </p:cNvPr>
          <p:cNvCxnSpPr>
            <a:cxnSpLocks/>
          </p:cNvCxnSpPr>
          <p:nvPr/>
        </p:nvCxnSpPr>
        <p:spPr>
          <a:xfrm>
            <a:off x="2725470" y="2844000"/>
            <a:ext cx="1" cy="6095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BAD7FBC-490D-4A36-AB52-339BB67B52EE}"/>
              </a:ext>
            </a:extLst>
          </p:cNvPr>
          <p:cNvSpPr txBox="1"/>
          <p:nvPr/>
        </p:nvSpPr>
        <p:spPr>
          <a:xfrm>
            <a:off x="1859688" y="3610917"/>
            <a:ext cx="1731564" cy="461665"/>
          </a:xfrm>
          <a:prstGeom prst="rect">
            <a:avLst/>
          </a:prstGeom>
          <a:noFill/>
        </p:spPr>
        <p:txBody>
          <a:bodyPr wrap="none" rtlCol="0">
            <a:spAutoFit/>
          </a:bodyPr>
          <a:lstStyle/>
          <a:p>
            <a:r>
              <a:rPr lang="en-US" sz="2400" dirty="0"/>
              <a:t>Miss objects</a:t>
            </a:r>
          </a:p>
        </p:txBody>
      </p:sp>
      <p:sp>
        <p:nvSpPr>
          <p:cNvPr id="49" name="TextBox 48">
            <a:extLst>
              <a:ext uri="{FF2B5EF4-FFF2-40B4-BE49-F238E27FC236}">
                <a16:creationId xmlns:a16="http://schemas.microsoft.com/office/drawing/2014/main" id="{E11DAD0F-DADC-4259-BF1B-8FB322D6E1BD}"/>
              </a:ext>
            </a:extLst>
          </p:cNvPr>
          <p:cNvSpPr txBox="1"/>
          <p:nvPr/>
        </p:nvSpPr>
        <p:spPr>
          <a:xfrm>
            <a:off x="6364177" y="3342111"/>
            <a:ext cx="5282280" cy="461665"/>
          </a:xfrm>
          <a:prstGeom prst="rect">
            <a:avLst/>
          </a:prstGeom>
          <a:noFill/>
        </p:spPr>
        <p:txBody>
          <a:bodyPr wrap="none" rtlCol="0">
            <a:spAutoFit/>
          </a:bodyPr>
          <a:lstStyle/>
          <a:p>
            <a:r>
              <a:rPr lang="en-US" sz="2400" dirty="0"/>
              <a:t>1. Waste bandwidth on non-object pixels</a:t>
            </a:r>
          </a:p>
        </p:txBody>
      </p:sp>
      <p:sp>
        <p:nvSpPr>
          <p:cNvPr id="51" name="TextBox 50">
            <a:extLst>
              <a:ext uri="{FF2B5EF4-FFF2-40B4-BE49-F238E27FC236}">
                <a16:creationId xmlns:a16="http://schemas.microsoft.com/office/drawing/2014/main" id="{7B9ABFB8-DA8B-4EA3-AD68-A1601A13F3FD}"/>
              </a:ext>
            </a:extLst>
          </p:cNvPr>
          <p:cNvSpPr txBox="1"/>
          <p:nvPr/>
        </p:nvSpPr>
        <p:spPr>
          <a:xfrm>
            <a:off x="6369452" y="3778981"/>
            <a:ext cx="5421356" cy="461665"/>
          </a:xfrm>
          <a:prstGeom prst="rect">
            <a:avLst/>
          </a:prstGeom>
          <a:noFill/>
        </p:spPr>
        <p:txBody>
          <a:bodyPr wrap="none" rtlCol="0">
            <a:spAutoFit/>
          </a:bodyPr>
          <a:lstStyle/>
          <a:p>
            <a:r>
              <a:rPr lang="en-US" sz="2400" dirty="0"/>
              <a:t>2. Cannot react to real-time video content</a:t>
            </a:r>
          </a:p>
        </p:txBody>
      </p:sp>
      <p:cxnSp>
        <p:nvCxnSpPr>
          <p:cNvPr id="16" name="Straight Arrow Connector 15">
            <a:extLst>
              <a:ext uri="{FF2B5EF4-FFF2-40B4-BE49-F238E27FC236}">
                <a16:creationId xmlns:a16="http://schemas.microsoft.com/office/drawing/2014/main" id="{16034DB7-71B9-4E47-85BA-5224356190FA}"/>
              </a:ext>
            </a:extLst>
          </p:cNvPr>
          <p:cNvCxnSpPr>
            <a:cxnSpLocks/>
          </p:cNvCxnSpPr>
          <p:nvPr/>
        </p:nvCxnSpPr>
        <p:spPr>
          <a:xfrm>
            <a:off x="2725471" y="4081892"/>
            <a:ext cx="0" cy="53330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E7CE6C-075E-4C83-B888-57D3786D6762}"/>
              </a:ext>
            </a:extLst>
          </p:cNvPr>
          <p:cNvSpPr txBox="1"/>
          <p:nvPr/>
        </p:nvSpPr>
        <p:spPr>
          <a:xfrm>
            <a:off x="1785598" y="4703692"/>
            <a:ext cx="1879745" cy="461665"/>
          </a:xfrm>
          <a:prstGeom prst="rect">
            <a:avLst/>
          </a:prstGeom>
          <a:noFill/>
        </p:spPr>
        <p:txBody>
          <a:bodyPr wrap="none" rtlCol="0">
            <a:spAutoFit/>
          </a:bodyPr>
          <a:lstStyle/>
          <a:p>
            <a:r>
              <a:rPr lang="en-US" sz="2400" b="1" dirty="0"/>
              <a:t>Low accuracy</a:t>
            </a:r>
          </a:p>
        </p:txBody>
      </p:sp>
      <p:cxnSp>
        <p:nvCxnSpPr>
          <p:cNvPr id="18" name="Straight Arrow Connector 17">
            <a:extLst>
              <a:ext uri="{FF2B5EF4-FFF2-40B4-BE49-F238E27FC236}">
                <a16:creationId xmlns:a16="http://schemas.microsoft.com/office/drawing/2014/main" id="{AEB9E873-BDF2-4E58-A3D7-4F4FCDC41EB7}"/>
              </a:ext>
            </a:extLst>
          </p:cNvPr>
          <p:cNvCxnSpPr>
            <a:cxnSpLocks/>
          </p:cNvCxnSpPr>
          <p:nvPr/>
        </p:nvCxnSpPr>
        <p:spPr>
          <a:xfrm>
            <a:off x="9074855" y="2819110"/>
            <a:ext cx="0" cy="50619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9BE3088-18AF-4FA0-AEC8-77B98581CACC}"/>
              </a:ext>
            </a:extLst>
          </p:cNvPr>
          <p:cNvCxnSpPr>
            <a:cxnSpLocks/>
          </p:cNvCxnSpPr>
          <p:nvPr/>
        </p:nvCxnSpPr>
        <p:spPr>
          <a:xfrm flipH="1">
            <a:off x="9080130" y="4199748"/>
            <a:ext cx="1" cy="41545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9D9693F-EB86-4EF5-9E41-EC807B16E817}"/>
              </a:ext>
            </a:extLst>
          </p:cNvPr>
          <p:cNvSpPr txBox="1"/>
          <p:nvPr/>
        </p:nvSpPr>
        <p:spPr>
          <a:xfrm>
            <a:off x="7083625" y="4703692"/>
            <a:ext cx="3965060" cy="461665"/>
          </a:xfrm>
          <a:prstGeom prst="rect">
            <a:avLst/>
          </a:prstGeom>
          <a:noFill/>
        </p:spPr>
        <p:txBody>
          <a:bodyPr wrap="none" rtlCol="0">
            <a:spAutoFit/>
          </a:bodyPr>
          <a:lstStyle/>
          <a:p>
            <a:r>
              <a:rPr lang="en-US" sz="2400" b="1" dirty="0"/>
              <a:t>High bandwidth consumption</a:t>
            </a:r>
          </a:p>
        </p:txBody>
      </p:sp>
      <p:sp>
        <p:nvSpPr>
          <p:cNvPr id="20" name="Rectangle 19">
            <a:extLst>
              <a:ext uri="{FF2B5EF4-FFF2-40B4-BE49-F238E27FC236}">
                <a16:creationId xmlns:a16="http://schemas.microsoft.com/office/drawing/2014/main" id="{65882BF7-4346-4F98-9CB6-078C7A3036AB}"/>
              </a:ext>
            </a:extLst>
          </p:cNvPr>
          <p:cNvSpPr/>
          <p:nvPr/>
        </p:nvSpPr>
        <p:spPr>
          <a:xfrm>
            <a:off x="0" y="5816350"/>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rPr>
              <a:t>Sub-optimal</a:t>
            </a:r>
            <a:r>
              <a:rPr lang="en-US" sz="3200" b="1" dirty="0">
                <a:solidFill>
                  <a:schemeClr val="tx1"/>
                </a:solidFill>
              </a:rPr>
              <a:t> bandwidth-accuracy trade-off!</a:t>
            </a:r>
          </a:p>
        </p:txBody>
      </p:sp>
    </p:spTree>
    <p:extLst>
      <p:ext uri="{BB962C8B-B14F-4D97-AF65-F5344CB8AC3E}">
        <p14:creationId xmlns:p14="http://schemas.microsoft.com/office/powerpoint/2010/main" val="15732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par>
                                <p:cTn id="11" presetID="14" presetClass="entr" presetSubtype="1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randombar(horizontal)">
                                      <p:cBhvr>
                                        <p:cTn id="16" dur="500"/>
                                        <p:tgtEl>
                                          <p:spTgt spid="48"/>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randombar(horizontal)">
                                      <p:cBhvr>
                                        <p:cTn id="30" dur="500"/>
                                        <p:tgtEl>
                                          <p:spTgt spid="4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randombar(horizontal)">
                                      <p:cBhvr>
                                        <p:cTn id="33" dur="500"/>
                                        <p:tgtEl>
                                          <p:spTgt spid="4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randombar(horizontal)">
                                      <p:cBhvr>
                                        <p:cTn id="36" dur="500"/>
                                        <p:tgtEl>
                                          <p:spTgt spid="51"/>
                                        </p:tgtEl>
                                      </p:cBhvr>
                                    </p:animEffect>
                                  </p:childTnLst>
                                </p:cTn>
                              </p:par>
                              <p:par>
                                <p:cTn id="37" presetID="14" presetClass="entr" presetSubtype="1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par>
                                <p:cTn id="40" presetID="14" presetClass="entr" presetSubtype="1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8" grpId="0"/>
      <p:bldP spid="49" grpId="0"/>
      <p:bldP spid="51" grpId="0"/>
      <p:bldP spid="17" grpId="0"/>
      <p:bldP spid="21"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1" y="355381"/>
            <a:ext cx="12263120" cy="1325563"/>
          </a:xfrm>
        </p:spPr>
        <p:txBody>
          <a:bodyPr>
            <a:normAutofit/>
          </a:bodyPr>
          <a:lstStyle/>
          <a:p>
            <a:pPr algn="ctr"/>
            <a:r>
              <a:rPr lang="en-US" sz="4000" b="1" dirty="0">
                <a:solidFill>
                  <a:srgbClr val="216583"/>
                </a:solidFill>
              </a:rPr>
              <a:t>Design choice</a:t>
            </a:r>
            <a:r>
              <a:rPr lang="en-US" altLang="zh-CN" sz="4000" b="1" dirty="0">
                <a:solidFill>
                  <a:srgbClr val="216583"/>
                </a:solidFill>
              </a:rPr>
              <a:t>s</a:t>
            </a:r>
            <a:endParaRPr lang="en-US" sz="4000"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12</a:t>
            </a:r>
          </a:p>
        </p:txBody>
      </p:sp>
      <p:sp>
        <p:nvSpPr>
          <p:cNvPr id="69" name="Rectangle 68">
            <a:extLst>
              <a:ext uri="{FF2B5EF4-FFF2-40B4-BE49-F238E27FC236}">
                <a16:creationId xmlns:a16="http://schemas.microsoft.com/office/drawing/2014/main" id="{F2F1B928-6F14-409F-BC23-E0BC012CA14C}"/>
              </a:ext>
            </a:extLst>
          </p:cNvPr>
          <p:cNvSpPr/>
          <p:nvPr/>
        </p:nvSpPr>
        <p:spPr>
          <a:xfrm>
            <a:off x="-82217" y="1461093"/>
            <a:ext cx="12356432" cy="1200329"/>
          </a:xfrm>
          <a:prstGeom prst="rect">
            <a:avLst/>
          </a:prstGeom>
        </p:spPr>
        <p:txBody>
          <a:bodyPr wrap="square">
            <a:spAutoFit/>
          </a:bodyPr>
          <a:lstStyle/>
          <a:p>
            <a:pPr algn="ctr"/>
            <a:r>
              <a:rPr lang="en-US" sz="2400" dirty="0"/>
              <a:t>The video streaming protocol should</a:t>
            </a:r>
          </a:p>
          <a:p>
            <a:pPr algn="ctr"/>
            <a:r>
              <a:rPr lang="en-US" sz="2400" dirty="0"/>
              <a:t>(1) be</a:t>
            </a:r>
            <a:r>
              <a:rPr lang="en-US" sz="2400" dirty="0">
                <a:solidFill>
                  <a:srgbClr val="DD7C1B"/>
                </a:solidFill>
              </a:rPr>
              <a:t> completely driven by the server-side DNN feedback </a:t>
            </a:r>
            <a:r>
              <a:rPr lang="en-US" sz="2400" dirty="0"/>
              <a:t>and</a:t>
            </a:r>
          </a:p>
          <a:p>
            <a:pPr algn="ctr"/>
            <a:r>
              <a:rPr lang="en-US" sz="2400" dirty="0"/>
              <a:t>(2) react to </a:t>
            </a:r>
            <a:r>
              <a:rPr lang="en-US" sz="2400" dirty="0">
                <a:solidFill>
                  <a:srgbClr val="DD7C1B"/>
                </a:solidFill>
              </a:rPr>
              <a:t>real-time video content</a:t>
            </a:r>
          </a:p>
        </p:txBody>
      </p:sp>
      <p:grpSp>
        <p:nvGrpSpPr>
          <p:cNvPr id="30" name="Group 29">
            <a:extLst>
              <a:ext uri="{FF2B5EF4-FFF2-40B4-BE49-F238E27FC236}">
                <a16:creationId xmlns:a16="http://schemas.microsoft.com/office/drawing/2014/main" id="{7E35E39D-5AA8-47A7-82CC-C456A526E9BC}"/>
              </a:ext>
            </a:extLst>
          </p:cNvPr>
          <p:cNvGrpSpPr/>
          <p:nvPr/>
        </p:nvGrpSpPr>
        <p:grpSpPr>
          <a:xfrm>
            <a:off x="876306" y="2661422"/>
            <a:ext cx="10439385" cy="1453851"/>
            <a:chOff x="876306" y="2661422"/>
            <a:chExt cx="10439385" cy="1453851"/>
          </a:xfrm>
        </p:grpSpPr>
        <p:cxnSp>
          <p:nvCxnSpPr>
            <p:cNvPr id="12" name="Straight Arrow Connector 11">
              <a:extLst>
                <a:ext uri="{FF2B5EF4-FFF2-40B4-BE49-F238E27FC236}">
                  <a16:creationId xmlns:a16="http://schemas.microsoft.com/office/drawing/2014/main" id="{F5B6D30F-4F50-42E1-8AD6-B2724BC3D5CF}"/>
                </a:ext>
              </a:extLst>
            </p:cNvPr>
            <p:cNvCxnSpPr>
              <a:cxnSpLocks/>
              <a:stCxn id="69" idx="2"/>
            </p:cNvCxnSpPr>
            <p:nvPr/>
          </p:nvCxnSpPr>
          <p:spPr>
            <a:xfrm>
              <a:off x="6095999" y="2661422"/>
              <a:ext cx="1" cy="44269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DD2C7F8-8B32-45B2-B374-DC7AAB397367}"/>
                </a:ext>
              </a:extLst>
            </p:cNvPr>
            <p:cNvSpPr/>
            <p:nvPr/>
          </p:nvSpPr>
          <p:spPr>
            <a:xfrm>
              <a:off x="876306" y="3284276"/>
              <a:ext cx="10439385" cy="830997"/>
            </a:xfrm>
            <a:prstGeom prst="rect">
              <a:avLst/>
            </a:prstGeom>
          </p:spPr>
          <p:txBody>
            <a:bodyPr wrap="square">
              <a:spAutoFit/>
            </a:bodyPr>
            <a:lstStyle/>
            <a:p>
              <a:pPr algn="ctr"/>
              <a:r>
                <a:rPr lang="en-US" sz="2400" dirty="0"/>
                <a:t>Why this is difficult? A </a:t>
              </a:r>
              <a:r>
                <a:rPr lang="en-US" sz="2400" dirty="0">
                  <a:solidFill>
                    <a:srgbClr val="DD7C1B"/>
                  </a:solidFill>
                </a:rPr>
                <a:t>Chicken egg problem</a:t>
              </a:r>
              <a:r>
                <a:rPr lang="en-US" sz="2400" dirty="0"/>
                <a:t>:</a:t>
              </a:r>
            </a:p>
            <a:p>
              <a:pPr algn="ctr"/>
              <a:r>
                <a:rPr lang="en-US" sz="2400" dirty="0"/>
                <a:t>Camera needs the server-side feedback of </a:t>
              </a:r>
              <a:r>
                <a:rPr lang="en-US" sz="2400" b="1" dirty="0">
                  <a:solidFill>
                    <a:srgbClr val="DD7C1B"/>
                  </a:solidFill>
                </a:rPr>
                <a:t>current video to encode current video</a:t>
              </a:r>
            </a:p>
          </p:txBody>
        </p:sp>
      </p:grpSp>
      <p:grpSp>
        <p:nvGrpSpPr>
          <p:cNvPr id="33" name="Group 32">
            <a:extLst>
              <a:ext uri="{FF2B5EF4-FFF2-40B4-BE49-F238E27FC236}">
                <a16:creationId xmlns:a16="http://schemas.microsoft.com/office/drawing/2014/main" id="{D2F910C8-F645-4509-A54F-072F61FF9E62}"/>
              </a:ext>
            </a:extLst>
          </p:cNvPr>
          <p:cNvGrpSpPr/>
          <p:nvPr/>
        </p:nvGrpSpPr>
        <p:grpSpPr>
          <a:xfrm>
            <a:off x="-1" y="4409989"/>
            <a:ext cx="12191995" cy="1350430"/>
            <a:chOff x="-1" y="4409989"/>
            <a:chExt cx="12191995" cy="1350430"/>
          </a:xfrm>
        </p:grpSpPr>
        <p:cxnSp>
          <p:nvCxnSpPr>
            <p:cNvPr id="31" name="Straight Arrow Connector 30">
              <a:extLst>
                <a:ext uri="{FF2B5EF4-FFF2-40B4-BE49-F238E27FC236}">
                  <a16:creationId xmlns:a16="http://schemas.microsoft.com/office/drawing/2014/main" id="{2C682838-85A6-4A2D-A7C2-2C99FAE7865B}"/>
                </a:ext>
              </a:extLst>
            </p:cNvPr>
            <p:cNvCxnSpPr>
              <a:cxnSpLocks/>
            </p:cNvCxnSpPr>
            <p:nvPr/>
          </p:nvCxnSpPr>
          <p:spPr>
            <a:xfrm>
              <a:off x="6095995" y="4409989"/>
              <a:ext cx="1" cy="44269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6233F7A-E6B6-4EAE-B151-3F4FC12F5E04}"/>
                </a:ext>
              </a:extLst>
            </p:cNvPr>
            <p:cNvSpPr/>
            <p:nvPr/>
          </p:nvSpPr>
          <p:spPr>
            <a:xfrm>
              <a:off x="-1" y="5200069"/>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See the video first and </a:t>
              </a:r>
              <a:r>
                <a:rPr lang="en-US" sz="3200" b="1" dirty="0">
                  <a:solidFill>
                    <a:srgbClr val="0070C0"/>
                  </a:solidFill>
                </a:rPr>
                <a:t>iterate</a:t>
              </a:r>
              <a:r>
                <a:rPr lang="en-US" sz="3200" b="1" dirty="0">
                  <a:solidFill>
                    <a:schemeClr val="tx1"/>
                  </a:solidFill>
                </a:rPr>
                <a:t> on how to encode the video</a:t>
              </a:r>
            </a:p>
          </p:txBody>
        </p:sp>
      </p:grpSp>
    </p:spTree>
    <p:extLst>
      <p:ext uri="{BB962C8B-B14F-4D97-AF65-F5344CB8AC3E}">
        <p14:creationId xmlns:p14="http://schemas.microsoft.com/office/powerpoint/2010/main" val="40252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6E33B1C-5CAF-9E46-8AC9-8AE036FF6702}"/>
              </a:ext>
            </a:extLst>
          </p:cNvPr>
          <p:cNvSpPr txBox="1"/>
          <p:nvPr/>
        </p:nvSpPr>
        <p:spPr>
          <a:xfrm>
            <a:off x="8888936" y="3767649"/>
            <a:ext cx="2244397" cy="461665"/>
          </a:xfrm>
          <a:prstGeom prst="rect">
            <a:avLst/>
          </a:prstGeom>
          <a:noFill/>
        </p:spPr>
        <p:txBody>
          <a:bodyPr wrap="none" rtlCol="0">
            <a:spAutoFit/>
          </a:bodyPr>
          <a:lstStyle/>
          <a:p>
            <a:r>
              <a:rPr lang="en-US" sz="2400" dirty="0"/>
              <a:t>Server-side DNN</a:t>
            </a:r>
          </a:p>
        </p:txBody>
      </p:sp>
      <p:pic>
        <p:nvPicPr>
          <p:cNvPr id="78" name="Picture 77" descr="A close up of a logo&#10;&#10;Description automatically generated">
            <a:extLst>
              <a:ext uri="{FF2B5EF4-FFF2-40B4-BE49-F238E27FC236}">
                <a16:creationId xmlns:a16="http://schemas.microsoft.com/office/drawing/2014/main" id="{ECCBBE0E-4E88-410E-BE1E-2AF9B4BE667E}"/>
              </a:ext>
            </a:extLst>
          </p:cNvPr>
          <p:cNvPicPr>
            <a:picLocks noChangeAspect="1"/>
          </p:cNvPicPr>
          <p:nvPr/>
        </p:nvPicPr>
        <p:blipFill>
          <a:blip r:embed="rId3"/>
          <a:stretch>
            <a:fillRect/>
          </a:stretch>
        </p:blipFill>
        <p:spPr>
          <a:xfrm>
            <a:off x="9402574" y="3010862"/>
            <a:ext cx="1040745" cy="1040745"/>
          </a:xfrm>
          <a:prstGeom prst="rect">
            <a:avLst/>
          </a:prstGeom>
        </p:spPr>
      </p:pic>
      <p:sp>
        <p:nvSpPr>
          <p:cNvPr id="68" name="Rectangle 67">
            <a:extLst>
              <a:ext uri="{FF2B5EF4-FFF2-40B4-BE49-F238E27FC236}">
                <a16:creationId xmlns:a16="http://schemas.microsoft.com/office/drawing/2014/main" id="{276130D8-0D28-4838-9BFF-4BFB27B7AA55}"/>
              </a:ext>
            </a:extLst>
          </p:cNvPr>
          <p:cNvSpPr/>
          <p:nvPr/>
        </p:nvSpPr>
        <p:spPr>
          <a:xfrm>
            <a:off x="336224" y="1871020"/>
            <a:ext cx="2452830" cy="1407302"/>
          </a:xfrm>
          <a:prstGeom prst="rect">
            <a:avLst/>
          </a:prstGeom>
          <a:solidFill>
            <a:schemeClr val="tx1">
              <a:lumMod val="50000"/>
              <a:lumOff val="50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49B7ADA-1112-405A-A4C9-AE1A20003C7D}"/>
              </a:ext>
            </a:extLst>
          </p:cNvPr>
          <p:cNvSpPr/>
          <p:nvPr/>
        </p:nvSpPr>
        <p:spPr>
          <a:xfrm>
            <a:off x="252647" y="1771604"/>
            <a:ext cx="2452830" cy="1407302"/>
          </a:xfrm>
          <a:prstGeom prst="rect">
            <a:avLst/>
          </a:prstGeom>
          <a:solidFill>
            <a:schemeClr val="tx1">
              <a:lumMod val="50000"/>
              <a:lumOff val="50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270" y="365125"/>
            <a:ext cx="12072730" cy="1325563"/>
          </a:xfrm>
        </p:spPr>
        <p:txBody>
          <a:bodyPr>
            <a:normAutofit/>
          </a:bodyPr>
          <a:lstStyle/>
          <a:p>
            <a:r>
              <a:rPr lang="en-US" b="1" dirty="0">
                <a:solidFill>
                  <a:srgbClr val="216583"/>
                </a:solidFill>
              </a:rPr>
              <a:t>DNN-Driven Streaming (DDS): iterative workflow</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13</a:t>
            </a:r>
          </a:p>
        </p:txBody>
      </p:sp>
      <p:pic>
        <p:nvPicPr>
          <p:cNvPr id="9" name="Picture 8">
            <a:extLst>
              <a:ext uri="{FF2B5EF4-FFF2-40B4-BE49-F238E27FC236}">
                <a16:creationId xmlns:a16="http://schemas.microsoft.com/office/drawing/2014/main" id="{3B0025EF-2A0C-4911-B390-E062E2E373B3}"/>
              </a:ext>
            </a:extLst>
          </p:cNvPr>
          <p:cNvPicPr>
            <a:picLocks noChangeAspect="1"/>
          </p:cNvPicPr>
          <p:nvPr/>
        </p:nvPicPr>
        <p:blipFill>
          <a:blip r:embed="rId4"/>
          <a:stretch>
            <a:fillRect/>
          </a:stretch>
        </p:blipFill>
        <p:spPr>
          <a:xfrm>
            <a:off x="2884995" y="2282239"/>
            <a:ext cx="1662168" cy="953673"/>
          </a:xfrm>
          <a:prstGeom prst="rect">
            <a:avLst/>
          </a:prstGeom>
        </p:spPr>
      </p:pic>
      <p:grpSp>
        <p:nvGrpSpPr>
          <p:cNvPr id="7" name="Group 6">
            <a:extLst>
              <a:ext uri="{FF2B5EF4-FFF2-40B4-BE49-F238E27FC236}">
                <a16:creationId xmlns:a16="http://schemas.microsoft.com/office/drawing/2014/main" id="{B04B886A-45CB-4CFD-B67F-1802FA0EAC38}"/>
              </a:ext>
            </a:extLst>
          </p:cNvPr>
          <p:cNvGrpSpPr/>
          <p:nvPr/>
        </p:nvGrpSpPr>
        <p:grpSpPr>
          <a:xfrm>
            <a:off x="1765383" y="4175922"/>
            <a:ext cx="2549505" cy="1554740"/>
            <a:chOff x="1773804" y="4153582"/>
            <a:chExt cx="2549505" cy="1554740"/>
          </a:xfrm>
        </p:grpSpPr>
        <p:sp>
          <p:nvSpPr>
            <p:cNvPr id="88" name="Rectangle 87">
              <a:extLst>
                <a:ext uri="{FF2B5EF4-FFF2-40B4-BE49-F238E27FC236}">
                  <a16:creationId xmlns:a16="http://schemas.microsoft.com/office/drawing/2014/main" id="{1590E83A-0ECA-49DE-980A-89B9452740E6}"/>
                </a:ext>
              </a:extLst>
            </p:cNvPr>
            <p:cNvSpPr/>
            <p:nvPr/>
          </p:nvSpPr>
          <p:spPr>
            <a:xfrm>
              <a:off x="1773804" y="4153582"/>
              <a:ext cx="2549505" cy="1554740"/>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5A12D41-7270-4BFB-AC61-DDD00B46184E}"/>
                </a:ext>
              </a:extLst>
            </p:cNvPr>
            <p:cNvPicPr>
              <a:picLocks noChangeAspect="1"/>
            </p:cNvPicPr>
            <p:nvPr/>
          </p:nvPicPr>
          <p:blipFill>
            <a:blip r:embed="rId4"/>
            <a:srcRect l="80534" t="29211" r="10035" b="57565"/>
            <a:stretch>
              <a:fillRect/>
            </a:stretch>
          </p:blipFill>
          <p:spPr>
            <a:xfrm>
              <a:off x="3786867" y="5047456"/>
              <a:ext cx="512771" cy="433513"/>
            </a:xfrm>
            <a:custGeom>
              <a:avLst/>
              <a:gdLst>
                <a:gd name="connsiteX0" fmla="*/ 0 w 242652"/>
                <a:gd name="connsiteY0" fmla="*/ 0 h 195211"/>
                <a:gd name="connsiteX1" fmla="*/ 242652 w 242652"/>
                <a:gd name="connsiteY1" fmla="*/ 0 h 195211"/>
                <a:gd name="connsiteX2" fmla="*/ 242652 w 242652"/>
                <a:gd name="connsiteY2" fmla="*/ 195211 h 195211"/>
                <a:gd name="connsiteX3" fmla="*/ 0 w 242652"/>
                <a:gd name="connsiteY3" fmla="*/ 195211 h 195211"/>
              </a:gdLst>
              <a:ahLst/>
              <a:cxnLst>
                <a:cxn ang="0">
                  <a:pos x="connsiteX0" y="connsiteY0"/>
                </a:cxn>
                <a:cxn ang="0">
                  <a:pos x="connsiteX1" y="connsiteY1"/>
                </a:cxn>
                <a:cxn ang="0">
                  <a:pos x="connsiteX2" y="connsiteY2"/>
                </a:cxn>
                <a:cxn ang="0">
                  <a:pos x="connsiteX3" y="connsiteY3"/>
                </a:cxn>
              </a:cxnLst>
              <a:rect l="l" t="t" r="r" b="b"/>
              <a:pathLst>
                <a:path w="242652" h="195211">
                  <a:moveTo>
                    <a:pt x="0" y="0"/>
                  </a:moveTo>
                  <a:lnTo>
                    <a:pt x="242652" y="0"/>
                  </a:lnTo>
                  <a:lnTo>
                    <a:pt x="242652" y="195211"/>
                  </a:lnTo>
                  <a:lnTo>
                    <a:pt x="0" y="195211"/>
                  </a:lnTo>
                  <a:close/>
                </a:path>
              </a:pathLst>
            </a:custGeom>
            <a:ln>
              <a:solidFill>
                <a:srgbClr val="64F0F7"/>
              </a:solidFill>
            </a:ln>
          </p:spPr>
        </p:pic>
        <p:pic>
          <p:nvPicPr>
            <p:cNvPr id="13" name="Picture 12">
              <a:extLst>
                <a:ext uri="{FF2B5EF4-FFF2-40B4-BE49-F238E27FC236}">
                  <a16:creationId xmlns:a16="http://schemas.microsoft.com/office/drawing/2014/main" id="{E972FB9E-1704-4219-8DDA-878CD6CD6132}"/>
                </a:ext>
              </a:extLst>
            </p:cNvPr>
            <p:cNvPicPr>
              <a:picLocks noChangeAspect="1"/>
            </p:cNvPicPr>
            <p:nvPr/>
          </p:nvPicPr>
          <p:blipFill>
            <a:blip r:embed="rId4"/>
            <a:srcRect l="70656" t="9214" r="21382" b="80078"/>
            <a:stretch>
              <a:fillRect/>
            </a:stretch>
          </p:blipFill>
          <p:spPr>
            <a:xfrm>
              <a:off x="3543695" y="4505653"/>
              <a:ext cx="499558" cy="405119"/>
            </a:xfrm>
            <a:custGeom>
              <a:avLst/>
              <a:gdLst>
                <a:gd name="connsiteX0" fmla="*/ 0 w 204837"/>
                <a:gd name="connsiteY0" fmla="*/ 0 h 158068"/>
                <a:gd name="connsiteX1" fmla="*/ 204837 w 204837"/>
                <a:gd name="connsiteY1" fmla="*/ 0 h 158068"/>
                <a:gd name="connsiteX2" fmla="*/ 204837 w 204837"/>
                <a:gd name="connsiteY2" fmla="*/ 158068 h 158068"/>
                <a:gd name="connsiteX3" fmla="*/ 0 w 204837"/>
                <a:gd name="connsiteY3" fmla="*/ 158068 h 158068"/>
              </a:gdLst>
              <a:ahLst/>
              <a:cxnLst>
                <a:cxn ang="0">
                  <a:pos x="connsiteX0" y="connsiteY0"/>
                </a:cxn>
                <a:cxn ang="0">
                  <a:pos x="connsiteX1" y="connsiteY1"/>
                </a:cxn>
                <a:cxn ang="0">
                  <a:pos x="connsiteX2" y="connsiteY2"/>
                </a:cxn>
                <a:cxn ang="0">
                  <a:pos x="connsiteX3" y="connsiteY3"/>
                </a:cxn>
              </a:cxnLst>
              <a:rect l="l" t="t" r="r" b="b"/>
              <a:pathLst>
                <a:path w="204837" h="158068">
                  <a:moveTo>
                    <a:pt x="0" y="0"/>
                  </a:moveTo>
                  <a:lnTo>
                    <a:pt x="204837" y="0"/>
                  </a:lnTo>
                  <a:lnTo>
                    <a:pt x="204837" y="158068"/>
                  </a:lnTo>
                  <a:lnTo>
                    <a:pt x="0" y="158068"/>
                  </a:lnTo>
                  <a:close/>
                </a:path>
              </a:pathLst>
            </a:custGeom>
            <a:ln>
              <a:solidFill>
                <a:srgbClr val="64F0F7"/>
              </a:solidFill>
            </a:ln>
          </p:spPr>
        </p:pic>
        <p:pic>
          <p:nvPicPr>
            <p:cNvPr id="14" name="Picture 13">
              <a:extLst>
                <a:ext uri="{FF2B5EF4-FFF2-40B4-BE49-F238E27FC236}">
                  <a16:creationId xmlns:a16="http://schemas.microsoft.com/office/drawing/2014/main" id="{64ABBFD4-C733-4303-A22A-752AF91E2F99}"/>
                </a:ext>
              </a:extLst>
            </p:cNvPr>
            <p:cNvPicPr>
              <a:picLocks noChangeAspect="1"/>
            </p:cNvPicPr>
            <p:nvPr/>
          </p:nvPicPr>
          <p:blipFill>
            <a:blip r:embed="rId4"/>
            <a:srcRect l="64978" t="1873" r="28919" b="90187"/>
            <a:stretch>
              <a:fillRect/>
            </a:stretch>
          </p:blipFill>
          <p:spPr>
            <a:xfrm>
              <a:off x="3321037" y="4205448"/>
              <a:ext cx="359654" cy="282138"/>
            </a:xfrm>
            <a:custGeom>
              <a:avLst/>
              <a:gdLst>
                <a:gd name="connsiteX0" fmla="*/ 0 w 157011"/>
                <a:gd name="connsiteY0" fmla="*/ 0 h 117205"/>
                <a:gd name="connsiteX1" fmla="*/ 157011 w 157011"/>
                <a:gd name="connsiteY1" fmla="*/ 0 h 117205"/>
                <a:gd name="connsiteX2" fmla="*/ 157011 w 157011"/>
                <a:gd name="connsiteY2" fmla="*/ 117205 h 117205"/>
                <a:gd name="connsiteX3" fmla="*/ 0 w 157011"/>
                <a:gd name="connsiteY3" fmla="*/ 117205 h 117205"/>
              </a:gdLst>
              <a:ahLst/>
              <a:cxnLst>
                <a:cxn ang="0">
                  <a:pos x="connsiteX0" y="connsiteY0"/>
                </a:cxn>
                <a:cxn ang="0">
                  <a:pos x="connsiteX1" y="connsiteY1"/>
                </a:cxn>
                <a:cxn ang="0">
                  <a:pos x="connsiteX2" y="connsiteY2"/>
                </a:cxn>
                <a:cxn ang="0">
                  <a:pos x="connsiteX3" y="connsiteY3"/>
                </a:cxn>
              </a:cxnLst>
              <a:rect l="l" t="t" r="r" b="b"/>
              <a:pathLst>
                <a:path w="157011" h="117205">
                  <a:moveTo>
                    <a:pt x="0" y="0"/>
                  </a:moveTo>
                  <a:lnTo>
                    <a:pt x="157011" y="0"/>
                  </a:lnTo>
                  <a:lnTo>
                    <a:pt x="157011" y="117205"/>
                  </a:lnTo>
                  <a:lnTo>
                    <a:pt x="0" y="117205"/>
                  </a:lnTo>
                  <a:close/>
                </a:path>
              </a:pathLst>
            </a:custGeom>
            <a:ln>
              <a:solidFill>
                <a:srgbClr val="64F0F7"/>
              </a:solidFill>
            </a:ln>
          </p:spPr>
        </p:pic>
        <p:pic>
          <p:nvPicPr>
            <p:cNvPr id="15" name="Picture 14">
              <a:extLst>
                <a:ext uri="{FF2B5EF4-FFF2-40B4-BE49-F238E27FC236}">
                  <a16:creationId xmlns:a16="http://schemas.microsoft.com/office/drawing/2014/main" id="{316D2372-8174-486C-9CC8-7309F36C3D11}"/>
                </a:ext>
              </a:extLst>
            </p:cNvPr>
            <p:cNvPicPr>
              <a:picLocks noChangeAspect="1"/>
            </p:cNvPicPr>
            <p:nvPr/>
          </p:nvPicPr>
          <p:blipFill>
            <a:blip r:embed="rId4"/>
            <a:srcRect l="53722" t="3252" r="36846" b="83523"/>
            <a:stretch>
              <a:fillRect/>
            </a:stretch>
          </p:blipFill>
          <p:spPr>
            <a:xfrm>
              <a:off x="2821559" y="4194390"/>
              <a:ext cx="471188" cy="398359"/>
            </a:xfrm>
            <a:custGeom>
              <a:avLst/>
              <a:gdLst>
                <a:gd name="connsiteX0" fmla="*/ 0 w 242652"/>
                <a:gd name="connsiteY0" fmla="*/ 0 h 195211"/>
                <a:gd name="connsiteX1" fmla="*/ 242652 w 242652"/>
                <a:gd name="connsiteY1" fmla="*/ 0 h 195211"/>
                <a:gd name="connsiteX2" fmla="*/ 242652 w 242652"/>
                <a:gd name="connsiteY2" fmla="*/ 195211 h 195211"/>
                <a:gd name="connsiteX3" fmla="*/ 0 w 242652"/>
                <a:gd name="connsiteY3" fmla="*/ 195211 h 195211"/>
              </a:gdLst>
              <a:ahLst/>
              <a:cxnLst>
                <a:cxn ang="0">
                  <a:pos x="connsiteX0" y="connsiteY0"/>
                </a:cxn>
                <a:cxn ang="0">
                  <a:pos x="connsiteX1" y="connsiteY1"/>
                </a:cxn>
                <a:cxn ang="0">
                  <a:pos x="connsiteX2" y="connsiteY2"/>
                </a:cxn>
                <a:cxn ang="0">
                  <a:pos x="connsiteX3" y="connsiteY3"/>
                </a:cxn>
              </a:cxnLst>
              <a:rect l="l" t="t" r="r" b="b"/>
              <a:pathLst>
                <a:path w="242652" h="195211">
                  <a:moveTo>
                    <a:pt x="0" y="0"/>
                  </a:moveTo>
                  <a:lnTo>
                    <a:pt x="242652" y="0"/>
                  </a:lnTo>
                  <a:lnTo>
                    <a:pt x="242652" y="195211"/>
                  </a:lnTo>
                  <a:lnTo>
                    <a:pt x="0" y="195211"/>
                  </a:lnTo>
                  <a:close/>
                </a:path>
              </a:pathLst>
            </a:custGeom>
            <a:ln>
              <a:solidFill>
                <a:srgbClr val="64F0F7"/>
              </a:solidFill>
            </a:ln>
          </p:spPr>
        </p:pic>
        <p:pic>
          <p:nvPicPr>
            <p:cNvPr id="16" name="Picture 15">
              <a:extLst>
                <a:ext uri="{FF2B5EF4-FFF2-40B4-BE49-F238E27FC236}">
                  <a16:creationId xmlns:a16="http://schemas.microsoft.com/office/drawing/2014/main" id="{E1EED52A-BB63-4EEB-86A9-A9F287350BCA}"/>
                </a:ext>
              </a:extLst>
            </p:cNvPr>
            <p:cNvPicPr>
              <a:picLocks noChangeAspect="1"/>
            </p:cNvPicPr>
            <p:nvPr/>
          </p:nvPicPr>
          <p:blipFill>
            <a:blip r:embed="rId4"/>
            <a:srcRect l="45871" t="18424" r="44524" b="67493"/>
            <a:stretch>
              <a:fillRect/>
            </a:stretch>
          </p:blipFill>
          <p:spPr>
            <a:xfrm>
              <a:off x="2201815" y="4651135"/>
              <a:ext cx="563809" cy="498450"/>
            </a:xfrm>
            <a:custGeom>
              <a:avLst/>
              <a:gdLst>
                <a:gd name="connsiteX0" fmla="*/ 0 w 247099"/>
                <a:gd name="connsiteY0" fmla="*/ 0 h 207874"/>
                <a:gd name="connsiteX1" fmla="*/ 247099 w 247099"/>
                <a:gd name="connsiteY1" fmla="*/ 0 h 207874"/>
                <a:gd name="connsiteX2" fmla="*/ 247099 w 247099"/>
                <a:gd name="connsiteY2" fmla="*/ 207874 h 207874"/>
                <a:gd name="connsiteX3" fmla="*/ 0 w 247099"/>
                <a:gd name="connsiteY3" fmla="*/ 207874 h 207874"/>
              </a:gdLst>
              <a:ahLst/>
              <a:cxnLst>
                <a:cxn ang="0">
                  <a:pos x="connsiteX0" y="connsiteY0"/>
                </a:cxn>
                <a:cxn ang="0">
                  <a:pos x="connsiteX1" y="connsiteY1"/>
                </a:cxn>
                <a:cxn ang="0">
                  <a:pos x="connsiteX2" y="connsiteY2"/>
                </a:cxn>
                <a:cxn ang="0">
                  <a:pos x="connsiteX3" y="connsiteY3"/>
                </a:cxn>
              </a:cxnLst>
              <a:rect l="l" t="t" r="r" b="b"/>
              <a:pathLst>
                <a:path w="247099" h="207874">
                  <a:moveTo>
                    <a:pt x="0" y="0"/>
                  </a:moveTo>
                  <a:lnTo>
                    <a:pt x="247099" y="0"/>
                  </a:lnTo>
                  <a:lnTo>
                    <a:pt x="247099" y="207874"/>
                  </a:lnTo>
                  <a:lnTo>
                    <a:pt x="0" y="207874"/>
                  </a:lnTo>
                  <a:close/>
                </a:path>
              </a:pathLst>
            </a:custGeom>
            <a:ln>
              <a:solidFill>
                <a:srgbClr val="64F0F7"/>
              </a:solidFill>
            </a:ln>
          </p:spPr>
        </p:pic>
      </p:grpSp>
      <p:sp>
        <p:nvSpPr>
          <p:cNvPr id="25" name="TextBox 24">
            <a:extLst>
              <a:ext uri="{FF2B5EF4-FFF2-40B4-BE49-F238E27FC236}">
                <a16:creationId xmlns:a16="http://schemas.microsoft.com/office/drawing/2014/main" id="{5ED4C2D2-9FF4-4843-A2B8-38B2A3E6F1EE}"/>
              </a:ext>
            </a:extLst>
          </p:cNvPr>
          <p:cNvSpPr txBox="1"/>
          <p:nvPr/>
        </p:nvSpPr>
        <p:spPr>
          <a:xfrm>
            <a:off x="3755771" y="1892672"/>
            <a:ext cx="3932230" cy="461665"/>
          </a:xfrm>
          <a:prstGeom prst="rect">
            <a:avLst/>
          </a:prstGeom>
          <a:noFill/>
        </p:spPr>
        <p:txBody>
          <a:bodyPr wrap="none" rtlCol="0">
            <a:spAutoFit/>
          </a:bodyPr>
          <a:lstStyle/>
          <a:p>
            <a:r>
              <a:rPr lang="en-US" sz="2400" dirty="0"/>
              <a:t>Stream A: passive, low-quality</a:t>
            </a:r>
          </a:p>
        </p:txBody>
      </p:sp>
      <p:sp>
        <p:nvSpPr>
          <p:cNvPr id="26" name="TextBox 25">
            <a:extLst>
              <a:ext uri="{FF2B5EF4-FFF2-40B4-BE49-F238E27FC236}">
                <a16:creationId xmlns:a16="http://schemas.microsoft.com/office/drawing/2014/main" id="{717F5070-013D-4641-A6D0-DBE27BF72EC2}"/>
              </a:ext>
            </a:extLst>
          </p:cNvPr>
          <p:cNvSpPr txBox="1"/>
          <p:nvPr/>
        </p:nvSpPr>
        <p:spPr>
          <a:xfrm>
            <a:off x="1222931" y="5848449"/>
            <a:ext cx="9318448" cy="461665"/>
          </a:xfrm>
          <a:prstGeom prst="rect">
            <a:avLst/>
          </a:prstGeom>
          <a:noFill/>
        </p:spPr>
        <p:txBody>
          <a:bodyPr wrap="none" rtlCol="0">
            <a:spAutoFit/>
          </a:bodyPr>
          <a:lstStyle/>
          <a:p>
            <a:r>
              <a:rPr lang="en-US" sz="2400" dirty="0">
                <a:solidFill>
                  <a:srgbClr val="DD7C1B"/>
                </a:solidFill>
              </a:rPr>
              <a:t>Stream B: high quality, driven by regions generated from server-side DNN</a:t>
            </a:r>
          </a:p>
        </p:txBody>
      </p:sp>
      <p:pic>
        <p:nvPicPr>
          <p:cNvPr id="28" name="Picture 27">
            <a:extLst>
              <a:ext uri="{FF2B5EF4-FFF2-40B4-BE49-F238E27FC236}">
                <a16:creationId xmlns:a16="http://schemas.microsoft.com/office/drawing/2014/main" id="{55C3FB21-8BE2-4655-90FA-C5B4EBC15092}"/>
              </a:ext>
            </a:extLst>
          </p:cNvPr>
          <p:cNvPicPr>
            <a:picLocks noChangeAspect="1"/>
          </p:cNvPicPr>
          <p:nvPr/>
        </p:nvPicPr>
        <p:blipFill>
          <a:blip r:embed="rId4"/>
          <a:stretch>
            <a:fillRect/>
          </a:stretch>
        </p:blipFill>
        <p:spPr>
          <a:xfrm>
            <a:off x="6853816" y="2276846"/>
            <a:ext cx="1662168" cy="953673"/>
          </a:xfrm>
          <a:prstGeom prst="rect">
            <a:avLst/>
          </a:prstGeom>
        </p:spPr>
      </p:pic>
      <p:sp>
        <p:nvSpPr>
          <p:cNvPr id="4" name="TextBox 3">
            <a:extLst>
              <a:ext uri="{FF2B5EF4-FFF2-40B4-BE49-F238E27FC236}">
                <a16:creationId xmlns:a16="http://schemas.microsoft.com/office/drawing/2014/main" id="{88589B68-98DF-B64F-813E-9D6567B2E137}"/>
              </a:ext>
            </a:extLst>
          </p:cNvPr>
          <p:cNvSpPr txBox="1"/>
          <p:nvPr/>
        </p:nvSpPr>
        <p:spPr>
          <a:xfrm>
            <a:off x="92138" y="1197695"/>
            <a:ext cx="2714013" cy="461665"/>
          </a:xfrm>
          <a:prstGeom prst="rect">
            <a:avLst/>
          </a:prstGeom>
          <a:noFill/>
        </p:spPr>
        <p:txBody>
          <a:bodyPr wrap="none" rtlCol="0">
            <a:spAutoFit/>
          </a:bodyPr>
          <a:lstStyle/>
          <a:p>
            <a:r>
              <a:rPr lang="en-US" sz="2400" dirty="0"/>
              <a:t>Raw video segment</a:t>
            </a:r>
          </a:p>
        </p:txBody>
      </p:sp>
      <p:sp>
        <p:nvSpPr>
          <p:cNvPr id="29" name="Rectangle 28">
            <a:extLst>
              <a:ext uri="{FF2B5EF4-FFF2-40B4-BE49-F238E27FC236}">
                <a16:creationId xmlns:a16="http://schemas.microsoft.com/office/drawing/2014/main" id="{C963C3FA-E1C9-400E-B867-44D3BF530E3D}"/>
              </a:ext>
            </a:extLst>
          </p:cNvPr>
          <p:cNvSpPr/>
          <p:nvPr/>
        </p:nvSpPr>
        <p:spPr>
          <a:xfrm>
            <a:off x="167346" y="1678562"/>
            <a:ext cx="2452830" cy="1407302"/>
          </a:xfrm>
          <a:prstGeom prst="rect">
            <a:avLst/>
          </a:prstGeom>
          <a:solidFill>
            <a:schemeClr val="tx1">
              <a:lumMod val="50000"/>
              <a:lumOff val="50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81828D2C-46C9-2842-9DFC-A689B3D9CF86}"/>
              </a:ext>
            </a:extLst>
          </p:cNvPr>
          <p:cNvPicPr>
            <a:picLocks noChangeAspect="1"/>
          </p:cNvPicPr>
          <p:nvPr/>
        </p:nvPicPr>
        <p:blipFill>
          <a:blip r:embed="rId4"/>
          <a:stretch>
            <a:fillRect/>
          </a:stretch>
        </p:blipFill>
        <p:spPr>
          <a:xfrm>
            <a:off x="76343" y="1600598"/>
            <a:ext cx="2476552" cy="1420928"/>
          </a:xfrm>
          <a:prstGeom prst="rect">
            <a:avLst/>
          </a:prstGeom>
          <a:ln w="25400">
            <a:noFill/>
          </a:ln>
        </p:spPr>
      </p:pic>
      <p:grpSp>
        <p:nvGrpSpPr>
          <p:cNvPr id="79" name="Group 78">
            <a:extLst>
              <a:ext uri="{FF2B5EF4-FFF2-40B4-BE49-F238E27FC236}">
                <a16:creationId xmlns:a16="http://schemas.microsoft.com/office/drawing/2014/main" id="{6E085207-E6C4-4410-A9BA-7CFEBCF6FA38}"/>
              </a:ext>
            </a:extLst>
          </p:cNvPr>
          <p:cNvGrpSpPr/>
          <p:nvPr/>
        </p:nvGrpSpPr>
        <p:grpSpPr>
          <a:xfrm>
            <a:off x="2504379" y="3029392"/>
            <a:ext cx="6386640" cy="1203395"/>
            <a:chOff x="1253718" y="1328505"/>
            <a:chExt cx="6386640" cy="1203395"/>
          </a:xfrm>
        </p:grpSpPr>
        <p:pic>
          <p:nvPicPr>
            <p:cNvPr id="80" name="Graphic 79" descr="Server">
              <a:extLst>
                <a:ext uri="{FF2B5EF4-FFF2-40B4-BE49-F238E27FC236}">
                  <a16:creationId xmlns:a16="http://schemas.microsoft.com/office/drawing/2014/main" id="{0D5BF1B3-8C99-4EE9-A6E5-45A7D6AFB5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4806" y="1429862"/>
              <a:ext cx="796724" cy="796724"/>
            </a:xfrm>
            <a:prstGeom prst="rect">
              <a:avLst/>
            </a:prstGeom>
          </p:spPr>
        </p:pic>
        <p:sp>
          <p:nvSpPr>
            <p:cNvPr id="81" name="Rectangle 80">
              <a:extLst>
                <a:ext uri="{FF2B5EF4-FFF2-40B4-BE49-F238E27FC236}">
                  <a16:creationId xmlns:a16="http://schemas.microsoft.com/office/drawing/2014/main" id="{352B9BC1-C2E0-49CA-8717-4425E1828E16}"/>
                </a:ext>
              </a:extLst>
            </p:cNvPr>
            <p:cNvSpPr/>
            <p:nvPr/>
          </p:nvSpPr>
          <p:spPr>
            <a:xfrm>
              <a:off x="6652715" y="2070235"/>
              <a:ext cx="987643" cy="461665"/>
            </a:xfrm>
            <a:prstGeom prst="rect">
              <a:avLst/>
            </a:prstGeom>
          </p:spPr>
          <p:txBody>
            <a:bodyPr wrap="none">
              <a:spAutoFit/>
            </a:bodyPr>
            <a:lstStyle/>
            <a:p>
              <a:r>
                <a:rPr lang="en-US" sz="2400" dirty="0"/>
                <a:t>Server</a:t>
              </a:r>
            </a:p>
          </p:txBody>
        </p:sp>
        <p:sp>
          <p:nvSpPr>
            <p:cNvPr id="82" name="Rectangle 81">
              <a:extLst>
                <a:ext uri="{FF2B5EF4-FFF2-40B4-BE49-F238E27FC236}">
                  <a16:creationId xmlns:a16="http://schemas.microsoft.com/office/drawing/2014/main" id="{9FE4134D-97C3-4FFF-9B80-FEA3B1ED051C}"/>
                </a:ext>
              </a:extLst>
            </p:cNvPr>
            <p:cNvSpPr/>
            <p:nvPr/>
          </p:nvSpPr>
          <p:spPr>
            <a:xfrm>
              <a:off x="1253718" y="2095137"/>
              <a:ext cx="996245" cy="402253"/>
            </a:xfrm>
            <a:prstGeom prst="rect">
              <a:avLst/>
            </a:prstGeom>
          </p:spPr>
          <p:txBody>
            <a:bodyPr wrap="none">
              <a:spAutoFit/>
            </a:bodyPr>
            <a:lstStyle/>
            <a:p>
              <a:r>
                <a:rPr lang="en-US" sz="2400" dirty="0"/>
                <a:t>Camera</a:t>
              </a:r>
            </a:p>
          </p:txBody>
        </p:sp>
        <p:sp>
          <p:nvSpPr>
            <p:cNvPr id="83" name="Rectangle 82">
              <a:extLst>
                <a:ext uri="{FF2B5EF4-FFF2-40B4-BE49-F238E27FC236}">
                  <a16:creationId xmlns:a16="http://schemas.microsoft.com/office/drawing/2014/main" id="{0680F6CB-98A1-4C8C-A23E-B811B9795900}"/>
                </a:ext>
              </a:extLst>
            </p:cNvPr>
            <p:cNvSpPr/>
            <p:nvPr/>
          </p:nvSpPr>
          <p:spPr>
            <a:xfrm>
              <a:off x="3636371" y="1328505"/>
              <a:ext cx="1101111" cy="402253"/>
            </a:xfrm>
            <a:prstGeom prst="rect">
              <a:avLst/>
            </a:prstGeom>
          </p:spPr>
          <p:txBody>
            <a:bodyPr wrap="none">
              <a:spAutoFit/>
            </a:bodyPr>
            <a:lstStyle/>
            <a:p>
              <a:r>
                <a:rPr lang="en-US" sz="2400" dirty="0"/>
                <a:t>Network</a:t>
              </a:r>
            </a:p>
          </p:txBody>
        </p:sp>
        <p:pic>
          <p:nvPicPr>
            <p:cNvPr id="84" name="Graphic 83" descr="Video camera">
              <a:extLst>
                <a:ext uri="{FF2B5EF4-FFF2-40B4-BE49-F238E27FC236}">
                  <a16:creationId xmlns:a16="http://schemas.microsoft.com/office/drawing/2014/main" id="{66DD8059-DE3A-4B52-87DD-538D325A66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2755" y="1465906"/>
              <a:ext cx="796724" cy="796724"/>
            </a:xfrm>
            <a:prstGeom prst="rect">
              <a:avLst/>
            </a:prstGeom>
          </p:spPr>
        </p:pic>
        <p:cxnSp>
          <p:nvCxnSpPr>
            <p:cNvPr id="85" name="Straight Arrow Connector 84">
              <a:extLst>
                <a:ext uri="{FF2B5EF4-FFF2-40B4-BE49-F238E27FC236}">
                  <a16:creationId xmlns:a16="http://schemas.microsoft.com/office/drawing/2014/main" id="{A3DD8C9F-A4EE-4F36-8AFB-C17A91D352B6}"/>
                </a:ext>
              </a:extLst>
            </p:cNvPr>
            <p:cNvCxnSpPr>
              <a:cxnSpLocks/>
              <a:stCxn id="84" idx="3"/>
              <a:endCxn id="80" idx="1"/>
            </p:cNvCxnSpPr>
            <p:nvPr/>
          </p:nvCxnSpPr>
          <p:spPr>
            <a:xfrm flipV="1">
              <a:off x="2209479" y="1828224"/>
              <a:ext cx="4615327" cy="36044"/>
            </a:xfrm>
            <a:prstGeom prst="straightConnector1">
              <a:avLst/>
            </a:prstGeom>
            <a:ln w="508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86" name="Graphic 85" descr="Cloud">
              <a:extLst>
                <a:ext uri="{FF2B5EF4-FFF2-40B4-BE49-F238E27FC236}">
                  <a16:creationId xmlns:a16="http://schemas.microsoft.com/office/drawing/2014/main" id="{FFA780A7-EE6C-49BE-8E4D-5BB7E6302F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34770" y="1492519"/>
              <a:ext cx="796724" cy="796724"/>
            </a:xfrm>
            <a:prstGeom prst="rect">
              <a:avLst/>
            </a:prstGeom>
          </p:spPr>
        </p:pic>
      </p:grpSp>
      <p:pic>
        <p:nvPicPr>
          <p:cNvPr id="63" name="Picture 62">
            <a:extLst>
              <a:ext uri="{FF2B5EF4-FFF2-40B4-BE49-F238E27FC236}">
                <a16:creationId xmlns:a16="http://schemas.microsoft.com/office/drawing/2014/main" id="{86BAE5F5-B79F-4F7C-BE6B-1527C69DCDBF}"/>
              </a:ext>
            </a:extLst>
          </p:cNvPr>
          <p:cNvPicPr>
            <a:picLocks noChangeAspect="1"/>
          </p:cNvPicPr>
          <p:nvPr/>
        </p:nvPicPr>
        <p:blipFill>
          <a:blip r:embed="rId4"/>
          <a:stretch>
            <a:fillRect/>
          </a:stretch>
        </p:blipFill>
        <p:spPr>
          <a:xfrm>
            <a:off x="695584" y="1849868"/>
            <a:ext cx="1662168" cy="953673"/>
          </a:xfrm>
          <a:prstGeom prst="rect">
            <a:avLst/>
          </a:prstGeom>
        </p:spPr>
      </p:pic>
      <p:grpSp>
        <p:nvGrpSpPr>
          <p:cNvPr id="96" name="Group 95">
            <a:extLst>
              <a:ext uri="{FF2B5EF4-FFF2-40B4-BE49-F238E27FC236}">
                <a16:creationId xmlns:a16="http://schemas.microsoft.com/office/drawing/2014/main" id="{9A2BBA5F-33A3-4A04-8BE7-202C41463389}"/>
              </a:ext>
            </a:extLst>
          </p:cNvPr>
          <p:cNvGrpSpPr/>
          <p:nvPr/>
        </p:nvGrpSpPr>
        <p:grpSpPr>
          <a:xfrm>
            <a:off x="93496" y="1594401"/>
            <a:ext cx="2549505" cy="1554740"/>
            <a:chOff x="1773804" y="4153582"/>
            <a:chExt cx="2549505" cy="1554740"/>
          </a:xfrm>
        </p:grpSpPr>
        <p:sp>
          <p:nvSpPr>
            <p:cNvPr id="97" name="Rectangle 96">
              <a:extLst>
                <a:ext uri="{FF2B5EF4-FFF2-40B4-BE49-F238E27FC236}">
                  <a16:creationId xmlns:a16="http://schemas.microsoft.com/office/drawing/2014/main" id="{55F7E4A8-3B65-4C4A-B2F1-4277DB8861F6}"/>
                </a:ext>
              </a:extLst>
            </p:cNvPr>
            <p:cNvSpPr/>
            <p:nvPr/>
          </p:nvSpPr>
          <p:spPr>
            <a:xfrm>
              <a:off x="1773804" y="4153582"/>
              <a:ext cx="2549505" cy="1554740"/>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BCEB08BA-1AF1-4CDA-BE7B-EC5BDCEEB8D3}"/>
                </a:ext>
              </a:extLst>
            </p:cNvPr>
            <p:cNvPicPr>
              <a:picLocks noChangeAspect="1"/>
            </p:cNvPicPr>
            <p:nvPr/>
          </p:nvPicPr>
          <p:blipFill>
            <a:blip r:embed="rId4"/>
            <a:srcRect l="80534" t="29211" r="10035" b="57565"/>
            <a:stretch>
              <a:fillRect/>
            </a:stretch>
          </p:blipFill>
          <p:spPr>
            <a:xfrm>
              <a:off x="3786867" y="5047456"/>
              <a:ext cx="512771" cy="433513"/>
            </a:xfrm>
            <a:custGeom>
              <a:avLst/>
              <a:gdLst>
                <a:gd name="connsiteX0" fmla="*/ 0 w 242652"/>
                <a:gd name="connsiteY0" fmla="*/ 0 h 195211"/>
                <a:gd name="connsiteX1" fmla="*/ 242652 w 242652"/>
                <a:gd name="connsiteY1" fmla="*/ 0 h 195211"/>
                <a:gd name="connsiteX2" fmla="*/ 242652 w 242652"/>
                <a:gd name="connsiteY2" fmla="*/ 195211 h 195211"/>
                <a:gd name="connsiteX3" fmla="*/ 0 w 242652"/>
                <a:gd name="connsiteY3" fmla="*/ 195211 h 195211"/>
              </a:gdLst>
              <a:ahLst/>
              <a:cxnLst>
                <a:cxn ang="0">
                  <a:pos x="connsiteX0" y="connsiteY0"/>
                </a:cxn>
                <a:cxn ang="0">
                  <a:pos x="connsiteX1" y="connsiteY1"/>
                </a:cxn>
                <a:cxn ang="0">
                  <a:pos x="connsiteX2" y="connsiteY2"/>
                </a:cxn>
                <a:cxn ang="0">
                  <a:pos x="connsiteX3" y="connsiteY3"/>
                </a:cxn>
              </a:cxnLst>
              <a:rect l="l" t="t" r="r" b="b"/>
              <a:pathLst>
                <a:path w="242652" h="195211">
                  <a:moveTo>
                    <a:pt x="0" y="0"/>
                  </a:moveTo>
                  <a:lnTo>
                    <a:pt x="242652" y="0"/>
                  </a:lnTo>
                  <a:lnTo>
                    <a:pt x="242652" y="195211"/>
                  </a:lnTo>
                  <a:lnTo>
                    <a:pt x="0" y="195211"/>
                  </a:lnTo>
                  <a:close/>
                </a:path>
              </a:pathLst>
            </a:custGeom>
            <a:ln>
              <a:solidFill>
                <a:srgbClr val="64F0F7"/>
              </a:solidFill>
            </a:ln>
          </p:spPr>
        </p:pic>
        <p:pic>
          <p:nvPicPr>
            <p:cNvPr id="99" name="Picture 98">
              <a:extLst>
                <a:ext uri="{FF2B5EF4-FFF2-40B4-BE49-F238E27FC236}">
                  <a16:creationId xmlns:a16="http://schemas.microsoft.com/office/drawing/2014/main" id="{443618D6-6139-4D62-90E9-C52B737FDAAA}"/>
                </a:ext>
              </a:extLst>
            </p:cNvPr>
            <p:cNvPicPr>
              <a:picLocks noChangeAspect="1"/>
            </p:cNvPicPr>
            <p:nvPr/>
          </p:nvPicPr>
          <p:blipFill>
            <a:blip r:embed="rId4"/>
            <a:srcRect l="70656" t="9214" r="21382" b="80078"/>
            <a:stretch>
              <a:fillRect/>
            </a:stretch>
          </p:blipFill>
          <p:spPr>
            <a:xfrm>
              <a:off x="3543695" y="4505653"/>
              <a:ext cx="499558" cy="405119"/>
            </a:xfrm>
            <a:custGeom>
              <a:avLst/>
              <a:gdLst>
                <a:gd name="connsiteX0" fmla="*/ 0 w 204837"/>
                <a:gd name="connsiteY0" fmla="*/ 0 h 158068"/>
                <a:gd name="connsiteX1" fmla="*/ 204837 w 204837"/>
                <a:gd name="connsiteY1" fmla="*/ 0 h 158068"/>
                <a:gd name="connsiteX2" fmla="*/ 204837 w 204837"/>
                <a:gd name="connsiteY2" fmla="*/ 158068 h 158068"/>
                <a:gd name="connsiteX3" fmla="*/ 0 w 204837"/>
                <a:gd name="connsiteY3" fmla="*/ 158068 h 158068"/>
              </a:gdLst>
              <a:ahLst/>
              <a:cxnLst>
                <a:cxn ang="0">
                  <a:pos x="connsiteX0" y="connsiteY0"/>
                </a:cxn>
                <a:cxn ang="0">
                  <a:pos x="connsiteX1" y="connsiteY1"/>
                </a:cxn>
                <a:cxn ang="0">
                  <a:pos x="connsiteX2" y="connsiteY2"/>
                </a:cxn>
                <a:cxn ang="0">
                  <a:pos x="connsiteX3" y="connsiteY3"/>
                </a:cxn>
              </a:cxnLst>
              <a:rect l="l" t="t" r="r" b="b"/>
              <a:pathLst>
                <a:path w="204837" h="158068">
                  <a:moveTo>
                    <a:pt x="0" y="0"/>
                  </a:moveTo>
                  <a:lnTo>
                    <a:pt x="204837" y="0"/>
                  </a:lnTo>
                  <a:lnTo>
                    <a:pt x="204837" y="158068"/>
                  </a:lnTo>
                  <a:lnTo>
                    <a:pt x="0" y="158068"/>
                  </a:lnTo>
                  <a:close/>
                </a:path>
              </a:pathLst>
            </a:custGeom>
            <a:ln>
              <a:solidFill>
                <a:srgbClr val="64F0F7"/>
              </a:solidFill>
            </a:ln>
          </p:spPr>
        </p:pic>
        <p:pic>
          <p:nvPicPr>
            <p:cNvPr id="100" name="Picture 99">
              <a:extLst>
                <a:ext uri="{FF2B5EF4-FFF2-40B4-BE49-F238E27FC236}">
                  <a16:creationId xmlns:a16="http://schemas.microsoft.com/office/drawing/2014/main" id="{DD29C6BC-0902-48DD-92A8-C4E5CCF4EA07}"/>
                </a:ext>
              </a:extLst>
            </p:cNvPr>
            <p:cNvPicPr>
              <a:picLocks noChangeAspect="1"/>
            </p:cNvPicPr>
            <p:nvPr/>
          </p:nvPicPr>
          <p:blipFill>
            <a:blip r:embed="rId4"/>
            <a:srcRect l="64978" t="1873" r="28919" b="90187"/>
            <a:stretch>
              <a:fillRect/>
            </a:stretch>
          </p:blipFill>
          <p:spPr>
            <a:xfrm>
              <a:off x="3321037" y="4205448"/>
              <a:ext cx="359654" cy="282138"/>
            </a:xfrm>
            <a:custGeom>
              <a:avLst/>
              <a:gdLst>
                <a:gd name="connsiteX0" fmla="*/ 0 w 157011"/>
                <a:gd name="connsiteY0" fmla="*/ 0 h 117205"/>
                <a:gd name="connsiteX1" fmla="*/ 157011 w 157011"/>
                <a:gd name="connsiteY1" fmla="*/ 0 h 117205"/>
                <a:gd name="connsiteX2" fmla="*/ 157011 w 157011"/>
                <a:gd name="connsiteY2" fmla="*/ 117205 h 117205"/>
                <a:gd name="connsiteX3" fmla="*/ 0 w 157011"/>
                <a:gd name="connsiteY3" fmla="*/ 117205 h 117205"/>
              </a:gdLst>
              <a:ahLst/>
              <a:cxnLst>
                <a:cxn ang="0">
                  <a:pos x="connsiteX0" y="connsiteY0"/>
                </a:cxn>
                <a:cxn ang="0">
                  <a:pos x="connsiteX1" y="connsiteY1"/>
                </a:cxn>
                <a:cxn ang="0">
                  <a:pos x="connsiteX2" y="connsiteY2"/>
                </a:cxn>
                <a:cxn ang="0">
                  <a:pos x="connsiteX3" y="connsiteY3"/>
                </a:cxn>
              </a:cxnLst>
              <a:rect l="l" t="t" r="r" b="b"/>
              <a:pathLst>
                <a:path w="157011" h="117205">
                  <a:moveTo>
                    <a:pt x="0" y="0"/>
                  </a:moveTo>
                  <a:lnTo>
                    <a:pt x="157011" y="0"/>
                  </a:lnTo>
                  <a:lnTo>
                    <a:pt x="157011" y="117205"/>
                  </a:lnTo>
                  <a:lnTo>
                    <a:pt x="0" y="117205"/>
                  </a:lnTo>
                  <a:close/>
                </a:path>
              </a:pathLst>
            </a:custGeom>
            <a:ln>
              <a:solidFill>
                <a:srgbClr val="64F0F7"/>
              </a:solidFill>
            </a:ln>
          </p:spPr>
        </p:pic>
        <p:pic>
          <p:nvPicPr>
            <p:cNvPr id="101" name="Picture 100">
              <a:extLst>
                <a:ext uri="{FF2B5EF4-FFF2-40B4-BE49-F238E27FC236}">
                  <a16:creationId xmlns:a16="http://schemas.microsoft.com/office/drawing/2014/main" id="{C9EBC733-B113-4FA7-9E05-7C1A69AB716B}"/>
                </a:ext>
              </a:extLst>
            </p:cNvPr>
            <p:cNvPicPr>
              <a:picLocks noChangeAspect="1"/>
            </p:cNvPicPr>
            <p:nvPr/>
          </p:nvPicPr>
          <p:blipFill>
            <a:blip r:embed="rId4"/>
            <a:srcRect l="53722" t="3252" r="36846" b="83523"/>
            <a:stretch>
              <a:fillRect/>
            </a:stretch>
          </p:blipFill>
          <p:spPr>
            <a:xfrm>
              <a:off x="2821559" y="4194390"/>
              <a:ext cx="471188" cy="398359"/>
            </a:xfrm>
            <a:custGeom>
              <a:avLst/>
              <a:gdLst>
                <a:gd name="connsiteX0" fmla="*/ 0 w 242652"/>
                <a:gd name="connsiteY0" fmla="*/ 0 h 195211"/>
                <a:gd name="connsiteX1" fmla="*/ 242652 w 242652"/>
                <a:gd name="connsiteY1" fmla="*/ 0 h 195211"/>
                <a:gd name="connsiteX2" fmla="*/ 242652 w 242652"/>
                <a:gd name="connsiteY2" fmla="*/ 195211 h 195211"/>
                <a:gd name="connsiteX3" fmla="*/ 0 w 242652"/>
                <a:gd name="connsiteY3" fmla="*/ 195211 h 195211"/>
              </a:gdLst>
              <a:ahLst/>
              <a:cxnLst>
                <a:cxn ang="0">
                  <a:pos x="connsiteX0" y="connsiteY0"/>
                </a:cxn>
                <a:cxn ang="0">
                  <a:pos x="connsiteX1" y="connsiteY1"/>
                </a:cxn>
                <a:cxn ang="0">
                  <a:pos x="connsiteX2" y="connsiteY2"/>
                </a:cxn>
                <a:cxn ang="0">
                  <a:pos x="connsiteX3" y="connsiteY3"/>
                </a:cxn>
              </a:cxnLst>
              <a:rect l="l" t="t" r="r" b="b"/>
              <a:pathLst>
                <a:path w="242652" h="195211">
                  <a:moveTo>
                    <a:pt x="0" y="0"/>
                  </a:moveTo>
                  <a:lnTo>
                    <a:pt x="242652" y="0"/>
                  </a:lnTo>
                  <a:lnTo>
                    <a:pt x="242652" y="195211"/>
                  </a:lnTo>
                  <a:lnTo>
                    <a:pt x="0" y="195211"/>
                  </a:lnTo>
                  <a:close/>
                </a:path>
              </a:pathLst>
            </a:custGeom>
            <a:ln>
              <a:solidFill>
                <a:srgbClr val="64F0F7"/>
              </a:solidFill>
            </a:ln>
          </p:spPr>
        </p:pic>
        <p:pic>
          <p:nvPicPr>
            <p:cNvPr id="102" name="Picture 101">
              <a:extLst>
                <a:ext uri="{FF2B5EF4-FFF2-40B4-BE49-F238E27FC236}">
                  <a16:creationId xmlns:a16="http://schemas.microsoft.com/office/drawing/2014/main" id="{8912F632-BF0B-4344-A136-8875CB310F33}"/>
                </a:ext>
              </a:extLst>
            </p:cNvPr>
            <p:cNvPicPr>
              <a:picLocks noChangeAspect="1"/>
            </p:cNvPicPr>
            <p:nvPr/>
          </p:nvPicPr>
          <p:blipFill>
            <a:blip r:embed="rId4"/>
            <a:srcRect l="45871" t="18424" r="44524" b="67493"/>
            <a:stretch>
              <a:fillRect/>
            </a:stretch>
          </p:blipFill>
          <p:spPr>
            <a:xfrm>
              <a:off x="2201815" y="4651135"/>
              <a:ext cx="563809" cy="498450"/>
            </a:xfrm>
            <a:custGeom>
              <a:avLst/>
              <a:gdLst>
                <a:gd name="connsiteX0" fmla="*/ 0 w 247099"/>
                <a:gd name="connsiteY0" fmla="*/ 0 h 207874"/>
                <a:gd name="connsiteX1" fmla="*/ 247099 w 247099"/>
                <a:gd name="connsiteY1" fmla="*/ 0 h 207874"/>
                <a:gd name="connsiteX2" fmla="*/ 247099 w 247099"/>
                <a:gd name="connsiteY2" fmla="*/ 207874 h 207874"/>
                <a:gd name="connsiteX3" fmla="*/ 0 w 247099"/>
                <a:gd name="connsiteY3" fmla="*/ 207874 h 207874"/>
              </a:gdLst>
              <a:ahLst/>
              <a:cxnLst>
                <a:cxn ang="0">
                  <a:pos x="connsiteX0" y="connsiteY0"/>
                </a:cxn>
                <a:cxn ang="0">
                  <a:pos x="connsiteX1" y="connsiteY1"/>
                </a:cxn>
                <a:cxn ang="0">
                  <a:pos x="connsiteX2" y="connsiteY2"/>
                </a:cxn>
                <a:cxn ang="0">
                  <a:pos x="connsiteX3" y="connsiteY3"/>
                </a:cxn>
              </a:cxnLst>
              <a:rect l="l" t="t" r="r" b="b"/>
              <a:pathLst>
                <a:path w="247099" h="207874">
                  <a:moveTo>
                    <a:pt x="0" y="0"/>
                  </a:moveTo>
                  <a:lnTo>
                    <a:pt x="247099" y="0"/>
                  </a:lnTo>
                  <a:lnTo>
                    <a:pt x="247099" y="207874"/>
                  </a:lnTo>
                  <a:lnTo>
                    <a:pt x="0" y="207874"/>
                  </a:lnTo>
                  <a:close/>
                </a:path>
              </a:pathLst>
            </a:custGeom>
            <a:ln>
              <a:solidFill>
                <a:srgbClr val="64F0F7"/>
              </a:solidFill>
            </a:ln>
          </p:spPr>
        </p:pic>
      </p:grpSp>
      <p:grpSp>
        <p:nvGrpSpPr>
          <p:cNvPr id="103" name="Group 102">
            <a:extLst>
              <a:ext uri="{FF2B5EF4-FFF2-40B4-BE49-F238E27FC236}">
                <a16:creationId xmlns:a16="http://schemas.microsoft.com/office/drawing/2014/main" id="{A34CB694-BDC3-4BB0-BB3F-207AB52DC20B}"/>
              </a:ext>
            </a:extLst>
          </p:cNvPr>
          <p:cNvGrpSpPr/>
          <p:nvPr/>
        </p:nvGrpSpPr>
        <p:grpSpPr>
          <a:xfrm>
            <a:off x="6921117" y="4174827"/>
            <a:ext cx="2549505" cy="1554740"/>
            <a:chOff x="1773804" y="4153582"/>
            <a:chExt cx="2549505" cy="1554740"/>
          </a:xfrm>
        </p:grpSpPr>
        <p:sp>
          <p:nvSpPr>
            <p:cNvPr id="104" name="Rectangle 103">
              <a:extLst>
                <a:ext uri="{FF2B5EF4-FFF2-40B4-BE49-F238E27FC236}">
                  <a16:creationId xmlns:a16="http://schemas.microsoft.com/office/drawing/2014/main" id="{B99F6D5C-52DF-40DA-B1F6-0888EC2093B3}"/>
                </a:ext>
              </a:extLst>
            </p:cNvPr>
            <p:cNvSpPr/>
            <p:nvPr/>
          </p:nvSpPr>
          <p:spPr>
            <a:xfrm>
              <a:off x="1773804" y="4153582"/>
              <a:ext cx="2549505" cy="1554740"/>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5" name="Picture 104">
              <a:extLst>
                <a:ext uri="{FF2B5EF4-FFF2-40B4-BE49-F238E27FC236}">
                  <a16:creationId xmlns:a16="http://schemas.microsoft.com/office/drawing/2014/main" id="{A2C0613D-C3FF-435C-B4A0-6E5138D1C721}"/>
                </a:ext>
              </a:extLst>
            </p:cNvPr>
            <p:cNvPicPr>
              <a:picLocks noChangeAspect="1"/>
            </p:cNvPicPr>
            <p:nvPr/>
          </p:nvPicPr>
          <p:blipFill>
            <a:blip r:embed="rId4"/>
            <a:srcRect l="80534" t="29211" r="10035" b="57565"/>
            <a:stretch>
              <a:fillRect/>
            </a:stretch>
          </p:blipFill>
          <p:spPr>
            <a:xfrm>
              <a:off x="3786867" y="5047456"/>
              <a:ext cx="512771" cy="433513"/>
            </a:xfrm>
            <a:custGeom>
              <a:avLst/>
              <a:gdLst>
                <a:gd name="connsiteX0" fmla="*/ 0 w 242652"/>
                <a:gd name="connsiteY0" fmla="*/ 0 h 195211"/>
                <a:gd name="connsiteX1" fmla="*/ 242652 w 242652"/>
                <a:gd name="connsiteY1" fmla="*/ 0 h 195211"/>
                <a:gd name="connsiteX2" fmla="*/ 242652 w 242652"/>
                <a:gd name="connsiteY2" fmla="*/ 195211 h 195211"/>
                <a:gd name="connsiteX3" fmla="*/ 0 w 242652"/>
                <a:gd name="connsiteY3" fmla="*/ 195211 h 195211"/>
              </a:gdLst>
              <a:ahLst/>
              <a:cxnLst>
                <a:cxn ang="0">
                  <a:pos x="connsiteX0" y="connsiteY0"/>
                </a:cxn>
                <a:cxn ang="0">
                  <a:pos x="connsiteX1" y="connsiteY1"/>
                </a:cxn>
                <a:cxn ang="0">
                  <a:pos x="connsiteX2" y="connsiteY2"/>
                </a:cxn>
                <a:cxn ang="0">
                  <a:pos x="connsiteX3" y="connsiteY3"/>
                </a:cxn>
              </a:cxnLst>
              <a:rect l="l" t="t" r="r" b="b"/>
              <a:pathLst>
                <a:path w="242652" h="195211">
                  <a:moveTo>
                    <a:pt x="0" y="0"/>
                  </a:moveTo>
                  <a:lnTo>
                    <a:pt x="242652" y="0"/>
                  </a:lnTo>
                  <a:lnTo>
                    <a:pt x="242652" y="195211"/>
                  </a:lnTo>
                  <a:lnTo>
                    <a:pt x="0" y="195211"/>
                  </a:lnTo>
                  <a:close/>
                </a:path>
              </a:pathLst>
            </a:custGeom>
            <a:ln>
              <a:solidFill>
                <a:srgbClr val="64F0F7"/>
              </a:solidFill>
            </a:ln>
          </p:spPr>
        </p:pic>
        <p:pic>
          <p:nvPicPr>
            <p:cNvPr id="106" name="Picture 105">
              <a:extLst>
                <a:ext uri="{FF2B5EF4-FFF2-40B4-BE49-F238E27FC236}">
                  <a16:creationId xmlns:a16="http://schemas.microsoft.com/office/drawing/2014/main" id="{094BB744-E959-4CAD-98FA-97950703F28C}"/>
                </a:ext>
              </a:extLst>
            </p:cNvPr>
            <p:cNvPicPr>
              <a:picLocks noChangeAspect="1"/>
            </p:cNvPicPr>
            <p:nvPr/>
          </p:nvPicPr>
          <p:blipFill>
            <a:blip r:embed="rId4"/>
            <a:srcRect l="70656" t="9214" r="21382" b="80078"/>
            <a:stretch>
              <a:fillRect/>
            </a:stretch>
          </p:blipFill>
          <p:spPr>
            <a:xfrm>
              <a:off x="3543695" y="4505653"/>
              <a:ext cx="499558" cy="405119"/>
            </a:xfrm>
            <a:custGeom>
              <a:avLst/>
              <a:gdLst>
                <a:gd name="connsiteX0" fmla="*/ 0 w 204837"/>
                <a:gd name="connsiteY0" fmla="*/ 0 h 158068"/>
                <a:gd name="connsiteX1" fmla="*/ 204837 w 204837"/>
                <a:gd name="connsiteY1" fmla="*/ 0 h 158068"/>
                <a:gd name="connsiteX2" fmla="*/ 204837 w 204837"/>
                <a:gd name="connsiteY2" fmla="*/ 158068 h 158068"/>
                <a:gd name="connsiteX3" fmla="*/ 0 w 204837"/>
                <a:gd name="connsiteY3" fmla="*/ 158068 h 158068"/>
              </a:gdLst>
              <a:ahLst/>
              <a:cxnLst>
                <a:cxn ang="0">
                  <a:pos x="connsiteX0" y="connsiteY0"/>
                </a:cxn>
                <a:cxn ang="0">
                  <a:pos x="connsiteX1" y="connsiteY1"/>
                </a:cxn>
                <a:cxn ang="0">
                  <a:pos x="connsiteX2" y="connsiteY2"/>
                </a:cxn>
                <a:cxn ang="0">
                  <a:pos x="connsiteX3" y="connsiteY3"/>
                </a:cxn>
              </a:cxnLst>
              <a:rect l="l" t="t" r="r" b="b"/>
              <a:pathLst>
                <a:path w="204837" h="158068">
                  <a:moveTo>
                    <a:pt x="0" y="0"/>
                  </a:moveTo>
                  <a:lnTo>
                    <a:pt x="204837" y="0"/>
                  </a:lnTo>
                  <a:lnTo>
                    <a:pt x="204837" y="158068"/>
                  </a:lnTo>
                  <a:lnTo>
                    <a:pt x="0" y="158068"/>
                  </a:lnTo>
                  <a:close/>
                </a:path>
              </a:pathLst>
            </a:custGeom>
            <a:ln>
              <a:solidFill>
                <a:srgbClr val="64F0F7"/>
              </a:solidFill>
            </a:ln>
          </p:spPr>
        </p:pic>
        <p:pic>
          <p:nvPicPr>
            <p:cNvPr id="107" name="Picture 106">
              <a:extLst>
                <a:ext uri="{FF2B5EF4-FFF2-40B4-BE49-F238E27FC236}">
                  <a16:creationId xmlns:a16="http://schemas.microsoft.com/office/drawing/2014/main" id="{1BF3855E-F732-46ED-B62E-2D60F98079F3}"/>
                </a:ext>
              </a:extLst>
            </p:cNvPr>
            <p:cNvPicPr>
              <a:picLocks noChangeAspect="1"/>
            </p:cNvPicPr>
            <p:nvPr/>
          </p:nvPicPr>
          <p:blipFill>
            <a:blip r:embed="rId4"/>
            <a:srcRect l="64978" t="1873" r="28919" b="90187"/>
            <a:stretch>
              <a:fillRect/>
            </a:stretch>
          </p:blipFill>
          <p:spPr>
            <a:xfrm>
              <a:off x="3321037" y="4205448"/>
              <a:ext cx="359654" cy="282138"/>
            </a:xfrm>
            <a:custGeom>
              <a:avLst/>
              <a:gdLst>
                <a:gd name="connsiteX0" fmla="*/ 0 w 157011"/>
                <a:gd name="connsiteY0" fmla="*/ 0 h 117205"/>
                <a:gd name="connsiteX1" fmla="*/ 157011 w 157011"/>
                <a:gd name="connsiteY1" fmla="*/ 0 h 117205"/>
                <a:gd name="connsiteX2" fmla="*/ 157011 w 157011"/>
                <a:gd name="connsiteY2" fmla="*/ 117205 h 117205"/>
                <a:gd name="connsiteX3" fmla="*/ 0 w 157011"/>
                <a:gd name="connsiteY3" fmla="*/ 117205 h 117205"/>
              </a:gdLst>
              <a:ahLst/>
              <a:cxnLst>
                <a:cxn ang="0">
                  <a:pos x="connsiteX0" y="connsiteY0"/>
                </a:cxn>
                <a:cxn ang="0">
                  <a:pos x="connsiteX1" y="connsiteY1"/>
                </a:cxn>
                <a:cxn ang="0">
                  <a:pos x="connsiteX2" y="connsiteY2"/>
                </a:cxn>
                <a:cxn ang="0">
                  <a:pos x="connsiteX3" y="connsiteY3"/>
                </a:cxn>
              </a:cxnLst>
              <a:rect l="l" t="t" r="r" b="b"/>
              <a:pathLst>
                <a:path w="157011" h="117205">
                  <a:moveTo>
                    <a:pt x="0" y="0"/>
                  </a:moveTo>
                  <a:lnTo>
                    <a:pt x="157011" y="0"/>
                  </a:lnTo>
                  <a:lnTo>
                    <a:pt x="157011" y="117205"/>
                  </a:lnTo>
                  <a:lnTo>
                    <a:pt x="0" y="117205"/>
                  </a:lnTo>
                  <a:close/>
                </a:path>
              </a:pathLst>
            </a:custGeom>
            <a:ln>
              <a:solidFill>
                <a:srgbClr val="64F0F7"/>
              </a:solidFill>
            </a:ln>
          </p:spPr>
        </p:pic>
        <p:pic>
          <p:nvPicPr>
            <p:cNvPr id="108" name="Picture 107">
              <a:extLst>
                <a:ext uri="{FF2B5EF4-FFF2-40B4-BE49-F238E27FC236}">
                  <a16:creationId xmlns:a16="http://schemas.microsoft.com/office/drawing/2014/main" id="{558779E4-C170-4E6F-ACB6-2C56FF381B2C}"/>
                </a:ext>
              </a:extLst>
            </p:cNvPr>
            <p:cNvPicPr>
              <a:picLocks noChangeAspect="1"/>
            </p:cNvPicPr>
            <p:nvPr/>
          </p:nvPicPr>
          <p:blipFill>
            <a:blip r:embed="rId4"/>
            <a:srcRect l="53722" t="3252" r="36846" b="83523"/>
            <a:stretch>
              <a:fillRect/>
            </a:stretch>
          </p:blipFill>
          <p:spPr>
            <a:xfrm>
              <a:off x="2821559" y="4194390"/>
              <a:ext cx="471188" cy="398359"/>
            </a:xfrm>
            <a:custGeom>
              <a:avLst/>
              <a:gdLst>
                <a:gd name="connsiteX0" fmla="*/ 0 w 242652"/>
                <a:gd name="connsiteY0" fmla="*/ 0 h 195211"/>
                <a:gd name="connsiteX1" fmla="*/ 242652 w 242652"/>
                <a:gd name="connsiteY1" fmla="*/ 0 h 195211"/>
                <a:gd name="connsiteX2" fmla="*/ 242652 w 242652"/>
                <a:gd name="connsiteY2" fmla="*/ 195211 h 195211"/>
                <a:gd name="connsiteX3" fmla="*/ 0 w 242652"/>
                <a:gd name="connsiteY3" fmla="*/ 195211 h 195211"/>
              </a:gdLst>
              <a:ahLst/>
              <a:cxnLst>
                <a:cxn ang="0">
                  <a:pos x="connsiteX0" y="connsiteY0"/>
                </a:cxn>
                <a:cxn ang="0">
                  <a:pos x="connsiteX1" y="connsiteY1"/>
                </a:cxn>
                <a:cxn ang="0">
                  <a:pos x="connsiteX2" y="connsiteY2"/>
                </a:cxn>
                <a:cxn ang="0">
                  <a:pos x="connsiteX3" y="connsiteY3"/>
                </a:cxn>
              </a:cxnLst>
              <a:rect l="l" t="t" r="r" b="b"/>
              <a:pathLst>
                <a:path w="242652" h="195211">
                  <a:moveTo>
                    <a:pt x="0" y="0"/>
                  </a:moveTo>
                  <a:lnTo>
                    <a:pt x="242652" y="0"/>
                  </a:lnTo>
                  <a:lnTo>
                    <a:pt x="242652" y="195211"/>
                  </a:lnTo>
                  <a:lnTo>
                    <a:pt x="0" y="195211"/>
                  </a:lnTo>
                  <a:close/>
                </a:path>
              </a:pathLst>
            </a:custGeom>
            <a:ln>
              <a:solidFill>
                <a:srgbClr val="64F0F7"/>
              </a:solidFill>
            </a:ln>
          </p:spPr>
        </p:pic>
        <p:pic>
          <p:nvPicPr>
            <p:cNvPr id="109" name="Picture 108">
              <a:extLst>
                <a:ext uri="{FF2B5EF4-FFF2-40B4-BE49-F238E27FC236}">
                  <a16:creationId xmlns:a16="http://schemas.microsoft.com/office/drawing/2014/main" id="{CE2377F2-3C87-417E-A903-DE843A1C2CC2}"/>
                </a:ext>
              </a:extLst>
            </p:cNvPr>
            <p:cNvPicPr>
              <a:picLocks noChangeAspect="1"/>
            </p:cNvPicPr>
            <p:nvPr/>
          </p:nvPicPr>
          <p:blipFill>
            <a:blip r:embed="rId4"/>
            <a:srcRect l="45871" t="18424" r="44524" b="67493"/>
            <a:stretch>
              <a:fillRect/>
            </a:stretch>
          </p:blipFill>
          <p:spPr>
            <a:xfrm>
              <a:off x="2201815" y="4651135"/>
              <a:ext cx="563809" cy="498450"/>
            </a:xfrm>
            <a:custGeom>
              <a:avLst/>
              <a:gdLst>
                <a:gd name="connsiteX0" fmla="*/ 0 w 247099"/>
                <a:gd name="connsiteY0" fmla="*/ 0 h 207874"/>
                <a:gd name="connsiteX1" fmla="*/ 247099 w 247099"/>
                <a:gd name="connsiteY1" fmla="*/ 0 h 207874"/>
                <a:gd name="connsiteX2" fmla="*/ 247099 w 247099"/>
                <a:gd name="connsiteY2" fmla="*/ 207874 h 207874"/>
                <a:gd name="connsiteX3" fmla="*/ 0 w 247099"/>
                <a:gd name="connsiteY3" fmla="*/ 207874 h 207874"/>
              </a:gdLst>
              <a:ahLst/>
              <a:cxnLst>
                <a:cxn ang="0">
                  <a:pos x="connsiteX0" y="connsiteY0"/>
                </a:cxn>
                <a:cxn ang="0">
                  <a:pos x="connsiteX1" y="connsiteY1"/>
                </a:cxn>
                <a:cxn ang="0">
                  <a:pos x="connsiteX2" y="connsiteY2"/>
                </a:cxn>
                <a:cxn ang="0">
                  <a:pos x="connsiteX3" y="connsiteY3"/>
                </a:cxn>
              </a:cxnLst>
              <a:rect l="l" t="t" r="r" b="b"/>
              <a:pathLst>
                <a:path w="247099" h="207874">
                  <a:moveTo>
                    <a:pt x="0" y="0"/>
                  </a:moveTo>
                  <a:lnTo>
                    <a:pt x="247099" y="0"/>
                  </a:lnTo>
                  <a:lnTo>
                    <a:pt x="247099" y="207874"/>
                  </a:lnTo>
                  <a:lnTo>
                    <a:pt x="0" y="207874"/>
                  </a:lnTo>
                  <a:close/>
                </a:path>
              </a:pathLst>
            </a:custGeom>
            <a:ln>
              <a:solidFill>
                <a:srgbClr val="64F0F7"/>
              </a:solidFill>
            </a:ln>
          </p:spPr>
        </p:pic>
      </p:grpSp>
      <p:sp>
        <p:nvSpPr>
          <p:cNvPr id="76" name="TextBox 75">
            <a:extLst>
              <a:ext uri="{FF2B5EF4-FFF2-40B4-BE49-F238E27FC236}">
                <a16:creationId xmlns:a16="http://schemas.microsoft.com/office/drawing/2014/main" id="{83876540-4549-4C69-96F8-97F295A16A86}"/>
              </a:ext>
            </a:extLst>
          </p:cNvPr>
          <p:cNvSpPr txBox="1"/>
          <p:nvPr/>
        </p:nvSpPr>
        <p:spPr>
          <a:xfrm>
            <a:off x="-2102114" y="-1256081"/>
            <a:ext cx="4204228" cy="830997"/>
          </a:xfrm>
          <a:prstGeom prst="rect">
            <a:avLst/>
          </a:prstGeom>
          <a:noFill/>
        </p:spPr>
        <p:txBody>
          <a:bodyPr wrap="none" rtlCol="0">
            <a:spAutoFit/>
          </a:bodyPr>
          <a:lstStyle/>
          <a:p>
            <a:r>
              <a:rPr lang="en-US" sz="4800" b="1" dirty="0">
                <a:solidFill>
                  <a:srgbClr val="DD7C1B"/>
                </a:solidFill>
              </a:rPr>
              <a:t>BLUR the image</a:t>
            </a:r>
          </a:p>
        </p:txBody>
      </p:sp>
      <p:grpSp>
        <p:nvGrpSpPr>
          <p:cNvPr id="6" name="Group 5">
            <a:extLst>
              <a:ext uri="{FF2B5EF4-FFF2-40B4-BE49-F238E27FC236}">
                <a16:creationId xmlns:a16="http://schemas.microsoft.com/office/drawing/2014/main" id="{07DD27E5-A9B3-4360-8F6D-D35548D9466E}"/>
              </a:ext>
            </a:extLst>
          </p:cNvPr>
          <p:cNvGrpSpPr/>
          <p:nvPr/>
        </p:nvGrpSpPr>
        <p:grpSpPr>
          <a:xfrm>
            <a:off x="7775890" y="3374100"/>
            <a:ext cx="2354619" cy="1381745"/>
            <a:chOff x="8143915" y="3374100"/>
            <a:chExt cx="2354619" cy="1381745"/>
          </a:xfrm>
        </p:grpSpPr>
        <p:grpSp>
          <p:nvGrpSpPr>
            <p:cNvPr id="24" name="Group 23">
              <a:extLst>
                <a:ext uri="{FF2B5EF4-FFF2-40B4-BE49-F238E27FC236}">
                  <a16:creationId xmlns:a16="http://schemas.microsoft.com/office/drawing/2014/main" id="{2BA2484B-9067-4D7E-B68D-40E97AF8E497}"/>
                </a:ext>
              </a:extLst>
            </p:cNvPr>
            <p:cNvGrpSpPr/>
            <p:nvPr/>
          </p:nvGrpSpPr>
          <p:grpSpPr>
            <a:xfrm>
              <a:off x="8494159" y="3374100"/>
              <a:ext cx="1654133" cy="953673"/>
              <a:chOff x="8610600" y="4813417"/>
              <a:chExt cx="2560321" cy="1476126"/>
            </a:xfrm>
          </p:grpSpPr>
          <p:sp>
            <p:nvSpPr>
              <p:cNvPr id="5" name="Rectangle 4">
                <a:extLst>
                  <a:ext uri="{FF2B5EF4-FFF2-40B4-BE49-F238E27FC236}">
                    <a16:creationId xmlns:a16="http://schemas.microsoft.com/office/drawing/2014/main" id="{4BB1D466-642D-4BC0-99A8-43540C12D931}"/>
                  </a:ext>
                </a:extLst>
              </p:cNvPr>
              <p:cNvSpPr/>
              <p:nvPr/>
            </p:nvSpPr>
            <p:spPr>
              <a:xfrm>
                <a:off x="8610600" y="4813417"/>
                <a:ext cx="2560321" cy="1476126"/>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FE625F-03B1-4CE5-85F8-8AEC009752A5}"/>
                  </a:ext>
                </a:extLst>
              </p:cNvPr>
              <p:cNvSpPr/>
              <p:nvPr/>
            </p:nvSpPr>
            <p:spPr>
              <a:xfrm>
                <a:off x="9992737" y="4861425"/>
                <a:ext cx="242652" cy="19521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FD5BA43F-B108-43D6-90ED-C360720E8DC0}"/>
                  </a:ext>
                </a:extLst>
              </p:cNvPr>
              <p:cNvSpPr/>
              <p:nvPr/>
            </p:nvSpPr>
            <p:spPr>
              <a:xfrm>
                <a:off x="9790758" y="5085384"/>
                <a:ext cx="247099" cy="20787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16DA0F0-96B9-4388-81AC-793027149E56}"/>
                  </a:ext>
                </a:extLst>
              </p:cNvPr>
              <p:cNvSpPr/>
              <p:nvPr/>
            </p:nvSpPr>
            <p:spPr>
              <a:xfrm>
                <a:off x="10428413" y="4949430"/>
                <a:ext cx="204837" cy="158068"/>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D3319B0B-4A8E-4485-ACE6-912EC60564B7}"/>
                  </a:ext>
                </a:extLst>
              </p:cNvPr>
              <p:cNvSpPr/>
              <p:nvPr/>
            </p:nvSpPr>
            <p:spPr>
              <a:xfrm>
                <a:off x="10682533" y="5244607"/>
                <a:ext cx="242652" cy="19521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72BC1376-FE2F-45C7-AFB5-C7989ED9034C}"/>
                  </a:ext>
                </a:extLst>
              </p:cNvPr>
              <p:cNvSpPr/>
              <p:nvPr/>
            </p:nvSpPr>
            <p:spPr>
              <a:xfrm>
                <a:off x="10282328" y="4841071"/>
                <a:ext cx="157011" cy="117205"/>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7" name="Rectangle 76">
              <a:extLst>
                <a:ext uri="{FF2B5EF4-FFF2-40B4-BE49-F238E27FC236}">
                  <a16:creationId xmlns:a16="http://schemas.microsoft.com/office/drawing/2014/main" id="{D6DB94A6-F7D6-4DAB-B6B3-239BAFFBD59E}"/>
                </a:ext>
              </a:extLst>
            </p:cNvPr>
            <p:cNvSpPr/>
            <p:nvPr/>
          </p:nvSpPr>
          <p:spPr>
            <a:xfrm>
              <a:off x="8143915" y="4294180"/>
              <a:ext cx="2354619" cy="461665"/>
            </a:xfrm>
            <a:prstGeom prst="rect">
              <a:avLst/>
            </a:prstGeom>
          </p:spPr>
          <p:txBody>
            <a:bodyPr wrap="none">
              <a:spAutoFit/>
            </a:bodyPr>
            <a:lstStyle/>
            <a:p>
              <a:r>
                <a:rPr lang="en-US" sz="2400" dirty="0"/>
                <a:t>Feedback regions</a:t>
              </a:r>
            </a:p>
          </p:txBody>
        </p:sp>
      </p:grpSp>
      <p:grpSp>
        <p:nvGrpSpPr>
          <p:cNvPr id="87" name="Group 86">
            <a:extLst>
              <a:ext uri="{FF2B5EF4-FFF2-40B4-BE49-F238E27FC236}">
                <a16:creationId xmlns:a16="http://schemas.microsoft.com/office/drawing/2014/main" id="{32E58CD9-1142-42AD-97A4-32969B58690B}"/>
              </a:ext>
            </a:extLst>
          </p:cNvPr>
          <p:cNvGrpSpPr/>
          <p:nvPr/>
        </p:nvGrpSpPr>
        <p:grpSpPr>
          <a:xfrm>
            <a:off x="6704819" y="4416015"/>
            <a:ext cx="2354619" cy="1381745"/>
            <a:chOff x="8143915" y="3374100"/>
            <a:chExt cx="2354619" cy="1381745"/>
          </a:xfrm>
        </p:grpSpPr>
        <p:grpSp>
          <p:nvGrpSpPr>
            <p:cNvPr id="110" name="Group 109">
              <a:extLst>
                <a:ext uri="{FF2B5EF4-FFF2-40B4-BE49-F238E27FC236}">
                  <a16:creationId xmlns:a16="http://schemas.microsoft.com/office/drawing/2014/main" id="{8E977727-F458-42B7-B7AC-0A385D3C1519}"/>
                </a:ext>
              </a:extLst>
            </p:cNvPr>
            <p:cNvGrpSpPr/>
            <p:nvPr/>
          </p:nvGrpSpPr>
          <p:grpSpPr>
            <a:xfrm>
              <a:off x="8494159" y="3374100"/>
              <a:ext cx="1654133" cy="953673"/>
              <a:chOff x="8610600" y="4813417"/>
              <a:chExt cx="2560321" cy="1476126"/>
            </a:xfrm>
          </p:grpSpPr>
          <p:sp>
            <p:nvSpPr>
              <p:cNvPr id="112" name="Rectangle 111">
                <a:extLst>
                  <a:ext uri="{FF2B5EF4-FFF2-40B4-BE49-F238E27FC236}">
                    <a16:creationId xmlns:a16="http://schemas.microsoft.com/office/drawing/2014/main" id="{BE84F898-9008-4481-A0F5-CDE6E940B5D0}"/>
                  </a:ext>
                </a:extLst>
              </p:cNvPr>
              <p:cNvSpPr/>
              <p:nvPr/>
            </p:nvSpPr>
            <p:spPr>
              <a:xfrm>
                <a:off x="8610600" y="4813417"/>
                <a:ext cx="2560321" cy="1476126"/>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6A8554AC-E16F-4CC9-A14D-B0B030C505AF}"/>
                  </a:ext>
                </a:extLst>
              </p:cNvPr>
              <p:cNvSpPr/>
              <p:nvPr/>
            </p:nvSpPr>
            <p:spPr>
              <a:xfrm>
                <a:off x="9992737" y="4861425"/>
                <a:ext cx="242652" cy="19521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ectangle 113">
                <a:extLst>
                  <a:ext uri="{FF2B5EF4-FFF2-40B4-BE49-F238E27FC236}">
                    <a16:creationId xmlns:a16="http://schemas.microsoft.com/office/drawing/2014/main" id="{3CF499C5-0A35-43B9-B66A-050F2A69B3AC}"/>
                  </a:ext>
                </a:extLst>
              </p:cNvPr>
              <p:cNvSpPr/>
              <p:nvPr/>
            </p:nvSpPr>
            <p:spPr>
              <a:xfrm>
                <a:off x="9790758" y="5085384"/>
                <a:ext cx="247099" cy="20787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5" name="Rectangle 114">
                <a:extLst>
                  <a:ext uri="{FF2B5EF4-FFF2-40B4-BE49-F238E27FC236}">
                    <a16:creationId xmlns:a16="http://schemas.microsoft.com/office/drawing/2014/main" id="{827DDF89-3EA7-47B9-8E5E-416540531867}"/>
                  </a:ext>
                </a:extLst>
              </p:cNvPr>
              <p:cNvSpPr/>
              <p:nvPr/>
            </p:nvSpPr>
            <p:spPr>
              <a:xfrm>
                <a:off x="10428413" y="4949430"/>
                <a:ext cx="204837" cy="158068"/>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6" name="Rectangle 115">
                <a:extLst>
                  <a:ext uri="{FF2B5EF4-FFF2-40B4-BE49-F238E27FC236}">
                    <a16:creationId xmlns:a16="http://schemas.microsoft.com/office/drawing/2014/main" id="{FE72EC5C-7E7F-4E03-8FEE-2D52F25616DB}"/>
                  </a:ext>
                </a:extLst>
              </p:cNvPr>
              <p:cNvSpPr/>
              <p:nvPr/>
            </p:nvSpPr>
            <p:spPr>
              <a:xfrm>
                <a:off x="10682533" y="5244607"/>
                <a:ext cx="242652" cy="19521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 name="Rectangle 116">
                <a:extLst>
                  <a:ext uri="{FF2B5EF4-FFF2-40B4-BE49-F238E27FC236}">
                    <a16:creationId xmlns:a16="http://schemas.microsoft.com/office/drawing/2014/main" id="{E085CDBD-00B0-42DC-8563-1B8ECCCC2756}"/>
                  </a:ext>
                </a:extLst>
              </p:cNvPr>
              <p:cNvSpPr/>
              <p:nvPr/>
            </p:nvSpPr>
            <p:spPr>
              <a:xfrm>
                <a:off x="10282328" y="4841071"/>
                <a:ext cx="157011" cy="117205"/>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1" name="Rectangle 110">
              <a:extLst>
                <a:ext uri="{FF2B5EF4-FFF2-40B4-BE49-F238E27FC236}">
                  <a16:creationId xmlns:a16="http://schemas.microsoft.com/office/drawing/2014/main" id="{3F43929A-0DB4-44C3-9515-8EDC79AE266C}"/>
                </a:ext>
              </a:extLst>
            </p:cNvPr>
            <p:cNvSpPr/>
            <p:nvPr/>
          </p:nvSpPr>
          <p:spPr>
            <a:xfrm>
              <a:off x="8143915" y="4294180"/>
              <a:ext cx="2354619" cy="461665"/>
            </a:xfrm>
            <a:prstGeom prst="rect">
              <a:avLst/>
            </a:prstGeom>
          </p:spPr>
          <p:txBody>
            <a:bodyPr wrap="none">
              <a:spAutoFit/>
            </a:bodyPr>
            <a:lstStyle/>
            <a:p>
              <a:r>
                <a:rPr lang="en-US" sz="2400" dirty="0"/>
                <a:t>Feedback regions</a:t>
              </a:r>
            </a:p>
          </p:txBody>
        </p:sp>
      </p:grpSp>
      <p:grpSp>
        <p:nvGrpSpPr>
          <p:cNvPr id="127" name="Group 126">
            <a:extLst>
              <a:ext uri="{FF2B5EF4-FFF2-40B4-BE49-F238E27FC236}">
                <a16:creationId xmlns:a16="http://schemas.microsoft.com/office/drawing/2014/main" id="{F9504E7E-EF6B-471B-8BA4-863F84922A6B}"/>
              </a:ext>
            </a:extLst>
          </p:cNvPr>
          <p:cNvGrpSpPr/>
          <p:nvPr/>
        </p:nvGrpSpPr>
        <p:grpSpPr>
          <a:xfrm>
            <a:off x="2501363" y="4416674"/>
            <a:ext cx="2354619" cy="1381745"/>
            <a:chOff x="8143915" y="3374100"/>
            <a:chExt cx="2354619" cy="1381745"/>
          </a:xfrm>
        </p:grpSpPr>
        <p:grpSp>
          <p:nvGrpSpPr>
            <p:cNvPr id="128" name="Group 127">
              <a:extLst>
                <a:ext uri="{FF2B5EF4-FFF2-40B4-BE49-F238E27FC236}">
                  <a16:creationId xmlns:a16="http://schemas.microsoft.com/office/drawing/2014/main" id="{D06FAA9F-25F6-40D0-ADE2-DACE1431179D}"/>
                </a:ext>
              </a:extLst>
            </p:cNvPr>
            <p:cNvGrpSpPr/>
            <p:nvPr/>
          </p:nvGrpSpPr>
          <p:grpSpPr>
            <a:xfrm>
              <a:off x="8494159" y="3374100"/>
              <a:ext cx="1654133" cy="953673"/>
              <a:chOff x="8610600" y="4813417"/>
              <a:chExt cx="2560321" cy="1476126"/>
            </a:xfrm>
          </p:grpSpPr>
          <p:sp>
            <p:nvSpPr>
              <p:cNvPr id="130" name="Rectangle 129">
                <a:extLst>
                  <a:ext uri="{FF2B5EF4-FFF2-40B4-BE49-F238E27FC236}">
                    <a16:creationId xmlns:a16="http://schemas.microsoft.com/office/drawing/2014/main" id="{6A353B7D-7B76-4194-A16B-A38C918D3071}"/>
                  </a:ext>
                </a:extLst>
              </p:cNvPr>
              <p:cNvSpPr/>
              <p:nvPr/>
            </p:nvSpPr>
            <p:spPr>
              <a:xfrm>
                <a:off x="8610600" y="4813417"/>
                <a:ext cx="2560321" cy="1476126"/>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7EB7EBB-89A3-4E9F-827F-98890A1045B4}"/>
                  </a:ext>
                </a:extLst>
              </p:cNvPr>
              <p:cNvSpPr/>
              <p:nvPr/>
            </p:nvSpPr>
            <p:spPr>
              <a:xfrm>
                <a:off x="9992737" y="4861425"/>
                <a:ext cx="242652" cy="19521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ectangle 131">
                <a:extLst>
                  <a:ext uri="{FF2B5EF4-FFF2-40B4-BE49-F238E27FC236}">
                    <a16:creationId xmlns:a16="http://schemas.microsoft.com/office/drawing/2014/main" id="{A4F94D3F-45AA-4329-9D45-913527447F50}"/>
                  </a:ext>
                </a:extLst>
              </p:cNvPr>
              <p:cNvSpPr/>
              <p:nvPr/>
            </p:nvSpPr>
            <p:spPr>
              <a:xfrm>
                <a:off x="9790758" y="5085384"/>
                <a:ext cx="247099" cy="20787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Rectangle 132">
                <a:extLst>
                  <a:ext uri="{FF2B5EF4-FFF2-40B4-BE49-F238E27FC236}">
                    <a16:creationId xmlns:a16="http://schemas.microsoft.com/office/drawing/2014/main" id="{51EAF75D-989F-47D4-AF59-12E31B4C6683}"/>
                  </a:ext>
                </a:extLst>
              </p:cNvPr>
              <p:cNvSpPr/>
              <p:nvPr/>
            </p:nvSpPr>
            <p:spPr>
              <a:xfrm>
                <a:off x="10428413" y="4949430"/>
                <a:ext cx="204837" cy="158068"/>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4" name="Rectangle 133">
                <a:extLst>
                  <a:ext uri="{FF2B5EF4-FFF2-40B4-BE49-F238E27FC236}">
                    <a16:creationId xmlns:a16="http://schemas.microsoft.com/office/drawing/2014/main" id="{71C7F98A-F5E5-4299-88F8-CCC96EC35BB7}"/>
                  </a:ext>
                </a:extLst>
              </p:cNvPr>
              <p:cNvSpPr/>
              <p:nvPr/>
            </p:nvSpPr>
            <p:spPr>
              <a:xfrm>
                <a:off x="10682533" y="5244607"/>
                <a:ext cx="242652" cy="19521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5" name="Rectangle 134">
                <a:extLst>
                  <a:ext uri="{FF2B5EF4-FFF2-40B4-BE49-F238E27FC236}">
                    <a16:creationId xmlns:a16="http://schemas.microsoft.com/office/drawing/2014/main" id="{044DB2B3-249C-459C-8A64-9B8A7264955E}"/>
                  </a:ext>
                </a:extLst>
              </p:cNvPr>
              <p:cNvSpPr/>
              <p:nvPr/>
            </p:nvSpPr>
            <p:spPr>
              <a:xfrm>
                <a:off x="10282328" y="4841071"/>
                <a:ext cx="157011" cy="117205"/>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9" name="Rectangle 128">
              <a:extLst>
                <a:ext uri="{FF2B5EF4-FFF2-40B4-BE49-F238E27FC236}">
                  <a16:creationId xmlns:a16="http://schemas.microsoft.com/office/drawing/2014/main" id="{47EC248E-34D2-4C4B-BCBD-2783C4D8D6ED}"/>
                </a:ext>
              </a:extLst>
            </p:cNvPr>
            <p:cNvSpPr/>
            <p:nvPr/>
          </p:nvSpPr>
          <p:spPr>
            <a:xfrm>
              <a:off x="8143915" y="4294180"/>
              <a:ext cx="2354619" cy="461665"/>
            </a:xfrm>
            <a:prstGeom prst="rect">
              <a:avLst/>
            </a:prstGeom>
          </p:spPr>
          <p:txBody>
            <a:bodyPr wrap="none">
              <a:spAutoFit/>
            </a:bodyPr>
            <a:lstStyle/>
            <a:p>
              <a:r>
                <a:rPr lang="en-US" sz="2400" dirty="0"/>
                <a:t>Feedback regions</a:t>
              </a:r>
            </a:p>
          </p:txBody>
        </p:sp>
      </p:grpSp>
      <p:grpSp>
        <p:nvGrpSpPr>
          <p:cNvPr id="8" name="Group 7">
            <a:extLst>
              <a:ext uri="{FF2B5EF4-FFF2-40B4-BE49-F238E27FC236}">
                <a16:creationId xmlns:a16="http://schemas.microsoft.com/office/drawing/2014/main" id="{360AE5AD-9F08-4F0E-8391-8DB7BFFAE69E}"/>
              </a:ext>
            </a:extLst>
          </p:cNvPr>
          <p:cNvGrpSpPr/>
          <p:nvPr/>
        </p:nvGrpSpPr>
        <p:grpSpPr>
          <a:xfrm>
            <a:off x="10047296" y="3365451"/>
            <a:ext cx="2267031" cy="1384235"/>
            <a:chOff x="9935862" y="3365451"/>
            <a:chExt cx="2267031" cy="1384235"/>
          </a:xfrm>
        </p:grpSpPr>
        <p:grpSp>
          <p:nvGrpSpPr>
            <p:cNvPr id="30" name="Group 29">
              <a:extLst>
                <a:ext uri="{FF2B5EF4-FFF2-40B4-BE49-F238E27FC236}">
                  <a16:creationId xmlns:a16="http://schemas.microsoft.com/office/drawing/2014/main" id="{A381E444-34B3-4120-AC4D-61525AB6DCA0}"/>
                </a:ext>
              </a:extLst>
            </p:cNvPr>
            <p:cNvGrpSpPr/>
            <p:nvPr/>
          </p:nvGrpSpPr>
          <p:grpSpPr>
            <a:xfrm>
              <a:off x="10228815" y="3365451"/>
              <a:ext cx="1678225" cy="956620"/>
              <a:chOff x="-1909416" y="603250"/>
              <a:chExt cx="8027822" cy="5651498"/>
            </a:xfrm>
          </p:grpSpPr>
          <p:pic>
            <p:nvPicPr>
              <p:cNvPr id="31" name="Picture 30">
                <a:extLst>
                  <a:ext uri="{FF2B5EF4-FFF2-40B4-BE49-F238E27FC236}">
                    <a16:creationId xmlns:a16="http://schemas.microsoft.com/office/drawing/2014/main" id="{DF228B85-3FA5-4E6D-82E2-89025BF36E47}"/>
                  </a:ext>
                </a:extLst>
              </p:cNvPr>
              <p:cNvPicPr>
                <a:picLocks noChangeAspect="1"/>
              </p:cNvPicPr>
              <p:nvPr/>
            </p:nvPicPr>
            <p:blipFill>
              <a:blip r:embed="rId4"/>
              <a:stretch>
                <a:fillRect/>
              </a:stretch>
            </p:blipFill>
            <p:spPr>
              <a:xfrm>
                <a:off x="-1857194" y="603250"/>
                <a:ext cx="7975600" cy="5651498"/>
              </a:xfrm>
              <a:prstGeom prst="rect">
                <a:avLst/>
              </a:prstGeom>
            </p:spPr>
          </p:pic>
          <p:sp>
            <p:nvSpPr>
              <p:cNvPr id="32" name="Rectangle 31">
                <a:extLst>
                  <a:ext uri="{FF2B5EF4-FFF2-40B4-BE49-F238E27FC236}">
                    <a16:creationId xmlns:a16="http://schemas.microsoft.com/office/drawing/2014/main" id="{F6843B0D-2AAE-41D2-99E4-82CAD6F42BA6}"/>
                  </a:ext>
                </a:extLst>
              </p:cNvPr>
              <p:cNvSpPr/>
              <p:nvPr/>
            </p:nvSpPr>
            <p:spPr>
              <a:xfrm>
                <a:off x="-1909416" y="3191031"/>
                <a:ext cx="1401985" cy="110344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AE7CB"/>
                  </a:solidFill>
                </a:endParaRPr>
              </a:p>
            </p:txBody>
          </p:sp>
          <p:sp>
            <p:nvSpPr>
              <p:cNvPr id="33" name="Rectangle 32">
                <a:extLst>
                  <a:ext uri="{FF2B5EF4-FFF2-40B4-BE49-F238E27FC236}">
                    <a16:creationId xmlns:a16="http://schemas.microsoft.com/office/drawing/2014/main" id="{9445CAF2-BE1C-4BEA-989B-0B968A36B134}"/>
                  </a:ext>
                </a:extLst>
              </p:cNvPr>
              <p:cNvSpPr/>
              <p:nvPr/>
            </p:nvSpPr>
            <p:spPr>
              <a:xfrm>
                <a:off x="-1354098" y="4521496"/>
                <a:ext cx="1701800" cy="1553779"/>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AE7CB"/>
                  </a:solidFill>
                </a:endParaRPr>
              </a:p>
            </p:txBody>
          </p:sp>
          <p:sp>
            <p:nvSpPr>
              <p:cNvPr id="34" name="Rectangle 33">
                <a:extLst>
                  <a:ext uri="{FF2B5EF4-FFF2-40B4-BE49-F238E27FC236}">
                    <a16:creationId xmlns:a16="http://schemas.microsoft.com/office/drawing/2014/main" id="{FD566437-269D-483D-846A-873922D9260D}"/>
                  </a:ext>
                </a:extLst>
              </p:cNvPr>
              <p:cNvSpPr/>
              <p:nvPr/>
            </p:nvSpPr>
            <p:spPr>
              <a:xfrm>
                <a:off x="968304" y="2244165"/>
                <a:ext cx="761408" cy="683786"/>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AE7CB"/>
                  </a:solidFill>
                </a:endParaRPr>
              </a:p>
            </p:txBody>
          </p:sp>
        </p:grpSp>
        <p:sp>
          <p:nvSpPr>
            <p:cNvPr id="136" name="Rectangle 135">
              <a:extLst>
                <a:ext uri="{FF2B5EF4-FFF2-40B4-BE49-F238E27FC236}">
                  <a16:creationId xmlns:a16="http://schemas.microsoft.com/office/drawing/2014/main" id="{B4B17960-98AD-47DE-B064-47A0FD4D2017}"/>
                </a:ext>
              </a:extLst>
            </p:cNvPr>
            <p:cNvSpPr/>
            <p:nvPr/>
          </p:nvSpPr>
          <p:spPr>
            <a:xfrm>
              <a:off x="9935862" y="4288021"/>
              <a:ext cx="2267031" cy="461665"/>
            </a:xfrm>
            <a:prstGeom prst="rect">
              <a:avLst/>
            </a:prstGeom>
          </p:spPr>
          <p:txBody>
            <a:bodyPr wrap="none">
              <a:spAutoFit/>
            </a:bodyPr>
            <a:lstStyle/>
            <a:p>
              <a:r>
                <a:rPr lang="en-US" sz="2400" dirty="0"/>
                <a:t>Inference results</a:t>
              </a:r>
            </a:p>
          </p:txBody>
        </p:sp>
      </p:grpSp>
      <p:grpSp>
        <p:nvGrpSpPr>
          <p:cNvPr id="58" name="Group 57">
            <a:extLst>
              <a:ext uri="{FF2B5EF4-FFF2-40B4-BE49-F238E27FC236}">
                <a16:creationId xmlns:a16="http://schemas.microsoft.com/office/drawing/2014/main" id="{CC86A5B5-D499-4605-A7A8-077170B17ECB}"/>
              </a:ext>
            </a:extLst>
          </p:cNvPr>
          <p:cNvGrpSpPr/>
          <p:nvPr/>
        </p:nvGrpSpPr>
        <p:grpSpPr>
          <a:xfrm>
            <a:off x="10955777" y="4479434"/>
            <a:ext cx="796046" cy="347319"/>
            <a:chOff x="1312491" y="1020499"/>
            <a:chExt cx="3807906" cy="2051883"/>
          </a:xfrm>
        </p:grpSpPr>
        <p:sp>
          <p:nvSpPr>
            <p:cNvPr id="60" name="Rectangle 59">
              <a:extLst>
                <a:ext uri="{FF2B5EF4-FFF2-40B4-BE49-F238E27FC236}">
                  <a16:creationId xmlns:a16="http://schemas.microsoft.com/office/drawing/2014/main" id="{87E4A6C1-C38A-4B89-AA4C-D4DA9EF18068}"/>
                </a:ext>
              </a:extLst>
            </p:cNvPr>
            <p:cNvSpPr/>
            <p:nvPr/>
          </p:nvSpPr>
          <p:spPr>
            <a:xfrm>
              <a:off x="4022895" y="2167836"/>
              <a:ext cx="1097502" cy="904546"/>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AE7CB"/>
                </a:solidFill>
              </a:endParaRPr>
            </a:p>
          </p:txBody>
        </p:sp>
        <p:sp>
          <p:nvSpPr>
            <p:cNvPr id="61" name="Rectangle 60">
              <a:extLst>
                <a:ext uri="{FF2B5EF4-FFF2-40B4-BE49-F238E27FC236}">
                  <a16:creationId xmlns:a16="http://schemas.microsoft.com/office/drawing/2014/main" id="{FB65E287-5F58-490F-BD56-DE2BD7B6511E}"/>
                </a:ext>
              </a:extLst>
            </p:cNvPr>
            <p:cNvSpPr/>
            <p:nvPr/>
          </p:nvSpPr>
          <p:spPr>
            <a:xfrm>
              <a:off x="3364860" y="1020499"/>
              <a:ext cx="658040" cy="776890"/>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AE7CB"/>
                </a:solidFill>
              </a:endParaRPr>
            </a:p>
          </p:txBody>
        </p:sp>
        <p:sp>
          <p:nvSpPr>
            <p:cNvPr id="62" name="Rectangle 61">
              <a:extLst>
                <a:ext uri="{FF2B5EF4-FFF2-40B4-BE49-F238E27FC236}">
                  <a16:creationId xmlns:a16="http://schemas.microsoft.com/office/drawing/2014/main" id="{8A719CF6-A854-4D0B-803E-91167A6B4AE3}"/>
                </a:ext>
              </a:extLst>
            </p:cNvPr>
            <p:cNvSpPr/>
            <p:nvPr/>
          </p:nvSpPr>
          <p:spPr>
            <a:xfrm>
              <a:off x="1312491" y="1797389"/>
              <a:ext cx="761407" cy="683784"/>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AE7CB"/>
                </a:solidFill>
              </a:endParaRPr>
            </a:p>
          </p:txBody>
        </p:sp>
      </p:grpSp>
    </p:spTree>
    <p:extLst>
      <p:ext uri="{BB962C8B-B14F-4D97-AF65-F5344CB8AC3E}">
        <p14:creationId xmlns:p14="http://schemas.microsoft.com/office/powerpoint/2010/main" val="19717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08333E-7 -3.7037E-7 L 0.17956 0.06319 " pathEditMode="relative" rAng="0" ptsTypes="AA">
                                      <p:cBhvr>
                                        <p:cTn id="8" dur="1500" fill="hold"/>
                                        <p:tgtEl>
                                          <p:spTgt spid="63"/>
                                        </p:tgtEl>
                                        <p:attrNameLst>
                                          <p:attrName>ppt_x</p:attrName>
                                          <p:attrName>ppt_y</p:attrName>
                                        </p:attrNameLst>
                                      </p:cBhvr>
                                      <p:rCtr x="8971" y="3148"/>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37" presetClass="path" presetSubtype="0" accel="50000" decel="50000" fill="hold" nodeType="withEffect">
                                  <p:stCondLst>
                                    <p:cond delay="0"/>
                                  </p:stCondLst>
                                  <p:childTnLst>
                                    <p:animMotion origin="layout" path="M 2.5E-6 -1.48148E-6 L 0.08698 -0.05162 C 0.10508 -0.06319 0.13229 -0.06944 0.16094 -0.06944 C 0.19336 -0.06944 0.2194 -0.06319 0.2375 -0.05162 L 0.32461 -1.48148E-6 " pathEditMode="relative" rAng="0" ptsTypes="AAAAA">
                                      <p:cBhvr>
                                        <p:cTn id="16" dur="1500" fill="hold"/>
                                        <p:tgtEl>
                                          <p:spTgt spid="9"/>
                                        </p:tgtEl>
                                        <p:attrNameLst>
                                          <p:attrName>ppt_x</p:attrName>
                                          <p:attrName>ppt_y</p:attrName>
                                        </p:attrNameLst>
                                      </p:cBhvr>
                                      <p:rCtr x="16224" y="-3472"/>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1.25E-6 1.85185E-6 L 0.20273 0.12754 " pathEditMode="relative" rAng="0" ptsTypes="AA">
                                      <p:cBhvr>
                                        <p:cTn id="22" dur="1500" fill="hold"/>
                                        <p:tgtEl>
                                          <p:spTgt spid="28"/>
                                        </p:tgtEl>
                                        <p:attrNameLst>
                                          <p:attrName>ppt_x</p:attrName>
                                          <p:attrName>ppt_y</p:attrName>
                                        </p:attrNameLst>
                                      </p:cBhvr>
                                      <p:rCtr x="10130" y="6366"/>
                                    </p:animMotion>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4.79167E-6 0.00116 L -0.08815 0.15232 " pathEditMode="relative" rAng="0" ptsTypes="AA">
                                      <p:cBhvr>
                                        <p:cTn id="32" dur="2000" fill="hold"/>
                                        <p:tgtEl>
                                          <p:spTgt spid="6"/>
                                        </p:tgtEl>
                                        <p:attrNameLst>
                                          <p:attrName>ppt_x</p:attrName>
                                          <p:attrName>ppt_y</p:attrName>
                                        </p:attrNameLst>
                                      </p:cBhvr>
                                      <p:rCtr x="-4414" y="7546"/>
                                    </p:animMotion>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2.70833E-6 3.33333E-6 L -0.01211 0.14884 " pathEditMode="relative" rAng="0" ptsTypes="AA">
                                      <p:cBhvr>
                                        <p:cTn id="36" dur="2000" fill="hold"/>
                                        <p:tgtEl>
                                          <p:spTgt spid="8"/>
                                        </p:tgtEl>
                                        <p:attrNameLst>
                                          <p:attrName>ppt_x</p:attrName>
                                          <p:attrName>ppt_y</p:attrName>
                                        </p:attrNameLst>
                                      </p:cBhvr>
                                      <p:rCtr x="-612" y="7431"/>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37" presetClass="path" presetSubtype="0" accel="50000" decel="50000" fill="hold" nodeType="withEffect">
                                  <p:stCondLst>
                                    <p:cond delay="0"/>
                                  </p:stCondLst>
                                  <p:childTnLst>
                                    <p:animMotion origin="layout" path="M -0.00039 0.00023 L -0.09309 0.03889 C -0.11237 0.04745 -0.14128 0.05231 -0.17162 0.05231 C -0.20625 0.05231 -0.23386 0.04745 -0.25313 0.03889 L -0.34571 0.00023 " pathEditMode="relative" rAng="0" ptsTypes="AAAAA">
                                      <p:cBhvr>
                                        <p:cTn id="44" dur="2000" fill="hold"/>
                                        <p:tgtEl>
                                          <p:spTgt spid="87"/>
                                        </p:tgtEl>
                                        <p:attrNameLst>
                                          <p:attrName>ppt_x</p:attrName>
                                          <p:attrName>ppt_y</p:attrName>
                                        </p:attrNameLst>
                                      </p:cBhvr>
                                      <p:rCtr x="-17266" y="2593"/>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87"/>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42" presetClass="path" presetSubtype="0" accel="50000" decel="50000" fill="hold" nodeType="withEffect">
                                  <p:stCondLst>
                                    <p:cond delay="0"/>
                                  </p:stCondLst>
                                  <p:childTnLst>
                                    <p:animMotion origin="layout" path="M -2.70833E-6 4.07407E-6 L -0.18945 -0.39884 " pathEditMode="relative" rAng="0" ptsTypes="AA">
                                      <p:cBhvr>
                                        <p:cTn id="52" dur="2000" fill="hold"/>
                                        <p:tgtEl>
                                          <p:spTgt spid="127"/>
                                        </p:tgtEl>
                                        <p:attrNameLst>
                                          <p:attrName>ppt_x</p:attrName>
                                          <p:attrName>ppt_y</p:attrName>
                                        </p:attrNameLst>
                                      </p:cBhvr>
                                      <p:rCtr x="-9818" y="-18796"/>
                                    </p:animMotion>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randombar(horizontal)">
                                      <p:cBhvr>
                                        <p:cTn id="57" dur="500"/>
                                        <p:tgtEl>
                                          <p:spTgt spid="96"/>
                                        </p:tgtEl>
                                      </p:cBhvr>
                                    </p:animEffect>
                                  </p:childTnLst>
                                </p:cTn>
                              </p:par>
                              <p:par>
                                <p:cTn id="58" presetID="14" presetClass="exit" presetSubtype="10" fill="hold" nodeType="withEffect">
                                  <p:stCondLst>
                                    <p:cond delay="0"/>
                                  </p:stCondLst>
                                  <p:childTnLst>
                                    <p:animEffect transition="out" filter="randombar(horizontal)">
                                      <p:cBhvr>
                                        <p:cTn id="59" dur="500"/>
                                        <p:tgtEl>
                                          <p:spTgt spid="127"/>
                                        </p:tgtEl>
                                      </p:cBhvr>
                                    </p:animEffect>
                                    <p:set>
                                      <p:cBhvr>
                                        <p:cTn id="60" dur="1" fill="hold">
                                          <p:stCondLst>
                                            <p:cond delay="499"/>
                                          </p:stCondLst>
                                        </p:cTn>
                                        <p:tgtEl>
                                          <p:spTgt spid="127"/>
                                        </p:tgtEl>
                                        <p:attrNameLst>
                                          <p:attrName>style.visibility</p:attrName>
                                        </p:attrNameLst>
                                      </p:cBhvr>
                                      <p:to>
                                        <p:strVal val="hidden"/>
                                      </p:to>
                                    </p:set>
                                  </p:childTnLst>
                                </p:cTn>
                              </p:par>
                              <p:par>
                                <p:cTn id="61" presetID="42" presetClass="path" presetSubtype="0" accel="50000" decel="50000" fill="hold" nodeType="withEffect">
                                  <p:stCondLst>
                                    <p:cond delay="0"/>
                                  </p:stCondLst>
                                  <p:childTnLst>
                                    <p:animMotion origin="layout" path="M 4.16667E-7 -3.33333E-6 L 0.13776 0.37848 " pathEditMode="relative" rAng="0" ptsTypes="AA">
                                      <p:cBhvr>
                                        <p:cTn id="62" dur="2000" fill="hold"/>
                                        <p:tgtEl>
                                          <p:spTgt spid="96"/>
                                        </p:tgtEl>
                                        <p:attrNameLst>
                                          <p:attrName>ppt_x</p:attrName>
                                          <p:attrName>ppt_y</p:attrName>
                                        </p:attrNameLst>
                                      </p:cBhvr>
                                      <p:rCtr x="6888" y="18912"/>
                                    </p:animMotion>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96"/>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37" presetClass="path" presetSubtype="0" accel="50000" decel="50000" fill="hold" nodeType="withEffect">
                                  <p:stCondLst>
                                    <p:cond delay="0"/>
                                  </p:stCondLst>
                                  <p:childTnLst>
                                    <p:animMotion origin="layout" path="M 0.00065 0.00209 L 0.11419 0.04097 C 0.13776 0.04977 0.17318 0.05463 0.21042 0.05463 C 0.25286 0.05463 0.28672 0.04977 0.31029 0.04097 L 0.42396 0.00209 " pathEditMode="relative" rAng="0" ptsTypes="AAAAA">
                                      <p:cBhvr>
                                        <p:cTn id="70" dur="2000" fill="hold"/>
                                        <p:tgtEl>
                                          <p:spTgt spid="7"/>
                                        </p:tgtEl>
                                        <p:attrNameLst>
                                          <p:attrName>ppt_x</p:attrName>
                                          <p:attrName>ppt_y</p:attrName>
                                        </p:attrNameLst>
                                      </p:cBhvr>
                                      <p:rCtr x="21159" y="2616"/>
                                    </p:animMotion>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7"/>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03"/>
                                        </p:tgtEl>
                                        <p:attrNameLst>
                                          <p:attrName>style.visibility</p:attrName>
                                        </p:attrNameLst>
                                      </p:cBhvr>
                                      <p:to>
                                        <p:strVal val="visible"/>
                                      </p:to>
                                    </p:set>
                                  </p:childTnLst>
                                </p:cTn>
                              </p:par>
                              <p:par>
                                <p:cTn id="77" presetID="42" presetClass="path" presetSubtype="0" accel="50000" decel="50000" fill="hold" nodeType="withEffect">
                                  <p:stCondLst>
                                    <p:cond delay="0"/>
                                  </p:stCondLst>
                                  <p:childTnLst>
                                    <p:animMotion origin="layout" path="M 4.375E-6 -7.40741E-7 L 0.15664 -0.17407 " pathEditMode="relative" rAng="0" ptsTypes="AA">
                                      <p:cBhvr>
                                        <p:cTn id="78" dur="2000" fill="hold"/>
                                        <p:tgtEl>
                                          <p:spTgt spid="103"/>
                                        </p:tgtEl>
                                        <p:attrNameLst>
                                          <p:attrName>ppt_x</p:attrName>
                                          <p:attrName>ppt_y</p:attrName>
                                        </p:attrNameLst>
                                      </p:cBhvr>
                                      <p:rCtr x="7826" y="-8704"/>
                                    </p:animMotion>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nodeType="clickEffect">
                                  <p:stCondLst>
                                    <p:cond delay="0"/>
                                  </p:stCondLst>
                                  <p:childTnLst>
                                    <p:animEffect transition="out" filter="randombar(horizontal)">
                                      <p:cBhvr>
                                        <p:cTn id="82" dur="500"/>
                                        <p:tgtEl>
                                          <p:spTgt spid="103"/>
                                        </p:tgtEl>
                                      </p:cBhvr>
                                    </p:animEffect>
                                    <p:set>
                                      <p:cBhvr>
                                        <p:cTn id="83" dur="1" fill="hold">
                                          <p:stCondLst>
                                            <p:cond delay="499"/>
                                          </p:stCondLst>
                                        </p:cTn>
                                        <p:tgtEl>
                                          <p:spTgt spid="103"/>
                                        </p:tgtEl>
                                        <p:attrNameLst>
                                          <p:attrName>style.visibility</p:attrName>
                                        </p:attrNameLst>
                                      </p:cBhvr>
                                      <p:to>
                                        <p:strVal val="hidden"/>
                                      </p:to>
                                    </p:set>
                                  </p:childTnLst>
                                </p:cTn>
                              </p:par>
                              <p:par>
                                <p:cTn id="84" presetID="14" presetClass="entr" presetSubtype="10" fill="hold"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randombar(horizontal)">
                                      <p:cBhvr>
                                        <p:cTn id="8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sz="4000" b="1" dirty="0">
                <a:solidFill>
                  <a:srgbClr val="216583"/>
                </a:solidFill>
              </a:rPr>
              <a:t>Demo</a:t>
            </a:r>
            <a:endParaRPr lang="en-US" sz="4000"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10</a:t>
            </a:r>
          </a:p>
        </p:txBody>
      </p:sp>
      <p:grpSp>
        <p:nvGrpSpPr>
          <p:cNvPr id="19" name="Group 18">
            <a:extLst>
              <a:ext uri="{FF2B5EF4-FFF2-40B4-BE49-F238E27FC236}">
                <a16:creationId xmlns:a16="http://schemas.microsoft.com/office/drawing/2014/main" id="{21135FE1-1609-40A7-870A-79CA4F80008C}"/>
              </a:ext>
            </a:extLst>
          </p:cNvPr>
          <p:cNvGrpSpPr/>
          <p:nvPr/>
        </p:nvGrpSpPr>
        <p:grpSpPr>
          <a:xfrm>
            <a:off x="1280160" y="1549766"/>
            <a:ext cx="4603404" cy="560350"/>
            <a:chOff x="799215" y="1578633"/>
            <a:chExt cx="3391785" cy="560350"/>
          </a:xfrm>
        </p:grpSpPr>
        <p:sp>
          <p:nvSpPr>
            <p:cNvPr id="10" name="Rectangle 9">
              <a:extLst>
                <a:ext uri="{FF2B5EF4-FFF2-40B4-BE49-F238E27FC236}">
                  <a16:creationId xmlns:a16="http://schemas.microsoft.com/office/drawing/2014/main" id="{DD98A8CB-F2CD-48E1-BD25-CEE91DB3E134}"/>
                </a:ext>
              </a:extLst>
            </p:cNvPr>
            <p:cNvSpPr/>
            <p:nvPr/>
          </p:nvSpPr>
          <p:spPr>
            <a:xfrm>
              <a:off x="799215" y="1690688"/>
              <a:ext cx="276139" cy="330037"/>
            </a:xfrm>
            <a:prstGeom prst="rect">
              <a:avLst/>
            </a:prstGeom>
            <a:noFill/>
            <a:ln w="50800">
              <a:solidFill>
                <a:srgbClr val="318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C63EEB-DB17-498A-B262-F33396098E28}"/>
                </a:ext>
              </a:extLst>
            </p:cNvPr>
            <p:cNvSpPr/>
            <p:nvPr/>
          </p:nvSpPr>
          <p:spPr>
            <a:xfrm>
              <a:off x="1075354" y="1578633"/>
              <a:ext cx="3115646" cy="560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Objects before iteration</a:t>
              </a:r>
            </a:p>
          </p:txBody>
        </p:sp>
      </p:grpSp>
      <p:grpSp>
        <p:nvGrpSpPr>
          <p:cNvPr id="20" name="Group 19">
            <a:extLst>
              <a:ext uri="{FF2B5EF4-FFF2-40B4-BE49-F238E27FC236}">
                <a16:creationId xmlns:a16="http://schemas.microsoft.com/office/drawing/2014/main" id="{B6395BEC-FB89-41C6-BF60-6D9FA6DA0BEE}"/>
              </a:ext>
            </a:extLst>
          </p:cNvPr>
          <p:cNvGrpSpPr/>
          <p:nvPr/>
        </p:nvGrpSpPr>
        <p:grpSpPr>
          <a:xfrm>
            <a:off x="6773371" y="1546664"/>
            <a:ext cx="5528202" cy="560350"/>
            <a:chOff x="4665370" y="1576499"/>
            <a:chExt cx="5528202" cy="560350"/>
          </a:xfrm>
        </p:grpSpPr>
        <p:sp>
          <p:nvSpPr>
            <p:cNvPr id="13" name="Rectangle 12">
              <a:extLst>
                <a:ext uri="{FF2B5EF4-FFF2-40B4-BE49-F238E27FC236}">
                  <a16:creationId xmlns:a16="http://schemas.microsoft.com/office/drawing/2014/main" id="{0FE7BE94-5E98-4A99-A64C-700B4286B68B}"/>
                </a:ext>
              </a:extLst>
            </p:cNvPr>
            <p:cNvSpPr/>
            <p:nvPr/>
          </p:nvSpPr>
          <p:spPr>
            <a:xfrm>
              <a:off x="4665370" y="1687012"/>
              <a:ext cx="330037" cy="330037"/>
            </a:xfrm>
            <a:prstGeom prst="rect">
              <a:avLst/>
            </a:prstGeom>
            <a:noFill/>
            <a:ln w="50800">
              <a:solidFill>
                <a:srgbClr val="F8C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D9302F-8F62-4F76-B896-C03AEDB48C95}"/>
                </a:ext>
              </a:extLst>
            </p:cNvPr>
            <p:cNvSpPr/>
            <p:nvPr/>
          </p:nvSpPr>
          <p:spPr>
            <a:xfrm>
              <a:off x="4995407" y="1576499"/>
              <a:ext cx="5198165" cy="560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Objects after iteration</a:t>
              </a:r>
            </a:p>
          </p:txBody>
        </p:sp>
      </p:grpSp>
      <p:sp>
        <p:nvSpPr>
          <p:cNvPr id="15" name="Rectangle 14">
            <a:extLst>
              <a:ext uri="{FF2B5EF4-FFF2-40B4-BE49-F238E27FC236}">
                <a16:creationId xmlns:a16="http://schemas.microsoft.com/office/drawing/2014/main" id="{269380AF-22D5-4CD1-9C92-8A4553A5B417}"/>
              </a:ext>
            </a:extLst>
          </p:cNvPr>
          <p:cNvSpPr/>
          <p:nvPr/>
        </p:nvSpPr>
        <p:spPr>
          <a:xfrm>
            <a:off x="578604" y="2732798"/>
            <a:ext cx="3211078" cy="560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After Stream A</a:t>
            </a:r>
          </a:p>
        </p:txBody>
      </p:sp>
      <p:sp>
        <p:nvSpPr>
          <p:cNvPr id="17" name="Rectangle 16">
            <a:extLst>
              <a:ext uri="{FF2B5EF4-FFF2-40B4-BE49-F238E27FC236}">
                <a16:creationId xmlns:a16="http://schemas.microsoft.com/office/drawing/2014/main" id="{8AF5A628-5D70-4F73-B457-8BB0970BCD33}"/>
              </a:ext>
            </a:extLst>
          </p:cNvPr>
          <p:cNvSpPr/>
          <p:nvPr/>
        </p:nvSpPr>
        <p:spPr>
          <a:xfrm>
            <a:off x="4418619" y="2764625"/>
            <a:ext cx="3336265" cy="560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Stream B</a:t>
            </a:r>
          </a:p>
        </p:txBody>
      </p:sp>
      <p:sp>
        <p:nvSpPr>
          <p:cNvPr id="18" name="Rectangle 17">
            <a:extLst>
              <a:ext uri="{FF2B5EF4-FFF2-40B4-BE49-F238E27FC236}">
                <a16:creationId xmlns:a16="http://schemas.microsoft.com/office/drawing/2014/main" id="{8F265A48-BFCA-4A5A-9628-3B0F017B32BA}"/>
              </a:ext>
            </a:extLst>
          </p:cNvPr>
          <p:cNvSpPr/>
          <p:nvPr/>
        </p:nvSpPr>
        <p:spPr>
          <a:xfrm>
            <a:off x="8685835" y="3024914"/>
            <a:ext cx="2748784" cy="560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endParaRPr>
          </a:p>
        </p:txBody>
      </p:sp>
      <p:sp>
        <p:nvSpPr>
          <p:cNvPr id="16" name="Rectangle 15">
            <a:extLst>
              <a:ext uri="{FF2B5EF4-FFF2-40B4-BE49-F238E27FC236}">
                <a16:creationId xmlns:a16="http://schemas.microsoft.com/office/drawing/2014/main" id="{5D2E1387-3994-48D6-AFF8-E7002519BC8C}"/>
              </a:ext>
            </a:extLst>
          </p:cNvPr>
          <p:cNvSpPr/>
          <p:nvPr/>
        </p:nvSpPr>
        <p:spPr>
          <a:xfrm>
            <a:off x="8280689" y="2748192"/>
            <a:ext cx="3211078" cy="560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After Stream B</a:t>
            </a:r>
          </a:p>
        </p:txBody>
      </p:sp>
      <p:sp>
        <p:nvSpPr>
          <p:cNvPr id="21" name="Rectangle 20">
            <a:extLst>
              <a:ext uri="{FF2B5EF4-FFF2-40B4-BE49-F238E27FC236}">
                <a16:creationId xmlns:a16="http://schemas.microsoft.com/office/drawing/2014/main" id="{D09F34BA-6086-4E91-BD10-5487122B8488}"/>
              </a:ext>
            </a:extLst>
          </p:cNvPr>
          <p:cNvSpPr/>
          <p:nvPr/>
        </p:nvSpPr>
        <p:spPr>
          <a:xfrm>
            <a:off x="5" y="5838441"/>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DDS encodes and </a:t>
            </a:r>
            <a:r>
              <a:rPr lang="en-US" sz="3200" b="1" dirty="0">
                <a:solidFill>
                  <a:srgbClr val="0070C0"/>
                </a:solidFill>
              </a:rPr>
              <a:t>recalls </a:t>
            </a:r>
            <a:r>
              <a:rPr lang="en-US" sz="3200" b="1" dirty="0">
                <a:solidFill>
                  <a:schemeClr val="tx1"/>
                </a:solidFill>
              </a:rPr>
              <a:t>undetected</a:t>
            </a:r>
            <a:r>
              <a:rPr lang="en-US" sz="3200" b="1" dirty="0">
                <a:solidFill>
                  <a:srgbClr val="0070C0"/>
                </a:solidFill>
              </a:rPr>
              <a:t> </a:t>
            </a:r>
            <a:r>
              <a:rPr lang="en-US" sz="3200" b="1" dirty="0">
                <a:solidFill>
                  <a:schemeClr val="tx1"/>
                </a:solidFill>
              </a:rPr>
              <a:t>objects through the iteration.</a:t>
            </a:r>
          </a:p>
        </p:txBody>
      </p:sp>
      <p:pic>
        <p:nvPicPr>
          <p:cNvPr id="6" name="dds-short">
            <a:hlinkClick r:id="" action="ppaction://media"/>
            <a:extLst>
              <a:ext uri="{FF2B5EF4-FFF2-40B4-BE49-F238E27FC236}">
                <a16:creationId xmlns:a16="http://schemas.microsoft.com/office/drawing/2014/main" id="{15797105-B265-4856-8C46-3E838CA6EE30}"/>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8362228" y="3489325"/>
            <a:ext cx="3048000" cy="1524000"/>
          </a:xfrm>
          <a:prstGeom prst="rect">
            <a:avLst/>
          </a:prstGeom>
        </p:spPr>
      </p:pic>
      <p:pic>
        <p:nvPicPr>
          <p:cNvPr id="8" name="propose-short">
            <a:hlinkClick r:id="" action="ppaction://media"/>
            <a:extLst>
              <a:ext uri="{FF2B5EF4-FFF2-40B4-BE49-F238E27FC236}">
                <a16:creationId xmlns:a16="http://schemas.microsoft.com/office/drawing/2014/main" id="{6D4F0BF9-B6D1-4042-85CD-3CC9BE38FA8F}"/>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4572001" y="3483034"/>
            <a:ext cx="3047998" cy="1523999"/>
          </a:xfrm>
          <a:prstGeom prst="rect">
            <a:avLst/>
          </a:prstGeom>
        </p:spPr>
      </p:pic>
      <p:pic>
        <p:nvPicPr>
          <p:cNvPr id="9" name="baseline-short">
            <a:hlinkClick r:id="" action="ppaction://media"/>
            <a:extLst>
              <a:ext uri="{FF2B5EF4-FFF2-40B4-BE49-F238E27FC236}">
                <a16:creationId xmlns:a16="http://schemas.microsoft.com/office/drawing/2014/main" id="{F2AD9FE3-B17B-456B-9057-F2B420808794}"/>
              </a:ext>
            </a:extLst>
          </p:cNvPr>
          <p:cNvPicPr>
            <a:picLocks noChangeAspect="1"/>
          </p:cNvPicPr>
          <p:nvPr>
            <a:videoFile r:link="rId6"/>
            <p:extLst>
              <p:ext uri="{DAA4B4D4-6D71-4841-9C94-3DE7FCFB9230}">
                <p14:media xmlns:p14="http://schemas.microsoft.com/office/powerpoint/2010/main" r:embed="rId5"/>
              </p:ext>
            </p:extLst>
          </p:nvPr>
        </p:nvPicPr>
        <p:blipFill>
          <a:blip r:embed="rId11"/>
          <a:stretch>
            <a:fillRect/>
          </a:stretch>
        </p:blipFill>
        <p:spPr>
          <a:xfrm>
            <a:off x="660143" y="3483035"/>
            <a:ext cx="3048000" cy="1524000"/>
          </a:xfrm>
          <a:prstGeom prst="rect">
            <a:avLst/>
          </a:prstGeom>
        </p:spPr>
      </p:pic>
    </p:spTree>
    <p:extLst>
      <p:ext uri="{BB962C8B-B14F-4D97-AF65-F5344CB8AC3E}">
        <p14:creationId xmlns:p14="http://schemas.microsoft.com/office/powerpoint/2010/main" val="384220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grpId="0" nodeType="withEffect" nodePh="1">
                                  <p:stCondLst>
                                    <p:cond delay="0"/>
                                  </p:stCondLst>
                                  <p:endCondLst>
                                    <p:cond evt="begin" delay="0">
                                      <p:tn val="19"/>
                                    </p:cond>
                                  </p:end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5120" fill="hold"/>
                                        <p:tgtEl>
                                          <p:spTgt spid="6"/>
                                        </p:tgtEl>
                                      </p:cBhvr>
                                    </p:cmd>
                                  </p:childTnLst>
                                </p:cTn>
                              </p:par>
                              <p:par>
                                <p:cTn id="29" presetID="1" presetClass="mediacall" presetSubtype="0" fill="hold" nodeType="withEffect">
                                  <p:stCondLst>
                                    <p:cond delay="0"/>
                                  </p:stCondLst>
                                  <p:childTnLst>
                                    <p:cmd type="call" cmd="playFrom(0.0)">
                                      <p:cBhvr>
                                        <p:cTn id="30" dur="5080" fill="hold"/>
                                        <p:tgtEl>
                                          <p:spTgt spid="8"/>
                                        </p:tgtEl>
                                      </p:cBhvr>
                                    </p:cmd>
                                  </p:childTnLst>
                                </p:cTn>
                              </p:par>
                              <p:par>
                                <p:cTn id="31" presetID="1" presetClass="mediacall" presetSubtype="0" fill="hold" nodeType="withEffect">
                                  <p:stCondLst>
                                    <p:cond delay="0"/>
                                  </p:stCondLst>
                                  <p:childTnLst>
                                    <p:cmd type="call" cmd="playFrom(0.0)">
                                      <p:cBhvr>
                                        <p:cTn id="32" dur="5120" fill="hold"/>
                                        <p:tgtEl>
                                          <p:spTgt spid="9"/>
                                        </p:tgtEl>
                                      </p:cBhvr>
                                    </p:cmd>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fill="hold" display="0">
                  <p:stCondLst>
                    <p:cond delay="indefinite"/>
                  </p:stCondLst>
                </p:cTn>
                <p:tgtEl>
                  <p:spTgt spid="6"/>
                </p:tgtEl>
              </p:cMediaNode>
            </p:video>
            <p:video>
              <p:cMediaNode vol="80000">
                <p:cTn id="39" fill="hold" display="0">
                  <p:stCondLst>
                    <p:cond delay="indefinite"/>
                  </p:stCondLst>
                </p:cTn>
                <p:tgtEl>
                  <p:spTgt spid="8"/>
                </p:tgtEl>
              </p:cMediaNode>
            </p:video>
            <p:video>
              <p:cMediaNode vol="80000">
                <p:cTn id="40" fill="hold" display="0">
                  <p:stCondLst>
                    <p:cond delay="indefinite"/>
                  </p:stCondLst>
                </p:cTn>
                <p:tgtEl>
                  <p:spTgt spid="9"/>
                </p:tgtEl>
              </p:cMediaNode>
            </p:video>
          </p:childTnLst>
        </p:cTn>
      </p:par>
    </p:tnLst>
    <p:bldLst>
      <p:bldP spid="15" grpId="0"/>
      <p:bldP spid="17" grpId="0"/>
      <p:bldP spid="18" grpId="0"/>
      <p:bldP spid="1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Example: object detection</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14</a:t>
            </a:r>
          </a:p>
        </p:txBody>
      </p:sp>
      <p:sp>
        <p:nvSpPr>
          <p:cNvPr id="33" name="Rectangle 32">
            <a:extLst>
              <a:ext uri="{FF2B5EF4-FFF2-40B4-BE49-F238E27FC236}">
                <a16:creationId xmlns:a16="http://schemas.microsoft.com/office/drawing/2014/main" id="{1154FA44-CD8D-4044-B38C-EE54A492739E}"/>
              </a:ext>
            </a:extLst>
          </p:cNvPr>
          <p:cNvSpPr/>
          <p:nvPr/>
        </p:nvSpPr>
        <p:spPr>
          <a:xfrm>
            <a:off x="-74959" y="4397597"/>
            <a:ext cx="3735517" cy="830997"/>
          </a:xfrm>
          <a:prstGeom prst="rect">
            <a:avLst/>
          </a:prstGeom>
        </p:spPr>
        <p:txBody>
          <a:bodyPr wrap="square">
            <a:spAutoFit/>
          </a:bodyPr>
          <a:lstStyle/>
          <a:p>
            <a:pPr algn="ctr"/>
            <a:r>
              <a:rPr lang="en-US" sz="2400" dirty="0"/>
              <a:t>Generated from the intermediate output of DNN</a:t>
            </a:r>
          </a:p>
        </p:txBody>
      </p:sp>
      <p:sp>
        <p:nvSpPr>
          <p:cNvPr id="42" name="Rectangle 41">
            <a:extLst>
              <a:ext uri="{FF2B5EF4-FFF2-40B4-BE49-F238E27FC236}">
                <a16:creationId xmlns:a16="http://schemas.microsoft.com/office/drawing/2014/main" id="{FCCCDA39-952B-47AD-BB3F-A4D79BF7EA78}"/>
              </a:ext>
            </a:extLst>
          </p:cNvPr>
          <p:cNvSpPr/>
          <p:nvPr/>
        </p:nvSpPr>
        <p:spPr>
          <a:xfrm>
            <a:off x="34916" y="1549726"/>
            <a:ext cx="3343798" cy="830997"/>
          </a:xfrm>
          <a:prstGeom prst="rect">
            <a:avLst/>
          </a:prstGeom>
        </p:spPr>
        <p:txBody>
          <a:bodyPr wrap="square">
            <a:spAutoFit/>
          </a:bodyPr>
          <a:lstStyle/>
          <a:p>
            <a:pPr algn="ctr"/>
            <a:r>
              <a:rPr lang="en-US" sz="2400" dirty="0"/>
              <a:t>Generate all regions that may contain objects</a:t>
            </a:r>
          </a:p>
        </p:txBody>
      </p:sp>
      <p:grpSp>
        <p:nvGrpSpPr>
          <p:cNvPr id="45" name="Group 44">
            <a:extLst>
              <a:ext uri="{FF2B5EF4-FFF2-40B4-BE49-F238E27FC236}">
                <a16:creationId xmlns:a16="http://schemas.microsoft.com/office/drawing/2014/main" id="{2ADFCB4E-6889-43B1-9D0A-68824969865C}"/>
              </a:ext>
            </a:extLst>
          </p:cNvPr>
          <p:cNvGrpSpPr/>
          <p:nvPr/>
        </p:nvGrpSpPr>
        <p:grpSpPr>
          <a:xfrm>
            <a:off x="436357" y="2875290"/>
            <a:ext cx="2509689" cy="1439940"/>
            <a:chOff x="-2294603" y="603250"/>
            <a:chExt cx="7975600" cy="5651500"/>
          </a:xfrm>
        </p:grpSpPr>
        <p:pic>
          <p:nvPicPr>
            <p:cNvPr id="46" name="Picture 45">
              <a:extLst>
                <a:ext uri="{FF2B5EF4-FFF2-40B4-BE49-F238E27FC236}">
                  <a16:creationId xmlns:a16="http://schemas.microsoft.com/office/drawing/2014/main" id="{00F8E03D-A70A-4F5A-9F3B-8A9C46B0B00A}"/>
                </a:ext>
              </a:extLst>
            </p:cNvPr>
            <p:cNvPicPr>
              <a:picLocks noChangeAspect="1"/>
            </p:cNvPicPr>
            <p:nvPr/>
          </p:nvPicPr>
          <p:blipFill>
            <a:blip r:embed="rId3"/>
            <a:stretch>
              <a:fillRect/>
            </a:stretch>
          </p:blipFill>
          <p:spPr>
            <a:xfrm>
              <a:off x="-2294603" y="603250"/>
              <a:ext cx="7975600" cy="5651500"/>
            </a:xfrm>
            <a:prstGeom prst="rect">
              <a:avLst/>
            </a:prstGeom>
          </p:spPr>
        </p:pic>
        <p:sp>
          <p:nvSpPr>
            <p:cNvPr id="47" name="Rectangle 46">
              <a:extLst>
                <a:ext uri="{FF2B5EF4-FFF2-40B4-BE49-F238E27FC236}">
                  <a16:creationId xmlns:a16="http://schemas.microsoft.com/office/drawing/2014/main" id="{BD36A481-3CEC-4EB5-A316-8834517123FC}"/>
                </a:ext>
              </a:extLst>
            </p:cNvPr>
            <p:cNvSpPr/>
            <p:nvPr/>
          </p:nvSpPr>
          <p:spPr>
            <a:xfrm>
              <a:off x="-1510857" y="4635797"/>
              <a:ext cx="1871440" cy="151279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47">
              <a:extLst>
                <a:ext uri="{FF2B5EF4-FFF2-40B4-BE49-F238E27FC236}">
                  <a16:creationId xmlns:a16="http://schemas.microsoft.com/office/drawing/2014/main" id="{3DE56484-439A-40C1-B6B1-A8E61054224E}"/>
                </a:ext>
              </a:extLst>
            </p:cNvPr>
            <p:cNvSpPr/>
            <p:nvPr/>
          </p:nvSpPr>
          <p:spPr>
            <a:xfrm>
              <a:off x="-2030726" y="3208063"/>
              <a:ext cx="1540704" cy="1215082"/>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Rectangle 48">
              <a:extLst>
                <a:ext uri="{FF2B5EF4-FFF2-40B4-BE49-F238E27FC236}">
                  <a16:creationId xmlns:a16="http://schemas.microsoft.com/office/drawing/2014/main" id="{A01E2F91-A500-4500-BD91-0CD6A05BE56B}"/>
                </a:ext>
              </a:extLst>
            </p:cNvPr>
            <p:cNvSpPr/>
            <p:nvPr/>
          </p:nvSpPr>
          <p:spPr>
            <a:xfrm>
              <a:off x="843239" y="2357127"/>
              <a:ext cx="899577" cy="683786"/>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ectangle 49">
              <a:extLst>
                <a:ext uri="{FF2B5EF4-FFF2-40B4-BE49-F238E27FC236}">
                  <a16:creationId xmlns:a16="http://schemas.microsoft.com/office/drawing/2014/main" id="{AD3C9480-9B45-4486-B9D6-D88E1E93EE64}"/>
                </a:ext>
              </a:extLst>
            </p:cNvPr>
            <p:cNvSpPr/>
            <p:nvPr/>
          </p:nvSpPr>
          <p:spPr>
            <a:xfrm>
              <a:off x="1990049" y="787053"/>
              <a:ext cx="752227" cy="7473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ectangle 50">
              <a:extLst>
                <a:ext uri="{FF2B5EF4-FFF2-40B4-BE49-F238E27FC236}">
                  <a16:creationId xmlns:a16="http://schemas.microsoft.com/office/drawing/2014/main" id="{687EE61C-0754-4411-A53A-3903B8A0598D}"/>
                </a:ext>
              </a:extLst>
            </p:cNvPr>
            <p:cNvSpPr/>
            <p:nvPr/>
          </p:nvSpPr>
          <p:spPr>
            <a:xfrm>
              <a:off x="1363909" y="1644504"/>
              <a:ext cx="766011" cy="795867"/>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Rectangle 51">
              <a:extLst>
                <a:ext uri="{FF2B5EF4-FFF2-40B4-BE49-F238E27FC236}">
                  <a16:creationId xmlns:a16="http://schemas.microsoft.com/office/drawing/2014/main" id="{D3FA6C8A-2F79-4D6A-A462-E991111A319C}"/>
                </a:ext>
              </a:extLst>
            </p:cNvPr>
            <p:cNvSpPr/>
            <p:nvPr/>
          </p:nvSpPr>
          <p:spPr>
            <a:xfrm>
              <a:off x="3340653" y="1123991"/>
              <a:ext cx="635000" cy="605179"/>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a:extLst>
                <a:ext uri="{FF2B5EF4-FFF2-40B4-BE49-F238E27FC236}">
                  <a16:creationId xmlns:a16="http://schemas.microsoft.com/office/drawing/2014/main" id="{54D43651-1CC9-43E9-8F5F-3D1BFB90C84B}"/>
                </a:ext>
              </a:extLst>
            </p:cNvPr>
            <p:cNvSpPr/>
            <p:nvPr/>
          </p:nvSpPr>
          <p:spPr>
            <a:xfrm>
              <a:off x="4128431" y="2254104"/>
              <a:ext cx="752227" cy="7473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Rectangle 53">
              <a:extLst>
                <a:ext uri="{FF2B5EF4-FFF2-40B4-BE49-F238E27FC236}">
                  <a16:creationId xmlns:a16="http://schemas.microsoft.com/office/drawing/2014/main" id="{1EF571EA-2364-4746-AFDB-EE9E6F202B53}"/>
                </a:ext>
              </a:extLst>
            </p:cNvPr>
            <p:cNvSpPr/>
            <p:nvPr/>
          </p:nvSpPr>
          <p:spPr>
            <a:xfrm>
              <a:off x="2887785" y="709126"/>
              <a:ext cx="486736" cy="448733"/>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2" name="Group 21">
            <a:extLst>
              <a:ext uri="{FF2B5EF4-FFF2-40B4-BE49-F238E27FC236}">
                <a16:creationId xmlns:a16="http://schemas.microsoft.com/office/drawing/2014/main" id="{C36FA583-A9B2-4473-86EE-076FD05B632A}"/>
              </a:ext>
            </a:extLst>
          </p:cNvPr>
          <p:cNvGrpSpPr/>
          <p:nvPr/>
        </p:nvGrpSpPr>
        <p:grpSpPr>
          <a:xfrm>
            <a:off x="3595798" y="1549726"/>
            <a:ext cx="4626601" cy="4094365"/>
            <a:chOff x="3595798" y="1549726"/>
            <a:chExt cx="4626601" cy="4094365"/>
          </a:xfrm>
        </p:grpSpPr>
        <p:sp>
          <p:nvSpPr>
            <p:cNvPr id="36" name="Rectangle 35">
              <a:extLst>
                <a:ext uri="{FF2B5EF4-FFF2-40B4-BE49-F238E27FC236}">
                  <a16:creationId xmlns:a16="http://schemas.microsoft.com/office/drawing/2014/main" id="{BF624AFF-4A45-42E2-B7D2-027AC710447D}"/>
                </a:ext>
              </a:extLst>
            </p:cNvPr>
            <p:cNvSpPr/>
            <p:nvPr/>
          </p:nvSpPr>
          <p:spPr>
            <a:xfrm>
              <a:off x="4870944" y="4813094"/>
              <a:ext cx="2037514" cy="830997"/>
            </a:xfrm>
            <a:prstGeom prst="rect">
              <a:avLst/>
            </a:prstGeom>
          </p:spPr>
          <p:txBody>
            <a:bodyPr wrap="square">
              <a:spAutoFit/>
            </a:bodyPr>
            <a:lstStyle/>
            <a:p>
              <a:pPr algn="ctr"/>
              <a:r>
                <a:rPr lang="en-US" sz="2400" dirty="0"/>
                <a:t>DNN is already confident</a:t>
              </a:r>
            </a:p>
          </p:txBody>
        </p:sp>
        <p:grpSp>
          <p:nvGrpSpPr>
            <p:cNvPr id="8" name="Group 7">
              <a:extLst>
                <a:ext uri="{FF2B5EF4-FFF2-40B4-BE49-F238E27FC236}">
                  <a16:creationId xmlns:a16="http://schemas.microsoft.com/office/drawing/2014/main" id="{6A2E0707-3828-45BC-AAE1-EAAD8DD472E3}"/>
                </a:ext>
              </a:extLst>
            </p:cNvPr>
            <p:cNvGrpSpPr/>
            <p:nvPr/>
          </p:nvGrpSpPr>
          <p:grpSpPr>
            <a:xfrm>
              <a:off x="4768964" y="2875289"/>
              <a:ext cx="2509689" cy="1439940"/>
              <a:chOff x="-2294603" y="603250"/>
              <a:chExt cx="7975600" cy="5651500"/>
            </a:xfrm>
          </p:grpSpPr>
          <p:pic>
            <p:nvPicPr>
              <p:cNvPr id="9" name="Picture 8">
                <a:extLst>
                  <a:ext uri="{FF2B5EF4-FFF2-40B4-BE49-F238E27FC236}">
                    <a16:creationId xmlns:a16="http://schemas.microsoft.com/office/drawing/2014/main" id="{09A990A7-0956-4BDA-88D7-4F1FB9BB3CB8}"/>
                  </a:ext>
                </a:extLst>
              </p:cNvPr>
              <p:cNvPicPr>
                <a:picLocks noChangeAspect="1"/>
              </p:cNvPicPr>
              <p:nvPr/>
            </p:nvPicPr>
            <p:blipFill>
              <a:blip r:embed="rId3"/>
              <a:stretch>
                <a:fillRect/>
              </a:stretch>
            </p:blipFill>
            <p:spPr>
              <a:xfrm>
                <a:off x="-2294603" y="603250"/>
                <a:ext cx="7975600" cy="5651500"/>
              </a:xfrm>
              <a:prstGeom prst="rect">
                <a:avLst/>
              </a:prstGeom>
            </p:spPr>
          </p:pic>
          <p:sp>
            <p:nvSpPr>
              <p:cNvPr id="10" name="Rectangle 9">
                <a:extLst>
                  <a:ext uri="{FF2B5EF4-FFF2-40B4-BE49-F238E27FC236}">
                    <a16:creationId xmlns:a16="http://schemas.microsoft.com/office/drawing/2014/main" id="{821AD653-BFF9-47AC-9EFF-AA01B0465D0A}"/>
                  </a:ext>
                </a:extLst>
              </p:cNvPr>
              <p:cNvSpPr/>
              <p:nvPr/>
            </p:nvSpPr>
            <p:spPr>
              <a:xfrm>
                <a:off x="-1510857" y="4635797"/>
                <a:ext cx="1871440" cy="1512794"/>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7EA9E4E4-3755-4174-84FA-076725362745}"/>
                  </a:ext>
                </a:extLst>
              </p:cNvPr>
              <p:cNvSpPr/>
              <p:nvPr/>
            </p:nvSpPr>
            <p:spPr>
              <a:xfrm>
                <a:off x="-2030726" y="3208063"/>
                <a:ext cx="1540704" cy="1215082"/>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6514BDC4-DF7D-46F5-B19B-DAB4A36F05D0}"/>
                  </a:ext>
                </a:extLst>
              </p:cNvPr>
              <p:cNvSpPr/>
              <p:nvPr/>
            </p:nvSpPr>
            <p:spPr>
              <a:xfrm>
                <a:off x="843239" y="2357127"/>
                <a:ext cx="899577" cy="683786"/>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1CD1720B-B090-4C3F-A535-E8C1B41F9164}"/>
                  </a:ext>
                </a:extLst>
              </p:cNvPr>
              <p:cNvSpPr/>
              <p:nvPr/>
            </p:nvSpPr>
            <p:spPr>
              <a:xfrm>
                <a:off x="1990049" y="787053"/>
                <a:ext cx="752227" cy="7473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4173F12C-DC5D-401C-96C0-AADCE718D846}"/>
                  </a:ext>
                </a:extLst>
              </p:cNvPr>
              <p:cNvSpPr/>
              <p:nvPr/>
            </p:nvSpPr>
            <p:spPr>
              <a:xfrm>
                <a:off x="1363909" y="1644504"/>
                <a:ext cx="766011" cy="795867"/>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65AFC015-91A9-4B62-A67C-A5CD0B9E7ADA}"/>
                  </a:ext>
                </a:extLst>
              </p:cNvPr>
              <p:cNvSpPr/>
              <p:nvPr/>
            </p:nvSpPr>
            <p:spPr>
              <a:xfrm>
                <a:off x="3340653" y="1123991"/>
                <a:ext cx="635000" cy="605179"/>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EF40585B-88F1-4F82-8D67-EFC403B7BA30}"/>
                  </a:ext>
                </a:extLst>
              </p:cNvPr>
              <p:cNvSpPr/>
              <p:nvPr/>
            </p:nvSpPr>
            <p:spPr>
              <a:xfrm>
                <a:off x="4128431" y="2254104"/>
                <a:ext cx="752227" cy="7473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D9463D48-F228-4267-B016-28AA78C2A5D4}"/>
                  </a:ext>
                </a:extLst>
              </p:cNvPr>
              <p:cNvSpPr/>
              <p:nvPr/>
            </p:nvSpPr>
            <p:spPr>
              <a:xfrm>
                <a:off x="2887785" y="709126"/>
                <a:ext cx="486736" cy="448733"/>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3" name="Rectangle 42">
              <a:extLst>
                <a:ext uri="{FF2B5EF4-FFF2-40B4-BE49-F238E27FC236}">
                  <a16:creationId xmlns:a16="http://schemas.microsoft.com/office/drawing/2014/main" id="{C34BB871-2373-4D34-BEC5-77C6A6227976}"/>
                </a:ext>
              </a:extLst>
            </p:cNvPr>
            <p:cNvSpPr/>
            <p:nvPr/>
          </p:nvSpPr>
          <p:spPr>
            <a:xfrm>
              <a:off x="3595798" y="1549726"/>
              <a:ext cx="4626601" cy="830997"/>
            </a:xfrm>
            <a:prstGeom prst="rect">
              <a:avLst/>
            </a:prstGeom>
          </p:spPr>
          <p:txBody>
            <a:bodyPr wrap="square">
              <a:spAutoFit/>
            </a:bodyPr>
            <a:lstStyle/>
            <a:p>
              <a:pPr algn="ctr"/>
              <a:r>
                <a:rPr lang="en-US" sz="2400" dirty="0"/>
                <a:t>Eliminate regions that overlap with high-confidence inference results </a:t>
              </a:r>
            </a:p>
          </p:txBody>
        </p:sp>
        <p:cxnSp>
          <p:nvCxnSpPr>
            <p:cNvPr id="7" name="Connector: Elbow 6">
              <a:extLst>
                <a:ext uri="{FF2B5EF4-FFF2-40B4-BE49-F238E27FC236}">
                  <a16:creationId xmlns:a16="http://schemas.microsoft.com/office/drawing/2014/main" id="{1DD8B3FA-C18B-40A9-8406-9EDBBA3F9FDB}"/>
                </a:ext>
              </a:extLst>
            </p:cNvPr>
            <p:cNvCxnSpPr>
              <a:cxnSpLocks/>
              <a:stCxn id="36" idx="0"/>
              <a:endCxn id="12" idx="2"/>
            </p:cNvCxnSpPr>
            <p:nvPr/>
          </p:nvCxnSpPr>
          <p:spPr>
            <a:xfrm rot="5400000" flipH="1" flipV="1">
              <a:off x="5235437" y="4150644"/>
              <a:ext cx="1316715" cy="8186"/>
            </a:xfrm>
            <a:prstGeom prst="bentConnector3">
              <a:avLst/>
            </a:prstGeom>
            <a:ln w="508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0177A33-9347-5E4E-8A62-BDA8D239FD9D}"/>
                </a:ext>
              </a:extLst>
            </p:cNvPr>
            <p:cNvCxnSpPr>
              <a:cxnSpLocks/>
              <a:endCxn id="10" idx="2"/>
            </p:cNvCxnSpPr>
            <p:nvPr/>
          </p:nvCxnSpPr>
          <p:spPr>
            <a:xfrm flipH="1" flipV="1">
              <a:off x="5310030" y="4288181"/>
              <a:ext cx="133190" cy="567546"/>
            </a:xfrm>
            <a:prstGeom prst="straightConnector1">
              <a:avLst/>
            </a:prstGeom>
            <a:ln w="508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A22F8896-9F8E-B94A-8A32-A60E8DE082DD}"/>
                </a:ext>
              </a:extLst>
            </p:cNvPr>
            <p:cNvCxnSpPr>
              <a:cxnSpLocks/>
              <a:stCxn id="36" idx="1"/>
              <a:endCxn id="11" idx="1"/>
            </p:cNvCxnSpPr>
            <p:nvPr/>
          </p:nvCxnSpPr>
          <p:spPr>
            <a:xfrm rot="10800000">
              <a:off x="4851998" y="3693763"/>
              <a:ext cx="18946" cy="1534831"/>
            </a:xfrm>
            <a:prstGeom prst="curvedConnector3">
              <a:avLst>
                <a:gd name="adj1" fmla="val 1306587"/>
              </a:avLst>
            </a:prstGeom>
            <a:ln w="50800">
              <a:solidFill>
                <a:srgbClr val="DD7C1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05ADBC5-3C26-4D08-A2A9-59F55B7137AF}"/>
              </a:ext>
            </a:extLst>
          </p:cNvPr>
          <p:cNvGrpSpPr/>
          <p:nvPr/>
        </p:nvGrpSpPr>
        <p:grpSpPr>
          <a:xfrm>
            <a:off x="8323200" y="1549727"/>
            <a:ext cx="3732000" cy="2734221"/>
            <a:chOff x="8323200" y="1549727"/>
            <a:chExt cx="3732000" cy="2734221"/>
          </a:xfrm>
        </p:grpSpPr>
        <p:sp>
          <p:nvSpPr>
            <p:cNvPr id="44" name="Rectangle 43">
              <a:extLst>
                <a:ext uri="{FF2B5EF4-FFF2-40B4-BE49-F238E27FC236}">
                  <a16:creationId xmlns:a16="http://schemas.microsoft.com/office/drawing/2014/main" id="{3C6B82CF-86E6-42F4-AC8C-347B11AF1012}"/>
                </a:ext>
              </a:extLst>
            </p:cNvPr>
            <p:cNvSpPr/>
            <p:nvPr/>
          </p:nvSpPr>
          <p:spPr>
            <a:xfrm>
              <a:off x="8323200" y="1549727"/>
              <a:ext cx="3732000" cy="830997"/>
            </a:xfrm>
            <a:prstGeom prst="rect">
              <a:avLst/>
            </a:prstGeom>
          </p:spPr>
          <p:txBody>
            <a:bodyPr wrap="square">
              <a:spAutoFit/>
            </a:bodyPr>
            <a:lstStyle/>
            <a:p>
              <a:pPr algn="ctr"/>
              <a:r>
                <a:rPr lang="en-US" sz="2400" dirty="0"/>
                <a:t>Encode remaining regions in codec-friendly manner</a:t>
              </a:r>
            </a:p>
          </p:txBody>
        </p:sp>
        <p:grpSp>
          <p:nvGrpSpPr>
            <p:cNvPr id="56" name="Group 55">
              <a:extLst>
                <a:ext uri="{FF2B5EF4-FFF2-40B4-BE49-F238E27FC236}">
                  <a16:creationId xmlns:a16="http://schemas.microsoft.com/office/drawing/2014/main" id="{4DBA68F6-E64C-48C2-899F-09CED4011F76}"/>
                </a:ext>
              </a:extLst>
            </p:cNvPr>
            <p:cNvGrpSpPr/>
            <p:nvPr/>
          </p:nvGrpSpPr>
          <p:grpSpPr>
            <a:xfrm>
              <a:off x="8926278" y="2875289"/>
              <a:ext cx="2427522" cy="1408659"/>
              <a:chOff x="1733694" y="4318447"/>
              <a:chExt cx="2572758" cy="1492937"/>
            </a:xfrm>
          </p:grpSpPr>
          <p:sp>
            <p:nvSpPr>
              <p:cNvPr id="57" name="Rectangle 56">
                <a:extLst>
                  <a:ext uri="{FF2B5EF4-FFF2-40B4-BE49-F238E27FC236}">
                    <a16:creationId xmlns:a16="http://schemas.microsoft.com/office/drawing/2014/main" id="{E477FBE2-AAB0-4321-8AEF-9BC6050541A3}"/>
                  </a:ext>
                </a:extLst>
              </p:cNvPr>
              <p:cNvSpPr/>
              <p:nvPr/>
            </p:nvSpPr>
            <p:spPr>
              <a:xfrm>
                <a:off x="1733694" y="4318447"/>
                <a:ext cx="2572758" cy="1492937"/>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02424EDA-680E-4282-B383-B14D90FDAD05}"/>
                  </a:ext>
                </a:extLst>
              </p:cNvPr>
              <p:cNvPicPr>
                <a:picLocks noChangeAspect="1"/>
              </p:cNvPicPr>
              <p:nvPr/>
            </p:nvPicPr>
            <p:blipFill>
              <a:blip r:embed="rId3"/>
              <a:srcRect l="80534" t="29211" r="10035" b="57565"/>
              <a:stretch>
                <a:fillRect/>
              </a:stretch>
            </p:blipFill>
            <p:spPr>
              <a:xfrm>
                <a:off x="3860795" y="4786042"/>
                <a:ext cx="242652" cy="195211"/>
              </a:xfrm>
              <a:custGeom>
                <a:avLst/>
                <a:gdLst>
                  <a:gd name="connsiteX0" fmla="*/ 0 w 242652"/>
                  <a:gd name="connsiteY0" fmla="*/ 0 h 195211"/>
                  <a:gd name="connsiteX1" fmla="*/ 242652 w 242652"/>
                  <a:gd name="connsiteY1" fmla="*/ 0 h 195211"/>
                  <a:gd name="connsiteX2" fmla="*/ 242652 w 242652"/>
                  <a:gd name="connsiteY2" fmla="*/ 195211 h 195211"/>
                  <a:gd name="connsiteX3" fmla="*/ 0 w 242652"/>
                  <a:gd name="connsiteY3" fmla="*/ 195211 h 195211"/>
                </a:gdLst>
                <a:ahLst/>
                <a:cxnLst>
                  <a:cxn ang="0">
                    <a:pos x="connsiteX0" y="connsiteY0"/>
                  </a:cxn>
                  <a:cxn ang="0">
                    <a:pos x="connsiteX1" y="connsiteY1"/>
                  </a:cxn>
                  <a:cxn ang="0">
                    <a:pos x="connsiteX2" y="connsiteY2"/>
                  </a:cxn>
                  <a:cxn ang="0">
                    <a:pos x="connsiteX3" y="connsiteY3"/>
                  </a:cxn>
                </a:cxnLst>
                <a:rect l="l" t="t" r="r" b="b"/>
                <a:pathLst>
                  <a:path w="242652" h="195211">
                    <a:moveTo>
                      <a:pt x="0" y="0"/>
                    </a:moveTo>
                    <a:lnTo>
                      <a:pt x="242652" y="0"/>
                    </a:lnTo>
                    <a:lnTo>
                      <a:pt x="242652" y="195211"/>
                    </a:lnTo>
                    <a:lnTo>
                      <a:pt x="0" y="195211"/>
                    </a:lnTo>
                    <a:close/>
                  </a:path>
                </a:pathLst>
              </a:custGeom>
              <a:ln>
                <a:solidFill>
                  <a:srgbClr val="64F0F7"/>
                </a:solidFill>
              </a:ln>
            </p:spPr>
          </p:pic>
          <p:pic>
            <p:nvPicPr>
              <p:cNvPr id="59" name="Picture 58">
                <a:extLst>
                  <a:ext uri="{FF2B5EF4-FFF2-40B4-BE49-F238E27FC236}">
                    <a16:creationId xmlns:a16="http://schemas.microsoft.com/office/drawing/2014/main" id="{BEB91042-7FA8-41BB-BC1A-6F8020DB3381}"/>
                  </a:ext>
                </a:extLst>
              </p:cNvPr>
              <p:cNvPicPr>
                <a:picLocks noChangeAspect="1"/>
              </p:cNvPicPr>
              <p:nvPr/>
            </p:nvPicPr>
            <p:blipFill>
              <a:blip r:embed="rId3"/>
              <a:srcRect l="70656" t="9214" r="21382" b="80078"/>
              <a:stretch>
                <a:fillRect/>
              </a:stretch>
            </p:blipFill>
            <p:spPr>
              <a:xfrm>
                <a:off x="3606676" y="4490864"/>
                <a:ext cx="204837" cy="158068"/>
              </a:xfrm>
              <a:custGeom>
                <a:avLst/>
                <a:gdLst>
                  <a:gd name="connsiteX0" fmla="*/ 0 w 204837"/>
                  <a:gd name="connsiteY0" fmla="*/ 0 h 158068"/>
                  <a:gd name="connsiteX1" fmla="*/ 204837 w 204837"/>
                  <a:gd name="connsiteY1" fmla="*/ 0 h 158068"/>
                  <a:gd name="connsiteX2" fmla="*/ 204837 w 204837"/>
                  <a:gd name="connsiteY2" fmla="*/ 158068 h 158068"/>
                  <a:gd name="connsiteX3" fmla="*/ 0 w 204837"/>
                  <a:gd name="connsiteY3" fmla="*/ 158068 h 158068"/>
                </a:gdLst>
                <a:ahLst/>
                <a:cxnLst>
                  <a:cxn ang="0">
                    <a:pos x="connsiteX0" y="connsiteY0"/>
                  </a:cxn>
                  <a:cxn ang="0">
                    <a:pos x="connsiteX1" y="connsiteY1"/>
                  </a:cxn>
                  <a:cxn ang="0">
                    <a:pos x="connsiteX2" y="connsiteY2"/>
                  </a:cxn>
                  <a:cxn ang="0">
                    <a:pos x="connsiteX3" y="connsiteY3"/>
                  </a:cxn>
                </a:cxnLst>
                <a:rect l="l" t="t" r="r" b="b"/>
                <a:pathLst>
                  <a:path w="204837" h="158068">
                    <a:moveTo>
                      <a:pt x="0" y="0"/>
                    </a:moveTo>
                    <a:lnTo>
                      <a:pt x="204837" y="0"/>
                    </a:lnTo>
                    <a:lnTo>
                      <a:pt x="204837" y="158068"/>
                    </a:lnTo>
                    <a:lnTo>
                      <a:pt x="0" y="158068"/>
                    </a:lnTo>
                    <a:close/>
                  </a:path>
                </a:pathLst>
              </a:custGeom>
              <a:ln>
                <a:solidFill>
                  <a:srgbClr val="64F0F7"/>
                </a:solidFill>
              </a:ln>
            </p:spPr>
          </p:pic>
          <p:pic>
            <p:nvPicPr>
              <p:cNvPr id="60" name="Picture 59">
                <a:extLst>
                  <a:ext uri="{FF2B5EF4-FFF2-40B4-BE49-F238E27FC236}">
                    <a16:creationId xmlns:a16="http://schemas.microsoft.com/office/drawing/2014/main" id="{004E85DC-B30F-4A64-9E86-627859D8FFDA}"/>
                  </a:ext>
                </a:extLst>
              </p:cNvPr>
              <p:cNvPicPr>
                <a:picLocks noChangeAspect="1"/>
              </p:cNvPicPr>
              <p:nvPr/>
            </p:nvPicPr>
            <p:blipFill>
              <a:blip r:embed="rId3"/>
              <a:srcRect l="64978" t="1873" r="28919" b="90187"/>
              <a:stretch>
                <a:fillRect/>
              </a:stretch>
            </p:blipFill>
            <p:spPr>
              <a:xfrm>
                <a:off x="3460591" y="4351006"/>
                <a:ext cx="157010" cy="117205"/>
              </a:xfrm>
              <a:custGeom>
                <a:avLst/>
                <a:gdLst>
                  <a:gd name="connsiteX0" fmla="*/ 0 w 157011"/>
                  <a:gd name="connsiteY0" fmla="*/ 0 h 117205"/>
                  <a:gd name="connsiteX1" fmla="*/ 157011 w 157011"/>
                  <a:gd name="connsiteY1" fmla="*/ 0 h 117205"/>
                  <a:gd name="connsiteX2" fmla="*/ 157011 w 157011"/>
                  <a:gd name="connsiteY2" fmla="*/ 117205 h 117205"/>
                  <a:gd name="connsiteX3" fmla="*/ 0 w 157011"/>
                  <a:gd name="connsiteY3" fmla="*/ 117205 h 117205"/>
                </a:gdLst>
                <a:ahLst/>
                <a:cxnLst>
                  <a:cxn ang="0">
                    <a:pos x="connsiteX0" y="connsiteY0"/>
                  </a:cxn>
                  <a:cxn ang="0">
                    <a:pos x="connsiteX1" y="connsiteY1"/>
                  </a:cxn>
                  <a:cxn ang="0">
                    <a:pos x="connsiteX2" y="connsiteY2"/>
                  </a:cxn>
                  <a:cxn ang="0">
                    <a:pos x="connsiteX3" y="connsiteY3"/>
                  </a:cxn>
                </a:cxnLst>
                <a:rect l="l" t="t" r="r" b="b"/>
                <a:pathLst>
                  <a:path w="157011" h="117205">
                    <a:moveTo>
                      <a:pt x="0" y="0"/>
                    </a:moveTo>
                    <a:lnTo>
                      <a:pt x="157011" y="0"/>
                    </a:lnTo>
                    <a:lnTo>
                      <a:pt x="157011" y="117205"/>
                    </a:lnTo>
                    <a:lnTo>
                      <a:pt x="0" y="117205"/>
                    </a:lnTo>
                    <a:close/>
                  </a:path>
                </a:pathLst>
              </a:custGeom>
              <a:ln>
                <a:solidFill>
                  <a:srgbClr val="64F0F7"/>
                </a:solidFill>
              </a:ln>
            </p:spPr>
          </p:pic>
          <p:pic>
            <p:nvPicPr>
              <p:cNvPr id="61" name="Picture 60">
                <a:extLst>
                  <a:ext uri="{FF2B5EF4-FFF2-40B4-BE49-F238E27FC236}">
                    <a16:creationId xmlns:a16="http://schemas.microsoft.com/office/drawing/2014/main" id="{81FEE850-8CFE-4E16-9630-68E38BDCA066}"/>
                  </a:ext>
                </a:extLst>
              </p:cNvPr>
              <p:cNvPicPr>
                <a:picLocks noChangeAspect="1"/>
              </p:cNvPicPr>
              <p:nvPr/>
            </p:nvPicPr>
            <p:blipFill>
              <a:blip r:embed="rId3"/>
              <a:srcRect l="53722" t="3252" r="36846" b="83523"/>
              <a:stretch>
                <a:fillRect/>
              </a:stretch>
            </p:blipFill>
            <p:spPr>
              <a:xfrm>
                <a:off x="3170999" y="4402860"/>
                <a:ext cx="242652" cy="195211"/>
              </a:xfrm>
              <a:custGeom>
                <a:avLst/>
                <a:gdLst>
                  <a:gd name="connsiteX0" fmla="*/ 0 w 242652"/>
                  <a:gd name="connsiteY0" fmla="*/ 0 h 195211"/>
                  <a:gd name="connsiteX1" fmla="*/ 242652 w 242652"/>
                  <a:gd name="connsiteY1" fmla="*/ 0 h 195211"/>
                  <a:gd name="connsiteX2" fmla="*/ 242652 w 242652"/>
                  <a:gd name="connsiteY2" fmla="*/ 195211 h 195211"/>
                  <a:gd name="connsiteX3" fmla="*/ 0 w 242652"/>
                  <a:gd name="connsiteY3" fmla="*/ 195211 h 195211"/>
                </a:gdLst>
                <a:ahLst/>
                <a:cxnLst>
                  <a:cxn ang="0">
                    <a:pos x="connsiteX0" y="connsiteY0"/>
                  </a:cxn>
                  <a:cxn ang="0">
                    <a:pos x="connsiteX1" y="connsiteY1"/>
                  </a:cxn>
                  <a:cxn ang="0">
                    <a:pos x="connsiteX2" y="connsiteY2"/>
                  </a:cxn>
                  <a:cxn ang="0">
                    <a:pos x="connsiteX3" y="connsiteY3"/>
                  </a:cxn>
                </a:cxnLst>
                <a:rect l="l" t="t" r="r" b="b"/>
                <a:pathLst>
                  <a:path w="242652" h="195211">
                    <a:moveTo>
                      <a:pt x="0" y="0"/>
                    </a:moveTo>
                    <a:lnTo>
                      <a:pt x="242652" y="0"/>
                    </a:lnTo>
                    <a:lnTo>
                      <a:pt x="242652" y="195211"/>
                    </a:lnTo>
                    <a:lnTo>
                      <a:pt x="0" y="195211"/>
                    </a:lnTo>
                    <a:close/>
                  </a:path>
                </a:pathLst>
              </a:custGeom>
              <a:ln>
                <a:solidFill>
                  <a:srgbClr val="64F0F7"/>
                </a:solidFill>
              </a:ln>
            </p:spPr>
          </p:pic>
          <p:pic>
            <p:nvPicPr>
              <p:cNvPr id="62" name="Picture 61">
                <a:extLst>
                  <a:ext uri="{FF2B5EF4-FFF2-40B4-BE49-F238E27FC236}">
                    <a16:creationId xmlns:a16="http://schemas.microsoft.com/office/drawing/2014/main" id="{98128431-E942-4ECF-A579-2EF352F8C31A}"/>
                  </a:ext>
                </a:extLst>
              </p:cNvPr>
              <p:cNvPicPr>
                <a:picLocks noChangeAspect="1"/>
              </p:cNvPicPr>
              <p:nvPr/>
            </p:nvPicPr>
            <p:blipFill>
              <a:blip r:embed="rId3"/>
              <a:srcRect l="45871" t="18424" r="44524" b="67493"/>
              <a:stretch>
                <a:fillRect/>
              </a:stretch>
            </p:blipFill>
            <p:spPr>
              <a:xfrm>
                <a:off x="2969021" y="4626818"/>
                <a:ext cx="247099" cy="207874"/>
              </a:xfrm>
              <a:custGeom>
                <a:avLst/>
                <a:gdLst>
                  <a:gd name="connsiteX0" fmla="*/ 0 w 247099"/>
                  <a:gd name="connsiteY0" fmla="*/ 0 h 207874"/>
                  <a:gd name="connsiteX1" fmla="*/ 247099 w 247099"/>
                  <a:gd name="connsiteY1" fmla="*/ 0 h 207874"/>
                  <a:gd name="connsiteX2" fmla="*/ 247099 w 247099"/>
                  <a:gd name="connsiteY2" fmla="*/ 207874 h 207874"/>
                  <a:gd name="connsiteX3" fmla="*/ 0 w 247099"/>
                  <a:gd name="connsiteY3" fmla="*/ 207874 h 207874"/>
                </a:gdLst>
                <a:ahLst/>
                <a:cxnLst>
                  <a:cxn ang="0">
                    <a:pos x="connsiteX0" y="connsiteY0"/>
                  </a:cxn>
                  <a:cxn ang="0">
                    <a:pos x="connsiteX1" y="connsiteY1"/>
                  </a:cxn>
                  <a:cxn ang="0">
                    <a:pos x="connsiteX2" y="connsiteY2"/>
                  </a:cxn>
                  <a:cxn ang="0">
                    <a:pos x="connsiteX3" y="connsiteY3"/>
                  </a:cxn>
                </a:cxnLst>
                <a:rect l="l" t="t" r="r" b="b"/>
                <a:pathLst>
                  <a:path w="247099" h="207874">
                    <a:moveTo>
                      <a:pt x="0" y="0"/>
                    </a:moveTo>
                    <a:lnTo>
                      <a:pt x="247099" y="0"/>
                    </a:lnTo>
                    <a:lnTo>
                      <a:pt x="247099" y="207874"/>
                    </a:lnTo>
                    <a:lnTo>
                      <a:pt x="0" y="207874"/>
                    </a:lnTo>
                    <a:close/>
                  </a:path>
                </a:pathLst>
              </a:custGeom>
              <a:ln>
                <a:solidFill>
                  <a:srgbClr val="64F0F7"/>
                </a:solidFill>
              </a:ln>
            </p:spPr>
          </p:pic>
        </p:grpSp>
      </p:grpSp>
    </p:spTree>
    <p:extLst>
      <p:ext uri="{BB962C8B-B14F-4D97-AF65-F5344CB8AC3E}">
        <p14:creationId xmlns:p14="http://schemas.microsoft.com/office/powerpoint/2010/main" val="155088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Example: object detection</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14</a:t>
            </a:r>
          </a:p>
        </p:txBody>
      </p:sp>
      <p:sp>
        <p:nvSpPr>
          <p:cNvPr id="5" name="Rectangle 4">
            <a:extLst>
              <a:ext uri="{FF2B5EF4-FFF2-40B4-BE49-F238E27FC236}">
                <a16:creationId xmlns:a16="http://schemas.microsoft.com/office/drawing/2014/main" id="{6CB501A8-65E1-4768-8172-ED5D3FC90490}"/>
              </a:ext>
            </a:extLst>
          </p:cNvPr>
          <p:cNvSpPr/>
          <p:nvPr/>
        </p:nvSpPr>
        <p:spPr>
          <a:xfrm>
            <a:off x="0" y="1862970"/>
            <a:ext cx="5961184" cy="769441"/>
          </a:xfrm>
          <a:prstGeom prst="rect">
            <a:avLst/>
          </a:prstGeom>
        </p:spPr>
        <p:txBody>
          <a:bodyPr wrap="square">
            <a:spAutoFit/>
          </a:bodyPr>
          <a:lstStyle/>
          <a:p>
            <a:r>
              <a:rPr lang="en-US" sz="2400" b="1" i="1" dirty="0"/>
              <a:t>Faster-RCNN</a:t>
            </a:r>
            <a:r>
              <a:rPr lang="en-US" sz="2000" i="1" dirty="0"/>
              <a:t>: region proposal network output with              </a:t>
            </a:r>
          </a:p>
          <a:p>
            <a:r>
              <a:rPr lang="en-US" sz="2000" i="1" dirty="0"/>
              <a:t>                        high confidence score</a:t>
            </a:r>
          </a:p>
        </p:txBody>
      </p:sp>
      <p:sp>
        <p:nvSpPr>
          <p:cNvPr id="4" name="矩形 3">
            <a:extLst>
              <a:ext uri="{FF2B5EF4-FFF2-40B4-BE49-F238E27FC236}">
                <a16:creationId xmlns:a16="http://schemas.microsoft.com/office/drawing/2014/main" id="{D8181556-029D-4431-A738-594A25179E5E}"/>
              </a:ext>
            </a:extLst>
          </p:cNvPr>
          <p:cNvSpPr/>
          <p:nvPr/>
        </p:nvSpPr>
        <p:spPr>
          <a:xfrm>
            <a:off x="6096000" y="1862969"/>
            <a:ext cx="6096000" cy="769441"/>
          </a:xfrm>
          <a:prstGeom prst="rect">
            <a:avLst/>
          </a:prstGeom>
        </p:spPr>
        <p:txBody>
          <a:bodyPr wrap="square">
            <a:spAutoFit/>
          </a:bodyPr>
          <a:lstStyle/>
          <a:p>
            <a:r>
              <a:rPr lang="en-US" altLang="zh-CN" sz="2400" b="1" i="1" dirty="0" err="1"/>
              <a:t>YoLo</a:t>
            </a:r>
            <a:r>
              <a:rPr lang="en-US" altLang="zh-CN" sz="2000" i="1" dirty="0"/>
              <a:t>: detection bounding boxes with the sum of the </a:t>
            </a:r>
          </a:p>
          <a:p>
            <a:r>
              <a:rPr lang="en-US" altLang="zh-CN" sz="2000" i="1" dirty="0"/>
              <a:t>          score of all non-background classes over a threshold</a:t>
            </a:r>
          </a:p>
        </p:txBody>
      </p:sp>
      <p:pic>
        <p:nvPicPr>
          <p:cNvPr id="1026" name="Picture 2" descr="https://pyimagesearch.com/wp-content/uploads/2018/11/yolo_design.jpg">
            <a:extLst>
              <a:ext uri="{FF2B5EF4-FFF2-40B4-BE49-F238E27FC236}">
                <a16:creationId xmlns:a16="http://schemas.microsoft.com/office/drawing/2014/main" id="{67531AB6-5B19-4EAF-817F-9A55EF3C8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900" y="3022141"/>
            <a:ext cx="4491567" cy="285214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a:extLst>
              <a:ext uri="{FF2B5EF4-FFF2-40B4-BE49-F238E27FC236}">
                <a16:creationId xmlns:a16="http://schemas.microsoft.com/office/drawing/2014/main" id="{C847003A-4F3A-4B77-BFF7-56D59AB344F1}"/>
              </a:ext>
            </a:extLst>
          </p:cNvPr>
          <p:cNvPicPr>
            <a:picLocks noChangeAspect="1"/>
          </p:cNvPicPr>
          <p:nvPr/>
        </p:nvPicPr>
        <p:blipFill>
          <a:blip r:embed="rId4"/>
          <a:stretch>
            <a:fillRect/>
          </a:stretch>
        </p:blipFill>
        <p:spPr>
          <a:xfrm>
            <a:off x="1290470" y="2804693"/>
            <a:ext cx="3380243" cy="3157453"/>
          </a:xfrm>
          <a:prstGeom prst="rect">
            <a:avLst/>
          </a:prstGeom>
        </p:spPr>
      </p:pic>
    </p:spTree>
    <p:extLst>
      <p:ext uri="{BB962C8B-B14F-4D97-AF65-F5344CB8AC3E}">
        <p14:creationId xmlns:p14="http://schemas.microsoft.com/office/powerpoint/2010/main" val="74997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Example: semantic segmentation</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15</a:t>
            </a:r>
          </a:p>
        </p:txBody>
      </p:sp>
      <p:sp>
        <p:nvSpPr>
          <p:cNvPr id="42" name="Rectangle 41">
            <a:extLst>
              <a:ext uri="{FF2B5EF4-FFF2-40B4-BE49-F238E27FC236}">
                <a16:creationId xmlns:a16="http://schemas.microsoft.com/office/drawing/2014/main" id="{FCCCDA39-952B-47AD-BB3F-A4D79BF7EA78}"/>
              </a:ext>
            </a:extLst>
          </p:cNvPr>
          <p:cNvSpPr/>
          <p:nvPr/>
        </p:nvSpPr>
        <p:spPr>
          <a:xfrm>
            <a:off x="119270" y="1549727"/>
            <a:ext cx="3339728" cy="830997"/>
          </a:xfrm>
          <a:prstGeom prst="rect">
            <a:avLst/>
          </a:prstGeom>
        </p:spPr>
        <p:txBody>
          <a:bodyPr wrap="square">
            <a:spAutoFit/>
          </a:bodyPr>
          <a:lstStyle/>
          <a:p>
            <a:pPr algn="ctr"/>
            <a:r>
              <a:rPr lang="en-US" sz="2400" dirty="0"/>
              <a:t>Generate all regions that may contain objects</a:t>
            </a:r>
          </a:p>
        </p:txBody>
      </p:sp>
      <p:pic>
        <p:nvPicPr>
          <p:cNvPr id="5" name="Picture 4">
            <a:extLst>
              <a:ext uri="{FF2B5EF4-FFF2-40B4-BE49-F238E27FC236}">
                <a16:creationId xmlns:a16="http://schemas.microsoft.com/office/drawing/2014/main" id="{EE85D523-8FD5-42B5-A773-255494CCB192}"/>
              </a:ext>
            </a:extLst>
          </p:cNvPr>
          <p:cNvPicPr>
            <a:picLocks noChangeAspect="1"/>
          </p:cNvPicPr>
          <p:nvPr/>
        </p:nvPicPr>
        <p:blipFill>
          <a:blip r:embed="rId3"/>
          <a:stretch>
            <a:fillRect/>
          </a:stretch>
        </p:blipFill>
        <p:spPr>
          <a:xfrm>
            <a:off x="574762" y="2952696"/>
            <a:ext cx="2509689" cy="1578911"/>
          </a:xfrm>
          <a:prstGeom prst="rect">
            <a:avLst/>
          </a:prstGeom>
        </p:spPr>
      </p:pic>
      <p:grpSp>
        <p:nvGrpSpPr>
          <p:cNvPr id="4" name="Group 3">
            <a:extLst>
              <a:ext uri="{FF2B5EF4-FFF2-40B4-BE49-F238E27FC236}">
                <a16:creationId xmlns:a16="http://schemas.microsoft.com/office/drawing/2014/main" id="{F2CD13FF-30DC-411D-8AA1-E3188F569E1A}"/>
              </a:ext>
            </a:extLst>
          </p:cNvPr>
          <p:cNvGrpSpPr/>
          <p:nvPr/>
        </p:nvGrpSpPr>
        <p:grpSpPr>
          <a:xfrm>
            <a:off x="3595798" y="1549726"/>
            <a:ext cx="4626601" cy="4084261"/>
            <a:chOff x="3595798" y="1549726"/>
            <a:chExt cx="4626601" cy="4084261"/>
          </a:xfrm>
        </p:grpSpPr>
        <p:sp>
          <p:nvSpPr>
            <p:cNvPr id="43" name="Rectangle 42">
              <a:extLst>
                <a:ext uri="{FF2B5EF4-FFF2-40B4-BE49-F238E27FC236}">
                  <a16:creationId xmlns:a16="http://schemas.microsoft.com/office/drawing/2014/main" id="{C34BB871-2373-4D34-BEC5-77C6A6227976}"/>
                </a:ext>
              </a:extLst>
            </p:cNvPr>
            <p:cNvSpPr/>
            <p:nvPr/>
          </p:nvSpPr>
          <p:spPr>
            <a:xfrm>
              <a:off x="3595798" y="1549726"/>
              <a:ext cx="4626601" cy="830997"/>
            </a:xfrm>
            <a:prstGeom prst="rect">
              <a:avLst/>
            </a:prstGeom>
          </p:spPr>
          <p:txBody>
            <a:bodyPr wrap="square">
              <a:spAutoFit/>
            </a:bodyPr>
            <a:lstStyle/>
            <a:p>
              <a:pPr algn="ctr"/>
              <a:r>
                <a:rPr lang="en-US" sz="2400" dirty="0"/>
                <a:t>Eliminate regions that overlap with high-confidence inference results </a:t>
              </a:r>
            </a:p>
          </p:txBody>
        </p:sp>
        <p:pic>
          <p:nvPicPr>
            <p:cNvPr id="6" name="Picture 5">
              <a:extLst>
                <a:ext uri="{FF2B5EF4-FFF2-40B4-BE49-F238E27FC236}">
                  <a16:creationId xmlns:a16="http://schemas.microsoft.com/office/drawing/2014/main" id="{60E73F1A-99D3-45FE-BB1A-0EFDE7A2A1C8}"/>
                </a:ext>
              </a:extLst>
            </p:cNvPr>
            <p:cNvPicPr>
              <a:picLocks noChangeAspect="1"/>
            </p:cNvPicPr>
            <p:nvPr/>
          </p:nvPicPr>
          <p:blipFill>
            <a:blip r:embed="rId4"/>
            <a:stretch>
              <a:fillRect/>
            </a:stretch>
          </p:blipFill>
          <p:spPr>
            <a:xfrm>
              <a:off x="4651047" y="2958946"/>
              <a:ext cx="2516101" cy="1578911"/>
            </a:xfrm>
            <a:prstGeom prst="rect">
              <a:avLst/>
            </a:prstGeom>
          </p:spPr>
        </p:pic>
        <p:sp>
          <p:nvSpPr>
            <p:cNvPr id="66" name="Rectangle 65">
              <a:extLst>
                <a:ext uri="{FF2B5EF4-FFF2-40B4-BE49-F238E27FC236}">
                  <a16:creationId xmlns:a16="http://schemas.microsoft.com/office/drawing/2014/main" id="{5C411A5B-946A-4B4A-8DBC-293A7CFBC245}"/>
                </a:ext>
              </a:extLst>
            </p:cNvPr>
            <p:cNvSpPr/>
            <p:nvPr/>
          </p:nvSpPr>
          <p:spPr>
            <a:xfrm>
              <a:off x="3941434" y="4802990"/>
              <a:ext cx="2037514" cy="830997"/>
            </a:xfrm>
            <a:prstGeom prst="rect">
              <a:avLst/>
            </a:prstGeom>
          </p:spPr>
          <p:txBody>
            <a:bodyPr wrap="square">
              <a:spAutoFit/>
            </a:bodyPr>
            <a:lstStyle/>
            <a:p>
              <a:pPr algn="ctr"/>
              <a:r>
                <a:rPr lang="en-US" sz="2400" dirty="0"/>
                <a:t>DNN is already confident</a:t>
              </a:r>
            </a:p>
          </p:txBody>
        </p:sp>
        <p:cxnSp>
          <p:nvCxnSpPr>
            <p:cNvPr id="20" name="Straight Arrow Connector 19">
              <a:extLst>
                <a:ext uri="{FF2B5EF4-FFF2-40B4-BE49-F238E27FC236}">
                  <a16:creationId xmlns:a16="http://schemas.microsoft.com/office/drawing/2014/main" id="{99212577-7DCF-414A-835A-FAC3242F8426}"/>
                </a:ext>
              </a:extLst>
            </p:cNvPr>
            <p:cNvCxnSpPr>
              <a:stCxn id="66" idx="0"/>
            </p:cNvCxnSpPr>
            <p:nvPr/>
          </p:nvCxnSpPr>
          <p:spPr>
            <a:xfrm flipV="1">
              <a:off x="4960191" y="4330138"/>
              <a:ext cx="0" cy="472852"/>
            </a:xfrm>
            <a:prstGeom prst="straightConnector1">
              <a:avLst/>
            </a:prstGeom>
            <a:ln w="50800">
              <a:solidFill>
                <a:srgbClr val="DD7C1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6FEEA5C-4C1B-43B2-8C4B-FD9F275F89B0}"/>
              </a:ext>
            </a:extLst>
          </p:cNvPr>
          <p:cNvGrpSpPr/>
          <p:nvPr/>
        </p:nvGrpSpPr>
        <p:grpSpPr>
          <a:xfrm>
            <a:off x="8323200" y="1549727"/>
            <a:ext cx="3732000" cy="2992602"/>
            <a:chOff x="8323200" y="1549727"/>
            <a:chExt cx="3732000" cy="2992602"/>
          </a:xfrm>
        </p:grpSpPr>
        <p:sp>
          <p:nvSpPr>
            <p:cNvPr id="44" name="Rectangle 43">
              <a:extLst>
                <a:ext uri="{FF2B5EF4-FFF2-40B4-BE49-F238E27FC236}">
                  <a16:creationId xmlns:a16="http://schemas.microsoft.com/office/drawing/2014/main" id="{3C6B82CF-86E6-42F4-AC8C-347B11AF1012}"/>
                </a:ext>
              </a:extLst>
            </p:cNvPr>
            <p:cNvSpPr/>
            <p:nvPr/>
          </p:nvSpPr>
          <p:spPr>
            <a:xfrm>
              <a:off x="8323200" y="1549727"/>
              <a:ext cx="3732000" cy="830997"/>
            </a:xfrm>
            <a:prstGeom prst="rect">
              <a:avLst/>
            </a:prstGeom>
          </p:spPr>
          <p:txBody>
            <a:bodyPr wrap="square">
              <a:spAutoFit/>
            </a:bodyPr>
            <a:lstStyle/>
            <a:p>
              <a:pPr algn="ctr"/>
              <a:r>
                <a:rPr lang="en-US" sz="2400" dirty="0"/>
                <a:t>Encode remaining regions in codec-friendly manner</a:t>
              </a:r>
            </a:p>
          </p:txBody>
        </p:sp>
        <p:pic>
          <p:nvPicPr>
            <p:cNvPr id="18" name="Picture 17">
              <a:extLst>
                <a:ext uri="{FF2B5EF4-FFF2-40B4-BE49-F238E27FC236}">
                  <a16:creationId xmlns:a16="http://schemas.microsoft.com/office/drawing/2014/main" id="{308CEAF1-7C7B-4D6B-8863-C647BC6AD18B}"/>
                </a:ext>
              </a:extLst>
            </p:cNvPr>
            <p:cNvPicPr>
              <a:picLocks noChangeAspect="1"/>
            </p:cNvPicPr>
            <p:nvPr/>
          </p:nvPicPr>
          <p:blipFill>
            <a:blip r:embed="rId5"/>
            <a:stretch>
              <a:fillRect/>
            </a:stretch>
          </p:blipFill>
          <p:spPr>
            <a:xfrm>
              <a:off x="8931147" y="2961045"/>
              <a:ext cx="2516101" cy="1581284"/>
            </a:xfrm>
            <a:prstGeom prst="rect">
              <a:avLst/>
            </a:prstGeom>
          </p:spPr>
        </p:pic>
        <p:sp>
          <p:nvSpPr>
            <p:cNvPr id="67" name="Rectangle 66">
              <a:extLst>
                <a:ext uri="{FF2B5EF4-FFF2-40B4-BE49-F238E27FC236}">
                  <a16:creationId xmlns:a16="http://schemas.microsoft.com/office/drawing/2014/main" id="{1D3A2F27-A3E5-46D9-ABF4-10C50B60D464}"/>
                </a:ext>
              </a:extLst>
            </p:cNvPr>
            <p:cNvSpPr/>
            <p:nvPr/>
          </p:nvSpPr>
          <p:spPr>
            <a:xfrm>
              <a:off x="10333684" y="3209225"/>
              <a:ext cx="613237" cy="57968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1F246F6-045E-4DA7-82A9-5721B2AA825C}"/>
                  </a:ext>
                </a:extLst>
              </p:cNvPr>
              <p:cNvSpPr/>
              <p:nvPr/>
            </p:nvSpPr>
            <p:spPr>
              <a:xfrm>
                <a:off x="-75016" y="4608808"/>
                <a:ext cx="3728300" cy="1569660"/>
              </a:xfrm>
              <a:prstGeom prst="rect">
                <a:avLst/>
              </a:prstGeom>
            </p:spPr>
            <p:txBody>
              <a:bodyPr wrap="square">
                <a:spAutoFit/>
              </a:bodyPr>
              <a:lstStyle/>
              <a:p>
                <a:pPr algn="ctr"/>
                <a:r>
                  <a:rPr lang="en-US" sz="2400" dirty="0"/>
                  <a:t>Label each pixel with the </a:t>
                </a:r>
                <a:r>
                  <a:rPr lang="en-US" altLang="zh-CN" sz="2400" dirty="0"/>
                  <a:t>score </a:t>
                </a:r>
                <a14:m>
                  <m:oMath xmlns:m="http://schemas.openxmlformats.org/officeDocument/2006/math">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𝑚𝑎</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𝑥</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𝑚𝑎𝑥</m:t>
                    </m:r>
                  </m:oMath>
                </a14:m>
                <a:r>
                  <a:rPr lang="en-US" sz="2400" dirty="0"/>
                  <a:t>. “Brighter” the pixel, higher the uncertainty</a:t>
                </a:r>
              </a:p>
            </p:txBody>
          </p:sp>
        </mc:Choice>
        <mc:Fallback xmlns="">
          <p:sp>
            <p:nvSpPr>
              <p:cNvPr id="14" name="Rectangle 13">
                <a:extLst>
                  <a:ext uri="{FF2B5EF4-FFF2-40B4-BE49-F238E27FC236}">
                    <a16:creationId xmlns:a16="http://schemas.microsoft.com/office/drawing/2014/main" id="{B1F246F6-045E-4DA7-82A9-5721B2AA825C}"/>
                  </a:ext>
                </a:extLst>
              </p:cNvPr>
              <p:cNvSpPr>
                <a:spLocks noRot="1" noChangeAspect="1" noMove="1" noResize="1" noEditPoints="1" noAdjustHandles="1" noChangeArrowheads="1" noChangeShapeType="1" noTextEdit="1"/>
              </p:cNvSpPr>
              <p:nvPr/>
            </p:nvSpPr>
            <p:spPr>
              <a:xfrm>
                <a:off x="-75016" y="4608808"/>
                <a:ext cx="3728300" cy="1569660"/>
              </a:xfrm>
              <a:prstGeom prst="rect">
                <a:avLst/>
              </a:prstGeom>
              <a:blipFill>
                <a:blip r:embed="rId6"/>
                <a:stretch>
                  <a:fillRect t="-3101" r="-1473" b="-7752"/>
                </a:stretch>
              </a:blipFill>
            </p:spPr>
            <p:txBody>
              <a:bodyPr/>
              <a:lstStyle/>
              <a:p>
                <a:r>
                  <a:rPr lang="zh-CN" altLang="en-US">
                    <a:noFill/>
                  </a:rPr>
                  <a:t> </a:t>
                </a:r>
              </a:p>
            </p:txBody>
          </p:sp>
        </mc:Fallback>
      </mc:AlternateContent>
      <p:grpSp>
        <p:nvGrpSpPr>
          <p:cNvPr id="10" name="Group 9">
            <a:extLst>
              <a:ext uri="{FF2B5EF4-FFF2-40B4-BE49-F238E27FC236}">
                <a16:creationId xmlns:a16="http://schemas.microsoft.com/office/drawing/2014/main" id="{12B55C8E-452E-4CCE-AF8F-70C04AD202EF}"/>
              </a:ext>
            </a:extLst>
          </p:cNvPr>
          <p:cNvGrpSpPr/>
          <p:nvPr/>
        </p:nvGrpSpPr>
        <p:grpSpPr>
          <a:xfrm>
            <a:off x="8931146" y="2956352"/>
            <a:ext cx="2516101" cy="1576812"/>
            <a:chOff x="8931148" y="3469567"/>
            <a:chExt cx="2516101" cy="1576812"/>
          </a:xfrm>
        </p:grpSpPr>
        <p:sp>
          <p:nvSpPr>
            <p:cNvPr id="9" name="Rectangle 8">
              <a:extLst>
                <a:ext uri="{FF2B5EF4-FFF2-40B4-BE49-F238E27FC236}">
                  <a16:creationId xmlns:a16="http://schemas.microsoft.com/office/drawing/2014/main" id="{B1D9DCED-CCC1-4792-A8A1-F000FC5A2952}"/>
                </a:ext>
              </a:extLst>
            </p:cNvPr>
            <p:cNvSpPr/>
            <p:nvPr/>
          </p:nvSpPr>
          <p:spPr>
            <a:xfrm>
              <a:off x="8931148" y="3469567"/>
              <a:ext cx="2516101" cy="157681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88BDBFB-6F18-4465-952F-E1C93F46A11B}"/>
                </a:ext>
              </a:extLst>
            </p:cNvPr>
            <p:cNvGrpSpPr/>
            <p:nvPr/>
          </p:nvGrpSpPr>
          <p:grpSpPr>
            <a:xfrm>
              <a:off x="10333684" y="3742152"/>
              <a:ext cx="613237" cy="585931"/>
              <a:chOff x="10333685" y="3742152"/>
              <a:chExt cx="613237" cy="585931"/>
            </a:xfrm>
          </p:grpSpPr>
          <p:pic>
            <p:nvPicPr>
              <p:cNvPr id="19" name="Picture 18">
                <a:extLst>
                  <a:ext uri="{FF2B5EF4-FFF2-40B4-BE49-F238E27FC236}">
                    <a16:creationId xmlns:a16="http://schemas.microsoft.com/office/drawing/2014/main" id="{F2E048EB-8DDF-4580-89BD-0F85BF0DC701}"/>
                  </a:ext>
                </a:extLst>
              </p:cNvPr>
              <p:cNvPicPr>
                <a:picLocks/>
              </p:cNvPicPr>
              <p:nvPr/>
            </p:nvPicPr>
            <p:blipFill rotWithShape="1">
              <a:blip r:embed="rId7"/>
              <a:srcRect l="74614" t="30425" r="15349" b="57784"/>
              <a:stretch/>
            </p:blipFill>
            <p:spPr>
              <a:xfrm>
                <a:off x="10333685" y="3748402"/>
                <a:ext cx="613237" cy="579681"/>
              </a:xfrm>
              <a:custGeom>
                <a:avLst/>
                <a:gdLst>
                  <a:gd name="connsiteX0" fmla="*/ 0 w 613237"/>
                  <a:gd name="connsiteY0" fmla="*/ 0 h 579681"/>
                  <a:gd name="connsiteX1" fmla="*/ 613237 w 613237"/>
                  <a:gd name="connsiteY1" fmla="*/ 0 h 579681"/>
                  <a:gd name="connsiteX2" fmla="*/ 613237 w 613237"/>
                  <a:gd name="connsiteY2" fmla="*/ 579681 h 579681"/>
                  <a:gd name="connsiteX3" fmla="*/ 0 w 613237"/>
                  <a:gd name="connsiteY3" fmla="*/ 579681 h 579681"/>
                </a:gdLst>
                <a:ahLst/>
                <a:cxnLst>
                  <a:cxn ang="0">
                    <a:pos x="connsiteX0" y="connsiteY0"/>
                  </a:cxn>
                  <a:cxn ang="0">
                    <a:pos x="connsiteX1" y="connsiteY1"/>
                  </a:cxn>
                  <a:cxn ang="0">
                    <a:pos x="connsiteX2" y="connsiteY2"/>
                  </a:cxn>
                  <a:cxn ang="0">
                    <a:pos x="connsiteX3" y="connsiteY3"/>
                  </a:cxn>
                </a:cxnLst>
                <a:rect l="l" t="t" r="r" b="b"/>
                <a:pathLst>
                  <a:path w="613237" h="579681">
                    <a:moveTo>
                      <a:pt x="0" y="0"/>
                    </a:moveTo>
                    <a:lnTo>
                      <a:pt x="613237" y="0"/>
                    </a:lnTo>
                    <a:lnTo>
                      <a:pt x="613237" y="579681"/>
                    </a:lnTo>
                    <a:lnTo>
                      <a:pt x="0" y="579681"/>
                    </a:lnTo>
                    <a:close/>
                  </a:path>
                </a:pathLst>
              </a:custGeom>
            </p:spPr>
          </p:pic>
          <p:sp>
            <p:nvSpPr>
              <p:cNvPr id="21" name="Rectangle 20">
                <a:extLst>
                  <a:ext uri="{FF2B5EF4-FFF2-40B4-BE49-F238E27FC236}">
                    <a16:creationId xmlns:a16="http://schemas.microsoft.com/office/drawing/2014/main" id="{53A68C96-265B-4255-B205-412249515940}"/>
                  </a:ext>
                </a:extLst>
              </p:cNvPr>
              <p:cNvSpPr/>
              <p:nvPr/>
            </p:nvSpPr>
            <p:spPr>
              <a:xfrm>
                <a:off x="10333685" y="3742152"/>
                <a:ext cx="613237" cy="579681"/>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22" name="Rectangle 21">
            <a:extLst>
              <a:ext uri="{FF2B5EF4-FFF2-40B4-BE49-F238E27FC236}">
                <a16:creationId xmlns:a16="http://schemas.microsoft.com/office/drawing/2014/main" id="{A431569B-335F-47F2-A45A-2391D8CC254D}"/>
              </a:ext>
            </a:extLst>
          </p:cNvPr>
          <p:cNvSpPr/>
          <p:nvPr/>
        </p:nvSpPr>
        <p:spPr>
          <a:xfrm>
            <a:off x="5" y="5489363"/>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DDS find the regions where the DNN is </a:t>
            </a:r>
            <a:r>
              <a:rPr lang="en-US" sz="3200" dirty="0">
                <a:solidFill>
                  <a:srgbClr val="0070C0"/>
                </a:solidFill>
              </a:rPr>
              <a:t>indecisive</a:t>
            </a:r>
            <a:r>
              <a:rPr lang="en-US" sz="3200" dirty="0">
                <a:solidFill>
                  <a:schemeClr val="tx1"/>
                </a:solidFill>
              </a:rPr>
              <a:t>.</a:t>
            </a:r>
          </a:p>
        </p:txBody>
      </p:sp>
      <mc:AlternateContent xmlns:mc="http://schemas.openxmlformats.org/markup-compatibility/2006" xmlns:a14="http://schemas.microsoft.com/office/drawing/2010/main">
        <mc:Choice Requires="a14">
          <p:sp>
            <p:nvSpPr>
              <p:cNvPr id="23" name="Rectangle 13">
                <a:extLst>
                  <a:ext uri="{FF2B5EF4-FFF2-40B4-BE49-F238E27FC236}">
                    <a16:creationId xmlns:a16="http://schemas.microsoft.com/office/drawing/2014/main" id="{AA497DC1-FDFE-4268-9992-1CB2523061C5}"/>
                  </a:ext>
                </a:extLst>
              </p:cNvPr>
              <p:cNvSpPr/>
              <p:nvPr/>
            </p:nvSpPr>
            <p:spPr>
              <a:xfrm>
                <a:off x="8222399" y="4608808"/>
                <a:ext cx="3728300" cy="461665"/>
              </a:xfrm>
              <a:prstGeom prst="rect">
                <a:avLst/>
              </a:prstGeom>
            </p:spPr>
            <p:txBody>
              <a:bodyPr wrap="square">
                <a:spAutoFit/>
              </a:bodyPr>
              <a:lstStyle/>
              <a:p>
                <a:pPr algn="ctr"/>
                <a14:m>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𝑛</m:t>
                    </m:r>
                  </m:oMath>
                </a14:m>
                <a:r>
                  <a:rPr lang="en-US" sz="2400" dirty="0"/>
                  <a:t> rectangle regions</a:t>
                </a:r>
              </a:p>
            </p:txBody>
          </p:sp>
        </mc:Choice>
        <mc:Fallback xmlns="">
          <p:sp>
            <p:nvSpPr>
              <p:cNvPr id="23" name="Rectangle 13">
                <a:extLst>
                  <a:ext uri="{FF2B5EF4-FFF2-40B4-BE49-F238E27FC236}">
                    <a16:creationId xmlns:a16="http://schemas.microsoft.com/office/drawing/2014/main" id="{AA497DC1-FDFE-4268-9992-1CB2523061C5}"/>
                  </a:ext>
                </a:extLst>
              </p:cNvPr>
              <p:cNvSpPr>
                <a:spLocks noRot="1" noChangeAspect="1" noMove="1" noResize="1" noEditPoints="1" noAdjustHandles="1" noChangeArrowheads="1" noChangeShapeType="1" noTextEdit="1"/>
              </p:cNvSpPr>
              <p:nvPr/>
            </p:nvSpPr>
            <p:spPr>
              <a:xfrm>
                <a:off x="8222399" y="4608808"/>
                <a:ext cx="3728300" cy="461665"/>
              </a:xfrm>
              <a:prstGeom prst="rect">
                <a:avLst/>
              </a:prstGeom>
              <a:blipFill>
                <a:blip r:embed="rId8"/>
                <a:stretch>
                  <a:fillRect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29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Comparing DDS with other region-based streaming</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16</a:t>
            </a:r>
          </a:p>
        </p:txBody>
      </p:sp>
      <p:sp>
        <p:nvSpPr>
          <p:cNvPr id="36" name="Rectangle 35">
            <a:extLst>
              <a:ext uri="{FF2B5EF4-FFF2-40B4-BE49-F238E27FC236}">
                <a16:creationId xmlns:a16="http://schemas.microsoft.com/office/drawing/2014/main" id="{CF8C0640-76CD-4390-AF49-5782D8BAE988}"/>
              </a:ext>
            </a:extLst>
          </p:cNvPr>
          <p:cNvSpPr/>
          <p:nvPr/>
        </p:nvSpPr>
        <p:spPr>
          <a:xfrm>
            <a:off x="2744946" y="2068014"/>
            <a:ext cx="704039" cy="461665"/>
          </a:xfrm>
          <a:prstGeom prst="rect">
            <a:avLst/>
          </a:prstGeom>
        </p:spPr>
        <p:txBody>
          <a:bodyPr wrap="square">
            <a:spAutoFit/>
          </a:bodyPr>
          <a:lstStyle/>
          <a:p>
            <a:pPr algn="ctr"/>
            <a:r>
              <a:rPr lang="en-US" sz="2400" dirty="0"/>
              <a:t>DDS</a:t>
            </a:r>
          </a:p>
        </p:txBody>
      </p:sp>
      <p:sp>
        <p:nvSpPr>
          <p:cNvPr id="39" name="Rectangle 38">
            <a:extLst>
              <a:ext uri="{FF2B5EF4-FFF2-40B4-BE49-F238E27FC236}">
                <a16:creationId xmlns:a16="http://schemas.microsoft.com/office/drawing/2014/main" id="{7CB640AB-E7B4-49B2-AA67-95A08E3FBF7D}"/>
              </a:ext>
            </a:extLst>
          </p:cNvPr>
          <p:cNvSpPr/>
          <p:nvPr/>
        </p:nvSpPr>
        <p:spPr>
          <a:xfrm>
            <a:off x="5530197" y="2069079"/>
            <a:ext cx="1059906" cy="461665"/>
          </a:xfrm>
          <a:prstGeom prst="rect">
            <a:avLst/>
          </a:prstGeom>
        </p:spPr>
        <p:txBody>
          <a:bodyPr wrap="none">
            <a:spAutoFit/>
          </a:bodyPr>
          <a:lstStyle/>
          <a:p>
            <a:pPr algn="ctr"/>
            <a:r>
              <a:rPr lang="en-US" sz="2400" dirty="0"/>
              <a:t>Vigil[1]</a:t>
            </a:r>
          </a:p>
        </p:txBody>
      </p:sp>
      <p:sp>
        <p:nvSpPr>
          <p:cNvPr id="41" name="Rectangle 40">
            <a:extLst>
              <a:ext uri="{FF2B5EF4-FFF2-40B4-BE49-F238E27FC236}">
                <a16:creationId xmlns:a16="http://schemas.microsoft.com/office/drawing/2014/main" id="{4838CC2C-35B9-4D6C-A6FB-632BD5769275}"/>
              </a:ext>
            </a:extLst>
          </p:cNvPr>
          <p:cNvSpPr/>
          <p:nvPr/>
        </p:nvSpPr>
        <p:spPr>
          <a:xfrm>
            <a:off x="10090876" y="2066004"/>
            <a:ext cx="1199239" cy="461665"/>
          </a:xfrm>
          <a:prstGeom prst="rect">
            <a:avLst/>
          </a:prstGeom>
        </p:spPr>
        <p:txBody>
          <a:bodyPr wrap="none">
            <a:spAutoFit/>
          </a:bodyPr>
          <a:lstStyle/>
          <a:p>
            <a:pPr algn="ctr"/>
            <a:r>
              <a:rPr lang="en-US" sz="2400" dirty="0"/>
              <a:t>EAAR[2]</a:t>
            </a:r>
          </a:p>
        </p:txBody>
      </p:sp>
      <p:sp>
        <p:nvSpPr>
          <p:cNvPr id="11" name="Slide Number Placeholder 2">
            <a:extLst>
              <a:ext uri="{FF2B5EF4-FFF2-40B4-BE49-F238E27FC236}">
                <a16:creationId xmlns:a16="http://schemas.microsoft.com/office/drawing/2014/main" id="{51101C1E-CA78-41D0-AFE0-EA9B8AE2DE12}"/>
              </a:ext>
            </a:extLst>
          </p:cNvPr>
          <p:cNvSpPr txBox="1">
            <a:spLocks/>
          </p:cNvSpPr>
          <p:nvPr/>
        </p:nvSpPr>
        <p:spPr>
          <a:xfrm>
            <a:off x="4288221" y="6356350"/>
            <a:ext cx="73500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[1]: The Design and Implementation of a Wireless Video Surveillance System, </a:t>
            </a:r>
            <a:r>
              <a:rPr lang="en-US" i="1" dirty="0" err="1"/>
              <a:t>Mobicom</a:t>
            </a:r>
            <a:r>
              <a:rPr lang="en-US" i="1" dirty="0"/>
              <a:t> ‘15</a:t>
            </a:r>
          </a:p>
          <a:p>
            <a:pPr algn="l"/>
            <a:r>
              <a:rPr lang="en-US" dirty="0"/>
              <a:t>[2]: Edge Assisted Real-time Object Detection for Mobile Augmented Reality, </a:t>
            </a:r>
            <a:r>
              <a:rPr lang="en-US" i="1" dirty="0" err="1"/>
              <a:t>Mobicom</a:t>
            </a:r>
            <a:r>
              <a:rPr lang="en-US" i="1" dirty="0"/>
              <a:t> ‘19</a:t>
            </a:r>
          </a:p>
        </p:txBody>
      </p:sp>
      <p:grpSp>
        <p:nvGrpSpPr>
          <p:cNvPr id="32" name="Group 31">
            <a:extLst>
              <a:ext uri="{FF2B5EF4-FFF2-40B4-BE49-F238E27FC236}">
                <a16:creationId xmlns:a16="http://schemas.microsoft.com/office/drawing/2014/main" id="{CED2EA0A-B7C8-4BD4-B608-5E1A761BCD45}"/>
              </a:ext>
            </a:extLst>
          </p:cNvPr>
          <p:cNvGrpSpPr/>
          <p:nvPr/>
        </p:nvGrpSpPr>
        <p:grpSpPr>
          <a:xfrm>
            <a:off x="1906137" y="2771162"/>
            <a:ext cx="2509689" cy="1439940"/>
            <a:chOff x="-2294603" y="603250"/>
            <a:chExt cx="7975600" cy="5651500"/>
          </a:xfrm>
        </p:grpSpPr>
        <p:pic>
          <p:nvPicPr>
            <p:cNvPr id="33" name="Picture 32">
              <a:extLst>
                <a:ext uri="{FF2B5EF4-FFF2-40B4-BE49-F238E27FC236}">
                  <a16:creationId xmlns:a16="http://schemas.microsoft.com/office/drawing/2014/main" id="{E1D35600-1595-4B58-BA36-8C4198E54D60}"/>
                </a:ext>
              </a:extLst>
            </p:cNvPr>
            <p:cNvPicPr>
              <a:picLocks noChangeAspect="1"/>
            </p:cNvPicPr>
            <p:nvPr/>
          </p:nvPicPr>
          <p:blipFill>
            <a:blip r:embed="rId3"/>
            <a:stretch>
              <a:fillRect/>
            </a:stretch>
          </p:blipFill>
          <p:spPr>
            <a:xfrm>
              <a:off x="-2294603" y="603250"/>
              <a:ext cx="7975600" cy="5651500"/>
            </a:xfrm>
            <a:prstGeom prst="rect">
              <a:avLst/>
            </a:prstGeom>
            <a:ln>
              <a:solidFill>
                <a:srgbClr val="64F0F7"/>
              </a:solidFill>
            </a:ln>
          </p:spPr>
        </p:pic>
        <p:sp>
          <p:nvSpPr>
            <p:cNvPr id="34" name="Rectangle 33">
              <a:extLst>
                <a:ext uri="{FF2B5EF4-FFF2-40B4-BE49-F238E27FC236}">
                  <a16:creationId xmlns:a16="http://schemas.microsoft.com/office/drawing/2014/main" id="{26115F47-1776-4F84-963E-5E6BF7558ECB}"/>
                </a:ext>
              </a:extLst>
            </p:cNvPr>
            <p:cNvSpPr/>
            <p:nvPr/>
          </p:nvSpPr>
          <p:spPr>
            <a:xfrm>
              <a:off x="1990049" y="787053"/>
              <a:ext cx="752227" cy="7473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3C329EBD-9504-4B84-96DE-E7770F1E4020}"/>
                </a:ext>
              </a:extLst>
            </p:cNvPr>
            <p:cNvSpPr/>
            <p:nvPr/>
          </p:nvSpPr>
          <p:spPr>
            <a:xfrm>
              <a:off x="1363909" y="1644504"/>
              <a:ext cx="766011" cy="795867"/>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Rectangle 36">
              <a:extLst>
                <a:ext uri="{FF2B5EF4-FFF2-40B4-BE49-F238E27FC236}">
                  <a16:creationId xmlns:a16="http://schemas.microsoft.com/office/drawing/2014/main" id="{A71CBAC3-8ECF-40B0-84BA-4402DCF8F18A}"/>
                </a:ext>
              </a:extLst>
            </p:cNvPr>
            <p:cNvSpPr/>
            <p:nvPr/>
          </p:nvSpPr>
          <p:spPr>
            <a:xfrm>
              <a:off x="3340653" y="1123991"/>
              <a:ext cx="635000" cy="605179"/>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a:extLst>
                <a:ext uri="{FF2B5EF4-FFF2-40B4-BE49-F238E27FC236}">
                  <a16:creationId xmlns:a16="http://schemas.microsoft.com/office/drawing/2014/main" id="{D664A1BF-BAA7-4045-807A-EB7513955B45}"/>
                </a:ext>
              </a:extLst>
            </p:cNvPr>
            <p:cNvSpPr/>
            <p:nvPr/>
          </p:nvSpPr>
          <p:spPr>
            <a:xfrm>
              <a:off x="4128431" y="2254104"/>
              <a:ext cx="752227" cy="7473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angle 39">
              <a:extLst>
                <a:ext uri="{FF2B5EF4-FFF2-40B4-BE49-F238E27FC236}">
                  <a16:creationId xmlns:a16="http://schemas.microsoft.com/office/drawing/2014/main" id="{3C1CF15B-5F31-40E6-9B45-3A188F1F2399}"/>
                </a:ext>
              </a:extLst>
            </p:cNvPr>
            <p:cNvSpPr/>
            <p:nvPr/>
          </p:nvSpPr>
          <p:spPr>
            <a:xfrm>
              <a:off x="2887785" y="709126"/>
              <a:ext cx="486736" cy="448733"/>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 name="Group 4">
            <a:extLst>
              <a:ext uri="{FF2B5EF4-FFF2-40B4-BE49-F238E27FC236}">
                <a16:creationId xmlns:a16="http://schemas.microsoft.com/office/drawing/2014/main" id="{374A1B3C-AD9D-48FF-BFAA-56A39BD1340F}"/>
              </a:ext>
            </a:extLst>
          </p:cNvPr>
          <p:cNvGrpSpPr/>
          <p:nvPr/>
        </p:nvGrpSpPr>
        <p:grpSpPr>
          <a:xfrm>
            <a:off x="4825067" y="2771073"/>
            <a:ext cx="2509689" cy="1439940"/>
            <a:chOff x="4371765" y="2673545"/>
            <a:chExt cx="2509689" cy="1439940"/>
          </a:xfrm>
        </p:grpSpPr>
        <p:pic>
          <p:nvPicPr>
            <p:cNvPr id="43" name="Picture 42">
              <a:extLst>
                <a:ext uri="{FF2B5EF4-FFF2-40B4-BE49-F238E27FC236}">
                  <a16:creationId xmlns:a16="http://schemas.microsoft.com/office/drawing/2014/main" id="{35E7E83F-E0A6-4016-ADD9-DFB8E91C2F9F}"/>
                </a:ext>
              </a:extLst>
            </p:cNvPr>
            <p:cNvPicPr>
              <a:picLocks noChangeAspect="1"/>
            </p:cNvPicPr>
            <p:nvPr/>
          </p:nvPicPr>
          <p:blipFill>
            <a:blip r:embed="rId3"/>
            <a:stretch>
              <a:fillRect/>
            </a:stretch>
          </p:blipFill>
          <p:spPr>
            <a:xfrm>
              <a:off x="4371765" y="2673545"/>
              <a:ext cx="2509689" cy="1439940"/>
            </a:xfrm>
            <a:prstGeom prst="rect">
              <a:avLst/>
            </a:prstGeom>
            <a:ln>
              <a:solidFill>
                <a:srgbClr val="64F0F7"/>
              </a:solidFill>
            </a:ln>
          </p:spPr>
        </p:pic>
        <p:sp>
          <p:nvSpPr>
            <p:cNvPr id="45" name="Rectangle 44">
              <a:extLst>
                <a:ext uri="{FF2B5EF4-FFF2-40B4-BE49-F238E27FC236}">
                  <a16:creationId xmlns:a16="http://schemas.microsoft.com/office/drawing/2014/main" id="{B8EBF17B-ECC2-44AE-A4A4-164B3D3A45EC}"/>
                </a:ext>
              </a:extLst>
            </p:cNvPr>
            <p:cNvSpPr/>
            <p:nvPr/>
          </p:nvSpPr>
          <p:spPr>
            <a:xfrm>
              <a:off x="5385568" y="3037301"/>
              <a:ext cx="241041" cy="202778"/>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80CA26A5-1BAA-44F9-9BF7-64E6AC572859}"/>
                </a:ext>
              </a:extLst>
            </p:cNvPr>
            <p:cNvSpPr/>
            <p:nvPr/>
          </p:nvSpPr>
          <p:spPr>
            <a:xfrm>
              <a:off x="4483248" y="3362627"/>
              <a:ext cx="434612" cy="2664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a:extLst>
                <a:ext uri="{FF2B5EF4-FFF2-40B4-BE49-F238E27FC236}">
                  <a16:creationId xmlns:a16="http://schemas.microsoft.com/office/drawing/2014/main" id="{B12E10FB-AB6C-452B-A6D5-F5F5C80F1D8A}"/>
                </a:ext>
              </a:extLst>
            </p:cNvPr>
            <p:cNvSpPr/>
            <p:nvPr/>
          </p:nvSpPr>
          <p:spPr>
            <a:xfrm>
              <a:off x="4675866" y="3686632"/>
              <a:ext cx="434613" cy="369332"/>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0" name="Group 59">
            <a:extLst>
              <a:ext uri="{FF2B5EF4-FFF2-40B4-BE49-F238E27FC236}">
                <a16:creationId xmlns:a16="http://schemas.microsoft.com/office/drawing/2014/main" id="{62858A6A-4678-46E5-9E9E-0B93F90C5E65}"/>
              </a:ext>
            </a:extLst>
          </p:cNvPr>
          <p:cNvGrpSpPr/>
          <p:nvPr/>
        </p:nvGrpSpPr>
        <p:grpSpPr>
          <a:xfrm>
            <a:off x="9461373" y="2767998"/>
            <a:ext cx="2509689" cy="1439940"/>
            <a:chOff x="-2294603" y="603250"/>
            <a:chExt cx="7975600" cy="5651500"/>
          </a:xfrm>
        </p:grpSpPr>
        <p:pic>
          <p:nvPicPr>
            <p:cNvPr id="62" name="Picture 61">
              <a:extLst>
                <a:ext uri="{FF2B5EF4-FFF2-40B4-BE49-F238E27FC236}">
                  <a16:creationId xmlns:a16="http://schemas.microsoft.com/office/drawing/2014/main" id="{6FBF7E38-0FBF-451A-9606-9C5CC405FF7A}"/>
                </a:ext>
              </a:extLst>
            </p:cNvPr>
            <p:cNvPicPr>
              <a:picLocks noChangeAspect="1"/>
            </p:cNvPicPr>
            <p:nvPr/>
          </p:nvPicPr>
          <p:blipFill>
            <a:blip r:embed="rId3"/>
            <a:stretch>
              <a:fillRect/>
            </a:stretch>
          </p:blipFill>
          <p:spPr>
            <a:xfrm>
              <a:off x="-2294603" y="603250"/>
              <a:ext cx="7975600" cy="5651500"/>
            </a:xfrm>
            <a:prstGeom prst="rect">
              <a:avLst/>
            </a:prstGeom>
          </p:spPr>
        </p:pic>
        <p:sp>
          <p:nvSpPr>
            <p:cNvPr id="63" name="Rectangle 62">
              <a:extLst>
                <a:ext uri="{FF2B5EF4-FFF2-40B4-BE49-F238E27FC236}">
                  <a16:creationId xmlns:a16="http://schemas.microsoft.com/office/drawing/2014/main" id="{2882FD40-48EC-4348-B5C0-AFAC20A8619A}"/>
                </a:ext>
              </a:extLst>
            </p:cNvPr>
            <p:cNvSpPr/>
            <p:nvPr/>
          </p:nvSpPr>
          <p:spPr>
            <a:xfrm>
              <a:off x="-1510857" y="4635797"/>
              <a:ext cx="1871440" cy="151279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a:extLst>
                <a:ext uri="{FF2B5EF4-FFF2-40B4-BE49-F238E27FC236}">
                  <a16:creationId xmlns:a16="http://schemas.microsoft.com/office/drawing/2014/main" id="{A3F3A6DF-3195-4AFB-8F30-0F6B90A19170}"/>
                </a:ext>
              </a:extLst>
            </p:cNvPr>
            <p:cNvSpPr/>
            <p:nvPr/>
          </p:nvSpPr>
          <p:spPr>
            <a:xfrm>
              <a:off x="-2030726" y="3208063"/>
              <a:ext cx="1540704" cy="1215082"/>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Rectangle 64">
              <a:extLst>
                <a:ext uri="{FF2B5EF4-FFF2-40B4-BE49-F238E27FC236}">
                  <a16:creationId xmlns:a16="http://schemas.microsoft.com/office/drawing/2014/main" id="{11BF5C0C-5035-4743-B53B-1E3AB1189F27}"/>
                </a:ext>
              </a:extLst>
            </p:cNvPr>
            <p:cNvSpPr/>
            <p:nvPr/>
          </p:nvSpPr>
          <p:spPr>
            <a:xfrm>
              <a:off x="843239" y="2357127"/>
              <a:ext cx="899577" cy="683786"/>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Rectangle 65">
              <a:extLst>
                <a:ext uri="{FF2B5EF4-FFF2-40B4-BE49-F238E27FC236}">
                  <a16:creationId xmlns:a16="http://schemas.microsoft.com/office/drawing/2014/main" id="{B274200F-73E1-408A-B6EB-23358F113DAA}"/>
                </a:ext>
              </a:extLst>
            </p:cNvPr>
            <p:cNvSpPr/>
            <p:nvPr/>
          </p:nvSpPr>
          <p:spPr>
            <a:xfrm>
              <a:off x="1990049" y="787053"/>
              <a:ext cx="752227" cy="7473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Rectangle 66">
              <a:extLst>
                <a:ext uri="{FF2B5EF4-FFF2-40B4-BE49-F238E27FC236}">
                  <a16:creationId xmlns:a16="http://schemas.microsoft.com/office/drawing/2014/main" id="{FBAC61F4-A4E6-4A5C-BD30-1EF074F2CE54}"/>
                </a:ext>
              </a:extLst>
            </p:cNvPr>
            <p:cNvSpPr/>
            <p:nvPr/>
          </p:nvSpPr>
          <p:spPr>
            <a:xfrm>
              <a:off x="1363909" y="1644504"/>
              <a:ext cx="766011" cy="795867"/>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ectangle 67">
              <a:extLst>
                <a:ext uri="{FF2B5EF4-FFF2-40B4-BE49-F238E27FC236}">
                  <a16:creationId xmlns:a16="http://schemas.microsoft.com/office/drawing/2014/main" id="{FF483F39-B489-4844-8A2C-193DC3C0442B}"/>
                </a:ext>
              </a:extLst>
            </p:cNvPr>
            <p:cNvSpPr/>
            <p:nvPr/>
          </p:nvSpPr>
          <p:spPr>
            <a:xfrm>
              <a:off x="3340653" y="1123991"/>
              <a:ext cx="635000" cy="605179"/>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a:extLst>
                <a:ext uri="{FF2B5EF4-FFF2-40B4-BE49-F238E27FC236}">
                  <a16:creationId xmlns:a16="http://schemas.microsoft.com/office/drawing/2014/main" id="{54178AC3-D14D-4D3D-A3C5-E025E442B53F}"/>
                </a:ext>
              </a:extLst>
            </p:cNvPr>
            <p:cNvSpPr/>
            <p:nvPr/>
          </p:nvSpPr>
          <p:spPr>
            <a:xfrm>
              <a:off x="4128431" y="2254104"/>
              <a:ext cx="752227" cy="74738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Rectangle 69">
              <a:extLst>
                <a:ext uri="{FF2B5EF4-FFF2-40B4-BE49-F238E27FC236}">
                  <a16:creationId xmlns:a16="http://schemas.microsoft.com/office/drawing/2014/main" id="{434130D4-B1A4-439C-97AD-F7937EAE29DC}"/>
                </a:ext>
              </a:extLst>
            </p:cNvPr>
            <p:cNvSpPr/>
            <p:nvPr/>
          </p:nvSpPr>
          <p:spPr>
            <a:xfrm>
              <a:off x="2887785" y="709126"/>
              <a:ext cx="486736" cy="448733"/>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4" name="Rectangle 73">
            <a:extLst>
              <a:ext uri="{FF2B5EF4-FFF2-40B4-BE49-F238E27FC236}">
                <a16:creationId xmlns:a16="http://schemas.microsoft.com/office/drawing/2014/main" id="{DA3A4F68-F317-4A4B-A200-BA3CAB18B087}"/>
              </a:ext>
            </a:extLst>
          </p:cNvPr>
          <p:cNvSpPr/>
          <p:nvPr/>
        </p:nvSpPr>
        <p:spPr>
          <a:xfrm>
            <a:off x="-83234" y="2935315"/>
            <a:ext cx="1980174" cy="1200329"/>
          </a:xfrm>
          <a:prstGeom prst="rect">
            <a:avLst/>
          </a:prstGeom>
        </p:spPr>
        <p:txBody>
          <a:bodyPr wrap="square">
            <a:spAutoFit/>
          </a:bodyPr>
          <a:lstStyle/>
          <a:p>
            <a:pPr algn="ctr"/>
            <a:r>
              <a:rPr lang="en-US" sz="2400" dirty="0"/>
              <a:t>High-quality regions sent to the server</a:t>
            </a:r>
          </a:p>
        </p:txBody>
      </p:sp>
      <p:sp>
        <p:nvSpPr>
          <p:cNvPr id="78" name="Rectangle 77">
            <a:extLst>
              <a:ext uri="{FF2B5EF4-FFF2-40B4-BE49-F238E27FC236}">
                <a16:creationId xmlns:a16="http://schemas.microsoft.com/office/drawing/2014/main" id="{8DC63CA7-924C-4393-8806-4618A021EAB7}"/>
              </a:ext>
            </a:extLst>
          </p:cNvPr>
          <p:cNvSpPr/>
          <p:nvPr/>
        </p:nvSpPr>
        <p:spPr>
          <a:xfrm>
            <a:off x="1391478" y="4746775"/>
            <a:ext cx="3433589" cy="1200329"/>
          </a:xfrm>
          <a:prstGeom prst="rect">
            <a:avLst/>
          </a:prstGeom>
        </p:spPr>
        <p:txBody>
          <a:bodyPr wrap="square">
            <a:spAutoFit/>
          </a:bodyPr>
          <a:lstStyle/>
          <a:p>
            <a:pPr algn="ctr"/>
            <a:r>
              <a:rPr lang="en-US" sz="2400" b="1" dirty="0"/>
              <a:t>Segment by segment</a:t>
            </a:r>
          </a:p>
          <a:p>
            <a:pPr algn="ctr"/>
            <a:r>
              <a:rPr lang="en-US" sz="2400" i="1" dirty="0"/>
              <a:t>(more temporal compression)</a:t>
            </a:r>
          </a:p>
        </p:txBody>
      </p:sp>
      <p:sp>
        <p:nvSpPr>
          <p:cNvPr id="79" name="Rectangle 78">
            <a:extLst>
              <a:ext uri="{FF2B5EF4-FFF2-40B4-BE49-F238E27FC236}">
                <a16:creationId xmlns:a16="http://schemas.microsoft.com/office/drawing/2014/main" id="{0F28E599-595A-4153-A93B-92DD7E74051B}"/>
              </a:ext>
            </a:extLst>
          </p:cNvPr>
          <p:cNvSpPr/>
          <p:nvPr/>
        </p:nvSpPr>
        <p:spPr>
          <a:xfrm>
            <a:off x="4818198" y="4746776"/>
            <a:ext cx="2178631" cy="461665"/>
          </a:xfrm>
          <a:prstGeom prst="rect">
            <a:avLst/>
          </a:prstGeom>
        </p:spPr>
        <p:txBody>
          <a:bodyPr wrap="square">
            <a:spAutoFit/>
          </a:bodyPr>
          <a:lstStyle/>
          <a:p>
            <a:pPr algn="ctr"/>
            <a:r>
              <a:rPr lang="en-US" sz="2400" b="1" dirty="0"/>
              <a:t>Frame by frame</a:t>
            </a:r>
          </a:p>
        </p:txBody>
      </p:sp>
      <p:sp>
        <p:nvSpPr>
          <p:cNvPr id="80" name="Rectangle 79">
            <a:extLst>
              <a:ext uri="{FF2B5EF4-FFF2-40B4-BE49-F238E27FC236}">
                <a16:creationId xmlns:a16="http://schemas.microsoft.com/office/drawing/2014/main" id="{24315FCA-BEA1-4E5D-9DC3-DB947DCC6599}"/>
              </a:ext>
            </a:extLst>
          </p:cNvPr>
          <p:cNvSpPr/>
          <p:nvPr/>
        </p:nvSpPr>
        <p:spPr>
          <a:xfrm>
            <a:off x="9707995" y="4746776"/>
            <a:ext cx="2178631" cy="461665"/>
          </a:xfrm>
          <a:prstGeom prst="rect">
            <a:avLst/>
          </a:prstGeom>
        </p:spPr>
        <p:txBody>
          <a:bodyPr wrap="square">
            <a:spAutoFit/>
          </a:bodyPr>
          <a:lstStyle/>
          <a:p>
            <a:pPr algn="ctr"/>
            <a:r>
              <a:rPr lang="en-US" sz="2400" b="1" dirty="0"/>
              <a:t>Frame by frame</a:t>
            </a:r>
          </a:p>
        </p:txBody>
      </p:sp>
      <p:sp>
        <p:nvSpPr>
          <p:cNvPr id="42" name="Rectangle 41">
            <a:extLst>
              <a:ext uri="{FF2B5EF4-FFF2-40B4-BE49-F238E27FC236}">
                <a16:creationId xmlns:a16="http://schemas.microsoft.com/office/drawing/2014/main" id="{DACAD376-045F-4BEB-93B8-7B1C9BD50DD2}"/>
              </a:ext>
            </a:extLst>
          </p:cNvPr>
          <p:cNvSpPr/>
          <p:nvPr/>
        </p:nvSpPr>
        <p:spPr>
          <a:xfrm>
            <a:off x="6205590" y="2786941"/>
            <a:ext cx="236704" cy="190425"/>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Rectangle 43">
            <a:extLst>
              <a:ext uri="{FF2B5EF4-FFF2-40B4-BE49-F238E27FC236}">
                <a16:creationId xmlns:a16="http://schemas.microsoft.com/office/drawing/2014/main" id="{40673A84-EF25-4DC2-BAD8-4516D96B1877}"/>
              </a:ext>
            </a:extLst>
          </p:cNvPr>
          <p:cNvSpPr/>
          <p:nvPr/>
        </p:nvSpPr>
        <p:spPr>
          <a:xfrm>
            <a:off x="6008562" y="3005410"/>
            <a:ext cx="241041" cy="202778"/>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47">
            <a:extLst>
              <a:ext uri="{FF2B5EF4-FFF2-40B4-BE49-F238E27FC236}">
                <a16:creationId xmlns:a16="http://schemas.microsoft.com/office/drawing/2014/main" id="{DB5742C7-386B-4D45-B53A-FC3F13684CE8}"/>
              </a:ext>
            </a:extLst>
          </p:cNvPr>
          <p:cNvSpPr/>
          <p:nvPr/>
        </p:nvSpPr>
        <p:spPr>
          <a:xfrm>
            <a:off x="6630586" y="2872789"/>
            <a:ext cx="199816" cy="154193"/>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Rectangle 48">
            <a:extLst>
              <a:ext uri="{FF2B5EF4-FFF2-40B4-BE49-F238E27FC236}">
                <a16:creationId xmlns:a16="http://schemas.microsoft.com/office/drawing/2014/main" id="{8A46A151-99A9-42EF-AE18-BBADCC3FAB95}"/>
              </a:ext>
            </a:extLst>
          </p:cNvPr>
          <p:cNvSpPr/>
          <p:nvPr/>
        </p:nvSpPr>
        <p:spPr>
          <a:xfrm>
            <a:off x="6878477" y="3160729"/>
            <a:ext cx="236704" cy="190425"/>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ectangle 49">
            <a:extLst>
              <a:ext uri="{FF2B5EF4-FFF2-40B4-BE49-F238E27FC236}">
                <a16:creationId xmlns:a16="http://schemas.microsoft.com/office/drawing/2014/main" id="{7CBA60EE-AB07-40A0-92D7-E5139A928801}"/>
              </a:ext>
            </a:extLst>
          </p:cNvPr>
          <p:cNvSpPr/>
          <p:nvPr/>
        </p:nvSpPr>
        <p:spPr>
          <a:xfrm>
            <a:off x="6488082" y="2767086"/>
            <a:ext cx="153162" cy="114332"/>
          </a:xfrm>
          <a:prstGeom prst="rect">
            <a:avLst/>
          </a:prstGeom>
          <a:noFill/>
          <a:ln w="5715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ectangle 50">
            <a:extLst>
              <a:ext uri="{FF2B5EF4-FFF2-40B4-BE49-F238E27FC236}">
                <a16:creationId xmlns:a16="http://schemas.microsoft.com/office/drawing/2014/main" id="{3CD673CA-EAFD-47ED-9566-D4554E7C726C}"/>
              </a:ext>
            </a:extLst>
          </p:cNvPr>
          <p:cNvSpPr/>
          <p:nvPr/>
        </p:nvSpPr>
        <p:spPr>
          <a:xfrm>
            <a:off x="7197901" y="2104318"/>
            <a:ext cx="1531475" cy="830997"/>
          </a:xfrm>
          <a:prstGeom prst="rect">
            <a:avLst/>
          </a:prstGeom>
        </p:spPr>
        <p:txBody>
          <a:bodyPr wrap="square">
            <a:spAutoFit/>
          </a:bodyPr>
          <a:lstStyle/>
          <a:p>
            <a:pPr algn="ctr"/>
            <a:r>
              <a:rPr lang="en-US" sz="2400" dirty="0"/>
              <a:t>Miss small objects</a:t>
            </a:r>
          </a:p>
        </p:txBody>
      </p:sp>
      <p:sp>
        <p:nvSpPr>
          <p:cNvPr id="71" name="Rectangle 70">
            <a:extLst>
              <a:ext uri="{FF2B5EF4-FFF2-40B4-BE49-F238E27FC236}">
                <a16:creationId xmlns:a16="http://schemas.microsoft.com/office/drawing/2014/main" id="{D3DEBF5A-A935-4D26-94A4-4C4F62331E38}"/>
              </a:ext>
            </a:extLst>
          </p:cNvPr>
          <p:cNvSpPr/>
          <p:nvPr/>
        </p:nvSpPr>
        <p:spPr>
          <a:xfrm>
            <a:off x="7438689" y="4222729"/>
            <a:ext cx="2297280" cy="830997"/>
          </a:xfrm>
          <a:prstGeom prst="rect">
            <a:avLst/>
          </a:prstGeom>
        </p:spPr>
        <p:txBody>
          <a:bodyPr wrap="square">
            <a:spAutoFit/>
          </a:bodyPr>
          <a:lstStyle/>
          <a:p>
            <a:pPr algn="ctr"/>
            <a:r>
              <a:rPr lang="en-US" sz="2400" dirty="0"/>
              <a:t>Can be detected in low quality</a:t>
            </a:r>
          </a:p>
        </p:txBody>
      </p:sp>
      <p:cxnSp>
        <p:nvCxnSpPr>
          <p:cNvPr id="7" name="Straight Arrow Connector 6">
            <a:extLst>
              <a:ext uri="{FF2B5EF4-FFF2-40B4-BE49-F238E27FC236}">
                <a16:creationId xmlns:a16="http://schemas.microsoft.com/office/drawing/2014/main" id="{0B8226C3-FEA2-4ACC-B5E8-3192870137AC}"/>
              </a:ext>
            </a:extLst>
          </p:cNvPr>
          <p:cNvCxnSpPr>
            <a:stCxn id="51" idx="1"/>
            <a:endCxn id="49" idx="0"/>
          </p:cNvCxnSpPr>
          <p:nvPr/>
        </p:nvCxnSpPr>
        <p:spPr>
          <a:xfrm flipH="1">
            <a:off x="6996829" y="2519817"/>
            <a:ext cx="201072" cy="640912"/>
          </a:xfrm>
          <a:prstGeom prst="straightConnector1">
            <a:avLst/>
          </a:prstGeom>
          <a:ln w="254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D36801-69B1-4CDA-A728-6FFD7419E4C5}"/>
              </a:ext>
            </a:extLst>
          </p:cNvPr>
          <p:cNvCxnSpPr>
            <a:stCxn id="51" idx="1"/>
            <a:endCxn id="48" idx="0"/>
          </p:cNvCxnSpPr>
          <p:nvPr/>
        </p:nvCxnSpPr>
        <p:spPr>
          <a:xfrm flipH="1">
            <a:off x="6730494" y="2519817"/>
            <a:ext cx="467407" cy="352972"/>
          </a:xfrm>
          <a:prstGeom prst="straightConnector1">
            <a:avLst/>
          </a:prstGeom>
          <a:ln w="254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E3B39B-3EF0-4F08-B1F2-A46865F06961}"/>
              </a:ext>
            </a:extLst>
          </p:cNvPr>
          <p:cNvCxnSpPr>
            <a:stCxn id="51" idx="1"/>
            <a:endCxn id="50" idx="0"/>
          </p:cNvCxnSpPr>
          <p:nvPr/>
        </p:nvCxnSpPr>
        <p:spPr>
          <a:xfrm flipH="1">
            <a:off x="6564663" y="2519817"/>
            <a:ext cx="633238" cy="247269"/>
          </a:xfrm>
          <a:prstGeom prst="straightConnector1">
            <a:avLst/>
          </a:prstGeom>
          <a:ln w="254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115A5093-42D6-4A35-A0DB-E3D4F50B2254}"/>
              </a:ext>
            </a:extLst>
          </p:cNvPr>
          <p:cNvCxnSpPr>
            <a:stCxn id="51" idx="1"/>
            <a:endCxn id="42" idx="0"/>
          </p:cNvCxnSpPr>
          <p:nvPr/>
        </p:nvCxnSpPr>
        <p:spPr>
          <a:xfrm rot="10800000" flipV="1">
            <a:off x="6323943" y="2519817"/>
            <a:ext cx="873959" cy="267124"/>
          </a:xfrm>
          <a:prstGeom prst="curvedConnector2">
            <a:avLst/>
          </a:prstGeom>
          <a:ln w="254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0510F565-4F6F-42CA-AEA9-73314125CEE9}"/>
              </a:ext>
            </a:extLst>
          </p:cNvPr>
          <p:cNvCxnSpPr>
            <a:stCxn id="51" idx="1"/>
            <a:endCxn id="44" idx="1"/>
          </p:cNvCxnSpPr>
          <p:nvPr/>
        </p:nvCxnSpPr>
        <p:spPr>
          <a:xfrm rot="10800000" flipV="1">
            <a:off x="6008563" y="2519817"/>
            <a:ext cx="1189339" cy="586982"/>
          </a:xfrm>
          <a:prstGeom prst="curvedConnector3">
            <a:avLst>
              <a:gd name="adj1" fmla="val 119221"/>
            </a:avLst>
          </a:prstGeom>
          <a:ln w="254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7419B2-E007-45E4-ADD4-021C3CF01EC2}"/>
              </a:ext>
            </a:extLst>
          </p:cNvPr>
          <p:cNvCxnSpPr>
            <a:stCxn id="71" idx="0"/>
            <a:endCxn id="63" idx="1"/>
          </p:cNvCxnSpPr>
          <p:nvPr/>
        </p:nvCxnSpPr>
        <p:spPr>
          <a:xfrm flipV="1">
            <a:off x="8587329" y="3988169"/>
            <a:ext cx="1120666" cy="234560"/>
          </a:xfrm>
          <a:prstGeom prst="straightConnector1">
            <a:avLst/>
          </a:prstGeom>
          <a:ln w="508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5395C2E-E20E-43F8-942C-12C7A9A37C1D}"/>
              </a:ext>
            </a:extLst>
          </p:cNvPr>
          <p:cNvCxnSpPr>
            <a:stCxn id="71" idx="0"/>
            <a:endCxn id="64" idx="1"/>
          </p:cNvCxnSpPr>
          <p:nvPr/>
        </p:nvCxnSpPr>
        <p:spPr>
          <a:xfrm flipV="1">
            <a:off x="8587329" y="3586471"/>
            <a:ext cx="957078" cy="636258"/>
          </a:xfrm>
          <a:prstGeom prst="straightConnector1">
            <a:avLst/>
          </a:prstGeom>
          <a:ln w="508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80FE2A2F-F1D1-431F-AAB2-7E749DC77C7D}"/>
              </a:ext>
            </a:extLst>
          </p:cNvPr>
          <p:cNvCxnSpPr>
            <a:cxnSpLocks/>
            <a:stCxn id="71" idx="0"/>
            <a:endCxn id="65" idx="0"/>
          </p:cNvCxnSpPr>
          <p:nvPr/>
        </p:nvCxnSpPr>
        <p:spPr>
          <a:xfrm rot="5400000" flipH="1" flipV="1">
            <a:off x="9084881" y="2717315"/>
            <a:ext cx="1007862" cy="2002967"/>
          </a:xfrm>
          <a:prstGeom prst="curvedConnector3">
            <a:avLst>
              <a:gd name="adj1" fmla="val 122682"/>
            </a:avLst>
          </a:prstGeom>
          <a:ln w="50800">
            <a:solidFill>
              <a:srgbClr val="DD7C1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49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randombar(horizontal)">
                                      <p:cBhvr>
                                        <p:cTn id="25" dur="500"/>
                                        <p:tgtEl>
                                          <p:spTgt spid="4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randombar(horizontal)">
                                      <p:cBhvr>
                                        <p:cTn id="28" dur="500"/>
                                        <p:tgtEl>
                                          <p:spTgt spid="4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randombar(horizontal)">
                                      <p:cBhvr>
                                        <p:cTn id="42" dur="500"/>
                                        <p:tgtEl>
                                          <p:spTgt spid="31"/>
                                        </p:tgtEl>
                                      </p:cBhvr>
                                    </p:animEffect>
                                  </p:childTnLst>
                                </p:cTn>
                              </p:par>
                              <p:par>
                                <p:cTn id="43" presetID="14" presetClass="entr" presetSubtype="1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par>
                                <p:cTn id="46" presetID="14" presetClass="entr" presetSubtype="1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randombar(horizontal)">
                                      <p:cBhvr>
                                        <p:cTn id="51" dur="500"/>
                                        <p:tgtEl>
                                          <p:spTgt spid="7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randombar(horizontal)">
                                      <p:cBhvr>
                                        <p:cTn id="56" dur="500"/>
                                        <p:tgtEl>
                                          <p:spTgt spid="7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randombar(horizontal)">
                                      <p:cBhvr>
                                        <p:cTn id="59" dur="500"/>
                                        <p:tgtEl>
                                          <p:spTgt spid="7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randombar(horizontal)">
                                      <p:cBhvr>
                                        <p:cTn id="6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42" grpId="0" animBg="1"/>
      <p:bldP spid="44" grpId="0" animBg="1"/>
      <p:bldP spid="48" grpId="0" animBg="1"/>
      <p:bldP spid="49" grpId="0" animBg="1"/>
      <p:bldP spid="50" grpId="0" animBg="1"/>
      <p:bldP spid="51"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56"/>
            <a:ext cx="12072730" cy="1325563"/>
          </a:xfrm>
        </p:spPr>
        <p:txBody>
          <a:bodyPr>
            <a:normAutofit/>
          </a:bodyPr>
          <a:lstStyle/>
          <a:p>
            <a:pPr algn="ctr"/>
            <a:r>
              <a:rPr lang="en-US" b="1" dirty="0">
                <a:solidFill>
                  <a:srgbClr val="216583"/>
                </a:solidFill>
              </a:rPr>
              <a:t>Reduce the response delay of DDS</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17</a:t>
            </a:r>
          </a:p>
        </p:txBody>
      </p:sp>
      <p:cxnSp>
        <p:nvCxnSpPr>
          <p:cNvPr id="52" name="Straight Arrow Connector 51">
            <a:extLst>
              <a:ext uri="{FF2B5EF4-FFF2-40B4-BE49-F238E27FC236}">
                <a16:creationId xmlns:a16="http://schemas.microsoft.com/office/drawing/2014/main" id="{569E8005-D2A8-42CE-AD25-F1A4DA0632A3}"/>
              </a:ext>
            </a:extLst>
          </p:cNvPr>
          <p:cNvCxnSpPr>
            <a:cxnSpLocks/>
          </p:cNvCxnSpPr>
          <p:nvPr/>
        </p:nvCxnSpPr>
        <p:spPr>
          <a:xfrm>
            <a:off x="1086000" y="4692521"/>
            <a:ext cx="10019999" cy="0"/>
          </a:xfrm>
          <a:prstGeom prst="straightConnector1">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4EF6717-78D8-420F-BEF4-3C6CE3CCAFBF}"/>
              </a:ext>
            </a:extLst>
          </p:cNvPr>
          <p:cNvCxnSpPr>
            <a:stCxn id="102" idx="3"/>
          </p:cNvCxnSpPr>
          <p:nvPr/>
        </p:nvCxnSpPr>
        <p:spPr>
          <a:xfrm flipV="1">
            <a:off x="1201034" y="1826197"/>
            <a:ext cx="9715478" cy="24484"/>
          </a:xfrm>
          <a:prstGeom prst="straightConnector1">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A0753A4C-5A5E-4AA5-B5EA-9C61611F36CC}"/>
              </a:ext>
            </a:extLst>
          </p:cNvPr>
          <p:cNvSpPr txBox="1"/>
          <p:nvPr/>
        </p:nvSpPr>
        <p:spPr>
          <a:xfrm>
            <a:off x="57644" y="1619848"/>
            <a:ext cx="1143390" cy="461665"/>
          </a:xfrm>
          <a:prstGeom prst="rect">
            <a:avLst/>
          </a:prstGeom>
          <a:noFill/>
        </p:spPr>
        <p:txBody>
          <a:bodyPr wrap="none" rtlCol="0">
            <a:spAutoFit/>
          </a:bodyPr>
          <a:lstStyle/>
          <a:p>
            <a:r>
              <a:rPr lang="en-US" sz="2400" dirty="0"/>
              <a:t>Camera</a:t>
            </a:r>
          </a:p>
        </p:txBody>
      </p:sp>
      <p:sp>
        <p:nvSpPr>
          <p:cNvPr id="103" name="TextBox 102">
            <a:extLst>
              <a:ext uri="{FF2B5EF4-FFF2-40B4-BE49-F238E27FC236}">
                <a16:creationId xmlns:a16="http://schemas.microsoft.com/office/drawing/2014/main" id="{AB135E5D-F5C2-45E9-9FEE-4CB2A4E4449E}"/>
              </a:ext>
            </a:extLst>
          </p:cNvPr>
          <p:cNvSpPr txBox="1"/>
          <p:nvPr/>
        </p:nvSpPr>
        <p:spPr>
          <a:xfrm>
            <a:off x="59484" y="4502575"/>
            <a:ext cx="987643" cy="461665"/>
          </a:xfrm>
          <a:prstGeom prst="rect">
            <a:avLst/>
          </a:prstGeom>
          <a:noFill/>
        </p:spPr>
        <p:txBody>
          <a:bodyPr wrap="none" rtlCol="0">
            <a:spAutoFit/>
          </a:bodyPr>
          <a:lstStyle/>
          <a:p>
            <a:r>
              <a:rPr lang="en-US" sz="2400" dirty="0"/>
              <a:t>Server</a:t>
            </a:r>
          </a:p>
        </p:txBody>
      </p:sp>
      <p:sp>
        <p:nvSpPr>
          <p:cNvPr id="104" name="TextBox 103">
            <a:extLst>
              <a:ext uri="{FF2B5EF4-FFF2-40B4-BE49-F238E27FC236}">
                <a16:creationId xmlns:a16="http://schemas.microsoft.com/office/drawing/2014/main" id="{D3D1BE46-7FD1-49B6-B84A-365F97FA72D4}"/>
              </a:ext>
            </a:extLst>
          </p:cNvPr>
          <p:cNvSpPr txBox="1"/>
          <p:nvPr/>
        </p:nvSpPr>
        <p:spPr>
          <a:xfrm>
            <a:off x="9844971" y="1344461"/>
            <a:ext cx="1261884" cy="461665"/>
          </a:xfrm>
          <a:prstGeom prst="rect">
            <a:avLst/>
          </a:prstGeom>
          <a:noFill/>
        </p:spPr>
        <p:txBody>
          <a:bodyPr wrap="none" rtlCol="0">
            <a:spAutoFit/>
          </a:bodyPr>
          <a:lstStyle/>
          <a:p>
            <a:r>
              <a:rPr lang="en-US" sz="2400" dirty="0"/>
              <a:t>Timeline</a:t>
            </a:r>
          </a:p>
        </p:txBody>
      </p:sp>
      <p:sp>
        <p:nvSpPr>
          <p:cNvPr id="105" name="TextBox 104">
            <a:extLst>
              <a:ext uri="{FF2B5EF4-FFF2-40B4-BE49-F238E27FC236}">
                <a16:creationId xmlns:a16="http://schemas.microsoft.com/office/drawing/2014/main" id="{331A22A1-35CF-4716-9EEB-53D792E98206}"/>
              </a:ext>
            </a:extLst>
          </p:cNvPr>
          <p:cNvSpPr txBox="1"/>
          <p:nvPr/>
        </p:nvSpPr>
        <p:spPr>
          <a:xfrm>
            <a:off x="9844115" y="4706776"/>
            <a:ext cx="1261884" cy="461665"/>
          </a:xfrm>
          <a:prstGeom prst="rect">
            <a:avLst/>
          </a:prstGeom>
          <a:noFill/>
        </p:spPr>
        <p:txBody>
          <a:bodyPr wrap="none" rtlCol="0">
            <a:spAutoFit/>
          </a:bodyPr>
          <a:lstStyle/>
          <a:p>
            <a:r>
              <a:rPr lang="en-US" sz="2400" dirty="0"/>
              <a:t>Timeline</a:t>
            </a:r>
          </a:p>
        </p:txBody>
      </p:sp>
      <p:grpSp>
        <p:nvGrpSpPr>
          <p:cNvPr id="15" name="Group 14">
            <a:extLst>
              <a:ext uri="{FF2B5EF4-FFF2-40B4-BE49-F238E27FC236}">
                <a16:creationId xmlns:a16="http://schemas.microsoft.com/office/drawing/2014/main" id="{5249EFE5-0A28-44FB-9A22-B056A53A9C0E}"/>
              </a:ext>
            </a:extLst>
          </p:cNvPr>
          <p:cNvGrpSpPr/>
          <p:nvPr/>
        </p:nvGrpSpPr>
        <p:grpSpPr>
          <a:xfrm>
            <a:off x="1639164" y="1826197"/>
            <a:ext cx="3825916" cy="3623754"/>
            <a:chOff x="1632022" y="2103078"/>
            <a:chExt cx="3825916" cy="3623754"/>
          </a:xfrm>
        </p:grpSpPr>
        <p:sp>
          <p:nvSpPr>
            <p:cNvPr id="58" name="TextBox 57">
              <a:extLst>
                <a:ext uri="{FF2B5EF4-FFF2-40B4-BE49-F238E27FC236}">
                  <a16:creationId xmlns:a16="http://schemas.microsoft.com/office/drawing/2014/main" id="{6A0C7B9C-9742-42E5-B4A1-E11C95E809AB}"/>
                </a:ext>
              </a:extLst>
            </p:cNvPr>
            <p:cNvSpPr txBox="1"/>
            <p:nvPr/>
          </p:nvSpPr>
          <p:spPr>
            <a:xfrm>
              <a:off x="3436936" y="5265167"/>
              <a:ext cx="2021002" cy="461665"/>
            </a:xfrm>
            <a:prstGeom prst="rect">
              <a:avLst/>
            </a:prstGeom>
            <a:noFill/>
          </p:spPr>
          <p:txBody>
            <a:bodyPr wrap="none" rtlCol="0">
              <a:spAutoFit/>
            </a:bodyPr>
            <a:lstStyle/>
            <a:p>
              <a:r>
                <a:rPr lang="en-US" sz="2400" dirty="0"/>
                <a:t>DNN Inference</a:t>
              </a:r>
            </a:p>
          </p:txBody>
        </p:sp>
        <p:cxnSp>
          <p:nvCxnSpPr>
            <p:cNvPr id="61" name="Straight Arrow Connector 60">
              <a:extLst>
                <a:ext uri="{FF2B5EF4-FFF2-40B4-BE49-F238E27FC236}">
                  <a16:creationId xmlns:a16="http://schemas.microsoft.com/office/drawing/2014/main" id="{E066E30B-9A0F-438C-A31F-13268DC872C7}"/>
                </a:ext>
              </a:extLst>
            </p:cNvPr>
            <p:cNvCxnSpPr>
              <a:cxnSpLocks/>
            </p:cNvCxnSpPr>
            <p:nvPr/>
          </p:nvCxnSpPr>
          <p:spPr>
            <a:xfrm>
              <a:off x="2189263" y="2103078"/>
              <a:ext cx="1792465" cy="2360695"/>
            </a:xfrm>
            <a:prstGeom prst="straightConnector1">
              <a:avLst/>
            </a:prstGeom>
            <a:ln w="508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31AED9E-D79F-427D-B05E-44A7A286AC2C}"/>
                </a:ext>
              </a:extLst>
            </p:cNvPr>
            <p:cNvSpPr txBox="1"/>
            <p:nvPr/>
          </p:nvSpPr>
          <p:spPr>
            <a:xfrm>
              <a:off x="1632022" y="3167593"/>
              <a:ext cx="2393159" cy="461665"/>
            </a:xfrm>
            <a:prstGeom prst="rect">
              <a:avLst/>
            </a:prstGeom>
            <a:solidFill>
              <a:schemeClr val="bg1">
                <a:lumMod val="95000"/>
              </a:schemeClr>
            </a:solidFill>
          </p:spPr>
          <p:txBody>
            <a:bodyPr wrap="square" rtlCol="0">
              <a:spAutoFit/>
            </a:bodyPr>
            <a:lstStyle/>
            <a:p>
              <a:pPr algn="ctr"/>
              <a:r>
                <a:rPr lang="en-US" sz="2400" dirty="0"/>
                <a:t>Low-quality video</a:t>
              </a:r>
            </a:p>
          </p:txBody>
        </p:sp>
        <p:pic>
          <p:nvPicPr>
            <p:cNvPr id="118" name="Picture 117" descr="A close up of a logo&#10;&#10;Description automatically generated">
              <a:extLst>
                <a:ext uri="{FF2B5EF4-FFF2-40B4-BE49-F238E27FC236}">
                  <a16:creationId xmlns:a16="http://schemas.microsoft.com/office/drawing/2014/main" id="{6D20740A-AF91-4E3E-A7E9-EBDFDE1CDC02}"/>
                </a:ext>
              </a:extLst>
            </p:cNvPr>
            <p:cNvPicPr>
              <a:picLocks noChangeAspect="1"/>
            </p:cNvPicPr>
            <p:nvPr/>
          </p:nvPicPr>
          <p:blipFill>
            <a:blip r:embed="rId3"/>
            <a:stretch>
              <a:fillRect/>
            </a:stretch>
          </p:blipFill>
          <p:spPr>
            <a:xfrm>
              <a:off x="3896367" y="4327141"/>
              <a:ext cx="1229706" cy="1229706"/>
            </a:xfrm>
            <a:prstGeom prst="rect">
              <a:avLst/>
            </a:prstGeom>
          </p:spPr>
        </p:pic>
      </p:grpSp>
      <p:grpSp>
        <p:nvGrpSpPr>
          <p:cNvPr id="16" name="Group 15">
            <a:extLst>
              <a:ext uri="{FF2B5EF4-FFF2-40B4-BE49-F238E27FC236}">
                <a16:creationId xmlns:a16="http://schemas.microsoft.com/office/drawing/2014/main" id="{7F266854-EF19-407D-AE2E-2B09F8852E8E}"/>
              </a:ext>
            </a:extLst>
          </p:cNvPr>
          <p:cNvGrpSpPr/>
          <p:nvPr/>
        </p:nvGrpSpPr>
        <p:grpSpPr>
          <a:xfrm>
            <a:off x="6595046" y="1838548"/>
            <a:ext cx="3256885" cy="3611403"/>
            <a:chOff x="6587904" y="2115429"/>
            <a:chExt cx="3256885" cy="3611403"/>
          </a:xfrm>
        </p:grpSpPr>
        <p:sp>
          <p:nvSpPr>
            <p:cNvPr id="55" name="TextBox 54">
              <a:extLst>
                <a:ext uri="{FF2B5EF4-FFF2-40B4-BE49-F238E27FC236}">
                  <a16:creationId xmlns:a16="http://schemas.microsoft.com/office/drawing/2014/main" id="{D24C50DD-F1AE-4DF9-A9E9-2541048A8E1B}"/>
                </a:ext>
              </a:extLst>
            </p:cNvPr>
            <p:cNvSpPr txBox="1"/>
            <p:nvPr/>
          </p:nvSpPr>
          <p:spPr>
            <a:xfrm>
              <a:off x="7823787" y="5265167"/>
              <a:ext cx="2021002" cy="461665"/>
            </a:xfrm>
            <a:prstGeom prst="rect">
              <a:avLst/>
            </a:prstGeom>
            <a:noFill/>
          </p:spPr>
          <p:txBody>
            <a:bodyPr wrap="none" rtlCol="0">
              <a:spAutoFit/>
            </a:bodyPr>
            <a:lstStyle/>
            <a:p>
              <a:r>
                <a:rPr lang="en-US" sz="2400" dirty="0"/>
                <a:t>DNN Inference</a:t>
              </a:r>
            </a:p>
          </p:txBody>
        </p:sp>
        <p:cxnSp>
          <p:nvCxnSpPr>
            <p:cNvPr id="73" name="Straight Arrow Connector 72">
              <a:extLst>
                <a:ext uri="{FF2B5EF4-FFF2-40B4-BE49-F238E27FC236}">
                  <a16:creationId xmlns:a16="http://schemas.microsoft.com/office/drawing/2014/main" id="{D1734A6E-E09C-4134-B480-3926F346C88E}"/>
                </a:ext>
              </a:extLst>
            </p:cNvPr>
            <p:cNvCxnSpPr>
              <a:cxnSpLocks/>
            </p:cNvCxnSpPr>
            <p:nvPr/>
          </p:nvCxnSpPr>
          <p:spPr>
            <a:xfrm>
              <a:off x="7088547" y="2115429"/>
              <a:ext cx="1418552" cy="2211712"/>
            </a:xfrm>
            <a:prstGeom prst="straightConnector1">
              <a:avLst/>
            </a:prstGeom>
            <a:ln w="508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9" name="Picture 118" descr="A close up of a logo&#10;&#10;Description automatically generated">
              <a:extLst>
                <a:ext uri="{FF2B5EF4-FFF2-40B4-BE49-F238E27FC236}">
                  <a16:creationId xmlns:a16="http://schemas.microsoft.com/office/drawing/2014/main" id="{E0BA85A9-BB5C-4D33-BE5B-BBD3C28681B5}"/>
                </a:ext>
              </a:extLst>
            </p:cNvPr>
            <p:cNvPicPr>
              <a:picLocks noChangeAspect="1"/>
            </p:cNvPicPr>
            <p:nvPr/>
          </p:nvPicPr>
          <p:blipFill>
            <a:blip r:embed="rId3"/>
            <a:stretch>
              <a:fillRect/>
            </a:stretch>
          </p:blipFill>
          <p:spPr>
            <a:xfrm>
              <a:off x="8221262" y="4315655"/>
              <a:ext cx="1229706" cy="1229706"/>
            </a:xfrm>
            <a:prstGeom prst="rect">
              <a:avLst/>
            </a:prstGeom>
          </p:spPr>
        </p:pic>
        <p:sp>
          <p:nvSpPr>
            <p:cNvPr id="122" name="TextBox 121">
              <a:extLst>
                <a:ext uri="{FF2B5EF4-FFF2-40B4-BE49-F238E27FC236}">
                  <a16:creationId xmlns:a16="http://schemas.microsoft.com/office/drawing/2014/main" id="{D6BC3F70-912F-41FB-B508-536388DB257D}"/>
                </a:ext>
              </a:extLst>
            </p:cNvPr>
            <p:cNvSpPr txBox="1"/>
            <p:nvPr/>
          </p:nvSpPr>
          <p:spPr>
            <a:xfrm>
              <a:off x="6587904" y="3132037"/>
              <a:ext cx="2448987" cy="461665"/>
            </a:xfrm>
            <a:prstGeom prst="rect">
              <a:avLst/>
            </a:prstGeom>
            <a:solidFill>
              <a:schemeClr val="bg1">
                <a:lumMod val="95000"/>
              </a:schemeClr>
            </a:solidFill>
          </p:spPr>
          <p:txBody>
            <a:bodyPr wrap="square" rtlCol="0">
              <a:spAutoFit/>
            </a:bodyPr>
            <a:lstStyle/>
            <a:p>
              <a:pPr algn="ctr"/>
              <a:r>
                <a:rPr lang="en-US" sz="2400" dirty="0"/>
                <a:t>High-quality video</a:t>
              </a:r>
            </a:p>
          </p:txBody>
        </p:sp>
      </p:grpSp>
      <p:grpSp>
        <p:nvGrpSpPr>
          <p:cNvPr id="14" name="Group 13">
            <a:extLst>
              <a:ext uri="{FF2B5EF4-FFF2-40B4-BE49-F238E27FC236}">
                <a16:creationId xmlns:a16="http://schemas.microsoft.com/office/drawing/2014/main" id="{C770C39C-DA37-4D0C-85EF-3BDFE27E4532}"/>
              </a:ext>
            </a:extLst>
          </p:cNvPr>
          <p:cNvGrpSpPr/>
          <p:nvPr/>
        </p:nvGrpSpPr>
        <p:grpSpPr>
          <a:xfrm>
            <a:off x="1201034" y="1433556"/>
            <a:ext cx="5565639" cy="2753336"/>
            <a:chOff x="1193892" y="1710437"/>
            <a:chExt cx="5565639" cy="2753336"/>
          </a:xfrm>
        </p:grpSpPr>
        <p:cxnSp>
          <p:nvCxnSpPr>
            <p:cNvPr id="72" name="Straight Arrow Connector 71">
              <a:extLst>
                <a:ext uri="{FF2B5EF4-FFF2-40B4-BE49-F238E27FC236}">
                  <a16:creationId xmlns:a16="http://schemas.microsoft.com/office/drawing/2014/main" id="{19905208-B9E7-4D11-803A-A892448F1FFA}"/>
                </a:ext>
              </a:extLst>
            </p:cNvPr>
            <p:cNvCxnSpPr>
              <a:cxnSpLocks/>
            </p:cNvCxnSpPr>
            <p:nvPr/>
          </p:nvCxnSpPr>
          <p:spPr>
            <a:xfrm flipV="1">
              <a:off x="4818854" y="2115326"/>
              <a:ext cx="1454017" cy="2348447"/>
            </a:xfrm>
            <a:prstGeom prst="straightConnector1">
              <a:avLst/>
            </a:prstGeom>
            <a:ln w="508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856B71B-EA4B-4055-99B0-E0002FBF1AA7}"/>
                </a:ext>
              </a:extLst>
            </p:cNvPr>
            <p:cNvSpPr txBox="1"/>
            <p:nvPr/>
          </p:nvSpPr>
          <p:spPr>
            <a:xfrm>
              <a:off x="4416793" y="3771368"/>
              <a:ext cx="2342738" cy="461666"/>
            </a:xfrm>
            <a:prstGeom prst="rect">
              <a:avLst/>
            </a:prstGeom>
            <a:solidFill>
              <a:schemeClr val="bg1">
                <a:lumMod val="95000"/>
              </a:schemeClr>
            </a:solidFill>
          </p:spPr>
          <p:txBody>
            <a:bodyPr wrap="square" rtlCol="0">
              <a:spAutoFit/>
            </a:bodyPr>
            <a:lstStyle/>
            <a:p>
              <a:r>
                <a:rPr lang="en-US" sz="2400" dirty="0"/>
                <a:t>Inference results</a:t>
              </a:r>
            </a:p>
          </p:txBody>
        </p:sp>
        <p:cxnSp>
          <p:nvCxnSpPr>
            <p:cNvPr id="6" name="Straight Arrow Connector 5">
              <a:extLst>
                <a:ext uri="{FF2B5EF4-FFF2-40B4-BE49-F238E27FC236}">
                  <a16:creationId xmlns:a16="http://schemas.microsoft.com/office/drawing/2014/main" id="{FDA4B0AB-DC54-439D-AFA7-ECB1E3E3E406}"/>
                </a:ext>
              </a:extLst>
            </p:cNvPr>
            <p:cNvCxnSpPr/>
            <p:nvPr/>
          </p:nvCxnSpPr>
          <p:spPr>
            <a:xfrm>
              <a:off x="1193892" y="1737877"/>
              <a:ext cx="5078979" cy="0"/>
            </a:xfrm>
            <a:prstGeom prst="straightConnector1">
              <a:avLst/>
            </a:prstGeom>
            <a:ln w="508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2A37B5-FEE1-4216-8994-81A3B58F8470}"/>
                    </a:ext>
                  </a:extLst>
                </p:cNvPr>
                <p:cNvSpPr txBox="1"/>
                <p:nvPr/>
              </p:nvSpPr>
              <p:spPr>
                <a:xfrm>
                  <a:off x="3676604" y="1710437"/>
                  <a:ext cx="3217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oMath>
                    </m:oMathPara>
                  </a14:m>
                  <a:endParaRPr lang="en-US" sz="2400" dirty="0"/>
                </a:p>
              </p:txBody>
            </p:sp>
          </mc:Choice>
          <mc:Fallback xmlns="">
            <p:sp>
              <p:nvSpPr>
                <p:cNvPr id="8" name="TextBox 7">
                  <a:extLst>
                    <a:ext uri="{FF2B5EF4-FFF2-40B4-BE49-F238E27FC236}">
                      <a16:creationId xmlns:a16="http://schemas.microsoft.com/office/drawing/2014/main" id="{842A37B5-FEE1-4216-8994-81A3B58F8470}"/>
                    </a:ext>
                  </a:extLst>
                </p:cNvPr>
                <p:cNvSpPr txBox="1">
                  <a:spLocks noRot="1" noChangeAspect="1" noMove="1" noResize="1" noEditPoints="1" noAdjustHandles="1" noChangeArrowheads="1" noChangeShapeType="1" noTextEdit="1"/>
                </p:cNvSpPr>
                <p:nvPr/>
              </p:nvSpPr>
              <p:spPr>
                <a:xfrm>
                  <a:off x="3676604" y="1710437"/>
                  <a:ext cx="321755" cy="369332"/>
                </a:xfrm>
                <a:prstGeom prst="rect">
                  <a:avLst/>
                </a:prstGeom>
                <a:blipFill>
                  <a:blip r:embed="rId5"/>
                  <a:stretch>
                    <a:fillRect l="-16981" r="-7547"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F538CDE7-CE63-4FC8-8E1C-2BFB24A374C6}"/>
                    </a:ext>
                  </a:extLst>
                </p:cNvPr>
                <p:cNvSpPr txBox="1"/>
                <p:nvPr/>
              </p:nvSpPr>
              <p:spPr>
                <a:xfrm>
                  <a:off x="5362103" y="2414125"/>
                  <a:ext cx="3217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oMath>
                    </m:oMathPara>
                  </a14:m>
                  <a:endParaRPr lang="en-US" sz="2400" dirty="0"/>
                </a:p>
              </p:txBody>
            </p:sp>
          </mc:Choice>
          <mc:Fallback xmlns="">
            <p:sp>
              <p:nvSpPr>
                <p:cNvPr id="123" name="TextBox 122">
                  <a:extLst>
                    <a:ext uri="{FF2B5EF4-FFF2-40B4-BE49-F238E27FC236}">
                      <a16:creationId xmlns:a16="http://schemas.microsoft.com/office/drawing/2014/main" id="{F538CDE7-CE63-4FC8-8E1C-2BFB24A374C6}"/>
                    </a:ext>
                  </a:extLst>
                </p:cNvPr>
                <p:cNvSpPr txBox="1">
                  <a:spLocks noRot="1" noChangeAspect="1" noMove="1" noResize="1" noEditPoints="1" noAdjustHandles="1" noChangeArrowheads="1" noChangeShapeType="1" noTextEdit="1"/>
                </p:cNvSpPr>
                <p:nvPr/>
              </p:nvSpPr>
              <p:spPr>
                <a:xfrm>
                  <a:off x="5362103" y="2414125"/>
                  <a:ext cx="321755" cy="369332"/>
                </a:xfrm>
                <a:prstGeom prst="rect">
                  <a:avLst/>
                </a:prstGeom>
                <a:blipFill>
                  <a:blip r:embed="rId6"/>
                  <a:stretch>
                    <a:fillRect l="-18868" r="-7547" b="-15000"/>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8A0B67A0-9C8F-4EFD-BFC5-F43684D3544F}"/>
              </a:ext>
            </a:extLst>
          </p:cNvPr>
          <p:cNvGrpSpPr/>
          <p:nvPr/>
        </p:nvGrpSpPr>
        <p:grpSpPr>
          <a:xfrm>
            <a:off x="1207409" y="821184"/>
            <a:ext cx="10334038" cy="3322708"/>
            <a:chOff x="1200267" y="1098065"/>
            <a:chExt cx="10334038" cy="3322708"/>
          </a:xfrm>
        </p:grpSpPr>
        <p:cxnSp>
          <p:nvCxnSpPr>
            <p:cNvPr id="75" name="Straight Arrow Connector 74">
              <a:extLst>
                <a:ext uri="{FF2B5EF4-FFF2-40B4-BE49-F238E27FC236}">
                  <a16:creationId xmlns:a16="http://schemas.microsoft.com/office/drawing/2014/main" id="{E99961D2-D9AE-4E13-B29A-E139423A075F}"/>
                </a:ext>
              </a:extLst>
            </p:cNvPr>
            <p:cNvCxnSpPr>
              <a:cxnSpLocks/>
            </p:cNvCxnSpPr>
            <p:nvPr/>
          </p:nvCxnSpPr>
          <p:spPr>
            <a:xfrm flipV="1">
              <a:off x="9009774" y="2164187"/>
              <a:ext cx="1275923" cy="2256586"/>
            </a:xfrm>
            <a:prstGeom prst="straightConnector1">
              <a:avLst/>
            </a:prstGeom>
            <a:ln w="508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C42C9B2-2D97-4953-9333-4431A719B5B9}"/>
                </a:ext>
              </a:extLst>
            </p:cNvPr>
            <p:cNvSpPr txBox="1"/>
            <p:nvPr/>
          </p:nvSpPr>
          <p:spPr>
            <a:xfrm>
              <a:off x="9273685" y="3589776"/>
              <a:ext cx="2260620" cy="830997"/>
            </a:xfrm>
            <a:prstGeom prst="rect">
              <a:avLst/>
            </a:prstGeom>
            <a:solidFill>
              <a:schemeClr val="bg1">
                <a:lumMod val="95000"/>
              </a:schemeClr>
            </a:solidFill>
          </p:spPr>
          <p:txBody>
            <a:bodyPr wrap="none" rtlCol="0">
              <a:spAutoFit/>
            </a:bodyPr>
            <a:lstStyle/>
            <a:p>
              <a:pPr algn="ctr"/>
              <a:r>
                <a:rPr lang="en-US" sz="2400" dirty="0"/>
                <a:t>Update</a:t>
              </a:r>
            </a:p>
            <a:p>
              <a:pPr algn="ctr"/>
              <a:r>
                <a:rPr lang="en-US" sz="2400" dirty="0"/>
                <a:t>inference results</a:t>
              </a:r>
            </a:p>
          </p:txBody>
        </p:sp>
        <p:cxnSp>
          <p:nvCxnSpPr>
            <p:cNvPr id="120" name="Straight Arrow Connector 119">
              <a:extLst>
                <a:ext uri="{FF2B5EF4-FFF2-40B4-BE49-F238E27FC236}">
                  <a16:creationId xmlns:a16="http://schemas.microsoft.com/office/drawing/2014/main" id="{F33EF1A2-5FBB-4FA1-B9A6-ECDE19A58493}"/>
                </a:ext>
              </a:extLst>
            </p:cNvPr>
            <p:cNvCxnSpPr>
              <a:cxnSpLocks/>
            </p:cNvCxnSpPr>
            <p:nvPr/>
          </p:nvCxnSpPr>
          <p:spPr>
            <a:xfrm>
              <a:off x="1200267" y="1504022"/>
              <a:ext cx="9179075" cy="0"/>
            </a:xfrm>
            <a:prstGeom prst="straightConnector1">
              <a:avLst/>
            </a:prstGeom>
            <a:ln w="508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B7CE50DA-6D50-4140-AD83-3C9F7A5DA9CA}"/>
                    </a:ext>
                  </a:extLst>
                </p:cNvPr>
                <p:cNvSpPr txBox="1"/>
                <p:nvPr/>
              </p:nvSpPr>
              <p:spPr>
                <a:xfrm>
                  <a:off x="5714610" y="1098065"/>
                  <a:ext cx="3288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oMath>
                    </m:oMathPara>
                  </a14:m>
                  <a:endParaRPr lang="en-US" sz="2400" dirty="0"/>
                </a:p>
              </p:txBody>
            </p:sp>
          </mc:Choice>
          <mc:Fallback xmlns="">
            <p:sp>
              <p:nvSpPr>
                <p:cNvPr id="121" name="TextBox 120">
                  <a:extLst>
                    <a:ext uri="{FF2B5EF4-FFF2-40B4-BE49-F238E27FC236}">
                      <a16:creationId xmlns:a16="http://schemas.microsoft.com/office/drawing/2014/main" id="{B7CE50DA-6D50-4140-AD83-3C9F7A5DA9CA}"/>
                    </a:ext>
                  </a:extLst>
                </p:cNvPr>
                <p:cNvSpPr txBox="1">
                  <a:spLocks noRot="1" noChangeAspect="1" noMove="1" noResize="1" noEditPoints="1" noAdjustHandles="1" noChangeArrowheads="1" noChangeShapeType="1" noTextEdit="1"/>
                </p:cNvSpPr>
                <p:nvPr/>
              </p:nvSpPr>
              <p:spPr>
                <a:xfrm>
                  <a:off x="5714610" y="1098065"/>
                  <a:ext cx="328873" cy="369332"/>
                </a:xfrm>
                <a:prstGeom prst="rect">
                  <a:avLst/>
                </a:prstGeom>
                <a:blipFill>
                  <a:blip r:embed="rId7"/>
                  <a:stretch>
                    <a:fillRect l="-16667" r="-7407"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7B3BE8C4-1636-44F6-A6F5-707035192E6F}"/>
                    </a:ext>
                  </a:extLst>
                </p:cNvPr>
                <p:cNvSpPr txBox="1"/>
                <p:nvPr/>
              </p:nvSpPr>
              <p:spPr>
                <a:xfrm>
                  <a:off x="10355711" y="2215972"/>
                  <a:ext cx="3288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oMath>
                    </m:oMathPara>
                  </a14:m>
                  <a:endParaRPr lang="en-US" sz="2400" dirty="0"/>
                </a:p>
              </p:txBody>
            </p:sp>
          </mc:Choice>
          <mc:Fallback xmlns="">
            <p:sp>
              <p:nvSpPr>
                <p:cNvPr id="124" name="TextBox 123">
                  <a:extLst>
                    <a:ext uri="{FF2B5EF4-FFF2-40B4-BE49-F238E27FC236}">
                      <a16:creationId xmlns:a16="http://schemas.microsoft.com/office/drawing/2014/main" id="{7B3BE8C4-1636-44F6-A6F5-707035192E6F}"/>
                    </a:ext>
                  </a:extLst>
                </p:cNvPr>
                <p:cNvSpPr txBox="1">
                  <a:spLocks noRot="1" noChangeAspect="1" noMove="1" noResize="1" noEditPoints="1" noAdjustHandles="1" noChangeArrowheads="1" noChangeShapeType="1" noTextEdit="1"/>
                </p:cNvSpPr>
                <p:nvPr/>
              </p:nvSpPr>
              <p:spPr>
                <a:xfrm>
                  <a:off x="10355711" y="2215972"/>
                  <a:ext cx="328873" cy="369332"/>
                </a:xfrm>
                <a:prstGeom prst="rect">
                  <a:avLst/>
                </a:prstGeom>
                <a:blipFill>
                  <a:blip r:embed="rId8"/>
                  <a:stretch>
                    <a:fillRect l="-18519" r="-7407" b="-13115"/>
                  </a:stretch>
                </a:blipFill>
              </p:spPr>
              <p:txBody>
                <a:bodyPr/>
                <a:lstStyle/>
                <a:p>
                  <a:r>
                    <a:rPr lang="en-US">
                      <a:noFill/>
                    </a:rPr>
                    <a:t> </a:t>
                  </a:r>
                </a:p>
              </p:txBody>
            </p:sp>
          </mc:Fallback>
        </mc:AlternateContent>
      </p:grpSp>
      <p:sp>
        <p:nvSpPr>
          <p:cNvPr id="43" name="TextBox 42">
            <a:extLst>
              <a:ext uri="{FF2B5EF4-FFF2-40B4-BE49-F238E27FC236}">
                <a16:creationId xmlns:a16="http://schemas.microsoft.com/office/drawing/2014/main" id="{69322157-827F-4460-91B0-828CAD282BB4}"/>
              </a:ext>
            </a:extLst>
          </p:cNvPr>
          <p:cNvSpPr txBox="1"/>
          <p:nvPr/>
        </p:nvSpPr>
        <p:spPr>
          <a:xfrm>
            <a:off x="879279" y="1384877"/>
            <a:ext cx="155492" cy="369332"/>
          </a:xfrm>
          <a:prstGeom prst="rect">
            <a:avLst/>
          </a:prstGeom>
          <a:noFill/>
        </p:spPr>
        <p:txBody>
          <a:bodyPr wrap="none" lIns="0" tIns="0" rIns="0" bIns="0" rtlCol="0">
            <a:spAutoFit/>
          </a:bodyPr>
          <a:lstStyle/>
          <a:p>
            <a:r>
              <a:rPr lang="en-US" sz="2400" dirty="0"/>
              <a:t>0</a:t>
            </a:r>
          </a:p>
        </p:txBody>
      </p:sp>
      <p:sp>
        <p:nvSpPr>
          <p:cNvPr id="53" name="Rectangle 52">
            <a:extLst>
              <a:ext uri="{FF2B5EF4-FFF2-40B4-BE49-F238E27FC236}">
                <a16:creationId xmlns:a16="http://schemas.microsoft.com/office/drawing/2014/main" id="{68D48EEA-F7B2-4F01-A5FA-2ABEFE304955}"/>
              </a:ext>
            </a:extLst>
          </p:cNvPr>
          <p:cNvSpPr/>
          <p:nvPr/>
        </p:nvSpPr>
        <p:spPr>
          <a:xfrm>
            <a:off x="0" y="5424443"/>
            <a:ext cx="12191995" cy="103194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While we improve accuracy in the second inference, </a:t>
            </a:r>
            <a:r>
              <a:rPr lang="en-US" sz="3200" b="1" dirty="0">
                <a:solidFill>
                  <a:srgbClr val="0070C0"/>
                </a:solidFill>
              </a:rPr>
              <a:t>over 90% results </a:t>
            </a:r>
            <a:r>
              <a:rPr lang="en-US" sz="3200" b="1" dirty="0">
                <a:solidFill>
                  <a:schemeClr val="tx1"/>
                </a:solidFill>
              </a:rPr>
              <a:t>are produced </a:t>
            </a:r>
            <a:r>
              <a:rPr lang="en-US" sz="3200" b="1" dirty="0">
                <a:solidFill>
                  <a:srgbClr val="0070C0"/>
                </a:solidFill>
              </a:rPr>
              <a:t>by the first inference </a:t>
            </a:r>
            <a:r>
              <a:rPr lang="en-US" sz="3200" b="1" dirty="0">
                <a:solidFill>
                  <a:schemeClr val="tx1"/>
                </a:solidFill>
              </a:rPr>
              <a:t>and can be returned </a:t>
            </a:r>
            <a:r>
              <a:rPr lang="en-US" sz="3200" b="1" dirty="0">
                <a:solidFill>
                  <a:srgbClr val="0070C0"/>
                </a:solidFill>
              </a:rPr>
              <a:t>very quickly</a:t>
            </a:r>
            <a:r>
              <a:rPr lang="en-US" sz="3200" b="1" dirty="0">
                <a:solidFill>
                  <a:schemeClr val="tx1"/>
                </a:solidFill>
              </a:rPr>
              <a:t>.</a:t>
            </a:r>
            <a:endParaRPr lang="en-US" sz="4000" b="1" dirty="0">
              <a:solidFill>
                <a:schemeClr val="tx1"/>
              </a:solidFill>
            </a:endParaRPr>
          </a:p>
        </p:txBody>
      </p:sp>
      <p:grpSp>
        <p:nvGrpSpPr>
          <p:cNvPr id="47" name="Group 46">
            <a:extLst>
              <a:ext uri="{FF2B5EF4-FFF2-40B4-BE49-F238E27FC236}">
                <a16:creationId xmlns:a16="http://schemas.microsoft.com/office/drawing/2014/main" id="{25335180-E64D-4749-9445-85771DF423BA}"/>
              </a:ext>
            </a:extLst>
          </p:cNvPr>
          <p:cNvGrpSpPr/>
          <p:nvPr/>
        </p:nvGrpSpPr>
        <p:grpSpPr>
          <a:xfrm>
            <a:off x="4732374" y="2585257"/>
            <a:ext cx="1792658" cy="967619"/>
            <a:chOff x="6380204" y="3099687"/>
            <a:chExt cx="5468810" cy="2951887"/>
          </a:xfrm>
        </p:grpSpPr>
        <p:pic>
          <p:nvPicPr>
            <p:cNvPr id="49" name="Picture 48">
              <a:extLst>
                <a:ext uri="{FF2B5EF4-FFF2-40B4-BE49-F238E27FC236}">
                  <a16:creationId xmlns:a16="http://schemas.microsoft.com/office/drawing/2014/main" id="{EB77632A-F41B-47A2-8039-68909FB23929}"/>
                </a:ext>
              </a:extLst>
            </p:cNvPr>
            <p:cNvPicPr>
              <a:picLocks noChangeAspect="1"/>
            </p:cNvPicPr>
            <p:nvPr/>
          </p:nvPicPr>
          <p:blipFill>
            <a:blip r:embed="rId9"/>
            <a:stretch>
              <a:fillRect/>
            </a:stretch>
          </p:blipFill>
          <p:spPr>
            <a:xfrm>
              <a:off x="6380204" y="3099687"/>
              <a:ext cx="5468810" cy="2951887"/>
            </a:xfrm>
            <a:prstGeom prst="rect">
              <a:avLst/>
            </a:prstGeom>
          </p:spPr>
        </p:pic>
        <p:sp>
          <p:nvSpPr>
            <p:cNvPr id="50" name="Rectangle 49">
              <a:extLst>
                <a:ext uri="{FF2B5EF4-FFF2-40B4-BE49-F238E27FC236}">
                  <a16:creationId xmlns:a16="http://schemas.microsoft.com/office/drawing/2014/main" id="{C5C64EA7-C743-4FCA-9BE2-EBE88BC5C04C}"/>
                </a:ext>
              </a:extLst>
            </p:cNvPr>
            <p:cNvSpPr/>
            <p:nvPr/>
          </p:nvSpPr>
          <p:spPr>
            <a:xfrm>
              <a:off x="7335672" y="3548418"/>
              <a:ext cx="1119116" cy="1153236"/>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3B86D46-73B4-43F3-B0D3-B8E89D97CD97}"/>
                </a:ext>
              </a:extLst>
            </p:cNvPr>
            <p:cNvSpPr/>
            <p:nvPr/>
          </p:nvSpPr>
          <p:spPr>
            <a:xfrm>
              <a:off x="7010400" y="3919182"/>
              <a:ext cx="495869" cy="448102"/>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DE8B20A-E2AD-4644-A1C1-B8C0890B9D17}"/>
                </a:ext>
              </a:extLst>
            </p:cNvPr>
            <p:cNvSpPr/>
            <p:nvPr/>
          </p:nvSpPr>
          <p:spPr>
            <a:xfrm>
              <a:off x="6380204" y="4669809"/>
              <a:ext cx="307199" cy="37986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0A952F1-BA1F-4E5A-A297-D8F6019A048A}"/>
                </a:ext>
              </a:extLst>
            </p:cNvPr>
            <p:cNvSpPr/>
            <p:nvPr/>
          </p:nvSpPr>
          <p:spPr>
            <a:xfrm>
              <a:off x="6437070" y="5552532"/>
              <a:ext cx="796243" cy="49038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BE14FA5-2A67-4221-97DA-40DFE20A3682}"/>
                </a:ext>
              </a:extLst>
            </p:cNvPr>
            <p:cNvSpPr/>
            <p:nvPr/>
          </p:nvSpPr>
          <p:spPr>
            <a:xfrm>
              <a:off x="10670152" y="5002073"/>
              <a:ext cx="475368" cy="68904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60" name="Rectangle 59">
              <a:extLst>
                <a:ext uri="{FF2B5EF4-FFF2-40B4-BE49-F238E27FC236}">
                  <a16:creationId xmlns:a16="http://schemas.microsoft.com/office/drawing/2014/main" id="{0B99D41A-2351-4A8F-88D5-B09137E1CC44}"/>
                </a:ext>
              </a:extLst>
            </p:cNvPr>
            <p:cNvSpPr/>
            <p:nvPr/>
          </p:nvSpPr>
          <p:spPr>
            <a:xfrm>
              <a:off x="11389987" y="5045123"/>
              <a:ext cx="428974" cy="507409"/>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62" name="Rectangle 61">
              <a:extLst>
                <a:ext uri="{FF2B5EF4-FFF2-40B4-BE49-F238E27FC236}">
                  <a16:creationId xmlns:a16="http://schemas.microsoft.com/office/drawing/2014/main" id="{4CA9B569-CD4B-40B6-A55B-93BF603675C3}"/>
                </a:ext>
              </a:extLst>
            </p:cNvPr>
            <p:cNvSpPr/>
            <p:nvPr/>
          </p:nvSpPr>
          <p:spPr>
            <a:xfrm>
              <a:off x="10734896" y="3969227"/>
              <a:ext cx="329344" cy="36401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63" name="Rectangle 62">
              <a:extLst>
                <a:ext uri="{FF2B5EF4-FFF2-40B4-BE49-F238E27FC236}">
                  <a16:creationId xmlns:a16="http://schemas.microsoft.com/office/drawing/2014/main" id="{0BC8EA46-B634-4B0F-89B2-0D2488003759}"/>
                </a:ext>
              </a:extLst>
            </p:cNvPr>
            <p:cNvSpPr/>
            <p:nvPr/>
          </p:nvSpPr>
          <p:spPr>
            <a:xfrm>
              <a:off x="11270890" y="4005018"/>
              <a:ext cx="360734" cy="36401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66" name="Rectangle 65">
              <a:extLst>
                <a:ext uri="{FF2B5EF4-FFF2-40B4-BE49-F238E27FC236}">
                  <a16:creationId xmlns:a16="http://schemas.microsoft.com/office/drawing/2014/main" id="{0FD2FE4D-5007-4E64-8ABB-B97ACC881A62}"/>
                </a:ext>
              </a:extLst>
            </p:cNvPr>
            <p:cNvSpPr/>
            <p:nvPr/>
          </p:nvSpPr>
          <p:spPr>
            <a:xfrm>
              <a:off x="10461872" y="3106502"/>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64BED40-D421-4D9A-A063-3806E8E1DE14}"/>
                </a:ext>
              </a:extLst>
            </p:cNvPr>
            <p:cNvSpPr/>
            <p:nvPr/>
          </p:nvSpPr>
          <p:spPr>
            <a:xfrm>
              <a:off x="10052915" y="3109322"/>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7F42991-10B8-4415-96A4-2B3D51FEC8F3}"/>
                </a:ext>
              </a:extLst>
            </p:cNvPr>
            <p:cNvSpPr/>
            <p:nvPr/>
          </p:nvSpPr>
          <p:spPr>
            <a:xfrm>
              <a:off x="9339174" y="3350622"/>
              <a:ext cx="295045" cy="34253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8E3A63C-23A2-4908-AC5B-C35F4EC00CBB}"/>
                </a:ext>
              </a:extLst>
            </p:cNvPr>
            <p:cNvSpPr/>
            <p:nvPr/>
          </p:nvSpPr>
          <p:spPr>
            <a:xfrm>
              <a:off x="9446992" y="3115181"/>
              <a:ext cx="227868" cy="184279"/>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267A79F-15CB-4E71-A88A-88903AF93EC3}"/>
                </a:ext>
              </a:extLst>
            </p:cNvPr>
            <p:cNvSpPr/>
            <p:nvPr/>
          </p:nvSpPr>
          <p:spPr>
            <a:xfrm>
              <a:off x="8806234" y="3212647"/>
              <a:ext cx="365706" cy="30779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A7067D7-9499-448E-ACFA-F005B87DB2DE}"/>
                </a:ext>
              </a:extLst>
            </p:cNvPr>
            <p:cNvSpPr/>
            <p:nvPr/>
          </p:nvSpPr>
          <p:spPr>
            <a:xfrm>
              <a:off x="9160702" y="3105533"/>
              <a:ext cx="245571" cy="145667"/>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6DB7354-D18A-44F5-8AB2-F1FAEC24594A}"/>
                </a:ext>
              </a:extLst>
            </p:cNvPr>
            <p:cNvSpPr/>
            <p:nvPr/>
          </p:nvSpPr>
          <p:spPr>
            <a:xfrm>
              <a:off x="8289412" y="3350622"/>
              <a:ext cx="383278" cy="30779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DECE5DB-5456-485E-8F87-AFD79FDA3D0A}"/>
                </a:ext>
              </a:extLst>
            </p:cNvPr>
            <p:cNvSpPr/>
            <p:nvPr/>
          </p:nvSpPr>
          <p:spPr>
            <a:xfrm>
              <a:off x="8591333" y="3103700"/>
              <a:ext cx="296259" cy="19174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69730C7C-A988-4313-8EE1-F852B2419E62}"/>
              </a:ext>
            </a:extLst>
          </p:cNvPr>
          <p:cNvGrpSpPr/>
          <p:nvPr/>
        </p:nvGrpSpPr>
        <p:grpSpPr>
          <a:xfrm>
            <a:off x="9514808" y="2459873"/>
            <a:ext cx="1792658" cy="967619"/>
            <a:chOff x="6380204" y="3099687"/>
            <a:chExt cx="5468810" cy="2951887"/>
          </a:xfrm>
        </p:grpSpPr>
        <p:pic>
          <p:nvPicPr>
            <p:cNvPr id="86" name="Picture 85">
              <a:extLst>
                <a:ext uri="{FF2B5EF4-FFF2-40B4-BE49-F238E27FC236}">
                  <a16:creationId xmlns:a16="http://schemas.microsoft.com/office/drawing/2014/main" id="{5A7C190A-0FD6-47B0-B354-3FD1974E6100}"/>
                </a:ext>
              </a:extLst>
            </p:cNvPr>
            <p:cNvPicPr>
              <a:picLocks noChangeAspect="1"/>
            </p:cNvPicPr>
            <p:nvPr/>
          </p:nvPicPr>
          <p:blipFill>
            <a:blip r:embed="rId9"/>
            <a:stretch>
              <a:fillRect/>
            </a:stretch>
          </p:blipFill>
          <p:spPr>
            <a:xfrm>
              <a:off x="6380204" y="3099687"/>
              <a:ext cx="5468810" cy="2951887"/>
            </a:xfrm>
            <a:prstGeom prst="rect">
              <a:avLst/>
            </a:prstGeom>
          </p:spPr>
        </p:pic>
        <p:sp>
          <p:nvSpPr>
            <p:cNvPr id="87" name="Rectangle 86">
              <a:extLst>
                <a:ext uri="{FF2B5EF4-FFF2-40B4-BE49-F238E27FC236}">
                  <a16:creationId xmlns:a16="http://schemas.microsoft.com/office/drawing/2014/main" id="{F3EA59FD-5528-424E-A877-5452301A4E3E}"/>
                </a:ext>
              </a:extLst>
            </p:cNvPr>
            <p:cNvSpPr/>
            <p:nvPr/>
          </p:nvSpPr>
          <p:spPr>
            <a:xfrm>
              <a:off x="7335672" y="3548418"/>
              <a:ext cx="1119116" cy="1153236"/>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216D31F-7FE4-4DC8-A98E-805D03804CD7}"/>
                </a:ext>
              </a:extLst>
            </p:cNvPr>
            <p:cNvSpPr/>
            <p:nvPr/>
          </p:nvSpPr>
          <p:spPr>
            <a:xfrm>
              <a:off x="7010400" y="3919182"/>
              <a:ext cx="495869" cy="448102"/>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D3BAB37-D9A2-4D91-8A16-C941E2B8CE98}"/>
                </a:ext>
              </a:extLst>
            </p:cNvPr>
            <p:cNvSpPr/>
            <p:nvPr/>
          </p:nvSpPr>
          <p:spPr>
            <a:xfrm>
              <a:off x="6380204" y="4669809"/>
              <a:ext cx="307199" cy="37986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D67E027-6614-4121-9932-57B0DF5B7C54}"/>
                </a:ext>
              </a:extLst>
            </p:cNvPr>
            <p:cNvSpPr/>
            <p:nvPr/>
          </p:nvSpPr>
          <p:spPr>
            <a:xfrm>
              <a:off x="6437070" y="5552532"/>
              <a:ext cx="796243" cy="49038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5513967-1BB7-4200-B404-0C7A0D10DEC6}"/>
                </a:ext>
              </a:extLst>
            </p:cNvPr>
            <p:cNvSpPr/>
            <p:nvPr/>
          </p:nvSpPr>
          <p:spPr>
            <a:xfrm>
              <a:off x="10670152" y="5002073"/>
              <a:ext cx="475368" cy="68904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92" name="Rectangle 91">
              <a:extLst>
                <a:ext uri="{FF2B5EF4-FFF2-40B4-BE49-F238E27FC236}">
                  <a16:creationId xmlns:a16="http://schemas.microsoft.com/office/drawing/2014/main" id="{A8B218E0-029B-46E6-AEA4-86084BACEEB7}"/>
                </a:ext>
              </a:extLst>
            </p:cNvPr>
            <p:cNvSpPr/>
            <p:nvPr/>
          </p:nvSpPr>
          <p:spPr>
            <a:xfrm>
              <a:off x="11389987" y="5045123"/>
              <a:ext cx="428974" cy="507409"/>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93" name="Rectangle 92">
              <a:extLst>
                <a:ext uri="{FF2B5EF4-FFF2-40B4-BE49-F238E27FC236}">
                  <a16:creationId xmlns:a16="http://schemas.microsoft.com/office/drawing/2014/main" id="{866C1A5C-0EFB-49A1-9BBD-B30B3A9EDE9B}"/>
                </a:ext>
              </a:extLst>
            </p:cNvPr>
            <p:cNvSpPr/>
            <p:nvPr/>
          </p:nvSpPr>
          <p:spPr>
            <a:xfrm>
              <a:off x="10734896" y="3969227"/>
              <a:ext cx="329344" cy="36401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94" name="Rectangle 93">
              <a:extLst>
                <a:ext uri="{FF2B5EF4-FFF2-40B4-BE49-F238E27FC236}">
                  <a16:creationId xmlns:a16="http://schemas.microsoft.com/office/drawing/2014/main" id="{7B048F7A-AC9A-43A5-8E53-D2CEF44E90DE}"/>
                </a:ext>
              </a:extLst>
            </p:cNvPr>
            <p:cNvSpPr/>
            <p:nvPr/>
          </p:nvSpPr>
          <p:spPr>
            <a:xfrm>
              <a:off x="11270890" y="4005018"/>
              <a:ext cx="360734" cy="36401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106" name="Rectangle 105">
              <a:extLst>
                <a:ext uri="{FF2B5EF4-FFF2-40B4-BE49-F238E27FC236}">
                  <a16:creationId xmlns:a16="http://schemas.microsoft.com/office/drawing/2014/main" id="{2484918C-CCA0-4DA7-8039-EBF224DA0BFE}"/>
                </a:ext>
              </a:extLst>
            </p:cNvPr>
            <p:cNvSpPr/>
            <p:nvPr/>
          </p:nvSpPr>
          <p:spPr>
            <a:xfrm>
              <a:off x="11145520" y="3207567"/>
              <a:ext cx="208280" cy="221433"/>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3B507FC-2929-4AA1-8416-281C0BE18939}"/>
                </a:ext>
              </a:extLst>
            </p:cNvPr>
            <p:cNvSpPr/>
            <p:nvPr/>
          </p:nvSpPr>
          <p:spPr>
            <a:xfrm>
              <a:off x="10803696" y="3212647"/>
              <a:ext cx="208280" cy="221433"/>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0466DF87-D7DA-4FFB-97CA-0A85C2F03BFB}"/>
                </a:ext>
              </a:extLst>
            </p:cNvPr>
            <p:cNvSpPr/>
            <p:nvPr/>
          </p:nvSpPr>
          <p:spPr>
            <a:xfrm>
              <a:off x="10461872" y="3106502"/>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637D952-64BB-4EBD-9504-BEA4552C3C07}"/>
                </a:ext>
              </a:extLst>
            </p:cNvPr>
            <p:cNvSpPr/>
            <p:nvPr/>
          </p:nvSpPr>
          <p:spPr>
            <a:xfrm>
              <a:off x="10052915" y="3109322"/>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0B28A4C3-F97D-466A-8984-6DC4E08F3767}"/>
                </a:ext>
              </a:extLst>
            </p:cNvPr>
            <p:cNvSpPr/>
            <p:nvPr/>
          </p:nvSpPr>
          <p:spPr>
            <a:xfrm>
              <a:off x="9339174" y="3350622"/>
              <a:ext cx="295045" cy="34253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0067394-075C-4AEB-BE70-C557D39982D3}"/>
                </a:ext>
              </a:extLst>
            </p:cNvPr>
            <p:cNvSpPr/>
            <p:nvPr/>
          </p:nvSpPr>
          <p:spPr>
            <a:xfrm>
              <a:off x="9446992" y="3115181"/>
              <a:ext cx="227868" cy="184279"/>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DBDF74E-4B1A-46B8-A2D3-9FC2106B78F1}"/>
                </a:ext>
              </a:extLst>
            </p:cNvPr>
            <p:cNvSpPr/>
            <p:nvPr/>
          </p:nvSpPr>
          <p:spPr>
            <a:xfrm>
              <a:off x="8806234" y="3212647"/>
              <a:ext cx="365706" cy="30779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122B1651-AC40-478F-B233-341A2555B3EF}"/>
                </a:ext>
              </a:extLst>
            </p:cNvPr>
            <p:cNvSpPr/>
            <p:nvPr/>
          </p:nvSpPr>
          <p:spPr>
            <a:xfrm>
              <a:off x="9160702" y="3105533"/>
              <a:ext cx="245571" cy="145667"/>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1765A4A-8227-4467-95B8-A811A0510BF7}"/>
                </a:ext>
              </a:extLst>
            </p:cNvPr>
            <p:cNvSpPr/>
            <p:nvPr/>
          </p:nvSpPr>
          <p:spPr>
            <a:xfrm>
              <a:off x="8289412" y="3350622"/>
              <a:ext cx="383278" cy="30779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47E2B01A-9025-4A2B-A21E-60209A69AD8A}"/>
                </a:ext>
              </a:extLst>
            </p:cNvPr>
            <p:cNvSpPr/>
            <p:nvPr/>
          </p:nvSpPr>
          <p:spPr>
            <a:xfrm>
              <a:off x="8234923" y="3110917"/>
              <a:ext cx="296259" cy="124068"/>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2A3B88FD-7317-40AB-B89E-E857371B8752}"/>
                </a:ext>
              </a:extLst>
            </p:cNvPr>
            <p:cNvSpPr/>
            <p:nvPr/>
          </p:nvSpPr>
          <p:spPr>
            <a:xfrm>
              <a:off x="8591333" y="3103700"/>
              <a:ext cx="296259" cy="19174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86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randombar(horizontal)">
                                      <p:cBhvr>
                                        <p:cTn id="28" dur="500"/>
                                        <p:tgtEl>
                                          <p:spTgt spid="8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randombar(horizontal)">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A12DDE10-1847-DD4D-90F6-6234D62250AB}"/>
              </a:ext>
            </a:extLst>
          </p:cNvPr>
          <p:cNvSpPr>
            <a:spLocks noGrp="1"/>
          </p:cNvSpPr>
          <p:nvPr>
            <p:ph type="sldNum" sz="quarter" idx="12"/>
          </p:nvPr>
        </p:nvSpPr>
        <p:spPr/>
        <p:txBody>
          <a:bodyPr/>
          <a:lstStyle/>
          <a:p>
            <a:fld id="{0E1F3F83-CEEF-5D42-8784-473683DD07D4}" type="slidenum">
              <a:rPr lang="en-US" smtClean="0"/>
              <a:t>2</a:t>
            </a:fld>
            <a:endParaRPr lang="en-US"/>
          </a:p>
        </p:txBody>
      </p:sp>
      <p:sp>
        <p:nvSpPr>
          <p:cNvPr id="14" name="Title 13">
            <a:extLst>
              <a:ext uri="{FF2B5EF4-FFF2-40B4-BE49-F238E27FC236}">
                <a16:creationId xmlns:a16="http://schemas.microsoft.com/office/drawing/2014/main" id="{DFB1871A-AD39-194F-9969-16F8C9017081}"/>
              </a:ext>
            </a:extLst>
          </p:cNvPr>
          <p:cNvSpPr>
            <a:spLocks noGrp="1"/>
          </p:cNvSpPr>
          <p:nvPr>
            <p:ph type="title"/>
          </p:nvPr>
        </p:nvSpPr>
        <p:spPr/>
        <p:txBody>
          <a:bodyPr>
            <a:normAutofit/>
          </a:bodyPr>
          <a:lstStyle/>
          <a:p>
            <a:pPr algn="ctr"/>
            <a:r>
              <a:rPr lang="en-US" sz="4000" b="1" dirty="0">
                <a:solidFill>
                  <a:srgbClr val="216583"/>
                </a:solidFill>
              </a:rPr>
              <a:t>Overview</a:t>
            </a:r>
          </a:p>
        </p:txBody>
      </p:sp>
      <p:sp>
        <p:nvSpPr>
          <p:cNvPr id="15" name="Rectangle 14">
            <a:extLst>
              <a:ext uri="{FF2B5EF4-FFF2-40B4-BE49-F238E27FC236}">
                <a16:creationId xmlns:a16="http://schemas.microsoft.com/office/drawing/2014/main" id="{0652BD86-DD61-5642-AAA5-54895DC07C8A}"/>
              </a:ext>
            </a:extLst>
          </p:cNvPr>
          <p:cNvSpPr/>
          <p:nvPr/>
        </p:nvSpPr>
        <p:spPr>
          <a:xfrm>
            <a:off x="134112" y="1641101"/>
            <a:ext cx="11875008" cy="731210"/>
          </a:xfrm>
          <a:prstGeom prst="rect">
            <a:avLst/>
          </a:prstGeom>
          <a:ln w="3492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Video analytics is pervasive, but fortunately it allows for </a:t>
            </a:r>
            <a:r>
              <a:rPr lang="en-US" sz="2400" b="1" dirty="0">
                <a:solidFill>
                  <a:srgbClr val="DD7C1B"/>
                </a:solidFill>
              </a:rPr>
              <a:t>aggressive</a:t>
            </a:r>
            <a:r>
              <a:rPr lang="en-US" sz="2400" dirty="0"/>
              <a:t> video compression</a:t>
            </a:r>
          </a:p>
        </p:txBody>
      </p:sp>
      <p:sp>
        <p:nvSpPr>
          <p:cNvPr id="16" name="Rectangle 15">
            <a:extLst>
              <a:ext uri="{FF2B5EF4-FFF2-40B4-BE49-F238E27FC236}">
                <a16:creationId xmlns:a16="http://schemas.microsoft.com/office/drawing/2014/main" id="{682C1BDC-F95F-2342-938B-826AB9394832}"/>
              </a:ext>
            </a:extLst>
          </p:cNvPr>
          <p:cNvSpPr/>
          <p:nvPr/>
        </p:nvSpPr>
        <p:spPr>
          <a:xfrm>
            <a:off x="134112" y="3468977"/>
            <a:ext cx="11875008" cy="731211"/>
          </a:xfrm>
          <a:prstGeom prst="rect">
            <a:avLst/>
          </a:prstGeom>
          <a:ln w="3492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Only the </a:t>
            </a:r>
            <a:r>
              <a:rPr lang="en-US" sz="2400" b="1" dirty="0">
                <a:solidFill>
                  <a:srgbClr val="DD7C1B"/>
                </a:solidFill>
              </a:rPr>
              <a:t>server-side DNN </a:t>
            </a:r>
            <a:r>
              <a:rPr lang="en-US" sz="2400" dirty="0">
                <a:solidFill>
                  <a:schemeClr val="tx1"/>
                </a:solidFill>
              </a:rPr>
              <a:t>has sufficient info to</a:t>
            </a:r>
            <a:r>
              <a:rPr lang="en-US" sz="2400" dirty="0"/>
              <a:t> guide efficient video compression/streaming</a:t>
            </a:r>
          </a:p>
        </p:txBody>
      </p:sp>
      <p:sp>
        <p:nvSpPr>
          <p:cNvPr id="17" name="Down Arrow 16">
            <a:extLst>
              <a:ext uri="{FF2B5EF4-FFF2-40B4-BE49-F238E27FC236}">
                <a16:creationId xmlns:a16="http://schemas.microsoft.com/office/drawing/2014/main" id="{50743E06-35B6-3D4B-A5C4-557F697D661C}"/>
              </a:ext>
            </a:extLst>
          </p:cNvPr>
          <p:cNvSpPr/>
          <p:nvPr/>
        </p:nvSpPr>
        <p:spPr>
          <a:xfrm>
            <a:off x="5862874" y="2600629"/>
            <a:ext cx="466252" cy="463361"/>
          </a:xfrm>
          <a:prstGeom prst="downArrow">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EE552F-E26D-1A4D-9ECE-34A4037CAD99}"/>
              </a:ext>
            </a:extLst>
          </p:cNvPr>
          <p:cNvSpPr/>
          <p:nvPr/>
        </p:nvSpPr>
        <p:spPr>
          <a:xfrm>
            <a:off x="134112" y="5216899"/>
            <a:ext cx="11875008" cy="1041076"/>
          </a:xfrm>
          <a:prstGeom prst="rect">
            <a:avLst/>
          </a:prstGeom>
          <a:ln w="3492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t>Our idea: Drive video streaming by the </a:t>
            </a:r>
            <a:r>
              <a:rPr lang="en-US" altLang="zh-CN" sz="2400" dirty="0">
                <a:solidFill>
                  <a:srgbClr val="FF0000"/>
                </a:solidFill>
              </a:rPr>
              <a:t>real-time</a:t>
            </a:r>
            <a:r>
              <a:rPr lang="en-US" altLang="zh-CN" sz="2400" dirty="0"/>
              <a:t> feedback from the server-side DNN</a:t>
            </a:r>
          </a:p>
          <a:p>
            <a:pPr algn="ctr"/>
            <a:r>
              <a:rPr lang="en-US" sz="2400" dirty="0">
                <a:sym typeface="Wingdings"/>
              </a:rPr>
              <a:t></a:t>
            </a:r>
            <a:r>
              <a:rPr lang="en-US" sz="2400" b="1" dirty="0">
                <a:solidFill>
                  <a:srgbClr val="DD7C1B"/>
                </a:solidFill>
                <a:sym typeface="Wingdings"/>
              </a:rPr>
              <a:t>D</a:t>
            </a:r>
            <a:r>
              <a:rPr lang="en-US" sz="2400" dirty="0">
                <a:sym typeface="Wingdings"/>
              </a:rPr>
              <a:t>NN-</a:t>
            </a:r>
            <a:r>
              <a:rPr lang="en-US" sz="2400" b="1" dirty="0">
                <a:solidFill>
                  <a:srgbClr val="DD7C1B"/>
                </a:solidFill>
                <a:sym typeface="Wingdings"/>
              </a:rPr>
              <a:t>D</a:t>
            </a:r>
            <a:r>
              <a:rPr lang="en-US" sz="2400" dirty="0">
                <a:sym typeface="Wingdings"/>
              </a:rPr>
              <a:t>riven </a:t>
            </a:r>
            <a:r>
              <a:rPr lang="en-US" sz="2400" b="1" dirty="0">
                <a:solidFill>
                  <a:srgbClr val="DD7C1B"/>
                </a:solidFill>
                <a:sym typeface="Wingdings"/>
              </a:rPr>
              <a:t>S</a:t>
            </a:r>
            <a:r>
              <a:rPr lang="en-US" sz="2400" dirty="0">
                <a:sym typeface="Wingdings"/>
              </a:rPr>
              <a:t>treaming (</a:t>
            </a:r>
            <a:r>
              <a:rPr lang="en-US" sz="2400" b="1" dirty="0">
                <a:solidFill>
                  <a:srgbClr val="DD7C1B"/>
                </a:solidFill>
                <a:sym typeface="Wingdings"/>
              </a:rPr>
              <a:t>DDS</a:t>
            </a:r>
            <a:r>
              <a:rPr lang="en-US" sz="2400" dirty="0">
                <a:sym typeface="Wingdings"/>
              </a:rPr>
              <a:t>)</a:t>
            </a:r>
            <a:endParaRPr lang="en-US" sz="2400" dirty="0"/>
          </a:p>
        </p:txBody>
      </p:sp>
      <p:sp>
        <p:nvSpPr>
          <p:cNvPr id="9" name="Down Arrow 16">
            <a:extLst>
              <a:ext uri="{FF2B5EF4-FFF2-40B4-BE49-F238E27FC236}">
                <a16:creationId xmlns:a16="http://schemas.microsoft.com/office/drawing/2014/main" id="{09717001-E141-4BFA-B9BE-EE3BAC8CFEA3}"/>
              </a:ext>
            </a:extLst>
          </p:cNvPr>
          <p:cNvSpPr/>
          <p:nvPr/>
        </p:nvSpPr>
        <p:spPr>
          <a:xfrm>
            <a:off x="5862874" y="4554204"/>
            <a:ext cx="466252" cy="463361"/>
          </a:xfrm>
          <a:prstGeom prst="downArrow">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0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altLang="zh-CN" b="1" dirty="0">
                <a:solidFill>
                  <a:srgbClr val="216583"/>
                </a:solidFill>
              </a:rPr>
              <a:t>Feedback Control Bandwidth Adaptation</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20</a:t>
            </a:r>
          </a:p>
        </p:txBody>
      </p:sp>
      <p:sp>
        <p:nvSpPr>
          <p:cNvPr id="8" name="Rectangle 7">
            <a:extLst>
              <a:ext uri="{FF2B5EF4-FFF2-40B4-BE49-F238E27FC236}">
                <a16:creationId xmlns:a16="http://schemas.microsoft.com/office/drawing/2014/main" id="{7C0D99A1-7CE3-4648-B2CE-63C210F2B7F9}"/>
              </a:ext>
            </a:extLst>
          </p:cNvPr>
          <p:cNvSpPr/>
          <p:nvPr/>
        </p:nvSpPr>
        <p:spPr>
          <a:xfrm>
            <a:off x="5" y="5511800"/>
            <a:ext cx="12191995" cy="88699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Dynamically tunes</a:t>
            </a:r>
          </a:p>
          <a:p>
            <a:pPr algn="ctr"/>
            <a:r>
              <a:rPr lang="en-US" sz="3200" b="1" dirty="0">
                <a:solidFill>
                  <a:schemeClr val="tx1"/>
                </a:solidFill>
              </a:rPr>
              <a:t>the low and high quality configurations </a:t>
            </a:r>
            <a:r>
              <a:rPr lang="en-US" sz="3200" b="1" dirty="0">
                <a:solidFill>
                  <a:srgbClr val="0070C0"/>
                </a:solidFill>
              </a:rPr>
              <a:t>based on available bandwidth</a:t>
            </a:r>
          </a:p>
        </p:txBody>
      </p:sp>
      <p:pic>
        <p:nvPicPr>
          <p:cNvPr id="6" name="图片 5">
            <a:extLst>
              <a:ext uri="{FF2B5EF4-FFF2-40B4-BE49-F238E27FC236}">
                <a16:creationId xmlns:a16="http://schemas.microsoft.com/office/drawing/2014/main" id="{A4684A03-8D7B-4DAB-8E34-3FE3B46B7DF1}"/>
              </a:ext>
            </a:extLst>
          </p:cNvPr>
          <p:cNvPicPr>
            <a:picLocks noChangeAspect="1"/>
          </p:cNvPicPr>
          <p:nvPr/>
        </p:nvPicPr>
        <p:blipFill>
          <a:blip r:embed="rId3"/>
          <a:stretch>
            <a:fillRect/>
          </a:stretch>
        </p:blipFill>
        <p:spPr>
          <a:xfrm>
            <a:off x="1050925" y="1625600"/>
            <a:ext cx="10087922" cy="3463925"/>
          </a:xfrm>
          <a:prstGeom prst="rect">
            <a:avLst/>
          </a:prstGeom>
        </p:spPr>
      </p:pic>
    </p:spTree>
    <p:extLst>
      <p:ext uri="{BB962C8B-B14F-4D97-AF65-F5344CB8AC3E}">
        <p14:creationId xmlns:p14="http://schemas.microsoft.com/office/powerpoint/2010/main" val="1589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0D0D-D8C6-4EFA-94D1-FA0947B1925D}"/>
              </a:ext>
            </a:extLst>
          </p:cNvPr>
          <p:cNvSpPr>
            <a:spLocks noGrp="1"/>
          </p:cNvSpPr>
          <p:nvPr>
            <p:ph type="title"/>
          </p:nvPr>
        </p:nvSpPr>
        <p:spPr/>
        <p:txBody>
          <a:bodyPr/>
          <a:lstStyle/>
          <a:p>
            <a:pPr algn="ctr"/>
            <a:r>
              <a:rPr lang="en-US" b="1" dirty="0">
                <a:solidFill>
                  <a:srgbClr val="216583"/>
                </a:solidFill>
              </a:rPr>
              <a:t>Evaluation setup</a:t>
            </a:r>
            <a:endParaRPr lang="en-US" dirty="0"/>
          </a:p>
        </p:txBody>
      </p:sp>
      <p:sp>
        <p:nvSpPr>
          <p:cNvPr id="3" name="Content Placeholder 2">
            <a:extLst>
              <a:ext uri="{FF2B5EF4-FFF2-40B4-BE49-F238E27FC236}">
                <a16:creationId xmlns:a16="http://schemas.microsoft.com/office/drawing/2014/main" id="{76E95128-7611-4A5E-8A54-ADE63715026C}"/>
              </a:ext>
            </a:extLst>
          </p:cNvPr>
          <p:cNvSpPr>
            <a:spLocks noGrp="1"/>
          </p:cNvSpPr>
          <p:nvPr>
            <p:ph idx="1"/>
          </p:nvPr>
        </p:nvSpPr>
        <p:spPr>
          <a:xfrm>
            <a:off x="838200" y="1442546"/>
            <a:ext cx="10515600" cy="4987832"/>
          </a:xfrm>
        </p:spPr>
        <p:txBody>
          <a:bodyPr>
            <a:normAutofit/>
          </a:bodyPr>
          <a:lstStyle/>
          <a:p>
            <a:r>
              <a:rPr lang="en-US" dirty="0"/>
              <a:t>Dataset</a:t>
            </a:r>
          </a:p>
          <a:p>
            <a:pPr lvl="1"/>
            <a:r>
              <a:rPr lang="en-US" dirty="0"/>
              <a:t>We evaluate DDS on 49 videos of various camera types and content genres.</a:t>
            </a:r>
          </a:p>
          <a:p>
            <a:pPr lvl="1"/>
            <a:r>
              <a:rPr lang="en-US" dirty="0"/>
              <a:t>Traffic camera videos, </a:t>
            </a:r>
            <a:r>
              <a:rPr lang="en-US" dirty="0" err="1"/>
              <a:t>dacham</a:t>
            </a:r>
            <a:r>
              <a:rPr lang="en-US" dirty="0"/>
              <a:t> videos (from YouTube), drone videos (from </a:t>
            </a:r>
            <a:r>
              <a:rPr lang="en-US" dirty="0" err="1"/>
              <a:t>VisDrone</a:t>
            </a:r>
            <a:r>
              <a:rPr lang="en-US" dirty="0"/>
              <a:t>[1]), face videos (from sitcom videos), total length: about 20,000 seconds</a:t>
            </a:r>
          </a:p>
          <a:p>
            <a:pPr lvl="1"/>
            <a:endParaRPr lang="en-US" dirty="0"/>
          </a:p>
          <a:p>
            <a:r>
              <a:rPr lang="en-US" dirty="0"/>
              <a:t>Three vision tasks (and the servers-side DNN models)</a:t>
            </a:r>
          </a:p>
          <a:p>
            <a:pPr lvl="1"/>
            <a:r>
              <a:rPr lang="en-US" dirty="0"/>
              <a:t>Object detection: FasterRCNN-ResNet101</a:t>
            </a:r>
          </a:p>
          <a:p>
            <a:pPr lvl="1"/>
            <a:r>
              <a:rPr lang="en-US" dirty="0"/>
              <a:t>Semantic segmentation: FCN-ResNet101</a:t>
            </a:r>
          </a:p>
          <a:p>
            <a:pPr lvl="1"/>
            <a:r>
              <a:rPr lang="en-US" dirty="0"/>
              <a:t>Face recognition: </a:t>
            </a:r>
            <a:r>
              <a:rPr lang="en-US" dirty="0" err="1"/>
              <a:t>InsightFace</a:t>
            </a:r>
            <a:endParaRPr lang="en-US" dirty="0"/>
          </a:p>
        </p:txBody>
      </p:sp>
      <p:sp>
        <p:nvSpPr>
          <p:cNvPr id="4" name="Slide Number Placeholder 3">
            <a:extLst>
              <a:ext uri="{FF2B5EF4-FFF2-40B4-BE49-F238E27FC236}">
                <a16:creationId xmlns:a16="http://schemas.microsoft.com/office/drawing/2014/main" id="{86EF7DFB-CE15-44DE-AD35-A1669B6FAB6F}"/>
              </a:ext>
            </a:extLst>
          </p:cNvPr>
          <p:cNvSpPr>
            <a:spLocks noGrp="1"/>
          </p:cNvSpPr>
          <p:nvPr>
            <p:ph type="sldNum" sz="quarter" idx="12"/>
          </p:nvPr>
        </p:nvSpPr>
        <p:spPr/>
        <p:txBody>
          <a:bodyPr/>
          <a:lstStyle/>
          <a:p>
            <a:r>
              <a:rPr lang="en-US" dirty="0"/>
              <a:t>18</a:t>
            </a:r>
          </a:p>
        </p:txBody>
      </p:sp>
      <p:sp>
        <p:nvSpPr>
          <p:cNvPr id="6" name="Slide Number Placeholder 3">
            <a:extLst>
              <a:ext uri="{FF2B5EF4-FFF2-40B4-BE49-F238E27FC236}">
                <a16:creationId xmlns:a16="http://schemas.microsoft.com/office/drawing/2014/main" id="{2E250C17-510B-4A5A-88FB-3DF6F0D56B27}"/>
              </a:ext>
            </a:extLst>
          </p:cNvPr>
          <p:cNvSpPr txBox="1">
            <a:spLocks/>
          </p:cNvSpPr>
          <p:nvPr/>
        </p:nvSpPr>
        <p:spPr>
          <a:xfrm>
            <a:off x="6410960" y="6440538"/>
            <a:ext cx="4257040" cy="2809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 Vision Meets Drones: Past, Present and Future</a:t>
            </a:r>
            <a:r>
              <a:rPr lang="en-US" i="1" dirty="0"/>
              <a:t>, </a:t>
            </a:r>
            <a:r>
              <a:rPr lang="en-US" i="1" dirty="0" err="1"/>
              <a:t>arXiv</a:t>
            </a:r>
            <a:r>
              <a:rPr lang="en-US" i="1" dirty="0"/>
              <a:t> preprint</a:t>
            </a:r>
          </a:p>
          <a:p>
            <a:endParaRPr lang="en-US" dirty="0"/>
          </a:p>
        </p:txBody>
      </p:sp>
    </p:spTree>
    <p:extLst>
      <p:ext uri="{BB962C8B-B14F-4D97-AF65-F5344CB8AC3E}">
        <p14:creationId xmlns:p14="http://schemas.microsoft.com/office/powerpoint/2010/main" val="19995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74E136-51E9-4ECE-ADA6-C23B2E7C5E74}"/>
              </a:ext>
            </a:extLst>
          </p:cNvPr>
          <p:cNvGrpSpPr/>
          <p:nvPr/>
        </p:nvGrpSpPr>
        <p:grpSpPr>
          <a:xfrm>
            <a:off x="2736554" y="1496182"/>
            <a:ext cx="6765191" cy="3855344"/>
            <a:chOff x="1399121" y="1596008"/>
            <a:chExt cx="6765191" cy="3855344"/>
          </a:xfrm>
        </p:grpSpPr>
        <p:pic>
          <p:nvPicPr>
            <p:cNvPr id="13" name="Picture 12">
              <a:extLst>
                <a:ext uri="{FF2B5EF4-FFF2-40B4-BE49-F238E27FC236}">
                  <a16:creationId xmlns:a16="http://schemas.microsoft.com/office/drawing/2014/main" id="{45FCE5BC-CA3E-4974-A041-232A5F7D1AD9}"/>
                </a:ext>
              </a:extLst>
            </p:cNvPr>
            <p:cNvPicPr>
              <a:picLocks noChangeAspect="1"/>
            </p:cNvPicPr>
            <p:nvPr/>
          </p:nvPicPr>
          <p:blipFill>
            <a:blip r:embed="rId3"/>
            <a:stretch>
              <a:fillRect/>
            </a:stretch>
          </p:blipFill>
          <p:spPr>
            <a:xfrm>
              <a:off x="1399121" y="1596008"/>
              <a:ext cx="6765191" cy="3855344"/>
            </a:xfrm>
            <a:prstGeom prst="rect">
              <a:avLst/>
            </a:prstGeom>
          </p:spPr>
        </p:pic>
        <p:sp>
          <p:nvSpPr>
            <p:cNvPr id="5" name="Rectangle 4">
              <a:extLst>
                <a:ext uri="{FF2B5EF4-FFF2-40B4-BE49-F238E27FC236}">
                  <a16:creationId xmlns:a16="http://schemas.microsoft.com/office/drawing/2014/main" id="{B106FAA5-48F4-45AC-84C1-814080E6B021}"/>
                </a:ext>
              </a:extLst>
            </p:cNvPr>
            <p:cNvSpPr/>
            <p:nvPr/>
          </p:nvSpPr>
          <p:spPr>
            <a:xfrm>
              <a:off x="2225040" y="1640840"/>
              <a:ext cx="5602224" cy="314452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09F199A0-9C40-44E9-99EC-0B6E7B959E41}"/>
                </a:ext>
              </a:extLst>
            </p:cNvPr>
            <p:cNvSpPr/>
            <p:nvPr/>
          </p:nvSpPr>
          <p:spPr>
            <a:xfrm rot="7630196">
              <a:off x="6929017" y="3660027"/>
              <a:ext cx="613245" cy="129950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700" dirty="0">
                  <a:solidFill>
                    <a:schemeClr val="tx1"/>
                  </a:solidFill>
                </a:rPr>
                <a:t>Better</a:t>
              </a:r>
            </a:p>
          </p:txBody>
        </p:sp>
      </p:grpSp>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Accuracy vs. bandwidth consumption</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19</a:t>
            </a:r>
          </a:p>
        </p:txBody>
      </p:sp>
      <p:sp>
        <p:nvSpPr>
          <p:cNvPr id="4" name="Rectangle 3">
            <a:extLst>
              <a:ext uri="{FF2B5EF4-FFF2-40B4-BE49-F238E27FC236}">
                <a16:creationId xmlns:a16="http://schemas.microsoft.com/office/drawing/2014/main" id="{F757C1C2-7F66-4116-90AB-6E96662A883A}"/>
              </a:ext>
            </a:extLst>
          </p:cNvPr>
          <p:cNvSpPr/>
          <p:nvPr/>
        </p:nvSpPr>
        <p:spPr>
          <a:xfrm>
            <a:off x="910336" y="2503994"/>
            <a:ext cx="10147808" cy="369332"/>
          </a:xfrm>
          <a:prstGeom prst="rect">
            <a:avLst/>
          </a:prstGeom>
        </p:spPr>
        <p:txBody>
          <a:bodyPr wrap="square">
            <a:spAutoFit/>
          </a:bodyPr>
          <a:lstStyle/>
          <a:p>
            <a:pPr algn="ctr"/>
            <a:endParaRPr lang="en-US" dirty="0"/>
          </a:p>
        </p:txBody>
      </p:sp>
      <p:pic>
        <p:nvPicPr>
          <p:cNvPr id="9" name="Picture 8">
            <a:extLst>
              <a:ext uri="{FF2B5EF4-FFF2-40B4-BE49-F238E27FC236}">
                <a16:creationId xmlns:a16="http://schemas.microsoft.com/office/drawing/2014/main" id="{858063F6-BCF5-4F45-9116-8EECF75F10AA}"/>
              </a:ext>
            </a:extLst>
          </p:cNvPr>
          <p:cNvPicPr>
            <a:picLocks noChangeAspect="1"/>
          </p:cNvPicPr>
          <p:nvPr/>
        </p:nvPicPr>
        <p:blipFill>
          <a:blip r:embed="rId3"/>
          <a:stretch>
            <a:fillRect/>
          </a:stretch>
        </p:blipFill>
        <p:spPr>
          <a:xfrm>
            <a:off x="2736554" y="1494899"/>
            <a:ext cx="6765191" cy="3855344"/>
          </a:xfrm>
          <a:prstGeom prst="rect">
            <a:avLst/>
          </a:prstGeom>
        </p:spPr>
      </p:pic>
      <p:sp>
        <p:nvSpPr>
          <p:cNvPr id="11" name="Rectangle 10">
            <a:extLst>
              <a:ext uri="{FF2B5EF4-FFF2-40B4-BE49-F238E27FC236}">
                <a16:creationId xmlns:a16="http://schemas.microsoft.com/office/drawing/2014/main" id="{75EE065B-5F62-42B1-9A8A-77CD21DDCAD9}"/>
              </a:ext>
            </a:extLst>
          </p:cNvPr>
          <p:cNvSpPr/>
          <p:nvPr/>
        </p:nvSpPr>
        <p:spPr>
          <a:xfrm>
            <a:off x="3549600" y="1518049"/>
            <a:ext cx="1584000" cy="6082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6916B6-88E8-41D5-B567-51FE27F9D724}"/>
              </a:ext>
            </a:extLst>
          </p:cNvPr>
          <p:cNvSpPr/>
          <p:nvPr/>
        </p:nvSpPr>
        <p:spPr>
          <a:xfrm>
            <a:off x="5" y="5838441"/>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DDS can save up to </a:t>
            </a:r>
            <a:r>
              <a:rPr lang="en-US" sz="3200" b="1" dirty="0">
                <a:solidFill>
                  <a:srgbClr val="0070C0"/>
                </a:solidFill>
              </a:rPr>
              <a:t>59% </a:t>
            </a:r>
            <a:r>
              <a:rPr lang="en-US" sz="3200" b="1" dirty="0">
                <a:solidFill>
                  <a:schemeClr val="tx1"/>
                </a:solidFill>
              </a:rPr>
              <a:t>bandwidth and achieve higher accuracy.</a:t>
            </a:r>
          </a:p>
        </p:txBody>
      </p:sp>
    </p:spTree>
    <p:extLst>
      <p:ext uri="{BB962C8B-B14F-4D97-AF65-F5344CB8AC3E}">
        <p14:creationId xmlns:p14="http://schemas.microsoft.com/office/powerpoint/2010/main" val="11029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Accuracy vs. bandwidth consumption</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19</a:t>
            </a:r>
          </a:p>
        </p:txBody>
      </p:sp>
      <p:sp>
        <p:nvSpPr>
          <p:cNvPr id="4" name="Rectangle 3">
            <a:extLst>
              <a:ext uri="{FF2B5EF4-FFF2-40B4-BE49-F238E27FC236}">
                <a16:creationId xmlns:a16="http://schemas.microsoft.com/office/drawing/2014/main" id="{F757C1C2-7F66-4116-90AB-6E96662A883A}"/>
              </a:ext>
            </a:extLst>
          </p:cNvPr>
          <p:cNvSpPr/>
          <p:nvPr/>
        </p:nvSpPr>
        <p:spPr>
          <a:xfrm>
            <a:off x="910336" y="2503994"/>
            <a:ext cx="10147808" cy="369332"/>
          </a:xfrm>
          <a:prstGeom prst="rect">
            <a:avLst/>
          </a:prstGeom>
        </p:spPr>
        <p:txBody>
          <a:bodyPr wrap="square">
            <a:spAutoFit/>
          </a:bodyPr>
          <a:lstStyle/>
          <a:p>
            <a:pPr algn="ctr"/>
            <a:endParaRPr lang="en-US" dirty="0"/>
          </a:p>
        </p:txBody>
      </p:sp>
      <p:pic>
        <p:nvPicPr>
          <p:cNvPr id="14" name="图片 13">
            <a:extLst>
              <a:ext uri="{FF2B5EF4-FFF2-40B4-BE49-F238E27FC236}">
                <a16:creationId xmlns:a16="http://schemas.microsoft.com/office/drawing/2014/main" id="{1B5E1602-CEED-44A4-B20D-0AD19063EF4B}"/>
              </a:ext>
            </a:extLst>
          </p:cNvPr>
          <p:cNvPicPr>
            <a:picLocks noChangeAspect="1"/>
          </p:cNvPicPr>
          <p:nvPr/>
        </p:nvPicPr>
        <p:blipFill>
          <a:blip r:embed="rId3"/>
          <a:stretch>
            <a:fillRect/>
          </a:stretch>
        </p:blipFill>
        <p:spPr>
          <a:xfrm>
            <a:off x="404304" y="1484598"/>
            <a:ext cx="11502662" cy="4772267"/>
          </a:xfrm>
          <a:prstGeom prst="rect">
            <a:avLst/>
          </a:prstGeom>
        </p:spPr>
      </p:pic>
    </p:spTree>
    <p:extLst>
      <p:ext uri="{BB962C8B-B14F-4D97-AF65-F5344CB8AC3E}">
        <p14:creationId xmlns:p14="http://schemas.microsoft.com/office/powerpoint/2010/main" val="352961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BE2C569-C346-4132-B81F-3ECB6D3D8A96}"/>
              </a:ext>
            </a:extLst>
          </p:cNvPr>
          <p:cNvGrpSpPr/>
          <p:nvPr/>
        </p:nvGrpSpPr>
        <p:grpSpPr>
          <a:xfrm>
            <a:off x="2262611" y="1423763"/>
            <a:ext cx="7443258" cy="4237336"/>
            <a:chOff x="2262611" y="1423763"/>
            <a:chExt cx="7443258" cy="4237336"/>
          </a:xfrm>
        </p:grpSpPr>
        <p:pic>
          <p:nvPicPr>
            <p:cNvPr id="14" name="Picture 13">
              <a:extLst>
                <a:ext uri="{FF2B5EF4-FFF2-40B4-BE49-F238E27FC236}">
                  <a16:creationId xmlns:a16="http://schemas.microsoft.com/office/drawing/2014/main" id="{FCB1E19B-2AFB-4AC0-824C-6EC856A58D0A}"/>
                </a:ext>
              </a:extLst>
            </p:cNvPr>
            <p:cNvPicPr>
              <a:picLocks noChangeAspect="1"/>
            </p:cNvPicPr>
            <p:nvPr/>
          </p:nvPicPr>
          <p:blipFill>
            <a:blip r:embed="rId3"/>
            <a:srcRect/>
            <a:stretch>
              <a:fillRect/>
            </a:stretch>
          </p:blipFill>
          <p:spPr>
            <a:xfrm>
              <a:off x="2262611" y="1423763"/>
              <a:ext cx="7443258" cy="4237336"/>
            </a:xfrm>
            <a:custGeom>
              <a:avLst/>
              <a:gdLst>
                <a:gd name="connsiteX0" fmla="*/ 1254369 w 7443258"/>
                <a:gd name="connsiteY0" fmla="*/ 2683828 h 4237336"/>
                <a:gd name="connsiteX1" fmla="*/ 1254369 w 7443258"/>
                <a:gd name="connsiteY1" fmla="*/ 3013488 h 4237336"/>
                <a:gd name="connsiteX2" fmla="*/ 3299989 w 7443258"/>
                <a:gd name="connsiteY2" fmla="*/ 3013488 h 4237336"/>
                <a:gd name="connsiteX3" fmla="*/ 3299989 w 7443258"/>
                <a:gd name="connsiteY3" fmla="*/ 2683828 h 4237336"/>
                <a:gd name="connsiteX4" fmla="*/ 3721629 w 7443258"/>
                <a:gd name="connsiteY4" fmla="*/ 2518998 h 4237336"/>
                <a:gd name="connsiteX5" fmla="*/ 3721629 w 7443258"/>
                <a:gd name="connsiteY5" fmla="*/ 2848658 h 4237336"/>
                <a:gd name="connsiteX6" fmla="*/ 6832621 w 7443258"/>
                <a:gd name="connsiteY6" fmla="*/ 2848658 h 4237336"/>
                <a:gd name="connsiteX7" fmla="*/ 6832621 w 7443258"/>
                <a:gd name="connsiteY7" fmla="*/ 2518998 h 4237336"/>
                <a:gd name="connsiteX8" fmla="*/ 1254369 w 7443258"/>
                <a:gd name="connsiteY8" fmla="*/ 1447281 h 4237336"/>
                <a:gd name="connsiteX9" fmla="*/ 1254369 w 7443258"/>
                <a:gd name="connsiteY9" fmla="*/ 1776941 h 4237336"/>
                <a:gd name="connsiteX10" fmla="*/ 5128789 w 7443258"/>
                <a:gd name="connsiteY10" fmla="*/ 1776941 h 4237336"/>
                <a:gd name="connsiteX11" fmla="*/ 5128789 w 7443258"/>
                <a:gd name="connsiteY11" fmla="*/ 1447281 h 4237336"/>
                <a:gd name="connsiteX12" fmla="*/ 1236589 w 7443258"/>
                <a:gd name="connsiteY12" fmla="*/ 214030 h 4237336"/>
                <a:gd name="connsiteX13" fmla="*/ 1236589 w 7443258"/>
                <a:gd name="connsiteY13" fmla="*/ 543690 h 4237336"/>
                <a:gd name="connsiteX14" fmla="*/ 5111009 w 7443258"/>
                <a:gd name="connsiteY14" fmla="*/ 543690 h 4237336"/>
                <a:gd name="connsiteX15" fmla="*/ 5111009 w 7443258"/>
                <a:gd name="connsiteY15" fmla="*/ 214030 h 4237336"/>
                <a:gd name="connsiteX16" fmla="*/ 0 w 7443258"/>
                <a:gd name="connsiteY16" fmla="*/ 0 h 4237336"/>
                <a:gd name="connsiteX17" fmla="*/ 7443258 w 7443258"/>
                <a:gd name="connsiteY17" fmla="*/ 0 h 4237336"/>
                <a:gd name="connsiteX18" fmla="*/ 7443258 w 7443258"/>
                <a:gd name="connsiteY18" fmla="*/ 4237336 h 4237336"/>
                <a:gd name="connsiteX19" fmla="*/ 0 w 7443258"/>
                <a:gd name="connsiteY19" fmla="*/ 4237336 h 423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43258" h="4237336">
                  <a:moveTo>
                    <a:pt x="1254369" y="2683828"/>
                  </a:moveTo>
                  <a:lnTo>
                    <a:pt x="1254369" y="3013488"/>
                  </a:lnTo>
                  <a:lnTo>
                    <a:pt x="3299989" y="3013488"/>
                  </a:lnTo>
                  <a:lnTo>
                    <a:pt x="3299989" y="2683828"/>
                  </a:lnTo>
                  <a:close/>
                  <a:moveTo>
                    <a:pt x="3721629" y="2518998"/>
                  </a:moveTo>
                  <a:lnTo>
                    <a:pt x="3721629" y="2848658"/>
                  </a:lnTo>
                  <a:lnTo>
                    <a:pt x="6832621" y="2848658"/>
                  </a:lnTo>
                  <a:lnTo>
                    <a:pt x="6832621" y="2518998"/>
                  </a:lnTo>
                  <a:close/>
                  <a:moveTo>
                    <a:pt x="1254369" y="1447281"/>
                  </a:moveTo>
                  <a:lnTo>
                    <a:pt x="1254369" y="1776941"/>
                  </a:lnTo>
                  <a:lnTo>
                    <a:pt x="5128789" y="1776941"/>
                  </a:lnTo>
                  <a:lnTo>
                    <a:pt x="5128789" y="1447281"/>
                  </a:lnTo>
                  <a:close/>
                  <a:moveTo>
                    <a:pt x="1236589" y="214030"/>
                  </a:moveTo>
                  <a:lnTo>
                    <a:pt x="1236589" y="543690"/>
                  </a:lnTo>
                  <a:lnTo>
                    <a:pt x="5111009" y="543690"/>
                  </a:lnTo>
                  <a:lnTo>
                    <a:pt x="5111009" y="214030"/>
                  </a:lnTo>
                  <a:close/>
                  <a:moveTo>
                    <a:pt x="0" y="0"/>
                  </a:moveTo>
                  <a:lnTo>
                    <a:pt x="7443258" y="0"/>
                  </a:lnTo>
                  <a:lnTo>
                    <a:pt x="7443258" y="4237336"/>
                  </a:lnTo>
                  <a:lnTo>
                    <a:pt x="0" y="4237336"/>
                  </a:lnTo>
                  <a:close/>
                </a:path>
              </a:pathLst>
            </a:custGeom>
          </p:spPr>
        </p:pic>
        <p:cxnSp>
          <p:nvCxnSpPr>
            <p:cNvPr id="5" name="Straight Connector 4">
              <a:extLst>
                <a:ext uri="{FF2B5EF4-FFF2-40B4-BE49-F238E27FC236}">
                  <a16:creationId xmlns:a16="http://schemas.microsoft.com/office/drawing/2014/main" id="{1ABE5F7D-F300-4239-BE09-7757CCD60B52}"/>
                </a:ext>
              </a:extLst>
            </p:cNvPr>
            <p:cNvCxnSpPr>
              <a:cxnSpLocks/>
            </p:cNvCxnSpPr>
            <p:nvPr/>
          </p:nvCxnSpPr>
          <p:spPr>
            <a:xfrm>
              <a:off x="3511900" y="1493520"/>
              <a:ext cx="0" cy="473933"/>
            </a:xfrm>
            <a:prstGeom prst="line">
              <a:avLst/>
            </a:prstGeom>
            <a:ln w="15875">
              <a:solidFill>
                <a:srgbClr val="5E5E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C6906A-FFE3-4FDB-B86A-86F185BD063B}"/>
                </a:ext>
              </a:extLst>
            </p:cNvPr>
            <p:cNvCxnSpPr>
              <a:cxnSpLocks/>
            </p:cNvCxnSpPr>
            <p:nvPr/>
          </p:nvCxnSpPr>
          <p:spPr>
            <a:xfrm>
              <a:off x="4482180" y="1493519"/>
              <a:ext cx="0" cy="3403601"/>
            </a:xfrm>
            <a:prstGeom prst="line">
              <a:avLst/>
            </a:prstGeom>
            <a:ln w="12700">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3CF833-34DE-474B-A39A-F3B223E27429}"/>
                </a:ext>
              </a:extLst>
            </p:cNvPr>
            <p:cNvCxnSpPr>
              <a:cxnSpLocks/>
            </p:cNvCxnSpPr>
            <p:nvPr/>
          </p:nvCxnSpPr>
          <p:spPr>
            <a:xfrm>
              <a:off x="5457477" y="1493519"/>
              <a:ext cx="0" cy="3403601"/>
            </a:xfrm>
            <a:prstGeom prst="line">
              <a:avLst/>
            </a:prstGeom>
            <a:ln w="12700">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77C506-FB51-430F-B3D0-961DA524E88A}"/>
                </a:ext>
              </a:extLst>
            </p:cNvPr>
            <p:cNvCxnSpPr>
              <a:cxnSpLocks/>
            </p:cNvCxnSpPr>
            <p:nvPr/>
          </p:nvCxnSpPr>
          <p:spPr>
            <a:xfrm>
              <a:off x="6424617" y="1493520"/>
              <a:ext cx="0" cy="2048911"/>
            </a:xfrm>
            <a:prstGeom prst="line">
              <a:avLst/>
            </a:prstGeom>
            <a:ln w="12700">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DA1B5-8125-4E90-ABFA-06ED3965839C}"/>
                </a:ext>
              </a:extLst>
            </p:cNvPr>
            <p:cNvCxnSpPr>
              <a:cxnSpLocks/>
            </p:cNvCxnSpPr>
            <p:nvPr/>
          </p:nvCxnSpPr>
          <p:spPr>
            <a:xfrm flipH="1">
              <a:off x="3499200" y="1967453"/>
              <a:ext cx="4017168" cy="0"/>
            </a:xfrm>
            <a:prstGeom prst="line">
              <a:avLst/>
            </a:prstGeom>
            <a:ln w="12700">
              <a:solidFill>
                <a:srgbClr val="C4C4C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A54F12-FD27-423F-AA0A-6E5BBD545961}"/>
                </a:ext>
              </a:extLst>
            </p:cNvPr>
            <p:cNvCxnSpPr>
              <a:cxnSpLocks/>
            </p:cNvCxnSpPr>
            <p:nvPr/>
          </p:nvCxnSpPr>
          <p:spPr>
            <a:xfrm flipH="1">
              <a:off x="3504280" y="3205956"/>
              <a:ext cx="4017168" cy="0"/>
            </a:xfrm>
            <a:prstGeom prst="line">
              <a:avLst/>
            </a:prstGeom>
            <a:ln w="12700">
              <a:solidFill>
                <a:srgbClr val="C4C4C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FA024AE-DD02-4EA2-958F-365C375ED5E2}"/>
                </a:ext>
              </a:extLst>
            </p:cNvPr>
            <p:cNvCxnSpPr>
              <a:cxnSpLocks/>
            </p:cNvCxnSpPr>
            <p:nvPr/>
          </p:nvCxnSpPr>
          <p:spPr>
            <a:xfrm flipH="1">
              <a:off x="3499200" y="4443347"/>
              <a:ext cx="2063400" cy="5178"/>
            </a:xfrm>
            <a:prstGeom prst="line">
              <a:avLst/>
            </a:prstGeom>
            <a:ln w="12700">
              <a:solidFill>
                <a:srgbClr val="C4C4C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22BD7D-B25F-4EA4-A570-DCA34BD3E4C8}"/>
                </a:ext>
              </a:extLst>
            </p:cNvPr>
            <p:cNvCxnSpPr>
              <a:cxnSpLocks/>
            </p:cNvCxnSpPr>
            <p:nvPr/>
          </p:nvCxnSpPr>
          <p:spPr>
            <a:xfrm>
              <a:off x="6427408" y="3889248"/>
              <a:ext cx="0" cy="426720"/>
            </a:xfrm>
            <a:prstGeom prst="line">
              <a:avLst/>
            </a:prstGeom>
            <a:ln w="12700">
              <a:solidFill>
                <a:srgbClr val="EFEFE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932CB0-07E2-4A91-8CFA-8F608DEE771C}"/>
                </a:ext>
              </a:extLst>
            </p:cNvPr>
            <p:cNvCxnSpPr>
              <a:cxnSpLocks/>
            </p:cNvCxnSpPr>
            <p:nvPr/>
          </p:nvCxnSpPr>
          <p:spPr>
            <a:xfrm>
              <a:off x="7402768" y="3895344"/>
              <a:ext cx="0" cy="426720"/>
            </a:xfrm>
            <a:prstGeom prst="line">
              <a:avLst/>
            </a:prstGeom>
            <a:ln w="12700">
              <a:solidFill>
                <a:srgbClr val="EFEFE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D62CA3-15D2-416B-9C17-DEE3C4A66568}"/>
                </a:ext>
              </a:extLst>
            </p:cNvPr>
            <p:cNvCxnSpPr>
              <a:cxnSpLocks/>
            </p:cNvCxnSpPr>
            <p:nvPr/>
          </p:nvCxnSpPr>
          <p:spPr>
            <a:xfrm>
              <a:off x="8372032" y="3877056"/>
              <a:ext cx="0" cy="426720"/>
            </a:xfrm>
            <a:prstGeom prst="line">
              <a:avLst/>
            </a:prstGeom>
            <a:ln w="12700">
              <a:solidFill>
                <a:srgbClr val="EFEFEF"/>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Bandwidth savings vary with videos and queries</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20</a:t>
            </a:r>
          </a:p>
        </p:txBody>
      </p:sp>
      <p:sp>
        <p:nvSpPr>
          <p:cNvPr id="8" name="Rectangle 7">
            <a:extLst>
              <a:ext uri="{FF2B5EF4-FFF2-40B4-BE49-F238E27FC236}">
                <a16:creationId xmlns:a16="http://schemas.microsoft.com/office/drawing/2014/main" id="{7C0D99A1-7CE3-4648-B2CE-63C210F2B7F9}"/>
              </a:ext>
            </a:extLst>
          </p:cNvPr>
          <p:cNvSpPr/>
          <p:nvPr/>
        </p:nvSpPr>
        <p:spPr>
          <a:xfrm>
            <a:off x="5" y="5838441"/>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DDS achieves </a:t>
            </a:r>
            <a:r>
              <a:rPr lang="en-US" sz="3200" b="1" dirty="0">
                <a:solidFill>
                  <a:srgbClr val="0070C0"/>
                </a:solidFill>
              </a:rPr>
              <a:t>2-4x more </a:t>
            </a:r>
            <a:r>
              <a:rPr lang="en-US" sz="3200" b="1" dirty="0">
                <a:solidFill>
                  <a:schemeClr val="tx1"/>
                </a:solidFill>
              </a:rPr>
              <a:t>bandwidth savings on motorcycle only.</a:t>
            </a:r>
          </a:p>
        </p:txBody>
      </p:sp>
      <p:pic>
        <p:nvPicPr>
          <p:cNvPr id="13" name="Picture 12">
            <a:extLst>
              <a:ext uri="{FF2B5EF4-FFF2-40B4-BE49-F238E27FC236}">
                <a16:creationId xmlns:a16="http://schemas.microsoft.com/office/drawing/2014/main" id="{EBCEC86C-D980-445C-921A-E7E3BB767A40}"/>
              </a:ext>
            </a:extLst>
          </p:cNvPr>
          <p:cNvPicPr>
            <a:picLocks noChangeAspect="1"/>
          </p:cNvPicPr>
          <p:nvPr/>
        </p:nvPicPr>
        <p:blipFill>
          <a:blip r:embed="rId3"/>
          <a:stretch>
            <a:fillRect/>
          </a:stretch>
        </p:blipFill>
        <p:spPr>
          <a:xfrm>
            <a:off x="2262611" y="1423763"/>
            <a:ext cx="7443258" cy="4237336"/>
          </a:xfrm>
          <a:prstGeom prst="rect">
            <a:avLst/>
          </a:prstGeom>
        </p:spPr>
      </p:pic>
      <p:sp>
        <p:nvSpPr>
          <p:cNvPr id="9" name="Rectangle 8">
            <a:extLst>
              <a:ext uri="{FF2B5EF4-FFF2-40B4-BE49-F238E27FC236}">
                <a16:creationId xmlns:a16="http://schemas.microsoft.com/office/drawing/2014/main" id="{0E9BCCD1-F97D-4F5E-8AF8-BA31B1DA1352}"/>
              </a:ext>
            </a:extLst>
          </p:cNvPr>
          <p:cNvSpPr/>
          <p:nvPr/>
        </p:nvSpPr>
        <p:spPr>
          <a:xfrm>
            <a:off x="0" y="5837339"/>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 our dataset, bandwidth savings varies from </a:t>
            </a:r>
            <a:r>
              <a:rPr lang="en-US" sz="3200" b="1" dirty="0">
                <a:solidFill>
                  <a:srgbClr val="0070C0"/>
                </a:solidFill>
              </a:rPr>
              <a:t>1-4x</a:t>
            </a:r>
            <a:r>
              <a:rPr lang="en-US" sz="3200" b="1" dirty="0">
                <a:solidFill>
                  <a:schemeClr val="tx1"/>
                </a:solidFill>
              </a:rPr>
              <a:t> in different videos.</a:t>
            </a:r>
          </a:p>
        </p:txBody>
      </p:sp>
    </p:spTree>
    <p:extLst>
      <p:ext uri="{BB962C8B-B14F-4D97-AF65-F5344CB8AC3E}">
        <p14:creationId xmlns:p14="http://schemas.microsoft.com/office/powerpoint/2010/main" val="351711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xit" presetSubtype="10" fill="hold" grpId="1" nodeType="withEffect">
                                  <p:stCondLst>
                                    <p:cond delay="0"/>
                                  </p:stCondLst>
                                  <p:childTnLst>
                                    <p:animEffect transition="out" filter="randombar(horizont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End-to-end delay</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22</a:t>
            </a:r>
          </a:p>
        </p:txBody>
      </p:sp>
      <p:sp>
        <p:nvSpPr>
          <p:cNvPr id="4" name="Rectangle 3">
            <a:extLst>
              <a:ext uri="{FF2B5EF4-FFF2-40B4-BE49-F238E27FC236}">
                <a16:creationId xmlns:a16="http://schemas.microsoft.com/office/drawing/2014/main" id="{F757C1C2-7F66-4116-90AB-6E96662A883A}"/>
              </a:ext>
            </a:extLst>
          </p:cNvPr>
          <p:cNvSpPr/>
          <p:nvPr/>
        </p:nvSpPr>
        <p:spPr>
          <a:xfrm>
            <a:off x="910336" y="2503994"/>
            <a:ext cx="10147808" cy="369332"/>
          </a:xfrm>
          <a:prstGeom prst="rect">
            <a:avLst/>
          </a:prstGeom>
        </p:spPr>
        <p:txBody>
          <a:bodyPr wrap="square">
            <a:spAutoFit/>
          </a:bodyPr>
          <a:lstStyle/>
          <a:p>
            <a:pPr algn="ctr"/>
            <a:endParaRPr lang="en-US" dirty="0"/>
          </a:p>
        </p:txBody>
      </p:sp>
      <p:pic>
        <p:nvPicPr>
          <p:cNvPr id="5" name="Picture 4">
            <a:extLst>
              <a:ext uri="{FF2B5EF4-FFF2-40B4-BE49-F238E27FC236}">
                <a16:creationId xmlns:a16="http://schemas.microsoft.com/office/drawing/2014/main" id="{8765ADA5-0643-44B4-A557-EAFEEF744DA6}"/>
              </a:ext>
            </a:extLst>
          </p:cNvPr>
          <p:cNvPicPr>
            <a:picLocks noChangeAspect="1"/>
          </p:cNvPicPr>
          <p:nvPr/>
        </p:nvPicPr>
        <p:blipFill>
          <a:blip r:embed="rId3"/>
          <a:stretch>
            <a:fillRect/>
          </a:stretch>
        </p:blipFill>
        <p:spPr>
          <a:xfrm>
            <a:off x="1407579" y="1361693"/>
            <a:ext cx="9153322" cy="4300453"/>
          </a:xfrm>
          <a:prstGeom prst="rect">
            <a:avLst/>
          </a:prstGeom>
        </p:spPr>
      </p:pic>
      <p:sp>
        <p:nvSpPr>
          <p:cNvPr id="7" name="Rectangle 6">
            <a:extLst>
              <a:ext uri="{FF2B5EF4-FFF2-40B4-BE49-F238E27FC236}">
                <a16:creationId xmlns:a16="http://schemas.microsoft.com/office/drawing/2014/main" id="{53728015-D5ED-4233-A390-9B1EA1E2E5BE}"/>
              </a:ext>
            </a:extLst>
          </p:cNvPr>
          <p:cNvSpPr/>
          <p:nvPr/>
        </p:nvSpPr>
        <p:spPr>
          <a:xfrm>
            <a:off x="5" y="5838441"/>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The end-to-end delay of DDS is </a:t>
            </a:r>
            <a:r>
              <a:rPr lang="en-US" sz="3200" b="1" dirty="0">
                <a:solidFill>
                  <a:srgbClr val="0070C0"/>
                </a:solidFill>
              </a:rPr>
              <a:t>consistently lower </a:t>
            </a:r>
            <a:r>
              <a:rPr lang="en-US" sz="3200" b="1" dirty="0">
                <a:solidFill>
                  <a:schemeClr val="tx1"/>
                </a:solidFill>
              </a:rPr>
              <a:t>than </a:t>
            </a:r>
            <a:r>
              <a:rPr lang="en-US" sz="3200" b="1" dirty="0" err="1">
                <a:solidFill>
                  <a:schemeClr val="tx1"/>
                </a:solidFill>
              </a:rPr>
              <a:t>AWStream</a:t>
            </a:r>
            <a:r>
              <a:rPr lang="en-US" sz="3200" b="1" dirty="0">
                <a:solidFill>
                  <a:schemeClr val="tx1"/>
                </a:solidFill>
              </a:rPr>
              <a:t>.</a:t>
            </a:r>
          </a:p>
        </p:txBody>
      </p:sp>
    </p:spTree>
    <p:extLst>
      <p:ext uri="{BB962C8B-B14F-4D97-AF65-F5344CB8AC3E}">
        <p14:creationId xmlns:p14="http://schemas.microsoft.com/office/powerpoint/2010/main" val="32304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65125"/>
            <a:ext cx="12072730" cy="1325563"/>
          </a:xfrm>
        </p:spPr>
        <p:txBody>
          <a:bodyPr>
            <a:normAutofit/>
          </a:bodyPr>
          <a:lstStyle/>
          <a:p>
            <a:pPr algn="ctr"/>
            <a:r>
              <a:rPr lang="en-US" b="1" dirty="0">
                <a:solidFill>
                  <a:srgbClr val="216583"/>
                </a:solidFill>
              </a:rPr>
              <a:t>Computation Overhead</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22</a:t>
            </a:r>
          </a:p>
        </p:txBody>
      </p:sp>
      <p:sp>
        <p:nvSpPr>
          <p:cNvPr id="4" name="Rectangle 3">
            <a:extLst>
              <a:ext uri="{FF2B5EF4-FFF2-40B4-BE49-F238E27FC236}">
                <a16:creationId xmlns:a16="http://schemas.microsoft.com/office/drawing/2014/main" id="{F757C1C2-7F66-4116-90AB-6E96662A883A}"/>
              </a:ext>
            </a:extLst>
          </p:cNvPr>
          <p:cNvSpPr/>
          <p:nvPr/>
        </p:nvSpPr>
        <p:spPr>
          <a:xfrm>
            <a:off x="910336" y="2503994"/>
            <a:ext cx="10147808" cy="369332"/>
          </a:xfrm>
          <a:prstGeom prst="rect">
            <a:avLst/>
          </a:prstGeom>
        </p:spPr>
        <p:txBody>
          <a:bodyPr wrap="square">
            <a:spAutoFit/>
          </a:bodyPr>
          <a:lstStyle/>
          <a:p>
            <a:pPr algn="ctr"/>
            <a:endParaRPr lang="en-US" dirty="0"/>
          </a:p>
        </p:txBody>
      </p:sp>
      <p:pic>
        <p:nvPicPr>
          <p:cNvPr id="6" name="图片 5">
            <a:extLst>
              <a:ext uri="{FF2B5EF4-FFF2-40B4-BE49-F238E27FC236}">
                <a16:creationId xmlns:a16="http://schemas.microsoft.com/office/drawing/2014/main" id="{13B99D60-A17D-4160-A8EE-675489ECB076}"/>
              </a:ext>
            </a:extLst>
          </p:cNvPr>
          <p:cNvPicPr>
            <a:picLocks noChangeAspect="1"/>
          </p:cNvPicPr>
          <p:nvPr/>
        </p:nvPicPr>
        <p:blipFill>
          <a:blip r:embed="rId3"/>
          <a:stretch>
            <a:fillRect/>
          </a:stretch>
        </p:blipFill>
        <p:spPr>
          <a:xfrm>
            <a:off x="485477" y="2006882"/>
            <a:ext cx="11221046" cy="3090827"/>
          </a:xfrm>
          <a:prstGeom prst="rect">
            <a:avLst/>
          </a:prstGeom>
        </p:spPr>
      </p:pic>
      <p:sp>
        <p:nvSpPr>
          <p:cNvPr id="8" name="Rectangle 6">
            <a:extLst>
              <a:ext uri="{FF2B5EF4-FFF2-40B4-BE49-F238E27FC236}">
                <a16:creationId xmlns:a16="http://schemas.microsoft.com/office/drawing/2014/main" id="{FFD2ACCD-14A1-403C-BE3B-9EDE8E7FE1D3}"/>
              </a:ext>
            </a:extLst>
          </p:cNvPr>
          <p:cNvSpPr/>
          <p:nvPr/>
        </p:nvSpPr>
        <p:spPr>
          <a:xfrm>
            <a:off x="5" y="5838441"/>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low additional computation overhead on </a:t>
            </a:r>
            <a:r>
              <a:rPr lang="en-US" sz="3200" b="1" dirty="0">
                <a:solidFill>
                  <a:srgbClr val="0070C0"/>
                </a:solidFill>
              </a:rPr>
              <a:t>both client and server</a:t>
            </a:r>
            <a:r>
              <a:rPr lang="en-US" sz="3200" b="1" dirty="0">
                <a:solidFill>
                  <a:schemeClr val="tx1"/>
                </a:solidFill>
              </a:rPr>
              <a:t>.</a:t>
            </a:r>
          </a:p>
        </p:txBody>
      </p:sp>
    </p:spTree>
    <p:extLst>
      <p:ext uri="{BB962C8B-B14F-4D97-AF65-F5344CB8AC3E}">
        <p14:creationId xmlns:p14="http://schemas.microsoft.com/office/powerpoint/2010/main" val="24172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45BF0-5683-4178-BF14-2A97F4BA878B}"/>
              </a:ext>
            </a:extLst>
          </p:cNvPr>
          <p:cNvSpPr>
            <a:spLocks noGrp="1"/>
          </p:cNvSpPr>
          <p:nvPr>
            <p:ph type="title"/>
          </p:nvPr>
        </p:nvSpPr>
        <p:spPr/>
        <p:txBody>
          <a:bodyPr/>
          <a:lstStyle/>
          <a:p>
            <a:r>
              <a:rPr lang="en-US" altLang="zh-CN" b="1" dirty="0">
                <a:solidFill>
                  <a:srgbClr val="216583"/>
                </a:solidFill>
              </a:rPr>
              <a:t>Cost-Accuracy Trade Off</a:t>
            </a:r>
            <a:endParaRPr lang="zh-CN" altLang="en-US" dirty="0"/>
          </a:p>
        </p:txBody>
      </p:sp>
      <p:sp>
        <p:nvSpPr>
          <p:cNvPr id="3" name="内容占位符 2">
            <a:extLst>
              <a:ext uri="{FF2B5EF4-FFF2-40B4-BE49-F238E27FC236}">
                <a16:creationId xmlns:a16="http://schemas.microsoft.com/office/drawing/2014/main" id="{3336E8CA-8C01-4DD5-BDC2-6A9C68ED9627}"/>
              </a:ext>
            </a:extLst>
          </p:cNvPr>
          <p:cNvSpPr>
            <a:spLocks noGrp="1"/>
          </p:cNvSpPr>
          <p:nvPr>
            <p:ph idx="1"/>
          </p:nvPr>
        </p:nvSpPr>
        <p:spPr>
          <a:xfrm>
            <a:off x="838201" y="1825625"/>
            <a:ext cx="4561936" cy="4351338"/>
          </a:xfrm>
        </p:spPr>
        <p:txBody>
          <a:bodyPr/>
          <a:lstStyle/>
          <a:p>
            <a:pPr marL="0" indent="0">
              <a:buNone/>
            </a:pPr>
            <a:r>
              <a:rPr lang="en-US" altLang="zh-CN" dirty="0"/>
              <a:t>Average cost for 720P, 30 FPS video streaming for 1 hour.</a:t>
            </a:r>
          </a:p>
          <a:p>
            <a:endParaRPr lang="en-US" altLang="zh-CN" dirty="0"/>
          </a:p>
          <a:p>
            <a:r>
              <a:rPr lang="en-US" altLang="zh-CN" dirty="0"/>
              <a:t>Setting 1: in house server + LTE network</a:t>
            </a:r>
          </a:p>
          <a:p>
            <a:endParaRPr lang="en-US" altLang="zh-CN" dirty="0"/>
          </a:p>
          <a:p>
            <a:r>
              <a:rPr lang="en-US" altLang="zh-CN" dirty="0"/>
              <a:t>Setting 2: cloud server + cheap wired network</a:t>
            </a:r>
            <a:endParaRPr lang="zh-CN" altLang="en-US" dirty="0"/>
          </a:p>
        </p:txBody>
      </p:sp>
      <p:sp>
        <p:nvSpPr>
          <p:cNvPr id="4" name="灯片编号占位符 3">
            <a:extLst>
              <a:ext uri="{FF2B5EF4-FFF2-40B4-BE49-F238E27FC236}">
                <a16:creationId xmlns:a16="http://schemas.microsoft.com/office/drawing/2014/main" id="{5B1527DA-CF0F-47F1-8EDA-1D8920DAEF5D}"/>
              </a:ext>
            </a:extLst>
          </p:cNvPr>
          <p:cNvSpPr>
            <a:spLocks noGrp="1"/>
          </p:cNvSpPr>
          <p:nvPr>
            <p:ph type="sldNum" sz="quarter" idx="12"/>
          </p:nvPr>
        </p:nvSpPr>
        <p:spPr/>
        <p:txBody>
          <a:bodyPr/>
          <a:lstStyle/>
          <a:p>
            <a:fld id="{0E1F3F83-CEEF-5D42-8784-473683DD07D4}" type="slidenum">
              <a:rPr lang="en-US" smtClean="0"/>
              <a:t>27</a:t>
            </a:fld>
            <a:endParaRPr lang="en-US"/>
          </a:p>
        </p:txBody>
      </p:sp>
      <p:pic>
        <p:nvPicPr>
          <p:cNvPr id="7" name="图片 6">
            <a:extLst>
              <a:ext uri="{FF2B5EF4-FFF2-40B4-BE49-F238E27FC236}">
                <a16:creationId xmlns:a16="http://schemas.microsoft.com/office/drawing/2014/main" id="{0E40DA20-13A2-40D3-925C-90CD7DECE35D}"/>
              </a:ext>
            </a:extLst>
          </p:cNvPr>
          <p:cNvPicPr>
            <a:picLocks noChangeAspect="1"/>
          </p:cNvPicPr>
          <p:nvPr/>
        </p:nvPicPr>
        <p:blipFill>
          <a:blip r:embed="rId3"/>
          <a:stretch>
            <a:fillRect/>
          </a:stretch>
        </p:blipFill>
        <p:spPr>
          <a:xfrm>
            <a:off x="5526837" y="2104846"/>
            <a:ext cx="6535766" cy="3108474"/>
          </a:xfrm>
          <a:prstGeom prst="rect">
            <a:avLst/>
          </a:prstGeom>
        </p:spPr>
      </p:pic>
      <p:sp>
        <p:nvSpPr>
          <p:cNvPr id="6" name="Rectangle 6">
            <a:extLst>
              <a:ext uri="{FF2B5EF4-FFF2-40B4-BE49-F238E27FC236}">
                <a16:creationId xmlns:a16="http://schemas.microsoft.com/office/drawing/2014/main" id="{C8284486-C7C5-4481-902D-0CFDA33B25E1}"/>
              </a:ext>
            </a:extLst>
          </p:cNvPr>
          <p:cNvSpPr/>
          <p:nvPr/>
        </p:nvSpPr>
        <p:spPr>
          <a:xfrm>
            <a:off x="5" y="5838441"/>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Only useful for </a:t>
            </a:r>
            <a:r>
              <a:rPr lang="en-US" altLang="zh-CN" sz="3200" b="1" dirty="0">
                <a:solidFill>
                  <a:srgbClr val="0070C0"/>
                </a:solidFill>
              </a:rPr>
              <a:t>bandwidth critical situation</a:t>
            </a:r>
            <a:r>
              <a:rPr lang="en-US" sz="3200" b="1" dirty="0">
                <a:solidFill>
                  <a:schemeClr val="tx1"/>
                </a:solidFill>
              </a:rPr>
              <a:t>.</a:t>
            </a:r>
          </a:p>
        </p:txBody>
      </p:sp>
    </p:spTree>
    <p:extLst>
      <p:ext uri="{BB962C8B-B14F-4D97-AF65-F5344CB8AC3E}">
        <p14:creationId xmlns:p14="http://schemas.microsoft.com/office/powerpoint/2010/main" val="10217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 y="2064282"/>
            <a:ext cx="11925300" cy="3541712"/>
          </a:xfrm>
        </p:spPr>
        <p:txBody>
          <a:bodyPr>
            <a:noAutofit/>
          </a:bodyPr>
          <a:lstStyle/>
          <a:p>
            <a:r>
              <a:rPr lang="en-US" sz="2400" dirty="0"/>
              <a:t>Video streaming for analytics enables aggressive video compression</a:t>
            </a:r>
          </a:p>
          <a:p>
            <a:endParaRPr lang="en-US" sz="2400" dirty="0"/>
          </a:p>
          <a:p>
            <a:r>
              <a:rPr lang="en-US" sz="2400" dirty="0"/>
              <a:t>Only the </a:t>
            </a:r>
            <a:r>
              <a:rPr lang="en-US" sz="2400" b="1" dirty="0">
                <a:solidFill>
                  <a:srgbClr val="DD7C1B"/>
                </a:solidFill>
              </a:rPr>
              <a:t>server-side DNN </a:t>
            </a:r>
            <a:r>
              <a:rPr lang="en-US" sz="2400" dirty="0"/>
              <a:t>has sufficient info to accurately guide video streaming</a:t>
            </a:r>
          </a:p>
          <a:p>
            <a:endParaRPr lang="en-US" sz="2400" dirty="0"/>
          </a:p>
          <a:p>
            <a:r>
              <a:rPr lang="en-US" sz="2400" b="1" dirty="0"/>
              <a:t>Our contribution:</a:t>
            </a:r>
            <a:r>
              <a:rPr lang="en-US" sz="2400" dirty="0"/>
              <a:t> DDS: iterative workflow driven by DNN feedback on real-time content</a:t>
            </a:r>
          </a:p>
          <a:p>
            <a:endParaRPr lang="en-US" sz="2400" dirty="0"/>
          </a:p>
          <a:p>
            <a:r>
              <a:rPr lang="en-US" sz="2400" dirty="0"/>
              <a:t>Results: better bandwidth-accuracy trade-off and lower end-to-end delay</a:t>
            </a:r>
          </a:p>
          <a:p>
            <a:endParaRPr lang="en-US" sz="2400" dirty="0"/>
          </a:p>
        </p:txBody>
      </p:sp>
      <p:sp>
        <p:nvSpPr>
          <p:cNvPr id="4" name="Slide Number Placeholder 3">
            <a:extLst>
              <a:ext uri="{FF2B5EF4-FFF2-40B4-BE49-F238E27FC236}">
                <a16:creationId xmlns:a16="http://schemas.microsoft.com/office/drawing/2014/main" id="{954FF4BD-CF21-AF49-B8D4-75D868940526}"/>
              </a:ext>
            </a:extLst>
          </p:cNvPr>
          <p:cNvSpPr>
            <a:spLocks noGrp="1"/>
          </p:cNvSpPr>
          <p:nvPr>
            <p:ph type="sldNum" sz="quarter" idx="12"/>
          </p:nvPr>
        </p:nvSpPr>
        <p:spPr/>
        <p:txBody>
          <a:bodyPr/>
          <a:lstStyle/>
          <a:p>
            <a:r>
              <a:rPr lang="en-US"/>
              <a:t>24</a:t>
            </a:r>
            <a:endParaRPr lang="en-US" dirty="0"/>
          </a:p>
        </p:txBody>
      </p:sp>
      <p:sp>
        <p:nvSpPr>
          <p:cNvPr id="6" name="Title 5">
            <a:extLst>
              <a:ext uri="{FF2B5EF4-FFF2-40B4-BE49-F238E27FC236}">
                <a16:creationId xmlns:a16="http://schemas.microsoft.com/office/drawing/2014/main" id="{AAB8E2BD-1F5A-4A61-82CA-74B8B862E6D6}"/>
              </a:ext>
            </a:extLst>
          </p:cNvPr>
          <p:cNvSpPr>
            <a:spLocks noGrp="1"/>
          </p:cNvSpPr>
          <p:nvPr>
            <p:ph type="title"/>
          </p:nvPr>
        </p:nvSpPr>
        <p:spPr/>
        <p:txBody>
          <a:bodyPr/>
          <a:lstStyle/>
          <a:p>
            <a:pPr algn="ctr"/>
            <a:r>
              <a:rPr lang="en-US" b="1" dirty="0">
                <a:solidFill>
                  <a:srgbClr val="216583"/>
                </a:solidFill>
              </a:rPr>
              <a:t>Conclusion</a:t>
            </a:r>
            <a:endParaRPr lang="en-US" dirty="0"/>
          </a:p>
        </p:txBody>
      </p:sp>
    </p:spTree>
    <p:extLst>
      <p:ext uri="{BB962C8B-B14F-4D97-AF65-F5344CB8AC3E}">
        <p14:creationId xmlns:p14="http://schemas.microsoft.com/office/powerpoint/2010/main" val="17706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4FF4BD-CF21-AF49-B8D4-75D868940526}"/>
              </a:ext>
            </a:extLst>
          </p:cNvPr>
          <p:cNvSpPr>
            <a:spLocks noGrp="1"/>
          </p:cNvSpPr>
          <p:nvPr>
            <p:ph type="sldNum" sz="quarter" idx="12"/>
          </p:nvPr>
        </p:nvSpPr>
        <p:spPr/>
        <p:txBody>
          <a:bodyPr/>
          <a:lstStyle/>
          <a:p>
            <a:r>
              <a:rPr lang="en-US"/>
              <a:t>24</a:t>
            </a:r>
            <a:endParaRPr lang="en-US" dirty="0"/>
          </a:p>
        </p:txBody>
      </p:sp>
      <p:sp>
        <p:nvSpPr>
          <p:cNvPr id="6" name="Title 5">
            <a:extLst>
              <a:ext uri="{FF2B5EF4-FFF2-40B4-BE49-F238E27FC236}">
                <a16:creationId xmlns:a16="http://schemas.microsoft.com/office/drawing/2014/main" id="{AAB8E2BD-1F5A-4A61-82CA-74B8B862E6D6}"/>
              </a:ext>
            </a:extLst>
          </p:cNvPr>
          <p:cNvSpPr>
            <a:spLocks noGrp="1"/>
          </p:cNvSpPr>
          <p:nvPr>
            <p:ph type="title"/>
          </p:nvPr>
        </p:nvSpPr>
        <p:spPr>
          <a:xfrm>
            <a:off x="838200" y="365125"/>
            <a:ext cx="3903133" cy="1325563"/>
          </a:xfrm>
        </p:spPr>
        <p:txBody>
          <a:bodyPr/>
          <a:lstStyle/>
          <a:p>
            <a:pPr algn="ctr"/>
            <a:r>
              <a:rPr lang="en-US" altLang="zh-CN" b="1" dirty="0">
                <a:solidFill>
                  <a:srgbClr val="216583"/>
                </a:solidFill>
              </a:rPr>
              <a:t>Pros</a:t>
            </a:r>
            <a:endParaRPr lang="en-US" dirty="0"/>
          </a:p>
        </p:txBody>
      </p:sp>
      <p:sp>
        <p:nvSpPr>
          <p:cNvPr id="7" name="Content Placeholder 2">
            <a:extLst>
              <a:ext uri="{FF2B5EF4-FFF2-40B4-BE49-F238E27FC236}">
                <a16:creationId xmlns:a16="http://schemas.microsoft.com/office/drawing/2014/main" id="{AF753322-A9C8-4B47-86D6-53FBBEF499C1}"/>
              </a:ext>
            </a:extLst>
          </p:cNvPr>
          <p:cNvSpPr txBox="1">
            <a:spLocks/>
          </p:cNvSpPr>
          <p:nvPr/>
        </p:nvSpPr>
        <p:spPr>
          <a:xfrm>
            <a:off x="167640" y="2064282"/>
            <a:ext cx="5928360" cy="3541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Idea</a:t>
            </a:r>
            <a:r>
              <a:rPr lang="zh-CN" altLang="en-US" sz="2400" dirty="0"/>
              <a:t>：</a:t>
            </a:r>
            <a:r>
              <a:rPr lang="en-US" altLang="zh-CN" sz="2400" dirty="0"/>
              <a:t> </a:t>
            </a:r>
            <a:r>
              <a:rPr lang="zh-CN" altLang="en-US" sz="2400" dirty="0"/>
              <a:t>让人感觉很有意思，服务器端通过 </a:t>
            </a:r>
            <a:r>
              <a:rPr lang="en-US" altLang="zh-CN" sz="2400" dirty="0"/>
              <a:t>DNN </a:t>
            </a:r>
            <a:r>
              <a:rPr lang="zh-CN" altLang="en-US" sz="2400" dirty="0"/>
              <a:t>运行结果来指导视频怎么传输。 </a:t>
            </a:r>
            <a:endParaRPr lang="en-US" altLang="zh-CN" sz="2400" dirty="0"/>
          </a:p>
          <a:p>
            <a:endParaRPr lang="en-US" sz="2400" dirty="0"/>
          </a:p>
          <a:p>
            <a:r>
              <a:rPr lang="en-US" altLang="zh-CN" sz="2400" dirty="0"/>
              <a:t>Generalization</a:t>
            </a:r>
            <a:r>
              <a:rPr lang="zh-CN" altLang="en-US" sz="2400" dirty="0"/>
              <a:t>：利用 </a:t>
            </a:r>
            <a:r>
              <a:rPr lang="en-US" altLang="zh-CN" sz="2400" dirty="0"/>
              <a:t>DNN </a:t>
            </a:r>
            <a:r>
              <a:rPr lang="zh-CN" altLang="en-US" sz="2400" dirty="0"/>
              <a:t>推理接近最后的结果，泛化性较好。视频片段分析，支持新的 </a:t>
            </a:r>
            <a:r>
              <a:rPr lang="en-US" altLang="zh-CN" sz="2400" dirty="0"/>
              <a:t>DNN </a:t>
            </a:r>
            <a:r>
              <a:rPr lang="zh-CN" altLang="en-US" sz="2400" dirty="0"/>
              <a:t>推理算法。</a:t>
            </a:r>
            <a:endParaRPr lang="en-US" sz="2400" dirty="0"/>
          </a:p>
          <a:p>
            <a:pPr marL="0" indent="0">
              <a:buNone/>
            </a:pPr>
            <a:endParaRPr lang="en-US" sz="2400" dirty="0"/>
          </a:p>
          <a:p>
            <a:r>
              <a:rPr lang="zh-CN" altLang="en-US" sz="2400" dirty="0"/>
              <a:t>写作：</a:t>
            </a:r>
            <a:r>
              <a:rPr lang="en-US" altLang="zh-CN" sz="2400" dirty="0"/>
              <a:t>Related work; Preliminary study; Sensitivity analysis; Plots.</a:t>
            </a:r>
            <a:endParaRPr lang="en-US" sz="2400" dirty="0"/>
          </a:p>
          <a:p>
            <a:endParaRPr lang="en-US" sz="2400" dirty="0"/>
          </a:p>
        </p:txBody>
      </p:sp>
      <p:sp>
        <p:nvSpPr>
          <p:cNvPr id="8" name="Title 5">
            <a:extLst>
              <a:ext uri="{FF2B5EF4-FFF2-40B4-BE49-F238E27FC236}">
                <a16:creationId xmlns:a16="http://schemas.microsoft.com/office/drawing/2014/main" id="{DC82A959-6487-45C4-96CF-C83628C736D7}"/>
              </a:ext>
            </a:extLst>
          </p:cNvPr>
          <p:cNvSpPr txBox="1">
            <a:spLocks/>
          </p:cNvSpPr>
          <p:nvPr/>
        </p:nvSpPr>
        <p:spPr>
          <a:xfrm>
            <a:off x="6775027" y="365125"/>
            <a:ext cx="39031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pPr algn="ctr"/>
            <a:r>
              <a:rPr lang="en-US" altLang="zh-CN" b="1" dirty="0">
                <a:solidFill>
                  <a:srgbClr val="216583"/>
                </a:solidFill>
              </a:rPr>
              <a:t>Cons</a:t>
            </a:r>
            <a:endParaRPr lang="en-US" dirty="0"/>
          </a:p>
        </p:txBody>
      </p:sp>
      <p:sp>
        <p:nvSpPr>
          <p:cNvPr id="9" name="Content Placeholder 2">
            <a:extLst>
              <a:ext uri="{FF2B5EF4-FFF2-40B4-BE49-F238E27FC236}">
                <a16:creationId xmlns:a16="http://schemas.microsoft.com/office/drawing/2014/main" id="{E599BB54-AE5F-494D-8FF0-7629C44527FB}"/>
              </a:ext>
            </a:extLst>
          </p:cNvPr>
          <p:cNvSpPr txBox="1">
            <a:spLocks/>
          </p:cNvSpPr>
          <p:nvPr/>
        </p:nvSpPr>
        <p:spPr>
          <a:xfrm>
            <a:off x="6104467" y="2064282"/>
            <a:ext cx="5928360" cy="3541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Latency: </a:t>
            </a:r>
            <a:r>
              <a:rPr lang="zh-CN" altLang="en-US" sz="2400" dirty="0"/>
              <a:t>分段处理视频和 </a:t>
            </a:r>
            <a:r>
              <a:rPr lang="en-US" altLang="zh-CN" sz="2400" dirty="0" err="1"/>
              <a:t>Feadback</a:t>
            </a:r>
            <a:r>
              <a:rPr lang="en-US" altLang="zh-CN" sz="2400" dirty="0"/>
              <a:t> Stream </a:t>
            </a:r>
            <a:r>
              <a:rPr lang="zh-CN" altLang="en-US" sz="2400" dirty="0"/>
              <a:t>必然有较大延迟；</a:t>
            </a:r>
            <a:r>
              <a:rPr lang="en-US" altLang="zh-CN" sz="2400" dirty="0"/>
              <a:t>Average Response Delay</a:t>
            </a:r>
          </a:p>
          <a:p>
            <a:endParaRPr lang="en-US" altLang="zh-CN" sz="2400" dirty="0"/>
          </a:p>
          <a:p>
            <a:endParaRPr lang="en-US" altLang="zh-CN" sz="2400" dirty="0"/>
          </a:p>
          <a:p>
            <a:r>
              <a:rPr lang="en-US" altLang="zh-CN" sz="2400" dirty="0"/>
              <a:t>Computation Load-balancing: </a:t>
            </a:r>
            <a:r>
              <a:rPr lang="zh-CN" altLang="en-US" sz="2400" dirty="0"/>
              <a:t>如果摄像头端计算能力增强可能 </a:t>
            </a:r>
            <a:r>
              <a:rPr lang="en-US" altLang="zh-CN" sz="2400" dirty="0"/>
              <a:t>camera side </a:t>
            </a:r>
            <a:r>
              <a:rPr lang="zh-CN" altLang="en-US" sz="2400" dirty="0"/>
              <a:t>方法更好。没有考虑 </a:t>
            </a:r>
            <a:r>
              <a:rPr lang="en-US" altLang="zh-CN" sz="2400" dirty="0"/>
              <a:t>camera/server </a:t>
            </a:r>
            <a:r>
              <a:rPr lang="zh-CN" altLang="en-US" sz="2400" dirty="0"/>
              <a:t>间的算力调度。</a:t>
            </a:r>
            <a:endParaRPr lang="en-US" sz="2400" dirty="0"/>
          </a:p>
          <a:p>
            <a:endParaRPr lang="en-US" sz="2400" dirty="0"/>
          </a:p>
        </p:txBody>
      </p:sp>
    </p:spTree>
    <p:extLst>
      <p:ext uri="{BB962C8B-B14F-4D97-AF65-F5344CB8AC3E}">
        <p14:creationId xmlns:p14="http://schemas.microsoft.com/office/powerpoint/2010/main" val="14804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620" y="514281"/>
            <a:ext cx="10515600" cy="822326"/>
          </a:xfrm>
        </p:spPr>
        <p:txBody>
          <a:bodyPr vert="horz" lIns="91440" tIns="45720" rIns="91440" bIns="45720" rtlCol="0" anchor="ctr">
            <a:normAutofit/>
          </a:bodyPr>
          <a:lstStyle/>
          <a:p>
            <a:pPr algn="ctr"/>
            <a:r>
              <a:rPr lang="en-US" sz="4000" b="1" dirty="0">
                <a:solidFill>
                  <a:srgbClr val="216583"/>
                </a:solidFill>
              </a:rPr>
              <a:t>Video analytics become more and more pervasive</a:t>
            </a:r>
          </a:p>
        </p:txBody>
      </p:sp>
      <p:sp>
        <p:nvSpPr>
          <p:cNvPr id="10" name="Slide Number Placeholder 9">
            <a:extLst>
              <a:ext uri="{FF2B5EF4-FFF2-40B4-BE49-F238E27FC236}">
                <a16:creationId xmlns:a16="http://schemas.microsoft.com/office/drawing/2014/main" id="{A12DDE10-1847-DD4D-90F6-6234D62250A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0E1F3F83-CEEF-5D42-8784-473683DD07D4}" type="slidenum">
              <a:rPr lang="en-US" smtClean="0"/>
              <a:pPr defTabSz="457200">
                <a:spcAft>
                  <a:spcPts val="600"/>
                </a:spcAft>
              </a:pPr>
              <a:t>3</a:t>
            </a:fld>
            <a:endParaRPr lang="en-US"/>
          </a:p>
        </p:txBody>
      </p:sp>
      <p:pic>
        <p:nvPicPr>
          <p:cNvPr id="5" name="Picture 2" descr="Image for post">
            <a:extLst>
              <a:ext uri="{FF2B5EF4-FFF2-40B4-BE49-F238E27FC236}">
                <a16:creationId xmlns:a16="http://schemas.microsoft.com/office/drawing/2014/main" id="{88EE86F2-3BB7-4D17-BC6C-23F7AA8598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79" r="9145" b="4418"/>
          <a:stretch/>
        </p:blipFill>
        <p:spPr bwMode="auto">
          <a:xfrm>
            <a:off x="4328622" y="2287251"/>
            <a:ext cx="3450077" cy="23445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D454BB7-E981-4846-B55C-69A4B3613F36}"/>
              </a:ext>
            </a:extLst>
          </p:cNvPr>
          <p:cNvPicPr>
            <a:picLocks noChangeAspect="1"/>
          </p:cNvPicPr>
          <p:nvPr/>
        </p:nvPicPr>
        <p:blipFill rotWithShape="1">
          <a:blip r:embed="rId4"/>
          <a:srcRect r="31189"/>
          <a:stretch/>
        </p:blipFill>
        <p:spPr>
          <a:xfrm>
            <a:off x="8122865" y="2287252"/>
            <a:ext cx="3450075" cy="2344554"/>
          </a:xfrm>
          <a:prstGeom prst="rect">
            <a:avLst/>
          </a:prstGeom>
        </p:spPr>
      </p:pic>
      <p:pic>
        <p:nvPicPr>
          <p:cNvPr id="1028" name="Picture 4" descr="Recognizing Animals in Photos: Building an AI Model for Object ...">
            <a:extLst>
              <a:ext uri="{FF2B5EF4-FFF2-40B4-BE49-F238E27FC236}">
                <a16:creationId xmlns:a16="http://schemas.microsoft.com/office/drawing/2014/main" id="{021FA5F1-AD99-4E7C-93FF-DE78627AD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54" y="2287252"/>
            <a:ext cx="3450075" cy="23445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5E54AE-7838-458F-900E-08ACA31B116D}"/>
              </a:ext>
            </a:extLst>
          </p:cNvPr>
          <p:cNvSpPr/>
          <p:nvPr/>
        </p:nvSpPr>
        <p:spPr>
          <a:xfrm>
            <a:off x="467454" y="4757344"/>
            <a:ext cx="3635347" cy="646331"/>
          </a:xfrm>
          <a:prstGeom prst="rect">
            <a:avLst/>
          </a:prstGeom>
        </p:spPr>
        <p:txBody>
          <a:bodyPr wrap="square">
            <a:spAutoFit/>
          </a:bodyPr>
          <a:lstStyle/>
          <a:p>
            <a:pPr algn="ctr"/>
            <a:r>
              <a:rPr lang="en-US" b="1" dirty="0"/>
              <a:t>Wild-life camera</a:t>
            </a:r>
          </a:p>
          <a:p>
            <a:pPr algn="ctr"/>
            <a:r>
              <a:rPr lang="en-US" dirty="0"/>
              <a:t>Learn about the habit of animals</a:t>
            </a:r>
          </a:p>
        </p:txBody>
      </p:sp>
      <p:sp>
        <p:nvSpPr>
          <p:cNvPr id="8" name="Rectangle 7">
            <a:extLst>
              <a:ext uri="{FF2B5EF4-FFF2-40B4-BE49-F238E27FC236}">
                <a16:creationId xmlns:a16="http://schemas.microsoft.com/office/drawing/2014/main" id="{0D78702B-F57D-4AC9-B4B8-88D157980674}"/>
              </a:ext>
            </a:extLst>
          </p:cNvPr>
          <p:cNvSpPr/>
          <p:nvPr/>
        </p:nvSpPr>
        <p:spPr>
          <a:xfrm>
            <a:off x="4541660" y="4759375"/>
            <a:ext cx="3024000" cy="646331"/>
          </a:xfrm>
          <a:prstGeom prst="rect">
            <a:avLst/>
          </a:prstGeom>
        </p:spPr>
        <p:txBody>
          <a:bodyPr wrap="square">
            <a:spAutoFit/>
          </a:bodyPr>
          <a:lstStyle/>
          <a:p>
            <a:pPr algn="ctr"/>
            <a:r>
              <a:rPr lang="en-US" b="1" dirty="0"/>
              <a:t>Traffic camera</a:t>
            </a:r>
          </a:p>
          <a:p>
            <a:pPr algn="ctr"/>
            <a:r>
              <a:rPr lang="en-US" dirty="0"/>
              <a:t>Monitor the traffic condition</a:t>
            </a:r>
          </a:p>
        </p:txBody>
      </p:sp>
      <p:sp>
        <p:nvSpPr>
          <p:cNvPr id="9" name="Rectangle 8">
            <a:extLst>
              <a:ext uri="{FF2B5EF4-FFF2-40B4-BE49-F238E27FC236}">
                <a16:creationId xmlns:a16="http://schemas.microsoft.com/office/drawing/2014/main" id="{C5E86CC4-7C2A-474F-B070-20EB2BBE8D52}"/>
              </a:ext>
            </a:extLst>
          </p:cNvPr>
          <p:cNvSpPr/>
          <p:nvPr/>
        </p:nvSpPr>
        <p:spPr>
          <a:xfrm>
            <a:off x="8335902" y="4759375"/>
            <a:ext cx="3024000" cy="646331"/>
          </a:xfrm>
          <a:prstGeom prst="rect">
            <a:avLst/>
          </a:prstGeom>
        </p:spPr>
        <p:txBody>
          <a:bodyPr wrap="square">
            <a:spAutoFit/>
          </a:bodyPr>
          <a:lstStyle/>
          <a:p>
            <a:pPr algn="ctr"/>
            <a:r>
              <a:rPr lang="en-US" b="1" dirty="0"/>
              <a:t>Drone camera</a:t>
            </a:r>
          </a:p>
          <a:p>
            <a:pPr algn="ctr"/>
            <a:r>
              <a:rPr lang="en-US" dirty="0"/>
              <a:t>Estimate the number of cars</a:t>
            </a:r>
          </a:p>
        </p:txBody>
      </p:sp>
      <p:sp>
        <p:nvSpPr>
          <p:cNvPr id="12" name="Rectangle 11">
            <a:extLst>
              <a:ext uri="{FF2B5EF4-FFF2-40B4-BE49-F238E27FC236}">
                <a16:creationId xmlns:a16="http://schemas.microsoft.com/office/drawing/2014/main" id="{6FF5DA27-890D-4128-AC7D-EC4714B84B2B}"/>
              </a:ext>
            </a:extLst>
          </p:cNvPr>
          <p:cNvSpPr/>
          <p:nvPr/>
        </p:nvSpPr>
        <p:spPr>
          <a:xfrm>
            <a:off x="0" y="5816350"/>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Our goal: Scale out video analytics.</a:t>
            </a:r>
          </a:p>
        </p:txBody>
      </p:sp>
    </p:spTree>
    <p:extLst>
      <p:ext uri="{BB962C8B-B14F-4D97-AF65-F5344CB8AC3E}">
        <p14:creationId xmlns:p14="http://schemas.microsoft.com/office/powerpoint/2010/main" val="763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a:extLst>
              <a:ext uri="{FF2B5EF4-FFF2-40B4-BE49-F238E27FC236}">
                <a16:creationId xmlns:a16="http://schemas.microsoft.com/office/drawing/2014/main" id="{71FB3FAE-BC23-4BC5-88AC-108FCFC93E51}"/>
              </a:ext>
            </a:extLst>
          </p:cNvPr>
          <p:cNvGraphicFramePr>
            <a:graphicFrameLocks noGrp="1"/>
          </p:cNvGraphicFramePr>
          <p:nvPr>
            <p:ph idx="1"/>
            <p:extLst>
              <p:ext uri="{D42A27DB-BD31-4B8C-83A1-F6EECF244321}">
                <p14:modId xmlns:p14="http://schemas.microsoft.com/office/powerpoint/2010/main" val="346426097"/>
              </p:ext>
            </p:extLst>
          </p:nvPr>
        </p:nvGraphicFramePr>
        <p:xfrm>
          <a:off x="168275" y="1557867"/>
          <a:ext cx="11925300" cy="4648200"/>
        </p:xfrm>
        <a:graphic>
          <a:graphicData uri="http://schemas.openxmlformats.org/drawingml/2006/table">
            <a:tbl>
              <a:tblPr firstRow="1" bandRow="1">
                <a:tableStyleId>{5940675A-B579-460E-94D1-54222C63F5DA}</a:tableStyleId>
              </a:tblPr>
              <a:tblGrid>
                <a:gridCol w="2981325">
                  <a:extLst>
                    <a:ext uri="{9D8B030D-6E8A-4147-A177-3AD203B41FA5}">
                      <a16:colId xmlns:a16="http://schemas.microsoft.com/office/drawing/2014/main" val="2971458760"/>
                    </a:ext>
                  </a:extLst>
                </a:gridCol>
                <a:gridCol w="2981325">
                  <a:extLst>
                    <a:ext uri="{9D8B030D-6E8A-4147-A177-3AD203B41FA5}">
                      <a16:colId xmlns:a16="http://schemas.microsoft.com/office/drawing/2014/main" val="2112511450"/>
                    </a:ext>
                  </a:extLst>
                </a:gridCol>
                <a:gridCol w="2981325">
                  <a:extLst>
                    <a:ext uri="{9D8B030D-6E8A-4147-A177-3AD203B41FA5}">
                      <a16:colId xmlns:a16="http://schemas.microsoft.com/office/drawing/2014/main" val="3283964493"/>
                    </a:ext>
                  </a:extLst>
                </a:gridCol>
                <a:gridCol w="2981325">
                  <a:extLst>
                    <a:ext uri="{9D8B030D-6E8A-4147-A177-3AD203B41FA5}">
                      <a16:colId xmlns:a16="http://schemas.microsoft.com/office/drawing/2014/main" val="3171561568"/>
                    </a:ext>
                  </a:extLst>
                </a:gridCol>
              </a:tblGrid>
              <a:tr h="1162050">
                <a:tc>
                  <a:txBody>
                    <a:bodyPr/>
                    <a:lstStyle/>
                    <a:p>
                      <a:pPr algn="ctr"/>
                      <a:endParaRPr lang="zh-CN" altLang="en-US" sz="2400" dirty="0"/>
                    </a:p>
                  </a:txBody>
                  <a:tcPr/>
                </a:tc>
                <a:tc>
                  <a:txBody>
                    <a:bodyPr/>
                    <a:lstStyle/>
                    <a:p>
                      <a:pPr algn="ctr"/>
                      <a:r>
                        <a:rPr lang="en-US" altLang="zh-CN" sz="2400" dirty="0"/>
                        <a:t>Frame Filtering</a:t>
                      </a:r>
                      <a:endParaRPr lang="zh-CN" altLang="en-US" sz="2400" dirty="0"/>
                    </a:p>
                  </a:txBody>
                  <a:tcPr/>
                </a:tc>
                <a:tc>
                  <a:txBody>
                    <a:bodyPr/>
                    <a:lstStyle/>
                    <a:p>
                      <a:pPr algn="ctr"/>
                      <a:r>
                        <a:rPr lang="en-US" altLang="zh-CN" sz="2400" dirty="0"/>
                        <a:t>ROI Filtering</a:t>
                      </a:r>
                      <a:endParaRPr lang="zh-CN" altLang="en-US" sz="2400" dirty="0"/>
                    </a:p>
                  </a:txBody>
                  <a:tcPr/>
                </a:tc>
                <a:tc>
                  <a:txBody>
                    <a:bodyPr/>
                    <a:lstStyle/>
                    <a:p>
                      <a:pPr algn="ctr"/>
                      <a:r>
                        <a:rPr lang="en-US" altLang="zh-CN" sz="2400" dirty="0"/>
                        <a:t>Global Encoding</a:t>
                      </a:r>
                      <a:endParaRPr lang="zh-CN" altLang="en-US" sz="2400" dirty="0"/>
                    </a:p>
                  </a:txBody>
                  <a:tcPr/>
                </a:tc>
                <a:extLst>
                  <a:ext uri="{0D108BD9-81ED-4DB2-BD59-A6C34878D82A}">
                    <a16:rowId xmlns:a16="http://schemas.microsoft.com/office/drawing/2014/main" val="1487099718"/>
                  </a:ext>
                </a:extLst>
              </a:tr>
              <a:tr h="1162050">
                <a:tc>
                  <a:txBody>
                    <a:bodyPr/>
                    <a:lstStyle/>
                    <a:p>
                      <a:pPr algn="ctr"/>
                      <a:r>
                        <a:rPr lang="en-US" altLang="zh-CN" sz="2400" dirty="0"/>
                        <a:t>Camera Side</a:t>
                      </a:r>
                      <a:endParaRPr lang="zh-CN" altLang="en-US" sz="2400" dirty="0"/>
                    </a:p>
                  </a:txBody>
                  <a:tcPr/>
                </a:tc>
                <a:tc>
                  <a:txBody>
                    <a:bodyPr/>
                    <a:lstStyle/>
                    <a:p>
                      <a:pPr algn="ctr"/>
                      <a:r>
                        <a:rPr lang="en-US" altLang="zh-CN" sz="2400" dirty="0"/>
                        <a:t>Glimpse (SenSys’15)</a:t>
                      </a:r>
                      <a:endParaRPr lang="zh-CN" altLang="en-US" sz="2400" dirty="0"/>
                    </a:p>
                  </a:txBody>
                  <a:tcPr/>
                </a:tc>
                <a:tc>
                  <a:txBody>
                    <a:bodyPr/>
                    <a:lstStyle/>
                    <a:p>
                      <a:pPr algn="ctr"/>
                      <a:r>
                        <a:rPr lang="en-US" altLang="zh-CN" sz="2400" dirty="0"/>
                        <a:t>Vigil (MobiCom’15)</a:t>
                      </a:r>
                      <a:endParaRPr lang="zh-CN" altLang="en-US" sz="2400" dirty="0"/>
                    </a:p>
                  </a:txBody>
                  <a:tcPr/>
                </a:tc>
                <a:tc>
                  <a:txBody>
                    <a:bodyPr/>
                    <a:lstStyle/>
                    <a:p>
                      <a:pPr algn="ctr"/>
                      <a:r>
                        <a:rPr lang="en-US" altLang="zh-CN" sz="2400" dirty="0"/>
                        <a:t>EAAR (MobiCom’19)</a:t>
                      </a:r>
                      <a:endParaRPr lang="zh-CN" altLang="en-US" sz="2400" dirty="0"/>
                    </a:p>
                  </a:txBody>
                  <a:tcPr/>
                </a:tc>
                <a:extLst>
                  <a:ext uri="{0D108BD9-81ED-4DB2-BD59-A6C34878D82A}">
                    <a16:rowId xmlns:a16="http://schemas.microsoft.com/office/drawing/2014/main" val="414802675"/>
                  </a:ext>
                </a:extLst>
              </a:tr>
              <a:tr h="1162050">
                <a:tc>
                  <a:txBody>
                    <a:bodyPr/>
                    <a:lstStyle/>
                    <a:p>
                      <a:pPr algn="ctr"/>
                      <a:r>
                        <a:rPr lang="en-US" altLang="zh-CN" sz="2400" dirty="0"/>
                        <a:t>Server Side</a:t>
                      </a:r>
                      <a:endParaRPr lang="zh-CN" altLang="en-US" sz="2400" dirty="0"/>
                    </a:p>
                  </a:txBody>
                  <a:tcPr/>
                </a:tc>
                <a:tc>
                  <a:txBody>
                    <a:bodyPr/>
                    <a:lstStyle/>
                    <a:p>
                      <a:pPr algn="ctr"/>
                      <a:endParaRPr lang="zh-CN" altLang="en-US" sz="2400" dirty="0"/>
                    </a:p>
                  </a:txBody>
                  <a:tcPr/>
                </a:tc>
                <a:tc>
                  <a:txBody>
                    <a:bodyPr/>
                    <a:lstStyle/>
                    <a:p>
                      <a:pPr algn="ctr"/>
                      <a:endParaRPr lang="zh-CN" altLang="en-US" sz="2400" dirty="0"/>
                    </a:p>
                  </a:txBody>
                  <a:tcPr/>
                </a:tc>
                <a:tc>
                  <a:txBody>
                    <a:bodyPr/>
                    <a:lstStyle/>
                    <a:p>
                      <a:pPr algn="ctr"/>
                      <a:r>
                        <a:rPr lang="en-US" altLang="zh-CN" sz="2400" dirty="0" err="1"/>
                        <a:t>CloudSeg</a:t>
                      </a:r>
                      <a:r>
                        <a:rPr lang="en-US" altLang="zh-CN" sz="2400" dirty="0"/>
                        <a:t> (HotCloud’19)</a:t>
                      </a:r>
                      <a:endParaRPr lang="zh-CN" altLang="en-US" sz="2400" dirty="0"/>
                    </a:p>
                  </a:txBody>
                  <a:tcPr/>
                </a:tc>
                <a:extLst>
                  <a:ext uri="{0D108BD9-81ED-4DB2-BD59-A6C34878D82A}">
                    <a16:rowId xmlns:a16="http://schemas.microsoft.com/office/drawing/2014/main" val="1683871016"/>
                  </a:ext>
                </a:extLst>
              </a:tr>
              <a:tr h="1162050">
                <a:tc>
                  <a:txBody>
                    <a:bodyPr/>
                    <a:lstStyle/>
                    <a:p>
                      <a:pPr algn="ctr"/>
                      <a:r>
                        <a:rPr lang="en-US" altLang="zh-CN" sz="2400" dirty="0"/>
                        <a:t>Camera &amp; Server interact</a:t>
                      </a:r>
                      <a:endParaRPr lang="zh-CN" altLang="en-US" sz="2400" dirty="0"/>
                    </a:p>
                  </a:txBody>
                  <a:tcPr/>
                </a:tc>
                <a:tc>
                  <a:txBody>
                    <a:bodyPr/>
                    <a:lstStyle/>
                    <a:p>
                      <a:pPr algn="ctr"/>
                      <a:r>
                        <a:rPr lang="en-US" altLang="zh-CN" sz="2400" dirty="0" err="1"/>
                        <a:t>Reducto</a:t>
                      </a:r>
                      <a:r>
                        <a:rPr lang="en-US" altLang="zh-CN" sz="2400" dirty="0"/>
                        <a:t> (SIGCOMM’20)</a:t>
                      </a:r>
                      <a:endParaRPr lang="zh-CN" altLang="en-US" sz="2400" dirty="0"/>
                    </a:p>
                  </a:txBody>
                  <a:tcPr/>
                </a:tc>
                <a:tc>
                  <a:txBody>
                    <a:bodyPr/>
                    <a:lstStyle/>
                    <a:p>
                      <a:pPr algn="ctr"/>
                      <a:r>
                        <a:rPr lang="en-US" altLang="zh-CN" sz="2400" dirty="0"/>
                        <a:t>DDS (SIGCOMM’20, this paper)</a:t>
                      </a:r>
                      <a:endParaRPr lang="zh-CN" altLang="en-US" sz="2400" dirty="0"/>
                    </a:p>
                  </a:txBody>
                  <a:tcPr/>
                </a:tc>
                <a:tc>
                  <a:txBody>
                    <a:bodyPr/>
                    <a:lstStyle/>
                    <a:p>
                      <a:pPr algn="ctr"/>
                      <a:r>
                        <a:rPr lang="en-US" altLang="zh-CN" sz="2400" dirty="0" err="1"/>
                        <a:t>AWStream</a:t>
                      </a:r>
                      <a:r>
                        <a:rPr lang="en-US" altLang="zh-CN" sz="2400" dirty="0"/>
                        <a:t> (SIGCOMM’18)</a:t>
                      </a:r>
                      <a:endParaRPr lang="zh-CN" altLang="en-US" sz="2400" dirty="0"/>
                    </a:p>
                  </a:txBody>
                  <a:tcPr/>
                </a:tc>
                <a:extLst>
                  <a:ext uri="{0D108BD9-81ED-4DB2-BD59-A6C34878D82A}">
                    <a16:rowId xmlns:a16="http://schemas.microsoft.com/office/drawing/2014/main" val="2008160942"/>
                  </a:ext>
                </a:extLst>
              </a:tr>
            </a:tbl>
          </a:graphicData>
        </a:graphic>
      </p:graphicFrame>
      <p:sp>
        <p:nvSpPr>
          <p:cNvPr id="4" name="Slide Number Placeholder 3">
            <a:extLst>
              <a:ext uri="{FF2B5EF4-FFF2-40B4-BE49-F238E27FC236}">
                <a16:creationId xmlns:a16="http://schemas.microsoft.com/office/drawing/2014/main" id="{954FF4BD-CF21-AF49-B8D4-75D868940526}"/>
              </a:ext>
            </a:extLst>
          </p:cNvPr>
          <p:cNvSpPr>
            <a:spLocks noGrp="1"/>
          </p:cNvSpPr>
          <p:nvPr>
            <p:ph type="sldNum" sz="quarter" idx="12"/>
          </p:nvPr>
        </p:nvSpPr>
        <p:spPr/>
        <p:txBody>
          <a:bodyPr/>
          <a:lstStyle/>
          <a:p>
            <a:r>
              <a:rPr lang="en-US"/>
              <a:t>24</a:t>
            </a:r>
            <a:endParaRPr lang="en-US" dirty="0"/>
          </a:p>
        </p:txBody>
      </p:sp>
      <p:sp>
        <p:nvSpPr>
          <p:cNvPr id="6" name="Title 5">
            <a:extLst>
              <a:ext uri="{FF2B5EF4-FFF2-40B4-BE49-F238E27FC236}">
                <a16:creationId xmlns:a16="http://schemas.microsoft.com/office/drawing/2014/main" id="{AAB8E2BD-1F5A-4A61-82CA-74B8B862E6D6}"/>
              </a:ext>
            </a:extLst>
          </p:cNvPr>
          <p:cNvSpPr>
            <a:spLocks noGrp="1"/>
          </p:cNvSpPr>
          <p:nvPr>
            <p:ph type="title"/>
          </p:nvPr>
        </p:nvSpPr>
        <p:spPr/>
        <p:txBody>
          <a:bodyPr/>
          <a:lstStyle/>
          <a:p>
            <a:pPr algn="ctr"/>
            <a:r>
              <a:rPr lang="en-US" b="1" dirty="0">
                <a:solidFill>
                  <a:srgbClr val="216583"/>
                </a:solidFill>
              </a:rPr>
              <a:t>Related Works: Video Streaming for ML</a:t>
            </a:r>
            <a:endParaRPr lang="en-US" dirty="0"/>
          </a:p>
        </p:txBody>
      </p:sp>
    </p:spTree>
    <p:extLst>
      <p:ext uri="{BB962C8B-B14F-4D97-AF65-F5344CB8AC3E}">
        <p14:creationId xmlns:p14="http://schemas.microsoft.com/office/powerpoint/2010/main" val="271808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a:extLst>
              <a:ext uri="{FF2B5EF4-FFF2-40B4-BE49-F238E27FC236}">
                <a16:creationId xmlns:a16="http://schemas.microsoft.com/office/drawing/2014/main" id="{71FB3FAE-BC23-4BC5-88AC-108FCFC93E51}"/>
              </a:ext>
            </a:extLst>
          </p:cNvPr>
          <p:cNvGraphicFramePr>
            <a:graphicFrameLocks noGrp="1"/>
          </p:cNvGraphicFramePr>
          <p:nvPr>
            <p:ph idx="1"/>
            <p:extLst>
              <p:ext uri="{D42A27DB-BD31-4B8C-83A1-F6EECF244321}">
                <p14:modId xmlns:p14="http://schemas.microsoft.com/office/powerpoint/2010/main" val="2181746611"/>
              </p:ext>
            </p:extLst>
          </p:nvPr>
        </p:nvGraphicFramePr>
        <p:xfrm>
          <a:off x="168275" y="1557867"/>
          <a:ext cx="11925300" cy="4648200"/>
        </p:xfrm>
        <a:graphic>
          <a:graphicData uri="http://schemas.openxmlformats.org/drawingml/2006/table">
            <a:tbl>
              <a:tblPr firstRow="1" bandRow="1">
                <a:tableStyleId>{5940675A-B579-460E-94D1-54222C63F5DA}</a:tableStyleId>
              </a:tblPr>
              <a:tblGrid>
                <a:gridCol w="2981325">
                  <a:extLst>
                    <a:ext uri="{9D8B030D-6E8A-4147-A177-3AD203B41FA5}">
                      <a16:colId xmlns:a16="http://schemas.microsoft.com/office/drawing/2014/main" val="2971458760"/>
                    </a:ext>
                  </a:extLst>
                </a:gridCol>
                <a:gridCol w="2981325">
                  <a:extLst>
                    <a:ext uri="{9D8B030D-6E8A-4147-A177-3AD203B41FA5}">
                      <a16:colId xmlns:a16="http://schemas.microsoft.com/office/drawing/2014/main" val="2112511450"/>
                    </a:ext>
                  </a:extLst>
                </a:gridCol>
                <a:gridCol w="2981325">
                  <a:extLst>
                    <a:ext uri="{9D8B030D-6E8A-4147-A177-3AD203B41FA5}">
                      <a16:colId xmlns:a16="http://schemas.microsoft.com/office/drawing/2014/main" val="3283964493"/>
                    </a:ext>
                  </a:extLst>
                </a:gridCol>
                <a:gridCol w="2981325">
                  <a:extLst>
                    <a:ext uri="{9D8B030D-6E8A-4147-A177-3AD203B41FA5}">
                      <a16:colId xmlns:a16="http://schemas.microsoft.com/office/drawing/2014/main" val="3171561568"/>
                    </a:ext>
                  </a:extLst>
                </a:gridCol>
              </a:tblGrid>
              <a:tr h="1162050">
                <a:tc>
                  <a:txBody>
                    <a:bodyPr/>
                    <a:lstStyle/>
                    <a:p>
                      <a:pPr algn="ctr"/>
                      <a:endParaRPr lang="zh-CN" altLang="en-US" sz="2400" dirty="0"/>
                    </a:p>
                  </a:txBody>
                  <a:tcPr/>
                </a:tc>
                <a:tc>
                  <a:txBody>
                    <a:bodyPr/>
                    <a:lstStyle/>
                    <a:p>
                      <a:pPr algn="ctr"/>
                      <a:r>
                        <a:rPr lang="en-US" altLang="zh-CN" sz="2400" dirty="0"/>
                        <a:t>Frame Filtering</a:t>
                      </a:r>
                      <a:endParaRPr lang="zh-CN" altLang="en-US" sz="2400" dirty="0"/>
                    </a:p>
                  </a:txBody>
                  <a:tcPr/>
                </a:tc>
                <a:tc>
                  <a:txBody>
                    <a:bodyPr/>
                    <a:lstStyle/>
                    <a:p>
                      <a:pPr algn="ctr"/>
                      <a:r>
                        <a:rPr lang="en-US" altLang="zh-CN" sz="2400" dirty="0"/>
                        <a:t>ROI Filtering</a:t>
                      </a:r>
                      <a:endParaRPr lang="zh-CN" altLang="en-US" sz="2400" dirty="0"/>
                    </a:p>
                  </a:txBody>
                  <a:tcPr/>
                </a:tc>
                <a:tc>
                  <a:txBody>
                    <a:bodyPr/>
                    <a:lstStyle/>
                    <a:p>
                      <a:pPr algn="ctr"/>
                      <a:r>
                        <a:rPr lang="en-US" altLang="zh-CN" sz="2400" dirty="0"/>
                        <a:t>Uniform Encoding</a:t>
                      </a:r>
                      <a:endParaRPr lang="zh-CN" altLang="en-US" sz="2400" dirty="0"/>
                    </a:p>
                  </a:txBody>
                  <a:tcPr/>
                </a:tc>
                <a:extLst>
                  <a:ext uri="{0D108BD9-81ED-4DB2-BD59-A6C34878D82A}">
                    <a16:rowId xmlns:a16="http://schemas.microsoft.com/office/drawing/2014/main" val="1487099718"/>
                  </a:ext>
                </a:extLst>
              </a:tr>
              <a:tr h="1162050">
                <a:tc>
                  <a:txBody>
                    <a:bodyPr/>
                    <a:lstStyle/>
                    <a:p>
                      <a:pPr algn="ctr"/>
                      <a:r>
                        <a:rPr lang="en-US" altLang="zh-CN" sz="2400" dirty="0"/>
                        <a:t>Camera Side</a:t>
                      </a:r>
                      <a:endParaRPr lang="zh-CN" altLang="en-US" sz="2400" dirty="0"/>
                    </a:p>
                  </a:txBody>
                  <a:tcPr/>
                </a:tc>
                <a:tc>
                  <a:txBody>
                    <a:bodyPr/>
                    <a:lstStyle/>
                    <a:p>
                      <a:pPr algn="ctr"/>
                      <a:r>
                        <a:rPr lang="en-US" altLang="zh-CN" sz="2400" dirty="0">
                          <a:highlight>
                            <a:srgbClr val="FFFF00"/>
                          </a:highlight>
                        </a:rPr>
                        <a:t>Glimpse</a:t>
                      </a:r>
                      <a:r>
                        <a:rPr lang="en-US" altLang="zh-CN" sz="2400" dirty="0"/>
                        <a:t> (SenSys’15)</a:t>
                      </a:r>
                      <a:endParaRPr lang="zh-CN" altLang="en-US" sz="2400" dirty="0"/>
                    </a:p>
                  </a:txBody>
                  <a:tcPr/>
                </a:tc>
                <a:tc>
                  <a:txBody>
                    <a:bodyPr/>
                    <a:lstStyle/>
                    <a:p>
                      <a:pPr algn="ctr"/>
                      <a:r>
                        <a:rPr lang="en-US" altLang="zh-CN" sz="2400" dirty="0"/>
                        <a:t>Vigil (MobiCom’15)</a:t>
                      </a:r>
                      <a:endParaRPr lang="zh-CN" altLang="en-US" sz="2400" dirty="0"/>
                    </a:p>
                  </a:txBody>
                  <a:tcPr/>
                </a:tc>
                <a:tc>
                  <a:txBody>
                    <a:bodyPr/>
                    <a:lstStyle/>
                    <a:p>
                      <a:pPr algn="ctr"/>
                      <a:r>
                        <a:rPr lang="en-US" altLang="zh-CN" sz="2400" dirty="0">
                          <a:highlight>
                            <a:srgbClr val="FFFF00"/>
                          </a:highlight>
                        </a:rPr>
                        <a:t>EAAR</a:t>
                      </a:r>
                      <a:r>
                        <a:rPr lang="en-US" altLang="zh-CN" sz="2400" dirty="0"/>
                        <a:t> (MobiCom’19)</a:t>
                      </a:r>
                      <a:endParaRPr lang="zh-CN" altLang="en-US" sz="2400" dirty="0"/>
                    </a:p>
                  </a:txBody>
                  <a:tcPr/>
                </a:tc>
                <a:extLst>
                  <a:ext uri="{0D108BD9-81ED-4DB2-BD59-A6C34878D82A}">
                    <a16:rowId xmlns:a16="http://schemas.microsoft.com/office/drawing/2014/main" val="414802675"/>
                  </a:ext>
                </a:extLst>
              </a:tr>
              <a:tr h="1162050">
                <a:tc>
                  <a:txBody>
                    <a:bodyPr/>
                    <a:lstStyle/>
                    <a:p>
                      <a:pPr algn="ctr"/>
                      <a:r>
                        <a:rPr lang="en-US" altLang="zh-CN" sz="2400" dirty="0"/>
                        <a:t>Server Side</a:t>
                      </a:r>
                      <a:endParaRPr lang="zh-CN" altLang="en-US" sz="2400" dirty="0"/>
                    </a:p>
                  </a:txBody>
                  <a:tcPr/>
                </a:tc>
                <a:tc>
                  <a:txBody>
                    <a:bodyPr/>
                    <a:lstStyle/>
                    <a:p>
                      <a:pPr algn="ctr"/>
                      <a:endParaRPr lang="zh-CN" altLang="en-US" sz="2400" dirty="0"/>
                    </a:p>
                  </a:txBody>
                  <a:tcPr/>
                </a:tc>
                <a:tc>
                  <a:txBody>
                    <a:bodyPr/>
                    <a:lstStyle/>
                    <a:p>
                      <a:pPr algn="ctr"/>
                      <a:endParaRPr lang="zh-CN" altLang="en-US" sz="2400" dirty="0"/>
                    </a:p>
                  </a:txBody>
                  <a:tcPr/>
                </a:tc>
                <a:tc>
                  <a:txBody>
                    <a:bodyPr/>
                    <a:lstStyle/>
                    <a:p>
                      <a:pPr algn="ctr"/>
                      <a:r>
                        <a:rPr lang="en-US" altLang="zh-CN" sz="2400" dirty="0" err="1"/>
                        <a:t>CloudSeg</a:t>
                      </a:r>
                      <a:r>
                        <a:rPr lang="en-US" altLang="zh-CN" sz="2400" dirty="0"/>
                        <a:t> (HotCloud’19)</a:t>
                      </a:r>
                      <a:endParaRPr lang="zh-CN" altLang="en-US" sz="2400" dirty="0"/>
                    </a:p>
                  </a:txBody>
                  <a:tcPr/>
                </a:tc>
                <a:extLst>
                  <a:ext uri="{0D108BD9-81ED-4DB2-BD59-A6C34878D82A}">
                    <a16:rowId xmlns:a16="http://schemas.microsoft.com/office/drawing/2014/main" val="1683871016"/>
                  </a:ext>
                </a:extLst>
              </a:tr>
              <a:tr h="1162050">
                <a:tc>
                  <a:txBody>
                    <a:bodyPr/>
                    <a:lstStyle/>
                    <a:p>
                      <a:pPr algn="ctr"/>
                      <a:r>
                        <a:rPr lang="en-US" altLang="zh-CN" sz="2400" dirty="0"/>
                        <a:t>Camera &amp; Server interact</a:t>
                      </a:r>
                      <a:endParaRPr lang="zh-CN" altLang="en-US" sz="2400" dirty="0"/>
                    </a:p>
                  </a:txBody>
                  <a:tcPr/>
                </a:tc>
                <a:tc>
                  <a:txBody>
                    <a:bodyPr/>
                    <a:lstStyle/>
                    <a:p>
                      <a:pPr algn="ctr"/>
                      <a:r>
                        <a:rPr lang="en-US" altLang="zh-CN" sz="2400" dirty="0" err="1"/>
                        <a:t>Reducto</a:t>
                      </a:r>
                      <a:r>
                        <a:rPr lang="en-US" altLang="zh-CN" sz="2400" dirty="0"/>
                        <a:t> (SIGCOMM’20)</a:t>
                      </a:r>
                      <a:endParaRPr lang="zh-CN" altLang="en-US" sz="2400" dirty="0"/>
                    </a:p>
                  </a:txBody>
                  <a:tcPr/>
                </a:tc>
                <a:tc>
                  <a:txBody>
                    <a:bodyPr/>
                    <a:lstStyle/>
                    <a:p>
                      <a:pPr algn="ctr"/>
                      <a:r>
                        <a:rPr lang="en-US" altLang="zh-CN" sz="2400" dirty="0">
                          <a:highlight>
                            <a:srgbClr val="00FF00"/>
                          </a:highlight>
                        </a:rPr>
                        <a:t>DDS</a:t>
                      </a:r>
                      <a:r>
                        <a:rPr lang="en-US" altLang="zh-CN" sz="2400" dirty="0"/>
                        <a:t> (SIGCOMM’20, this paper)</a:t>
                      </a:r>
                      <a:endParaRPr lang="zh-CN" altLang="en-US" sz="2400" dirty="0"/>
                    </a:p>
                  </a:txBody>
                  <a:tcPr/>
                </a:tc>
                <a:tc>
                  <a:txBody>
                    <a:bodyPr/>
                    <a:lstStyle/>
                    <a:p>
                      <a:pPr algn="ctr"/>
                      <a:r>
                        <a:rPr lang="en-US" altLang="zh-CN" sz="2400" dirty="0" err="1">
                          <a:highlight>
                            <a:srgbClr val="00FF00"/>
                          </a:highlight>
                        </a:rPr>
                        <a:t>AWStream</a:t>
                      </a:r>
                      <a:r>
                        <a:rPr lang="en-US" altLang="zh-CN" sz="2400" dirty="0"/>
                        <a:t> (SIGCOMM’18)</a:t>
                      </a:r>
                      <a:endParaRPr lang="zh-CN" altLang="en-US" sz="2400" dirty="0"/>
                    </a:p>
                  </a:txBody>
                  <a:tcPr/>
                </a:tc>
                <a:extLst>
                  <a:ext uri="{0D108BD9-81ED-4DB2-BD59-A6C34878D82A}">
                    <a16:rowId xmlns:a16="http://schemas.microsoft.com/office/drawing/2014/main" val="2008160942"/>
                  </a:ext>
                </a:extLst>
              </a:tr>
            </a:tbl>
          </a:graphicData>
        </a:graphic>
      </p:graphicFrame>
      <p:sp>
        <p:nvSpPr>
          <p:cNvPr id="4" name="Slide Number Placeholder 3">
            <a:extLst>
              <a:ext uri="{FF2B5EF4-FFF2-40B4-BE49-F238E27FC236}">
                <a16:creationId xmlns:a16="http://schemas.microsoft.com/office/drawing/2014/main" id="{954FF4BD-CF21-AF49-B8D4-75D868940526}"/>
              </a:ext>
            </a:extLst>
          </p:cNvPr>
          <p:cNvSpPr>
            <a:spLocks noGrp="1"/>
          </p:cNvSpPr>
          <p:nvPr>
            <p:ph type="sldNum" sz="quarter" idx="12"/>
          </p:nvPr>
        </p:nvSpPr>
        <p:spPr/>
        <p:txBody>
          <a:bodyPr/>
          <a:lstStyle/>
          <a:p>
            <a:r>
              <a:rPr lang="en-US"/>
              <a:t>24</a:t>
            </a:r>
            <a:endParaRPr lang="en-US" dirty="0"/>
          </a:p>
        </p:txBody>
      </p:sp>
      <p:sp>
        <p:nvSpPr>
          <p:cNvPr id="6" name="Title 5">
            <a:extLst>
              <a:ext uri="{FF2B5EF4-FFF2-40B4-BE49-F238E27FC236}">
                <a16:creationId xmlns:a16="http://schemas.microsoft.com/office/drawing/2014/main" id="{AAB8E2BD-1F5A-4A61-82CA-74B8B862E6D6}"/>
              </a:ext>
            </a:extLst>
          </p:cNvPr>
          <p:cNvSpPr>
            <a:spLocks noGrp="1"/>
          </p:cNvSpPr>
          <p:nvPr>
            <p:ph type="title"/>
          </p:nvPr>
        </p:nvSpPr>
        <p:spPr/>
        <p:txBody>
          <a:bodyPr/>
          <a:lstStyle/>
          <a:p>
            <a:pPr algn="ctr"/>
            <a:r>
              <a:rPr lang="en-US" b="1" dirty="0">
                <a:solidFill>
                  <a:srgbClr val="216583"/>
                </a:solidFill>
              </a:rPr>
              <a:t>Related Works: Video Streaming for ML</a:t>
            </a:r>
            <a:endParaRPr lang="en-US" dirty="0"/>
          </a:p>
        </p:txBody>
      </p:sp>
    </p:spTree>
    <p:extLst>
      <p:ext uri="{BB962C8B-B14F-4D97-AF65-F5344CB8AC3E}">
        <p14:creationId xmlns:p14="http://schemas.microsoft.com/office/powerpoint/2010/main" val="278851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4FF4BD-CF21-AF49-B8D4-75D868940526}"/>
              </a:ext>
            </a:extLst>
          </p:cNvPr>
          <p:cNvSpPr>
            <a:spLocks noGrp="1"/>
          </p:cNvSpPr>
          <p:nvPr>
            <p:ph type="sldNum" sz="quarter" idx="12"/>
          </p:nvPr>
        </p:nvSpPr>
        <p:spPr/>
        <p:txBody>
          <a:bodyPr/>
          <a:lstStyle/>
          <a:p>
            <a:r>
              <a:rPr lang="en-US"/>
              <a:t>24</a:t>
            </a:r>
            <a:endParaRPr lang="en-US" dirty="0"/>
          </a:p>
        </p:txBody>
      </p:sp>
      <p:sp>
        <p:nvSpPr>
          <p:cNvPr id="6" name="Title 5">
            <a:extLst>
              <a:ext uri="{FF2B5EF4-FFF2-40B4-BE49-F238E27FC236}">
                <a16:creationId xmlns:a16="http://schemas.microsoft.com/office/drawing/2014/main" id="{AAB8E2BD-1F5A-4A61-82CA-74B8B862E6D6}"/>
              </a:ext>
            </a:extLst>
          </p:cNvPr>
          <p:cNvSpPr>
            <a:spLocks noGrp="1"/>
          </p:cNvSpPr>
          <p:nvPr>
            <p:ph type="title"/>
          </p:nvPr>
        </p:nvSpPr>
        <p:spPr>
          <a:xfrm>
            <a:off x="838200" y="2625725"/>
            <a:ext cx="10515600" cy="1325563"/>
          </a:xfrm>
        </p:spPr>
        <p:txBody>
          <a:bodyPr/>
          <a:lstStyle/>
          <a:p>
            <a:pPr algn="ctr"/>
            <a:r>
              <a:rPr lang="en-US" dirty="0"/>
              <a:t>Thank You !</a:t>
            </a:r>
          </a:p>
        </p:txBody>
      </p:sp>
    </p:spTree>
    <p:extLst>
      <p:ext uri="{BB962C8B-B14F-4D97-AF65-F5344CB8AC3E}">
        <p14:creationId xmlns:p14="http://schemas.microsoft.com/office/powerpoint/2010/main" val="3839174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530882"/>
            <a:ext cx="11925300" cy="3541712"/>
          </a:xfrm>
        </p:spPr>
        <p:txBody>
          <a:bodyPr>
            <a:noAutofit/>
          </a:bodyPr>
          <a:lstStyle/>
          <a:p>
            <a:r>
              <a:rPr lang="en-US" altLang="zh-CN" sz="1400" dirty="0"/>
              <a:t>Wang, </a:t>
            </a:r>
            <a:r>
              <a:rPr lang="en-US" altLang="zh-CN" sz="1400" dirty="0" err="1"/>
              <a:t>Yiding</a:t>
            </a:r>
            <a:r>
              <a:rPr lang="en-US" altLang="zh-CN" sz="1400" dirty="0"/>
              <a:t>, </a:t>
            </a:r>
            <a:r>
              <a:rPr lang="en-US" altLang="zh-CN" sz="1400" dirty="0" err="1"/>
              <a:t>Weiyan</a:t>
            </a:r>
            <a:r>
              <a:rPr lang="en-US" altLang="zh-CN" sz="1400" dirty="0"/>
              <a:t> Wang, </a:t>
            </a:r>
            <a:r>
              <a:rPr lang="en-US" altLang="zh-CN" sz="1400" dirty="0" err="1"/>
              <a:t>Junxue</a:t>
            </a:r>
            <a:r>
              <a:rPr lang="en-US" altLang="zh-CN" sz="1400" dirty="0"/>
              <a:t> Zhang, </a:t>
            </a:r>
            <a:r>
              <a:rPr lang="en-US" altLang="zh-CN" sz="1400" dirty="0" err="1"/>
              <a:t>Junchen</a:t>
            </a:r>
            <a:r>
              <a:rPr lang="en-US" altLang="zh-CN" sz="1400" dirty="0"/>
              <a:t> Jiang, and Kai Chen. “Bridging the Edge-Cloud Barrier for Real-Time Advanced Vision Analytics.” In </a:t>
            </a:r>
            <a:r>
              <a:rPr lang="en-US" altLang="zh-CN" sz="1400" i="1" dirty="0"/>
              <a:t>11th {USENIX} Workshop on Hot Topics in Cloud Computing (</a:t>
            </a:r>
            <a:r>
              <a:rPr lang="en-US" altLang="zh-CN" sz="1400" i="1" dirty="0" err="1"/>
              <a:t>HotCloud</a:t>
            </a:r>
            <a:r>
              <a:rPr lang="en-US" altLang="zh-CN" sz="1400" i="1" dirty="0"/>
              <a:t> 19)</a:t>
            </a:r>
            <a:r>
              <a:rPr lang="en-US" altLang="zh-CN" sz="1400" dirty="0"/>
              <a:t>, 2019. </a:t>
            </a:r>
            <a:r>
              <a:rPr lang="en-US" altLang="zh-CN" sz="1400" dirty="0">
                <a:hlinkClick r:id="rId3"/>
              </a:rPr>
              <a:t>https://www.usenix.org/conference/hotcloud19/presentation/wang</a:t>
            </a:r>
            <a:r>
              <a:rPr lang="en-US" altLang="zh-CN" sz="1400" dirty="0"/>
              <a:t>.</a:t>
            </a:r>
          </a:p>
          <a:p>
            <a:r>
              <a:rPr lang="en-US" altLang="zh-CN" sz="1400" dirty="0"/>
              <a:t>Chen, Tiffany Yu-Han, Lenin </a:t>
            </a:r>
            <a:r>
              <a:rPr lang="en-US" altLang="zh-CN" sz="1400" dirty="0" err="1"/>
              <a:t>Ravindranath</a:t>
            </a:r>
            <a:r>
              <a:rPr lang="en-US" altLang="zh-CN" sz="1400" dirty="0"/>
              <a:t>, </a:t>
            </a:r>
            <a:r>
              <a:rPr lang="en-US" altLang="zh-CN" sz="1400" dirty="0" err="1"/>
              <a:t>Shuo</a:t>
            </a:r>
            <a:r>
              <a:rPr lang="en-US" altLang="zh-CN" sz="1400" dirty="0"/>
              <a:t> Deng, </a:t>
            </a:r>
            <a:r>
              <a:rPr lang="en-US" altLang="zh-CN" sz="1400" dirty="0" err="1"/>
              <a:t>Paramvir</a:t>
            </a:r>
            <a:r>
              <a:rPr lang="en-US" altLang="zh-CN" sz="1400" dirty="0"/>
              <a:t> </a:t>
            </a:r>
            <a:r>
              <a:rPr lang="en-US" altLang="zh-CN" sz="1400" dirty="0" err="1"/>
              <a:t>Bahl</a:t>
            </a:r>
            <a:r>
              <a:rPr lang="en-US" altLang="zh-CN" sz="1400" dirty="0"/>
              <a:t>, and Hari Balakrishnan. “Glimpse: Continuous, Real-Time Object Recognition on Mobile Devices.” In </a:t>
            </a:r>
            <a:r>
              <a:rPr lang="en-US" altLang="zh-CN" sz="1400" i="1" dirty="0"/>
              <a:t>Proceedings of the 13th ACM Conference on Embedded Networked Sensor Systems - </a:t>
            </a:r>
            <a:r>
              <a:rPr lang="en-US" altLang="zh-CN" sz="1400" i="1" dirty="0" err="1"/>
              <a:t>SenSys</a:t>
            </a:r>
            <a:r>
              <a:rPr lang="en-US" altLang="zh-CN" sz="1400" i="1" dirty="0"/>
              <a:t> ’15</a:t>
            </a:r>
            <a:r>
              <a:rPr lang="en-US" altLang="zh-CN" sz="1400" dirty="0"/>
              <a:t>, 155–68. Seoul, South Korea: ACM Press, 2015. </a:t>
            </a:r>
            <a:r>
              <a:rPr lang="en-US" altLang="zh-CN" sz="1400" dirty="0">
                <a:hlinkClick r:id="rId4"/>
              </a:rPr>
              <a:t>https://doi.org/10.1145/2809695.2809711</a:t>
            </a:r>
            <a:r>
              <a:rPr lang="en-US" altLang="zh-CN" sz="1400" dirty="0"/>
              <a:t>.</a:t>
            </a:r>
          </a:p>
          <a:p>
            <a:r>
              <a:rPr lang="en-US" altLang="zh-CN" sz="1400" dirty="0"/>
              <a:t>Du, </a:t>
            </a:r>
            <a:r>
              <a:rPr lang="en-US" altLang="zh-CN" sz="1400" dirty="0" err="1"/>
              <a:t>Kuntai</a:t>
            </a:r>
            <a:r>
              <a:rPr lang="en-US" altLang="zh-CN" sz="1400" dirty="0"/>
              <a:t>, Ahsan Pervaiz, Xin Yuan, </a:t>
            </a:r>
            <a:r>
              <a:rPr lang="en-US" altLang="zh-CN" sz="1400" dirty="0" err="1"/>
              <a:t>Aakanksha</a:t>
            </a:r>
            <a:r>
              <a:rPr lang="en-US" altLang="zh-CN" sz="1400" dirty="0"/>
              <a:t> </a:t>
            </a:r>
            <a:r>
              <a:rPr lang="en-US" altLang="zh-CN" sz="1400" dirty="0" err="1"/>
              <a:t>Chowdhery</a:t>
            </a:r>
            <a:r>
              <a:rPr lang="en-US" altLang="zh-CN" sz="1400" dirty="0"/>
              <a:t>, </a:t>
            </a:r>
            <a:r>
              <a:rPr lang="en-US" altLang="zh-CN" sz="1400" dirty="0" err="1"/>
              <a:t>Qizheng</a:t>
            </a:r>
            <a:r>
              <a:rPr lang="en-US" altLang="zh-CN" sz="1400" dirty="0"/>
              <a:t> Zhang, Henry Hoffmann, and </a:t>
            </a:r>
            <a:r>
              <a:rPr lang="en-US" altLang="zh-CN" sz="1400" dirty="0" err="1"/>
              <a:t>Junchen</a:t>
            </a:r>
            <a:r>
              <a:rPr lang="en-US" altLang="zh-CN" sz="1400" dirty="0"/>
              <a:t> Jiang. </a:t>
            </a:r>
            <a:r>
              <a:rPr lang="en-US" altLang="zh-CN" sz="1400" b="1" dirty="0"/>
              <a:t>“Server-Driven Video Streaming for Deep Learning Inference</a:t>
            </a:r>
            <a:r>
              <a:rPr lang="en-US" altLang="zh-CN" sz="1400" dirty="0"/>
              <a:t>.” In </a:t>
            </a:r>
            <a:r>
              <a:rPr lang="en-US" altLang="zh-CN" sz="1400" i="1" dirty="0"/>
              <a:t>Proceedings of the Annual Conference of the ACM Special Interest Group on Data Communication on the Applications, Technologies, Architectures, and Protocols for Computer Communication</a:t>
            </a:r>
            <a:r>
              <a:rPr lang="en-US" altLang="zh-CN" sz="1400" dirty="0"/>
              <a:t>, 557–70. Virtual Event USA: ACM, 2020. </a:t>
            </a:r>
            <a:r>
              <a:rPr lang="en-US" altLang="zh-CN" sz="1400" dirty="0">
                <a:hlinkClick r:id="rId5"/>
              </a:rPr>
              <a:t>https://doi.org/10.1145/3387514.3405887</a:t>
            </a:r>
            <a:r>
              <a:rPr lang="en-US" altLang="zh-CN" sz="1400" dirty="0"/>
              <a:t>.</a:t>
            </a:r>
          </a:p>
          <a:p>
            <a:r>
              <a:rPr lang="en-US" altLang="zh-CN" sz="1400" dirty="0"/>
              <a:t>Li, </a:t>
            </a:r>
            <a:r>
              <a:rPr lang="en-US" altLang="zh-CN" sz="1400" dirty="0" err="1"/>
              <a:t>Yuanqi</a:t>
            </a:r>
            <a:r>
              <a:rPr lang="en-US" altLang="zh-CN" sz="1400" dirty="0"/>
              <a:t>, </a:t>
            </a:r>
            <a:r>
              <a:rPr lang="en-US" altLang="zh-CN" sz="1400" dirty="0" err="1"/>
              <a:t>Arthi</a:t>
            </a:r>
            <a:r>
              <a:rPr lang="en-US" altLang="zh-CN" sz="1400" dirty="0"/>
              <a:t> Padmanabhan, </a:t>
            </a:r>
            <a:r>
              <a:rPr lang="en-US" altLang="zh-CN" sz="1400" dirty="0" err="1"/>
              <a:t>Pengzhan</a:t>
            </a:r>
            <a:r>
              <a:rPr lang="en-US" altLang="zh-CN" sz="1400" dirty="0"/>
              <a:t> Zhao, </a:t>
            </a:r>
            <a:r>
              <a:rPr lang="en-US" altLang="zh-CN" sz="1400" dirty="0" err="1"/>
              <a:t>Yufei</a:t>
            </a:r>
            <a:r>
              <a:rPr lang="en-US" altLang="zh-CN" sz="1400" dirty="0"/>
              <a:t> Wang, </a:t>
            </a:r>
            <a:r>
              <a:rPr lang="en-US" altLang="zh-CN" sz="1400" dirty="0" err="1"/>
              <a:t>Guoqing</a:t>
            </a:r>
            <a:r>
              <a:rPr lang="en-US" altLang="zh-CN" sz="1400" dirty="0"/>
              <a:t> Harry Xu, and Ravi Netravali. “</a:t>
            </a:r>
            <a:r>
              <a:rPr lang="en-US" altLang="zh-CN" sz="1400" dirty="0" err="1"/>
              <a:t>Reducto</a:t>
            </a:r>
            <a:r>
              <a:rPr lang="en-US" altLang="zh-CN" sz="1400" dirty="0"/>
              <a:t>: On-Camera Filtering for Resource-Efficient Real-Time Video Analytics.” In </a:t>
            </a:r>
            <a:r>
              <a:rPr lang="en-US" altLang="zh-CN" sz="1400" i="1" dirty="0"/>
              <a:t>Proceedings of the Annual Conference of the ACM Special Interest Group on Data Communication on the Applications, Technologies, Architectures, and Protocols for Computer Communication</a:t>
            </a:r>
            <a:r>
              <a:rPr lang="en-US" altLang="zh-CN" sz="1400" dirty="0"/>
              <a:t>, 359–76. Virtual Event USA: ACM, 2020. </a:t>
            </a:r>
            <a:r>
              <a:rPr lang="en-US" altLang="zh-CN" sz="1400" dirty="0">
                <a:hlinkClick r:id="rId6"/>
              </a:rPr>
              <a:t>https://doi.org/10.1145/3387514.3405874</a:t>
            </a:r>
            <a:r>
              <a:rPr lang="en-US" altLang="zh-CN" sz="1400" dirty="0"/>
              <a:t>.</a:t>
            </a:r>
          </a:p>
          <a:p>
            <a:r>
              <a:rPr lang="en-US" altLang="zh-CN" sz="1400" dirty="0"/>
              <a:t>Liu, </a:t>
            </a:r>
            <a:r>
              <a:rPr lang="en-US" altLang="zh-CN" sz="1400" dirty="0" err="1"/>
              <a:t>Luyang</a:t>
            </a:r>
            <a:r>
              <a:rPr lang="en-US" altLang="zh-CN" sz="1400" dirty="0"/>
              <a:t>, </a:t>
            </a:r>
            <a:r>
              <a:rPr lang="en-US" altLang="zh-CN" sz="1400" dirty="0" err="1"/>
              <a:t>Hongyu</a:t>
            </a:r>
            <a:r>
              <a:rPr lang="en-US" altLang="zh-CN" sz="1400" dirty="0"/>
              <a:t> Li, and Marco </a:t>
            </a:r>
            <a:r>
              <a:rPr lang="en-US" altLang="zh-CN" sz="1400" dirty="0" err="1"/>
              <a:t>Gruteser</a:t>
            </a:r>
            <a:r>
              <a:rPr lang="en-US" altLang="zh-CN" sz="1400" dirty="0"/>
              <a:t>. “Edge Assisted Real-Time Object Detection for Mobile Augmented Reality.” In </a:t>
            </a:r>
            <a:r>
              <a:rPr lang="en-US" altLang="zh-CN" sz="1400" i="1" dirty="0"/>
              <a:t>IEEE </a:t>
            </a:r>
            <a:r>
              <a:rPr lang="en-US" altLang="zh-CN" sz="1400" i="1" dirty="0" err="1"/>
              <a:t>MobiCom</a:t>
            </a:r>
            <a:r>
              <a:rPr lang="en-US" altLang="zh-CN" sz="1400" dirty="0"/>
              <a:t>, 16, 2019.</a:t>
            </a:r>
          </a:p>
          <a:p>
            <a:r>
              <a:rPr lang="en-US" altLang="zh-CN" sz="1400" dirty="0"/>
              <a:t>Zhang, Ben, Xin </a:t>
            </a:r>
            <a:r>
              <a:rPr lang="en-US" altLang="zh-CN" sz="1400" dirty="0" err="1"/>
              <a:t>Jin</a:t>
            </a:r>
            <a:r>
              <a:rPr lang="en-US" altLang="zh-CN" sz="1400" dirty="0"/>
              <a:t>, Sylvia </a:t>
            </a:r>
            <a:r>
              <a:rPr lang="en-US" altLang="zh-CN" sz="1400" dirty="0" err="1"/>
              <a:t>Ratnasamy</a:t>
            </a:r>
            <a:r>
              <a:rPr lang="en-US" altLang="zh-CN" sz="1400" dirty="0"/>
              <a:t>, John </a:t>
            </a:r>
            <a:r>
              <a:rPr lang="en-US" altLang="zh-CN" sz="1400" dirty="0" err="1"/>
              <a:t>Wawrzynek</a:t>
            </a:r>
            <a:r>
              <a:rPr lang="en-US" altLang="zh-CN" sz="1400" dirty="0"/>
              <a:t>, and Edward A. Lee. “</a:t>
            </a:r>
            <a:r>
              <a:rPr lang="en-US" altLang="zh-CN" sz="1400" dirty="0" err="1"/>
              <a:t>AWStream</a:t>
            </a:r>
            <a:r>
              <a:rPr lang="en-US" altLang="zh-CN" sz="1400" dirty="0"/>
              <a:t>: Adaptive Wide-Area Streaming Analytics.” In </a:t>
            </a:r>
            <a:r>
              <a:rPr lang="en-US" altLang="zh-CN" sz="1400" i="1" dirty="0"/>
              <a:t>Proceedings of the 2018 Conference of the ACM Special Interest Group on Data Communication - SIGCOMM ’18</a:t>
            </a:r>
            <a:r>
              <a:rPr lang="en-US" altLang="zh-CN" sz="1400" dirty="0"/>
              <a:t>, 236–52. Budapest, Hungary: ACM Press, 2018. </a:t>
            </a:r>
            <a:r>
              <a:rPr lang="en-US" altLang="zh-CN" sz="1400" dirty="0">
                <a:hlinkClick r:id="rId7"/>
              </a:rPr>
              <a:t>https://doi.org/10.1145/3230543.3230554</a:t>
            </a:r>
            <a:r>
              <a:rPr lang="en-US" altLang="zh-CN" sz="1400" dirty="0"/>
              <a:t>.</a:t>
            </a:r>
          </a:p>
          <a:p>
            <a:r>
              <a:rPr lang="en-US" altLang="zh-CN" sz="1400" dirty="0"/>
              <a:t>Zhang, Tan, </a:t>
            </a:r>
            <a:r>
              <a:rPr lang="en-US" altLang="zh-CN" sz="1400" dirty="0" err="1"/>
              <a:t>Aakanksha</a:t>
            </a:r>
            <a:r>
              <a:rPr lang="en-US" altLang="zh-CN" sz="1400" dirty="0"/>
              <a:t> </a:t>
            </a:r>
            <a:r>
              <a:rPr lang="en-US" altLang="zh-CN" sz="1400" dirty="0" err="1"/>
              <a:t>Chowdhery</a:t>
            </a:r>
            <a:r>
              <a:rPr lang="en-US" altLang="zh-CN" sz="1400" dirty="0"/>
              <a:t>, </a:t>
            </a:r>
            <a:r>
              <a:rPr lang="en-US" altLang="zh-CN" sz="1400" dirty="0" err="1"/>
              <a:t>Paramvir</a:t>
            </a:r>
            <a:r>
              <a:rPr lang="en-US" altLang="zh-CN" sz="1400" dirty="0"/>
              <a:t> (Victor) </a:t>
            </a:r>
            <a:r>
              <a:rPr lang="en-US" altLang="zh-CN" sz="1400" dirty="0" err="1"/>
              <a:t>Bahl</a:t>
            </a:r>
            <a:r>
              <a:rPr lang="en-US" altLang="zh-CN" sz="1400" dirty="0"/>
              <a:t>, Kyle Jamieson, and Suman Banerjee. “The Design and Implementation of a Wireless Video Surveillance System.” In </a:t>
            </a:r>
            <a:r>
              <a:rPr lang="en-US" altLang="zh-CN" sz="1400" i="1" dirty="0"/>
              <a:t>Proceedings of the 21st Annual International Conference on Mobile Computing and Networking - </a:t>
            </a:r>
            <a:r>
              <a:rPr lang="en-US" altLang="zh-CN" sz="1400" i="1" dirty="0" err="1"/>
              <a:t>MobiCom</a:t>
            </a:r>
            <a:r>
              <a:rPr lang="en-US" altLang="zh-CN" sz="1400" i="1" dirty="0"/>
              <a:t> ’15</a:t>
            </a:r>
            <a:r>
              <a:rPr lang="en-US" altLang="zh-CN" sz="1400" dirty="0"/>
              <a:t>, 426–38. Paris, France: ACM Press, 2015. </a:t>
            </a:r>
            <a:r>
              <a:rPr lang="en-US" altLang="zh-CN" sz="1400" dirty="0">
                <a:hlinkClick r:id="rId8"/>
              </a:rPr>
              <a:t>https://doi.org/10.1145/2789168.2790123</a:t>
            </a:r>
            <a:r>
              <a:rPr lang="en-US" altLang="zh-CN" sz="1400" dirty="0"/>
              <a:t>.</a:t>
            </a:r>
          </a:p>
          <a:p>
            <a:endParaRPr lang="en-US" sz="1400" dirty="0"/>
          </a:p>
        </p:txBody>
      </p:sp>
      <p:sp>
        <p:nvSpPr>
          <p:cNvPr id="4" name="Slide Number Placeholder 3">
            <a:extLst>
              <a:ext uri="{FF2B5EF4-FFF2-40B4-BE49-F238E27FC236}">
                <a16:creationId xmlns:a16="http://schemas.microsoft.com/office/drawing/2014/main" id="{954FF4BD-CF21-AF49-B8D4-75D868940526}"/>
              </a:ext>
            </a:extLst>
          </p:cNvPr>
          <p:cNvSpPr>
            <a:spLocks noGrp="1"/>
          </p:cNvSpPr>
          <p:nvPr>
            <p:ph type="sldNum" sz="quarter" idx="12"/>
          </p:nvPr>
        </p:nvSpPr>
        <p:spPr/>
        <p:txBody>
          <a:bodyPr/>
          <a:lstStyle/>
          <a:p>
            <a:r>
              <a:rPr lang="en-US"/>
              <a:t>24</a:t>
            </a:r>
            <a:endParaRPr lang="en-US" dirty="0"/>
          </a:p>
        </p:txBody>
      </p:sp>
      <p:sp>
        <p:nvSpPr>
          <p:cNvPr id="6" name="Title 5">
            <a:extLst>
              <a:ext uri="{FF2B5EF4-FFF2-40B4-BE49-F238E27FC236}">
                <a16:creationId xmlns:a16="http://schemas.microsoft.com/office/drawing/2014/main" id="{AAB8E2BD-1F5A-4A61-82CA-74B8B862E6D6}"/>
              </a:ext>
            </a:extLst>
          </p:cNvPr>
          <p:cNvSpPr>
            <a:spLocks noGrp="1"/>
          </p:cNvSpPr>
          <p:nvPr>
            <p:ph type="title"/>
          </p:nvPr>
        </p:nvSpPr>
        <p:spPr/>
        <p:txBody>
          <a:bodyPr/>
          <a:lstStyle/>
          <a:p>
            <a:pPr algn="ctr"/>
            <a:r>
              <a:rPr lang="en-US" b="1" dirty="0">
                <a:solidFill>
                  <a:srgbClr val="216583"/>
                </a:solidFill>
              </a:rPr>
              <a:t>Reference</a:t>
            </a:r>
            <a:endParaRPr lang="en-US" dirty="0"/>
          </a:p>
        </p:txBody>
      </p:sp>
    </p:spTree>
    <p:extLst>
      <p:ext uri="{BB962C8B-B14F-4D97-AF65-F5344CB8AC3E}">
        <p14:creationId xmlns:p14="http://schemas.microsoft.com/office/powerpoint/2010/main" val="235112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4FF4BD-CF21-AF49-B8D4-75D868940526}"/>
              </a:ext>
            </a:extLst>
          </p:cNvPr>
          <p:cNvSpPr>
            <a:spLocks noGrp="1"/>
          </p:cNvSpPr>
          <p:nvPr>
            <p:ph type="sldNum" sz="quarter" idx="12"/>
          </p:nvPr>
        </p:nvSpPr>
        <p:spPr/>
        <p:txBody>
          <a:bodyPr/>
          <a:lstStyle/>
          <a:p>
            <a:r>
              <a:rPr lang="en-US"/>
              <a:t>24</a:t>
            </a:r>
            <a:endParaRPr lang="en-US" dirty="0"/>
          </a:p>
        </p:txBody>
      </p:sp>
      <p:sp>
        <p:nvSpPr>
          <p:cNvPr id="6" name="Title 5">
            <a:extLst>
              <a:ext uri="{FF2B5EF4-FFF2-40B4-BE49-F238E27FC236}">
                <a16:creationId xmlns:a16="http://schemas.microsoft.com/office/drawing/2014/main" id="{AAB8E2BD-1F5A-4A61-82CA-74B8B862E6D6}"/>
              </a:ext>
            </a:extLst>
          </p:cNvPr>
          <p:cNvSpPr>
            <a:spLocks noGrp="1"/>
          </p:cNvSpPr>
          <p:nvPr>
            <p:ph type="title"/>
          </p:nvPr>
        </p:nvSpPr>
        <p:spPr/>
        <p:txBody>
          <a:bodyPr/>
          <a:lstStyle/>
          <a:p>
            <a:pPr algn="ctr"/>
            <a:r>
              <a:rPr lang="en-US" b="1" dirty="0">
                <a:solidFill>
                  <a:srgbClr val="216583"/>
                </a:solidFill>
              </a:rPr>
              <a:t>Q </a:t>
            </a:r>
            <a:r>
              <a:rPr lang="en-US" altLang="zh-CN" b="1" dirty="0">
                <a:solidFill>
                  <a:srgbClr val="216583"/>
                </a:solidFill>
              </a:rPr>
              <a:t>&amp; A</a:t>
            </a:r>
            <a:endParaRPr lang="en-US" dirty="0"/>
          </a:p>
        </p:txBody>
      </p:sp>
      <p:sp>
        <p:nvSpPr>
          <p:cNvPr id="5" name="内容占位符 4">
            <a:extLst>
              <a:ext uri="{FF2B5EF4-FFF2-40B4-BE49-F238E27FC236}">
                <a16:creationId xmlns:a16="http://schemas.microsoft.com/office/drawing/2014/main" id="{8E76AD4F-ECB5-4FDB-9B7C-B5D0C4C178DD}"/>
              </a:ext>
            </a:extLst>
          </p:cNvPr>
          <p:cNvSpPr>
            <a:spLocks noGrp="1"/>
          </p:cNvSpPr>
          <p:nvPr>
            <p:ph idx="1"/>
          </p:nvPr>
        </p:nvSpPr>
        <p:spPr/>
        <p:txBody>
          <a:bodyPr/>
          <a:lstStyle/>
          <a:p>
            <a:r>
              <a:rPr lang="en-US" altLang="zh-CN" b="1" dirty="0"/>
              <a:t>Why DDS can propose more regions than the inference results?</a:t>
            </a:r>
          </a:p>
          <a:p>
            <a:endParaRPr lang="en-US" altLang="zh-CN" dirty="0"/>
          </a:p>
          <a:p>
            <a:r>
              <a:rPr lang="en-US" altLang="zh-CN" dirty="0"/>
              <a:t>The fundamental reason is that generating regions that contain objects is a binary </a:t>
            </a:r>
            <a:r>
              <a:rPr lang="en-US" altLang="zh-CN" dirty="0" err="1"/>
              <a:t>classificaton</a:t>
            </a:r>
            <a:r>
              <a:rPr lang="en-US" altLang="zh-CN" dirty="0"/>
              <a:t> task, and is easier than </a:t>
            </a:r>
            <a:r>
              <a:rPr lang="en-US" altLang="zh-CN" dirty="0" err="1"/>
              <a:t>gnerating</a:t>
            </a:r>
            <a:r>
              <a:rPr lang="en-US" altLang="zh-CN" dirty="0"/>
              <a:t> regions that contain specific types of objects, which is a multi-class classification. So we can generate more regions that contain objects than region that contain specific types of objects. These regions are exactly what DDS is looking for.</a:t>
            </a:r>
            <a:endParaRPr lang="zh-CN" altLang="en-US" dirty="0"/>
          </a:p>
        </p:txBody>
      </p:sp>
    </p:spTree>
    <p:extLst>
      <p:ext uri="{BB962C8B-B14F-4D97-AF65-F5344CB8AC3E}">
        <p14:creationId xmlns:p14="http://schemas.microsoft.com/office/powerpoint/2010/main" val="80333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CFBC50-2871-4651-A81A-EEF32908F615}"/>
              </a:ext>
            </a:extLst>
          </p:cNvPr>
          <p:cNvSpPr/>
          <p:nvPr/>
        </p:nvSpPr>
        <p:spPr>
          <a:xfrm>
            <a:off x="905171" y="5070709"/>
            <a:ext cx="10650481" cy="461665"/>
          </a:xfrm>
          <a:prstGeom prst="rect">
            <a:avLst/>
          </a:prstGeom>
          <a:noFill/>
        </p:spPr>
        <p:txBody>
          <a:bodyPr wrap="none">
            <a:spAutoFit/>
          </a:bodyPr>
          <a:lstStyle/>
          <a:p>
            <a:pPr algn="ctr"/>
            <a:r>
              <a:rPr lang="en-US" sz="2400" dirty="0"/>
              <a:t>Limited by camera-side compute power, the camera’s local inference is inaccurate.</a:t>
            </a:r>
          </a:p>
        </p:txBody>
      </p:sp>
      <p:sp>
        <p:nvSpPr>
          <p:cNvPr id="2" name="Title 1"/>
          <p:cNvSpPr>
            <a:spLocks noGrp="1"/>
          </p:cNvSpPr>
          <p:nvPr>
            <p:ph type="title"/>
          </p:nvPr>
        </p:nvSpPr>
        <p:spPr>
          <a:xfrm>
            <a:off x="0" y="-26867"/>
            <a:ext cx="12183630" cy="1325563"/>
          </a:xfrm>
        </p:spPr>
        <p:txBody>
          <a:bodyPr>
            <a:normAutofit/>
          </a:bodyPr>
          <a:lstStyle/>
          <a:p>
            <a:pPr algn="ctr"/>
            <a:r>
              <a:rPr lang="en-US" sz="4000" b="1" dirty="0">
                <a:solidFill>
                  <a:srgbClr val="216583"/>
                </a:solidFill>
              </a:rPr>
              <a:t>Video needs to be streamed out for accurate analytics</a:t>
            </a:r>
            <a:endParaRPr lang="en-US" sz="4000" dirty="0"/>
          </a:p>
        </p:txBody>
      </p:sp>
      <p:sp>
        <p:nvSpPr>
          <p:cNvPr id="27" name="Slide Number Placeholder 9">
            <a:extLst>
              <a:ext uri="{FF2B5EF4-FFF2-40B4-BE49-F238E27FC236}">
                <a16:creationId xmlns:a16="http://schemas.microsoft.com/office/drawing/2014/main" id="{F2705D2A-C0D2-4AC8-A858-A2F606092C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0E1F3F83-CEEF-5D42-8784-473683DD07D4}" type="slidenum">
              <a:rPr lang="en-US" smtClean="0"/>
              <a:pPr defTabSz="457200">
                <a:spcAft>
                  <a:spcPts val="600"/>
                </a:spcAft>
              </a:pPr>
              <a:t>4</a:t>
            </a:fld>
            <a:endParaRPr lang="en-US"/>
          </a:p>
        </p:txBody>
      </p:sp>
      <p:grpSp>
        <p:nvGrpSpPr>
          <p:cNvPr id="7" name="Group 6">
            <a:extLst>
              <a:ext uri="{FF2B5EF4-FFF2-40B4-BE49-F238E27FC236}">
                <a16:creationId xmlns:a16="http://schemas.microsoft.com/office/drawing/2014/main" id="{02D858D9-ADEE-4CB4-8E28-C2EC840B24F8}"/>
              </a:ext>
            </a:extLst>
          </p:cNvPr>
          <p:cNvGrpSpPr/>
          <p:nvPr/>
        </p:nvGrpSpPr>
        <p:grpSpPr>
          <a:xfrm>
            <a:off x="139513" y="2386814"/>
            <a:ext cx="2293686" cy="461665"/>
            <a:chOff x="1020907" y="914928"/>
            <a:chExt cx="2293686" cy="461665"/>
          </a:xfrm>
        </p:grpSpPr>
        <p:sp>
          <p:nvSpPr>
            <p:cNvPr id="4" name="Rectangle 3">
              <a:extLst>
                <a:ext uri="{FF2B5EF4-FFF2-40B4-BE49-F238E27FC236}">
                  <a16:creationId xmlns:a16="http://schemas.microsoft.com/office/drawing/2014/main" id="{A051011D-1B53-4403-B208-4F3C37B057C5}"/>
                </a:ext>
              </a:extLst>
            </p:cNvPr>
            <p:cNvSpPr/>
            <p:nvPr/>
          </p:nvSpPr>
          <p:spPr>
            <a:xfrm>
              <a:off x="1284870" y="914928"/>
              <a:ext cx="2029723" cy="461665"/>
            </a:xfrm>
            <a:prstGeom prst="rect">
              <a:avLst/>
            </a:prstGeom>
            <a:noFill/>
          </p:spPr>
          <p:txBody>
            <a:bodyPr wrap="none">
              <a:spAutoFit/>
            </a:bodyPr>
            <a:lstStyle/>
            <a:p>
              <a:r>
                <a:rPr lang="en-US" sz="2400" dirty="0"/>
                <a:t>missed objects</a:t>
              </a:r>
            </a:p>
          </p:txBody>
        </p:sp>
        <p:sp>
          <p:nvSpPr>
            <p:cNvPr id="63" name="Rectangle 62">
              <a:extLst>
                <a:ext uri="{FF2B5EF4-FFF2-40B4-BE49-F238E27FC236}">
                  <a16:creationId xmlns:a16="http://schemas.microsoft.com/office/drawing/2014/main" id="{0E70B238-6784-41A5-99C3-26E87E673BE5}"/>
                </a:ext>
              </a:extLst>
            </p:cNvPr>
            <p:cNvSpPr/>
            <p:nvPr/>
          </p:nvSpPr>
          <p:spPr>
            <a:xfrm>
              <a:off x="1020907" y="1037409"/>
              <a:ext cx="263963" cy="22993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59E2354-1452-4C21-AD67-006D1E17A021}"/>
              </a:ext>
            </a:extLst>
          </p:cNvPr>
          <p:cNvGrpSpPr/>
          <p:nvPr/>
        </p:nvGrpSpPr>
        <p:grpSpPr>
          <a:xfrm>
            <a:off x="139513" y="2890204"/>
            <a:ext cx="3380350" cy="461665"/>
            <a:chOff x="1023915" y="1417166"/>
            <a:chExt cx="3380350" cy="461665"/>
          </a:xfrm>
        </p:grpSpPr>
        <p:sp>
          <p:nvSpPr>
            <p:cNvPr id="28" name="TextBox 27">
              <a:extLst>
                <a:ext uri="{FF2B5EF4-FFF2-40B4-BE49-F238E27FC236}">
                  <a16:creationId xmlns:a16="http://schemas.microsoft.com/office/drawing/2014/main" id="{FE3D9367-FFEF-4134-9F7A-6D3CE7A7FA70}"/>
                </a:ext>
              </a:extLst>
            </p:cNvPr>
            <p:cNvSpPr txBox="1"/>
            <p:nvPr/>
          </p:nvSpPr>
          <p:spPr>
            <a:xfrm>
              <a:off x="1284870" y="1417166"/>
              <a:ext cx="3119395" cy="461665"/>
            </a:xfrm>
            <a:prstGeom prst="rect">
              <a:avLst/>
            </a:prstGeom>
            <a:noFill/>
            <a:ln>
              <a:noFill/>
            </a:ln>
          </p:spPr>
          <p:txBody>
            <a:bodyPr wrap="square" rtlCol="0">
              <a:spAutoFit/>
            </a:bodyPr>
            <a:lstStyle/>
            <a:p>
              <a:r>
                <a:rPr lang="en-US" sz="2400" dirty="0"/>
                <a:t>detected objects</a:t>
              </a:r>
            </a:p>
          </p:txBody>
        </p:sp>
        <p:sp>
          <p:nvSpPr>
            <p:cNvPr id="65" name="Rectangle 64">
              <a:extLst>
                <a:ext uri="{FF2B5EF4-FFF2-40B4-BE49-F238E27FC236}">
                  <a16:creationId xmlns:a16="http://schemas.microsoft.com/office/drawing/2014/main" id="{FC21A685-7962-4C1E-815A-DFFA51B44A13}"/>
                </a:ext>
              </a:extLst>
            </p:cNvPr>
            <p:cNvSpPr/>
            <p:nvPr/>
          </p:nvSpPr>
          <p:spPr>
            <a:xfrm>
              <a:off x="1023915" y="1543844"/>
              <a:ext cx="263963" cy="22993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96B3824-F96A-4781-BE21-7CE899E11DE7}"/>
              </a:ext>
            </a:extLst>
          </p:cNvPr>
          <p:cNvGrpSpPr/>
          <p:nvPr/>
        </p:nvGrpSpPr>
        <p:grpSpPr>
          <a:xfrm>
            <a:off x="7384463" y="1073791"/>
            <a:ext cx="4647554" cy="3579761"/>
            <a:chOff x="7048516" y="1419605"/>
            <a:chExt cx="4647554" cy="3579761"/>
          </a:xfrm>
        </p:grpSpPr>
        <p:sp>
          <p:nvSpPr>
            <p:cNvPr id="32" name="TextBox 31">
              <a:extLst>
                <a:ext uri="{FF2B5EF4-FFF2-40B4-BE49-F238E27FC236}">
                  <a16:creationId xmlns:a16="http://schemas.microsoft.com/office/drawing/2014/main" id="{45279ED4-7261-47AC-BAB1-9AC45EA9E509}"/>
                </a:ext>
              </a:extLst>
            </p:cNvPr>
            <p:cNvSpPr txBox="1"/>
            <p:nvPr/>
          </p:nvSpPr>
          <p:spPr>
            <a:xfrm>
              <a:off x="7330383" y="4137592"/>
              <a:ext cx="4099532" cy="861774"/>
            </a:xfrm>
            <a:prstGeom prst="rect">
              <a:avLst/>
            </a:prstGeom>
            <a:noFill/>
          </p:spPr>
          <p:txBody>
            <a:bodyPr wrap="square" rtlCol="0">
              <a:spAutoFit/>
            </a:bodyPr>
            <a:lstStyle/>
            <a:p>
              <a:pPr algn="ctr"/>
              <a:r>
                <a:rPr lang="en-US" sz="2400" dirty="0"/>
                <a:t>Expensive model output</a:t>
              </a:r>
            </a:p>
            <a:p>
              <a:pPr algn="ctr"/>
              <a:r>
                <a:rPr lang="en-US" sz="2400" i="1" dirty="0"/>
                <a:t>(FasterRCNN-ResNet101)</a:t>
              </a:r>
            </a:p>
          </p:txBody>
        </p:sp>
        <p:grpSp>
          <p:nvGrpSpPr>
            <p:cNvPr id="30" name="Group 29">
              <a:extLst>
                <a:ext uri="{FF2B5EF4-FFF2-40B4-BE49-F238E27FC236}">
                  <a16:creationId xmlns:a16="http://schemas.microsoft.com/office/drawing/2014/main" id="{6A2EB3A8-507F-4EA8-8911-04D94F878C81}"/>
                </a:ext>
              </a:extLst>
            </p:cNvPr>
            <p:cNvGrpSpPr/>
            <p:nvPr/>
          </p:nvGrpSpPr>
          <p:grpSpPr>
            <a:xfrm>
              <a:off x="7185957" y="1906155"/>
              <a:ext cx="4315637" cy="2329441"/>
              <a:chOff x="6380204" y="3099687"/>
              <a:chExt cx="5468810" cy="2951887"/>
            </a:xfrm>
          </p:grpSpPr>
          <p:pic>
            <p:nvPicPr>
              <p:cNvPr id="31" name="Picture 30">
                <a:extLst>
                  <a:ext uri="{FF2B5EF4-FFF2-40B4-BE49-F238E27FC236}">
                    <a16:creationId xmlns:a16="http://schemas.microsoft.com/office/drawing/2014/main" id="{68D4DA9A-8CF3-4D37-AAC9-B4B0C6D76A83}"/>
                  </a:ext>
                </a:extLst>
              </p:cNvPr>
              <p:cNvPicPr>
                <a:picLocks noChangeAspect="1"/>
              </p:cNvPicPr>
              <p:nvPr/>
            </p:nvPicPr>
            <p:blipFill>
              <a:blip r:embed="rId3"/>
              <a:stretch>
                <a:fillRect/>
              </a:stretch>
            </p:blipFill>
            <p:spPr>
              <a:xfrm>
                <a:off x="6380204" y="3099687"/>
                <a:ext cx="5468810" cy="2951887"/>
              </a:xfrm>
              <a:prstGeom prst="rect">
                <a:avLst/>
              </a:prstGeom>
            </p:spPr>
          </p:pic>
          <p:sp>
            <p:nvSpPr>
              <p:cNvPr id="33" name="Rectangle 32">
                <a:extLst>
                  <a:ext uri="{FF2B5EF4-FFF2-40B4-BE49-F238E27FC236}">
                    <a16:creationId xmlns:a16="http://schemas.microsoft.com/office/drawing/2014/main" id="{D088831A-1B53-4FF8-B0EA-75B9AA2C1CD0}"/>
                  </a:ext>
                </a:extLst>
              </p:cNvPr>
              <p:cNvSpPr/>
              <p:nvPr/>
            </p:nvSpPr>
            <p:spPr>
              <a:xfrm>
                <a:off x="7335672" y="3548418"/>
                <a:ext cx="1119116" cy="1153236"/>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043BC53-8702-4F09-8C91-63143CF8A896}"/>
                  </a:ext>
                </a:extLst>
              </p:cNvPr>
              <p:cNvSpPr/>
              <p:nvPr/>
            </p:nvSpPr>
            <p:spPr>
              <a:xfrm>
                <a:off x="7010400" y="3919182"/>
                <a:ext cx="495869" cy="448102"/>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B52DB6-69AC-4318-B7F5-9C57F4045AAB}"/>
                  </a:ext>
                </a:extLst>
              </p:cNvPr>
              <p:cNvSpPr/>
              <p:nvPr/>
            </p:nvSpPr>
            <p:spPr>
              <a:xfrm>
                <a:off x="6380204" y="4669809"/>
                <a:ext cx="307199" cy="37986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87D9FAA-1E55-441A-ABEB-E928E632BEC0}"/>
                  </a:ext>
                </a:extLst>
              </p:cNvPr>
              <p:cNvSpPr/>
              <p:nvPr/>
            </p:nvSpPr>
            <p:spPr>
              <a:xfrm>
                <a:off x="6437070" y="5552532"/>
                <a:ext cx="796243" cy="49038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6E572E-EC6A-47A3-BCAC-975D885FCB9C}"/>
                  </a:ext>
                </a:extLst>
              </p:cNvPr>
              <p:cNvSpPr/>
              <p:nvPr/>
            </p:nvSpPr>
            <p:spPr>
              <a:xfrm>
                <a:off x="10670152" y="5002073"/>
                <a:ext cx="475368" cy="68904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38" name="Rectangle 37">
                <a:extLst>
                  <a:ext uri="{FF2B5EF4-FFF2-40B4-BE49-F238E27FC236}">
                    <a16:creationId xmlns:a16="http://schemas.microsoft.com/office/drawing/2014/main" id="{A77A152C-36AC-4744-89CD-85BB12DD26C1}"/>
                  </a:ext>
                </a:extLst>
              </p:cNvPr>
              <p:cNvSpPr/>
              <p:nvPr/>
            </p:nvSpPr>
            <p:spPr>
              <a:xfrm>
                <a:off x="11389987" y="5045123"/>
                <a:ext cx="428974" cy="507409"/>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39" name="Rectangle 38">
                <a:extLst>
                  <a:ext uri="{FF2B5EF4-FFF2-40B4-BE49-F238E27FC236}">
                    <a16:creationId xmlns:a16="http://schemas.microsoft.com/office/drawing/2014/main" id="{0E4A9E54-2BB9-475E-8CA7-D9192991E6FD}"/>
                  </a:ext>
                </a:extLst>
              </p:cNvPr>
              <p:cNvSpPr/>
              <p:nvPr/>
            </p:nvSpPr>
            <p:spPr>
              <a:xfrm>
                <a:off x="10734896" y="3969227"/>
                <a:ext cx="329344" cy="36401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40" name="Rectangle 39">
                <a:extLst>
                  <a:ext uri="{FF2B5EF4-FFF2-40B4-BE49-F238E27FC236}">
                    <a16:creationId xmlns:a16="http://schemas.microsoft.com/office/drawing/2014/main" id="{B5485565-7D1B-4C74-BE3D-487950913C69}"/>
                  </a:ext>
                </a:extLst>
              </p:cNvPr>
              <p:cNvSpPr/>
              <p:nvPr/>
            </p:nvSpPr>
            <p:spPr>
              <a:xfrm>
                <a:off x="11270890" y="4005018"/>
                <a:ext cx="360734" cy="36401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7C1B"/>
                  </a:solidFill>
                </a:endParaRPr>
              </a:p>
            </p:txBody>
          </p:sp>
          <p:sp>
            <p:nvSpPr>
              <p:cNvPr id="41" name="Rectangle 40">
                <a:extLst>
                  <a:ext uri="{FF2B5EF4-FFF2-40B4-BE49-F238E27FC236}">
                    <a16:creationId xmlns:a16="http://schemas.microsoft.com/office/drawing/2014/main" id="{B70027C8-8BCA-4AF1-87EF-E72ADEDCFBF1}"/>
                  </a:ext>
                </a:extLst>
              </p:cNvPr>
              <p:cNvSpPr/>
              <p:nvPr/>
            </p:nvSpPr>
            <p:spPr>
              <a:xfrm>
                <a:off x="11145520" y="3207567"/>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B0393B7-1AB3-4D27-AB0C-18F08AFB2285}"/>
                  </a:ext>
                </a:extLst>
              </p:cNvPr>
              <p:cNvSpPr/>
              <p:nvPr/>
            </p:nvSpPr>
            <p:spPr>
              <a:xfrm>
                <a:off x="10803696" y="3212647"/>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255C79-7B00-46D6-B17C-62495833EEA3}"/>
                  </a:ext>
                </a:extLst>
              </p:cNvPr>
              <p:cNvSpPr/>
              <p:nvPr/>
            </p:nvSpPr>
            <p:spPr>
              <a:xfrm>
                <a:off x="10461872" y="3106502"/>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5DE814D-F845-419D-921B-C734307E2F1F}"/>
                  </a:ext>
                </a:extLst>
              </p:cNvPr>
              <p:cNvSpPr/>
              <p:nvPr/>
            </p:nvSpPr>
            <p:spPr>
              <a:xfrm>
                <a:off x="10052915" y="3109322"/>
                <a:ext cx="208280" cy="22143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FBFD687-2CE9-473F-90B2-7C62967177DD}"/>
                  </a:ext>
                </a:extLst>
              </p:cNvPr>
              <p:cNvSpPr/>
              <p:nvPr/>
            </p:nvSpPr>
            <p:spPr>
              <a:xfrm>
                <a:off x="9339174" y="3350622"/>
                <a:ext cx="295045" cy="34253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0630B13-B165-4EA0-B4F5-692AF69CE918}"/>
                  </a:ext>
                </a:extLst>
              </p:cNvPr>
              <p:cNvSpPr/>
              <p:nvPr/>
            </p:nvSpPr>
            <p:spPr>
              <a:xfrm>
                <a:off x="9446992" y="3115181"/>
                <a:ext cx="227868" cy="184279"/>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4D2C7F1-8A2A-404F-BD9A-DCF3CBF8C793}"/>
                  </a:ext>
                </a:extLst>
              </p:cNvPr>
              <p:cNvSpPr/>
              <p:nvPr/>
            </p:nvSpPr>
            <p:spPr>
              <a:xfrm>
                <a:off x="8806234" y="3212647"/>
                <a:ext cx="365706" cy="30779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5777949-9070-489B-B0F6-5BA708847339}"/>
                  </a:ext>
                </a:extLst>
              </p:cNvPr>
              <p:cNvSpPr/>
              <p:nvPr/>
            </p:nvSpPr>
            <p:spPr>
              <a:xfrm>
                <a:off x="9160702" y="3105533"/>
                <a:ext cx="245571" cy="145667"/>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A11E189-F2CF-4544-B1D9-B32E61E59FB4}"/>
                  </a:ext>
                </a:extLst>
              </p:cNvPr>
              <p:cNvSpPr/>
              <p:nvPr/>
            </p:nvSpPr>
            <p:spPr>
              <a:xfrm>
                <a:off x="8289412" y="3350622"/>
                <a:ext cx="383278" cy="307793"/>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F31BD3F-35CD-4128-B464-CAAA862DDC98}"/>
                  </a:ext>
                </a:extLst>
              </p:cNvPr>
              <p:cNvSpPr/>
              <p:nvPr/>
            </p:nvSpPr>
            <p:spPr>
              <a:xfrm>
                <a:off x="8234923" y="3110917"/>
                <a:ext cx="296259" cy="12406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31AAEBD-81A9-4E97-B711-483D9C3A46D8}"/>
                  </a:ext>
                </a:extLst>
              </p:cNvPr>
              <p:cNvSpPr/>
              <p:nvPr/>
            </p:nvSpPr>
            <p:spPr>
              <a:xfrm>
                <a:off x="8591333" y="3103700"/>
                <a:ext cx="296259" cy="19174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ACE71924-7E45-4003-A9E4-4650BA3E5075}"/>
                </a:ext>
              </a:extLst>
            </p:cNvPr>
            <p:cNvSpPr/>
            <p:nvPr/>
          </p:nvSpPr>
          <p:spPr>
            <a:xfrm>
              <a:off x="7048516" y="1419605"/>
              <a:ext cx="4647554" cy="461665"/>
            </a:xfrm>
            <a:prstGeom prst="rect">
              <a:avLst/>
            </a:prstGeom>
          </p:spPr>
          <p:txBody>
            <a:bodyPr wrap="none">
              <a:spAutoFit/>
            </a:bodyPr>
            <a:lstStyle/>
            <a:p>
              <a:r>
                <a:rPr lang="en-US" sz="2400" dirty="0"/>
                <a:t>Analyzed by a GPU-equipped </a:t>
              </a:r>
              <a:r>
                <a:rPr lang="en-US" sz="2400" b="1" dirty="0"/>
                <a:t>server</a:t>
              </a:r>
            </a:p>
          </p:txBody>
        </p:sp>
      </p:grpSp>
      <p:grpSp>
        <p:nvGrpSpPr>
          <p:cNvPr id="13" name="Group 12">
            <a:extLst>
              <a:ext uri="{FF2B5EF4-FFF2-40B4-BE49-F238E27FC236}">
                <a16:creationId xmlns:a16="http://schemas.microsoft.com/office/drawing/2014/main" id="{532A5401-5E5A-48DE-BCA7-108C2CBCC9D0}"/>
              </a:ext>
            </a:extLst>
          </p:cNvPr>
          <p:cNvGrpSpPr/>
          <p:nvPr/>
        </p:nvGrpSpPr>
        <p:grpSpPr>
          <a:xfrm>
            <a:off x="2846570" y="1037599"/>
            <a:ext cx="4349426" cy="3599105"/>
            <a:chOff x="2645203" y="1384873"/>
            <a:chExt cx="4349426" cy="3599105"/>
          </a:xfrm>
        </p:grpSpPr>
        <p:sp>
          <p:nvSpPr>
            <p:cNvPr id="5" name="TextBox 4">
              <a:extLst>
                <a:ext uri="{FF2B5EF4-FFF2-40B4-BE49-F238E27FC236}">
                  <a16:creationId xmlns:a16="http://schemas.microsoft.com/office/drawing/2014/main" id="{77446116-FABC-422D-B647-1583BDCB3AA5}"/>
                </a:ext>
              </a:extLst>
            </p:cNvPr>
            <p:cNvSpPr txBox="1"/>
            <p:nvPr/>
          </p:nvSpPr>
          <p:spPr>
            <a:xfrm>
              <a:off x="3406843" y="4152981"/>
              <a:ext cx="2757486" cy="830997"/>
            </a:xfrm>
            <a:prstGeom prst="rect">
              <a:avLst/>
            </a:prstGeom>
            <a:noFill/>
          </p:spPr>
          <p:txBody>
            <a:bodyPr wrap="none" rtlCol="0">
              <a:spAutoFit/>
            </a:bodyPr>
            <a:lstStyle/>
            <a:p>
              <a:pPr algn="ctr"/>
              <a:r>
                <a:rPr lang="en-US" sz="2400" dirty="0"/>
                <a:t>Cheap model output</a:t>
              </a:r>
            </a:p>
            <a:p>
              <a:pPr algn="ctr"/>
              <a:r>
                <a:rPr lang="en-US" sz="2400" i="1" dirty="0"/>
                <a:t>(SSD-MobileNet-v2)</a:t>
              </a:r>
            </a:p>
          </p:txBody>
        </p:sp>
        <p:grpSp>
          <p:nvGrpSpPr>
            <p:cNvPr id="3" name="Group 2">
              <a:extLst>
                <a:ext uri="{FF2B5EF4-FFF2-40B4-BE49-F238E27FC236}">
                  <a16:creationId xmlns:a16="http://schemas.microsoft.com/office/drawing/2014/main" id="{CC69775B-0DF6-4CED-9F33-D116022A9CBA}"/>
                </a:ext>
              </a:extLst>
            </p:cNvPr>
            <p:cNvGrpSpPr/>
            <p:nvPr/>
          </p:nvGrpSpPr>
          <p:grpSpPr>
            <a:xfrm>
              <a:off x="2645203" y="1879736"/>
              <a:ext cx="4349426" cy="2377543"/>
              <a:chOff x="619912" y="2215070"/>
              <a:chExt cx="5476088" cy="2993413"/>
            </a:xfrm>
          </p:grpSpPr>
          <p:pic>
            <p:nvPicPr>
              <p:cNvPr id="53" name="Picture 52">
                <a:extLst>
                  <a:ext uri="{FF2B5EF4-FFF2-40B4-BE49-F238E27FC236}">
                    <a16:creationId xmlns:a16="http://schemas.microsoft.com/office/drawing/2014/main" id="{5651A2C4-DF4F-4DE8-9285-87B7D991BDE4}"/>
                  </a:ext>
                </a:extLst>
              </p:cNvPr>
              <p:cNvPicPr>
                <a:picLocks noChangeAspect="1"/>
              </p:cNvPicPr>
              <p:nvPr/>
            </p:nvPicPr>
            <p:blipFill>
              <a:blip r:embed="rId3"/>
              <a:stretch>
                <a:fillRect/>
              </a:stretch>
            </p:blipFill>
            <p:spPr>
              <a:xfrm>
                <a:off x="619912" y="2256597"/>
                <a:ext cx="5468809" cy="2951886"/>
              </a:xfrm>
              <a:prstGeom prst="rect">
                <a:avLst/>
              </a:prstGeom>
              <a:ln>
                <a:solidFill>
                  <a:srgbClr val="65C0BA"/>
                </a:solidFill>
              </a:ln>
            </p:spPr>
          </p:pic>
          <p:sp>
            <p:nvSpPr>
              <p:cNvPr id="17" name="Rectangle 16">
                <a:extLst>
                  <a:ext uri="{FF2B5EF4-FFF2-40B4-BE49-F238E27FC236}">
                    <a16:creationId xmlns:a16="http://schemas.microsoft.com/office/drawing/2014/main" id="{27D2F1B4-7C8B-43A5-B54D-294B32454C3E}"/>
                  </a:ext>
                </a:extLst>
              </p:cNvPr>
              <p:cNvSpPr/>
              <p:nvPr/>
            </p:nvSpPr>
            <p:spPr>
              <a:xfrm>
                <a:off x="648269" y="4560210"/>
                <a:ext cx="805218" cy="620973"/>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614115-8FAB-440C-9C1B-75DB82E8D43C}"/>
                  </a:ext>
                </a:extLst>
              </p:cNvPr>
              <p:cNvSpPr/>
              <p:nvPr/>
            </p:nvSpPr>
            <p:spPr>
              <a:xfrm>
                <a:off x="648269" y="3732541"/>
                <a:ext cx="361665" cy="456632"/>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7C5691-2DE6-4F27-92C0-594CB64A9AFD}"/>
                  </a:ext>
                </a:extLst>
              </p:cNvPr>
              <p:cNvSpPr/>
              <p:nvPr/>
            </p:nvSpPr>
            <p:spPr>
              <a:xfrm>
                <a:off x="2428166" y="2215070"/>
                <a:ext cx="302525" cy="202441"/>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41049E-2AC8-4F26-BD51-2C9FA0C02AA2}"/>
                  </a:ext>
                </a:extLst>
              </p:cNvPr>
              <p:cNvSpPr/>
              <p:nvPr/>
            </p:nvSpPr>
            <p:spPr>
              <a:xfrm>
                <a:off x="3356554" y="2218840"/>
                <a:ext cx="240093" cy="198671"/>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41FAB3-33E4-4D2B-84A7-E78C7258B421}"/>
                  </a:ext>
                </a:extLst>
              </p:cNvPr>
              <p:cNvSpPr/>
              <p:nvPr/>
            </p:nvSpPr>
            <p:spPr>
              <a:xfrm>
                <a:off x="3589359" y="2474377"/>
                <a:ext cx="302525" cy="400334"/>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18E560-3A3E-462A-8B40-9D02B1DE2FF0}"/>
                  </a:ext>
                </a:extLst>
              </p:cNvPr>
              <p:cNvSpPr/>
              <p:nvPr/>
            </p:nvSpPr>
            <p:spPr>
              <a:xfrm>
                <a:off x="3667838" y="2226443"/>
                <a:ext cx="267267" cy="27750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25C22B-F1E8-4A3D-9AD0-CC5A1A031517}"/>
                  </a:ext>
                </a:extLst>
              </p:cNvPr>
              <p:cNvSpPr/>
              <p:nvPr/>
            </p:nvSpPr>
            <p:spPr>
              <a:xfrm>
                <a:off x="4681752" y="2226443"/>
                <a:ext cx="267267" cy="27750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95184A7-FB7D-464B-A219-903EB2D1E61D}"/>
                  </a:ext>
                </a:extLst>
              </p:cNvPr>
              <p:cNvSpPr/>
              <p:nvPr/>
            </p:nvSpPr>
            <p:spPr>
              <a:xfrm>
                <a:off x="5374948" y="2324251"/>
                <a:ext cx="267267" cy="27750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4E02A19-2B76-43FE-9A5F-CB92FB31246C}"/>
                  </a:ext>
                </a:extLst>
              </p:cNvPr>
              <p:cNvSpPr/>
              <p:nvPr/>
            </p:nvSpPr>
            <p:spPr>
              <a:xfrm>
                <a:off x="5005320" y="3089094"/>
                <a:ext cx="302525" cy="379295"/>
              </a:xfrm>
              <a:prstGeom prst="rect">
                <a:avLst/>
              </a:prstGeom>
              <a:noFill/>
              <a:ln w="50800">
                <a:solidFill>
                  <a:srgbClr val="DD7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9242B9E-A78B-4B9A-BA1C-1FBCA842EEDE}"/>
                  </a:ext>
                </a:extLst>
              </p:cNvPr>
              <p:cNvSpPr/>
              <p:nvPr/>
            </p:nvSpPr>
            <p:spPr>
              <a:xfrm>
                <a:off x="1453487" y="2569184"/>
                <a:ext cx="1277204" cy="123387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66063B3-86B8-48ED-8CEC-4D313E40F2AD}"/>
                  </a:ext>
                </a:extLst>
              </p:cNvPr>
              <p:cNvSpPr/>
              <p:nvPr/>
            </p:nvSpPr>
            <p:spPr>
              <a:xfrm>
                <a:off x="2818264" y="2569184"/>
                <a:ext cx="297401" cy="198400"/>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59AFB09-B774-4789-A70B-38218005D16B}"/>
                  </a:ext>
                </a:extLst>
              </p:cNvPr>
              <p:cNvSpPr/>
              <p:nvPr/>
            </p:nvSpPr>
            <p:spPr>
              <a:xfrm>
                <a:off x="2921191" y="2367805"/>
                <a:ext cx="297401" cy="240774"/>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5E69620-4D8A-4E68-A398-62004DC3297E}"/>
                  </a:ext>
                </a:extLst>
              </p:cNvPr>
              <p:cNvSpPr/>
              <p:nvPr/>
            </p:nvSpPr>
            <p:spPr>
              <a:xfrm>
                <a:off x="3958423" y="2316290"/>
                <a:ext cx="212112" cy="18765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96DF58E-FF23-4E9B-97CA-B33EF4BCB51B}"/>
                  </a:ext>
                </a:extLst>
              </p:cNvPr>
              <p:cNvSpPr/>
              <p:nvPr/>
            </p:nvSpPr>
            <p:spPr>
              <a:xfrm>
                <a:off x="4385899" y="2273976"/>
                <a:ext cx="252632" cy="229972"/>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F094976-5C22-4689-9B44-CCBEECF1298C}"/>
                  </a:ext>
                </a:extLst>
              </p:cNvPr>
              <p:cNvSpPr/>
              <p:nvPr/>
            </p:nvSpPr>
            <p:spPr>
              <a:xfrm>
                <a:off x="4950783" y="2304176"/>
                <a:ext cx="302525" cy="27750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50053C7-0F53-433D-ACC8-7F8B1B85DBE3}"/>
                  </a:ext>
                </a:extLst>
              </p:cNvPr>
              <p:cNvSpPr/>
              <p:nvPr/>
            </p:nvSpPr>
            <p:spPr>
              <a:xfrm>
                <a:off x="5470047" y="3116871"/>
                <a:ext cx="409484" cy="351518"/>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6293099-3EE4-4762-A847-A944AA3C0E53}"/>
                  </a:ext>
                </a:extLst>
              </p:cNvPr>
              <p:cNvSpPr/>
              <p:nvPr/>
            </p:nvSpPr>
            <p:spPr>
              <a:xfrm>
                <a:off x="4898360" y="4138170"/>
                <a:ext cx="561527" cy="726437"/>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7B659C6-BF01-4325-A1CB-32BE55E68099}"/>
                  </a:ext>
                </a:extLst>
              </p:cNvPr>
              <p:cNvSpPr/>
              <p:nvPr/>
            </p:nvSpPr>
            <p:spPr>
              <a:xfrm>
                <a:off x="5633557" y="4222576"/>
                <a:ext cx="462443" cy="493595"/>
              </a:xfrm>
              <a:prstGeom prst="rect">
                <a:avLst/>
              </a:prstGeom>
              <a:noFill/>
              <a:ln w="50800">
                <a:solidFill>
                  <a:srgbClr val="65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3569345C-F63B-4BCE-A022-3FFA73332780}"/>
                </a:ext>
              </a:extLst>
            </p:cNvPr>
            <p:cNvSpPr/>
            <p:nvPr/>
          </p:nvSpPr>
          <p:spPr>
            <a:xfrm>
              <a:off x="3022090" y="1384873"/>
              <a:ext cx="3526991" cy="461665"/>
            </a:xfrm>
            <a:prstGeom prst="rect">
              <a:avLst/>
            </a:prstGeom>
          </p:spPr>
          <p:txBody>
            <a:bodyPr wrap="none">
              <a:spAutoFit/>
            </a:bodyPr>
            <a:lstStyle/>
            <a:p>
              <a:r>
                <a:rPr lang="en-US" sz="2400" dirty="0"/>
                <a:t>Analyzed by </a:t>
              </a:r>
              <a:r>
                <a:rPr lang="en-US" sz="2400" b="1" dirty="0"/>
                <a:t>camera</a:t>
              </a:r>
              <a:r>
                <a:rPr lang="en-US" sz="2400" dirty="0"/>
                <a:t> locally</a:t>
              </a:r>
            </a:p>
          </p:txBody>
        </p:sp>
      </p:grpSp>
      <p:sp>
        <p:nvSpPr>
          <p:cNvPr id="68" name="Rectangle 67">
            <a:extLst>
              <a:ext uri="{FF2B5EF4-FFF2-40B4-BE49-F238E27FC236}">
                <a16:creationId xmlns:a16="http://schemas.microsoft.com/office/drawing/2014/main" id="{0078BBE3-BD7B-4C78-881F-FD5BE2A941EB}"/>
              </a:ext>
            </a:extLst>
          </p:cNvPr>
          <p:cNvSpPr/>
          <p:nvPr/>
        </p:nvSpPr>
        <p:spPr>
          <a:xfrm>
            <a:off x="0" y="5816350"/>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We need to stream the video </a:t>
            </a:r>
            <a:r>
              <a:rPr lang="en-US" sz="3200" b="1" dirty="0">
                <a:solidFill>
                  <a:srgbClr val="0070C0"/>
                </a:solidFill>
              </a:rPr>
              <a:t>to the server </a:t>
            </a:r>
            <a:r>
              <a:rPr lang="en-US" sz="3200" b="1" dirty="0">
                <a:solidFill>
                  <a:schemeClr val="tx1"/>
                </a:solidFill>
              </a:rPr>
              <a:t>for accurate inference.</a:t>
            </a:r>
          </a:p>
        </p:txBody>
      </p:sp>
    </p:spTree>
    <p:extLst>
      <p:ext uri="{BB962C8B-B14F-4D97-AF65-F5344CB8AC3E}">
        <p14:creationId xmlns:p14="http://schemas.microsoft.com/office/powerpoint/2010/main" val="19573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randombar(horizontal)">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0F4-9835-468A-A893-331E8E599C6E}"/>
              </a:ext>
            </a:extLst>
          </p:cNvPr>
          <p:cNvSpPr>
            <a:spLocks noGrp="1"/>
          </p:cNvSpPr>
          <p:nvPr>
            <p:ph type="title"/>
          </p:nvPr>
        </p:nvSpPr>
        <p:spPr/>
        <p:txBody>
          <a:bodyPr/>
          <a:lstStyle/>
          <a:p>
            <a:r>
              <a:rPr lang="en-US" b="1" dirty="0">
                <a:solidFill>
                  <a:srgbClr val="216583"/>
                </a:solidFill>
              </a:rPr>
              <a:t>Design goals of video streaming protocol</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46A18D-AC3F-4295-B1F5-E1051F151446}"/>
                  </a:ext>
                </a:extLst>
              </p:cNvPr>
              <p:cNvSpPr>
                <a:spLocks noGrp="1"/>
              </p:cNvSpPr>
              <p:nvPr>
                <p:ph idx="1"/>
              </p:nvPr>
            </p:nvSpPr>
            <p:spPr>
              <a:xfrm>
                <a:off x="838200" y="3484806"/>
                <a:ext cx="10515600" cy="2357557"/>
              </a:xfrm>
            </p:spPr>
            <p:txBody>
              <a:bodyPr>
                <a:normAutofit lnSpcReduction="10000"/>
              </a:bodyPr>
              <a:lstStyle/>
              <a:p>
                <a:r>
                  <a:rPr lang="en-US" sz="2400" b="1" dirty="0"/>
                  <a:t>Preserve high accuracy</a:t>
                </a:r>
                <a:endParaRPr lang="en-US" sz="2400" dirty="0"/>
              </a:p>
              <a:p>
                <a:pPr lvl="1"/>
                <a:r>
                  <a:rPr lang="en-US" dirty="0"/>
                  <a:t>As if the server-side DNN is directly inference on the raw video</a:t>
                </a:r>
              </a:p>
              <a:p>
                <a:endParaRPr lang="en-US" sz="2400" dirty="0"/>
              </a:p>
              <a:p>
                <a:r>
                  <a:rPr lang="en-US" sz="2400" b="1" dirty="0">
                    <a:solidFill>
                      <a:srgbClr val="FF0000"/>
                    </a:solidFill>
                  </a:rPr>
                  <a:t>Save bandwidth</a:t>
                </a:r>
              </a:p>
              <a:p>
                <a:pPr lvl="1"/>
                <a:r>
                  <a:rPr lang="en-US" dirty="0"/>
                  <a:t>Bandwidth cost (e.g., cellular) </a:t>
                </a:r>
                <a14:m>
                  <m:oMath xmlns:m="http://schemas.openxmlformats.org/officeDocument/2006/math">
                    <m:r>
                      <a:rPr lang="en-US" i="1">
                        <a:latin typeface="Cambria Math" panose="02040503050406030204" pitchFamily="18" charset="0"/>
                      </a:rPr>
                      <m:t>↓</m:t>
                    </m:r>
                  </m:oMath>
                </a14:m>
                <a:endParaRPr lang="en-US" dirty="0"/>
              </a:p>
              <a:p>
                <a:pPr lvl="1"/>
                <a:r>
                  <a:rPr lang="en-US" dirty="0"/>
                  <a:t>Streaming delay per frame</a:t>
                </a:r>
                <a14:m>
                  <m:oMath xmlns:m="http://schemas.openxmlformats.org/officeDocument/2006/math">
                    <m:r>
                      <a:rPr lang="en-US" i="1">
                        <a:latin typeface="Cambria Math" panose="02040503050406030204" pitchFamily="18" charset="0"/>
                      </a:rPr>
                      <m:t>↓</m:t>
                    </m:r>
                  </m:oMath>
                </a14:m>
                <a:r>
                  <a:rPr lang="en-US" b="0" dirty="0">
                    <a:sym typeface="Wingdings" panose="05000000000000000000" pitchFamily="2" charset="2"/>
                  </a:rPr>
                  <a:t>    Response delay</a:t>
                </a:r>
                <a:r>
                  <a:rPr lang="en-US" dirty="0"/>
                  <a:t> </a:t>
                </a:r>
                <a14:m>
                  <m:oMath xmlns:m="http://schemas.openxmlformats.org/officeDocument/2006/math">
                    <m:r>
                      <a:rPr lang="en-US" i="1">
                        <a:latin typeface="Cambria Math" panose="02040503050406030204" pitchFamily="18" charset="0"/>
                      </a:rPr>
                      <m:t>↓</m:t>
                    </m:r>
                  </m:oMath>
                </a14:m>
                <a:endParaRPr lang="en-US" b="0" dirty="0"/>
              </a:p>
              <a:p>
                <a:pPr lvl="1"/>
                <a:endParaRPr lang="en-US" sz="2000" b="0" dirty="0"/>
              </a:p>
              <a:p>
                <a:pPr lvl="1"/>
                <a:endParaRPr lang="en-US" sz="2000" b="0" dirty="0"/>
              </a:p>
              <a:p>
                <a:pPr lvl="1"/>
                <a:endParaRPr lang="en-US" sz="2000" b="0" dirty="0"/>
              </a:p>
              <a:p>
                <a:pPr lvl="1"/>
                <a:endParaRPr lang="en-US" sz="2000" dirty="0"/>
              </a:p>
              <a:p>
                <a:pPr lvl="1"/>
                <a:endParaRPr lang="en-US" sz="2000" dirty="0"/>
              </a:p>
            </p:txBody>
          </p:sp>
        </mc:Choice>
        <mc:Fallback xmlns="">
          <p:sp>
            <p:nvSpPr>
              <p:cNvPr id="3" name="Content Placeholder 2">
                <a:extLst>
                  <a:ext uri="{FF2B5EF4-FFF2-40B4-BE49-F238E27FC236}">
                    <a16:creationId xmlns:a16="http://schemas.microsoft.com/office/drawing/2014/main" id="{6346A18D-AC3F-4295-B1F5-E1051F151446}"/>
                  </a:ext>
                </a:extLst>
              </p:cNvPr>
              <p:cNvSpPr>
                <a:spLocks noGrp="1" noRot="1" noChangeAspect="1" noMove="1" noResize="1" noEditPoints="1" noAdjustHandles="1" noChangeArrowheads="1" noChangeShapeType="1" noTextEdit="1"/>
              </p:cNvSpPr>
              <p:nvPr>
                <p:ph idx="1"/>
              </p:nvPr>
            </p:nvSpPr>
            <p:spPr>
              <a:xfrm>
                <a:off x="838200" y="3484806"/>
                <a:ext cx="10515600" cy="2357557"/>
              </a:xfrm>
              <a:blipFill>
                <a:blip r:embed="rId3"/>
                <a:stretch>
                  <a:fillRect l="-812" t="-4922" b="-3627"/>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4E4B0706-EC7C-40BE-AF54-F22EB4413F1C}"/>
              </a:ext>
            </a:extLst>
          </p:cNvPr>
          <p:cNvSpPr>
            <a:spLocks noGrp="1"/>
          </p:cNvSpPr>
          <p:nvPr>
            <p:ph type="sldNum" sz="quarter" idx="12"/>
          </p:nvPr>
        </p:nvSpPr>
        <p:spPr/>
        <p:txBody>
          <a:bodyPr/>
          <a:lstStyle/>
          <a:p>
            <a:fld id="{0E1F3F83-CEEF-5D42-8784-473683DD07D4}" type="slidenum">
              <a:rPr lang="en-US" smtClean="0"/>
              <a:t>5</a:t>
            </a:fld>
            <a:endParaRPr lang="en-US"/>
          </a:p>
        </p:txBody>
      </p:sp>
      <p:grpSp>
        <p:nvGrpSpPr>
          <p:cNvPr id="21" name="Group 20">
            <a:extLst>
              <a:ext uri="{FF2B5EF4-FFF2-40B4-BE49-F238E27FC236}">
                <a16:creationId xmlns:a16="http://schemas.microsoft.com/office/drawing/2014/main" id="{0BC80D45-A391-4492-A3D2-1F7135C68C75}"/>
              </a:ext>
            </a:extLst>
          </p:cNvPr>
          <p:cNvGrpSpPr/>
          <p:nvPr/>
        </p:nvGrpSpPr>
        <p:grpSpPr>
          <a:xfrm>
            <a:off x="3486104" y="1612501"/>
            <a:ext cx="5323997" cy="1583350"/>
            <a:chOff x="3486104" y="1617572"/>
            <a:chExt cx="5323997" cy="1583350"/>
          </a:xfrm>
        </p:grpSpPr>
        <p:pic>
          <p:nvPicPr>
            <p:cNvPr id="20" name="Graphic 19" descr="Server">
              <a:extLst>
                <a:ext uri="{FF2B5EF4-FFF2-40B4-BE49-F238E27FC236}">
                  <a16:creationId xmlns:a16="http://schemas.microsoft.com/office/drawing/2014/main" id="{95504C86-3ACA-4603-B10C-A64EDFA09C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0702" y="2007896"/>
              <a:ext cx="914400" cy="914400"/>
            </a:xfrm>
            <a:prstGeom prst="rect">
              <a:avLst/>
            </a:prstGeom>
          </p:spPr>
        </p:pic>
        <p:sp>
          <p:nvSpPr>
            <p:cNvPr id="12" name="Rectangle 11">
              <a:extLst>
                <a:ext uri="{FF2B5EF4-FFF2-40B4-BE49-F238E27FC236}">
                  <a16:creationId xmlns:a16="http://schemas.microsoft.com/office/drawing/2014/main" id="{98E0B6C8-D954-4702-B6D6-5AE3BCECE32A}"/>
                </a:ext>
              </a:extLst>
            </p:cNvPr>
            <p:cNvSpPr/>
            <p:nvPr/>
          </p:nvSpPr>
          <p:spPr>
            <a:xfrm>
              <a:off x="6565704" y="2734186"/>
              <a:ext cx="2244397" cy="461665"/>
            </a:xfrm>
            <a:prstGeom prst="rect">
              <a:avLst/>
            </a:prstGeom>
          </p:spPr>
          <p:txBody>
            <a:bodyPr wrap="none">
              <a:spAutoFit/>
            </a:bodyPr>
            <a:lstStyle/>
            <a:p>
              <a:r>
                <a:rPr lang="en-US" sz="2400" dirty="0"/>
                <a:t>Server-side DNN</a:t>
              </a:r>
            </a:p>
          </p:txBody>
        </p:sp>
        <p:pic>
          <p:nvPicPr>
            <p:cNvPr id="13" name="Picture 12" descr="A close up of a logo&#10;&#10;Description automatically generated">
              <a:extLst>
                <a:ext uri="{FF2B5EF4-FFF2-40B4-BE49-F238E27FC236}">
                  <a16:creationId xmlns:a16="http://schemas.microsoft.com/office/drawing/2014/main" id="{08236A66-B1B4-45B7-A6AC-46007629A664}"/>
                </a:ext>
              </a:extLst>
            </p:cNvPr>
            <p:cNvPicPr>
              <a:picLocks noChangeAspect="1"/>
            </p:cNvPicPr>
            <p:nvPr/>
          </p:nvPicPr>
          <p:blipFill>
            <a:blip r:embed="rId6"/>
            <a:stretch>
              <a:fillRect/>
            </a:stretch>
          </p:blipFill>
          <p:spPr>
            <a:xfrm>
              <a:off x="7895701" y="1617572"/>
              <a:ext cx="914400" cy="914400"/>
            </a:xfrm>
            <a:prstGeom prst="rect">
              <a:avLst/>
            </a:prstGeom>
          </p:spPr>
        </p:pic>
        <p:sp>
          <p:nvSpPr>
            <p:cNvPr id="11" name="Rectangle 10">
              <a:extLst>
                <a:ext uri="{FF2B5EF4-FFF2-40B4-BE49-F238E27FC236}">
                  <a16:creationId xmlns:a16="http://schemas.microsoft.com/office/drawing/2014/main" id="{A7CC8A8F-9B2D-462E-B5D7-F89C43D78168}"/>
                </a:ext>
              </a:extLst>
            </p:cNvPr>
            <p:cNvSpPr/>
            <p:nvPr/>
          </p:nvSpPr>
          <p:spPr>
            <a:xfrm>
              <a:off x="3486104" y="2739257"/>
              <a:ext cx="1143390" cy="461665"/>
            </a:xfrm>
            <a:prstGeom prst="rect">
              <a:avLst/>
            </a:prstGeom>
          </p:spPr>
          <p:txBody>
            <a:bodyPr wrap="none">
              <a:spAutoFit/>
            </a:bodyPr>
            <a:lstStyle/>
            <a:p>
              <a:r>
                <a:rPr lang="en-US" sz="2400" dirty="0"/>
                <a:t>Camera</a:t>
              </a:r>
            </a:p>
          </p:txBody>
        </p:sp>
        <p:cxnSp>
          <p:nvCxnSpPr>
            <p:cNvPr id="9" name="Straight Arrow Connector 8">
              <a:extLst>
                <a:ext uri="{FF2B5EF4-FFF2-40B4-BE49-F238E27FC236}">
                  <a16:creationId xmlns:a16="http://schemas.microsoft.com/office/drawing/2014/main" id="{6D3B6BA4-59B5-453A-A668-090E957F1CA9}"/>
                </a:ext>
              </a:extLst>
            </p:cNvPr>
            <p:cNvCxnSpPr/>
            <p:nvPr/>
          </p:nvCxnSpPr>
          <p:spPr>
            <a:xfrm>
              <a:off x="4626533" y="2458856"/>
              <a:ext cx="2512340" cy="6240"/>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B1DBB6FB-CB7B-456F-868D-8FDDC89BD360}"/>
                </a:ext>
              </a:extLst>
            </p:cNvPr>
            <p:cNvSpPr/>
            <p:nvPr/>
          </p:nvSpPr>
          <p:spPr>
            <a:xfrm>
              <a:off x="5163984" y="1757520"/>
              <a:ext cx="1263744" cy="461665"/>
            </a:xfrm>
            <a:prstGeom prst="rect">
              <a:avLst/>
            </a:prstGeom>
          </p:spPr>
          <p:txBody>
            <a:bodyPr wrap="none">
              <a:spAutoFit/>
            </a:bodyPr>
            <a:lstStyle/>
            <a:p>
              <a:r>
                <a:rPr lang="en-US" sz="2400" dirty="0"/>
                <a:t>Network</a:t>
              </a:r>
            </a:p>
          </p:txBody>
        </p:sp>
        <p:pic>
          <p:nvPicPr>
            <p:cNvPr id="16" name="Graphic 15" descr="Cloud">
              <a:extLst>
                <a:ext uri="{FF2B5EF4-FFF2-40B4-BE49-F238E27FC236}">
                  <a16:creationId xmlns:a16="http://schemas.microsoft.com/office/drawing/2014/main" id="{64E16883-5A9E-4735-B84D-BE7EFD66ED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8656" y="1966082"/>
              <a:ext cx="914400" cy="914400"/>
            </a:xfrm>
            <a:prstGeom prst="rect">
              <a:avLst/>
            </a:prstGeom>
          </p:spPr>
        </p:pic>
        <p:pic>
          <p:nvPicPr>
            <p:cNvPr id="18" name="Graphic 17" descr="Video camera">
              <a:extLst>
                <a:ext uri="{FF2B5EF4-FFF2-40B4-BE49-F238E27FC236}">
                  <a16:creationId xmlns:a16="http://schemas.microsoft.com/office/drawing/2014/main" id="{3B760F27-E851-45A0-A156-1DFB3F7294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94624" y="1964849"/>
              <a:ext cx="914400" cy="914400"/>
            </a:xfrm>
            <a:prstGeom prst="rect">
              <a:avLst/>
            </a:prstGeom>
          </p:spPr>
        </p:pic>
      </p:grpSp>
    </p:spTree>
    <p:extLst>
      <p:ext uri="{BB962C8B-B14F-4D97-AF65-F5344CB8AC3E}">
        <p14:creationId xmlns:p14="http://schemas.microsoft.com/office/powerpoint/2010/main" val="6937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7" y="0"/>
            <a:ext cx="12731748" cy="1360170"/>
          </a:xfrm>
        </p:spPr>
        <p:txBody>
          <a:bodyPr vert="horz" lIns="91440" tIns="45720" rIns="91440" bIns="45720" rtlCol="0" anchor="ctr">
            <a:normAutofit/>
          </a:bodyPr>
          <a:lstStyle/>
          <a:p>
            <a:pPr algn="ctr"/>
            <a:r>
              <a:rPr lang="en-US" sz="4000" b="1" dirty="0">
                <a:solidFill>
                  <a:srgbClr val="216583"/>
                </a:solidFill>
              </a:rPr>
              <a:t>Bandwidth saving opportunity: aggressive compression</a:t>
            </a:r>
          </a:p>
        </p:txBody>
      </p:sp>
      <p:sp>
        <p:nvSpPr>
          <p:cNvPr id="10" name="Slide Number Placeholder 9">
            <a:extLst>
              <a:ext uri="{FF2B5EF4-FFF2-40B4-BE49-F238E27FC236}">
                <a16:creationId xmlns:a16="http://schemas.microsoft.com/office/drawing/2014/main" id="{A12DDE10-1847-DD4D-90F6-6234D62250A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0E1F3F83-CEEF-5D42-8784-473683DD07D4}" type="slidenum">
              <a:rPr lang="en-US" smtClean="0"/>
              <a:pPr defTabSz="457200">
                <a:spcAft>
                  <a:spcPts val="600"/>
                </a:spcAft>
              </a:pPr>
              <a:t>6</a:t>
            </a:fld>
            <a:endParaRPr lang="en-US"/>
          </a:p>
        </p:txBody>
      </p:sp>
      <p:grpSp>
        <p:nvGrpSpPr>
          <p:cNvPr id="5" name="Group 4">
            <a:extLst>
              <a:ext uri="{FF2B5EF4-FFF2-40B4-BE49-F238E27FC236}">
                <a16:creationId xmlns:a16="http://schemas.microsoft.com/office/drawing/2014/main" id="{A6DF8186-A51C-4533-B47D-9F459F8A92A6}"/>
              </a:ext>
            </a:extLst>
          </p:cNvPr>
          <p:cNvGrpSpPr/>
          <p:nvPr/>
        </p:nvGrpSpPr>
        <p:grpSpPr>
          <a:xfrm>
            <a:off x="6362530" y="784561"/>
            <a:ext cx="5491873" cy="4686272"/>
            <a:chOff x="6362530" y="784561"/>
            <a:chExt cx="5491873" cy="4686272"/>
          </a:xfrm>
        </p:grpSpPr>
        <p:grpSp>
          <p:nvGrpSpPr>
            <p:cNvPr id="114" name="Group 113">
              <a:extLst>
                <a:ext uri="{FF2B5EF4-FFF2-40B4-BE49-F238E27FC236}">
                  <a16:creationId xmlns:a16="http://schemas.microsoft.com/office/drawing/2014/main" id="{EF4EB976-9A01-40EE-8544-C570DCB10398}"/>
                </a:ext>
              </a:extLst>
            </p:cNvPr>
            <p:cNvGrpSpPr/>
            <p:nvPr/>
          </p:nvGrpSpPr>
          <p:grpSpPr>
            <a:xfrm>
              <a:off x="6429579" y="2531618"/>
              <a:ext cx="5424824" cy="2939215"/>
              <a:chOff x="191559" y="3099687"/>
              <a:chExt cx="5424824" cy="2939215"/>
            </a:xfrm>
          </p:grpSpPr>
          <p:sp>
            <p:nvSpPr>
              <p:cNvPr id="8" name="Rectangle 7">
                <a:extLst>
                  <a:ext uri="{FF2B5EF4-FFF2-40B4-BE49-F238E27FC236}">
                    <a16:creationId xmlns:a16="http://schemas.microsoft.com/office/drawing/2014/main" id="{A46B4064-1937-4638-BBEE-46CF82FDA1E5}"/>
                  </a:ext>
                </a:extLst>
              </p:cNvPr>
              <p:cNvSpPr/>
              <p:nvPr/>
            </p:nvSpPr>
            <p:spPr>
              <a:xfrm>
                <a:off x="191559" y="3099687"/>
                <a:ext cx="5424824" cy="293921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a:extLst>
                  <a:ext uri="{FF2B5EF4-FFF2-40B4-BE49-F238E27FC236}">
                    <a16:creationId xmlns:a16="http://schemas.microsoft.com/office/drawing/2014/main" id="{0C487C23-C946-495F-805E-5F58F396CAF7}"/>
                  </a:ext>
                </a:extLst>
              </p:cNvPr>
              <p:cNvPicPr>
                <a:picLocks noChangeAspect="1"/>
              </p:cNvPicPr>
              <p:nvPr/>
            </p:nvPicPr>
            <p:blipFill>
              <a:blip r:embed="rId3"/>
              <a:srcRect l="91352" t="66062" r="804" b="16748"/>
              <a:stretch>
                <a:fillRect/>
              </a:stretch>
            </p:blipFill>
            <p:spPr>
              <a:xfrm>
                <a:off x="5187409" y="5041109"/>
                <a:ext cx="428974" cy="507409"/>
              </a:xfrm>
              <a:custGeom>
                <a:avLst/>
                <a:gdLst>
                  <a:gd name="connsiteX0" fmla="*/ 0 w 428974"/>
                  <a:gd name="connsiteY0" fmla="*/ 0 h 507409"/>
                  <a:gd name="connsiteX1" fmla="*/ 428974 w 428974"/>
                  <a:gd name="connsiteY1" fmla="*/ 0 h 507409"/>
                  <a:gd name="connsiteX2" fmla="*/ 428974 w 428974"/>
                  <a:gd name="connsiteY2" fmla="*/ 507409 h 507409"/>
                  <a:gd name="connsiteX3" fmla="*/ 0 w 428974"/>
                  <a:gd name="connsiteY3" fmla="*/ 507409 h 507409"/>
                </a:gdLst>
                <a:ahLst/>
                <a:cxnLst>
                  <a:cxn ang="0">
                    <a:pos x="connsiteX0" y="connsiteY0"/>
                  </a:cxn>
                  <a:cxn ang="0">
                    <a:pos x="connsiteX1" y="connsiteY1"/>
                  </a:cxn>
                  <a:cxn ang="0">
                    <a:pos x="connsiteX2" y="connsiteY2"/>
                  </a:cxn>
                  <a:cxn ang="0">
                    <a:pos x="connsiteX3" y="connsiteY3"/>
                  </a:cxn>
                </a:cxnLst>
                <a:rect l="l" t="t" r="r" b="b"/>
                <a:pathLst>
                  <a:path w="428974" h="507409">
                    <a:moveTo>
                      <a:pt x="0" y="0"/>
                    </a:moveTo>
                    <a:lnTo>
                      <a:pt x="428974" y="0"/>
                    </a:lnTo>
                    <a:lnTo>
                      <a:pt x="428974" y="507409"/>
                    </a:lnTo>
                    <a:lnTo>
                      <a:pt x="0" y="507409"/>
                    </a:lnTo>
                    <a:close/>
                  </a:path>
                </a:pathLst>
              </a:custGeom>
            </p:spPr>
          </p:pic>
          <p:pic>
            <p:nvPicPr>
              <p:cNvPr id="110" name="Picture 109">
                <a:extLst>
                  <a:ext uri="{FF2B5EF4-FFF2-40B4-BE49-F238E27FC236}">
                    <a16:creationId xmlns:a16="http://schemas.microsoft.com/office/drawing/2014/main" id="{D39F0AA9-82B7-4BA0-B29C-4FADE7F1C6F8}"/>
                  </a:ext>
                </a:extLst>
              </p:cNvPr>
              <p:cNvPicPr>
                <a:picLocks noChangeAspect="1"/>
              </p:cNvPicPr>
              <p:nvPr/>
            </p:nvPicPr>
            <p:blipFill>
              <a:blip r:embed="rId3"/>
              <a:srcRect l="78189" t="64604" r="13119" b="12054"/>
              <a:stretch>
                <a:fillRect/>
              </a:stretch>
            </p:blipFill>
            <p:spPr>
              <a:xfrm>
                <a:off x="4467574" y="4998059"/>
                <a:ext cx="475368" cy="689044"/>
              </a:xfrm>
              <a:custGeom>
                <a:avLst/>
                <a:gdLst>
                  <a:gd name="connsiteX0" fmla="*/ 0 w 475368"/>
                  <a:gd name="connsiteY0" fmla="*/ 0 h 689044"/>
                  <a:gd name="connsiteX1" fmla="*/ 475368 w 475368"/>
                  <a:gd name="connsiteY1" fmla="*/ 0 h 689044"/>
                  <a:gd name="connsiteX2" fmla="*/ 475368 w 475368"/>
                  <a:gd name="connsiteY2" fmla="*/ 689044 h 689044"/>
                  <a:gd name="connsiteX3" fmla="*/ 0 w 475368"/>
                  <a:gd name="connsiteY3" fmla="*/ 689044 h 689044"/>
                </a:gdLst>
                <a:ahLst/>
                <a:cxnLst>
                  <a:cxn ang="0">
                    <a:pos x="connsiteX0" y="connsiteY0"/>
                  </a:cxn>
                  <a:cxn ang="0">
                    <a:pos x="connsiteX1" y="connsiteY1"/>
                  </a:cxn>
                  <a:cxn ang="0">
                    <a:pos x="connsiteX2" y="connsiteY2"/>
                  </a:cxn>
                  <a:cxn ang="0">
                    <a:pos x="connsiteX3" y="connsiteY3"/>
                  </a:cxn>
                </a:cxnLst>
                <a:rect l="l" t="t" r="r" b="b"/>
                <a:pathLst>
                  <a:path w="475368" h="689044">
                    <a:moveTo>
                      <a:pt x="0" y="0"/>
                    </a:moveTo>
                    <a:lnTo>
                      <a:pt x="475368" y="0"/>
                    </a:lnTo>
                    <a:lnTo>
                      <a:pt x="475368" y="689044"/>
                    </a:lnTo>
                    <a:lnTo>
                      <a:pt x="0" y="689044"/>
                    </a:lnTo>
                    <a:close/>
                  </a:path>
                </a:pathLst>
              </a:custGeom>
            </p:spPr>
          </p:pic>
          <p:pic>
            <p:nvPicPr>
              <p:cNvPr id="108" name="Picture 107">
                <a:extLst>
                  <a:ext uri="{FF2B5EF4-FFF2-40B4-BE49-F238E27FC236}">
                    <a16:creationId xmlns:a16="http://schemas.microsoft.com/office/drawing/2014/main" id="{8BF66AE1-B50B-446D-A163-3482F06F813C}"/>
                  </a:ext>
                </a:extLst>
              </p:cNvPr>
              <p:cNvPicPr>
                <a:picLocks noChangeAspect="1"/>
              </p:cNvPicPr>
              <p:nvPr/>
            </p:nvPicPr>
            <p:blipFill>
              <a:blip r:embed="rId3"/>
              <a:srcRect l="89174" t="30827" r="4230" b="56841"/>
              <a:stretch>
                <a:fillRect/>
              </a:stretch>
            </p:blipFill>
            <p:spPr>
              <a:xfrm>
                <a:off x="5068312" y="4001004"/>
                <a:ext cx="360734" cy="364014"/>
              </a:xfrm>
              <a:custGeom>
                <a:avLst/>
                <a:gdLst>
                  <a:gd name="connsiteX0" fmla="*/ 0 w 360734"/>
                  <a:gd name="connsiteY0" fmla="*/ 0 h 364014"/>
                  <a:gd name="connsiteX1" fmla="*/ 360734 w 360734"/>
                  <a:gd name="connsiteY1" fmla="*/ 0 h 364014"/>
                  <a:gd name="connsiteX2" fmla="*/ 360734 w 360734"/>
                  <a:gd name="connsiteY2" fmla="*/ 364014 h 364014"/>
                  <a:gd name="connsiteX3" fmla="*/ 0 w 360734"/>
                  <a:gd name="connsiteY3" fmla="*/ 364014 h 364014"/>
                </a:gdLst>
                <a:ahLst/>
                <a:cxnLst>
                  <a:cxn ang="0">
                    <a:pos x="connsiteX0" y="connsiteY0"/>
                  </a:cxn>
                  <a:cxn ang="0">
                    <a:pos x="connsiteX1" y="connsiteY1"/>
                  </a:cxn>
                  <a:cxn ang="0">
                    <a:pos x="connsiteX2" y="connsiteY2"/>
                  </a:cxn>
                  <a:cxn ang="0">
                    <a:pos x="connsiteX3" y="connsiteY3"/>
                  </a:cxn>
                </a:cxnLst>
                <a:rect l="l" t="t" r="r" b="b"/>
                <a:pathLst>
                  <a:path w="360734" h="364014">
                    <a:moveTo>
                      <a:pt x="0" y="0"/>
                    </a:moveTo>
                    <a:lnTo>
                      <a:pt x="360734" y="0"/>
                    </a:lnTo>
                    <a:lnTo>
                      <a:pt x="360734" y="364014"/>
                    </a:lnTo>
                    <a:lnTo>
                      <a:pt x="0" y="364014"/>
                    </a:lnTo>
                    <a:close/>
                  </a:path>
                </a:pathLst>
              </a:custGeom>
            </p:spPr>
          </p:pic>
          <p:pic>
            <p:nvPicPr>
              <p:cNvPr id="106" name="Picture 105">
                <a:extLst>
                  <a:ext uri="{FF2B5EF4-FFF2-40B4-BE49-F238E27FC236}">
                    <a16:creationId xmlns:a16="http://schemas.microsoft.com/office/drawing/2014/main" id="{915500ED-9D97-4F4B-8680-603AB553EC2D}"/>
                  </a:ext>
                </a:extLst>
              </p:cNvPr>
              <p:cNvPicPr>
                <a:picLocks noChangeAspect="1"/>
              </p:cNvPicPr>
              <p:nvPr/>
            </p:nvPicPr>
            <p:blipFill>
              <a:blip r:embed="rId3"/>
              <a:srcRect l="79373" t="29614" r="14605" b="58054"/>
              <a:stretch>
                <a:fillRect/>
              </a:stretch>
            </p:blipFill>
            <p:spPr>
              <a:xfrm>
                <a:off x="4532318" y="3965213"/>
                <a:ext cx="329344" cy="364013"/>
              </a:xfrm>
              <a:custGeom>
                <a:avLst/>
                <a:gdLst>
                  <a:gd name="connsiteX0" fmla="*/ 0 w 329344"/>
                  <a:gd name="connsiteY0" fmla="*/ 0 h 364013"/>
                  <a:gd name="connsiteX1" fmla="*/ 329344 w 329344"/>
                  <a:gd name="connsiteY1" fmla="*/ 0 h 364013"/>
                  <a:gd name="connsiteX2" fmla="*/ 329344 w 329344"/>
                  <a:gd name="connsiteY2" fmla="*/ 364013 h 364013"/>
                  <a:gd name="connsiteX3" fmla="*/ 0 w 329344"/>
                  <a:gd name="connsiteY3" fmla="*/ 364013 h 364013"/>
                </a:gdLst>
                <a:ahLst/>
                <a:cxnLst>
                  <a:cxn ang="0">
                    <a:pos x="connsiteX0" y="connsiteY0"/>
                  </a:cxn>
                  <a:cxn ang="0">
                    <a:pos x="connsiteX1" y="connsiteY1"/>
                  </a:cxn>
                  <a:cxn ang="0">
                    <a:pos x="connsiteX2" y="connsiteY2"/>
                  </a:cxn>
                  <a:cxn ang="0">
                    <a:pos x="connsiteX3" y="connsiteY3"/>
                  </a:cxn>
                </a:cxnLst>
                <a:rect l="l" t="t" r="r" b="b"/>
                <a:pathLst>
                  <a:path w="329344" h="364013">
                    <a:moveTo>
                      <a:pt x="0" y="0"/>
                    </a:moveTo>
                    <a:lnTo>
                      <a:pt x="329344" y="0"/>
                    </a:lnTo>
                    <a:lnTo>
                      <a:pt x="329344" y="364013"/>
                    </a:lnTo>
                    <a:lnTo>
                      <a:pt x="0" y="364013"/>
                    </a:lnTo>
                    <a:close/>
                  </a:path>
                </a:pathLst>
              </a:custGeom>
            </p:spPr>
          </p:pic>
          <p:pic>
            <p:nvPicPr>
              <p:cNvPr id="104" name="Picture 103">
                <a:extLst>
                  <a:ext uri="{FF2B5EF4-FFF2-40B4-BE49-F238E27FC236}">
                    <a16:creationId xmlns:a16="http://schemas.microsoft.com/office/drawing/2014/main" id="{D5606A9C-B4C7-4D9E-A14C-52B84D2C9E84}"/>
                  </a:ext>
                </a:extLst>
              </p:cNvPr>
              <p:cNvPicPr>
                <a:picLocks noChangeAspect="1"/>
              </p:cNvPicPr>
              <p:nvPr/>
            </p:nvPicPr>
            <p:blipFill>
              <a:blip r:embed="rId3"/>
              <a:srcRect l="86881" t="3812" r="9310" b="88687"/>
              <a:stretch>
                <a:fillRect/>
              </a:stretch>
            </p:blipFill>
            <p:spPr>
              <a:xfrm>
                <a:off x="4942942" y="3203553"/>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102" name="Picture 101">
                <a:extLst>
                  <a:ext uri="{FF2B5EF4-FFF2-40B4-BE49-F238E27FC236}">
                    <a16:creationId xmlns:a16="http://schemas.microsoft.com/office/drawing/2014/main" id="{1A17DEBF-205E-40A9-AE67-B600F2D96B03}"/>
                  </a:ext>
                </a:extLst>
              </p:cNvPr>
              <p:cNvPicPr>
                <a:picLocks noChangeAspect="1"/>
              </p:cNvPicPr>
              <p:nvPr/>
            </p:nvPicPr>
            <p:blipFill>
              <a:blip r:embed="rId3"/>
              <a:srcRect l="80631" t="3984" r="15560" b="88514"/>
              <a:stretch>
                <a:fillRect/>
              </a:stretch>
            </p:blipFill>
            <p:spPr>
              <a:xfrm>
                <a:off x="4601118" y="3208633"/>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100" name="Picture 99">
                <a:extLst>
                  <a:ext uri="{FF2B5EF4-FFF2-40B4-BE49-F238E27FC236}">
                    <a16:creationId xmlns:a16="http://schemas.microsoft.com/office/drawing/2014/main" id="{92D8ED83-F092-4DE4-B2CE-8F65963B96F8}"/>
                  </a:ext>
                </a:extLst>
              </p:cNvPr>
              <p:cNvPicPr>
                <a:picLocks noChangeAspect="1"/>
              </p:cNvPicPr>
              <p:nvPr/>
            </p:nvPicPr>
            <p:blipFill>
              <a:blip r:embed="rId3"/>
              <a:srcRect l="74381" t="388" r="21811" b="92110"/>
              <a:stretch>
                <a:fillRect/>
              </a:stretch>
            </p:blipFill>
            <p:spPr>
              <a:xfrm>
                <a:off x="4259294" y="3102488"/>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98" name="Picture 97">
                <a:extLst>
                  <a:ext uri="{FF2B5EF4-FFF2-40B4-BE49-F238E27FC236}">
                    <a16:creationId xmlns:a16="http://schemas.microsoft.com/office/drawing/2014/main" id="{07AD8510-9279-4D18-87E1-AB860C0F2E62}"/>
                  </a:ext>
                </a:extLst>
              </p:cNvPr>
              <p:cNvPicPr>
                <a:picLocks noChangeAspect="1"/>
              </p:cNvPicPr>
              <p:nvPr/>
            </p:nvPicPr>
            <p:blipFill>
              <a:blip r:embed="rId3"/>
              <a:srcRect l="66903" t="484" r="29289" b="92015"/>
              <a:stretch>
                <a:fillRect/>
              </a:stretch>
            </p:blipFill>
            <p:spPr>
              <a:xfrm>
                <a:off x="3850337" y="3105308"/>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96" name="Picture 95">
                <a:extLst>
                  <a:ext uri="{FF2B5EF4-FFF2-40B4-BE49-F238E27FC236}">
                    <a16:creationId xmlns:a16="http://schemas.microsoft.com/office/drawing/2014/main" id="{BBA591F5-7F8C-47C6-9A8F-43FEC0315D58}"/>
                  </a:ext>
                </a:extLst>
              </p:cNvPr>
              <p:cNvPicPr>
                <a:picLocks noChangeAspect="1"/>
              </p:cNvPicPr>
              <p:nvPr/>
            </p:nvPicPr>
            <p:blipFill>
              <a:blip r:embed="rId3"/>
              <a:srcRect l="55823" t="682" r="40010" b="93075"/>
              <a:stretch>
                <a:fillRect/>
              </a:stretch>
            </p:blipFill>
            <p:spPr>
              <a:xfrm>
                <a:off x="3244414" y="3111167"/>
                <a:ext cx="227868" cy="184279"/>
              </a:xfrm>
              <a:custGeom>
                <a:avLst/>
                <a:gdLst>
                  <a:gd name="connsiteX0" fmla="*/ 0 w 227868"/>
                  <a:gd name="connsiteY0" fmla="*/ 0 h 184279"/>
                  <a:gd name="connsiteX1" fmla="*/ 227868 w 227868"/>
                  <a:gd name="connsiteY1" fmla="*/ 0 h 184279"/>
                  <a:gd name="connsiteX2" fmla="*/ 227868 w 227868"/>
                  <a:gd name="connsiteY2" fmla="*/ 184279 h 184279"/>
                  <a:gd name="connsiteX3" fmla="*/ 0 w 227868"/>
                  <a:gd name="connsiteY3" fmla="*/ 184279 h 184279"/>
                </a:gdLst>
                <a:ahLst/>
                <a:cxnLst>
                  <a:cxn ang="0">
                    <a:pos x="connsiteX0" y="connsiteY0"/>
                  </a:cxn>
                  <a:cxn ang="0">
                    <a:pos x="connsiteX1" y="connsiteY1"/>
                  </a:cxn>
                  <a:cxn ang="0">
                    <a:pos x="connsiteX2" y="connsiteY2"/>
                  </a:cxn>
                  <a:cxn ang="0">
                    <a:pos x="connsiteX3" y="connsiteY3"/>
                  </a:cxn>
                </a:cxnLst>
                <a:rect l="l" t="t" r="r" b="b"/>
                <a:pathLst>
                  <a:path w="227868" h="184279">
                    <a:moveTo>
                      <a:pt x="0" y="0"/>
                    </a:moveTo>
                    <a:lnTo>
                      <a:pt x="227868" y="0"/>
                    </a:lnTo>
                    <a:lnTo>
                      <a:pt x="227868" y="184279"/>
                    </a:lnTo>
                    <a:lnTo>
                      <a:pt x="0" y="184279"/>
                    </a:lnTo>
                    <a:close/>
                  </a:path>
                </a:pathLst>
              </a:custGeom>
            </p:spPr>
          </p:pic>
          <p:pic>
            <p:nvPicPr>
              <p:cNvPr id="94" name="Picture 93">
                <a:extLst>
                  <a:ext uri="{FF2B5EF4-FFF2-40B4-BE49-F238E27FC236}">
                    <a16:creationId xmlns:a16="http://schemas.microsoft.com/office/drawing/2014/main" id="{1FDE8E64-BB7A-462D-BA29-A46B61442182}"/>
                  </a:ext>
                </a:extLst>
              </p:cNvPr>
              <p:cNvPicPr>
                <a:picLocks noChangeAspect="1"/>
              </p:cNvPicPr>
              <p:nvPr/>
            </p:nvPicPr>
            <p:blipFill>
              <a:blip r:embed="rId3"/>
              <a:srcRect l="53852" t="8658" r="40753" b="79738"/>
              <a:stretch>
                <a:fillRect/>
              </a:stretch>
            </p:blipFill>
            <p:spPr>
              <a:xfrm>
                <a:off x="3136597" y="3346608"/>
                <a:ext cx="295045" cy="342538"/>
              </a:xfrm>
              <a:custGeom>
                <a:avLst/>
                <a:gdLst>
                  <a:gd name="connsiteX0" fmla="*/ 0 w 295045"/>
                  <a:gd name="connsiteY0" fmla="*/ 0 h 342538"/>
                  <a:gd name="connsiteX1" fmla="*/ 295045 w 295045"/>
                  <a:gd name="connsiteY1" fmla="*/ 0 h 342538"/>
                  <a:gd name="connsiteX2" fmla="*/ 295045 w 295045"/>
                  <a:gd name="connsiteY2" fmla="*/ 342538 h 342538"/>
                  <a:gd name="connsiteX3" fmla="*/ 0 w 295045"/>
                  <a:gd name="connsiteY3" fmla="*/ 342538 h 342538"/>
                </a:gdLst>
                <a:ahLst/>
                <a:cxnLst>
                  <a:cxn ang="0">
                    <a:pos x="connsiteX0" y="connsiteY0"/>
                  </a:cxn>
                  <a:cxn ang="0">
                    <a:pos x="connsiteX1" y="connsiteY1"/>
                  </a:cxn>
                  <a:cxn ang="0">
                    <a:pos x="connsiteX2" y="connsiteY2"/>
                  </a:cxn>
                  <a:cxn ang="0">
                    <a:pos x="connsiteX3" y="connsiteY3"/>
                  </a:cxn>
                </a:cxnLst>
                <a:rect l="l" t="t" r="r" b="b"/>
                <a:pathLst>
                  <a:path w="295045" h="342538">
                    <a:moveTo>
                      <a:pt x="0" y="0"/>
                    </a:moveTo>
                    <a:lnTo>
                      <a:pt x="295045" y="0"/>
                    </a:lnTo>
                    <a:lnTo>
                      <a:pt x="295045" y="342538"/>
                    </a:lnTo>
                    <a:lnTo>
                      <a:pt x="0" y="342538"/>
                    </a:lnTo>
                    <a:close/>
                  </a:path>
                </a:pathLst>
              </a:custGeom>
            </p:spPr>
          </p:pic>
          <p:pic>
            <p:nvPicPr>
              <p:cNvPr id="92" name="Picture 91">
                <a:extLst>
                  <a:ext uri="{FF2B5EF4-FFF2-40B4-BE49-F238E27FC236}">
                    <a16:creationId xmlns:a16="http://schemas.microsoft.com/office/drawing/2014/main" id="{C2E2DA50-567F-443F-A241-5C55EB1D70CE}"/>
                  </a:ext>
                </a:extLst>
              </p:cNvPr>
              <p:cNvPicPr>
                <a:picLocks noChangeAspect="1"/>
              </p:cNvPicPr>
              <p:nvPr/>
            </p:nvPicPr>
            <p:blipFill>
              <a:blip r:embed="rId3"/>
              <a:srcRect l="50588" t="355" r="44922" b="94710"/>
              <a:stretch>
                <a:fillRect/>
              </a:stretch>
            </p:blipFill>
            <p:spPr>
              <a:xfrm>
                <a:off x="2958125" y="3101519"/>
                <a:ext cx="245571" cy="145667"/>
              </a:xfrm>
              <a:custGeom>
                <a:avLst/>
                <a:gdLst>
                  <a:gd name="connsiteX0" fmla="*/ 0 w 245571"/>
                  <a:gd name="connsiteY0" fmla="*/ 0 h 145667"/>
                  <a:gd name="connsiteX1" fmla="*/ 245571 w 245571"/>
                  <a:gd name="connsiteY1" fmla="*/ 0 h 145667"/>
                  <a:gd name="connsiteX2" fmla="*/ 245571 w 245571"/>
                  <a:gd name="connsiteY2" fmla="*/ 145667 h 145667"/>
                  <a:gd name="connsiteX3" fmla="*/ 0 w 245571"/>
                  <a:gd name="connsiteY3" fmla="*/ 145667 h 145667"/>
                </a:gdLst>
                <a:ahLst/>
                <a:cxnLst>
                  <a:cxn ang="0">
                    <a:pos x="connsiteX0" y="connsiteY0"/>
                  </a:cxn>
                  <a:cxn ang="0">
                    <a:pos x="connsiteX1" y="connsiteY1"/>
                  </a:cxn>
                  <a:cxn ang="0">
                    <a:pos x="connsiteX2" y="connsiteY2"/>
                  </a:cxn>
                  <a:cxn ang="0">
                    <a:pos x="connsiteX3" y="connsiteY3"/>
                  </a:cxn>
                </a:cxnLst>
                <a:rect l="l" t="t" r="r" b="b"/>
                <a:pathLst>
                  <a:path w="245571" h="145667">
                    <a:moveTo>
                      <a:pt x="0" y="0"/>
                    </a:moveTo>
                    <a:lnTo>
                      <a:pt x="245571" y="0"/>
                    </a:lnTo>
                    <a:lnTo>
                      <a:pt x="245571" y="145667"/>
                    </a:lnTo>
                    <a:lnTo>
                      <a:pt x="0" y="145667"/>
                    </a:lnTo>
                    <a:close/>
                  </a:path>
                </a:pathLst>
              </a:custGeom>
            </p:spPr>
          </p:pic>
          <p:pic>
            <p:nvPicPr>
              <p:cNvPr id="90" name="Picture 89">
                <a:extLst>
                  <a:ext uri="{FF2B5EF4-FFF2-40B4-BE49-F238E27FC236}">
                    <a16:creationId xmlns:a16="http://schemas.microsoft.com/office/drawing/2014/main" id="{245911AA-1421-4054-8916-68CEA75A7545}"/>
                  </a:ext>
                </a:extLst>
              </p:cNvPr>
              <p:cNvPicPr>
                <a:picLocks noChangeAspect="1"/>
              </p:cNvPicPr>
              <p:nvPr/>
            </p:nvPicPr>
            <p:blipFill>
              <a:blip r:embed="rId3"/>
              <a:srcRect l="44106" t="3984" r="49206" b="85589"/>
              <a:stretch>
                <a:fillRect/>
              </a:stretch>
            </p:blipFill>
            <p:spPr>
              <a:xfrm>
                <a:off x="2603656" y="3208633"/>
                <a:ext cx="365706" cy="307793"/>
              </a:xfrm>
              <a:custGeom>
                <a:avLst/>
                <a:gdLst>
                  <a:gd name="connsiteX0" fmla="*/ 0 w 365706"/>
                  <a:gd name="connsiteY0" fmla="*/ 0 h 307793"/>
                  <a:gd name="connsiteX1" fmla="*/ 365706 w 365706"/>
                  <a:gd name="connsiteY1" fmla="*/ 0 h 307793"/>
                  <a:gd name="connsiteX2" fmla="*/ 365706 w 365706"/>
                  <a:gd name="connsiteY2" fmla="*/ 307793 h 307793"/>
                  <a:gd name="connsiteX3" fmla="*/ 0 w 365706"/>
                  <a:gd name="connsiteY3" fmla="*/ 307793 h 307793"/>
                </a:gdLst>
                <a:ahLst/>
                <a:cxnLst>
                  <a:cxn ang="0">
                    <a:pos x="connsiteX0" y="connsiteY0"/>
                  </a:cxn>
                  <a:cxn ang="0">
                    <a:pos x="connsiteX1" y="connsiteY1"/>
                  </a:cxn>
                  <a:cxn ang="0">
                    <a:pos x="connsiteX2" y="connsiteY2"/>
                  </a:cxn>
                  <a:cxn ang="0">
                    <a:pos x="connsiteX3" y="connsiteY3"/>
                  </a:cxn>
                </a:cxnLst>
                <a:rect l="l" t="t" r="r" b="b"/>
                <a:pathLst>
                  <a:path w="365706" h="307793">
                    <a:moveTo>
                      <a:pt x="0" y="0"/>
                    </a:moveTo>
                    <a:lnTo>
                      <a:pt x="365706" y="0"/>
                    </a:lnTo>
                    <a:lnTo>
                      <a:pt x="365706" y="307793"/>
                    </a:lnTo>
                    <a:lnTo>
                      <a:pt x="0" y="307793"/>
                    </a:lnTo>
                    <a:close/>
                  </a:path>
                </a:pathLst>
              </a:custGeom>
            </p:spPr>
          </p:pic>
          <p:pic>
            <p:nvPicPr>
              <p:cNvPr id="88" name="Picture 87">
                <a:extLst>
                  <a:ext uri="{FF2B5EF4-FFF2-40B4-BE49-F238E27FC236}">
                    <a16:creationId xmlns:a16="http://schemas.microsoft.com/office/drawing/2014/main" id="{E3F77BFB-0DF6-48F5-9621-C2AD7C0B3E15}"/>
                  </a:ext>
                </a:extLst>
              </p:cNvPr>
              <p:cNvPicPr>
                <a:picLocks noChangeAspect="1"/>
              </p:cNvPicPr>
              <p:nvPr/>
            </p:nvPicPr>
            <p:blipFill>
              <a:blip r:embed="rId3"/>
              <a:srcRect l="40177" t="293" r="54406" b="95504"/>
              <a:stretch>
                <a:fillRect/>
              </a:stretch>
            </p:blipFill>
            <p:spPr>
              <a:xfrm>
                <a:off x="2388756" y="3099687"/>
                <a:ext cx="296259" cy="124068"/>
              </a:xfrm>
              <a:custGeom>
                <a:avLst/>
                <a:gdLst>
                  <a:gd name="connsiteX0" fmla="*/ 0 w 296259"/>
                  <a:gd name="connsiteY0" fmla="*/ 0 h 124068"/>
                  <a:gd name="connsiteX1" fmla="*/ 296259 w 296259"/>
                  <a:gd name="connsiteY1" fmla="*/ 0 h 124068"/>
                  <a:gd name="connsiteX2" fmla="*/ 296259 w 296259"/>
                  <a:gd name="connsiteY2" fmla="*/ 124068 h 124068"/>
                  <a:gd name="connsiteX3" fmla="*/ 0 w 296259"/>
                  <a:gd name="connsiteY3" fmla="*/ 124068 h 124068"/>
                </a:gdLst>
                <a:ahLst/>
                <a:cxnLst>
                  <a:cxn ang="0">
                    <a:pos x="connsiteX0" y="connsiteY0"/>
                  </a:cxn>
                  <a:cxn ang="0">
                    <a:pos x="connsiteX1" y="connsiteY1"/>
                  </a:cxn>
                  <a:cxn ang="0">
                    <a:pos x="connsiteX2" y="connsiteY2"/>
                  </a:cxn>
                  <a:cxn ang="0">
                    <a:pos x="connsiteX3" y="connsiteY3"/>
                  </a:cxn>
                </a:cxnLst>
                <a:rect l="l" t="t" r="r" b="b"/>
                <a:pathLst>
                  <a:path w="296259" h="124068">
                    <a:moveTo>
                      <a:pt x="0" y="0"/>
                    </a:moveTo>
                    <a:lnTo>
                      <a:pt x="296259" y="0"/>
                    </a:lnTo>
                    <a:lnTo>
                      <a:pt x="296259" y="124068"/>
                    </a:lnTo>
                    <a:lnTo>
                      <a:pt x="0" y="124068"/>
                    </a:lnTo>
                    <a:close/>
                  </a:path>
                </a:pathLst>
              </a:custGeom>
            </p:spPr>
          </p:pic>
          <p:pic>
            <p:nvPicPr>
              <p:cNvPr id="86" name="Picture 85">
                <a:extLst>
                  <a:ext uri="{FF2B5EF4-FFF2-40B4-BE49-F238E27FC236}">
                    <a16:creationId xmlns:a16="http://schemas.microsoft.com/office/drawing/2014/main" id="{99FF66BC-6708-4E96-B3F0-28995600DB35}"/>
                  </a:ext>
                </a:extLst>
              </p:cNvPr>
              <p:cNvPicPr>
                <a:picLocks noChangeAspect="1"/>
              </p:cNvPicPr>
              <p:nvPr/>
            </p:nvPicPr>
            <p:blipFill>
              <a:blip r:embed="rId3"/>
              <a:srcRect l="34656" t="8658" r="58335" b="80915"/>
              <a:stretch>
                <a:fillRect/>
              </a:stretch>
            </p:blipFill>
            <p:spPr>
              <a:xfrm>
                <a:off x="2086834" y="3346608"/>
                <a:ext cx="383278" cy="307793"/>
              </a:xfrm>
              <a:custGeom>
                <a:avLst/>
                <a:gdLst>
                  <a:gd name="connsiteX0" fmla="*/ 0 w 383278"/>
                  <a:gd name="connsiteY0" fmla="*/ 0 h 307793"/>
                  <a:gd name="connsiteX1" fmla="*/ 383278 w 383278"/>
                  <a:gd name="connsiteY1" fmla="*/ 0 h 307793"/>
                  <a:gd name="connsiteX2" fmla="*/ 383278 w 383278"/>
                  <a:gd name="connsiteY2" fmla="*/ 307793 h 307793"/>
                  <a:gd name="connsiteX3" fmla="*/ 0 w 383278"/>
                  <a:gd name="connsiteY3" fmla="*/ 307793 h 307793"/>
                </a:gdLst>
                <a:ahLst/>
                <a:cxnLst>
                  <a:cxn ang="0">
                    <a:pos x="connsiteX0" y="connsiteY0"/>
                  </a:cxn>
                  <a:cxn ang="0">
                    <a:pos x="connsiteX1" y="connsiteY1"/>
                  </a:cxn>
                  <a:cxn ang="0">
                    <a:pos x="connsiteX2" y="connsiteY2"/>
                  </a:cxn>
                  <a:cxn ang="0">
                    <a:pos x="connsiteX3" y="connsiteY3"/>
                  </a:cxn>
                </a:cxnLst>
                <a:rect l="l" t="t" r="r" b="b"/>
                <a:pathLst>
                  <a:path w="383278" h="307793">
                    <a:moveTo>
                      <a:pt x="0" y="0"/>
                    </a:moveTo>
                    <a:lnTo>
                      <a:pt x="383278" y="0"/>
                    </a:lnTo>
                    <a:lnTo>
                      <a:pt x="383278" y="307793"/>
                    </a:lnTo>
                    <a:lnTo>
                      <a:pt x="0" y="307793"/>
                    </a:lnTo>
                    <a:close/>
                  </a:path>
                </a:pathLst>
              </a:custGeom>
            </p:spPr>
          </p:pic>
          <p:pic>
            <p:nvPicPr>
              <p:cNvPr id="84" name="Picture 83">
                <a:extLst>
                  <a:ext uri="{FF2B5EF4-FFF2-40B4-BE49-F238E27FC236}">
                    <a16:creationId xmlns:a16="http://schemas.microsoft.com/office/drawing/2014/main" id="{40DC04E0-593C-4FFF-BA9E-96788ACB0412}"/>
                  </a:ext>
                </a:extLst>
              </p:cNvPr>
              <p:cNvPicPr>
                <a:picLocks noChangeAspect="1"/>
              </p:cNvPicPr>
              <p:nvPr/>
            </p:nvPicPr>
            <p:blipFill>
              <a:blip r:embed="rId3"/>
              <a:srcRect l="33660" t="538" r="60923" b="95259"/>
              <a:stretch>
                <a:fillRect/>
              </a:stretch>
            </p:blipFill>
            <p:spPr>
              <a:xfrm>
                <a:off x="2032346" y="3106903"/>
                <a:ext cx="296259" cy="124068"/>
              </a:xfrm>
              <a:custGeom>
                <a:avLst/>
                <a:gdLst>
                  <a:gd name="connsiteX0" fmla="*/ 0 w 296259"/>
                  <a:gd name="connsiteY0" fmla="*/ 0 h 124068"/>
                  <a:gd name="connsiteX1" fmla="*/ 296259 w 296259"/>
                  <a:gd name="connsiteY1" fmla="*/ 0 h 124068"/>
                  <a:gd name="connsiteX2" fmla="*/ 296259 w 296259"/>
                  <a:gd name="connsiteY2" fmla="*/ 124068 h 124068"/>
                  <a:gd name="connsiteX3" fmla="*/ 0 w 296259"/>
                  <a:gd name="connsiteY3" fmla="*/ 124068 h 124068"/>
                </a:gdLst>
                <a:ahLst/>
                <a:cxnLst>
                  <a:cxn ang="0">
                    <a:pos x="connsiteX0" y="connsiteY0"/>
                  </a:cxn>
                  <a:cxn ang="0">
                    <a:pos x="connsiteX1" y="connsiteY1"/>
                  </a:cxn>
                  <a:cxn ang="0">
                    <a:pos x="connsiteX2" y="connsiteY2"/>
                  </a:cxn>
                  <a:cxn ang="0">
                    <a:pos x="connsiteX3" y="connsiteY3"/>
                  </a:cxn>
                </a:cxnLst>
                <a:rect l="l" t="t" r="r" b="b"/>
                <a:pathLst>
                  <a:path w="296259" h="124068">
                    <a:moveTo>
                      <a:pt x="0" y="0"/>
                    </a:moveTo>
                    <a:lnTo>
                      <a:pt x="296259" y="0"/>
                    </a:lnTo>
                    <a:lnTo>
                      <a:pt x="296259" y="124068"/>
                    </a:lnTo>
                    <a:lnTo>
                      <a:pt x="0" y="124068"/>
                    </a:lnTo>
                    <a:close/>
                  </a:path>
                </a:pathLst>
              </a:custGeom>
            </p:spPr>
          </p:pic>
          <p:pic>
            <p:nvPicPr>
              <p:cNvPr id="82" name="Picture 81">
                <a:extLst>
                  <a:ext uri="{FF2B5EF4-FFF2-40B4-BE49-F238E27FC236}">
                    <a16:creationId xmlns:a16="http://schemas.microsoft.com/office/drawing/2014/main" id="{6A420084-FEA5-47AB-A9AC-1609415723F4}"/>
                  </a:ext>
                </a:extLst>
              </p:cNvPr>
              <p:cNvPicPr>
                <a:picLocks noChangeAspect="1"/>
              </p:cNvPicPr>
              <p:nvPr/>
            </p:nvPicPr>
            <p:blipFill>
              <a:blip r:embed="rId3"/>
              <a:srcRect l="11269" t="27919" r="79664" b="56901"/>
              <a:stretch>
                <a:fillRect/>
              </a:stretch>
            </p:blipFill>
            <p:spPr>
              <a:xfrm>
                <a:off x="807823" y="3915168"/>
                <a:ext cx="495869" cy="448102"/>
              </a:xfrm>
              <a:custGeom>
                <a:avLst/>
                <a:gdLst>
                  <a:gd name="connsiteX0" fmla="*/ 0 w 495869"/>
                  <a:gd name="connsiteY0" fmla="*/ 0 h 448102"/>
                  <a:gd name="connsiteX1" fmla="*/ 495869 w 495869"/>
                  <a:gd name="connsiteY1" fmla="*/ 0 h 448102"/>
                  <a:gd name="connsiteX2" fmla="*/ 495869 w 495869"/>
                  <a:gd name="connsiteY2" fmla="*/ 448102 h 448102"/>
                  <a:gd name="connsiteX3" fmla="*/ 0 w 495869"/>
                  <a:gd name="connsiteY3" fmla="*/ 448102 h 448102"/>
                </a:gdLst>
                <a:ahLst/>
                <a:cxnLst>
                  <a:cxn ang="0">
                    <a:pos x="connsiteX0" y="connsiteY0"/>
                  </a:cxn>
                  <a:cxn ang="0">
                    <a:pos x="connsiteX1" y="connsiteY1"/>
                  </a:cxn>
                  <a:cxn ang="0">
                    <a:pos x="connsiteX2" y="connsiteY2"/>
                  </a:cxn>
                  <a:cxn ang="0">
                    <a:pos x="connsiteX3" y="connsiteY3"/>
                  </a:cxn>
                </a:cxnLst>
                <a:rect l="l" t="t" r="r" b="b"/>
                <a:pathLst>
                  <a:path w="495869" h="448102">
                    <a:moveTo>
                      <a:pt x="0" y="0"/>
                    </a:moveTo>
                    <a:lnTo>
                      <a:pt x="495869" y="0"/>
                    </a:lnTo>
                    <a:lnTo>
                      <a:pt x="495869" y="448102"/>
                    </a:lnTo>
                    <a:lnTo>
                      <a:pt x="0" y="448102"/>
                    </a:lnTo>
                    <a:close/>
                  </a:path>
                </a:pathLst>
              </a:custGeom>
            </p:spPr>
          </p:pic>
          <p:pic>
            <p:nvPicPr>
              <p:cNvPr id="80" name="Picture 79">
                <a:extLst>
                  <a:ext uri="{FF2B5EF4-FFF2-40B4-BE49-F238E27FC236}">
                    <a16:creationId xmlns:a16="http://schemas.microsoft.com/office/drawing/2014/main" id="{9BE8D1A0-3AE7-4CA3-9FF0-BE075DD4B63C}"/>
                  </a:ext>
                </a:extLst>
              </p:cNvPr>
              <p:cNvPicPr>
                <a:picLocks noChangeAspect="1"/>
              </p:cNvPicPr>
              <p:nvPr/>
            </p:nvPicPr>
            <p:blipFill>
              <a:blip r:embed="rId3"/>
              <a:srcRect l="17216" t="15359" r="62320" b="45573"/>
              <a:stretch>
                <a:fillRect/>
              </a:stretch>
            </p:blipFill>
            <p:spPr>
              <a:xfrm>
                <a:off x="1133094" y="3544404"/>
                <a:ext cx="1119116" cy="1153236"/>
              </a:xfrm>
              <a:custGeom>
                <a:avLst/>
                <a:gdLst>
                  <a:gd name="connsiteX0" fmla="*/ 0 w 1119116"/>
                  <a:gd name="connsiteY0" fmla="*/ 0 h 1153236"/>
                  <a:gd name="connsiteX1" fmla="*/ 1119116 w 1119116"/>
                  <a:gd name="connsiteY1" fmla="*/ 0 h 1153236"/>
                  <a:gd name="connsiteX2" fmla="*/ 1119116 w 1119116"/>
                  <a:gd name="connsiteY2" fmla="*/ 1153236 h 1153236"/>
                  <a:gd name="connsiteX3" fmla="*/ 0 w 1119116"/>
                  <a:gd name="connsiteY3" fmla="*/ 1153236 h 1153236"/>
                </a:gdLst>
                <a:ahLst/>
                <a:cxnLst>
                  <a:cxn ang="0">
                    <a:pos x="connsiteX0" y="connsiteY0"/>
                  </a:cxn>
                  <a:cxn ang="0">
                    <a:pos x="connsiteX1" y="connsiteY1"/>
                  </a:cxn>
                  <a:cxn ang="0">
                    <a:pos x="connsiteX2" y="connsiteY2"/>
                  </a:cxn>
                  <a:cxn ang="0">
                    <a:pos x="connsiteX3" y="connsiteY3"/>
                  </a:cxn>
                </a:cxnLst>
                <a:rect l="l" t="t" r="r" b="b"/>
                <a:pathLst>
                  <a:path w="1119116" h="1153236">
                    <a:moveTo>
                      <a:pt x="0" y="0"/>
                    </a:moveTo>
                    <a:lnTo>
                      <a:pt x="1119116" y="0"/>
                    </a:lnTo>
                    <a:lnTo>
                      <a:pt x="1119116" y="1153236"/>
                    </a:lnTo>
                    <a:lnTo>
                      <a:pt x="0" y="1153236"/>
                    </a:lnTo>
                    <a:close/>
                  </a:path>
                </a:pathLst>
              </a:custGeom>
            </p:spPr>
          </p:pic>
          <p:pic>
            <p:nvPicPr>
              <p:cNvPr id="78" name="Picture 77">
                <a:extLst>
                  <a:ext uri="{FF2B5EF4-FFF2-40B4-BE49-F238E27FC236}">
                    <a16:creationId xmlns:a16="http://schemas.microsoft.com/office/drawing/2014/main" id="{4E485107-875E-4233-9E3D-944E2F07BB3F}"/>
                  </a:ext>
                </a:extLst>
              </p:cNvPr>
              <p:cNvPicPr>
                <a:picLocks noChangeAspect="1"/>
              </p:cNvPicPr>
              <p:nvPr/>
            </p:nvPicPr>
            <p:blipFill>
              <a:blip r:embed="rId3"/>
              <a:srcRect t="53348" r="94637" b="33784"/>
              <a:stretch>
                <a:fillRect/>
              </a:stretch>
            </p:blipFill>
            <p:spPr>
              <a:xfrm>
                <a:off x="191559" y="4665795"/>
                <a:ext cx="293266" cy="379863"/>
              </a:xfrm>
              <a:custGeom>
                <a:avLst/>
                <a:gdLst>
                  <a:gd name="connsiteX0" fmla="*/ 0 w 293266"/>
                  <a:gd name="connsiteY0" fmla="*/ 0 h 379863"/>
                  <a:gd name="connsiteX1" fmla="*/ 293266 w 293266"/>
                  <a:gd name="connsiteY1" fmla="*/ 0 h 379863"/>
                  <a:gd name="connsiteX2" fmla="*/ 293266 w 293266"/>
                  <a:gd name="connsiteY2" fmla="*/ 379863 h 379863"/>
                  <a:gd name="connsiteX3" fmla="*/ 0 w 293266"/>
                  <a:gd name="connsiteY3" fmla="*/ 379863 h 379863"/>
                </a:gdLst>
                <a:ahLst/>
                <a:cxnLst>
                  <a:cxn ang="0">
                    <a:pos x="connsiteX0" y="connsiteY0"/>
                  </a:cxn>
                  <a:cxn ang="0">
                    <a:pos x="connsiteX1" y="connsiteY1"/>
                  </a:cxn>
                  <a:cxn ang="0">
                    <a:pos x="connsiteX2" y="connsiteY2"/>
                  </a:cxn>
                  <a:cxn ang="0">
                    <a:pos x="connsiteX3" y="connsiteY3"/>
                  </a:cxn>
                </a:cxnLst>
                <a:rect l="l" t="t" r="r" b="b"/>
                <a:pathLst>
                  <a:path w="293266" h="379863">
                    <a:moveTo>
                      <a:pt x="0" y="0"/>
                    </a:moveTo>
                    <a:lnTo>
                      <a:pt x="293266" y="0"/>
                    </a:lnTo>
                    <a:lnTo>
                      <a:pt x="293266" y="379863"/>
                    </a:lnTo>
                    <a:lnTo>
                      <a:pt x="0" y="379863"/>
                    </a:lnTo>
                    <a:close/>
                  </a:path>
                </a:pathLst>
              </a:custGeom>
            </p:spPr>
          </p:pic>
          <p:pic>
            <p:nvPicPr>
              <p:cNvPr id="76" name="Picture 75">
                <a:extLst>
                  <a:ext uri="{FF2B5EF4-FFF2-40B4-BE49-F238E27FC236}">
                    <a16:creationId xmlns:a16="http://schemas.microsoft.com/office/drawing/2014/main" id="{73ED0543-D548-4E71-A290-48F2C5D448F4}"/>
                  </a:ext>
                </a:extLst>
              </p:cNvPr>
              <p:cNvPicPr>
                <a:picLocks noChangeAspect="1"/>
              </p:cNvPicPr>
              <p:nvPr/>
            </p:nvPicPr>
            <p:blipFill>
              <a:blip r:embed="rId3"/>
              <a:srcRect l="785" t="83252" r="84655" b="136"/>
              <a:stretch>
                <a:fillRect/>
              </a:stretch>
            </p:blipFill>
            <p:spPr>
              <a:xfrm>
                <a:off x="234493" y="5548518"/>
                <a:ext cx="796243" cy="490384"/>
              </a:xfrm>
              <a:custGeom>
                <a:avLst/>
                <a:gdLst>
                  <a:gd name="connsiteX0" fmla="*/ 0 w 796243"/>
                  <a:gd name="connsiteY0" fmla="*/ 0 h 490384"/>
                  <a:gd name="connsiteX1" fmla="*/ 796243 w 796243"/>
                  <a:gd name="connsiteY1" fmla="*/ 0 h 490384"/>
                  <a:gd name="connsiteX2" fmla="*/ 796243 w 796243"/>
                  <a:gd name="connsiteY2" fmla="*/ 490384 h 490384"/>
                  <a:gd name="connsiteX3" fmla="*/ 0 w 796243"/>
                  <a:gd name="connsiteY3" fmla="*/ 490384 h 490384"/>
                </a:gdLst>
                <a:ahLst/>
                <a:cxnLst>
                  <a:cxn ang="0">
                    <a:pos x="connsiteX0" y="connsiteY0"/>
                  </a:cxn>
                  <a:cxn ang="0">
                    <a:pos x="connsiteX1" y="connsiteY1"/>
                  </a:cxn>
                  <a:cxn ang="0">
                    <a:pos x="connsiteX2" y="connsiteY2"/>
                  </a:cxn>
                  <a:cxn ang="0">
                    <a:pos x="connsiteX3" y="connsiteY3"/>
                  </a:cxn>
                </a:cxnLst>
                <a:rect l="l" t="t" r="r" b="b"/>
                <a:pathLst>
                  <a:path w="796243" h="490384">
                    <a:moveTo>
                      <a:pt x="0" y="0"/>
                    </a:moveTo>
                    <a:lnTo>
                      <a:pt x="796243" y="0"/>
                    </a:lnTo>
                    <a:lnTo>
                      <a:pt x="796243" y="490384"/>
                    </a:lnTo>
                    <a:lnTo>
                      <a:pt x="0" y="490384"/>
                    </a:lnTo>
                    <a:close/>
                  </a:path>
                </a:pathLst>
              </a:custGeom>
            </p:spPr>
          </p:pic>
        </p:grpSp>
        <p:grpSp>
          <p:nvGrpSpPr>
            <p:cNvPr id="44" name="Group 43">
              <a:extLst>
                <a:ext uri="{FF2B5EF4-FFF2-40B4-BE49-F238E27FC236}">
                  <a16:creationId xmlns:a16="http://schemas.microsoft.com/office/drawing/2014/main" id="{B1C6BABE-74A3-40D0-A2BF-D4F5C6DBC79B}"/>
                </a:ext>
              </a:extLst>
            </p:cNvPr>
            <p:cNvGrpSpPr/>
            <p:nvPr/>
          </p:nvGrpSpPr>
          <p:grpSpPr>
            <a:xfrm>
              <a:off x="6362530" y="784561"/>
              <a:ext cx="5323997" cy="1583350"/>
              <a:chOff x="3486104" y="1617572"/>
              <a:chExt cx="5323997" cy="1583350"/>
            </a:xfrm>
          </p:grpSpPr>
          <p:pic>
            <p:nvPicPr>
              <p:cNvPr id="45" name="Graphic 44" descr="Server">
                <a:extLst>
                  <a:ext uri="{FF2B5EF4-FFF2-40B4-BE49-F238E27FC236}">
                    <a16:creationId xmlns:a16="http://schemas.microsoft.com/office/drawing/2014/main" id="{B6F09597-58BE-4C16-AA6F-86A9EEB917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0702" y="2007896"/>
                <a:ext cx="914400" cy="914400"/>
              </a:xfrm>
              <a:prstGeom prst="rect">
                <a:avLst/>
              </a:prstGeom>
            </p:spPr>
          </p:pic>
          <p:sp>
            <p:nvSpPr>
              <p:cNvPr id="46" name="Rectangle 45">
                <a:extLst>
                  <a:ext uri="{FF2B5EF4-FFF2-40B4-BE49-F238E27FC236}">
                    <a16:creationId xmlns:a16="http://schemas.microsoft.com/office/drawing/2014/main" id="{FC1EDB0C-1108-4D7E-9E8E-B0463C8B0FB5}"/>
                  </a:ext>
                </a:extLst>
              </p:cNvPr>
              <p:cNvSpPr/>
              <p:nvPr/>
            </p:nvSpPr>
            <p:spPr>
              <a:xfrm>
                <a:off x="6565704" y="2734186"/>
                <a:ext cx="2244397" cy="461665"/>
              </a:xfrm>
              <a:prstGeom prst="rect">
                <a:avLst/>
              </a:prstGeom>
            </p:spPr>
            <p:txBody>
              <a:bodyPr wrap="none">
                <a:spAutoFit/>
              </a:bodyPr>
              <a:lstStyle/>
              <a:p>
                <a:r>
                  <a:rPr lang="en-US" sz="2400" dirty="0"/>
                  <a:t>Server-side DNN</a:t>
                </a:r>
              </a:p>
            </p:txBody>
          </p:sp>
          <p:pic>
            <p:nvPicPr>
              <p:cNvPr id="47" name="Picture 46" descr="A close up of a logo&#10;&#10;Description automatically generated">
                <a:extLst>
                  <a:ext uri="{FF2B5EF4-FFF2-40B4-BE49-F238E27FC236}">
                    <a16:creationId xmlns:a16="http://schemas.microsoft.com/office/drawing/2014/main" id="{8789F826-E5C3-491C-8EB5-F6D27AE0C48D}"/>
                  </a:ext>
                </a:extLst>
              </p:cNvPr>
              <p:cNvPicPr>
                <a:picLocks noChangeAspect="1"/>
              </p:cNvPicPr>
              <p:nvPr/>
            </p:nvPicPr>
            <p:blipFill>
              <a:blip r:embed="rId6"/>
              <a:stretch>
                <a:fillRect/>
              </a:stretch>
            </p:blipFill>
            <p:spPr>
              <a:xfrm>
                <a:off x="7895701" y="1617572"/>
                <a:ext cx="914400" cy="914400"/>
              </a:xfrm>
              <a:prstGeom prst="rect">
                <a:avLst/>
              </a:prstGeom>
            </p:spPr>
          </p:pic>
          <p:sp>
            <p:nvSpPr>
              <p:cNvPr id="48" name="Rectangle 47">
                <a:extLst>
                  <a:ext uri="{FF2B5EF4-FFF2-40B4-BE49-F238E27FC236}">
                    <a16:creationId xmlns:a16="http://schemas.microsoft.com/office/drawing/2014/main" id="{63D23DA6-187C-4352-B187-98877B596ACE}"/>
                  </a:ext>
                </a:extLst>
              </p:cNvPr>
              <p:cNvSpPr/>
              <p:nvPr/>
            </p:nvSpPr>
            <p:spPr>
              <a:xfrm>
                <a:off x="3486104" y="2739257"/>
                <a:ext cx="1143390" cy="461665"/>
              </a:xfrm>
              <a:prstGeom prst="rect">
                <a:avLst/>
              </a:prstGeom>
            </p:spPr>
            <p:txBody>
              <a:bodyPr wrap="none">
                <a:spAutoFit/>
              </a:bodyPr>
              <a:lstStyle/>
              <a:p>
                <a:r>
                  <a:rPr lang="en-US" sz="2400" dirty="0"/>
                  <a:t>Camera</a:t>
                </a:r>
              </a:p>
            </p:txBody>
          </p:sp>
          <p:cxnSp>
            <p:nvCxnSpPr>
              <p:cNvPr id="49" name="Straight Arrow Connector 48">
                <a:extLst>
                  <a:ext uri="{FF2B5EF4-FFF2-40B4-BE49-F238E27FC236}">
                    <a16:creationId xmlns:a16="http://schemas.microsoft.com/office/drawing/2014/main" id="{4B70F294-CA94-42F6-A626-E9E83A15C28A}"/>
                  </a:ext>
                </a:extLst>
              </p:cNvPr>
              <p:cNvCxnSpPr/>
              <p:nvPr/>
            </p:nvCxnSpPr>
            <p:spPr>
              <a:xfrm>
                <a:off x="4626533" y="2458856"/>
                <a:ext cx="2512340" cy="6240"/>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pic>
            <p:nvPicPr>
              <p:cNvPr id="51" name="Graphic 50" descr="Cloud">
                <a:extLst>
                  <a:ext uri="{FF2B5EF4-FFF2-40B4-BE49-F238E27FC236}">
                    <a16:creationId xmlns:a16="http://schemas.microsoft.com/office/drawing/2014/main" id="{786463E2-5A70-4803-9224-B185259FFC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8656" y="1966082"/>
                <a:ext cx="914400" cy="914400"/>
              </a:xfrm>
              <a:prstGeom prst="rect">
                <a:avLst/>
              </a:prstGeom>
            </p:spPr>
          </p:pic>
          <p:pic>
            <p:nvPicPr>
              <p:cNvPr id="52" name="Graphic 51" descr="Video camera">
                <a:extLst>
                  <a:ext uri="{FF2B5EF4-FFF2-40B4-BE49-F238E27FC236}">
                    <a16:creationId xmlns:a16="http://schemas.microsoft.com/office/drawing/2014/main" id="{21C8042C-4739-4FFD-92E8-31CE6CC0B2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94624" y="1964849"/>
                <a:ext cx="914400" cy="914400"/>
              </a:xfrm>
              <a:prstGeom prst="rect">
                <a:avLst/>
              </a:prstGeom>
            </p:spPr>
          </p:pic>
        </p:grpSp>
        <p:sp>
          <p:nvSpPr>
            <p:cNvPr id="56" name="Rectangle 55">
              <a:extLst>
                <a:ext uri="{FF2B5EF4-FFF2-40B4-BE49-F238E27FC236}">
                  <a16:creationId xmlns:a16="http://schemas.microsoft.com/office/drawing/2014/main" id="{4CB53D92-5856-4B7A-A961-939CFE22702E}"/>
                </a:ext>
              </a:extLst>
            </p:cNvPr>
            <p:cNvSpPr/>
            <p:nvPr/>
          </p:nvSpPr>
          <p:spPr>
            <a:xfrm>
              <a:off x="8022062" y="975567"/>
              <a:ext cx="1263744" cy="461665"/>
            </a:xfrm>
            <a:prstGeom prst="rect">
              <a:avLst/>
            </a:prstGeom>
          </p:spPr>
          <p:txBody>
            <a:bodyPr wrap="none">
              <a:spAutoFit/>
            </a:bodyPr>
            <a:lstStyle/>
            <a:p>
              <a:r>
                <a:rPr lang="en-US" sz="2400" dirty="0"/>
                <a:t>Network</a:t>
              </a:r>
            </a:p>
          </p:txBody>
        </p:sp>
      </p:grpSp>
      <p:grpSp>
        <p:nvGrpSpPr>
          <p:cNvPr id="3" name="Group 2">
            <a:extLst>
              <a:ext uri="{FF2B5EF4-FFF2-40B4-BE49-F238E27FC236}">
                <a16:creationId xmlns:a16="http://schemas.microsoft.com/office/drawing/2014/main" id="{910B5AA5-ECE2-4B48-BCBC-79F34D7B78BD}"/>
              </a:ext>
            </a:extLst>
          </p:cNvPr>
          <p:cNvGrpSpPr/>
          <p:nvPr/>
        </p:nvGrpSpPr>
        <p:grpSpPr>
          <a:xfrm>
            <a:off x="225383" y="978767"/>
            <a:ext cx="5468810" cy="4516218"/>
            <a:chOff x="225383" y="978767"/>
            <a:chExt cx="5468810" cy="4516218"/>
          </a:xfrm>
        </p:grpSpPr>
        <p:pic>
          <p:nvPicPr>
            <p:cNvPr id="162" name="Picture 161">
              <a:extLst>
                <a:ext uri="{FF2B5EF4-FFF2-40B4-BE49-F238E27FC236}">
                  <a16:creationId xmlns:a16="http://schemas.microsoft.com/office/drawing/2014/main" id="{394E92C5-135D-4669-8396-2FB7386D3E9F}"/>
                </a:ext>
              </a:extLst>
            </p:cNvPr>
            <p:cNvPicPr>
              <a:picLocks noChangeAspect="1"/>
            </p:cNvPicPr>
            <p:nvPr/>
          </p:nvPicPr>
          <p:blipFill>
            <a:blip r:embed="rId3"/>
            <a:stretch>
              <a:fillRect/>
            </a:stretch>
          </p:blipFill>
          <p:spPr>
            <a:xfrm>
              <a:off x="225383" y="2543098"/>
              <a:ext cx="5468810" cy="2951887"/>
            </a:xfrm>
            <a:prstGeom prst="rect">
              <a:avLst/>
            </a:prstGeom>
          </p:spPr>
        </p:pic>
        <p:grpSp>
          <p:nvGrpSpPr>
            <p:cNvPr id="4" name="Group 3">
              <a:extLst>
                <a:ext uri="{FF2B5EF4-FFF2-40B4-BE49-F238E27FC236}">
                  <a16:creationId xmlns:a16="http://schemas.microsoft.com/office/drawing/2014/main" id="{2ABCF446-DAFD-4130-8A73-69DB36306660}"/>
                </a:ext>
              </a:extLst>
            </p:cNvPr>
            <p:cNvGrpSpPr/>
            <p:nvPr/>
          </p:nvGrpSpPr>
          <p:grpSpPr>
            <a:xfrm>
              <a:off x="369019" y="1100237"/>
              <a:ext cx="5307640" cy="1223391"/>
              <a:chOff x="369019" y="1100237"/>
              <a:chExt cx="5307640" cy="1223391"/>
            </a:xfrm>
          </p:grpSpPr>
          <p:pic>
            <p:nvPicPr>
              <p:cNvPr id="7" name="Graphic 6" descr="Server">
                <a:extLst>
                  <a:ext uri="{FF2B5EF4-FFF2-40B4-BE49-F238E27FC236}">
                    <a16:creationId xmlns:a16="http://schemas.microsoft.com/office/drawing/2014/main" id="{F70457E7-350F-4E7D-9BCF-14BB9DCAB2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1163" y="1122461"/>
                <a:ext cx="914400" cy="914400"/>
              </a:xfrm>
              <a:prstGeom prst="rect">
                <a:avLst/>
              </a:prstGeom>
            </p:spPr>
          </p:pic>
          <p:sp>
            <p:nvSpPr>
              <p:cNvPr id="9" name="Rectangle 8">
                <a:extLst>
                  <a:ext uri="{FF2B5EF4-FFF2-40B4-BE49-F238E27FC236}">
                    <a16:creationId xmlns:a16="http://schemas.microsoft.com/office/drawing/2014/main" id="{FAB274F8-7B36-49B8-A7BE-00A6FBD770DF}"/>
                  </a:ext>
                </a:extLst>
              </p:cNvPr>
              <p:cNvSpPr/>
              <p:nvPr/>
            </p:nvSpPr>
            <p:spPr>
              <a:xfrm>
                <a:off x="369019" y="1856892"/>
                <a:ext cx="1758687" cy="461665"/>
              </a:xfrm>
              <a:prstGeom prst="rect">
                <a:avLst/>
              </a:prstGeom>
            </p:spPr>
            <p:txBody>
              <a:bodyPr wrap="none">
                <a:spAutoFit/>
              </a:bodyPr>
              <a:lstStyle/>
              <a:p>
                <a:r>
                  <a:rPr lang="en-US" altLang="zh-CN" sz="2400" dirty="0"/>
                  <a:t>Video server</a:t>
                </a:r>
                <a:endParaRPr lang="en-US" sz="2400" dirty="0"/>
              </a:p>
            </p:txBody>
          </p:sp>
          <p:pic>
            <p:nvPicPr>
              <p:cNvPr id="12" name="Graphic 11" descr="User">
                <a:extLst>
                  <a:ext uri="{FF2B5EF4-FFF2-40B4-BE49-F238E27FC236}">
                    <a16:creationId xmlns:a16="http://schemas.microsoft.com/office/drawing/2014/main" id="{AF9E85CF-E802-4321-8F6A-3F7DE37503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17903" y="1128701"/>
                <a:ext cx="914400" cy="914400"/>
              </a:xfrm>
              <a:prstGeom prst="rect">
                <a:avLst/>
              </a:prstGeom>
            </p:spPr>
          </p:pic>
          <p:sp>
            <p:nvSpPr>
              <p:cNvPr id="35" name="Rectangle 34">
                <a:extLst>
                  <a:ext uri="{FF2B5EF4-FFF2-40B4-BE49-F238E27FC236}">
                    <a16:creationId xmlns:a16="http://schemas.microsoft.com/office/drawing/2014/main" id="{9978FF0A-F358-4AEE-91C7-70850F447D0C}"/>
                  </a:ext>
                </a:extLst>
              </p:cNvPr>
              <p:cNvSpPr/>
              <p:nvPr/>
            </p:nvSpPr>
            <p:spPr>
              <a:xfrm>
                <a:off x="3673547" y="1861963"/>
                <a:ext cx="2003112" cy="461665"/>
              </a:xfrm>
              <a:prstGeom prst="rect">
                <a:avLst/>
              </a:prstGeom>
            </p:spPr>
            <p:txBody>
              <a:bodyPr wrap="none">
                <a:spAutoFit/>
              </a:bodyPr>
              <a:lstStyle/>
              <a:p>
                <a:r>
                  <a:rPr lang="en-US" sz="2400" dirty="0"/>
                  <a:t>Human viewer</a:t>
                </a:r>
              </a:p>
            </p:txBody>
          </p:sp>
          <p:cxnSp>
            <p:nvCxnSpPr>
              <p:cNvPr id="27" name="Straight Arrow Connector 26">
                <a:extLst>
                  <a:ext uri="{FF2B5EF4-FFF2-40B4-BE49-F238E27FC236}">
                    <a16:creationId xmlns:a16="http://schemas.microsoft.com/office/drawing/2014/main" id="{43A55CF4-2365-45E3-BBCA-E5F7F6722292}"/>
                  </a:ext>
                </a:extLst>
              </p:cNvPr>
              <p:cNvCxnSpPr>
                <a:stCxn id="7" idx="3"/>
                <a:endCxn id="12" idx="1"/>
              </p:cNvCxnSpPr>
              <p:nvPr/>
            </p:nvCxnSpPr>
            <p:spPr>
              <a:xfrm>
                <a:off x="1705563" y="1579661"/>
                <a:ext cx="2512340" cy="6240"/>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pic>
            <p:nvPicPr>
              <p:cNvPr id="53" name="Graphic 52" descr="Cloud">
                <a:extLst>
                  <a:ext uri="{FF2B5EF4-FFF2-40B4-BE49-F238E27FC236}">
                    <a16:creationId xmlns:a16="http://schemas.microsoft.com/office/drawing/2014/main" id="{B87768B2-ADC9-469B-A6BB-BAE63F4887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25857" y="1100237"/>
                <a:ext cx="914400" cy="914400"/>
              </a:xfrm>
              <a:prstGeom prst="rect">
                <a:avLst/>
              </a:prstGeom>
            </p:spPr>
          </p:pic>
        </p:grpSp>
        <p:sp>
          <p:nvSpPr>
            <p:cNvPr id="57" name="Rectangle 56">
              <a:extLst>
                <a:ext uri="{FF2B5EF4-FFF2-40B4-BE49-F238E27FC236}">
                  <a16:creationId xmlns:a16="http://schemas.microsoft.com/office/drawing/2014/main" id="{91FA33FC-BE53-4690-A2F0-BF57506ED73D}"/>
                </a:ext>
              </a:extLst>
            </p:cNvPr>
            <p:cNvSpPr/>
            <p:nvPr/>
          </p:nvSpPr>
          <p:spPr>
            <a:xfrm>
              <a:off x="2173614" y="978767"/>
              <a:ext cx="1263744" cy="461665"/>
            </a:xfrm>
            <a:prstGeom prst="rect">
              <a:avLst/>
            </a:prstGeom>
          </p:spPr>
          <p:txBody>
            <a:bodyPr wrap="none">
              <a:spAutoFit/>
            </a:bodyPr>
            <a:lstStyle/>
            <a:p>
              <a:r>
                <a:rPr lang="en-US" sz="2400" dirty="0"/>
                <a:t>Network</a:t>
              </a:r>
            </a:p>
          </p:txBody>
        </p:sp>
      </p:grpSp>
      <p:sp>
        <p:nvSpPr>
          <p:cNvPr id="50" name="Rectangle 49">
            <a:extLst>
              <a:ext uri="{FF2B5EF4-FFF2-40B4-BE49-F238E27FC236}">
                <a16:creationId xmlns:a16="http://schemas.microsoft.com/office/drawing/2014/main" id="{DE4E1D42-7677-43D5-AE24-582A07B109E8}"/>
              </a:ext>
            </a:extLst>
          </p:cNvPr>
          <p:cNvSpPr/>
          <p:nvPr/>
        </p:nvSpPr>
        <p:spPr>
          <a:xfrm>
            <a:off x="0" y="5816350"/>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Video analytics enables aggressive compression on </a:t>
            </a:r>
            <a:r>
              <a:rPr lang="en-US" sz="3200" b="1" dirty="0">
                <a:solidFill>
                  <a:srgbClr val="0070C0"/>
                </a:solidFill>
              </a:rPr>
              <a:t>non-object pixels</a:t>
            </a:r>
            <a:r>
              <a:rPr lang="en-US" sz="3200" b="1" dirty="0">
                <a:solidFill>
                  <a:schemeClr val="tx1"/>
                </a:solidFill>
              </a:rPr>
              <a:t>.</a:t>
            </a:r>
          </a:p>
        </p:txBody>
      </p:sp>
    </p:spTree>
    <p:extLst>
      <p:ext uri="{BB962C8B-B14F-4D97-AF65-F5344CB8AC3E}">
        <p14:creationId xmlns:p14="http://schemas.microsoft.com/office/powerpoint/2010/main" val="38104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2BA1B9-87B0-4960-852E-5753C12A914B}"/>
              </a:ext>
            </a:extLst>
          </p:cNvPr>
          <p:cNvPicPr>
            <a:picLocks noChangeAspect="1"/>
          </p:cNvPicPr>
          <p:nvPr/>
        </p:nvPicPr>
        <p:blipFill>
          <a:blip r:embed="rId3"/>
          <a:stretch>
            <a:fillRect/>
          </a:stretch>
        </p:blipFill>
        <p:spPr>
          <a:xfrm>
            <a:off x="1889891" y="1004070"/>
            <a:ext cx="7681408" cy="4616775"/>
          </a:xfrm>
          <a:prstGeom prst="rect">
            <a:avLst/>
          </a:prstGeom>
        </p:spPr>
      </p:pic>
      <p:sp>
        <p:nvSpPr>
          <p:cNvPr id="2" name="Title 1"/>
          <p:cNvSpPr>
            <a:spLocks noGrp="1"/>
          </p:cNvSpPr>
          <p:nvPr>
            <p:ph type="title"/>
          </p:nvPr>
        </p:nvSpPr>
        <p:spPr>
          <a:xfrm>
            <a:off x="106679" y="0"/>
            <a:ext cx="12085321" cy="1360170"/>
          </a:xfrm>
        </p:spPr>
        <p:txBody>
          <a:bodyPr vert="horz" lIns="91440" tIns="45720" rIns="91440" bIns="45720" rtlCol="0" anchor="ctr">
            <a:normAutofit/>
          </a:bodyPr>
          <a:lstStyle/>
          <a:p>
            <a:pPr algn="ctr"/>
            <a:r>
              <a:rPr lang="en-US" sz="4100" b="1" dirty="0">
                <a:solidFill>
                  <a:srgbClr val="216583"/>
                </a:solidFill>
              </a:rPr>
              <a:t>Potential bandwidth savings</a:t>
            </a:r>
          </a:p>
        </p:txBody>
      </p:sp>
      <p:sp>
        <p:nvSpPr>
          <p:cNvPr id="10" name="Slide Number Placeholder 9">
            <a:extLst>
              <a:ext uri="{FF2B5EF4-FFF2-40B4-BE49-F238E27FC236}">
                <a16:creationId xmlns:a16="http://schemas.microsoft.com/office/drawing/2014/main" id="{A12DDE10-1847-DD4D-90F6-6234D62250A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r>
              <a:rPr lang="en-US" dirty="0"/>
              <a:t>7</a:t>
            </a:r>
          </a:p>
        </p:txBody>
      </p:sp>
      <p:sp>
        <p:nvSpPr>
          <p:cNvPr id="6" name="Rectangle 5">
            <a:extLst>
              <a:ext uri="{FF2B5EF4-FFF2-40B4-BE49-F238E27FC236}">
                <a16:creationId xmlns:a16="http://schemas.microsoft.com/office/drawing/2014/main" id="{C8480263-37E9-4989-8564-8BC487126259}"/>
              </a:ext>
            </a:extLst>
          </p:cNvPr>
          <p:cNvSpPr/>
          <p:nvPr/>
        </p:nvSpPr>
        <p:spPr>
          <a:xfrm>
            <a:off x="4718109" y="1873328"/>
            <a:ext cx="5264091" cy="830997"/>
          </a:xfrm>
          <a:prstGeom prst="rect">
            <a:avLst/>
          </a:prstGeom>
          <a:solidFill>
            <a:schemeClr val="bg1">
              <a:lumMod val="95000"/>
            </a:schemeClr>
          </a:solidFill>
        </p:spPr>
        <p:txBody>
          <a:bodyPr wrap="square">
            <a:spAutoFit/>
          </a:bodyPr>
          <a:lstStyle/>
          <a:p>
            <a:r>
              <a:rPr lang="en-US" sz="2400" dirty="0"/>
              <a:t>Objects only occupy </a:t>
            </a:r>
            <a:r>
              <a:rPr lang="en-US" sz="2400" dirty="0">
                <a:solidFill>
                  <a:srgbClr val="DD7C1B"/>
                </a:solidFill>
              </a:rPr>
              <a:t>20% </a:t>
            </a:r>
            <a:r>
              <a:rPr lang="en-US" sz="2400" dirty="0"/>
              <a:t>area of the</a:t>
            </a:r>
          </a:p>
          <a:p>
            <a:r>
              <a:rPr lang="en-US" sz="2400" dirty="0"/>
              <a:t>whole frame in over </a:t>
            </a:r>
            <a:r>
              <a:rPr lang="en-US" sz="2400" dirty="0">
                <a:solidFill>
                  <a:srgbClr val="DD7C1B"/>
                </a:solidFill>
              </a:rPr>
              <a:t>50% to 80% </a:t>
            </a:r>
            <a:r>
              <a:rPr lang="en-US" sz="2400" dirty="0"/>
              <a:t>cases.</a:t>
            </a:r>
          </a:p>
        </p:txBody>
      </p:sp>
      <p:sp>
        <p:nvSpPr>
          <p:cNvPr id="14" name="Rectangle 13">
            <a:extLst>
              <a:ext uri="{FF2B5EF4-FFF2-40B4-BE49-F238E27FC236}">
                <a16:creationId xmlns:a16="http://schemas.microsoft.com/office/drawing/2014/main" id="{4BA98C4C-1F43-471B-A6F1-334C41DF87E5}"/>
              </a:ext>
            </a:extLst>
          </p:cNvPr>
          <p:cNvSpPr/>
          <p:nvPr/>
        </p:nvSpPr>
        <p:spPr>
          <a:xfrm>
            <a:off x="0" y="5816350"/>
            <a:ext cx="12191995" cy="5603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We can compress </a:t>
            </a:r>
            <a:r>
              <a:rPr lang="en-US" sz="3200" b="1" dirty="0">
                <a:solidFill>
                  <a:srgbClr val="0070C0"/>
                </a:solidFill>
              </a:rPr>
              <a:t>80+% </a:t>
            </a:r>
            <a:r>
              <a:rPr lang="en-US" sz="3200" b="1" dirty="0">
                <a:solidFill>
                  <a:schemeClr val="tx1"/>
                </a:solidFill>
              </a:rPr>
              <a:t>pixels without hurting accuracy!</a:t>
            </a:r>
          </a:p>
        </p:txBody>
      </p:sp>
      <p:sp>
        <p:nvSpPr>
          <p:cNvPr id="3" name="Oval 2">
            <a:extLst>
              <a:ext uri="{FF2B5EF4-FFF2-40B4-BE49-F238E27FC236}">
                <a16:creationId xmlns:a16="http://schemas.microsoft.com/office/drawing/2014/main" id="{D0BE9053-0110-41C9-9E01-E788130341F4}"/>
              </a:ext>
            </a:extLst>
          </p:cNvPr>
          <p:cNvSpPr/>
          <p:nvPr/>
        </p:nvSpPr>
        <p:spPr>
          <a:xfrm>
            <a:off x="4152217" y="1555675"/>
            <a:ext cx="409067" cy="1466305"/>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75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22" y="-2119"/>
            <a:ext cx="10515600" cy="1325563"/>
          </a:xfrm>
        </p:spPr>
        <p:txBody>
          <a:bodyPr>
            <a:normAutofit/>
          </a:bodyPr>
          <a:lstStyle/>
          <a:p>
            <a:pPr algn="ctr"/>
            <a:r>
              <a:rPr lang="en-US" b="1" dirty="0">
                <a:solidFill>
                  <a:srgbClr val="216583"/>
                </a:solidFill>
              </a:rPr>
              <a:t>Previous work </a:t>
            </a:r>
            <a:r>
              <a:rPr lang="en-US" b="1" dirty="0">
                <a:solidFill>
                  <a:srgbClr val="DD7C1B"/>
                </a:solidFill>
              </a:rPr>
              <a:t>type 1</a:t>
            </a:r>
            <a:r>
              <a:rPr lang="en-US" b="1" dirty="0">
                <a:solidFill>
                  <a:srgbClr val="216583"/>
                </a:solidFill>
              </a:rPr>
              <a:t>:</a:t>
            </a:r>
            <a:br>
              <a:rPr lang="en-US" b="1" dirty="0">
                <a:solidFill>
                  <a:srgbClr val="216583"/>
                </a:solidFill>
              </a:rPr>
            </a:br>
            <a:r>
              <a:rPr lang="en-US" b="1" dirty="0">
                <a:solidFill>
                  <a:srgbClr val="216583"/>
                </a:solidFill>
              </a:rPr>
              <a:t>Camera-side heuristics</a:t>
            </a:r>
            <a:endParaRPr lang="en-US" dirty="0"/>
          </a:p>
        </p:txBody>
      </p:sp>
      <p:sp>
        <p:nvSpPr>
          <p:cNvPr id="3" name="Slide Number Placeholder 2">
            <a:extLst>
              <a:ext uri="{FF2B5EF4-FFF2-40B4-BE49-F238E27FC236}">
                <a16:creationId xmlns:a16="http://schemas.microsoft.com/office/drawing/2014/main" id="{D8212E72-F46C-B54E-BA00-8C960A081C7F}"/>
              </a:ext>
            </a:extLst>
          </p:cNvPr>
          <p:cNvSpPr>
            <a:spLocks noGrp="1"/>
          </p:cNvSpPr>
          <p:nvPr>
            <p:ph type="sldNum" sz="quarter" idx="12"/>
          </p:nvPr>
        </p:nvSpPr>
        <p:spPr/>
        <p:txBody>
          <a:bodyPr/>
          <a:lstStyle/>
          <a:p>
            <a:r>
              <a:rPr lang="en-US" dirty="0"/>
              <a:t>8</a:t>
            </a:r>
          </a:p>
        </p:txBody>
      </p:sp>
      <p:cxnSp>
        <p:nvCxnSpPr>
          <p:cNvPr id="30" name="Straight Arrow Connector 29">
            <a:extLst>
              <a:ext uri="{FF2B5EF4-FFF2-40B4-BE49-F238E27FC236}">
                <a16:creationId xmlns:a16="http://schemas.microsoft.com/office/drawing/2014/main" id="{EB2E6156-E9C8-4DEB-95F5-E4CAAEC2711D}"/>
              </a:ext>
            </a:extLst>
          </p:cNvPr>
          <p:cNvCxnSpPr>
            <a:cxnSpLocks/>
          </p:cNvCxnSpPr>
          <p:nvPr/>
        </p:nvCxnSpPr>
        <p:spPr>
          <a:xfrm flipH="1">
            <a:off x="1841151" y="4273671"/>
            <a:ext cx="1" cy="68754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0921075-F98D-4D90-92AF-32CA72ADB173}"/>
              </a:ext>
            </a:extLst>
          </p:cNvPr>
          <p:cNvSpPr txBox="1"/>
          <p:nvPr/>
        </p:nvSpPr>
        <p:spPr>
          <a:xfrm>
            <a:off x="1871992" y="4414293"/>
            <a:ext cx="3009029" cy="461665"/>
          </a:xfrm>
          <a:prstGeom prst="rect">
            <a:avLst/>
          </a:prstGeom>
          <a:noFill/>
        </p:spPr>
        <p:txBody>
          <a:bodyPr wrap="none" rtlCol="0">
            <a:spAutoFit/>
          </a:bodyPr>
          <a:lstStyle/>
          <a:p>
            <a:r>
              <a:rPr lang="en-US" sz="2400" dirty="0"/>
              <a:t>Camera-side heuristics</a:t>
            </a:r>
          </a:p>
        </p:txBody>
      </p:sp>
      <p:pic>
        <p:nvPicPr>
          <p:cNvPr id="55" name="Picture 54">
            <a:extLst>
              <a:ext uri="{FF2B5EF4-FFF2-40B4-BE49-F238E27FC236}">
                <a16:creationId xmlns:a16="http://schemas.microsoft.com/office/drawing/2014/main" id="{BFB21EDD-8FD4-4901-8F4B-FFE935817354}"/>
              </a:ext>
            </a:extLst>
          </p:cNvPr>
          <p:cNvPicPr>
            <a:picLocks noChangeAspect="1"/>
          </p:cNvPicPr>
          <p:nvPr/>
        </p:nvPicPr>
        <p:blipFill>
          <a:blip r:embed="rId3"/>
          <a:stretch>
            <a:fillRect/>
          </a:stretch>
        </p:blipFill>
        <p:spPr>
          <a:xfrm>
            <a:off x="299893" y="2606091"/>
            <a:ext cx="3089440" cy="1667580"/>
          </a:xfrm>
          <a:prstGeom prst="rect">
            <a:avLst/>
          </a:prstGeom>
        </p:spPr>
      </p:pic>
      <p:grpSp>
        <p:nvGrpSpPr>
          <p:cNvPr id="56" name="Group 55">
            <a:extLst>
              <a:ext uri="{FF2B5EF4-FFF2-40B4-BE49-F238E27FC236}">
                <a16:creationId xmlns:a16="http://schemas.microsoft.com/office/drawing/2014/main" id="{4182BB8F-033D-44FC-9CDD-DCAB3693C4D0}"/>
              </a:ext>
            </a:extLst>
          </p:cNvPr>
          <p:cNvGrpSpPr/>
          <p:nvPr/>
        </p:nvGrpSpPr>
        <p:grpSpPr>
          <a:xfrm>
            <a:off x="8806129" y="2606091"/>
            <a:ext cx="3089439" cy="1673885"/>
            <a:chOff x="191559" y="3099687"/>
            <a:chExt cx="5424824" cy="2939217"/>
          </a:xfrm>
        </p:grpSpPr>
        <p:sp>
          <p:nvSpPr>
            <p:cNvPr id="57" name="Rectangle 56">
              <a:extLst>
                <a:ext uri="{FF2B5EF4-FFF2-40B4-BE49-F238E27FC236}">
                  <a16:creationId xmlns:a16="http://schemas.microsoft.com/office/drawing/2014/main" id="{6401953A-6A8C-4956-B4DD-02D9FDDAED99}"/>
                </a:ext>
              </a:extLst>
            </p:cNvPr>
            <p:cNvSpPr/>
            <p:nvPr/>
          </p:nvSpPr>
          <p:spPr>
            <a:xfrm>
              <a:off x="191559" y="3099689"/>
              <a:ext cx="5424824" cy="293921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1A7A87A6-8E8A-4DA0-888C-A90D2812E53D}"/>
                </a:ext>
              </a:extLst>
            </p:cNvPr>
            <p:cNvPicPr>
              <a:picLocks noChangeAspect="1"/>
            </p:cNvPicPr>
            <p:nvPr/>
          </p:nvPicPr>
          <p:blipFill>
            <a:blip r:embed="rId3"/>
            <a:srcRect l="91352" t="66062" r="804" b="16748"/>
            <a:stretch>
              <a:fillRect/>
            </a:stretch>
          </p:blipFill>
          <p:spPr>
            <a:xfrm>
              <a:off x="5187409" y="5041109"/>
              <a:ext cx="428974" cy="507409"/>
            </a:xfrm>
            <a:custGeom>
              <a:avLst/>
              <a:gdLst>
                <a:gd name="connsiteX0" fmla="*/ 0 w 428974"/>
                <a:gd name="connsiteY0" fmla="*/ 0 h 507409"/>
                <a:gd name="connsiteX1" fmla="*/ 428974 w 428974"/>
                <a:gd name="connsiteY1" fmla="*/ 0 h 507409"/>
                <a:gd name="connsiteX2" fmla="*/ 428974 w 428974"/>
                <a:gd name="connsiteY2" fmla="*/ 507409 h 507409"/>
                <a:gd name="connsiteX3" fmla="*/ 0 w 428974"/>
                <a:gd name="connsiteY3" fmla="*/ 507409 h 507409"/>
              </a:gdLst>
              <a:ahLst/>
              <a:cxnLst>
                <a:cxn ang="0">
                  <a:pos x="connsiteX0" y="connsiteY0"/>
                </a:cxn>
                <a:cxn ang="0">
                  <a:pos x="connsiteX1" y="connsiteY1"/>
                </a:cxn>
                <a:cxn ang="0">
                  <a:pos x="connsiteX2" y="connsiteY2"/>
                </a:cxn>
                <a:cxn ang="0">
                  <a:pos x="connsiteX3" y="connsiteY3"/>
                </a:cxn>
              </a:cxnLst>
              <a:rect l="l" t="t" r="r" b="b"/>
              <a:pathLst>
                <a:path w="428974" h="507409">
                  <a:moveTo>
                    <a:pt x="0" y="0"/>
                  </a:moveTo>
                  <a:lnTo>
                    <a:pt x="428974" y="0"/>
                  </a:lnTo>
                  <a:lnTo>
                    <a:pt x="428974" y="507409"/>
                  </a:lnTo>
                  <a:lnTo>
                    <a:pt x="0" y="507409"/>
                  </a:lnTo>
                  <a:close/>
                </a:path>
              </a:pathLst>
            </a:custGeom>
          </p:spPr>
        </p:pic>
        <p:pic>
          <p:nvPicPr>
            <p:cNvPr id="59" name="Picture 58">
              <a:extLst>
                <a:ext uri="{FF2B5EF4-FFF2-40B4-BE49-F238E27FC236}">
                  <a16:creationId xmlns:a16="http://schemas.microsoft.com/office/drawing/2014/main" id="{0E3E1D90-8409-4A22-BF84-8F0DA0D321D6}"/>
                </a:ext>
              </a:extLst>
            </p:cNvPr>
            <p:cNvPicPr>
              <a:picLocks noChangeAspect="1"/>
            </p:cNvPicPr>
            <p:nvPr/>
          </p:nvPicPr>
          <p:blipFill>
            <a:blip r:embed="rId3"/>
            <a:srcRect l="78189" t="64604" r="13119" b="12054"/>
            <a:stretch>
              <a:fillRect/>
            </a:stretch>
          </p:blipFill>
          <p:spPr>
            <a:xfrm>
              <a:off x="4467574" y="4998059"/>
              <a:ext cx="475368" cy="689044"/>
            </a:xfrm>
            <a:custGeom>
              <a:avLst/>
              <a:gdLst>
                <a:gd name="connsiteX0" fmla="*/ 0 w 475368"/>
                <a:gd name="connsiteY0" fmla="*/ 0 h 689044"/>
                <a:gd name="connsiteX1" fmla="*/ 475368 w 475368"/>
                <a:gd name="connsiteY1" fmla="*/ 0 h 689044"/>
                <a:gd name="connsiteX2" fmla="*/ 475368 w 475368"/>
                <a:gd name="connsiteY2" fmla="*/ 689044 h 689044"/>
                <a:gd name="connsiteX3" fmla="*/ 0 w 475368"/>
                <a:gd name="connsiteY3" fmla="*/ 689044 h 689044"/>
              </a:gdLst>
              <a:ahLst/>
              <a:cxnLst>
                <a:cxn ang="0">
                  <a:pos x="connsiteX0" y="connsiteY0"/>
                </a:cxn>
                <a:cxn ang="0">
                  <a:pos x="connsiteX1" y="connsiteY1"/>
                </a:cxn>
                <a:cxn ang="0">
                  <a:pos x="connsiteX2" y="connsiteY2"/>
                </a:cxn>
                <a:cxn ang="0">
                  <a:pos x="connsiteX3" y="connsiteY3"/>
                </a:cxn>
              </a:cxnLst>
              <a:rect l="l" t="t" r="r" b="b"/>
              <a:pathLst>
                <a:path w="475368" h="689044">
                  <a:moveTo>
                    <a:pt x="0" y="0"/>
                  </a:moveTo>
                  <a:lnTo>
                    <a:pt x="475368" y="0"/>
                  </a:lnTo>
                  <a:lnTo>
                    <a:pt x="475368" y="689044"/>
                  </a:lnTo>
                  <a:lnTo>
                    <a:pt x="0" y="689044"/>
                  </a:lnTo>
                  <a:close/>
                </a:path>
              </a:pathLst>
            </a:custGeom>
          </p:spPr>
        </p:pic>
        <p:pic>
          <p:nvPicPr>
            <p:cNvPr id="60" name="Picture 59">
              <a:extLst>
                <a:ext uri="{FF2B5EF4-FFF2-40B4-BE49-F238E27FC236}">
                  <a16:creationId xmlns:a16="http://schemas.microsoft.com/office/drawing/2014/main" id="{DA0CB3D8-F8E6-43B0-88BA-DDAC3485A2E6}"/>
                </a:ext>
              </a:extLst>
            </p:cNvPr>
            <p:cNvPicPr>
              <a:picLocks noChangeAspect="1"/>
            </p:cNvPicPr>
            <p:nvPr/>
          </p:nvPicPr>
          <p:blipFill>
            <a:blip r:embed="rId3"/>
            <a:srcRect l="89174" t="30827" r="4230" b="56841"/>
            <a:stretch>
              <a:fillRect/>
            </a:stretch>
          </p:blipFill>
          <p:spPr>
            <a:xfrm>
              <a:off x="5068312" y="4001004"/>
              <a:ext cx="360734" cy="364014"/>
            </a:xfrm>
            <a:custGeom>
              <a:avLst/>
              <a:gdLst>
                <a:gd name="connsiteX0" fmla="*/ 0 w 360734"/>
                <a:gd name="connsiteY0" fmla="*/ 0 h 364014"/>
                <a:gd name="connsiteX1" fmla="*/ 360734 w 360734"/>
                <a:gd name="connsiteY1" fmla="*/ 0 h 364014"/>
                <a:gd name="connsiteX2" fmla="*/ 360734 w 360734"/>
                <a:gd name="connsiteY2" fmla="*/ 364014 h 364014"/>
                <a:gd name="connsiteX3" fmla="*/ 0 w 360734"/>
                <a:gd name="connsiteY3" fmla="*/ 364014 h 364014"/>
              </a:gdLst>
              <a:ahLst/>
              <a:cxnLst>
                <a:cxn ang="0">
                  <a:pos x="connsiteX0" y="connsiteY0"/>
                </a:cxn>
                <a:cxn ang="0">
                  <a:pos x="connsiteX1" y="connsiteY1"/>
                </a:cxn>
                <a:cxn ang="0">
                  <a:pos x="connsiteX2" y="connsiteY2"/>
                </a:cxn>
                <a:cxn ang="0">
                  <a:pos x="connsiteX3" y="connsiteY3"/>
                </a:cxn>
              </a:cxnLst>
              <a:rect l="l" t="t" r="r" b="b"/>
              <a:pathLst>
                <a:path w="360734" h="364014">
                  <a:moveTo>
                    <a:pt x="0" y="0"/>
                  </a:moveTo>
                  <a:lnTo>
                    <a:pt x="360734" y="0"/>
                  </a:lnTo>
                  <a:lnTo>
                    <a:pt x="360734" y="364014"/>
                  </a:lnTo>
                  <a:lnTo>
                    <a:pt x="0" y="364014"/>
                  </a:lnTo>
                  <a:close/>
                </a:path>
              </a:pathLst>
            </a:custGeom>
          </p:spPr>
        </p:pic>
        <p:pic>
          <p:nvPicPr>
            <p:cNvPr id="61" name="Picture 60">
              <a:extLst>
                <a:ext uri="{FF2B5EF4-FFF2-40B4-BE49-F238E27FC236}">
                  <a16:creationId xmlns:a16="http://schemas.microsoft.com/office/drawing/2014/main" id="{A2463E19-965E-455A-8A65-B1204193FB8D}"/>
                </a:ext>
              </a:extLst>
            </p:cNvPr>
            <p:cNvPicPr>
              <a:picLocks noChangeAspect="1"/>
            </p:cNvPicPr>
            <p:nvPr/>
          </p:nvPicPr>
          <p:blipFill>
            <a:blip r:embed="rId3"/>
            <a:srcRect l="79373" t="29614" r="14605" b="58054"/>
            <a:stretch>
              <a:fillRect/>
            </a:stretch>
          </p:blipFill>
          <p:spPr>
            <a:xfrm>
              <a:off x="4532318" y="3965213"/>
              <a:ext cx="329344" cy="364013"/>
            </a:xfrm>
            <a:custGeom>
              <a:avLst/>
              <a:gdLst>
                <a:gd name="connsiteX0" fmla="*/ 0 w 329344"/>
                <a:gd name="connsiteY0" fmla="*/ 0 h 364013"/>
                <a:gd name="connsiteX1" fmla="*/ 329344 w 329344"/>
                <a:gd name="connsiteY1" fmla="*/ 0 h 364013"/>
                <a:gd name="connsiteX2" fmla="*/ 329344 w 329344"/>
                <a:gd name="connsiteY2" fmla="*/ 364013 h 364013"/>
                <a:gd name="connsiteX3" fmla="*/ 0 w 329344"/>
                <a:gd name="connsiteY3" fmla="*/ 364013 h 364013"/>
              </a:gdLst>
              <a:ahLst/>
              <a:cxnLst>
                <a:cxn ang="0">
                  <a:pos x="connsiteX0" y="connsiteY0"/>
                </a:cxn>
                <a:cxn ang="0">
                  <a:pos x="connsiteX1" y="connsiteY1"/>
                </a:cxn>
                <a:cxn ang="0">
                  <a:pos x="connsiteX2" y="connsiteY2"/>
                </a:cxn>
                <a:cxn ang="0">
                  <a:pos x="connsiteX3" y="connsiteY3"/>
                </a:cxn>
              </a:cxnLst>
              <a:rect l="l" t="t" r="r" b="b"/>
              <a:pathLst>
                <a:path w="329344" h="364013">
                  <a:moveTo>
                    <a:pt x="0" y="0"/>
                  </a:moveTo>
                  <a:lnTo>
                    <a:pt x="329344" y="0"/>
                  </a:lnTo>
                  <a:lnTo>
                    <a:pt x="329344" y="364013"/>
                  </a:lnTo>
                  <a:lnTo>
                    <a:pt x="0" y="364013"/>
                  </a:lnTo>
                  <a:close/>
                </a:path>
              </a:pathLst>
            </a:custGeom>
          </p:spPr>
        </p:pic>
        <p:pic>
          <p:nvPicPr>
            <p:cNvPr id="62" name="Picture 61">
              <a:extLst>
                <a:ext uri="{FF2B5EF4-FFF2-40B4-BE49-F238E27FC236}">
                  <a16:creationId xmlns:a16="http://schemas.microsoft.com/office/drawing/2014/main" id="{75F6D88E-7D94-4F66-9865-6759D5B1C73A}"/>
                </a:ext>
              </a:extLst>
            </p:cNvPr>
            <p:cNvPicPr>
              <a:picLocks noChangeAspect="1"/>
            </p:cNvPicPr>
            <p:nvPr/>
          </p:nvPicPr>
          <p:blipFill>
            <a:blip r:embed="rId3"/>
            <a:srcRect l="86881" t="3812" r="9310" b="88687"/>
            <a:stretch>
              <a:fillRect/>
            </a:stretch>
          </p:blipFill>
          <p:spPr>
            <a:xfrm>
              <a:off x="4942942" y="3203553"/>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63" name="Picture 62">
              <a:extLst>
                <a:ext uri="{FF2B5EF4-FFF2-40B4-BE49-F238E27FC236}">
                  <a16:creationId xmlns:a16="http://schemas.microsoft.com/office/drawing/2014/main" id="{9E025FA8-93E5-4C38-8612-5640D52259CD}"/>
                </a:ext>
              </a:extLst>
            </p:cNvPr>
            <p:cNvPicPr>
              <a:picLocks noChangeAspect="1"/>
            </p:cNvPicPr>
            <p:nvPr/>
          </p:nvPicPr>
          <p:blipFill>
            <a:blip r:embed="rId3"/>
            <a:srcRect l="80631" t="3984" r="15560" b="88514"/>
            <a:stretch>
              <a:fillRect/>
            </a:stretch>
          </p:blipFill>
          <p:spPr>
            <a:xfrm>
              <a:off x="4601118" y="3208633"/>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64" name="Picture 63">
              <a:extLst>
                <a:ext uri="{FF2B5EF4-FFF2-40B4-BE49-F238E27FC236}">
                  <a16:creationId xmlns:a16="http://schemas.microsoft.com/office/drawing/2014/main" id="{6D14F1D9-3091-4CB2-9052-2CCBAC999981}"/>
                </a:ext>
              </a:extLst>
            </p:cNvPr>
            <p:cNvPicPr>
              <a:picLocks noChangeAspect="1"/>
            </p:cNvPicPr>
            <p:nvPr/>
          </p:nvPicPr>
          <p:blipFill>
            <a:blip r:embed="rId3"/>
            <a:srcRect l="74381" t="388" r="21811" b="92110"/>
            <a:stretch>
              <a:fillRect/>
            </a:stretch>
          </p:blipFill>
          <p:spPr>
            <a:xfrm>
              <a:off x="4259294" y="3102488"/>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65" name="Picture 64">
              <a:extLst>
                <a:ext uri="{FF2B5EF4-FFF2-40B4-BE49-F238E27FC236}">
                  <a16:creationId xmlns:a16="http://schemas.microsoft.com/office/drawing/2014/main" id="{A0178B5E-2909-4F7F-BADD-5DAB3660B8E4}"/>
                </a:ext>
              </a:extLst>
            </p:cNvPr>
            <p:cNvPicPr>
              <a:picLocks noChangeAspect="1"/>
            </p:cNvPicPr>
            <p:nvPr/>
          </p:nvPicPr>
          <p:blipFill>
            <a:blip r:embed="rId3"/>
            <a:srcRect l="66903" t="484" r="29289" b="92015"/>
            <a:stretch>
              <a:fillRect/>
            </a:stretch>
          </p:blipFill>
          <p:spPr>
            <a:xfrm>
              <a:off x="3850337" y="3105308"/>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66" name="Picture 65">
              <a:extLst>
                <a:ext uri="{FF2B5EF4-FFF2-40B4-BE49-F238E27FC236}">
                  <a16:creationId xmlns:a16="http://schemas.microsoft.com/office/drawing/2014/main" id="{2CF0D3D9-5B10-441E-B593-EF4CBFE43802}"/>
                </a:ext>
              </a:extLst>
            </p:cNvPr>
            <p:cNvPicPr>
              <a:picLocks noChangeAspect="1"/>
            </p:cNvPicPr>
            <p:nvPr/>
          </p:nvPicPr>
          <p:blipFill>
            <a:blip r:embed="rId3"/>
            <a:srcRect l="55823" t="682" r="40010" b="93075"/>
            <a:stretch>
              <a:fillRect/>
            </a:stretch>
          </p:blipFill>
          <p:spPr>
            <a:xfrm>
              <a:off x="3244414" y="3111167"/>
              <a:ext cx="227868" cy="184279"/>
            </a:xfrm>
            <a:custGeom>
              <a:avLst/>
              <a:gdLst>
                <a:gd name="connsiteX0" fmla="*/ 0 w 227868"/>
                <a:gd name="connsiteY0" fmla="*/ 0 h 184279"/>
                <a:gd name="connsiteX1" fmla="*/ 227868 w 227868"/>
                <a:gd name="connsiteY1" fmla="*/ 0 h 184279"/>
                <a:gd name="connsiteX2" fmla="*/ 227868 w 227868"/>
                <a:gd name="connsiteY2" fmla="*/ 184279 h 184279"/>
                <a:gd name="connsiteX3" fmla="*/ 0 w 227868"/>
                <a:gd name="connsiteY3" fmla="*/ 184279 h 184279"/>
              </a:gdLst>
              <a:ahLst/>
              <a:cxnLst>
                <a:cxn ang="0">
                  <a:pos x="connsiteX0" y="connsiteY0"/>
                </a:cxn>
                <a:cxn ang="0">
                  <a:pos x="connsiteX1" y="connsiteY1"/>
                </a:cxn>
                <a:cxn ang="0">
                  <a:pos x="connsiteX2" y="connsiteY2"/>
                </a:cxn>
                <a:cxn ang="0">
                  <a:pos x="connsiteX3" y="connsiteY3"/>
                </a:cxn>
              </a:cxnLst>
              <a:rect l="l" t="t" r="r" b="b"/>
              <a:pathLst>
                <a:path w="227868" h="184279">
                  <a:moveTo>
                    <a:pt x="0" y="0"/>
                  </a:moveTo>
                  <a:lnTo>
                    <a:pt x="227868" y="0"/>
                  </a:lnTo>
                  <a:lnTo>
                    <a:pt x="227868" y="184279"/>
                  </a:lnTo>
                  <a:lnTo>
                    <a:pt x="0" y="184279"/>
                  </a:lnTo>
                  <a:close/>
                </a:path>
              </a:pathLst>
            </a:custGeom>
          </p:spPr>
        </p:pic>
        <p:pic>
          <p:nvPicPr>
            <p:cNvPr id="67" name="Picture 66">
              <a:extLst>
                <a:ext uri="{FF2B5EF4-FFF2-40B4-BE49-F238E27FC236}">
                  <a16:creationId xmlns:a16="http://schemas.microsoft.com/office/drawing/2014/main" id="{5DF3CC7C-A521-4B85-9754-A1A11003594B}"/>
                </a:ext>
              </a:extLst>
            </p:cNvPr>
            <p:cNvPicPr>
              <a:picLocks noChangeAspect="1"/>
            </p:cNvPicPr>
            <p:nvPr/>
          </p:nvPicPr>
          <p:blipFill>
            <a:blip r:embed="rId3"/>
            <a:srcRect l="53852" t="8658" r="40753" b="79738"/>
            <a:stretch>
              <a:fillRect/>
            </a:stretch>
          </p:blipFill>
          <p:spPr>
            <a:xfrm>
              <a:off x="3136597" y="3346608"/>
              <a:ext cx="295045" cy="342538"/>
            </a:xfrm>
            <a:custGeom>
              <a:avLst/>
              <a:gdLst>
                <a:gd name="connsiteX0" fmla="*/ 0 w 295045"/>
                <a:gd name="connsiteY0" fmla="*/ 0 h 342538"/>
                <a:gd name="connsiteX1" fmla="*/ 295045 w 295045"/>
                <a:gd name="connsiteY1" fmla="*/ 0 h 342538"/>
                <a:gd name="connsiteX2" fmla="*/ 295045 w 295045"/>
                <a:gd name="connsiteY2" fmla="*/ 342538 h 342538"/>
                <a:gd name="connsiteX3" fmla="*/ 0 w 295045"/>
                <a:gd name="connsiteY3" fmla="*/ 342538 h 342538"/>
              </a:gdLst>
              <a:ahLst/>
              <a:cxnLst>
                <a:cxn ang="0">
                  <a:pos x="connsiteX0" y="connsiteY0"/>
                </a:cxn>
                <a:cxn ang="0">
                  <a:pos x="connsiteX1" y="connsiteY1"/>
                </a:cxn>
                <a:cxn ang="0">
                  <a:pos x="connsiteX2" y="connsiteY2"/>
                </a:cxn>
                <a:cxn ang="0">
                  <a:pos x="connsiteX3" y="connsiteY3"/>
                </a:cxn>
              </a:cxnLst>
              <a:rect l="l" t="t" r="r" b="b"/>
              <a:pathLst>
                <a:path w="295045" h="342538">
                  <a:moveTo>
                    <a:pt x="0" y="0"/>
                  </a:moveTo>
                  <a:lnTo>
                    <a:pt x="295045" y="0"/>
                  </a:lnTo>
                  <a:lnTo>
                    <a:pt x="295045" y="342538"/>
                  </a:lnTo>
                  <a:lnTo>
                    <a:pt x="0" y="342538"/>
                  </a:lnTo>
                  <a:close/>
                </a:path>
              </a:pathLst>
            </a:custGeom>
          </p:spPr>
        </p:pic>
        <p:pic>
          <p:nvPicPr>
            <p:cNvPr id="68" name="Picture 67">
              <a:extLst>
                <a:ext uri="{FF2B5EF4-FFF2-40B4-BE49-F238E27FC236}">
                  <a16:creationId xmlns:a16="http://schemas.microsoft.com/office/drawing/2014/main" id="{29AD02D7-1FBF-4B84-9D1C-E8E414A2B6D7}"/>
                </a:ext>
              </a:extLst>
            </p:cNvPr>
            <p:cNvPicPr>
              <a:picLocks noChangeAspect="1"/>
            </p:cNvPicPr>
            <p:nvPr/>
          </p:nvPicPr>
          <p:blipFill>
            <a:blip r:embed="rId3"/>
            <a:srcRect l="50588" t="355" r="44922" b="94710"/>
            <a:stretch>
              <a:fillRect/>
            </a:stretch>
          </p:blipFill>
          <p:spPr>
            <a:xfrm>
              <a:off x="2958125" y="3101519"/>
              <a:ext cx="245571" cy="145667"/>
            </a:xfrm>
            <a:custGeom>
              <a:avLst/>
              <a:gdLst>
                <a:gd name="connsiteX0" fmla="*/ 0 w 245571"/>
                <a:gd name="connsiteY0" fmla="*/ 0 h 145667"/>
                <a:gd name="connsiteX1" fmla="*/ 245571 w 245571"/>
                <a:gd name="connsiteY1" fmla="*/ 0 h 145667"/>
                <a:gd name="connsiteX2" fmla="*/ 245571 w 245571"/>
                <a:gd name="connsiteY2" fmla="*/ 145667 h 145667"/>
                <a:gd name="connsiteX3" fmla="*/ 0 w 245571"/>
                <a:gd name="connsiteY3" fmla="*/ 145667 h 145667"/>
              </a:gdLst>
              <a:ahLst/>
              <a:cxnLst>
                <a:cxn ang="0">
                  <a:pos x="connsiteX0" y="connsiteY0"/>
                </a:cxn>
                <a:cxn ang="0">
                  <a:pos x="connsiteX1" y="connsiteY1"/>
                </a:cxn>
                <a:cxn ang="0">
                  <a:pos x="connsiteX2" y="connsiteY2"/>
                </a:cxn>
                <a:cxn ang="0">
                  <a:pos x="connsiteX3" y="connsiteY3"/>
                </a:cxn>
              </a:cxnLst>
              <a:rect l="l" t="t" r="r" b="b"/>
              <a:pathLst>
                <a:path w="245571" h="145667">
                  <a:moveTo>
                    <a:pt x="0" y="0"/>
                  </a:moveTo>
                  <a:lnTo>
                    <a:pt x="245571" y="0"/>
                  </a:lnTo>
                  <a:lnTo>
                    <a:pt x="245571" y="145667"/>
                  </a:lnTo>
                  <a:lnTo>
                    <a:pt x="0" y="145667"/>
                  </a:lnTo>
                  <a:close/>
                </a:path>
              </a:pathLst>
            </a:custGeom>
          </p:spPr>
        </p:pic>
        <p:pic>
          <p:nvPicPr>
            <p:cNvPr id="69" name="Picture 68">
              <a:extLst>
                <a:ext uri="{FF2B5EF4-FFF2-40B4-BE49-F238E27FC236}">
                  <a16:creationId xmlns:a16="http://schemas.microsoft.com/office/drawing/2014/main" id="{A9AE880D-A0B2-4083-9F0F-6B1F3A56071B}"/>
                </a:ext>
              </a:extLst>
            </p:cNvPr>
            <p:cNvPicPr>
              <a:picLocks noChangeAspect="1"/>
            </p:cNvPicPr>
            <p:nvPr/>
          </p:nvPicPr>
          <p:blipFill>
            <a:blip r:embed="rId3"/>
            <a:srcRect l="44106" t="3984" r="49206" b="85589"/>
            <a:stretch>
              <a:fillRect/>
            </a:stretch>
          </p:blipFill>
          <p:spPr>
            <a:xfrm>
              <a:off x="2603656" y="3208633"/>
              <a:ext cx="365706" cy="307793"/>
            </a:xfrm>
            <a:custGeom>
              <a:avLst/>
              <a:gdLst>
                <a:gd name="connsiteX0" fmla="*/ 0 w 365706"/>
                <a:gd name="connsiteY0" fmla="*/ 0 h 307793"/>
                <a:gd name="connsiteX1" fmla="*/ 365706 w 365706"/>
                <a:gd name="connsiteY1" fmla="*/ 0 h 307793"/>
                <a:gd name="connsiteX2" fmla="*/ 365706 w 365706"/>
                <a:gd name="connsiteY2" fmla="*/ 307793 h 307793"/>
                <a:gd name="connsiteX3" fmla="*/ 0 w 365706"/>
                <a:gd name="connsiteY3" fmla="*/ 307793 h 307793"/>
              </a:gdLst>
              <a:ahLst/>
              <a:cxnLst>
                <a:cxn ang="0">
                  <a:pos x="connsiteX0" y="connsiteY0"/>
                </a:cxn>
                <a:cxn ang="0">
                  <a:pos x="connsiteX1" y="connsiteY1"/>
                </a:cxn>
                <a:cxn ang="0">
                  <a:pos x="connsiteX2" y="connsiteY2"/>
                </a:cxn>
                <a:cxn ang="0">
                  <a:pos x="connsiteX3" y="connsiteY3"/>
                </a:cxn>
              </a:cxnLst>
              <a:rect l="l" t="t" r="r" b="b"/>
              <a:pathLst>
                <a:path w="365706" h="307793">
                  <a:moveTo>
                    <a:pt x="0" y="0"/>
                  </a:moveTo>
                  <a:lnTo>
                    <a:pt x="365706" y="0"/>
                  </a:lnTo>
                  <a:lnTo>
                    <a:pt x="365706" y="307793"/>
                  </a:lnTo>
                  <a:lnTo>
                    <a:pt x="0" y="307793"/>
                  </a:lnTo>
                  <a:close/>
                </a:path>
              </a:pathLst>
            </a:custGeom>
          </p:spPr>
        </p:pic>
        <p:pic>
          <p:nvPicPr>
            <p:cNvPr id="70" name="Picture 69">
              <a:extLst>
                <a:ext uri="{FF2B5EF4-FFF2-40B4-BE49-F238E27FC236}">
                  <a16:creationId xmlns:a16="http://schemas.microsoft.com/office/drawing/2014/main" id="{B332ECAC-7FF3-41CA-85BC-4620FDD9DC16}"/>
                </a:ext>
              </a:extLst>
            </p:cNvPr>
            <p:cNvPicPr>
              <a:picLocks noChangeAspect="1"/>
            </p:cNvPicPr>
            <p:nvPr/>
          </p:nvPicPr>
          <p:blipFill>
            <a:blip r:embed="rId3"/>
            <a:srcRect l="40177" t="293" r="54406" b="95504"/>
            <a:stretch>
              <a:fillRect/>
            </a:stretch>
          </p:blipFill>
          <p:spPr>
            <a:xfrm>
              <a:off x="2388756" y="3099687"/>
              <a:ext cx="296259" cy="124068"/>
            </a:xfrm>
            <a:custGeom>
              <a:avLst/>
              <a:gdLst>
                <a:gd name="connsiteX0" fmla="*/ 0 w 296259"/>
                <a:gd name="connsiteY0" fmla="*/ 0 h 124068"/>
                <a:gd name="connsiteX1" fmla="*/ 296259 w 296259"/>
                <a:gd name="connsiteY1" fmla="*/ 0 h 124068"/>
                <a:gd name="connsiteX2" fmla="*/ 296259 w 296259"/>
                <a:gd name="connsiteY2" fmla="*/ 124068 h 124068"/>
                <a:gd name="connsiteX3" fmla="*/ 0 w 296259"/>
                <a:gd name="connsiteY3" fmla="*/ 124068 h 124068"/>
              </a:gdLst>
              <a:ahLst/>
              <a:cxnLst>
                <a:cxn ang="0">
                  <a:pos x="connsiteX0" y="connsiteY0"/>
                </a:cxn>
                <a:cxn ang="0">
                  <a:pos x="connsiteX1" y="connsiteY1"/>
                </a:cxn>
                <a:cxn ang="0">
                  <a:pos x="connsiteX2" y="connsiteY2"/>
                </a:cxn>
                <a:cxn ang="0">
                  <a:pos x="connsiteX3" y="connsiteY3"/>
                </a:cxn>
              </a:cxnLst>
              <a:rect l="l" t="t" r="r" b="b"/>
              <a:pathLst>
                <a:path w="296259" h="124068">
                  <a:moveTo>
                    <a:pt x="0" y="0"/>
                  </a:moveTo>
                  <a:lnTo>
                    <a:pt x="296259" y="0"/>
                  </a:lnTo>
                  <a:lnTo>
                    <a:pt x="296259" y="124068"/>
                  </a:lnTo>
                  <a:lnTo>
                    <a:pt x="0" y="124068"/>
                  </a:lnTo>
                  <a:close/>
                </a:path>
              </a:pathLst>
            </a:custGeom>
          </p:spPr>
        </p:pic>
        <p:pic>
          <p:nvPicPr>
            <p:cNvPr id="71" name="Picture 70">
              <a:extLst>
                <a:ext uri="{FF2B5EF4-FFF2-40B4-BE49-F238E27FC236}">
                  <a16:creationId xmlns:a16="http://schemas.microsoft.com/office/drawing/2014/main" id="{E24C2974-D157-42A0-AC06-7C61C5A070D6}"/>
                </a:ext>
              </a:extLst>
            </p:cNvPr>
            <p:cNvPicPr>
              <a:picLocks noChangeAspect="1"/>
            </p:cNvPicPr>
            <p:nvPr/>
          </p:nvPicPr>
          <p:blipFill>
            <a:blip r:embed="rId3"/>
            <a:srcRect l="34656" t="8658" r="58335" b="80915"/>
            <a:stretch>
              <a:fillRect/>
            </a:stretch>
          </p:blipFill>
          <p:spPr>
            <a:xfrm>
              <a:off x="2086834" y="3346608"/>
              <a:ext cx="383278" cy="307793"/>
            </a:xfrm>
            <a:custGeom>
              <a:avLst/>
              <a:gdLst>
                <a:gd name="connsiteX0" fmla="*/ 0 w 383278"/>
                <a:gd name="connsiteY0" fmla="*/ 0 h 307793"/>
                <a:gd name="connsiteX1" fmla="*/ 383278 w 383278"/>
                <a:gd name="connsiteY1" fmla="*/ 0 h 307793"/>
                <a:gd name="connsiteX2" fmla="*/ 383278 w 383278"/>
                <a:gd name="connsiteY2" fmla="*/ 307793 h 307793"/>
                <a:gd name="connsiteX3" fmla="*/ 0 w 383278"/>
                <a:gd name="connsiteY3" fmla="*/ 307793 h 307793"/>
              </a:gdLst>
              <a:ahLst/>
              <a:cxnLst>
                <a:cxn ang="0">
                  <a:pos x="connsiteX0" y="connsiteY0"/>
                </a:cxn>
                <a:cxn ang="0">
                  <a:pos x="connsiteX1" y="connsiteY1"/>
                </a:cxn>
                <a:cxn ang="0">
                  <a:pos x="connsiteX2" y="connsiteY2"/>
                </a:cxn>
                <a:cxn ang="0">
                  <a:pos x="connsiteX3" y="connsiteY3"/>
                </a:cxn>
              </a:cxnLst>
              <a:rect l="l" t="t" r="r" b="b"/>
              <a:pathLst>
                <a:path w="383278" h="307793">
                  <a:moveTo>
                    <a:pt x="0" y="0"/>
                  </a:moveTo>
                  <a:lnTo>
                    <a:pt x="383278" y="0"/>
                  </a:lnTo>
                  <a:lnTo>
                    <a:pt x="383278" y="307793"/>
                  </a:lnTo>
                  <a:lnTo>
                    <a:pt x="0" y="307793"/>
                  </a:lnTo>
                  <a:close/>
                </a:path>
              </a:pathLst>
            </a:custGeom>
          </p:spPr>
        </p:pic>
        <p:pic>
          <p:nvPicPr>
            <p:cNvPr id="72" name="Picture 71">
              <a:extLst>
                <a:ext uri="{FF2B5EF4-FFF2-40B4-BE49-F238E27FC236}">
                  <a16:creationId xmlns:a16="http://schemas.microsoft.com/office/drawing/2014/main" id="{A253EB0D-9D11-4BF5-A7EF-CD1704DB6262}"/>
                </a:ext>
              </a:extLst>
            </p:cNvPr>
            <p:cNvPicPr>
              <a:picLocks noChangeAspect="1"/>
            </p:cNvPicPr>
            <p:nvPr/>
          </p:nvPicPr>
          <p:blipFill>
            <a:blip r:embed="rId3"/>
            <a:srcRect l="33660" t="538" r="60923" b="95259"/>
            <a:stretch>
              <a:fillRect/>
            </a:stretch>
          </p:blipFill>
          <p:spPr>
            <a:xfrm>
              <a:off x="2032346" y="3106903"/>
              <a:ext cx="296259" cy="124068"/>
            </a:xfrm>
            <a:custGeom>
              <a:avLst/>
              <a:gdLst>
                <a:gd name="connsiteX0" fmla="*/ 0 w 296259"/>
                <a:gd name="connsiteY0" fmla="*/ 0 h 124068"/>
                <a:gd name="connsiteX1" fmla="*/ 296259 w 296259"/>
                <a:gd name="connsiteY1" fmla="*/ 0 h 124068"/>
                <a:gd name="connsiteX2" fmla="*/ 296259 w 296259"/>
                <a:gd name="connsiteY2" fmla="*/ 124068 h 124068"/>
                <a:gd name="connsiteX3" fmla="*/ 0 w 296259"/>
                <a:gd name="connsiteY3" fmla="*/ 124068 h 124068"/>
              </a:gdLst>
              <a:ahLst/>
              <a:cxnLst>
                <a:cxn ang="0">
                  <a:pos x="connsiteX0" y="connsiteY0"/>
                </a:cxn>
                <a:cxn ang="0">
                  <a:pos x="connsiteX1" y="connsiteY1"/>
                </a:cxn>
                <a:cxn ang="0">
                  <a:pos x="connsiteX2" y="connsiteY2"/>
                </a:cxn>
                <a:cxn ang="0">
                  <a:pos x="connsiteX3" y="connsiteY3"/>
                </a:cxn>
              </a:cxnLst>
              <a:rect l="l" t="t" r="r" b="b"/>
              <a:pathLst>
                <a:path w="296259" h="124068">
                  <a:moveTo>
                    <a:pt x="0" y="0"/>
                  </a:moveTo>
                  <a:lnTo>
                    <a:pt x="296259" y="0"/>
                  </a:lnTo>
                  <a:lnTo>
                    <a:pt x="296259" y="124068"/>
                  </a:lnTo>
                  <a:lnTo>
                    <a:pt x="0" y="124068"/>
                  </a:lnTo>
                  <a:close/>
                </a:path>
              </a:pathLst>
            </a:custGeom>
          </p:spPr>
        </p:pic>
        <p:pic>
          <p:nvPicPr>
            <p:cNvPr id="73" name="Picture 72">
              <a:extLst>
                <a:ext uri="{FF2B5EF4-FFF2-40B4-BE49-F238E27FC236}">
                  <a16:creationId xmlns:a16="http://schemas.microsoft.com/office/drawing/2014/main" id="{0FA63A15-0D07-432C-AD4D-B228F7DB8CFD}"/>
                </a:ext>
              </a:extLst>
            </p:cNvPr>
            <p:cNvPicPr>
              <a:picLocks noChangeAspect="1"/>
            </p:cNvPicPr>
            <p:nvPr/>
          </p:nvPicPr>
          <p:blipFill>
            <a:blip r:embed="rId3"/>
            <a:srcRect l="11269" t="27919" r="79664" b="56901"/>
            <a:stretch>
              <a:fillRect/>
            </a:stretch>
          </p:blipFill>
          <p:spPr>
            <a:xfrm>
              <a:off x="807823" y="3915168"/>
              <a:ext cx="495869" cy="448102"/>
            </a:xfrm>
            <a:custGeom>
              <a:avLst/>
              <a:gdLst>
                <a:gd name="connsiteX0" fmla="*/ 0 w 495869"/>
                <a:gd name="connsiteY0" fmla="*/ 0 h 448102"/>
                <a:gd name="connsiteX1" fmla="*/ 495869 w 495869"/>
                <a:gd name="connsiteY1" fmla="*/ 0 h 448102"/>
                <a:gd name="connsiteX2" fmla="*/ 495869 w 495869"/>
                <a:gd name="connsiteY2" fmla="*/ 448102 h 448102"/>
                <a:gd name="connsiteX3" fmla="*/ 0 w 495869"/>
                <a:gd name="connsiteY3" fmla="*/ 448102 h 448102"/>
              </a:gdLst>
              <a:ahLst/>
              <a:cxnLst>
                <a:cxn ang="0">
                  <a:pos x="connsiteX0" y="connsiteY0"/>
                </a:cxn>
                <a:cxn ang="0">
                  <a:pos x="connsiteX1" y="connsiteY1"/>
                </a:cxn>
                <a:cxn ang="0">
                  <a:pos x="connsiteX2" y="connsiteY2"/>
                </a:cxn>
                <a:cxn ang="0">
                  <a:pos x="connsiteX3" y="connsiteY3"/>
                </a:cxn>
              </a:cxnLst>
              <a:rect l="l" t="t" r="r" b="b"/>
              <a:pathLst>
                <a:path w="495869" h="448102">
                  <a:moveTo>
                    <a:pt x="0" y="0"/>
                  </a:moveTo>
                  <a:lnTo>
                    <a:pt x="495869" y="0"/>
                  </a:lnTo>
                  <a:lnTo>
                    <a:pt x="495869" y="448102"/>
                  </a:lnTo>
                  <a:lnTo>
                    <a:pt x="0" y="448102"/>
                  </a:lnTo>
                  <a:close/>
                </a:path>
              </a:pathLst>
            </a:custGeom>
          </p:spPr>
        </p:pic>
        <p:pic>
          <p:nvPicPr>
            <p:cNvPr id="74" name="Picture 73">
              <a:extLst>
                <a:ext uri="{FF2B5EF4-FFF2-40B4-BE49-F238E27FC236}">
                  <a16:creationId xmlns:a16="http://schemas.microsoft.com/office/drawing/2014/main" id="{4B8B4DDB-416F-43DE-A633-E9745EB7DAD2}"/>
                </a:ext>
              </a:extLst>
            </p:cNvPr>
            <p:cNvPicPr>
              <a:picLocks noChangeAspect="1"/>
            </p:cNvPicPr>
            <p:nvPr/>
          </p:nvPicPr>
          <p:blipFill>
            <a:blip r:embed="rId3"/>
            <a:srcRect l="17216" t="15359" r="62320" b="45573"/>
            <a:stretch>
              <a:fillRect/>
            </a:stretch>
          </p:blipFill>
          <p:spPr>
            <a:xfrm>
              <a:off x="1133094" y="3544404"/>
              <a:ext cx="1119116" cy="1153236"/>
            </a:xfrm>
            <a:custGeom>
              <a:avLst/>
              <a:gdLst>
                <a:gd name="connsiteX0" fmla="*/ 0 w 1119116"/>
                <a:gd name="connsiteY0" fmla="*/ 0 h 1153236"/>
                <a:gd name="connsiteX1" fmla="*/ 1119116 w 1119116"/>
                <a:gd name="connsiteY1" fmla="*/ 0 h 1153236"/>
                <a:gd name="connsiteX2" fmla="*/ 1119116 w 1119116"/>
                <a:gd name="connsiteY2" fmla="*/ 1153236 h 1153236"/>
                <a:gd name="connsiteX3" fmla="*/ 0 w 1119116"/>
                <a:gd name="connsiteY3" fmla="*/ 1153236 h 1153236"/>
              </a:gdLst>
              <a:ahLst/>
              <a:cxnLst>
                <a:cxn ang="0">
                  <a:pos x="connsiteX0" y="connsiteY0"/>
                </a:cxn>
                <a:cxn ang="0">
                  <a:pos x="connsiteX1" y="connsiteY1"/>
                </a:cxn>
                <a:cxn ang="0">
                  <a:pos x="connsiteX2" y="connsiteY2"/>
                </a:cxn>
                <a:cxn ang="0">
                  <a:pos x="connsiteX3" y="connsiteY3"/>
                </a:cxn>
              </a:cxnLst>
              <a:rect l="l" t="t" r="r" b="b"/>
              <a:pathLst>
                <a:path w="1119116" h="1153236">
                  <a:moveTo>
                    <a:pt x="0" y="0"/>
                  </a:moveTo>
                  <a:lnTo>
                    <a:pt x="1119116" y="0"/>
                  </a:lnTo>
                  <a:lnTo>
                    <a:pt x="1119116" y="1153236"/>
                  </a:lnTo>
                  <a:lnTo>
                    <a:pt x="0" y="1153236"/>
                  </a:lnTo>
                  <a:close/>
                </a:path>
              </a:pathLst>
            </a:custGeom>
          </p:spPr>
        </p:pic>
        <p:pic>
          <p:nvPicPr>
            <p:cNvPr id="75" name="Picture 74">
              <a:extLst>
                <a:ext uri="{FF2B5EF4-FFF2-40B4-BE49-F238E27FC236}">
                  <a16:creationId xmlns:a16="http://schemas.microsoft.com/office/drawing/2014/main" id="{5A6B7E0B-A5E6-419C-B813-FF2BEE6EFF5E}"/>
                </a:ext>
              </a:extLst>
            </p:cNvPr>
            <p:cNvPicPr>
              <a:picLocks noChangeAspect="1"/>
            </p:cNvPicPr>
            <p:nvPr/>
          </p:nvPicPr>
          <p:blipFill>
            <a:blip r:embed="rId3"/>
            <a:srcRect t="53348" r="94637" b="33784"/>
            <a:stretch>
              <a:fillRect/>
            </a:stretch>
          </p:blipFill>
          <p:spPr>
            <a:xfrm>
              <a:off x="191559" y="4665795"/>
              <a:ext cx="293266" cy="379863"/>
            </a:xfrm>
            <a:custGeom>
              <a:avLst/>
              <a:gdLst>
                <a:gd name="connsiteX0" fmla="*/ 0 w 293266"/>
                <a:gd name="connsiteY0" fmla="*/ 0 h 379863"/>
                <a:gd name="connsiteX1" fmla="*/ 293266 w 293266"/>
                <a:gd name="connsiteY1" fmla="*/ 0 h 379863"/>
                <a:gd name="connsiteX2" fmla="*/ 293266 w 293266"/>
                <a:gd name="connsiteY2" fmla="*/ 379863 h 379863"/>
                <a:gd name="connsiteX3" fmla="*/ 0 w 293266"/>
                <a:gd name="connsiteY3" fmla="*/ 379863 h 379863"/>
              </a:gdLst>
              <a:ahLst/>
              <a:cxnLst>
                <a:cxn ang="0">
                  <a:pos x="connsiteX0" y="connsiteY0"/>
                </a:cxn>
                <a:cxn ang="0">
                  <a:pos x="connsiteX1" y="connsiteY1"/>
                </a:cxn>
                <a:cxn ang="0">
                  <a:pos x="connsiteX2" y="connsiteY2"/>
                </a:cxn>
                <a:cxn ang="0">
                  <a:pos x="connsiteX3" y="connsiteY3"/>
                </a:cxn>
              </a:cxnLst>
              <a:rect l="l" t="t" r="r" b="b"/>
              <a:pathLst>
                <a:path w="293266" h="379863">
                  <a:moveTo>
                    <a:pt x="0" y="0"/>
                  </a:moveTo>
                  <a:lnTo>
                    <a:pt x="293266" y="0"/>
                  </a:lnTo>
                  <a:lnTo>
                    <a:pt x="293266" y="379863"/>
                  </a:lnTo>
                  <a:lnTo>
                    <a:pt x="0" y="379863"/>
                  </a:lnTo>
                  <a:close/>
                </a:path>
              </a:pathLst>
            </a:custGeom>
          </p:spPr>
        </p:pic>
        <p:pic>
          <p:nvPicPr>
            <p:cNvPr id="76" name="Picture 75">
              <a:extLst>
                <a:ext uri="{FF2B5EF4-FFF2-40B4-BE49-F238E27FC236}">
                  <a16:creationId xmlns:a16="http://schemas.microsoft.com/office/drawing/2014/main" id="{DEB4A3FD-6A69-469C-86DD-4BC1679636CA}"/>
                </a:ext>
              </a:extLst>
            </p:cNvPr>
            <p:cNvPicPr>
              <a:picLocks noChangeAspect="1"/>
            </p:cNvPicPr>
            <p:nvPr/>
          </p:nvPicPr>
          <p:blipFill>
            <a:blip r:embed="rId3"/>
            <a:srcRect l="785" t="83252" r="84655" b="136"/>
            <a:stretch>
              <a:fillRect/>
            </a:stretch>
          </p:blipFill>
          <p:spPr>
            <a:xfrm>
              <a:off x="234493" y="5548518"/>
              <a:ext cx="796243" cy="490384"/>
            </a:xfrm>
            <a:custGeom>
              <a:avLst/>
              <a:gdLst>
                <a:gd name="connsiteX0" fmla="*/ 0 w 796243"/>
                <a:gd name="connsiteY0" fmla="*/ 0 h 490384"/>
                <a:gd name="connsiteX1" fmla="*/ 796243 w 796243"/>
                <a:gd name="connsiteY1" fmla="*/ 0 h 490384"/>
                <a:gd name="connsiteX2" fmla="*/ 796243 w 796243"/>
                <a:gd name="connsiteY2" fmla="*/ 490384 h 490384"/>
                <a:gd name="connsiteX3" fmla="*/ 0 w 796243"/>
                <a:gd name="connsiteY3" fmla="*/ 490384 h 490384"/>
              </a:gdLst>
              <a:ahLst/>
              <a:cxnLst>
                <a:cxn ang="0">
                  <a:pos x="connsiteX0" y="connsiteY0"/>
                </a:cxn>
                <a:cxn ang="0">
                  <a:pos x="connsiteX1" y="connsiteY1"/>
                </a:cxn>
                <a:cxn ang="0">
                  <a:pos x="connsiteX2" y="connsiteY2"/>
                </a:cxn>
                <a:cxn ang="0">
                  <a:pos x="connsiteX3" y="connsiteY3"/>
                </a:cxn>
              </a:cxnLst>
              <a:rect l="l" t="t" r="r" b="b"/>
              <a:pathLst>
                <a:path w="796243" h="490384">
                  <a:moveTo>
                    <a:pt x="0" y="0"/>
                  </a:moveTo>
                  <a:lnTo>
                    <a:pt x="796243" y="0"/>
                  </a:lnTo>
                  <a:lnTo>
                    <a:pt x="796243" y="490384"/>
                  </a:lnTo>
                  <a:lnTo>
                    <a:pt x="0" y="490384"/>
                  </a:lnTo>
                  <a:close/>
                </a:path>
              </a:pathLst>
            </a:custGeom>
          </p:spPr>
        </p:pic>
      </p:grpSp>
      <p:sp>
        <p:nvSpPr>
          <p:cNvPr id="115" name="TextBox 114">
            <a:extLst>
              <a:ext uri="{FF2B5EF4-FFF2-40B4-BE49-F238E27FC236}">
                <a16:creationId xmlns:a16="http://schemas.microsoft.com/office/drawing/2014/main" id="{ECA65864-E3C3-434B-B208-F497BDBF38BE}"/>
              </a:ext>
            </a:extLst>
          </p:cNvPr>
          <p:cNvSpPr txBox="1"/>
          <p:nvPr/>
        </p:nvSpPr>
        <p:spPr>
          <a:xfrm>
            <a:off x="4436454" y="4386612"/>
            <a:ext cx="4003340" cy="461665"/>
          </a:xfrm>
          <a:prstGeom prst="rect">
            <a:avLst/>
          </a:prstGeom>
          <a:noFill/>
        </p:spPr>
        <p:txBody>
          <a:bodyPr wrap="none" rtlCol="0">
            <a:spAutoFit/>
          </a:bodyPr>
          <a:lstStyle/>
          <a:p>
            <a:r>
              <a:rPr lang="en-US" sz="2400" dirty="0"/>
              <a:t>Sent by camera-side heuristics</a:t>
            </a:r>
          </a:p>
        </p:txBody>
      </p:sp>
      <p:sp>
        <p:nvSpPr>
          <p:cNvPr id="116" name="TextBox 115">
            <a:extLst>
              <a:ext uri="{FF2B5EF4-FFF2-40B4-BE49-F238E27FC236}">
                <a16:creationId xmlns:a16="http://schemas.microsoft.com/office/drawing/2014/main" id="{7169D27B-1EC2-4AF3-B10F-F4FFA1FBED4B}"/>
              </a:ext>
            </a:extLst>
          </p:cNvPr>
          <p:cNvSpPr txBox="1"/>
          <p:nvPr/>
        </p:nvSpPr>
        <p:spPr>
          <a:xfrm>
            <a:off x="10085623" y="4395482"/>
            <a:ext cx="795411" cy="461665"/>
          </a:xfrm>
          <a:prstGeom prst="rect">
            <a:avLst/>
          </a:prstGeom>
          <a:noFill/>
        </p:spPr>
        <p:txBody>
          <a:bodyPr wrap="none" rtlCol="0">
            <a:spAutoFit/>
          </a:bodyPr>
          <a:lstStyle/>
          <a:p>
            <a:r>
              <a:rPr lang="en-US" sz="2400" dirty="0"/>
              <a:t>Ideal</a:t>
            </a:r>
          </a:p>
        </p:txBody>
      </p:sp>
      <p:sp>
        <p:nvSpPr>
          <p:cNvPr id="117" name="TextBox 116">
            <a:extLst>
              <a:ext uri="{FF2B5EF4-FFF2-40B4-BE49-F238E27FC236}">
                <a16:creationId xmlns:a16="http://schemas.microsoft.com/office/drawing/2014/main" id="{F073819D-D66D-421D-8F12-4B6A6DAD672C}"/>
              </a:ext>
            </a:extLst>
          </p:cNvPr>
          <p:cNvSpPr txBox="1"/>
          <p:nvPr/>
        </p:nvSpPr>
        <p:spPr>
          <a:xfrm>
            <a:off x="4781021" y="5449986"/>
            <a:ext cx="7317546" cy="830997"/>
          </a:xfrm>
          <a:prstGeom prst="rect">
            <a:avLst/>
          </a:prstGeom>
          <a:noFill/>
        </p:spPr>
        <p:txBody>
          <a:bodyPr wrap="square" rtlCol="0">
            <a:spAutoFit/>
          </a:bodyPr>
          <a:lstStyle/>
          <a:p>
            <a:pPr algn="ctr"/>
            <a:r>
              <a:rPr lang="en-US" sz="2400" b="1" dirty="0"/>
              <a:t>The camera-side heuristics may </a:t>
            </a:r>
            <a:r>
              <a:rPr lang="en-US" sz="2400" b="1" dirty="0">
                <a:solidFill>
                  <a:schemeClr val="accent2"/>
                </a:solidFill>
              </a:rPr>
              <a:t>miss many objects</a:t>
            </a:r>
            <a:r>
              <a:rPr lang="en-US" sz="2400" b="1" dirty="0"/>
              <a:t> which will </a:t>
            </a:r>
            <a:r>
              <a:rPr lang="en-US" sz="2400" b="1" dirty="0">
                <a:solidFill>
                  <a:schemeClr val="accent2"/>
                </a:solidFill>
              </a:rPr>
              <a:t>never</a:t>
            </a:r>
            <a:r>
              <a:rPr lang="en-US" sz="2400" b="1" dirty="0"/>
              <a:t> be recovered by the server DNN.</a:t>
            </a:r>
          </a:p>
        </p:txBody>
      </p:sp>
      <p:cxnSp>
        <p:nvCxnSpPr>
          <p:cNvPr id="118" name="Straight Arrow Connector 117">
            <a:extLst>
              <a:ext uri="{FF2B5EF4-FFF2-40B4-BE49-F238E27FC236}">
                <a16:creationId xmlns:a16="http://schemas.microsoft.com/office/drawing/2014/main" id="{1EB8D63C-E897-4A45-9B64-F98DCE7F6435}"/>
              </a:ext>
            </a:extLst>
          </p:cNvPr>
          <p:cNvCxnSpPr>
            <a:cxnSpLocks/>
          </p:cNvCxnSpPr>
          <p:nvPr/>
        </p:nvCxnSpPr>
        <p:spPr>
          <a:xfrm flipH="1">
            <a:off x="8514125" y="4705443"/>
            <a:ext cx="1" cy="68754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5C955D0-CCE2-4F31-A9C4-1164C16D013C}"/>
              </a:ext>
            </a:extLst>
          </p:cNvPr>
          <p:cNvGrpSpPr/>
          <p:nvPr/>
        </p:nvGrpSpPr>
        <p:grpSpPr>
          <a:xfrm>
            <a:off x="321432" y="4962163"/>
            <a:ext cx="3093455" cy="1673884"/>
            <a:chOff x="321432" y="4962163"/>
            <a:chExt cx="3093455" cy="1673884"/>
          </a:xfrm>
        </p:grpSpPr>
        <p:sp>
          <p:nvSpPr>
            <p:cNvPr id="4" name="Rectangle 3">
              <a:extLst>
                <a:ext uri="{FF2B5EF4-FFF2-40B4-BE49-F238E27FC236}">
                  <a16:creationId xmlns:a16="http://schemas.microsoft.com/office/drawing/2014/main" id="{02CBF2C6-A51A-4042-AFB3-87D53558AC9E}"/>
                </a:ext>
              </a:extLst>
            </p:cNvPr>
            <p:cNvSpPr/>
            <p:nvPr/>
          </p:nvSpPr>
          <p:spPr>
            <a:xfrm>
              <a:off x="321432" y="4962163"/>
              <a:ext cx="3093455" cy="1673884"/>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3" name="Picture 112">
              <a:extLst>
                <a:ext uri="{FF2B5EF4-FFF2-40B4-BE49-F238E27FC236}">
                  <a16:creationId xmlns:a16="http://schemas.microsoft.com/office/drawing/2014/main" id="{2332ED90-09C5-4C8D-9972-123651B21F95}"/>
                </a:ext>
              </a:extLst>
            </p:cNvPr>
            <p:cNvPicPr>
              <a:picLocks noChangeAspect="1"/>
            </p:cNvPicPr>
            <p:nvPr/>
          </p:nvPicPr>
          <p:blipFill>
            <a:blip r:embed="rId3"/>
            <a:srcRect l="91677" t="66601" b="16678"/>
            <a:stretch>
              <a:fillRect/>
            </a:stretch>
          </p:blipFill>
          <p:spPr>
            <a:xfrm>
              <a:off x="3137151" y="6076982"/>
              <a:ext cx="258104" cy="279896"/>
            </a:xfrm>
            <a:custGeom>
              <a:avLst/>
              <a:gdLst>
                <a:gd name="connsiteX0" fmla="*/ 0 w 455165"/>
                <a:gd name="connsiteY0" fmla="*/ 0 h 493595"/>
                <a:gd name="connsiteX1" fmla="*/ 455165 w 455165"/>
                <a:gd name="connsiteY1" fmla="*/ 0 h 493595"/>
                <a:gd name="connsiteX2" fmla="*/ 455165 w 455165"/>
                <a:gd name="connsiteY2" fmla="*/ 493595 h 493595"/>
                <a:gd name="connsiteX3" fmla="*/ 0 w 455165"/>
                <a:gd name="connsiteY3" fmla="*/ 493595 h 493595"/>
              </a:gdLst>
              <a:ahLst/>
              <a:cxnLst>
                <a:cxn ang="0">
                  <a:pos x="connsiteX0" y="connsiteY0"/>
                </a:cxn>
                <a:cxn ang="0">
                  <a:pos x="connsiteX1" y="connsiteY1"/>
                </a:cxn>
                <a:cxn ang="0">
                  <a:pos x="connsiteX2" y="connsiteY2"/>
                </a:cxn>
                <a:cxn ang="0">
                  <a:pos x="connsiteX3" y="connsiteY3"/>
                </a:cxn>
              </a:cxnLst>
              <a:rect l="l" t="t" r="r" b="b"/>
              <a:pathLst>
                <a:path w="455165" h="493595">
                  <a:moveTo>
                    <a:pt x="0" y="0"/>
                  </a:moveTo>
                  <a:lnTo>
                    <a:pt x="455165" y="0"/>
                  </a:lnTo>
                  <a:lnTo>
                    <a:pt x="455165" y="493595"/>
                  </a:lnTo>
                  <a:lnTo>
                    <a:pt x="0" y="493595"/>
                  </a:lnTo>
                  <a:close/>
                </a:path>
              </a:pathLst>
            </a:custGeom>
            <a:ln>
              <a:solidFill>
                <a:srgbClr val="65C0BA"/>
              </a:solidFill>
            </a:ln>
          </p:spPr>
        </p:pic>
        <p:pic>
          <p:nvPicPr>
            <p:cNvPr id="111" name="Picture 110">
              <a:extLst>
                <a:ext uri="{FF2B5EF4-FFF2-40B4-BE49-F238E27FC236}">
                  <a16:creationId xmlns:a16="http://schemas.microsoft.com/office/drawing/2014/main" id="{59622893-5823-40C7-8ED3-F8C90D7781EB}"/>
                </a:ext>
              </a:extLst>
            </p:cNvPr>
            <p:cNvPicPr>
              <a:picLocks noChangeAspect="1"/>
            </p:cNvPicPr>
            <p:nvPr/>
          </p:nvPicPr>
          <p:blipFill>
            <a:blip r:embed="rId3"/>
            <a:srcRect l="78234" t="63741" r="11499" b="11649"/>
            <a:stretch>
              <a:fillRect/>
            </a:stretch>
          </p:blipFill>
          <p:spPr>
            <a:xfrm>
              <a:off x="2747550" y="6029119"/>
              <a:ext cx="318417" cy="411930"/>
            </a:xfrm>
            <a:custGeom>
              <a:avLst/>
              <a:gdLst>
                <a:gd name="connsiteX0" fmla="*/ 0 w 561527"/>
                <a:gd name="connsiteY0" fmla="*/ 0 h 726437"/>
                <a:gd name="connsiteX1" fmla="*/ 561527 w 561527"/>
                <a:gd name="connsiteY1" fmla="*/ 0 h 726437"/>
                <a:gd name="connsiteX2" fmla="*/ 561527 w 561527"/>
                <a:gd name="connsiteY2" fmla="*/ 726437 h 726437"/>
                <a:gd name="connsiteX3" fmla="*/ 0 w 561527"/>
                <a:gd name="connsiteY3" fmla="*/ 726437 h 726437"/>
              </a:gdLst>
              <a:ahLst/>
              <a:cxnLst>
                <a:cxn ang="0">
                  <a:pos x="connsiteX0" y="connsiteY0"/>
                </a:cxn>
                <a:cxn ang="0">
                  <a:pos x="connsiteX1" y="connsiteY1"/>
                </a:cxn>
                <a:cxn ang="0">
                  <a:pos x="connsiteX2" y="connsiteY2"/>
                </a:cxn>
                <a:cxn ang="0">
                  <a:pos x="connsiteX3" y="connsiteY3"/>
                </a:cxn>
              </a:cxnLst>
              <a:rect l="l" t="t" r="r" b="b"/>
              <a:pathLst>
                <a:path w="561527" h="726437">
                  <a:moveTo>
                    <a:pt x="0" y="0"/>
                  </a:moveTo>
                  <a:lnTo>
                    <a:pt x="561527" y="0"/>
                  </a:lnTo>
                  <a:lnTo>
                    <a:pt x="561527" y="726437"/>
                  </a:lnTo>
                  <a:lnTo>
                    <a:pt x="0" y="726437"/>
                  </a:lnTo>
                  <a:close/>
                </a:path>
              </a:pathLst>
            </a:custGeom>
            <a:ln>
              <a:solidFill>
                <a:srgbClr val="65C0BA"/>
              </a:solidFill>
            </a:ln>
          </p:spPr>
        </p:pic>
        <p:pic>
          <p:nvPicPr>
            <p:cNvPr id="109" name="Picture 108">
              <a:extLst>
                <a:ext uri="{FF2B5EF4-FFF2-40B4-BE49-F238E27FC236}">
                  <a16:creationId xmlns:a16="http://schemas.microsoft.com/office/drawing/2014/main" id="{5B929B9C-8D81-43E6-AF2F-03CF0158C9A9}"/>
                </a:ext>
              </a:extLst>
            </p:cNvPr>
            <p:cNvPicPr>
              <a:picLocks noChangeAspect="1"/>
            </p:cNvPicPr>
            <p:nvPr/>
          </p:nvPicPr>
          <p:blipFill>
            <a:blip r:embed="rId3"/>
            <a:srcRect l="88687" t="29143" r="3825" b="58949"/>
            <a:stretch>
              <a:fillRect/>
            </a:stretch>
          </p:blipFill>
          <p:spPr>
            <a:xfrm>
              <a:off x="3071727" y="5449986"/>
              <a:ext cx="232200" cy="199330"/>
            </a:xfrm>
            <a:custGeom>
              <a:avLst/>
              <a:gdLst>
                <a:gd name="connsiteX0" fmla="*/ 0 w 409484"/>
                <a:gd name="connsiteY0" fmla="*/ 0 h 351518"/>
                <a:gd name="connsiteX1" fmla="*/ 409484 w 409484"/>
                <a:gd name="connsiteY1" fmla="*/ 0 h 351518"/>
                <a:gd name="connsiteX2" fmla="*/ 409484 w 409484"/>
                <a:gd name="connsiteY2" fmla="*/ 351518 h 351518"/>
                <a:gd name="connsiteX3" fmla="*/ 0 w 409484"/>
                <a:gd name="connsiteY3" fmla="*/ 351518 h 351518"/>
              </a:gdLst>
              <a:ahLst/>
              <a:cxnLst>
                <a:cxn ang="0">
                  <a:pos x="connsiteX0" y="connsiteY0"/>
                </a:cxn>
                <a:cxn ang="0">
                  <a:pos x="connsiteX1" y="connsiteY1"/>
                </a:cxn>
                <a:cxn ang="0">
                  <a:pos x="connsiteX2" y="connsiteY2"/>
                </a:cxn>
                <a:cxn ang="0">
                  <a:pos x="connsiteX3" y="connsiteY3"/>
                </a:cxn>
              </a:cxnLst>
              <a:rect l="l" t="t" r="r" b="b"/>
              <a:pathLst>
                <a:path w="409484" h="351518">
                  <a:moveTo>
                    <a:pt x="0" y="0"/>
                  </a:moveTo>
                  <a:lnTo>
                    <a:pt x="409484" y="0"/>
                  </a:lnTo>
                  <a:lnTo>
                    <a:pt x="409484" y="351518"/>
                  </a:lnTo>
                  <a:lnTo>
                    <a:pt x="0" y="351518"/>
                  </a:lnTo>
                  <a:close/>
                </a:path>
              </a:pathLst>
            </a:custGeom>
            <a:ln>
              <a:solidFill>
                <a:srgbClr val="65C0BA"/>
              </a:solidFill>
            </a:ln>
          </p:spPr>
        </p:pic>
        <p:pic>
          <p:nvPicPr>
            <p:cNvPr id="97" name="Picture 96">
              <a:extLst>
                <a:ext uri="{FF2B5EF4-FFF2-40B4-BE49-F238E27FC236}">
                  <a16:creationId xmlns:a16="http://schemas.microsoft.com/office/drawing/2014/main" id="{F05F5A8E-A382-478D-8F2B-A94281F1D96D}"/>
                </a:ext>
              </a:extLst>
            </p:cNvPr>
            <p:cNvPicPr>
              <a:picLocks noChangeAspect="1"/>
            </p:cNvPicPr>
            <p:nvPr/>
          </p:nvPicPr>
          <p:blipFill>
            <a:blip r:embed="rId3"/>
            <a:srcRect l="15242" t="10589" r="61403" b="47611"/>
            <a:stretch>
              <a:fillRect/>
            </a:stretch>
          </p:blipFill>
          <p:spPr>
            <a:xfrm>
              <a:off x="794115" y="5139417"/>
              <a:ext cx="724245" cy="699675"/>
            </a:xfrm>
            <a:custGeom>
              <a:avLst/>
              <a:gdLst>
                <a:gd name="connsiteX0" fmla="*/ 0 w 1277204"/>
                <a:gd name="connsiteY0" fmla="*/ 0 h 1233874"/>
                <a:gd name="connsiteX1" fmla="*/ 1277204 w 1277204"/>
                <a:gd name="connsiteY1" fmla="*/ 0 h 1233874"/>
                <a:gd name="connsiteX2" fmla="*/ 1277204 w 1277204"/>
                <a:gd name="connsiteY2" fmla="*/ 1233874 h 1233874"/>
                <a:gd name="connsiteX3" fmla="*/ 0 w 1277204"/>
                <a:gd name="connsiteY3" fmla="*/ 1233874 h 1233874"/>
              </a:gdLst>
              <a:ahLst/>
              <a:cxnLst>
                <a:cxn ang="0">
                  <a:pos x="connsiteX0" y="connsiteY0"/>
                </a:cxn>
                <a:cxn ang="0">
                  <a:pos x="connsiteX1" y="connsiteY1"/>
                </a:cxn>
                <a:cxn ang="0">
                  <a:pos x="connsiteX2" y="connsiteY2"/>
                </a:cxn>
                <a:cxn ang="0">
                  <a:pos x="connsiteX3" y="connsiteY3"/>
                </a:cxn>
              </a:cxnLst>
              <a:rect l="l" t="t" r="r" b="b"/>
              <a:pathLst>
                <a:path w="1277204" h="1233874">
                  <a:moveTo>
                    <a:pt x="0" y="0"/>
                  </a:moveTo>
                  <a:lnTo>
                    <a:pt x="1277204" y="0"/>
                  </a:lnTo>
                  <a:lnTo>
                    <a:pt x="1277204" y="1233874"/>
                  </a:lnTo>
                  <a:lnTo>
                    <a:pt x="0" y="1233874"/>
                  </a:lnTo>
                  <a:close/>
                </a:path>
              </a:pathLst>
            </a:custGeom>
            <a:ln>
              <a:solidFill>
                <a:srgbClr val="65C0BA"/>
              </a:solidFill>
            </a:ln>
          </p:spPr>
        </p:pic>
        <p:pic>
          <p:nvPicPr>
            <p:cNvPr id="46" name="Picture 45">
              <a:extLst>
                <a:ext uri="{FF2B5EF4-FFF2-40B4-BE49-F238E27FC236}">
                  <a16:creationId xmlns:a16="http://schemas.microsoft.com/office/drawing/2014/main" id="{C5A345D5-0F18-421A-A91C-474E26770BB5}"/>
                </a:ext>
              </a:extLst>
            </p:cNvPr>
            <p:cNvPicPr>
              <a:picLocks noChangeAspect="1"/>
            </p:cNvPicPr>
            <p:nvPr/>
          </p:nvPicPr>
          <p:blipFill>
            <a:blip r:embed="rId3"/>
            <a:srcRect l="32574" r="39407" b="78098"/>
            <a:stretch>
              <a:fillRect/>
            </a:stretch>
          </p:blipFill>
          <p:spPr>
            <a:xfrm>
              <a:off x="1327800" y="4965316"/>
              <a:ext cx="865618" cy="365237"/>
            </a:xfrm>
            <a:custGeom>
              <a:avLst/>
              <a:gdLst>
                <a:gd name="connsiteX0" fmla="*/ 0 w 865618"/>
                <a:gd name="connsiteY0" fmla="*/ 0 h 365237"/>
                <a:gd name="connsiteX1" fmla="*/ 865618 w 865618"/>
                <a:gd name="connsiteY1" fmla="*/ 0 h 365237"/>
                <a:gd name="connsiteX2" fmla="*/ 865618 w 865618"/>
                <a:gd name="connsiteY2" fmla="*/ 365237 h 365237"/>
                <a:gd name="connsiteX3" fmla="*/ 0 w 865618"/>
                <a:gd name="connsiteY3" fmla="*/ 365237 h 365237"/>
              </a:gdLst>
              <a:ahLst/>
              <a:cxnLst>
                <a:cxn ang="0">
                  <a:pos x="connsiteX0" y="connsiteY0"/>
                </a:cxn>
                <a:cxn ang="0">
                  <a:pos x="connsiteX1" y="connsiteY1"/>
                </a:cxn>
                <a:cxn ang="0">
                  <a:pos x="connsiteX2" y="connsiteY2"/>
                </a:cxn>
                <a:cxn ang="0">
                  <a:pos x="connsiteX3" y="connsiteY3"/>
                </a:cxn>
              </a:cxnLst>
              <a:rect l="l" t="t" r="r" b="b"/>
              <a:pathLst>
                <a:path w="865618" h="365237">
                  <a:moveTo>
                    <a:pt x="0" y="0"/>
                  </a:moveTo>
                  <a:lnTo>
                    <a:pt x="865618" y="0"/>
                  </a:lnTo>
                  <a:lnTo>
                    <a:pt x="865618" y="365237"/>
                  </a:lnTo>
                  <a:lnTo>
                    <a:pt x="0" y="365237"/>
                  </a:lnTo>
                  <a:close/>
                </a:path>
              </a:pathLst>
            </a:custGeom>
          </p:spPr>
        </p:pic>
        <p:pic>
          <p:nvPicPr>
            <p:cNvPr id="49" name="Picture 48">
              <a:extLst>
                <a:ext uri="{FF2B5EF4-FFF2-40B4-BE49-F238E27FC236}">
                  <a16:creationId xmlns:a16="http://schemas.microsoft.com/office/drawing/2014/main" id="{8408DC3E-BCE8-4B63-8CD0-6ADEF4A86F53}"/>
                </a:ext>
              </a:extLst>
            </p:cNvPr>
            <p:cNvPicPr>
              <a:picLocks noChangeAspect="1"/>
            </p:cNvPicPr>
            <p:nvPr/>
          </p:nvPicPr>
          <p:blipFill>
            <a:blip r:embed="rId3"/>
            <a:srcRect l="78916" t="25458" r="13568" b="53391"/>
            <a:stretch>
              <a:fillRect/>
            </a:stretch>
          </p:blipFill>
          <p:spPr>
            <a:xfrm>
              <a:off x="2764347" y="5392993"/>
              <a:ext cx="232200" cy="352715"/>
            </a:xfrm>
            <a:custGeom>
              <a:avLst/>
              <a:gdLst>
                <a:gd name="connsiteX0" fmla="*/ 0 w 232200"/>
                <a:gd name="connsiteY0" fmla="*/ 0 h 352715"/>
                <a:gd name="connsiteX1" fmla="*/ 232200 w 232200"/>
                <a:gd name="connsiteY1" fmla="*/ 0 h 352715"/>
                <a:gd name="connsiteX2" fmla="*/ 232200 w 232200"/>
                <a:gd name="connsiteY2" fmla="*/ 352715 h 352715"/>
                <a:gd name="connsiteX3" fmla="*/ 0 w 232200"/>
                <a:gd name="connsiteY3" fmla="*/ 352715 h 352715"/>
              </a:gdLst>
              <a:ahLst/>
              <a:cxnLst>
                <a:cxn ang="0">
                  <a:pos x="connsiteX0" y="connsiteY0"/>
                </a:cxn>
                <a:cxn ang="0">
                  <a:pos x="connsiteX1" y="connsiteY1"/>
                </a:cxn>
                <a:cxn ang="0">
                  <a:pos x="connsiteX2" y="connsiteY2"/>
                </a:cxn>
                <a:cxn ang="0">
                  <a:pos x="connsiteX3" y="connsiteY3"/>
                </a:cxn>
              </a:cxnLst>
              <a:rect l="l" t="t" r="r" b="b"/>
              <a:pathLst>
                <a:path w="232200" h="352715">
                  <a:moveTo>
                    <a:pt x="0" y="0"/>
                  </a:moveTo>
                  <a:lnTo>
                    <a:pt x="232200" y="0"/>
                  </a:lnTo>
                  <a:lnTo>
                    <a:pt x="232200" y="352715"/>
                  </a:lnTo>
                  <a:lnTo>
                    <a:pt x="0" y="352715"/>
                  </a:lnTo>
                  <a:close/>
                </a:path>
              </a:pathLst>
            </a:custGeom>
          </p:spPr>
        </p:pic>
      </p:grpSp>
      <p:grpSp>
        <p:nvGrpSpPr>
          <p:cNvPr id="5" name="Group 4">
            <a:extLst>
              <a:ext uri="{FF2B5EF4-FFF2-40B4-BE49-F238E27FC236}">
                <a16:creationId xmlns:a16="http://schemas.microsoft.com/office/drawing/2014/main" id="{66FC1166-4B16-4BEC-A011-F312A8F49405}"/>
              </a:ext>
            </a:extLst>
          </p:cNvPr>
          <p:cNvGrpSpPr/>
          <p:nvPr/>
        </p:nvGrpSpPr>
        <p:grpSpPr>
          <a:xfrm>
            <a:off x="1253718" y="1125813"/>
            <a:ext cx="5690275" cy="1371577"/>
            <a:chOff x="1253718" y="1125813"/>
            <a:chExt cx="5690275" cy="1371577"/>
          </a:xfrm>
        </p:grpSpPr>
        <p:pic>
          <p:nvPicPr>
            <p:cNvPr id="52" name="Picture 51" descr="A close up of a logo&#10;&#10;Description automatically generated">
              <a:extLst>
                <a:ext uri="{FF2B5EF4-FFF2-40B4-BE49-F238E27FC236}">
                  <a16:creationId xmlns:a16="http://schemas.microsoft.com/office/drawing/2014/main" id="{63003B9B-51FC-46FC-B57F-D63A08CCDE29}"/>
                </a:ext>
              </a:extLst>
            </p:cNvPr>
            <p:cNvPicPr>
              <a:picLocks noChangeAspect="1"/>
            </p:cNvPicPr>
            <p:nvPr/>
          </p:nvPicPr>
          <p:blipFill>
            <a:blip r:embed="rId4"/>
            <a:stretch>
              <a:fillRect/>
            </a:stretch>
          </p:blipFill>
          <p:spPr>
            <a:xfrm>
              <a:off x="6147269" y="1125813"/>
              <a:ext cx="796724" cy="796724"/>
            </a:xfrm>
            <a:prstGeom prst="rect">
              <a:avLst/>
            </a:prstGeom>
          </p:spPr>
        </p:pic>
        <p:grpSp>
          <p:nvGrpSpPr>
            <p:cNvPr id="40" name="Group 39">
              <a:extLst>
                <a:ext uri="{FF2B5EF4-FFF2-40B4-BE49-F238E27FC236}">
                  <a16:creationId xmlns:a16="http://schemas.microsoft.com/office/drawing/2014/main" id="{5FA75605-BCB5-4C81-9704-372490522A61}"/>
                </a:ext>
              </a:extLst>
            </p:cNvPr>
            <p:cNvGrpSpPr/>
            <p:nvPr/>
          </p:nvGrpSpPr>
          <p:grpSpPr>
            <a:xfrm>
              <a:off x="1253718" y="1323048"/>
              <a:ext cx="5690275" cy="1174342"/>
              <a:chOff x="1253718" y="1323048"/>
              <a:chExt cx="5690275" cy="1174342"/>
            </a:xfrm>
          </p:grpSpPr>
          <p:pic>
            <p:nvPicPr>
              <p:cNvPr id="50" name="Graphic 49" descr="Server">
                <a:extLst>
                  <a:ext uri="{FF2B5EF4-FFF2-40B4-BE49-F238E27FC236}">
                    <a16:creationId xmlns:a16="http://schemas.microsoft.com/office/drawing/2014/main" id="{62AC6594-0129-4CDD-AE9D-B479BD32D5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3610" y="1452672"/>
                <a:ext cx="796724" cy="796724"/>
              </a:xfrm>
              <a:prstGeom prst="rect">
                <a:avLst/>
              </a:prstGeom>
            </p:spPr>
          </p:pic>
          <p:sp>
            <p:nvSpPr>
              <p:cNvPr id="51" name="Rectangle 50">
                <a:extLst>
                  <a:ext uri="{FF2B5EF4-FFF2-40B4-BE49-F238E27FC236}">
                    <a16:creationId xmlns:a16="http://schemas.microsoft.com/office/drawing/2014/main" id="{2A9477AC-A0CA-4025-94E3-DA67C496D9A7}"/>
                  </a:ext>
                </a:extLst>
              </p:cNvPr>
              <p:cNvSpPr/>
              <p:nvPr/>
            </p:nvSpPr>
            <p:spPr>
              <a:xfrm>
                <a:off x="4988431" y="2091465"/>
                <a:ext cx="1955562" cy="402253"/>
              </a:xfrm>
              <a:prstGeom prst="rect">
                <a:avLst/>
              </a:prstGeom>
            </p:spPr>
            <p:txBody>
              <a:bodyPr wrap="none">
                <a:spAutoFit/>
              </a:bodyPr>
              <a:lstStyle/>
              <a:p>
                <a:r>
                  <a:rPr lang="en-US" sz="2400" dirty="0"/>
                  <a:t>Server-side DNN</a:t>
                </a:r>
              </a:p>
            </p:txBody>
          </p:sp>
          <p:sp>
            <p:nvSpPr>
              <p:cNvPr id="53" name="Rectangle 52">
                <a:extLst>
                  <a:ext uri="{FF2B5EF4-FFF2-40B4-BE49-F238E27FC236}">
                    <a16:creationId xmlns:a16="http://schemas.microsoft.com/office/drawing/2014/main" id="{53F0ED2C-16EF-4CBE-81DB-ADDDE5DE8681}"/>
                  </a:ext>
                </a:extLst>
              </p:cNvPr>
              <p:cNvSpPr/>
              <p:nvPr/>
            </p:nvSpPr>
            <p:spPr>
              <a:xfrm>
                <a:off x="1253718" y="2095137"/>
                <a:ext cx="996245" cy="402253"/>
              </a:xfrm>
              <a:prstGeom prst="rect">
                <a:avLst/>
              </a:prstGeom>
            </p:spPr>
            <p:txBody>
              <a:bodyPr wrap="none">
                <a:spAutoFit/>
              </a:bodyPr>
              <a:lstStyle/>
              <a:p>
                <a:r>
                  <a:rPr lang="en-US" sz="2400" dirty="0"/>
                  <a:t>Camera</a:t>
                </a:r>
              </a:p>
            </p:txBody>
          </p:sp>
          <p:sp>
            <p:nvSpPr>
              <p:cNvPr id="77" name="Rectangle 76">
                <a:extLst>
                  <a:ext uri="{FF2B5EF4-FFF2-40B4-BE49-F238E27FC236}">
                    <a16:creationId xmlns:a16="http://schemas.microsoft.com/office/drawing/2014/main" id="{75C8D84C-FC71-406D-8A99-C0A00A2C0088}"/>
                  </a:ext>
                </a:extLst>
              </p:cNvPr>
              <p:cNvSpPr/>
              <p:nvPr/>
            </p:nvSpPr>
            <p:spPr>
              <a:xfrm>
                <a:off x="3289137" y="1323048"/>
                <a:ext cx="1101111" cy="402253"/>
              </a:xfrm>
              <a:prstGeom prst="rect">
                <a:avLst/>
              </a:prstGeom>
            </p:spPr>
            <p:txBody>
              <a:bodyPr wrap="none">
                <a:spAutoFit/>
              </a:bodyPr>
              <a:lstStyle/>
              <a:p>
                <a:r>
                  <a:rPr lang="en-US" sz="2400" dirty="0"/>
                  <a:t>Network</a:t>
                </a:r>
              </a:p>
            </p:txBody>
          </p:sp>
          <p:pic>
            <p:nvPicPr>
              <p:cNvPr id="79" name="Graphic 78" descr="Video camera">
                <a:extLst>
                  <a:ext uri="{FF2B5EF4-FFF2-40B4-BE49-F238E27FC236}">
                    <a16:creationId xmlns:a16="http://schemas.microsoft.com/office/drawing/2014/main" id="{9D4D0051-15F7-47CA-8FE1-A711FE87EC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2755" y="1465906"/>
                <a:ext cx="796724" cy="796724"/>
              </a:xfrm>
              <a:prstGeom prst="rect">
                <a:avLst/>
              </a:prstGeom>
            </p:spPr>
          </p:pic>
          <p:cxnSp>
            <p:nvCxnSpPr>
              <p:cNvPr id="9" name="Straight Arrow Connector 8">
                <a:extLst>
                  <a:ext uri="{FF2B5EF4-FFF2-40B4-BE49-F238E27FC236}">
                    <a16:creationId xmlns:a16="http://schemas.microsoft.com/office/drawing/2014/main" id="{613FA57C-9E81-45EC-8224-DDDE6B3256A3}"/>
                  </a:ext>
                </a:extLst>
              </p:cNvPr>
              <p:cNvCxnSpPr>
                <a:cxnSpLocks/>
                <a:stCxn id="79" idx="3"/>
                <a:endCxn id="50" idx="1"/>
              </p:cNvCxnSpPr>
              <p:nvPr/>
            </p:nvCxnSpPr>
            <p:spPr>
              <a:xfrm flipV="1">
                <a:off x="2209479" y="1851034"/>
                <a:ext cx="3364131" cy="13234"/>
              </a:xfrm>
              <a:prstGeom prst="straightConnector1">
                <a:avLst/>
              </a:prstGeom>
              <a:ln w="508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78" name="Graphic 77" descr="Cloud">
                <a:extLst>
                  <a:ext uri="{FF2B5EF4-FFF2-40B4-BE49-F238E27FC236}">
                    <a16:creationId xmlns:a16="http://schemas.microsoft.com/office/drawing/2014/main" id="{6D5CA827-FE00-4EFB-9235-BF05C8B366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87536" y="1487062"/>
                <a:ext cx="796724" cy="796724"/>
              </a:xfrm>
              <a:prstGeom prst="rect">
                <a:avLst/>
              </a:prstGeom>
            </p:spPr>
          </p:pic>
        </p:grpSp>
      </p:grpSp>
      <p:grpSp>
        <p:nvGrpSpPr>
          <p:cNvPr id="7" name="Group 6">
            <a:extLst>
              <a:ext uri="{FF2B5EF4-FFF2-40B4-BE49-F238E27FC236}">
                <a16:creationId xmlns:a16="http://schemas.microsoft.com/office/drawing/2014/main" id="{3ED82CBB-E34B-4A44-928A-45C506F6AD96}"/>
              </a:ext>
            </a:extLst>
          </p:cNvPr>
          <p:cNvGrpSpPr/>
          <p:nvPr/>
        </p:nvGrpSpPr>
        <p:grpSpPr>
          <a:xfrm>
            <a:off x="4779381" y="2566679"/>
            <a:ext cx="2845663" cy="1696037"/>
            <a:chOff x="4729020" y="2670528"/>
            <a:chExt cx="2845663" cy="1696037"/>
          </a:xfrm>
        </p:grpSpPr>
        <p:sp>
          <p:nvSpPr>
            <p:cNvPr id="6" name="Rectangle 5">
              <a:extLst>
                <a:ext uri="{FF2B5EF4-FFF2-40B4-BE49-F238E27FC236}">
                  <a16:creationId xmlns:a16="http://schemas.microsoft.com/office/drawing/2014/main" id="{AC852288-D4ED-4188-AF81-21B797AF8054}"/>
                </a:ext>
              </a:extLst>
            </p:cNvPr>
            <p:cNvSpPr/>
            <p:nvPr/>
          </p:nvSpPr>
          <p:spPr>
            <a:xfrm>
              <a:off x="4756931" y="3559225"/>
              <a:ext cx="148928" cy="18922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8954E614-170D-4D89-9DF5-B3F159DE0A21}"/>
                </a:ext>
              </a:extLst>
            </p:cNvPr>
            <p:cNvSpPr/>
            <p:nvPr/>
          </p:nvSpPr>
          <p:spPr>
            <a:xfrm>
              <a:off x="4729020" y="4087291"/>
              <a:ext cx="481372" cy="279274"/>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7657A8D-CF62-4F91-99AD-76AEE619733E}"/>
                </a:ext>
              </a:extLst>
            </p:cNvPr>
            <p:cNvSpPr/>
            <p:nvPr/>
          </p:nvSpPr>
          <p:spPr>
            <a:xfrm>
              <a:off x="6782097" y="2670528"/>
              <a:ext cx="152674" cy="108283"/>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DE69ABE-935E-48F9-8413-69F161ED0D70}"/>
                </a:ext>
              </a:extLst>
            </p:cNvPr>
            <p:cNvSpPr/>
            <p:nvPr/>
          </p:nvSpPr>
          <p:spPr>
            <a:xfrm>
              <a:off x="7051870" y="2670528"/>
              <a:ext cx="152674" cy="108283"/>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D2FC7B3-BF2A-47A9-ABDF-24830D65DC3C}"/>
                </a:ext>
              </a:extLst>
            </p:cNvPr>
            <p:cNvSpPr/>
            <p:nvPr/>
          </p:nvSpPr>
          <p:spPr>
            <a:xfrm>
              <a:off x="7239432" y="2726478"/>
              <a:ext cx="152674" cy="108283"/>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988B794-C649-4743-958D-FBE21417A344}"/>
                </a:ext>
              </a:extLst>
            </p:cNvPr>
            <p:cNvSpPr/>
            <p:nvPr/>
          </p:nvSpPr>
          <p:spPr>
            <a:xfrm>
              <a:off x="7422009" y="2735389"/>
              <a:ext cx="152674" cy="108283"/>
            </a:xfrm>
            <a:prstGeom prst="rect">
              <a:avLst/>
            </a:prstGeom>
            <a:noFill/>
            <a:ln w="57150">
              <a:solidFill>
                <a:srgbClr val="64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B5F625FB-094B-4F94-8856-CCF5A23332F2}"/>
              </a:ext>
            </a:extLst>
          </p:cNvPr>
          <p:cNvGrpSpPr/>
          <p:nvPr/>
        </p:nvGrpSpPr>
        <p:grpSpPr>
          <a:xfrm>
            <a:off x="2392603" y="1852131"/>
            <a:ext cx="7167111" cy="2270948"/>
            <a:chOff x="2392603" y="1852131"/>
            <a:chExt cx="7167111" cy="2270948"/>
          </a:xfrm>
        </p:grpSpPr>
        <p:sp>
          <p:nvSpPr>
            <p:cNvPr id="11" name="TextBox 10">
              <a:extLst>
                <a:ext uri="{FF2B5EF4-FFF2-40B4-BE49-F238E27FC236}">
                  <a16:creationId xmlns:a16="http://schemas.microsoft.com/office/drawing/2014/main" id="{2894E99C-E6D1-BF4D-85B4-E4D0B5ABE3AF}"/>
                </a:ext>
              </a:extLst>
            </p:cNvPr>
            <p:cNvSpPr txBox="1"/>
            <p:nvPr/>
          </p:nvSpPr>
          <p:spPr>
            <a:xfrm>
              <a:off x="7512359" y="1852131"/>
              <a:ext cx="2047355" cy="461665"/>
            </a:xfrm>
            <a:prstGeom prst="rect">
              <a:avLst/>
            </a:prstGeom>
            <a:noFill/>
          </p:spPr>
          <p:txBody>
            <a:bodyPr wrap="none" rtlCol="0">
              <a:spAutoFit/>
            </a:bodyPr>
            <a:lstStyle/>
            <a:p>
              <a:r>
                <a:rPr lang="en-US" sz="2400" dirty="0"/>
                <a:t>Missed objects</a:t>
              </a:r>
            </a:p>
          </p:txBody>
        </p:sp>
        <p:cxnSp>
          <p:nvCxnSpPr>
            <p:cNvPr id="17" name="Straight Arrow Connector 16">
              <a:extLst>
                <a:ext uri="{FF2B5EF4-FFF2-40B4-BE49-F238E27FC236}">
                  <a16:creationId xmlns:a16="http://schemas.microsoft.com/office/drawing/2014/main" id="{FF90AFFC-05BA-4188-99B1-F99C7B6B1F52}"/>
                </a:ext>
              </a:extLst>
            </p:cNvPr>
            <p:cNvCxnSpPr>
              <a:cxnSpLocks/>
              <a:stCxn id="11" idx="2"/>
              <a:endCxn id="82" idx="0"/>
            </p:cNvCxnSpPr>
            <p:nvPr/>
          </p:nvCxnSpPr>
          <p:spPr>
            <a:xfrm flipH="1">
              <a:off x="6908795" y="2313796"/>
              <a:ext cx="1627242" cy="252883"/>
            </a:xfrm>
            <a:prstGeom prst="straightConnector1">
              <a:avLst/>
            </a:prstGeom>
            <a:ln w="381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35C296C4-E31F-4E3A-9613-BD6CF19E8346}"/>
                </a:ext>
              </a:extLst>
            </p:cNvPr>
            <p:cNvCxnSpPr>
              <a:cxnSpLocks/>
              <a:stCxn id="11" idx="2"/>
              <a:endCxn id="83" idx="0"/>
            </p:cNvCxnSpPr>
            <p:nvPr/>
          </p:nvCxnSpPr>
          <p:spPr>
            <a:xfrm flipH="1">
              <a:off x="7178568" y="2313796"/>
              <a:ext cx="1357469" cy="252883"/>
            </a:xfrm>
            <a:prstGeom prst="straightConnector1">
              <a:avLst/>
            </a:prstGeom>
            <a:ln w="381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C05F3355-8155-4C96-8E94-08B09BBF2404}"/>
                </a:ext>
              </a:extLst>
            </p:cNvPr>
            <p:cNvCxnSpPr>
              <a:cxnSpLocks/>
              <a:stCxn id="11" idx="2"/>
              <a:endCxn id="84" idx="0"/>
            </p:cNvCxnSpPr>
            <p:nvPr/>
          </p:nvCxnSpPr>
          <p:spPr>
            <a:xfrm flipH="1">
              <a:off x="7366130" y="2313796"/>
              <a:ext cx="1169907" cy="308833"/>
            </a:xfrm>
            <a:prstGeom prst="straightConnector1">
              <a:avLst/>
            </a:prstGeom>
            <a:ln w="381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ED83912-7A26-48CF-9AEB-C124C9BBA143}"/>
                </a:ext>
              </a:extLst>
            </p:cNvPr>
            <p:cNvCxnSpPr>
              <a:cxnSpLocks/>
              <a:stCxn id="11" idx="2"/>
              <a:endCxn id="85" idx="0"/>
            </p:cNvCxnSpPr>
            <p:nvPr/>
          </p:nvCxnSpPr>
          <p:spPr>
            <a:xfrm flipH="1">
              <a:off x="7548707" y="2313796"/>
              <a:ext cx="987330" cy="317744"/>
            </a:xfrm>
            <a:prstGeom prst="straightConnector1">
              <a:avLst/>
            </a:prstGeom>
            <a:ln w="38100">
              <a:solidFill>
                <a:srgbClr val="DD7C1B"/>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903938F-10E0-42EF-9ADD-F97A46EB3DCF}"/>
                </a:ext>
              </a:extLst>
            </p:cNvPr>
            <p:cNvSpPr txBox="1"/>
            <p:nvPr/>
          </p:nvSpPr>
          <p:spPr>
            <a:xfrm>
              <a:off x="2392603" y="3315149"/>
              <a:ext cx="2047355" cy="461665"/>
            </a:xfrm>
            <a:prstGeom prst="rect">
              <a:avLst/>
            </a:prstGeom>
            <a:noFill/>
          </p:spPr>
          <p:txBody>
            <a:bodyPr wrap="none" rtlCol="0">
              <a:spAutoFit/>
            </a:bodyPr>
            <a:lstStyle/>
            <a:p>
              <a:r>
                <a:rPr lang="en-US" sz="2400" dirty="0"/>
                <a:t>Missed objects</a:t>
              </a:r>
            </a:p>
          </p:txBody>
        </p:sp>
        <p:cxnSp>
          <p:nvCxnSpPr>
            <p:cNvPr id="107" name="Straight Arrow Connector 106">
              <a:extLst>
                <a:ext uri="{FF2B5EF4-FFF2-40B4-BE49-F238E27FC236}">
                  <a16:creationId xmlns:a16="http://schemas.microsoft.com/office/drawing/2014/main" id="{C6BC4E13-CBCC-41CE-A989-9444896FC26E}"/>
                </a:ext>
              </a:extLst>
            </p:cNvPr>
            <p:cNvCxnSpPr>
              <a:cxnSpLocks/>
              <a:stCxn id="106" idx="3"/>
              <a:endCxn id="6" idx="1"/>
            </p:cNvCxnSpPr>
            <p:nvPr/>
          </p:nvCxnSpPr>
          <p:spPr>
            <a:xfrm>
              <a:off x="4439958" y="3545982"/>
              <a:ext cx="367334" cy="4006"/>
            </a:xfrm>
            <a:prstGeom prst="straightConnector1">
              <a:avLst/>
            </a:prstGeom>
            <a:ln w="38100">
              <a:solidFill>
                <a:srgbClr val="DD7C1B"/>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DBC2B9D-515E-4C96-8311-F4344D3387C2}"/>
                </a:ext>
              </a:extLst>
            </p:cNvPr>
            <p:cNvCxnSpPr>
              <a:cxnSpLocks/>
              <a:stCxn id="106" idx="3"/>
              <a:endCxn id="80" idx="1"/>
            </p:cNvCxnSpPr>
            <p:nvPr/>
          </p:nvCxnSpPr>
          <p:spPr>
            <a:xfrm>
              <a:off x="4439958" y="3545982"/>
              <a:ext cx="339423" cy="577097"/>
            </a:xfrm>
            <a:prstGeom prst="straightConnector1">
              <a:avLst/>
            </a:prstGeom>
            <a:ln w="38100">
              <a:solidFill>
                <a:srgbClr val="DD7C1B"/>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993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5E-6 -1.85185E-6 L 0.35912 -0.34606 " pathEditMode="relative" rAng="0" ptsTypes="AA">
                                      <p:cBhvr>
                                        <p:cTn id="17" dur="1500" fill="hold"/>
                                        <p:tgtEl>
                                          <p:spTgt spid="8"/>
                                        </p:tgtEl>
                                        <p:attrNameLst>
                                          <p:attrName>ppt_x</p:attrName>
                                          <p:attrName>ppt_y</p:attrName>
                                        </p:attrNameLst>
                                      </p:cBhvr>
                                      <p:rCtr x="17956" y="-17315"/>
                                    </p:animMotion>
                                  </p:childTnLst>
                                </p:cTn>
                              </p:par>
                              <p:par>
                                <p:cTn id="18" presetID="10" presetClass="exit" presetSubtype="0" fill="hold" grpId="1" nodeType="with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55"/>
                                        </p:tgtEl>
                                      </p:cBhvr>
                                    </p:animEffect>
                                    <p:set>
                                      <p:cBhvr>
                                        <p:cTn id="26" dur="1" fill="hold">
                                          <p:stCondLst>
                                            <p:cond delay="499"/>
                                          </p:stCondLst>
                                        </p:cTn>
                                        <p:tgtEl>
                                          <p:spTgt spid="5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randombar(horizontal)">
                                      <p:cBhvr>
                                        <p:cTn id="31" dur="500"/>
                                        <p:tgtEl>
                                          <p:spTgt spid="1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randombar(horizontal)">
                                      <p:cBhvr>
                                        <p:cTn id="34" dur="500"/>
                                        <p:tgtEl>
                                          <p:spTgt spid="116"/>
                                        </p:tgtEl>
                                      </p:cBhvr>
                                    </p:animEffect>
                                  </p:childTnLst>
                                </p:cTn>
                              </p:par>
                              <p:par>
                                <p:cTn id="35" presetID="14" presetClass="entr" presetSubtype="1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randombar(horizontal)">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randombar(horizontal)">
                                      <p:cBhvr>
                                        <p:cTn id="50" dur="500"/>
                                        <p:tgtEl>
                                          <p:spTgt spid="11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animEffect transition="in" filter="randombar(horizontal)">
                                      <p:cBhvr>
                                        <p:cTn id="5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5"/>
            <a:ext cx="10515600" cy="1325563"/>
          </a:xfrm>
        </p:spPr>
        <p:txBody>
          <a:bodyPr>
            <a:normAutofit/>
          </a:bodyPr>
          <a:lstStyle/>
          <a:p>
            <a:pPr algn="ctr"/>
            <a:r>
              <a:rPr lang="en-US" b="1" dirty="0">
                <a:solidFill>
                  <a:srgbClr val="216583"/>
                </a:solidFill>
              </a:rPr>
              <a:t>Previous work </a:t>
            </a:r>
            <a:r>
              <a:rPr lang="en-US" b="1" dirty="0">
                <a:solidFill>
                  <a:srgbClr val="DD7C1B"/>
                </a:solidFill>
              </a:rPr>
              <a:t>type 2</a:t>
            </a:r>
            <a:r>
              <a:rPr lang="en-US" b="1" dirty="0">
                <a:solidFill>
                  <a:srgbClr val="216583"/>
                </a:solidFill>
              </a:rPr>
              <a:t>:</a:t>
            </a:r>
            <a:br>
              <a:rPr lang="en-US" b="1" dirty="0">
                <a:solidFill>
                  <a:srgbClr val="216583"/>
                </a:solidFill>
              </a:rPr>
            </a:br>
            <a:r>
              <a:rPr lang="en-US" b="1" dirty="0">
                <a:solidFill>
                  <a:srgbClr val="216583"/>
                </a:solidFill>
              </a:rPr>
              <a:t>Video encoding informed by server DNN</a:t>
            </a:r>
            <a:endParaRPr lang="en-US" dirty="0"/>
          </a:p>
        </p:txBody>
      </p:sp>
      <p:grpSp>
        <p:nvGrpSpPr>
          <p:cNvPr id="11" name="Group 10">
            <a:extLst>
              <a:ext uri="{FF2B5EF4-FFF2-40B4-BE49-F238E27FC236}">
                <a16:creationId xmlns:a16="http://schemas.microsoft.com/office/drawing/2014/main" id="{E6DD7DC6-D930-447E-9A72-3DF7F6B53C30}"/>
              </a:ext>
            </a:extLst>
          </p:cNvPr>
          <p:cNvGrpSpPr/>
          <p:nvPr/>
        </p:nvGrpSpPr>
        <p:grpSpPr>
          <a:xfrm>
            <a:off x="4296726" y="2806022"/>
            <a:ext cx="4181122" cy="914400"/>
            <a:chOff x="6083809" y="2876283"/>
            <a:chExt cx="4181122" cy="914400"/>
          </a:xfrm>
        </p:grpSpPr>
        <p:pic>
          <p:nvPicPr>
            <p:cNvPr id="9" name="Graphic 8" descr="Gears">
              <a:extLst>
                <a:ext uri="{FF2B5EF4-FFF2-40B4-BE49-F238E27FC236}">
                  <a16:creationId xmlns:a16="http://schemas.microsoft.com/office/drawing/2014/main" id="{A463F291-FFE3-4E18-8FC9-0CC13E8AE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3809" y="2876283"/>
              <a:ext cx="914400" cy="914400"/>
            </a:xfrm>
            <a:prstGeom prst="rect">
              <a:avLst/>
            </a:prstGeom>
          </p:spPr>
        </p:pic>
        <p:sp>
          <p:nvSpPr>
            <p:cNvPr id="10" name="TextBox 9">
              <a:extLst>
                <a:ext uri="{FF2B5EF4-FFF2-40B4-BE49-F238E27FC236}">
                  <a16:creationId xmlns:a16="http://schemas.microsoft.com/office/drawing/2014/main" id="{FE7097DB-7ABE-44A9-9871-98F0379B8C36}"/>
                </a:ext>
              </a:extLst>
            </p:cNvPr>
            <p:cNvSpPr txBox="1"/>
            <p:nvPr/>
          </p:nvSpPr>
          <p:spPr>
            <a:xfrm>
              <a:off x="6821424" y="3148818"/>
              <a:ext cx="3443507" cy="461665"/>
            </a:xfrm>
            <a:prstGeom prst="rect">
              <a:avLst/>
            </a:prstGeom>
            <a:noFill/>
          </p:spPr>
          <p:txBody>
            <a:bodyPr wrap="none" rtlCol="0">
              <a:spAutoFit/>
            </a:bodyPr>
            <a:lstStyle/>
            <a:p>
              <a:r>
                <a:rPr lang="en-US" sz="2400" dirty="0"/>
                <a:t>Video codec configuration</a:t>
              </a:r>
            </a:p>
          </p:txBody>
        </p:sp>
      </p:grpSp>
      <p:sp>
        <p:nvSpPr>
          <p:cNvPr id="12" name="Slide Number Placeholder 2">
            <a:extLst>
              <a:ext uri="{FF2B5EF4-FFF2-40B4-BE49-F238E27FC236}">
                <a16:creationId xmlns:a16="http://schemas.microsoft.com/office/drawing/2014/main" id="{56E1E6CB-3ED6-4523-8BBF-8B1F2C907B5E}"/>
              </a:ext>
            </a:extLst>
          </p:cNvPr>
          <p:cNvSpPr>
            <a:spLocks noGrp="1"/>
          </p:cNvSpPr>
          <p:nvPr>
            <p:ph type="sldNum" sz="quarter" idx="12"/>
          </p:nvPr>
        </p:nvSpPr>
        <p:spPr>
          <a:xfrm>
            <a:off x="8610600" y="6356350"/>
            <a:ext cx="2743200" cy="365125"/>
          </a:xfrm>
        </p:spPr>
        <p:txBody>
          <a:bodyPr/>
          <a:lstStyle/>
          <a:p>
            <a:r>
              <a:rPr lang="en-US" dirty="0"/>
              <a:t>9</a:t>
            </a:r>
          </a:p>
        </p:txBody>
      </p:sp>
      <p:pic>
        <p:nvPicPr>
          <p:cNvPr id="13" name="Picture 12">
            <a:extLst>
              <a:ext uri="{FF2B5EF4-FFF2-40B4-BE49-F238E27FC236}">
                <a16:creationId xmlns:a16="http://schemas.microsoft.com/office/drawing/2014/main" id="{1685CE86-1DC4-4CED-A63D-BE705E1B761C}"/>
              </a:ext>
            </a:extLst>
          </p:cNvPr>
          <p:cNvPicPr>
            <a:picLocks noChangeAspect="1"/>
          </p:cNvPicPr>
          <p:nvPr/>
        </p:nvPicPr>
        <p:blipFill>
          <a:blip r:embed="rId5"/>
          <a:stretch>
            <a:fillRect/>
          </a:stretch>
        </p:blipFill>
        <p:spPr>
          <a:xfrm>
            <a:off x="722978" y="4460170"/>
            <a:ext cx="3089440" cy="1667580"/>
          </a:xfrm>
          <a:prstGeom prst="rect">
            <a:avLst/>
          </a:prstGeom>
        </p:spPr>
      </p:pic>
      <p:cxnSp>
        <p:nvCxnSpPr>
          <p:cNvPr id="15" name="Straight Arrow Connector 14">
            <a:extLst>
              <a:ext uri="{FF2B5EF4-FFF2-40B4-BE49-F238E27FC236}">
                <a16:creationId xmlns:a16="http://schemas.microsoft.com/office/drawing/2014/main" id="{BFFEDB72-34EF-4FAD-A3DB-BC1C08521996}"/>
              </a:ext>
            </a:extLst>
          </p:cNvPr>
          <p:cNvCxnSpPr>
            <a:cxnSpLocks/>
          </p:cNvCxnSpPr>
          <p:nvPr/>
        </p:nvCxnSpPr>
        <p:spPr>
          <a:xfrm flipH="1">
            <a:off x="2272429" y="3782711"/>
            <a:ext cx="1" cy="68754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AE4725-2CAC-470B-9B12-5222E6809907}"/>
              </a:ext>
            </a:extLst>
          </p:cNvPr>
          <p:cNvSpPr txBox="1"/>
          <p:nvPr/>
        </p:nvSpPr>
        <p:spPr>
          <a:xfrm>
            <a:off x="2314682" y="3812574"/>
            <a:ext cx="2701060" cy="461665"/>
          </a:xfrm>
          <a:prstGeom prst="rect">
            <a:avLst/>
          </a:prstGeom>
          <a:noFill/>
        </p:spPr>
        <p:txBody>
          <a:bodyPr wrap="none" rtlCol="0">
            <a:spAutoFit/>
          </a:bodyPr>
          <a:lstStyle/>
          <a:p>
            <a:r>
              <a:rPr lang="en-US" sz="2400" dirty="0"/>
              <a:t>Video codec encode</a:t>
            </a:r>
          </a:p>
        </p:txBody>
      </p:sp>
      <p:grpSp>
        <p:nvGrpSpPr>
          <p:cNvPr id="17" name="Group 16">
            <a:extLst>
              <a:ext uri="{FF2B5EF4-FFF2-40B4-BE49-F238E27FC236}">
                <a16:creationId xmlns:a16="http://schemas.microsoft.com/office/drawing/2014/main" id="{FD686218-2298-41F9-88F3-AFFDAB278409}"/>
              </a:ext>
            </a:extLst>
          </p:cNvPr>
          <p:cNvGrpSpPr/>
          <p:nvPr/>
        </p:nvGrpSpPr>
        <p:grpSpPr>
          <a:xfrm>
            <a:off x="8806129" y="2606091"/>
            <a:ext cx="3089439" cy="1673885"/>
            <a:chOff x="191559" y="3099687"/>
            <a:chExt cx="5424824" cy="2939217"/>
          </a:xfrm>
        </p:grpSpPr>
        <p:sp>
          <p:nvSpPr>
            <p:cNvPr id="18" name="Rectangle 17">
              <a:extLst>
                <a:ext uri="{FF2B5EF4-FFF2-40B4-BE49-F238E27FC236}">
                  <a16:creationId xmlns:a16="http://schemas.microsoft.com/office/drawing/2014/main" id="{C5031C17-D2C4-4C45-A24F-3A11FA8EB7D0}"/>
                </a:ext>
              </a:extLst>
            </p:cNvPr>
            <p:cNvSpPr/>
            <p:nvPr/>
          </p:nvSpPr>
          <p:spPr>
            <a:xfrm>
              <a:off x="191559" y="3099689"/>
              <a:ext cx="5424824" cy="293921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92836AE-98BE-49DD-B0BA-09E2BFB76BFE}"/>
                </a:ext>
              </a:extLst>
            </p:cNvPr>
            <p:cNvPicPr>
              <a:picLocks noChangeAspect="1"/>
            </p:cNvPicPr>
            <p:nvPr/>
          </p:nvPicPr>
          <p:blipFill>
            <a:blip r:embed="rId5"/>
            <a:srcRect l="91352" t="66062" r="804" b="16748"/>
            <a:stretch>
              <a:fillRect/>
            </a:stretch>
          </p:blipFill>
          <p:spPr>
            <a:xfrm>
              <a:off x="5187409" y="5041109"/>
              <a:ext cx="428974" cy="507409"/>
            </a:xfrm>
            <a:custGeom>
              <a:avLst/>
              <a:gdLst>
                <a:gd name="connsiteX0" fmla="*/ 0 w 428974"/>
                <a:gd name="connsiteY0" fmla="*/ 0 h 507409"/>
                <a:gd name="connsiteX1" fmla="*/ 428974 w 428974"/>
                <a:gd name="connsiteY1" fmla="*/ 0 h 507409"/>
                <a:gd name="connsiteX2" fmla="*/ 428974 w 428974"/>
                <a:gd name="connsiteY2" fmla="*/ 507409 h 507409"/>
                <a:gd name="connsiteX3" fmla="*/ 0 w 428974"/>
                <a:gd name="connsiteY3" fmla="*/ 507409 h 507409"/>
              </a:gdLst>
              <a:ahLst/>
              <a:cxnLst>
                <a:cxn ang="0">
                  <a:pos x="connsiteX0" y="connsiteY0"/>
                </a:cxn>
                <a:cxn ang="0">
                  <a:pos x="connsiteX1" y="connsiteY1"/>
                </a:cxn>
                <a:cxn ang="0">
                  <a:pos x="connsiteX2" y="connsiteY2"/>
                </a:cxn>
                <a:cxn ang="0">
                  <a:pos x="connsiteX3" y="connsiteY3"/>
                </a:cxn>
              </a:cxnLst>
              <a:rect l="l" t="t" r="r" b="b"/>
              <a:pathLst>
                <a:path w="428974" h="507409">
                  <a:moveTo>
                    <a:pt x="0" y="0"/>
                  </a:moveTo>
                  <a:lnTo>
                    <a:pt x="428974" y="0"/>
                  </a:lnTo>
                  <a:lnTo>
                    <a:pt x="428974" y="507409"/>
                  </a:lnTo>
                  <a:lnTo>
                    <a:pt x="0" y="507409"/>
                  </a:lnTo>
                  <a:close/>
                </a:path>
              </a:pathLst>
            </a:custGeom>
          </p:spPr>
        </p:pic>
        <p:pic>
          <p:nvPicPr>
            <p:cNvPr id="20" name="Picture 19">
              <a:extLst>
                <a:ext uri="{FF2B5EF4-FFF2-40B4-BE49-F238E27FC236}">
                  <a16:creationId xmlns:a16="http://schemas.microsoft.com/office/drawing/2014/main" id="{9526E5E8-F003-497B-9A01-0D1356D28346}"/>
                </a:ext>
              </a:extLst>
            </p:cNvPr>
            <p:cNvPicPr>
              <a:picLocks noChangeAspect="1"/>
            </p:cNvPicPr>
            <p:nvPr/>
          </p:nvPicPr>
          <p:blipFill>
            <a:blip r:embed="rId5"/>
            <a:srcRect l="78189" t="64604" r="13119" b="12054"/>
            <a:stretch>
              <a:fillRect/>
            </a:stretch>
          </p:blipFill>
          <p:spPr>
            <a:xfrm>
              <a:off x="4467574" y="4998059"/>
              <a:ext cx="475368" cy="689044"/>
            </a:xfrm>
            <a:custGeom>
              <a:avLst/>
              <a:gdLst>
                <a:gd name="connsiteX0" fmla="*/ 0 w 475368"/>
                <a:gd name="connsiteY0" fmla="*/ 0 h 689044"/>
                <a:gd name="connsiteX1" fmla="*/ 475368 w 475368"/>
                <a:gd name="connsiteY1" fmla="*/ 0 h 689044"/>
                <a:gd name="connsiteX2" fmla="*/ 475368 w 475368"/>
                <a:gd name="connsiteY2" fmla="*/ 689044 h 689044"/>
                <a:gd name="connsiteX3" fmla="*/ 0 w 475368"/>
                <a:gd name="connsiteY3" fmla="*/ 689044 h 689044"/>
              </a:gdLst>
              <a:ahLst/>
              <a:cxnLst>
                <a:cxn ang="0">
                  <a:pos x="connsiteX0" y="connsiteY0"/>
                </a:cxn>
                <a:cxn ang="0">
                  <a:pos x="connsiteX1" y="connsiteY1"/>
                </a:cxn>
                <a:cxn ang="0">
                  <a:pos x="connsiteX2" y="connsiteY2"/>
                </a:cxn>
                <a:cxn ang="0">
                  <a:pos x="connsiteX3" y="connsiteY3"/>
                </a:cxn>
              </a:cxnLst>
              <a:rect l="l" t="t" r="r" b="b"/>
              <a:pathLst>
                <a:path w="475368" h="689044">
                  <a:moveTo>
                    <a:pt x="0" y="0"/>
                  </a:moveTo>
                  <a:lnTo>
                    <a:pt x="475368" y="0"/>
                  </a:lnTo>
                  <a:lnTo>
                    <a:pt x="475368" y="689044"/>
                  </a:lnTo>
                  <a:lnTo>
                    <a:pt x="0" y="689044"/>
                  </a:lnTo>
                  <a:close/>
                </a:path>
              </a:pathLst>
            </a:custGeom>
          </p:spPr>
        </p:pic>
        <p:pic>
          <p:nvPicPr>
            <p:cNvPr id="21" name="Picture 20">
              <a:extLst>
                <a:ext uri="{FF2B5EF4-FFF2-40B4-BE49-F238E27FC236}">
                  <a16:creationId xmlns:a16="http://schemas.microsoft.com/office/drawing/2014/main" id="{096BE904-1F1F-4706-8857-D3C5BB8AEC60}"/>
                </a:ext>
              </a:extLst>
            </p:cNvPr>
            <p:cNvPicPr>
              <a:picLocks noChangeAspect="1"/>
            </p:cNvPicPr>
            <p:nvPr/>
          </p:nvPicPr>
          <p:blipFill>
            <a:blip r:embed="rId5"/>
            <a:srcRect l="89174" t="30827" r="4230" b="56841"/>
            <a:stretch>
              <a:fillRect/>
            </a:stretch>
          </p:blipFill>
          <p:spPr>
            <a:xfrm>
              <a:off x="5068312" y="4001004"/>
              <a:ext cx="360734" cy="364014"/>
            </a:xfrm>
            <a:custGeom>
              <a:avLst/>
              <a:gdLst>
                <a:gd name="connsiteX0" fmla="*/ 0 w 360734"/>
                <a:gd name="connsiteY0" fmla="*/ 0 h 364014"/>
                <a:gd name="connsiteX1" fmla="*/ 360734 w 360734"/>
                <a:gd name="connsiteY1" fmla="*/ 0 h 364014"/>
                <a:gd name="connsiteX2" fmla="*/ 360734 w 360734"/>
                <a:gd name="connsiteY2" fmla="*/ 364014 h 364014"/>
                <a:gd name="connsiteX3" fmla="*/ 0 w 360734"/>
                <a:gd name="connsiteY3" fmla="*/ 364014 h 364014"/>
              </a:gdLst>
              <a:ahLst/>
              <a:cxnLst>
                <a:cxn ang="0">
                  <a:pos x="connsiteX0" y="connsiteY0"/>
                </a:cxn>
                <a:cxn ang="0">
                  <a:pos x="connsiteX1" y="connsiteY1"/>
                </a:cxn>
                <a:cxn ang="0">
                  <a:pos x="connsiteX2" y="connsiteY2"/>
                </a:cxn>
                <a:cxn ang="0">
                  <a:pos x="connsiteX3" y="connsiteY3"/>
                </a:cxn>
              </a:cxnLst>
              <a:rect l="l" t="t" r="r" b="b"/>
              <a:pathLst>
                <a:path w="360734" h="364014">
                  <a:moveTo>
                    <a:pt x="0" y="0"/>
                  </a:moveTo>
                  <a:lnTo>
                    <a:pt x="360734" y="0"/>
                  </a:lnTo>
                  <a:lnTo>
                    <a:pt x="360734" y="364014"/>
                  </a:lnTo>
                  <a:lnTo>
                    <a:pt x="0" y="364014"/>
                  </a:lnTo>
                  <a:close/>
                </a:path>
              </a:pathLst>
            </a:custGeom>
          </p:spPr>
        </p:pic>
        <p:pic>
          <p:nvPicPr>
            <p:cNvPr id="22" name="Picture 21">
              <a:extLst>
                <a:ext uri="{FF2B5EF4-FFF2-40B4-BE49-F238E27FC236}">
                  <a16:creationId xmlns:a16="http://schemas.microsoft.com/office/drawing/2014/main" id="{8D280613-FE4D-4FC7-B4A3-829B0C84EF49}"/>
                </a:ext>
              </a:extLst>
            </p:cNvPr>
            <p:cNvPicPr>
              <a:picLocks noChangeAspect="1"/>
            </p:cNvPicPr>
            <p:nvPr/>
          </p:nvPicPr>
          <p:blipFill>
            <a:blip r:embed="rId5"/>
            <a:srcRect l="79373" t="29614" r="14605" b="58054"/>
            <a:stretch>
              <a:fillRect/>
            </a:stretch>
          </p:blipFill>
          <p:spPr>
            <a:xfrm>
              <a:off x="4532318" y="3965213"/>
              <a:ext cx="329344" cy="364013"/>
            </a:xfrm>
            <a:custGeom>
              <a:avLst/>
              <a:gdLst>
                <a:gd name="connsiteX0" fmla="*/ 0 w 329344"/>
                <a:gd name="connsiteY0" fmla="*/ 0 h 364013"/>
                <a:gd name="connsiteX1" fmla="*/ 329344 w 329344"/>
                <a:gd name="connsiteY1" fmla="*/ 0 h 364013"/>
                <a:gd name="connsiteX2" fmla="*/ 329344 w 329344"/>
                <a:gd name="connsiteY2" fmla="*/ 364013 h 364013"/>
                <a:gd name="connsiteX3" fmla="*/ 0 w 329344"/>
                <a:gd name="connsiteY3" fmla="*/ 364013 h 364013"/>
              </a:gdLst>
              <a:ahLst/>
              <a:cxnLst>
                <a:cxn ang="0">
                  <a:pos x="connsiteX0" y="connsiteY0"/>
                </a:cxn>
                <a:cxn ang="0">
                  <a:pos x="connsiteX1" y="connsiteY1"/>
                </a:cxn>
                <a:cxn ang="0">
                  <a:pos x="connsiteX2" y="connsiteY2"/>
                </a:cxn>
                <a:cxn ang="0">
                  <a:pos x="connsiteX3" y="connsiteY3"/>
                </a:cxn>
              </a:cxnLst>
              <a:rect l="l" t="t" r="r" b="b"/>
              <a:pathLst>
                <a:path w="329344" h="364013">
                  <a:moveTo>
                    <a:pt x="0" y="0"/>
                  </a:moveTo>
                  <a:lnTo>
                    <a:pt x="329344" y="0"/>
                  </a:lnTo>
                  <a:lnTo>
                    <a:pt x="329344" y="364013"/>
                  </a:lnTo>
                  <a:lnTo>
                    <a:pt x="0" y="364013"/>
                  </a:lnTo>
                  <a:close/>
                </a:path>
              </a:pathLst>
            </a:custGeom>
          </p:spPr>
        </p:pic>
        <p:pic>
          <p:nvPicPr>
            <p:cNvPr id="23" name="Picture 22">
              <a:extLst>
                <a:ext uri="{FF2B5EF4-FFF2-40B4-BE49-F238E27FC236}">
                  <a16:creationId xmlns:a16="http://schemas.microsoft.com/office/drawing/2014/main" id="{939750BA-5349-41C6-827A-B076A03A9FFD}"/>
                </a:ext>
              </a:extLst>
            </p:cNvPr>
            <p:cNvPicPr>
              <a:picLocks noChangeAspect="1"/>
            </p:cNvPicPr>
            <p:nvPr/>
          </p:nvPicPr>
          <p:blipFill>
            <a:blip r:embed="rId5"/>
            <a:srcRect l="86881" t="3812" r="9310" b="88687"/>
            <a:stretch>
              <a:fillRect/>
            </a:stretch>
          </p:blipFill>
          <p:spPr>
            <a:xfrm>
              <a:off x="4942942" y="3203553"/>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24" name="Picture 23">
              <a:extLst>
                <a:ext uri="{FF2B5EF4-FFF2-40B4-BE49-F238E27FC236}">
                  <a16:creationId xmlns:a16="http://schemas.microsoft.com/office/drawing/2014/main" id="{1E0907EC-DD5F-48FA-8714-BAE3AAFC08A6}"/>
                </a:ext>
              </a:extLst>
            </p:cNvPr>
            <p:cNvPicPr>
              <a:picLocks noChangeAspect="1"/>
            </p:cNvPicPr>
            <p:nvPr/>
          </p:nvPicPr>
          <p:blipFill>
            <a:blip r:embed="rId5"/>
            <a:srcRect l="80631" t="3984" r="15560" b="88514"/>
            <a:stretch>
              <a:fillRect/>
            </a:stretch>
          </p:blipFill>
          <p:spPr>
            <a:xfrm>
              <a:off x="4601118" y="3208633"/>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25" name="Picture 24">
              <a:extLst>
                <a:ext uri="{FF2B5EF4-FFF2-40B4-BE49-F238E27FC236}">
                  <a16:creationId xmlns:a16="http://schemas.microsoft.com/office/drawing/2014/main" id="{E2E64860-F2B9-47BD-8FAC-2A445E5A1EE7}"/>
                </a:ext>
              </a:extLst>
            </p:cNvPr>
            <p:cNvPicPr>
              <a:picLocks noChangeAspect="1"/>
            </p:cNvPicPr>
            <p:nvPr/>
          </p:nvPicPr>
          <p:blipFill>
            <a:blip r:embed="rId5"/>
            <a:srcRect l="74381" t="388" r="21811" b="92110"/>
            <a:stretch>
              <a:fillRect/>
            </a:stretch>
          </p:blipFill>
          <p:spPr>
            <a:xfrm>
              <a:off x="4259294" y="3102488"/>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26" name="Picture 25">
              <a:extLst>
                <a:ext uri="{FF2B5EF4-FFF2-40B4-BE49-F238E27FC236}">
                  <a16:creationId xmlns:a16="http://schemas.microsoft.com/office/drawing/2014/main" id="{26FF46CC-E6DA-4121-A931-3FC032F6EF8B}"/>
                </a:ext>
              </a:extLst>
            </p:cNvPr>
            <p:cNvPicPr>
              <a:picLocks noChangeAspect="1"/>
            </p:cNvPicPr>
            <p:nvPr/>
          </p:nvPicPr>
          <p:blipFill>
            <a:blip r:embed="rId5"/>
            <a:srcRect l="66903" t="484" r="29289" b="92015"/>
            <a:stretch>
              <a:fillRect/>
            </a:stretch>
          </p:blipFill>
          <p:spPr>
            <a:xfrm>
              <a:off x="3850337" y="3105308"/>
              <a:ext cx="208280" cy="221433"/>
            </a:xfrm>
            <a:custGeom>
              <a:avLst/>
              <a:gdLst>
                <a:gd name="connsiteX0" fmla="*/ 0 w 208280"/>
                <a:gd name="connsiteY0" fmla="*/ 0 h 221433"/>
                <a:gd name="connsiteX1" fmla="*/ 208280 w 208280"/>
                <a:gd name="connsiteY1" fmla="*/ 0 h 221433"/>
                <a:gd name="connsiteX2" fmla="*/ 208280 w 208280"/>
                <a:gd name="connsiteY2" fmla="*/ 221433 h 221433"/>
                <a:gd name="connsiteX3" fmla="*/ 0 w 208280"/>
                <a:gd name="connsiteY3" fmla="*/ 221433 h 221433"/>
              </a:gdLst>
              <a:ahLst/>
              <a:cxnLst>
                <a:cxn ang="0">
                  <a:pos x="connsiteX0" y="connsiteY0"/>
                </a:cxn>
                <a:cxn ang="0">
                  <a:pos x="connsiteX1" y="connsiteY1"/>
                </a:cxn>
                <a:cxn ang="0">
                  <a:pos x="connsiteX2" y="connsiteY2"/>
                </a:cxn>
                <a:cxn ang="0">
                  <a:pos x="connsiteX3" y="connsiteY3"/>
                </a:cxn>
              </a:cxnLst>
              <a:rect l="l" t="t" r="r" b="b"/>
              <a:pathLst>
                <a:path w="208280" h="221433">
                  <a:moveTo>
                    <a:pt x="0" y="0"/>
                  </a:moveTo>
                  <a:lnTo>
                    <a:pt x="208280" y="0"/>
                  </a:lnTo>
                  <a:lnTo>
                    <a:pt x="208280" y="221433"/>
                  </a:lnTo>
                  <a:lnTo>
                    <a:pt x="0" y="221433"/>
                  </a:lnTo>
                  <a:close/>
                </a:path>
              </a:pathLst>
            </a:custGeom>
          </p:spPr>
        </p:pic>
        <p:pic>
          <p:nvPicPr>
            <p:cNvPr id="27" name="Picture 26">
              <a:extLst>
                <a:ext uri="{FF2B5EF4-FFF2-40B4-BE49-F238E27FC236}">
                  <a16:creationId xmlns:a16="http://schemas.microsoft.com/office/drawing/2014/main" id="{83D77CAE-A4D7-4F84-8BF8-DB8CA474E9A8}"/>
                </a:ext>
              </a:extLst>
            </p:cNvPr>
            <p:cNvPicPr>
              <a:picLocks noChangeAspect="1"/>
            </p:cNvPicPr>
            <p:nvPr/>
          </p:nvPicPr>
          <p:blipFill>
            <a:blip r:embed="rId5"/>
            <a:srcRect l="55823" t="682" r="40010" b="93075"/>
            <a:stretch>
              <a:fillRect/>
            </a:stretch>
          </p:blipFill>
          <p:spPr>
            <a:xfrm>
              <a:off x="3244414" y="3111167"/>
              <a:ext cx="227868" cy="184279"/>
            </a:xfrm>
            <a:custGeom>
              <a:avLst/>
              <a:gdLst>
                <a:gd name="connsiteX0" fmla="*/ 0 w 227868"/>
                <a:gd name="connsiteY0" fmla="*/ 0 h 184279"/>
                <a:gd name="connsiteX1" fmla="*/ 227868 w 227868"/>
                <a:gd name="connsiteY1" fmla="*/ 0 h 184279"/>
                <a:gd name="connsiteX2" fmla="*/ 227868 w 227868"/>
                <a:gd name="connsiteY2" fmla="*/ 184279 h 184279"/>
                <a:gd name="connsiteX3" fmla="*/ 0 w 227868"/>
                <a:gd name="connsiteY3" fmla="*/ 184279 h 184279"/>
              </a:gdLst>
              <a:ahLst/>
              <a:cxnLst>
                <a:cxn ang="0">
                  <a:pos x="connsiteX0" y="connsiteY0"/>
                </a:cxn>
                <a:cxn ang="0">
                  <a:pos x="connsiteX1" y="connsiteY1"/>
                </a:cxn>
                <a:cxn ang="0">
                  <a:pos x="connsiteX2" y="connsiteY2"/>
                </a:cxn>
                <a:cxn ang="0">
                  <a:pos x="connsiteX3" y="connsiteY3"/>
                </a:cxn>
              </a:cxnLst>
              <a:rect l="l" t="t" r="r" b="b"/>
              <a:pathLst>
                <a:path w="227868" h="184279">
                  <a:moveTo>
                    <a:pt x="0" y="0"/>
                  </a:moveTo>
                  <a:lnTo>
                    <a:pt x="227868" y="0"/>
                  </a:lnTo>
                  <a:lnTo>
                    <a:pt x="227868" y="184279"/>
                  </a:lnTo>
                  <a:lnTo>
                    <a:pt x="0" y="184279"/>
                  </a:lnTo>
                  <a:close/>
                </a:path>
              </a:pathLst>
            </a:custGeom>
          </p:spPr>
        </p:pic>
        <p:pic>
          <p:nvPicPr>
            <p:cNvPr id="28" name="Picture 27">
              <a:extLst>
                <a:ext uri="{FF2B5EF4-FFF2-40B4-BE49-F238E27FC236}">
                  <a16:creationId xmlns:a16="http://schemas.microsoft.com/office/drawing/2014/main" id="{0095ADB5-8144-4286-BFC4-DF243DFD9FFD}"/>
                </a:ext>
              </a:extLst>
            </p:cNvPr>
            <p:cNvPicPr>
              <a:picLocks noChangeAspect="1"/>
            </p:cNvPicPr>
            <p:nvPr/>
          </p:nvPicPr>
          <p:blipFill>
            <a:blip r:embed="rId5"/>
            <a:srcRect l="53852" t="8658" r="40753" b="79738"/>
            <a:stretch>
              <a:fillRect/>
            </a:stretch>
          </p:blipFill>
          <p:spPr>
            <a:xfrm>
              <a:off x="3136597" y="3346608"/>
              <a:ext cx="295045" cy="342538"/>
            </a:xfrm>
            <a:custGeom>
              <a:avLst/>
              <a:gdLst>
                <a:gd name="connsiteX0" fmla="*/ 0 w 295045"/>
                <a:gd name="connsiteY0" fmla="*/ 0 h 342538"/>
                <a:gd name="connsiteX1" fmla="*/ 295045 w 295045"/>
                <a:gd name="connsiteY1" fmla="*/ 0 h 342538"/>
                <a:gd name="connsiteX2" fmla="*/ 295045 w 295045"/>
                <a:gd name="connsiteY2" fmla="*/ 342538 h 342538"/>
                <a:gd name="connsiteX3" fmla="*/ 0 w 295045"/>
                <a:gd name="connsiteY3" fmla="*/ 342538 h 342538"/>
              </a:gdLst>
              <a:ahLst/>
              <a:cxnLst>
                <a:cxn ang="0">
                  <a:pos x="connsiteX0" y="connsiteY0"/>
                </a:cxn>
                <a:cxn ang="0">
                  <a:pos x="connsiteX1" y="connsiteY1"/>
                </a:cxn>
                <a:cxn ang="0">
                  <a:pos x="connsiteX2" y="connsiteY2"/>
                </a:cxn>
                <a:cxn ang="0">
                  <a:pos x="connsiteX3" y="connsiteY3"/>
                </a:cxn>
              </a:cxnLst>
              <a:rect l="l" t="t" r="r" b="b"/>
              <a:pathLst>
                <a:path w="295045" h="342538">
                  <a:moveTo>
                    <a:pt x="0" y="0"/>
                  </a:moveTo>
                  <a:lnTo>
                    <a:pt x="295045" y="0"/>
                  </a:lnTo>
                  <a:lnTo>
                    <a:pt x="295045" y="342538"/>
                  </a:lnTo>
                  <a:lnTo>
                    <a:pt x="0" y="342538"/>
                  </a:lnTo>
                  <a:close/>
                </a:path>
              </a:pathLst>
            </a:custGeom>
          </p:spPr>
        </p:pic>
        <p:pic>
          <p:nvPicPr>
            <p:cNvPr id="29" name="Picture 28">
              <a:extLst>
                <a:ext uri="{FF2B5EF4-FFF2-40B4-BE49-F238E27FC236}">
                  <a16:creationId xmlns:a16="http://schemas.microsoft.com/office/drawing/2014/main" id="{7613D3ED-3F3D-410C-B2B2-F18C7E2877A0}"/>
                </a:ext>
              </a:extLst>
            </p:cNvPr>
            <p:cNvPicPr>
              <a:picLocks noChangeAspect="1"/>
            </p:cNvPicPr>
            <p:nvPr/>
          </p:nvPicPr>
          <p:blipFill>
            <a:blip r:embed="rId5"/>
            <a:srcRect l="50588" t="355" r="44922" b="94710"/>
            <a:stretch>
              <a:fillRect/>
            </a:stretch>
          </p:blipFill>
          <p:spPr>
            <a:xfrm>
              <a:off x="2958125" y="3101519"/>
              <a:ext cx="245571" cy="145667"/>
            </a:xfrm>
            <a:custGeom>
              <a:avLst/>
              <a:gdLst>
                <a:gd name="connsiteX0" fmla="*/ 0 w 245571"/>
                <a:gd name="connsiteY0" fmla="*/ 0 h 145667"/>
                <a:gd name="connsiteX1" fmla="*/ 245571 w 245571"/>
                <a:gd name="connsiteY1" fmla="*/ 0 h 145667"/>
                <a:gd name="connsiteX2" fmla="*/ 245571 w 245571"/>
                <a:gd name="connsiteY2" fmla="*/ 145667 h 145667"/>
                <a:gd name="connsiteX3" fmla="*/ 0 w 245571"/>
                <a:gd name="connsiteY3" fmla="*/ 145667 h 145667"/>
              </a:gdLst>
              <a:ahLst/>
              <a:cxnLst>
                <a:cxn ang="0">
                  <a:pos x="connsiteX0" y="connsiteY0"/>
                </a:cxn>
                <a:cxn ang="0">
                  <a:pos x="connsiteX1" y="connsiteY1"/>
                </a:cxn>
                <a:cxn ang="0">
                  <a:pos x="connsiteX2" y="connsiteY2"/>
                </a:cxn>
                <a:cxn ang="0">
                  <a:pos x="connsiteX3" y="connsiteY3"/>
                </a:cxn>
              </a:cxnLst>
              <a:rect l="l" t="t" r="r" b="b"/>
              <a:pathLst>
                <a:path w="245571" h="145667">
                  <a:moveTo>
                    <a:pt x="0" y="0"/>
                  </a:moveTo>
                  <a:lnTo>
                    <a:pt x="245571" y="0"/>
                  </a:lnTo>
                  <a:lnTo>
                    <a:pt x="245571" y="145667"/>
                  </a:lnTo>
                  <a:lnTo>
                    <a:pt x="0" y="145667"/>
                  </a:lnTo>
                  <a:close/>
                </a:path>
              </a:pathLst>
            </a:custGeom>
          </p:spPr>
        </p:pic>
        <p:pic>
          <p:nvPicPr>
            <p:cNvPr id="30" name="Picture 29">
              <a:extLst>
                <a:ext uri="{FF2B5EF4-FFF2-40B4-BE49-F238E27FC236}">
                  <a16:creationId xmlns:a16="http://schemas.microsoft.com/office/drawing/2014/main" id="{26F9639F-FD83-43B5-A727-1C657B823752}"/>
                </a:ext>
              </a:extLst>
            </p:cNvPr>
            <p:cNvPicPr>
              <a:picLocks noChangeAspect="1"/>
            </p:cNvPicPr>
            <p:nvPr/>
          </p:nvPicPr>
          <p:blipFill>
            <a:blip r:embed="rId5"/>
            <a:srcRect l="44106" t="3984" r="49206" b="85589"/>
            <a:stretch>
              <a:fillRect/>
            </a:stretch>
          </p:blipFill>
          <p:spPr>
            <a:xfrm>
              <a:off x="2603656" y="3208633"/>
              <a:ext cx="365706" cy="307793"/>
            </a:xfrm>
            <a:custGeom>
              <a:avLst/>
              <a:gdLst>
                <a:gd name="connsiteX0" fmla="*/ 0 w 365706"/>
                <a:gd name="connsiteY0" fmla="*/ 0 h 307793"/>
                <a:gd name="connsiteX1" fmla="*/ 365706 w 365706"/>
                <a:gd name="connsiteY1" fmla="*/ 0 h 307793"/>
                <a:gd name="connsiteX2" fmla="*/ 365706 w 365706"/>
                <a:gd name="connsiteY2" fmla="*/ 307793 h 307793"/>
                <a:gd name="connsiteX3" fmla="*/ 0 w 365706"/>
                <a:gd name="connsiteY3" fmla="*/ 307793 h 307793"/>
              </a:gdLst>
              <a:ahLst/>
              <a:cxnLst>
                <a:cxn ang="0">
                  <a:pos x="connsiteX0" y="connsiteY0"/>
                </a:cxn>
                <a:cxn ang="0">
                  <a:pos x="connsiteX1" y="connsiteY1"/>
                </a:cxn>
                <a:cxn ang="0">
                  <a:pos x="connsiteX2" y="connsiteY2"/>
                </a:cxn>
                <a:cxn ang="0">
                  <a:pos x="connsiteX3" y="connsiteY3"/>
                </a:cxn>
              </a:cxnLst>
              <a:rect l="l" t="t" r="r" b="b"/>
              <a:pathLst>
                <a:path w="365706" h="307793">
                  <a:moveTo>
                    <a:pt x="0" y="0"/>
                  </a:moveTo>
                  <a:lnTo>
                    <a:pt x="365706" y="0"/>
                  </a:lnTo>
                  <a:lnTo>
                    <a:pt x="365706" y="307793"/>
                  </a:lnTo>
                  <a:lnTo>
                    <a:pt x="0" y="307793"/>
                  </a:lnTo>
                  <a:close/>
                </a:path>
              </a:pathLst>
            </a:custGeom>
          </p:spPr>
        </p:pic>
        <p:pic>
          <p:nvPicPr>
            <p:cNvPr id="31" name="Picture 30">
              <a:extLst>
                <a:ext uri="{FF2B5EF4-FFF2-40B4-BE49-F238E27FC236}">
                  <a16:creationId xmlns:a16="http://schemas.microsoft.com/office/drawing/2014/main" id="{85D19EDA-93DA-40F7-9321-F70ED58DDF94}"/>
                </a:ext>
              </a:extLst>
            </p:cNvPr>
            <p:cNvPicPr>
              <a:picLocks noChangeAspect="1"/>
            </p:cNvPicPr>
            <p:nvPr/>
          </p:nvPicPr>
          <p:blipFill>
            <a:blip r:embed="rId5"/>
            <a:srcRect l="40177" t="293" r="54406" b="95504"/>
            <a:stretch>
              <a:fillRect/>
            </a:stretch>
          </p:blipFill>
          <p:spPr>
            <a:xfrm>
              <a:off x="2388756" y="3099687"/>
              <a:ext cx="296259" cy="124068"/>
            </a:xfrm>
            <a:custGeom>
              <a:avLst/>
              <a:gdLst>
                <a:gd name="connsiteX0" fmla="*/ 0 w 296259"/>
                <a:gd name="connsiteY0" fmla="*/ 0 h 124068"/>
                <a:gd name="connsiteX1" fmla="*/ 296259 w 296259"/>
                <a:gd name="connsiteY1" fmla="*/ 0 h 124068"/>
                <a:gd name="connsiteX2" fmla="*/ 296259 w 296259"/>
                <a:gd name="connsiteY2" fmla="*/ 124068 h 124068"/>
                <a:gd name="connsiteX3" fmla="*/ 0 w 296259"/>
                <a:gd name="connsiteY3" fmla="*/ 124068 h 124068"/>
              </a:gdLst>
              <a:ahLst/>
              <a:cxnLst>
                <a:cxn ang="0">
                  <a:pos x="connsiteX0" y="connsiteY0"/>
                </a:cxn>
                <a:cxn ang="0">
                  <a:pos x="connsiteX1" y="connsiteY1"/>
                </a:cxn>
                <a:cxn ang="0">
                  <a:pos x="connsiteX2" y="connsiteY2"/>
                </a:cxn>
                <a:cxn ang="0">
                  <a:pos x="connsiteX3" y="connsiteY3"/>
                </a:cxn>
              </a:cxnLst>
              <a:rect l="l" t="t" r="r" b="b"/>
              <a:pathLst>
                <a:path w="296259" h="124068">
                  <a:moveTo>
                    <a:pt x="0" y="0"/>
                  </a:moveTo>
                  <a:lnTo>
                    <a:pt x="296259" y="0"/>
                  </a:lnTo>
                  <a:lnTo>
                    <a:pt x="296259" y="124068"/>
                  </a:lnTo>
                  <a:lnTo>
                    <a:pt x="0" y="124068"/>
                  </a:lnTo>
                  <a:close/>
                </a:path>
              </a:pathLst>
            </a:custGeom>
          </p:spPr>
        </p:pic>
        <p:pic>
          <p:nvPicPr>
            <p:cNvPr id="32" name="Picture 31">
              <a:extLst>
                <a:ext uri="{FF2B5EF4-FFF2-40B4-BE49-F238E27FC236}">
                  <a16:creationId xmlns:a16="http://schemas.microsoft.com/office/drawing/2014/main" id="{C6DE6EB7-E9B5-4C69-8189-EB5BD4C29F60}"/>
                </a:ext>
              </a:extLst>
            </p:cNvPr>
            <p:cNvPicPr>
              <a:picLocks noChangeAspect="1"/>
            </p:cNvPicPr>
            <p:nvPr/>
          </p:nvPicPr>
          <p:blipFill>
            <a:blip r:embed="rId5"/>
            <a:srcRect l="34656" t="8658" r="58335" b="80915"/>
            <a:stretch>
              <a:fillRect/>
            </a:stretch>
          </p:blipFill>
          <p:spPr>
            <a:xfrm>
              <a:off x="2086834" y="3346608"/>
              <a:ext cx="383278" cy="307793"/>
            </a:xfrm>
            <a:custGeom>
              <a:avLst/>
              <a:gdLst>
                <a:gd name="connsiteX0" fmla="*/ 0 w 383278"/>
                <a:gd name="connsiteY0" fmla="*/ 0 h 307793"/>
                <a:gd name="connsiteX1" fmla="*/ 383278 w 383278"/>
                <a:gd name="connsiteY1" fmla="*/ 0 h 307793"/>
                <a:gd name="connsiteX2" fmla="*/ 383278 w 383278"/>
                <a:gd name="connsiteY2" fmla="*/ 307793 h 307793"/>
                <a:gd name="connsiteX3" fmla="*/ 0 w 383278"/>
                <a:gd name="connsiteY3" fmla="*/ 307793 h 307793"/>
              </a:gdLst>
              <a:ahLst/>
              <a:cxnLst>
                <a:cxn ang="0">
                  <a:pos x="connsiteX0" y="connsiteY0"/>
                </a:cxn>
                <a:cxn ang="0">
                  <a:pos x="connsiteX1" y="connsiteY1"/>
                </a:cxn>
                <a:cxn ang="0">
                  <a:pos x="connsiteX2" y="connsiteY2"/>
                </a:cxn>
                <a:cxn ang="0">
                  <a:pos x="connsiteX3" y="connsiteY3"/>
                </a:cxn>
              </a:cxnLst>
              <a:rect l="l" t="t" r="r" b="b"/>
              <a:pathLst>
                <a:path w="383278" h="307793">
                  <a:moveTo>
                    <a:pt x="0" y="0"/>
                  </a:moveTo>
                  <a:lnTo>
                    <a:pt x="383278" y="0"/>
                  </a:lnTo>
                  <a:lnTo>
                    <a:pt x="383278" y="307793"/>
                  </a:lnTo>
                  <a:lnTo>
                    <a:pt x="0" y="307793"/>
                  </a:lnTo>
                  <a:close/>
                </a:path>
              </a:pathLst>
            </a:custGeom>
          </p:spPr>
        </p:pic>
        <p:pic>
          <p:nvPicPr>
            <p:cNvPr id="33" name="Picture 32">
              <a:extLst>
                <a:ext uri="{FF2B5EF4-FFF2-40B4-BE49-F238E27FC236}">
                  <a16:creationId xmlns:a16="http://schemas.microsoft.com/office/drawing/2014/main" id="{8CE3807F-FBE9-460A-B6FA-A3BD1A240630}"/>
                </a:ext>
              </a:extLst>
            </p:cNvPr>
            <p:cNvPicPr>
              <a:picLocks noChangeAspect="1"/>
            </p:cNvPicPr>
            <p:nvPr/>
          </p:nvPicPr>
          <p:blipFill>
            <a:blip r:embed="rId5"/>
            <a:srcRect l="33660" t="538" r="60923" b="95259"/>
            <a:stretch>
              <a:fillRect/>
            </a:stretch>
          </p:blipFill>
          <p:spPr>
            <a:xfrm>
              <a:off x="2032346" y="3106903"/>
              <a:ext cx="296259" cy="124068"/>
            </a:xfrm>
            <a:custGeom>
              <a:avLst/>
              <a:gdLst>
                <a:gd name="connsiteX0" fmla="*/ 0 w 296259"/>
                <a:gd name="connsiteY0" fmla="*/ 0 h 124068"/>
                <a:gd name="connsiteX1" fmla="*/ 296259 w 296259"/>
                <a:gd name="connsiteY1" fmla="*/ 0 h 124068"/>
                <a:gd name="connsiteX2" fmla="*/ 296259 w 296259"/>
                <a:gd name="connsiteY2" fmla="*/ 124068 h 124068"/>
                <a:gd name="connsiteX3" fmla="*/ 0 w 296259"/>
                <a:gd name="connsiteY3" fmla="*/ 124068 h 124068"/>
              </a:gdLst>
              <a:ahLst/>
              <a:cxnLst>
                <a:cxn ang="0">
                  <a:pos x="connsiteX0" y="connsiteY0"/>
                </a:cxn>
                <a:cxn ang="0">
                  <a:pos x="connsiteX1" y="connsiteY1"/>
                </a:cxn>
                <a:cxn ang="0">
                  <a:pos x="connsiteX2" y="connsiteY2"/>
                </a:cxn>
                <a:cxn ang="0">
                  <a:pos x="connsiteX3" y="connsiteY3"/>
                </a:cxn>
              </a:cxnLst>
              <a:rect l="l" t="t" r="r" b="b"/>
              <a:pathLst>
                <a:path w="296259" h="124068">
                  <a:moveTo>
                    <a:pt x="0" y="0"/>
                  </a:moveTo>
                  <a:lnTo>
                    <a:pt x="296259" y="0"/>
                  </a:lnTo>
                  <a:lnTo>
                    <a:pt x="296259" y="124068"/>
                  </a:lnTo>
                  <a:lnTo>
                    <a:pt x="0" y="124068"/>
                  </a:lnTo>
                  <a:close/>
                </a:path>
              </a:pathLst>
            </a:custGeom>
          </p:spPr>
        </p:pic>
        <p:pic>
          <p:nvPicPr>
            <p:cNvPr id="34" name="Picture 33">
              <a:extLst>
                <a:ext uri="{FF2B5EF4-FFF2-40B4-BE49-F238E27FC236}">
                  <a16:creationId xmlns:a16="http://schemas.microsoft.com/office/drawing/2014/main" id="{C86DDDB5-F14E-4EAF-BF0C-444BF379CBAB}"/>
                </a:ext>
              </a:extLst>
            </p:cNvPr>
            <p:cNvPicPr>
              <a:picLocks noChangeAspect="1"/>
            </p:cNvPicPr>
            <p:nvPr/>
          </p:nvPicPr>
          <p:blipFill>
            <a:blip r:embed="rId5"/>
            <a:srcRect l="11269" t="27919" r="79664" b="56901"/>
            <a:stretch>
              <a:fillRect/>
            </a:stretch>
          </p:blipFill>
          <p:spPr>
            <a:xfrm>
              <a:off x="807823" y="3915168"/>
              <a:ext cx="495869" cy="448102"/>
            </a:xfrm>
            <a:custGeom>
              <a:avLst/>
              <a:gdLst>
                <a:gd name="connsiteX0" fmla="*/ 0 w 495869"/>
                <a:gd name="connsiteY0" fmla="*/ 0 h 448102"/>
                <a:gd name="connsiteX1" fmla="*/ 495869 w 495869"/>
                <a:gd name="connsiteY1" fmla="*/ 0 h 448102"/>
                <a:gd name="connsiteX2" fmla="*/ 495869 w 495869"/>
                <a:gd name="connsiteY2" fmla="*/ 448102 h 448102"/>
                <a:gd name="connsiteX3" fmla="*/ 0 w 495869"/>
                <a:gd name="connsiteY3" fmla="*/ 448102 h 448102"/>
              </a:gdLst>
              <a:ahLst/>
              <a:cxnLst>
                <a:cxn ang="0">
                  <a:pos x="connsiteX0" y="connsiteY0"/>
                </a:cxn>
                <a:cxn ang="0">
                  <a:pos x="connsiteX1" y="connsiteY1"/>
                </a:cxn>
                <a:cxn ang="0">
                  <a:pos x="connsiteX2" y="connsiteY2"/>
                </a:cxn>
                <a:cxn ang="0">
                  <a:pos x="connsiteX3" y="connsiteY3"/>
                </a:cxn>
              </a:cxnLst>
              <a:rect l="l" t="t" r="r" b="b"/>
              <a:pathLst>
                <a:path w="495869" h="448102">
                  <a:moveTo>
                    <a:pt x="0" y="0"/>
                  </a:moveTo>
                  <a:lnTo>
                    <a:pt x="495869" y="0"/>
                  </a:lnTo>
                  <a:lnTo>
                    <a:pt x="495869" y="448102"/>
                  </a:lnTo>
                  <a:lnTo>
                    <a:pt x="0" y="448102"/>
                  </a:lnTo>
                  <a:close/>
                </a:path>
              </a:pathLst>
            </a:custGeom>
          </p:spPr>
        </p:pic>
        <p:pic>
          <p:nvPicPr>
            <p:cNvPr id="35" name="Picture 34">
              <a:extLst>
                <a:ext uri="{FF2B5EF4-FFF2-40B4-BE49-F238E27FC236}">
                  <a16:creationId xmlns:a16="http://schemas.microsoft.com/office/drawing/2014/main" id="{434125BC-8C9E-48DA-8670-9F720EA10FC6}"/>
                </a:ext>
              </a:extLst>
            </p:cNvPr>
            <p:cNvPicPr>
              <a:picLocks noChangeAspect="1"/>
            </p:cNvPicPr>
            <p:nvPr/>
          </p:nvPicPr>
          <p:blipFill>
            <a:blip r:embed="rId5"/>
            <a:srcRect l="17216" t="15359" r="62320" b="45573"/>
            <a:stretch>
              <a:fillRect/>
            </a:stretch>
          </p:blipFill>
          <p:spPr>
            <a:xfrm>
              <a:off x="1133094" y="3544404"/>
              <a:ext cx="1119116" cy="1153236"/>
            </a:xfrm>
            <a:custGeom>
              <a:avLst/>
              <a:gdLst>
                <a:gd name="connsiteX0" fmla="*/ 0 w 1119116"/>
                <a:gd name="connsiteY0" fmla="*/ 0 h 1153236"/>
                <a:gd name="connsiteX1" fmla="*/ 1119116 w 1119116"/>
                <a:gd name="connsiteY1" fmla="*/ 0 h 1153236"/>
                <a:gd name="connsiteX2" fmla="*/ 1119116 w 1119116"/>
                <a:gd name="connsiteY2" fmla="*/ 1153236 h 1153236"/>
                <a:gd name="connsiteX3" fmla="*/ 0 w 1119116"/>
                <a:gd name="connsiteY3" fmla="*/ 1153236 h 1153236"/>
              </a:gdLst>
              <a:ahLst/>
              <a:cxnLst>
                <a:cxn ang="0">
                  <a:pos x="connsiteX0" y="connsiteY0"/>
                </a:cxn>
                <a:cxn ang="0">
                  <a:pos x="connsiteX1" y="connsiteY1"/>
                </a:cxn>
                <a:cxn ang="0">
                  <a:pos x="connsiteX2" y="connsiteY2"/>
                </a:cxn>
                <a:cxn ang="0">
                  <a:pos x="connsiteX3" y="connsiteY3"/>
                </a:cxn>
              </a:cxnLst>
              <a:rect l="l" t="t" r="r" b="b"/>
              <a:pathLst>
                <a:path w="1119116" h="1153236">
                  <a:moveTo>
                    <a:pt x="0" y="0"/>
                  </a:moveTo>
                  <a:lnTo>
                    <a:pt x="1119116" y="0"/>
                  </a:lnTo>
                  <a:lnTo>
                    <a:pt x="1119116" y="1153236"/>
                  </a:lnTo>
                  <a:lnTo>
                    <a:pt x="0" y="1153236"/>
                  </a:lnTo>
                  <a:close/>
                </a:path>
              </a:pathLst>
            </a:custGeom>
          </p:spPr>
        </p:pic>
        <p:pic>
          <p:nvPicPr>
            <p:cNvPr id="36" name="Picture 35">
              <a:extLst>
                <a:ext uri="{FF2B5EF4-FFF2-40B4-BE49-F238E27FC236}">
                  <a16:creationId xmlns:a16="http://schemas.microsoft.com/office/drawing/2014/main" id="{083AAAE1-B565-4387-9DB0-E30A77C99501}"/>
                </a:ext>
              </a:extLst>
            </p:cNvPr>
            <p:cNvPicPr>
              <a:picLocks noChangeAspect="1"/>
            </p:cNvPicPr>
            <p:nvPr/>
          </p:nvPicPr>
          <p:blipFill>
            <a:blip r:embed="rId5"/>
            <a:srcRect t="53348" r="94637" b="33784"/>
            <a:stretch>
              <a:fillRect/>
            </a:stretch>
          </p:blipFill>
          <p:spPr>
            <a:xfrm>
              <a:off x="191559" y="4665795"/>
              <a:ext cx="293266" cy="379863"/>
            </a:xfrm>
            <a:custGeom>
              <a:avLst/>
              <a:gdLst>
                <a:gd name="connsiteX0" fmla="*/ 0 w 293266"/>
                <a:gd name="connsiteY0" fmla="*/ 0 h 379863"/>
                <a:gd name="connsiteX1" fmla="*/ 293266 w 293266"/>
                <a:gd name="connsiteY1" fmla="*/ 0 h 379863"/>
                <a:gd name="connsiteX2" fmla="*/ 293266 w 293266"/>
                <a:gd name="connsiteY2" fmla="*/ 379863 h 379863"/>
                <a:gd name="connsiteX3" fmla="*/ 0 w 293266"/>
                <a:gd name="connsiteY3" fmla="*/ 379863 h 379863"/>
              </a:gdLst>
              <a:ahLst/>
              <a:cxnLst>
                <a:cxn ang="0">
                  <a:pos x="connsiteX0" y="connsiteY0"/>
                </a:cxn>
                <a:cxn ang="0">
                  <a:pos x="connsiteX1" y="connsiteY1"/>
                </a:cxn>
                <a:cxn ang="0">
                  <a:pos x="connsiteX2" y="connsiteY2"/>
                </a:cxn>
                <a:cxn ang="0">
                  <a:pos x="connsiteX3" y="connsiteY3"/>
                </a:cxn>
              </a:cxnLst>
              <a:rect l="l" t="t" r="r" b="b"/>
              <a:pathLst>
                <a:path w="293266" h="379863">
                  <a:moveTo>
                    <a:pt x="0" y="0"/>
                  </a:moveTo>
                  <a:lnTo>
                    <a:pt x="293266" y="0"/>
                  </a:lnTo>
                  <a:lnTo>
                    <a:pt x="293266" y="379863"/>
                  </a:lnTo>
                  <a:lnTo>
                    <a:pt x="0" y="379863"/>
                  </a:lnTo>
                  <a:close/>
                </a:path>
              </a:pathLst>
            </a:custGeom>
          </p:spPr>
        </p:pic>
        <p:pic>
          <p:nvPicPr>
            <p:cNvPr id="37" name="Picture 36">
              <a:extLst>
                <a:ext uri="{FF2B5EF4-FFF2-40B4-BE49-F238E27FC236}">
                  <a16:creationId xmlns:a16="http://schemas.microsoft.com/office/drawing/2014/main" id="{5FF591D3-2BCE-4A0F-857E-44D9FE3243F7}"/>
                </a:ext>
              </a:extLst>
            </p:cNvPr>
            <p:cNvPicPr>
              <a:picLocks noChangeAspect="1"/>
            </p:cNvPicPr>
            <p:nvPr/>
          </p:nvPicPr>
          <p:blipFill>
            <a:blip r:embed="rId5"/>
            <a:srcRect l="785" t="83252" r="84655" b="136"/>
            <a:stretch>
              <a:fillRect/>
            </a:stretch>
          </p:blipFill>
          <p:spPr>
            <a:xfrm>
              <a:off x="234493" y="5548518"/>
              <a:ext cx="796243" cy="490384"/>
            </a:xfrm>
            <a:custGeom>
              <a:avLst/>
              <a:gdLst>
                <a:gd name="connsiteX0" fmla="*/ 0 w 796243"/>
                <a:gd name="connsiteY0" fmla="*/ 0 h 490384"/>
                <a:gd name="connsiteX1" fmla="*/ 796243 w 796243"/>
                <a:gd name="connsiteY1" fmla="*/ 0 h 490384"/>
                <a:gd name="connsiteX2" fmla="*/ 796243 w 796243"/>
                <a:gd name="connsiteY2" fmla="*/ 490384 h 490384"/>
                <a:gd name="connsiteX3" fmla="*/ 0 w 796243"/>
                <a:gd name="connsiteY3" fmla="*/ 490384 h 490384"/>
              </a:gdLst>
              <a:ahLst/>
              <a:cxnLst>
                <a:cxn ang="0">
                  <a:pos x="connsiteX0" y="connsiteY0"/>
                </a:cxn>
                <a:cxn ang="0">
                  <a:pos x="connsiteX1" y="connsiteY1"/>
                </a:cxn>
                <a:cxn ang="0">
                  <a:pos x="connsiteX2" y="connsiteY2"/>
                </a:cxn>
                <a:cxn ang="0">
                  <a:pos x="connsiteX3" y="connsiteY3"/>
                </a:cxn>
              </a:cxnLst>
              <a:rect l="l" t="t" r="r" b="b"/>
              <a:pathLst>
                <a:path w="796243" h="490384">
                  <a:moveTo>
                    <a:pt x="0" y="0"/>
                  </a:moveTo>
                  <a:lnTo>
                    <a:pt x="796243" y="0"/>
                  </a:lnTo>
                  <a:lnTo>
                    <a:pt x="796243" y="490384"/>
                  </a:lnTo>
                  <a:lnTo>
                    <a:pt x="0" y="490384"/>
                  </a:lnTo>
                  <a:close/>
                </a:path>
              </a:pathLst>
            </a:custGeom>
          </p:spPr>
        </p:pic>
      </p:grpSp>
      <p:sp>
        <p:nvSpPr>
          <p:cNvPr id="38" name="TextBox 37">
            <a:extLst>
              <a:ext uri="{FF2B5EF4-FFF2-40B4-BE49-F238E27FC236}">
                <a16:creationId xmlns:a16="http://schemas.microsoft.com/office/drawing/2014/main" id="{8BEC1409-AD75-41D7-BB70-7051E2F456AB}"/>
              </a:ext>
            </a:extLst>
          </p:cNvPr>
          <p:cNvSpPr txBox="1"/>
          <p:nvPr/>
        </p:nvSpPr>
        <p:spPr>
          <a:xfrm>
            <a:off x="4390282" y="4407561"/>
            <a:ext cx="3817455" cy="461665"/>
          </a:xfrm>
          <a:prstGeom prst="rect">
            <a:avLst/>
          </a:prstGeom>
          <a:noFill/>
        </p:spPr>
        <p:txBody>
          <a:bodyPr wrap="none" rtlCol="0">
            <a:spAutoFit/>
          </a:bodyPr>
          <a:lstStyle/>
          <a:p>
            <a:r>
              <a:rPr lang="en-US" sz="2400" dirty="0"/>
              <a:t>Video sent by these methods</a:t>
            </a:r>
          </a:p>
        </p:txBody>
      </p:sp>
      <p:sp>
        <p:nvSpPr>
          <p:cNvPr id="39" name="TextBox 38">
            <a:extLst>
              <a:ext uri="{FF2B5EF4-FFF2-40B4-BE49-F238E27FC236}">
                <a16:creationId xmlns:a16="http://schemas.microsoft.com/office/drawing/2014/main" id="{18362B6F-021B-4877-BC82-BC4D7130F102}"/>
              </a:ext>
            </a:extLst>
          </p:cNvPr>
          <p:cNvSpPr txBox="1"/>
          <p:nvPr/>
        </p:nvSpPr>
        <p:spPr>
          <a:xfrm>
            <a:off x="10130052" y="4408577"/>
            <a:ext cx="795411" cy="461665"/>
          </a:xfrm>
          <a:prstGeom prst="rect">
            <a:avLst/>
          </a:prstGeom>
          <a:noFill/>
        </p:spPr>
        <p:txBody>
          <a:bodyPr wrap="none" rtlCol="0">
            <a:spAutoFit/>
          </a:bodyPr>
          <a:lstStyle/>
          <a:p>
            <a:r>
              <a:rPr lang="en-US" sz="2400" dirty="0"/>
              <a:t>Ideal</a:t>
            </a:r>
          </a:p>
        </p:txBody>
      </p:sp>
      <p:sp>
        <p:nvSpPr>
          <p:cNvPr id="40" name="TextBox 39">
            <a:extLst>
              <a:ext uri="{FF2B5EF4-FFF2-40B4-BE49-F238E27FC236}">
                <a16:creationId xmlns:a16="http://schemas.microsoft.com/office/drawing/2014/main" id="{477F28D3-D103-4A77-9B30-BD54714B21D3}"/>
              </a:ext>
            </a:extLst>
          </p:cNvPr>
          <p:cNvSpPr txBox="1"/>
          <p:nvPr/>
        </p:nvSpPr>
        <p:spPr>
          <a:xfrm>
            <a:off x="5377732" y="4934831"/>
            <a:ext cx="5660011" cy="461665"/>
          </a:xfrm>
          <a:prstGeom prst="rect">
            <a:avLst/>
          </a:prstGeom>
          <a:noFill/>
        </p:spPr>
        <p:txBody>
          <a:bodyPr wrap="none" rtlCol="0">
            <a:spAutoFit/>
          </a:bodyPr>
          <a:lstStyle/>
          <a:p>
            <a:r>
              <a:rPr lang="en-US" sz="2400" dirty="0"/>
              <a:t>These methods can stream all objects, but…</a:t>
            </a:r>
          </a:p>
        </p:txBody>
      </p:sp>
      <p:sp>
        <p:nvSpPr>
          <p:cNvPr id="41" name="TextBox 40">
            <a:extLst>
              <a:ext uri="{FF2B5EF4-FFF2-40B4-BE49-F238E27FC236}">
                <a16:creationId xmlns:a16="http://schemas.microsoft.com/office/drawing/2014/main" id="{B0CF6A95-7651-4E57-9EEC-EA5C5CBCF56F}"/>
              </a:ext>
            </a:extLst>
          </p:cNvPr>
          <p:cNvSpPr txBox="1"/>
          <p:nvPr/>
        </p:nvSpPr>
        <p:spPr>
          <a:xfrm>
            <a:off x="4407719" y="5347237"/>
            <a:ext cx="7028271" cy="461665"/>
          </a:xfrm>
          <a:prstGeom prst="rect">
            <a:avLst/>
          </a:prstGeom>
          <a:noFill/>
        </p:spPr>
        <p:txBody>
          <a:bodyPr wrap="none" rtlCol="0">
            <a:spAutoFit/>
          </a:bodyPr>
          <a:lstStyle/>
          <a:p>
            <a:r>
              <a:rPr lang="en-US" sz="2400" b="1" dirty="0"/>
              <a:t>1. They pay too much bandwidth on </a:t>
            </a:r>
            <a:r>
              <a:rPr lang="en-US" sz="2400" b="1" dirty="0">
                <a:solidFill>
                  <a:srgbClr val="DD7C1B"/>
                </a:solidFill>
              </a:rPr>
              <a:t>non-object pixels</a:t>
            </a:r>
          </a:p>
        </p:txBody>
      </p:sp>
      <p:sp>
        <p:nvSpPr>
          <p:cNvPr id="42" name="TextBox 41">
            <a:extLst>
              <a:ext uri="{FF2B5EF4-FFF2-40B4-BE49-F238E27FC236}">
                <a16:creationId xmlns:a16="http://schemas.microsoft.com/office/drawing/2014/main" id="{33B764F3-F568-4018-A129-A9E3C958CCCD}"/>
              </a:ext>
            </a:extLst>
          </p:cNvPr>
          <p:cNvSpPr txBox="1"/>
          <p:nvPr/>
        </p:nvSpPr>
        <p:spPr>
          <a:xfrm>
            <a:off x="4407719" y="5788150"/>
            <a:ext cx="7054495" cy="830997"/>
          </a:xfrm>
          <a:prstGeom prst="rect">
            <a:avLst/>
          </a:prstGeom>
          <a:noFill/>
        </p:spPr>
        <p:txBody>
          <a:bodyPr wrap="none" rtlCol="0">
            <a:spAutoFit/>
          </a:bodyPr>
          <a:lstStyle/>
          <a:p>
            <a:r>
              <a:rPr lang="en-US" sz="2400" b="1" dirty="0"/>
              <a:t>2. They need </a:t>
            </a:r>
            <a:r>
              <a:rPr lang="en-US" sz="2400" b="1" dirty="0">
                <a:solidFill>
                  <a:srgbClr val="DD7C1B"/>
                </a:solidFill>
              </a:rPr>
              <a:t>several minutes</a:t>
            </a:r>
            <a:r>
              <a:rPr lang="en-US" sz="2400" b="1" dirty="0"/>
              <a:t> to adapt to new content</a:t>
            </a:r>
          </a:p>
          <a:p>
            <a:r>
              <a:rPr lang="en-US" sz="2400" b="1" dirty="0"/>
              <a:t>    So they cannot react to </a:t>
            </a:r>
            <a:r>
              <a:rPr lang="en-US" sz="2400" b="1" dirty="0">
                <a:solidFill>
                  <a:srgbClr val="DD7C1B"/>
                </a:solidFill>
              </a:rPr>
              <a:t>real-time video content</a:t>
            </a:r>
            <a:r>
              <a:rPr lang="en-US" sz="2400" b="1" dirty="0"/>
              <a:t>.</a:t>
            </a:r>
          </a:p>
        </p:txBody>
      </p:sp>
      <p:grpSp>
        <p:nvGrpSpPr>
          <p:cNvPr id="56" name="Group 55">
            <a:extLst>
              <a:ext uri="{FF2B5EF4-FFF2-40B4-BE49-F238E27FC236}">
                <a16:creationId xmlns:a16="http://schemas.microsoft.com/office/drawing/2014/main" id="{05D5D67C-3D94-4E57-9409-F7408BD7D053}"/>
              </a:ext>
            </a:extLst>
          </p:cNvPr>
          <p:cNvGrpSpPr/>
          <p:nvPr/>
        </p:nvGrpSpPr>
        <p:grpSpPr>
          <a:xfrm>
            <a:off x="1671390" y="2637304"/>
            <a:ext cx="3331904" cy="1201736"/>
            <a:chOff x="1671390" y="2637304"/>
            <a:chExt cx="3331904" cy="1201736"/>
          </a:xfrm>
        </p:grpSpPr>
        <p:cxnSp>
          <p:nvCxnSpPr>
            <p:cNvPr id="43" name="Straight Arrow Connector 42">
              <a:extLst>
                <a:ext uri="{FF2B5EF4-FFF2-40B4-BE49-F238E27FC236}">
                  <a16:creationId xmlns:a16="http://schemas.microsoft.com/office/drawing/2014/main" id="{9DB37286-CD18-8C46-8DBD-EF119F487953}"/>
                </a:ext>
              </a:extLst>
            </p:cNvPr>
            <p:cNvCxnSpPr>
              <a:cxnSpLocks/>
              <a:stCxn id="44" idx="3"/>
            </p:cNvCxnSpPr>
            <p:nvPr/>
          </p:nvCxnSpPr>
          <p:spPr>
            <a:xfrm flipV="1">
              <a:off x="4220673" y="2731607"/>
              <a:ext cx="559332" cy="136530"/>
            </a:xfrm>
            <a:prstGeom prst="straightConnector1">
              <a:avLst/>
            </a:prstGeom>
            <a:ln w="50800">
              <a:solidFill>
                <a:srgbClr val="DD7C1B"/>
              </a:solidFill>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05C3B18E-0B7B-F349-8DE0-9F7760559E5E}"/>
                </a:ext>
              </a:extLst>
            </p:cNvPr>
            <p:cNvSpPr txBox="1"/>
            <p:nvPr/>
          </p:nvSpPr>
          <p:spPr>
            <a:xfrm>
              <a:off x="1863040" y="2637304"/>
              <a:ext cx="2357633" cy="461665"/>
            </a:xfrm>
            <a:prstGeom prst="rect">
              <a:avLst/>
            </a:prstGeom>
            <a:noFill/>
          </p:spPr>
          <p:txBody>
            <a:bodyPr wrap="none" rtlCol="0">
              <a:spAutoFit/>
            </a:bodyPr>
            <a:lstStyle/>
            <a:p>
              <a:r>
                <a:rPr lang="en-US" sz="2400" dirty="0"/>
                <a:t>Trees, non-object</a:t>
              </a:r>
            </a:p>
          </p:txBody>
        </p:sp>
        <p:sp>
          <p:nvSpPr>
            <p:cNvPr id="53" name="TextBox 52">
              <a:extLst>
                <a:ext uri="{FF2B5EF4-FFF2-40B4-BE49-F238E27FC236}">
                  <a16:creationId xmlns:a16="http://schemas.microsoft.com/office/drawing/2014/main" id="{41C436D7-1FC9-4E94-BA0C-52281F0FDFDE}"/>
                </a:ext>
              </a:extLst>
            </p:cNvPr>
            <p:cNvSpPr txBox="1"/>
            <p:nvPr/>
          </p:nvSpPr>
          <p:spPr>
            <a:xfrm>
              <a:off x="1671390" y="3377375"/>
              <a:ext cx="2450414" cy="461665"/>
            </a:xfrm>
            <a:prstGeom prst="rect">
              <a:avLst/>
            </a:prstGeom>
            <a:noFill/>
          </p:spPr>
          <p:txBody>
            <a:bodyPr wrap="square" rtlCol="0">
              <a:spAutoFit/>
            </a:bodyPr>
            <a:lstStyle/>
            <a:p>
              <a:r>
                <a:rPr lang="en-US" sz="2400" dirty="0"/>
                <a:t>Street, non-object</a:t>
              </a:r>
            </a:p>
          </p:txBody>
        </p:sp>
        <p:cxnSp>
          <p:nvCxnSpPr>
            <p:cNvPr id="54" name="Straight Arrow Connector 53">
              <a:extLst>
                <a:ext uri="{FF2B5EF4-FFF2-40B4-BE49-F238E27FC236}">
                  <a16:creationId xmlns:a16="http://schemas.microsoft.com/office/drawing/2014/main" id="{3ACB6064-7235-4035-98EC-751B9AF38B0E}"/>
                </a:ext>
              </a:extLst>
            </p:cNvPr>
            <p:cNvCxnSpPr>
              <a:cxnSpLocks/>
              <a:stCxn id="53" idx="3"/>
            </p:cNvCxnSpPr>
            <p:nvPr/>
          </p:nvCxnSpPr>
          <p:spPr>
            <a:xfrm>
              <a:off x="4121804" y="3608208"/>
              <a:ext cx="881490" cy="174504"/>
            </a:xfrm>
            <a:prstGeom prst="straightConnector1">
              <a:avLst/>
            </a:prstGeom>
            <a:ln w="50800">
              <a:solidFill>
                <a:srgbClr val="DD7C1B"/>
              </a:solidFill>
              <a:tailEnd type="triangle"/>
            </a:ln>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9C5BC534-1115-4B6A-B594-B4CD48DB2CF9}"/>
              </a:ext>
            </a:extLst>
          </p:cNvPr>
          <p:cNvGrpSpPr/>
          <p:nvPr/>
        </p:nvGrpSpPr>
        <p:grpSpPr>
          <a:xfrm>
            <a:off x="1253718" y="1125813"/>
            <a:ext cx="5690275" cy="1371577"/>
            <a:chOff x="1253718" y="1125813"/>
            <a:chExt cx="5690275" cy="1371577"/>
          </a:xfrm>
        </p:grpSpPr>
        <p:pic>
          <p:nvPicPr>
            <p:cNvPr id="58" name="Picture 57" descr="A close up of a logo&#10;&#10;Description automatically generated">
              <a:extLst>
                <a:ext uri="{FF2B5EF4-FFF2-40B4-BE49-F238E27FC236}">
                  <a16:creationId xmlns:a16="http://schemas.microsoft.com/office/drawing/2014/main" id="{C87C09FD-8191-4BE2-9D08-1DBE001E8156}"/>
                </a:ext>
              </a:extLst>
            </p:cNvPr>
            <p:cNvPicPr>
              <a:picLocks noChangeAspect="1"/>
            </p:cNvPicPr>
            <p:nvPr/>
          </p:nvPicPr>
          <p:blipFill>
            <a:blip r:embed="rId6"/>
            <a:stretch>
              <a:fillRect/>
            </a:stretch>
          </p:blipFill>
          <p:spPr>
            <a:xfrm>
              <a:off x="6147269" y="1125813"/>
              <a:ext cx="796724" cy="796724"/>
            </a:xfrm>
            <a:prstGeom prst="rect">
              <a:avLst/>
            </a:prstGeom>
          </p:spPr>
        </p:pic>
        <p:grpSp>
          <p:nvGrpSpPr>
            <p:cNvPr id="59" name="Group 58">
              <a:extLst>
                <a:ext uri="{FF2B5EF4-FFF2-40B4-BE49-F238E27FC236}">
                  <a16:creationId xmlns:a16="http://schemas.microsoft.com/office/drawing/2014/main" id="{0BDB44E1-4C7E-46F6-A3BB-6CB7F89B38AF}"/>
                </a:ext>
              </a:extLst>
            </p:cNvPr>
            <p:cNvGrpSpPr/>
            <p:nvPr/>
          </p:nvGrpSpPr>
          <p:grpSpPr>
            <a:xfrm>
              <a:off x="1253718" y="1323048"/>
              <a:ext cx="5690275" cy="1174342"/>
              <a:chOff x="1253718" y="1323048"/>
              <a:chExt cx="5690275" cy="1174342"/>
            </a:xfrm>
          </p:grpSpPr>
          <p:pic>
            <p:nvPicPr>
              <p:cNvPr id="60" name="Graphic 59" descr="Server">
                <a:extLst>
                  <a:ext uri="{FF2B5EF4-FFF2-40B4-BE49-F238E27FC236}">
                    <a16:creationId xmlns:a16="http://schemas.microsoft.com/office/drawing/2014/main" id="{9511AE6F-3F9E-42F7-B18C-DAFF7A11A4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3610" y="1452672"/>
                <a:ext cx="796724" cy="796724"/>
              </a:xfrm>
              <a:prstGeom prst="rect">
                <a:avLst/>
              </a:prstGeom>
            </p:spPr>
          </p:pic>
          <p:sp>
            <p:nvSpPr>
              <p:cNvPr id="61" name="Rectangle 60">
                <a:extLst>
                  <a:ext uri="{FF2B5EF4-FFF2-40B4-BE49-F238E27FC236}">
                    <a16:creationId xmlns:a16="http://schemas.microsoft.com/office/drawing/2014/main" id="{25A5D692-CEB3-43B1-A222-C8EAAC891CFB}"/>
                  </a:ext>
                </a:extLst>
              </p:cNvPr>
              <p:cNvSpPr/>
              <p:nvPr/>
            </p:nvSpPr>
            <p:spPr>
              <a:xfrm>
                <a:off x="4988431" y="2091465"/>
                <a:ext cx="1955562" cy="402253"/>
              </a:xfrm>
              <a:prstGeom prst="rect">
                <a:avLst/>
              </a:prstGeom>
            </p:spPr>
            <p:txBody>
              <a:bodyPr wrap="none">
                <a:spAutoFit/>
              </a:bodyPr>
              <a:lstStyle/>
              <a:p>
                <a:r>
                  <a:rPr lang="en-US" sz="2400" dirty="0"/>
                  <a:t>Server-side DNN</a:t>
                </a:r>
              </a:p>
            </p:txBody>
          </p:sp>
          <p:sp>
            <p:nvSpPr>
              <p:cNvPr id="62" name="Rectangle 61">
                <a:extLst>
                  <a:ext uri="{FF2B5EF4-FFF2-40B4-BE49-F238E27FC236}">
                    <a16:creationId xmlns:a16="http://schemas.microsoft.com/office/drawing/2014/main" id="{3A12B03F-455E-43F0-A841-0B1719587851}"/>
                  </a:ext>
                </a:extLst>
              </p:cNvPr>
              <p:cNvSpPr/>
              <p:nvPr/>
            </p:nvSpPr>
            <p:spPr>
              <a:xfrm>
                <a:off x="1253718" y="2095137"/>
                <a:ext cx="996245" cy="402253"/>
              </a:xfrm>
              <a:prstGeom prst="rect">
                <a:avLst/>
              </a:prstGeom>
            </p:spPr>
            <p:txBody>
              <a:bodyPr wrap="none">
                <a:spAutoFit/>
              </a:bodyPr>
              <a:lstStyle/>
              <a:p>
                <a:r>
                  <a:rPr lang="en-US" sz="2400" dirty="0"/>
                  <a:t>Camera</a:t>
                </a:r>
              </a:p>
            </p:txBody>
          </p:sp>
          <p:sp>
            <p:nvSpPr>
              <p:cNvPr id="63" name="Rectangle 62">
                <a:extLst>
                  <a:ext uri="{FF2B5EF4-FFF2-40B4-BE49-F238E27FC236}">
                    <a16:creationId xmlns:a16="http://schemas.microsoft.com/office/drawing/2014/main" id="{5CE607FA-4F00-4E64-B672-ACDCC9238AC8}"/>
                  </a:ext>
                </a:extLst>
              </p:cNvPr>
              <p:cNvSpPr/>
              <p:nvPr/>
            </p:nvSpPr>
            <p:spPr>
              <a:xfrm>
                <a:off x="3289137" y="1323048"/>
                <a:ext cx="1101111" cy="402253"/>
              </a:xfrm>
              <a:prstGeom prst="rect">
                <a:avLst/>
              </a:prstGeom>
            </p:spPr>
            <p:txBody>
              <a:bodyPr wrap="none">
                <a:spAutoFit/>
              </a:bodyPr>
              <a:lstStyle/>
              <a:p>
                <a:r>
                  <a:rPr lang="en-US" sz="2400" dirty="0"/>
                  <a:t>Network</a:t>
                </a:r>
              </a:p>
            </p:txBody>
          </p:sp>
          <p:pic>
            <p:nvPicPr>
              <p:cNvPr id="64" name="Graphic 63" descr="Video camera">
                <a:extLst>
                  <a:ext uri="{FF2B5EF4-FFF2-40B4-BE49-F238E27FC236}">
                    <a16:creationId xmlns:a16="http://schemas.microsoft.com/office/drawing/2014/main" id="{3F20AEF5-0A54-4E7A-9EEF-C3DE8C95B5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2755" y="1465906"/>
                <a:ext cx="796724" cy="796724"/>
              </a:xfrm>
              <a:prstGeom prst="rect">
                <a:avLst/>
              </a:prstGeom>
            </p:spPr>
          </p:pic>
          <p:cxnSp>
            <p:nvCxnSpPr>
              <p:cNvPr id="65" name="Straight Arrow Connector 64">
                <a:extLst>
                  <a:ext uri="{FF2B5EF4-FFF2-40B4-BE49-F238E27FC236}">
                    <a16:creationId xmlns:a16="http://schemas.microsoft.com/office/drawing/2014/main" id="{F3CBDDB2-EAAA-49B9-9A63-2EDD8E79276D}"/>
                  </a:ext>
                </a:extLst>
              </p:cNvPr>
              <p:cNvCxnSpPr>
                <a:cxnSpLocks/>
                <a:stCxn id="64" idx="3"/>
                <a:endCxn id="60" idx="1"/>
              </p:cNvCxnSpPr>
              <p:nvPr/>
            </p:nvCxnSpPr>
            <p:spPr>
              <a:xfrm flipV="1">
                <a:off x="2209479" y="1851034"/>
                <a:ext cx="3364131" cy="13234"/>
              </a:xfrm>
              <a:prstGeom prst="straightConnector1">
                <a:avLst/>
              </a:prstGeom>
              <a:ln w="508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6" name="Graphic 65" descr="Cloud">
                <a:extLst>
                  <a:ext uri="{FF2B5EF4-FFF2-40B4-BE49-F238E27FC236}">
                    <a16:creationId xmlns:a16="http://schemas.microsoft.com/office/drawing/2014/main" id="{C1507917-A6EE-4984-9EC9-9790BAE005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87536" y="1487062"/>
                <a:ext cx="796724" cy="796724"/>
              </a:xfrm>
              <a:prstGeom prst="rect">
                <a:avLst/>
              </a:prstGeom>
            </p:spPr>
          </p:pic>
        </p:grpSp>
      </p:grpSp>
    </p:spTree>
    <p:extLst>
      <p:ext uri="{BB962C8B-B14F-4D97-AF65-F5344CB8AC3E}">
        <p14:creationId xmlns:p14="http://schemas.microsoft.com/office/powerpoint/2010/main" val="37761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07407E-6 L -0.33646 0.00416 " pathEditMode="relative" rAng="0" ptsTypes="AA">
                                      <p:cBhvr>
                                        <p:cTn id="6" dur="1500" fill="hold"/>
                                        <p:tgtEl>
                                          <p:spTgt spid="11"/>
                                        </p:tgtEl>
                                        <p:attrNameLst>
                                          <p:attrName>ppt_x</p:attrName>
                                          <p:attrName>ppt_y</p:attrName>
                                        </p:attrNameLst>
                                      </p:cBhvr>
                                      <p:rCtr x="-16823" y="208"/>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42" presetClass="path" presetSubtype="0" accel="50000" decel="50000" fill="hold" nodeType="withEffect">
                                  <p:stCondLst>
                                    <p:cond delay="0"/>
                                  </p:stCondLst>
                                  <p:childTnLst>
                                    <p:animMotion origin="layout" path="M 2.5E-6 -7.40741E-7 L 0.31406 -0.27199 " pathEditMode="relative" rAng="0" ptsTypes="AA">
                                      <p:cBhvr>
                                        <p:cTn id="30" dur="1500" fill="hold"/>
                                        <p:tgtEl>
                                          <p:spTgt spid="13"/>
                                        </p:tgtEl>
                                        <p:attrNameLst>
                                          <p:attrName>ppt_x</p:attrName>
                                          <p:attrName>ppt_y</p:attrName>
                                        </p:attrNameLst>
                                      </p:cBhvr>
                                      <p:rCtr x="15703" y="-13611"/>
                                    </p:animMotion>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randombar(horizontal)">
                                      <p:cBhvr>
                                        <p:cTn id="35" dur="500"/>
                                        <p:tgtEl>
                                          <p:spTgt spid="3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randombar(horizontal)">
                                      <p:cBhvr>
                                        <p:cTn id="38" dur="500"/>
                                        <p:tgtEl>
                                          <p:spTgt spid="39"/>
                                        </p:tgtEl>
                                      </p:cBhvr>
                                    </p:animEffect>
                                  </p:childTnLst>
                                </p:cTn>
                              </p:par>
                              <p:par>
                                <p:cTn id="39" presetID="14" presetClass="entr" presetSubtype="1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randombar(horizontal)">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randombar(horizontal)">
                                      <p:cBhvr>
                                        <p:cTn id="51" dur="500"/>
                                        <p:tgtEl>
                                          <p:spTgt spid="41"/>
                                        </p:tgtEl>
                                      </p:cBhvr>
                                    </p:animEffect>
                                  </p:childTnLst>
                                </p:cTn>
                              </p:par>
                              <p:par>
                                <p:cTn id="52" presetID="14" presetClass="entr" presetSubtype="10" fill="hold"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randombar(horizontal)">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38" grpId="0"/>
      <p:bldP spid="39" grpId="0"/>
      <p:bldP spid="40" grpId="0"/>
      <p:bldP spid="41"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20085</TotalTime>
  <Words>5405</Words>
  <Application>Microsoft Office PowerPoint</Application>
  <PresentationFormat>宽屏</PresentationFormat>
  <Paragraphs>466</Paragraphs>
  <Slides>34</Slides>
  <Notes>34</Notes>
  <HiddenSlides>1</HiddenSlides>
  <MMClips>3</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DengXian</vt:lpstr>
      <vt:lpstr>DengXian</vt:lpstr>
      <vt:lpstr>等线 Light</vt:lpstr>
      <vt:lpstr>Arial</vt:lpstr>
      <vt:lpstr>Calibri</vt:lpstr>
      <vt:lpstr>Calibri Light</vt:lpstr>
      <vt:lpstr>Cambria Math</vt:lpstr>
      <vt:lpstr>Wingdings</vt:lpstr>
      <vt:lpstr>Office Theme</vt:lpstr>
      <vt:lpstr>Server-Driven Video Streaming  for Deep Learning Inference</vt:lpstr>
      <vt:lpstr>Overview</vt:lpstr>
      <vt:lpstr>Video analytics become more and more pervasive</vt:lpstr>
      <vt:lpstr>Video needs to be streamed out for accurate analytics</vt:lpstr>
      <vt:lpstr>Design goals of video streaming protocol</vt:lpstr>
      <vt:lpstr>Bandwidth saving opportunity: aggressive compression</vt:lpstr>
      <vt:lpstr>Potential bandwidth savings</vt:lpstr>
      <vt:lpstr>Previous work type 1: Camera-side heuristics</vt:lpstr>
      <vt:lpstr>Previous work type 2: Video encoding informed by server DNN</vt:lpstr>
      <vt:lpstr>Why real-time content matters?</vt:lpstr>
      <vt:lpstr>Previous video streaming protocols</vt:lpstr>
      <vt:lpstr>Design choices</vt:lpstr>
      <vt:lpstr>DNN-Driven Streaming (DDS): iterative workflow</vt:lpstr>
      <vt:lpstr>Demo</vt:lpstr>
      <vt:lpstr>Example: object detection</vt:lpstr>
      <vt:lpstr>Example: object detection</vt:lpstr>
      <vt:lpstr>Example: semantic segmentation</vt:lpstr>
      <vt:lpstr>Comparing DDS with other region-based streaming</vt:lpstr>
      <vt:lpstr>Reduce the response delay of DDS</vt:lpstr>
      <vt:lpstr>Feedback Control Bandwidth Adaptation</vt:lpstr>
      <vt:lpstr>Evaluation setup</vt:lpstr>
      <vt:lpstr>Accuracy vs. bandwidth consumption</vt:lpstr>
      <vt:lpstr>Accuracy vs. bandwidth consumption</vt:lpstr>
      <vt:lpstr>Bandwidth savings vary with videos and queries</vt:lpstr>
      <vt:lpstr>End-to-end delay</vt:lpstr>
      <vt:lpstr>Computation Overhead</vt:lpstr>
      <vt:lpstr>Cost-Accuracy Trade Off</vt:lpstr>
      <vt:lpstr>Conclusion</vt:lpstr>
      <vt:lpstr>Pros</vt:lpstr>
      <vt:lpstr>Related Works: Video Streaming for ML</vt:lpstr>
      <vt:lpstr>Related Works: Video Streaming for ML</vt:lpstr>
      <vt:lpstr>Thank You !</vt:lpstr>
      <vt:lpstr>Reference</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Server-Driven Video Streaming for Deep Learning Inference</dc:title>
  <dc:creator>pitsodark@gmail.com</dc:creator>
  <cp:lastModifiedBy>贺 骁武</cp:lastModifiedBy>
  <cp:revision>507</cp:revision>
  <dcterms:created xsi:type="dcterms:W3CDTF">2020-07-13T06:59:01Z</dcterms:created>
  <dcterms:modified xsi:type="dcterms:W3CDTF">2020-10-28T04:43:04Z</dcterms:modified>
</cp:coreProperties>
</file>