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562" r:id="rId3"/>
    <p:sldId id="563" r:id="rId4"/>
    <p:sldId id="564" r:id="rId5"/>
    <p:sldId id="565" r:id="rId6"/>
    <p:sldId id="566" r:id="rId7"/>
    <p:sldId id="567" r:id="rId8"/>
    <p:sldId id="568" r:id="rId9"/>
    <p:sldId id="569" r:id="rId10"/>
    <p:sldId id="570" r:id="rId11"/>
    <p:sldId id="571" r:id="rId12"/>
    <p:sldId id="544" r:id="rId13"/>
    <p:sldId id="572" r:id="rId14"/>
    <p:sldId id="573" r:id="rId15"/>
    <p:sldId id="561" r:id="rId1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5DF"/>
    <a:srgbClr val="00B050"/>
    <a:srgbClr val="7BAFDD"/>
    <a:srgbClr val="5B9BD5"/>
    <a:srgbClr val="497DAB"/>
    <a:srgbClr val="377EB8"/>
    <a:srgbClr val="4472C4"/>
    <a:srgbClr val="698ED0"/>
    <a:srgbClr val="EA4A54"/>
    <a:srgbClr val="7BB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2" autoAdjust="0"/>
    <p:restoredTop sz="80612" autoAdjust="0"/>
  </p:normalViewPr>
  <p:slideViewPr>
    <p:cSldViewPr showGuides="1">
      <p:cViewPr>
        <p:scale>
          <a:sx n="125" d="100"/>
          <a:sy n="125" d="100"/>
        </p:scale>
        <p:origin x="2508" y="252"/>
      </p:cViewPr>
      <p:guideLst>
        <p:guide orient="horz" pos="2160"/>
        <p:guide pos="2880"/>
      </p:guideLst>
    </p:cSldViewPr>
  </p:slideViewPr>
  <p:outlineViewPr>
    <p:cViewPr>
      <p:scale>
        <a:sx n="33" d="100"/>
        <a:sy n="33" d="100"/>
      </p:scale>
      <p:origin x="0" y="-10684"/>
    </p:cViewPr>
  </p:outlineViewPr>
  <p:notesTextViewPr>
    <p:cViewPr>
      <p:scale>
        <a:sx n="125" d="100"/>
        <a:sy n="125"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2020/9/26</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2020/9/26</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a:t>1.survey</a:t>
            </a:r>
            <a:r>
              <a:rPr lang="zh-CN" altLang="en-US" sz="1800" dirty="0"/>
              <a:t>主题：使用联邦学习技术保护用户在定位中的隐私。首先介绍联邦学习的概念，以及联邦学习的应用范式。之后，介绍近期使用在定位领域使用联邦学习做隐私保护的相关文章。最后，做一些总结，以及我们能够借助联邦学习技术做些什么事情。</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28651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与有标指纹的模型更新相比，无标签更新的应用场景和更实用一些。设计了一哥</a:t>
            </a:r>
            <a:r>
              <a:rPr lang="en-US" altLang="zh-CN" sz="1600" dirty="0"/>
              <a:t>SAEC</a:t>
            </a:r>
            <a:r>
              <a:rPr lang="zh-CN" altLang="en-US" sz="1600" dirty="0"/>
              <a:t>，堆叠自动编码器加分类器。</a:t>
            </a:r>
            <a:r>
              <a:rPr lang="en-US" altLang="zh-CN" sz="1600" dirty="0"/>
              <a:t>Encoder</a:t>
            </a:r>
            <a:r>
              <a:rPr lang="zh-CN" altLang="en-US" sz="1600" dirty="0"/>
              <a:t>部分负责降维，</a:t>
            </a:r>
            <a:r>
              <a:rPr lang="en-US" altLang="zh-CN" sz="1600" dirty="0"/>
              <a:t>classifier</a:t>
            </a:r>
            <a:r>
              <a:rPr lang="zh-CN" altLang="en-US" sz="1600" dirty="0"/>
              <a:t>负责分类。它需要在中央服务器首先利用少量有标签的指纹训练模型，将训练好的模型分发到客户端后，使用模型对本地的无标指纹进行预测，将预测结果作为无标指纹的标签，将这样的伪标签指纹与有标指纹共同用于本地训练，不断迭代，最后上传模型，实际上是一个利用无标数据进行模型自训练过程。</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31449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同样进行了实验，在使用联邦学习进行模型更新，蓝色的线是数据满足独立同分布，采样均匀的结果。黑色的线数据非独立同分布，采样不均匀的结果，结果很不乐观。其实这个文章使用的方法存在问题，由于使用的无标指纹是不均匀的，会导致本地模型训练过拟合，过拟合的模型预测能力下降，再用他来预测，导致过拟合不断加重，最终模型模型崩溃。</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88730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t>Ubicomp20</a:t>
            </a:r>
            <a:r>
              <a:rPr lang="zh-CN" altLang="en-US" sz="1600" dirty="0"/>
              <a:t>的联邦学习结合移动轨迹预测的文章，这篇文章中将联邦学习与移动轨迹预测结合的比较紧密。首先看的模型，分为四部分，</a:t>
            </a:r>
            <a:r>
              <a:rPr lang="en-US" altLang="zh-CN" sz="1600" dirty="0"/>
              <a:t>1.</a:t>
            </a:r>
            <a:r>
              <a:rPr lang="zh-CN" altLang="en-US" sz="1600" dirty="0"/>
              <a:t>模型的输入是用户的移动轨迹序列，序列中的元素是特定时间与特定位置的组合。</a:t>
            </a:r>
            <a:r>
              <a:rPr lang="en-US" altLang="zh-CN" sz="1600" dirty="0"/>
              <a:t>2.</a:t>
            </a:r>
            <a:r>
              <a:rPr lang="zh-CN" altLang="en-US" sz="1600" dirty="0"/>
              <a:t>将位置信息和时间信息分别映射到一维独热向量中，并通过一个编码器拼接并压缩成一个低维向量</a:t>
            </a:r>
            <a:r>
              <a:rPr lang="en-US" altLang="zh-CN" sz="1600" dirty="0"/>
              <a:t>X</a:t>
            </a:r>
            <a:r>
              <a:rPr lang="zh-CN" altLang="en-US" sz="1600" dirty="0"/>
              <a:t>，有助于后续训练。</a:t>
            </a:r>
            <a:r>
              <a:rPr lang="en-US" altLang="zh-CN" sz="1600" dirty="0"/>
              <a:t>3.</a:t>
            </a:r>
            <a:r>
              <a:rPr lang="zh-CN" altLang="en-US" sz="1600" dirty="0"/>
              <a:t>使用</a:t>
            </a:r>
            <a:r>
              <a:rPr lang="en-US" altLang="zh-CN" sz="1600" dirty="0"/>
              <a:t>LSTM</a:t>
            </a:r>
            <a:r>
              <a:rPr lang="zh-CN" altLang="en-US" sz="1600" dirty="0"/>
              <a:t>模型进行预测。</a:t>
            </a:r>
            <a:r>
              <a:rPr lang="en-US" altLang="zh-CN" sz="1600" dirty="0"/>
              <a:t>4.</a:t>
            </a:r>
            <a:r>
              <a:rPr lang="zh-CN" altLang="en-US" sz="1600" dirty="0"/>
              <a:t>输出结果</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145577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首先看一个攻击者通过截获用户下载与上传的模型，分析模型梯度的变化，破解用户隐私的攻防案例。在这张图的左边部分，在</a:t>
            </a:r>
            <a:r>
              <a:rPr lang="en-US" altLang="zh-CN" sz="1600" dirty="0"/>
              <a:t>tn-1</a:t>
            </a:r>
            <a:r>
              <a:rPr lang="zh-CN" altLang="en-US" sz="1600" dirty="0"/>
              <a:t>时刻，用户从中央服务器下载共享模型，在</a:t>
            </a:r>
            <a:r>
              <a:rPr lang="en-US" altLang="zh-CN" sz="1600" dirty="0" err="1"/>
              <a:t>tn</a:t>
            </a:r>
            <a:r>
              <a:rPr lang="zh-CN" altLang="en-US" sz="1600" dirty="0"/>
              <a:t>时刻，用户利用本地的存储的个人轨迹信息更新模型，并上传到服务器。刚才我们讲到了，整个模型分为两部分，编码器，与</a:t>
            </a:r>
            <a:r>
              <a:rPr lang="en-US" altLang="zh-CN" sz="1600" dirty="0"/>
              <a:t>LSTM</a:t>
            </a:r>
            <a:r>
              <a:rPr lang="zh-CN" altLang="en-US" sz="1600" dirty="0"/>
              <a:t>。因为编码器的作用是</a:t>
            </a:r>
            <a:r>
              <a:rPr lang="en-US" altLang="zh-CN" sz="1600" dirty="0"/>
              <a:t>embedding</a:t>
            </a:r>
            <a:r>
              <a:rPr lang="zh-CN" altLang="en-US" sz="1600" dirty="0"/>
              <a:t>位置信息和时间信息，所以用户在使用本地数据更新模型时，这部分的梯度变化是有规律的，攻击者可以通过分析前后两个时刻的编码器梯度变化破解用户的隐私信息。</a:t>
            </a:r>
            <a:endParaRPr lang="en-US" altLang="zh-CN"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如何防守呢，传统的模型训练过程会使用数据一次性完整的训练整个网络，作者认为，</a:t>
            </a:r>
            <a:r>
              <a:rPr lang="en-US" altLang="zh-CN" sz="1600" dirty="0"/>
              <a:t>LSTM</a:t>
            </a:r>
            <a:r>
              <a:rPr lang="zh-CN" altLang="en-US" sz="1600" dirty="0"/>
              <a:t>与编码器的危险程度是不同的，</a:t>
            </a:r>
            <a:r>
              <a:rPr lang="en-US" altLang="zh-CN" sz="1600" dirty="0"/>
              <a:t>LSTM</a:t>
            </a:r>
            <a:r>
              <a:rPr lang="zh-CN" altLang="en-US" sz="1600" dirty="0"/>
              <a:t>的参数复杂，难以破解，安全系数较高。因此，将一个完整的训练轮次拆分成两部分，在示意图中，将左边的轮次</a:t>
            </a:r>
            <a:r>
              <a:rPr lang="en-US" altLang="zh-CN" sz="1600" dirty="0"/>
              <a:t>1</a:t>
            </a:r>
            <a:r>
              <a:rPr lang="zh-CN" altLang="en-US" sz="1600" dirty="0"/>
              <a:t>拆分成了轮次</a:t>
            </a:r>
            <a:r>
              <a:rPr lang="en-US" altLang="zh-CN" sz="1600" dirty="0"/>
              <a:t>1.1</a:t>
            </a:r>
            <a:r>
              <a:rPr lang="zh-CN" altLang="en-US" sz="1600" dirty="0"/>
              <a:t>和</a:t>
            </a:r>
            <a:r>
              <a:rPr lang="en-US" altLang="zh-CN" sz="1600" dirty="0"/>
              <a:t>1.2</a:t>
            </a:r>
            <a:r>
              <a:rPr lang="zh-CN" altLang="en-US" sz="1600" dirty="0"/>
              <a:t>，分别使用原始的数据训练</a:t>
            </a:r>
            <a:r>
              <a:rPr lang="en-US" altLang="zh-CN" sz="1600" dirty="0"/>
              <a:t>LSTM</a:t>
            </a:r>
            <a:r>
              <a:rPr lang="zh-CN" altLang="en-US" sz="1600" dirty="0"/>
              <a:t>部分，使用掺杂了噪声的数据训练危险系数较高的的编码器部分。从而降低梯度攻击的危险性。</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295996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在这篇文章中还有一个提升性能的</a:t>
            </a:r>
            <a:r>
              <a:rPr lang="en-US" altLang="zh-CN" sz="1600" dirty="0"/>
              <a:t>trick</a:t>
            </a:r>
            <a:r>
              <a:rPr lang="zh-CN" altLang="en-US" sz="1600" dirty="0"/>
              <a:t>。联邦学习的最后，会将共享模型分发给所有的用户，在轨迹预测这个问题中，每个用户的移动轨迹都会有个人的偏好，不是完全相同的。针对这一点，在网络的输出层之前，插入了一层很浅的网络，叫做</a:t>
            </a:r>
            <a:r>
              <a:rPr lang="en-US" altLang="zh-CN" sz="1600" dirty="0"/>
              <a:t>Personal Adaptor</a:t>
            </a:r>
            <a:r>
              <a:rPr lang="zh-CN" altLang="en-US" sz="1600" dirty="0"/>
              <a:t>，这部分仅存在于用户的本地设备中，不参与中央服务器的参数聚合，在震整个联邦学习完成，将完整的模型发送给用户之后，根据用户本地的个人隐私数据微调</a:t>
            </a:r>
            <a:r>
              <a:rPr lang="en-US" altLang="zh-CN" sz="1600" dirty="0"/>
              <a:t>Adaptor</a:t>
            </a:r>
            <a:r>
              <a:rPr lang="zh-CN" altLang="en-US" sz="1600" dirty="0"/>
              <a:t>，实现私人定制。</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1066517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353241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第一页引入话题：为了引入联邦学习，先从定位讲起。左边的对比图，衡量了无线定位方案的三个指标</a:t>
            </a:r>
            <a:r>
              <a:rPr lang="en-US" altLang="zh-CN" sz="1600" dirty="0"/>
              <a:t>,</a:t>
            </a:r>
            <a:r>
              <a:rPr lang="zh-CN" altLang="en-US" sz="1600" dirty="0"/>
              <a:t>其中一个重要指标是可维护性，为了提升可维护性，目前的很多的定位方法借助用户被动采集的指纹，更新指纹数据库或者定位模型。右图是传统的定位系统更新流程图，共分为四个步骤</a:t>
            </a:r>
            <a:r>
              <a:rPr lang="en-US" altLang="zh-CN" sz="1600" dirty="0"/>
              <a:t>1.</a:t>
            </a:r>
            <a:r>
              <a:rPr lang="zh-CN" altLang="en-US" sz="1600" dirty="0"/>
              <a:t>由用户采集指纹并上传数据到中央服务器</a:t>
            </a:r>
            <a:r>
              <a:rPr lang="en-US" altLang="zh-CN" sz="1600" dirty="0"/>
              <a:t>2.</a:t>
            </a:r>
            <a:r>
              <a:rPr lang="zh-CN" altLang="en-US" sz="1600" dirty="0"/>
              <a:t>在中央服务器利用这些数据更新定位模型</a:t>
            </a:r>
            <a:r>
              <a:rPr lang="en-US" altLang="zh-CN" sz="1600" dirty="0"/>
              <a:t>3.</a:t>
            </a:r>
            <a:r>
              <a:rPr lang="zh-CN" altLang="en-US" sz="1600" dirty="0"/>
              <a:t>将更新后的模型下发到用户的移动设备中</a:t>
            </a:r>
            <a:r>
              <a:rPr lang="en-US" altLang="zh-CN" sz="1600" dirty="0"/>
              <a:t>4.</a:t>
            </a:r>
            <a:r>
              <a:rPr lang="zh-CN" altLang="en-US" sz="1600" dirty="0"/>
              <a:t>用户使用新的模型进行定位。其中一个重要的环节就是，需要用户定期的将采集的数据上传到中央服务器，在这个过程中，用户的位置信息极有可能被攻击者或者不怀好意的数据管理者利用，从而侵害用户的隐私安全。问题：能否降低用户在上传数据时隐私暴露的风险，同时完成模型更新的任务。</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a:t>
            </a:fld>
            <a:endParaRPr lang="zh-CN" altLang="en-US"/>
          </a:p>
        </p:txBody>
      </p:sp>
    </p:spTree>
    <p:extLst>
      <p:ext uri="{BB962C8B-B14F-4D97-AF65-F5344CB8AC3E}">
        <p14:creationId xmlns:p14="http://schemas.microsoft.com/office/powerpoint/2010/main" val="139227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第二页开始介绍联邦学习出现的背景，数据是人工智能运转的“石油”，</a:t>
            </a:r>
            <a:r>
              <a:rPr lang="en-US" altLang="zh-CN" sz="1600" dirty="0"/>
              <a:t>AI</a:t>
            </a:r>
            <a:r>
              <a:rPr lang="zh-CN" altLang="en-US" sz="1600" dirty="0"/>
              <a:t>发展到现在的阶段，能否获得量大质高的数据成为制约人工智能进一步发展的重要因素。在这样的背景下，数据共享，数据融合的需求越来越强烈，但是在数据共享的过程中，遇到以下两个挑战。数据孤岛问题，数据在行业内部以“孤岛”的形式存在，数据共享中缺乏有效的保障手段。同时，重视数据隐私和安全成为世界性的趋势，国内和国外对数据保护的力度越来越严格。在这样的背景下，即使行业内有意共享数据，也面临法律法规的管制问题。</a:t>
            </a:r>
            <a:endParaRPr lang="en-US" altLang="zh-CN"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联邦学习为了解决以上提到的问题应运而生。</a:t>
            </a:r>
            <a:r>
              <a:rPr lang="en-US" altLang="zh-CN" sz="1600" dirty="0"/>
              <a:t>2016</a:t>
            </a:r>
            <a:r>
              <a:rPr lang="zh-CN" altLang="en-US" sz="1600" dirty="0"/>
              <a:t>年，</a:t>
            </a:r>
            <a:r>
              <a:rPr lang="en-US" altLang="zh-CN" sz="1600" dirty="0"/>
              <a:t>google</a:t>
            </a:r>
            <a:r>
              <a:rPr lang="zh-CN" altLang="en-US" sz="1600" dirty="0"/>
              <a:t>提出了第一个联邦学习框架，其核心思想在于，在多个设备上基于分布式的数据集，构建共享模型，同时防止数据泄露</a:t>
            </a:r>
            <a:r>
              <a:rPr lang="zh-CN" altLang="en-US" sz="1600" b="0" i="0" kern="1200" dirty="0">
                <a:solidFill>
                  <a:schemeClr val="tx1"/>
                </a:solidFill>
                <a:effectLst/>
                <a:latin typeface="+mn-lt"/>
                <a:ea typeface="+mn-ea"/>
                <a:cs typeface="+mn-cs"/>
              </a:rPr>
              <a:t>。使用联邦学习的工作原理如右图所示：</a:t>
            </a:r>
            <a:r>
              <a:rPr lang="en-US" altLang="zh-CN" sz="1600" b="0" i="0" kern="1200" dirty="0">
                <a:solidFill>
                  <a:schemeClr val="tx1"/>
                </a:solidFill>
                <a:effectLst/>
                <a:latin typeface="+mn-lt"/>
                <a:ea typeface="+mn-ea"/>
                <a:cs typeface="+mn-cs"/>
              </a:rPr>
              <a:t>1.</a:t>
            </a:r>
            <a:r>
              <a:rPr lang="zh-CN" altLang="en-US" sz="1600" b="0" i="0" kern="1200" dirty="0">
                <a:solidFill>
                  <a:schemeClr val="tx1"/>
                </a:solidFill>
                <a:effectLst/>
                <a:latin typeface="+mn-lt"/>
                <a:ea typeface="+mn-ea"/>
                <a:cs typeface="+mn-cs"/>
              </a:rPr>
              <a:t>用户的移动设备下载现有的模型</a:t>
            </a:r>
            <a:r>
              <a:rPr lang="en-US" altLang="zh-CN" sz="1600" b="0" i="0" kern="1200" dirty="0">
                <a:solidFill>
                  <a:schemeClr val="tx1"/>
                </a:solidFill>
                <a:effectLst/>
                <a:latin typeface="+mn-lt"/>
                <a:ea typeface="+mn-ea"/>
                <a:cs typeface="+mn-cs"/>
              </a:rPr>
              <a:t>2.</a:t>
            </a:r>
            <a:r>
              <a:rPr lang="zh-CN" altLang="en-US" sz="1600" b="0" i="0" kern="1200" dirty="0">
                <a:solidFill>
                  <a:schemeClr val="tx1"/>
                </a:solidFill>
                <a:effectLst/>
                <a:latin typeface="+mn-lt"/>
                <a:ea typeface="+mn-ea"/>
                <a:cs typeface="+mn-cs"/>
              </a:rPr>
              <a:t>用手机中的本地数据训练模型</a:t>
            </a:r>
            <a:r>
              <a:rPr lang="en-US" altLang="zh-CN" sz="1600" b="0" i="0" kern="1200" dirty="0">
                <a:solidFill>
                  <a:schemeClr val="tx1"/>
                </a:solidFill>
                <a:effectLst/>
                <a:latin typeface="+mn-lt"/>
                <a:ea typeface="+mn-ea"/>
                <a:cs typeface="+mn-cs"/>
              </a:rPr>
              <a:t>3.</a:t>
            </a:r>
            <a:r>
              <a:rPr lang="zh-CN" altLang="en-US" sz="1600" b="0" i="0" kern="1200" dirty="0">
                <a:solidFill>
                  <a:schemeClr val="tx1"/>
                </a:solidFill>
                <a:effectLst/>
                <a:latin typeface="+mn-lt"/>
                <a:ea typeface="+mn-ea"/>
                <a:cs typeface="+mn-cs"/>
              </a:rPr>
              <a:t>训练好之后，把更新模型参数上传云端。</a:t>
            </a:r>
            <a:r>
              <a:rPr lang="en-US" altLang="zh-CN" sz="1600" b="0" i="0" kern="1200" dirty="0">
                <a:solidFill>
                  <a:schemeClr val="tx1"/>
                </a:solidFill>
                <a:effectLst/>
                <a:latin typeface="+mn-lt"/>
                <a:ea typeface="+mn-ea"/>
                <a:cs typeface="+mn-cs"/>
              </a:rPr>
              <a:t>4.</a:t>
            </a:r>
            <a:r>
              <a:rPr lang="zh-CN" altLang="en-US" sz="1600" b="0" i="0" kern="1200" dirty="0">
                <a:solidFill>
                  <a:schemeClr val="tx1"/>
                </a:solidFill>
                <a:effectLst/>
                <a:latin typeface="+mn-lt"/>
                <a:ea typeface="+mn-ea"/>
                <a:cs typeface="+mn-cs"/>
              </a:rPr>
              <a:t>与其他用户上传的模型参数融合，更新共享模型</a:t>
            </a:r>
            <a:r>
              <a:rPr lang="en-US" altLang="zh-CN" sz="1600" b="0" i="0" kern="1200" dirty="0">
                <a:solidFill>
                  <a:schemeClr val="tx1"/>
                </a:solidFill>
                <a:effectLst/>
                <a:latin typeface="+mn-lt"/>
                <a:ea typeface="+mn-ea"/>
                <a:cs typeface="+mn-cs"/>
              </a:rPr>
              <a:t>5.</a:t>
            </a:r>
            <a:r>
              <a:rPr lang="zh-CN" altLang="en-US" sz="1600" b="0" i="0" kern="1200" dirty="0">
                <a:solidFill>
                  <a:schemeClr val="tx1"/>
                </a:solidFill>
                <a:effectLst/>
                <a:latin typeface="+mn-lt"/>
                <a:ea typeface="+mn-ea"/>
                <a:cs typeface="+mn-cs"/>
              </a:rPr>
              <a:t>下发共享模型。不断重复这个过程，直至模型训练收敛。在联邦学习的流程中不需要用户上传数据，云端也没有存储用户数据，相比于传统方法，保障了用户的隐私。</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34906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effectLst/>
                <a:latin typeface="+mn-lt"/>
                <a:ea typeface="+mn-ea"/>
                <a:cs typeface="+mn-cs"/>
              </a:rPr>
              <a:t>横向联邦学习也称为</a:t>
            </a:r>
            <a:r>
              <a:rPr lang="zh-CN" altLang="en-US" sz="1600" b="1" i="0" kern="1200" dirty="0">
                <a:solidFill>
                  <a:schemeClr val="tx1"/>
                </a:solidFill>
                <a:effectLst/>
                <a:latin typeface="+mn-lt"/>
                <a:ea typeface="+mn-ea"/>
                <a:cs typeface="+mn-cs"/>
              </a:rPr>
              <a:t>特征对齐的联邦学习。</a:t>
            </a:r>
            <a:r>
              <a:rPr lang="zh-CN" altLang="en-US" sz="1600" b="0" i="0" kern="1200" dirty="0">
                <a:solidFill>
                  <a:schemeClr val="tx1"/>
                </a:solidFill>
                <a:effectLst/>
                <a:latin typeface="+mn-lt"/>
                <a:ea typeface="+mn-ea"/>
                <a:cs typeface="+mn-cs"/>
              </a:rPr>
              <a:t>其关键思想是每个参与者拥有的数据中，用户不同，但是数据的特征相同，需要将用户的共同特征对齐，从而扩充样本数量</a:t>
            </a:r>
            <a:r>
              <a:rPr lang="zh-CN" altLang="en-US" sz="1600" b="1" i="0" kern="1200" dirty="0">
                <a:solidFill>
                  <a:schemeClr val="tx1"/>
                </a:solidFill>
                <a:effectLst/>
                <a:latin typeface="+mn-lt"/>
                <a:ea typeface="+mn-ea"/>
                <a:cs typeface="+mn-cs"/>
              </a:rPr>
              <a:t>。</a:t>
            </a:r>
            <a:endParaRPr lang="en-US" altLang="zh-CN" sz="16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effectLst/>
                <a:latin typeface="+mn-lt"/>
                <a:ea typeface="+mn-ea"/>
                <a:cs typeface="+mn-cs"/>
              </a:rPr>
              <a:t>应用场景举例：在一个室内场景中，参与定位的用户是各不相同的，但是它们采集的指纹的特征空间是相同的，因为收到的都是相同</a:t>
            </a:r>
            <a:r>
              <a:rPr lang="en-US" altLang="zh-CN" sz="1600" b="0" i="0" kern="1200" dirty="0">
                <a:solidFill>
                  <a:schemeClr val="tx1"/>
                </a:solidFill>
                <a:effectLst/>
                <a:latin typeface="+mn-lt"/>
                <a:ea typeface="+mn-ea"/>
                <a:cs typeface="+mn-cs"/>
              </a:rPr>
              <a:t>AP</a:t>
            </a:r>
            <a:r>
              <a:rPr lang="zh-CN" altLang="en-US" sz="1600" b="0" i="0" kern="1200" dirty="0">
                <a:solidFill>
                  <a:schemeClr val="tx1"/>
                </a:solidFill>
                <a:effectLst/>
                <a:latin typeface="+mn-lt"/>
                <a:ea typeface="+mn-ea"/>
                <a:cs typeface="+mn-cs"/>
              </a:rPr>
              <a:t>的信号。</a:t>
            </a:r>
            <a:endParaRPr lang="en-US" altLang="zh-CN" sz="16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effectLst/>
                <a:latin typeface="+mn-lt"/>
                <a:ea typeface="+mn-ea"/>
                <a:cs typeface="+mn-cs"/>
              </a:rPr>
              <a:t>看右边这个案例，在横向联邦学习系统中，具有相同数据结构的</a:t>
            </a:r>
            <a:r>
              <a:rPr lang="en-US" altLang="zh-CN" sz="1600" b="0" i="0" kern="1200" dirty="0">
                <a:solidFill>
                  <a:schemeClr val="tx1"/>
                </a:solidFill>
                <a:effectLst/>
                <a:latin typeface="+mn-lt"/>
                <a:ea typeface="+mn-ea"/>
                <a:cs typeface="+mn-cs"/>
              </a:rPr>
              <a:t>K</a:t>
            </a:r>
            <a:r>
              <a:rPr lang="zh-CN" altLang="en-US" sz="1600" b="0" i="0" kern="1200" dirty="0">
                <a:solidFill>
                  <a:schemeClr val="tx1"/>
                </a:solidFill>
                <a:effectLst/>
                <a:latin typeface="+mn-lt"/>
                <a:ea typeface="+mn-ea"/>
                <a:cs typeface="+mn-cs"/>
              </a:rPr>
              <a:t>个参与者通过中央服务器协作训练模型。</a:t>
            </a:r>
            <a:r>
              <a:rPr lang="en-US" altLang="zh-CN" sz="1600" b="0" i="0" kern="1200" dirty="0">
                <a:solidFill>
                  <a:schemeClr val="tx1"/>
                </a:solidFill>
                <a:effectLst/>
                <a:latin typeface="+mn-lt"/>
                <a:ea typeface="+mn-ea"/>
                <a:cs typeface="+mn-cs"/>
              </a:rPr>
              <a:t>1.</a:t>
            </a:r>
            <a:r>
              <a:rPr lang="zh-CN" altLang="en-US" sz="1600" b="0" i="0" kern="1200" dirty="0">
                <a:solidFill>
                  <a:schemeClr val="tx1"/>
                </a:solidFill>
                <a:effectLst/>
                <a:latin typeface="+mn-lt"/>
                <a:ea typeface="+mn-ea"/>
                <a:cs typeface="+mn-cs"/>
              </a:rPr>
              <a:t>参与者使用本地的数据计算模型梯度，将计算后的结果加密发送给中央服务器</a:t>
            </a:r>
            <a:r>
              <a:rPr lang="en-US" altLang="zh-CN" sz="1600" b="0" i="0" kern="1200" dirty="0">
                <a:solidFill>
                  <a:schemeClr val="tx1"/>
                </a:solidFill>
                <a:effectLst/>
                <a:latin typeface="+mn-lt"/>
                <a:ea typeface="+mn-ea"/>
                <a:cs typeface="+mn-cs"/>
              </a:rPr>
              <a:t>2.</a:t>
            </a:r>
            <a:r>
              <a:rPr lang="zh-CN" altLang="en-US" sz="1600" b="0" i="0" kern="1200" dirty="0">
                <a:solidFill>
                  <a:schemeClr val="tx1"/>
                </a:solidFill>
                <a:effectLst/>
                <a:latin typeface="+mn-lt"/>
                <a:ea typeface="+mn-ea"/>
                <a:cs typeface="+mn-cs"/>
              </a:rPr>
              <a:t>中央服务器将加密的梯度进行聚合。</a:t>
            </a:r>
            <a:r>
              <a:rPr lang="en-US" altLang="zh-CN" sz="1600" b="0" i="0" kern="1200" dirty="0">
                <a:solidFill>
                  <a:schemeClr val="tx1"/>
                </a:solidFill>
                <a:effectLst/>
                <a:latin typeface="+mn-lt"/>
                <a:ea typeface="+mn-ea"/>
                <a:cs typeface="+mn-cs"/>
              </a:rPr>
              <a:t>3.</a:t>
            </a:r>
            <a:r>
              <a:rPr lang="zh-CN" altLang="en-US" sz="1600" b="0" i="0" kern="1200" dirty="0">
                <a:solidFill>
                  <a:schemeClr val="tx1"/>
                </a:solidFill>
                <a:effectLst/>
                <a:latin typeface="+mn-lt"/>
                <a:ea typeface="+mn-ea"/>
                <a:cs typeface="+mn-cs"/>
              </a:rPr>
              <a:t>将聚合的结果回传给参与者。</a:t>
            </a:r>
            <a:r>
              <a:rPr lang="en-US" altLang="zh-CN" sz="1600" b="0" i="0" kern="1200" dirty="0">
                <a:solidFill>
                  <a:schemeClr val="tx1"/>
                </a:solidFill>
                <a:effectLst/>
                <a:latin typeface="+mn-lt"/>
                <a:ea typeface="+mn-ea"/>
                <a:cs typeface="+mn-cs"/>
              </a:rPr>
              <a:t>4.</a:t>
            </a:r>
            <a:r>
              <a:rPr lang="zh-CN" altLang="en-US" sz="1600" b="0" i="0" kern="1200" dirty="0">
                <a:solidFill>
                  <a:schemeClr val="tx1"/>
                </a:solidFill>
                <a:effectLst/>
                <a:latin typeface="+mn-lt"/>
                <a:ea typeface="+mn-ea"/>
                <a:cs typeface="+mn-cs"/>
              </a:rPr>
              <a:t>参与者解密聚合的结果，更新各自的模型。</a:t>
            </a:r>
            <a:r>
              <a:rPr lang="en-US" altLang="zh-CN" sz="1600" b="0" i="0" kern="1200" dirty="0">
                <a:solidFill>
                  <a:schemeClr val="tx1"/>
                </a:solidFill>
                <a:effectLst/>
                <a:latin typeface="+mn-lt"/>
                <a:ea typeface="+mn-ea"/>
                <a:cs typeface="+mn-cs"/>
              </a:rPr>
              <a:t>5.</a:t>
            </a:r>
            <a:r>
              <a:rPr lang="zh-CN" altLang="en-US" sz="1600" b="0" i="0" kern="1200" dirty="0">
                <a:solidFill>
                  <a:schemeClr val="tx1"/>
                </a:solidFill>
                <a:effectLst/>
                <a:latin typeface="+mn-lt"/>
                <a:ea typeface="+mn-ea"/>
                <a:cs typeface="+mn-cs"/>
              </a:rPr>
              <a:t>迭代以上过程，得到共享的模型。</a:t>
            </a:r>
            <a:endParaRPr lang="en-US" altLang="zh-CN" sz="16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429327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effectLst/>
                <a:latin typeface="+mn-lt"/>
                <a:ea typeface="+mn-ea"/>
                <a:cs typeface="+mn-cs"/>
              </a:rPr>
              <a:t>纵向联邦学习也称为</a:t>
            </a:r>
            <a:r>
              <a:rPr lang="zh-CN" altLang="en-US" sz="1600" b="1" i="0" kern="1200" dirty="0">
                <a:solidFill>
                  <a:schemeClr val="tx1"/>
                </a:solidFill>
                <a:effectLst/>
                <a:latin typeface="+mn-lt"/>
                <a:ea typeface="+mn-ea"/>
                <a:cs typeface="+mn-cs"/>
              </a:rPr>
              <a:t>样本对齐的联邦学习。</a:t>
            </a:r>
            <a:r>
              <a:rPr lang="zh-CN" altLang="en-US" sz="1600" b="0" i="0" kern="1200" dirty="0">
                <a:solidFill>
                  <a:schemeClr val="tx1"/>
                </a:solidFill>
                <a:effectLst/>
                <a:latin typeface="+mn-lt"/>
                <a:ea typeface="+mn-ea"/>
                <a:cs typeface="+mn-cs"/>
              </a:rPr>
              <a:t>其关键思想是，每个参与者拥有的数据中，用户基本是相同的，但是数据特征不同，需要将相同的用户对齐，从而扩充数据的特征。</a:t>
            </a:r>
            <a:endParaRPr lang="en-US" altLang="zh-CN" sz="16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effectLst/>
                <a:latin typeface="+mn-lt"/>
                <a:ea typeface="+mn-ea"/>
                <a:cs typeface="+mn-cs"/>
              </a:rPr>
              <a:t>举例：同一地区的银行和电商的共同的客户数据，由于他们对用户的关注点不同，银行关注了用户的收入能力，电商关注了用户的支出特点，因此数据特征重叠部分可能较少。</a:t>
            </a:r>
            <a:endParaRPr lang="en-US" altLang="zh-CN" sz="16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effectLst/>
                <a:latin typeface="+mn-lt"/>
                <a:ea typeface="+mn-ea"/>
                <a:cs typeface="+mn-cs"/>
              </a:rPr>
              <a:t>看右边这个案例，在纵向联邦学习系统中，企业</a:t>
            </a:r>
            <a:r>
              <a:rPr lang="en-US" altLang="zh-CN" sz="1600" b="0" i="0" kern="1200" dirty="0">
                <a:solidFill>
                  <a:schemeClr val="tx1"/>
                </a:solidFill>
                <a:effectLst/>
                <a:latin typeface="+mn-lt"/>
                <a:ea typeface="+mn-ea"/>
                <a:cs typeface="+mn-cs"/>
              </a:rPr>
              <a:t>A</a:t>
            </a:r>
            <a:r>
              <a:rPr lang="zh-CN" altLang="en-US" sz="1600" b="0" i="0" kern="1200" dirty="0">
                <a:solidFill>
                  <a:schemeClr val="tx1"/>
                </a:solidFill>
                <a:effectLst/>
                <a:latin typeface="+mn-lt"/>
                <a:ea typeface="+mn-ea"/>
                <a:cs typeface="+mn-cs"/>
              </a:rPr>
              <a:t>与企业</a:t>
            </a:r>
            <a:r>
              <a:rPr lang="en-US" altLang="zh-CN" sz="1600" b="0" i="0" kern="1200" dirty="0">
                <a:solidFill>
                  <a:schemeClr val="tx1"/>
                </a:solidFill>
                <a:effectLst/>
                <a:latin typeface="+mn-lt"/>
                <a:ea typeface="+mn-ea"/>
                <a:cs typeface="+mn-cs"/>
              </a:rPr>
              <a:t>B</a:t>
            </a:r>
            <a:r>
              <a:rPr lang="zh-CN" altLang="en-US" sz="1600" b="0" i="0" kern="1200" dirty="0">
                <a:solidFill>
                  <a:schemeClr val="tx1"/>
                </a:solidFill>
                <a:effectLst/>
                <a:latin typeface="+mn-lt"/>
                <a:ea typeface="+mn-ea"/>
                <a:cs typeface="+mn-cs"/>
              </a:rPr>
              <a:t>不能直接交换数据，为了确保训练过程中数据的保密性，需要第三方的合作者</a:t>
            </a:r>
            <a:r>
              <a:rPr lang="en-US" altLang="zh-CN" sz="1600" b="0" i="0" kern="1200" dirty="0">
                <a:solidFill>
                  <a:schemeClr val="tx1"/>
                </a:solidFill>
                <a:effectLst/>
                <a:latin typeface="+mn-lt"/>
                <a:ea typeface="+mn-ea"/>
                <a:cs typeface="+mn-cs"/>
              </a:rPr>
              <a:t>C</a:t>
            </a:r>
            <a:r>
              <a:rPr lang="zh-CN" altLang="en-US" sz="1600" b="0" i="0" kern="1200" dirty="0">
                <a:solidFill>
                  <a:schemeClr val="tx1"/>
                </a:solidFill>
                <a:effectLst/>
                <a:latin typeface="+mn-lt"/>
                <a:ea typeface="+mn-ea"/>
                <a:cs typeface="+mn-cs"/>
              </a:rPr>
              <a:t>参与，</a:t>
            </a:r>
            <a:r>
              <a:rPr lang="en-US" altLang="zh-CN" sz="1600" b="0" i="0" kern="1200" dirty="0">
                <a:solidFill>
                  <a:schemeClr val="tx1"/>
                </a:solidFill>
                <a:effectLst/>
                <a:latin typeface="+mn-lt"/>
                <a:ea typeface="+mn-ea"/>
                <a:cs typeface="+mn-cs"/>
              </a:rPr>
              <a:t>C</a:t>
            </a:r>
            <a:r>
              <a:rPr lang="zh-CN" altLang="en-US" sz="1600" b="0" i="0" kern="1200" dirty="0">
                <a:solidFill>
                  <a:schemeClr val="tx1"/>
                </a:solidFill>
                <a:effectLst/>
                <a:latin typeface="+mn-lt"/>
                <a:ea typeface="+mn-ea"/>
                <a:cs typeface="+mn-cs"/>
              </a:rPr>
              <a:t>要公平公正，不能跟</a:t>
            </a:r>
            <a:r>
              <a:rPr lang="en-US" altLang="zh-CN" sz="1600" b="0" i="0" kern="1200" dirty="0">
                <a:solidFill>
                  <a:schemeClr val="tx1"/>
                </a:solidFill>
                <a:effectLst/>
                <a:latin typeface="+mn-lt"/>
                <a:ea typeface="+mn-ea"/>
                <a:cs typeface="+mn-cs"/>
              </a:rPr>
              <a:t>A</a:t>
            </a:r>
            <a:r>
              <a:rPr lang="zh-CN" altLang="en-US" sz="1600" b="0" i="0" kern="1200" dirty="0">
                <a:solidFill>
                  <a:schemeClr val="tx1"/>
                </a:solidFill>
                <a:effectLst/>
                <a:latin typeface="+mn-lt"/>
                <a:ea typeface="+mn-ea"/>
                <a:cs typeface="+mn-cs"/>
              </a:rPr>
              <a:t>或</a:t>
            </a:r>
            <a:r>
              <a:rPr lang="en-US" altLang="zh-CN" sz="1600" b="0" i="0" kern="1200" dirty="0">
                <a:solidFill>
                  <a:schemeClr val="tx1"/>
                </a:solidFill>
                <a:effectLst/>
                <a:latin typeface="+mn-lt"/>
                <a:ea typeface="+mn-ea"/>
                <a:cs typeface="+mn-cs"/>
              </a:rPr>
              <a:t>B</a:t>
            </a:r>
            <a:r>
              <a:rPr lang="zh-CN" altLang="en-US" sz="1600" b="0" i="0" kern="1200" dirty="0">
                <a:solidFill>
                  <a:schemeClr val="tx1"/>
                </a:solidFill>
                <a:effectLst/>
                <a:latin typeface="+mn-lt"/>
                <a:ea typeface="+mn-ea"/>
                <a:cs typeface="+mn-cs"/>
              </a:rPr>
              <a:t>勾结串通。</a:t>
            </a:r>
            <a:endParaRPr lang="en-US" altLang="zh-CN"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i="0" kern="1200" dirty="0">
                <a:solidFill>
                  <a:schemeClr val="tx1"/>
                </a:solidFill>
                <a:effectLst/>
                <a:latin typeface="+mn-lt"/>
                <a:ea typeface="+mn-ea"/>
                <a:cs typeface="+mn-cs"/>
              </a:rPr>
              <a:t>1.A</a:t>
            </a:r>
            <a:r>
              <a:rPr lang="zh-CN" altLang="en-US" sz="1600" b="0" i="0" kern="1200" dirty="0">
                <a:solidFill>
                  <a:schemeClr val="tx1"/>
                </a:solidFill>
                <a:effectLst/>
                <a:latin typeface="+mn-lt"/>
                <a:ea typeface="+mn-ea"/>
                <a:cs typeface="+mn-cs"/>
              </a:rPr>
              <a:t>与</a:t>
            </a:r>
            <a:r>
              <a:rPr lang="en-US" altLang="zh-CN" sz="1600" b="0" i="0" kern="1200" dirty="0">
                <a:solidFill>
                  <a:schemeClr val="tx1"/>
                </a:solidFill>
                <a:effectLst/>
                <a:latin typeface="+mn-lt"/>
                <a:ea typeface="+mn-ea"/>
                <a:cs typeface="+mn-cs"/>
              </a:rPr>
              <a:t>B</a:t>
            </a:r>
            <a:r>
              <a:rPr lang="zh-CN" altLang="en-US" sz="1600" b="0" i="0" kern="1200" dirty="0">
                <a:solidFill>
                  <a:schemeClr val="tx1"/>
                </a:solidFill>
                <a:effectLst/>
                <a:latin typeface="+mn-lt"/>
                <a:ea typeface="+mn-ea"/>
                <a:cs typeface="+mn-cs"/>
              </a:rPr>
              <a:t>对齐各自数据中的相同的用户，分别训练各自的模型。</a:t>
            </a:r>
            <a:r>
              <a:rPr lang="en-US" altLang="zh-CN" sz="1600" b="0" i="0" kern="1200" dirty="0">
                <a:solidFill>
                  <a:schemeClr val="tx1"/>
                </a:solidFill>
                <a:effectLst/>
                <a:latin typeface="+mn-lt"/>
                <a:ea typeface="+mn-ea"/>
                <a:cs typeface="+mn-cs"/>
              </a:rPr>
              <a:t>2.</a:t>
            </a:r>
            <a:r>
              <a:rPr lang="zh-CN" altLang="en-US" sz="1600" b="0" i="0" kern="1200" dirty="0">
                <a:solidFill>
                  <a:schemeClr val="tx1"/>
                </a:solidFill>
                <a:effectLst/>
                <a:latin typeface="+mn-lt"/>
                <a:ea typeface="+mn-ea"/>
                <a:cs typeface="+mn-cs"/>
              </a:rPr>
              <a:t>由</a:t>
            </a:r>
            <a:r>
              <a:rPr lang="en-US" altLang="zh-CN" sz="1600" b="0" i="0" kern="1200" dirty="0">
                <a:solidFill>
                  <a:schemeClr val="tx1"/>
                </a:solidFill>
                <a:effectLst/>
                <a:latin typeface="+mn-lt"/>
                <a:ea typeface="+mn-ea"/>
                <a:cs typeface="+mn-cs"/>
              </a:rPr>
              <a:t>C</a:t>
            </a:r>
            <a:r>
              <a:rPr lang="zh-CN" altLang="en-US" sz="1600" b="1" dirty="0"/>
              <a:t>创建加密对</a:t>
            </a:r>
            <a:r>
              <a:rPr lang="zh-CN" altLang="en-US" sz="1600" dirty="0"/>
              <a:t>，将</a:t>
            </a:r>
            <a:r>
              <a:rPr lang="zh-CN" altLang="en-US" sz="1600" b="1" dirty="0"/>
              <a:t>公钥发送</a:t>
            </a:r>
            <a:r>
              <a:rPr lang="zh-CN" altLang="en-US" sz="1600" dirty="0"/>
              <a:t>给</a:t>
            </a:r>
            <a:r>
              <a:rPr lang="en-US" altLang="zh-CN" sz="1600" dirty="0"/>
              <a:t>A</a:t>
            </a:r>
            <a:r>
              <a:rPr lang="zh-CN" altLang="en-US" sz="1600" dirty="0"/>
              <a:t>和</a:t>
            </a:r>
            <a:r>
              <a:rPr lang="en-US" altLang="zh-CN" sz="1600" dirty="0"/>
              <a:t>B</a:t>
            </a:r>
            <a:r>
              <a:rPr lang="zh-CN" altLang="en-US" sz="1600" dirty="0"/>
              <a:t>。</a:t>
            </a:r>
            <a:r>
              <a:rPr lang="en-US" altLang="zh-CN" sz="1600" b="0" i="0" kern="1200" dirty="0">
                <a:solidFill>
                  <a:schemeClr val="tx1"/>
                </a:solidFill>
                <a:effectLst/>
                <a:latin typeface="+mn-lt"/>
                <a:ea typeface="+mn-ea"/>
                <a:cs typeface="+mn-cs"/>
              </a:rPr>
              <a:t>3.</a:t>
            </a:r>
            <a:r>
              <a:rPr lang="en-US" altLang="zh-CN" sz="1600" b="1" dirty="0"/>
              <a:t> A</a:t>
            </a:r>
            <a:r>
              <a:rPr lang="zh-CN" altLang="en-US" sz="1600" b="1" dirty="0"/>
              <a:t>和</a:t>
            </a:r>
            <a:r>
              <a:rPr lang="en-US" altLang="zh-CN" sz="1600" b="1" dirty="0"/>
              <a:t>B</a:t>
            </a:r>
            <a:r>
              <a:rPr lang="zh-CN" altLang="en-US" sz="1600" b="1" dirty="0"/>
              <a:t>加密并交换中间结果</a:t>
            </a:r>
            <a:r>
              <a:rPr lang="zh-CN" altLang="en-US" sz="1600" dirty="0"/>
              <a:t>进行梯度和损失计算。</a:t>
            </a:r>
            <a:r>
              <a:rPr lang="en-US" altLang="zh-CN" sz="1600" dirty="0"/>
              <a:t>4. A</a:t>
            </a:r>
            <a:r>
              <a:rPr lang="zh-CN" altLang="en-US" sz="1600" dirty="0"/>
              <a:t>和</a:t>
            </a:r>
            <a:r>
              <a:rPr lang="en-US" altLang="zh-CN" sz="1600" dirty="0"/>
              <a:t>B</a:t>
            </a:r>
            <a:r>
              <a:rPr lang="zh-CN" altLang="en-US" sz="1600" dirty="0"/>
              <a:t>分别</a:t>
            </a:r>
            <a:r>
              <a:rPr lang="zh-CN" altLang="en-US" sz="1600" b="1" dirty="0"/>
              <a:t>计算加密梯度，</a:t>
            </a:r>
            <a:r>
              <a:rPr lang="zh-CN" altLang="en-US" sz="1600" dirty="0"/>
              <a:t>向</a:t>
            </a:r>
            <a:r>
              <a:rPr lang="en-US" altLang="zh-CN" sz="1600" dirty="0"/>
              <a:t>C</a:t>
            </a:r>
            <a:r>
              <a:rPr lang="zh-CN" altLang="en-US" sz="1600" dirty="0"/>
              <a:t>发送加密结果。</a:t>
            </a:r>
            <a:r>
              <a:rPr lang="en-US" altLang="zh-CN" sz="1600" dirty="0"/>
              <a:t>5.</a:t>
            </a:r>
            <a:r>
              <a:rPr lang="en-US" altLang="zh-CN" sz="1600" b="1" dirty="0"/>
              <a:t> C</a:t>
            </a:r>
            <a:r>
              <a:rPr lang="zh-CN" altLang="en-US" sz="1600" b="1" dirty="0"/>
              <a:t>解密</a:t>
            </a:r>
            <a:r>
              <a:rPr lang="zh-CN" altLang="en-US" sz="1600" dirty="0"/>
              <a:t>并发送解密梯度和损失回到</a:t>
            </a:r>
            <a:r>
              <a:rPr lang="en-US" altLang="zh-CN" sz="1600" dirty="0"/>
              <a:t>A</a:t>
            </a:r>
            <a:r>
              <a:rPr lang="zh-CN" altLang="en-US" sz="1600" dirty="0"/>
              <a:t>和</a:t>
            </a:r>
            <a:r>
              <a:rPr lang="en-US" altLang="zh-CN" sz="1600" dirty="0"/>
              <a:t>B</a:t>
            </a:r>
            <a:r>
              <a:rPr lang="zh-CN" altLang="en-US" sz="1600" dirty="0"/>
              <a:t>；</a:t>
            </a:r>
            <a:r>
              <a:rPr lang="en-US" altLang="zh-CN" sz="1600" dirty="0"/>
              <a:t>A</a:t>
            </a:r>
            <a:r>
              <a:rPr lang="zh-CN" altLang="en-US" sz="1600" dirty="0"/>
              <a:t>和</a:t>
            </a:r>
            <a:r>
              <a:rPr lang="en-US" altLang="zh-CN" sz="1600" dirty="0"/>
              <a:t>B</a:t>
            </a:r>
            <a:r>
              <a:rPr lang="zh-CN" altLang="en-US" sz="1600" dirty="0"/>
              <a:t>收到结果，相应地</a:t>
            </a:r>
            <a:r>
              <a:rPr lang="zh-CN" altLang="en-US" sz="1600" b="1" dirty="0"/>
              <a:t>更新模型参数。</a:t>
            </a:r>
            <a:r>
              <a:rPr lang="en-US" altLang="zh-CN" sz="1600" b="0" i="0" kern="1200" dirty="0">
                <a:solidFill>
                  <a:schemeClr val="tx1"/>
                </a:solidFill>
                <a:effectLst/>
                <a:latin typeface="+mn-lt"/>
                <a:ea typeface="+mn-ea"/>
                <a:cs typeface="+mn-cs"/>
              </a:rPr>
              <a:t>6.</a:t>
            </a:r>
            <a:r>
              <a:rPr lang="zh-CN" altLang="en-US" sz="1600" b="0" i="0" kern="1200" dirty="0">
                <a:solidFill>
                  <a:schemeClr val="tx1"/>
                </a:solidFill>
                <a:effectLst/>
                <a:latin typeface="+mn-lt"/>
                <a:ea typeface="+mn-ea"/>
                <a:cs typeface="+mn-cs"/>
              </a:rPr>
              <a:t>迭代以上过程，得到共享的模型。</a:t>
            </a:r>
            <a:endParaRPr lang="en-US" altLang="zh-CN"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179107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隐含在联邦学习中的优化问题，以横向联邦学习为例，将整个流程分为三部分，本地训练，梯度上传，模型聚合。分别看在这三个部分存在的问题，以及目前提出的优化方法。</a:t>
            </a:r>
            <a:endParaRPr lang="en-US"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在模型聚合阶段，考虑如何利用分布式的梯度更新共享模型，最直接的思想是，使用分布式深度学习常用的异步</a:t>
            </a:r>
            <a:r>
              <a:rPr lang="en-US" altLang="zh-CN" sz="1600" dirty="0"/>
              <a:t>SGD</a:t>
            </a:r>
            <a:r>
              <a:rPr lang="zh-CN" altLang="en-US" sz="1600" dirty="0"/>
              <a:t>方法，客户端完成一个</a:t>
            </a:r>
            <a:r>
              <a:rPr lang="en-US" altLang="zh-CN" sz="1600" dirty="0"/>
              <a:t>batch</a:t>
            </a:r>
            <a:r>
              <a:rPr lang="zh-CN" altLang="en-US" sz="1600" dirty="0"/>
              <a:t>的训练后就上传梯度，服务器使用</a:t>
            </a:r>
            <a:r>
              <a:rPr lang="en-US" altLang="zh-CN" sz="1600" dirty="0"/>
              <a:t>SGD</a:t>
            </a:r>
            <a:r>
              <a:rPr lang="zh-CN" altLang="en-US" sz="1600" dirty="0"/>
              <a:t>更新模型梯度。谷歌提出了一种联邦平均算法，要求在客户端使用本地的数据进行多轮训练，</a:t>
            </a:r>
            <a:r>
              <a:rPr lang="zh-CN" altLang="en-US" sz="1600" b="0" i="0" kern="1200" dirty="0">
                <a:solidFill>
                  <a:schemeClr val="tx1"/>
                </a:solidFill>
                <a:effectLst/>
                <a:latin typeface="+mn-lt"/>
                <a:ea typeface="+mn-ea"/>
                <a:cs typeface="+mn-cs"/>
              </a:rPr>
              <a:t>得到较好的参数后再与</a:t>
            </a:r>
            <a:r>
              <a:rPr lang="en-US" altLang="zh-CN" sz="1600" b="0" i="0" kern="1200" dirty="0">
                <a:solidFill>
                  <a:schemeClr val="tx1"/>
                </a:solidFill>
                <a:effectLst/>
                <a:latin typeface="+mn-lt"/>
                <a:ea typeface="+mn-ea"/>
                <a:cs typeface="+mn-cs"/>
              </a:rPr>
              <a:t>server</a:t>
            </a:r>
            <a:r>
              <a:rPr lang="zh-CN" altLang="en-US" sz="1600" b="0" i="0" kern="1200" dirty="0">
                <a:solidFill>
                  <a:schemeClr val="tx1"/>
                </a:solidFill>
                <a:effectLst/>
                <a:latin typeface="+mn-lt"/>
                <a:ea typeface="+mn-ea"/>
                <a:cs typeface="+mn-cs"/>
              </a:rPr>
              <a:t>端同步。</a:t>
            </a:r>
            <a:r>
              <a:rPr lang="zh-CN" altLang="en-US" sz="1600" dirty="0"/>
              <a:t>服务器端，汇总模型参数加权平均得到共享模型。与异步</a:t>
            </a:r>
            <a:r>
              <a:rPr lang="en-US" altLang="zh-CN" sz="1600" dirty="0"/>
              <a:t>SGD</a:t>
            </a:r>
            <a:r>
              <a:rPr lang="zh-CN" altLang="en-US" sz="1600" dirty="0"/>
              <a:t>方法相比，大大减少了通信的次数。 </a:t>
            </a:r>
            <a:endParaRPr lang="en-US"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在模型的梯度上传阶段，还是需要考虑数据的安全问题，虽然相比于原始的用户隐私数据，模型的梯度难以被解析，因此安全性高，但是攻击者仍能够细心的对比每次上传的模型参数进而分析出隐私数据。在这个阶段对梯度的加密可以使用成熟的加密方法。</a:t>
            </a:r>
            <a:endParaRPr lang="en-US"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在客户端的本地训练阶段，面临两个问题，第一个是用户的采集的数据是非独立同分布的，举例来说，在相同的定位场景中，不同的用户去过的地方可能是不一致的，并且使用的定位设备也是不同的，属于经典的设备异质性问题。第二个是用户掌握的数据量是不均衡的，有的用户在定位场景中游荡了很久，而有的用户仅有几条数据。使用联邦平均法利用分布式梯度更新共享模型的好处也在于，因为它使共享模型的总损失函数为各个客户端的局部损失与其包含的样本个数的加权平均。一定程度上缓和了数据非独立同分布和不均衡的问题。</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377822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接下来讲联邦学习结合定位的工作，我统计了使用联邦学习保护用户隐私的定位工作，相关性较强的有这</a:t>
            </a:r>
            <a:r>
              <a:rPr lang="en-US" altLang="zh-CN" sz="1600" dirty="0"/>
              <a:t>5</a:t>
            </a:r>
            <a:r>
              <a:rPr lang="zh-CN" altLang="en-US" sz="1600" dirty="0"/>
              <a:t>篇。其中，一篇综述，主要讲解了联邦学习的使用方法和优化细节，以及联邦学习能够使用的具体的定位场景。第二篇和第三篇主要侧重于借助</a:t>
            </a:r>
            <a:r>
              <a:rPr lang="en-US" altLang="zh-CN" sz="1600" dirty="0"/>
              <a:t>Crowdsourcing</a:t>
            </a:r>
            <a:r>
              <a:rPr lang="zh-CN" altLang="en-US" sz="1600" dirty="0"/>
              <a:t>更新定位模型，因为使用了用户的采集的数据，因此结合联邦学习保证隐私安全，这两篇假设用户采集的指纹都是带标签的。第三篇论文利用了无标签指纹更新定位模型，同样也是使用联邦学习保证隐私安全。最后一篇</a:t>
            </a:r>
            <a:r>
              <a:rPr lang="en-US" altLang="zh-CN" sz="1600" dirty="0"/>
              <a:t>Ubicomp</a:t>
            </a:r>
            <a:r>
              <a:rPr lang="zh-CN" altLang="en-US" sz="1600" dirty="0"/>
              <a:t>的文章做用户移动轨迹预测。按照有标签更新，无标签更新，移动轨迹预测分三类讲。</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158336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对于有标签指纹来说</a:t>
            </a:r>
            <a:r>
              <a:rPr lang="en-US" altLang="zh-CN" sz="1600" dirty="0"/>
              <a:t>crowdsourcing</a:t>
            </a:r>
            <a:r>
              <a:rPr lang="zh-CN" altLang="en-US" sz="1600" dirty="0"/>
              <a:t>来说，基于联邦学习的定位系统比较常规，左边的流程是一个标准的横向联邦学习的流程图。将这个流程适配到定位中，得到右边这张图。我们来看一下。</a:t>
            </a:r>
            <a:r>
              <a:rPr lang="en-US" altLang="zh-CN" sz="1600" dirty="0"/>
              <a:t>1.</a:t>
            </a:r>
            <a:r>
              <a:rPr lang="zh-CN" altLang="en-US" sz="1600" dirty="0"/>
              <a:t>服务器将初始的定位模型发送到每个用户的手机上，绿色的线。</a:t>
            </a:r>
            <a:r>
              <a:rPr lang="en-US" altLang="zh-CN" sz="1600" dirty="0"/>
              <a:t>2.</a:t>
            </a:r>
            <a:r>
              <a:rPr lang="zh-CN" altLang="en-US" sz="1600" dirty="0"/>
              <a:t>用户收集</a:t>
            </a:r>
            <a:r>
              <a:rPr lang="en-US" altLang="zh-CN" sz="1600" dirty="0"/>
              <a:t>RSS</a:t>
            </a:r>
            <a:r>
              <a:rPr lang="zh-CN" altLang="en-US" sz="1600" dirty="0"/>
              <a:t>指纹，并通过某种方式获得指纹的标签，红色的虚线。</a:t>
            </a:r>
            <a:r>
              <a:rPr lang="en-US" altLang="zh-CN" sz="1600" dirty="0"/>
              <a:t>3.</a:t>
            </a:r>
            <a:r>
              <a:rPr lang="zh-CN" altLang="en-US" sz="1600" dirty="0"/>
              <a:t>手机使用获得的有标签指纹在本地训练模型。</a:t>
            </a:r>
            <a:r>
              <a:rPr lang="en-US" altLang="zh-CN" sz="1600" dirty="0"/>
              <a:t>4.</a:t>
            </a:r>
            <a:r>
              <a:rPr lang="zh-CN" altLang="en-US" sz="1600" dirty="0"/>
              <a:t>将本地的训练好的模型上传到服务器。</a:t>
            </a:r>
            <a:r>
              <a:rPr lang="en-US" altLang="zh-CN" sz="1600" dirty="0"/>
              <a:t>5.</a:t>
            </a:r>
            <a:r>
              <a:rPr lang="zh-CN" altLang="en-US" sz="1600" dirty="0"/>
              <a:t>服务器执行梯度聚合，得到更新后的模型。</a:t>
            </a:r>
            <a:r>
              <a:rPr lang="en-US" altLang="zh-CN" sz="1600" dirty="0"/>
              <a:t>6.</a:t>
            </a:r>
            <a:r>
              <a:rPr lang="zh-CN" altLang="en-US" sz="1600" dirty="0"/>
              <a:t>检查模型是否收敛，若还未收敛，则重复此过程直至收敛。</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110604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在前面我们提到，联邦学习中一个重要的问题是，参与训练的数据极有可能是非独立同分布且不均衡的。因此这里展示一个相关实验，实验中的用户采集的数据满足以下三个条件，数量不均衡，采集的位置不同，使用不同的设备采集。在这样的条件下验证联邦学习的有效性。右边的两张图对比了集中式训练和联邦学习的性能。其中，蓝色的线联邦学习的结果，红色的是集中式训练的结果。无论是在测试集还是训练集，联邦学习的性能都要差一些，但是差距并不大，对于这个结果，作者也非常的乐观。在实际的应用中，准确的有标签的指纹还是很难获得的，因此，这个结果的实用意义不大。</a:t>
            </a:r>
            <a:endParaRPr lang="en-US" altLang="zh-CN" sz="16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79512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62400" y="4343400"/>
            <a:ext cx="5181600" cy="9144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3962400" y="5181600"/>
            <a:ext cx="5181600" cy="457200"/>
          </a:xfrm>
        </p:spPr>
        <p:txBody>
          <a:bodyPr/>
          <a:lstStyle>
            <a:lvl1pPr marL="0" indent="0">
              <a:buFontTx/>
              <a:buNone/>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lgn="ctr">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74638"/>
            <a:ext cx="81534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539552" y="1600200"/>
            <a:ext cx="8136904"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179512"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3124200" y="638132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6758880"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link.zhihu.com/?target=https%3A//gdpr-info.eu/"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rxiv.org/pdf/1602.05629.pdf" TargetMode="External"/><Relationship Id="rId5" Type="http://schemas.openxmlformats.org/officeDocument/2006/relationships/hyperlink" Target="https://link.zhihu.com/?target=http%3A//www.beian.gov.cn/portal/topicDetail%3Fid%3D88" TargetMode="External"/><Relationship Id="rId4" Type="http://schemas.openxmlformats.org/officeDocument/2006/relationships/hyperlink" Target="https://link.zhihu.com/?target=https%3A//www.tc260.org.cn/upload/2018-01-24/151679976438909033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rxiv.org/pdf/1902.04885.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520280"/>
            <a:ext cx="9144000" cy="2204864"/>
          </a:xfrm>
        </p:spPr>
        <p:txBody>
          <a:bodyPr lIns="72000" rIns="72000"/>
          <a:lstStyle/>
          <a:p>
            <a:r>
              <a:rPr lang="en-US" altLang="zh-CN" dirty="0">
                <a:solidFill>
                  <a:srgbClr val="0CA1C9"/>
                </a:solidFill>
                <a:ea typeface="宋体" charset="-122"/>
              </a:rPr>
              <a:t>Privacy-Preserving Localization via Federated Learning</a:t>
            </a:r>
            <a:br>
              <a:rPr lang="en-US" altLang="zh-CN" dirty="0">
                <a:solidFill>
                  <a:srgbClr val="0CA1C9"/>
                </a:solidFill>
                <a:ea typeface="宋体" charset="-122"/>
              </a:rPr>
            </a:br>
            <a:br>
              <a:rPr lang="en-US" altLang="zh-CN" dirty="0">
                <a:solidFill>
                  <a:srgbClr val="0CA1C9"/>
                </a:solidFill>
                <a:ea typeface="宋体" charset="-122"/>
              </a:rPr>
            </a:br>
            <a:r>
              <a:rPr lang="en-US" altLang="zh-CN" sz="2400" dirty="0">
                <a:ea typeface="宋体" charset="-122"/>
              </a:rPr>
              <a:t>Survey</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定位模型更新</a:t>
            </a:r>
            <a:r>
              <a:rPr lang="en-US" altLang="zh-CN" b="0" dirty="0"/>
              <a:t>——</a:t>
            </a:r>
            <a:r>
              <a:rPr lang="zh-CN" altLang="en-US" b="0" dirty="0"/>
              <a:t>无标签指纹</a:t>
            </a:r>
          </a:p>
        </p:txBody>
      </p:sp>
      <p:sp>
        <p:nvSpPr>
          <p:cNvPr id="14" name="灯片编号占位符 3">
            <a:extLst>
              <a:ext uri="{FF2B5EF4-FFF2-40B4-BE49-F238E27FC236}">
                <a16:creationId xmlns:a16="http://schemas.microsoft.com/office/drawing/2014/main" id="{EA3383A1-3D53-4E28-BBDD-9A53B1DE1A68}"/>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10</a:t>
            </a:fld>
            <a:endParaRPr lang="en-US" altLang="zh-CN" dirty="0"/>
          </a:p>
        </p:txBody>
      </p:sp>
      <p:pic>
        <p:nvPicPr>
          <p:cNvPr id="3" name="图片 2">
            <a:extLst>
              <a:ext uri="{FF2B5EF4-FFF2-40B4-BE49-F238E27FC236}">
                <a16:creationId xmlns:a16="http://schemas.microsoft.com/office/drawing/2014/main" id="{18403C17-E7AC-48FD-90E9-1B85672C7948}"/>
              </a:ext>
            </a:extLst>
          </p:cNvPr>
          <p:cNvPicPr>
            <a:picLocks noChangeAspect="1"/>
          </p:cNvPicPr>
          <p:nvPr/>
        </p:nvPicPr>
        <p:blipFill>
          <a:blip r:embed="rId3"/>
          <a:stretch>
            <a:fillRect/>
          </a:stretch>
        </p:blipFill>
        <p:spPr>
          <a:xfrm>
            <a:off x="5047734" y="2276872"/>
            <a:ext cx="3412698" cy="3348637"/>
          </a:xfrm>
          <a:prstGeom prst="rect">
            <a:avLst/>
          </a:prstGeom>
        </p:spPr>
      </p:pic>
      <p:pic>
        <p:nvPicPr>
          <p:cNvPr id="7" name="图片 6">
            <a:extLst>
              <a:ext uri="{FF2B5EF4-FFF2-40B4-BE49-F238E27FC236}">
                <a16:creationId xmlns:a16="http://schemas.microsoft.com/office/drawing/2014/main" id="{CE41BC94-F686-498C-B6E8-41B3D6EE3983}"/>
              </a:ext>
            </a:extLst>
          </p:cNvPr>
          <p:cNvPicPr>
            <a:picLocks noChangeAspect="1"/>
          </p:cNvPicPr>
          <p:nvPr/>
        </p:nvPicPr>
        <p:blipFill>
          <a:blip r:embed="rId4"/>
          <a:stretch>
            <a:fillRect/>
          </a:stretch>
        </p:blipFill>
        <p:spPr>
          <a:xfrm>
            <a:off x="1043608" y="1884106"/>
            <a:ext cx="3853776" cy="1545490"/>
          </a:xfrm>
          <a:prstGeom prst="rect">
            <a:avLst/>
          </a:prstGeom>
        </p:spPr>
      </p:pic>
      <p:pic>
        <p:nvPicPr>
          <p:cNvPr id="9" name="图片 8">
            <a:extLst>
              <a:ext uri="{FF2B5EF4-FFF2-40B4-BE49-F238E27FC236}">
                <a16:creationId xmlns:a16="http://schemas.microsoft.com/office/drawing/2014/main" id="{2B993B51-64FA-4D83-B2BD-4B0A4C61F1D0}"/>
              </a:ext>
            </a:extLst>
          </p:cNvPr>
          <p:cNvPicPr>
            <a:picLocks noChangeAspect="1"/>
          </p:cNvPicPr>
          <p:nvPr/>
        </p:nvPicPr>
        <p:blipFill>
          <a:blip r:embed="rId5"/>
          <a:stretch>
            <a:fillRect/>
          </a:stretch>
        </p:blipFill>
        <p:spPr>
          <a:xfrm>
            <a:off x="948556" y="4024750"/>
            <a:ext cx="3128671" cy="1895384"/>
          </a:xfrm>
          <a:prstGeom prst="rect">
            <a:avLst/>
          </a:prstGeom>
        </p:spPr>
      </p:pic>
      <p:sp>
        <p:nvSpPr>
          <p:cNvPr id="15" name="矩形 14">
            <a:extLst>
              <a:ext uri="{FF2B5EF4-FFF2-40B4-BE49-F238E27FC236}">
                <a16:creationId xmlns:a16="http://schemas.microsoft.com/office/drawing/2014/main" id="{CB8F80D5-FEC1-4E46-B418-08BDF53D2AF8}"/>
              </a:ext>
            </a:extLst>
          </p:cNvPr>
          <p:cNvSpPr/>
          <p:nvPr/>
        </p:nvSpPr>
        <p:spPr>
          <a:xfrm>
            <a:off x="611560" y="3573016"/>
            <a:ext cx="3922869" cy="246221"/>
          </a:xfrm>
          <a:prstGeom prst="rect">
            <a:avLst/>
          </a:prstGeom>
        </p:spPr>
        <p:txBody>
          <a:bodyPr wrap="none">
            <a:spAutoFit/>
          </a:bodyPr>
          <a:lstStyle/>
          <a:p>
            <a:r>
              <a:rPr lang="en-US" altLang="zh-CN" sz="1000" dirty="0"/>
              <a:t>Encoder</a:t>
            </a:r>
            <a:r>
              <a:rPr lang="zh-CN" altLang="en-US" sz="1000" dirty="0"/>
              <a:t>降维，</a:t>
            </a:r>
            <a:r>
              <a:rPr lang="en-US" altLang="zh-CN" sz="1000" dirty="0"/>
              <a:t>Classifier</a:t>
            </a:r>
            <a:r>
              <a:rPr lang="zh-CN" altLang="en-US" sz="1000" dirty="0"/>
              <a:t>分类，在服务器使用少量的有标数据训练</a:t>
            </a:r>
          </a:p>
        </p:txBody>
      </p:sp>
      <p:sp>
        <p:nvSpPr>
          <p:cNvPr id="17" name="矩形 16">
            <a:extLst>
              <a:ext uri="{FF2B5EF4-FFF2-40B4-BE49-F238E27FC236}">
                <a16:creationId xmlns:a16="http://schemas.microsoft.com/office/drawing/2014/main" id="{3A079C43-4AD3-4442-A7C1-FE7971C62690}"/>
              </a:ext>
            </a:extLst>
          </p:cNvPr>
          <p:cNvSpPr/>
          <p:nvPr/>
        </p:nvSpPr>
        <p:spPr>
          <a:xfrm>
            <a:off x="467544" y="6002536"/>
            <a:ext cx="4251485" cy="246221"/>
          </a:xfrm>
          <a:prstGeom prst="rect">
            <a:avLst/>
          </a:prstGeom>
        </p:spPr>
        <p:txBody>
          <a:bodyPr wrap="none">
            <a:spAutoFit/>
          </a:bodyPr>
          <a:lstStyle/>
          <a:p>
            <a:r>
              <a:rPr lang="zh-CN" altLang="en-US" sz="1000" dirty="0"/>
              <a:t>使用训练好的</a:t>
            </a:r>
            <a:r>
              <a:rPr lang="en-US" altLang="zh-CN" sz="1000" dirty="0"/>
              <a:t>SAEC</a:t>
            </a:r>
            <a:r>
              <a:rPr lang="zh-CN" altLang="en-US" sz="1000" dirty="0"/>
              <a:t>给无标指纹打上标签，结合有标数据自训练更新模型</a:t>
            </a:r>
          </a:p>
        </p:txBody>
      </p:sp>
      <p:pic>
        <p:nvPicPr>
          <p:cNvPr id="10" name="图片 9">
            <a:extLst>
              <a:ext uri="{FF2B5EF4-FFF2-40B4-BE49-F238E27FC236}">
                <a16:creationId xmlns:a16="http://schemas.microsoft.com/office/drawing/2014/main" id="{80E27D4E-F6A5-45ED-B539-8EBF1D42A8E2}"/>
              </a:ext>
            </a:extLst>
          </p:cNvPr>
          <p:cNvPicPr>
            <a:picLocks noChangeAspect="1"/>
          </p:cNvPicPr>
          <p:nvPr/>
        </p:nvPicPr>
        <p:blipFill>
          <a:blip r:embed="rId6"/>
          <a:stretch>
            <a:fillRect/>
          </a:stretch>
        </p:blipFill>
        <p:spPr>
          <a:xfrm>
            <a:off x="1115616" y="1438575"/>
            <a:ext cx="480527" cy="284807"/>
          </a:xfrm>
          <a:prstGeom prst="rect">
            <a:avLst/>
          </a:prstGeom>
        </p:spPr>
      </p:pic>
      <p:sp>
        <p:nvSpPr>
          <p:cNvPr id="18" name="矩形: 圆角 17">
            <a:extLst>
              <a:ext uri="{FF2B5EF4-FFF2-40B4-BE49-F238E27FC236}">
                <a16:creationId xmlns:a16="http://schemas.microsoft.com/office/drawing/2014/main" id="{24756D1D-9276-404E-A362-71AB1412FA6F}"/>
              </a:ext>
            </a:extLst>
          </p:cNvPr>
          <p:cNvSpPr/>
          <p:nvPr/>
        </p:nvSpPr>
        <p:spPr>
          <a:xfrm>
            <a:off x="5119740" y="3792557"/>
            <a:ext cx="3412699" cy="1004595"/>
          </a:xfrm>
          <a:prstGeom prst="roundRect">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B171A94A-C3D7-4EA5-95DA-CCED8C5D3E5F}"/>
              </a:ext>
            </a:extLst>
          </p:cNvPr>
          <p:cNvSpPr/>
          <p:nvPr/>
        </p:nvSpPr>
        <p:spPr>
          <a:xfrm>
            <a:off x="1596143" y="1457867"/>
            <a:ext cx="2276585" cy="246221"/>
          </a:xfrm>
          <a:prstGeom prst="rect">
            <a:avLst/>
          </a:prstGeom>
        </p:spPr>
        <p:txBody>
          <a:bodyPr wrap="none">
            <a:spAutoFit/>
          </a:bodyPr>
          <a:lstStyle/>
          <a:p>
            <a:r>
              <a:rPr lang="en-US" altLang="zh-CN" sz="1000" dirty="0"/>
              <a:t>Stacked Auto Encoder with Classifier</a:t>
            </a:r>
            <a:endParaRPr lang="zh-CN" altLang="en-US" sz="1000" dirty="0"/>
          </a:p>
        </p:txBody>
      </p:sp>
      <p:sp>
        <p:nvSpPr>
          <p:cNvPr id="12" name="矩形 11">
            <a:extLst>
              <a:ext uri="{FF2B5EF4-FFF2-40B4-BE49-F238E27FC236}">
                <a16:creationId xmlns:a16="http://schemas.microsoft.com/office/drawing/2014/main" id="{FBF504ED-7062-4F88-9E3E-34E216D557E8}"/>
              </a:ext>
            </a:extLst>
          </p:cNvPr>
          <p:cNvSpPr/>
          <p:nvPr/>
        </p:nvSpPr>
        <p:spPr>
          <a:xfrm>
            <a:off x="1425166" y="4265262"/>
            <a:ext cx="341954" cy="369332"/>
          </a:xfrm>
          <a:prstGeom prst="rect">
            <a:avLst/>
          </a:prstGeom>
        </p:spPr>
        <p:txBody>
          <a:bodyPr wrap="square">
            <a:spAutoFit/>
          </a:bodyPr>
          <a:lstStyle/>
          <a:p>
            <a:r>
              <a:rPr lang="en-US" altLang="zh-CN" dirty="0"/>
              <a:t>1</a:t>
            </a:r>
            <a:endParaRPr lang="zh-CN" altLang="en-US" dirty="0"/>
          </a:p>
        </p:txBody>
      </p:sp>
      <p:sp>
        <p:nvSpPr>
          <p:cNvPr id="21" name="矩形 20">
            <a:extLst>
              <a:ext uri="{FF2B5EF4-FFF2-40B4-BE49-F238E27FC236}">
                <a16:creationId xmlns:a16="http://schemas.microsoft.com/office/drawing/2014/main" id="{E92251B6-B5F8-4A7D-B86A-8A3E41073BE7}"/>
              </a:ext>
            </a:extLst>
          </p:cNvPr>
          <p:cNvSpPr/>
          <p:nvPr/>
        </p:nvSpPr>
        <p:spPr>
          <a:xfrm>
            <a:off x="2483768" y="3797038"/>
            <a:ext cx="341954" cy="369332"/>
          </a:xfrm>
          <a:prstGeom prst="rect">
            <a:avLst/>
          </a:prstGeom>
        </p:spPr>
        <p:txBody>
          <a:bodyPr wrap="square">
            <a:spAutoFit/>
          </a:bodyPr>
          <a:lstStyle/>
          <a:p>
            <a:r>
              <a:rPr lang="en-US" altLang="zh-CN" dirty="0"/>
              <a:t>2</a:t>
            </a:r>
            <a:endParaRPr lang="zh-CN" altLang="en-US" dirty="0"/>
          </a:p>
        </p:txBody>
      </p:sp>
      <p:sp>
        <p:nvSpPr>
          <p:cNvPr id="22" name="矩形 21">
            <a:extLst>
              <a:ext uri="{FF2B5EF4-FFF2-40B4-BE49-F238E27FC236}">
                <a16:creationId xmlns:a16="http://schemas.microsoft.com/office/drawing/2014/main" id="{FBF504ED-7062-4F88-9E3E-34E216D557E8}"/>
              </a:ext>
            </a:extLst>
          </p:cNvPr>
          <p:cNvSpPr/>
          <p:nvPr/>
        </p:nvSpPr>
        <p:spPr>
          <a:xfrm>
            <a:off x="3499167" y="4306203"/>
            <a:ext cx="341954"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3</a:t>
            </a:r>
            <a:endParaRPr lang="zh-CN" altLang="en-US" dirty="0"/>
          </a:p>
        </p:txBody>
      </p:sp>
      <p:sp>
        <p:nvSpPr>
          <p:cNvPr id="24" name="文本框 23">
            <a:extLst>
              <a:ext uri="{FF2B5EF4-FFF2-40B4-BE49-F238E27FC236}">
                <a16:creationId xmlns:a16="http://schemas.microsoft.com/office/drawing/2014/main" id="{056AC245-5EC0-4083-A91C-3CB2F8149001}"/>
              </a:ext>
            </a:extLst>
          </p:cNvPr>
          <p:cNvSpPr txBox="1"/>
          <p:nvPr/>
        </p:nvSpPr>
        <p:spPr>
          <a:xfrm>
            <a:off x="5004048" y="5713502"/>
            <a:ext cx="3607078" cy="261610"/>
          </a:xfrm>
          <a:prstGeom prst="rect">
            <a:avLst/>
          </a:prstGeom>
          <a:noFill/>
        </p:spPr>
        <p:txBody>
          <a:bodyPr wrap="none" rtlCol="0">
            <a:spAutoFit/>
          </a:bodyPr>
          <a:lstStyle/>
          <a:p>
            <a:r>
              <a:rPr lang="en-US" altLang="zh-CN" sz="1100" dirty="0">
                <a:latin typeface="+mj-lt"/>
                <a:ea typeface="+mj-ea"/>
              </a:rPr>
              <a:t>Workflow of</a:t>
            </a:r>
            <a:r>
              <a:rPr lang="zh-CN" altLang="en-US" sz="1100" dirty="0">
                <a:latin typeface="+mj-lt"/>
                <a:ea typeface="+mj-ea"/>
              </a:rPr>
              <a:t> </a:t>
            </a:r>
            <a:r>
              <a:rPr lang="en-US" altLang="zh-CN" sz="1100" dirty="0">
                <a:latin typeface="+mj-lt"/>
                <a:ea typeface="+mj-ea"/>
              </a:rPr>
              <a:t>the</a:t>
            </a:r>
            <a:r>
              <a:rPr lang="zh-CN" altLang="en-US" sz="1100" dirty="0">
                <a:latin typeface="+mj-lt"/>
                <a:ea typeface="+mj-ea"/>
              </a:rPr>
              <a:t> </a:t>
            </a:r>
            <a:r>
              <a:rPr lang="en-US" altLang="zh-CN" sz="1100" dirty="0">
                <a:latin typeface="+mj-lt"/>
                <a:ea typeface="+mj-ea"/>
              </a:rPr>
              <a:t>Federated Learning</a:t>
            </a:r>
            <a:r>
              <a:rPr lang="zh-CN" altLang="en-US" sz="1100" dirty="0">
                <a:latin typeface="+mj-lt"/>
                <a:ea typeface="+mj-ea"/>
              </a:rPr>
              <a:t> </a:t>
            </a:r>
            <a:r>
              <a:rPr lang="en-US" altLang="zh-CN" sz="1100" dirty="0">
                <a:latin typeface="+mj-lt"/>
                <a:ea typeface="+mj-ea"/>
              </a:rPr>
              <a:t>based</a:t>
            </a:r>
            <a:r>
              <a:rPr lang="zh-CN" altLang="en-US" sz="1100" dirty="0">
                <a:latin typeface="+mj-lt"/>
                <a:ea typeface="+mj-ea"/>
              </a:rPr>
              <a:t> </a:t>
            </a:r>
            <a:r>
              <a:rPr lang="en-US" altLang="zh-CN" sz="1100" dirty="0">
                <a:latin typeface="+mj-lt"/>
                <a:ea typeface="+mj-ea"/>
              </a:rPr>
              <a:t>system</a:t>
            </a:r>
            <a:endParaRPr lang="zh-CN" altLang="en-US" sz="1100" dirty="0">
              <a:latin typeface="+mj-lt"/>
              <a:ea typeface="+mj-ea"/>
            </a:endParaRPr>
          </a:p>
        </p:txBody>
      </p:sp>
    </p:spTree>
    <p:extLst>
      <p:ext uri="{BB962C8B-B14F-4D97-AF65-F5344CB8AC3E}">
        <p14:creationId xmlns:p14="http://schemas.microsoft.com/office/powerpoint/2010/main" val="326104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274638"/>
            <a:ext cx="8153400" cy="1020762"/>
          </a:xfrm>
        </p:spPr>
        <p:txBody>
          <a:bodyPr/>
          <a:lstStyle/>
          <a:p>
            <a:r>
              <a:rPr lang="zh-CN" altLang="en-US" b="0" dirty="0"/>
              <a:t>定位模型更新</a:t>
            </a:r>
            <a:r>
              <a:rPr lang="en-US" altLang="zh-CN" b="0" dirty="0"/>
              <a:t>——</a:t>
            </a:r>
            <a:r>
              <a:rPr lang="zh-CN" altLang="en-US" b="0" dirty="0"/>
              <a:t>无标签指纹</a:t>
            </a:r>
          </a:p>
        </p:txBody>
      </p:sp>
      <p:sp>
        <p:nvSpPr>
          <p:cNvPr id="14" name="灯片编号占位符 3">
            <a:extLst>
              <a:ext uri="{FF2B5EF4-FFF2-40B4-BE49-F238E27FC236}">
                <a16:creationId xmlns:a16="http://schemas.microsoft.com/office/drawing/2014/main" id="{EA3383A1-3D53-4E28-BBDD-9A53B1DE1A68}"/>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11</a:t>
            </a:fld>
            <a:endParaRPr lang="en-US" altLang="zh-CN" dirty="0"/>
          </a:p>
        </p:txBody>
      </p:sp>
      <p:pic>
        <p:nvPicPr>
          <p:cNvPr id="9" name="图片 8">
            <a:extLst>
              <a:ext uri="{FF2B5EF4-FFF2-40B4-BE49-F238E27FC236}">
                <a16:creationId xmlns:a16="http://schemas.microsoft.com/office/drawing/2014/main" id="{2B993B51-64FA-4D83-B2BD-4B0A4C61F1D0}"/>
              </a:ext>
            </a:extLst>
          </p:cNvPr>
          <p:cNvPicPr>
            <a:picLocks noChangeAspect="1"/>
          </p:cNvPicPr>
          <p:nvPr/>
        </p:nvPicPr>
        <p:blipFill>
          <a:blip r:embed="rId3"/>
          <a:stretch>
            <a:fillRect/>
          </a:stretch>
        </p:blipFill>
        <p:spPr>
          <a:xfrm>
            <a:off x="4716016" y="2382042"/>
            <a:ext cx="3456384" cy="2093916"/>
          </a:xfrm>
          <a:prstGeom prst="rect">
            <a:avLst/>
          </a:prstGeom>
        </p:spPr>
      </p:pic>
      <p:pic>
        <p:nvPicPr>
          <p:cNvPr id="4" name="图片 3">
            <a:extLst>
              <a:ext uri="{FF2B5EF4-FFF2-40B4-BE49-F238E27FC236}">
                <a16:creationId xmlns:a16="http://schemas.microsoft.com/office/drawing/2014/main" id="{E3A3F6AC-22F0-4D8E-AC75-DE1C09328622}"/>
              </a:ext>
            </a:extLst>
          </p:cNvPr>
          <p:cNvPicPr>
            <a:picLocks noChangeAspect="1"/>
          </p:cNvPicPr>
          <p:nvPr/>
        </p:nvPicPr>
        <p:blipFill>
          <a:blip r:embed="rId4"/>
          <a:stretch>
            <a:fillRect/>
          </a:stretch>
        </p:blipFill>
        <p:spPr>
          <a:xfrm>
            <a:off x="323528" y="2132856"/>
            <a:ext cx="3841040" cy="2924944"/>
          </a:xfrm>
          <a:prstGeom prst="rect">
            <a:avLst/>
          </a:prstGeom>
        </p:spPr>
      </p:pic>
      <p:sp>
        <p:nvSpPr>
          <p:cNvPr id="12" name="矩形 11">
            <a:extLst>
              <a:ext uri="{FF2B5EF4-FFF2-40B4-BE49-F238E27FC236}">
                <a16:creationId xmlns:a16="http://schemas.microsoft.com/office/drawing/2014/main" id="{1DDEA4B2-053D-49AD-A51B-4C51FBF517D1}"/>
              </a:ext>
            </a:extLst>
          </p:cNvPr>
          <p:cNvSpPr/>
          <p:nvPr/>
        </p:nvSpPr>
        <p:spPr>
          <a:xfrm>
            <a:off x="899592" y="5061456"/>
            <a:ext cx="3305713" cy="276999"/>
          </a:xfrm>
          <a:prstGeom prst="rect">
            <a:avLst/>
          </a:prstGeom>
        </p:spPr>
        <p:txBody>
          <a:bodyPr wrap="none">
            <a:spAutoFit/>
          </a:bodyPr>
          <a:lstStyle/>
          <a:p>
            <a:r>
              <a:rPr lang="zh-CN" altLang="en-US" sz="1200" dirty="0"/>
              <a:t>对比集中式训练与联邦学习（</a:t>
            </a:r>
            <a:r>
              <a:rPr lang="en-US" altLang="zh-CN" sz="1200" dirty="0"/>
              <a:t>IID vs Non-IID</a:t>
            </a:r>
            <a:r>
              <a:rPr lang="zh-CN" altLang="en-US" sz="1200" dirty="0"/>
              <a:t>）</a:t>
            </a:r>
          </a:p>
        </p:txBody>
      </p:sp>
      <p:sp>
        <p:nvSpPr>
          <p:cNvPr id="13" name="矩形 12">
            <a:extLst>
              <a:ext uri="{FF2B5EF4-FFF2-40B4-BE49-F238E27FC236}">
                <a16:creationId xmlns:a16="http://schemas.microsoft.com/office/drawing/2014/main" id="{C0E5B90D-A6FC-4D7D-B02F-58AA7568A93F}"/>
              </a:ext>
            </a:extLst>
          </p:cNvPr>
          <p:cNvSpPr/>
          <p:nvPr/>
        </p:nvSpPr>
        <p:spPr>
          <a:xfrm>
            <a:off x="4644008" y="4869160"/>
            <a:ext cx="3960441" cy="893130"/>
          </a:xfrm>
          <a:prstGeom prst="rect">
            <a:avLst/>
          </a:prstGeom>
        </p:spPr>
        <p:txBody>
          <a:bodyPr wrap="square">
            <a:spAutoFit/>
          </a:bodyPr>
          <a:lstStyle/>
          <a:p>
            <a:pPr>
              <a:lnSpc>
                <a:spcPct val="150000"/>
              </a:lnSpc>
            </a:pPr>
            <a:r>
              <a:rPr lang="zh-CN" altLang="en-US" sz="1400" dirty="0"/>
              <a:t>问题分析</a:t>
            </a:r>
            <a:r>
              <a:rPr lang="zh-CN" altLang="en-US" sz="1100" dirty="0"/>
              <a:t>：</a:t>
            </a:r>
            <a:endParaRPr lang="en-US" altLang="zh-CN" sz="1100" dirty="0"/>
          </a:p>
          <a:p>
            <a:pPr>
              <a:lnSpc>
                <a:spcPct val="150000"/>
              </a:lnSpc>
            </a:pPr>
            <a:r>
              <a:rPr lang="en-US" altLang="zh-CN" sz="1100" dirty="0"/>
              <a:t>        </a:t>
            </a:r>
            <a:r>
              <a:rPr lang="zh-CN" altLang="en-US" sz="1100" dirty="0"/>
              <a:t>使用了</a:t>
            </a:r>
            <a:r>
              <a:rPr lang="en-US" altLang="zh-CN" sz="1100" dirty="0"/>
              <a:t>Non-IID</a:t>
            </a:r>
            <a:r>
              <a:rPr lang="zh-CN" altLang="en-US" sz="1100" dirty="0"/>
              <a:t>的无标数据在本地迭代自训练，本地模型过拟合，预测能力下降，过拟合加重</a:t>
            </a:r>
            <a:r>
              <a:rPr lang="en-US" altLang="zh-CN" sz="1100" dirty="0"/>
              <a:t>……</a:t>
            </a:r>
            <a:r>
              <a:rPr lang="zh-CN" altLang="en-US" sz="1100" dirty="0"/>
              <a:t>，最终整体性能崩溃。</a:t>
            </a:r>
          </a:p>
        </p:txBody>
      </p:sp>
      <p:sp>
        <p:nvSpPr>
          <p:cNvPr id="16" name="矩形: 圆角 15">
            <a:extLst>
              <a:ext uri="{FF2B5EF4-FFF2-40B4-BE49-F238E27FC236}">
                <a16:creationId xmlns:a16="http://schemas.microsoft.com/office/drawing/2014/main" id="{D9660CE9-2468-4130-BCF3-7BE422A663D0}"/>
              </a:ext>
            </a:extLst>
          </p:cNvPr>
          <p:cNvSpPr/>
          <p:nvPr/>
        </p:nvSpPr>
        <p:spPr>
          <a:xfrm>
            <a:off x="6012160" y="2382042"/>
            <a:ext cx="2042102" cy="1432668"/>
          </a:xfrm>
          <a:prstGeom prst="roundRect">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D63A7EDD-C206-4708-9A02-D8896F75209A}"/>
              </a:ext>
            </a:extLst>
          </p:cNvPr>
          <p:cNvSpPr/>
          <p:nvPr/>
        </p:nvSpPr>
        <p:spPr>
          <a:xfrm>
            <a:off x="6372200" y="2064586"/>
            <a:ext cx="1579788" cy="261610"/>
          </a:xfrm>
          <a:prstGeom prst="rect">
            <a:avLst/>
          </a:prstGeom>
        </p:spPr>
        <p:txBody>
          <a:bodyPr wrap="square">
            <a:spAutoFit/>
          </a:bodyPr>
          <a:lstStyle/>
          <a:p>
            <a:r>
              <a:rPr lang="zh-CN" altLang="en-US" sz="1100" dirty="0">
                <a:solidFill>
                  <a:srgbClr val="C00000"/>
                </a:solidFill>
              </a:rPr>
              <a:t>迭代，直至崩溃</a:t>
            </a:r>
            <a:r>
              <a:rPr lang="en-US" altLang="zh-CN" sz="1100" dirty="0">
                <a:solidFill>
                  <a:srgbClr val="C00000"/>
                </a:solidFill>
              </a:rPr>
              <a:t>……</a:t>
            </a:r>
            <a:endParaRPr lang="zh-CN" altLang="en-US" sz="1100" dirty="0">
              <a:solidFill>
                <a:srgbClr val="C00000"/>
              </a:solidFill>
            </a:endParaRPr>
          </a:p>
        </p:txBody>
      </p:sp>
    </p:spTree>
    <p:extLst>
      <p:ext uri="{BB962C8B-B14F-4D97-AF65-F5344CB8AC3E}">
        <p14:creationId xmlns:p14="http://schemas.microsoft.com/office/powerpoint/2010/main" val="258608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移动轨迹预测</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12</a:t>
            </a:fld>
            <a:endParaRPr lang="en-US" altLang="zh-CN"/>
          </a:p>
        </p:txBody>
      </p:sp>
      <p:pic>
        <p:nvPicPr>
          <p:cNvPr id="14" name="图片 13">
            <a:extLst>
              <a:ext uri="{FF2B5EF4-FFF2-40B4-BE49-F238E27FC236}">
                <a16:creationId xmlns:a16="http://schemas.microsoft.com/office/drawing/2014/main" id="{7617A047-0372-4231-A510-FD7ECBE995CC}"/>
              </a:ext>
            </a:extLst>
          </p:cNvPr>
          <p:cNvPicPr>
            <a:picLocks noChangeAspect="1"/>
          </p:cNvPicPr>
          <p:nvPr/>
        </p:nvPicPr>
        <p:blipFill>
          <a:blip r:embed="rId3"/>
          <a:stretch>
            <a:fillRect/>
          </a:stretch>
        </p:blipFill>
        <p:spPr>
          <a:xfrm>
            <a:off x="725471" y="2636912"/>
            <a:ext cx="7693058" cy="3436151"/>
          </a:xfrm>
          <a:prstGeom prst="rect">
            <a:avLst/>
          </a:prstGeom>
        </p:spPr>
      </p:pic>
      <p:sp>
        <p:nvSpPr>
          <p:cNvPr id="15" name="矩形 14">
            <a:extLst>
              <a:ext uri="{FF2B5EF4-FFF2-40B4-BE49-F238E27FC236}">
                <a16:creationId xmlns:a16="http://schemas.microsoft.com/office/drawing/2014/main" id="{B4117B92-F668-48DA-BA62-87B2E2A6DD16}"/>
              </a:ext>
            </a:extLst>
          </p:cNvPr>
          <p:cNvSpPr/>
          <p:nvPr/>
        </p:nvSpPr>
        <p:spPr>
          <a:xfrm>
            <a:off x="352548" y="1727125"/>
            <a:ext cx="2419252" cy="569964"/>
          </a:xfrm>
          <a:prstGeom prst="rect">
            <a:avLst/>
          </a:prstGeom>
        </p:spPr>
        <p:txBody>
          <a:bodyPr wrap="none">
            <a:spAutoFit/>
          </a:bodyPr>
          <a:lstStyle/>
          <a:p>
            <a:pPr>
              <a:lnSpc>
                <a:spcPct val="150000"/>
              </a:lnSpc>
            </a:pPr>
            <a:r>
              <a:rPr lang="en-US" altLang="zh-CN" sz="1100" dirty="0"/>
              <a:t>1. </a:t>
            </a:r>
            <a:r>
              <a:rPr lang="zh-CN" altLang="en-US" sz="1100" dirty="0"/>
              <a:t>输入为移动轨迹序列：</a:t>
            </a:r>
            <a:endParaRPr lang="en-US" altLang="zh-CN" sz="1100" dirty="0"/>
          </a:p>
          <a:p>
            <a:pPr>
              <a:lnSpc>
                <a:spcPct val="150000"/>
              </a:lnSpc>
            </a:pPr>
            <a:r>
              <a:rPr lang="en-US" altLang="zh-CN" sz="1100" dirty="0"/>
              <a:t>{(</a:t>
            </a:r>
            <a:r>
              <a:rPr lang="zh-CN" altLang="en-US" sz="1100" dirty="0"/>
              <a:t>位置</a:t>
            </a:r>
            <a:r>
              <a:rPr lang="en-US" altLang="zh-CN" sz="1100" dirty="0"/>
              <a:t>1,</a:t>
            </a:r>
            <a:r>
              <a:rPr lang="zh-CN" altLang="en-US" sz="1100" dirty="0"/>
              <a:t>时间</a:t>
            </a:r>
            <a:r>
              <a:rPr lang="en-US" altLang="zh-CN" sz="1100" dirty="0"/>
              <a:t>1), (</a:t>
            </a:r>
            <a:r>
              <a:rPr lang="zh-CN" altLang="en-US" sz="1100" dirty="0"/>
              <a:t>位置</a:t>
            </a:r>
            <a:r>
              <a:rPr lang="en-US" altLang="zh-CN" sz="1100" dirty="0"/>
              <a:t>2,</a:t>
            </a:r>
            <a:r>
              <a:rPr lang="zh-CN" altLang="en-US" sz="1100" dirty="0"/>
              <a:t>时间</a:t>
            </a:r>
            <a:r>
              <a:rPr lang="en-US" altLang="zh-CN" sz="1100" dirty="0"/>
              <a:t>2), ……}</a:t>
            </a:r>
            <a:endParaRPr lang="zh-CN" altLang="en-US" sz="1100" dirty="0"/>
          </a:p>
        </p:txBody>
      </p:sp>
      <p:sp>
        <p:nvSpPr>
          <p:cNvPr id="16" name="矩形 15">
            <a:extLst>
              <a:ext uri="{FF2B5EF4-FFF2-40B4-BE49-F238E27FC236}">
                <a16:creationId xmlns:a16="http://schemas.microsoft.com/office/drawing/2014/main" id="{38566BBC-169F-4DD7-B616-5C16C8B0CE69}"/>
              </a:ext>
            </a:extLst>
          </p:cNvPr>
          <p:cNvSpPr/>
          <p:nvPr/>
        </p:nvSpPr>
        <p:spPr>
          <a:xfrm>
            <a:off x="2843808" y="1705250"/>
            <a:ext cx="1944216" cy="790666"/>
          </a:xfrm>
          <a:prstGeom prst="rect">
            <a:avLst/>
          </a:prstGeom>
        </p:spPr>
        <p:txBody>
          <a:bodyPr wrap="square">
            <a:spAutoFit/>
          </a:bodyPr>
          <a:lstStyle/>
          <a:p>
            <a:pPr>
              <a:lnSpc>
                <a:spcPct val="150000"/>
              </a:lnSpc>
            </a:pPr>
            <a:r>
              <a:rPr lang="en-US" altLang="zh-CN" sz="1050" dirty="0"/>
              <a:t>2. </a:t>
            </a:r>
            <a:r>
              <a:rPr lang="zh-CN" altLang="en-US" sz="1050" dirty="0"/>
              <a:t>将位置和时间信息分别映射到</a:t>
            </a:r>
            <a:r>
              <a:rPr lang="en-US" altLang="zh-CN" sz="1050" dirty="0"/>
              <a:t>one-hot vector</a:t>
            </a:r>
            <a:r>
              <a:rPr lang="zh-CN" altLang="en-US" sz="1050" dirty="0"/>
              <a:t>，并通过</a:t>
            </a:r>
            <a:r>
              <a:rPr lang="zh-CN" altLang="en-US" sz="1050" b="1" dirty="0"/>
              <a:t>编码器</a:t>
            </a:r>
            <a:r>
              <a:rPr lang="en-US" altLang="zh-CN" sz="1050" dirty="0" err="1"/>
              <a:t>concat</a:t>
            </a:r>
            <a:r>
              <a:rPr lang="zh-CN" altLang="en-US" sz="1050" dirty="0"/>
              <a:t>成一个低维向量</a:t>
            </a:r>
            <a:r>
              <a:rPr lang="en-US" altLang="zh-CN" sz="1050" dirty="0"/>
              <a:t>X</a:t>
            </a:r>
            <a:endParaRPr lang="zh-CN" altLang="en-US" sz="1050" dirty="0"/>
          </a:p>
        </p:txBody>
      </p:sp>
      <p:sp>
        <p:nvSpPr>
          <p:cNvPr id="17" name="矩形 16">
            <a:extLst>
              <a:ext uri="{FF2B5EF4-FFF2-40B4-BE49-F238E27FC236}">
                <a16:creationId xmlns:a16="http://schemas.microsoft.com/office/drawing/2014/main" id="{B8F602F6-322D-4372-8C6D-EAF8FAC4BFDC}"/>
              </a:ext>
            </a:extLst>
          </p:cNvPr>
          <p:cNvSpPr/>
          <p:nvPr/>
        </p:nvSpPr>
        <p:spPr>
          <a:xfrm>
            <a:off x="4860032" y="1705250"/>
            <a:ext cx="1872208" cy="304763"/>
          </a:xfrm>
          <a:prstGeom prst="rect">
            <a:avLst/>
          </a:prstGeom>
        </p:spPr>
        <p:txBody>
          <a:bodyPr wrap="square">
            <a:spAutoFit/>
          </a:bodyPr>
          <a:lstStyle/>
          <a:p>
            <a:pPr>
              <a:lnSpc>
                <a:spcPct val="150000"/>
              </a:lnSpc>
            </a:pPr>
            <a:r>
              <a:rPr lang="en-US" altLang="zh-CN" sz="1050" dirty="0"/>
              <a:t>3.</a:t>
            </a:r>
            <a:r>
              <a:rPr lang="en-US" altLang="zh-CN" sz="1050" b="1" dirty="0"/>
              <a:t>LSTM</a:t>
            </a:r>
            <a:r>
              <a:rPr lang="zh-CN" altLang="en-US" sz="1050" dirty="0"/>
              <a:t>序列预测模型</a:t>
            </a:r>
          </a:p>
        </p:txBody>
      </p:sp>
      <p:sp>
        <p:nvSpPr>
          <p:cNvPr id="18" name="矩形 17">
            <a:extLst>
              <a:ext uri="{FF2B5EF4-FFF2-40B4-BE49-F238E27FC236}">
                <a16:creationId xmlns:a16="http://schemas.microsoft.com/office/drawing/2014/main" id="{689AD917-E610-4873-870F-6973B4CECD3B}"/>
              </a:ext>
            </a:extLst>
          </p:cNvPr>
          <p:cNvSpPr/>
          <p:nvPr/>
        </p:nvSpPr>
        <p:spPr>
          <a:xfrm>
            <a:off x="6804248" y="1705250"/>
            <a:ext cx="1296144" cy="304763"/>
          </a:xfrm>
          <a:prstGeom prst="rect">
            <a:avLst/>
          </a:prstGeom>
        </p:spPr>
        <p:txBody>
          <a:bodyPr wrap="square">
            <a:spAutoFit/>
          </a:bodyPr>
          <a:lstStyle/>
          <a:p>
            <a:pPr>
              <a:lnSpc>
                <a:spcPct val="150000"/>
              </a:lnSpc>
            </a:pPr>
            <a:r>
              <a:rPr lang="en-US" altLang="zh-CN" sz="1050" dirty="0"/>
              <a:t>4.</a:t>
            </a:r>
            <a:r>
              <a:rPr lang="zh-CN" altLang="en-US" sz="1050" dirty="0"/>
              <a:t>输出预测位置</a:t>
            </a:r>
          </a:p>
        </p:txBody>
      </p:sp>
    </p:spTree>
    <p:extLst>
      <p:ext uri="{BB962C8B-B14F-4D97-AF65-F5344CB8AC3E}">
        <p14:creationId xmlns:p14="http://schemas.microsoft.com/office/powerpoint/2010/main" val="195720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移动轨迹预测</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13</a:t>
            </a:fld>
            <a:endParaRPr lang="en-US" altLang="zh-CN"/>
          </a:p>
        </p:txBody>
      </p:sp>
      <p:pic>
        <p:nvPicPr>
          <p:cNvPr id="9" name="图片 8">
            <a:extLst>
              <a:ext uri="{FF2B5EF4-FFF2-40B4-BE49-F238E27FC236}">
                <a16:creationId xmlns:a16="http://schemas.microsoft.com/office/drawing/2014/main" id="{3C45F247-837D-4578-BE41-6A2534C0C214}"/>
              </a:ext>
            </a:extLst>
          </p:cNvPr>
          <p:cNvPicPr>
            <a:picLocks noChangeAspect="1"/>
          </p:cNvPicPr>
          <p:nvPr/>
        </p:nvPicPr>
        <p:blipFill rotWithShape="1">
          <a:blip r:embed="rId3"/>
          <a:srcRect l="11372" r="11296" b="15536"/>
          <a:stretch/>
        </p:blipFill>
        <p:spPr>
          <a:xfrm>
            <a:off x="3059832" y="1340768"/>
            <a:ext cx="4896544" cy="2292789"/>
          </a:xfrm>
          <a:prstGeom prst="rect">
            <a:avLst/>
          </a:prstGeom>
        </p:spPr>
      </p:pic>
      <p:pic>
        <p:nvPicPr>
          <p:cNvPr id="10" name="图片 9">
            <a:extLst>
              <a:ext uri="{FF2B5EF4-FFF2-40B4-BE49-F238E27FC236}">
                <a16:creationId xmlns:a16="http://schemas.microsoft.com/office/drawing/2014/main" id="{CAA3921F-C60A-410B-8746-B1E4A46DE153}"/>
              </a:ext>
            </a:extLst>
          </p:cNvPr>
          <p:cNvPicPr>
            <a:picLocks noChangeAspect="1"/>
          </p:cNvPicPr>
          <p:nvPr/>
        </p:nvPicPr>
        <p:blipFill rotWithShape="1">
          <a:blip r:embed="rId4"/>
          <a:srcRect b="15092"/>
          <a:stretch/>
        </p:blipFill>
        <p:spPr>
          <a:xfrm>
            <a:off x="2915980" y="4437112"/>
            <a:ext cx="5328428" cy="1670848"/>
          </a:xfrm>
          <a:prstGeom prst="rect">
            <a:avLst/>
          </a:prstGeom>
        </p:spPr>
      </p:pic>
      <p:sp>
        <p:nvSpPr>
          <p:cNvPr id="11" name="矩形 10">
            <a:extLst>
              <a:ext uri="{FF2B5EF4-FFF2-40B4-BE49-F238E27FC236}">
                <a16:creationId xmlns:a16="http://schemas.microsoft.com/office/drawing/2014/main" id="{FF03182B-0289-4996-9D8F-577BA9BD03BC}"/>
              </a:ext>
            </a:extLst>
          </p:cNvPr>
          <p:cNvSpPr/>
          <p:nvPr/>
        </p:nvSpPr>
        <p:spPr>
          <a:xfrm>
            <a:off x="2915816" y="3681694"/>
            <a:ext cx="5314275" cy="253916"/>
          </a:xfrm>
          <a:prstGeom prst="rect">
            <a:avLst/>
          </a:prstGeom>
        </p:spPr>
        <p:txBody>
          <a:bodyPr wrap="none">
            <a:spAutoFit/>
          </a:bodyPr>
          <a:lstStyle/>
          <a:p>
            <a:r>
              <a:rPr lang="en-US" altLang="zh-CN" sz="1050" dirty="0"/>
              <a:t>Attacker gets the private information by analyzing the variation of the uploaded model.</a:t>
            </a:r>
            <a:endParaRPr lang="zh-CN" altLang="en-US" sz="1050" dirty="0"/>
          </a:p>
        </p:txBody>
      </p:sp>
      <p:sp>
        <p:nvSpPr>
          <p:cNvPr id="12" name="矩形 11">
            <a:extLst>
              <a:ext uri="{FF2B5EF4-FFF2-40B4-BE49-F238E27FC236}">
                <a16:creationId xmlns:a16="http://schemas.microsoft.com/office/drawing/2014/main" id="{FF9BB28D-551C-46F8-8D33-FE0A82BE7EAB}"/>
              </a:ext>
            </a:extLst>
          </p:cNvPr>
          <p:cNvSpPr/>
          <p:nvPr/>
        </p:nvSpPr>
        <p:spPr>
          <a:xfrm>
            <a:off x="4366560" y="6127412"/>
            <a:ext cx="2427268" cy="253916"/>
          </a:xfrm>
          <a:prstGeom prst="rect">
            <a:avLst/>
          </a:prstGeom>
        </p:spPr>
        <p:txBody>
          <a:bodyPr wrap="none">
            <a:spAutoFit/>
          </a:bodyPr>
          <a:lstStyle/>
          <a:p>
            <a:r>
              <a:rPr lang="en-US" altLang="zh-CN" sz="1050" dirty="0"/>
              <a:t>Different local optimization strategies.</a:t>
            </a:r>
            <a:endParaRPr lang="zh-CN" altLang="en-US" sz="1050" dirty="0"/>
          </a:p>
        </p:txBody>
      </p:sp>
      <p:sp>
        <p:nvSpPr>
          <p:cNvPr id="19" name="矩形: 圆角 18">
            <a:extLst>
              <a:ext uri="{FF2B5EF4-FFF2-40B4-BE49-F238E27FC236}">
                <a16:creationId xmlns:a16="http://schemas.microsoft.com/office/drawing/2014/main" id="{EE663A88-3762-42BC-8200-61920398F31B}"/>
              </a:ext>
            </a:extLst>
          </p:cNvPr>
          <p:cNvSpPr/>
          <p:nvPr/>
        </p:nvSpPr>
        <p:spPr>
          <a:xfrm>
            <a:off x="3491880" y="2487162"/>
            <a:ext cx="1296144" cy="365774"/>
          </a:xfrm>
          <a:prstGeom prst="roundRect">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ADDF31BC-0BE3-445F-9FB8-8E3102A782EB}"/>
              </a:ext>
            </a:extLst>
          </p:cNvPr>
          <p:cNvCxnSpPr>
            <a:cxnSpLocks/>
          </p:cNvCxnSpPr>
          <p:nvPr/>
        </p:nvCxnSpPr>
        <p:spPr>
          <a:xfrm flipV="1">
            <a:off x="3563888" y="1373905"/>
            <a:ext cx="0" cy="1113257"/>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F4339AC-418E-4449-B225-7483D3EA333A}"/>
              </a:ext>
            </a:extLst>
          </p:cNvPr>
          <p:cNvSpPr/>
          <p:nvPr/>
        </p:nvSpPr>
        <p:spPr>
          <a:xfrm>
            <a:off x="3203848" y="1114650"/>
            <a:ext cx="1152128" cy="261610"/>
          </a:xfrm>
          <a:prstGeom prst="rect">
            <a:avLst/>
          </a:prstGeom>
        </p:spPr>
        <p:txBody>
          <a:bodyPr wrap="square">
            <a:spAutoFit/>
          </a:bodyPr>
          <a:lstStyle/>
          <a:p>
            <a:r>
              <a:rPr lang="zh-CN" altLang="en-US" sz="1100" dirty="0">
                <a:solidFill>
                  <a:srgbClr val="C00000"/>
                </a:solidFill>
              </a:rPr>
              <a:t>编码器的梯度</a:t>
            </a:r>
          </a:p>
        </p:txBody>
      </p:sp>
      <p:sp>
        <p:nvSpPr>
          <p:cNvPr id="20" name="矩形 19">
            <a:extLst>
              <a:ext uri="{FF2B5EF4-FFF2-40B4-BE49-F238E27FC236}">
                <a16:creationId xmlns:a16="http://schemas.microsoft.com/office/drawing/2014/main" id="{D2A598E5-51FC-4F48-94F2-1F3298EDB310}"/>
              </a:ext>
            </a:extLst>
          </p:cNvPr>
          <p:cNvSpPr/>
          <p:nvPr/>
        </p:nvSpPr>
        <p:spPr>
          <a:xfrm>
            <a:off x="337992" y="2009525"/>
            <a:ext cx="2563268" cy="1346522"/>
          </a:xfrm>
          <a:prstGeom prst="rect">
            <a:avLst/>
          </a:prstGeom>
        </p:spPr>
        <p:txBody>
          <a:bodyPr wrap="square">
            <a:spAutoFit/>
          </a:bodyPr>
          <a:lstStyle/>
          <a:p>
            <a:pPr>
              <a:lnSpc>
                <a:spcPct val="150000"/>
              </a:lnSpc>
            </a:pPr>
            <a:r>
              <a:rPr lang="en-US" altLang="zh-CN" sz="1400" dirty="0"/>
              <a:t>        </a:t>
            </a:r>
            <a:r>
              <a:rPr lang="zh-CN" altLang="en-US" sz="1400" dirty="0"/>
              <a:t>攻击者截获用户下载的模型与上传的模型，分析模型梯度的变化，破解用户的隐私位置信息。</a:t>
            </a:r>
          </a:p>
        </p:txBody>
      </p:sp>
      <p:sp>
        <p:nvSpPr>
          <p:cNvPr id="21" name="矩形 20">
            <a:extLst>
              <a:ext uri="{FF2B5EF4-FFF2-40B4-BE49-F238E27FC236}">
                <a16:creationId xmlns:a16="http://schemas.microsoft.com/office/drawing/2014/main" id="{B2923AD4-9D0A-4956-919D-22F0940DBE4C}"/>
              </a:ext>
            </a:extLst>
          </p:cNvPr>
          <p:cNvSpPr/>
          <p:nvPr/>
        </p:nvSpPr>
        <p:spPr>
          <a:xfrm>
            <a:off x="311063" y="4725144"/>
            <a:ext cx="2563268" cy="1023357"/>
          </a:xfrm>
          <a:prstGeom prst="rect">
            <a:avLst/>
          </a:prstGeom>
        </p:spPr>
        <p:txBody>
          <a:bodyPr wrap="square">
            <a:spAutoFit/>
          </a:bodyPr>
          <a:lstStyle/>
          <a:p>
            <a:pPr>
              <a:lnSpc>
                <a:spcPct val="150000"/>
              </a:lnSpc>
            </a:pPr>
            <a:r>
              <a:rPr lang="en-US" altLang="zh-CN" sz="1400" dirty="0"/>
              <a:t>        </a:t>
            </a:r>
            <a:r>
              <a:rPr lang="zh-CN" altLang="en-US" sz="1400" dirty="0"/>
              <a:t>使用原始数据训练安全的</a:t>
            </a:r>
            <a:r>
              <a:rPr lang="en-US" altLang="zh-CN" sz="1400" dirty="0"/>
              <a:t>LSTM</a:t>
            </a:r>
            <a:r>
              <a:rPr lang="zh-CN" altLang="en-US" sz="1400" dirty="0"/>
              <a:t>部分，使用掺杂了噪声的数据训练高危的编码器部分。</a:t>
            </a:r>
          </a:p>
        </p:txBody>
      </p:sp>
    </p:spTree>
    <p:extLst>
      <p:ext uri="{BB962C8B-B14F-4D97-AF65-F5344CB8AC3E}">
        <p14:creationId xmlns:p14="http://schemas.microsoft.com/office/powerpoint/2010/main" val="198429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移动轨迹预测</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14</a:t>
            </a:fld>
            <a:endParaRPr lang="en-US" altLang="zh-CN"/>
          </a:p>
        </p:txBody>
      </p:sp>
      <p:pic>
        <p:nvPicPr>
          <p:cNvPr id="13" name="图片 12">
            <a:extLst>
              <a:ext uri="{FF2B5EF4-FFF2-40B4-BE49-F238E27FC236}">
                <a16:creationId xmlns:a16="http://schemas.microsoft.com/office/drawing/2014/main" id="{01795497-C6A4-43A4-A7D6-86B40F977010}"/>
              </a:ext>
            </a:extLst>
          </p:cNvPr>
          <p:cNvPicPr>
            <a:picLocks noChangeAspect="1"/>
          </p:cNvPicPr>
          <p:nvPr/>
        </p:nvPicPr>
        <p:blipFill rotWithShape="1">
          <a:blip r:embed="rId3"/>
          <a:srcRect b="16493"/>
          <a:stretch/>
        </p:blipFill>
        <p:spPr>
          <a:xfrm>
            <a:off x="971600" y="2564904"/>
            <a:ext cx="6782692" cy="2160240"/>
          </a:xfrm>
          <a:prstGeom prst="rect">
            <a:avLst/>
          </a:prstGeom>
        </p:spPr>
      </p:pic>
      <p:pic>
        <p:nvPicPr>
          <p:cNvPr id="14" name="图片 13">
            <a:extLst>
              <a:ext uri="{FF2B5EF4-FFF2-40B4-BE49-F238E27FC236}">
                <a16:creationId xmlns:a16="http://schemas.microsoft.com/office/drawing/2014/main" id="{AFE77F7E-FEC8-4940-8E2F-1B2AB53BBDAA}"/>
              </a:ext>
            </a:extLst>
          </p:cNvPr>
          <p:cNvPicPr>
            <a:picLocks noChangeAspect="1"/>
          </p:cNvPicPr>
          <p:nvPr/>
        </p:nvPicPr>
        <p:blipFill>
          <a:blip r:embed="rId4"/>
          <a:stretch>
            <a:fillRect/>
          </a:stretch>
        </p:blipFill>
        <p:spPr>
          <a:xfrm>
            <a:off x="2483768" y="5010632"/>
            <a:ext cx="4104456" cy="1152200"/>
          </a:xfrm>
          <a:prstGeom prst="rect">
            <a:avLst/>
          </a:prstGeom>
        </p:spPr>
      </p:pic>
      <p:sp>
        <p:nvSpPr>
          <p:cNvPr id="18" name="矩形 17">
            <a:extLst>
              <a:ext uri="{FF2B5EF4-FFF2-40B4-BE49-F238E27FC236}">
                <a16:creationId xmlns:a16="http://schemas.microsoft.com/office/drawing/2014/main" id="{40ADB1BA-6885-4D74-8D6F-C26C98E79B21}"/>
              </a:ext>
            </a:extLst>
          </p:cNvPr>
          <p:cNvSpPr/>
          <p:nvPr/>
        </p:nvSpPr>
        <p:spPr>
          <a:xfrm>
            <a:off x="1187624" y="1700808"/>
            <a:ext cx="6336704" cy="613373"/>
          </a:xfrm>
          <a:prstGeom prst="rect">
            <a:avLst/>
          </a:prstGeom>
        </p:spPr>
        <p:txBody>
          <a:bodyPr wrap="square">
            <a:spAutoFit/>
          </a:bodyPr>
          <a:lstStyle/>
          <a:p>
            <a:pPr>
              <a:lnSpc>
                <a:spcPct val="150000"/>
              </a:lnSpc>
            </a:pPr>
            <a:r>
              <a:rPr lang="en-US" altLang="zh-CN" sz="1200" dirty="0"/>
              <a:t>        Personal Adaptor</a:t>
            </a:r>
            <a:r>
              <a:rPr lang="zh-CN" altLang="en-US" sz="1200" dirty="0"/>
              <a:t>仅存在于用户的本地设备中，在整个联邦学习过程完成，用户获得了训练好的贡献模型之后，</a:t>
            </a:r>
            <a:r>
              <a:rPr lang="en-US" altLang="zh-CN" sz="1200" dirty="0"/>
              <a:t> </a:t>
            </a:r>
            <a:r>
              <a:rPr lang="zh-CN" altLang="en-US" sz="1200" dirty="0"/>
              <a:t>根据用户本地的个人数据微调</a:t>
            </a:r>
            <a:r>
              <a:rPr lang="en-US" altLang="zh-CN" sz="1200" dirty="0"/>
              <a:t>Personal Adaptor</a:t>
            </a:r>
            <a:r>
              <a:rPr lang="zh-CN" altLang="en-US" sz="1200" dirty="0"/>
              <a:t>，实现私人定制。</a:t>
            </a:r>
          </a:p>
        </p:txBody>
      </p:sp>
    </p:spTree>
    <p:extLst>
      <p:ext uri="{BB962C8B-B14F-4D97-AF65-F5344CB8AC3E}">
        <p14:creationId xmlns:p14="http://schemas.microsoft.com/office/powerpoint/2010/main" val="62707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89" y="404664"/>
            <a:ext cx="8153400" cy="1020762"/>
          </a:xfrm>
        </p:spPr>
        <p:txBody>
          <a:bodyPr/>
          <a:lstStyle/>
          <a:p>
            <a:r>
              <a:rPr lang="zh-CN" altLang="en-US" dirty="0"/>
              <a:t>总结</a:t>
            </a:r>
          </a:p>
        </p:txBody>
      </p:sp>
      <p:sp>
        <p:nvSpPr>
          <p:cNvPr id="3" name="内容占位符 2"/>
          <p:cNvSpPr>
            <a:spLocks noGrp="1"/>
          </p:cNvSpPr>
          <p:nvPr>
            <p:ph idx="1"/>
          </p:nvPr>
        </p:nvSpPr>
        <p:spPr>
          <a:xfrm>
            <a:off x="539552" y="1196752"/>
            <a:ext cx="8136904" cy="5400600"/>
          </a:xfrm>
        </p:spPr>
        <p:txBody>
          <a:bodyPr/>
          <a:lstStyle/>
          <a:p>
            <a:r>
              <a:rPr lang="zh-CN" altLang="en-US" dirty="0"/>
              <a:t>联邦学习框架，</a:t>
            </a:r>
            <a:r>
              <a:rPr lang="zh-CN" altLang="en-US" kern="1200" dirty="0">
                <a:latin typeface="Arial" charset="0"/>
              </a:rPr>
              <a:t>可用于实验仿真</a:t>
            </a:r>
            <a:r>
              <a:rPr lang="zh-CN" altLang="en-US" dirty="0"/>
              <a:t>：</a:t>
            </a:r>
            <a:endParaRPr lang="en-US" altLang="zh-CN" dirty="0"/>
          </a:p>
          <a:p>
            <a:pPr lvl="1"/>
            <a:r>
              <a:rPr lang="en-US" altLang="zh-CN" kern="1200" dirty="0" err="1">
                <a:latin typeface="Arial" charset="0"/>
                <a:ea typeface="+mn-ea"/>
                <a:cs typeface="+mn-cs"/>
              </a:rPr>
              <a:t>PyTorch</a:t>
            </a:r>
            <a:r>
              <a:rPr lang="en-US" altLang="zh-CN" kern="1200" dirty="0">
                <a:latin typeface="Arial" charset="0"/>
                <a:ea typeface="+mn-ea"/>
                <a:cs typeface="+mn-cs"/>
              </a:rPr>
              <a:t>——</a:t>
            </a:r>
            <a:r>
              <a:rPr lang="en-US" altLang="zh-CN" kern="1200" dirty="0" err="1">
                <a:latin typeface="Arial" charset="0"/>
                <a:ea typeface="+mn-ea"/>
                <a:cs typeface="+mn-cs"/>
              </a:rPr>
              <a:t>PySyft</a:t>
            </a:r>
            <a:endParaRPr lang="en-US" altLang="zh-CN" kern="1200" dirty="0">
              <a:latin typeface="Arial" charset="0"/>
              <a:ea typeface="+mn-ea"/>
              <a:cs typeface="+mn-cs"/>
            </a:endParaRPr>
          </a:p>
          <a:p>
            <a:pPr lvl="1"/>
            <a:r>
              <a:rPr lang="en-US" altLang="zh-CN" kern="1200" dirty="0">
                <a:latin typeface="Arial" charset="0"/>
                <a:ea typeface="+mn-ea"/>
                <a:cs typeface="+mn-cs"/>
              </a:rPr>
              <a:t>TensorFlow——TFF</a:t>
            </a:r>
          </a:p>
          <a:p>
            <a:r>
              <a:rPr lang="zh-CN" altLang="en-US" dirty="0"/>
              <a:t>联邦学习：</a:t>
            </a:r>
            <a:endParaRPr lang="en-US" altLang="zh-CN" dirty="0"/>
          </a:p>
          <a:p>
            <a:pPr lvl="1"/>
            <a:r>
              <a:rPr lang="zh-CN" altLang="en-US" sz="1800" dirty="0"/>
              <a:t>蓬勃发展，但尚未成熟的用于深度学习模型的隐私保护工具（</a:t>
            </a:r>
            <a:r>
              <a:rPr lang="en-US" altLang="zh-CN" sz="1800" dirty="0"/>
              <a:t>Non-IID</a:t>
            </a:r>
            <a:r>
              <a:rPr lang="zh-CN" altLang="en-US" sz="1800" dirty="0"/>
              <a:t>，</a:t>
            </a:r>
            <a:r>
              <a:rPr lang="en-US" altLang="zh-CN" sz="1800" dirty="0"/>
              <a:t>Unbalanced……</a:t>
            </a:r>
            <a:r>
              <a:rPr lang="zh-CN" altLang="en-US" sz="1800" dirty="0"/>
              <a:t>）</a:t>
            </a:r>
            <a:endParaRPr lang="en-US" altLang="zh-CN" sz="1800" dirty="0"/>
          </a:p>
          <a:p>
            <a:pPr lvl="1"/>
            <a:r>
              <a:rPr lang="zh-CN" altLang="en-US" sz="1800" dirty="0"/>
              <a:t>优先考虑模型本身性能，再考虑改造过程中的联邦优化问题（集中式模型</a:t>
            </a:r>
            <a:r>
              <a:rPr lang="en-US" altLang="zh-CN" sz="1800" dirty="0"/>
              <a:t>-&gt;</a:t>
            </a:r>
            <a:r>
              <a:rPr lang="zh-CN" altLang="en-US" sz="1800" dirty="0"/>
              <a:t>联邦学习分布式模型）</a:t>
            </a:r>
            <a:endParaRPr lang="en-US" altLang="zh-CN" sz="1800" dirty="0"/>
          </a:p>
          <a:p>
            <a:r>
              <a:rPr lang="zh-CN" altLang="en-US" dirty="0"/>
              <a:t>定位</a:t>
            </a:r>
            <a:r>
              <a:rPr lang="en-US" altLang="zh-CN" dirty="0"/>
              <a:t>+</a:t>
            </a:r>
            <a:r>
              <a:rPr lang="zh-CN" altLang="en-US" dirty="0"/>
              <a:t>联邦学习</a:t>
            </a:r>
            <a:r>
              <a:rPr lang="en-US" altLang="zh-CN" dirty="0">
                <a:sym typeface="Wingdings" panose="05000000000000000000" pitchFamily="2" charset="2"/>
              </a:rPr>
              <a:t></a:t>
            </a:r>
            <a:r>
              <a:rPr lang="zh-CN" altLang="en-US" dirty="0"/>
              <a:t>隐私保护的定位：</a:t>
            </a:r>
            <a:endParaRPr lang="en-US" altLang="zh-CN" dirty="0"/>
          </a:p>
          <a:p>
            <a:pPr lvl="1"/>
            <a:r>
              <a:rPr lang="zh-CN" altLang="en-US" sz="1800" dirty="0"/>
              <a:t>联邦优化</a:t>
            </a:r>
            <a:endParaRPr lang="en-US" altLang="zh-CN" sz="1800" dirty="0"/>
          </a:p>
          <a:p>
            <a:pPr lvl="2"/>
            <a:r>
              <a:rPr lang="en-US" altLang="zh-CN" dirty="0"/>
              <a:t>Non-IID &amp; Unbalanced</a:t>
            </a:r>
            <a:r>
              <a:rPr lang="zh-CN" altLang="en-US" dirty="0"/>
              <a:t> </a:t>
            </a:r>
            <a:r>
              <a:rPr lang="en-US" altLang="zh-CN" dirty="0"/>
              <a:t>data</a:t>
            </a:r>
            <a:r>
              <a:rPr lang="zh-CN" altLang="en-US" dirty="0"/>
              <a:t>：设计本地的模型训练策略</a:t>
            </a:r>
            <a:endParaRPr lang="en-US" altLang="zh-CN" dirty="0"/>
          </a:p>
          <a:p>
            <a:pPr lvl="2"/>
            <a:r>
              <a:rPr lang="en-US" altLang="zh-CN" dirty="0"/>
              <a:t>Heterogeneity</a:t>
            </a:r>
            <a:r>
              <a:rPr lang="zh-CN" altLang="en-US" dirty="0"/>
              <a:t>：</a:t>
            </a:r>
            <a:r>
              <a:rPr lang="en-US" altLang="zh-CN" dirty="0"/>
              <a:t>Federated</a:t>
            </a:r>
            <a:r>
              <a:rPr lang="zh-CN" altLang="en-US" dirty="0"/>
              <a:t> </a:t>
            </a:r>
            <a:r>
              <a:rPr lang="en-US" altLang="zh-CN" dirty="0"/>
              <a:t>domain adaptation / Personal adaptor</a:t>
            </a:r>
          </a:p>
          <a:p>
            <a:pPr lvl="1"/>
            <a:r>
              <a:rPr lang="zh-CN" altLang="en-US" sz="1800" dirty="0"/>
              <a:t>不必局限于定位</a:t>
            </a:r>
            <a:r>
              <a:rPr lang="zh-CN" altLang="en-US" sz="1800" b="1" dirty="0"/>
              <a:t>模型更新</a:t>
            </a:r>
            <a:r>
              <a:rPr lang="zh-CN" altLang="en-US" sz="1800" dirty="0"/>
              <a:t>。</a:t>
            </a:r>
            <a:r>
              <a:rPr lang="zh-CN" altLang="en-US" sz="1800" b="1" dirty="0"/>
              <a:t>半监督学习</a:t>
            </a:r>
            <a:r>
              <a:rPr lang="zh-CN" altLang="en-US" sz="1800" dirty="0"/>
              <a:t>提升模型性能的应用场景更广阔。</a:t>
            </a:r>
            <a:endParaRPr lang="en-US" altLang="zh-CN" sz="1800" dirty="0"/>
          </a:p>
        </p:txBody>
      </p:sp>
      <p:sp>
        <p:nvSpPr>
          <p:cNvPr id="4" name="灯片编号占位符 3"/>
          <p:cNvSpPr>
            <a:spLocks noGrp="1"/>
          </p:cNvSpPr>
          <p:nvPr>
            <p:ph type="sldNum" sz="quarter" idx="12"/>
          </p:nvPr>
        </p:nvSpPr>
        <p:spPr>
          <a:xfrm>
            <a:off x="6458148" y="6381750"/>
            <a:ext cx="2133600" cy="476250"/>
          </a:xfrm>
        </p:spPr>
        <p:txBody>
          <a:bodyPr/>
          <a:lstStyle/>
          <a:p>
            <a:fld id="{87AB51E9-348C-4DC8-84CE-839F8B9DCC07}" type="slidenum">
              <a:rPr lang="en-US" altLang="zh-CN" smtClean="0"/>
              <a:pPr/>
              <a:t>15</a:t>
            </a:fld>
            <a:endParaRPr lang="en-US" altLang="zh-CN" dirty="0"/>
          </a:p>
        </p:txBody>
      </p:sp>
    </p:spTree>
    <p:extLst>
      <p:ext uri="{BB962C8B-B14F-4D97-AF65-F5344CB8AC3E}">
        <p14:creationId xmlns:p14="http://schemas.microsoft.com/office/powerpoint/2010/main" val="20115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定位中的隐私问题</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a:t>
            </a:fld>
            <a:endParaRPr lang="en-US" altLang="zh-CN"/>
          </a:p>
        </p:txBody>
      </p:sp>
      <p:pic>
        <p:nvPicPr>
          <p:cNvPr id="33" name="图片 32">
            <a:extLst>
              <a:ext uri="{FF2B5EF4-FFF2-40B4-BE49-F238E27FC236}">
                <a16:creationId xmlns:a16="http://schemas.microsoft.com/office/drawing/2014/main" id="{1793B085-D0BC-4BDE-93FD-621A21758B7E}"/>
              </a:ext>
            </a:extLst>
          </p:cNvPr>
          <p:cNvPicPr>
            <a:picLocks noChangeAspect="1"/>
          </p:cNvPicPr>
          <p:nvPr/>
        </p:nvPicPr>
        <p:blipFill>
          <a:blip r:embed="rId3"/>
          <a:stretch>
            <a:fillRect/>
          </a:stretch>
        </p:blipFill>
        <p:spPr>
          <a:xfrm>
            <a:off x="611560" y="2813029"/>
            <a:ext cx="3405698" cy="2842468"/>
          </a:xfrm>
          <a:prstGeom prst="rect">
            <a:avLst/>
          </a:prstGeom>
        </p:spPr>
      </p:pic>
      <p:sp>
        <p:nvSpPr>
          <p:cNvPr id="30" name="立方体 29">
            <a:extLst>
              <a:ext uri="{FF2B5EF4-FFF2-40B4-BE49-F238E27FC236}">
                <a16:creationId xmlns:a16="http://schemas.microsoft.com/office/drawing/2014/main" id="{E9B51BD4-EF29-4371-A437-5537FFA66AAA}"/>
              </a:ext>
            </a:extLst>
          </p:cNvPr>
          <p:cNvSpPr/>
          <p:nvPr/>
        </p:nvSpPr>
        <p:spPr>
          <a:xfrm>
            <a:off x="2051720" y="5728784"/>
            <a:ext cx="216024" cy="391746"/>
          </a:xfrm>
          <a:prstGeom prst="cube">
            <a:avLst/>
          </a:prstGeom>
          <a:solidFill>
            <a:srgbClr val="4472C4"/>
          </a:solidFill>
          <a:ln w="6350">
            <a:solidFill>
              <a:srgbClr val="4472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立方体 31">
            <a:extLst>
              <a:ext uri="{FF2B5EF4-FFF2-40B4-BE49-F238E27FC236}">
                <a16:creationId xmlns:a16="http://schemas.microsoft.com/office/drawing/2014/main" id="{F16EAA03-2EAB-4D59-BB15-E0B9FE4F5BCB}"/>
              </a:ext>
            </a:extLst>
          </p:cNvPr>
          <p:cNvSpPr/>
          <p:nvPr/>
        </p:nvSpPr>
        <p:spPr>
          <a:xfrm>
            <a:off x="269451" y="5728784"/>
            <a:ext cx="216024" cy="391746"/>
          </a:xfrm>
          <a:prstGeom prst="cube">
            <a:avLst/>
          </a:prstGeom>
          <a:solidFill>
            <a:srgbClr val="7BAFDD"/>
          </a:solidFill>
          <a:ln w="6350">
            <a:solidFill>
              <a:srgbClr val="7BAF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31EDDD72-B1A7-421E-B6C8-D9FD4D95B96D}"/>
              </a:ext>
            </a:extLst>
          </p:cNvPr>
          <p:cNvSpPr txBox="1"/>
          <p:nvPr/>
        </p:nvSpPr>
        <p:spPr>
          <a:xfrm>
            <a:off x="485475" y="5793852"/>
            <a:ext cx="1260281" cy="261610"/>
          </a:xfrm>
          <a:prstGeom prst="rect">
            <a:avLst/>
          </a:prstGeom>
          <a:noFill/>
        </p:spPr>
        <p:txBody>
          <a:bodyPr wrap="none" rtlCol="0">
            <a:spAutoFit/>
          </a:bodyPr>
          <a:lstStyle/>
          <a:p>
            <a:r>
              <a:rPr lang="en-US" altLang="zh-CN" sz="1100" dirty="0">
                <a:latin typeface="+mj-lt"/>
                <a:ea typeface="+mj-ea"/>
              </a:rPr>
              <a:t>Without update</a:t>
            </a:r>
            <a:endParaRPr lang="zh-CN" altLang="en-US" sz="1100" dirty="0">
              <a:latin typeface="+mj-lt"/>
              <a:ea typeface="+mj-ea"/>
            </a:endParaRPr>
          </a:p>
        </p:txBody>
      </p:sp>
      <p:sp>
        <p:nvSpPr>
          <p:cNvPr id="35" name="文本框 34">
            <a:extLst>
              <a:ext uri="{FF2B5EF4-FFF2-40B4-BE49-F238E27FC236}">
                <a16:creationId xmlns:a16="http://schemas.microsoft.com/office/drawing/2014/main" id="{16B38730-1000-4245-8A72-8EB118493B14}"/>
              </a:ext>
            </a:extLst>
          </p:cNvPr>
          <p:cNvSpPr txBox="1"/>
          <p:nvPr/>
        </p:nvSpPr>
        <p:spPr>
          <a:xfrm>
            <a:off x="2237036" y="5793852"/>
            <a:ext cx="1968809" cy="261610"/>
          </a:xfrm>
          <a:prstGeom prst="rect">
            <a:avLst/>
          </a:prstGeom>
          <a:noFill/>
        </p:spPr>
        <p:txBody>
          <a:bodyPr wrap="none" rtlCol="0">
            <a:spAutoFit/>
          </a:bodyPr>
          <a:lstStyle/>
          <a:p>
            <a:r>
              <a:rPr lang="en-US" altLang="zh-CN" sz="1100" dirty="0">
                <a:latin typeface="+mj-lt"/>
                <a:ea typeface="+mj-ea"/>
              </a:rPr>
              <a:t>Update by crowdsourcing</a:t>
            </a:r>
            <a:endParaRPr lang="zh-CN" altLang="en-US" sz="1100" dirty="0">
              <a:latin typeface="+mj-lt"/>
              <a:ea typeface="+mj-ea"/>
            </a:endParaRPr>
          </a:p>
        </p:txBody>
      </p:sp>
      <p:sp>
        <p:nvSpPr>
          <p:cNvPr id="36" name="矩形 35">
            <a:extLst>
              <a:ext uri="{FF2B5EF4-FFF2-40B4-BE49-F238E27FC236}">
                <a16:creationId xmlns:a16="http://schemas.microsoft.com/office/drawing/2014/main" id="{B696EABF-14D5-4447-A9E4-6533B63D81C7}"/>
              </a:ext>
            </a:extLst>
          </p:cNvPr>
          <p:cNvSpPr/>
          <p:nvPr/>
        </p:nvSpPr>
        <p:spPr>
          <a:xfrm>
            <a:off x="539552" y="1660677"/>
            <a:ext cx="3728268" cy="787075"/>
          </a:xfrm>
          <a:prstGeom prst="rect">
            <a:avLst/>
          </a:prstGeom>
        </p:spPr>
        <p:txBody>
          <a:bodyPr wrap="square">
            <a:spAutoFit/>
          </a:bodyPr>
          <a:lstStyle/>
          <a:p>
            <a:pPr>
              <a:lnSpc>
                <a:spcPct val="150000"/>
              </a:lnSpc>
            </a:pPr>
            <a:r>
              <a:rPr lang="zh-CN" altLang="en-US" sz="1600" dirty="0"/>
              <a:t>        大量定位工作借助用户被动采集的指纹</a:t>
            </a:r>
            <a:r>
              <a:rPr lang="zh-CN" altLang="en-US" sz="1600" b="1" dirty="0"/>
              <a:t>更新数据库</a:t>
            </a:r>
            <a:r>
              <a:rPr lang="en-US" altLang="zh-CN" sz="1600" b="1" dirty="0"/>
              <a:t>/</a:t>
            </a:r>
            <a:r>
              <a:rPr lang="zh-CN" altLang="en-US" sz="1600" b="1" dirty="0"/>
              <a:t>定位模型</a:t>
            </a:r>
            <a:r>
              <a:rPr lang="zh-CN" altLang="en-US" sz="1600" dirty="0"/>
              <a:t>。</a:t>
            </a:r>
          </a:p>
        </p:txBody>
      </p:sp>
      <p:pic>
        <p:nvPicPr>
          <p:cNvPr id="37" name="图片 36">
            <a:extLst>
              <a:ext uri="{FF2B5EF4-FFF2-40B4-BE49-F238E27FC236}">
                <a16:creationId xmlns:a16="http://schemas.microsoft.com/office/drawing/2014/main" id="{A00B9A1C-2A38-4023-A45D-AEA21FDF1181}"/>
              </a:ext>
            </a:extLst>
          </p:cNvPr>
          <p:cNvPicPr>
            <a:picLocks noChangeAspect="1"/>
          </p:cNvPicPr>
          <p:nvPr/>
        </p:nvPicPr>
        <p:blipFill>
          <a:blip r:embed="rId4"/>
          <a:stretch>
            <a:fillRect/>
          </a:stretch>
        </p:blipFill>
        <p:spPr>
          <a:xfrm>
            <a:off x="5004048" y="2745681"/>
            <a:ext cx="3384376" cy="3131040"/>
          </a:xfrm>
          <a:prstGeom prst="rect">
            <a:avLst/>
          </a:prstGeom>
        </p:spPr>
      </p:pic>
      <p:sp>
        <p:nvSpPr>
          <p:cNvPr id="39" name="文本框 38">
            <a:extLst>
              <a:ext uri="{FF2B5EF4-FFF2-40B4-BE49-F238E27FC236}">
                <a16:creationId xmlns:a16="http://schemas.microsoft.com/office/drawing/2014/main" id="{F6BD8F7B-0140-4F2D-ADDF-A08C52C8C8F1}"/>
              </a:ext>
            </a:extLst>
          </p:cNvPr>
          <p:cNvSpPr txBox="1"/>
          <p:nvPr/>
        </p:nvSpPr>
        <p:spPr>
          <a:xfrm>
            <a:off x="5393762" y="5858920"/>
            <a:ext cx="2730235" cy="261610"/>
          </a:xfrm>
          <a:prstGeom prst="rect">
            <a:avLst/>
          </a:prstGeom>
          <a:noFill/>
        </p:spPr>
        <p:txBody>
          <a:bodyPr wrap="none" rtlCol="0">
            <a:spAutoFit/>
          </a:bodyPr>
          <a:lstStyle/>
          <a:p>
            <a:r>
              <a:rPr lang="en-US" altLang="zh-CN" sz="1100" dirty="0">
                <a:latin typeface="+mj-lt"/>
                <a:ea typeface="+mj-ea"/>
              </a:rPr>
              <a:t>Workflow of</a:t>
            </a:r>
            <a:r>
              <a:rPr lang="zh-CN" altLang="en-US" sz="1100" dirty="0">
                <a:latin typeface="+mj-lt"/>
                <a:ea typeface="+mj-ea"/>
              </a:rPr>
              <a:t> </a:t>
            </a:r>
            <a:r>
              <a:rPr lang="en-US" altLang="zh-CN" sz="1100" dirty="0">
                <a:latin typeface="+mj-lt"/>
                <a:ea typeface="+mj-ea"/>
              </a:rPr>
              <a:t>the</a:t>
            </a:r>
            <a:r>
              <a:rPr lang="zh-CN" altLang="en-US" sz="1100" dirty="0">
                <a:latin typeface="+mj-lt"/>
                <a:ea typeface="+mj-ea"/>
              </a:rPr>
              <a:t> </a:t>
            </a:r>
            <a:r>
              <a:rPr lang="en-US" altLang="zh-CN" sz="1100" dirty="0">
                <a:latin typeface="+mj-lt"/>
                <a:ea typeface="+mj-ea"/>
              </a:rPr>
              <a:t>conventional</a:t>
            </a:r>
            <a:r>
              <a:rPr lang="zh-CN" altLang="en-US" sz="1100" dirty="0">
                <a:latin typeface="+mj-lt"/>
                <a:ea typeface="+mj-ea"/>
              </a:rPr>
              <a:t> </a:t>
            </a:r>
            <a:r>
              <a:rPr lang="en-US" altLang="zh-CN" sz="1100" dirty="0">
                <a:latin typeface="+mj-lt"/>
                <a:ea typeface="+mj-ea"/>
              </a:rPr>
              <a:t>system</a:t>
            </a:r>
            <a:endParaRPr lang="zh-CN" altLang="en-US" sz="1100" dirty="0">
              <a:latin typeface="+mj-lt"/>
              <a:ea typeface="+mj-ea"/>
            </a:endParaRPr>
          </a:p>
        </p:txBody>
      </p:sp>
      <p:sp>
        <p:nvSpPr>
          <p:cNvPr id="40" name="矩形 39">
            <a:extLst>
              <a:ext uri="{FF2B5EF4-FFF2-40B4-BE49-F238E27FC236}">
                <a16:creationId xmlns:a16="http://schemas.microsoft.com/office/drawing/2014/main" id="{05F5337E-A95B-472C-968F-B444E5986F02}"/>
              </a:ext>
            </a:extLst>
          </p:cNvPr>
          <p:cNvSpPr/>
          <p:nvPr/>
        </p:nvSpPr>
        <p:spPr>
          <a:xfrm>
            <a:off x="4660156" y="1660677"/>
            <a:ext cx="3728268" cy="787075"/>
          </a:xfrm>
          <a:prstGeom prst="rect">
            <a:avLst/>
          </a:prstGeom>
        </p:spPr>
        <p:txBody>
          <a:bodyPr wrap="square">
            <a:spAutoFit/>
          </a:bodyPr>
          <a:lstStyle/>
          <a:p>
            <a:pPr>
              <a:lnSpc>
                <a:spcPct val="150000"/>
              </a:lnSpc>
            </a:pPr>
            <a:r>
              <a:rPr lang="en-US" altLang="zh-CN" sz="1600" dirty="0"/>
              <a:t>        </a:t>
            </a:r>
            <a:r>
              <a:rPr lang="zh-CN" altLang="en-US" sz="1600" dirty="0"/>
              <a:t>在</a:t>
            </a:r>
            <a:r>
              <a:rPr lang="zh-CN" altLang="en-US" sz="1600" b="1" dirty="0"/>
              <a:t>上传数据</a:t>
            </a:r>
            <a:r>
              <a:rPr lang="zh-CN" altLang="en-US" sz="1600" dirty="0"/>
              <a:t>环节，用户的隐私易受侵害（位置信息暴露）。</a:t>
            </a:r>
          </a:p>
        </p:txBody>
      </p:sp>
      <p:sp>
        <p:nvSpPr>
          <p:cNvPr id="41" name="矩形 40">
            <a:extLst>
              <a:ext uri="{FF2B5EF4-FFF2-40B4-BE49-F238E27FC236}">
                <a16:creationId xmlns:a16="http://schemas.microsoft.com/office/drawing/2014/main" id="{BEADA785-307D-44EC-B768-18E446B946AB}"/>
              </a:ext>
            </a:extLst>
          </p:cNvPr>
          <p:cNvSpPr/>
          <p:nvPr/>
        </p:nvSpPr>
        <p:spPr>
          <a:xfrm>
            <a:off x="5508104" y="3717032"/>
            <a:ext cx="1080120" cy="28803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976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背景</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3</a:t>
            </a:fld>
            <a:endParaRPr lang="en-US" altLang="zh-CN"/>
          </a:p>
        </p:txBody>
      </p:sp>
      <p:sp>
        <p:nvSpPr>
          <p:cNvPr id="3" name="矩形 2">
            <a:extLst>
              <a:ext uri="{FF2B5EF4-FFF2-40B4-BE49-F238E27FC236}">
                <a16:creationId xmlns:a16="http://schemas.microsoft.com/office/drawing/2014/main" id="{BC2055D4-5312-42C9-BB9E-764353E7A203}"/>
              </a:ext>
            </a:extLst>
          </p:cNvPr>
          <p:cNvSpPr/>
          <p:nvPr/>
        </p:nvSpPr>
        <p:spPr>
          <a:xfrm>
            <a:off x="467544" y="4399853"/>
            <a:ext cx="4104456" cy="1077218"/>
          </a:xfrm>
          <a:prstGeom prst="rect">
            <a:avLst/>
          </a:prstGeom>
        </p:spPr>
        <p:txBody>
          <a:bodyPr wrap="square">
            <a:spAutoFit/>
          </a:bodyPr>
          <a:lstStyle/>
          <a:p>
            <a:pPr algn="just"/>
            <a:r>
              <a:rPr lang="en-US" altLang="zh-CN" sz="1600" dirty="0">
                <a:latin typeface="-apple-system"/>
              </a:rPr>
              <a:t>        Their main idea is to build machine learning models based on data sets that are </a:t>
            </a:r>
            <a:r>
              <a:rPr lang="en-US" altLang="zh-CN" sz="1600" i="1" dirty="0">
                <a:latin typeface="-apple-system"/>
              </a:rPr>
              <a:t>distributed across multiple devices while preventing data leakage</a:t>
            </a:r>
            <a:r>
              <a:rPr lang="en-US" altLang="zh-CN" sz="1600" dirty="0">
                <a:latin typeface="-apple-system"/>
              </a:rPr>
              <a:t>.</a:t>
            </a:r>
            <a:endParaRPr lang="zh-CN" altLang="en-US" sz="1600" dirty="0"/>
          </a:p>
        </p:txBody>
      </p:sp>
      <p:sp>
        <p:nvSpPr>
          <p:cNvPr id="15" name="矩形 14">
            <a:extLst>
              <a:ext uri="{FF2B5EF4-FFF2-40B4-BE49-F238E27FC236}">
                <a16:creationId xmlns:a16="http://schemas.microsoft.com/office/drawing/2014/main" id="{68227BC1-1AEF-44D6-8565-D02F7B9C8441}"/>
              </a:ext>
            </a:extLst>
          </p:cNvPr>
          <p:cNvSpPr/>
          <p:nvPr/>
        </p:nvSpPr>
        <p:spPr>
          <a:xfrm>
            <a:off x="395537" y="1655930"/>
            <a:ext cx="4248471" cy="1715854"/>
          </a:xfrm>
          <a:prstGeom prst="rect">
            <a:avLst/>
          </a:prstGeom>
        </p:spPr>
        <p:txBody>
          <a:bodyPr wrap="square">
            <a:spAutoFit/>
          </a:bodyPr>
          <a:lstStyle/>
          <a:p>
            <a:pPr>
              <a:lnSpc>
                <a:spcPct val="150000"/>
              </a:lnSpc>
            </a:pPr>
            <a:r>
              <a:rPr lang="zh-CN" altLang="en-US" sz="1400" dirty="0"/>
              <a:t>        量大质高的数据成为制约人工智能进一步发展的重要因素，</a:t>
            </a:r>
            <a:r>
              <a:rPr lang="en-US" altLang="zh-CN" sz="1400" dirty="0"/>
              <a:t>AI</a:t>
            </a:r>
            <a:r>
              <a:rPr lang="zh-CN" altLang="en-US" sz="1400" dirty="0"/>
              <a:t>面临两个挑战：</a:t>
            </a:r>
            <a:endParaRPr lang="en-US" altLang="zh-CN" sz="1400" dirty="0"/>
          </a:p>
          <a:p>
            <a:pPr algn="just">
              <a:lnSpc>
                <a:spcPct val="150000"/>
              </a:lnSpc>
            </a:pPr>
            <a:r>
              <a:rPr lang="zh-CN" altLang="en-US" sz="1400" dirty="0"/>
              <a:t>（</a:t>
            </a:r>
            <a:r>
              <a:rPr lang="en-US" altLang="zh-CN" sz="1400" dirty="0"/>
              <a:t>1</a:t>
            </a:r>
            <a:r>
              <a:rPr lang="zh-CN" altLang="en-US" sz="1400" dirty="0"/>
              <a:t>）</a:t>
            </a:r>
            <a:r>
              <a:rPr lang="zh-CN" altLang="en-US" sz="1400" b="1" dirty="0"/>
              <a:t>数据孤岛</a:t>
            </a:r>
            <a:r>
              <a:rPr lang="zh-CN" altLang="en-US" sz="1400" dirty="0"/>
              <a:t>问题严重，数据在行业内部以“孤岛”的形式存在，数据共享中缺乏有效的保障手段。</a:t>
            </a:r>
            <a:endParaRPr lang="en-US" altLang="zh-CN" sz="1400" dirty="0"/>
          </a:p>
          <a:p>
            <a:pPr>
              <a:lnSpc>
                <a:spcPct val="150000"/>
              </a:lnSpc>
            </a:pPr>
            <a:r>
              <a:rPr lang="zh-CN" altLang="en-US" sz="1400" dirty="0"/>
              <a:t>（</a:t>
            </a:r>
            <a:r>
              <a:rPr lang="en-US" altLang="zh-CN" sz="1400" dirty="0"/>
              <a:t>2</a:t>
            </a:r>
            <a:r>
              <a:rPr lang="zh-CN" altLang="en-US" sz="1400" dirty="0"/>
              <a:t>）重视</a:t>
            </a:r>
            <a:r>
              <a:rPr lang="zh-CN" altLang="en-US" sz="1400" b="1" dirty="0"/>
              <a:t>数据隐私和安全</a:t>
            </a:r>
            <a:r>
              <a:rPr lang="zh-CN" altLang="en-US" sz="1400" dirty="0"/>
              <a:t>已经成为世界性的趋势</a:t>
            </a:r>
            <a:r>
              <a:rPr lang="zh-CN" altLang="en-US" sz="1400" baseline="30000" dirty="0"/>
              <a:t> </a:t>
            </a:r>
            <a:r>
              <a:rPr lang="en-US" altLang="zh-CN" sz="1400" baseline="30000" dirty="0"/>
              <a:t>[1]</a:t>
            </a:r>
            <a:r>
              <a:rPr lang="zh-CN" altLang="en-US" sz="1400" dirty="0"/>
              <a:t>。</a:t>
            </a:r>
          </a:p>
        </p:txBody>
      </p:sp>
      <p:sp>
        <p:nvSpPr>
          <p:cNvPr id="5" name="矩形 4">
            <a:extLst>
              <a:ext uri="{FF2B5EF4-FFF2-40B4-BE49-F238E27FC236}">
                <a16:creationId xmlns:a16="http://schemas.microsoft.com/office/drawing/2014/main" id="{F2C9FC8D-91FA-43BA-8857-80B3DB12A1A4}"/>
              </a:ext>
            </a:extLst>
          </p:cNvPr>
          <p:cNvSpPr/>
          <p:nvPr/>
        </p:nvSpPr>
        <p:spPr>
          <a:xfrm>
            <a:off x="259076" y="5877272"/>
            <a:ext cx="8561395" cy="757387"/>
          </a:xfrm>
          <a:prstGeom prst="rect">
            <a:avLst/>
          </a:prstGeom>
        </p:spPr>
        <p:txBody>
          <a:bodyPr wrap="square">
            <a:spAutoFit/>
          </a:bodyPr>
          <a:lstStyle/>
          <a:p>
            <a:pPr>
              <a:lnSpc>
                <a:spcPct val="150000"/>
              </a:lnSpc>
            </a:pPr>
            <a:r>
              <a:rPr lang="en-US" altLang="zh-CN" sz="1000" dirty="0"/>
              <a:t>[1] 2018</a:t>
            </a:r>
            <a:r>
              <a:rPr lang="zh-CN" altLang="en-US" sz="1000" dirty="0"/>
              <a:t>年</a:t>
            </a:r>
            <a:r>
              <a:rPr lang="en-US" altLang="zh-CN" sz="1000" dirty="0"/>
              <a:t>5</a:t>
            </a:r>
            <a:r>
              <a:rPr lang="zh-CN" altLang="en-US" sz="1000" dirty="0"/>
              <a:t>月，欧盟的</a:t>
            </a:r>
            <a:r>
              <a:rPr lang="en-US" altLang="zh-CN" sz="1000" dirty="0">
                <a:hlinkClick r:id="rId3"/>
              </a:rPr>
              <a:t>《</a:t>
            </a:r>
            <a:r>
              <a:rPr lang="zh-CN" altLang="en-US" sz="1000" dirty="0">
                <a:hlinkClick r:id="rId3"/>
              </a:rPr>
              <a:t>通用数据保护条例</a:t>
            </a:r>
            <a:r>
              <a:rPr lang="en-US" altLang="zh-CN" sz="1000" dirty="0">
                <a:hlinkClick r:id="rId3"/>
              </a:rPr>
              <a:t>》</a:t>
            </a:r>
            <a:r>
              <a:rPr lang="en-US" altLang="zh-CN" sz="1000" dirty="0"/>
              <a:t>(General Data Protection Regulation) </a:t>
            </a:r>
            <a:r>
              <a:rPr lang="zh-CN" altLang="en-US" sz="1000" dirty="0"/>
              <a:t>正式开始生效</a:t>
            </a:r>
            <a:r>
              <a:rPr lang="en-US" altLang="zh-CN" sz="1000" dirty="0"/>
              <a:t>,</a:t>
            </a:r>
            <a:r>
              <a:rPr lang="zh-CN" altLang="en-US" sz="1000" dirty="0"/>
              <a:t>该条例对于数据保护做出了严格规定。同时在国内，对于数据保护的力度越来越严格，国家先后发布</a:t>
            </a:r>
            <a:r>
              <a:rPr lang="en-US" altLang="zh-CN" sz="1000" dirty="0"/>
              <a:t>《</a:t>
            </a:r>
            <a:r>
              <a:rPr lang="zh-CN" altLang="en-US" sz="1000" dirty="0"/>
              <a:t>网络安全法</a:t>
            </a:r>
            <a:r>
              <a:rPr lang="en-US" altLang="zh-CN" sz="1000" dirty="0"/>
              <a:t>》,</a:t>
            </a:r>
            <a:r>
              <a:rPr lang="en-US" altLang="zh-CN" sz="1000" dirty="0">
                <a:hlinkClick r:id="rId4"/>
              </a:rPr>
              <a:t>《</a:t>
            </a:r>
            <a:r>
              <a:rPr lang="zh-CN" altLang="en-US" sz="1000" dirty="0">
                <a:hlinkClick r:id="rId4"/>
              </a:rPr>
              <a:t>信息安全技术 个人信息安全规范</a:t>
            </a:r>
            <a:r>
              <a:rPr lang="en-US" altLang="zh-CN" sz="1000" dirty="0">
                <a:hlinkClick r:id="rId4"/>
              </a:rPr>
              <a:t>》</a:t>
            </a:r>
            <a:r>
              <a:rPr lang="zh-CN" altLang="en-US" sz="1000" dirty="0"/>
              <a:t>和</a:t>
            </a:r>
            <a:r>
              <a:rPr lang="en-US" altLang="zh-CN" sz="1000" dirty="0">
                <a:hlinkClick r:id="rId5"/>
              </a:rPr>
              <a:t>《</a:t>
            </a:r>
            <a:r>
              <a:rPr lang="zh-CN" altLang="en-US" sz="1000" dirty="0">
                <a:hlinkClick r:id="rId5"/>
              </a:rPr>
              <a:t>互联网个人信息安全保护指南</a:t>
            </a:r>
            <a:r>
              <a:rPr lang="en-US" altLang="zh-CN" sz="1000" dirty="0">
                <a:hlinkClick r:id="rId5"/>
              </a:rPr>
              <a:t>》</a:t>
            </a:r>
            <a:r>
              <a:rPr lang="zh-CN" altLang="en-US" sz="1000" dirty="0"/>
              <a:t>等法律法规。</a:t>
            </a:r>
            <a:endParaRPr lang="en-US" altLang="zh-CN" sz="1000" dirty="0"/>
          </a:p>
          <a:p>
            <a:pPr>
              <a:lnSpc>
                <a:spcPct val="150000"/>
              </a:lnSpc>
            </a:pPr>
            <a:r>
              <a:rPr lang="en-US" altLang="zh-CN" sz="1000" dirty="0"/>
              <a:t>[2] </a:t>
            </a:r>
            <a:r>
              <a:rPr lang="en-US" altLang="zh-CN" sz="1000" dirty="0">
                <a:hlinkClick r:id="rId6"/>
              </a:rPr>
              <a:t>《Communication-Efficient Learning of Deep Networks from Decentralized Data》</a:t>
            </a:r>
            <a:r>
              <a:rPr lang="en-US" altLang="zh-CN" sz="1000" dirty="0"/>
              <a:t> AISTATS 2017</a:t>
            </a:r>
            <a:endParaRPr lang="en-US" altLang="zh-CN" sz="1000" b="1" dirty="0"/>
          </a:p>
        </p:txBody>
      </p:sp>
      <p:sp>
        <p:nvSpPr>
          <p:cNvPr id="18" name="矩形 17">
            <a:extLst>
              <a:ext uri="{FF2B5EF4-FFF2-40B4-BE49-F238E27FC236}">
                <a16:creationId xmlns:a16="http://schemas.microsoft.com/office/drawing/2014/main" id="{5F4A51D5-DED0-4586-984A-6AF3F1A014AD}"/>
              </a:ext>
            </a:extLst>
          </p:cNvPr>
          <p:cNvSpPr/>
          <p:nvPr/>
        </p:nvSpPr>
        <p:spPr>
          <a:xfrm>
            <a:off x="819591" y="4011240"/>
            <a:ext cx="3168352" cy="377026"/>
          </a:xfrm>
          <a:prstGeom prst="rect">
            <a:avLst/>
          </a:prstGeom>
        </p:spPr>
        <p:txBody>
          <a:bodyPr wrap="square">
            <a:spAutoFit/>
          </a:bodyPr>
          <a:lstStyle/>
          <a:p>
            <a:pPr>
              <a:lnSpc>
                <a:spcPct val="150000"/>
              </a:lnSpc>
            </a:pPr>
            <a:r>
              <a:rPr lang="en-US" altLang="zh-CN" sz="1400" dirty="0"/>
              <a:t>2016</a:t>
            </a:r>
            <a:r>
              <a:rPr lang="zh-CN" altLang="en-US" sz="1400" dirty="0"/>
              <a:t>年，</a:t>
            </a:r>
            <a:r>
              <a:rPr lang="en-US" altLang="zh-CN" sz="1400" dirty="0"/>
              <a:t>Google</a:t>
            </a:r>
            <a:r>
              <a:rPr lang="zh-CN" altLang="en-US" sz="1400" dirty="0"/>
              <a:t>提出联邦学习框架 </a:t>
            </a:r>
            <a:r>
              <a:rPr lang="en-US" altLang="zh-CN" sz="1400" baseline="30000" dirty="0"/>
              <a:t>[2]</a:t>
            </a:r>
            <a:r>
              <a:rPr lang="zh-CN" altLang="en-US" sz="1400" dirty="0"/>
              <a:t> </a:t>
            </a:r>
            <a:endParaRPr lang="en-US" altLang="zh-CN" sz="1400" dirty="0"/>
          </a:p>
        </p:txBody>
      </p:sp>
      <p:pic>
        <p:nvPicPr>
          <p:cNvPr id="6" name="图片 5">
            <a:extLst>
              <a:ext uri="{FF2B5EF4-FFF2-40B4-BE49-F238E27FC236}">
                <a16:creationId xmlns:a16="http://schemas.microsoft.com/office/drawing/2014/main" id="{0D709123-749B-474F-99A2-F8968A92BC4F}"/>
              </a:ext>
            </a:extLst>
          </p:cNvPr>
          <p:cNvPicPr>
            <a:picLocks noChangeAspect="1"/>
          </p:cNvPicPr>
          <p:nvPr/>
        </p:nvPicPr>
        <p:blipFill>
          <a:blip r:embed="rId7"/>
          <a:stretch>
            <a:fillRect/>
          </a:stretch>
        </p:blipFill>
        <p:spPr>
          <a:xfrm>
            <a:off x="4974375" y="1695601"/>
            <a:ext cx="3678051" cy="3356992"/>
          </a:xfrm>
          <a:prstGeom prst="rect">
            <a:avLst/>
          </a:prstGeom>
        </p:spPr>
      </p:pic>
      <p:cxnSp>
        <p:nvCxnSpPr>
          <p:cNvPr id="8" name="直接连接符 7">
            <a:extLst>
              <a:ext uri="{FF2B5EF4-FFF2-40B4-BE49-F238E27FC236}">
                <a16:creationId xmlns:a16="http://schemas.microsoft.com/office/drawing/2014/main" id="{AB394083-B969-48C7-ACF5-FB05F7D0A9F8}"/>
              </a:ext>
            </a:extLst>
          </p:cNvPr>
          <p:cNvCxnSpPr>
            <a:cxnSpLocks/>
          </p:cNvCxnSpPr>
          <p:nvPr/>
        </p:nvCxnSpPr>
        <p:spPr>
          <a:xfrm>
            <a:off x="611560" y="3789040"/>
            <a:ext cx="374441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DF822729-A9E9-45A8-B2CD-0F6912E26A63}"/>
              </a:ext>
            </a:extLst>
          </p:cNvPr>
          <p:cNvSpPr txBox="1"/>
          <p:nvPr/>
        </p:nvSpPr>
        <p:spPr>
          <a:xfrm>
            <a:off x="5079722" y="5191184"/>
            <a:ext cx="3607078" cy="261610"/>
          </a:xfrm>
          <a:prstGeom prst="rect">
            <a:avLst/>
          </a:prstGeom>
          <a:noFill/>
        </p:spPr>
        <p:txBody>
          <a:bodyPr wrap="none" rtlCol="0">
            <a:spAutoFit/>
          </a:bodyPr>
          <a:lstStyle/>
          <a:p>
            <a:r>
              <a:rPr lang="en-US" altLang="zh-CN" sz="1100" dirty="0">
                <a:latin typeface="+mj-lt"/>
                <a:ea typeface="+mj-ea"/>
              </a:rPr>
              <a:t>Workflow of</a:t>
            </a:r>
            <a:r>
              <a:rPr lang="zh-CN" altLang="en-US" sz="1100" dirty="0">
                <a:latin typeface="+mj-lt"/>
                <a:ea typeface="+mj-ea"/>
              </a:rPr>
              <a:t> </a:t>
            </a:r>
            <a:r>
              <a:rPr lang="en-US" altLang="zh-CN" sz="1100" dirty="0">
                <a:latin typeface="+mj-lt"/>
                <a:ea typeface="+mj-ea"/>
              </a:rPr>
              <a:t>the</a:t>
            </a:r>
            <a:r>
              <a:rPr lang="zh-CN" altLang="en-US" sz="1100" dirty="0">
                <a:latin typeface="+mj-lt"/>
                <a:ea typeface="+mj-ea"/>
              </a:rPr>
              <a:t> </a:t>
            </a:r>
            <a:r>
              <a:rPr lang="en-US" altLang="zh-CN" sz="1100" dirty="0">
                <a:latin typeface="+mj-lt"/>
                <a:ea typeface="+mj-ea"/>
              </a:rPr>
              <a:t>Federated Learning</a:t>
            </a:r>
            <a:r>
              <a:rPr lang="zh-CN" altLang="en-US" sz="1100" dirty="0">
                <a:latin typeface="+mj-lt"/>
                <a:ea typeface="+mj-ea"/>
              </a:rPr>
              <a:t> </a:t>
            </a:r>
            <a:r>
              <a:rPr lang="en-US" altLang="zh-CN" sz="1100" dirty="0">
                <a:latin typeface="+mj-lt"/>
                <a:ea typeface="+mj-ea"/>
              </a:rPr>
              <a:t>based</a:t>
            </a:r>
            <a:r>
              <a:rPr lang="zh-CN" altLang="en-US" sz="1100" dirty="0">
                <a:latin typeface="+mj-lt"/>
                <a:ea typeface="+mj-ea"/>
              </a:rPr>
              <a:t> </a:t>
            </a:r>
            <a:r>
              <a:rPr lang="en-US" altLang="zh-CN" sz="1100" dirty="0">
                <a:latin typeface="+mj-lt"/>
                <a:ea typeface="+mj-ea"/>
              </a:rPr>
              <a:t>system</a:t>
            </a:r>
            <a:endParaRPr lang="zh-CN" altLang="en-US" sz="1100" dirty="0">
              <a:latin typeface="+mj-lt"/>
              <a:ea typeface="+mj-ea"/>
            </a:endParaRPr>
          </a:p>
        </p:txBody>
      </p:sp>
    </p:spTree>
    <p:extLst>
      <p:ext uri="{BB962C8B-B14F-4D97-AF65-F5344CB8AC3E}">
        <p14:creationId xmlns:p14="http://schemas.microsoft.com/office/powerpoint/2010/main" val="374591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分类</a:t>
            </a:r>
            <a:r>
              <a:rPr lang="en-US" altLang="zh-CN" b="0" baseline="30000" dirty="0"/>
              <a:t>[1]</a:t>
            </a:r>
            <a:endParaRPr lang="zh-CN" altLang="en-US" b="0" baseline="300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4</a:t>
            </a:fld>
            <a:endParaRPr lang="en-US" altLang="zh-CN" dirty="0"/>
          </a:p>
        </p:txBody>
      </p:sp>
      <p:pic>
        <p:nvPicPr>
          <p:cNvPr id="7" name="图片 6">
            <a:extLst>
              <a:ext uri="{FF2B5EF4-FFF2-40B4-BE49-F238E27FC236}">
                <a16:creationId xmlns:a16="http://schemas.microsoft.com/office/drawing/2014/main" id="{C199C9D2-ACDC-4C30-A0D0-A27DE22316FD}"/>
              </a:ext>
            </a:extLst>
          </p:cNvPr>
          <p:cNvPicPr>
            <a:picLocks noChangeAspect="1"/>
          </p:cNvPicPr>
          <p:nvPr/>
        </p:nvPicPr>
        <p:blipFill>
          <a:blip r:embed="rId3"/>
          <a:stretch>
            <a:fillRect/>
          </a:stretch>
        </p:blipFill>
        <p:spPr>
          <a:xfrm>
            <a:off x="107504" y="4797152"/>
            <a:ext cx="3300904" cy="1692413"/>
          </a:xfrm>
          <a:prstGeom prst="rect">
            <a:avLst/>
          </a:prstGeom>
        </p:spPr>
      </p:pic>
      <p:pic>
        <p:nvPicPr>
          <p:cNvPr id="10" name="图片 9">
            <a:extLst>
              <a:ext uri="{FF2B5EF4-FFF2-40B4-BE49-F238E27FC236}">
                <a16:creationId xmlns:a16="http://schemas.microsoft.com/office/drawing/2014/main" id="{317FB95D-32B0-4374-B968-2DBC86AC23BD}"/>
              </a:ext>
            </a:extLst>
          </p:cNvPr>
          <p:cNvPicPr>
            <a:picLocks noChangeAspect="1"/>
          </p:cNvPicPr>
          <p:nvPr/>
        </p:nvPicPr>
        <p:blipFill>
          <a:blip r:embed="rId4"/>
          <a:stretch>
            <a:fillRect/>
          </a:stretch>
        </p:blipFill>
        <p:spPr>
          <a:xfrm>
            <a:off x="3862127" y="3645024"/>
            <a:ext cx="5030353" cy="2808312"/>
          </a:xfrm>
          <a:prstGeom prst="rect">
            <a:avLst/>
          </a:prstGeom>
        </p:spPr>
      </p:pic>
      <p:sp>
        <p:nvSpPr>
          <p:cNvPr id="12" name="矩形 11">
            <a:extLst>
              <a:ext uri="{FF2B5EF4-FFF2-40B4-BE49-F238E27FC236}">
                <a16:creationId xmlns:a16="http://schemas.microsoft.com/office/drawing/2014/main" id="{56904825-CCA5-4839-968D-4F423758433B}"/>
              </a:ext>
            </a:extLst>
          </p:cNvPr>
          <p:cNvSpPr/>
          <p:nvPr/>
        </p:nvSpPr>
        <p:spPr>
          <a:xfrm>
            <a:off x="705798" y="1171388"/>
            <a:ext cx="7225055" cy="369332"/>
          </a:xfrm>
          <a:prstGeom prst="rect">
            <a:avLst/>
          </a:prstGeom>
        </p:spPr>
        <p:txBody>
          <a:bodyPr wrap="none">
            <a:spAutoFit/>
          </a:bodyPr>
          <a:lstStyle/>
          <a:p>
            <a:r>
              <a:rPr lang="en-US" altLang="zh-CN" dirty="0"/>
              <a:t>Horizontal Federated Learning</a:t>
            </a:r>
            <a:r>
              <a:rPr lang="zh-CN" altLang="en-US" dirty="0"/>
              <a:t>（横向联邦学习，特征对齐联邦学习）</a:t>
            </a:r>
          </a:p>
        </p:txBody>
      </p:sp>
      <p:sp>
        <p:nvSpPr>
          <p:cNvPr id="13" name="矩形 12">
            <a:extLst>
              <a:ext uri="{FF2B5EF4-FFF2-40B4-BE49-F238E27FC236}">
                <a16:creationId xmlns:a16="http://schemas.microsoft.com/office/drawing/2014/main" id="{A9C7303E-41DA-4A81-9C2B-7D1E758B6884}"/>
              </a:ext>
            </a:extLst>
          </p:cNvPr>
          <p:cNvSpPr/>
          <p:nvPr/>
        </p:nvSpPr>
        <p:spPr>
          <a:xfrm>
            <a:off x="692696" y="1602626"/>
            <a:ext cx="8055768" cy="2039020"/>
          </a:xfrm>
          <a:prstGeom prst="rect">
            <a:avLst/>
          </a:prstGeom>
        </p:spPr>
        <p:txBody>
          <a:bodyPr wrap="square">
            <a:spAutoFit/>
          </a:bodyPr>
          <a:lstStyle/>
          <a:p>
            <a:pPr>
              <a:lnSpc>
                <a:spcPct val="150000"/>
              </a:lnSpc>
            </a:pPr>
            <a:r>
              <a:rPr lang="zh-CN" altLang="en-US" sz="1600" dirty="0"/>
              <a:t>关键思想：每个</a:t>
            </a:r>
            <a:r>
              <a:rPr lang="en-US" altLang="zh-CN" sz="1600" dirty="0"/>
              <a:t>client</a:t>
            </a:r>
            <a:r>
              <a:rPr lang="zh-CN" altLang="en-US" sz="1600" dirty="0"/>
              <a:t>的用户不同，数据特征相同，将用户的特征对齐，扩充样本数量。</a:t>
            </a:r>
            <a:endParaRPr lang="en-US" altLang="zh-CN" sz="1600" b="1" dirty="0"/>
          </a:p>
          <a:p>
            <a:pPr>
              <a:lnSpc>
                <a:spcPct val="150000"/>
              </a:lnSpc>
            </a:pPr>
            <a:r>
              <a:rPr lang="zh-CN" altLang="en-US" sz="1400" dirty="0"/>
              <a:t>在该系统中，具有相同数据结构的</a:t>
            </a:r>
            <a:r>
              <a:rPr lang="en-US" altLang="zh-CN" sz="1400" dirty="0"/>
              <a:t>k</a:t>
            </a:r>
            <a:r>
              <a:rPr lang="zh-CN" altLang="en-US" sz="1400" dirty="0"/>
              <a:t>个参与者通过中央服务器协作训练模型。</a:t>
            </a:r>
            <a:endParaRPr lang="en-US" altLang="zh-CN" sz="1400" dirty="0"/>
          </a:p>
          <a:p>
            <a:pPr lvl="1">
              <a:lnSpc>
                <a:spcPct val="150000"/>
              </a:lnSpc>
            </a:pPr>
            <a:r>
              <a:rPr lang="en-US" altLang="zh-CN" sz="1400" dirty="0"/>
              <a:t>Step </a:t>
            </a:r>
            <a:r>
              <a:rPr lang="en-US" altLang="zh-CN" sz="1400" b="1" dirty="0"/>
              <a:t>1</a:t>
            </a:r>
            <a:r>
              <a:rPr lang="zh-CN" altLang="en-US" sz="1400" dirty="0"/>
              <a:t>：参与者本地计算训练梯度，将</a:t>
            </a:r>
            <a:r>
              <a:rPr lang="zh-CN" altLang="en-US" sz="1400" b="1" dirty="0"/>
              <a:t>梯度结果</a:t>
            </a:r>
            <a:r>
              <a:rPr lang="zh-CN" altLang="en-US" sz="1400" dirty="0"/>
              <a:t>加密发送给服务器。</a:t>
            </a:r>
            <a:endParaRPr lang="en-US" altLang="zh-CN" sz="1400" dirty="0"/>
          </a:p>
          <a:p>
            <a:pPr lvl="1">
              <a:lnSpc>
                <a:spcPct val="150000"/>
              </a:lnSpc>
            </a:pPr>
            <a:r>
              <a:rPr lang="en-US" altLang="zh-CN" sz="1400" dirty="0"/>
              <a:t>Step </a:t>
            </a:r>
            <a:r>
              <a:rPr lang="en-US" altLang="zh-CN" sz="1400" b="1" dirty="0"/>
              <a:t>2</a:t>
            </a:r>
            <a:r>
              <a:rPr lang="zh-CN" altLang="en-US" sz="1400" dirty="0"/>
              <a:t>：服务器在没有关于任何参与者的信息下执行</a:t>
            </a:r>
            <a:r>
              <a:rPr lang="zh-CN" altLang="en-US" sz="1400" b="1" dirty="0"/>
              <a:t>安全聚合</a:t>
            </a:r>
            <a:r>
              <a:rPr lang="zh-CN" altLang="en-US" sz="1400" dirty="0"/>
              <a:t>。</a:t>
            </a:r>
            <a:endParaRPr lang="en-US" altLang="zh-CN" sz="1400" dirty="0"/>
          </a:p>
          <a:p>
            <a:pPr lvl="1">
              <a:lnSpc>
                <a:spcPct val="150000"/>
              </a:lnSpc>
            </a:pPr>
            <a:r>
              <a:rPr lang="en-US" altLang="zh-CN" sz="1400" dirty="0"/>
              <a:t>Step </a:t>
            </a:r>
            <a:r>
              <a:rPr lang="en-US" altLang="zh-CN" sz="1400" b="1" dirty="0"/>
              <a:t>3</a:t>
            </a:r>
            <a:r>
              <a:rPr lang="zh-CN" altLang="en-US" sz="1400" dirty="0"/>
              <a:t>：服务器向参与者发送</a:t>
            </a:r>
            <a:r>
              <a:rPr lang="zh-CN" altLang="en-US" sz="1400" b="1" dirty="0"/>
              <a:t>聚合的结果</a:t>
            </a:r>
            <a:r>
              <a:rPr lang="zh-CN" altLang="en-US" sz="1400" dirty="0"/>
              <a:t>。</a:t>
            </a:r>
            <a:endParaRPr lang="en-US" altLang="zh-CN" sz="1400" dirty="0"/>
          </a:p>
          <a:p>
            <a:pPr lvl="1">
              <a:lnSpc>
                <a:spcPct val="150000"/>
              </a:lnSpc>
            </a:pPr>
            <a:r>
              <a:rPr lang="en-US" altLang="zh-CN" sz="1400" dirty="0"/>
              <a:t>Step </a:t>
            </a:r>
            <a:r>
              <a:rPr lang="en-US" altLang="zh-CN" sz="1400" b="1" dirty="0"/>
              <a:t>4</a:t>
            </a:r>
            <a:r>
              <a:rPr lang="zh-CN" altLang="en-US" sz="1400" dirty="0"/>
              <a:t>：参与者解密结果，各自</a:t>
            </a:r>
            <a:r>
              <a:rPr lang="zh-CN" altLang="en-US" sz="1400" b="1" dirty="0"/>
              <a:t>更新模型</a:t>
            </a:r>
            <a:r>
              <a:rPr lang="zh-CN" altLang="en-US" sz="1400" dirty="0"/>
              <a:t>。</a:t>
            </a:r>
          </a:p>
        </p:txBody>
      </p:sp>
      <p:graphicFrame>
        <p:nvGraphicFramePr>
          <p:cNvPr id="17" name="表格 16">
            <a:extLst>
              <a:ext uri="{FF2B5EF4-FFF2-40B4-BE49-F238E27FC236}">
                <a16:creationId xmlns:a16="http://schemas.microsoft.com/office/drawing/2014/main" id="{590C4E4B-A6B0-49CF-8A35-C95EA9325871}"/>
              </a:ext>
            </a:extLst>
          </p:cNvPr>
          <p:cNvGraphicFramePr>
            <a:graphicFrameLocks noGrp="1"/>
          </p:cNvGraphicFramePr>
          <p:nvPr>
            <p:extLst>
              <p:ext uri="{D42A27DB-BD31-4B8C-83A1-F6EECF244321}">
                <p14:modId xmlns:p14="http://schemas.microsoft.com/office/powerpoint/2010/main" val="3786217255"/>
              </p:ext>
            </p:extLst>
          </p:nvPr>
        </p:nvGraphicFramePr>
        <p:xfrm>
          <a:off x="317376" y="3648897"/>
          <a:ext cx="3095088" cy="1021353"/>
        </p:xfrm>
        <a:graphic>
          <a:graphicData uri="http://schemas.openxmlformats.org/drawingml/2006/table">
            <a:tbl>
              <a:tblPr firstRow="1" bandRow="1">
                <a:tableStyleId>{5C22544A-7EE6-4342-B048-85BDC9FD1C3A}</a:tableStyleId>
              </a:tblPr>
              <a:tblGrid>
                <a:gridCol w="1031696">
                  <a:extLst>
                    <a:ext uri="{9D8B030D-6E8A-4147-A177-3AD203B41FA5}">
                      <a16:colId xmlns:a16="http://schemas.microsoft.com/office/drawing/2014/main" val="3963276314"/>
                    </a:ext>
                  </a:extLst>
                </a:gridCol>
                <a:gridCol w="1031696">
                  <a:extLst>
                    <a:ext uri="{9D8B030D-6E8A-4147-A177-3AD203B41FA5}">
                      <a16:colId xmlns:a16="http://schemas.microsoft.com/office/drawing/2014/main" val="1788063888"/>
                    </a:ext>
                  </a:extLst>
                </a:gridCol>
                <a:gridCol w="1031696">
                  <a:extLst>
                    <a:ext uri="{9D8B030D-6E8A-4147-A177-3AD203B41FA5}">
                      <a16:colId xmlns:a16="http://schemas.microsoft.com/office/drawing/2014/main" val="3550120313"/>
                    </a:ext>
                  </a:extLst>
                </a:gridCol>
              </a:tblGrid>
              <a:tr h="411753">
                <a:tc>
                  <a:txBody>
                    <a:bodyPr/>
                    <a:lstStyle/>
                    <a:p>
                      <a:pPr algn="ctr"/>
                      <a:r>
                        <a:rPr lang="zh-CN" altLang="en-US" sz="1600" dirty="0"/>
                        <a:t>联邦学习</a:t>
                      </a:r>
                    </a:p>
                  </a:txBody>
                  <a:tcPr/>
                </a:tc>
                <a:tc>
                  <a:txBody>
                    <a:bodyPr/>
                    <a:lstStyle/>
                    <a:p>
                      <a:pPr algn="ctr"/>
                      <a:r>
                        <a:rPr lang="zh-CN" altLang="en-US" sz="1600" b="1" dirty="0"/>
                        <a:t>横向</a:t>
                      </a:r>
                    </a:p>
                  </a:txBody>
                  <a:tcPr/>
                </a:tc>
                <a:tc>
                  <a:txBody>
                    <a:bodyPr/>
                    <a:lstStyle/>
                    <a:p>
                      <a:pPr algn="ctr"/>
                      <a:r>
                        <a:rPr lang="zh-CN" altLang="en-US" sz="1600" dirty="0"/>
                        <a:t>纵向</a:t>
                      </a:r>
                    </a:p>
                  </a:txBody>
                  <a:tcPr/>
                </a:tc>
                <a:extLst>
                  <a:ext uri="{0D108BD9-81ED-4DB2-BD59-A6C34878D82A}">
                    <a16:rowId xmlns:a16="http://schemas.microsoft.com/office/drawing/2014/main" val="3679026132"/>
                  </a:ext>
                </a:extLst>
              </a:tr>
              <a:tr h="260239">
                <a:tc>
                  <a:txBody>
                    <a:bodyPr/>
                    <a:lstStyle/>
                    <a:p>
                      <a:pPr algn="ctr"/>
                      <a:r>
                        <a:rPr lang="zh-CN" altLang="en-US" sz="1400" dirty="0"/>
                        <a:t>用户交集</a:t>
                      </a:r>
                    </a:p>
                  </a:txBody>
                  <a:tcPr/>
                </a:tc>
                <a:tc>
                  <a:txBody>
                    <a:bodyPr/>
                    <a:lstStyle/>
                    <a:p>
                      <a:pPr algn="ctr"/>
                      <a:r>
                        <a:rPr lang="zh-CN" altLang="en-US" sz="1400" b="1" dirty="0"/>
                        <a:t>小</a:t>
                      </a:r>
                    </a:p>
                  </a:txBody>
                  <a:tcPr/>
                </a:tc>
                <a:tc>
                  <a:txBody>
                    <a:bodyPr/>
                    <a:lstStyle/>
                    <a:p>
                      <a:pPr algn="ctr"/>
                      <a:r>
                        <a:rPr lang="zh-CN" altLang="en-US" sz="1400" dirty="0"/>
                        <a:t>大</a:t>
                      </a:r>
                    </a:p>
                  </a:txBody>
                  <a:tcPr/>
                </a:tc>
                <a:extLst>
                  <a:ext uri="{0D108BD9-81ED-4DB2-BD59-A6C34878D82A}">
                    <a16:rowId xmlns:a16="http://schemas.microsoft.com/office/drawing/2014/main" val="1817584016"/>
                  </a:ext>
                </a:extLst>
              </a:tr>
              <a:tr h="260239">
                <a:tc>
                  <a:txBody>
                    <a:bodyPr/>
                    <a:lstStyle/>
                    <a:p>
                      <a:pPr algn="ctr"/>
                      <a:r>
                        <a:rPr lang="zh-CN" altLang="en-US" sz="1400" dirty="0"/>
                        <a:t>特征空间</a:t>
                      </a:r>
                    </a:p>
                  </a:txBody>
                  <a:tcPr/>
                </a:tc>
                <a:tc>
                  <a:txBody>
                    <a:bodyPr/>
                    <a:lstStyle/>
                    <a:p>
                      <a:pPr algn="ctr"/>
                      <a:r>
                        <a:rPr lang="zh-CN" altLang="en-US" sz="1400" b="1" dirty="0"/>
                        <a:t>相似</a:t>
                      </a:r>
                    </a:p>
                  </a:txBody>
                  <a:tcPr/>
                </a:tc>
                <a:tc>
                  <a:txBody>
                    <a:bodyPr/>
                    <a:lstStyle/>
                    <a:p>
                      <a:pPr algn="ctr"/>
                      <a:r>
                        <a:rPr lang="zh-CN" altLang="en-US" sz="1400" dirty="0"/>
                        <a:t>不相似</a:t>
                      </a:r>
                    </a:p>
                  </a:txBody>
                  <a:tcPr/>
                </a:tc>
                <a:extLst>
                  <a:ext uri="{0D108BD9-81ED-4DB2-BD59-A6C34878D82A}">
                    <a16:rowId xmlns:a16="http://schemas.microsoft.com/office/drawing/2014/main" val="4039260840"/>
                  </a:ext>
                </a:extLst>
              </a:tr>
            </a:tbl>
          </a:graphicData>
        </a:graphic>
      </p:graphicFrame>
      <p:sp>
        <p:nvSpPr>
          <p:cNvPr id="19" name="矩形 18">
            <a:extLst>
              <a:ext uri="{FF2B5EF4-FFF2-40B4-BE49-F238E27FC236}">
                <a16:creationId xmlns:a16="http://schemas.microsoft.com/office/drawing/2014/main" id="{9BA98ACD-FEAE-4D29-806A-42E0DDCF5468}"/>
              </a:ext>
            </a:extLst>
          </p:cNvPr>
          <p:cNvSpPr/>
          <p:nvPr/>
        </p:nvSpPr>
        <p:spPr>
          <a:xfrm>
            <a:off x="107504" y="6358763"/>
            <a:ext cx="10638430" cy="295722"/>
          </a:xfrm>
          <a:prstGeom prst="rect">
            <a:avLst/>
          </a:prstGeom>
        </p:spPr>
        <p:txBody>
          <a:bodyPr wrap="square">
            <a:spAutoFit/>
          </a:bodyPr>
          <a:lstStyle/>
          <a:p>
            <a:pPr>
              <a:lnSpc>
                <a:spcPct val="150000"/>
              </a:lnSpc>
            </a:pPr>
            <a:r>
              <a:rPr lang="en-US" altLang="zh-CN" sz="1000" dirty="0"/>
              <a:t>[1]</a:t>
            </a:r>
            <a:r>
              <a:rPr lang="en-US" altLang="zh-CN" sz="1000" dirty="0">
                <a:hlinkClick r:id="rId5"/>
              </a:rPr>
              <a:t>《Federated Machine Learning: Concept and Applications》</a:t>
            </a:r>
            <a:r>
              <a:rPr lang="en-US" altLang="zh-CN" sz="1000" dirty="0"/>
              <a:t> ACM Transactions on Intelligent Systems and Technology, January 2019</a:t>
            </a:r>
            <a:endParaRPr lang="en-US" altLang="zh-CN" sz="1000" b="1" dirty="0"/>
          </a:p>
        </p:txBody>
      </p:sp>
    </p:spTree>
    <p:extLst>
      <p:ext uri="{BB962C8B-B14F-4D97-AF65-F5344CB8AC3E}">
        <p14:creationId xmlns:p14="http://schemas.microsoft.com/office/powerpoint/2010/main" val="44155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54D76E3-3343-40A2-AE8C-32ACF0654104}"/>
              </a:ext>
            </a:extLst>
          </p:cNvPr>
          <p:cNvPicPr>
            <a:picLocks noChangeAspect="1"/>
          </p:cNvPicPr>
          <p:nvPr/>
        </p:nvPicPr>
        <p:blipFill>
          <a:blip r:embed="rId3"/>
          <a:stretch>
            <a:fillRect/>
          </a:stretch>
        </p:blipFill>
        <p:spPr>
          <a:xfrm>
            <a:off x="3461498" y="3660279"/>
            <a:ext cx="5557018" cy="2683390"/>
          </a:xfrm>
          <a:prstGeom prst="rect">
            <a:avLst/>
          </a:prstGeom>
        </p:spPr>
      </p:pic>
      <p:pic>
        <p:nvPicPr>
          <p:cNvPr id="9" name="图片 8">
            <a:extLst>
              <a:ext uri="{FF2B5EF4-FFF2-40B4-BE49-F238E27FC236}">
                <a16:creationId xmlns:a16="http://schemas.microsoft.com/office/drawing/2014/main" id="{0995E4E8-EFE1-4535-9160-E6284CFD150F}"/>
              </a:ext>
            </a:extLst>
          </p:cNvPr>
          <p:cNvPicPr>
            <a:picLocks noChangeAspect="1"/>
          </p:cNvPicPr>
          <p:nvPr/>
        </p:nvPicPr>
        <p:blipFill>
          <a:blip r:embed="rId4"/>
          <a:stretch>
            <a:fillRect/>
          </a:stretch>
        </p:blipFill>
        <p:spPr>
          <a:xfrm>
            <a:off x="125484" y="4719420"/>
            <a:ext cx="3336014" cy="1733916"/>
          </a:xfrm>
          <a:prstGeom prst="rect">
            <a:avLst/>
          </a:prstGeom>
        </p:spPr>
      </p:pic>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分类</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5</a:t>
            </a:fld>
            <a:endParaRPr lang="en-US" altLang="zh-CN"/>
          </a:p>
        </p:txBody>
      </p:sp>
      <p:sp>
        <p:nvSpPr>
          <p:cNvPr id="12" name="矩形 11">
            <a:extLst>
              <a:ext uri="{FF2B5EF4-FFF2-40B4-BE49-F238E27FC236}">
                <a16:creationId xmlns:a16="http://schemas.microsoft.com/office/drawing/2014/main" id="{56904825-CCA5-4839-968D-4F423758433B}"/>
              </a:ext>
            </a:extLst>
          </p:cNvPr>
          <p:cNvSpPr/>
          <p:nvPr/>
        </p:nvSpPr>
        <p:spPr>
          <a:xfrm>
            <a:off x="705798" y="1171388"/>
            <a:ext cx="6942991" cy="369332"/>
          </a:xfrm>
          <a:prstGeom prst="rect">
            <a:avLst/>
          </a:prstGeom>
        </p:spPr>
        <p:txBody>
          <a:bodyPr wrap="none">
            <a:spAutoFit/>
          </a:bodyPr>
          <a:lstStyle/>
          <a:p>
            <a:r>
              <a:rPr lang="en-US" altLang="zh-CN" dirty="0"/>
              <a:t>Vertical Federated Learning</a:t>
            </a:r>
            <a:r>
              <a:rPr lang="zh-CN" altLang="en-US" dirty="0"/>
              <a:t>（纵向联邦学习，样本对齐联邦学习）</a:t>
            </a:r>
          </a:p>
        </p:txBody>
      </p:sp>
      <p:sp>
        <p:nvSpPr>
          <p:cNvPr id="15" name="矩形 14">
            <a:extLst>
              <a:ext uri="{FF2B5EF4-FFF2-40B4-BE49-F238E27FC236}">
                <a16:creationId xmlns:a16="http://schemas.microsoft.com/office/drawing/2014/main" id="{0AF47E15-1F40-4972-A0B0-67FD33E1B972}"/>
              </a:ext>
            </a:extLst>
          </p:cNvPr>
          <p:cNvSpPr/>
          <p:nvPr/>
        </p:nvSpPr>
        <p:spPr>
          <a:xfrm>
            <a:off x="679594" y="1576499"/>
            <a:ext cx="8428910" cy="2039020"/>
          </a:xfrm>
          <a:prstGeom prst="rect">
            <a:avLst/>
          </a:prstGeom>
        </p:spPr>
        <p:txBody>
          <a:bodyPr wrap="square">
            <a:spAutoFit/>
          </a:bodyPr>
          <a:lstStyle/>
          <a:p>
            <a:pPr>
              <a:lnSpc>
                <a:spcPct val="150000"/>
              </a:lnSpc>
            </a:pPr>
            <a:r>
              <a:rPr lang="zh-CN" altLang="en-US" sz="1600" dirty="0"/>
              <a:t>关键思想：每个</a:t>
            </a:r>
            <a:r>
              <a:rPr lang="en-US" altLang="zh-CN" sz="1600" dirty="0"/>
              <a:t>client</a:t>
            </a:r>
            <a:r>
              <a:rPr lang="zh-CN" altLang="en-US" sz="1600" dirty="0"/>
              <a:t>的用户相同，数据特征不同，将用户对齐，扩充数据特征。</a:t>
            </a:r>
            <a:endParaRPr lang="en-US" altLang="zh-CN" sz="1600" dirty="0"/>
          </a:p>
          <a:p>
            <a:pPr>
              <a:lnSpc>
                <a:spcPct val="150000"/>
              </a:lnSpc>
            </a:pPr>
            <a:r>
              <a:rPr lang="zh-CN" altLang="en-US" sz="1400" dirty="0"/>
              <a:t>企业</a:t>
            </a:r>
            <a:r>
              <a:rPr lang="en-US" altLang="zh-CN" sz="1400" dirty="0"/>
              <a:t>A</a:t>
            </a:r>
            <a:r>
              <a:rPr lang="zh-CN" altLang="en-US" sz="1400" dirty="0"/>
              <a:t>和</a:t>
            </a:r>
            <a:r>
              <a:rPr lang="en-US" altLang="zh-CN" sz="1400" dirty="0"/>
              <a:t>B</a:t>
            </a:r>
            <a:r>
              <a:rPr lang="zh-CN" altLang="en-US" sz="1400" dirty="0"/>
              <a:t>不能直接交换数据。为了确保训练过程中数据的保密性，需要第三方合作者</a:t>
            </a:r>
            <a:r>
              <a:rPr lang="en-US" altLang="zh-CN" sz="1400" dirty="0"/>
              <a:t>C</a:t>
            </a:r>
            <a:r>
              <a:rPr lang="zh-CN" altLang="en-US" sz="1400" dirty="0"/>
              <a:t>参与。</a:t>
            </a:r>
            <a:endParaRPr lang="en-US" altLang="zh-CN" sz="1400" dirty="0"/>
          </a:p>
          <a:p>
            <a:pPr lvl="1">
              <a:lnSpc>
                <a:spcPct val="150000"/>
              </a:lnSpc>
            </a:pPr>
            <a:r>
              <a:rPr lang="en-US" altLang="zh-CN" sz="1400" dirty="0"/>
              <a:t>Step </a:t>
            </a:r>
            <a:r>
              <a:rPr lang="en-US" altLang="zh-CN" sz="1400" b="1" dirty="0"/>
              <a:t>1</a:t>
            </a:r>
            <a:r>
              <a:rPr lang="zh-CN" altLang="en-US" sz="1400" dirty="0"/>
              <a:t>：合作者</a:t>
            </a:r>
            <a:r>
              <a:rPr lang="en-US" altLang="zh-CN" sz="1400" b="1" dirty="0"/>
              <a:t>C</a:t>
            </a:r>
            <a:r>
              <a:rPr lang="zh-CN" altLang="en-US" sz="1400" b="1" dirty="0"/>
              <a:t>创建加密对</a:t>
            </a:r>
            <a:r>
              <a:rPr lang="zh-CN" altLang="en-US" sz="1400" dirty="0"/>
              <a:t>，将</a:t>
            </a:r>
            <a:r>
              <a:rPr lang="zh-CN" altLang="en-US" sz="1400" b="1" dirty="0"/>
              <a:t>公钥发送</a:t>
            </a:r>
            <a:r>
              <a:rPr lang="zh-CN" altLang="en-US" sz="1400" dirty="0"/>
              <a:t>给</a:t>
            </a:r>
            <a:r>
              <a:rPr lang="en-US" altLang="zh-CN" sz="1400" dirty="0"/>
              <a:t>A</a:t>
            </a:r>
            <a:r>
              <a:rPr lang="zh-CN" altLang="en-US" sz="1400" dirty="0"/>
              <a:t>和</a:t>
            </a:r>
            <a:r>
              <a:rPr lang="en-US" altLang="zh-CN" sz="1400" dirty="0"/>
              <a:t>B</a:t>
            </a:r>
            <a:r>
              <a:rPr lang="zh-CN" altLang="en-US" sz="1400" dirty="0"/>
              <a:t>。</a:t>
            </a:r>
            <a:endParaRPr lang="en-US" altLang="zh-CN" sz="1400" dirty="0"/>
          </a:p>
          <a:p>
            <a:pPr lvl="1">
              <a:lnSpc>
                <a:spcPct val="150000"/>
              </a:lnSpc>
            </a:pPr>
            <a:r>
              <a:rPr lang="en-US" altLang="zh-CN" sz="1400" dirty="0"/>
              <a:t>Step </a:t>
            </a:r>
            <a:r>
              <a:rPr lang="en-US" altLang="zh-CN" sz="1400" b="1" dirty="0"/>
              <a:t>2</a:t>
            </a:r>
            <a:r>
              <a:rPr lang="zh-CN" altLang="en-US" sz="1400" dirty="0"/>
              <a:t>：</a:t>
            </a:r>
            <a:r>
              <a:rPr lang="en-US" altLang="zh-CN" sz="1400" b="1" dirty="0"/>
              <a:t>A</a:t>
            </a:r>
            <a:r>
              <a:rPr lang="zh-CN" altLang="en-US" sz="1400" b="1" dirty="0"/>
              <a:t>和</a:t>
            </a:r>
            <a:r>
              <a:rPr lang="en-US" altLang="zh-CN" sz="1400" b="1" dirty="0"/>
              <a:t>B</a:t>
            </a:r>
            <a:r>
              <a:rPr lang="zh-CN" altLang="en-US" sz="1400" b="1" dirty="0"/>
              <a:t>加密并交换中间结果</a:t>
            </a:r>
            <a:r>
              <a:rPr lang="zh-CN" altLang="en-US" sz="1400" dirty="0"/>
              <a:t>进行梯度和损失计算。</a:t>
            </a:r>
            <a:endParaRPr lang="en-US" altLang="zh-CN" sz="1400" dirty="0"/>
          </a:p>
          <a:p>
            <a:pPr lvl="1">
              <a:lnSpc>
                <a:spcPct val="150000"/>
              </a:lnSpc>
            </a:pPr>
            <a:r>
              <a:rPr lang="en-US" altLang="zh-CN" sz="1400" dirty="0"/>
              <a:t>Step </a:t>
            </a:r>
            <a:r>
              <a:rPr lang="en-US" altLang="zh-CN" sz="1400" b="1" dirty="0"/>
              <a:t>3</a:t>
            </a:r>
            <a:r>
              <a:rPr lang="zh-CN" altLang="en-US" sz="1400" dirty="0"/>
              <a:t>：</a:t>
            </a:r>
            <a:r>
              <a:rPr lang="en-US" altLang="zh-CN" sz="1400" dirty="0"/>
              <a:t>A</a:t>
            </a:r>
            <a:r>
              <a:rPr lang="zh-CN" altLang="en-US" sz="1400" dirty="0"/>
              <a:t>和</a:t>
            </a:r>
            <a:r>
              <a:rPr lang="en-US" altLang="zh-CN" sz="1400" dirty="0"/>
              <a:t>B</a:t>
            </a:r>
            <a:r>
              <a:rPr lang="zh-CN" altLang="en-US" sz="1400" dirty="0"/>
              <a:t>分别</a:t>
            </a:r>
            <a:r>
              <a:rPr lang="zh-CN" altLang="en-US" sz="1400" b="1" dirty="0"/>
              <a:t>计算加密梯度，</a:t>
            </a:r>
            <a:r>
              <a:rPr lang="zh-CN" altLang="en-US" sz="1400" dirty="0"/>
              <a:t>向</a:t>
            </a:r>
            <a:r>
              <a:rPr lang="en-US" altLang="zh-CN" sz="1400" dirty="0"/>
              <a:t>C</a:t>
            </a:r>
            <a:r>
              <a:rPr lang="zh-CN" altLang="en-US" sz="1400" dirty="0"/>
              <a:t>发送加密结果。</a:t>
            </a:r>
            <a:endParaRPr lang="en-US" altLang="zh-CN" sz="1400" dirty="0"/>
          </a:p>
          <a:p>
            <a:pPr lvl="1">
              <a:lnSpc>
                <a:spcPct val="150000"/>
              </a:lnSpc>
            </a:pPr>
            <a:r>
              <a:rPr lang="en-US" altLang="zh-CN" sz="1400" dirty="0"/>
              <a:t>Step </a:t>
            </a:r>
            <a:r>
              <a:rPr lang="en-US" altLang="zh-CN" sz="1400" b="1" dirty="0"/>
              <a:t>4</a:t>
            </a:r>
            <a:r>
              <a:rPr lang="zh-CN" altLang="en-US" sz="1400" dirty="0"/>
              <a:t>：</a:t>
            </a:r>
            <a:r>
              <a:rPr lang="en-US" altLang="zh-CN" sz="1400" b="1" dirty="0"/>
              <a:t>C</a:t>
            </a:r>
            <a:r>
              <a:rPr lang="zh-CN" altLang="en-US" sz="1400" b="1" dirty="0"/>
              <a:t>解密</a:t>
            </a:r>
            <a:r>
              <a:rPr lang="zh-CN" altLang="en-US" sz="1400" dirty="0"/>
              <a:t>并发送解密梯度和损失回到</a:t>
            </a:r>
            <a:r>
              <a:rPr lang="en-US" altLang="zh-CN" sz="1400" dirty="0"/>
              <a:t>A</a:t>
            </a:r>
            <a:r>
              <a:rPr lang="zh-CN" altLang="en-US" sz="1400" dirty="0"/>
              <a:t>和</a:t>
            </a:r>
            <a:r>
              <a:rPr lang="en-US" altLang="zh-CN" sz="1400" dirty="0"/>
              <a:t>B</a:t>
            </a:r>
            <a:r>
              <a:rPr lang="zh-CN" altLang="en-US" sz="1400" dirty="0"/>
              <a:t>；</a:t>
            </a:r>
            <a:r>
              <a:rPr lang="en-US" altLang="zh-CN" sz="1400" dirty="0"/>
              <a:t>A</a:t>
            </a:r>
            <a:r>
              <a:rPr lang="zh-CN" altLang="en-US" sz="1400" dirty="0"/>
              <a:t>和</a:t>
            </a:r>
            <a:r>
              <a:rPr lang="en-US" altLang="zh-CN" sz="1400" dirty="0"/>
              <a:t>B</a:t>
            </a:r>
            <a:r>
              <a:rPr lang="zh-CN" altLang="en-US" sz="1400" dirty="0"/>
              <a:t>收到结果，相应地</a:t>
            </a:r>
            <a:r>
              <a:rPr lang="zh-CN" altLang="en-US" sz="1400" b="1" dirty="0"/>
              <a:t>更新模型参数。</a:t>
            </a:r>
            <a:endParaRPr lang="zh-CN" altLang="en-US" sz="1400" dirty="0"/>
          </a:p>
        </p:txBody>
      </p:sp>
      <p:graphicFrame>
        <p:nvGraphicFramePr>
          <p:cNvPr id="17" name="表格 16">
            <a:extLst>
              <a:ext uri="{FF2B5EF4-FFF2-40B4-BE49-F238E27FC236}">
                <a16:creationId xmlns:a16="http://schemas.microsoft.com/office/drawing/2014/main" id="{F42ED41A-0C84-499F-808F-D2F50D6E0F24}"/>
              </a:ext>
            </a:extLst>
          </p:cNvPr>
          <p:cNvGraphicFramePr>
            <a:graphicFrameLocks noGrp="1"/>
          </p:cNvGraphicFramePr>
          <p:nvPr>
            <p:extLst>
              <p:ext uri="{D42A27DB-BD31-4B8C-83A1-F6EECF244321}">
                <p14:modId xmlns:p14="http://schemas.microsoft.com/office/powerpoint/2010/main" val="872503879"/>
              </p:ext>
            </p:extLst>
          </p:nvPr>
        </p:nvGraphicFramePr>
        <p:xfrm>
          <a:off x="340084" y="3648491"/>
          <a:ext cx="3095088" cy="1021353"/>
        </p:xfrm>
        <a:graphic>
          <a:graphicData uri="http://schemas.openxmlformats.org/drawingml/2006/table">
            <a:tbl>
              <a:tblPr firstRow="1" bandRow="1">
                <a:tableStyleId>{5C22544A-7EE6-4342-B048-85BDC9FD1C3A}</a:tableStyleId>
              </a:tblPr>
              <a:tblGrid>
                <a:gridCol w="1031696">
                  <a:extLst>
                    <a:ext uri="{9D8B030D-6E8A-4147-A177-3AD203B41FA5}">
                      <a16:colId xmlns:a16="http://schemas.microsoft.com/office/drawing/2014/main" val="3963276314"/>
                    </a:ext>
                  </a:extLst>
                </a:gridCol>
                <a:gridCol w="1031696">
                  <a:extLst>
                    <a:ext uri="{9D8B030D-6E8A-4147-A177-3AD203B41FA5}">
                      <a16:colId xmlns:a16="http://schemas.microsoft.com/office/drawing/2014/main" val="1788063888"/>
                    </a:ext>
                  </a:extLst>
                </a:gridCol>
                <a:gridCol w="1031696">
                  <a:extLst>
                    <a:ext uri="{9D8B030D-6E8A-4147-A177-3AD203B41FA5}">
                      <a16:colId xmlns:a16="http://schemas.microsoft.com/office/drawing/2014/main" val="3550120313"/>
                    </a:ext>
                  </a:extLst>
                </a:gridCol>
              </a:tblGrid>
              <a:tr h="411753">
                <a:tc>
                  <a:txBody>
                    <a:bodyPr/>
                    <a:lstStyle/>
                    <a:p>
                      <a:pPr algn="ctr"/>
                      <a:r>
                        <a:rPr lang="zh-CN" altLang="en-US" sz="1600" dirty="0"/>
                        <a:t>联邦学习</a:t>
                      </a:r>
                    </a:p>
                  </a:txBody>
                  <a:tcPr/>
                </a:tc>
                <a:tc>
                  <a:txBody>
                    <a:bodyPr/>
                    <a:lstStyle/>
                    <a:p>
                      <a:pPr algn="ctr"/>
                      <a:r>
                        <a:rPr lang="zh-CN" altLang="en-US" sz="1600" dirty="0"/>
                        <a:t>横向</a:t>
                      </a:r>
                    </a:p>
                  </a:txBody>
                  <a:tcPr/>
                </a:tc>
                <a:tc>
                  <a:txBody>
                    <a:bodyPr/>
                    <a:lstStyle/>
                    <a:p>
                      <a:pPr algn="ctr"/>
                      <a:r>
                        <a:rPr lang="zh-CN" altLang="en-US" sz="1600" b="1" dirty="0"/>
                        <a:t>纵向</a:t>
                      </a:r>
                    </a:p>
                  </a:txBody>
                  <a:tcPr/>
                </a:tc>
                <a:extLst>
                  <a:ext uri="{0D108BD9-81ED-4DB2-BD59-A6C34878D82A}">
                    <a16:rowId xmlns:a16="http://schemas.microsoft.com/office/drawing/2014/main" val="3679026132"/>
                  </a:ext>
                </a:extLst>
              </a:tr>
              <a:tr h="260239">
                <a:tc>
                  <a:txBody>
                    <a:bodyPr/>
                    <a:lstStyle/>
                    <a:p>
                      <a:pPr algn="ctr"/>
                      <a:r>
                        <a:rPr lang="zh-CN" altLang="en-US" sz="1400" dirty="0"/>
                        <a:t>用户交集</a:t>
                      </a:r>
                    </a:p>
                  </a:txBody>
                  <a:tcPr/>
                </a:tc>
                <a:tc>
                  <a:txBody>
                    <a:bodyPr/>
                    <a:lstStyle/>
                    <a:p>
                      <a:pPr algn="ctr"/>
                      <a:r>
                        <a:rPr lang="zh-CN" altLang="en-US" sz="1400" dirty="0"/>
                        <a:t>小</a:t>
                      </a:r>
                    </a:p>
                  </a:txBody>
                  <a:tcPr/>
                </a:tc>
                <a:tc>
                  <a:txBody>
                    <a:bodyPr/>
                    <a:lstStyle/>
                    <a:p>
                      <a:pPr algn="ctr"/>
                      <a:r>
                        <a:rPr lang="zh-CN" altLang="en-US" sz="1400" b="1" dirty="0"/>
                        <a:t>大</a:t>
                      </a:r>
                    </a:p>
                  </a:txBody>
                  <a:tcPr/>
                </a:tc>
                <a:extLst>
                  <a:ext uri="{0D108BD9-81ED-4DB2-BD59-A6C34878D82A}">
                    <a16:rowId xmlns:a16="http://schemas.microsoft.com/office/drawing/2014/main" val="1817584016"/>
                  </a:ext>
                </a:extLst>
              </a:tr>
              <a:tr h="260239">
                <a:tc>
                  <a:txBody>
                    <a:bodyPr/>
                    <a:lstStyle/>
                    <a:p>
                      <a:pPr algn="ctr"/>
                      <a:r>
                        <a:rPr lang="zh-CN" altLang="en-US" sz="1400" dirty="0"/>
                        <a:t>特征空间</a:t>
                      </a:r>
                    </a:p>
                  </a:txBody>
                  <a:tcPr/>
                </a:tc>
                <a:tc>
                  <a:txBody>
                    <a:bodyPr/>
                    <a:lstStyle/>
                    <a:p>
                      <a:pPr algn="ctr"/>
                      <a:r>
                        <a:rPr lang="zh-CN" altLang="en-US" sz="1400" dirty="0"/>
                        <a:t>相似</a:t>
                      </a:r>
                    </a:p>
                  </a:txBody>
                  <a:tcPr/>
                </a:tc>
                <a:tc>
                  <a:txBody>
                    <a:bodyPr/>
                    <a:lstStyle/>
                    <a:p>
                      <a:pPr algn="ctr"/>
                      <a:r>
                        <a:rPr lang="zh-CN" altLang="en-US" sz="1400" b="1" dirty="0"/>
                        <a:t>不相似</a:t>
                      </a:r>
                    </a:p>
                  </a:txBody>
                  <a:tcPr/>
                </a:tc>
                <a:extLst>
                  <a:ext uri="{0D108BD9-81ED-4DB2-BD59-A6C34878D82A}">
                    <a16:rowId xmlns:a16="http://schemas.microsoft.com/office/drawing/2014/main" val="4039260840"/>
                  </a:ext>
                </a:extLst>
              </a:tr>
            </a:tbl>
          </a:graphicData>
        </a:graphic>
      </p:graphicFrame>
    </p:spTree>
    <p:extLst>
      <p:ext uri="{BB962C8B-B14F-4D97-AF65-F5344CB8AC3E}">
        <p14:creationId xmlns:p14="http://schemas.microsoft.com/office/powerpoint/2010/main" val="3156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22CCB9B1-FCDF-434A-B43F-9BBAF9979302}"/>
              </a:ext>
            </a:extLst>
          </p:cNvPr>
          <p:cNvPicPr>
            <a:picLocks noChangeAspect="1"/>
          </p:cNvPicPr>
          <p:nvPr/>
        </p:nvPicPr>
        <p:blipFill>
          <a:blip r:embed="rId3"/>
          <a:stretch>
            <a:fillRect/>
          </a:stretch>
        </p:blipFill>
        <p:spPr>
          <a:xfrm>
            <a:off x="582373" y="4863577"/>
            <a:ext cx="3321841" cy="1312008"/>
          </a:xfrm>
          <a:prstGeom prst="rect">
            <a:avLst/>
          </a:prstGeom>
        </p:spPr>
      </p:pic>
      <p:pic>
        <p:nvPicPr>
          <p:cNvPr id="7" name="图片 6">
            <a:extLst>
              <a:ext uri="{FF2B5EF4-FFF2-40B4-BE49-F238E27FC236}">
                <a16:creationId xmlns:a16="http://schemas.microsoft.com/office/drawing/2014/main" id="{0001D1EC-FBE6-4C01-B03A-B4031E43D7C0}"/>
              </a:ext>
            </a:extLst>
          </p:cNvPr>
          <p:cNvPicPr>
            <a:picLocks noChangeAspect="1"/>
          </p:cNvPicPr>
          <p:nvPr/>
        </p:nvPicPr>
        <p:blipFill>
          <a:blip r:embed="rId4"/>
          <a:stretch>
            <a:fillRect/>
          </a:stretch>
        </p:blipFill>
        <p:spPr>
          <a:xfrm>
            <a:off x="541609" y="1424999"/>
            <a:ext cx="3462680" cy="1020762"/>
          </a:xfrm>
          <a:prstGeom prst="rect">
            <a:avLst/>
          </a:prstGeom>
        </p:spPr>
      </p:pic>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联邦优化</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6</a:t>
            </a:fld>
            <a:endParaRPr lang="en-US" altLang="zh-CN"/>
          </a:p>
        </p:txBody>
      </p:sp>
      <p:sp>
        <p:nvSpPr>
          <p:cNvPr id="5" name="矩形: 圆角 4">
            <a:extLst>
              <a:ext uri="{FF2B5EF4-FFF2-40B4-BE49-F238E27FC236}">
                <a16:creationId xmlns:a16="http://schemas.microsoft.com/office/drawing/2014/main" id="{7923583D-C715-4C23-8075-FA66201FBAF8}"/>
              </a:ext>
            </a:extLst>
          </p:cNvPr>
          <p:cNvSpPr/>
          <p:nvPr/>
        </p:nvSpPr>
        <p:spPr>
          <a:xfrm>
            <a:off x="292729" y="4812339"/>
            <a:ext cx="3960439" cy="1312008"/>
          </a:xfrm>
          <a:prstGeom prst="round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4B6F522-22F5-427F-8CBB-B1B0D5189493}"/>
              </a:ext>
            </a:extLst>
          </p:cNvPr>
          <p:cNvSpPr/>
          <p:nvPr/>
        </p:nvSpPr>
        <p:spPr>
          <a:xfrm>
            <a:off x="4610100" y="4812339"/>
            <a:ext cx="3634308" cy="1261884"/>
          </a:xfrm>
          <a:prstGeom prst="rect">
            <a:avLst/>
          </a:prstGeom>
        </p:spPr>
        <p:txBody>
          <a:bodyPr wrap="square">
            <a:spAutoFit/>
          </a:bodyPr>
          <a:lstStyle/>
          <a:p>
            <a:r>
              <a:rPr lang="en-US" altLang="zh-CN" sz="1600" b="1" dirty="0"/>
              <a:t>non-IID</a:t>
            </a:r>
            <a:r>
              <a:rPr lang="zh-CN" altLang="en-US" sz="1600" b="1" dirty="0"/>
              <a:t>：用户数据非独立同分布？</a:t>
            </a:r>
            <a:endParaRPr lang="en-US" altLang="zh-CN" sz="1600" b="1" dirty="0"/>
          </a:p>
          <a:p>
            <a:r>
              <a:rPr lang="en-US" altLang="zh-CN" sz="1600" b="1" dirty="0"/>
              <a:t>Unbalanced</a:t>
            </a:r>
            <a:r>
              <a:rPr lang="zh-CN" altLang="en-US" sz="1600" b="1" dirty="0"/>
              <a:t>：用户数据量不平衡？</a:t>
            </a:r>
            <a:endParaRPr lang="en-US" altLang="zh-CN" sz="1600" b="1" dirty="0"/>
          </a:p>
          <a:p>
            <a:pPr lvl="1"/>
            <a:r>
              <a:rPr lang="zh-CN" altLang="en-US" sz="1400" dirty="0"/>
              <a:t>联邦平均法：使总损失函数为各个</a:t>
            </a:r>
            <a:r>
              <a:rPr lang="en-US" altLang="zh-CN" sz="1400" dirty="0"/>
              <a:t>client</a:t>
            </a:r>
            <a:r>
              <a:rPr lang="zh-CN" altLang="en-US" sz="1400" b="1" dirty="0"/>
              <a:t>局部损失与样本个数的加权平均</a:t>
            </a:r>
            <a:r>
              <a:rPr lang="zh-CN" altLang="en-US" sz="1400" dirty="0"/>
              <a:t>。</a:t>
            </a:r>
            <a:endParaRPr lang="en-US" altLang="zh-CN" sz="1400" dirty="0"/>
          </a:p>
          <a:p>
            <a:endParaRPr lang="zh-CN" altLang="en-US" sz="1600" dirty="0"/>
          </a:p>
        </p:txBody>
      </p:sp>
      <p:sp>
        <p:nvSpPr>
          <p:cNvPr id="13" name="矩形: 圆角 12">
            <a:extLst>
              <a:ext uri="{FF2B5EF4-FFF2-40B4-BE49-F238E27FC236}">
                <a16:creationId xmlns:a16="http://schemas.microsoft.com/office/drawing/2014/main" id="{C65B601E-813A-4893-A539-9169F862F338}"/>
              </a:ext>
            </a:extLst>
          </p:cNvPr>
          <p:cNvSpPr/>
          <p:nvPr/>
        </p:nvSpPr>
        <p:spPr>
          <a:xfrm>
            <a:off x="292729" y="3063067"/>
            <a:ext cx="3960440" cy="1279859"/>
          </a:xfrm>
          <a:prstGeom prst="round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72D1DB7-B597-4785-9D43-57447903D019}"/>
              </a:ext>
            </a:extLst>
          </p:cNvPr>
          <p:cNvSpPr/>
          <p:nvPr/>
        </p:nvSpPr>
        <p:spPr>
          <a:xfrm>
            <a:off x="4580966" y="3099228"/>
            <a:ext cx="3057247" cy="769441"/>
          </a:xfrm>
          <a:prstGeom prst="rect">
            <a:avLst/>
          </a:prstGeom>
        </p:spPr>
        <p:txBody>
          <a:bodyPr wrap="none">
            <a:spAutoFit/>
          </a:bodyPr>
          <a:lstStyle/>
          <a:p>
            <a:r>
              <a:rPr lang="zh-CN" altLang="en-US" sz="1600" b="1" dirty="0"/>
              <a:t>如何防止针对模型梯度的攻击？</a:t>
            </a:r>
            <a:endParaRPr lang="en-US" altLang="zh-CN" sz="1600" b="1" dirty="0"/>
          </a:p>
          <a:p>
            <a:pPr lvl="1"/>
            <a:r>
              <a:rPr lang="zh-CN" altLang="en-US" sz="1400" dirty="0"/>
              <a:t>对</a:t>
            </a:r>
            <a:r>
              <a:rPr lang="zh-CN" altLang="en-US" sz="1400" b="1" dirty="0"/>
              <a:t>梯度进行加密</a:t>
            </a:r>
            <a:r>
              <a:rPr lang="zh-CN" altLang="en-US" sz="1400" dirty="0"/>
              <a:t>：</a:t>
            </a:r>
            <a:endParaRPr lang="en-US" altLang="zh-CN" sz="1400" dirty="0"/>
          </a:p>
          <a:p>
            <a:pPr lvl="1"/>
            <a:r>
              <a:rPr lang="zh-CN" altLang="en-US" sz="1400" dirty="0"/>
              <a:t>差分隐私，同态加密。</a:t>
            </a:r>
          </a:p>
        </p:txBody>
      </p:sp>
      <p:sp>
        <p:nvSpPr>
          <p:cNvPr id="16" name="矩形: 圆角 15">
            <a:extLst>
              <a:ext uri="{FF2B5EF4-FFF2-40B4-BE49-F238E27FC236}">
                <a16:creationId xmlns:a16="http://schemas.microsoft.com/office/drawing/2014/main" id="{CCBA27E2-9BE5-4E8A-A920-7C8F6B06F5B9}"/>
              </a:ext>
            </a:extLst>
          </p:cNvPr>
          <p:cNvSpPr/>
          <p:nvPr/>
        </p:nvSpPr>
        <p:spPr>
          <a:xfrm>
            <a:off x="292729" y="1295450"/>
            <a:ext cx="3960440" cy="1279859"/>
          </a:xfrm>
          <a:prstGeom prst="round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4316DC6F-D1DD-485C-9257-07AF6CE5E635}"/>
              </a:ext>
            </a:extLst>
          </p:cNvPr>
          <p:cNvSpPr/>
          <p:nvPr/>
        </p:nvSpPr>
        <p:spPr>
          <a:xfrm>
            <a:off x="4552830" y="1296343"/>
            <a:ext cx="4133970" cy="1200329"/>
          </a:xfrm>
          <a:prstGeom prst="rect">
            <a:avLst/>
          </a:prstGeom>
        </p:spPr>
        <p:txBody>
          <a:bodyPr wrap="square">
            <a:spAutoFit/>
          </a:bodyPr>
          <a:lstStyle/>
          <a:p>
            <a:r>
              <a:rPr lang="zh-CN" altLang="en-US" sz="1600" b="1" dirty="0"/>
              <a:t>如何利用分布式梯度更新共享模型？</a:t>
            </a:r>
            <a:endParaRPr lang="en-US" altLang="zh-CN" sz="1600" b="1" dirty="0"/>
          </a:p>
          <a:p>
            <a:pPr lvl="1"/>
            <a:r>
              <a:rPr lang="zh-CN" altLang="en-US" sz="1400" dirty="0"/>
              <a:t>联邦平均法（</a:t>
            </a:r>
            <a:r>
              <a:rPr lang="en-US" altLang="zh-CN" sz="1400" dirty="0"/>
              <a:t>Federated Averaging</a:t>
            </a:r>
            <a:r>
              <a:rPr lang="zh-CN" altLang="en-US" sz="1400" dirty="0"/>
              <a:t>）：</a:t>
            </a:r>
            <a:endParaRPr lang="en-US" altLang="zh-CN" sz="1400" dirty="0"/>
          </a:p>
          <a:p>
            <a:pPr lvl="1"/>
            <a:r>
              <a:rPr lang="zh-CN" altLang="en-US" sz="1400" dirty="0"/>
              <a:t>在</a:t>
            </a:r>
            <a:r>
              <a:rPr lang="en-US" altLang="zh-CN" sz="1400" dirty="0"/>
              <a:t>Client</a:t>
            </a:r>
            <a:r>
              <a:rPr lang="zh-CN" altLang="en-US" sz="1400" dirty="0"/>
              <a:t>，使用本地数据进行</a:t>
            </a:r>
            <a:r>
              <a:rPr lang="zh-CN" altLang="en-US" sz="1400" b="1" dirty="0"/>
              <a:t>多轮迭代</a:t>
            </a:r>
            <a:r>
              <a:rPr lang="zh-CN" altLang="en-US" sz="1400" dirty="0"/>
              <a:t>。</a:t>
            </a:r>
            <a:endParaRPr lang="en-US" altLang="zh-CN" sz="1400" dirty="0"/>
          </a:p>
          <a:p>
            <a:pPr lvl="1"/>
            <a:r>
              <a:rPr lang="zh-CN" altLang="en-US" sz="1400" dirty="0"/>
              <a:t>在</a:t>
            </a:r>
            <a:r>
              <a:rPr lang="en-US" altLang="zh-CN" sz="1400" dirty="0"/>
              <a:t>Server</a:t>
            </a:r>
            <a:r>
              <a:rPr lang="zh-CN" altLang="en-US" sz="1400" dirty="0"/>
              <a:t>，将汇总的模型参数</a:t>
            </a:r>
            <a:r>
              <a:rPr lang="zh-CN" altLang="en-US" sz="1400" b="1" dirty="0"/>
              <a:t>加权平均</a:t>
            </a:r>
            <a:r>
              <a:rPr lang="zh-CN" altLang="en-US" sz="1400" dirty="0"/>
              <a:t>。</a:t>
            </a:r>
            <a:endParaRPr lang="en-US" altLang="zh-CN" sz="1400" dirty="0"/>
          </a:p>
          <a:p>
            <a:pPr lvl="1"/>
            <a:r>
              <a:rPr lang="zh-CN" altLang="en-US" sz="1400" dirty="0"/>
              <a:t>平衡了通信代价与计算代价。</a:t>
            </a:r>
            <a:endParaRPr lang="en-US" altLang="zh-CN" sz="1400" dirty="0"/>
          </a:p>
        </p:txBody>
      </p:sp>
      <p:pic>
        <p:nvPicPr>
          <p:cNvPr id="20" name="图片 19">
            <a:extLst>
              <a:ext uri="{FF2B5EF4-FFF2-40B4-BE49-F238E27FC236}">
                <a16:creationId xmlns:a16="http://schemas.microsoft.com/office/drawing/2014/main" id="{DA9151CB-97FE-41EC-A5A6-E25F5E723E1D}"/>
              </a:ext>
            </a:extLst>
          </p:cNvPr>
          <p:cNvPicPr>
            <a:picLocks noChangeAspect="1"/>
          </p:cNvPicPr>
          <p:nvPr/>
        </p:nvPicPr>
        <p:blipFill>
          <a:blip r:embed="rId5"/>
          <a:stretch>
            <a:fillRect/>
          </a:stretch>
        </p:blipFill>
        <p:spPr>
          <a:xfrm>
            <a:off x="530437" y="3262806"/>
            <a:ext cx="3373777" cy="863454"/>
          </a:xfrm>
          <a:prstGeom prst="rect">
            <a:avLst/>
          </a:prstGeom>
        </p:spPr>
      </p:pic>
      <p:sp>
        <p:nvSpPr>
          <p:cNvPr id="22" name="矩形 21">
            <a:extLst>
              <a:ext uri="{FF2B5EF4-FFF2-40B4-BE49-F238E27FC236}">
                <a16:creationId xmlns:a16="http://schemas.microsoft.com/office/drawing/2014/main" id="{2D7444C8-89BE-4193-A4B3-F347C816F3B7}"/>
              </a:ext>
            </a:extLst>
          </p:cNvPr>
          <p:cNvSpPr/>
          <p:nvPr/>
        </p:nvSpPr>
        <p:spPr>
          <a:xfrm>
            <a:off x="1907704" y="2595991"/>
            <a:ext cx="902811" cy="307777"/>
          </a:xfrm>
          <a:prstGeom prst="rect">
            <a:avLst/>
          </a:prstGeom>
        </p:spPr>
        <p:txBody>
          <a:bodyPr wrap="none">
            <a:spAutoFit/>
          </a:bodyPr>
          <a:lstStyle/>
          <a:p>
            <a:r>
              <a:rPr lang="zh-CN" altLang="en-US" sz="1400" dirty="0"/>
              <a:t>模型聚合</a:t>
            </a:r>
          </a:p>
        </p:txBody>
      </p:sp>
      <p:sp>
        <p:nvSpPr>
          <p:cNvPr id="24" name="矩形 23">
            <a:extLst>
              <a:ext uri="{FF2B5EF4-FFF2-40B4-BE49-F238E27FC236}">
                <a16:creationId xmlns:a16="http://schemas.microsoft.com/office/drawing/2014/main" id="{59BECAD0-FB33-4892-AE24-E78F91FA3002}"/>
              </a:ext>
            </a:extLst>
          </p:cNvPr>
          <p:cNvSpPr/>
          <p:nvPr/>
        </p:nvSpPr>
        <p:spPr>
          <a:xfrm>
            <a:off x="1907704" y="4345359"/>
            <a:ext cx="902811" cy="307777"/>
          </a:xfrm>
          <a:prstGeom prst="rect">
            <a:avLst/>
          </a:prstGeom>
        </p:spPr>
        <p:txBody>
          <a:bodyPr wrap="none">
            <a:spAutoFit/>
          </a:bodyPr>
          <a:lstStyle/>
          <a:p>
            <a:r>
              <a:rPr lang="zh-CN" altLang="en-US" sz="1400" dirty="0"/>
              <a:t>梯度上传</a:t>
            </a:r>
          </a:p>
        </p:txBody>
      </p:sp>
      <p:sp>
        <p:nvSpPr>
          <p:cNvPr id="25" name="矩形 24">
            <a:extLst>
              <a:ext uri="{FF2B5EF4-FFF2-40B4-BE49-F238E27FC236}">
                <a16:creationId xmlns:a16="http://schemas.microsoft.com/office/drawing/2014/main" id="{1BDE081B-2BDD-4BEA-BC39-5F463A7FB295}"/>
              </a:ext>
            </a:extLst>
          </p:cNvPr>
          <p:cNvSpPr/>
          <p:nvPr/>
        </p:nvSpPr>
        <p:spPr>
          <a:xfrm>
            <a:off x="1907703" y="6129661"/>
            <a:ext cx="902811" cy="307777"/>
          </a:xfrm>
          <a:prstGeom prst="rect">
            <a:avLst/>
          </a:prstGeom>
        </p:spPr>
        <p:txBody>
          <a:bodyPr wrap="none">
            <a:spAutoFit/>
          </a:bodyPr>
          <a:lstStyle/>
          <a:p>
            <a:r>
              <a:rPr lang="zh-CN" altLang="en-US" sz="1400" dirty="0"/>
              <a:t>本地训练</a:t>
            </a:r>
          </a:p>
        </p:txBody>
      </p:sp>
    </p:spTree>
    <p:extLst>
      <p:ext uri="{BB962C8B-B14F-4D97-AF65-F5344CB8AC3E}">
        <p14:creationId xmlns:p14="http://schemas.microsoft.com/office/powerpoint/2010/main" val="330025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联邦学习</a:t>
            </a:r>
            <a:r>
              <a:rPr lang="en-US" altLang="zh-CN" b="0" dirty="0"/>
              <a:t>——</a:t>
            </a:r>
            <a:r>
              <a:rPr lang="zh-CN" altLang="en-US" b="0" dirty="0"/>
              <a:t>无线定位</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7</a:t>
            </a:fld>
            <a:endParaRPr lang="en-US" altLang="zh-CN" dirty="0"/>
          </a:p>
        </p:txBody>
      </p:sp>
      <p:graphicFrame>
        <p:nvGraphicFramePr>
          <p:cNvPr id="19" name="表格 18">
            <a:extLst>
              <a:ext uri="{FF2B5EF4-FFF2-40B4-BE49-F238E27FC236}">
                <a16:creationId xmlns:a16="http://schemas.microsoft.com/office/drawing/2014/main" id="{8B36BEA7-1B76-469C-9F74-8004ED9232E0}"/>
              </a:ext>
            </a:extLst>
          </p:cNvPr>
          <p:cNvGraphicFramePr>
            <a:graphicFrameLocks noGrp="1"/>
          </p:cNvGraphicFramePr>
          <p:nvPr>
            <p:extLst>
              <p:ext uri="{D42A27DB-BD31-4B8C-83A1-F6EECF244321}">
                <p14:modId xmlns:p14="http://schemas.microsoft.com/office/powerpoint/2010/main" val="3057540779"/>
              </p:ext>
            </p:extLst>
          </p:nvPr>
        </p:nvGraphicFramePr>
        <p:xfrm>
          <a:off x="17749" y="116632"/>
          <a:ext cx="9108502" cy="6340582"/>
        </p:xfrm>
        <a:graphic>
          <a:graphicData uri="http://schemas.openxmlformats.org/drawingml/2006/table">
            <a:tbl>
              <a:tblPr firstRow="1" bandRow="1">
                <a:tableStyleId>{5C22544A-7EE6-4342-B048-85BDC9FD1C3A}</a:tableStyleId>
              </a:tblPr>
              <a:tblGrid>
                <a:gridCol w="1311654">
                  <a:extLst>
                    <a:ext uri="{9D8B030D-6E8A-4147-A177-3AD203B41FA5}">
                      <a16:colId xmlns:a16="http://schemas.microsoft.com/office/drawing/2014/main" val="1832656898"/>
                    </a:ext>
                  </a:extLst>
                </a:gridCol>
                <a:gridCol w="1131764">
                  <a:extLst>
                    <a:ext uri="{9D8B030D-6E8A-4147-A177-3AD203B41FA5}">
                      <a16:colId xmlns:a16="http://schemas.microsoft.com/office/drawing/2014/main" val="3057858195"/>
                    </a:ext>
                  </a:extLst>
                </a:gridCol>
                <a:gridCol w="720105">
                  <a:extLst>
                    <a:ext uri="{9D8B030D-6E8A-4147-A177-3AD203B41FA5}">
                      <a16:colId xmlns:a16="http://schemas.microsoft.com/office/drawing/2014/main" val="1949205717"/>
                    </a:ext>
                  </a:extLst>
                </a:gridCol>
                <a:gridCol w="1380198">
                  <a:extLst>
                    <a:ext uri="{9D8B030D-6E8A-4147-A177-3AD203B41FA5}">
                      <a16:colId xmlns:a16="http://schemas.microsoft.com/office/drawing/2014/main" val="2001693766"/>
                    </a:ext>
                  </a:extLst>
                </a:gridCol>
                <a:gridCol w="1820795">
                  <a:extLst>
                    <a:ext uri="{9D8B030D-6E8A-4147-A177-3AD203B41FA5}">
                      <a16:colId xmlns:a16="http://schemas.microsoft.com/office/drawing/2014/main" val="4125060208"/>
                    </a:ext>
                  </a:extLst>
                </a:gridCol>
                <a:gridCol w="1205508">
                  <a:extLst>
                    <a:ext uri="{9D8B030D-6E8A-4147-A177-3AD203B41FA5}">
                      <a16:colId xmlns:a16="http://schemas.microsoft.com/office/drawing/2014/main" val="3689954498"/>
                    </a:ext>
                  </a:extLst>
                </a:gridCol>
                <a:gridCol w="1538478">
                  <a:extLst>
                    <a:ext uri="{9D8B030D-6E8A-4147-A177-3AD203B41FA5}">
                      <a16:colId xmlns:a16="http://schemas.microsoft.com/office/drawing/2014/main" val="524081455"/>
                    </a:ext>
                  </a:extLst>
                </a:gridCol>
              </a:tblGrid>
              <a:tr h="364165">
                <a:tc>
                  <a:txBody>
                    <a:bodyPr/>
                    <a:lstStyle/>
                    <a:p>
                      <a:r>
                        <a:rPr lang="en-US" altLang="zh-CN" sz="1000" dirty="0" err="1">
                          <a:latin typeface="等线" panose="02010600030101010101" pitchFamily="2" charset="-122"/>
                          <a:ea typeface="等线" panose="02010600030101010101" pitchFamily="2" charset="-122"/>
                        </a:rPr>
                        <a:t>titile</a:t>
                      </a:r>
                      <a:endParaRPr lang="zh-CN" altLang="en-US" sz="1000" dirty="0">
                        <a:latin typeface="等线" panose="02010600030101010101" pitchFamily="2" charset="-122"/>
                        <a:ea typeface="等线" panose="02010600030101010101" pitchFamily="2" charset="-122"/>
                      </a:endParaRPr>
                    </a:p>
                  </a:txBody>
                  <a:tcPr/>
                </a:tc>
                <a:tc>
                  <a:txBody>
                    <a:bodyPr/>
                    <a:lstStyle/>
                    <a:p>
                      <a:pPr marL="0" algn="l" defTabSz="914400" rtl="0" eaLnBrk="1" latinLnBrk="0" hangingPunct="1"/>
                      <a:r>
                        <a:rPr lang="en-US" altLang="zh-CN" sz="1000" b="1" kern="1200" dirty="0">
                          <a:solidFill>
                            <a:schemeClr val="lt1"/>
                          </a:solidFill>
                          <a:latin typeface="等线" panose="02010600030101010101" pitchFamily="2" charset="-122"/>
                          <a:ea typeface="等线" panose="02010600030101010101" pitchFamily="2" charset="-122"/>
                          <a:cs typeface="+mn-cs"/>
                        </a:rPr>
                        <a:t>publication</a:t>
                      </a:r>
                      <a:endParaRPr lang="zh-CN" altLang="en-US" sz="1000" b="1" kern="1200" dirty="0">
                        <a:solidFill>
                          <a:schemeClr val="lt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b="1" kern="1200" dirty="0">
                          <a:solidFill>
                            <a:schemeClr val="lt1"/>
                          </a:solidFill>
                          <a:latin typeface="等线" panose="02010600030101010101" pitchFamily="2" charset="-122"/>
                          <a:ea typeface="等线" panose="02010600030101010101" pitchFamily="2" charset="-122"/>
                          <a:cs typeface="+mn-cs"/>
                        </a:rPr>
                        <a:t>author</a:t>
                      </a:r>
                      <a:endParaRPr lang="zh-CN" altLang="en-US" sz="1000" b="1" kern="1200" dirty="0">
                        <a:solidFill>
                          <a:schemeClr val="lt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b="1" kern="1200" dirty="0">
                          <a:solidFill>
                            <a:schemeClr val="lt1"/>
                          </a:solidFill>
                          <a:latin typeface="等线" panose="02010600030101010101" pitchFamily="2" charset="-122"/>
                          <a:ea typeface="等线" panose="02010600030101010101" pitchFamily="2" charset="-122"/>
                          <a:cs typeface="+mn-cs"/>
                        </a:rPr>
                        <a:t>method</a:t>
                      </a:r>
                      <a:endParaRPr lang="zh-CN" altLang="en-US" sz="1000" b="1" kern="1200" dirty="0">
                        <a:solidFill>
                          <a:schemeClr val="lt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b="1" kern="1200" dirty="0">
                          <a:solidFill>
                            <a:schemeClr val="lt1"/>
                          </a:solidFill>
                          <a:latin typeface="等线" panose="02010600030101010101" pitchFamily="2" charset="-122"/>
                          <a:ea typeface="等线" panose="02010600030101010101" pitchFamily="2" charset="-122"/>
                          <a:cs typeface="+mn-cs"/>
                        </a:rPr>
                        <a:t>advantage</a:t>
                      </a:r>
                      <a:endParaRPr lang="zh-CN" altLang="en-US" sz="1000" b="1" kern="1200" dirty="0">
                        <a:solidFill>
                          <a:schemeClr val="lt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b="1" kern="1200" dirty="0">
                          <a:solidFill>
                            <a:schemeClr val="lt1"/>
                          </a:solidFill>
                          <a:latin typeface="等线" panose="02010600030101010101" pitchFamily="2" charset="-122"/>
                          <a:ea typeface="等线" panose="02010600030101010101" pitchFamily="2" charset="-122"/>
                          <a:cs typeface="+mn-cs"/>
                        </a:rPr>
                        <a:t>evaluation</a:t>
                      </a:r>
                      <a:endParaRPr lang="zh-CN" altLang="en-US" sz="1000" b="1" kern="1200" dirty="0">
                        <a:solidFill>
                          <a:schemeClr val="lt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b="1" kern="1200" dirty="0">
                          <a:solidFill>
                            <a:schemeClr val="lt1"/>
                          </a:solidFill>
                          <a:latin typeface="等线" panose="02010600030101010101" pitchFamily="2" charset="-122"/>
                          <a:ea typeface="等线" panose="02010600030101010101" pitchFamily="2" charset="-122"/>
                          <a:cs typeface="+mn-cs"/>
                        </a:rPr>
                        <a:t>package</a:t>
                      </a:r>
                      <a:endParaRPr lang="zh-CN" altLang="en-US" sz="1000" b="1" kern="1200" dirty="0">
                        <a:solidFill>
                          <a:schemeClr val="lt1"/>
                        </a:solidFill>
                        <a:latin typeface="等线" panose="02010600030101010101" pitchFamily="2" charset="-122"/>
                        <a:ea typeface="等线" panose="02010600030101010101" pitchFamily="2" charset="-122"/>
                        <a:cs typeface="+mn-cs"/>
                      </a:endParaRPr>
                    </a:p>
                  </a:txBody>
                  <a:tcPr/>
                </a:tc>
                <a:extLst>
                  <a:ext uri="{0D108BD9-81ED-4DB2-BD59-A6C34878D82A}">
                    <a16:rowId xmlns:a16="http://schemas.microsoft.com/office/drawing/2014/main" val="302284887"/>
                  </a:ext>
                </a:extLst>
              </a:tr>
              <a:tr h="1344608">
                <a:tc>
                  <a:txBody>
                    <a:bodyPr/>
                    <a:lstStyle/>
                    <a:p>
                      <a:pPr marL="0" algn="l" defTabSz="914400" rtl="0" eaLnBrk="1" latinLnBrk="0" hangingPunct="1"/>
                      <a:r>
                        <a:rPr lang="en-US" altLang="zh-CN" sz="1000" kern="1200" dirty="0" err="1">
                          <a:solidFill>
                            <a:schemeClr val="dk1"/>
                          </a:solidFill>
                          <a:latin typeface="等线" panose="02010600030101010101" pitchFamily="2" charset="-122"/>
                          <a:ea typeface="等线" panose="02010600030101010101" pitchFamily="2" charset="-122"/>
                          <a:cs typeface="+mn-cs"/>
                        </a:rPr>
                        <a:t>FedLoc</a:t>
                      </a:r>
                      <a:r>
                        <a:rPr lang="en-US" altLang="zh-CN" sz="1000" kern="1200" dirty="0">
                          <a:solidFill>
                            <a:schemeClr val="dk1"/>
                          </a:solidFill>
                          <a:latin typeface="等线" panose="02010600030101010101" pitchFamily="2" charset="-122"/>
                          <a:ea typeface="等线" panose="02010600030101010101" pitchFamily="2" charset="-122"/>
                          <a:cs typeface="+mn-cs"/>
                        </a:rPr>
                        <a:t>: Federated Learning framework for data-driven cooperative localization and location data processing</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err="1">
                          <a:solidFill>
                            <a:schemeClr val="dk1"/>
                          </a:solidFill>
                          <a:latin typeface="等线" panose="02010600030101010101" pitchFamily="2" charset="-122"/>
                          <a:ea typeface="等线" panose="02010600030101010101" pitchFamily="2" charset="-122"/>
                          <a:cs typeface="+mn-cs"/>
                        </a:rPr>
                        <a:t>arXiv</a:t>
                      </a:r>
                      <a:r>
                        <a:rPr lang="en-US" altLang="zh-CN" sz="1000" kern="1200" dirty="0">
                          <a:solidFill>
                            <a:schemeClr val="dk1"/>
                          </a:solidFill>
                          <a:latin typeface="等线" panose="02010600030101010101" pitchFamily="2" charset="-122"/>
                          <a:ea typeface="等线" panose="02010600030101010101" pitchFamily="2" charset="-122"/>
                          <a:cs typeface="+mn-cs"/>
                        </a:rPr>
                        <a:t> May 2020</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dirty="0">
                          <a:latin typeface="等线" panose="02010600030101010101" pitchFamily="2" charset="-122"/>
                          <a:ea typeface="等线" panose="02010600030101010101" pitchFamily="2" charset="-122"/>
                        </a:rPr>
                        <a:t>Feng Yin</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回顾</a:t>
                      </a:r>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联邦学习。</a:t>
                      </a:r>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深度模型。</a:t>
                      </a:r>
                      <a:r>
                        <a:rPr lang="en-US" altLang="zh-CN" sz="1000" kern="1200" dirty="0">
                          <a:solidFill>
                            <a:schemeClr val="dk1"/>
                          </a:solidFill>
                          <a:latin typeface="等线" panose="02010600030101010101" pitchFamily="2" charset="-122"/>
                          <a:ea typeface="等线" panose="02010600030101010101" pitchFamily="2" charset="-122"/>
                          <a:cs typeface="+mn-cs"/>
                        </a:rPr>
                        <a:t>3.</a:t>
                      </a:r>
                      <a:r>
                        <a:rPr lang="zh-CN" altLang="en-US" sz="1000" kern="1200" dirty="0">
                          <a:solidFill>
                            <a:schemeClr val="dk1"/>
                          </a:solidFill>
                          <a:latin typeface="等线" panose="02010600030101010101" pitchFamily="2" charset="-122"/>
                          <a:ea typeface="等线" panose="02010600030101010101" pitchFamily="2" charset="-122"/>
                          <a:cs typeface="+mn-cs"/>
                        </a:rPr>
                        <a:t>分布式参数优化方法。联邦学习优势：</a:t>
                      </a:r>
                      <a:r>
                        <a:rPr lang="en-US" altLang="zh-CN" sz="1000" kern="1200" dirty="0">
                          <a:solidFill>
                            <a:schemeClr val="dk1"/>
                          </a:solidFill>
                          <a:latin typeface="等线" panose="02010600030101010101" pitchFamily="2" charset="-122"/>
                          <a:ea typeface="等线" panose="02010600030101010101" pitchFamily="2" charset="-122"/>
                          <a:cs typeface="+mn-cs"/>
                        </a:rPr>
                        <a:t>1.non-IID</a:t>
                      </a:r>
                      <a:r>
                        <a:rPr lang="zh-CN" altLang="en-US" sz="1000" kern="1200" dirty="0">
                          <a:solidFill>
                            <a:schemeClr val="dk1"/>
                          </a:solidFill>
                          <a:latin typeface="等线" panose="02010600030101010101" pitchFamily="2" charset="-122"/>
                          <a:ea typeface="等线" panose="02010600030101010101" pitchFamily="2" charset="-122"/>
                          <a:cs typeface="+mn-cs"/>
                        </a:rPr>
                        <a:t>数据。</a:t>
                      </a:r>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非均衡数据量。</a:t>
                      </a:r>
                      <a:r>
                        <a:rPr lang="en-US" altLang="zh-CN" sz="1000" kern="1200" dirty="0">
                          <a:solidFill>
                            <a:schemeClr val="dk1"/>
                          </a:solidFill>
                          <a:latin typeface="等线" panose="02010600030101010101" pitchFamily="2" charset="-122"/>
                          <a:ea typeface="等线" panose="02010600030101010101" pitchFamily="2" charset="-122"/>
                          <a:cs typeface="+mn-cs"/>
                        </a:rPr>
                        <a:t>3.</a:t>
                      </a:r>
                      <a:r>
                        <a:rPr lang="zh-CN" altLang="en-US" sz="1000" kern="1200" dirty="0">
                          <a:solidFill>
                            <a:schemeClr val="dk1"/>
                          </a:solidFill>
                          <a:latin typeface="等线" panose="02010600030101010101" pitchFamily="2" charset="-122"/>
                          <a:ea typeface="等线" panose="02010600030101010101" pitchFamily="2" charset="-122"/>
                          <a:cs typeface="+mn-cs"/>
                        </a:rPr>
                        <a:t>大量用户。</a:t>
                      </a:r>
                      <a:r>
                        <a:rPr lang="en-US" altLang="zh-CN" sz="1000" kern="1200" dirty="0">
                          <a:solidFill>
                            <a:schemeClr val="dk1"/>
                          </a:solidFill>
                          <a:latin typeface="等线" panose="02010600030101010101" pitchFamily="2" charset="-122"/>
                          <a:ea typeface="等线" panose="02010600030101010101" pitchFamily="2" charset="-122"/>
                          <a:cs typeface="+mn-cs"/>
                        </a:rPr>
                        <a:t>4.</a:t>
                      </a:r>
                      <a:r>
                        <a:rPr lang="zh-CN" altLang="en-US" sz="1000" kern="1200" dirty="0">
                          <a:solidFill>
                            <a:schemeClr val="dk1"/>
                          </a:solidFill>
                          <a:latin typeface="等线" panose="02010600030101010101" pitchFamily="2" charset="-122"/>
                          <a:ea typeface="等线" panose="02010600030101010101" pitchFamily="2" charset="-122"/>
                          <a:cs typeface="+mn-cs"/>
                        </a:rPr>
                        <a:t>通信限制。</a:t>
                      </a:r>
                      <a:r>
                        <a:rPr lang="en-US" altLang="zh-CN" sz="1000" kern="1200" dirty="0">
                          <a:solidFill>
                            <a:schemeClr val="dk1"/>
                          </a:solidFill>
                          <a:latin typeface="等线" panose="02010600030101010101" pitchFamily="2" charset="-122"/>
                          <a:ea typeface="等线" panose="02010600030101010101" pitchFamily="2" charset="-122"/>
                          <a:cs typeface="+mn-cs"/>
                        </a:rPr>
                        <a:t>5.</a:t>
                      </a:r>
                      <a:r>
                        <a:rPr lang="zh-CN" altLang="en-US" sz="1000" kern="1200" dirty="0">
                          <a:solidFill>
                            <a:schemeClr val="dk1"/>
                          </a:solidFill>
                          <a:latin typeface="等线" panose="02010600030101010101" pitchFamily="2" charset="-122"/>
                          <a:ea typeface="等线" panose="02010600030101010101" pitchFamily="2" charset="-122"/>
                          <a:cs typeface="+mn-cs"/>
                        </a:rPr>
                        <a:t>数据隐私。</a:t>
                      </a: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介绍了</a:t>
                      </a:r>
                      <a:r>
                        <a:rPr lang="en-US" altLang="zh-CN" sz="1000" kern="1200" dirty="0" err="1">
                          <a:solidFill>
                            <a:schemeClr val="dk1"/>
                          </a:solidFill>
                          <a:latin typeface="等线" panose="02010600030101010101" pitchFamily="2" charset="-122"/>
                          <a:ea typeface="等线" panose="02010600030101010101" pitchFamily="2" charset="-122"/>
                          <a:cs typeface="+mn-cs"/>
                        </a:rPr>
                        <a:t>FedAvg</a:t>
                      </a:r>
                      <a:r>
                        <a:rPr lang="zh-CN" altLang="en-US" sz="1000" kern="1200" dirty="0">
                          <a:solidFill>
                            <a:schemeClr val="dk1"/>
                          </a:solidFill>
                          <a:latin typeface="等线" panose="02010600030101010101" pitchFamily="2" charset="-122"/>
                          <a:ea typeface="等线" panose="02010600030101010101" pitchFamily="2" charset="-122"/>
                          <a:cs typeface="+mn-cs"/>
                        </a:rPr>
                        <a:t>以及</a:t>
                      </a:r>
                      <a:r>
                        <a:rPr lang="en-US" altLang="zh-CN" sz="1000" kern="1200" dirty="0">
                          <a:solidFill>
                            <a:schemeClr val="dk1"/>
                          </a:solidFill>
                          <a:latin typeface="等线" panose="02010600030101010101" pitchFamily="2" charset="-122"/>
                          <a:ea typeface="等线" panose="02010600030101010101" pitchFamily="2" charset="-122"/>
                          <a:cs typeface="+mn-cs"/>
                        </a:rPr>
                        <a:t>ADMM</a:t>
                      </a:r>
                      <a:r>
                        <a:rPr lang="zh-CN" altLang="en-US" sz="1000" kern="1200" dirty="0">
                          <a:solidFill>
                            <a:schemeClr val="dk1"/>
                          </a:solidFill>
                          <a:latin typeface="等线" panose="02010600030101010101" pitchFamily="2" charset="-122"/>
                          <a:ea typeface="等线" panose="02010600030101010101" pitchFamily="2" charset="-122"/>
                          <a:cs typeface="+mn-cs"/>
                        </a:rPr>
                        <a:t>聚合方法。</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介绍了多方计算，同态加密，差分隐私在联邦学习中的应用。</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3.</a:t>
                      </a:r>
                      <a:r>
                        <a:rPr lang="zh-CN" altLang="en-US" sz="1000" kern="1200" dirty="0">
                          <a:solidFill>
                            <a:schemeClr val="dk1"/>
                          </a:solidFill>
                          <a:latin typeface="等线" panose="02010600030101010101" pitchFamily="2" charset="-122"/>
                          <a:ea typeface="等线" panose="02010600030101010101" pitchFamily="2" charset="-122"/>
                          <a:cs typeface="+mn-cs"/>
                        </a:rPr>
                        <a:t>分析了</a:t>
                      </a:r>
                      <a:r>
                        <a:rPr lang="en-US" altLang="zh-CN" sz="1000" kern="1200" dirty="0">
                          <a:solidFill>
                            <a:schemeClr val="dk1"/>
                          </a:solidFill>
                          <a:latin typeface="等线" panose="02010600030101010101" pitchFamily="2" charset="-122"/>
                          <a:ea typeface="等线" panose="02010600030101010101" pitchFamily="2" charset="-122"/>
                          <a:cs typeface="+mn-cs"/>
                        </a:rPr>
                        <a:t>cloud</a:t>
                      </a:r>
                      <a:r>
                        <a:rPr lang="zh-CN" altLang="en-US" sz="1000" kern="1200" dirty="0">
                          <a:solidFill>
                            <a:schemeClr val="dk1"/>
                          </a:solidFill>
                          <a:latin typeface="等线" panose="02010600030101010101" pitchFamily="2" charset="-122"/>
                          <a:ea typeface="等线" panose="02010600030101010101" pitchFamily="2" charset="-122"/>
                          <a:cs typeface="+mn-cs"/>
                        </a:rPr>
                        <a:t>以及</a:t>
                      </a:r>
                      <a:r>
                        <a:rPr lang="en-US" altLang="zh-CN" sz="1000" kern="1200" dirty="0">
                          <a:solidFill>
                            <a:schemeClr val="dk1"/>
                          </a:solidFill>
                          <a:latin typeface="等线" panose="02010600030101010101" pitchFamily="2" charset="-122"/>
                          <a:ea typeface="等线" panose="02010600030101010101" pitchFamily="2" charset="-122"/>
                          <a:cs typeface="+mn-cs"/>
                        </a:rPr>
                        <a:t>edge</a:t>
                      </a:r>
                      <a:r>
                        <a:rPr lang="zh-CN" altLang="en-US" sz="1000" kern="1200" dirty="0">
                          <a:solidFill>
                            <a:schemeClr val="dk1"/>
                          </a:solidFill>
                          <a:latin typeface="等线" panose="02010600030101010101" pitchFamily="2" charset="-122"/>
                          <a:ea typeface="等线" panose="02010600030101010101" pitchFamily="2" charset="-122"/>
                          <a:cs typeface="+mn-cs"/>
                        </a:rPr>
                        <a:t>的应用场景。</a:t>
                      </a: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无</a:t>
                      </a: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联邦学习结合定位的</a:t>
                      </a:r>
                      <a:r>
                        <a:rPr lang="zh-CN" altLang="en-US" sz="1000" b="1" kern="1200" dirty="0">
                          <a:solidFill>
                            <a:srgbClr val="FF0000"/>
                          </a:solidFill>
                          <a:latin typeface="等线" panose="02010600030101010101" pitchFamily="2" charset="-122"/>
                          <a:ea typeface="等线" panose="02010600030101010101" pitchFamily="2" charset="-122"/>
                          <a:cs typeface="+mn-cs"/>
                        </a:rPr>
                        <a:t>综述</a:t>
                      </a:r>
                      <a:r>
                        <a:rPr lang="zh-CN" altLang="en-US" sz="1000" kern="1200" dirty="0">
                          <a:solidFill>
                            <a:schemeClr val="dk1"/>
                          </a:solidFill>
                          <a:latin typeface="等线" panose="02010600030101010101" pitchFamily="2" charset="-122"/>
                          <a:ea typeface="等线" panose="02010600030101010101" pitchFamily="2" charset="-122"/>
                          <a:cs typeface="+mn-cs"/>
                        </a:rPr>
                        <a:t>，介绍了多种联邦学习的使用方法和优化细节，多种定位的应用场景</a:t>
                      </a:r>
                      <a:endParaRPr lang="en-US" altLang="zh-CN" sz="1000" kern="1200" dirty="0">
                        <a:solidFill>
                          <a:schemeClr val="dk1"/>
                        </a:solidFill>
                        <a:latin typeface="等线" panose="02010600030101010101" pitchFamily="2" charset="-122"/>
                        <a:ea typeface="等线" panose="02010600030101010101" pitchFamily="2" charset="-122"/>
                        <a:cs typeface="+mn-cs"/>
                      </a:endParaRPr>
                    </a:p>
                  </a:txBody>
                  <a:tcPr/>
                </a:tc>
                <a:extLst>
                  <a:ext uri="{0D108BD9-81ED-4DB2-BD59-A6C34878D82A}">
                    <a16:rowId xmlns:a16="http://schemas.microsoft.com/office/drawing/2014/main" val="2493657541"/>
                  </a:ext>
                </a:extLst>
              </a:tr>
              <a:tr h="1204544">
                <a:tc>
                  <a:txBody>
                    <a:bodyPr/>
                    <a:lstStyle/>
                    <a:p>
                      <a:pPr marL="0" algn="l" defTabSz="914400" rtl="0" eaLnBrk="1" latinLnBrk="0" hangingPunct="1"/>
                      <a:r>
                        <a:rPr lang="en-US" altLang="zh-CN" sz="1000" dirty="0" err="1">
                          <a:latin typeface="等线" panose="02010600030101010101" pitchFamily="2" charset="-122"/>
                          <a:ea typeface="等线" panose="02010600030101010101" pitchFamily="2" charset="-122"/>
                        </a:rPr>
                        <a:t>FLoc</a:t>
                      </a:r>
                      <a:r>
                        <a:rPr lang="en-US" altLang="zh-CN" sz="1000" dirty="0">
                          <a:latin typeface="等线" panose="02010600030101010101" pitchFamily="2" charset="-122"/>
                          <a:ea typeface="等线" panose="02010600030101010101" pitchFamily="2" charset="-122"/>
                        </a:rPr>
                        <a:t>: Fingerprint-based Indoor Localization System under a Federated Learning Updating Framework </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dirty="0">
                          <a:latin typeface="等线" panose="02010600030101010101" pitchFamily="2" charset="-122"/>
                          <a:ea typeface="等线" panose="02010600030101010101" pitchFamily="2" charset="-122"/>
                        </a:rPr>
                        <a:t>2019 15th International Conference on Mobile Ad-hoc and Sensor Networks (MSN)</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dirty="0" err="1">
                          <a:latin typeface="等线" panose="02010600030101010101" pitchFamily="2" charset="-122"/>
                          <a:ea typeface="等线" panose="02010600030101010101" pitchFamily="2" charset="-122"/>
                        </a:rPr>
                        <a:t>Yuxiang</a:t>
                      </a:r>
                      <a:r>
                        <a:rPr lang="en-US" altLang="zh-CN" sz="1000" dirty="0">
                          <a:latin typeface="等线" panose="02010600030101010101" pitchFamily="2" charset="-122"/>
                          <a:ea typeface="等线" panose="02010600030101010101" pitchFamily="2" charset="-122"/>
                        </a:rPr>
                        <a:t> Liu</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1.RSS</a:t>
                      </a:r>
                      <a:r>
                        <a:rPr lang="zh-CN" altLang="en-US" sz="1000" kern="1200" dirty="0">
                          <a:solidFill>
                            <a:schemeClr val="dk1"/>
                          </a:solidFill>
                          <a:latin typeface="等线" panose="02010600030101010101" pitchFamily="2" charset="-122"/>
                          <a:ea typeface="等线" panose="02010600030101010101" pitchFamily="2" charset="-122"/>
                          <a:cs typeface="+mn-cs"/>
                        </a:rPr>
                        <a:t>指纹</a:t>
                      </a:r>
                      <a:r>
                        <a:rPr lang="en-US" altLang="zh-CN" sz="1000" kern="1200" dirty="0">
                          <a:solidFill>
                            <a:schemeClr val="dk1"/>
                          </a:solidFill>
                          <a:latin typeface="等线" panose="02010600030101010101" pitchFamily="2" charset="-122"/>
                          <a:ea typeface="等线" panose="02010600030101010101" pitchFamily="2" charset="-122"/>
                          <a:cs typeface="+mn-cs"/>
                        </a:rPr>
                        <a:t>+VAE+</a:t>
                      </a:r>
                      <a:r>
                        <a:rPr lang="zh-CN" altLang="en-US" sz="1000" kern="1200" dirty="0">
                          <a:solidFill>
                            <a:schemeClr val="dk1"/>
                          </a:solidFill>
                          <a:latin typeface="等线" panose="02010600030101010101" pitchFamily="2" charset="-122"/>
                          <a:ea typeface="等线" panose="02010600030101010101" pitchFamily="2" charset="-122"/>
                          <a:cs typeface="+mn-cs"/>
                        </a:rPr>
                        <a:t>联邦学习</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同态加密确保数据隐私</a:t>
                      </a:r>
                      <a:r>
                        <a:rPr lang="zh-CN" altLang="en-US" sz="1000" dirty="0">
                          <a:latin typeface="等线" panose="02010600030101010101" pitchFamily="2" charset="-122"/>
                          <a:ea typeface="等线" panose="02010600030101010101" pitchFamily="2" charset="-122"/>
                        </a:rPr>
                        <a:t>。</a:t>
                      </a:r>
                      <a:endParaRPr lang="en-US" altLang="zh-CN" sz="1000" dirty="0">
                        <a:latin typeface="等线" panose="02010600030101010101" pitchFamily="2" charset="-122"/>
                        <a:ea typeface="等线" panose="02010600030101010101" pitchFamily="2" charset="-122"/>
                      </a:endParaRPr>
                    </a:p>
                    <a:p>
                      <a:pPr marL="0" algn="l" defTabSz="914400" rtl="0" eaLnBrk="1" latinLnBrk="0" hangingPunct="1"/>
                      <a:r>
                        <a:rPr lang="en-US" altLang="zh-CN" sz="1000" dirty="0">
                          <a:latin typeface="等线" panose="02010600030101010101" pitchFamily="2" charset="-122"/>
                          <a:ea typeface="等线" panose="02010600030101010101" pitchFamily="2" charset="-122"/>
                        </a:rPr>
                        <a:t>2.Pysyft</a:t>
                      </a:r>
                      <a:r>
                        <a:rPr lang="zh-CN" altLang="en-US" sz="1000" dirty="0">
                          <a:latin typeface="等线" panose="02010600030101010101" pitchFamily="2" charset="-122"/>
                          <a:ea typeface="等线" panose="02010600030101010101" pitchFamily="2" charset="-122"/>
                        </a:rPr>
                        <a:t>仿真</a:t>
                      </a:r>
                      <a:endParaRPr lang="en-US" altLang="zh-CN" sz="1000" dirty="0">
                        <a:latin typeface="等线" panose="02010600030101010101" pitchFamily="2" charset="-122"/>
                        <a:ea typeface="等线" panose="02010600030101010101" pitchFamily="2" charset="-122"/>
                      </a:endParaRP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联邦学习结合定位流程清晰。</a:t>
                      </a:r>
                    </a:p>
                  </a:txBody>
                  <a:tcPr/>
                </a:tc>
                <a:tc>
                  <a:txBody>
                    <a:bodyPr/>
                    <a:lstStyle/>
                    <a:p>
                      <a:pPr marL="0" indent="0" algn="l" defTabSz="914400" rtl="0" eaLnBrk="1" latinLnBrk="0" hangingPunct="1">
                        <a:buNone/>
                      </a:pPr>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使用相同数据集对比集中式与分布式。</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indent="0" algn="l" defTabSz="914400" rtl="0" eaLnBrk="1" latinLnBrk="0" hangingPunct="1">
                        <a:buNone/>
                      </a:pPr>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验证</a:t>
                      </a:r>
                      <a:r>
                        <a:rPr lang="en-US" altLang="zh-CN" sz="1000" kern="1200" dirty="0">
                          <a:solidFill>
                            <a:schemeClr val="dk1"/>
                          </a:solidFill>
                          <a:latin typeface="等线" panose="02010600030101010101" pitchFamily="2" charset="-122"/>
                          <a:ea typeface="等线" panose="02010600030101010101" pitchFamily="2" charset="-122"/>
                          <a:cs typeface="+mn-cs"/>
                        </a:rPr>
                        <a:t>model update</a:t>
                      </a:r>
                      <a:r>
                        <a:rPr lang="zh-CN" altLang="en-US" sz="1000" kern="1200" dirty="0">
                          <a:solidFill>
                            <a:schemeClr val="dk1"/>
                          </a:solidFill>
                          <a:latin typeface="等线" panose="02010600030101010101" pitchFamily="2" charset="-122"/>
                          <a:ea typeface="等线" panose="02010600030101010101" pitchFamily="2" charset="-122"/>
                          <a:cs typeface="+mn-cs"/>
                        </a:rPr>
                        <a:t>的有效性。</a:t>
                      </a: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第一个联邦学习</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b="1" kern="1200" dirty="0">
                          <a:solidFill>
                            <a:schemeClr val="accent2"/>
                          </a:solidFill>
                          <a:latin typeface="等线" panose="02010600030101010101" pitchFamily="2" charset="-122"/>
                          <a:ea typeface="等线" panose="02010600030101010101" pitchFamily="2" charset="-122"/>
                          <a:cs typeface="+mn-cs"/>
                        </a:rPr>
                        <a:t>有标签</a:t>
                      </a:r>
                      <a:r>
                        <a:rPr lang="zh-CN" altLang="en-US" sz="1000" kern="1200" dirty="0">
                          <a:solidFill>
                            <a:schemeClr val="dk1"/>
                          </a:solidFill>
                          <a:latin typeface="等线" panose="02010600030101010101" pitchFamily="2" charset="-122"/>
                          <a:ea typeface="等线" panose="02010600030101010101" pitchFamily="2" charset="-122"/>
                          <a:cs typeface="+mn-cs"/>
                        </a:rPr>
                        <a:t>指纹更新定位模型的工作。</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extLst>
                  <a:ext uri="{0D108BD9-81ED-4DB2-BD59-A6C34878D82A}">
                    <a16:rowId xmlns:a16="http://schemas.microsoft.com/office/drawing/2014/main" val="3857464403"/>
                  </a:ext>
                </a:extLst>
              </a:tr>
              <a:tr h="1064481">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Federated Learning for Localization: </a:t>
                      </a: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A Privacy-Preserving Crowdsourcing Method </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err="1">
                          <a:solidFill>
                            <a:schemeClr val="dk1"/>
                          </a:solidFill>
                          <a:latin typeface="等线" panose="02010600030101010101" pitchFamily="2" charset="-122"/>
                          <a:ea typeface="等线" panose="02010600030101010101" pitchFamily="2" charset="-122"/>
                          <a:cs typeface="+mn-cs"/>
                        </a:rPr>
                        <a:t>arXiv</a:t>
                      </a:r>
                      <a:r>
                        <a:rPr lang="en-US" altLang="zh-CN" sz="1000" kern="1200" dirty="0">
                          <a:solidFill>
                            <a:schemeClr val="dk1"/>
                          </a:solidFill>
                          <a:latin typeface="等线" panose="02010600030101010101" pitchFamily="2" charset="-122"/>
                          <a:ea typeface="等线" panose="02010600030101010101" pitchFamily="2" charset="-122"/>
                          <a:cs typeface="+mn-cs"/>
                        </a:rPr>
                        <a:t> Jan 2020</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dirty="0" err="1">
                          <a:latin typeface="等线" panose="02010600030101010101" pitchFamily="2" charset="-122"/>
                          <a:ea typeface="等线" panose="02010600030101010101" pitchFamily="2" charset="-122"/>
                        </a:rPr>
                        <a:t>Bekir</a:t>
                      </a:r>
                      <a:r>
                        <a:rPr lang="en-US" altLang="zh-CN" sz="1000" dirty="0">
                          <a:latin typeface="等线" panose="02010600030101010101" pitchFamily="2" charset="-122"/>
                          <a:ea typeface="等线" panose="02010600030101010101" pitchFamily="2" charset="-122"/>
                        </a:rPr>
                        <a:t> </a:t>
                      </a:r>
                      <a:r>
                        <a:rPr lang="en-US" altLang="zh-CN" sz="1000" dirty="0" err="1">
                          <a:latin typeface="等线" panose="02010600030101010101" pitchFamily="2" charset="-122"/>
                          <a:ea typeface="等线" panose="02010600030101010101" pitchFamily="2" charset="-122"/>
                        </a:rPr>
                        <a:t>Sait</a:t>
                      </a:r>
                      <a:r>
                        <a:rPr lang="en-US" altLang="zh-CN" sz="1000" dirty="0">
                          <a:latin typeface="等线" panose="02010600030101010101" pitchFamily="2" charset="-122"/>
                          <a:ea typeface="等线" panose="02010600030101010101" pitchFamily="2" charset="-122"/>
                        </a:rPr>
                        <a:t> </a:t>
                      </a:r>
                      <a:r>
                        <a:rPr lang="en-US" altLang="zh-CN" sz="1000" dirty="0" err="1">
                          <a:latin typeface="等线" panose="02010600030101010101" pitchFamily="2" charset="-122"/>
                          <a:ea typeface="等线" panose="02010600030101010101" pitchFamily="2" charset="-122"/>
                        </a:rPr>
                        <a:t>Ciftler</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RSS</a:t>
                      </a:r>
                      <a:r>
                        <a:rPr lang="zh-CN" altLang="en-US" sz="1000" kern="1200" dirty="0">
                          <a:solidFill>
                            <a:schemeClr val="dk1"/>
                          </a:solidFill>
                          <a:latin typeface="等线" panose="02010600030101010101" pitchFamily="2" charset="-122"/>
                          <a:ea typeface="等线" panose="02010600030101010101" pitchFamily="2" charset="-122"/>
                          <a:cs typeface="+mn-cs"/>
                        </a:rPr>
                        <a:t>指纹</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浅层</a:t>
                      </a:r>
                      <a:r>
                        <a:rPr lang="en-US" altLang="zh-CN" sz="1000" kern="1200" dirty="0">
                          <a:solidFill>
                            <a:schemeClr val="dk1"/>
                          </a:solidFill>
                          <a:latin typeface="等线" panose="02010600030101010101" pitchFamily="2" charset="-122"/>
                          <a:ea typeface="等线" panose="02010600030101010101" pitchFamily="2" charset="-122"/>
                          <a:cs typeface="+mn-cs"/>
                        </a:rPr>
                        <a:t>MLP+</a:t>
                      </a:r>
                      <a:r>
                        <a:rPr lang="zh-CN" altLang="en-US" sz="1000" kern="1200" dirty="0">
                          <a:solidFill>
                            <a:schemeClr val="dk1"/>
                          </a:solidFill>
                          <a:latin typeface="等线" panose="02010600030101010101" pitchFamily="2" charset="-122"/>
                          <a:ea typeface="等线" panose="02010600030101010101" pitchFamily="2" charset="-122"/>
                          <a:cs typeface="+mn-cs"/>
                        </a:rPr>
                        <a:t>联邦学习</a:t>
                      </a: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异质模型解决</a:t>
                      </a:r>
                      <a:r>
                        <a:rPr lang="en-US" altLang="zh-CN" sz="1000" kern="1200" dirty="0">
                          <a:solidFill>
                            <a:schemeClr val="dk1"/>
                          </a:solidFill>
                          <a:latin typeface="等线" panose="02010600030101010101" pitchFamily="2" charset="-122"/>
                          <a:ea typeface="等线" panose="02010600030101010101" pitchFamily="2" charset="-122"/>
                          <a:cs typeface="+mn-cs"/>
                        </a:rPr>
                        <a:t>Non-IID</a:t>
                      </a:r>
                      <a:r>
                        <a:rPr lang="zh-CN" altLang="en-US" sz="1000" kern="1200" dirty="0">
                          <a:solidFill>
                            <a:schemeClr val="dk1"/>
                          </a:solidFill>
                          <a:latin typeface="等线" panose="02010600030101010101" pitchFamily="2" charset="-122"/>
                          <a:ea typeface="等线" panose="02010600030101010101" pitchFamily="2" charset="-122"/>
                          <a:cs typeface="+mn-cs"/>
                        </a:rPr>
                        <a:t>以及</a:t>
                      </a:r>
                      <a:r>
                        <a:rPr lang="en-US" altLang="zh-CN" sz="1000" kern="1200" dirty="0">
                          <a:solidFill>
                            <a:schemeClr val="dk1"/>
                          </a:solidFill>
                          <a:latin typeface="等线" panose="02010600030101010101" pitchFamily="2" charset="-122"/>
                          <a:ea typeface="等线" panose="02010600030101010101" pitchFamily="2" charset="-122"/>
                          <a:cs typeface="+mn-cs"/>
                        </a:rPr>
                        <a:t>Unbalanced</a:t>
                      </a:r>
                      <a:r>
                        <a:rPr lang="zh-CN" altLang="en-US" sz="1000" kern="1200" dirty="0">
                          <a:solidFill>
                            <a:schemeClr val="dk1"/>
                          </a:solidFill>
                          <a:latin typeface="等线" panose="02010600030101010101" pitchFamily="2" charset="-122"/>
                          <a:ea typeface="等线" panose="02010600030101010101" pitchFamily="2" charset="-122"/>
                          <a:cs typeface="+mn-cs"/>
                        </a:rPr>
                        <a:t>问题</a:t>
                      </a: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集中数据</a:t>
                      </a:r>
                      <a:r>
                        <a:rPr lang="en-US" altLang="zh-CN" sz="1000" kern="1200" dirty="0">
                          <a:solidFill>
                            <a:schemeClr val="dk1"/>
                          </a:solidFill>
                          <a:latin typeface="等线" panose="02010600030101010101" pitchFamily="2" charset="-122"/>
                          <a:ea typeface="等线" panose="02010600030101010101" pitchFamily="2" charset="-122"/>
                          <a:cs typeface="+mn-cs"/>
                        </a:rPr>
                        <a:t>vs</a:t>
                      </a:r>
                      <a:r>
                        <a:rPr lang="zh-CN" altLang="en-US" sz="1000" kern="1200" dirty="0">
                          <a:solidFill>
                            <a:schemeClr val="dk1"/>
                          </a:solidFill>
                          <a:latin typeface="等线" panose="02010600030101010101" pitchFamily="2" charset="-122"/>
                          <a:ea typeface="等线" panose="02010600030101010101" pitchFamily="2" charset="-122"/>
                          <a:cs typeface="+mn-cs"/>
                        </a:rPr>
                        <a:t>分布数据</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相同数据集不同方法</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3.</a:t>
                      </a:r>
                      <a:r>
                        <a:rPr lang="zh-CN" altLang="en-US" sz="1000" kern="1200" dirty="0">
                          <a:solidFill>
                            <a:schemeClr val="dk1"/>
                          </a:solidFill>
                          <a:latin typeface="等线" panose="02010600030101010101" pitchFamily="2" charset="-122"/>
                          <a:ea typeface="等线" panose="02010600030101010101" pitchFamily="2" charset="-122"/>
                          <a:cs typeface="+mn-cs"/>
                        </a:rPr>
                        <a:t>异质性影响测试</a:t>
                      </a:r>
                      <a:r>
                        <a:rPr lang="en-US" altLang="zh-CN" sz="1000" kern="1200" dirty="0">
                          <a:solidFill>
                            <a:schemeClr val="dk1"/>
                          </a:solidFill>
                          <a:latin typeface="等线" panose="02010600030101010101" pitchFamily="2" charset="-122"/>
                          <a:ea typeface="等线" panose="02010600030101010101" pitchFamily="2" charset="-122"/>
                          <a:cs typeface="+mn-cs"/>
                        </a:rPr>
                        <a:t> </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大部分保护隐私方法不行（加密，匿名</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计算复杂度高，性能损失大）。联邦学习</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b="1" kern="1200" dirty="0">
                          <a:solidFill>
                            <a:schemeClr val="accent2"/>
                          </a:solidFill>
                          <a:latin typeface="等线" panose="02010600030101010101" pitchFamily="2" charset="-122"/>
                          <a:ea typeface="等线" panose="02010600030101010101" pitchFamily="2" charset="-122"/>
                          <a:cs typeface="+mn-cs"/>
                        </a:rPr>
                        <a:t>有标签</a:t>
                      </a:r>
                      <a:r>
                        <a:rPr lang="zh-CN" altLang="en-US" sz="1000" kern="1200" dirty="0">
                          <a:solidFill>
                            <a:schemeClr val="dk1"/>
                          </a:solidFill>
                          <a:latin typeface="等线" panose="02010600030101010101" pitchFamily="2" charset="-122"/>
                          <a:ea typeface="等线" panose="02010600030101010101" pitchFamily="2" charset="-122"/>
                          <a:cs typeface="+mn-cs"/>
                        </a:rPr>
                        <a:t>指纹更新定位模型</a:t>
                      </a:r>
                    </a:p>
                  </a:txBody>
                  <a:tcPr/>
                </a:tc>
                <a:extLst>
                  <a:ext uri="{0D108BD9-81ED-4DB2-BD59-A6C34878D82A}">
                    <a16:rowId xmlns:a16="http://schemas.microsoft.com/office/drawing/2014/main" val="3603297657"/>
                  </a:ext>
                </a:extLst>
              </a:tr>
              <a:tr h="1204544">
                <a:tc>
                  <a:txBody>
                    <a:bodyPr/>
                    <a:lstStyle/>
                    <a:p>
                      <a:pPr marL="0" algn="l" defTabSz="914400" rtl="0" eaLnBrk="1" latinLnBrk="0" hangingPunct="1"/>
                      <a:r>
                        <a:rPr lang="en-US" altLang="zh-CN" sz="1000" dirty="0">
                          <a:latin typeface="等线" panose="02010600030101010101" pitchFamily="2" charset="-122"/>
                          <a:ea typeface="等线" panose="02010600030101010101" pitchFamily="2" charset="-122"/>
                        </a:rPr>
                        <a:t>Pseudo Label-driven Federated Learning based Decentralized Indoor Localization via Mobile Crowdsourcing</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IEEE Sensors Journal 2020</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dirty="0">
                          <a:latin typeface="等线" panose="02010600030101010101" pitchFamily="2" charset="-122"/>
                          <a:ea typeface="等线" panose="02010600030101010101" pitchFamily="2" charset="-122"/>
                        </a:rPr>
                        <a:t>Wei Li</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RSS</a:t>
                      </a:r>
                      <a:r>
                        <a:rPr lang="zh-CN" altLang="en-US" sz="1000" kern="1200" dirty="0">
                          <a:solidFill>
                            <a:schemeClr val="dk1"/>
                          </a:solidFill>
                          <a:latin typeface="等线" panose="02010600030101010101" pitchFamily="2" charset="-122"/>
                          <a:ea typeface="等线" panose="02010600030101010101" pitchFamily="2" charset="-122"/>
                          <a:cs typeface="+mn-cs"/>
                        </a:rPr>
                        <a:t>指纹</a:t>
                      </a:r>
                      <a:r>
                        <a:rPr lang="en-US" altLang="zh-CN" sz="1000" kern="1200" dirty="0">
                          <a:solidFill>
                            <a:schemeClr val="dk1"/>
                          </a:solidFill>
                          <a:latin typeface="等线" panose="02010600030101010101" pitchFamily="2" charset="-122"/>
                          <a:ea typeface="等线" panose="02010600030101010101" pitchFamily="2" charset="-122"/>
                          <a:cs typeface="+mn-cs"/>
                        </a:rPr>
                        <a:t>+SVAE</a:t>
                      </a:r>
                      <a:r>
                        <a:rPr lang="zh-CN" altLang="en-US" sz="1000" kern="1200" dirty="0">
                          <a:solidFill>
                            <a:schemeClr val="dk1"/>
                          </a:solidFill>
                          <a:latin typeface="等线" panose="02010600030101010101" pitchFamily="2" charset="-122"/>
                          <a:ea typeface="等线" panose="02010600030101010101" pitchFamily="2" charset="-122"/>
                          <a:cs typeface="+mn-cs"/>
                        </a:rPr>
                        <a:t>利用无标签指纹</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联邦学习</a:t>
                      </a: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考虑了联邦学习中在通信成本，存储成本方面带来的优势</a:t>
                      </a: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对比了</a:t>
                      </a:r>
                      <a:r>
                        <a:rPr lang="en-US" altLang="zh-CN" sz="1000" kern="1200" dirty="0">
                          <a:solidFill>
                            <a:schemeClr val="dk1"/>
                          </a:solidFill>
                          <a:latin typeface="等线" panose="02010600030101010101" pitchFamily="2" charset="-122"/>
                          <a:ea typeface="等线" panose="02010600030101010101" pitchFamily="2" charset="-122"/>
                          <a:cs typeface="+mn-cs"/>
                        </a:rPr>
                        <a:t>IID</a:t>
                      </a:r>
                      <a:r>
                        <a:rPr lang="zh-CN" altLang="en-US" sz="1000" kern="1200" dirty="0">
                          <a:solidFill>
                            <a:schemeClr val="dk1"/>
                          </a:solidFill>
                          <a:latin typeface="等线" panose="02010600030101010101" pitchFamily="2" charset="-122"/>
                          <a:ea typeface="等线" panose="02010600030101010101" pitchFamily="2" charset="-122"/>
                          <a:cs typeface="+mn-cs"/>
                        </a:rPr>
                        <a:t>以及</a:t>
                      </a:r>
                      <a:r>
                        <a:rPr lang="en-US" altLang="zh-CN" sz="1000" kern="1200" dirty="0">
                          <a:solidFill>
                            <a:schemeClr val="dk1"/>
                          </a:solidFill>
                          <a:latin typeface="等线" panose="02010600030101010101" pitchFamily="2" charset="-122"/>
                          <a:ea typeface="等线" panose="02010600030101010101" pitchFamily="2" charset="-122"/>
                          <a:cs typeface="+mn-cs"/>
                        </a:rPr>
                        <a:t>Non-IID</a:t>
                      </a:r>
                      <a:r>
                        <a:rPr lang="zh-CN" altLang="en-US" sz="1000" kern="1200" dirty="0">
                          <a:solidFill>
                            <a:schemeClr val="dk1"/>
                          </a:solidFill>
                          <a:latin typeface="等线" panose="02010600030101010101" pitchFamily="2" charset="-122"/>
                          <a:ea typeface="等线" panose="02010600030101010101" pitchFamily="2" charset="-122"/>
                          <a:cs typeface="+mn-cs"/>
                        </a:rPr>
                        <a:t>实验，其中</a:t>
                      </a:r>
                      <a:r>
                        <a:rPr lang="en-US" altLang="zh-CN" sz="1000" kern="1200" dirty="0">
                          <a:solidFill>
                            <a:schemeClr val="dk1"/>
                          </a:solidFill>
                          <a:latin typeface="等线" panose="02010600030101010101" pitchFamily="2" charset="-122"/>
                          <a:ea typeface="等线" panose="02010600030101010101" pitchFamily="2" charset="-122"/>
                          <a:cs typeface="+mn-cs"/>
                        </a:rPr>
                        <a:t>Non-IID</a:t>
                      </a:r>
                      <a:r>
                        <a:rPr lang="zh-CN" altLang="en-US" sz="1000" kern="1200" dirty="0">
                          <a:solidFill>
                            <a:schemeClr val="dk1"/>
                          </a:solidFill>
                          <a:latin typeface="等线" panose="02010600030101010101" pitchFamily="2" charset="-122"/>
                          <a:ea typeface="等线" panose="02010600030101010101" pitchFamily="2" charset="-122"/>
                          <a:cs typeface="+mn-cs"/>
                        </a:rPr>
                        <a:t>效果很差，</a:t>
                      </a:r>
                      <a:r>
                        <a:rPr lang="en-US" altLang="zh-CN" sz="1000" kern="1200" dirty="0" err="1">
                          <a:solidFill>
                            <a:schemeClr val="dk1"/>
                          </a:solidFill>
                          <a:latin typeface="等线" panose="02010600030101010101" pitchFamily="2" charset="-122"/>
                          <a:ea typeface="等线" panose="02010600030101010101" pitchFamily="2" charset="-122"/>
                          <a:cs typeface="+mn-cs"/>
                        </a:rPr>
                        <a:t>FedAvg</a:t>
                      </a:r>
                      <a:r>
                        <a:rPr lang="zh-CN" altLang="en-US" sz="1000" kern="1200" dirty="0">
                          <a:solidFill>
                            <a:schemeClr val="dk1"/>
                          </a:solidFill>
                          <a:latin typeface="等线" panose="02010600030101010101" pitchFamily="2" charset="-122"/>
                          <a:ea typeface="等线" panose="02010600030101010101" pitchFamily="2" charset="-122"/>
                          <a:cs typeface="+mn-cs"/>
                        </a:rPr>
                        <a:t>方法没有解决</a:t>
                      </a:r>
                      <a:r>
                        <a:rPr lang="en-US" altLang="zh-CN" sz="1000" kern="1200" dirty="0">
                          <a:solidFill>
                            <a:schemeClr val="dk1"/>
                          </a:solidFill>
                          <a:latin typeface="等线" panose="02010600030101010101" pitchFamily="2" charset="-122"/>
                          <a:ea typeface="等线" panose="02010600030101010101" pitchFamily="2" charset="-122"/>
                          <a:cs typeface="+mn-cs"/>
                        </a:rPr>
                        <a:t>Non-IID</a:t>
                      </a:r>
                      <a:r>
                        <a:rPr lang="zh-CN" altLang="en-US" sz="1000" kern="1200" dirty="0">
                          <a:solidFill>
                            <a:schemeClr val="dk1"/>
                          </a:solidFill>
                          <a:latin typeface="等线" panose="02010600030101010101" pitchFamily="2" charset="-122"/>
                          <a:ea typeface="等线" panose="02010600030101010101" pitchFamily="2" charset="-122"/>
                          <a:cs typeface="+mn-cs"/>
                        </a:rPr>
                        <a:t>以及</a:t>
                      </a:r>
                      <a:r>
                        <a:rPr lang="en-US" altLang="zh-CN" sz="1000" kern="1200" dirty="0">
                          <a:solidFill>
                            <a:schemeClr val="dk1"/>
                          </a:solidFill>
                          <a:latin typeface="等线" panose="02010600030101010101" pitchFamily="2" charset="-122"/>
                          <a:ea typeface="等线" panose="02010600030101010101" pitchFamily="2" charset="-122"/>
                          <a:cs typeface="+mn-cs"/>
                        </a:rPr>
                        <a:t>Unbalanced</a:t>
                      </a:r>
                      <a:r>
                        <a:rPr lang="zh-CN" altLang="en-US" sz="1000" kern="1200" dirty="0">
                          <a:solidFill>
                            <a:schemeClr val="dk1"/>
                          </a:solidFill>
                          <a:latin typeface="等线" panose="02010600030101010101" pitchFamily="2" charset="-122"/>
                          <a:ea typeface="等线" panose="02010600030101010101" pitchFamily="2" charset="-122"/>
                          <a:cs typeface="+mn-cs"/>
                        </a:rPr>
                        <a:t>的问题。</a:t>
                      </a:r>
                      <a:endParaRPr lang="en-US" altLang="zh-CN"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联邦学习</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b="1" kern="1200" dirty="0">
                          <a:solidFill>
                            <a:srgbClr val="00B050"/>
                          </a:solidFill>
                          <a:latin typeface="等线" panose="02010600030101010101" pitchFamily="2" charset="-122"/>
                          <a:ea typeface="等线" panose="02010600030101010101" pitchFamily="2" charset="-122"/>
                          <a:cs typeface="+mn-cs"/>
                        </a:rPr>
                        <a:t>无标签</a:t>
                      </a:r>
                      <a:r>
                        <a:rPr lang="zh-CN" altLang="en-US" sz="1000" kern="1200" dirty="0">
                          <a:solidFill>
                            <a:schemeClr val="dk1"/>
                          </a:solidFill>
                          <a:latin typeface="等线" panose="02010600030101010101" pitchFamily="2" charset="-122"/>
                          <a:ea typeface="等线" panose="02010600030101010101" pitchFamily="2" charset="-122"/>
                          <a:cs typeface="+mn-cs"/>
                        </a:rPr>
                        <a:t>指纹更新定位模型</a:t>
                      </a:r>
                    </a:p>
                  </a:txBody>
                  <a:tcPr/>
                </a:tc>
                <a:extLst>
                  <a:ext uri="{0D108BD9-81ED-4DB2-BD59-A6C34878D82A}">
                    <a16:rowId xmlns:a16="http://schemas.microsoft.com/office/drawing/2014/main" val="1290165150"/>
                  </a:ext>
                </a:extLst>
              </a:tr>
              <a:tr h="1154362">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PMF: A privacy-preserving Human Mobility Prediction Framework via Federated learning</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Ubicomp 2020</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Yong li</a:t>
                      </a:r>
                      <a:endParaRPr lang="zh-CN" altLang="en-US" sz="1000" kern="1200" dirty="0">
                        <a:solidFill>
                          <a:schemeClr val="dk1"/>
                        </a:solidFill>
                        <a:latin typeface="等线" panose="02010600030101010101" pitchFamily="2" charset="-122"/>
                        <a:ea typeface="等线" panose="02010600030101010101" pitchFamily="2" charset="-122"/>
                        <a:cs typeface="+mn-cs"/>
                      </a:endParaRPr>
                    </a:p>
                  </a:txBody>
                  <a:tcPr/>
                </a:tc>
                <a:tc>
                  <a:txBody>
                    <a:bodyPr/>
                    <a:lstStyle/>
                    <a:p>
                      <a:pPr marL="0" algn="l" defTabSz="914400" rtl="0" eaLnBrk="1" latinLnBrk="0" hangingPunct="1"/>
                      <a:r>
                        <a:rPr lang="zh-CN" altLang="en-US" sz="1000" kern="1200" dirty="0">
                          <a:solidFill>
                            <a:schemeClr val="dk1"/>
                          </a:solidFill>
                          <a:latin typeface="等线" panose="02010600030101010101" pitchFamily="2" charset="-122"/>
                          <a:ea typeface="等线" panose="02010600030101010101" pitchFamily="2" charset="-122"/>
                          <a:cs typeface="+mn-cs"/>
                        </a:rPr>
                        <a:t>用户轨迹预测</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联邦学习</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组优化</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kern="1200" dirty="0">
                          <a:solidFill>
                            <a:schemeClr val="dk1"/>
                          </a:solidFill>
                          <a:latin typeface="等线" panose="02010600030101010101" pitchFamily="2" charset="-122"/>
                          <a:ea typeface="等线" panose="02010600030101010101" pitchFamily="2" charset="-122"/>
                          <a:cs typeface="+mn-cs"/>
                        </a:rPr>
                        <a:t>私人定制。</a:t>
                      </a:r>
                      <a:r>
                        <a:rPr lang="en-US" altLang="zh-CN" sz="1000" kern="1200" dirty="0">
                          <a:solidFill>
                            <a:schemeClr val="dk1"/>
                          </a:solidFill>
                          <a:latin typeface="等线" panose="02010600030101010101" pitchFamily="2" charset="-122"/>
                          <a:ea typeface="等线" panose="02010600030101010101" pitchFamily="2" charset="-122"/>
                          <a:cs typeface="+mn-cs"/>
                        </a:rPr>
                        <a:t>1. </a:t>
                      </a:r>
                      <a:r>
                        <a:rPr lang="zh-CN" altLang="en-US" sz="1000" kern="1200" dirty="0">
                          <a:solidFill>
                            <a:schemeClr val="dk1"/>
                          </a:solidFill>
                          <a:latin typeface="等线" panose="02010600030101010101" pitchFamily="2" charset="-122"/>
                          <a:ea typeface="等线" panose="02010600030101010101" pitchFamily="2" charset="-122"/>
                          <a:cs typeface="+mn-cs"/>
                        </a:rPr>
                        <a:t>在模型上传阶段不够安全。</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隐私保护方法会损害性能。</a:t>
                      </a: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模型组优化，用安全的数据训练已被攻击的模块。</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私人定制，根据个人的数据集优化私人模型。</a:t>
                      </a: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分析数据通信次数。</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定量分析了隐私保护。</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3.</a:t>
                      </a:r>
                      <a:r>
                        <a:rPr lang="zh-CN" altLang="en-US" sz="1000" kern="1200" dirty="0">
                          <a:solidFill>
                            <a:schemeClr val="dk1"/>
                          </a:solidFill>
                          <a:latin typeface="等线" panose="02010600030101010101" pitchFamily="2" charset="-122"/>
                          <a:ea typeface="等线" panose="02010600030101010101" pitchFamily="2" charset="-122"/>
                          <a:cs typeface="+mn-cs"/>
                        </a:rPr>
                        <a:t>隐私保护与模型性能的权衡。</a:t>
                      </a:r>
                      <a:endParaRPr lang="en-US" altLang="zh-CN" sz="1000" kern="1200" dirty="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4.</a:t>
                      </a:r>
                      <a:r>
                        <a:rPr lang="zh-CN" altLang="en-US" sz="1000" kern="1200" dirty="0">
                          <a:solidFill>
                            <a:schemeClr val="dk1"/>
                          </a:solidFill>
                          <a:latin typeface="等线" panose="02010600030101010101" pitchFamily="2" charset="-122"/>
                          <a:ea typeface="等线" panose="02010600030101010101" pitchFamily="2" charset="-122"/>
                          <a:cs typeface="+mn-cs"/>
                        </a:rPr>
                        <a:t>模型大小的影响。</a:t>
                      </a:r>
                    </a:p>
                  </a:txBody>
                  <a:tcPr/>
                </a:tc>
                <a:tc>
                  <a:txBody>
                    <a:bodyPr/>
                    <a:lstStyle/>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1.</a:t>
                      </a:r>
                      <a:r>
                        <a:rPr lang="zh-CN" altLang="en-US" sz="1000" kern="1200" dirty="0">
                          <a:solidFill>
                            <a:schemeClr val="dk1"/>
                          </a:solidFill>
                          <a:latin typeface="等线" panose="02010600030101010101" pitchFamily="2" charset="-122"/>
                          <a:ea typeface="等线" panose="02010600030101010101" pitchFamily="2" charset="-122"/>
                          <a:cs typeface="+mn-cs"/>
                        </a:rPr>
                        <a:t>第一个联邦学习</a:t>
                      </a:r>
                      <a:r>
                        <a:rPr lang="en-US" altLang="zh-CN" sz="1000" kern="1200" dirty="0">
                          <a:solidFill>
                            <a:schemeClr val="dk1"/>
                          </a:solidFill>
                          <a:latin typeface="等线" panose="02010600030101010101" pitchFamily="2" charset="-122"/>
                          <a:ea typeface="等线" panose="02010600030101010101" pitchFamily="2" charset="-122"/>
                          <a:cs typeface="+mn-cs"/>
                        </a:rPr>
                        <a:t>+</a:t>
                      </a:r>
                      <a:r>
                        <a:rPr lang="zh-CN" altLang="en-US" sz="1000" b="1" kern="1200" dirty="0">
                          <a:solidFill>
                            <a:srgbClr val="3BA5DF"/>
                          </a:solidFill>
                          <a:latin typeface="等线" panose="02010600030101010101" pitchFamily="2" charset="-122"/>
                          <a:ea typeface="等线" panose="02010600030101010101" pitchFamily="2" charset="-122"/>
                          <a:cs typeface="+mn-cs"/>
                        </a:rPr>
                        <a:t>移动轨迹预测</a:t>
                      </a:r>
                      <a:endParaRPr lang="en-US" altLang="zh-CN" sz="1000" b="1" kern="1200" dirty="0">
                        <a:solidFill>
                          <a:srgbClr val="3BA5DF"/>
                        </a:solidFill>
                        <a:latin typeface="等线" panose="02010600030101010101" pitchFamily="2" charset="-122"/>
                        <a:ea typeface="等线" panose="02010600030101010101" pitchFamily="2" charset="-122"/>
                        <a:cs typeface="+mn-cs"/>
                      </a:endParaRPr>
                    </a:p>
                    <a:p>
                      <a:pPr marL="0" algn="l" defTabSz="914400" rtl="0" eaLnBrk="1" latinLnBrk="0" hangingPunct="1"/>
                      <a:r>
                        <a:rPr lang="en-US" altLang="zh-CN" sz="1000" kern="1200" dirty="0">
                          <a:solidFill>
                            <a:schemeClr val="dk1"/>
                          </a:solidFill>
                          <a:latin typeface="等线" panose="02010600030101010101" pitchFamily="2" charset="-122"/>
                          <a:ea typeface="等线" panose="02010600030101010101" pitchFamily="2" charset="-122"/>
                          <a:cs typeface="+mn-cs"/>
                        </a:rPr>
                        <a:t>2.</a:t>
                      </a:r>
                      <a:r>
                        <a:rPr lang="zh-CN" altLang="en-US" sz="1000" kern="1200" dirty="0">
                          <a:solidFill>
                            <a:schemeClr val="dk1"/>
                          </a:solidFill>
                          <a:latin typeface="等线" panose="02010600030101010101" pitchFamily="2" charset="-122"/>
                          <a:ea typeface="等线" panose="02010600030101010101" pitchFamily="2" charset="-122"/>
                          <a:cs typeface="+mn-cs"/>
                        </a:rPr>
                        <a:t>针对模型梯度的攻击案例，以及防守方案</a:t>
                      </a:r>
                      <a:endParaRPr lang="en-US" altLang="zh-CN" sz="1000" kern="1200" dirty="0">
                        <a:solidFill>
                          <a:schemeClr val="dk1"/>
                        </a:solidFill>
                        <a:latin typeface="等线" panose="02010600030101010101" pitchFamily="2" charset="-122"/>
                        <a:ea typeface="等线" panose="02010600030101010101" pitchFamily="2" charset="-122"/>
                        <a:cs typeface="+mn-cs"/>
                      </a:endParaRPr>
                    </a:p>
                  </a:txBody>
                  <a:tcPr/>
                </a:tc>
                <a:extLst>
                  <a:ext uri="{0D108BD9-81ED-4DB2-BD59-A6C34878D82A}">
                    <a16:rowId xmlns:a16="http://schemas.microsoft.com/office/drawing/2014/main" val="3800462908"/>
                  </a:ext>
                </a:extLst>
              </a:tr>
            </a:tbl>
          </a:graphicData>
        </a:graphic>
      </p:graphicFrame>
    </p:spTree>
    <p:extLst>
      <p:ext uri="{BB962C8B-B14F-4D97-AF65-F5344CB8AC3E}">
        <p14:creationId xmlns:p14="http://schemas.microsoft.com/office/powerpoint/2010/main" val="144033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定位模型更新</a:t>
            </a:r>
            <a:r>
              <a:rPr lang="en-US" altLang="zh-CN" b="0" dirty="0"/>
              <a:t>——</a:t>
            </a:r>
            <a:r>
              <a:rPr lang="zh-CN" altLang="en-US" b="0" dirty="0"/>
              <a:t>有标签指纹</a:t>
            </a:r>
          </a:p>
        </p:txBody>
      </p:sp>
      <p:pic>
        <p:nvPicPr>
          <p:cNvPr id="19" name="图片 18">
            <a:extLst>
              <a:ext uri="{FF2B5EF4-FFF2-40B4-BE49-F238E27FC236}">
                <a16:creationId xmlns:a16="http://schemas.microsoft.com/office/drawing/2014/main" id="{DC0688CA-A0F7-4551-89B8-1FF5E3EE5926}"/>
              </a:ext>
            </a:extLst>
          </p:cNvPr>
          <p:cNvPicPr>
            <a:picLocks noChangeAspect="1"/>
          </p:cNvPicPr>
          <p:nvPr/>
        </p:nvPicPr>
        <p:blipFill>
          <a:blip r:embed="rId3"/>
          <a:stretch>
            <a:fillRect/>
          </a:stretch>
        </p:blipFill>
        <p:spPr>
          <a:xfrm>
            <a:off x="3419872" y="1514557"/>
            <a:ext cx="5256584" cy="3853701"/>
          </a:xfrm>
          <a:prstGeom prst="rect">
            <a:avLst/>
          </a:prstGeom>
        </p:spPr>
      </p:pic>
      <p:pic>
        <p:nvPicPr>
          <p:cNvPr id="23" name="图片 22">
            <a:extLst>
              <a:ext uri="{FF2B5EF4-FFF2-40B4-BE49-F238E27FC236}">
                <a16:creationId xmlns:a16="http://schemas.microsoft.com/office/drawing/2014/main" id="{3C12598D-05DD-41C5-9414-25951E35E1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772816"/>
            <a:ext cx="1683525" cy="3218504"/>
          </a:xfrm>
          <a:prstGeom prst="rect">
            <a:avLst/>
          </a:prstGeom>
        </p:spPr>
      </p:pic>
      <p:sp>
        <p:nvSpPr>
          <p:cNvPr id="3" name="矩形 2">
            <a:extLst>
              <a:ext uri="{FF2B5EF4-FFF2-40B4-BE49-F238E27FC236}">
                <a16:creationId xmlns:a16="http://schemas.microsoft.com/office/drawing/2014/main" id="{5A138B90-384F-4949-AC77-5D555EECA09B}"/>
              </a:ext>
            </a:extLst>
          </p:cNvPr>
          <p:cNvSpPr/>
          <p:nvPr/>
        </p:nvSpPr>
        <p:spPr>
          <a:xfrm>
            <a:off x="861017" y="5562359"/>
            <a:ext cx="1904689" cy="246221"/>
          </a:xfrm>
          <a:prstGeom prst="rect">
            <a:avLst/>
          </a:prstGeom>
        </p:spPr>
        <p:txBody>
          <a:bodyPr wrap="none">
            <a:spAutoFit/>
          </a:bodyPr>
          <a:lstStyle/>
          <a:p>
            <a:r>
              <a:rPr lang="en-US" altLang="zh-CN" sz="1000" dirty="0"/>
              <a:t>Federated Learning procedure</a:t>
            </a:r>
            <a:endParaRPr lang="zh-CN" altLang="en-US" sz="1000" dirty="0"/>
          </a:p>
        </p:txBody>
      </p:sp>
      <p:sp>
        <p:nvSpPr>
          <p:cNvPr id="8" name="矩形 7">
            <a:extLst>
              <a:ext uri="{FF2B5EF4-FFF2-40B4-BE49-F238E27FC236}">
                <a16:creationId xmlns:a16="http://schemas.microsoft.com/office/drawing/2014/main" id="{79C79052-7715-474D-958B-42C0D83FED0F}"/>
              </a:ext>
            </a:extLst>
          </p:cNvPr>
          <p:cNvSpPr/>
          <p:nvPr/>
        </p:nvSpPr>
        <p:spPr>
          <a:xfrm>
            <a:off x="4860032" y="5562359"/>
            <a:ext cx="2952328" cy="246221"/>
          </a:xfrm>
          <a:prstGeom prst="rect">
            <a:avLst/>
          </a:prstGeom>
        </p:spPr>
        <p:txBody>
          <a:bodyPr wrap="square">
            <a:spAutoFit/>
          </a:bodyPr>
          <a:lstStyle/>
          <a:p>
            <a:r>
              <a:rPr lang="en-US" altLang="zh-CN" sz="1000" dirty="0"/>
              <a:t>Federated learning-based crowdsourcing system</a:t>
            </a:r>
            <a:endParaRPr lang="zh-CN" altLang="en-US" sz="1000" dirty="0"/>
          </a:p>
        </p:txBody>
      </p:sp>
      <p:sp>
        <p:nvSpPr>
          <p:cNvPr id="26" name="灯片编号占位符 3">
            <a:extLst>
              <a:ext uri="{FF2B5EF4-FFF2-40B4-BE49-F238E27FC236}">
                <a16:creationId xmlns:a16="http://schemas.microsoft.com/office/drawing/2014/main" id="{B407AD07-1B87-4423-81AD-08AEA3D9CCEA}"/>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8</a:t>
            </a:fld>
            <a:endParaRPr lang="en-US" altLang="zh-CN" dirty="0"/>
          </a:p>
        </p:txBody>
      </p:sp>
    </p:spTree>
    <p:extLst>
      <p:ext uri="{BB962C8B-B14F-4D97-AF65-F5344CB8AC3E}">
        <p14:creationId xmlns:p14="http://schemas.microsoft.com/office/powerpoint/2010/main" val="316291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定位模型更新</a:t>
            </a:r>
            <a:r>
              <a:rPr lang="en-US" altLang="zh-CN" b="0" dirty="0"/>
              <a:t>——</a:t>
            </a:r>
            <a:r>
              <a:rPr lang="zh-CN" altLang="en-US" b="0" dirty="0"/>
              <a:t>有标签指纹</a:t>
            </a:r>
          </a:p>
        </p:txBody>
      </p:sp>
      <p:pic>
        <p:nvPicPr>
          <p:cNvPr id="19" name="图片 18">
            <a:extLst>
              <a:ext uri="{FF2B5EF4-FFF2-40B4-BE49-F238E27FC236}">
                <a16:creationId xmlns:a16="http://schemas.microsoft.com/office/drawing/2014/main" id="{DC0688CA-A0F7-4551-89B8-1FF5E3EE5926}"/>
              </a:ext>
            </a:extLst>
          </p:cNvPr>
          <p:cNvPicPr>
            <a:picLocks noChangeAspect="1"/>
          </p:cNvPicPr>
          <p:nvPr/>
        </p:nvPicPr>
        <p:blipFill>
          <a:blip r:embed="rId3"/>
          <a:stretch>
            <a:fillRect/>
          </a:stretch>
        </p:blipFill>
        <p:spPr>
          <a:xfrm>
            <a:off x="323528" y="2060848"/>
            <a:ext cx="3928858" cy="2880320"/>
          </a:xfrm>
          <a:prstGeom prst="rect">
            <a:avLst/>
          </a:prstGeom>
        </p:spPr>
      </p:pic>
      <p:sp>
        <p:nvSpPr>
          <p:cNvPr id="8" name="矩形 7">
            <a:extLst>
              <a:ext uri="{FF2B5EF4-FFF2-40B4-BE49-F238E27FC236}">
                <a16:creationId xmlns:a16="http://schemas.microsoft.com/office/drawing/2014/main" id="{79C79052-7715-474D-958B-42C0D83FED0F}"/>
              </a:ext>
            </a:extLst>
          </p:cNvPr>
          <p:cNvSpPr/>
          <p:nvPr/>
        </p:nvSpPr>
        <p:spPr>
          <a:xfrm>
            <a:off x="946831" y="5089525"/>
            <a:ext cx="3024336" cy="757387"/>
          </a:xfrm>
          <a:prstGeom prst="rect">
            <a:avLst/>
          </a:prstGeom>
        </p:spPr>
        <p:txBody>
          <a:bodyPr wrap="square">
            <a:spAutoFit/>
          </a:bodyPr>
          <a:lstStyle/>
          <a:p>
            <a:pPr>
              <a:lnSpc>
                <a:spcPct val="150000"/>
              </a:lnSpc>
            </a:pPr>
            <a:r>
              <a:rPr lang="en-US" altLang="zh-CN" sz="1000" dirty="0"/>
              <a:t>1.</a:t>
            </a:r>
            <a:r>
              <a:rPr lang="zh-CN" altLang="en-US" sz="1000" dirty="0"/>
              <a:t>采集的指纹数量不均衡（</a:t>
            </a:r>
            <a:r>
              <a:rPr lang="en-US" altLang="zh-CN" sz="1000" dirty="0"/>
              <a:t>Unbalanced</a:t>
            </a:r>
            <a:r>
              <a:rPr lang="zh-CN" altLang="en-US" sz="1000" dirty="0"/>
              <a:t>）</a:t>
            </a:r>
            <a:endParaRPr lang="en-US" altLang="zh-CN" sz="1000" dirty="0"/>
          </a:p>
          <a:p>
            <a:pPr>
              <a:lnSpc>
                <a:spcPct val="150000"/>
              </a:lnSpc>
            </a:pPr>
            <a:r>
              <a:rPr lang="en-US" altLang="zh-CN" sz="1000" dirty="0"/>
              <a:t>2.</a:t>
            </a:r>
            <a:r>
              <a:rPr lang="zh-CN" altLang="en-US" sz="1000" dirty="0"/>
              <a:t>采集的位置不同（</a:t>
            </a:r>
            <a:r>
              <a:rPr lang="en-US" altLang="zh-CN" sz="1000" dirty="0"/>
              <a:t>Non-IID</a:t>
            </a:r>
            <a:r>
              <a:rPr lang="zh-CN" altLang="en-US" sz="1000" dirty="0"/>
              <a:t>）</a:t>
            </a:r>
            <a:endParaRPr lang="en-US" altLang="zh-CN" sz="1000" dirty="0"/>
          </a:p>
          <a:p>
            <a:pPr>
              <a:lnSpc>
                <a:spcPct val="150000"/>
              </a:lnSpc>
            </a:pPr>
            <a:r>
              <a:rPr lang="en-US" altLang="zh-CN" sz="1000" dirty="0"/>
              <a:t>3.</a:t>
            </a:r>
            <a:r>
              <a:rPr lang="zh-CN" altLang="en-US" sz="1000" dirty="0"/>
              <a:t>使用的设备不同（</a:t>
            </a:r>
            <a:r>
              <a:rPr lang="en-US" altLang="zh-CN" sz="1000" dirty="0"/>
              <a:t>Heterogeneity</a:t>
            </a:r>
            <a:r>
              <a:rPr lang="zh-CN" altLang="en-US" sz="1000" dirty="0"/>
              <a:t>）</a:t>
            </a:r>
          </a:p>
        </p:txBody>
      </p:sp>
      <p:pic>
        <p:nvPicPr>
          <p:cNvPr id="4" name="图片 3">
            <a:extLst>
              <a:ext uri="{FF2B5EF4-FFF2-40B4-BE49-F238E27FC236}">
                <a16:creationId xmlns:a16="http://schemas.microsoft.com/office/drawing/2014/main" id="{E2ED66BB-0E23-4DC3-AEE7-7F5971CDB25F}"/>
              </a:ext>
            </a:extLst>
          </p:cNvPr>
          <p:cNvPicPr>
            <a:picLocks noChangeAspect="1"/>
          </p:cNvPicPr>
          <p:nvPr/>
        </p:nvPicPr>
        <p:blipFill>
          <a:blip r:embed="rId4"/>
          <a:stretch>
            <a:fillRect/>
          </a:stretch>
        </p:blipFill>
        <p:spPr>
          <a:xfrm>
            <a:off x="5148064" y="1336942"/>
            <a:ext cx="2848736" cy="2020050"/>
          </a:xfrm>
          <a:prstGeom prst="rect">
            <a:avLst/>
          </a:prstGeom>
        </p:spPr>
      </p:pic>
      <p:pic>
        <p:nvPicPr>
          <p:cNvPr id="5" name="图片 4">
            <a:extLst>
              <a:ext uri="{FF2B5EF4-FFF2-40B4-BE49-F238E27FC236}">
                <a16:creationId xmlns:a16="http://schemas.microsoft.com/office/drawing/2014/main" id="{1E5647EF-C5BB-49CD-AC1C-29328EA1EA3E}"/>
              </a:ext>
            </a:extLst>
          </p:cNvPr>
          <p:cNvPicPr>
            <a:picLocks noChangeAspect="1"/>
          </p:cNvPicPr>
          <p:nvPr/>
        </p:nvPicPr>
        <p:blipFill>
          <a:blip r:embed="rId5"/>
          <a:stretch>
            <a:fillRect/>
          </a:stretch>
        </p:blipFill>
        <p:spPr>
          <a:xfrm>
            <a:off x="4982967" y="3729075"/>
            <a:ext cx="3178930" cy="2136153"/>
          </a:xfrm>
          <a:prstGeom prst="rect">
            <a:avLst/>
          </a:prstGeom>
        </p:spPr>
      </p:pic>
      <p:sp>
        <p:nvSpPr>
          <p:cNvPr id="6" name="矩形 5">
            <a:extLst>
              <a:ext uri="{FF2B5EF4-FFF2-40B4-BE49-F238E27FC236}">
                <a16:creationId xmlns:a16="http://schemas.microsoft.com/office/drawing/2014/main" id="{5D6E08EE-578E-44B6-98D8-132859FAE5E9}"/>
              </a:ext>
            </a:extLst>
          </p:cNvPr>
          <p:cNvSpPr/>
          <p:nvPr/>
        </p:nvSpPr>
        <p:spPr>
          <a:xfrm>
            <a:off x="5868144" y="3331675"/>
            <a:ext cx="1409360" cy="246221"/>
          </a:xfrm>
          <a:prstGeom prst="rect">
            <a:avLst/>
          </a:prstGeom>
        </p:spPr>
        <p:txBody>
          <a:bodyPr wrap="none">
            <a:spAutoFit/>
          </a:bodyPr>
          <a:lstStyle/>
          <a:p>
            <a:r>
              <a:rPr lang="zh-CN" altLang="en-US" sz="1000" dirty="0"/>
              <a:t>（</a:t>
            </a:r>
            <a:r>
              <a:rPr lang="en-US" altLang="zh-CN" sz="1000" dirty="0"/>
              <a:t>a</a:t>
            </a:r>
            <a:r>
              <a:rPr lang="zh-CN" altLang="en-US" sz="1000" dirty="0"/>
              <a:t>）用户数量的影响</a:t>
            </a:r>
          </a:p>
        </p:txBody>
      </p:sp>
      <p:sp>
        <p:nvSpPr>
          <p:cNvPr id="11" name="矩形 10">
            <a:extLst>
              <a:ext uri="{FF2B5EF4-FFF2-40B4-BE49-F238E27FC236}">
                <a16:creationId xmlns:a16="http://schemas.microsoft.com/office/drawing/2014/main" id="{93D07189-613A-479F-9BB7-339286A2C7D0}"/>
              </a:ext>
            </a:extLst>
          </p:cNvPr>
          <p:cNvSpPr/>
          <p:nvPr/>
        </p:nvSpPr>
        <p:spPr>
          <a:xfrm>
            <a:off x="5840339" y="6114200"/>
            <a:ext cx="1723549" cy="246221"/>
          </a:xfrm>
          <a:prstGeom prst="rect">
            <a:avLst/>
          </a:prstGeom>
        </p:spPr>
        <p:txBody>
          <a:bodyPr wrap="none">
            <a:spAutoFit/>
          </a:bodyPr>
          <a:lstStyle/>
          <a:p>
            <a:r>
              <a:rPr lang="zh-CN" altLang="en-US" sz="1000" dirty="0"/>
              <a:t>对比集中式训练与联邦学习</a:t>
            </a:r>
          </a:p>
        </p:txBody>
      </p:sp>
      <p:sp>
        <p:nvSpPr>
          <p:cNvPr id="13" name="矩形 12">
            <a:extLst>
              <a:ext uri="{FF2B5EF4-FFF2-40B4-BE49-F238E27FC236}">
                <a16:creationId xmlns:a16="http://schemas.microsoft.com/office/drawing/2014/main" id="{A61EF1B0-FC98-4914-B94E-5FA611FBF09A}"/>
              </a:ext>
            </a:extLst>
          </p:cNvPr>
          <p:cNvSpPr/>
          <p:nvPr/>
        </p:nvSpPr>
        <p:spPr>
          <a:xfrm>
            <a:off x="5868144" y="5820148"/>
            <a:ext cx="1667940" cy="246221"/>
          </a:xfrm>
          <a:prstGeom prst="rect">
            <a:avLst/>
          </a:prstGeom>
        </p:spPr>
        <p:txBody>
          <a:bodyPr wrap="square">
            <a:spAutoFit/>
          </a:bodyPr>
          <a:lstStyle/>
          <a:p>
            <a:r>
              <a:rPr lang="zh-CN" altLang="en-US" sz="1000" dirty="0"/>
              <a:t>（</a:t>
            </a:r>
            <a:r>
              <a:rPr lang="en-US" altLang="zh-CN" sz="1000" dirty="0"/>
              <a:t>a</a:t>
            </a:r>
            <a:r>
              <a:rPr lang="zh-CN" altLang="en-US" sz="1000" dirty="0"/>
              <a:t>）训练轮次的影响</a:t>
            </a:r>
          </a:p>
        </p:txBody>
      </p:sp>
      <p:sp>
        <p:nvSpPr>
          <p:cNvPr id="14" name="灯片编号占位符 3">
            <a:extLst>
              <a:ext uri="{FF2B5EF4-FFF2-40B4-BE49-F238E27FC236}">
                <a16:creationId xmlns:a16="http://schemas.microsoft.com/office/drawing/2014/main" id="{EA3383A1-3D53-4E28-BBDD-9A53B1DE1A68}"/>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9</a:t>
            </a:fld>
            <a:endParaRPr lang="en-US" altLang="zh-CN" dirty="0"/>
          </a:p>
        </p:txBody>
      </p:sp>
    </p:spTree>
    <p:extLst>
      <p:ext uri="{BB962C8B-B14F-4D97-AF65-F5344CB8AC3E}">
        <p14:creationId xmlns:p14="http://schemas.microsoft.com/office/powerpoint/2010/main" val="1588828388"/>
      </p:ext>
    </p:extLst>
  </p:cSld>
  <p:clrMapOvr>
    <a:masterClrMapping/>
  </p:clrMapOvr>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48545</TotalTime>
  <Words>4200</Words>
  <Application>Microsoft Office PowerPoint</Application>
  <PresentationFormat>全屏显示(4:3)</PresentationFormat>
  <Paragraphs>224</Paragraphs>
  <Slides>15</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-apple-system</vt:lpstr>
      <vt:lpstr>等线</vt:lpstr>
      <vt:lpstr>宋体</vt:lpstr>
      <vt:lpstr>微软雅黑</vt:lpstr>
      <vt:lpstr>Arial</vt:lpstr>
      <vt:lpstr>Calibri</vt:lpstr>
      <vt:lpstr>Century Gothic</vt:lpstr>
      <vt:lpstr>Wingdings</vt:lpstr>
      <vt:lpstr>slightly_digital</vt:lpstr>
      <vt:lpstr>Privacy-Preserving Localization via Federated Learning  Survey</vt:lpstr>
      <vt:lpstr>定位中的隐私问题</vt:lpstr>
      <vt:lpstr>联邦学习——背景</vt:lpstr>
      <vt:lpstr>联邦学习——分类[1]</vt:lpstr>
      <vt:lpstr>联邦学习——分类</vt:lpstr>
      <vt:lpstr>联邦学习——联邦优化</vt:lpstr>
      <vt:lpstr>联邦学习——无线定位</vt:lpstr>
      <vt:lpstr>定位模型更新——有标签指纹</vt:lpstr>
      <vt:lpstr>定位模型更新——有标签指纹</vt:lpstr>
      <vt:lpstr>定位模型更新——无标签指纹</vt:lpstr>
      <vt:lpstr>定位模型更新——无标签指纹</vt:lpstr>
      <vt:lpstr>联邦学习+移动轨迹预测</vt:lpstr>
      <vt:lpstr>联邦学习+移动轨迹预测</vt:lpstr>
      <vt:lpstr>联邦学习+移动轨迹预测</vt:lpstr>
      <vt:lpstr>总结</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DanyLee</cp:lastModifiedBy>
  <cp:revision>1577</cp:revision>
  <cp:lastPrinted>2016-04-08T02:17:10Z</cp:lastPrinted>
  <dcterms:created xsi:type="dcterms:W3CDTF">2013-09-30T01:54:11Z</dcterms:created>
  <dcterms:modified xsi:type="dcterms:W3CDTF">2020-09-29T14:31:12Z</dcterms:modified>
</cp:coreProperties>
</file>