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6"/>
  </p:notesMasterIdLst>
  <p:sldIdLst>
    <p:sldId id="837" r:id="rId2"/>
    <p:sldId id="901" r:id="rId3"/>
    <p:sldId id="902" r:id="rId4"/>
    <p:sldId id="903" r:id="rId5"/>
    <p:sldId id="904" r:id="rId6"/>
    <p:sldId id="905" r:id="rId7"/>
    <p:sldId id="907" r:id="rId8"/>
    <p:sldId id="925" r:id="rId9"/>
    <p:sldId id="926" r:id="rId10"/>
    <p:sldId id="908" r:id="rId11"/>
    <p:sldId id="922" r:id="rId12"/>
    <p:sldId id="909" r:id="rId13"/>
    <p:sldId id="928" r:id="rId14"/>
    <p:sldId id="929" r:id="rId15"/>
    <p:sldId id="927" r:id="rId16"/>
    <p:sldId id="923" r:id="rId17"/>
    <p:sldId id="911" r:id="rId18"/>
    <p:sldId id="912" r:id="rId19"/>
    <p:sldId id="915" r:id="rId20"/>
    <p:sldId id="917" r:id="rId21"/>
    <p:sldId id="918" r:id="rId22"/>
    <p:sldId id="916" r:id="rId23"/>
    <p:sldId id="919" r:id="rId24"/>
    <p:sldId id="920" r:id="rId2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赵 毅" initials="赵"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A1C9"/>
    <a:srgbClr val="EA4A54"/>
    <a:srgbClr val="000000"/>
    <a:srgbClr val="52BCA8"/>
    <a:srgbClr val="009900"/>
    <a:srgbClr val="4472C4"/>
    <a:srgbClr val="C00000"/>
    <a:srgbClr val="9ED4D6"/>
    <a:srgbClr val="0B9444"/>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0759" autoAdjust="0"/>
  </p:normalViewPr>
  <p:slideViewPr>
    <p:cSldViewPr showGuides="1">
      <p:cViewPr varScale="1">
        <p:scale>
          <a:sx n="66" d="100"/>
          <a:sy n="66" d="100"/>
        </p:scale>
        <p:origin x="1330" y="48"/>
      </p:cViewPr>
      <p:guideLst>
        <p:guide orient="horz" pos="2160"/>
        <p:guide pos="3870"/>
      </p:guideLst>
    </p:cSldViewPr>
  </p:slideViewPr>
  <p:outlineViewPr>
    <p:cViewPr>
      <p:scale>
        <a:sx n="33" d="100"/>
        <a:sy n="33" d="100"/>
      </p:scale>
      <p:origin x="0" y="23850"/>
    </p:cViewPr>
  </p:outlineViewPr>
  <p:notesTextViewPr>
    <p:cViewPr>
      <p:scale>
        <a:sx n="100" d="100"/>
        <a:sy n="100" d="100"/>
      </p:scale>
      <p:origin x="0" y="0"/>
    </p:cViewPr>
  </p:notesTextViewPr>
  <p:notesViewPr>
    <p:cSldViewPr>
      <p:cViewPr varScale="1">
        <p:scale>
          <a:sx n="95" d="100"/>
          <a:sy n="95" d="100"/>
        </p:scale>
        <p:origin x="3187"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E2E362-6A50-4047-B83D-450B0D5E65AB}" type="datetimeFigureOut">
              <a:rPr lang="zh-CN" altLang="en-US" smtClean="0"/>
              <a:t>2020/9/23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B47890-5446-4662-AB75-3CEB6FA02C8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zh-CN" altLang="en-US" dirty="0"/>
              <a:t>今天给大家介绍一下</a:t>
            </a:r>
            <a:r>
              <a:rPr lang="en-US" altLang="zh-CN" dirty="0"/>
              <a:t>TSN</a:t>
            </a:r>
            <a:r>
              <a:rPr lang="zh-CN" altLang="en-US" dirty="0"/>
              <a:t>以及我们准备在这方面做的事情。</a:t>
            </a:r>
            <a:endParaRPr lang="en-US" altLang="zh-CN" dirty="0"/>
          </a:p>
          <a:p>
            <a:r>
              <a:rPr lang="zh-CN" altLang="en-US" dirty="0"/>
              <a:t>主要分为三部分，</a:t>
            </a:r>
            <a:r>
              <a:rPr lang="en-US" altLang="zh-CN" dirty="0"/>
              <a:t>TSN</a:t>
            </a:r>
            <a:r>
              <a:rPr lang="zh-CN" altLang="en-US" dirty="0"/>
              <a:t>的含义、标准和科研。</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altLang="zh-CN" dirty="0"/>
              <a:t>SR</a:t>
            </a:r>
            <a:r>
              <a:rPr lang="zh-CN" altLang="en-US" dirty="0"/>
              <a:t>代表</a:t>
            </a:r>
            <a:endParaRPr lang="en-US" altLang="zh-CN" dirty="0"/>
          </a:p>
          <a:p>
            <a:r>
              <a:rPr lang="en-US" altLang="zh-CN" dirty="0"/>
              <a:t>BE</a:t>
            </a:r>
            <a:r>
              <a:rPr lang="zh-CN" altLang="en-US" dirty="0"/>
              <a:t>代表</a:t>
            </a:r>
            <a:endParaRPr lang="en-US" altLang="zh-CN" dirty="0"/>
          </a:p>
          <a:p>
            <a:endParaRPr lang="en-US" altLang="zh-CN" dirty="0"/>
          </a:p>
        </p:txBody>
      </p:sp>
    </p:spTree>
    <p:extLst>
      <p:ext uri="{BB962C8B-B14F-4D97-AF65-F5344CB8AC3E}">
        <p14:creationId xmlns:p14="http://schemas.microsoft.com/office/powerpoint/2010/main" val="411615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也就是说，最后形成的逻辑是这样的</a:t>
            </a:r>
            <a:r>
              <a:rPr lang="en-US" altLang="zh-CN" dirty="0"/>
              <a:t>……</a:t>
            </a:r>
          </a:p>
          <a:p>
            <a:r>
              <a:rPr lang="zh-CN" altLang="en-US" dirty="0"/>
              <a:t>这样就解决了第一个问题，由于带宽限制的存在，高优先级的帧无法完全占用所有带宽。</a:t>
            </a:r>
            <a:endParaRPr lang="en-US" altLang="zh-CN" dirty="0"/>
          </a:p>
        </p:txBody>
      </p:sp>
    </p:spTree>
    <p:extLst>
      <p:ext uri="{BB962C8B-B14F-4D97-AF65-F5344CB8AC3E}">
        <p14:creationId xmlns:p14="http://schemas.microsoft.com/office/powerpoint/2010/main" val="3277791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1169131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1575528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altLang="zh-CN" dirty="0"/>
              <a:t>Guard Band</a:t>
            </a:r>
            <a:r>
              <a:rPr lang="zh-CN" altLang="en-US" dirty="0"/>
              <a:t>就相当于交通灯里的黄灯。</a:t>
            </a:r>
            <a:endParaRPr lang="en-US" altLang="zh-CN" dirty="0"/>
          </a:p>
        </p:txBody>
      </p:sp>
    </p:spTree>
    <p:extLst>
      <p:ext uri="{BB962C8B-B14F-4D97-AF65-F5344CB8AC3E}">
        <p14:creationId xmlns:p14="http://schemas.microsoft.com/office/powerpoint/2010/main" val="1863666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4230040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2982095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1647514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200996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19</a:t>
            </a:fld>
            <a:endParaRPr lang="zh-CN" altLang="en-US"/>
          </a:p>
        </p:txBody>
      </p:sp>
    </p:spTree>
    <p:extLst>
      <p:ext uri="{BB962C8B-B14F-4D97-AF65-F5344CB8AC3E}">
        <p14:creationId xmlns:p14="http://schemas.microsoft.com/office/powerpoint/2010/main" val="173824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首先我们看</a:t>
            </a:r>
            <a:r>
              <a:rPr lang="en-US" altLang="zh-CN" dirty="0"/>
              <a:t>TSN</a:t>
            </a:r>
            <a:r>
              <a:rPr lang="zh-CN" altLang="en-US" dirty="0"/>
              <a:t>的含义，</a:t>
            </a:r>
            <a:r>
              <a:rPr lang="en-US" altLang="zh-CN" dirty="0"/>
              <a:t>TSN</a:t>
            </a:r>
            <a:r>
              <a:rPr lang="zh-CN" altLang="en-US" dirty="0"/>
              <a:t>的研究对象是</a:t>
            </a:r>
            <a:r>
              <a:rPr lang="en-US" altLang="zh-CN" dirty="0"/>
              <a:t>……</a:t>
            </a:r>
          </a:p>
          <a:p>
            <a:r>
              <a:rPr lang="zh-CN" altLang="en-US" dirty="0"/>
              <a:t>交换机可以把许多个单独的局域网连接成一个大的局域网。</a:t>
            </a:r>
            <a:endParaRPr lang="en-US" altLang="zh-CN" dirty="0"/>
          </a:p>
          <a:p>
            <a:r>
              <a:rPr lang="zh-CN" altLang="en-US" dirty="0"/>
              <a:t>我们把网络类型限定在以太网，我们实验室里就有一个以太网的交换机，它上面有很多的以太网网口。</a:t>
            </a:r>
            <a:endParaRPr lang="en-US" altLang="zh-CN" dirty="0"/>
          </a:p>
          <a:p>
            <a:r>
              <a:rPr lang="zh-CN" altLang="en-US" dirty="0"/>
              <a:t>当我们把不同的以太网局域网连接到交换机后，这些小的局域网就连接成了一个较大的局域网。</a:t>
            </a:r>
            <a:endParaRPr lang="en-US" altLang="zh-CN" dirty="0"/>
          </a:p>
          <a:p>
            <a:r>
              <a:rPr lang="zh-CN" altLang="en-US" dirty="0"/>
              <a:t>所有的设备就可以相互通信了。</a:t>
            </a:r>
          </a:p>
        </p:txBody>
      </p:sp>
    </p:spTree>
    <p:extLst>
      <p:ext uri="{BB962C8B-B14F-4D97-AF65-F5344CB8AC3E}">
        <p14:creationId xmlns:p14="http://schemas.microsoft.com/office/powerpoint/2010/main" val="1949426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20</a:t>
            </a:fld>
            <a:endParaRPr lang="zh-CN" altLang="en-US"/>
          </a:p>
        </p:txBody>
      </p:sp>
    </p:spTree>
    <p:extLst>
      <p:ext uri="{BB962C8B-B14F-4D97-AF65-F5344CB8AC3E}">
        <p14:creationId xmlns:p14="http://schemas.microsoft.com/office/powerpoint/2010/main" val="925676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21</a:t>
            </a:fld>
            <a:endParaRPr lang="zh-CN" altLang="en-US"/>
          </a:p>
        </p:txBody>
      </p:sp>
    </p:spTree>
    <p:extLst>
      <p:ext uri="{BB962C8B-B14F-4D97-AF65-F5344CB8AC3E}">
        <p14:creationId xmlns:p14="http://schemas.microsoft.com/office/powerpoint/2010/main" val="3584787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22</a:t>
            </a:fld>
            <a:endParaRPr lang="zh-CN" altLang="en-US"/>
          </a:p>
        </p:txBody>
      </p:sp>
    </p:spTree>
    <p:extLst>
      <p:ext uri="{BB962C8B-B14F-4D97-AF65-F5344CB8AC3E}">
        <p14:creationId xmlns:p14="http://schemas.microsoft.com/office/powerpoint/2010/main" val="3752431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23</a:t>
            </a:fld>
            <a:endParaRPr lang="zh-CN" altLang="en-US"/>
          </a:p>
        </p:txBody>
      </p:sp>
    </p:spTree>
    <p:extLst>
      <p:ext uri="{BB962C8B-B14F-4D97-AF65-F5344CB8AC3E}">
        <p14:creationId xmlns:p14="http://schemas.microsoft.com/office/powerpoint/2010/main" val="93556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EB47890-5446-4662-AB75-3CEB6FA02C87}" type="slidenum">
              <a:rPr lang="zh-CN" altLang="en-US" smtClean="0"/>
              <a:t>24</a:t>
            </a:fld>
            <a:endParaRPr lang="zh-CN" altLang="en-US"/>
          </a:p>
        </p:txBody>
      </p:sp>
    </p:spTree>
    <p:extLst>
      <p:ext uri="{BB962C8B-B14F-4D97-AF65-F5344CB8AC3E}">
        <p14:creationId xmlns:p14="http://schemas.microsoft.com/office/powerpoint/2010/main" val="719756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我们来简单看一下交换机的工作过程。</a:t>
            </a:r>
            <a:endParaRPr lang="en-US" altLang="zh-CN" dirty="0"/>
          </a:p>
          <a:p>
            <a:r>
              <a:rPr lang="zh-CN" altLang="en-US" dirty="0"/>
              <a:t>加入我们有这样一个由交换机连接起来的网络。</a:t>
            </a:r>
            <a:endParaRPr lang="en-US" altLang="zh-CN" dirty="0"/>
          </a:p>
          <a:p>
            <a:r>
              <a:rPr lang="zh-CN" altLang="en-US" dirty="0"/>
              <a:t>假如</a:t>
            </a:r>
            <a:r>
              <a:rPr lang="en-US" altLang="zh-CN" dirty="0"/>
              <a:t>PC1</a:t>
            </a:r>
            <a:r>
              <a:rPr lang="zh-CN" altLang="en-US" dirty="0"/>
              <a:t>发送数据给</a:t>
            </a:r>
            <a:r>
              <a:rPr lang="en-US" altLang="zh-CN" dirty="0"/>
              <a:t>PC12</a:t>
            </a:r>
            <a:r>
              <a:rPr lang="zh-CN" altLang="en-US" dirty="0"/>
              <a:t>，数据报文的源地址是</a:t>
            </a:r>
            <a:r>
              <a:rPr lang="en-US" altLang="zh-CN" dirty="0"/>
              <a:t>PC1</a:t>
            </a:r>
            <a:r>
              <a:rPr lang="zh-CN" altLang="en-US" dirty="0"/>
              <a:t>的</a:t>
            </a:r>
            <a:r>
              <a:rPr lang="en-US" altLang="zh-CN" dirty="0"/>
              <a:t>MAC</a:t>
            </a:r>
            <a:r>
              <a:rPr lang="zh-CN" altLang="en-US" dirty="0"/>
              <a:t>地址，目的地址是</a:t>
            </a:r>
            <a:r>
              <a:rPr lang="en-US" altLang="zh-CN" dirty="0"/>
              <a:t>PC12</a:t>
            </a:r>
            <a:r>
              <a:rPr lang="zh-CN" altLang="en-US" dirty="0"/>
              <a:t>的</a:t>
            </a:r>
            <a:r>
              <a:rPr lang="en-US" altLang="zh-CN" dirty="0"/>
              <a:t>MAC</a:t>
            </a:r>
            <a:r>
              <a:rPr lang="zh-CN" altLang="en-US" dirty="0"/>
              <a:t>地址。</a:t>
            </a:r>
            <a:endParaRPr lang="en-US" altLang="zh-CN" dirty="0"/>
          </a:p>
          <a:p>
            <a:r>
              <a:rPr lang="zh-CN" altLang="en-US" dirty="0"/>
              <a:t>首先收到这个数据报文的是</a:t>
            </a:r>
            <a:r>
              <a:rPr lang="en-US" altLang="zh-CN" dirty="0"/>
              <a:t>switch2</a:t>
            </a:r>
            <a:r>
              <a:rPr lang="zh-CN" altLang="en-US" dirty="0"/>
              <a:t>。</a:t>
            </a:r>
            <a:endParaRPr lang="en-US" altLang="zh-CN" dirty="0"/>
          </a:p>
          <a:p>
            <a:r>
              <a:rPr lang="en-US" altLang="zh-CN" dirty="0"/>
              <a:t>Switch2</a:t>
            </a:r>
            <a:r>
              <a:rPr lang="zh-CN" altLang="en-US" dirty="0"/>
              <a:t>知道自己应该把数据报文转发到哪个端口。</a:t>
            </a:r>
            <a:endParaRPr lang="en-US" altLang="zh-CN" dirty="0"/>
          </a:p>
          <a:p>
            <a:r>
              <a:rPr lang="zh-CN" altLang="en-US" dirty="0"/>
              <a:t>然后再经过</a:t>
            </a:r>
            <a:r>
              <a:rPr lang="en-US" altLang="zh-CN" dirty="0"/>
              <a:t>switch1</a:t>
            </a:r>
            <a:r>
              <a:rPr lang="zh-CN" altLang="en-US" dirty="0"/>
              <a:t>和</a:t>
            </a:r>
            <a:r>
              <a:rPr lang="en-US" altLang="zh-CN" dirty="0"/>
              <a:t>switch5</a:t>
            </a:r>
            <a:r>
              <a:rPr lang="zh-CN" altLang="en-US" dirty="0"/>
              <a:t>的转发，数据报文最终到达了</a:t>
            </a:r>
            <a:r>
              <a:rPr lang="en-US" altLang="zh-CN" dirty="0"/>
              <a:t>PC12</a:t>
            </a:r>
            <a:r>
              <a:rPr lang="zh-CN" altLang="en-US" dirty="0"/>
              <a:t>。</a:t>
            </a:r>
            <a:endParaRPr lang="en-US" altLang="zh-CN" dirty="0"/>
          </a:p>
          <a:p>
            <a:r>
              <a:rPr lang="zh-CN" altLang="en-US" dirty="0"/>
              <a:t>这一过程有些像路由器路由的过程，但交换机和路由器其实是工作在不同层的。</a:t>
            </a:r>
            <a:endParaRPr lang="en-US" altLang="zh-CN" dirty="0"/>
          </a:p>
          <a:p>
            <a:r>
              <a:rPr lang="zh-CN" altLang="en-US" dirty="0"/>
              <a:t>交换机工作在链路层，它连接的是同一局域网的不同</a:t>
            </a:r>
            <a:r>
              <a:rPr lang="en-US" altLang="zh-CN" dirty="0"/>
              <a:t>segments</a:t>
            </a:r>
            <a:r>
              <a:rPr lang="zh-CN" altLang="en-US" dirty="0"/>
              <a:t>，看的是链路层数据帧的</a:t>
            </a:r>
            <a:r>
              <a:rPr lang="en-US" altLang="zh-CN" dirty="0"/>
              <a:t>MAC</a:t>
            </a:r>
            <a:r>
              <a:rPr lang="zh-CN" altLang="en-US" dirty="0"/>
              <a:t>地址。</a:t>
            </a:r>
            <a:endParaRPr lang="en-US" altLang="zh-CN" dirty="0"/>
          </a:p>
          <a:p>
            <a:r>
              <a:rPr lang="zh-CN" altLang="en-US" dirty="0"/>
              <a:t>路由器工作在网络层，它连接的是不同的局域网，看的是</a:t>
            </a:r>
            <a:r>
              <a:rPr lang="en-US" altLang="zh-CN" dirty="0"/>
              <a:t>IP</a:t>
            </a:r>
            <a:r>
              <a:rPr lang="zh-CN" altLang="en-US" dirty="0"/>
              <a:t>层数据包的</a:t>
            </a:r>
            <a:r>
              <a:rPr lang="en-US" altLang="zh-CN" dirty="0"/>
              <a:t>IP</a:t>
            </a:r>
            <a:r>
              <a:rPr lang="zh-CN" altLang="en-US" dirty="0"/>
              <a:t>地址。</a:t>
            </a:r>
            <a:endParaRPr lang="en-US" altLang="zh-CN" dirty="0"/>
          </a:p>
        </p:txBody>
      </p:sp>
    </p:spTree>
    <p:extLst>
      <p:ext uri="{BB962C8B-B14F-4D97-AF65-F5344CB8AC3E}">
        <p14:creationId xmlns:p14="http://schemas.microsoft.com/office/powerpoint/2010/main" val="240578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这里我们再区分一下</a:t>
            </a:r>
            <a:r>
              <a:rPr lang="en-US" altLang="zh-CN" dirty="0"/>
              <a:t>Hub</a:t>
            </a:r>
            <a:r>
              <a:rPr lang="zh-CN" altLang="en-US" dirty="0"/>
              <a:t>和</a:t>
            </a:r>
            <a:r>
              <a:rPr lang="en-US" altLang="zh-CN" dirty="0"/>
              <a:t>Switch</a:t>
            </a:r>
            <a:r>
              <a:rPr lang="zh-CN" altLang="en-US" dirty="0"/>
              <a:t>。</a:t>
            </a:r>
            <a:endParaRPr lang="en-US" altLang="zh-CN" dirty="0"/>
          </a:p>
          <a:p>
            <a:r>
              <a:rPr lang="en-US" altLang="zh-CN" dirty="0"/>
              <a:t>Hub</a:t>
            </a:r>
            <a:r>
              <a:rPr lang="zh-CN" altLang="en-US" dirty="0"/>
              <a:t>是工作在物理层的，它会把一个端口的电信号复制到其他所有端口。</a:t>
            </a:r>
            <a:endParaRPr lang="en-US" altLang="zh-CN" dirty="0"/>
          </a:p>
          <a:p>
            <a:r>
              <a:rPr lang="zh-CN" altLang="en-US" dirty="0"/>
              <a:t>而</a:t>
            </a:r>
            <a:r>
              <a:rPr lang="en-US" altLang="zh-CN" dirty="0"/>
              <a:t>Switch</a:t>
            </a:r>
            <a:r>
              <a:rPr lang="zh-CN" altLang="en-US" dirty="0"/>
              <a:t>只会把数据帧转发到相应的端口。</a:t>
            </a:r>
            <a:endParaRPr lang="en-US" altLang="zh-CN" dirty="0"/>
          </a:p>
        </p:txBody>
      </p:sp>
    </p:spTree>
    <p:extLst>
      <p:ext uri="{BB962C8B-B14F-4D97-AF65-F5344CB8AC3E}">
        <p14:creationId xmlns:p14="http://schemas.microsoft.com/office/powerpoint/2010/main" val="2763431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所以就出现了</a:t>
            </a:r>
            <a:r>
              <a:rPr lang="en-US" altLang="zh-CN" dirty="0"/>
              <a:t>TSN</a:t>
            </a:r>
          </a:p>
        </p:txBody>
      </p:sp>
    </p:spTree>
    <p:extLst>
      <p:ext uri="{BB962C8B-B14F-4D97-AF65-F5344CB8AC3E}">
        <p14:creationId xmlns:p14="http://schemas.microsoft.com/office/powerpoint/2010/main" val="413938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1528093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第二部分我们具体看一下</a:t>
            </a:r>
            <a:r>
              <a:rPr lang="en-US" altLang="zh-CN" dirty="0"/>
              <a:t>TSN</a:t>
            </a:r>
            <a:r>
              <a:rPr lang="zh-CN" altLang="en-US" dirty="0"/>
              <a:t>的相关标准。</a:t>
            </a:r>
            <a:endParaRPr lang="en-US" altLang="zh-CN" dirty="0"/>
          </a:p>
          <a:p>
            <a:endParaRPr lang="en-US" altLang="zh-CN" dirty="0"/>
          </a:p>
          <a:p>
            <a:r>
              <a:rPr lang="zh-CN" altLang="en-US" dirty="0"/>
              <a:t>下面我把加粗的几个协议简单介绍一下，看看</a:t>
            </a:r>
            <a:r>
              <a:rPr lang="en-US" altLang="zh-CN" dirty="0"/>
              <a:t>TSN</a:t>
            </a:r>
            <a:r>
              <a:rPr lang="zh-CN" altLang="en-US" dirty="0"/>
              <a:t>是如何在以太网里实现确定性低时延的。</a:t>
            </a:r>
          </a:p>
        </p:txBody>
      </p:sp>
    </p:spTree>
    <p:extLst>
      <p:ext uri="{BB962C8B-B14F-4D97-AF65-F5344CB8AC3E}">
        <p14:creationId xmlns:p14="http://schemas.microsoft.com/office/powerpoint/2010/main" val="354388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谁也不比谁的优先级高。</a:t>
            </a:r>
            <a:endParaRPr lang="en-US" altLang="zh-CN" dirty="0"/>
          </a:p>
        </p:txBody>
      </p:sp>
    </p:spTree>
    <p:extLst>
      <p:ext uri="{BB962C8B-B14F-4D97-AF65-F5344CB8AC3E}">
        <p14:creationId xmlns:p14="http://schemas.microsoft.com/office/powerpoint/2010/main" val="4251064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谁也不比谁的优先级高。</a:t>
            </a:r>
            <a:endParaRPr lang="en-US" altLang="zh-CN" dirty="0"/>
          </a:p>
        </p:txBody>
      </p:sp>
    </p:spTree>
    <p:extLst>
      <p:ext uri="{BB962C8B-B14F-4D97-AF65-F5344CB8AC3E}">
        <p14:creationId xmlns:p14="http://schemas.microsoft.com/office/powerpoint/2010/main" val="1936251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83200" y="4343400"/>
            <a:ext cx="6908800" cy="914400"/>
          </a:xfrm>
        </p:spPr>
        <p:txBody>
          <a:bodyPr/>
          <a:lstStyle>
            <a:lvl1pPr>
              <a:defRPr>
                <a:latin typeface="Calibri" panose="020F0502020204030204" pitchFamily="34" charset="0"/>
              </a:defRPr>
            </a:lvl1pPr>
          </a:lstStyle>
          <a:p>
            <a:pPr lvl="0"/>
            <a:r>
              <a:rPr lang="zh-CN" altLang="en-US" noProof="0" dirty="0"/>
              <a:t>单击此处编辑母版标题样式</a:t>
            </a:r>
            <a:endParaRPr lang="en-US" altLang="zh-CN" noProof="0" dirty="0"/>
          </a:p>
        </p:txBody>
      </p:sp>
      <p:sp>
        <p:nvSpPr>
          <p:cNvPr id="3075" name="Rectangle 3"/>
          <p:cNvSpPr>
            <a:spLocks noGrp="1" noChangeArrowheads="1"/>
          </p:cNvSpPr>
          <p:nvPr>
            <p:ph type="subTitle" idx="1"/>
          </p:nvPr>
        </p:nvSpPr>
        <p:spPr>
          <a:xfrm>
            <a:off x="5283200" y="5181600"/>
            <a:ext cx="6908800" cy="457200"/>
          </a:xfrm>
        </p:spPr>
        <p:txBody>
          <a:bodyPr/>
          <a:lstStyle>
            <a:lvl1pPr marL="0" indent="0">
              <a:buFontTx/>
              <a:buNone/>
              <a:defRPr>
                <a:latin typeface="Calibri" panose="020F0502020204030204" pitchFamily="34" charset="0"/>
              </a:defRPr>
            </a:lvl1pPr>
          </a:lstStyle>
          <a:p>
            <a:pPr lvl="0"/>
            <a:r>
              <a:rPr lang="zh-CN" altLang="en-US" noProof="0"/>
              <a:t>单击此处编辑母版副标题样式</a:t>
            </a:r>
            <a:endParaRPr lang="en-US" altLang="zh-CN" noProof="0"/>
          </a:p>
        </p:txBody>
      </p:sp>
      <p:sp>
        <p:nvSpPr>
          <p:cNvPr id="3076" name="Rectangle 4"/>
          <p:cNvSpPr>
            <a:spLocks noGrp="1" noChangeArrowheads="1"/>
          </p:cNvSpPr>
          <p:nvPr>
            <p:ph type="dt" sz="half" idx="2"/>
          </p:nvPr>
        </p:nvSpPr>
        <p:spPr/>
        <p:txBody>
          <a:bodyPr/>
          <a:lstStyle>
            <a:lvl1pPr>
              <a:defRPr>
                <a:latin typeface="Calibri" panose="020F0502020204030204" pitchFamily="34" charset="0"/>
              </a:defRPr>
            </a:lvl1pPr>
          </a:lstStyle>
          <a:p>
            <a:endParaRPr lang="en-US" altLang="zh-CN"/>
          </a:p>
        </p:txBody>
      </p:sp>
      <p:sp>
        <p:nvSpPr>
          <p:cNvPr id="3077" name="Rectangle 5"/>
          <p:cNvSpPr>
            <a:spLocks noGrp="1" noChangeArrowheads="1"/>
          </p:cNvSpPr>
          <p:nvPr>
            <p:ph type="ftr" sz="quarter" idx="3"/>
          </p:nvPr>
        </p:nvSpPr>
        <p:spPr/>
        <p:txBody>
          <a:bodyPr/>
          <a:lstStyle>
            <a:lvl1pPr>
              <a:defRPr>
                <a:latin typeface="Calibri" panose="020F0502020204030204" pitchFamily="34" charset="0"/>
              </a:defRPr>
            </a:lvl1pPr>
          </a:lstStyle>
          <a:p>
            <a:endParaRPr lang="en-US" altLang="zh-CN"/>
          </a:p>
        </p:txBody>
      </p:sp>
      <p:sp>
        <p:nvSpPr>
          <p:cNvPr id="3078" name="Rectangle 6"/>
          <p:cNvSpPr>
            <a:spLocks noGrp="1" noChangeArrowheads="1"/>
          </p:cNvSpPr>
          <p:nvPr>
            <p:ph type="sldNum" sz="quarter" idx="4"/>
          </p:nvPr>
        </p:nvSpPr>
        <p:spPr/>
        <p:txBody>
          <a:bodyPr/>
          <a:lstStyle>
            <a:lvl1pPr>
              <a:defRPr>
                <a:latin typeface="Calibri" panose="020F0502020204030204" pitchFamily="34" charset="0"/>
              </a:defRPr>
            </a:lvl1pPr>
          </a:lstStyle>
          <a:p>
            <a:fld id="{8F9319D8-D4A7-4302-836F-6BE09FA24844}" type="slidenum">
              <a:rPr lang="en-US" altLang="zh-CN" smtClean="0"/>
              <a:t>‹#›</a:t>
            </a:fld>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AC261BCC-5B0B-4E2E-ADFB-5F01A337C7A8}" type="slidenum">
              <a:rPr lang="en-US" altLang="zh-CN"/>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E2BC147C-3CBD-466D-9DC4-9C6D687FAC2A}" type="slidenum">
              <a:rPr lang="en-US" altLang="zh-CN"/>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961901" y="3785246"/>
            <a:ext cx="6955599" cy="1546500"/>
          </a:xfrm>
          <a:prstGeom prst="rect">
            <a:avLst/>
          </a:prstGeom>
        </p:spPr>
        <p:txBody>
          <a:bodyPr lIns="91425" tIns="91425" rIns="91425" bIns="91425" anchor="t" anchorCtr="0"/>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endParaRPr dirty="0"/>
          </a:p>
        </p:txBody>
      </p:sp>
      <p:sp>
        <p:nvSpPr>
          <p:cNvPr id="10" name="Shape 10"/>
          <p:cNvSpPr/>
          <p:nvPr/>
        </p:nvSpPr>
        <p:spPr>
          <a:xfrm>
            <a:off x="7917661" y="3377551"/>
            <a:ext cx="962400" cy="1028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8879813" y="3377551"/>
            <a:ext cx="962400" cy="1028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1" y="3377551"/>
            <a:ext cx="962400" cy="1028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961899" y="3377551"/>
            <a:ext cx="6955599" cy="1028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sz="4400">
                <a:latin typeface="Microsoft YaHei" panose="020B0503020204020204" charset="-122"/>
                <a:ea typeface="Microsoft YaHei" panose="020B0503020204020204"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sz="2800">
                <a:latin typeface="Microsoft YaHei" panose="020B0503020204020204" charset="-122"/>
                <a:ea typeface="Microsoft YaHei" panose="020B0503020204020204" charset="-122"/>
              </a:defRPr>
            </a:lvl1pPr>
            <a:lvl2pPr>
              <a:defRPr sz="2400">
                <a:latin typeface="Microsoft YaHei" panose="020B0503020204020204" charset="-122"/>
                <a:ea typeface="Microsoft YaHei" panose="020B0503020204020204" charset="-122"/>
              </a:defRPr>
            </a:lvl2pPr>
            <a:lvl3pPr>
              <a:defRPr sz="2000">
                <a:latin typeface="Microsoft YaHei" panose="020B0503020204020204" charset="-122"/>
                <a:ea typeface="Microsoft YaHei" panose="020B0503020204020204" charset="-122"/>
              </a:defRPr>
            </a:lvl3pPr>
            <a:lvl4pPr>
              <a:defRPr sz="1800">
                <a:latin typeface="Microsoft YaHei" panose="020B0503020204020204" charset="-122"/>
                <a:ea typeface="Microsoft YaHei" panose="020B0503020204020204" charset="-122"/>
              </a:defRPr>
            </a:lvl4pPr>
            <a:lvl5pPr>
              <a:defRPr sz="1600">
                <a:latin typeface="Microsoft YaHei" panose="020B0503020204020204" charset="-122"/>
                <a:ea typeface="Microsoft YaHei"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5" name="页脚占位符 4"/>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6" name="灯片编号占位符 5"/>
          <p:cNvSpPr>
            <a:spLocks noGrp="1"/>
          </p:cNvSpPr>
          <p:nvPr>
            <p:ph type="sldNum" sz="quarter" idx="12"/>
          </p:nvPr>
        </p:nvSpPr>
        <p:spPr/>
        <p:txBody>
          <a:bodyPr/>
          <a:lstStyle>
            <a:lvl1pPr>
              <a:defRPr>
                <a:latin typeface="Calibri" panose="020F0502020204030204" pitchFamily="34" charset="0"/>
              </a:defRPr>
            </a:lvl1pPr>
          </a:lstStyle>
          <a:p>
            <a:fld id="{87AB51E9-348C-4DC8-84CE-839F8B9DCC07}" type="slidenum">
              <a:rPr lang="en-US" altLang="zh-CN" smtClean="0"/>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atin typeface="Calibri" panose="020F050202020403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5" name="页脚占位符 4"/>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6" name="灯片编号占位符 5"/>
          <p:cNvSpPr>
            <a:spLocks noGrp="1"/>
          </p:cNvSpPr>
          <p:nvPr>
            <p:ph type="sldNum" sz="quarter" idx="12"/>
          </p:nvPr>
        </p:nvSpPr>
        <p:spPr/>
        <p:txBody>
          <a:bodyPr/>
          <a:lstStyle>
            <a:lvl1pPr>
              <a:defRPr>
                <a:latin typeface="Calibri" panose="020F0502020204030204" pitchFamily="34" charset="0"/>
              </a:defRPr>
            </a:lvl1pPr>
          </a:lstStyle>
          <a:p>
            <a:fld id="{1324CF73-5DCA-4897-BF85-A0A3AED7061B}" type="slidenum">
              <a:rPr lang="en-US" altLang="zh-CN" smtClean="0"/>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sz="4400">
                <a:latin typeface="Microsoft YaHei" panose="020B0503020204020204" charset="-122"/>
                <a:ea typeface="Microsoft YaHei" panose="020B0503020204020204" charset="-122"/>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97600" y="1600201"/>
            <a:ext cx="53848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6" name="页脚占位符 5"/>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7" name="灯片编号占位符 6"/>
          <p:cNvSpPr>
            <a:spLocks noGrp="1"/>
          </p:cNvSpPr>
          <p:nvPr>
            <p:ph type="sldNum" sz="quarter" idx="12"/>
          </p:nvPr>
        </p:nvSpPr>
        <p:spPr/>
        <p:txBody>
          <a:bodyPr/>
          <a:lstStyle>
            <a:lvl1pPr>
              <a:defRPr>
                <a:latin typeface="Calibri" panose="020F0502020204030204" pitchFamily="34" charset="0"/>
              </a:defRPr>
            </a:lvl1pPr>
          </a:lstStyle>
          <a:p>
            <a:fld id="{3568C585-09AB-4EEA-BB7F-19588CFBADCB}" type="slidenum">
              <a:rPr lang="en-US" altLang="zh-CN" smtClean="0"/>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lgn="ctr">
              <a:defRPr sz="4400">
                <a:latin typeface="Calibri" panose="020F050202020403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8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8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8" name="页脚占位符 7"/>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9" name="灯片编号占位符 8"/>
          <p:cNvSpPr>
            <a:spLocks noGrp="1"/>
          </p:cNvSpPr>
          <p:nvPr>
            <p:ph type="sldNum" sz="quarter" idx="12"/>
          </p:nvPr>
        </p:nvSpPr>
        <p:spPr/>
        <p:txBody>
          <a:bodyPr/>
          <a:lstStyle>
            <a:lvl1pPr>
              <a:defRPr>
                <a:latin typeface="Calibri" panose="020F0502020204030204" pitchFamily="34" charset="0"/>
              </a:defRPr>
            </a:lvl1pPr>
          </a:lstStyle>
          <a:p>
            <a:fld id="{337EB2AD-F96B-4C3F-A388-61F599842BCD}" type="slidenum">
              <a:rPr lang="en-US" altLang="zh-CN" smtClean="0"/>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Calibri" panose="020F0502020204030204" pitchFamily="34" charset="0"/>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4" name="页脚占位符 3"/>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5" name="灯片编号占位符 4"/>
          <p:cNvSpPr>
            <a:spLocks noGrp="1"/>
          </p:cNvSpPr>
          <p:nvPr>
            <p:ph type="sldNum" sz="quarter" idx="12"/>
          </p:nvPr>
        </p:nvSpPr>
        <p:spPr/>
        <p:txBody>
          <a:bodyPr/>
          <a:lstStyle>
            <a:lvl1pPr>
              <a:defRPr>
                <a:latin typeface="Calibri" panose="020F0502020204030204" pitchFamily="34" charset="0"/>
              </a:defRPr>
            </a:lvl1pPr>
          </a:lstStyle>
          <a:p>
            <a:fld id="{B01DEC3E-B697-4474-AF66-F17771CBD7FE}" type="slidenum">
              <a:rPr lang="en-US" altLang="zh-CN" smtClean="0"/>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3" name="页脚占位符 2"/>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4" name="灯片编号占位符 3"/>
          <p:cNvSpPr>
            <a:spLocks noGrp="1"/>
          </p:cNvSpPr>
          <p:nvPr>
            <p:ph type="sldNum" sz="quarter" idx="12"/>
          </p:nvPr>
        </p:nvSpPr>
        <p:spPr/>
        <p:txBody>
          <a:bodyPr/>
          <a:lstStyle>
            <a:lvl1pPr>
              <a:defRPr>
                <a:latin typeface="Calibri" panose="020F0502020204030204" pitchFamily="34" charset="0"/>
              </a:defRPr>
            </a:lvl1pPr>
          </a:lstStyle>
          <a:p>
            <a:fld id="{C8B86E05-7D34-46AE-AA68-B7F32834D2C3}" type="slidenum">
              <a:rPr lang="en-US" altLang="zh-CN" smtClean="0"/>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atin typeface="Calibri" panose="020F0502020204030204" pitchFamily="34" charset="0"/>
              </a:defRPr>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atin typeface="Calibri" panose="020F0502020204030204" pitchFamily="34" charset="0"/>
              </a:defRPr>
            </a:lvl1pPr>
          </a:lstStyle>
          <a:p>
            <a:endParaRPr lang="en-US" altLang="zh-CN"/>
          </a:p>
        </p:txBody>
      </p:sp>
      <p:sp>
        <p:nvSpPr>
          <p:cNvPr id="6" name="页脚占位符 5"/>
          <p:cNvSpPr>
            <a:spLocks noGrp="1"/>
          </p:cNvSpPr>
          <p:nvPr>
            <p:ph type="ftr" sz="quarter" idx="11"/>
          </p:nvPr>
        </p:nvSpPr>
        <p:spPr/>
        <p:txBody>
          <a:bodyPr/>
          <a:lstStyle>
            <a:lvl1pPr>
              <a:defRPr>
                <a:latin typeface="Calibri" panose="020F0502020204030204" pitchFamily="34" charset="0"/>
              </a:defRPr>
            </a:lvl1pPr>
          </a:lstStyle>
          <a:p>
            <a:endParaRPr lang="en-US" altLang="zh-CN"/>
          </a:p>
        </p:txBody>
      </p:sp>
      <p:sp>
        <p:nvSpPr>
          <p:cNvPr id="7" name="灯片编号占位符 6"/>
          <p:cNvSpPr>
            <a:spLocks noGrp="1"/>
          </p:cNvSpPr>
          <p:nvPr>
            <p:ph type="sldNum" sz="quarter" idx="12"/>
          </p:nvPr>
        </p:nvSpPr>
        <p:spPr/>
        <p:txBody>
          <a:bodyPr/>
          <a:lstStyle>
            <a:lvl1pPr>
              <a:defRPr>
                <a:latin typeface="Calibri" panose="020F0502020204030204" pitchFamily="34" charset="0"/>
              </a:defRPr>
            </a:lvl1pPr>
          </a:lstStyle>
          <a:p>
            <a:fld id="{76713FCF-D8E0-439E-A0EE-1C5F0CBE929C}" type="slidenum">
              <a:rPr lang="en-US" altLang="zh-CN" smtClean="0"/>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E1F3AF52-B8D8-4057-A887-4083FFA2F85B}" type="slidenum">
              <a:rPr lang="en-US" altLang="zh-CN"/>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274638"/>
            <a:ext cx="108712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dirty="0"/>
              <a:t>单击此处编辑母版标题样式</a:t>
            </a:r>
            <a:endParaRPr lang="en-US" altLang="zh-CN" dirty="0"/>
          </a:p>
        </p:txBody>
      </p:sp>
      <p:sp>
        <p:nvSpPr>
          <p:cNvPr id="1027" name="Rectangle 3"/>
          <p:cNvSpPr>
            <a:spLocks noGrp="1" noChangeArrowheads="1"/>
          </p:cNvSpPr>
          <p:nvPr>
            <p:ph type="body" idx="1"/>
          </p:nvPr>
        </p:nvSpPr>
        <p:spPr bwMode="auto">
          <a:xfrm>
            <a:off x="719403" y="1600200"/>
            <a:ext cx="10849205" cy="45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4"/>
          <p:cNvSpPr>
            <a:spLocks noGrp="1" noChangeArrowheads="1"/>
          </p:cNvSpPr>
          <p:nvPr>
            <p:ph type="dt" sz="half" idx="2"/>
          </p:nvPr>
        </p:nvSpPr>
        <p:spPr bwMode="auto">
          <a:xfrm>
            <a:off x="239349" y="638132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ea typeface="宋体" panose="02010600030101010101" charset="-122"/>
              </a:defRPr>
            </a:lvl1pPr>
          </a:lstStyle>
          <a:p>
            <a:endParaRPr lang="en-US" altLang="zh-CN" dirty="0"/>
          </a:p>
        </p:txBody>
      </p:sp>
      <p:sp>
        <p:nvSpPr>
          <p:cNvPr id="1029" name="Rectangle 5"/>
          <p:cNvSpPr>
            <a:spLocks noGrp="1" noChangeArrowheads="1"/>
          </p:cNvSpPr>
          <p:nvPr>
            <p:ph type="ftr" sz="quarter" idx="3"/>
          </p:nvPr>
        </p:nvSpPr>
        <p:spPr bwMode="auto">
          <a:xfrm>
            <a:off x="4165600" y="6381328"/>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ea typeface="宋体" panose="02010600030101010101" charset="-122"/>
              </a:defRPr>
            </a:lvl1pPr>
          </a:lstStyle>
          <a:p>
            <a:endParaRPr lang="en-US" altLang="zh-CN" dirty="0"/>
          </a:p>
        </p:txBody>
      </p:sp>
      <p:sp>
        <p:nvSpPr>
          <p:cNvPr id="1030" name="Rectangle 6"/>
          <p:cNvSpPr>
            <a:spLocks noGrp="1" noChangeArrowheads="1"/>
          </p:cNvSpPr>
          <p:nvPr>
            <p:ph type="sldNum" sz="quarter" idx="4"/>
          </p:nvPr>
        </p:nvSpPr>
        <p:spPr bwMode="auto">
          <a:xfrm>
            <a:off x="9011840" y="638132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ea typeface="宋体" panose="02010600030101010101" charset="-122"/>
              </a:defRPr>
            </a:lvl1pPr>
          </a:lstStyle>
          <a:p>
            <a:fld id="{26A8A6AC-ECD1-46D1-8AD8-A99FA76A401C}" type="slidenum">
              <a:rPr lang="en-US" altLang="zh-CN"/>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1" fontAlgn="base" hangingPunct="1">
        <a:spcBef>
          <a:spcPct val="0"/>
        </a:spcBef>
        <a:spcAft>
          <a:spcPct val="0"/>
        </a:spcAft>
        <a:defRPr sz="4000" b="1">
          <a:solidFill>
            <a:schemeClr val="tx1"/>
          </a:solidFill>
          <a:latin typeface="+mj-lt"/>
          <a:ea typeface="+mj-ea"/>
          <a:cs typeface="+mj-cs"/>
        </a:defRPr>
      </a:lvl1pPr>
      <a:lvl2pPr algn="l" rtl="0" eaLnBrk="1" fontAlgn="base" hangingPunct="1">
        <a:spcBef>
          <a:spcPct val="0"/>
        </a:spcBef>
        <a:spcAft>
          <a:spcPct val="0"/>
        </a:spcAft>
        <a:defRPr sz="4000" b="1">
          <a:solidFill>
            <a:srgbClr val="006699"/>
          </a:solidFill>
          <a:latin typeface="Century Gothic" panose="020B0502020202020204" pitchFamily="34" charset="0"/>
        </a:defRPr>
      </a:lvl2pPr>
      <a:lvl3pPr algn="l" rtl="0" eaLnBrk="1" fontAlgn="base" hangingPunct="1">
        <a:spcBef>
          <a:spcPct val="0"/>
        </a:spcBef>
        <a:spcAft>
          <a:spcPct val="0"/>
        </a:spcAft>
        <a:defRPr sz="4000" b="1">
          <a:solidFill>
            <a:srgbClr val="006699"/>
          </a:solidFill>
          <a:latin typeface="Century Gothic" panose="020B0502020202020204" pitchFamily="34" charset="0"/>
        </a:defRPr>
      </a:lvl3pPr>
      <a:lvl4pPr algn="l" rtl="0" eaLnBrk="1" fontAlgn="base" hangingPunct="1">
        <a:spcBef>
          <a:spcPct val="0"/>
        </a:spcBef>
        <a:spcAft>
          <a:spcPct val="0"/>
        </a:spcAft>
        <a:defRPr sz="4000" b="1">
          <a:solidFill>
            <a:srgbClr val="006699"/>
          </a:solidFill>
          <a:latin typeface="Century Gothic" panose="020B0502020202020204" pitchFamily="34" charset="0"/>
        </a:defRPr>
      </a:lvl4pPr>
      <a:lvl5pPr algn="l" rtl="0" eaLnBrk="1" fontAlgn="base" hangingPunct="1">
        <a:spcBef>
          <a:spcPct val="0"/>
        </a:spcBef>
        <a:spcAft>
          <a:spcPct val="0"/>
        </a:spcAft>
        <a:defRPr sz="4000" b="1">
          <a:solidFill>
            <a:srgbClr val="006699"/>
          </a:solidFill>
          <a:latin typeface="Century Gothic" panose="020B0502020202020204" pitchFamily="34" charset="0"/>
        </a:defRPr>
      </a:lvl5pPr>
      <a:lvl6pPr marL="457200" algn="l" rtl="0" eaLnBrk="1" fontAlgn="base" hangingPunct="1">
        <a:spcBef>
          <a:spcPct val="0"/>
        </a:spcBef>
        <a:spcAft>
          <a:spcPct val="0"/>
        </a:spcAft>
        <a:defRPr sz="4000" b="1">
          <a:solidFill>
            <a:srgbClr val="006699"/>
          </a:solidFill>
          <a:latin typeface="Century Gothic" panose="020B0502020202020204" pitchFamily="34" charset="0"/>
        </a:defRPr>
      </a:lvl6pPr>
      <a:lvl7pPr marL="914400" algn="l" rtl="0" eaLnBrk="1" fontAlgn="base" hangingPunct="1">
        <a:spcBef>
          <a:spcPct val="0"/>
        </a:spcBef>
        <a:spcAft>
          <a:spcPct val="0"/>
        </a:spcAft>
        <a:defRPr sz="4000" b="1">
          <a:solidFill>
            <a:srgbClr val="006699"/>
          </a:solidFill>
          <a:latin typeface="Century Gothic" panose="020B0502020202020204" pitchFamily="34" charset="0"/>
        </a:defRPr>
      </a:lvl7pPr>
      <a:lvl8pPr marL="1371600" algn="l" rtl="0" eaLnBrk="1" fontAlgn="base" hangingPunct="1">
        <a:spcBef>
          <a:spcPct val="0"/>
        </a:spcBef>
        <a:spcAft>
          <a:spcPct val="0"/>
        </a:spcAft>
        <a:defRPr sz="4000" b="1">
          <a:solidFill>
            <a:srgbClr val="006699"/>
          </a:solidFill>
          <a:latin typeface="Century Gothic" panose="020B0502020202020204" pitchFamily="34" charset="0"/>
        </a:defRPr>
      </a:lvl8pPr>
      <a:lvl9pPr marL="1828800" algn="l" rtl="0" eaLnBrk="1" fontAlgn="base" hangingPunct="1">
        <a:spcBef>
          <a:spcPct val="0"/>
        </a:spcBef>
        <a:spcAft>
          <a:spcPct val="0"/>
        </a:spcAft>
        <a:defRPr sz="4000" b="1">
          <a:solidFill>
            <a:srgbClr val="006699"/>
          </a:solidFill>
          <a:latin typeface="Century Gothic" panose="020B0502020202020204"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67715" y="2132965"/>
            <a:ext cx="10657205" cy="2661285"/>
          </a:xfrm>
        </p:spPr>
        <p:txBody>
          <a:bodyPr/>
          <a:lstStyle/>
          <a:p>
            <a:r>
              <a:rPr lang="" altLang="zh-CN" dirty="0">
                <a:latin typeface="Microsoft YaHei" panose="020B0503020204020204" charset="-122"/>
                <a:ea typeface="Microsoft YaHei" panose="020B0503020204020204" charset="-122"/>
              </a:rPr>
              <a:t>TSN</a:t>
            </a:r>
            <a:br>
              <a:rPr lang="en-US" altLang="zh-CN" dirty="0">
                <a:latin typeface="Microsoft YaHei" panose="020B0503020204020204" charset="-122"/>
                <a:ea typeface="Microsoft YaHei" panose="020B0503020204020204" charset="-122"/>
              </a:rPr>
            </a:br>
            <a:r>
              <a:rPr lang="zh-CN" altLang="en-US" dirty="0">
                <a:latin typeface="Microsoft YaHei" panose="020B0503020204020204" charset="-122"/>
                <a:ea typeface="Microsoft YaHei" panose="020B0503020204020204" charset="-122"/>
              </a:rPr>
              <a:t>含义、标准与科研</a:t>
            </a:r>
            <a:endParaRPr lang="zh-CN" altLang="" dirty="0">
              <a:latin typeface="Microsoft YaHei" panose="020B0503020204020204" charset="-122"/>
              <a:ea typeface="Microsoft YaHei"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802.1Qav – </a:t>
            </a:r>
            <a:r>
              <a:rPr lang="zh-CN" altLang="en-US" dirty="0"/>
              <a:t>预约带宽</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10</a:t>
            </a:fld>
            <a:endParaRPr lang="en-US" altLang="zh-CN"/>
          </a:p>
        </p:txBody>
      </p:sp>
      <p:sp>
        <p:nvSpPr>
          <p:cNvPr id="11" name="内容占位符 2"/>
          <p:cNvSpPr>
            <a:spLocks noGrp="1"/>
          </p:cNvSpPr>
          <p:nvPr>
            <p:ph idx="1"/>
          </p:nvPr>
        </p:nvSpPr>
        <p:spPr>
          <a:xfrm>
            <a:off x="719455" y="1600200"/>
            <a:ext cx="10848975" cy="4716780"/>
          </a:xfrm>
        </p:spPr>
        <p:txBody>
          <a:bodyPr/>
          <a:lstStyle/>
          <a:p>
            <a:r>
              <a:rPr lang="zh-CN" altLang="en-US" dirty="0">
                <a:solidFill>
                  <a:srgbClr val="000000"/>
                </a:solidFill>
              </a:rPr>
              <a:t>每个进入交换机的帧都有一个优先级（帧中的一个字段）。</a:t>
            </a:r>
            <a:endParaRPr lang="en-US" altLang="zh-CN" dirty="0">
              <a:solidFill>
                <a:srgbClr val="000000"/>
              </a:solidFill>
            </a:endParaRPr>
          </a:p>
          <a:p>
            <a:r>
              <a:rPr lang="zh-CN" altLang="en-US" dirty="0">
                <a:solidFill>
                  <a:srgbClr val="000000"/>
                </a:solidFill>
              </a:rPr>
              <a:t>需要从同一个端口离开交换机的数据帧按照优先级进入不同的队列。</a:t>
            </a:r>
            <a:endParaRPr lang="en-US" altLang="zh-CN" dirty="0">
              <a:solidFill>
                <a:srgbClr val="000000"/>
              </a:solidFill>
            </a:endParaRPr>
          </a:p>
          <a:p>
            <a:r>
              <a:rPr lang="zh-CN" altLang="en-US" dirty="0">
                <a:solidFill>
                  <a:srgbClr val="000000"/>
                </a:solidFill>
                <a:latin typeface="Microsoft YaHei" panose="020B0503020204020204" charset="-122"/>
                <a:ea typeface="Microsoft YaHei" panose="020B0503020204020204" charset="-122"/>
              </a:rPr>
              <a:t>队列分为</a:t>
            </a:r>
            <a:r>
              <a:rPr lang="en-US" altLang="zh-CN" dirty="0">
                <a:solidFill>
                  <a:srgbClr val="000000"/>
                </a:solidFill>
                <a:latin typeface="Microsoft YaHei" panose="020B0503020204020204" charset="-122"/>
                <a:ea typeface="Microsoft YaHei" panose="020B0503020204020204" charset="-122"/>
              </a:rPr>
              <a:t>SR</a:t>
            </a:r>
            <a:r>
              <a:rPr lang="zh-CN" altLang="en-US" dirty="0">
                <a:solidFill>
                  <a:srgbClr val="000000"/>
                </a:solidFill>
                <a:latin typeface="Microsoft YaHei" panose="020B0503020204020204" charset="-122"/>
                <a:ea typeface="Microsoft YaHei" panose="020B0503020204020204" charset="-122"/>
              </a:rPr>
              <a:t>和</a:t>
            </a:r>
            <a:r>
              <a:rPr lang="en-US" altLang="zh-CN" dirty="0">
                <a:solidFill>
                  <a:srgbClr val="000000"/>
                </a:solidFill>
                <a:latin typeface="Microsoft YaHei" panose="020B0503020204020204" charset="-122"/>
                <a:ea typeface="Microsoft YaHei" panose="020B0503020204020204" charset="-122"/>
              </a:rPr>
              <a:t>BE</a:t>
            </a:r>
            <a:r>
              <a:rPr lang="zh-CN" altLang="en-US" dirty="0">
                <a:solidFill>
                  <a:srgbClr val="000000"/>
                </a:solidFill>
                <a:latin typeface="Microsoft YaHei" panose="020B0503020204020204" charset="-122"/>
                <a:ea typeface="Microsoft YaHei" panose="020B0503020204020204" charset="-122"/>
              </a:rPr>
              <a:t>两种，不同的队列有不同的优先级。</a:t>
            </a:r>
            <a:endParaRPr lang="en-US" altLang="zh-CN" dirty="0">
              <a:solidFill>
                <a:srgbClr val="000000"/>
              </a:solidFill>
              <a:latin typeface="Microsoft YaHei" panose="020B0503020204020204" charset="-122"/>
              <a:ea typeface="Microsoft YaHei" panose="020B0503020204020204" charset="-122"/>
            </a:endParaRPr>
          </a:p>
          <a:p>
            <a:r>
              <a:rPr lang="en-US" altLang="zh-CN" dirty="0">
                <a:solidFill>
                  <a:srgbClr val="000000"/>
                </a:solidFill>
              </a:rPr>
              <a:t>SR</a:t>
            </a:r>
            <a:r>
              <a:rPr lang="zh-CN" altLang="en-US" dirty="0">
                <a:solidFill>
                  <a:srgbClr val="000000"/>
                </a:solidFill>
              </a:rPr>
              <a:t>队列有一个预先定好的带宽预留值。</a:t>
            </a:r>
            <a:endParaRPr lang="zh-CN" altLang="en-US" dirty="0">
              <a:solidFill>
                <a:srgbClr val="000000"/>
              </a:solidFill>
              <a:latin typeface="Microsoft YaHei" panose="020B0503020204020204" charset="-122"/>
              <a:ea typeface="Microsoft YaHei" panose="020B0503020204020204" charset="-122"/>
            </a:endParaRPr>
          </a:p>
        </p:txBody>
      </p:sp>
      <p:pic>
        <p:nvPicPr>
          <p:cNvPr id="1026" name="Picture 2" descr="IEEE 802.1Qav: Transmission Selection Algorithms">
            <a:extLst>
              <a:ext uri="{FF2B5EF4-FFF2-40B4-BE49-F238E27FC236}">
                <a16:creationId xmlns:a16="http://schemas.microsoft.com/office/drawing/2014/main" id="{7801A202-330C-4D3D-AFFA-EEA8573E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817" y="3800053"/>
            <a:ext cx="8096250"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53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802.1Qav – </a:t>
            </a:r>
            <a:r>
              <a:rPr lang="zh-CN" altLang="en-US" dirty="0"/>
              <a:t>预约带宽</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11</a:t>
            </a:fld>
            <a:endParaRPr lang="en-US" altLang="zh-CN"/>
          </a:p>
        </p:txBody>
      </p:sp>
      <p:sp>
        <p:nvSpPr>
          <p:cNvPr id="11" name="内容占位符 2"/>
          <p:cNvSpPr>
            <a:spLocks noGrp="1"/>
          </p:cNvSpPr>
          <p:nvPr>
            <p:ph idx="1"/>
          </p:nvPr>
        </p:nvSpPr>
        <p:spPr>
          <a:xfrm>
            <a:off x="719455" y="1600200"/>
            <a:ext cx="10848975" cy="4716780"/>
          </a:xfrm>
        </p:spPr>
        <p:txBody>
          <a:bodyPr/>
          <a:lstStyle/>
          <a:p>
            <a:r>
              <a:rPr lang="zh-CN" altLang="en-US" dirty="0">
                <a:solidFill>
                  <a:srgbClr val="000000"/>
                </a:solidFill>
                <a:latin typeface="Microsoft YaHei" panose="020B0503020204020204" charset="-122"/>
                <a:ea typeface="Microsoft YaHei" panose="020B0503020204020204" charset="-122"/>
              </a:rPr>
              <a:t>一个队列只有当</a:t>
            </a:r>
            <a:r>
              <a:rPr lang="zh-CN" altLang="en-US" b="1" dirty="0">
                <a:solidFill>
                  <a:srgbClr val="000000"/>
                </a:solidFill>
                <a:latin typeface="Microsoft YaHei" panose="020B0503020204020204" charset="-122"/>
                <a:ea typeface="Microsoft YaHei" panose="020B0503020204020204" charset="-122"/>
              </a:rPr>
              <a:t>所有优先级比它高的队列都没有可传输的帧</a:t>
            </a:r>
            <a:r>
              <a:rPr lang="zh-CN" altLang="en-US" dirty="0">
                <a:solidFill>
                  <a:srgbClr val="000000"/>
                </a:solidFill>
                <a:latin typeface="Microsoft YaHei" panose="020B0503020204020204" charset="-122"/>
                <a:ea typeface="Microsoft YaHei" panose="020B0503020204020204" charset="-122"/>
              </a:rPr>
              <a:t>的时候才能传输。</a:t>
            </a:r>
            <a:endParaRPr lang="en-US" altLang="zh-CN" dirty="0">
              <a:solidFill>
                <a:srgbClr val="000000"/>
              </a:solidFill>
              <a:latin typeface="Microsoft YaHei" panose="020B0503020204020204" charset="-122"/>
              <a:ea typeface="Microsoft YaHei" panose="020B0503020204020204" charset="-122"/>
            </a:endParaRPr>
          </a:p>
          <a:p>
            <a:r>
              <a:rPr lang="en-US" altLang="zh-CN" dirty="0">
                <a:solidFill>
                  <a:srgbClr val="000000"/>
                </a:solidFill>
              </a:rPr>
              <a:t>BE</a:t>
            </a:r>
            <a:r>
              <a:rPr lang="zh-CN" altLang="en-US" dirty="0">
                <a:solidFill>
                  <a:srgbClr val="000000"/>
                </a:solidFill>
              </a:rPr>
              <a:t>：有帧</a:t>
            </a:r>
            <a:r>
              <a:rPr lang="en-US" altLang="zh-CN" dirty="0">
                <a:solidFill>
                  <a:srgbClr val="000000"/>
                </a:solidFill>
              </a:rPr>
              <a:t>=</a:t>
            </a:r>
            <a:r>
              <a:rPr lang="zh-CN" altLang="en-US" dirty="0">
                <a:solidFill>
                  <a:srgbClr val="000000"/>
                </a:solidFill>
              </a:rPr>
              <a:t>有可传输的帧。</a:t>
            </a:r>
            <a:endParaRPr lang="en-US" altLang="zh-CN" dirty="0">
              <a:solidFill>
                <a:srgbClr val="000000"/>
              </a:solidFill>
            </a:endParaRPr>
          </a:p>
          <a:p>
            <a:r>
              <a:rPr lang="en-US" altLang="zh-CN" dirty="0">
                <a:solidFill>
                  <a:srgbClr val="000000"/>
                </a:solidFill>
                <a:latin typeface="Microsoft YaHei" panose="020B0503020204020204" charset="-122"/>
                <a:ea typeface="Microsoft YaHei" panose="020B0503020204020204" charset="-122"/>
              </a:rPr>
              <a:t>SR</a:t>
            </a:r>
            <a:r>
              <a:rPr lang="zh-CN" altLang="en-US" dirty="0">
                <a:solidFill>
                  <a:srgbClr val="000000"/>
                </a:solidFill>
                <a:latin typeface="Microsoft YaHei" panose="020B0503020204020204" charset="-122"/>
                <a:ea typeface="Microsoft YaHei" panose="020B0503020204020204" charset="-122"/>
              </a:rPr>
              <a:t>：有帧</a:t>
            </a:r>
            <a:r>
              <a:rPr lang="en-US" altLang="zh-CN" dirty="0">
                <a:solidFill>
                  <a:srgbClr val="000000"/>
                </a:solidFill>
                <a:latin typeface="Microsoft YaHei" panose="020B0503020204020204" charset="-122"/>
                <a:ea typeface="Microsoft YaHei" panose="020B0503020204020204" charset="-122"/>
              </a:rPr>
              <a:t>+</a:t>
            </a:r>
            <a:r>
              <a:rPr lang="zh-CN" altLang="en-US" dirty="0">
                <a:solidFill>
                  <a:srgbClr val="000000"/>
                </a:solidFill>
              </a:rPr>
              <a:t>仍未达到预留带宽</a:t>
            </a:r>
            <a:r>
              <a:rPr lang="en-US" altLang="zh-CN" dirty="0">
                <a:solidFill>
                  <a:srgbClr val="000000"/>
                </a:solidFill>
              </a:rPr>
              <a:t>=</a:t>
            </a:r>
            <a:r>
              <a:rPr lang="zh-CN" altLang="en-US" dirty="0">
                <a:solidFill>
                  <a:srgbClr val="000000"/>
                </a:solidFill>
              </a:rPr>
              <a:t>有可传输的帧。</a:t>
            </a:r>
            <a:endParaRPr lang="zh-CN" altLang="en-US" dirty="0">
              <a:solidFill>
                <a:srgbClr val="000000"/>
              </a:solidFill>
              <a:latin typeface="Microsoft YaHei" panose="020B0503020204020204" charset="-122"/>
              <a:ea typeface="Microsoft YaHei" panose="020B0503020204020204" charset="-122"/>
            </a:endParaRPr>
          </a:p>
        </p:txBody>
      </p:sp>
      <p:pic>
        <p:nvPicPr>
          <p:cNvPr id="1026" name="Picture 2" descr="IEEE 802.1Qav: Transmission Selection Algorithms">
            <a:extLst>
              <a:ext uri="{FF2B5EF4-FFF2-40B4-BE49-F238E27FC236}">
                <a16:creationId xmlns:a16="http://schemas.microsoft.com/office/drawing/2014/main" id="{7801A202-330C-4D3D-AFFA-EEA8573E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817" y="3800053"/>
            <a:ext cx="8096250"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644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802.1Qbv – </a:t>
            </a:r>
            <a:r>
              <a:rPr lang="zh-CN" altLang="en-US" dirty="0"/>
              <a:t>时间切片</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12</a:t>
            </a:fld>
            <a:endParaRPr lang="en-US" altLang="zh-CN"/>
          </a:p>
        </p:txBody>
      </p:sp>
      <p:sp>
        <p:nvSpPr>
          <p:cNvPr id="11" name="内容占位符 2"/>
          <p:cNvSpPr>
            <a:spLocks noGrp="1"/>
          </p:cNvSpPr>
          <p:nvPr>
            <p:ph idx="1"/>
          </p:nvPr>
        </p:nvSpPr>
        <p:spPr>
          <a:xfrm>
            <a:off x="719455" y="1600200"/>
            <a:ext cx="10848975" cy="4716780"/>
          </a:xfrm>
        </p:spPr>
        <p:txBody>
          <a:bodyPr/>
          <a:lstStyle/>
          <a:p>
            <a:r>
              <a:rPr lang="zh-CN" altLang="en-US" dirty="0">
                <a:solidFill>
                  <a:srgbClr val="000000"/>
                </a:solidFill>
                <a:latin typeface="Microsoft YaHei" panose="020B0503020204020204" charset="-122"/>
                <a:ea typeface="Microsoft YaHei" panose="020B0503020204020204" charset="-122"/>
              </a:rPr>
              <a:t>为某一优先级的数据划分出单独的时间切片，在这一段时间内，所有交换机暂停其他所有数据帧的传输，只传输这一优先级的数据。</a:t>
            </a:r>
            <a:endParaRPr lang="en-US" altLang="zh-CN" dirty="0">
              <a:solidFill>
                <a:srgbClr val="000000"/>
              </a:solidFill>
              <a:latin typeface="Microsoft YaHei" panose="020B0503020204020204" charset="-122"/>
              <a:ea typeface="Microsoft YaHei" panose="020B0503020204020204" charset="-122"/>
            </a:endParaRPr>
          </a:p>
          <a:p>
            <a:r>
              <a:rPr lang="zh-CN" altLang="en-US" dirty="0">
                <a:solidFill>
                  <a:srgbClr val="000000"/>
                </a:solidFill>
              </a:rPr>
              <a:t>同时，引入</a:t>
            </a:r>
            <a:r>
              <a:rPr lang="en-US" altLang="zh-CN" dirty="0">
                <a:solidFill>
                  <a:srgbClr val="000000"/>
                </a:solidFill>
              </a:rPr>
              <a:t>Guard Band</a:t>
            </a:r>
            <a:r>
              <a:rPr lang="zh-CN" altLang="en-US" dirty="0">
                <a:solidFill>
                  <a:srgbClr val="000000"/>
                </a:solidFill>
              </a:rPr>
              <a:t>，避免时间片开始时，低优先级的数据帧还正在传输的情况。</a:t>
            </a:r>
            <a:endParaRPr lang="zh-CN" altLang="en-US" dirty="0">
              <a:solidFill>
                <a:srgbClr val="000000"/>
              </a:solidFill>
              <a:latin typeface="Microsoft YaHei" panose="020B0503020204020204" charset="-122"/>
              <a:ea typeface="Microsoft YaHei" panose="020B0503020204020204" charset="-122"/>
            </a:endParaRPr>
          </a:p>
        </p:txBody>
      </p:sp>
      <p:pic>
        <p:nvPicPr>
          <p:cNvPr id="1026" name="Picture 2">
            <a:extLst>
              <a:ext uri="{FF2B5EF4-FFF2-40B4-BE49-F238E27FC236}">
                <a16:creationId xmlns:a16="http://schemas.microsoft.com/office/drawing/2014/main" id="{1BC4F6D4-8C2D-49C5-8CEB-059C51D70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672" y="3386278"/>
            <a:ext cx="8082656" cy="293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802.1Qbv – </a:t>
            </a:r>
            <a:r>
              <a:rPr lang="zh-CN" altLang="en-US" dirty="0"/>
              <a:t>时间切片</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13</a:t>
            </a:fld>
            <a:endParaRPr lang="en-US" altLang="zh-CN"/>
          </a:p>
        </p:txBody>
      </p:sp>
      <p:sp>
        <p:nvSpPr>
          <p:cNvPr id="11" name="内容占位符 2"/>
          <p:cNvSpPr>
            <a:spLocks noGrp="1"/>
          </p:cNvSpPr>
          <p:nvPr>
            <p:ph idx="1"/>
          </p:nvPr>
        </p:nvSpPr>
        <p:spPr>
          <a:xfrm>
            <a:off x="719455" y="1600200"/>
            <a:ext cx="10848975" cy="4716780"/>
          </a:xfrm>
        </p:spPr>
        <p:txBody>
          <a:bodyPr/>
          <a:lstStyle/>
          <a:p>
            <a:r>
              <a:rPr lang="zh-CN" altLang="en-US" dirty="0">
                <a:solidFill>
                  <a:srgbClr val="000000"/>
                </a:solidFill>
                <a:latin typeface="Microsoft YaHei" panose="020B0503020204020204" charset="-122"/>
                <a:ea typeface="Microsoft YaHei" panose="020B0503020204020204" charset="-122"/>
              </a:rPr>
              <a:t>为某一优先级的数据划分出单独的时间切片，在这一段时间内，所有交换机暂停其他所有数据帧的传输，只传输这一优先级的数据。</a:t>
            </a:r>
            <a:endParaRPr lang="en-US" altLang="zh-CN" dirty="0">
              <a:solidFill>
                <a:srgbClr val="000000"/>
              </a:solidFill>
              <a:latin typeface="Microsoft YaHei" panose="020B0503020204020204" charset="-122"/>
              <a:ea typeface="Microsoft YaHei" panose="020B0503020204020204" charset="-122"/>
            </a:endParaRPr>
          </a:p>
          <a:p>
            <a:r>
              <a:rPr lang="zh-CN" altLang="en-US" dirty="0">
                <a:solidFill>
                  <a:srgbClr val="000000"/>
                </a:solidFill>
              </a:rPr>
              <a:t>同时，引入</a:t>
            </a:r>
            <a:r>
              <a:rPr lang="en-US" altLang="zh-CN" dirty="0">
                <a:solidFill>
                  <a:srgbClr val="000000"/>
                </a:solidFill>
              </a:rPr>
              <a:t>Guard Band</a:t>
            </a:r>
            <a:r>
              <a:rPr lang="zh-CN" altLang="en-US" dirty="0">
                <a:solidFill>
                  <a:srgbClr val="000000"/>
                </a:solidFill>
              </a:rPr>
              <a:t>，避免时间片开始时，低优先级的数据帧还正在传输的情况。</a:t>
            </a:r>
            <a:endParaRPr lang="zh-CN" altLang="en-US" dirty="0">
              <a:solidFill>
                <a:srgbClr val="000000"/>
              </a:solidFill>
              <a:latin typeface="Microsoft YaHei" panose="020B0503020204020204" charset="-122"/>
              <a:ea typeface="Microsoft YaHei" panose="020B0503020204020204" charset="-122"/>
            </a:endParaRPr>
          </a:p>
        </p:txBody>
      </p:sp>
      <p:pic>
        <p:nvPicPr>
          <p:cNvPr id="2050" name="Picture 2">
            <a:extLst>
              <a:ext uri="{FF2B5EF4-FFF2-40B4-BE49-F238E27FC236}">
                <a16:creationId xmlns:a16="http://schemas.microsoft.com/office/drawing/2014/main" id="{D0D987F1-77FF-4771-BFB7-2E56FBF31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3326536"/>
            <a:ext cx="9115425"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65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802.1Qbv – </a:t>
            </a:r>
            <a:r>
              <a:rPr lang="zh-CN" altLang="en-US" dirty="0"/>
              <a:t>时间切片</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14</a:t>
            </a:fld>
            <a:endParaRPr lang="en-US" altLang="zh-CN"/>
          </a:p>
        </p:txBody>
      </p:sp>
      <p:sp>
        <p:nvSpPr>
          <p:cNvPr id="11" name="内容占位符 2"/>
          <p:cNvSpPr>
            <a:spLocks noGrp="1"/>
          </p:cNvSpPr>
          <p:nvPr>
            <p:ph idx="1"/>
          </p:nvPr>
        </p:nvSpPr>
        <p:spPr>
          <a:xfrm>
            <a:off x="719455" y="1600200"/>
            <a:ext cx="10848975" cy="4716780"/>
          </a:xfrm>
        </p:spPr>
        <p:txBody>
          <a:bodyPr/>
          <a:lstStyle/>
          <a:p>
            <a:r>
              <a:rPr lang="zh-CN" altLang="en-US" dirty="0">
                <a:solidFill>
                  <a:srgbClr val="000000"/>
                </a:solidFill>
                <a:latin typeface="Microsoft YaHei" panose="020B0503020204020204" charset="-122"/>
                <a:ea typeface="Microsoft YaHei" panose="020B0503020204020204" charset="-122"/>
              </a:rPr>
              <a:t>为某一优先级的数据划分出单独的时间切片，在这一段时间内，所有交换机暂停其他所有数据帧的传输，只传输这一优先级的数据。</a:t>
            </a:r>
            <a:endParaRPr lang="en-US" altLang="zh-CN" dirty="0">
              <a:solidFill>
                <a:srgbClr val="000000"/>
              </a:solidFill>
              <a:latin typeface="Microsoft YaHei" panose="020B0503020204020204" charset="-122"/>
              <a:ea typeface="Microsoft YaHei" panose="020B0503020204020204" charset="-122"/>
            </a:endParaRPr>
          </a:p>
          <a:p>
            <a:r>
              <a:rPr lang="zh-CN" altLang="en-US" dirty="0">
                <a:solidFill>
                  <a:srgbClr val="000000"/>
                </a:solidFill>
              </a:rPr>
              <a:t>同时，引入</a:t>
            </a:r>
            <a:r>
              <a:rPr lang="en-US" altLang="zh-CN" dirty="0">
                <a:solidFill>
                  <a:srgbClr val="000000"/>
                </a:solidFill>
              </a:rPr>
              <a:t>Guard Band</a:t>
            </a:r>
            <a:r>
              <a:rPr lang="zh-CN" altLang="en-US" dirty="0">
                <a:solidFill>
                  <a:srgbClr val="000000"/>
                </a:solidFill>
              </a:rPr>
              <a:t>，避免时间片开始时，低优先级的数据帧还正在传输的情况。</a:t>
            </a:r>
            <a:endParaRPr lang="zh-CN" altLang="en-US" dirty="0">
              <a:solidFill>
                <a:srgbClr val="000000"/>
              </a:solidFill>
              <a:latin typeface="Microsoft YaHei" panose="020B0503020204020204" charset="-122"/>
              <a:ea typeface="Microsoft YaHei" panose="020B0503020204020204" charset="-122"/>
            </a:endParaRPr>
          </a:p>
        </p:txBody>
      </p:sp>
      <p:pic>
        <p:nvPicPr>
          <p:cNvPr id="3074" name="Picture 2">
            <a:extLst>
              <a:ext uri="{FF2B5EF4-FFF2-40B4-BE49-F238E27FC236}">
                <a16:creationId xmlns:a16="http://schemas.microsoft.com/office/drawing/2014/main" id="{EA2E6068-64A7-4293-BAAE-85C4EA92D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229" y="3278187"/>
            <a:ext cx="9115425"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907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802.1Qbv – </a:t>
            </a:r>
            <a:r>
              <a:rPr lang="zh-CN" altLang="en-US" dirty="0"/>
              <a:t>时间切片</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15</a:t>
            </a:fld>
            <a:endParaRPr lang="en-US" altLang="zh-CN"/>
          </a:p>
        </p:txBody>
      </p:sp>
      <p:sp>
        <p:nvSpPr>
          <p:cNvPr id="11" name="内容占位符 2"/>
          <p:cNvSpPr>
            <a:spLocks noGrp="1"/>
          </p:cNvSpPr>
          <p:nvPr>
            <p:ph idx="1"/>
          </p:nvPr>
        </p:nvSpPr>
        <p:spPr>
          <a:xfrm>
            <a:off x="719455" y="1600200"/>
            <a:ext cx="10848975" cy="4716780"/>
          </a:xfrm>
        </p:spPr>
        <p:txBody>
          <a:bodyPr/>
          <a:lstStyle/>
          <a:p>
            <a:r>
              <a:rPr lang="zh-CN" altLang="en-US" dirty="0">
                <a:solidFill>
                  <a:srgbClr val="000000"/>
                </a:solidFill>
                <a:latin typeface="Microsoft YaHei" panose="020B0503020204020204" charset="-122"/>
                <a:ea typeface="Microsoft YaHei" panose="020B0503020204020204" charset="-122"/>
              </a:rPr>
              <a:t>给每个队列加了一个“门”，只有门状态处于开的队列参与调度。</a:t>
            </a:r>
            <a:endParaRPr lang="en-US" altLang="zh-CN" dirty="0">
              <a:solidFill>
                <a:srgbClr val="000000"/>
              </a:solidFill>
              <a:latin typeface="Microsoft YaHei" panose="020B0503020204020204" charset="-122"/>
              <a:ea typeface="Microsoft YaHei" panose="020B0503020204020204" charset="-122"/>
            </a:endParaRPr>
          </a:p>
          <a:p>
            <a:r>
              <a:rPr lang="zh-CN" altLang="en-US" dirty="0">
                <a:solidFill>
                  <a:srgbClr val="000000"/>
                </a:solidFill>
                <a:latin typeface="Microsoft YaHei" panose="020B0503020204020204" charset="-122"/>
                <a:ea typeface="Microsoft YaHei" panose="020B0503020204020204" charset="-122"/>
              </a:rPr>
              <a:t>划分时间片，切换时间片时门的状态按照预先设置进行配置。</a:t>
            </a:r>
          </a:p>
        </p:txBody>
      </p:sp>
      <p:pic>
        <p:nvPicPr>
          <p:cNvPr id="5" name="图片 4">
            <a:extLst>
              <a:ext uri="{FF2B5EF4-FFF2-40B4-BE49-F238E27FC236}">
                <a16:creationId xmlns:a16="http://schemas.microsoft.com/office/drawing/2014/main" id="{691F66F6-E9B9-4CD5-BC35-33BFC4490ECD}"/>
              </a:ext>
            </a:extLst>
          </p:cNvPr>
          <p:cNvPicPr>
            <a:picLocks noChangeAspect="1"/>
          </p:cNvPicPr>
          <p:nvPr/>
        </p:nvPicPr>
        <p:blipFill>
          <a:blip r:embed="rId3"/>
          <a:stretch>
            <a:fillRect/>
          </a:stretch>
        </p:blipFill>
        <p:spPr>
          <a:xfrm>
            <a:off x="2471936" y="2715351"/>
            <a:ext cx="7248128" cy="3854468"/>
          </a:xfrm>
          <a:prstGeom prst="rect">
            <a:avLst/>
          </a:prstGeom>
        </p:spPr>
      </p:pic>
    </p:spTree>
    <p:extLst>
      <p:ext uri="{BB962C8B-B14F-4D97-AF65-F5344CB8AC3E}">
        <p14:creationId xmlns:p14="http://schemas.microsoft.com/office/powerpoint/2010/main" val="2999714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802.1Qbv – </a:t>
            </a:r>
            <a:r>
              <a:rPr lang="zh-CN" altLang="en-US" dirty="0"/>
              <a:t>时间切片</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16</a:t>
            </a:fld>
            <a:endParaRPr lang="en-US" altLang="zh-CN"/>
          </a:p>
        </p:txBody>
      </p:sp>
      <p:sp>
        <p:nvSpPr>
          <p:cNvPr id="11" name="内容占位符 2"/>
          <p:cNvSpPr>
            <a:spLocks noGrp="1"/>
          </p:cNvSpPr>
          <p:nvPr>
            <p:ph idx="1"/>
          </p:nvPr>
        </p:nvSpPr>
        <p:spPr>
          <a:xfrm>
            <a:off x="719455" y="1600200"/>
            <a:ext cx="10848975" cy="4716780"/>
          </a:xfrm>
        </p:spPr>
        <p:txBody>
          <a:bodyPr/>
          <a:lstStyle/>
          <a:p>
            <a:r>
              <a:rPr lang="zh-CN" altLang="en-US" dirty="0">
                <a:solidFill>
                  <a:srgbClr val="000000"/>
                </a:solidFill>
              </a:rPr>
              <a:t>每一时间片中，处于“开”状态的队列又可以按照</a:t>
            </a:r>
            <a:r>
              <a:rPr lang="en-US" altLang="zh-CN" dirty="0">
                <a:solidFill>
                  <a:srgbClr val="000000"/>
                </a:solidFill>
              </a:rPr>
              <a:t>802.1Qav</a:t>
            </a:r>
            <a:r>
              <a:rPr lang="zh-CN" altLang="en-US" dirty="0">
                <a:solidFill>
                  <a:srgbClr val="000000"/>
                </a:solidFill>
              </a:rPr>
              <a:t>的调度算法进行调度</a:t>
            </a:r>
            <a:r>
              <a:rPr lang="zh-CN" altLang="en-US" dirty="0">
                <a:solidFill>
                  <a:srgbClr val="000000"/>
                </a:solidFill>
                <a:latin typeface="Microsoft YaHei" panose="020B0503020204020204" charset="-122"/>
                <a:ea typeface="Microsoft YaHei" panose="020B0503020204020204" charset="-122"/>
              </a:rPr>
              <a:t>。</a:t>
            </a:r>
            <a:endParaRPr lang="en-US" altLang="zh-CN" dirty="0">
              <a:solidFill>
                <a:srgbClr val="000000"/>
              </a:solidFill>
              <a:latin typeface="Microsoft YaHei" panose="020B0503020204020204" charset="-122"/>
              <a:ea typeface="Microsoft YaHei" panose="020B0503020204020204" charset="-122"/>
            </a:endParaRPr>
          </a:p>
          <a:p>
            <a:pPr lvl="1"/>
            <a:r>
              <a:rPr lang="en-US" altLang="zh-CN" dirty="0" err="1">
                <a:solidFill>
                  <a:srgbClr val="000000"/>
                </a:solidFill>
              </a:rPr>
              <a:t>Qbv</a:t>
            </a:r>
            <a:r>
              <a:rPr lang="zh-CN" altLang="en-US" dirty="0">
                <a:solidFill>
                  <a:srgbClr val="000000"/>
                </a:solidFill>
              </a:rPr>
              <a:t>中有单独切分的时间片的数据帧：</a:t>
            </a:r>
            <a:r>
              <a:rPr lang="en-US" altLang="zh-CN" dirty="0">
                <a:solidFill>
                  <a:srgbClr val="000000"/>
                </a:solidFill>
              </a:rPr>
              <a:t>100us</a:t>
            </a:r>
            <a:r>
              <a:rPr lang="zh-CN" altLang="en-US" dirty="0">
                <a:solidFill>
                  <a:srgbClr val="000000"/>
                </a:solidFill>
              </a:rPr>
              <a:t>（</a:t>
            </a:r>
            <a:r>
              <a:rPr lang="en-US" altLang="zh-CN" dirty="0">
                <a:solidFill>
                  <a:srgbClr val="000000"/>
                </a:solidFill>
              </a:rPr>
              <a:t>5</a:t>
            </a:r>
            <a:r>
              <a:rPr lang="zh-CN" altLang="en-US" dirty="0">
                <a:solidFill>
                  <a:srgbClr val="000000"/>
                </a:solidFill>
              </a:rPr>
              <a:t>跳）</a:t>
            </a:r>
            <a:endParaRPr lang="en-US" altLang="zh-CN" dirty="0">
              <a:solidFill>
                <a:srgbClr val="000000"/>
              </a:solidFill>
            </a:endParaRPr>
          </a:p>
          <a:p>
            <a:pPr lvl="1"/>
            <a:r>
              <a:rPr lang="en-US" altLang="zh-CN" dirty="0" err="1">
                <a:solidFill>
                  <a:srgbClr val="000000"/>
                </a:solidFill>
              </a:rPr>
              <a:t>Qav</a:t>
            </a:r>
            <a:r>
              <a:rPr lang="zh-CN" altLang="en-US" dirty="0">
                <a:solidFill>
                  <a:srgbClr val="000000"/>
                </a:solidFill>
              </a:rPr>
              <a:t>中的</a:t>
            </a:r>
            <a:r>
              <a:rPr lang="en-US" altLang="zh-CN" dirty="0">
                <a:solidFill>
                  <a:srgbClr val="000000"/>
                </a:solidFill>
              </a:rPr>
              <a:t>Class A</a:t>
            </a:r>
            <a:r>
              <a:rPr lang="zh-CN" altLang="en-US" dirty="0">
                <a:solidFill>
                  <a:srgbClr val="000000"/>
                </a:solidFill>
              </a:rPr>
              <a:t>：</a:t>
            </a:r>
            <a:r>
              <a:rPr lang="en-US" altLang="zh-CN" dirty="0">
                <a:solidFill>
                  <a:srgbClr val="000000"/>
                </a:solidFill>
              </a:rPr>
              <a:t>2ms</a:t>
            </a:r>
            <a:r>
              <a:rPr lang="zh-CN" altLang="en-US" dirty="0">
                <a:solidFill>
                  <a:srgbClr val="000000"/>
                </a:solidFill>
              </a:rPr>
              <a:t>（</a:t>
            </a:r>
            <a:r>
              <a:rPr lang="en-US" altLang="zh-CN" dirty="0">
                <a:solidFill>
                  <a:srgbClr val="000000"/>
                </a:solidFill>
              </a:rPr>
              <a:t>7</a:t>
            </a:r>
            <a:r>
              <a:rPr lang="zh-CN" altLang="en-US" dirty="0">
                <a:solidFill>
                  <a:srgbClr val="000000"/>
                </a:solidFill>
              </a:rPr>
              <a:t>跳）</a:t>
            </a:r>
            <a:endParaRPr lang="en-US" altLang="zh-CN" dirty="0">
              <a:solidFill>
                <a:srgbClr val="000000"/>
              </a:solidFill>
            </a:endParaRPr>
          </a:p>
          <a:p>
            <a:pPr lvl="1"/>
            <a:r>
              <a:rPr lang="en-US" altLang="zh-CN" dirty="0" err="1">
                <a:solidFill>
                  <a:srgbClr val="000000"/>
                </a:solidFill>
              </a:rPr>
              <a:t>Qav</a:t>
            </a:r>
            <a:r>
              <a:rPr lang="zh-CN" altLang="en-US" dirty="0">
                <a:solidFill>
                  <a:srgbClr val="000000"/>
                </a:solidFill>
              </a:rPr>
              <a:t>中的</a:t>
            </a:r>
            <a:r>
              <a:rPr lang="en-US" altLang="zh-CN" dirty="0">
                <a:solidFill>
                  <a:srgbClr val="000000"/>
                </a:solidFill>
              </a:rPr>
              <a:t>Class B</a:t>
            </a:r>
            <a:r>
              <a:rPr lang="zh-CN" altLang="en-US" dirty="0">
                <a:solidFill>
                  <a:srgbClr val="000000"/>
                </a:solidFill>
              </a:rPr>
              <a:t>：</a:t>
            </a:r>
            <a:r>
              <a:rPr lang="en-US" altLang="zh-CN" dirty="0">
                <a:solidFill>
                  <a:srgbClr val="000000"/>
                </a:solidFill>
              </a:rPr>
              <a:t>50ms</a:t>
            </a:r>
            <a:r>
              <a:rPr lang="zh-CN" altLang="en-US" dirty="0">
                <a:solidFill>
                  <a:srgbClr val="000000"/>
                </a:solidFill>
              </a:rPr>
              <a:t>（</a:t>
            </a:r>
            <a:r>
              <a:rPr lang="en-US" altLang="zh-CN" dirty="0">
                <a:solidFill>
                  <a:srgbClr val="000000"/>
                </a:solidFill>
              </a:rPr>
              <a:t>7</a:t>
            </a:r>
            <a:r>
              <a:rPr lang="zh-CN" altLang="en-US" dirty="0">
                <a:solidFill>
                  <a:srgbClr val="000000"/>
                </a:solidFill>
              </a:rPr>
              <a:t>跳）</a:t>
            </a:r>
            <a:endParaRPr lang="en-US" altLang="zh-CN" dirty="0">
              <a:solidFill>
                <a:srgbClr val="000000"/>
              </a:solidFill>
            </a:endParaRPr>
          </a:p>
          <a:p>
            <a:r>
              <a:rPr lang="zh-CN" altLang="en-US" dirty="0">
                <a:solidFill>
                  <a:srgbClr val="000000"/>
                </a:solidFill>
                <a:latin typeface="Microsoft YaHei" panose="020B0503020204020204" charset="-122"/>
                <a:ea typeface="Microsoft YaHei" panose="020B0503020204020204" charset="-122"/>
              </a:rPr>
              <a:t>要求终端设备在指定时间段内发出数据。</a:t>
            </a:r>
            <a:endParaRPr lang="en-US" altLang="zh-CN" dirty="0">
              <a:solidFill>
                <a:srgbClr val="000000"/>
              </a:solidFill>
              <a:latin typeface="Microsoft YaHei" panose="020B0503020204020204" charset="-122"/>
              <a:ea typeface="Microsoft YaHei" panose="020B0503020204020204" charset="-122"/>
            </a:endParaRPr>
          </a:p>
        </p:txBody>
      </p:sp>
    </p:spTree>
    <p:extLst>
      <p:ext uri="{BB962C8B-B14F-4D97-AF65-F5344CB8AC3E}">
        <p14:creationId xmlns:p14="http://schemas.microsoft.com/office/powerpoint/2010/main" val="2893244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a:t>
            </a:r>
            <a:r>
              <a:rPr lang="en-US" altLang="zh-CN" dirty="0"/>
              <a:t>FPGA</a:t>
            </a:r>
            <a:r>
              <a:rPr lang="zh-CN" altLang="en-US" dirty="0"/>
              <a:t>的</a:t>
            </a:r>
            <a:r>
              <a:rPr lang="en-US" altLang="zh-CN" dirty="0"/>
              <a:t>TSN</a:t>
            </a:r>
            <a:r>
              <a:rPr lang="zh-CN" altLang="en-US" dirty="0"/>
              <a:t>实验平台</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17</a:t>
            </a:fld>
            <a:endParaRPr lang="en-US" altLang="zh-CN"/>
          </a:p>
        </p:txBody>
      </p:sp>
      <p:sp>
        <p:nvSpPr>
          <p:cNvPr id="11" name="内容占位符 2"/>
          <p:cNvSpPr>
            <a:spLocks noGrp="1"/>
          </p:cNvSpPr>
          <p:nvPr>
            <p:ph idx="1"/>
          </p:nvPr>
        </p:nvSpPr>
        <p:spPr>
          <a:xfrm>
            <a:off x="719455" y="1600200"/>
            <a:ext cx="10848975" cy="4716780"/>
          </a:xfrm>
        </p:spPr>
        <p:txBody>
          <a:bodyPr/>
          <a:lstStyle/>
          <a:p>
            <a:r>
              <a:rPr lang="en-US" altLang="zh-CN" dirty="0">
                <a:solidFill>
                  <a:srgbClr val="000000"/>
                </a:solidFill>
                <a:latin typeface="Microsoft YaHei" panose="020B0503020204020204" charset="-122"/>
                <a:ea typeface="Microsoft YaHei" panose="020B0503020204020204" charset="-122"/>
              </a:rPr>
              <a:t>TSN</a:t>
            </a:r>
            <a:r>
              <a:rPr lang="zh-CN" altLang="en-US" dirty="0">
                <a:solidFill>
                  <a:srgbClr val="000000"/>
                </a:solidFill>
                <a:latin typeface="Microsoft YaHei" panose="020B0503020204020204" charset="-122"/>
                <a:ea typeface="Microsoft YaHei" panose="020B0503020204020204" charset="-122"/>
              </a:rPr>
              <a:t>是下一代工业网络承载技术的重要演进方向之一。</a:t>
            </a:r>
            <a:endParaRPr lang="en-US" altLang="zh-CN" dirty="0">
              <a:solidFill>
                <a:srgbClr val="000000"/>
              </a:solidFill>
              <a:latin typeface="Microsoft YaHei" panose="020B0503020204020204" charset="-122"/>
              <a:ea typeface="Microsoft YaHei" panose="020B0503020204020204" charset="-122"/>
            </a:endParaRPr>
          </a:p>
          <a:p>
            <a:r>
              <a:rPr lang="zh-CN" altLang="en-US" dirty="0">
                <a:solidFill>
                  <a:srgbClr val="000000"/>
                </a:solidFill>
              </a:rPr>
              <a:t>但是：</a:t>
            </a:r>
            <a:endParaRPr lang="en-US" altLang="zh-CN" dirty="0">
              <a:solidFill>
                <a:srgbClr val="000000"/>
              </a:solidFill>
            </a:endParaRPr>
          </a:p>
          <a:p>
            <a:pPr lvl="1"/>
            <a:r>
              <a:rPr lang="en-US" altLang="zh-CN" dirty="0">
                <a:solidFill>
                  <a:srgbClr val="000000"/>
                </a:solidFill>
                <a:latin typeface="Microsoft YaHei" panose="020B0503020204020204" charset="-122"/>
                <a:ea typeface="Microsoft YaHei" panose="020B0503020204020204" charset="-122"/>
              </a:rPr>
              <a:t>TSN</a:t>
            </a:r>
            <a:r>
              <a:rPr lang="zh-CN" altLang="en-US" dirty="0">
                <a:solidFill>
                  <a:srgbClr val="000000"/>
                </a:solidFill>
                <a:latin typeface="Microsoft YaHei" panose="020B0503020204020204" charset="-122"/>
                <a:ea typeface="Microsoft YaHei" panose="020B0503020204020204" charset="-122"/>
              </a:rPr>
              <a:t>的产品线与应用尚不成熟。</a:t>
            </a:r>
            <a:endParaRPr lang="en-US" altLang="zh-CN" dirty="0">
              <a:solidFill>
                <a:srgbClr val="000000"/>
              </a:solidFill>
              <a:latin typeface="Microsoft YaHei" panose="020B0503020204020204" charset="-122"/>
              <a:ea typeface="Microsoft YaHei" panose="020B0503020204020204" charset="-122"/>
            </a:endParaRPr>
          </a:p>
          <a:p>
            <a:pPr lvl="1"/>
            <a:r>
              <a:rPr lang="zh-CN" altLang="en-US" dirty="0">
                <a:solidFill>
                  <a:srgbClr val="000000"/>
                </a:solidFill>
                <a:latin typeface="Microsoft YaHei" panose="020B0503020204020204" charset="-122"/>
                <a:ea typeface="Microsoft YaHei" panose="020B0503020204020204" charset="-122"/>
              </a:rPr>
              <a:t>不同的应用场景需求不同，需要定制化的实现。</a:t>
            </a:r>
            <a:endParaRPr lang="en-US" altLang="zh-CN" dirty="0">
              <a:solidFill>
                <a:srgbClr val="000000"/>
              </a:solidFill>
              <a:latin typeface="Microsoft YaHei" panose="020B0503020204020204" charset="-122"/>
              <a:ea typeface="Microsoft YaHei" panose="020B0503020204020204" charset="-122"/>
            </a:endParaRPr>
          </a:p>
          <a:p>
            <a:r>
              <a:rPr lang="zh-CN" altLang="en-US" dirty="0">
                <a:solidFill>
                  <a:srgbClr val="000000"/>
                </a:solidFill>
              </a:rPr>
              <a:t>为了能快速实现</a:t>
            </a:r>
            <a:r>
              <a:rPr lang="en-US" altLang="zh-CN" dirty="0">
                <a:solidFill>
                  <a:srgbClr val="000000"/>
                </a:solidFill>
              </a:rPr>
              <a:t>TSN</a:t>
            </a:r>
            <a:r>
              <a:rPr lang="zh-CN" altLang="en-US" dirty="0">
                <a:solidFill>
                  <a:srgbClr val="000000"/>
                </a:solidFill>
              </a:rPr>
              <a:t>解决方案的原型系统、方便基于</a:t>
            </a:r>
            <a:r>
              <a:rPr lang="en-US" altLang="zh-CN" dirty="0">
                <a:solidFill>
                  <a:srgbClr val="000000"/>
                </a:solidFill>
              </a:rPr>
              <a:t>TSN</a:t>
            </a:r>
            <a:r>
              <a:rPr lang="zh-CN" altLang="en-US" dirty="0">
                <a:solidFill>
                  <a:srgbClr val="000000"/>
                </a:solidFill>
              </a:rPr>
              <a:t>的科研工作，我们计划基于</a:t>
            </a:r>
            <a:r>
              <a:rPr lang="en-US" altLang="zh-CN" dirty="0">
                <a:solidFill>
                  <a:srgbClr val="000000"/>
                </a:solidFill>
              </a:rPr>
              <a:t>FPGA</a:t>
            </a:r>
            <a:r>
              <a:rPr lang="zh-CN" altLang="en-US" dirty="0">
                <a:solidFill>
                  <a:srgbClr val="000000"/>
                </a:solidFill>
              </a:rPr>
              <a:t>实现一个</a:t>
            </a:r>
            <a:r>
              <a:rPr lang="en-US" altLang="zh-CN" dirty="0">
                <a:solidFill>
                  <a:srgbClr val="000000"/>
                </a:solidFill>
              </a:rPr>
              <a:t>TSN</a:t>
            </a:r>
            <a:r>
              <a:rPr lang="zh-CN" altLang="en-US" dirty="0">
                <a:solidFill>
                  <a:srgbClr val="000000"/>
                </a:solidFill>
              </a:rPr>
              <a:t>的实验平台。</a:t>
            </a:r>
            <a:endParaRPr lang="en-US" altLang="zh-CN" dirty="0">
              <a:solidFill>
                <a:srgbClr val="000000"/>
              </a:solidFill>
              <a:latin typeface="Microsoft YaHei" panose="020B0503020204020204" charset="-122"/>
              <a:ea typeface="Microsoft YaHei" panose="020B0503020204020204" charset="-122"/>
            </a:endParaRPr>
          </a:p>
          <a:p>
            <a:endParaRPr lang="en-US" altLang="zh-CN" dirty="0">
              <a:solidFill>
                <a:srgbClr val="000000"/>
              </a:solidFill>
              <a:latin typeface="Microsoft YaHei" panose="020B0503020204020204" charset="-122"/>
              <a:ea typeface="Microsoft YaHei" panose="020B0503020204020204" charset="-122"/>
            </a:endParaRPr>
          </a:p>
          <a:p>
            <a:pPr marL="0" indent="0">
              <a:buNone/>
            </a:pPr>
            <a:endParaRPr lang="zh-CN" altLang="en-US" dirty="0">
              <a:solidFill>
                <a:srgbClr val="000000"/>
              </a:solidFill>
              <a:latin typeface="Microsoft YaHei" panose="020B0503020204020204" charset="-122"/>
              <a:ea typeface="Microsoft YaHei" panose="020B0503020204020204" charset="-122"/>
            </a:endParaRPr>
          </a:p>
        </p:txBody>
      </p:sp>
    </p:spTree>
    <p:extLst>
      <p:ext uri="{BB962C8B-B14F-4D97-AF65-F5344CB8AC3E}">
        <p14:creationId xmlns:p14="http://schemas.microsoft.com/office/powerpoint/2010/main" val="524088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a:t>
            </a:r>
            <a:r>
              <a:rPr lang="en-US" altLang="zh-CN" dirty="0"/>
              <a:t>FPGA</a:t>
            </a:r>
            <a:r>
              <a:rPr lang="zh-CN" altLang="en-US" dirty="0"/>
              <a:t>的</a:t>
            </a:r>
            <a:r>
              <a:rPr lang="en-US" altLang="zh-CN" dirty="0"/>
              <a:t>TSN</a:t>
            </a:r>
            <a:r>
              <a:rPr lang="zh-CN" altLang="en-US" dirty="0"/>
              <a:t>实验平台</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18</a:t>
            </a:fld>
            <a:endParaRPr lang="en-US" altLang="zh-CN"/>
          </a:p>
        </p:txBody>
      </p:sp>
      <p:sp>
        <p:nvSpPr>
          <p:cNvPr id="11" name="内容占位符 2"/>
          <p:cNvSpPr>
            <a:spLocks noGrp="1"/>
          </p:cNvSpPr>
          <p:nvPr>
            <p:ph idx="1"/>
          </p:nvPr>
        </p:nvSpPr>
        <p:spPr>
          <a:xfrm>
            <a:off x="719455" y="1600200"/>
            <a:ext cx="10848975" cy="4716780"/>
          </a:xfrm>
        </p:spPr>
        <p:txBody>
          <a:bodyPr/>
          <a:lstStyle/>
          <a:p>
            <a:r>
              <a:rPr lang="zh-CN" altLang="en-US" dirty="0">
                <a:solidFill>
                  <a:srgbClr val="000000"/>
                </a:solidFill>
                <a:latin typeface="Microsoft YaHei" panose="020B0503020204020204" charset="-122"/>
                <a:ea typeface="Microsoft YaHei" panose="020B0503020204020204" charset="-122"/>
              </a:rPr>
              <a:t>目标一：基于</a:t>
            </a:r>
            <a:r>
              <a:rPr lang="en-US" altLang="zh-CN" dirty="0">
                <a:solidFill>
                  <a:srgbClr val="000000"/>
                </a:solidFill>
                <a:latin typeface="Microsoft YaHei" panose="020B0503020204020204" charset="-122"/>
                <a:ea typeface="Microsoft YaHei" panose="020B0503020204020204" charset="-122"/>
              </a:rPr>
              <a:t>FPGA</a:t>
            </a:r>
            <a:r>
              <a:rPr lang="zh-CN" altLang="en-US" dirty="0">
                <a:solidFill>
                  <a:srgbClr val="000000"/>
                </a:solidFill>
                <a:latin typeface="Microsoft YaHei" panose="020B0503020204020204" charset="-122"/>
                <a:ea typeface="Microsoft YaHei" panose="020B0503020204020204" charset="-122"/>
              </a:rPr>
              <a:t>实现出符合</a:t>
            </a:r>
            <a:r>
              <a:rPr lang="en-US" altLang="zh-CN" dirty="0">
                <a:solidFill>
                  <a:srgbClr val="000000"/>
                </a:solidFill>
                <a:latin typeface="Microsoft YaHei" panose="020B0503020204020204" charset="-122"/>
                <a:ea typeface="Microsoft YaHei" panose="020B0503020204020204" charset="-122"/>
              </a:rPr>
              <a:t>TSN</a:t>
            </a:r>
            <a:r>
              <a:rPr lang="zh-CN" altLang="en-US" dirty="0">
                <a:solidFill>
                  <a:srgbClr val="000000"/>
                </a:solidFill>
                <a:latin typeface="Microsoft YaHei" panose="020B0503020204020204" charset="-122"/>
                <a:ea typeface="Microsoft YaHei" panose="020B0503020204020204" charset="-122"/>
              </a:rPr>
              <a:t>标准的交换机。</a:t>
            </a:r>
            <a:endParaRPr lang="en-US" altLang="zh-CN" dirty="0">
              <a:solidFill>
                <a:srgbClr val="000000"/>
              </a:solidFill>
              <a:latin typeface="Microsoft YaHei" panose="020B0503020204020204" charset="-122"/>
              <a:ea typeface="Microsoft YaHei" panose="020B0503020204020204" charset="-122"/>
            </a:endParaRPr>
          </a:p>
          <a:p>
            <a:pPr lvl="1"/>
            <a:r>
              <a:rPr lang="zh-CN" altLang="en-US" dirty="0">
                <a:solidFill>
                  <a:srgbClr val="000000"/>
                </a:solidFill>
                <a:latin typeface="Microsoft YaHei" panose="020B0503020204020204" charset="-122"/>
                <a:ea typeface="Microsoft YaHei" panose="020B0503020204020204" charset="-122"/>
              </a:rPr>
              <a:t>符合</a:t>
            </a:r>
            <a:r>
              <a:rPr lang="en-US" altLang="zh-CN" dirty="0">
                <a:solidFill>
                  <a:srgbClr val="000000"/>
                </a:solidFill>
                <a:latin typeface="Microsoft YaHei" panose="020B0503020204020204" charset="-122"/>
                <a:ea typeface="Microsoft YaHei" panose="020B0503020204020204" charset="-122"/>
              </a:rPr>
              <a:t>VLAN</a:t>
            </a:r>
            <a:r>
              <a:rPr lang="zh-CN" altLang="en-US" dirty="0">
                <a:solidFill>
                  <a:srgbClr val="000000"/>
                </a:solidFill>
                <a:latin typeface="Microsoft YaHei" panose="020B0503020204020204" charset="-122"/>
                <a:ea typeface="Microsoft YaHei" panose="020B0503020204020204" charset="-122"/>
              </a:rPr>
              <a:t>以太网标准的交换机（依托开源项目）</a:t>
            </a:r>
            <a:endParaRPr lang="en-US" altLang="zh-CN" dirty="0">
              <a:solidFill>
                <a:srgbClr val="000000"/>
              </a:solidFill>
              <a:latin typeface="Microsoft YaHei" panose="020B0503020204020204" charset="-122"/>
              <a:ea typeface="Microsoft YaHei" panose="020B0503020204020204" charset="-122"/>
            </a:endParaRPr>
          </a:p>
          <a:p>
            <a:pPr lvl="1"/>
            <a:r>
              <a:rPr lang="zh-CN" altLang="en-US" dirty="0">
                <a:solidFill>
                  <a:srgbClr val="000000"/>
                </a:solidFill>
              </a:rPr>
              <a:t>时间同步协议（依托开源项目）</a:t>
            </a:r>
            <a:endParaRPr lang="en-US" altLang="zh-CN" dirty="0">
              <a:solidFill>
                <a:srgbClr val="000000"/>
              </a:solidFill>
            </a:endParaRPr>
          </a:p>
          <a:p>
            <a:pPr lvl="1"/>
            <a:r>
              <a:rPr lang="zh-CN" altLang="en-US" dirty="0">
                <a:solidFill>
                  <a:srgbClr val="000000"/>
                </a:solidFill>
                <a:latin typeface="Microsoft YaHei" panose="020B0503020204020204" charset="-122"/>
                <a:ea typeface="Microsoft YaHei" panose="020B0503020204020204" charset="-122"/>
              </a:rPr>
              <a:t>实现</a:t>
            </a:r>
            <a:r>
              <a:rPr lang="en-US" altLang="zh-CN" dirty="0">
                <a:solidFill>
                  <a:srgbClr val="000000"/>
                </a:solidFill>
                <a:latin typeface="Microsoft YaHei" panose="020B0503020204020204" charset="-122"/>
                <a:ea typeface="Microsoft YaHei" panose="020B0503020204020204" charset="-122"/>
              </a:rPr>
              <a:t>TSN</a:t>
            </a:r>
            <a:r>
              <a:rPr lang="zh-CN" altLang="en-US" dirty="0">
                <a:solidFill>
                  <a:srgbClr val="000000"/>
                </a:solidFill>
                <a:latin typeface="Microsoft YaHei" panose="020B0503020204020204" charset="-122"/>
                <a:ea typeface="Microsoft YaHei" panose="020B0503020204020204" charset="-122"/>
              </a:rPr>
              <a:t>相关协议</a:t>
            </a:r>
            <a:endParaRPr lang="en-US" altLang="zh-CN" dirty="0">
              <a:solidFill>
                <a:srgbClr val="000000"/>
              </a:solidFill>
              <a:latin typeface="Microsoft YaHei" panose="020B0503020204020204" charset="-122"/>
              <a:ea typeface="Microsoft YaHei" panose="020B0503020204020204" charset="-122"/>
            </a:endParaRPr>
          </a:p>
          <a:p>
            <a:pPr marL="0" indent="0">
              <a:buNone/>
            </a:pPr>
            <a:endParaRPr lang="zh-CN" altLang="en-US" dirty="0">
              <a:solidFill>
                <a:srgbClr val="000000"/>
              </a:solidFill>
              <a:latin typeface="Microsoft YaHei" panose="020B0503020204020204" charset="-122"/>
              <a:ea typeface="Microsoft YaHei" panose="020B0503020204020204" charset="-122"/>
            </a:endParaRPr>
          </a:p>
        </p:txBody>
      </p:sp>
    </p:spTree>
    <p:extLst>
      <p:ext uri="{BB962C8B-B14F-4D97-AF65-F5344CB8AC3E}">
        <p14:creationId xmlns:p14="http://schemas.microsoft.com/office/powerpoint/2010/main" val="2881534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基于</a:t>
            </a:r>
            <a:r>
              <a:rPr lang="en-US" altLang="zh-CN" dirty="0"/>
              <a:t>FPGA</a:t>
            </a:r>
            <a:r>
              <a:rPr lang="zh-CN" altLang="en-US" dirty="0"/>
              <a:t>的</a:t>
            </a:r>
            <a:r>
              <a:rPr lang="en-US" altLang="zh-CN" dirty="0"/>
              <a:t>TSN</a:t>
            </a:r>
            <a:r>
              <a:rPr lang="zh-CN" altLang="en-US" dirty="0"/>
              <a:t>实验平台</a:t>
            </a:r>
          </a:p>
        </p:txBody>
      </p:sp>
      <p:sp>
        <p:nvSpPr>
          <p:cNvPr id="3" name="Content Placeholder 2"/>
          <p:cNvSpPr>
            <a:spLocks noGrp="1"/>
          </p:cNvSpPr>
          <p:nvPr>
            <p:ph idx="1"/>
          </p:nvPr>
        </p:nvSpPr>
        <p:spPr/>
        <p:txBody>
          <a:bodyPr/>
          <a:lstStyle/>
          <a:p>
            <a:r>
              <a:rPr lang="zh-CN" altLang="en-US" dirty="0">
                <a:solidFill>
                  <a:srgbClr val="000000"/>
                </a:solidFill>
                <a:latin typeface="Microsoft YaHei" panose="020B0503020204020204" charset="-122"/>
                <a:ea typeface="Microsoft YaHei" panose="020B0503020204020204" charset="-122"/>
              </a:rPr>
              <a:t>目标二：实现终端设备接入</a:t>
            </a:r>
            <a:r>
              <a:rPr lang="en-US" altLang="zh-CN" dirty="0">
                <a:solidFill>
                  <a:srgbClr val="000000"/>
                </a:solidFill>
                <a:latin typeface="Microsoft YaHei" panose="020B0503020204020204" charset="-122"/>
                <a:ea typeface="Microsoft YaHei" panose="020B0503020204020204" charset="-122"/>
              </a:rPr>
              <a:t>TSN </a:t>
            </a:r>
            <a:r>
              <a:rPr lang="zh-CN" altLang="en-US" dirty="0"/>
              <a:t>。</a:t>
            </a:r>
            <a:endParaRPr lang="en-US" altLang="zh-CN" dirty="0"/>
          </a:p>
          <a:p>
            <a:pPr lvl="1"/>
            <a:r>
              <a:rPr lang="zh-CN" altLang="en-US" dirty="0"/>
              <a:t>目前我们看到的材料大多是关于</a:t>
            </a:r>
            <a:r>
              <a:rPr lang="en-US" altLang="zh-CN" dirty="0"/>
              <a:t>TSN</a:t>
            </a:r>
            <a:r>
              <a:rPr lang="zh-CN" altLang="en-US" dirty="0"/>
              <a:t>交换机的，对于终端设备如何接入</a:t>
            </a:r>
            <a:r>
              <a:rPr lang="en-US" altLang="zh-CN" dirty="0"/>
              <a:t>TSN</a:t>
            </a:r>
            <a:r>
              <a:rPr lang="zh-CN" altLang="en-US" dirty="0"/>
              <a:t>并利用</a:t>
            </a:r>
            <a:r>
              <a:rPr lang="en-US" altLang="zh-CN" dirty="0"/>
              <a:t>TSN</a:t>
            </a:r>
            <a:r>
              <a:rPr lang="zh-CN" altLang="en-US" dirty="0"/>
              <a:t>的特性，看到的资料比较少。</a:t>
            </a:r>
            <a:endParaRPr lang="en-US" altLang="zh-CN" dirty="0"/>
          </a:p>
          <a:p>
            <a:pPr lvl="1"/>
            <a:endParaRPr lang="zh-CN" altLang="en-US" dirty="0"/>
          </a:p>
        </p:txBody>
      </p:sp>
      <p:sp>
        <p:nvSpPr>
          <p:cNvPr id="4" name="Slide Number Placeholder 3"/>
          <p:cNvSpPr>
            <a:spLocks noGrp="1"/>
          </p:cNvSpPr>
          <p:nvPr>
            <p:ph type="sldNum" sz="quarter" idx="12"/>
          </p:nvPr>
        </p:nvSpPr>
        <p:spPr/>
        <p:txBody>
          <a:bodyPr/>
          <a:lstStyle/>
          <a:p>
            <a:fld id="{87AB51E9-348C-4DC8-84CE-839F8B9DCC07}" type="slidenum">
              <a:rPr lang="en-US" altLang="zh-CN" smtClean="0"/>
              <a:t>19</a:t>
            </a:fld>
            <a:endParaRPr lang="en-US" altLang="zh-CN"/>
          </a:p>
        </p:txBody>
      </p:sp>
    </p:spTree>
    <p:extLst>
      <p:ext uri="{BB962C8B-B14F-4D97-AF65-F5344CB8AC3E}">
        <p14:creationId xmlns:p14="http://schemas.microsoft.com/office/powerpoint/2010/main" val="4068703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TSN</a:t>
            </a:r>
            <a:r>
              <a:rPr lang="zh-CN" altLang="en-US" dirty="0"/>
              <a:t>的含义</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2</a:t>
            </a:fld>
            <a:endParaRPr lang="en-US" altLang="zh-CN"/>
          </a:p>
        </p:txBody>
      </p:sp>
      <p:sp>
        <p:nvSpPr>
          <p:cNvPr id="11" name="内容占位符 2"/>
          <p:cNvSpPr>
            <a:spLocks noGrp="1"/>
          </p:cNvSpPr>
          <p:nvPr>
            <p:ph idx="1"/>
          </p:nvPr>
        </p:nvSpPr>
        <p:spPr>
          <a:xfrm>
            <a:off x="719455" y="1600200"/>
            <a:ext cx="10848975" cy="4716780"/>
          </a:xfrm>
        </p:spPr>
        <p:txBody>
          <a:bodyPr/>
          <a:lstStyle/>
          <a:p>
            <a:pPr marL="0" indent="0">
              <a:buNone/>
            </a:pPr>
            <a:r>
              <a:rPr lang="zh-CN" altLang="en-US" dirty="0">
                <a:solidFill>
                  <a:srgbClr val="000000"/>
                </a:solidFill>
                <a:latin typeface="Microsoft YaHei" panose="020B0503020204020204" charset="-122"/>
                <a:ea typeface="Microsoft YaHei" panose="020B0503020204020204" charset="-122"/>
              </a:rPr>
              <a:t>研究对象：由交换机连接的以太网局域网（</a:t>
            </a:r>
            <a:r>
              <a:rPr lang="en-US" altLang="zh-CN" dirty="0">
                <a:solidFill>
                  <a:srgbClr val="000000"/>
                </a:solidFill>
                <a:latin typeface="Microsoft YaHei" panose="020B0503020204020204" charset="-122"/>
                <a:ea typeface="Microsoft YaHei" panose="020B0503020204020204" charset="-122"/>
              </a:rPr>
              <a:t>Bridged LAN</a:t>
            </a:r>
            <a:r>
              <a:rPr lang="zh-CN" altLang="en-US" dirty="0">
                <a:solidFill>
                  <a:srgbClr val="000000"/>
                </a:solidFill>
                <a:latin typeface="Microsoft YaHei" panose="020B0503020204020204" charset="-122"/>
                <a:ea typeface="Microsoft YaHei" panose="020B0503020204020204" charset="-122"/>
              </a:rPr>
              <a:t>）</a:t>
            </a:r>
            <a:endParaRPr lang="en-US" altLang="zh-CN" dirty="0">
              <a:solidFill>
                <a:srgbClr val="000000"/>
              </a:solidFill>
              <a:latin typeface="Microsoft YaHei" panose="020B0503020204020204" charset="-122"/>
              <a:ea typeface="Microsoft YaHei" panose="020B0503020204020204" charset="-122"/>
            </a:endParaRPr>
          </a:p>
          <a:p>
            <a:r>
              <a:rPr lang="zh-CN" altLang="en-US" dirty="0">
                <a:solidFill>
                  <a:srgbClr val="000000"/>
                </a:solidFill>
                <a:latin typeface="Microsoft YaHei" panose="020B0503020204020204" charset="-122"/>
                <a:ea typeface="Microsoft YaHei" panose="020B0503020204020204" charset="-122"/>
              </a:rPr>
              <a:t>什么是交换机？（网络类型限定在以太网）</a:t>
            </a:r>
            <a:endParaRPr lang="en-US" altLang="zh-CN" dirty="0">
              <a:solidFill>
                <a:srgbClr val="000000"/>
              </a:solidFill>
              <a:latin typeface="Microsoft YaHei" panose="020B0503020204020204" charset="-122"/>
              <a:ea typeface="Microsoft YaHei" panose="020B0503020204020204" charset="-122"/>
            </a:endParaRPr>
          </a:p>
          <a:p>
            <a:pPr marL="0" indent="0">
              <a:buNone/>
            </a:pPr>
            <a:endParaRPr lang="zh-CN" altLang="en-US" dirty="0">
              <a:solidFill>
                <a:srgbClr val="000000"/>
              </a:solidFill>
              <a:latin typeface="Microsoft YaHei" panose="020B0503020204020204" charset="-122"/>
              <a:ea typeface="Microsoft YaHei" panose="020B0503020204020204" charset="-122"/>
            </a:endParaRPr>
          </a:p>
        </p:txBody>
      </p:sp>
      <p:pic>
        <p:nvPicPr>
          <p:cNvPr id="3" name="图片 2">
            <a:extLst>
              <a:ext uri="{FF2B5EF4-FFF2-40B4-BE49-F238E27FC236}">
                <a16:creationId xmlns:a16="http://schemas.microsoft.com/office/drawing/2014/main" id="{568FC236-DFC6-47E3-955D-FABB08FA35E7}"/>
              </a:ext>
            </a:extLst>
          </p:cNvPr>
          <p:cNvPicPr>
            <a:picLocks noChangeAspect="1"/>
          </p:cNvPicPr>
          <p:nvPr/>
        </p:nvPicPr>
        <p:blipFill rotWithShape="1">
          <a:blip r:embed="rId3"/>
          <a:srcRect t="4005" b="38450"/>
          <a:stretch/>
        </p:blipFill>
        <p:spPr>
          <a:xfrm>
            <a:off x="2559144" y="2924944"/>
            <a:ext cx="7073711" cy="3052936"/>
          </a:xfrm>
          <a:prstGeom prst="rect">
            <a:avLst/>
          </a:prstGeom>
        </p:spPr>
      </p:pic>
    </p:spTree>
    <p:extLst>
      <p:ext uri="{BB962C8B-B14F-4D97-AF65-F5344CB8AC3E}">
        <p14:creationId xmlns:p14="http://schemas.microsoft.com/office/powerpoint/2010/main" val="3159829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基于</a:t>
            </a:r>
            <a:r>
              <a:rPr lang="en-US" altLang="zh-CN" dirty="0"/>
              <a:t>FPGA</a:t>
            </a:r>
            <a:r>
              <a:rPr lang="zh-CN" altLang="en-US" dirty="0"/>
              <a:t>的</a:t>
            </a:r>
            <a:r>
              <a:rPr lang="en-US" altLang="zh-CN" dirty="0"/>
              <a:t>TSN</a:t>
            </a:r>
            <a:r>
              <a:rPr lang="zh-CN" altLang="en-US" dirty="0"/>
              <a:t>实验平台</a:t>
            </a:r>
          </a:p>
        </p:txBody>
      </p:sp>
      <p:sp>
        <p:nvSpPr>
          <p:cNvPr id="3" name="Content Placeholder 2"/>
          <p:cNvSpPr>
            <a:spLocks noGrp="1"/>
          </p:cNvSpPr>
          <p:nvPr>
            <p:ph idx="1"/>
          </p:nvPr>
        </p:nvSpPr>
        <p:spPr/>
        <p:txBody>
          <a:bodyPr/>
          <a:lstStyle/>
          <a:p>
            <a:r>
              <a:rPr lang="zh-CN" altLang="en-US" dirty="0">
                <a:solidFill>
                  <a:srgbClr val="000000"/>
                </a:solidFill>
                <a:latin typeface="Microsoft YaHei" panose="020B0503020204020204" charset="-122"/>
                <a:ea typeface="Microsoft YaHei" panose="020B0503020204020204" charset="-122"/>
              </a:rPr>
              <a:t>目标</a:t>
            </a:r>
            <a:r>
              <a:rPr lang="zh-CN" altLang="en-US" dirty="0">
                <a:solidFill>
                  <a:srgbClr val="000000"/>
                </a:solidFill>
              </a:rPr>
              <a:t>三</a:t>
            </a:r>
            <a:r>
              <a:rPr lang="zh-CN" altLang="en-US" dirty="0">
                <a:solidFill>
                  <a:srgbClr val="000000"/>
                </a:solidFill>
                <a:latin typeface="Microsoft YaHei" panose="020B0503020204020204" charset="-122"/>
                <a:ea typeface="Microsoft YaHei" panose="020B0503020204020204" charset="-122"/>
              </a:rPr>
              <a:t>：基于我们实现的</a:t>
            </a:r>
            <a:r>
              <a:rPr lang="en-US" altLang="zh-CN" dirty="0">
                <a:solidFill>
                  <a:srgbClr val="000000"/>
                </a:solidFill>
                <a:latin typeface="Microsoft YaHei" panose="020B0503020204020204" charset="-122"/>
                <a:ea typeface="Microsoft YaHei" panose="020B0503020204020204" charset="-122"/>
              </a:rPr>
              <a:t>TSN</a:t>
            </a:r>
            <a:r>
              <a:rPr lang="zh-CN" altLang="en-US" dirty="0">
                <a:solidFill>
                  <a:srgbClr val="000000"/>
                </a:solidFill>
                <a:latin typeface="Microsoft YaHei" panose="020B0503020204020204" charset="-122"/>
                <a:ea typeface="Microsoft YaHei" panose="020B0503020204020204" charset="-122"/>
              </a:rPr>
              <a:t>平台进行</a:t>
            </a:r>
            <a:r>
              <a:rPr lang="en-US" altLang="zh-CN" dirty="0">
                <a:solidFill>
                  <a:srgbClr val="000000"/>
                </a:solidFill>
                <a:latin typeface="Microsoft YaHei" panose="020B0503020204020204" charset="-122"/>
                <a:ea typeface="Microsoft YaHei" panose="020B0503020204020204" charset="-122"/>
              </a:rPr>
              <a:t>TSN</a:t>
            </a:r>
            <a:r>
              <a:rPr lang="zh-CN" altLang="en-US" dirty="0">
                <a:solidFill>
                  <a:srgbClr val="000000"/>
                </a:solidFill>
                <a:latin typeface="Microsoft YaHei" panose="020B0503020204020204" charset="-122"/>
                <a:ea typeface="Microsoft YaHei" panose="020B0503020204020204" charset="-122"/>
              </a:rPr>
              <a:t>的</a:t>
            </a:r>
            <a:r>
              <a:rPr lang="zh-CN" altLang="en-US" dirty="0">
                <a:solidFill>
                  <a:srgbClr val="000000"/>
                </a:solidFill>
              </a:rPr>
              <a:t>科研工作</a:t>
            </a:r>
            <a:r>
              <a:rPr lang="en-US" altLang="zh-CN" dirty="0">
                <a:solidFill>
                  <a:srgbClr val="000000"/>
                </a:solidFill>
                <a:latin typeface="Microsoft YaHei" panose="020B0503020204020204" charset="-122"/>
                <a:ea typeface="Microsoft YaHei" panose="020B0503020204020204" charset="-122"/>
              </a:rPr>
              <a:t> </a:t>
            </a:r>
            <a:r>
              <a:rPr lang="zh-CN" altLang="en-US" dirty="0"/>
              <a:t>。</a:t>
            </a:r>
            <a:endParaRPr lang="en-US" altLang="zh-CN" dirty="0"/>
          </a:p>
          <a:p>
            <a:pPr lvl="1"/>
            <a:r>
              <a:rPr lang="en-US" altLang="zh-CN" dirty="0"/>
              <a:t>CCF TON special issue on TSN</a:t>
            </a:r>
            <a:r>
              <a:rPr lang="zh-CN" altLang="en-US" dirty="0"/>
              <a:t> （共</a:t>
            </a:r>
            <a:r>
              <a:rPr lang="en-US" altLang="zh-CN" dirty="0"/>
              <a:t>4</a:t>
            </a:r>
            <a:r>
              <a:rPr lang="zh-CN" altLang="en-US" dirty="0"/>
              <a:t>篇论文，其中</a:t>
            </a:r>
            <a:r>
              <a:rPr lang="en-US" altLang="zh-CN" dirty="0"/>
              <a:t>3</a:t>
            </a:r>
            <a:r>
              <a:rPr lang="zh-CN" altLang="en-US" dirty="0"/>
              <a:t>篇是在</a:t>
            </a:r>
            <a:r>
              <a:rPr lang="en-US" altLang="zh-CN" dirty="0"/>
              <a:t>FPGA</a:t>
            </a:r>
            <a:r>
              <a:rPr lang="zh-CN" altLang="en-US" dirty="0"/>
              <a:t>上进行的实验，另一篇是纯理论研究）。</a:t>
            </a:r>
            <a:endParaRPr lang="en-US" altLang="zh-CN" dirty="0"/>
          </a:p>
          <a:p>
            <a:pPr lvl="1"/>
            <a:endParaRPr lang="zh-CN" altLang="en-US" dirty="0"/>
          </a:p>
        </p:txBody>
      </p:sp>
      <p:sp>
        <p:nvSpPr>
          <p:cNvPr id="4" name="Slide Number Placeholder 3"/>
          <p:cNvSpPr>
            <a:spLocks noGrp="1"/>
          </p:cNvSpPr>
          <p:nvPr>
            <p:ph type="sldNum" sz="quarter" idx="12"/>
          </p:nvPr>
        </p:nvSpPr>
        <p:spPr/>
        <p:txBody>
          <a:bodyPr/>
          <a:lstStyle/>
          <a:p>
            <a:fld id="{87AB51E9-348C-4DC8-84CE-839F8B9DCC07}" type="slidenum">
              <a:rPr lang="en-US" altLang="zh-CN" smtClean="0"/>
              <a:t>20</a:t>
            </a:fld>
            <a:endParaRPr lang="en-US" altLang="zh-CN"/>
          </a:p>
        </p:txBody>
      </p:sp>
    </p:spTree>
    <p:extLst>
      <p:ext uri="{BB962C8B-B14F-4D97-AF65-F5344CB8AC3E}">
        <p14:creationId xmlns:p14="http://schemas.microsoft.com/office/powerpoint/2010/main" val="2893566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CCF TON special issue on TSN</a:t>
            </a:r>
            <a:endParaRPr lang="zh-CN" altLang="en-US" dirty="0"/>
          </a:p>
        </p:txBody>
      </p:sp>
      <p:sp>
        <p:nvSpPr>
          <p:cNvPr id="3" name="Content Placeholder 2"/>
          <p:cNvSpPr>
            <a:spLocks noGrp="1"/>
          </p:cNvSpPr>
          <p:nvPr>
            <p:ph idx="1"/>
          </p:nvPr>
        </p:nvSpPr>
        <p:spPr/>
        <p:txBody>
          <a:bodyPr/>
          <a:lstStyle/>
          <a:p>
            <a:r>
              <a:rPr lang="zh-CN" altLang="en-US" dirty="0"/>
              <a:t>交换机内的数据帧调度（</a:t>
            </a:r>
            <a:r>
              <a:rPr lang="en-US" altLang="zh-CN" dirty="0"/>
              <a:t>2</a:t>
            </a:r>
            <a:r>
              <a:rPr lang="zh-CN" altLang="en-US" dirty="0"/>
              <a:t>篇）</a:t>
            </a:r>
            <a:endParaRPr lang="en-US" altLang="zh-CN" dirty="0"/>
          </a:p>
          <a:p>
            <a:pPr lvl="1"/>
            <a:r>
              <a:rPr lang="en-US" altLang="zh-CN" dirty="0"/>
              <a:t>1:</a:t>
            </a:r>
            <a:r>
              <a:rPr lang="zh-CN" altLang="en-US" dirty="0"/>
              <a:t> </a:t>
            </a:r>
            <a:r>
              <a:rPr lang="en-US" altLang="zh-CN" dirty="0"/>
              <a:t>Packet-size Aware Scheduling Algorithms in Guard Band for Time Sensitive Networking</a:t>
            </a:r>
          </a:p>
          <a:p>
            <a:pPr lvl="1"/>
            <a:r>
              <a:rPr lang="en-US" altLang="zh-CN" dirty="0"/>
              <a:t>802.1Qbv</a:t>
            </a:r>
            <a:r>
              <a:rPr lang="zh-CN" altLang="en-US" dirty="0"/>
              <a:t>中的</a:t>
            </a:r>
            <a:r>
              <a:rPr lang="en-US" altLang="zh-CN" dirty="0"/>
              <a:t>Guard Band</a:t>
            </a:r>
            <a:r>
              <a:rPr lang="zh-CN" altLang="en-US" dirty="0"/>
              <a:t>会造成带宽浪费，这篇文章将数据帧的长度考虑在内，提出了一种调度算法，从而提高资源利用率。</a:t>
            </a:r>
            <a:endParaRPr lang="en-US" altLang="zh-CN" dirty="0"/>
          </a:p>
          <a:p>
            <a:pPr lvl="1"/>
            <a:r>
              <a:rPr lang="zh-CN" altLang="en-US" dirty="0"/>
              <a:t>实验：</a:t>
            </a:r>
            <a:endParaRPr lang="en-US" altLang="zh-CN" dirty="0"/>
          </a:p>
          <a:p>
            <a:pPr lvl="2"/>
            <a:r>
              <a:rPr lang="zh-CN" altLang="en-US" dirty="0"/>
              <a:t>仿真实验（</a:t>
            </a:r>
            <a:r>
              <a:rPr lang="en-US" altLang="zh-CN" dirty="0"/>
              <a:t>Python</a:t>
            </a:r>
            <a:r>
              <a:rPr lang="zh-CN" altLang="en-US" dirty="0"/>
              <a:t>，与实际的交换机没有关系）</a:t>
            </a:r>
            <a:endParaRPr lang="en-US" altLang="zh-CN" dirty="0"/>
          </a:p>
          <a:p>
            <a:pPr lvl="2"/>
            <a:r>
              <a:rPr lang="en-US" altLang="zh-CN" dirty="0"/>
              <a:t>FPGA</a:t>
            </a:r>
            <a:r>
              <a:rPr lang="zh-CN" altLang="en-US" dirty="0"/>
              <a:t>实验：没有实现完整的交换机，仅仅针对调度算法做了实现和测量。</a:t>
            </a:r>
            <a:endParaRPr lang="en-US" altLang="zh-CN" dirty="0"/>
          </a:p>
          <a:p>
            <a:pPr lvl="1"/>
            <a:r>
              <a:rPr lang="zh-CN" altLang="en-US" dirty="0"/>
              <a:t>我们的实验平台实现之后，也可进行这个方向的研究。</a:t>
            </a:r>
          </a:p>
        </p:txBody>
      </p:sp>
      <p:sp>
        <p:nvSpPr>
          <p:cNvPr id="4" name="Slide Number Placeholder 3"/>
          <p:cNvSpPr>
            <a:spLocks noGrp="1"/>
          </p:cNvSpPr>
          <p:nvPr>
            <p:ph type="sldNum" sz="quarter" idx="12"/>
          </p:nvPr>
        </p:nvSpPr>
        <p:spPr/>
        <p:txBody>
          <a:bodyPr/>
          <a:lstStyle/>
          <a:p>
            <a:fld id="{87AB51E9-348C-4DC8-84CE-839F8B9DCC07}" type="slidenum">
              <a:rPr lang="en-US" altLang="zh-CN" smtClean="0"/>
              <a:t>21</a:t>
            </a:fld>
            <a:endParaRPr lang="en-US" altLang="zh-CN"/>
          </a:p>
        </p:txBody>
      </p:sp>
    </p:spTree>
    <p:extLst>
      <p:ext uri="{BB962C8B-B14F-4D97-AF65-F5344CB8AC3E}">
        <p14:creationId xmlns:p14="http://schemas.microsoft.com/office/powerpoint/2010/main" val="1010263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CCF TON special issue on TSN</a:t>
            </a:r>
            <a:endParaRPr lang="zh-CN" altLang="en-US" dirty="0"/>
          </a:p>
        </p:txBody>
      </p:sp>
      <p:sp>
        <p:nvSpPr>
          <p:cNvPr id="3" name="Content Placeholder 2"/>
          <p:cNvSpPr>
            <a:spLocks noGrp="1"/>
          </p:cNvSpPr>
          <p:nvPr>
            <p:ph idx="1"/>
          </p:nvPr>
        </p:nvSpPr>
        <p:spPr/>
        <p:txBody>
          <a:bodyPr/>
          <a:lstStyle/>
          <a:p>
            <a:r>
              <a:rPr lang="zh-CN" altLang="en-US" dirty="0"/>
              <a:t>交换机内的数据帧调度（</a:t>
            </a:r>
            <a:r>
              <a:rPr lang="en-US" altLang="zh-CN" dirty="0"/>
              <a:t>2</a:t>
            </a:r>
            <a:r>
              <a:rPr lang="zh-CN" altLang="en-US" dirty="0"/>
              <a:t>篇）</a:t>
            </a:r>
            <a:endParaRPr lang="en-US" altLang="zh-CN" dirty="0"/>
          </a:p>
          <a:p>
            <a:pPr lvl="1"/>
            <a:r>
              <a:rPr lang="en-US" altLang="zh-CN" dirty="0"/>
              <a:t>2:</a:t>
            </a:r>
            <a:r>
              <a:rPr lang="zh-CN" altLang="en-US" dirty="0"/>
              <a:t> </a:t>
            </a:r>
            <a:r>
              <a:rPr lang="en-US" altLang="zh-CN" dirty="0"/>
              <a:t>A resource‑efficient priority scheduler for time‑sensitive networking Switches</a:t>
            </a:r>
          </a:p>
          <a:p>
            <a:pPr lvl="1"/>
            <a:r>
              <a:rPr lang="en-US" altLang="zh-CN" dirty="0"/>
              <a:t>TSN</a:t>
            </a:r>
            <a:r>
              <a:rPr lang="zh-CN" altLang="en-US" dirty="0"/>
              <a:t>需要</a:t>
            </a:r>
            <a:r>
              <a:rPr lang="en-US" altLang="zh-CN" dirty="0"/>
              <a:t>Priority Scheduler</a:t>
            </a:r>
            <a:r>
              <a:rPr lang="zh-CN" altLang="en-US" dirty="0"/>
              <a:t>，相比于传统的</a:t>
            </a:r>
            <a:r>
              <a:rPr lang="en-US" altLang="zh-CN" dirty="0"/>
              <a:t>scheduler</a:t>
            </a:r>
            <a:r>
              <a:rPr lang="zh-CN" altLang="en-US" dirty="0"/>
              <a:t>有更高的复杂度，这篇文章提出了一种资源消耗更少的</a:t>
            </a:r>
            <a:r>
              <a:rPr lang="en-US" altLang="zh-CN" dirty="0"/>
              <a:t>Priority Scheduler</a:t>
            </a:r>
            <a:r>
              <a:rPr lang="zh-CN" altLang="en-US" dirty="0"/>
              <a:t>的实现。</a:t>
            </a:r>
            <a:endParaRPr lang="en-US" altLang="zh-CN" dirty="0"/>
          </a:p>
          <a:p>
            <a:pPr lvl="1"/>
            <a:r>
              <a:rPr lang="zh-CN" altLang="en-US" dirty="0"/>
              <a:t>实验：</a:t>
            </a:r>
            <a:endParaRPr lang="en-US" altLang="zh-CN" dirty="0"/>
          </a:p>
          <a:p>
            <a:pPr lvl="2"/>
            <a:r>
              <a:rPr lang="zh-CN" altLang="en-US" dirty="0"/>
              <a:t>在</a:t>
            </a:r>
            <a:r>
              <a:rPr lang="en-US" altLang="zh-CN" dirty="0"/>
              <a:t>FPGA</a:t>
            </a:r>
            <a:r>
              <a:rPr lang="zh-CN" altLang="en-US" dirty="0"/>
              <a:t>上实现了不同的</a:t>
            </a:r>
            <a:r>
              <a:rPr lang="en-US" altLang="zh-CN" dirty="0"/>
              <a:t>Scheduler</a:t>
            </a:r>
            <a:r>
              <a:rPr lang="zh-CN" altLang="en-US" dirty="0"/>
              <a:t>，对比它们的资源消耗和性能。</a:t>
            </a:r>
            <a:endParaRPr lang="en-US" altLang="zh-CN" dirty="0"/>
          </a:p>
          <a:p>
            <a:pPr lvl="2"/>
            <a:r>
              <a:rPr lang="zh-CN" altLang="en-US" dirty="0"/>
              <a:t>有完整的交换机的实现，但只是有优先级调度，并不是完整的</a:t>
            </a:r>
            <a:r>
              <a:rPr lang="en-US" altLang="zh-CN" dirty="0"/>
              <a:t>TSN</a:t>
            </a:r>
            <a:r>
              <a:rPr lang="zh-CN" altLang="en-US" dirty="0"/>
              <a:t>。</a:t>
            </a:r>
            <a:endParaRPr lang="en-US" altLang="zh-CN" dirty="0"/>
          </a:p>
          <a:p>
            <a:pPr lvl="1"/>
            <a:r>
              <a:rPr lang="zh-CN" altLang="en-US" dirty="0"/>
              <a:t>我们的实验平台实现之后，也可进行这个方向的研究。</a:t>
            </a:r>
            <a:endParaRPr lang="en-US" altLang="zh-CN" dirty="0"/>
          </a:p>
          <a:p>
            <a:pPr lvl="2"/>
            <a:endParaRPr lang="en-US" altLang="zh-CN" dirty="0"/>
          </a:p>
        </p:txBody>
      </p:sp>
      <p:sp>
        <p:nvSpPr>
          <p:cNvPr id="4" name="Slide Number Placeholder 3"/>
          <p:cNvSpPr>
            <a:spLocks noGrp="1"/>
          </p:cNvSpPr>
          <p:nvPr>
            <p:ph type="sldNum" sz="quarter" idx="12"/>
          </p:nvPr>
        </p:nvSpPr>
        <p:spPr/>
        <p:txBody>
          <a:bodyPr/>
          <a:lstStyle/>
          <a:p>
            <a:fld id="{87AB51E9-348C-4DC8-84CE-839F8B9DCC07}" type="slidenum">
              <a:rPr lang="en-US" altLang="zh-CN" smtClean="0"/>
              <a:t>22</a:t>
            </a:fld>
            <a:endParaRPr lang="en-US" altLang="zh-CN"/>
          </a:p>
        </p:txBody>
      </p:sp>
    </p:spTree>
    <p:extLst>
      <p:ext uri="{BB962C8B-B14F-4D97-AF65-F5344CB8AC3E}">
        <p14:creationId xmlns:p14="http://schemas.microsoft.com/office/powerpoint/2010/main" val="235150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CCF TON special issue on TSN</a:t>
            </a:r>
            <a:endParaRPr lang="zh-CN" altLang="en-US" dirty="0"/>
          </a:p>
        </p:txBody>
      </p:sp>
      <p:sp>
        <p:nvSpPr>
          <p:cNvPr id="3" name="Content Placeholder 2"/>
          <p:cNvSpPr>
            <a:spLocks noGrp="1"/>
          </p:cNvSpPr>
          <p:nvPr>
            <p:ph idx="1"/>
          </p:nvPr>
        </p:nvSpPr>
        <p:spPr/>
        <p:txBody>
          <a:bodyPr/>
          <a:lstStyle/>
          <a:p>
            <a:r>
              <a:rPr lang="zh-CN" altLang="en-US" dirty="0"/>
              <a:t>确定性网络的理论研究（</a:t>
            </a:r>
            <a:r>
              <a:rPr lang="en-US" altLang="zh-CN" dirty="0"/>
              <a:t>1</a:t>
            </a:r>
            <a:r>
              <a:rPr lang="zh-CN" altLang="en-US" dirty="0"/>
              <a:t>篇）</a:t>
            </a:r>
            <a:endParaRPr lang="en-US" altLang="zh-CN" dirty="0"/>
          </a:p>
          <a:p>
            <a:pPr lvl="1"/>
            <a:r>
              <a:rPr lang="en-US" altLang="zh-CN" dirty="0" err="1"/>
              <a:t>SharpEdge</a:t>
            </a:r>
            <a:r>
              <a:rPr lang="en-US" altLang="zh-CN" dirty="0"/>
              <a:t>: an asynchronous and core‑agnostic solution to guarantee bounded‑delays</a:t>
            </a:r>
          </a:p>
          <a:p>
            <a:pPr lvl="1"/>
            <a:r>
              <a:rPr lang="zh-CN" altLang="en-US" dirty="0"/>
              <a:t>通过只在网络边缘（终端设备或第一跳交换机）进行恰当的流量整形，就可以保证网络时延有上界。</a:t>
            </a:r>
            <a:endParaRPr lang="en-US" altLang="zh-CN" dirty="0"/>
          </a:p>
          <a:p>
            <a:pPr lvl="1"/>
            <a:r>
              <a:rPr lang="zh-CN" altLang="en-US" dirty="0"/>
              <a:t>纯理论研究，对我们的参考意义不大。</a:t>
            </a:r>
            <a:endParaRPr lang="en-US" altLang="zh-CN" dirty="0"/>
          </a:p>
          <a:p>
            <a:pPr lvl="1"/>
            <a:r>
              <a:rPr lang="zh-CN" altLang="en-US" dirty="0"/>
              <a:t>有趣观点：上世纪</a:t>
            </a:r>
            <a:r>
              <a:rPr lang="en-US" altLang="zh-CN" dirty="0"/>
              <a:t>90</a:t>
            </a:r>
            <a:r>
              <a:rPr lang="zh-CN" altLang="en-US" dirty="0"/>
              <a:t>年代互联网发展初期出现过许多支持流量实时性的协议设计，但最终都被</a:t>
            </a:r>
            <a:r>
              <a:rPr lang="en-US" altLang="zh-CN" dirty="0"/>
              <a:t>Best-effort</a:t>
            </a:r>
            <a:r>
              <a:rPr lang="zh-CN" altLang="en-US" dirty="0"/>
              <a:t>的设计打败了。当前</a:t>
            </a:r>
            <a:r>
              <a:rPr lang="en-US" altLang="zh-CN" dirty="0"/>
              <a:t>TSN</a:t>
            </a:r>
            <a:r>
              <a:rPr lang="zh-CN" altLang="en-US" dirty="0"/>
              <a:t>协议的一些设计其实可以追溯到那个时期的论文。</a:t>
            </a:r>
            <a:endParaRPr lang="en-US" altLang="zh-CN" dirty="0"/>
          </a:p>
        </p:txBody>
      </p:sp>
      <p:sp>
        <p:nvSpPr>
          <p:cNvPr id="4" name="Slide Number Placeholder 3"/>
          <p:cNvSpPr>
            <a:spLocks noGrp="1"/>
          </p:cNvSpPr>
          <p:nvPr>
            <p:ph type="sldNum" sz="quarter" idx="12"/>
          </p:nvPr>
        </p:nvSpPr>
        <p:spPr/>
        <p:txBody>
          <a:bodyPr/>
          <a:lstStyle/>
          <a:p>
            <a:fld id="{87AB51E9-348C-4DC8-84CE-839F8B9DCC07}" type="slidenum">
              <a:rPr lang="en-US" altLang="zh-CN" smtClean="0"/>
              <a:t>23</a:t>
            </a:fld>
            <a:endParaRPr lang="en-US" altLang="zh-CN"/>
          </a:p>
        </p:txBody>
      </p:sp>
    </p:spTree>
    <p:extLst>
      <p:ext uri="{BB962C8B-B14F-4D97-AF65-F5344CB8AC3E}">
        <p14:creationId xmlns:p14="http://schemas.microsoft.com/office/powerpoint/2010/main" val="3681348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CCF TON special issue on TSN</a:t>
            </a:r>
            <a:endParaRPr lang="zh-CN" altLang="en-US" dirty="0"/>
          </a:p>
        </p:txBody>
      </p:sp>
      <p:sp>
        <p:nvSpPr>
          <p:cNvPr id="3" name="Content Placeholder 2"/>
          <p:cNvSpPr>
            <a:spLocks noGrp="1"/>
          </p:cNvSpPr>
          <p:nvPr>
            <p:ph idx="1"/>
          </p:nvPr>
        </p:nvSpPr>
        <p:spPr/>
        <p:txBody>
          <a:bodyPr/>
          <a:lstStyle/>
          <a:p>
            <a:r>
              <a:rPr lang="zh-CN" altLang="en-US" dirty="0"/>
              <a:t>开源的</a:t>
            </a:r>
            <a:r>
              <a:rPr lang="en-US" altLang="zh-CN" dirty="0"/>
              <a:t>TSN</a:t>
            </a:r>
            <a:r>
              <a:rPr lang="zh-CN" altLang="en-US" dirty="0"/>
              <a:t>实现（</a:t>
            </a:r>
            <a:r>
              <a:rPr lang="en-US" altLang="zh-CN" dirty="0"/>
              <a:t>1</a:t>
            </a:r>
            <a:r>
              <a:rPr lang="zh-CN" altLang="en-US" dirty="0"/>
              <a:t>篇）</a:t>
            </a:r>
            <a:endParaRPr lang="en-US" altLang="zh-CN" dirty="0"/>
          </a:p>
          <a:p>
            <a:pPr lvl="1"/>
            <a:r>
              <a:rPr lang="en-US" altLang="zh-CN" dirty="0" err="1"/>
              <a:t>OpenTSN</a:t>
            </a:r>
            <a:r>
              <a:rPr lang="en-US" altLang="zh-CN" dirty="0"/>
              <a:t>: an open‑source project for time‑sensitive networking system development</a:t>
            </a:r>
          </a:p>
          <a:p>
            <a:pPr lvl="1"/>
            <a:r>
              <a:rPr lang="zh-CN" altLang="en-US" dirty="0"/>
              <a:t>在</a:t>
            </a:r>
            <a:r>
              <a:rPr lang="en-US" altLang="zh-CN" dirty="0"/>
              <a:t>FPGA</a:t>
            </a:r>
            <a:r>
              <a:rPr lang="zh-CN" altLang="en-US" dirty="0"/>
              <a:t>上基于</a:t>
            </a:r>
            <a:r>
              <a:rPr lang="en-US" altLang="zh-CN" dirty="0"/>
              <a:t>SDN</a:t>
            </a:r>
            <a:r>
              <a:rPr lang="zh-CN" altLang="en-US" dirty="0"/>
              <a:t>实现了</a:t>
            </a:r>
            <a:r>
              <a:rPr lang="en-US" altLang="zh-CN" dirty="0"/>
              <a:t>TSN</a:t>
            </a:r>
            <a:r>
              <a:rPr lang="zh-CN" altLang="en-US" dirty="0"/>
              <a:t>。</a:t>
            </a:r>
            <a:endParaRPr lang="en-US" altLang="zh-CN" dirty="0"/>
          </a:p>
          <a:p>
            <a:pPr lvl="1"/>
            <a:r>
              <a:rPr lang="zh-CN" altLang="en-US" dirty="0"/>
              <a:t>可以做我们的“靶子”，目前看我们可以在协议覆盖与符合、终端设备接入等方面做得更好。</a:t>
            </a:r>
            <a:endParaRPr lang="en-US" altLang="zh-CN" dirty="0"/>
          </a:p>
        </p:txBody>
      </p:sp>
      <p:sp>
        <p:nvSpPr>
          <p:cNvPr id="4" name="Slide Number Placeholder 3"/>
          <p:cNvSpPr>
            <a:spLocks noGrp="1"/>
          </p:cNvSpPr>
          <p:nvPr>
            <p:ph type="sldNum" sz="quarter" idx="12"/>
          </p:nvPr>
        </p:nvSpPr>
        <p:spPr/>
        <p:txBody>
          <a:bodyPr/>
          <a:lstStyle/>
          <a:p>
            <a:fld id="{87AB51E9-348C-4DC8-84CE-839F8B9DCC07}" type="slidenum">
              <a:rPr lang="en-US" altLang="zh-CN" smtClean="0"/>
              <a:t>24</a:t>
            </a:fld>
            <a:endParaRPr lang="en-US" altLang="zh-CN"/>
          </a:p>
        </p:txBody>
      </p:sp>
    </p:spTree>
    <p:extLst>
      <p:ext uri="{BB962C8B-B14F-4D97-AF65-F5344CB8AC3E}">
        <p14:creationId xmlns:p14="http://schemas.microsoft.com/office/powerpoint/2010/main" val="144891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TSN</a:t>
            </a:r>
            <a:r>
              <a:rPr lang="zh-CN" altLang="en-US" dirty="0"/>
              <a:t>的含义</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3</a:t>
            </a:fld>
            <a:endParaRPr lang="en-US" altLang="zh-CN"/>
          </a:p>
        </p:txBody>
      </p:sp>
      <p:sp>
        <p:nvSpPr>
          <p:cNvPr id="11" name="内容占位符 2"/>
          <p:cNvSpPr>
            <a:spLocks noGrp="1"/>
          </p:cNvSpPr>
          <p:nvPr>
            <p:ph idx="1"/>
          </p:nvPr>
        </p:nvSpPr>
        <p:spPr>
          <a:xfrm>
            <a:off x="719455" y="1600200"/>
            <a:ext cx="10848975" cy="4716780"/>
          </a:xfrm>
        </p:spPr>
        <p:txBody>
          <a:bodyPr/>
          <a:lstStyle/>
          <a:p>
            <a:pPr marL="0" indent="0">
              <a:buNone/>
            </a:pPr>
            <a:r>
              <a:rPr lang="zh-CN" altLang="en-US" dirty="0">
                <a:solidFill>
                  <a:srgbClr val="000000"/>
                </a:solidFill>
                <a:latin typeface="Microsoft YaHei" panose="020B0503020204020204" charset="-122"/>
                <a:ea typeface="Microsoft YaHei" panose="020B0503020204020204" charset="-122"/>
              </a:rPr>
              <a:t>研究对象：由交换机连接的以太网局域网（</a:t>
            </a:r>
            <a:r>
              <a:rPr lang="en-US" altLang="zh-CN" dirty="0">
                <a:solidFill>
                  <a:srgbClr val="000000"/>
                </a:solidFill>
                <a:latin typeface="Microsoft YaHei" panose="020B0503020204020204" charset="-122"/>
                <a:ea typeface="Microsoft YaHei" panose="020B0503020204020204" charset="-122"/>
              </a:rPr>
              <a:t>Bridged LAN</a:t>
            </a:r>
            <a:r>
              <a:rPr lang="zh-CN" altLang="en-US" dirty="0">
                <a:solidFill>
                  <a:srgbClr val="000000"/>
                </a:solidFill>
                <a:latin typeface="Microsoft YaHei" panose="020B0503020204020204" charset="-122"/>
                <a:ea typeface="Microsoft YaHei" panose="020B0503020204020204" charset="-122"/>
              </a:rPr>
              <a:t>）</a:t>
            </a:r>
            <a:endParaRPr lang="en-US" altLang="zh-CN" dirty="0">
              <a:solidFill>
                <a:srgbClr val="000000"/>
              </a:solidFill>
              <a:latin typeface="Microsoft YaHei" panose="020B0503020204020204" charset="-122"/>
              <a:ea typeface="Microsoft YaHei" panose="020B0503020204020204" charset="-122"/>
            </a:endParaRPr>
          </a:p>
          <a:p>
            <a:r>
              <a:rPr lang="zh-CN" altLang="en-US" dirty="0">
                <a:solidFill>
                  <a:srgbClr val="000000"/>
                </a:solidFill>
                <a:latin typeface="Microsoft YaHei" panose="020B0503020204020204" charset="-122"/>
                <a:ea typeface="Microsoft YaHei" panose="020B0503020204020204" charset="-122"/>
              </a:rPr>
              <a:t>什么是交换机？（网络类型限定在以太网）</a:t>
            </a:r>
            <a:endParaRPr lang="en-US" altLang="zh-CN" dirty="0">
              <a:solidFill>
                <a:srgbClr val="000000"/>
              </a:solidFill>
              <a:latin typeface="Microsoft YaHei" panose="020B0503020204020204" charset="-122"/>
              <a:ea typeface="Microsoft YaHei" panose="020B0503020204020204" charset="-122"/>
            </a:endParaRPr>
          </a:p>
          <a:p>
            <a:pPr marL="0" indent="0">
              <a:buNone/>
            </a:pPr>
            <a:endParaRPr lang="zh-CN" altLang="en-US" dirty="0">
              <a:solidFill>
                <a:srgbClr val="000000"/>
              </a:solidFill>
              <a:latin typeface="Microsoft YaHei" panose="020B0503020204020204" charset="-122"/>
              <a:ea typeface="Microsoft YaHei" panose="020B0503020204020204" charset="-122"/>
            </a:endParaRPr>
          </a:p>
        </p:txBody>
      </p:sp>
      <p:pic>
        <p:nvPicPr>
          <p:cNvPr id="6" name="图片 5">
            <a:extLst>
              <a:ext uri="{FF2B5EF4-FFF2-40B4-BE49-F238E27FC236}">
                <a16:creationId xmlns:a16="http://schemas.microsoft.com/office/drawing/2014/main" id="{7EA78529-A912-4531-9A95-A0B8933AF356}"/>
              </a:ext>
            </a:extLst>
          </p:cNvPr>
          <p:cNvPicPr>
            <a:picLocks noChangeAspect="1"/>
          </p:cNvPicPr>
          <p:nvPr/>
        </p:nvPicPr>
        <p:blipFill>
          <a:blip r:embed="rId3"/>
          <a:stretch>
            <a:fillRect/>
          </a:stretch>
        </p:blipFill>
        <p:spPr>
          <a:xfrm>
            <a:off x="4415750" y="2852936"/>
            <a:ext cx="3456384" cy="3365427"/>
          </a:xfrm>
          <a:prstGeom prst="rect">
            <a:avLst/>
          </a:prstGeom>
        </p:spPr>
      </p:pic>
    </p:spTree>
    <p:extLst>
      <p:ext uri="{BB962C8B-B14F-4D97-AF65-F5344CB8AC3E}">
        <p14:creationId xmlns:p14="http://schemas.microsoft.com/office/powerpoint/2010/main" val="2324461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TSN</a:t>
            </a:r>
            <a:r>
              <a:rPr lang="zh-CN" altLang="en-US" dirty="0"/>
              <a:t>的含义</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4</a:t>
            </a:fld>
            <a:endParaRPr lang="en-US" altLang="zh-CN"/>
          </a:p>
        </p:txBody>
      </p:sp>
      <p:sp>
        <p:nvSpPr>
          <p:cNvPr id="11" name="内容占位符 2"/>
          <p:cNvSpPr>
            <a:spLocks noGrp="1"/>
          </p:cNvSpPr>
          <p:nvPr>
            <p:ph idx="1"/>
          </p:nvPr>
        </p:nvSpPr>
        <p:spPr>
          <a:xfrm>
            <a:off x="719455" y="1600200"/>
            <a:ext cx="10848975" cy="4716780"/>
          </a:xfrm>
        </p:spPr>
        <p:txBody>
          <a:bodyPr/>
          <a:lstStyle/>
          <a:p>
            <a:pPr marL="0" indent="0">
              <a:buNone/>
            </a:pPr>
            <a:r>
              <a:rPr lang="zh-CN" altLang="en-US" dirty="0">
                <a:solidFill>
                  <a:srgbClr val="000000"/>
                </a:solidFill>
                <a:latin typeface="Microsoft YaHei" panose="020B0503020204020204" charset="-122"/>
                <a:ea typeface="Microsoft YaHei" panose="020B0503020204020204" charset="-122"/>
              </a:rPr>
              <a:t>研究对象：由交换机连接的以太网局域网（</a:t>
            </a:r>
            <a:r>
              <a:rPr lang="en-US" altLang="zh-CN" dirty="0">
                <a:solidFill>
                  <a:srgbClr val="000000"/>
                </a:solidFill>
                <a:latin typeface="Microsoft YaHei" panose="020B0503020204020204" charset="-122"/>
                <a:ea typeface="Microsoft YaHei" panose="020B0503020204020204" charset="-122"/>
              </a:rPr>
              <a:t>Bridged LAN</a:t>
            </a:r>
            <a:r>
              <a:rPr lang="zh-CN" altLang="en-US" dirty="0">
                <a:solidFill>
                  <a:srgbClr val="000000"/>
                </a:solidFill>
                <a:latin typeface="Microsoft YaHei" panose="020B0503020204020204" charset="-122"/>
                <a:ea typeface="Microsoft YaHei" panose="020B0503020204020204" charset="-122"/>
              </a:rPr>
              <a:t>）</a:t>
            </a:r>
            <a:endParaRPr lang="en-US" altLang="zh-CN" dirty="0">
              <a:solidFill>
                <a:srgbClr val="000000"/>
              </a:solidFill>
              <a:latin typeface="Microsoft YaHei" panose="020B0503020204020204" charset="-122"/>
              <a:ea typeface="Microsoft YaHei" panose="020B0503020204020204" charset="-122"/>
            </a:endParaRPr>
          </a:p>
          <a:p>
            <a:r>
              <a:rPr lang="zh-CN" altLang="en-US" dirty="0">
                <a:solidFill>
                  <a:srgbClr val="000000"/>
                </a:solidFill>
                <a:latin typeface="Microsoft YaHei" panose="020B0503020204020204" charset="-122"/>
                <a:ea typeface="Microsoft YaHei" panose="020B0503020204020204" charset="-122"/>
              </a:rPr>
              <a:t>什么是交换机？（网络类型限定在以太网）</a:t>
            </a:r>
            <a:endParaRPr lang="en-US" altLang="zh-CN" dirty="0">
              <a:solidFill>
                <a:srgbClr val="000000"/>
              </a:solidFill>
              <a:latin typeface="Microsoft YaHei" panose="020B0503020204020204" charset="-122"/>
              <a:ea typeface="Microsoft YaHei" panose="020B0503020204020204" charset="-122"/>
            </a:endParaRPr>
          </a:p>
          <a:p>
            <a:pPr marL="0" indent="0">
              <a:buNone/>
            </a:pPr>
            <a:endParaRPr lang="zh-CN" altLang="en-US" dirty="0">
              <a:solidFill>
                <a:srgbClr val="000000"/>
              </a:solidFill>
              <a:latin typeface="Microsoft YaHei" panose="020B0503020204020204" charset="-122"/>
              <a:ea typeface="Microsoft YaHei" panose="020B0503020204020204" charset="-122"/>
            </a:endParaRPr>
          </a:p>
        </p:txBody>
      </p:sp>
      <p:pic>
        <p:nvPicPr>
          <p:cNvPr id="1026" name="Picture 2">
            <a:extLst>
              <a:ext uri="{FF2B5EF4-FFF2-40B4-BE49-F238E27FC236}">
                <a16:creationId xmlns:a16="http://schemas.microsoft.com/office/drawing/2014/main" id="{F007B8A1-CD45-4685-9A4F-B7D731E335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2924944"/>
            <a:ext cx="3960440" cy="2970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088FDFE-5128-46FE-9554-2E38D03AFDB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72064" y="2924944"/>
            <a:ext cx="3960440" cy="297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281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TSN</a:t>
            </a:r>
            <a:r>
              <a:rPr lang="zh-CN" altLang="en-US" dirty="0"/>
              <a:t>的含义</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5</a:t>
            </a:fld>
            <a:endParaRPr lang="en-US" altLang="zh-CN"/>
          </a:p>
        </p:txBody>
      </p:sp>
      <p:sp>
        <p:nvSpPr>
          <p:cNvPr id="11" name="内容占位符 2"/>
          <p:cNvSpPr>
            <a:spLocks noGrp="1"/>
          </p:cNvSpPr>
          <p:nvPr>
            <p:ph idx="1"/>
          </p:nvPr>
        </p:nvSpPr>
        <p:spPr>
          <a:xfrm>
            <a:off x="719455" y="1600200"/>
            <a:ext cx="10848975" cy="4716780"/>
          </a:xfrm>
        </p:spPr>
        <p:txBody>
          <a:bodyPr/>
          <a:lstStyle/>
          <a:p>
            <a:r>
              <a:rPr lang="zh-CN" altLang="en-US" dirty="0">
                <a:solidFill>
                  <a:srgbClr val="000000"/>
                </a:solidFill>
              </a:rPr>
              <a:t>传统以太网采用“</a:t>
            </a:r>
            <a:r>
              <a:rPr lang="en-US" altLang="zh-CN" dirty="0">
                <a:solidFill>
                  <a:srgbClr val="000000"/>
                </a:solidFill>
              </a:rPr>
              <a:t>Best Effort</a:t>
            </a:r>
            <a:r>
              <a:rPr lang="zh-CN" altLang="en-US" dirty="0">
                <a:solidFill>
                  <a:srgbClr val="000000"/>
                </a:solidFill>
              </a:rPr>
              <a:t>”策略传输数据，缺少服务质量保证，导致传输时延的不确定。</a:t>
            </a:r>
            <a:endParaRPr lang="en-US" altLang="zh-CN" dirty="0">
              <a:solidFill>
                <a:srgbClr val="000000"/>
              </a:solidFill>
            </a:endParaRPr>
          </a:p>
          <a:p>
            <a:r>
              <a:rPr lang="zh-CN" altLang="en-US" dirty="0">
                <a:solidFill>
                  <a:srgbClr val="000000"/>
                </a:solidFill>
                <a:latin typeface="Microsoft YaHei" panose="020B0503020204020204" charset="-122"/>
                <a:ea typeface="Microsoft YaHei" panose="020B0503020204020204" charset="-122"/>
              </a:rPr>
              <a:t>这使得传统以太网无法用于工业控制等对时延和稳定性要求较高的应用中。</a:t>
            </a:r>
            <a:endParaRPr lang="en-US" altLang="zh-CN" dirty="0">
              <a:solidFill>
                <a:srgbClr val="000000"/>
              </a:solidFill>
              <a:latin typeface="Microsoft YaHei" panose="020B0503020204020204" charset="-122"/>
              <a:ea typeface="Microsoft YaHei" panose="020B0503020204020204" charset="-122"/>
            </a:endParaRPr>
          </a:p>
          <a:p>
            <a:pPr marL="0" indent="0">
              <a:buNone/>
            </a:pPr>
            <a:endParaRPr lang="zh-CN" altLang="en-US" dirty="0">
              <a:solidFill>
                <a:srgbClr val="000000"/>
              </a:solidFill>
              <a:latin typeface="Microsoft YaHei" panose="020B0503020204020204" charset="-122"/>
              <a:ea typeface="Microsoft YaHei" panose="020B0503020204020204" charset="-122"/>
            </a:endParaRPr>
          </a:p>
        </p:txBody>
      </p:sp>
    </p:spTree>
    <p:extLst>
      <p:ext uri="{BB962C8B-B14F-4D97-AF65-F5344CB8AC3E}">
        <p14:creationId xmlns:p14="http://schemas.microsoft.com/office/powerpoint/2010/main" val="2340595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TSN</a:t>
            </a:r>
            <a:r>
              <a:rPr lang="zh-CN" altLang="en-US" dirty="0"/>
              <a:t>的含义</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6</a:t>
            </a:fld>
            <a:endParaRPr lang="en-US" altLang="zh-CN"/>
          </a:p>
        </p:txBody>
      </p:sp>
      <p:sp>
        <p:nvSpPr>
          <p:cNvPr id="11" name="内容占位符 2"/>
          <p:cNvSpPr>
            <a:spLocks noGrp="1"/>
          </p:cNvSpPr>
          <p:nvPr>
            <p:ph idx="1"/>
          </p:nvPr>
        </p:nvSpPr>
        <p:spPr>
          <a:xfrm>
            <a:off x="719455" y="1600200"/>
            <a:ext cx="10848975" cy="4716780"/>
          </a:xfrm>
        </p:spPr>
        <p:txBody>
          <a:bodyPr/>
          <a:lstStyle/>
          <a:p>
            <a:pPr marL="0" indent="0">
              <a:buNone/>
            </a:pPr>
            <a:r>
              <a:rPr lang="en-US" altLang="zh-CN" dirty="0">
                <a:solidFill>
                  <a:srgbClr val="000000"/>
                </a:solidFill>
              </a:rPr>
              <a:t>TSN</a:t>
            </a:r>
            <a:r>
              <a:rPr lang="zh-CN" altLang="en-US" dirty="0">
                <a:solidFill>
                  <a:srgbClr val="000000"/>
                </a:solidFill>
              </a:rPr>
              <a:t>通过一系列新的以太网协议，在交换机连接而成的以太网网络中，为数据传输提供确定性低时延。</a:t>
            </a:r>
            <a:endParaRPr lang="en-US" altLang="zh-CN" dirty="0">
              <a:solidFill>
                <a:srgbClr val="000000"/>
              </a:solidFill>
              <a:latin typeface="Microsoft YaHei" panose="020B0503020204020204" charset="-122"/>
              <a:ea typeface="Microsoft YaHei" panose="020B0503020204020204" charset="-122"/>
            </a:endParaRPr>
          </a:p>
          <a:p>
            <a:pPr marL="0" indent="0">
              <a:buNone/>
            </a:pPr>
            <a:endParaRPr lang="zh-CN" altLang="en-US" dirty="0">
              <a:solidFill>
                <a:srgbClr val="000000"/>
              </a:solidFill>
              <a:latin typeface="Microsoft YaHei" panose="020B0503020204020204" charset="-122"/>
              <a:ea typeface="Microsoft YaHei" panose="020B0503020204020204" charset="-122"/>
            </a:endParaRPr>
          </a:p>
        </p:txBody>
      </p:sp>
      <p:pic>
        <p:nvPicPr>
          <p:cNvPr id="6" name="图片 5">
            <a:extLst>
              <a:ext uri="{FF2B5EF4-FFF2-40B4-BE49-F238E27FC236}">
                <a16:creationId xmlns:a16="http://schemas.microsoft.com/office/drawing/2014/main" id="{7EA78529-A912-4531-9A95-A0B8933AF356}"/>
              </a:ext>
            </a:extLst>
          </p:cNvPr>
          <p:cNvPicPr>
            <a:picLocks noChangeAspect="1"/>
          </p:cNvPicPr>
          <p:nvPr/>
        </p:nvPicPr>
        <p:blipFill>
          <a:blip r:embed="rId3"/>
          <a:stretch>
            <a:fillRect/>
          </a:stretch>
        </p:blipFill>
        <p:spPr>
          <a:xfrm>
            <a:off x="4415750" y="2852936"/>
            <a:ext cx="3456384" cy="3365427"/>
          </a:xfrm>
          <a:prstGeom prst="rect">
            <a:avLst/>
          </a:prstGeom>
        </p:spPr>
      </p:pic>
    </p:spTree>
    <p:extLst>
      <p:ext uri="{BB962C8B-B14F-4D97-AF65-F5344CB8AC3E}">
        <p14:creationId xmlns:p14="http://schemas.microsoft.com/office/powerpoint/2010/main" val="2958599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TSN</a:t>
            </a:r>
            <a:r>
              <a:rPr lang="zh-CN" altLang="en-US" dirty="0"/>
              <a:t>的标准</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7</a:t>
            </a:fld>
            <a:endParaRPr lang="en-US" altLang="zh-CN"/>
          </a:p>
        </p:txBody>
      </p:sp>
      <p:sp>
        <p:nvSpPr>
          <p:cNvPr id="11" name="内容占位符 2"/>
          <p:cNvSpPr>
            <a:spLocks noGrp="1"/>
          </p:cNvSpPr>
          <p:nvPr>
            <p:ph idx="1"/>
          </p:nvPr>
        </p:nvSpPr>
        <p:spPr>
          <a:xfrm>
            <a:off x="719455" y="1600200"/>
            <a:ext cx="10848975" cy="4716780"/>
          </a:xfrm>
        </p:spPr>
        <p:txBody>
          <a:bodyPr/>
          <a:lstStyle/>
          <a:p>
            <a:pPr marL="0" indent="0">
              <a:buNone/>
            </a:pPr>
            <a:r>
              <a:rPr lang="en-US" altLang="zh-CN" dirty="0">
                <a:solidFill>
                  <a:srgbClr val="000000"/>
                </a:solidFill>
              </a:rPr>
              <a:t>TSN</a:t>
            </a:r>
            <a:r>
              <a:rPr lang="zh-CN" altLang="en-US" dirty="0">
                <a:solidFill>
                  <a:srgbClr val="000000"/>
                </a:solidFill>
              </a:rPr>
              <a:t>标准：</a:t>
            </a:r>
            <a:endParaRPr lang="en-US" altLang="zh-CN" dirty="0">
              <a:solidFill>
                <a:srgbClr val="000000"/>
              </a:solidFill>
            </a:endParaRPr>
          </a:p>
          <a:p>
            <a:pPr lvl="1"/>
            <a:r>
              <a:rPr lang="en-US" altLang="zh-CN" dirty="0">
                <a:solidFill>
                  <a:srgbClr val="000000"/>
                </a:solidFill>
              </a:rPr>
              <a:t>802.1AS</a:t>
            </a:r>
            <a:r>
              <a:rPr lang="zh-CN" altLang="en-US" dirty="0">
                <a:solidFill>
                  <a:srgbClr val="000000"/>
                </a:solidFill>
              </a:rPr>
              <a:t> </a:t>
            </a:r>
            <a:r>
              <a:rPr lang="en-US" altLang="zh-CN" dirty="0">
                <a:solidFill>
                  <a:srgbClr val="000000"/>
                </a:solidFill>
              </a:rPr>
              <a:t>Time Synchronization </a:t>
            </a:r>
            <a:r>
              <a:rPr lang="zh-CN" altLang="en-US" dirty="0">
                <a:solidFill>
                  <a:srgbClr val="000000"/>
                </a:solidFill>
              </a:rPr>
              <a:t>（相对独立）（基础）</a:t>
            </a:r>
            <a:endParaRPr lang="en-US" altLang="zh-CN" dirty="0">
              <a:solidFill>
                <a:srgbClr val="000000"/>
              </a:solidFill>
            </a:endParaRPr>
          </a:p>
          <a:p>
            <a:pPr lvl="1"/>
            <a:r>
              <a:rPr lang="en-US" altLang="zh-CN" b="1" dirty="0">
                <a:solidFill>
                  <a:srgbClr val="000000"/>
                </a:solidFill>
              </a:rPr>
              <a:t>802.1D</a:t>
            </a:r>
            <a:r>
              <a:rPr lang="zh-CN" altLang="en-US" b="1" dirty="0">
                <a:solidFill>
                  <a:srgbClr val="000000"/>
                </a:solidFill>
              </a:rPr>
              <a:t> （最普通的以太网）（基础）</a:t>
            </a:r>
            <a:endParaRPr lang="en-US" altLang="zh-CN" b="1" dirty="0">
              <a:solidFill>
                <a:srgbClr val="000000"/>
              </a:solidFill>
            </a:endParaRPr>
          </a:p>
          <a:p>
            <a:pPr lvl="1"/>
            <a:r>
              <a:rPr lang="en-US" altLang="zh-CN" b="1" dirty="0">
                <a:solidFill>
                  <a:srgbClr val="000000"/>
                </a:solidFill>
              </a:rPr>
              <a:t>802.1Q </a:t>
            </a:r>
            <a:r>
              <a:rPr lang="zh-CN" altLang="en-US" b="1" dirty="0">
                <a:solidFill>
                  <a:srgbClr val="000000"/>
                </a:solidFill>
              </a:rPr>
              <a:t>（</a:t>
            </a:r>
            <a:r>
              <a:rPr lang="en-US" altLang="zh-CN" b="1" dirty="0">
                <a:solidFill>
                  <a:srgbClr val="000000"/>
                </a:solidFill>
              </a:rPr>
              <a:t>VLAN</a:t>
            </a:r>
            <a:r>
              <a:rPr lang="zh-CN" altLang="en-US" b="1" dirty="0">
                <a:solidFill>
                  <a:srgbClr val="000000"/>
                </a:solidFill>
              </a:rPr>
              <a:t>以太网）（基础）</a:t>
            </a:r>
            <a:endParaRPr lang="en-US" altLang="zh-CN" b="1" dirty="0">
              <a:solidFill>
                <a:srgbClr val="000000"/>
              </a:solidFill>
            </a:endParaRPr>
          </a:p>
          <a:p>
            <a:pPr lvl="1"/>
            <a:r>
              <a:rPr lang="en-US" altLang="zh-CN" b="1" dirty="0"/>
              <a:t>802.1Qav Credit Based Shaping </a:t>
            </a:r>
            <a:r>
              <a:rPr lang="zh-CN" altLang="en-US" b="1" dirty="0"/>
              <a:t>（核心）</a:t>
            </a:r>
            <a:endParaRPr lang="en-US" altLang="zh-CN" b="1" dirty="0"/>
          </a:p>
          <a:p>
            <a:pPr lvl="1"/>
            <a:r>
              <a:rPr lang="en-US" altLang="zh-CN" b="1" dirty="0"/>
              <a:t>802.1Qbv Time Aware Shaping </a:t>
            </a:r>
            <a:r>
              <a:rPr lang="zh-CN" altLang="en-US" b="1" dirty="0"/>
              <a:t>（核心）</a:t>
            </a:r>
            <a:endParaRPr lang="en-US" altLang="zh-CN" b="1" dirty="0"/>
          </a:p>
          <a:p>
            <a:pPr lvl="1"/>
            <a:r>
              <a:rPr lang="en-US" altLang="zh-CN" dirty="0"/>
              <a:t>802.1Qcc Enhancements to SRP </a:t>
            </a:r>
            <a:r>
              <a:rPr lang="zh-CN" altLang="en-US" dirty="0"/>
              <a:t>（核心）</a:t>
            </a:r>
            <a:endParaRPr lang="en-US" altLang="zh-CN" dirty="0"/>
          </a:p>
          <a:p>
            <a:pPr lvl="1"/>
            <a:r>
              <a:rPr lang="en-US" altLang="zh-CN" dirty="0"/>
              <a:t>802.1Qch Cyclic Queuing and Forwarding (CQF) </a:t>
            </a:r>
            <a:r>
              <a:rPr lang="zh-CN" altLang="en-US" dirty="0"/>
              <a:t>（核心</a:t>
            </a:r>
            <a:r>
              <a:rPr lang="en-US" altLang="zh-CN" dirty="0"/>
              <a:t>/</a:t>
            </a:r>
            <a:r>
              <a:rPr lang="zh-CN" altLang="en-US" dirty="0"/>
              <a:t>新 </a:t>
            </a:r>
            <a:r>
              <a:rPr lang="en-US" altLang="zh-CN" dirty="0"/>
              <a:t>16</a:t>
            </a:r>
            <a:r>
              <a:rPr lang="zh-CN" altLang="en-US" dirty="0"/>
              <a:t>起草）</a:t>
            </a:r>
            <a:endParaRPr lang="en-US" altLang="zh-CN" dirty="0"/>
          </a:p>
          <a:p>
            <a:pPr lvl="1"/>
            <a:r>
              <a:rPr lang="en-US" altLang="zh-CN" dirty="0"/>
              <a:t>802.3br and 802.1Qbu Frame Preemption </a:t>
            </a:r>
            <a:r>
              <a:rPr lang="zh-CN" altLang="en-US" dirty="0"/>
              <a:t>（增强）</a:t>
            </a:r>
            <a:endParaRPr lang="en-US" altLang="zh-CN" dirty="0"/>
          </a:p>
          <a:p>
            <a:pPr lvl="1"/>
            <a:r>
              <a:rPr lang="en-US" altLang="zh-CN" dirty="0"/>
              <a:t>802.1CB Frame Replication and Elimination for Reliability </a:t>
            </a:r>
            <a:r>
              <a:rPr lang="zh-CN" altLang="en-US" dirty="0"/>
              <a:t>（增强）</a:t>
            </a:r>
            <a:endParaRPr lang="en-US" altLang="zh-CN" dirty="0"/>
          </a:p>
          <a:p>
            <a:pPr lvl="1"/>
            <a:r>
              <a:rPr lang="en-US" altLang="zh-CN" dirty="0"/>
              <a:t>802.1Qci Per-Stream Filtering and Policing (PSFP) </a:t>
            </a:r>
            <a:r>
              <a:rPr lang="zh-CN" altLang="en-US" dirty="0"/>
              <a:t>（增强）</a:t>
            </a:r>
            <a:endParaRPr lang="en-US" altLang="zh-CN" dirty="0"/>
          </a:p>
          <a:p>
            <a:pPr lvl="1"/>
            <a:endParaRPr lang="en-US" altLang="zh-CN" dirty="0">
              <a:solidFill>
                <a:srgbClr val="000000"/>
              </a:solidFill>
            </a:endParaRPr>
          </a:p>
        </p:txBody>
      </p:sp>
    </p:spTree>
    <p:extLst>
      <p:ext uri="{BB962C8B-B14F-4D97-AF65-F5344CB8AC3E}">
        <p14:creationId xmlns:p14="http://schemas.microsoft.com/office/powerpoint/2010/main" val="3727066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802.1D – </a:t>
            </a:r>
            <a:r>
              <a:rPr lang="zh-CN" altLang="en-US" dirty="0"/>
              <a:t>最普通以太网</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8</a:t>
            </a:fld>
            <a:endParaRPr lang="en-US" altLang="zh-CN"/>
          </a:p>
        </p:txBody>
      </p:sp>
      <p:sp>
        <p:nvSpPr>
          <p:cNvPr id="11" name="内容占位符 2"/>
          <p:cNvSpPr>
            <a:spLocks noGrp="1"/>
          </p:cNvSpPr>
          <p:nvPr>
            <p:ph idx="1"/>
          </p:nvPr>
        </p:nvSpPr>
        <p:spPr>
          <a:xfrm>
            <a:off x="719455" y="1600200"/>
            <a:ext cx="10848975" cy="4716780"/>
          </a:xfrm>
        </p:spPr>
        <p:txBody>
          <a:bodyPr/>
          <a:lstStyle/>
          <a:p>
            <a:r>
              <a:rPr lang="en-US" altLang="zh-CN" dirty="0">
                <a:solidFill>
                  <a:srgbClr val="000000"/>
                </a:solidFill>
              </a:rPr>
              <a:t>Best-Effort</a:t>
            </a:r>
            <a:r>
              <a:rPr lang="zh-CN" altLang="en-US" dirty="0">
                <a:solidFill>
                  <a:srgbClr val="000000"/>
                </a:solidFill>
              </a:rPr>
              <a:t>，没有</a:t>
            </a:r>
            <a:r>
              <a:rPr lang="en-US" altLang="zh-CN" dirty="0">
                <a:solidFill>
                  <a:srgbClr val="000000"/>
                </a:solidFill>
              </a:rPr>
              <a:t>QoS</a:t>
            </a:r>
            <a:r>
              <a:rPr lang="zh-CN" altLang="en-US" dirty="0">
                <a:solidFill>
                  <a:srgbClr val="000000"/>
                </a:solidFill>
              </a:rPr>
              <a:t>，没有时延保证，所有的数据帧“一视同仁”。</a:t>
            </a:r>
            <a:endParaRPr lang="en-US" altLang="zh-CN" dirty="0">
              <a:solidFill>
                <a:srgbClr val="000000"/>
              </a:solidFill>
            </a:endParaRPr>
          </a:p>
        </p:txBody>
      </p:sp>
    </p:spTree>
    <p:extLst>
      <p:ext uri="{BB962C8B-B14F-4D97-AF65-F5344CB8AC3E}">
        <p14:creationId xmlns:p14="http://schemas.microsoft.com/office/powerpoint/2010/main" val="1727801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802.1Q – VLAN</a:t>
            </a:r>
            <a:r>
              <a:rPr lang="zh-CN" altLang="en-US" dirty="0"/>
              <a:t>以太网</a:t>
            </a:r>
          </a:p>
        </p:txBody>
      </p:sp>
      <p:sp>
        <p:nvSpPr>
          <p:cNvPr id="4" name="灯片编号占位符 3"/>
          <p:cNvSpPr>
            <a:spLocks noGrp="1"/>
          </p:cNvSpPr>
          <p:nvPr>
            <p:ph type="sldNum" sz="quarter" idx="12"/>
          </p:nvPr>
        </p:nvSpPr>
        <p:spPr/>
        <p:txBody>
          <a:bodyPr/>
          <a:lstStyle/>
          <a:p>
            <a:fld id="{87AB51E9-348C-4DC8-84CE-839F8B9DCC07}" type="slidenum">
              <a:rPr lang="en-US" altLang="zh-CN" smtClean="0"/>
              <a:t>9</a:t>
            </a:fld>
            <a:endParaRPr lang="en-US" altLang="zh-CN"/>
          </a:p>
        </p:txBody>
      </p:sp>
      <p:sp>
        <p:nvSpPr>
          <p:cNvPr id="11" name="内容占位符 2"/>
          <p:cNvSpPr>
            <a:spLocks noGrp="1"/>
          </p:cNvSpPr>
          <p:nvPr>
            <p:ph idx="1"/>
          </p:nvPr>
        </p:nvSpPr>
        <p:spPr>
          <a:xfrm>
            <a:off x="719455" y="1600200"/>
            <a:ext cx="10848975" cy="4716780"/>
          </a:xfrm>
        </p:spPr>
        <p:txBody>
          <a:bodyPr/>
          <a:lstStyle/>
          <a:p>
            <a:r>
              <a:rPr lang="en-US" altLang="zh-CN" dirty="0">
                <a:solidFill>
                  <a:srgbClr val="000000"/>
                </a:solidFill>
              </a:rPr>
              <a:t>VLAN</a:t>
            </a:r>
            <a:r>
              <a:rPr lang="zh-CN" altLang="en-US" dirty="0">
                <a:solidFill>
                  <a:srgbClr val="000000"/>
                </a:solidFill>
              </a:rPr>
              <a:t>的主体功能与</a:t>
            </a:r>
            <a:r>
              <a:rPr lang="en-US" altLang="zh-CN" dirty="0">
                <a:solidFill>
                  <a:srgbClr val="000000"/>
                </a:solidFill>
              </a:rPr>
              <a:t>TSN</a:t>
            </a:r>
            <a:r>
              <a:rPr lang="zh-CN" altLang="en-US" dirty="0">
                <a:solidFill>
                  <a:srgbClr val="000000"/>
                </a:solidFill>
              </a:rPr>
              <a:t>没有直接关系。</a:t>
            </a:r>
            <a:endParaRPr lang="en-US" altLang="zh-CN" dirty="0">
              <a:solidFill>
                <a:srgbClr val="000000"/>
              </a:solidFill>
            </a:endParaRPr>
          </a:p>
          <a:p>
            <a:r>
              <a:rPr lang="en-US" altLang="zh-CN" dirty="0">
                <a:solidFill>
                  <a:srgbClr val="000000"/>
                </a:solidFill>
              </a:rPr>
              <a:t>VLAN</a:t>
            </a:r>
            <a:r>
              <a:rPr lang="zh-CN" altLang="en-US" dirty="0">
                <a:solidFill>
                  <a:srgbClr val="000000"/>
                </a:solidFill>
              </a:rPr>
              <a:t>在以太网数据帧中加了一些字段，其中包括</a:t>
            </a:r>
            <a:r>
              <a:rPr lang="en-US" altLang="zh-CN" b="1" dirty="0">
                <a:solidFill>
                  <a:srgbClr val="000000"/>
                </a:solidFill>
              </a:rPr>
              <a:t>3</a:t>
            </a:r>
            <a:r>
              <a:rPr lang="zh-CN" altLang="en-US" b="1" dirty="0">
                <a:solidFill>
                  <a:srgbClr val="000000"/>
                </a:solidFill>
              </a:rPr>
              <a:t>个比特的优先级字段</a:t>
            </a:r>
            <a:r>
              <a:rPr lang="zh-CN" altLang="en-US" dirty="0">
                <a:solidFill>
                  <a:srgbClr val="000000"/>
                </a:solidFill>
              </a:rPr>
              <a:t>。</a:t>
            </a:r>
            <a:endParaRPr lang="en-US" altLang="zh-CN" dirty="0">
              <a:solidFill>
                <a:srgbClr val="000000"/>
              </a:solidFill>
            </a:endParaRPr>
          </a:p>
          <a:p>
            <a:r>
              <a:rPr lang="zh-CN" altLang="en-US" dirty="0">
                <a:solidFill>
                  <a:srgbClr val="000000"/>
                </a:solidFill>
              </a:rPr>
              <a:t>严格的优先级调度。</a:t>
            </a:r>
            <a:endParaRPr lang="en-US" altLang="zh-CN" dirty="0">
              <a:solidFill>
                <a:srgbClr val="000000"/>
              </a:solidFill>
            </a:endParaRPr>
          </a:p>
          <a:p>
            <a:pPr lvl="1"/>
            <a:r>
              <a:rPr lang="zh-CN" altLang="en-US" dirty="0">
                <a:solidFill>
                  <a:srgbClr val="000000"/>
                </a:solidFill>
              </a:rPr>
              <a:t>问题</a:t>
            </a:r>
            <a:r>
              <a:rPr lang="en-US" altLang="zh-CN" dirty="0">
                <a:solidFill>
                  <a:srgbClr val="000000"/>
                </a:solidFill>
              </a:rPr>
              <a:t>1</a:t>
            </a:r>
            <a:r>
              <a:rPr lang="zh-CN" altLang="en-US" dirty="0">
                <a:solidFill>
                  <a:srgbClr val="000000"/>
                </a:solidFill>
              </a:rPr>
              <a:t>：对高优先级流量没有任何限制，导致低优先级流量完全没有保证。（</a:t>
            </a:r>
            <a:r>
              <a:rPr lang="en-US" altLang="zh-CN" dirty="0">
                <a:solidFill>
                  <a:srgbClr val="000000"/>
                </a:solidFill>
              </a:rPr>
              <a:t>802.1Qav</a:t>
            </a:r>
            <a:r>
              <a:rPr lang="zh-CN" altLang="en-US" dirty="0">
                <a:solidFill>
                  <a:srgbClr val="000000"/>
                </a:solidFill>
              </a:rPr>
              <a:t>）</a:t>
            </a:r>
            <a:endParaRPr lang="en-US" altLang="zh-CN" dirty="0">
              <a:solidFill>
                <a:srgbClr val="000000"/>
              </a:solidFill>
            </a:endParaRPr>
          </a:p>
          <a:p>
            <a:pPr lvl="1"/>
            <a:r>
              <a:rPr lang="zh-CN" altLang="en-US" dirty="0">
                <a:solidFill>
                  <a:srgbClr val="000000"/>
                </a:solidFill>
              </a:rPr>
              <a:t>问题</a:t>
            </a:r>
            <a:r>
              <a:rPr lang="en-US" altLang="zh-CN" dirty="0">
                <a:solidFill>
                  <a:srgbClr val="000000"/>
                </a:solidFill>
              </a:rPr>
              <a:t>2</a:t>
            </a:r>
            <a:r>
              <a:rPr lang="zh-CN" altLang="en-US" dirty="0">
                <a:solidFill>
                  <a:srgbClr val="000000"/>
                </a:solidFill>
              </a:rPr>
              <a:t>：高优先级的帧无法打断低优先级的帧的传输，依然无法保证确定性低时延。（</a:t>
            </a:r>
            <a:r>
              <a:rPr lang="en-US" altLang="zh-CN" dirty="0">
                <a:solidFill>
                  <a:srgbClr val="000000"/>
                </a:solidFill>
              </a:rPr>
              <a:t>802.1Qbv</a:t>
            </a:r>
            <a:r>
              <a:rPr lang="zh-CN" altLang="en-US" dirty="0">
                <a:solidFill>
                  <a:srgbClr val="000000"/>
                </a:solidFill>
              </a:rPr>
              <a:t>）</a:t>
            </a:r>
            <a:endParaRPr lang="en-US" altLang="zh-CN" dirty="0">
              <a:solidFill>
                <a:srgbClr val="000000"/>
              </a:solidFill>
            </a:endParaRPr>
          </a:p>
        </p:txBody>
      </p:sp>
    </p:spTree>
    <p:extLst>
      <p:ext uri="{BB962C8B-B14F-4D97-AF65-F5344CB8AC3E}">
        <p14:creationId xmlns:p14="http://schemas.microsoft.com/office/powerpoint/2010/main" val="3444146572"/>
      </p:ext>
    </p:extLst>
  </p:cSld>
  <p:clrMapOvr>
    <a:masterClrMapping/>
  </p:clrMapOvr>
</p:sld>
</file>

<file path=ppt/theme/theme1.xml><?xml version="1.0" encoding="utf-8"?>
<a:theme xmlns:a="http://schemas.openxmlformats.org/drawingml/2006/main" name="slightly_digital">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810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slightly_digital</Template>
  <TotalTime>5193</TotalTime>
  <Words>1825</Words>
  <Application>Microsoft Office PowerPoint</Application>
  <PresentationFormat>宽屏</PresentationFormat>
  <Paragraphs>165</Paragraphs>
  <Slides>24</Slides>
  <Notes>24</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24</vt:i4>
      </vt:variant>
    </vt:vector>
  </HeadingPairs>
  <TitlesOfParts>
    <vt:vector size="30" baseType="lpstr">
      <vt:lpstr>宋体</vt:lpstr>
      <vt:lpstr>Microsoft YaHei</vt:lpstr>
      <vt:lpstr>Arial</vt:lpstr>
      <vt:lpstr>Calibri</vt:lpstr>
      <vt:lpstr>Century Gothic</vt:lpstr>
      <vt:lpstr>slightly_digital</vt:lpstr>
      <vt:lpstr>TSN 含义、标准与科研</vt:lpstr>
      <vt:lpstr>TSN的含义</vt:lpstr>
      <vt:lpstr>TSN的含义</vt:lpstr>
      <vt:lpstr>TSN的含义</vt:lpstr>
      <vt:lpstr>TSN的含义</vt:lpstr>
      <vt:lpstr>TSN的含义</vt:lpstr>
      <vt:lpstr>TSN的标准</vt:lpstr>
      <vt:lpstr>802.1D – 最普通以太网</vt:lpstr>
      <vt:lpstr>802.1Q – VLAN以太网</vt:lpstr>
      <vt:lpstr>802.1Qav – 预约带宽</vt:lpstr>
      <vt:lpstr>802.1Qav – 预约带宽</vt:lpstr>
      <vt:lpstr>802.1Qbv – 时间切片</vt:lpstr>
      <vt:lpstr>802.1Qbv – 时间切片</vt:lpstr>
      <vt:lpstr>802.1Qbv – 时间切片</vt:lpstr>
      <vt:lpstr>802.1Qbv – 时间切片</vt:lpstr>
      <vt:lpstr>802.1Qbv – 时间切片</vt:lpstr>
      <vt:lpstr>基于FPGA的TSN实验平台</vt:lpstr>
      <vt:lpstr>基于FPGA的TSN实验平台</vt:lpstr>
      <vt:lpstr>基于FPGA的TSN实验平台</vt:lpstr>
      <vt:lpstr>基于FPGA的TSN实验平台</vt:lpstr>
      <vt:lpstr>CCF TON special issue on TSN</vt:lpstr>
      <vt:lpstr>CCF TON special issue on TSN</vt:lpstr>
      <vt:lpstr>CCF TON special issue on TSN</vt:lpstr>
      <vt:lpstr>CCF TON special issue on TSN</vt:lpstr>
    </vt:vector>
  </TitlesOfParts>
  <Company>HKUST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slightly digital</dc:title>
  <dc:creator>zimu</dc:creator>
  <cp:lastModifiedBy>赵 毅</cp:lastModifiedBy>
  <cp:revision>1795</cp:revision>
  <cp:lastPrinted>2020-09-11T02:32:56Z</cp:lastPrinted>
  <dcterms:created xsi:type="dcterms:W3CDTF">2020-09-11T02:32:56Z</dcterms:created>
  <dcterms:modified xsi:type="dcterms:W3CDTF">2020-09-23T03:08:01Z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1033-11.1.0.9615</vt:lpwstr>
  </property>
</Properties>
</file>