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3" r:id="rId3"/>
    <p:sldId id="274" r:id="rId4"/>
    <p:sldId id="259" r:id="rId5"/>
    <p:sldId id="257" r:id="rId6"/>
    <p:sldId id="272" r:id="rId7"/>
    <p:sldId id="277" r:id="rId8"/>
    <p:sldId id="276" r:id="rId9"/>
    <p:sldId id="278" r:id="rId10"/>
    <p:sldId id="279" r:id="rId11"/>
    <p:sldId id="281" r:id="rId12"/>
    <p:sldId id="280" r:id="rId13"/>
    <p:sldId id="282" r:id="rId14"/>
    <p:sldId id="283" r:id="rId15"/>
    <p:sldId id="284" r:id="rId16"/>
    <p:sldId id="286" r:id="rId17"/>
    <p:sldId id="285" r:id="rId18"/>
    <p:sldId id="267" r:id="rId19"/>
    <p:sldId id="287" r:id="rId20"/>
    <p:sldId id="288" r:id="rId21"/>
    <p:sldId id="290" r:id="rId22"/>
    <p:sldId id="291" r:id="rId23"/>
    <p:sldId id="294" r:id="rId24"/>
    <p:sldId id="292" r:id="rId25"/>
    <p:sldId id="295" r:id="rId26"/>
    <p:sldId id="293" r:id="rId27"/>
    <p:sldId id="263" r:id="rId28"/>
    <p:sldId id="269" r:id="rId29"/>
    <p:sldId id="271" r:id="rId30"/>
    <p:sldId id="298" r:id="rId31"/>
    <p:sldId id="270" r:id="rId32"/>
    <p:sldId id="299" r:id="rId33"/>
    <p:sldId id="300" r:id="rId34"/>
    <p:sldId id="301" r:id="rId35"/>
    <p:sldId id="302" r:id="rId36"/>
    <p:sldId id="303" r:id="rId37"/>
    <p:sldId id="305" r:id="rId38"/>
    <p:sldId id="264" r:id="rId39"/>
    <p:sldId id="297" r:id="rId40"/>
    <p:sldId id="268" r:id="rId41"/>
    <p:sldId id="296" r:id="rId42"/>
    <p:sldId id="306" r:id="rId43"/>
    <p:sldId id="261"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05805A5-A337-455E-912A-1CC9261AB436}">
          <p14:sldIdLst>
            <p14:sldId id="256"/>
            <p14:sldId id="273"/>
            <p14:sldId id="274"/>
            <p14:sldId id="259"/>
            <p14:sldId id="257"/>
          </p14:sldIdLst>
        </p14:section>
        <p14:section name="VideoStorm" id="{7EC2AB73-F99B-4724-B4A2-2C1AA2EA8F9D}">
          <p14:sldIdLst>
            <p14:sldId id="272"/>
            <p14:sldId id="277"/>
            <p14:sldId id="276"/>
            <p14:sldId id="278"/>
            <p14:sldId id="279"/>
            <p14:sldId id="281"/>
            <p14:sldId id="280"/>
            <p14:sldId id="282"/>
            <p14:sldId id="283"/>
            <p14:sldId id="284"/>
            <p14:sldId id="286"/>
            <p14:sldId id="285"/>
            <p14:sldId id="267"/>
            <p14:sldId id="287"/>
            <p14:sldId id="288"/>
            <p14:sldId id="290"/>
            <p14:sldId id="291"/>
            <p14:sldId id="294"/>
            <p14:sldId id="292"/>
            <p14:sldId id="295"/>
          </p14:sldIdLst>
        </p14:section>
        <p14:section name="VideoEdge" id="{8B16E7CE-450F-457A-8EC3-B41358588F90}">
          <p14:sldIdLst>
            <p14:sldId id="293"/>
            <p14:sldId id="263"/>
            <p14:sldId id="269"/>
            <p14:sldId id="271"/>
            <p14:sldId id="298"/>
            <p14:sldId id="270"/>
            <p14:sldId id="299"/>
            <p14:sldId id="300"/>
            <p14:sldId id="301"/>
            <p14:sldId id="302"/>
            <p14:sldId id="303"/>
            <p14:sldId id="305"/>
          </p14:sldIdLst>
        </p14:section>
        <p14:section name="Chameleon" id="{61F27268-B4C7-434D-B532-3B983F85BA75}">
          <p14:sldIdLst>
            <p14:sldId id="264"/>
          </p14:sldIdLst>
        </p14:section>
        <p14:section name="Discussion" id="{B28831A2-872E-497B-8A0A-C07825DA78F3}">
          <p14:sldIdLst>
            <p14:sldId id="297"/>
            <p14:sldId id="268"/>
            <p14:sldId id="296"/>
          </p14:sldIdLst>
        </p14:section>
        <p14:section name="Appendix" id="{1E89FF15-F4C9-4917-BE03-857CFB853A18}">
          <p14:sldIdLst>
            <p14:sldId id="306"/>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DEEBF7"/>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73807" autoAdjust="0"/>
  </p:normalViewPr>
  <p:slideViewPr>
    <p:cSldViewPr snapToGrid="0">
      <p:cViewPr varScale="1">
        <p:scale>
          <a:sx n="74" d="100"/>
          <a:sy n="74" d="100"/>
        </p:scale>
        <p:origin x="14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DF12E-1D12-49BA-A2CC-39FC2F2E11C6}" type="datetimeFigureOut">
              <a:rPr lang="zh-CN" altLang="en-US" smtClean="0"/>
              <a:t>2020/5/26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2D700-1541-4736-9E23-C29872F19DA0}" type="slidenum">
              <a:rPr lang="zh-CN" altLang="en-US" smtClean="0"/>
              <a:t>‹#›</a:t>
            </a:fld>
            <a:endParaRPr lang="zh-CN" altLang="en-US"/>
          </a:p>
        </p:txBody>
      </p:sp>
    </p:spTree>
    <p:extLst>
      <p:ext uri="{BB962C8B-B14F-4D97-AF65-F5344CB8AC3E}">
        <p14:creationId xmlns:p14="http://schemas.microsoft.com/office/powerpoint/2010/main" val="125723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今天主要给大家分享微软一个叫 </a:t>
            </a:r>
            <a:r>
              <a:rPr lang="en-US" altLang="zh-CN" dirty="0"/>
              <a:t>Live Video Analytics </a:t>
            </a:r>
            <a:r>
              <a:rPr lang="zh-CN" altLang="en-US" dirty="0"/>
              <a:t>项目组的几个相关的工作。他们的 </a:t>
            </a:r>
            <a:r>
              <a:rPr lang="en-US" altLang="zh-CN" dirty="0"/>
              <a:t>slogan </a:t>
            </a:r>
            <a:r>
              <a:rPr lang="zh-CN" altLang="en-US" dirty="0"/>
              <a:t>就是 </a:t>
            </a:r>
            <a:r>
              <a:rPr lang="en-US" altLang="zh-CN" dirty="0"/>
              <a:t>“real-time video analysis is killer app for edge computing”</a:t>
            </a:r>
            <a:r>
              <a:rPr lang="zh-CN" altLang="en-US" dirty="0"/>
              <a:t>。他们基于边缘计算和视频分析做了一系列的工作。</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1</a:t>
            </a:fld>
            <a:endParaRPr lang="zh-CN" altLang="en-US"/>
          </a:p>
        </p:txBody>
      </p:sp>
    </p:spTree>
    <p:extLst>
      <p:ext uri="{BB962C8B-B14F-4D97-AF65-F5344CB8AC3E}">
        <p14:creationId xmlns:p14="http://schemas.microsoft.com/office/powerpoint/2010/main" val="420779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下面从 </a:t>
            </a:r>
            <a:r>
              <a:rPr lang="en-US" altLang="zh-CN" dirty="0"/>
              <a:t>high level </a:t>
            </a:r>
            <a:r>
              <a:rPr lang="zh-CN" altLang="en-US" dirty="0"/>
              <a:t>层面介绍一下整个系统的流程。</a:t>
            </a:r>
            <a:endParaRPr lang="en-US" altLang="zh-CN" dirty="0"/>
          </a:p>
          <a:p>
            <a:endParaRPr lang="en-US" altLang="zh-CN" dirty="0"/>
          </a:p>
          <a:p>
            <a:r>
              <a:rPr lang="zh-CN" altLang="en-US" dirty="0"/>
              <a:t>首先，用户给 </a:t>
            </a:r>
            <a:r>
              <a:rPr lang="en-US" altLang="zh-CN" dirty="0"/>
              <a:t>system </a:t>
            </a:r>
            <a:r>
              <a:rPr lang="zh-CN" altLang="en-US" dirty="0"/>
              <a:t>上传一个新的 </a:t>
            </a:r>
            <a:r>
              <a:rPr lang="en-US" altLang="zh-CN" dirty="0"/>
              <a:t>query, </a:t>
            </a:r>
            <a:r>
              <a:rPr lang="zh-CN" altLang="en-US" dirty="0"/>
              <a:t>需要同时给出对 </a:t>
            </a:r>
            <a:r>
              <a:rPr lang="en-US" altLang="zh-CN" dirty="0"/>
              <a:t>quality &amp; lag </a:t>
            </a:r>
            <a:r>
              <a:rPr lang="zh-CN" altLang="en-US" dirty="0"/>
              <a:t>的需求，用 </a:t>
            </a:r>
            <a:r>
              <a:rPr lang="en-US" altLang="zh-CN" dirty="0"/>
              <a:t>utility function </a:t>
            </a:r>
            <a:r>
              <a:rPr lang="zh-CN" altLang="en-US" dirty="0"/>
              <a:t>来表示。</a:t>
            </a:r>
            <a:endParaRPr lang="en-US" altLang="zh-CN" dirty="0"/>
          </a:p>
          <a:p>
            <a:endParaRPr lang="en-US" altLang="zh-CN" dirty="0"/>
          </a:p>
          <a:p>
            <a:r>
              <a:rPr lang="zh-CN" altLang="en-US" dirty="0"/>
              <a:t>同时， 系统通过一个 </a:t>
            </a:r>
            <a:r>
              <a:rPr lang="en-US" altLang="zh-CN" dirty="0"/>
              <a:t>profiler </a:t>
            </a:r>
            <a:r>
              <a:rPr lang="zh-CN" altLang="en-US" dirty="0"/>
              <a:t>来生成这个 </a:t>
            </a:r>
            <a:r>
              <a:rPr lang="en-US" altLang="zh-CN" dirty="0"/>
              <a:t>query </a:t>
            </a:r>
            <a:r>
              <a:rPr lang="zh-CN" altLang="en-US" dirty="0"/>
              <a:t>对应的 </a:t>
            </a:r>
            <a:r>
              <a:rPr lang="en-US" altLang="zh-CN" dirty="0"/>
              <a:t>resource-accuracy curve</a:t>
            </a:r>
            <a:r>
              <a:rPr lang="zh-CN" altLang="en-US" dirty="0"/>
              <a:t>。</a:t>
            </a:r>
            <a:endParaRPr lang="en-US" altLang="zh-CN" dirty="0"/>
          </a:p>
          <a:p>
            <a:endParaRPr lang="en-US" altLang="zh-CN" dirty="0"/>
          </a:p>
          <a:p>
            <a:r>
              <a:rPr lang="zh-CN" altLang="en-US" dirty="0"/>
              <a:t>最后，</a:t>
            </a:r>
            <a:r>
              <a:rPr lang="en-US" altLang="zh-CN" dirty="0"/>
              <a:t>utility function </a:t>
            </a:r>
            <a:r>
              <a:rPr lang="zh-CN" altLang="en-US" dirty="0"/>
              <a:t>和 </a:t>
            </a:r>
            <a:r>
              <a:rPr lang="en-US" altLang="zh-CN" dirty="0"/>
              <a:t>resource-accuracy curve </a:t>
            </a:r>
            <a:r>
              <a:rPr lang="zh-CN" altLang="en-US" dirty="0"/>
              <a:t>会交给一个全局调度器 </a:t>
            </a:r>
            <a:r>
              <a:rPr lang="en-US" altLang="zh-CN" dirty="0"/>
              <a:t>scheduler </a:t>
            </a:r>
            <a:r>
              <a:rPr lang="zh-CN" altLang="en-US" dirty="0"/>
              <a:t>来进行资源分配和任务调度。</a:t>
            </a:r>
            <a:r>
              <a:rPr lang="en-US" altLang="zh-CN" dirty="0"/>
              <a:t>scheduler </a:t>
            </a:r>
            <a:r>
              <a:rPr lang="zh-CN" altLang="en-US" dirty="0"/>
              <a:t>会周期性地调整 </a:t>
            </a:r>
            <a:r>
              <a:rPr lang="en-US" altLang="zh-CN" dirty="0"/>
              <a:t>configuration </a:t>
            </a:r>
            <a:r>
              <a:rPr lang="zh-CN" altLang="en-US" dirty="0"/>
              <a:t>和资源分配情况，并且监控 </a:t>
            </a:r>
            <a:r>
              <a:rPr lang="en-US" altLang="zh-CN" dirty="0"/>
              <a:t>worker </a:t>
            </a:r>
            <a:r>
              <a:rPr lang="zh-CN" altLang="en-US" dirty="0"/>
              <a:t>的运行。</a:t>
            </a:r>
            <a:endParaRPr lang="en-US" altLang="zh-CN" dirty="0"/>
          </a:p>
          <a:p>
            <a:endParaRPr lang="en-US" altLang="zh-CN" dirty="0"/>
          </a:p>
          <a:p>
            <a:r>
              <a:rPr lang="zh-CN" altLang="en-US" dirty="0"/>
              <a:t>整个系统可以被分成 </a:t>
            </a:r>
            <a:r>
              <a:rPr lang="en-US" altLang="zh-CN" dirty="0"/>
              <a:t>offline profiling </a:t>
            </a:r>
            <a:r>
              <a:rPr lang="zh-CN" altLang="en-US" dirty="0"/>
              <a:t>和 </a:t>
            </a:r>
            <a:r>
              <a:rPr lang="en-US" altLang="zh-CN" dirty="0"/>
              <a:t>online scheduling </a:t>
            </a:r>
            <a:r>
              <a:rPr lang="zh-CN" altLang="en-US" dirty="0"/>
              <a:t>两部分。</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12</a:t>
            </a:fld>
            <a:endParaRPr lang="zh-CN" altLang="en-US"/>
          </a:p>
        </p:txBody>
      </p:sp>
    </p:spTree>
    <p:extLst>
      <p:ext uri="{BB962C8B-B14F-4D97-AF65-F5344CB8AC3E}">
        <p14:creationId xmlns:p14="http://schemas.microsoft.com/office/powerpoint/2010/main" val="253262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首先介绍 </a:t>
            </a:r>
            <a:r>
              <a:rPr lang="en-US" altLang="zh-CN" dirty="0"/>
              <a:t>offline profiling </a:t>
            </a:r>
            <a:r>
              <a:rPr lang="zh-CN" altLang="en-US" dirty="0"/>
              <a:t>部分。</a:t>
            </a:r>
            <a:endParaRPr lang="en-US" altLang="zh-CN" dirty="0"/>
          </a:p>
          <a:p>
            <a:endParaRPr lang="en-US" altLang="zh-CN" dirty="0"/>
          </a:p>
          <a:p>
            <a:r>
              <a:rPr lang="zh-CN" altLang="en-US" dirty="0"/>
              <a:t>右边是车牌识别任务在测试视频中表现出的 </a:t>
            </a:r>
            <a:r>
              <a:rPr lang="en-US" altLang="zh-CN" dirty="0"/>
              <a:t>resource accuracy tradeoff, </a:t>
            </a:r>
            <a:r>
              <a:rPr lang="zh-CN" altLang="en-US" dirty="0"/>
              <a:t>每个点代表了不同的 </a:t>
            </a:r>
            <a:r>
              <a:rPr lang="en-US" altLang="zh-CN" dirty="0"/>
              <a:t>pipeline configuration, </a:t>
            </a:r>
            <a:r>
              <a:rPr lang="zh-CN" altLang="en-US" dirty="0"/>
              <a:t>对应不同的 </a:t>
            </a:r>
            <a:r>
              <a:rPr lang="en-US" altLang="zh-CN" dirty="0"/>
              <a:t>f1-score </a:t>
            </a:r>
            <a:r>
              <a:rPr lang="zh-CN" altLang="en-US" dirty="0"/>
              <a:t>和 </a:t>
            </a:r>
            <a:r>
              <a:rPr lang="en-US" altLang="zh-CN" dirty="0" err="1"/>
              <a:t>cpu</a:t>
            </a:r>
            <a:r>
              <a:rPr lang="en-US" altLang="zh-CN" dirty="0"/>
              <a:t> </a:t>
            </a:r>
            <a:r>
              <a:rPr lang="zh-CN" altLang="en-US" dirty="0"/>
              <a:t>个数。这里只考虑了 </a:t>
            </a:r>
            <a:r>
              <a:rPr lang="en-US" altLang="zh-CN" dirty="0" err="1"/>
              <a:t>cpu</a:t>
            </a:r>
            <a:r>
              <a:rPr lang="en-US" altLang="zh-CN" dirty="0"/>
              <a:t> </a:t>
            </a:r>
            <a:r>
              <a:rPr lang="zh-CN" altLang="en-US" dirty="0"/>
              <a:t>个数这一个计算资源比较奇怪，因为限制 </a:t>
            </a:r>
            <a:r>
              <a:rPr lang="en-US" altLang="zh-CN" dirty="0"/>
              <a:t>detection </a:t>
            </a:r>
            <a:r>
              <a:rPr lang="zh-CN" altLang="en-US" dirty="0"/>
              <a:t>模型的应该是 </a:t>
            </a:r>
            <a:r>
              <a:rPr lang="en-US" altLang="zh-CN" dirty="0"/>
              <a:t>GPU</a:t>
            </a:r>
            <a:r>
              <a:rPr lang="zh-CN" altLang="en-US" dirty="0"/>
              <a:t>。</a:t>
            </a:r>
            <a:endParaRPr lang="en-US" altLang="zh-CN" dirty="0"/>
          </a:p>
          <a:p>
            <a:endParaRPr lang="en-US" altLang="zh-CN" dirty="0"/>
          </a:p>
          <a:p>
            <a:r>
              <a:rPr lang="zh-CN" altLang="en-US" dirty="0"/>
              <a:t>最终的目标是找到 </a:t>
            </a:r>
            <a:r>
              <a:rPr lang="en-US" altLang="zh-CN" dirty="0"/>
              <a:t>pareto </a:t>
            </a:r>
            <a:r>
              <a:rPr lang="zh-CN" altLang="en-US" dirty="0"/>
              <a:t>最优边界上的一组参数，用于之后的调度。</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13</a:t>
            </a:fld>
            <a:endParaRPr lang="zh-CN" altLang="en-US"/>
          </a:p>
        </p:txBody>
      </p:sp>
    </p:spTree>
    <p:extLst>
      <p:ext uri="{BB962C8B-B14F-4D97-AF65-F5344CB8AC3E}">
        <p14:creationId xmlns:p14="http://schemas.microsoft.com/office/powerpoint/2010/main" val="413079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首先随机选取几个 </a:t>
            </a:r>
            <a:r>
              <a:rPr lang="en-US" altLang="zh-CN" dirty="0"/>
              <a:t>configuration, </a:t>
            </a:r>
            <a:r>
              <a:rPr lang="zh-CN" altLang="en-US" dirty="0"/>
              <a:t>从其中最好的一个开始搜索，规则就是如果有一个邻居 </a:t>
            </a:r>
            <a:r>
              <a:rPr lang="en-US" altLang="zh-CN" dirty="0"/>
              <a:t>X </a:t>
            </a:r>
            <a:r>
              <a:rPr lang="zh-CN" altLang="en-US" dirty="0"/>
              <a:t>值更高，就换过去，知道没有更好的 </a:t>
            </a:r>
            <a:r>
              <a:rPr lang="en-US" altLang="zh-CN" dirty="0"/>
              <a:t>X. </a:t>
            </a:r>
            <a:r>
              <a:rPr lang="zh-CN" altLang="en-US" dirty="0"/>
              <a:t>再重复第一个步骤。</a:t>
            </a:r>
            <a:endParaRPr lang="en-US" altLang="zh-CN" dirty="0"/>
          </a:p>
          <a:p>
            <a:endParaRPr lang="en-US" altLang="zh-CN" dirty="0"/>
          </a:p>
          <a:p>
            <a:r>
              <a:rPr lang="zh-CN" altLang="en-US" dirty="0"/>
              <a:t>再这个过程中，将一些中间结果保存用来加速。</a:t>
            </a:r>
            <a:endParaRPr lang="en-US" altLang="zh-CN"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14</a:t>
            </a:fld>
            <a:endParaRPr lang="zh-CN" altLang="en-US"/>
          </a:p>
        </p:txBody>
      </p:sp>
    </p:spTree>
    <p:extLst>
      <p:ext uri="{BB962C8B-B14F-4D97-AF65-F5344CB8AC3E}">
        <p14:creationId xmlns:p14="http://schemas.microsoft.com/office/powerpoint/2010/main" val="345984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用户在提交 </a:t>
            </a:r>
            <a:r>
              <a:rPr lang="en-US" altLang="zh-CN" dirty="0"/>
              <a:t>query </a:t>
            </a:r>
            <a:r>
              <a:rPr lang="zh-CN" altLang="en-US" dirty="0"/>
              <a:t>的时候，需要自行指定所需的最小 </a:t>
            </a:r>
            <a:r>
              <a:rPr lang="en-US" altLang="zh-CN" dirty="0"/>
              <a:t>quality level </a:t>
            </a:r>
            <a:r>
              <a:rPr lang="zh-CN" altLang="en-US" dirty="0"/>
              <a:t>和最大处理时延 （给用户几个优先级选择）。</a:t>
            </a:r>
            <a:endParaRPr lang="en-US" altLang="zh-CN" dirty="0"/>
          </a:p>
          <a:p>
            <a:endParaRPr lang="en-US" altLang="zh-CN" dirty="0"/>
          </a:p>
          <a:p>
            <a:r>
              <a:rPr lang="zh-CN" altLang="en-US" dirty="0"/>
              <a:t>然后按照这个公式，以奖励超额的 </a:t>
            </a:r>
            <a:r>
              <a:rPr lang="en-US" altLang="zh-CN" dirty="0"/>
              <a:t>quality, </a:t>
            </a:r>
            <a:r>
              <a:rPr lang="zh-CN" altLang="en-US" dirty="0"/>
              <a:t>惩罚超额的时延为原则计算 </a:t>
            </a:r>
            <a:r>
              <a:rPr lang="en-US" altLang="zh-CN" dirty="0"/>
              <a:t>utility function. </a:t>
            </a:r>
            <a:r>
              <a:rPr lang="zh-CN" altLang="en-US" dirty="0"/>
              <a:t>其中 </a:t>
            </a:r>
            <a:r>
              <a:rPr lang="en-US" altLang="zh-CN" dirty="0"/>
              <a:t>U^B </a:t>
            </a:r>
            <a:r>
              <a:rPr lang="zh-CN" altLang="en-US" dirty="0"/>
              <a:t>代表恰好满足用户需求时的默认收益。</a:t>
            </a:r>
            <a:endParaRPr lang="en-US" altLang="zh-CN" dirty="0"/>
          </a:p>
          <a:p>
            <a:endParaRPr lang="en-US" altLang="zh-CN" dirty="0"/>
          </a:p>
          <a:p>
            <a:r>
              <a:rPr lang="en-US" altLang="zh-CN" dirty="0"/>
              <a:t>scheduler </a:t>
            </a:r>
            <a:r>
              <a:rPr lang="zh-CN" altLang="en-US" dirty="0"/>
              <a:t>的优化目标就是 </a:t>
            </a:r>
            <a:r>
              <a:rPr lang="en-US" altLang="zh-CN" dirty="0"/>
              <a:t>maximize minimum </a:t>
            </a:r>
            <a:r>
              <a:rPr lang="zh-CN" altLang="en-US" dirty="0"/>
              <a:t>或者 </a:t>
            </a:r>
            <a:r>
              <a:rPr lang="en-US" altLang="zh-CN" dirty="0"/>
              <a:t>sum </a:t>
            </a:r>
            <a:r>
              <a:rPr lang="zh-CN" altLang="en-US" dirty="0"/>
              <a:t>这两种。前者更具有公平性，后者最大化</a:t>
            </a:r>
            <a:r>
              <a:rPr lang="en-US" altLang="zh-CN" dirty="0"/>
              <a:t> </a:t>
            </a:r>
            <a:r>
              <a:rPr lang="zh-CN" altLang="en-US" dirty="0"/>
              <a:t>整体收益。默认采用前者。</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15</a:t>
            </a:fld>
            <a:endParaRPr lang="zh-CN" altLang="en-US"/>
          </a:p>
        </p:txBody>
      </p:sp>
    </p:spTree>
    <p:extLst>
      <p:ext uri="{BB962C8B-B14F-4D97-AF65-F5344CB8AC3E}">
        <p14:creationId xmlns:p14="http://schemas.microsoft.com/office/powerpoint/2010/main" val="178522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这里的 </a:t>
            </a:r>
            <a:r>
              <a:rPr lang="en-US" altLang="zh-CN" dirty="0"/>
              <a:t>resource allocation </a:t>
            </a:r>
            <a:r>
              <a:rPr lang="zh-CN" altLang="en-US" dirty="0"/>
              <a:t>主要是靠一些启发函数，其中 </a:t>
            </a:r>
            <a:r>
              <a:rPr lang="en-US" altLang="zh-CN" dirty="0"/>
              <a:t>k </a:t>
            </a:r>
            <a:r>
              <a:rPr lang="zh-CN" altLang="en-US" dirty="0"/>
              <a:t>代表第 </a:t>
            </a:r>
            <a:r>
              <a:rPr lang="en-US" altLang="zh-CN" dirty="0"/>
              <a:t>k </a:t>
            </a:r>
            <a:r>
              <a:rPr lang="zh-CN" altLang="en-US" dirty="0"/>
              <a:t>个 </a:t>
            </a:r>
            <a:r>
              <a:rPr lang="en-US" altLang="zh-CN" dirty="0"/>
              <a:t>query, c </a:t>
            </a:r>
            <a:r>
              <a:rPr lang="zh-CN" altLang="en-US" dirty="0"/>
              <a:t>代表 </a:t>
            </a:r>
            <a:r>
              <a:rPr lang="en-US" altLang="zh-CN" dirty="0"/>
              <a:t>config, a </a:t>
            </a:r>
            <a:r>
              <a:rPr lang="zh-CN" altLang="en-US" dirty="0"/>
              <a:t>代表分配的 </a:t>
            </a:r>
            <a:r>
              <a:rPr lang="en-US" altLang="zh-CN" dirty="0"/>
              <a:t>CPU </a:t>
            </a:r>
            <a:r>
              <a:rPr lang="zh-CN" altLang="en-US" dirty="0"/>
              <a:t>个数， </a:t>
            </a:r>
            <a:r>
              <a:rPr lang="en-US" altLang="zh-CN" dirty="0"/>
              <a:t>D(c)</a:t>
            </a:r>
            <a:r>
              <a:rPr lang="zh-CN" altLang="en-US" dirty="0"/>
              <a:t> 代表该 </a:t>
            </a:r>
            <a:r>
              <a:rPr lang="en-US" altLang="zh-CN" dirty="0"/>
              <a:t>configuration </a:t>
            </a:r>
            <a:r>
              <a:rPr lang="zh-CN" altLang="en-US" dirty="0"/>
              <a:t>所对应的资源需求。</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16</a:t>
            </a:fld>
            <a:endParaRPr lang="zh-CN" altLang="en-US"/>
          </a:p>
        </p:txBody>
      </p:sp>
    </p:spTree>
    <p:extLst>
      <p:ext uri="{BB962C8B-B14F-4D97-AF65-F5344CB8AC3E}">
        <p14:creationId xmlns:p14="http://schemas.microsoft.com/office/powerpoint/2010/main" val="412499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这里的 </a:t>
            </a:r>
            <a:r>
              <a:rPr lang="en-US" altLang="zh-CN" dirty="0"/>
              <a:t>resource allocation </a:t>
            </a:r>
            <a:r>
              <a:rPr lang="zh-CN" altLang="en-US" dirty="0"/>
              <a:t>主要是靠一些启发函数，其中 </a:t>
            </a:r>
            <a:r>
              <a:rPr lang="en-US" altLang="zh-CN" dirty="0"/>
              <a:t>k </a:t>
            </a:r>
            <a:r>
              <a:rPr lang="zh-CN" altLang="en-US" dirty="0"/>
              <a:t>代表第 </a:t>
            </a:r>
            <a:r>
              <a:rPr lang="en-US" altLang="zh-CN" dirty="0"/>
              <a:t>k </a:t>
            </a:r>
            <a:r>
              <a:rPr lang="zh-CN" altLang="en-US" dirty="0"/>
              <a:t>个 </a:t>
            </a:r>
            <a:r>
              <a:rPr lang="en-US" altLang="zh-CN" dirty="0"/>
              <a:t>query, c </a:t>
            </a:r>
            <a:r>
              <a:rPr lang="zh-CN" altLang="en-US" dirty="0"/>
              <a:t>代表 </a:t>
            </a:r>
            <a:r>
              <a:rPr lang="en-US" altLang="zh-CN" dirty="0"/>
              <a:t>config, a </a:t>
            </a:r>
            <a:r>
              <a:rPr lang="zh-CN" altLang="en-US" dirty="0"/>
              <a:t>代表分配的 </a:t>
            </a:r>
            <a:r>
              <a:rPr lang="en-US" altLang="zh-CN" dirty="0"/>
              <a:t>CPU </a:t>
            </a:r>
            <a:r>
              <a:rPr lang="zh-CN" altLang="en-US" dirty="0"/>
              <a:t>个数， </a:t>
            </a:r>
            <a:r>
              <a:rPr lang="en-US" altLang="zh-CN" dirty="0"/>
              <a:t>D(c)</a:t>
            </a:r>
            <a:r>
              <a:rPr lang="zh-CN" altLang="en-US" dirty="0"/>
              <a:t> 代表该 </a:t>
            </a:r>
            <a:r>
              <a:rPr lang="en-US" altLang="zh-CN" dirty="0"/>
              <a:t>configuration </a:t>
            </a:r>
            <a:r>
              <a:rPr lang="zh-CN" altLang="en-US" dirty="0"/>
              <a:t>所对应的资源需求。</a:t>
            </a:r>
            <a:endParaRPr lang="en-US" altLang="zh-CN" dirty="0"/>
          </a:p>
          <a:p>
            <a:endParaRPr lang="en-US" altLang="zh-CN" dirty="0"/>
          </a:p>
          <a:p>
            <a:r>
              <a:rPr lang="zh-CN" altLang="en-US" dirty="0"/>
              <a:t>首先，</a:t>
            </a:r>
            <a:r>
              <a:rPr lang="en-US" altLang="zh-CN" dirty="0"/>
              <a:t>scheduler </a:t>
            </a:r>
            <a:r>
              <a:rPr lang="zh-CN" altLang="en-US" dirty="0"/>
              <a:t>通过这个函数预测接下来时长 </a:t>
            </a:r>
            <a:r>
              <a:rPr lang="en-US" altLang="zh-CN" dirty="0"/>
              <a:t>T </a:t>
            </a:r>
            <a:r>
              <a:rPr lang="zh-CN" altLang="en-US" dirty="0"/>
              <a:t>的时间段内的 </a:t>
            </a:r>
            <a:r>
              <a:rPr lang="en-US" altLang="zh-CN" dirty="0"/>
              <a:t>query lag</a:t>
            </a:r>
            <a:r>
              <a:rPr lang="zh-CN" altLang="en-US" dirty="0"/>
              <a:t>。</a:t>
            </a:r>
            <a:endParaRPr lang="en-US" altLang="zh-CN" dirty="0"/>
          </a:p>
          <a:p>
            <a:endParaRPr lang="en-US" altLang="zh-CN" dirty="0"/>
          </a:p>
          <a:p>
            <a:r>
              <a:rPr lang="zh-CN" altLang="en-US" dirty="0"/>
              <a:t>然后，</a:t>
            </a:r>
            <a:r>
              <a:rPr lang="en-US" altLang="zh-CN" dirty="0"/>
              <a:t>scheduler </a:t>
            </a:r>
            <a:r>
              <a:rPr lang="zh-CN" altLang="en-US" dirty="0"/>
              <a:t>将预测的 </a:t>
            </a:r>
            <a:r>
              <a:rPr lang="en-US" altLang="zh-CN" dirty="0"/>
              <a:t>lag </a:t>
            </a:r>
            <a:r>
              <a:rPr lang="zh-CN" altLang="en-US" dirty="0"/>
              <a:t>和 </a:t>
            </a:r>
            <a:r>
              <a:rPr lang="en-US" altLang="zh-CN" dirty="0"/>
              <a:t>profile </a:t>
            </a:r>
            <a:r>
              <a:rPr lang="zh-CN" altLang="en-US" dirty="0"/>
              <a:t>中的 </a:t>
            </a:r>
            <a:r>
              <a:rPr lang="en-US" altLang="zh-CN" dirty="0"/>
              <a:t>quality </a:t>
            </a:r>
            <a:r>
              <a:rPr lang="zh-CN" altLang="en-US" dirty="0"/>
              <a:t>放在一起，优化 </a:t>
            </a:r>
            <a:r>
              <a:rPr lang="en-US" altLang="zh-CN" dirty="0"/>
              <a:t>utility function</a:t>
            </a:r>
            <a:r>
              <a:rPr lang="zh-CN" altLang="en-US" dirty="0"/>
              <a:t>。分别有优化 </a:t>
            </a:r>
            <a:r>
              <a:rPr lang="en-US" altLang="zh-CN" dirty="0"/>
              <a:t>max-min </a:t>
            </a:r>
            <a:r>
              <a:rPr lang="zh-CN" altLang="en-US" dirty="0"/>
              <a:t>和 </a:t>
            </a:r>
            <a:r>
              <a:rPr lang="en-US" altLang="zh-CN" dirty="0"/>
              <a:t>max-sum </a:t>
            </a:r>
            <a:r>
              <a:rPr lang="zh-CN" altLang="en-US" dirty="0"/>
              <a:t>着两种思路。</a:t>
            </a:r>
            <a:endParaRPr lang="en-US" altLang="zh-CN" dirty="0"/>
          </a:p>
          <a:p>
            <a:endParaRPr lang="en-US" altLang="zh-CN" dirty="0"/>
          </a:p>
          <a:p>
            <a:r>
              <a:rPr lang="zh-CN" altLang="en-US" dirty="0"/>
              <a:t>注意到这里的优化只是在之前 </a:t>
            </a:r>
            <a:r>
              <a:rPr lang="en-US" altLang="zh-CN" dirty="0"/>
              <a:t>profile </a:t>
            </a:r>
            <a:r>
              <a:rPr lang="zh-CN" altLang="en-US" dirty="0"/>
              <a:t>出来的 </a:t>
            </a:r>
            <a:r>
              <a:rPr lang="en-US" altLang="zh-CN" dirty="0"/>
              <a:t>pareto </a:t>
            </a:r>
            <a:r>
              <a:rPr lang="zh-CN" altLang="en-US" dirty="0"/>
              <a:t>最优上进行启发式搜索。</a:t>
            </a:r>
            <a:endParaRPr lang="en-US" altLang="zh-CN" dirty="0"/>
          </a:p>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17</a:t>
            </a:fld>
            <a:endParaRPr lang="zh-CN" altLang="en-US"/>
          </a:p>
        </p:txBody>
      </p:sp>
    </p:spTree>
    <p:extLst>
      <p:ext uri="{BB962C8B-B14F-4D97-AF65-F5344CB8AC3E}">
        <p14:creationId xmlns:p14="http://schemas.microsoft.com/office/powerpoint/2010/main" val="3726489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利用率 </a:t>
            </a:r>
            <a:r>
              <a:rPr lang="en-US" altLang="zh-CN" dirty="0"/>
              <a:t>Utilization: </a:t>
            </a:r>
            <a:r>
              <a:rPr lang="zh-CN" altLang="en-US" dirty="0"/>
              <a:t>为了利用好所有资源，避免 </a:t>
            </a:r>
            <a:r>
              <a:rPr lang="en-US" altLang="zh-CN" dirty="0"/>
              <a:t>query </a:t>
            </a:r>
            <a:r>
              <a:rPr lang="zh-CN" altLang="en-US" dirty="0"/>
              <a:t>被拆散，尽量将任务打包分配装满每个机器。</a:t>
            </a:r>
            <a:endParaRPr lang="en-US" altLang="zh-CN" dirty="0"/>
          </a:p>
          <a:p>
            <a:endParaRPr lang="en-US" altLang="zh-CN" dirty="0"/>
          </a:p>
          <a:p>
            <a:r>
              <a:rPr lang="zh-CN" altLang="en-US" dirty="0"/>
              <a:t>负载均衡：将 </a:t>
            </a:r>
            <a:r>
              <a:rPr lang="en-US" altLang="zh-CN" dirty="0"/>
              <a:t>query </a:t>
            </a:r>
            <a:r>
              <a:rPr lang="zh-CN" altLang="en-US" dirty="0"/>
              <a:t>放在利用率尽量小的 </a:t>
            </a:r>
            <a:r>
              <a:rPr lang="en-US" altLang="zh-CN" dirty="0"/>
              <a:t>machine </a:t>
            </a:r>
            <a:r>
              <a:rPr lang="zh-CN" altLang="en-US" dirty="0"/>
              <a:t>上</a:t>
            </a:r>
            <a:endParaRPr lang="en-US" altLang="zh-CN" dirty="0"/>
          </a:p>
          <a:p>
            <a:endParaRPr lang="en-US" altLang="zh-CN" dirty="0"/>
          </a:p>
          <a:p>
            <a:r>
              <a:rPr lang="en-US" altLang="zh-CN" dirty="0"/>
              <a:t>Lag Spreading: </a:t>
            </a:r>
            <a:r>
              <a:rPr lang="zh-CN" altLang="en-US" dirty="0"/>
              <a:t>避免很多时延敏感任务跑在同一个机器上，保持每个机器的平均 </a:t>
            </a:r>
            <a:r>
              <a:rPr lang="en-US" altLang="zh-CN" dirty="0"/>
              <a:t>lag </a:t>
            </a:r>
            <a:r>
              <a:rPr lang="zh-CN" altLang="en-US" dirty="0"/>
              <a:t>比较大。</a:t>
            </a:r>
            <a:endParaRPr lang="en-US" altLang="zh-CN" dirty="0"/>
          </a:p>
          <a:p>
            <a:endParaRPr lang="en-US" altLang="zh-CN" dirty="0"/>
          </a:p>
          <a:p>
            <a:r>
              <a:rPr lang="zh-CN" altLang="en-US" dirty="0"/>
              <a:t>最后把任务分配给三者分数平均值最大的机器。当 </a:t>
            </a:r>
            <a:r>
              <a:rPr lang="en-US" altLang="zh-CN" dirty="0"/>
              <a:t>s </a:t>
            </a:r>
            <a:r>
              <a:rPr lang="zh-CN" altLang="en-US" dirty="0"/>
              <a:t>差距变化很大时，适当迁移 </a:t>
            </a:r>
            <a:r>
              <a:rPr lang="en-US" altLang="zh-CN" dirty="0"/>
              <a:t>query.</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18</a:t>
            </a:fld>
            <a:endParaRPr lang="zh-CN" altLang="en-US"/>
          </a:p>
        </p:txBody>
      </p:sp>
    </p:spTree>
    <p:extLst>
      <p:ext uri="{BB962C8B-B14F-4D97-AF65-F5344CB8AC3E}">
        <p14:creationId xmlns:p14="http://schemas.microsoft.com/office/powerpoint/2010/main" val="227108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数据集是从两个城市的真实交通监控视频中提取的。</a:t>
            </a:r>
            <a:endParaRPr lang="en-US" altLang="zh-CN" dirty="0"/>
          </a:p>
          <a:p>
            <a:endParaRPr lang="en-US" altLang="zh-CN" dirty="0"/>
          </a:p>
          <a:p>
            <a:r>
              <a:rPr lang="zh-CN" altLang="en-US" dirty="0"/>
              <a:t>部署在 </a:t>
            </a:r>
            <a:r>
              <a:rPr lang="en-US" altLang="zh-CN" dirty="0"/>
              <a:t>1 </a:t>
            </a:r>
            <a:r>
              <a:rPr lang="zh-CN" altLang="en-US" dirty="0"/>
              <a:t>台 </a:t>
            </a:r>
            <a:r>
              <a:rPr lang="en-US" altLang="zh-CN" dirty="0"/>
              <a:t>scheduler 100 </a:t>
            </a:r>
            <a:r>
              <a:rPr lang="zh-CN" altLang="en-US" dirty="0"/>
              <a:t>台 </a:t>
            </a:r>
            <a:r>
              <a:rPr lang="en-US" altLang="zh-CN" dirty="0"/>
              <a:t>worker </a:t>
            </a:r>
            <a:r>
              <a:rPr lang="zh-CN" altLang="en-US" dirty="0"/>
              <a:t>上面。</a:t>
            </a:r>
            <a:endParaRPr lang="en-US" altLang="zh-CN" dirty="0"/>
          </a:p>
          <a:p>
            <a:endParaRPr lang="en-US" altLang="zh-CN" dirty="0"/>
          </a:p>
          <a:p>
            <a:r>
              <a:rPr lang="en-US" altLang="zh-CN" dirty="0"/>
              <a:t>Baseline1 </a:t>
            </a:r>
            <a:r>
              <a:rPr lang="zh-CN" altLang="en-US" dirty="0"/>
              <a:t>采用 </a:t>
            </a:r>
            <a:r>
              <a:rPr lang="en-US" altLang="zh-CN" dirty="0"/>
              <a:t>fair scheduler, </a:t>
            </a:r>
            <a:r>
              <a:rPr lang="zh-CN" altLang="en-US" dirty="0"/>
              <a:t>给每个 </a:t>
            </a:r>
            <a:r>
              <a:rPr lang="en-US" altLang="zh-CN" dirty="0"/>
              <a:t>query </a:t>
            </a:r>
            <a:r>
              <a:rPr lang="zh-CN" altLang="en-US" dirty="0"/>
              <a:t>平均分配资源，按照 </a:t>
            </a:r>
            <a:r>
              <a:rPr lang="en-US" altLang="zh-CN" dirty="0"/>
              <a:t>round robin </a:t>
            </a:r>
            <a:r>
              <a:rPr lang="zh-CN" altLang="en-US" dirty="0"/>
              <a:t>的方法轮流放入各个 </a:t>
            </a:r>
            <a:r>
              <a:rPr lang="en-US" altLang="zh-CN" dirty="0"/>
              <a:t>machine </a:t>
            </a:r>
            <a:r>
              <a:rPr lang="zh-CN" altLang="en-US" dirty="0"/>
              <a:t>中。</a:t>
            </a:r>
            <a:endParaRPr lang="en-US" altLang="zh-CN" dirty="0"/>
          </a:p>
          <a:p>
            <a:r>
              <a:rPr lang="en-US" altLang="zh-CN" dirty="0"/>
              <a:t>Baseline 2 </a:t>
            </a:r>
            <a:r>
              <a:rPr lang="zh-CN" altLang="en-US" dirty="0"/>
              <a:t>只采用 </a:t>
            </a:r>
            <a:r>
              <a:rPr lang="en-US" altLang="zh-CN" dirty="0" err="1"/>
              <a:t>VideoStorm</a:t>
            </a:r>
            <a:r>
              <a:rPr lang="zh-CN" altLang="en-US" dirty="0"/>
              <a:t>，按照 </a:t>
            </a:r>
            <a:r>
              <a:rPr lang="en-US" altLang="zh-CN" dirty="0"/>
              <a:t>round robin </a:t>
            </a:r>
            <a:r>
              <a:rPr lang="zh-CN" altLang="en-US" dirty="0"/>
              <a:t>方法直接轮流放入机器中。</a:t>
            </a:r>
            <a:r>
              <a:rPr lang="en-US" altLang="zh-CN" dirty="0"/>
              <a:t> </a:t>
            </a:r>
          </a:p>
          <a:p>
            <a:endParaRPr lang="en-US" altLang="zh-CN" dirty="0"/>
          </a:p>
          <a:p>
            <a:r>
              <a:rPr lang="zh-CN" altLang="en-US" dirty="0"/>
              <a:t>主要对比三个指标：</a:t>
            </a:r>
            <a:r>
              <a:rPr lang="en-US" altLang="zh-CN" dirty="0"/>
              <a:t>quality, utility, </a:t>
            </a:r>
            <a:r>
              <a:rPr lang="zh-CN" altLang="en-US" dirty="0"/>
              <a:t>和延迟超过需求的帧的比例。</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20</a:t>
            </a:fld>
            <a:endParaRPr lang="zh-CN" altLang="en-US"/>
          </a:p>
        </p:txBody>
      </p:sp>
    </p:spTree>
    <p:extLst>
      <p:ext uri="{BB962C8B-B14F-4D97-AF65-F5344CB8AC3E}">
        <p14:creationId xmlns:p14="http://schemas.microsoft.com/office/powerpoint/2010/main" val="622471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模拟在突发大量紧急任务的情况下 </a:t>
            </a:r>
            <a:r>
              <a:rPr lang="en-US" altLang="zh-CN" dirty="0" err="1"/>
              <a:t>VideoStorm</a:t>
            </a:r>
            <a:r>
              <a:rPr lang="en-US" altLang="zh-CN" dirty="0"/>
              <a:t> </a:t>
            </a:r>
            <a:r>
              <a:rPr lang="zh-CN" altLang="en-US" dirty="0"/>
              <a:t>的调度情况。</a:t>
            </a:r>
            <a:endParaRPr lang="en-US" altLang="zh-CN" dirty="0"/>
          </a:p>
          <a:p>
            <a:endParaRPr lang="en-US" altLang="zh-CN" dirty="0"/>
          </a:p>
          <a:p>
            <a:r>
              <a:rPr lang="zh-CN" altLang="en-US" dirty="0"/>
              <a:t>任务 </a:t>
            </a:r>
            <a:r>
              <a:rPr lang="en-US" altLang="zh-CN" dirty="0"/>
              <a:t>1</a:t>
            </a:r>
            <a:r>
              <a:rPr lang="zh-CN" altLang="en-US" dirty="0"/>
              <a:t>，</a:t>
            </a:r>
            <a:r>
              <a:rPr lang="en-US" altLang="zh-CN" dirty="0"/>
              <a:t>2</a:t>
            </a:r>
            <a:r>
              <a:rPr lang="zh-CN" altLang="en-US" dirty="0"/>
              <a:t> 分别是 </a:t>
            </a:r>
            <a:r>
              <a:rPr lang="en-US" altLang="zh-CN" dirty="0"/>
              <a:t>lag, quality </a:t>
            </a:r>
            <a:r>
              <a:rPr lang="zh-CN" altLang="en-US" dirty="0"/>
              <a:t>这样正常运行，任务 </a:t>
            </a:r>
            <a:r>
              <a:rPr lang="en-US" altLang="zh-CN" dirty="0"/>
              <a:t>3 </a:t>
            </a:r>
            <a:r>
              <a:rPr lang="zh-CN" altLang="en-US" dirty="0"/>
              <a:t>是可能突然出现的紧急任务。</a:t>
            </a:r>
            <a:endParaRPr lang="en-US" altLang="zh-CN" dirty="0"/>
          </a:p>
          <a:p>
            <a:endParaRPr lang="en-US" altLang="zh-CN" dirty="0"/>
          </a:p>
          <a:p>
            <a:r>
              <a:rPr lang="zh-CN" altLang="en-US" dirty="0"/>
              <a:t>在紧急任务出现后， </a:t>
            </a:r>
            <a:r>
              <a:rPr lang="en-US" altLang="zh-CN" dirty="0" err="1"/>
              <a:t>VideoStorm</a:t>
            </a:r>
            <a:r>
              <a:rPr lang="en-US" altLang="zh-CN" dirty="0"/>
              <a:t> </a:t>
            </a:r>
            <a:r>
              <a:rPr lang="zh-CN" altLang="en-US" dirty="0"/>
              <a:t>很好的适应了情况。上面的图是各个任务 </a:t>
            </a:r>
            <a:r>
              <a:rPr lang="en-US" altLang="zh-CN" dirty="0"/>
              <a:t>CPU </a:t>
            </a:r>
            <a:r>
              <a:rPr lang="zh-CN" altLang="en-US" dirty="0"/>
              <a:t>占用率的变化，下面的图是他们的 </a:t>
            </a:r>
            <a:r>
              <a:rPr lang="en-US" altLang="zh-CN" dirty="0"/>
              <a:t>quality </a:t>
            </a:r>
            <a:r>
              <a:rPr lang="zh-CN" altLang="en-US" dirty="0"/>
              <a:t>和 </a:t>
            </a:r>
            <a:r>
              <a:rPr lang="en-US" altLang="zh-CN" dirty="0"/>
              <a:t>lag. </a:t>
            </a:r>
          </a:p>
          <a:p>
            <a:endParaRPr lang="en-US" altLang="zh-CN" dirty="0"/>
          </a:p>
          <a:p>
            <a:r>
              <a:rPr lang="zh-CN" altLang="en-US" dirty="0"/>
              <a:t>通过分配更多的资源给紧急任务，推延时间不敏感任务，降低其他任务质量，最终做到了几乎全部满足需求。</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21</a:t>
            </a:fld>
            <a:endParaRPr lang="zh-CN" altLang="en-US"/>
          </a:p>
        </p:txBody>
      </p:sp>
    </p:spTree>
    <p:extLst>
      <p:ext uri="{BB962C8B-B14F-4D97-AF65-F5344CB8AC3E}">
        <p14:creationId xmlns:p14="http://schemas.microsoft.com/office/powerpoint/2010/main" val="40146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作者还研究了，随着 </a:t>
            </a:r>
            <a:r>
              <a:rPr lang="en-US" altLang="zh-CN" dirty="0"/>
              <a:t>Burst </a:t>
            </a:r>
            <a:r>
              <a:rPr lang="zh-CN" altLang="en-US" dirty="0"/>
              <a:t>时长变化， 各个方法评价指标的变化。这里 </a:t>
            </a:r>
            <a:r>
              <a:rPr lang="en-US" altLang="zh-CN" dirty="0" err="1"/>
              <a:t>videoStorm</a:t>
            </a:r>
            <a:r>
              <a:rPr lang="en-US" altLang="zh-CN" dirty="0"/>
              <a:t> </a:t>
            </a:r>
            <a:r>
              <a:rPr lang="zh-CN" altLang="en-US" dirty="0"/>
              <a:t>采用了 </a:t>
            </a:r>
            <a:r>
              <a:rPr lang="en-US" altLang="zh-CN" dirty="0"/>
              <a:t>Max-Min objective.</a:t>
            </a:r>
          </a:p>
          <a:p>
            <a:endParaRPr lang="en-US" altLang="zh-CN" dirty="0"/>
          </a:p>
          <a:p>
            <a:r>
              <a:rPr lang="zh-CN" altLang="en-US" dirty="0"/>
              <a:t>上图是调整紧急任务的时长，观察各项指标的变化。中可以看到，</a:t>
            </a:r>
            <a:r>
              <a:rPr lang="en-US" altLang="zh-CN" dirty="0"/>
              <a:t>Utility </a:t>
            </a:r>
            <a:r>
              <a:rPr lang="zh-CN" altLang="en-US" dirty="0"/>
              <a:t>很好的刻画了任务对于 </a:t>
            </a:r>
            <a:r>
              <a:rPr lang="en-US" altLang="zh-CN" dirty="0"/>
              <a:t>Quality </a:t>
            </a:r>
            <a:r>
              <a:rPr lang="zh-CN" altLang="en-US" dirty="0"/>
              <a:t>和 </a:t>
            </a:r>
            <a:r>
              <a:rPr lang="en-US" altLang="zh-CN" dirty="0"/>
              <a:t>lag </a:t>
            </a:r>
            <a:r>
              <a:rPr lang="zh-CN" altLang="en-US" dirty="0"/>
              <a:t>的需求， </a:t>
            </a:r>
            <a:r>
              <a:rPr lang="en-US" altLang="zh-CN" dirty="0" err="1"/>
              <a:t>VideoStorm</a:t>
            </a:r>
            <a:r>
              <a:rPr lang="en-US" altLang="zh-CN" dirty="0"/>
              <a:t> </a:t>
            </a:r>
            <a:r>
              <a:rPr lang="zh-CN" altLang="en-US" dirty="0"/>
              <a:t>在这种情况下的表现始终是最好的。对比了</a:t>
            </a:r>
            <a:r>
              <a:rPr lang="en-US" altLang="zh-CN" dirty="0"/>
              <a:t> </a:t>
            </a:r>
            <a:r>
              <a:rPr lang="en-US" altLang="zh-CN" dirty="0" err="1"/>
              <a:t>VideoStorm</a:t>
            </a:r>
            <a:r>
              <a:rPr lang="en-US" altLang="zh-CN" dirty="0"/>
              <a:t> </a:t>
            </a:r>
            <a:r>
              <a:rPr lang="zh-CN" altLang="en-US" dirty="0"/>
              <a:t>只分配资源，按照 </a:t>
            </a:r>
            <a:r>
              <a:rPr lang="en-US" altLang="zh-CN" dirty="0"/>
              <a:t>round robin </a:t>
            </a:r>
            <a:r>
              <a:rPr lang="zh-CN" altLang="en-US" dirty="0"/>
              <a:t>进行 </a:t>
            </a:r>
            <a:r>
              <a:rPr lang="en-US" altLang="zh-CN" dirty="0"/>
              <a:t>placement </a:t>
            </a:r>
            <a:r>
              <a:rPr lang="zh-CN" altLang="en-US" dirty="0"/>
              <a:t>的版本，可以看到其表现在 </a:t>
            </a:r>
            <a:r>
              <a:rPr lang="en-US" altLang="zh-CN" dirty="0" err="1"/>
              <a:t>videoStorm</a:t>
            </a:r>
            <a:r>
              <a:rPr lang="en-US" altLang="zh-CN" dirty="0"/>
              <a:t> </a:t>
            </a:r>
            <a:r>
              <a:rPr lang="zh-CN" altLang="en-US" dirty="0"/>
              <a:t>和 </a:t>
            </a:r>
            <a:r>
              <a:rPr lang="en-US" altLang="zh-CN" dirty="0"/>
              <a:t>fair scheduler </a:t>
            </a:r>
            <a:r>
              <a:rPr lang="zh-CN" altLang="en-US" dirty="0"/>
              <a:t>中间。</a:t>
            </a:r>
            <a:endParaRPr lang="en-US" altLang="zh-CN"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22</a:t>
            </a:fld>
            <a:endParaRPr lang="zh-CN" altLang="en-US"/>
          </a:p>
        </p:txBody>
      </p:sp>
    </p:spTree>
    <p:extLst>
      <p:ext uri="{BB962C8B-B14F-4D97-AF65-F5344CB8AC3E}">
        <p14:creationId xmlns:p14="http://schemas.microsoft.com/office/powerpoint/2010/main" val="98412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众所周知，随着计算机视觉深度学习技术和物联网领域的发展，越来越多的智能摄像头被部署到了交通控制、监控、工业物联网等领域。</a:t>
            </a:r>
            <a:endParaRPr lang="en-US" altLang="zh-CN" dirty="0"/>
          </a:p>
          <a:p>
            <a:endParaRPr lang="en-US" altLang="zh-CN" dirty="0"/>
          </a:p>
          <a:p>
            <a:r>
              <a:rPr lang="zh-CN" altLang="en-US" dirty="0"/>
              <a:t>这一系列工作最早针对的就是交通安全分析领域。在美国华盛顿州部署，通过分析视频中车流量、车辆之间的密集程度、行人横穿马路的位置的信息，来规划城市交通的布局，控制红绿灯，设置斑马线等等。</a:t>
            </a:r>
            <a:endParaRPr lang="en-US" altLang="zh-CN" dirty="0"/>
          </a:p>
          <a:p>
            <a:endParaRPr lang="en-US" altLang="zh-CN" dirty="0"/>
          </a:p>
          <a:p>
            <a:r>
              <a:rPr lang="zh-CN" altLang="en-US" dirty="0"/>
              <a:t>对于这些视频分析任务，最主要的要求就是三个方面：实时分析，在大规模部署的情况下资源消耗小，和保持高的准确率。</a:t>
            </a:r>
            <a:endParaRPr lang="en-US" altLang="zh-CN" dirty="0"/>
          </a:p>
        </p:txBody>
      </p:sp>
      <p:sp>
        <p:nvSpPr>
          <p:cNvPr id="4" name="灯片编号占位符 3"/>
          <p:cNvSpPr>
            <a:spLocks noGrp="1"/>
          </p:cNvSpPr>
          <p:nvPr>
            <p:ph type="sldNum" sz="quarter" idx="5"/>
          </p:nvPr>
        </p:nvSpPr>
        <p:spPr/>
        <p:txBody>
          <a:bodyPr/>
          <a:lstStyle/>
          <a:p>
            <a:fld id="{F4B01D79-CAB1-2C4C-82C5-BDCEE09264B2}" type="slidenum">
              <a:rPr lang="en-US" smtClean="0"/>
              <a:t>2</a:t>
            </a:fld>
            <a:endParaRPr lang="en-US"/>
          </a:p>
        </p:txBody>
      </p:sp>
    </p:spTree>
    <p:extLst>
      <p:ext uri="{BB962C8B-B14F-4D97-AF65-F5344CB8AC3E}">
        <p14:creationId xmlns:p14="http://schemas.microsoft.com/office/powerpoint/2010/main" val="569177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前面提到了，也可以用 </a:t>
            </a:r>
            <a:r>
              <a:rPr lang="en-US" altLang="zh-CN" dirty="0"/>
              <a:t>Max-Sum of </a:t>
            </a:r>
            <a:r>
              <a:rPr lang="en-US" altLang="zh-CN" dirty="0" err="1"/>
              <a:t>unitlity</a:t>
            </a:r>
            <a:r>
              <a:rPr lang="en-US" altLang="zh-CN" dirty="0"/>
              <a:t> </a:t>
            </a:r>
            <a:r>
              <a:rPr lang="zh-CN" altLang="en-US" dirty="0"/>
              <a:t>作为目标函数。这里对比了在该目标下，固定 </a:t>
            </a:r>
            <a:r>
              <a:rPr lang="en-US" altLang="zh-CN" dirty="0"/>
              <a:t>Burst </a:t>
            </a:r>
            <a:r>
              <a:rPr lang="zh-CN" altLang="en-US" dirty="0"/>
              <a:t>的时长 </a:t>
            </a:r>
            <a:r>
              <a:rPr lang="en-US" altLang="zh-CN" dirty="0"/>
              <a:t>200s, </a:t>
            </a:r>
            <a:r>
              <a:rPr lang="zh-CN" altLang="en-US" dirty="0"/>
              <a:t>改变紧急任务个数的变化，</a:t>
            </a:r>
            <a:r>
              <a:rPr lang="en-US" altLang="zh-CN" dirty="0" err="1"/>
              <a:t>VideoStorm</a:t>
            </a:r>
            <a:r>
              <a:rPr lang="en-US" altLang="zh-CN" dirty="0"/>
              <a:t> </a:t>
            </a:r>
            <a:r>
              <a:rPr lang="zh-CN" altLang="en-US" dirty="0"/>
              <a:t>和 </a:t>
            </a:r>
            <a:r>
              <a:rPr lang="en-US" altLang="zh-CN" dirty="0"/>
              <a:t>Fair scheduler </a:t>
            </a:r>
            <a:r>
              <a:rPr lang="zh-CN" altLang="en-US" dirty="0"/>
              <a:t>的对比。到了 </a:t>
            </a:r>
            <a:r>
              <a:rPr lang="en-US" altLang="zh-CN" dirty="0"/>
              <a:t>200 </a:t>
            </a:r>
            <a:r>
              <a:rPr lang="zh-CN" altLang="en-US" dirty="0"/>
              <a:t>个 </a:t>
            </a:r>
            <a:r>
              <a:rPr lang="en-US" altLang="zh-CN" dirty="0"/>
              <a:t>query </a:t>
            </a:r>
            <a:r>
              <a:rPr lang="zh-CN" altLang="en-US" dirty="0"/>
              <a:t>的时候，资源已经无论如何调整都不能满足需求了。</a:t>
            </a:r>
            <a:endParaRPr lang="en-US" altLang="zh-CN" dirty="0"/>
          </a:p>
          <a:p>
            <a:endParaRPr lang="en-US" altLang="zh-CN" dirty="0"/>
          </a:p>
          <a:p>
            <a:r>
              <a:rPr lang="zh-CN" altLang="en-US" dirty="0"/>
              <a:t>总的来说， </a:t>
            </a:r>
            <a:r>
              <a:rPr lang="en-US" altLang="zh-CN" dirty="0"/>
              <a:t>Max-Sum </a:t>
            </a:r>
            <a:r>
              <a:rPr lang="zh-CN" altLang="en-US" dirty="0"/>
              <a:t>表现比 </a:t>
            </a:r>
            <a:r>
              <a:rPr lang="en-US" altLang="zh-CN" dirty="0"/>
              <a:t>Max-Min </a:t>
            </a:r>
            <a:r>
              <a:rPr lang="zh-CN" altLang="en-US" dirty="0"/>
              <a:t>差一些，但还是比 </a:t>
            </a:r>
            <a:r>
              <a:rPr lang="en-US" altLang="zh-CN" dirty="0"/>
              <a:t>fair scheduler </a:t>
            </a:r>
            <a:r>
              <a:rPr lang="zh-CN" altLang="en-US" dirty="0"/>
              <a:t>好。</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23</a:t>
            </a:fld>
            <a:endParaRPr lang="zh-CN" altLang="en-US"/>
          </a:p>
        </p:txBody>
      </p:sp>
    </p:spTree>
    <p:extLst>
      <p:ext uri="{BB962C8B-B14F-4D97-AF65-F5344CB8AC3E}">
        <p14:creationId xmlns:p14="http://schemas.microsoft.com/office/powerpoint/2010/main" val="4220749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接下来是对系统效率和可扩展性的评估。上面的表表示 </a:t>
            </a:r>
            <a:r>
              <a:rPr lang="en-US" altLang="zh-CN" dirty="0" err="1"/>
              <a:t>VideoStorm</a:t>
            </a:r>
            <a:r>
              <a:rPr lang="en-US" altLang="zh-CN" dirty="0"/>
              <a:t> Scheduler </a:t>
            </a:r>
            <a:r>
              <a:rPr lang="zh-CN" altLang="en-US" dirty="0"/>
              <a:t>进行一次操作的时间，包括启动，停止 </a:t>
            </a:r>
            <a:r>
              <a:rPr lang="en-US" altLang="zh-CN" dirty="0"/>
              <a:t>transform, </a:t>
            </a:r>
            <a:r>
              <a:rPr lang="zh-CN" altLang="en-US" dirty="0"/>
              <a:t>修改</a:t>
            </a:r>
            <a:r>
              <a:rPr lang="en-US" altLang="zh-CN" dirty="0"/>
              <a:t>10</a:t>
            </a:r>
            <a:r>
              <a:rPr lang="zh-CN" altLang="en-US" dirty="0"/>
              <a:t>个有 </a:t>
            </a:r>
            <a:r>
              <a:rPr lang="en-US" altLang="zh-CN" dirty="0"/>
              <a:t>100 </a:t>
            </a:r>
            <a:r>
              <a:rPr lang="zh-CN" altLang="en-US" dirty="0"/>
              <a:t>可调节参数的 </a:t>
            </a:r>
            <a:r>
              <a:rPr lang="en-US" altLang="zh-CN" dirty="0"/>
              <a:t>query </a:t>
            </a:r>
            <a:r>
              <a:rPr lang="zh-CN" altLang="en-US" dirty="0"/>
              <a:t>等等，除了 </a:t>
            </a:r>
            <a:r>
              <a:rPr lang="en-US" altLang="zh-CN" dirty="0"/>
              <a:t>start, </a:t>
            </a:r>
            <a:r>
              <a:rPr lang="zh-CN" altLang="en-US" dirty="0"/>
              <a:t>几乎都可以实时响应。</a:t>
            </a:r>
            <a:endParaRPr lang="en-US" altLang="zh-CN" dirty="0"/>
          </a:p>
          <a:p>
            <a:endParaRPr lang="en-US" altLang="zh-CN" dirty="0"/>
          </a:p>
          <a:p>
            <a:r>
              <a:rPr lang="zh-CN" altLang="en-US" dirty="0"/>
              <a:t>下面的图中 </a:t>
            </a:r>
            <a:r>
              <a:rPr lang="en-US" altLang="zh-CN" dirty="0"/>
              <a:t>(a) </a:t>
            </a:r>
            <a:r>
              <a:rPr lang="zh-CN" altLang="en-US" dirty="0"/>
              <a:t>衡量了 </a:t>
            </a:r>
            <a:r>
              <a:rPr lang="en-US" altLang="zh-CN" dirty="0"/>
              <a:t>scheduler </a:t>
            </a:r>
            <a:r>
              <a:rPr lang="zh-CN" altLang="en-US" dirty="0"/>
              <a:t>进行一次 </a:t>
            </a:r>
            <a:r>
              <a:rPr lang="en-US" altLang="zh-CN" dirty="0"/>
              <a:t>schedule </a:t>
            </a:r>
            <a:r>
              <a:rPr lang="zh-CN" altLang="en-US" dirty="0"/>
              <a:t>的时间开销，在几千个 </a:t>
            </a:r>
            <a:r>
              <a:rPr lang="en-US" altLang="zh-CN" dirty="0"/>
              <a:t>query </a:t>
            </a:r>
            <a:r>
              <a:rPr lang="zh-CN" altLang="en-US" dirty="0"/>
              <a:t>并发的情况下需要 </a:t>
            </a:r>
            <a:r>
              <a:rPr lang="en-US" altLang="zh-CN" dirty="0"/>
              <a:t>5 s</a:t>
            </a:r>
            <a:r>
              <a:rPr lang="zh-CN" altLang="en-US" dirty="0"/>
              <a:t> 左右。如果要继续扩张，可能单个 </a:t>
            </a:r>
            <a:r>
              <a:rPr lang="en-US" altLang="zh-CN" dirty="0"/>
              <a:t>scheduler </a:t>
            </a:r>
            <a:r>
              <a:rPr lang="zh-CN" altLang="en-US" dirty="0"/>
              <a:t>机器的算力会不足。</a:t>
            </a:r>
            <a:endParaRPr lang="en-US" altLang="zh-CN" dirty="0"/>
          </a:p>
          <a:p>
            <a:endParaRPr lang="en-US" altLang="zh-CN" dirty="0"/>
          </a:p>
          <a:p>
            <a:r>
              <a:rPr lang="zh-CN" altLang="en-US" dirty="0"/>
              <a:t>图 </a:t>
            </a:r>
            <a:r>
              <a:rPr lang="en-US" altLang="zh-CN" dirty="0"/>
              <a:t>(b) </a:t>
            </a:r>
            <a:r>
              <a:rPr lang="zh-CN" altLang="en-US" dirty="0"/>
              <a:t>展示了同样一个算法在 单独的线程中跑，在 </a:t>
            </a:r>
            <a:r>
              <a:rPr lang="en-US" altLang="zh-CN" dirty="0"/>
              <a:t>transform </a:t>
            </a:r>
            <a:r>
              <a:rPr lang="zh-CN" altLang="en-US" dirty="0"/>
              <a:t>中跑</a:t>
            </a:r>
            <a:r>
              <a:rPr lang="en-US" altLang="zh-CN" dirty="0"/>
              <a:t>, </a:t>
            </a:r>
            <a:r>
              <a:rPr lang="zh-CN" altLang="en-US" dirty="0"/>
              <a:t>在一个机器中的 </a:t>
            </a:r>
            <a:r>
              <a:rPr lang="en-US" altLang="zh-CN" dirty="0"/>
              <a:t>DAG of </a:t>
            </a:r>
            <a:r>
              <a:rPr lang="en-US" altLang="zh-CN" dirty="0" err="1"/>
              <a:t>transfom</a:t>
            </a:r>
            <a:r>
              <a:rPr lang="en-US" altLang="zh-CN" dirty="0"/>
              <a:t> </a:t>
            </a:r>
            <a:r>
              <a:rPr lang="zh-CN" altLang="en-US" dirty="0"/>
              <a:t>里面，和多个机器中。大概有 </a:t>
            </a:r>
            <a:r>
              <a:rPr lang="en-US" altLang="zh-CN" dirty="0"/>
              <a:t>10ms </a:t>
            </a:r>
            <a:r>
              <a:rPr lang="zh-CN" altLang="en-US" dirty="0"/>
              <a:t>左右的 </a:t>
            </a:r>
            <a:r>
              <a:rPr lang="en-US" altLang="zh-CN" dirty="0"/>
              <a:t>overhead</a:t>
            </a:r>
            <a:r>
              <a:rPr lang="zh-CN" altLang="en-US" dirty="0"/>
              <a:t>。总的来说是能够接受的。</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24</a:t>
            </a:fld>
            <a:endParaRPr lang="zh-CN" altLang="en-US"/>
          </a:p>
        </p:txBody>
      </p:sp>
    </p:spTree>
    <p:extLst>
      <p:ext uri="{BB962C8B-B14F-4D97-AF65-F5344CB8AC3E}">
        <p14:creationId xmlns:p14="http://schemas.microsoft.com/office/powerpoint/2010/main" val="21531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简单总结一下这篇文章。本文的主要思路就是通过一个离线 </a:t>
            </a:r>
            <a:r>
              <a:rPr lang="en-US" altLang="zh-CN" dirty="0"/>
              <a:t>profile </a:t>
            </a:r>
            <a:r>
              <a:rPr lang="zh-CN" altLang="en-US" dirty="0"/>
              <a:t>和在线 </a:t>
            </a:r>
            <a:r>
              <a:rPr lang="en-US" altLang="zh-CN" dirty="0"/>
              <a:t>scheduler </a:t>
            </a:r>
            <a:r>
              <a:rPr lang="zh-CN" altLang="en-US" dirty="0"/>
              <a:t>来在固定资源满足下实时视频分析任务对质量和时延的需求。</a:t>
            </a:r>
            <a:endParaRPr lang="en-US" altLang="zh-CN" dirty="0"/>
          </a:p>
          <a:p>
            <a:endParaRPr lang="en-US" altLang="zh-CN" dirty="0"/>
          </a:p>
          <a:p>
            <a:r>
              <a:rPr lang="zh-CN" altLang="en-US" dirty="0"/>
              <a:t>我觉得这里面的一大关键是系统的实现细节，里面提到了很多小的 </a:t>
            </a:r>
            <a:r>
              <a:rPr lang="en-US" altLang="zh-CN" dirty="0"/>
              <a:t>trick</a:t>
            </a:r>
            <a:r>
              <a:rPr lang="zh-CN" altLang="en-US" dirty="0"/>
              <a:t>， 比如说怎么样在机器间进行 </a:t>
            </a:r>
            <a:r>
              <a:rPr lang="en-US" altLang="zh-CN" dirty="0"/>
              <a:t>transform </a:t>
            </a:r>
            <a:r>
              <a:rPr lang="zh-CN" altLang="en-US" dirty="0"/>
              <a:t>迁移，如何缓存视频流等</a:t>
            </a:r>
            <a:r>
              <a:rPr lang="en-US" altLang="zh-CN" dirty="0"/>
              <a:t>, </a:t>
            </a:r>
            <a:r>
              <a:rPr lang="zh-CN" altLang="en-US" dirty="0"/>
              <a:t>感觉在工程实现上会比较重要。这样一个系统说起来比较容易想，但具体实现的工作量应该很大，好处是实现了之后基于上面的改进工作可以复用很多部分。</a:t>
            </a:r>
            <a:endParaRPr lang="en-US" altLang="zh-CN" dirty="0"/>
          </a:p>
          <a:p>
            <a:endParaRPr lang="en-US" altLang="zh-CN" dirty="0"/>
          </a:p>
          <a:p>
            <a:r>
              <a:rPr lang="zh-CN" altLang="en-US" dirty="0"/>
              <a:t>对我的启发是，可以将整个实时视频分析系统看做一个多目标优化调度的过程，利用 </a:t>
            </a:r>
            <a:r>
              <a:rPr lang="en-US" altLang="zh-CN" dirty="0"/>
              <a:t>resource-accuracy trade-off </a:t>
            </a:r>
            <a:r>
              <a:rPr lang="zh-CN" altLang="en-US" dirty="0"/>
              <a:t>来满足用户的特定需求。这种不依赖于具体 </a:t>
            </a:r>
            <a:r>
              <a:rPr lang="en-US" altLang="zh-CN" dirty="0"/>
              <a:t>CV </a:t>
            </a:r>
            <a:r>
              <a:rPr lang="zh-CN" altLang="en-US" dirty="0"/>
              <a:t>算法的系统架构可能可以应用到很多场景，比如说我们的家用 </a:t>
            </a:r>
            <a:r>
              <a:rPr lang="en-US" altLang="zh-CN" dirty="0"/>
              <a:t>AR</a:t>
            </a:r>
            <a:r>
              <a:rPr lang="zh-CN" altLang="en-US" dirty="0"/>
              <a:t> 等 </a:t>
            </a:r>
            <a:r>
              <a:rPr lang="en-US" altLang="zh-CN" dirty="0"/>
              <a:t>cyber foraging </a:t>
            </a:r>
            <a:r>
              <a:rPr lang="zh-CN" altLang="en-US" dirty="0"/>
              <a:t>的部署中。</a:t>
            </a:r>
            <a:endParaRPr lang="en-US" altLang="zh-CN" dirty="0"/>
          </a:p>
          <a:p>
            <a:endParaRPr lang="en-US" altLang="zh-CN" dirty="0"/>
          </a:p>
          <a:p>
            <a:r>
              <a:rPr lang="zh-CN" altLang="en-US" dirty="0"/>
              <a:t>有个问题就是我感觉这篇文章的实验不够 </a:t>
            </a:r>
            <a:r>
              <a:rPr lang="en-US" altLang="zh-CN" dirty="0"/>
              <a:t>solid, </a:t>
            </a:r>
            <a:r>
              <a:rPr lang="zh-CN" altLang="en-US" dirty="0"/>
              <a:t>主要就是比较了在作者设置的特定场景 </a:t>
            </a:r>
            <a:r>
              <a:rPr lang="en-US" altLang="zh-CN" dirty="0"/>
              <a:t>(burst) </a:t>
            </a:r>
            <a:r>
              <a:rPr lang="zh-CN" altLang="en-US" dirty="0"/>
              <a:t>情况下，没有找一个真实部署的场景进行对比，有可能是调参数调出来的结果。然后分析的问题本身也比较简单，只考虑了同一个集群中的 </a:t>
            </a:r>
            <a:r>
              <a:rPr lang="en-US" altLang="zh-CN" dirty="0"/>
              <a:t>CPU </a:t>
            </a:r>
            <a:r>
              <a:rPr lang="zh-CN" altLang="en-US" dirty="0"/>
              <a:t>分配。</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25</a:t>
            </a:fld>
            <a:endParaRPr lang="zh-CN" altLang="en-US"/>
          </a:p>
        </p:txBody>
      </p:sp>
    </p:spTree>
    <p:extLst>
      <p:ext uri="{BB962C8B-B14F-4D97-AF65-F5344CB8AC3E}">
        <p14:creationId xmlns:p14="http://schemas.microsoft.com/office/powerpoint/2010/main" val="1011874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下面这篇 </a:t>
            </a:r>
            <a:r>
              <a:rPr lang="en-US" altLang="zh-CN" dirty="0"/>
              <a:t>SEC </a:t>
            </a:r>
            <a:r>
              <a:rPr lang="zh-CN" altLang="en-US" dirty="0"/>
              <a:t>的文章可以看做 </a:t>
            </a:r>
            <a:r>
              <a:rPr lang="en-US" altLang="zh-CN" dirty="0" err="1"/>
              <a:t>VideoStorm</a:t>
            </a:r>
            <a:r>
              <a:rPr lang="en-US" altLang="zh-CN" dirty="0"/>
              <a:t> </a:t>
            </a:r>
            <a:r>
              <a:rPr lang="zh-CN" altLang="en-US" dirty="0"/>
              <a:t>的一个改进版本，也是利用 </a:t>
            </a:r>
            <a:r>
              <a:rPr lang="en-US" altLang="zh-CN" dirty="0"/>
              <a:t>resource accuracy </a:t>
            </a:r>
            <a:r>
              <a:rPr lang="en-US" altLang="zh-CN" dirty="0" err="1"/>
              <a:t>cerve</a:t>
            </a:r>
            <a:r>
              <a:rPr lang="en-US" altLang="zh-CN" dirty="0"/>
              <a:t> </a:t>
            </a:r>
            <a:r>
              <a:rPr lang="zh-CN" altLang="en-US" dirty="0"/>
              <a:t>来进行资源分配和任务调度。</a:t>
            </a:r>
            <a:endParaRPr lang="en-US" altLang="zh-CN" dirty="0"/>
          </a:p>
          <a:p>
            <a:endParaRPr lang="en-US" altLang="zh-CN" dirty="0"/>
          </a:p>
          <a:p>
            <a:r>
              <a:rPr lang="zh-CN" altLang="en-US" dirty="0"/>
              <a:t>主要改进有两点，一个是考虑了多级计算架构下的任务分配，另一个是考虑了有的同意视频上的 </a:t>
            </a:r>
            <a:r>
              <a:rPr lang="en-US" altLang="zh-CN" dirty="0"/>
              <a:t>query </a:t>
            </a:r>
            <a:r>
              <a:rPr lang="zh-CN" altLang="en-US" dirty="0"/>
              <a:t>具有相同的子任务，可能可以合并。</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26</a:t>
            </a:fld>
            <a:endParaRPr lang="zh-CN" altLang="en-US"/>
          </a:p>
        </p:txBody>
      </p:sp>
    </p:spTree>
    <p:extLst>
      <p:ext uri="{BB962C8B-B14F-4D97-AF65-F5344CB8AC3E}">
        <p14:creationId xmlns:p14="http://schemas.microsoft.com/office/powerpoint/2010/main" val="232335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不同于 </a:t>
            </a:r>
            <a:r>
              <a:rPr lang="en-US" altLang="zh-CN" dirty="0" err="1"/>
              <a:t>VideoStorm</a:t>
            </a:r>
            <a:r>
              <a:rPr lang="en-US" altLang="zh-CN" dirty="0"/>
              <a:t> </a:t>
            </a:r>
            <a:r>
              <a:rPr lang="zh-CN" altLang="en-US" dirty="0"/>
              <a:t>只考虑单个集群上的调度，</a:t>
            </a:r>
            <a:r>
              <a:rPr lang="en-US" altLang="zh-CN" dirty="0" err="1"/>
              <a:t>VideoEdge</a:t>
            </a:r>
            <a:r>
              <a:rPr lang="en-US" altLang="zh-CN" dirty="0"/>
              <a:t> </a:t>
            </a:r>
            <a:r>
              <a:rPr lang="zh-CN" altLang="en-US" dirty="0"/>
              <a:t>考虑在部署中可能会存在多级架构，比如智能摄像头</a:t>
            </a:r>
            <a:r>
              <a:rPr lang="en-US" altLang="zh-CN" dirty="0"/>
              <a:t>-</a:t>
            </a:r>
            <a:r>
              <a:rPr lang="zh-CN" altLang="en-US" dirty="0"/>
              <a:t>边缘集群</a:t>
            </a:r>
            <a:r>
              <a:rPr lang="en-US" altLang="zh-CN" dirty="0"/>
              <a:t>-</a:t>
            </a:r>
            <a:r>
              <a:rPr lang="zh-CN" altLang="en-US" dirty="0"/>
              <a:t>公有云这样的典型三级架构。在这个架构中，边缘端私有集群起到主要的任务处理功能，通过有限的带宽将部分计算任务上传到云端计算。</a:t>
            </a:r>
            <a:endParaRPr lang="en-US" altLang="zh-CN" dirty="0"/>
          </a:p>
          <a:p>
            <a:endParaRPr lang="en-US" altLang="zh-CN" dirty="0"/>
          </a:p>
          <a:p>
            <a:r>
              <a:rPr lang="zh-CN" altLang="en-US" dirty="0"/>
              <a:t>如下图所示，有许多在相同视频上的不同 </a:t>
            </a:r>
            <a:r>
              <a:rPr lang="en-US" altLang="zh-CN" dirty="0"/>
              <a:t>query </a:t>
            </a:r>
            <a:r>
              <a:rPr lang="zh-CN" altLang="en-US" dirty="0"/>
              <a:t>具有一些可以共享的子任务，比如说 </a:t>
            </a:r>
            <a:r>
              <a:rPr lang="en-US" altLang="zh-CN" dirty="0"/>
              <a:t>object detection &amp; association </a:t>
            </a:r>
            <a:r>
              <a:rPr lang="zh-CN" altLang="en-US" dirty="0"/>
              <a:t>就可以用在车辆统计、行人统计、碰撞分析上面。注意到虽然可以合并，但是合并对于单个 </a:t>
            </a:r>
            <a:r>
              <a:rPr lang="en-US" altLang="zh-CN" dirty="0"/>
              <a:t>query </a:t>
            </a:r>
            <a:r>
              <a:rPr lang="zh-CN" altLang="en-US" dirty="0"/>
              <a:t>来说不一定是最好的选择，比如说 </a:t>
            </a:r>
            <a:r>
              <a:rPr lang="en-US" altLang="zh-CN" dirty="0"/>
              <a:t>car counter </a:t>
            </a:r>
            <a:r>
              <a:rPr lang="zh-CN" altLang="en-US" dirty="0"/>
              <a:t>适合 </a:t>
            </a:r>
            <a:r>
              <a:rPr lang="en-US" altLang="zh-CN" dirty="0" err="1"/>
              <a:t>backgound</a:t>
            </a:r>
            <a:r>
              <a:rPr lang="en-US" altLang="zh-CN" dirty="0"/>
              <a:t> subtraction;</a:t>
            </a:r>
          </a:p>
          <a:p>
            <a:endParaRPr lang="en-US" altLang="zh-CN" dirty="0"/>
          </a:p>
          <a:p>
            <a:r>
              <a:rPr lang="zh-CN" altLang="en-US" dirty="0"/>
              <a:t>本文主要考虑两个问题：其一是如何在多级架构中进行 </a:t>
            </a:r>
            <a:r>
              <a:rPr lang="en-US" altLang="zh-CN" dirty="0"/>
              <a:t>query configuration &amp; placement</a:t>
            </a:r>
            <a:r>
              <a:rPr lang="zh-CN" altLang="en-US" dirty="0"/>
              <a:t>？其二是对于处理相同视频流的 </a:t>
            </a:r>
            <a:r>
              <a:rPr lang="en-US" altLang="zh-CN" dirty="0"/>
              <a:t>query </a:t>
            </a:r>
            <a:r>
              <a:rPr lang="zh-CN" altLang="en-US" dirty="0"/>
              <a:t>如何合并共同子任务来优化整体效率？ </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27</a:t>
            </a:fld>
            <a:endParaRPr lang="zh-CN" altLang="en-US"/>
          </a:p>
        </p:txBody>
      </p:sp>
    </p:spTree>
    <p:extLst>
      <p:ext uri="{BB962C8B-B14F-4D97-AF65-F5344CB8AC3E}">
        <p14:creationId xmlns:p14="http://schemas.microsoft.com/office/powerpoint/2010/main" val="2557679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VideoEdge</a:t>
            </a:r>
            <a:r>
              <a:rPr lang="en-US" altLang="zh-CN" dirty="0"/>
              <a:t> </a:t>
            </a:r>
            <a:r>
              <a:rPr lang="zh-CN" altLang="en-US" dirty="0"/>
              <a:t>将 </a:t>
            </a:r>
            <a:r>
              <a:rPr lang="en-US" altLang="zh-CN" dirty="0"/>
              <a:t>query plan &amp; placement </a:t>
            </a:r>
            <a:r>
              <a:rPr lang="zh-CN" altLang="en-US" dirty="0"/>
              <a:t>问题转化了这样一个二元线性规划问题 。主要的优化目标就是通过调整 </a:t>
            </a:r>
            <a:r>
              <a:rPr lang="en-US" altLang="zh-CN" dirty="0"/>
              <a:t>query configuration, </a:t>
            </a:r>
            <a:r>
              <a:rPr lang="zh-CN" altLang="en-US" dirty="0"/>
              <a:t>在多级架构的 </a:t>
            </a:r>
            <a:r>
              <a:rPr lang="en-US" altLang="zh-CN" dirty="0"/>
              <a:t>placement</a:t>
            </a:r>
            <a:r>
              <a:rPr lang="zh-CN" altLang="en-US" dirty="0"/>
              <a:t>，以及 </a:t>
            </a:r>
            <a:r>
              <a:rPr lang="en-US" altLang="zh-CN" dirty="0"/>
              <a:t>component merging</a:t>
            </a:r>
            <a:r>
              <a:rPr lang="zh-CN" altLang="en-US" dirty="0"/>
              <a:t>， 来最大化整体的总准确率。每一层 </a:t>
            </a:r>
            <a:r>
              <a:rPr lang="en-US" altLang="zh-CN" dirty="0"/>
              <a:t>cluster </a:t>
            </a:r>
            <a:r>
              <a:rPr lang="zh-CN" altLang="en-US" dirty="0"/>
              <a:t>被考虑成多种资源的集合，比如上传、下载带宽、</a:t>
            </a:r>
            <a:r>
              <a:rPr lang="en-US" altLang="zh-CN" dirty="0"/>
              <a:t>CPU </a:t>
            </a:r>
            <a:r>
              <a:rPr lang="zh-CN" altLang="en-US" dirty="0"/>
              <a:t>算力、内存等，只考虑分层的放置，不考虑某一层内的分配。</a:t>
            </a:r>
            <a:endParaRPr lang="en-US" altLang="zh-CN" dirty="0"/>
          </a:p>
          <a:p>
            <a:endParaRPr lang="en-US" altLang="zh-CN" dirty="0"/>
          </a:p>
          <a:p>
            <a:r>
              <a:rPr lang="zh-CN" altLang="en-US" dirty="0"/>
              <a:t>具体来说，</a:t>
            </a:r>
            <a:r>
              <a:rPr lang="en-US" altLang="zh-CN" dirty="0" err="1"/>
              <a:t>x_i,j,k</a:t>
            </a:r>
            <a:r>
              <a:rPr lang="en-US" altLang="zh-CN" dirty="0"/>
              <a:t>=1 </a:t>
            </a:r>
            <a:r>
              <a:rPr lang="zh-CN" altLang="en-US" dirty="0"/>
              <a:t>代表 </a:t>
            </a:r>
            <a:r>
              <a:rPr lang="en-US" altLang="zh-CN" dirty="0"/>
              <a:t>query Ii </a:t>
            </a:r>
            <a:r>
              <a:rPr lang="zh-CN" altLang="en-US" dirty="0"/>
              <a:t>选择了 </a:t>
            </a:r>
            <a:r>
              <a:rPr lang="en-US" altLang="zh-CN" dirty="0"/>
              <a:t>plan j, placement k</a:t>
            </a:r>
            <a:r>
              <a:rPr lang="zh-CN" altLang="en-US" dirty="0"/>
              <a:t>，对于每个 </a:t>
            </a:r>
            <a:r>
              <a:rPr lang="en-US" altLang="zh-CN" dirty="0"/>
              <a:t>query </a:t>
            </a:r>
            <a:r>
              <a:rPr lang="zh-CN" altLang="en-US" dirty="0"/>
              <a:t>只能选择一种 </a:t>
            </a:r>
            <a:r>
              <a:rPr lang="en-US" altLang="zh-CN" dirty="0"/>
              <a:t>(</a:t>
            </a:r>
            <a:r>
              <a:rPr lang="en-US" altLang="zh-CN" dirty="0" err="1"/>
              <a:t>j,k</a:t>
            </a:r>
            <a:r>
              <a:rPr lang="en-US" altLang="zh-CN" dirty="0"/>
              <a:t>). </a:t>
            </a:r>
            <a:r>
              <a:rPr lang="zh-CN" altLang="en-US" dirty="0"/>
              <a:t>第一个约束是各种不同的资源总量的约束；第二个约束是对各个任务最低准确率要求的约束。</a:t>
            </a:r>
            <a:endParaRPr lang="en-US" altLang="zh-CN" dirty="0"/>
          </a:p>
          <a:p>
            <a:endParaRPr lang="en-US" altLang="zh-CN" dirty="0"/>
          </a:p>
          <a:p>
            <a:r>
              <a:rPr lang="zh-CN" altLang="en-US" dirty="0"/>
              <a:t>这个问题本身是一个多维背包问题，是 </a:t>
            </a:r>
            <a:r>
              <a:rPr lang="en-US" altLang="zh-CN" dirty="0"/>
              <a:t>NP complete </a:t>
            </a:r>
            <a:r>
              <a:rPr lang="zh-CN" altLang="en-US" dirty="0"/>
              <a:t>问题，即使是近似函数，其复杂度也是随着摄像头个数指数增长的。因此本文采用了启发式搜索来求解这个问题。对于 </a:t>
            </a:r>
            <a:r>
              <a:rPr lang="en-US" altLang="zh-CN" dirty="0"/>
              <a:t>component merging, </a:t>
            </a:r>
            <a:r>
              <a:rPr lang="zh-CN" altLang="en-US" dirty="0"/>
              <a:t>则是考虑在 </a:t>
            </a:r>
            <a:r>
              <a:rPr lang="en-US" altLang="zh-CN" dirty="0"/>
              <a:t>placement </a:t>
            </a:r>
            <a:r>
              <a:rPr lang="zh-CN" altLang="en-US" dirty="0"/>
              <a:t>决定好之后遍历所有可能得 </a:t>
            </a:r>
            <a:r>
              <a:rPr lang="en-US" altLang="zh-CN" dirty="0"/>
              <a:t>merging, </a:t>
            </a:r>
            <a:r>
              <a:rPr lang="zh-CN" altLang="en-US" dirty="0"/>
              <a:t>找到最好的。</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28</a:t>
            </a:fld>
            <a:endParaRPr lang="zh-CN" altLang="en-US"/>
          </a:p>
        </p:txBody>
      </p:sp>
    </p:spTree>
    <p:extLst>
      <p:ext uri="{BB962C8B-B14F-4D97-AF65-F5344CB8AC3E}">
        <p14:creationId xmlns:p14="http://schemas.microsoft.com/office/powerpoint/2010/main" val="3008990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具体的启发式搜索算法如下，主要依赖两个指标：</a:t>
            </a:r>
            <a:endParaRPr lang="en-US" altLang="zh-CN" dirty="0"/>
          </a:p>
          <a:p>
            <a:endParaRPr lang="en-US" altLang="zh-CN" dirty="0"/>
          </a:p>
          <a:p>
            <a:r>
              <a:rPr lang="zh-CN" altLang="en-US" dirty="0"/>
              <a:t>一个是 </a:t>
            </a:r>
            <a:r>
              <a:rPr lang="en-US" altLang="zh-CN" dirty="0"/>
              <a:t>dominant resource demand, </a:t>
            </a:r>
            <a:r>
              <a:rPr lang="zh-CN" altLang="en-US" dirty="0"/>
              <a:t>就是对于某个 </a:t>
            </a:r>
            <a:r>
              <a:rPr lang="en-US" altLang="zh-CN" dirty="0"/>
              <a:t>query </a:t>
            </a:r>
            <a:r>
              <a:rPr lang="en-US" altLang="zh-CN" dirty="0" err="1"/>
              <a:t>i</a:t>
            </a:r>
            <a:r>
              <a:rPr lang="en-US" altLang="zh-CN" dirty="0"/>
              <a:t>, plan j, placement k, </a:t>
            </a:r>
            <a:r>
              <a:rPr lang="zh-CN" altLang="en-US" dirty="0"/>
              <a:t>其各种资源总量比例的最大值。</a:t>
            </a:r>
            <a:endParaRPr lang="en-US" altLang="zh-CN" dirty="0"/>
          </a:p>
          <a:p>
            <a:endParaRPr lang="en-US" altLang="zh-CN" dirty="0"/>
          </a:p>
          <a:p>
            <a:r>
              <a:rPr lang="zh-CN" altLang="en-US" dirty="0"/>
              <a:t>另外一个是 </a:t>
            </a:r>
            <a:r>
              <a:rPr lang="en-US" altLang="zh-CN" dirty="0"/>
              <a:t>marginal efficiency, </a:t>
            </a:r>
            <a:r>
              <a:rPr lang="zh-CN" altLang="en-US" dirty="0"/>
              <a:t>是对于 某一个 </a:t>
            </a:r>
            <a:r>
              <a:rPr lang="en-US" altLang="zh-CN" dirty="0"/>
              <a:t>query </a:t>
            </a:r>
            <a:r>
              <a:rPr lang="en-US" altLang="zh-CN" dirty="0" err="1"/>
              <a:t>i</a:t>
            </a:r>
            <a:r>
              <a:rPr lang="en-US" altLang="zh-CN" dirty="0"/>
              <a:t>, </a:t>
            </a:r>
            <a:r>
              <a:rPr lang="zh-CN" altLang="en-US" dirty="0"/>
              <a:t>从原来的配置 </a:t>
            </a:r>
            <a:r>
              <a:rPr lang="en-US" altLang="zh-CN" dirty="0"/>
              <a:t>(</a:t>
            </a:r>
            <a:r>
              <a:rPr lang="en-US" altLang="zh-CN" dirty="0" err="1"/>
              <a:t>j,k</a:t>
            </a:r>
            <a:r>
              <a:rPr lang="en-US" altLang="zh-CN" dirty="0"/>
              <a:t>) </a:t>
            </a:r>
            <a:r>
              <a:rPr lang="zh-CN" altLang="en-US" dirty="0"/>
              <a:t>修改到 </a:t>
            </a:r>
            <a:r>
              <a:rPr lang="en-US" altLang="zh-CN" dirty="0"/>
              <a:t>(</a:t>
            </a:r>
            <a:r>
              <a:rPr lang="en-US" altLang="zh-CN" dirty="0" err="1"/>
              <a:t>j’,k</a:t>
            </a:r>
            <a:r>
              <a:rPr lang="en-US" altLang="zh-CN" dirty="0"/>
              <a:t>’) </a:t>
            </a:r>
            <a:r>
              <a:rPr lang="zh-CN" altLang="en-US" dirty="0"/>
              <a:t>所带来的精度提升除以所需要的 </a:t>
            </a:r>
            <a:r>
              <a:rPr lang="en-US" altLang="zh-CN" dirty="0"/>
              <a:t>dominant resource demand </a:t>
            </a:r>
            <a:r>
              <a:rPr lang="zh-CN" altLang="en-US" dirty="0"/>
              <a:t>的增加。可以看做是基于梯度的 </a:t>
            </a:r>
            <a:r>
              <a:rPr lang="en-US" altLang="zh-CN" dirty="0"/>
              <a:t>heuristic.</a:t>
            </a:r>
          </a:p>
          <a:p>
            <a:endParaRPr lang="en-US" altLang="zh-CN" dirty="0"/>
          </a:p>
          <a:p>
            <a:r>
              <a:rPr lang="zh-CN" altLang="en-US" dirty="0"/>
              <a:t>具体算法如图，首先对于每个 </a:t>
            </a:r>
            <a:r>
              <a:rPr lang="en-US" altLang="zh-CN" dirty="0"/>
              <a:t>query, </a:t>
            </a:r>
            <a:r>
              <a:rPr lang="zh-CN" altLang="en-US" dirty="0"/>
              <a:t>都把初始化为 </a:t>
            </a:r>
            <a:r>
              <a:rPr lang="en-US" altLang="zh-CN" dirty="0"/>
              <a:t>dominant demand </a:t>
            </a:r>
            <a:r>
              <a:rPr lang="zh-CN" altLang="en-US" dirty="0"/>
              <a:t>最小的配置。然后，在满足剩余资源分配的条件下，将 </a:t>
            </a:r>
            <a:r>
              <a:rPr lang="en-US" altLang="zh-CN" dirty="0"/>
              <a:t>(</a:t>
            </a:r>
            <a:r>
              <a:rPr lang="en-US" altLang="zh-CN" dirty="0" err="1"/>
              <a:t>j,k</a:t>
            </a:r>
            <a:r>
              <a:rPr lang="en-US" altLang="zh-CN" dirty="0"/>
              <a:t>) </a:t>
            </a:r>
            <a:r>
              <a:rPr lang="zh-CN" altLang="en-US" dirty="0"/>
              <a:t>迭代到 </a:t>
            </a:r>
            <a:r>
              <a:rPr lang="en-US" altLang="zh-CN" dirty="0"/>
              <a:t>Marginal Efficiency </a:t>
            </a:r>
            <a:r>
              <a:rPr lang="zh-CN" altLang="en-US" dirty="0"/>
              <a:t>更高的 </a:t>
            </a:r>
            <a:r>
              <a:rPr lang="en-US" altLang="zh-CN" dirty="0"/>
              <a:t>(</a:t>
            </a:r>
            <a:r>
              <a:rPr lang="en-US" altLang="zh-CN" dirty="0" err="1"/>
              <a:t>j’,k</a:t>
            </a:r>
            <a:r>
              <a:rPr lang="en-US" altLang="zh-CN" dirty="0"/>
              <a:t>’)</a:t>
            </a:r>
            <a:r>
              <a:rPr lang="zh-CN" altLang="en-US" dirty="0"/>
              <a:t>，直到无法提升。</a:t>
            </a:r>
            <a:endParaRPr lang="en-US" altLang="zh-CN" dirty="0"/>
          </a:p>
          <a:p>
            <a:endParaRPr lang="en-US" altLang="zh-CN" dirty="0"/>
          </a:p>
          <a:p>
            <a:r>
              <a:rPr lang="zh-CN" altLang="en-US" dirty="0"/>
              <a:t>注意到，每次迭代的时候并没有彻底删除所有不满足 </a:t>
            </a:r>
            <a:r>
              <a:rPr lang="en-US" altLang="zh-CN" dirty="0"/>
              <a:t>remaining resources </a:t>
            </a:r>
            <a:r>
              <a:rPr lang="zh-CN" altLang="en-US" dirty="0"/>
              <a:t>的项，因为有可能迭代之后资源情况会变化。</a:t>
            </a:r>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29</a:t>
            </a:fld>
            <a:endParaRPr lang="zh-CN" altLang="en-US"/>
          </a:p>
        </p:txBody>
      </p:sp>
    </p:spTree>
    <p:extLst>
      <p:ext uri="{BB962C8B-B14F-4D97-AF65-F5344CB8AC3E}">
        <p14:creationId xmlns:p14="http://schemas.microsoft.com/office/powerpoint/2010/main" val="2959306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 </a:t>
            </a:r>
            <a:r>
              <a:rPr lang="en-US" altLang="zh-CN" dirty="0"/>
              <a:t>component merging, </a:t>
            </a:r>
            <a:r>
              <a:rPr lang="zh-CN" altLang="en-US" dirty="0"/>
              <a:t>作者考虑直接进行穷举来分析所有可能的 </a:t>
            </a:r>
            <a:r>
              <a:rPr lang="en-US" altLang="zh-CN" dirty="0"/>
              <a:t>merging.</a:t>
            </a:r>
          </a:p>
          <a:p>
            <a:endParaRPr lang="en-US" altLang="zh-CN" dirty="0"/>
          </a:p>
          <a:p>
            <a:r>
              <a:rPr lang="zh-CN" altLang="en-US" dirty="0"/>
              <a:t>具体来说，就是在原本算法第十行选取 </a:t>
            </a:r>
            <a:r>
              <a:rPr lang="en-US" altLang="zh-CN" dirty="0" err="1"/>
              <a:t>j,k</a:t>
            </a:r>
            <a:r>
              <a:rPr lang="en-US" altLang="zh-CN" dirty="0"/>
              <a:t> </a:t>
            </a:r>
            <a:r>
              <a:rPr lang="zh-CN" altLang="en-US" dirty="0"/>
              <a:t>这里，穷举所有可能的 </a:t>
            </a:r>
            <a:r>
              <a:rPr lang="en-US" altLang="zh-CN" dirty="0"/>
              <a:t>merging</a:t>
            </a:r>
            <a:r>
              <a:rPr lang="zh-CN" altLang="en-US" dirty="0"/>
              <a:t>， 找到 </a:t>
            </a:r>
            <a:r>
              <a:rPr lang="en-US" altLang="zh-CN" dirty="0"/>
              <a:t>marginal efficiency </a:t>
            </a:r>
            <a:r>
              <a:rPr lang="zh-CN" altLang="en-US" dirty="0"/>
              <a:t>最大的那个。</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30</a:t>
            </a:fld>
            <a:endParaRPr lang="zh-CN" altLang="en-US"/>
          </a:p>
        </p:txBody>
      </p:sp>
    </p:spTree>
    <p:extLst>
      <p:ext uri="{BB962C8B-B14F-4D97-AF65-F5344CB8AC3E}">
        <p14:creationId xmlns:p14="http://schemas.microsoft.com/office/powerpoint/2010/main" val="152422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不同于 </a:t>
            </a:r>
            <a:r>
              <a:rPr lang="en-US" altLang="zh-CN" dirty="0" err="1"/>
              <a:t>VideoStorm</a:t>
            </a:r>
            <a:r>
              <a:rPr lang="en-US" altLang="zh-CN" dirty="0"/>
              <a:t> </a:t>
            </a:r>
            <a:r>
              <a:rPr lang="zh-CN" altLang="en-US" dirty="0"/>
              <a:t>只在 </a:t>
            </a:r>
            <a:r>
              <a:rPr lang="en-US" altLang="zh-CN" dirty="0"/>
              <a:t>pareto boundary </a:t>
            </a:r>
            <a:r>
              <a:rPr lang="zh-CN" altLang="en-US" dirty="0"/>
              <a:t>进行搜索，</a:t>
            </a:r>
            <a:r>
              <a:rPr lang="en-US" altLang="zh-CN" dirty="0" err="1"/>
              <a:t>VideoEdge</a:t>
            </a:r>
            <a:r>
              <a:rPr lang="en-US" altLang="zh-CN" dirty="0"/>
              <a:t> </a:t>
            </a:r>
            <a:r>
              <a:rPr lang="zh-CN" altLang="en-US" dirty="0"/>
              <a:t>把搜索范围放松到了 </a:t>
            </a:r>
            <a:r>
              <a:rPr lang="en-US" altLang="zh-CN" dirty="0"/>
              <a:t>Pareto band, </a:t>
            </a:r>
            <a:r>
              <a:rPr lang="zh-CN" altLang="en-US" dirty="0"/>
              <a:t>用来应对可能出现的，资源不足导致任何一个最优点都无法被分配的情况。（</a:t>
            </a:r>
            <a:r>
              <a:rPr lang="en-US" altLang="zh-CN" dirty="0"/>
              <a:t>band: </a:t>
            </a:r>
            <a:r>
              <a:rPr lang="zh-CN" altLang="en-US" dirty="0"/>
              <a:t>两倍 </a:t>
            </a:r>
            <a:r>
              <a:rPr lang="en-US" altLang="zh-CN" dirty="0"/>
              <a:t>resource demand</a:t>
            </a:r>
            <a:r>
              <a:rPr lang="zh-CN" altLang="en-US" dirty="0"/>
              <a:t>）</a:t>
            </a:r>
            <a:endParaRPr lang="en-US" altLang="zh-CN" dirty="0"/>
          </a:p>
          <a:p>
            <a:endParaRPr lang="en-US" altLang="zh-CN" dirty="0"/>
          </a:p>
          <a:p>
            <a:r>
              <a:rPr lang="zh-CN" altLang="en-US" dirty="0"/>
              <a:t>由于每一层都有 上下行带宽、计算、存储等不同的资源，因此这里的 </a:t>
            </a:r>
            <a:r>
              <a:rPr lang="en-US" altLang="zh-CN" dirty="0"/>
              <a:t>resource demand </a:t>
            </a:r>
            <a:r>
              <a:rPr lang="zh-CN" altLang="en-US" dirty="0"/>
              <a:t>应该有多个维度。</a:t>
            </a:r>
            <a:endParaRPr lang="en-US" altLang="zh-CN" dirty="0"/>
          </a:p>
          <a:p>
            <a:endParaRPr lang="en-US" altLang="zh-CN" dirty="0"/>
          </a:p>
          <a:p>
            <a:r>
              <a:rPr lang="zh-CN" altLang="en-US" dirty="0"/>
              <a:t>在 </a:t>
            </a:r>
            <a:r>
              <a:rPr lang="en-US" altLang="zh-CN" dirty="0"/>
              <a:t>profiling </a:t>
            </a:r>
            <a:r>
              <a:rPr lang="zh-CN" altLang="en-US" dirty="0"/>
              <a:t>过程中，也用到了缓存中间结果，合并一些子任务等加速的 </a:t>
            </a:r>
            <a:r>
              <a:rPr lang="en-US" altLang="zh-CN" dirty="0"/>
              <a:t>trick</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31</a:t>
            </a:fld>
            <a:endParaRPr lang="zh-CN" altLang="en-US"/>
          </a:p>
        </p:txBody>
      </p:sp>
    </p:spTree>
    <p:extLst>
      <p:ext uri="{BB962C8B-B14F-4D97-AF65-F5344CB8AC3E}">
        <p14:creationId xmlns:p14="http://schemas.microsoft.com/office/powerpoint/2010/main" val="3411688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对比了 </a:t>
            </a:r>
            <a:r>
              <a:rPr lang="en-US" altLang="zh-CN" dirty="0"/>
              <a:t>Fair Allocation, </a:t>
            </a:r>
            <a:r>
              <a:rPr lang="en-US" altLang="zh-CN" dirty="0" err="1"/>
              <a:t>VideoStorm</a:t>
            </a:r>
            <a:r>
              <a:rPr lang="en-US" altLang="zh-CN" dirty="0"/>
              <a:t>, </a:t>
            </a:r>
            <a:r>
              <a:rPr lang="zh-CN" altLang="en-US" dirty="0"/>
              <a:t>和直接求解之前的二元线性优化问题得到的分配。</a:t>
            </a:r>
            <a:endParaRPr lang="en-US" altLang="zh-CN" dirty="0"/>
          </a:p>
          <a:p>
            <a:endParaRPr lang="en-US" altLang="zh-CN" dirty="0"/>
          </a:p>
          <a:p>
            <a:r>
              <a:rPr lang="zh-CN" altLang="en-US" dirty="0"/>
              <a:t>对于 </a:t>
            </a:r>
            <a:r>
              <a:rPr lang="en-US" altLang="zh-CN" dirty="0" err="1"/>
              <a:t>VideoStorm</a:t>
            </a:r>
            <a:r>
              <a:rPr lang="en-US" altLang="zh-CN" dirty="0"/>
              <a:t>, </a:t>
            </a:r>
            <a:r>
              <a:rPr lang="zh-CN" altLang="en-US" dirty="0"/>
              <a:t>由于只能针对单个 </a:t>
            </a:r>
            <a:r>
              <a:rPr lang="en-US" altLang="zh-CN" dirty="0"/>
              <a:t>resource, </a:t>
            </a:r>
            <a:r>
              <a:rPr lang="zh-CN" altLang="en-US" dirty="0"/>
              <a:t>单个集群，因此只考虑 </a:t>
            </a:r>
            <a:r>
              <a:rPr lang="en-US" altLang="zh-CN" dirty="0"/>
              <a:t>CPU, </a:t>
            </a:r>
            <a:r>
              <a:rPr lang="zh-CN" altLang="en-US" dirty="0"/>
              <a:t>优先把任务放在底层计算，如果 </a:t>
            </a:r>
            <a:r>
              <a:rPr lang="en-US" altLang="zh-CN" dirty="0"/>
              <a:t>CPU </a:t>
            </a:r>
            <a:r>
              <a:rPr lang="zh-CN" altLang="en-US" dirty="0"/>
              <a:t>不足则 </a:t>
            </a:r>
            <a:r>
              <a:rPr lang="en-US" altLang="zh-CN" dirty="0"/>
              <a:t>offloading </a:t>
            </a:r>
            <a:r>
              <a:rPr lang="zh-CN" altLang="en-US" dirty="0"/>
              <a:t>一部分到边缘或者云端。</a:t>
            </a:r>
            <a:endParaRPr lang="en-US" altLang="zh-CN" dirty="0"/>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33</a:t>
            </a:fld>
            <a:endParaRPr lang="zh-CN" altLang="en-US"/>
          </a:p>
        </p:txBody>
      </p:sp>
    </p:spTree>
    <p:extLst>
      <p:ext uri="{BB962C8B-B14F-4D97-AF65-F5344CB8AC3E}">
        <p14:creationId xmlns:p14="http://schemas.microsoft.com/office/powerpoint/2010/main" val="236959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在常见的设想，以及我们之前做或者调研的工作中，边缘计算主要是通过一个较近的计算节点来服务多个不同租户低延迟，短时长的移动端应用。这种部署称为 </a:t>
            </a:r>
            <a:r>
              <a:rPr lang="en-US" altLang="zh-CN" dirty="0"/>
              <a:t>Cyber Foraging. </a:t>
            </a:r>
          </a:p>
          <a:p>
            <a:endParaRPr lang="en-US" altLang="zh-CN" dirty="0"/>
          </a:p>
          <a:p>
            <a:r>
              <a:rPr lang="zh-CN" altLang="en-US" dirty="0"/>
              <a:t>然而，在实际情况中，很多大型公司的边缘计算部署是采用的 </a:t>
            </a:r>
            <a:r>
              <a:rPr lang="en-US" altLang="zh-CN" dirty="0"/>
              <a:t>Edge Site </a:t>
            </a:r>
            <a:r>
              <a:rPr lang="zh-CN" altLang="en-US" dirty="0"/>
              <a:t>模型。其中边缘计算主要是为了应对通向云端的网络低带宽、不稳定的特点，保证关键在没有网络情况也能运行。边缘端与数据生产端的带宽近乎无限，作为最主要的计算和储存设备，在网络允许的情况下利用云端进行一些计算。他们主要考虑的是 </a:t>
            </a:r>
            <a:r>
              <a:rPr lang="en-US" altLang="zh-CN" dirty="0"/>
              <a:t>Edge Site </a:t>
            </a:r>
            <a:r>
              <a:rPr lang="zh-CN" altLang="en-US" dirty="0"/>
              <a:t>这类部署，如图所示。</a:t>
            </a:r>
            <a:endParaRPr lang="en-US" altLang="zh-CN" dirty="0"/>
          </a:p>
          <a:p>
            <a:endParaRPr lang="en-US" altLang="zh-CN" dirty="0"/>
          </a:p>
          <a:p>
            <a:r>
              <a:rPr lang="en-US" altLang="zh-CN" dirty="0"/>
              <a:t>Cyber Forage </a:t>
            </a:r>
            <a:r>
              <a:rPr lang="zh-CN" altLang="en-US" dirty="0"/>
              <a:t>模型中，由于每个租户之间在算竞争使用资源，边缘只能保证 </a:t>
            </a:r>
            <a:r>
              <a:rPr lang="en-US" altLang="zh-CN" dirty="0"/>
              <a:t>best effort </a:t>
            </a:r>
            <a:r>
              <a:rPr lang="zh-CN" altLang="en-US" dirty="0"/>
              <a:t>地提供服务。 而在 </a:t>
            </a:r>
            <a:r>
              <a:rPr lang="en-US" altLang="zh-CN" dirty="0"/>
              <a:t>Edge Site </a:t>
            </a:r>
            <a:r>
              <a:rPr lang="zh-CN" altLang="en-US" dirty="0"/>
              <a:t>中，所有的任务都是公司内部控制的，因此可以根据不同任务的需求来进行更合理的资源分配。</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3</a:t>
            </a:fld>
            <a:endParaRPr lang="zh-CN" altLang="en-US"/>
          </a:p>
        </p:txBody>
      </p:sp>
    </p:spTree>
    <p:extLst>
      <p:ext uri="{BB962C8B-B14F-4D97-AF65-F5344CB8AC3E}">
        <p14:creationId xmlns:p14="http://schemas.microsoft.com/office/powerpoint/2010/main" val="1723828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首先考虑分析平均准确度提升。</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zh-CN" altLang="en-US" dirty="0"/>
              <a:t>对比线性规划求解和 </a:t>
            </a:r>
            <a:r>
              <a:rPr lang="en-US" altLang="zh-CN" dirty="0" err="1"/>
              <a:t>VideoEdge</a:t>
            </a:r>
            <a:r>
              <a:rPr lang="en-US" altLang="zh-CN" dirty="0"/>
              <a:t> </a:t>
            </a:r>
            <a:r>
              <a:rPr lang="zh-CN" altLang="en-US" dirty="0"/>
              <a:t>的区别由于 </a:t>
            </a:r>
            <a:r>
              <a:rPr lang="en-US" altLang="zh-CN" dirty="0"/>
              <a:t>BIP </a:t>
            </a:r>
            <a:r>
              <a:rPr lang="zh-CN" altLang="en-US" dirty="0"/>
              <a:t>的求解太慢，只能在一个 单摄像头</a:t>
            </a:r>
            <a:r>
              <a:rPr lang="en-US" altLang="zh-CN" dirty="0"/>
              <a:t>,</a:t>
            </a:r>
            <a:r>
              <a:rPr lang="zh-CN" altLang="en-US" dirty="0"/>
              <a:t> </a:t>
            </a:r>
            <a:r>
              <a:rPr lang="en-US" altLang="zh-CN" dirty="0"/>
              <a:t>2-4 </a:t>
            </a:r>
            <a:r>
              <a:rPr lang="zh-CN" altLang="en-US" dirty="0"/>
              <a:t>个 </a:t>
            </a:r>
            <a:r>
              <a:rPr lang="en-US" altLang="zh-CN" dirty="0"/>
              <a:t>query </a:t>
            </a:r>
            <a:r>
              <a:rPr lang="zh-CN" altLang="en-US" dirty="0"/>
              <a:t>的超小数据集进行实验。在这个小规模下二者表现是接近的。</a:t>
            </a: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zh-CN" altLang="en-US" dirty="0"/>
              <a:t>对比了几种 </a:t>
            </a:r>
            <a:r>
              <a:rPr lang="en-US" altLang="zh-CN" dirty="0"/>
              <a:t>baseline, </a:t>
            </a:r>
            <a:r>
              <a:rPr lang="zh-CN" altLang="en-US" dirty="0"/>
              <a:t>包括没有 </a:t>
            </a:r>
            <a:r>
              <a:rPr lang="en-US" altLang="zh-CN" dirty="0"/>
              <a:t>merge </a:t>
            </a:r>
            <a:r>
              <a:rPr lang="zh-CN" altLang="en-US" dirty="0"/>
              <a:t>的 </a:t>
            </a:r>
            <a:r>
              <a:rPr lang="en-US" altLang="zh-CN" dirty="0" err="1"/>
              <a:t>VideoEdge</a:t>
            </a:r>
            <a:r>
              <a:rPr lang="en-US" altLang="zh-CN" dirty="0"/>
              <a:t>, </a:t>
            </a:r>
            <a:r>
              <a:rPr lang="zh-CN" altLang="en-US" dirty="0"/>
              <a:t>可以看到 </a:t>
            </a:r>
            <a:r>
              <a:rPr lang="en-US" altLang="zh-CN" dirty="0" err="1"/>
              <a:t>VideoEdge</a:t>
            </a:r>
            <a:r>
              <a:rPr lang="en-US" altLang="zh-CN" dirty="0"/>
              <a:t> </a:t>
            </a:r>
            <a:r>
              <a:rPr lang="zh-CN" altLang="en-US" dirty="0"/>
              <a:t>显著好于 </a:t>
            </a:r>
            <a:r>
              <a:rPr lang="en-US" altLang="zh-CN" dirty="0"/>
              <a:t>baseline, </a:t>
            </a:r>
            <a:r>
              <a:rPr lang="zh-CN" altLang="en-US" dirty="0"/>
              <a:t>最多能达到 </a:t>
            </a:r>
            <a:r>
              <a:rPr lang="en-US" altLang="zh-CN" dirty="0" err="1"/>
              <a:t>VideoStorm</a:t>
            </a:r>
            <a:r>
              <a:rPr lang="en-US" altLang="zh-CN" dirty="0"/>
              <a:t> </a:t>
            </a:r>
            <a:r>
              <a:rPr lang="zh-CN" altLang="en-US" dirty="0"/>
              <a:t>的 </a:t>
            </a:r>
            <a:r>
              <a:rPr lang="en-US" altLang="zh-CN" dirty="0"/>
              <a:t>5.4 </a:t>
            </a:r>
            <a:r>
              <a:rPr lang="zh-CN" altLang="en-US" dirty="0"/>
              <a:t>倍 </a:t>
            </a:r>
            <a:r>
              <a:rPr lang="en-US" altLang="zh-CN" dirty="0"/>
              <a:t>accuracy, fair allocation </a:t>
            </a:r>
            <a:r>
              <a:rPr lang="zh-CN" altLang="en-US" dirty="0"/>
              <a:t>的 </a:t>
            </a:r>
            <a:r>
              <a:rPr lang="en-US" altLang="zh-CN" dirty="0"/>
              <a:t>25.4 </a:t>
            </a:r>
            <a:r>
              <a:rPr lang="zh-CN" altLang="en-US" dirty="0"/>
              <a:t>倍。并且 </a:t>
            </a:r>
            <a:r>
              <a:rPr lang="en-US" altLang="zh-CN" dirty="0"/>
              <a:t>query merging </a:t>
            </a:r>
            <a:r>
              <a:rPr lang="zh-CN" altLang="en-US" dirty="0"/>
              <a:t>带来了可观的平均准确度提升。</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34</a:t>
            </a:fld>
            <a:endParaRPr lang="zh-CN" altLang="en-US"/>
          </a:p>
        </p:txBody>
      </p:sp>
    </p:spTree>
    <p:extLst>
      <p:ext uri="{BB962C8B-B14F-4D97-AF65-F5344CB8AC3E}">
        <p14:creationId xmlns:p14="http://schemas.microsoft.com/office/powerpoint/2010/main" val="1263284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接下来是资源利用率分析。这里也是在超小数据集的设定下进行的。</a:t>
            </a:r>
            <a:endParaRPr lang="en-US" altLang="zh-CN" dirty="0"/>
          </a:p>
          <a:p>
            <a:endParaRPr lang="en-US" altLang="zh-CN" dirty="0"/>
          </a:p>
          <a:p>
            <a:r>
              <a:rPr lang="zh-CN" altLang="en-US" dirty="0"/>
              <a:t>这个图的横轴是 </a:t>
            </a:r>
            <a:r>
              <a:rPr lang="en-US" altLang="zh-CN" dirty="0"/>
              <a:t>cumulative distributed function, </a:t>
            </a:r>
            <a:r>
              <a:rPr lang="zh-CN" altLang="en-US" dirty="0"/>
              <a:t>就是纵轴对应的值之下的值在整体情况所占的比例。可以看到，</a:t>
            </a:r>
            <a:r>
              <a:rPr lang="en-US" altLang="zh-CN" dirty="0" err="1"/>
              <a:t>VideoEdge</a:t>
            </a:r>
            <a:r>
              <a:rPr lang="en-US" altLang="zh-CN" dirty="0"/>
              <a:t> </a:t>
            </a:r>
            <a:r>
              <a:rPr lang="zh-CN" altLang="en-US" dirty="0"/>
              <a:t>和 </a:t>
            </a:r>
            <a:r>
              <a:rPr lang="en-US" altLang="zh-CN" dirty="0"/>
              <a:t>BIP </a:t>
            </a:r>
            <a:r>
              <a:rPr lang="zh-CN" altLang="en-US" dirty="0"/>
              <a:t>优化结果几乎一致，大部分情况下 </a:t>
            </a:r>
            <a:r>
              <a:rPr lang="en-US" altLang="zh-CN" dirty="0"/>
              <a:t>accuracy </a:t>
            </a:r>
            <a:r>
              <a:rPr lang="zh-CN" altLang="en-US" dirty="0"/>
              <a:t>和资源占用率都高于 </a:t>
            </a:r>
            <a:r>
              <a:rPr lang="en-US" altLang="zh-CN" dirty="0"/>
              <a:t>baseline.</a:t>
            </a:r>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35</a:t>
            </a:fld>
            <a:endParaRPr lang="zh-CN" altLang="en-US"/>
          </a:p>
        </p:txBody>
      </p:sp>
    </p:spTree>
    <p:extLst>
      <p:ext uri="{BB962C8B-B14F-4D97-AF65-F5344CB8AC3E}">
        <p14:creationId xmlns:p14="http://schemas.microsoft.com/office/powerpoint/2010/main" val="3466214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这个图对比了 </a:t>
            </a:r>
            <a:r>
              <a:rPr lang="en-US" altLang="zh-CN" dirty="0"/>
              <a:t>BIP </a:t>
            </a:r>
            <a:r>
              <a:rPr lang="zh-CN" altLang="en-US" dirty="0"/>
              <a:t>和 </a:t>
            </a:r>
            <a:r>
              <a:rPr lang="en-US" altLang="zh-CN" dirty="0" err="1"/>
              <a:t>VideoEdge</a:t>
            </a:r>
            <a:r>
              <a:rPr lang="en-US" altLang="zh-CN" dirty="0"/>
              <a:t> </a:t>
            </a:r>
            <a:r>
              <a:rPr lang="zh-CN" altLang="en-US" dirty="0"/>
              <a:t>的运行时间对比。（</a:t>
            </a:r>
            <a:r>
              <a:rPr lang="en-US" altLang="zh-CN" dirty="0"/>
              <a:t>BIP </a:t>
            </a:r>
            <a:r>
              <a:rPr lang="zh-CN" altLang="en-US" dirty="0"/>
              <a:t>时间应该是预测出来的） 横轴是同时需要 </a:t>
            </a:r>
            <a:r>
              <a:rPr lang="en-US" altLang="zh-CN" dirty="0"/>
              <a:t>schedule </a:t>
            </a:r>
            <a:r>
              <a:rPr lang="zh-CN" altLang="en-US" dirty="0"/>
              <a:t>的 </a:t>
            </a:r>
            <a:r>
              <a:rPr lang="en-US" altLang="zh-CN" dirty="0"/>
              <a:t>query </a:t>
            </a:r>
            <a:r>
              <a:rPr lang="zh-CN" altLang="en-US" dirty="0"/>
              <a:t>个数</a:t>
            </a:r>
            <a:endParaRPr lang="en-US" altLang="zh-CN" dirty="0"/>
          </a:p>
          <a:p>
            <a:endParaRPr lang="en-US" altLang="zh-CN" dirty="0"/>
          </a:p>
          <a:p>
            <a:r>
              <a:rPr lang="zh-CN" altLang="en-US" dirty="0"/>
              <a:t>左边的纵轴和黄色柱子是 </a:t>
            </a:r>
            <a:r>
              <a:rPr lang="en-US" altLang="zh-CN" dirty="0"/>
              <a:t>BIP </a:t>
            </a:r>
            <a:r>
              <a:rPr lang="zh-CN" altLang="en-US" dirty="0"/>
              <a:t>的运行时间，注意到纵轴是指数增长的。</a:t>
            </a:r>
            <a:endParaRPr lang="en-US" altLang="zh-CN" dirty="0"/>
          </a:p>
          <a:p>
            <a:endParaRPr lang="en-US" altLang="zh-CN" dirty="0"/>
          </a:p>
          <a:p>
            <a:r>
              <a:rPr lang="zh-CN" altLang="en-US" dirty="0"/>
              <a:t>右边的纵轴和折线图是 </a:t>
            </a:r>
            <a:r>
              <a:rPr lang="en-US" altLang="zh-CN" dirty="0" err="1"/>
              <a:t>VideoEdge</a:t>
            </a:r>
            <a:r>
              <a:rPr lang="en-US" altLang="zh-CN" dirty="0"/>
              <a:t> </a:t>
            </a:r>
            <a:r>
              <a:rPr lang="zh-CN" altLang="en-US" dirty="0"/>
              <a:t>运行时间与 </a:t>
            </a:r>
            <a:r>
              <a:rPr lang="en-US" altLang="zh-CN" dirty="0"/>
              <a:t>BIP </a:t>
            </a:r>
            <a:r>
              <a:rPr lang="zh-CN" altLang="en-US" dirty="0"/>
              <a:t>的比例，从 </a:t>
            </a:r>
            <a:r>
              <a:rPr lang="en-US" altLang="zh-CN" dirty="0"/>
              <a:t>3.7% </a:t>
            </a:r>
            <a:r>
              <a:rPr lang="zh-CN" altLang="en-US" dirty="0"/>
              <a:t>逐渐下降到 </a:t>
            </a:r>
            <a:r>
              <a:rPr lang="en-US" altLang="zh-CN" dirty="0"/>
              <a:t>0.09%</a:t>
            </a:r>
            <a:r>
              <a:rPr lang="zh-CN" altLang="en-US" dirty="0"/>
              <a:t>，对比下来整体的运行时间增长应该是接近线性的</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36</a:t>
            </a:fld>
            <a:endParaRPr lang="zh-CN" altLang="en-US"/>
          </a:p>
        </p:txBody>
      </p:sp>
    </p:spTree>
    <p:extLst>
      <p:ext uri="{BB962C8B-B14F-4D97-AF65-F5344CB8AC3E}">
        <p14:creationId xmlns:p14="http://schemas.microsoft.com/office/powerpoint/2010/main" val="1966327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简单总结一下这篇文章，就是利用启发式搜索选择恰当的 </a:t>
            </a:r>
            <a:r>
              <a:rPr lang="en-US" altLang="zh-CN" dirty="0"/>
              <a:t>query plan, placement, &amp; merging, </a:t>
            </a:r>
            <a:r>
              <a:rPr lang="zh-CN" altLang="en-US" dirty="0"/>
              <a:t>从而在固定的资源下最大化平均准确度。</a:t>
            </a:r>
            <a:endParaRPr lang="en-US" altLang="zh-CN" dirty="0"/>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37</a:t>
            </a:fld>
            <a:endParaRPr lang="zh-CN" altLang="en-US"/>
          </a:p>
        </p:txBody>
      </p:sp>
    </p:spTree>
    <p:extLst>
      <p:ext uri="{BB962C8B-B14F-4D97-AF65-F5344CB8AC3E}">
        <p14:creationId xmlns:p14="http://schemas.microsoft.com/office/powerpoint/2010/main" val="2475863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顺便提一下，这个 </a:t>
            </a:r>
            <a:r>
              <a:rPr lang="en-US" altLang="zh-CN" dirty="0"/>
              <a:t>chameleon </a:t>
            </a:r>
            <a:r>
              <a:rPr lang="zh-CN" altLang="en-US" dirty="0"/>
              <a:t>是我上次组会讲的工作，主要思想就是在 </a:t>
            </a:r>
            <a:r>
              <a:rPr lang="en-US" altLang="zh-CN" dirty="0" err="1"/>
              <a:t>VideoStorm</a:t>
            </a:r>
            <a:r>
              <a:rPr lang="en-US" altLang="zh-CN" dirty="0"/>
              <a:t> </a:t>
            </a:r>
            <a:r>
              <a:rPr lang="zh-CN" altLang="en-US" dirty="0"/>
              <a:t>的基础上，想方设法的把 </a:t>
            </a:r>
            <a:r>
              <a:rPr lang="en-US" altLang="zh-CN" dirty="0"/>
              <a:t>offline profiling </a:t>
            </a:r>
            <a:r>
              <a:rPr lang="zh-CN" altLang="en-US" dirty="0"/>
              <a:t>过程变成 </a:t>
            </a:r>
            <a:r>
              <a:rPr lang="en-US" altLang="zh-CN" dirty="0"/>
              <a:t>periodically profiling, </a:t>
            </a:r>
            <a:r>
              <a:rPr lang="zh-CN" altLang="en-US" dirty="0"/>
              <a:t>根据视频内容改变 </a:t>
            </a:r>
            <a:r>
              <a:rPr lang="en-US" altLang="zh-CN" dirty="0"/>
              <a:t>query configs.</a:t>
            </a:r>
          </a:p>
          <a:p>
            <a:endParaRPr lang="en-US" altLang="zh-CN" dirty="0"/>
          </a:p>
          <a:p>
            <a:r>
              <a:rPr lang="zh-CN" altLang="en-US" dirty="0"/>
              <a:t>具体方法是利用摄像头之间的时空连续性，减少完整 </a:t>
            </a:r>
            <a:r>
              <a:rPr lang="en-US" altLang="zh-CN" dirty="0"/>
              <a:t>Profiling </a:t>
            </a:r>
            <a:r>
              <a:rPr lang="zh-CN" altLang="en-US" dirty="0"/>
              <a:t>的次数。</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38</a:t>
            </a:fld>
            <a:endParaRPr lang="zh-CN" altLang="en-US"/>
          </a:p>
        </p:txBody>
      </p:sp>
    </p:spTree>
    <p:extLst>
      <p:ext uri="{BB962C8B-B14F-4D97-AF65-F5344CB8AC3E}">
        <p14:creationId xmlns:p14="http://schemas.microsoft.com/office/powerpoint/2010/main" val="792114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这里总结了这三个工作，虽然都是在优化 </a:t>
            </a:r>
            <a:r>
              <a:rPr lang="en-US" altLang="zh-CN" dirty="0"/>
              <a:t>video pipeline</a:t>
            </a:r>
            <a:r>
              <a:rPr lang="zh-CN" altLang="en-US" dirty="0"/>
              <a:t>，但是每篇文章的实验设定和优化目标略有不同。</a:t>
            </a:r>
            <a:endParaRPr lang="en-US" altLang="zh-CN" dirty="0"/>
          </a:p>
          <a:p>
            <a:endParaRPr lang="en-US" altLang="zh-CN" dirty="0"/>
          </a:p>
          <a:p>
            <a:r>
              <a:rPr lang="zh-CN" altLang="en-US" dirty="0"/>
              <a:t>可能的改进思路：</a:t>
            </a:r>
            <a:endParaRPr lang="en-US" altLang="zh-CN" dirty="0"/>
          </a:p>
          <a:p>
            <a:endParaRPr lang="en-US" altLang="zh-CN" dirty="0"/>
          </a:p>
          <a:p>
            <a:pPr marL="228600" indent="-228600">
              <a:buAutoNum type="arabicPeriod"/>
            </a:pPr>
            <a:r>
              <a:rPr lang="zh-CN" altLang="en-US" dirty="0"/>
              <a:t>没有考虑可以相互替换的资源，例如 </a:t>
            </a:r>
            <a:r>
              <a:rPr lang="en-US" altLang="zh-CN" dirty="0"/>
              <a:t>CPU </a:t>
            </a:r>
            <a:r>
              <a:rPr lang="en-US" altLang="zh-CN" dirty="0" err="1"/>
              <a:t>v.s</a:t>
            </a:r>
            <a:r>
              <a:rPr lang="en-US" altLang="zh-CN" dirty="0"/>
              <a:t>. GPU. </a:t>
            </a:r>
            <a:r>
              <a:rPr lang="zh-CN" altLang="en-US" dirty="0"/>
              <a:t>异构资源调度，对计算硬件进行抽象 </a:t>
            </a:r>
            <a:r>
              <a:rPr lang="en-US" altLang="zh-CN" dirty="0">
                <a:sym typeface="Wingdings" panose="05000000000000000000" pitchFamily="2" charset="2"/>
              </a:rPr>
              <a:t> </a:t>
            </a:r>
            <a:r>
              <a:rPr lang="zh-CN" altLang="en-US" dirty="0">
                <a:sym typeface="Wingdings" panose="05000000000000000000" pitchFamily="2" charset="2"/>
              </a:rPr>
              <a:t>转化成单位计算资源，可以代表处理速度和计算容量 （</a:t>
            </a:r>
            <a:r>
              <a:rPr lang="en-US" altLang="zh-CN" dirty="0">
                <a:sym typeface="Wingdings" panose="05000000000000000000" pitchFamily="2" charset="2"/>
              </a:rPr>
              <a:t>FLOPS, Memory, GPU cycle …</a:t>
            </a:r>
            <a:r>
              <a:rPr lang="zh-CN" altLang="en-US" dirty="0">
                <a:sym typeface="Wingdings" panose="05000000000000000000" pitchFamily="2" charset="2"/>
              </a:rPr>
              <a:t>）。把 </a:t>
            </a:r>
            <a:r>
              <a:rPr lang="en-US" altLang="zh-CN" dirty="0" err="1">
                <a:sym typeface="Wingdings" panose="05000000000000000000" pitchFamily="2" charset="2"/>
              </a:rPr>
              <a:t>S_i,j,k</a:t>
            </a:r>
            <a:r>
              <a:rPr lang="en-US" altLang="zh-CN" dirty="0">
                <a:sym typeface="Wingdings" panose="05000000000000000000" pitchFamily="2" charset="2"/>
              </a:rPr>
              <a:t> </a:t>
            </a:r>
            <a:r>
              <a:rPr lang="zh-CN" altLang="en-US" dirty="0">
                <a:sym typeface="Wingdings" panose="05000000000000000000" pitchFamily="2" charset="2"/>
              </a:rPr>
              <a:t>改成 </a:t>
            </a:r>
            <a:r>
              <a:rPr lang="en-US" altLang="zh-CN" dirty="0">
                <a:sym typeface="Wingdings" panose="05000000000000000000" pitchFamily="2" charset="2"/>
              </a:rPr>
              <a:t>or </a:t>
            </a:r>
            <a:r>
              <a:rPr lang="zh-CN" altLang="en-US" dirty="0">
                <a:sym typeface="Wingdings" panose="05000000000000000000" pitchFamily="2" charset="2"/>
              </a:rPr>
              <a:t>逻辑而非 </a:t>
            </a:r>
            <a:r>
              <a:rPr lang="en-US" altLang="zh-CN" dirty="0">
                <a:sym typeface="Wingdings" panose="05000000000000000000" pitchFamily="2" charset="2"/>
              </a:rPr>
              <a:t>and </a:t>
            </a:r>
            <a:r>
              <a:rPr lang="zh-CN" altLang="en-US" dirty="0">
                <a:sym typeface="Wingdings" panose="05000000000000000000" pitchFamily="2" charset="2"/>
              </a:rPr>
              <a:t>逻辑</a:t>
            </a:r>
            <a:endParaRPr lang="en-US" altLang="zh-CN" dirty="0">
              <a:sym typeface="Wingdings" panose="05000000000000000000" pitchFamily="2" charset="2"/>
            </a:endParaRPr>
          </a:p>
          <a:p>
            <a:pPr marL="228600" indent="-228600">
              <a:buAutoNum type="arabicPeriod"/>
            </a:pPr>
            <a:r>
              <a:rPr lang="zh-CN" altLang="en-US" dirty="0">
                <a:sym typeface="Wingdings" panose="05000000000000000000" pitchFamily="2" charset="2"/>
              </a:rPr>
              <a:t>专注于 </a:t>
            </a:r>
            <a:r>
              <a:rPr lang="en-US" altLang="zh-CN" dirty="0">
                <a:sym typeface="Wingdings" panose="05000000000000000000" pitchFamily="2" charset="2"/>
              </a:rPr>
              <a:t>placement and latency </a:t>
            </a:r>
            <a:r>
              <a:rPr lang="zh-CN" altLang="en-US" dirty="0">
                <a:sym typeface="Wingdings" panose="05000000000000000000" pitchFamily="2" charset="2"/>
              </a:rPr>
              <a:t>网络带来的延迟，抖动，</a:t>
            </a:r>
            <a:r>
              <a:rPr lang="en-US" altLang="zh-CN" dirty="0">
                <a:sym typeface="Wingdings" panose="05000000000000000000" pitchFamily="2" charset="2"/>
              </a:rPr>
              <a:t>GPU </a:t>
            </a:r>
            <a:r>
              <a:rPr lang="zh-CN" altLang="en-US" dirty="0">
                <a:sym typeface="Wingdings" panose="05000000000000000000" pitchFamily="2" charset="2"/>
              </a:rPr>
              <a:t>分配 </a:t>
            </a:r>
            <a:r>
              <a:rPr lang="en-US" altLang="zh-CN" dirty="0">
                <a:sym typeface="Wingdings" panose="05000000000000000000" pitchFamily="2" charset="2"/>
              </a:rPr>
              <a:t>(OS </a:t>
            </a:r>
            <a:r>
              <a:rPr lang="zh-CN" altLang="en-US" dirty="0">
                <a:sym typeface="Wingdings" panose="05000000000000000000" pitchFamily="2" charset="2"/>
              </a:rPr>
              <a:t>进程调度，数据库优化</a:t>
            </a:r>
            <a:r>
              <a:rPr lang="en-US" altLang="zh-CN" dirty="0">
                <a:sym typeface="Wingdings" panose="05000000000000000000" pitchFamily="2" charset="2"/>
              </a:rPr>
              <a:t>)</a:t>
            </a:r>
          </a:p>
          <a:p>
            <a:pPr marL="228600" indent="-228600">
              <a:buAutoNum type="arabicPeriod"/>
            </a:pPr>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40</a:t>
            </a:fld>
            <a:endParaRPr lang="zh-CN" altLang="en-US"/>
          </a:p>
        </p:txBody>
      </p:sp>
    </p:spTree>
    <p:extLst>
      <p:ext uri="{BB962C8B-B14F-4D97-AF65-F5344CB8AC3E}">
        <p14:creationId xmlns:p14="http://schemas.microsoft.com/office/powerpoint/2010/main" val="2622406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有的资源是可以相互替换的，然而在这些工作里面，要么只讨论了单一的资源，要么讨论的是相互之间没有关联的资源。</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41</a:t>
            </a:fld>
            <a:endParaRPr lang="zh-CN" altLang="en-US"/>
          </a:p>
        </p:txBody>
      </p:sp>
    </p:spTree>
    <p:extLst>
      <p:ext uri="{BB962C8B-B14F-4D97-AF65-F5344CB8AC3E}">
        <p14:creationId xmlns:p14="http://schemas.microsoft.com/office/powerpoint/2010/main" val="402073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这里将计算机视觉的上层应用抽象成一个个 </a:t>
            </a:r>
            <a:r>
              <a:rPr lang="en-US" altLang="zh-CN" dirty="0"/>
              <a:t>query, </a:t>
            </a:r>
            <a:r>
              <a:rPr lang="zh-CN" altLang="en-US" dirty="0"/>
              <a:t>比如说车辆统计、车牌识别等等。</a:t>
            </a:r>
            <a:endParaRPr lang="en-US" altLang="zh-CN" dirty="0"/>
          </a:p>
          <a:p>
            <a:endParaRPr lang="en-US" altLang="zh-CN" dirty="0"/>
          </a:p>
          <a:p>
            <a:r>
              <a:rPr lang="zh-CN" altLang="en-US" dirty="0"/>
              <a:t>每个上层的任务 </a:t>
            </a:r>
            <a:r>
              <a:rPr lang="en-US" altLang="zh-CN" dirty="0"/>
              <a:t>query </a:t>
            </a:r>
            <a:r>
              <a:rPr lang="zh-CN" altLang="en-US" dirty="0"/>
              <a:t>可以被拆分成很多个子任务 </a:t>
            </a:r>
            <a:r>
              <a:rPr lang="en-US" altLang="zh-CN" dirty="0"/>
              <a:t>transform </a:t>
            </a:r>
            <a:r>
              <a:rPr lang="zh-CN" altLang="en-US" dirty="0"/>
              <a:t>的有向无环图</a:t>
            </a:r>
            <a:r>
              <a:rPr lang="en-US" altLang="zh-CN" dirty="0"/>
              <a:t>. Transform </a:t>
            </a:r>
            <a:r>
              <a:rPr lang="zh-CN" altLang="en-US" dirty="0"/>
              <a:t>流式的处理输入输出。</a:t>
            </a:r>
            <a:endParaRPr lang="en-US" altLang="zh-CN" dirty="0"/>
          </a:p>
          <a:p>
            <a:endParaRPr lang="en-US" altLang="zh-CN" dirty="0"/>
          </a:p>
          <a:p>
            <a:r>
              <a:rPr lang="zh-CN" altLang="en-US" dirty="0"/>
              <a:t>每个 </a:t>
            </a:r>
            <a:r>
              <a:rPr lang="en-US" altLang="zh-CN" dirty="0"/>
              <a:t>transform </a:t>
            </a:r>
            <a:r>
              <a:rPr lang="zh-CN" altLang="en-US" dirty="0"/>
              <a:t>可能都有许多可以调节的节点，比如说帧率，</a:t>
            </a:r>
            <a:r>
              <a:rPr lang="en-US" altLang="zh-CN" dirty="0"/>
              <a:t>CNN </a:t>
            </a:r>
            <a:r>
              <a:rPr lang="zh-CN" altLang="en-US" dirty="0"/>
              <a:t>网络的选择，分辨率等等。</a:t>
            </a:r>
            <a:endParaRPr lang="en-US" altLang="zh-CN" dirty="0"/>
          </a:p>
          <a:p>
            <a:endParaRPr lang="en-US" altLang="zh-CN" dirty="0"/>
          </a:p>
          <a:p>
            <a:r>
              <a:rPr lang="zh-CN" altLang="en-US" dirty="0"/>
              <a:t>每个 </a:t>
            </a:r>
            <a:r>
              <a:rPr lang="en-US" altLang="zh-CN" dirty="0"/>
              <a:t>query </a:t>
            </a:r>
            <a:r>
              <a:rPr lang="zh-CN" altLang="en-US" dirty="0"/>
              <a:t>也可能选择不同的 </a:t>
            </a:r>
            <a:r>
              <a:rPr lang="en-US" altLang="zh-CN" dirty="0"/>
              <a:t>transform </a:t>
            </a:r>
            <a:r>
              <a:rPr lang="zh-CN" altLang="en-US" dirty="0"/>
              <a:t>组合来到达目的，比如说 </a:t>
            </a:r>
            <a:r>
              <a:rPr lang="en-US" altLang="zh-CN" dirty="0"/>
              <a:t>Car counting </a:t>
            </a:r>
            <a:r>
              <a:rPr lang="zh-CN" altLang="en-US" dirty="0"/>
              <a:t>任务的第一步既可以是 </a:t>
            </a:r>
            <a:r>
              <a:rPr lang="en-US" altLang="zh-CN" dirty="0"/>
              <a:t>object detector </a:t>
            </a:r>
            <a:r>
              <a:rPr lang="zh-CN" altLang="en-US" dirty="0"/>
              <a:t>也可以是 </a:t>
            </a:r>
            <a:r>
              <a:rPr lang="en-US" altLang="zh-CN" dirty="0"/>
              <a:t>Background subtraction</a:t>
            </a:r>
            <a:r>
              <a:rPr lang="zh-CN" altLang="en-US" dirty="0"/>
              <a:t>。</a:t>
            </a:r>
            <a:endParaRPr lang="en-US" altLang="zh-CN"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4</a:t>
            </a:fld>
            <a:endParaRPr lang="zh-CN" altLang="en-US"/>
          </a:p>
        </p:txBody>
      </p:sp>
    </p:spTree>
    <p:extLst>
      <p:ext uri="{BB962C8B-B14F-4D97-AF65-F5344CB8AC3E}">
        <p14:creationId xmlns:p14="http://schemas.microsoft.com/office/powerpoint/2010/main" val="221538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这个是对这个项目的涉及到的论文的一些总结，都是在现有 </a:t>
            </a:r>
            <a:r>
              <a:rPr lang="en-US" altLang="zh-CN" dirty="0"/>
              <a:t>CV </a:t>
            </a:r>
            <a:r>
              <a:rPr lang="zh-CN" altLang="en-US" dirty="0"/>
              <a:t>算法基础上 </a:t>
            </a:r>
            <a:r>
              <a:rPr lang="en-US" altLang="zh-CN" dirty="0"/>
              <a:t>System &amp; Networking </a:t>
            </a:r>
            <a:r>
              <a:rPr lang="zh-CN" altLang="en-US" dirty="0"/>
              <a:t>方面的创新。</a:t>
            </a:r>
            <a:endParaRPr lang="en-US" altLang="zh-CN" dirty="0"/>
          </a:p>
          <a:p>
            <a:endParaRPr lang="en-US" altLang="zh-CN" dirty="0"/>
          </a:p>
          <a:p>
            <a:r>
              <a:rPr lang="zh-CN" altLang="en-US" dirty="0"/>
              <a:t>最底层的 </a:t>
            </a:r>
            <a:r>
              <a:rPr lang="en-US" altLang="zh-CN" dirty="0"/>
              <a:t>OSDI</a:t>
            </a:r>
            <a:r>
              <a:rPr lang="zh-CN" altLang="en-US" dirty="0"/>
              <a:t>’</a:t>
            </a:r>
            <a:r>
              <a:rPr lang="en-US" altLang="zh-CN" dirty="0"/>
              <a:t>18 </a:t>
            </a:r>
            <a:r>
              <a:rPr lang="zh-CN" altLang="en-US" dirty="0"/>
              <a:t>的 </a:t>
            </a:r>
            <a:r>
              <a:rPr lang="en-US" altLang="zh-CN" dirty="0"/>
              <a:t>Focus </a:t>
            </a:r>
            <a:r>
              <a:rPr lang="zh-CN" altLang="en-US" dirty="0"/>
              <a:t>是针对 </a:t>
            </a:r>
            <a:r>
              <a:rPr lang="en-US" altLang="zh-CN" dirty="0"/>
              <a:t>after-the-fact </a:t>
            </a:r>
            <a:r>
              <a:rPr lang="zh-CN" altLang="en-US" dirty="0"/>
              <a:t>的事后视频查询，在最开始实时处理的时候利用压缩的轻量级 </a:t>
            </a:r>
            <a:r>
              <a:rPr lang="en-US" altLang="zh-CN" dirty="0"/>
              <a:t>CNN </a:t>
            </a:r>
            <a:r>
              <a:rPr lang="zh-CN" altLang="en-US" dirty="0"/>
              <a:t>将有可能存在目标的帧进行标记，之后查询的时候用重量级 </a:t>
            </a:r>
            <a:r>
              <a:rPr lang="en-US" altLang="zh-CN" dirty="0"/>
              <a:t>CNN </a:t>
            </a:r>
            <a:r>
              <a:rPr lang="zh-CN" altLang="en-US" dirty="0"/>
              <a:t>在标记的帧里面快速进行查询。</a:t>
            </a:r>
            <a:endParaRPr lang="en-US" altLang="zh-CN" dirty="0"/>
          </a:p>
          <a:p>
            <a:endParaRPr lang="en-US" altLang="zh-CN" dirty="0"/>
          </a:p>
          <a:p>
            <a:r>
              <a:rPr lang="en-US" altLang="zh-CN" dirty="0"/>
              <a:t>IPSN </a:t>
            </a:r>
            <a:r>
              <a:rPr lang="zh-CN" altLang="en-US" dirty="0"/>
              <a:t>这个是对可旋转的摄像头进行虚拟化，不同的任务可以对摄像头有不同的操作请求，虚拟的摄像头返回满足条件的最近的视频帧。</a:t>
            </a:r>
            <a:endParaRPr lang="en-US" altLang="zh-CN" dirty="0"/>
          </a:p>
          <a:p>
            <a:endParaRPr lang="en-US" altLang="zh-CN" dirty="0"/>
          </a:p>
          <a:p>
            <a:r>
              <a:rPr lang="en-US" altLang="zh-CN" dirty="0"/>
              <a:t>SEC’18 </a:t>
            </a:r>
            <a:r>
              <a:rPr lang="zh-CN" altLang="en-US" dirty="0"/>
              <a:t>是 </a:t>
            </a:r>
            <a:r>
              <a:rPr lang="en-US" altLang="zh-CN" dirty="0" err="1"/>
              <a:t>VideoEdge</a:t>
            </a:r>
            <a:r>
              <a:rPr lang="en-US" altLang="zh-CN" dirty="0"/>
              <a:t>, </a:t>
            </a:r>
            <a:r>
              <a:rPr lang="zh-CN" altLang="en-US" dirty="0"/>
              <a:t>考虑了 </a:t>
            </a:r>
            <a:r>
              <a:rPr lang="en-US" altLang="zh-CN" dirty="0"/>
              <a:t>query </a:t>
            </a:r>
            <a:r>
              <a:rPr lang="zh-CN" altLang="en-US" dirty="0"/>
              <a:t>在端</a:t>
            </a:r>
            <a:r>
              <a:rPr lang="en-US" altLang="zh-CN" dirty="0"/>
              <a:t>-</a:t>
            </a:r>
            <a:r>
              <a:rPr lang="zh-CN" altLang="en-US" dirty="0"/>
              <a:t>边</a:t>
            </a:r>
            <a:r>
              <a:rPr lang="en-US" altLang="zh-CN" dirty="0"/>
              <a:t>-</a:t>
            </a:r>
            <a:r>
              <a:rPr lang="zh-CN" altLang="en-US" dirty="0"/>
              <a:t>云网络不同层次的部署，每一层的带宽和计算资源占用，还考虑了不同 </a:t>
            </a:r>
            <a:r>
              <a:rPr lang="en-US" altLang="zh-CN" dirty="0"/>
              <a:t>query </a:t>
            </a:r>
            <a:r>
              <a:rPr lang="zh-CN" altLang="en-US" dirty="0"/>
              <a:t>的合并。 </a:t>
            </a:r>
            <a:r>
              <a:rPr lang="en-US" altLang="zh-CN" dirty="0"/>
              <a:t>NSDI</a:t>
            </a:r>
            <a:r>
              <a:rPr lang="zh-CN" altLang="en-US" dirty="0"/>
              <a:t>’</a:t>
            </a:r>
            <a:r>
              <a:rPr lang="en-US" altLang="zh-CN" dirty="0"/>
              <a:t>17 </a:t>
            </a:r>
            <a:r>
              <a:rPr lang="zh-CN" altLang="en-US" dirty="0"/>
              <a:t>是 </a:t>
            </a:r>
            <a:r>
              <a:rPr lang="en-US" altLang="zh-CN" dirty="0" err="1"/>
              <a:t>VideoStorm</a:t>
            </a:r>
            <a:r>
              <a:rPr lang="en-US" altLang="zh-CN" dirty="0"/>
              <a:t>, </a:t>
            </a:r>
            <a:r>
              <a:rPr lang="zh-CN" altLang="en-US" dirty="0"/>
              <a:t>考虑 </a:t>
            </a:r>
            <a:r>
              <a:rPr lang="en-US" altLang="zh-CN" dirty="0"/>
              <a:t>query </a:t>
            </a:r>
            <a:r>
              <a:rPr lang="zh-CN" altLang="en-US" dirty="0"/>
              <a:t>在单个集群固定资源下如何部署能满足任务对 </a:t>
            </a:r>
            <a:r>
              <a:rPr lang="en-US" altLang="zh-CN" dirty="0"/>
              <a:t>accuracy/delay </a:t>
            </a:r>
            <a:r>
              <a:rPr lang="zh-CN" altLang="en-US" dirty="0"/>
              <a:t>的要求。</a:t>
            </a:r>
            <a:r>
              <a:rPr lang="en-US" altLang="zh-CN" dirty="0"/>
              <a:t>SIGCOMM</a:t>
            </a:r>
            <a:r>
              <a:rPr lang="zh-CN" altLang="en-US" dirty="0"/>
              <a:t>’</a:t>
            </a:r>
            <a:r>
              <a:rPr lang="en-US" altLang="zh-CN" dirty="0"/>
              <a:t>18 </a:t>
            </a:r>
            <a:r>
              <a:rPr lang="zh-CN" altLang="en-US" dirty="0"/>
              <a:t>是 </a:t>
            </a:r>
            <a:r>
              <a:rPr lang="en-US" altLang="zh-CN" dirty="0"/>
              <a:t>Chameleon, </a:t>
            </a:r>
            <a:r>
              <a:rPr lang="zh-CN" altLang="en-US" dirty="0"/>
              <a:t>主要考虑利用摄像头间的时空相关关系，实时地对 </a:t>
            </a:r>
            <a:r>
              <a:rPr lang="en-US" altLang="zh-CN" dirty="0"/>
              <a:t>resource-accuracy curve </a:t>
            </a:r>
            <a:r>
              <a:rPr lang="zh-CN" altLang="en-US" dirty="0"/>
              <a:t>进行 </a:t>
            </a:r>
            <a:r>
              <a:rPr lang="en-US" altLang="zh-CN" dirty="0"/>
              <a:t>profile.</a:t>
            </a:r>
          </a:p>
          <a:p>
            <a:endParaRPr lang="en-US" altLang="zh-CN" dirty="0"/>
          </a:p>
          <a:p>
            <a:r>
              <a:rPr lang="zh-CN" altLang="en-US" dirty="0"/>
              <a:t>最上层是针对特定任务的研究。 </a:t>
            </a:r>
            <a:r>
              <a:rPr lang="en-US" altLang="zh-CN" dirty="0"/>
              <a:t>Glimpse </a:t>
            </a:r>
            <a:r>
              <a:rPr lang="zh-CN" altLang="en-US" dirty="0"/>
              <a:t>研究的是在常见的 </a:t>
            </a:r>
            <a:r>
              <a:rPr lang="en-US" altLang="zh-CN" dirty="0"/>
              <a:t>cyber forage </a:t>
            </a:r>
            <a:r>
              <a:rPr lang="zh-CN" altLang="en-US" dirty="0"/>
              <a:t>模型下， </a:t>
            </a:r>
            <a:r>
              <a:rPr lang="en-US" altLang="zh-CN" dirty="0"/>
              <a:t>AR </a:t>
            </a:r>
            <a:r>
              <a:rPr lang="zh-CN" altLang="en-US" dirty="0"/>
              <a:t>场景，通过移动 </a:t>
            </a:r>
            <a:r>
              <a:rPr lang="en-US" altLang="zh-CN" dirty="0"/>
              <a:t>Tracking </a:t>
            </a:r>
            <a:r>
              <a:rPr lang="zh-CN" altLang="en-US" dirty="0"/>
              <a:t>来隐藏云端时延。</a:t>
            </a:r>
            <a:r>
              <a:rPr lang="en-US" altLang="zh-CN" dirty="0" err="1"/>
              <a:t>ReXCam</a:t>
            </a:r>
            <a:r>
              <a:rPr lang="en-US" altLang="zh-CN" dirty="0"/>
              <a:t> </a:t>
            </a:r>
            <a:r>
              <a:rPr lang="zh-CN" altLang="en-US" dirty="0"/>
              <a:t>是我上次组会讲的，利用摄像头时空关联减少跨摄像头任务 </a:t>
            </a:r>
            <a:r>
              <a:rPr lang="en-US" altLang="zh-CN" dirty="0"/>
              <a:t>inference </a:t>
            </a:r>
            <a:r>
              <a:rPr lang="zh-CN" altLang="en-US" dirty="0"/>
              <a:t>次数。</a:t>
            </a:r>
            <a:endParaRPr lang="en-US" altLang="zh-CN" dirty="0"/>
          </a:p>
          <a:p>
            <a:endParaRPr lang="en-US" altLang="zh-CN" dirty="0"/>
          </a:p>
          <a:p>
            <a:r>
              <a:rPr lang="zh-CN" altLang="en-US" dirty="0"/>
              <a:t>今天主要介绍中间的 </a:t>
            </a:r>
            <a:r>
              <a:rPr lang="en-US" altLang="zh-CN" dirty="0"/>
              <a:t>resource manager </a:t>
            </a:r>
            <a:r>
              <a:rPr lang="en-US" altLang="zh-CN" dirty="0" err="1"/>
              <a:t>VideoStorm</a:t>
            </a:r>
            <a:r>
              <a:rPr lang="en-US" altLang="zh-CN" dirty="0"/>
              <a:t>, </a:t>
            </a:r>
            <a:r>
              <a:rPr lang="zh-CN" altLang="en-US" dirty="0"/>
              <a:t>顺便介绍一下 </a:t>
            </a:r>
            <a:r>
              <a:rPr lang="en-US" altLang="zh-CN" dirty="0" err="1"/>
              <a:t>VideoEdge</a:t>
            </a:r>
            <a:r>
              <a:rPr lang="zh-CN" altLang="en-US" dirty="0"/>
              <a:t>。</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5</a:t>
            </a:fld>
            <a:endParaRPr lang="zh-CN" altLang="en-US"/>
          </a:p>
        </p:txBody>
      </p:sp>
    </p:spTree>
    <p:extLst>
      <p:ext uri="{BB962C8B-B14F-4D97-AF65-F5344CB8AC3E}">
        <p14:creationId xmlns:p14="http://schemas.microsoft.com/office/powerpoint/2010/main" val="216383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这篇文章的目的是通过 </a:t>
            </a:r>
            <a:r>
              <a:rPr lang="en-US" altLang="zh-CN" dirty="0"/>
              <a:t>video pipeline </a:t>
            </a:r>
            <a:r>
              <a:rPr lang="zh-CN" altLang="en-US" dirty="0"/>
              <a:t>的参数调整和计算资源分配，在固定的计算资源下最大化准确率，最小化处理延迟。</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6</a:t>
            </a:fld>
            <a:endParaRPr lang="zh-CN" altLang="en-US"/>
          </a:p>
        </p:txBody>
      </p:sp>
    </p:spTree>
    <p:extLst>
      <p:ext uri="{BB962C8B-B14F-4D97-AF65-F5344CB8AC3E}">
        <p14:creationId xmlns:p14="http://schemas.microsoft.com/office/powerpoint/2010/main" val="83166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作者的第一个观察是，不同的视频分析任务，对于分析质量和时延的要求不同。这里的时延指的是一个视频帧出现直到他被处理所需要的时间。</a:t>
            </a:r>
            <a:endParaRPr lang="en-US" altLang="zh-CN"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8</a:t>
            </a:fld>
            <a:endParaRPr lang="zh-CN" altLang="en-US"/>
          </a:p>
        </p:txBody>
      </p:sp>
    </p:spTree>
    <p:extLst>
      <p:ext uri="{BB962C8B-B14F-4D97-AF65-F5344CB8AC3E}">
        <p14:creationId xmlns:p14="http://schemas.microsoft.com/office/powerpoint/2010/main" val="188596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本文的目标就是在固定的计算资源下，通过调节 </a:t>
            </a:r>
            <a:r>
              <a:rPr lang="en-US" altLang="zh-CN" dirty="0"/>
              <a:t>pipeline </a:t>
            </a:r>
            <a:r>
              <a:rPr lang="zh-CN" altLang="en-US" dirty="0"/>
              <a:t>的参数和资源分配，来最大化准确度，最小化时延。</a:t>
            </a:r>
            <a:endParaRPr lang="en-US" altLang="zh-CN" dirty="0"/>
          </a:p>
          <a:p>
            <a:endParaRPr lang="en-US" altLang="zh-CN" dirty="0"/>
          </a:p>
          <a:p>
            <a:r>
              <a:rPr lang="zh-CN" altLang="en-US" dirty="0"/>
              <a:t>下面这个图就是本文的系统架构，每个 </a:t>
            </a:r>
            <a:r>
              <a:rPr lang="en-US" altLang="zh-CN" dirty="0"/>
              <a:t>query </a:t>
            </a:r>
            <a:r>
              <a:rPr lang="zh-CN" altLang="en-US" dirty="0"/>
              <a:t>任务被拆分成很多个 </a:t>
            </a:r>
            <a:r>
              <a:rPr lang="en-US" altLang="zh-CN" dirty="0"/>
              <a:t>transform, </a:t>
            </a:r>
            <a:r>
              <a:rPr lang="zh-CN" altLang="en-US" dirty="0"/>
              <a:t>类似于 </a:t>
            </a:r>
            <a:r>
              <a:rPr lang="en-US" altLang="zh-CN" dirty="0" err="1"/>
              <a:t>linux</a:t>
            </a:r>
            <a:r>
              <a:rPr lang="en-US" altLang="zh-CN" dirty="0"/>
              <a:t> </a:t>
            </a:r>
            <a:r>
              <a:rPr lang="zh-CN" altLang="en-US" dirty="0"/>
              <a:t>容器</a:t>
            </a:r>
            <a:r>
              <a:rPr lang="en-US" altLang="zh-CN" dirty="0"/>
              <a:t>. </a:t>
            </a:r>
            <a:r>
              <a:rPr lang="zh-CN" altLang="en-US" dirty="0"/>
              <a:t>由一个中央处理器来管理集群来对 </a:t>
            </a:r>
            <a:r>
              <a:rPr lang="en-US" altLang="zh-CN" dirty="0"/>
              <a:t>transform </a:t>
            </a:r>
            <a:r>
              <a:rPr lang="zh-CN" altLang="en-US" dirty="0"/>
              <a:t>进行调度和资源分配。</a:t>
            </a:r>
            <a:endParaRPr lang="en-US" altLang="zh-CN" dirty="0"/>
          </a:p>
          <a:p>
            <a:endParaRPr lang="en-US" altLang="zh-CN" dirty="0"/>
          </a:p>
          <a:p>
            <a:r>
              <a:rPr lang="zh-CN" altLang="en-US" dirty="0"/>
              <a:t>其中 </a:t>
            </a:r>
            <a:r>
              <a:rPr lang="en-US" altLang="zh-CN" dirty="0"/>
              <a:t>configuration </a:t>
            </a:r>
            <a:r>
              <a:rPr lang="zh-CN" altLang="en-US" dirty="0"/>
              <a:t>就是指针对每个 </a:t>
            </a:r>
            <a:r>
              <a:rPr lang="en-US" altLang="zh-CN" dirty="0"/>
              <a:t>query </a:t>
            </a:r>
            <a:r>
              <a:rPr lang="zh-CN" altLang="en-US" dirty="0"/>
              <a:t>选择什么样的 </a:t>
            </a:r>
            <a:r>
              <a:rPr lang="en-US" altLang="zh-CN" dirty="0"/>
              <a:t>transform, </a:t>
            </a:r>
            <a:r>
              <a:rPr lang="zh-CN" altLang="en-US" dirty="0"/>
              <a:t>以及 </a:t>
            </a:r>
            <a:r>
              <a:rPr lang="en-US" altLang="zh-CN" dirty="0"/>
              <a:t>transform </a:t>
            </a:r>
            <a:r>
              <a:rPr lang="zh-CN" altLang="en-US" dirty="0"/>
              <a:t>中用什么参数，而</a:t>
            </a:r>
            <a:r>
              <a:rPr lang="en-US" altLang="zh-CN" dirty="0"/>
              <a:t> resource allocation </a:t>
            </a:r>
            <a:r>
              <a:rPr lang="zh-CN" altLang="en-US" dirty="0"/>
              <a:t>就是指每个 </a:t>
            </a:r>
            <a:r>
              <a:rPr lang="en-US" altLang="zh-CN" dirty="0"/>
              <a:t>transformer </a:t>
            </a:r>
            <a:r>
              <a:rPr lang="zh-CN" altLang="en-US" dirty="0"/>
              <a:t>获得多少计算资源，交给哪个 </a:t>
            </a:r>
            <a:r>
              <a:rPr lang="en-US" altLang="zh-CN" dirty="0"/>
              <a:t>worker </a:t>
            </a:r>
            <a:r>
              <a:rPr lang="zh-CN" altLang="en-US" dirty="0"/>
              <a:t>进行计算。</a:t>
            </a:r>
          </a:p>
        </p:txBody>
      </p:sp>
      <p:sp>
        <p:nvSpPr>
          <p:cNvPr id="4" name="灯片编号占位符 3"/>
          <p:cNvSpPr>
            <a:spLocks noGrp="1"/>
          </p:cNvSpPr>
          <p:nvPr>
            <p:ph type="sldNum" sz="quarter" idx="5"/>
          </p:nvPr>
        </p:nvSpPr>
        <p:spPr/>
        <p:txBody>
          <a:bodyPr/>
          <a:lstStyle/>
          <a:p>
            <a:fld id="{EDF2D700-1541-4736-9E23-C29872F19DA0}" type="slidenum">
              <a:rPr lang="zh-CN" altLang="en-US" smtClean="0"/>
              <a:t>9</a:t>
            </a:fld>
            <a:endParaRPr lang="zh-CN" altLang="en-US"/>
          </a:p>
        </p:txBody>
      </p:sp>
    </p:spTree>
    <p:extLst>
      <p:ext uri="{BB962C8B-B14F-4D97-AF65-F5344CB8AC3E}">
        <p14:creationId xmlns:p14="http://schemas.microsoft.com/office/powerpoint/2010/main" val="60458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三大挑战： 如何 </a:t>
            </a:r>
            <a:r>
              <a:rPr lang="en-US" altLang="zh-CN" dirty="0"/>
              <a:t>profile</a:t>
            </a:r>
            <a:r>
              <a:rPr lang="zh-CN" altLang="en-US" dirty="0"/>
              <a:t>。 如何量化表达任务对 </a:t>
            </a:r>
            <a:r>
              <a:rPr lang="en-US" altLang="zh-CN" dirty="0"/>
              <a:t>quality &amp; lag </a:t>
            </a:r>
            <a:r>
              <a:rPr lang="zh-CN" altLang="en-US" dirty="0"/>
              <a:t>的需求。如何根据 </a:t>
            </a:r>
            <a:r>
              <a:rPr lang="en-US" altLang="zh-CN" dirty="0"/>
              <a:t>profile </a:t>
            </a:r>
            <a:r>
              <a:rPr lang="zh-CN" altLang="en-US" dirty="0"/>
              <a:t>和 </a:t>
            </a:r>
            <a:r>
              <a:rPr lang="en-US" altLang="zh-CN" dirty="0"/>
              <a:t>requirement </a:t>
            </a:r>
            <a:r>
              <a:rPr lang="zh-CN" altLang="en-US" dirty="0"/>
              <a:t>选择、分配 </a:t>
            </a:r>
            <a:r>
              <a:rPr lang="en-US" altLang="zh-CN" dirty="0"/>
              <a:t>pipeline.</a:t>
            </a:r>
            <a:endParaRPr lang="zh-CN" altLang="en-US" dirty="0"/>
          </a:p>
        </p:txBody>
      </p:sp>
      <p:sp>
        <p:nvSpPr>
          <p:cNvPr id="4" name="灯片编号占位符 3"/>
          <p:cNvSpPr>
            <a:spLocks noGrp="1"/>
          </p:cNvSpPr>
          <p:nvPr>
            <p:ph type="sldNum" sz="quarter" idx="5"/>
          </p:nvPr>
        </p:nvSpPr>
        <p:spPr/>
        <p:txBody>
          <a:bodyPr/>
          <a:lstStyle/>
          <a:p>
            <a:fld id="{EDF2D700-1541-4736-9E23-C29872F19DA0}" type="slidenum">
              <a:rPr lang="zh-CN" altLang="en-US" smtClean="0"/>
              <a:t>10</a:t>
            </a:fld>
            <a:endParaRPr lang="zh-CN" altLang="en-US"/>
          </a:p>
        </p:txBody>
      </p:sp>
    </p:spTree>
    <p:extLst>
      <p:ext uri="{BB962C8B-B14F-4D97-AF65-F5344CB8AC3E}">
        <p14:creationId xmlns:p14="http://schemas.microsoft.com/office/powerpoint/2010/main" val="343571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57F68-A922-4EC8-9112-F4795E1C8FD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86128DC-A97C-4669-928A-B8BE383E2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CB0A07F-D80A-4036-929B-335306E1962B}"/>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5" name="页脚占位符 4">
            <a:extLst>
              <a:ext uri="{FF2B5EF4-FFF2-40B4-BE49-F238E27FC236}">
                <a16:creationId xmlns:a16="http://schemas.microsoft.com/office/drawing/2014/main" id="{2ADEF473-A432-4EDF-8DAC-9132B62141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3FEEC8-2747-4207-A97D-0B55E3BEA3FE}"/>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316212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76A113-1E4A-45BD-8663-33C3872A61E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AE8191B-B4FA-4F6C-BFCE-9B0EA2941D8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E2C71D8-FF54-4C17-81F6-E590BFD3B3EF}"/>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5" name="页脚占位符 4">
            <a:extLst>
              <a:ext uri="{FF2B5EF4-FFF2-40B4-BE49-F238E27FC236}">
                <a16:creationId xmlns:a16="http://schemas.microsoft.com/office/drawing/2014/main" id="{379DD423-225A-41AC-84B0-7D4A7C9519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F87921-CA93-49E5-AB90-86A0747EB043}"/>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205116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6BF337F-D93D-4E13-B486-AF0C64678D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FE185DC-6A74-4020-B0A5-43D78BE621B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2767BFC-484A-44EC-89DC-4F557A054F0C}"/>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5" name="页脚占位符 4">
            <a:extLst>
              <a:ext uri="{FF2B5EF4-FFF2-40B4-BE49-F238E27FC236}">
                <a16:creationId xmlns:a16="http://schemas.microsoft.com/office/drawing/2014/main" id="{C522D241-F316-4375-B9F4-A47BC384E26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44C49E-9ECF-4283-ABC0-63294CD80DBF}"/>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54266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E3982D-7A0E-410D-9683-4C2A310142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C69C095-9EBB-4735-AE32-465004CA52C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6F1811-7523-4562-B7C2-51BA9B0E110A}"/>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5" name="页脚占位符 4">
            <a:extLst>
              <a:ext uri="{FF2B5EF4-FFF2-40B4-BE49-F238E27FC236}">
                <a16:creationId xmlns:a16="http://schemas.microsoft.com/office/drawing/2014/main" id="{F4C76F6E-594A-487D-B060-A1C5ECF1A3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6FC007-577E-4C0C-AB68-6F88DF70C962}"/>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93225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B31AFF-2DE6-4D0A-9F92-78B06F8D42B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A4D487B-86C3-4B2F-844A-FDD2FFC97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AEA4221-5305-4F58-8938-C16B17744C2D}"/>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5" name="页脚占位符 4">
            <a:extLst>
              <a:ext uri="{FF2B5EF4-FFF2-40B4-BE49-F238E27FC236}">
                <a16:creationId xmlns:a16="http://schemas.microsoft.com/office/drawing/2014/main" id="{5F89ECAF-9761-4024-B241-7A26FC746F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076D39-BE8C-4BA5-919A-4F534F7E94E5}"/>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24274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96D4B-7622-4D68-A148-40FBAA78B3E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B3D1A0-7023-4B40-A768-D77A4B94AFA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964C063-3B3C-475B-B6C5-43E20D058CA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A1434C0-E663-4898-8984-EE7DBC9A56A4}"/>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6" name="页脚占位符 5">
            <a:extLst>
              <a:ext uri="{FF2B5EF4-FFF2-40B4-BE49-F238E27FC236}">
                <a16:creationId xmlns:a16="http://schemas.microsoft.com/office/drawing/2014/main" id="{EB52AA6F-E23C-4914-96E5-904A86FDC7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098DD1-A231-4256-B3E5-1778D69E5197}"/>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241479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3241A7-F613-44D8-A026-B4632685E33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FFDBC4E-8C95-4873-8CD9-2DE671216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929E07C-BA39-4322-B370-60B4D5DCCE1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319B4C1-0349-4107-9931-C587E4BC8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8B7C2F6-D763-4912-A2D2-0C0ECFB2D7F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EAD7303-3BEB-4E25-8209-069929A473FF}"/>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8" name="页脚占位符 7">
            <a:extLst>
              <a:ext uri="{FF2B5EF4-FFF2-40B4-BE49-F238E27FC236}">
                <a16:creationId xmlns:a16="http://schemas.microsoft.com/office/drawing/2014/main" id="{BCB744EB-2387-4204-95E8-C1C0266AD33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77CBF9B-106A-4117-AEC6-6FB063AC1CEF}"/>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156229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2D4B5-F596-4995-A56F-5C561B89B4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ED9CEB3-55CE-451D-B3B3-0892CA794BE1}"/>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4" name="页脚占位符 3">
            <a:extLst>
              <a:ext uri="{FF2B5EF4-FFF2-40B4-BE49-F238E27FC236}">
                <a16:creationId xmlns:a16="http://schemas.microsoft.com/office/drawing/2014/main" id="{E2604978-0B3D-4C5E-8579-2DA432D4751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B6E6453-8999-46F1-98BC-BAB10D44A9E7}"/>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24685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979328-D44A-4BC3-B0E9-3E452420E0C3}"/>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3" name="页脚占位符 2">
            <a:extLst>
              <a:ext uri="{FF2B5EF4-FFF2-40B4-BE49-F238E27FC236}">
                <a16:creationId xmlns:a16="http://schemas.microsoft.com/office/drawing/2014/main" id="{412746C2-33E7-4C61-855A-F27F3C4C25B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304B937-EC71-4CA5-9BEC-0ED39FC69E02}"/>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405922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FA75C-91FA-4D6F-9547-A79AE9F7251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8DDAB83-36FF-471E-AC2D-0ECACE7DB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6BDDA45-24CB-4631-B998-9C436AC59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2809EEE-B1CC-49C8-9C51-9E5E96167AB7}"/>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6" name="页脚占位符 5">
            <a:extLst>
              <a:ext uri="{FF2B5EF4-FFF2-40B4-BE49-F238E27FC236}">
                <a16:creationId xmlns:a16="http://schemas.microsoft.com/office/drawing/2014/main" id="{A122E3B2-232A-4F2A-8BA0-5FD93139F0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976827F-7597-4BAD-BB99-BFF253E3CA49}"/>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34808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E1D4CA-783D-43BF-B41A-7CC588EC90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A363DC-F6FC-4B7E-8F4E-8B523500C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C7C2DCB-406D-4488-9721-7344B1120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861DBFF-1B67-4F89-99D4-6DB8FB4824C4}"/>
              </a:ext>
            </a:extLst>
          </p:cNvPr>
          <p:cNvSpPr>
            <a:spLocks noGrp="1"/>
          </p:cNvSpPr>
          <p:nvPr>
            <p:ph type="dt" sz="half" idx="10"/>
          </p:nvPr>
        </p:nvSpPr>
        <p:spPr/>
        <p:txBody>
          <a:bodyPr/>
          <a:lstStyle/>
          <a:p>
            <a:fld id="{156CC67A-E21A-492D-9049-00C9F1FB59B9}" type="datetimeFigureOut">
              <a:rPr lang="zh-CN" altLang="en-US" smtClean="0"/>
              <a:t>2020/5/26</a:t>
            </a:fld>
            <a:endParaRPr lang="zh-CN" altLang="en-US"/>
          </a:p>
        </p:txBody>
      </p:sp>
      <p:sp>
        <p:nvSpPr>
          <p:cNvPr id="6" name="页脚占位符 5">
            <a:extLst>
              <a:ext uri="{FF2B5EF4-FFF2-40B4-BE49-F238E27FC236}">
                <a16:creationId xmlns:a16="http://schemas.microsoft.com/office/drawing/2014/main" id="{FDD863BC-EC81-4B94-B015-B5B3062CD5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4408371-4F35-4E89-B93C-6736A3E49151}"/>
              </a:ext>
            </a:extLst>
          </p:cNvPr>
          <p:cNvSpPr>
            <a:spLocks noGrp="1"/>
          </p:cNvSpPr>
          <p:nvPr>
            <p:ph type="sldNum" sz="quarter" idx="12"/>
          </p:nvPr>
        </p:nvSpPr>
        <p:spPr/>
        <p:txBody>
          <a:body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264396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2C8B91D-47E2-47E4-9A26-E5F9D91DC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8C3307B-D20D-48A2-AC86-3FE0942E3D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C2C915D-6F46-4720-AEA4-8AA741FD89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CC67A-E21A-492D-9049-00C9F1FB59B9}" type="datetimeFigureOut">
              <a:rPr lang="zh-CN" altLang="en-US" smtClean="0"/>
              <a:t>2020/5/26</a:t>
            </a:fld>
            <a:endParaRPr lang="zh-CN" altLang="en-US"/>
          </a:p>
        </p:txBody>
      </p:sp>
      <p:sp>
        <p:nvSpPr>
          <p:cNvPr id="5" name="页脚占位符 4">
            <a:extLst>
              <a:ext uri="{FF2B5EF4-FFF2-40B4-BE49-F238E27FC236}">
                <a16:creationId xmlns:a16="http://schemas.microsoft.com/office/drawing/2014/main" id="{B7AA4147-48E9-482C-957D-807657FF2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9C055A-5CE9-4008-8692-3B94AD754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59B93-0E95-4C7E-9E64-0A9ED570FE5F}" type="slidenum">
              <a:rPr lang="zh-CN" altLang="en-US" smtClean="0"/>
              <a:t>‹#›</a:t>
            </a:fld>
            <a:endParaRPr lang="zh-CN" altLang="en-US"/>
          </a:p>
        </p:txBody>
      </p:sp>
    </p:spTree>
    <p:extLst>
      <p:ext uri="{BB962C8B-B14F-4D97-AF65-F5344CB8AC3E}">
        <p14:creationId xmlns:p14="http://schemas.microsoft.com/office/powerpoint/2010/main" val="3940011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usenix.org/conference/nsdi17/technical-sessions/presentation/zhang" TargetMode="External"/><Relationship Id="rId3" Type="http://schemas.openxmlformats.org/officeDocument/2006/relationships/hyperlink" Target="https://doi.org/10.1145/2809695.2809711" TargetMode="External"/><Relationship Id="rId7" Type="http://schemas.openxmlformats.org/officeDocument/2006/relationships/hyperlink" Target="https://doi.org/10.1145/3230543.3230574" TargetMode="External"/><Relationship Id="rId2" Type="http://schemas.openxmlformats.org/officeDocument/2006/relationships/hyperlink" Target="https://doi.org/10.1109/MC.2017.3641638" TargetMode="External"/><Relationship Id="rId1" Type="http://schemas.openxmlformats.org/officeDocument/2006/relationships/slideLayout" Target="../slideLayouts/slideLayout2.xml"/><Relationship Id="rId6" Type="http://schemas.openxmlformats.org/officeDocument/2006/relationships/hyperlink" Target="http://arxiv.org/abs/1811.01268" TargetMode="External"/><Relationship Id="rId5" Type="http://schemas.openxmlformats.org/officeDocument/2006/relationships/hyperlink" Target="https://doi.org/10.1109/SEC.2018.00016" TargetMode="External"/><Relationship Id="rId4" Type="http://schemas.openxmlformats.org/officeDocument/2006/relationships/hyperlink" Target="https://www.usenix.org/conference/osdi18/presentation/hsieh" TargetMode="External"/><Relationship Id="rId9" Type="http://schemas.openxmlformats.org/officeDocument/2006/relationships/hyperlink" Target="https://www.microsoft.com/en-us/research/publication/panoptes-servicing-multiple-applications-simultaneously-using-steerable-camer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19432-3222-4BCD-B56A-A68B37F8CE62}"/>
              </a:ext>
            </a:extLst>
          </p:cNvPr>
          <p:cNvSpPr>
            <a:spLocks noGrp="1"/>
          </p:cNvSpPr>
          <p:nvPr>
            <p:ph type="ctrTitle"/>
          </p:nvPr>
        </p:nvSpPr>
        <p:spPr/>
        <p:txBody>
          <a:bodyPr/>
          <a:lstStyle/>
          <a:p>
            <a:r>
              <a:rPr lang="en-US" altLang="zh-CN" dirty="0"/>
              <a:t>Live Video Analytics</a:t>
            </a:r>
            <a:endParaRPr lang="zh-CN" altLang="en-US" dirty="0"/>
          </a:p>
        </p:txBody>
      </p:sp>
      <p:sp>
        <p:nvSpPr>
          <p:cNvPr id="3" name="副标题 2">
            <a:extLst>
              <a:ext uri="{FF2B5EF4-FFF2-40B4-BE49-F238E27FC236}">
                <a16:creationId xmlns:a16="http://schemas.microsoft.com/office/drawing/2014/main" id="{D141FEB7-F8E3-4308-A6AC-FE80CCA34E4F}"/>
              </a:ext>
            </a:extLst>
          </p:cNvPr>
          <p:cNvSpPr>
            <a:spLocks noGrp="1"/>
          </p:cNvSpPr>
          <p:nvPr>
            <p:ph type="subTitle" idx="1"/>
          </p:nvPr>
        </p:nvSpPr>
        <p:spPr/>
        <p:txBody>
          <a:bodyPr/>
          <a:lstStyle/>
          <a:p>
            <a:r>
              <a:rPr lang="en-US" altLang="zh-CN" dirty="0"/>
              <a:t>Real-time Video Analytics – the </a:t>
            </a:r>
            <a:r>
              <a:rPr lang="en-US" altLang="zh-CN" i="1" dirty="0"/>
              <a:t>killer app </a:t>
            </a:r>
            <a:r>
              <a:rPr lang="en-US" altLang="zh-CN" dirty="0"/>
              <a:t>for edge computing</a:t>
            </a:r>
            <a:endParaRPr lang="zh-CN" altLang="en-US" dirty="0"/>
          </a:p>
        </p:txBody>
      </p:sp>
    </p:spTree>
    <p:extLst>
      <p:ext uri="{BB962C8B-B14F-4D97-AF65-F5344CB8AC3E}">
        <p14:creationId xmlns:p14="http://schemas.microsoft.com/office/powerpoint/2010/main" val="59913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5355A3-BE90-4DF3-8734-3C0DB3E33D4C}"/>
              </a:ext>
            </a:extLst>
          </p:cNvPr>
          <p:cNvSpPr>
            <a:spLocks noGrp="1"/>
          </p:cNvSpPr>
          <p:nvPr>
            <p:ph type="title"/>
          </p:nvPr>
        </p:nvSpPr>
        <p:spPr/>
        <p:txBody>
          <a:bodyPr/>
          <a:lstStyle/>
          <a:p>
            <a:r>
              <a:rPr lang="en-US" altLang="zh-CN" dirty="0"/>
              <a:t>Challenge: Query, Profile, &amp; </a:t>
            </a:r>
            <a:r>
              <a:rPr lang="en-US" altLang="zh-CN" dirty="0" err="1"/>
              <a:t>Planing</a:t>
            </a:r>
            <a:endParaRPr lang="zh-CN" altLang="en-US" dirty="0"/>
          </a:p>
        </p:txBody>
      </p:sp>
      <p:sp>
        <p:nvSpPr>
          <p:cNvPr id="3" name="内容占位符 2">
            <a:extLst>
              <a:ext uri="{FF2B5EF4-FFF2-40B4-BE49-F238E27FC236}">
                <a16:creationId xmlns:a16="http://schemas.microsoft.com/office/drawing/2014/main" id="{845A01E5-205E-4EFF-91AA-5776586DAE61}"/>
              </a:ext>
            </a:extLst>
          </p:cNvPr>
          <p:cNvSpPr>
            <a:spLocks noGrp="1"/>
          </p:cNvSpPr>
          <p:nvPr>
            <p:ph idx="1"/>
          </p:nvPr>
        </p:nvSpPr>
        <p:spPr>
          <a:xfrm>
            <a:off x="838200" y="1825625"/>
            <a:ext cx="6140570" cy="4351338"/>
          </a:xfrm>
        </p:spPr>
        <p:txBody>
          <a:bodyPr/>
          <a:lstStyle/>
          <a:p>
            <a:r>
              <a:rPr lang="en-US" altLang="zh-CN" dirty="0"/>
              <a:t>Express Quality &amp; Lag Goal for Queries</a:t>
            </a:r>
          </a:p>
          <a:p>
            <a:endParaRPr lang="en-US" altLang="zh-CN" dirty="0"/>
          </a:p>
          <a:p>
            <a:endParaRPr lang="en-US" altLang="zh-CN" dirty="0"/>
          </a:p>
          <a:p>
            <a:r>
              <a:rPr lang="en-US" altLang="zh-CN" dirty="0"/>
              <a:t>Estimate Resource-Quality Profile</a:t>
            </a:r>
          </a:p>
          <a:p>
            <a:endParaRPr lang="en-US" altLang="zh-CN" dirty="0"/>
          </a:p>
          <a:p>
            <a:endParaRPr lang="en-US" altLang="zh-CN" dirty="0"/>
          </a:p>
          <a:p>
            <a:r>
              <a:rPr lang="en-US" altLang="zh-CN" dirty="0"/>
              <a:t>Decide Configuration &amp; Allocation</a:t>
            </a:r>
            <a:endParaRPr lang="zh-CN" altLang="en-US" dirty="0"/>
          </a:p>
        </p:txBody>
      </p:sp>
      <p:pic>
        <p:nvPicPr>
          <p:cNvPr id="4" name="图片 3">
            <a:extLst>
              <a:ext uri="{FF2B5EF4-FFF2-40B4-BE49-F238E27FC236}">
                <a16:creationId xmlns:a16="http://schemas.microsoft.com/office/drawing/2014/main" id="{32FC4CA8-46E1-4FA9-8D66-FEFEC61E8B5C}"/>
              </a:ext>
            </a:extLst>
          </p:cNvPr>
          <p:cNvPicPr>
            <a:picLocks noChangeAspect="1"/>
          </p:cNvPicPr>
          <p:nvPr/>
        </p:nvPicPr>
        <p:blipFill>
          <a:blip r:embed="rId3"/>
          <a:stretch>
            <a:fillRect/>
          </a:stretch>
        </p:blipFill>
        <p:spPr>
          <a:xfrm>
            <a:off x="6685472" y="2113471"/>
            <a:ext cx="5251524" cy="3279385"/>
          </a:xfrm>
          <a:prstGeom prst="rect">
            <a:avLst/>
          </a:prstGeom>
        </p:spPr>
      </p:pic>
    </p:spTree>
    <p:extLst>
      <p:ext uri="{BB962C8B-B14F-4D97-AF65-F5344CB8AC3E}">
        <p14:creationId xmlns:p14="http://schemas.microsoft.com/office/powerpoint/2010/main" val="410078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3926D-02F5-4C4E-A388-2FD9E87735BC}"/>
              </a:ext>
            </a:extLst>
          </p:cNvPr>
          <p:cNvSpPr>
            <a:spLocks noGrp="1"/>
          </p:cNvSpPr>
          <p:nvPr>
            <p:ph type="title"/>
          </p:nvPr>
        </p:nvSpPr>
        <p:spPr/>
        <p:txBody>
          <a:bodyPr/>
          <a:lstStyle/>
          <a:p>
            <a:r>
              <a:rPr lang="en-US" altLang="zh-CN" dirty="0"/>
              <a:t>System Design</a:t>
            </a:r>
            <a:endParaRPr lang="zh-CN" altLang="en-US" dirty="0"/>
          </a:p>
        </p:txBody>
      </p:sp>
      <p:sp>
        <p:nvSpPr>
          <p:cNvPr id="3" name="文本占位符 2">
            <a:extLst>
              <a:ext uri="{FF2B5EF4-FFF2-40B4-BE49-F238E27FC236}">
                <a16:creationId xmlns:a16="http://schemas.microsoft.com/office/drawing/2014/main" id="{50987A12-D3DD-4B4B-B718-D8F32363D7A3}"/>
              </a:ext>
            </a:extLst>
          </p:cNvPr>
          <p:cNvSpPr>
            <a:spLocks noGrp="1"/>
          </p:cNvSpPr>
          <p:nvPr>
            <p:ph type="body" idx="1"/>
          </p:nvPr>
        </p:nvSpPr>
        <p:spPr/>
        <p:txBody>
          <a:bodyPr/>
          <a:lstStyle/>
          <a:p>
            <a:r>
              <a:rPr lang="en-US" altLang="zh-CN" dirty="0" err="1"/>
              <a:t>VideoStorm</a:t>
            </a:r>
            <a:r>
              <a:rPr lang="en-US" altLang="zh-CN" dirty="0"/>
              <a:t> (NSDI’17)</a:t>
            </a:r>
          </a:p>
          <a:p>
            <a:endParaRPr lang="en-US" altLang="zh-CN" dirty="0"/>
          </a:p>
          <a:p>
            <a:r>
              <a:rPr lang="en-US" altLang="zh-CN" dirty="0"/>
              <a:t>lots of heuristics……</a:t>
            </a:r>
            <a:endParaRPr lang="zh-CN" altLang="en-US" dirty="0"/>
          </a:p>
        </p:txBody>
      </p:sp>
    </p:spTree>
    <p:extLst>
      <p:ext uri="{BB962C8B-B14F-4D97-AF65-F5344CB8AC3E}">
        <p14:creationId xmlns:p14="http://schemas.microsoft.com/office/powerpoint/2010/main" val="197863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E23424-A7B9-49FB-B828-06C83CD87943}"/>
              </a:ext>
            </a:extLst>
          </p:cNvPr>
          <p:cNvSpPr>
            <a:spLocks noGrp="1"/>
          </p:cNvSpPr>
          <p:nvPr>
            <p:ph type="title"/>
          </p:nvPr>
        </p:nvSpPr>
        <p:spPr/>
        <p:txBody>
          <a:bodyPr/>
          <a:lstStyle/>
          <a:p>
            <a:r>
              <a:rPr lang="en-US" altLang="zh-CN" dirty="0"/>
              <a:t>System Overview</a:t>
            </a:r>
            <a:endParaRPr lang="zh-CN" altLang="en-US" dirty="0"/>
          </a:p>
        </p:txBody>
      </p:sp>
      <p:pic>
        <p:nvPicPr>
          <p:cNvPr id="6" name="图片 5">
            <a:extLst>
              <a:ext uri="{FF2B5EF4-FFF2-40B4-BE49-F238E27FC236}">
                <a16:creationId xmlns:a16="http://schemas.microsoft.com/office/drawing/2014/main" id="{865B276A-9ED7-4B85-8CBB-B5129F68BD6C}"/>
              </a:ext>
            </a:extLst>
          </p:cNvPr>
          <p:cNvPicPr>
            <a:picLocks noChangeAspect="1"/>
          </p:cNvPicPr>
          <p:nvPr/>
        </p:nvPicPr>
        <p:blipFill>
          <a:blip r:embed="rId3"/>
          <a:stretch>
            <a:fillRect/>
          </a:stretch>
        </p:blipFill>
        <p:spPr>
          <a:xfrm>
            <a:off x="1121434" y="1297322"/>
            <a:ext cx="9808234" cy="5407944"/>
          </a:xfrm>
          <a:prstGeom prst="rect">
            <a:avLst/>
          </a:prstGeom>
        </p:spPr>
      </p:pic>
      <p:sp>
        <p:nvSpPr>
          <p:cNvPr id="7" name="矩形 6">
            <a:extLst>
              <a:ext uri="{FF2B5EF4-FFF2-40B4-BE49-F238E27FC236}">
                <a16:creationId xmlns:a16="http://schemas.microsoft.com/office/drawing/2014/main" id="{BFC65B4D-88D2-4CFB-B0E3-F35C04666011}"/>
              </a:ext>
            </a:extLst>
          </p:cNvPr>
          <p:cNvSpPr/>
          <p:nvPr/>
        </p:nvSpPr>
        <p:spPr>
          <a:xfrm>
            <a:off x="3925019" y="1297322"/>
            <a:ext cx="7145547" cy="495682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7491C7F1-BE7A-4B7F-973C-5417002650A6}"/>
              </a:ext>
            </a:extLst>
          </p:cNvPr>
          <p:cNvSpPr/>
          <p:nvPr/>
        </p:nvSpPr>
        <p:spPr>
          <a:xfrm>
            <a:off x="1480869" y="6254151"/>
            <a:ext cx="8741433" cy="4511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E7ABDE1-1B17-4D35-8D58-502876C16D9D}"/>
              </a:ext>
            </a:extLst>
          </p:cNvPr>
          <p:cNvSpPr/>
          <p:nvPr/>
        </p:nvSpPr>
        <p:spPr>
          <a:xfrm>
            <a:off x="721744" y="3165895"/>
            <a:ext cx="3962400" cy="28725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70187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E02461-0700-4BF1-A4E3-A51990E18CB5}"/>
              </a:ext>
            </a:extLst>
          </p:cNvPr>
          <p:cNvSpPr>
            <a:spLocks noGrp="1"/>
          </p:cNvSpPr>
          <p:nvPr>
            <p:ph type="title"/>
          </p:nvPr>
        </p:nvSpPr>
        <p:spPr/>
        <p:txBody>
          <a:bodyPr/>
          <a:lstStyle/>
          <a:p>
            <a:r>
              <a:rPr lang="en-US" altLang="zh-CN" dirty="0"/>
              <a:t>Offline: Query Profiling</a:t>
            </a:r>
            <a:endParaRPr lang="zh-CN" altLang="en-US" dirty="0"/>
          </a:p>
        </p:txBody>
      </p:sp>
      <p:sp>
        <p:nvSpPr>
          <p:cNvPr id="3" name="内容占位符 2">
            <a:extLst>
              <a:ext uri="{FF2B5EF4-FFF2-40B4-BE49-F238E27FC236}">
                <a16:creationId xmlns:a16="http://schemas.microsoft.com/office/drawing/2014/main" id="{90FF00D2-7F86-44F0-AAC1-74DFE573140C}"/>
              </a:ext>
            </a:extLst>
          </p:cNvPr>
          <p:cNvSpPr>
            <a:spLocks noGrp="1"/>
          </p:cNvSpPr>
          <p:nvPr>
            <p:ph idx="1"/>
          </p:nvPr>
        </p:nvSpPr>
        <p:spPr>
          <a:xfrm>
            <a:off x="458638" y="1808372"/>
            <a:ext cx="5415951" cy="4351338"/>
          </a:xfrm>
        </p:spPr>
        <p:txBody>
          <a:bodyPr/>
          <a:lstStyle/>
          <a:p>
            <a:r>
              <a:rPr lang="en-US" altLang="zh-CN" dirty="0"/>
              <a:t>Profile: </a:t>
            </a:r>
          </a:p>
          <a:p>
            <a:pPr lvl="1"/>
            <a:r>
              <a:rPr lang="en-US" altLang="zh-CN" dirty="0"/>
              <a:t>configuration </a:t>
            </a:r>
            <a:r>
              <a:rPr lang="en-US" altLang="zh-CN" dirty="0">
                <a:sym typeface="Wingdings" panose="05000000000000000000" pitchFamily="2" charset="2"/>
              </a:rPr>
              <a:t> resource, quality</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r>
              <a:rPr lang="en-US" altLang="zh-CN" b="1" dirty="0">
                <a:sym typeface="Wingdings" panose="05000000000000000000" pitchFamily="2" charset="2"/>
              </a:rPr>
              <a:t>Pareto Boundary</a:t>
            </a:r>
            <a:r>
              <a:rPr lang="en-US" altLang="zh-CN" dirty="0">
                <a:sym typeface="Wingdings" panose="05000000000000000000" pitchFamily="2" charset="2"/>
              </a:rPr>
              <a:t>:</a:t>
            </a:r>
          </a:p>
          <a:p>
            <a:pPr lvl="1"/>
            <a:r>
              <a:rPr lang="en-US" altLang="zh-CN" dirty="0">
                <a:sym typeface="Wingdings" panose="05000000000000000000" pitchFamily="2" charset="2"/>
              </a:rPr>
              <a:t>optimal configurations</a:t>
            </a:r>
          </a:p>
          <a:p>
            <a:pPr lvl="1"/>
            <a:r>
              <a:rPr lang="en-US" altLang="zh-CN" dirty="0">
                <a:sym typeface="Wingdings" panose="05000000000000000000" pitchFamily="2" charset="2"/>
              </a:rPr>
              <a:t>store for further trade-off</a:t>
            </a:r>
          </a:p>
          <a:p>
            <a:pPr lvl="1"/>
            <a:endParaRPr lang="en-US" altLang="zh-CN" dirty="0">
              <a:sym typeface="Wingdings" panose="05000000000000000000" pitchFamily="2" charset="2"/>
            </a:endParaRPr>
          </a:p>
          <a:p>
            <a:endParaRPr lang="zh-CN" altLang="en-US" dirty="0"/>
          </a:p>
        </p:txBody>
      </p:sp>
      <p:pic>
        <p:nvPicPr>
          <p:cNvPr id="6" name="图片 5">
            <a:extLst>
              <a:ext uri="{FF2B5EF4-FFF2-40B4-BE49-F238E27FC236}">
                <a16:creationId xmlns:a16="http://schemas.microsoft.com/office/drawing/2014/main" id="{30C842AB-7D13-4131-B0B0-26C01E19CF30}"/>
              </a:ext>
            </a:extLst>
          </p:cNvPr>
          <p:cNvPicPr>
            <a:picLocks noChangeAspect="1"/>
          </p:cNvPicPr>
          <p:nvPr/>
        </p:nvPicPr>
        <p:blipFill>
          <a:blip r:embed="rId3"/>
          <a:stretch>
            <a:fillRect/>
          </a:stretch>
        </p:blipFill>
        <p:spPr>
          <a:xfrm>
            <a:off x="5937759" y="2165911"/>
            <a:ext cx="6254241" cy="3486457"/>
          </a:xfrm>
          <a:prstGeom prst="rect">
            <a:avLst/>
          </a:prstGeom>
        </p:spPr>
      </p:pic>
    </p:spTree>
    <p:extLst>
      <p:ext uri="{BB962C8B-B14F-4D97-AF65-F5344CB8AC3E}">
        <p14:creationId xmlns:p14="http://schemas.microsoft.com/office/powerpoint/2010/main" val="191454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90B0D4-F2D9-4B65-9839-5563DA66A3A2}"/>
              </a:ext>
            </a:extLst>
          </p:cNvPr>
          <p:cNvSpPr>
            <a:spLocks noGrp="1"/>
          </p:cNvSpPr>
          <p:nvPr>
            <p:ph type="title"/>
          </p:nvPr>
        </p:nvSpPr>
        <p:spPr/>
        <p:txBody>
          <a:bodyPr/>
          <a:lstStyle/>
          <a:p>
            <a:r>
              <a:rPr lang="en-US" altLang="zh-CN" dirty="0"/>
              <a:t>Offline: Greedy Exploration of Configs</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FBD1FA4-D7F6-4E7E-B012-500792ABA6F3}"/>
                  </a:ext>
                </a:extLst>
              </p:cNvPr>
              <p:cNvSpPr>
                <a:spLocks noGrp="1"/>
              </p:cNvSpPr>
              <p:nvPr>
                <p:ph idx="1"/>
              </p:nvPr>
            </p:nvSpPr>
            <p:spPr/>
            <p:txBody>
              <a:bodyPr/>
              <a:lstStyle/>
              <a:p>
                <a:r>
                  <a:rPr lang="en-US" altLang="zh-CN" dirty="0"/>
                  <a:t>Objective: </a:t>
                </a:r>
                <a14:m>
                  <m:oMath xmlns:m="http://schemas.openxmlformats.org/officeDocument/2006/math">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𝑐</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𝑄</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𝑐</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𝛽</m:t>
                    </m:r>
                    <m:r>
                      <a:rPr lang="en-US" altLang="zh-CN" b="0" i="1" smtClean="0">
                        <a:latin typeface="Cambria Math" panose="02040503050406030204" pitchFamily="18" charset="0"/>
                      </a:rPr>
                      <m:t>𝐷</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oMath>
                </a14:m>
                <a:r>
                  <a:rPr lang="en-US" altLang="zh-CN" dirty="0"/>
                  <a:t>, </a:t>
                </a:r>
              </a:p>
              <a:p>
                <a:pPr lvl="1"/>
                <a:r>
                  <a:rPr lang="en-US" altLang="zh-CN" dirty="0"/>
                  <a:t>c-config, Q-quality, D-resource demand</a:t>
                </a:r>
              </a:p>
              <a:p>
                <a:pPr lvl="1"/>
                <a:endParaRPr lang="en-US" altLang="zh-CN" dirty="0"/>
              </a:p>
              <a:p>
                <a:r>
                  <a:rPr lang="en-US" altLang="zh-CN" dirty="0"/>
                  <a:t>Greedy Exploration: </a:t>
                </a:r>
              </a:p>
              <a:p>
                <a:pPr lvl="1"/>
                <a:r>
                  <a:rPr lang="en-US" altLang="zh-CN" dirty="0"/>
                  <a:t>sample random configurations c1, c2, … </a:t>
                </a:r>
              </a:p>
              <a:p>
                <a:pPr lvl="1"/>
                <a:r>
                  <a:rPr lang="en-US" altLang="zh-CN" dirty="0"/>
                  <a:t>start at the best c</a:t>
                </a:r>
              </a:p>
              <a:p>
                <a:pPr lvl="1"/>
                <a:r>
                  <a:rPr lang="en-US" altLang="zh-CN" dirty="0"/>
                  <a:t>change to neighbor n if </a:t>
                </a:r>
                <a14:m>
                  <m:oMath xmlns:m="http://schemas.openxmlformats.org/officeDocument/2006/math">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r>
                      <a:rPr lang="en-US" altLang="zh-CN" b="0" i="1" smtClean="0">
                        <a:latin typeface="Cambria Math" panose="02040503050406030204" pitchFamily="18" charset="0"/>
                      </a:rPr>
                      <m:t>&gt;</m:t>
                    </m:r>
                    <m:r>
                      <a:rPr lang="en-US" altLang="zh-CN" b="0" i="1" smtClean="0">
                        <a:latin typeface="Cambria Math" panose="02040503050406030204" pitchFamily="18" charset="0"/>
                      </a:rPr>
                      <m:t>𝑋</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𝑐</m:t>
                        </m:r>
                      </m:e>
                    </m:d>
                  </m:oMath>
                </a14:m>
                <a:endParaRPr lang="en-US" altLang="zh-CN" b="0" dirty="0"/>
              </a:p>
              <a:p>
                <a:pPr lvl="1"/>
                <a:r>
                  <a:rPr lang="en-US" altLang="zh-CN" dirty="0"/>
                  <a:t>stop until optimal</a:t>
                </a:r>
              </a:p>
              <a:p>
                <a:pPr lvl="1"/>
                <a:endParaRPr lang="en-US" altLang="zh-CN" dirty="0"/>
              </a:p>
              <a:p>
                <a:r>
                  <a:rPr lang="en-US" altLang="zh-CN" dirty="0"/>
                  <a:t>Cache intermediate results</a:t>
                </a:r>
              </a:p>
              <a:p>
                <a:pPr lvl="1"/>
                <a:endParaRPr lang="en-US" altLang="zh-CN" b="0" dirty="0"/>
              </a:p>
              <a:p>
                <a:endParaRPr lang="en-US" altLang="zh-CN" b="0" dirty="0"/>
              </a:p>
              <a:p>
                <a:pPr lvl="1"/>
                <a:endParaRPr lang="zh-CN" altLang="en-US" dirty="0"/>
              </a:p>
            </p:txBody>
          </p:sp>
        </mc:Choice>
        <mc:Fallback>
          <p:sp>
            <p:nvSpPr>
              <p:cNvPr id="3" name="内容占位符 2">
                <a:extLst>
                  <a:ext uri="{FF2B5EF4-FFF2-40B4-BE49-F238E27FC236}">
                    <a16:creationId xmlns:a16="http://schemas.microsoft.com/office/drawing/2014/main" id="{5FBD1FA4-D7F6-4E7E-B012-500792ABA6F3}"/>
                  </a:ext>
                </a:extLst>
              </p:cNvPr>
              <p:cNvSpPr>
                <a:spLocks noGrp="1" noRot="1" noChangeAspect="1" noMove="1" noResize="1" noEditPoints="1" noAdjustHandles="1" noChangeArrowheads="1" noChangeShapeType="1" noTextEdit="1"/>
              </p:cNvSpPr>
              <p:nvPr>
                <p:ph idx="1"/>
              </p:nvPr>
            </p:nvSpPr>
            <p:spPr>
              <a:blipFill>
                <a:blip r:embed="rId3"/>
                <a:stretch>
                  <a:fillRect l="-1043" t="-2381" b="-140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A869DAB4-3C4A-42CB-B0BC-1822106C0747}"/>
              </a:ext>
            </a:extLst>
          </p:cNvPr>
          <p:cNvPicPr>
            <a:picLocks noChangeAspect="1"/>
          </p:cNvPicPr>
          <p:nvPr/>
        </p:nvPicPr>
        <p:blipFill>
          <a:blip r:embed="rId4"/>
          <a:stretch>
            <a:fillRect/>
          </a:stretch>
        </p:blipFill>
        <p:spPr>
          <a:xfrm>
            <a:off x="7229905" y="2905035"/>
            <a:ext cx="4119962" cy="2296693"/>
          </a:xfrm>
          <a:prstGeom prst="rect">
            <a:avLst/>
          </a:prstGeom>
        </p:spPr>
      </p:pic>
      <p:sp>
        <p:nvSpPr>
          <p:cNvPr id="5" name="星形: 四角 4">
            <a:extLst>
              <a:ext uri="{FF2B5EF4-FFF2-40B4-BE49-F238E27FC236}">
                <a16:creationId xmlns:a16="http://schemas.microsoft.com/office/drawing/2014/main" id="{E239F2CE-6326-4591-9022-31BF7E441E63}"/>
              </a:ext>
            </a:extLst>
          </p:cNvPr>
          <p:cNvSpPr/>
          <p:nvPr/>
        </p:nvSpPr>
        <p:spPr>
          <a:xfrm>
            <a:off x="8773064" y="4278702"/>
            <a:ext cx="232913" cy="258792"/>
          </a:xfrm>
          <a:prstGeom prst="star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 name="星形: 四角 5">
            <a:extLst>
              <a:ext uri="{FF2B5EF4-FFF2-40B4-BE49-F238E27FC236}">
                <a16:creationId xmlns:a16="http://schemas.microsoft.com/office/drawing/2014/main" id="{61236097-EAFD-4698-BF16-CC98DBE67EEF}"/>
              </a:ext>
            </a:extLst>
          </p:cNvPr>
          <p:cNvSpPr/>
          <p:nvPr/>
        </p:nvSpPr>
        <p:spPr>
          <a:xfrm>
            <a:off x="8540151" y="3439874"/>
            <a:ext cx="232913" cy="258792"/>
          </a:xfrm>
          <a:prstGeom prst="star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accent6"/>
              </a:solidFill>
            </a:endParaRPr>
          </a:p>
        </p:txBody>
      </p:sp>
      <p:cxnSp>
        <p:nvCxnSpPr>
          <p:cNvPr id="8" name="直接箭头连接符 7">
            <a:extLst>
              <a:ext uri="{FF2B5EF4-FFF2-40B4-BE49-F238E27FC236}">
                <a16:creationId xmlns:a16="http://schemas.microsoft.com/office/drawing/2014/main" id="{B8D3808C-7235-4F4D-A7B2-8531319D315E}"/>
              </a:ext>
            </a:extLst>
          </p:cNvPr>
          <p:cNvCxnSpPr>
            <a:cxnSpLocks/>
            <a:endCxn id="6" idx="2"/>
          </p:cNvCxnSpPr>
          <p:nvPr/>
        </p:nvCxnSpPr>
        <p:spPr>
          <a:xfrm flipH="1" flipV="1">
            <a:off x="8656608" y="3698666"/>
            <a:ext cx="232912" cy="7094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617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D78658-22B5-4C9B-8500-E0D86508CA3B}"/>
              </a:ext>
            </a:extLst>
          </p:cNvPr>
          <p:cNvSpPr>
            <a:spLocks noGrp="1"/>
          </p:cNvSpPr>
          <p:nvPr>
            <p:ph type="title"/>
          </p:nvPr>
        </p:nvSpPr>
        <p:spPr/>
        <p:txBody>
          <a:bodyPr/>
          <a:lstStyle/>
          <a:p>
            <a:r>
              <a:rPr lang="en-US" altLang="zh-CN" dirty="0"/>
              <a:t>Utility Function: Quality &amp; Lag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0116393-8912-4BC1-B84F-CF6CD2970F08}"/>
                  </a:ext>
                </a:extLst>
              </p:cNvPr>
              <p:cNvSpPr>
                <a:spLocks noGrp="1"/>
              </p:cNvSpPr>
              <p:nvPr>
                <p:ph idx="1"/>
              </p:nvPr>
            </p:nvSpPr>
            <p:spPr/>
            <p:txBody>
              <a:bodyPr/>
              <a:lstStyle/>
              <a:p>
                <a:r>
                  <a:rPr lang="en-US" altLang="zh-CN" dirty="0"/>
                  <a:t>User set </a:t>
                </a:r>
                <a:r>
                  <a:rPr lang="en-US" altLang="zh-CN" dirty="0">
                    <a:highlight>
                      <a:srgbClr val="FFFF00"/>
                    </a:highlight>
                  </a:rPr>
                  <a:t>required quality </a:t>
                </a:r>
                <a14:m>
                  <m:oMath xmlns:m="http://schemas.openxmlformats.org/officeDocument/2006/math">
                    <m:sSup>
                      <m:sSupPr>
                        <m:ctrlPr>
                          <a:rPr lang="en-US" altLang="zh-CN" b="0" i="1" smtClean="0">
                            <a:highlight>
                              <a:srgbClr val="FFFF00"/>
                            </a:highlight>
                            <a:latin typeface="Cambria Math" panose="02040503050406030204" pitchFamily="18" charset="0"/>
                          </a:rPr>
                        </m:ctrlPr>
                      </m:sSupPr>
                      <m:e>
                        <m:r>
                          <a:rPr lang="en-US" altLang="zh-CN" b="0" i="1" smtClean="0">
                            <a:highlight>
                              <a:srgbClr val="FFFF00"/>
                            </a:highlight>
                            <a:latin typeface="Cambria Math" panose="02040503050406030204" pitchFamily="18" charset="0"/>
                          </a:rPr>
                          <m:t>𝑄</m:t>
                        </m:r>
                      </m:e>
                      <m:sup>
                        <m:r>
                          <a:rPr lang="en-US" altLang="zh-CN" b="0" i="1" smtClean="0">
                            <a:highlight>
                              <a:srgbClr val="FFFF00"/>
                            </a:highlight>
                            <a:latin typeface="Cambria Math" panose="02040503050406030204" pitchFamily="18" charset="0"/>
                          </a:rPr>
                          <m:t>𝑀</m:t>
                        </m:r>
                      </m:sup>
                    </m:sSup>
                  </m:oMath>
                </a14:m>
                <a:r>
                  <a:rPr lang="en-US" altLang="zh-CN" dirty="0"/>
                  <a:t>&amp; </a:t>
                </a:r>
                <a:r>
                  <a:rPr lang="en-US" altLang="zh-CN" dirty="0">
                    <a:highlight>
                      <a:srgbClr val="FFFF00"/>
                    </a:highlight>
                  </a:rPr>
                  <a:t>tolerable lag </a:t>
                </a:r>
                <a14:m>
                  <m:oMath xmlns:m="http://schemas.openxmlformats.org/officeDocument/2006/math">
                    <m:sSup>
                      <m:sSupPr>
                        <m:ctrlPr>
                          <a:rPr lang="en-US" altLang="zh-CN" b="0" i="1" smtClean="0">
                            <a:highlight>
                              <a:srgbClr val="FFFF00"/>
                            </a:highlight>
                            <a:latin typeface="Cambria Math" panose="02040503050406030204" pitchFamily="18" charset="0"/>
                          </a:rPr>
                        </m:ctrlPr>
                      </m:sSupPr>
                      <m:e>
                        <m:r>
                          <a:rPr lang="en-US" altLang="zh-CN" b="0" i="1" smtClean="0">
                            <a:highlight>
                              <a:srgbClr val="FFFF00"/>
                            </a:highlight>
                            <a:latin typeface="Cambria Math" panose="02040503050406030204" pitchFamily="18" charset="0"/>
                          </a:rPr>
                          <m:t>𝐿</m:t>
                        </m:r>
                      </m:e>
                      <m:sup>
                        <m:r>
                          <a:rPr lang="en-US" altLang="zh-CN" b="0" i="1" smtClean="0">
                            <a:highlight>
                              <a:srgbClr val="FFFF00"/>
                            </a:highlight>
                            <a:latin typeface="Cambria Math" panose="02040503050406030204" pitchFamily="18" charset="0"/>
                          </a:rPr>
                          <m:t>𝑀</m:t>
                        </m:r>
                      </m:sup>
                    </m:sSup>
                  </m:oMath>
                </a14:m>
                <a:endParaRPr lang="en-US" altLang="zh-CN" dirty="0">
                  <a:highlight>
                    <a:srgbClr val="FFFF00"/>
                  </a:highlight>
                </a:endParaRPr>
              </a:p>
              <a:p>
                <a:endParaRPr lang="en-US" altLang="zh-CN" dirty="0">
                  <a:highlight>
                    <a:srgbClr val="FFFF00"/>
                  </a:highlight>
                </a:endParaRPr>
              </a:p>
              <a:p>
                <a:r>
                  <a:rPr lang="en-US" altLang="zh-CN" dirty="0"/>
                  <a:t>Reward additional quality, penalize higher lag</a:t>
                </a:r>
              </a:p>
              <a:p>
                <a:pPr marL="0" indent="0">
                  <a:buNone/>
                </a:pPr>
                <a:endParaRPr lang="en-US" altLang="zh-CN"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𝑈</m:t>
                      </m:r>
                      <m:d>
                        <m:dPr>
                          <m:ctrlPr>
                            <a:rPr lang="en-US" altLang="zh-CN" i="1">
                              <a:latin typeface="Cambria Math" panose="02040503050406030204" pitchFamily="18" charset="0"/>
                            </a:rPr>
                          </m:ctrlPr>
                        </m:dPr>
                        <m:e>
                          <m:r>
                            <a:rPr lang="en-US" altLang="zh-CN" i="1">
                              <a:latin typeface="Cambria Math" panose="02040503050406030204" pitchFamily="18" charset="0"/>
                            </a:rPr>
                            <m:t>𝑄</m:t>
                          </m:r>
                          <m:r>
                            <a:rPr lang="en-US" altLang="zh-CN" i="1">
                              <a:latin typeface="Cambria Math" panose="02040503050406030204" pitchFamily="18" charset="0"/>
                            </a:rPr>
                            <m:t>,</m:t>
                          </m:r>
                          <m:r>
                            <a:rPr lang="en-US" altLang="zh-CN" i="1">
                              <a:latin typeface="Cambria Math" panose="02040503050406030204" pitchFamily="18" charset="0"/>
                            </a:rPr>
                            <m:t>𝐿</m:t>
                          </m:r>
                        </m:e>
                      </m:d>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𝑈</m:t>
                          </m:r>
                        </m:e>
                        <m:sup>
                          <m:r>
                            <a:rPr lang="en-US" altLang="zh-CN" i="1">
                              <a:latin typeface="Cambria Math" panose="02040503050406030204" pitchFamily="18" charset="0"/>
                            </a:rPr>
                            <m:t>𝐵</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𝛼</m:t>
                          </m:r>
                        </m:e>
                        <m:sup>
                          <m:r>
                            <a:rPr lang="en-US" altLang="zh-CN" i="1">
                              <a:latin typeface="Cambria Math" panose="02040503050406030204" pitchFamily="18" charset="0"/>
                            </a:rPr>
                            <m:t>𝑄</m:t>
                          </m:r>
                        </m:sup>
                      </m:sSup>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𝑄</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𝑄</m:t>
                                  </m:r>
                                </m:e>
                                <m:sup>
                                  <m:r>
                                    <a:rPr lang="en-US" altLang="zh-CN" i="1">
                                      <a:latin typeface="Cambria Math" panose="02040503050406030204" pitchFamily="18" charset="0"/>
                                    </a:rPr>
                                    <m:t>𝑀</m:t>
                                  </m:r>
                                </m:sup>
                              </m:sSup>
                            </m:e>
                          </m:d>
                        </m:e>
                        <m:sub>
                          <m:r>
                            <a:rPr lang="en-US" altLang="zh-CN" i="1">
                              <a:latin typeface="Cambria Math" panose="02040503050406030204" pitchFamily="18" charset="0"/>
                            </a:rPr>
                            <m:t>+</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𝛼</m:t>
                          </m:r>
                        </m:e>
                        <m:sup>
                          <m:r>
                            <a:rPr lang="en-US" altLang="zh-CN" i="1">
                              <a:latin typeface="Cambria Math" panose="02040503050406030204" pitchFamily="18" charset="0"/>
                            </a:rPr>
                            <m:t>𝐿</m:t>
                          </m:r>
                        </m:sup>
                      </m:sSup>
                      <m:sSub>
                        <m:sSubPr>
                          <m:ctrlPr>
                            <a:rPr lang="en-US" altLang="zh-CN" i="1">
                              <a:latin typeface="Cambria Math" panose="02040503050406030204" pitchFamily="18" charset="0"/>
                            </a:rPr>
                          </m:ctrlPr>
                        </m:sSubPr>
                        <m:e>
                          <m:d>
                            <m:dPr>
                              <m:ctrlPr>
                                <a:rPr lang="en-US" altLang="zh-CN" i="1">
                                  <a:latin typeface="Cambria Math" panose="02040503050406030204" pitchFamily="18" charset="0"/>
                                </a:rPr>
                              </m:ctrlPr>
                            </m:dPr>
                            <m:e>
                              <m:r>
                                <a:rPr lang="en-US" altLang="zh-CN" i="1">
                                  <a:latin typeface="Cambria Math" panose="02040503050406030204" pitchFamily="18" charset="0"/>
                                </a:rPr>
                                <m:t>𝐿</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𝐿</m:t>
                                  </m:r>
                                </m:e>
                                <m:sup>
                                  <m:r>
                                    <a:rPr lang="en-US" altLang="zh-CN" i="1">
                                      <a:latin typeface="Cambria Math" panose="02040503050406030204" pitchFamily="18" charset="0"/>
                                    </a:rPr>
                                    <m:t>𝑀</m:t>
                                  </m:r>
                                </m:sup>
                              </m:sSup>
                            </m:e>
                          </m:d>
                        </m:e>
                        <m:sub>
                          <m:r>
                            <a:rPr lang="en-US" altLang="zh-CN" i="1">
                              <a:latin typeface="Cambria Math" panose="02040503050406030204" pitchFamily="18" charset="0"/>
                            </a:rPr>
                            <m:t>+</m:t>
                          </m:r>
                        </m:sub>
                      </m:sSub>
                    </m:oMath>
                  </m:oMathPara>
                </a14:m>
                <a:endParaRPr lang="en-US" altLang="zh-CN" dirty="0"/>
              </a:p>
              <a:p>
                <a:endParaRPr lang="en-US" altLang="zh-CN" dirty="0"/>
              </a:p>
              <a:p>
                <a:r>
                  <a:rPr lang="en-US" altLang="zh-CN" dirty="0"/>
                  <a:t>Scheduling Objective: </a:t>
                </a:r>
              </a:p>
              <a:p>
                <a:pPr marL="0" indent="0" algn="ctr">
                  <a:buNone/>
                </a:pPr>
                <a:r>
                  <a:rPr lang="en-US" altLang="zh-CN" dirty="0">
                    <a:highlight>
                      <a:srgbClr val="FFFF00"/>
                    </a:highlight>
                  </a:rPr>
                  <a:t>Maximize Minimal Utility </a:t>
                </a:r>
                <a:r>
                  <a:rPr lang="en-US" altLang="zh-CN" dirty="0" err="1"/>
                  <a:t>v.s</a:t>
                </a:r>
                <a:r>
                  <a:rPr lang="en-US" altLang="zh-CN" dirty="0"/>
                  <a:t>. Maximize Sum of Utility</a:t>
                </a:r>
                <a:endParaRPr lang="zh-CN" altLang="en-US" dirty="0"/>
              </a:p>
            </p:txBody>
          </p:sp>
        </mc:Choice>
        <mc:Fallback>
          <p:sp>
            <p:nvSpPr>
              <p:cNvPr id="3" name="内容占位符 2">
                <a:extLst>
                  <a:ext uri="{FF2B5EF4-FFF2-40B4-BE49-F238E27FC236}">
                    <a16:creationId xmlns:a16="http://schemas.microsoft.com/office/drawing/2014/main" id="{50116393-8912-4BC1-B84F-CF6CD2970F08}"/>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CD8FE7A7-53EC-4C77-85FC-0C376BF9061E}"/>
              </a:ext>
            </a:extLst>
          </p:cNvPr>
          <p:cNvPicPr>
            <a:picLocks noChangeAspect="1"/>
          </p:cNvPicPr>
          <p:nvPr/>
        </p:nvPicPr>
        <p:blipFill>
          <a:blip r:embed="rId4"/>
          <a:stretch>
            <a:fillRect/>
          </a:stretch>
        </p:blipFill>
        <p:spPr>
          <a:xfrm>
            <a:off x="9050188" y="1320829"/>
            <a:ext cx="2476500" cy="1990725"/>
          </a:xfrm>
          <a:prstGeom prst="rect">
            <a:avLst/>
          </a:prstGeom>
        </p:spPr>
      </p:pic>
    </p:spTree>
    <p:extLst>
      <p:ext uri="{BB962C8B-B14F-4D97-AF65-F5344CB8AC3E}">
        <p14:creationId xmlns:p14="http://schemas.microsoft.com/office/powerpoint/2010/main" val="17105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33CBE2-0546-4866-A128-85F071348560}"/>
              </a:ext>
            </a:extLst>
          </p:cNvPr>
          <p:cNvSpPr>
            <a:spLocks noGrp="1"/>
          </p:cNvSpPr>
          <p:nvPr>
            <p:ph type="title"/>
          </p:nvPr>
        </p:nvSpPr>
        <p:spPr/>
        <p:txBody>
          <a:bodyPr/>
          <a:lstStyle/>
          <a:p>
            <a:r>
              <a:rPr lang="en-US" altLang="zh-CN" dirty="0"/>
              <a:t>Online: Resource Allocation </a:t>
            </a:r>
            <a:endParaRPr lang="zh-CN" altLang="en-US" dirty="0"/>
          </a:p>
        </p:txBody>
      </p:sp>
      <p:pic>
        <p:nvPicPr>
          <p:cNvPr id="7" name="图片 6">
            <a:extLst>
              <a:ext uri="{FF2B5EF4-FFF2-40B4-BE49-F238E27FC236}">
                <a16:creationId xmlns:a16="http://schemas.microsoft.com/office/drawing/2014/main" id="{7478E5C0-E11F-4031-BA2F-1B8FFBFB4BF7}"/>
              </a:ext>
            </a:extLst>
          </p:cNvPr>
          <p:cNvPicPr>
            <a:picLocks noChangeAspect="1"/>
          </p:cNvPicPr>
          <p:nvPr/>
        </p:nvPicPr>
        <p:blipFill>
          <a:blip r:embed="rId3"/>
          <a:stretch>
            <a:fillRect/>
          </a:stretch>
        </p:blipFill>
        <p:spPr>
          <a:xfrm>
            <a:off x="2599518" y="2027208"/>
            <a:ext cx="5982418" cy="3778369"/>
          </a:xfrm>
          <a:prstGeom prst="rect">
            <a:avLst/>
          </a:prstGeom>
        </p:spPr>
      </p:pic>
    </p:spTree>
    <p:extLst>
      <p:ext uri="{BB962C8B-B14F-4D97-AF65-F5344CB8AC3E}">
        <p14:creationId xmlns:p14="http://schemas.microsoft.com/office/powerpoint/2010/main" val="960862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33CBE2-0546-4866-A128-85F071348560}"/>
              </a:ext>
            </a:extLst>
          </p:cNvPr>
          <p:cNvSpPr>
            <a:spLocks noGrp="1"/>
          </p:cNvSpPr>
          <p:nvPr>
            <p:ph type="title"/>
          </p:nvPr>
        </p:nvSpPr>
        <p:spPr/>
        <p:txBody>
          <a:bodyPr/>
          <a:lstStyle/>
          <a:p>
            <a:r>
              <a:rPr lang="en-US" altLang="zh-CN" dirty="0"/>
              <a:t>Online: Resource Allocation </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871679D6-D94A-450C-9862-58CDA06B1CE2}"/>
                  </a:ext>
                </a:extLst>
              </p:cNvPr>
              <p:cNvSpPr>
                <a:spLocks noGrp="1"/>
              </p:cNvSpPr>
              <p:nvPr>
                <p:ph idx="1"/>
              </p:nvPr>
            </p:nvSpPr>
            <p:spPr>
              <a:xfrm>
                <a:off x="838200" y="1618590"/>
                <a:ext cx="10515600" cy="4946111"/>
              </a:xfrm>
            </p:spPr>
            <p:txBody>
              <a:bodyPr/>
              <a:lstStyle/>
              <a:p>
                <a:r>
                  <a:rPr lang="en-US" altLang="zh-CN" dirty="0"/>
                  <a:t>Query Lag Prediction:</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𝑘</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𝑘</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𝑘</m:t>
                                      </m:r>
                                    </m:sub>
                                  </m:sSub>
                                </m:e>
                              </m:d>
                            </m:sub>
                          </m:sSub>
                        </m:den>
                      </m:f>
                    </m:oMath>
                  </m:oMathPara>
                </a14:m>
                <a:endParaRPr lang="en-US" altLang="zh-CN" dirty="0"/>
              </a:p>
              <a:p>
                <a:r>
                  <a:rPr lang="en-US" altLang="zh-CN" dirty="0"/>
                  <a:t>Maximize sum of utility:</a:t>
                </a:r>
              </a:p>
              <a:p>
                <a:pPr lvl="1"/>
                <a:endParaRPr lang="en-US" altLang="zh-CN" dirty="0"/>
              </a:p>
              <a:p>
                <a:pPr lvl="1"/>
                <a:endParaRPr lang="en-US" altLang="zh-CN" dirty="0"/>
              </a:p>
              <a:p>
                <a:pPr marL="0" indent="0">
                  <a:buNone/>
                </a:pPr>
                <a:endParaRPr lang="en-US" altLang="zh-CN" dirty="0"/>
              </a:p>
              <a:p>
                <a:r>
                  <a:rPr lang="en-US" altLang="zh-CN" dirty="0"/>
                  <a:t>Maximize min of utility:</a:t>
                </a:r>
              </a:p>
            </p:txBody>
          </p:sp>
        </mc:Choice>
        <mc:Fallback>
          <p:sp>
            <p:nvSpPr>
              <p:cNvPr id="3" name="内容占位符 2">
                <a:extLst>
                  <a:ext uri="{FF2B5EF4-FFF2-40B4-BE49-F238E27FC236}">
                    <a16:creationId xmlns:a16="http://schemas.microsoft.com/office/drawing/2014/main" id="{871679D6-D94A-450C-9862-58CDA06B1CE2}"/>
                  </a:ext>
                </a:extLst>
              </p:cNvPr>
              <p:cNvSpPr>
                <a:spLocks noGrp="1" noRot="1" noChangeAspect="1" noMove="1" noResize="1" noEditPoints="1" noAdjustHandles="1" noChangeArrowheads="1" noChangeShapeType="1" noTextEdit="1"/>
              </p:cNvSpPr>
              <p:nvPr>
                <p:ph idx="1"/>
              </p:nvPr>
            </p:nvSpPr>
            <p:spPr>
              <a:xfrm>
                <a:off x="838200" y="1618590"/>
                <a:ext cx="10515600" cy="4946111"/>
              </a:xfrm>
              <a:blipFill>
                <a:blip r:embed="rId3"/>
                <a:stretch>
                  <a:fillRect l="-1043" t="-221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4718CA89-8D97-47A3-B5B1-27385220D18C}"/>
              </a:ext>
            </a:extLst>
          </p:cNvPr>
          <p:cNvPicPr>
            <a:picLocks noChangeAspect="1"/>
          </p:cNvPicPr>
          <p:nvPr/>
        </p:nvPicPr>
        <p:blipFill>
          <a:blip r:embed="rId4"/>
          <a:stretch>
            <a:fillRect/>
          </a:stretch>
        </p:blipFill>
        <p:spPr>
          <a:xfrm>
            <a:off x="3180722" y="3396283"/>
            <a:ext cx="4522668" cy="1172211"/>
          </a:xfrm>
          <a:prstGeom prst="rect">
            <a:avLst/>
          </a:prstGeom>
        </p:spPr>
      </p:pic>
      <p:pic>
        <p:nvPicPr>
          <p:cNvPr id="6" name="图片 5">
            <a:extLst>
              <a:ext uri="{FF2B5EF4-FFF2-40B4-BE49-F238E27FC236}">
                <a16:creationId xmlns:a16="http://schemas.microsoft.com/office/drawing/2014/main" id="{555403E5-5481-46B2-9B00-B7717806D5B9}"/>
              </a:ext>
            </a:extLst>
          </p:cNvPr>
          <p:cNvPicPr>
            <a:picLocks noChangeAspect="1"/>
          </p:cNvPicPr>
          <p:nvPr/>
        </p:nvPicPr>
        <p:blipFill>
          <a:blip r:embed="rId5"/>
          <a:stretch>
            <a:fillRect/>
          </a:stretch>
        </p:blipFill>
        <p:spPr>
          <a:xfrm>
            <a:off x="2989593" y="5173228"/>
            <a:ext cx="4713797" cy="1593051"/>
          </a:xfrm>
          <a:prstGeom prst="rect">
            <a:avLst/>
          </a:prstGeom>
        </p:spPr>
      </p:pic>
      <p:pic>
        <p:nvPicPr>
          <p:cNvPr id="7" name="图片 6">
            <a:extLst>
              <a:ext uri="{FF2B5EF4-FFF2-40B4-BE49-F238E27FC236}">
                <a16:creationId xmlns:a16="http://schemas.microsoft.com/office/drawing/2014/main" id="{7478E5C0-E11F-4031-BA2F-1B8FFBFB4BF7}"/>
              </a:ext>
            </a:extLst>
          </p:cNvPr>
          <p:cNvPicPr>
            <a:picLocks noChangeAspect="1"/>
          </p:cNvPicPr>
          <p:nvPr/>
        </p:nvPicPr>
        <p:blipFill>
          <a:blip r:embed="rId6"/>
          <a:stretch>
            <a:fillRect/>
          </a:stretch>
        </p:blipFill>
        <p:spPr>
          <a:xfrm>
            <a:off x="8085918" y="3743864"/>
            <a:ext cx="3919987" cy="2475781"/>
          </a:xfrm>
          <a:prstGeom prst="rect">
            <a:avLst/>
          </a:prstGeom>
        </p:spPr>
      </p:pic>
    </p:spTree>
    <p:extLst>
      <p:ext uri="{BB962C8B-B14F-4D97-AF65-F5344CB8AC3E}">
        <p14:creationId xmlns:p14="http://schemas.microsoft.com/office/powerpoint/2010/main" val="102562483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FD3E3-8528-4E10-9AE4-EECEF095534A}"/>
              </a:ext>
            </a:extLst>
          </p:cNvPr>
          <p:cNvSpPr>
            <a:spLocks noGrp="1"/>
          </p:cNvSpPr>
          <p:nvPr>
            <p:ph type="title"/>
          </p:nvPr>
        </p:nvSpPr>
        <p:spPr/>
        <p:txBody>
          <a:bodyPr/>
          <a:lstStyle/>
          <a:p>
            <a:r>
              <a:rPr lang="en-US" altLang="zh-CN" dirty="0" err="1"/>
              <a:t>VideoStorm</a:t>
            </a:r>
            <a:r>
              <a:rPr lang="en-US" altLang="zh-CN" dirty="0"/>
              <a:t>: </a:t>
            </a:r>
            <a:r>
              <a:rPr lang="en-US" altLang="zh-CN" dirty="0" err="1"/>
              <a:t>Qeury</a:t>
            </a:r>
            <a:r>
              <a:rPr lang="en-US" altLang="zh-CN" dirty="0"/>
              <a:t> Placement</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BD084D6-3E81-4851-A421-59FEFC247FA7}"/>
                  </a:ext>
                </a:extLst>
              </p:cNvPr>
              <p:cNvSpPr>
                <a:spLocks noGrp="1"/>
              </p:cNvSpPr>
              <p:nvPr>
                <p:ph idx="1"/>
              </p:nvPr>
            </p:nvSpPr>
            <p:spPr/>
            <p:txBody>
              <a:bodyPr>
                <a:normAutofit/>
              </a:bodyPr>
              <a:lstStyle/>
              <a:p>
                <a:r>
                  <a:rPr lang="en-US" altLang="zh-CN" dirty="0"/>
                  <a:t>Utilization (p): Packing queries into machines.</a:t>
                </a:r>
              </a:p>
              <a:p>
                <a:pPr marL="0" indent="0">
                  <a:buNone/>
                </a:pPr>
                <a:endParaRPr lang="en-US" altLang="zh-CN" dirty="0"/>
              </a:p>
              <a:p>
                <a:r>
                  <a:rPr lang="en-US" altLang="zh-CN" dirty="0"/>
                  <a:t>Load Balancing (b): Place p on machine with smallest utilization.</a:t>
                </a:r>
              </a:p>
              <a:p>
                <a:pPr marL="0" indent="0">
                  <a:buNone/>
                </a:pPr>
                <a:endParaRPr lang="en-US" altLang="zh-CN" dirty="0"/>
              </a:p>
              <a:p>
                <a:r>
                  <a:rPr lang="en-US" altLang="zh-CN" dirty="0"/>
                  <a:t>Lag Spreading (l): Maintain high average lag requirement.</a:t>
                </a:r>
              </a:p>
              <a:p>
                <a:endParaRPr lang="en-US" altLang="zh-CN" dirty="0"/>
              </a:p>
              <a:p>
                <a:r>
                  <a:rPr lang="en-US" altLang="zh-CN" dirty="0"/>
                  <a:t>Final score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oMath>
                </a14:m>
                <a:r>
                  <a:rPr lang="en-US" altLang="zh-CN" dirty="0"/>
                  <a:t>. </a:t>
                </a:r>
              </a:p>
              <a:p>
                <a:pPr marL="0" indent="0">
                  <a:buNone/>
                </a:pPr>
                <a:r>
                  <a:rPr lang="en-US" altLang="zh-CN" dirty="0"/>
                  <a:t>Place query q in machine m with highest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sub>
                    </m:sSub>
                  </m:oMath>
                </a14:m>
                <a:endParaRPr lang="zh-CN" altLang="en-US" dirty="0"/>
              </a:p>
            </p:txBody>
          </p:sp>
        </mc:Choice>
        <mc:Fallback>
          <p:sp>
            <p:nvSpPr>
              <p:cNvPr id="3" name="内容占位符 2">
                <a:extLst>
                  <a:ext uri="{FF2B5EF4-FFF2-40B4-BE49-F238E27FC236}">
                    <a16:creationId xmlns:a16="http://schemas.microsoft.com/office/drawing/2014/main" id="{CBD084D6-3E81-4851-A421-59FEFC247FA7}"/>
                  </a:ext>
                </a:extLst>
              </p:cNvPr>
              <p:cNvSpPr>
                <a:spLocks noGrp="1" noRot="1" noChangeAspect="1" noMove="1" noResize="1" noEditPoints="1" noAdjustHandles="1" noChangeArrowheads="1" noChangeShapeType="1" noTextEdit="1"/>
              </p:cNvSpPr>
              <p:nvPr>
                <p:ph idx="1"/>
              </p:nvPr>
            </p:nvSpPr>
            <p:spPr>
              <a:blipFill>
                <a:blip r:embed="rId3"/>
                <a:stretch>
                  <a:fillRect l="-1217" t="-2381" r="-15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801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429603-7D84-4352-B586-04D096948CC5}"/>
              </a:ext>
            </a:extLst>
          </p:cNvPr>
          <p:cNvSpPr>
            <a:spLocks noGrp="1"/>
          </p:cNvSpPr>
          <p:nvPr>
            <p:ph type="title"/>
          </p:nvPr>
        </p:nvSpPr>
        <p:spPr/>
        <p:txBody>
          <a:bodyPr/>
          <a:lstStyle/>
          <a:p>
            <a:r>
              <a:rPr lang="en-US" altLang="zh-CN" dirty="0"/>
              <a:t>Evaluation</a:t>
            </a:r>
            <a:endParaRPr lang="zh-CN" altLang="en-US" dirty="0"/>
          </a:p>
        </p:txBody>
      </p:sp>
      <p:sp>
        <p:nvSpPr>
          <p:cNvPr id="3" name="文本占位符 2">
            <a:extLst>
              <a:ext uri="{FF2B5EF4-FFF2-40B4-BE49-F238E27FC236}">
                <a16:creationId xmlns:a16="http://schemas.microsoft.com/office/drawing/2014/main" id="{522F9FE2-9BEB-4C4B-BCB0-092936997A28}"/>
              </a:ext>
            </a:extLst>
          </p:cNvPr>
          <p:cNvSpPr>
            <a:spLocks noGrp="1"/>
          </p:cNvSpPr>
          <p:nvPr>
            <p:ph type="body" idx="1"/>
          </p:nvPr>
        </p:nvSpPr>
        <p:spPr/>
        <p:txBody>
          <a:bodyPr/>
          <a:lstStyle/>
          <a:p>
            <a:r>
              <a:rPr lang="en-US" altLang="zh-CN" dirty="0" err="1"/>
              <a:t>VideoStorm</a:t>
            </a:r>
            <a:r>
              <a:rPr lang="en-US" altLang="zh-CN" dirty="0"/>
              <a:t> (NSDI’17)</a:t>
            </a:r>
            <a:endParaRPr lang="zh-CN" altLang="en-US" dirty="0"/>
          </a:p>
        </p:txBody>
      </p:sp>
    </p:spTree>
    <p:extLst>
      <p:ext uri="{BB962C8B-B14F-4D97-AF65-F5344CB8AC3E}">
        <p14:creationId xmlns:p14="http://schemas.microsoft.com/office/powerpoint/2010/main" val="234533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Cameras &amp; video analysis apps are pervasive</a:t>
            </a:r>
          </a:p>
        </p:txBody>
      </p:sp>
      <p:sp>
        <p:nvSpPr>
          <p:cNvPr id="43" name="Rectangle 42"/>
          <p:cNvSpPr/>
          <p:nvPr/>
        </p:nvSpPr>
        <p:spPr>
          <a:xfrm>
            <a:off x="1759944" y="5563956"/>
            <a:ext cx="8710832" cy="68580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dirty="0"/>
              <a:t>Objective: Real-time, Low Resource, High Accuracy.</a:t>
            </a:r>
            <a:endParaRPr lang="en-US" sz="2800" dirty="0"/>
          </a:p>
        </p:txBody>
      </p:sp>
      <p:pic>
        <p:nvPicPr>
          <p:cNvPr id="2050" name="Picture 2" descr="Image result for traffic control cameras"/>
          <p:cNvPicPr>
            <a:picLocks noChangeAspect="1" noChangeArrowheads="1"/>
          </p:cNvPicPr>
          <p:nvPr/>
        </p:nvPicPr>
        <p:blipFill rotWithShape="1">
          <a:blip r:embed="rId3">
            <a:extLst>
              <a:ext uri="{28A0092B-C50C-407E-A947-70E740481C1C}">
                <a14:useLocalDpi xmlns:a14="http://schemas.microsoft.com/office/drawing/2010/main" val="0"/>
              </a:ext>
            </a:extLst>
          </a:blip>
          <a:srcRect r="50219"/>
          <a:stretch/>
        </p:blipFill>
        <p:spPr bwMode="auto">
          <a:xfrm>
            <a:off x="631041" y="2059948"/>
            <a:ext cx="3235710" cy="240493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factory floor camera cctv"/>
          <p:cNvPicPr>
            <a:picLocks noChangeAspect="1" noChangeArrowheads="1"/>
          </p:cNvPicPr>
          <p:nvPr/>
        </p:nvPicPr>
        <p:blipFill rotWithShape="1">
          <a:blip r:embed="rId4">
            <a:extLst>
              <a:ext uri="{28A0092B-C50C-407E-A947-70E740481C1C}">
                <a14:useLocalDpi xmlns:a14="http://schemas.microsoft.com/office/drawing/2010/main" val="0"/>
              </a:ext>
            </a:extLst>
          </a:blip>
          <a:srcRect l="5295" r="9087"/>
          <a:stretch/>
        </p:blipFill>
        <p:spPr bwMode="auto">
          <a:xfrm>
            <a:off x="8369918" y="2007130"/>
            <a:ext cx="3235709" cy="24115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2567" r="24133" b="3136"/>
          <a:stretch/>
        </p:blipFill>
        <p:spPr bwMode="auto">
          <a:xfrm>
            <a:off x="4495784" y="2059948"/>
            <a:ext cx="3245100" cy="24121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6630" y="4583160"/>
            <a:ext cx="1904176" cy="461665"/>
          </a:xfrm>
          <a:prstGeom prst="rect">
            <a:avLst/>
          </a:prstGeom>
          <a:noFill/>
        </p:spPr>
        <p:txBody>
          <a:bodyPr wrap="none" rtlCol="0">
            <a:spAutoFit/>
          </a:bodyPr>
          <a:lstStyle/>
          <a:p>
            <a:r>
              <a:rPr lang="en-US" sz="2400" dirty="0"/>
              <a:t>Traffic control</a:t>
            </a:r>
          </a:p>
        </p:txBody>
      </p:sp>
      <p:sp>
        <p:nvSpPr>
          <p:cNvPr id="11" name="TextBox 10"/>
          <p:cNvSpPr txBox="1"/>
          <p:nvPr/>
        </p:nvSpPr>
        <p:spPr>
          <a:xfrm>
            <a:off x="5271852" y="4583160"/>
            <a:ext cx="1692964" cy="461665"/>
          </a:xfrm>
          <a:prstGeom prst="rect">
            <a:avLst/>
          </a:prstGeom>
          <a:noFill/>
        </p:spPr>
        <p:txBody>
          <a:bodyPr wrap="none" rtlCol="0">
            <a:spAutoFit/>
          </a:bodyPr>
          <a:lstStyle/>
          <a:p>
            <a:r>
              <a:rPr lang="en-US" sz="2400" dirty="0"/>
              <a:t>Surveillance</a:t>
            </a:r>
          </a:p>
        </p:txBody>
      </p:sp>
      <p:sp>
        <p:nvSpPr>
          <p:cNvPr id="12" name="TextBox 11"/>
          <p:cNvSpPr txBox="1"/>
          <p:nvPr/>
        </p:nvSpPr>
        <p:spPr>
          <a:xfrm>
            <a:off x="8571935" y="4539743"/>
            <a:ext cx="2831673" cy="461665"/>
          </a:xfrm>
          <a:prstGeom prst="rect">
            <a:avLst/>
          </a:prstGeom>
          <a:noFill/>
        </p:spPr>
        <p:txBody>
          <a:bodyPr wrap="none" rtlCol="0">
            <a:spAutoFit/>
          </a:bodyPr>
          <a:lstStyle/>
          <a:p>
            <a:r>
              <a:rPr lang="en-US" sz="2400" dirty="0"/>
              <a:t>Factory health/safety</a:t>
            </a:r>
          </a:p>
        </p:txBody>
      </p:sp>
    </p:spTree>
    <p:extLst>
      <p:ext uri="{BB962C8B-B14F-4D97-AF65-F5344CB8AC3E}">
        <p14:creationId xmlns:p14="http://schemas.microsoft.com/office/powerpoint/2010/main" val="76347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9BEA7B-C9FD-4845-B89B-2CF135761F58}"/>
              </a:ext>
            </a:extLst>
          </p:cNvPr>
          <p:cNvSpPr>
            <a:spLocks noGrp="1"/>
          </p:cNvSpPr>
          <p:nvPr>
            <p:ph type="title"/>
          </p:nvPr>
        </p:nvSpPr>
        <p:spPr/>
        <p:txBody>
          <a:bodyPr/>
          <a:lstStyle/>
          <a:p>
            <a:r>
              <a:rPr lang="en-US" altLang="zh-CN" dirty="0"/>
              <a:t>Set Up</a:t>
            </a:r>
            <a:endParaRPr lang="zh-CN" altLang="en-US" dirty="0"/>
          </a:p>
        </p:txBody>
      </p:sp>
      <p:sp>
        <p:nvSpPr>
          <p:cNvPr id="3" name="内容占位符 2">
            <a:extLst>
              <a:ext uri="{FF2B5EF4-FFF2-40B4-BE49-F238E27FC236}">
                <a16:creationId xmlns:a16="http://schemas.microsoft.com/office/drawing/2014/main" id="{DDA5D09D-DB42-4A26-AB65-F2C2921DA4FD}"/>
              </a:ext>
            </a:extLst>
          </p:cNvPr>
          <p:cNvSpPr>
            <a:spLocks noGrp="1"/>
          </p:cNvSpPr>
          <p:nvPr>
            <p:ph idx="1"/>
          </p:nvPr>
        </p:nvSpPr>
        <p:spPr/>
        <p:txBody>
          <a:bodyPr/>
          <a:lstStyle/>
          <a:p>
            <a:r>
              <a:rPr lang="en-US" altLang="zh-CN" dirty="0"/>
              <a:t>Dataset: Obtained from Seattle &amp; Bellevue city.</a:t>
            </a:r>
          </a:p>
          <a:p>
            <a:endParaRPr lang="en-US" altLang="zh-CN" dirty="0"/>
          </a:p>
          <a:p>
            <a:r>
              <a:rPr lang="en-US" altLang="zh-CN" dirty="0"/>
              <a:t>Deployment: 1 + 100 machine; 4 CPU / 14 GB each</a:t>
            </a:r>
          </a:p>
          <a:p>
            <a:endParaRPr lang="en-US" altLang="zh-CN" dirty="0"/>
          </a:p>
          <a:p>
            <a:r>
              <a:rPr lang="en-US" altLang="zh-CN" dirty="0"/>
              <a:t>Baseline1: Work Conservative Fair Scheduler. </a:t>
            </a:r>
          </a:p>
          <a:p>
            <a:r>
              <a:rPr lang="en-US" altLang="zh-CN" dirty="0"/>
              <a:t>Baseline2: </a:t>
            </a:r>
            <a:r>
              <a:rPr lang="en-US" altLang="zh-CN" dirty="0" err="1"/>
              <a:t>VideoStorm</a:t>
            </a:r>
            <a:r>
              <a:rPr lang="en-US" altLang="zh-CN" dirty="0"/>
              <a:t> (Allocation Only)</a:t>
            </a:r>
          </a:p>
          <a:p>
            <a:endParaRPr lang="en-US" altLang="zh-CN" dirty="0"/>
          </a:p>
          <a:p>
            <a:r>
              <a:rPr lang="en-US" altLang="zh-CN" dirty="0"/>
              <a:t>Metric: Quality (F1), Utility, Lag (% of frame exceed lag goal).</a:t>
            </a:r>
            <a:endParaRPr lang="zh-CN" altLang="en-US" dirty="0"/>
          </a:p>
        </p:txBody>
      </p:sp>
    </p:spTree>
    <p:extLst>
      <p:ext uri="{BB962C8B-B14F-4D97-AF65-F5344CB8AC3E}">
        <p14:creationId xmlns:p14="http://schemas.microsoft.com/office/powerpoint/2010/main" val="398396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93E62-3AEF-4CC5-99DE-2D2945CE5F6E}"/>
              </a:ext>
            </a:extLst>
          </p:cNvPr>
          <p:cNvSpPr>
            <a:spLocks noGrp="1"/>
          </p:cNvSpPr>
          <p:nvPr>
            <p:ph type="title"/>
          </p:nvPr>
        </p:nvSpPr>
        <p:spPr>
          <a:xfrm>
            <a:off x="838200" y="0"/>
            <a:ext cx="10515600" cy="1325563"/>
          </a:xfrm>
        </p:spPr>
        <p:txBody>
          <a:bodyPr/>
          <a:lstStyle/>
          <a:p>
            <a:r>
              <a:rPr lang="en-US" altLang="zh-CN" dirty="0"/>
              <a:t>Performance during Burst of Queries</a:t>
            </a:r>
            <a:endParaRPr lang="zh-CN" altLang="en-US" dirty="0"/>
          </a:p>
        </p:txBody>
      </p:sp>
      <p:sp>
        <p:nvSpPr>
          <p:cNvPr id="3" name="内容占位符 2">
            <a:extLst>
              <a:ext uri="{FF2B5EF4-FFF2-40B4-BE49-F238E27FC236}">
                <a16:creationId xmlns:a16="http://schemas.microsoft.com/office/drawing/2014/main" id="{98E45CCC-96A9-422C-A923-EDC6FD1B2C94}"/>
              </a:ext>
            </a:extLst>
          </p:cNvPr>
          <p:cNvSpPr>
            <a:spLocks noGrp="1"/>
          </p:cNvSpPr>
          <p:nvPr>
            <p:ph idx="1"/>
          </p:nvPr>
        </p:nvSpPr>
        <p:spPr>
          <a:xfrm>
            <a:off x="241480" y="1690688"/>
            <a:ext cx="4891237" cy="5050301"/>
          </a:xfrm>
        </p:spPr>
        <p:txBody>
          <a:bodyPr>
            <a:normAutofit/>
          </a:bodyPr>
          <a:lstStyle/>
          <a:p>
            <a:r>
              <a:rPr lang="en-US" altLang="zh-CN" dirty="0"/>
              <a:t>Start with 300 queries</a:t>
            </a:r>
          </a:p>
          <a:p>
            <a:pPr marL="457200" lvl="1" indent="0">
              <a:buNone/>
            </a:pPr>
            <a:r>
              <a:rPr lang="en-US" altLang="zh-CN" dirty="0">
                <a:solidFill>
                  <a:schemeClr val="accent1"/>
                </a:solidFill>
              </a:rPr>
              <a:t>① Lag Goal=300s, low-quality</a:t>
            </a:r>
            <a:endParaRPr lang="en-US" altLang="zh-CN" dirty="0"/>
          </a:p>
          <a:p>
            <a:pPr marL="457200" lvl="1" indent="0">
              <a:buNone/>
            </a:pPr>
            <a:r>
              <a:rPr lang="en-US" altLang="zh-CN" dirty="0">
                <a:solidFill>
                  <a:schemeClr val="accent6"/>
                </a:solidFill>
              </a:rPr>
              <a:t>② </a:t>
            </a:r>
            <a:r>
              <a:rPr lang="en-US" altLang="zh-CN" dirty="0">
                <a:solidFill>
                  <a:srgbClr val="00B050"/>
                </a:solidFill>
              </a:rPr>
              <a:t>Lag Goal=20s, low-quality </a:t>
            </a:r>
          </a:p>
          <a:p>
            <a:r>
              <a:rPr lang="en-US" altLang="zh-CN" dirty="0"/>
              <a:t>Burst of 150 s</a:t>
            </a:r>
          </a:p>
          <a:p>
            <a:pPr marL="457200" lvl="1" indent="0">
              <a:buNone/>
            </a:pPr>
            <a:r>
              <a:rPr lang="en-US" altLang="zh-CN" dirty="0">
                <a:solidFill>
                  <a:srgbClr val="FF0000"/>
                </a:solidFill>
              </a:rPr>
              <a:t>③ 200 queries (AMBER Alert)</a:t>
            </a:r>
          </a:p>
          <a:p>
            <a:pPr marL="457200" lvl="1" indent="0">
              <a:buNone/>
            </a:pPr>
            <a:r>
              <a:rPr lang="en-US" altLang="zh-CN" dirty="0">
                <a:solidFill>
                  <a:srgbClr val="FF0000"/>
                </a:solidFill>
              </a:rPr>
              <a:t>High-Quality, Lag Goal=20s</a:t>
            </a:r>
          </a:p>
          <a:p>
            <a:pPr marL="457200" lvl="1" indent="0">
              <a:buNone/>
            </a:pPr>
            <a:endParaRPr lang="en-US" altLang="zh-CN" dirty="0"/>
          </a:p>
          <a:p>
            <a:r>
              <a:rPr lang="en-US" altLang="zh-CN" dirty="0" err="1"/>
              <a:t>VideoStorm</a:t>
            </a:r>
            <a:r>
              <a:rPr lang="en-US" altLang="zh-CN" dirty="0"/>
              <a:t> Scheduler:</a:t>
            </a:r>
          </a:p>
          <a:p>
            <a:pPr marL="457200" lvl="1" indent="0">
              <a:buNone/>
            </a:pPr>
            <a:r>
              <a:rPr lang="en-US" altLang="zh-CN" dirty="0">
                <a:solidFill>
                  <a:srgbClr val="FF0000"/>
                </a:solidFill>
              </a:rPr>
              <a:t>③</a:t>
            </a:r>
            <a:r>
              <a:rPr lang="en-US" altLang="zh-CN" dirty="0"/>
              <a:t> dominate resource allocation</a:t>
            </a:r>
          </a:p>
          <a:p>
            <a:pPr marL="457200" lvl="1" indent="0">
              <a:buNone/>
            </a:pPr>
            <a:r>
              <a:rPr lang="en-US" altLang="zh-CN" dirty="0"/>
              <a:t>delay </a:t>
            </a:r>
            <a:r>
              <a:rPr lang="en-US" altLang="zh-CN" dirty="0">
                <a:solidFill>
                  <a:schemeClr val="accent1"/>
                </a:solidFill>
              </a:rPr>
              <a:t>①</a:t>
            </a:r>
          </a:p>
          <a:p>
            <a:pPr marL="457200" lvl="1" indent="0">
              <a:buNone/>
            </a:pPr>
            <a:r>
              <a:rPr lang="en-US" altLang="zh-CN" dirty="0"/>
              <a:t>run </a:t>
            </a:r>
            <a:r>
              <a:rPr lang="en-US" altLang="zh-CN" dirty="0">
                <a:solidFill>
                  <a:schemeClr val="accent6"/>
                </a:solidFill>
              </a:rPr>
              <a:t>② </a:t>
            </a:r>
            <a:r>
              <a:rPr lang="en-US" altLang="zh-CN" dirty="0"/>
              <a:t>with lower quality</a:t>
            </a:r>
            <a:endParaRPr lang="zh-CN" altLang="en-US" dirty="0"/>
          </a:p>
        </p:txBody>
      </p:sp>
      <p:pic>
        <p:nvPicPr>
          <p:cNvPr id="27" name="图片 26">
            <a:extLst>
              <a:ext uri="{FF2B5EF4-FFF2-40B4-BE49-F238E27FC236}">
                <a16:creationId xmlns:a16="http://schemas.microsoft.com/office/drawing/2014/main" id="{1AE8E251-8333-4230-A21D-E6E23682F57C}"/>
              </a:ext>
            </a:extLst>
          </p:cNvPr>
          <p:cNvPicPr>
            <a:picLocks noChangeAspect="1"/>
          </p:cNvPicPr>
          <p:nvPr/>
        </p:nvPicPr>
        <p:blipFill>
          <a:blip r:embed="rId3"/>
          <a:stretch>
            <a:fillRect/>
          </a:stretch>
        </p:blipFill>
        <p:spPr>
          <a:xfrm>
            <a:off x="5306636" y="1190444"/>
            <a:ext cx="6885364" cy="2591339"/>
          </a:xfrm>
          <a:prstGeom prst="rect">
            <a:avLst/>
          </a:prstGeom>
        </p:spPr>
      </p:pic>
      <p:pic>
        <p:nvPicPr>
          <p:cNvPr id="28" name="图片 27">
            <a:extLst>
              <a:ext uri="{FF2B5EF4-FFF2-40B4-BE49-F238E27FC236}">
                <a16:creationId xmlns:a16="http://schemas.microsoft.com/office/drawing/2014/main" id="{63588FD2-466C-4FD7-BC4C-98F875D024D4}"/>
              </a:ext>
            </a:extLst>
          </p:cNvPr>
          <p:cNvPicPr>
            <a:picLocks noChangeAspect="1"/>
          </p:cNvPicPr>
          <p:nvPr/>
        </p:nvPicPr>
        <p:blipFill>
          <a:blip r:embed="rId4"/>
          <a:stretch>
            <a:fillRect/>
          </a:stretch>
        </p:blipFill>
        <p:spPr>
          <a:xfrm>
            <a:off x="5882714" y="3781783"/>
            <a:ext cx="5733207" cy="3076217"/>
          </a:xfrm>
          <a:prstGeom prst="rect">
            <a:avLst/>
          </a:prstGeom>
        </p:spPr>
      </p:pic>
    </p:spTree>
    <p:extLst>
      <p:ext uri="{BB962C8B-B14F-4D97-AF65-F5344CB8AC3E}">
        <p14:creationId xmlns:p14="http://schemas.microsoft.com/office/powerpoint/2010/main" val="2956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4B15C-DE87-43AB-B2C0-426BAEDC53FE}"/>
              </a:ext>
            </a:extLst>
          </p:cNvPr>
          <p:cNvSpPr>
            <a:spLocks noGrp="1"/>
          </p:cNvSpPr>
          <p:nvPr>
            <p:ph type="title"/>
          </p:nvPr>
        </p:nvSpPr>
        <p:spPr/>
        <p:txBody>
          <a:bodyPr/>
          <a:lstStyle/>
          <a:p>
            <a:r>
              <a:rPr lang="en-US" altLang="zh-CN" dirty="0"/>
              <a:t>Performance during Burst of Queries</a:t>
            </a:r>
            <a:endParaRPr lang="zh-CN" altLang="en-US" dirty="0"/>
          </a:p>
        </p:txBody>
      </p:sp>
      <p:pic>
        <p:nvPicPr>
          <p:cNvPr id="4" name="内容占位符 3">
            <a:extLst>
              <a:ext uri="{FF2B5EF4-FFF2-40B4-BE49-F238E27FC236}">
                <a16:creationId xmlns:a16="http://schemas.microsoft.com/office/drawing/2014/main" id="{9DAC9FF8-DEBF-4BDD-AF94-8BBFEF863EE2}"/>
              </a:ext>
            </a:extLst>
          </p:cNvPr>
          <p:cNvPicPr>
            <a:picLocks noGrp="1" noChangeAspect="1"/>
          </p:cNvPicPr>
          <p:nvPr>
            <p:ph idx="1"/>
          </p:nvPr>
        </p:nvPicPr>
        <p:blipFill>
          <a:blip r:embed="rId3"/>
          <a:stretch>
            <a:fillRect/>
          </a:stretch>
        </p:blipFill>
        <p:spPr>
          <a:xfrm>
            <a:off x="838199" y="2048785"/>
            <a:ext cx="10515600" cy="2404020"/>
          </a:xfrm>
          <a:prstGeom prst="rect">
            <a:avLst/>
          </a:prstGeom>
        </p:spPr>
      </p:pic>
      <p:sp>
        <p:nvSpPr>
          <p:cNvPr id="6" name="文本框 5">
            <a:extLst>
              <a:ext uri="{FF2B5EF4-FFF2-40B4-BE49-F238E27FC236}">
                <a16:creationId xmlns:a16="http://schemas.microsoft.com/office/drawing/2014/main" id="{355A90C9-029A-41E0-B56D-DCBDAE69BB91}"/>
              </a:ext>
            </a:extLst>
          </p:cNvPr>
          <p:cNvSpPr txBox="1"/>
          <p:nvPr/>
        </p:nvSpPr>
        <p:spPr>
          <a:xfrm>
            <a:off x="2843841" y="5069472"/>
            <a:ext cx="6504317" cy="830997"/>
          </a:xfrm>
          <a:prstGeom prst="rect">
            <a:avLst/>
          </a:prstGeom>
          <a:noFill/>
        </p:spPr>
        <p:txBody>
          <a:bodyPr wrap="square" rtlCol="0">
            <a:spAutoFit/>
          </a:bodyPr>
          <a:lstStyle/>
          <a:p>
            <a:pPr algn="ctr"/>
            <a:r>
              <a:rPr lang="en-US" altLang="zh-CN" sz="2400" dirty="0"/>
              <a:t>Quality Improvement: up to 80%</a:t>
            </a:r>
          </a:p>
          <a:p>
            <a:pPr algn="ctr"/>
            <a:r>
              <a:rPr lang="en-US" altLang="zh-CN" sz="2400" dirty="0"/>
              <a:t>Lag Reduction: up to 7x</a:t>
            </a:r>
            <a:endParaRPr lang="zh-CN" altLang="en-US" sz="2400" dirty="0"/>
          </a:p>
        </p:txBody>
      </p:sp>
    </p:spTree>
    <p:extLst>
      <p:ext uri="{BB962C8B-B14F-4D97-AF65-F5344CB8AC3E}">
        <p14:creationId xmlns:p14="http://schemas.microsoft.com/office/powerpoint/2010/main" val="274435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E054C8-1E90-4A4A-BB57-7EB8701A6DA7}"/>
              </a:ext>
            </a:extLst>
          </p:cNvPr>
          <p:cNvSpPr>
            <a:spLocks noGrp="1"/>
          </p:cNvSpPr>
          <p:nvPr>
            <p:ph type="title"/>
          </p:nvPr>
        </p:nvSpPr>
        <p:spPr/>
        <p:txBody>
          <a:bodyPr/>
          <a:lstStyle/>
          <a:p>
            <a:r>
              <a:rPr lang="en-US" altLang="zh-CN" dirty="0"/>
              <a:t>Performance: Max-Sum</a:t>
            </a:r>
            <a:endParaRPr lang="zh-CN" altLang="en-US" dirty="0"/>
          </a:p>
        </p:txBody>
      </p:sp>
      <p:sp>
        <p:nvSpPr>
          <p:cNvPr id="3" name="内容占位符 2">
            <a:extLst>
              <a:ext uri="{FF2B5EF4-FFF2-40B4-BE49-F238E27FC236}">
                <a16:creationId xmlns:a16="http://schemas.microsoft.com/office/drawing/2014/main" id="{8BCBE0A9-8DCD-492B-9FA3-C3C14D2F0AF8}"/>
              </a:ext>
            </a:extLst>
          </p:cNvPr>
          <p:cNvSpPr>
            <a:spLocks noGrp="1"/>
          </p:cNvSpPr>
          <p:nvPr>
            <p:ph idx="1"/>
          </p:nvPr>
        </p:nvSpPr>
        <p:spPr>
          <a:xfrm>
            <a:off x="6764671" y="3188598"/>
            <a:ext cx="4251261" cy="1325563"/>
          </a:xfrm>
        </p:spPr>
        <p:txBody>
          <a:bodyPr>
            <a:normAutofit/>
          </a:bodyPr>
          <a:lstStyle/>
          <a:p>
            <a:r>
              <a:rPr lang="en-US" altLang="zh-CN" dirty="0"/>
              <a:t>25% Better Quality</a:t>
            </a:r>
          </a:p>
          <a:p>
            <a:r>
              <a:rPr lang="en-US" altLang="zh-CN" dirty="0"/>
              <a:t>5x</a:t>
            </a:r>
            <a:r>
              <a:rPr lang="zh-CN" altLang="en-US" dirty="0"/>
              <a:t> </a:t>
            </a:r>
            <a:r>
              <a:rPr lang="en-US" altLang="zh-CN" dirty="0"/>
              <a:t>Better</a:t>
            </a:r>
            <a:r>
              <a:rPr lang="zh-CN" altLang="en-US" dirty="0"/>
              <a:t> </a:t>
            </a:r>
            <a:r>
              <a:rPr lang="en-US" altLang="zh-CN" dirty="0"/>
              <a:t>Lag</a:t>
            </a:r>
          </a:p>
          <a:p>
            <a:endParaRPr lang="en-US" altLang="zh-CN" dirty="0"/>
          </a:p>
          <a:p>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3EDCE0EA-D022-4D64-98FB-C18B31FE9712}"/>
              </a:ext>
            </a:extLst>
          </p:cNvPr>
          <p:cNvPicPr>
            <a:picLocks noChangeAspect="1"/>
          </p:cNvPicPr>
          <p:nvPr/>
        </p:nvPicPr>
        <p:blipFill>
          <a:blip r:embed="rId3"/>
          <a:stretch>
            <a:fillRect/>
          </a:stretch>
        </p:blipFill>
        <p:spPr>
          <a:xfrm>
            <a:off x="377943" y="2484408"/>
            <a:ext cx="5959541" cy="2678566"/>
          </a:xfrm>
          <a:prstGeom prst="rect">
            <a:avLst/>
          </a:prstGeom>
        </p:spPr>
      </p:pic>
      <p:sp>
        <p:nvSpPr>
          <p:cNvPr id="5" name="文本框 4">
            <a:extLst>
              <a:ext uri="{FF2B5EF4-FFF2-40B4-BE49-F238E27FC236}">
                <a16:creationId xmlns:a16="http://schemas.microsoft.com/office/drawing/2014/main" id="{B8B35FAC-8A5A-4AA4-8163-E2AA84EC2197}"/>
              </a:ext>
            </a:extLst>
          </p:cNvPr>
          <p:cNvSpPr txBox="1"/>
          <p:nvPr/>
        </p:nvSpPr>
        <p:spPr>
          <a:xfrm>
            <a:off x="1843777" y="5348378"/>
            <a:ext cx="3027871" cy="400110"/>
          </a:xfrm>
          <a:prstGeom prst="rect">
            <a:avLst/>
          </a:prstGeom>
          <a:noFill/>
        </p:spPr>
        <p:txBody>
          <a:bodyPr wrap="square" rtlCol="0">
            <a:spAutoFit/>
          </a:bodyPr>
          <a:lstStyle/>
          <a:p>
            <a:r>
              <a:rPr lang="en-US" altLang="zh-CN" sz="2000" dirty="0"/>
              <a:t>Fix Burst Duration to 200s</a:t>
            </a:r>
            <a:endParaRPr lang="zh-CN" altLang="en-US" sz="2000" dirty="0"/>
          </a:p>
        </p:txBody>
      </p:sp>
    </p:spTree>
    <p:extLst>
      <p:ext uri="{BB962C8B-B14F-4D97-AF65-F5344CB8AC3E}">
        <p14:creationId xmlns:p14="http://schemas.microsoft.com/office/powerpoint/2010/main" val="1565165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820398-AEB4-471A-86C5-88C033329898}"/>
              </a:ext>
            </a:extLst>
          </p:cNvPr>
          <p:cNvSpPr>
            <a:spLocks noGrp="1"/>
          </p:cNvSpPr>
          <p:nvPr>
            <p:ph type="title"/>
          </p:nvPr>
        </p:nvSpPr>
        <p:spPr>
          <a:xfrm>
            <a:off x="572987" y="2297442"/>
            <a:ext cx="3664789" cy="2788848"/>
          </a:xfrm>
        </p:spPr>
        <p:txBody>
          <a:bodyPr>
            <a:normAutofit/>
          </a:bodyPr>
          <a:lstStyle/>
          <a:p>
            <a:pPr algn="ctr"/>
            <a:r>
              <a:rPr lang="en-US" altLang="zh-CN" dirty="0"/>
              <a:t>Scalability </a:t>
            </a:r>
            <a:br>
              <a:rPr lang="en-US" altLang="zh-CN" dirty="0"/>
            </a:br>
            <a:r>
              <a:rPr lang="en-US" altLang="zh-CN" dirty="0"/>
              <a:t>&amp; </a:t>
            </a:r>
            <a:br>
              <a:rPr lang="en-US" altLang="zh-CN" dirty="0"/>
            </a:br>
            <a:r>
              <a:rPr lang="en-US" altLang="zh-CN" dirty="0"/>
              <a:t>Efficiency</a:t>
            </a:r>
            <a:endParaRPr lang="zh-CN" altLang="en-US" dirty="0"/>
          </a:p>
        </p:txBody>
      </p:sp>
      <p:pic>
        <p:nvPicPr>
          <p:cNvPr id="5" name="图片 4">
            <a:extLst>
              <a:ext uri="{FF2B5EF4-FFF2-40B4-BE49-F238E27FC236}">
                <a16:creationId xmlns:a16="http://schemas.microsoft.com/office/drawing/2014/main" id="{A663323B-0FD6-48C4-A3BF-C8E980594D87}"/>
              </a:ext>
            </a:extLst>
          </p:cNvPr>
          <p:cNvPicPr>
            <a:picLocks noChangeAspect="1"/>
          </p:cNvPicPr>
          <p:nvPr/>
        </p:nvPicPr>
        <p:blipFill>
          <a:blip r:embed="rId3"/>
          <a:stretch>
            <a:fillRect/>
          </a:stretch>
        </p:blipFill>
        <p:spPr>
          <a:xfrm>
            <a:off x="5405156" y="274787"/>
            <a:ext cx="6069414" cy="2788848"/>
          </a:xfrm>
          <a:prstGeom prst="rect">
            <a:avLst/>
          </a:prstGeom>
        </p:spPr>
      </p:pic>
      <p:pic>
        <p:nvPicPr>
          <p:cNvPr id="7" name="图片 6">
            <a:extLst>
              <a:ext uri="{FF2B5EF4-FFF2-40B4-BE49-F238E27FC236}">
                <a16:creationId xmlns:a16="http://schemas.microsoft.com/office/drawing/2014/main" id="{CD620A21-AF59-403A-8B25-5D1A320BC018}"/>
              </a:ext>
            </a:extLst>
          </p:cNvPr>
          <p:cNvPicPr>
            <a:picLocks noChangeAspect="1"/>
          </p:cNvPicPr>
          <p:nvPr/>
        </p:nvPicPr>
        <p:blipFill>
          <a:blip r:embed="rId4"/>
          <a:stretch>
            <a:fillRect/>
          </a:stretch>
        </p:blipFill>
        <p:spPr>
          <a:xfrm>
            <a:off x="5933246" y="3691866"/>
            <a:ext cx="5685767" cy="2972341"/>
          </a:xfrm>
          <a:prstGeom prst="rect">
            <a:avLst/>
          </a:prstGeom>
        </p:spPr>
      </p:pic>
    </p:spTree>
    <p:extLst>
      <p:ext uri="{BB962C8B-B14F-4D97-AF65-F5344CB8AC3E}">
        <p14:creationId xmlns:p14="http://schemas.microsoft.com/office/powerpoint/2010/main" val="597652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F0226-7613-4553-9B41-F56A01FEDA9E}"/>
              </a:ext>
            </a:extLst>
          </p:cNvPr>
          <p:cNvSpPr>
            <a:spLocks noGrp="1"/>
          </p:cNvSpPr>
          <p:nvPr>
            <p:ph type="title"/>
          </p:nvPr>
        </p:nvSpPr>
        <p:spPr/>
        <p:txBody>
          <a:bodyPr/>
          <a:lstStyle/>
          <a:p>
            <a:r>
              <a:rPr lang="en-US" altLang="zh-CN" dirty="0"/>
              <a:t>Summary: </a:t>
            </a:r>
            <a:r>
              <a:rPr lang="en-US" altLang="zh-CN" dirty="0" err="1"/>
              <a:t>VideoStorm</a:t>
            </a:r>
            <a:endParaRPr lang="zh-CN" altLang="en-US" dirty="0"/>
          </a:p>
        </p:txBody>
      </p:sp>
      <p:sp>
        <p:nvSpPr>
          <p:cNvPr id="3" name="内容占位符 2">
            <a:extLst>
              <a:ext uri="{FF2B5EF4-FFF2-40B4-BE49-F238E27FC236}">
                <a16:creationId xmlns:a16="http://schemas.microsoft.com/office/drawing/2014/main" id="{212B5A9F-036C-4925-AA6A-AAF78274C231}"/>
              </a:ext>
            </a:extLst>
          </p:cNvPr>
          <p:cNvSpPr>
            <a:spLocks noGrp="1"/>
          </p:cNvSpPr>
          <p:nvPr>
            <p:ph idx="1"/>
          </p:nvPr>
        </p:nvSpPr>
        <p:spPr>
          <a:xfrm>
            <a:off x="838200" y="1825625"/>
            <a:ext cx="10515600" cy="4877100"/>
          </a:xfrm>
        </p:spPr>
        <p:txBody>
          <a:bodyPr>
            <a:normAutofit lnSpcReduction="10000"/>
          </a:bodyPr>
          <a:lstStyle/>
          <a:p>
            <a:r>
              <a:rPr lang="en-US" altLang="zh-CN" dirty="0">
                <a:solidFill>
                  <a:srgbClr val="00B050"/>
                </a:solidFill>
              </a:rPr>
              <a:t>Offline Profiler </a:t>
            </a:r>
            <a:r>
              <a:rPr lang="en-US" altLang="zh-CN" dirty="0"/>
              <a:t>+ </a:t>
            </a:r>
            <a:r>
              <a:rPr lang="en-US" altLang="zh-CN" dirty="0">
                <a:solidFill>
                  <a:srgbClr val="00B0F0"/>
                </a:solidFill>
              </a:rPr>
              <a:t>Online Scheduler </a:t>
            </a:r>
            <a:r>
              <a:rPr lang="en-US" altLang="zh-CN" dirty="0"/>
              <a:t>to build Live Video </a:t>
            </a:r>
            <a:r>
              <a:rPr lang="en-US" altLang="zh-CN" dirty="0" err="1"/>
              <a:t>Aanlytics</a:t>
            </a:r>
            <a:r>
              <a:rPr lang="en-US" altLang="zh-CN" dirty="0"/>
              <a:t> System that Satisfy </a:t>
            </a:r>
            <a:r>
              <a:rPr lang="en-US" altLang="zh-CN" dirty="0">
                <a:solidFill>
                  <a:schemeClr val="accent2"/>
                </a:solidFill>
              </a:rPr>
              <a:t>Quality &amp; Lag </a:t>
            </a:r>
            <a:r>
              <a:rPr lang="en-US" altLang="zh-CN" dirty="0"/>
              <a:t>Requirements within </a:t>
            </a:r>
            <a:r>
              <a:rPr lang="en-US" altLang="zh-CN" dirty="0">
                <a:solidFill>
                  <a:srgbClr val="7030A0"/>
                </a:solidFill>
              </a:rPr>
              <a:t>Resources</a:t>
            </a:r>
            <a:r>
              <a:rPr lang="en-US" altLang="zh-CN" dirty="0"/>
              <a:t>.</a:t>
            </a:r>
          </a:p>
          <a:p>
            <a:endParaRPr lang="en-US" altLang="zh-CN" dirty="0"/>
          </a:p>
          <a:p>
            <a:r>
              <a:rPr lang="en-US" altLang="zh-CN" dirty="0"/>
              <a:t>Key</a:t>
            </a:r>
            <a:r>
              <a:rPr lang="zh-CN" altLang="en-US" dirty="0"/>
              <a:t>：</a:t>
            </a:r>
            <a:r>
              <a:rPr lang="en-US" altLang="zh-CN" dirty="0"/>
              <a:t>Implementation Details </a:t>
            </a:r>
            <a:r>
              <a:rPr lang="zh-CN" altLang="en-US" dirty="0"/>
              <a:t>（</a:t>
            </a:r>
            <a:r>
              <a:rPr lang="en-US" altLang="zh-CN" dirty="0"/>
              <a:t>Migration, Flow Control…</a:t>
            </a:r>
            <a:r>
              <a:rPr lang="zh-CN" altLang="en-US" dirty="0"/>
              <a:t>）</a:t>
            </a:r>
            <a:endParaRPr lang="en-US" altLang="zh-CN" dirty="0"/>
          </a:p>
          <a:p>
            <a:endParaRPr lang="en-US" altLang="zh-CN" dirty="0"/>
          </a:p>
          <a:p>
            <a:r>
              <a:rPr lang="en-US" altLang="zh-CN" dirty="0"/>
              <a:t>Insights: Use resource-acc curve to satisfy service level objective.</a:t>
            </a:r>
          </a:p>
          <a:p>
            <a:endParaRPr lang="en-US" altLang="zh-CN" dirty="0"/>
          </a:p>
          <a:p>
            <a:r>
              <a:rPr lang="en-US" altLang="zh-CN" dirty="0"/>
              <a:t>Cons1: Experiments are not solid enough. Only consider burst.</a:t>
            </a:r>
          </a:p>
          <a:p>
            <a:r>
              <a:rPr lang="en-US" altLang="zh-CN" dirty="0"/>
              <a:t>Cons2: One cluster, Only CPU…</a:t>
            </a:r>
          </a:p>
        </p:txBody>
      </p:sp>
    </p:spTree>
    <p:extLst>
      <p:ext uri="{BB962C8B-B14F-4D97-AF65-F5344CB8AC3E}">
        <p14:creationId xmlns:p14="http://schemas.microsoft.com/office/powerpoint/2010/main" val="240081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4E63DE-D3AA-4619-8E03-573B9AD4B647}"/>
              </a:ext>
            </a:extLst>
          </p:cNvPr>
          <p:cNvSpPr>
            <a:spLocks noGrp="1"/>
          </p:cNvSpPr>
          <p:nvPr>
            <p:ph type="title"/>
          </p:nvPr>
        </p:nvSpPr>
        <p:spPr/>
        <p:txBody>
          <a:bodyPr>
            <a:normAutofit/>
          </a:bodyPr>
          <a:lstStyle/>
          <a:p>
            <a:r>
              <a:rPr lang="en-US" altLang="zh-CN" sz="5400" dirty="0" err="1"/>
              <a:t>VideoEdge</a:t>
            </a:r>
            <a:r>
              <a:rPr lang="en-US" altLang="zh-CN" sz="5400" dirty="0"/>
              <a:t>: Processing Camera Streams using Hierarchical Clusters (SEC’18) </a:t>
            </a:r>
            <a:endParaRPr lang="zh-CN" altLang="en-US" sz="5400" dirty="0"/>
          </a:p>
        </p:txBody>
      </p:sp>
      <p:sp>
        <p:nvSpPr>
          <p:cNvPr id="3" name="文本占位符 2">
            <a:extLst>
              <a:ext uri="{FF2B5EF4-FFF2-40B4-BE49-F238E27FC236}">
                <a16:creationId xmlns:a16="http://schemas.microsoft.com/office/drawing/2014/main" id="{FE433584-555E-406F-B553-70EFA59A3F03}"/>
              </a:ext>
            </a:extLst>
          </p:cNvPr>
          <p:cNvSpPr>
            <a:spLocks noGrp="1"/>
          </p:cNvSpPr>
          <p:nvPr>
            <p:ph type="body" idx="1"/>
          </p:nvPr>
        </p:nvSpPr>
        <p:spPr/>
        <p:txBody>
          <a:bodyPr/>
          <a:lstStyle/>
          <a:p>
            <a:r>
              <a:rPr lang="en-US" altLang="zh-CN" dirty="0"/>
              <a:t>Placement on hierarchical clusters</a:t>
            </a:r>
          </a:p>
          <a:p>
            <a:r>
              <a:rPr lang="en-US" altLang="zh-CN" dirty="0"/>
              <a:t>Merge subcomponent for queries</a:t>
            </a:r>
            <a:endParaRPr lang="zh-CN" altLang="en-US" dirty="0"/>
          </a:p>
        </p:txBody>
      </p:sp>
    </p:spTree>
    <p:extLst>
      <p:ext uri="{BB962C8B-B14F-4D97-AF65-F5344CB8AC3E}">
        <p14:creationId xmlns:p14="http://schemas.microsoft.com/office/powerpoint/2010/main" val="3942398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45D4F7-8F5E-496D-BB8D-ECC51382AF2C}"/>
              </a:ext>
            </a:extLst>
          </p:cNvPr>
          <p:cNvSpPr>
            <a:spLocks noGrp="1"/>
          </p:cNvSpPr>
          <p:nvPr>
            <p:ph type="title"/>
          </p:nvPr>
        </p:nvSpPr>
        <p:spPr/>
        <p:txBody>
          <a:bodyPr/>
          <a:lstStyle/>
          <a:p>
            <a:r>
              <a:rPr lang="en-US" altLang="zh-CN" dirty="0" err="1"/>
              <a:t>VideoEdge</a:t>
            </a:r>
            <a:r>
              <a:rPr lang="en-US" altLang="zh-CN" dirty="0"/>
              <a:t>:</a:t>
            </a:r>
            <a:r>
              <a:rPr lang="zh-CN" altLang="en-US" dirty="0"/>
              <a:t> </a:t>
            </a:r>
            <a:r>
              <a:rPr lang="en-US" altLang="zh-CN" dirty="0"/>
              <a:t>Introduction</a:t>
            </a:r>
            <a:endParaRPr lang="zh-CN" altLang="en-US" dirty="0"/>
          </a:p>
        </p:txBody>
      </p:sp>
      <p:sp>
        <p:nvSpPr>
          <p:cNvPr id="3" name="内容占位符 2">
            <a:extLst>
              <a:ext uri="{FF2B5EF4-FFF2-40B4-BE49-F238E27FC236}">
                <a16:creationId xmlns:a16="http://schemas.microsoft.com/office/drawing/2014/main" id="{020FD4E9-2C88-494C-8BFA-A4CC22710EB4}"/>
              </a:ext>
            </a:extLst>
          </p:cNvPr>
          <p:cNvSpPr>
            <a:spLocks noGrp="1"/>
          </p:cNvSpPr>
          <p:nvPr>
            <p:ph idx="1"/>
          </p:nvPr>
        </p:nvSpPr>
        <p:spPr>
          <a:xfrm>
            <a:off x="838199" y="1825625"/>
            <a:ext cx="5419165" cy="4351338"/>
          </a:xfrm>
        </p:spPr>
        <p:txBody>
          <a:bodyPr/>
          <a:lstStyle/>
          <a:p>
            <a:r>
              <a:rPr lang="en-US" altLang="zh-CN" dirty="0"/>
              <a:t>Hierarchical Clusters. Bandwidth Sensitive.</a:t>
            </a:r>
          </a:p>
          <a:p>
            <a:endParaRPr lang="en-US" altLang="zh-CN" dirty="0"/>
          </a:p>
          <a:p>
            <a:r>
              <a:rPr lang="en-US" altLang="zh-CN" dirty="0"/>
              <a:t>Merge Multiple query on the same video stream </a:t>
            </a:r>
            <a:r>
              <a:rPr lang="zh-CN" altLang="en-US" dirty="0"/>
              <a:t>（</a:t>
            </a:r>
            <a:r>
              <a:rPr lang="en-US" altLang="zh-CN" dirty="0"/>
              <a:t>common components</a:t>
            </a:r>
            <a:r>
              <a:rPr lang="zh-CN" altLang="en-US" dirty="0"/>
              <a:t>）</a:t>
            </a:r>
            <a:r>
              <a:rPr lang="en-US" altLang="zh-CN" dirty="0"/>
              <a:t>.</a:t>
            </a:r>
          </a:p>
          <a:p>
            <a:endParaRPr lang="en-US" altLang="zh-CN" dirty="0"/>
          </a:p>
          <a:p>
            <a:r>
              <a:rPr lang="en-US" altLang="zh-CN" dirty="0"/>
              <a:t>Queries Plan &amp; Placement across hierarchy.</a:t>
            </a:r>
            <a:endParaRPr lang="zh-CN" altLang="en-US" dirty="0"/>
          </a:p>
        </p:txBody>
      </p:sp>
      <p:pic>
        <p:nvPicPr>
          <p:cNvPr id="4" name="图片 3">
            <a:extLst>
              <a:ext uri="{FF2B5EF4-FFF2-40B4-BE49-F238E27FC236}">
                <a16:creationId xmlns:a16="http://schemas.microsoft.com/office/drawing/2014/main" id="{D69B43D1-CD4C-4513-9F99-EC9CA4236CFB}"/>
              </a:ext>
            </a:extLst>
          </p:cNvPr>
          <p:cNvPicPr>
            <a:picLocks noChangeAspect="1"/>
          </p:cNvPicPr>
          <p:nvPr/>
        </p:nvPicPr>
        <p:blipFill>
          <a:blip r:embed="rId3"/>
          <a:stretch>
            <a:fillRect/>
          </a:stretch>
        </p:blipFill>
        <p:spPr>
          <a:xfrm>
            <a:off x="6646973" y="951180"/>
            <a:ext cx="5116535" cy="3446929"/>
          </a:xfrm>
          <a:prstGeom prst="rect">
            <a:avLst/>
          </a:prstGeom>
        </p:spPr>
      </p:pic>
      <p:pic>
        <p:nvPicPr>
          <p:cNvPr id="5" name="图片 4">
            <a:extLst>
              <a:ext uri="{FF2B5EF4-FFF2-40B4-BE49-F238E27FC236}">
                <a16:creationId xmlns:a16="http://schemas.microsoft.com/office/drawing/2014/main" id="{67F46B50-82D8-4503-93F8-3D0053408959}"/>
              </a:ext>
            </a:extLst>
          </p:cNvPr>
          <p:cNvPicPr>
            <a:picLocks noChangeAspect="1"/>
          </p:cNvPicPr>
          <p:nvPr/>
        </p:nvPicPr>
        <p:blipFill>
          <a:blip r:embed="rId4"/>
          <a:stretch>
            <a:fillRect/>
          </a:stretch>
        </p:blipFill>
        <p:spPr>
          <a:xfrm>
            <a:off x="6825967" y="4738970"/>
            <a:ext cx="4758546" cy="1753905"/>
          </a:xfrm>
          <a:prstGeom prst="rect">
            <a:avLst/>
          </a:prstGeom>
        </p:spPr>
      </p:pic>
    </p:spTree>
    <p:extLst>
      <p:ext uri="{BB962C8B-B14F-4D97-AF65-F5344CB8AC3E}">
        <p14:creationId xmlns:p14="http://schemas.microsoft.com/office/powerpoint/2010/main" val="3090355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E4CD3-C40E-4369-84BC-F57F330A33FF}"/>
              </a:ext>
            </a:extLst>
          </p:cNvPr>
          <p:cNvSpPr>
            <a:spLocks noGrp="1"/>
          </p:cNvSpPr>
          <p:nvPr>
            <p:ph type="title"/>
          </p:nvPr>
        </p:nvSpPr>
        <p:spPr/>
        <p:txBody>
          <a:bodyPr/>
          <a:lstStyle/>
          <a:p>
            <a:r>
              <a:rPr lang="en-US" altLang="zh-CN" dirty="0"/>
              <a:t>Problem Formulation </a:t>
            </a:r>
            <a:endParaRPr lang="zh-CN" altLang="en-US" dirty="0"/>
          </a:p>
        </p:txBody>
      </p:sp>
      <p:sp>
        <p:nvSpPr>
          <p:cNvPr id="3" name="内容占位符 2">
            <a:extLst>
              <a:ext uri="{FF2B5EF4-FFF2-40B4-BE49-F238E27FC236}">
                <a16:creationId xmlns:a16="http://schemas.microsoft.com/office/drawing/2014/main" id="{72CFF7C2-97BD-4F86-BA75-0E5014AA44F6}"/>
              </a:ext>
            </a:extLst>
          </p:cNvPr>
          <p:cNvSpPr>
            <a:spLocks noGrp="1"/>
          </p:cNvSpPr>
          <p:nvPr>
            <p:ph idx="1"/>
          </p:nvPr>
        </p:nvSpPr>
        <p:spPr>
          <a:xfrm>
            <a:off x="542364" y="1843555"/>
            <a:ext cx="5257800" cy="4351338"/>
          </a:xfrm>
        </p:spPr>
        <p:txBody>
          <a:bodyPr/>
          <a:lstStyle/>
          <a:p>
            <a:r>
              <a:rPr lang="en-US" altLang="zh-CN" dirty="0">
                <a:solidFill>
                  <a:srgbClr val="7030A0"/>
                </a:solidFill>
              </a:rPr>
              <a:t>Maximize total</a:t>
            </a:r>
            <a:r>
              <a:rPr lang="zh-CN" altLang="en-US" dirty="0">
                <a:solidFill>
                  <a:srgbClr val="7030A0"/>
                </a:solidFill>
              </a:rPr>
              <a:t> </a:t>
            </a:r>
            <a:r>
              <a:rPr lang="en-US" altLang="zh-CN" dirty="0">
                <a:solidFill>
                  <a:srgbClr val="7030A0"/>
                </a:solidFill>
              </a:rPr>
              <a:t>accuracy</a:t>
            </a:r>
            <a:r>
              <a:rPr lang="en-US" altLang="zh-CN" dirty="0"/>
              <a:t>, based on </a:t>
            </a:r>
          </a:p>
          <a:p>
            <a:pPr marL="457200" lvl="1" indent="0">
              <a:buNone/>
            </a:pPr>
            <a:r>
              <a:rPr lang="en-US" altLang="zh-CN" dirty="0"/>
              <a:t>Query </a:t>
            </a:r>
            <a:r>
              <a:rPr lang="en-US" altLang="zh-CN" dirty="0">
                <a:solidFill>
                  <a:srgbClr val="00B050"/>
                </a:solidFill>
              </a:rPr>
              <a:t>configuration</a:t>
            </a:r>
          </a:p>
          <a:p>
            <a:pPr marL="457200" lvl="1" indent="0">
              <a:buNone/>
            </a:pPr>
            <a:r>
              <a:rPr lang="en-US" altLang="zh-CN" dirty="0"/>
              <a:t>Query </a:t>
            </a:r>
            <a:r>
              <a:rPr lang="en-US" altLang="zh-CN" dirty="0">
                <a:solidFill>
                  <a:schemeClr val="accent1"/>
                </a:solidFill>
              </a:rPr>
              <a:t>placement on hierarchy</a:t>
            </a:r>
          </a:p>
          <a:p>
            <a:pPr marL="457200" lvl="1" indent="0">
              <a:buNone/>
            </a:pPr>
            <a:r>
              <a:rPr lang="en-US" altLang="zh-CN" dirty="0"/>
              <a:t>Query </a:t>
            </a:r>
            <a:r>
              <a:rPr lang="en-US" altLang="zh-CN" dirty="0">
                <a:solidFill>
                  <a:schemeClr val="accent2"/>
                </a:solidFill>
              </a:rPr>
              <a:t>component merging </a:t>
            </a:r>
            <a:r>
              <a:rPr lang="en-US" altLang="zh-CN" dirty="0"/>
              <a:t>(</a:t>
            </a:r>
            <a:r>
              <a:rPr lang="en-US" altLang="zh-CN" dirty="0">
                <a:highlight>
                  <a:srgbClr val="FFFF00"/>
                </a:highlight>
              </a:rPr>
              <a:t>exhaustive search</a:t>
            </a:r>
            <a:r>
              <a:rPr lang="en-US" altLang="zh-CN" dirty="0"/>
              <a:t>)</a:t>
            </a:r>
          </a:p>
          <a:p>
            <a:endParaRPr lang="en-US" altLang="zh-CN" dirty="0"/>
          </a:p>
          <a:p>
            <a:r>
              <a:rPr lang="en-US" altLang="zh-CN" dirty="0">
                <a:highlight>
                  <a:srgbClr val="FFFF00"/>
                </a:highlight>
              </a:rPr>
              <a:t>Using Heuristic Search</a:t>
            </a:r>
          </a:p>
          <a:p>
            <a:endParaRPr lang="en-US" altLang="zh-CN" dirty="0"/>
          </a:p>
          <a:p>
            <a:endParaRPr lang="zh-CN" altLang="en-US" dirty="0"/>
          </a:p>
        </p:txBody>
      </p:sp>
      <p:pic>
        <p:nvPicPr>
          <p:cNvPr id="4" name="图片 3">
            <a:extLst>
              <a:ext uri="{FF2B5EF4-FFF2-40B4-BE49-F238E27FC236}">
                <a16:creationId xmlns:a16="http://schemas.microsoft.com/office/drawing/2014/main" id="{03A0DB2C-460F-418D-9BA0-C83F948C6116}"/>
              </a:ext>
            </a:extLst>
          </p:cNvPr>
          <p:cNvPicPr>
            <a:picLocks noChangeAspect="1"/>
          </p:cNvPicPr>
          <p:nvPr/>
        </p:nvPicPr>
        <p:blipFill>
          <a:blip r:embed="rId3"/>
          <a:stretch>
            <a:fillRect/>
          </a:stretch>
        </p:blipFill>
        <p:spPr>
          <a:xfrm>
            <a:off x="5800164" y="1561820"/>
            <a:ext cx="5243763" cy="2551020"/>
          </a:xfrm>
          <a:prstGeom prst="rect">
            <a:avLst/>
          </a:prstGeom>
        </p:spPr>
      </p:pic>
      <p:pic>
        <p:nvPicPr>
          <p:cNvPr id="5" name="图片 4">
            <a:extLst>
              <a:ext uri="{FF2B5EF4-FFF2-40B4-BE49-F238E27FC236}">
                <a16:creationId xmlns:a16="http://schemas.microsoft.com/office/drawing/2014/main" id="{19EBFB61-A388-4965-ABEE-E601CF02B82B}"/>
              </a:ext>
            </a:extLst>
          </p:cNvPr>
          <p:cNvPicPr>
            <a:picLocks noChangeAspect="1"/>
          </p:cNvPicPr>
          <p:nvPr/>
        </p:nvPicPr>
        <p:blipFill>
          <a:blip r:embed="rId4"/>
          <a:stretch>
            <a:fillRect/>
          </a:stretch>
        </p:blipFill>
        <p:spPr>
          <a:xfrm>
            <a:off x="5800164" y="4265707"/>
            <a:ext cx="5696894" cy="2370603"/>
          </a:xfrm>
          <a:prstGeom prst="rect">
            <a:avLst/>
          </a:prstGeom>
        </p:spPr>
      </p:pic>
    </p:spTree>
    <p:extLst>
      <p:ext uri="{BB962C8B-B14F-4D97-AF65-F5344CB8AC3E}">
        <p14:creationId xmlns:p14="http://schemas.microsoft.com/office/powerpoint/2010/main" val="1672088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32B092-A180-4999-BDDB-2FDFB75F98B6}"/>
              </a:ext>
            </a:extLst>
          </p:cNvPr>
          <p:cNvSpPr>
            <a:spLocks noGrp="1"/>
          </p:cNvSpPr>
          <p:nvPr>
            <p:ph type="title"/>
          </p:nvPr>
        </p:nvSpPr>
        <p:spPr/>
        <p:txBody>
          <a:bodyPr/>
          <a:lstStyle/>
          <a:p>
            <a:r>
              <a:rPr lang="en-US" altLang="zh-CN" dirty="0" err="1"/>
              <a:t>Heuristc</a:t>
            </a:r>
            <a:r>
              <a:rPr lang="en-US" altLang="zh-CN" dirty="0"/>
              <a:t> Search: Plan &amp; Placement</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EB5136F-2562-4413-A468-F0C91B464EAB}"/>
                  </a:ext>
                </a:extLst>
              </p:cNvPr>
              <p:cNvSpPr>
                <a:spLocks noGrp="1"/>
              </p:cNvSpPr>
              <p:nvPr>
                <p:ph idx="1"/>
              </p:nvPr>
            </p:nvSpPr>
            <p:spPr>
              <a:xfrm>
                <a:off x="838200" y="1825625"/>
                <a:ext cx="5033682" cy="4844116"/>
              </a:xfrm>
            </p:spPr>
            <p:txBody>
              <a:bodyPr>
                <a:norm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max</m:t>
                            </m:r>
                          </m:e>
                          <m:lim>
                            <m:r>
                              <a:rPr lang="en-US" altLang="zh-CN" b="0" i="1" smtClean="0">
                                <a:latin typeface="Cambria Math" panose="02040503050406030204" pitchFamily="18" charset="0"/>
                              </a:rPr>
                              <m:t>𝑙</m:t>
                            </m:r>
                          </m:lim>
                        </m:limLow>
                      </m:fName>
                      <m:e>
                        <m:f>
                          <m:fPr>
                            <m:ctrlPr>
                              <a:rPr lang="en-US" altLang="zh-CN" b="0" i="1" smtClean="0">
                                <a:latin typeface="Cambria Math" panose="02040503050406030204" pitchFamily="18" charset="0"/>
                              </a:rPr>
                            </m:ctrlPr>
                          </m:fPr>
                          <m:num>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b>
                              <m:sup>
                                <m:r>
                                  <a:rPr lang="en-US" altLang="zh-CN" b="0" i="1" smtClean="0">
                                    <a:latin typeface="Cambria Math" panose="02040503050406030204" pitchFamily="18" charset="0"/>
                                  </a:rPr>
                                  <m:t>𝑙</m:t>
                                </m:r>
                              </m:sup>
                            </m:sSubSup>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𝑙</m:t>
                                </m:r>
                              </m:sub>
                            </m:sSub>
                          </m:den>
                        </m:f>
                      </m:e>
                    </m:func>
                  </m:oMath>
                </a14:m>
                <a:r>
                  <a:rPr lang="en-US" altLang="zh-CN" dirty="0"/>
                  <a:t>, </a:t>
                </a:r>
                <a:r>
                  <a:rPr lang="en-US" altLang="zh-CN" dirty="0" err="1"/>
                  <a:t>dominnant</a:t>
                </a:r>
                <a:r>
                  <a:rPr lang="en-US" altLang="zh-CN" dirty="0"/>
                  <a:t> resource demand.</a:t>
                </a:r>
              </a:p>
              <a:p>
                <a:endParaRPr lang="en-US" altLang="zh-CN" dirty="0"/>
              </a:p>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𝑗</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𝑗</m:t>
                                </m:r>
                              </m:e>
                              <m:sup>
                                <m:r>
                                  <a:rPr lang="en-US" altLang="zh-CN" b="0" i="1" smtClean="0">
                                    <a:latin typeface="Cambria Math" panose="02040503050406030204" pitchFamily="18" charset="0"/>
                                  </a:rPr>
                                  <m:t>′</m:t>
                                </m:r>
                              </m:sup>
                            </m:sSup>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𝑗</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b>
                        </m:sSub>
                      </m:den>
                    </m:f>
                  </m:oMath>
                </a14:m>
                <a:r>
                  <a:rPr lang="en-US" altLang="zh-CN" dirty="0"/>
                  <a:t>, marginal efficiency gain.</a:t>
                </a:r>
              </a:p>
              <a:p>
                <a:endParaRPr lang="en-US" altLang="zh-CN" dirty="0"/>
              </a:p>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𝑙</m:t>
                        </m:r>
                      </m:sub>
                    </m:sSub>
                  </m:oMath>
                </a14:m>
                <a:r>
                  <a:rPr lang="en-US" altLang="zh-CN" dirty="0"/>
                  <a:t>: remaining resources for </a:t>
                </a:r>
                <a14:m>
                  <m:oMath xmlns:m="http://schemas.openxmlformats.org/officeDocument/2006/math">
                    <m:r>
                      <a:rPr lang="en-US" altLang="zh-CN" b="0" i="1" smtClean="0">
                        <a:latin typeface="Cambria Math" panose="02040503050406030204" pitchFamily="18" charset="0"/>
                      </a:rPr>
                      <m:t>𝑙</m:t>
                    </m:r>
                  </m:oMath>
                </a14:m>
                <a:r>
                  <a:rPr lang="en-US" altLang="zh-CN" dirty="0"/>
                  <a:t>.</a:t>
                </a:r>
              </a:p>
              <a:p>
                <a:endParaRPr lang="zh-CN" altLang="en-US" dirty="0"/>
              </a:p>
            </p:txBody>
          </p:sp>
        </mc:Choice>
        <mc:Fallback>
          <p:sp>
            <p:nvSpPr>
              <p:cNvPr id="3" name="内容占位符 2">
                <a:extLst>
                  <a:ext uri="{FF2B5EF4-FFF2-40B4-BE49-F238E27FC236}">
                    <a16:creationId xmlns:a16="http://schemas.microsoft.com/office/drawing/2014/main" id="{1EB5136F-2562-4413-A468-F0C91B464EAB}"/>
                  </a:ext>
                </a:extLst>
              </p:cNvPr>
              <p:cNvSpPr>
                <a:spLocks noGrp="1" noRot="1" noChangeAspect="1" noMove="1" noResize="1" noEditPoints="1" noAdjustHandles="1" noChangeArrowheads="1" noChangeShapeType="1" noTextEdit="1"/>
              </p:cNvSpPr>
              <p:nvPr>
                <p:ph idx="1"/>
              </p:nvPr>
            </p:nvSpPr>
            <p:spPr>
              <a:xfrm>
                <a:off x="838200" y="1825625"/>
                <a:ext cx="5033682" cy="4844116"/>
              </a:xfrm>
              <a:blipFill>
                <a:blip r:embed="rId3"/>
                <a:stretch>
                  <a:fillRect r="-206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40D50764-6CCC-487B-B8E7-C1F74FAFBEE1}"/>
              </a:ext>
            </a:extLst>
          </p:cNvPr>
          <p:cNvPicPr>
            <a:picLocks noChangeAspect="1"/>
          </p:cNvPicPr>
          <p:nvPr/>
        </p:nvPicPr>
        <p:blipFill>
          <a:blip r:embed="rId4"/>
          <a:stretch>
            <a:fillRect/>
          </a:stretch>
        </p:blipFill>
        <p:spPr>
          <a:xfrm>
            <a:off x="6005032" y="2166937"/>
            <a:ext cx="5761397" cy="3276331"/>
          </a:xfrm>
          <a:prstGeom prst="rect">
            <a:avLst/>
          </a:prstGeom>
        </p:spPr>
      </p:pic>
    </p:spTree>
    <p:extLst>
      <p:ext uri="{BB962C8B-B14F-4D97-AF65-F5344CB8AC3E}">
        <p14:creationId xmlns:p14="http://schemas.microsoft.com/office/powerpoint/2010/main" val="263649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1282B-311A-4539-991F-A636A7B8360D}"/>
              </a:ext>
            </a:extLst>
          </p:cNvPr>
          <p:cNvSpPr>
            <a:spLocks noGrp="1"/>
          </p:cNvSpPr>
          <p:nvPr>
            <p:ph type="title"/>
          </p:nvPr>
        </p:nvSpPr>
        <p:spPr/>
        <p:txBody>
          <a:bodyPr/>
          <a:lstStyle/>
          <a:p>
            <a:r>
              <a:rPr lang="en-US" altLang="zh-CN" dirty="0"/>
              <a:t>Deployment: Edge Site </a:t>
            </a:r>
            <a:r>
              <a:rPr lang="en-US" altLang="zh-CN" dirty="0" err="1"/>
              <a:t>v.s</a:t>
            </a:r>
            <a:r>
              <a:rPr lang="en-US" altLang="zh-CN" dirty="0"/>
              <a:t> Cyber Foraging</a:t>
            </a:r>
            <a:endParaRPr lang="zh-CN" altLang="en-US" dirty="0"/>
          </a:p>
        </p:txBody>
      </p:sp>
      <p:sp>
        <p:nvSpPr>
          <p:cNvPr id="3" name="内容占位符 2">
            <a:extLst>
              <a:ext uri="{FF2B5EF4-FFF2-40B4-BE49-F238E27FC236}">
                <a16:creationId xmlns:a16="http://schemas.microsoft.com/office/drawing/2014/main" id="{7071BDEB-54DE-493D-BD4B-87D30B8C17E4}"/>
              </a:ext>
            </a:extLst>
          </p:cNvPr>
          <p:cNvSpPr>
            <a:spLocks noGrp="1"/>
          </p:cNvSpPr>
          <p:nvPr>
            <p:ph idx="1"/>
          </p:nvPr>
        </p:nvSpPr>
        <p:spPr>
          <a:xfrm>
            <a:off x="690282" y="1825625"/>
            <a:ext cx="4338918" cy="4351338"/>
          </a:xfrm>
        </p:spPr>
        <p:txBody>
          <a:bodyPr/>
          <a:lstStyle/>
          <a:p>
            <a:r>
              <a:rPr lang="en-US" altLang="zh-CN" dirty="0"/>
              <a:t>Cyber Foraging ×</a:t>
            </a:r>
          </a:p>
          <a:p>
            <a:pPr lvl="1"/>
            <a:r>
              <a:rPr lang="en-US" altLang="zh-CN" dirty="0"/>
              <a:t>Multi-tenancy</a:t>
            </a:r>
          </a:p>
          <a:p>
            <a:pPr lvl="1"/>
            <a:r>
              <a:rPr lang="en-US" altLang="zh-CN" dirty="0"/>
              <a:t>Latency Sensitive</a:t>
            </a:r>
          </a:p>
          <a:p>
            <a:pPr lvl="1"/>
            <a:r>
              <a:rPr lang="en-US" altLang="zh-CN" dirty="0"/>
              <a:t>Best Effort</a:t>
            </a:r>
          </a:p>
          <a:p>
            <a:pPr marL="0" indent="0">
              <a:buNone/>
            </a:pPr>
            <a:endParaRPr lang="en-US" altLang="zh-CN" dirty="0"/>
          </a:p>
          <a:p>
            <a:r>
              <a:rPr lang="en-US" altLang="zh-CN" dirty="0"/>
              <a:t>Edge Site </a:t>
            </a:r>
            <a:r>
              <a:rPr lang="zh-CN" altLang="en-US" dirty="0"/>
              <a:t>√</a:t>
            </a:r>
            <a:endParaRPr lang="en-US" altLang="zh-CN" dirty="0"/>
          </a:p>
          <a:p>
            <a:pPr lvl="1"/>
            <a:r>
              <a:rPr lang="en-US" altLang="zh-CN" dirty="0"/>
              <a:t>Single-tenancy</a:t>
            </a:r>
          </a:p>
          <a:p>
            <a:pPr lvl="1"/>
            <a:r>
              <a:rPr lang="en-US" altLang="zh-CN" dirty="0"/>
              <a:t>Edge Autonomy</a:t>
            </a:r>
          </a:p>
          <a:p>
            <a:pPr lvl="1"/>
            <a:r>
              <a:rPr lang="en-US" altLang="zh-CN" dirty="0"/>
              <a:t>Critical Task</a:t>
            </a:r>
          </a:p>
        </p:txBody>
      </p:sp>
      <p:pic>
        <p:nvPicPr>
          <p:cNvPr id="4" name="图片 3">
            <a:extLst>
              <a:ext uri="{FF2B5EF4-FFF2-40B4-BE49-F238E27FC236}">
                <a16:creationId xmlns:a16="http://schemas.microsoft.com/office/drawing/2014/main" id="{29266AA2-8E1D-4A19-9CAB-0ACD5B87AAD1}"/>
              </a:ext>
            </a:extLst>
          </p:cNvPr>
          <p:cNvPicPr>
            <a:picLocks noChangeAspect="1"/>
          </p:cNvPicPr>
          <p:nvPr/>
        </p:nvPicPr>
        <p:blipFill>
          <a:blip r:embed="rId3"/>
          <a:stretch>
            <a:fillRect/>
          </a:stretch>
        </p:blipFill>
        <p:spPr>
          <a:xfrm>
            <a:off x="4654084" y="2071731"/>
            <a:ext cx="7286905" cy="3118834"/>
          </a:xfrm>
          <a:prstGeom prst="rect">
            <a:avLst/>
          </a:prstGeom>
        </p:spPr>
      </p:pic>
    </p:spTree>
    <p:extLst>
      <p:ext uri="{BB962C8B-B14F-4D97-AF65-F5344CB8AC3E}">
        <p14:creationId xmlns:p14="http://schemas.microsoft.com/office/powerpoint/2010/main" val="949658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CDE400-5E9B-40A9-8459-0EA714DFB374}"/>
              </a:ext>
            </a:extLst>
          </p:cNvPr>
          <p:cNvSpPr>
            <a:spLocks noGrp="1"/>
          </p:cNvSpPr>
          <p:nvPr>
            <p:ph type="title"/>
          </p:nvPr>
        </p:nvSpPr>
        <p:spPr/>
        <p:txBody>
          <a:bodyPr/>
          <a:lstStyle/>
          <a:p>
            <a:r>
              <a:rPr lang="en-US" altLang="zh-CN" dirty="0"/>
              <a:t>Exhaustive Search: Component Merging</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68BF2FD-975E-4902-9C44-E56A4C623F95}"/>
                  </a:ext>
                </a:extLst>
              </p:cNvPr>
              <p:cNvSpPr>
                <a:spLocks noGrp="1"/>
              </p:cNvSpPr>
              <p:nvPr>
                <p:ph idx="1"/>
              </p:nvPr>
            </p:nvSpPr>
            <p:spPr>
              <a:xfrm>
                <a:off x="838200" y="1825625"/>
                <a:ext cx="5053642" cy="4351338"/>
              </a:xfrm>
            </p:spPr>
            <p:txBody>
              <a:bodyPr/>
              <a:lstStyle/>
              <a:p>
                <a:r>
                  <a:rPr lang="en-US" altLang="zh-CN" dirty="0"/>
                  <a:t>Change line 10</a:t>
                </a:r>
              </a:p>
              <a:p>
                <a:endParaRPr lang="en-US" altLang="zh-CN" dirty="0"/>
              </a:p>
              <a:p>
                <a:r>
                  <a:rPr lang="en-US" altLang="zh-CN" dirty="0"/>
                  <a:t>For each configuration in </a:t>
                </a:r>
                <a14:m>
                  <m:oMath xmlns:m="http://schemas.openxmlformats.org/officeDocument/2006/math">
                    <m:r>
                      <a:rPr lang="en-US" altLang="zh-CN" b="0" i="1" smtClean="0">
                        <a:latin typeface="Cambria Math" panose="02040503050406030204" pitchFamily="18" charset="0"/>
                      </a:rPr>
                      <m:t>𝑈</m:t>
                    </m:r>
                    <m:r>
                      <a:rPr lang="en-US" altLang="zh-CN" b="0" i="1" smtClean="0">
                        <a:latin typeface="Cambria Math" panose="02040503050406030204" pitchFamily="18" charset="0"/>
                      </a:rPr>
                      <m:t>′</m:t>
                    </m:r>
                  </m:oMath>
                </a14:m>
                <a:r>
                  <a:rPr lang="en-US" altLang="zh-CN" dirty="0"/>
                  <a:t>. Consider </a:t>
                </a:r>
                <a:r>
                  <a:rPr lang="en-US" altLang="zh-CN" dirty="0">
                    <a:highlight>
                      <a:srgbClr val="FFFF00"/>
                    </a:highlight>
                  </a:rPr>
                  <a:t>all possible query merging Permutations</a:t>
                </a:r>
                <a:r>
                  <a:rPr lang="en-US" altLang="zh-CN" dirty="0"/>
                  <a:t>.</a:t>
                </a:r>
              </a:p>
              <a:p>
                <a:endParaRPr lang="en-US" altLang="zh-CN" dirty="0"/>
              </a:p>
              <a:p>
                <a:r>
                  <a:rPr lang="en-US" altLang="zh-CN" dirty="0"/>
                  <a:t>Switch to the one with highest marginal efficiency.</a:t>
                </a:r>
                <a:endParaRPr lang="zh-CN" altLang="en-US" dirty="0"/>
              </a:p>
            </p:txBody>
          </p:sp>
        </mc:Choice>
        <mc:Fallback>
          <p:sp>
            <p:nvSpPr>
              <p:cNvPr id="3" name="内容占位符 2">
                <a:extLst>
                  <a:ext uri="{FF2B5EF4-FFF2-40B4-BE49-F238E27FC236}">
                    <a16:creationId xmlns:a16="http://schemas.microsoft.com/office/drawing/2014/main" id="{368BF2FD-975E-4902-9C44-E56A4C623F95}"/>
                  </a:ext>
                </a:extLst>
              </p:cNvPr>
              <p:cNvSpPr>
                <a:spLocks noGrp="1" noRot="1" noChangeAspect="1" noMove="1" noResize="1" noEditPoints="1" noAdjustHandles="1" noChangeArrowheads="1" noChangeShapeType="1" noTextEdit="1"/>
              </p:cNvSpPr>
              <p:nvPr>
                <p:ph idx="1"/>
              </p:nvPr>
            </p:nvSpPr>
            <p:spPr>
              <a:xfrm>
                <a:off x="838200" y="1825625"/>
                <a:ext cx="5053642" cy="4351338"/>
              </a:xfrm>
              <a:blipFill>
                <a:blip r:embed="rId3"/>
                <a:stretch>
                  <a:fillRect l="-2171" t="-2381" r="-72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BCEAE39F-EA76-486F-986B-F383AB653F4D}"/>
              </a:ext>
            </a:extLst>
          </p:cNvPr>
          <p:cNvPicPr>
            <a:picLocks noChangeAspect="1"/>
          </p:cNvPicPr>
          <p:nvPr/>
        </p:nvPicPr>
        <p:blipFill>
          <a:blip r:embed="rId4"/>
          <a:stretch>
            <a:fillRect/>
          </a:stretch>
        </p:blipFill>
        <p:spPr>
          <a:xfrm>
            <a:off x="5959238" y="2225616"/>
            <a:ext cx="5847388" cy="3355675"/>
          </a:xfrm>
          <a:prstGeom prst="rect">
            <a:avLst/>
          </a:prstGeom>
        </p:spPr>
      </p:pic>
    </p:spTree>
    <p:extLst>
      <p:ext uri="{BB962C8B-B14F-4D97-AF65-F5344CB8AC3E}">
        <p14:creationId xmlns:p14="http://schemas.microsoft.com/office/powerpoint/2010/main" val="216204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B43635-3C74-4FD9-87AD-1E25B7179F0E}"/>
              </a:ext>
            </a:extLst>
          </p:cNvPr>
          <p:cNvSpPr>
            <a:spLocks noGrp="1"/>
          </p:cNvSpPr>
          <p:nvPr>
            <p:ph type="title"/>
          </p:nvPr>
        </p:nvSpPr>
        <p:spPr/>
        <p:txBody>
          <a:bodyPr/>
          <a:lstStyle/>
          <a:p>
            <a:r>
              <a:rPr lang="en-US" altLang="zh-CN" dirty="0" err="1"/>
              <a:t>VideoEdge</a:t>
            </a:r>
            <a:r>
              <a:rPr lang="en-US" altLang="zh-CN" dirty="0"/>
              <a:t>: Offline Profile</a:t>
            </a:r>
            <a:endParaRPr lang="zh-CN" altLang="en-US" dirty="0"/>
          </a:p>
        </p:txBody>
      </p:sp>
      <p:sp>
        <p:nvSpPr>
          <p:cNvPr id="3" name="内容占位符 2">
            <a:extLst>
              <a:ext uri="{FF2B5EF4-FFF2-40B4-BE49-F238E27FC236}">
                <a16:creationId xmlns:a16="http://schemas.microsoft.com/office/drawing/2014/main" id="{0A41501F-3491-4406-B157-31C7918D41ED}"/>
              </a:ext>
            </a:extLst>
          </p:cNvPr>
          <p:cNvSpPr>
            <a:spLocks noGrp="1"/>
          </p:cNvSpPr>
          <p:nvPr>
            <p:ph idx="1"/>
          </p:nvPr>
        </p:nvSpPr>
        <p:spPr>
          <a:xfrm>
            <a:off x="838200" y="1825625"/>
            <a:ext cx="4791635" cy="4351338"/>
          </a:xfrm>
        </p:spPr>
        <p:txBody>
          <a:bodyPr>
            <a:normAutofit fontScale="92500"/>
          </a:bodyPr>
          <a:lstStyle/>
          <a:p>
            <a:r>
              <a:rPr lang="en-US" altLang="zh-CN" dirty="0"/>
              <a:t>Release the search space to </a:t>
            </a:r>
            <a:r>
              <a:rPr lang="en-US" altLang="zh-CN" b="1" dirty="0">
                <a:solidFill>
                  <a:srgbClr val="00B050"/>
                </a:solidFill>
              </a:rPr>
              <a:t>Pareto Band</a:t>
            </a:r>
            <a:r>
              <a:rPr lang="en-US" altLang="zh-CN" dirty="0"/>
              <a:t>. (handle insufficient resources)</a:t>
            </a:r>
          </a:p>
          <a:p>
            <a:endParaRPr lang="en-US" altLang="zh-CN" dirty="0"/>
          </a:p>
          <a:p>
            <a:r>
              <a:rPr lang="en-US" altLang="zh-CN" dirty="0"/>
              <a:t>Multiple resource-acc profile for </a:t>
            </a:r>
            <a:r>
              <a:rPr lang="en-US" altLang="zh-CN" dirty="0">
                <a:solidFill>
                  <a:schemeClr val="accent2"/>
                </a:solidFill>
              </a:rPr>
              <a:t>difference </a:t>
            </a:r>
            <a:r>
              <a:rPr lang="en-US" altLang="zh-CN" dirty="0" err="1">
                <a:solidFill>
                  <a:schemeClr val="accent2"/>
                </a:solidFill>
              </a:rPr>
              <a:t>resouces</a:t>
            </a:r>
            <a:endParaRPr lang="en-US" altLang="zh-CN" dirty="0">
              <a:solidFill>
                <a:schemeClr val="accent2"/>
              </a:solidFill>
            </a:endParaRPr>
          </a:p>
          <a:p>
            <a:endParaRPr lang="en-US" altLang="zh-CN" dirty="0"/>
          </a:p>
          <a:p>
            <a:r>
              <a:rPr lang="en-US" altLang="zh-CN" dirty="0"/>
              <a:t>Cache </a:t>
            </a:r>
            <a:r>
              <a:rPr lang="en-US" altLang="zh-CN" dirty="0" err="1"/>
              <a:t>Intermideiate</a:t>
            </a:r>
            <a:r>
              <a:rPr lang="en-US" altLang="zh-CN" dirty="0"/>
              <a:t> results</a:t>
            </a:r>
          </a:p>
          <a:p>
            <a:r>
              <a:rPr lang="en-US" altLang="zh-CN" dirty="0"/>
              <a:t>Merge possible components</a:t>
            </a:r>
          </a:p>
          <a:p>
            <a:endParaRPr lang="en-US" altLang="zh-CN" dirty="0"/>
          </a:p>
          <a:p>
            <a:endParaRPr lang="zh-CN" altLang="en-US" dirty="0"/>
          </a:p>
        </p:txBody>
      </p:sp>
      <p:pic>
        <p:nvPicPr>
          <p:cNvPr id="4" name="图片 3">
            <a:extLst>
              <a:ext uri="{FF2B5EF4-FFF2-40B4-BE49-F238E27FC236}">
                <a16:creationId xmlns:a16="http://schemas.microsoft.com/office/drawing/2014/main" id="{2532408B-3FFD-4FB3-B1C7-AA7CF279144D}"/>
              </a:ext>
            </a:extLst>
          </p:cNvPr>
          <p:cNvPicPr>
            <a:picLocks noChangeAspect="1"/>
          </p:cNvPicPr>
          <p:nvPr/>
        </p:nvPicPr>
        <p:blipFill>
          <a:blip r:embed="rId3"/>
          <a:stretch>
            <a:fillRect/>
          </a:stretch>
        </p:blipFill>
        <p:spPr>
          <a:xfrm>
            <a:off x="6096000" y="2169460"/>
            <a:ext cx="5604613" cy="2970072"/>
          </a:xfrm>
          <a:prstGeom prst="rect">
            <a:avLst/>
          </a:prstGeom>
        </p:spPr>
      </p:pic>
    </p:spTree>
    <p:extLst>
      <p:ext uri="{BB962C8B-B14F-4D97-AF65-F5344CB8AC3E}">
        <p14:creationId xmlns:p14="http://schemas.microsoft.com/office/powerpoint/2010/main" val="2230142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3F26AF-C111-4371-84E6-17E81348BA71}"/>
              </a:ext>
            </a:extLst>
          </p:cNvPr>
          <p:cNvSpPr>
            <a:spLocks noGrp="1"/>
          </p:cNvSpPr>
          <p:nvPr>
            <p:ph type="title"/>
          </p:nvPr>
        </p:nvSpPr>
        <p:spPr/>
        <p:txBody>
          <a:bodyPr/>
          <a:lstStyle/>
          <a:p>
            <a:r>
              <a:rPr lang="en-US" altLang="zh-CN" dirty="0"/>
              <a:t>Experiment: Setup</a:t>
            </a:r>
            <a:endParaRPr lang="zh-CN" altLang="en-US" dirty="0"/>
          </a:p>
        </p:txBody>
      </p:sp>
      <p:sp>
        <p:nvSpPr>
          <p:cNvPr id="3" name="内容占位符 2">
            <a:extLst>
              <a:ext uri="{FF2B5EF4-FFF2-40B4-BE49-F238E27FC236}">
                <a16:creationId xmlns:a16="http://schemas.microsoft.com/office/drawing/2014/main" id="{02D11161-CFF8-4605-B0AD-8B8ECFC10B94}"/>
              </a:ext>
            </a:extLst>
          </p:cNvPr>
          <p:cNvSpPr>
            <a:spLocks noGrp="1"/>
          </p:cNvSpPr>
          <p:nvPr>
            <p:ph idx="1"/>
          </p:nvPr>
        </p:nvSpPr>
        <p:spPr/>
        <p:txBody>
          <a:bodyPr/>
          <a:lstStyle/>
          <a:p>
            <a:pPr marL="0" indent="0">
              <a:buNone/>
            </a:pPr>
            <a:r>
              <a:rPr lang="en-US" altLang="zh-CN" dirty="0"/>
              <a:t>Deployment:</a:t>
            </a:r>
          </a:p>
          <a:p>
            <a:r>
              <a:rPr lang="en-US" altLang="zh-CN" dirty="0"/>
              <a:t>Camera: 10 nodes, simulate 2 camera/node, play live video stream.</a:t>
            </a:r>
          </a:p>
          <a:p>
            <a:r>
              <a:rPr lang="en-US" altLang="zh-CN" dirty="0"/>
              <a:t>Edge Cluster: 2 nodes, 600 KB/s to each camera.</a:t>
            </a:r>
          </a:p>
          <a:p>
            <a:r>
              <a:rPr lang="en-US" altLang="zh-CN" dirty="0"/>
              <a:t>Cloud: 12 nodes, 5 MB/s to edge cluster</a:t>
            </a:r>
          </a:p>
          <a:p>
            <a:pPr marL="0" indent="0">
              <a:buNone/>
            </a:pPr>
            <a:endParaRPr lang="en-US" altLang="zh-CN" dirty="0"/>
          </a:p>
          <a:p>
            <a:pPr marL="0" indent="0">
              <a:buNone/>
            </a:pPr>
            <a:r>
              <a:rPr lang="en-US" altLang="zh-CN" dirty="0"/>
              <a:t>Metric:</a:t>
            </a:r>
          </a:p>
          <a:p>
            <a:r>
              <a:rPr lang="en-US" altLang="zh-CN" dirty="0">
                <a:solidFill>
                  <a:srgbClr val="00B050"/>
                </a:solidFill>
              </a:rPr>
              <a:t>average accuracy </a:t>
            </a:r>
            <a:r>
              <a:rPr lang="en-US" altLang="zh-CN" dirty="0"/>
              <a:t>over all queries (</a:t>
            </a:r>
            <a:r>
              <a:rPr lang="en-US" altLang="zh-CN" dirty="0">
                <a:highlight>
                  <a:srgbClr val="FFFF00"/>
                </a:highlight>
              </a:rPr>
              <a:t>normalized by golden accuracy</a:t>
            </a:r>
            <a:r>
              <a:rPr lang="en-US" altLang="zh-CN" dirty="0"/>
              <a:t>)</a:t>
            </a:r>
          </a:p>
        </p:txBody>
      </p:sp>
    </p:spTree>
    <p:extLst>
      <p:ext uri="{BB962C8B-B14F-4D97-AF65-F5344CB8AC3E}">
        <p14:creationId xmlns:p14="http://schemas.microsoft.com/office/powerpoint/2010/main" val="269536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E26D2-B03C-4B2A-AD48-E236D160897D}"/>
              </a:ext>
            </a:extLst>
          </p:cNvPr>
          <p:cNvSpPr>
            <a:spLocks noGrp="1"/>
          </p:cNvSpPr>
          <p:nvPr>
            <p:ph type="title"/>
          </p:nvPr>
        </p:nvSpPr>
        <p:spPr/>
        <p:txBody>
          <a:bodyPr/>
          <a:lstStyle/>
          <a:p>
            <a:r>
              <a:rPr lang="en-US" altLang="zh-CN" dirty="0"/>
              <a:t>Experiment: Baseline</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A9FC7AB3-5E4E-4715-B5FD-846A22D367FC}"/>
                  </a:ext>
                </a:extLst>
              </p:cNvPr>
              <p:cNvSpPr>
                <a:spLocks noGrp="1"/>
              </p:cNvSpPr>
              <p:nvPr>
                <p:ph idx="1"/>
              </p:nvPr>
            </p:nvSpPr>
            <p:spPr/>
            <p:txBody>
              <a:bodyPr/>
              <a:lstStyle/>
              <a:p>
                <a:r>
                  <a:rPr lang="en-US" altLang="zh-CN" dirty="0"/>
                  <a:t>Fair Allocation: Given </a:t>
                </a:r>
                <a14:m>
                  <m:oMath xmlns:m="http://schemas.openxmlformats.org/officeDocument/2006/math">
                    <m:r>
                      <a:rPr lang="en-US" altLang="zh-CN" b="0" i="1" smtClean="0">
                        <a:latin typeface="Cambria Math" panose="02040503050406030204" pitchFamily="18" charset="0"/>
                      </a:rPr>
                      <m:t>𝑛</m:t>
                    </m:r>
                  </m:oMath>
                </a14:m>
                <a:r>
                  <a:rPr lang="en-US" altLang="zh-CN" dirty="0"/>
                  <a:t> queries, each allocate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oMath>
                </a14:m>
                <a:r>
                  <a:rPr lang="zh-CN" altLang="en-US" dirty="0"/>
                  <a:t> </a:t>
                </a:r>
                <a:r>
                  <a:rPr lang="en-US" altLang="zh-CN" dirty="0"/>
                  <a:t>resource in every cluster.</a:t>
                </a:r>
              </a:p>
              <a:p>
                <a:endParaRPr lang="en-US" altLang="zh-CN" dirty="0"/>
              </a:p>
              <a:p>
                <a:r>
                  <a:rPr lang="en-US" altLang="zh-CN" dirty="0" err="1"/>
                  <a:t>VideoStorm</a:t>
                </a:r>
                <a:r>
                  <a:rPr lang="en-US" altLang="zh-CN" dirty="0"/>
                  <a:t>: Consider CPU bin in each cluster. Place query at </a:t>
                </a:r>
                <a:r>
                  <a:rPr lang="en-US" altLang="zh-CN" dirty="0">
                    <a:highlight>
                      <a:srgbClr val="FFFF00"/>
                    </a:highlight>
                  </a:rPr>
                  <a:t>low layer by default</a:t>
                </a:r>
                <a:r>
                  <a:rPr lang="en-US" altLang="zh-CN" dirty="0"/>
                  <a:t>, move upward if resources is not enough.</a:t>
                </a:r>
              </a:p>
              <a:p>
                <a:endParaRPr lang="en-US" altLang="zh-CN" dirty="0"/>
              </a:p>
              <a:p>
                <a:r>
                  <a:rPr lang="en-US" altLang="zh-CN" dirty="0"/>
                  <a:t>BIP optimization: solve binary linear programing with approximate solver</a:t>
                </a:r>
                <a:endParaRPr lang="zh-CN" altLang="en-US" dirty="0"/>
              </a:p>
            </p:txBody>
          </p:sp>
        </mc:Choice>
        <mc:Fallback>
          <p:sp>
            <p:nvSpPr>
              <p:cNvPr id="3" name="内容占位符 2">
                <a:extLst>
                  <a:ext uri="{FF2B5EF4-FFF2-40B4-BE49-F238E27FC236}">
                    <a16:creationId xmlns:a16="http://schemas.microsoft.com/office/drawing/2014/main" id="{A9FC7AB3-5E4E-4715-B5FD-846A22D367FC}"/>
                  </a:ext>
                </a:extLst>
              </p:cNvPr>
              <p:cNvSpPr>
                <a:spLocks noGrp="1" noRot="1" noChangeAspect="1" noMove="1" noResize="1" noEditPoints="1" noAdjustHandles="1" noChangeArrowheads="1" noChangeShapeType="1" noTextEdit="1"/>
              </p:cNvSpPr>
              <p:nvPr>
                <p:ph idx="1"/>
              </p:nvPr>
            </p:nvSpPr>
            <p:spPr>
              <a:blipFill>
                <a:blip r:embed="rId3"/>
                <a:stretch>
                  <a:fillRect l="-1043" t="-7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026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DD1C19-B751-4514-B620-65357F728750}"/>
              </a:ext>
            </a:extLst>
          </p:cNvPr>
          <p:cNvSpPr>
            <a:spLocks noGrp="1"/>
          </p:cNvSpPr>
          <p:nvPr>
            <p:ph type="title"/>
          </p:nvPr>
        </p:nvSpPr>
        <p:spPr/>
        <p:txBody>
          <a:bodyPr/>
          <a:lstStyle/>
          <a:p>
            <a:r>
              <a:rPr lang="en-US" altLang="zh-CN" dirty="0"/>
              <a:t>Improvement in Accuracy</a:t>
            </a:r>
            <a:endParaRPr lang="zh-CN" altLang="en-US" dirty="0"/>
          </a:p>
        </p:txBody>
      </p:sp>
      <p:sp>
        <p:nvSpPr>
          <p:cNvPr id="5" name="文本框 4">
            <a:extLst>
              <a:ext uri="{FF2B5EF4-FFF2-40B4-BE49-F238E27FC236}">
                <a16:creationId xmlns:a16="http://schemas.microsoft.com/office/drawing/2014/main" id="{E6945EC1-7618-423B-95AF-B7E962F31137}"/>
              </a:ext>
            </a:extLst>
          </p:cNvPr>
          <p:cNvSpPr txBox="1"/>
          <p:nvPr/>
        </p:nvSpPr>
        <p:spPr>
          <a:xfrm>
            <a:off x="2303253" y="5762445"/>
            <a:ext cx="8315864" cy="1015663"/>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5.4x better than </a:t>
            </a:r>
            <a:r>
              <a:rPr lang="en-US" altLang="zh-CN" sz="2000" dirty="0" err="1"/>
              <a:t>VWithin</a:t>
            </a:r>
            <a:r>
              <a:rPr lang="en-US" altLang="zh-CN" sz="2000" dirty="0"/>
              <a:t> 6% of optimal.</a:t>
            </a:r>
          </a:p>
          <a:p>
            <a:pPr marL="285750" indent="-285750">
              <a:buFont typeface="Arial" panose="020B0604020202020204" pitchFamily="34" charset="0"/>
              <a:buChar char="•"/>
            </a:pPr>
            <a:r>
              <a:rPr lang="en-US" altLang="zh-CN" sz="2000" dirty="0" err="1"/>
              <a:t>ideoStorm</a:t>
            </a:r>
            <a:r>
              <a:rPr lang="en-US" altLang="zh-CN" sz="2000" dirty="0"/>
              <a:t>; 25.4x better tan Fair allocation.</a:t>
            </a:r>
          </a:p>
          <a:p>
            <a:pPr marL="285750" indent="-285750">
              <a:buFont typeface="Arial" panose="020B0604020202020204" pitchFamily="34" charset="0"/>
              <a:buChar char="•"/>
            </a:pPr>
            <a:r>
              <a:rPr lang="en-US" altLang="zh-CN" sz="2000" dirty="0"/>
              <a:t>Query merging helps significantly.</a:t>
            </a:r>
            <a:endParaRPr lang="zh-CN" altLang="en-US" sz="2000" dirty="0"/>
          </a:p>
        </p:txBody>
      </p:sp>
      <p:pic>
        <p:nvPicPr>
          <p:cNvPr id="6" name="图片 5">
            <a:extLst>
              <a:ext uri="{FF2B5EF4-FFF2-40B4-BE49-F238E27FC236}">
                <a16:creationId xmlns:a16="http://schemas.microsoft.com/office/drawing/2014/main" id="{52E7049C-BE6F-4A77-8053-63DD4E81E16B}"/>
              </a:ext>
            </a:extLst>
          </p:cNvPr>
          <p:cNvPicPr>
            <a:picLocks noChangeAspect="1"/>
          </p:cNvPicPr>
          <p:nvPr/>
        </p:nvPicPr>
        <p:blipFill>
          <a:blip r:embed="rId3"/>
          <a:stretch>
            <a:fillRect/>
          </a:stretch>
        </p:blipFill>
        <p:spPr>
          <a:xfrm>
            <a:off x="892834" y="1427468"/>
            <a:ext cx="9842740" cy="4003064"/>
          </a:xfrm>
          <a:prstGeom prst="rect">
            <a:avLst/>
          </a:prstGeom>
        </p:spPr>
      </p:pic>
    </p:spTree>
    <p:extLst>
      <p:ext uri="{BB962C8B-B14F-4D97-AF65-F5344CB8AC3E}">
        <p14:creationId xmlns:p14="http://schemas.microsoft.com/office/powerpoint/2010/main" val="1671740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9BE05-5BE9-4D6E-B0AB-CCD18739EA85}"/>
              </a:ext>
            </a:extLst>
          </p:cNvPr>
          <p:cNvSpPr>
            <a:spLocks noGrp="1"/>
          </p:cNvSpPr>
          <p:nvPr>
            <p:ph type="title"/>
          </p:nvPr>
        </p:nvSpPr>
        <p:spPr/>
        <p:txBody>
          <a:bodyPr/>
          <a:lstStyle/>
          <a:p>
            <a:r>
              <a:rPr lang="en-US" altLang="zh-CN" dirty="0"/>
              <a:t>Resource Utilization</a:t>
            </a:r>
            <a:endParaRPr lang="zh-CN" altLang="en-US" dirty="0"/>
          </a:p>
        </p:txBody>
      </p:sp>
      <p:pic>
        <p:nvPicPr>
          <p:cNvPr id="4" name="图片 3">
            <a:extLst>
              <a:ext uri="{FF2B5EF4-FFF2-40B4-BE49-F238E27FC236}">
                <a16:creationId xmlns:a16="http://schemas.microsoft.com/office/drawing/2014/main" id="{BA93F169-B88A-419D-9E25-B1DCC4AB7C5A}"/>
              </a:ext>
            </a:extLst>
          </p:cNvPr>
          <p:cNvPicPr>
            <a:picLocks noChangeAspect="1"/>
          </p:cNvPicPr>
          <p:nvPr/>
        </p:nvPicPr>
        <p:blipFill>
          <a:blip r:embed="rId3"/>
          <a:stretch>
            <a:fillRect/>
          </a:stretch>
        </p:blipFill>
        <p:spPr>
          <a:xfrm>
            <a:off x="2529029" y="1777040"/>
            <a:ext cx="7133941" cy="4267260"/>
          </a:xfrm>
          <a:prstGeom prst="rect">
            <a:avLst/>
          </a:prstGeom>
        </p:spPr>
      </p:pic>
    </p:spTree>
    <p:extLst>
      <p:ext uri="{BB962C8B-B14F-4D97-AF65-F5344CB8AC3E}">
        <p14:creationId xmlns:p14="http://schemas.microsoft.com/office/powerpoint/2010/main" val="2800033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06768-DB61-4053-81C3-0FC1395EF791}"/>
              </a:ext>
            </a:extLst>
          </p:cNvPr>
          <p:cNvSpPr>
            <a:spLocks noGrp="1"/>
          </p:cNvSpPr>
          <p:nvPr>
            <p:ph type="title"/>
          </p:nvPr>
        </p:nvSpPr>
        <p:spPr/>
        <p:txBody>
          <a:bodyPr/>
          <a:lstStyle/>
          <a:p>
            <a:r>
              <a:rPr lang="en-US" altLang="zh-CN" dirty="0"/>
              <a:t>Scalability</a:t>
            </a:r>
            <a:endParaRPr lang="zh-CN" altLang="en-US" dirty="0"/>
          </a:p>
        </p:txBody>
      </p:sp>
      <p:pic>
        <p:nvPicPr>
          <p:cNvPr id="5" name="图片 4">
            <a:extLst>
              <a:ext uri="{FF2B5EF4-FFF2-40B4-BE49-F238E27FC236}">
                <a16:creationId xmlns:a16="http://schemas.microsoft.com/office/drawing/2014/main" id="{227826D5-C583-4377-B2E3-339C6A4DC6A3}"/>
              </a:ext>
            </a:extLst>
          </p:cNvPr>
          <p:cNvPicPr>
            <a:picLocks noChangeAspect="1"/>
          </p:cNvPicPr>
          <p:nvPr/>
        </p:nvPicPr>
        <p:blipFill>
          <a:blip r:embed="rId3"/>
          <a:stretch>
            <a:fillRect/>
          </a:stretch>
        </p:blipFill>
        <p:spPr>
          <a:xfrm>
            <a:off x="1338532" y="1690688"/>
            <a:ext cx="9514936" cy="4383614"/>
          </a:xfrm>
          <a:prstGeom prst="rect">
            <a:avLst/>
          </a:prstGeom>
        </p:spPr>
      </p:pic>
    </p:spTree>
    <p:extLst>
      <p:ext uri="{BB962C8B-B14F-4D97-AF65-F5344CB8AC3E}">
        <p14:creationId xmlns:p14="http://schemas.microsoft.com/office/powerpoint/2010/main" val="933022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F0226-7613-4553-9B41-F56A01FEDA9E}"/>
              </a:ext>
            </a:extLst>
          </p:cNvPr>
          <p:cNvSpPr>
            <a:spLocks noGrp="1"/>
          </p:cNvSpPr>
          <p:nvPr>
            <p:ph type="title"/>
          </p:nvPr>
        </p:nvSpPr>
        <p:spPr/>
        <p:txBody>
          <a:bodyPr/>
          <a:lstStyle/>
          <a:p>
            <a:r>
              <a:rPr lang="en-US" altLang="zh-CN" dirty="0"/>
              <a:t>Summary: </a:t>
            </a:r>
            <a:r>
              <a:rPr lang="en-US" altLang="zh-CN" dirty="0" err="1"/>
              <a:t>VideoEdge</a:t>
            </a:r>
            <a:endParaRPr lang="zh-CN" altLang="en-US" dirty="0"/>
          </a:p>
        </p:txBody>
      </p:sp>
      <p:sp>
        <p:nvSpPr>
          <p:cNvPr id="3" name="内容占位符 2">
            <a:extLst>
              <a:ext uri="{FF2B5EF4-FFF2-40B4-BE49-F238E27FC236}">
                <a16:creationId xmlns:a16="http://schemas.microsoft.com/office/drawing/2014/main" id="{212B5A9F-036C-4925-AA6A-AAF78274C231}"/>
              </a:ext>
            </a:extLst>
          </p:cNvPr>
          <p:cNvSpPr>
            <a:spLocks noGrp="1"/>
          </p:cNvSpPr>
          <p:nvPr>
            <p:ph idx="1"/>
          </p:nvPr>
        </p:nvSpPr>
        <p:spPr>
          <a:xfrm>
            <a:off x="838200" y="1825625"/>
            <a:ext cx="10515600" cy="4877100"/>
          </a:xfrm>
        </p:spPr>
        <p:txBody>
          <a:bodyPr>
            <a:normAutofit/>
          </a:bodyPr>
          <a:lstStyle/>
          <a:p>
            <a:r>
              <a:rPr lang="en-US" altLang="zh-CN" dirty="0"/>
              <a:t>Use heuristic search to choose </a:t>
            </a:r>
            <a:r>
              <a:rPr lang="en-US" altLang="zh-CN" dirty="0">
                <a:solidFill>
                  <a:srgbClr val="00B050"/>
                </a:solidFill>
              </a:rPr>
              <a:t>Query Plan</a:t>
            </a:r>
            <a:r>
              <a:rPr lang="en-US" altLang="zh-CN" dirty="0"/>
              <a:t>, </a:t>
            </a:r>
            <a:r>
              <a:rPr lang="en-US" altLang="zh-CN" dirty="0">
                <a:solidFill>
                  <a:srgbClr val="0070C0"/>
                </a:solidFill>
              </a:rPr>
              <a:t>Placement</a:t>
            </a:r>
            <a:r>
              <a:rPr lang="en-US" altLang="zh-CN" dirty="0"/>
              <a:t>, &amp; </a:t>
            </a:r>
            <a:r>
              <a:rPr lang="en-US" altLang="zh-CN" dirty="0">
                <a:solidFill>
                  <a:schemeClr val="accent2"/>
                </a:solidFill>
              </a:rPr>
              <a:t>Merging</a:t>
            </a:r>
            <a:r>
              <a:rPr lang="en-US" altLang="zh-CN" dirty="0"/>
              <a:t> to maximize </a:t>
            </a:r>
            <a:r>
              <a:rPr lang="en-US" altLang="zh-CN" dirty="0">
                <a:solidFill>
                  <a:srgbClr val="C00000"/>
                </a:solidFill>
              </a:rPr>
              <a:t>average accuracy </a:t>
            </a:r>
            <a:r>
              <a:rPr lang="en-US" altLang="zh-CN" dirty="0"/>
              <a:t>within </a:t>
            </a:r>
            <a:r>
              <a:rPr lang="en-US" altLang="zh-CN" dirty="0" err="1">
                <a:solidFill>
                  <a:srgbClr val="7030A0"/>
                </a:solidFill>
              </a:rPr>
              <a:t>Resouces</a:t>
            </a:r>
            <a:endParaRPr lang="en-US" altLang="zh-CN" dirty="0">
              <a:solidFill>
                <a:srgbClr val="7030A0"/>
              </a:solidFill>
            </a:endParaRPr>
          </a:p>
          <a:p>
            <a:pPr marL="0" indent="0">
              <a:buNone/>
            </a:pPr>
            <a:endParaRPr lang="en-US" altLang="zh-CN" dirty="0"/>
          </a:p>
          <a:p>
            <a:r>
              <a:rPr lang="en-US" altLang="zh-CN" dirty="0"/>
              <a:t>Insights: Multiple Heterogeneous </a:t>
            </a:r>
            <a:r>
              <a:rPr lang="en-US" altLang="zh-CN" dirty="0" err="1"/>
              <a:t>Resouces</a:t>
            </a:r>
            <a:r>
              <a:rPr lang="en-US" altLang="zh-CN" dirty="0"/>
              <a:t>; Merging of Queries.</a:t>
            </a:r>
          </a:p>
          <a:p>
            <a:endParaRPr lang="en-US" altLang="zh-CN" dirty="0"/>
          </a:p>
          <a:p>
            <a:endParaRPr lang="en-US" altLang="zh-CN" dirty="0"/>
          </a:p>
          <a:p>
            <a:r>
              <a:rPr lang="en-US" altLang="zh-CN" dirty="0"/>
              <a:t>Cons1:</a:t>
            </a:r>
            <a:r>
              <a:rPr lang="zh-CN" altLang="en-US" dirty="0"/>
              <a:t> </a:t>
            </a:r>
            <a:r>
              <a:rPr lang="en-US" altLang="zh-CN" dirty="0"/>
              <a:t>Didn’t consider GPU resources (can be </a:t>
            </a:r>
            <a:r>
              <a:rPr lang="en-US" altLang="zh-CN" dirty="0" err="1"/>
              <a:t>generized</a:t>
            </a:r>
            <a:r>
              <a:rPr lang="en-US" altLang="zh-CN" dirty="0"/>
              <a:t>)</a:t>
            </a:r>
          </a:p>
          <a:p>
            <a:r>
              <a:rPr lang="en-US" altLang="zh-CN" dirty="0"/>
              <a:t>Cons2: Didn’t consider Latency requirements (network </a:t>
            </a:r>
            <a:r>
              <a:rPr lang="en-US" altLang="zh-CN" dirty="0" err="1"/>
              <a:t>jittor</a:t>
            </a:r>
            <a:r>
              <a:rPr lang="en-US" altLang="zh-CN" dirty="0"/>
              <a:t>…)</a:t>
            </a:r>
          </a:p>
        </p:txBody>
      </p:sp>
    </p:spTree>
    <p:extLst>
      <p:ext uri="{BB962C8B-B14F-4D97-AF65-F5344CB8AC3E}">
        <p14:creationId xmlns:p14="http://schemas.microsoft.com/office/powerpoint/2010/main" val="916793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26A643-3311-43A4-8901-5AFE3F053209}"/>
              </a:ext>
            </a:extLst>
          </p:cNvPr>
          <p:cNvSpPr>
            <a:spLocks noGrp="1"/>
          </p:cNvSpPr>
          <p:nvPr>
            <p:ph type="title"/>
          </p:nvPr>
        </p:nvSpPr>
        <p:spPr/>
        <p:txBody>
          <a:bodyPr/>
          <a:lstStyle/>
          <a:p>
            <a:r>
              <a:rPr lang="en-US" altLang="zh-CN" dirty="0"/>
              <a:t>Chameleon (SIGCOMM’18)</a:t>
            </a:r>
            <a:endParaRPr lang="zh-CN" altLang="en-US" dirty="0"/>
          </a:p>
        </p:txBody>
      </p:sp>
      <p:sp>
        <p:nvSpPr>
          <p:cNvPr id="3" name="内容占位符 2">
            <a:extLst>
              <a:ext uri="{FF2B5EF4-FFF2-40B4-BE49-F238E27FC236}">
                <a16:creationId xmlns:a16="http://schemas.microsoft.com/office/drawing/2014/main" id="{93A4D143-0930-4933-BB3B-FEFC47BA94EB}"/>
              </a:ext>
            </a:extLst>
          </p:cNvPr>
          <p:cNvSpPr>
            <a:spLocks noGrp="1"/>
          </p:cNvSpPr>
          <p:nvPr>
            <p:ph idx="1"/>
          </p:nvPr>
        </p:nvSpPr>
        <p:spPr>
          <a:xfrm>
            <a:off x="448235" y="2328653"/>
            <a:ext cx="4787999" cy="3848309"/>
          </a:xfrm>
        </p:spPr>
        <p:txBody>
          <a:bodyPr/>
          <a:lstStyle/>
          <a:p>
            <a:r>
              <a:rPr lang="en-US" altLang="zh-CN" dirty="0"/>
              <a:t>Adapt video pipeline over time by video contents</a:t>
            </a:r>
          </a:p>
          <a:p>
            <a:endParaRPr lang="en-US" altLang="zh-CN" dirty="0"/>
          </a:p>
          <a:p>
            <a:r>
              <a:rPr lang="en-US" altLang="zh-CN" dirty="0"/>
              <a:t>Use </a:t>
            </a:r>
            <a:r>
              <a:rPr lang="en-US" altLang="zh-CN" dirty="0" err="1"/>
              <a:t>spatio</a:t>
            </a:r>
            <a:r>
              <a:rPr lang="en-US" altLang="zh-CN" dirty="0"/>
              <a:t>-temporal correlation to reduce profiling time.</a:t>
            </a:r>
            <a:endParaRPr lang="zh-CN" altLang="en-US" dirty="0"/>
          </a:p>
        </p:txBody>
      </p:sp>
      <p:pic>
        <p:nvPicPr>
          <p:cNvPr id="56" name="图片 55">
            <a:extLst>
              <a:ext uri="{FF2B5EF4-FFF2-40B4-BE49-F238E27FC236}">
                <a16:creationId xmlns:a16="http://schemas.microsoft.com/office/drawing/2014/main" id="{11DA184C-4968-43A1-8E6A-DBFB3141F542}"/>
              </a:ext>
            </a:extLst>
          </p:cNvPr>
          <p:cNvPicPr>
            <a:picLocks noChangeAspect="1"/>
          </p:cNvPicPr>
          <p:nvPr/>
        </p:nvPicPr>
        <p:blipFill>
          <a:blip r:embed="rId3"/>
          <a:stretch>
            <a:fillRect/>
          </a:stretch>
        </p:blipFill>
        <p:spPr>
          <a:xfrm>
            <a:off x="5064690" y="2328654"/>
            <a:ext cx="6679075" cy="3019896"/>
          </a:xfrm>
          <a:prstGeom prst="rect">
            <a:avLst/>
          </a:prstGeom>
        </p:spPr>
      </p:pic>
    </p:spTree>
    <p:extLst>
      <p:ext uri="{BB962C8B-B14F-4D97-AF65-F5344CB8AC3E}">
        <p14:creationId xmlns:p14="http://schemas.microsoft.com/office/powerpoint/2010/main" val="2483024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E17ED-532B-4CFD-9B49-D7DEACF4E5C6}"/>
              </a:ext>
            </a:extLst>
          </p:cNvPr>
          <p:cNvSpPr>
            <a:spLocks noGrp="1"/>
          </p:cNvSpPr>
          <p:nvPr>
            <p:ph type="title"/>
          </p:nvPr>
        </p:nvSpPr>
        <p:spPr/>
        <p:txBody>
          <a:bodyPr/>
          <a:lstStyle/>
          <a:p>
            <a:r>
              <a:rPr lang="en-US" altLang="zh-CN" dirty="0"/>
              <a:t>Summary &amp; Discussion</a:t>
            </a:r>
            <a:endParaRPr lang="zh-CN" altLang="en-US" dirty="0"/>
          </a:p>
        </p:txBody>
      </p:sp>
      <p:sp>
        <p:nvSpPr>
          <p:cNvPr id="3" name="文本占位符 2">
            <a:extLst>
              <a:ext uri="{FF2B5EF4-FFF2-40B4-BE49-F238E27FC236}">
                <a16:creationId xmlns:a16="http://schemas.microsoft.com/office/drawing/2014/main" id="{47E2A98E-6780-4353-B89E-CE16F9CE87D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5049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EC1020-6D21-494A-B6B2-3B3FE1F65C30}"/>
              </a:ext>
            </a:extLst>
          </p:cNvPr>
          <p:cNvSpPr>
            <a:spLocks noGrp="1"/>
          </p:cNvSpPr>
          <p:nvPr>
            <p:ph type="title"/>
          </p:nvPr>
        </p:nvSpPr>
        <p:spPr/>
        <p:txBody>
          <a:bodyPr/>
          <a:lstStyle/>
          <a:p>
            <a:r>
              <a:rPr lang="en-US" altLang="zh-CN" dirty="0"/>
              <a:t>Video Pipeline Abstraction</a:t>
            </a:r>
            <a:endParaRPr lang="zh-CN" altLang="en-US" dirty="0"/>
          </a:p>
        </p:txBody>
      </p:sp>
      <p:sp>
        <p:nvSpPr>
          <p:cNvPr id="3" name="内容占位符 2">
            <a:extLst>
              <a:ext uri="{FF2B5EF4-FFF2-40B4-BE49-F238E27FC236}">
                <a16:creationId xmlns:a16="http://schemas.microsoft.com/office/drawing/2014/main" id="{C64E19EA-EEC1-47D0-A486-7EFA3AEE1C27}"/>
              </a:ext>
            </a:extLst>
          </p:cNvPr>
          <p:cNvSpPr>
            <a:spLocks noGrp="1"/>
          </p:cNvSpPr>
          <p:nvPr>
            <p:ph idx="1"/>
          </p:nvPr>
        </p:nvSpPr>
        <p:spPr/>
        <p:txBody>
          <a:bodyPr/>
          <a:lstStyle/>
          <a:p>
            <a:r>
              <a:rPr lang="en-US" altLang="zh-CN" dirty="0"/>
              <a:t>Each query is a DAG of transforms on live video streams</a:t>
            </a:r>
          </a:p>
          <a:p>
            <a:r>
              <a:rPr lang="en-US" altLang="zh-CN" dirty="0"/>
              <a:t>Each transform has multiple “knobs” to </a:t>
            </a:r>
            <a:r>
              <a:rPr lang="en-US" altLang="zh-CN" b="1" dirty="0"/>
              <a:t>tradeoff resource &amp; accuracy</a:t>
            </a:r>
          </a:p>
          <a:p>
            <a:endParaRPr lang="en-US" altLang="zh-CN" dirty="0"/>
          </a:p>
          <a:p>
            <a:r>
              <a:rPr lang="en-US" altLang="zh-CN" dirty="0"/>
              <a:t>Typical query: Tracker, DNN object classifier, Car counter, License plate reader</a:t>
            </a:r>
          </a:p>
        </p:txBody>
      </p:sp>
      <p:pic>
        <p:nvPicPr>
          <p:cNvPr id="4" name="图片 3">
            <a:extLst>
              <a:ext uri="{FF2B5EF4-FFF2-40B4-BE49-F238E27FC236}">
                <a16:creationId xmlns:a16="http://schemas.microsoft.com/office/drawing/2014/main" id="{9F7E6D8A-17EC-4583-A767-8A7D74AC4E2D}"/>
              </a:ext>
            </a:extLst>
          </p:cNvPr>
          <p:cNvPicPr>
            <a:picLocks noChangeAspect="1"/>
          </p:cNvPicPr>
          <p:nvPr/>
        </p:nvPicPr>
        <p:blipFill>
          <a:blip r:embed="rId3"/>
          <a:stretch>
            <a:fillRect/>
          </a:stretch>
        </p:blipFill>
        <p:spPr>
          <a:xfrm>
            <a:off x="576262" y="4949825"/>
            <a:ext cx="11039475" cy="1362075"/>
          </a:xfrm>
          <a:prstGeom prst="rect">
            <a:avLst/>
          </a:prstGeom>
        </p:spPr>
      </p:pic>
    </p:spTree>
    <p:extLst>
      <p:ext uri="{BB962C8B-B14F-4D97-AF65-F5344CB8AC3E}">
        <p14:creationId xmlns:p14="http://schemas.microsoft.com/office/powerpoint/2010/main" val="552246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38FCC00-68A1-4F7C-A16E-A8753ADB2DF5}"/>
              </a:ext>
            </a:extLst>
          </p:cNvPr>
          <p:cNvPicPr>
            <a:picLocks noChangeAspect="1"/>
          </p:cNvPicPr>
          <p:nvPr/>
        </p:nvPicPr>
        <p:blipFill>
          <a:blip r:embed="rId3"/>
          <a:stretch>
            <a:fillRect/>
          </a:stretch>
        </p:blipFill>
        <p:spPr>
          <a:xfrm>
            <a:off x="8838956" y="3253611"/>
            <a:ext cx="2057754" cy="1116126"/>
          </a:xfrm>
          <a:prstGeom prst="rect">
            <a:avLst/>
          </a:prstGeom>
        </p:spPr>
      </p:pic>
      <p:sp>
        <p:nvSpPr>
          <p:cNvPr id="2" name="标题 1">
            <a:extLst>
              <a:ext uri="{FF2B5EF4-FFF2-40B4-BE49-F238E27FC236}">
                <a16:creationId xmlns:a16="http://schemas.microsoft.com/office/drawing/2014/main" id="{CEE47312-957D-48A1-B149-A50424C62A66}"/>
              </a:ext>
            </a:extLst>
          </p:cNvPr>
          <p:cNvSpPr>
            <a:spLocks noGrp="1"/>
          </p:cNvSpPr>
          <p:nvPr>
            <p:ph type="title"/>
          </p:nvPr>
        </p:nvSpPr>
        <p:spPr>
          <a:xfrm>
            <a:off x="838200" y="96183"/>
            <a:ext cx="10515600" cy="1325563"/>
          </a:xfrm>
        </p:spPr>
        <p:txBody>
          <a:bodyPr/>
          <a:lstStyle/>
          <a:p>
            <a:r>
              <a:rPr lang="en-US" altLang="zh-CN" dirty="0"/>
              <a:t>Summary</a:t>
            </a:r>
            <a:endParaRPr lang="zh-CN" altLang="en-US" dirty="0"/>
          </a:p>
        </p:txBody>
      </p:sp>
      <p:graphicFrame>
        <p:nvGraphicFramePr>
          <p:cNvPr id="4" name="内容占位符 3">
            <a:extLst>
              <a:ext uri="{FF2B5EF4-FFF2-40B4-BE49-F238E27FC236}">
                <a16:creationId xmlns:a16="http://schemas.microsoft.com/office/drawing/2014/main" id="{56AD7943-8C8F-406A-BE67-2DBCFEF600FB}"/>
              </a:ext>
            </a:extLst>
          </p:cNvPr>
          <p:cNvGraphicFramePr>
            <a:graphicFrameLocks noGrp="1"/>
          </p:cNvGraphicFramePr>
          <p:nvPr>
            <p:ph idx="1"/>
            <p:extLst>
              <p:ext uri="{D42A27DB-BD31-4B8C-83A1-F6EECF244321}">
                <p14:modId xmlns:p14="http://schemas.microsoft.com/office/powerpoint/2010/main" val="1711268363"/>
              </p:ext>
            </p:extLst>
          </p:nvPr>
        </p:nvGraphicFramePr>
        <p:xfrm>
          <a:off x="900953" y="1284586"/>
          <a:ext cx="10515600" cy="5331368"/>
        </p:xfrm>
        <a:graphic>
          <a:graphicData uri="http://schemas.openxmlformats.org/drawingml/2006/table">
            <a:tbl>
              <a:tblPr firstRow="1" bandRow="1">
                <a:tableStyleId>{5C22544A-7EE6-4342-B048-85BDC9FD1C3A}</a:tableStyleId>
              </a:tblPr>
              <a:tblGrid>
                <a:gridCol w="1349188">
                  <a:extLst>
                    <a:ext uri="{9D8B030D-6E8A-4147-A177-3AD203B41FA5}">
                      <a16:colId xmlns:a16="http://schemas.microsoft.com/office/drawing/2014/main" val="3372788264"/>
                    </a:ext>
                  </a:extLst>
                </a:gridCol>
                <a:gridCol w="3048000">
                  <a:extLst>
                    <a:ext uri="{9D8B030D-6E8A-4147-A177-3AD203B41FA5}">
                      <a16:colId xmlns:a16="http://schemas.microsoft.com/office/drawing/2014/main" val="2882272614"/>
                    </a:ext>
                  </a:extLst>
                </a:gridCol>
                <a:gridCol w="3074894">
                  <a:extLst>
                    <a:ext uri="{9D8B030D-6E8A-4147-A177-3AD203B41FA5}">
                      <a16:colId xmlns:a16="http://schemas.microsoft.com/office/drawing/2014/main" val="513267976"/>
                    </a:ext>
                  </a:extLst>
                </a:gridCol>
                <a:gridCol w="3043518">
                  <a:extLst>
                    <a:ext uri="{9D8B030D-6E8A-4147-A177-3AD203B41FA5}">
                      <a16:colId xmlns:a16="http://schemas.microsoft.com/office/drawing/2014/main" val="3394453965"/>
                    </a:ext>
                  </a:extLst>
                </a:gridCol>
              </a:tblGrid>
              <a:tr h="795672">
                <a:tc>
                  <a:txBody>
                    <a:bodyPr/>
                    <a:lstStyle/>
                    <a:p>
                      <a:pPr algn="l"/>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err="1">
                          <a:solidFill>
                            <a:schemeClr val="tx1"/>
                          </a:solidFill>
                          <a:latin typeface="+mn-ea"/>
                          <a:ea typeface="+mn-ea"/>
                        </a:rPr>
                        <a:t>VIdeoStorm</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err="1">
                          <a:solidFill>
                            <a:schemeClr val="tx1"/>
                          </a:solidFill>
                          <a:latin typeface="+mn-ea"/>
                          <a:ea typeface="+mn-ea"/>
                        </a:rPr>
                        <a:t>VIdeoEdge</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mn-ea"/>
                          <a:ea typeface="+mn-ea"/>
                        </a:rPr>
                        <a:t>Chameleon</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2126446"/>
                  </a:ext>
                </a:extLst>
              </a:tr>
              <a:tr h="1136675">
                <a:tc>
                  <a:txBody>
                    <a:bodyPr/>
                    <a:lstStyle/>
                    <a:p>
                      <a:pPr algn="l"/>
                      <a:r>
                        <a:rPr lang="en-US" altLang="zh-CN" b="0" dirty="0">
                          <a:solidFill>
                            <a:schemeClr val="tx1"/>
                          </a:solidFill>
                          <a:latin typeface="+mn-ea"/>
                          <a:ea typeface="+mn-ea"/>
                        </a:rPr>
                        <a:t>Objective</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b="0" dirty="0">
                          <a:solidFill>
                            <a:schemeClr val="tx1"/>
                          </a:solidFill>
                          <a:latin typeface="+mn-ea"/>
                          <a:ea typeface="+mn-ea"/>
                        </a:rPr>
                        <a:t>在单个集群中考虑计算资源和机器的分配，尽量满足 </a:t>
                      </a:r>
                      <a:r>
                        <a:rPr lang="en-US" altLang="zh-CN" b="0" dirty="0">
                          <a:solidFill>
                            <a:schemeClr val="tx1"/>
                          </a:solidFill>
                          <a:latin typeface="+mn-ea"/>
                          <a:ea typeface="+mn-ea"/>
                        </a:rPr>
                        <a:t>quality &amp; delay constraint</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b="0" dirty="0">
                          <a:solidFill>
                            <a:schemeClr val="tx1"/>
                          </a:solidFill>
                          <a:latin typeface="+mn-ea"/>
                          <a:ea typeface="+mn-ea"/>
                        </a:rPr>
                        <a:t>在云</a:t>
                      </a:r>
                      <a:r>
                        <a:rPr lang="en-US" altLang="zh-CN" b="0" dirty="0">
                          <a:solidFill>
                            <a:schemeClr val="tx1"/>
                          </a:solidFill>
                          <a:latin typeface="+mn-ea"/>
                          <a:ea typeface="+mn-ea"/>
                        </a:rPr>
                        <a:t>-</a:t>
                      </a:r>
                      <a:r>
                        <a:rPr lang="zh-CN" altLang="en-US" b="0" dirty="0">
                          <a:solidFill>
                            <a:schemeClr val="tx1"/>
                          </a:solidFill>
                          <a:latin typeface="+mn-ea"/>
                          <a:ea typeface="+mn-ea"/>
                        </a:rPr>
                        <a:t>边</a:t>
                      </a:r>
                      <a:r>
                        <a:rPr lang="en-US" altLang="zh-CN" b="0" dirty="0">
                          <a:solidFill>
                            <a:schemeClr val="tx1"/>
                          </a:solidFill>
                          <a:latin typeface="+mn-ea"/>
                          <a:ea typeface="+mn-ea"/>
                        </a:rPr>
                        <a:t>-</a:t>
                      </a:r>
                      <a:r>
                        <a:rPr lang="zh-CN" altLang="en-US" b="0" dirty="0">
                          <a:solidFill>
                            <a:schemeClr val="tx1"/>
                          </a:solidFill>
                          <a:latin typeface="+mn-ea"/>
                          <a:ea typeface="+mn-ea"/>
                        </a:rPr>
                        <a:t>端多级网络分配，合并 </a:t>
                      </a:r>
                      <a:r>
                        <a:rPr lang="en-US" altLang="zh-CN" b="0" dirty="0">
                          <a:solidFill>
                            <a:schemeClr val="tx1"/>
                          </a:solidFill>
                          <a:latin typeface="+mn-ea"/>
                          <a:ea typeface="+mn-ea"/>
                        </a:rPr>
                        <a:t>query, </a:t>
                      </a:r>
                      <a:r>
                        <a:rPr lang="zh-CN" altLang="en-US" b="0" dirty="0">
                          <a:solidFill>
                            <a:schemeClr val="tx1"/>
                          </a:solidFill>
                          <a:latin typeface="+mn-ea"/>
                          <a:ea typeface="+mn-ea"/>
                        </a:rPr>
                        <a:t>最大化平均 </a:t>
                      </a:r>
                      <a:r>
                        <a:rPr lang="en-US" altLang="zh-CN" b="0" dirty="0">
                          <a:solidFill>
                            <a:schemeClr val="tx1"/>
                          </a:solidFill>
                          <a:latin typeface="+mn-ea"/>
                          <a:ea typeface="+mn-ea"/>
                        </a:rPr>
                        <a:t>accuracy</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b="0" dirty="0">
                          <a:solidFill>
                            <a:schemeClr val="tx1"/>
                          </a:solidFill>
                          <a:latin typeface="+mn-ea"/>
                          <a:ea typeface="+mn-ea"/>
                        </a:rPr>
                        <a:t>利用摄像头相关关系进行实时 </a:t>
                      </a:r>
                      <a:r>
                        <a:rPr lang="en-US" altLang="zh-CN" b="0" dirty="0">
                          <a:solidFill>
                            <a:schemeClr val="tx1"/>
                          </a:solidFill>
                          <a:latin typeface="+mn-ea"/>
                          <a:ea typeface="+mn-ea"/>
                        </a:rPr>
                        <a:t>Profiling</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3889518"/>
                  </a:ext>
                </a:extLst>
              </a:tr>
              <a:tr h="1133007">
                <a:tc>
                  <a:txBody>
                    <a:bodyPr/>
                    <a:lstStyle/>
                    <a:p>
                      <a:pPr algn="l"/>
                      <a:r>
                        <a:rPr lang="en-US" altLang="zh-CN" b="0" dirty="0">
                          <a:solidFill>
                            <a:schemeClr val="tx1"/>
                          </a:solidFill>
                          <a:latin typeface="+mn-ea"/>
                          <a:ea typeface="+mn-ea"/>
                        </a:rPr>
                        <a:t>Profile</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056868"/>
                  </a:ext>
                </a:extLst>
              </a:tr>
              <a:tr h="1133007">
                <a:tc>
                  <a:txBody>
                    <a:bodyPr/>
                    <a:lstStyle/>
                    <a:p>
                      <a:pPr algn="l"/>
                      <a:r>
                        <a:rPr lang="en-US" altLang="zh-CN" b="0" dirty="0">
                          <a:solidFill>
                            <a:schemeClr val="tx1"/>
                          </a:solidFill>
                          <a:latin typeface="+mn-ea"/>
                          <a:ea typeface="+mn-ea"/>
                        </a:rPr>
                        <a:t>Resource</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mn-ea"/>
                          <a:ea typeface="+mn-ea"/>
                        </a:rPr>
                        <a:t>CPU core, </a:t>
                      </a:r>
                      <a:r>
                        <a:rPr lang="en-US" altLang="zh-CN" b="1" dirty="0">
                          <a:solidFill>
                            <a:schemeClr val="tx1"/>
                          </a:solidFill>
                          <a:latin typeface="+mn-ea"/>
                          <a:ea typeface="+mn-ea"/>
                        </a:rPr>
                        <a:t>fixed</a:t>
                      </a:r>
                      <a:endParaRPr lang="zh-CN" altLang="en-US"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mn-ea"/>
                          <a:ea typeface="+mn-ea"/>
                        </a:rPr>
                        <a:t>CPU, network bandwidth, </a:t>
                      </a:r>
                      <a:r>
                        <a:rPr lang="en-US" altLang="zh-CN" b="1" dirty="0">
                          <a:solidFill>
                            <a:schemeClr val="tx1"/>
                          </a:solidFill>
                          <a:latin typeface="+mn-ea"/>
                          <a:ea typeface="+mn-ea"/>
                        </a:rPr>
                        <a:t>fixed</a:t>
                      </a:r>
                      <a:endParaRPr lang="zh-CN" altLang="en-US"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mn-ea"/>
                          <a:ea typeface="+mn-ea"/>
                        </a:rPr>
                        <a:t>GPU processing cycle, </a:t>
                      </a:r>
                      <a:r>
                        <a:rPr lang="en-US" altLang="zh-CN" b="1" dirty="0">
                          <a:solidFill>
                            <a:schemeClr val="tx1"/>
                          </a:solidFill>
                          <a:latin typeface="+mn-ea"/>
                          <a:ea typeface="+mn-ea"/>
                        </a:rPr>
                        <a:t>elastic</a:t>
                      </a:r>
                      <a:endParaRPr lang="zh-CN" altLang="en-US" b="1"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1464364"/>
                  </a:ext>
                </a:extLst>
              </a:tr>
              <a:tr h="1133007">
                <a:tc>
                  <a:txBody>
                    <a:bodyPr/>
                    <a:lstStyle/>
                    <a:p>
                      <a:pPr algn="l"/>
                      <a:r>
                        <a:rPr lang="zh-CN" altLang="en-US" b="0" dirty="0">
                          <a:solidFill>
                            <a:schemeClr val="tx1"/>
                          </a:solidFill>
                          <a:latin typeface="+mn-ea"/>
                          <a:ea typeface="+mn-ea"/>
                        </a:rPr>
                        <a:t>可调节参数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mn-ea"/>
                          <a:ea typeface="+mn-ea"/>
                        </a:rPr>
                        <a:t>Knobs of query</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mn-ea"/>
                          <a:ea typeface="+mn-ea"/>
                        </a:rPr>
                        <a:t>Knobs of query</a:t>
                      </a:r>
                    </a:p>
                    <a:p>
                      <a:pPr algn="l"/>
                      <a:r>
                        <a:rPr lang="en-US" altLang="zh-CN" b="0" dirty="0">
                          <a:solidFill>
                            <a:schemeClr val="tx1"/>
                          </a:solidFill>
                          <a:latin typeface="+mn-ea"/>
                          <a:ea typeface="+mn-ea"/>
                        </a:rPr>
                        <a:t>Placement over hierarchy</a:t>
                      </a:r>
                    </a:p>
                    <a:p>
                      <a:pPr algn="l"/>
                      <a:r>
                        <a:rPr lang="en-US" altLang="zh-CN" b="0" dirty="0">
                          <a:solidFill>
                            <a:schemeClr val="tx1"/>
                          </a:solidFill>
                          <a:latin typeface="+mn-ea"/>
                          <a:ea typeface="+mn-ea"/>
                        </a:rPr>
                        <a:t>Merge of query</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mn-ea"/>
                          <a:ea typeface="+mn-ea"/>
                        </a:rPr>
                        <a:t>Knobs of query</a:t>
                      </a:r>
                      <a:endParaRPr lang="zh-CN"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6046179"/>
                  </a:ext>
                </a:extLst>
              </a:tr>
            </a:tbl>
          </a:graphicData>
        </a:graphic>
      </p:graphicFrame>
      <p:pic>
        <p:nvPicPr>
          <p:cNvPr id="5" name="图片 4">
            <a:extLst>
              <a:ext uri="{FF2B5EF4-FFF2-40B4-BE49-F238E27FC236}">
                <a16:creationId xmlns:a16="http://schemas.microsoft.com/office/drawing/2014/main" id="{F0145228-7C50-41DA-B8B5-796038F07BB7}"/>
              </a:ext>
            </a:extLst>
          </p:cNvPr>
          <p:cNvPicPr>
            <a:picLocks noChangeAspect="1"/>
          </p:cNvPicPr>
          <p:nvPr/>
        </p:nvPicPr>
        <p:blipFill>
          <a:blip r:embed="rId4"/>
          <a:stretch>
            <a:fillRect/>
          </a:stretch>
        </p:blipFill>
        <p:spPr>
          <a:xfrm>
            <a:off x="2958358" y="3429000"/>
            <a:ext cx="1537407" cy="887226"/>
          </a:xfrm>
          <a:prstGeom prst="rect">
            <a:avLst/>
          </a:prstGeom>
        </p:spPr>
      </p:pic>
      <p:pic>
        <p:nvPicPr>
          <p:cNvPr id="6" name="图片 5">
            <a:extLst>
              <a:ext uri="{FF2B5EF4-FFF2-40B4-BE49-F238E27FC236}">
                <a16:creationId xmlns:a16="http://schemas.microsoft.com/office/drawing/2014/main" id="{76BAFCA6-0C1F-4F45-B097-F10C48C25554}"/>
              </a:ext>
            </a:extLst>
          </p:cNvPr>
          <p:cNvPicPr>
            <a:picLocks noChangeAspect="1"/>
          </p:cNvPicPr>
          <p:nvPr/>
        </p:nvPicPr>
        <p:blipFill>
          <a:blip r:embed="rId5"/>
          <a:stretch>
            <a:fillRect/>
          </a:stretch>
        </p:blipFill>
        <p:spPr>
          <a:xfrm>
            <a:off x="5796370" y="3245502"/>
            <a:ext cx="1899867" cy="1006803"/>
          </a:xfrm>
          <a:prstGeom prst="rect">
            <a:avLst/>
          </a:prstGeom>
        </p:spPr>
      </p:pic>
    </p:spTree>
    <p:extLst>
      <p:ext uri="{BB962C8B-B14F-4D97-AF65-F5344CB8AC3E}">
        <p14:creationId xmlns:p14="http://schemas.microsoft.com/office/powerpoint/2010/main" val="3657947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6F43D0-13B6-495E-B51D-8411822E8497}"/>
              </a:ext>
            </a:extLst>
          </p:cNvPr>
          <p:cNvSpPr>
            <a:spLocks noGrp="1"/>
          </p:cNvSpPr>
          <p:nvPr>
            <p:ph type="title"/>
          </p:nvPr>
        </p:nvSpPr>
        <p:spPr/>
        <p:txBody>
          <a:bodyPr/>
          <a:lstStyle/>
          <a:p>
            <a:r>
              <a:rPr lang="en-US" altLang="zh-CN" dirty="0"/>
              <a:t>Discussion</a:t>
            </a:r>
            <a:endParaRPr lang="zh-CN" altLang="en-US" dirty="0"/>
          </a:p>
        </p:txBody>
      </p:sp>
      <p:sp>
        <p:nvSpPr>
          <p:cNvPr id="3" name="内容占位符 2">
            <a:extLst>
              <a:ext uri="{FF2B5EF4-FFF2-40B4-BE49-F238E27FC236}">
                <a16:creationId xmlns:a16="http://schemas.microsoft.com/office/drawing/2014/main" id="{A7FD31D7-F4BA-41B8-935D-ED4CE36D0173}"/>
              </a:ext>
            </a:extLst>
          </p:cNvPr>
          <p:cNvSpPr>
            <a:spLocks noGrp="1"/>
          </p:cNvSpPr>
          <p:nvPr>
            <p:ph idx="1"/>
          </p:nvPr>
        </p:nvSpPr>
        <p:spPr/>
        <p:txBody>
          <a:bodyPr/>
          <a:lstStyle/>
          <a:p>
            <a:r>
              <a:rPr lang="zh-CN" altLang="en-US" dirty="0"/>
              <a:t>考虑多级架构中网络延迟，抖动对 </a:t>
            </a:r>
            <a:r>
              <a:rPr lang="en-US" altLang="zh-CN" dirty="0"/>
              <a:t>service level objective </a:t>
            </a:r>
            <a:r>
              <a:rPr lang="zh-CN" altLang="en-US" dirty="0"/>
              <a:t>的影响</a:t>
            </a:r>
            <a:endParaRPr lang="en-US" altLang="zh-CN" dirty="0"/>
          </a:p>
          <a:p>
            <a:endParaRPr lang="en-US" altLang="zh-CN" dirty="0"/>
          </a:p>
          <a:p>
            <a:endParaRPr lang="en-US" altLang="zh-CN" dirty="0"/>
          </a:p>
          <a:p>
            <a:r>
              <a:rPr lang="en-US" altLang="zh-CN" dirty="0"/>
              <a:t>Cyber Forage </a:t>
            </a:r>
            <a:r>
              <a:rPr lang="zh-CN" altLang="en-US" dirty="0"/>
              <a:t>架构的多租户 </a:t>
            </a:r>
            <a:r>
              <a:rPr lang="en-US" altLang="zh-CN" dirty="0"/>
              <a:t>pipeline </a:t>
            </a:r>
            <a:r>
              <a:rPr lang="zh-CN" altLang="en-US" dirty="0"/>
              <a:t>优化</a:t>
            </a:r>
            <a:endParaRPr lang="en-US" altLang="zh-CN" dirty="0"/>
          </a:p>
          <a:p>
            <a:endParaRPr lang="en-US" altLang="zh-CN" dirty="0"/>
          </a:p>
          <a:p>
            <a:endParaRPr lang="en-US" altLang="zh-CN" dirty="0"/>
          </a:p>
          <a:p>
            <a:r>
              <a:rPr lang="zh-CN" altLang="en-US" dirty="0"/>
              <a:t>利用或者改进容器编排平台 （</a:t>
            </a:r>
            <a:r>
              <a:rPr lang="en-US" altLang="zh-CN" dirty="0"/>
              <a:t>K8S, </a:t>
            </a:r>
            <a:r>
              <a:rPr lang="en-US" altLang="zh-CN" dirty="0" err="1"/>
              <a:t>KubeEdge</a:t>
            </a:r>
            <a:r>
              <a:rPr lang="zh-CN" altLang="en-US" dirty="0"/>
              <a:t>），基于 </a:t>
            </a:r>
            <a:r>
              <a:rPr lang="en-US" altLang="zh-CN" dirty="0"/>
              <a:t>profiling </a:t>
            </a:r>
            <a:r>
              <a:rPr lang="zh-CN" altLang="en-US" dirty="0"/>
              <a:t>来调整容器的资源、计算框架的分配。</a:t>
            </a:r>
          </a:p>
        </p:txBody>
      </p:sp>
    </p:spTree>
    <p:extLst>
      <p:ext uri="{BB962C8B-B14F-4D97-AF65-F5344CB8AC3E}">
        <p14:creationId xmlns:p14="http://schemas.microsoft.com/office/powerpoint/2010/main" val="2932236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09FDD-DC69-4B42-BE42-F694B668E14E}"/>
              </a:ext>
            </a:extLst>
          </p:cNvPr>
          <p:cNvSpPr>
            <a:spLocks noGrp="1"/>
          </p:cNvSpPr>
          <p:nvPr>
            <p:ph type="title"/>
          </p:nvPr>
        </p:nvSpPr>
        <p:spPr>
          <a:xfrm>
            <a:off x="838200" y="2907956"/>
            <a:ext cx="10515600" cy="1042088"/>
          </a:xfrm>
        </p:spPr>
        <p:txBody>
          <a:bodyPr/>
          <a:lstStyle/>
          <a:p>
            <a:pPr algn="ctr"/>
            <a:r>
              <a:rPr lang="en-US" altLang="zh-CN" dirty="0"/>
              <a:t>Thank You!</a:t>
            </a:r>
            <a:endParaRPr lang="zh-CN" altLang="en-US" dirty="0"/>
          </a:p>
        </p:txBody>
      </p:sp>
    </p:spTree>
    <p:extLst>
      <p:ext uri="{BB962C8B-B14F-4D97-AF65-F5344CB8AC3E}">
        <p14:creationId xmlns:p14="http://schemas.microsoft.com/office/powerpoint/2010/main" val="1217116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52A47A-7C2F-47C8-A498-F49407A2E9E2}"/>
              </a:ext>
            </a:extLst>
          </p:cNvPr>
          <p:cNvSpPr>
            <a:spLocks noGrp="1"/>
          </p:cNvSpPr>
          <p:nvPr>
            <p:ph type="title"/>
          </p:nvPr>
        </p:nvSpPr>
        <p:spPr>
          <a:xfrm>
            <a:off x="909918" y="0"/>
            <a:ext cx="10515600" cy="686034"/>
          </a:xfrm>
        </p:spPr>
        <p:txBody>
          <a:bodyPr>
            <a:normAutofit fontScale="90000"/>
          </a:bodyPr>
          <a:lstStyle/>
          <a:p>
            <a:r>
              <a:rPr lang="en-US" altLang="zh-CN" dirty="0"/>
              <a:t>Reference</a:t>
            </a:r>
            <a:endParaRPr lang="zh-CN" altLang="en-US" dirty="0"/>
          </a:p>
        </p:txBody>
      </p:sp>
      <p:sp>
        <p:nvSpPr>
          <p:cNvPr id="4" name="矩形 3">
            <a:extLst>
              <a:ext uri="{FF2B5EF4-FFF2-40B4-BE49-F238E27FC236}">
                <a16:creationId xmlns:a16="http://schemas.microsoft.com/office/drawing/2014/main" id="{BA36FAEA-2719-4D78-97B7-BAEA7E6DAEAB}"/>
              </a:ext>
            </a:extLst>
          </p:cNvPr>
          <p:cNvSpPr/>
          <p:nvPr/>
        </p:nvSpPr>
        <p:spPr>
          <a:xfrm>
            <a:off x="349624" y="686034"/>
            <a:ext cx="11842376" cy="6247864"/>
          </a:xfrm>
          <a:prstGeom prst="rect">
            <a:avLst/>
          </a:prstGeom>
        </p:spPr>
        <p:txBody>
          <a:bodyPr wrap="square">
            <a:spAutoFit/>
          </a:bodyPr>
          <a:lstStyle/>
          <a:p>
            <a:r>
              <a:rPr lang="en-US" altLang="zh-CN" sz="1600" dirty="0">
                <a:effectLst/>
              </a:rPr>
              <a:t>1. </a:t>
            </a:r>
            <a:r>
              <a:rPr lang="en-US" altLang="zh-CN" sz="1600" dirty="0" err="1">
                <a:effectLst/>
              </a:rPr>
              <a:t>Ananthanarayanan</a:t>
            </a:r>
            <a:r>
              <a:rPr lang="en-US" altLang="zh-CN" sz="1600" dirty="0">
                <a:effectLst/>
              </a:rPr>
              <a:t>, Ganesh, </a:t>
            </a:r>
            <a:r>
              <a:rPr lang="en-US" altLang="zh-CN" sz="1600" dirty="0" err="1">
                <a:effectLst/>
              </a:rPr>
              <a:t>Paramvir</a:t>
            </a:r>
            <a:r>
              <a:rPr lang="en-US" altLang="zh-CN" sz="1600" dirty="0">
                <a:effectLst/>
              </a:rPr>
              <a:t> </a:t>
            </a:r>
            <a:r>
              <a:rPr lang="en-US" altLang="zh-CN" sz="1600" dirty="0" err="1">
                <a:effectLst/>
              </a:rPr>
              <a:t>Bahl</a:t>
            </a:r>
            <a:r>
              <a:rPr lang="en-US" altLang="zh-CN" sz="1600" dirty="0">
                <a:effectLst/>
              </a:rPr>
              <a:t>, Peter </a:t>
            </a:r>
            <a:r>
              <a:rPr lang="en-US" altLang="zh-CN" sz="1600" dirty="0" err="1">
                <a:effectLst/>
              </a:rPr>
              <a:t>Bodik</a:t>
            </a:r>
            <a:r>
              <a:rPr lang="en-US" altLang="zh-CN" sz="1600" dirty="0">
                <a:effectLst/>
              </a:rPr>
              <a:t>, Krishna </a:t>
            </a:r>
            <a:r>
              <a:rPr lang="en-US" altLang="zh-CN" sz="1600" dirty="0" err="1">
                <a:effectLst/>
              </a:rPr>
              <a:t>Chintalapudi</a:t>
            </a:r>
            <a:r>
              <a:rPr lang="en-US" altLang="zh-CN" sz="1600" dirty="0">
                <a:effectLst/>
              </a:rPr>
              <a:t>, </a:t>
            </a:r>
            <a:r>
              <a:rPr lang="en-US" altLang="zh-CN" sz="1600" dirty="0" err="1">
                <a:effectLst/>
              </a:rPr>
              <a:t>Matthai</a:t>
            </a:r>
            <a:r>
              <a:rPr lang="en-US" altLang="zh-CN" sz="1600" dirty="0">
                <a:effectLst/>
              </a:rPr>
              <a:t> </a:t>
            </a:r>
            <a:r>
              <a:rPr lang="en-US" altLang="zh-CN" sz="1600" dirty="0" err="1">
                <a:effectLst/>
              </a:rPr>
              <a:t>Philipose</a:t>
            </a:r>
            <a:r>
              <a:rPr lang="en-US" altLang="zh-CN" sz="1600" dirty="0">
                <a:effectLst/>
              </a:rPr>
              <a:t>, Lenin </a:t>
            </a:r>
            <a:r>
              <a:rPr lang="en-US" altLang="zh-CN" sz="1600" dirty="0" err="1">
                <a:effectLst/>
              </a:rPr>
              <a:t>Ravindranath</a:t>
            </a:r>
            <a:r>
              <a:rPr lang="en-US" altLang="zh-CN" sz="1600" dirty="0">
                <a:effectLst/>
              </a:rPr>
              <a:t>, and </a:t>
            </a:r>
            <a:r>
              <a:rPr lang="en-US" altLang="zh-CN" sz="1600" dirty="0" err="1">
                <a:effectLst/>
              </a:rPr>
              <a:t>Sudipta</a:t>
            </a:r>
            <a:r>
              <a:rPr lang="en-US" altLang="zh-CN" sz="1600" dirty="0">
                <a:effectLst/>
              </a:rPr>
              <a:t> Sinha. “Real-Time Video Analytics: The Killer App for Edge Computing.” </a:t>
            </a:r>
            <a:r>
              <a:rPr lang="en-US" altLang="zh-CN" sz="1600" i="1" dirty="0">
                <a:effectLst/>
              </a:rPr>
              <a:t>Computer</a:t>
            </a:r>
            <a:r>
              <a:rPr lang="en-US" altLang="zh-CN" sz="1600" dirty="0">
                <a:effectLst/>
              </a:rPr>
              <a:t> 50, no. 10 (2017): 58–67. </a:t>
            </a:r>
            <a:r>
              <a:rPr lang="en-US" altLang="zh-CN" sz="1600" dirty="0">
                <a:effectLst/>
                <a:hlinkClick r:id="rId2"/>
              </a:rPr>
              <a:t>https://doi.org/10.1109/MC.2017.3641638</a:t>
            </a:r>
            <a:r>
              <a:rPr lang="en-US" altLang="zh-CN" sz="1600" dirty="0">
                <a:effectLst/>
              </a:rPr>
              <a:t>.</a:t>
            </a:r>
          </a:p>
          <a:p>
            <a:r>
              <a:rPr lang="en-US" altLang="zh-CN" sz="1600" dirty="0">
                <a:effectLst/>
              </a:rPr>
              <a:t>2. Chen, Tiffany Yu-Han, Lenin </a:t>
            </a:r>
            <a:r>
              <a:rPr lang="en-US" altLang="zh-CN" sz="1600" dirty="0" err="1">
                <a:effectLst/>
              </a:rPr>
              <a:t>Ravindranath</a:t>
            </a:r>
            <a:r>
              <a:rPr lang="en-US" altLang="zh-CN" sz="1600" dirty="0">
                <a:effectLst/>
              </a:rPr>
              <a:t>, </a:t>
            </a:r>
            <a:r>
              <a:rPr lang="en-US" altLang="zh-CN" sz="1600" dirty="0" err="1">
                <a:effectLst/>
              </a:rPr>
              <a:t>Shuo</a:t>
            </a:r>
            <a:r>
              <a:rPr lang="en-US" altLang="zh-CN" sz="1600" dirty="0">
                <a:effectLst/>
              </a:rPr>
              <a:t> Deng, </a:t>
            </a:r>
            <a:r>
              <a:rPr lang="en-US" altLang="zh-CN" sz="1600" dirty="0" err="1">
                <a:effectLst/>
              </a:rPr>
              <a:t>Paramvir</a:t>
            </a:r>
            <a:r>
              <a:rPr lang="en-US" altLang="zh-CN" sz="1600" dirty="0">
                <a:effectLst/>
              </a:rPr>
              <a:t> </a:t>
            </a:r>
            <a:r>
              <a:rPr lang="en-US" altLang="zh-CN" sz="1600" dirty="0" err="1">
                <a:effectLst/>
              </a:rPr>
              <a:t>Bahl</a:t>
            </a:r>
            <a:r>
              <a:rPr lang="en-US" altLang="zh-CN" sz="1600" dirty="0">
                <a:effectLst/>
              </a:rPr>
              <a:t>, and Hari Balakrishnan. “Glimpse: Continuous, Real-Time Object Recognition on Mobile Devices.” In </a:t>
            </a:r>
            <a:r>
              <a:rPr lang="en-US" altLang="zh-CN" sz="1600" i="1" dirty="0">
                <a:effectLst/>
              </a:rPr>
              <a:t>Proceedings of the 13th ACM Conference on Embedded Networked Sensor Systems - </a:t>
            </a:r>
            <a:r>
              <a:rPr lang="en-US" altLang="zh-CN" sz="1600" i="1" dirty="0" err="1">
                <a:effectLst/>
              </a:rPr>
              <a:t>SenSys</a:t>
            </a:r>
            <a:r>
              <a:rPr lang="en-US" altLang="zh-CN" sz="1600" i="1" dirty="0">
                <a:effectLst/>
              </a:rPr>
              <a:t> ’15</a:t>
            </a:r>
            <a:r>
              <a:rPr lang="en-US" altLang="zh-CN" sz="1600" dirty="0">
                <a:effectLst/>
              </a:rPr>
              <a:t>, 155–68. Seoul, South Korea: ACM Press, 2015. </a:t>
            </a:r>
            <a:r>
              <a:rPr lang="en-US" altLang="zh-CN" sz="1600" dirty="0">
                <a:effectLst/>
                <a:hlinkClick r:id="rId3"/>
              </a:rPr>
              <a:t>https://doi.org/10.1145/2809695.2809711</a:t>
            </a:r>
            <a:r>
              <a:rPr lang="en-US" altLang="zh-CN" sz="1600" dirty="0">
                <a:effectLst/>
              </a:rPr>
              <a:t>.</a:t>
            </a:r>
          </a:p>
          <a:p>
            <a:r>
              <a:rPr lang="en-US" altLang="zh-CN" sz="1600" dirty="0">
                <a:effectLst/>
              </a:rPr>
              <a:t>3. Hsieh, Kevin, Ganesh </a:t>
            </a:r>
            <a:r>
              <a:rPr lang="en-US" altLang="zh-CN" sz="1600" dirty="0" err="1">
                <a:effectLst/>
              </a:rPr>
              <a:t>Ananthanarayanan</a:t>
            </a:r>
            <a:r>
              <a:rPr lang="en-US" altLang="zh-CN" sz="1600" dirty="0">
                <a:effectLst/>
              </a:rPr>
              <a:t>, Peter </a:t>
            </a:r>
            <a:r>
              <a:rPr lang="en-US" altLang="zh-CN" sz="1600" dirty="0" err="1">
                <a:effectLst/>
              </a:rPr>
              <a:t>Bodik</a:t>
            </a:r>
            <a:r>
              <a:rPr lang="en-US" altLang="zh-CN" sz="1600" dirty="0">
                <a:effectLst/>
              </a:rPr>
              <a:t>, Shivaram Venkataraman, </a:t>
            </a:r>
            <a:r>
              <a:rPr lang="en-US" altLang="zh-CN" sz="1600" dirty="0" err="1">
                <a:effectLst/>
              </a:rPr>
              <a:t>Paramvir</a:t>
            </a:r>
            <a:r>
              <a:rPr lang="en-US" altLang="zh-CN" sz="1600" dirty="0">
                <a:effectLst/>
              </a:rPr>
              <a:t> </a:t>
            </a:r>
            <a:r>
              <a:rPr lang="en-US" altLang="zh-CN" sz="1600" dirty="0" err="1">
                <a:effectLst/>
              </a:rPr>
              <a:t>Bahl</a:t>
            </a:r>
            <a:r>
              <a:rPr lang="en-US" altLang="zh-CN" sz="1600" dirty="0">
                <a:effectLst/>
              </a:rPr>
              <a:t>, </a:t>
            </a:r>
            <a:r>
              <a:rPr lang="en-US" altLang="zh-CN" sz="1600" dirty="0" err="1">
                <a:effectLst/>
              </a:rPr>
              <a:t>Matthai</a:t>
            </a:r>
            <a:r>
              <a:rPr lang="en-US" altLang="zh-CN" sz="1600" dirty="0">
                <a:effectLst/>
              </a:rPr>
              <a:t> </a:t>
            </a:r>
            <a:r>
              <a:rPr lang="en-US" altLang="zh-CN" sz="1600" dirty="0" err="1">
                <a:effectLst/>
              </a:rPr>
              <a:t>Philipose</a:t>
            </a:r>
            <a:r>
              <a:rPr lang="en-US" altLang="zh-CN" sz="1600" dirty="0">
                <a:effectLst/>
              </a:rPr>
              <a:t>, Phillip B. Gibbons, and </a:t>
            </a:r>
            <a:r>
              <a:rPr lang="en-US" altLang="zh-CN" sz="1600" dirty="0" err="1">
                <a:effectLst/>
              </a:rPr>
              <a:t>Onur</a:t>
            </a:r>
            <a:r>
              <a:rPr lang="en-US" altLang="zh-CN" sz="1600" dirty="0">
                <a:effectLst/>
              </a:rPr>
              <a:t> </a:t>
            </a:r>
            <a:r>
              <a:rPr lang="en-US" altLang="zh-CN" sz="1600" dirty="0" err="1">
                <a:effectLst/>
              </a:rPr>
              <a:t>Mutlu</a:t>
            </a:r>
            <a:r>
              <a:rPr lang="en-US" altLang="zh-CN" sz="1600" dirty="0">
                <a:effectLst/>
              </a:rPr>
              <a:t>. “Focus: Querying Large Video Datasets with Low Latency and Low Cost.” In </a:t>
            </a:r>
            <a:r>
              <a:rPr lang="en-US" altLang="zh-CN" sz="1600" i="1" dirty="0">
                <a:effectLst/>
              </a:rPr>
              <a:t>13th {USENIX} Symposium on Operating Systems Design and Implementation ({OSDI} 18)</a:t>
            </a:r>
            <a:r>
              <a:rPr lang="en-US" altLang="zh-CN" sz="1600" dirty="0">
                <a:effectLst/>
              </a:rPr>
              <a:t>, 269–86, 2018. </a:t>
            </a:r>
            <a:r>
              <a:rPr lang="en-US" altLang="zh-CN" sz="1600" dirty="0">
                <a:effectLst/>
                <a:hlinkClick r:id="rId4"/>
              </a:rPr>
              <a:t>https://www.usenix.org/conference/osdi18/presentation/hsieh</a:t>
            </a:r>
            <a:r>
              <a:rPr lang="en-US" altLang="zh-CN" sz="1600" dirty="0">
                <a:effectLst/>
              </a:rPr>
              <a:t>.</a:t>
            </a:r>
          </a:p>
          <a:p>
            <a:r>
              <a:rPr lang="en-US" altLang="zh-CN" sz="1600" dirty="0">
                <a:effectLst/>
              </a:rPr>
              <a:t>4. Hung, </a:t>
            </a:r>
            <a:r>
              <a:rPr lang="en-US" altLang="zh-CN" sz="1600" dirty="0" err="1">
                <a:effectLst/>
              </a:rPr>
              <a:t>Chien</a:t>
            </a:r>
            <a:r>
              <a:rPr lang="en-US" altLang="zh-CN" sz="1600" dirty="0">
                <a:effectLst/>
              </a:rPr>
              <a:t>-Chun, Ganesh </a:t>
            </a:r>
            <a:r>
              <a:rPr lang="en-US" altLang="zh-CN" sz="1600" dirty="0" err="1">
                <a:effectLst/>
              </a:rPr>
              <a:t>Ananthanarayanan</a:t>
            </a:r>
            <a:r>
              <a:rPr lang="en-US" altLang="zh-CN" sz="1600" dirty="0">
                <a:effectLst/>
              </a:rPr>
              <a:t>, Peter </a:t>
            </a:r>
            <a:r>
              <a:rPr lang="en-US" altLang="zh-CN" sz="1600" dirty="0" err="1">
                <a:effectLst/>
              </a:rPr>
              <a:t>Bodik</a:t>
            </a:r>
            <a:r>
              <a:rPr lang="en-US" altLang="zh-CN" sz="1600" dirty="0">
                <a:effectLst/>
              </a:rPr>
              <a:t>, Leana </a:t>
            </a:r>
            <a:r>
              <a:rPr lang="en-US" altLang="zh-CN" sz="1600" dirty="0" err="1">
                <a:effectLst/>
              </a:rPr>
              <a:t>Golubchik</a:t>
            </a:r>
            <a:r>
              <a:rPr lang="en-US" altLang="zh-CN" sz="1600" dirty="0">
                <a:effectLst/>
              </a:rPr>
              <a:t>, </a:t>
            </a:r>
            <a:r>
              <a:rPr lang="en-US" altLang="zh-CN" sz="1600" dirty="0" err="1">
                <a:effectLst/>
              </a:rPr>
              <a:t>Minlan</a:t>
            </a:r>
            <a:r>
              <a:rPr lang="en-US" altLang="zh-CN" sz="1600" dirty="0">
                <a:effectLst/>
              </a:rPr>
              <a:t> Yu, </a:t>
            </a:r>
            <a:r>
              <a:rPr lang="en-US" altLang="zh-CN" sz="1600" dirty="0" err="1">
                <a:effectLst/>
              </a:rPr>
              <a:t>Paramvir</a:t>
            </a:r>
            <a:r>
              <a:rPr lang="en-US" altLang="zh-CN" sz="1600" dirty="0">
                <a:effectLst/>
              </a:rPr>
              <a:t> </a:t>
            </a:r>
            <a:r>
              <a:rPr lang="en-US" altLang="zh-CN" sz="1600" dirty="0" err="1">
                <a:effectLst/>
              </a:rPr>
              <a:t>Bahl</a:t>
            </a:r>
            <a:r>
              <a:rPr lang="en-US" altLang="zh-CN" sz="1600" dirty="0">
                <a:effectLst/>
              </a:rPr>
              <a:t>, and </a:t>
            </a:r>
            <a:r>
              <a:rPr lang="en-US" altLang="zh-CN" sz="1600" dirty="0" err="1">
                <a:effectLst/>
              </a:rPr>
              <a:t>Matthai</a:t>
            </a:r>
            <a:r>
              <a:rPr lang="en-US" altLang="zh-CN" sz="1600" dirty="0">
                <a:effectLst/>
              </a:rPr>
              <a:t> </a:t>
            </a:r>
            <a:r>
              <a:rPr lang="en-US" altLang="zh-CN" sz="1600" dirty="0" err="1">
                <a:effectLst/>
              </a:rPr>
              <a:t>Philipose</a:t>
            </a:r>
            <a:r>
              <a:rPr lang="en-US" altLang="zh-CN" sz="1600" dirty="0">
                <a:effectLst/>
              </a:rPr>
              <a:t>. “</a:t>
            </a:r>
            <a:r>
              <a:rPr lang="en-US" altLang="zh-CN" sz="1600" dirty="0" err="1">
                <a:effectLst/>
              </a:rPr>
              <a:t>VideoEdge</a:t>
            </a:r>
            <a:r>
              <a:rPr lang="en-US" altLang="zh-CN" sz="1600" dirty="0">
                <a:effectLst/>
              </a:rPr>
              <a:t>: Processing Camera Streams Using Hierarchical Clusters.” In </a:t>
            </a:r>
            <a:r>
              <a:rPr lang="en-US" altLang="zh-CN" sz="1600" i="1" dirty="0">
                <a:effectLst/>
              </a:rPr>
              <a:t>2018 IEEE/ACM Symposium on Edge Computing (SEC)</a:t>
            </a:r>
            <a:r>
              <a:rPr lang="en-US" altLang="zh-CN" sz="1600" dirty="0">
                <a:effectLst/>
              </a:rPr>
              <a:t>, 115–31. Seattle, WA, USA: IEEE, 2018. </a:t>
            </a:r>
            <a:r>
              <a:rPr lang="en-US" altLang="zh-CN" sz="1600" dirty="0">
                <a:effectLst/>
                <a:hlinkClick r:id="rId5"/>
              </a:rPr>
              <a:t>https://doi.org/10.1109/SEC.2018.00016</a:t>
            </a:r>
            <a:r>
              <a:rPr lang="en-US" altLang="zh-CN" sz="1600" dirty="0">
                <a:effectLst/>
              </a:rPr>
              <a:t>.</a:t>
            </a:r>
          </a:p>
          <a:p>
            <a:r>
              <a:rPr lang="en-US" altLang="zh-CN" sz="1600" dirty="0">
                <a:effectLst/>
              </a:rPr>
              <a:t>5. Jain, </a:t>
            </a:r>
            <a:r>
              <a:rPr lang="en-US" altLang="zh-CN" sz="1600" dirty="0" err="1">
                <a:effectLst/>
              </a:rPr>
              <a:t>Samvit</a:t>
            </a:r>
            <a:r>
              <a:rPr lang="en-US" altLang="zh-CN" sz="1600" dirty="0">
                <a:effectLst/>
              </a:rPr>
              <a:t>, </a:t>
            </a:r>
            <a:r>
              <a:rPr lang="en-US" altLang="zh-CN" sz="1600" dirty="0" err="1">
                <a:effectLst/>
              </a:rPr>
              <a:t>Xun</a:t>
            </a:r>
            <a:r>
              <a:rPr lang="en-US" altLang="zh-CN" sz="1600" dirty="0">
                <a:effectLst/>
              </a:rPr>
              <a:t> Zhang, </a:t>
            </a:r>
            <a:r>
              <a:rPr lang="en-US" altLang="zh-CN" sz="1600" dirty="0" err="1">
                <a:effectLst/>
              </a:rPr>
              <a:t>Yuhao</a:t>
            </a:r>
            <a:r>
              <a:rPr lang="en-US" altLang="zh-CN" sz="1600" dirty="0">
                <a:effectLst/>
              </a:rPr>
              <a:t> Zhou, Ganesh </a:t>
            </a:r>
            <a:r>
              <a:rPr lang="en-US" altLang="zh-CN" sz="1600" dirty="0" err="1">
                <a:effectLst/>
              </a:rPr>
              <a:t>Ananthanarayanan</a:t>
            </a:r>
            <a:r>
              <a:rPr lang="en-US" altLang="zh-CN" sz="1600" dirty="0">
                <a:effectLst/>
              </a:rPr>
              <a:t>, </a:t>
            </a:r>
            <a:r>
              <a:rPr lang="en-US" altLang="zh-CN" sz="1600" dirty="0" err="1">
                <a:effectLst/>
              </a:rPr>
              <a:t>Junchen</a:t>
            </a:r>
            <a:r>
              <a:rPr lang="en-US" altLang="zh-CN" sz="1600" dirty="0">
                <a:effectLst/>
              </a:rPr>
              <a:t> Jiang, </a:t>
            </a:r>
            <a:r>
              <a:rPr lang="en-US" altLang="zh-CN" sz="1600" dirty="0" err="1">
                <a:effectLst/>
              </a:rPr>
              <a:t>Yuanchao</a:t>
            </a:r>
            <a:r>
              <a:rPr lang="en-US" altLang="zh-CN" sz="1600" dirty="0">
                <a:effectLst/>
              </a:rPr>
              <a:t> Shu, and Joseph Gonzalez. “</a:t>
            </a:r>
            <a:r>
              <a:rPr lang="en-US" altLang="zh-CN" sz="1600" dirty="0" err="1">
                <a:effectLst/>
              </a:rPr>
              <a:t>ReXCam</a:t>
            </a:r>
            <a:r>
              <a:rPr lang="en-US" altLang="zh-CN" sz="1600" dirty="0">
                <a:effectLst/>
              </a:rPr>
              <a:t>: Resource-Efficient, Cross-Camera Video Analytics at Scale.” </a:t>
            </a:r>
            <a:r>
              <a:rPr lang="en-US" altLang="zh-CN" sz="1600" i="1" dirty="0">
                <a:effectLst/>
              </a:rPr>
              <a:t>ArXiv:1811.01268 [Cs]</a:t>
            </a:r>
            <a:r>
              <a:rPr lang="en-US" altLang="zh-CN" sz="1600" dirty="0">
                <a:effectLst/>
              </a:rPr>
              <a:t>, December 3, 2019. </a:t>
            </a:r>
            <a:r>
              <a:rPr lang="en-US" altLang="zh-CN" sz="1600" dirty="0">
                <a:effectLst/>
                <a:hlinkClick r:id="rId6"/>
              </a:rPr>
              <a:t>http://arxiv.org/abs/1811.01268</a:t>
            </a:r>
            <a:r>
              <a:rPr lang="en-US" altLang="zh-CN" sz="1600" dirty="0">
                <a:effectLst/>
              </a:rPr>
              <a:t>.</a:t>
            </a:r>
          </a:p>
          <a:p>
            <a:r>
              <a:rPr lang="en-US" altLang="zh-CN" sz="1600" dirty="0">
                <a:effectLst/>
              </a:rPr>
              <a:t>Jiang, </a:t>
            </a:r>
            <a:r>
              <a:rPr lang="en-US" altLang="zh-CN" sz="1600" dirty="0" err="1">
                <a:effectLst/>
              </a:rPr>
              <a:t>Junchen</a:t>
            </a:r>
            <a:r>
              <a:rPr lang="en-US" altLang="zh-CN" sz="1600" dirty="0">
                <a:effectLst/>
              </a:rPr>
              <a:t>, Ganesh </a:t>
            </a:r>
            <a:r>
              <a:rPr lang="en-US" altLang="zh-CN" sz="1600" dirty="0" err="1">
                <a:effectLst/>
              </a:rPr>
              <a:t>Ananthanarayanan</a:t>
            </a:r>
            <a:r>
              <a:rPr lang="en-US" altLang="zh-CN" sz="1600" dirty="0">
                <a:effectLst/>
              </a:rPr>
              <a:t>, Peter </a:t>
            </a:r>
            <a:r>
              <a:rPr lang="en-US" altLang="zh-CN" sz="1600" dirty="0" err="1">
                <a:effectLst/>
              </a:rPr>
              <a:t>Bodik</a:t>
            </a:r>
            <a:r>
              <a:rPr lang="en-US" altLang="zh-CN" sz="1600" dirty="0">
                <a:effectLst/>
              </a:rPr>
              <a:t>, Siddhartha Sen, and Ion </a:t>
            </a:r>
            <a:r>
              <a:rPr lang="en-US" altLang="zh-CN" sz="1600" dirty="0" err="1">
                <a:effectLst/>
              </a:rPr>
              <a:t>Stoica</a:t>
            </a:r>
            <a:r>
              <a:rPr lang="en-US" altLang="zh-CN" sz="1600" dirty="0">
                <a:effectLst/>
              </a:rPr>
              <a:t>. “Chameleon: Scalable Adaptation of Video Analytics.” In </a:t>
            </a:r>
            <a:r>
              <a:rPr lang="en-US" altLang="zh-CN" sz="1600" i="1" dirty="0">
                <a:effectLst/>
              </a:rPr>
              <a:t>Proceedings of the 2018 Conference of the ACM Special Interest Group on Data Communication - SIGCOMM ’18</a:t>
            </a:r>
            <a:r>
              <a:rPr lang="en-US" altLang="zh-CN" sz="1600" dirty="0">
                <a:effectLst/>
              </a:rPr>
              <a:t>, 253–66. Budapest, Hungary: ACM Press, 2018. </a:t>
            </a:r>
            <a:r>
              <a:rPr lang="en-US" altLang="zh-CN" sz="1600" dirty="0">
                <a:effectLst/>
                <a:hlinkClick r:id="rId7"/>
              </a:rPr>
              <a:t>https://doi.org/10.1145/3230543.3230574</a:t>
            </a:r>
            <a:r>
              <a:rPr lang="en-US" altLang="zh-CN" sz="1600" dirty="0">
                <a:effectLst/>
              </a:rPr>
              <a:t>.</a:t>
            </a:r>
          </a:p>
          <a:p>
            <a:r>
              <a:rPr lang="en-US" altLang="zh-CN" sz="1600" dirty="0">
                <a:effectLst/>
              </a:rPr>
              <a:t>6. Zhang, </a:t>
            </a:r>
            <a:r>
              <a:rPr lang="en-US" altLang="zh-CN" sz="1600" dirty="0" err="1">
                <a:effectLst/>
              </a:rPr>
              <a:t>Haoyu</a:t>
            </a:r>
            <a:r>
              <a:rPr lang="en-US" altLang="zh-CN" sz="1600" dirty="0">
                <a:effectLst/>
              </a:rPr>
              <a:t>, Ganesh </a:t>
            </a:r>
            <a:r>
              <a:rPr lang="en-US" altLang="zh-CN" sz="1600" dirty="0" err="1">
                <a:effectLst/>
              </a:rPr>
              <a:t>Ananthanarayanan</a:t>
            </a:r>
            <a:r>
              <a:rPr lang="en-US" altLang="zh-CN" sz="1600" dirty="0">
                <a:effectLst/>
              </a:rPr>
              <a:t>, Peter </a:t>
            </a:r>
            <a:r>
              <a:rPr lang="en-US" altLang="zh-CN" sz="1600" dirty="0" err="1">
                <a:effectLst/>
              </a:rPr>
              <a:t>Bodik</a:t>
            </a:r>
            <a:r>
              <a:rPr lang="en-US" altLang="zh-CN" sz="1600" dirty="0">
                <a:effectLst/>
              </a:rPr>
              <a:t>, </a:t>
            </a:r>
            <a:r>
              <a:rPr lang="en-US" altLang="zh-CN" sz="1600" dirty="0" err="1">
                <a:effectLst/>
              </a:rPr>
              <a:t>Matthai</a:t>
            </a:r>
            <a:r>
              <a:rPr lang="en-US" altLang="zh-CN" sz="1600" dirty="0">
                <a:effectLst/>
              </a:rPr>
              <a:t> </a:t>
            </a:r>
            <a:r>
              <a:rPr lang="en-US" altLang="zh-CN" sz="1600" dirty="0" err="1">
                <a:effectLst/>
              </a:rPr>
              <a:t>Philipose</a:t>
            </a:r>
            <a:r>
              <a:rPr lang="en-US" altLang="zh-CN" sz="1600" dirty="0">
                <a:effectLst/>
              </a:rPr>
              <a:t>, </a:t>
            </a:r>
            <a:r>
              <a:rPr lang="en-US" altLang="zh-CN" sz="1600" dirty="0" err="1">
                <a:effectLst/>
              </a:rPr>
              <a:t>Paramvir</a:t>
            </a:r>
            <a:r>
              <a:rPr lang="en-US" altLang="zh-CN" sz="1600" dirty="0">
                <a:effectLst/>
              </a:rPr>
              <a:t> </a:t>
            </a:r>
            <a:r>
              <a:rPr lang="en-US" altLang="zh-CN" sz="1600" dirty="0" err="1">
                <a:effectLst/>
              </a:rPr>
              <a:t>Bahl</a:t>
            </a:r>
            <a:r>
              <a:rPr lang="en-US" altLang="zh-CN" sz="1600" dirty="0">
                <a:effectLst/>
              </a:rPr>
              <a:t>, and Michael J. Freedman. “Live Video Analytics at Scale with Approximation and Delay-Tolerance.” In </a:t>
            </a:r>
            <a:r>
              <a:rPr lang="en-US" altLang="zh-CN" sz="1600" i="1" dirty="0">
                <a:effectLst/>
              </a:rPr>
              <a:t>14th {USENIX} Symposium on Networked Systems Design and Implementation ({NSDI} 17)</a:t>
            </a:r>
            <a:r>
              <a:rPr lang="en-US" altLang="zh-CN" sz="1600" dirty="0">
                <a:effectLst/>
              </a:rPr>
              <a:t>, 377–92, 2017. </a:t>
            </a:r>
            <a:r>
              <a:rPr lang="en-US" altLang="zh-CN" sz="1600" dirty="0">
                <a:effectLst/>
                <a:hlinkClick r:id="rId8"/>
              </a:rPr>
              <a:t>https://www.usenix.org/conference/nsdi17/technical-sessions/presentation/zhang</a:t>
            </a:r>
            <a:r>
              <a:rPr lang="en-US" altLang="zh-CN" sz="1600" dirty="0">
                <a:effectLst/>
              </a:rPr>
              <a:t>.</a:t>
            </a:r>
          </a:p>
          <a:p>
            <a:r>
              <a:rPr lang="en-US" altLang="zh-CN" sz="1600" dirty="0"/>
              <a:t>7. </a:t>
            </a:r>
            <a:r>
              <a:rPr lang="en-US" altLang="zh-CN" sz="1600" dirty="0">
                <a:effectLst/>
              </a:rPr>
              <a:t>Jain, Shubham, Viet Nguyen, Marco </a:t>
            </a:r>
            <a:r>
              <a:rPr lang="en-US" altLang="zh-CN" sz="1600" dirty="0" err="1">
                <a:effectLst/>
              </a:rPr>
              <a:t>Gruteser</a:t>
            </a:r>
            <a:r>
              <a:rPr lang="en-US" altLang="zh-CN" sz="1600" dirty="0">
                <a:effectLst/>
              </a:rPr>
              <a:t>, and Victor </a:t>
            </a:r>
            <a:r>
              <a:rPr lang="en-US" altLang="zh-CN" sz="1600" dirty="0" err="1">
                <a:effectLst/>
              </a:rPr>
              <a:t>Bahl</a:t>
            </a:r>
            <a:r>
              <a:rPr lang="en-US" altLang="zh-CN" sz="1600" dirty="0">
                <a:effectLst/>
              </a:rPr>
              <a:t>. “</a:t>
            </a:r>
            <a:r>
              <a:rPr lang="en-US" altLang="zh-CN" sz="1600" dirty="0" err="1">
                <a:effectLst/>
              </a:rPr>
              <a:t>Panoptes</a:t>
            </a:r>
            <a:r>
              <a:rPr lang="en-US" altLang="zh-CN" sz="1600" dirty="0">
                <a:effectLst/>
              </a:rPr>
              <a:t>: Servicing Multiple Applications Simultaneously Using Steerable Cameras.” In </a:t>
            </a:r>
            <a:r>
              <a:rPr lang="en-US" altLang="zh-CN" sz="1600" i="1" dirty="0">
                <a:effectLst/>
              </a:rPr>
              <a:t>The 16th ACM/IEEE International Conference on Information Processing in Sensor Networks</a:t>
            </a:r>
            <a:r>
              <a:rPr lang="en-US" altLang="zh-CN" sz="1600" dirty="0">
                <a:effectLst/>
              </a:rPr>
              <a:t>, 12. ACM, 2017. </a:t>
            </a:r>
            <a:r>
              <a:rPr lang="en-US" altLang="zh-CN" sz="1600" dirty="0">
                <a:effectLst/>
                <a:hlinkClick r:id="rId9"/>
              </a:rPr>
              <a:t>https://www.microsoft.com/en-us/research/publication/panoptes-servicing-multiple-applications-simultaneously-using-steerable-cameras/</a:t>
            </a:r>
            <a:r>
              <a:rPr lang="en-US" altLang="zh-CN" sz="1600" dirty="0">
                <a:effectLst/>
              </a:rPr>
              <a:t>.</a:t>
            </a:r>
          </a:p>
          <a:p>
            <a:endParaRPr lang="en-US" altLang="zh-CN" sz="1600" dirty="0">
              <a:effectLst/>
            </a:endParaRPr>
          </a:p>
        </p:txBody>
      </p:sp>
    </p:spTree>
    <p:extLst>
      <p:ext uri="{BB962C8B-B14F-4D97-AF65-F5344CB8AC3E}">
        <p14:creationId xmlns:p14="http://schemas.microsoft.com/office/powerpoint/2010/main" val="196447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DCFF493-C689-4912-A900-6D7521C01C58}"/>
              </a:ext>
            </a:extLst>
          </p:cNvPr>
          <p:cNvPicPr>
            <a:picLocks noChangeAspect="1"/>
          </p:cNvPicPr>
          <p:nvPr/>
        </p:nvPicPr>
        <p:blipFill>
          <a:blip r:embed="rId3"/>
          <a:stretch>
            <a:fillRect/>
          </a:stretch>
        </p:blipFill>
        <p:spPr>
          <a:xfrm>
            <a:off x="688639" y="1110503"/>
            <a:ext cx="10106025" cy="5048250"/>
          </a:xfrm>
          <a:prstGeom prst="rect">
            <a:avLst/>
          </a:prstGeom>
        </p:spPr>
      </p:pic>
      <p:sp>
        <p:nvSpPr>
          <p:cNvPr id="5" name="文本框 4">
            <a:extLst>
              <a:ext uri="{FF2B5EF4-FFF2-40B4-BE49-F238E27FC236}">
                <a16:creationId xmlns:a16="http://schemas.microsoft.com/office/drawing/2014/main" id="{9638B2DE-ABD9-4D9E-BDC0-5AD9ED6339F6}"/>
              </a:ext>
            </a:extLst>
          </p:cNvPr>
          <p:cNvSpPr txBox="1"/>
          <p:nvPr/>
        </p:nvSpPr>
        <p:spPr>
          <a:xfrm>
            <a:off x="7036211" y="587283"/>
            <a:ext cx="3758453" cy="523220"/>
          </a:xfrm>
          <a:prstGeom prst="rect">
            <a:avLst/>
          </a:prstGeom>
          <a:solidFill>
            <a:srgbClr val="F8CBAD"/>
          </a:solid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dirty="0"/>
              <a:t>MTMC query: </a:t>
            </a:r>
            <a:r>
              <a:rPr lang="en-US" altLang="zh-CN" sz="2800" dirty="0" err="1">
                <a:highlight>
                  <a:srgbClr val="00FFFF"/>
                </a:highlight>
              </a:rPr>
              <a:t>ReXCam</a:t>
            </a:r>
            <a:endParaRPr lang="zh-CN" altLang="en-US" sz="2800" dirty="0">
              <a:highlight>
                <a:srgbClr val="00FFFF"/>
              </a:highlight>
            </a:endParaRPr>
          </a:p>
        </p:txBody>
      </p:sp>
      <p:sp>
        <p:nvSpPr>
          <p:cNvPr id="8" name="文本框 7">
            <a:extLst>
              <a:ext uri="{FF2B5EF4-FFF2-40B4-BE49-F238E27FC236}">
                <a16:creationId xmlns:a16="http://schemas.microsoft.com/office/drawing/2014/main" id="{69587602-1824-4017-AAEF-266D29BAF350}"/>
              </a:ext>
            </a:extLst>
          </p:cNvPr>
          <p:cNvSpPr txBox="1"/>
          <p:nvPr/>
        </p:nvSpPr>
        <p:spPr>
          <a:xfrm>
            <a:off x="1195878" y="587283"/>
            <a:ext cx="3758453" cy="523220"/>
          </a:xfrm>
          <a:prstGeom prst="rect">
            <a:avLst/>
          </a:prstGeom>
          <a:solidFill>
            <a:srgbClr val="F8CBAD"/>
          </a:solidFill>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dirty="0"/>
              <a:t>Hide Latency: </a:t>
            </a:r>
            <a:r>
              <a:rPr lang="en-US" altLang="zh-CN" sz="2800" dirty="0">
                <a:highlight>
                  <a:srgbClr val="00FFFF"/>
                </a:highlight>
              </a:rPr>
              <a:t>Glimpse </a:t>
            </a:r>
            <a:endParaRPr lang="zh-CN" altLang="en-US" sz="2800" dirty="0">
              <a:highlight>
                <a:srgbClr val="00FFFF"/>
              </a:highlight>
            </a:endParaRPr>
          </a:p>
        </p:txBody>
      </p:sp>
      <p:sp>
        <p:nvSpPr>
          <p:cNvPr id="12" name="文本框 11">
            <a:extLst>
              <a:ext uri="{FF2B5EF4-FFF2-40B4-BE49-F238E27FC236}">
                <a16:creationId xmlns:a16="http://schemas.microsoft.com/office/drawing/2014/main" id="{3332E225-A9ED-4E74-8ADB-3FD4CFE0EB92}"/>
              </a:ext>
            </a:extLst>
          </p:cNvPr>
          <p:cNvSpPr txBox="1"/>
          <p:nvPr/>
        </p:nvSpPr>
        <p:spPr>
          <a:xfrm>
            <a:off x="8785411" y="2101334"/>
            <a:ext cx="1766047" cy="461665"/>
          </a:xfrm>
          <a:prstGeom prst="rect">
            <a:avLst/>
          </a:prstGeom>
          <a:solidFill>
            <a:srgbClr val="00FFFF"/>
          </a:solidFill>
        </p:spPr>
        <p:txBody>
          <a:bodyPr wrap="square" rtlCol="0">
            <a:spAutoFit/>
          </a:bodyPr>
          <a:lstStyle/>
          <a:p>
            <a:r>
              <a:rPr lang="en-US" altLang="zh-CN" sz="2400" dirty="0"/>
              <a:t>Chameleon</a:t>
            </a:r>
            <a:endParaRPr lang="zh-CN" altLang="en-US" sz="2400" dirty="0"/>
          </a:p>
        </p:txBody>
      </p:sp>
      <p:sp>
        <p:nvSpPr>
          <p:cNvPr id="13" name="文本框 12">
            <a:extLst>
              <a:ext uri="{FF2B5EF4-FFF2-40B4-BE49-F238E27FC236}">
                <a16:creationId xmlns:a16="http://schemas.microsoft.com/office/drawing/2014/main" id="{5A4091F5-B9AD-492A-8237-27269BCA312D}"/>
              </a:ext>
            </a:extLst>
          </p:cNvPr>
          <p:cNvSpPr txBox="1"/>
          <p:nvPr/>
        </p:nvSpPr>
        <p:spPr>
          <a:xfrm>
            <a:off x="6849034" y="2729753"/>
            <a:ext cx="1757083" cy="461665"/>
          </a:xfrm>
          <a:prstGeom prst="rect">
            <a:avLst/>
          </a:prstGeom>
          <a:solidFill>
            <a:srgbClr val="00FFFF"/>
          </a:solidFill>
        </p:spPr>
        <p:txBody>
          <a:bodyPr wrap="square" rtlCol="0">
            <a:spAutoFit/>
          </a:bodyPr>
          <a:lstStyle/>
          <a:p>
            <a:r>
              <a:rPr lang="en-US" altLang="zh-CN" sz="2400" dirty="0" err="1"/>
              <a:t>VideoStorm</a:t>
            </a:r>
            <a:endParaRPr lang="zh-CN" altLang="en-US" sz="2400" dirty="0"/>
          </a:p>
        </p:txBody>
      </p:sp>
      <p:sp>
        <p:nvSpPr>
          <p:cNvPr id="14" name="文本框 13">
            <a:extLst>
              <a:ext uri="{FF2B5EF4-FFF2-40B4-BE49-F238E27FC236}">
                <a16:creationId xmlns:a16="http://schemas.microsoft.com/office/drawing/2014/main" id="{28E35CF2-BCA9-41C4-8973-54D79A33A32D}"/>
              </a:ext>
            </a:extLst>
          </p:cNvPr>
          <p:cNvSpPr txBox="1"/>
          <p:nvPr/>
        </p:nvSpPr>
        <p:spPr>
          <a:xfrm>
            <a:off x="6157669" y="3907701"/>
            <a:ext cx="1757083" cy="461665"/>
          </a:xfrm>
          <a:prstGeom prst="rect">
            <a:avLst/>
          </a:prstGeom>
          <a:solidFill>
            <a:srgbClr val="00FFFF"/>
          </a:solidFill>
        </p:spPr>
        <p:txBody>
          <a:bodyPr wrap="square" rtlCol="0">
            <a:spAutoFit/>
          </a:bodyPr>
          <a:lstStyle/>
          <a:p>
            <a:r>
              <a:rPr lang="en-US" altLang="zh-CN" sz="2400" dirty="0" err="1"/>
              <a:t>VideoEdge</a:t>
            </a:r>
            <a:endParaRPr lang="zh-CN" altLang="en-US" sz="2400" dirty="0"/>
          </a:p>
        </p:txBody>
      </p:sp>
      <p:sp>
        <p:nvSpPr>
          <p:cNvPr id="10" name="椭圆 9">
            <a:extLst>
              <a:ext uri="{FF2B5EF4-FFF2-40B4-BE49-F238E27FC236}">
                <a16:creationId xmlns:a16="http://schemas.microsoft.com/office/drawing/2014/main" id="{1E3012CA-A699-4739-913C-18EA48F787ED}"/>
              </a:ext>
            </a:extLst>
          </p:cNvPr>
          <p:cNvSpPr/>
          <p:nvPr/>
        </p:nvSpPr>
        <p:spPr>
          <a:xfrm>
            <a:off x="1272330" y="1932318"/>
            <a:ext cx="9390089" cy="2437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Tree>
    <p:extLst>
      <p:ext uri="{BB962C8B-B14F-4D97-AF65-F5344CB8AC3E}">
        <p14:creationId xmlns:p14="http://schemas.microsoft.com/office/powerpoint/2010/main" val="16590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D3CE8E-D5EA-4687-AC3B-623F8DF54768}"/>
              </a:ext>
            </a:extLst>
          </p:cNvPr>
          <p:cNvSpPr>
            <a:spLocks noGrp="1"/>
          </p:cNvSpPr>
          <p:nvPr>
            <p:ph type="title"/>
          </p:nvPr>
        </p:nvSpPr>
        <p:spPr/>
        <p:txBody>
          <a:bodyPr>
            <a:normAutofit/>
          </a:bodyPr>
          <a:lstStyle/>
          <a:p>
            <a:r>
              <a:rPr lang="en-US" altLang="zh-CN" sz="4800" dirty="0"/>
              <a:t>Live Video Analytics at Scale with Approximation and Delay-Tolerance  (NSDI’17)</a:t>
            </a:r>
            <a:endParaRPr lang="zh-CN" altLang="en-US" sz="4800" dirty="0"/>
          </a:p>
        </p:txBody>
      </p:sp>
      <p:sp>
        <p:nvSpPr>
          <p:cNvPr id="3" name="文本占位符 2">
            <a:extLst>
              <a:ext uri="{FF2B5EF4-FFF2-40B4-BE49-F238E27FC236}">
                <a16:creationId xmlns:a16="http://schemas.microsoft.com/office/drawing/2014/main" id="{9A919052-8090-468C-9627-FE1D087D876E}"/>
              </a:ext>
            </a:extLst>
          </p:cNvPr>
          <p:cNvSpPr>
            <a:spLocks noGrp="1"/>
          </p:cNvSpPr>
          <p:nvPr>
            <p:ph type="body" idx="1"/>
          </p:nvPr>
        </p:nvSpPr>
        <p:spPr/>
        <p:txBody>
          <a:bodyPr/>
          <a:lstStyle/>
          <a:p>
            <a:r>
              <a:rPr lang="en-US" altLang="zh-CN" dirty="0"/>
              <a:t>Decide </a:t>
            </a:r>
            <a:r>
              <a:rPr lang="en-US" altLang="zh-CN" b="1" dirty="0"/>
              <a:t>pipeline configuration &amp; placement </a:t>
            </a:r>
            <a:r>
              <a:rPr lang="en-US" altLang="zh-CN" dirty="0"/>
              <a:t>to </a:t>
            </a:r>
            <a:r>
              <a:rPr lang="en-US" altLang="zh-CN" b="1" dirty="0"/>
              <a:t>maximize accuracy </a:t>
            </a:r>
            <a:r>
              <a:rPr lang="en-US" altLang="zh-CN" dirty="0"/>
              <a:t>and </a:t>
            </a:r>
            <a:r>
              <a:rPr lang="en-US" altLang="zh-CN" b="1" dirty="0"/>
              <a:t>minimize lag </a:t>
            </a:r>
            <a:r>
              <a:rPr lang="en-US" altLang="zh-CN" dirty="0"/>
              <a:t>within </a:t>
            </a:r>
            <a:r>
              <a:rPr lang="en-US" altLang="zh-CN" b="1" dirty="0"/>
              <a:t>fixed resources</a:t>
            </a:r>
            <a:endParaRPr lang="zh-CN" altLang="en-US" b="1" dirty="0"/>
          </a:p>
        </p:txBody>
      </p:sp>
    </p:spTree>
    <p:extLst>
      <p:ext uri="{BB962C8B-B14F-4D97-AF65-F5344CB8AC3E}">
        <p14:creationId xmlns:p14="http://schemas.microsoft.com/office/powerpoint/2010/main" val="179242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2CFC0A-5889-4464-894B-B04A84FC8D16}"/>
              </a:ext>
            </a:extLst>
          </p:cNvPr>
          <p:cNvSpPr>
            <a:spLocks noGrp="1"/>
          </p:cNvSpPr>
          <p:nvPr>
            <p:ph type="title"/>
          </p:nvPr>
        </p:nvSpPr>
        <p:spPr/>
        <p:txBody>
          <a:bodyPr/>
          <a:lstStyle/>
          <a:p>
            <a:r>
              <a:rPr lang="en-US" altLang="zh-CN" dirty="0"/>
              <a:t>Motivation &amp; Challenge</a:t>
            </a:r>
            <a:endParaRPr lang="zh-CN" altLang="en-US" dirty="0"/>
          </a:p>
        </p:txBody>
      </p:sp>
      <p:sp>
        <p:nvSpPr>
          <p:cNvPr id="3" name="文本占位符 2">
            <a:extLst>
              <a:ext uri="{FF2B5EF4-FFF2-40B4-BE49-F238E27FC236}">
                <a16:creationId xmlns:a16="http://schemas.microsoft.com/office/drawing/2014/main" id="{072DB9F1-1E83-49A6-B9B3-78A3BF60FAA5}"/>
              </a:ext>
            </a:extLst>
          </p:cNvPr>
          <p:cNvSpPr>
            <a:spLocks noGrp="1"/>
          </p:cNvSpPr>
          <p:nvPr>
            <p:ph type="body" idx="1"/>
          </p:nvPr>
        </p:nvSpPr>
        <p:spPr/>
        <p:txBody>
          <a:bodyPr/>
          <a:lstStyle/>
          <a:p>
            <a:r>
              <a:rPr lang="en-US" altLang="zh-CN" dirty="0" err="1"/>
              <a:t>VideoStorm</a:t>
            </a:r>
            <a:r>
              <a:rPr lang="en-US" altLang="zh-CN" dirty="0"/>
              <a:t> NSDI’17</a:t>
            </a:r>
            <a:endParaRPr lang="zh-CN" altLang="en-US" dirty="0"/>
          </a:p>
        </p:txBody>
      </p:sp>
    </p:spTree>
    <p:extLst>
      <p:ext uri="{BB962C8B-B14F-4D97-AF65-F5344CB8AC3E}">
        <p14:creationId xmlns:p14="http://schemas.microsoft.com/office/powerpoint/2010/main" val="106551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F12F30-AFE8-4FDC-8812-C379BB782D55}"/>
              </a:ext>
            </a:extLst>
          </p:cNvPr>
          <p:cNvSpPr>
            <a:spLocks noGrp="1"/>
          </p:cNvSpPr>
          <p:nvPr>
            <p:ph type="title"/>
          </p:nvPr>
        </p:nvSpPr>
        <p:spPr>
          <a:xfrm>
            <a:off x="224287" y="365125"/>
            <a:ext cx="11568022" cy="1325563"/>
          </a:xfrm>
        </p:spPr>
        <p:txBody>
          <a:bodyPr/>
          <a:lstStyle/>
          <a:p>
            <a:r>
              <a:rPr lang="en-US" altLang="zh-CN" dirty="0"/>
              <a:t>Motivation: Diverse Quality &amp; Lag Requirements</a:t>
            </a:r>
            <a:endParaRPr lang="zh-CN" altLang="en-US" dirty="0"/>
          </a:p>
        </p:txBody>
      </p:sp>
      <p:sp>
        <p:nvSpPr>
          <p:cNvPr id="3" name="内容占位符 2">
            <a:extLst>
              <a:ext uri="{FF2B5EF4-FFF2-40B4-BE49-F238E27FC236}">
                <a16:creationId xmlns:a16="http://schemas.microsoft.com/office/drawing/2014/main" id="{5DA7E5A7-F11D-4B4B-ACAA-156B2D1F63A7}"/>
              </a:ext>
            </a:extLst>
          </p:cNvPr>
          <p:cNvSpPr>
            <a:spLocks noGrp="1"/>
          </p:cNvSpPr>
          <p:nvPr>
            <p:ph idx="1"/>
          </p:nvPr>
        </p:nvSpPr>
        <p:spPr>
          <a:xfrm>
            <a:off x="838200" y="1825625"/>
            <a:ext cx="10515600" cy="738281"/>
          </a:xfrm>
        </p:spPr>
        <p:txBody>
          <a:bodyPr>
            <a:normAutofit fontScale="92500"/>
          </a:bodyPr>
          <a:lstStyle/>
          <a:p>
            <a:r>
              <a:rPr lang="en-US" altLang="zh-CN" dirty="0"/>
              <a:t>Lag: time difference between frame arrival and frame processing.</a:t>
            </a:r>
            <a:endParaRPr lang="zh-CN" altLang="en-US" dirty="0"/>
          </a:p>
        </p:txBody>
      </p:sp>
      <p:graphicFrame>
        <p:nvGraphicFramePr>
          <p:cNvPr id="4" name="表格 3">
            <a:extLst>
              <a:ext uri="{FF2B5EF4-FFF2-40B4-BE49-F238E27FC236}">
                <a16:creationId xmlns:a16="http://schemas.microsoft.com/office/drawing/2014/main" id="{E99638FA-61B9-4C1A-8AAF-E5BB6E92DEDA}"/>
              </a:ext>
            </a:extLst>
          </p:cNvPr>
          <p:cNvGraphicFramePr>
            <a:graphicFrameLocks noGrp="1"/>
          </p:cNvGraphicFramePr>
          <p:nvPr>
            <p:extLst>
              <p:ext uri="{D42A27DB-BD31-4B8C-83A1-F6EECF244321}">
                <p14:modId xmlns:p14="http://schemas.microsoft.com/office/powerpoint/2010/main" val="3535203725"/>
              </p:ext>
            </p:extLst>
          </p:nvPr>
        </p:nvGraphicFramePr>
        <p:xfrm>
          <a:off x="986118" y="2823882"/>
          <a:ext cx="9941860" cy="3783105"/>
        </p:xfrm>
        <a:graphic>
          <a:graphicData uri="http://schemas.openxmlformats.org/drawingml/2006/table">
            <a:tbl>
              <a:tblPr firstRow="1" bandRow="1">
                <a:tableStyleId>{2D5ABB26-0587-4C30-8999-92F81FD0307C}</a:tableStyleId>
              </a:tblPr>
              <a:tblGrid>
                <a:gridCol w="2485465">
                  <a:extLst>
                    <a:ext uri="{9D8B030D-6E8A-4147-A177-3AD203B41FA5}">
                      <a16:colId xmlns:a16="http://schemas.microsoft.com/office/drawing/2014/main" val="2018090528"/>
                    </a:ext>
                  </a:extLst>
                </a:gridCol>
                <a:gridCol w="2485465">
                  <a:extLst>
                    <a:ext uri="{9D8B030D-6E8A-4147-A177-3AD203B41FA5}">
                      <a16:colId xmlns:a16="http://schemas.microsoft.com/office/drawing/2014/main" val="1264884927"/>
                    </a:ext>
                  </a:extLst>
                </a:gridCol>
                <a:gridCol w="2485465">
                  <a:extLst>
                    <a:ext uri="{9D8B030D-6E8A-4147-A177-3AD203B41FA5}">
                      <a16:colId xmlns:a16="http://schemas.microsoft.com/office/drawing/2014/main" val="828561456"/>
                    </a:ext>
                  </a:extLst>
                </a:gridCol>
                <a:gridCol w="2485465">
                  <a:extLst>
                    <a:ext uri="{9D8B030D-6E8A-4147-A177-3AD203B41FA5}">
                      <a16:colId xmlns:a16="http://schemas.microsoft.com/office/drawing/2014/main" val="3903047056"/>
                    </a:ext>
                  </a:extLst>
                </a:gridCol>
              </a:tblGrid>
              <a:tr h="1261035">
                <a:tc>
                  <a:txBody>
                    <a:bodyPr/>
                    <a:lstStyle/>
                    <a:p>
                      <a:pPr algn="ctr"/>
                      <a:endParaRPr lang="zh-CN" altLang="en-US" sz="2400" b="0" cap="none" spc="0" dirty="0">
                        <a:ln w="0"/>
                        <a:solidFill>
                          <a:schemeClr val="tx1"/>
                        </a:solidFill>
                        <a:effectLst>
                          <a:outerShdw blurRad="38100" dist="19050" dir="2700000" algn="tl" rotWithShape="0">
                            <a:schemeClr val="dk1">
                              <a:alpha val="40000"/>
                            </a:schemeClr>
                          </a:outerShdw>
                        </a:effectLst>
                      </a:endParaRPr>
                    </a:p>
                  </a:txBody>
                  <a:tcPr anchor="b">
                    <a:lnB w="57150" cap="flat" cmpd="sng" algn="ctr">
                      <a:solidFill>
                        <a:schemeClr val="tx1"/>
                      </a:solidFill>
                      <a:prstDash val="solid"/>
                      <a:round/>
                      <a:headEnd type="none" w="med" len="med"/>
                      <a:tailEnd type="none" w="med" len="med"/>
                    </a:lnB>
                  </a:tcPr>
                </a:tc>
                <a:tc>
                  <a:txBody>
                    <a:bodyPr/>
                    <a:lstStyle/>
                    <a:p>
                      <a:pPr algn="ctr"/>
                      <a:r>
                        <a:rPr lang="zh-CN" altLang="en-US" sz="2400" b="0" cap="none" spc="0" dirty="0">
                          <a:ln w="0"/>
                          <a:solidFill>
                            <a:schemeClr val="tx1"/>
                          </a:solidFill>
                          <a:effectLst>
                            <a:outerShdw blurRad="38100" dist="19050" dir="2700000" algn="tl" rotWithShape="0">
                              <a:schemeClr val="dk1">
                                <a:alpha val="40000"/>
                              </a:schemeClr>
                            </a:outerShdw>
                          </a:effectLst>
                        </a:rPr>
                        <a:t>收费站车牌识别</a:t>
                      </a:r>
                    </a:p>
                  </a:txBody>
                  <a:tcPr anchor="b">
                    <a:lnB w="57150" cap="flat" cmpd="sng" algn="ctr">
                      <a:solidFill>
                        <a:schemeClr val="tx1"/>
                      </a:solidFill>
                      <a:prstDash val="solid"/>
                      <a:round/>
                      <a:headEnd type="none" w="med" len="med"/>
                      <a:tailEnd type="none" w="med" len="med"/>
                    </a:lnB>
                  </a:tcPr>
                </a:tc>
                <a:tc>
                  <a:txBody>
                    <a:bodyPr/>
                    <a:lstStyle/>
                    <a:p>
                      <a:pPr algn="ctr"/>
                      <a:r>
                        <a:rPr lang="zh-CN" altLang="en-US" sz="2400" b="0" cap="none" spc="0" dirty="0">
                          <a:ln w="0"/>
                          <a:solidFill>
                            <a:schemeClr val="tx1"/>
                          </a:solidFill>
                          <a:effectLst>
                            <a:outerShdw blurRad="38100" dist="19050" dir="2700000" algn="tl" rotWithShape="0">
                              <a:schemeClr val="dk1">
                                <a:alpha val="40000"/>
                              </a:schemeClr>
                            </a:outerShdw>
                          </a:effectLst>
                        </a:rPr>
                        <a:t>智能交通灯</a:t>
                      </a:r>
                    </a:p>
                  </a:txBody>
                  <a:tcPr anchor="b">
                    <a:lnB w="57150" cap="flat" cmpd="sng" algn="ctr">
                      <a:solidFill>
                        <a:schemeClr val="tx1"/>
                      </a:solidFill>
                      <a:prstDash val="solid"/>
                      <a:round/>
                      <a:headEnd type="none" w="med" len="med"/>
                      <a:tailEnd type="none" w="med" len="med"/>
                    </a:lnB>
                  </a:tcPr>
                </a:tc>
                <a:tc>
                  <a:txBody>
                    <a:bodyPr/>
                    <a:lstStyle/>
                    <a:p>
                      <a:pPr algn="ctr"/>
                      <a:r>
                        <a:rPr lang="zh-CN" altLang="en-US" sz="2400" b="0" cap="none" spc="0" dirty="0">
                          <a:ln w="0"/>
                          <a:solidFill>
                            <a:schemeClr val="tx1"/>
                          </a:solidFill>
                          <a:effectLst>
                            <a:outerShdw blurRad="38100" dist="19050" dir="2700000" algn="tl" rotWithShape="0">
                              <a:schemeClr val="dk1">
                                <a:alpha val="40000"/>
                              </a:schemeClr>
                            </a:outerShdw>
                          </a:effectLst>
                        </a:rPr>
                        <a:t>儿童绑架追踪</a:t>
                      </a:r>
                    </a:p>
                  </a:txBody>
                  <a:tcPr anchor="b">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395990"/>
                  </a:ext>
                </a:extLst>
              </a:tr>
              <a:tr h="1261035">
                <a:tc>
                  <a:txBody>
                    <a:bodyPr/>
                    <a:lstStyle/>
                    <a:p>
                      <a:pPr algn="ctr"/>
                      <a:r>
                        <a:rPr lang="en-US" altLang="zh-CN" sz="2400" dirty="0"/>
                        <a:t>Quality</a:t>
                      </a:r>
                    </a:p>
                  </a:txBody>
                  <a:tcPr anchor="ctr">
                    <a:lnT w="57150" cap="flat" cmpd="sng" algn="ctr">
                      <a:solidFill>
                        <a:schemeClr val="tx1"/>
                      </a:solidFill>
                      <a:prstDash val="solid"/>
                      <a:round/>
                      <a:headEnd type="none" w="med" len="med"/>
                      <a:tailEnd type="none" w="med" len="med"/>
                    </a:lnT>
                  </a:tcPr>
                </a:tc>
                <a:tc>
                  <a:txBody>
                    <a:bodyPr/>
                    <a:lstStyle/>
                    <a:p>
                      <a:pPr algn="ctr"/>
                      <a:r>
                        <a:rPr lang="en-US" altLang="zh-CN" sz="2400" dirty="0">
                          <a:solidFill>
                            <a:srgbClr val="FF0000"/>
                          </a:solidFill>
                        </a:rPr>
                        <a:t>High</a:t>
                      </a:r>
                      <a:endParaRPr lang="zh-CN" altLang="en-US" sz="2400" dirty="0">
                        <a:solidFill>
                          <a:srgbClr val="FF0000"/>
                        </a:solidFill>
                      </a:endParaRPr>
                    </a:p>
                  </a:txBody>
                  <a:tcPr anchor="ctr">
                    <a:lnT w="57150" cap="flat" cmpd="sng" algn="ctr">
                      <a:solidFill>
                        <a:schemeClr val="tx1"/>
                      </a:solidFill>
                      <a:prstDash val="solid"/>
                      <a:round/>
                      <a:headEnd type="none" w="med" len="med"/>
                      <a:tailEnd type="none" w="med" len="med"/>
                    </a:lnT>
                  </a:tcPr>
                </a:tc>
                <a:tc>
                  <a:txBody>
                    <a:bodyPr/>
                    <a:lstStyle/>
                    <a:p>
                      <a:pPr algn="ctr"/>
                      <a:r>
                        <a:rPr lang="en-US" altLang="zh-CN" sz="2400" dirty="0"/>
                        <a:t>Moderate</a:t>
                      </a:r>
                      <a:endParaRPr lang="zh-CN" altLang="en-US" sz="2400" dirty="0"/>
                    </a:p>
                  </a:txBody>
                  <a:tcPr anchor="ctr">
                    <a:lnT w="57150" cap="flat" cmpd="sng" algn="ctr">
                      <a:solidFill>
                        <a:schemeClr val="tx1"/>
                      </a:solidFill>
                      <a:prstDash val="solid"/>
                      <a:round/>
                      <a:headEnd type="none" w="med" len="med"/>
                      <a:tailEnd type="none" w="med" len="med"/>
                    </a:lnT>
                  </a:tcPr>
                </a:tc>
                <a:tc>
                  <a:txBody>
                    <a:bodyPr/>
                    <a:lstStyle/>
                    <a:p>
                      <a:pPr algn="ctr"/>
                      <a:r>
                        <a:rPr lang="en-US" altLang="zh-CN" sz="2400" dirty="0">
                          <a:solidFill>
                            <a:srgbClr val="FF0000"/>
                          </a:solidFill>
                        </a:rPr>
                        <a:t>High</a:t>
                      </a:r>
                      <a:endParaRPr lang="zh-CN" altLang="en-US" sz="2400" dirty="0">
                        <a:solidFill>
                          <a:srgbClr val="FF0000"/>
                        </a:solidFill>
                      </a:endParaRPr>
                    </a:p>
                  </a:txBody>
                  <a:tcPr anchor="ctr">
                    <a:lnT w="571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8252360"/>
                  </a:ext>
                </a:extLst>
              </a:tr>
              <a:tr h="1261035">
                <a:tc>
                  <a:txBody>
                    <a:bodyPr/>
                    <a:lstStyle/>
                    <a:p>
                      <a:pPr algn="ctr"/>
                      <a:r>
                        <a:rPr lang="en-US" altLang="zh-CN" sz="2400" dirty="0"/>
                        <a:t>Lag</a:t>
                      </a:r>
                      <a:endParaRPr lang="zh-CN" altLang="en-US" sz="2400" dirty="0"/>
                    </a:p>
                  </a:txBody>
                  <a:tcPr anchor="ctr"/>
                </a:tc>
                <a:tc>
                  <a:txBody>
                    <a:bodyPr/>
                    <a:lstStyle/>
                    <a:p>
                      <a:pPr algn="ctr"/>
                      <a:r>
                        <a:rPr lang="en-US" altLang="zh-CN" sz="2400" dirty="0"/>
                        <a:t>Hours</a:t>
                      </a:r>
                      <a:endParaRPr lang="zh-CN" altLang="en-US" sz="2400" dirty="0"/>
                    </a:p>
                  </a:txBody>
                  <a:tcPr anchor="ctr"/>
                </a:tc>
                <a:tc>
                  <a:txBody>
                    <a:bodyPr/>
                    <a:lstStyle/>
                    <a:p>
                      <a:pPr algn="ctr"/>
                      <a:r>
                        <a:rPr lang="en-US" altLang="zh-CN" sz="2400" dirty="0">
                          <a:solidFill>
                            <a:srgbClr val="FF0000"/>
                          </a:solidFill>
                        </a:rPr>
                        <a:t>Few Seconds</a:t>
                      </a:r>
                      <a:endParaRPr lang="zh-CN" altLang="en-US" sz="2400" dirty="0">
                        <a:solidFill>
                          <a:srgbClr val="FF0000"/>
                        </a:solidFill>
                      </a:endParaRPr>
                    </a:p>
                  </a:txBody>
                  <a:tcPr anchor="ctr"/>
                </a:tc>
                <a:tc>
                  <a:txBody>
                    <a:bodyPr/>
                    <a:lstStyle/>
                    <a:p>
                      <a:pPr algn="ctr"/>
                      <a:r>
                        <a:rPr lang="en-US" altLang="zh-CN" sz="2400" dirty="0">
                          <a:solidFill>
                            <a:srgbClr val="FF0000"/>
                          </a:solidFill>
                        </a:rPr>
                        <a:t>Few Seconds</a:t>
                      </a:r>
                      <a:endParaRPr lang="zh-CN" altLang="en-US" sz="2400" dirty="0">
                        <a:solidFill>
                          <a:srgbClr val="FF0000"/>
                        </a:solidFill>
                      </a:endParaRPr>
                    </a:p>
                  </a:txBody>
                  <a:tcPr anchor="ctr"/>
                </a:tc>
                <a:extLst>
                  <a:ext uri="{0D108BD9-81ED-4DB2-BD59-A6C34878D82A}">
                    <a16:rowId xmlns:a16="http://schemas.microsoft.com/office/drawing/2014/main" val="502872106"/>
                  </a:ext>
                </a:extLst>
              </a:tr>
            </a:tbl>
          </a:graphicData>
        </a:graphic>
      </p:graphicFrame>
      <p:pic>
        <p:nvPicPr>
          <p:cNvPr id="6" name="图片 5">
            <a:extLst>
              <a:ext uri="{FF2B5EF4-FFF2-40B4-BE49-F238E27FC236}">
                <a16:creationId xmlns:a16="http://schemas.microsoft.com/office/drawing/2014/main" id="{8BAEBECD-878F-43E6-96A8-1C0B74B6163B}"/>
              </a:ext>
            </a:extLst>
          </p:cNvPr>
          <p:cNvPicPr>
            <a:picLocks noChangeAspect="1"/>
          </p:cNvPicPr>
          <p:nvPr/>
        </p:nvPicPr>
        <p:blipFill>
          <a:blip r:embed="rId3"/>
          <a:stretch>
            <a:fillRect/>
          </a:stretch>
        </p:blipFill>
        <p:spPr>
          <a:xfrm>
            <a:off x="3342716" y="2823882"/>
            <a:ext cx="2296086" cy="574022"/>
          </a:xfrm>
          <a:prstGeom prst="rect">
            <a:avLst/>
          </a:prstGeom>
        </p:spPr>
      </p:pic>
      <p:pic>
        <p:nvPicPr>
          <p:cNvPr id="8" name="图片 7">
            <a:extLst>
              <a:ext uri="{FF2B5EF4-FFF2-40B4-BE49-F238E27FC236}">
                <a16:creationId xmlns:a16="http://schemas.microsoft.com/office/drawing/2014/main" id="{5F72DD72-043D-4198-ADF5-D69400C17281}"/>
              </a:ext>
            </a:extLst>
          </p:cNvPr>
          <p:cNvPicPr>
            <a:picLocks noChangeAspect="1"/>
          </p:cNvPicPr>
          <p:nvPr/>
        </p:nvPicPr>
        <p:blipFill>
          <a:blip r:embed="rId4"/>
          <a:stretch>
            <a:fillRect/>
          </a:stretch>
        </p:blipFill>
        <p:spPr>
          <a:xfrm>
            <a:off x="6330764" y="2563906"/>
            <a:ext cx="1952625" cy="994968"/>
          </a:xfrm>
          <a:prstGeom prst="rect">
            <a:avLst/>
          </a:prstGeom>
        </p:spPr>
      </p:pic>
      <p:pic>
        <p:nvPicPr>
          <p:cNvPr id="9" name="图片 8">
            <a:extLst>
              <a:ext uri="{FF2B5EF4-FFF2-40B4-BE49-F238E27FC236}">
                <a16:creationId xmlns:a16="http://schemas.microsoft.com/office/drawing/2014/main" id="{016CCBC5-9D70-4CE7-B04A-617B224D36C7}"/>
              </a:ext>
            </a:extLst>
          </p:cNvPr>
          <p:cNvPicPr>
            <a:picLocks noChangeAspect="1"/>
          </p:cNvPicPr>
          <p:nvPr/>
        </p:nvPicPr>
        <p:blipFill>
          <a:blip r:embed="rId5"/>
          <a:stretch>
            <a:fillRect/>
          </a:stretch>
        </p:blipFill>
        <p:spPr>
          <a:xfrm>
            <a:off x="8768323" y="2548466"/>
            <a:ext cx="2100543" cy="1025847"/>
          </a:xfrm>
          <a:prstGeom prst="rect">
            <a:avLst/>
          </a:prstGeom>
        </p:spPr>
      </p:pic>
    </p:spTree>
    <p:extLst>
      <p:ext uri="{BB962C8B-B14F-4D97-AF65-F5344CB8AC3E}">
        <p14:creationId xmlns:p14="http://schemas.microsoft.com/office/powerpoint/2010/main" val="373703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453D7A-BA74-4658-BE2F-90C56BD760A9}"/>
              </a:ext>
            </a:extLst>
          </p:cNvPr>
          <p:cNvSpPr>
            <a:spLocks noGrp="1"/>
          </p:cNvSpPr>
          <p:nvPr>
            <p:ph type="title"/>
          </p:nvPr>
        </p:nvSpPr>
        <p:spPr/>
        <p:txBody>
          <a:bodyPr/>
          <a:lstStyle/>
          <a:p>
            <a:r>
              <a:rPr lang="en-US" altLang="zh-CN" dirty="0"/>
              <a:t>Objective: Quality &amp; Lag</a:t>
            </a:r>
            <a:endParaRPr lang="zh-CN" altLang="en-US" dirty="0"/>
          </a:p>
        </p:txBody>
      </p:sp>
      <p:sp>
        <p:nvSpPr>
          <p:cNvPr id="3" name="内容占位符 2">
            <a:extLst>
              <a:ext uri="{FF2B5EF4-FFF2-40B4-BE49-F238E27FC236}">
                <a16:creationId xmlns:a16="http://schemas.microsoft.com/office/drawing/2014/main" id="{CB801E7E-1AC9-42CD-ABBA-0C2597DE4B09}"/>
              </a:ext>
            </a:extLst>
          </p:cNvPr>
          <p:cNvSpPr>
            <a:spLocks noGrp="1"/>
          </p:cNvSpPr>
          <p:nvPr>
            <p:ph idx="1"/>
          </p:nvPr>
        </p:nvSpPr>
        <p:spPr>
          <a:xfrm>
            <a:off x="838200" y="1825625"/>
            <a:ext cx="10515600" cy="1090103"/>
          </a:xfrm>
        </p:spPr>
        <p:txBody>
          <a:bodyPr/>
          <a:lstStyle/>
          <a:p>
            <a:r>
              <a:rPr lang="en-US" altLang="zh-CN" dirty="0"/>
              <a:t>Decide pipeline </a:t>
            </a:r>
            <a:r>
              <a:rPr lang="en-US" altLang="zh-CN" dirty="0">
                <a:solidFill>
                  <a:srgbClr val="FFC000"/>
                </a:solidFill>
              </a:rPr>
              <a:t>configuration</a:t>
            </a:r>
            <a:r>
              <a:rPr lang="en-US" altLang="zh-CN" dirty="0"/>
              <a:t> and </a:t>
            </a:r>
            <a:r>
              <a:rPr lang="en-US" altLang="zh-CN" dirty="0">
                <a:solidFill>
                  <a:srgbClr val="00B050"/>
                </a:solidFill>
              </a:rPr>
              <a:t>resource allocation </a:t>
            </a:r>
            <a:r>
              <a:rPr lang="en-US" altLang="zh-CN" dirty="0"/>
              <a:t>to maximize </a:t>
            </a:r>
            <a:r>
              <a:rPr lang="en-US" altLang="zh-CN" dirty="0">
                <a:solidFill>
                  <a:srgbClr val="0070C0"/>
                </a:solidFill>
              </a:rPr>
              <a:t>quality</a:t>
            </a:r>
            <a:r>
              <a:rPr lang="en-US" altLang="zh-CN" dirty="0"/>
              <a:t> and minimize </a:t>
            </a:r>
            <a:r>
              <a:rPr lang="en-US" altLang="zh-CN" dirty="0">
                <a:solidFill>
                  <a:schemeClr val="accent2">
                    <a:lumMod val="75000"/>
                  </a:schemeClr>
                </a:solidFill>
              </a:rPr>
              <a:t>lag</a:t>
            </a:r>
            <a:r>
              <a:rPr lang="en-US" altLang="zh-CN" dirty="0"/>
              <a:t> within the resource capacity.</a:t>
            </a:r>
          </a:p>
          <a:p>
            <a:endParaRPr lang="en-US" altLang="zh-CN" dirty="0"/>
          </a:p>
          <a:p>
            <a:pPr marL="0" indent="0">
              <a:buNone/>
            </a:pPr>
            <a:endParaRPr lang="en-US" altLang="zh-CN" dirty="0"/>
          </a:p>
          <a:p>
            <a:endParaRPr lang="zh-CN" altLang="en-US" dirty="0"/>
          </a:p>
        </p:txBody>
      </p:sp>
      <p:pic>
        <p:nvPicPr>
          <p:cNvPr id="6" name="图片 5">
            <a:extLst>
              <a:ext uri="{FF2B5EF4-FFF2-40B4-BE49-F238E27FC236}">
                <a16:creationId xmlns:a16="http://schemas.microsoft.com/office/drawing/2014/main" id="{1F853F2E-5C2C-4E04-933C-66F1BEB7D1C4}"/>
              </a:ext>
            </a:extLst>
          </p:cNvPr>
          <p:cNvPicPr>
            <a:picLocks noChangeAspect="1"/>
          </p:cNvPicPr>
          <p:nvPr/>
        </p:nvPicPr>
        <p:blipFill>
          <a:blip r:embed="rId3"/>
          <a:stretch>
            <a:fillRect/>
          </a:stretch>
        </p:blipFill>
        <p:spPr>
          <a:xfrm>
            <a:off x="3101440" y="2794959"/>
            <a:ext cx="5578603" cy="3801433"/>
          </a:xfrm>
          <a:prstGeom prst="rect">
            <a:avLst/>
          </a:prstGeom>
        </p:spPr>
      </p:pic>
    </p:spTree>
    <p:extLst>
      <p:ext uri="{BB962C8B-B14F-4D97-AF65-F5344CB8AC3E}">
        <p14:creationId xmlns:p14="http://schemas.microsoft.com/office/powerpoint/2010/main" val="27643112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学术风格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TotalTime>
  <Words>5311</Words>
  <Application>Microsoft Office PowerPoint</Application>
  <PresentationFormat>宽屏</PresentationFormat>
  <Paragraphs>462</Paragraphs>
  <Slides>43</Slides>
  <Notes>36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43</vt:i4>
      </vt:variant>
    </vt:vector>
  </HeadingPairs>
  <TitlesOfParts>
    <vt:vector size="49" baseType="lpstr">
      <vt:lpstr>等线</vt:lpstr>
      <vt:lpstr>微软雅黑</vt:lpstr>
      <vt:lpstr>Arial</vt:lpstr>
      <vt:lpstr>Cambria Math</vt:lpstr>
      <vt:lpstr>Wingdings</vt:lpstr>
      <vt:lpstr>Office 主题​​</vt:lpstr>
      <vt:lpstr>Live Video Analytics</vt:lpstr>
      <vt:lpstr>Cameras &amp; video analysis apps are pervasive</vt:lpstr>
      <vt:lpstr>Deployment: Edge Site v.s Cyber Foraging</vt:lpstr>
      <vt:lpstr>Video Pipeline Abstraction</vt:lpstr>
      <vt:lpstr>PowerPoint 演示文稿</vt:lpstr>
      <vt:lpstr>Live Video Analytics at Scale with Approximation and Delay-Tolerance  (NSDI’17)</vt:lpstr>
      <vt:lpstr>Motivation &amp; Challenge</vt:lpstr>
      <vt:lpstr>Motivation: Diverse Quality &amp; Lag Requirements</vt:lpstr>
      <vt:lpstr>Objective: Quality &amp; Lag</vt:lpstr>
      <vt:lpstr>Challenge: Query, Profile, &amp; Planing</vt:lpstr>
      <vt:lpstr>System Design</vt:lpstr>
      <vt:lpstr>System Overview</vt:lpstr>
      <vt:lpstr>Offline: Query Profiling</vt:lpstr>
      <vt:lpstr>Offline: Greedy Exploration of Configs</vt:lpstr>
      <vt:lpstr>Utility Function: Quality &amp; Lag</vt:lpstr>
      <vt:lpstr>Online: Resource Allocation </vt:lpstr>
      <vt:lpstr>Online: Resource Allocation </vt:lpstr>
      <vt:lpstr>VideoStorm: Qeury Placement</vt:lpstr>
      <vt:lpstr>Evaluation</vt:lpstr>
      <vt:lpstr>Set Up</vt:lpstr>
      <vt:lpstr>Performance during Burst of Queries</vt:lpstr>
      <vt:lpstr>Performance during Burst of Queries</vt:lpstr>
      <vt:lpstr>Performance: Max-Sum</vt:lpstr>
      <vt:lpstr>Scalability  &amp;  Efficiency</vt:lpstr>
      <vt:lpstr>Summary: VideoStorm</vt:lpstr>
      <vt:lpstr>VideoEdge: Processing Camera Streams using Hierarchical Clusters (SEC’18) </vt:lpstr>
      <vt:lpstr>VideoEdge: Introduction</vt:lpstr>
      <vt:lpstr>Problem Formulation </vt:lpstr>
      <vt:lpstr>Heuristc Search: Plan &amp; Placement</vt:lpstr>
      <vt:lpstr>Exhaustive Search: Component Merging</vt:lpstr>
      <vt:lpstr>VideoEdge: Offline Profile</vt:lpstr>
      <vt:lpstr>Experiment: Setup</vt:lpstr>
      <vt:lpstr>Experiment: Baseline</vt:lpstr>
      <vt:lpstr>Improvement in Accuracy</vt:lpstr>
      <vt:lpstr>Resource Utilization</vt:lpstr>
      <vt:lpstr>Scalability</vt:lpstr>
      <vt:lpstr>Summary: VideoEdge</vt:lpstr>
      <vt:lpstr>Chameleon (SIGCOMM’18)</vt:lpstr>
      <vt:lpstr>Summary &amp; Discussion</vt:lpstr>
      <vt:lpstr>Summary</vt:lpstr>
      <vt:lpstr>Discussion</vt:lpstr>
      <vt:lpstr>Thank You!</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Video Analytics</dc:title>
  <dc:creator>贺 骁武</dc:creator>
  <cp:lastModifiedBy>贺 骁武</cp:lastModifiedBy>
  <cp:revision>206</cp:revision>
  <dcterms:created xsi:type="dcterms:W3CDTF">2020-04-28T15:13:22Z</dcterms:created>
  <dcterms:modified xsi:type="dcterms:W3CDTF">2020-05-27T13:19:03Z</dcterms:modified>
</cp:coreProperties>
</file>