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61" r:id="rId4"/>
    <p:sldId id="346" r:id="rId5"/>
    <p:sldId id="347" r:id="rId6"/>
    <p:sldId id="348" r:id="rId7"/>
    <p:sldId id="349" r:id="rId8"/>
    <p:sldId id="355" r:id="rId9"/>
    <p:sldId id="350" r:id="rId10"/>
    <p:sldId id="369" r:id="rId11"/>
    <p:sldId id="351" r:id="rId12"/>
    <p:sldId id="388" r:id="rId13"/>
    <p:sldId id="352" r:id="rId14"/>
    <p:sldId id="353" r:id="rId15"/>
    <p:sldId id="389" r:id="rId16"/>
    <p:sldId id="370" r:id="rId17"/>
    <p:sldId id="371" r:id="rId18"/>
    <p:sldId id="372" r:id="rId19"/>
    <p:sldId id="373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374" r:id="rId31"/>
    <p:sldId id="386" r:id="rId32"/>
    <p:sldId id="387" r:id="rId33"/>
    <p:sldId id="25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F2F2F2"/>
    <a:srgbClr val="E1F3C8"/>
    <a:srgbClr val="9E9E9E"/>
    <a:srgbClr val="515151"/>
    <a:srgbClr val="A7A7A7"/>
    <a:srgbClr val="919191"/>
    <a:srgbClr val="5CBE00"/>
    <a:srgbClr val="006549"/>
    <a:srgbClr val="007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43" y="715"/>
      </p:cViewPr>
      <p:guideLst>
        <p:guide orient="horz" pos="208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07100-BBAA-4FA9-B6BF-0EDCB90CABF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8364-59BD-4723-93AF-29BA9FD848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333272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408716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182180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35771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186973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262388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69136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208518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328359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修改流程图</a:t>
            </a:r>
          </a:p>
        </p:txBody>
      </p:sp>
    </p:spTree>
    <p:extLst>
      <p:ext uri="{BB962C8B-B14F-4D97-AF65-F5344CB8AC3E}">
        <p14:creationId xmlns:p14="http://schemas.microsoft.com/office/powerpoint/2010/main" val="362750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91885" y="435429"/>
            <a:ext cx="11422740" cy="599066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76CD-08A6-4290-8BBF-10DE04859D63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5EBE-4014-4793-ACA7-8C71F64BB9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>
            <a:spLocks noChangeAspect="1"/>
          </p:cNvSpPr>
          <p:nvPr/>
        </p:nvSpPr>
        <p:spPr>
          <a:xfrm>
            <a:off x="10251074" y="-1581593"/>
            <a:ext cx="3285207" cy="2879611"/>
          </a:xfrm>
          <a:prstGeom prst="parallelogram">
            <a:avLst>
              <a:gd name="adj" fmla="val 98271"/>
            </a:avLst>
          </a:prstGeom>
          <a:solidFill>
            <a:srgbClr val="34629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0239549" y="-1601174"/>
            <a:ext cx="2463898" cy="2159709"/>
          </a:xfrm>
          <a:prstGeom prst="parallelogram">
            <a:avLst>
              <a:gd name="adj" fmla="val 98271"/>
            </a:avLst>
          </a:prstGeom>
          <a:solidFill>
            <a:srgbClr val="34629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平行四边形 5"/>
          <p:cNvSpPr>
            <a:spLocks noChangeAspect="1"/>
          </p:cNvSpPr>
          <p:nvPr/>
        </p:nvSpPr>
        <p:spPr>
          <a:xfrm>
            <a:off x="11394118" y="-796497"/>
            <a:ext cx="2053255" cy="1799757"/>
          </a:xfrm>
          <a:prstGeom prst="parallelogram">
            <a:avLst>
              <a:gd name="adj" fmla="val 98271"/>
            </a:avLst>
          </a:prstGeom>
          <a:solidFill>
            <a:srgbClr val="3462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>
            <a:spLocks noChangeAspect="1"/>
          </p:cNvSpPr>
          <p:nvPr/>
        </p:nvSpPr>
        <p:spPr>
          <a:xfrm>
            <a:off x="-1333913" y="5670027"/>
            <a:ext cx="3285207" cy="2879611"/>
          </a:xfrm>
          <a:prstGeom prst="parallelogram">
            <a:avLst>
              <a:gd name="adj" fmla="val 98271"/>
            </a:avLst>
          </a:prstGeom>
          <a:solidFill>
            <a:srgbClr val="34629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平行四边形 7"/>
          <p:cNvSpPr>
            <a:spLocks noChangeAspect="1"/>
          </p:cNvSpPr>
          <p:nvPr/>
        </p:nvSpPr>
        <p:spPr>
          <a:xfrm>
            <a:off x="-1613627" y="5911667"/>
            <a:ext cx="2463898" cy="2159709"/>
          </a:xfrm>
          <a:prstGeom prst="parallelogram">
            <a:avLst>
              <a:gd name="adj" fmla="val 98271"/>
            </a:avLst>
          </a:prstGeom>
          <a:solidFill>
            <a:srgbClr val="34629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平行四边形 8"/>
          <p:cNvSpPr>
            <a:spLocks noChangeAspect="1"/>
          </p:cNvSpPr>
          <p:nvPr/>
        </p:nvSpPr>
        <p:spPr>
          <a:xfrm>
            <a:off x="-190869" y="6455122"/>
            <a:ext cx="2053255" cy="1799757"/>
          </a:xfrm>
          <a:prstGeom prst="parallelogram">
            <a:avLst>
              <a:gd name="adj" fmla="val 98271"/>
            </a:avLst>
          </a:prstGeom>
          <a:solidFill>
            <a:srgbClr val="3462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72324" y="3671818"/>
            <a:ext cx="9254142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油田项目工作介绍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04287" y="5331337"/>
            <a:ext cx="23834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汇报人：黄可宏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4665" y="4812030"/>
            <a:ext cx="61125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charset="0"/>
                <a:ea typeface="Lucida Sans Unicode" panose="020B0602030504020204" charset="0"/>
              </a:rPr>
              <a:t>Introduction to Oil project</a:t>
            </a:r>
          </a:p>
        </p:txBody>
      </p:sp>
      <p:pic>
        <p:nvPicPr>
          <p:cNvPr id="17" name="图片 16" descr="E:\Study\实验室\20200603 组会\图\油田.jpg油田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862830" y="1298575"/>
            <a:ext cx="2466975" cy="2372360"/>
          </a:xfrm>
          <a:prstGeom prst="ellipse">
            <a:avLst/>
          </a:prstGeom>
          <a:ln w="38100">
            <a:solidFill>
              <a:srgbClr val="346290"/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2124270"/>
            <a:ext cx="5590729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数字化油田解决方案</a:t>
            </a: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主要业务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井场监控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站场监控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智能巡检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传输专网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大华</a:t>
              </a:r>
            </a:p>
          </p:txBody>
        </p:sp>
      </p:grpSp>
      <p:pic>
        <p:nvPicPr>
          <p:cNvPr id="57" name="图片 56" descr="E:\Study\实验室\20200603 组会\图\大华.png大华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85630" y="5738495"/>
            <a:ext cx="1413510" cy="425450"/>
          </a:xfrm>
          <a:prstGeom prst="rect">
            <a:avLst/>
          </a:prstGeom>
          <a:ln>
            <a:noFill/>
          </a:ln>
        </p:spPr>
      </p:pic>
      <p:pic>
        <p:nvPicPr>
          <p:cNvPr id="4" name="图片 3" descr="大华油田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3470" y="2124075"/>
            <a:ext cx="4725670" cy="3531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2124270"/>
            <a:ext cx="55907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主打人工智能的企业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MegBox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最高支持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RTSP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视频流接入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高效人脸检测和识别算法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提供安防业务系统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提供二次开发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RESTFUL API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场景：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小区、综合治理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门禁通行、新零售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0150" lvl="2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特种摄像头场合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旷视科技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680" y="5658614"/>
            <a:ext cx="1666875" cy="476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1187" y="2631473"/>
            <a:ext cx="3502610" cy="2254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2124270"/>
            <a:ext cx="55907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MegBox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优点：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先进的人脸检测和识别算法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RESTFUL API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接口进行二次开发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缺点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最高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路的支持在大型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应用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场景下的部署比较复杂（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油田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-200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路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仅支持人脸检测和识别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业务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流程黑盒化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旷视科技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680" y="5658614"/>
            <a:ext cx="1666875" cy="476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14" y="2394898"/>
            <a:ext cx="3391401" cy="25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185" y="2124075"/>
            <a:ext cx="916114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NVIDIA DeepStream SDK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for vision AI developers, software partners, startups and OEMs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provide a complete streaming analytics toolkit for AI-based multi-sensor processing, video</a:t>
            </a: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Intel Media SDK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for developers who want to quickly process video files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 Comprehensive API for VideoProcessing</a:t>
            </a: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Google MediaPipe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for researchers and developers to build ML solutions and applications for moblie, edge, cloud and the web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629486" y="1585297"/>
              <a:ext cx="2273935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Video Processing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385" y="2124075"/>
            <a:ext cx="876300" cy="723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760" y="3562985"/>
            <a:ext cx="923925" cy="514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6295" y="4580890"/>
            <a:ext cx="1376680" cy="591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2124270"/>
            <a:ext cx="559072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流程示例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DeepStream</a:t>
              </a:r>
            </a:p>
          </p:txBody>
        </p:sp>
      </p:grpSp>
      <p:pic>
        <p:nvPicPr>
          <p:cNvPr id="8" name="图片 7" descr="deepstream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3345" y="2265680"/>
            <a:ext cx="9121775" cy="3425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2124270"/>
            <a:ext cx="944559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路视频支持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 </a:t>
            </a:r>
            <a:r>
              <a:rPr lang="en-US" altLang="zh-CN" dirty="0"/>
              <a:t>Dual Intel</a:t>
            </a:r>
            <a:r>
              <a:rPr lang="en-US" altLang="zh-CN" baseline="30000" dirty="0"/>
              <a:t>®</a:t>
            </a:r>
            <a:r>
              <a:rPr lang="en-US" altLang="zh-CN" dirty="0"/>
              <a:t> Xeon</a:t>
            </a:r>
            <a:r>
              <a:rPr lang="en-US" altLang="zh-CN" baseline="30000" dirty="0"/>
              <a:t>®</a:t>
            </a:r>
            <a:r>
              <a:rPr lang="en-US" altLang="zh-CN" dirty="0"/>
              <a:t> CPU E5-2650 v4 @ 2.20GHz (48 threads total)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GPU: Tesla T4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DeepStream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457" y="4990631"/>
            <a:ext cx="8693595" cy="12218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113"/>
          <a:stretch/>
        </p:blipFill>
        <p:spPr>
          <a:xfrm>
            <a:off x="4466525" y="2934951"/>
            <a:ext cx="5600431" cy="20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2124270"/>
            <a:ext cx="559072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监控系统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demo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DeepStream</a:t>
              </a:r>
            </a:p>
          </p:txBody>
        </p:sp>
      </p:grpSp>
      <p:pic>
        <p:nvPicPr>
          <p:cNvPr id="3" name="图片 2" descr="模块流程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060" y="2320290"/>
            <a:ext cx="9454515" cy="395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696358" y="2124270"/>
            <a:ext cx="55907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面向油田控制中心的视频安防监控系统解决方案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核心功能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多路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行人自动监测和记录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人脸捕捉和识别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人群检测和通知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视频分析结果查询和统计可视化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运动目标追踪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视频存储和管理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网络管理</a:t>
            </a:r>
          </a:p>
          <a:p>
            <a:pPr marL="285750" lvl="0" indent="-285750">
              <a:lnSpc>
                <a:spcPct val="150000"/>
              </a:lnSpc>
              <a:buClr>
                <a:srgbClr val="346290"/>
              </a:buClr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稳定性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并发数据处理能力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油田项目</a:t>
              </a:r>
            </a:p>
          </p:txBody>
        </p:sp>
      </p:grpSp>
      <p:pic>
        <p:nvPicPr>
          <p:cNvPr id="57" name="图片 56" descr="E:\Study\实验室\20200603 组会\图\timg.jpgtim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3440" y="2884805"/>
            <a:ext cx="4894580" cy="27165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系统架构图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82826" y="2030095"/>
            <a:ext cx="8674989" cy="4072709"/>
            <a:chOff x="241" y="2604"/>
            <a:chExt cx="13630" cy="7043"/>
          </a:xfrm>
        </p:grpSpPr>
        <p:sp>
          <p:nvSpPr>
            <p:cNvPr id="9" name="五边形 101"/>
            <p:cNvSpPr>
              <a:spLocks noChangeArrowheads="1"/>
            </p:cNvSpPr>
            <p:nvPr/>
          </p:nvSpPr>
          <p:spPr bwMode="auto">
            <a:xfrm>
              <a:off x="241" y="9011"/>
              <a:ext cx="2198" cy="594"/>
            </a:xfrm>
            <a:prstGeom prst="homePlate">
              <a:avLst>
                <a:gd name="adj" fmla="val 50008"/>
              </a:avLst>
            </a:prstGeom>
            <a:solidFill>
              <a:srgbClr val="20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0000" anchor="ctr"/>
            <a:lstStyle/>
            <a:p>
              <a:pPr algn="l"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感知层</a:t>
              </a:r>
            </a:p>
          </p:txBody>
        </p:sp>
        <p:sp>
          <p:nvSpPr>
            <p:cNvPr id="17" name="Up Arrow 146"/>
            <p:cNvSpPr/>
            <p:nvPr/>
          </p:nvSpPr>
          <p:spPr bwMode="auto">
            <a:xfrm>
              <a:off x="3910" y="8728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  <p:sp>
          <p:nvSpPr>
            <p:cNvPr id="19" name="TextBox 290"/>
            <p:cNvSpPr txBox="1">
              <a:spLocks noChangeArrowheads="1"/>
            </p:cNvSpPr>
            <p:nvPr/>
          </p:nvSpPr>
          <p:spPr bwMode="auto">
            <a:xfrm>
              <a:off x="3600" y="9381"/>
              <a:ext cx="170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85000"/>
                    </a:schemeClr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无线传感器节点</a:t>
              </a:r>
            </a:p>
          </p:txBody>
        </p:sp>
        <p:sp>
          <p:nvSpPr>
            <p:cNvPr id="3" name="TextBox 161"/>
            <p:cNvSpPr txBox="1"/>
            <p:nvPr/>
          </p:nvSpPr>
          <p:spPr>
            <a:xfrm>
              <a:off x="7874" y="8848"/>
              <a:ext cx="2530" cy="492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ctr">
                <a:lnSpc>
                  <a:spcPct val="9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Calibri" panose="020F0502020204030204" pitchFamily="34" charset="0"/>
                </a:rPr>
                <a:t>主动</a:t>
              </a:r>
              <a:r>
                <a:rPr lang="en-US" altLang="zh-CN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Calibri" panose="020F0502020204030204" pitchFamily="34" charset="0"/>
                </a:rPr>
                <a:t>&amp;</a:t>
              </a:r>
              <a:r>
                <a:rPr lang="zh-CN" altLang="en-US" sz="1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  <a:cs typeface="Calibri" panose="020F0502020204030204" pitchFamily="34" charset="0"/>
                </a:rPr>
                <a:t>被动采集</a:t>
              </a:r>
            </a:p>
          </p:txBody>
        </p:sp>
        <p:sp>
          <p:nvSpPr>
            <p:cNvPr id="68" name="Up Arrow 146"/>
            <p:cNvSpPr/>
            <p:nvPr/>
          </p:nvSpPr>
          <p:spPr bwMode="auto">
            <a:xfrm>
              <a:off x="6246" y="8707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  <p:sp>
          <p:nvSpPr>
            <p:cNvPr id="70" name="TextBox 290"/>
            <p:cNvSpPr txBox="1">
              <a:spLocks noChangeArrowheads="1"/>
            </p:cNvSpPr>
            <p:nvPr/>
          </p:nvSpPr>
          <p:spPr bwMode="auto">
            <a:xfrm>
              <a:off x="5936" y="9366"/>
              <a:ext cx="170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85000"/>
                    </a:schemeClr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kumimoji="0"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RFID射频标签</a:t>
              </a:r>
            </a:p>
          </p:txBody>
        </p:sp>
        <p:sp>
          <p:nvSpPr>
            <p:cNvPr id="73" name="Up Arrow 146"/>
            <p:cNvSpPr/>
            <p:nvPr/>
          </p:nvSpPr>
          <p:spPr bwMode="auto">
            <a:xfrm>
              <a:off x="11281" y="8725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  <p:sp>
          <p:nvSpPr>
            <p:cNvPr id="75" name="TextBox 290"/>
            <p:cNvSpPr txBox="1">
              <a:spLocks noChangeArrowheads="1"/>
            </p:cNvSpPr>
            <p:nvPr/>
          </p:nvSpPr>
          <p:spPr bwMode="auto">
            <a:xfrm>
              <a:off x="10971" y="9366"/>
              <a:ext cx="170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85000"/>
                    </a:schemeClr>
                  </a:solidFill>
                </a14:hiddenFill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kumimoji="0"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摄像头</a:t>
              </a:r>
            </a:p>
          </p:txBody>
        </p:sp>
        <p:sp>
          <p:nvSpPr>
            <p:cNvPr id="77" name="五边形 101"/>
            <p:cNvSpPr>
              <a:spLocks noChangeArrowheads="1"/>
            </p:cNvSpPr>
            <p:nvPr/>
          </p:nvSpPr>
          <p:spPr bwMode="auto">
            <a:xfrm>
              <a:off x="261" y="7990"/>
              <a:ext cx="2177" cy="594"/>
            </a:xfrm>
            <a:prstGeom prst="homePlate">
              <a:avLst>
                <a:gd name="adj" fmla="val 50008"/>
              </a:avLst>
            </a:prstGeom>
            <a:solidFill>
              <a:srgbClr val="20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0000" anchor="ctr"/>
            <a:lstStyle/>
            <a:p>
              <a:pPr algn="l"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网络层</a:t>
              </a:r>
            </a:p>
          </p:txBody>
        </p:sp>
        <p:sp>
          <p:nvSpPr>
            <p:cNvPr id="80" name="立方体 79"/>
            <p:cNvSpPr/>
            <p:nvPr/>
          </p:nvSpPr>
          <p:spPr bwMode="auto">
            <a:xfrm>
              <a:off x="3243" y="7832"/>
              <a:ext cx="4326" cy="850"/>
            </a:xfrm>
            <a:prstGeom prst="cube">
              <a:avLst>
                <a:gd name="adj" fmla="val 59176"/>
              </a:avLst>
            </a:prstGeom>
            <a:solidFill>
              <a:srgbClr val="33BF8E"/>
            </a:solidFill>
            <a:ln>
              <a:solidFill>
                <a:srgbClr val="33BF8E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</a:rPr>
                <a:t>无线</a:t>
              </a:r>
              <a:r>
                <a:rPr lang="en-US" altLang="zh-CN" sz="1200" b="1" dirty="0">
                  <a:solidFill>
                    <a:schemeClr val="bg1"/>
                  </a:solidFill>
                  <a:latin typeface="+mn-ea"/>
                </a:rPr>
                <a:t>Mesh</a:t>
              </a:r>
              <a:r>
                <a:rPr lang="zh-CN" altLang="en-US" sz="1200" b="1" dirty="0">
                  <a:solidFill>
                    <a:schemeClr val="bg1"/>
                  </a:solidFill>
                  <a:latin typeface="+mn-ea"/>
                </a:rPr>
                <a:t>网络</a:t>
              </a:r>
            </a:p>
          </p:txBody>
        </p:sp>
        <p:sp>
          <p:nvSpPr>
            <p:cNvPr id="81" name="立方体 80"/>
            <p:cNvSpPr/>
            <p:nvPr/>
          </p:nvSpPr>
          <p:spPr bwMode="auto">
            <a:xfrm>
              <a:off x="7256" y="7832"/>
              <a:ext cx="3602" cy="850"/>
            </a:xfrm>
            <a:prstGeom prst="cube">
              <a:avLst>
                <a:gd name="adj" fmla="val 59176"/>
              </a:avLst>
            </a:prstGeom>
            <a:solidFill>
              <a:srgbClr val="33BF8E"/>
            </a:solidFill>
            <a:ln>
              <a:solidFill>
                <a:srgbClr val="33BF8E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无线传感器网络</a:t>
              </a:r>
            </a:p>
          </p:txBody>
        </p:sp>
        <p:sp>
          <p:nvSpPr>
            <p:cNvPr id="83" name="立方体 82"/>
            <p:cNvSpPr/>
            <p:nvPr/>
          </p:nvSpPr>
          <p:spPr bwMode="auto">
            <a:xfrm>
              <a:off x="10530" y="7832"/>
              <a:ext cx="3158" cy="850"/>
            </a:xfrm>
            <a:prstGeom prst="cube">
              <a:avLst>
                <a:gd name="adj" fmla="val 59176"/>
              </a:avLst>
            </a:prstGeom>
            <a:solidFill>
              <a:srgbClr val="33BF8E"/>
            </a:solidFill>
            <a:ln>
              <a:solidFill>
                <a:srgbClr val="33BF8E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WiFi网络</a:t>
              </a:r>
            </a:p>
          </p:txBody>
        </p:sp>
        <p:sp>
          <p:nvSpPr>
            <p:cNvPr id="87" name="Up Arrow 146"/>
            <p:cNvSpPr/>
            <p:nvPr/>
          </p:nvSpPr>
          <p:spPr bwMode="auto">
            <a:xfrm>
              <a:off x="4935" y="7594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  <p:sp>
          <p:nvSpPr>
            <p:cNvPr id="88" name="Up Arrow 146"/>
            <p:cNvSpPr/>
            <p:nvPr/>
          </p:nvSpPr>
          <p:spPr bwMode="auto">
            <a:xfrm>
              <a:off x="8417" y="7594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  <p:sp>
          <p:nvSpPr>
            <p:cNvPr id="89" name="Up Arrow 146"/>
            <p:cNvSpPr/>
            <p:nvPr/>
          </p:nvSpPr>
          <p:spPr bwMode="auto">
            <a:xfrm>
              <a:off x="11592" y="7576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  <p:sp>
          <p:nvSpPr>
            <p:cNvPr id="91" name="五边形 101"/>
            <p:cNvSpPr>
              <a:spLocks noChangeArrowheads="1"/>
            </p:cNvSpPr>
            <p:nvPr/>
          </p:nvSpPr>
          <p:spPr bwMode="auto">
            <a:xfrm>
              <a:off x="261" y="3117"/>
              <a:ext cx="2179" cy="594"/>
            </a:xfrm>
            <a:prstGeom prst="homePlate">
              <a:avLst>
                <a:gd name="adj" fmla="val 50008"/>
              </a:avLst>
            </a:prstGeom>
            <a:solidFill>
              <a:srgbClr val="2066AC"/>
            </a:solidFill>
            <a:ln>
              <a:noFill/>
            </a:ln>
          </p:spPr>
          <p:txBody>
            <a:bodyPr lIns="180000" anchor="ctr">
              <a:noAutofit/>
            </a:bodyPr>
            <a:lstStyle/>
            <a:p>
              <a:pPr lvl="0" algn="l">
                <a:buClrTx/>
                <a:buSzTx/>
                <a:buFont typeface="Arial" panose="020B0604020202020204" pitchFamily="34" charset="0"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应用层</a:t>
              </a:r>
            </a:p>
          </p:txBody>
        </p:sp>
        <p:sp>
          <p:nvSpPr>
            <p:cNvPr id="92" name="五边形 101"/>
            <p:cNvSpPr>
              <a:spLocks noChangeArrowheads="1"/>
            </p:cNvSpPr>
            <p:nvPr/>
          </p:nvSpPr>
          <p:spPr bwMode="auto">
            <a:xfrm>
              <a:off x="241" y="5934"/>
              <a:ext cx="2198" cy="594"/>
            </a:xfrm>
            <a:prstGeom prst="homePlate">
              <a:avLst>
                <a:gd name="adj" fmla="val 50008"/>
              </a:avLst>
            </a:prstGeom>
            <a:solidFill>
              <a:srgbClr val="2066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80000" anchor="ctr"/>
            <a:lstStyle/>
            <a:p>
              <a:pPr algn="l"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数据层</a:t>
              </a:r>
            </a:p>
          </p:txBody>
        </p:sp>
        <p:sp>
          <p:nvSpPr>
            <p:cNvPr id="93" name="立方体 259"/>
            <p:cNvSpPr>
              <a:spLocks noChangeArrowheads="1"/>
            </p:cNvSpPr>
            <p:nvPr/>
          </p:nvSpPr>
          <p:spPr bwMode="auto">
            <a:xfrm>
              <a:off x="3414" y="6218"/>
              <a:ext cx="8464" cy="1353"/>
            </a:xfrm>
            <a:prstGeom prst="cube">
              <a:avLst>
                <a:gd name="adj" fmla="val 59176"/>
              </a:avLst>
            </a:prstGeom>
            <a:solidFill>
              <a:srgbClr val="278065"/>
            </a:solidFill>
            <a:ln>
              <a:solidFill>
                <a:srgbClr val="277F6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+mn-ea"/>
                </a:rPr>
                <a:t>通用存储</a:t>
              </a:r>
              <a:r>
                <a:rPr lang="zh-CN" altLang="en-US" sz="1200" b="1" dirty="0">
                  <a:solidFill>
                    <a:schemeClr val="bg1"/>
                  </a:solidFill>
                  <a:latin typeface="+mn-ea"/>
                </a:rPr>
                <a:t>数据平台</a:t>
              </a:r>
            </a:p>
          </p:txBody>
        </p:sp>
        <p:sp>
          <p:nvSpPr>
            <p:cNvPr id="94" name="立方体 153"/>
            <p:cNvSpPr>
              <a:spLocks noChangeArrowheads="1"/>
            </p:cNvSpPr>
            <p:nvPr/>
          </p:nvSpPr>
          <p:spPr bwMode="auto">
            <a:xfrm>
              <a:off x="3387" y="5565"/>
              <a:ext cx="2835" cy="1352"/>
            </a:xfrm>
            <a:prstGeom prst="cube">
              <a:avLst>
                <a:gd name="adj" fmla="val 59176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油气泄漏事件建模</a:t>
              </a:r>
            </a:p>
          </p:txBody>
        </p:sp>
        <p:sp>
          <p:nvSpPr>
            <p:cNvPr id="95" name="立方体 252"/>
            <p:cNvSpPr>
              <a:spLocks noChangeArrowheads="1"/>
            </p:cNvSpPr>
            <p:nvPr/>
          </p:nvSpPr>
          <p:spPr bwMode="auto">
            <a:xfrm>
              <a:off x="5458" y="5565"/>
              <a:ext cx="2782" cy="1352"/>
            </a:xfrm>
            <a:prstGeom prst="cube">
              <a:avLst>
                <a:gd name="adj" fmla="val 59176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人员行为</a:t>
              </a:r>
            </a:p>
          </p:txBody>
        </p:sp>
        <p:sp>
          <p:nvSpPr>
            <p:cNvPr id="96" name="立方体 253"/>
            <p:cNvSpPr>
              <a:spLocks noChangeArrowheads="1"/>
            </p:cNvSpPr>
            <p:nvPr/>
          </p:nvSpPr>
          <p:spPr bwMode="auto">
            <a:xfrm>
              <a:off x="7496" y="5565"/>
              <a:ext cx="2550" cy="1352"/>
            </a:xfrm>
            <a:prstGeom prst="cube">
              <a:avLst>
                <a:gd name="adj" fmla="val 59176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生产物资信息</a:t>
              </a:r>
            </a:p>
          </p:txBody>
        </p:sp>
        <p:sp>
          <p:nvSpPr>
            <p:cNvPr id="97" name="立方体 256"/>
            <p:cNvSpPr>
              <a:spLocks noChangeArrowheads="1"/>
            </p:cNvSpPr>
            <p:nvPr/>
          </p:nvSpPr>
          <p:spPr bwMode="auto">
            <a:xfrm>
              <a:off x="9328" y="5565"/>
              <a:ext cx="2550" cy="1352"/>
            </a:xfrm>
            <a:prstGeom prst="cube">
              <a:avLst>
                <a:gd name="adj" fmla="val 59176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油田三维模型</a:t>
              </a:r>
            </a:p>
          </p:txBody>
        </p:sp>
        <p:sp>
          <p:nvSpPr>
            <p:cNvPr id="98" name="立方体 251"/>
            <p:cNvSpPr>
              <a:spLocks noChangeArrowheads="1"/>
            </p:cNvSpPr>
            <p:nvPr/>
          </p:nvSpPr>
          <p:spPr bwMode="auto">
            <a:xfrm>
              <a:off x="3387" y="4918"/>
              <a:ext cx="3175" cy="1350"/>
            </a:xfrm>
            <a:prstGeom prst="cube">
              <a:avLst>
                <a:gd name="adj" fmla="val 59176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监控视频大数据分析</a:t>
              </a:r>
            </a:p>
          </p:txBody>
        </p:sp>
        <p:sp>
          <p:nvSpPr>
            <p:cNvPr id="99" name="立方体 257"/>
            <p:cNvSpPr>
              <a:spLocks noChangeArrowheads="1"/>
            </p:cNvSpPr>
            <p:nvPr/>
          </p:nvSpPr>
          <p:spPr bwMode="auto">
            <a:xfrm>
              <a:off x="5892" y="4918"/>
              <a:ext cx="3175" cy="1350"/>
            </a:xfrm>
            <a:prstGeom prst="cube">
              <a:avLst>
                <a:gd name="adj" fmla="val 59176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油田无人值守</a:t>
              </a:r>
            </a:p>
          </p:txBody>
        </p:sp>
        <p:sp>
          <p:nvSpPr>
            <p:cNvPr id="100" name="立方体 258"/>
            <p:cNvSpPr>
              <a:spLocks noChangeArrowheads="1"/>
            </p:cNvSpPr>
            <p:nvPr/>
          </p:nvSpPr>
          <p:spPr bwMode="auto">
            <a:xfrm>
              <a:off x="8379" y="4918"/>
              <a:ext cx="3472" cy="1350"/>
            </a:xfrm>
            <a:prstGeom prst="cube">
              <a:avLst>
                <a:gd name="adj" fmla="val 59176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关键生产指标监控</a:t>
              </a:r>
            </a:p>
          </p:txBody>
        </p:sp>
        <p:sp>
          <p:nvSpPr>
            <p:cNvPr id="101" name="立方体 260"/>
            <p:cNvSpPr>
              <a:spLocks noChangeArrowheads="1"/>
            </p:cNvSpPr>
            <p:nvPr/>
          </p:nvSpPr>
          <p:spPr bwMode="auto">
            <a:xfrm>
              <a:off x="11158" y="4918"/>
              <a:ext cx="1700" cy="2653"/>
            </a:xfrm>
            <a:prstGeom prst="cube">
              <a:avLst>
                <a:gd name="adj" fmla="val 46972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数据</a:t>
              </a:r>
            </a:p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挖掘</a:t>
              </a:r>
            </a:p>
          </p:txBody>
        </p:sp>
        <p:sp>
          <p:nvSpPr>
            <p:cNvPr id="102" name="立方体 269"/>
            <p:cNvSpPr>
              <a:spLocks noChangeArrowheads="1"/>
            </p:cNvSpPr>
            <p:nvPr/>
          </p:nvSpPr>
          <p:spPr bwMode="auto">
            <a:xfrm>
              <a:off x="12106" y="4905"/>
              <a:ext cx="1700" cy="2652"/>
            </a:xfrm>
            <a:prstGeom prst="cube">
              <a:avLst>
                <a:gd name="adj" fmla="val 47560"/>
              </a:avLst>
            </a:prstGeom>
            <a:solidFill>
              <a:srgbClr val="5D91FE"/>
            </a:solidFill>
            <a:ln>
              <a:solidFill>
                <a:srgbClr val="5D91F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数据清洗与结构化</a:t>
              </a:r>
            </a:p>
          </p:txBody>
        </p:sp>
        <p:sp>
          <p:nvSpPr>
            <p:cNvPr id="103" name="立方体 276"/>
            <p:cNvSpPr>
              <a:spLocks noChangeArrowheads="1"/>
            </p:cNvSpPr>
            <p:nvPr/>
          </p:nvSpPr>
          <p:spPr bwMode="auto">
            <a:xfrm>
              <a:off x="3387" y="4193"/>
              <a:ext cx="10419" cy="1417"/>
            </a:xfrm>
            <a:prstGeom prst="cube">
              <a:avLst>
                <a:gd name="adj" fmla="val 59176"/>
              </a:avLst>
            </a:prstGeom>
            <a:solidFill>
              <a:srgbClr val="3273F3"/>
            </a:solidFill>
            <a:ln>
              <a:solidFill>
                <a:srgbClr val="3273F3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600" b="1" dirty="0" smtClean="0">
                  <a:latin typeface="+mn-ea"/>
                </a:rPr>
                <a:t>计算</a:t>
              </a:r>
              <a:r>
                <a:rPr lang="zh-CN" altLang="en-US" sz="1600" b="1" dirty="0">
                  <a:latin typeface="+mn-ea"/>
                </a:rPr>
                <a:t>平台</a:t>
              </a:r>
            </a:p>
          </p:txBody>
        </p:sp>
        <p:sp>
          <p:nvSpPr>
            <p:cNvPr id="110" name="立方体 109"/>
            <p:cNvSpPr/>
            <p:nvPr/>
          </p:nvSpPr>
          <p:spPr bwMode="auto">
            <a:xfrm>
              <a:off x="3260" y="3116"/>
              <a:ext cx="4034" cy="1417"/>
            </a:xfrm>
            <a:prstGeom prst="cube">
              <a:avLst>
                <a:gd name="adj" fmla="val 59176"/>
              </a:avLst>
            </a:prstGeom>
            <a:solidFill>
              <a:srgbClr val="FF9118"/>
            </a:solidFill>
            <a:ln>
              <a:solidFill>
                <a:srgbClr val="FF9118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安防数据分析模块</a:t>
              </a:r>
            </a:p>
          </p:txBody>
        </p:sp>
        <p:sp>
          <p:nvSpPr>
            <p:cNvPr id="111" name="矩形 110"/>
            <p:cNvSpPr/>
            <p:nvPr/>
          </p:nvSpPr>
          <p:spPr bwMode="auto">
            <a:xfrm>
              <a:off x="4645" y="2843"/>
              <a:ext cx="2130" cy="680"/>
            </a:xfrm>
            <a:prstGeom prst="rect">
              <a:avLst/>
            </a:prstGeom>
            <a:solidFill>
              <a:srgbClr val="8A63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anchor="ctr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综合安保系统</a:t>
              </a:r>
            </a:p>
          </p:txBody>
        </p:sp>
        <p:sp>
          <p:nvSpPr>
            <p:cNvPr id="120" name="立方体 119"/>
            <p:cNvSpPr/>
            <p:nvPr/>
          </p:nvSpPr>
          <p:spPr bwMode="auto">
            <a:xfrm>
              <a:off x="6550" y="3097"/>
              <a:ext cx="4034" cy="1417"/>
            </a:xfrm>
            <a:prstGeom prst="cube">
              <a:avLst>
                <a:gd name="adj" fmla="val 59176"/>
              </a:avLst>
            </a:prstGeom>
            <a:solidFill>
              <a:srgbClr val="FF9118"/>
            </a:solidFill>
            <a:ln>
              <a:solidFill>
                <a:srgbClr val="FF9118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生产流程分析模块</a:t>
              </a: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8055" y="2787"/>
              <a:ext cx="2130" cy="680"/>
            </a:xfrm>
            <a:prstGeom prst="rect">
              <a:avLst/>
            </a:prstGeom>
            <a:solidFill>
              <a:srgbClr val="8A63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anchor="ctr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生产运营系统</a:t>
              </a:r>
            </a:p>
          </p:txBody>
        </p:sp>
        <p:sp>
          <p:nvSpPr>
            <p:cNvPr id="125" name="立方体 124"/>
            <p:cNvSpPr/>
            <p:nvPr/>
          </p:nvSpPr>
          <p:spPr bwMode="auto">
            <a:xfrm>
              <a:off x="9837" y="3083"/>
              <a:ext cx="4034" cy="1417"/>
            </a:xfrm>
            <a:prstGeom prst="cube">
              <a:avLst>
                <a:gd name="adj" fmla="val 59176"/>
              </a:avLst>
            </a:prstGeom>
            <a:solidFill>
              <a:srgbClr val="FF9118"/>
            </a:solidFill>
            <a:ln>
              <a:solidFill>
                <a:srgbClr val="FF9118"/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</a:pPr>
              <a:r>
                <a:rPr lang="zh-CN" altLang="en-US" sz="1200" b="1" dirty="0">
                  <a:solidFill>
                    <a:schemeClr val="bg1"/>
                  </a:solidFill>
                  <a:latin typeface="+mn-ea"/>
                  <a:sym typeface="+mn-ea"/>
                </a:rPr>
                <a:t>资产生命周期分析模块</a:t>
              </a: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11325" y="2773"/>
              <a:ext cx="2130" cy="680"/>
            </a:xfrm>
            <a:prstGeom prst="rect">
              <a:avLst/>
            </a:prstGeom>
            <a:solidFill>
              <a:srgbClr val="8A63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anchor="ctr">
              <a:noAutofit/>
            </a:bodyPr>
            <a:lstStyle/>
            <a:p>
              <a:pPr lvl="0" algn="ctr">
                <a:buClrTx/>
                <a:buSzTx/>
                <a:buFont typeface="Arial" panose="020B0604020202020204" pitchFamily="34" charset="0"/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+mn-ea"/>
                  <a:cs typeface="宋体" panose="02010600030101010101" pitchFamily="2" charset="-122"/>
                  <a:sym typeface="+mn-ea"/>
                </a:rPr>
                <a:t>资产管理系统</a:t>
              </a:r>
            </a:p>
          </p:txBody>
        </p:sp>
        <p:grpSp>
          <p:nvGrpSpPr>
            <p:cNvPr id="130" name="组 257"/>
            <p:cNvGrpSpPr/>
            <p:nvPr/>
          </p:nvGrpSpPr>
          <p:grpSpPr bwMode="auto">
            <a:xfrm>
              <a:off x="2018" y="5053"/>
              <a:ext cx="1695" cy="978"/>
              <a:chOff x="696947" y="3666230"/>
              <a:chExt cx="1076325" cy="621570"/>
            </a:xfrm>
          </p:grpSpPr>
          <p:pic>
            <p:nvPicPr>
              <p:cNvPr id="131" name="图片 28" descr="compute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109" y="3666230"/>
                <a:ext cx="540000" cy="413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TextBox 272"/>
              <p:cNvSpPr txBox="1"/>
              <p:nvPr/>
            </p:nvSpPr>
            <p:spPr>
              <a:xfrm>
                <a:off x="696947" y="4035027"/>
                <a:ext cx="1076325" cy="2527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Arial" panose="020B0604020202020204"/>
                  </a:rPr>
                  <a:t>平台配置</a:t>
                </a:r>
                <a:endPara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/>
                </a:endParaRPr>
              </a:p>
            </p:txBody>
          </p:sp>
        </p:grpSp>
        <p:grpSp>
          <p:nvGrpSpPr>
            <p:cNvPr id="137" name="组 258"/>
            <p:cNvGrpSpPr/>
            <p:nvPr/>
          </p:nvGrpSpPr>
          <p:grpSpPr bwMode="auto">
            <a:xfrm>
              <a:off x="2167" y="6550"/>
              <a:ext cx="1320" cy="1085"/>
              <a:chOff x="696947" y="4763594"/>
              <a:chExt cx="838200" cy="688383"/>
            </a:xfrm>
          </p:grpSpPr>
          <p:sp>
            <p:nvSpPr>
              <p:cNvPr id="138" name="TextBox 267"/>
              <p:cNvSpPr txBox="1"/>
              <p:nvPr/>
            </p:nvSpPr>
            <p:spPr>
              <a:xfrm>
                <a:off x="696947" y="5199769"/>
                <a:ext cx="838200" cy="2522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Arial" panose="020B0604020202020204"/>
                  </a:rPr>
                  <a:t>引用数据</a:t>
                </a:r>
                <a:endPara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Arial" panose="020B0604020202020204"/>
                </a:endParaRPr>
              </a:p>
            </p:txBody>
          </p:sp>
          <p:pic>
            <p:nvPicPr>
              <p:cNvPr id="139" name="图片 85" descr="databas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466" y="4763594"/>
                <a:ext cx="359163" cy="4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" name="椭圆 142"/>
            <p:cNvSpPr>
              <a:spLocks noChangeAspect="1"/>
            </p:cNvSpPr>
            <p:nvPr/>
          </p:nvSpPr>
          <p:spPr bwMode="auto">
            <a:xfrm>
              <a:off x="10371" y="2604"/>
              <a:ext cx="922" cy="922"/>
            </a:xfrm>
            <a:prstGeom prst="ellipse">
              <a:avLst/>
            </a:prstGeom>
            <a:solidFill>
              <a:srgbClr val="FF97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anchor="ctr">
              <a:noAutofit/>
            </a:bodyPr>
            <a:lstStyle/>
            <a:p>
              <a:pPr lvl="0" algn="l">
                <a:buClrTx/>
                <a:buSzTx/>
                <a:buFont typeface="Arial" panose="020B0604020202020204" pitchFamily="34" charset="0"/>
                <a:defRPr/>
              </a:pPr>
              <a:endParaRPr lang="zh-CN" altLang="en-US">
                <a:latin typeface="+mn-ea"/>
                <a:sym typeface="+mn-ea"/>
              </a:endParaRPr>
            </a:p>
          </p:txBody>
        </p:sp>
        <p:pic>
          <p:nvPicPr>
            <p:cNvPr id="144" name="图片 8" descr="search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0" y="2803"/>
              <a:ext cx="62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椭圆 144"/>
            <p:cNvSpPr>
              <a:spLocks noChangeAspect="1"/>
            </p:cNvSpPr>
            <p:nvPr/>
          </p:nvSpPr>
          <p:spPr bwMode="auto">
            <a:xfrm>
              <a:off x="7083" y="2606"/>
              <a:ext cx="922" cy="922"/>
            </a:xfrm>
            <a:prstGeom prst="ellipse">
              <a:avLst/>
            </a:prstGeom>
            <a:solidFill>
              <a:srgbClr val="FF97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anchor="ctr">
              <a:noAutofit/>
            </a:bodyPr>
            <a:lstStyle/>
            <a:p>
              <a:pPr lvl="0" algn="l">
                <a:buClrTx/>
                <a:buSzTx/>
                <a:buFont typeface="Arial" panose="020B0604020202020204" pitchFamily="34" charset="0"/>
                <a:defRPr/>
              </a:pPr>
              <a:endParaRPr lang="zh-CN" altLang="en-US">
                <a:latin typeface="+mn-ea"/>
                <a:sym typeface="+mn-ea"/>
              </a:endParaRPr>
            </a:p>
          </p:txBody>
        </p:sp>
        <p:sp>
          <p:nvSpPr>
            <p:cNvPr id="147" name="椭圆 146"/>
            <p:cNvSpPr>
              <a:spLocks noChangeAspect="1"/>
            </p:cNvSpPr>
            <p:nvPr/>
          </p:nvSpPr>
          <p:spPr bwMode="auto">
            <a:xfrm>
              <a:off x="3672" y="2624"/>
              <a:ext cx="922" cy="922"/>
            </a:xfrm>
            <a:prstGeom prst="ellipse">
              <a:avLst/>
            </a:prstGeom>
            <a:solidFill>
              <a:srgbClr val="FF977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0000" endA="300" endPos="55000" dir="5400000" sy="-100000" algn="bl" rotWithShape="0"/>
            </a:effectLst>
          </p:spPr>
          <p:txBody>
            <a:bodyPr anchor="ctr"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ea"/>
              </a:endParaRPr>
            </a:p>
          </p:txBody>
        </p:sp>
        <p:pic>
          <p:nvPicPr>
            <p:cNvPr id="149" name="图片 9" descr="databas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5" y="2759"/>
              <a:ext cx="452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图片 4" descr="instantSearch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2724"/>
              <a:ext cx="686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Up Arrow 146"/>
            <p:cNvSpPr/>
            <p:nvPr/>
          </p:nvSpPr>
          <p:spPr bwMode="auto">
            <a:xfrm>
              <a:off x="4220" y="4534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rgbClr val="3273F3"/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  <p:sp>
          <p:nvSpPr>
            <p:cNvPr id="152" name="Up Arrow 146"/>
            <p:cNvSpPr/>
            <p:nvPr/>
          </p:nvSpPr>
          <p:spPr bwMode="auto">
            <a:xfrm>
              <a:off x="7649" y="4534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rgbClr val="3273F3"/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  <p:sp>
          <p:nvSpPr>
            <p:cNvPr id="153" name="Up Arrow 146"/>
            <p:cNvSpPr/>
            <p:nvPr/>
          </p:nvSpPr>
          <p:spPr bwMode="auto">
            <a:xfrm>
              <a:off x="10858" y="4532"/>
              <a:ext cx="1080" cy="569"/>
            </a:xfrm>
            <a:prstGeom prst="upArrow">
              <a:avLst>
                <a:gd name="adj1" fmla="val 50000"/>
                <a:gd name="adj2" fmla="val 61862"/>
              </a:avLst>
            </a:prstGeom>
            <a:gradFill flip="none" rotWithShape="1">
              <a:gsLst>
                <a:gs pos="35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rgbClr val="3273F3"/>
                </a:gs>
              </a:gsLst>
              <a:lin ang="16200000" scaled="0"/>
              <a:tileRect/>
            </a:gradFill>
            <a:ln w="19050" cap="sq">
              <a:noFill/>
              <a:round/>
            </a:ln>
            <a:effectLst/>
          </p:spPr>
          <p:txBody>
            <a:bodyPr anchor="ctr">
              <a:noAutofit/>
            </a:bodyPr>
            <a:lstStyle/>
            <a:p>
              <a:pPr lvl="0" algn="ctr">
                <a:lnSpc>
                  <a:spcPct val="85000"/>
                </a:lnSpc>
                <a:buClrTx/>
                <a:buSzTx/>
                <a:buFont typeface="Arial" panose="020B0604020202020204" pitchFamily="34" charset="0"/>
                <a:defRPr/>
              </a:pPr>
              <a:endParaRPr lang="en-US">
                <a:ln>
                  <a:solidFill>
                    <a:srgbClr val="FF7200"/>
                  </a:solidFill>
                </a:ln>
                <a:solidFill>
                  <a:srgbClr val="000000"/>
                </a:solidFill>
                <a:latin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系统流程图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deepstream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68" name="组合 67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2146211" y="1774361"/>
            <a:ext cx="7924094" cy="3298526"/>
            <a:chOff x="1478554" y="1774361"/>
            <a:chExt cx="7924094" cy="3298526"/>
          </a:xfrm>
        </p:grpSpPr>
        <p:grpSp>
          <p:nvGrpSpPr>
            <p:cNvPr id="19" name="组合 18"/>
            <p:cNvGrpSpPr/>
            <p:nvPr/>
          </p:nvGrpSpPr>
          <p:grpSpPr>
            <a:xfrm>
              <a:off x="1478554" y="2462642"/>
              <a:ext cx="1128076" cy="1934370"/>
              <a:chOff x="1647726" y="2463708"/>
              <a:chExt cx="1128516" cy="1935126"/>
            </a:xfrm>
          </p:grpSpPr>
          <p:sp>
            <p:nvSpPr>
              <p:cNvPr id="20" name="文本框 18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rot="5400000">
                <a:off x="1098437" y="3174228"/>
                <a:ext cx="1613963" cy="515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Source Han Sans K Normal" panose="020B0400000000000000" pitchFamily="34" charset="-128"/>
                    <a:ea typeface="Source Han Sans K Normal" panose="020B0400000000000000" pitchFamily="34" charset="-128"/>
                  </a:rPr>
                  <a:t>CONTENTS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039355" y="2791286"/>
                <a:ext cx="736887" cy="1278119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kumimoji="0" lang="en-US" altLang="zh-CN" sz="3600" b="1" i="0" u="none" strike="noStrike" cap="none" spc="0" normalizeH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目  录</a:t>
                </a:r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1650977" y="2463708"/>
                <a:ext cx="764768" cy="1935126"/>
              </a:xfrm>
              <a:custGeom>
                <a:avLst/>
                <a:gdLst>
                  <a:gd name="connsiteX0" fmla="*/ 0 w 914399"/>
                  <a:gd name="connsiteY0" fmla="*/ 0 h 2000250"/>
                  <a:gd name="connsiteX1" fmla="*/ 914399 w 914399"/>
                  <a:gd name="connsiteY1" fmla="*/ 0 h 2000250"/>
                  <a:gd name="connsiteX2" fmla="*/ 914399 w 914399"/>
                  <a:gd name="connsiteY2" fmla="*/ 240159 h 2000250"/>
                  <a:gd name="connsiteX3" fmla="*/ 571500 w 914399"/>
                  <a:gd name="connsiteY3" fmla="*/ 240159 h 2000250"/>
                  <a:gd name="connsiteX4" fmla="*/ 571500 w 914399"/>
                  <a:gd name="connsiteY4" fmla="*/ 1771650 h 2000250"/>
                  <a:gd name="connsiteX5" fmla="*/ 914399 w 914399"/>
                  <a:gd name="connsiteY5" fmla="*/ 1771650 h 2000250"/>
                  <a:gd name="connsiteX6" fmla="*/ 914399 w 914399"/>
                  <a:gd name="connsiteY6" fmla="*/ 2000250 h 2000250"/>
                  <a:gd name="connsiteX7" fmla="*/ 0 w 914399"/>
                  <a:gd name="connsiteY7" fmla="*/ 2000250 h 2000250"/>
                  <a:gd name="connsiteX0-1" fmla="*/ 571500 w 914399"/>
                  <a:gd name="connsiteY0-2" fmla="*/ 1771650 h 2000250"/>
                  <a:gd name="connsiteX1-3" fmla="*/ 914399 w 914399"/>
                  <a:gd name="connsiteY1-4" fmla="*/ 1771650 h 2000250"/>
                  <a:gd name="connsiteX2-5" fmla="*/ 914399 w 914399"/>
                  <a:gd name="connsiteY2-6" fmla="*/ 2000250 h 2000250"/>
                  <a:gd name="connsiteX3-7" fmla="*/ 0 w 914399"/>
                  <a:gd name="connsiteY3-8" fmla="*/ 2000250 h 2000250"/>
                  <a:gd name="connsiteX4-9" fmla="*/ 0 w 914399"/>
                  <a:gd name="connsiteY4-10" fmla="*/ 0 h 2000250"/>
                  <a:gd name="connsiteX5-11" fmla="*/ 914399 w 914399"/>
                  <a:gd name="connsiteY5-12" fmla="*/ 0 h 2000250"/>
                  <a:gd name="connsiteX6-13" fmla="*/ 914399 w 914399"/>
                  <a:gd name="connsiteY6-14" fmla="*/ 240159 h 2000250"/>
                  <a:gd name="connsiteX7-15" fmla="*/ 662940 w 914399"/>
                  <a:gd name="connsiteY7-16" fmla="*/ 331599 h 2000250"/>
                  <a:gd name="connsiteX0-17" fmla="*/ 571500 w 914399"/>
                  <a:gd name="connsiteY0-18" fmla="*/ 1771650 h 2000250"/>
                  <a:gd name="connsiteX1-19" fmla="*/ 914399 w 914399"/>
                  <a:gd name="connsiteY1-20" fmla="*/ 1771650 h 2000250"/>
                  <a:gd name="connsiteX2-21" fmla="*/ 914399 w 914399"/>
                  <a:gd name="connsiteY2-22" fmla="*/ 2000250 h 2000250"/>
                  <a:gd name="connsiteX3-23" fmla="*/ 0 w 914399"/>
                  <a:gd name="connsiteY3-24" fmla="*/ 2000250 h 2000250"/>
                  <a:gd name="connsiteX4-25" fmla="*/ 0 w 914399"/>
                  <a:gd name="connsiteY4-26" fmla="*/ 0 h 2000250"/>
                  <a:gd name="connsiteX5-27" fmla="*/ 914399 w 914399"/>
                  <a:gd name="connsiteY5-28" fmla="*/ 0 h 2000250"/>
                  <a:gd name="connsiteX6-29" fmla="*/ 914399 w 914399"/>
                  <a:gd name="connsiteY6-30" fmla="*/ 240159 h 2000250"/>
                  <a:gd name="connsiteX0-31" fmla="*/ 914399 w 914399"/>
                  <a:gd name="connsiteY0-32" fmla="*/ 1771650 h 2000250"/>
                  <a:gd name="connsiteX1-33" fmla="*/ 914399 w 914399"/>
                  <a:gd name="connsiteY1-34" fmla="*/ 2000250 h 2000250"/>
                  <a:gd name="connsiteX2-35" fmla="*/ 0 w 914399"/>
                  <a:gd name="connsiteY2-36" fmla="*/ 2000250 h 2000250"/>
                  <a:gd name="connsiteX3-37" fmla="*/ 0 w 914399"/>
                  <a:gd name="connsiteY3-38" fmla="*/ 0 h 2000250"/>
                  <a:gd name="connsiteX4-39" fmla="*/ 914399 w 914399"/>
                  <a:gd name="connsiteY4-40" fmla="*/ 0 h 2000250"/>
                  <a:gd name="connsiteX5-41" fmla="*/ 914399 w 914399"/>
                  <a:gd name="connsiteY5-42" fmla="*/ 240159 h 20002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914399" h="2000250">
                    <a:moveTo>
                      <a:pt x="914399" y="1771650"/>
                    </a:moveTo>
                    <a:lnTo>
                      <a:pt x="914399" y="2000250"/>
                    </a:lnTo>
                    <a:lnTo>
                      <a:pt x="0" y="2000250"/>
                    </a:lnTo>
                    <a:lnTo>
                      <a:pt x="0" y="0"/>
                    </a:lnTo>
                    <a:lnTo>
                      <a:pt x="914399" y="0"/>
                    </a:lnTo>
                    <a:lnTo>
                      <a:pt x="914399" y="240159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04" tIns="45702" rIns="91404" bIns="45702" numCol="1" rtlCol="0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2953444" y="1774361"/>
              <a:ext cx="6449204" cy="3298526"/>
              <a:chOff x="2547044" y="1585677"/>
              <a:chExt cx="6449204" cy="3298526"/>
            </a:xfrm>
          </p:grpSpPr>
          <p:sp>
            <p:nvSpPr>
              <p:cNvPr id="23" name="Freeform 10"/>
              <p:cNvSpPr/>
              <p:nvPr/>
            </p:nvSpPr>
            <p:spPr bwMode="auto">
              <a:xfrm>
                <a:off x="2549893" y="1585677"/>
                <a:ext cx="645861" cy="668076"/>
              </a:xfrm>
              <a:custGeom>
                <a:avLst/>
                <a:gdLst>
                  <a:gd name="T0" fmla="*/ 84 w 839"/>
                  <a:gd name="T1" fmla="*/ 0 h 839"/>
                  <a:gd name="T2" fmla="*/ 755 w 839"/>
                  <a:gd name="T3" fmla="*/ 0 h 839"/>
                  <a:gd name="T4" fmla="*/ 839 w 839"/>
                  <a:gd name="T5" fmla="*/ 84 h 839"/>
                  <a:gd name="T6" fmla="*/ 839 w 839"/>
                  <a:gd name="T7" fmla="*/ 755 h 839"/>
                  <a:gd name="T8" fmla="*/ 755 w 839"/>
                  <a:gd name="T9" fmla="*/ 839 h 839"/>
                  <a:gd name="T10" fmla="*/ 84 w 839"/>
                  <a:gd name="T11" fmla="*/ 839 h 839"/>
                  <a:gd name="T12" fmla="*/ 0 w 839"/>
                  <a:gd name="T13" fmla="*/ 755 h 839"/>
                  <a:gd name="T14" fmla="*/ 0 w 839"/>
                  <a:gd name="T15" fmla="*/ 84 h 839"/>
                  <a:gd name="T16" fmla="*/ 84 w 839"/>
                  <a:gd name="T17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9" h="839">
                    <a:moveTo>
                      <a:pt x="84" y="0"/>
                    </a:moveTo>
                    <a:lnTo>
                      <a:pt x="755" y="0"/>
                    </a:lnTo>
                    <a:cubicBezTo>
                      <a:pt x="801" y="0"/>
                      <a:pt x="839" y="38"/>
                      <a:pt x="839" y="84"/>
                    </a:cubicBezTo>
                    <a:lnTo>
                      <a:pt x="839" y="755"/>
                    </a:lnTo>
                    <a:cubicBezTo>
                      <a:pt x="839" y="801"/>
                      <a:pt x="801" y="839"/>
                      <a:pt x="755" y="839"/>
                    </a:cubicBezTo>
                    <a:lnTo>
                      <a:pt x="84" y="839"/>
                    </a:lnTo>
                    <a:cubicBezTo>
                      <a:pt x="38" y="839"/>
                      <a:pt x="0" y="801"/>
                      <a:pt x="0" y="755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close/>
                  </a:path>
                </a:pathLst>
              </a:custGeom>
              <a:solidFill>
                <a:srgbClr val="346290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sym typeface="+mn-lt"/>
                </a:endParaRPr>
              </a:p>
            </p:txBody>
          </p:sp>
          <p:sp>
            <p:nvSpPr>
              <p:cNvPr id="24" name="Freeform 11"/>
              <p:cNvSpPr/>
              <p:nvPr/>
            </p:nvSpPr>
            <p:spPr bwMode="auto">
              <a:xfrm>
                <a:off x="3265576" y="1585677"/>
                <a:ext cx="5730672" cy="668076"/>
              </a:xfrm>
              <a:custGeom>
                <a:avLst/>
                <a:gdLst>
                  <a:gd name="T0" fmla="*/ 84 w 6854"/>
                  <a:gd name="T1" fmla="*/ 0 h 839"/>
                  <a:gd name="T2" fmla="*/ 6770 w 6854"/>
                  <a:gd name="T3" fmla="*/ 0 h 839"/>
                  <a:gd name="T4" fmla="*/ 6854 w 6854"/>
                  <a:gd name="T5" fmla="*/ 84 h 839"/>
                  <a:gd name="T6" fmla="*/ 6854 w 6854"/>
                  <a:gd name="T7" fmla="*/ 755 h 839"/>
                  <a:gd name="T8" fmla="*/ 6770 w 6854"/>
                  <a:gd name="T9" fmla="*/ 839 h 839"/>
                  <a:gd name="T10" fmla="*/ 84 w 6854"/>
                  <a:gd name="T11" fmla="*/ 839 h 839"/>
                  <a:gd name="T12" fmla="*/ 0 w 6854"/>
                  <a:gd name="T13" fmla="*/ 755 h 839"/>
                  <a:gd name="T14" fmla="*/ 0 w 6854"/>
                  <a:gd name="T15" fmla="*/ 84 h 839"/>
                  <a:gd name="T16" fmla="*/ 84 w 6854"/>
                  <a:gd name="T17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4" h="839">
                    <a:moveTo>
                      <a:pt x="84" y="0"/>
                    </a:moveTo>
                    <a:lnTo>
                      <a:pt x="6770" y="0"/>
                    </a:lnTo>
                    <a:cubicBezTo>
                      <a:pt x="6816" y="0"/>
                      <a:pt x="6854" y="38"/>
                      <a:pt x="6854" y="84"/>
                    </a:cubicBezTo>
                    <a:lnTo>
                      <a:pt x="6854" y="755"/>
                    </a:lnTo>
                    <a:cubicBezTo>
                      <a:pt x="6854" y="801"/>
                      <a:pt x="6816" y="839"/>
                      <a:pt x="6770" y="839"/>
                    </a:cubicBezTo>
                    <a:lnTo>
                      <a:pt x="84" y="839"/>
                    </a:lnTo>
                    <a:cubicBezTo>
                      <a:pt x="38" y="839"/>
                      <a:pt x="0" y="801"/>
                      <a:pt x="0" y="755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close/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9300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cs typeface="+mn-ea"/>
                  <a:sym typeface="+mn-lt"/>
                </a:endParaRPr>
              </a:p>
            </p:txBody>
          </p:sp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8482216" y="1784036"/>
                <a:ext cx="255488" cy="265008"/>
              </a:xfrm>
              <a:custGeom>
                <a:avLst/>
                <a:gdLst>
                  <a:gd name="T0" fmla="*/ 166 w 333"/>
                  <a:gd name="T1" fmla="*/ 10 h 332"/>
                  <a:gd name="T2" fmla="*/ 323 w 333"/>
                  <a:gd name="T3" fmla="*/ 166 h 332"/>
                  <a:gd name="T4" fmla="*/ 166 w 333"/>
                  <a:gd name="T5" fmla="*/ 322 h 332"/>
                  <a:gd name="T6" fmla="*/ 10 w 333"/>
                  <a:gd name="T7" fmla="*/ 166 h 332"/>
                  <a:gd name="T8" fmla="*/ 166 w 333"/>
                  <a:gd name="T9" fmla="*/ 10 h 332"/>
                  <a:gd name="T10" fmla="*/ 187 w 333"/>
                  <a:gd name="T11" fmla="*/ 146 h 332"/>
                  <a:gd name="T12" fmla="*/ 187 w 333"/>
                  <a:gd name="T13" fmla="*/ 146 h 332"/>
                  <a:gd name="T14" fmla="*/ 248 w 333"/>
                  <a:gd name="T15" fmla="*/ 146 h 332"/>
                  <a:gd name="T16" fmla="*/ 248 w 333"/>
                  <a:gd name="T17" fmla="*/ 186 h 332"/>
                  <a:gd name="T18" fmla="*/ 187 w 333"/>
                  <a:gd name="T19" fmla="*/ 186 h 332"/>
                  <a:gd name="T20" fmla="*/ 187 w 333"/>
                  <a:gd name="T21" fmla="*/ 247 h 332"/>
                  <a:gd name="T22" fmla="*/ 146 w 333"/>
                  <a:gd name="T23" fmla="*/ 247 h 332"/>
                  <a:gd name="T24" fmla="*/ 146 w 333"/>
                  <a:gd name="T25" fmla="*/ 186 h 332"/>
                  <a:gd name="T26" fmla="*/ 85 w 333"/>
                  <a:gd name="T27" fmla="*/ 186 h 332"/>
                  <a:gd name="T28" fmla="*/ 85 w 333"/>
                  <a:gd name="T29" fmla="*/ 146 h 332"/>
                  <a:gd name="T30" fmla="*/ 146 w 333"/>
                  <a:gd name="T31" fmla="*/ 146 h 332"/>
                  <a:gd name="T32" fmla="*/ 146 w 333"/>
                  <a:gd name="T33" fmla="*/ 85 h 332"/>
                  <a:gd name="T34" fmla="*/ 187 w 333"/>
                  <a:gd name="T35" fmla="*/ 85 h 332"/>
                  <a:gd name="T36" fmla="*/ 187 w 333"/>
                  <a:gd name="T37" fmla="*/ 146 h 332"/>
                  <a:gd name="T38" fmla="*/ 166 w 333"/>
                  <a:gd name="T39" fmla="*/ 0 h 332"/>
                  <a:gd name="T40" fmla="*/ 333 w 333"/>
                  <a:gd name="T41" fmla="*/ 166 h 332"/>
                  <a:gd name="T42" fmla="*/ 166 w 333"/>
                  <a:gd name="T43" fmla="*/ 332 h 332"/>
                  <a:gd name="T44" fmla="*/ 0 w 333"/>
                  <a:gd name="T45" fmla="*/ 166 h 332"/>
                  <a:gd name="T46" fmla="*/ 166 w 333"/>
                  <a:gd name="T4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3" h="332">
                    <a:moveTo>
                      <a:pt x="166" y="10"/>
                    </a:moveTo>
                    <a:cubicBezTo>
                      <a:pt x="253" y="10"/>
                      <a:pt x="323" y="80"/>
                      <a:pt x="323" y="166"/>
                    </a:cubicBezTo>
                    <a:cubicBezTo>
                      <a:pt x="323" y="252"/>
                      <a:pt x="253" y="322"/>
                      <a:pt x="166" y="322"/>
                    </a:cubicBezTo>
                    <a:cubicBezTo>
                      <a:pt x="80" y="322"/>
                      <a:pt x="10" y="252"/>
                      <a:pt x="10" y="166"/>
                    </a:cubicBezTo>
                    <a:cubicBezTo>
                      <a:pt x="10" y="80"/>
                      <a:pt x="80" y="10"/>
                      <a:pt x="166" y="10"/>
                    </a:cubicBezTo>
                    <a:close/>
                    <a:moveTo>
                      <a:pt x="187" y="146"/>
                    </a:moveTo>
                    <a:lnTo>
                      <a:pt x="187" y="146"/>
                    </a:lnTo>
                    <a:lnTo>
                      <a:pt x="248" y="146"/>
                    </a:lnTo>
                    <a:lnTo>
                      <a:pt x="248" y="186"/>
                    </a:lnTo>
                    <a:lnTo>
                      <a:pt x="187" y="186"/>
                    </a:lnTo>
                    <a:lnTo>
                      <a:pt x="187" y="247"/>
                    </a:lnTo>
                    <a:lnTo>
                      <a:pt x="146" y="247"/>
                    </a:lnTo>
                    <a:lnTo>
                      <a:pt x="146" y="186"/>
                    </a:lnTo>
                    <a:lnTo>
                      <a:pt x="85" y="186"/>
                    </a:lnTo>
                    <a:lnTo>
                      <a:pt x="85" y="146"/>
                    </a:lnTo>
                    <a:lnTo>
                      <a:pt x="146" y="146"/>
                    </a:lnTo>
                    <a:lnTo>
                      <a:pt x="146" y="85"/>
                    </a:lnTo>
                    <a:lnTo>
                      <a:pt x="187" y="85"/>
                    </a:lnTo>
                    <a:lnTo>
                      <a:pt x="187" y="146"/>
                    </a:lnTo>
                    <a:close/>
                    <a:moveTo>
                      <a:pt x="166" y="0"/>
                    </a:moveTo>
                    <a:cubicBezTo>
                      <a:pt x="258" y="0"/>
                      <a:pt x="333" y="74"/>
                      <a:pt x="333" y="166"/>
                    </a:cubicBezTo>
                    <a:cubicBezTo>
                      <a:pt x="333" y="258"/>
                      <a:pt x="258" y="332"/>
                      <a:pt x="166" y="332"/>
                    </a:cubicBezTo>
                    <a:cubicBezTo>
                      <a:pt x="75" y="332"/>
                      <a:pt x="0" y="258"/>
                      <a:pt x="0" y="166"/>
                    </a:cubicBezTo>
                    <a:cubicBezTo>
                      <a:pt x="0" y="74"/>
                      <a:pt x="75" y="0"/>
                      <a:pt x="16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9300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609119" y="1638068"/>
                <a:ext cx="5265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Source Han Sans K Normal" panose="020B0400000000000000" pitchFamily="34" charset="-128"/>
                    <a:ea typeface="Source Han Sans K Normal" panose="020B0400000000000000" pitchFamily="34" charset="-128"/>
                    <a:cs typeface="方正四岁半简体" panose="02010600010101010101" charset="-122"/>
                  </a:rPr>
                  <a:t>一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460848" y="1658230"/>
                <a:ext cx="283219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背景介绍</a:t>
                </a:r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2549893" y="2471572"/>
                <a:ext cx="645861" cy="668076"/>
              </a:xfrm>
              <a:custGeom>
                <a:avLst/>
                <a:gdLst>
                  <a:gd name="T0" fmla="*/ 84 w 839"/>
                  <a:gd name="T1" fmla="*/ 0 h 839"/>
                  <a:gd name="T2" fmla="*/ 755 w 839"/>
                  <a:gd name="T3" fmla="*/ 0 h 839"/>
                  <a:gd name="T4" fmla="*/ 839 w 839"/>
                  <a:gd name="T5" fmla="*/ 84 h 839"/>
                  <a:gd name="T6" fmla="*/ 839 w 839"/>
                  <a:gd name="T7" fmla="*/ 755 h 839"/>
                  <a:gd name="T8" fmla="*/ 755 w 839"/>
                  <a:gd name="T9" fmla="*/ 839 h 839"/>
                  <a:gd name="T10" fmla="*/ 84 w 839"/>
                  <a:gd name="T11" fmla="*/ 839 h 839"/>
                  <a:gd name="T12" fmla="*/ 0 w 839"/>
                  <a:gd name="T13" fmla="*/ 755 h 839"/>
                  <a:gd name="T14" fmla="*/ 0 w 839"/>
                  <a:gd name="T15" fmla="*/ 84 h 839"/>
                  <a:gd name="T16" fmla="*/ 84 w 839"/>
                  <a:gd name="T17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9" h="839">
                    <a:moveTo>
                      <a:pt x="84" y="0"/>
                    </a:moveTo>
                    <a:lnTo>
                      <a:pt x="755" y="0"/>
                    </a:lnTo>
                    <a:cubicBezTo>
                      <a:pt x="801" y="0"/>
                      <a:pt x="839" y="38"/>
                      <a:pt x="839" y="84"/>
                    </a:cubicBezTo>
                    <a:lnTo>
                      <a:pt x="839" y="755"/>
                    </a:lnTo>
                    <a:cubicBezTo>
                      <a:pt x="839" y="801"/>
                      <a:pt x="801" y="839"/>
                      <a:pt x="755" y="839"/>
                    </a:cubicBezTo>
                    <a:lnTo>
                      <a:pt x="84" y="839"/>
                    </a:lnTo>
                    <a:cubicBezTo>
                      <a:pt x="38" y="839"/>
                      <a:pt x="0" y="801"/>
                      <a:pt x="0" y="755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close/>
                  </a:path>
                </a:pathLst>
              </a:custGeom>
              <a:solidFill>
                <a:srgbClr val="346290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sym typeface="+mn-lt"/>
                </a:endParaRPr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3265576" y="2471572"/>
                <a:ext cx="5730672" cy="668076"/>
              </a:xfrm>
              <a:custGeom>
                <a:avLst/>
                <a:gdLst>
                  <a:gd name="T0" fmla="*/ 84 w 6854"/>
                  <a:gd name="T1" fmla="*/ 0 h 839"/>
                  <a:gd name="T2" fmla="*/ 6770 w 6854"/>
                  <a:gd name="T3" fmla="*/ 0 h 839"/>
                  <a:gd name="T4" fmla="*/ 6854 w 6854"/>
                  <a:gd name="T5" fmla="*/ 84 h 839"/>
                  <a:gd name="T6" fmla="*/ 6854 w 6854"/>
                  <a:gd name="T7" fmla="*/ 755 h 839"/>
                  <a:gd name="T8" fmla="*/ 6770 w 6854"/>
                  <a:gd name="T9" fmla="*/ 839 h 839"/>
                  <a:gd name="T10" fmla="*/ 84 w 6854"/>
                  <a:gd name="T11" fmla="*/ 839 h 839"/>
                  <a:gd name="T12" fmla="*/ 0 w 6854"/>
                  <a:gd name="T13" fmla="*/ 755 h 839"/>
                  <a:gd name="T14" fmla="*/ 0 w 6854"/>
                  <a:gd name="T15" fmla="*/ 84 h 839"/>
                  <a:gd name="T16" fmla="*/ 84 w 6854"/>
                  <a:gd name="T17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4" h="839">
                    <a:moveTo>
                      <a:pt x="84" y="0"/>
                    </a:moveTo>
                    <a:lnTo>
                      <a:pt x="6770" y="0"/>
                    </a:lnTo>
                    <a:cubicBezTo>
                      <a:pt x="6816" y="0"/>
                      <a:pt x="6854" y="38"/>
                      <a:pt x="6854" y="84"/>
                    </a:cubicBezTo>
                    <a:lnTo>
                      <a:pt x="6854" y="755"/>
                    </a:lnTo>
                    <a:cubicBezTo>
                      <a:pt x="6854" y="801"/>
                      <a:pt x="6816" y="839"/>
                      <a:pt x="6770" y="839"/>
                    </a:cubicBezTo>
                    <a:lnTo>
                      <a:pt x="84" y="839"/>
                    </a:lnTo>
                    <a:cubicBezTo>
                      <a:pt x="38" y="839"/>
                      <a:pt x="0" y="801"/>
                      <a:pt x="0" y="755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close/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9300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cs typeface="+mn-ea"/>
                  <a:sym typeface="+mn-lt"/>
                </a:endParaRPr>
              </a:p>
            </p:txBody>
          </p:sp>
          <p:sp>
            <p:nvSpPr>
              <p:cNvPr id="46" name="Freeform 12"/>
              <p:cNvSpPr>
                <a:spLocks noEditPoints="1"/>
              </p:cNvSpPr>
              <p:nvPr/>
            </p:nvSpPr>
            <p:spPr bwMode="auto">
              <a:xfrm>
                <a:off x="8482216" y="2669931"/>
                <a:ext cx="255488" cy="265008"/>
              </a:xfrm>
              <a:custGeom>
                <a:avLst/>
                <a:gdLst>
                  <a:gd name="T0" fmla="*/ 166 w 333"/>
                  <a:gd name="T1" fmla="*/ 10 h 332"/>
                  <a:gd name="T2" fmla="*/ 323 w 333"/>
                  <a:gd name="T3" fmla="*/ 166 h 332"/>
                  <a:gd name="T4" fmla="*/ 166 w 333"/>
                  <a:gd name="T5" fmla="*/ 322 h 332"/>
                  <a:gd name="T6" fmla="*/ 10 w 333"/>
                  <a:gd name="T7" fmla="*/ 166 h 332"/>
                  <a:gd name="T8" fmla="*/ 166 w 333"/>
                  <a:gd name="T9" fmla="*/ 10 h 332"/>
                  <a:gd name="T10" fmla="*/ 187 w 333"/>
                  <a:gd name="T11" fmla="*/ 146 h 332"/>
                  <a:gd name="T12" fmla="*/ 187 w 333"/>
                  <a:gd name="T13" fmla="*/ 146 h 332"/>
                  <a:gd name="T14" fmla="*/ 248 w 333"/>
                  <a:gd name="T15" fmla="*/ 146 h 332"/>
                  <a:gd name="T16" fmla="*/ 248 w 333"/>
                  <a:gd name="T17" fmla="*/ 186 h 332"/>
                  <a:gd name="T18" fmla="*/ 187 w 333"/>
                  <a:gd name="T19" fmla="*/ 186 h 332"/>
                  <a:gd name="T20" fmla="*/ 187 w 333"/>
                  <a:gd name="T21" fmla="*/ 247 h 332"/>
                  <a:gd name="T22" fmla="*/ 146 w 333"/>
                  <a:gd name="T23" fmla="*/ 247 h 332"/>
                  <a:gd name="T24" fmla="*/ 146 w 333"/>
                  <a:gd name="T25" fmla="*/ 186 h 332"/>
                  <a:gd name="T26" fmla="*/ 85 w 333"/>
                  <a:gd name="T27" fmla="*/ 186 h 332"/>
                  <a:gd name="T28" fmla="*/ 85 w 333"/>
                  <a:gd name="T29" fmla="*/ 146 h 332"/>
                  <a:gd name="T30" fmla="*/ 146 w 333"/>
                  <a:gd name="T31" fmla="*/ 146 h 332"/>
                  <a:gd name="T32" fmla="*/ 146 w 333"/>
                  <a:gd name="T33" fmla="*/ 85 h 332"/>
                  <a:gd name="T34" fmla="*/ 187 w 333"/>
                  <a:gd name="T35" fmla="*/ 85 h 332"/>
                  <a:gd name="T36" fmla="*/ 187 w 333"/>
                  <a:gd name="T37" fmla="*/ 146 h 332"/>
                  <a:gd name="T38" fmla="*/ 166 w 333"/>
                  <a:gd name="T39" fmla="*/ 0 h 332"/>
                  <a:gd name="T40" fmla="*/ 333 w 333"/>
                  <a:gd name="T41" fmla="*/ 166 h 332"/>
                  <a:gd name="T42" fmla="*/ 166 w 333"/>
                  <a:gd name="T43" fmla="*/ 332 h 332"/>
                  <a:gd name="T44" fmla="*/ 0 w 333"/>
                  <a:gd name="T45" fmla="*/ 166 h 332"/>
                  <a:gd name="T46" fmla="*/ 166 w 333"/>
                  <a:gd name="T4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3" h="332">
                    <a:moveTo>
                      <a:pt x="166" y="10"/>
                    </a:moveTo>
                    <a:cubicBezTo>
                      <a:pt x="253" y="10"/>
                      <a:pt x="323" y="80"/>
                      <a:pt x="323" y="166"/>
                    </a:cubicBezTo>
                    <a:cubicBezTo>
                      <a:pt x="323" y="252"/>
                      <a:pt x="253" y="322"/>
                      <a:pt x="166" y="322"/>
                    </a:cubicBezTo>
                    <a:cubicBezTo>
                      <a:pt x="80" y="322"/>
                      <a:pt x="10" y="252"/>
                      <a:pt x="10" y="166"/>
                    </a:cubicBezTo>
                    <a:cubicBezTo>
                      <a:pt x="10" y="80"/>
                      <a:pt x="80" y="10"/>
                      <a:pt x="166" y="10"/>
                    </a:cubicBezTo>
                    <a:close/>
                    <a:moveTo>
                      <a:pt x="187" y="146"/>
                    </a:moveTo>
                    <a:lnTo>
                      <a:pt x="187" y="146"/>
                    </a:lnTo>
                    <a:lnTo>
                      <a:pt x="248" y="146"/>
                    </a:lnTo>
                    <a:lnTo>
                      <a:pt x="248" y="186"/>
                    </a:lnTo>
                    <a:lnTo>
                      <a:pt x="187" y="186"/>
                    </a:lnTo>
                    <a:lnTo>
                      <a:pt x="187" y="247"/>
                    </a:lnTo>
                    <a:lnTo>
                      <a:pt x="146" y="247"/>
                    </a:lnTo>
                    <a:lnTo>
                      <a:pt x="146" y="186"/>
                    </a:lnTo>
                    <a:lnTo>
                      <a:pt x="85" y="186"/>
                    </a:lnTo>
                    <a:lnTo>
                      <a:pt x="85" y="146"/>
                    </a:lnTo>
                    <a:lnTo>
                      <a:pt x="146" y="146"/>
                    </a:lnTo>
                    <a:lnTo>
                      <a:pt x="146" y="85"/>
                    </a:lnTo>
                    <a:lnTo>
                      <a:pt x="187" y="85"/>
                    </a:lnTo>
                    <a:lnTo>
                      <a:pt x="187" y="146"/>
                    </a:lnTo>
                    <a:close/>
                    <a:moveTo>
                      <a:pt x="166" y="0"/>
                    </a:moveTo>
                    <a:cubicBezTo>
                      <a:pt x="258" y="0"/>
                      <a:pt x="333" y="74"/>
                      <a:pt x="333" y="166"/>
                    </a:cubicBezTo>
                    <a:cubicBezTo>
                      <a:pt x="333" y="258"/>
                      <a:pt x="258" y="332"/>
                      <a:pt x="166" y="332"/>
                    </a:cubicBezTo>
                    <a:cubicBezTo>
                      <a:pt x="75" y="332"/>
                      <a:pt x="0" y="258"/>
                      <a:pt x="0" y="166"/>
                    </a:cubicBezTo>
                    <a:cubicBezTo>
                      <a:pt x="0" y="74"/>
                      <a:pt x="75" y="0"/>
                      <a:pt x="16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9300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cs typeface="+mn-ea"/>
                  <a:sym typeface="+mn-lt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609119" y="2523963"/>
                <a:ext cx="526516" cy="52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Source Han Sans K Normal" panose="020B0400000000000000" pitchFamily="34" charset="-128"/>
                    <a:ea typeface="Source Han Sans K Normal" panose="020B0400000000000000" pitchFamily="34" charset="-128"/>
                    <a:cs typeface="方正四岁半简体" panose="02010600010101010101" charset="-122"/>
                  </a:rPr>
                  <a:t>二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3463984" y="2545162"/>
                <a:ext cx="383667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相关</a:t>
                </a:r>
                <a:r>
                  <a:rPr lang="zh-CN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工作</a:t>
                </a:r>
              </a:p>
            </p:txBody>
          </p:sp>
          <p:sp>
            <p:nvSpPr>
              <p:cNvPr id="49" name="Freeform 10"/>
              <p:cNvSpPr/>
              <p:nvPr/>
            </p:nvSpPr>
            <p:spPr bwMode="auto">
              <a:xfrm>
                <a:off x="2547044" y="3330232"/>
                <a:ext cx="645861" cy="668076"/>
              </a:xfrm>
              <a:custGeom>
                <a:avLst/>
                <a:gdLst>
                  <a:gd name="T0" fmla="*/ 84 w 839"/>
                  <a:gd name="T1" fmla="*/ 0 h 839"/>
                  <a:gd name="T2" fmla="*/ 755 w 839"/>
                  <a:gd name="T3" fmla="*/ 0 h 839"/>
                  <a:gd name="T4" fmla="*/ 839 w 839"/>
                  <a:gd name="T5" fmla="*/ 84 h 839"/>
                  <a:gd name="T6" fmla="*/ 839 w 839"/>
                  <a:gd name="T7" fmla="*/ 755 h 839"/>
                  <a:gd name="T8" fmla="*/ 755 w 839"/>
                  <a:gd name="T9" fmla="*/ 839 h 839"/>
                  <a:gd name="T10" fmla="*/ 84 w 839"/>
                  <a:gd name="T11" fmla="*/ 839 h 839"/>
                  <a:gd name="T12" fmla="*/ 0 w 839"/>
                  <a:gd name="T13" fmla="*/ 755 h 839"/>
                  <a:gd name="T14" fmla="*/ 0 w 839"/>
                  <a:gd name="T15" fmla="*/ 84 h 839"/>
                  <a:gd name="T16" fmla="*/ 84 w 839"/>
                  <a:gd name="T17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9" h="839">
                    <a:moveTo>
                      <a:pt x="84" y="0"/>
                    </a:moveTo>
                    <a:lnTo>
                      <a:pt x="755" y="0"/>
                    </a:lnTo>
                    <a:cubicBezTo>
                      <a:pt x="801" y="0"/>
                      <a:pt x="839" y="38"/>
                      <a:pt x="839" y="84"/>
                    </a:cubicBezTo>
                    <a:lnTo>
                      <a:pt x="839" y="755"/>
                    </a:lnTo>
                    <a:cubicBezTo>
                      <a:pt x="839" y="801"/>
                      <a:pt x="801" y="839"/>
                      <a:pt x="755" y="839"/>
                    </a:cubicBezTo>
                    <a:lnTo>
                      <a:pt x="84" y="839"/>
                    </a:lnTo>
                    <a:cubicBezTo>
                      <a:pt x="38" y="839"/>
                      <a:pt x="0" y="801"/>
                      <a:pt x="0" y="755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close/>
                  </a:path>
                </a:pathLst>
              </a:custGeom>
              <a:solidFill>
                <a:srgbClr val="346290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sym typeface="+mn-lt"/>
                </a:endParaRPr>
              </a:p>
            </p:txBody>
          </p:sp>
          <p:sp>
            <p:nvSpPr>
              <p:cNvPr id="50" name="Freeform 11"/>
              <p:cNvSpPr/>
              <p:nvPr/>
            </p:nvSpPr>
            <p:spPr bwMode="auto">
              <a:xfrm>
                <a:off x="3262727" y="3330232"/>
                <a:ext cx="5730672" cy="668076"/>
              </a:xfrm>
              <a:custGeom>
                <a:avLst/>
                <a:gdLst>
                  <a:gd name="T0" fmla="*/ 84 w 6854"/>
                  <a:gd name="T1" fmla="*/ 0 h 839"/>
                  <a:gd name="T2" fmla="*/ 6770 w 6854"/>
                  <a:gd name="T3" fmla="*/ 0 h 839"/>
                  <a:gd name="T4" fmla="*/ 6854 w 6854"/>
                  <a:gd name="T5" fmla="*/ 84 h 839"/>
                  <a:gd name="T6" fmla="*/ 6854 w 6854"/>
                  <a:gd name="T7" fmla="*/ 755 h 839"/>
                  <a:gd name="T8" fmla="*/ 6770 w 6854"/>
                  <a:gd name="T9" fmla="*/ 839 h 839"/>
                  <a:gd name="T10" fmla="*/ 84 w 6854"/>
                  <a:gd name="T11" fmla="*/ 839 h 839"/>
                  <a:gd name="T12" fmla="*/ 0 w 6854"/>
                  <a:gd name="T13" fmla="*/ 755 h 839"/>
                  <a:gd name="T14" fmla="*/ 0 w 6854"/>
                  <a:gd name="T15" fmla="*/ 84 h 839"/>
                  <a:gd name="T16" fmla="*/ 84 w 6854"/>
                  <a:gd name="T17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4" h="839">
                    <a:moveTo>
                      <a:pt x="84" y="0"/>
                    </a:moveTo>
                    <a:lnTo>
                      <a:pt x="6770" y="0"/>
                    </a:lnTo>
                    <a:cubicBezTo>
                      <a:pt x="6816" y="0"/>
                      <a:pt x="6854" y="38"/>
                      <a:pt x="6854" y="84"/>
                    </a:cubicBezTo>
                    <a:lnTo>
                      <a:pt x="6854" y="755"/>
                    </a:lnTo>
                    <a:cubicBezTo>
                      <a:pt x="6854" y="801"/>
                      <a:pt x="6816" y="839"/>
                      <a:pt x="6770" y="839"/>
                    </a:cubicBezTo>
                    <a:lnTo>
                      <a:pt x="84" y="839"/>
                    </a:lnTo>
                    <a:cubicBezTo>
                      <a:pt x="38" y="839"/>
                      <a:pt x="0" y="801"/>
                      <a:pt x="0" y="755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close/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9300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cs typeface="+mn-ea"/>
                  <a:sym typeface="+mn-lt"/>
                </a:endParaRPr>
              </a:p>
            </p:txBody>
          </p:sp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8479367" y="3528591"/>
                <a:ext cx="255488" cy="265008"/>
              </a:xfrm>
              <a:custGeom>
                <a:avLst/>
                <a:gdLst>
                  <a:gd name="T0" fmla="*/ 166 w 333"/>
                  <a:gd name="T1" fmla="*/ 10 h 332"/>
                  <a:gd name="T2" fmla="*/ 323 w 333"/>
                  <a:gd name="T3" fmla="*/ 166 h 332"/>
                  <a:gd name="T4" fmla="*/ 166 w 333"/>
                  <a:gd name="T5" fmla="*/ 322 h 332"/>
                  <a:gd name="T6" fmla="*/ 10 w 333"/>
                  <a:gd name="T7" fmla="*/ 166 h 332"/>
                  <a:gd name="T8" fmla="*/ 166 w 333"/>
                  <a:gd name="T9" fmla="*/ 10 h 332"/>
                  <a:gd name="T10" fmla="*/ 187 w 333"/>
                  <a:gd name="T11" fmla="*/ 146 h 332"/>
                  <a:gd name="T12" fmla="*/ 187 w 333"/>
                  <a:gd name="T13" fmla="*/ 146 h 332"/>
                  <a:gd name="T14" fmla="*/ 248 w 333"/>
                  <a:gd name="T15" fmla="*/ 146 h 332"/>
                  <a:gd name="T16" fmla="*/ 248 w 333"/>
                  <a:gd name="T17" fmla="*/ 186 h 332"/>
                  <a:gd name="T18" fmla="*/ 187 w 333"/>
                  <a:gd name="T19" fmla="*/ 186 h 332"/>
                  <a:gd name="T20" fmla="*/ 187 w 333"/>
                  <a:gd name="T21" fmla="*/ 247 h 332"/>
                  <a:gd name="T22" fmla="*/ 146 w 333"/>
                  <a:gd name="T23" fmla="*/ 247 h 332"/>
                  <a:gd name="T24" fmla="*/ 146 w 333"/>
                  <a:gd name="T25" fmla="*/ 186 h 332"/>
                  <a:gd name="T26" fmla="*/ 85 w 333"/>
                  <a:gd name="T27" fmla="*/ 186 h 332"/>
                  <a:gd name="T28" fmla="*/ 85 w 333"/>
                  <a:gd name="T29" fmla="*/ 146 h 332"/>
                  <a:gd name="T30" fmla="*/ 146 w 333"/>
                  <a:gd name="T31" fmla="*/ 146 h 332"/>
                  <a:gd name="T32" fmla="*/ 146 w 333"/>
                  <a:gd name="T33" fmla="*/ 85 h 332"/>
                  <a:gd name="T34" fmla="*/ 187 w 333"/>
                  <a:gd name="T35" fmla="*/ 85 h 332"/>
                  <a:gd name="T36" fmla="*/ 187 w 333"/>
                  <a:gd name="T37" fmla="*/ 146 h 332"/>
                  <a:gd name="T38" fmla="*/ 166 w 333"/>
                  <a:gd name="T39" fmla="*/ 0 h 332"/>
                  <a:gd name="T40" fmla="*/ 333 w 333"/>
                  <a:gd name="T41" fmla="*/ 166 h 332"/>
                  <a:gd name="T42" fmla="*/ 166 w 333"/>
                  <a:gd name="T43" fmla="*/ 332 h 332"/>
                  <a:gd name="T44" fmla="*/ 0 w 333"/>
                  <a:gd name="T45" fmla="*/ 166 h 332"/>
                  <a:gd name="T46" fmla="*/ 166 w 333"/>
                  <a:gd name="T4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3" h="332">
                    <a:moveTo>
                      <a:pt x="166" y="10"/>
                    </a:moveTo>
                    <a:cubicBezTo>
                      <a:pt x="253" y="10"/>
                      <a:pt x="323" y="80"/>
                      <a:pt x="323" y="166"/>
                    </a:cubicBezTo>
                    <a:cubicBezTo>
                      <a:pt x="323" y="252"/>
                      <a:pt x="253" y="322"/>
                      <a:pt x="166" y="322"/>
                    </a:cubicBezTo>
                    <a:cubicBezTo>
                      <a:pt x="80" y="322"/>
                      <a:pt x="10" y="252"/>
                      <a:pt x="10" y="166"/>
                    </a:cubicBezTo>
                    <a:cubicBezTo>
                      <a:pt x="10" y="80"/>
                      <a:pt x="80" y="10"/>
                      <a:pt x="166" y="10"/>
                    </a:cubicBezTo>
                    <a:close/>
                    <a:moveTo>
                      <a:pt x="187" y="146"/>
                    </a:moveTo>
                    <a:lnTo>
                      <a:pt x="187" y="146"/>
                    </a:lnTo>
                    <a:lnTo>
                      <a:pt x="248" y="146"/>
                    </a:lnTo>
                    <a:lnTo>
                      <a:pt x="248" y="186"/>
                    </a:lnTo>
                    <a:lnTo>
                      <a:pt x="187" y="186"/>
                    </a:lnTo>
                    <a:lnTo>
                      <a:pt x="187" y="247"/>
                    </a:lnTo>
                    <a:lnTo>
                      <a:pt x="146" y="247"/>
                    </a:lnTo>
                    <a:lnTo>
                      <a:pt x="146" y="186"/>
                    </a:lnTo>
                    <a:lnTo>
                      <a:pt x="85" y="186"/>
                    </a:lnTo>
                    <a:lnTo>
                      <a:pt x="85" y="146"/>
                    </a:lnTo>
                    <a:lnTo>
                      <a:pt x="146" y="146"/>
                    </a:lnTo>
                    <a:lnTo>
                      <a:pt x="146" y="85"/>
                    </a:lnTo>
                    <a:lnTo>
                      <a:pt x="187" y="85"/>
                    </a:lnTo>
                    <a:lnTo>
                      <a:pt x="187" y="146"/>
                    </a:lnTo>
                    <a:close/>
                    <a:moveTo>
                      <a:pt x="166" y="0"/>
                    </a:moveTo>
                    <a:cubicBezTo>
                      <a:pt x="258" y="0"/>
                      <a:pt x="333" y="74"/>
                      <a:pt x="333" y="166"/>
                    </a:cubicBezTo>
                    <a:cubicBezTo>
                      <a:pt x="333" y="258"/>
                      <a:pt x="258" y="332"/>
                      <a:pt x="166" y="332"/>
                    </a:cubicBezTo>
                    <a:cubicBezTo>
                      <a:pt x="75" y="332"/>
                      <a:pt x="0" y="258"/>
                      <a:pt x="0" y="166"/>
                    </a:cubicBezTo>
                    <a:cubicBezTo>
                      <a:pt x="0" y="74"/>
                      <a:pt x="75" y="0"/>
                      <a:pt x="16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9300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2606270" y="3382623"/>
                <a:ext cx="526516" cy="52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Source Han Sans K Normal" panose="020B0400000000000000" pitchFamily="34" charset="-128"/>
                    <a:ea typeface="Source Han Sans K Normal" panose="020B0400000000000000" pitchFamily="34" charset="-128"/>
                    <a:cs typeface="方正四岁半简体" panose="02010600010101010101" charset="-122"/>
                  </a:rPr>
                  <a:t>三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3461174" y="3404055"/>
                <a:ext cx="283219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系统设计</a:t>
                </a: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2547044" y="4216127"/>
                <a:ext cx="645861" cy="668076"/>
              </a:xfrm>
              <a:custGeom>
                <a:avLst/>
                <a:gdLst>
                  <a:gd name="T0" fmla="*/ 84 w 839"/>
                  <a:gd name="T1" fmla="*/ 0 h 839"/>
                  <a:gd name="T2" fmla="*/ 755 w 839"/>
                  <a:gd name="T3" fmla="*/ 0 h 839"/>
                  <a:gd name="T4" fmla="*/ 839 w 839"/>
                  <a:gd name="T5" fmla="*/ 84 h 839"/>
                  <a:gd name="T6" fmla="*/ 839 w 839"/>
                  <a:gd name="T7" fmla="*/ 755 h 839"/>
                  <a:gd name="T8" fmla="*/ 755 w 839"/>
                  <a:gd name="T9" fmla="*/ 839 h 839"/>
                  <a:gd name="T10" fmla="*/ 84 w 839"/>
                  <a:gd name="T11" fmla="*/ 839 h 839"/>
                  <a:gd name="T12" fmla="*/ 0 w 839"/>
                  <a:gd name="T13" fmla="*/ 755 h 839"/>
                  <a:gd name="T14" fmla="*/ 0 w 839"/>
                  <a:gd name="T15" fmla="*/ 84 h 839"/>
                  <a:gd name="T16" fmla="*/ 84 w 839"/>
                  <a:gd name="T17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9" h="839">
                    <a:moveTo>
                      <a:pt x="84" y="0"/>
                    </a:moveTo>
                    <a:lnTo>
                      <a:pt x="755" y="0"/>
                    </a:lnTo>
                    <a:cubicBezTo>
                      <a:pt x="801" y="0"/>
                      <a:pt x="839" y="38"/>
                      <a:pt x="839" y="84"/>
                    </a:cubicBezTo>
                    <a:lnTo>
                      <a:pt x="839" y="755"/>
                    </a:lnTo>
                    <a:cubicBezTo>
                      <a:pt x="839" y="801"/>
                      <a:pt x="801" y="839"/>
                      <a:pt x="755" y="839"/>
                    </a:cubicBezTo>
                    <a:lnTo>
                      <a:pt x="84" y="839"/>
                    </a:lnTo>
                    <a:cubicBezTo>
                      <a:pt x="38" y="839"/>
                      <a:pt x="0" y="801"/>
                      <a:pt x="0" y="755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close/>
                  </a:path>
                </a:pathLst>
              </a:custGeom>
              <a:solidFill>
                <a:srgbClr val="346290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/>
              <a:lstStyle/>
              <a:p>
                <a:pPr marL="0" marR="0" lvl="0" indent="0" algn="ctr" defTabSz="91376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sym typeface="+mn-lt"/>
                </a:endParaRPr>
              </a:p>
            </p:txBody>
          </p:sp>
          <p:sp>
            <p:nvSpPr>
              <p:cNvPr id="55" name="Freeform 11"/>
              <p:cNvSpPr/>
              <p:nvPr/>
            </p:nvSpPr>
            <p:spPr bwMode="auto">
              <a:xfrm>
                <a:off x="3262727" y="4216127"/>
                <a:ext cx="5730672" cy="668076"/>
              </a:xfrm>
              <a:custGeom>
                <a:avLst/>
                <a:gdLst>
                  <a:gd name="T0" fmla="*/ 84 w 6854"/>
                  <a:gd name="T1" fmla="*/ 0 h 839"/>
                  <a:gd name="T2" fmla="*/ 6770 w 6854"/>
                  <a:gd name="T3" fmla="*/ 0 h 839"/>
                  <a:gd name="T4" fmla="*/ 6854 w 6854"/>
                  <a:gd name="T5" fmla="*/ 84 h 839"/>
                  <a:gd name="T6" fmla="*/ 6854 w 6854"/>
                  <a:gd name="T7" fmla="*/ 755 h 839"/>
                  <a:gd name="T8" fmla="*/ 6770 w 6854"/>
                  <a:gd name="T9" fmla="*/ 839 h 839"/>
                  <a:gd name="T10" fmla="*/ 84 w 6854"/>
                  <a:gd name="T11" fmla="*/ 839 h 839"/>
                  <a:gd name="T12" fmla="*/ 0 w 6854"/>
                  <a:gd name="T13" fmla="*/ 755 h 839"/>
                  <a:gd name="T14" fmla="*/ 0 w 6854"/>
                  <a:gd name="T15" fmla="*/ 84 h 839"/>
                  <a:gd name="T16" fmla="*/ 84 w 6854"/>
                  <a:gd name="T17" fmla="*/ 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4" h="839">
                    <a:moveTo>
                      <a:pt x="84" y="0"/>
                    </a:moveTo>
                    <a:lnTo>
                      <a:pt x="6770" y="0"/>
                    </a:lnTo>
                    <a:cubicBezTo>
                      <a:pt x="6816" y="0"/>
                      <a:pt x="6854" y="38"/>
                      <a:pt x="6854" y="84"/>
                    </a:cubicBezTo>
                    <a:lnTo>
                      <a:pt x="6854" y="755"/>
                    </a:lnTo>
                    <a:cubicBezTo>
                      <a:pt x="6854" y="801"/>
                      <a:pt x="6816" y="839"/>
                      <a:pt x="6770" y="839"/>
                    </a:cubicBezTo>
                    <a:lnTo>
                      <a:pt x="84" y="839"/>
                    </a:lnTo>
                    <a:cubicBezTo>
                      <a:pt x="38" y="839"/>
                      <a:pt x="0" y="801"/>
                      <a:pt x="0" y="755"/>
                    </a:cubicBezTo>
                    <a:lnTo>
                      <a:pt x="0" y="84"/>
                    </a:lnTo>
                    <a:cubicBezTo>
                      <a:pt x="0" y="38"/>
                      <a:pt x="38" y="0"/>
                      <a:pt x="84" y="0"/>
                    </a:cubicBezTo>
                    <a:close/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9300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cs typeface="+mn-ea"/>
                  <a:sym typeface="+mn-lt"/>
                </a:endParaRPr>
              </a:p>
            </p:txBody>
          </p:sp>
          <p:sp>
            <p:nvSpPr>
              <p:cNvPr id="56" name="Freeform 12"/>
              <p:cNvSpPr>
                <a:spLocks noEditPoints="1"/>
              </p:cNvSpPr>
              <p:nvPr/>
            </p:nvSpPr>
            <p:spPr bwMode="auto">
              <a:xfrm>
                <a:off x="8479367" y="4414486"/>
                <a:ext cx="255488" cy="265008"/>
              </a:xfrm>
              <a:custGeom>
                <a:avLst/>
                <a:gdLst>
                  <a:gd name="T0" fmla="*/ 166 w 333"/>
                  <a:gd name="T1" fmla="*/ 10 h 332"/>
                  <a:gd name="T2" fmla="*/ 323 w 333"/>
                  <a:gd name="T3" fmla="*/ 166 h 332"/>
                  <a:gd name="T4" fmla="*/ 166 w 333"/>
                  <a:gd name="T5" fmla="*/ 322 h 332"/>
                  <a:gd name="T6" fmla="*/ 10 w 333"/>
                  <a:gd name="T7" fmla="*/ 166 h 332"/>
                  <a:gd name="T8" fmla="*/ 166 w 333"/>
                  <a:gd name="T9" fmla="*/ 10 h 332"/>
                  <a:gd name="T10" fmla="*/ 187 w 333"/>
                  <a:gd name="T11" fmla="*/ 146 h 332"/>
                  <a:gd name="T12" fmla="*/ 187 w 333"/>
                  <a:gd name="T13" fmla="*/ 146 h 332"/>
                  <a:gd name="T14" fmla="*/ 248 w 333"/>
                  <a:gd name="T15" fmla="*/ 146 h 332"/>
                  <a:gd name="T16" fmla="*/ 248 w 333"/>
                  <a:gd name="T17" fmla="*/ 186 h 332"/>
                  <a:gd name="T18" fmla="*/ 187 w 333"/>
                  <a:gd name="T19" fmla="*/ 186 h 332"/>
                  <a:gd name="T20" fmla="*/ 187 w 333"/>
                  <a:gd name="T21" fmla="*/ 247 h 332"/>
                  <a:gd name="T22" fmla="*/ 146 w 333"/>
                  <a:gd name="T23" fmla="*/ 247 h 332"/>
                  <a:gd name="T24" fmla="*/ 146 w 333"/>
                  <a:gd name="T25" fmla="*/ 186 h 332"/>
                  <a:gd name="T26" fmla="*/ 85 w 333"/>
                  <a:gd name="T27" fmla="*/ 186 h 332"/>
                  <a:gd name="T28" fmla="*/ 85 w 333"/>
                  <a:gd name="T29" fmla="*/ 146 h 332"/>
                  <a:gd name="T30" fmla="*/ 146 w 333"/>
                  <a:gd name="T31" fmla="*/ 146 h 332"/>
                  <a:gd name="T32" fmla="*/ 146 w 333"/>
                  <a:gd name="T33" fmla="*/ 85 h 332"/>
                  <a:gd name="T34" fmla="*/ 187 w 333"/>
                  <a:gd name="T35" fmla="*/ 85 h 332"/>
                  <a:gd name="T36" fmla="*/ 187 w 333"/>
                  <a:gd name="T37" fmla="*/ 146 h 332"/>
                  <a:gd name="T38" fmla="*/ 166 w 333"/>
                  <a:gd name="T39" fmla="*/ 0 h 332"/>
                  <a:gd name="T40" fmla="*/ 333 w 333"/>
                  <a:gd name="T41" fmla="*/ 166 h 332"/>
                  <a:gd name="T42" fmla="*/ 166 w 333"/>
                  <a:gd name="T43" fmla="*/ 332 h 332"/>
                  <a:gd name="T44" fmla="*/ 0 w 333"/>
                  <a:gd name="T45" fmla="*/ 166 h 332"/>
                  <a:gd name="T46" fmla="*/ 166 w 333"/>
                  <a:gd name="T4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3" h="332">
                    <a:moveTo>
                      <a:pt x="166" y="10"/>
                    </a:moveTo>
                    <a:cubicBezTo>
                      <a:pt x="253" y="10"/>
                      <a:pt x="323" y="80"/>
                      <a:pt x="323" y="166"/>
                    </a:cubicBezTo>
                    <a:cubicBezTo>
                      <a:pt x="323" y="252"/>
                      <a:pt x="253" y="322"/>
                      <a:pt x="166" y="322"/>
                    </a:cubicBezTo>
                    <a:cubicBezTo>
                      <a:pt x="80" y="322"/>
                      <a:pt x="10" y="252"/>
                      <a:pt x="10" y="166"/>
                    </a:cubicBezTo>
                    <a:cubicBezTo>
                      <a:pt x="10" y="80"/>
                      <a:pt x="80" y="10"/>
                      <a:pt x="166" y="10"/>
                    </a:cubicBezTo>
                    <a:close/>
                    <a:moveTo>
                      <a:pt x="187" y="146"/>
                    </a:moveTo>
                    <a:lnTo>
                      <a:pt x="187" y="146"/>
                    </a:lnTo>
                    <a:lnTo>
                      <a:pt x="248" y="146"/>
                    </a:lnTo>
                    <a:lnTo>
                      <a:pt x="248" y="186"/>
                    </a:lnTo>
                    <a:lnTo>
                      <a:pt x="187" y="186"/>
                    </a:lnTo>
                    <a:lnTo>
                      <a:pt x="187" y="247"/>
                    </a:lnTo>
                    <a:lnTo>
                      <a:pt x="146" y="247"/>
                    </a:lnTo>
                    <a:lnTo>
                      <a:pt x="146" y="186"/>
                    </a:lnTo>
                    <a:lnTo>
                      <a:pt x="85" y="186"/>
                    </a:lnTo>
                    <a:lnTo>
                      <a:pt x="85" y="146"/>
                    </a:lnTo>
                    <a:lnTo>
                      <a:pt x="146" y="146"/>
                    </a:lnTo>
                    <a:lnTo>
                      <a:pt x="146" y="85"/>
                    </a:lnTo>
                    <a:lnTo>
                      <a:pt x="187" y="85"/>
                    </a:lnTo>
                    <a:lnTo>
                      <a:pt x="187" y="146"/>
                    </a:lnTo>
                    <a:close/>
                    <a:moveTo>
                      <a:pt x="166" y="0"/>
                    </a:moveTo>
                    <a:cubicBezTo>
                      <a:pt x="258" y="0"/>
                      <a:pt x="333" y="74"/>
                      <a:pt x="333" y="166"/>
                    </a:cubicBezTo>
                    <a:cubicBezTo>
                      <a:pt x="333" y="258"/>
                      <a:pt x="258" y="332"/>
                      <a:pt x="166" y="332"/>
                    </a:cubicBezTo>
                    <a:cubicBezTo>
                      <a:pt x="75" y="332"/>
                      <a:pt x="0" y="258"/>
                      <a:pt x="0" y="166"/>
                    </a:cubicBezTo>
                    <a:cubicBezTo>
                      <a:pt x="0" y="74"/>
                      <a:pt x="75" y="0"/>
                      <a:pt x="166" y="0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91404" tIns="45702" rIns="91404" bIns="45702" numCol="1" anchor="t" anchorCtr="0" compatLnSpc="1"/>
              <a:lstStyle/>
              <a:p>
                <a:pPr marL="0" marR="0" lvl="0" indent="0" algn="l" defTabSz="913765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9300F"/>
                  </a:solidFill>
                  <a:effectLst/>
                  <a:uLnTx/>
                  <a:uFillTx/>
                  <a:latin typeface="Source Han Sans K Normal" panose="020B0400000000000000" pitchFamily="34" charset="-128"/>
                  <a:ea typeface="Source Han Sans K Normal" panose="020B0400000000000000" pitchFamily="34" charset="-128"/>
                  <a:cs typeface="+mn-ea"/>
                  <a:sym typeface="+mn-lt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606270" y="4268518"/>
                <a:ext cx="526516" cy="52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800" b="1" dirty="0">
                    <a:solidFill>
                      <a:schemeClr val="bg1"/>
                    </a:solidFill>
                    <a:latin typeface="Source Han Sans K Normal" panose="020B0400000000000000" pitchFamily="34" charset="-128"/>
                    <a:ea typeface="Source Han Sans K Normal" panose="020B0400000000000000" pitchFamily="34" charset="-128"/>
                    <a:cs typeface="方正四岁半简体" panose="02010600010101010101" charset="-122"/>
                  </a:rPr>
                  <a:t>四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3461174" y="4289950"/>
                <a:ext cx="283219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对比展望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deepstream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5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3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1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数据转发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82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数据转发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算法补充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2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数据转发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算法补充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数据处理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53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数据转发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算法补充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数据处理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数据存储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92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数据转发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算法补充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数据处理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数据存储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后端架构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21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数据转发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算法补充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数据处理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数据存储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后端架构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前端架构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  </a:t>
            </a: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3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06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模块分析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480185" y="2124075"/>
            <a:ext cx="605472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camera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视频数据采集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eepstream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视频处理分析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kafka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数据转发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 module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算法补充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spark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数据处理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mysql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数据存储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django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后端架构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前端架构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logstash+elasticsearch+kibana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日志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分析可视化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模块流程图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190" y="2814955"/>
            <a:ext cx="598995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21520" y="3302000"/>
            <a:ext cx="460382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Django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32950" y="3978912"/>
            <a:ext cx="426720" cy="184666"/>
          </a:xfrm>
          <a:prstGeom prst="rect">
            <a:avLst/>
          </a:prstGeom>
          <a:solidFill>
            <a:srgbClr val="00784C"/>
          </a:solidFill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bg1"/>
                </a:solidFill>
              </a:rPr>
              <a:t>Vue.js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4420" y="3697937"/>
            <a:ext cx="381000" cy="64021"/>
          </a:xfrm>
          <a:prstGeom prst="rect">
            <a:avLst/>
          </a:prstGeom>
          <a:solidFill>
            <a:srgbClr val="00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96960" y="3645308"/>
            <a:ext cx="38354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 err="1" smtClean="0">
                <a:solidFill>
                  <a:schemeClr val="bg1"/>
                </a:solidFill>
              </a:rPr>
              <a:t>Mysql</a:t>
            </a:r>
            <a:endParaRPr lang="zh-CN" altLang="en-US" sz="5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56320" y="3814585"/>
            <a:ext cx="419100" cy="1154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7690484" y="4122420"/>
            <a:ext cx="493395" cy="106679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2920" y="3645308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598160" y="4513720"/>
            <a:ext cx="609600" cy="169277"/>
          </a:xfrm>
          <a:prstGeom prst="rect">
            <a:avLst/>
          </a:prstGeom>
          <a:solidFill>
            <a:srgbClr val="5CBE00"/>
          </a:solidFill>
          <a:ln>
            <a:solidFill>
              <a:srgbClr val="5C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0200" y="5049520"/>
            <a:ext cx="965200" cy="96520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95920" y="5043818"/>
            <a:ext cx="1079500" cy="78232"/>
          </a:xfrm>
          <a:prstGeom prst="rect">
            <a:avLst/>
          </a:prstGeom>
          <a:solidFill>
            <a:srgbClr val="006549"/>
          </a:solidFill>
          <a:ln>
            <a:solidFill>
              <a:srgbClr val="006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069840" y="3302000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069840" y="4190365"/>
            <a:ext cx="238760" cy="12192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45760" y="2433320"/>
            <a:ext cx="868680" cy="421640"/>
          </a:xfrm>
          <a:prstGeom prst="roundRect">
            <a:avLst/>
          </a:prstGeom>
          <a:noFill/>
          <a:ln w="3175">
            <a:solidFill>
              <a:srgbClr val="A7A7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755" y="2456540"/>
            <a:ext cx="370840" cy="9756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526405" y="2577465"/>
            <a:ext cx="710565" cy="203835"/>
          </a:xfrm>
          <a:prstGeom prst="rect">
            <a:avLst/>
          </a:prstGeom>
          <a:solidFill>
            <a:srgbClr val="5CBE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 dirty="0" err="1" smtClean="0">
                <a:solidFill>
                  <a:srgbClr val="E1F3C8"/>
                </a:solidFill>
              </a:rPr>
              <a:t>Pingos</a:t>
            </a:r>
            <a:endParaRPr lang="zh-CN" altLang="en-US" sz="800" dirty="0">
              <a:solidFill>
                <a:srgbClr val="E1F3C8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897120" y="2644140"/>
            <a:ext cx="0" cy="1954218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3" idx="1"/>
          </p:cNvCxnSpPr>
          <p:nvPr/>
        </p:nvCxnSpPr>
        <p:spPr>
          <a:xfrm>
            <a:off x="4897120" y="2644140"/>
            <a:ext cx="548640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897120" y="35280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897120" y="373634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97120" y="439166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97120" y="4592320"/>
            <a:ext cx="144146" cy="0"/>
          </a:xfrm>
          <a:prstGeom prst="line">
            <a:avLst/>
          </a:prstGeom>
          <a:ln w="3175">
            <a:solidFill>
              <a:srgbClr val="9191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3" idx="3"/>
          </p:cNvCxnSpPr>
          <p:nvPr/>
        </p:nvCxnSpPr>
        <p:spPr>
          <a:xfrm>
            <a:off x="6314440" y="2644140"/>
            <a:ext cx="579120" cy="0"/>
          </a:xfrm>
          <a:prstGeom prst="line">
            <a:avLst/>
          </a:prstGeom>
          <a:ln w="9525">
            <a:solidFill>
              <a:srgbClr val="5E5E5E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898640" y="2644140"/>
            <a:ext cx="0" cy="1092200"/>
          </a:xfrm>
          <a:prstGeom prst="straightConnector1">
            <a:avLst/>
          </a:prstGeom>
          <a:ln w="9525">
            <a:solidFill>
              <a:srgbClr val="5E5E5E"/>
            </a:solidFill>
            <a:prstDash val="dash"/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844685" y="3862071"/>
            <a:ext cx="56297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800" dirty="0" smtClean="0"/>
              <a:t>camera</a:t>
            </a:r>
            <a:endParaRPr lang="zh-CN" altLang="en-US" sz="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900420" y="3902712"/>
            <a:ext cx="900430" cy="303528"/>
            <a:chOff x="5900420" y="3902712"/>
            <a:chExt cx="900430" cy="30352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905500" y="4020822"/>
              <a:ext cx="89535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5900420" y="4017409"/>
              <a:ext cx="0" cy="188831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5900420" y="3902712"/>
              <a:ext cx="0" cy="1524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7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683658" y="2124270"/>
            <a:ext cx="55907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面向油田控制中心的视频安防监控系统解决方案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核心功能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多路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视频处理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行人自动监测和记录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人脸捕捉和识别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人群检测和通知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视频分析结果查询和统计可视化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运动目标追踪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视频存储和管理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网络管理</a:t>
            </a:r>
          </a:p>
          <a:p>
            <a:pPr marL="285750" lvl="0" indent="-285750">
              <a:lnSpc>
                <a:spcPct val="150000"/>
              </a:lnSpc>
              <a:buClr>
                <a:srgbClr val="346290"/>
              </a:buClr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稳定性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并发数据处理能力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一、背景介绍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油田项目</a:t>
              </a:r>
            </a:p>
          </p:txBody>
        </p:sp>
      </p:grpSp>
      <p:pic>
        <p:nvPicPr>
          <p:cNvPr id="57" name="图片 56" descr="E:\Study\实验室\20200603 组会\图\timg.jpgtim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33440" y="2884805"/>
            <a:ext cx="4894580" cy="27165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185" y="2124075"/>
            <a:ext cx="9500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核心功能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vs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核心模块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多路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视频处理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			</a:t>
            </a:r>
            <a:r>
              <a:rPr lang="en-US" altLang="zh-CN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deepstream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行人自动监测和记录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deepstream + mysql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人脸捕捉和识别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deepstream + mysql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人群检测和通知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deepstream + django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运动目标追踪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deepstream + python module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视频分析结果查询和统计可视化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logstash + elasticresearch + kibana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视频存储和管理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pingos + django + vue.js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网络管理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		kafka + django +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vue.js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三、系统设计</a:t>
            </a: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功能分析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</a:rPr>
              <a:t>四、对比展望</a:t>
            </a:r>
          </a:p>
        </p:txBody>
      </p:sp>
      <p:cxnSp>
        <p:nvCxnSpPr>
          <p:cNvPr id="6" name="Straight Connector 1"/>
          <p:cNvCxnSpPr/>
          <p:nvPr/>
        </p:nvCxnSpPr>
        <p:spPr>
          <a:xfrm>
            <a:off x="7310359" y="3787960"/>
            <a:ext cx="3764185" cy="0"/>
          </a:xfrm>
          <a:prstGeom prst="line">
            <a:avLst/>
          </a:prstGeom>
          <a:ln w="15875">
            <a:solidFill>
              <a:srgbClr val="34629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"/>
          <p:cNvSpPr/>
          <p:nvPr/>
        </p:nvSpPr>
        <p:spPr>
          <a:xfrm>
            <a:off x="5078930" y="2778639"/>
            <a:ext cx="2021449" cy="2021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Straight Connector 12"/>
          <p:cNvCxnSpPr/>
          <p:nvPr/>
        </p:nvCxnSpPr>
        <p:spPr>
          <a:xfrm flipH="1">
            <a:off x="1330940" y="3777327"/>
            <a:ext cx="3528176" cy="0"/>
          </a:xfrm>
          <a:prstGeom prst="line">
            <a:avLst/>
          </a:prstGeom>
          <a:ln w="15875">
            <a:solidFill>
              <a:srgbClr val="34629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488092" y="2187801"/>
            <a:ext cx="3203125" cy="3203124"/>
            <a:chOff x="4488092" y="2187801"/>
            <a:chExt cx="3203125" cy="3203124"/>
          </a:xfrm>
        </p:grpSpPr>
        <p:sp>
          <p:nvSpPr>
            <p:cNvPr id="24" name="Isosceles Triangle 8"/>
            <p:cNvSpPr/>
            <p:nvPr/>
          </p:nvSpPr>
          <p:spPr>
            <a:xfrm rot="18900000" flipH="1" flipV="1">
              <a:off x="6966834" y="2712908"/>
              <a:ext cx="658106" cy="567333"/>
            </a:xfrm>
            <a:prstGeom prst="triangle">
              <a:avLst/>
            </a:prstGeom>
            <a:solidFill>
              <a:srgbClr val="346290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" name="Block Arc 10"/>
            <p:cNvSpPr/>
            <p:nvPr/>
          </p:nvSpPr>
          <p:spPr>
            <a:xfrm>
              <a:off x="4488092" y="2187801"/>
              <a:ext cx="3203125" cy="3203124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6" name="Isosceles Triangle 11"/>
            <p:cNvSpPr/>
            <p:nvPr/>
          </p:nvSpPr>
          <p:spPr>
            <a:xfrm rot="8100000" flipV="1">
              <a:off x="4562444" y="4314965"/>
              <a:ext cx="658105" cy="56733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" name="Block Arc 7"/>
            <p:cNvSpPr/>
            <p:nvPr/>
          </p:nvSpPr>
          <p:spPr>
            <a:xfrm flipH="1" flipV="1">
              <a:off x="4488092" y="2187801"/>
              <a:ext cx="3203125" cy="3203124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rgbClr val="34629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30" name="矩形 29"/>
          <p:cNvSpPr/>
          <p:nvPr/>
        </p:nvSpPr>
        <p:spPr>
          <a:xfrm>
            <a:off x="1330960" y="1974215"/>
            <a:ext cx="41554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对比海康威</a:t>
            </a:r>
            <a:r>
              <a:rPr lang="zh-CN" altLang="en-US" b="1" dirty="0" smtClean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视、大华等</a:t>
            </a: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企业解决方案</a:t>
            </a:r>
          </a:p>
        </p:txBody>
      </p:sp>
      <p:sp>
        <p:nvSpPr>
          <p:cNvPr id="33" name="矩形 32"/>
          <p:cNvSpPr/>
          <p:nvPr/>
        </p:nvSpPr>
        <p:spPr>
          <a:xfrm>
            <a:off x="1330940" y="2361106"/>
            <a:ext cx="3259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优势：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，模块功能明确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劣势：软硬件的联动</a:t>
            </a:r>
          </a:p>
        </p:txBody>
      </p:sp>
      <p:sp>
        <p:nvSpPr>
          <p:cNvPr id="34" name="矩形 33"/>
          <p:cNvSpPr/>
          <p:nvPr/>
        </p:nvSpPr>
        <p:spPr>
          <a:xfrm>
            <a:off x="8016875" y="3913505"/>
            <a:ext cx="305816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对比</a:t>
            </a:r>
            <a:r>
              <a:rPr lang="en-US" altLang="zh-CN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Deepstream demo</a:t>
            </a:r>
          </a:p>
        </p:txBody>
      </p:sp>
      <p:sp>
        <p:nvSpPr>
          <p:cNvPr id="35" name="矩形 34"/>
          <p:cNvSpPr/>
          <p:nvPr/>
        </p:nvSpPr>
        <p:spPr>
          <a:xfrm>
            <a:off x="8016748" y="4300165"/>
            <a:ext cx="3259451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优势：引入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pingos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等模块完善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系统功能，在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原模块架构基础上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，设计增加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大量新功能</a:t>
            </a:r>
          </a:p>
        </p:txBody>
      </p:sp>
      <p:pic>
        <p:nvPicPr>
          <p:cNvPr id="2" name="图片 1" descr="E:\Study\实验室\20200603 组会\图\油田.jpg油田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41265" y="2778760"/>
            <a:ext cx="2110105" cy="2029460"/>
          </a:xfrm>
          <a:prstGeom prst="ellipse">
            <a:avLst/>
          </a:prstGeom>
          <a:ln w="38100">
            <a:solidFill>
              <a:srgbClr val="346290"/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7758657" y="1901766"/>
            <a:ext cx="415544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 smtClean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对比旷视科技等企业</a:t>
            </a: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b="1" dirty="0">
              <a:solidFill>
                <a:srgbClr val="34629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58637" y="2288657"/>
            <a:ext cx="3259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：算法扩展性强，支持对内部业务逻辑的修改，支持多种类硬件系统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劣势：领域前沿算法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</a:rPr>
              <a:t>四、对比展望</a:t>
            </a:r>
          </a:p>
        </p:txBody>
      </p:sp>
      <p:sp>
        <p:nvSpPr>
          <p:cNvPr id="7" name="Freeform 1183"/>
          <p:cNvSpPr>
            <a:spLocks noEditPoints="1"/>
          </p:cNvSpPr>
          <p:nvPr/>
        </p:nvSpPr>
        <p:spPr bwMode="auto">
          <a:xfrm>
            <a:off x="11210513" y="3094254"/>
            <a:ext cx="425761" cy="361774"/>
          </a:xfrm>
          <a:custGeom>
            <a:avLst/>
            <a:gdLst>
              <a:gd name="T0" fmla="*/ 112 w 173"/>
              <a:gd name="T1" fmla="*/ 147 h 147"/>
              <a:gd name="T2" fmla="*/ 101 w 173"/>
              <a:gd name="T3" fmla="*/ 124 h 147"/>
              <a:gd name="T4" fmla="*/ 118 w 173"/>
              <a:gd name="T5" fmla="*/ 114 h 147"/>
              <a:gd name="T6" fmla="*/ 139 w 173"/>
              <a:gd name="T7" fmla="*/ 89 h 147"/>
              <a:gd name="T8" fmla="*/ 112 w 173"/>
              <a:gd name="T9" fmla="*/ 84 h 147"/>
              <a:gd name="T10" fmla="*/ 88 w 173"/>
              <a:gd name="T11" fmla="*/ 23 h 147"/>
              <a:gd name="T12" fmla="*/ 150 w 173"/>
              <a:gd name="T13" fmla="*/ 0 h 147"/>
              <a:gd name="T14" fmla="*/ 173 w 173"/>
              <a:gd name="T15" fmla="*/ 93 h 147"/>
              <a:gd name="T16" fmla="*/ 112 w 173"/>
              <a:gd name="T17" fmla="*/ 122 h 147"/>
              <a:gd name="T18" fmla="*/ 109 w 173"/>
              <a:gd name="T19" fmla="*/ 137 h 147"/>
              <a:gd name="T20" fmla="*/ 118 w 173"/>
              <a:gd name="T21" fmla="*/ 139 h 147"/>
              <a:gd name="T22" fmla="*/ 165 w 173"/>
              <a:gd name="T23" fmla="*/ 23 h 147"/>
              <a:gd name="T24" fmla="*/ 112 w 173"/>
              <a:gd name="T25" fmla="*/ 8 h 147"/>
              <a:gd name="T26" fmla="*/ 96 w 173"/>
              <a:gd name="T27" fmla="*/ 61 h 147"/>
              <a:gd name="T28" fmla="*/ 134 w 173"/>
              <a:gd name="T29" fmla="*/ 76 h 147"/>
              <a:gd name="T30" fmla="*/ 147 w 173"/>
              <a:gd name="T31" fmla="*/ 93 h 147"/>
              <a:gd name="T32" fmla="*/ 112 w 173"/>
              <a:gd name="T33" fmla="*/ 122 h 147"/>
              <a:gd name="T34" fmla="*/ 23 w 173"/>
              <a:gd name="T35" fmla="*/ 147 h 147"/>
              <a:gd name="T36" fmla="*/ 12 w 173"/>
              <a:gd name="T37" fmla="*/ 124 h 147"/>
              <a:gd name="T38" fmla="*/ 29 w 173"/>
              <a:gd name="T39" fmla="*/ 114 h 147"/>
              <a:gd name="T40" fmla="*/ 50 w 173"/>
              <a:gd name="T41" fmla="*/ 89 h 147"/>
              <a:gd name="T42" fmla="*/ 23 w 173"/>
              <a:gd name="T43" fmla="*/ 84 h 147"/>
              <a:gd name="T44" fmla="*/ 0 w 173"/>
              <a:gd name="T45" fmla="*/ 23 h 147"/>
              <a:gd name="T46" fmla="*/ 61 w 173"/>
              <a:gd name="T47" fmla="*/ 0 h 147"/>
              <a:gd name="T48" fmla="*/ 84 w 173"/>
              <a:gd name="T49" fmla="*/ 93 h 147"/>
              <a:gd name="T50" fmla="*/ 23 w 173"/>
              <a:gd name="T51" fmla="*/ 122 h 147"/>
              <a:gd name="T52" fmla="*/ 20 w 173"/>
              <a:gd name="T53" fmla="*/ 137 h 147"/>
              <a:gd name="T54" fmla="*/ 29 w 173"/>
              <a:gd name="T55" fmla="*/ 139 h 147"/>
              <a:gd name="T56" fmla="*/ 76 w 173"/>
              <a:gd name="T57" fmla="*/ 23 h 147"/>
              <a:gd name="T58" fmla="*/ 23 w 173"/>
              <a:gd name="T59" fmla="*/ 8 h 147"/>
              <a:gd name="T60" fmla="*/ 8 w 173"/>
              <a:gd name="T61" fmla="*/ 61 h 147"/>
              <a:gd name="T62" fmla="*/ 45 w 173"/>
              <a:gd name="T63" fmla="*/ 76 h 147"/>
              <a:gd name="T64" fmla="*/ 58 w 173"/>
              <a:gd name="T65" fmla="*/ 93 h 147"/>
              <a:gd name="T66" fmla="*/ 23 w 173"/>
              <a:gd name="T67" fmla="*/ 12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18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106" y="147"/>
                  <a:pt x="101" y="143"/>
                  <a:pt x="101" y="137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19"/>
                  <a:pt x="106" y="114"/>
                  <a:pt x="112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30" y="114"/>
                  <a:pt x="139" y="104"/>
                  <a:pt x="139" y="93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9" y="86"/>
                  <a:pt x="137" y="84"/>
                  <a:pt x="134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99" y="84"/>
                  <a:pt x="88" y="74"/>
                  <a:pt x="88" y="61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10"/>
                  <a:pt x="99" y="0"/>
                  <a:pt x="11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62" y="0"/>
                  <a:pt x="173" y="10"/>
                  <a:pt x="173" y="23"/>
                </a:cubicBezTo>
                <a:cubicBezTo>
                  <a:pt x="173" y="93"/>
                  <a:pt x="173" y="93"/>
                  <a:pt x="173" y="93"/>
                </a:cubicBezTo>
                <a:cubicBezTo>
                  <a:pt x="173" y="123"/>
                  <a:pt x="148" y="147"/>
                  <a:pt x="118" y="147"/>
                </a:cubicBezTo>
                <a:close/>
                <a:moveTo>
                  <a:pt x="112" y="122"/>
                </a:moveTo>
                <a:cubicBezTo>
                  <a:pt x="110" y="122"/>
                  <a:pt x="109" y="123"/>
                  <a:pt x="109" y="124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9" y="138"/>
                  <a:pt x="110" y="139"/>
                  <a:pt x="112" y="139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44" y="139"/>
                  <a:pt x="165" y="118"/>
                  <a:pt x="165" y="93"/>
                </a:cubicBezTo>
                <a:cubicBezTo>
                  <a:pt x="165" y="23"/>
                  <a:pt x="165" y="23"/>
                  <a:pt x="165" y="23"/>
                </a:cubicBezTo>
                <a:cubicBezTo>
                  <a:pt x="165" y="14"/>
                  <a:pt x="158" y="8"/>
                  <a:pt x="150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3" y="8"/>
                  <a:pt x="96" y="14"/>
                  <a:pt x="96" y="23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9"/>
                  <a:pt x="103" y="76"/>
                  <a:pt x="112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41" y="76"/>
                  <a:pt x="147" y="82"/>
                  <a:pt x="147" y="89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7" y="109"/>
                  <a:pt x="134" y="122"/>
                  <a:pt x="118" y="122"/>
                </a:cubicBezTo>
                <a:lnTo>
                  <a:pt x="112" y="122"/>
                </a:lnTo>
                <a:close/>
                <a:moveTo>
                  <a:pt x="29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7" y="147"/>
                  <a:pt x="12" y="143"/>
                  <a:pt x="12" y="137"/>
                </a:cubicBezTo>
                <a:cubicBezTo>
                  <a:pt x="12" y="124"/>
                  <a:pt x="12" y="124"/>
                  <a:pt x="12" y="124"/>
                </a:cubicBezTo>
                <a:cubicBezTo>
                  <a:pt x="12" y="119"/>
                  <a:pt x="17" y="114"/>
                  <a:pt x="23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41" y="114"/>
                  <a:pt x="50" y="104"/>
                  <a:pt x="50" y="93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86"/>
                  <a:pt x="48" y="84"/>
                  <a:pt x="45" y="84"/>
                </a:cubicBezTo>
                <a:cubicBezTo>
                  <a:pt x="23" y="84"/>
                  <a:pt x="23" y="84"/>
                  <a:pt x="23" y="84"/>
                </a:cubicBezTo>
                <a:cubicBezTo>
                  <a:pt x="10" y="84"/>
                  <a:pt x="0" y="74"/>
                  <a:pt x="0" y="6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73" y="0"/>
                  <a:pt x="84" y="10"/>
                  <a:pt x="84" y="2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23"/>
                  <a:pt x="59" y="147"/>
                  <a:pt x="29" y="147"/>
                </a:cubicBezTo>
                <a:close/>
                <a:moveTo>
                  <a:pt x="23" y="122"/>
                </a:moveTo>
                <a:cubicBezTo>
                  <a:pt x="21" y="122"/>
                  <a:pt x="20" y="123"/>
                  <a:pt x="20" y="124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8"/>
                  <a:pt x="21" y="139"/>
                  <a:pt x="23" y="139"/>
                </a:cubicBezTo>
                <a:cubicBezTo>
                  <a:pt x="29" y="139"/>
                  <a:pt x="29" y="139"/>
                  <a:pt x="29" y="139"/>
                </a:cubicBezTo>
                <a:cubicBezTo>
                  <a:pt x="55" y="139"/>
                  <a:pt x="76" y="118"/>
                  <a:pt x="76" y="93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14"/>
                  <a:pt x="69" y="8"/>
                  <a:pt x="61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14" y="8"/>
                  <a:pt x="8" y="14"/>
                  <a:pt x="8" y="23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9"/>
                  <a:pt x="14" y="76"/>
                  <a:pt x="2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52" y="76"/>
                  <a:pt x="58" y="82"/>
                  <a:pt x="58" y="89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109"/>
                  <a:pt x="45" y="122"/>
                  <a:pt x="29" y="122"/>
                </a:cubicBezTo>
                <a:lnTo>
                  <a:pt x="23" y="122"/>
                </a:lnTo>
                <a:close/>
              </a:path>
            </a:pathLst>
          </a:custGeom>
          <a:solidFill>
            <a:srgbClr val="346290"/>
          </a:solidFill>
          <a:ln w="9525">
            <a:solidFill>
              <a:srgbClr val="34629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reeform 1181"/>
          <p:cNvSpPr>
            <a:spLocks noEditPoints="1"/>
          </p:cNvSpPr>
          <p:nvPr/>
        </p:nvSpPr>
        <p:spPr bwMode="auto">
          <a:xfrm>
            <a:off x="5062702" y="1276349"/>
            <a:ext cx="425761" cy="361774"/>
          </a:xfrm>
          <a:custGeom>
            <a:avLst/>
            <a:gdLst>
              <a:gd name="T0" fmla="*/ 112 w 173"/>
              <a:gd name="T1" fmla="*/ 147 h 147"/>
              <a:gd name="T2" fmla="*/ 88 w 173"/>
              <a:gd name="T3" fmla="*/ 54 h 147"/>
              <a:gd name="T4" fmla="*/ 150 w 173"/>
              <a:gd name="T5" fmla="*/ 0 h 147"/>
              <a:gd name="T6" fmla="*/ 160 w 173"/>
              <a:gd name="T7" fmla="*/ 23 h 147"/>
              <a:gd name="T8" fmla="*/ 143 w 173"/>
              <a:gd name="T9" fmla="*/ 33 h 147"/>
              <a:gd name="T10" fmla="*/ 122 w 173"/>
              <a:gd name="T11" fmla="*/ 58 h 147"/>
              <a:gd name="T12" fmla="*/ 150 w 173"/>
              <a:gd name="T13" fmla="*/ 63 h 147"/>
              <a:gd name="T14" fmla="*/ 173 w 173"/>
              <a:gd name="T15" fmla="*/ 124 h 147"/>
              <a:gd name="T16" fmla="*/ 143 w 173"/>
              <a:gd name="T17" fmla="*/ 8 h 147"/>
              <a:gd name="T18" fmla="*/ 96 w 173"/>
              <a:gd name="T19" fmla="*/ 124 h 147"/>
              <a:gd name="T20" fmla="*/ 150 w 173"/>
              <a:gd name="T21" fmla="*/ 139 h 147"/>
              <a:gd name="T22" fmla="*/ 165 w 173"/>
              <a:gd name="T23" fmla="*/ 86 h 147"/>
              <a:gd name="T24" fmla="*/ 127 w 173"/>
              <a:gd name="T25" fmla="*/ 71 h 147"/>
              <a:gd name="T26" fmla="*/ 114 w 173"/>
              <a:gd name="T27" fmla="*/ 54 h 147"/>
              <a:gd name="T28" fmla="*/ 150 w 173"/>
              <a:gd name="T29" fmla="*/ 25 h 147"/>
              <a:gd name="T30" fmla="*/ 152 w 173"/>
              <a:gd name="T31" fmla="*/ 10 h 147"/>
              <a:gd name="T32" fmla="*/ 143 w 173"/>
              <a:gd name="T33" fmla="*/ 8 h 147"/>
              <a:gd name="T34" fmla="*/ 23 w 173"/>
              <a:gd name="T35" fmla="*/ 147 h 147"/>
              <a:gd name="T36" fmla="*/ 0 w 173"/>
              <a:gd name="T37" fmla="*/ 54 h 147"/>
              <a:gd name="T38" fmla="*/ 61 w 173"/>
              <a:gd name="T39" fmla="*/ 0 h 147"/>
              <a:gd name="T40" fmla="*/ 71 w 173"/>
              <a:gd name="T41" fmla="*/ 23 h 147"/>
              <a:gd name="T42" fmla="*/ 54 w 173"/>
              <a:gd name="T43" fmla="*/ 33 h 147"/>
              <a:gd name="T44" fmla="*/ 33 w 173"/>
              <a:gd name="T45" fmla="*/ 58 h 147"/>
              <a:gd name="T46" fmla="*/ 61 w 173"/>
              <a:gd name="T47" fmla="*/ 63 h 147"/>
              <a:gd name="T48" fmla="*/ 84 w 173"/>
              <a:gd name="T49" fmla="*/ 124 h 147"/>
              <a:gd name="T50" fmla="*/ 54 w 173"/>
              <a:gd name="T51" fmla="*/ 8 h 147"/>
              <a:gd name="T52" fmla="*/ 8 w 173"/>
              <a:gd name="T53" fmla="*/ 124 h 147"/>
              <a:gd name="T54" fmla="*/ 61 w 173"/>
              <a:gd name="T55" fmla="*/ 139 h 147"/>
              <a:gd name="T56" fmla="*/ 76 w 173"/>
              <a:gd name="T57" fmla="*/ 86 h 147"/>
              <a:gd name="T58" fmla="*/ 38 w 173"/>
              <a:gd name="T59" fmla="*/ 71 h 147"/>
              <a:gd name="T60" fmla="*/ 25 w 173"/>
              <a:gd name="T61" fmla="*/ 54 h 147"/>
              <a:gd name="T62" fmla="*/ 61 w 173"/>
              <a:gd name="T63" fmla="*/ 25 h 147"/>
              <a:gd name="T64" fmla="*/ 63 w 173"/>
              <a:gd name="T65" fmla="*/ 10 h 147"/>
              <a:gd name="T66" fmla="*/ 54 w 173"/>
              <a:gd name="T67" fmla="*/ 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3" h="147">
                <a:moveTo>
                  <a:pt x="150" y="147"/>
                </a:moveTo>
                <a:cubicBezTo>
                  <a:pt x="112" y="147"/>
                  <a:pt x="112" y="147"/>
                  <a:pt x="112" y="147"/>
                </a:cubicBezTo>
                <a:cubicBezTo>
                  <a:pt x="99" y="147"/>
                  <a:pt x="88" y="137"/>
                  <a:pt x="88" y="12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24"/>
                  <a:pt x="113" y="0"/>
                  <a:pt x="143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5" y="0"/>
                  <a:pt x="160" y="4"/>
                  <a:pt x="160" y="10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60" y="28"/>
                  <a:pt x="155" y="33"/>
                  <a:pt x="150" y="33"/>
                </a:cubicBezTo>
                <a:cubicBezTo>
                  <a:pt x="143" y="33"/>
                  <a:pt x="143" y="33"/>
                  <a:pt x="143" y="33"/>
                </a:cubicBezTo>
                <a:cubicBezTo>
                  <a:pt x="132" y="33"/>
                  <a:pt x="122" y="43"/>
                  <a:pt x="122" y="54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61"/>
                  <a:pt x="124" y="63"/>
                  <a:pt x="127" y="63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162" y="63"/>
                  <a:pt x="173" y="73"/>
                  <a:pt x="173" y="86"/>
                </a:cubicBezTo>
                <a:cubicBezTo>
                  <a:pt x="173" y="124"/>
                  <a:pt x="173" y="124"/>
                  <a:pt x="173" y="124"/>
                </a:cubicBezTo>
                <a:cubicBezTo>
                  <a:pt x="173" y="137"/>
                  <a:pt x="162" y="147"/>
                  <a:pt x="150" y="147"/>
                </a:cubicBezTo>
                <a:close/>
                <a:moveTo>
                  <a:pt x="143" y="8"/>
                </a:moveTo>
                <a:cubicBezTo>
                  <a:pt x="118" y="8"/>
                  <a:pt x="96" y="29"/>
                  <a:pt x="96" y="5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133"/>
                  <a:pt x="103" y="139"/>
                  <a:pt x="112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8" y="139"/>
                  <a:pt x="165" y="133"/>
                  <a:pt x="165" y="124"/>
                </a:cubicBezTo>
                <a:cubicBezTo>
                  <a:pt x="165" y="86"/>
                  <a:pt x="165" y="86"/>
                  <a:pt x="165" y="86"/>
                </a:cubicBezTo>
                <a:cubicBezTo>
                  <a:pt x="165" y="78"/>
                  <a:pt x="158" y="71"/>
                  <a:pt x="150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0" y="71"/>
                  <a:pt x="114" y="65"/>
                  <a:pt x="114" y="58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38"/>
                  <a:pt x="127" y="25"/>
                  <a:pt x="143" y="25"/>
                </a:cubicBezTo>
                <a:cubicBezTo>
                  <a:pt x="150" y="25"/>
                  <a:pt x="150" y="25"/>
                  <a:pt x="150" y="25"/>
                </a:cubicBezTo>
                <a:cubicBezTo>
                  <a:pt x="151" y="25"/>
                  <a:pt x="152" y="24"/>
                  <a:pt x="152" y="23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2" y="9"/>
                  <a:pt x="151" y="8"/>
                  <a:pt x="150" y="8"/>
                </a:cubicBezTo>
                <a:lnTo>
                  <a:pt x="143" y="8"/>
                </a:lnTo>
                <a:close/>
                <a:moveTo>
                  <a:pt x="61" y="147"/>
                </a:moveTo>
                <a:cubicBezTo>
                  <a:pt x="23" y="147"/>
                  <a:pt x="23" y="147"/>
                  <a:pt x="23" y="147"/>
                </a:cubicBezTo>
                <a:cubicBezTo>
                  <a:pt x="10" y="147"/>
                  <a:pt x="0" y="137"/>
                  <a:pt x="0" y="12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4"/>
                  <a:pt x="24" y="0"/>
                  <a:pt x="5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6" y="0"/>
                  <a:pt x="71" y="4"/>
                  <a:pt x="71" y="10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8"/>
                  <a:pt x="66" y="33"/>
                  <a:pt x="61" y="33"/>
                </a:cubicBezTo>
                <a:cubicBezTo>
                  <a:pt x="54" y="33"/>
                  <a:pt x="54" y="33"/>
                  <a:pt x="54" y="33"/>
                </a:cubicBezTo>
                <a:cubicBezTo>
                  <a:pt x="43" y="33"/>
                  <a:pt x="33" y="43"/>
                  <a:pt x="33" y="54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61"/>
                  <a:pt x="35" y="63"/>
                  <a:pt x="38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73" y="63"/>
                  <a:pt x="84" y="73"/>
                  <a:pt x="84" y="8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37"/>
                  <a:pt x="73" y="147"/>
                  <a:pt x="61" y="147"/>
                </a:cubicBezTo>
                <a:close/>
                <a:moveTo>
                  <a:pt x="54" y="8"/>
                </a:moveTo>
                <a:cubicBezTo>
                  <a:pt x="29" y="8"/>
                  <a:pt x="8" y="29"/>
                  <a:pt x="8" y="54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33"/>
                  <a:pt x="14" y="139"/>
                  <a:pt x="23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9" y="139"/>
                  <a:pt x="76" y="133"/>
                  <a:pt x="76" y="124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78"/>
                  <a:pt x="69" y="71"/>
                  <a:pt x="61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1" y="71"/>
                  <a:pt x="25" y="65"/>
                  <a:pt x="25" y="58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38"/>
                  <a:pt x="38" y="25"/>
                  <a:pt x="54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25"/>
                  <a:pt x="63" y="24"/>
                  <a:pt x="63" y="23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9"/>
                  <a:pt x="62" y="8"/>
                  <a:pt x="61" y="8"/>
                </a:cubicBezTo>
                <a:lnTo>
                  <a:pt x="54" y="8"/>
                </a:lnTo>
                <a:close/>
              </a:path>
            </a:pathLst>
          </a:custGeom>
          <a:solidFill>
            <a:srgbClr val="346290"/>
          </a:solidFill>
          <a:ln w="9525">
            <a:solidFill>
              <a:srgbClr val="34629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62702" y="3589456"/>
            <a:ext cx="6511886" cy="152400"/>
            <a:chOff x="4951181" y="4252918"/>
            <a:chExt cx="6511886" cy="152400"/>
          </a:xfrm>
          <a:solidFill>
            <a:srgbClr val="346290"/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4951181" y="4354518"/>
              <a:ext cx="2540000" cy="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923067" y="4329118"/>
              <a:ext cx="2540000" cy="0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7834081" y="4252918"/>
              <a:ext cx="746086" cy="152400"/>
              <a:chOff x="7594600" y="3429000"/>
              <a:chExt cx="746086" cy="152400"/>
            </a:xfrm>
            <a:grpFill/>
          </p:grpSpPr>
          <p:sp>
            <p:nvSpPr>
              <p:cNvPr id="14" name="椭圆 13"/>
              <p:cNvSpPr/>
              <p:nvPr/>
            </p:nvSpPr>
            <p:spPr>
              <a:xfrm>
                <a:off x="7594600" y="3429000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3462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891443" y="3429000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3462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8188286" y="3429000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3462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5549806" y="1964281"/>
            <a:ext cx="5238989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charset="0"/>
                <a:ea typeface="宋体" panose="02010600030101010101" pitchFamily="2" charset="-122"/>
              </a:rPr>
              <a:t>      </a:t>
            </a: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charset="0"/>
                <a:ea typeface="宋体" panose="02010600030101010101" pitchFamily="2" charset="-122"/>
              </a:rPr>
              <a:t>目前的系统设计仅适用于油田工业场景，针对其他项目，我们可以利用好现有的容器化和模块化优势，通过模块的增减适配不同的应用场景。</a:t>
            </a:r>
          </a:p>
          <a:p>
            <a:pPr algn="l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74943" y="1481864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Lucida Sans Unicode" panose="020B0602030504020204" charset="0"/>
                <a:ea typeface="Lucida Sans Unicode" panose="020B0602030504020204" charset="0"/>
              </a:rPr>
              <a:t>应用场景泛化的可能性</a:t>
            </a:r>
          </a:p>
        </p:txBody>
      </p:sp>
      <p:sp>
        <p:nvSpPr>
          <p:cNvPr id="3" name="矩形 2"/>
          <p:cNvSpPr/>
          <p:nvPr/>
        </p:nvSpPr>
        <p:spPr>
          <a:xfrm>
            <a:off x="2179423" y="4544469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Lucida Sans Unicode" panose="020B0602030504020204" charset="0"/>
                <a:ea typeface="Lucida Sans Unicode" panose="020B0602030504020204" charset="0"/>
              </a:rPr>
              <a:t>以无人超市为例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297545" y="3811270"/>
            <a:ext cx="711835" cy="275590"/>
          </a:xfrm>
          <a:prstGeom prst="rect">
            <a:avLst/>
          </a:prstGeom>
          <a:noFill/>
          <a:ln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/>
              <a:t>sensor</a:t>
            </a:r>
          </a:p>
        </p:txBody>
      </p:sp>
      <p:cxnSp>
        <p:nvCxnSpPr>
          <p:cNvPr id="35" name="直接箭头连接符 34"/>
          <p:cNvCxnSpPr>
            <a:stCxn id="23" idx="0"/>
          </p:cNvCxnSpPr>
          <p:nvPr/>
        </p:nvCxnSpPr>
        <p:spPr>
          <a:xfrm>
            <a:off x="8644406" y="4093857"/>
            <a:ext cx="0" cy="286373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943100" y="4982210"/>
            <a:ext cx="33801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charset="0"/>
                <a:ea typeface="宋体" panose="02010600030101010101" pitchFamily="2" charset="-122"/>
              </a:rPr>
              <a:t>增加摄像头以外的传感器进行辅助数据采集，在现有框架中设计新的数据结构和算法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15" y="2170430"/>
            <a:ext cx="3590925" cy="2209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544923" y="3712222"/>
            <a:ext cx="6094460" cy="2889250"/>
            <a:chOff x="4844685" y="2433320"/>
            <a:chExt cx="6094460" cy="2889250"/>
          </a:xfrm>
        </p:grpSpPr>
        <p:pic>
          <p:nvPicPr>
            <p:cNvPr id="23" name="图片 22" descr="模块流程图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49190" y="2814955"/>
              <a:ext cx="5989955" cy="250761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621520" y="3302000"/>
              <a:ext cx="460382" cy="184666"/>
            </a:xfrm>
            <a:prstGeom prst="rect">
              <a:avLst/>
            </a:prstGeom>
            <a:solidFill>
              <a:srgbClr val="00784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600" dirty="0" smtClean="0">
                  <a:solidFill>
                    <a:schemeClr val="bg1"/>
                  </a:solidFill>
                </a:rPr>
                <a:t>Django</a:t>
              </a:r>
              <a:endParaRPr lang="zh-CN" alt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2950" y="3978912"/>
              <a:ext cx="426720" cy="184666"/>
            </a:xfrm>
            <a:prstGeom prst="rect">
              <a:avLst/>
            </a:prstGeom>
            <a:solidFill>
              <a:srgbClr val="00784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600" dirty="0" smtClean="0">
                  <a:solidFill>
                    <a:schemeClr val="bg1"/>
                  </a:solidFill>
                </a:rPr>
                <a:t>Vue.js</a:t>
              </a:r>
              <a:endParaRPr lang="zh-CN" alt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694420" y="3697937"/>
              <a:ext cx="381000" cy="64021"/>
            </a:xfrm>
            <a:prstGeom prst="rect">
              <a:avLst/>
            </a:prstGeom>
            <a:solidFill>
              <a:srgbClr val="007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696960" y="3645308"/>
              <a:ext cx="38354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" dirty="0" err="1" smtClean="0">
                  <a:solidFill>
                    <a:schemeClr val="bg1"/>
                  </a:solidFill>
                </a:rPr>
                <a:t>Mysql</a:t>
              </a:r>
              <a:endParaRPr lang="zh-CN" alt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656320" y="3814585"/>
              <a:ext cx="419100" cy="11543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7690484" y="4122420"/>
              <a:ext cx="493395" cy="106679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5582920" y="3645308"/>
              <a:ext cx="609600" cy="169277"/>
            </a:xfrm>
            <a:prstGeom prst="rect">
              <a:avLst/>
            </a:prstGeom>
            <a:solidFill>
              <a:srgbClr val="5CBE00"/>
            </a:solidFill>
            <a:ln>
              <a:solidFill>
                <a:srgbClr val="5C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98160" y="4513720"/>
              <a:ext cx="609600" cy="169277"/>
            </a:xfrm>
            <a:prstGeom prst="rect">
              <a:avLst/>
            </a:prstGeom>
            <a:solidFill>
              <a:srgbClr val="5CBE00"/>
            </a:solidFill>
            <a:ln>
              <a:solidFill>
                <a:srgbClr val="5C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410200" y="5049520"/>
              <a:ext cx="965200" cy="96520"/>
            </a:xfrm>
            <a:prstGeom prst="rect">
              <a:avLst/>
            </a:prstGeom>
            <a:solidFill>
              <a:srgbClr val="006549"/>
            </a:solidFill>
            <a:ln>
              <a:solidFill>
                <a:srgbClr val="0065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995920" y="5043818"/>
              <a:ext cx="1079500" cy="78232"/>
            </a:xfrm>
            <a:prstGeom prst="rect">
              <a:avLst/>
            </a:prstGeom>
            <a:solidFill>
              <a:srgbClr val="006549"/>
            </a:solidFill>
            <a:ln>
              <a:solidFill>
                <a:srgbClr val="0065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5069840" y="3302000"/>
              <a:ext cx="238760" cy="12192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5069840" y="4190365"/>
              <a:ext cx="238760" cy="12192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5445760" y="2433320"/>
              <a:ext cx="868680" cy="421640"/>
            </a:xfrm>
            <a:prstGeom prst="roundRect">
              <a:avLst/>
            </a:prstGeom>
            <a:noFill/>
            <a:ln w="3175">
              <a:solidFill>
                <a:srgbClr val="A7A7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2755" y="2456540"/>
              <a:ext cx="370840" cy="97564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5526405" y="2577465"/>
              <a:ext cx="710565" cy="203835"/>
            </a:xfrm>
            <a:prstGeom prst="rect">
              <a:avLst/>
            </a:prstGeom>
            <a:solidFill>
              <a:srgbClr val="5CBE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dirty="0" err="1" smtClean="0">
                  <a:solidFill>
                    <a:srgbClr val="E1F3C8"/>
                  </a:solidFill>
                </a:rPr>
                <a:t>Pingos</a:t>
              </a:r>
              <a:endParaRPr lang="zh-CN" altLang="en-US" sz="800" dirty="0">
                <a:solidFill>
                  <a:srgbClr val="E1F3C8"/>
                </a:solidFill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4897120" y="2644140"/>
              <a:ext cx="0" cy="1954218"/>
            </a:xfrm>
            <a:prstGeom prst="line">
              <a:avLst/>
            </a:prstGeom>
            <a:ln w="3175">
              <a:solidFill>
                <a:srgbClr val="919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endCxn id="44" idx="1"/>
            </p:cNvCxnSpPr>
            <p:nvPr/>
          </p:nvCxnSpPr>
          <p:spPr>
            <a:xfrm>
              <a:off x="4897120" y="2644140"/>
              <a:ext cx="548640" cy="0"/>
            </a:xfrm>
            <a:prstGeom prst="line">
              <a:avLst/>
            </a:prstGeom>
            <a:ln w="3175">
              <a:solidFill>
                <a:srgbClr val="919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4897120" y="3528060"/>
              <a:ext cx="144146" cy="0"/>
            </a:xfrm>
            <a:prstGeom prst="line">
              <a:avLst/>
            </a:prstGeom>
            <a:ln w="3175">
              <a:solidFill>
                <a:srgbClr val="919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4897120" y="3736340"/>
              <a:ext cx="144146" cy="0"/>
            </a:xfrm>
            <a:prstGeom prst="line">
              <a:avLst/>
            </a:prstGeom>
            <a:ln w="3175">
              <a:solidFill>
                <a:srgbClr val="919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4897120" y="4391660"/>
              <a:ext cx="144146" cy="0"/>
            </a:xfrm>
            <a:prstGeom prst="line">
              <a:avLst/>
            </a:prstGeom>
            <a:ln w="3175">
              <a:solidFill>
                <a:srgbClr val="919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897120" y="4592320"/>
              <a:ext cx="144146" cy="0"/>
            </a:xfrm>
            <a:prstGeom prst="line">
              <a:avLst/>
            </a:prstGeom>
            <a:ln w="3175">
              <a:solidFill>
                <a:srgbClr val="9191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44" idx="3"/>
            </p:cNvCxnSpPr>
            <p:nvPr/>
          </p:nvCxnSpPr>
          <p:spPr>
            <a:xfrm>
              <a:off x="6314440" y="2644140"/>
              <a:ext cx="579120" cy="0"/>
            </a:xfrm>
            <a:prstGeom prst="line">
              <a:avLst/>
            </a:prstGeom>
            <a:ln w="9525">
              <a:solidFill>
                <a:srgbClr val="5E5E5E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>
              <a:off x="6898640" y="2644140"/>
              <a:ext cx="0" cy="1092200"/>
            </a:xfrm>
            <a:prstGeom prst="straightConnector1">
              <a:avLst/>
            </a:prstGeom>
            <a:ln w="9525">
              <a:solidFill>
                <a:srgbClr val="5E5E5E"/>
              </a:solidFill>
              <a:prstDash val="dash"/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4844685" y="3862071"/>
              <a:ext cx="562975" cy="215444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sz="800" dirty="0" smtClean="0"/>
                <a:t>camera</a:t>
              </a:r>
              <a:endParaRPr lang="zh-CN" altLang="en-US" sz="800" dirty="0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5900420" y="3902712"/>
              <a:ext cx="900430" cy="303528"/>
              <a:chOff x="5900420" y="3902712"/>
              <a:chExt cx="900430" cy="303528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5905500" y="4020822"/>
                <a:ext cx="895350" cy="0"/>
              </a:xfrm>
              <a:prstGeom prst="line">
                <a:avLst/>
              </a:prstGeom>
              <a:ln w="9525">
                <a:solidFill>
                  <a:srgbClr val="5E5E5E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/>
              <p:nvPr/>
            </p:nvCxnSpPr>
            <p:spPr>
              <a:xfrm>
                <a:off x="5900420" y="4017409"/>
                <a:ext cx="0" cy="188831"/>
              </a:xfrm>
              <a:prstGeom prst="straightConnector1">
                <a:avLst/>
              </a:prstGeom>
              <a:ln w="9525">
                <a:solidFill>
                  <a:srgbClr val="5E5E5E"/>
                </a:solidFill>
                <a:prstDash val="dash"/>
                <a:headEnd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/>
              <p:nvPr/>
            </p:nvCxnSpPr>
            <p:spPr>
              <a:xfrm flipV="1">
                <a:off x="5900420" y="3902712"/>
                <a:ext cx="0" cy="152400"/>
              </a:xfrm>
              <a:prstGeom prst="straightConnector1">
                <a:avLst/>
              </a:prstGeom>
              <a:ln w="9525">
                <a:solidFill>
                  <a:srgbClr val="5E5E5E"/>
                </a:solidFill>
                <a:prstDash val="dash"/>
                <a:headEnd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>
            <a:spLocks noChangeAspect="1"/>
          </p:cNvSpPr>
          <p:nvPr/>
        </p:nvSpPr>
        <p:spPr>
          <a:xfrm>
            <a:off x="10251074" y="-1581593"/>
            <a:ext cx="3285207" cy="2879611"/>
          </a:xfrm>
          <a:prstGeom prst="parallelogram">
            <a:avLst>
              <a:gd name="adj" fmla="val 98271"/>
            </a:avLst>
          </a:prstGeom>
          <a:solidFill>
            <a:srgbClr val="34629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平行四边形 4"/>
          <p:cNvSpPr>
            <a:spLocks noChangeAspect="1"/>
          </p:cNvSpPr>
          <p:nvPr/>
        </p:nvSpPr>
        <p:spPr>
          <a:xfrm>
            <a:off x="10239549" y="-1601174"/>
            <a:ext cx="2463898" cy="2159709"/>
          </a:xfrm>
          <a:prstGeom prst="parallelogram">
            <a:avLst>
              <a:gd name="adj" fmla="val 98271"/>
            </a:avLst>
          </a:prstGeom>
          <a:solidFill>
            <a:srgbClr val="34629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平行四边形 5"/>
          <p:cNvSpPr>
            <a:spLocks noChangeAspect="1"/>
          </p:cNvSpPr>
          <p:nvPr/>
        </p:nvSpPr>
        <p:spPr>
          <a:xfrm>
            <a:off x="11394118" y="-796497"/>
            <a:ext cx="2053255" cy="1799757"/>
          </a:xfrm>
          <a:prstGeom prst="parallelogram">
            <a:avLst>
              <a:gd name="adj" fmla="val 98271"/>
            </a:avLst>
          </a:prstGeom>
          <a:solidFill>
            <a:srgbClr val="3462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>
            <a:spLocks noChangeAspect="1"/>
          </p:cNvSpPr>
          <p:nvPr/>
        </p:nvSpPr>
        <p:spPr>
          <a:xfrm>
            <a:off x="-1333913" y="5670027"/>
            <a:ext cx="3285207" cy="2879611"/>
          </a:xfrm>
          <a:prstGeom prst="parallelogram">
            <a:avLst>
              <a:gd name="adj" fmla="val 98271"/>
            </a:avLst>
          </a:prstGeom>
          <a:solidFill>
            <a:srgbClr val="34629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平行四边形 7"/>
          <p:cNvSpPr>
            <a:spLocks noChangeAspect="1"/>
          </p:cNvSpPr>
          <p:nvPr/>
        </p:nvSpPr>
        <p:spPr>
          <a:xfrm>
            <a:off x="-1613627" y="5911667"/>
            <a:ext cx="2463898" cy="2159709"/>
          </a:xfrm>
          <a:prstGeom prst="parallelogram">
            <a:avLst>
              <a:gd name="adj" fmla="val 98271"/>
            </a:avLst>
          </a:prstGeom>
          <a:solidFill>
            <a:srgbClr val="34629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平行四边形 8"/>
          <p:cNvSpPr>
            <a:spLocks noChangeAspect="1"/>
          </p:cNvSpPr>
          <p:nvPr/>
        </p:nvSpPr>
        <p:spPr>
          <a:xfrm>
            <a:off x="-190869" y="6455122"/>
            <a:ext cx="2053255" cy="1799757"/>
          </a:xfrm>
          <a:prstGeom prst="parallelogram">
            <a:avLst>
              <a:gd name="adj" fmla="val 98271"/>
            </a:avLst>
          </a:prstGeom>
          <a:solidFill>
            <a:srgbClr val="3462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72324" y="3671818"/>
            <a:ext cx="9254142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</a:p>
        </p:txBody>
      </p:sp>
      <p:sp>
        <p:nvSpPr>
          <p:cNvPr id="14" name="矩形 13"/>
          <p:cNvSpPr/>
          <p:nvPr/>
        </p:nvSpPr>
        <p:spPr>
          <a:xfrm>
            <a:off x="4398893" y="4811873"/>
            <a:ext cx="3422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charset="0"/>
                <a:ea typeface="Lucida Sans Unicode" panose="020B0602030504020204" charset="0"/>
              </a:rPr>
              <a:t>Thanks for your listening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charset="0"/>
              <a:ea typeface="Lucida Sans Unicode" panose="020B0602030504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04287" y="5331337"/>
            <a:ext cx="23834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汇报人：黄可宏</a:t>
            </a:r>
          </a:p>
        </p:txBody>
      </p:sp>
      <p:pic>
        <p:nvPicPr>
          <p:cNvPr id="2" name="图片 1" descr="E:\Study\实验室\20200603 组会\图\油田.jpg油田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862830" y="1298575"/>
            <a:ext cx="2466975" cy="2372360"/>
          </a:xfrm>
          <a:prstGeom prst="ellipse">
            <a:avLst/>
          </a:prstGeom>
          <a:ln w="38100">
            <a:solidFill>
              <a:srgbClr val="346290"/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565" y="698500"/>
            <a:ext cx="3966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一、背景介绍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技术演变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638142" y="1384587"/>
            <a:ext cx="5022604" cy="4699204"/>
            <a:chOff x="6754254" y="1645842"/>
            <a:chExt cx="5022604" cy="4699204"/>
          </a:xfrm>
        </p:grpSpPr>
        <p:sp>
          <p:nvSpPr>
            <p:cNvPr id="8" name="矩形 7"/>
            <p:cNvSpPr/>
            <p:nvPr/>
          </p:nvSpPr>
          <p:spPr>
            <a:xfrm>
              <a:off x="7995556" y="4586068"/>
              <a:ext cx="2514600" cy="1758978"/>
            </a:xfrm>
            <a:prstGeom prst="rect">
              <a:avLst/>
            </a:prstGeom>
            <a:solidFill>
              <a:srgbClr val="3462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754254" y="1645842"/>
              <a:ext cx="5022604" cy="4254636"/>
            </a:xfrm>
            <a:prstGeom prst="rect">
              <a:avLst/>
            </a:prstGeom>
            <a:effectLst>
              <a:outerShdw blurRad="2286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4" name="椭圆 13"/>
          <p:cNvSpPr/>
          <p:nvPr/>
        </p:nvSpPr>
        <p:spPr>
          <a:xfrm>
            <a:off x="1041202" y="1846254"/>
            <a:ext cx="638626" cy="638626"/>
          </a:xfrm>
          <a:prstGeom prst="ellipse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701800" y="1563370"/>
            <a:ext cx="382397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第一代 模拟视频监控系统</a:t>
            </a:r>
            <a:endParaRPr lang="en-US" altLang="zh-CN" b="1" dirty="0">
              <a:solidFill>
                <a:srgbClr val="3462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04342" y="1937780"/>
            <a:ext cx="4927761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年代初，使用模拟视频矩阵和模拟磁带录像机，仅适用于小范围监控</a:t>
            </a:r>
          </a:p>
        </p:txBody>
      </p:sp>
      <p:sp>
        <p:nvSpPr>
          <p:cNvPr id="20" name="椭圆 19"/>
          <p:cNvSpPr/>
          <p:nvPr/>
        </p:nvSpPr>
        <p:spPr>
          <a:xfrm>
            <a:off x="1041202" y="3365831"/>
            <a:ext cx="638626" cy="638626"/>
          </a:xfrm>
          <a:prstGeom prst="ellipse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701800" y="3076575"/>
            <a:ext cx="3011170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第二代 数字视频监控系统</a:t>
            </a:r>
          </a:p>
        </p:txBody>
      </p:sp>
      <p:sp>
        <p:nvSpPr>
          <p:cNvPr id="23" name="矩形 22"/>
          <p:cNvSpPr/>
          <p:nvPr/>
        </p:nvSpPr>
        <p:spPr>
          <a:xfrm>
            <a:off x="1704343" y="3451073"/>
            <a:ext cx="494650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以数字硬盘录像机为主要设备，使用数字视频矩阵，可以进行远程视频监控</a:t>
            </a:r>
          </a:p>
        </p:txBody>
      </p:sp>
      <p:sp>
        <p:nvSpPr>
          <p:cNvPr id="25" name="椭圆 24"/>
          <p:cNvSpPr/>
          <p:nvPr/>
        </p:nvSpPr>
        <p:spPr>
          <a:xfrm>
            <a:off x="1043912" y="4949281"/>
            <a:ext cx="638626" cy="638626"/>
          </a:xfrm>
          <a:prstGeom prst="ellipse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704340" y="4681855"/>
            <a:ext cx="3140075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第三代 智能视频监控系统</a:t>
            </a:r>
          </a:p>
        </p:txBody>
      </p:sp>
      <p:sp>
        <p:nvSpPr>
          <p:cNvPr id="28" name="矩形 27"/>
          <p:cNvSpPr/>
          <p:nvPr/>
        </p:nvSpPr>
        <p:spPr>
          <a:xfrm>
            <a:off x="1706891" y="5055780"/>
            <a:ext cx="494395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通过网络技术和智能化技术，实时采集、压缩和传输监控视频数据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570" y="1652905"/>
            <a:ext cx="4606925" cy="2805430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78" y="1944972"/>
            <a:ext cx="393157" cy="3931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36" y="3499817"/>
            <a:ext cx="382270" cy="382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94" y="5071822"/>
            <a:ext cx="424837" cy="317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85" b="56337"/>
          <a:stretch>
            <a:fillRect/>
          </a:stretch>
        </p:blipFill>
        <p:spPr>
          <a:xfrm>
            <a:off x="0" y="5707380"/>
            <a:ext cx="1783080" cy="11506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565" y="698500"/>
            <a:ext cx="4324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一、背景介绍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应用场景</a:t>
            </a:r>
          </a:p>
        </p:txBody>
      </p:sp>
      <p:sp>
        <p:nvSpPr>
          <p:cNvPr id="24" name="矩形 23"/>
          <p:cNvSpPr/>
          <p:nvPr/>
        </p:nvSpPr>
        <p:spPr>
          <a:xfrm>
            <a:off x="7045403" y="1403466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智慧交通</a:t>
            </a:r>
          </a:p>
        </p:txBody>
      </p:sp>
      <p:sp>
        <p:nvSpPr>
          <p:cNvPr id="25" name="矩形 24"/>
          <p:cNvSpPr/>
          <p:nvPr/>
        </p:nvSpPr>
        <p:spPr>
          <a:xfrm>
            <a:off x="7046563" y="1794802"/>
            <a:ext cx="52328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交通管理 交通运输 铁路 机场</a:t>
            </a:r>
          </a:p>
        </p:txBody>
      </p:sp>
      <p:sp>
        <p:nvSpPr>
          <p:cNvPr id="27" name="矩形 26"/>
          <p:cNvSpPr/>
          <p:nvPr/>
        </p:nvSpPr>
        <p:spPr>
          <a:xfrm>
            <a:off x="7045403" y="2534431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</a:p>
        </p:txBody>
      </p:sp>
      <p:sp>
        <p:nvSpPr>
          <p:cNvPr id="28" name="矩形 27"/>
          <p:cNvSpPr/>
          <p:nvPr/>
        </p:nvSpPr>
        <p:spPr>
          <a:xfrm>
            <a:off x="7046563" y="2925767"/>
            <a:ext cx="52328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银行 保险</a:t>
            </a:r>
          </a:p>
        </p:txBody>
      </p:sp>
      <p:sp>
        <p:nvSpPr>
          <p:cNvPr id="30" name="矩形 29"/>
          <p:cNvSpPr/>
          <p:nvPr/>
        </p:nvSpPr>
        <p:spPr>
          <a:xfrm>
            <a:off x="7044243" y="3730218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司法</a:t>
            </a:r>
          </a:p>
        </p:txBody>
      </p:sp>
      <p:sp>
        <p:nvSpPr>
          <p:cNvPr id="33" name="矩形 32"/>
          <p:cNvSpPr/>
          <p:nvPr/>
        </p:nvSpPr>
        <p:spPr>
          <a:xfrm>
            <a:off x="7045403" y="4121554"/>
            <a:ext cx="52328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监狱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劳教 检察院 法院 海关</a:t>
            </a:r>
          </a:p>
        </p:txBody>
      </p:sp>
      <p:sp>
        <p:nvSpPr>
          <p:cNvPr id="3" name="矩形 2"/>
          <p:cNvSpPr/>
          <p:nvPr/>
        </p:nvSpPr>
        <p:spPr>
          <a:xfrm>
            <a:off x="1565988" y="1362826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公安</a:t>
            </a:r>
          </a:p>
        </p:txBody>
      </p:sp>
      <p:sp>
        <p:nvSpPr>
          <p:cNvPr id="4" name="矩形 3"/>
          <p:cNvSpPr/>
          <p:nvPr/>
        </p:nvSpPr>
        <p:spPr>
          <a:xfrm>
            <a:off x="1567148" y="1754162"/>
            <a:ext cx="52328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治安防控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公安监管 公安消防 边防边检</a:t>
            </a:r>
          </a:p>
        </p:txBody>
      </p:sp>
      <p:sp>
        <p:nvSpPr>
          <p:cNvPr id="9" name="矩形 8"/>
          <p:cNvSpPr/>
          <p:nvPr/>
        </p:nvSpPr>
        <p:spPr>
          <a:xfrm>
            <a:off x="1565988" y="2493791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智能楼宇</a:t>
            </a:r>
          </a:p>
        </p:txBody>
      </p:sp>
      <p:sp>
        <p:nvSpPr>
          <p:cNvPr id="15" name="矩形 14"/>
          <p:cNvSpPr/>
          <p:nvPr/>
        </p:nvSpPr>
        <p:spPr>
          <a:xfrm>
            <a:off x="1567148" y="2885127"/>
            <a:ext cx="52328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商业综合体 工地监控 连锁经营</a:t>
            </a:r>
          </a:p>
        </p:txBody>
      </p:sp>
      <p:sp>
        <p:nvSpPr>
          <p:cNvPr id="37" name="矩形 36"/>
          <p:cNvSpPr/>
          <p:nvPr/>
        </p:nvSpPr>
        <p:spPr>
          <a:xfrm>
            <a:off x="1564828" y="3689578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</a:t>
            </a:r>
          </a:p>
        </p:txBody>
      </p:sp>
      <p:sp>
        <p:nvSpPr>
          <p:cNvPr id="38" name="矩形 37"/>
          <p:cNvSpPr/>
          <p:nvPr/>
        </p:nvSpPr>
        <p:spPr>
          <a:xfrm>
            <a:off x="1565988" y="4080914"/>
            <a:ext cx="52328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石油石化 电网公司 水利水务 环保气象 农业林业</a:t>
            </a:r>
          </a:p>
        </p:txBody>
      </p:sp>
      <p:sp>
        <p:nvSpPr>
          <p:cNvPr id="40" name="矩形 39"/>
          <p:cNvSpPr/>
          <p:nvPr/>
        </p:nvSpPr>
        <p:spPr>
          <a:xfrm>
            <a:off x="1564828" y="4820543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文教卫</a:t>
            </a:r>
          </a:p>
        </p:txBody>
      </p:sp>
      <p:sp>
        <p:nvSpPr>
          <p:cNvPr id="41" name="矩形 40"/>
          <p:cNvSpPr/>
          <p:nvPr/>
        </p:nvSpPr>
        <p:spPr>
          <a:xfrm>
            <a:off x="1565988" y="5211879"/>
            <a:ext cx="52328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教育 卫生医疗 考试培训 旅游景区</a:t>
            </a:r>
          </a:p>
        </p:txBody>
      </p:sp>
      <p:pic>
        <p:nvPicPr>
          <p:cNvPr id="53" name="图片 52" descr="公安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829310" y="1412875"/>
            <a:ext cx="775970" cy="711200"/>
          </a:xfrm>
          <a:prstGeom prst="rect">
            <a:avLst/>
          </a:prstGeom>
        </p:spPr>
      </p:pic>
      <p:pic>
        <p:nvPicPr>
          <p:cNvPr id="54" name="图片 53" descr="E:\Study\实验室\20200603 组会\图\智能楼宇.jpg智能楼宇"/>
          <p:cNvPicPr>
            <a:picLocks noChangeAspect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>
          <a:xfrm>
            <a:off x="829628" y="2634615"/>
            <a:ext cx="775335" cy="711200"/>
          </a:xfrm>
          <a:prstGeom prst="rect">
            <a:avLst/>
          </a:prstGeom>
        </p:spPr>
      </p:pic>
      <p:pic>
        <p:nvPicPr>
          <p:cNvPr id="55" name="图片 54" descr="E:\Study\实验室\20200603 组会\图\能源.jpg能源"/>
          <p:cNvPicPr>
            <a:picLocks noChangeAspect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>
          <a:xfrm>
            <a:off x="829628" y="3739515"/>
            <a:ext cx="775335" cy="711200"/>
          </a:xfrm>
          <a:prstGeom prst="rect">
            <a:avLst/>
          </a:prstGeom>
        </p:spPr>
      </p:pic>
      <p:pic>
        <p:nvPicPr>
          <p:cNvPr id="56" name="图片 55" descr="E:\Study\实验室\20200603 组会\图\文教卫.jpg文教卫"/>
          <p:cNvPicPr>
            <a:picLocks noChangeAspect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>
          <a:xfrm>
            <a:off x="829628" y="4961255"/>
            <a:ext cx="775335" cy="711200"/>
          </a:xfrm>
          <a:prstGeom prst="rect">
            <a:avLst/>
          </a:prstGeom>
        </p:spPr>
      </p:pic>
      <p:pic>
        <p:nvPicPr>
          <p:cNvPr id="57" name="图片 56" descr="E:\Study\实验室\20200603 组会\图\交通.jpg交通"/>
          <p:cNvPicPr>
            <a:picLocks noChangeAspect="1"/>
          </p:cNvPicPr>
          <p:nvPr/>
        </p:nvPicPr>
        <p:blipFill>
          <a:blip r:embed="rId7">
            <a:lum contrast="6000"/>
          </a:blip>
          <a:srcRect/>
          <a:stretch>
            <a:fillRect/>
          </a:stretch>
        </p:blipFill>
        <p:spPr>
          <a:xfrm>
            <a:off x="6270943" y="1403350"/>
            <a:ext cx="775335" cy="711200"/>
          </a:xfrm>
          <a:prstGeom prst="rect">
            <a:avLst/>
          </a:prstGeom>
        </p:spPr>
      </p:pic>
      <p:pic>
        <p:nvPicPr>
          <p:cNvPr id="58" name="图片 57" descr="E:\Study\实验室\20200603 组会\图\金融.jpg金融"/>
          <p:cNvPicPr>
            <a:picLocks noChangeAspect="1"/>
          </p:cNvPicPr>
          <p:nvPr/>
        </p:nvPicPr>
        <p:blipFill>
          <a:blip r:embed="rId8">
            <a:lum contrast="6000"/>
          </a:blip>
          <a:srcRect/>
          <a:stretch>
            <a:fillRect/>
          </a:stretch>
        </p:blipFill>
        <p:spPr>
          <a:xfrm>
            <a:off x="6270943" y="2625090"/>
            <a:ext cx="775335" cy="711200"/>
          </a:xfrm>
          <a:prstGeom prst="rect">
            <a:avLst/>
          </a:prstGeom>
        </p:spPr>
      </p:pic>
      <p:pic>
        <p:nvPicPr>
          <p:cNvPr id="59" name="图片 58" descr="E:\Study\实验室\20200603 组会\图\司法.jpg司法"/>
          <p:cNvPicPr>
            <a:picLocks noChangeAspect="1"/>
          </p:cNvPicPr>
          <p:nvPr/>
        </p:nvPicPr>
        <p:blipFill>
          <a:blip r:embed="rId9">
            <a:lum contrast="6000"/>
          </a:blip>
          <a:srcRect/>
          <a:stretch>
            <a:fillRect/>
          </a:stretch>
        </p:blipFill>
        <p:spPr>
          <a:xfrm>
            <a:off x="6270943" y="3729990"/>
            <a:ext cx="775335" cy="71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二、相关工作</a:t>
            </a:r>
          </a:p>
        </p:txBody>
      </p:sp>
      <p:cxnSp>
        <p:nvCxnSpPr>
          <p:cNvPr id="6" name="Straight Connector 1"/>
          <p:cNvCxnSpPr/>
          <p:nvPr/>
        </p:nvCxnSpPr>
        <p:spPr>
          <a:xfrm>
            <a:off x="7310359" y="3787960"/>
            <a:ext cx="3764185" cy="0"/>
          </a:xfrm>
          <a:prstGeom prst="line">
            <a:avLst/>
          </a:prstGeom>
          <a:ln w="15875">
            <a:solidFill>
              <a:srgbClr val="34629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"/>
          <p:cNvSpPr/>
          <p:nvPr/>
        </p:nvSpPr>
        <p:spPr>
          <a:xfrm>
            <a:off x="5078930" y="2778639"/>
            <a:ext cx="2021449" cy="2021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Straight Connector 12"/>
          <p:cNvCxnSpPr/>
          <p:nvPr/>
        </p:nvCxnSpPr>
        <p:spPr>
          <a:xfrm flipH="1">
            <a:off x="1330940" y="3777327"/>
            <a:ext cx="3528176" cy="0"/>
          </a:xfrm>
          <a:prstGeom prst="line">
            <a:avLst/>
          </a:prstGeom>
          <a:ln w="15875">
            <a:solidFill>
              <a:srgbClr val="34629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488092" y="2187801"/>
            <a:ext cx="3203125" cy="3203124"/>
            <a:chOff x="4488092" y="2187801"/>
            <a:chExt cx="3203125" cy="3203124"/>
          </a:xfrm>
        </p:grpSpPr>
        <p:sp>
          <p:nvSpPr>
            <p:cNvPr id="24" name="Isosceles Triangle 8"/>
            <p:cNvSpPr/>
            <p:nvPr/>
          </p:nvSpPr>
          <p:spPr>
            <a:xfrm rot="18900000" flipH="1" flipV="1">
              <a:off x="6966834" y="2712908"/>
              <a:ext cx="658106" cy="567333"/>
            </a:xfrm>
            <a:prstGeom prst="triangle">
              <a:avLst/>
            </a:prstGeom>
            <a:solidFill>
              <a:srgbClr val="346290"/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" name="Block Arc 10"/>
            <p:cNvSpPr/>
            <p:nvPr/>
          </p:nvSpPr>
          <p:spPr>
            <a:xfrm>
              <a:off x="4488092" y="2187801"/>
              <a:ext cx="3203125" cy="3203124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6" name="Isosceles Triangle 11"/>
            <p:cNvSpPr/>
            <p:nvPr/>
          </p:nvSpPr>
          <p:spPr>
            <a:xfrm rot="8100000" flipV="1">
              <a:off x="4562444" y="4314965"/>
              <a:ext cx="658105" cy="56733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74700" dist="850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" name="Block Arc 7"/>
            <p:cNvSpPr/>
            <p:nvPr/>
          </p:nvSpPr>
          <p:spPr>
            <a:xfrm flipH="1" flipV="1">
              <a:off x="4488092" y="2187801"/>
              <a:ext cx="3203125" cy="3203124"/>
            </a:xfrm>
            <a:prstGeom prst="blockArc">
              <a:avLst>
                <a:gd name="adj1" fmla="val 21599999"/>
                <a:gd name="adj2" fmla="val 8180671"/>
                <a:gd name="adj3" fmla="val 11913"/>
              </a:avLst>
            </a:prstGeom>
            <a:solidFill>
              <a:srgbClr val="34629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30" name="矩形 29"/>
          <p:cNvSpPr/>
          <p:nvPr/>
        </p:nvSpPr>
        <p:spPr>
          <a:xfrm>
            <a:off x="1330940" y="1974265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相关企业</a:t>
            </a:r>
          </a:p>
        </p:txBody>
      </p:sp>
      <p:sp>
        <p:nvSpPr>
          <p:cNvPr id="33" name="矩形 32"/>
          <p:cNvSpPr/>
          <p:nvPr/>
        </p:nvSpPr>
        <p:spPr>
          <a:xfrm>
            <a:off x="1330940" y="2361106"/>
            <a:ext cx="325945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海康威视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大华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旷视科技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016748" y="3913324"/>
            <a:ext cx="2687403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3462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视频分析工具</a:t>
            </a:r>
          </a:p>
        </p:txBody>
      </p:sp>
      <p:sp>
        <p:nvSpPr>
          <p:cNvPr id="35" name="矩形 34"/>
          <p:cNvSpPr/>
          <p:nvPr/>
        </p:nvSpPr>
        <p:spPr>
          <a:xfrm>
            <a:off x="8016748" y="4300165"/>
            <a:ext cx="325945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NVIDIA DeepStream SDK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 Media SDK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 MediaPipe</a:t>
            </a:r>
          </a:p>
        </p:txBody>
      </p:sp>
      <p:pic>
        <p:nvPicPr>
          <p:cNvPr id="57" name="图片 56" descr="E:\Study\实验室\20200603 组会\图\海康威视.png海康威视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30960" y="3898900"/>
            <a:ext cx="1945005" cy="266700"/>
          </a:xfrm>
          <a:prstGeom prst="rect">
            <a:avLst/>
          </a:prstGeom>
          <a:ln>
            <a:noFill/>
          </a:ln>
        </p:spPr>
      </p:pic>
      <p:pic>
        <p:nvPicPr>
          <p:cNvPr id="2" name="图片 1" descr="E:\Study\实验室\20200603 组会\图\大华.png大华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0960" y="4300220"/>
            <a:ext cx="1197610" cy="360680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220" y="2874010"/>
            <a:ext cx="876300" cy="723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255" y="3045460"/>
            <a:ext cx="923925" cy="514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9650" y="3006725"/>
            <a:ext cx="1376680" cy="591185"/>
          </a:xfrm>
          <a:prstGeom prst="rect">
            <a:avLst/>
          </a:prstGeom>
        </p:spPr>
      </p:pic>
      <p:pic>
        <p:nvPicPr>
          <p:cNvPr id="17" name="图片 16" descr="E:\Study\实验室\20200603 组会\图\油田.jpg油田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5041265" y="2778760"/>
            <a:ext cx="2110105" cy="2029460"/>
          </a:xfrm>
          <a:prstGeom prst="ellipse">
            <a:avLst/>
          </a:prstGeom>
          <a:ln w="38100">
            <a:solidFill>
              <a:srgbClr val="346290"/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940" y="4757838"/>
            <a:ext cx="1666875" cy="47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2124270"/>
            <a:ext cx="5590729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以视频为核心的智能物联网解决方案和大数据服务提供商</a:t>
            </a: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摄像机（网络、数字、模拟）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显示与控制产品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存储产品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传输产品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编解码产品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监控辅助产品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endParaRPr 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海康威视</a:t>
              </a:r>
            </a:p>
          </p:txBody>
        </p:sp>
      </p:grpSp>
      <p:pic>
        <p:nvPicPr>
          <p:cNvPr id="57" name="图片 56" descr="E:\Study\实验室\20200603 组会\图\海康威视.png海康威视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7140" y="5742305"/>
            <a:ext cx="3413760" cy="467995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282453" y="2131255"/>
            <a:ext cx="5590729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公安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智能楼宇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司法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文教卫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1849950"/>
            <a:ext cx="5590729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数字油田视频监管系统解决方案</a:t>
            </a: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主要挑战：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应用效果差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安防融合少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联网难度大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运维难度大</a:t>
            </a:r>
          </a:p>
          <a:p>
            <a:pPr marL="285750" lvl="0" indent="-285750">
              <a:lnSpc>
                <a:spcPct val="150000"/>
              </a:lnSpc>
              <a:buClr>
                <a:srgbClr val="346290"/>
              </a:buClr>
              <a:buFont typeface="Wingdings" panose="05000000000000000000" charset="0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实现功能：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charset="0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高清视频监控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charset="0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智能分析识别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charset="0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辅助系统融合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charset="0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立体监管模式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charset="0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系统运维管理</a:t>
            </a: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endParaRPr 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567815"/>
            <a:ext cx="10014585" cy="4787265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291753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海康威视</a:t>
              </a:r>
            </a:p>
          </p:txBody>
        </p:sp>
      </p:grpSp>
      <p:pic>
        <p:nvPicPr>
          <p:cNvPr id="57" name="图片 56" descr="E:\Study\实验室\20200603 组会\图\海康威视.png海康威视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7140" y="5742305"/>
            <a:ext cx="3413760" cy="467995"/>
          </a:xfrm>
          <a:prstGeom prst="rect">
            <a:avLst/>
          </a:prstGeom>
          <a:ln>
            <a:noFill/>
          </a:ln>
        </p:spPr>
      </p:pic>
      <p:pic>
        <p:nvPicPr>
          <p:cNvPr id="4" name="图片 3" descr="海康油田"/>
          <p:cNvPicPr>
            <a:picLocks noChangeAspect="1"/>
          </p:cNvPicPr>
          <p:nvPr/>
        </p:nvPicPr>
        <p:blipFill>
          <a:blip r:embed="rId5"/>
          <a:srcRect r="15972" b="299"/>
          <a:stretch>
            <a:fillRect/>
          </a:stretch>
        </p:blipFill>
        <p:spPr>
          <a:xfrm>
            <a:off x="5774055" y="152400"/>
            <a:ext cx="5007610" cy="655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480458" y="2124270"/>
            <a:ext cx="5590729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以视频为核心的智慧物联解决方案提供商和运营服务商</a:t>
            </a:r>
          </a:p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产品：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摄像机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传输产品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存储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显示产品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系统产品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智能服务器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>
            <a:off x="0" y="5601577"/>
            <a:ext cx="1783234" cy="12564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337"/>
          <a:stretch>
            <a:fillRect/>
          </a:stretch>
        </p:blipFill>
        <p:spPr>
          <a:xfrm flipH="1" flipV="1">
            <a:off x="10404227" y="-1"/>
            <a:ext cx="1783234" cy="1276350"/>
          </a:xfrm>
          <a:prstGeom prst="rect">
            <a:avLst/>
          </a:prstGeom>
        </p:spPr>
      </p:pic>
      <p:sp>
        <p:nvSpPr>
          <p:cNvPr id="31" name="矩形 30"/>
          <p:cNvSpPr>
            <a:spLocks noChangeAspect="1"/>
          </p:cNvSpPr>
          <p:nvPr/>
        </p:nvSpPr>
        <p:spPr>
          <a:xfrm>
            <a:off x="891617" y="698498"/>
            <a:ext cx="95251" cy="577851"/>
          </a:xfrm>
          <a:prstGeom prst="rect">
            <a:avLst/>
          </a:prstGeom>
          <a:solidFill>
            <a:srgbClr val="346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1712" y="698498"/>
            <a:ext cx="34367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二、相关工作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圆角矩形 1"/>
          <p:cNvSpPr/>
          <p:nvPr/>
        </p:nvSpPr>
        <p:spPr bwMode="auto">
          <a:xfrm>
            <a:off x="1088390" y="1859280"/>
            <a:ext cx="10014585" cy="4418330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rgbClr val="3462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0" tIns="45695" rIns="91390" bIns="45695" numCol="1" rtlCol="0" anchor="t" anchorCtr="0" compatLnSpc="1"/>
          <a:lstStyle/>
          <a:p>
            <a:pPr defTabSz="815340"/>
            <a:endParaRPr lang="zh-CN" altLang="en-US" sz="180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95831" y="1583218"/>
            <a:ext cx="2428507" cy="523220"/>
            <a:chOff x="1595831" y="1554182"/>
            <a:chExt cx="2428507" cy="523220"/>
          </a:xfrm>
        </p:grpSpPr>
        <p:sp>
          <p:nvSpPr>
            <p:cNvPr id="54" name="Freeform 10"/>
            <p:cNvSpPr/>
            <p:nvPr/>
          </p:nvSpPr>
          <p:spPr bwMode="auto">
            <a:xfrm>
              <a:off x="1595831" y="1554182"/>
              <a:ext cx="2428507" cy="523220"/>
            </a:xfrm>
            <a:custGeom>
              <a:avLst/>
              <a:gdLst>
                <a:gd name="T0" fmla="*/ 84 w 839"/>
                <a:gd name="T1" fmla="*/ 0 h 839"/>
                <a:gd name="T2" fmla="*/ 755 w 839"/>
                <a:gd name="T3" fmla="*/ 0 h 839"/>
                <a:gd name="T4" fmla="*/ 839 w 839"/>
                <a:gd name="T5" fmla="*/ 84 h 839"/>
                <a:gd name="T6" fmla="*/ 839 w 839"/>
                <a:gd name="T7" fmla="*/ 755 h 839"/>
                <a:gd name="T8" fmla="*/ 755 w 839"/>
                <a:gd name="T9" fmla="*/ 839 h 839"/>
                <a:gd name="T10" fmla="*/ 84 w 839"/>
                <a:gd name="T11" fmla="*/ 839 h 839"/>
                <a:gd name="T12" fmla="*/ 0 w 839"/>
                <a:gd name="T13" fmla="*/ 755 h 839"/>
                <a:gd name="T14" fmla="*/ 0 w 839"/>
                <a:gd name="T15" fmla="*/ 84 h 839"/>
                <a:gd name="T16" fmla="*/ 84 w 839"/>
                <a:gd name="T1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9" h="839">
                  <a:moveTo>
                    <a:pt x="84" y="0"/>
                  </a:moveTo>
                  <a:lnTo>
                    <a:pt x="755" y="0"/>
                  </a:lnTo>
                  <a:cubicBezTo>
                    <a:pt x="801" y="0"/>
                    <a:pt x="839" y="38"/>
                    <a:pt x="839" y="84"/>
                  </a:cubicBezTo>
                  <a:lnTo>
                    <a:pt x="839" y="755"/>
                  </a:lnTo>
                  <a:cubicBezTo>
                    <a:pt x="839" y="801"/>
                    <a:pt x="801" y="839"/>
                    <a:pt x="755" y="839"/>
                  </a:cubicBezTo>
                  <a:lnTo>
                    <a:pt x="84" y="839"/>
                  </a:lnTo>
                  <a:cubicBezTo>
                    <a:pt x="38" y="839"/>
                    <a:pt x="0" y="801"/>
                    <a:pt x="0" y="755"/>
                  </a:cubicBezTo>
                  <a:lnTo>
                    <a:pt x="0" y="84"/>
                  </a:lnTo>
                  <a:cubicBezTo>
                    <a:pt x="0" y="38"/>
                    <a:pt x="38" y="0"/>
                    <a:pt x="84" y="0"/>
                  </a:cubicBezTo>
                  <a:close/>
                </a:path>
              </a:pathLst>
            </a:custGeom>
            <a:solidFill>
              <a:srgbClr val="346290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923701" y="1602150"/>
              <a:ext cx="1772766" cy="437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大华</a:t>
              </a:r>
            </a:p>
          </p:txBody>
        </p:sp>
      </p:grpSp>
      <p:pic>
        <p:nvPicPr>
          <p:cNvPr id="57" name="图片 56" descr="E:\Study\实验室\20200603 组会\图\大华.png大华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85630" y="5738495"/>
            <a:ext cx="1413510" cy="425450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6968128" y="2135065"/>
            <a:ext cx="5590729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解决方案：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智能楼宇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金融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智慧交通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司法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平安城市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政府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文教卫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智慧交管</a:t>
            </a:r>
          </a:p>
          <a:p>
            <a:pPr marL="742950" lvl="1" indent="-285750">
              <a:lnSpc>
                <a:spcPct val="150000"/>
              </a:lnSpc>
              <a:buClr>
                <a:srgbClr val="346290"/>
              </a:buClr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9233147"/>
  <p:tag name="MH_LIBRARY" val="GRAPHIC"/>
  <p:tag name="MH_ORDER" val="文本框 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78.6188976377953,&quot;width&quot;:2808.242519685039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0,&quot;width&quot;:2808.242519685039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78.6188976377953,&quot;width&quot;:2808.242519685039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0,&quot;width&quot;:2808.242519685039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78.6188976377953,&quot;width&quot;:2808.242519685039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10,&quot;width&quot;:2808.242519685039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30707412"/>
  <p:tag name="KSO_WM_UNIT_PLACING_PICTURE_USER_VIEWPORT" val="{&quot;height&quot;:6630,&quot;width&quot;:1584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1367</Words>
  <Application>Microsoft Office PowerPoint</Application>
  <PresentationFormat>宽屏</PresentationFormat>
  <Paragraphs>453</Paragraphs>
  <Slides>33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Source Han Sans K Normal</vt:lpstr>
      <vt:lpstr>等线</vt:lpstr>
      <vt:lpstr>方正四岁半简体</vt:lpstr>
      <vt:lpstr>宋体</vt:lpstr>
      <vt:lpstr>微软雅黑</vt:lpstr>
      <vt:lpstr>微软雅黑 Light</vt:lpstr>
      <vt:lpstr>Arial</vt:lpstr>
      <vt:lpstr>Calibri</vt:lpstr>
      <vt:lpstr>Lucida Sans Unicode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www.51pptmoban.com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阿豆PPT</dc:creator>
  <cp:keywords>51PPT模板网</cp:keywords>
  <dc:description>www.51pptmoban.com</dc:description>
  <cp:lastModifiedBy>黄 可宏</cp:lastModifiedBy>
  <cp:revision>61</cp:revision>
  <dcterms:created xsi:type="dcterms:W3CDTF">2020-03-07T10:49:00Z</dcterms:created>
  <dcterms:modified xsi:type="dcterms:W3CDTF">2020-06-03T04:45:33Z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