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74899" autoAdjust="0"/>
  </p:normalViewPr>
  <p:slideViewPr>
    <p:cSldViewPr snapToGrid="0">
      <p:cViewPr varScale="1">
        <p:scale>
          <a:sx n="50" d="100"/>
          <a:sy n="50" d="100"/>
        </p:scale>
        <p:origin x="10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06F65-09EC-4F3A-8B51-11B6F5F7BB04}" type="datetimeFigureOut">
              <a:rPr lang="zh-CN" altLang="en-US" smtClean="0"/>
              <a:t>2020/5/13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AB182-9738-47C2-8CDC-C15646BEC224}" type="slidenum">
              <a:rPr lang="zh-CN" altLang="en-US" smtClean="0"/>
              <a:t>‹#›</a:t>
            </a:fld>
            <a:endParaRPr lang="zh-CN" altLang="en-US"/>
          </a:p>
        </p:txBody>
      </p:sp>
    </p:spTree>
    <p:extLst>
      <p:ext uri="{BB962C8B-B14F-4D97-AF65-F5344CB8AC3E}">
        <p14:creationId xmlns:p14="http://schemas.microsoft.com/office/powerpoint/2010/main" val="334641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dirty="0">
                <a:latin typeface="Times New Roman" panose="02020603050405020304" pitchFamily="18" charset="0"/>
                <a:cs typeface="Times New Roman" panose="02020603050405020304" pitchFamily="18" charset="0"/>
              </a:rPr>
              <a:t>Co-Training for semi-supervised learning</a:t>
            </a:r>
            <a:endParaRPr lang="zh-CN" altLang="en-US" b="0" dirty="0"/>
          </a:p>
        </p:txBody>
      </p:sp>
      <p:sp>
        <p:nvSpPr>
          <p:cNvPr id="4" name="灯片编号占位符 3"/>
          <p:cNvSpPr>
            <a:spLocks noGrp="1"/>
          </p:cNvSpPr>
          <p:nvPr>
            <p:ph type="sldNum" sz="quarter" idx="5"/>
          </p:nvPr>
        </p:nvSpPr>
        <p:spPr/>
        <p:txBody>
          <a:bodyPr/>
          <a:lstStyle/>
          <a:p>
            <a:fld id="{BE7AB182-9738-47C2-8CDC-C15646BEC224}" type="slidenum">
              <a:rPr lang="zh-CN" altLang="en-US" smtClean="0"/>
              <a:t>1</a:t>
            </a:fld>
            <a:endParaRPr lang="zh-CN" altLang="en-US"/>
          </a:p>
        </p:txBody>
      </p:sp>
    </p:spTree>
    <p:extLst>
      <p:ext uri="{BB962C8B-B14F-4D97-AF65-F5344CB8AC3E}">
        <p14:creationId xmlns:p14="http://schemas.microsoft.com/office/powerpoint/2010/main" val="1785475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zh-CN" altLang="en-US" dirty="0"/>
              <a:t>对这篇</a:t>
            </a:r>
            <a:r>
              <a:rPr lang="en-US" altLang="zh-CN" dirty="0"/>
              <a:t>Deep Co-training</a:t>
            </a:r>
            <a:r>
              <a:rPr lang="zh-CN" altLang="en-US" dirty="0"/>
              <a:t>做个简单的总结，</a:t>
            </a:r>
            <a:r>
              <a:rPr lang="en-US" altLang="zh-CN" dirty="0"/>
              <a:t>3</a:t>
            </a:r>
            <a:r>
              <a:rPr lang="zh-CN" altLang="en-US" dirty="0"/>
              <a:t>，</a:t>
            </a:r>
            <a:r>
              <a:rPr lang="en-US" altLang="zh-CN" dirty="0"/>
              <a:t>4</a:t>
            </a:r>
            <a:r>
              <a:rPr lang="zh-CN" altLang="en-US" dirty="0"/>
              <a:t>行这两个</a:t>
            </a:r>
            <a:r>
              <a:rPr lang="en-US" altLang="zh-CN" dirty="0"/>
              <a:t>loss</a:t>
            </a:r>
            <a:r>
              <a:rPr lang="zh-CN" altLang="en-US" dirty="0"/>
              <a:t>的目的是让网络变得相似，第</a:t>
            </a:r>
            <a:r>
              <a:rPr lang="en-US" altLang="zh-CN" dirty="0"/>
              <a:t>5</a:t>
            </a:r>
            <a:r>
              <a:rPr lang="zh-CN" altLang="en-US" dirty="0"/>
              <a:t>行的</a:t>
            </a:r>
            <a:r>
              <a:rPr lang="en-US" altLang="zh-CN" dirty="0"/>
              <a:t>loss</a:t>
            </a:r>
            <a:r>
              <a:rPr lang="zh-CN" altLang="en-US" dirty="0"/>
              <a:t>使网络不同且互补，通过不断迭代，形成一种</a:t>
            </a:r>
            <a:r>
              <a:rPr lang="en-US" altLang="zh-CN" dirty="0"/>
              <a:t>balance</a:t>
            </a:r>
            <a:r>
              <a:rPr lang="zh-CN" altLang="en-US" dirty="0"/>
              <a:t>。这个工作的实验效果在当时各个图像数据集上达到了最优。</a:t>
            </a:r>
            <a:endParaRPr lang="en-US" altLang="zh-CN" dirty="0"/>
          </a:p>
        </p:txBody>
      </p:sp>
      <p:sp>
        <p:nvSpPr>
          <p:cNvPr id="4" name="灯片编号占位符 3"/>
          <p:cNvSpPr>
            <a:spLocks noGrp="1"/>
          </p:cNvSpPr>
          <p:nvPr>
            <p:ph type="sldNum" sz="quarter" idx="5"/>
          </p:nvPr>
        </p:nvSpPr>
        <p:spPr/>
        <p:txBody>
          <a:bodyPr/>
          <a:lstStyle/>
          <a:p>
            <a:fld id="{BE7AB182-9738-47C2-8CDC-C15646BEC224}" type="slidenum">
              <a:rPr lang="zh-CN" altLang="en-US" smtClean="0"/>
              <a:t>10</a:t>
            </a:fld>
            <a:endParaRPr lang="zh-CN" altLang="en-US"/>
          </a:p>
        </p:txBody>
      </p:sp>
    </p:spTree>
    <p:extLst>
      <p:ext uri="{BB962C8B-B14F-4D97-AF65-F5344CB8AC3E}">
        <p14:creationId xmlns:p14="http://schemas.microsoft.com/office/powerpoint/2010/main" val="3894515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接下来我们看第二篇文章，</a:t>
            </a:r>
            <a:r>
              <a:rPr lang="en-US" altLang="zh-CN" dirty="0"/>
              <a:t>Tri-Net</a:t>
            </a:r>
            <a:r>
              <a:rPr lang="zh-CN" altLang="en-US" dirty="0"/>
              <a:t>，这篇文章的理论性没有第一篇那么强，更多的是模型的设计以及训练的技巧。</a:t>
            </a:r>
          </a:p>
        </p:txBody>
      </p:sp>
      <p:sp>
        <p:nvSpPr>
          <p:cNvPr id="4" name="灯片编号占位符 3"/>
          <p:cNvSpPr>
            <a:spLocks noGrp="1"/>
          </p:cNvSpPr>
          <p:nvPr>
            <p:ph type="sldNum" sz="quarter" idx="5"/>
          </p:nvPr>
        </p:nvSpPr>
        <p:spPr/>
        <p:txBody>
          <a:bodyPr/>
          <a:lstStyle/>
          <a:p>
            <a:fld id="{BE7AB182-9738-47C2-8CDC-C15646BEC224}" type="slidenum">
              <a:rPr lang="zh-CN" altLang="en-US" smtClean="0"/>
              <a:t>11</a:t>
            </a:fld>
            <a:endParaRPr lang="zh-CN" altLang="en-US"/>
          </a:p>
        </p:txBody>
      </p:sp>
    </p:spTree>
    <p:extLst>
      <p:ext uri="{BB962C8B-B14F-4D97-AF65-F5344CB8AC3E}">
        <p14:creationId xmlns:p14="http://schemas.microsoft.com/office/powerpoint/2010/main" val="592790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这篇论文的核心思想是周志华提出的</a:t>
            </a:r>
            <a:r>
              <a:rPr lang="en-US" altLang="zh-CN" dirty="0"/>
              <a:t>tri-training</a:t>
            </a:r>
            <a:r>
              <a:rPr lang="zh-CN" altLang="en-US" dirty="0"/>
              <a:t>，他认为，协同训练实际上是基于不一致性的半监督学习，其关键在于训练多个分类器，对不同视图的不一致性进行探索。（点击）我们首先来看</a:t>
            </a:r>
            <a:r>
              <a:rPr lang="en-US" altLang="zh-CN" dirty="0"/>
              <a:t>Tri-Net</a:t>
            </a:r>
            <a:r>
              <a:rPr lang="zh-CN" altLang="en-US" dirty="0"/>
              <a:t>的网络架构，网络分为两部分，底层抽象部分，和高层抽象部分。其中，</a:t>
            </a:r>
            <a:r>
              <a:rPr lang="en-US" altLang="zh-CN" dirty="0"/>
              <a:t>Shared Module</a:t>
            </a:r>
            <a:r>
              <a:rPr lang="zh-CN" altLang="en-US" dirty="0"/>
              <a:t>是一个共享的低层抽象部分。高层抽象部分是由三个不同的网络架构 组成。首先，在迁移学习中，底层抽象部分是可以共用的，它只需要提取简单的特征，其次，</a:t>
            </a:r>
            <a:r>
              <a:rPr lang="zh-CN" altLang="en-US" sz="1200" b="0" i="0" kern="1200" dirty="0">
                <a:solidFill>
                  <a:schemeClr val="tx1"/>
                </a:solidFill>
                <a:effectLst/>
                <a:latin typeface="+mn-lt"/>
                <a:ea typeface="+mn-ea"/>
                <a:cs typeface="+mn-cs"/>
              </a:rPr>
              <a:t>不同的高层部分对低层抽象会有一定程度的影响，作为共享的部分，它能学习到满足不同高层部分的低层抽象，也就是泛化性更强的低层抽象。本文共有三个贡献，我们分别来看。</a:t>
            </a:r>
            <a:endParaRPr lang="zh-CN" altLang="en-US" dirty="0"/>
          </a:p>
        </p:txBody>
      </p:sp>
      <p:sp>
        <p:nvSpPr>
          <p:cNvPr id="4" name="灯片编号占位符 3"/>
          <p:cNvSpPr>
            <a:spLocks noGrp="1"/>
          </p:cNvSpPr>
          <p:nvPr>
            <p:ph type="sldNum" sz="quarter" idx="5"/>
          </p:nvPr>
        </p:nvSpPr>
        <p:spPr/>
        <p:txBody>
          <a:bodyPr/>
          <a:lstStyle/>
          <a:p>
            <a:fld id="{BE7AB182-9738-47C2-8CDC-C15646BEC224}" type="slidenum">
              <a:rPr lang="zh-CN" altLang="en-US" smtClean="0"/>
              <a:t>12</a:t>
            </a:fld>
            <a:endParaRPr lang="zh-CN" altLang="en-US"/>
          </a:p>
        </p:txBody>
      </p:sp>
    </p:spTree>
    <p:extLst>
      <p:ext uri="{BB962C8B-B14F-4D97-AF65-F5344CB8AC3E}">
        <p14:creationId xmlns:p14="http://schemas.microsoft.com/office/powerpoint/2010/main" val="4223279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首先是初始化模型部分，</a:t>
            </a:r>
            <a:r>
              <a:rPr lang="zh-CN" altLang="en-US" sz="1200" b="0" i="0" kern="1200" dirty="0">
                <a:solidFill>
                  <a:schemeClr val="tx1"/>
                </a:solidFill>
                <a:effectLst/>
                <a:latin typeface="+mn-lt"/>
                <a:ea typeface="+mn-ea"/>
                <a:cs typeface="+mn-cs"/>
              </a:rPr>
              <a:t>同之前讲的 </a:t>
            </a:r>
            <a:r>
              <a:rPr lang="en-US" altLang="zh-CN" sz="1200" b="0" i="0" kern="1200" dirty="0">
                <a:solidFill>
                  <a:schemeClr val="tx1"/>
                </a:solidFill>
                <a:effectLst/>
                <a:latin typeface="+mn-lt"/>
                <a:ea typeface="+mn-ea"/>
                <a:cs typeface="+mn-cs"/>
              </a:rPr>
              <a:t>Deep Co-Training </a:t>
            </a:r>
            <a:r>
              <a:rPr lang="zh-CN" altLang="en-US" sz="1200" b="0" i="0" kern="1200" dirty="0">
                <a:solidFill>
                  <a:schemeClr val="tx1"/>
                </a:solidFill>
                <a:effectLst/>
                <a:latin typeface="+mn-lt"/>
                <a:ea typeface="+mn-ea"/>
                <a:cs typeface="+mn-cs"/>
              </a:rPr>
              <a:t>的论文一样，本文也认为不能直接在同一个数据集上直接训练网络，所以本文</a:t>
            </a:r>
            <a:r>
              <a:rPr lang="zh-CN" altLang="en-US" dirty="0"/>
              <a:t>使用</a:t>
            </a:r>
            <a:r>
              <a:rPr lang="en-US" altLang="zh-CN" dirty="0"/>
              <a:t>Output smearing </a:t>
            </a:r>
            <a:r>
              <a:rPr lang="zh-CN" altLang="en-US" dirty="0"/>
              <a:t>处理有标数据，构建不同的数据集用来初始化网络，目的是使三个分类器不一致。</a:t>
            </a:r>
            <a:r>
              <a:rPr lang="en-US" altLang="zh-CN" dirty="0"/>
              <a:t>Output smearing</a:t>
            </a:r>
            <a:r>
              <a:rPr lang="zh-CN" altLang="en-US" dirty="0"/>
              <a:t>是一种通过在标签中注入随机噪声来构建不同的数据集的方法，注意，这里的类标</a:t>
            </a:r>
            <a:r>
              <a:rPr lang="en-US" altLang="zh-CN" dirty="0"/>
              <a:t>y</a:t>
            </a:r>
            <a:r>
              <a:rPr lang="zh-CN" altLang="en-US" dirty="0"/>
              <a:t>是独热编码的形式，本文对原始数据集添加了三种噪声，构建三个不同的数据集用来初始化。</a:t>
            </a:r>
          </a:p>
        </p:txBody>
      </p:sp>
      <p:sp>
        <p:nvSpPr>
          <p:cNvPr id="4" name="灯片编号占位符 3"/>
          <p:cNvSpPr>
            <a:spLocks noGrp="1"/>
          </p:cNvSpPr>
          <p:nvPr>
            <p:ph type="sldNum" sz="quarter" idx="5"/>
          </p:nvPr>
        </p:nvSpPr>
        <p:spPr/>
        <p:txBody>
          <a:bodyPr/>
          <a:lstStyle/>
          <a:p>
            <a:fld id="{BE7AB182-9738-47C2-8CDC-C15646BEC224}" type="slidenum">
              <a:rPr lang="zh-CN" altLang="en-US" smtClean="0"/>
              <a:t>13</a:t>
            </a:fld>
            <a:endParaRPr lang="zh-CN" altLang="en-US"/>
          </a:p>
        </p:txBody>
      </p:sp>
    </p:spTree>
    <p:extLst>
      <p:ext uri="{BB962C8B-B14F-4D97-AF65-F5344CB8AC3E}">
        <p14:creationId xmlns:p14="http://schemas.microsoft.com/office/powerpoint/2010/main" val="3174875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第二步，从无标数据集中挑选可靠并且稳定的样本打标签并加入训练集，帮助进一步训练分类器。在红框中展示了这个过程，对于网络</a:t>
            </a:r>
            <a:r>
              <a:rPr lang="en-US" altLang="zh-CN" dirty="0"/>
              <a:t>1</a:t>
            </a:r>
            <a:r>
              <a:rPr lang="zh-CN" altLang="en-US" dirty="0"/>
              <a:t>来说，抽取一部分无标数据，使用网络</a:t>
            </a:r>
            <a:r>
              <a:rPr lang="en-US" altLang="zh-CN" dirty="0"/>
              <a:t>2</a:t>
            </a:r>
            <a:r>
              <a:rPr lang="zh-CN" altLang="en-US" dirty="0"/>
              <a:t>和</a:t>
            </a:r>
            <a:r>
              <a:rPr lang="en-US" altLang="zh-CN" dirty="0"/>
              <a:t>3</a:t>
            </a:r>
            <a:r>
              <a:rPr lang="zh-CN" altLang="en-US" dirty="0"/>
              <a:t>给它们打标签，然后，加入到网络</a:t>
            </a:r>
            <a:r>
              <a:rPr lang="en-US" altLang="zh-CN" dirty="0"/>
              <a:t>1</a:t>
            </a:r>
            <a:r>
              <a:rPr lang="zh-CN" altLang="en-US" dirty="0"/>
              <a:t>的训练集中。同理，使用网络</a:t>
            </a:r>
            <a:r>
              <a:rPr lang="en-US" altLang="zh-CN" dirty="0"/>
              <a:t>1</a:t>
            </a:r>
            <a:r>
              <a:rPr lang="zh-CN" altLang="en-US" dirty="0"/>
              <a:t>和网络</a:t>
            </a:r>
            <a:r>
              <a:rPr lang="en-US" altLang="zh-CN" dirty="0"/>
              <a:t>3</a:t>
            </a:r>
            <a:r>
              <a:rPr lang="zh-CN" altLang="en-US" dirty="0"/>
              <a:t>扩充网络</a:t>
            </a:r>
            <a:r>
              <a:rPr lang="en-US" altLang="zh-CN" dirty="0"/>
              <a:t>2</a:t>
            </a:r>
            <a:r>
              <a:rPr lang="zh-CN" altLang="en-US" dirty="0"/>
              <a:t>的训练集，使用网络</a:t>
            </a:r>
            <a:r>
              <a:rPr lang="en-US" altLang="zh-CN" dirty="0"/>
              <a:t>1</a:t>
            </a:r>
            <a:r>
              <a:rPr lang="zh-CN" altLang="en-US" dirty="0"/>
              <a:t>和网络</a:t>
            </a:r>
            <a:r>
              <a:rPr lang="en-US" altLang="zh-CN" dirty="0"/>
              <a:t>2</a:t>
            </a:r>
            <a:r>
              <a:rPr lang="zh-CN" altLang="en-US" dirty="0"/>
              <a:t>扩充</a:t>
            </a:r>
            <a:r>
              <a:rPr lang="en-US" altLang="zh-CN" dirty="0"/>
              <a:t>3</a:t>
            </a:r>
            <a:r>
              <a:rPr lang="zh-CN" altLang="en-US" dirty="0"/>
              <a:t>的训练集。关键在于如何确定样本是可靠且稳定的。文章给的说法是，如果</a:t>
            </a:r>
            <a:r>
              <a:rPr lang="zh-CN" altLang="en-US" sz="1200" dirty="0">
                <a:latin typeface="微软雅黑" panose="020B0503020204020204" pitchFamily="34" charset="-122"/>
                <a:ea typeface="微软雅黑" panose="020B0503020204020204" pitchFamily="34" charset="-122"/>
              </a:rPr>
              <a:t>两个网络对无标样本的预测结果相同，且两次预测结果的置信度均高于阈值，那么样本就是可靠的。对一个无标样本进行多次预测，每次都随机</a:t>
            </a:r>
            <a:r>
              <a:rPr lang="en-US" altLang="zh-CN" sz="1200" dirty="0">
                <a:latin typeface="微软雅黑" panose="020B0503020204020204" pitchFamily="34" charset="-122"/>
                <a:ea typeface="微软雅黑" panose="020B0503020204020204" pitchFamily="34" charset="-122"/>
              </a:rPr>
              <a:t>dropout</a:t>
            </a:r>
            <a:r>
              <a:rPr lang="zh-CN" altLang="en-US" sz="1200" dirty="0">
                <a:latin typeface="微软雅黑" panose="020B0503020204020204" pitchFamily="34" charset="-122"/>
                <a:ea typeface="微软雅黑" panose="020B0503020204020204" pitchFamily="34" charset="-122"/>
              </a:rPr>
              <a:t>网络的一部分神经元，如果预测结果不变，那么样本就是稳定的。</a:t>
            </a:r>
            <a:endParaRPr lang="en-US" altLang="zh-CN" sz="120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fld id="{BE7AB182-9738-47C2-8CDC-C15646BEC224}" type="slidenum">
              <a:rPr lang="zh-CN" altLang="en-US" smtClean="0"/>
              <a:t>14</a:t>
            </a:fld>
            <a:endParaRPr lang="zh-CN" altLang="en-US"/>
          </a:p>
        </p:txBody>
      </p:sp>
    </p:spTree>
    <p:extLst>
      <p:ext uri="{BB962C8B-B14F-4D97-AF65-F5344CB8AC3E}">
        <p14:creationId xmlns:p14="http://schemas.microsoft.com/office/powerpoint/2010/main" val="1584935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微软雅黑" panose="020B0503020204020204" pitchFamily="34" charset="-122"/>
                <a:ea typeface="微软雅黑" panose="020B0503020204020204" pitchFamily="34" charset="-122"/>
              </a:rPr>
              <a:t>我们在讲第一篇论文的时候提到过，随着越来越多的无标数据加入到训练集中，三个模型使用的数据集几乎是相同的，因此它们提取的高层抽象越来越相近。所以需要周期性的使用</a:t>
            </a:r>
            <a:r>
              <a:rPr lang="en-US" altLang="zh-CN" sz="1200" dirty="0">
                <a:latin typeface="微软雅黑" panose="020B0503020204020204" pitchFamily="34" charset="-122"/>
                <a:ea typeface="微软雅黑" panose="020B0503020204020204" pitchFamily="34" charset="-122"/>
              </a:rPr>
              <a:t>output smearing</a:t>
            </a:r>
            <a:r>
              <a:rPr lang="zh-CN" altLang="en-US" sz="1200" dirty="0">
                <a:latin typeface="微软雅黑" panose="020B0503020204020204" pitchFamily="34" charset="-122"/>
                <a:ea typeface="微软雅黑" panose="020B0503020204020204" pitchFamily="34" charset="-122"/>
              </a:rPr>
              <a:t>处理有标数据，来微调网络，保持网络的多样性。好，以上就是本文的三个贡献点，也由这三点组成了</a:t>
            </a:r>
            <a:r>
              <a:rPr lang="en-US" altLang="zh-CN" sz="1200" dirty="0">
                <a:latin typeface="微软雅黑" panose="020B0503020204020204" pitchFamily="34" charset="-122"/>
                <a:ea typeface="微软雅黑" panose="020B0503020204020204" pitchFamily="34" charset="-122"/>
              </a:rPr>
              <a:t>Tri-Net</a:t>
            </a:r>
            <a:r>
              <a:rPr lang="zh-CN" altLang="en-US" sz="1200" dirty="0">
                <a:latin typeface="微软雅黑" panose="020B0503020204020204" pitchFamily="34" charset="-122"/>
                <a:ea typeface="微软雅黑" panose="020B0503020204020204" pitchFamily="34" charset="-122"/>
              </a:rPr>
              <a:t>的整个训练过程，等待模型训练完成后，使用三个网络联合预测结果。这个工作把更多的精力放在了网络设计以及训练方法上，缺点也比较明显，感觉</a:t>
            </a:r>
            <a:r>
              <a:rPr lang="zh-CN" altLang="en-US" sz="1200" b="0" i="0" kern="1200" dirty="0">
                <a:solidFill>
                  <a:schemeClr val="tx1"/>
                </a:solidFill>
                <a:effectLst/>
                <a:latin typeface="+mn-lt"/>
                <a:ea typeface="+mn-ea"/>
                <a:cs typeface="+mn-cs"/>
              </a:rPr>
              <a:t>训练过程相对复杂，模型也是靠经验设计，但是实验效果非常好，在当时也达到了最优。</a:t>
            </a:r>
            <a:endParaRPr lang="zh-CN" altLang="en-US" dirty="0"/>
          </a:p>
        </p:txBody>
      </p:sp>
      <p:sp>
        <p:nvSpPr>
          <p:cNvPr id="4" name="灯片编号占位符 3"/>
          <p:cNvSpPr>
            <a:spLocks noGrp="1"/>
          </p:cNvSpPr>
          <p:nvPr>
            <p:ph type="sldNum" sz="quarter" idx="5"/>
          </p:nvPr>
        </p:nvSpPr>
        <p:spPr/>
        <p:txBody>
          <a:bodyPr/>
          <a:lstStyle/>
          <a:p>
            <a:fld id="{BE7AB182-9738-47C2-8CDC-C15646BEC224}" type="slidenum">
              <a:rPr lang="zh-CN" altLang="en-US" smtClean="0"/>
              <a:t>15</a:t>
            </a:fld>
            <a:endParaRPr lang="zh-CN" altLang="en-US"/>
          </a:p>
        </p:txBody>
      </p:sp>
    </p:spTree>
    <p:extLst>
      <p:ext uri="{BB962C8B-B14F-4D97-AF65-F5344CB8AC3E}">
        <p14:creationId xmlns:p14="http://schemas.microsoft.com/office/powerpoint/2010/main" val="2885087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我总结一下协同训练在深度学习中应用比较重要的的三个点。我们在使用协同训练方法应用到我们所从事的领域时，无论把它用在扩充数据集，或者做实时的模型更新，我认为可以从以下三个点考虑。首先就是如何训练具有不同视图的分类器，目前我看到的方法有两个，一是从原始数据集中派生出不同的数据集，二是使用不同的网络架构。这两个也是我分享的论文使用的方法，但是它们都是用协同训练来做图像的分类，对图像数据来说，可能很难找到一张图像的多个视图，也就是很难从多个角度进行分类，所以他们更多的选择给数据集加噪声，来强行构造多视图的数据集。我觉得，我们在把协同训练应用在其他领域的时候，应该首先考虑我们的数据是否自身就蕴含多个视图的信息，这个也是目前我在首要思考的，能否从用于定位的指纹数据中发掘多视图信息。第二点是要在训练的过程中保持分类器的多样性，防止协同训练失效，我讲的这两篇文章，第一篇是时刻使用对抗的样本保持多样性，第二篇是周期性的使用三个不同的有标数据集对网络进行微调。第三点是如何评价无标样本的好坏，我讲的这两个文章基本上围绕着可靠性和稳定性展开。通过这两点挑选好的样本，对于扩充数据集来说是没有问题的，但是如果要用于我之前提到的模型实时更新问题，我们还需要再考虑一些更加本质的问题。因为，做指纹定位模型的更新，就是为了应对环境中指纹的变化，那么挑选的样本越可靠越稳定，那么对更新网络的贡献可能就越小，那么如何挑选“好”的指纹，还需要好好的设计一下。总结来说，使用半监督学习做模型更新这件事还是有许多挑战，但是也有很多可以挖掘的地方。好，我的分享就到这里，感谢大家耐心的听我讲完。</a:t>
            </a:r>
          </a:p>
        </p:txBody>
      </p:sp>
      <p:sp>
        <p:nvSpPr>
          <p:cNvPr id="4" name="灯片编号占位符 3"/>
          <p:cNvSpPr>
            <a:spLocks noGrp="1"/>
          </p:cNvSpPr>
          <p:nvPr>
            <p:ph type="sldNum" sz="quarter" idx="5"/>
          </p:nvPr>
        </p:nvSpPr>
        <p:spPr/>
        <p:txBody>
          <a:bodyPr/>
          <a:lstStyle/>
          <a:p>
            <a:fld id="{BE7AB182-9738-47C2-8CDC-C15646BEC224}" type="slidenum">
              <a:rPr lang="zh-CN" altLang="en-US" smtClean="0"/>
              <a:t>16</a:t>
            </a:fld>
            <a:endParaRPr lang="zh-CN" altLang="en-US"/>
          </a:p>
        </p:txBody>
      </p:sp>
    </p:spTree>
    <p:extLst>
      <p:ext uri="{BB962C8B-B14F-4D97-AF65-F5344CB8AC3E}">
        <p14:creationId xmlns:p14="http://schemas.microsoft.com/office/powerpoint/2010/main" val="377920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讲解半监督学习之前，我们先从室内定位的无线指纹更新说起，看一下半监督学习对于指纹定位的意义。首先，指纹定位技术已经比较成熟了，但是如果说，有什么限制他广泛使用的因素，那我觉得有这么两点。第一个是指纹数据库的质量难以保证，随着时间的推移，</a:t>
            </a:r>
            <a:r>
              <a:rPr lang="en-US" altLang="zh-CN" dirty="0"/>
              <a:t>AP</a:t>
            </a:r>
            <a:r>
              <a:rPr lang="zh-CN" altLang="en-US" dirty="0"/>
              <a:t>的信号强度会有波动，甚至会有很多</a:t>
            </a:r>
            <a:r>
              <a:rPr lang="en-US" altLang="zh-CN" dirty="0"/>
              <a:t>AP</a:t>
            </a:r>
            <a:r>
              <a:rPr lang="zh-CN" altLang="en-US" dirty="0"/>
              <a:t>会被直接关掉，这就这就导致一段时间后，定位的准确率大大下降，左侧的这个图是疫情期间我在我家附近超市做的测试，不到一个月，店铺级别的定位准确率下降了</a:t>
            </a:r>
            <a:r>
              <a:rPr lang="en-US" altLang="zh-CN" dirty="0"/>
              <a:t>10%</a:t>
            </a:r>
            <a:r>
              <a:rPr lang="zh-CN" altLang="en-US" dirty="0"/>
              <a:t>。限制指纹定位的另一个原因可能是，采集指纹是要花钱的，之前我接触到小天才电话手表的定位工作，每个超市要采集</a:t>
            </a:r>
            <a:r>
              <a:rPr lang="en-US" altLang="zh-CN" dirty="0"/>
              <a:t>300</a:t>
            </a:r>
            <a:r>
              <a:rPr lang="zh-CN" altLang="en-US" dirty="0"/>
              <a:t>左右的个点位，每个点位要</a:t>
            </a:r>
            <a:r>
              <a:rPr lang="en-US" altLang="zh-CN" dirty="0"/>
              <a:t>2</a:t>
            </a:r>
            <a:r>
              <a:rPr lang="zh-CN" altLang="en-US" dirty="0"/>
              <a:t>块钱。如果想要保持定位系统的性能，我还需要更新数据库，那么这个代价是很大的。基于以上两点，在指纹定位领域就产生了许多指纹数据库更新的工作，很多的更新方法在传统的定位中有不错的效果。</a:t>
            </a:r>
          </a:p>
        </p:txBody>
      </p:sp>
      <p:sp>
        <p:nvSpPr>
          <p:cNvPr id="4" name="灯片编号占位符 3"/>
          <p:cNvSpPr>
            <a:spLocks noGrp="1"/>
          </p:cNvSpPr>
          <p:nvPr>
            <p:ph type="sldNum" sz="quarter" idx="5"/>
          </p:nvPr>
        </p:nvSpPr>
        <p:spPr/>
        <p:txBody>
          <a:bodyPr/>
          <a:lstStyle/>
          <a:p>
            <a:fld id="{BE7AB182-9738-47C2-8CDC-C15646BEC224}" type="slidenum">
              <a:rPr lang="zh-CN" altLang="en-US" smtClean="0"/>
              <a:t>2</a:t>
            </a:fld>
            <a:endParaRPr lang="zh-CN" altLang="en-US"/>
          </a:p>
        </p:txBody>
      </p:sp>
    </p:spTree>
    <p:extLst>
      <p:ext uri="{BB962C8B-B14F-4D97-AF65-F5344CB8AC3E}">
        <p14:creationId xmlns:p14="http://schemas.microsoft.com/office/powerpoint/2010/main" val="212493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近些年随着深度学习的发展，有许多基于深度模型的方法被用于指纹定位，并且它们在公开的数据集上表现整体比传统方法要好。但是，传统的指纹数据库更新方法并不能很好的适用于深度模型。所以我们要寻找适用于深度模型的更新方法，我们来看一下右侧，有标指纹和无标指纹的对比，有标指纹是指由专业人员采集的训练集，无标指纹是指用户在无意识状态下被动采集的指纹，两者相比，无标指纹的数量较多，这一点非常适合半监督学习训练模型的方法。并且无标指纹随时都在采集，这意味着模型可以实时更新。但是也有一些挑战，无标指纹的采集位置是随机的，这意味着样本可能不属于任意一个定位的类别。</a:t>
            </a:r>
          </a:p>
        </p:txBody>
      </p:sp>
      <p:sp>
        <p:nvSpPr>
          <p:cNvPr id="4" name="灯片编号占位符 3"/>
          <p:cNvSpPr>
            <a:spLocks noGrp="1"/>
          </p:cNvSpPr>
          <p:nvPr>
            <p:ph type="sldNum" sz="quarter" idx="5"/>
          </p:nvPr>
        </p:nvSpPr>
        <p:spPr/>
        <p:txBody>
          <a:bodyPr/>
          <a:lstStyle/>
          <a:p>
            <a:fld id="{BE7AB182-9738-47C2-8CDC-C15646BEC224}" type="slidenum">
              <a:rPr lang="zh-CN" altLang="en-US" smtClean="0"/>
              <a:t>3</a:t>
            </a:fld>
            <a:endParaRPr lang="zh-CN" altLang="en-US"/>
          </a:p>
        </p:txBody>
      </p:sp>
    </p:spTree>
    <p:extLst>
      <p:ext uri="{BB962C8B-B14F-4D97-AF65-F5344CB8AC3E}">
        <p14:creationId xmlns:p14="http://schemas.microsoft.com/office/powerpoint/2010/main" val="385811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好，我们接下来讲第一篇论文，</a:t>
            </a:r>
            <a:r>
              <a:rPr lang="en-US" altLang="zh-CN" dirty="0"/>
              <a:t>Deep Co-Training </a:t>
            </a:r>
            <a:r>
              <a:rPr lang="zh-CN" altLang="en-US" dirty="0"/>
              <a:t>深度协同训练，本文的方法首先是用在了图像分类上。</a:t>
            </a:r>
          </a:p>
        </p:txBody>
      </p:sp>
      <p:sp>
        <p:nvSpPr>
          <p:cNvPr id="4" name="灯片编号占位符 3"/>
          <p:cNvSpPr>
            <a:spLocks noGrp="1"/>
          </p:cNvSpPr>
          <p:nvPr>
            <p:ph type="sldNum" sz="quarter" idx="5"/>
          </p:nvPr>
        </p:nvSpPr>
        <p:spPr/>
        <p:txBody>
          <a:bodyPr/>
          <a:lstStyle/>
          <a:p>
            <a:fld id="{BE7AB182-9738-47C2-8CDC-C15646BEC224}" type="slidenum">
              <a:rPr lang="zh-CN" altLang="en-US" smtClean="0"/>
              <a:t>4</a:t>
            </a:fld>
            <a:endParaRPr lang="zh-CN" altLang="en-US"/>
          </a:p>
        </p:txBody>
      </p:sp>
    </p:spTree>
    <p:extLst>
      <p:ext uri="{BB962C8B-B14F-4D97-AF65-F5344CB8AC3E}">
        <p14:creationId xmlns:p14="http://schemas.microsoft.com/office/powerpoint/2010/main" val="344186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先来简单的看一下最基本的协同训练是什么样子的。（点击）首先，我们拥有一个有标的训练集，通过使用样本的不同的视图来训练两个不同的分类器。（点击）然后，从无标数据集中随机抽出一部分数据，使用训练好的两个分类器给置信度较高的无标样本打标签。（点击）然后将打好标签的两部分数据加入到训练集中，完成一次迭代。（点击）按照这个过程迭代多次，最终使用训练好的两个分类器联合估计。</a:t>
            </a:r>
            <a:r>
              <a:rPr lang="zh-CN" altLang="en-US" sz="1200" b="0" i="0" kern="1200" dirty="0">
                <a:solidFill>
                  <a:schemeClr val="tx1"/>
                </a:solidFill>
                <a:effectLst/>
                <a:latin typeface="+mn-lt"/>
                <a:ea typeface="+mn-ea"/>
                <a:cs typeface="+mn-cs"/>
              </a:rPr>
              <a:t>协同训练是基于分歧的方法，它假设每个数据可以从不同的角度（</a:t>
            </a:r>
            <a:r>
              <a:rPr lang="en-US" altLang="zh-CN" sz="1200" b="0" i="0" kern="1200" dirty="0">
                <a:solidFill>
                  <a:schemeClr val="tx1"/>
                </a:solidFill>
                <a:effectLst/>
                <a:latin typeface="+mn-lt"/>
                <a:ea typeface="+mn-ea"/>
                <a:cs typeface="+mn-cs"/>
              </a:rPr>
              <a:t>view</a:t>
            </a:r>
            <a:r>
              <a:rPr lang="zh-CN" altLang="en-US" sz="1200" b="0" i="0" kern="1200" dirty="0">
                <a:solidFill>
                  <a:schemeClr val="tx1"/>
                </a:solidFill>
                <a:effectLst/>
                <a:latin typeface="+mn-lt"/>
                <a:ea typeface="+mn-ea"/>
                <a:cs typeface="+mn-cs"/>
              </a:rPr>
              <a:t>）进行分类，不同角度可以训练出不同的分类器，然后用这些从不同角度训练出来的分类器对无标签样本进行分类，再选出认为可信的无标签样本加入训练集中。由于这些分类器从不同角度训练出来的，他们之间可以形成一种互补，而提高分类精度；就像是我们从不同角度可以更好地理解事物一样。</a:t>
            </a:r>
            <a:endParaRPr lang="zh-CN" altLang="en-US" dirty="0"/>
          </a:p>
        </p:txBody>
      </p:sp>
      <p:sp>
        <p:nvSpPr>
          <p:cNvPr id="4" name="灯片编号占位符 3"/>
          <p:cNvSpPr>
            <a:spLocks noGrp="1"/>
          </p:cNvSpPr>
          <p:nvPr>
            <p:ph type="sldNum" sz="quarter" idx="5"/>
          </p:nvPr>
        </p:nvSpPr>
        <p:spPr/>
        <p:txBody>
          <a:bodyPr/>
          <a:lstStyle/>
          <a:p>
            <a:fld id="{BE7AB182-9738-47C2-8CDC-C15646BEC224}" type="slidenum">
              <a:rPr lang="zh-CN" altLang="en-US" smtClean="0"/>
              <a:t>5</a:t>
            </a:fld>
            <a:endParaRPr lang="zh-CN" altLang="en-US"/>
          </a:p>
        </p:txBody>
      </p:sp>
    </p:spTree>
    <p:extLst>
      <p:ext uri="{BB962C8B-B14F-4D97-AF65-F5344CB8AC3E}">
        <p14:creationId xmlns:p14="http://schemas.microsoft.com/office/powerpoint/2010/main" val="173284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实际上，</a:t>
            </a:r>
            <a:r>
              <a:rPr lang="zh-CN" altLang="en-US" sz="1200" b="0" i="0" kern="1200" dirty="0">
                <a:solidFill>
                  <a:schemeClr val="tx1"/>
                </a:solidFill>
                <a:effectLst/>
                <a:latin typeface="+mn-lt"/>
                <a:ea typeface="+mn-ea"/>
                <a:cs typeface="+mn-cs"/>
              </a:rPr>
              <a:t>半监督学习都是在一定的假设条件下进行的，协同训练也不例外，他要求数据充分并且冗余，充分是指每个视图都包含足够产生最优学习器的信息，此时另一个试图就是冗余的，此外，还要求这两个视图独立互补。这个假设是很强的，但是协同</a:t>
            </a:r>
            <a:r>
              <a:rPr lang="zh-CN" altLang="en-US" sz="1200" dirty="0"/>
              <a:t>训练在多视图任务上实验效果很好，并且有理论证明，</a:t>
            </a:r>
            <a:r>
              <a:rPr lang="zh-CN" altLang="en-US" dirty="0"/>
              <a:t>满足这个假设条件时</a:t>
            </a:r>
            <a:r>
              <a:rPr lang="en-US" altLang="zh-CN" dirty="0"/>
              <a:t>, </a:t>
            </a:r>
            <a:r>
              <a:rPr lang="zh-CN" altLang="en-US" dirty="0"/>
              <a:t>协同训练能够把弱分类器的精度提升到任意高。所以在半监督深度学习中，协同训练的关键在于，如何构建两个或者多个具有充分独立视图的深度模型，目前比较直观的方法有两个，一是使用不同的网络架构，在我引用的第二篇论文中指出，即使是同一个数据集，不同的网络架构学习到的预测分布也是不一样的。第二个方法是，使用特殊的训练方法得到多样化的深度模型。很多的研究就是从这两点开展工作的。</a:t>
            </a:r>
          </a:p>
        </p:txBody>
      </p:sp>
      <p:sp>
        <p:nvSpPr>
          <p:cNvPr id="4" name="灯片编号占位符 3"/>
          <p:cNvSpPr>
            <a:spLocks noGrp="1"/>
          </p:cNvSpPr>
          <p:nvPr>
            <p:ph type="sldNum" sz="quarter" idx="5"/>
          </p:nvPr>
        </p:nvSpPr>
        <p:spPr/>
        <p:txBody>
          <a:bodyPr/>
          <a:lstStyle/>
          <a:p>
            <a:fld id="{BE7AB182-9738-47C2-8CDC-C15646BEC224}" type="slidenum">
              <a:rPr lang="zh-CN" altLang="en-US" smtClean="0"/>
              <a:t>6</a:t>
            </a:fld>
            <a:endParaRPr lang="zh-CN" altLang="en-US"/>
          </a:p>
        </p:txBody>
      </p:sp>
    </p:spTree>
    <p:extLst>
      <p:ext uri="{BB962C8B-B14F-4D97-AF65-F5344CB8AC3E}">
        <p14:creationId xmlns:p14="http://schemas.microsoft.com/office/powerpoint/2010/main" val="52957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那么我们现在来看</a:t>
            </a:r>
            <a:r>
              <a:rPr lang="en-US" altLang="zh-CN" sz="1200" b="0" i="0" kern="1200" dirty="0">
                <a:solidFill>
                  <a:schemeClr val="tx1"/>
                </a:solidFill>
                <a:effectLst/>
                <a:latin typeface="+mn-lt"/>
                <a:ea typeface="+mn-ea"/>
                <a:cs typeface="+mn-cs"/>
              </a:rPr>
              <a:t>Deep Co-Training</a:t>
            </a:r>
            <a:r>
              <a:rPr lang="zh-CN" altLang="en-US" sz="1200" b="0" i="0" kern="1200" dirty="0">
                <a:solidFill>
                  <a:schemeClr val="tx1"/>
                </a:solidFill>
                <a:effectLst/>
                <a:latin typeface="+mn-lt"/>
                <a:ea typeface="+mn-ea"/>
                <a:cs typeface="+mn-cs"/>
              </a:rPr>
              <a:t>，论文首先指出，直接使用同一个数据集训练两个网络，会有以下两个弊端，首先作者认为，同一个数据集训练的多个网络不能保证具有不同的视图，并且很难有互补的信息。这句话的隐含的意思就是，同一个数据集，即使使用不同的网络架构，有可能具有不同的视图，但是无法保证视图独立且互补。第二个弊端，随着无标数据不断被打上标签，加入到两个训练集中，两个网络会趋于一致，这是因为新加入无标数据几乎都是相同的。如果这时候，再使用同一个有标的数据集来训练网络，那所有的数据都是相同的，无论是初始的有标数据还是后加入的打上标签的数据，那么这个问题就更加严重了。本文提出了两个贡献来解决以上问题。第一个是提出了针对无标数据的损失函数，第二个提出了生成对抗数据集来训练网络的方法。</a:t>
            </a:r>
            <a:endParaRPr lang="zh-CN" altLang="en-US" dirty="0"/>
          </a:p>
        </p:txBody>
      </p:sp>
      <p:sp>
        <p:nvSpPr>
          <p:cNvPr id="4" name="灯片编号占位符 3"/>
          <p:cNvSpPr>
            <a:spLocks noGrp="1"/>
          </p:cNvSpPr>
          <p:nvPr>
            <p:ph type="sldNum" sz="quarter" idx="5"/>
          </p:nvPr>
        </p:nvSpPr>
        <p:spPr/>
        <p:txBody>
          <a:bodyPr/>
          <a:lstStyle/>
          <a:p>
            <a:fld id="{BE7AB182-9738-47C2-8CDC-C15646BEC224}" type="slidenum">
              <a:rPr lang="zh-CN" altLang="en-US" smtClean="0"/>
              <a:t>7</a:t>
            </a:fld>
            <a:endParaRPr lang="zh-CN" altLang="en-US"/>
          </a:p>
        </p:txBody>
      </p:sp>
    </p:spTree>
    <p:extLst>
      <p:ext uri="{BB962C8B-B14F-4D97-AF65-F5344CB8AC3E}">
        <p14:creationId xmlns:p14="http://schemas.microsoft.com/office/powerpoint/2010/main" val="98781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我们首先看第一个贡献，损失函数的设计。看一下符号的定义，</a:t>
            </a:r>
            <a:r>
              <a:rPr lang="en-US" altLang="zh-CN" dirty="0"/>
              <a:t>S</a:t>
            </a:r>
            <a:r>
              <a:rPr lang="zh-CN" altLang="en-US" dirty="0"/>
              <a:t>为有标数据集，</a:t>
            </a:r>
            <a:r>
              <a:rPr lang="en-US" altLang="zh-CN" dirty="0"/>
              <a:t>U</a:t>
            </a:r>
            <a:r>
              <a:rPr lang="zh-CN" altLang="en-US" dirty="0"/>
              <a:t>为无标数据集，</a:t>
            </a:r>
            <a:r>
              <a:rPr lang="en-US" altLang="zh-CN" dirty="0"/>
              <a:t>D</a:t>
            </a:r>
            <a:r>
              <a:rPr lang="zh-CN" altLang="en-US" dirty="0"/>
              <a:t>为</a:t>
            </a:r>
            <a:r>
              <a:rPr lang="en-US" altLang="zh-CN" dirty="0"/>
              <a:t>S</a:t>
            </a:r>
            <a:r>
              <a:rPr lang="zh-CN" altLang="en-US" dirty="0"/>
              <a:t>与</a:t>
            </a:r>
            <a:r>
              <a:rPr lang="en-US" altLang="zh-CN" dirty="0"/>
              <a:t>U</a:t>
            </a:r>
            <a:r>
              <a:rPr lang="zh-CN" altLang="en-US" dirty="0"/>
              <a:t>的并集，也就是所有的数据，</a:t>
            </a:r>
            <a:r>
              <a:rPr lang="en-US" altLang="zh-CN" dirty="0"/>
              <a:t>v1(x)</a:t>
            </a:r>
            <a:r>
              <a:rPr lang="zh-CN" altLang="en-US" dirty="0"/>
              <a:t>和</a:t>
            </a:r>
            <a:r>
              <a:rPr lang="en-US" altLang="zh-CN" dirty="0"/>
              <a:t>v2(x)</a:t>
            </a:r>
            <a:r>
              <a:rPr lang="zh-CN" altLang="en-US" dirty="0"/>
              <a:t>是样本</a:t>
            </a:r>
            <a:r>
              <a:rPr lang="en-US" altLang="zh-CN" dirty="0"/>
              <a:t>x</a:t>
            </a:r>
            <a:r>
              <a:rPr lang="zh-CN" altLang="en-US" dirty="0"/>
              <a:t>的视图，在本文中，特指网络全连接层之前的卷积表示。</a:t>
            </a:r>
            <a:r>
              <a:rPr lang="en-US" altLang="zh-CN" dirty="0"/>
              <a:t>Fi()</a:t>
            </a:r>
            <a:r>
              <a:rPr lang="zh-CN" altLang="en-US" dirty="0"/>
              <a:t>为全连接层，它将视图</a:t>
            </a:r>
            <a:r>
              <a:rPr lang="en-US" altLang="zh-CN" dirty="0"/>
              <a:t>vi</a:t>
            </a:r>
            <a:r>
              <a:rPr lang="zh-CN" altLang="en-US" dirty="0"/>
              <a:t>做最后的分类。那么对于有标数据集</a:t>
            </a:r>
            <a:r>
              <a:rPr lang="en-US" altLang="zh-CN" dirty="0"/>
              <a:t>S</a:t>
            </a:r>
            <a:r>
              <a:rPr lang="zh-CN" altLang="en-US" dirty="0"/>
              <a:t>，损失函数为最基本的两个网络的交叉熵。对于无标数据集</a:t>
            </a:r>
            <a:r>
              <a:rPr lang="en-US" altLang="zh-CN" dirty="0"/>
              <a:t>U</a:t>
            </a:r>
            <a:r>
              <a:rPr lang="zh-CN" altLang="en-US" dirty="0"/>
              <a:t>，是没有数据标签的，作者希望两个网络的输出，也就是</a:t>
            </a:r>
            <a:r>
              <a:rPr lang="en-US" altLang="zh-CN" dirty="0"/>
              <a:t>p1(x)</a:t>
            </a:r>
            <a:r>
              <a:rPr lang="zh-CN" altLang="en-US" dirty="0"/>
              <a:t>和</a:t>
            </a:r>
            <a:r>
              <a:rPr lang="en-US" altLang="zh-CN" dirty="0"/>
              <a:t>p2(x)</a:t>
            </a:r>
            <a:r>
              <a:rPr lang="zh-CN" altLang="en-US" dirty="0"/>
              <a:t>，在无标数据集上拥有相似的预测。所以下面的这个损失函数就是使用</a:t>
            </a:r>
            <a:r>
              <a:rPr lang="en-US" altLang="zh-CN" dirty="0"/>
              <a:t>JS</a:t>
            </a:r>
            <a:r>
              <a:rPr lang="zh-CN" altLang="en-US" dirty="0"/>
              <a:t>散度度量连个网络的预测</a:t>
            </a:r>
            <a:r>
              <a:rPr lang="en-US" altLang="zh-CN" dirty="0"/>
              <a:t>p1</a:t>
            </a:r>
            <a:r>
              <a:rPr lang="zh-CN" altLang="en-US" dirty="0"/>
              <a:t>和</a:t>
            </a:r>
            <a:r>
              <a:rPr lang="en-US" altLang="zh-CN" dirty="0"/>
              <a:t>p2</a:t>
            </a:r>
            <a:r>
              <a:rPr lang="zh-CN" altLang="en-US" dirty="0"/>
              <a:t>的相似性，损失函数的第一项是两个预测分布求和取平均的熵，后面是两个预测分布熵的求和平均，当两个预测分布不一致时，这两个预测分布求和取平均会使熵增加，</a:t>
            </a:r>
            <a:r>
              <a:rPr lang="zh-CN" altLang="en-US" sz="1200" b="0" i="0" kern="1200" dirty="0">
                <a:solidFill>
                  <a:schemeClr val="tx1"/>
                </a:solidFill>
                <a:effectLst/>
                <a:latin typeface="+mn-lt"/>
                <a:ea typeface="+mn-ea"/>
                <a:cs typeface="+mn-cs"/>
              </a:rPr>
              <a:t>相反，如果预测一致熵就不会增加多少，这是无标数据的损失函数。。那么对于有标的和无标的这两个损失函数，他们会使得模型在总数据集上趋于一致。但是我们说过，协同训练的关键在于不同且互补的视图，因此，还必须要有第二个贡献配合使用。</a:t>
            </a:r>
            <a:endParaRPr lang="en-US" altLang="zh-CN" dirty="0"/>
          </a:p>
        </p:txBody>
      </p:sp>
      <p:sp>
        <p:nvSpPr>
          <p:cNvPr id="4" name="灯片编号占位符 3"/>
          <p:cNvSpPr>
            <a:spLocks noGrp="1"/>
          </p:cNvSpPr>
          <p:nvPr>
            <p:ph type="sldNum" sz="quarter" idx="5"/>
          </p:nvPr>
        </p:nvSpPr>
        <p:spPr/>
        <p:txBody>
          <a:bodyPr/>
          <a:lstStyle/>
          <a:p>
            <a:fld id="{BE7AB182-9738-47C2-8CDC-C15646BEC224}" type="slidenum">
              <a:rPr lang="zh-CN" altLang="en-US" smtClean="0"/>
              <a:t>8</a:t>
            </a:fld>
            <a:endParaRPr lang="zh-CN" altLang="en-US"/>
          </a:p>
        </p:txBody>
      </p:sp>
    </p:spTree>
    <p:extLst>
      <p:ext uri="{BB962C8B-B14F-4D97-AF65-F5344CB8AC3E}">
        <p14:creationId xmlns:p14="http://schemas.microsoft.com/office/powerpoint/2010/main" val="2331346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zh-CN" altLang="en-US" sz="1200" b="0" i="0" kern="1200" dirty="0">
                <a:solidFill>
                  <a:schemeClr val="tx1"/>
                </a:solidFill>
                <a:effectLst/>
                <a:latin typeface="+mn-lt"/>
                <a:ea typeface="+mn-ea"/>
                <a:cs typeface="+mn-cs"/>
              </a:rPr>
              <a:t>作者提出了</a:t>
            </a:r>
            <a:r>
              <a:rPr lang="en-US" altLang="zh-CN" sz="1200" b="0" i="0" kern="1200" dirty="0">
                <a:solidFill>
                  <a:schemeClr val="tx1"/>
                </a:solidFill>
                <a:effectLst/>
                <a:latin typeface="+mn-lt"/>
                <a:ea typeface="+mn-ea"/>
                <a:cs typeface="+mn-cs"/>
              </a:rPr>
              <a:t>View Difference Constraint</a:t>
            </a:r>
            <a:r>
              <a:rPr lang="zh-CN" altLang="en-US" sz="1200" b="0" i="0" kern="1200" dirty="0">
                <a:solidFill>
                  <a:schemeClr val="tx1"/>
                </a:solidFill>
                <a:effectLst/>
                <a:latin typeface="+mn-lt"/>
                <a:ea typeface="+mn-ea"/>
                <a:cs typeface="+mn-cs"/>
              </a:rPr>
              <a:t>，它的思路是：我们</a:t>
            </a:r>
            <a:r>
              <a:rPr lang="zh-CN" altLang="en-US" sz="1200" dirty="0">
                <a:latin typeface="Times New Roman" panose="02020603050405020304" pitchFamily="18" charset="0"/>
                <a:cs typeface="Times New Roman" panose="02020603050405020304" pitchFamily="18" charset="0"/>
              </a:rPr>
              <a:t>只有一个数据集</a:t>
            </a:r>
            <a:r>
              <a:rPr lang="en-US" altLang="zh-CN" sz="1200" dirty="0">
                <a:latin typeface="Times New Roman" panose="02020603050405020304" pitchFamily="18" charset="0"/>
                <a:cs typeface="Times New Roman" panose="02020603050405020304" pitchFamily="18" charset="0"/>
              </a:rPr>
              <a:t>D</a:t>
            </a:r>
            <a:r>
              <a:rPr lang="zh-CN" altLang="en-US" sz="1200" dirty="0">
                <a:latin typeface="Times New Roman" panose="02020603050405020304" pitchFamily="18" charset="0"/>
                <a:cs typeface="Times New Roman" panose="02020603050405020304" pitchFamily="18" charset="0"/>
              </a:rPr>
              <a:t>，但是不能在一个数据集上训练两个网络。因此需要从总数据集</a:t>
            </a:r>
            <a:r>
              <a:rPr lang="en-US" altLang="zh-CN" sz="1200" dirty="0">
                <a:latin typeface="Times New Roman" panose="02020603050405020304" pitchFamily="18" charset="0"/>
                <a:cs typeface="Times New Roman" panose="02020603050405020304" pitchFamily="18" charset="0"/>
              </a:rPr>
              <a:t>D</a:t>
            </a:r>
            <a:r>
              <a:rPr lang="zh-CN" altLang="en-US" sz="1200" dirty="0">
                <a:latin typeface="Times New Roman" panose="02020603050405020304" pitchFamily="18" charset="0"/>
                <a:cs typeface="Times New Roman" panose="02020603050405020304" pitchFamily="18" charset="0"/>
              </a:rPr>
              <a:t>中生成另一个数据集</a:t>
            </a:r>
            <a:r>
              <a:rPr lang="en-US" altLang="zh-CN" sz="1200" dirty="0">
                <a:latin typeface="Times New Roman" panose="02020603050405020304" pitchFamily="18" charset="0"/>
                <a:cs typeface="Times New Roman" panose="02020603050405020304" pitchFamily="18" charset="0"/>
              </a:rPr>
              <a:t>D’</a:t>
            </a:r>
            <a:r>
              <a:rPr lang="zh-CN" altLang="en-US" sz="1200" dirty="0">
                <a:latin typeface="Times New Roman" panose="02020603050405020304" pitchFamily="18" charset="0"/>
                <a:cs typeface="Times New Roman" panose="02020603050405020304" pitchFamily="18" charset="0"/>
              </a:rPr>
              <a:t>训练另一个网络。我们设生成的方法为</a:t>
            </a:r>
            <a:r>
              <a:rPr lang="en-US" altLang="zh-CN" sz="1200" dirty="0">
                <a:latin typeface="Times New Roman" panose="02020603050405020304" pitchFamily="18" charset="0"/>
                <a:cs typeface="Times New Roman" panose="02020603050405020304" pitchFamily="18" charset="0"/>
              </a:rPr>
              <a:t>g(x)</a:t>
            </a:r>
            <a:r>
              <a:rPr lang="zh-CN" altLang="en-US" sz="1200" dirty="0">
                <a:latin typeface="Times New Roman" panose="02020603050405020304" pitchFamily="18" charset="0"/>
                <a:cs typeface="Times New Roman" panose="02020603050405020304" pitchFamily="18" charset="0"/>
              </a:rPr>
              <a:t>，本文中使用了一种现成的对抗样本生成方法</a:t>
            </a:r>
            <a:r>
              <a:rPr lang="en-US" altLang="zh-CN" sz="1200" dirty="0">
                <a:latin typeface="Times New Roman" panose="02020603050405020304" pitchFamily="18" charset="0"/>
                <a:cs typeface="Times New Roman" panose="02020603050405020304" pitchFamily="18" charset="0"/>
              </a:rPr>
              <a:t>FGSM</a:t>
            </a:r>
            <a:r>
              <a:rPr lang="zh-CN" altLang="en-US" sz="1200" dirty="0">
                <a:latin typeface="Times New Roman" panose="02020603050405020304" pitchFamily="18" charset="0"/>
                <a:cs typeface="Times New Roman" panose="02020603050405020304" pitchFamily="18" charset="0"/>
              </a:rPr>
              <a:t>，用它计算</a:t>
            </a:r>
            <a:r>
              <a:rPr lang="en-US" altLang="zh-CN" sz="1200" dirty="0">
                <a:latin typeface="Times New Roman" panose="02020603050405020304" pitchFamily="18" charset="0"/>
                <a:cs typeface="Times New Roman" panose="02020603050405020304" pitchFamily="18" charset="0"/>
              </a:rPr>
              <a:t>D</a:t>
            </a:r>
            <a:r>
              <a:rPr lang="zh-CN" altLang="en-US" sz="1200" dirty="0">
                <a:latin typeface="Times New Roman" panose="02020603050405020304" pitchFamily="18" charset="0"/>
                <a:cs typeface="Times New Roman" panose="02020603050405020304" pitchFamily="18" charset="0"/>
              </a:rPr>
              <a:t>的对抗样本</a:t>
            </a:r>
            <a:r>
              <a:rPr lang="en-US" altLang="zh-CN" sz="1200" dirty="0">
                <a:latin typeface="Times New Roman" panose="02020603050405020304" pitchFamily="18" charset="0"/>
                <a:cs typeface="Times New Roman" panose="02020603050405020304" pitchFamily="18" charset="0"/>
              </a:rPr>
              <a:t>D</a:t>
            </a:r>
            <a:r>
              <a:rPr lang="zh-CN" altLang="en-US" sz="1200" dirty="0">
                <a:latin typeface="Times New Roman" panose="02020603050405020304" pitchFamily="18" charset="0"/>
                <a:cs typeface="Times New Roman" panose="02020603050405020304" pitchFamily="18" charset="0"/>
              </a:rPr>
              <a:t>‘。训练过程用一句话总结就是，让网络使用对方的对抗样本训练自己，使得两个网络具备不同且互补的信息。</a:t>
            </a:r>
            <a:r>
              <a:rPr lang="en-US" altLang="zh-CN" sz="1200" dirty="0">
                <a:latin typeface="Times New Roman" panose="02020603050405020304" pitchFamily="18" charset="0"/>
                <a:cs typeface="Times New Roman" panose="02020603050405020304" pitchFamily="18" charset="0"/>
              </a:rPr>
              <a:t>Loss</a:t>
            </a:r>
            <a:r>
              <a:rPr lang="zh-CN" altLang="en-US" sz="1200" dirty="0">
                <a:latin typeface="Times New Roman" panose="02020603050405020304" pitchFamily="18" charset="0"/>
                <a:cs typeface="Times New Roman" panose="02020603050405020304" pitchFamily="18" charset="0"/>
              </a:rPr>
              <a:t>函数中的</a:t>
            </a:r>
            <a:r>
              <a:rPr lang="en-US" altLang="zh-CN" sz="1200" dirty="0">
                <a:latin typeface="Times New Roman" panose="02020603050405020304" pitchFamily="18" charset="0"/>
                <a:cs typeface="Times New Roman" panose="02020603050405020304" pitchFamily="18" charset="0"/>
              </a:rPr>
              <a:t>H</a:t>
            </a:r>
            <a:r>
              <a:rPr lang="zh-CN" altLang="en-US" sz="1200" dirty="0">
                <a:latin typeface="Times New Roman" panose="02020603050405020304" pitchFamily="18" charset="0"/>
                <a:cs typeface="Times New Roman" panose="02020603050405020304" pitchFamily="18" charset="0"/>
              </a:rPr>
              <a:t>为交叉熵，对于样本</a:t>
            </a:r>
            <a:r>
              <a:rPr lang="en-US" altLang="zh-CN" sz="1200" dirty="0">
                <a:latin typeface="Times New Roman" panose="02020603050405020304" pitchFamily="18" charset="0"/>
                <a:cs typeface="Times New Roman" panose="02020603050405020304" pitchFamily="18" charset="0"/>
              </a:rPr>
              <a:t>x</a:t>
            </a:r>
            <a:r>
              <a:rPr lang="zh-CN" altLang="en-US" sz="1200" dirty="0">
                <a:latin typeface="Times New Roman" panose="02020603050405020304" pitchFamily="18" charset="0"/>
                <a:cs typeface="Times New Roman" panose="02020603050405020304" pitchFamily="18" charset="0"/>
              </a:rPr>
              <a:t>，借助网络</a:t>
            </a:r>
            <a:r>
              <a:rPr lang="en-US" altLang="zh-CN" sz="1200" dirty="0">
                <a:latin typeface="Times New Roman" panose="02020603050405020304" pitchFamily="18" charset="0"/>
                <a:cs typeface="Times New Roman" panose="02020603050405020304" pitchFamily="18" charset="0"/>
              </a:rPr>
              <a:t>1</a:t>
            </a:r>
            <a:r>
              <a:rPr lang="zh-CN" altLang="en-US" sz="1200" dirty="0">
                <a:latin typeface="Times New Roman" panose="02020603050405020304" pitchFamily="18" charset="0"/>
                <a:cs typeface="Times New Roman" panose="02020603050405020304" pitchFamily="18" charset="0"/>
              </a:rPr>
              <a:t>的预测结果</a:t>
            </a:r>
            <a:r>
              <a:rPr lang="en-US" altLang="zh-CN" sz="1200" dirty="0">
                <a:latin typeface="Times New Roman" panose="02020603050405020304" pitchFamily="18" charset="0"/>
                <a:cs typeface="Times New Roman" panose="02020603050405020304" pitchFamily="18" charset="0"/>
              </a:rPr>
              <a:t>p1</a:t>
            </a:r>
            <a:r>
              <a:rPr lang="zh-CN" altLang="en-US" sz="1200" dirty="0">
                <a:latin typeface="Times New Roman" panose="02020603050405020304" pitchFamily="18" charset="0"/>
                <a:cs typeface="Times New Roman" panose="02020603050405020304" pitchFamily="18" charset="0"/>
              </a:rPr>
              <a:t>训练网络</a:t>
            </a:r>
            <a:r>
              <a:rPr lang="en-US" altLang="zh-CN" sz="1200" dirty="0">
                <a:latin typeface="Times New Roman" panose="02020603050405020304" pitchFamily="18" charset="0"/>
                <a:cs typeface="Times New Roman" panose="02020603050405020304" pitchFamily="18" charset="0"/>
              </a:rPr>
              <a:t>2</a:t>
            </a:r>
            <a:r>
              <a:rPr lang="zh-CN" altLang="en-US" sz="1200" dirty="0">
                <a:latin typeface="Times New Roman" panose="02020603050405020304" pitchFamily="18" charset="0"/>
                <a:cs typeface="Times New Roman" panose="02020603050405020304" pitchFamily="18" charset="0"/>
              </a:rPr>
              <a:t>，借助网络</a:t>
            </a:r>
            <a:r>
              <a:rPr lang="en-US" altLang="zh-CN" sz="1200" dirty="0">
                <a:latin typeface="Times New Roman" panose="02020603050405020304" pitchFamily="18" charset="0"/>
                <a:cs typeface="Times New Roman" panose="02020603050405020304" pitchFamily="18" charset="0"/>
              </a:rPr>
              <a:t>2</a:t>
            </a:r>
            <a:r>
              <a:rPr lang="zh-CN" altLang="en-US" sz="1200" dirty="0">
                <a:latin typeface="Times New Roman" panose="02020603050405020304" pitchFamily="18" charset="0"/>
                <a:cs typeface="Times New Roman" panose="02020603050405020304" pitchFamily="18" charset="0"/>
              </a:rPr>
              <a:t>的预测结果</a:t>
            </a:r>
            <a:r>
              <a:rPr lang="en-US" altLang="zh-CN" sz="1200" dirty="0">
                <a:latin typeface="Times New Roman" panose="02020603050405020304" pitchFamily="18" charset="0"/>
                <a:cs typeface="Times New Roman" panose="02020603050405020304" pitchFamily="18" charset="0"/>
              </a:rPr>
              <a:t>p2</a:t>
            </a:r>
            <a:r>
              <a:rPr lang="zh-CN" altLang="en-US" sz="1200" dirty="0">
                <a:latin typeface="Times New Roman" panose="02020603050405020304" pitchFamily="18" charset="0"/>
                <a:cs typeface="Times New Roman" panose="02020603050405020304" pitchFamily="18" charset="0"/>
              </a:rPr>
              <a:t>训练网络</a:t>
            </a:r>
            <a:r>
              <a:rPr lang="en-US" altLang="zh-CN" sz="1200" dirty="0">
                <a:latin typeface="Times New Roman" panose="02020603050405020304" pitchFamily="18" charset="0"/>
                <a:cs typeface="Times New Roman" panose="02020603050405020304" pitchFamily="18" charset="0"/>
              </a:rPr>
              <a:t>1</a:t>
            </a:r>
            <a:r>
              <a:rPr lang="zh-CN" altLang="en-US" sz="1200" dirty="0">
                <a:latin typeface="Times New Roman" panose="02020603050405020304" pitchFamily="18" charset="0"/>
                <a:cs typeface="Times New Roman" panose="02020603050405020304" pitchFamily="18" charset="0"/>
              </a:rPr>
              <a:t>。</a:t>
            </a:r>
            <a:endParaRPr lang="en-US" altLang="zh-CN" sz="1200" dirty="0">
              <a:latin typeface="Times New Roman" panose="02020603050405020304" pitchFamily="18" charset="0"/>
              <a:cs typeface="Times New Roman" panose="02020603050405020304" pitchFamily="18" charset="0"/>
            </a:endParaRPr>
          </a:p>
          <a:p>
            <a:pPr>
              <a:lnSpc>
                <a:spcPct val="150000"/>
              </a:lnSpc>
            </a:pPr>
            <a:endParaRPr lang="en-US" altLang="zh-CN" sz="1200" dirty="0">
              <a:latin typeface="Times New Roman" panose="02020603050405020304" pitchFamily="18" charset="0"/>
              <a:cs typeface="Times New Roman" panose="02020603050405020304" pitchFamily="18" charset="0"/>
            </a:endParaRPr>
          </a:p>
          <a:p>
            <a:pPr>
              <a:lnSpc>
                <a:spcPct val="150000"/>
              </a:lnSpc>
            </a:pPr>
            <a:r>
              <a:rPr lang="zh-CN" altLang="en-US" sz="1200" dirty="0">
                <a:latin typeface="Times New Roman" panose="02020603050405020304" pitchFamily="18" charset="0"/>
                <a:cs typeface="Times New Roman" panose="02020603050405020304" pitchFamily="18" charset="0"/>
              </a:rPr>
              <a:t>（</a:t>
            </a:r>
            <a:r>
              <a:rPr lang="zh-CN" altLang="en-US" sz="1200" b="0" i="0" kern="1200" dirty="0">
                <a:solidFill>
                  <a:schemeClr val="tx1"/>
                </a:solidFill>
                <a:effectLst/>
                <a:latin typeface="+mn-lt"/>
                <a:ea typeface="+mn-ea"/>
                <a:cs typeface="+mn-cs"/>
              </a:rPr>
              <a:t>这种方法的核心思想是沿着梯度的反方向添加扰动从而拉大对抗样例于原始样本的距离）</a:t>
            </a:r>
            <a:endParaRPr lang="en-US" altLang="zh-CN" dirty="0"/>
          </a:p>
        </p:txBody>
      </p:sp>
      <p:sp>
        <p:nvSpPr>
          <p:cNvPr id="4" name="灯片编号占位符 3"/>
          <p:cNvSpPr>
            <a:spLocks noGrp="1"/>
          </p:cNvSpPr>
          <p:nvPr>
            <p:ph type="sldNum" sz="quarter" idx="5"/>
          </p:nvPr>
        </p:nvSpPr>
        <p:spPr/>
        <p:txBody>
          <a:bodyPr/>
          <a:lstStyle/>
          <a:p>
            <a:fld id="{BE7AB182-9738-47C2-8CDC-C15646BEC224}" type="slidenum">
              <a:rPr lang="zh-CN" altLang="en-US" smtClean="0"/>
              <a:t>9</a:t>
            </a:fld>
            <a:endParaRPr lang="zh-CN" altLang="en-US"/>
          </a:p>
        </p:txBody>
      </p:sp>
    </p:spTree>
    <p:extLst>
      <p:ext uri="{BB962C8B-B14F-4D97-AF65-F5344CB8AC3E}">
        <p14:creationId xmlns:p14="http://schemas.microsoft.com/office/powerpoint/2010/main" val="778573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AD7B03-5449-4875-8F8D-1801A58EB7D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F29C495-BF7B-40FA-A0A2-E05E0DE007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D1A1AA7-F09A-441D-935C-CE54D166AAA9}"/>
              </a:ext>
            </a:extLst>
          </p:cNvPr>
          <p:cNvSpPr>
            <a:spLocks noGrp="1"/>
          </p:cNvSpPr>
          <p:nvPr>
            <p:ph type="dt" sz="half" idx="10"/>
          </p:nvPr>
        </p:nvSpPr>
        <p:spPr/>
        <p:txBody>
          <a:bodyPr/>
          <a:lstStyle/>
          <a:p>
            <a:fld id="{923AC76F-8541-4875-98AE-495953990B99}" type="datetimeFigureOut">
              <a:rPr lang="zh-CN" altLang="en-US" smtClean="0"/>
              <a:t>2020/5/13</a:t>
            </a:fld>
            <a:endParaRPr lang="zh-CN" altLang="en-US"/>
          </a:p>
        </p:txBody>
      </p:sp>
      <p:sp>
        <p:nvSpPr>
          <p:cNvPr id="5" name="页脚占位符 4">
            <a:extLst>
              <a:ext uri="{FF2B5EF4-FFF2-40B4-BE49-F238E27FC236}">
                <a16:creationId xmlns:a16="http://schemas.microsoft.com/office/drawing/2014/main" id="{12118024-22FE-40EC-BDC4-C86BDB09E58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B6F0B8-36CA-4169-9AA9-304E5D95BC6C}"/>
              </a:ext>
            </a:extLst>
          </p:cNvPr>
          <p:cNvSpPr>
            <a:spLocks noGrp="1"/>
          </p:cNvSpPr>
          <p:nvPr>
            <p:ph type="sldNum" sz="quarter" idx="12"/>
          </p:nvPr>
        </p:nvSpPr>
        <p:spPr/>
        <p:txBody>
          <a:bodyPr/>
          <a:lstStyle/>
          <a:p>
            <a:fld id="{BA455945-83F2-4BA1-AB18-361C880D3055}" type="slidenum">
              <a:rPr lang="zh-CN" altLang="en-US" smtClean="0"/>
              <a:t>‹#›</a:t>
            </a:fld>
            <a:endParaRPr lang="zh-CN" altLang="en-US"/>
          </a:p>
        </p:txBody>
      </p:sp>
    </p:spTree>
    <p:extLst>
      <p:ext uri="{BB962C8B-B14F-4D97-AF65-F5344CB8AC3E}">
        <p14:creationId xmlns:p14="http://schemas.microsoft.com/office/powerpoint/2010/main" val="488702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242F4B-DD41-4F3B-B662-BB699C43E4A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6623807-4187-4C57-B378-233AFF867D0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342AA93-2A91-4D05-B6B0-3740506D948F}"/>
              </a:ext>
            </a:extLst>
          </p:cNvPr>
          <p:cNvSpPr>
            <a:spLocks noGrp="1"/>
          </p:cNvSpPr>
          <p:nvPr>
            <p:ph type="dt" sz="half" idx="10"/>
          </p:nvPr>
        </p:nvSpPr>
        <p:spPr/>
        <p:txBody>
          <a:bodyPr/>
          <a:lstStyle/>
          <a:p>
            <a:fld id="{923AC76F-8541-4875-98AE-495953990B99}" type="datetimeFigureOut">
              <a:rPr lang="zh-CN" altLang="en-US" smtClean="0"/>
              <a:t>2020/5/13</a:t>
            </a:fld>
            <a:endParaRPr lang="zh-CN" altLang="en-US"/>
          </a:p>
        </p:txBody>
      </p:sp>
      <p:sp>
        <p:nvSpPr>
          <p:cNvPr id="5" name="页脚占位符 4">
            <a:extLst>
              <a:ext uri="{FF2B5EF4-FFF2-40B4-BE49-F238E27FC236}">
                <a16:creationId xmlns:a16="http://schemas.microsoft.com/office/drawing/2014/main" id="{E7BC7227-62E5-4F47-B66F-34214E6ACD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227243-E30E-4561-A82B-093276E3A16A}"/>
              </a:ext>
            </a:extLst>
          </p:cNvPr>
          <p:cNvSpPr>
            <a:spLocks noGrp="1"/>
          </p:cNvSpPr>
          <p:nvPr>
            <p:ph type="sldNum" sz="quarter" idx="12"/>
          </p:nvPr>
        </p:nvSpPr>
        <p:spPr/>
        <p:txBody>
          <a:bodyPr/>
          <a:lstStyle/>
          <a:p>
            <a:fld id="{BA455945-83F2-4BA1-AB18-361C880D3055}" type="slidenum">
              <a:rPr lang="zh-CN" altLang="en-US" smtClean="0"/>
              <a:t>‹#›</a:t>
            </a:fld>
            <a:endParaRPr lang="zh-CN" altLang="en-US"/>
          </a:p>
        </p:txBody>
      </p:sp>
    </p:spTree>
    <p:extLst>
      <p:ext uri="{BB962C8B-B14F-4D97-AF65-F5344CB8AC3E}">
        <p14:creationId xmlns:p14="http://schemas.microsoft.com/office/powerpoint/2010/main" val="35523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175AC86-0C39-4A55-B6D0-B40D709DE81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4B67E86-FFD7-4FEB-A6E7-54E90545CD8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D0D752-76B8-4BC8-9F85-0D8B139C1EF4}"/>
              </a:ext>
            </a:extLst>
          </p:cNvPr>
          <p:cNvSpPr>
            <a:spLocks noGrp="1"/>
          </p:cNvSpPr>
          <p:nvPr>
            <p:ph type="dt" sz="half" idx="10"/>
          </p:nvPr>
        </p:nvSpPr>
        <p:spPr/>
        <p:txBody>
          <a:bodyPr/>
          <a:lstStyle/>
          <a:p>
            <a:fld id="{923AC76F-8541-4875-98AE-495953990B99}" type="datetimeFigureOut">
              <a:rPr lang="zh-CN" altLang="en-US" smtClean="0"/>
              <a:t>2020/5/13</a:t>
            </a:fld>
            <a:endParaRPr lang="zh-CN" altLang="en-US"/>
          </a:p>
        </p:txBody>
      </p:sp>
      <p:sp>
        <p:nvSpPr>
          <p:cNvPr id="5" name="页脚占位符 4">
            <a:extLst>
              <a:ext uri="{FF2B5EF4-FFF2-40B4-BE49-F238E27FC236}">
                <a16:creationId xmlns:a16="http://schemas.microsoft.com/office/drawing/2014/main" id="{0FEA2BCE-176D-4633-8F09-039B76981D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81625D-717F-45A6-99E1-E557ED1E1B37}"/>
              </a:ext>
            </a:extLst>
          </p:cNvPr>
          <p:cNvSpPr>
            <a:spLocks noGrp="1"/>
          </p:cNvSpPr>
          <p:nvPr>
            <p:ph type="sldNum" sz="quarter" idx="12"/>
          </p:nvPr>
        </p:nvSpPr>
        <p:spPr/>
        <p:txBody>
          <a:bodyPr/>
          <a:lstStyle/>
          <a:p>
            <a:fld id="{BA455945-83F2-4BA1-AB18-361C880D3055}" type="slidenum">
              <a:rPr lang="zh-CN" altLang="en-US" smtClean="0"/>
              <a:t>‹#›</a:t>
            </a:fld>
            <a:endParaRPr lang="zh-CN" altLang="en-US"/>
          </a:p>
        </p:txBody>
      </p:sp>
    </p:spTree>
    <p:extLst>
      <p:ext uri="{BB962C8B-B14F-4D97-AF65-F5344CB8AC3E}">
        <p14:creationId xmlns:p14="http://schemas.microsoft.com/office/powerpoint/2010/main" val="246446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01A494-55F4-4E14-B8C2-044D63F26B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3A9A28F-0239-4ED2-B784-51EA5112EC6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B337EA-FDB3-4212-92E5-CD833106966D}"/>
              </a:ext>
            </a:extLst>
          </p:cNvPr>
          <p:cNvSpPr>
            <a:spLocks noGrp="1"/>
          </p:cNvSpPr>
          <p:nvPr>
            <p:ph type="dt" sz="half" idx="10"/>
          </p:nvPr>
        </p:nvSpPr>
        <p:spPr/>
        <p:txBody>
          <a:bodyPr/>
          <a:lstStyle/>
          <a:p>
            <a:fld id="{923AC76F-8541-4875-98AE-495953990B99}" type="datetimeFigureOut">
              <a:rPr lang="zh-CN" altLang="en-US" smtClean="0"/>
              <a:t>2020/5/13</a:t>
            </a:fld>
            <a:endParaRPr lang="zh-CN" altLang="en-US"/>
          </a:p>
        </p:txBody>
      </p:sp>
      <p:sp>
        <p:nvSpPr>
          <p:cNvPr id="5" name="页脚占位符 4">
            <a:extLst>
              <a:ext uri="{FF2B5EF4-FFF2-40B4-BE49-F238E27FC236}">
                <a16:creationId xmlns:a16="http://schemas.microsoft.com/office/drawing/2014/main" id="{1ABD6D1F-9777-4A78-B663-932864A5BB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A48471-FD9B-4DA6-A2AD-50F9ECFF2218}"/>
              </a:ext>
            </a:extLst>
          </p:cNvPr>
          <p:cNvSpPr>
            <a:spLocks noGrp="1"/>
          </p:cNvSpPr>
          <p:nvPr>
            <p:ph type="sldNum" sz="quarter" idx="12"/>
          </p:nvPr>
        </p:nvSpPr>
        <p:spPr/>
        <p:txBody>
          <a:bodyPr/>
          <a:lstStyle/>
          <a:p>
            <a:fld id="{BA455945-83F2-4BA1-AB18-361C880D3055}" type="slidenum">
              <a:rPr lang="zh-CN" altLang="en-US" smtClean="0"/>
              <a:t>‹#›</a:t>
            </a:fld>
            <a:endParaRPr lang="zh-CN" altLang="en-US"/>
          </a:p>
        </p:txBody>
      </p:sp>
    </p:spTree>
    <p:extLst>
      <p:ext uri="{BB962C8B-B14F-4D97-AF65-F5344CB8AC3E}">
        <p14:creationId xmlns:p14="http://schemas.microsoft.com/office/powerpoint/2010/main" val="110897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5B43E8-992E-493F-AFED-D3E826A0D41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EBB3180-A638-4532-8AA0-00C5D9DB58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AB55B72-21B3-4CFD-957A-773FC839377A}"/>
              </a:ext>
            </a:extLst>
          </p:cNvPr>
          <p:cNvSpPr>
            <a:spLocks noGrp="1"/>
          </p:cNvSpPr>
          <p:nvPr>
            <p:ph type="dt" sz="half" idx="10"/>
          </p:nvPr>
        </p:nvSpPr>
        <p:spPr/>
        <p:txBody>
          <a:bodyPr/>
          <a:lstStyle/>
          <a:p>
            <a:fld id="{923AC76F-8541-4875-98AE-495953990B99}" type="datetimeFigureOut">
              <a:rPr lang="zh-CN" altLang="en-US" smtClean="0"/>
              <a:t>2020/5/13</a:t>
            </a:fld>
            <a:endParaRPr lang="zh-CN" altLang="en-US"/>
          </a:p>
        </p:txBody>
      </p:sp>
      <p:sp>
        <p:nvSpPr>
          <p:cNvPr id="5" name="页脚占位符 4">
            <a:extLst>
              <a:ext uri="{FF2B5EF4-FFF2-40B4-BE49-F238E27FC236}">
                <a16:creationId xmlns:a16="http://schemas.microsoft.com/office/drawing/2014/main" id="{5A72A23D-3438-47D8-ACEB-860FE8F95F2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AE82263-3FDD-43B4-B566-F70084C1B66E}"/>
              </a:ext>
            </a:extLst>
          </p:cNvPr>
          <p:cNvSpPr>
            <a:spLocks noGrp="1"/>
          </p:cNvSpPr>
          <p:nvPr>
            <p:ph type="sldNum" sz="quarter" idx="12"/>
          </p:nvPr>
        </p:nvSpPr>
        <p:spPr/>
        <p:txBody>
          <a:bodyPr/>
          <a:lstStyle/>
          <a:p>
            <a:fld id="{BA455945-83F2-4BA1-AB18-361C880D3055}" type="slidenum">
              <a:rPr lang="zh-CN" altLang="en-US" smtClean="0"/>
              <a:t>‹#›</a:t>
            </a:fld>
            <a:endParaRPr lang="zh-CN" altLang="en-US"/>
          </a:p>
        </p:txBody>
      </p:sp>
    </p:spTree>
    <p:extLst>
      <p:ext uri="{BB962C8B-B14F-4D97-AF65-F5344CB8AC3E}">
        <p14:creationId xmlns:p14="http://schemas.microsoft.com/office/powerpoint/2010/main" val="3823474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9A0CCD-F9CC-458D-ACA1-3E1569905E3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99D0ECA-74C2-4D55-A05C-D1F564EDA1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E79D09-814A-4959-8C51-02B7D7B6778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A313810-8046-4C4A-9D99-31CE702C46C0}"/>
              </a:ext>
            </a:extLst>
          </p:cNvPr>
          <p:cNvSpPr>
            <a:spLocks noGrp="1"/>
          </p:cNvSpPr>
          <p:nvPr>
            <p:ph type="dt" sz="half" idx="10"/>
          </p:nvPr>
        </p:nvSpPr>
        <p:spPr/>
        <p:txBody>
          <a:bodyPr/>
          <a:lstStyle/>
          <a:p>
            <a:fld id="{923AC76F-8541-4875-98AE-495953990B99}" type="datetimeFigureOut">
              <a:rPr lang="zh-CN" altLang="en-US" smtClean="0"/>
              <a:t>2020/5/13</a:t>
            </a:fld>
            <a:endParaRPr lang="zh-CN" altLang="en-US"/>
          </a:p>
        </p:txBody>
      </p:sp>
      <p:sp>
        <p:nvSpPr>
          <p:cNvPr id="6" name="页脚占位符 5">
            <a:extLst>
              <a:ext uri="{FF2B5EF4-FFF2-40B4-BE49-F238E27FC236}">
                <a16:creationId xmlns:a16="http://schemas.microsoft.com/office/drawing/2014/main" id="{E2D283CC-EDB4-4602-8FBB-3C201F6EDC7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7C9D374-86D8-4725-941A-F280417F9297}"/>
              </a:ext>
            </a:extLst>
          </p:cNvPr>
          <p:cNvSpPr>
            <a:spLocks noGrp="1"/>
          </p:cNvSpPr>
          <p:nvPr>
            <p:ph type="sldNum" sz="quarter" idx="12"/>
          </p:nvPr>
        </p:nvSpPr>
        <p:spPr/>
        <p:txBody>
          <a:bodyPr/>
          <a:lstStyle/>
          <a:p>
            <a:fld id="{BA455945-83F2-4BA1-AB18-361C880D3055}" type="slidenum">
              <a:rPr lang="zh-CN" altLang="en-US" smtClean="0"/>
              <a:t>‹#›</a:t>
            </a:fld>
            <a:endParaRPr lang="zh-CN" altLang="en-US"/>
          </a:p>
        </p:txBody>
      </p:sp>
    </p:spTree>
    <p:extLst>
      <p:ext uri="{BB962C8B-B14F-4D97-AF65-F5344CB8AC3E}">
        <p14:creationId xmlns:p14="http://schemas.microsoft.com/office/powerpoint/2010/main" val="1813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CF9598-DBEE-4193-B112-B6540D73FFB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F9D8502-D62E-4568-9E65-739218E1D0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C4E1B9B-0859-4699-87FA-22DC73E43B6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2C5D2C2-4197-4EFA-9418-8BF38F9010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93D1946-6F46-430F-B1A0-F24CF0CFBF5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3A5077B-7E27-4524-BF6A-1BC7BC3B1C98}"/>
              </a:ext>
            </a:extLst>
          </p:cNvPr>
          <p:cNvSpPr>
            <a:spLocks noGrp="1"/>
          </p:cNvSpPr>
          <p:nvPr>
            <p:ph type="dt" sz="half" idx="10"/>
          </p:nvPr>
        </p:nvSpPr>
        <p:spPr/>
        <p:txBody>
          <a:bodyPr/>
          <a:lstStyle/>
          <a:p>
            <a:fld id="{923AC76F-8541-4875-98AE-495953990B99}" type="datetimeFigureOut">
              <a:rPr lang="zh-CN" altLang="en-US" smtClean="0"/>
              <a:t>2020/5/13</a:t>
            </a:fld>
            <a:endParaRPr lang="zh-CN" altLang="en-US"/>
          </a:p>
        </p:txBody>
      </p:sp>
      <p:sp>
        <p:nvSpPr>
          <p:cNvPr id="8" name="页脚占位符 7">
            <a:extLst>
              <a:ext uri="{FF2B5EF4-FFF2-40B4-BE49-F238E27FC236}">
                <a16:creationId xmlns:a16="http://schemas.microsoft.com/office/drawing/2014/main" id="{769E6F85-7FC9-48D1-A9C7-19043304EA2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FE0921E-D810-43A0-B5D9-B8C4622B704A}"/>
              </a:ext>
            </a:extLst>
          </p:cNvPr>
          <p:cNvSpPr>
            <a:spLocks noGrp="1"/>
          </p:cNvSpPr>
          <p:nvPr>
            <p:ph type="sldNum" sz="quarter" idx="12"/>
          </p:nvPr>
        </p:nvSpPr>
        <p:spPr/>
        <p:txBody>
          <a:bodyPr/>
          <a:lstStyle/>
          <a:p>
            <a:fld id="{BA455945-83F2-4BA1-AB18-361C880D3055}" type="slidenum">
              <a:rPr lang="zh-CN" altLang="en-US" smtClean="0"/>
              <a:t>‹#›</a:t>
            </a:fld>
            <a:endParaRPr lang="zh-CN" altLang="en-US"/>
          </a:p>
        </p:txBody>
      </p:sp>
    </p:spTree>
    <p:extLst>
      <p:ext uri="{BB962C8B-B14F-4D97-AF65-F5344CB8AC3E}">
        <p14:creationId xmlns:p14="http://schemas.microsoft.com/office/powerpoint/2010/main" val="84641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E33278-3AD8-4183-9317-77684AB8A86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EFB7C68-CD82-445C-A88A-A44042A48526}"/>
              </a:ext>
            </a:extLst>
          </p:cNvPr>
          <p:cNvSpPr>
            <a:spLocks noGrp="1"/>
          </p:cNvSpPr>
          <p:nvPr>
            <p:ph type="dt" sz="half" idx="10"/>
          </p:nvPr>
        </p:nvSpPr>
        <p:spPr/>
        <p:txBody>
          <a:bodyPr/>
          <a:lstStyle/>
          <a:p>
            <a:fld id="{923AC76F-8541-4875-98AE-495953990B99}" type="datetimeFigureOut">
              <a:rPr lang="zh-CN" altLang="en-US" smtClean="0"/>
              <a:t>2020/5/13</a:t>
            </a:fld>
            <a:endParaRPr lang="zh-CN" altLang="en-US"/>
          </a:p>
        </p:txBody>
      </p:sp>
      <p:sp>
        <p:nvSpPr>
          <p:cNvPr id="4" name="页脚占位符 3">
            <a:extLst>
              <a:ext uri="{FF2B5EF4-FFF2-40B4-BE49-F238E27FC236}">
                <a16:creationId xmlns:a16="http://schemas.microsoft.com/office/drawing/2014/main" id="{D029F5C8-16AE-42C6-AE78-1F1D493F04A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B7ED031-D2A5-4EEF-B748-5035009B744B}"/>
              </a:ext>
            </a:extLst>
          </p:cNvPr>
          <p:cNvSpPr>
            <a:spLocks noGrp="1"/>
          </p:cNvSpPr>
          <p:nvPr>
            <p:ph type="sldNum" sz="quarter" idx="12"/>
          </p:nvPr>
        </p:nvSpPr>
        <p:spPr/>
        <p:txBody>
          <a:bodyPr/>
          <a:lstStyle/>
          <a:p>
            <a:fld id="{BA455945-83F2-4BA1-AB18-361C880D3055}" type="slidenum">
              <a:rPr lang="zh-CN" altLang="en-US" smtClean="0"/>
              <a:t>‹#›</a:t>
            </a:fld>
            <a:endParaRPr lang="zh-CN" altLang="en-US"/>
          </a:p>
        </p:txBody>
      </p:sp>
    </p:spTree>
    <p:extLst>
      <p:ext uri="{BB962C8B-B14F-4D97-AF65-F5344CB8AC3E}">
        <p14:creationId xmlns:p14="http://schemas.microsoft.com/office/powerpoint/2010/main" val="292043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0BE73E0-FE0F-41E6-A47C-8F58308B94EC}"/>
              </a:ext>
            </a:extLst>
          </p:cNvPr>
          <p:cNvSpPr>
            <a:spLocks noGrp="1"/>
          </p:cNvSpPr>
          <p:nvPr>
            <p:ph type="dt" sz="half" idx="10"/>
          </p:nvPr>
        </p:nvSpPr>
        <p:spPr/>
        <p:txBody>
          <a:bodyPr/>
          <a:lstStyle/>
          <a:p>
            <a:fld id="{923AC76F-8541-4875-98AE-495953990B99}" type="datetimeFigureOut">
              <a:rPr lang="zh-CN" altLang="en-US" smtClean="0"/>
              <a:t>2020/5/13</a:t>
            </a:fld>
            <a:endParaRPr lang="zh-CN" altLang="en-US"/>
          </a:p>
        </p:txBody>
      </p:sp>
      <p:sp>
        <p:nvSpPr>
          <p:cNvPr id="3" name="页脚占位符 2">
            <a:extLst>
              <a:ext uri="{FF2B5EF4-FFF2-40B4-BE49-F238E27FC236}">
                <a16:creationId xmlns:a16="http://schemas.microsoft.com/office/drawing/2014/main" id="{BEA2822D-55BD-4355-951E-AE272F943F4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77AE0FD-E103-4699-AB58-5EB7BE48CF15}"/>
              </a:ext>
            </a:extLst>
          </p:cNvPr>
          <p:cNvSpPr>
            <a:spLocks noGrp="1"/>
          </p:cNvSpPr>
          <p:nvPr>
            <p:ph type="sldNum" sz="quarter" idx="12"/>
          </p:nvPr>
        </p:nvSpPr>
        <p:spPr/>
        <p:txBody>
          <a:bodyPr/>
          <a:lstStyle/>
          <a:p>
            <a:fld id="{BA455945-83F2-4BA1-AB18-361C880D3055}" type="slidenum">
              <a:rPr lang="zh-CN" altLang="en-US" smtClean="0"/>
              <a:t>‹#›</a:t>
            </a:fld>
            <a:endParaRPr lang="zh-CN" altLang="en-US"/>
          </a:p>
        </p:txBody>
      </p:sp>
    </p:spTree>
    <p:extLst>
      <p:ext uri="{BB962C8B-B14F-4D97-AF65-F5344CB8AC3E}">
        <p14:creationId xmlns:p14="http://schemas.microsoft.com/office/powerpoint/2010/main" val="189974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D12355-8D7C-471B-9E82-08F1025557C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64EE06E-FC31-4928-BC14-5F8F50A352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98DE530-6EF2-410B-BAF5-BF5318B344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553C601-301D-4576-B9D6-D06D6D2F7A6C}"/>
              </a:ext>
            </a:extLst>
          </p:cNvPr>
          <p:cNvSpPr>
            <a:spLocks noGrp="1"/>
          </p:cNvSpPr>
          <p:nvPr>
            <p:ph type="dt" sz="half" idx="10"/>
          </p:nvPr>
        </p:nvSpPr>
        <p:spPr/>
        <p:txBody>
          <a:bodyPr/>
          <a:lstStyle/>
          <a:p>
            <a:fld id="{923AC76F-8541-4875-98AE-495953990B99}" type="datetimeFigureOut">
              <a:rPr lang="zh-CN" altLang="en-US" smtClean="0"/>
              <a:t>2020/5/13</a:t>
            </a:fld>
            <a:endParaRPr lang="zh-CN" altLang="en-US"/>
          </a:p>
        </p:txBody>
      </p:sp>
      <p:sp>
        <p:nvSpPr>
          <p:cNvPr id="6" name="页脚占位符 5">
            <a:extLst>
              <a:ext uri="{FF2B5EF4-FFF2-40B4-BE49-F238E27FC236}">
                <a16:creationId xmlns:a16="http://schemas.microsoft.com/office/drawing/2014/main" id="{748E5FBF-B664-40B7-BAC8-22EFEBC7F2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957DBE3-C4B8-4611-9CD0-BC381BCCA70F}"/>
              </a:ext>
            </a:extLst>
          </p:cNvPr>
          <p:cNvSpPr>
            <a:spLocks noGrp="1"/>
          </p:cNvSpPr>
          <p:nvPr>
            <p:ph type="sldNum" sz="quarter" idx="12"/>
          </p:nvPr>
        </p:nvSpPr>
        <p:spPr/>
        <p:txBody>
          <a:bodyPr/>
          <a:lstStyle/>
          <a:p>
            <a:fld id="{BA455945-83F2-4BA1-AB18-361C880D3055}" type="slidenum">
              <a:rPr lang="zh-CN" altLang="en-US" smtClean="0"/>
              <a:t>‹#›</a:t>
            </a:fld>
            <a:endParaRPr lang="zh-CN" altLang="en-US"/>
          </a:p>
        </p:txBody>
      </p:sp>
    </p:spTree>
    <p:extLst>
      <p:ext uri="{BB962C8B-B14F-4D97-AF65-F5344CB8AC3E}">
        <p14:creationId xmlns:p14="http://schemas.microsoft.com/office/powerpoint/2010/main" val="401721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860DAC-C65A-4B0E-805B-C49572B8876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E06D40A-F9F9-4A56-BE6D-F8A0738F6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87633CA-25B9-4590-996C-96B53E7CA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88F871-2CE0-4EE1-924B-DACAE38B5811}"/>
              </a:ext>
            </a:extLst>
          </p:cNvPr>
          <p:cNvSpPr>
            <a:spLocks noGrp="1"/>
          </p:cNvSpPr>
          <p:nvPr>
            <p:ph type="dt" sz="half" idx="10"/>
          </p:nvPr>
        </p:nvSpPr>
        <p:spPr/>
        <p:txBody>
          <a:bodyPr/>
          <a:lstStyle/>
          <a:p>
            <a:fld id="{923AC76F-8541-4875-98AE-495953990B99}" type="datetimeFigureOut">
              <a:rPr lang="zh-CN" altLang="en-US" smtClean="0"/>
              <a:t>2020/5/13</a:t>
            </a:fld>
            <a:endParaRPr lang="zh-CN" altLang="en-US"/>
          </a:p>
        </p:txBody>
      </p:sp>
      <p:sp>
        <p:nvSpPr>
          <p:cNvPr id="6" name="页脚占位符 5">
            <a:extLst>
              <a:ext uri="{FF2B5EF4-FFF2-40B4-BE49-F238E27FC236}">
                <a16:creationId xmlns:a16="http://schemas.microsoft.com/office/drawing/2014/main" id="{078C65EB-246A-4E7C-ABA0-09C1F9C3099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D4E1112-7951-4C47-B16D-0FB37F96E457}"/>
              </a:ext>
            </a:extLst>
          </p:cNvPr>
          <p:cNvSpPr>
            <a:spLocks noGrp="1"/>
          </p:cNvSpPr>
          <p:nvPr>
            <p:ph type="sldNum" sz="quarter" idx="12"/>
          </p:nvPr>
        </p:nvSpPr>
        <p:spPr/>
        <p:txBody>
          <a:bodyPr/>
          <a:lstStyle/>
          <a:p>
            <a:fld id="{BA455945-83F2-4BA1-AB18-361C880D3055}" type="slidenum">
              <a:rPr lang="zh-CN" altLang="en-US" smtClean="0"/>
              <a:t>‹#›</a:t>
            </a:fld>
            <a:endParaRPr lang="zh-CN" altLang="en-US"/>
          </a:p>
        </p:txBody>
      </p:sp>
    </p:spTree>
    <p:extLst>
      <p:ext uri="{BB962C8B-B14F-4D97-AF65-F5344CB8AC3E}">
        <p14:creationId xmlns:p14="http://schemas.microsoft.com/office/powerpoint/2010/main" val="301455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8071A51-CFC3-4DFA-BAF7-60AC68086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030EC4F-288B-47AD-926C-571D3ADBA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56C7E45-F477-4727-864E-23BF0DB99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AC76F-8541-4875-98AE-495953990B99}" type="datetimeFigureOut">
              <a:rPr lang="zh-CN" altLang="en-US" smtClean="0"/>
              <a:t>2020/5/13</a:t>
            </a:fld>
            <a:endParaRPr lang="zh-CN" altLang="en-US"/>
          </a:p>
        </p:txBody>
      </p:sp>
      <p:sp>
        <p:nvSpPr>
          <p:cNvPr id="5" name="页脚占位符 4">
            <a:extLst>
              <a:ext uri="{FF2B5EF4-FFF2-40B4-BE49-F238E27FC236}">
                <a16:creationId xmlns:a16="http://schemas.microsoft.com/office/drawing/2014/main" id="{A3C72556-BB84-48A5-81C1-A64DE99B3E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0761FD9-3B24-447D-B5BD-25E4EF04E6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55945-83F2-4BA1-AB18-361C880D3055}" type="slidenum">
              <a:rPr lang="zh-CN" altLang="en-US" smtClean="0"/>
              <a:t>‹#›</a:t>
            </a:fld>
            <a:endParaRPr lang="zh-CN" altLang="en-US"/>
          </a:p>
        </p:txBody>
      </p:sp>
    </p:spTree>
    <p:extLst>
      <p:ext uri="{BB962C8B-B14F-4D97-AF65-F5344CB8AC3E}">
        <p14:creationId xmlns:p14="http://schemas.microsoft.com/office/powerpoint/2010/main" val="1393785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8.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CCC455-BCFA-4B79-9669-46DA6A31A4B6}"/>
              </a:ext>
            </a:extLst>
          </p:cNvPr>
          <p:cNvSpPr>
            <a:spLocks noGrp="1"/>
          </p:cNvSpPr>
          <p:nvPr>
            <p:ph type="ctrTitle"/>
          </p:nvPr>
        </p:nvSpPr>
        <p:spPr>
          <a:xfrm>
            <a:off x="1376680" y="772161"/>
            <a:ext cx="9438640" cy="1102042"/>
          </a:xfrm>
        </p:spPr>
        <p:txBody>
          <a:bodyPr>
            <a:noAutofit/>
          </a:bodyPr>
          <a:lstStyle/>
          <a:p>
            <a:r>
              <a:rPr lang="en-US" altLang="zh-CN" sz="4000" b="1" dirty="0">
                <a:latin typeface="Times New Roman" panose="02020603050405020304" pitchFamily="18" charset="0"/>
                <a:cs typeface="Times New Roman" panose="02020603050405020304" pitchFamily="18" charset="0"/>
              </a:rPr>
              <a:t>Co-Training for semi-supervised learning</a:t>
            </a:r>
            <a:endParaRPr lang="zh-CN" altLang="en-US" sz="4000" b="1"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23E8CFBF-EFFA-48D2-9B3B-89BE74B6AD3A}"/>
              </a:ext>
            </a:extLst>
          </p:cNvPr>
          <p:cNvPicPr>
            <a:picLocks noChangeAspect="1"/>
          </p:cNvPicPr>
          <p:nvPr/>
        </p:nvPicPr>
        <p:blipFill>
          <a:blip r:embed="rId3"/>
          <a:stretch>
            <a:fillRect/>
          </a:stretch>
        </p:blipFill>
        <p:spPr>
          <a:xfrm>
            <a:off x="2968071" y="2290410"/>
            <a:ext cx="6255858" cy="1928933"/>
          </a:xfrm>
          <a:prstGeom prst="rect">
            <a:avLst/>
          </a:prstGeom>
        </p:spPr>
      </p:pic>
      <p:pic>
        <p:nvPicPr>
          <p:cNvPr id="5" name="图片 4">
            <a:extLst>
              <a:ext uri="{FF2B5EF4-FFF2-40B4-BE49-F238E27FC236}">
                <a16:creationId xmlns:a16="http://schemas.microsoft.com/office/drawing/2014/main" id="{56673803-6EE3-4647-8D07-4CFF4A2B6C1A}"/>
              </a:ext>
            </a:extLst>
          </p:cNvPr>
          <p:cNvPicPr>
            <a:picLocks noChangeAspect="1"/>
          </p:cNvPicPr>
          <p:nvPr/>
        </p:nvPicPr>
        <p:blipFill>
          <a:blip r:embed="rId4"/>
          <a:stretch>
            <a:fillRect/>
          </a:stretch>
        </p:blipFill>
        <p:spPr>
          <a:xfrm>
            <a:off x="3271519" y="4598131"/>
            <a:ext cx="5870035" cy="1811923"/>
          </a:xfrm>
          <a:prstGeom prst="rect">
            <a:avLst/>
          </a:prstGeom>
        </p:spPr>
      </p:pic>
    </p:spTree>
    <p:extLst>
      <p:ext uri="{BB962C8B-B14F-4D97-AF65-F5344CB8AC3E}">
        <p14:creationId xmlns:p14="http://schemas.microsoft.com/office/powerpoint/2010/main" val="2786733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8108BFB-5F60-4DAA-B0FC-C4D387B3C7DB}"/>
              </a:ext>
            </a:extLst>
          </p:cNvPr>
          <p:cNvSpPr>
            <a:spLocks noGrp="1"/>
          </p:cNvSpPr>
          <p:nvPr>
            <p:ph type="ctrTitle"/>
          </p:nvPr>
        </p:nvSpPr>
        <p:spPr>
          <a:xfrm>
            <a:off x="756920" y="638133"/>
            <a:ext cx="5173980" cy="618640"/>
          </a:xfrm>
        </p:spPr>
        <p:txBody>
          <a:bodyPr>
            <a:noAutofit/>
          </a:bodyPr>
          <a:lstStyle/>
          <a:p>
            <a:pPr algn="l"/>
            <a:r>
              <a:rPr lang="en-US" altLang="zh-CN" sz="4000" b="1" dirty="0">
                <a:latin typeface="Times New Roman" panose="02020603050405020304" pitchFamily="18" charset="0"/>
                <a:cs typeface="Times New Roman" panose="02020603050405020304" pitchFamily="18" charset="0"/>
              </a:rPr>
              <a:t>Deep Co-Training</a:t>
            </a:r>
            <a:endParaRPr lang="zh-CN" altLang="en-US" sz="4000" b="1" dirty="0">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78E75B50-751C-47DF-9B58-36D2C3E550AD}"/>
              </a:ext>
            </a:extLst>
          </p:cNvPr>
          <p:cNvPicPr>
            <a:picLocks noChangeAspect="1"/>
          </p:cNvPicPr>
          <p:nvPr/>
        </p:nvPicPr>
        <p:blipFill>
          <a:blip r:embed="rId3"/>
          <a:stretch>
            <a:fillRect/>
          </a:stretch>
        </p:blipFill>
        <p:spPr>
          <a:xfrm>
            <a:off x="1612900" y="1900654"/>
            <a:ext cx="7924800" cy="3981230"/>
          </a:xfrm>
          <a:prstGeom prst="rect">
            <a:avLst/>
          </a:prstGeom>
        </p:spPr>
      </p:pic>
      <p:sp>
        <p:nvSpPr>
          <p:cNvPr id="3" name="矩形 2">
            <a:extLst>
              <a:ext uri="{FF2B5EF4-FFF2-40B4-BE49-F238E27FC236}">
                <a16:creationId xmlns:a16="http://schemas.microsoft.com/office/drawing/2014/main" id="{E4BE303C-A6D2-4C7B-9B16-9F9C4DB27E2B}"/>
              </a:ext>
            </a:extLst>
          </p:cNvPr>
          <p:cNvSpPr/>
          <p:nvPr/>
        </p:nvSpPr>
        <p:spPr>
          <a:xfrm>
            <a:off x="1765299" y="3302000"/>
            <a:ext cx="7514167" cy="114300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A3531509-AC65-4824-84F6-0720C1F54548}"/>
              </a:ext>
            </a:extLst>
          </p:cNvPr>
          <p:cNvSpPr/>
          <p:nvPr/>
        </p:nvSpPr>
        <p:spPr>
          <a:xfrm>
            <a:off x="1765298" y="4445000"/>
            <a:ext cx="7514167" cy="575733"/>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F2F2F86A-2639-4E5B-880C-269CBD05603F}"/>
              </a:ext>
            </a:extLst>
          </p:cNvPr>
          <p:cNvSpPr/>
          <p:nvPr/>
        </p:nvSpPr>
        <p:spPr>
          <a:xfrm>
            <a:off x="9431863" y="4563589"/>
            <a:ext cx="1872629" cy="338554"/>
          </a:xfrm>
          <a:prstGeom prst="rect">
            <a:avLst/>
          </a:prstGeom>
        </p:spPr>
        <p:txBody>
          <a:bodyPr wrap="none">
            <a:spAutoFit/>
          </a:bodyPr>
          <a:lstStyle/>
          <a:p>
            <a:r>
              <a:rPr lang="en-US" altLang="zh-CN" sz="1600" dirty="0">
                <a:latin typeface="Times New Roman" panose="02020603050405020304" pitchFamily="18" charset="0"/>
                <a:cs typeface="Times New Roman" panose="02020603050405020304" pitchFamily="18" charset="0"/>
              </a:rPr>
              <a:t>Push networks away</a:t>
            </a:r>
            <a:endParaRPr lang="zh-CN" altLang="en-US" sz="1600" dirty="0">
              <a:latin typeface="Times New Roman" panose="02020603050405020304" pitchFamily="18" charset="0"/>
              <a:cs typeface="Times New Roman" panose="02020603050405020304" pitchFamily="18" charset="0"/>
            </a:endParaRPr>
          </a:p>
        </p:txBody>
      </p:sp>
      <p:sp>
        <p:nvSpPr>
          <p:cNvPr id="25" name="矩形 24">
            <a:extLst>
              <a:ext uri="{FF2B5EF4-FFF2-40B4-BE49-F238E27FC236}">
                <a16:creationId xmlns:a16="http://schemas.microsoft.com/office/drawing/2014/main" id="{AA677BAF-4EB5-4A6C-B1E1-C10060B59655}"/>
              </a:ext>
            </a:extLst>
          </p:cNvPr>
          <p:cNvSpPr/>
          <p:nvPr/>
        </p:nvSpPr>
        <p:spPr>
          <a:xfrm>
            <a:off x="9431863" y="3672748"/>
            <a:ext cx="2047355" cy="338554"/>
          </a:xfrm>
          <a:prstGeom prst="rect">
            <a:avLst/>
          </a:prstGeom>
        </p:spPr>
        <p:txBody>
          <a:bodyPr wrap="none">
            <a:spAutoFit/>
          </a:bodyPr>
          <a:lstStyle/>
          <a:p>
            <a:r>
              <a:rPr lang="en-US" altLang="zh-CN" sz="1600" dirty="0">
                <a:latin typeface="Times New Roman" panose="02020603050405020304" pitchFamily="18" charset="0"/>
                <a:cs typeface="Times New Roman" panose="02020603050405020304" pitchFamily="18" charset="0"/>
              </a:rPr>
              <a:t>Pull networks together</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42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28AB7D0-DC80-4520-B986-6B9DD04528AB}"/>
              </a:ext>
            </a:extLst>
          </p:cNvPr>
          <p:cNvPicPr>
            <a:picLocks noChangeAspect="1"/>
          </p:cNvPicPr>
          <p:nvPr/>
        </p:nvPicPr>
        <p:blipFill>
          <a:blip r:embed="rId3"/>
          <a:stretch>
            <a:fillRect/>
          </a:stretch>
        </p:blipFill>
        <p:spPr>
          <a:xfrm>
            <a:off x="2438400" y="2269334"/>
            <a:ext cx="7315200" cy="2319331"/>
          </a:xfrm>
          <a:prstGeom prst="rect">
            <a:avLst/>
          </a:prstGeom>
        </p:spPr>
      </p:pic>
    </p:spTree>
    <p:extLst>
      <p:ext uri="{BB962C8B-B14F-4D97-AF65-F5344CB8AC3E}">
        <p14:creationId xmlns:p14="http://schemas.microsoft.com/office/powerpoint/2010/main" val="147207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8108BFB-5F60-4DAA-B0FC-C4D387B3C7DB}"/>
              </a:ext>
            </a:extLst>
          </p:cNvPr>
          <p:cNvSpPr>
            <a:spLocks noGrp="1"/>
          </p:cNvSpPr>
          <p:nvPr>
            <p:ph type="ctrTitle"/>
          </p:nvPr>
        </p:nvSpPr>
        <p:spPr>
          <a:xfrm>
            <a:off x="756920" y="638133"/>
            <a:ext cx="3561347" cy="618640"/>
          </a:xfrm>
        </p:spPr>
        <p:txBody>
          <a:bodyPr>
            <a:noAutofit/>
          </a:bodyPr>
          <a:lstStyle/>
          <a:p>
            <a:pPr algn="l"/>
            <a:r>
              <a:rPr lang="en-US" altLang="zh-CN" sz="4000" b="1" dirty="0">
                <a:latin typeface="Times New Roman" panose="02020603050405020304" pitchFamily="18" charset="0"/>
                <a:cs typeface="Times New Roman" panose="02020603050405020304" pitchFamily="18" charset="0"/>
              </a:rPr>
              <a:t>Tri-Net</a:t>
            </a:r>
            <a:endParaRPr lang="zh-CN" altLang="en-US" sz="4000" b="1" dirty="0">
              <a:latin typeface="Times New Roman" panose="02020603050405020304" pitchFamily="18" charset="0"/>
              <a:cs typeface="Times New Roman" panose="02020603050405020304" pitchFamily="18" charset="0"/>
            </a:endParaRPr>
          </a:p>
        </p:txBody>
      </p:sp>
      <p:pic>
        <p:nvPicPr>
          <p:cNvPr id="37" name="图片 36">
            <a:extLst>
              <a:ext uri="{FF2B5EF4-FFF2-40B4-BE49-F238E27FC236}">
                <a16:creationId xmlns:a16="http://schemas.microsoft.com/office/drawing/2014/main" id="{5344E2D5-A419-457A-9FB6-28CB2B1EC556}"/>
              </a:ext>
            </a:extLst>
          </p:cNvPr>
          <p:cNvPicPr>
            <a:picLocks noChangeAspect="1"/>
          </p:cNvPicPr>
          <p:nvPr/>
        </p:nvPicPr>
        <p:blipFill>
          <a:blip r:embed="rId3"/>
          <a:stretch>
            <a:fillRect/>
          </a:stretch>
        </p:blipFill>
        <p:spPr>
          <a:xfrm>
            <a:off x="313343" y="2457363"/>
            <a:ext cx="11565314" cy="2410002"/>
          </a:xfrm>
          <a:prstGeom prst="rect">
            <a:avLst/>
          </a:prstGeom>
        </p:spPr>
      </p:pic>
      <p:sp>
        <p:nvSpPr>
          <p:cNvPr id="3" name="矩形 2">
            <a:extLst>
              <a:ext uri="{FF2B5EF4-FFF2-40B4-BE49-F238E27FC236}">
                <a16:creationId xmlns:a16="http://schemas.microsoft.com/office/drawing/2014/main" id="{9F8B114B-BD2E-4EEF-BC52-3F433C08BB88}"/>
              </a:ext>
            </a:extLst>
          </p:cNvPr>
          <p:cNvSpPr/>
          <p:nvPr/>
        </p:nvSpPr>
        <p:spPr>
          <a:xfrm>
            <a:off x="925490" y="4867365"/>
            <a:ext cx="723361" cy="381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90B5AA62-39FF-4240-A3ED-636DA917D0F5}"/>
              </a:ext>
            </a:extLst>
          </p:cNvPr>
          <p:cNvSpPr/>
          <p:nvPr/>
        </p:nvSpPr>
        <p:spPr>
          <a:xfrm>
            <a:off x="2839453" y="2457363"/>
            <a:ext cx="3256547" cy="2143513"/>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2976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8108BFB-5F60-4DAA-B0FC-C4D387B3C7DB}"/>
              </a:ext>
            </a:extLst>
          </p:cNvPr>
          <p:cNvSpPr>
            <a:spLocks noGrp="1"/>
          </p:cNvSpPr>
          <p:nvPr>
            <p:ph type="ctrTitle"/>
          </p:nvPr>
        </p:nvSpPr>
        <p:spPr>
          <a:xfrm>
            <a:off x="756920" y="638133"/>
            <a:ext cx="3561347" cy="618640"/>
          </a:xfrm>
        </p:spPr>
        <p:txBody>
          <a:bodyPr>
            <a:noAutofit/>
          </a:bodyPr>
          <a:lstStyle/>
          <a:p>
            <a:pPr algn="l"/>
            <a:r>
              <a:rPr lang="en-US" altLang="zh-CN" sz="4000" b="1" dirty="0">
                <a:latin typeface="Times New Roman" panose="02020603050405020304" pitchFamily="18" charset="0"/>
                <a:cs typeface="Times New Roman" panose="02020603050405020304" pitchFamily="18" charset="0"/>
              </a:rPr>
              <a:t>Tri-Net</a:t>
            </a:r>
            <a:endParaRPr lang="zh-CN" altLang="en-US" sz="4000" b="1" dirty="0">
              <a:latin typeface="Times New Roman" panose="02020603050405020304" pitchFamily="18" charset="0"/>
              <a:cs typeface="Times New Roman" panose="02020603050405020304" pitchFamily="18" charset="0"/>
            </a:endParaRPr>
          </a:p>
        </p:txBody>
      </p:sp>
      <p:pic>
        <p:nvPicPr>
          <p:cNvPr id="37" name="图片 36">
            <a:extLst>
              <a:ext uri="{FF2B5EF4-FFF2-40B4-BE49-F238E27FC236}">
                <a16:creationId xmlns:a16="http://schemas.microsoft.com/office/drawing/2014/main" id="{5344E2D5-A419-457A-9FB6-28CB2B1EC556}"/>
              </a:ext>
            </a:extLst>
          </p:cNvPr>
          <p:cNvPicPr>
            <a:picLocks noChangeAspect="1"/>
          </p:cNvPicPr>
          <p:nvPr/>
        </p:nvPicPr>
        <p:blipFill>
          <a:blip r:embed="rId3"/>
          <a:stretch>
            <a:fillRect/>
          </a:stretch>
        </p:blipFill>
        <p:spPr>
          <a:xfrm>
            <a:off x="626686" y="1256773"/>
            <a:ext cx="11565314" cy="2410002"/>
          </a:xfrm>
          <a:prstGeom prst="rect">
            <a:avLst/>
          </a:prstGeom>
        </p:spPr>
      </p:pic>
      <p:sp>
        <p:nvSpPr>
          <p:cNvPr id="3" name="矩形 2">
            <a:extLst>
              <a:ext uri="{FF2B5EF4-FFF2-40B4-BE49-F238E27FC236}">
                <a16:creationId xmlns:a16="http://schemas.microsoft.com/office/drawing/2014/main" id="{9F8B114B-BD2E-4EEF-BC52-3F433C08BB88}"/>
              </a:ext>
            </a:extLst>
          </p:cNvPr>
          <p:cNvSpPr/>
          <p:nvPr/>
        </p:nvSpPr>
        <p:spPr>
          <a:xfrm>
            <a:off x="925490" y="4867365"/>
            <a:ext cx="723361" cy="381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BDDB1BC7-C985-483B-9143-CE33B76A485F}"/>
              </a:ext>
            </a:extLst>
          </p:cNvPr>
          <p:cNvSpPr txBox="1"/>
          <p:nvPr/>
        </p:nvSpPr>
        <p:spPr>
          <a:xfrm>
            <a:off x="626686" y="3666775"/>
            <a:ext cx="11323322" cy="968791"/>
          </a:xfrm>
          <a:prstGeom prst="rect">
            <a:avLst/>
          </a:prstGeom>
          <a:noFill/>
        </p:spPr>
        <p:txBody>
          <a:bodyPr wrap="square" rtlCol="0">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初始化模型：</a:t>
            </a:r>
            <a:r>
              <a:rPr lang="zh-CN" altLang="en-US" sz="2000" dirty="0">
                <a:latin typeface="+mn-ea"/>
              </a:rPr>
              <a:t>使用</a:t>
            </a:r>
            <a:r>
              <a:rPr lang="en-US" altLang="zh-CN" sz="2000" dirty="0">
                <a:latin typeface="+mn-ea"/>
              </a:rPr>
              <a:t>Output Smearing</a:t>
            </a:r>
            <a:r>
              <a:rPr lang="zh-CN" altLang="en-US" sz="2000" dirty="0">
                <a:latin typeface="+mn-ea"/>
              </a:rPr>
              <a:t>处理的有标数据，构建不同的数据集初始化网络，可以使不同的高层抽象具有不同的预测分布。</a:t>
            </a:r>
            <a:endParaRPr lang="en-US" altLang="zh-CN" sz="2000" dirty="0">
              <a:latin typeface="+mn-ea"/>
            </a:endParaRPr>
          </a:p>
        </p:txBody>
      </p:sp>
      <p:sp>
        <p:nvSpPr>
          <p:cNvPr id="2" name="矩形 1">
            <a:extLst>
              <a:ext uri="{FF2B5EF4-FFF2-40B4-BE49-F238E27FC236}">
                <a16:creationId xmlns:a16="http://schemas.microsoft.com/office/drawing/2014/main" id="{19F1A93E-E3E4-40CE-8297-FE0C5951A8A5}"/>
              </a:ext>
            </a:extLst>
          </p:cNvPr>
          <p:cNvSpPr/>
          <p:nvPr/>
        </p:nvSpPr>
        <p:spPr>
          <a:xfrm>
            <a:off x="607256" y="4688805"/>
            <a:ext cx="8318303" cy="400110"/>
          </a:xfrm>
          <a:prstGeom prst="rect">
            <a:avLst/>
          </a:prstGeom>
        </p:spPr>
        <p:txBody>
          <a:bodyPr wrap="none">
            <a:spAutoFit/>
          </a:bodyPr>
          <a:lstStyle/>
          <a:p>
            <a:r>
              <a:rPr lang="en-US" altLang="zh-CN" sz="2000" b="1" dirty="0">
                <a:solidFill>
                  <a:srgbClr val="1A1A1A"/>
                </a:solidFill>
                <a:latin typeface="Times New Roman" panose="02020603050405020304" pitchFamily="18" charset="0"/>
                <a:cs typeface="Times New Roman" panose="02020603050405020304" pitchFamily="18" charset="0"/>
              </a:rPr>
              <a:t>Output Smearing</a:t>
            </a:r>
            <a:r>
              <a:rPr lang="zh-CN" altLang="en-US" sz="2000" b="1" dirty="0">
                <a:solidFill>
                  <a:srgbClr val="1A1A1A"/>
                </a:solidFill>
                <a:latin typeface="Times New Roman" panose="02020603050405020304" pitchFamily="18" charset="0"/>
                <a:cs typeface="Times New Roman" panose="02020603050405020304" pitchFamily="18" charset="0"/>
              </a:rPr>
              <a:t>：</a:t>
            </a:r>
            <a:r>
              <a:rPr lang="en-US" altLang="zh-CN" sz="2000" dirty="0">
                <a:solidFill>
                  <a:srgbClr val="1A1A1A"/>
                </a:solidFill>
                <a:latin typeface="Times New Roman" panose="02020603050405020304" pitchFamily="18" charset="0"/>
                <a:cs typeface="Times New Roman" panose="02020603050405020304" pitchFamily="18" charset="0"/>
              </a:rPr>
              <a:t> </a:t>
            </a:r>
            <a:r>
              <a:rPr lang="zh-CN" altLang="en-US" sz="2000" dirty="0">
                <a:latin typeface="+mn-ea"/>
              </a:rPr>
              <a:t>通过在真标签中注入随机噪声来构造不同的训练集。</a:t>
            </a:r>
            <a:endParaRPr lang="en-US" altLang="zh-CN" sz="2000" dirty="0">
              <a:latin typeface="+mn-ea"/>
            </a:endParaRPr>
          </a:p>
        </p:txBody>
      </p:sp>
      <p:pic>
        <p:nvPicPr>
          <p:cNvPr id="10" name="图片 9">
            <a:extLst>
              <a:ext uri="{FF2B5EF4-FFF2-40B4-BE49-F238E27FC236}">
                <a16:creationId xmlns:a16="http://schemas.microsoft.com/office/drawing/2014/main" id="{4ED32C35-9860-4FEF-AEB4-0A56D5426AA6}"/>
              </a:ext>
            </a:extLst>
          </p:cNvPr>
          <p:cNvPicPr>
            <a:picLocks noChangeAspect="1"/>
          </p:cNvPicPr>
          <p:nvPr/>
        </p:nvPicPr>
        <p:blipFill>
          <a:blip r:embed="rId4"/>
          <a:stretch>
            <a:fillRect/>
          </a:stretch>
        </p:blipFill>
        <p:spPr>
          <a:xfrm>
            <a:off x="3790950" y="5248910"/>
            <a:ext cx="3460750" cy="456749"/>
          </a:xfrm>
          <a:prstGeom prst="rect">
            <a:avLst/>
          </a:prstGeom>
        </p:spPr>
      </p:pic>
      <p:sp>
        <p:nvSpPr>
          <p:cNvPr id="11" name="矩形 10">
            <a:extLst>
              <a:ext uri="{FF2B5EF4-FFF2-40B4-BE49-F238E27FC236}">
                <a16:creationId xmlns:a16="http://schemas.microsoft.com/office/drawing/2014/main" id="{6F76F6B3-A29D-460C-B4DB-6DFDBE279F1E}"/>
              </a:ext>
            </a:extLst>
          </p:cNvPr>
          <p:cNvSpPr/>
          <p:nvPr/>
        </p:nvSpPr>
        <p:spPr>
          <a:xfrm>
            <a:off x="2825318" y="5910890"/>
            <a:ext cx="6083717" cy="400110"/>
          </a:xfrm>
          <a:prstGeom prst="rect">
            <a:avLst/>
          </a:prstGeom>
        </p:spPr>
        <p:txBody>
          <a:bodyPr wrap="none">
            <a:spAutoFit/>
          </a:bodyPr>
          <a:lstStyle/>
          <a:p>
            <a:r>
              <a:rPr lang="zh-CN" altLang="en-US" sz="2000" dirty="0">
                <a:latin typeface="+mn-ea"/>
              </a:rPr>
              <a:t>通过添加三种不同的噪声，构造三个不同的训练集。</a:t>
            </a:r>
          </a:p>
        </p:txBody>
      </p:sp>
      <p:sp>
        <p:nvSpPr>
          <p:cNvPr id="14" name="矩形 13">
            <a:extLst>
              <a:ext uri="{FF2B5EF4-FFF2-40B4-BE49-F238E27FC236}">
                <a16:creationId xmlns:a16="http://schemas.microsoft.com/office/drawing/2014/main" id="{B76C3CCF-6B4F-4ADA-A31C-BA971290CCD2}"/>
              </a:ext>
            </a:extLst>
          </p:cNvPr>
          <p:cNvSpPr/>
          <p:nvPr/>
        </p:nvSpPr>
        <p:spPr>
          <a:xfrm>
            <a:off x="626686" y="1310013"/>
            <a:ext cx="5787762" cy="2118987"/>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95900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8108BFB-5F60-4DAA-B0FC-C4D387B3C7DB}"/>
              </a:ext>
            </a:extLst>
          </p:cNvPr>
          <p:cNvSpPr>
            <a:spLocks noGrp="1"/>
          </p:cNvSpPr>
          <p:nvPr>
            <p:ph type="ctrTitle"/>
          </p:nvPr>
        </p:nvSpPr>
        <p:spPr>
          <a:xfrm>
            <a:off x="756920" y="638133"/>
            <a:ext cx="3561347" cy="618640"/>
          </a:xfrm>
        </p:spPr>
        <p:txBody>
          <a:bodyPr>
            <a:noAutofit/>
          </a:bodyPr>
          <a:lstStyle/>
          <a:p>
            <a:pPr algn="l"/>
            <a:r>
              <a:rPr lang="en-US" altLang="zh-CN" sz="4000" b="1" dirty="0">
                <a:latin typeface="Times New Roman" panose="02020603050405020304" pitchFamily="18" charset="0"/>
                <a:cs typeface="Times New Roman" panose="02020603050405020304" pitchFamily="18" charset="0"/>
              </a:rPr>
              <a:t>Tri-Net</a:t>
            </a:r>
            <a:endParaRPr lang="zh-CN" altLang="en-US" sz="4000" b="1" dirty="0">
              <a:latin typeface="Times New Roman" panose="02020603050405020304" pitchFamily="18" charset="0"/>
              <a:cs typeface="Times New Roman" panose="02020603050405020304" pitchFamily="18" charset="0"/>
            </a:endParaRPr>
          </a:p>
        </p:txBody>
      </p:sp>
      <p:pic>
        <p:nvPicPr>
          <p:cNvPr id="37" name="图片 36">
            <a:extLst>
              <a:ext uri="{FF2B5EF4-FFF2-40B4-BE49-F238E27FC236}">
                <a16:creationId xmlns:a16="http://schemas.microsoft.com/office/drawing/2014/main" id="{5344E2D5-A419-457A-9FB6-28CB2B1EC556}"/>
              </a:ext>
            </a:extLst>
          </p:cNvPr>
          <p:cNvPicPr>
            <a:picLocks noChangeAspect="1"/>
          </p:cNvPicPr>
          <p:nvPr/>
        </p:nvPicPr>
        <p:blipFill>
          <a:blip r:embed="rId3"/>
          <a:stretch>
            <a:fillRect/>
          </a:stretch>
        </p:blipFill>
        <p:spPr>
          <a:xfrm>
            <a:off x="626686" y="1256773"/>
            <a:ext cx="11565314" cy="2410002"/>
          </a:xfrm>
          <a:prstGeom prst="rect">
            <a:avLst/>
          </a:prstGeom>
        </p:spPr>
      </p:pic>
      <p:sp>
        <p:nvSpPr>
          <p:cNvPr id="6" name="文本框 5">
            <a:extLst>
              <a:ext uri="{FF2B5EF4-FFF2-40B4-BE49-F238E27FC236}">
                <a16:creationId xmlns:a16="http://schemas.microsoft.com/office/drawing/2014/main" id="{BDDB1BC7-C985-483B-9143-CE33B76A485F}"/>
              </a:ext>
            </a:extLst>
          </p:cNvPr>
          <p:cNvSpPr txBox="1"/>
          <p:nvPr/>
        </p:nvSpPr>
        <p:spPr>
          <a:xfrm>
            <a:off x="626686" y="3666775"/>
            <a:ext cx="11323322" cy="2353786"/>
          </a:xfrm>
          <a:prstGeom prst="rect">
            <a:avLst/>
          </a:prstGeom>
          <a:noFill/>
        </p:spPr>
        <p:txBody>
          <a:bodyPr wrap="square" rtlCol="0">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给无标数据打标签：</a:t>
            </a:r>
            <a:r>
              <a:rPr lang="zh-CN" altLang="en-US" sz="2000" dirty="0">
                <a:latin typeface="微软雅黑" panose="020B0503020204020204" pitchFamily="34" charset="-122"/>
                <a:ea typeface="微软雅黑" panose="020B0503020204020204" pitchFamily="34" charset="-122"/>
              </a:rPr>
              <a:t>从无标数据集中挑选</a:t>
            </a:r>
            <a:r>
              <a:rPr lang="zh-CN" altLang="en-US" sz="2000" b="1" dirty="0">
                <a:latin typeface="微软雅黑" panose="020B0503020204020204" pitchFamily="34" charset="-122"/>
                <a:ea typeface="微软雅黑" panose="020B0503020204020204" pitchFamily="34" charset="-122"/>
              </a:rPr>
              <a:t>可靠</a:t>
            </a:r>
            <a:r>
              <a:rPr lang="zh-CN" altLang="en-US" sz="2000" dirty="0">
                <a:latin typeface="微软雅黑" panose="020B0503020204020204" pitchFamily="34" charset="-122"/>
                <a:ea typeface="微软雅黑" panose="020B0503020204020204" pitchFamily="34" charset="-122"/>
              </a:rPr>
              <a:t>且</a:t>
            </a:r>
            <a:r>
              <a:rPr lang="zh-CN" altLang="en-US" sz="2000" b="1" dirty="0">
                <a:latin typeface="微软雅黑" panose="020B0503020204020204" pitchFamily="34" charset="-122"/>
                <a:ea typeface="微软雅黑" panose="020B0503020204020204" pitchFamily="34" charset="-122"/>
              </a:rPr>
              <a:t>稳定</a:t>
            </a:r>
            <a:r>
              <a:rPr lang="zh-CN" altLang="en-US" sz="2000" dirty="0">
                <a:latin typeface="微软雅黑" panose="020B0503020204020204" pitchFamily="34" charset="-122"/>
                <a:ea typeface="微软雅黑" panose="020B0503020204020204" pitchFamily="34" charset="-122"/>
              </a:rPr>
              <a:t>的样本打标签并加入训练集。</a:t>
            </a: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可靠</a:t>
            </a:r>
            <a:r>
              <a:rPr lang="zh-CN" altLang="en-US" sz="2000" dirty="0">
                <a:latin typeface="微软雅黑" panose="020B0503020204020204" pitchFamily="34" charset="-122"/>
                <a:ea typeface="微软雅黑" panose="020B0503020204020204" pitchFamily="34" charset="-122"/>
              </a:rPr>
              <a:t>：两个网络对无标样本的预测结果相同，且置信度均高于阈值。</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稳定</a:t>
            </a:r>
            <a:r>
              <a:rPr lang="zh-CN" altLang="en-US" sz="2000" dirty="0">
                <a:latin typeface="微软雅黑" panose="020B0503020204020204" pitchFamily="34" charset="-122"/>
                <a:ea typeface="微软雅黑" panose="020B0503020204020204" pitchFamily="34" charset="-122"/>
              </a:rPr>
              <a:t>：对一个无标样本进行多次预测，每次随机</a:t>
            </a:r>
            <a:r>
              <a:rPr lang="en-US" altLang="zh-CN" sz="2000" dirty="0">
                <a:latin typeface="微软雅黑" panose="020B0503020204020204" pitchFamily="34" charset="-122"/>
                <a:ea typeface="微软雅黑" panose="020B0503020204020204" pitchFamily="34" charset="-122"/>
              </a:rPr>
              <a:t>dropout</a:t>
            </a:r>
            <a:r>
              <a:rPr lang="zh-CN" altLang="en-US" sz="2000" dirty="0">
                <a:latin typeface="微软雅黑" panose="020B0503020204020204" pitchFamily="34" charset="-122"/>
                <a:ea typeface="微软雅黑" panose="020B0503020204020204" pitchFamily="34" charset="-122"/>
              </a:rPr>
              <a:t>网络的部分神经元，预测结果不变。</a:t>
            </a: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mn-ea"/>
            </a:endParaRPr>
          </a:p>
        </p:txBody>
      </p:sp>
      <p:sp>
        <p:nvSpPr>
          <p:cNvPr id="9" name="矩形 8">
            <a:extLst>
              <a:ext uri="{FF2B5EF4-FFF2-40B4-BE49-F238E27FC236}">
                <a16:creationId xmlns:a16="http://schemas.microsoft.com/office/drawing/2014/main" id="{0A255AE7-844C-46F4-96F0-D1B83C144637}"/>
              </a:ext>
            </a:extLst>
          </p:cNvPr>
          <p:cNvSpPr/>
          <p:nvPr/>
        </p:nvSpPr>
        <p:spPr>
          <a:xfrm>
            <a:off x="6987654" y="1217009"/>
            <a:ext cx="3561347" cy="2118987"/>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62987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8108BFB-5F60-4DAA-B0FC-C4D387B3C7DB}"/>
              </a:ext>
            </a:extLst>
          </p:cNvPr>
          <p:cNvSpPr>
            <a:spLocks noGrp="1"/>
          </p:cNvSpPr>
          <p:nvPr>
            <p:ph type="ctrTitle"/>
          </p:nvPr>
        </p:nvSpPr>
        <p:spPr>
          <a:xfrm>
            <a:off x="756920" y="638133"/>
            <a:ext cx="3561347" cy="618640"/>
          </a:xfrm>
        </p:spPr>
        <p:txBody>
          <a:bodyPr>
            <a:noAutofit/>
          </a:bodyPr>
          <a:lstStyle/>
          <a:p>
            <a:pPr algn="l"/>
            <a:r>
              <a:rPr lang="en-US" altLang="zh-CN" sz="4000" b="1" dirty="0">
                <a:latin typeface="Times New Roman" panose="02020603050405020304" pitchFamily="18" charset="0"/>
                <a:cs typeface="Times New Roman" panose="02020603050405020304" pitchFamily="18" charset="0"/>
              </a:rPr>
              <a:t>Tri-Net</a:t>
            </a:r>
            <a:endParaRPr lang="zh-CN" altLang="en-US" sz="4000" b="1" dirty="0">
              <a:latin typeface="Times New Roman" panose="02020603050405020304" pitchFamily="18" charset="0"/>
              <a:cs typeface="Times New Roman" panose="02020603050405020304" pitchFamily="18" charset="0"/>
            </a:endParaRPr>
          </a:p>
        </p:txBody>
      </p:sp>
      <p:pic>
        <p:nvPicPr>
          <p:cNvPr id="37" name="图片 36">
            <a:extLst>
              <a:ext uri="{FF2B5EF4-FFF2-40B4-BE49-F238E27FC236}">
                <a16:creationId xmlns:a16="http://schemas.microsoft.com/office/drawing/2014/main" id="{5344E2D5-A419-457A-9FB6-28CB2B1EC556}"/>
              </a:ext>
            </a:extLst>
          </p:cNvPr>
          <p:cNvPicPr>
            <a:picLocks noChangeAspect="1"/>
          </p:cNvPicPr>
          <p:nvPr/>
        </p:nvPicPr>
        <p:blipFill>
          <a:blip r:embed="rId3"/>
          <a:stretch>
            <a:fillRect/>
          </a:stretch>
        </p:blipFill>
        <p:spPr>
          <a:xfrm>
            <a:off x="626686" y="1256773"/>
            <a:ext cx="11565314" cy="2410002"/>
          </a:xfrm>
          <a:prstGeom prst="rect">
            <a:avLst/>
          </a:prstGeom>
        </p:spPr>
      </p:pic>
      <p:sp>
        <p:nvSpPr>
          <p:cNvPr id="6" name="文本框 5">
            <a:extLst>
              <a:ext uri="{FF2B5EF4-FFF2-40B4-BE49-F238E27FC236}">
                <a16:creationId xmlns:a16="http://schemas.microsoft.com/office/drawing/2014/main" id="{BDDB1BC7-C985-483B-9143-CE33B76A485F}"/>
              </a:ext>
            </a:extLst>
          </p:cNvPr>
          <p:cNvSpPr txBox="1"/>
          <p:nvPr/>
        </p:nvSpPr>
        <p:spPr>
          <a:xfrm>
            <a:off x="626686" y="3666775"/>
            <a:ext cx="11323322" cy="967188"/>
          </a:xfrm>
          <a:prstGeom prst="rect">
            <a:avLst/>
          </a:prstGeom>
          <a:noFill/>
        </p:spPr>
        <p:txBody>
          <a:bodyPr wrap="square" rtlCol="0">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保持网络的多样性：</a:t>
            </a:r>
            <a:r>
              <a:rPr lang="zh-CN" altLang="en-US" sz="2000" dirty="0">
                <a:latin typeface="微软雅黑" panose="020B0503020204020204" pitchFamily="34" charset="-122"/>
                <a:ea typeface="微软雅黑" panose="020B0503020204020204" pitchFamily="34" charset="-122"/>
              </a:rPr>
              <a:t>随着越来越多的无标数据加入到训练集中，三个模型提取的高层抽象越来越相近。因此，在特定的</a:t>
            </a:r>
            <a:r>
              <a:rPr lang="en-US" altLang="zh-CN" sz="2000" dirty="0">
                <a:latin typeface="微软雅黑" panose="020B0503020204020204" pitchFamily="34" charset="-122"/>
                <a:ea typeface="微软雅黑" panose="020B0503020204020204" pitchFamily="34" charset="-122"/>
              </a:rPr>
              <a:t>epoch</a:t>
            </a:r>
            <a:r>
              <a:rPr lang="zh-CN" altLang="en-US" sz="2000" dirty="0">
                <a:latin typeface="微软雅黑" panose="020B0503020204020204" pitchFamily="34" charset="-122"/>
                <a:ea typeface="微软雅黑" panose="020B0503020204020204" pitchFamily="34" charset="-122"/>
              </a:rPr>
              <a:t>使用</a:t>
            </a:r>
            <a:r>
              <a:rPr lang="en-US" altLang="zh-CN" sz="2000" dirty="0">
                <a:latin typeface="微软雅黑" panose="020B0503020204020204" pitchFamily="34" charset="-122"/>
                <a:ea typeface="微软雅黑" panose="020B0503020204020204" pitchFamily="34" charset="-122"/>
              </a:rPr>
              <a:t>output smearing</a:t>
            </a:r>
            <a:r>
              <a:rPr lang="zh-CN" altLang="en-US" sz="2000" dirty="0">
                <a:latin typeface="微软雅黑" panose="020B0503020204020204" pitchFamily="34" charset="-122"/>
                <a:ea typeface="微软雅黑" panose="020B0503020204020204" pitchFamily="34" charset="-122"/>
              </a:rPr>
              <a:t>来微调网络，增强多样性。</a:t>
            </a:r>
            <a:endParaRPr lang="en-US" altLang="zh-CN" sz="2000" dirty="0">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B76C3CCF-6B4F-4ADA-A31C-BA971290CCD2}"/>
              </a:ext>
            </a:extLst>
          </p:cNvPr>
          <p:cNvSpPr/>
          <p:nvPr/>
        </p:nvSpPr>
        <p:spPr>
          <a:xfrm>
            <a:off x="626686" y="1310013"/>
            <a:ext cx="5787762" cy="2118987"/>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58098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8108BFB-5F60-4DAA-B0FC-C4D387B3C7DB}"/>
              </a:ext>
            </a:extLst>
          </p:cNvPr>
          <p:cNvSpPr>
            <a:spLocks noGrp="1"/>
          </p:cNvSpPr>
          <p:nvPr>
            <p:ph type="ctrTitle"/>
          </p:nvPr>
        </p:nvSpPr>
        <p:spPr>
          <a:xfrm>
            <a:off x="756920" y="638133"/>
            <a:ext cx="3561347" cy="618640"/>
          </a:xfrm>
        </p:spPr>
        <p:txBody>
          <a:bodyPr>
            <a:noAutofit/>
          </a:bodyPr>
          <a:lstStyle/>
          <a:p>
            <a:pPr algn="l"/>
            <a:r>
              <a:rPr lang="zh-CN" altLang="en-US" sz="4000" b="1" dirty="0">
                <a:latin typeface="Times New Roman" panose="02020603050405020304" pitchFamily="18" charset="0"/>
                <a:cs typeface="Times New Roman" panose="02020603050405020304" pitchFamily="18" charset="0"/>
              </a:rPr>
              <a:t>总结</a:t>
            </a:r>
          </a:p>
        </p:txBody>
      </p:sp>
      <p:sp>
        <p:nvSpPr>
          <p:cNvPr id="3" name="矩形 2">
            <a:extLst>
              <a:ext uri="{FF2B5EF4-FFF2-40B4-BE49-F238E27FC236}">
                <a16:creationId xmlns:a16="http://schemas.microsoft.com/office/drawing/2014/main" id="{70F0E287-5461-4D9A-BDEA-3E9AB040A7DD}"/>
              </a:ext>
            </a:extLst>
          </p:cNvPr>
          <p:cNvSpPr/>
          <p:nvPr/>
        </p:nvSpPr>
        <p:spPr>
          <a:xfrm>
            <a:off x="756920" y="1447273"/>
            <a:ext cx="10406950" cy="3822650"/>
          </a:xfrm>
          <a:prstGeom prst="rect">
            <a:avLst/>
          </a:prstGeom>
        </p:spPr>
        <p:txBody>
          <a:bodyPr wrap="square">
            <a:spAutoFit/>
          </a:bodyPr>
          <a:lstStyle/>
          <a:p>
            <a:pPr>
              <a:lnSpc>
                <a:spcPct val="150000"/>
              </a:lnSpc>
            </a:pPr>
            <a:r>
              <a:rPr lang="zh-CN" altLang="en-US" sz="2400" b="1" dirty="0">
                <a:latin typeface="Times New Roman" panose="02020603050405020304" pitchFamily="18" charset="0"/>
                <a:cs typeface="Times New Roman" panose="02020603050405020304" pitchFamily="18" charset="0"/>
              </a:rPr>
              <a:t>协同训练在深度学习中应用的三个点：</a:t>
            </a:r>
            <a:endParaRPr lang="en-US" altLang="zh-CN" sz="2400" b="1" dirty="0">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1. </a:t>
            </a:r>
            <a:r>
              <a:rPr lang="zh-CN" altLang="en-US" sz="2000" dirty="0">
                <a:latin typeface="Times New Roman" panose="02020603050405020304" pitchFamily="18" charset="0"/>
                <a:cs typeface="Times New Roman" panose="02020603050405020304" pitchFamily="18" charset="0"/>
              </a:rPr>
              <a:t>如何训练具有不同视图的分类器？</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）构建不同的数据集             （</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）使用不同的网络架构      </a:t>
            </a:r>
            <a:r>
              <a:rPr lang="en-US" altLang="zh-CN" sz="2000" dirty="0">
                <a:solidFill>
                  <a:srgbClr val="FF5050"/>
                </a:solidFill>
                <a:latin typeface="Times New Roman" panose="02020603050405020304" pitchFamily="18" charset="0"/>
                <a:cs typeface="Times New Roman" panose="02020603050405020304" pitchFamily="18" charset="0"/>
              </a:rPr>
              <a:t>(?)</a:t>
            </a:r>
            <a:r>
              <a:rPr lang="zh-CN" altLang="en-US" sz="2000" dirty="0">
                <a:solidFill>
                  <a:srgbClr val="FF5050"/>
                </a:solidFill>
                <a:latin typeface="Times New Roman" panose="02020603050405020304" pitchFamily="18" charset="0"/>
                <a:cs typeface="Times New Roman" panose="02020603050405020304" pitchFamily="18" charset="0"/>
              </a:rPr>
              <a:t>发掘数据本质的多视图信息</a:t>
            </a:r>
            <a:endParaRPr lang="en-US" altLang="zh-CN" sz="2000" dirty="0">
              <a:solidFill>
                <a:srgbClr val="FF5050"/>
              </a:solidFill>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2. </a:t>
            </a:r>
            <a:r>
              <a:rPr lang="zh-CN" altLang="en-US" sz="2000" dirty="0">
                <a:latin typeface="Times New Roman" panose="02020603050405020304" pitchFamily="18" charset="0"/>
                <a:cs typeface="Times New Roman" panose="02020603050405020304" pitchFamily="18" charset="0"/>
              </a:rPr>
              <a:t>如何在训练过程中保持分类器的多样性？</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）时刻使用对抗的样本训练 （</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）周期性的微调网络</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如何选择“好”的无标样本加入训练集？</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）可靠性                                 （</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）稳定性                              </a:t>
            </a:r>
            <a:r>
              <a:rPr lang="en-US" altLang="zh-CN" sz="2000" dirty="0">
                <a:solidFill>
                  <a:srgbClr val="FF5050"/>
                </a:solidFill>
                <a:latin typeface="Times New Roman" panose="02020603050405020304" pitchFamily="18" charset="0"/>
                <a:cs typeface="Times New Roman" panose="02020603050405020304" pitchFamily="18" charset="0"/>
              </a:rPr>
              <a:t>(?)</a:t>
            </a:r>
            <a:r>
              <a:rPr lang="zh-CN" altLang="en-US" sz="2000" dirty="0">
                <a:solidFill>
                  <a:srgbClr val="FF5050"/>
                </a:solidFill>
                <a:latin typeface="Times New Roman" panose="02020603050405020304" pitchFamily="18" charset="0"/>
                <a:cs typeface="Times New Roman" panose="02020603050405020304" pitchFamily="18" charset="0"/>
              </a:rPr>
              <a:t>贡献度</a:t>
            </a:r>
            <a:endParaRPr lang="en-US" altLang="zh-CN" sz="2000" dirty="0">
              <a:latin typeface="Times New Roman" panose="02020603050405020304" pitchFamily="18" charset="0"/>
              <a:cs typeface="Times New Roman" panose="02020603050405020304" pitchFamily="18" charset="0"/>
            </a:endParaRPr>
          </a:p>
          <a:p>
            <a:pPr>
              <a:lnSpc>
                <a:spcPct val="150000"/>
              </a:lnSpc>
            </a:pP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45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8108BFB-5F60-4DAA-B0FC-C4D387B3C7DB}"/>
              </a:ext>
            </a:extLst>
          </p:cNvPr>
          <p:cNvSpPr>
            <a:spLocks noGrp="1"/>
          </p:cNvSpPr>
          <p:nvPr>
            <p:ph type="ctrTitle"/>
          </p:nvPr>
        </p:nvSpPr>
        <p:spPr>
          <a:xfrm>
            <a:off x="756920" y="638133"/>
            <a:ext cx="3561347" cy="618640"/>
          </a:xfrm>
        </p:spPr>
        <p:txBody>
          <a:bodyPr>
            <a:noAutofit/>
          </a:bodyPr>
          <a:lstStyle/>
          <a:p>
            <a:pPr algn="l"/>
            <a:r>
              <a:rPr lang="zh-CN" altLang="en-US" sz="4000" b="1" dirty="0">
                <a:latin typeface="Times New Roman" panose="02020603050405020304" pitchFamily="18" charset="0"/>
                <a:cs typeface="Times New Roman" panose="02020603050405020304" pitchFamily="18" charset="0"/>
              </a:rPr>
              <a:t>指纹数据更新</a:t>
            </a:r>
          </a:p>
        </p:txBody>
      </p:sp>
      <p:sp>
        <p:nvSpPr>
          <p:cNvPr id="8" name="文本框 7">
            <a:extLst>
              <a:ext uri="{FF2B5EF4-FFF2-40B4-BE49-F238E27FC236}">
                <a16:creationId xmlns:a16="http://schemas.microsoft.com/office/drawing/2014/main" id="{8B1FF59B-AAD7-4559-9273-6C258679D63F}"/>
              </a:ext>
            </a:extLst>
          </p:cNvPr>
          <p:cNvSpPr txBox="1"/>
          <p:nvPr/>
        </p:nvSpPr>
        <p:spPr>
          <a:xfrm>
            <a:off x="1120411" y="1989411"/>
            <a:ext cx="4737145" cy="461665"/>
          </a:xfrm>
          <a:prstGeom prst="rect">
            <a:avLst/>
          </a:prstGeom>
          <a:noFill/>
        </p:spPr>
        <p:txBody>
          <a:bodyPr wrap="square" rtlCol="0">
            <a:spAutoFit/>
          </a:bodyPr>
          <a:lstStyle/>
          <a:p>
            <a:r>
              <a:rPr lang="en-US" altLang="zh-CN" sz="2400" dirty="0"/>
              <a:t>1.</a:t>
            </a:r>
            <a:r>
              <a:rPr lang="zh-CN" altLang="en-US" sz="2400" dirty="0"/>
              <a:t>指纹数据库质量随时间下降</a:t>
            </a:r>
          </a:p>
        </p:txBody>
      </p:sp>
      <p:sp>
        <p:nvSpPr>
          <p:cNvPr id="10" name="文本框 9">
            <a:extLst>
              <a:ext uri="{FF2B5EF4-FFF2-40B4-BE49-F238E27FC236}">
                <a16:creationId xmlns:a16="http://schemas.microsoft.com/office/drawing/2014/main" id="{2F5740DB-EF92-4F4D-988E-124B301704EC}"/>
              </a:ext>
            </a:extLst>
          </p:cNvPr>
          <p:cNvSpPr txBox="1"/>
          <p:nvPr/>
        </p:nvSpPr>
        <p:spPr>
          <a:xfrm>
            <a:off x="756920" y="5541215"/>
            <a:ext cx="5474970" cy="369332"/>
          </a:xfrm>
          <a:prstGeom prst="rect">
            <a:avLst/>
          </a:prstGeom>
          <a:noFill/>
        </p:spPr>
        <p:txBody>
          <a:bodyPr wrap="square" rtlCol="0">
            <a:spAutoFit/>
          </a:bodyPr>
          <a:lstStyle/>
          <a:p>
            <a:r>
              <a:rPr lang="zh-CN" altLang="en-US" dirty="0"/>
              <a:t>超市内店铺定位准确率（训练集采集时间：</a:t>
            </a:r>
            <a:r>
              <a:rPr lang="en-US" altLang="zh-CN" dirty="0"/>
              <a:t>4.16</a:t>
            </a:r>
            <a:r>
              <a:rPr lang="zh-CN" altLang="en-US" dirty="0"/>
              <a:t>）</a:t>
            </a:r>
          </a:p>
        </p:txBody>
      </p:sp>
      <p:sp>
        <p:nvSpPr>
          <p:cNvPr id="11" name="文本框 10">
            <a:extLst>
              <a:ext uri="{FF2B5EF4-FFF2-40B4-BE49-F238E27FC236}">
                <a16:creationId xmlns:a16="http://schemas.microsoft.com/office/drawing/2014/main" id="{A2A983DB-4466-476D-BF11-9960F4A44B8B}"/>
              </a:ext>
            </a:extLst>
          </p:cNvPr>
          <p:cNvSpPr txBox="1"/>
          <p:nvPr/>
        </p:nvSpPr>
        <p:spPr>
          <a:xfrm>
            <a:off x="6850652" y="1989410"/>
            <a:ext cx="3857716" cy="461665"/>
          </a:xfrm>
          <a:prstGeom prst="rect">
            <a:avLst/>
          </a:prstGeom>
          <a:noFill/>
        </p:spPr>
        <p:txBody>
          <a:bodyPr wrap="square" rtlCol="0">
            <a:spAutoFit/>
          </a:bodyPr>
          <a:lstStyle/>
          <a:p>
            <a:r>
              <a:rPr lang="en-US" altLang="zh-CN" sz="2400" dirty="0"/>
              <a:t>2.</a:t>
            </a:r>
            <a:r>
              <a:rPr lang="zh-CN" altLang="en-US" sz="2400" dirty="0"/>
              <a:t>人工采集指纹代价高昂</a:t>
            </a:r>
          </a:p>
        </p:txBody>
      </p:sp>
      <p:sp>
        <p:nvSpPr>
          <p:cNvPr id="12" name="文本框 11">
            <a:extLst>
              <a:ext uri="{FF2B5EF4-FFF2-40B4-BE49-F238E27FC236}">
                <a16:creationId xmlns:a16="http://schemas.microsoft.com/office/drawing/2014/main" id="{545E8BCB-7CAA-4747-AAE9-18B530A155CF}"/>
              </a:ext>
            </a:extLst>
          </p:cNvPr>
          <p:cNvSpPr txBox="1"/>
          <p:nvPr/>
        </p:nvSpPr>
        <p:spPr>
          <a:xfrm>
            <a:off x="6850652" y="2610440"/>
            <a:ext cx="4110718" cy="1938992"/>
          </a:xfrm>
          <a:prstGeom prst="rect">
            <a:avLst/>
          </a:prstGeom>
          <a:noFill/>
        </p:spPr>
        <p:txBody>
          <a:bodyPr wrap="square" rtlCol="0">
            <a:spAutoFit/>
          </a:bodyPr>
          <a:lstStyle/>
          <a:p>
            <a:r>
              <a:rPr lang="zh-CN" altLang="en-US" sz="2000" dirty="0"/>
              <a:t>小天才电话手表定位项目，外包指纹采集工作，平均每个大型超市约</a:t>
            </a:r>
            <a:r>
              <a:rPr lang="en-US" altLang="zh-CN" sz="2000" dirty="0"/>
              <a:t>300</a:t>
            </a:r>
            <a:r>
              <a:rPr lang="zh-CN" altLang="en-US" sz="2000" dirty="0"/>
              <a:t>个点位，每个点位价格</a:t>
            </a:r>
            <a:r>
              <a:rPr lang="en-US" altLang="zh-CN" sz="2000" dirty="0"/>
              <a:t>2</a:t>
            </a:r>
            <a:r>
              <a:rPr lang="zh-CN" altLang="en-US" sz="2000" dirty="0"/>
              <a:t>块。若平均每个月更新一次指纹，一年约</a:t>
            </a:r>
            <a:r>
              <a:rPr lang="en-US" altLang="zh-CN" sz="2000" dirty="0"/>
              <a:t>7000</a:t>
            </a:r>
            <a:r>
              <a:rPr lang="zh-CN" altLang="en-US" sz="2000" dirty="0"/>
              <a:t>元。如果服务到城市范围甚至全国范围，那么</a:t>
            </a:r>
            <a:r>
              <a:rPr lang="en-US" altLang="zh-CN" sz="2000" dirty="0"/>
              <a:t>……</a:t>
            </a:r>
          </a:p>
        </p:txBody>
      </p:sp>
      <p:pic>
        <p:nvPicPr>
          <p:cNvPr id="13" name="图片 12">
            <a:extLst>
              <a:ext uri="{FF2B5EF4-FFF2-40B4-BE49-F238E27FC236}">
                <a16:creationId xmlns:a16="http://schemas.microsoft.com/office/drawing/2014/main" id="{BB354799-D831-48F5-939B-02D09AC501C6}"/>
              </a:ext>
            </a:extLst>
          </p:cNvPr>
          <p:cNvPicPr>
            <a:picLocks noChangeAspect="1"/>
          </p:cNvPicPr>
          <p:nvPr/>
        </p:nvPicPr>
        <p:blipFill>
          <a:blip r:embed="rId3"/>
          <a:stretch>
            <a:fillRect/>
          </a:stretch>
        </p:blipFill>
        <p:spPr>
          <a:xfrm>
            <a:off x="756920" y="2450353"/>
            <a:ext cx="5100637" cy="3090862"/>
          </a:xfrm>
          <a:prstGeom prst="rect">
            <a:avLst/>
          </a:prstGeom>
        </p:spPr>
      </p:pic>
    </p:spTree>
    <p:extLst>
      <p:ext uri="{BB962C8B-B14F-4D97-AF65-F5344CB8AC3E}">
        <p14:creationId xmlns:p14="http://schemas.microsoft.com/office/powerpoint/2010/main" val="405805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8108BFB-5F60-4DAA-B0FC-C4D387B3C7DB}"/>
              </a:ext>
            </a:extLst>
          </p:cNvPr>
          <p:cNvSpPr>
            <a:spLocks noGrp="1"/>
          </p:cNvSpPr>
          <p:nvPr>
            <p:ph type="ctrTitle"/>
          </p:nvPr>
        </p:nvSpPr>
        <p:spPr>
          <a:xfrm>
            <a:off x="756920" y="638133"/>
            <a:ext cx="3561347" cy="618640"/>
          </a:xfrm>
        </p:spPr>
        <p:txBody>
          <a:bodyPr>
            <a:noAutofit/>
          </a:bodyPr>
          <a:lstStyle/>
          <a:p>
            <a:pPr algn="l"/>
            <a:r>
              <a:rPr lang="zh-CN" altLang="en-US" sz="4000" b="1" dirty="0">
                <a:latin typeface="Times New Roman" panose="02020603050405020304" pitchFamily="18" charset="0"/>
                <a:cs typeface="Times New Roman" panose="02020603050405020304" pitchFamily="18" charset="0"/>
              </a:rPr>
              <a:t>指纹数据更新</a:t>
            </a:r>
          </a:p>
        </p:txBody>
      </p:sp>
      <p:pic>
        <p:nvPicPr>
          <p:cNvPr id="2" name="图片 1">
            <a:extLst>
              <a:ext uri="{FF2B5EF4-FFF2-40B4-BE49-F238E27FC236}">
                <a16:creationId xmlns:a16="http://schemas.microsoft.com/office/drawing/2014/main" id="{37814ED4-8578-49A2-B3C5-79A6C6F5C277}"/>
              </a:ext>
            </a:extLst>
          </p:cNvPr>
          <p:cNvPicPr>
            <a:picLocks noChangeAspect="1"/>
          </p:cNvPicPr>
          <p:nvPr/>
        </p:nvPicPr>
        <p:blipFill>
          <a:blip r:embed="rId3"/>
          <a:stretch>
            <a:fillRect/>
          </a:stretch>
        </p:blipFill>
        <p:spPr>
          <a:xfrm>
            <a:off x="358845" y="4920653"/>
            <a:ext cx="5117431" cy="1571931"/>
          </a:xfrm>
          <a:prstGeom prst="rect">
            <a:avLst/>
          </a:prstGeom>
        </p:spPr>
      </p:pic>
      <p:pic>
        <p:nvPicPr>
          <p:cNvPr id="3" name="图片 2">
            <a:extLst>
              <a:ext uri="{FF2B5EF4-FFF2-40B4-BE49-F238E27FC236}">
                <a16:creationId xmlns:a16="http://schemas.microsoft.com/office/drawing/2014/main" id="{CACD84DB-413C-48E0-B6AB-AE739B54AA98}"/>
              </a:ext>
            </a:extLst>
          </p:cNvPr>
          <p:cNvPicPr>
            <a:picLocks noChangeAspect="1"/>
          </p:cNvPicPr>
          <p:nvPr/>
        </p:nvPicPr>
        <p:blipFill>
          <a:blip r:embed="rId4"/>
          <a:stretch>
            <a:fillRect/>
          </a:stretch>
        </p:blipFill>
        <p:spPr>
          <a:xfrm>
            <a:off x="978569" y="2344168"/>
            <a:ext cx="3739419" cy="2169663"/>
          </a:xfrm>
          <a:prstGeom prst="rect">
            <a:avLst/>
          </a:prstGeom>
        </p:spPr>
      </p:pic>
      <p:sp>
        <p:nvSpPr>
          <p:cNvPr id="4" name="矩形 3">
            <a:extLst>
              <a:ext uri="{FF2B5EF4-FFF2-40B4-BE49-F238E27FC236}">
                <a16:creationId xmlns:a16="http://schemas.microsoft.com/office/drawing/2014/main" id="{2ED22B23-E8F8-41D9-912C-B32D1418651D}"/>
              </a:ext>
            </a:extLst>
          </p:cNvPr>
          <p:cNvSpPr/>
          <p:nvPr/>
        </p:nvSpPr>
        <p:spPr>
          <a:xfrm>
            <a:off x="978569" y="1695679"/>
            <a:ext cx="3877985" cy="461665"/>
          </a:xfrm>
          <a:prstGeom prst="rect">
            <a:avLst/>
          </a:prstGeom>
        </p:spPr>
        <p:txBody>
          <a:bodyPr wrap="none">
            <a:spAutoFit/>
          </a:bodyPr>
          <a:lstStyle/>
          <a:p>
            <a:r>
              <a:rPr lang="zh-CN" altLang="en-US" sz="2400" dirty="0"/>
              <a:t>深度学习模型用于指纹定位</a:t>
            </a:r>
          </a:p>
        </p:txBody>
      </p:sp>
      <p:sp>
        <p:nvSpPr>
          <p:cNvPr id="14" name="矩形 13">
            <a:extLst>
              <a:ext uri="{FF2B5EF4-FFF2-40B4-BE49-F238E27FC236}">
                <a16:creationId xmlns:a16="http://schemas.microsoft.com/office/drawing/2014/main" id="{2D663A23-DB66-475F-9B0C-2980B5C56833}"/>
              </a:ext>
            </a:extLst>
          </p:cNvPr>
          <p:cNvSpPr/>
          <p:nvPr/>
        </p:nvSpPr>
        <p:spPr>
          <a:xfrm>
            <a:off x="7002380" y="1695678"/>
            <a:ext cx="3877985" cy="461665"/>
          </a:xfrm>
          <a:prstGeom prst="rect">
            <a:avLst/>
          </a:prstGeom>
        </p:spPr>
        <p:txBody>
          <a:bodyPr wrap="none">
            <a:spAutoFit/>
          </a:bodyPr>
          <a:lstStyle/>
          <a:p>
            <a:r>
              <a:rPr lang="zh-CN" altLang="en-US" sz="2400" dirty="0"/>
              <a:t>基于半监督学习的模型更新</a:t>
            </a:r>
          </a:p>
        </p:txBody>
      </p:sp>
      <p:graphicFrame>
        <p:nvGraphicFramePr>
          <p:cNvPr id="19" name="表格 19">
            <a:extLst>
              <a:ext uri="{FF2B5EF4-FFF2-40B4-BE49-F238E27FC236}">
                <a16:creationId xmlns:a16="http://schemas.microsoft.com/office/drawing/2014/main" id="{754FD651-00FC-4BFA-8CC7-73DB1F7E4318}"/>
              </a:ext>
            </a:extLst>
          </p:cNvPr>
          <p:cNvGraphicFramePr>
            <a:graphicFrameLocks noGrp="1"/>
          </p:cNvGraphicFramePr>
          <p:nvPr>
            <p:extLst>
              <p:ext uri="{D42A27DB-BD31-4B8C-83A1-F6EECF244321}">
                <p14:modId xmlns:p14="http://schemas.microsoft.com/office/powerpoint/2010/main" val="853832954"/>
              </p:ext>
            </p:extLst>
          </p:nvPr>
        </p:nvGraphicFramePr>
        <p:xfrm>
          <a:off x="6616639" y="2536206"/>
          <a:ext cx="4970379" cy="1956115"/>
        </p:xfrm>
        <a:graphic>
          <a:graphicData uri="http://schemas.openxmlformats.org/drawingml/2006/table">
            <a:tbl>
              <a:tblPr firstRow="1" bandRow="1">
                <a:tableStyleId>{5C22544A-7EE6-4342-B048-85BDC9FD1C3A}</a:tableStyleId>
              </a:tblPr>
              <a:tblGrid>
                <a:gridCol w="1656793">
                  <a:extLst>
                    <a:ext uri="{9D8B030D-6E8A-4147-A177-3AD203B41FA5}">
                      <a16:colId xmlns:a16="http://schemas.microsoft.com/office/drawing/2014/main" val="2918976877"/>
                    </a:ext>
                  </a:extLst>
                </a:gridCol>
                <a:gridCol w="1656793">
                  <a:extLst>
                    <a:ext uri="{9D8B030D-6E8A-4147-A177-3AD203B41FA5}">
                      <a16:colId xmlns:a16="http://schemas.microsoft.com/office/drawing/2014/main" val="2351507065"/>
                    </a:ext>
                  </a:extLst>
                </a:gridCol>
                <a:gridCol w="1656793">
                  <a:extLst>
                    <a:ext uri="{9D8B030D-6E8A-4147-A177-3AD203B41FA5}">
                      <a16:colId xmlns:a16="http://schemas.microsoft.com/office/drawing/2014/main" val="938601187"/>
                    </a:ext>
                  </a:extLst>
                </a:gridCol>
              </a:tblGrid>
              <a:tr h="391223">
                <a:tc>
                  <a:txBody>
                    <a:bodyPr/>
                    <a:lstStyle/>
                    <a:p>
                      <a:r>
                        <a:rPr lang="zh-CN" altLang="en-US" dirty="0"/>
                        <a:t>指纹类型</a:t>
                      </a:r>
                    </a:p>
                  </a:txBody>
                  <a:tcPr/>
                </a:tc>
                <a:tc>
                  <a:txBody>
                    <a:bodyPr/>
                    <a:lstStyle/>
                    <a:p>
                      <a:r>
                        <a:rPr lang="zh-CN" altLang="en-US" dirty="0"/>
                        <a:t>有标指纹</a:t>
                      </a:r>
                    </a:p>
                  </a:txBody>
                  <a:tcPr/>
                </a:tc>
                <a:tc>
                  <a:txBody>
                    <a:bodyPr/>
                    <a:lstStyle/>
                    <a:p>
                      <a:r>
                        <a:rPr lang="zh-CN" altLang="en-US" dirty="0"/>
                        <a:t>无标指纹</a:t>
                      </a:r>
                    </a:p>
                  </a:txBody>
                  <a:tcPr/>
                </a:tc>
                <a:extLst>
                  <a:ext uri="{0D108BD9-81ED-4DB2-BD59-A6C34878D82A}">
                    <a16:rowId xmlns:a16="http://schemas.microsoft.com/office/drawing/2014/main" val="2305540255"/>
                  </a:ext>
                </a:extLst>
              </a:tr>
              <a:tr h="391223">
                <a:tc>
                  <a:txBody>
                    <a:bodyPr/>
                    <a:lstStyle/>
                    <a:p>
                      <a:r>
                        <a:rPr lang="zh-CN" altLang="en-US" dirty="0"/>
                        <a:t>采集方式</a:t>
                      </a:r>
                    </a:p>
                  </a:txBody>
                  <a:tcPr/>
                </a:tc>
                <a:tc>
                  <a:txBody>
                    <a:bodyPr/>
                    <a:lstStyle/>
                    <a:p>
                      <a:r>
                        <a:rPr lang="zh-CN" altLang="en-US" dirty="0"/>
                        <a:t>专业人员采集</a:t>
                      </a:r>
                    </a:p>
                  </a:txBody>
                  <a:tcPr/>
                </a:tc>
                <a:tc>
                  <a:txBody>
                    <a:bodyPr/>
                    <a:lstStyle/>
                    <a:p>
                      <a:r>
                        <a:rPr lang="zh-CN" altLang="en-US" dirty="0"/>
                        <a:t>用户被动采集</a:t>
                      </a:r>
                    </a:p>
                  </a:txBody>
                  <a:tcPr/>
                </a:tc>
                <a:extLst>
                  <a:ext uri="{0D108BD9-81ED-4DB2-BD59-A6C34878D82A}">
                    <a16:rowId xmlns:a16="http://schemas.microsoft.com/office/drawing/2014/main" val="3880951319"/>
                  </a:ext>
                </a:extLst>
              </a:tr>
              <a:tr h="391223">
                <a:tc>
                  <a:txBody>
                    <a:bodyPr/>
                    <a:lstStyle/>
                    <a:p>
                      <a:r>
                        <a:rPr lang="zh-CN" altLang="en-US" dirty="0"/>
                        <a:t>指纹数量</a:t>
                      </a:r>
                    </a:p>
                  </a:txBody>
                  <a:tcPr/>
                </a:tc>
                <a:tc>
                  <a:txBody>
                    <a:bodyPr/>
                    <a:lstStyle/>
                    <a:p>
                      <a:r>
                        <a:rPr lang="zh-CN" altLang="en-US" dirty="0"/>
                        <a:t>数量较少</a:t>
                      </a:r>
                    </a:p>
                  </a:txBody>
                  <a:tcPr/>
                </a:tc>
                <a:tc>
                  <a:txBody>
                    <a:bodyPr/>
                    <a:lstStyle/>
                    <a:p>
                      <a:r>
                        <a:rPr lang="zh-CN" altLang="en-US" dirty="0">
                          <a:solidFill>
                            <a:schemeClr val="accent6"/>
                          </a:solidFill>
                        </a:rPr>
                        <a:t>数量很多</a:t>
                      </a:r>
                    </a:p>
                  </a:txBody>
                  <a:tcPr/>
                </a:tc>
                <a:extLst>
                  <a:ext uri="{0D108BD9-81ED-4DB2-BD59-A6C34878D82A}">
                    <a16:rowId xmlns:a16="http://schemas.microsoft.com/office/drawing/2014/main" val="482666205"/>
                  </a:ext>
                </a:extLst>
              </a:tr>
              <a:tr h="391223">
                <a:tc>
                  <a:txBody>
                    <a:bodyPr/>
                    <a:lstStyle/>
                    <a:p>
                      <a:r>
                        <a:rPr lang="zh-CN" altLang="en-US" dirty="0"/>
                        <a:t>采集时间</a:t>
                      </a:r>
                    </a:p>
                  </a:txBody>
                  <a:tcPr/>
                </a:tc>
                <a:tc>
                  <a:txBody>
                    <a:bodyPr/>
                    <a:lstStyle/>
                    <a:p>
                      <a:r>
                        <a:rPr lang="zh-CN" altLang="en-US" dirty="0"/>
                        <a:t>采集时间单一</a:t>
                      </a:r>
                    </a:p>
                  </a:txBody>
                  <a:tcPr/>
                </a:tc>
                <a:tc>
                  <a:txBody>
                    <a:bodyPr/>
                    <a:lstStyle/>
                    <a:p>
                      <a:r>
                        <a:rPr lang="zh-CN" altLang="en-US" dirty="0">
                          <a:solidFill>
                            <a:schemeClr val="accent6"/>
                          </a:solidFill>
                        </a:rPr>
                        <a:t>随时都在采集</a:t>
                      </a:r>
                    </a:p>
                  </a:txBody>
                  <a:tcPr/>
                </a:tc>
                <a:extLst>
                  <a:ext uri="{0D108BD9-81ED-4DB2-BD59-A6C34878D82A}">
                    <a16:rowId xmlns:a16="http://schemas.microsoft.com/office/drawing/2014/main" val="1764485473"/>
                  </a:ext>
                </a:extLst>
              </a:tr>
              <a:tr h="391223">
                <a:tc>
                  <a:txBody>
                    <a:bodyPr/>
                    <a:lstStyle/>
                    <a:p>
                      <a:r>
                        <a:rPr lang="zh-CN" altLang="en-US" dirty="0"/>
                        <a:t>采集位置</a:t>
                      </a:r>
                    </a:p>
                  </a:txBody>
                  <a:tcPr/>
                </a:tc>
                <a:tc>
                  <a:txBody>
                    <a:bodyPr/>
                    <a:lstStyle/>
                    <a:p>
                      <a:r>
                        <a:rPr lang="zh-CN" altLang="en-US" dirty="0"/>
                        <a:t>特定点位采集</a:t>
                      </a:r>
                      <a:endParaRPr lang="en-US" altLang="zh-CN" dirty="0"/>
                    </a:p>
                  </a:txBody>
                  <a:tcPr/>
                </a:tc>
                <a:tc>
                  <a:txBody>
                    <a:bodyPr/>
                    <a:lstStyle/>
                    <a:p>
                      <a:r>
                        <a:rPr lang="zh-CN" altLang="en-US" dirty="0">
                          <a:solidFill>
                            <a:srgbClr val="FF0000"/>
                          </a:solidFill>
                        </a:rPr>
                        <a:t>采集位置随机</a:t>
                      </a:r>
                    </a:p>
                  </a:txBody>
                  <a:tcPr/>
                </a:tc>
                <a:extLst>
                  <a:ext uri="{0D108BD9-81ED-4DB2-BD59-A6C34878D82A}">
                    <a16:rowId xmlns:a16="http://schemas.microsoft.com/office/drawing/2014/main" val="3535140657"/>
                  </a:ext>
                </a:extLst>
              </a:tr>
            </a:tbl>
          </a:graphicData>
        </a:graphic>
      </p:graphicFrame>
    </p:spTree>
    <p:extLst>
      <p:ext uri="{BB962C8B-B14F-4D97-AF65-F5344CB8AC3E}">
        <p14:creationId xmlns:p14="http://schemas.microsoft.com/office/powerpoint/2010/main" val="226743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C37C23F8-1D09-4849-9361-BAED96DD5528}"/>
              </a:ext>
            </a:extLst>
          </p:cNvPr>
          <p:cNvPicPr>
            <a:picLocks noChangeAspect="1"/>
          </p:cNvPicPr>
          <p:nvPr/>
        </p:nvPicPr>
        <p:blipFill>
          <a:blip r:embed="rId3"/>
          <a:stretch>
            <a:fillRect/>
          </a:stretch>
        </p:blipFill>
        <p:spPr>
          <a:xfrm>
            <a:off x="2036746" y="2177368"/>
            <a:ext cx="8118508" cy="2503263"/>
          </a:xfrm>
          <a:prstGeom prst="rect">
            <a:avLst/>
          </a:prstGeom>
        </p:spPr>
      </p:pic>
    </p:spTree>
    <p:extLst>
      <p:ext uri="{BB962C8B-B14F-4D97-AF65-F5344CB8AC3E}">
        <p14:creationId xmlns:p14="http://schemas.microsoft.com/office/powerpoint/2010/main" val="128590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8108BFB-5F60-4DAA-B0FC-C4D387B3C7DB}"/>
              </a:ext>
            </a:extLst>
          </p:cNvPr>
          <p:cNvSpPr>
            <a:spLocks noGrp="1"/>
          </p:cNvSpPr>
          <p:nvPr>
            <p:ph type="ctrTitle"/>
          </p:nvPr>
        </p:nvSpPr>
        <p:spPr>
          <a:xfrm>
            <a:off x="756920" y="638133"/>
            <a:ext cx="3561347" cy="618640"/>
          </a:xfrm>
        </p:spPr>
        <p:txBody>
          <a:bodyPr>
            <a:noAutofit/>
          </a:bodyPr>
          <a:lstStyle/>
          <a:p>
            <a:pPr algn="l"/>
            <a:r>
              <a:rPr lang="en-US" altLang="zh-CN" sz="4000" b="1" dirty="0">
                <a:latin typeface="Times New Roman" panose="02020603050405020304" pitchFamily="18" charset="0"/>
                <a:cs typeface="Times New Roman" panose="02020603050405020304" pitchFamily="18" charset="0"/>
              </a:rPr>
              <a:t>Co-Training</a:t>
            </a:r>
            <a:endParaRPr lang="zh-CN" altLang="en-US" sz="4000" b="1" dirty="0">
              <a:latin typeface="Times New Roman" panose="02020603050405020304" pitchFamily="18" charset="0"/>
              <a:cs typeface="Times New Roman" panose="02020603050405020304" pitchFamily="18" charset="0"/>
            </a:endParaRPr>
          </a:p>
        </p:txBody>
      </p:sp>
      <p:grpSp>
        <p:nvGrpSpPr>
          <p:cNvPr id="78" name="组合 77">
            <a:extLst>
              <a:ext uri="{FF2B5EF4-FFF2-40B4-BE49-F238E27FC236}">
                <a16:creationId xmlns:a16="http://schemas.microsoft.com/office/drawing/2014/main" id="{07281B6D-70D3-49A0-BAD1-D99E38F2FDAC}"/>
              </a:ext>
            </a:extLst>
          </p:cNvPr>
          <p:cNvGrpSpPr/>
          <p:nvPr/>
        </p:nvGrpSpPr>
        <p:grpSpPr>
          <a:xfrm>
            <a:off x="4794377" y="1434403"/>
            <a:ext cx="5366838" cy="2676909"/>
            <a:chOff x="4794377" y="1434403"/>
            <a:chExt cx="5366838" cy="2676909"/>
          </a:xfrm>
        </p:grpSpPr>
        <p:pic>
          <p:nvPicPr>
            <p:cNvPr id="28" name="图片 27">
              <a:extLst>
                <a:ext uri="{FF2B5EF4-FFF2-40B4-BE49-F238E27FC236}">
                  <a16:creationId xmlns:a16="http://schemas.microsoft.com/office/drawing/2014/main" id="{9C6CB0FF-CF4F-4037-803F-18CBAD1A1886}"/>
                </a:ext>
              </a:extLst>
            </p:cNvPr>
            <p:cNvPicPr>
              <a:picLocks noChangeAspect="1"/>
            </p:cNvPicPr>
            <p:nvPr/>
          </p:nvPicPr>
          <p:blipFill>
            <a:blip r:embed="rId3"/>
            <a:stretch>
              <a:fillRect/>
            </a:stretch>
          </p:blipFill>
          <p:spPr>
            <a:xfrm>
              <a:off x="4794377" y="1985513"/>
              <a:ext cx="948315" cy="494773"/>
            </a:xfrm>
            <a:prstGeom prst="rect">
              <a:avLst/>
            </a:prstGeom>
          </p:spPr>
        </p:pic>
        <p:pic>
          <p:nvPicPr>
            <p:cNvPr id="29" name="图片 28">
              <a:extLst>
                <a:ext uri="{FF2B5EF4-FFF2-40B4-BE49-F238E27FC236}">
                  <a16:creationId xmlns:a16="http://schemas.microsoft.com/office/drawing/2014/main" id="{19EBB079-184A-4861-959B-B6374DCE0503}"/>
                </a:ext>
              </a:extLst>
            </p:cNvPr>
            <p:cNvPicPr>
              <a:picLocks noChangeAspect="1"/>
            </p:cNvPicPr>
            <p:nvPr/>
          </p:nvPicPr>
          <p:blipFill>
            <a:blip r:embed="rId3"/>
            <a:stretch>
              <a:fillRect/>
            </a:stretch>
          </p:blipFill>
          <p:spPr>
            <a:xfrm>
              <a:off x="4794377" y="3397996"/>
              <a:ext cx="948315" cy="494773"/>
            </a:xfrm>
            <a:prstGeom prst="rect">
              <a:avLst/>
            </a:prstGeom>
          </p:spPr>
        </p:pic>
        <p:pic>
          <p:nvPicPr>
            <p:cNvPr id="30" name="图片 29">
              <a:extLst>
                <a:ext uri="{FF2B5EF4-FFF2-40B4-BE49-F238E27FC236}">
                  <a16:creationId xmlns:a16="http://schemas.microsoft.com/office/drawing/2014/main" id="{96F2E10E-5C91-428D-B198-B101053A41C6}"/>
                </a:ext>
              </a:extLst>
            </p:cNvPr>
            <p:cNvPicPr>
              <a:picLocks noChangeAspect="1"/>
            </p:cNvPicPr>
            <p:nvPr/>
          </p:nvPicPr>
          <p:blipFill>
            <a:blip r:embed="rId4"/>
            <a:stretch>
              <a:fillRect/>
            </a:stretch>
          </p:blipFill>
          <p:spPr>
            <a:xfrm>
              <a:off x="5912590" y="1843785"/>
              <a:ext cx="1318405" cy="2267527"/>
            </a:xfrm>
            <a:prstGeom prst="rect">
              <a:avLst/>
            </a:prstGeom>
          </p:spPr>
        </p:pic>
        <p:pic>
          <p:nvPicPr>
            <p:cNvPr id="31" name="图片 30">
              <a:extLst>
                <a:ext uri="{FF2B5EF4-FFF2-40B4-BE49-F238E27FC236}">
                  <a16:creationId xmlns:a16="http://schemas.microsoft.com/office/drawing/2014/main" id="{D507A170-D7E7-4A31-8F0E-29AE346030B5}"/>
                </a:ext>
              </a:extLst>
            </p:cNvPr>
            <p:cNvPicPr>
              <a:picLocks noChangeAspect="1"/>
            </p:cNvPicPr>
            <p:nvPr/>
          </p:nvPicPr>
          <p:blipFill>
            <a:blip r:embed="rId3"/>
            <a:stretch>
              <a:fillRect/>
            </a:stretch>
          </p:blipFill>
          <p:spPr>
            <a:xfrm>
              <a:off x="7334340" y="1985513"/>
              <a:ext cx="948315" cy="494773"/>
            </a:xfrm>
            <a:prstGeom prst="rect">
              <a:avLst/>
            </a:prstGeom>
          </p:spPr>
        </p:pic>
        <p:pic>
          <p:nvPicPr>
            <p:cNvPr id="32" name="图片 31">
              <a:extLst>
                <a:ext uri="{FF2B5EF4-FFF2-40B4-BE49-F238E27FC236}">
                  <a16:creationId xmlns:a16="http://schemas.microsoft.com/office/drawing/2014/main" id="{FAE6934F-3BA7-4216-9B56-94DCFD0A6509}"/>
                </a:ext>
              </a:extLst>
            </p:cNvPr>
            <p:cNvPicPr>
              <a:picLocks noChangeAspect="1"/>
            </p:cNvPicPr>
            <p:nvPr/>
          </p:nvPicPr>
          <p:blipFill>
            <a:blip r:embed="rId3"/>
            <a:stretch>
              <a:fillRect/>
            </a:stretch>
          </p:blipFill>
          <p:spPr>
            <a:xfrm>
              <a:off x="7334340" y="3397995"/>
              <a:ext cx="948315" cy="494773"/>
            </a:xfrm>
            <a:prstGeom prst="rect">
              <a:avLst/>
            </a:prstGeom>
          </p:spPr>
        </p:pic>
        <p:sp>
          <p:nvSpPr>
            <p:cNvPr id="33" name="矩形 32">
              <a:extLst>
                <a:ext uri="{FF2B5EF4-FFF2-40B4-BE49-F238E27FC236}">
                  <a16:creationId xmlns:a16="http://schemas.microsoft.com/office/drawing/2014/main" id="{2167167C-B9E6-4F8F-A44E-4ADC9D7691B3}"/>
                </a:ext>
              </a:extLst>
            </p:cNvPr>
            <p:cNvSpPr/>
            <p:nvPr/>
          </p:nvSpPr>
          <p:spPr>
            <a:xfrm>
              <a:off x="7268144" y="1434403"/>
              <a:ext cx="1080705" cy="646331"/>
            </a:xfrm>
            <a:prstGeom prst="rect">
              <a:avLst/>
            </a:prstGeom>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Labeled</a:t>
              </a:r>
            </a:p>
            <a:p>
              <a:pPr algn="ctr"/>
              <a:r>
                <a:rPr lang="en-US" altLang="zh-CN" dirty="0">
                  <a:latin typeface="Times New Roman" panose="02020603050405020304" pitchFamily="18" charset="0"/>
                  <a:cs typeface="Times New Roman" panose="02020603050405020304" pitchFamily="18" charset="0"/>
                </a:rPr>
                <a:t>by M2</a:t>
              </a:r>
            </a:p>
          </p:txBody>
        </p:sp>
        <p:sp>
          <p:nvSpPr>
            <p:cNvPr id="34" name="矩形 33">
              <a:extLst>
                <a:ext uri="{FF2B5EF4-FFF2-40B4-BE49-F238E27FC236}">
                  <a16:creationId xmlns:a16="http://schemas.microsoft.com/office/drawing/2014/main" id="{20090F77-F8E3-4C06-AC3E-16389B731C00}"/>
                </a:ext>
              </a:extLst>
            </p:cNvPr>
            <p:cNvSpPr/>
            <p:nvPr/>
          </p:nvSpPr>
          <p:spPr>
            <a:xfrm>
              <a:off x="7334340" y="2882598"/>
              <a:ext cx="1080705" cy="646331"/>
            </a:xfrm>
            <a:prstGeom prst="rect">
              <a:avLst/>
            </a:prstGeom>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Labeled</a:t>
              </a:r>
            </a:p>
            <a:p>
              <a:pPr algn="ctr"/>
              <a:r>
                <a:rPr lang="en-US" altLang="zh-CN" dirty="0">
                  <a:latin typeface="Times New Roman" panose="02020603050405020304" pitchFamily="18" charset="0"/>
                  <a:cs typeface="Times New Roman" panose="02020603050405020304" pitchFamily="18" charset="0"/>
                </a:rPr>
                <a:t>by M1</a:t>
              </a:r>
            </a:p>
          </p:txBody>
        </p:sp>
        <p:pic>
          <p:nvPicPr>
            <p:cNvPr id="35" name="图片 34">
              <a:extLst>
                <a:ext uri="{FF2B5EF4-FFF2-40B4-BE49-F238E27FC236}">
                  <a16:creationId xmlns:a16="http://schemas.microsoft.com/office/drawing/2014/main" id="{33D9CB0D-C7FE-476A-911F-E763C3281624}"/>
                </a:ext>
              </a:extLst>
            </p:cNvPr>
            <p:cNvPicPr>
              <a:picLocks noChangeAspect="1"/>
            </p:cNvPicPr>
            <p:nvPr/>
          </p:nvPicPr>
          <p:blipFill>
            <a:blip r:embed="rId5"/>
            <a:stretch>
              <a:fillRect/>
            </a:stretch>
          </p:blipFill>
          <p:spPr>
            <a:xfrm>
              <a:off x="8415045" y="1843785"/>
              <a:ext cx="1746170" cy="801325"/>
            </a:xfrm>
            <a:prstGeom prst="rect">
              <a:avLst/>
            </a:prstGeom>
          </p:spPr>
        </p:pic>
        <p:pic>
          <p:nvPicPr>
            <p:cNvPr id="36" name="图片 35">
              <a:extLst>
                <a:ext uri="{FF2B5EF4-FFF2-40B4-BE49-F238E27FC236}">
                  <a16:creationId xmlns:a16="http://schemas.microsoft.com/office/drawing/2014/main" id="{98D843B1-AE80-4E7D-A761-7B9CD2A8EA27}"/>
                </a:ext>
              </a:extLst>
            </p:cNvPr>
            <p:cNvPicPr>
              <a:picLocks noChangeAspect="1"/>
            </p:cNvPicPr>
            <p:nvPr/>
          </p:nvPicPr>
          <p:blipFill>
            <a:blip r:embed="rId6"/>
            <a:stretch>
              <a:fillRect/>
            </a:stretch>
          </p:blipFill>
          <p:spPr>
            <a:xfrm>
              <a:off x="8415045" y="3279722"/>
              <a:ext cx="1697783" cy="742058"/>
            </a:xfrm>
            <a:prstGeom prst="rect">
              <a:avLst/>
            </a:prstGeom>
          </p:spPr>
        </p:pic>
      </p:grpSp>
      <p:grpSp>
        <p:nvGrpSpPr>
          <p:cNvPr id="79" name="组合 78">
            <a:extLst>
              <a:ext uri="{FF2B5EF4-FFF2-40B4-BE49-F238E27FC236}">
                <a16:creationId xmlns:a16="http://schemas.microsoft.com/office/drawing/2014/main" id="{789F7362-75B4-4C88-A093-47BBE74659C1}"/>
              </a:ext>
            </a:extLst>
          </p:cNvPr>
          <p:cNvGrpSpPr/>
          <p:nvPr/>
        </p:nvGrpSpPr>
        <p:grpSpPr>
          <a:xfrm>
            <a:off x="1130300" y="2218930"/>
            <a:ext cx="9755416" cy="2916104"/>
            <a:chOff x="1130300" y="2218930"/>
            <a:chExt cx="9755416" cy="2916104"/>
          </a:xfrm>
        </p:grpSpPr>
        <p:cxnSp>
          <p:nvCxnSpPr>
            <p:cNvPr id="46" name="直接连接符 45">
              <a:extLst>
                <a:ext uri="{FF2B5EF4-FFF2-40B4-BE49-F238E27FC236}">
                  <a16:creationId xmlns:a16="http://schemas.microsoft.com/office/drawing/2014/main" id="{34692B0B-2F4E-4067-B1C8-369AF2C2B490}"/>
                </a:ext>
              </a:extLst>
            </p:cNvPr>
            <p:cNvCxnSpPr>
              <a:cxnSpLocks/>
              <a:stCxn id="35" idx="3"/>
            </p:cNvCxnSpPr>
            <p:nvPr/>
          </p:nvCxnSpPr>
          <p:spPr>
            <a:xfrm>
              <a:off x="10161215" y="2244448"/>
              <a:ext cx="724499" cy="0"/>
            </a:xfrm>
            <a:prstGeom prst="line">
              <a:avLst/>
            </a:prstGeom>
            <a:ln w="508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7FE0EEE4-163A-4312-97A8-01C68A5AB7A2}"/>
                </a:ext>
              </a:extLst>
            </p:cNvPr>
            <p:cNvCxnSpPr>
              <a:cxnSpLocks/>
              <a:stCxn id="36" idx="3"/>
            </p:cNvCxnSpPr>
            <p:nvPr/>
          </p:nvCxnSpPr>
          <p:spPr>
            <a:xfrm flipV="1">
              <a:off x="10112828" y="3645383"/>
              <a:ext cx="772886" cy="5368"/>
            </a:xfrm>
            <a:prstGeom prst="line">
              <a:avLst/>
            </a:prstGeom>
            <a:ln w="508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DBE8F37B-57D5-4A43-81BE-3AFB1A2FA05A}"/>
                </a:ext>
              </a:extLst>
            </p:cNvPr>
            <p:cNvCxnSpPr>
              <a:cxnSpLocks/>
            </p:cNvCxnSpPr>
            <p:nvPr/>
          </p:nvCxnSpPr>
          <p:spPr>
            <a:xfrm>
              <a:off x="10885714" y="2218930"/>
              <a:ext cx="0" cy="2856625"/>
            </a:xfrm>
            <a:prstGeom prst="line">
              <a:avLst/>
            </a:prstGeom>
            <a:ln w="508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C61CA0D9-7B4D-4B3F-8E67-7404B5CC349E}"/>
                </a:ext>
              </a:extLst>
            </p:cNvPr>
            <p:cNvCxnSpPr>
              <a:cxnSpLocks/>
            </p:cNvCxnSpPr>
            <p:nvPr/>
          </p:nvCxnSpPr>
          <p:spPr>
            <a:xfrm flipH="1">
              <a:off x="1139658" y="5046317"/>
              <a:ext cx="9746058" cy="65266"/>
            </a:xfrm>
            <a:prstGeom prst="line">
              <a:avLst/>
            </a:prstGeom>
            <a:ln w="508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27411D1C-1741-432B-920A-78576F456D1C}"/>
                </a:ext>
              </a:extLst>
            </p:cNvPr>
            <p:cNvCxnSpPr>
              <a:cxnSpLocks/>
            </p:cNvCxnSpPr>
            <p:nvPr/>
          </p:nvCxnSpPr>
          <p:spPr>
            <a:xfrm flipH="1">
              <a:off x="1130300" y="3643570"/>
              <a:ext cx="17301" cy="1491464"/>
            </a:xfrm>
            <a:prstGeom prst="line">
              <a:avLst/>
            </a:prstGeom>
            <a:ln w="50800">
              <a:solidFill>
                <a:schemeClr val="tx1">
                  <a:lumMod val="65000"/>
                  <a:lumOff val="35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71" name="矩形 70">
            <a:extLst>
              <a:ext uri="{FF2B5EF4-FFF2-40B4-BE49-F238E27FC236}">
                <a16:creationId xmlns:a16="http://schemas.microsoft.com/office/drawing/2014/main" id="{90E3CED5-FE22-4D2D-9D04-FD460DF383DD}"/>
              </a:ext>
            </a:extLst>
          </p:cNvPr>
          <p:cNvSpPr/>
          <p:nvPr/>
        </p:nvSpPr>
        <p:spPr>
          <a:xfrm>
            <a:off x="789410" y="5405463"/>
            <a:ext cx="5436104" cy="369332"/>
          </a:xfrm>
          <a:prstGeom prst="rect">
            <a:avLst/>
          </a:prstGeom>
        </p:spPr>
        <p:txBody>
          <a:bodyPr wrap="none">
            <a:spAutoFit/>
          </a:bodyPr>
          <a:lstStyle/>
          <a:p>
            <a:r>
              <a:rPr lang="en-US" altLang="zh-CN" dirty="0"/>
              <a:t>1.</a:t>
            </a:r>
            <a:r>
              <a:rPr lang="zh-CN" altLang="en-US" dirty="0"/>
              <a:t>使用有标数据的不同视图构建两个不同的分类器。</a:t>
            </a:r>
          </a:p>
        </p:txBody>
      </p:sp>
      <p:grpSp>
        <p:nvGrpSpPr>
          <p:cNvPr id="77" name="组合 76">
            <a:extLst>
              <a:ext uri="{FF2B5EF4-FFF2-40B4-BE49-F238E27FC236}">
                <a16:creationId xmlns:a16="http://schemas.microsoft.com/office/drawing/2014/main" id="{50A0A8F2-8531-4F1B-AD42-221A3E23C213}"/>
              </a:ext>
            </a:extLst>
          </p:cNvPr>
          <p:cNvGrpSpPr/>
          <p:nvPr/>
        </p:nvGrpSpPr>
        <p:grpSpPr>
          <a:xfrm>
            <a:off x="470482" y="1647654"/>
            <a:ext cx="4551452" cy="2728602"/>
            <a:chOff x="470482" y="1647654"/>
            <a:chExt cx="4551452" cy="2728602"/>
          </a:xfrm>
        </p:grpSpPr>
        <p:pic>
          <p:nvPicPr>
            <p:cNvPr id="5" name="图片 4">
              <a:extLst>
                <a:ext uri="{FF2B5EF4-FFF2-40B4-BE49-F238E27FC236}">
                  <a16:creationId xmlns:a16="http://schemas.microsoft.com/office/drawing/2014/main" id="{C5F4A4A4-3511-4690-B87D-4A44E2CDD307}"/>
                </a:ext>
              </a:extLst>
            </p:cNvPr>
            <p:cNvPicPr>
              <a:picLocks noChangeAspect="1"/>
            </p:cNvPicPr>
            <p:nvPr/>
          </p:nvPicPr>
          <p:blipFill rotWithShape="1">
            <a:blip r:embed="rId7"/>
            <a:srcRect r="1608"/>
            <a:stretch/>
          </p:blipFill>
          <p:spPr>
            <a:xfrm>
              <a:off x="470482" y="2392846"/>
              <a:ext cx="1354235" cy="1252537"/>
            </a:xfrm>
            <a:prstGeom prst="rect">
              <a:avLst/>
            </a:prstGeom>
          </p:spPr>
        </p:pic>
        <p:pic>
          <p:nvPicPr>
            <p:cNvPr id="11" name="图片 10">
              <a:extLst>
                <a:ext uri="{FF2B5EF4-FFF2-40B4-BE49-F238E27FC236}">
                  <a16:creationId xmlns:a16="http://schemas.microsoft.com/office/drawing/2014/main" id="{A1E82241-42E6-4BCC-83BE-E88CC53B272D}"/>
                </a:ext>
              </a:extLst>
            </p:cNvPr>
            <p:cNvPicPr>
              <a:picLocks noChangeAspect="1"/>
            </p:cNvPicPr>
            <p:nvPr/>
          </p:nvPicPr>
          <p:blipFill>
            <a:blip r:embed="rId8"/>
            <a:stretch>
              <a:fillRect/>
            </a:stretch>
          </p:blipFill>
          <p:spPr>
            <a:xfrm>
              <a:off x="2728571" y="3205764"/>
              <a:ext cx="2293363" cy="1170492"/>
            </a:xfrm>
            <a:prstGeom prst="rect">
              <a:avLst/>
            </a:prstGeom>
          </p:spPr>
        </p:pic>
        <p:pic>
          <p:nvPicPr>
            <p:cNvPr id="12" name="图片 11">
              <a:extLst>
                <a:ext uri="{FF2B5EF4-FFF2-40B4-BE49-F238E27FC236}">
                  <a16:creationId xmlns:a16="http://schemas.microsoft.com/office/drawing/2014/main" id="{BFABFEDD-8998-40A1-BD2A-27C44D41E1B6}"/>
                </a:ext>
              </a:extLst>
            </p:cNvPr>
            <p:cNvPicPr>
              <a:picLocks noChangeAspect="1"/>
            </p:cNvPicPr>
            <p:nvPr/>
          </p:nvPicPr>
          <p:blipFill>
            <a:blip r:embed="rId9"/>
            <a:stretch>
              <a:fillRect/>
            </a:stretch>
          </p:blipFill>
          <p:spPr>
            <a:xfrm>
              <a:off x="2728571" y="1647654"/>
              <a:ext cx="2269966" cy="1170492"/>
            </a:xfrm>
            <a:prstGeom prst="rect">
              <a:avLst/>
            </a:prstGeom>
          </p:spPr>
        </p:pic>
        <p:cxnSp>
          <p:nvCxnSpPr>
            <p:cNvPr id="16" name="连接符: 肘形 15">
              <a:extLst>
                <a:ext uri="{FF2B5EF4-FFF2-40B4-BE49-F238E27FC236}">
                  <a16:creationId xmlns:a16="http://schemas.microsoft.com/office/drawing/2014/main" id="{736E8608-787D-4187-BD65-A65525D49674}"/>
                </a:ext>
              </a:extLst>
            </p:cNvPr>
            <p:cNvCxnSpPr>
              <a:cxnSpLocks/>
              <a:stCxn id="5" idx="3"/>
              <a:endCxn id="12" idx="1"/>
            </p:cNvCxnSpPr>
            <p:nvPr/>
          </p:nvCxnSpPr>
          <p:spPr>
            <a:xfrm flipV="1">
              <a:off x="1824717" y="2232900"/>
              <a:ext cx="903854" cy="786215"/>
            </a:xfrm>
            <a:prstGeom prst="bentConnector3">
              <a:avLst>
                <a:gd name="adj1" fmla="val 50000"/>
              </a:avLst>
            </a:prstGeom>
            <a:ln w="254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连接符: 肘形 17">
              <a:extLst>
                <a:ext uri="{FF2B5EF4-FFF2-40B4-BE49-F238E27FC236}">
                  <a16:creationId xmlns:a16="http://schemas.microsoft.com/office/drawing/2014/main" id="{6CEF3C8D-E0AB-49B1-BB6B-B1D5D778DD11}"/>
                </a:ext>
              </a:extLst>
            </p:cNvPr>
            <p:cNvCxnSpPr>
              <a:cxnSpLocks/>
              <a:stCxn id="5" idx="3"/>
              <a:endCxn id="11" idx="1"/>
            </p:cNvCxnSpPr>
            <p:nvPr/>
          </p:nvCxnSpPr>
          <p:spPr>
            <a:xfrm>
              <a:off x="1824717" y="3019115"/>
              <a:ext cx="903854" cy="771895"/>
            </a:xfrm>
            <a:prstGeom prst="bentConnector3">
              <a:avLst/>
            </a:prstGeom>
            <a:ln w="254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矩形 71">
              <a:extLst>
                <a:ext uri="{FF2B5EF4-FFF2-40B4-BE49-F238E27FC236}">
                  <a16:creationId xmlns:a16="http://schemas.microsoft.com/office/drawing/2014/main" id="{53AC874D-0B54-4FD3-94D4-6F43BFAE0C71}"/>
                </a:ext>
              </a:extLst>
            </p:cNvPr>
            <p:cNvSpPr/>
            <p:nvPr/>
          </p:nvSpPr>
          <p:spPr>
            <a:xfrm>
              <a:off x="1794721" y="1672317"/>
              <a:ext cx="1080705" cy="369332"/>
            </a:xfrm>
            <a:prstGeom prst="rect">
              <a:avLst/>
            </a:prstGeom>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View 1</a:t>
              </a:r>
            </a:p>
          </p:txBody>
        </p:sp>
        <p:sp>
          <p:nvSpPr>
            <p:cNvPr id="73" name="矩形 72">
              <a:extLst>
                <a:ext uri="{FF2B5EF4-FFF2-40B4-BE49-F238E27FC236}">
                  <a16:creationId xmlns:a16="http://schemas.microsoft.com/office/drawing/2014/main" id="{24DCA3B2-1F26-4A8D-A532-A474657950EE}"/>
                </a:ext>
              </a:extLst>
            </p:cNvPr>
            <p:cNvSpPr/>
            <p:nvPr/>
          </p:nvSpPr>
          <p:spPr>
            <a:xfrm>
              <a:off x="1794721" y="3980051"/>
              <a:ext cx="1080705" cy="369332"/>
            </a:xfrm>
            <a:prstGeom prst="rect">
              <a:avLst/>
            </a:prstGeom>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View 2</a:t>
              </a:r>
            </a:p>
          </p:txBody>
        </p:sp>
      </p:grpSp>
      <p:sp>
        <p:nvSpPr>
          <p:cNvPr id="74" name="矩形 73">
            <a:extLst>
              <a:ext uri="{FF2B5EF4-FFF2-40B4-BE49-F238E27FC236}">
                <a16:creationId xmlns:a16="http://schemas.microsoft.com/office/drawing/2014/main" id="{FFD36A52-8EC9-4A0E-A5CC-CFD9990F48BC}"/>
              </a:ext>
            </a:extLst>
          </p:cNvPr>
          <p:cNvSpPr/>
          <p:nvPr/>
        </p:nvSpPr>
        <p:spPr>
          <a:xfrm>
            <a:off x="6096000" y="5426027"/>
            <a:ext cx="4926349" cy="369332"/>
          </a:xfrm>
          <a:prstGeom prst="rect">
            <a:avLst/>
          </a:prstGeom>
        </p:spPr>
        <p:txBody>
          <a:bodyPr wrap="none">
            <a:spAutoFit/>
          </a:bodyPr>
          <a:lstStyle/>
          <a:p>
            <a:r>
              <a:rPr lang="en-US" altLang="zh-CN" dirty="0"/>
              <a:t>2.</a:t>
            </a:r>
            <a:r>
              <a:rPr lang="zh-CN" altLang="en-US" dirty="0"/>
              <a:t>选出一部分无标数据，使用</a:t>
            </a:r>
            <a:r>
              <a:rPr lang="en-US" altLang="zh-CN" dirty="0"/>
              <a:t>M1</a:t>
            </a:r>
            <a:r>
              <a:rPr lang="zh-CN" altLang="en-US" dirty="0"/>
              <a:t>与</a:t>
            </a:r>
            <a:r>
              <a:rPr lang="en-US" altLang="zh-CN" dirty="0"/>
              <a:t>M2</a:t>
            </a:r>
            <a:r>
              <a:rPr lang="zh-CN" altLang="en-US" dirty="0"/>
              <a:t>打标签。</a:t>
            </a:r>
            <a:endParaRPr lang="en-US" altLang="zh-CN" dirty="0"/>
          </a:p>
        </p:txBody>
      </p:sp>
      <p:sp>
        <p:nvSpPr>
          <p:cNvPr id="75" name="矩形 74">
            <a:extLst>
              <a:ext uri="{FF2B5EF4-FFF2-40B4-BE49-F238E27FC236}">
                <a16:creationId xmlns:a16="http://schemas.microsoft.com/office/drawing/2014/main" id="{EA7A0DC0-E073-41C2-A08A-87346ACA468E}"/>
              </a:ext>
            </a:extLst>
          </p:cNvPr>
          <p:cNvSpPr/>
          <p:nvPr/>
        </p:nvSpPr>
        <p:spPr>
          <a:xfrm>
            <a:off x="816343" y="5831530"/>
            <a:ext cx="5388013" cy="369332"/>
          </a:xfrm>
          <a:prstGeom prst="rect">
            <a:avLst/>
          </a:prstGeom>
        </p:spPr>
        <p:txBody>
          <a:bodyPr wrap="none">
            <a:spAutoFit/>
          </a:bodyPr>
          <a:lstStyle/>
          <a:p>
            <a:r>
              <a:rPr lang="en-US" altLang="zh-CN" dirty="0"/>
              <a:t>3.</a:t>
            </a:r>
            <a:r>
              <a:rPr lang="zh-CN" altLang="en-US" dirty="0"/>
              <a:t>将打好标签的数据分别加入到</a:t>
            </a:r>
            <a:r>
              <a:rPr lang="en-US" altLang="zh-CN" dirty="0"/>
              <a:t>M1</a:t>
            </a:r>
            <a:r>
              <a:rPr lang="zh-CN" altLang="en-US" dirty="0"/>
              <a:t>与</a:t>
            </a:r>
            <a:r>
              <a:rPr lang="en-US" altLang="zh-CN" dirty="0"/>
              <a:t>M2</a:t>
            </a:r>
            <a:r>
              <a:rPr lang="zh-CN" altLang="en-US" dirty="0"/>
              <a:t>的训练集。</a:t>
            </a:r>
            <a:endParaRPr lang="en-US" altLang="zh-CN" dirty="0"/>
          </a:p>
        </p:txBody>
      </p:sp>
      <p:sp>
        <p:nvSpPr>
          <p:cNvPr id="76" name="矩形 75">
            <a:extLst>
              <a:ext uri="{FF2B5EF4-FFF2-40B4-BE49-F238E27FC236}">
                <a16:creationId xmlns:a16="http://schemas.microsoft.com/office/drawing/2014/main" id="{490A58DE-65FD-4507-A282-2641E40B25A7}"/>
              </a:ext>
            </a:extLst>
          </p:cNvPr>
          <p:cNvSpPr/>
          <p:nvPr/>
        </p:nvSpPr>
        <p:spPr>
          <a:xfrm>
            <a:off x="6096000" y="5831530"/>
            <a:ext cx="4743606" cy="369332"/>
          </a:xfrm>
          <a:prstGeom prst="rect">
            <a:avLst/>
          </a:prstGeom>
        </p:spPr>
        <p:txBody>
          <a:bodyPr wrap="none">
            <a:spAutoFit/>
          </a:bodyPr>
          <a:lstStyle/>
          <a:p>
            <a:r>
              <a:rPr lang="en-US" altLang="zh-CN" dirty="0"/>
              <a:t>4.</a:t>
            </a:r>
            <a:r>
              <a:rPr lang="zh-CN" altLang="en-US" dirty="0"/>
              <a:t>迭代多次，最终使用两个分类器联合预测。</a:t>
            </a:r>
            <a:endParaRPr lang="en-US" altLang="zh-CN" dirty="0"/>
          </a:p>
        </p:txBody>
      </p:sp>
    </p:spTree>
    <p:extLst>
      <p:ext uri="{BB962C8B-B14F-4D97-AF65-F5344CB8AC3E}">
        <p14:creationId xmlns:p14="http://schemas.microsoft.com/office/powerpoint/2010/main" val="380625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4" grpId="0"/>
      <p:bldP spid="75"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8108BFB-5F60-4DAA-B0FC-C4D387B3C7DB}"/>
              </a:ext>
            </a:extLst>
          </p:cNvPr>
          <p:cNvSpPr>
            <a:spLocks noGrp="1"/>
          </p:cNvSpPr>
          <p:nvPr>
            <p:ph type="ctrTitle"/>
          </p:nvPr>
        </p:nvSpPr>
        <p:spPr>
          <a:xfrm>
            <a:off x="756920" y="638133"/>
            <a:ext cx="3561347" cy="618640"/>
          </a:xfrm>
        </p:spPr>
        <p:txBody>
          <a:bodyPr>
            <a:noAutofit/>
          </a:bodyPr>
          <a:lstStyle/>
          <a:p>
            <a:pPr algn="l"/>
            <a:r>
              <a:rPr lang="en-US" altLang="zh-CN" sz="4000" b="1" dirty="0">
                <a:latin typeface="Times New Roman" panose="02020603050405020304" pitchFamily="18" charset="0"/>
                <a:cs typeface="Times New Roman" panose="02020603050405020304" pitchFamily="18" charset="0"/>
              </a:rPr>
              <a:t>Co-Training</a:t>
            </a:r>
            <a:endParaRPr lang="zh-CN" altLang="en-US" sz="4000" b="1" dirty="0">
              <a:latin typeface="Times New Roman" panose="02020603050405020304" pitchFamily="18" charset="0"/>
              <a:cs typeface="Times New Roman" panose="02020603050405020304" pitchFamily="18" charset="0"/>
            </a:endParaRPr>
          </a:p>
        </p:txBody>
      </p:sp>
      <p:sp>
        <p:nvSpPr>
          <p:cNvPr id="37" name="矩形 36">
            <a:extLst>
              <a:ext uri="{FF2B5EF4-FFF2-40B4-BE49-F238E27FC236}">
                <a16:creationId xmlns:a16="http://schemas.microsoft.com/office/drawing/2014/main" id="{506BF10B-5231-4A05-9FEE-4701F678A52B}"/>
              </a:ext>
            </a:extLst>
          </p:cNvPr>
          <p:cNvSpPr/>
          <p:nvPr/>
        </p:nvSpPr>
        <p:spPr>
          <a:xfrm>
            <a:off x="756920" y="1447273"/>
            <a:ext cx="7840980" cy="2446119"/>
          </a:xfrm>
          <a:prstGeom prst="rect">
            <a:avLst/>
          </a:prstGeom>
        </p:spPr>
        <p:txBody>
          <a:bodyPr wrap="square">
            <a:spAutoFit/>
          </a:bodyPr>
          <a:lstStyle/>
          <a:p>
            <a:pPr>
              <a:lnSpc>
                <a:spcPct val="150000"/>
              </a:lnSpc>
            </a:pPr>
            <a:r>
              <a:rPr lang="zh-CN" altLang="en-US" sz="2400" b="1" dirty="0"/>
              <a:t>协同训练的假设条件</a:t>
            </a:r>
            <a:endParaRPr lang="en-US" altLang="zh-CN" sz="2400" b="1" dirty="0"/>
          </a:p>
          <a:p>
            <a:pPr lvl="1">
              <a:lnSpc>
                <a:spcPct val="150000"/>
              </a:lnSpc>
            </a:pPr>
            <a:r>
              <a:rPr lang="zh-CN" altLang="en-US" sz="2000" dirty="0"/>
              <a:t>协同训练法要求数据具有两个</a:t>
            </a:r>
            <a:r>
              <a:rPr lang="zh-CN" altLang="en-US" sz="2000" b="1" dirty="0"/>
              <a:t>充分冗余</a:t>
            </a:r>
            <a:r>
              <a:rPr lang="zh-CN" altLang="en-US" sz="2000" dirty="0"/>
              <a:t>且满足</a:t>
            </a:r>
            <a:r>
              <a:rPr lang="zh-CN" altLang="en-US" sz="2000" b="1" dirty="0"/>
              <a:t>条件独立性</a:t>
            </a:r>
            <a:r>
              <a:rPr lang="zh-CN" altLang="en-US" sz="2000" dirty="0"/>
              <a:t>的视图：</a:t>
            </a:r>
            <a:endParaRPr lang="en-US" altLang="zh-CN" sz="2000" dirty="0"/>
          </a:p>
          <a:p>
            <a:pPr lvl="1">
              <a:lnSpc>
                <a:spcPct val="150000"/>
              </a:lnSpc>
            </a:pPr>
            <a:r>
              <a:rPr lang="en-US" altLang="zh-CN" sz="2000" dirty="0"/>
              <a:t>1. </a:t>
            </a:r>
            <a:r>
              <a:rPr lang="zh-CN" altLang="en-US" sz="2000" dirty="0"/>
              <a:t>“充分</a:t>
            </a:r>
            <a:r>
              <a:rPr lang="en-US" altLang="zh-CN" sz="2000" dirty="0"/>
              <a:t>”</a:t>
            </a:r>
            <a:r>
              <a:rPr lang="zh-CN" altLang="en-US" sz="2000" dirty="0"/>
              <a:t>是指每个视图都包含足够产生最优学习器的信息</a:t>
            </a:r>
            <a:r>
              <a:rPr lang="en-US" altLang="zh-CN" sz="2000" dirty="0"/>
              <a:t>, </a:t>
            </a:r>
            <a:r>
              <a:rPr lang="zh-CN" altLang="en-US" sz="2000" dirty="0"/>
              <a:t>此时对其中任一视图来说</a:t>
            </a:r>
            <a:r>
              <a:rPr lang="en-US" altLang="zh-CN" sz="2000" dirty="0"/>
              <a:t>, </a:t>
            </a:r>
            <a:r>
              <a:rPr lang="zh-CN" altLang="en-US" sz="2000" dirty="0"/>
              <a:t>另一个视图则是“冗余</a:t>
            </a:r>
            <a:r>
              <a:rPr lang="en-US" altLang="zh-CN" sz="2000" dirty="0"/>
              <a:t>”</a:t>
            </a:r>
            <a:r>
              <a:rPr lang="zh-CN" altLang="en-US" sz="2000" dirty="0"/>
              <a:t>的</a:t>
            </a:r>
            <a:endParaRPr lang="en-US" altLang="zh-CN" sz="2000" dirty="0"/>
          </a:p>
          <a:p>
            <a:pPr lvl="1">
              <a:lnSpc>
                <a:spcPct val="150000"/>
              </a:lnSpc>
            </a:pPr>
            <a:r>
              <a:rPr lang="en-US" altLang="zh-CN" sz="2000" dirty="0"/>
              <a:t>2. </a:t>
            </a:r>
            <a:r>
              <a:rPr lang="zh-CN" altLang="en-US" sz="2000" dirty="0"/>
              <a:t>对类别标记来说这两个视图条件独立 </a:t>
            </a:r>
            <a:r>
              <a:rPr lang="en-US" altLang="zh-CN" baseline="30000" dirty="0"/>
              <a:t>[1]</a:t>
            </a:r>
            <a:endParaRPr lang="en-US" altLang="zh-CN" sz="2000" baseline="30000" dirty="0"/>
          </a:p>
        </p:txBody>
      </p:sp>
      <p:sp>
        <p:nvSpPr>
          <p:cNvPr id="38" name="矩形 37">
            <a:extLst>
              <a:ext uri="{FF2B5EF4-FFF2-40B4-BE49-F238E27FC236}">
                <a16:creationId xmlns:a16="http://schemas.microsoft.com/office/drawing/2014/main" id="{CA99B431-E7A1-41D2-A52B-23D2611BCF83}"/>
              </a:ext>
            </a:extLst>
          </p:cNvPr>
          <p:cNvSpPr/>
          <p:nvPr/>
        </p:nvSpPr>
        <p:spPr>
          <a:xfrm>
            <a:off x="756920" y="4005734"/>
            <a:ext cx="7840980" cy="1522789"/>
          </a:xfrm>
          <a:prstGeom prst="rect">
            <a:avLst/>
          </a:prstGeom>
        </p:spPr>
        <p:txBody>
          <a:bodyPr wrap="square">
            <a:spAutoFit/>
          </a:bodyPr>
          <a:lstStyle/>
          <a:p>
            <a:pPr>
              <a:lnSpc>
                <a:spcPct val="150000"/>
              </a:lnSpc>
            </a:pPr>
            <a:r>
              <a:rPr lang="zh-CN" altLang="en-US" sz="2400" b="1" dirty="0"/>
              <a:t>构建具有充分独立视图的深度模型</a:t>
            </a:r>
            <a:endParaRPr lang="en-US" altLang="zh-CN" sz="2400" b="1" dirty="0"/>
          </a:p>
          <a:p>
            <a:pPr lvl="1">
              <a:lnSpc>
                <a:spcPct val="150000"/>
              </a:lnSpc>
            </a:pPr>
            <a:r>
              <a:rPr lang="en-US" altLang="zh-CN" sz="2000" dirty="0"/>
              <a:t>1. </a:t>
            </a:r>
            <a:r>
              <a:rPr lang="zh-CN" altLang="en-US" sz="2000" dirty="0"/>
              <a:t>使用不同的网络架构</a:t>
            </a:r>
            <a:r>
              <a:rPr lang="zh-CN" altLang="en-US" dirty="0"/>
              <a:t> </a:t>
            </a:r>
            <a:r>
              <a:rPr lang="en-US" altLang="zh-CN" baseline="30000" dirty="0"/>
              <a:t>[2]</a:t>
            </a:r>
          </a:p>
          <a:p>
            <a:pPr lvl="1">
              <a:lnSpc>
                <a:spcPct val="150000"/>
              </a:lnSpc>
            </a:pPr>
            <a:r>
              <a:rPr lang="en-US" altLang="zh-CN" sz="2000" dirty="0"/>
              <a:t>2. </a:t>
            </a:r>
            <a:r>
              <a:rPr lang="zh-CN" altLang="en-US" sz="2000" dirty="0"/>
              <a:t>使用特殊的训练方法来得到多样化的深度模型</a:t>
            </a:r>
            <a:endParaRPr lang="en-US" altLang="zh-CN" sz="2000" dirty="0"/>
          </a:p>
        </p:txBody>
      </p:sp>
      <p:sp>
        <p:nvSpPr>
          <p:cNvPr id="2" name="矩形 1">
            <a:extLst>
              <a:ext uri="{FF2B5EF4-FFF2-40B4-BE49-F238E27FC236}">
                <a16:creationId xmlns:a16="http://schemas.microsoft.com/office/drawing/2014/main" id="{B94D9FA7-5E80-48AC-889D-196653AD24FC}"/>
              </a:ext>
            </a:extLst>
          </p:cNvPr>
          <p:cNvSpPr/>
          <p:nvPr/>
        </p:nvSpPr>
        <p:spPr>
          <a:xfrm>
            <a:off x="756920" y="5796674"/>
            <a:ext cx="9364980" cy="846386"/>
          </a:xfrm>
          <a:prstGeom prst="rect">
            <a:avLst/>
          </a:prstGeom>
        </p:spPr>
        <p:txBody>
          <a:bodyPr wrap="square">
            <a:spAutoFit/>
          </a:bodyPr>
          <a:lstStyle/>
          <a:p>
            <a:pPr>
              <a:lnSpc>
                <a:spcPct val="150000"/>
              </a:lnSpc>
            </a:pPr>
            <a:r>
              <a:rPr lang="en-US" altLang="zh-CN" sz="1400" dirty="0">
                <a:solidFill>
                  <a:srgbClr val="222222"/>
                </a:solidFill>
                <a:latin typeface="Times New Roman" panose="02020603050405020304" pitchFamily="18" charset="0"/>
                <a:cs typeface="Times New Roman" panose="02020603050405020304" pitchFamily="18" charset="0"/>
              </a:rPr>
              <a:t>[1] </a:t>
            </a:r>
            <a:r>
              <a:rPr lang="zh-CN" altLang="en-US" sz="1400" dirty="0">
                <a:solidFill>
                  <a:srgbClr val="222222"/>
                </a:solidFill>
                <a:latin typeface="Times New Roman" panose="02020603050405020304" pitchFamily="18" charset="0"/>
                <a:cs typeface="Times New Roman" panose="02020603050405020304" pitchFamily="18" charset="0"/>
              </a:rPr>
              <a:t>周志华</a:t>
            </a:r>
            <a:r>
              <a:rPr lang="en-US" altLang="zh-CN" sz="1400" dirty="0">
                <a:solidFill>
                  <a:srgbClr val="222222"/>
                </a:solidFill>
                <a:latin typeface="Times New Roman" panose="02020603050405020304" pitchFamily="18" charset="0"/>
                <a:cs typeface="Times New Roman" panose="02020603050405020304" pitchFamily="18" charset="0"/>
              </a:rPr>
              <a:t>. </a:t>
            </a:r>
            <a:r>
              <a:rPr lang="zh-CN" altLang="en-US" sz="1400" dirty="0">
                <a:solidFill>
                  <a:srgbClr val="222222"/>
                </a:solidFill>
                <a:latin typeface="Times New Roman" panose="02020603050405020304" pitchFamily="18" charset="0"/>
                <a:cs typeface="Times New Roman" panose="02020603050405020304" pitchFamily="18" charset="0"/>
              </a:rPr>
              <a:t>基于分歧的半监督学习</a:t>
            </a:r>
            <a:r>
              <a:rPr lang="en-US" altLang="zh-CN" sz="1400" dirty="0">
                <a:solidFill>
                  <a:srgbClr val="222222"/>
                </a:solidFill>
                <a:latin typeface="Times New Roman" panose="02020603050405020304" pitchFamily="18" charset="0"/>
                <a:cs typeface="Times New Roman" panose="02020603050405020304" pitchFamily="18" charset="0"/>
              </a:rPr>
              <a:t>[J]. </a:t>
            </a:r>
            <a:r>
              <a:rPr lang="zh-CN" altLang="en-US" sz="1400" dirty="0">
                <a:solidFill>
                  <a:srgbClr val="222222"/>
                </a:solidFill>
                <a:latin typeface="Times New Roman" panose="02020603050405020304" pitchFamily="18" charset="0"/>
                <a:cs typeface="Times New Roman" panose="02020603050405020304" pitchFamily="18" charset="0"/>
              </a:rPr>
              <a:t>自动化学报</a:t>
            </a:r>
            <a:r>
              <a:rPr lang="en-US" altLang="zh-CN" sz="1400" dirty="0">
                <a:solidFill>
                  <a:srgbClr val="222222"/>
                </a:solidFill>
                <a:latin typeface="Times New Roman" panose="02020603050405020304" pitchFamily="18" charset="0"/>
                <a:cs typeface="Times New Roman" panose="02020603050405020304" pitchFamily="18" charset="0"/>
              </a:rPr>
              <a:t>, 2013, 39(11): 1871-1878.</a:t>
            </a:r>
          </a:p>
          <a:p>
            <a:r>
              <a:rPr lang="en-US" altLang="zh-CN" sz="1400" dirty="0">
                <a:solidFill>
                  <a:srgbClr val="222222"/>
                </a:solidFill>
                <a:latin typeface="Times New Roman" panose="02020603050405020304" pitchFamily="18" charset="0"/>
                <a:cs typeface="Times New Roman" panose="02020603050405020304" pitchFamily="18" charset="0"/>
              </a:rPr>
              <a:t>[2] He T, Zhang Z, Zhang H, et al. Bag of tricks for image classification with convolutional neural networks[C]//Proceedings of                                      the IEEE Conference on Computer Vision and Pattern Recognition. 2019: 558-567.</a:t>
            </a:r>
            <a:endParaRPr lang="zh-CN" altLang="en-US" sz="1400" dirty="0">
              <a:solidFill>
                <a:srgbClr val="2222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9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8108BFB-5F60-4DAA-B0FC-C4D387B3C7DB}"/>
              </a:ext>
            </a:extLst>
          </p:cNvPr>
          <p:cNvSpPr>
            <a:spLocks noGrp="1"/>
          </p:cNvSpPr>
          <p:nvPr>
            <p:ph type="ctrTitle"/>
          </p:nvPr>
        </p:nvSpPr>
        <p:spPr>
          <a:xfrm>
            <a:off x="756920" y="638133"/>
            <a:ext cx="5173980" cy="618640"/>
          </a:xfrm>
        </p:spPr>
        <p:txBody>
          <a:bodyPr>
            <a:noAutofit/>
          </a:bodyPr>
          <a:lstStyle/>
          <a:p>
            <a:pPr algn="l"/>
            <a:r>
              <a:rPr lang="en-US" altLang="zh-CN" sz="4000" b="1" dirty="0">
                <a:latin typeface="Times New Roman" panose="02020603050405020304" pitchFamily="18" charset="0"/>
                <a:cs typeface="Times New Roman" panose="02020603050405020304" pitchFamily="18" charset="0"/>
              </a:rPr>
              <a:t>Deep Co-Training</a:t>
            </a:r>
            <a:endParaRPr lang="zh-CN" altLang="en-US" sz="4000" b="1" dirty="0">
              <a:latin typeface="Times New Roman" panose="02020603050405020304" pitchFamily="18" charset="0"/>
              <a:cs typeface="Times New Roman" panose="02020603050405020304" pitchFamily="18" charset="0"/>
            </a:endParaRPr>
          </a:p>
        </p:txBody>
      </p:sp>
      <p:sp>
        <p:nvSpPr>
          <p:cNvPr id="37" name="矩形 36">
            <a:extLst>
              <a:ext uri="{FF2B5EF4-FFF2-40B4-BE49-F238E27FC236}">
                <a16:creationId xmlns:a16="http://schemas.microsoft.com/office/drawing/2014/main" id="{506BF10B-5231-4A05-9FEE-4701F678A52B}"/>
              </a:ext>
            </a:extLst>
          </p:cNvPr>
          <p:cNvSpPr/>
          <p:nvPr/>
        </p:nvSpPr>
        <p:spPr>
          <a:xfrm>
            <a:off x="756920" y="1447273"/>
            <a:ext cx="9441180" cy="2444259"/>
          </a:xfrm>
          <a:prstGeom prst="rect">
            <a:avLst/>
          </a:prstGeom>
        </p:spPr>
        <p:txBody>
          <a:bodyPr wrap="square">
            <a:spAutoFit/>
          </a:bodyPr>
          <a:lstStyle/>
          <a:p>
            <a:pPr>
              <a:lnSpc>
                <a:spcPct val="150000"/>
              </a:lnSpc>
            </a:pPr>
            <a:r>
              <a:rPr lang="zh-CN" altLang="en-US" sz="2400" b="1" dirty="0">
                <a:latin typeface="Times New Roman" panose="02020603050405020304" pitchFamily="18" charset="0"/>
                <a:cs typeface="Times New Roman" panose="02020603050405020304" pitchFamily="18" charset="0"/>
              </a:rPr>
              <a:t>使用同一个数据集训练两个网络，会有两个弊端：</a:t>
            </a:r>
            <a:endParaRPr lang="en-US" altLang="zh-CN" sz="2400" b="1" dirty="0">
              <a:latin typeface="Times New Roman" panose="02020603050405020304" pitchFamily="18" charset="0"/>
              <a:cs typeface="Times New Roman" panose="02020603050405020304" pitchFamily="18" charset="0"/>
            </a:endParaRPr>
          </a:p>
          <a:p>
            <a:pPr>
              <a:lnSpc>
                <a:spcPct val="15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）对同一个数据集训练两个网络，并不能保证两个网络具有不同的视图，更不能保证具有不同且互补的信息。</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）协同训练会使得两个网络在训练过程中趋于一致，会导致 </a:t>
            </a:r>
            <a:r>
              <a:rPr lang="en-US" altLang="zh-CN" sz="2000" dirty="0">
                <a:latin typeface="Times New Roman" panose="02020603050405020304" pitchFamily="18" charset="0"/>
                <a:cs typeface="Times New Roman" panose="02020603050405020304" pitchFamily="18" charset="0"/>
              </a:rPr>
              <a:t>collapsed neural networks</a:t>
            </a:r>
            <a:r>
              <a:rPr lang="zh-CN" altLang="en-US" sz="2000" dirty="0">
                <a:latin typeface="Times New Roman" panose="02020603050405020304" pitchFamily="18" charset="0"/>
                <a:cs typeface="Times New Roman" panose="02020603050405020304" pitchFamily="18" charset="0"/>
              </a:rPr>
              <a:t>，进而使得协同训练失效。</a:t>
            </a:r>
            <a:endParaRPr lang="en-US" altLang="zh-CN" sz="20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F8E803B3-A41A-4A68-AE73-D021AF31528B}"/>
              </a:ext>
            </a:extLst>
          </p:cNvPr>
          <p:cNvSpPr/>
          <p:nvPr/>
        </p:nvSpPr>
        <p:spPr>
          <a:xfrm>
            <a:off x="668020" y="3996047"/>
            <a:ext cx="9441180" cy="1522789"/>
          </a:xfrm>
          <a:prstGeom prst="rect">
            <a:avLst/>
          </a:prstGeom>
        </p:spPr>
        <p:txBody>
          <a:bodyPr wrap="square">
            <a:spAutoFit/>
          </a:bodyPr>
          <a:lstStyle/>
          <a:p>
            <a:pPr>
              <a:lnSpc>
                <a:spcPct val="150000"/>
              </a:lnSpc>
            </a:pPr>
            <a:r>
              <a:rPr lang="zh-CN" altLang="en-US" sz="2400" b="1" dirty="0">
                <a:latin typeface="Times New Roman" panose="02020603050405020304" pitchFamily="18" charset="0"/>
                <a:cs typeface="Times New Roman" panose="02020603050405020304" pitchFamily="18" charset="0"/>
              </a:rPr>
              <a:t>本文主要贡献：</a:t>
            </a:r>
            <a:endParaRPr lang="en-US" altLang="zh-CN" sz="2400" b="1" dirty="0">
              <a:latin typeface="Times New Roman" panose="02020603050405020304" pitchFamily="18" charset="0"/>
              <a:cs typeface="Times New Roman" panose="02020603050405020304" pitchFamily="18" charset="0"/>
            </a:endParaRPr>
          </a:p>
          <a:p>
            <a:pPr>
              <a:lnSpc>
                <a:spcPct val="15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）提出了新的损失函数，使用无标数据进行协同训练。</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）提出了</a:t>
            </a:r>
            <a:r>
              <a:rPr lang="en-US" altLang="zh-CN" sz="2000" dirty="0">
                <a:latin typeface="Times New Roman" panose="02020603050405020304" pitchFamily="18" charset="0"/>
                <a:cs typeface="Times New Roman" panose="02020603050405020304" pitchFamily="18" charset="0"/>
              </a:rPr>
              <a:t>View Difference Constraint</a:t>
            </a:r>
            <a:r>
              <a:rPr lang="zh-CN" altLang="en-US" sz="2000" dirty="0">
                <a:latin typeface="Times New Roman" panose="02020603050405020304" pitchFamily="18" charset="0"/>
                <a:cs typeface="Times New Roman" panose="02020603050405020304" pitchFamily="18" charset="0"/>
              </a:rPr>
              <a:t>，派生出新的数据集协同训练网络。</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4301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8108BFB-5F60-4DAA-B0FC-C4D387B3C7DB}"/>
              </a:ext>
            </a:extLst>
          </p:cNvPr>
          <p:cNvSpPr>
            <a:spLocks noGrp="1"/>
          </p:cNvSpPr>
          <p:nvPr>
            <p:ph type="ctrTitle"/>
          </p:nvPr>
        </p:nvSpPr>
        <p:spPr>
          <a:xfrm>
            <a:off x="756920" y="638133"/>
            <a:ext cx="5173980" cy="618640"/>
          </a:xfrm>
        </p:spPr>
        <p:txBody>
          <a:bodyPr>
            <a:noAutofit/>
          </a:bodyPr>
          <a:lstStyle/>
          <a:p>
            <a:pPr algn="l"/>
            <a:r>
              <a:rPr lang="en-US" altLang="zh-CN" sz="4000" b="1" dirty="0">
                <a:latin typeface="Times New Roman" panose="02020603050405020304" pitchFamily="18" charset="0"/>
                <a:cs typeface="Times New Roman" panose="02020603050405020304" pitchFamily="18" charset="0"/>
              </a:rPr>
              <a:t>Deep Co-Training</a:t>
            </a:r>
            <a:endParaRPr lang="zh-CN" altLang="en-US" sz="4000" b="1" dirty="0">
              <a:latin typeface="Times New Roman" panose="02020603050405020304" pitchFamily="18" charset="0"/>
              <a:cs typeface="Times New Roman" panose="02020603050405020304" pitchFamily="18" charset="0"/>
            </a:endParaRPr>
          </a:p>
        </p:txBody>
      </p:sp>
      <p:sp>
        <p:nvSpPr>
          <p:cNvPr id="37" name="矩形 36">
            <a:extLst>
              <a:ext uri="{FF2B5EF4-FFF2-40B4-BE49-F238E27FC236}">
                <a16:creationId xmlns:a16="http://schemas.microsoft.com/office/drawing/2014/main" id="{506BF10B-5231-4A05-9FEE-4701F678A52B}"/>
              </a:ext>
            </a:extLst>
          </p:cNvPr>
          <p:cNvSpPr/>
          <p:nvPr/>
        </p:nvSpPr>
        <p:spPr>
          <a:xfrm>
            <a:off x="1628774" y="1699250"/>
            <a:ext cx="2202180" cy="507127"/>
          </a:xfrm>
          <a:prstGeom prst="rect">
            <a:avLst/>
          </a:prstGeom>
        </p:spPr>
        <p:txBody>
          <a:bodyPr wrap="square">
            <a:spAutoFit/>
          </a:bodyPr>
          <a:lstStyle/>
          <a:p>
            <a:pPr>
              <a:lnSpc>
                <a:spcPct val="150000"/>
              </a:lnSpc>
            </a:pP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Labeled Dataset</a:t>
            </a:r>
          </a:p>
        </p:txBody>
      </p:sp>
      <p:pic>
        <p:nvPicPr>
          <p:cNvPr id="2" name="图片 1">
            <a:extLst>
              <a:ext uri="{FF2B5EF4-FFF2-40B4-BE49-F238E27FC236}">
                <a16:creationId xmlns:a16="http://schemas.microsoft.com/office/drawing/2014/main" id="{D67AA31D-B84C-4812-AFED-762FFA0A1FFB}"/>
              </a:ext>
            </a:extLst>
          </p:cNvPr>
          <p:cNvPicPr>
            <a:picLocks noChangeAspect="1"/>
          </p:cNvPicPr>
          <p:nvPr/>
        </p:nvPicPr>
        <p:blipFill>
          <a:blip r:embed="rId3"/>
          <a:stretch>
            <a:fillRect/>
          </a:stretch>
        </p:blipFill>
        <p:spPr>
          <a:xfrm>
            <a:off x="7098744" y="1801653"/>
            <a:ext cx="1553846" cy="343181"/>
          </a:xfrm>
          <a:prstGeom prst="rect">
            <a:avLst/>
          </a:prstGeom>
        </p:spPr>
      </p:pic>
      <p:pic>
        <p:nvPicPr>
          <p:cNvPr id="3" name="图片 2">
            <a:extLst>
              <a:ext uri="{FF2B5EF4-FFF2-40B4-BE49-F238E27FC236}">
                <a16:creationId xmlns:a16="http://schemas.microsoft.com/office/drawing/2014/main" id="{731F89D9-4C53-4623-BBA1-61E99CC248C2}"/>
              </a:ext>
            </a:extLst>
          </p:cNvPr>
          <p:cNvPicPr>
            <a:picLocks noChangeAspect="1"/>
          </p:cNvPicPr>
          <p:nvPr/>
        </p:nvPicPr>
        <p:blipFill>
          <a:blip r:embed="rId4"/>
          <a:stretch>
            <a:fillRect/>
          </a:stretch>
        </p:blipFill>
        <p:spPr>
          <a:xfrm>
            <a:off x="1362074" y="1829071"/>
            <a:ext cx="355600" cy="326506"/>
          </a:xfrm>
          <a:prstGeom prst="rect">
            <a:avLst/>
          </a:prstGeom>
        </p:spPr>
      </p:pic>
      <p:pic>
        <p:nvPicPr>
          <p:cNvPr id="4" name="图片 3">
            <a:extLst>
              <a:ext uri="{FF2B5EF4-FFF2-40B4-BE49-F238E27FC236}">
                <a16:creationId xmlns:a16="http://schemas.microsoft.com/office/drawing/2014/main" id="{055AB93F-8247-4FFC-9BB9-D6985806EE8E}"/>
              </a:ext>
            </a:extLst>
          </p:cNvPr>
          <p:cNvPicPr>
            <a:picLocks noChangeAspect="1"/>
          </p:cNvPicPr>
          <p:nvPr/>
        </p:nvPicPr>
        <p:blipFill>
          <a:blip r:embed="rId5"/>
          <a:stretch>
            <a:fillRect/>
          </a:stretch>
        </p:blipFill>
        <p:spPr>
          <a:xfrm>
            <a:off x="4008198" y="1829070"/>
            <a:ext cx="335202" cy="328937"/>
          </a:xfrm>
          <a:prstGeom prst="rect">
            <a:avLst/>
          </a:prstGeom>
        </p:spPr>
      </p:pic>
      <p:sp>
        <p:nvSpPr>
          <p:cNvPr id="8" name="矩形 7">
            <a:extLst>
              <a:ext uri="{FF2B5EF4-FFF2-40B4-BE49-F238E27FC236}">
                <a16:creationId xmlns:a16="http://schemas.microsoft.com/office/drawing/2014/main" id="{913C43AA-F223-4427-849F-464D06F19E61}"/>
              </a:ext>
            </a:extLst>
          </p:cNvPr>
          <p:cNvSpPr/>
          <p:nvPr/>
        </p:nvSpPr>
        <p:spPr>
          <a:xfrm>
            <a:off x="4355544" y="1686549"/>
            <a:ext cx="2781856" cy="498663"/>
          </a:xfrm>
          <a:prstGeom prst="rect">
            <a:avLst/>
          </a:prstGeom>
        </p:spPr>
        <p:txBody>
          <a:bodyPr wrap="square">
            <a:spAutoFit/>
          </a:bodyPr>
          <a:lstStyle/>
          <a:p>
            <a:pPr>
              <a:lnSpc>
                <a:spcPct val="150000"/>
              </a:lnSpc>
            </a:pP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Unlabeled Dataset</a:t>
            </a:r>
          </a:p>
        </p:txBody>
      </p:sp>
      <p:sp>
        <p:nvSpPr>
          <p:cNvPr id="9" name="矩形 8">
            <a:extLst>
              <a:ext uri="{FF2B5EF4-FFF2-40B4-BE49-F238E27FC236}">
                <a16:creationId xmlns:a16="http://schemas.microsoft.com/office/drawing/2014/main" id="{70A76920-338D-4681-9FA3-A751BEEE5B3F}"/>
              </a:ext>
            </a:extLst>
          </p:cNvPr>
          <p:cNvSpPr/>
          <p:nvPr/>
        </p:nvSpPr>
        <p:spPr>
          <a:xfrm>
            <a:off x="8613934" y="1686548"/>
            <a:ext cx="2781856" cy="498663"/>
          </a:xfrm>
          <a:prstGeom prst="rect">
            <a:avLst/>
          </a:prstGeom>
        </p:spPr>
        <p:txBody>
          <a:bodyPr wrap="square">
            <a:spAutoFit/>
          </a:bodyPr>
          <a:lstStyle/>
          <a:p>
            <a:pPr>
              <a:lnSpc>
                <a:spcPct val="150000"/>
              </a:lnSpc>
            </a:pP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All data</a:t>
            </a:r>
          </a:p>
        </p:txBody>
      </p:sp>
      <p:grpSp>
        <p:nvGrpSpPr>
          <p:cNvPr id="10" name="组合 9">
            <a:extLst>
              <a:ext uri="{FF2B5EF4-FFF2-40B4-BE49-F238E27FC236}">
                <a16:creationId xmlns:a16="http://schemas.microsoft.com/office/drawing/2014/main" id="{5310EC74-26A9-47A4-A26E-4D5FF03D6F7A}"/>
              </a:ext>
            </a:extLst>
          </p:cNvPr>
          <p:cNvGrpSpPr/>
          <p:nvPr/>
        </p:nvGrpSpPr>
        <p:grpSpPr>
          <a:xfrm>
            <a:off x="1362074" y="2268094"/>
            <a:ext cx="9825038" cy="978827"/>
            <a:chOff x="1362074" y="2366729"/>
            <a:chExt cx="9825038" cy="978827"/>
          </a:xfrm>
        </p:grpSpPr>
        <p:pic>
          <p:nvPicPr>
            <p:cNvPr id="5" name="图片 4">
              <a:extLst>
                <a:ext uri="{FF2B5EF4-FFF2-40B4-BE49-F238E27FC236}">
                  <a16:creationId xmlns:a16="http://schemas.microsoft.com/office/drawing/2014/main" id="{9FB94DC6-7D42-43BF-887C-59A9CD523C5D}"/>
                </a:ext>
              </a:extLst>
            </p:cNvPr>
            <p:cNvPicPr>
              <a:picLocks noChangeAspect="1"/>
            </p:cNvPicPr>
            <p:nvPr/>
          </p:nvPicPr>
          <p:blipFill>
            <a:blip r:embed="rId6"/>
            <a:stretch>
              <a:fillRect/>
            </a:stretch>
          </p:blipFill>
          <p:spPr>
            <a:xfrm>
              <a:off x="1362075" y="2510223"/>
              <a:ext cx="647828" cy="326506"/>
            </a:xfrm>
            <a:prstGeom prst="rect">
              <a:avLst/>
            </a:prstGeom>
          </p:spPr>
        </p:pic>
        <p:pic>
          <p:nvPicPr>
            <p:cNvPr id="6" name="图片 5">
              <a:extLst>
                <a:ext uri="{FF2B5EF4-FFF2-40B4-BE49-F238E27FC236}">
                  <a16:creationId xmlns:a16="http://schemas.microsoft.com/office/drawing/2014/main" id="{9D3DA926-F821-47D7-B356-D7FDA0E0E430}"/>
                </a:ext>
              </a:extLst>
            </p:cNvPr>
            <p:cNvPicPr>
              <a:picLocks noChangeAspect="1"/>
            </p:cNvPicPr>
            <p:nvPr/>
          </p:nvPicPr>
          <p:blipFill>
            <a:blip r:embed="rId7"/>
            <a:stretch>
              <a:fillRect/>
            </a:stretch>
          </p:blipFill>
          <p:spPr>
            <a:xfrm>
              <a:off x="2523425" y="2510223"/>
              <a:ext cx="647828" cy="355169"/>
            </a:xfrm>
            <a:prstGeom prst="rect">
              <a:avLst/>
            </a:prstGeom>
          </p:spPr>
        </p:pic>
        <p:sp>
          <p:nvSpPr>
            <p:cNvPr id="11" name="矩形 10">
              <a:extLst>
                <a:ext uri="{FF2B5EF4-FFF2-40B4-BE49-F238E27FC236}">
                  <a16:creationId xmlns:a16="http://schemas.microsoft.com/office/drawing/2014/main" id="{66CF9577-20A3-4C2E-8EA1-6DBC094AC713}"/>
                </a:ext>
              </a:extLst>
            </p:cNvPr>
            <p:cNvSpPr/>
            <p:nvPr/>
          </p:nvSpPr>
          <p:spPr>
            <a:xfrm>
              <a:off x="1362074" y="2385228"/>
              <a:ext cx="9825038" cy="960328"/>
            </a:xfrm>
            <a:prstGeom prst="rect">
              <a:avLst/>
            </a:prstGeom>
          </p:spPr>
          <p:txBody>
            <a:bodyPr wrap="square">
              <a:spAutoFit/>
            </a:bodyPr>
            <a:lstStyle/>
            <a:p>
              <a:pPr>
                <a:lnSpc>
                  <a:spcPct val="150000"/>
                </a:lnSpc>
              </a:pPr>
              <a:r>
                <a:rPr lang="en-US" altLang="zh-CN" sz="2000" b="1"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Two views of data x. They are convolutional representations of x before the final fully-connected layer.</a:t>
              </a:r>
            </a:p>
          </p:txBody>
        </p:sp>
        <p:sp>
          <p:nvSpPr>
            <p:cNvPr id="12" name="矩形 11">
              <a:extLst>
                <a:ext uri="{FF2B5EF4-FFF2-40B4-BE49-F238E27FC236}">
                  <a16:creationId xmlns:a16="http://schemas.microsoft.com/office/drawing/2014/main" id="{1A86DB28-CECC-4752-830D-E9A7AFB642AE}"/>
                </a:ext>
              </a:extLst>
            </p:cNvPr>
            <p:cNvSpPr/>
            <p:nvPr/>
          </p:nvSpPr>
          <p:spPr>
            <a:xfrm>
              <a:off x="1973619" y="2366729"/>
              <a:ext cx="647828" cy="498663"/>
            </a:xfrm>
            <a:prstGeom prst="rect">
              <a:avLst/>
            </a:prstGeom>
          </p:spPr>
          <p:txBody>
            <a:bodyPr wrap="square">
              <a:spAutoFit/>
            </a:bodyPr>
            <a:lstStyle/>
            <a:p>
              <a:pPr>
                <a:lnSpc>
                  <a:spcPct val="150000"/>
                </a:lnSpc>
              </a:pPr>
              <a:r>
                <a:rPr lang="en-US" altLang="zh-CN" sz="2000" b="1" dirty="0">
                  <a:latin typeface="Times New Roman" panose="02020603050405020304" pitchFamily="18" charset="0"/>
                  <a:cs typeface="Times New Roman" panose="02020603050405020304" pitchFamily="18" charset="0"/>
                </a:rPr>
                <a:t>and</a:t>
              </a:r>
            </a:p>
          </p:txBody>
        </p:sp>
      </p:grpSp>
      <p:grpSp>
        <p:nvGrpSpPr>
          <p:cNvPr id="16" name="组合 15">
            <a:extLst>
              <a:ext uri="{FF2B5EF4-FFF2-40B4-BE49-F238E27FC236}">
                <a16:creationId xmlns:a16="http://schemas.microsoft.com/office/drawing/2014/main" id="{FA36D37C-0EB7-4F01-9897-D31656C6D8D5}"/>
              </a:ext>
            </a:extLst>
          </p:cNvPr>
          <p:cNvGrpSpPr/>
          <p:nvPr/>
        </p:nvGrpSpPr>
        <p:grpSpPr>
          <a:xfrm>
            <a:off x="1365549" y="3198843"/>
            <a:ext cx="9197976" cy="499579"/>
            <a:chOff x="1336674" y="3198843"/>
            <a:chExt cx="9197976" cy="499579"/>
          </a:xfrm>
        </p:grpSpPr>
        <p:pic>
          <p:nvPicPr>
            <p:cNvPr id="13" name="图片 12">
              <a:extLst>
                <a:ext uri="{FF2B5EF4-FFF2-40B4-BE49-F238E27FC236}">
                  <a16:creationId xmlns:a16="http://schemas.microsoft.com/office/drawing/2014/main" id="{2F13060D-F74E-4CAC-8467-F88E1D02AF6E}"/>
                </a:ext>
              </a:extLst>
            </p:cNvPr>
            <p:cNvPicPr>
              <a:picLocks noChangeAspect="1"/>
            </p:cNvPicPr>
            <p:nvPr/>
          </p:nvPicPr>
          <p:blipFill>
            <a:blip r:embed="rId8"/>
            <a:stretch>
              <a:fillRect/>
            </a:stretch>
          </p:blipFill>
          <p:spPr>
            <a:xfrm>
              <a:off x="1336674" y="3371916"/>
              <a:ext cx="510364" cy="326506"/>
            </a:xfrm>
            <a:prstGeom prst="rect">
              <a:avLst/>
            </a:prstGeom>
          </p:spPr>
        </p:pic>
        <p:sp>
          <p:nvSpPr>
            <p:cNvPr id="15" name="矩形 14">
              <a:extLst>
                <a:ext uri="{FF2B5EF4-FFF2-40B4-BE49-F238E27FC236}">
                  <a16:creationId xmlns:a16="http://schemas.microsoft.com/office/drawing/2014/main" id="{7BF2050E-6D18-40AC-B631-DCE0A20DD11E}"/>
                </a:ext>
              </a:extLst>
            </p:cNvPr>
            <p:cNvSpPr/>
            <p:nvPr/>
          </p:nvSpPr>
          <p:spPr>
            <a:xfrm>
              <a:off x="1808938" y="3198843"/>
              <a:ext cx="8725712" cy="498663"/>
            </a:xfrm>
            <a:prstGeom prst="rect">
              <a:avLst/>
            </a:prstGeom>
          </p:spPr>
          <p:txBody>
            <a:bodyPr wrap="square">
              <a:spAutoFit/>
            </a:bodyPr>
            <a:lstStyle/>
            <a:p>
              <a:pPr>
                <a:lnSpc>
                  <a:spcPct val="150000"/>
                </a:lnSpc>
              </a:pP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Final fully-connected layer that classifies          to one of the categories in     .</a:t>
              </a:r>
            </a:p>
          </p:txBody>
        </p:sp>
        <p:pic>
          <p:nvPicPr>
            <p:cNvPr id="14" name="图片 13">
              <a:extLst>
                <a:ext uri="{FF2B5EF4-FFF2-40B4-BE49-F238E27FC236}">
                  <a16:creationId xmlns:a16="http://schemas.microsoft.com/office/drawing/2014/main" id="{62641CA1-D6AB-42CD-9431-1271482743E5}"/>
                </a:ext>
              </a:extLst>
            </p:cNvPr>
            <p:cNvPicPr>
              <a:picLocks noChangeAspect="1"/>
            </p:cNvPicPr>
            <p:nvPr/>
          </p:nvPicPr>
          <p:blipFill>
            <a:blip r:embed="rId9"/>
            <a:stretch>
              <a:fillRect/>
            </a:stretch>
          </p:blipFill>
          <p:spPr>
            <a:xfrm>
              <a:off x="6491083" y="3348302"/>
              <a:ext cx="530398" cy="348241"/>
            </a:xfrm>
            <a:prstGeom prst="rect">
              <a:avLst/>
            </a:prstGeom>
          </p:spPr>
        </p:pic>
        <p:pic>
          <p:nvPicPr>
            <p:cNvPr id="17" name="图片 16">
              <a:extLst>
                <a:ext uri="{FF2B5EF4-FFF2-40B4-BE49-F238E27FC236}">
                  <a16:creationId xmlns:a16="http://schemas.microsoft.com/office/drawing/2014/main" id="{96780282-9F63-4444-A1E0-77699DFE2687}"/>
                </a:ext>
              </a:extLst>
            </p:cNvPr>
            <p:cNvPicPr>
              <a:picLocks noChangeAspect="1"/>
            </p:cNvPicPr>
            <p:nvPr/>
          </p:nvPicPr>
          <p:blipFill>
            <a:blip r:embed="rId4"/>
            <a:stretch>
              <a:fillRect/>
            </a:stretch>
          </p:blipFill>
          <p:spPr>
            <a:xfrm>
              <a:off x="9869798" y="3388680"/>
              <a:ext cx="268776" cy="246786"/>
            </a:xfrm>
            <a:prstGeom prst="rect">
              <a:avLst/>
            </a:prstGeom>
          </p:spPr>
        </p:pic>
      </p:grpSp>
      <p:sp>
        <p:nvSpPr>
          <p:cNvPr id="18" name="矩形 17">
            <a:extLst>
              <a:ext uri="{FF2B5EF4-FFF2-40B4-BE49-F238E27FC236}">
                <a16:creationId xmlns:a16="http://schemas.microsoft.com/office/drawing/2014/main" id="{661DE40C-9849-4BF7-880A-841D25388C89}"/>
              </a:ext>
            </a:extLst>
          </p:cNvPr>
          <p:cNvSpPr/>
          <p:nvPr/>
        </p:nvSpPr>
        <p:spPr>
          <a:xfrm>
            <a:off x="1250287" y="3822501"/>
            <a:ext cx="2175596" cy="369332"/>
          </a:xfrm>
          <a:prstGeom prst="rect">
            <a:avLst/>
          </a:prstGeom>
        </p:spPr>
        <p:txBody>
          <a:bodyPr wrap="none">
            <a:spAutoFit/>
          </a:bodyPr>
          <a:lstStyle/>
          <a:p>
            <a:r>
              <a:rPr lang="zh-CN" altLang="en-US" dirty="0"/>
              <a:t>对有标数据集      ：</a:t>
            </a:r>
          </a:p>
        </p:txBody>
      </p:sp>
      <p:pic>
        <p:nvPicPr>
          <p:cNvPr id="20" name="图片 19">
            <a:extLst>
              <a:ext uri="{FF2B5EF4-FFF2-40B4-BE49-F238E27FC236}">
                <a16:creationId xmlns:a16="http://schemas.microsoft.com/office/drawing/2014/main" id="{A9745367-93E0-415A-8546-493C3402D377}"/>
              </a:ext>
            </a:extLst>
          </p:cNvPr>
          <p:cNvPicPr>
            <a:picLocks noChangeAspect="1"/>
          </p:cNvPicPr>
          <p:nvPr/>
        </p:nvPicPr>
        <p:blipFill>
          <a:blip r:embed="rId4"/>
          <a:stretch>
            <a:fillRect/>
          </a:stretch>
        </p:blipFill>
        <p:spPr>
          <a:xfrm>
            <a:off x="2729864" y="3829906"/>
            <a:ext cx="355600" cy="326506"/>
          </a:xfrm>
          <a:prstGeom prst="rect">
            <a:avLst/>
          </a:prstGeom>
        </p:spPr>
      </p:pic>
      <p:pic>
        <p:nvPicPr>
          <p:cNvPr id="19" name="图片 18">
            <a:extLst>
              <a:ext uri="{FF2B5EF4-FFF2-40B4-BE49-F238E27FC236}">
                <a16:creationId xmlns:a16="http://schemas.microsoft.com/office/drawing/2014/main" id="{31FC6A72-8FE4-4DDF-9F20-57CE74DDEDA2}"/>
              </a:ext>
            </a:extLst>
          </p:cNvPr>
          <p:cNvPicPr>
            <a:picLocks noChangeAspect="1"/>
          </p:cNvPicPr>
          <p:nvPr/>
        </p:nvPicPr>
        <p:blipFill>
          <a:blip r:embed="rId10"/>
          <a:stretch>
            <a:fillRect/>
          </a:stretch>
        </p:blipFill>
        <p:spPr>
          <a:xfrm>
            <a:off x="1770257" y="4142767"/>
            <a:ext cx="5170574" cy="622477"/>
          </a:xfrm>
          <a:prstGeom prst="rect">
            <a:avLst/>
          </a:prstGeom>
        </p:spPr>
      </p:pic>
      <p:grpSp>
        <p:nvGrpSpPr>
          <p:cNvPr id="27" name="组合 26">
            <a:extLst>
              <a:ext uri="{FF2B5EF4-FFF2-40B4-BE49-F238E27FC236}">
                <a16:creationId xmlns:a16="http://schemas.microsoft.com/office/drawing/2014/main" id="{084168FA-4503-4437-BB5D-36FF7DCCDC65}"/>
              </a:ext>
            </a:extLst>
          </p:cNvPr>
          <p:cNvGrpSpPr/>
          <p:nvPr/>
        </p:nvGrpSpPr>
        <p:grpSpPr>
          <a:xfrm>
            <a:off x="7885823" y="4191833"/>
            <a:ext cx="3123732" cy="498663"/>
            <a:chOff x="7665796" y="4117899"/>
            <a:chExt cx="3123732" cy="498663"/>
          </a:xfrm>
        </p:grpSpPr>
        <p:pic>
          <p:nvPicPr>
            <p:cNvPr id="21" name="图片 20">
              <a:extLst>
                <a:ext uri="{FF2B5EF4-FFF2-40B4-BE49-F238E27FC236}">
                  <a16:creationId xmlns:a16="http://schemas.microsoft.com/office/drawing/2014/main" id="{2BBF1DA3-12DC-444B-8191-76CE4D2ED6AA}"/>
                </a:ext>
              </a:extLst>
            </p:cNvPr>
            <p:cNvPicPr>
              <a:picLocks noChangeAspect="1"/>
            </p:cNvPicPr>
            <p:nvPr/>
          </p:nvPicPr>
          <p:blipFill rotWithShape="1">
            <a:blip r:embed="rId11"/>
            <a:srcRect t="1" b="10652"/>
            <a:stretch/>
          </p:blipFill>
          <p:spPr>
            <a:xfrm>
              <a:off x="7665796" y="4199921"/>
              <a:ext cx="912855" cy="409835"/>
            </a:xfrm>
            <a:prstGeom prst="rect">
              <a:avLst/>
            </a:prstGeom>
          </p:spPr>
        </p:pic>
        <p:sp>
          <p:nvSpPr>
            <p:cNvPr id="23" name="矩形 22">
              <a:extLst>
                <a:ext uri="{FF2B5EF4-FFF2-40B4-BE49-F238E27FC236}">
                  <a16:creationId xmlns:a16="http://schemas.microsoft.com/office/drawing/2014/main" id="{3ABCFDC5-74AC-4094-9068-71F84D524217}"/>
                </a:ext>
              </a:extLst>
            </p:cNvPr>
            <p:cNvSpPr/>
            <p:nvPr/>
          </p:nvSpPr>
          <p:spPr>
            <a:xfrm>
              <a:off x="8613933" y="4117899"/>
              <a:ext cx="2175595" cy="498663"/>
            </a:xfrm>
            <a:prstGeom prst="rect">
              <a:avLst/>
            </a:prstGeom>
          </p:spPr>
          <p:txBody>
            <a:bodyPr wrap="square">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Cross Entropy </a:t>
              </a:r>
            </a:p>
          </p:txBody>
        </p:sp>
      </p:grpSp>
      <p:sp>
        <p:nvSpPr>
          <p:cNvPr id="24" name="矩形 23">
            <a:extLst>
              <a:ext uri="{FF2B5EF4-FFF2-40B4-BE49-F238E27FC236}">
                <a16:creationId xmlns:a16="http://schemas.microsoft.com/office/drawing/2014/main" id="{465F40FF-27BE-4B00-9CC0-C94EACE61D45}"/>
              </a:ext>
            </a:extLst>
          </p:cNvPr>
          <p:cNvSpPr/>
          <p:nvPr/>
        </p:nvSpPr>
        <p:spPr>
          <a:xfrm>
            <a:off x="1250287" y="4810205"/>
            <a:ext cx="2233304" cy="369332"/>
          </a:xfrm>
          <a:prstGeom prst="rect">
            <a:avLst/>
          </a:prstGeom>
        </p:spPr>
        <p:txBody>
          <a:bodyPr wrap="none">
            <a:spAutoFit/>
          </a:bodyPr>
          <a:lstStyle/>
          <a:p>
            <a:r>
              <a:rPr lang="zh-CN" altLang="en-US" dirty="0"/>
              <a:t>对无标数据集      ：</a:t>
            </a:r>
          </a:p>
        </p:txBody>
      </p:sp>
      <p:pic>
        <p:nvPicPr>
          <p:cNvPr id="25" name="图片 24">
            <a:extLst>
              <a:ext uri="{FF2B5EF4-FFF2-40B4-BE49-F238E27FC236}">
                <a16:creationId xmlns:a16="http://schemas.microsoft.com/office/drawing/2014/main" id="{29FE6D57-4486-4252-A5C6-8C46588B6C5B}"/>
              </a:ext>
            </a:extLst>
          </p:cNvPr>
          <p:cNvPicPr>
            <a:picLocks noChangeAspect="1"/>
          </p:cNvPicPr>
          <p:nvPr/>
        </p:nvPicPr>
        <p:blipFill>
          <a:blip r:embed="rId5"/>
          <a:stretch>
            <a:fillRect/>
          </a:stretch>
        </p:blipFill>
        <p:spPr>
          <a:xfrm>
            <a:off x="2730538" y="4829409"/>
            <a:ext cx="335202" cy="328937"/>
          </a:xfrm>
          <a:prstGeom prst="rect">
            <a:avLst/>
          </a:prstGeom>
        </p:spPr>
      </p:pic>
      <p:pic>
        <p:nvPicPr>
          <p:cNvPr id="22" name="图片 21">
            <a:extLst>
              <a:ext uri="{FF2B5EF4-FFF2-40B4-BE49-F238E27FC236}">
                <a16:creationId xmlns:a16="http://schemas.microsoft.com/office/drawing/2014/main" id="{6D07962B-464E-42DC-A9DD-BD300B786A58}"/>
              </a:ext>
            </a:extLst>
          </p:cNvPr>
          <p:cNvPicPr>
            <a:picLocks noChangeAspect="1"/>
          </p:cNvPicPr>
          <p:nvPr/>
        </p:nvPicPr>
        <p:blipFill>
          <a:blip r:embed="rId12"/>
          <a:stretch>
            <a:fillRect/>
          </a:stretch>
        </p:blipFill>
        <p:spPr>
          <a:xfrm>
            <a:off x="1694032" y="5554381"/>
            <a:ext cx="6003797" cy="547418"/>
          </a:xfrm>
          <a:prstGeom prst="rect">
            <a:avLst/>
          </a:prstGeom>
        </p:spPr>
      </p:pic>
      <p:grpSp>
        <p:nvGrpSpPr>
          <p:cNvPr id="29" name="组合 28">
            <a:extLst>
              <a:ext uri="{FF2B5EF4-FFF2-40B4-BE49-F238E27FC236}">
                <a16:creationId xmlns:a16="http://schemas.microsoft.com/office/drawing/2014/main" id="{98D7E02B-C254-4E80-8137-106A1109824C}"/>
              </a:ext>
            </a:extLst>
          </p:cNvPr>
          <p:cNvGrpSpPr/>
          <p:nvPr/>
        </p:nvGrpSpPr>
        <p:grpSpPr>
          <a:xfrm>
            <a:off x="8178558" y="6136055"/>
            <a:ext cx="2890607" cy="498663"/>
            <a:chOff x="7937578" y="5137471"/>
            <a:chExt cx="2890607" cy="498663"/>
          </a:xfrm>
        </p:grpSpPr>
        <p:pic>
          <p:nvPicPr>
            <p:cNvPr id="26" name="图片 25">
              <a:extLst>
                <a:ext uri="{FF2B5EF4-FFF2-40B4-BE49-F238E27FC236}">
                  <a16:creationId xmlns:a16="http://schemas.microsoft.com/office/drawing/2014/main" id="{74894F61-C776-43FD-BAEE-1E2E4B6F392A}"/>
                </a:ext>
              </a:extLst>
            </p:cNvPr>
            <p:cNvPicPr>
              <a:picLocks noChangeAspect="1"/>
            </p:cNvPicPr>
            <p:nvPr/>
          </p:nvPicPr>
          <p:blipFill>
            <a:blip r:embed="rId13"/>
            <a:stretch>
              <a:fillRect/>
            </a:stretch>
          </p:blipFill>
          <p:spPr>
            <a:xfrm>
              <a:off x="7937578" y="5288280"/>
              <a:ext cx="680748" cy="347854"/>
            </a:xfrm>
            <a:prstGeom prst="rect">
              <a:avLst/>
            </a:prstGeom>
          </p:spPr>
        </p:pic>
        <p:sp>
          <p:nvSpPr>
            <p:cNvPr id="28" name="矩形 27">
              <a:extLst>
                <a:ext uri="{FF2B5EF4-FFF2-40B4-BE49-F238E27FC236}">
                  <a16:creationId xmlns:a16="http://schemas.microsoft.com/office/drawing/2014/main" id="{98D5E04B-27E0-42AD-96F3-C62E18DDB441}"/>
                </a:ext>
              </a:extLst>
            </p:cNvPr>
            <p:cNvSpPr/>
            <p:nvPr/>
          </p:nvSpPr>
          <p:spPr>
            <a:xfrm>
              <a:off x="8652590" y="5137471"/>
              <a:ext cx="2175595" cy="498663"/>
            </a:xfrm>
            <a:prstGeom prst="rect">
              <a:avLst/>
            </a:prstGeom>
          </p:spPr>
          <p:txBody>
            <a:bodyPr wrap="square">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 Entropy</a:t>
              </a:r>
            </a:p>
          </p:txBody>
        </p:sp>
      </p:grpSp>
      <p:pic>
        <p:nvPicPr>
          <p:cNvPr id="30" name="图片 29">
            <a:extLst>
              <a:ext uri="{FF2B5EF4-FFF2-40B4-BE49-F238E27FC236}">
                <a16:creationId xmlns:a16="http://schemas.microsoft.com/office/drawing/2014/main" id="{ADC12B51-2AC1-4012-A132-E2E657BE5198}"/>
              </a:ext>
            </a:extLst>
          </p:cNvPr>
          <p:cNvPicPr>
            <a:picLocks noChangeAspect="1"/>
          </p:cNvPicPr>
          <p:nvPr/>
        </p:nvPicPr>
        <p:blipFill>
          <a:blip r:embed="rId14"/>
          <a:stretch>
            <a:fillRect/>
          </a:stretch>
        </p:blipFill>
        <p:spPr>
          <a:xfrm>
            <a:off x="8086491" y="5022552"/>
            <a:ext cx="2643258" cy="369332"/>
          </a:xfrm>
          <a:prstGeom prst="rect">
            <a:avLst/>
          </a:prstGeom>
        </p:spPr>
      </p:pic>
      <p:grpSp>
        <p:nvGrpSpPr>
          <p:cNvPr id="39" name="组合 38">
            <a:extLst>
              <a:ext uri="{FF2B5EF4-FFF2-40B4-BE49-F238E27FC236}">
                <a16:creationId xmlns:a16="http://schemas.microsoft.com/office/drawing/2014/main" id="{E6F953E6-0A13-487A-96A6-3F31BB290888}"/>
              </a:ext>
            </a:extLst>
          </p:cNvPr>
          <p:cNvGrpSpPr/>
          <p:nvPr/>
        </p:nvGrpSpPr>
        <p:grpSpPr>
          <a:xfrm>
            <a:off x="8178558" y="5614419"/>
            <a:ext cx="2523308" cy="436561"/>
            <a:chOff x="8559558" y="5614419"/>
            <a:chExt cx="2523308" cy="436561"/>
          </a:xfrm>
        </p:grpSpPr>
        <p:pic>
          <p:nvPicPr>
            <p:cNvPr id="35" name="图片 34">
              <a:extLst>
                <a:ext uri="{FF2B5EF4-FFF2-40B4-BE49-F238E27FC236}">
                  <a16:creationId xmlns:a16="http://schemas.microsoft.com/office/drawing/2014/main" id="{9C7FB21C-DD45-43D5-9119-FD245C808121}"/>
                </a:ext>
              </a:extLst>
            </p:cNvPr>
            <p:cNvPicPr>
              <a:picLocks noChangeAspect="1"/>
            </p:cNvPicPr>
            <p:nvPr/>
          </p:nvPicPr>
          <p:blipFill>
            <a:blip r:embed="rId15"/>
            <a:stretch>
              <a:fillRect/>
            </a:stretch>
          </p:blipFill>
          <p:spPr>
            <a:xfrm>
              <a:off x="8559558" y="5614419"/>
              <a:ext cx="753775" cy="436561"/>
            </a:xfrm>
            <a:prstGeom prst="rect">
              <a:avLst/>
            </a:prstGeom>
          </p:spPr>
        </p:pic>
        <p:pic>
          <p:nvPicPr>
            <p:cNvPr id="36" name="图片 35">
              <a:extLst>
                <a:ext uri="{FF2B5EF4-FFF2-40B4-BE49-F238E27FC236}">
                  <a16:creationId xmlns:a16="http://schemas.microsoft.com/office/drawing/2014/main" id="{F908756D-12F9-4D01-A337-AF71ADE4E68B}"/>
                </a:ext>
              </a:extLst>
            </p:cNvPr>
            <p:cNvPicPr>
              <a:picLocks noChangeAspect="1"/>
            </p:cNvPicPr>
            <p:nvPr/>
          </p:nvPicPr>
          <p:blipFill>
            <a:blip r:embed="rId16"/>
            <a:stretch>
              <a:fillRect/>
            </a:stretch>
          </p:blipFill>
          <p:spPr>
            <a:xfrm>
              <a:off x="9407525" y="5743320"/>
              <a:ext cx="316977" cy="192107"/>
            </a:xfrm>
            <a:prstGeom prst="rect">
              <a:avLst/>
            </a:prstGeom>
          </p:spPr>
        </p:pic>
        <p:pic>
          <p:nvPicPr>
            <p:cNvPr id="38" name="图片 37">
              <a:extLst>
                <a:ext uri="{FF2B5EF4-FFF2-40B4-BE49-F238E27FC236}">
                  <a16:creationId xmlns:a16="http://schemas.microsoft.com/office/drawing/2014/main" id="{B16FB257-8DC0-48D0-834B-2D70A18E2CBB}"/>
                </a:ext>
              </a:extLst>
            </p:cNvPr>
            <p:cNvPicPr>
              <a:picLocks noChangeAspect="1"/>
            </p:cNvPicPr>
            <p:nvPr/>
          </p:nvPicPr>
          <p:blipFill>
            <a:blip r:embed="rId17"/>
            <a:stretch>
              <a:fillRect/>
            </a:stretch>
          </p:blipFill>
          <p:spPr>
            <a:xfrm>
              <a:off x="9827160" y="5618284"/>
              <a:ext cx="1255706" cy="419612"/>
            </a:xfrm>
            <a:prstGeom prst="rect">
              <a:avLst/>
            </a:prstGeom>
          </p:spPr>
        </p:pic>
      </p:grpSp>
      <p:sp>
        <p:nvSpPr>
          <p:cNvPr id="40" name="左大括号 39">
            <a:extLst>
              <a:ext uri="{FF2B5EF4-FFF2-40B4-BE49-F238E27FC236}">
                <a16:creationId xmlns:a16="http://schemas.microsoft.com/office/drawing/2014/main" id="{3F453FC6-6B56-4BB9-A19D-5E10D9C64D61}"/>
              </a:ext>
            </a:extLst>
          </p:cNvPr>
          <p:cNvSpPr/>
          <p:nvPr/>
        </p:nvSpPr>
        <p:spPr>
          <a:xfrm>
            <a:off x="7983833" y="5207218"/>
            <a:ext cx="102658" cy="1295182"/>
          </a:xfrm>
          <a:prstGeom prst="leftBrace">
            <a:avLst>
              <a:gd name="adj1" fmla="val 138230"/>
              <a:gd name="adj2" fmla="val 50245"/>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97542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8108BFB-5F60-4DAA-B0FC-C4D387B3C7DB}"/>
              </a:ext>
            </a:extLst>
          </p:cNvPr>
          <p:cNvSpPr>
            <a:spLocks noGrp="1"/>
          </p:cNvSpPr>
          <p:nvPr>
            <p:ph type="ctrTitle"/>
          </p:nvPr>
        </p:nvSpPr>
        <p:spPr>
          <a:xfrm>
            <a:off x="756920" y="638133"/>
            <a:ext cx="5173980" cy="618640"/>
          </a:xfrm>
        </p:spPr>
        <p:txBody>
          <a:bodyPr>
            <a:noAutofit/>
          </a:bodyPr>
          <a:lstStyle/>
          <a:p>
            <a:pPr algn="l"/>
            <a:r>
              <a:rPr lang="en-US" altLang="zh-CN" sz="4000" b="1" dirty="0">
                <a:latin typeface="Times New Roman" panose="02020603050405020304" pitchFamily="18" charset="0"/>
                <a:cs typeface="Times New Roman" panose="02020603050405020304" pitchFamily="18" charset="0"/>
              </a:rPr>
              <a:t>Deep Co-Training</a:t>
            </a:r>
            <a:endParaRPr lang="zh-CN" altLang="en-US" sz="4000" b="1" dirty="0">
              <a:latin typeface="Times New Roman" panose="02020603050405020304" pitchFamily="18" charset="0"/>
              <a:cs typeface="Times New Roman" panose="02020603050405020304" pitchFamily="18" charset="0"/>
            </a:endParaRPr>
          </a:p>
        </p:txBody>
      </p:sp>
      <p:pic>
        <p:nvPicPr>
          <p:cNvPr id="33" name="图片 32">
            <a:extLst>
              <a:ext uri="{FF2B5EF4-FFF2-40B4-BE49-F238E27FC236}">
                <a16:creationId xmlns:a16="http://schemas.microsoft.com/office/drawing/2014/main" id="{01718D8E-704F-4BD3-B18B-1FB6D20AEA86}"/>
              </a:ext>
            </a:extLst>
          </p:cNvPr>
          <p:cNvPicPr>
            <a:picLocks noChangeAspect="1"/>
          </p:cNvPicPr>
          <p:nvPr/>
        </p:nvPicPr>
        <p:blipFill>
          <a:blip r:embed="rId3"/>
          <a:stretch>
            <a:fillRect/>
          </a:stretch>
        </p:blipFill>
        <p:spPr>
          <a:xfrm>
            <a:off x="2829150" y="2843885"/>
            <a:ext cx="378563" cy="382634"/>
          </a:xfrm>
          <a:prstGeom prst="rect">
            <a:avLst/>
          </a:prstGeom>
        </p:spPr>
      </p:pic>
      <p:pic>
        <p:nvPicPr>
          <p:cNvPr id="34" name="图片 33">
            <a:extLst>
              <a:ext uri="{FF2B5EF4-FFF2-40B4-BE49-F238E27FC236}">
                <a16:creationId xmlns:a16="http://schemas.microsoft.com/office/drawing/2014/main" id="{8E491639-C562-444A-9A55-D3D43AF07A18}"/>
              </a:ext>
            </a:extLst>
          </p:cNvPr>
          <p:cNvPicPr>
            <a:picLocks noChangeAspect="1"/>
          </p:cNvPicPr>
          <p:nvPr/>
        </p:nvPicPr>
        <p:blipFill>
          <a:blip r:embed="rId4"/>
          <a:stretch>
            <a:fillRect/>
          </a:stretch>
        </p:blipFill>
        <p:spPr>
          <a:xfrm>
            <a:off x="5264565" y="2843881"/>
            <a:ext cx="467783" cy="336475"/>
          </a:xfrm>
          <a:prstGeom prst="rect">
            <a:avLst/>
          </a:prstGeom>
        </p:spPr>
      </p:pic>
      <p:pic>
        <p:nvPicPr>
          <p:cNvPr id="41" name="图片 40">
            <a:extLst>
              <a:ext uri="{FF2B5EF4-FFF2-40B4-BE49-F238E27FC236}">
                <a16:creationId xmlns:a16="http://schemas.microsoft.com/office/drawing/2014/main" id="{A97A44DF-AAF1-4EF4-9A65-560F4BF08B77}"/>
              </a:ext>
            </a:extLst>
          </p:cNvPr>
          <p:cNvPicPr>
            <a:picLocks noChangeAspect="1"/>
          </p:cNvPicPr>
          <p:nvPr/>
        </p:nvPicPr>
        <p:blipFill>
          <a:blip r:embed="rId5"/>
          <a:stretch>
            <a:fillRect/>
          </a:stretch>
        </p:blipFill>
        <p:spPr>
          <a:xfrm>
            <a:off x="3899581" y="2797720"/>
            <a:ext cx="673116" cy="428799"/>
          </a:xfrm>
          <a:prstGeom prst="rect">
            <a:avLst/>
          </a:prstGeom>
        </p:spPr>
      </p:pic>
      <p:sp>
        <p:nvSpPr>
          <p:cNvPr id="44" name="矩形 43">
            <a:extLst>
              <a:ext uri="{FF2B5EF4-FFF2-40B4-BE49-F238E27FC236}">
                <a16:creationId xmlns:a16="http://schemas.microsoft.com/office/drawing/2014/main" id="{9791BA8A-76BB-4565-8210-76C15D5077A6}"/>
              </a:ext>
            </a:extLst>
          </p:cNvPr>
          <p:cNvSpPr/>
          <p:nvPr/>
        </p:nvSpPr>
        <p:spPr>
          <a:xfrm>
            <a:off x="109220" y="6442801"/>
            <a:ext cx="12171680" cy="307777"/>
          </a:xfrm>
          <a:prstGeom prst="rect">
            <a:avLst/>
          </a:prstGeom>
        </p:spPr>
        <p:txBody>
          <a:bodyPr wrap="square">
            <a:spAutoFit/>
          </a:bodyPr>
          <a:lstStyle/>
          <a:p>
            <a:r>
              <a:rPr lang="en-US" altLang="zh-CN" sz="1400" dirty="0">
                <a:solidFill>
                  <a:srgbClr val="222222"/>
                </a:solidFill>
                <a:latin typeface="Times New Roman" panose="02020603050405020304" pitchFamily="18" charset="0"/>
                <a:cs typeface="Times New Roman" panose="02020603050405020304" pitchFamily="18" charset="0"/>
              </a:rPr>
              <a:t>[1] Goodfellow, I., </a:t>
            </a:r>
            <a:r>
              <a:rPr lang="en-US" altLang="zh-CN" sz="1400" dirty="0" err="1">
                <a:solidFill>
                  <a:srgbClr val="222222"/>
                </a:solidFill>
                <a:latin typeface="Times New Roman" panose="02020603050405020304" pitchFamily="18" charset="0"/>
                <a:cs typeface="Times New Roman" panose="02020603050405020304" pitchFamily="18" charset="0"/>
              </a:rPr>
              <a:t>Shlens</a:t>
            </a:r>
            <a:r>
              <a:rPr lang="en-US" altLang="zh-CN" sz="1400" dirty="0">
                <a:solidFill>
                  <a:srgbClr val="222222"/>
                </a:solidFill>
                <a:latin typeface="Times New Roman" panose="02020603050405020304" pitchFamily="18" charset="0"/>
                <a:cs typeface="Times New Roman" panose="02020603050405020304" pitchFamily="18" charset="0"/>
              </a:rPr>
              <a:t>, J., </a:t>
            </a:r>
            <a:r>
              <a:rPr lang="en-US" altLang="zh-CN" sz="1400" dirty="0" err="1">
                <a:solidFill>
                  <a:srgbClr val="222222"/>
                </a:solidFill>
                <a:latin typeface="Times New Roman" panose="02020603050405020304" pitchFamily="18" charset="0"/>
                <a:cs typeface="Times New Roman" panose="02020603050405020304" pitchFamily="18" charset="0"/>
              </a:rPr>
              <a:t>Szegedy</a:t>
            </a:r>
            <a:r>
              <a:rPr lang="en-US" altLang="zh-CN" sz="1400" dirty="0">
                <a:solidFill>
                  <a:srgbClr val="222222"/>
                </a:solidFill>
                <a:latin typeface="Times New Roman" panose="02020603050405020304" pitchFamily="18" charset="0"/>
                <a:cs typeface="Times New Roman" panose="02020603050405020304" pitchFamily="18" charset="0"/>
              </a:rPr>
              <a:t>, C.: Explaining and harnessing adversarial examples. International Conference on Learning Representations, ICLR, 2015 (2015)</a:t>
            </a:r>
            <a:endParaRPr lang="zh-CN" altLang="en-US" sz="1400" dirty="0">
              <a:solidFill>
                <a:srgbClr val="222222"/>
              </a:solidFill>
              <a:latin typeface="Times New Roman" panose="02020603050405020304" pitchFamily="18" charset="0"/>
              <a:cs typeface="Times New Roman" panose="02020603050405020304" pitchFamily="18" charset="0"/>
            </a:endParaRPr>
          </a:p>
        </p:txBody>
      </p:sp>
      <p:pic>
        <p:nvPicPr>
          <p:cNvPr id="45" name="图片 44">
            <a:extLst>
              <a:ext uri="{FF2B5EF4-FFF2-40B4-BE49-F238E27FC236}">
                <a16:creationId xmlns:a16="http://schemas.microsoft.com/office/drawing/2014/main" id="{58D653EB-7189-4DEA-BCAA-0CCD1F7C1E40}"/>
              </a:ext>
            </a:extLst>
          </p:cNvPr>
          <p:cNvPicPr>
            <a:picLocks noChangeAspect="1"/>
          </p:cNvPicPr>
          <p:nvPr/>
        </p:nvPicPr>
        <p:blipFill>
          <a:blip r:embed="rId6"/>
          <a:stretch>
            <a:fillRect/>
          </a:stretch>
        </p:blipFill>
        <p:spPr>
          <a:xfrm>
            <a:off x="2919202" y="4167172"/>
            <a:ext cx="6887834" cy="568414"/>
          </a:xfrm>
          <a:prstGeom prst="rect">
            <a:avLst/>
          </a:prstGeom>
        </p:spPr>
      </p:pic>
      <p:sp>
        <p:nvSpPr>
          <p:cNvPr id="46" name="矩形 45">
            <a:extLst>
              <a:ext uri="{FF2B5EF4-FFF2-40B4-BE49-F238E27FC236}">
                <a16:creationId xmlns:a16="http://schemas.microsoft.com/office/drawing/2014/main" id="{F51E59D9-0387-4A0B-90F5-CED73A2322F9}"/>
              </a:ext>
            </a:extLst>
          </p:cNvPr>
          <p:cNvSpPr/>
          <p:nvPr/>
        </p:nvSpPr>
        <p:spPr>
          <a:xfrm>
            <a:off x="909966" y="3480455"/>
            <a:ext cx="8648521" cy="400110"/>
          </a:xfrm>
          <a:prstGeom prst="rect">
            <a:avLst/>
          </a:prstGeom>
        </p:spPr>
        <p:txBody>
          <a:bodyPr wrap="none">
            <a:spAutoFit/>
          </a:bodyPr>
          <a:lstStyle/>
          <a:p>
            <a:r>
              <a:rPr lang="zh-CN" altLang="en-US" sz="2000" dirty="0">
                <a:latin typeface="Times New Roman" panose="02020603050405020304" pitchFamily="18" charset="0"/>
                <a:cs typeface="Times New Roman" panose="02020603050405020304" pitchFamily="18" charset="0"/>
              </a:rPr>
              <a:t>使用对方的对抗样本来训练自己，期望使两个网络具备不同且互补的信息：</a:t>
            </a:r>
            <a:endParaRPr lang="zh-CN" altLang="en-US" sz="2000" dirty="0"/>
          </a:p>
        </p:txBody>
      </p:sp>
      <p:pic>
        <p:nvPicPr>
          <p:cNvPr id="47" name="图片 46">
            <a:extLst>
              <a:ext uri="{FF2B5EF4-FFF2-40B4-BE49-F238E27FC236}">
                <a16:creationId xmlns:a16="http://schemas.microsoft.com/office/drawing/2014/main" id="{2935961A-ABC5-4D96-8F33-EAFC1E9A381E}"/>
              </a:ext>
            </a:extLst>
          </p:cNvPr>
          <p:cNvPicPr>
            <a:picLocks noChangeAspect="1"/>
          </p:cNvPicPr>
          <p:nvPr/>
        </p:nvPicPr>
        <p:blipFill>
          <a:blip r:embed="rId7"/>
          <a:stretch>
            <a:fillRect/>
          </a:stretch>
        </p:blipFill>
        <p:spPr>
          <a:xfrm>
            <a:off x="994539" y="4996411"/>
            <a:ext cx="711307" cy="400110"/>
          </a:xfrm>
          <a:prstGeom prst="rect">
            <a:avLst/>
          </a:prstGeom>
        </p:spPr>
      </p:pic>
      <p:sp>
        <p:nvSpPr>
          <p:cNvPr id="48" name="矩形 47">
            <a:extLst>
              <a:ext uri="{FF2B5EF4-FFF2-40B4-BE49-F238E27FC236}">
                <a16:creationId xmlns:a16="http://schemas.microsoft.com/office/drawing/2014/main" id="{C9529276-7EB8-4E11-9102-411FDB9DA135}"/>
              </a:ext>
            </a:extLst>
          </p:cNvPr>
          <p:cNvSpPr/>
          <p:nvPr/>
        </p:nvSpPr>
        <p:spPr>
          <a:xfrm>
            <a:off x="1667746" y="5001285"/>
            <a:ext cx="2749471" cy="400110"/>
          </a:xfrm>
          <a:prstGeom prst="rect">
            <a:avLst/>
          </a:prstGeom>
        </p:spPr>
        <p:txBody>
          <a:bodyPr wrap="none">
            <a:spAutoFit/>
          </a:bodyPr>
          <a:lstStyle/>
          <a:p>
            <a:r>
              <a:rPr lang="zh-CN" altLang="en-US" sz="2000" dirty="0">
                <a:latin typeface="Times New Roman" panose="02020603050405020304" pitchFamily="18" charset="0"/>
                <a:cs typeface="Times New Roman" panose="02020603050405020304" pitchFamily="18" charset="0"/>
              </a:rPr>
              <a:t>为网络</a:t>
            </a:r>
            <a:r>
              <a:rPr lang="en-US" altLang="zh-CN" sz="2000" dirty="0">
                <a:latin typeface="Times New Roman" panose="02020603050405020304" pitchFamily="18" charset="0"/>
                <a:cs typeface="Times New Roman" panose="02020603050405020304" pitchFamily="18" charset="0"/>
              </a:rPr>
              <a:t>p1</a:t>
            </a:r>
            <a:r>
              <a:rPr lang="zh-CN" altLang="en-US" sz="2000" dirty="0">
                <a:latin typeface="Times New Roman" panose="02020603050405020304" pitchFamily="18" charset="0"/>
                <a:cs typeface="Times New Roman" panose="02020603050405020304" pitchFamily="18" charset="0"/>
              </a:rPr>
              <a:t>的对抗样本。</a:t>
            </a:r>
            <a:endParaRPr lang="zh-CN" altLang="en-US" sz="2000" dirty="0"/>
          </a:p>
        </p:txBody>
      </p:sp>
      <p:pic>
        <p:nvPicPr>
          <p:cNvPr id="49" name="图片 48">
            <a:extLst>
              <a:ext uri="{FF2B5EF4-FFF2-40B4-BE49-F238E27FC236}">
                <a16:creationId xmlns:a16="http://schemas.microsoft.com/office/drawing/2014/main" id="{02229F74-DBA7-4AE8-B650-6D5ED3391B07}"/>
              </a:ext>
            </a:extLst>
          </p:cNvPr>
          <p:cNvPicPr>
            <a:picLocks noChangeAspect="1"/>
          </p:cNvPicPr>
          <p:nvPr/>
        </p:nvPicPr>
        <p:blipFill>
          <a:blip r:embed="rId8"/>
          <a:stretch>
            <a:fillRect/>
          </a:stretch>
        </p:blipFill>
        <p:spPr>
          <a:xfrm>
            <a:off x="4229430" y="4996412"/>
            <a:ext cx="576782" cy="422036"/>
          </a:xfrm>
          <a:prstGeom prst="rect">
            <a:avLst/>
          </a:prstGeom>
        </p:spPr>
      </p:pic>
      <p:sp>
        <p:nvSpPr>
          <p:cNvPr id="50" name="矩形 49">
            <a:extLst>
              <a:ext uri="{FF2B5EF4-FFF2-40B4-BE49-F238E27FC236}">
                <a16:creationId xmlns:a16="http://schemas.microsoft.com/office/drawing/2014/main" id="{1417A5FA-B711-4C5F-8085-52462CC38CBD}"/>
              </a:ext>
            </a:extLst>
          </p:cNvPr>
          <p:cNvSpPr/>
          <p:nvPr/>
        </p:nvSpPr>
        <p:spPr>
          <a:xfrm>
            <a:off x="4750848" y="4979257"/>
            <a:ext cx="1467068" cy="400110"/>
          </a:xfrm>
          <a:prstGeom prst="rect">
            <a:avLst/>
          </a:prstGeom>
        </p:spPr>
        <p:txBody>
          <a:bodyPr wrap="none">
            <a:spAutoFit/>
          </a:bodyPr>
          <a:lstStyle/>
          <a:p>
            <a:r>
              <a:rPr lang="zh-CN" altLang="en-US" sz="2000" dirty="0">
                <a:latin typeface="Times New Roman" panose="02020603050405020304" pitchFamily="18" charset="0"/>
                <a:cs typeface="Times New Roman" panose="02020603050405020304" pitchFamily="18" charset="0"/>
              </a:rPr>
              <a:t>为交叉熵。</a:t>
            </a:r>
            <a:endParaRPr lang="zh-CN" altLang="en-US" sz="2000" dirty="0"/>
          </a:p>
        </p:txBody>
      </p:sp>
      <p:cxnSp>
        <p:nvCxnSpPr>
          <p:cNvPr id="52" name="直接箭头连接符 51">
            <a:extLst>
              <a:ext uri="{FF2B5EF4-FFF2-40B4-BE49-F238E27FC236}">
                <a16:creationId xmlns:a16="http://schemas.microsoft.com/office/drawing/2014/main" id="{0B4EBA12-3C1A-45B4-9887-5ED9C2E50FA5}"/>
              </a:ext>
            </a:extLst>
          </p:cNvPr>
          <p:cNvCxnSpPr>
            <a:stCxn id="33" idx="3"/>
          </p:cNvCxnSpPr>
          <p:nvPr/>
        </p:nvCxnSpPr>
        <p:spPr>
          <a:xfrm>
            <a:off x="3207713" y="3035202"/>
            <a:ext cx="564187" cy="98"/>
          </a:xfrm>
          <a:prstGeom prst="straightConnector1">
            <a:avLst/>
          </a:prstGeom>
          <a:ln w="25400">
            <a:solidFill>
              <a:schemeClr val="tx1">
                <a:lumMod val="75000"/>
                <a:lumOff val="25000"/>
              </a:schemeClr>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FC46DCB6-D9F7-48FF-813F-3E9D13AE9E7B}"/>
              </a:ext>
            </a:extLst>
          </p:cNvPr>
          <p:cNvCxnSpPr/>
          <p:nvPr/>
        </p:nvCxnSpPr>
        <p:spPr>
          <a:xfrm>
            <a:off x="4640175" y="3012020"/>
            <a:ext cx="564187" cy="98"/>
          </a:xfrm>
          <a:prstGeom prst="straightConnector1">
            <a:avLst/>
          </a:prstGeom>
          <a:ln w="25400">
            <a:solidFill>
              <a:schemeClr val="tx1">
                <a:lumMod val="75000"/>
                <a:lumOff val="25000"/>
              </a:schemeClr>
            </a:solidFill>
            <a:headEnd w="lg" len="med"/>
            <a:tailEnd type="triangle" w="lg" len="lg"/>
          </a:ln>
        </p:spPr>
        <p:style>
          <a:lnRef idx="1">
            <a:schemeClr val="accent1"/>
          </a:lnRef>
          <a:fillRef idx="0">
            <a:schemeClr val="accent1"/>
          </a:fillRef>
          <a:effectRef idx="0">
            <a:schemeClr val="accent1"/>
          </a:effectRef>
          <a:fontRef idx="minor">
            <a:schemeClr val="tx1"/>
          </a:fontRef>
        </p:style>
      </p:cxnSp>
      <p:pic>
        <p:nvPicPr>
          <p:cNvPr id="54" name="图片 53">
            <a:extLst>
              <a:ext uri="{FF2B5EF4-FFF2-40B4-BE49-F238E27FC236}">
                <a16:creationId xmlns:a16="http://schemas.microsoft.com/office/drawing/2014/main" id="{6876856C-9E55-4DEC-A2D8-4A9D0927A754}"/>
              </a:ext>
            </a:extLst>
          </p:cNvPr>
          <p:cNvPicPr>
            <a:picLocks noChangeAspect="1"/>
          </p:cNvPicPr>
          <p:nvPr/>
        </p:nvPicPr>
        <p:blipFill>
          <a:blip r:embed="rId5"/>
          <a:stretch>
            <a:fillRect/>
          </a:stretch>
        </p:blipFill>
        <p:spPr>
          <a:xfrm>
            <a:off x="6175728" y="2782457"/>
            <a:ext cx="673116" cy="428799"/>
          </a:xfrm>
          <a:prstGeom prst="rect">
            <a:avLst/>
          </a:prstGeom>
        </p:spPr>
      </p:pic>
      <p:sp>
        <p:nvSpPr>
          <p:cNvPr id="55" name="矩形 54">
            <a:extLst>
              <a:ext uri="{FF2B5EF4-FFF2-40B4-BE49-F238E27FC236}">
                <a16:creationId xmlns:a16="http://schemas.microsoft.com/office/drawing/2014/main" id="{376C0F7B-C3CF-4F2C-B490-B5DE1019DFA8}"/>
              </a:ext>
            </a:extLst>
          </p:cNvPr>
          <p:cNvSpPr/>
          <p:nvPr/>
        </p:nvSpPr>
        <p:spPr>
          <a:xfrm>
            <a:off x="6848844" y="2827354"/>
            <a:ext cx="3050835"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对抗样本生成方法</a:t>
            </a:r>
            <a:r>
              <a:rPr lang="en-US" altLang="zh-CN" dirty="0">
                <a:latin typeface="Times New Roman" panose="02020603050405020304" pitchFamily="18" charset="0"/>
                <a:cs typeface="Times New Roman" panose="02020603050405020304" pitchFamily="18" charset="0"/>
              </a:rPr>
              <a:t>FGSM</a:t>
            </a:r>
            <a:r>
              <a:rPr lang="en-US" altLang="zh-CN" baseline="30000" dirty="0">
                <a:latin typeface="Times New Roman" panose="02020603050405020304" pitchFamily="18" charset="0"/>
                <a:cs typeface="Times New Roman" panose="02020603050405020304" pitchFamily="18" charset="0"/>
              </a:rPr>
              <a:t>[1]</a:t>
            </a:r>
            <a:endParaRPr lang="zh-CN" altLang="en-US" baseline="30000" dirty="0"/>
          </a:p>
        </p:txBody>
      </p:sp>
      <p:sp>
        <p:nvSpPr>
          <p:cNvPr id="56" name="矩形 55">
            <a:extLst>
              <a:ext uri="{FF2B5EF4-FFF2-40B4-BE49-F238E27FC236}">
                <a16:creationId xmlns:a16="http://schemas.microsoft.com/office/drawing/2014/main" id="{79F75766-6F9A-4F9F-9BC1-BFB4E3C80777}"/>
              </a:ext>
            </a:extLst>
          </p:cNvPr>
          <p:cNvSpPr/>
          <p:nvPr/>
        </p:nvSpPr>
        <p:spPr>
          <a:xfrm>
            <a:off x="911610" y="2102605"/>
            <a:ext cx="1467068" cy="400110"/>
          </a:xfrm>
          <a:prstGeom prst="rect">
            <a:avLst/>
          </a:prstGeom>
        </p:spPr>
        <p:txBody>
          <a:bodyPr wrap="none">
            <a:spAutoFit/>
          </a:bodyPr>
          <a:lstStyle/>
          <a:p>
            <a:r>
              <a:rPr lang="zh-CN" altLang="en-US" sz="2000" dirty="0">
                <a:latin typeface="Times New Roman" panose="02020603050405020304" pitchFamily="18" charset="0"/>
                <a:cs typeface="Times New Roman" panose="02020603050405020304" pitchFamily="18" charset="0"/>
              </a:rPr>
              <a:t>生成训练集</a:t>
            </a:r>
            <a:endParaRPr lang="zh-CN" altLang="en-US" sz="2000" dirty="0"/>
          </a:p>
        </p:txBody>
      </p:sp>
      <p:pic>
        <p:nvPicPr>
          <p:cNvPr id="57" name="图片 56">
            <a:extLst>
              <a:ext uri="{FF2B5EF4-FFF2-40B4-BE49-F238E27FC236}">
                <a16:creationId xmlns:a16="http://schemas.microsoft.com/office/drawing/2014/main" id="{FD021456-BEB9-4E3F-BF8E-557F3A0269F4}"/>
              </a:ext>
            </a:extLst>
          </p:cNvPr>
          <p:cNvPicPr>
            <a:picLocks noChangeAspect="1"/>
          </p:cNvPicPr>
          <p:nvPr/>
        </p:nvPicPr>
        <p:blipFill>
          <a:blip r:embed="rId4"/>
          <a:stretch>
            <a:fillRect/>
          </a:stretch>
        </p:blipFill>
        <p:spPr>
          <a:xfrm>
            <a:off x="2310567" y="2117616"/>
            <a:ext cx="467783" cy="336475"/>
          </a:xfrm>
          <a:prstGeom prst="rect">
            <a:avLst/>
          </a:prstGeom>
        </p:spPr>
      </p:pic>
      <p:sp>
        <p:nvSpPr>
          <p:cNvPr id="58" name="标题 1">
            <a:extLst>
              <a:ext uri="{FF2B5EF4-FFF2-40B4-BE49-F238E27FC236}">
                <a16:creationId xmlns:a16="http://schemas.microsoft.com/office/drawing/2014/main" id="{85B2D4BC-FF61-47B3-8897-8EAF350F18E6}"/>
              </a:ext>
            </a:extLst>
          </p:cNvPr>
          <p:cNvSpPr txBox="1">
            <a:spLocks/>
          </p:cNvSpPr>
          <p:nvPr/>
        </p:nvSpPr>
        <p:spPr>
          <a:xfrm>
            <a:off x="845820" y="1606553"/>
            <a:ext cx="4975428" cy="3826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400" b="1" dirty="0">
                <a:latin typeface="Times New Roman" panose="02020603050405020304" pitchFamily="18" charset="0"/>
                <a:cs typeface="Times New Roman" panose="02020603050405020304" pitchFamily="18" charset="0"/>
              </a:rPr>
              <a:t>View Difference</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Constraint</a:t>
            </a:r>
            <a:endParaRPr lang="zh-CN"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38443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3650</Words>
  <Application>Microsoft Office PowerPoint</Application>
  <PresentationFormat>宽屏</PresentationFormat>
  <Paragraphs>129</Paragraphs>
  <Slides>16</Slides>
  <Notes>16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16</vt:i4>
      </vt:variant>
    </vt:vector>
  </HeadingPairs>
  <TitlesOfParts>
    <vt:vector size="22" baseType="lpstr">
      <vt:lpstr>等线</vt:lpstr>
      <vt:lpstr>等线 Light</vt:lpstr>
      <vt:lpstr>微软雅黑</vt:lpstr>
      <vt:lpstr>Arial</vt:lpstr>
      <vt:lpstr>Times New Roman</vt:lpstr>
      <vt:lpstr>Office 主题​​</vt:lpstr>
      <vt:lpstr>Co-Training for semi-supervised learning</vt:lpstr>
      <vt:lpstr>指纹数据更新</vt:lpstr>
      <vt:lpstr>指纹数据更新</vt:lpstr>
      <vt:lpstr>PowerPoint 演示文稿</vt:lpstr>
      <vt:lpstr>Co-Training</vt:lpstr>
      <vt:lpstr>Co-Training</vt:lpstr>
      <vt:lpstr>Deep Co-Training</vt:lpstr>
      <vt:lpstr>Deep Co-Training</vt:lpstr>
      <vt:lpstr>Deep Co-Training</vt:lpstr>
      <vt:lpstr>Deep Co-Training</vt:lpstr>
      <vt:lpstr>PowerPoint 演示文稿</vt:lpstr>
      <vt:lpstr>Tri-Net</vt:lpstr>
      <vt:lpstr>Tri-Net</vt:lpstr>
      <vt:lpstr>Tri-Net</vt:lpstr>
      <vt:lpstr>Tri-Net</vt:lpstr>
      <vt:lpstr>总结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123 123</dc:creator>
  <cp:lastModifiedBy>123 123</cp:lastModifiedBy>
  <cp:revision>631</cp:revision>
  <dcterms:created xsi:type="dcterms:W3CDTF">2020-05-11T07:32:47Z</dcterms:created>
  <dcterms:modified xsi:type="dcterms:W3CDTF">2020-05-13T05:14:09Z</dcterms:modified>
</cp:coreProperties>
</file>