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63" r:id="rId8"/>
    <p:sldId id="264" r:id="rId9"/>
    <p:sldId id="265" r:id="rId10"/>
    <p:sldId id="275" r:id="rId11"/>
    <p:sldId id="266" r:id="rId12"/>
    <p:sldId id="267" r:id="rId13"/>
    <p:sldId id="268" r:id="rId14"/>
    <p:sldId id="269" r:id="rId15"/>
    <p:sldId id="270" r:id="rId16"/>
    <p:sldId id="271" r:id="rId17"/>
    <p:sldId id="272" r:id="rId18"/>
    <p:sldId id="274" r:id="rId19"/>
    <p:sldId id="273" r:id="rId20"/>
    <p:sldId id="276"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无标题节" id="{B83A8FFE-FA01-44FD-9BDE-4BC5818C1610}">
          <p14:sldIdLst>
            <p14:sldId id="256"/>
            <p14:sldId id="257"/>
            <p14:sldId id="258"/>
            <p14:sldId id="259"/>
            <p14:sldId id="260"/>
            <p14:sldId id="261"/>
            <p14:sldId id="263"/>
            <p14:sldId id="264"/>
            <p14:sldId id="265"/>
            <p14:sldId id="275"/>
            <p14:sldId id="266"/>
            <p14:sldId id="267"/>
            <p14:sldId id="268"/>
            <p14:sldId id="269"/>
            <p14:sldId id="270"/>
            <p14:sldId id="271"/>
            <p14:sldId id="272"/>
            <p14:sldId id="274"/>
            <p14:sldId id="273"/>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迟 国轩" initials="迟" lastIdx="1" clrIdx="0">
    <p:extLst>
      <p:ext uri="{19B8F6BF-5375-455C-9EA6-DF929625EA0E}">
        <p15:presenceInfo xmlns:p15="http://schemas.microsoft.com/office/powerpoint/2012/main" userId="34aa578cf5e9c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68829" autoAdjust="0"/>
  </p:normalViewPr>
  <p:slideViewPr>
    <p:cSldViewPr snapToGrid="0">
      <p:cViewPr varScale="1">
        <p:scale>
          <a:sx n="46" d="100"/>
          <a:sy n="46" d="100"/>
        </p:scale>
        <p:origin x="24"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F1B8D96-6C15-4499-9DAE-C0D6D270EF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tLang="zh-CN"/>
              <a:t>ICRA 2018: Precise Ego-Motion Estimation with Millimeter-Wave Radar under Diverse and Challenging Conditions</a:t>
            </a:r>
            <a:endParaRPr lang="zh-CN" altLang="en-US"/>
          </a:p>
        </p:txBody>
      </p:sp>
      <p:sp>
        <p:nvSpPr>
          <p:cNvPr id="3" name="日期占位符 2">
            <a:extLst>
              <a:ext uri="{FF2B5EF4-FFF2-40B4-BE49-F238E27FC236}">
                <a16:creationId xmlns:a16="http://schemas.microsoft.com/office/drawing/2014/main" id="{0171A718-2DA4-4B66-9D7B-E5F4981228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BF2AE-FF80-48D6-A9FC-01F26B0EB450}" type="datetimeFigureOut">
              <a:rPr lang="zh-CN" altLang="en-US" smtClean="0"/>
              <a:t>2020/4/29</a:t>
            </a:fld>
            <a:endParaRPr lang="zh-CN" altLang="en-US"/>
          </a:p>
        </p:txBody>
      </p:sp>
      <p:sp>
        <p:nvSpPr>
          <p:cNvPr id="4" name="页脚占位符 3">
            <a:extLst>
              <a:ext uri="{FF2B5EF4-FFF2-40B4-BE49-F238E27FC236}">
                <a16:creationId xmlns:a16="http://schemas.microsoft.com/office/drawing/2014/main" id="{6C73BA1D-8A41-4EA4-BC74-489F2763F5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0C5BDF07-D805-4A0A-9960-EAD8860E9A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52CDD1-E8B5-46F8-B8EF-97178DC9CE06}" type="slidenum">
              <a:rPr lang="zh-CN" altLang="en-US" smtClean="0"/>
              <a:t>‹#›</a:t>
            </a:fld>
            <a:endParaRPr lang="zh-CN" altLang="en-US"/>
          </a:p>
        </p:txBody>
      </p:sp>
    </p:spTree>
    <p:extLst>
      <p:ext uri="{BB962C8B-B14F-4D97-AF65-F5344CB8AC3E}">
        <p14:creationId xmlns:p14="http://schemas.microsoft.com/office/powerpoint/2010/main" val="11340563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tLang="zh-CN"/>
              <a:t>ICRA 2018: Precise Ego-Motion Estimation with Millimeter-Wave Radar under Diverse and Challenging Conditions</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AABD6-5C9A-407B-B94B-AFCBE4DFD393}" type="datetimeFigureOut">
              <a:rPr lang="zh-CN" altLang="en-US" smtClean="0"/>
              <a:t>2020/4/29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86595-A748-4C3B-9AD7-AF8225034807}" type="slidenum">
              <a:rPr lang="zh-CN" altLang="en-US" smtClean="0"/>
              <a:t>‹#›</a:t>
            </a:fld>
            <a:endParaRPr lang="zh-CN" altLang="en-US"/>
          </a:p>
        </p:txBody>
      </p:sp>
    </p:spTree>
    <p:extLst>
      <p:ext uri="{BB962C8B-B14F-4D97-AF65-F5344CB8AC3E}">
        <p14:creationId xmlns:p14="http://schemas.microsoft.com/office/powerpoint/2010/main" val="285841739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11238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这样一来我们就得到了一些准确匹配的地图点，利用这些匹配地图点进行相邻两帧之间的坐标变换就非常容易了。</a:t>
            </a:r>
            <a:endParaRPr lang="en-US" altLang="zh-CN" dirty="0"/>
          </a:p>
          <a:p>
            <a:r>
              <a:rPr lang="zh-CN" altLang="en-US" dirty="0"/>
              <a:t>基本思想就是</a:t>
            </a:r>
            <a:r>
              <a:rPr lang="en-US" altLang="zh-CN" dirty="0"/>
              <a:t>PnP</a:t>
            </a:r>
            <a:r>
              <a:rPr lang="zh-CN" altLang="en-US" dirty="0"/>
              <a:t>，或者说比</a:t>
            </a:r>
            <a:r>
              <a:rPr lang="en-US" altLang="zh-CN" dirty="0"/>
              <a:t>PnP</a:t>
            </a:r>
            <a:r>
              <a:rPr lang="zh-CN" altLang="en-US" dirty="0"/>
              <a:t>还要简单因为不用考虑相机的投影问题了。使用最小二乘法最小化误差就能够得到运动结果。</a:t>
            </a:r>
            <a:endParaRPr lang="en-US" altLang="zh-CN" dirty="0"/>
          </a:p>
          <a:p>
            <a:endParaRPr lang="en-US" altLang="zh-CN" dirty="0"/>
          </a:p>
          <a:p>
            <a:r>
              <a:rPr lang="zh-CN" altLang="en-US" dirty="0"/>
              <a:t>这样一来，基于毫米波雷达的自身运动估计问题就完全解决了。</a:t>
            </a:r>
          </a:p>
        </p:txBody>
      </p:sp>
    </p:spTree>
    <p:extLst>
      <p:ext uri="{BB962C8B-B14F-4D97-AF65-F5344CB8AC3E}">
        <p14:creationId xmlns:p14="http://schemas.microsoft.com/office/powerpoint/2010/main" val="1378749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我们来看一下本文提出的</a:t>
            </a:r>
            <a:r>
              <a:rPr lang="en-US" altLang="zh-CN" dirty="0"/>
              <a:t>RO</a:t>
            </a:r>
            <a:r>
              <a:rPr lang="zh-CN" altLang="en-US" dirty="0"/>
              <a:t>系统，对比其他系统在地图点提取方面的不同。</a:t>
            </a:r>
            <a:endParaRPr lang="en-US" altLang="zh-CN" dirty="0"/>
          </a:p>
          <a:p>
            <a:r>
              <a:rPr lang="zh-CN" altLang="en-US" dirty="0"/>
              <a:t>这张图左边的两列是这篇文章的系统，右边两列是其他的两种方案。其中第二列带</a:t>
            </a:r>
            <a:r>
              <a:rPr lang="en-US" altLang="zh-CN" dirty="0"/>
              <a:t>MRR</a:t>
            </a:r>
            <a:r>
              <a:rPr lang="zh-CN" altLang="en-US" dirty="0"/>
              <a:t>的使用了多径消除机制。</a:t>
            </a:r>
            <a:endParaRPr lang="en-US" altLang="zh-CN" dirty="0"/>
          </a:p>
          <a:p>
            <a:r>
              <a:rPr lang="zh-CN" altLang="en-US" dirty="0"/>
              <a:t>可以看到，结合了多径消除的</a:t>
            </a:r>
            <a:r>
              <a:rPr lang="en-US" altLang="zh-CN" dirty="0"/>
              <a:t>RO</a:t>
            </a:r>
            <a:r>
              <a:rPr lang="zh-CN" altLang="en-US" dirty="0"/>
              <a:t>能够有效减少镜像干扰。</a:t>
            </a:r>
            <a:endParaRPr lang="en-US" altLang="zh-CN" dirty="0"/>
          </a:p>
          <a:p>
            <a:r>
              <a:rPr lang="zh-CN" altLang="en-US" dirty="0"/>
              <a:t>另外我们观察到，地图左下角有一面墙壁。文中提到的</a:t>
            </a:r>
            <a:r>
              <a:rPr lang="en-US" altLang="zh-CN" dirty="0"/>
              <a:t>RO</a:t>
            </a:r>
            <a:r>
              <a:rPr lang="zh-CN" altLang="en-US" dirty="0"/>
              <a:t>得到的这堵墙基本是一条直线。而其他方案的建图有的会造成冗余，有的会有缺失的情况。</a:t>
            </a:r>
            <a:endParaRPr lang="en-US" altLang="zh-CN" dirty="0"/>
          </a:p>
          <a:p>
            <a:r>
              <a:rPr lang="zh-CN" altLang="en-US" dirty="0"/>
              <a:t>在运动估计方面，作者在照明良好的室外环境对比了</a:t>
            </a:r>
            <a:r>
              <a:rPr lang="en-US" altLang="zh-CN" dirty="0"/>
              <a:t>GPS</a:t>
            </a:r>
            <a:r>
              <a:rPr lang="zh-CN" altLang="en-US" dirty="0"/>
              <a:t>、</a:t>
            </a:r>
            <a:r>
              <a:rPr lang="en-US" altLang="zh-CN" dirty="0"/>
              <a:t>VO</a:t>
            </a:r>
            <a:r>
              <a:rPr lang="zh-CN" altLang="en-US" dirty="0"/>
              <a:t>和本文提到的</a:t>
            </a:r>
            <a:r>
              <a:rPr lang="en-US" altLang="zh-CN" dirty="0"/>
              <a:t>RO</a:t>
            </a:r>
            <a:r>
              <a:rPr lang="zh-CN" altLang="en-US" dirty="0"/>
              <a:t>的表现。尽管</a:t>
            </a:r>
            <a:r>
              <a:rPr lang="en-US" altLang="zh-CN" dirty="0"/>
              <a:t>RO</a:t>
            </a:r>
            <a:r>
              <a:rPr lang="zh-CN" altLang="en-US" dirty="0"/>
              <a:t>的测量偶尔会有一定的波动性，但整体效果和</a:t>
            </a:r>
            <a:r>
              <a:rPr lang="en-US" altLang="zh-CN" dirty="0"/>
              <a:t>VO</a:t>
            </a:r>
            <a:r>
              <a:rPr lang="zh-CN" altLang="en-US" dirty="0"/>
              <a:t>和</a:t>
            </a:r>
            <a:r>
              <a:rPr lang="en-US" altLang="zh-CN" dirty="0"/>
              <a:t>GPS</a:t>
            </a:r>
            <a:r>
              <a:rPr lang="zh-CN" altLang="en-US" dirty="0"/>
              <a:t>不相上下。</a:t>
            </a:r>
            <a:endParaRPr lang="en-US" altLang="zh-CN" dirty="0"/>
          </a:p>
          <a:p>
            <a:endParaRPr lang="en-US" altLang="zh-CN" dirty="0"/>
          </a:p>
          <a:p>
            <a:r>
              <a:rPr lang="zh-CN" altLang="en-US" dirty="0"/>
              <a:t>我个人认为能够用毫米波雷达达到视觉里程计的效果真的很不容易，作为一个里程计来说这个系统的表现几乎无懈可击。</a:t>
            </a:r>
            <a:endParaRPr lang="en-US" altLang="zh-CN" dirty="0"/>
          </a:p>
        </p:txBody>
      </p:sp>
    </p:spTree>
    <p:extLst>
      <p:ext uri="{BB962C8B-B14F-4D97-AF65-F5344CB8AC3E}">
        <p14:creationId xmlns:p14="http://schemas.microsoft.com/office/powerpoint/2010/main" val="1628687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如果说系统还存在什么不足的话，我觉得就是，受制于毫米波测量的稀疏性，系统没有办法建立高精度的稠密地图，也就是说系统的建图对于行人或者普通的机器人来说并不直观。</a:t>
            </a:r>
          </a:p>
          <a:p>
            <a:r>
              <a:rPr lang="zh-CN" altLang="en-US" dirty="0"/>
              <a:t>比如右边这两张图，分别是毫米波雷达和</a:t>
            </a:r>
            <a:r>
              <a:rPr lang="en-US" altLang="zh-CN" dirty="0"/>
              <a:t>ground truth</a:t>
            </a:r>
            <a:r>
              <a:rPr lang="zh-CN" altLang="en-US" dirty="0"/>
              <a:t>。如果把右上角的这张图原始地图用于行人导航，我觉得难度是非常大的。</a:t>
            </a:r>
            <a:endParaRPr lang="en-US" altLang="zh-CN" dirty="0"/>
          </a:p>
          <a:p>
            <a:endParaRPr lang="en-US" altLang="zh-CN" dirty="0"/>
          </a:p>
          <a:p>
            <a:r>
              <a:rPr lang="zh-CN" altLang="en-US" dirty="0"/>
              <a:t>这就引出了第二篇论文的工作。通过室内环境约束，结合</a:t>
            </a:r>
            <a:r>
              <a:rPr lang="en-US" altLang="zh-CN" dirty="0"/>
              <a:t>GAN</a:t>
            </a:r>
            <a:r>
              <a:rPr lang="zh-CN" altLang="en-US" dirty="0"/>
              <a:t>技术和无线感知，重建室内语义平面图。</a:t>
            </a:r>
            <a:endParaRPr lang="en-US" altLang="zh-CN" dirty="0"/>
          </a:p>
          <a:p>
            <a:endParaRPr lang="zh-CN" altLang="en-US" dirty="0"/>
          </a:p>
        </p:txBody>
      </p:sp>
    </p:spTree>
    <p:extLst>
      <p:ext uri="{BB962C8B-B14F-4D97-AF65-F5344CB8AC3E}">
        <p14:creationId xmlns:p14="http://schemas.microsoft.com/office/powerpoint/2010/main" val="63136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文章提出了一个叫做</a:t>
            </a:r>
            <a:r>
              <a:rPr lang="en-US" altLang="zh-CN" dirty="0" err="1"/>
              <a:t>MilliMap</a:t>
            </a:r>
            <a:r>
              <a:rPr lang="zh-CN" altLang="en-US" dirty="0"/>
              <a:t>的系统。这一页展示系统的框架图。</a:t>
            </a:r>
            <a:endParaRPr lang="en-US" altLang="zh-CN" dirty="0"/>
          </a:p>
          <a:p>
            <a:r>
              <a:rPr lang="zh-CN" altLang="en-US" dirty="0"/>
              <a:t>系统模块主要分为两部分：一部分是高清地图的重建，另一部分是语义地图的建立。</a:t>
            </a:r>
          </a:p>
        </p:txBody>
      </p:sp>
    </p:spTree>
    <p:extLst>
      <p:ext uri="{BB962C8B-B14F-4D97-AF65-F5344CB8AC3E}">
        <p14:creationId xmlns:p14="http://schemas.microsoft.com/office/powerpoint/2010/main" val="1186228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简单来讲，这个模块的工作就是基于神经网络的图像超分辨率重建工作。</a:t>
            </a:r>
            <a:endParaRPr lang="en-US" altLang="zh-CN" dirty="0"/>
          </a:p>
          <a:p>
            <a:r>
              <a:rPr lang="zh-CN" altLang="en-US" dirty="0"/>
              <a:t>该模块复用了</a:t>
            </a:r>
            <a:r>
              <a:rPr lang="en-US" altLang="zh-CN" dirty="0"/>
              <a:t>pix2pix</a:t>
            </a:r>
            <a:r>
              <a:rPr lang="zh-CN" altLang="en-US" dirty="0"/>
              <a:t>这样一个</a:t>
            </a:r>
            <a:r>
              <a:rPr lang="en-US" altLang="zh-CN" dirty="0"/>
              <a:t>GAN</a:t>
            </a:r>
            <a:r>
              <a:rPr lang="zh-CN" altLang="en-US" dirty="0"/>
              <a:t>，以激光雷达的采集结果作为</a:t>
            </a:r>
            <a:r>
              <a:rPr lang="en-US" altLang="zh-CN" dirty="0"/>
              <a:t>Ground Truth</a:t>
            </a:r>
            <a:r>
              <a:rPr lang="zh-CN" altLang="en-US" dirty="0"/>
              <a:t>，增量式地将近期构建的局部地图作为输入，重建出边界清晰的室内地图。</a:t>
            </a:r>
            <a:endParaRPr lang="en-US" altLang="zh-CN" dirty="0"/>
          </a:p>
          <a:p>
            <a:r>
              <a:rPr lang="zh-CN" altLang="en-US" dirty="0"/>
              <a:t>生成的结果不仅有效提升了地图的可用性，也在很大程度上去除了噪点和镜像干扰的影响。</a:t>
            </a:r>
          </a:p>
        </p:txBody>
      </p:sp>
    </p:spTree>
    <p:extLst>
      <p:ext uri="{BB962C8B-B14F-4D97-AF65-F5344CB8AC3E}">
        <p14:creationId xmlns:p14="http://schemas.microsoft.com/office/powerpoint/2010/main" val="3257535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在语义地图的构建方面，作者认为室内的建筑结构主要可以分为以下几种类型：墙壁、门、电梯和玻璃。</a:t>
            </a:r>
            <a:endParaRPr lang="en-US" altLang="zh-CN" dirty="0"/>
          </a:p>
          <a:p>
            <a:r>
              <a:rPr lang="zh-CN" altLang="en-US" dirty="0"/>
              <a:t>每一种物体由于自身构造不同，都会呈现出不同的回波特性。</a:t>
            </a:r>
            <a:endParaRPr lang="en-US" altLang="zh-CN" dirty="0"/>
          </a:p>
          <a:p>
            <a:endParaRPr lang="en-US" altLang="zh-CN" dirty="0"/>
          </a:p>
          <a:p>
            <a:r>
              <a:rPr lang="zh-CN" altLang="en-US" dirty="0"/>
              <a:t>系统会将</a:t>
            </a:r>
            <a:r>
              <a:rPr lang="en-US" altLang="zh-CN" dirty="0" err="1"/>
              <a:t>mmWave</a:t>
            </a:r>
            <a:r>
              <a:rPr lang="zh-CN" altLang="en-US" dirty="0"/>
              <a:t>雷达探测到的每一个峰值附近的序列输入到卷积神经网络，提取信号的高阶特征，完成了四分类的问题。</a:t>
            </a:r>
          </a:p>
        </p:txBody>
      </p:sp>
    </p:spTree>
    <p:extLst>
      <p:ext uri="{BB962C8B-B14F-4D97-AF65-F5344CB8AC3E}">
        <p14:creationId xmlns:p14="http://schemas.microsoft.com/office/powerpoint/2010/main" val="85416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从地图的重建效果来看，</a:t>
            </a:r>
            <a:r>
              <a:rPr lang="en-US" altLang="zh-CN" dirty="0" err="1"/>
              <a:t>milliMap</a:t>
            </a:r>
            <a:r>
              <a:rPr lang="zh-CN" altLang="en-US" dirty="0"/>
              <a:t>最终的重建效果基本解决了原始地图的稀疏性问题，同时，相比于</a:t>
            </a:r>
            <a:r>
              <a:rPr lang="en-US" altLang="zh-CN" dirty="0" err="1"/>
              <a:t>LiDar</a:t>
            </a:r>
            <a:r>
              <a:rPr lang="zh-CN" altLang="en-US" dirty="0"/>
              <a:t>建立的地图，能够很好地识别玻璃等一系列的透光物体。</a:t>
            </a:r>
            <a:endParaRPr lang="en-US" altLang="zh-CN" dirty="0"/>
          </a:p>
          <a:p>
            <a:r>
              <a:rPr lang="zh-CN" altLang="en-US" dirty="0"/>
              <a:t>作者还在厌恶环境下进行了实验。在这种情况下，基于视觉的方法几乎无法工作，激光雷达的效果也大打折扣，但是</a:t>
            </a:r>
            <a:r>
              <a:rPr lang="en-US" altLang="zh-CN" dirty="0" err="1"/>
              <a:t>milliMap</a:t>
            </a:r>
            <a:r>
              <a:rPr lang="zh-CN" altLang="en-US" dirty="0"/>
              <a:t>构建的地图能够保持和真实环境基本一致。</a:t>
            </a:r>
          </a:p>
        </p:txBody>
      </p:sp>
    </p:spTree>
    <p:extLst>
      <p:ext uri="{BB962C8B-B14F-4D97-AF65-F5344CB8AC3E}">
        <p14:creationId xmlns:p14="http://schemas.microsoft.com/office/powerpoint/2010/main" val="2520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在语义识别方面，</a:t>
            </a:r>
            <a:r>
              <a:rPr lang="en-US" altLang="zh-CN" dirty="0"/>
              <a:t>CNN</a:t>
            </a:r>
            <a:r>
              <a:rPr lang="zh-CN" altLang="en-US" dirty="0"/>
              <a:t>相比于其他方法更加准确。识别的准确度基本能够保持在</a:t>
            </a:r>
            <a:r>
              <a:rPr lang="en-US" altLang="zh-CN" dirty="0"/>
              <a:t>80%</a:t>
            </a:r>
            <a:r>
              <a:rPr lang="zh-CN" altLang="en-US" dirty="0"/>
              <a:t>以上。</a:t>
            </a:r>
            <a:endParaRPr lang="en-US" altLang="zh-CN" dirty="0"/>
          </a:p>
          <a:p>
            <a:endParaRPr lang="en-US" altLang="zh-CN" dirty="0"/>
          </a:p>
          <a:p>
            <a:endParaRPr lang="en-US" altLang="zh-CN" dirty="0"/>
          </a:p>
          <a:p>
            <a:r>
              <a:rPr lang="zh-CN" altLang="en-US" dirty="0"/>
              <a:t>我个人认为这篇文章的主要贡献在于稀疏地图的重建部分，这是对</a:t>
            </a:r>
            <a:r>
              <a:rPr lang="en-US" altLang="zh-CN" dirty="0" err="1"/>
              <a:t>mmWave</a:t>
            </a:r>
            <a:r>
              <a:rPr lang="zh-CN" altLang="en-US" dirty="0"/>
              <a:t>雷达系统短板的一个补充。</a:t>
            </a:r>
            <a:endParaRPr lang="en-US" altLang="zh-CN" dirty="0"/>
          </a:p>
          <a:p>
            <a:r>
              <a:rPr lang="zh-CN" altLang="en-US" dirty="0"/>
              <a:t>至于语义地图的构建部分，我觉得作者有点夸大工作量，明明是语义地图的构建，最后做成了一个</a:t>
            </a:r>
            <a:r>
              <a:rPr lang="en-US" altLang="zh-CN" dirty="0"/>
              <a:t>4</a:t>
            </a:r>
            <a:r>
              <a:rPr lang="zh-CN" altLang="en-US" dirty="0"/>
              <a:t>分类问题。而且在实际情况下，不同建筑物内的墙壁、门的材质构造都是不一样的，这意味着需要对每一个室内环境都重新采集数据并训练分类网络。</a:t>
            </a:r>
          </a:p>
        </p:txBody>
      </p:sp>
    </p:spTree>
    <p:extLst>
      <p:ext uri="{BB962C8B-B14F-4D97-AF65-F5344CB8AC3E}">
        <p14:creationId xmlns:p14="http://schemas.microsoft.com/office/powerpoint/2010/main" val="3027882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我觉得这两篇文章基本能够代表目前</a:t>
            </a:r>
            <a:r>
              <a:rPr lang="en-US" altLang="zh-CN" dirty="0" err="1"/>
              <a:t>mmWave</a:t>
            </a:r>
            <a:r>
              <a:rPr lang="en-US" altLang="zh-CN" dirty="0"/>
              <a:t> SLAM</a:t>
            </a:r>
            <a:r>
              <a:rPr lang="zh-CN" altLang="en-US" dirty="0"/>
              <a:t>领域最前沿的进展。</a:t>
            </a:r>
            <a:endParaRPr lang="en-US" altLang="zh-CN" dirty="0"/>
          </a:p>
          <a:p>
            <a:r>
              <a:rPr lang="zh-CN" altLang="en-US" dirty="0"/>
              <a:t>尤其是第一篇文章，它提到的信号噪声去除方法我觉得可以用在很多</a:t>
            </a:r>
            <a:r>
              <a:rPr lang="en-US" altLang="zh-CN" dirty="0" err="1"/>
              <a:t>mmWave</a:t>
            </a:r>
            <a:r>
              <a:rPr lang="zh-CN" altLang="en-US" dirty="0"/>
              <a:t>相关的项目中。</a:t>
            </a:r>
            <a:endParaRPr lang="en-US" altLang="zh-CN" dirty="0"/>
          </a:p>
          <a:p>
            <a:r>
              <a:rPr lang="zh-CN" altLang="en-US" dirty="0"/>
              <a:t>另一点收获就是，我认为毫米波系统在处理几何环境复杂的系统中会更有优势，这一点类似于视觉</a:t>
            </a:r>
            <a:r>
              <a:rPr lang="en-US" altLang="zh-CN" dirty="0"/>
              <a:t>SLAM</a:t>
            </a:r>
            <a:r>
              <a:rPr lang="zh-CN" altLang="en-US" dirty="0"/>
              <a:t>更容易处理纹理强烈的环境，我觉得这两点是相通的。因为视觉</a:t>
            </a:r>
            <a:r>
              <a:rPr lang="en-US" altLang="zh-CN" dirty="0"/>
              <a:t>SLAM</a:t>
            </a:r>
            <a:r>
              <a:rPr lang="zh-CN" altLang="en-US" dirty="0"/>
              <a:t>是以纹理的变化作为特征，而毫米波雷达是以地图点的几何关系作为特征。</a:t>
            </a:r>
            <a:endParaRPr lang="en-US" altLang="zh-CN" dirty="0"/>
          </a:p>
          <a:p>
            <a:r>
              <a:rPr lang="zh-CN" altLang="en-US" dirty="0"/>
              <a:t>所以我个人认为，对于</a:t>
            </a:r>
            <a:r>
              <a:rPr lang="en-US" altLang="zh-CN" dirty="0" err="1"/>
              <a:t>mmWave</a:t>
            </a:r>
            <a:r>
              <a:rPr lang="zh-CN" altLang="en-US" dirty="0"/>
              <a:t>雷达系统，回环检测或者说重定位是一个很大的问题。举个例子，右边是一个已经建立好的毫米波雷达地图，假设一个机器人执行重定位，它当前的观测是左边墙壁，它是否能够根据有限的地图点判定它到底是面向的是哪一面墙。毫米波雷达的稀疏性提高了重定位的难度。</a:t>
            </a:r>
            <a:endParaRPr lang="en-US" altLang="zh-CN" dirty="0"/>
          </a:p>
          <a:p>
            <a:endParaRPr lang="en-US" altLang="zh-CN" dirty="0"/>
          </a:p>
          <a:p>
            <a:r>
              <a:rPr lang="zh-CN" altLang="en-US" dirty="0"/>
              <a:t>但是总的来讲，目前的雷达里程计</a:t>
            </a:r>
            <a:r>
              <a:rPr lang="en-US" altLang="zh-CN" dirty="0"/>
              <a:t>RO</a:t>
            </a:r>
            <a:r>
              <a:rPr lang="zh-CN" altLang="en-US" dirty="0"/>
              <a:t>已经可以处理很多室内定位的问题了，一方面具有较为准确的位姿估计能力，另一方面结合第二篇文章的工作也能监理处一个比较不错的语义平面图。</a:t>
            </a:r>
          </a:p>
        </p:txBody>
      </p:sp>
    </p:spTree>
    <p:extLst>
      <p:ext uri="{BB962C8B-B14F-4D97-AF65-F5344CB8AC3E}">
        <p14:creationId xmlns:p14="http://schemas.microsoft.com/office/powerpoint/2010/main" val="379600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另外，我想基于这两篇文章，总结一下目前毫米波定位和建图工作的进展。</a:t>
            </a:r>
            <a:endParaRPr lang="en-US" altLang="zh-CN" dirty="0"/>
          </a:p>
          <a:p>
            <a:r>
              <a:rPr lang="zh-CN" altLang="en-US" dirty="0"/>
              <a:t>我觉得一个完美的</a:t>
            </a:r>
            <a:r>
              <a:rPr lang="en-US" altLang="zh-CN" dirty="0" err="1"/>
              <a:t>mmWave</a:t>
            </a:r>
            <a:r>
              <a:rPr lang="en-US" altLang="zh-CN" dirty="0"/>
              <a:t> SLAM</a:t>
            </a:r>
            <a:r>
              <a:rPr lang="zh-CN" altLang="en-US" dirty="0"/>
              <a:t>系统应该具有几个特点：</a:t>
            </a:r>
            <a:endParaRPr lang="en-US" altLang="zh-CN" dirty="0"/>
          </a:p>
          <a:p>
            <a:pPr marL="228600" indent="-228600">
              <a:buAutoNum type="arabicPeriod"/>
            </a:pPr>
            <a:r>
              <a:rPr lang="zh-CN" altLang="en-US" dirty="0"/>
              <a:t>首先，前端里程计、后端优化、回环检测和建图这些都是</a:t>
            </a:r>
            <a:r>
              <a:rPr lang="en-US" altLang="zh-CN" dirty="0"/>
              <a:t>SLAM</a:t>
            </a:r>
            <a:r>
              <a:rPr lang="zh-CN" altLang="en-US" dirty="0"/>
              <a:t>系统的标配，我认为缺一不可</a:t>
            </a:r>
            <a:endParaRPr lang="en-US" altLang="zh-CN" dirty="0"/>
          </a:p>
          <a:p>
            <a:pPr marL="228600" indent="-228600">
              <a:buAutoNum type="arabicPeriod"/>
            </a:pPr>
            <a:r>
              <a:rPr lang="zh-CN" altLang="en-US" dirty="0"/>
              <a:t>特别地，建图方面，我希望系统能够建立具有一定语义信息的地图，比如</a:t>
            </a:r>
            <a:r>
              <a:rPr lang="en-US" altLang="zh-CN" dirty="0" err="1"/>
              <a:t>milliMap</a:t>
            </a:r>
            <a:r>
              <a:rPr lang="zh-CN" altLang="en-US" dirty="0"/>
              <a:t>，虽然做得算不上完备，但是有总比没有好</a:t>
            </a:r>
            <a:endParaRPr lang="en-US" altLang="zh-CN" dirty="0"/>
          </a:p>
          <a:p>
            <a:pPr marL="228600" indent="-228600">
              <a:buAutoNum type="arabicPeriod"/>
            </a:pPr>
            <a:r>
              <a:rPr lang="zh-CN" altLang="en-US" dirty="0"/>
              <a:t>另外，严格来讲一个</a:t>
            </a:r>
            <a:r>
              <a:rPr lang="en-US" altLang="zh-CN" dirty="0"/>
              <a:t>SLAM</a:t>
            </a:r>
            <a:r>
              <a:rPr lang="zh-CN" altLang="en-US" dirty="0"/>
              <a:t>系统不应该依赖于</a:t>
            </a:r>
            <a:r>
              <a:rPr lang="en-US" altLang="zh-CN" dirty="0"/>
              <a:t>AP</a:t>
            </a:r>
            <a:r>
              <a:rPr lang="zh-CN" altLang="en-US" dirty="0"/>
              <a:t>之类的基础设施</a:t>
            </a:r>
            <a:endParaRPr lang="en-US" altLang="zh-CN" dirty="0"/>
          </a:p>
          <a:p>
            <a:pPr marL="228600" indent="-228600">
              <a:buAutoNum type="arabicPeriod"/>
            </a:pPr>
            <a:r>
              <a:rPr lang="zh-CN" altLang="en-US" dirty="0"/>
              <a:t>而且应该直接处理接收到的射频信号，而不是把它转换成图像等其他形式处理。因为有一些毫米波系统会把射频信号转换成图像，然后使用视觉里程计的一套方法处理，我觉得这种方法反而会引入一些不必要的误差。</a:t>
            </a:r>
            <a:endParaRPr lang="en-US" altLang="zh-CN" dirty="0"/>
          </a:p>
          <a:p>
            <a:pPr marL="228600" indent="-228600">
              <a:buAutoNum type="arabicPeriod"/>
            </a:pPr>
            <a:endParaRPr lang="en-US" altLang="zh-CN" dirty="0"/>
          </a:p>
          <a:p>
            <a:pPr marL="0" indent="0">
              <a:buNone/>
            </a:pPr>
            <a:r>
              <a:rPr lang="zh-CN" altLang="en-US" dirty="0"/>
              <a:t>所以基于这几个方面，我选择了几个毫米波定位系统进行了一个简单的汇总。</a:t>
            </a:r>
            <a:endParaRPr lang="en-US" altLang="zh-CN" dirty="0"/>
          </a:p>
          <a:p>
            <a:pPr marL="0" indent="0">
              <a:buNone/>
            </a:pPr>
            <a:r>
              <a:rPr lang="zh-CN" altLang="en-US" dirty="0"/>
              <a:t>可以发现目前来看：和我刚才提到的一样，还没有一个系统会去考虑回环检测或者重定位的问题。</a:t>
            </a:r>
            <a:endParaRPr lang="en-US" altLang="zh-CN" dirty="0"/>
          </a:p>
          <a:p>
            <a:pPr marL="0" indent="0">
              <a:buNone/>
            </a:pPr>
            <a:endParaRPr lang="en-US" altLang="zh-CN" dirty="0"/>
          </a:p>
          <a:p>
            <a:pPr marL="0" indent="0">
              <a:buNone/>
            </a:pPr>
            <a:r>
              <a:rPr lang="zh-CN" altLang="en-US" dirty="0"/>
              <a:t>但是，据我了解自主定位和建图两个工作已经基本解决，所以我觉得，毫米波雷达系统的确可能对我们未来解决室内定位和导航问题提供一定的帮助。</a:t>
            </a:r>
            <a:endParaRPr lang="en-US" altLang="zh-CN" dirty="0"/>
          </a:p>
          <a:p>
            <a:pPr marL="0" indent="0">
              <a:buNone/>
            </a:pPr>
            <a:endParaRPr lang="en-US" altLang="zh-CN" dirty="0"/>
          </a:p>
        </p:txBody>
      </p:sp>
    </p:spTree>
    <p:extLst>
      <p:ext uri="{BB962C8B-B14F-4D97-AF65-F5344CB8AC3E}">
        <p14:creationId xmlns:p14="http://schemas.microsoft.com/office/powerpoint/2010/main" val="245861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首先我们先来看第一篇运动估计的文章。</a:t>
            </a:r>
            <a:endParaRPr lang="en-US" altLang="zh-CN" dirty="0"/>
          </a:p>
          <a:p>
            <a:r>
              <a:rPr lang="zh-CN" altLang="en-US" dirty="0"/>
              <a:t>近年来越来越多的传感器系统被用于运动和环境感知，他们各有优劣，通过融合的方法取长补短。</a:t>
            </a:r>
            <a:endParaRPr lang="en-US" altLang="zh-CN" dirty="0"/>
          </a:p>
          <a:p>
            <a:r>
              <a:rPr lang="zh-CN" altLang="en-US" dirty="0"/>
              <a:t>其中基于视觉的方法，比如摄像机和激光雷达，具有非常高的精度，但是缺点是探测范围相对不是很大，受光照的影响，而且在恶劣气候条件的干扰：比如雾霾严重的情况下难以正常工作。</a:t>
            </a:r>
            <a:r>
              <a:rPr lang="en-US" altLang="zh-CN" dirty="0"/>
              <a:t>IMU</a:t>
            </a:r>
            <a:r>
              <a:rPr lang="zh-CN" altLang="en-US" dirty="0"/>
              <a:t>系统的漂移特性，使它很难被独自用于里程计系统。而</a:t>
            </a:r>
            <a:r>
              <a:rPr lang="en-US" altLang="zh-CN" dirty="0"/>
              <a:t>GPS</a:t>
            </a:r>
            <a:r>
              <a:rPr lang="zh-CN" altLang="en-US" dirty="0"/>
              <a:t>系统在室内环境下是不可用的。</a:t>
            </a:r>
            <a:endParaRPr lang="en-US" altLang="zh-CN" dirty="0"/>
          </a:p>
          <a:p>
            <a:endParaRPr lang="en-US" altLang="zh-CN" dirty="0"/>
          </a:p>
          <a:p>
            <a:r>
              <a:rPr lang="zh-CN" altLang="en-US" dirty="0"/>
              <a:t>相比之下，毫米波雷达虽然探测精度不高，但是具有较远的探测范围，且在极端天气环境下的鲁棒性较好。</a:t>
            </a:r>
            <a:endParaRPr lang="en-US" altLang="zh-CN" dirty="0"/>
          </a:p>
          <a:p>
            <a:endParaRPr lang="en-US" altLang="zh-CN" dirty="0"/>
          </a:p>
          <a:p>
            <a:r>
              <a:rPr lang="zh-CN" altLang="en-US" dirty="0"/>
              <a:t>尽管毫米波雷达一般不会被单独用在一个独立的系统中，但是作者认为它有独立工作的潜力，所以决定设计一个仅依赖于毫米波雷达进行自身运动估计的系统。</a:t>
            </a:r>
          </a:p>
        </p:txBody>
      </p:sp>
    </p:spTree>
    <p:extLst>
      <p:ext uri="{BB962C8B-B14F-4D97-AF65-F5344CB8AC3E}">
        <p14:creationId xmlns:p14="http://schemas.microsoft.com/office/powerpoint/2010/main" val="2695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以上就是我的分享，谢谢大家。</a:t>
            </a:r>
            <a:endParaRPr lang="en-US" altLang="zh-CN" dirty="0"/>
          </a:p>
        </p:txBody>
      </p:sp>
    </p:spTree>
    <p:extLst>
      <p:ext uri="{BB962C8B-B14F-4D97-AF65-F5344CB8AC3E}">
        <p14:creationId xmlns:p14="http://schemas.microsoft.com/office/powerpoint/2010/main" val="411756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然而，设计一个这样的系统面临一些挑战：</a:t>
            </a:r>
            <a:endParaRPr lang="en-US" altLang="zh-CN" dirty="0"/>
          </a:p>
          <a:p>
            <a:pPr marL="228600" indent="-228600">
              <a:buAutoNum type="arabicPeriod"/>
            </a:pPr>
            <a:r>
              <a:rPr lang="zh-CN" altLang="en-US" dirty="0"/>
              <a:t>一方面，在常规工作环境下，噪声对于毫米波雷达的影响更大。</a:t>
            </a:r>
            <a:endParaRPr lang="en-US" altLang="zh-CN" dirty="0"/>
          </a:p>
          <a:p>
            <a:pPr marL="228600" indent="-228600">
              <a:buAutoNum type="arabicPeriod"/>
            </a:pPr>
            <a:r>
              <a:rPr lang="zh-CN" altLang="en-US" dirty="0"/>
              <a:t>另一方面，由于多径效应的影响，毫米波的探测会出现“镜像干扰”。简单解释一下，大家可以看右上角这张图，由于多径效应的存在，蓝色的多径反射路线经历了更多次反射，也通过了更长的一段飞行距离，但是毫米波雷达无法判定它到底经历了几次反射，只能按照信号经历了一次反射进行判定，最终探测到的地图点会位于真实反射物（这面墙）的后面。</a:t>
            </a:r>
            <a:endParaRPr lang="en-US" altLang="zh-CN" dirty="0"/>
          </a:p>
          <a:p>
            <a:pPr marL="228600" indent="-228600">
              <a:buAutoNum type="arabicPeriod"/>
            </a:pPr>
            <a:r>
              <a:rPr lang="zh-CN" altLang="en-US" dirty="0"/>
              <a:t>还有一点就是，相比于激光雷达和摄像机，毫米波每次观测到的地图点实际上是非常稀疏的，即使使用目前最先进的毫米波雷达，探测的地图点数量也会降低至少一个数量级。中间这张图是激光雷达一次的观测结果，右下角是毫米波一次观测的结果，明显能够看到区别。</a:t>
            </a:r>
            <a:endParaRPr lang="en-US" altLang="zh-CN" dirty="0"/>
          </a:p>
          <a:p>
            <a:pPr marL="228600" indent="-228600">
              <a:buAutoNum type="arabicPeriod"/>
            </a:pPr>
            <a:endParaRPr lang="en-US" altLang="zh-CN" dirty="0"/>
          </a:p>
          <a:p>
            <a:pPr marL="228600" indent="-228600">
              <a:buAutoNum type="arabicPeriod"/>
            </a:pPr>
            <a:endParaRPr lang="en-US" altLang="zh-CN" dirty="0"/>
          </a:p>
          <a:p>
            <a:pPr marL="0" indent="0">
              <a:buNone/>
            </a:pPr>
            <a:r>
              <a:rPr lang="zh-CN" altLang="en-US" dirty="0"/>
              <a:t>所以这篇文章首先提出了一种去噪方法，在很大程度上解决了噪声和多径问题，</a:t>
            </a:r>
            <a:endParaRPr lang="en-US" altLang="zh-CN" dirty="0"/>
          </a:p>
          <a:p>
            <a:pPr marL="0" indent="0">
              <a:buNone/>
            </a:pPr>
            <a:r>
              <a:rPr lang="zh-CN" altLang="en-US" dirty="0"/>
              <a:t>同时提出了一个精确的地图点匹配策略，即使使用较少地图点也能够正确计算出相对运动位姿。</a:t>
            </a:r>
            <a:endParaRPr lang="en-US" altLang="zh-CN" dirty="0"/>
          </a:p>
          <a:p>
            <a:pPr marL="0" indent="0">
              <a:buNone/>
            </a:pPr>
            <a:r>
              <a:rPr lang="zh-CN" altLang="en-US" dirty="0"/>
              <a:t>最后实现了一个精度堪比</a:t>
            </a:r>
            <a:r>
              <a:rPr lang="en-US" altLang="zh-CN" dirty="0"/>
              <a:t>VO</a:t>
            </a:r>
            <a:r>
              <a:rPr lang="zh-CN" altLang="en-US" dirty="0"/>
              <a:t>和</a:t>
            </a:r>
            <a:r>
              <a:rPr lang="en-US" altLang="zh-CN" dirty="0"/>
              <a:t>GPS</a:t>
            </a:r>
            <a:r>
              <a:rPr lang="zh-CN" altLang="en-US" dirty="0"/>
              <a:t>的雷达里程计</a:t>
            </a:r>
            <a:r>
              <a:rPr lang="en-US" altLang="zh-CN" dirty="0"/>
              <a:t>RO</a:t>
            </a:r>
            <a:r>
              <a:rPr lang="zh-CN" altLang="en-US" dirty="0"/>
              <a:t>系统。</a:t>
            </a:r>
          </a:p>
        </p:txBody>
      </p:sp>
    </p:spTree>
    <p:extLst>
      <p:ext uri="{BB962C8B-B14F-4D97-AF65-F5344CB8AC3E}">
        <p14:creationId xmlns:p14="http://schemas.microsoft.com/office/powerpoint/2010/main" val="158232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我们先来感受一下系统的实现效果：</a:t>
            </a:r>
            <a:endParaRPr lang="en-US" altLang="zh-CN" dirty="0"/>
          </a:p>
          <a:p>
            <a:r>
              <a:rPr lang="zh-CN" altLang="en-US" dirty="0"/>
              <a:t>这个系统使用的是带有机械扫描结构的毫米波雷达，雷达在探测过程中会快速的旋转，</a:t>
            </a:r>
            <a:endParaRPr lang="en-US" altLang="zh-CN" dirty="0"/>
          </a:p>
          <a:p>
            <a:r>
              <a:rPr lang="zh-CN" altLang="en-US" dirty="0"/>
              <a:t>所以尽管每次它只能探测一个径向方向的物体，但是由于带有旋转结构，它可以近似被认为能够在某一个特定的地点，实现超过</a:t>
            </a:r>
            <a:r>
              <a:rPr lang="en-US" altLang="zh-CN" dirty="0"/>
              <a:t>180</a:t>
            </a:r>
            <a:r>
              <a:rPr lang="zh-CN" altLang="en-US" dirty="0"/>
              <a:t>度范围的探测。</a:t>
            </a:r>
            <a:endParaRPr lang="en-US" altLang="zh-CN" dirty="0"/>
          </a:p>
          <a:p>
            <a:r>
              <a:rPr lang="zh-CN" altLang="en-US" dirty="0"/>
              <a:t>每一个角度上的探测都可以形成一个距离</a:t>
            </a:r>
            <a:r>
              <a:rPr lang="en-US" altLang="zh-CN" dirty="0"/>
              <a:t>-</a:t>
            </a:r>
            <a:r>
              <a:rPr lang="zh-CN" altLang="en-US" dirty="0"/>
              <a:t>功率谱，通过提取峰值，我们就可以知道这个方向上的物体遮挡情况。</a:t>
            </a:r>
            <a:endParaRPr lang="en-US" altLang="zh-CN" dirty="0"/>
          </a:p>
          <a:p>
            <a:r>
              <a:rPr lang="zh-CN" altLang="en-US" dirty="0"/>
              <a:t>通过把极坐标结果转换到</a:t>
            </a:r>
            <a:r>
              <a:rPr lang="en-US" altLang="zh-CN" dirty="0"/>
              <a:t>XY</a:t>
            </a:r>
            <a:r>
              <a:rPr lang="zh-CN" altLang="en-US" dirty="0"/>
              <a:t>轴，每一次探测就可以形成一张周围环境的地图。右边就可以清晰看到有建筑物的轮廓。</a:t>
            </a:r>
            <a:endParaRPr lang="en-US" altLang="zh-CN" dirty="0"/>
          </a:p>
          <a:p>
            <a:r>
              <a:rPr lang="zh-CN" altLang="en-US" dirty="0"/>
              <a:t>但是不可避免地也会有一些镜像干扰存在，体现在这张图上就是放射性的条纹。</a:t>
            </a:r>
            <a:endParaRPr lang="en-US" altLang="zh-CN" dirty="0"/>
          </a:p>
          <a:p>
            <a:r>
              <a:rPr lang="zh-CN" altLang="en-US" dirty="0"/>
              <a:t>可以看到系统在正常的街道环境下的实测结果比较理想。系统的测量和</a:t>
            </a:r>
            <a:r>
              <a:rPr lang="en-US" altLang="zh-CN" dirty="0"/>
              <a:t>VO</a:t>
            </a:r>
            <a:r>
              <a:rPr lang="zh-CN" altLang="en-US" dirty="0"/>
              <a:t>以及</a:t>
            </a:r>
            <a:r>
              <a:rPr lang="en-US" altLang="zh-CN" dirty="0"/>
              <a:t>GPS</a:t>
            </a:r>
            <a:r>
              <a:rPr lang="zh-CN" altLang="en-US" dirty="0"/>
              <a:t>的运动估计结果非常相近。</a:t>
            </a:r>
            <a:endParaRPr lang="en-US" altLang="zh-CN" dirty="0"/>
          </a:p>
          <a:p>
            <a:r>
              <a:rPr lang="zh-CN" altLang="en-US" dirty="0"/>
              <a:t>当环境光照不足，且变化较大时，</a:t>
            </a:r>
            <a:r>
              <a:rPr lang="en-US" altLang="zh-CN" dirty="0"/>
              <a:t>VO</a:t>
            </a:r>
            <a:r>
              <a:rPr lang="zh-CN" altLang="en-US" dirty="0"/>
              <a:t>的结果就会出现一定的偏差。当遇到雨或者雾之类的特殊天气的时候，系统也能够展现出优越性。</a:t>
            </a:r>
            <a:endParaRPr lang="en-US" altLang="zh-CN" dirty="0"/>
          </a:p>
          <a:p>
            <a:r>
              <a:rPr lang="zh-CN" altLang="en-US" dirty="0"/>
              <a:t>此外，在室内环境下，</a:t>
            </a:r>
            <a:r>
              <a:rPr lang="en-US" altLang="zh-CN" dirty="0"/>
              <a:t>GPS</a:t>
            </a:r>
            <a:r>
              <a:rPr lang="zh-CN" altLang="en-US" dirty="0"/>
              <a:t>就完全不可用了，但是</a:t>
            </a:r>
            <a:r>
              <a:rPr lang="en-US" altLang="zh-CN" dirty="0"/>
              <a:t>RO</a:t>
            </a:r>
            <a:r>
              <a:rPr lang="zh-CN" altLang="en-US" dirty="0"/>
              <a:t>还能够正常工作。</a:t>
            </a:r>
            <a:endParaRPr lang="en-US" altLang="zh-CN" dirty="0"/>
          </a:p>
          <a:p>
            <a:endParaRPr lang="en-US" altLang="zh-CN" dirty="0"/>
          </a:p>
          <a:p>
            <a:r>
              <a:rPr lang="zh-CN" altLang="en-US" dirty="0"/>
              <a:t>系统的核心在于地图点的准确提取以及匹配，左边这张图时原始测量结果，右边时地图点提取的结果。</a:t>
            </a:r>
            <a:endParaRPr lang="en-US" altLang="zh-CN" dirty="0"/>
          </a:p>
          <a:p>
            <a:r>
              <a:rPr lang="zh-CN" altLang="en-US" dirty="0"/>
              <a:t>因为相邻的两帧之间可能经历了平移或者旋转，所以把两帧之间地图点对齐的过程就是计算自身相对运动的过程。</a:t>
            </a:r>
            <a:endParaRPr lang="en-US" altLang="zh-CN" dirty="0"/>
          </a:p>
          <a:p>
            <a:endParaRPr lang="en-US" altLang="zh-CN" dirty="0"/>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32996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下面我们分别介绍一下系统的三个主要模块，分别是雷达信号处理模块保证提取地图点尽可能准确，最大程度上消除噪声和多径的影响。</a:t>
            </a:r>
            <a:endParaRPr lang="en-US" altLang="zh-CN" dirty="0"/>
          </a:p>
          <a:p>
            <a:r>
              <a:rPr lang="zh-CN" altLang="en-US" dirty="0"/>
              <a:t>地图点匹配模块需要找到相邻两帧地图点之间的匹配关系。</a:t>
            </a:r>
            <a:endParaRPr lang="en-US" altLang="zh-CN" dirty="0"/>
          </a:p>
          <a:p>
            <a:r>
              <a:rPr lang="zh-CN" altLang="en-US" dirty="0"/>
              <a:t>位姿模块就只需要基于地图点匹配的结果计算相对运动了。</a:t>
            </a:r>
          </a:p>
        </p:txBody>
      </p:sp>
    </p:spTree>
    <p:extLst>
      <p:ext uri="{BB962C8B-B14F-4D97-AF65-F5344CB8AC3E}">
        <p14:creationId xmlns:p14="http://schemas.microsoft.com/office/powerpoint/2010/main" val="90068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信号处理模块，首先要去除信号中的噪声。</a:t>
            </a:r>
            <a:endParaRPr lang="en-US" altLang="zh-CN" dirty="0"/>
          </a:p>
          <a:p>
            <a:r>
              <a:rPr lang="en-US" altLang="zh-CN" dirty="0"/>
              <a:t>1. </a:t>
            </a:r>
            <a:r>
              <a:rPr lang="zh-CN" altLang="en-US" dirty="0"/>
              <a:t>第一张图展示的就是测量信号的原始功率谱</a:t>
            </a:r>
            <a:endParaRPr lang="en-US" altLang="zh-CN" dirty="0"/>
          </a:p>
          <a:p>
            <a:r>
              <a:rPr lang="en-US" altLang="zh-CN" dirty="0"/>
              <a:t>2. </a:t>
            </a:r>
            <a:r>
              <a:rPr lang="zh-CN" altLang="en-US" dirty="0"/>
              <a:t>通过中值滤波，消除原始信号中的偏置，就得到了第二张图</a:t>
            </a:r>
            <a:endParaRPr lang="en-US" altLang="zh-CN" dirty="0"/>
          </a:p>
          <a:p>
            <a:r>
              <a:rPr lang="en-US" altLang="zh-CN" dirty="0"/>
              <a:t>3. </a:t>
            </a:r>
            <a:r>
              <a:rPr lang="zh-CN" altLang="en-US" dirty="0"/>
              <a:t>把第二张图进行滤波平滑之后，就得到了第三张图。我们可以认为第二张图仍然含有高频的细节信息，第三张图主要保留低频的细节信息。我们把图二序列记作</a:t>
            </a:r>
            <a:r>
              <a:rPr lang="en-US" altLang="zh-CN" dirty="0"/>
              <a:t>q</a:t>
            </a:r>
            <a:r>
              <a:rPr lang="zh-CN" altLang="en-US" dirty="0"/>
              <a:t>，图三记作</a:t>
            </a:r>
            <a:r>
              <a:rPr lang="en-US" altLang="zh-CN" dirty="0"/>
              <a:t>p</a:t>
            </a:r>
            <a:r>
              <a:rPr lang="zh-CN" altLang="en-US" dirty="0"/>
              <a:t>。</a:t>
            </a:r>
            <a:endParaRPr lang="en-US" altLang="zh-CN" dirty="0"/>
          </a:p>
          <a:p>
            <a:r>
              <a:rPr lang="en-US" altLang="zh-CN" dirty="0"/>
              <a:t>4. </a:t>
            </a:r>
            <a:r>
              <a:rPr lang="zh-CN" altLang="en-US" dirty="0"/>
              <a:t>为了消除随机高斯误差的影响，系统会把</a:t>
            </a:r>
            <a:r>
              <a:rPr lang="en-US" altLang="zh-CN" dirty="0"/>
              <a:t>q&lt;0</a:t>
            </a:r>
            <a:r>
              <a:rPr lang="zh-CN" altLang="en-US" dirty="0"/>
              <a:t>的部分当作是一个高斯过程</a:t>
            </a:r>
            <a:r>
              <a:rPr lang="en-US" altLang="zh-CN" dirty="0"/>
              <a:t>&lt;0</a:t>
            </a:r>
            <a:r>
              <a:rPr lang="zh-CN" altLang="en-US" dirty="0"/>
              <a:t>的部分，来建模高斯误差。</a:t>
            </a:r>
            <a:endParaRPr lang="en-US" altLang="zh-CN" dirty="0"/>
          </a:p>
          <a:p>
            <a:r>
              <a:rPr lang="en-US" altLang="zh-CN" dirty="0"/>
              <a:t>5. </a:t>
            </a:r>
            <a:r>
              <a:rPr lang="zh-CN" altLang="en-US" dirty="0"/>
              <a:t>然后通过在图二和图三中分别消除高斯误差，得到图</a:t>
            </a:r>
            <a:r>
              <a:rPr lang="en-US" altLang="zh-CN" dirty="0"/>
              <a:t>5</a:t>
            </a:r>
            <a:r>
              <a:rPr lang="zh-CN" altLang="en-US" dirty="0"/>
              <a:t>和图</a:t>
            </a:r>
            <a:r>
              <a:rPr lang="en-US" altLang="zh-CN" dirty="0"/>
              <a:t>4</a:t>
            </a:r>
            <a:r>
              <a:rPr lang="zh-CN" altLang="en-US" dirty="0"/>
              <a:t>。</a:t>
            </a:r>
            <a:endParaRPr lang="en-US" altLang="zh-CN" dirty="0"/>
          </a:p>
          <a:p>
            <a:r>
              <a:rPr lang="en-US" altLang="zh-CN" dirty="0"/>
              <a:t>6. </a:t>
            </a:r>
            <a:r>
              <a:rPr lang="zh-CN" altLang="en-US" dirty="0"/>
              <a:t>最后把图</a:t>
            </a:r>
            <a:r>
              <a:rPr lang="en-US" altLang="zh-CN" dirty="0"/>
              <a:t>5</a:t>
            </a:r>
            <a:r>
              <a:rPr lang="zh-CN" altLang="en-US" dirty="0"/>
              <a:t>图</a:t>
            </a:r>
            <a:r>
              <a:rPr lang="en-US" altLang="zh-CN" dirty="0"/>
              <a:t>4</a:t>
            </a:r>
            <a:r>
              <a:rPr lang="zh-CN" altLang="en-US" dirty="0"/>
              <a:t>相加，得到了去除噪声之后的信号。</a:t>
            </a:r>
            <a:endParaRPr lang="en-US" altLang="zh-CN" dirty="0"/>
          </a:p>
        </p:txBody>
      </p:sp>
    </p:spTree>
    <p:extLst>
      <p:ext uri="{BB962C8B-B14F-4D97-AF65-F5344CB8AC3E}">
        <p14:creationId xmlns:p14="http://schemas.microsoft.com/office/powerpoint/2010/main" val="653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尽管系统已经得到了去噪的功率谱分布，但是还需要消除多径的负面影响。</a:t>
            </a:r>
            <a:endParaRPr lang="en-US" altLang="zh-CN" dirty="0"/>
          </a:p>
          <a:p>
            <a:r>
              <a:rPr lang="zh-CN" altLang="en-US" dirty="0"/>
              <a:t>作者发现，在所有的这些峰值里，经过多次反射形成的峰值具有一定的特性。这种特性可以通过小波波变化直观体现出来。</a:t>
            </a:r>
            <a:endParaRPr lang="en-US" altLang="zh-CN" dirty="0"/>
          </a:p>
          <a:p>
            <a:endParaRPr lang="en-US" altLang="zh-CN" dirty="0"/>
          </a:p>
          <a:p>
            <a:r>
              <a:rPr lang="zh-CN" altLang="en-US" dirty="0"/>
              <a:t>所以系统会首先对各个峰值进行检测，将非峰值处设置为</a:t>
            </a:r>
            <a:r>
              <a:rPr lang="en-US" altLang="zh-CN" dirty="0"/>
              <a:t>0</a:t>
            </a:r>
            <a:r>
              <a:rPr lang="zh-CN" altLang="en-US" dirty="0"/>
              <a:t>，然后对各个峰值对应的区域分别作小波变换。</a:t>
            </a:r>
            <a:endParaRPr lang="en-US" altLang="zh-CN" dirty="0"/>
          </a:p>
          <a:p>
            <a:r>
              <a:rPr lang="zh-CN" altLang="en-US" dirty="0"/>
              <a:t>然后分别对比各个峰值和第一个峰值之间的差异度，也就是</a:t>
            </a:r>
            <a:r>
              <a:rPr lang="en-US" altLang="zh-CN" dirty="0"/>
              <a:t>d</a:t>
            </a:r>
            <a:r>
              <a:rPr lang="zh-CN" altLang="en-US" dirty="0"/>
              <a:t>。如果</a:t>
            </a:r>
            <a:r>
              <a:rPr lang="en-US" altLang="zh-CN" dirty="0"/>
              <a:t>d</a:t>
            </a:r>
            <a:r>
              <a:rPr lang="zh-CN" altLang="en-US" dirty="0"/>
              <a:t>较大，说明这个峰值的模式和直接路径的差异比较大，这个峰值就可以被判定为多径造成的镜像干扰，可以忽略。</a:t>
            </a:r>
            <a:endParaRPr lang="en-US" altLang="zh-CN" dirty="0"/>
          </a:p>
        </p:txBody>
      </p:sp>
    </p:spTree>
    <p:extLst>
      <p:ext uri="{BB962C8B-B14F-4D97-AF65-F5344CB8AC3E}">
        <p14:creationId xmlns:p14="http://schemas.microsoft.com/office/powerpoint/2010/main" val="250416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在消除了噪声和多径干扰后，可以认为系统得到的地图点都是位置相对准确的。</a:t>
            </a:r>
            <a:endParaRPr lang="en-US" altLang="zh-CN" dirty="0"/>
          </a:p>
          <a:p>
            <a:endParaRPr lang="en-US" altLang="zh-CN" dirty="0"/>
          </a:p>
          <a:p>
            <a:r>
              <a:rPr lang="zh-CN" altLang="en-US" dirty="0"/>
              <a:t>作为地图点来说，它含有的信息只是一个三维坐标，而不像图像的特征点一样具有独特的描述子。</a:t>
            </a:r>
            <a:endParaRPr lang="en-US" altLang="zh-CN" dirty="0"/>
          </a:p>
          <a:p>
            <a:r>
              <a:rPr lang="zh-CN" altLang="en-US" dirty="0"/>
              <a:t>为了完成地图点的匹配工作，系统根据某个特定地图点周围的地图点分布，确定这个地图点的特征。简单来讲就是用“一簇”地图点的几何分布，描述特定的地图点。</a:t>
            </a:r>
            <a:endParaRPr lang="en-US" altLang="zh-CN" dirty="0"/>
          </a:p>
          <a:p>
            <a:endParaRPr lang="en-US" altLang="zh-CN" dirty="0"/>
          </a:p>
          <a:p>
            <a:r>
              <a:rPr lang="zh-CN" altLang="en-US" dirty="0"/>
              <a:t>文章中把这种描述子称作</a:t>
            </a:r>
            <a:r>
              <a:rPr lang="en-US" altLang="zh-CN" dirty="0"/>
              <a:t>RSD</a:t>
            </a:r>
            <a:r>
              <a:rPr lang="zh-CN" altLang="en-US" dirty="0"/>
              <a:t>，就是径向统计描述子。具体来讲就是，以某个地图点为圆心，然后向周围</a:t>
            </a:r>
            <a:r>
              <a:rPr lang="en-US" altLang="zh-CN" dirty="0"/>
              <a:t>M</a:t>
            </a:r>
            <a:r>
              <a:rPr lang="zh-CN" altLang="en-US" dirty="0"/>
              <a:t>个方向上分别统计每个方向上其他地图点的数量、距离的算术平均、距离的调和平均这三个参数。最后对每个地图点生成</a:t>
            </a:r>
            <a:r>
              <a:rPr lang="en-US" altLang="zh-CN" sz="1200" dirty="0"/>
              <a:t>3xM</a:t>
            </a:r>
            <a:r>
              <a:rPr lang="zh-CN" altLang="en-US" sz="1200" dirty="0"/>
              <a:t>的描述子矩阵，来唯一表示这个点。</a:t>
            </a:r>
            <a:endParaRPr lang="zh-CN" altLang="en-US" dirty="0"/>
          </a:p>
        </p:txBody>
      </p:sp>
    </p:spTree>
    <p:extLst>
      <p:ext uri="{BB962C8B-B14F-4D97-AF65-F5344CB8AC3E}">
        <p14:creationId xmlns:p14="http://schemas.microsoft.com/office/powerpoint/2010/main" val="35335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然而，如果仅仅使用</a:t>
            </a:r>
            <a:r>
              <a:rPr lang="en-US" altLang="zh-CN" dirty="0"/>
              <a:t>RSD</a:t>
            </a:r>
            <a:r>
              <a:rPr lang="zh-CN" altLang="en-US" dirty="0"/>
              <a:t>进行地图点的匹配工作会造成一定的误匹配，包括一对多或者多对一的情况。此外，</a:t>
            </a:r>
            <a:r>
              <a:rPr lang="en-US" altLang="zh-CN" dirty="0"/>
              <a:t>RSD</a:t>
            </a:r>
            <a:r>
              <a:rPr lang="zh-CN" altLang="en-US" dirty="0"/>
              <a:t>这个特征仍然没有充分利用约束关系。所以系统还需要对匹配好的点对进行筛选。</a:t>
            </a:r>
            <a:endParaRPr lang="en-US" altLang="zh-CN" dirty="0"/>
          </a:p>
          <a:p>
            <a:r>
              <a:rPr lang="zh-CN" altLang="en-US" dirty="0"/>
              <a:t>举个例子，假设在右下角这张图中，基于</a:t>
            </a:r>
            <a:r>
              <a:rPr lang="en-US" altLang="zh-CN" dirty="0"/>
              <a:t>RSD</a:t>
            </a:r>
            <a:r>
              <a:rPr lang="zh-CN" altLang="en-US" dirty="0"/>
              <a:t>的方法确定了</a:t>
            </a:r>
            <a:r>
              <a:rPr lang="en-US" altLang="zh-CN" dirty="0"/>
              <a:t>A</a:t>
            </a:r>
            <a:r>
              <a:rPr lang="zh-CN" altLang="en-US" dirty="0"/>
              <a:t>和</a:t>
            </a:r>
            <a:r>
              <a:rPr lang="en-US" altLang="zh-CN" dirty="0"/>
              <a:t>A’</a:t>
            </a:r>
            <a:r>
              <a:rPr lang="zh-CN" altLang="en-US" dirty="0"/>
              <a:t>匹配，</a:t>
            </a:r>
            <a:r>
              <a:rPr lang="en-US" altLang="zh-CN" dirty="0"/>
              <a:t>B</a:t>
            </a:r>
            <a:r>
              <a:rPr lang="zh-CN" altLang="en-US" dirty="0"/>
              <a:t>和</a:t>
            </a:r>
            <a:r>
              <a:rPr lang="en-US" altLang="zh-CN" dirty="0"/>
              <a:t>B’</a:t>
            </a:r>
            <a:r>
              <a:rPr lang="zh-CN" altLang="en-US" dirty="0"/>
              <a:t>匹配，那么系统还需要检查在第一帧中</a:t>
            </a:r>
            <a:r>
              <a:rPr lang="en-US" altLang="zh-CN" dirty="0"/>
              <a:t>A</a:t>
            </a:r>
            <a:r>
              <a:rPr lang="zh-CN" altLang="en-US" dirty="0"/>
              <a:t>和</a:t>
            </a:r>
            <a:r>
              <a:rPr lang="en-US" altLang="zh-CN" dirty="0"/>
              <a:t>B</a:t>
            </a:r>
            <a:r>
              <a:rPr lang="zh-CN" altLang="en-US" dirty="0"/>
              <a:t>的相对位置，和第二张图中</a:t>
            </a:r>
            <a:r>
              <a:rPr lang="en-US" altLang="zh-CN" dirty="0"/>
              <a:t>A</a:t>
            </a:r>
            <a:r>
              <a:rPr lang="zh-CN" altLang="en-US" dirty="0"/>
              <a:t>‘</a:t>
            </a:r>
            <a:r>
              <a:rPr lang="en-US" altLang="zh-CN" dirty="0"/>
              <a:t>B</a:t>
            </a:r>
            <a:r>
              <a:rPr lang="zh-CN" altLang="en-US" dirty="0"/>
              <a:t>’的相对位置是不是相似，如果相似，那么认为匹配是正确的，否则就舍弃这个这两对匹配。</a:t>
            </a:r>
          </a:p>
        </p:txBody>
      </p:sp>
    </p:spTree>
    <p:extLst>
      <p:ext uri="{BB962C8B-B14F-4D97-AF65-F5344CB8AC3E}">
        <p14:creationId xmlns:p14="http://schemas.microsoft.com/office/powerpoint/2010/main" val="55079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058D4-0EE1-4EF4-9868-21C227D04D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FF33115-7014-403D-9DED-9B22514B8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6EC4DF-A449-4F8C-B134-F8AF170FCD54}"/>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5" name="页脚占位符 4">
            <a:extLst>
              <a:ext uri="{FF2B5EF4-FFF2-40B4-BE49-F238E27FC236}">
                <a16:creationId xmlns:a16="http://schemas.microsoft.com/office/drawing/2014/main" id="{985D978F-8577-40EF-8D06-186469E999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633641-8D28-41DE-BD2E-8C0DF8F8F16C}"/>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107881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821229-76D4-4EB0-BB0A-85A05417A4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FCCDAF-6AF6-44F4-8D07-3AD864746B0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8CB53F-04C7-4F8E-A05D-C3D103B76A35}"/>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5" name="页脚占位符 4">
            <a:extLst>
              <a:ext uri="{FF2B5EF4-FFF2-40B4-BE49-F238E27FC236}">
                <a16:creationId xmlns:a16="http://schemas.microsoft.com/office/drawing/2014/main" id="{671B987A-37AD-4658-885B-8C27A395C26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4A86F2-02A5-4996-8CC0-FAF95CFAADB0}"/>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58849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EFED910-897F-4E83-900E-64BFE618FD9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9CD0DA5-4CB5-4AB1-AB74-B9EE9988BB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12991C-D598-4175-8FA5-0A49683D2E84}"/>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5" name="页脚占位符 4">
            <a:extLst>
              <a:ext uri="{FF2B5EF4-FFF2-40B4-BE49-F238E27FC236}">
                <a16:creationId xmlns:a16="http://schemas.microsoft.com/office/drawing/2014/main" id="{BE7CBCB7-21F4-4557-96FC-081381C55A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EC2533-5656-42A2-AC43-0E3541B31998}"/>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67079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8589C0-20EE-4018-9A3E-57B53579088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63299E-FF24-406D-BDB9-C43ABFDA040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E40BAFC-D636-4CE8-8392-E28254E6C2A1}"/>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5" name="页脚占位符 4">
            <a:extLst>
              <a:ext uri="{FF2B5EF4-FFF2-40B4-BE49-F238E27FC236}">
                <a16:creationId xmlns:a16="http://schemas.microsoft.com/office/drawing/2014/main" id="{C884D029-C891-4A88-803C-35BEB8852A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7E20B7-8112-4286-89B5-26895523A8D6}"/>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15433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F5F80E-D029-4DE7-91CF-AD6D5918480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FA710-55B6-4232-BB5A-475E7D846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2CBFA9C-B618-4325-B5A5-FC76C046EB7D}"/>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5" name="页脚占位符 4">
            <a:extLst>
              <a:ext uri="{FF2B5EF4-FFF2-40B4-BE49-F238E27FC236}">
                <a16:creationId xmlns:a16="http://schemas.microsoft.com/office/drawing/2014/main" id="{E62143E0-D916-4004-A2EE-4B459B7346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F4C650-405A-47FF-AF91-06A5504E7A19}"/>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88022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252F8E-2767-47D6-B634-0619E4AA6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DD1B0-EB8D-454F-B682-0A411C268A8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4053B40-F678-49C4-8FD8-6A85F97CF29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F58694F-7EBC-4EC4-B831-02F353946B83}"/>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6" name="页脚占位符 5">
            <a:extLst>
              <a:ext uri="{FF2B5EF4-FFF2-40B4-BE49-F238E27FC236}">
                <a16:creationId xmlns:a16="http://schemas.microsoft.com/office/drawing/2014/main" id="{37F4D576-93E5-4487-B091-264EC18A89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BEDBB3-116C-49BC-8ADB-274D3B8410FB}"/>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326303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E5C27B-BE26-43A3-8DCB-89FA8836382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26E54DC-B072-4695-8E4D-506638DE05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08165B8-1553-4D93-881C-C5477CEFA3E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AD62B97-7198-45E9-AA9D-AB1D5E837F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F8365E3-A2A3-42FE-B89E-779DCBF800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317DAE1-A312-4B0D-95CF-A38890312313}"/>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8" name="页脚占位符 7">
            <a:extLst>
              <a:ext uri="{FF2B5EF4-FFF2-40B4-BE49-F238E27FC236}">
                <a16:creationId xmlns:a16="http://schemas.microsoft.com/office/drawing/2014/main" id="{8F4D60AA-5B96-42CC-ACB4-981FFBFCBC7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4178E1F-3025-4824-A6C1-4728C31DB01C}"/>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292105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0C102B-5D20-4000-A86C-5FBBF2791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EBFE78E-9EA6-48C2-8D5B-C57DE9278E7A}"/>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4" name="页脚占位符 3">
            <a:extLst>
              <a:ext uri="{FF2B5EF4-FFF2-40B4-BE49-F238E27FC236}">
                <a16:creationId xmlns:a16="http://schemas.microsoft.com/office/drawing/2014/main" id="{BEC0D435-CE5E-4AD5-ABFC-834409E019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2660B0C-0E25-4382-8BF2-A48326D856BE}"/>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2455616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E182DE9-6589-46CA-89F2-556A7A7D2B07}"/>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3" name="页脚占位符 2">
            <a:extLst>
              <a:ext uri="{FF2B5EF4-FFF2-40B4-BE49-F238E27FC236}">
                <a16:creationId xmlns:a16="http://schemas.microsoft.com/office/drawing/2014/main" id="{939317C8-EDE1-4717-A26D-91E550B3E06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177F90C-B690-49B9-A3F0-FAFEB0E42BD6}"/>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82588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6FB652-EF4A-4613-B483-1040D4C50F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4B52B1-5104-49AE-87E2-421465521E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372387A-B500-4AEB-90ED-A11B09853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0F40B0A-0955-42E6-AFA4-39E882B4F43B}"/>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6" name="页脚占位符 5">
            <a:extLst>
              <a:ext uri="{FF2B5EF4-FFF2-40B4-BE49-F238E27FC236}">
                <a16:creationId xmlns:a16="http://schemas.microsoft.com/office/drawing/2014/main" id="{B5B52D44-BE62-4289-A379-15E136378F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E41B43-6068-48B6-90E3-A4149849C095}"/>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416438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E4A50-3BDA-4502-8BC9-098CE2626F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54D29C0-CB86-4E52-BBFA-45C12706EC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57211D-6368-4007-8372-B5D73285BB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F7DE5F1-50ED-4DF7-9760-7D6861D4F34E}"/>
              </a:ext>
            </a:extLst>
          </p:cNvPr>
          <p:cNvSpPr>
            <a:spLocks noGrp="1"/>
          </p:cNvSpPr>
          <p:nvPr>
            <p:ph type="dt" sz="half" idx="10"/>
          </p:nvPr>
        </p:nvSpPr>
        <p:spPr/>
        <p:txBody>
          <a:bodyPr/>
          <a:lstStyle/>
          <a:p>
            <a:fld id="{497A88C8-41C1-4649-940C-591FB4A0B075}" type="datetimeFigureOut">
              <a:rPr lang="zh-CN" altLang="en-US" smtClean="0"/>
              <a:t>2020/4/29</a:t>
            </a:fld>
            <a:endParaRPr lang="zh-CN" altLang="en-US"/>
          </a:p>
        </p:txBody>
      </p:sp>
      <p:sp>
        <p:nvSpPr>
          <p:cNvPr id="6" name="页脚占位符 5">
            <a:extLst>
              <a:ext uri="{FF2B5EF4-FFF2-40B4-BE49-F238E27FC236}">
                <a16:creationId xmlns:a16="http://schemas.microsoft.com/office/drawing/2014/main" id="{C6D36ACF-C3D8-4436-8C97-D7462765520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4F9D032-F88D-417D-82A4-00A62E45BC4D}"/>
              </a:ext>
            </a:extLst>
          </p:cNvPr>
          <p:cNvSpPr>
            <a:spLocks noGrp="1"/>
          </p:cNvSpPr>
          <p:nvPr>
            <p:ph type="sldNum" sz="quarter" idx="12"/>
          </p:nvPr>
        </p:nvSpPr>
        <p:spPr/>
        <p:txBody>
          <a:body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414825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F1F855C-13B5-4BB5-BAAB-A2F0C889F4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05EFB80-0CAA-4186-9299-7035EF7F4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E06CDCE-DEEC-4151-8061-5F7E2FD01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88C8-41C1-4649-940C-591FB4A0B075}" type="datetimeFigureOut">
              <a:rPr lang="zh-CN" altLang="en-US" smtClean="0"/>
              <a:t>2020/4/29</a:t>
            </a:fld>
            <a:endParaRPr lang="zh-CN" altLang="en-US"/>
          </a:p>
        </p:txBody>
      </p:sp>
      <p:sp>
        <p:nvSpPr>
          <p:cNvPr id="5" name="页脚占位符 4">
            <a:extLst>
              <a:ext uri="{FF2B5EF4-FFF2-40B4-BE49-F238E27FC236}">
                <a16:creationId xmlns:a16="http://schemas.microsoft.com/office/drawing/2014/main" id="{3AC97BB1-86D5-41F5-9ED9-E5923E48A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221AA9-DDBD-4452-AE87-C779C0A14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3438A-4142-4C0D-829E-B281F5EF230F}" type="slidenum">
              <a:rPr lang="zh-CN" altLang="en-US" smtClean="0"/>
              <a:t>‹#›</a:t>
            </a:fld>
            <a:endParaRPr lang="zh-CN" altLang="en-US"/>
          </a:p>
        </p:txBody>
      </p:sp>
    </p:spTree>
    <p:extLst>
      <p:ext uri="{BB962C8B-B14F-4D97-AF65-F5344CB8AC3E}">
        <p14:creationId xmlns:p14="http://schemas.microsoft.com/office/powerpoint/2010/main" val="485521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f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6C6F0-DAA2-4A8F-A832-D1EC8BCC546D}"/>
              </a:ext>
            </a:extLst>
          </p:cNvPr>
          <p:cNvSpPr>
            <a:spLocks noGrp="1"/>
          </p:cNvSpPr>
          <p:nvPr>
            <p:ph type="ctrTitle"/>
          </p:nvPr>
        </p:nvSpPr>
        <p:spPr>
          <a:xfrm>
            <a:off x="526980" y="398123"/>
            <a:ext cx="11360220" cy="2404153"/>
          </a:xfrm>
        </p:spPr>
        <p:txBody>
          <a:bodyPr>
            <a:normAutofit/>
          </a:bodyPr>
          <a:lstStyle/>
          <a:p>
            <a:r>
              <a:rPr lang="en-US" altLang="zh-CN" sz="5400" b="1" dirty="0"/>
              <a:t>Millimeter Wave Radar Based </a:t>
            </a:r>
            <a:br>
              <a:rPr lang="en-US" altLang="zh-CN" sz="5400" b="1" dirty="0"/>
            </a:br>
            <a:r>
              <a:rPr lang="en-US" altLang="zh-CN" sz="5400" b="1" dirty="0"/>
              <a:t>Ego-Motion Estimation and Mapping</a:t>
            </a:r>
            <a:endParaRPr lang="zh-CN" altLang="en-US" sz="5400" b="1" dirty="0"/>
          </a:p>
        </p:txBody>
      </p:sp>
      <p:sp>
        <p:nvSpPr>
          <p:cNvPr id="3" name="副标题 2">
            <a:extLst>
              <a:ext uri="{FF2B5EF4-FFF2-40B4-BE49-F238E27FC236}">
                <a16:creationId xmlns:a16="http://schemas.microsoft.com/office/drawing/2014/main" id="{459D3F95-CE3B-4D7A-A621-CEF036E0C274}"/>
              </a:ext>
            </a:extLst>
          </p:cNvPr>
          <p:cNvSpPr>
            <a:spLocks noGrp="1"/>
          </p:cNvSpPr>
          <p:nvPr>
            <p:ph type="subTitle" idx="1"/>
          </p:nvPr>
        </p:nvSpPr>
        <p:spPr>
          <a:xfrm>
            <a:off x="1483867" y="3604361"/>
            <a:ext cx="9144000" cy="1655762"/>
          </a:xfrm>
        </p:spPr>
        <p:txBody>
          <a:bodyPr>
            <a:normAutofit/>
          </a:bodyPr>
          <a:lstStyle/>
          <a:p>
            <a:pPr>
              <a:lnSpc>
                <a:spcPct val="150000"/>
              </a:lnSpc>
            </a:pPr>
            <a:r>
              <a:rPr lang="en-US" altLang="zh-CN" sz="2800" dirty="0"/>
              <a:t>ICRA 2018</a:t>
            </a:r>
          </a:p>
          <a:p>
            <a:pPr>
              <a:lnSpc>
                <a:spcPct val="150000"/>
              </a:lnSpc>
            </a:pPr>
            <a:r>
              <a:rPr lang="en-US" altLang="zh-CN" sz="2800" dirty="0" err="1"/>
              <a:t>MobiSys</a:t>
            </a:r>
            <a:r>
              <a:rPr lang="en-US" altLang="zh-CN" sz="2800" dirty="0"/>
              <a:t> 2020</a:t>
            </a:r>
            <a:endParaRPr lang="zh-CN" altLang="en-US" sz="2800" dirty="0"/>
          </a:p>
        </p:txBody>
      </p:sp>
      <p:pic>
        <p:nvPicPr>
          <p:cNvPr id="5" name="图片 4">
            <a:extLst>
              <a:ext uri="{FF2B5EF4-FFF2-40B4-BE49-F238E27FC236}">
                <a16:creationId xmlns:a16="http://schemas.microsoft.com/office/drawing/2014/main" id="{3E9E68F5-110D-425F-B5E8-BAB46F2A6096}"/>
              </a:ext>
            </a:extLst>
          </p:cNvPr>
          <p:cNvPicPr>
            <a:picLocks noChangeAspect="1"/>
          </p:cNvPicPr>
          <p:nvPr/>
        </p:nvPicPr>
        <p:blipFill>
          <a:blip r:embed="rId3"/>
          <a:stretch>
            <a:fillRect/>
          </a:stretch>
        </p:blipFill>
        <p:spPr>
          <a:xfrm>
            <a:off x="2051976" y="3050197"/>
            <a:ext cx="8088046" cy="1933090"/>
          </a:xfrm>
          <a:prstGeom prst="rect">
            <a:avLst/>
          </a:prstGeom>
        </p:spPr>
      </p:pic>
      <p:pic>
        <p:nvPicPr>
          <p:cNvPr id="6" name="图片 5">
            <a:extLst>
              <a:ext uri="{FF2B5EF4-FFF2-40B4-BE49-F238E27FC236}">
                <a16:creationId xmlns:a16="http://schemas.microsoft.com/office/drawing/2014/main" id="{181B038B-0D0B-4BB9-B0B3-1374F69C3B8E}"/>
              </a:ext>
            </a:extLst>
          </p:cNvPr>
          <p:cNvPicPr>
            <a:picLocks noChangeAspect="1"/>
          </p:cNvPicPr>
          <p:nvPr/>
        </p:nvPicPr>
        <p:blipFill>
          <a:blip r:embed="rId4"/>
          <a:stretch>
            <a:fillRect/>
          </a:stretch>
        </p:blipFill>
        <p:spPr>
          <a:xfrm>
            <a:off x="2824429" y="4989389"/>
            <a:ext cx="6543141" cy="1650152"/>
          </a:xfrm>
          <a:prstGeom prst="rect">
            <a:avLst/>
          </a:prstGeom>
        </p:spPr>
      </p:pic>
    </p:spTree>
    <p:extLst>
      <p:ext uri="{BB962C8B-B14F-4D97-AF65-F5344CB8AC3E}">
        <p14:creationId xmlns:p14="http://schemas.microsoft.com/office/powerpoint/2010/main" val="9727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199" y="143249"/>
            <a:ext cx="10515600" cy="782357"/>
          </a:xfrm>
        </p:spPr>
        <p:txBody>
          <a:bodyPr>
            <a:normAutofit/>
          </a:bodyPr>
          <a:lstStyle/>
          <a:p>
            <a:r>
              <a:rPr lang="en-US" altLang="zh-CN" sz="4000" b="1" dirty="0"/>
              <a:t>Pose Estimation</a:t>
            </a:r>
            <a:endParaRPr lang="zh-CN" altLang="en-US" sz="4000" b="1"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mc:AlternateContent xmlns:mc="http://schemas.openxmlformats.org/markup-compatibility/2006" xmlns:a14="http://schemas.microsoft.com/office/drawing/2010/main">
        <mc:Choice Requires="a14">
          <p:sp>
            <p:nvSpPr>
              <p:cNvPr id="10" name="内容占位符 2">
                <a:extLst>
                  <a:ext uri="{FF2B5EF4-FFF2-40B4-BE49-F238E27FC236}">
                    <a16:creationId xmlns:a16="http://schemas.microsoft.com/office/drawing/2014/main" id="{C26740BB-D54B-44DD-9D2D-4A89593FA6BC}"/>
                  </a:ext>
                </a:extLst>
              </p:cNvPr>
              <p:cNvSpPr txBox="1">
                <a:spLocks/>
              </p:cNvSpPr>
              <p:nvPr/>
            </p:nvSpPr>
            <p:spPr>
              <a:xfrm>
                <a:off x="990599" y="925606"/>
                <a:ext cx="6143065" cy="5026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dirty="0"/>
                  <a:t>6D</a:t>
                </a:r>
                <a:r>
                  <a:rPr lang="zh-CN" altLang="en-US" dirty="0"/>
                  <a:t>运动估计：</a:t>
                </a:r>
                <a:endParaRPr lang="en-US" altLang="zh-CN" dirty="0"/>
              </a:p>
              <a:p>
                <a:pPr lvl="1">
                  <a:lnSpc>
                    <a:spcPct val="150000"/>
                  </a:lnSpc>
                </a:pPr>
                <a:r>
                  <a:rPr lang="zh-CN" altLang="en-US" dirty="0"/>
                  <a:t>输入：匹配良好的</a:t>
                </a:r>
                <a14:m>
                  <m:oMath xmlns:m="http://schemas.openxmlformats.org/officeDocument/2006/math">
                    <m:r>
                      <a:rPr lang="en-US" altLang="zh-CN" i="1">
                        <a:latin typeface="Cambria Math" panose="02040503050406030204" pitchFamily="18" charset="0"/>
                      </a:rPr>
                      <m:t>𝑁</m:t>
                    </m:r>
                  </m:oMath>
                </a14:m>
                <a:r>
                  <a:rPr lang="zh-CN" altLang="en-US" dirty="0"/>
                  <a:t>个点对</a:t>
                </a:r>
                <a:endParaRPr lang="en-US" altLang="zh-CN" dirty="0"/>
              </a:p>
              <a:p>
                <a:pPr lvl="1">
                  <a:lnSpc>
                    <a:spcPct val="150000"/>
                  </a:lnSpc>
                </a:pPr>
                <a:r>
                  <a:rPr lang="zh-CN" altLang="en-US" dirty="0"/>
                  <a:t>输出：旋转</a:t>
                </a:r>
                <a14:m>
                  <m:oMath xmlns:m="http://schemas.openxmlformats.org/officeDocument/2006/math">
                    <m:r>
                      <a:rPr lang="zh-CN" altLang="en-US" i="1">
                        <a:latin typeface="Cambria Math" panose="02040503050406030204" pitchFamily="18" charset="0"/>
                      </a:rPr>
                      <m:t>𝑅</m:t>
                    </m:r>
                  </m:oMath>
                </a14:m>
                <a:r>
                  <a:rPr lang="zh-CN" altLang="en-US" dirty="0"/>
                  <a:t>以及位移</a:t>
                </a:r>
                <a14:m>
                  <m:oMath xmlns:m="http://schemas.openxmlformats.org/officeDocument/2006/math">
                    <m:r>
                      <a:rPr lang="zh-CN" altLang="en-US" i="1">
                        <a:latin typeface="Cambria Math" panose="02040503050406030204" pitchFamily="18" charset="0"/>
                      </a:rPr>
                      <m:t>𝑡</m:t>
                    </m:r>
                  </m:oMath>
                </a14:m>
                <a:endParaRPr lang="en-US" altLang="zh-CN" dirty="0"/>
              </a:p>
              <a:p>
                <a:pPr lvl="1">
                  <a:lnSpc>
                    <a:spcPct val="150000"/>
                  </a:lnSpc>
                </a:pPr>
                <a:r>
                  <a:rPr lang="zh-CN" altLang="en-US" dirty="0"/>
                  <a:t>基本思想：类似于</a:t>
                </a:r>
                <a:r>
                  <a:rPr lang="en-US" altLang="zh-CN" dirty="0"/>
                  <a:t>PnP</a:t>
                </a:r>
                <a:r>
                  <a:rPr lang="zh-CN" altLang="en-US" dirty="0"/>
                  <a:t>，使用最小二乘</a:t>
                </a:r>
                <a:endParaRPr lang="en-US" altLang="zh-CN" dirty="0"/>
              </a:p>
              <a:p>
                <a:pPr marL="457200" lvl="1" indent="0">
                  <a:lnSpc>
                    <a:spcPct val="150000"/>
                  </a:lnSpc>
                  <a:buNone/>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rPr>
                          </m:ctrlPr>
                        </m:funcPr>
                        <m:fName>
                          <m:limLow>
                            <m:limLowPr>
                              <m:ctrlPr>
                                <a:rPr lang="en-US" altLang="zh-CN" i="1" smtClean="0">
                                  <a:latin typeface="Cambria Math" panose="02040503050406030204" pitchFamily="18" charset="0"/>
                                </a:rPr>
                              </m:ctrlPr>
                            </m:limLowPr>
                            <m:e>
                              <m:r>
                                <m:rPr>
                                  <m:sty m:val="p"/>
                                </m:rPr>
                                <a:rPr lang="en-US" altLang="zh-CN" i="1">
                                  <a:latin typeface="Cambria Math" panose="02040503050406030204" pitchFamily="18" charset="0"/>
                                </a:rPr>
                                <m:t>arg</m:t>
                              </m:r>
                              <m:r>
                                <a:rPr lang="en-US" altLang="zh-CN" b="0" i="0" smtClean="0">
                                  <a:latin typeface="Cambria Math" panose="02040503050406030204" pitchFamily="18" charset="0"/>
                                </a:rPr>
                                <m:t> </m:t>
                              </m:r>
                              <m:r>
                                <m:rPr>
                                  <m:sty m:val="p"/>
                                </m:rPr>
                                <a:rPr lang="en-US" altLang="zh-CN" i="0" smtClean="0">
                                  <a:latin typeface="Cambria Math" panose="02040503050406030204" pitchFamily="18" charset="0"/>
                                </a:rPr>
                                <m:t>min</m:t>
                              </m:r>
                            </m:e>
                            <m:lim>
                              <m:r>
                                <a:rPr lang="en-US" altLang="zh-CN" b="0" i="1" smtClean="0">
                                  <a:latin typeface="Cambria Math" panose="02040503050406030204" pitchFamily="18" charset="0"/>
                                </a:rPr>
                                <m:t>𝑅</m:t>
                              </m:r>
                              <m:r>
                                <a:rPr lang="en-US" altLang="zh-CN" b="0" i="1" smtClean="0">
                                  <a:latin typeface="Cambria Math" panose="02040503050406030204" pitchFamily="18" charset="0"/>
                                </a:rPr>
                                <m:t>, </m:t>
                              </m:r>
                              <m:r>
                                <m:rPr>
                                  <m:sty m:val="p"/>
                                </m:rPr>
                                <a:rPr lang="en-US" altLang="zh-CN" i="1">
                                  <a:latin typeface="Cambria Math" panose="02040503050406030204" pitchFamily="18" charset="0"/>
                                </a:rPr>
                                <m:t>t</m:t>
                              </m:r>
                            </m:lim>
                          </m:limLow>
                        </m:fName>
                        <m:e>
                          <m:nary>
                            <m:naryPr>
                              <m:chr m:val="∑"/>
                              <m:ctrlPr>
                                <a:rPr lang="en-US" altLang="zh-CN" i="1" smtClean="0">
                                  <a:latin typeface="Cambria Math" panose="02040503050406030204" pitchFamily="18" charset="0"/>
                                </a:rPr>
                              </m:ctrlPr>
                            </m:naryPr>
                            <m:sub>
                              <m:r>
                                <m:rPr>
                                  <m:brk m:alnAt="23"/>
                                </m:rP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𝑁</m:t>
                              </m:r>
                            </m:sup>
                            <m:e>
                              <m:d>
                                <m:dPr>
                                  <m:begChr m:val="‖"/>
                                  <m:endChr m:val="‖"/>
                                  <m:ctrlPr>
                                    <a:rPr lang="en-US" altLang="zh-CN" i="1" smtClean="0">
                                      <a:latin typeface="Cambria Math" panose="02040503050406030204" pitchFamily="18" charset="0"/>
                                    </a:rPr>
                                  </m:ctrlPr>
                                </m:dPr>
                                <m:e>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m:t>
                                      </m:r>
                                    </m:sup>
                                  </m:sSubSup>
                                  <m:r>
                                    <a:rPr lang="en-US" altLang="zh-CN" i="1">
                                      <a:latin typeface="Cambria Math" panose="02040503050406030204" pitchFamily="18" charset="0"/>
                                    </a:rPr>
                                    <m:t>−</m:t>
                                  </m:r>
                                  <m:r>
                                    <a:rPr lang="zh-CN" altLang="en-US" i="1">
                                      <a:latin typeface="Cambria Math" panose="02040503050406030204" pitchFamily="18" charset="0"/>
                                    </a:rPr>
                                    <m:t>𝑅</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𝑡</m:t>
                                  </m:r>
                                </m:e>
                              </m:d>
                            </m:e>
                          </m:nary>
                        </m:e>
                      </m:func>
                    </m:oMath>
                  </m:oMathPara>
                </a14:m>
                <a:endParaRPr lang="en-US" altLang="zh-CN" dirty="0"/>
              </a:p>
              <a:p>
                <a:pPr marL="457200" lvl="1" indent="0">
                  <a:lnSpc>
                    <a:spcPct val="150000"/>
                  </a:lnSpc>
                  <a:buNone/>
                </a:pPr>
                <a:endParaRPr lang="en-US" altLang="zh-CN" dirty="0"/>
              </a:p>
              <a:p>
                <a:pPr marL="457200" lvl="1" indent="0">
                  <a:lnSpc>
                    <a:spcPct val="120000"/>
                  </a:lnSpc>
                  <a:buFont typeface="Arial" panose="020B0604020202020204" pitchFamily="34" charset="0"/>
                  <a:buNone/>
                </a:pPr>
                <a:endParaRPr lang="en-US" altLang="zh-CN" dirty="0"/>
              </a:p>
              <a:p>
                <a:pPr marL="457200" lvl="1" indent="0">
                  <a:lnSpc>
                    <a:spcPct val="120000"/>
                  </a:lnSpc>
                  <a:buFont typeface="Arial" panose="020B0604020202020204" pitchFamily="34" charset="0"/>
                  <a:buNone/>
                </a:pPr>
                <a:endParaRPr lang="en-US" altLang="zh-CN" i="1" dirty="0"/>
              </a:p>
            </p:txBody>
          </p:sp>
        </mc:Choice>
        <mc:Fallback xmlns="">
          <p:sp>
            <p:nvSpPr>
              <p:cNvPr id="10" name="内容占位符 2">
                <a:extLst>
                  <a:ext uri="{FF2B5EF4-FFF2-40B4-BE49-F238E27FC236}">
                    <a16:creationId xmlns:a16="http://schemas.microsoft.com/office/drawing/2014/main" id="{C26740BB-D54B-44DD-9D2D-4A89593FA6BC}"/>
                  </a:ext>
                </a:extLst>
              </p:cNvPr>
              <p:cNvSpPr txBox="1">
                <a:spLocks noRot="1" noChangeAspect="1" noMove="1" noResize="1" noEditPoints="1" noAdjustHandles="1" noChangeArrowheads="1" noChangeShapeType="1" noTextEdit="1"/>
              </p:cNvSpPr>
              <p:nvPr/>
            </p:nvSpPr>
            <p:spPr>
              <a:xfrm>
                <a:off x="990599" y="925606"/>
                <a:ext cx="6143065" cy="5026772"/>
              </a:xfrm>
              <a:prstGeom prst="rect">
                <a:avLst/>
              </a:prstGeom>
              <a:blipFill>
                <a:blip r:embed="rId3"/>
                <a:stretch>
                  <a:fillRect l="-168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17FA326A-7A22-44FA-90D3-12209A45E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664" y="1434539"/>
            <a:ext cx="4289609" cy="3621555"/>
          </a:xfrm>
          <a:prstGeom prst="rect">
            <a:avLst/>
          </a:prstGeom>
        </p:spPr>
      </p:pic>
    </p:spTree>
    <p:extLst>
      <p:ext uri="{BB962C8B-B14F-4D97-AF65-F5344CB8AC3E}">
        <p14:creationId xmlns:p14="http://schemas.microsoft.com/office/powerpoint/2010/main" val="185860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199" y="143249"/>
            <a:ext cx="10515600" cy="782357"/>
          </a:xfrm>
        </p:spPr>
        <p:txBody>
          <a:bodyPr>
            <a:normAutofit/>
          </a:bodyPr>
          <a:lstStyle/>
          <a:p>
            <a:r>
              <a:rPr lang="en-US" altLang="zh-CN" sz="4000" b="1" dirty="0"/>
              <a:t>Evaluation</a:t>
            </a:r>
            <a:endParaRPr lang="zh-CN" altLang="en-US" sz="4000" b="1"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sp>
        <p:nvSpPr>
          <p:cNvPr id="10" name="内容占位符 2">
            <a:extLst>
              <a:ext uri="{FF2B5EF4-FFF2-40B4-BE49-F238E27FC236}">
                <a16:creationId xmlns:a16="http://schemas.microsoft.com/office/drawing/2014/main" id="{C26740BB-D54B-44DD-9D2D-4A89593FA6BC}"/>
              </a:ext>
            </a:extLst>
          </p:cNvPr>
          <p:cNvSpPr txBox="1">
            <a:spLocks/>
          </p:cNvSpPr>
          <p:nvPr/>
        </p:nvSpPr>
        <p:spPr>
          <a:xfrm>
            <a:off x="990600" y="925606"/>
            <a:ext cx="4166348" cy="5026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t>地图点提取的对比：</a:t>
            </a:r>
            <a:endParaRPr lang="en-US" altLang="zh-CN" dirty="0"/>
          </a:p>
          <a:p>
            <a:pPr lvl="1">
              <a:lnSpc>
                <a:spcPct val="150000"/>
              </a:lnSpc>
            </a:pPr>
            <a:r>
              <a:rPr lang="zh-CN" altLang="en-US" dirty="0"/>
              <a:t>多径去除效果显著</a:t>
            </a:r>
            <a:endParaRPr lang="en-US" altLang="zh-CN" dirty="0"/>
          </a:p>
          <a:p>
            <a:pPr lvl="1">
              <a:lnSpc>
                <a:spcPct val="150000"/>
              </a:lnSpc>
            </a:pPr>
            <a:r>
              <a:rPr lang="zh-CN" altLang="en-US" dirty="0"/>
              <a:t>噪点去除效果较好</a:t>
            </a:r>
            <a:endParaRPr lang="en-US" altLang="zh-CN" dirty="0"/>
          </a:p>
          <a:p>
            <a:pPr lvl="1">
              <a:lnSpc>
                <a:spcPct val="150000"/>
              </a:lnSpc>
            </a:pPr>
            <a:r>
              <a:rPr lang="zh-CN" altLang="en-US" dirty="0"/>
              <a:t>地图点细节清晰</a:t>
            </a:r>
            <a:endParaRPr lang="en-US" altLang="zh-CN" dirty="0"/>
          </a:p>
          <a:p>
            <a:pPr>
              <a:lnSpc>
                <a:spcPct val="150000"/>
              </a:lnSpc>
            </a:pPr>
            <a:r>
              <a:rPr lang="zh-CN" altLang="en-US" dirty="0"/>
              <a:t>运动估计的对比：</a:t>
            </a:r>
            <a:endParaRPr lang="en-US" altLang="zh-CN" dirty="0"/>
          </a:p>
          <a:p>
            <a:pPr lvl="1">
              <a:lnSpc>
                <a:spcPct val="150000"/>
              </a:lnSpc>
            </a:pPr>
            <a:r>
              <a:rPr lang="zh-CN" altLang="en-US" dirty="0"/>
              <a:t>同</a:t>
            </a:r>
            <a:r>
              <a:rPr lang="en-US" altLang="zh-CN" dirty="0"/>
              <a:t>VO</a:t>
            </a:r>
            <a:r>
              <a:rPr lang="zh-CN" altLang="en-US" dirty="0"/>
              <a:t>和</a:t>
            </a:r>
            <a:r>
              <a:rPr lang="en-US" altLang="zh-CN" dirty="0"/>
              <a:t>GPS</a:t>
            </a:r>
            <a:r>
              <a:rPr lang="zh-CN" altLang="en-US" dirty="0"/>
              <a:t>差别不大</a:t>
            </a:r>
            <a:endParaRPr lang="en-US" altLang="zh-CN" dirty="0"/>
          </a:p>
          <a:p>
            <a:pPr lvl="1">
              <a:lnSpc>
                <a:spcPct val="150000"/>
              </a:lnSpc>
            </a:pPr>
            <a:r>
              <a:rPr lang="zh-CN" altLang="en-US" dirty="0"/>
              <a:t>不稳定程度略高</a:t>
            </a:r>
            <a:endParaRPr lang="en-US" altLang="zh-CN" dirty="0"/>
          </a:p>
          <a:p>
            <a:pPr lvl="1">
              <a:lnSpc>
                <a:spcPct val="150000"/>
              </a:lnSpc>
            </a:pPr>
            <a:endParaRPr lang="en-US" altLang="zh-CN" dirty="0"/>
          </a:p>
          <a:p>
            <a:pPr marL="457200" lvl="1" indent="0">
              <a:lnSpc>
                <a:spcPct val="150000"/>
              </a:lnSpc>
              <a:buNone/>
            </a:pPr>
            <a:endParaRPr lang="en-US" altLang="zh-CN" dirty="0"/>
          </a:p>
          <a:p>
            <a:pPr marL="457200" lvl="1" indent="0">
              <a:lnSpc>
                <a:spcPct val="120000"/>
              </a:lnSpc>
              <a:buFont typeface="Arial" panose="020B0604020202020204" pitchFamily="34" charset="0"/>
              <a:buNone/>
            </a:pPr>
            <a:endParaRPr lang="en-US" altLang="zh-CN" dirty="0"/>
          </a:p>
          <a:p>
            <a:pPr marL="457200" lvl="1" indent="0">
              <a:lnSpc>
                <a:spcPct val="120000"/>
              </a:lnSpc>
              <a:buFont typeface="Arial" panose="020B0604020202020204" pitchFamily="34" charset="0"/>
              <a:buNone/>
            </a:pPr>
            <a:endParaRPr lang="en-US" altLang="zh-CN" i="1" dirty="0"/>
          </a:p>
        </p:txBody>
      </p:sp>
      <p:pic>
        <p:nvPicPr>
          <p:cNvPr id="13" name="图片 12">
            <a:extLst>
              <a:ext uri="{FF2B5EF4-FFF2-40B4-BE49-F238E27FC236}">
                <a16:creationId xmlns:a16="http://schemas.microsoft.com/office/drawing/2014/main" id="{EB8EB7BE-06E4-44EC-BC84-9313AB210D8E}"/>
              </a:ext>
            </a:extLst>
          </p:cNvPr>
          <p:cNvPicPr>
            <a:picLocks noChangeAspect="1"/>
          </p:cNvPicPr>
          <p:nvPr/>
        </p:nvPicPr>
        <p:blipFill>
          <a:blip r:embed="rId3"/>
          <a:stretch>
            <a:fillRect/>
          </a:stretch>
        </p:blipFill>
        <p:spPr>
          <a:xfrm>
            <a:off x="5012120" y="0"/>
            <a:ext cx="7179880" cy="5459506"/>
          </a:xfrm>
          <a:prstGeom prst="rect">
            <a:avLst/>
          </a:prstGeom>
        </p:spPr>
      </p:pic>
      <p:pic>
        <p:nvPicPr>
          <p:cNvPr id="14" name="图片 13">
            <a:extLst>
              <a:ext uri="{FF2B5EF4-FFF2-40B4-BE49-F238E27FC236}">
                <a16:creationId xmlns:a16="http://schemas.microsoft.com/office/drawing/2014/main" id="{03EDFE7C-2B44-4966-A4C0-54B1FDF1CB1B}"/>
              </a:ext>
            </a:extLst>
          </p:cNvPr>
          <p:cNvPicPr>
            <a:picLocks noChangeAspect="1"/>
          </p:cNvPicPr>
          <p:nvPr/>
        </p:nvPicPr>
        <p:blipFill>
          <a:blip r:embed="rId4"/>
          <a:stretch>
            <a:fillRect/>
          </a:stretch>
        </p:blipFill>
        <p:spPr>
          <a:xfrm>
            <a:off x="6394416" y="-53788"/>
            <a:ext cx="5241670" cy="6367182"/>
          </a:xfrm>
          <a:prstGeom prst="rect">
            <a:avLst/>
          </a:prstGeom>
        </p:spPr>
      </p:pic>
    </p:spTree>
    <p:extLst>
      <p:ext uri="{BB962C8B-B14F-4D97-AF65-F5344CB8AC3E}">
        <p14:creationId xmlns:p14="http://schemas.microsoft.com/office/powerpoint/2010/main" val="208198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Motivation</a:t>
            </a:r>
            <a:endParaRPr lang="zh-CN" altLang="en-US"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200" y="1147482"/>
            <a:ext cx="7196418" cy="5029481"/>
          </a:xfrm>
        </p:spPr>
        <p:txBody>
          <a:bodyPr>
            <a:normAutofit/>
          </a:bodyPr>
          <a:lstStyle/>
          <a:p>
            <a:pPr>
              <a:lnSpc>
                <a:spcPct val="100000"/>
              </a:lnSpc>
            </a:pPr>
            <a:r>
              <a:rPr lang="zh-CN" altLang="en-US" dirty="0"/>
              <a:t>毫米波雷达建图特点：</a:t>
            </a:r>
            <a:endParaRPr lang="en-US" altLang="zh-CN" dirty="0"/>
          </a:p>
          <a:p>
            <a:pPr lvl="1">
              <a:lnSpc>
                <a:spcPct val="100000"/>
              </a:lnSpc>
              <a:spcBef>
                <a:spcPts val="1200"/>
              </a:spcBef>
            </a:pPr>
            <a:r>
              <a:rPr lang="zh-CN" altLang="en-US" dirty="0"/>
              <a:t>范围较远：地图规模偏大</a:t>
            </a:r>
            <a:endParaRPr lang="en-US" altLang="zh-CN" dirty="0"/>
          </a:p>
          <a:p>
            <a:pPr lvl="1">
              <a:lnSpc>
                <a:spcPct val="100000"/>
              </a:lnSpc>
            </a:pPr>
            <a:r>
              <a:rPr lang="zh-CN" altLang="en-US" dirty="0"/>
              <a:t>建图稀疏：地图点数较视觉和激光雷达少</a:t>
            </a:r>
            <a:endParaRPr lang="en-US" altLang="zh-CN" dirty="0"/>
          </a:p>
          <a:p>
            <a:pPr lvl="1">
              <a:lnSpc>
                <a:spcPct val="100000"/>
              </a:lnSpc>
            </a:pPr>
            <a:r>
              <a:rPr lang="zh-CN" altLang="en-US" dirty="0"/>
              <a:t>误差较大：受制于有限的角度分辨率</a:t>
            </a:r>
            <a:endParaRPr lang="en-US" altLang="zh-CN" dirty="0"/>
          </a:p>
          <a:p>
            <a:pPr lvl="1">
              <a:lnSpc>
                <a:spcPct val="100000"/>
              </a:lnSpc>
            </a:pPr>
            <a:r>
              <a:rPr lang="zh-CN" altLang="en-US" dirty="0"/>
              <a:t>多径误差：多径效应带来的“镜像误差”</a:t>
            </a:r>
            <a:endParaRPr lang="en-US" altLang="zh-CN" dirty="0"/>
          </a:p>
          <a:p>
            <a:pPr lvl="1">
              <a:lnSpc>
                <a:spcPct val="100000"/>
              </a:lnSpc>
            </a:pPr>
            <a:r>
              <a:rPr lang="zh-CN" altLang="en-US" dirty="0"/>
              <a:t>缺乏语义：仅能</a:t>
            </a:r>
            <a:r>
              <a:rPr lang="zh-CN" altLang="en-US" b="1" dirty="0"/>
              <a:t>探测</a:t>
            </a:r>
            <a:r>
              <a:rPr lang="zh-CN" altLang="en-US" dirty="0"/>
              <a:t>地图点而不能</a:t>
            </a:r>
            <a:r>
              <a:rPr lang="zh-CN" altLang="en-US" b="1" dirty="0"/>
              <a:t>识别</a:t>
            </a:r>
            <a:endParaRPr lang="en-US" altLang="zh-CN" dirty="0"/>
          </a:p>
          <a:p>
            <a:pPr>
              <a:lnSpc>
                <a:spcPct val="100000"/>
              </a:lnSpc>
            </a:pPr>
            <a:r>
              <a:rPr lang="zh-CN" altLang="en-US" dirty="0"/>
              <a:t>可以利用的条件：</a:t>
            </a:r>
            <a:endParaRPr lang="en-US" altLang="zh-CN" dirty="0"/>
          </a:p>
          <a:p>
            <a:pPr lvl="1">
              <a:lnSpc>
                <a:spcPct val="100000"/>
              </a:lnSpc>
              <a:spcBef>
                <a:spcPts val="1200"/>
              </a:spcBef>
            </a:pPr>
            <a:r>
              <a:rPr lang="zh-CN" altLang="en-US" dirty="0"/>
              <a:t>室内环境较强的</a:t>
            </a:r>
            <a:r>
              <a:rPr lang="zh-CN" altLang="en-US" b="1" dirty="0"/>
              <a:t>几何约束</a:t>
            </a:r>
            <a:r>
              <a:rPr lang="zh-CN" altLang="en-US" dirty="0"/>
              <a:t>关系</a:t>
            </a:r>
            <a:endParaRPr lang="en-US" altLang="zh-CN" dirty="0"/>
          </a:p>
          <a:p>
            <a:pPr lvl="1">
              <a:lnSpc>
                <a:spcPct val="100000"/>
              </a:lnSpc>
            </a:pPr>
            <a:r>
              <a:rPr lang="zh-CN" altLang="en-US" dirty="0"/>
              <a:t>生成式对抗网络（</a:t>
            </a:r>
            <a:r>
              <a:rPr lang="en-US" altLang="zh-CN" dirty="0"/>
              <a:t>GAN</a:t>
            </a:r>
            <a:r>
              <a:rPr lang="zh-CN" altLang="en-US" dirty="0"/>
              <a:t>）技术</a:t>
            </a:r>
            <a:endParaRPr lang="en-US" altLang="zh-CN" dirty="0"/>
          </a:p>
          <a:p>
            <a:pPr lvl="1">
              <a:lnSpc>
                <a:spcPct val="100000"/>
              </a:lnSpc>
            </a:pPr>
            <a:r>
              <a:rPr lang="zh-CN" altLang="en-US" dirty="0"/>
              <a:t>无线信号感知多种材料</a:t>
            </a:r>
            <a:endParaRPr lang="en-US" altLang="zh-CN"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err="1"/>
              <a:t>MobiSys</a:t>
            </a:r>
            <a:r>
              <a:rPr lang="en-US" altLang="zh-CN" sz="1400" b="1" dirty="0"/>
              <a:t> 2020: Robust Indoor Mapping with Low-cost </a:t>
            </a:r>
            <a:r>
              <a:rPr lang="en-US" altLang="zh-CN" sz="1400" b="1" dirty="0" err="1"/>
              <a:t>mmWave</a:t>
            </a:r>
            <a:r>
              <a:rPr lang="en-US" altLang="zh-CN" sz="1400" b="1" dirty="0"/>
              <a:t> Radar</a:t>
            </a:r>
            <a:endParaRPr lang="zh-CN" altLang="en-US" sz="1400" b="1" dirty="0"/>
          </a:p>
        </p:txBody>
      </p:sp>
      <p:pic>
        <p:nvPicPr>
          <p:cNvPr id="7" name="图片 6">
            <a:extLst>
              <a:ext uri="{FF2B5EF4-FFF2-40B4-BE49-F238E27FC236}">
                <a16:creationId xmlns:a16="http://schemas.microsoft.com/office/drawing/2014/main" id="{0F679B1A-AD11-4D43-9CA2-706C03F9736A}"/>
              </a:ext>
            </a:extLst>
          </p:cNvPr>
          <p:cNvPicPr>
            <a:picLocks noChangeAspect="1"/>
          </p:cNvPicPr>
          <p:nvPr/>
        </p:nvPicPr>
        <p:blipFill>
          <a:blip r:embed="rId3"/>
          <a:stretch>
            <a:fillRect/>
          </a:stretch>
        </p:blipFill>
        <p:spPr>
          <a:xfrm>
            <a:off x="8423462" y="136525"/>
            <a:ext cx="3695700" cy="2886075"/>
          </a:xfrm>
          <a:prstGeom prst="rect">
            <a:avLst/>
          </a:prstGeom>
        </p:spPr>
      </p:pic>
      <p:pic>
        <p:nvPicPr>
          <p:cNvPr id="8" name="图片 7">
            <a:extLst>
              <a:ext uri="{FF2B5EF4-FFF2-40B4-BE49-F238E27FC236}">
                <a16:creationId xmlns:a16="http://schemas.microsoft.com/office/drawing/2014/main" id="{EE85ADA8-7572-42FC-B85D-AEE3D3BB7855}"/>
              </a:ext>
            </a:extLst>
          </p:cNvPr>
          <p:cNvPicPr>
            <a:picLocks noChangeAspect="1"/>
          </p:cNvPicPr>
          <p:nvPr/>
        </p:nvPicPr>
        <p:blipFill>
          <a:blip r:embed="rId4"/>
          <a:stretch>
            <a:fillRect/>
          </a:stretch>
        </p:blipFill>
        <p:spPr>
          <a:xfrm>
            <a:off x="8394887" y="3195638"/>
            <a:ext cx="3724275" cy="2981325"/>
          </a:xfrm>
          <a:prstGeom prst="rect">
            <a:avLst/>
          </a:prstGeom>
        </p:spPr>
      </p:pic>
    </p:spTree>
    <p:extLst>
      <p:ext uri="{BB962C8B-B14F-4D97-AF65-F5344CB8AC3E}">
        <p14:creationId xmlns:p14="http://schemas.microsoft.com/office/powerpoint/2010/main" val="3723940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normAutofit/>
          </a:bodyPr>
          <a:lstStyle/>
          <a:p>
            <a:r>
              <a:rPr lang="en-US" altLang="zh-CN" b="1" dirty="0" err="1"/>
              <a:t>MilliMap</a:t>
            </a:r>
            <a:r>
              <a:rPr lang="en-US" altLang="zh-CN" b="1" dirty="0"/>
              <a:t> System Modules</a:t>
            </a:r>
            <a:endParaRPr lang="zh-CN" altLang="en-US" b="1"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err="1"/>
              <a:t>MobiSys</a:t>
            </a:r>
            <a:r>
              <a:rPr lang="en-US" altLang="zh-CN" sz="1400" b="1" dirty="0"/>
              <a:t> 2020: Robust Indoor Mapping with Low-cost </a:t>
            </a:r>
            <a:r>
              <a:rPr lang="en-US" altLang="zh-CN" sz="1400" b="1" dirty="0" err="1"/>
              <a:t>mmWave</a:t>
            </a:r>
            <a:r>
              <a:rPr lang="en-US" altLang="zh-CN" sz="1400" b="1" dirty="0"/>
              <a:t> Radar</a:t>
            </a:r>
            <a:endParaRPr lang="zh-CN" altLang="en-US" sz="1400" b="1" dirty="0"/>
          </a:p>
        </p:txBody>
      </p:sp>
      <p:pic>
        <p:nvPicPr>
          <p:cNvPr id="5" name="图片 4">
            <a:extLst>
              <a:ext uri="{FF2B5EF4-FFF2-40B4-BE49-F238E27FC236}">
                <a16:creationId xmlns:a16="http://schemas.microsoft.com/office/drawing/2014/main" id="{E8AFAE15-596A-4AFF-9AE8-B9554945F282}"/>
              </a:ext>
            </a:extLst>
          </p:cNvPr>
          <p:cNvPicPr>
            <a:picLocks noChangeAspect="1"/>
          </p:cNvPicPr>
          <p:nvPr/>
        </p:nvPicPr>
        <p:blipFill>
          <a:blip r:embed="rId3"/>
          <a:stretch>
            <a:fillRect/>
          </a:stretch>
        </p:blipFill>
        <p:spPr>
          <a:xfrm>
            <a:off x="134587" y="1778339"/>
            <a:ext cx="11922826" cy="3882871"/>
          </a:xfrm>
          <a:prstGeom prst="rect">
            <a:avLst/>
          </a:prstGeom>
        </p:spPr>
      </p:pic>
    </p:spTree>
    <p:extLst>
      <p:ext uri="{BB962C8B-B14F-4D97-AF65-F5344CB8AC3E}">
        <p14:creationId xmlns:p14="http://schemas.microsoft.com/office/powerpoint/2010/main" val="2706164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Map Reconstruction</a:t>
            </a:r>
            <a:endParaRPr lang="zh-CN" altLang="en-US" b="1"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err="1"/>
              <a:t>MobiSys</a:t>
            </a:r>
            <a:r>
              <a:rPr lang="en-US" altLang="zh-CN" sz="1400" b="1" dirty="0"/>
              <a:t> 2020: Robust Indoor Mapping with Low-cost </a:t>
            </a:r>
            <a:r>
              <a:rPr lang="en-US" altLang="zh-CN" sz="1400" b="1" dirty="0" err="1"/>
              <a:t>mmWave</a:t>
            </a:r>
            <a:r>
              <a:rPr lang="en-US" altLang="zh-CN" sz="1400" b="1" dirty="0"/>
              <a:t> Radar</a:t>
            </a:r>
            <a:endParaRPr lang="zh-CN" altLang="en-US" sz="1400" b="1" dirty="0"/>
          </a:p>
        </p:txBody>
      </p:sp>
      <p:sp>
        <p:nvSpPr>
          <p:cNvPr id="6" name="内容占位符 2">
            <a:extLst>
              <a:ext uri="{FF2B5EF4-FFF2-40B4-BE49-F238E27FC236}">
                <a16:creationId xmlns:a16="http://schemas.microsoft.com/office/drawing/2014/main" id="{67165AFB-74D0-4411-A630-4BBEEB756F73}"/>
              </a:ext>
            </a:extLst>
          </p:cNvPr>
          <p:cNvSpPr>
            <a:spLocks noGrp="1"/>
          </p:cNvSpPr>
          <p:nvPr>
            <p:ph idx="1"/>
          </p:nvPr>
        </p:nvSpPr>
        <p:spPr>
          <a:xfrm>
            <a:off x="838200" y="1147482"/>
            <a:ext cx="7196418" cy="5029481"/>
          </a:xfrm>
        </p:spPr>
        <p:txBody>
          <a:bodyPr>
            <a:normAutofit/>
          </a:bodyPr>
          <a:lstStyle/>
          <a:p>
            <a:pPr>
              <a:lnSpc>
                <a:spcPct val="150000"/>
              </a:lnSpc>
            </a:pPr>
            <a:r>
              <a:rPr lang="zh-CN" altLang="en-US" dirty="0"/>
              <a:t>输入输出格式：</a:t>
            </a:r>
            <a:endParaRPr lang="en-US" altLang="zh-CN" dirty="0"/>
          </a:p>
          <a:p>
            <a:pPr lvl="1">
              <a:lnSpc>
                <a:spcPct val="150000"/>
              </a:lnSpc>
              <a:spcBef>
                <a:spcPts val="1200"/>
              </a:spcBef>
            </a:pPr>
            <a:r>
              <a:rPr lang="zh-CN" altLang="en-US" dirty="0"/>
              <a:t>输入：近期构建的局部地图（</a:t>
            </a:r>
            <a:r>
              <a:rPr lang="en-US" altLang="zh-CN" dirty="0"/>
              <a:t>2D</a:t>
            </a:r>
            <a:r>
              <a:rPr lang="zh-CN" altLang="en-US" dirty="0"/>
              <a:t>图片）</a:t>
            </a:r>
            <a:endParaRPr lang="en-US" altLang="zh-CN" dirty="0"/>
          </a:p>
          <a:p>
            <a:pPr lvl="1">
              <a:lnSpc>
                <a:spcPct val="150000"/>
              </a:lnSpc>
              <a:spcBef>
                <a:spcPts val="1200"/>
              </a:spcBef>
            </a:pPr>
            <a:r>
              <a:rPr lang="zh-CN" altLang="en-US" dirty="0"/>
              <a:t>输出：重建后的局部地图（</a:t>
            </a:r>
            <a:r>
              <a:rPr lang="en-US" altLang="zh-CN" dirty="0"/>
              <a:t>2D</a:t>
            </a:r>
            <a:r>
              <a:rPr lang="zh-CN" altLang="en-US" dirty="0"/>
              <a:t>图片）</a:t>
            </a:r>
            <a:endParaRPr lang="en-US" altLang="zh-CN" dirty="0"/>
          </a:p>
          <a:p>
            <a:pPr>
              <a:lnSpc>
                <a:spcPct val="150000"/>
              </a:lnSpc>
            </a:pPr>
            <a:r>
              <a:rPr lang="zh-CN" altLang="en-US" dirty="0"/>
              <a:t>生成式对抗（</a:t>
            </a:r>
            <a:r>
              <a:rPr lang="en-US" altLang="zh-CN" dirty="0"/>
              <a:t>GAN</a:t>
            </a:r>
            <a:r>
              <a:rPr lang="zh-CN" altLang="en-US" dirty="0"/>
              <a:t>）网络：</a:t>
            </a:r>
            <a:endParaRPr lang="en-US" altLang="zh-CN" dirty="0"/>
          </a:p>
          <a:p>
            <a:pPr lvl="1">
              <a:lnSpc>
                <a:spcPct val="150000"/>
              </a:lnSpc>
            </a:pPr>
            <a:r>
              <a:rPr lang="zh-CN" altLang="en-US" dirty="0"/>
              <a:t>复用了用于图像超分重建的</a:t>
            </a:r>
            <a:r>
              <a:rPr lang="en-US" altLang="zh-CN" dirty="0"/>
              <a:t>pix2pix</a:t>
            </a:r>
          </a:p>
          <a:p>
            <a:pPr lvl="1">
              <a:lnSpc>
                <a:spcPct val="150000"/>
              </a:lnSpc>
            </a:pPr>
            <a:r>
              <a:rPr lang="zh-CN" altLang="en-US" dirty="0"/>
              <a:t>以激光雷达的采集结果作为</a:t>
            </a:r>
            <a:r>
              <a:rPr lang="en-US" altLang="zh-CN" dirty="0"/>
              <a:t>Ground Truth</a:t>
            </a:r>
          </a:p>
        </p:txBody>
      </p:sp>
      <p:pic>
        <p:nvPicPr>
          <p:cNvPr id="7" name="图片 6">
            <a:extLst>
              <a:ext uri="{FF2B5EF4-FFF2-40B4-BE49-F238E27FC236}">
                <a16:creationId xmlns:a16="http://schemas.microsoft.com/office/drawing/2014/main" id="{890008F9-07BC-4BF2-8D76-6BE1D86976E4}"/>
              </a:ext>
            </a:extLst>
          </p:cNvPr>
          <p:cNvPicPr>
            <a:picLocks noChangeAspect="1"/>
          </p:cNvPicPr>
          <p:nvPr/>
        </p:nvPicPr>
        <p:blipFill>
          <a:blip r:embed="rId3"/>
          <a:stretch>
            <a:fillRect/>
          </a:stretch>
        </p:blipFill>
        <p:spPr>
          <a:xfrm>
            <a:off x="8442230" y="136525"/>
            <a:ext cx="3362325" cy="2457450"/>
          </a:xfrm>
          <a:prstGeom prst="rect">
            <a:avLst/>
          </a:prstGeom>
        </p:spPr>
      </p:pic>
      <p:pic>
        <p:nvPicPr>
          <p:cNvPr id="8" name="图片 7">
            <a:extLst>
              <a:ext uri="{FF2B5EF4-FFF2-40B4-BE49-F238E27FC236}">
                <a16:creationId xmlns:a16="http://schemas.microsoft.com/office/drawing/2014/main" id="{576C753A-6ACE-4E7C-B85E-B02BA8B2D71D}"/>
              </a:ext>
            </a:extLst>
          </p:cNvPr>
          <p:cNvPicPr>
            <a:picLocks noChangeAspect="1"/>
          </p:cNvPicPr>
          <p:nvPr/>
        </p:nvPicPr>
        <p:blipFill>
          <a:blip r:embed="rId4"/>
          <a:stretch>
            <a:fillRect/>
          </a:stretch>
        </p:blipFill>
        <p:spPr>
          <a:xfrm>
            <a:off x="8442230" y="3187980"/>
            <a:ext cx="3400425" cy="2457450"/>
          </a:xfrm>
          <a:prstGeom prst="rect">
            <a:avLst/>
          </a:prstGeom>
        </p:spPr>
      </p:pic>
    </p:spTree>
    <p:extLst>
      <p:ext uri="{BB962C8B-B14F-4D97-AF65-F5344CB8AC3E}">
        <p14:creationId xmlns:p14="http://schemas.microsoft.com/office/powerpoint/2010/main" val="201663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Semantic Map</a:t>
            </a:r>
            <a:endParaRPr lang="zh-CN" altLang="en-US" b="1"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err="1"/>
              <a:t>MobiSys</a:t>
            </a:r>
            <a:r>
              <a:rPr lang="en-US" altLang="zh-CN" sz="1400" b="1" dirty="0"/>
              <a:t> 2020: Robust Indoor Mapping with Low-cost </a:t>
            </a:r>
            <a:r>
              <a:rPr lang="en-US" altLang="zh-CN" sz="1400" b="1" dirty="0" err="1"/>
              <a:t>mmWave</a:t>
            </a:r>
            <a:r>
              <a:rPr lang="en-US" altLang="zh-CN" sz="1400" b="1" dirty="0"/>
              <a:t> Radar</a:t>
            </a:r>
            <a:endParaRPr lang="zh-CN" altLang="en-US" sz="1400" b="1" dirty="0"/>
          </a:p>
        </p:txBody>
      </p:sp>
      <p:sp>
        <p:nvSpPr>
          <p:cNvPr id="6" name="内容占位符 2">
            <a:extLst>
              <a:ext uri="{FF2B5EF4-FFF2-40B4-BE49-F238E27FC236}">
                <a16:creationId xmlns:a16="http://schemas.microsoft.com/office/drawing/2014/main" id="{67165AFB-74D0-4411-A630-4BBEEB756F73}"/>
              </a:ext>
            </a:extLst>
          </p:cNvPr>
          <p:cNvSpPr>
            <a:spLocks noGrp="1"/>
          </p:cNvSpPr>
          <p:nvPr>
            <p:ph idx="1"/>
          </p:nvPr>
        </p:nvSpPr>
        <p:spPr>
          <a:xfrm>
            <a:off x="838200" y="1147482"/>
            <a:ext cx="7196418" cy="5029481"/>
          </a:xfrm>
        </p:spPr>
        <p:txBody>
          <a:bodyPr>
            <a:normAutofit/>
          </a:bodyPr>
          <a:lstStyle/>
          <a:p>
            <a:pPr>
              <a:lnSpc>
                <a:spcPct val="150000"/>
              </a:lnSpc>
            </a:pPr>
            <a:r>
              <a:rPr lang="zh-CN" altLang="en-US" dirty="0"/>
              <a:t>基本思路：</a:t>
            </a:r>
            <a:endParaRPr lang="en-US" altLang="zh-CN" dirty="0"/>
          </a:p>
          <a:p>
            <a:pPr lvl="1">
              <a:lnSpc>
                <a:spcPct val="150000"/>
              </a:lnSpc>
              <a:spcBef>
                <a:spcPts val="1200"/>
              </a:spcBef>
            </a:pPr>
            <a:r>
              <a:rPr lang="zh-CN" altLang="en-US" dirty="0"/>
              <a:t>室内常见反射物：墙壁，门，升降梯，玻璃</a:t>
            </a:r>
            <a:endParaRPr lang="en-US" altLang="zh-CN" dirty="0"/>
          </a:p>
          <a:p>
            <a:pPr lvl="1">
              <a:lnSpc>
                <a:spcPct val="150000"/>
              </a:lnSpc>
              <a:spcBef>
                <a:spcPts val="1200"/>
              </a:spcBef>
            </a:pPr>
            <a:r>
              <a:rPr lang="zh-CN" altLang="en-US" dirty="0"/>
              <a:t>不同反射物的结构使得反射信号呈现不同模式</a:t>
            </a:r>
            <a:endParaRPr lang="en-US" altLang="zh-CN" dirty="0"/>
          </a:p>
          <a:p>
            <a:pPr lvl="1">
              <a:lnSpc>
                <a:spcPct val="150000"/>
              </a:lnSpc>
              <a:spcBef>
                <a:spcPts val="1200"/>
              </a:spcBef>
            </a:pPr>
            <a:r>
              <a:rPr lang="zh-CN" altLang="en-US" dirty="0"/>
              <a:t>提取反射物对应的峰值附近序列</a:t>
            </a:r>
            <a:endParaRPr lang="en-US" altLang="zh-CN" dirty="0"/>
          </a:p>
          <a:p>
            <a:pPr lvl="1">
              <a:lnSpc>
                <a:spcPct val="150000"/>
              </a:lnSpc>
              <a:spcBef>
                <a:spcPts val="1200"/>
              </a:spcBef>
            </a:pPr>
            <a:r>
              <a:rPr lang="zh-CN" altLang="en-US" dirty="0"/>
              <a:t>通过</a:t>
            </a:r>
            <a:r>
              <a:rPr lang="en-US" altLang="zh-CN" dirty="0"/>
              <a:t>CNN</a:t>
            </a:r>
            <a:r>
              <a:rPr lang="zh-CN" altLang="en-US" dirty="0"/>
              <a:t>识别，完成</a:t>
            </a:r>
            <a:r>
              <a:rPr lang="en-US" altLang="zh-CN" dirty="0"/>
              <a:t>4</a:t>
            </a:r>
            <a:r>
              <a:rPr lang="zh-CN" altLang="en-US" dirty="0"/>
              <a:t>分类问题</a:t>
            </a:r>
            <a:endParaRPr lang="en-US" altLang="zh-CN" dirty="0"/>
          </a:p>
        </p:txBody>
      </p:sp>
      <p:pic>
        <p:nvPicPr>
          <p:cNvPr id="3" name="图片 2">
            <a:extLst>
              <a:ext uri="{FF2B5EF4-FFF2-40B4-BE49-F238E27FC236}">
                <a16:creationId xmlns:a16="http://schemas.microsoft.com/office/drawing/2014/main" id="{99687F3B-2DA3-4E4C-B6EA-64F599A54CE2}"/>
              </a:ext>
            </a:extLst>
          </p:cNvPr>
          <p:cNvPicPr>
            <a:picLocks noChangeAspect="1"/>
          </p:cNvPicPr>
          <p:nvPr/>
        </p:nvPicPr>
        <p:blipFill>
          <a:blip r:embed="rId3"/>
          <a:stretch>
            <a:fillRect/>
          </a:stretch>
        </p:blipFill>
        <p:spPr>
          <a:xfrm>
            <a:off x="8702487" y="607172"/>
            <a:ext cx="3278280" cy="2361942"/>
          </a:xfrm>
          <a:prstGeom prst="rect">
            <a:avLst/>
          </a:prstGeom>
        </p:spPr>
      </p:pic>
      <p:pic>
        <p:nvPicPr>
          <p:cNvPr id="5" name="图片 4">
            <a:extLst>
              <a:ext uri="{FF2B5EF4-FFF2-40B4-BE49-F238E27FC236}">
                <a16:creationId xmlns:a16="http://schemas.microsoft.com/office/drawing/2014/main" id="{F6EC0419-F7A6-42CB-84D1-6D76CF6EF4F6}"/>
              </a:ext>
            </a:extLst>
          </p:cNvPr>
          <p:cNvPicPr>
            <a:picLocks noChangeAspect="1"/>
          </p:cNvPicPr>
          <p:nvPr/>
        </p:nvPicPr>
        <p:blipFill>
          <a:blip r:embed="rId4"/>
          <a:stretch>
            <a:fillRect/>
          </a:stretch>
        </p:blipFill>
        <p:spPr>
          <a:xfrm>
            <a:off x="8655423" y="3482789"/>
            <a:ext cx="3536577" cy="2522535"/>
          </a:xfrm>
          <a:prstGeom prst="rect">
            <a:avLst/>
          </a:prstGeom>
        </p:spPr>
      </p:pic>
      <p:pic>
        <p:nvPicPr>
          <p:cNvPr id="9" name="图片 8">
            <a:extLst>
              <a:ext uri="{FF2B5EF4-FFF2-40B4-BE49-F238E27FC236}">
                <a16:creationId xmlns:a16="http://schemas.microsoft.com/office/drawing/2014/main" id="{0DBAF5D8-CE9B-4725-9617-80B76DB701F0}"/>
              </a:ext>
            </a:extLst>
          </p:cNvPr>
          <p:cNvPicPr>
            <a:picLocks noChangeAspect="1"/>
          </p:cNvPicPr>
          <p:nvPr/>
        </p:nvPicPr>
        <p:blipFill>
          <a:blip r:embed="rId5"/>
          <a:stretch>
            <a:fillRect/>
          </a:stretch>
        </p:blipFill>
        <p:spPr>
          <a:xfrm>
            <a:off x="8541806" y="82667"/>
            <a:ext cx="3559768" cy="2279276"/>
          </a:xfrm>
          <a:prstGeom prst="rect">
            <a:avLst/>
          </a:prstGeom>
        </p:spPr>
      </p:pic>
      <p:pic>
        <p:nvPicPr>
          <p:cNvPr id="10" name="图片 9">
            <a:extLst>
              <a:ext uri="{FF2B5EF4-FFF2-40B4-BE49-F238E27FC236}">
                <a16:creationId xmlns:a16="http://schemas.microsoft.com/office/drawing/2014/main" id="{5EED60D6-F301-44AF-AEA1-850F222EE4B3}"/>
              </a:ext>
            </a:extLst>
          </p:cNvPr>
          <p:cNvPicPr>
            <a:picLocks noChangeAspect="1"/>
          </p:cNvPicPr>
          <p:nvPr/>
        </p:nvPicPr>
        <p:blipFill>
          <a:blip r:embed="rId6"/>
          <a:stretch>
            <a:fillRect/>
          </a:stretch>
        </p:blipFill>
        <p:spPr>
          <a:xfrm>
            <a:off x="8702487" y="2311807"/>
            <a:ext cx="3282064" cy="1988882"/>
          </a:xfrm>
          <a:prstGeom prst="rect">
            <a:avLst/>
          </a:prstGeom>
        </p:spPr>
      </p:pic>
      <p:pic>
        <p:nvPicPr>
          <p:cNvPr id="11" name="图片 10">
            <a:extLst>
              <a:ext uri="{FF2B5EF4-FFF2-40B4-BE49-F238E27FC236}">
                <a16:creationId xmlns:a16="http://schemas.microsoft.com/office/drawing/2014/main" id="{073D413B-4039-4DD5-893D-DD4E176722F0}"/>
              </a:ext>
            </a:extLst>
          </p:cNvPr>
          <p:cNvPicPr>
            <a:picLocks noChangeAspect="1"/>
          </p:cNvPicPr>
          <p:nvPr/>
        </p:nvPicPr>
        <p:blipFill>
          <a:blip r:embed="rId7"/>
          <a:stretch>
            <a:fillRect/>
          </a:stretch>
        </p:blipFill>
        <p:spPr>
          <a:xfrm>
            <a:off x="8706271" y="4300689"/>
            <a:ext cx="3278280" cy="2078123"/>
          </a:xfrm>
          <a:prstGeom prst="rect">
            <a:avLst/>
          </a:prstGeom>
        </p:spPr>
      </p:pic>
    </p:spTree>
    <p:extLst>
      <p:ext uri="{BB962C8B-B14F-4D97-AF65-F5344CB8AC3E}">
        <p14:creationId xmlns:p14="http://schemas.microsoft.com/office/powerpoint/2010/main" val="40766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Evaluation</a:t>
            </a:r>
            <a:endParaRPr lang="zh-CN" altLang="en-US" b="1"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err="1"/>
              <a:t>MobiSys</a:t>
            </a:r>
            <a:r>
              <a:rPr lang="en-US" altLang="zh-CN" sz="1400" b="1" dirty="0"/>
              <a:t> 2020: Robust Indoor Mapping with Low-cost </a:t>
            </a:r>
            <a:r>
              <a:rPr lang="en-US" altLang="zh-CN" sz="1400" b="1" dirty="0" err="1"/>
              <a:t>mmWave</a:t>
            </a:r>
            <a:r>
              <a:rPr lang="en-US" altLang="zh-CN" sz="1400" b="1" dirty="0"/>
              <a:t> Radar</a:t>
            </a:r>
            <a:endParaRPr lang="zh-CN" altLang="en-US" sz="1400" b="1" dirty="0"/>
          </a:p>
        </p:txBody>
      </p:sp>
      <p:pic>
        <p:nvPicPr>
          <p:cNvPr id="7" name="图片 6">
            <a:extLst>
              <a:ext uri="{FF2B5EF4-FFF2-40B4-BE49-F238E27FC236}">
                <a16:creationId xmlns:a16="http://schemas.microsoft.com/office/drawing/2014/main" id="{613AA904-4F9A-4B78-BBDA-2556801B77DE}"/>
              </a:ext>
            </a:extLst>
          </p:cNvPr>
          <p:cNvPicPr>
            <a:picLocks noChangeAspect="1"/>
          </p:cNvPicPr>
          <p:nvPr/>
        </p:nvPicPr>
        <p:blipFill>
          <a:blip r:embed="rId3"/>
          <a:stretch>
            <a:fillRect/>
          </a:stretch>
        </p:blipFill>
        <p:spPr>
          <a:xfrm>
            <a:off x="838200" y="1323414"/>
            <a:ext cx="10853078" cy="4211171"/>
          </a:xfrm>
          <a:prstGeom prst="rect">
            <a:avLst/>
          </a:prstGeom>
        </p:spPr>
      </p:pic>
      <p:pic>
        <p:nvPicPr>
          <p:cNvPr id="13" name="图片 12">
            <a:extLst>
              <a:ext uri="{FF2B5EF4-FFF2-40B4-BE49-F238E27FC236}">
                <a16:creationId xmlns:a16="http://schemas.microsoft.com/office/drawing/2014/main" id="{230092C7-549C-4A37-BFAA-8E6262CC8D40}"/>
              </a:ext>
            </a:extLst>
          </p:cNvPr>
          <p:cNvPicPr>
            <a:picLocks noChangeAspect="1"/>
          </p:cNvPicPr>
          <p:nvPr/>
        </p:nvPicPr>
        <p:blipFill>
          <a:blip r:embed="rId4"/>
          <a:stretch>
            <a:fillRect/>
          </a:stretch>
        </p:blipFill>
        <p:spPr>
          <a:xfrm>
            <a:off x="73960" y="1441672"/>
            <a:ext cx="12192000" cy="3974653"/>
          </a:xfrm>
          <a:prstGeom prst="rect">
            <a:avLst/>
          </a:prstGeom>
        </p:spPr>
      </p:pic>
    </p:spTree>
    <p:extLst>
      <p:ext uri="{BB962C8B-B14F-4D97-AF65-F5344CB8AC3E}">
        <p14:creationId xmlns:p14="http://schemas.microsoft.com/office/powerpoint/2010/main" val="15980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Evaluation</a:t>
            </a:r>
            <a:endParaRPr lang="zh-CN" altLang="en-US" b="1"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err="1"/>
              <a:t>MobiSys</a:t>
            </a:r>
            <a:r>
              <a:rPr lang="en-US" altLang="zh-CN" sz="1400" b="1" dirty="0"/>
              <a:t> 2020: Robust Indoor Mapping with Low-cost </a:t>
            </a:r>
            <a:r>
              <a:rPr lang="en-US" altLang="zh-CN" sz="1400" b="1" dirty="0" err="1"/>
              <a:t>mmWave</a:t>
            </a:r>
            <a:r>
              <a:rPr lang="en-US" altLang="zh-CN" sz="1400" b="1" dirty="0"/>
              <a:t> Radar</a:t>
            </a:r>
            <a:endParaRPr lang="zh-CN" altLang="en-US" sz="1400" b="1" dirty="0"/>
          </a:p>
        </p:txBody>
      </p:sp>
      <p:pic>
        <p:nvPicPr>
          <p:cNvPr id="14" name="图片 13">
            <a:extLst>
              <a:ext uri="{FF2B5EF4-FFF2-40B4-BE49-F238E27FC236}">
                <a16:creationId xmlns:a16="http://schemas.microsoft.com/office/drawing/2014/main" id="{F1538DB7-83D8-4427-B3B3-04DCABC50B09}"/>
              </a:ext>
            </a:extLst>
          </p:cNvPr>
          <p:cNvPicPr>
            <a:picLocks noChangeAspect="1"/>
          </p:cNvPicPr>
          <p:nvPr/>
        </p:nvPicPr>
        <p:blipFill>
          <a:blip r:embed="rId3"/>
          <a:stretch>
            <a:fillRect/>
          </a:stretch>
        </p:blipFill>
        <p:spPr>
          <a:xfrm>
            <a:off x="2281236" y="1614768"/>
            <a:ext cx="7629525" cy="3009900"/>
          </a:xfrm>
          <a:prstGeom prst="rect">
            <a:avLst/>
          </a:prstGeom>
        </p:spPr>
      </p:pic>
      <p:pic>
        <p:nvPicPr>
          <p:cNvPr id="3" name="图片 2">
            <a:extLst>
              <a:ext uri="{FF2B5EF4-FFF2-40B4-BE49-F238E27FC236}">
                <a16:creationId xmlns:a16="http://schemas.microsoft.com/office/drawing/2014/main" id="{5D36AADE-D24E-418D-9064-006C8454B973}"/>
              </a:ext>
            </a:extLst>
          </p:cNvPr>
          <p:cNvPicPr>
            <a:picLocks noChangeAspect="1"/>
          </p:cNvPicPr>
          <p:nvPr/>
        </p:nvPicPr>
        <p:blipFill>
          <a:blip r:embed="rId4"/>
          <a:stretch>
            <a:fillRect/>
          </a:stretch>
        </p:blipFill>
        <p:spPr>
          <a:xfrm>
            <a:off x="2328861" y="1490662"/>
            <a:ext cx="7696200" cy="3419475"/>
          </a:xfrm>
          <a:prstGeom prst="rect">
            <a:avLst/>
          </a:prstGeom>
        </p:spPr>
      </p:pic>
    </p:spTree>
    <p:extLst>
      <p:ext uri="{BB962C8B-B14F-4D97-AF65-F5344CB8AC3E}">
        <p14:creationId xmlns:p14="http://schemas.microsoft.com/office/powerpoint/2010/main" val="298995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Summary</a:t>
            </a:r>
            <a:endParaRPr lang="zh-CN" altLang="en-US"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200" y="1147482"/>
            <a:ext cx="10515600" cy="5029481"/>
          </a:xfrm>
        </p:spPr>
        <p:txBody>
          <a:bodyPr>
            <a:normAutofit/>
          </a:bodyPr>
          <a:lstStyle/>
          <a:p>
            <a:pPr>
              <a:lnSpc>
                <a:spcPct val="150000"/>
              </a:lnSpc>
            </a:pPr>
            <a:r>
              <a:rPr lang="zh-CN" altLang="en-US" sz="2400" dirty="0"/>
              <a:t>信号噪声去除方法可以尝试用在我们的</a:t>
            </a:r>
            <a:r>
              <a:rPr lang="en-US" altLang="zh-CN" sz="2400" dirty="0" err="1"/>
              <a:t>mmWave</a:t>
            </a:r>
            <a:r>
              <a:rPr lang="zh-CN" altLang="en-US" sz="2400" dirty="0"/>
              <a:t>相关项目中</a:t>
            </a:r>
            <a:endParaRPr lang="en-US" altLang="zh-CN" sz="2400" dirty="0"/>
          </a:p>
          <a:p>
            <a:pPr>
              <a:lnSpc>
                <a:spcPct val="150000"/>
              </a:lnSpc>
            </a:pPr>
            <a:r>
              <a:rPr lang="en-US" altLang="zh-CN" sz="2400" dirty="0" err="1"/>
              <a:t>mmWave</a:t>
            </a:r>
            <a:r>
              <a:rPr lang="en-US" altLang="zh-CN" sz="2400" dirty="0"/>
              <a:t> Radar</a:t>
            </a:r>
            <a:r>
              <a:rPr lang="zh-CN" altLang="en-US" sz="2400" dirty="0"/>
              <a:t>在几何环境复杂处会有更好的表现</a:t>
            </a:r>
            <a:endParaRPr lang="en-US" altLang="zh-CN" sz="2400" dirty="0"/>
          </a:p>
          <a:p>
            <a:pPr>
              <a:lnSpc>
                <a:spcPct val="150000"/>
              </a:lnSpc>
            </a:pPr>
            <a:r>
              <a:rPr lang="zh-CN" altLang="en-US" sz="2400" dirty="0"/>
              <a:t>重定位（回环检测）问题的难点：几何特征不具有区分度</a:t>
            </a:r>
            <a:endParaRPr lang="en-US" altLang="zh-CN" sz="2400" dirty="0"/>
          </a:p>
          <a:p>
            <a:pPr>
              <a:lnSpc>
                <a:spcPct val="150000"/>
              </a:lnSpc>
            </a:pPr>
            <a:r>
              <a:rPr lang="en-US" altLang="zh-CN" sz="2400" dirty="0"/>
              <a:t>RO</a:t>
            </a:r>
            <a:r>
              <a:rPr lang="zh-CN" altLang="en-US" sz="2400" dirty="0"/>
              <a:t>完全可以被用于解决室内定位问题</a:t>
            </a:r>
            <a:endParaRPr lang="en-US" altLang="zh-CN" sz="2400" dirty="0"/>
          </a:p>
          <a:p>
            <a:pPr lvl="1">
              <a:lnSpc>
                <a:spcPct val="150000"/>
              </a:lnSpc>
            </a:pPr>
            <a:r>
              <a:rPr lang="zh-CN" altLang="en-US" dirty="0"/>
              <a:t>媲美单目</a:t>
            </a:r>
            <a:r>
              <a:rPr lang="en-US" altLang="zh-CN" dirty="0"/>
              <a:t>VO</a:t>
            </a:r>
            <a:r>
              <a:rPr lang="zh-CN" altLang="en-US" dirty="0"/>
              <a:t>的位姿估计能力</a:t>
            </a:r>
            <a:endParaRPr lang="en-US" altLang="zh-CN" dirty="0"/>
          </a:p>
          <a:p>
            <a:pPr lvl="1">
              <a:lnSpc>
                <a:spcPct val="150000"/>
              </a:lnSpc>
            </a:pPr>
            <a:r>
              <a:rPr lang="zh-CN" altLang="en-US" dirty="0"/>
              <a:t>结合</a:t>
            </a:r>
            <a:r>
              <a:rPr lang="en-US" altLang="zh-CN" dirty="0"/>
              <a:t>GAN</a:t>
            </a:r>
            <a:r>
              <a:rPr lang="zh-CN" altLang="en-US" dirty="0"/>
              <a:t>和</a:t>
            </a:r>
            <a:r>
              <a:rPr lang="en-US" altLang="zh-CN" dirty="0"/>
              <a:t>CNN</a:t>
            </a:r>
            <a:r>
              <a:rPr lang="zh-CN" altLang="en-US" dirty="0"/>
              <a:t>的语义平面地图构建</a:t>
            </a:r>
            <a:endParaRPr lang="en-US" altLang="zh-CN" dirty="0"/>
          </a:p>
          <a:p>
            <a:pPr lvl="1">
              <a:lnSpc>
                <a:spcPct val="150000"/>
              </a:lnSpc>
            </a:pPr>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0" indent="0">
              <a:buNone/>
            </a:pPr>
            <a:endParaRPr lang="en-US" altLang="zh-CN" dirty="0"/>
          </a:p>
        </p:txBody>
      </p:sp>
      <p:pic>
        <p:nvPicPr>
          <p:cNvPr id="4" name="图片 3">
            <a:extLst>
              <a:ext uri="{FF2B5EF4-FFF2-40B4-BE49-F238E27FC236}">
                <a16:creationId xmlns:a16="http://schemas.microsoft.com/office/drawing/2014/main" id="{AEFC0628-4E1B-459C-8B62-40860857B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743" y="1147482"/>
            <a:ext cx="2980257" cy="3522986"/>
          </a:xfrm>
          <a:prstGeom prst="rect">
            <a:avLst/>
          </a:prstGeom>
        </p:spPr>
      </p:pic>
    </p:spTree>
    <p:extLst>
      <p:ext uri="{BB962C8B-B14F-4D97-AF65-F5344CB8AC3E}">
        <p14:creationId xmlns:p14="http://schemas.microsoft.com/office/powerpoint/2010/main" val="48292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Summary</a:t>
            </a:r>
            <a:endParaRPr lang="zh-CN" altLang="en-US"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200" y="1147482"/>
            <a:ext cx="10515600" cy="5029481"/>
          </a:xfrm>
        </p:spPr>
        <p:txBody>
          <a:bodyPr>
            <a:normAutofit/>
          </a:bodyPr>
          <a:lstStyle/>
          <a:p>
            <a:pPr>
              <a:lnSpc>
                <a:spcPct val="150000"/>
              </a:lnSpc>
            </a:pPr>
            <a:r>
              <a:rPr lang="zh-CN" altLang="en-US" dirty="0"/>
              <a:t>理想中的</a:t>
            </a:r>
            <a:r>
              <a:rPr lang="en-US" altLang="zh-CN" dirty="0" err="1"/>
              <a:t>mmWave</a:t>
            </a:r>
            <a:r>
              <a:rPr lang="en-US" altLang="zh-CN" dirty="0"/>
              <a:t> SLAM</a:t>
            </a:r>
            <a:r>
              <a:rPr lang="zh-CN" altLang="en-US" dirty="0"/>
              <a:t>系统：</a:t>
            </a:r>
            <a:endParaRPr lang="en-US" altLang="zh-CN" dirty="0"/>
          </a:p>
          <a:p>
            <a:pPr lvl="1">
              <a:lnSpc>
                <a:spcPct val="150000"/>
              </a:lnSpc>
            </a:pPr>
            <a:r>
              <a:rPr lang="zh-CN" altLang="en-US" dirty="0"/>
              <a:t>高精度的</a:t>
            </a:r>
            <a:r>
              <a:rPr lang="en-US" altLang="zh-CN" dirty="0"/>
              <a:t>RO</a:t>
            </a:r>
            <a:r>
              <a:rPr lang="zh-CN" altLang="en-US" dirty="0"/>
              <a:t>前端（位置</a:t>
            </a:r>
            <a:r>
              <a:rPr lang="en-US" altLang="zh-CN" dirty="0"/>
              <a:t>+</a:t>
            </a:r>
            <a:r>
              <a:rPr lang="zh-CN" altLang="en-US" dirty="0"/>
              <a:t>姿态）</a:t>
            </a:r>
            <a:endParaRPr lang="en-US" altLang="zh-CN" dirty="0"/>
          </a:p>
          <a:p>
            <a:pPr lvl="1">
              <a:lnSpc>
                <a:spcPct val="150000"/>
              </a:lnSpc>
            </a:pPr>
            <a:r>
              <a:rPr lang="zh-CN" altLang="en-US" dirty="0"/>
              <a:t>有效的优化框架</a:t>
            </a:r>
            <a:endParaRPr lang="en-US" altLang="zh-CN" dirty="0"/>
          </a:p>
          <a:p>
            <a:pPr lvl="1">
              <a:lnSpc>
                <a:spcPct val="150000"/>
              </a:lnSpc>
            </a:pPr>
            <a:r>
              <a:rPr lang="zh-CN" altLang="en-US" dirty="0"/>
              <a:t>回环检测机制</a:t>
            </a:r>
            <a:endParaRPr lang="en-US" altLang="zh-CN" dirty="0"/>
          </a:p>
          <a:p>
            <a:pPr lvl="1">
              <a:lnSpc>
                <a:spcPct val="150000"/>
              </a:lnSpc>
            </a:pPr>
            <a:r>
              <a:rPr lang="zh-CN" altLang="en-US" dirty="0"/>
              <a:t>具有指导意义的语义地图构建功能</a:t>
            </a:r>
            <a:endParaRPr lang="en-US" altLang="zh-CN" dirty="0"/>
          </a:p>
          <a:p>
            <a:pPr lvl="1">
              <a:lnSpc>
                <a:spcPct val="150000"/>
              </a:lnSpc>
            </a:pPr>
            <a:r>
              <a:rPr lang="zh-CN" altLang="en-US" dirty="0"/>
              <a:t>不借助其他基础设施（</a:t>
            </a:r>
            <a:r>
              <a:rPr lang="en-US" altLang="zh-CN" dirty="0"/>
              <a:t>AP</a:t>
            </a:r>
            <a:r>
              <a:rPr lang="zh-CN" altLang="en-US" dirty="0"/>
              <a:t>等）</a:t>
            </a:r>
            <a:endParaRPr lang="en-US" altLang="zh-CN" dirty="0"/>
          </a:p>
          <a:p>
            <a:pPr lvl="1">
              <a:lnSpc>
                <a:spcPct val="150000"/>
              </a:lnSpc>
            </a:pPr>
            <a:r>
              <a:rPr lang="zh-CN" altLang="en-US" dirty="0"/>
              <a:t>直接（而非间接）处理无线信号</a:t>
            </a:r>
            <a:endParaRPr lang="en-US" altLang="zh-CN" dirty="0"/>
          </a:p>
          <a:p>
            <a:pPr lvl="1"/>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0" indent="0">
              <a:buNone/>
            </a:pPr>
            <a:endParaRPr lang="en-US" altLang="zh-CN" dirty="0"/>
          </a:p>
        </p:txBody>
      </p:sp>
      <p:graphicFrame>
        <p:nvGraphicFramePr>
          <p:cNvPr id="7" name="表格 6">
            <a:extLst>
              <a:ext uri="{FF2B5EF4-FFF2-40B4-BE49-F238E27FC236}">
                <a16:creationId xmlns:a16="http://schemas.microsoft.com/office/drawing/2014/main" id="{8ABDF2E8-240A-4974-93CB-9895AD4D2FC3}"/>
              </a:ext>
            </a:extLst>
          </p:cNvPr>
          <p:cNvGraphicFramePr>
            <a:graphicFrameLocks noGrp="1"/>
          </p:cNvGraphicFramePr>
          <p:nvPr>
            <p:extLst>
              <p:ext uri="{D42A27DB-BD31-4B8C-83A1-F6EECF244321}">
                <p14:modId xmlns:p14="http://schemas.microsoft.com/office/powerpoint/2010/main" val="2599840443"/>
              </p:ext>
            </p:extLst>
          </p:nvPr>
        </p:nvGraphicFramePr>
        <p:xfrm>
          <a:off x="768585" y="1188439"/>
          <a:ext cx="10948149" cy="4621306"/>
        </p:xfrm>
        <a:graphic>
          <a:graphicData uri="http://schemas.openxmlformats.org/drawingml/2006/table">
            <a:tbl>
              <a:tblPr firstRow="1" bandRow="1">
                <a:tableStyleId>{5C22544A-7EE6-4342-B048-85BDC9FD1C3A}</a:tableStyleId>
              </a:tblPr>
              <a:tblGrid>
                <a:gridCol w="1676401">
                  <a:extLst>
                    <a:ext uri="{9D8B030D-6E8A-4147-A177-3AD203B41FA5}">
                      <a16:colId xmlns:a16="http://schemas.microsoft.com/office/drawing/2014/main" val="3311027514"/>
                    </a:ext>
                  </a:extLst>
                </a:gridCol>
                <a:gridCol w="1142516">
                  <a:extLst>
                    <a:ext uri="{9D8B030D-6E8A-4147-A177-3AD203B41FA5}">
                      <a16:colId xmlns:a16="http://schemas.microsoft.com/office/drawing/2014/main" val="13795178"/>
                    </a:ext>
                  </a:extLst>
                </a:gridCol>
                <a:gridCol w="1016154">
                  <a:extLst>
                    <a:ext uri="{9D8B030D-6E8A-4147-A177-3AD203B41FA5}">
                      <a16:colId xmlns:a16="http://schemas.microsoft.com/office/drawing/2014/main" val="2549057466"/>
                    </a:ext>
                  </a:extLst>
                </a:gridCol>
                <a:gridCol w="1016154">
                  <a:extLst>
                    <a:ext uri="{9D8B030D-6E8A-4147-A177-3AD203B41FA5}">
                      <a16:colId xmlns:a16="http://schemas.microsoft.com/office/drawing/2014/main" val="13977183"/>
                    </a:ext>
                  </a:extLst>
                </a:gridCol>
                <a:gridCol w="1016154">
                  <a:extLst>
                    <a:ext uri="{9D8B030D-6E8A-4147-A177-3AD203B41FA5}">
                      <a16:colId xmlns:a16="http://schemas.microsoft.com/office/drawing/2014/main" val="2118382413"/>
                    </a:ext>
                  </a:extLst>
                </a:gridCol>
                <a:gridCol w="1016154">
                  <a:extLst>
                    <a:ext uri="{9D8B030D-6E8A-4147-A177-3AD203B41FA5}">
                      <a16:colId xmlns:a16="http://schemas.microsoft.com/office/drawing/2014/main" val="4233181404"/>
                    </a:ext>
                  </a:extLst>
                </a:gridCol>
                <a:gridCol w="1016154">
                  <a:extLst>
                    <a:ext uri="{9D8B030D-6E8A-4147-A177-3AD203B41FA5}">
                      <a16:colId xmlns:a16="http://schemas.microsoft.com/office/drawing/2014/main" val="91195106"/>
                    </a:ext>
                  </a:extLst>
                </a:gridCol>
                <a:gridCol w="1016154">
                  <a:extLst>
                    <a:ext uri="{9D8B030D-6E8A-4147-A177-3AD203B41FA5}">
                      <a16:colId xmlns:a16="http://schemas.microsoft.com/office/drawing/2014/main" val="1826718319"/>
                    </a:ext>
                  </a:extLst>
                </a:gridCol>
                <a:gridCol w="1016154">
                  <a:extLst>
                    <a:ext uri="{9D8B030D-6E8A-4147-A177-3AD203B41FA5}">
                      <a16:colId xmlns:a16="http://schemas.microsoft.com/office/drawing/2014/main" val="833559985"/>
                    </a:ext>
                  </a:extLst>
                </a:gridCol>
                <a:gridCol w="1016154">
                  <a:extLst>
                    <a:ext uri="{9D8B030D-6E8A-4147-A177-3AD203B41FA5}">
                      <a16:colId xmlns:a16="http://schemas.microsoft.com/office/drawing/2014/main" val="1558721646"/>
                    </a:ext>
                  </a:extLst>
                </a:gridCol>
              </a:tblGrid>
              <a:tr h="957568">
                <a:tc>
                  <a:txBody>
                    <a:bodyPr/>
                    <a:lstStyle/>
                    <a:p>
                      <a:pPr algn="ctr"/>
                      <a:r>
                        <a:rPr lang="zh-CN" altLang="en-US" sz="2000" b="1" dirty="0"/>
                        <a:t>系统名称</a:t>
                      </a:r>
                    </a:p>
                  </a:txBody>
                  <a:tcPr anchor="ctr"/>
                </a:tc>
                <a:tc>
                  <a:txBody>
                    <a:bodyPr/>
                    <a:lstStyle/>
                    <a:p>
                      <a:pPr algn="ctr"/>
                      <a:r>
                        <a:rPr lang="zh-CN" altLang="en-US" sz="2000" b="1" dirty="0"/>
                        <a:t>定位</a:t>
                      </a:r>
                    </a:p>
                  </a:txBody>
                  <a:tcPr anchor="ctr"/>
                </a:tc>
                <a:tc>
                  <a:txBody>
                    <a:bodyPr/>
                    <a:lstStyle/>
                    <a:p>
                      <a:pPr algn="ctr"/>
                      <a:r>
                        <a:rPr lang="zh-CN" altLang="en-US" sz="2000" b="1" dirty="0"/>
                        <a:t>姿态解算</a:t>
                      </a:r>
                    </a:p>
                  </a:txBody>
                  <a:tcPr anchor="ctr"/>
                </a:tc>
                <a:tc>
                  <a:txBody>
                    <a:bodyPr/>
                    <a:lstStyle/>
                    <a:p>
                      <a:pPr algn="ctr"/>
                      <a:r>
                        <a:rPr lang="zh-CN" altLang="en-US" sz="2000" b="1" dirty="0"/>
                        <a:t>无需</a:t>
                      </a:r>
                      <a:r>
                        <a:rPr lang="en-US" altLang="zh-CN" sz="2000" b="1" dirty="0"/>
                        <a:t>AP</a:t>
                      </a:r>
                      <a:endParaRPr lang="zh-CN" altLang="en-US" sz="2000" b="1" dirty="0"/>
                    </a:p>
                  </a:txBody>
                  <a:tcPr anchor="ctr"/>
                </a:tc>
                <a:tc>
                  <a:txBody>
                    <a:bodyPr/>
                    <a:lstStyle/>
                    <a:p>
                      <a:pPr algn="ctr"/>
                      <a:r>
                        <a:rPr lang="zh-CN" altLang="en-US" sz="2000" b="1" dirty="0"/>
                        <a:t>全局优化</a:t>
                      </a:r>
                    </a:p>
                  </a:txBody>
                  <a:tcPr anchor="ctr"/>
                </a:tc>
                <a:tc>
                  <a:txBody>
                    <a:bodyPr/>
                    <a:lstStyle/>
                    <a:p>
                      <a:pPr algn="ctr"/>
                      <a:r>
                        <a:rPr lang="zh-CN" altLang="en-US" sz="2000" b="1" dirty="0"/>
                        <a:t>回环检测</a:t>
                      </a:r>
                    </a:p>
                  </a:txBody>
                  <a:tcPr anchor="ctr"/>
                </a:tc>
                <a:tc>
                  <a:txBody>
                    <a:bodyPr/>
                    <a:lstStyle/>
                    <a:p>
                      <a:pPr algn="ctr"/>
                      <a:r>
                        <a:rPr lang="zh-CN" altLang="en-US" sz="2000" b="1" dirty="0"/>
                        <a:t>地图构建</a:t>
                      </a:r>
                    </a:p>
                  </a:txBody>
                  <a:tcPr anchor="ctr"/>
                </a:tc>
                <a:tc>
                  <a:txBody>
                    <a:bodyPr/>
                    <a:lstStyle/>
                    <a:p>
                      <a:pPr algn="ctr"/>
                      <a:r>
                        <a:rPr lang="zh-CN" altLang="en-US" sz="2000" b="1" dirty="0"/>
                        <a:t>语义信息</a:t>
                      </a:r>
                    </a:p>
                  </a:txBody>
                  <a:tcPr anchor="ctr"/>
                </a:tc>
                <a:tc>
                  <a:txBody>
                    <a:bodyPr/>
                    <a:lstStyle/>
                    <a:p>
                      <a:pPr algn="ctr"/>
                      <a:r>
                        <a:rPr lang="zh-CN" altLang="en-US" sz="2000" b="1" dirty="0"/>
                        <a:t>兼容通信</a:t>
                      </a:r>
                    </a:p>
                  </a:txBody>
                  <a:tcPr anchor="ctr"/>
                </a:tc>
                <a:tc>
                  <a:txBody>
                    <a:bodyPr/>
                    <a:lstStyle/>
                    <a:p>
                      <a:pPr algn="ctr"/>
                      <a:r>
                        <a:rPr lang="zh-CN" altLang="en-US" sz="2000" b="1" dirty="0"/>
                        <a:t>射频信号处理</a:t>
                      </a:r>
                    </a:p>
                  </a:txBody>
                  <a:tcPr anchor="ctr"/>
                </a:tc>
                <a:extLst>
                  <a:ext uri="{0D108BD9-81ED-4DB2-BD59-A6C34878D82A}">
                    <a16:rowId xmlns:a16="http://schemas.microsoft.com/office/drawing/2014/main" val="1231739946"/>
                  </a:ext>
                </a:extLst>
              </a:tr>
              <a:tr h="541234">
                <a:tc>
                  <a:txBody>
                    <a:bodyPr/>
                    <a:lstStyle/>
                    <a:p>
                      <a:pPr algn="ctr"/>
                      <a:r>
                        <a:rPr lang="en-US" altLang="zh-CN" sz="2000" b="1" dirty="0"/>
                        <a:t>RO</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extLst>
                  <a:ext uri="{0D108BD9-81ED-4DB2-BD59-A6C34878D82A}">
                    <a16:rowId xmlns:a16="http://schemas.microsoft.com/office/drawing/2014/main" val="56455497"/>
                  </a:ext>
                </a:extLst>
              </a:tr>
              <a:tr h="541234">
                <a:tc>
                  <a:txBody>
                    <a:bodyPr/>
                    <a:lstStyle/>
                    <a:p>
                      <a:pPr algn="ctr"/>
                      <a:r>
                        <a:rPr lang="en-US" altLang="zh-CN" sz="2000" b="1" dirty="0" err="1"/>
                        <a:t>milliMap</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extLst>
                  <a:ext uri="{0D108BD9-81ED-4DB2-BD59-A6C34878D82A}">
                    <a16:rowId xmlns:a16="http://schemas.microsoft.com/office/drawing/2014/main" val="3133856661"/>
                  </a:ext>
                </a:extLst>
              </a:tr>
              <a:tr h="957568">
                <a:tc>
                  <a:txBody>
                    <a:bodyPr/>
                    <a:lstStyle/>
                    <a:p>
                      <a:pPr algn="ctr"/>
                      <a:r>
                        <a:rPr lang="en-US" altLang="zh-CN" sz="2000" b="1" dirty="0" err="1"/>
                        <a:t>mmRanger</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p>
                      <a:pPr algn="ct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extLst>
                  <a:ext uri="{0D108BD9-81ED-4DB2-BD59-A6C34878D82A}">
                    <a16:rowId xmlns:a16="http://schemas.microsoft.com/office/drawing/2014/main" val="892228989"/>
                  </a:ext>
                </a:extLst>
              </a:tr>
              <a:tr h="541234">
                <a:tc>
                  <a:txBody>
                    <a:bodyPr/>
                    <a:lstStyle/>
                    <a:p>
                      <a:pPr algn="ctr"/>
                      <a:r>
                        <a:rPr lang="en-US" altLang="zh-CN" sz="2000" b="1" dirty="0"/>
                        <a:t>JADE</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extLst>
                  <a:ext uri="{0D108BD9-81ED-4DB2-BD59-A6C34878D82A}">
                    <a16:rowId xmlns:a16="http://schemas.microsoft.com/office/drawing/2014/main" val="3672689184"/>
                  </a:ext>
                </a:extLst>
              </a:tr>
              <a:tr h="541234">
                <a:tc>
                  <a:txBody>
                    <a:bodyPr/>
                    <a:lstStyle/>
                    <a:p>
                      <a:pPr algn="ctr"/>
                      <a:r>
                        <a:rPr lang="en-US" altLang="zh-CN" sz="2000" b="1" dirty="0"/>
                        <a:t>SURF</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extLst>
                  <a:ext uri="{0D108BD9-81ED-4DB2-BD59-A6C34878D82A}">
                    <a16:rowId xmlns:a16="http://schemas.microsoft.com/office/drawing/2014/main" val="3985367447"/>
                  </a:ext>
                </a:extLst>
              </a:tr>
              <a:tr h="541234">
                <a:tc>
                  <a:txBody>
                    <a:bodyPr/>
                    <a:lstStyle/>
                    <a:p>
                      <a:pPr algn="ctr"/>
                      <a:r>
                        <a:rPr lang="en-US" altLang="zh-CN" sz="2000" b="1" dirty="0" err="1"/>
                        <a:t>milliRio</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algn="ctr"/>
                      <a:r>
                        <a:rPr lang="zh-CN" altLang="en-US"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0" kern="1200" dirty="0">
                          <a:solidFill>
                            <a:schemeClr val="dk1"/>
                          </a:solidFill>
                          <a:effectLst/>
                          <a:latin typeface="+mn-lt"/>
                          <a:ea typeface="+mn-ea"/>
                          <a:cs typeface="+mn-cs"/>
                        </a:rPr>
                        <a:t>×</a:t>
                      </a:r>
                      <a:endParaRPr lang="zh-CN" alt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0" kern="1200" dirty="0">
                          <a:solidFill>
                            <a:schemeClr val="dk1"/>
                          </a:solidFill>
                          <a:effectLst/>
                          <a:latin typeface="+mn-lt"/>
                          <a:ea typeface="+mn-ea"/>
                          <a:cs typeface="+mn-cs"/>
                        </a:rPr>
                        <a:t>√ </a:t>
                      </a:r>
                      <a:endParaRPr lang="zh-CN" altLang="en-US" sz="2000" b="1" dirty="0"/>
                    </a:p>
                  </a:txBody>
                  <a:tcPr anchor="ctr"/>
                </a:tc>
                <a:extLst>
                  <a:ext uri="{0D108BD9-81ED-4DB2-BD59-A6C34878D82A}">
                    <a16:rowId xmlns:a16="http://schemas.microsoft.com/office/drawing/2014/main" val="3853660059"/>
                  </a:ext>
                </a:extLst>
              </a:tr>
            </a:tbl>
          </a:graphicData>
        </a:graphic>
      </p:graphicFrame>
    </p:spTree>
    <p:extLst>
      <p:ext uri="{BB962C8B-B14F-4D97-AF65-F5344CB8AC3E}">
        <p14:creationId xmlns:p14="http://schemas.microsoft.com/office/powerpoint/2010/main" val="22439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Motivation</a:t>
            </a:r>
            <a:endParaRPr lang="zh-CN" altLang="en-US"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200" y="1147482"/>
            <a:ext cx="10515600" cy="5029481"/>
          </a:xfrm>
        </p:spPr>
        <p:txBody>
          <a:bodyPr/>
          <a:lstStyle/>
          <a:p>
            <a:r>
              <a:rPr lang="zh-CN" altLang="en-US" dirty="0"/>
              <a:t>多传感器并存的现状：</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毫米波雷达的特性：</a:t>
            </a:r>
            <a:endParaRPr lang="en-US" altLang="zh-CN" dirty="0"/>
          </a:p>
          <a:p>
            <a:pPr lvl="1">
              <a:spcBef>
                <a:spcPts val="1200"/>
              </a:spcBef>
            </a:pPr>
            <a:r>
              <a:rPr lang="zh-CN" altLang="en-US" dirty="0"/>
              <a:t>范围较远：可以弥补激光雷达的不足</a:t>
            </a:r>
            <a:endParaRPr lang="en-US" altLang="zh-CN" dirty="0"/>
          </a:p>
          <a:p>
            <a:pPr lvl="1"/>
            <a:r>
              <a:rPr lang="zh-CN" altLang="en-US" dirty="0"/>
              <a:t>成本可控：相对于激光雷达成本低</a:t>
            </a:r>
            <a:endParaRPr lang="en-US" altLang="zh-CN" dirty="0"/>
          </a:p>
          <a:p>
            <a:pPr lvl="1"/>
            <a:r>
              <a:rPr lang="zh-CN" altLang="en-US" dirty="0"/>
              <a:t>高鲁棒性：不受光照变化以及雨雾天气影响</a:t>
            </a:r>
            <a:endParaRPr lang="en-US" altLang="zh-CN"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graphicFrame>
        <p:nvGraphicFramePr>
          <p:cNvPr id="5" name="表格 4">
            <a:extLst>
              <a:ext uri="{FF2B5EF4-FFF2-40B4-BE49-F238E27FC236}">
                <a16:creationId xmlns:a16="http://schemas.microsoft.com/office/drawing/2014/main" id="{8FFB487D-424F-4B63-B5C3-CF13B0BB1831}"/>
              </a:ext>
            </a:extLst>
          </p:cNvPr>
          <p:cNvGraphicFramePr>
            <a:graphicFrameLocks noGrp="1"/>
          </p:cNvGraphicFramePr>
          <p:nvPr>
            <p:extLst>
              <p:ext uri="{D42A27DB-BD31-4B8C-83A1-F6EECF244321}">
                <p14:modId xmlns:p14="http://schemas.microsoft.com/office/powerpoint/2010/main" val="2557131507"/>
              </p:ext>
            </p:extLst>
          </p:nvPr>
        </p:nvGraphicFramePr>
        <p:xfrm>
          <a:off x="1188571" y="1881981"/>
          <a:ext cx="9814855" cy="1981200"/>
        </p:xfrm>
        <a:graphic>
          <a:graphicData uri="http://schemas.openxmlformats.org/drawingml/2006/table">
            <a:tbl>
              <a:tblPr firstRow="1" bandRow="1">
                <a:tableStyleId>{5C22544A-7EE6-4342-B048-85BDC9FD1C3A}</a:tableStyleId>
              </a:tblPr>
              <a:tblGrid>
                <a:gridCol w="1962971">
                  <a:extLst>
                    <a:ext uri="{9D8B030D-6E8A-4147-A177-3AD203B41FA5}">
                      <a16:colId xmlns:a16="http://schemas.microsoft.com/office/drawing/2014/main" val="1654271530"/>
                    </a:ext>
                  </a:extLst>
                </a:gridCol>
                <a:gridCol w="1962971">
                  <a:extLst>
                    <a:ext uri="{9D8B030D-6E8A-4147-A177-3AD203B41FA5}">
                      <a16:colId xmlns:a16="http://schemas.microsoft.com/office/drawing/2014/main" val="3772722073"/>
                    </a:ext>
                  </a:extLst>
                </a:gridCol>
                <a:gridCol w="1962971">
                  <a:extLst>
                    <a:ext uri="{9D8B030D-6E8A-4147-A177-3AD203B41FA5}">
                      <a16:colId xmlns:a16="http://schemas.microsoft.com/office/drawing/2014/main" val="866862608"/>
                    </a:ext>
                  </a:extLst>
                </a:gridCol>
                <a:gridCol w="1962971">
                  <a:extLst>
                    <a:ext uri="{9D8B030D-6E8A-4147-A177-3AD203B41FA5}">
                      <a16:colId xmlns:a16="http://schemas.microsoft.com/office/drawing/2014/main" val="4150386830"/>
                    </a:ext>
                  </a:extLst>
                </a:gridCol>
                <a:gridCol w="1962971">
                  <a:extLst>
                    <a:ext uri="{9D8B030D-6E8A-4147-A177-3AD203B41FA5}">
                      <a16:colId xmlns:a16="http://schemas.microsoft.com/office/drawing/2014/main" val="3017129041"/>
                    </a:ext>
                  </a:extLst>
                </a:gridCol>
              </a:tblGrid>
              <a:tr h="370840">
                <a:tc>
                  <a:txBody>
                    <a:bodyPr/>
                    <a:lstStyle/>
                    <a:p>
                      <a:r>
                        <a:rPr lang="zh-CN" altLang="en-US" sz="2000" dirty="0"/>
                        <a:t>传感器</a:t>
                      </a:r>
                    </a:p>
                  </a:txBody>
                  <a:tcPr/>
                </a:tc>
                <a:tc>
                  <a:txBody>
                    <a:bodyPr/>
                    <a:lstStyle/>
                    <a:p>
                      <a:r>
                        <a:rPr lang="zh-CN" altLang="en-US" sz="2000" dirty="0"/>
                        <a:t>范围</a:t>
                      </a:r>
                    </a:p>
                  </a:txBody>
                  <a:tcPr/>
                </a:tc>
                <a:tc>
                  <a:txBody>
                    <a:bodyPr/>
                    <a:lstStyle/>
                    <a:p>
                      <a:r>
                        <a:rPr lang="zh-CN" altLang="en-US" sz="2000" dirty="0"/>
                        <a:t>精度</a:t>
                      </a:r>
                    </a:p>
                  </a:txBody>
                  <a:tcPr/>
                </a:tc>
                <a:tc>
                  <a:txBody>
                    <a:bodyPr/>
                    <a:lstStyle/>
                    <a:p>
                      <a:r>
                        <a:rPr lang="zh-CN" altLang="en-US" sz="2000" dirty="0"/>
                        <a:t>成本</a:t>
                      </a:r>
                    </a:p>
                  </a:txBody>
                  <a:tcPr/>
                </a:tc>
                <a:tc>
                  <a:txBody>
                    <a:bodyPr/>
                    <a:lstStyle/>
                    <a:p>
                      <a:r>
                        <a:rPr lang="zh-CN" altLang="en-US" sz="2000" dirty="0"/>
                        <a:t>其他缺陷</a:t>
                      </a:r>
                    </a:p>
                  </a:txBody>
                  <a:tcPr/>
                </a:tc>
                <a:extLst>
                  <a:ext uri="{0D108BD9-81ED-4DB2-BD59-A6C34878D82A}">
                    <a16:rowId xmlns:a16="http://schemas.microsoft.com/office/drawing/2014/main" val="781924981"/>
                  </a:ext>
                </a:extLst>
              </a:tr>
              <a:tr h="370840">
                <a:tc>
                  <a:txBody>
                    <a:bodyPr/>
                    <a:lstStyle/>
                    <a:p>
                      <a:r>
                        <a:rPr lang="zh-CN" altLang="en-US" sz="2000" dirty="0"/>
                        <a:t>摄像机</a:t>
                      </a:r>
                    </a:p>
                  </a:txBody>
                  <a:tcPr/>
                </a:tc>
                <a:tc>
                  <a:txBody>
                    <a:bodyPr/>
                    <a:lstStyle/>
                    <a:p>
                      <a:r>
                        <a:rPr lang="zh-CN" altLang="en-US" sz="2000" dirty="0"/>
                        <a:t>中近距离</a:t>
                      </a:r>
                    </a:p>
                  </a:txBody>
                  <a:tcPr/>
                </a:tc>
                <a:tc>
                  <a:txBody>
                    <a:bodyPr/>
                    <a:lstStyle/>
                    <a:p>
                      <a:r>
                        <a:rPr lang="zh-CN" altLang="en-US" sz="2000" dirty="0"/>
                        <a:t>高</a:t>
                      </a:r>
                    </a:p>
                  </a:txBody>
                  <a:tcPr/>
                </a:tc>
                <a:tc>
                  <a:txBody>
                    <a:bodyPr/>
                    <a:lstStyle/>
                    <a:p>
                      <a:r>
                        <a:rPr lang="zh-CN" altLang="en-US" sz="2000" dirty="0"/>
                        <a:t>一般</a:t>
                      </a:r>
                    </a:p>
                  </a:txBody>
                  <a:tcPr/>
                </a:tc>
                <a:tc rowSpan="2">
                  <a:txBody>
                    <a:bodyPr/>
                    <a:lstStyle/>
                    <a:p>
                      <a:r>
                        <a:rPr lang="zh-CN" altLang="en-US" sz="2000" dirty="0"/>
                        <a:t>受光照影响</a:t>
                      </a:r>
                      <a:endParaRPr lang="en-US" altLang="zh-CN" sz="2000" dirty="0"/>
                    </a:p>
                    <a:p>
                      <a:r>
                        <a:rPr lang="zh-CN" altLang="en-US" sz="2000" dirty="0"/>
                        <a:t>恶劣气候不可用</a:t>
                      </a:r>
                    </a:p>
                  </a:txBody>
                  <a:tcPr/>
                </a:tc>
                <a:extLst>
                  <a:ext uri="{0D108BD9-81ED-4DB2-BD59-A6C34878D82A}">
                    <a16:rowId xmlns:a16="http://schemas.microsoft.com/office/drawing/2014/main" val="1619579092"/>
                  </a:ext>
                </a:extLst>
              </a:tr>
              <a:tr h="370840">
                <a:tc>
                  <a:txBody>
                    <a:bodyPr/>
                    <a:lstStyle/>
                    <a:p>
                      <a:r>
                        <a:rPr lang="zh-CN" altLang="en-US" sz="2000" dirty="0"/>
                        <a:t>激光雷达</a:t>
                      </a:r>
                      <a:endParaRPr lang="en-US" altLang="zh-C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t>中近距离</a:t>
                      </a:r>
                    </a:p>
                  </a:txBody>
                  <a:tcPr/>
                </a:tc>
                <a:tc>
                  <a:txBody>
                    <a:bodyPr/>
                    <a:lstStyle/>
                    <a:p>
                      <a:r>
                        <a:rPr lang="zh-CN" altLang="en-US" sz="2000" dirty="0"/>
                        <a:t>极高</a:t>
                      </a:r>
                    </a:p>
                  </a:txBody>
                  <a:tcPr/>
                </a:tc>
                <a:tc>
                  <a:txBody>
                    <a:bodyPr/>
                    <a:lstStyle/>
                    <a:p>
                      <a:r>
                        <a:rPr lang="zh-CN" altLang="en-US" sz="2000" dirty="0"/>
                        <a:t>高</a:t>
                      </a:r>
                    </a:p>
                  </a:txBody>
                  <a:tcPr/>
                </a:tc>
                <a:tc vMerge="1">
                  <a:txBody>
                    <a:bodyPr/>
                    <a:lstStyle/>
                    <a:p>
                      <a:endParaRPr lang="zh-CN" altLang="en-US" dirty="0"/>
                    </a:p>
                  </a:txBody>
                  <a:tcPr/>
                </a:tc>
                <a:extLst>
                  <a:ext uri="{0D108BD9-81ED-4DB2-BD59-A6C34878D82A}">
                    <a16:rowId xmlns:a16="http://schemas.microsoft.com/office/drawing/2014/main" val="2199202127"/>
                  </a:ext>
                </a:extLst>
              </a:tr>
              <a:tr h="370840">
                <a:tc>
                  <a:txBody>
                    <a:bodyPr/>
                    <a:lstStyle/>
                    <a:p>
                      <a:r>
                        <a:rPr lang="zh-CN" altLang="en-US" sz="2000" dirty="0"/>
                        <a:t>惯性测量单元</a:t>
                      </a:r>
                    </a:p>
                  </a:txBody>
                  <a:tcPr/>
                </a:tc>
                <a:tc>
                  <a:txBody>
                    <a:bodyPr/>
                    <a:lstStyle/>
                    <a:p>
                      <a:r>
                        <a:rPr lang="en-US" altLang="zh-CN" sz="2000" dirty="0"/>
                        <a:t>N/A</a:t>
                      </a:r>
                      <a:endParaRPr lang="zh-CN" altLang="en-US" sz="2000" dirty="0"/>
                    </a:p>
                  </a:txBody>
                  <a:tcPr/>
                </a:tc>
                <a:tc>
                  <a:txBody>
                    <a:bodyPr/>
                    <a:lstStyle/>
                    <a:p>
                      <a:r>
                        <a:rPr lang="zh-CN" altLang="en-US" sz="2000" dirty="0"/>
                        <a:t>一般</a:t>
                      </a:r>
                    </a:p>
                  </a:txBody>
                  <a:tcPr/>
                </a:tc>
                <a:tc>
                  <a:txBody>
                    <a:bodyPr/>
                    <a:lstStyle/>
                    <a:p>
                      <a:r>
                        <a:rPr lang="zh-CN" altLang="en-US" sz="2000" dirty="0"/>
                        <a:t>低</a:t>
                      </a:r>
                    </a:p>
                  </a:txBody>
                  <a:tcPr/>
                </a:tc>
                <a:tc>
                  <a:txBody>
                    <a:bodyPr/>
                    <a:lstStyle/>
                    <a:p>
                      <a:r>
                        <a:rPr lang="zh-CN" altLang="en-US" sz="2000" dirty="0"/>
                        <a:t>漂移特性</a:t>
                      </a:r>
                    </a:p>
                  </a:txBody>
                  <a:tcPr/>
                </a:tc>
                <a:extLst>
                  <a:ext uri="{0D108BD9-81ED-4DB2-BD59-A6C34878D82A}">
                    <a16:rowId xmlns:a16="http://schemas.microsoft.com/office/drawing/2014/main" val="615342318"/>
                  </a:ext>
                </a:extLst>
              </a:tr>
              <a:tr h="370840">
                <a:tc>
                  <a:txBody>
                    <a:bodyPr/>
                    <a:lstStyle/>
                    <a:p>
                      <a:r>
                        <a:rPr lang="en-US" altLang="zh-CN" sz="2000" dirty="0"/>
                        <a:t>GPS</a:t>
                      </a:r>
                      <a:endParaRPr lang="zh-CN" altLang="en-US" sz="2000" dirty="0"/>
                    </a:p>
                  </a:txBody>
                  <a:tcPr/>
                </a:tc>
                <a:tc>
                  <a:txBody>
                    <a:bodyPr/>
                    <a:lstStyle/>
                    <a:p>
                      <a:r>
                        <a:rPr lang="en-US" altLang="zh-CN" sz="2000" dirty="0"/>
                        <a:t>N/A</a:t>
                      </a:r>
                      <a:endParaRPr lang="zh-CN" altLang="en-US" sz="2000" dirty="0"/>
                    </a:p>
                  </a:txBody>
                  <a:tcPr/>
                </a:tc>
                <a:tc>
                  <a:txBody>
                    <a:bodyPr/>
                    <a:lstStyle/>
                    <a:p>
                      <a:r>
                        <a:rPr lang="zh-CN" altLang="en-US" sz="2000" dirty="0"/>
                        <a:t>一般</a:t>
                      </a:r>
                    </a:p>
                  </a:txBody>
                  <a:tcPr/>
                </a:tc>
                <a:tc>
                  <a:txBody>
                    <a:bodyPr/>
                    <a:lstStyle/>
                    <a:p>
                      <a:r>
                        <a:rPr lang="zh-CN" altLang="en-US" sz="2000" dirty="0"/>
                        <a:t>低</a:t>
                      </a:r>
                    </a:p>
                  </a:txBody>
                  <a:tcPr/>
                </a:tc>
                <a:tc>
                  <a:txBody>
                    <a:bodyPr/>
                    <a:lstStyle/>
                    <a:p>
                      <a:r>
                        <a:rPr lang="zh-CN" altLang="en-US" sz="2000" dirty="0"/>
                        <a:t>室内不可用</a:t>
                      </a:r>
                    </a:p>
                  </a:txBody>
                  <a:tcPr/>
                </a:tc>
                <a:extLst>
                  <a:ext uri="{0D108BD9-81ED-4DB2-BD59-A6C34878D82A}">
                    <a16:rowId xmlns:a16="http://schemas.microsoft.com/office/drawing/2014/main" val="52389757"/>
                  </a:ext>
                </a:extLst>
              </a:tr>
            </a:tbl>
          </a:graphicData>
        </a:graphic>
      </p:graphicFrame>
    </p:spTree>
    <p:extLst>
      <p:ext uri="{BB962C8B-B14F-4D97-AF65-F5344CB8AC3E}">
        <p14:creationId xmlns:p14="http://schemas.microsoft.com/office/powerpoint/2010/main" val="3554277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8512E0-B358-4061-A2FA-6792411D6A5F}"/>
              </a:ext>
            </a:extLst>
          </p:cNvPr>
          <p:cNvSpPr>
            <a:spLocks noGrp="1"/>
          </p:cNvSpPr>
          <p:nvPr>
            <p:ph type="title"/>
          </p:nvPr>
        </p:nvSpPr>
        <p:spPr>
          <a:xfrm>
            <a:off x="717177" y="1676212"/>
            <a:ext cx="10515600" cy="3675716"/>
          </a:xfrm>
        </p:spPr>
        <p:txBody>
          <a:bodyPr>
            <a:normAutofit/>
          </a:bodyPr>
          <a:lstStyle/>
          <a:p>
            <a:pPr algn="ctr"/>
            <a:r>
              <a:rPr lang="zh-CN" altLang="en-US" sz="7200" b="1" dirty="0"/>
              <a:t>感谢聆听</a:t>
            </a:r>
            <a:br>
              <a:rPr lang="en-US" altLang="zh-CN" sz="7200" b="1" dirty="0"/>
            </a:br>
            <a:br>
              <a:rPr lang="en-US" altLang="zh-CN" sz="7200" b="1" dirty="0"/>
            </a:br>
            <a:r>
              <a:rPr lang="en-US" altLang="zh-CN" sz="7200" b="1" dirty="0"/>
              <a:t>Q&amp;A</a:t>
            </a:r>
            <a:endParaRPr lang="zh-CN" altLang="en-US" sz="7200" b="1" dirty="0"/>
          </a:p>
        </p:txBody>
      </p:sp>
    </p:spTree>
    <p:extLst>
      <p:ext uri="{BB962C8B-B14F-4D97-AF65-F5344CB8AC3E}">
        <p14:creationId xmlns:p14="http://schemas.microsoft.com/office/powerpoint/2010/main" val="77827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Challenges and Contributions</a:t>
            </a:r>
            <a:endParaRPr lang="zh-CN" altLang="en-US"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200" y="1147482"/>
            <a:ext cx="10515600" cy="5029481"/>
          </a:xfrm>
        </p:spPr>
        <p:txBody>
          <a:bodyPr/>
          <a:lstStyle/>
          <a:p>
            <a:r>
              <a:rPr lang="zh-CN" altLang="en-US" dirty="0"/>
              <a:t>使用毫米波雷达存在以下挑战：</a:t>
            </a:r>
            <a:endParaRPr lang="en-US" altLang="zh-CN" dirty="0"/>
          </a:p>
          <a:p>
            <a:pPr lvl="1"/>
            <a:r>
              <a:rPr lang="zh-CN" altLang="en-US" dirty="0"/>
              <a:t>噪声干扰：相比于视觉系统，噪声干扰更加严重</a:t>
            </a:r>
            <a:endParaRPr lang="en-US" altLang="zh-CN" dirty="0"/>
          </a:p>
          <a:p>
            <a:pPr lvl="1"/>
            <a:r>
              <a:rPr lang="zh-CN" altLang="en-US" dirty="0"/>
              <a:t>多径效应：多径效应引起“镜像干扰”</a:t>
            </a:r>
            <a:endParaRPr lang="en-US" altLang="zh-CN" dirty="0"/>
          </a:p>
          <a:p>
            <a:pPr lvl="1"/>
            <a:r>
              <a:rPr lang="zh-CN" altLang="en-US" dirty="0"/>
              <a:t>点稀疏性：探测的地图点相对稀疏</a:t>
            </a:r>
            <a:endParaRPr lang="en-US" altLang="zh-CN" dirty="0"/>
          </a:p>
          <a:p>
            <a:pPr lvl="1"/>
            <a:endParaRPr lang="en-US" altLang="zh-CN" dirty="0"/>
          </a:p>
          <a:p>
            <a:pPr lvl="1"/>
            <a:endParaRPr lang="en-US" altLang="zh-CN" dirty="0"/>
          </a:p>
          <a:p>
            <a:r>
              <a:rPr lang="zh-CN" altLang="en-US" dirty="0"/>
              <a:t>本文主要贡献：</a:t>
            </a:r>
            <a:endParaRPr lang="en-US" altLang="zh-CN" dirty="0"/>
          </a:p>
          <a:p>
            <a:pPr lvl="1">
              <a:spcBef>
                <a:spcPts val="1200"/>
              </a:spcBef>
            </a:pPr>
            <a:r>
              <a:rPr lang="zh-CN" altLang="en-US" dirty="0"/>
              <a:t>高效的去噪算法</a:t>
            </a:r>
            <a:endParaRPr lang="en-US" altLang="zh-CN" dirty="0"/>
          </a:p>
          <a:p>
            <a:pPr lvl="1">
              <a:spcBef>
                <a:spcPts val="1200"/>
              </a:spcBef>
            </a:pPr>
            <a:r>
              <a:rPr lang="zh-CN" altLang="en-US" dirty="0"/>
              <a:t>精确的地图点配准策略</a:t>
            </a:r>
            <a:endParaRPr lang="en-US" altLang="zh-CN" dirty="0"/>
          </a:p>
          <a:p>
            <a:pPr lvl="1">
              <a:spcBef>
                <a:spcPts val="1200"/>
              </a:spcBef>
            </a:pPr>
            <a:r>
              <a:rPr lang="zh-CN" altLang="en-US" dirty="0"/>
              <a:t>精度堪比</a:t>
            </a:r>
            <a:r>
              <a:rPr lang="en-US" altLang="zh-CN" dirty="0"/>
              <a:t>VO</a:t>
            </a:r>
            <a:r>
              <a:rPr lang="zh-CN" altLang="en-US" dirty="0"/>
              <a:t>和</a:t>
            </a:r>
            <a:r>
              <a:rPr lang="en-US" altLang="zh-CN" dirty="0"/>
              <a:t>GPS</a:t>
            </a:r>
            <a:r>
              <a:rPr lang="zh-CN" altLang="en-US" dirty="0"/>
              <a:t>的</a:t>
            </a:r>
            <a:r>
              <a:rPr lang="en-US" altLang="zh-CN" dirty="0"/>
              <a:t>RO</a:t>
            </a:r>
            <a:r>
              <a:rPr lang="zh-CN" altLang="en-US" dirty="0"/>
              <a:t>（</a:t>
            </a:r>
            <a:r>
              <a:rPr lang="en-US" altLang="zh-CN" dirty="0"/>
              <a:t>Radar Odometry</a:t>
            </a:r>
            <a:r>
              <a:rPr lang="zh-CN" altLang="en-US" dirty="0"/>
              <a:t>）系统</a:t>
            </a:r>
            <a:endParaRPr lang="en-US" altLang="zh-CN"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pic>
        <p:nvPicPr>
          <p:cNvPr id="6" name="图片 5">
            <a:extLst>
              <a:ext uri="{FF2B5EF4-FFF2-40B4-BE49-F238E27FC236}">
                <a16:creationId xmlns:a16="http://schemas.microsoft.com/office/drawing/2014/main" id="{F23B1B66-5CBB-4D80-B228-75A0F360DF53}"/>
              </a:ext>
            </a:extLst>
          </p:cNvPr>
          <p:cNvPicPr>
            <a:picLocks noChangeAspect="1"/>
          </p:cNvPicPr>
          <p:nvPr/>
        </p:nvPicPr>
        <p:blipFill>
          <a:blip r:embed="rId3"/>
          <a:stretch>
            <a:fillRect/>
          </a:stretch>
        </p:blipFill>
        <p:spPr>
          <a:xfrm>
            <a:off x="8941114" y="244101"/>
            <a:ext cx="2930118" cy="2989916"/>
          </a:xfrm>
          <a:prstGeom prst="rect">
            <a:avLst/>
          </a:prstGeom>
        </p:spPr>
      </p:pic>
      <p:pic>
        <p:nvPicPr>
          <p:cNvPr id="8" name="图片 7">
            <a:extLst>
              <a:ext uri="{FF2B5EF4-FFF2-40B4-BE49-F238E27FC236}">
                <a16:creationId xmlns:a16="http://schemas.microsoft.com/office/drawing/2014/main" id="{10D88C7B-A851-4A9F-9FA5-213B2ED07A16}"/>
              </a:ext>
            </a:extLst>
          </p:cNvPr>
          <p:cNvPicPr>
            <a:picLocks noChangeAspect="1"/>
          </p:cNvPicPr>
          <p:nvPr/>
        </p:nvPicPr>
        <p:blipFill>
          <a:blip r:embed="rId4"/>
          <a:stretch>
            <a:fillRect/>
          </a:stretch>
        </p:blipFill>
        <p:spPr>
          <a:xfrm>
            <a:off x="9367948" y="3296489"/>
            <a:ext cx="2076450" cy="1476375"/>
          </a:xfrm>
          <a:prstGeom prst="rect">
            <a:avLst/>
          </a:prstGeom>
        </p:spPr>
      </p:pic>
      <p:pic>
        <p:nvPicPr>
          <p:cNvPr id="9" name="图片 8">
            <a:extLst>
              <a:ext uri="{FF2B5EF4-FFF2-40B4-BE49-F238E27FC236}">
                <a16:creationId xmlns:a16="http://schemas.microsoft.com/office/drawing/2014/main" id="{A5047CE9-4F3A-4501-B34A-A7289CAB962D}"/>
              </a:ext>
            </a:extLst>
          </p:cNvPr>
          <p:cNvPicPr>
            <a:picLocks noChangeAspect="1"/>
          </p:cNvPicPr>
          <p:nvPr/>
        </p:nvPicPr>
        <p:blipFill>
          <a:blip r:embed="rId5"/>
          <a:stretch>
            <a:fillRect/>
          </a:stretch>
        </p:blipFill>
        <p:spPr>
          <a:xfrm>
            <a:off x="9367948" y="4835336"/>
            <a:ext cx="2076450" cy="1495425"/>
          </a:xfrm>
          <a:prstGeom prst="rect">
            <a:avLst/>
          </a:prstGeom>
        </p:spPr>
      </p:pic>
    </p:spTree>
    <p:extLst>
      <p:ext uri="{BB962C8B-B14F-4D97-AF65-F5344CB8AC3E}">
        <p14:creationId xmlns:p14="http://schemas.microsoft.com/office/powerpoint/2010/main" val="3247143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pic>
        <p:nvPicPr>
          <p:cNvPr id="7" name="Precise Ego-Motion Estimation with Millimeter-Wave Radar under Diverse and Challenging Conditions">
            <a:hlinkClick r:id="" action="ppaction://media"/>
            <a:extLst>
              <a:ext uri="{FF2B5EF4-FFF2-40B4-BE49-F238E27FC236}">
                <a16:creationId xmlns:a16="http://schemas.microsoft.com/office/drawing/2014/main" id="{BA876CCF-3426-47FA-BDDF-FD6AF2CE2B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89429" y="136525"/>
            <a:ext cx="10849864" cy="6102910"/>
          </a:xfrm>
        </p:spPr>
      </p:pic>
    </p:spTree>
    <p:extLst>
      <p:ext uri="{BB962C8B-B14F-4D97-AF65-F5344CB8AC3E}">
        <p14:creationId xmlns:p14="http://schemas.microsoft.com/office/powerpoint/2010/main" val="30291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200" y="136525"/>
            <a:ext cx="10515600" cy="782357"/>
          </a:xfrm>
        </p:spPr>
        <p:txBody>
          <a:bodyPr/>
          <a:lstStyle/>
          <a:p>
            <a:r>
              <a:rPr lang="en-US" altLang="zh-CN" b="1" dirty="0"/>
              <a:t>System Modules</a:t>
            </a:r>
            <a:endParaRPr lang="zh-CN" altLang="en-US" b="1"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200" y="1147482"/>
                <a:ext cx="10515600" cy="5029481"/>
              </a:xfrm>
            </p:spPr>
            <p:txBody>
              <a:bodyPr>
                <a:normAutofit/>
              </a:bodyPr>
              <a:lstStyle/>
              <a:p>
                <a:r>
                  <a:rPr lang="zh-CN" altLang="en-US" dirty="0"/>
                  <a:t>雷达信号处理模块</a:t>
                </a:r>
                <a:endParaRPr lang="en-US" altLang="zh-CN" dirty="0"/>
              </a:p>
              <a:p>
                <a:pPr lvl="1">
                  <a:spcBef>
                    <a:spcPts val="1200"/>
                  </a:spcBef>
                </a:pPr>
                <a:r>
                  <a:rPr lang="zh-CN" altLang="en-US" dirty="0"/>
                  <a:t>信号去噪：滤波并消除高斯噪声</a:t>
                </a:r>
                <a:endParaRPr lang="en-US" altLang="zh-CN" dirty="0"/>
              </a:p>
              <a:p>
                <a:pPr lvl="1"/>
                <a:r>
                  <a:rPr lang="zh-CN" altLang="en-US" dirty="0"/>
                  <a:t>峰值提取：将时序信号转化为地图点</a:t>
                </a:r>
                <a:endParaRPr lang="en-US" altLang="zh-CN" dirty="0"/>
              </a:p>
              <a:p>
                <a:pPr lvl="1"/>
                <a:r>
                  <a:rPr lang="zh-CN" altLang="en-US" dirty="0"/>
                  <a:t>消除多径：避免“镜像反射”造成的影响</a:t>
                </a:r>
                <a:endParaRPr lang="en-US" altLang="zh-CN" dirty="0"/>
              </a:p>
              <a:p>
                <a:pPr lvl="1"/>
                <a:endParaRPr lang="en-US" altLang="zh-CN" dirty="0"/>
              </a:p>
              <a:p>
                <a:r>
                  <a:rPr lang="zh-CN" altLang="en-US" dirty="0"/>
                  <a:t>地图点匹配模块</a:t>
                </a:r>
                <a:endParaRPr lang="en-US" altLang="zh-CN" dirty="0"/>
              </a:p>
              <a:p>
                <a:pPr lvl="1">
                  <a:spcBef>
                    <a:spcPts val="1200"/>
                  </a:spcBef>
                </a:pPr>
                <a:r>
                  <a:rPr lang="zh-CN" altLang="en-US" dirty="0"/>
                  <a:t>特征提取：提取相邻两帧地图的空间分布特征</a:t>
                </a:r>
                <a:endParaRPr lang="en-US" altLang="zh-CN" dirty="0"/>
              </a:p>
              <a:p>
                <a:pPr lvl="1">
                  <a:spcBef>
                    <a:spcPts val="1200"/>
                  </a:spcBef>
                </a:pPr>
                <a:r>
                  <a:rPr lang="zh-CN" altLang="en-US" dirty="0"/>
                  <a:t>匹配：选取部分地图点进行关联</a:t>
                </a:r>
                <a:endParaRPr lang="en-US" altLang="zh-CN" dirty="0"/>
              </a:p>
              <a:p>
                <a:pPr lvl="1">
                  <a:spcBef>
                    <a:spcPts val="1200"/>
                  </a:spcBef>
                </a:pPr>
                <a:endParaRPr lang="en-US" altLang="zh-CN" dirty="0"/>
              </a:p>
              <a:p>
                <a:r>
                  <a:rPr lang="zh-CN" altLang="en-US" dirty="0"/>
                  <a:t>位姿解算模块</a:t>
                </a:r>
                <a:endParaRPr lang="en-US" altLang="zh-CN" dirty="0"/>
              </a:p>
              <a:p>
                <a:pPr lvl="1"/>
                <a:r>
                  <a:rPr lang="zh-CN" altLang="en-US" dirty="0"/>
                  <a:t>根据地图点匹配的结果解算相对运动</a:t>
                </a:r>
                <a14:m>
                  <m:oMath xmlns:m="http://schemas.openxmlformats.org/officeDocument/2006/math">
                    <m:r>
                      <a:rPr lang="en-US" altLang="zh-CN" i="1" dirty="0" smtClean="0">
                        <a:latin typeface="Cambria Math" panose="02040503050406030204" pitchFamily="18" charset="0"/>
                      </a:rPr>
                      <m:t>𝑅</m:t>
                    </m:r>
                  </m:oMath>
                </a14:m>
                <a:r>
                  <a:rPr lang="zh-CN" altLang="en-US" dirty="0"/>
                  <a:t>和</a:t>
                </a:r>
                <a14:m>
                  <m:oMath xmlns:m="http://schemas.openxmlformats.org/officeDocument/2006/math">
                    <m:r>
                      <a:rPr lang="en-US" altLang="zh-CN" i="1" dirty="0" smtClean="0">
                        <a:latin typeface="Cambria Math" panose="02040503050406030204" pitchFamily="18" charset="0"/>
                      </a:rPr>
                      <m:t>𝑡</m:t>
                    </m:r>
                  </m:oMath>
                </a14:m>
                <a:endParaRPr lang="en-US" altLang="zh-CN" dirty="0"/>
              </a:p>
            </p:txBody>
          </p:sp>
        </mc:Choice>
        <mc:Fallback xmlns="">
          <p:sp>
            <p:nvSpPr>
              <p:cNvPr id="3" name="内容占位符 2">
                <a:extLst>
                  <a:ext uri="{FF2B5EF4-FFF2-40B4-BE49-F238E27FC236}">
                    <a16:creationId xmlns:a16="http://schemas.microsoft.com/office/drawing/2014/main" id="{CFE3CA1D-0D25-4D9E-8A28-9923E77EB172}"/>
                  </a:ext>
                </a:extLst>
              </p:cNvPr>
              <p:cNvSpPr>
                <a:spLocks noGrp="1" noRot="1" noChangeAspect="1" noMove="1" noResize="1" noEditPoints="1" noAdjustHandles="1" noChangeArrowheads="1" noChangeShapeType="1" noTextEdit="1"/>
              </p:cNvSpPr>
              <p:nvPr>
                <p:ph idx="1"/>
              </p:nvPr>
            </p:nvSpPr>
            <p:spPr>
              <a:xfrm>
                <a:off x="838200" y="1147482"/>
                <a:ext cx="10515600" cy="5029481"/>
              </a:xfrm>
              <a:blipFill>
                <a:blip r:embed="rId3"/>
                <a:stretch>
                  <a:fillRect l="-1043" t="-2182" b="-2182"/>
                </a:stretch>
              </a:blipFill>
            </p:spPr>
            <p:txBody>
              <a:bodyPr/>
              <a:lstStyle/>
              <a:p>
                <a:r>
                  <a:rPr lang="zh-CN" altLang="en-US">
                    <a:noFill/>
                  </a:rPr>
                  <a:t> </a:t>
                </a:r>
              </a:p>
            </p:txBody>
          </p:sp>
        </mc:Fallback>
      </mc:AlternateContent>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spTree>
    <p:extLst>
      <p:ext uri="{BB962C8B-B14F-4D97-AF65-F5344CB8AC3E}">
        <p14:creationId xmlns:p14="http://schemas.microsoft.com/office/powerpoint/2010/main" val="298294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744071" y="0"/>
            <a:ext cx="10515600" cy="782357"/>
          </a:xfrm>
        </p:spPr>
        <p:txBody>
          <a:bodyPr>
            <a:normAutofit/>
          </a:bodyPr>
          <a:lstStyle/>
          <a:p>
            <a:r>
              <a:rPr lang="en-US" altLang="zh-CN" sz="4000" b="1" dirty="0"/>
              <a:t>Signal Processing</a:t>
            </a:r>
            <a:endParaRPr lang="zh-CN" altLang="en-US" sz="4000"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4839" y="719418"/>
            <a:ext cx="5441576" cy="5889811"/>
          </a:xfrm>
        </p:spPr>
        <p:txBody>
          <a:bodyPr>
            <a:normAutofit/>
          </a:bodyPr>
          <a:lstStyle/>
          <a:p>
            <a:r>
              <a:rPr lang="zh-CN" altLang="en-US" dirty="0"/>
              <a:t>信号去噪</a:t>
            </a:r>
            <a:endParaRPr lang="en-US" altLang="zh-CN" dirty="0"/>
          </a:p>
          <a:p>
            <a:pPr marL="457200" lvl="1" indent="0">
              <a:buNone/>
            </a:pPr>
            <a:r>
              <a:rPr lang="en-US" altLang="zh-CN" dirty="0"/>
              <a:t>1. </a:t>
            </a:r>
            <a:r>
              <a:rPr lang="zh-CN" altLang="en-US" dirty="0"/>
              <a:t>提取时序信号的功率谱</a:t>
            </a:r>
            <a:endParaRPr lang="en-US" altLang="zh-CN" dirty="0"/>
          </a:p>
          <a:p>
            <a:pPr marL="457200" lvl="1" indent="0">
              <a:buNone/>
            </a:pPr>
            <a:r>
              <a:rPr lang="en-US" altLang="zh-CN" dirty="0"/>
              <a:t>2. </a:t>
            </a:r>
            <a:r>
              <a:rPr lang="zh-CN" altLang="en-US" dirty="0"/>
              <a:t>中值滤波，消除偏差（</a:t>
            </a:r>
            <a:r>
              <a:rPr lang="en-US" altLang="zh-CN" dirty="0"/>
              <a:t>bias</a:t>
            </a:r>
            <a:r>
              <a:rPr lang="zh-CN" altLang="en-US" dirty="0"/>
              <a:t>）</a:t>
            </a:r>
            <a:endParaRPr lang="en-US" altLang="zh-CN" dirty="0"/>
          </a:p>
          <a:p>
            <a:pPr marL="457200" lvl="1" indent="0">
              <a:buNone/>
            </a:pPr>
            <a:r>
              <a:rPr lang="en-US" altLang="zh-CN" dirty="0"/>
              <a:t>3. </a:t>
            </a:r>
            <a:r>
              <a:rPr lang="zh-CN" altLang="en-US" dirty="0"/>
              <a:t>滤除高频，平滑</a:t>
            </a:r>
            <a:endParaRPr lang="en-US" altLang="zh-CN" dirty="0"/>
          </a:p>
          <a:p>
            <a:pPr marL="457200" lvl="1" indent="0">
              <a:buNone/>
            </a:pPr>
            <a:r>
              <a:rPr lang="en-US" altLang="zh-CN" dirty="0"/>
              <a:t>4. </a:t>
            </a:r>
            <a:r>
              <a:rPr lang="zh-CN" altLang="en-US" dirty="0"/>
              <a:t>使用</a:t>
            </a:r>
            <a:r>
              <a:rPr lang="en-US" altLang="zh-CN" dirty="0"/>
              <a:t>2</a:t>
            </a:r>
            <a:r>
              <a:rPr lang="zh-CN" altLang="en-US" dirty="0"/>
              <a:t>中</a:t>
            </a:r>
            <a:r>
              <a:rPr lang="en-US" altLang="zh-CN" dirty="0"/>
              <a:t>&lt;0</a:t>
            </a:r>
            <a:r>
              <a:rPr lang="zh-CN" altLang="en-US" dirty="0"/>
              <a:t>部分建模高斯分布</a:t>
            </a:r>
            <a:endParaRPr lang="en-US" altLang="zh-CN" dirty="0"/>
          </a:p>
          <a:p>
            <a:pPr lvl="1"/>
            <a:endParaRPr lang="en-US" altLang="zh-CN" dirty="0"/>
          </a:p>
          <a:p>
            <a:pPr lvl="1"/>
            <a:endParaRPr lang="en-US" altLang="zh-CN" dirty="0"/>
          </a:p>
          <a:p>
            <a:pPr marL="457200" lvl="1" indent="0">
              <a:buNone/>
            </a:pPr>
            <a:r>
              <a:rPr lang="en-US" altLang="zh-CN" dirty="0"/>
              <a:t>5. </a:t>
            </a:r>
            <a:r>
              <a:rPr lang="zh-CN" altLang="en-US" dirty="0"/>
              <a:t>消除低频部分高斯噪声</a:t>
            </a:r>
            <a:endParaRPr lang="en-US" altLang="zh-CN" dirty="0"/>
          </a:p>
          <a:p>
            <a:pPr marL="457200" lvl="1" indent="0">
              <a:buNone/>
            </a:pPr>
            <a:endParaRPr lang="en-US" altLang="zh-CN" dirty="0"/>
          </a:p>
          <a:p>
            <a:pPr marL="457200" lvl="1" indent="0">
              <a:buNone/>
            </a:pPr>
            <a:endParaRPr lang="en-US" altLang="zh-CN" dirty="0"/>
          </a:p>
          <a:p>
            <a:pPr marL="457200" lvl="1" indent="0">
              <a:buNone/>
            </a:pPr>
            <a:r>
              <a:rPr lang="en-US" altLang="zh-CN" dirty="0"/>
              <a:t>6. </a:t>
            </a:r>
            <a:r>
              <a:rPr lang="zh-CN" altLang="en-US" dirty="0"/>
              <a:t>消除高频部分高斯噪声</a:t>
            </a:r>
            <a:endParaRPr lang="en-US" altLang="zh-CN" dirty="0"/>
          </a:p>
          <a:p>
            <a:pPr lvl="1"/>
            <a:endParaRPr lang="en-US" altLang="zh-CN" dirty="0"/>
          </a:p>
          <a:p>
            <a:pPr lvl="1"/>
            <a:endParaRPr lang="en-US" altLang="zh-CN" dirty="0"/>
          </a:p>
          <a:p>
            <a:pPr marL="457200" lvl="1" indent="0">
              <a:buNone/>
            </a:pPr>
            <a:r>
              <a:rPr lang="en-US" altLang="zh-CN" dirty="0"/>
              <a:t>7. </a:t>
            </a:r>
            <a:r>
              <a:rPr lang="zh-CN" altLang="en-US" dirty="0"/>
              <a:t>高频低频部分相加</a:t>
            </a:r>
            <a:endParaRPr lang="en-US" altLang="zh-CN" dirty="0"/>
          </a:p>
          <a:p>
            <a:pPr lvl="1"/>
            <a:endParaRPr lang="zh-CN" altLang="en-US"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pic>
        <p:nvPicPr>
          <p:cNvPr id="5" name="图片 4">
            <a:extLst>
              <a:ext uri="{FF2B5EF4-FFF2-40B4-BE49-F238E27FC236}">
                <a16:creationId xmlns:a16="http://schemas.microsoft.com/office/drawing/2014/main" id="{CB188093-E0AC-49E5-8997-9D882F91D27B}"/>
              </a:ext>
            </a:extLst>
          </p:cNvPr>
          <p:cNvPicPr>
            <a:picLocks noChangeAspect="1"/>
          </p:cNvPicPr>
          <p:nvPr/>
        </p:nvPicPr>
        <p:blipFill>
          <a:blip r:embed="rId3"/>
          <a:stretch>
            <a:fillRect/>
          </a:stretch>
        </p:blipFill>
        <p:spPr>
          <a:xfrm>
            <a:off x="6373906" y="101320"/>
            <a:ext cx="5707721" cy="6075643"/>
          </a:xfrm>
          <a:prstGeom prst="rect">
            <a:avLst/>
          </a:prstGeom>
        </p:spPr>
      </p:pic>
      <p:pic>
        <p:nvPicPr>
          <p:cNvPr id="6" name="图片 5">
            <a:extLst>
              <a:ext uri="{FF2B5EF4-FFF2-40B4-BE49-F238E27FC236}">
                <a16:creationId xmlns:a16="http://schemas.microsoft.com/office/drawing/2014/main" id="{46009EC4-3662-4ACA-8636-B9E38D424B97}"/>
              </a:ext>
            </a:extLst>
          </p:cNvPr>
          <p:cNvPicPr>
            <a:picLocks noChangeAspect="1"/>
          </p:cNvPicPr>
          <p:nvPr/>
        </p:nvPicPr>
        <p:blipFill>
          <a:blip r:embed="rId4"/>
          <a:stretch>
            <a:fillRect/>
          </a:stretch>
        </p:blipFill>
        <p:spPr>
          <a:xfrm>
            <a:off x="1648946" y="2837010"/>
            <a:ext cx="4352925" cy="604262"/>
          </a:xfrm>
          <a:prstGeom prst="rect">
            <a:avLst/>
          </a:prstGeom>
        </p:spPr>
      </p:pic>
      <p:pic>
        <p:nvPicPr>
          <p:cNvPr id="7" name="图片 6">
            <a:extLst>
              <a:ext uri="{FF2B5EF4-FFF2-40B4-BE49-F238E27FC236}">
                <a16:creationId xmlns:a16="http://schemas.microsoft.com/office/drawing/2014/main" id="{D82C1323-4992-469C-AA1F-D98A2FFC0736}"/>
              </a:ext>
            </a:extLst>
          </p:cNvPr>
          <p:cNvPicPr>
            <a:picLocks noChangeAspect="1"/>
          </p:cNvPicPr>
          <p:nvPr/>
        </p:nvPicPr>
        <p:blipFill>
          <a:blip r:embed="rId5"/>
          <a:stretch>
            <a:fillRect/>
          </a:stretch>
        </p:blipFill>
        <p:spPr>
          <a:xfrm>
            <a:off x="1648946" y="4037572"/>
            <a:ext cx="3092025" cy="604263"/>
          </a:xfrm>
          <a:prstGeom prst="rect">
            <a:avLst/>
          </a:prstGeom>
        </p:spPr>
      </p:pic>
      <p:pic>
        <p:nvPicPr>
          <p:cNvPr id="8" name="图片 7">
            <a:extLst>
              <a:ext uri="{FF2B5EF4-FFF2-40B4-BE49-F238E27FC236}">
                <a16:creationId xmlns:a16="http://schemas.microsoft.com/office/drawing/2014/main" id="{FD063B4D-845C-4A0C-B59D-3C87096086F1}"/>
              </a:ext>
            </a:extLst>
          </p:cNvPr>
          <p:cNvPicPr>
            <a:picLocks noChangeAspect="1"/>
          </p:cNvPicPr>
          <p:nvPr/>
        </p:nvPicPr>
        <p:blipFill>
          <a:blip r:embed="rId6"/>
          <a:stretch>
            <a:fillRect/>
          </a:stretch>
        </p:blipFill>
        <p:spPr>
          <a:xfrm>
            <a:off x="1743074" y="5214676"/>
            <a:ext cx="4352925" cy="503399"/>
          </a:xfrm>
          <a:prstGeom prst="rect">
            <a:avLst/>
          </a:prstGeom>
        </p:spPr>
      </p:pic>
    </p:spTree>
    <p:extLst>
      <p:ext uri="{BB962C8B-B14F-4D97-AF65-F5344CB8AC3E}">
        <p14:creationId xmlns:p14="http://schemas.microsoft.com/office/powerpoint/2010/main" val="185827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199" y="143249"/>
            <a:ext cx="10515600" cy="782357"/>
          </a:xfrm>
        </p:spPr>
        <p:txBody>
          <a:bodyPr>
            <a:normAutofit/>
          </a:bodyPr>
          <a:lstStyle/>
          <a:p>
            <a:r>
              <a:rPr lang="en-US" altLang="zh-CN" sz="4000" b="1" dirty="0"/>
              <a:t>Signal Processing</a:t>
            </a:r>
            <a:endParaRPr lang="zh-CN" altLang="en-US" sz="4000" b="1"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4839" y="1037852"/>
                <a:ext cx="6379508" cy="5571377"/>
              </a:xfrm>
            </p:spPr>
            <p:txBody>
              <a:bodyPr>
                <a:normAutofit/>
              </a:bodyPr>
              <a:lstStyle/>
              <a:p>
                <a:r>
                  <a:rPr lang="zh-CN" altLang="en-US" dirty="0"/>
                  <a:t>多径消除</a:t>
                </a:r>
                <a:endParaRPr lang="en-US" altLang="zh-CN" dirty="0"/>
              </a:p>
              <a:p>
                <a:pPr lvl="1">
                  <a:lnSpc>
                    <a:spcPct val="120000"/>
                  </a:lnSpc>
                </a:pPr>
                <a:r>
                  <a:rPr lang="zh-CN" altLang="en-US" dirty="0"/>
                  <a:t>由多径效应形成的峰值具有独特性</a:t>
                </a:r>
                <a:endParaRPr lang="en-US" altLang="zh-CN" dirty="0"/>
              </a:p>
              <a:p>
                <a:pPr lvl="1">
                  <a:lnSpc>
                    <a:spcPct val="120000"/>
                  </a:lnSpc>
                </a:pPr>
                <a:r>
                  <a:rPr lang="zh-CN" altLang="en-US" dirty="0"/>
                  <a:t>该特性可以通过小波分析得到</a:t>
                </a:r>
                <a:endParaRPr lang="en-US" altLang="zh-CN" dirty="0"/>
              </a:p>
              <a:p>
                <a:pPr lvl="1">
                  <a:lnSpc>
                    <a:spcPct val="100000"/>
                  </a:lnSpc>
                </a:pPr>
                <a:endParaRPr lang="en-US" altLang="zh-CN" dirty="0"/>
              </a:p>
              <a:p>
                <a:pPr lvl="1">
                  <a:lnSpc>
                    <a:spcPct val="100000"/>
                  </a:lnSpc>
                </a:pPr>
                <a:endParaRPr lang="en-US" altLang="zh-CN" dirty="0"/>
              </a:p>
              <a:p>
                <a:pPr marL="457200" lvl="1" indent="0">
                  <a:lnSpc>
                    <a:spcPct val="120000"/>
                  </a:lnSpc>
                  <a:buNone/>
                </a:pPr>
                <a:r>
                  <a:rPr lang="en-US" altLang="zh-CN" dirty="0"/>
                  <a:t>1. </a:t>
                </a:r>
                <a:r>
                  <a:rPr lang="zh-CN" altLang="en-US" dirty="0"/>
                  <a:t>检测峰值，将非峰值处设置为</a:t>
                </a:r>
                <a:r>
                  <a:rPr lang="en-US" altLang="zh-CN" dirty="0"/>
                  <a:t>0</a:t>
                </a:r>
              </a:p>
              <a:p>
                <a:pPr marL="457200" lvl="1" indent="0">
                  <a:lnSpc>
                    <a:spcPct val="120000"/>
                  </a:lnSpc>
                  <a:buNone/>
                </a:pPr>
                <a:r>
                  <a:rPr lang="en-US" altLang="zh-CN" dirty="0"/>
                  <a:t>2. </a:t>
                </a:r>
                <a:r>
                  <a:rPr lang="zh-CN" altLang="en-US" dirty="0"/>
                  <a:t>对各峰值依次进行小波变换（</a:t>
                </a:r>
                <a:r>
                  <a:rPr lang="en-US" altLang="zh-CN" dirty="0"/>
                  <a:t>WT</a:t>
                </a:r>
                <a:r>
                  <a:rPr lang="zh-CN" altLang="en-US" dirty="0"/>
                  <a:t>）</a:t>
                </a:r>
                <a:endParaRPr lang="en-US" altLang="zh-CN" dirty="0"/>
              </a:p>
              <a:p>
                <a:pPr marL="457200" lvl="1" indent="0">
                  <a:lnSpc>
                    <a:spcPct val="120000"/>
                  </a:lnSpc>
                  <a:buNone/>
                </a:pPr>
                <a:r>
                  <a:rPr lang="en-US" altLang="zh-CN" dirty="0"/>
                  <a:t>3. </a:t>
                </a:r>
                <a:r>
                  <a:rPr lang="zh-CN" altLang="en-US" dirty="0"/>
                  <a:t>分别与第一个峰值对比变换序列的差异</a:t>
                </a:r>
                <a:endParaRPr lang="en-US" altLang="zh-CN" dirty="0"/>
              </a:p>
              <a:p>
                <a:pPr marL="457200" lvl="1" indent="0">
                  <a:lnSpc>
                    <a:spcPct val="120000"/>
                  </a:lnSpc>
                  <a:buNone/>
                </a:pPr>
                <a:endParaRPr lang="en-US" altLang="zh-CN" dirty="0"/>
              </a:p>
              <a:p>
                <a:pPr marL="457200" lvl="1" indent="0">
                  <a:lnSpc>
                    <a:spcPct val="120000"/>
                  </a:lnSpc>
                  <a:buNone/>
                </a:pPr>
                <a:r>
                  <a:rPr lang="en-US" altLang="zh-CN" dirty="0"/>
                  <a:t>4. </a:t>
                </a:r>
                <a:r>
                  <a:rPr lang="zh-CN" altLang="en-US" dirty="0"/>
                  <a:t>忽略差异</a:t>
                </a:r>
                <a14:m>
                  <m:oMath xmlns:m="http://schemas.openxmlformats.org/officeDocument/2006/math">
                    <m:r>
                      <a:rPr lang="en-US" altLang="zh-CN" i="1" dirty="0" smtClean="0">
                        <a:latin typeface="Cambria Math" panose="02040503050406030204" pitchFamily="18" charset="0"/>
                      </a:rPr>
                      <m:t>𝑑</m:t>
                    </m:r>
                  </m:oMath>
                </a14:m>
                <a:r>
                  <a:rPr lang="zh-CN" altLang="en-US" dirty="0"/>
                  <a:t>较大的峰值对应的地图点</a:t>
                </a:r>
              </a:p>
            </p:txBody>
          </p:sp>
        </mc:Choice>
        <mc:Fallback xmlns="">
          <p:sp>
            <p:nvSpPr>
              <p:cNvPr id="3" name="内容占位符 2">
                <a:extLst>
                  <a:ext uri="{FF2B5EF4-FFF2-40B4-BE49-F238E27FC236}">
                    <a16:creationId xmlns:a16="http://schemas.microsoft.com/office/drawing/2014/main" id="{CFE3CA1D-0D25-4D9E-8A28-9923E77EB172}"/>
                  </a:ext>
                </a:extLst>
              </p:cNvPr>
              <p:cNvSpPr>
                <a:spLocks noGrp="1" noRot="1" noChangeAspect="1" noMove="1" noResize="1" noEditPoints="1" noAdjustHandles="1" noChangeArrowheads="1" noChangeShapeType="1" noTextEdit="1"/>
              </p:cNvSpPr>
              <p:nvPr>
                <p:ph idx="1"/>
              </p:nvPr>
            </p:nvSpPr>
            <p:spPr>
              <a:xfrm>
                <a:off x="834839" y="1037852"/>
                <a:ext cx="6379508" cy="5571377"/>
              </a:xfrm>
              <a:blipFill>
                <a:blip r:embed="rId3"/>
                <a:stretch>
                  <a:fillRect l="-1721" t="-1969"/>
                </a:stretch>
              </a:blipFill>
            </p:spPr>
            <p:txBody>
              <a:bodyPr/>
              <a:lstStyle/>
              <a:p>
                <a:r>
                  <a:rPr lang="zh-CN" altLang="en-US">
                    <a:noFill/>
                  </a:rPr>
                  <a:t> </a:t>
                </a:r>
              </a:p>
            </p:txBody>
          </p:sp>
        </mc:Fallback>
      </mc:AlternateContent>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pic>
        <p:nvPicPr>
          <p:cNvPr id="9" name="图片 8">
            <a:extLst>
              <a:ext uri="{FF2B5EF4-FFF2-40B4-BE49-F238E27FC236}">
                <a16:creationId xmlns:a16="http://schemas.microsoft.com/office/drawing/2014/main" id="{4237EAD0-C1B2-4613-BE87-ACF2E1345E09}"/>
              </a:ext>
            </a:extLst>
          </p:cNvPr>
          <p:cNvPicPr>
            <a:picLocks noChangeAspect="1"/>
          </p:cNvPicPr>
          <p:nvPr/>
        </p:nvPicPr>
        <p:blipFill>
          <a:blip r:embed="rId4"/>
          <a:stretch>
            <a:fillRect/>
          </a:stretch>
        </p:blipFill>
        <p:spPr>
          <a:xfrm>
            <a:off x="7384000" y="248771"/>
            <a:ext cx="4579401" cy="2386853"/>
          </a:xfrm>
          <a:prstGeom prst="rect">
            <a:avLst/>
          </a:prstGeom>
        </p:spPr>
      </p:pic>
      <p:pic>
        <p:nvPicPr>
          <p:cNvPr id="10" name="图片 9">
            <a:extLst>
              <a:ext uri="{FF2B5EF4-FFF2-40B4-BE49-F238E27FC236}">
                <a16:creationId xmlns:a16="http://schemas.microsoft.com/office/drawing/2014/main" id="{DE5110F6-BC7F-4F5F-ABC7-346AE2F2498A}"/>
              </a:ext>
            </a:extLst>
          </p:cNvPr>
          <p:cNvPicPr>
            <a:picLocks noChangeAspect="1"/>
          </p:cNvPicPr>
          <p:nvPr/>
        </p:nvPicPr>
        <p:blipFill>
          <a:blip r:embed="rId5"/>
          <a:stretch>
            <a:fillRect/>
          </a:stretch>
        </p:blipFill>
        <p:spPr>
          <a:xfrm>
            <a:off x="8329553" y="2994024"/>
            <a:ext cx="2930118" cy="2989916"/>
          </a:xfrm>
          <a:prstGeom prst="rect">
            <a:avLst/>
          </a:prstGeom>
        </p:spPr>
      </p:pic>
      <p:pic>
        <p:nvPicPr>
          <p:cNvPr id="11" name="图片 10">
            <a:extLst>
              <a:ext uri="{FF2B5EF4-FFF2-40B4-BE49-F238E27FC236}">
                <a16:creationId xmlns:a16="http://schemas.microsoft.com/office/drawing/2014/main" id="{B0AA3E09-509A-4148-AE17-B5784B22CCBD}"/>
              </a:ext>
            </a:extLst>
          </p:cNvPr>
          <p:cNvPicPr>
            <a:picLocks noChangeAspect="1"/>
          </p:cNvPicPr>
          <p:nvPr/>
        </p:nvPicPr>
        <p:blipFill>
          <a:blip r:embed="rId6"/>
          <a:stretch>
            <a:fillRect/>
          </a:stretch>
        </p:blipFill>
        <p:spPr>
          <a:xfrm>
            <a:off x="1722345" y="4939552"/>
            <a:ext cx="3199279" cy="428186"/>
          </a:xfrm>
          <a:prstGeom prst="rect">
            <a:avLst/>
          </a:prstGeom>
        </p:spPr>
      </p:pic>
    </p:spTree>
    <p:extLst>
      <p:ext uri="{BB962C8B-B14F-4D97-AF65-F5344CB8AC3E}">
        <p14:creationId xmlns:p14="http://schemas.microsoft.com/office/powerpoint/2010/main" val="1464514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199" y="143249"/>
            <a:ext cx="10515600" cy="782357"/>
          </a:xfrm>
        </p:spPr>
        <p:txBody>
          <a:bodyPr>
            <a:normAutofit/>
          </a:bodyPr>
          <a:lstStyle/>
          <a:p>
            <a:r>
              <a:rPr lang="en-US" altLang="zh-CN" sz="4000" b="1" dirty="0"/>
              <a:t>Map Point Association</a:t>
            </a:r>
            <a:endParaRPr lang="zh-CN" altLang="en-US" sz="4000"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199" y="1037852"/>
            <a:ext cx="6192022" cy="5571377"/>
          </a:xfrm>
        </p:spPr>
        <p:txBody>
          <a:bodyPr>
            <a:normAutofit/>
          </a:bodyPr>
          <a:lstStyle/>
          <a:p>
            <a:r>
              <a:rPr lang="zh-CN" altLang="en-US" dirty="0"/>
              <a:t>地图点的特征</a:t>
            </a:r>
            <a:endParaRPr lang="en-US" altLang="zh-CN" dirty="0"/>
          </a:p>
          <a:p>
            <a:pPr lvl="1">
              <a:lnSpc>
                <a:spcPct val="120000"/>
              </a:lnSpc>
            </a:pPr>
            <a:r>
              <a:rPr lang="zh-CN" altLang="en-US" dirty="0"/>
              <a:t>单个地图点本身难以描述</a:t>
            </a:r>
            <a:endParaRPr lang="en-US" altLang="zh-CN" dirty="0"/>
          </a:p>
          <a:p>
            <a:pPr lvl="1">
              <a:lnSpc>
                <a:spcPct val="120000"/>
              </a:lnSpc>
            </a:pPr>
            <a:r>
              <a:rPr lang="zh-CN" altLang="en-US" dirty="0"/>
              <a:t>结合“一簇”地图点的几何分布可以描述</a:t>
            </a:r>
            <a:endParaRPr lang="en-US" altLang="zh-CN" dirty="0"/>
          </a:p>
          <a:p>
            <a:pPr marL="457200" lvl="1" indent="0">
              <a:lnSpc>
                <a:spcPct val="100000"/>
              </a:lnSpc>
              <a:buNone/>
            </a:pPr>
            <a:endParaRPr lang="en-US" altLang="zh-CN" dirty="0"/>
          </a:p>
          <a:p>
            <a:pPr marL="228600" lvl="1">
              <a:spcBef>
                <a:spcPts val="1000"/>
              </a:spcBef>
            </a:pPr>
            <a:r>
              <a:rPr lang="zh-CN" altLang="en-US" sz="2800" dirty="0"/>
              <a:t>径向统计描述子（</a:t>
            </a:r>
            <a:r>
              <a:rPr lang="en-US" altLang="zh-CN" sz="2800" dirty="0"/>
              <a:t>RSD)</a:t>
            </a:r>
          </a:p>
          <a:p>
            <a:pPr marL="914400" lvl="2" indent="-457200">
              <a:lnSpc>
                <a:spcPct val="120000"/>
              </a:lnSpc>
              <a:spcBef>
                <a:spcPts val="1000"/>
              </a:spcBef>
              <a:buAutoNum type="arabicPeriod"/>
            </a:pPr>
            <a:r>
              <a:rPr lang="zh-CN" altLang="en-US" sz="2400" dirty="0"/>
              <a:t>统计各地图点各径向的地图点分布</a:t>
            </a:r>
            <a:endParaRPr lang="en-US" altLang="zh-CN" sz="2400" dirty="0"/>
          </a:p>
          <a:p>
            <a:pPr marL="914400" lvl="2" indent="-457200">
              <a:lnSpc>
                <a:spcPct val="120000"/>
              </a:lnSpc>
              <a:spcBef>
                <a:spcPts val="1000"/>
              </a:spcBef>
              <a:buAutoNum type="arabicPeriod"/>
            </a:pPr>
            <a:r>
              <a:rPr lang="zh-CN" altLang="en-US" sz="2400" dirty="0"/>
              <a:t>将某地图点周围某一方向的其他地图点</a:t>
            </a:r>
            <a:r>
              <a:rPr lang="zh-CN" altLang="en-US" sz="2400" b="1" dirty="0"/>
              <a:t>数量</a:t>
            </a:r>
            <a:r>
              <a:rPr lang="zh-CN" altLang="en-US" sz="2400" dirty="0"/>
              <a:t>、</a:t>
            </a:r>
            <a:r>
              <a:rPr lang="zh-CN" altLang="en-US" sz="2400" b="1" dirty="0"/>
              <a:t>距离的算术平均</a:t>
            </a:r>
            <a:r>
              <a:rPr lang="zh-CN" altLang="en-US" sz="2400" dirty="0"/>
              <a:t>、</a:t>
            </a:r>
            <a:r>
              <a:rPr lang="zh-CN" altLang="en-US" sz="2400" b="1" dirty="0"/>
              <a:t>距离的调和平均</a:t>
            </a:r>
            <a:r>
              <a:rPr lang="zh-CN" altLang="en-US" sz="2400" dirty="0"/>
              <a:t>作为</a:t>
            </a:r>
            <a:r>
              <a:rPr lang="en-US" altLang="zh-CN" sz="2400" dirty="0"/>
              <a:t>3</a:t>
            </a:r>
            <a:r>
              <a:rPr lang="zh-CN" altLang="en-US" sz="2400" dirty="0"/>
              <a:t>维的特征</a:t>
            </a:r>
            <a:endParaRPr lang="en-US" altLang="zh-CN" sz="2400" dirty="0"/>
          </a:p>
          <a:p>
            <a:pPr marL="914400" lvl="2" indent="-457200">
              <a:lnSpc>
                <a:spcPct val="120000"/>
              </a:lnSpc>
              <a:spcBef>
                <a:spcPts val="1000"/>
              </a:spcBef>
              <a:buAutoNum type="arabicPeriod"/>
            </a:pPr>
            <a:r>
              <a:rPr lang="zh-CN" altLang="en-US" sz="2400" dirty="0"/>
              <a:t>共</a:t>
            </a:r>
            <a:r>
              <a:rPr lang="en-US" altLang="zh-CN" sz="2400" dirty="0"/>
              <a:t>M</a:t>
            </a:r>
            <a:r>
              <a:rPr lang="zh-CN" altLang="en-US" sz="2400" dirty="0"/>
              <a:t>个角度，形成</a:t>
            </a:r>
            <a:r>
              <a:rPr lang="en-US" altLang="zh-CN" sz="2400" dirty="0"/>
              <a:t>3xM</a:t>
            </a:r>
            <a:r>
              <a:rPr lang="zh-CN" altLang="en-US" sz="2400" dirty="0"/>
              <a:t>的描述子矩阵</a:t>
            </a:r>
            <a:endParaRPr lang="en-US" altLang="zh-CN" sz="2400" dirty="0"/>
          </a:p>
          <a:p>
            <a:pPr marL="914400" lvl="2" indent="-457200">
              <a:spcBef>
                <a:spcPts val="1000"/>
              </a:spcBef>
              <a:buAutoNum type="arabicPeriod"/>
            </a:pPr>
            <a:endParaRPr lang="en-US" altLang="zh-CN" sz="2400" dirty="0"/>
          </a:p>
          <a:p>
            <a:pPr marL="685800" lvl="2">
              <a:spcBef>
                <a:spcPts val="1000"/>
              </a:spcBef>
            </a:pPr>
            <a:endParaRPr lang="en-US" altLang="zh-CN" sz="2400"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pic>
        <p:nvPicPr>
          <p:cNvPr id="5" name="图片 4">
            <a:extLst>
              <a:ext uri="{FF2B5EF4-FFF2-40B4-BE49-F238E27FC236}">
                <a16:creationId xmlns:a16="http://schemas.microsoft.com/office/drawing/2014/main" id="{E880EEAB-AE32-46A8-9BBF-60E5764BBDEB}"/>
              </a:ext>
            </a:extLst>
          </p:cNvPr>
          <p:cNvPicPr>
            <a:picLocks noChangeAspect="1"/>
          </p:cNvPicPr>
          <p:nvPr/>
        </p:nvPicPr>
        <p:blipFill>
          <a:blip r:embed="rId3"/>
          <a:stretch>
            <a:fillRect/>
          </a:stretch>
        </p:blipFill>
        <p:spPr>
          <a:xfrm>
            <a:off x="7637928" y="136525"/>
            <a:ext cx="4444533" cy="3385297"/>
          </a:xfrm>
          <a:prstGeom prst="rect">
            <a:avLst/>
          </a:prstGeom>
        </p:spPr>
      </p:pic>
      <p:pic>
        <p:nvPicPr>
          <p:cNvPr id="6" name="图片 5">
            <a:extLst>
              <a:ext uri="{FF2B5EF4-FFF2-40B4-BE49-F238E27FC236}">
                <a16:creationId xmlns:a16="http://schemas.microsoft.com/office/drawing/2014/main" id="{E8F3CCEB-012B-446A-8A02-43433C89D7E5}"/>
              </a:ext>
            </a:extLst>
          </p:cNvPr>
          <p:cNvPicPr>
            <a:picLocks noChangeAspect="1"/>
          </p:cNvPicPr>
          <p:nvPr/>
        </p:nvPicPr>
        <p:blipFill>
          <a:blip r:embed="rId4"/>
          <a:stretch>
            <a:fillRect/>
          </a:stretch>
        </p:blipFill>
        <p:spPr>
          <a:xfrm>
            <a:off x="7055188" y="3736134"/>
            <a:ext cx="5136812" cy="2406836"/>
          </a:xfrm>
          <a:prstGeom prst="rect">
            <a:avLst/>
          </a:prstGeom>
        </p:spPr>
      </p:pic>
      <p:pic>
        <p:nvPicPr>
          <p:cNvPr id="7" name="图片 6">
            <a:extLst>
              <a:ext uri="{FF2B5EF4-FFF2-40B4-BE49-F238E27FC236}">
                <a16:creationId xmlns:a16="http://schemas.microsoft.com/office/drawing/2014/main" id="{B5FB656A-55C5-49F0-813D-6E590346BA57}"/>
              </a:ext>
            </a:extLst>
          </p:cNvPr>
          <p:cNvPicPr>
            <a:picLocks noChangeAspect="1"/>
          </p:cNvPicPr>
          <p:nvPr/>
        </p:nvPicPr>
        <p:blipFill>
          <a:blip r:embed="rId5"/>
          <a:stretch>
            <a:fillRect/>
          </a:stretch>
        </p:blipFill>
        <p:spPr>
          <a:xfrm>
            <a:off x="7055188" y="132323"/>
            <a:ext cx="5002305" cy="3603811"/>
          </a:xfrm>
          <a:prstGeom prst="rect">
            <a:avLst/>
          </a:prstGeom>
        </p:spPr>
      </p:pic>
    </p:spTree>
    <p:extLst>
      <p:ext uri="{BB962C8B-B14F-4D97-AF65-F5344CB8AC3E}">
        <p14:creationId xmlns:p14="http://schemas.microsoft.com/office/powerpoint/2010/main" val="91781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B6A87-1ADE-4EFC-82A7-9066D3537B84}"/>
              </a:ext>
            </a:extLst>
          </p:cNvPr>
          <p:cNvSpPr>
            <a:spLocks noGrp="1"/>
          </p:cNvSpPr>
          <p:nvPr>
            <p:ph type="title"/>
          </p:nvPr>
        </p:nvSpPr>
        <p:spPr>
          <a:xfrm>
            <a:off x="838199" y="143249"/>
            <a:ext cx="10515600" cy="782357"/>
          </a:xfrm>
        </p:spPr>
        <p:txBody>
          <a:bodyPr>
            <a:normAutofit/>
          </a:bodyPr>
          <a:lstStyle/>
          <a:p>
            <a:r>
              <a:rPr lang="en-US" altLang="zh-CN" sz="4000" b="1" dirty="0"/>
              <a:t>Map Point Association</a:t>
            </a:r>
            <a:endParaRPr lang="zh-CN" altLang="en-US" sz="4000" b="1" dirty="0"/>
          </a:p>
        </p:txBody>
      </p:sp>
      <p:sp>
        <p:nvSpPr>
          <p:cNvPr id="3" name="内容占位符 2">
            <a:extLst>
              <a:ext uri="{FF2B5EF4-FFF2-40B4-BE49-F238E27FC236}">
                <a16:creationId xmlns:a16="http://schemas.microsoft.com/office/drawing/2014/main" id="{CFE3CA1D-0D25-4D9E-8A28-9923E77EB172}"/>
              </a:ext>
            </a:extLst>
          </p:cNvPr>
          <p:cNvSpPr>
            <a:spLocks noGrp="1"/>
          </p:cNvSpPr>
          <p:nvPr>
            <p:ph idx="1"/>
          </p:nvPr>
        </p:nvSpPr>
        <p:spPr>
          <a:xfrm>
            <a:off x="838199" y="1037852"/>
            <a:ext cx="6192022" cy="5571377"/>
          </a:xfrm>
        </p:spPr>
        <p:txBody>
          <a:bodyPr>
            <a:normAutofit/>
          </a:bodyPr>
          <a:lstStyle/>
          <a:p>
            <a:r>
              <a:rPr lang="zh-CN" altLang="en-US" dirty="0"/>
              <a:t>基于</a:t>
            </a:r>
            <a:r>
              <a:rPr lang="en-US" altLang="zh-CN" dirty="0"/>
              <a:t>RSD</a:t>
            </a:r>
            <a:r>
              <a:rPr lang="zh-CN" altLang="en-US" dirty="0"/>
              <a:t>的点对点匹配存在问题：</a:t>
            </a:r>
            <a:endParaRPr lang="en-US" altLang="zh-CN" dirty="0"/>
          </a:p>
          <a:p>
            <a:pPr lvl="1">
              <a:lnSpc>
                <a:spcPct val="120000"/>
              </a:lnSpc>
            </a:pPr>
            <a:r>
              <a:rPr lang="zh-CN" altLang="en-US" dirty="0"/>
              <a:t>存在多对一（一对多）的误匹配</a:t>
            </a:r>
            <a:endParaRPr lang="en-US" altLang="zh-CN" dirty="0"/>
          </a:p>
          <a:p>
            <a:pPr lvl="1">
              <a:lnSpc>
                <a:spcPct val="120000"/>
              </a:lnSpc>
            </a:pPr>
            <a:r>
              <a:rPr lang="zh-CN" altLang="en-US" dirty="0"/>
              <a:t>没有充分利用几何约束关系</a:t>
            </a:r>
            <a:endParaRPr lang="en-US" altLang="zh-CN" dirty="0"/>
          </a:p>
          <a:p>
            <a:pPr lvl="1">
              <a:lnSpc>
                <a:spcPct val="120000"/>
              </a:lnSpc>
            </a:pPr>
            <a:endParaRPr lang="en-US" altLang="zh-CN" dirty="0"/>
          </a:p>
          <a:p>
            <a:pPr marL="228600" lvl="1">
              <a:spcBef>
                <a:spcPts val="1000"/>
              </a:spcBef>
            </a:pPr>
            <a:r>
              <a:rPr lang="zh-CN" altLang="en-US" sz="2800" dirty="0"/>
              <a:t>改进方法：考虑帧内几何关系</a:t>
            </a:r>
            <a:endParaRPr lang="en-US" altLang="zh-CN" sz="2800" dirty="0"/>
          </a:p>
          <a:p>
            <a:pPr marL="914400" lvl="2" indent="-457200">
              <a:lnSpc>
                <a:spcPct val="120000"/>
              </a:lnSpc>
              <a:spcBef>
                <a:spcPts val="1000"/>
              </a:spcBef>
              <a:buAutoNum type="arabicPeriod"/>
            </a:pPr>
            <a:r>
              <a:rPr lang="zh-CN" altLang="en-US" sz="2400" dirty="0"/>
              <a:t>假设</a:t>
            </a:r>
            <a:r>
              <a:rPr lang="en-US" altLang="zh-CN" sz="2400" b="1" dirty="0"/>
              <a:t>A</a:t>
            </a:r>
            <a:r>
              <a:rPr lang="zh-CN" altLang="en-US" sz="2400" dirty="0"/>
              <a:t>与</a:t>
            </a:r>
            <a:r>
              <a:rPr lang="en-US" altLang="zh-CN" sz="2400" b="1" dirty="0"/>
              <a:t>A’</a:t>
            </a:r>
            <a:r>
              <a:rPr lang="zh-CN" altLang="en-US" sz="2400" dirty="0"/>
              <a:t>匹配，</a:t>
            </a:r>
            <a:r>
              <a:rPr lang="en-US" altLang="zh-CN" sz="2400" b="1" dirty="0"/>
              <a:t> B</a:t>
            </a:r>
            <a:r>
              <a:rPr lang="zh-CN" altLang="en-US" sz="2400" dirty="0"/>
              <a:t>与</a:t>
            </a:r>
            <a:r>
              <a:rPr lang="en-US" altLang="zh-CN" sz="2400" b="1" dirty="0"/>
              <a:t>B’</a:t>
            </a:r>
            <a:r>
              <a:rPr lang="zh-CN" altLang="en-US" sz="2400" dirty="0"/>
              <a:t>匹配</a:t>
            </a:r>
            <a:endParaRPr lang="en-US" altLang="zh-CN" sz="2400" dirty="0"/>
          </a:p>
          <a:p>
            <a:pPr marL="914400" lvl="2" indent="-457200">
              <a:lnSpc>
                <a:spcPct val="120000"/>
              </a:lnSpc>
              <a:spcBef>
                <a:spcPts val="1000"/>
              </a:spcBef>
              <a:buAutoNum type="arabicPeriod"/>
            </a:pPr>
            <a:r>
              <a:rPr lang="zh-CN" altLang="en-US" sz="2400" dirty="0"/>
              <a:t>检测</a:t>
            </a:r>
            <a:r>
              <a:rPr lang="en-US" altLang="zh-CN" sz="2400" b="1" dirty="0"/>
              <a:t>A</a:t>
            </a:r>
            <a:r>
              <a:rPr lang="zh-CN" altLang="en-US" sz="2400" dirty="0"/>
              <a:t>与</a:t>
            </a:r>
            <a:r>
              <a:rPr lang="en-US" altLang="zh-CN" sz="2400" b="1" dirty="0"/>
              <a:t>B</a:t>
            </a:r>
            <a:r>
              <a:rPr lang="zh-CN" altLang="en-US" sz="2400" dirty="0"/>
              <a:t>的关系与</a:t>
            </a:r>
            <a:r>
              <a:rPr lang="en-US" altLang="zh-CN" sz="2400" b="1" dirty="0"/>
              <a:t>A’</a:t>
            </a:r>
            <a:r>
              <a:rPr lang="zh-CN" altLang="en-US" sz="2400" dirty="0"/>
              <a:t>和</a:t>
            </a:r>
            <a:r>
              <a:rPr lang="en-US" altLang="zh-CN" sz="2400" b="1" dirty="0"/>
              <a:t>B’</a:t>
            </a:r>
            <a:r>
              <a:rPr lang="zh-CN" altLang="en-US" sz="2400" dirty="0"/>
              <a:t>关系相似，则认为匹配良好</a:t>
            </a:r>
            <a:endParaRPr lang="en-US" altLang="zh-CN" sz="2400" dirty="0"/>
          </a:p>
          <a:p>
            <a:pPr marL="914400" lvl="2" indent="-457200">
              <a:lnSpc>
                <a:spcPct val="120000"/>
              </a:lnSpc>
              <a:spcBef>
                <a:spcPts val="1000"/>
              </a:spcBef>
              <a:buAutoNum type="arabicPeriod"/>
            </a:pPr>
            <a:r>
              <a:rPr lang="zh-CN" altLang="en-US" sz="2400" dirty="0"/>
              <a:t>若某一点对匹配不好，则忽略该点对</a:t>
            </a:r>
            <a:endParaRPr lang="en-US" altLang="zh-CN" sz="2400" dirty="0"/>
          </a:p>
          <a:p>
            <a:pPr marL="685800" lvl="2">
              <a:spcBef>
                <a:spcPts val="1000"/>
              </a:spcBef>
            </a:pPr>
            <a:endParaRPr lang="en-US" altLang="zh-CN" sz="2400" dirty="0"/>
          </a:p>
        </p:txBody>
      </p:sp>
      <p:sp>
        <p:nvSpPr>
          <p:cNvPr id="4" name="页脚占位符 3">
            <a:extLst>
              <a:ext uri="{FF2B5EF4-FFF2-40B4-BE49-F238E27FC236}">
                <a16:creationId xmlns:a16="http://schemas.microsoft.com/office/drawing/2014/main" id="{EFE1B3EB-E176-4D6B-949B-092CC3A2E8F4}"/>
              </a:ext>
            </a:extLst>
          </p:cNvPr>
          <p:cNvSpPr>
            <a:spLocks noGrp="1"/>
          </p:cNvSpPr>
          <p:nvPr>
            <p:ph type="ftr" sz="quarter" idx="11"/>
          </p:nvPr>
        </p:nvSpPr>
        <p:spPr>
          <a:xfrm>
            <a:off x="838200" y="6239435"/>
            <a:ext cx="10515599" cy="482040"/>
          </a:xfrm>
        </p:spPr>
        <p:txBody>
          <a:bodyPr/>
          <a:lstStyle/>
          <a:p>
            <a:r>
              <a:rPr lang="en-US" altLang="zh-CN" sz="1400" b="1" dirty="0"/>
              <a:t>ICRA 2018: Precise Ego-Motion Estimation with Millimeter-Wave Radar under Diverse and Challenging Conditions</a:t>
            </a:r>
            <a:endParaRPr lang="zh-CN" altLang="en-US" sz="1400" b="1" dirty="0"/>
          </a:p>
        </p:txBody>
      </p:sp>
      <p:pic>
        <p:nvPicPr>
          <p:cNvPr id="6" name="图片 5">
            <a:extLst>
              <a:ext uri="{FF2B5EF4-FFF2-40B4-BE49-F238E27FC236}">
                <a16:creationId xmlns:a16="http://schemas.microsoft.com/office/drawing/2014/main" id="{E8F3CCEB-012B-446A-8A02-43433C89D7E5}"/>
              </a:ext>
            </a:extLst>
          </p:cNvPr>
          <p:cNvPicPr>
            <a:picLocks noChangeAspect="1"/>
          </p:cNvPicPr>
          <p:nvPr/>
        </p:nvPicPr>
        <p:blipFill>
          <a:blip r:embed="rId3"/>
          <a:stretch>
            <a:fillRect/>
          </a:stretch>
        </p:blipFill>
        <p:spPr>
          <a:xfrm>
            <a:off x="7055188" y="3931116"/>
            <a:ext cx="5136812" cy="2406836"/>
          </a:xfrm>
          <a:prstGeom prst="rect">
            <a:avLst/>
          </a:prstGeom>
        </p:spPr>
      </p:pic>
      <p:pic>
        <p:nvPicPr>
          <p:cNvPr id="8" name="图片 7">
            <a:extLst>
              <a:ext uri="{FF2B5EF4-FFF2-40B4-BE49-F238E27FC236}">
                <a16:creationId xmlns:a16="http://schemas.microsoft.com/office/drawing/2014/main" id="{61754DE3-FE12-4ADB-B9E4-18CFAA8FF3F8}"/>
              </a:ext>
            </a:extLst>
          </p:cNvPr>
          <p:cNvPicPr>
            <a:picLocks noChangeAspect="1"/>
          </p:cNvPicPr>
          <p:nvPr/>
        </p:nvPicPr>
        <p:blipFill>
          <a:blip r:embed="rId4"/>
          <a:stretch>
            <a:fillRect/>
          </a:stretch>
        </p:blipFill>
        <p:spPr>
          <a:xfrm>
            <a:off x="7725450" y="0"/>
            <a:ext cx="3796288" cy="3841190"/>
          </a:xfrm>
          <a:prstGeom prst="rect">
            <a:avLst/>
          </a:prstGeom>
        </p:spPr>
      </p:pic>
    </p:spTree>
    <p:extLst>
      <p:ext uri="{BB962C8B-B14F-4D97-AF65-F5344CB8AC3E}">
        <p14:creationId xmlns:p14="http://schemas.microsoft.com/office/powerpoint/2010/main" val="240469573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3891</Words>
  <Application>Microsoft Office PowerPoint</Application>
  <PresentationFormat>宽屏</PresentationFormat>
  <Paragraphs>364</Paragraphs>
  <Slides>20</Slides>
  <Notes>20</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20</vt:i4>
      </vt:variant>
    </vt:vector>
  </HeadingPairs>
  <TitlesOfParts>
    <vt:vector size="25" baseType="lpstr">
      <vt:lpstr>等线</vt:lpstr>
      <vt:lpstr>等线 Light</vt:lpstr>
      <vt:lpstr>Arial</vt:lpstr>
      <vt:lpstr>Cambria Math</vt:lpstr>
      <vt:lpstr>Office 主题​​</vt:lpstr>
      <vt:lpstr>Millimeter Wave Radar Based  Ego-Motion Estimation and Mapping</vt:lpstr>
      <vt:lpstr>Motivation</vt:lpstr>
      <vt:lpstr>Challenges and Contributions</vt:lpstr>
      <vt:lpstr>PowerPoint 演示文稿</vt:lpstr>
      <vt:lpstr>System Modules</vt:lpstr>
      <vt:lpstr>Signal Processing</vt:lpstr>
      <vt:lpstr>Signal Processing</vt:lpstr>
      <vt:lpstr>Map Point Association</vt:lpstr>
      <vt:lpstr>Map Point Association</vt:lpstr>
      <vt:lpstr>Pose Estimation</vt:lpstr>
      <vt:lpstr>Evaluation</vt:lpstr>
      <vt:lpstr>Motivation</vt:lpstr>
      <vt:lpstr>MilliMap System Modules</vt:lpstr>
      <vt:lpstr>Map Reconstruction</vt:lpstr>
      <vt:lpstr>Semantic Map</vt:lpstr>
      <vt:lpstr>Evaluation</vt:lpstr>
      <vt:lpstr>Evaluation</vt:lpstr>
      <vt:lpstr>Summary</vt:lpstr>
      <vt:lpstr>Summary</vt:lpstr>
      <vt:lpstr>感谢聆听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Millimeter Wave Radar Based  Ego-Motion Estimation and Mapping</dc:title>
  <dc:creator>迟 国轩</dc:creator>
  <cp:lastModifiedBy>迟 国轩</cp:lastModifiedBy>
  <cp:revision>63</cp:revision>
  <dcterms:created xsi:type="dcterms:W3CDTF">2020-04-28T10:16:47Z</dcterms:created>
  <dcterms:modified xsi:type="dcterms:W3CDTF">2020-04-29T04:37:19Z</dcterms:modified>
</cp:coreProperties>
</file>