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1" r:id="rId2"/>
    <p:sldId id="284" r:id="rId3"/>
    <p:sldId id="262" r:id="rId4"/>
    <p:sldId id="258" r:id="rId5"/>
    <p:sldId id="279" r:id="rId6"/>
    <p:sldId id="267" r:id="rId7"/>
    <p:sldId id="278" r:id="rId8"/>
    <p:sldId id="289" r:id="rId9"/>
    <p:sldId id="259" r:id="rId10"/>
    <p:sldId id="260" r:id="rId11"/>
    <p:sldId id="268" r:id="rId12"/>
    <p:sldId id="292" r:id="rId13"/>
    <p:sldId id="269" r:id="rId14"/>
    <p:sldId id="270" r:id="rId15"/>
    <p:sldId id="271" r:id="rId16"/>
    <p:sldId id="281" r:id="rId17"/>
    <p:sldId id="286" r:id="rId18"/>
    <p:sldId id="272" r:id="rId19"/>
    <p:sldId id="282" r:id="rId20"/>
    <p:sldId id="274" r:id="rId21"/>
    <p:sldId id="280" r:id="rId22"/>
    <p:sldId id="276" r:id="rId23"/>
    <p:sldId id="277" r:id="rId24"/>
    <p:sldId id="287" r:id="rId25"/>
    <p:sldId id="293" r:id="rId26"/>
    <p:sldId id="294" r:id="rId27"/>
    <p:sldId id="295" r:id="rId28"/>
    <p:sldId id="307" r:id="rId29"/>
    <p:sldId id="297" r:id="rId30"/>
    <p:sldId id="311" r:id="rId31"/>
    <p:sldId id="306" r:id="rId32"/>
    <p:sldId id="308" r:id="rId33"/>
    <p:sldId id="309" r:id="rId34"/>
    <p:sldId id="310" r:id="rId35"/>
    <p:sldId id="291" r:id="rId36"/>
    <p:sldId id="290" r:id="rId3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9039" autoAdjust="0"/>
  </p:normalViewPr>
  <p:slideViewPr>
    <p:cSldViewPr snapToGrid="0">
      <p:cViewPr varScale="1">
        <p:scale>
          <a:sx n="78" d="100"/>
          <a:sy n="78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71359FA-79AC-4573-9C39-15FFC00AEC5D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50EE330-A07B-4B10-84B3-34D8914DDE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76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924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868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466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979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202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90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560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089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95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34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963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575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075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121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207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62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869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34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27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185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6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421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5619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730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865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4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706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621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40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39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692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14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4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139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EE330-A07B-4B10-84B3-34D8914DDEF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82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9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5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1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26A1F3-3890-44EC-9C10-4AE9DD1AC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9553" y="206231"/>
            <a:ext cx="5032896" cy="576353"/>
          </a:xfrm>
        </p:spPr>
        <p:txBody>
          <a:bodyPr>
            <a:normAutofit/>
          </a:bodyPr>
          <a:lstStyle>
            <a:lvl1pPr algn="ctr">
              <a:defRPr lang="zh-CN" altLang="en-US" sz="2900" b="1" kern="1200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+mn-cs"/>
              </a:defRPr>
            </a:lvl1pPr>
          </a:lstStyle>
          <a:p>
            <a:r>
              <a:rPr lang="en-US" altLang="zh-CN" dirty="0" smtClean="0"/>
              <a:t>1</a:t>
            </a:r>
            <a:endParaRPr lang="zh-CN" altLang="en-US" dirty="0"/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536E0564-48F0-4B4A-8C5D-B4DCB20AD9B2}"/>
              </a:ext>
            </a:extLst>
          </p:cNvPr>
          <p:cNvGrpSpPr/>
          <p:nvPr userDrawn="1"/>
        </p:nvGrpSpPr>
        <p:grpSpPr>
          <a:xfrm>
            <a:off x="2336007" y="174283"/>
            <a:ext cx="7519988" cy="685968"/>
            <a:chOff x="2320698" y="560331"/>
            <a:chExt cx="7519988" cy="685968"/>
          </a:xfrm>
        </p:grpSpPr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311316AA-FFBB-49D7-92C4-A162044AD0E7}"/>
                </a:ext>
              </a:extLst>
            </p:cNvPr>
            <p:cNvSpPr/>
            <p:nvPr/>
          </p:nvSpPr>
          <p:spPr>
            <a:xfrm flipH="1" flipV="1">
              <a:off x="2320698" y="1200580"/>
              <a:ext cx="751998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矩形 3">
              <a:extLst>
                <a:ext uri="{FF2B5EF4-FFF2-40B4-BE49-F238E27FC236}">
                  <a16:creationId xmlns:a16="http://schemas.microsoft.com/office/drawing/2014/main" id="{05C24F28-8544-414D-8DD3-9262FC048171}"/>
                </a:ext>
              </a:extLst>
            </p:cNvPr>
            <p:cNvSpPr/>
            <p:nvPr/>
          </p:nvSpPr>
          <p:spPr>
            <a:xfrm>
              <a:off x="4812724" y="560331"/>
              <a:ext cx="492424" cy="53860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lIns="91431" tIns="45716" rIns="91431" bIns="45716">
              <a:spAutoFit/>
            </a:bodyPr>
            <a:lstStyle/>
            <a:p>
              <a:pPr lvl="0" eaLnBrk="1" hangingPunct="1">
                <a:buNone/>
              </a:pPr>
              <a:r>
                <a:rPr lang="zh-CN" altLang="en-US" sz="29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5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6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6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6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5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0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4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4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5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929C-B0A6-47A4-A473-118A13CC029F}" type="datetimeFigureOut">
              <a:rPr lang="zh-CN" altLang="en-US" smtClean="0"/>
              <a:t>2020/4/15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BC046-A265-4824-B150-CAD29A1EB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5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8.gif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4" Type="http://schemas.openxmlformats.org/officeDocument/2006/relationships/hyperlink" Target="https://github.com/hku-mars/loam_livox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061366" y="0"/>
            <a:ext cx="4069269" cy="1095985"/>
            <a:chOff x="4804228" y="0"/>
            <a:chExt cx="2540000" cy="1140430"/>
          </a:xfrm>
        </p:grpSpPr>
        <p:sp>
          <p:nvSpPr>
            <p:cNvPr id="4" name="矩形 3"/>
            <p:cNvSpPr/>
            <p:nvPr/>
          </p:nvSpPr>
          <p:spPr>
            <a:xfrm>
              <a:off x="4804228" y="0"/>
              <a:ext cx="2540000" cy="711200"/>
            </a:xfrm>
            <a:prstGeom prst="rect">
              <a:avLst/>
            </a:prstGeom>
            <a:solidFill>
              <a:srgbClr val="2BC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10627" y="63211"/>
              <a:ext cx="1727201" cy="10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Livox-Mid-40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901429" y="1494819"/>
            <a:ext cx="103891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investigation of a low-cost automotive LiDar system(LowCost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3D’19)</a:t>
            </a: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Ortiz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Arteaga, D. Scott, J.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Boehm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College London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Loam_livox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fast, robust, high-precision LiDAR odometry and mapping package for LiDARs of small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FoV(IROS’19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Jiarong Lin, Fu Zhang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 Kong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  <a:p>
            <a:pPr algn="ctr"/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fast, complete, point cloud based loop closure for LiDAR odometry and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mapping(ArXiv’19)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Jiarong Lin, Fu Zhang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 Kong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Mapping</a:t>
            </a:r>
            <a:endParaRPr lang="zh-CN" altLang="en-US" dirty="0"/>
          </a:p>
        </p:txBody>
      </p:sp>
      <p:pic>
        <p:nvPicPr>
          <p:cNvPr id="3" name="Ultra-Puck-approve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4821" y="1342107"/>
            <a:ext cx="5347609" cy="53476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65607" y="899277"/>
            <a:ext cx="811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Livox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395097" y="899277"/>
            <a:ext cx="1187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Velodyne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0" y="1299387"/>
            <a:ext cx="4728636" cy="2659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7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</a:t>
            </a:r>
            <a:r>
              <a:rPr lang="en-US" altLang="zh-CN" dirty="0" smtClean="0"/>
              <a:t>hallenges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30737" y="1647052"/>
            <a:ext cx="5243743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 scanning pattern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Non-repetitive scanning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Motion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blur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0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01429" y="1978914"/>
            <a:ext cx="10389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Loam_livox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fast, robust, high-precision LiDAR odometry and mapping package for LiDARs of small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FoV(IROS’19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Jiarong Lin, Fu Zhang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 Kong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30705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Overview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47" y="1146612"/>
            <a:ext cx="11842506" cy="4564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7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Points selection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3778" b="2492"/>
          <a:stretch/>
        </p:blipFill>
        <p:spPr>
          <a:xfrm>
            <a:off x="8017920" y="1284646"/>
            <a:ext cx="2848542" cy="4471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1901"/>
          <a:stretch/>
        </p:blipFill>
        <p:spPr>
          <a:xfrm>
            <a:off x="8017920" y="2133282"/>
            <a:ext cx="3235404" cy="5332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l="2382" t="4809" b="1"/>
          <a:stretch/>
        </p:blipFill>
        <p:spPr>
          <a:xfrm>
            <a:off x="8017920" y="4030530"/>
            <a:ext cx="1772948" cy="3523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59528" y="4457735"/>
            <a:ext cx="10770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 to be removed: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nearing to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fringe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FoV. (e.g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φ(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P) ≥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too large or too small intensity (e.g. I(P) ≤ 7 × 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I(P) ≥ 1 × 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incident angles near to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0 (e.g.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θ(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P) ≤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5°,or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θ(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P) ≥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175°)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hidden behind an objects (e.g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Pe)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l="1049"/>
          <a:stretch/>
        </p:blipFill>
        <p:spPr>
          <a:xfrm>
            <a:off x="8017920" y="3068052"/>
            <a:ext cx="2942639" cy="56097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45491" y="89922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stanc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45491" y="1747862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flection angl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45491" y="2682632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cident angl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80681" y="3645113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tensit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530" y="6088951"/>
            <a:ext cx="3574090" cy="3009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/>
          <a:srcRect l="1490" t="3222" r="25753" b="2536"/>
          <a:stretch/>
        </p:blipFill>
        <p:spPr>
          <a:xfrm>
            <a:off x="1075764" y="1037277"/>
            <a:ext cx="6217920" cy="334563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788075" y="899226"/>
            <a:ext cx="710005" cy="6089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2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Feature extraction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077794" y="1127223"/>
            <a:ext cx="6207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LOAM: Lidar Odometry and Mapping in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Real-time(RSS’14)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 Zhang and Sanjiv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Singh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Carnegie Mellon University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3516"/>
          <a:stretch/>
        </p:blipFill>
        <p:spPr>
          <a:xfrm>
            <a:off x="489438" y="2889935"/>
            <a:ext cx="4574931" cy="92781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13592" y="24898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 the smoothness of the local surface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67557" y="4826866"/>
            <a:ext cx="3796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    Or     Edge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2127738" y="3899054"/>
            <a:ext cx="649164" cy="765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199273" y="24898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 the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LiDAR reflectivity as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feature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016261" y="3050933"/>
            <a:ext cx="4273061" cy="2876136"/>
            <a:chOff x="7016261" y="3050933"/>
            <a:chExt cx="4273061" cy="2876136"/>
          </a:xfrm>
        </p:grpSpPr>
        <p:grpSp>
          <p:nvGrpSpPr>
            <p:cNvPr id="15" name="组合 14"/>
            <p:cNvGrpSpPr/>
            <p:nvPr/>
          </p:nvGrpSpPr>
          <p:grpSpPr>
            <a:xfrm>
              <a:off x="7016261" y="3050933"/>
              <a:ext cx="4273061" cy="2876136"/>
              <a:chOff x="7323992" y="3032778"/>
              <a:chExt cx="4334608" cy="3354192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7323992" y="3032778"/>
                <a:ext cx="4334608" cy="335043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8317523" y="4918656"/>
                <a:ext cx="1143000" cy="146831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445011" y="5415985"/>
                <a:ext cx="8880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oor</a:t>
                </a:r>
                <a:endParaRPr lang="zh-CN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8458583" y="3787930"/>
                <a:ext cx="8744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Wall</a:t>
                </a:r>
                <a:endParaRPr lang="zh-CN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9757186" y="3817747"/>
              <a:ext cx="1247887" cy="7219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757186" y="3947904"/>
            <a:ext cx="129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5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125" y="206231"/>
            <a:ext cx="5639751" cy="57635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Iterative Pose </a:t>
            </a:r>
            <a:r>
              <a:rPr lang="en-US" altLang="zh-CN" dirty="0" smtClean="0"/>
              <a:t>Optimization—Edge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684" y="5267340"/>
            <a:ext cx="3707319" cy="7915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493" y="2266017"/>
            <a:ext cx="2474304" cy="4970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23" y="1931960"/>
            <a:ext cx="4026602" cy="34119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2042" y="1931960"/>
            <a:ext cx="710005" cy="6089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096001" y="3384903"/>
            <a:ext cx="3511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covariance matrix </a:t>
            </a:r>
            <a:r>
              <a:rPr lang="el-GR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82190" y="1865907"/>
            <a:ext cx="3481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to the global map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07909" y="3783907"/>
            <a:ext cx="6436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Biggest of eigenvalue of </a:t>
            </a:r>
            <a:r>
              <a:rPr lang="el-GR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≥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3× second biggest eigenvalue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677376" y="4844092"/>
            <a:ext cx="2169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residual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7358231" y="2779971"/>
            <a:ext cx="1043491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>
            <a:off x="7358231" y="4207588"/>
            <a:ext cx="1043491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>
            <a:off x="7329913" y="1371058"/>
            <a:ext cx="1043491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170023" y="935705"/>
            <a:ext cx="24633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k-th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42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62" y="1865907"/>
            <a:ext cx="4303568" cy="39137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125" y="206231"/>
            <a:ext cx="5639751" cy="57635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Iterative Pose </a:t>
            </a:r>
            <a:r>
              <a:rPr lang="en-US" altLang="zh-CN" dirty="0" smtClean="0"/>
              <a:t>Optimization—Plane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165" y="2266017"/>
            <a:ext cx="2474304" cy="49706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5162" y="1865907"/>
            <a:ext cx="710005" cy="6089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141705" y="973168"/>
            <a:ext cx="24633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k-th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96001" y="3384903"/>
            <a:ext cx="3511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covariance matrix </a:t>
            </a:r>
            <a:r>
              <a:rPr lang="el-GR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42862" y="1865907"/>
            <a:ext cx="3481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to the global map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07908" y="3783907"/>
            <a:ext cx="6724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Smallest of eigenvalue of </a:t>
            </a:r>
            <a:r>
              <a:rPr lang="el-GR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×3 </a:t>
            </a:r>
            <a:r>
              <a:rPr lang="el-GR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second smallest eigenvalue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34693" y="4844092"/>
            <a:ext cx="2169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residual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7358231" y="2779971"/>
            <a:ext cx="1043491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>
            <a:off x="7358231" y="4207588"/>
            <a:ext cx="1043491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186" y="5365405"/>
            <a:ext cx="4836946" cy="691859"/>
          </a:xfrm>
          <a:prstGeom prst="rect">
            <a:avLst/>
          </a:prstGeom>
        </p:spPr>
      </p:pic>
      <p:sp>
        <p:nvSpPr>
          <p:cNvPr id="18" name="下箭头 17"/>
          <p:cNvSpPr/>
          <p:nvPr/>
        </p:nvSpPr>
        <p:spPr>
          <a:xfrm>
            <a:off x="7329913" y="1352165"/>
            <a:ext cx="1043491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57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Motion Compensation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30" y="2005061"/>
            <a:ext cx="7082775" cy="28639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42843" y="1225148"/>
            <a:ext cx="237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 One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42843" y="5202578"/>
            <a:ext cx="237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 Two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58636" y="1684212"/>
            <a:ext cx="2943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Piecewise processing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11530" y="5761739"/>
            <a:ext cx="2838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interpolation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5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594" y="206231"/>
            <a:ext cx="7712812" cy="57635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Outliers </a:t>
            </a:r>
            <a:r>
              <a:rPr lang="en-US" altLang="zh-CN" dirty="0" smtClean="0"/>
              <a:t>rejection and </a:t>
            </a:r>
            <a:r>
              <a:rPr lang="en-US" altLang="zh-CN" dirty="0"/>
              <a:t>dynamic objects filtering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08" y="1000461"/>
            <a:ext cx="4481137" cy="56800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44584" y="3609647"/>
            <a:ext cx="5475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the first 20% largest residuals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6673" y="5131399"/>
            <a:ext cx="3818965" cy="6454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5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t="22895" r="15791" b="20134"/>
          <a:stretch/>
        </p:blipFill>
        <p:spPr>
          <a:xfrm>
            <a:off x="357307" y="3085087"/>
            <a:ext cx="1500381" cy="13305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39844" y="5006580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HDL-32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$20000</a:t>
            </a:r>
          </a:p>
        </p:txBody>
      </p:sp>
      <p:sp>
        <p:nvSpPr>
          <p:cNvPr id="6" name="矩形 5"/>
          <p:cNvSpPr/>
          <p:nvPr/>
        </p:nvSpPr>
        <p:spPr>
          <a:xfrm>
            <a:off x="2595132" y="1402957"/>
            <a:ext cx="1788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Velodyne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0" t="13514" r="25406" b="16667"/>
          <a:stretch/>
        </p:blipFill>
        <p:spPr>
          <a:xfrm>
            <a:off x="2683466" y="2601553"/>
            <a:ext cx="1421027" cy="20061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4" y="2250905"/>
            <a:ext cx="2531458" cy="253145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825100" y="5006580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HDL-64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$80000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8323" y="5006580"/>
            <a:ext cx="1938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VLP-16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$8000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083" y="2584389"/>
            <a:ext cx="3528366" cy="233192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021063" y="5006580"/>
            <a:ext cx="3313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Hokuyo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UTM-30LX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$5590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9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481" y="941789"/>
            <a:ext cx="5175039" cy="5671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6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Mapping Demo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0" y="3965329"/>
            <a:ext cx="4970589" cy="27959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39" y="917116"/>
            <a:ext cx="4970589" cy="30051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841" y="917116"/>
            <a:ext cx="6803522" cy="5677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3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047" y="206231"/>
            <a:ext cx="6209906" cy="576353"/>
          </a:xfrm>
        </p:spPr>
        <p:txBody>
          <a:bodyPr>
            <a:normAutofit/>
          </a:bodyPr>
          <a:lstStyle/>
          <a:p>
            <a:r>
              <a:rPr lang="en-US" altLang="zh-CN" dirty="0"/>
              <a:t>Evaluation of </a:t>
            </a:r>
            <a:r>
              <a:rPr lang="en-US" altLang="zh-CN" dirty="0" smtClean="0"/>
              <a:t>odometry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5" y="1065007"/>
            <a:ext cx="8326276" cy="53949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512885" y="1065007"/>
            <a:ext cx="36038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GPS</a:t>
            </a:r>
          </a:p>
          <a:p>
            <a:endParaRPr lang="en-US" altLang="zh-CN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Outdoor 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</a:p>
          <a:p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ndoor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579" y="206231"/>
            <a:ext cx="5768842" cy="576353"/>
          </a:xfrm>
        </p:spPr>
        <p:txBody>
          <a:bodyPr>
            <a:normAutofit/>
          </a:bodyPr>
          <a:lstStyle/>
          <a:p>
            <a:r>
              <a:rPr lang="en-US" altLang="zh-CN" dirty="0"/>
              <a:t>Evaluation of </a:t>
            </a:r>
            <a:r>
              <a:rPr lang="en-US" altLang="zh-CN" dirty="0" smtClean="0"/>
              <a:t>odometry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403" y="1037020"/>
            <a:ext cx="9735195" cy="48043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272342" y="6095838"/>
            <a:ext cx="7647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error of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uler angles in all three directions is as low as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1.1°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1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579" y="206231"/>
            <a:ext cx="5768842" cy="57635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Evaluation of running performance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12" y="1483528"/>
            <a:ext cx="10196444" cy="29872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75104" y="4685859"/>
            <a:ext cx="2420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A-LOAM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75104" y="5301001"/>
            <a:ext cx="2198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HZ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9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01429" y="1494819"/>
            <a:ext cx="103891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fast, complete, point cloud based loop closure for LiDAR odometry and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mapping(ArXiv’19)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Jiarong Lin, Fu Zhang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 Kong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Overview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1" y="1450336"/>
            <a:ext cx="11987400" cy="3950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cloud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34" y="2527688"/>
            <a:ext cx="3848433" cy="15393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70404" y="2127578"/>
            <a:ext cx="3706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into Cells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4169" y="950818"/>
            <a:ext cx="1152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Appearance-based loop detection from 3D laser data using the normal distributions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transform(ICRA’09)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Magnusson,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Martin, Andreasson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Henrik, Nuchter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A., Lilienthal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A.J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O¨rebro University</a:t>
            </a:r>
          </a:p>
        </p:txBody>
      </p:sp>
      <p:sp>
        <p:nvSpPr>
          <p:cNvPr id="11" name="矩形 10"/>
          <p:cNvSpPr/>
          <p:nvPr/>
        </p:nvSpPr>
        <p:spPr>
          <a:xfrm>
            <a:off x="1170404" y="4794243"/>
            <a:ext cx="4378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 feature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and direction in a cell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57150" y="4794243"/>
            <a:ext cx="3501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Eigenvalue decomposition on  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08394" y="2127578"/>
            <a:ext cx="4548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Compute mean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covariance of Cells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9431" y="4887161"/>
            <a:ext cx="428268" cy="2884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929" y="5803392"/>
            <a:ext cx="2135094" cy="41747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288734" y="5297538"/>
            <a:ext cx="4260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i="1" dirty="0"/>
              <a:t>Cell of plane </a:t>
            </a:r>
            <a:r>
              <a:rPr lang="en-US" altLang="zh-CN" b="1" i="1" dirty="0" smtClean="0"/>
              <a:t>shape</a:t>
            </a:r>
            <a:r>
              <a:rPr lang="zh-CN" altLang="en-US" i="1" dirty="0" smtClean="0"/>
              <a:t>：</a:t>
            </a:r>
            <a:r>
              <a:rPr lang="el-GR" altLang="zh-CN" i="1" dirty="0"/>
              <a:t>λ2 </a:t>
            </a:r>
            <a:r>
              <a:rPr lang="el-GR" altLang="zh-CN" dirty="0"/>
              <a:t>﹥ ﹥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i="1" dirty="0" smtClean="0"/>
              <a:t>λ3</a:t>
            </a:r>
            <a:endParaRPr lang="en-US" altLang="zh-CN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i="1" dirty="0" smtClean="0"/>
              <a:t>Cell </a:t>
            </a:r>
            <a:r>
              <a:rPr lang="en-US" altLang="zh-CN" b="1" i="1" dirty="0"/>
              <a:t>of line </a:t>
            </a:r>
            <a:r>
              <a:rPr lang="en-US" altLang="zh-CN" b="1" i="1" dirty="0" smtClean="0"/>
              <a:t>shape</a:t>
            </a:r>
            <a:r>
              <a:rPr lang="zh-CN" altLang="en-US" i="1" dirty="0" smtClean="0"/>
              <a:t>：</a:t>
            </a:r>
            <a:r>
              <a:rPr lang="el-GR" altLang="zh-CN" i="1" dirty="0" smtClean="0"/>
              <a:t>λ</a:t>
            </a:r>
            <a:r>
              <a:rPr lang="en-US" altLang="zh-CN" i="1" dirty="0" smtClean="0"/>
              <a:t>1</a:t>
            </a:r>
            <a:r>
              <a:rPr lang="el-GR" altLang="zh-CN" i="1" dirty="0"/>
              <a:t> </a:t>
            </a:r>
            <a:r>
              <a:rPr lang="el-GR" altLang="zh-CN" dirty="0"/>
              <a:t>﹥ ﹥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i="1" dirty="0" smtClean="0"/>
              <a:t>λ</a:t>
            </a:r>
            <a:r>
              <a:rPr lang="en-US" altLang="zh-CN" i="1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i="1" dirty="0"/>
              <a:t>Cell with no </a:t>
            </a:r>
            <a:r>
              <a:rPr lang="en-US" altLang="zh-CN" b="1" i="1" dirty="0" smtClean="0"/>
              <a:t>feature</a:t>
            </a:r>
            <a:r>
              <a:rPr lang="zh-CN" altLang="en-US" i="1" dirty="0" smtClean="0"/>
              <a:t>：</a:t>
            </a:r>
            <a:r>
              <a:rPr lang="en-US" altLang="zh-CN" i="1" dirty="0" smtClean="0"/>
              <a:t>others</a:t>
            </a:r>
            <a:endParaRPr lang="zh-CN" altLang="en-US" i="1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87" y="2626777"/>
            <a:ext cx="3208298" cy="906859"/>
          </a:xfrm>
          <a:prstGeom prst="rect">
            <a:avLst/>
          </a:prstGeom>
        </p:spPr>
      </p:pic>
      <p:sp>
        <p:nvSpPr>
          <p:cNvPr id="18" name="下箭头 17"/>
          <p:cNvSpPr/>
          <p:nvPr/>
        </p:nvSpPr>
        <p:spPr>
          <a:xfrm rot="16200000">
            <a:off x="5679345" y="2786185"/>
            <a:ext cx="443469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 rot="5400000" flipH="1">
            <a:off x="5684551" y="5415553"/>
            <a:ext cx="433055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>
            <a:off x="8450474" y="4085651"/>
            <a:ext cx="510145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221" y="5240808"/>
            <a:ext cx="1714649" cy="495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3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6" grpId="0"/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Rotation invariance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1156" y="1883970"/>
            <a:ext cx="44951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covariance </a:t>
            </a:r>
            <a:r>
              <a:rPr lang="el-GR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of all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plane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 directions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keyframe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1156" y="5314430"/>
            <a:ext cx="5040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Apply rotation transformation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all feature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(both plane and line)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95090" y="2034362"/>
            <a:ext cx="3876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Eigenvalue decomposition on </a:t>
            </a:r>
            <a:r>
              <a:rPr lang="el-GR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32664" y="5314430"/>
            <a:ext cx="3801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rotation matrix R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下箭头 17"/>
          <p:cNvSpPr/>
          <p:nvPr/>
        </p:nvSpPr>
        <p:spPr>
          <a:xfrm rot="16200000">
            <a:off x="5679345" y="2542577"/>
            <a:ext cx="443469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 rot="5400000" flipH="1">
            <a:off x="5664514" y="5516334"/>
            <a:ext cx="433055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>
            <a:off x="8678207" y="4266256"/>
            <a:ext cx="510145" cy="578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200" y="2749768"/>
            <a:ext cx="2200353" cy="8484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6743" t="1" r="5332" b="-3581"/>
          <a:stretch/>
        </p:blipFill>
        <p:spPr>
          <a:xfrm>
            <a:off x="8816458" y="3198141"/>
            <a:ext cx="2055014" cy="4000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t="5333"/>
          <a:stretch/>
        </p:blipFill>
        <p:spPr>
          <a:xfrm>
            <a:off x="8816458" y="3547875"/>
            <a:ext cx="2808665" cy="3461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3353" y="2596568"/>
            <a:ext cx="2144387" cy="47884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605754" y="3175052"/>
            <a:ext cx="2200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eigenvalues </a:t>
            </a:r>
            <a:r>
              <a:rPr lang="zh-C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eigenvector matrix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3293" y="5840099"/>
            <a:ext cx="3284505" cy="42675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30759" y="1111527"/>
            <a:ext cx="5730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most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feature direction are lie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-axis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8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8" grpId="0" animBg="1"/>
      <p:bldP spid="19" grpId="0" animBg="1"/>
      <p:bldP spid="20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2D histogram of keyframe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3007" t="8098"/>
          <a:stretch/>
        </p:blipFill>
        <p:spPr>
          <a:xfrm>
            <a:off x="670363" y="909484"/>
            <a:ext cx="4389323" cy="2630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2445" t="12190"/>
          <a:stretch/>
        </p:blipFill>
        <p:spPr>
          <a:xfrm>
            <a:off x="6820348" y="2323651"/>
            <a:ext cx="4371256" cy="7854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106930" y="1892802"/>
            <a:ext cx="4084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the Euler angle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91604" y="33396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histogram(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matrix)</a:t>
            </a:r>
          </a:p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 3° resolution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both pitch and yaw 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denote the number of line/plane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0095" r="5325" b="1095"/>
          <a:stretch/>
        </p:blipFill>
        <p:spPr>
          <a:xfrm>
            <a:off x="7482128" y="1135932"/>
            <a:ext cx="2764717" cy="3932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99" y="3765568"/>
            <a:ext cx="4754379" cy="22718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9452" y="5000265"/>
            <a:ext cx="5593565" cy="83065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063898" y="4587691"/>
            <a:ext cx="4084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Similarity of two keyframes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8539964" y="3076830"/>
            <a:ext cx="799280" cy="320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8539964" y="1630822"/>
            <a:ext cx="799280" cy="320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8539964" y="4317888"/>
            <a:ext cx="799280" cy="320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055697" y="6058825"/>
            <a:ext cx="4187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Threshold:0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plane and 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line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54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Livox Mid-40 LIDAR S</a:t>
            </a:r>
            <a:r>
              <a:rPr lang="en-US" altLang="zh-CN" dirty="0" smtClean="0"/>
              <a:t>ensor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0" t="19154" r="29901" b="21153"/>
          <a:stretch/>
        </p:blipFill>
        <p:spPr>
          <a:xfrm>
            <a:off x="1653485" y="2024329"/>
            <a:ext cx="3166859" cy="298863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71508" y="5191384"/>
            <a:ext cx="2441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Livox Mid-40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$599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23" y="2024329"/>
            <a:ext cx="4756220" cy="3567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06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94" y="206231"/>
            <a:ext cx="6640212" cy="57635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Maps alignment and graph optimization</a:t>
            </a:r>
          </a:p>
        </p:txBody>
      </p:sp>
      <p:sp>
        <p:nvSpPr>
          <p:cNvPr id="18" name="矩形 17"/>
          <p:cNvSpPr/>
          <p:nvPr/>
        </p:nvSpPr>
        <p:spPr>
          <a:xfrm>
            <a:off x="1418216" y="2317868"/>
            <a:ext cx="93555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Olson, J. Leonard, and S. Teller, “Fast iterative alignment of pose graphs with poor initial estimates,” in Proceedings 2006 IEEE International Conference on Robotics and Automation, 2006. ICRA 2006. IEEE, 2006, pp. 2262–2269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Grisetti, R. Kummerle, C. Stachniss, and W. Burgard, “A tutorial on graph-based slam,” IEEE Intelligent Transportation Systems Magazine, vol. 2, no. 4, pp. 31–43, 201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0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887" y="206231"/>
            <a:ext cx="8770226" cy="57635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Visualization of keyframe, cells, and 2D histograms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41" y="1400557"/>
            <a:ext cx="5708985" cy="44193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366" y="1400557"/>
            <a:ext cx="5744086" cy="4526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5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887" y="206231"/>
            <a:ext cx="8770226" cy="576353"/>
          </a:xfrm>
        </p:spPr>
        <p:txBody>
          <a:bodyPr>
            <a:normAutofit/>
          </a:bodyPr>
          <a:lstStyle/>
          <a:p>
            <a:r>
              <a:rPr lang="en-US" altLang="zh-CN" dirty="0"/>
              <a:t>Large scale loop closure results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1242"/>
            <a:ext cx="12192000" cy="587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2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887" y="206231"/>
            <a:ext cx="8770226" cy="576353"/>
          </a:xfrm>
        </p:spPr>
        <p:txBody>
          <a:bodyPr>
            <a:normAutofit/>
          </a:bodyPr>
          <a:lstStyle/>
          <a:p>
            <a:r>
              <a:rPr lang="en-US" altLang="zh-CN" dirty="0"/>
              <a:t>Time of computation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721" y="1929161"/>
            <a:ext cx="8580559" cy="18494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13219" y="3978553"/>
            <a:ext cx="3955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HKUST </a:t>
            </a:r>
            <a:r>
              <a:rPr lang="en-US" altLang="zh-CN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scale 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0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887" y="206231"/>
            <a:ext cx="8770226" cy="57635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64410CD8-21E9-4C25-BB7E-A44F2BE14CF3}"/>
              </a:ext>
            </a:extLst>
          </p:cNvPr>
          <p:cNvSpPr txBox="1">
            <a:spLocks/>
          </p:cNvSpPr>
          <p:nvPr/>
        </p:nvSpPr>
        <p:spPr>
          <a:xfrm>
            <a:off x="838200" y="1750322"/>
            <a:ext cx="9642913" cy="21869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fast, robust, high-precision Lidar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SLAM</a:t>
            </a:r>
          </a:p>
          <a:p>
            <a:pPr lvl="1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Low-cost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</a:p>
          <a:p>
            <a:pPr lvl="1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source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github.com/hku-mars/loam_livox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1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579" y="206231"/>
            <a:ext cx="5768842" cy="57635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Options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170" y="3095860"/>
            <a:ext cx="3262460" cy="315721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76379" y="6372009"/>
            <a:ext cx="5404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Indoor Localization Competition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893" y="3095860"/>
            <a:ext cx="3388659" cy="31787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33658" y="3377900"/>
            <a:ext cx="2573972" cy="954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401263" y="3377900"/>
            <a:ext cx="2517290" cy="954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4215" y="1006708"/>
            <a:ext cx="98468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Multimodal Fusion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SLAM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Lidar + CV + IMU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Indoor Localization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Lidar + RFID/WiFi+……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Intelligent Sensing Applications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994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579" y="206231"/>
            <a:ext cx="5768842" cy="57635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Options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132" y="3701179"/>
            <a:ext cx="3658839" cy="306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3" y="3701179"/>
            <a:ext cx="3694562" cy="306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666" y="3701179"/>
            <a:ext cx="3355685" cy="306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2128" y="1178418"/>
            <a:ext cx="5475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Intrusion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Human-computer interaction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and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Authentication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Parameters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9445" r="13250" b="8543"/>
          <a:stretch/>
        </p:blipFill>
        <p:spPr>
          <a:xfrm>
            <a:off x="515242" y="3637164"/>
            <a:ext cx="5393871" cy="30863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258" y="3871385"/>
            <a:ext cx="4460410" cy="28521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01523" y="2765787"/>
            <a:ext cx="3326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m @ 10% reflectivity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130 m @ 20% reflectivity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260 m @ 80% reflectivity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57119" y="2781655"/>
            <a:ext cx="4537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Reflectivity, When in 25°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Grey concrete walls and roads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15%-30%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 plaster walls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90%-99%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730" y="1104962"/>
            <a:ext cx="7146540" cy="1639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62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Distance Measurement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688" y="2524727"/>
            <a:ext cx="6639595" cy="40411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56" y="2524727"/>
            <a:ext cx="4029560" cy="40411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19495" y="1191990"/>
            <a:ext cx="7553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investigation of a low-cost automotive LiDar system(LowCost 3D’19)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Ortiz Arteaga, D. Scott, J. Boehm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College London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9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533051"/>
              </p:ext>
            </p:extLst>
          </p:nvPr>
        </p:nvGraphicFramePr>
        <p:xfrm>
          <a:off x="2683165" y="918281"/>
          <a:ext cx="6825671" cy="3553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471">
                  <a:extLst>
                    <a:ext uri="{9D8B030D-6E8A-4147-A177-3AD203B41FA5}">
                      <a16:colId xmlns:a16="http://schemas.microsoft.com/office/drawing/2014/main" val="2591293554"/>
                    </a:ext>
                  </a:extLst>
                </a:gridCol>
                <a:gridCol w="1985818">
                  <a:extLst>
                    <a:ext uri="{9D8B030D-6E8A-4147-A177-3AD203B41FA5}">
                      <a16:colId xmlns:a16="http://schemas.microsoft.com/office/drawing/2014/main" val="2020008859"/>
                    </a:ext>
                  </a:extLst>
                </a:gridCol>
                <a:gridCol w="2789382">
                  <a:extLst>
                    <a:ext uri="{9D8B030D-6E8A-4147-A177-3AD203B41FA5}">
                      <a16:colId xmlns:a16="http://schemas.microsoft.com/office/drawing/2014/main" val="2329983782"/>
                    </a:ext>
                  </a:extLst>
                </a:gridCol>
              </a:tblGrid>
              <a:tr h="355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Velodyne VLP-16</a:t>
                      </a:r>
                      <a:endParaRPr lang="zh-CN" altLang="en-US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Livox Mid-40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272602"/>
                  </a:ext>
                </a:extLst>
              </a:tr>
              <a:tr h="99275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Detection Range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m @ 10% reflectivity</a:t>
                      </a:r>
                    </a:p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m @ 20% reflectivity</a:t>
                      </a:r>
                    </a:p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260 m @ 80% reflectivity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744531"/>
                  </a:ext>
                </a:extLst>
              </a:tr>
              <a:tr h="355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Point rate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300000 points/s</a:t>
                      </a:r>
                      <a:endParaRPr lang="zh-CN" altLang="en-US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100000 points/s</a:t>
                      </a:r>
                      <a:endParaRPr lang="zh-CN" altLang="en-US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449515"/>
                  </a:ext>
                </a:extLst>
              </a:tr>
              <a:tr h="355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Precision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773126"/>
                  </a:ext>
                </a:extLst>
              </a:tr>
              <a:tr h="355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Angular accuracy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&lt;0.1°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&lt;0.1°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64721"/>
                  </a:ext>
                </a:extLst>
              </a:tr>
              <a:tr h="355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of view</a:t>
                      </a:r>
                      <a:endParaRPr lang="zh-CN" altLang="en-US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360°×30°</a:t>
                      </a:r>
                      <a:endParaRPr lang="zh-CN" altLang="en-US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38.4° circular</a:t>
                      </a:r>
                      <a:endParaRPr lang="zh-CN" altLang="en-US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932816"/>
                  </a:ext>
                </a:extLst>
              </a:tr>
              <a:tr h="355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</a:t>
                      </a:r>
                      <a:endParaRPr lang="zh-CN" alt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88×69×76 mm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72×72×72 mm</a:t>
                      </a:r>
                      <a:endParaRPr lang="zh-CN" alt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967369"/>
                  </a:ext>
                </a:extLst>
              </a:tr>
              <a:tr h="355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 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 g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 g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885169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567" y="4802864"/>
            <a:ext cx="7696867" cy="1859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Pattern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953" y="2242936"/>
            <a:ext cx="8403174" cy="2856189"/>
          </a:xfrm>
          <a:prstGeom prst="rect">
            <a:avLst/>
          </a:prstGeom>
        </p:spPr>
      </p:pic>
      <p:pic>
        <p:nvPicPr>
          <p:cNvPr id="5" name="内容占位符 5" descr="卡通人物&#10;&#10;描述已自动生成">
            <a:extLst>
              <a:ext uri="{FF2B5EF4-FFF2-40B4-BE49-F238E27FC236}">
                <a16:creationId xmlns:a16="http://schemas.microsoft.com/office/drawing/2014/main" id="{2D2EF54F-F483-4B98-85BB-2A3201031570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" y="1775011"/>
            <a:ext cx="2281468" cy="495089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92785" y="1775011"/>
            <a:ext cx="1061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Livox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0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Pattern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876665" y="4919510"/>
            <a:ext cx="1187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Velodyne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64472" y="2380706"/>
            <a:ext cx="811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Livox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707" y="1592128"/>
            <a:ext cx="8710519" cy="4571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9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84586-2E70-4BFC-832B-85E5DB6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Pattern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1965" t="4185"/>
          <a:stretch/>
        </p:blipFill>
        <p:spPr>
          <a:xfrm>
            <a:off x="0" y="1573161"/>
            <a:ext cx="12192000" cy="3971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0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8|4.2|5.3|1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4488</TotalTime>
  <Words>1259</Words>
  <Application>Microsoft Office PowerPoint</Application>
  <PresentationFormat>宽屏</PresentationFormat>
  <Paragraphs>239</Paragraphs>
  <Slides>36</Slides>
  <Notes>36</Notes>
  <HiddenSlides>1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2" baseType="lpstr">
      <vt:lpstr>等线</vt:lpstr>
      <vt:lpstr>等线 Light</vt:lpstr>
      <vt:lpstr>微软雅黑</vt:lpstr>
      <vt:lpstr>Arial</vt:lpstr>
      <vt:lpstr>Times New Roman</vt:lpstr>
      <vt:lpstr>Office 主题​​</vt:lpstr>
      <vt:lpstr>PowerPoint 演示文稿</vt:lpstr>
      <vt:lpstr>Background</vt:lpstr>
      <vt:lpstr>Livox Mid-40 LIDAR Sensor</vt:lpstr>
      <vt:lpstr>Parameters</vt:lpstr>
      <vt:lpstr>Distance Measurement</vt:lpstr>
      <vt:lpstr>Comparison</vt:lpstr>
      <vt:lpstr>Pattern</vt:lpstr>
      <vt:lpstr>Pattern</vt:lpstr>
      <vt:lpstr>Pattern</vt:lpstr>
      <vt:lpstr>Mapping</vt:lpstr>
      <vt:lpstr>Challenges</vt:lpstr>
      <vt:lpstr>PowerPoint 演示文稿</vt:lpstr>
      <vt:lpstr>Overview</vt:lpstr>
      <vt:lpstr>Points selection</vt:lpstr>
      <vt:lpstr>Feature extraction</vt:lpstr>
      <vt:lpstr>Iterative Pose Optimization—Edge</vt:lpstr>
      <vt:lpstr>Iterative Pose Optimization—Plane</vt:lpstr>
      <vt:lpstr>Motion Compensation</vt:lpstr>
      <vt:lpstr>Outliers rejection and dynamic objects filtering </vt:lpstr>
      <vt:lpstr>Experiment</vt:lpstr>
      <vt:lpstr>Mapping Demo</vt:lpstr>
      <vt:lpstr>Evaluation of odometry</vt:lpstr>
      <vt:lpstr>Evaluation of odometry</vt:lpstr>
      <vt:lpstr>Evaluation of running performance</vt:lpstr>
      <vt:lpstr>PowerPoint 演示文稿</vt:lpstr>
      <vt:lpstr>Overview</vt:lpstr>
      <vt:lpstr>Point cloud partition</vt:lpstr>
      <vt:lpstr>Rotation invariance</vt:lpstr>
      <vt:lpstr>2D histogram of keyframe</vt:lpstr>
      <vt:lpstr>Maps alignment and graph optimization</vt:lpstr>
      <vt:lpstr>Visualization of keyframe, cells, and 2D histograms</vt:lpstr>
      <vt:lpstr>Large scale loop closure results</vt:lpstr>
      <vt:lpstr>Time of computation</vt:lpstr>
      <vt:lpstr>Summary</vt:lpstr>
      <vt:lpstr>Options</vt:lpstr>
      <vt:lpstr>Options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沈 磊贤</dc:creator>
  <cp:lastModifiedBy>沈 磊贤</cp:lastModifiedBy>
  <cp:revision>176</cp:revision>
  <dcterms:created xsi:type="dcterms:W3CDTF">2020-03-17T04:40:14Z</dcterms:created>
  <dcterms:modified xsi:type="dcterms:W3CDTF">2020-04-15T06:27:10Z</dcterms:modified>
</cp:coreProperties>
</file>