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66" r:id="rId5"/>
    <p:sldId id="268" r:id="rId6"/>
    <p:sldId id="277" r:id="rId7"/>
    <p:sldId id="261" r:id="rId8"/>
    <p:sldId id="257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2" r:id="rId19"/>
    <p:sldId id="258" r:id="rId20"/>
    <p:sldId id="264" r:id="rId21"/>
    <p:sldId id="278" r:id="rId22"/>
    <p:sldId id="279" r:id="rId23"/>
    <p:sldId id="280" r:id="rId24"/>
    <p:sldId id="281" r:id="rId25"/>
    <p:sldId id="283" r:id="rId26"/>
    <p:sldId id="284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EF9EF-D89A-48A0-95ED-AD3F2B91054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8C8E9-6496-4063-BD74-068D1206C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9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光检测与测距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8C8E9-6496-4063-BD74-068D1206CE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8C8E9-6496-4063-BD74-068D1206CE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8C8E9-6496-4063-BD74-068D1206CE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2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11705B-725E-4E94-9C06-58657FCAD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CA8F4-D4CF-449E-BEAC-1FE169BF2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1D6EA6-3C84-45D7-85B8-C0DDE178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0E0F-796E-4D45-86F8-B185629D0106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809656-4426-47BA-AAD2-6DCC0113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01AB8-97D1-47F5-A295-DCE688D0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2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4786C2-BDFD-4F80-88B4-3C7DA7C7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573207-5682-42BC-B7DC-DA2CE459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7AD752-F824-4646-B298-A0EF9276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67A5-E07F-48C7-BB85-480DD6542C16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0B59A-C6F9-49F7-8FBC-4BD3F89A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82E565-0F43-4AD0-80F2-19E3ADCA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55CDBA-2A32-4BC5-94E5-2614DB19E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3EAB7A-356C-4600-A664-28FF11BBC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ED9F16-A6D4-463E-97F3-7B6EEEBC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7B6F-730E-4671-A135-100320C9FC52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B57A80-6B43-44C2-87AD-AE609879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7B9AF4-FE66-4EA2-98D6-718DFA5C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8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B6BCD-9EE3-432D-A3B8-A08227E6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C4DD-0EAD-47DE-9980-DFC1D003D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57AC54-9FDE-47A7-B439-D1FDD6ED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E323-FA6D-4255-B8D1-BDA6AF6B4727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9C3CEB-DFED-4FBA-91D7-380138B1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A64243-5627-494E-BE8B-90E31784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1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F93D9-4778-4500-BDA5-E6C3B235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2E3B72-652B-44C3-8B53-5A0641CE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D88C93-C04E-48ED-AD85-FBF59DA5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631E-416F-49AC-BE83-113A370531D8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CE87C-F238-4E0D-858D-684DE157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FF4A5A-5036-4D73-B419-9E030C21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A9310-A9DE-4D45-84C6-0727A7BD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952CA4-B89F-454F-BBF5-13A8B022C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31C18-36EB-44BD-B6C7-F9A1FA4FB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EF295-B6AA-489A-AEB0-C2B42056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FAEE-4083-4A22-A5FE-9DFAD257E8E3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F7EB2-9E3C-4848-BDBB-8C616C45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3FD0B7-7B01-48DA-9197-CB15B0C4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45B89-582E-47D2-A0AE-A306BC926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6BB038-DB2E-41C8-82BD-C82E01F6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2D1CA6-5D4E-4F19-ABA1-689DB8C5E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C4FC60-62B5-49B0-B710-DA74D740B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7C4EF0-BA4A-43B0-8171-68FEB62F1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7958B0-BD8E-4114-9D64-474D21A3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DE98-8CE6-4B02-A84E-699F7B61D5F9}" type="datetime1">
              <a:rPr lang="en-US" smtClean="0"/>
              <a:t>4/8/2020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15BC3E-B9B2-46DC-B9A6-8D68FDB2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AC0589-34DC-469B-A1AE-BFDD05E5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4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7F253-2075-45AA-8D57-368E2861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58B704-8969-4B01-9D86-B347A243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95B3-8DD4-438A-AB84-83771917F796}" type="datetime1">
              <a:rPr lang="en-US" smtClean="0"/>
              <a:t>4/8/2020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2A2C0D-9768-4394-8603-CA1F497E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DE3763-0933-4C11-BCDC-A0B35B4B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B259F7-C89A-4D8C-80BE-90194467A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C24-676C-4952-9317-A123EEDA47E1}" type="datetime1">
              <a:rPr lang="en-US" smtClean="0"/>
              <a:t>4/8/2020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351FF3-7EF9-485D-88CF-A4AC6E56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24498-47E0-403F-85AB-A7C6A0A9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3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E46B3-631C-4170-B660-1AC9FDD4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F83F6-FCCE-4F99-802D-C84F300CB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1E3D47-4390-4502-9341-32BAE7305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FD8503-CDE4-44FE-8BAB-9EA39815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2D0A-CEE0-46A0-811B-0B52BC99AA2E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79734-7B85-42C7-9DA6-AB433F5D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FAEDF8-09E0-4DE1-93D3-12C9DB0A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9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38C67-0BFB-40E6-8368-4E7BBB77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FAEA6D-F5BC-4660-87E5-5792C2310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005F31-CA99-48B0-834D-5A5831BF2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0E92D-F723-490F-94F6-A9D397BC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10C5-4376-46A1-93C6-3ABBFB4860C6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71493E-6DA5-411D-93E0-96ED4BAA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4A72D8-24AF-4719-9D9E-5D7EE8DB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4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D91073-A4C2-42B8-8E73-7B1D13B1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A1C7A8-341F-4059-9D47-DE5FEAFA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50EE9-8790-45E3-9A78-39C12FBB6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619E-C271-4A79-B3F4-841334324966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9CD6B4-07E4-4683-97DF-5C4C31222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714EC-3312-4514-BFC9-7F958393B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BF318-B2CC-4731-BBFB-D0E68AE2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6cwhPMAap8&amp;t=2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ezyhTAEyH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FA6ECA-0699-4FE7-BC20-DBFA7FD13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Primary exploration of Lidar SLAM</a:t>
            </a:r>
            <a:br>
              <a:rPr lang="en-US" altLang="zh-CN" sz="4800" dirty="0"/>
            </a:br>
            <a:r>
              <a:rPr lang="en-US" altLang="zh-CN" sz="4800" dirty="0"/>
              <a:t>LOAM &amp; V-LOAM</a:t>
            </a:r>
            <a:endParaRPr 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7FE61C-EF05-4B36-A35F-E747FCD954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Ji Zhang and Sanjiv Singh</a:t>
            </a:r>
          </a:p>
          <a:p>
            <a:r>
              <a:rPr lang="en-US" altLang="zh-CN" dirty="0"/>
              <a:t>RSS2014 &amp; IRCA 2015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2114C8-9929-4E56-B8AF-2D20BB78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7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B6805-5879-413D-B750-565ABB98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LOAM: </a:t>
            </a:r>
            <a:r>
              <a:rPr lang="en-US" altLang="zh-CN"/>
              <a:t>Lidar Odometry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6D1A699-37BD-4E3D-8847-4498EC12ED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Feature Point Extraction</a:t>
                </a:r>
              </a:p>
              <a:p>
                <a:pPr lvl="1"/>
                <a:r>
                  <a:rPr lang="en-US" b="0" dirty="0"/>
                  <a:t>Evaluate smoothness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d>
                        <m:dPr>
                          <m:begChr m:val="‖"/>
                          <m:endChr m:val="‖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Edge Points: maximum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’s</a:t>
                </a:r>
              </a:p>
              <a:p>
                <a:pPr lvl="1"/>
                <a:r>
                  <a:rPr lang="en-US" dirty="0"/>
                  <a:t>Planar Points: minimum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’s</a:t>
                </a:r>
              </a:p>
              <a:p>
                <a:pPr lvl="1"/>
                <a:r>
                  <a:rPr lang="en-US" dirty="0"/>
                  <a:t>Separate a scan into 4 identical subregions</a:t>
                </a:r>
              </a:p>
              <a:p>
                <a:pPr lvl="2"/>
                <a:r>
                  <a:rPr lang="en-US" dirty="0"/>
                  <a:t>No more than 2 edge points and 4 planar points each subregions</a:t>
                </a:r>
              </a:p>
              <a:p>
                <a:pPr lvl="1"/>
                <a:r>
                  <a:rPr lang="en-US" altLang="zh-CN" dirty="0"/>
                  <a:t>Avoid some situations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6D1A699-37BD-4E3D-8847-4498EC12E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C762AF-FCA8-4B21-B46E-7D5D035F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D2A78-1347-416B-A29E-D650B312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Lidar Odometry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E891FDB-DD93-42AE-8AEE-B01CBFF3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1711"/>
            <a:ext cx="10515600" cy="423916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694128-C01B-464B-B813-65F7D0AE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D64528-9CAC-461D-8064-D24BB684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Lidar Odometry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BAD690-756B-4486-9C2A-987324733B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Finding Feature Point Correspondence</a:t>
                </a:r>
              </a:p>
              <a:p>
                <a:pPr lvl="1"/>
                <a:r>
                  <a:rPr lang="en-US" dirty="0" err="1"/>
                  <a:t>Reproject</a:t>
                </a:r>
                <a:r>
                  <a:rPr lang="en-US" dirty="0"/>
                  <a:t> point cloud perceived during sweep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---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Reproject</a:t>
                </a:r>
                <a:r>
                  <a:rPr lang="en-US" dirty="0"/>
                  <a:t> point cloud perceived during sweep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---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Edge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: Closest neighbor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: Closest neighbor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in two consecutive scans to the scan of j</a:t>
                </a:r>
              </a:p>
              <a:p>
                <a:pPr lvl="2"/>
                <a:r>
                  <a:rPr lang="en-US" dirty="0"/>
                  <a:t>Calculate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Planar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 …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BAD690-756B-4486-9C2A-987324733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265709F-457A-4F84-B7D2-30F06FB3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89" y="4492416"/>
            <a:ext cx="7175969" cy="2285456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B3FB5A-0BB0-412E-B196-0FF925AF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1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82297A-4639-4D80-9C10-E215CF93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Lidar Odometry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A13B21-8239-41E9-8645-AAAD2F741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Motion Estimation</a:t>
                </a:r>
              </a:p>
              <a:p>
                <a:pPr lvl="1"/>
                <a:r>
                  <a:rPr lang="en-US" dirty="0"/>
                  <a:t>Assume that the angular and linear velocities are </a:t>
                </a:r>
                <a:r>
                  <a:rPr lang="en-US" b="1" dirty="0"/>
                  <a:t>CONSTANT</a:t>
                </a:r>
                <a:r>
                  <a:rPr lang="en-US" dirty="0"/>
                  <a:t> during a sweep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Reprojection Error(distance in last slide)</a:t>
                </a:r>
              </a:p>
              <a:p>
                <a:pPr lvl="1"/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that </a:t>
                </a:r>
                <a:r>
                  <a:rPr lang="en-US" altLang="zh-CN" dirty="0"/>
                  <a:t>m</a:t>
                </a:r>
                <a:r>
                  <a:rPr lang="en-US" dirty="0"/>
                  <a:t>inimize</a:t>
                </a:r>
                <a:r>
                  <a:rPr lang="en-US" altLang="zh-CN" dirty="0"/>
                  <a:t>s</a:t>
                </a:r>
                <a:r>
                  <a:rPr lang="en-US" dirty="0"/>
                  <a:t> reprojection error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L-M method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A13B21-8239-41E9-8645-AAAD2F741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9C35CF-EA35-4B46-B88B-4980715A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1C403-FA0C-4EC0-868C-BD125540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41A4593-E9D1-47F1-91F1-B14FFDA94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541" y="0"/>
            <a:ext cx="5458119" cy="684106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1D9DBC2-F38C-43D9-818B-F66E8DDB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2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A0908-7988-4A27-81E8-CFD99317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LOAM: Lidar Mapping</a:t>
            </a:r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6923-53CF-46A9-9FD2-B50C27F421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Feature Point Extraction</a:t>
            </a:r>
          </a:p>
          <a:p>
            <a:pPr lvl="1"/>
            <a:r>
              <a:rPr lang="en-US" dirty="0"/>
              <a:t>Similar to Odometry</a:t>
            </a:r>
          </a:p>
          <a:p>
            <a:pPr lvl="1"/>
            <a:r>
              <a:rPr lang="en-US" dirty="0"/>
              <a:t>extract 10 times points</a:t>
            </a:r>
          </a:p>
          <a:p>
            <a:r>
              <a:rPr lang="en-US" dirty="0"/>
              <a:t>Finding Feature Point Correspondence</a:t>
            </a:r>
          </a:p>
          <a:p>
            <a:pPr lvl="1"/>
            <a:r>
              <a:rPr lang="en-US" dirty="0"/>
              <a:t>PCA method</a:t>
            </a:r>
          </a:p>
          <a:p>
            <a:r>
              <a:rPr lang="en-US" dirty="0"/>
              <a:t>Nonlinear Optimization</a:t>
            </a:r>
          </a:p>
          <a:p>
            <a:r>
              <a:rPr lang="en-US" dirty="0"/>
              <a:t>Frequency</a:t>
            </a: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248F95A2-4647-411D-9CF9-E41E4C11B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995517"/>
            <a:ext cx="5388979" cy="2011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99A776-686C-4100-90BF-F07D0297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81" y="5460225"/>
            <a:ext cx="5218021" cy="114796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CA9E6AE-1D87-4AE5-A5F0-D2E8E088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318C2-49CC-4094-9641-B7637FC0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Experiments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B1F1B50-F5F2-4451-9B11-C16C263E38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083" y="2281901"/>
            <a:ext cx="4366415" cy="3438785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2848D6B-10E8-4BE0-ADFB-A85EAF756F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0498" y="2926280"/>
            <a:ext cx="6262211" cy="215002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DF9229A-2A29-4469-AB35-BD90C12E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6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E56FAF-FB4D-4082-9A80-2E0D3647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Assistance from an IMU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CBA30F-09CD-41F0-BB32-AD0C1BBF2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orientation </a:t>
            </a:r>
          </a:p>
          <a:p>
            <a:r>
              <a:rPr lang="en-US" dirty="0"/>
              <a:t>Acceleration measurement </a:t>
            </a:r>
            <a:r>
              <a:rPr lang="en-US" altLang="zh-CN" dirty="0"/>
              <a:t>for </a:t>
            </a:r>
            <a:r>
              <a:rPr lang="en-US" dirty="0"/>
              <a:t>motion compensation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3BF362C-3F03-452E-B4EC-CA9786CC04C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42290" y="2870943"/>
            <a:ext cx="8450154" cy="330602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CD51941-56AC-4060-AB6E-C38319D4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2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80BB33E-9D78-4F84-9FC0-14CA6C3A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Visual-lidar Odometry and Mapping: Low-drift, Robust, and Fast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7CF2CC-B693-4044-A629-DD65084AB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 Zhang and Sanjiv Singh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A1DF99-B172-425C-A435-5D685504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0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F6A757-B6CC-4CB3-B1D1-17434FA2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V-LOAM: Video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B0E975F-DBA4-40FE-848E-002FB22C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19</a:t>
            </a:fld>
            <a:endParaRPr 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7C199F-AA58-4EE6-8BE1-A834B06EA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https://www.youtube.com/watch?v=-6cwhPMAap8&amp;t=2s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6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AD68A-E8CE-4452-92EE-AA9DF1E8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Lidar SLAM?</a:t>
            </a:r>
            <a:endParaRPr 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169B4CC-66ED-491B-B302-D0DC3B8D44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Lidar Scanner appeared on new iPad Pro</a:t>
            </a:r>
          </a:p>
          <a:p>
            <a:r>
              <a:rPr lang="en-US" dirty="0"/>
              <a:t>Lidar SLAM running on a smart phone may be possible</a:t>
            </a:r>
          </a:p>
          <a:p>
            <a:endParaRPr 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8637BAE-4894-467E-8E71-C16B8B41F5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35470"/>
            <a:ext cx="5181600" cy="293164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C8C21A-FCF8-4BD7-ABC4-A14C2EC6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ACD4C-F424-450D-9FBD-BC2C6E04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V-LOAM: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DEDBCF-5DFE-4CEE-B76C-3361BDEBFD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Problem</a:t>
                </a:r>
                <a:r>
                  <a:rPr lang="en-US" altLang="zh-CN" dirty="0"/>
                  <a:t>: </a:t>
                </a:r>
                <a:r>
                  <a:rPr lang="en-US" dirty="0"/>
                  <a:t>Given visual images and lidar clouds perceived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determine poses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with respect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and build a map of the traversed environment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DEDBCF-5DFE-4CEE-B76C-3361BDEBFD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0C3B8A3-94C9-4031-BB52-B599CF4D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10" y="3591161"/>
            <a:ext cx="11671379" cy="222463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BD7858-86F9-470F-BCDD-805FE8FB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7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B903F-998F-4075-8B19-FC31871A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V-LOAM: Visual Odometry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CC292E-1D93-4146-9478-7B5C4F00C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 Map Registration</a:t>
            </a:r>
          </a:p>
          <a:p>
            <a:pPr lvl="1"/>
            <a:r>
              <a:rPr lang="en-US" dirty="0"/>
              <a:t>New points added, old points aged</a:t>
            </a:r>
          </a:p>
          <a:p>
            <a:pPr lvl="1"/>
            <a:r>
              <a:rPr lang="en-US" dirty="0"/>
              <a:t>Downsized, to constant point density</a:t>
            </a:r>
          </a:p>
          <a:p>
            <a:pPr lvl="1"/>
            <a:r>
              <a:rPr lang="en-US" dirty="0"/>
              <a:t>Project to last image transform</a:t>
            </a:r>
          </a:p>
          <a:p>
            <a:pPr lvl="1"/>
            <a:r>
              <a:rPr lang="en-US" dirty="0"/>
              <a:t>Associate distance to the feature</a:t>
            </a:r>
          </a:p>
          <a:p>
            <a:pPr lvl="2"/>
            <a:r>
              <a:rPr lang="en-US" dirty="0"/>
              <a:t>projecting it to planar of 3 closest points</a:t>
            </a:r>
          </a:p>
          <a:p>
            <a:pPr lvl="2"/>
            <a:r>
              <a:rPr lang="en-US" dirty="0"/>
              <a:t>Triangulate</a:t>
            </a:r>
          </a:p>
          <a:p>
            <a:r>
              <a:rPr lang="en-US" dirty="0"/>
              <a:t>Motion </a:t>
            </a:r>
            <a:r>
              <a:rPr lang="en-US" dirty="0" err="1"/>
              <a:t>Esitimation</a:t>
            </a:r>
            <a:endParaRPr lang="en-US" dirty="0"/>
          </a:p>
          <a:p>
            <a:pPr lvl="1"/>
            <a:r>
              <a:rPr lang="en-US" dirty="0"/>
              <a:t>3D-3D, 3D-2D, 2D-2D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48A181-6941-4CBE-AE6F-E99EA93F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B903F-998F-4075-8B19-FC31871A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V-LOAM: Lidar Odometry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CC292E-1D93-4146-9478-7B5C4F00C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Sweep to Sweep Refinement: matches point clouds between consecutive sweeps refine motion estimates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Sweep to Map Registration: matches and registers point clouds on the map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128E26-F54C-4096-8288-76B731B7C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21" y="2692333"/>
            <a:ext cx="7119255" cy="228718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289C91-1272-41A6-BE67-45460035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FFB903F-998F-4075-8B19-FC31871A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V-LOAM: Experiments(Accuracy Tests)</a:t>
            </a:r>
          </a:p>
        </p:txBody>
      </p:sp>
      <p:pic>
        <p:nvPicPr>
          <p:cNvPr id="10" name="内容占位符 9" descr="手机屏幕的截图&#10;&#10;描述已自动生成">
            <a:extLst>
              <a:ext uri="{FF2B5EF4-FFF2-40B4-BE49-F238E27FC236}">
                <a16:creationId xmlns:a16="http://schemas.microsoft.com/office/drawing/2014/main" id="{D522BFFA-8689-4A41-9888-8D223552A7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040" y="944870"/>
            <a:ext cx="3425609" cy="2723359"/>
          </a:xfrm>
          <a:prstGeom prst="rect">
            <a:avLst/>
          </a:prstGeom>
        </p:spPr>
      </p:pic>
      <p:pic>
        <p:nvPicPr>
          <p:cNvPr id="14" name="图片 13" descr="手机屏幕的截图&#10;&#10;描述已自动生成">
            <a:extLst>
              <a:ext uri="{FF2B5EF4-FFF2-40B4-BE49-F238E27FC236}">
                <a16:creationId xmlns:a16="http://schemas.microsoft.com/office/drawing/2014/main" id="{81E6B584-625B-4BDB-B5C7-9C355A0A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418177"/>
            <a:ext cx="3433324" cy="177674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内容占位符 12" descr="一些文字和图片的手机截图&#10;&#10;描述已自动生成">
            <a:extLst>
              <a:ext uri="{FF2B5EF4-FFF2-40B4-BE49-F238E27FC236}">
                <a16:creationId xmlns:a16="http://schemas.microsoft.com/office/drawing/2014/main" id="{69F5E429-FEC1-4A26-A37F-ADF650B8E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449725" y="843740"/>
            <a:ext cx="3423916" cy="297024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708CAA-FE44-4D00-9FE1-ECD16C10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0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FFB903F-998F-4075-8B19-FC31871A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V-LOAM: Experiments(Robustness Tests)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内容占位符 10" descr="地图上有字&#10;&#10;描述已自动生成">
            <a:extLst>
              <a:ext uri="{FF2B5EF4-FFF2-40B4-BE49-F238E27FC236}">
                <a16:creationId xmlns:a16="http://schemas.microsoft.com/office/drawing/2014/main" id="{D71D69E8-6A68-45E4-BB01-F74C9494F6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6663" y="2132013"/>
            <a:ext cx="5397500" cy="4124325"/>
          </a:xfrm>
          <a:prstGeom prst="rect">
            <a:avLst/>
          </a:prstGeom>
        </p:spPr>
      </p:pic>
      <p:pic>
        <p:nvPicPr>
          <p:cNvPr id="10" name="内容占位符 9" descr="手机屏幕的截图&#10;&#10;描述已自动生成">
            <a:extLst>
              <a:ext uri="{FF2B5EF4-FFF2-40B4-BE49-F238E27FC236}">
                <a16:creationId xmlns:a16="http://schemas.microsoft.com/office/drawing/2014/main" id="{4D16B77B-9A95-4C90-9060-B702FD8CA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5125" y="4549775"/>
            <a:ext cx="4243388" cy="1706563"/>
          </a:xfrm>
          <a:prstGeom prst="rect">
            <a:avLst/>
          </a:prstGeom>
        </p:spPr>
      </p:pic>
      <p:pic>
        <p:nvPicPr>
          <p:cNvPr id="12" name="图片 11" descr="地图的截图&#10;&#10;描述已自动生成">
            <a:extLst>
              <a:ext uri="{FF2B5EF4-FFF2-40B4-BE49-F238E27FC236}">
                <a16:creationId xmlns:a16="http://schemas.microsoft.com/office/drawing/2014/main" id="{8F2F9A8F-72B0-41FD-9E75-E0DB1A41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2132013"/>
            <a:ext cx="4243388" cy="233521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89C925-F720-4483-BDA8-50680254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E4FCCE7-5C97-4DC2-8B91-907AB766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V-LOAM: Experiments(Dramatic Lighting Changes)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内容占位符 4" descr="电脑萤幕画面&#10;&#10;描述已自动生成">
            <a:extLst>
              <a:ext uri="{FF2B5EF4-FFF2-40B4-BE49-F238E27FC236}">
                <a16:creationId xmlns:a16="http://schemas.microsoft.com/office/drawing/2014/main" id="{B99E710F-939B-46EC-8BE1-7D52AB42B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8888" y="2132013"/>
            <a:ext cx="4367213" cy="4124325"/>
          </a:xfrm>
          <a:prstGeom prst="rect">
            <a:avLst/>
          </a:prstGeom>
        </p:spPr>
      </p:pic>
      <p:pic>
        <p:nvPicPr>
          <p:cNvPr id="6" name="内容占位符 5" descr="手机屏幕截图&#10;&#10;描述已自动生成">
            <a:extLst>
              <a:ext uri="{FF2B5EF4-FFF2-40B4-BE49-F238E27FC236}">
                <a16:creationId xmlns:a16="http://schemas.microsoft.com/office/drawing/2014/main" id="{8FF5C537-CB00-425A-88C1-C73D5FBF87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8650" y="2132013"/>
            <a:ext cx="5229225" cy="412432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5E26D5-4F30-4DCA-85F0-F7C46BC6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7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AED2-9159-484C-896E-83614A66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4410CD8-21E9-4C25-BB7E-A44F2BE14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 detection, </a:t>
            </a:r>
            <a:r>
              <a:rPr lang="en-US" dirty="0" err="1"/>
              <a:t>Relocalizatio</a:t>
            </a:r>
            <a:r>
              <a:rPr lang="en-US" altLang="zh-CN" dirty="0" err="1"/>
              <a:t>n</a:t>
            </a:r>
            <a:endParaRPr lang="en-US" altLang="zh-CN" dirty="0"/>
          </a:p>
          <a:p>
            <a:r>
              <a:rPr lang="en-US" altLang="zh-CN" dirty="0"/>
              <a:t>Loosely coupled</a:t>
            </a:r>
          </a:p>
          <a:p>
            <a:r>
              <a:rPr lang="en-US" altLang="zh-CN" dirty="0"/>
              <a:t>Advantages</a:t>
            </a:r>
          </a:p>
          <a:p>
            <a:pPr lvl="1"/>
            <a:r>
              <a:rPr lang="en-US" altLang="zh-CN" dirty="0"/>
              <a:t>More convenient</a:t>
            </a:r>
          </a:p>
          <a:p>
            <a:pPr lvl="1"/>
            <a:r>
              <a:rPr lang="en-US" altLang="zh-CN" dirty="0"/>
              <a:t>Robust in low texture scene</a:t>
            </a:r>
          </a:p>
          <a:p>
            <a:pPr lvl="1"/>
            <a:r>
              <a:rPr lang="en-US" altLang="zh-CN" dirty="0"/>
              <a:t>Robust when light changes</a:t>
            </a:r>
          </a:p>
          <a:p>
            <a:pPr lvl="1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8CD0A7-CF0D-4D8B-B272-23F74C92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6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2323EA-E2BF-42EF-A213-66C12579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8EC436-9914-49E0-B429-076FD48BE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 Fusion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Lidar + Camera + IMU ?</a:t>
            </a:r>
          </a:p>
          <a:p>
            <a:pPr lvl="1"/>
            <a:r>
              <a:rPr lang="en-US" dirty="0"/>
              <a:t>Laser-visual-inertial Odometry and Mapping with High Robustness and Low Drift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6AC904-9FBD-472E-95D1-0C05AD7C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616" y="2300352"/>
            <a:ext cx="8039797" cy="1005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8FE380-240F-490A-A341-475178E6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16" y="3807185"/>
            <a:ext cx="8055038" cy="4115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8F8D05-B3AF-441D-BB84-FE0946E65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616" y="3329382"/>
            <a:ext cx="8138865" cy="43437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4690DE-D230-46B6-AEFF-148728E2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0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AD68A-E8CE-4452-92EE-AA9DF1E8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Lidar SLAM?</a:t>
            </a:r>
            <a:endParaRPr 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169B4CC-66ED-491B-B302-D0DC3B8D44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Lidar Scanner appeared on new iPad Pro</a:t>
            </a:r>
          </a:p>
          <a:p>
            <a:r>
              <a:rPr lang="en-US" dirty="0"/>
              <a:t>Lidar Slam running on a smart phone may be possible</a:t>
            </a:r>
          </a:p>
          <a:p>
            <a:r>
              <a:rPr lang="en-US" dirty="0"/>
              <a:t>More convenient and accurate AR ruler</a:t>
            </a:r>
          </a:p>
          <a:p>
            <a:r>
              <a:rPr lang="en-US" altLang="zh-CN" dirty="0"/>
              <a:t>New solution to indoor navigation</a:t>
            </a:r>
            <a:endParaRPr lang="en-US" dirty="0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8C693476-B892-4BDE-ACD2-38BAAC37F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74" y="1825625"/>
            <a:ext cx="3041403" cy="43513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F59E8C-D5A5-417F-9CB9-70200D179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2447628" cy="435133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5C0DC6-E826-4CAA-8E7A-06C7504D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1AC43-47B7-48A7-AF80-94A50FF6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to Lidar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00D6DB-7D0C-41E3-8311-16C96E58F8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light detection and ranging</a:t>
            </a:r>
          </a:p>
          <a:p>
            <a:r>
              <a:rPr lang="en-US" altLang="zh-CN" dirty="0"/>
              <a:t>Some terms</a:t>
            </a:r>
          </a:p>
          <a:p>
            <a:pPr lvl="1"/>
            <a:r>
              <a:rPr lang="en-US" altLang="zh-CN" dirty="0"/>
              <a:t>scan</a:t>
            </a:r>
          </a:p>
          <a:p>
            <a:pPr lvl="1"/>
            <a:endParaRPr lang="en-US" dirty="0"/>
          </a:p>
        </p:txBody>
      </p:sp>
      <p:pic>
        <p:nvPicPr>
          <p:cNvPr id="6" name="内容占位符 5" descr="卡通人物&#10;&#10;描述已自动生成">
            <a:extLst>
              <a:ext uri="{FF2B5EF4-FFF2-40B4-BE49-F238E27FC236}">
                <a16:creationId xmlns:a16="http://schemas.microsoft.com/office/drawing/2014/main" id="{2D2EF54F-F483-4B98-85BB-2A3201031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57" y="368542"/>
            <a:ext cx="2676633" cy="5808421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F8F255-BD3F-4007-A6F7-1ED21C2F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1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1AC43-47B7-48A7-AF80-94A50FF6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to Lidar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00D6DB-7D0C-41E3-8311-16C96E58F8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light detection and ranging</a:t>
            </a:r>
          </a:p>
          <a:p>
            <a:r>
              <a:rPr lang="en-US" altLang="zh-CN" dirty="0"/>
              <a:t>Some terms</a:t>
            </a:r>
          </a:p>
          <a:p>
            <a:pPr lvl="1"/>
            <a:r>
              <a:rPr lang="en-US" altLang="zh-CN" dirty="0"/>
              <a:t>scan</a:t>
            </a:r>
          </a:p>
          <a:p>
            <a:pPr lvl="1"/>
            <a:r>
              <a:rPr lang="en-US" altLang="zh-CN" dirty="0"/>
              <a:t>sweep</a:t>
            </a:r>
            <a:endParaRPr lang="en-US" dirty="0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DB0A37BA-CD96-4E30-92CA-C6990A0733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FF890C-474C-4FC9-A78B-0C40D9A5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91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1AC43-47B7-48A7-AF80-94A50FF6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to Lidar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00D6DB-7D0C-41E3-8311-16C96E58F8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light detection and ranging</a:t>
            </a:r>
          </a:p>
          <a:p>
            <a:r>
              <a:rPr lang="en-US" altLang="zh-CN" dirty="0"/>
              <a:t>Some terms</a:t>
            </a:r>
          </a:p>
          <a:p>
            <a:pPr lvl="1"/>
            <a:r>
              <a:rPr lang="en-US" altLang="zh-CN" dirty="0"/>
              <a:t>scan</a:t>
            </a:r>
          </a:p>
          <a:p>
            <a:pPr lvl="1"/>
            <a:r>
              <a:rPr lang="en-US" altLang="zh-CN" dirty="0"/>
              <a:t>sweep</a:t>
            </a:r>
          </a:p>
          <a:p>
            <a:r>
              <a:rPr lang="en-US" dirty="0"/>
              <a:t>Motion compensation</a:t>
            </a:r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CBDFC04-5706-4281-AE94-DC7042B5BD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93953"/>
            <a:ext cx="5181600" cy="40146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B2BEE0-4CAD-415F-81AC-147E6452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9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313F2F2-BD09-4FD6-B903-D0DFCD22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Lidar Odometry and Mapping in Real-time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B8272A-799D-44B9-A44F-335440C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 Zhang and Sanjiv Singh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E3C8998-C7BF-496B-84AA-9CF5E340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3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9B853-CAEF-4235-AEED-0420999A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LOAM: Video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2F9F37-4D62-40CE-B2A7-6F0F726A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8</a:t>
            </a:fld>
            <a:endParaRPr 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F7C9D0-1BD3-45DC-9B23-8BD1251DA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https://www.youtube.com/watch?v=8ezyhTAEyHs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1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56809-186E-4089-BF5F-3E22CA80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LOAM: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50A02B-0B1A-4BA3-BA66-1775892998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Problem</a:t>
                </a:r>
                <a:r>
                  <a:rPr lang="en-US" dirty="0"/>
                  <a:t>: Given a sequence of lidar cloud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compute the ego-motion of the lidar during each sweep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and build a map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the traversed environment.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50A02B-0B1A-4BA3-BA66-1775892998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6BD2D63-7EF4-4F86-B9BA-E9E61FD58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906"/>
            <a:ext cx="12192000" cy="2499961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AFBCA-784F-4864-ACDA-C931F882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318-B2CC-4731-BBFB-D0E68AE2EC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623</Words>
  <Application>Microsoft Office PowerPoint</Application>
  <PresentationFormat>宽屏</PresentationFormat>
  <Paragraphs>143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主题​​</vt:lpstr>
      <vt:lpstr>Primary exploration of Lidar SLAM LOAM &amp; V-LOAM</vt:lpstr>
      <vt:lpstr>Why Lidar SLAM?</vt:lpstr>
      <vt:lpstr>Why Lidar SLAM?</vt:lpstr>
      <vt:lpstr>Introduction to Lidar</vt:lpstr>
      <vt:lpstr>Introduction to Lidar</vt:lpstr>
      <vt:lpstr>Introduction to Lidar</vt:lpstr>
      <vt:lpstr>LOAM: Lidar Odometry and Mapping in Real-time</vt:lpstr>
      <vt:lpstr>LOAM: Video</vt:lpstr>
      <vt:lpstr>LOAM: Overview</vt:lpstr>
      <vt:lpstr>LOAM: Lidar Odometry</vt:lpstr>
      <vt:lpstr>LOAM: Lidar Odometry</vt:lpstr>
      <vt:lpstr>LOAM: Lidar Odometry</vt:lpstr>
      <vt:lpstr>LOAM: Lidar Odometry</vt:lpstr>
      <vt:lpstr> </vt:lpstr>
      <vt:lpstr>LOAM: Lidar Mapping</vt:lpstr>
      <vt:lpstr>LOAM: Experiments</vt:lpstr>
      <vt:lpstr>LOAM: Assistance from an IMU</vt:lpstr>
      <vt:lpstr>Visual-lidar Odometry and Mapping: Low-drift, Robust, and Fast</vt:lpstr>
      <vt:lpstr>V-LOAM: Video</vt:lpstr>
      <vt:lpstr>V-LOAM: Overview</vt:lpstr>
      <vt:lpstr>V-LOAM: Visual Odometry</vt:lpstr>
      <vt:lpstr>V-LOAM: Lidar Odometry</vt:lpstr>
      <vt:lpstr>V-LOAM: Experiments(Accuracy Tests)</vt:lpstr>
      <vt:lpstr>V-LOAM: Experiments(Robustness Tests)</vt:lpstr>
      <vt:lpstr>V-LOAM: Experiments(Dramatic Lighting Changes)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exploration of Lidar Slam LOAM &amp; V-LOAM</dc:title>
  <dc:creator>泽宇</dc:creator>
  <cp:lastModifiedBy>泽宇</cp:lastModifiedBy>
  <cp:revision>37</cp:revision>
  <dcterms:created xsi:type="dcterms:W3CDTF">2020-04-07T12:25:58Z</dcterms:created>
  <dcterms:modified xsi:type="dcterms:W3CDTF">2020-04-08T07:12:27Z</dcterms:modified>
</cp:coreProperties>
</file>