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sldIdLst>
    <p:sldId id="256" r:id="rId2"/>
    <p:sldId id="290" r:id="rId3"/>
    <p:sldId id="286" r:id="rId4"/>
    <p:sldId id="300" r:id="rId5"/>
    <p:sldId id="291" r:id="rId6"/>
    <p:sldId id="257" r:id="rId7"/>
    <p:sldId id="292" r:id="rId8"/>
    <p:sldId id="293" r:id="rId9"/>
    <p:sldId id="295" r:id="rId10"/>
    <p:sldId id="258" r:id="rId11"/>
    <p:sldId id="267" r:id="rId12"/>
    <p:sldId id="281" r:id="rId13"/>
    <p:sldId id="271" r:id="rId14"/>
    <p:sldId id="268" r:id="rId15"/>
    <p:sldId id="269" r:id="rId16"/>
    <p:sldId id="272" r:id="rId17"/>
    <p:sldId id="273" r:id="rId18"/>
    <p:sldId id="296" r:id="rId19"/>
    <p:sldId id="282" r:id="rId20"/>
    <p:sldId id="274" r:id="rId21"/>
    <p:sldId id="275" r:id="rId22"/>
    <p:sldId id="276" r:id="rId23"/>
    <p:sldId id="278" r:id="rId24"/>
    <p:sldId id="298" r:id="rId25"/>
    <p:sldId id="299" r:id="rId26"/>
    <p:sldId id="277" r:id="rId27"/>
    <p:sldId id="280" r:id="rId28"/>
    <p:sldId id="279" r:id="rId29"/>
    <p:sldId id="301" r:id="rId30"/>
    <p:sldId id="284" r:id="rId31"/>
    <p:sldId id="302" r:id="rId32"/>
    <p:sldId id="30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cene 1" id="{7710DDEB-2D51-46C4-81CD-CC206D8FAFBF}">
          <p14:sldIdLst>
            <p14:sldId id="256"/>
          </p14:sldIdLst>
        </p14:section>
        <p14:section name="Point-1: VUI is the future" id="{46912B15-2844-4B66-A997-2CD5108E3907}">
          <p14:sldIdLst>
            <p14:sldId id="290"/>
            <p14:sldId id="286"/>
            <p14:sldId id="300"/>
          </p14:sldIdLst>
        </p14:section>
        <p14:section name="VUI is not good enough" id="{B8BB37F3-8B32-4372-A04D-18792285DC45}">
          <p14:sldIdLst>
            <p14:sldId id="291"/>
            <p14:sldId id="257"/>
            <p14:sldId id="292"/>
            <p14:sldId id="293"/>
            <p14:sldId id="295"/>
          </p14:sldIdLst>
        </p14:section>
        <p14:section name="Introduce WaveEar" id="{36DF274F-E05F-40C2-8303-5820C4F30E9D}">
          <p14:sldIdLst>
            <p14:sldId id="258"/>
            <p14:sldId id="267"/>
            <p14:sldId id="281"/>
            <p14:sldId id="271"/>
            <p14:sldId id="268"/>
            <p14:sldId id="269"/>
            <p14:sldId id="272"/>
            <p14:sldId id="273"/>
            <p14:sldId id="296"/>
            <p14:sldId id="282"/>
          </p14:sldIdLst>
        </p14:section>
        <p14:section name="Evaluation" id="{FFB6416A-6ED1-425C-8540-ADBCAE73F948}">
          <p14:sldIdLst>
            <p14:sldId id="274"/>
            <p14:sldId id="275"/>
            <p14:sldId id="276"/>
            <p14:sldId id="278"/>
            <p14:sldId id="298"/>
            <p14:sldId id="299"/>
            <p14:sldId id="277"/>
            <p14:sldId id="280"/>
            <p14:sldId id="279"/>
            <p14:sldId id="301"/>
            <p14:sldId id="284"/>
            <p14:sldId id="302"/>
            <p14:sldId id="303"/>
          </p14:sldIdLst>
        </p14:section>
        <p14:section name="Recycle" id="{8ABA1797-C088-4A36-9B14-AB6D6383DA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838"/>
    <a:srgbClr val="AFABAB"/>
    <a:srgbClr val="4472C4"/>
    <a:srgbClr val="C55A11"/>
    <a:srgbClr val="E93B2F"/>
    <a:srgbClr val="FFAC33"/>
    <a:srgbClr val="5478B8"/>
    <a:srgbClr val="0072BD"/>
    <a:srgbClr val="7AAA5A"/>
    <a:srgbClr val="00F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8CB7D-C5EA-41C6-A64B-66EE34B131B2}" v="469" dt="2019-06-17T21:49:03.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6" autoAdjust="0"/>
    <p:restoredTop sz="69039" autoAdjust="0"/>
  </p:normalViewPr>
  <p:slideViewPr>
    <p:cSldViewPr snapToGrid="0" showGuides="1">
      <p:cViewPr varScale="1">
        <p:scale>
          <a:sx n="71" d="100"/>
          <a:sy n="71" d="100"/>
        </p:scale>
        <p:origin x="162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hyperlink" Target="https://icons8.com/icon/4723/low-price"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hyperlink" Target="https://commons.wikimedia.org/wiki/File:26_Israeli_road_no_horn_sign.svg" TargetMode="External"/><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2011.igem.org/Team:Imperial_College_London/Extras/Collaboration"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icons8.com/icon/4723/low-price"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hyperlink" Target="https://commons.wikimedia.org/wiki/File:26_Israeli_road_no_horn_sign.svg" TargetMode="External"/><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2011.igem.org/Team:Imperial_College_London/Extras/Collaboration"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601A4-B6F8-4EB2-888C-D71A0076061B}"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n-US"/>
        </a:p>
      </dgm:t>
    </dgm:pt>
    <dgm:pt modelId="{47BBBE23-0824-4D27-931D-1A67E521F0CB}">
      <dgm:prSet/>
      <dgm:spPr/>
      <dgm:t>
        <a:bodyPr/>
        <a:lstStyle/>
        <a:p>
          <a:r>
            <a:rPr lang="en-US" dirty="0">
              <a:latin typeface="Bebas Neue" panose="00000500000000000000" pitchFamily="2" charset="0"/>
            </a:rPr>
            <a:t>Noise-resistant</a:t>
          </a:r>
        </a:p>
      </dgm:t>
    </dgm:pt>
    <dgm:pt modelId="{FDF23A8A-9AF9-4868-B96F-AEE72C668A21}" type="parTrans" cxnId="{3CD0441E-8F79-43D2-9C5A-20915145FEBD}">
      <dgm:prSet/>
      <dgm:spPr/>
      <dgm:t>
        <a:bodyPr/>
        <a:lstStyle/>
        <a:p>
          <a:endParaRPr lang="en-US"/>
        </a:p>
      </dgm:t>
    </dgm:pt>
    <dgm:pt modelId="{5C4A0BDE-1444-4C5D-8FAD-E96D5FB18956}" type="sibTrans" cxnId="{3CD0441E-8F79-43D2-9C5A-20915145FEBD}">
      <dgm:prSet/>
      <dgm:spPr/>
      <dgm:t>
        <a:bodyPr/>
        <a:lstStyle/>
        <a:p>
          <a:endParaRPr lang="en-US"/>
        </a:p>
      </dgm:t>
    </dgm:pt>
    <dgm:pt modelId="{D4EEE1DF-5C86-4B34-AA5E-82E877B273EA}">
      <dgm:prSet/>
      <dgm:spPr/>
      <dgm:t>
        <a:bodyPr/>
        <a:lstStyle/>
        <a:p>
          <a:r>
            <a:rPr lang="en-US" dirty="0">
              <a:latin typeface="Bebas Neue" panose="00000500000000000000" pitchFamily="2" charset="0"/>
            </a:rPr>
            <a:t>User-friendly</a:t>
          </a:r>
        </a:p>
      </dgm:t>
    </dgm:pt>
    <dgm:pt modelId="{A2DC79A1-D2BC-4861-BC20-F296B4483964}" type="parTrans" cxnId="{D2D5192F-0C89-43E9-9772-135E8A498133}">
      <dgm:prSet/>
      <dgm:spPr/>
      <dgm:t>
        <a:bodyPr/>
        <a:lstStyle/>
        <a:p>
          <a:endParaRPr lang="en-US"/>
        </a:p>
      </dgm:t>
    </dgm:pt>
    <dgm:pt modelId="{419E12D2-EC1F-47E7-9202-B02781DE1966}" type="sibTrans" cxnId="{D2D5192F-0C89-43E9-9772-135E8A498133}">
      <dgm:prSet/>
      <dgm:spPr/>
      <dgm:t>
        <a:bodyPr/>
        <a:lstStyle/>
        <a:p>
          <a:endParaRPr lang="en-US"/>
        </a:p>
      </dgm:t>
    </dgm:pt>
    <dgm:pt modelId="{8F9D37AF-7F8E-4328-BA8D-5BF3CD5FC712}">
      <dgm:prSet/>
      <dgm:spPr/>
      <dgm:t>
        <a:bodyPr/>
        <a:lstStyle/>
        <a:p>
          <a:r>
            <a:rPr lang="en-US">
              <a:latin typeface="Bebas Neue" panose="00000500000000000000" pitchFamily="2" charset="0"/>
            </a:rPr>
            <a:t>Informative</a:t>
          </a:r>
        </a:p>
      </dgm:t>
    </dgm:pt>
    <dgm:pt modelId="{548AD255-C450-4E95-A445-2AE3BCB5F5AD}" type="parTrans" cxnId="{6AD50900-8713-4D7F-8CFA-A9C8EEE8FC45}">
      <dgm:prSet/>
      <dgm:spPr/>
      <dgm:t>
        <a:bodyPr/>
        <a:lstStyle/>
        <a:p>
          <a:endParaRPr lang="en-US"/>
        </a:p>
      </dgm:t>
    </dgm:pt>
    <dgm:pt modelId="{DAC91BDE-275E-4F37-BBA4-C40B2DBC8FC7}" type="sibTrans" cxnId="{6AD50900-8713-4D7F-8CFA-A9C8EEE8FC45}">
      <dgm:prSet/>
      <dgm:spPr/>
      <dgm:t>
        <a:bodyPr/>
        <a:lstStyle/>
        <a:p>
          <a:endParaRPr lang="en-US"/>
        </a:p>
      </dgm:t>
    </dgm:pt>
    <dgm:pt modelId="{B5CDA5D6-4F58-445A-81E2-D1EB5CA03C02}">
      <dgm:prSet/>
      <dgm:spPr/>
      <dgm:t>
        <a:bodyPr/>
        <a:lstStyle/>
        <a:p>
          <a:r>
            <a:rPr lang="en-US" dirty="0">
              <a:latin typeface="Bebas Neue" panose="00000500000000000000" pitchFamily="2" charset="0"/>
            </a:rPr>
            <a:t>Low-cost</a:t>
          </a:r>
        </a:p>
      </dgm:t>
    </dgm:pt>
    <dgm:pt modelId="{7CE31194-B8EE-41A4-8E44-2162ED5B8E19}" type="parTrans" cxnId="{6F31E982-B0E9-43AE-ABFC-5EA623DCE189}">
      <dgm:prSet/>
      <dgm:spPr/>
      <dgm:t>
        <a:bodyPr/>
        <a:lstStyle/>
        <a:p>
          <a:endParaRPr lang="en-US"/>
        </a:p>
      </dgm:t>
    </dgm:pt>
    <dgm:pt modelId="{E17DA31A-BB22-4B10-8F05-535EDED1BE7A}" type="sibTrans" cxnId="{6F31E982-B0E9-43AE-ABFC-5EA623DCE189}">
      <dgm:prSet/>
      <dgm:spPr/>
      <dgm:t>
        <a:bodyPr/>
        <a:lstStyle/>
        <a:p>
          <a:endParaRPr lang="en-US"/>
        </a:p>
      </dgm:t>
    </dgm:pt>
    <dgm:pt modelId="{E36AEADF-A651-4421-AE3B-AAF3E68D9A5B}" type="pres">
      <dgm:prSet presAssocID="{243601A4-B6F8-4EB2-888C-D71A0076061B}" presName="linearFlow" presStyleCnt="0">
        <dgm:presLayoutVars>
          <dgm:dir/>
          <dgm:resizeHandles val="exact"/>
        </dgm:presLayoutVars>
      </dgm:prSet>
      <dgm:spPr/>
    </dgm:pt>
    <dgm:pt modelId="{EBB375AD-CCE2-4A2E-BD32-32959B1DBA37}" type="pres">
      <dgm:prSet presAssocID="{47BBBE23-0824-4D27-931D-1A67E521F0CB}" presName="composite" presStyleCnt="0"/>
      <dgm:spPr/>
    </dgm:pt>
    <dgm:pt modelId="{CA46F2E1-BC5D-440D-A159-3D4BDF44AC8E}" type="pres">
      <dgm:prSet presAssocID="{47BBBE23-0824-4D27-931D-1A67E521F0CB}"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 r="-1000"/>
          </a:stretch>
        </a:blipFill>
      </dgm:spPr>
    </dgm:pt>
    <dgm:pt modelId="{2C7D8D50-1518-404E-A50D-1C4A1B53146F}" type="pres">
      <dgm:prSet presAssocID="{47BBBE23-0824-4D27-931D-1A67E521F0CB}" presName="txShp" presStyleLbl="node1" presStyleIdx="0" presStyleCnt="4">
        <dgm:presLayoutVars>
          <dgm:bulletEnabled val="1"/>
        </dgm:presLayoutVars>
      </dgm:prSet>
      <dgm:spPr/>
    </dgm:pt>
    <dgm:pt modelId="{7DAB1DE3-223B-43DD-9928-13A95CCE0879}" type="pres">
      <dgm:prSet presAssocID="{5C4A0BDE-1444-4C5D-8FAD-E96D5FB18956}" presName="spacing" presStyleCnt="0"/>
      <dgm:spPr/>
    </dgm:pt>
    <dgm:pt modelId="{40AF55F2-626C-40E7-9A91-DD6093E5E0B8}" type="pres">
      <dgm:prSet presAssocID="{D4EEE1DF-5C86-4B34-AA5E-82E877B273EA}" presName="composite" presStyleCnt="0"/>
      <dgm:spPr/>
    </dgm:pt>
    <dgm:pt modelId="{370E22E4-5648-46FC-BBB7-86E4A3ADB1F1}" type="pres">
      <dgm:prSet presAssocID="{D4EEE1DF-5C86-4B34-AA5E-82E877B273EA}"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52000" r="-52000"/>
          </a:stretch>
        </a:blipFill>
      </dgm:spPr>
    </dgm:pt>
    <dgm:pt modelId="{0BFC2A8D-06BB-4309-A289-E33BAAA4D3B1}" type="pres">
      <dgm:prSet presAssocID="{D4EEE1DF-5C86-4B34-AA5E-82E877B273EA}" presName="txShp" presStyleLbl="node1" presStyleIdx="1" presStyleCnt="4">
        <dgm:presLayoutVars>
          <dgm:bulletEnabled val="1"/>
        </dgm:presLayoutVars>
      </dgm:prSet>
      <dgm:spPr/>
    </dgm:pt>
    <dgm:pt modelId="{991FB712-2FB8-498C-B6FC-0469342C40A6}" type="pres">
      <dgm:prSet presAssocID="{419E12D2-EC1F-47E7-9202-B02781DE1966}" presName="spacing" presStyleCnt="0"/>
      <dgm:spPr/>
    </dgm:pt>
    <dgm:pt modelId="{459139A2-5C15-46A5-AFB3-84045DA2BCD3}" type="pres">
      <dgm:prSet presAssocID="{8F9D37AF-7F8E-4328-BA8D-5BF3CD5FC712}" presName="composite" presStyleCnt="0"/>
      <dgm:spPr/>
    </dgm:pt>
    <dgm:pt modelId="{B5BC510C-CC21-4E94-ADB1-B8EAF828FA1D}" type="pres">
      <dgm:prSet presAssocID="{8F9D37AF-7F8E-4328-BA8D-5BF3CD5FC712}"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耳朵图标"/>
        </a:ext>
      </dgm:extLst>
    </dgm:pt>
    <dgm:pt modelId="{37BAFDF6-83F4-4CEB-9D41-AD8679DBA9F5}" type="pres">
      <dgm:prSet presAssocID="{8F9D37AF-7F8E-4328-BA8D-5BF3CD5FC712}" presName="txShp" presStyleLbl="node1" presStyleIdx="2" presStyleCnt="4">
        <dgm:presLayoutVars>
          <dgm:bulletEnabled val="1"/>
        </dgm:presLayoutVars>
      </dgm:prSet>
      <dgm:spPr/>
    </dgm:pt>
    <dgm:pt modelId="{0B9ABB3A-3BF9-48A6-8A34-8ABC992C79EF}" type="pres">
      <dgm:prSet presAssocID="{DAC91BDE-275E-4F37-BBA4-C40B2DBC8FC7}" presName="spacing" presStyleCnt="0"/>
      <dgm:spPr/>
    </dgm:pt>
    <dgm:pt modelId="{52470642-A5DC-47BE-B062-F93960906D3D}" type="pres">
      <dgm:prSet presAssocID="{B5CDA5D6-4F58-445A-81E2-D1EB5CA03C02}" presName="composite" presStyleCnt="0"/>
      <dgm:spPr/>
    </dgm:pt>
    <dgm:pt modelId="{E0D9C801-0C45-4384-8A1E-ED2DD0AA07E5}" type="pres">
      <dgm:prSet presAssocID="{B5CDA5D6-4F58-445A-81E2-D1EB5CA03C02}"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dgm:spPr>
    </dgm:pt>
    <dgm:pt modelId="{BF5B3466-A4E2-431B-993A-369B5F1192D8}" type="pres">
      <dgm:prSet presAssocID="{B5CDA5D6-4F58-445A-81E2-D1EB5CA03C02}" presName="txShp" presStyleLbl="node1" presStyleIdx="3" presStyleCnt="4">
        <dgm:presLayoutVars>
          <dgm:bulletEnabled val="1"/>
        </dgm:presLayoutVars>
      </dgm:prSet>
      <dgm:spPr/>
    </dgm:pt>
  </dgm:ptLst>
  <dgm:cxnLst>
    <dgm:cxn modelId="{6AD50900-8713-4D7F-8CFA-A9C8EEE8FC45}" srcId="{243601A4-B6F8-4EB2-888C-D71A0076061B}" destId="{8F9D37AF-7F8E-4328-BA8D-5BF3CD5FC712}" srcOrd="2" destOrd="0" parTransId="{548AD255-C450-4E95-A445-2AE3BCB5F5AD}" sibTransId="{DAC91BDE-275E-4F37-BBA4-C40B2DBC8FC7}"/>
    <dgm:cxn modelId="{3CD0441E-8F79-43D2-9C5A-20915145FEBD}" srcId="{243601A4-B6F8-4EB2-888C-D71A0076061B}" destId="{47BBBE23-0824-4D27-931D-1A67E521F0CB}" srcOrd="0" destOrd="0" parTransId="{FDF23A8A-9AF9-4868-B96F-AEE72C668A21}" sibTransId="{5C4A0BDE-1444-4C5D-8FAD-E96D5FB18956}"/>
    <dgm:cxn modelId="{D2D5192F-0C89-43E9-9772-135E8A498133}" srcId="{243601A4-B6F8-4EB2-888C-D71A0076061B}" destId="{D4EEE1DF-5C86-4B34-AA5E-82E877B273EA}" srcOrd="1" destOrd="0" parTransId="{A2DC79A1-D2BC-4861-BC20-F296B4483964}" sibTransId="{419E12D2-EC1F-47E7-9202-B02781DE1966}"/>
    <dgm:cxn modelId="{5C2E693E-07E6-47FC-9DFE-DC0E6EB87031}" type="presOf" srcId="{243601A4-B6F8-4EB2-888C-D71A0076061B}" destId="{E36AEADF-A651-4421-AE3B-AAF3E68D9A5B}" srcOrd="0" destOrd="0" presId="urn:microsoft.com/office/officeart/2005/8/layout/vList3"/>
    <dgm:cxn modelId="{6F31E982-B0E9-43AE-ABFC-5EA623DCE189}" srcId="{243601A4-B6F8-4EB2-888C-D71A0076061B}" destId="{B5CDA5D6-4F58-445A-81E2-D1EB5CA03C02}" srcOrd="3" destOrd="0" parTransId="{7CE31194-B8EE-41A4-8E44-2162ED5B8E19}" sibTransId="{E17DA31A-BB22-4B10-8F05-535EDED1BE7A}"/>
    <dgm:cxn modelId="{AC854DB2-5EE8-45F8-ACF2-5ECB6B30B017}" type="presOf" srcId="{D4EEE1DF-5C86-4B34-AA5E-82E877B273EA}" destId="{0BFC2A8D-06BB-4309-A289-E33BAAA4D3B1}" srcOrd="0" destOrd="0" presId="urn:microsoft.com/office/officeart/2005/8/layout/vList3"/>
    <dgm:cxn modelId="{7D1594C1-FB6F-4FB7-B74B-2F7FE5FEAF74}" type="presOf" srcId="{8F9D37AF-7F8E-4328-BA8D-5BF3CD5FC712}" destId="{37BAFDF6-83F4-4CEB-9D41-AD8679DBA9F5}" srcOrd="0" destOrd="0" presId="urn:microsoft.com/office/officeart/2005/8/layout/vList3"/>
    <dgm:cxn modelId="{27D935E3-B6ED-42E2-8B57-04681D56F9E8}" type="presOf" srcId="{47BBBE23-0824-4D27-931D-1A67E521F0CB}" destId="{2C7D8D50-1518-404E-A50D-1C4A1B53146F}" srcOrd="0" destOrd="0" presId="urn:microsoft.com/office/officeart/2005/8/layout/vList3"/>
    <dgm:cxn modelId="{03D79AFD-E4F5-488E-87E7-A8CE31DFC193}" type="presOf" srcId="{B5CDA5D6-4F58-445A-81E2-D1EB5CA03C02}" destId="{BF5B3466-A4E2-431B-993A-369B5F1192D8}" srcOrd="0" destOrd="0" presId="urn:microsoft.com/office/officeart/2005/8/layout/vList3"/>
    <dgm:cxn modelId="{4B4DAF06-1E4C-48EA-962E-427BF3CDD064}" type="presParOf" srcId="{E36AEADF-A651-4421-AE3B-AAF3E68D9A5B}" destId="{EBB375AD-CCE2-4A2E-BD32-32959B1DBA37}" srcOrd="0" destOrd="0" presId="urn:microsoft.com/office/officeart/2005/8/layout/vList3"/>
    <dgm:cxn modelId="{B6572728-7050-49D8-BCF7-D0688ED2F90C}" type="presParOf" srcId="{EBB375AD-CCE2-4A2E-BD32-32959B1DBA37}" destId="{CA46F2E1-BC5D-440D-A159-3D4BDF44AC8E}" srcOrd="0" destOrd="0" presId="urn:microsoft.com/office/officeart/2005/8/layout/vList3"/>
    <dgm:cxn modelId="{1754D4D1-9475-4DAB-8957-0946B4DE333A}" type="presParOf" srcId="{EBB375AD-CCE2-4A2E-BD32-32959B1DBA37}" destId="{2C7D8D50-1518-404E-A50D-1C4A1B53146F}" srcOrd="1" destOrd="0" presId="urn:microsoft.com/office/officeart/2005/8/layout/vList3"/>
    <dgm:cxn modelId="{29992885-EA5D-4623-B0E8-DE41725EFC4C}" type="presParOf" srcId="{E36AEADF-A651-4421-AE3B-AAF3E68D9A5B}" destId="{7DAB1DE3-223B-43DD-9928-13A95CCE0879}" srcOrd="1" destOrd="0" presId="urn:microsoft.com/office/officeart/2005/8/layout/vList3"/>
    <dgm:cxn modelId="{C611C30E-0BA5-465B-8DA4-0358DDF150CA}" type="presParOf" srcId="{E36AEADF-A651-4421-AE3B-AAF3E68D9A5B}" destId="{40AF55F2-626C-40E7-9A91-DD6093E5E0B8}" srcOrd="2" destOrd="0" presId="urn:microsoft.com/office/officeart/2005/8/layout/vList3"/>
    <dgm:cxn modelId="{3620ADD5-30CA-422D-B4D7-56568C326A36}" type="presParOf" srcId="{40AF55F2-626C-40E7-9A91-DD6093E5E0B8}" destId="{370E22E4-5648-46FC-BBB7-86E4A3ADB1F1}" srcOrd="0" destOrd="0" presId="urn:microsoft.com/office/officeart/2005/8/layout/vList3"/>
    <dgm:cxn modelId="{BB67F093-4DA9-43A3-B4CC-4C98BF7F24A9}" type="presParOf" srcId="{40AF55F2-626C-40E7-9A91-DD6093E5E0B8}" destId="{0BFC2A8D-06BB-4309-A289-E33BAAA4D3B1}" srcOrd="1" destOrd="0" presId="urn:microsoft.com/office/officeart/2005/8/layout/vList3"/>
    <dgm:cxn modelId="{53434D09-8245-4ECA-B0DB-7CC22BD5AD6F}" type="presParOf" srcId="{E36AEADF-A651-4421-AE3B-AAF3E68D9A5B}" destId="{991FB712-2FB8-498C-B6FC-0469342C40A6}" srcOrd="3" destOrd="0" presId="urn:microsoft.com/office/officeart/2005/8/layout/vList3"/>
    <dgm:cxn modelId="{C3B72A34-5811-45B2-BD69-D16EAE93C6B1}" type="presParOf" srcId="{E36AEADF-A651-4421-AE3B-AAF3E68D9A5B}" destId="{459139A2-5C15-46A5-AFB3-84045DA2BCD3}" srcOrd="4" destOrd="0" presId="urn:microsoft.com/office/officeart/2005/8/layout/vList3"/>
    <dgm:cxn modelId="{8CEA9D72-AE0F-4FD6-BBBE-9A3C3408DBA8}" type="presParOf" srcId="{459139A2-5C15-46A5-AFB3-84045DA2BCD3}" destId="{B5BC510C-CC21-4E94-ADB1-B8EAF828FA1D}" srcOrd="0" destOrd="0" presId="urn:microsoft.com/office/officeart/2005/8/layout/vList3"/>
    <dgm:cxn modelId="{DE1E86D7-312E-4A1D-8E3C-D16C86EE6023}" type="presParOf" srcId="{459139A2-5C15-46A5-AFB3-84045DA2BCD3}" destId="{37BAFDF6-83F4-4CEB-9D41-AD8679DBA9F5}" srcOrd="1" destOrd="0" presId="urn:microsoft.com/office/officeart/2005/8/layout/vList3"/>
    <dgm:cxn modelId="{130D8E80-1989-4D6A-9734-CC7EC1AF3F98}" type="presParOf" srcId="{E36AEADF-A651-4421-AE3B-AAF3E68D9A5B}" destId="{0B9ABB3A-3BF9-48A6-8A34-8ABC992C79EF}" srcOrd="5" destOrd="0" presId="urn:microsoft.com/office/officeart/2005/8/layout/vList3"/>
    <dgm:cxn modelId="{39416C4C-D2CE-47F5-8D80-E7BF8D1DE3BD}" type="presParOf" srcId="{E36AEADF-A651-4421-AE3B-AAF3E68D9A5B}" destId="{52470642-A5DC-47BE-B062-F93960906D3D}" srcOrd="6" destOrd="0" presId="urn:microsoft.com/office/officeart/2005/8/layout/vList3"/>
    <dgm:cxn modelId="{3E387E86-70F8-499F-9EFE-97349D48D47C}" type="presParOf" srcId="{52470642-A5DC-47BE-B062-F93960906D3D}" destId="{E0D9C801-0C45-4384-8A1E-ED2DD0AA07E5}" srcOrd="0" destOrd="0" presId="urn:microsoft.com/office/officeart/2005/8/layout/vList3"/>
    <dgm:cxn modelId="{5EC82714-8391-4442-818C-69744680C200}" type="presParOf" srcId="{52470642-A5DC-47BE-B062-F93960906D3D}" destId="{BF5B3466-A4E2-431B-993A-369B5F1192D8}"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811154-0CCA-4125-86F5-3619849D71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2EF88426-4D4F-487F-B54D-4236B2B14AC9}">
      <dgm:prSet custT="1"/>
      <dgm:spPr/>
      <dgm:t>
        <a:bodyPr/>
        <a:lstStyle/>
        <a:p>
          <a:r>
            <a:rPr lang="en-US" sz="1800"/>
            <a:t>End-to-end non-contact noise-resistant vocal sensing system</a:t>
          </a:r>
          <a:endParaRPr lang="zh-CN" sz="1800"/>
        </a:p>
      </dgm:t>
    </dgm:pt>
    <dgm:pt modelId="{4F759B17-1782-4C8F-8445-CB283E1175D8}" type="parTrans" cxnId="{D3933507-8018-462D-8E82-F2FF2A175269}">
      <dgm:prSet/>
      <dgm:spPr/>
      <dgm:t>
        <a:bodyPr/>
        <a:lstStyle/>
        <a:p>
          <a:endParaRPr lang="zh-CN" altLang="en-US"/>
        </a:p>
      </dgm:t>
    </dgm:pt>
    <dgm:pt modelId="{3399D7ED-604F-4828-B47F-D9125471EAC0}" type="sibTrans" cxnId="{D3933507-8018-462D-8E82-F2FF2A175269}">
      <dgm:prSet/>
      <dgm:spPr/>
      <dgm:t>
        <a:bodyPr/>
        <a:lstStyle/>
        <a:p>
          <a:endParaRPr lang="zh-CN" altLang="en-US"/>
        </a:p>
      </dgm:t>
    </dgm:pt>
    <dgm:pt modelId="{E218BE8A-33A1-4F51-8611-ABD5C216EA55}">
      <dgm:prSet custT="1"/>
      <dgm:spPr/>
      <dgm:t>
        <a:bodyPr/>
        <a:lstStyle/>
        <a:p>
          <a:r>
            <a:rPr lang="en-US" sz="1800" dirty="0"/>
            <a:t>Frequency-Modulated Continuous-Wave (FMCW) based </a:t>
          </a:r>
          <a:r>
            <a:rPr lang="en-US" sz="1800" dirty="0" err="1"/>
            <a:t>mmWave</a:t>
          </a:r>
          <a:r>
            <a:rPr lang="en-US" sz="1800" dirty="0"/>
            <a:t> probe and corresponding throat localization algorithm</a:t>
          </a:r>
          <a:endParaRPr lang="zh-CN" sz="1800" dirty="0"/>
        </a:p>
      </dgm:t>
    </dgm:pt>
    <dgm:pt modelId="{97CCB8DC-BA01-4080-AE7B-5C3149D72191}" type="parTrans" cxnId="{E93AC0E4-C2D5-475A-ACA1-46FFEC181E4D}">
      <dgm:prSet/>
      <dgm:spPr/>
      <dgm:t>
        <a:bodyPr/>
        <a:lstStyle/>
        <a:p>
          <a:endParaRPr lang="zh-CN" altLang="en-US"/>
        </a:p>
      </dgm:t>
    </dgm:pt>
    <dgm:pt modelId="{38424E6C-791B-4422-B012-1A0DF23E1055}" type="sibTrans" cxnId="{E93AC0E4-C2D5-475A-ACA1-46FFEC181E4D}">
      <dgm:prSet/>
      <dgm:spPr/>
      <dgm:t>
        <a:bodyPr/>
        <a:lstStyle/>
        <a:p>
          <a:endParaRPr lang="zh-CN" altLang="en-US"/>
        </a:p>
      </dgm:t>
    </dgm:pt>
    <dgm:pt modelId="{F543DC38-44F7-475C-A478-BEB1B095C453}">
      <dgm:prSet custT="1"/>
      <dgm:spPr/>
      <dgm:t>
        <a:bodyPr/>
        <a:lstStyle/>
        <a:p>
          <a:r>
            <a:rPr lang="en-US" sz="1800" dirty="0"/>
            <a:t>Experiments to evaluate noise resistance and robustness to other influences</a:t>
          </a:r>
          <a:endParaRPr lang="zh-CN" sz="1800" dirty="0"/>
        </a:p>
      </dgm:t>
    </dgm:pt>
    <dgm:pt modelId="{2F709BD5-CBEC-4BA8-98DB-E41988E31987}" type="parTrans" cxnId="{705754C7-CFF5-4221-8338-C56A5049A2E0}">
      <dgm:prSet/>
      <dgm:spPr/>
      <dgm:t>
        <a:bodyPr/>
        <a:lstStyle/>
        <a:p>
          <a:endParaRPr lang="zh-CN" altLang="en-US"/>
        </a:p>
      </dgm:t>
    </dgm:pt>
    <dgm:pt modelId="{5D698665-81FE-400C-B771-D21D32E62F32}" type="sibTrans" cxnId="{705754C7-CFF5-4221-8338-C56A5049A2E0}">
      <dgm:prSet/>
      <dgm:spPr/>
      <dgm:t>
        <a:bodyPr/>
        <a:lstStyle/>
        <a:p>
          <a:endParaRPr lang="zh-CN" altLang="en-US"/>
        </a:p>
      </dgm:t>
    </dgm:pt>
    <dgm:pt modelId="{38138348-9155-4A67-AF1E-BFFC72ED4697}">
      <dgm:prSet custT="1"/>
      <dgm:spPr/>
      <dgm:t>
        <a:bodyPr/>
        <a:lstStyle/>
        <a:p>
          <a:r>
            <a:rPr lang="en-US" altLang="zh-CN" sz="1800" dirty="0"/>
            <a:t>Wave-voice net to learn the end-to-end transformation from </a:t>
          </a:r>
          <a:r>
            <a:rPr lang="en-US" altLang="zh-CN" sz="1800" dirty="0" err="1"/>
            <a:t>mmWave</a:t>
          </a:r>
          <a:r>
            <a:rPr lang="en-US" altLang="zh-CN" sz="1800" dirty="0"/>
            <a:t> to voice</a:t>
          </a:r>
          <a:endParaRPr lang="zh-CN" sz="1800" dirty="0"/>
        </a:p>
      </dgm:t>
    </dgm:pt>
    <dgm:pt modelId="{4B5DE5BC-A76A-4C31-8597-A23338DFF93D}" type="parTrans" cxnId="{515BC076-5E2E-4FE6-BA0B-E3B03CC4E481}">
      <dgm:prSet/>
      <dgm:spPr/>
      <dgm:t>
        <a:bodyPr/>
        <a:lstStyle/>
        <a:p>
          <a:endParaRPr lang="zh-CN" altLang="en-US"/>
        </a:p>
      </dgm:t>
    </dgm:pt>
    <dgm:pt modelId="{4F0ACF03-48D2-4D36-877F-268B2F99E194}" type="sibTrans" cxnId="{515BC076-5E2E-4FE6-BA0B-E3B03CC4E481}">
      <dgm:prSet/>
      <dgm:spPr/>
      <dgm:t>
        <a:bodyPr/>
        <a:lstStyle/>
        <a:p>
          <a:endParaRPr lang="zh-CN" altLang="en-US"/>
        </a:p>
      </dgm:t>
    </dgm:pt>
    <dgm:pt modelId="{85A7F436-6A73-40D8-B210-53E8836BC273}" type="pres">
      <dgm:prSet presAssocID="{5D811154-0CCA-4125-86F5-3619849D7192}" presName="linear" presStyleCnt="0">
        <dgm:presLayoutVars>
          <dgm:animLvl val="lvl"/>
          <dgm:resizeHandles val="exact"/>
        </dgm:presLayoutVars>
      </dgm:prSet>
      <dgm:spPr/>
    </dgm:pt>
    <dgm:pt modelId="{8A300274-DB05-48F7-8438-E38D7F182C8E}" type="pres">
      <dgm:prSet presAssocID="{2EF88426-4D4F-487F-B54D-4236B2B14AC9}" presName="parentText" presStyleLbl="node1" presStyleIdx="0" presStyleCnt="4">
        <dgm:presLayoutVars>
          <dgm:chMax val="0"/>
          <dgm:bulletEnabled val="1"/>
        </dgm:presLayoutVars>
      </dgm:prSet>
      <dgm:spPr/>
    </dgm:pt>
    <dgm:pt modelId="{93517F66-3669-4C31-A8DB-82DF965EB614}" type="pres">
      <dgm:prSet presAssocID="{3399D7ED-604F-4828-B47F-D9125471EAC0}" presName="spacer" presStyleCnt="0"/>
      <dgm:spPr/>
    </dgm:pt>
    <dgm:pt modelId="{FA12AF35-6AD8-4249-902B-86F83C5F9F55}" type="pres">
      <dgm:prSet presAssocID="{E218BE8A-33A1-4F51-8611-ABD5C216EA55}" presName="parentText" presStyleLbl="node1" presStyleIdx="1" presStyleCnt="4">
        <dgm:presLayoutVars>
          <dgm:chMax val="0"/>
          <dgm:bulletEnabled val="1"/>
        </dgm:presLayoutVars>
      </dgm:prSet>
      <dgm:spPr/>
    </dgm:pt>
    <dgm:pt modelId="{CF09B5B4-E234-479D-AE0D-C5ABA202C3C9}" type="pres">
      <dgm:prSet presAssocID="{38424E6C-791B-4422-B012-1A0DF23E1055}" presName="spacer" presStyleCnt="0"/>
      <dgm:spPr/>
    </dgm:pt>
    <dgm:pt modelId="{C986148A-6E44-4C52-AFF6-23F3BCE7AF91}" type="pres">
      <dgm:prSet presAssocID="{38138348-9155-4A67-AF1E-BFFC72ED4697}" presName="parentText" presStyleLbl="node1" presStyleIdx="2" presStyleCnt="4">
        <dgm:presLayoutVars>
          <dgm:chMax val="0"/>
          <dgm:bulletEnabled val="1"/>
        </dgm:presLayoutVars>
      </dgm:prSet>
      <dgm:spPr/>
    </dgm:pt>
    <dgm:pt modelId="{AF38ED0F-D3FA-4826-A3FC-15722238844F}" type="pres">
      <dgm:prSet presAssocID="{4F0ACF03-48D2-4D36-877F-268B2F99E194}" presName="spacer" presStyleCnt="0"/>
      <dgm:spPr/>
    </dgm:pt>
    <dgm:pt modelId="{BDD73622-7645-4F9B-91D0-A711168B72FB}" type="pres">
      <dgm:prSet presAssocID="{F543DC38-44F7-475C-A478-BEB1B095C453}" presName="parentText" presStyleLbl="node1" presStyleIdx="3" presStyleCnt="4">
        <dgm:presLayoutVars>
          <dgm:chMax val="0"/>
          <dgm:bulletEnabled val="1"/>
        </dgm:presLayoutVars>
      </dgm:prSet>
      <dgm:spPr/>
    </dgm:pt>
  </dgm:ptLst>
  <dgm:cxnLst>
    <dgm:cxn modelId="{D3933507-8018-462D-8E82-F2FF2A175269}" srcId="{5D811154-0CCA-4125-86F5-3619849D7192}" destId="{2EF88426-4D4F-487F-B54D-4236B2B14AC9}" srcOrd="0" destOrd="0" parTransId="{4F759B17-1782-4C8F-8445-CB283E1175D8}" sibTransId="{3399D7ED-604F-4828-B47F-D9125471EAC0}"/>
    <dgm:cxn modelId="{F2C3E208-0185-4BB2-A7C1-91EFC84E2EF6}" type="presOf" srcId="{E218BE8A-33A1-4F51-8611-ABD5C216EA55}" destId="{FA12AF35-6AD8-4249-902B-86F83C5F9F55}" srcOrd="0" destOrd="0" presId="urn:microsoft.com/office/officeart/2005/8/layout/vList2"/>
    <dgm:cxn modelId="{DE02E243-1E2E-4149-BF8B-AA0774A8A7BC}" type="presOf" srcId="{5D811154-0CCA-4125-86F5-3619849D7192}" destId="{85A7F436-6A73-40D8-B210-53E8836BC273}" srcOrd="0" destOrd="0" presId="urn:microsoft.com/office/officeart/2005/8/layout/vList2"/>
    <dgm:cxn modelId="{515BC076-5E2E-4FE6-BA0B-E3B03CC4E481}" srcId="{5D811154-0CCA-4125-86F5-3619849D7192}" destId="{38138348-9155-4A67-AF1E-BFFC72ED4697}" srcOrd="2" destOrd="0" parTransId="{4B5DE5BC-A76A-4C31-8597-A23338DFF93D}" sibTransId="{4F0ACF03-48D2-4D36-877F-268B2F99E194}"/>
    <dgm:cxn modelId="{9223E292-7396-4E82-A9EA-44AA0261FF13}" type="presOf" srcId="{38138348-9155-4A67-AF1E-BFFC72ED4697}" destId="{C986148A-6E44-4C52-AFF6-23F3BCE7AF91}" srcOrd="0" destOrd="0" presId="urn:microsoft.com/office/officeart/2005/8/layout/vList2"/>
    <dgm:cxn modelId="{705754C7-CFF5-4221-8338-C56A5049A2E0}" srcId="{5D811154-0CCA-4125-86F5-3619849D7192}" destId="{F543DC38-44F7-475C-A478-BEB1B095C453}" srcOrd="3" destOrd="0" parTransId="{2F709BD5-CBEC-4BA8-98DB-E41988E31987}" sibTransId="{5D698665-81FE-400C-B771-D21D32E62F32}"/>
    <dgm:cxn modelId="{B2908EDF-520A-4815-8573-DDDA041E2346}" type="presOf" srcId="{2EF88426-4D4F-487F-B54D-4236B2B14AC9}" destId="{8A300274-DB05-48F7-8438-E38D7F182C8E}" srcOrd="0" destOrd="0" presId="urn:microsoft.com/office/officeart/2005/8/layout/vList2"/>
    <dgm:cxn modelId="{E93AC0E4-C2D5-475A-ACA1-46FFEC181E4D}" srcId="{5D811154-0CCA-4125-86F5-3619849D7192}" destId="{E218BE8A-33A1-4F51-8611-ABD5C216EA55}" srcOrd="1" destOrd="0" parTransId="{97CCB8DC-BA01-4080-AE7B-5C3149D72191}" sibTransId="{38424E6C-791B-4422-B012-1A0DF23E1055}"/>
    <dgm:cxn modelId="{652AF5E7-C4A9-4DBD-A361-0CEB75C73B2B}" type="presOf" srcId="{F543DC38-44F7-475C-A478-BEB1B095C453}" destId="{BDD73622-7645-4F9B-91D0-A711168B72FB}" srcOrd="0" destOrd="0" presId="urn:microsoft.com/office/officeart/2005/8/layout/vList2"/>
    <dgm:cxn modelId="{DEAB76CE-FF30-4715-B58A-E3430EC3D501}" type="presParOf" srcId="{85A7F436-6A73-40D8-B210-53E8836BC273}" destId="{8A300274-DB05-48F7-8438-E38D7F182C8E}" srcOrd="0" destOrd="0" presId="urn:microsoft.com/office/officeart/2005/8/layout/vList2"/>
    <dgm:cxn modelId="{F0FAFF7E-1E12-4CB4-8DAB-04024A340905}" type="presParOf" srcId="{85A7F436-6A73-40D8-B210-53E8836BC273}" destId="{93517F66-3669-4C31-A8DB-82DF965EB614}" srcOrd="1" destOrd="0" presId="urn:microsoft.com/office/officeart/2005/8/layout/vList2"/>
    <dgm:cxn modelId="{E899C3F8-7478-4E4B-81F0-8FAE4994B741}" type="presParOf" srcId="{85A7F436-6A73-40D8-B210-53E8836BC273}" destId="{FA12AF35-6AD8-4249-902B-86F83C5F9F55}" srcOrd="2" destOrd="0" presId="urn:microsoft.com/office/officeart/2005/8/layout/vList2"/>
    <dgm:cxn modelId="{460DB0B1-0563-4636-8D22-2F44DBB008C2}" type="presParOf" srcId="{85A7F436-6A73-40D8-B210-53E8836BC273}" destId="{CF09B5B4-E234-479D-AE0D-C5ABA202C3C9}" srcOrd="3" destOrd="0" presId="urn:microsoft.com/office/officeart/2005/8/layout/vList2"/>
    <dgm:cxn modelId="{B2BDF26F-D4A4-4B4E-A60D-8E3D89291082}" type="presParOf" srcId="{85A7F436-6A73-40D8-B210-53E8836BC273}" destId="{C986148A-6E44-4C52-AFF6-23F3BCE7AF91}" srcOrd="4" destOrd="0" presId="urn:microsoft.com/office/officeart/2005/8/layout/vList2"/>
    <dgm:cxn modelId="{97981B6C-5E3F-4DC5-B82C-8BA54955012E}" type="presParOf" srcId="{85A7F436-6A73-40D8-B210-53E8836BC273}" destId="{AF38ED0F-D3FA-4826-A3FC-15722238844F}" srcOrd="5" destOrd="0" presId="urn:microsoft.com/office/officeart/2005/8/layout/vList2"/>
    <dgm:cxn modelId="{1781AF90-557B-4DBA-9E74-5C031F466434}" type="presParOf" srcId="{85A7F436-6A73-40D8-B210-53E8836BC273}" destId="{BDD73622-7645-4F9B-91D0-A711168B72F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D8D50-1518-404E-A50D-1C4A1B53146F}">
      <dsp:nvSpPr>
        <dsp:cNvPr id="0" name=""/>
        <dsp:cNvSpPr/>
      </dsp:nvSpPr>
      <dsp:spPr>
        <a:xfrm rot="10800000">
          <a:off x="940396" y="483"/>
          <a:ext cx="3054219" cy="684402"/>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1803"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Bebas Neue" panose="00000500000000000000" pitchFamily="2" charset="0"/>
            </a:rPr>
            <a:t>Noise-resistant</a:t>
          </a:r>
        </a:p>
      </dsp:txBody>
      <dsp:txXfrm rot="10800000">
        <a:off x="1111496" y="483"/>
        <a:ext cx="2883119" cy="684402"/>
      </dsp:txXfrm>
    </dsp:sp>
    <dsp:sp modelId="{CA46F2E1-BC5D-440D-A159-3D4BDF44AC8E}">
      <dsp:nvSpPr>
        <dsp:cNvPr id="0" name=""/>
        <dsp:cNvSpPr/>
      </dsp:nvSpPr>
      <dsp:spPr>
        <a:xfrm>
          <a:off x="598195" y="483"/>
          <a:ext cx="684402" cy="684402"/>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 r="-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FC2A8D-06BB-4309-A289-E33BAAA4D3B1}">
      <dsp:nvSpPr>
        <dsp:cNvPr id="0" name=""/>
        <dsp:cNvSpPr/>
      </dsp:nvSpPr>
      <dsp:spPr>
        <a:xfrm rot="10800000">
          <a:off x="940396" y="889185"/>
          <a:ext cx="3054219" cy="684402"/>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1803"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Bebas Neue" panose="00000500000000000000" pitchFamily="2" charset="0"/>
            </a:rPr>
            <a:t>User-friendly</a:t>
          </a:r>
        </a:p>
      </dsp:txBody>
      <dsp:txXfrm rot="10800000">
        <a:off x="1111496" y="889185"/>
        <a:ext cx="2883119" cy="684402"/>
      </dsp:txXfrm>
    </dsp:sp>
    <dsp:sp modelId="{370E22E4-5648-46FC-BBB7-86E4A3ADB1F1}">
      <dsp:nvSpPr>
        <dsp:cNvPr id="0" name=""/>
        <dsp:cNvSpPr/>
      </dsp:nvSpPr>
      <dsp:spPr>
        <a:xfrm>
          <a:off x="598195" y="889185"/>
          <a:ext cx="684402" cy="684402"/>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52000" r="-5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BAFDF6-83F4-4CEB-9D41-AD8679DBA9F5}">
      <dsp:nvSpPr>
        <dsp:cNvPr id="0" name=""/>
        <dsp:cNvSpPr/>
      </dsp:nvSpPr>
      <dsp:spPr>
        <a:xfrm rot="10800000">
          <a:off x="940396" y="1777887"/>
          <a:ext cx="3054219" cy="684402"/>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1803"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Bebas Neue" panose="00000500000000000000" pitchFamily="2" charset="0"/>
            </a:rPr>
            <a:t>Informative</a:t>
          </a:r>
        </a:p>
      </dsp:txBody>
      <dsp:txXfrm rot="10800000">
        <a:off x="1111496" y="1777887"/>
        <a:ext cx="2883119" cy="684402"/>
      </dsp:txXfrm>
    </dsp:sp>
    <dsp:sp modelId="{B5BC510C-CC21-4E94-ADB1-B8EAF828FA1D}">
      <dsp:nvSpPr>
        <dsp:cNvPr id="0" name=""/>
        <dsp:cNvSpPr/>
      </dsp:nvSpPr>
      <dsp:spPr>
        <a:xfrm>
          <a:off x="598195" y="1777887"/>
          <a:ext cx="684402" cy="68440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5B3466-A4E2-431B-993A-369B5F1192D8}">
      <dsp:nvSpPr>
        <dsp:cNvPr id="0" name=""/>
        <dsp:cNvSpPr/>
      </dsp:nvSpPr>
      <dsp:spPr>
        <a:xfrm rot="10800000">
          <a:off x="940396" y="2666589"/>
          <a:ext cx="3054219" cy="684402"/>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1803"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Bebas Neue" panose="00000500000000000000" pitchFamily="2" charset="0"/>
            </a:rPr>
            <a:t>Low-cost</a:t>
          </a:r>
        </a:p>
      </dsp:txBody>
      <dsp:txXfrm rot="10800000">
        <a:off x="1111496" y="2666589"/>
        <a:ext cx="2883119" cy="684402"/>
      </dsp:txXfrm>
    </dsp:sp>
    <dsp:sp modelId="{E0D9C801-0C45-4384-8A1E-ED2DD0AA07E5}">
      <dsp:nvSpPr>
        <dsp:cNvPr id="0" name=""/>
        <dsp:cNvSpPr/>
      </dsp:nvSpPr>
      <dsp:spPr>
        <a:xfrm>
          <a:off x="598195" y="2666589"/>
          <a:ext cx="684402" cy="684402"/>
        </a:xfrm>
        <a:prstGeom prst="ellipse">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00274-DB05-48F7-8438-E38D7F182C8E}">
      <dsp:nvSpPr>
        <dsp:cNvPr id="0" name=""/>
        <dsp:cNvSpPr/>
      </dsp:nvSpPr>
      <dsp:spPr>
        <a:xfrm>
          <a:off x="0" y="519"/>
          <a:ext cx="8403220" cy="631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End-to-end non-contact noise-resistant vocal sensing system</a:t>
          </a:r>
          <a:endParaRPr lang="zh-CN" sz="1800" kern="1200"/>
        </a:p>
      </dsp:txBody>
      <dsp:txXfrm>
        <a:off x="30834" y="31353"/>
        <a:ext cx="8341552" cy="569977"/>
      </dsp:txXfrm>
    </dsp:sp>
    <dsp:sp modelId="{FA12AF35-6AD8-4249-902B-86F83C5F9F55}">
      <dsp:nvSpPr>
        <dsp:cNvPr id="0" name=""/>
        <dsp:cNvSpPr/>
      </dsp:nvSpPr>
      <dsp:spPr>
        <a:xfrm>
          <a:off x="0" y="645454"/>
          <a:ext cx="8403220" cy="631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Frequency-Modulated Continuous-Wave (FMCW) based </a:t>
          </a:r>
          <a:r>
            <a:rPr lang="en-US" sz="1800" kern="1200" dirty="0" err="1"/>
            <a:t>mmWave</a:t>
          </a:r>
          <a:r>
            <a:rPr lang="en-US" sz="1800" kern="1200" dirty="0"/>
            <a:t> probe and corresponding throat localization algorithm</a:t>
          </a:r>
          <a:endParaRPr lang="zh-CN" sz="1800" kern="1200" dirty="0"/>
        </a:p>
      </dsp:txBody>
      <dsp:txXfrm>
        <a:off x="30834" y="676288"/>
        <a:ext cx="8341552" cy="569977"/>
      </dsp:txXfrm>
    </dsp:sp>
    <dsp:sp modelId="{C986148A-6E44-4C52-AFF6-23F3BCE7AF91}">
      <dsp:nvSpPr>
        <dsp:cNvPr id="0" name=""/>
        <dsp:cNvSpPr/>
      </dsp:nvSpPr>
      <dsp:spPr>
        <a:xfrm>
          <a:off x="0" y="1290389"/>
          <a:ext cx="8403220" cy="631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zh-CN" sz="1800" kern="1200" dirty="0"/>
            <a:t>Wave-voice net to learn the end-to-end transformation from </a:t>
          </a:r>
          <a:r>
            <a:rPr lang="en-US" altLang="zh-CN" sz="1800" kern="1200" dirty="0" err="1"/>
            <a:t>mmWave</a:t>
          </a:r>
          <a:r>
            <a:rPr lang="en-US" altLang="zh-CN" sz="1800" kern="1200" dirty="0"/>
            <a:t> to voice</a:t>
          </a:r>
          <a:endParaRPr lang="zh-CN" sz="1800" kern="1200" dirty="0"/>
        </a:p>
      </dsp:txBody>
      <dsp:txXfrm>
        <a:off x="30834" y="1321223"/>
        <a:ext cx="8341552" cy="569977"/>
      </dsp:txXfrm>
    </dsp:sp>
    <dsp:sp modelId="{BDD73622-7645-4F9B-91D0-A711168B72FB}">
      <dsp:nvSpPr>
        <dsp:cNvPr id="0" name=""/>
        <dsp:cNvSpPr/>
      </dsp:nvSpPr>
      <dsp:spPr>
        <a:xfrm>
          <a:off x="0" y="1935323"/>
          <a:ext cx="8403220" cy="631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Experiments to evaluate noise resistance and robustness to other influences</a:t>
          </a:r>
          <a:endParaRPr lang="zh-CN" sz="1800" kern="1200" dirty="0"/>
        </a:p>
      </dsp:txBody>
      <dsp:txXfrm>
        <a:off x="30834" y="1966157"/>
        <a:ext cx="8341552" cy="56997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DengXian" panose="02010600030101010101" pitchFamily="2" charset="-122"/>
                <a:ea typeface="DengXian" panose="02010600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DengXian" panose="02010600030101010101" pitchFamily="2" charset="-122"/>
                <a:ea typeface="DengXian" panose="02010600030101010101" pitchFamily="2" charset="-122"/>
              </a:defRPr>
            </a:lvl1pPr>
          </a:lstStyle>
          <a:p>
            <a:fld id="{21D728D9-CB71-40C8-B618-78FF200E619F}" type="datetimeFigureOut">
              <a:rPr lang="zh-CN" altLang="en-US" smtClean="0"/>
              <a:pPr/>
              <a:t>2020/3/11</a:t>
            </a:fld>
            <a:endParaRPr lang="zh-CN" altLang="en-US" dirty="0"/>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DengXian" panose="02010600030101010101" pitchFamily="2" charset="-122"/>
                <a:ea typeface="DengXian" panose="02010600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DengXian" panose="02010600030101010101" pitchFamily="2" charset="-122"/>
                <a:ea typeface="DengXian" panose="02010600030101010101" pitchFamily="2" charset="-122"/>
              </a:defRPr>
            </a:lvl1pPr>
          </a:lstStyle>
          <a:p>
            <a:fld id="{EA864936-9674-4DDE-B02D-B618442DBFB4}" type="slidenum">
              <a:rPr lang="zh-CN" altLang="en-US" smtClean="0"/>
              <a:pPr/>
              <a:t>‹#›</a:t>
            </a:fld>
            <a:endParaRPr lang="zh-CN" altLang="en-US" dirty="0"/>
          </a:p>
        </p:txBody>
      </p:sp>
    </p:spTree>
    <p:extLst>
      <p:ext uri="{BB962C8B-B14F-4D97-AF65-F5344CB8AC3E}">
        <p14:creationId xmlns:p14="http://schemas.microsoft.com/office/powerpoint/2010/main" val="155111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DengXian" panose="02010600030101010101" pitchFamily="2" charset="-122"/>
        <a:ea typeface="DengXian" panose="02010600030101010101" pitchFamily="2" charset="-122"/>
        <a:cs typeface="+mn-cs"/>
      </a:defRPr>
    </a:lvl1pPr>
    <a:lvl2pPr marL="457200" algn="l" defTabSz="914400" rtl="0" eaLnBrk="1" latinLnBrk="0" hangingPunct="1">
      <a:defRPr sz="1200" kern="1200">
        <a:solidFill>
          <a:schemeClr val="tx1"/>
        </a:solidFill>
        <a:latin typeface="DengXian" panose="02010600030101010101" pitchFamily="2" charset="-122"/>
        <a:ea typeface="DengXian" panose="02010600030101010101" pitchFamily="2" charset="-122"/>
        <a:cs typeface="+mn-cs"/>
      </a:defRPr>
    </a:lvl2pPr>
    <a:lvl3pPr marL="914400" algn="l" defTabSz="914400" rtl="0" eaLnBrk="1" latinLnBrk="0" hangingPunct="1">
      <a:defRPr sz="1200" kern="1200">
        <a:solidFill>
          <a:schemeClr val="tx1"/>
        </a:solidFill>
        <a:latin typeface="DengXian" panose="02010600030101010101" pitchFamily="2" charset="-122"/>
        <a:ea typeface="DengXian" panose="02010600030101010101" pitchFamily="2" charset="-122"/>
        <a:cs typeface="+mn-cs"/>
      </a:defRPr>
    </a:lvl3pPr>
    <a:lvl4pPr marL="1371600" algn="l" defTabSz="914400" rtl="0" eaLnBrk="1" latinLnBrk="0" hangingPunct="1">
      <a:defRPr sz="1200" kern="1200">
        <a:solidFill>
          <a:schemeClr val="tx1"/>
        </a:solidFill>
        <a:latin typeface="DengXian" panose="02010600030101010101" pitchFamily="2" charset="-122"/>
        <a:ea typeface="DengXian" panose="02010600030101010101" pitchFamily="2" charset="-122"/>
        <a:cs typeface="+mn-cs"/>
      </a:defRPr>
    </a:lvl4pPr>
    <a:lvl5pPr marL="1828800" algn="l" defTabSz="914400" rtl="0" eaLnBrk="1" latinLnBrk="0" hangingPunct="1">
      <a:defRPr sz="1200" kern="1200">
        <a:solidFill>
          <a:schemeClr val="tx1"/>
        </a:solidFill>
        <a:latin typeface="DengXian" panose="02010600030101010101" pitchFamily="2" charset="-122"/>
        <a:ea typeface="DengXian"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Thanks for the introductions</a:t>
            </a:r>
          </a:p>
          <a:p>
            <a:r>
              <a:rPr lang="en-US" dirty="0"/>
              <a:t>Today I am going to present our paper, WAVEEAR, Exploring a </a:t>
            </a:r>
            <a:r>
              <a:rPr lang="en-US" dirty="0" err="1"/>
              <a:t>mmWave</a:t>
            </a:r>
            <a:r>
              <a:rPr lang="en-US" dirty="0"/>
              <a:t>-based Noise-resistant Speech Sensing for Voice-User Interface</a:t>
            </a:r>
          </a:p>
          <a:p>
            <a:r>
              <a:rPr lang="en-US" dirty="0"/>
              <a:t>This is a joint work with my collaborators from </a:t>
            </a:r>
            <a:r>
              <a:rPr lang="en-US" dirty="0" err="1"/>
              <a:t>suny</a:t>
            </a:r>
            <a:r>
              <a:rPr lang="en-US" dirty="0"/>
              <a:t> buffalo, NJUPT, and UCLA</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1</a:t>
            </a:fld>
            <a:endParaRPr lang="zh-CN" altLang="en-US"/>
          </a:p>
        </p:txBody>
      </p:sp>
    </p:spTree>
    <p:extLst>
      <p:ext uri="{BB962C8B-B14F-4D97-AF65-F5344CB8AC3E}">
        <p14:creationId xmlns:p14="http://schemas.microsoft.com/office/powerpoint/2010/main" val="6944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we take a close look at vocal vibration. </a:t>
            </a:r>
          </a:p>
          <a:p>
            <a:r>
              <a:rPr lang="en-US" altLang="zh-CN" dirty="0"/>
              <a:t>Vocal vibration is the near-throat skin vibration caused by speech airflow and movement of articulatory organs. </a:t>
            </a:r>
          </a:p>
          <a:p>
            <a:r>
              <a:rPr lang="en-US" altLang="zh-CN" dirty="0"/>
              <a:t>And we also found </a:t>
            </a:r>
            <a:r>
              <a:rPr lang="en-US" altLang="zh-CN" dirty="0" err="1"/>
              <a:t>mmWave</a:t>
            </a:r>
            <a:r>
              <a:rPr lang="en-US" altLang="zh-CN" dirty="0"/>
              <a:t> can provide enough resolution to capture the minute displacement of vocal vibration.</a:t>
            </a:r>
          </a:p>
          <a:p>
            <a:endParaRPr lang="en-US" altLang="zh-CN" dirty="0"/>
          </a:p>
          <a:p>
            <a:r>
              <a:rPr lang="en-US" altLang="zh-CN" dirty="0"/>
              <a:t>In our initial study, we pointed the </a:t>
            </a:r>
            <a:r>
              <a:rPr lang="en-US" altLang="zh-CN" dirty="0" err="1"/>
              <a:t>mmwave</a:t>
            </a:r>
            <a:r>
              <a:rPr lang="en-US" altLang="zh-CN" dirty="0"/>
              <a:t> to subjects and asked them to speak ABCD for two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reflected </a:t>
            </a:r>
            <a:r>
              <a:rPr lang="en-US" altLang="zh-CN" dirty="0" err="1"/>
              <a:t>mmWave</a:t>
            </a:r>
            <a:r>
              <a:rPr lang="en-US" altLang="zh-CN" dirty="0"/>
              <a:t> from throat share the similar envelop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indicates the feasibility of the wave ear.</a:t>
            </a:r>
            <a:endParaRPr lang="zh-CN" altLang="en-US" dirty="0"/>
          </a:p>
          <a:p>
            <a:endParaRPr lang="en-US" altLang="zh-CN"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10</a:t>
            </a:fld>
            <a:endParaRPr lang="zh-CN" altLang="en-US"/>
          </a:p>
        </p:txBody>
      </p:sp>
    </p:spTree>
    <p:extLst>
      <p:ext uri="{BB962C8B-B14F-4D97-AF65-F5344CB8AC3E}">
        <p14:creationId xmlns:p14="http://schemas.microsoft.com/office/powerpoint/2010/main" val="1523072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here is the general idea of how </a:t>
            </a:r>
            <a:r>
              <a:rPr lang="en-US" altLang="zh-CN" dirty="0" err="1"/>
              <a:t>WaveEar</a:t>
            </a:r>
            <a:r>
              <a:rPr lang="en-US" altLang="zh-CN" dirty="0"/>
              <a:t> works. </a:t>
            </a:r>
          </a:p>
          <a:p>
            <a:r>
              <a:rPr lang="en-US" altLang="zh-CN" dirty="0" err="1"/>
              <a:t>WaveEar</a:t>
            </a:r>
            <a:r>
              <a:rPr lang="en-US" altLang="zh-CN" dirty="0"/>
              <a:t> would point the </a:t>
            </a:r>
            <a:r>
              <a:rPr lang="en-US" altLang="zh-CN" dirty="0" err="1"/>
              <a:t>mmWave</a:t>
            </a:r>
            <a:r>
              <a:rPr lang="en-US" altLang="zh-CN" dirty="0"/>
              <a:t> to the throat of the speaking user</a:t>
            </a:r>
          </a:p>
          <a:p>
            <a:r>
              <a:rPr lang="en-US" altLang="zh-CN" dirty="0"/>
              <a:t>and the vocal vibration of the user would interfere the reflected </a:t>
            </a:r>
            <a:r>
              <a:rPr lang="en-US" altLang="zh-CN" dirty="0" err="1"/>
              <a:t>mmWave</a:t>
            </a:r>
            <a:r>
              <a:rPr lang="en-US" altLang="zh-CN" dirty="0"/>
              <a:t> and encode the speech information to it</a:t>
            </a:r>
          </a:p>
          <a:p>
            <a:r>
              <a:rPr lang="en-US" altLang="zh-CN" dirty="0"/>
              <a:t>We can extract the voice information in the reflected </a:t>
            </a:r>
            <a:r>
              <a:rPr lang="en-US" altLang="zh-CN" dirty="0" err="1"/>
              <a:t>mmWave</a:t>
            </a:r>
            <a:r>
              <a:rPr lang="en-US" altLang="zh-CN" dirty="0"/>
              <a:t> to reconstruct the user’s voice for noise resistant Voice user interactions in multiple scenarios</a:t>
            </a:r>
          </a:p>
        </p:txBody>
      </p:sp>
      <p:sp>
        <p:nvSpPr>
          <p:cNvPr id="4" name="灯片编号占位符 3"/>
          <p:cNvSpPr>
            <a:spLocks noGrp="1"/>
          </p:cNvSpPr>
          <p:nvPr>
            <p:ph type="sldNum" sz="quarter" idx="5"/>
          </p:nvPr>
        </p:nvSpPr>
        <p:spPr/>
        <p:txBody>
          <a:bodyPr/>
          <a:lstStyle/>
          <a:p>
            <a:fld id="{EA864936-9674-4DDE-B02D-B618442DBFB4}" type="slidenum">
              <a:rPr lang="zh-CN" altLang="en-US" smtClean="0"/>
              <a:t>11</a:t>
            </a:fld>
            <a:endParaRPr lang="zh-CN" altLang="en-US"/>
          </a:p>
        </p:txBody>
      </p:sp>
    </p:spTree>
    <p:extLst>
      <p:ext uri="{BB962C8B-B14F-4D97-AF65-F5344CB8AC3E}">
        <p14:creationId xmlns:p14="http://schemas.microsoft.com/office/powerpoint/2010/main" val="381141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look at how the </a:t>
            </a:r>
            <a:r>
              <a:rPr lang="en-US" altLang="zh-CN" dirty="0" err="1"/>
              <a:t>mmWave</a:t>
            </a:r>
            <a:r>
              <a:rPr lang="en-US" altLang="zh-CN" dirty="0"/>
              <a:t> is generated</a:t>
            </a:r>
          </a:p>
          <a:p>
            <a:r>
              <a:rPr lang="en-US" altLang="zh-CN" dirty="0"/>
              <a:t>We design a low cost </a:t>
            </a:r>
            <a:r>
              <a:rPr lang="en-US" altLang="zh-CN" dirty="0" err="1"/>
              <a:t>mmWave</a:t>
            </a:r>
            <a:r>
              <a:rPr lang="en-US" altLang="zh-CN" dirty="0"/>
              <a:t> probe to facilitate FMCW </a:t>
            </a:r>
            <a:r>
              <a:rPr lang="en-US" altLang="zh-CN" dirty="0" err="1"/>
              <a:t>mmWave</a:t>
            </a:r>
            <a:r>
              <a:rPr lang="en-US" altLang="zh-CN" dirty="0"/>
              <a:t> generation. It contains baseband, MCU, and RF boards</a:t>
            </a:r>
          </a:p>
          <a:p>
            <a:r>
              <a:rPr lang="en-US" altLang="zh-CN" dirty="0"/>
              <a:t>The Operational-amplifier in baseband board generates an </a:t>
            </a:r>
            <a:r>
              <a:rPr lang="en-US" altLang="zh-CN" dirty="0">
                <a:solidFill>
                  <a:schemeClr val="accent6">
                    <a:lumMod val="75000"/>
                  </a:schemeClr>
                </a:solidFill>
              </a:rPr>
              <a:t>analog sawtooth signal</a:t>
            </a:r>
          </a:p>
          <a:p>
            <a:r>
              <a:rPr lang="en-US" altLang="zh-CN" dirty="0">
                <a:solidFill>
                  <a:schemeClr val="accent6">
                    <a:lumMod val="75000"/>
                  </a:schemeClr>
                </a:solidFill>
              </a:rPr>
              <a:t>Analog sawtooth signal </a:t>
            </a:r>
            <a:r>
              <a:rPr lang="en-US" altLang="zh-CN" dirty="0"/>
              <a:t>controls a free-running voltage-controlled oscillator (</a:t>
            </a:r>
            <a:r>
              <a:rPr lang="en-US" altLang="zh-CN" dirty="0">
                <a:solidFill>
                  <a:schemeClr val="accent6">
                    <a:lumMod val="75000"/>
                  </a:schemeClr>
                </a:solidFill>
              </a:rPr>
              <a:t>VCO</a:t>
            </a:r>
            <a:r>
              <a:rPr lang="en-US" altLang="zh-CN" dirty="0"/>
              <a:t>) in RF board to generate the Frequency-Modulate Continuous-</a:t>
            </a:r>
            <a:r>
              <a:rPr lang="en-US" altLang="zh-CN" dirty="0" err="1"/>
              <a:t>mmWave</a:t>
            </a:r>
            <a:r>
              <a:rPr lang="en-US" altLang="zh-CN" dirty="0"/>
              <a:t>.</a:t>
            </a:r>
          </a:p>
          <a:p>
            <a:r>
              <a:rPr lang="en-US" altLang="zh-CN" dirty="0"/>
              <a:t>Using this probe, Wave Ear can emit high-frequency </a:t>
            </a:r>
            <a:r>
              <a:rPr lang="en-US" altLang="zh-CN" dirty="0" err="1"/>
              <a:t>mmWave</a:t>
            </a:r>
            <a:r>
              <a:rPr lang="en-US" altLang="zh-CN" dirty="0"/>
              <a:t> beam at 24 </a:t>
            </a:r>
            <a:r>
              <a:rPr lang="en-US" altLang="zh-CN" dirty="0" err="1"/>
              <a:t>Gigaherz</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12</a:t>
            </a:fld>
            <a:endParaRPr lang="zh-CN" altLang="en-US"/>
          </a:p>
        </p:txBody>
      </p:sp>
    </p:spTree>
    <p:extLst>
      <p:ext uri="{BB962C8B-B14F-4D97-AF65-F5344CB8AC3E}">
        <p14:creationId xmlns:p14="http://schemas.microsoft.com/office/powerpoint/2010/main" val="142527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Of course, users hope to use voice in any location around the </a:t>
            </a:r>
            <a:r>
              <a:rPr lang="en-US" altLang="zh-CN" dirty="0" err="1"/>
              <a:t>WaveEar</a:t>
            </a:r>
            <a:r>
              <a:rPr lang="en-US" altLang="zh-CN" dirty="0"/>
              <a:t>, which means the interaction with </a:t>
            </a:r>
            <a:r>
              <a:rPr lang="en-US" altLang="zh-CN" dirty="0" err="1"/>
              <a:t>WaveEar</a:t>
            </a:r>
            <a:r>
              <a:rPr lang="en-US" altLang="zh-CN" dirty="0"/>
              <a:t> could happen in unfixed positions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Pointing the </a:t>
            </a:r>
            <a:r>
              <a:rPr lang="en-US" altLang="zh-CN" dirty="0" err="1"/>
              <a:t>mmwave</a:t>
            </a:r>
            <a:r>
              <a:rPr lang="en-US" altLang="zh-CN" dirty="0"/>
              <a:t> beam towards the throat would be very important because antenna gain attenuates rapidly in side slope.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attenuation makes lower Signal noise ratio and hurts the sensing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So how could we keep the throat aimed?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13</a:t>
            </a:fld>
            <a:endParaRPr lang="zh-CN" altLang="en-US"/>
          </a:p>
        </p:txBody>
      </p:sp>
    </p:spTree>
    <p:extLst>
      <p:ext uri="{BB962C8B-B14F-4D97-AF65-F5344CB8AC3E}">
        <p14:creationId xmlns:p14="http://schemas.microsoft.com/office/powerpoint/2010/main" val="2311117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Digital beamforming helps.</a:t>
            </a:r>
          </a:p>
          <a:p>
            <a:pPr lvl="0"/>
            <a:r>
              <a:rPr lang="en-US" altLang="zh-CN" dirty="0" err="1"/>
              <a:t>Waveear</a:t>
            </a:r>
            <a:r>
              <a:rPr lang="en-US" altLang="zh-CN" dirty="0"/>
              <a:t> manipulates the </a:t>
            </a:r>
            <a:r>
              <a:rPr lang="en-US" altLang="zh-CN" dirty="0" err="1"/>
              <a:t>mmWave</a:t>
            </a:r>
            <a:r>
              <a:rPr lang="en-US" altLang="zh-CN" dirty="0"/>
              <a:t> probe to steer beam in all directions and then feeds the reflected </a:t>
            </a:r>
            <a:r>
              <a:rPr lang="en-US" altLang="zh-CN" dirty="0" err="1"/>
              <a:t>mmwave</a:t>
            </a:r>
            <a:r>
              <a:rPr lang="en-US" altLang="zh-CN" dirty="0"/>
              <a:t> to throat detection module.</a:t>
            </a:r>
          </a:p>
          <a:p>
            <a:pPr lvl="0"/>
            <a:r>
              <a:rPr lang="en-US" altLang="zh-CN" dirty="0"/>
              <a:t>In the module, Decision tree detects throat according to the signal features</a:t>
            </a:r>
          </a:p>
          <a:p>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14</a:t>
            </a:fld>
            <a:endParaRPr lang="zh-CN" altLang="en-US"/>
          </a:p>
        </p:txBody>
      </p:sp>
    </p:spTree>
    <p:extLst>
      <p:ext uri="{BB962C8B-B14F-4D97-AF65-F5344CB8AC3E}">
        <p14:creationId xmlns:p14="http://schemas.microsoft.com/office/powerpoint/2010/main" val="397904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throat localized, shall we start the </a:t>
            </a:r>
            <a:r>
              <a:rPr lang="en-US" altLang="zh-CN" dirty="0"/>
              <a:t>transformation from </a:t>
            </a:r>
            <a:r>
              <a:rPr lang="en-US" altLang="zh-CN" dirty="0" err="1"/>
              <a:t>mmWave</a:t>
            </a:r>
            <a:r>
              <a:rPr lang="en-US" altLang="zh-CN" dirty="0"/>
              <a:t> to voice in time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would be difficult because the Important Frequency-domain speech </a:t>
            </a:r>
            <a:r>
              <a:rPr lang="en-US" altLang="zh-CN" dirty="0" err="1"/>
              <a:t>infomation</a:t>
            </a:r>
            <a:r>
              <a:rPr lang="en-US" altLang="zh-CN" dirty="0"/>
              <a:t> is implicit and hard to extract</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dirty="0"/>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15</a:t>
            </a:fld>
            <a:endParaRPr lang="zh-CN" altLang="en-US"/>
          </a:p>
        </p:txBody>
      </p:sp>
    </p:spTree>
    <p:extLst>
      <p:ext uri="{BB962C8B-B14F-4D97-AF65-F5344CB8AC3E}">
        <p14:creationId xmlns:p14="http://schemas.microsoft.com/office/powerpoint/2010/main" val="2660302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augment those </a:t>
            </a:r>
            <a:r>
              <a:rPr lang="en-US" altLang="zh-CN" dirty="0"/>
              <a:t>implicit Frequency-domain info using the spectrogram.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Spectrogram is a visual representation of a signal in frequency domain as it varies with time. It </a:t>
            </a:r>
            <a:r>
              <a:rPr lang="en-US" altLang="zh-CN" dirty="0"/>
              <a:t>presents more correlations and patterns that are important in voice, such as formant and sound intensity, which are very important for we humans to understand the voice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next step the learning the voice spectrogram from that of </a:t>
            </a:r>
            <a:r>
              <a:rPr lang="en-US" altLang="zh-CN" dirty="0" err="1"/>
              <a:t>mmWave</a:t>
            </a:r>
            <a:endParaRPr lang="zh-CN" altLang="en-US" dirty="0"/>
          </a:p>
          <a:p>
            <a:endParaRPr lang="en-US" dirty="0"/>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16</a:t>
            </a:fld>
            <a:endParaRPr lang="zh-CN" altLang="en-US"/>
          </a:p>
        </p:txBody>
      </p:sp>
    </p:spTree>
    <p:extLst>
      <p:ext uri="{BB962C8B-B14F-4D97-AF65-F5344CB8AC3E}">
        <p14:creationId xmlns:p14="http://schemas.microsoft.com/office/powerpoint/2010/main" val="425226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see that the learning </a:t>
            </a:r>
            <a:r>
              <a:rPr lang="en-US" altLang="zh-CN" dirty="0"/>
              <a:t>requires changing large part of the spectrogram to appear coherently</a:t>
            </a:r>
          </a:p>
          <a:p>
            <a:r>
              <a:rPr lang="en-US" altLang="zh-CN" dirty="0"/>
              <a:t>And minute changes in </a:t>
            </a:r>
            <a:r>
              <a:rPr lang="en-US" altLang="zh-CN" dirty="0" err="1"/>
              <a:t>mmWave</a:t>
            </a:r>
            <a:r>
              <a:rPr lang="en-US" altLang="zh-CN" dirty="0"/>
              <a:t> spectrogram are related to huge differences in that of the voice</a:t>
            </a:r>
          </a:p>
          <a:p>
            <a:endParaRPr lang="en-US" dirty="0"/>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17</a:t>
            </a:fld>
            <a:endParaRPr lang="zh-CN" altLang="en-US"/>
          </a:p>
        </p:txBody>
      </p:sp>
    </p:spTree>
    <p:extLst>
      <p:ext uri="{BB962C8B-B14F-4D97-AF65-F5344CB8AC3E}">
        <p14:creationId xmlns:p14="http://schemas.microsoft.com/office/powerpoint/2010/main" val="2599183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see that the learning </a:t>
            </a:r>
            <a:r>
              <a:rPr lang="en-US" altLang="zh-CN" dirty="0"/>
              <a:t>requires changing large part of the spectrogram to appear coherently</a:t>
            </a:r>
          </a:p>
          <a:p>
            <a:r>
              <a:rPr lang="en-US" altLang="zh-CN" dirty="0"/>
              <a:t>And minute changes in </a:t>
            </a:r>
            <a:r>
              <a:rPr lang="en-US" altLang="zh-CN" dirty="0" err="1"/>
              <a:t>mmWave</a:t>
            </a:r>
            <a:r>
              <a:rPr lang="en-US" altLang="zh-CN" dirty="0"/>
              <a:t> spectrogram are related to huge differences in that of the voice</a:t>
            </a:r>
          </a:p>
          <a:p>
            <a:endParaRPr lang="en-US" dirty="0"/>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18</a:t>
            </a:fld>
            <a:endParaRPr lang="zh-CN" altLang="en-US"/>
          </a:p>
        </p:txBody>
      </p:sp>
    </p:spTree>
    <p:extLst>
      <p:ext uri="{BB962C8B-B14F-4D97-AF65-F5344CB8AC3E}">
        <p14:creationId xmlns:p14="http://schemas.microsoft.com/office/powerpoint/2010/main" val="1767764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introduce Wave-voice net to terminate this challenge.</a:t>
            </a:r>
          </a:p>
          <a:p>
            <a:r>
              <a:rPr lang="en-US" dirty="0"/>
              <a:t>The wave voice net consists of encoder, decoder, and residual </a:t>
            </a:r>
            <a:r>
              <a:rPr lang="en-US" dirty="0" err="1"/>
              <a:t>blcoks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encoder </a:t>
            </a:r>
            <a:r>
              <a:rPr lang="en-US" altLang="zh-CN" dirty="0"/>
              <a:t>extracts vocal vibration information from the </a:t>
            </a:r>
            <a:r>
              <a:rPr lang="en-US" altLang="zh-CN" dirty="0" err="1"/>
              <a:t>mmWave</a:t>
            </a:r>
            <a:r>
              <a:rPr lang="en-US" altLang="zh-CN" dirty="0"/>
              <a:t> and the decoder decodes information to voice</a:t>
            </a:r>
            <a:r>
              <a:rPr lang="zh-CN" altLang="en-US" dirty="0"/>
              <a:t> </a:t>
            </a:r>
            <a:r>
              <a:rPr lang="en-US" altLang="zh-CN" dirty="0"/>
              <a:t>spectrogram.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residual blocks in encoder makes the net deeper so that the short-term and long-term voice information could be exhaustively extracted</a:t>
            </a:r>
          </a:p>
          <a:p>
            <a:r>
              <a:rPr lang="en-US" altLang="zh-CN" dirty="0"/>
              <a:t>Finally, Griffin-Lim algorithm reconstructs voice from the learned spectrogram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dirty="0"/>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19</a:t>
            </a:fld>
            <a:endParaRPr lang="zh-CN" altLang="en-US"/>
          </a:p>
        </p:txBody>
      </p:sp>
    </p:spTree>
    <p:extLst>
      <p:ext uri="{BB962C8B-B14F-4D97-AF65-F5344CB8AC3E}">
        <p14:creationId xmlns:p14="http://schemas.microsoft.com/office/powerpoint/2010/main" val="232888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voice user interface or VUI is becoming more and more pervasive in daily life</a:t>
            </a:r>
          </a:p>
          <a:p>
            <a:r>
              <a:rPr lang="en-US" dirty="0"/>
              <a:t>Because It can provide a natural and efficient way to interact with devices without using touching or typing.</a:t>
            </a:r>
          </a:p>
          <a:p>
            <a:endParaRPr lang="en-US" dirty="0"/>
          </a:p>
          <a:p>
            <a:r>
              <a:rPr lang="en-US" dirty="0"/>
              <a:t>we could get the navigation by voice while driving</a:t>
            </a:r>
          </a:p>
          <a:p>
            <a:r>
              <a:rPr lang="en-US" dirty="0"/>
              <a:t>do a </a:t>
            </a:r>
            <a:r>
              <a:rPr lang="en-US" altLang="zh-CN" dirty="0"/>
              <a:t>touchless </a:t>
            </a:r>
            <a:r>
              <a:rPr lang="en-US" dirty="0"/>
              <a:t>search in the cookbook while cooking</a:t>
            </a:r>
          </a:p>
          <a:p>
            <a:r>
              <a:rPr lang="en-US" dirty="0"/>
              <a:t>Or skip lots of operations and have the files ready using voice commands</a:t>
            </a:r>
          </a:p>
          <a:p>
            <a:r>
              <a:rPr lang="en-US" dirty="0"/>
              <a:t>There are so many potential </a:t>
            </a:r>
            <a:r>
              <a:rPr lang="en-US" altLang="zh-CN" dirty="0"/>
              <a:t>interesting </a:t>
            </a:r>
            <a:r>
              <a:rPr lang="en-US" dirty="0"/>
              <a:t>application</a:t>
            </a:r>
            <a:r>
              <a:rPr lang="en-US" altLang="zh-CN" dirty="0"/>
              <a:t>s</a:t>
            </a:r>
            <a:r>
              <a:rPr lang="en-US" dirty="0"/>
              <a:t> that voice user interface can bring to us</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a:t>
            </a:fld>
            <a:endParaRPr lang="zh-CN" altLang="en-US"/>
          </a:p>
        </p:txBody>
      </p:sp>
    </p:spTree>
    <p:extLst>
      <p:ext uri="{BB962C8B-B14F-4D97-AF65-F5344CB8AC3E}">
        <p14:creationId xmlns:p14="http://schemas.microsoft.com/office/powerpoint/2010/main" val="2406897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Then</a:t>
            </a:r>
            <a:r>
              <a:rPr lang="en-US" dirty="0"/>
              <a:t> we evaluated the performance of </a:t>
            </a:r>
            <a:r>
              <a:rPr lang="en-US" dirty="0" err="1"/>
              <a:t>WaveEar</a:t>
            </a:r>
            <a:endParaRPr lang="en-US" dirty="0"/>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20</a:t>
            </a:fld>
            <a:endParaRPr lang="zh-CN" altLang="en-US"/>
          </a:p>
        </p:txBody>
      </p:sp>
    </p:spTree>
    <p:extLst>
      <p:ext uri="{BB962C8B-B14F-4D97-AF65-F5344CB8AC3E}">
        <p14:creationId xmlns:p14="http://schemas.microsoft.com/office/powerpoint/2010/main" val="250735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In experimental setup, we implement the </a:t>
            </a:r>
            <a:r>
              <a:rPr lang="en-US" altLang="zh-CN" dirty="0"/>
              <a:t>Customized </a:t>
            </a:r>
            <a:r>
              <a:rPr lang="en-US" altLang="zh-CN" dirty="0" err="1"/>
              <a:t>mmWave</a:t>
            </a:r>
            <a:r>
              <a:rPr lang="en-US" altLang="zh-CN" dirty="0"/>
              <a:t> FMCW probe and the Wave-voice net is implemented in </a:t>
            </a:r>
            <a:r>
              <a:rPr lang="en-US" altLang="zh-CN" dirty="0" err="1"/>
              <a:t>Pytorch</a:t>
            </a:r>
            <a:r>
              <a:rPr lang="en-US" altLang="zh-CN" dirty="0"/>
              <a:t> trained on 3 </a:t>
            </a:r>
            <a:r>
              <a:rPr lang="en-US" altLang="zh-CN" dirty="0" err="1"/>
              <a:t>gpus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There are totally 21 participants, including 11 males and 10 females, their ages are from 21 to 35 years 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participants are asked to Read 5 materials listed here, which includes all phonemes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so we</a:t>
            </a:r>
            <a:r>
              <a:rPr lang="zh-CN" altLang="en-US" dirty="0"/>
              <a:t> </a:t>
            </a:r>
            <a:r>
              <a:rPr lang="en-US" altLang="zh-CN" dirty="0"/>
              <a:t>totally got</a:t>
            </a:r>
            <a:r>
              <a:rPr lang="zh-CN" altLang="en-US" dirty="0"/>
              <a:t> </a:t>
            </a:r>
            <a:r>
              <a:rPr lang="en-US" altLang="zh-CN" dirty="0"/>
              <a:t>more than forty thousand one-second samples</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21</a:t>
            </a:fld>
            <a:endParaRPr lang="zh-CN" altLang="en-US"/>
          </a:p>
        </p:txBody>
      </p:sp>
    </p:spTree>
    <p:extLst>
      <p:ext uri="{BB962C8B-B14F-4D97-AF65-F5344CB8AC3E}">
        <p14:creationId xmlns:p14="http://schemas.microsoft.com/office/powerpoint/2010/main" val="798482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To evaluate our system, the first question we will still ask: how accurate is our voice?</a:t>
            </a:r>
          </a:p>
          <a:p>
            <a:r>
              <a:rPr lang="en-US" altLang="zh-CN" baseline="0" dirty="0"/>
              <a:t>The metric is </a:t>
            </a:r>
            <a:r>
              <a:rPr lang="en-US" altLang="zh-CN" baseline="0" dirty="0" err="1"/>
              <a:t>mel</a:t>
            </a:r>
            <a:r>
              <a:rPr lang="en-US" altLang="zh-CN" baseline="0" dirty="0"/>
              <a:t>-cepstral distortion or MCD. It </a:t>
            </a:r>
            <a:r>
              <a:rPr lang="en-US" sz="1200" b="0" i="0" u="none" strike="noStrike" kern="1200" baseline="0" dirty="0">
                <a:solidFill>
                  <a:schemeClr val="tx1"/>
                </a:solidFill>
                <a:ea typeface="+mn-ea"/>
                <a:cs typeface="+mn-cs"/>
              </a:rPr>
              <a:t>is a </a:t>
            </a:r>
            <a:r>
              <a:rPr lang="en-US" sz="1200" b="0" i="0" u="none" strike="noStrike" kern="1200" baseline="0" dirty="0" err="1">
                <a:solidFill>
                  <a:schemeClr val="tx1"/>
                </a:solidFill>
                <a:ea typeface="+mn-ea"/>
                <a:cs typeface="+mn-cs"/>
              </a:rPr>
              <a:t>psychoacoustically</a:t>
            </a:r>
            <a:r>
              <a:rPr lang="en-US" sz="1200" b="0" i="0" u="none" strike="noStrike" kern="1200" baseline="0" dirty="0">
                <a:solidFill>
                  <a:schemeClr val="tx1"/>
                </a:solidFill>
                <a:ea typeface="+mn-ea"/>
                <a:cs typeface="+mn-cs"/>
              </a:rPr>
              <a:t> motivated measure, which can evaluate the voice considering the human acoustic system preference.</a:t>
            </a:r>
            <a:endParaRPr lang="en-US" altLang="zh-CN"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t>We compare our reconstructed voice with the ground truth in </a:t>
            </a:r>
            <a:r>
              <a:rPr lang="en-US" altLang="zh-CN" baseline="0" dirty="0" err="1"/>
              <a:t>mel</a:t>
            </a:r>
            <a:r>
              <a:rPr lang="en-US" altLang="zh-CN" baseline="0" dirty="0"/>
              <a:t> cepstral, and compute mean square error among every pixel.</a:t>
            </a:r>
          </a:p>
          <a:p>
            <a:r>
              <a:rPr lang="en-US" dirty="0"/>
              <a:t>We compare the MCD of </a:t>
            </a:r>
            <a:r>
              <a:rPr lang="en-US" dirty="0" err="1"/>
              <a:t>WaveEar</a:t>
            </a:r>
            <a:r>
              <a:rPr lang="en-US" dirty="0"/>
              <a:t> with that of microphone in a quiet environment. 21 subjects read the materials in front of the </a:t>
            </a:r>
            <a:r>
              <a:rPr lang="en-US" dirty="0" err="1"/>
              <a:t>mmwave</a:t>
            </a:r>
            <a:r>
              <a:rPr lang="en-US" dirty="0"/>
              <a:t> probe</a:t>
            </a:r>
          </a:p>
          <a:p>
            <a:r>
              <a:rPr lang="en-US" dirty="0"/>
              <a:t>The overall </a:t>
            </a:r>
            <a:r>
              <a:rPr lang="en-US" altLang="zh-CN" dirty="0"/>
              <a:t>MCD of </a:t>
            </a:r>
            <a:r>
              <a:rPr lang="en-US" altLang="zh-CN" dirty="0" err="1"/>
              <a:t>Waveear</a:t>
            </a:r>
            <a:r>
              <a:rPr lang="en-US" altLang="zh-CN" dirty="0"/>
              <a:t> is close to that of microphone.</a:t>
            </a:r>
          </a:p>
          <a:p>
            <a:r>
              <a:rPr lang="en-US" dirty="0"/>
              <a:t>This indicates </a:t>
            </a:r>
            <a:r>
              <a:rPr lang="en-US" dirty="0" err="1"/>
              <a:t>WaveEar</a:t>
            </a:r>
            <a:r>
              <a:rPr lang="en-US" dirty="0"/>
              <a:t> can reconstruct clear and high-fidelity voice in quiet environments</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22</a:t>
            </a:fld>
            <a:endParaRPr lang="zh-CN" altLang="en-US"/>
          </a:p>
        </p:txBody>
      </p:sp>
    </p:spTree>
    <p:extLst>
      <p:ext uri="{BB962C8B-B14F-4D97-AF65-F5344CB8AC3E}">
        <p14:creationId xmlns:p14="http://schemas.microsoft.com/office/powerpoint/2010/main" val="587048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 about noisy environments?</a:t>
            </a:r>
          </a:p>
          <a:p>
            <a:r>
              <a:rPr lang="en-US" altLang="zh-CN" dirty="0"/>
              <a:t>We do the experiment with the same setup but in more noisy environments.</a:t>
            </a:r>
          </a:p>
          <a:p>
            <a:r>
              <a:rPr lang="en-US" altLang="zh-CN" dirty="0"/>
              <a:t>The first is the pop music</a:t>
            </a:r>
          </a:p>
          <a:p>
            <a:r>
              <a:rPr lang="en-US" altLang="zh-CN" dirty="0"/>
              <a:t>The left side are the spectrograms of the microphone recorded sound and the spectrograms of </a:t>
            </a:r>
            <a:r>
              <a:rPr lang="en-US" altLang="zh-CN" dirty="0" err="1"/>
              <a:t>WaveEar</a:t>
            </a:r>
            <a:r>
              <a:rPr lang="en-US" altLang="zh-CN" dirty="0"/>
              <a:t> are listed in right side</a:t>
            </a:r>
          </a:p>
          <a:p>
            <a:r>
              <a:rPr lang="en-US" altLang="zh-CN" dirty="0"/>
              <a:t>We</a:t>
            </a:r>
            <a:r>
              <a:rPr lang="zh-CN" altLang="en-US" dirty="0"/>
              <a:t> </a:t>
            </a:r>
            <a:r>
              <a:rPr lang="en-US" altLang="zh-CN" dirty="0"/>
              <a:t>could</a:t>
            </a:r>
            <a:r>
              <a:rPr lang="zh-CN" altLang="en-US" dirty="0"/>
              <a:t> </a:t>
            </a:r>
            <a:r>
              <a:rPr lang="en-US" altLang="zh-CN" dirty="0"/>
              <a:t>see</a:t>
            </a:r>
            <a:r>
              <a:rPr lang="zh-CN" altLang="en-US" dirty="0"/>
              <a:t> </a:t>
            </a:r>
            <a:r>
              <a:rPr lang="en-US" altLang="zh-CN" dirty="0"/>
              <a:t>that</a:t>
            </a:r>
            <a:r>
              <a:rPr lang="zh-CN" altLang="en-US" dirty="0"/>
              <a:t> </a:t>
            </a:r>
            <a:r>
              <a:rPr lang="en-US" altLang="zh-CN" dirty="0"/>
              <a:t>the</a:t>
            </a:r>
            <a:r>
              <a:rPr lang="zh-CN" altLang="en-US" dirty="0"/>
              <a:t> </a:t>
            </a:r>
            <a:r>
              <a:rPr lang="en-US" altLang="zh-CN" dirty="0"/>
              <a:t>instrumental</a:t>
            </a:r>
            <a:r>
              <a:rPr lang="zh-CN" altLang="en-US" dirty="0"/>
              <a:t> </a:t>
            </a:r>
            <a:r>
              <a:rPr lang="en-US" altLang="zh-CN" dirty="0"/>
              <a:t>and harmonic noise cannot break into the </a:t>
            </a:r>
            <a:r>
              <a:rPr lang="en-US" altLang="zh-CN" dirty="0" err="1"/>
              <a:t>waveear</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23</a:t>
            </a:fld>
            <a:endParaRPr lang="zh-CN" altLang="en-US"/>
          </a:p>
        </p:txBody>
      </p:sp>
    </p:spTree>
    <p:extLst>
      <p:ext uri="{BB962C8B-B14F-4D97-AF65-F5344CB8AC3E}">
        <p14:creationId xmlns:p14="http://schemas.microsoft.com/office/powerpoint/2010/main" val="4247055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next is the presentation interference.</a:t>
            </a:r>
          </a:p>
          <a:p>
            <a:r>
              <a:rPr lang="en-US" altLang="zh-CN" dirty="0"/>
              <a:t>The presentation sound and its echo also cannot break into the </a:t>
            </a:r>
            <a:r>
              <a:rPr lang="en-US" altLang="zh-CN" dirty="0" err="1"/>
              <a:t>waveear</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24</a:t>
            </a:fld>
            <a:endParaRPr lang="zh-CN" altLang="en-US"/>
          </a:p>
        </p:txBody>
      </p:sp>
    </p:spTree>
    <p:extLst>
      <p:ext uri="{BB962C8B-B14F-4D97-AF65-F5344CB8AC3E}">
        <p14:creationId xmlns:p14="http://schemas.microsoft.com/office/powerpoint/2010/main" val="381536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finally we use the sound of water flow, whose frequency is very close the human voice. We could see that the noise is not shown in the spectrogram of the reconstructed noise</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25</a:t>
            </a:fld>
            <a:endParaRPr lang="zh-CN" altLang="en-US"/>
          </a:p>
        </p:txBody>
      </p:sp>
    </p:spTree>
    <p:extLst>
      <p:ext uri="{BB962C8B-B14F-4D97-AF65-F5344CB8AC3E}">
        <p14:creationId xmlns:p14="http://schemas.microsoft.com/office/powerpoint/2010/main" val="119495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important question we may ask is: if I interact with </a:t>
            </a:r>
            <a:r>
              <a:rPr lang="en-US" dirty="0" err="1"/>
              <a:t>waveear</a:t>
            </a:r>
            <a:r>
              <a:rPr lang="en-US" dirty="0"/>
              <a:t> while doing other task, for example, driving, will </a:t>
            </a:r>
            <a:r>
              <a:rPr lang="en-US" dirty="0" err="1"/>
              <a:t>waveear</a:t>
            </a:r>
            <a:r>
              <a:rPr lang="en-US" dirty="0"/>
              <a:t> still work?</a:t>
            </a:r>
          </a:p>
          <a:p>
            <a:r>
              <a:rPr lang="en-US" dirty="0"/>
              <a:t>So we conduct experiments to analyze the robustness of wave ear. </a:t>
            </a:r>
          </a:p>
          <a:p>
            <a:r>
              <a:rPr lang="en-US" dirty="0"/>
              <a:t>Our analysis is two-part, the first part studies the impact of body motion and the other one studies the impact of sensing distance and orientation.</a:t>
            </a:r>
          </a:p>
          <a:p>
            <a:r>
              <a:rPr lang="en-US" dirty="0"/>
              <a:t>In the body motion part the we see that compare with the MCD when subject keep steady, small-range body motions like calling, typing, driving, and rhythm wont increase much MCD</a:t>
            </a:r>
          </a:p>
          <a:p>
            <a:r>
              <a:rPr lang="en-US" dirty="0"/>
              <a:t>This means that </a:t>
            </a:r>
            <a:r>
              <a:rPr lang="en-US" dirty="0" err="1"/>
              <a:t>WaveEar</a:t>
            </a:r>
            <a:r>
              <a:rPr lang="en-US" dirty="0"/>
              <a:t> is robust to small range body motions</a:t>
            </a:r>
          </a:p>
          <a:p>
            <a:r>
              <a:rPr lang="en-US" dirty="0"/>
              <a:t>As for the sensing distance and orientation, we can see </a:t>
            </a:r>
            <a:r>
              <a:rPr lang="en-US" dirty="0" err="1"/>
              <a:t>WaveEar</a:t>
            </a:r>
            <a:r>
              <a:rPr lang="en-US" dirty="0"/>
              <a:t> performs well within 1.5m and 90 degrees of the orientation</a:t>
            </a:r>
          </a:p>
          <a:p>
            <a:r>
              <a:rPr lang="en-US" dirty="0"/>
              <a:t>We also test the word error rate of the reconstructed voice in speech to text system,  which is also not influenced by distance and orientation</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26</a:t>
            </a:fld>
            <a:endParaRPr lang="zh-CN" altLang="en-US"/>
          </a:p>
        </p:txBody>
      </p:sp>
    </p:spTree>
    <p:extLst>
      <p:ext uri="{BB962C8B-B14F-4D97-AF65-F5344CB8AC3E}">
        <p14:creationId xmlns:p14="http://schemas.microsoft.com/office/powerpoint/2010/main" val="1582465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27</a:t>
            </a:fld>
            <a:endParaRPr lang="zh-CN" altLang="en-US"/>
          </a:p>
        </p:txBody>
      </p:sp>
    </p:spTree>
    <p:extLst>
      <p:ext uri="{BB962C8B-B14F-4D97-AF65-F5344CB8AC3E}">
        <p14:creationId xmlns:p14="http://schemas.microsoft.com/office/powerpoint/2010/main" val="3958285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our exploratory study and obviously there are more issues we’d like to discuss.</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28</a:t>
            </a:fld>
            <a:endParaRPr lang="zh-CN" altLang="en-US"/>
          </a:p>
        </p:txBody>
      </p:sp>
    </p:spTree>
    <p:extLst>
      <p:ext uri="{BB962C8B-B14F-4D97-AF65-F5344CB8AC3E}">
        <p14:creationId xmlns:p14="http://schemas.microsoft.com/office/powerpoint/2010/main" val="1547372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our exploratory study and obviously there are more issues we’d like to discuss.</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29</a:t>
            </a:fld>
            <a:endParaRPr lang="zh-CN" altLang="en-US"/>
          </a:p>
        </p:txBody>
      </p:sp>
    </p:spTree>
    <p:extLst>
      <p:ext uri="{BB962C8B-B14F-4D97-AF65-F5344CB8AC3E}">
        <p14:creationId xmlns:p14="http://schemas.microsoft.com/office/powerpoint/2010/main" val="187861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and that’s why the related market size has reached 1.3 billion dollars last year.</a:t>
            </a:r>
          </a:p>
          <a:p>
            <a:r>
              <a:rPr lang="en-US" altLang="zh-CN" dirty="0"/>
              <a:t>Let’s recall the history of user interface.</a:t>
            </a:r>
          </a:p>
          <a:p>
            <a:r>
              <a:rPr lang="en-US" altLang="zh-CN" dirty="0"/>
              <a:t>30 years ago, the bash is released and brought the trend of command line interface, today most</a:t>
            </a:r>
            <a:r>
              <a:rPr lang="zh-CN" altLang="en-US" dirty="0"/>
              <a:t> </a:t>
            </a:r>
            <a:r>
              <a:rPr lang="en-US" altLang="zh-CN" dirty="0"/>
              <a:t>of</a:t>
            </a:r>
            <a:r>
              <a:rPr lang="zh-CN" altLang="en-US" dirty="0"/>
              <a:t> </a:t>
            </a:r>
            <a:r>
              <a:rPr lang="en-US" altLang="zh-CN" dirty="0"/>
              <a:t>the</a:t>
            </a:r>
            <a:r>
              <a:rPr lang="zh-CN" altLang="en-US" dirty="0"/>
              <a:t> </a:t>
            </a:r>
            <a:r>
              <a:rPr lang="en-US" altLang="zh-CN" dirty="0"/>
              <a:t>bashes</a:t>
            </a:r>
            <a:r>
              <a:rPr lang="zh-CN" altLang="en-US" dirty="0"/>
              <a:t> </a:t>
            </a:r>
            <a:r>
              <a:rPr lang="en-US" altLang="zh-CN" dirty="0"/>
              <a:t>are running on </a:t>
            </a:r>
            <a:r>
              <a:rPr lang="en-US" altLang="zh-CN" dirty="0" err="1"/>
              <a:t>linux</a:t>
            </a:r>
            <a:r>
              <a:rPr lang="en-US" altLang="zh-CN" dirty="0"/>
              <a:t> server</a:t>
            </a:r>
          </a:p>
          <a:p>
            <a:r>
              <a:rPr lang="en-US" altLang="zh-CN" dirty="0"/>
              <a:t>18 years ago, the </a:t>
            </a:r>
            <a:r>
              <a:rPr lang="en-US" altLang="zh-CN" dirty="0" err="1"/>
              <a:t>macos</a:t>
            </a:r>
            <a:r>
              <a:rPr lang="en-US" altLang="zh-CN" dirty="0"/>
              <a:t> brought us the graphical user interfaces</a:t>
            </a:r>
          </a:p>
          <a:p>
            <a:r>
              <a:rPr lang="en-US" altLang="zh-CN" dirty="0"/>
              <a:t>Now, we are experiencing the rising of voice user interface</a:t>
            </a:r>
          </a:p>
          <a:p>
            <a:r>
              <a:rPr lang="en-US" altLang="zh-CN" dirty="0"/>
              <a:t>Here, we want to ask a question. </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3</a:t>
            </a:fld>
            <a:endParaRPr lang="zh-CN" altLang="en-US"/>
          </a:p>
        </p:txBody>
      </p:sp>
    </p:spTree>
    <p:extLst>
      <p:ext uri="{BB962C8B-B14F-4D97-AF65-F5344CB8AC3E}">
        <p14:creationId xmlns:p14="http://schemas.microsoft.com/office/powerpoint/2010/main" val="55400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my presentation. Thanks very much for your attention</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30</a:t>
            </a:fld>
            <a:endParaRPr lang="zh-CN" altLang="en-US"/>
          </a:p>
        </p:txBody>
      </p:sp>
    </p:spTree>
    <p:extLst>
      <p:ext uri="{BB962C8B-B14F-4D97-AF65-F5344CB8AC3E}">
        <p14:creationId xmlns:p14="http://schemas.microsoft.com/office/powerpoint/2010/main" val="3125585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our exploratory study and obviously there are more issues we’d like to discuss.</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31</a:t>
            </a:fld>
            <a:endParaRPr lang="zh-CN" altLang="en-US"/>
          </a:p>
        </p:txBody>
      </p:sp>
    </p:spTree>
    <p:extLst>
      <p:ext uri="{BB962C8B-B14F-4D97-AF65-F5344CB8AC3E}">
        <p14:creationId xmlns:p14="http://schemas.microsoft.com/office/powerpoint/2010/main" val="2071415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our exploratory study and obviously there are more issues we’d like to discuss.</a:t>
            </a:r>
          </a:p>
        </p:txBody>
      </p:sp>
      <p:sp>
        <p:nvSpPr>
          <p:cNvPr id="4" name="Slide Number Placeholder 3"/>
          <p:cNvSpPr>
            <a:spLocks noGrp="1"/>
          </p:cNvSpPr>
          <p:nvPr>
            <p:ph type="sldNum" sz="quarter" idx="5"/>
          </p:nvPr>
        </p:nvSpPr>
        <p:spPr/>
        <p:txBody>
          <a:bodyPr/>
          <a:lstStyle/>
          <a:p>
            <a:fld id="{EA864936-9674-4DDE-B02D-B618442DBFB4}" type="slidenum">
              <a:rPr lang="zh-CN" altLang="en-US" smtClean="0"/>
              <a:t>32</a:t>
            </a:fld>
            <a:endParaRPr lang="zh-CN" altLang="en-US"/>
          </a:p>
        </p:txBody>
      </p:sp>
    </p:spTree>
    <p:extLst>
      <p:ext uri="{BB962C8B-B14F-4D97-AF65-F5344CB8AC3E}">
        <p14:creationId xmlns:p14="http://schemas.microsoft.com/office/powerpoint/2010/main" val="301494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and that’s why the related market size has reached 1.3 billion dollars last year.</a:t>
            </a:r>
          </a:p>
          <a:p>
            <a:r>
              <a:rPr lang="en-US" altLang="zh-CN" dirty="0"/>
              <a:t>Let’s recall the history of user interface.</a:t>
            </a:r>
          </a:p>
          <a:p>
            <a:r>
              <a:rPr lang="en-US" altLang="zh-CN" dirty="0"/>
              <a:t>30 years ago, the bash is released and brought the trend of command line interface, today most</a:t>
            </a:r>
            <a:r>
              <a:rPr lang="zh-CN" altLang="en-US" dirty="0"/>
              <a:t> </a:t>
            </a:r>
            <a:r>
              <a:rPr lang="en-US" altLang="zh-CN" dirty="0"/>
              <a:t>of</a:t>
            </a:r>
            <a:r>
              <a:rPr lang="zh-CN" altLang="en-US" dirty="0"/>
              <a:t> </a:t>
            </a:r>
            <a:r>
              <a:rPr lang="en-US" altLang="zh-CN" dirty="0"/>
              <a:t>the</a:t>
            </a:r>
            <a:r>
              <a:rPr lang="zh-CN" altLang="en-US" dirty="0"/>
              <a:t> </a:t>
            </a:r>
            <a:r>
              <a:rPr lang="en-US" altLang="zh-CN" dirty="0"/>
              <a:t>bashes</a:t>
            </a:r>
            <a:r>
              <a:rPr lang="zh-CN" altLang="en-US" dirty="0"/>
              <a:t> </a:t>
            </a:r>
            <a:r>
              <a:rPr lang="en-US" altLang="zh-CN" dirty="0"/>
              <a:t>are running on </a:t>
            </a:r>
            <a:r>
              <a:rPr lang="en-US" altLang="zh-CN" dirty="0" err="1"/>
              <a:t>linux</a:t>
            </a:r>
            <a:r>
              <a:rPr lang="en-US" altLang="zh-CN" dirty="0"/>
              <a:t> server</a:t>
            </a:r>
          </a:p>
          <a:p>
            <a:r>
              <a:rPr lang="en-US" altLang="zh-CN" dirty="0"/>
              <a:t>18 years ago, the </a:t>
            </a:r>
            <a:r>
              <a:rPr lang="en-US" altLang="zh-CN" dirty="0" err="1"/>
              <a:t>macos</a:t>
            </a:r>
            <a:r>
              <a:rPr lang="en-US" altLang="zh-CN" dirty="0"/>
              <a:t> brought us the graphical user interfaces</a:t>
            </a:r>
          </a:p>
          <a:p>
            <a:r>
              <a:rPr lang="en-US" altLang="zh-CN" dirty="0"/>
              <a:t>Now, we are experiencing the rising of voice user interface</a:t>
            </a:r>
          </a:p>
          <a:p>
            <a:r>
              <a:rPr lang="en-US" altLang="zh-CN" dirty="0"/>
              <a:t>Here, we want to ask a question. </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4</a:t>
            </a:fld>
            <a:endParaRPr lang="zh-CN" altLang="en-US"/>
          </a:p>
        </p:txBody>
      </p:sp>
    </p:spTree>
    <p:extLst>
      <p:ext uri="{BB962C8B-B14F-4D97-AF65-F5344CB8AC3E}">
        <p14:creationId xmlns:p14="http://schemas.microsoft.com/office/powerpoint/2010/main" val="25296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ebas Neue" panose="00000500000000000000" pitchFamily="2" charset="0"/>
              </a:rPr>
              <a:t>The answer is no. the current voice user interface is not 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ebas Neue" panose="00000500000000000000" pitchFamily="2" charset="0"/>
              </a:rPr>
              <a:t>Think about it, would you do any voice-based interactions when there is much noise, like traffic noise , residential noise , construction noise or crowd noise?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ebas Neue" panose="00000500000000000000" pitchFamily="2" charset="0"/>
              </a:rPr>
              <a:t>Obviously, we won’t because we know we will fail.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ebas Neue" panose="00000500000000000000" pitchFamily="2" charset="0"/>
              </a:rPr>
              <a:t>It’s a common sense that noise is the biggest barrier to acoustic based voice User interface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Bebas Neue" panose="00000500000000000000" pitchFamily="2" charset="0"/>
            </a:endParaRPr>
          </a:p>
          <a:p>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5</a:t>
            </a:fld>
            <a:endParaRPr lang="zh-CN" altLang="en-US"/>
          </a:p>
        </p:txBody>
      </p:sp>
    </p:spTree>
    <p:extLst>
      <p:ext uri="{BB962C8B-B14F-4D97-AF65-F5344CB8AC3E}">
        <p14:creationId xmlns:p14="http://schemas.microsoft.com/office/powerpoint/2010/main" val="110045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Voice community has put much efforts on acoustic noise cancellation</a:t>
            </a:r>
          </a:p>
          <a:p>
            <a:r>
              <a:rPr lang="en-US" altLang="zh-CN" dirty="0"/>
              <a:t>Most of them are related to microphone array or throat microphone</a:t>
            </a:r>
          </a:p>
          <a:p>
            <a:r>
              <a:rPr lang="en-US" altLang="zh-CN" dirty="0"/>
              <a:t>Microphone array using multiple microphones to distinguish the voice from environmental noise, it costs and requires active noise cancellation algorithm, which is hard to design</a:t>
            </a:r>
          </a:p>
          <a:p>
            <a:r>
              <a:rPr lang="en-US" altLang="zh-CN" dirty="0"/>
              <a:t>Throat microphone provides acceptable noise resistance by stick MIC to throat but will cause skin irritations and obstruct daily activities</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6</a:t>
            </a:fld>
            <a:endParaRPr lang="zh-CN" altLang="en-US"/>
          </a:p>
        </p:txBody>
      </p:sp>
    </p:spTree>
    <p:extLst>
      <p:ext uri="{BB962C8B-B14F-4D97-AF65-F5344CB8AC3E}">
        <p14:creationId xmlns:p14="http://schemas.microsoft.com/office/powerpoint/2010/main" val="160893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So, is there any better solution for modern and future VUIs?</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7</a:t>
            </a:fld>
            <a:endParaRPr lang="zh-CN" altLang="en-US"/>
          </a:p>
        </p:txBody>
      </p:sp>
    </p:spTree>
    <p:extLst>
      <p:ext uri="{BB962C8B-B14F-4D97-AF65-F5344CB8AC3E}">
        <p14:creationId xmlns:p14="http://schemas.microsoft.com/office/powerpoint/2010/main" val="4032706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The solution should be noise resistant and user friendly. </a:t>
            </a:r>
          </a:p>
          <a:p>
            <a:r>
              <a:rPr lang="en-US" altLang="zh-CN" dirty="0"/>
              <a:t>It should not be influenced by noise or cause inconvenience to users</a:t>
            </a:r>
          </a:p>
          <a:p>
            <a:r>
              <a:rPr lang="en-US" altLang="zh-CN" dirty="0"/>
              <a:t>Moreover, it should be informative and low-cost, which means the quality of voice should be guaranteed and the hardware shall be cheap</a:t>
            </a:r>
          </a:p>
        </p:txBody>
      </p:sp>
      <p:sp>
        <p:nvSpPr>
          <p:cNvPr id="4" name="灯片编号占位符 3"/>
          <p:cNvSpPr>
            <a:spLocks noGrp="1"/>
          </p:cNvSpPr>
          <p:nvPr>
            <p:ph type="sldNum" sz="quarter" idx="5"/>
          </p:nvPr>
        </p:nvSpPr>
        <p:spPr/>
        <p:txBody>
          <a:bodyPr/>
          <a:lstStyle/>
          <a:p>
            <a:fld id="{EA864936-9674-4DDE-B02D-B618442DBFB4}" type="slidenum">
              <a:rPr lang="zh-CN" altLang="en-US" smtClean="0"/>
              <a:t>8</a:t>
            </a:fld>
            <a:endParaRPr lang="zh-CN" altLang="en-US"/>
          </a:p>
        </p:txBody>
      </p:sp>
    </p:spTree>
    <p:extLst>
      <p:ext uri="{BB962C8B-B14F-4D97-AF65-F5344CB8AC3E}">
        <p14:creationId xmlns:p14="http://schemas.microsoft.com/office/powerpoint/2010/main" val="155386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With these requirements in our mind, we proposed Wave Ear, a brand-new framework to</a:t>
            </a:r>
            <a:r>
              <a:rPr lang="zh-CN" altLang="en-US" dirty="0"/>
              <a:t> </a:t>
            </a:r>
            <a:r>
              <a:rPr lang="en-US" altLang="zh-CN" dirty="0"/>
              <a:t>facilitate a noise-resistant and non-contact voice sensing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So here is the comparison between the traditional framework and the wave 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traditional framework is indirect because the user’s voice is propagated by air vibration, where many kinds of noise exists.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composite air vibration is measured by microphones and converted to signal related to voice by mems.</a:t>
            </a:r>
          </a:p>
          <a:p>
            <a:r>
              <a:rPr lang="en-US" altLang="zh-CN" dirty="0"/>
              <a:t>Different from the current practice,</a:t>
            </a:r>
          </a:p>
          <a:p>
            <a:r>
              <a:rPr lang="en-US" altLang="zh-CN" dirty="0"/>
              <a:t>we use </a:t>
            </a:r>
            <a:r>
              <a:rPr lang="en-US" altLang="zh-CN" dirty="0" err="1"/>
              <a:t>mmwave</a:t>
            </a:r>
            <a:r>
              <a:rPr lang="en-US" altLang="zh-CN" dirty="0"/>
              <a:t> to directly capture the high-fidelity vocal vibration of the user, and learn the end-to-end mapping from the </a:t>
            </a:r>
            <a:r>
              <a:rPr lang="en-US" altLang="zh-CN" dirty="0" err="1"/>
              <a:t>mmwave</a:t>
            </a:r>
            <a:r>
              <a:rPr lang="en-US" altLang="zh-CN" dirty="0"/>
              <a:t> to voice, thereby eliminate the noise.</a:t>
            </a:r>
            <a:endParaRPr lang="zh-CN" altLang="en-US" dirty="0"/>
          </a:p>
        </p:txBody>
      </p:sp>
      <p:sp>
        <p:nvSpPr>
          <p:cNvPr id="4" name="灯片编号占位符 3"/>
          <p:cNvSpPr>
            <a:spLocks noGrp="1"/>
          </p:cNvSpPr>
          <p:nvPr>
            <p:ph type="sldNum" sz="quarter" idx="5"/>
          </p:nvPr>
        </p:nvSpPr>
        <p:spPr/>
        <p:txBody>
          <a:bodyPr/>
          <a:lstStyle/>
          <a:p>
            <a:fld id="{EA864936-9674-4DDE-B02D-B618442DBFB4}" type="slidenum">
              <a:rPr lang="zh-CN" altLang="en-US" smtClean="0"/>
              <a:t>9</a:t>
            </a:fld>
            <a:endParaRPr lang="zh-CN" altLang="en-US"/>
          </a:p>
        </p:txBody>
      </p:sp>
    </p:spTree>
    <p:extLst>
      <p:ext uri="{BB962C8B-B14F-4D97-AF65-F5344CB8AC3E}">
        <p14:creationId xmlns:p14="http://schemas.microsoft.com/office/powerpoint/2010/main" val="337777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4570"/>
            <a:ext cx="77724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43000" y="3694638"/>
            <a:ext cx="6858000" cy="1655762"/>
          </a:xfrm>
        </p:spPr>
        <p:txBody>
          <a:bodyPr/>
          <a:lstStyle>
            <a:lvl1pPr marL="0" indent="0" algn="ctr">
              <a:buNone/>
              <a:defRPr sz="2400">
                <a:latin typeface="Bebas Neue"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465FA2AE-A9A8-4A56-A72C-3FAAE4F87794}" type="datetime1">
              <a:rPr lang="zh-CN" altLang="en-US" smtClean="0"/>
              <a:t>2020/3/11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048E2A-1F64-4702-9C24-33EA56EF8F71}" type="slidenum">
              <a:rPr lang="zh-CN" altLang="en-US" smtClean="0"/>
              <a:pPr/>
              <a:t>‹#›</a:t>
            </a:fld>
            <a:endParaRPr lang="zh-CN" altLang="en-US"/>
          </a:p>
        </p:txBody>
      </p:sp>
    </p:spTree>
    <p:extLst>
      <p:ext uri="{BB962C8B-B14F-4D97-AF65-F5344CB8AC3E}">
        <p14:creationId xmlns:p14="http://schemas.microsoft.com/office/powerpoint/2010/main" val="154675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2B5D93B-FE21-4C63-97BA-3030AE46F9B1}" type="datetime1">
              <a:rPr lang="zh-CN" altLang="en-US" smtClean="0"/>
              <a:t>2020/3/11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716491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4039542-FBE6-4AA0-9E40-0336B5FB21FC}" type="datetime1">
              <a:rPr lang="zh-CN" altLang="en-US" smtClean="0"/>
              <a:t>2020/3/11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36523533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70390" y="136525"/>
            <a:ext cx="8403220" cy="951496"/>
          </a:xfrm>
        </p:spPr>
        <p:txBody>
          <a:bodyPr anchor="t"/>
          <a:lstStyle>
            <a:lvl1pPr>
              <a:defRPr b="1"/>
            </a:lvl1pPr>
          </a:lstStyle>
          <a:p>
            <a:r>
              <a:rPr lang="zh-CN" altLang="en-US" dirty="0"/>
              <a:t>单击此处编辑母版标题样式</a:t>
            </a:r>
            <a:endParaRPr lang="en-US" dirty="0"/>
          </a:p>
        </p:txBody>
      </p:sp>
      <p:sp>
        <p:nvSpPr>
          <p:cNvPr id="3" name="Content Placeholder 2"/>
          <p:cNvSpPr>
            <a:spLocks noGrp="1"/>
          </p:cNvSpPr>
          <p:nvPr>
            <p:ph idx="1"/>
          </p:nvPr>
        </p:nvSpPr>
        <p:spPr>
          <a:xfrm>
            <a:off x="370390" y="1088021"/>
            <a:ext cx="8403220" cy="5088942"/>
          </a:xfrm>
        </p:spPr>
        <p:txBody>
          <a:bodyPr/>
          <a:lstStyle>
            <a:lvl1pPr>
              <a:defRPr>
                <a:latin typeface="Bebas Neue" panose="00000500000000000000" pitchFamily="2" charset="0"/>
                <a:cs typeface="Calibri" panose="020F0502020204030204" pitchFamily="34" charset="0"/>
              </a:defRPr>
            </a:lvl1pPr>
            <a:lvl2pPr>
              <a:defRPr>
                <a:latin typeface="Bebas Neue" panose="00000500000000000000" pitchFamily="2" charset="0"/>
                <a:cs typeface="Calibri" panose="020F0502020204030204" pitchFamily="34" charset="0"/>
              </a:defRPr>
            </a:lvl2pPr>
            <a:lvl3pPr>
              <a:defRPr>
                <a:latin typeface="Bebas Neue" panose="00000500000000000000" pitchFamily="2" charset="0"/>
                <a:cs typeface="Calibri" panose="020F0502020204030204" pitchFamily="34" charset="0"/>
              </a:defRPr>
            </a:lvl3pPr>
            <a:lvl4pPr>
              <a:defRPr>
                <a:latin typeface="Bebas Neue" panose="00000500000000000000" pitchFamily="2" charset="0"/>
                <a:cs typeface="Calibri" panose="020F0502020204030204" pitchFamily="34" charset="0"/>
              </a:defRPr>
            </a:lvl4pPr>
            <a:lvl5pPr>
              <a:defRPr>
                <a:latin typeface="Bebas Neue" panose="00000500000000000000" pitchFamily="2" charset="0"/>
                <a:cs typeface="Calibri" panose="020F0502020204030204" pitchFamily="34"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10"/>
          </p:nvPr>
        </p:nvSpPr>
        <p:spPr/>
        <p:txBody>
          <a:bodyPr/>
          <a:lstStyle/>
          <a:p>
            <a:fld id="{6C22ED07-5047-4A86-9C51-F7BB7E49A069}" type="datetime1">
              <a:rPr lang="zh-CN" altLang="en-US" smtClean="0"/>
              <a:t>2020/3/11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048E2A-1F64-4702-9C24-33EA56EF8F71}" type="slidenum">
              <a:rPr lang="zh-CN" altLang="en-US" smtClean="0"/>
              <a:pPr/>
              <a:t>‹#›</a:t>
            </a:fld>
            <a:endParaRPr lang="zh-CN" altLang="en-US" dirty="0"/>
          </a:p>
        </p:txBody>
      </p:sp>
    </p:spTree>
    <p:extLst>
      <p:ext uri="{BB962C8B-B14F-4D97-AF65-F5344CB8AC3E}">
        <p14:creationId xmlns:p14="http://schemas.microsoft.com/office/powerpoint/2010/main" val="30099840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7776D33-C051-4BBE-86DE-A499612139B5}" type="datetime1">
              <a:rPr lang="zh-CN" altLang="en-US" smtClean="0"/>
              <a:t>2020/3/11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42651262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852C5566-AA05-4D6E-88B2-917EA5121203}" type="datetime1">
              <a:rPr lang="zh-CN" altLang="en-US" smtClean="0"/>
              <a:t>2020/3/11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35038192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58688B7C-CC3E-482B-BBF2-F3DB564476B9}" type="datetime1">
              <a:rPr lang="zh-CN" altLang="en-US" smtClean="0"/>
              <a:t>2020/3/11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18811143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5E17977-4817-4A56-A53F-C953F1A3EA7A}" type="datetime1">
              <a:rPr lang="zh-CN" altLang="en-US" smtClean="0"/>
              <a:t>2020/3/11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8305677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24467-3BF2-4BD1-B69B-FA390EFCDDBB}" type="datetime1">
              <a:rPr lang="zh-CN" altLang="en-US" smtClean="0"/>
              <a:t>2020/3/11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24835503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BBB306F-1FC1-4E14-AACC-BFE083E375CA}" type="datetime1">
              <a:rPr lang="zh-CN" altLang="en-US" smtClean="0"/>
              <a:t>2020/3/11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24631119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F526D79-9043-4397-9779-A2854380EA7D}" type="datetime1">
              <a:rPr lang="zh-CN" altLang="en-US" smtClean="0"/>
              <a:t>2020/3/11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2048E2A-1F64-4702-9C24-33EA56EF8F71}" type="slidenum">
              <a:rPr lang="zh-CN" altLang="en-US" smtClean="0"/>
              <a:t>‹#›</a:t>
            </a:fld>
            <a:endParaRPr lang="zh-CN" altLang="en-US"/>
          </a:p>
        </p:txBody>
      </p:sp>
    </p:spTree>
    <p:extLst>
      <p:ext uri="{BB962C8B-B14F-4D97-AF65-F5344CB8AC3E}">
        <p14:creationId xmlns:p14="http://schemas.microsoft.com/office/powerpoint/2010/main" val="26838582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Bebas Neue" panose="00000500000000000000" pitchFamily="2" charset="0"/>
                <a:ea typeface="DengXian" panose="02010600030101010101" pitchFamily="2" charset="-122"/>
              </a:defRPr>
            </a:lvl1pPr>
          </a:lstStyle>
          <a:p>
            <a:fld id="{14DCDBDE-CF5C-4A08-9F8A-99849F4D05C8}" type="datetime1">
              <a:rPr lang="zh-CN" altLang="en-US" smtClean="0"/>
              <a:pPr/>
              <a:t>2020/3/11</a:t>
            </a:fld>
            <a:endParaRPr lang="zh-CN"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Bebas Neue" panose="00000500000000000000" pitchFamily="2" charset="0"/>
                <a:ea typeface="DengXian" panose="02010600030101010101" pitchFamily="2" charset="-122"/>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Bebas Neue" panose="00000500000000000000" pitchFamily="2" charset="0"/>
                <a:ea typeface="DengXian" panose="02010600030101010101" pitchFamily="2" charset="-122"/>
              </a:defRPr>
            </a:lvl1pPr>
          </a:lstStyle>
          <a:p>
            <a:fld id="{82048E2A-1F64-4702-9C24-33EA56EF8F71}" type="slidenum">
              <a:rPr lang="zh-CN" altLang="en-US" smtClean="0"/>
              <a:pPr/>
              <a:t>‹#›</a:t>
            </a:fld>
            <a:endParaRPr lang="zh-CN" altLang="en-US" dirty="0"/>
          </a:p>
        </p:txBody>
      </p:sp>
    </p:spTree>
    <p:extLst>
      <p:ext uri="{BB962C8B-B14F-4D97-AF65-F5344CB8AC3E}">
        <p14:creationId xmlns:p14="http://schemas.microsoft.com/office/powerpoint/2010/main" val="146650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baseline="0">
          <a:solidFill>
            <a:schemeClr val="tx1"/>
          </a:solidFill>
          <a:latin typeface="Bebas Neu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bas Neue" panose="00000500000000000000" pitchFamily="2" charset="0"/>
          <a:ea typeface="DengXian"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bas Neue" panose="00000500000000000000" pitchFamily="2" charset="0"/>
          <a:ea typeface="DengXian"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bas Neue" panose="00000500000000000000" pitchFamily="2" charset="0"/>
          <a:ea typeface="DengXian"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bas Neue" panose="00000500000000000000" pitchFamily="2" charset="0"/>
          <a:ea typeface="DengXian"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bas Neue" panose="00000500000000000000" pitchFamily="2" charset="0"/>
          <a:ea typeface="DengXia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gif"/><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4.wdp"/><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jpe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6.jpeg"/><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image" Target="../media/image18.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FC8D7F-6567-48B7-8FE9-C2165B93FC9A}"/>
              </a:ext>
            </a:extLst>
          </p:cNvPr>
          <p:cNvSpPr>
            <a:spLocks noGrp="1"/>
          </p:cNvSpPr>
          <p:nvPr>
            <p:ph type="ctrTitle"/>
          </p:nvPr>
        </p:nvSpPr>
        <p:spPr>
          <a:xfrm>
            <a:off x="0" y="844570"/>
            <a:ext cx="9144000" cy="2387600"/>
          </a:xfrm>
        </p:spPr>
        <p:txBody>
          <a:bodyPr>
            <a:noAutofit/>
          </a:bodyPr>
          <a:lstStyle/>
          <a:p>
            <a:r>
              <a:rPr lang="en-US" altLang="zh-CN" sz="4800" b="1" dirty="0"/>
              <a:t>WaveEar: </a:t>
            </a:r>
            <a:br>
              <a:rPr lang="en-US" altLang="zh-CN" sz="4800" b="1" dirty="0"/>
            </a:br>
            <a:r>
              <a:rPr lang="en-US" altLang="zh-CN" sz="4000" b="1" dirty="0"/>
              <a:t>Exploring a </a:t>
            </a:r>
            <a:r>
              <a:rPr lang="en-US" altLang="zh-CN" sz="4000" b="1" dirty="0" err="1"/>
              <a:t>mmWave</a:t>
            </a:r>
            <a:r>
              <a:rPr lang="en-US" altLang="zh-CN" sz="4000" b="1" dirty="0"/>
              <a:t>-based Noise-resistant Speech Sensing for Voice-User Interface</a:t>
            </a:r>
            <a:endParaRPr lang="zh-CN" altLang="en-US" sz="4800" b="1" dirty="0"/>
          </a:p>
        </p:txBody>
      </p:sp>
      <p:sp>
        <p:nvSpPr>
          <p:cNvPr id="3" name="副标题 2">
            <a:extLst>
              <a:ext uri="{FF2B5EF4-FFF2-40B4-BE49-F238E27FC236}">
                <a16:creationId xmlns:a16="http://schemas.microsoft.com/office/drawing/2014/main" id="{57F377D0-7AE3-4F03-A191-BE2226F8F218}"/>
              </a:ext>
            </a:extLst>
          </p:cNvPr>
          <p:cNvSpPr>
            <a:spLocks noGrp="1"/>
          </p:cNvSpPr>
          <p:nvPr>
            <p:ph type="subTitle" idx="1"/>
          </p:nvPr>
        </p:nvSpPr>
        <p:spPr>
          <a:xfrm>
            <a:off x="300942" y="3614257"/>
            <a:ext cx="8542116" cy="2691692"/>
          </a:xfrm>
        </p:spPr>
        <p:txBody>
          <a:bodyPr>
            <a:normAutofit/>
          </a:bodyPr>
          <a:lstStyle/>
          <a:p>
            <a:r>
              <a:rPr lang="en-US" altLang="zh-CN" dirty="0"/>
              <a:t>Chenhan Xu</a:t>
            </a:r>
            <a:r>
              <a:rPr lang="en-US" altLang="zh-CN" baseline="30000" dirty="0"/>
              <a:t>1</a:t>
            </a:r>
            <a:r>
              <a:rPr lang="en-US" altLang="zh-CN" dirty="0"/>
              <a:t>, </a:t>
            </a:r>
            <a:r>
              <a:rPr lang="en-US" altLang="zh-CN" dirty="0" err="1"/>
              <a:t>Zhengxiong</a:t>
            </a:r>
            <a:r>
              <a:rPr lang="en-US" altLang="zh-CN" dirty="0"/>
              <a:t> Li</a:t>
            </a:r>
            <a:r>
              <a:rPr lang="en-US" altLang="zh-CN" baseline="30000" dirty="0"/>
              <a:t>1</a:t>
            </a:r>
            <a:r>
              <a:rPr lang="en-US" altLang="zh-CN" dirty="0"/>
              <a:t>, </a:t>
            </a:r>
            <a:r>
              <a:rPr lang="en-US" altLang="zh-CN" dirty="0" err="1"/>
              <a:t>Hanbin</a:t>
            </a:r>
            <a:r>
              <a:rPr lang="en-US" altLang="zh-CN" dirty="0"/>
              <a:t> Zhang</a:t>
            </a:r>
            <a:r>
              <a:rPr lang="en-US" altLang="zh-CN" baseline="30000" dirty="0"/>
              <a:t>1</a:t>
            </a:r>
            <a:r>
              <a:rPr lang="en-US" altLang="zh-CN" dirty="0"/>
              <a:t>, Aditya Singh Rathore</a:t>
            </a:r>
            <a:r>
              <a:rPr lang="en-US" altLang="zh-CN" baseline="30000" dirty="0"/>
              <a:t>1</a:t>
            </a:r>
            <a:r>
              <a:rPr lang="en-US" altLang="zh-CN" dirty="0"/>
              <a:t>, </a:t>
            </a:r>
          </a:p>
          <a:p>
            <a:r>
              <a:rPr lang="en-US" altLang="zh-CN" dirty="0" err="1"/>
              <a:t>Huining</a:t>
            </a:r>
            <a:r>
              <a:rPr lang="en-US" altLang="zh-CN" dirty="0"/>
              <a:t> Li</a:t>
            </a:r>
            <a:r>
              <a:rPr lang="en-US" altLang="zh-CN" baseline="30000" dirty="0"/>
              <a:t>1,2</a:t>
            </a:r>
            <a:r>
              <a:rPr lang="en-US" altLang="zh-CN" dirty="0"/>
              <a:t>, Chen Song</a:t>
            </a:r>
            <a:r>
              <a:rPr lang="en-US" altLang="zh-CN" baseline="30000" dirty="0"/>
              <a:t>1</a:t>
            </a:r>
            <a:r>
              <a:rPr lang="en-US" altLang="zh-CN" dirty="0"/>
              <a:t>, </a:t>
            </a:r>
            <a:r>
              <a:rPr lang="en-US" altLang="zh-CN" dirty="0" err="1"/>
              <a:t>Kun</a:t>
            </a:r>
            <a:r>
              <a:rPr lang="en-US" altLang="zh-CN" dirty="0"/>
              <a:t> Wang</a:t>
            </a:r>
            <a:r>
              <a:rPr lang="en-US" altLang="zh-CN" baseline="30000" dirty="0"/>
              <a:t>3</a:t>
            </a:r>
            <a:r>
              <a:rPr lang="en-US" altLang="zh-CN" dirty="0"/>
              <a:t>, </a:t>
            </a:r>
            <a:r>
              <a:rPr lang="en-US" altLang="zh-CN" dirty="0" err="1"/>
              <a:t>Wenyao</a:t>
            </a:r>
            <a:r>
              <a:rPr lang="en-US" altLang="zh-CN" dirty="0"/>
              <a:t> Xu</a:t>
            </a:r>
            <a:r>
              <a:rPr lang="en-US" altLang="zh-CN" baseline="30000" dirty="0"/>
              <a:t>1</a:t>
            </a:r>
          </a:p>
          <a:p>
            <a:endParaRPr lang="en-US" altLang="zh-CN" baseline="30000" dirty="0"/>
          </a:p>
          <a:p>
            <a:r>
              <a:rPr lang="en-US" altLang="zh-CN" sz="3000" baseline="30000" dirty="0"/>
              <a:t>1. University at Buffalo, SUNY, USA</a:t>
            </a:r>
          </a:p>
          <a:p>
            <a:r>
              <a:rPr lang="en-US" altLang="zh-CN" sz="3000" baseline="30000" dirty="0"/>
              <a:t>2. Nanjing University of Posts and Telecommunications, China</a:t>
            </a:r>
          </a:p>
          <a:p>
            <a:r>
              <a:rPr lang="en-US" altLang="zh-CN" sz="3000" baseline="30000" dirty="0"/>
              <a:t>3. University of California, Los Angeles, USA</a:t>
            </a:r>
            <a:endParaRPr lang="zh-CN" altLang="en-US" sz="3000" baseline="30000" dirty="0"/>
          </a:p>
        </p:txBody>
      </p:sp>
    </p:spTree>
    <p:extLst>
      <p:ext uri="{BB962C8B-B14F-4D97-AF65-F5344CB8AC3E}">
        <p14:creationId xmlns:p14="http://schemas.microsoft.com/office/powerpoint/2010/main" val="3048478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DEE096-A625-4EFE-82A1-3E7263B5E3C2}"/>
              </a:ext>
            </a:extLst>
          </p:cNvPr>
          <p:cNvSpPr>
            <a:spLocks noGrp="1"/>
          </p:cNvSpPr>
          <p:nvPr>
            <p:ph type="title"/>
          </p:nvPr>
        </p:nvSpPr>
        <p:spPr/>
        <p:txBody>
          <a:bodyPr/>
          <a:lstStyle/>
          <a:p>
            <a:r>
              <a:rPr lang="en-US" altLang="zh-CN" dirty="0"/>
              <a:t>Vocal Vibration</a:t>
            </a:r>
            <a:endParaRPr lang="zh-CN" altLang="en-US" dirty="0"/>
          </a:p>
        </p:txBody>
      </p:sp>
      <p:sp>
        <p:nvSpPr>
          <p:cNvPr id="3" name="内容占位符 2">
            <a:extLst>
              <a:ext uri="{FF2B5EF4-FFF2-40B4-BE49-F238E27FC236}">
                <a16:creationId xmlns:a16="http://schemas.microsoft.com/office/drawing/2014/main" id="{55A0E545-0D44-4232-B48D-F87C18738290}"/>
              </a:ext>
            </a:extLst>
          </p:cNvPr>
          <p:cNvSpPr>
            <a:spLocks noGrp="1"/>
          </p:cNvSpPr>
          <p:nvPr>
            <p:ph idx="1"/>
          </p:nvPr>
        </p:nvSpPr>
        <p:spPr>
          <a:xfrm>
            <a:off x="370389" y="1088021"/>
            <a:ext cx="6396207" cy="5088942"/>
          </a:xfrm>
        </p:spPr>
        <p:txBody>
          <a:bodyPr/>
          <a:lstStyle/>
          <a:p>
            <a:r>
              <a:rPr lang="en-US" altLang="zh-CN" dirty="0"/>
              <a:t>Near-throat skin vibration</a:t>
            </a:r>
          </a:p>
          <a:p>
            <a:pPr marL="457200" lvl="1" indent="0">
              <a:buNone/>
            </a:pPr>
            <a:r>
              <a:rPr lang="en-US" altLang="zh-CN" dirty="0"/>
              <a:t>Caused by airflow and articulatory organs</a:t>
            </a:r>
          </a:p>
          <a:p>
            <a:pPr marL="457200" lvl="1" indent="0">
              <a:buNone/>
            </a:pPr>
            <a:r>
              <a:rPr lang="en-US" altLang="zh-CN" dirty="0"/>
              <a:t>Contains speech information</a:t>
            </a:r>
          </a:p>
          <a:p>
            <a:pPr marL="457200" lvl="1" indent="0">
              <a:buNone/>
            </a:pPr>
            <a:endParaRPr lang="en-US" altLang="zh-CN" dirty="0"/>
          </a:p>
          <a:p>
            <a:r>
              <a:rPr lang="en-US" altLang="zh-CN" dirty="0"/>
              <a:t>Millimeter Wave (</a:t>
            </a:r>
            <a:r>
              <a:rPr lang="en-US" altLang="zh-CN" dirty="0" err="1"/>
              <a:t>mmWave</a:t>
            </a:r>
            <a:r>
              <a:rPr lang="en-US" altLang="zh-CN" dirty="0"/>
              <a:t>)</a:t>
            </a:r>
          </a:p>
          <a:p>
            <a:pPr marL="457200" lvl="1" indent="0">
              <a:buNone/>
            </a:pPr>
            <a:r>
              <a:rPr lang="en-US" altLang="zh-CN" dirty="0"/>
              <a:t>High resolution for displacement measurement</a:t>
            </a:r>
          </a:p>
        </p:txBody>
      </p:sp>
      <p:sp>
        <p:nvSpPr>
          <p:cNvPr id="4" name="灯片编号占位符 3">
            <a:extLst>
              <a:ext uri="{FF2B5EF4-FFF2-40B4-BE49-F238E27FC236}">
                <a16:creationId xmlns:a16="http://schemas.microsoft.com/office/drawing/2014/main" id="{A2CD70E5-67C5-46C3-8DAD-A5712B57A76B}"/>
              </a:ext>
            </a:extLst>
          </p:cNvPr>
          <p:cNvSpPr>
            <a:spLocks noGrp="1"/>
          </p:cNvSpPr>
          <p:nvPr>
            <p:ph type="sldNum" sz="quarter" idx="12"/>
          </p:nvPr>
        </p:nvSpPr>
        <p:spPr/>
        <p:txBody>
          <a:bodyPr/>
          <a:lstStyle/>
          <a:p>
            <a:fld id="{82048E2A-1F64-4702-9C24-33EA56EF8F71}" type="slidenum">
              <a:rPr lang="zh-CN" altLang="en-US" smtClean="0"/>
              <a:pPr/>
              <a:t>10</a:t>
            </a:fld>
            <a:endParaRPr lang="zh-CN" altLang="en-US"/>
          </a:p>
        </p:txBody>
      </p:sp>
      <p:pic>
        <p:nvPicPr>
          <p:cNvPr id="7170" name="Picture 2" descr="Image result for speak x ray gif">
            <a:extLst>
              <a:ext uri="{FF2B5EF4-FFF2-40B4-BE49-F238E27FC236}">
                <a16:creationId xmlns:a16="http://schemas.microsoft.com/office/drawing/2014/main" id="{24EE8643-15F1-4723-B38A-500FE7120A6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63711" y="1088021"/>
            <a:ext cx="2102605" cy="210260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99392F21-9DAB-4D0A-9909-0E8FCF812EBC}"/>
              </a:ext>
            </a:extLst>
          </p:cNvPr>
          <p:cNvGrpSpPr/>
          <p:nvPr/>
        </p:nvGrpSpPr>
        <p:grpSpPr>
          <a:xfrm>
            <a:off x="915147" y="4127626"/>
            <a:ext cx="7313704" cy="2295326"/>
            <a:chOff x="2121999" y="562707"/>
            <a:chExt cx="8358431" cy="3637430"/>
          </a:xfrm>
        </p:grpSpPr>
        <p:grpSp>
          <p:nvGrpSpPr>
            <p:cNvPr id="14" name="组合 13">
              <a:extLst>
                <a:ext uri="{FF2B5EF4-FFF2-40B4-BE49-F238E27FC236}">
                  <a16:creationId xmlns:a16="http://schemas.microsoft.com/office/drawing/2014/main" id="{41CE19E7-9E9B-4173-9A21-F6B307D6B4C4}"/>
                </a:ext>
              </a:extLst>
            </p:cNvPr>
            <p:cNvGrpSpPr/>
            <p:nvPr/>
          </p:nvGrpSpPr>
          <p:grpSpPr>
            <a:xfrm>
              <a:off x="2121999" y="562707"/>
              <a:ext cx="8358431" cy="3637430"/>
              <a:chOff x="2121999" y="536330"/>
              <a:chExt cx="8358431" cy="3637430"/>
            </a:xfrm>
          </p:grpSpPr>
          <p:pic>
            <p:nvPicPr>
              <p:cNvPr id="32" name="Picture 17">
                <a:extLst>
                  <a:ext uri="{FF2B5EF4-FFF2-40B4-BE49-F238E27FC236}">
                    <a16:creationId xmlns:a16="http://schemas.microsoft.com/office/drawing/2014/main" id="{0079504A-4E83-413F-9F14-9A6265711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270" y="536330"/>
                <a:ext cx="3935160" cy="29375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a:extLst>
                  <a:ext uri="{FF2B5EF4-FFF2-40B4-BE49-F238E27FC236}">
                    <a16:creationId xmlns:a16="http://schemas.microsoft.com/office/drawing/2014/main" id="{DE3C1006-C37F-4D90-AD05-E50CC8AD1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0110" y="536330"/>
                <a:ext cx="3935160" cy="2937514"/>
              </a:xfrm>
              <a:prstGeom prst="rect">
                <a:avLst/>
              </a:prstGeom>
              <a:noFill/>
              <a:extLst>
                <a:ext uri="{909E8E84-426E-40DD-AFC4-6F175D3DCCD1}">
                  <a14:hiddenFill xmlns:a14="http://schemas.microsoft.com/office/drawing/2010/main">
                    <a:solidFill>
                      <a:srgbClr val="FFFFFF"/>
                    </a:solidFill>
                  </a14:hiddenFill>
                </a:ext>
              </a:extLst>
            </p:spPr>
          </p:pic>
          <p:sp>
            <p:nvSpPr>
              <p:cNvPr id="35" name="文本框 34">
                <a:extLst>
                  <a:ext uri="{FF2B5EF4-FFF2-40B4-BE49-F238E27FC236}">
                    <a16:creationId xmlns:a16="http://schemas.microsoft.com/office/drawing/2014/main" id="{7D722FAB-14F7-49EB-B2AB-B435292CB209}"/>
                  </a:ext>
                </a:extLst>
              </p:cNvPr>
              <p:cNvSpPr txBox="1"/>
              <p:nvPr/>
            </p:nvSpPr>
            <p:spPr>
              <a:xfrm rot="16200000">
                <a:off x="1568160" y="1877480"/>
                <a:ext cx="1529767" cy="422089"/>
              </a:xfrm>
              <a:prstGeom prst="rect">
                <a:avLst/>
              </a:prstGeom>
              <a:noFill/>
            </p:spPr>
            <p:txBody>
              <a:bodyPr wrap="none" rtlCol="0">
                <a:spAutoFit/>
              </a:bodyPr>
              <a:lstStyle/>
              <a:p>
                <a:pPr algn="ctr"/>
                <a:r>
                  <a:rPr lang="en-US" altLang="zh-CN" b="1" dirty="0">
                    <a:latin typeface="Bebas Neue" panose="00000500000000000000" pitchFamily="2" charset="0"/>
                    <a:ea typeface="DengXian" panose="02010600030101010101" pitchFamily="2" charset="-122"/>
                    <a:cs typeface="Calibri" panose="020F0502020204030204" pitchFamily="34" charset="0"/>
                  </a:rPr>
                  <a:t>Amplitude</a:t>
                </a:r>
                <a:endParaRPr lang="zh-CN" altLang="en-US" sz="2800" b="1" dirty="0">
                  <a:latin typeface="Bebas Neue" panose="00000500000000000000" pitchFamily="2" charset="0"/>
                  <a:ea typeface="DengXian" panose="02010600030101010101" pitchFamily="2" charset="-122"/>
                  <a:cs typeface="Calibri" panose="020F0502020204030204" pitchFamily="34" charset="0"/>
                </a:endParaRPr>
              </a:p>
            </p:txBody>
          </p:sp>
          <p:sp>
            <p:nvSpPr>
              <p:cNvPr id="36" name="文本框 35">
                <a:extLst>
                  <a:ext uri="{FF2B5EF4-FFF2-40B4-BE49-F238E27FC236}">
                    <a16:creationId xmlns:a16="http://schemas.microsoft.com/office/drawing/2014/main" id="{3D7C9FF0-B15D-4616-97B6-042367836BF2}"/>
                  </a:ext>
                </a:extLst>
              </p:cNvPr>
              <p:cNvSpPr txBox="1"/>
              <p:nvPr/>
            </p:nvSpPr>
            <p:spPr>
              <a:xfrm>
                <a:off x="6248304" y="3588475"/>
                <a:ext cx="593929" cy="585285"/>
              </a:xfrm>
              <a:prstGeom prst="rect">
                <a:avLst/>
              </a:prstGeom>
              <a:noFill/>
            </p:spPr>
            <p:txBody>
              <a:bodyPr wrap="none" rtlCol="0">
                <a:spAutoFit/>
              </a:bodyPr>
              <a:lstStyle/>
              <a:p>
                <a:pPr algn="ctr"/>
                <a:r>
                  <a:rPr lang="en-US" altLang="zh-CN" b="1" dirty="0">
                    <a:latin typeface="Bebas Neue" panose="00000500000000000000" pitchFamily="2" charset="0"/>
                    <a:ea typeface="DengXian" panose="02010600030101010101" pitchFamily="2" charset="-122"/>
                    <a:cs typeface="Calibri" panose="020F0502020204030204" pitchFamily="34" charset="0"/>
                  </a:rPr>
                  <a:t>Time</a:t>
                </a:r>
                <a:endParaRPr lang="zh-CN" altLang="en-US" b="1" dirty="0">
                  <a:latin typeface="Bebas Neue" panose="00000500000000000000" pitchFamily="2" charset="0"/>
                  <a:ea typeface="DengXian" panose="02010600030101010101" pitchFamily="2" charset="-122"/>
                  <a:cs typeface="Calibri" panose="020F0502020204030204" pitchFamily="34" charset="0"/>
                </a:endParaRPr>
              </a:p>
            </p:txBody>
          </p:sp>
          <p:sp>
            <p:nvSpPr>
              <p:cNvPr id="37" name="矩形 36">
                <a:extLst>
                  <a:ext uri="{FF2B5EF4-FFF2-40B4-BE49-F238E27FC236}">
                    <a16:creationId xmlns:a16="http://schemas.microsoft.com/office/drawing/2014/main" id="{714DF309-0EE1-4C96-B21D-1E864DFA71D0}"/>
                  </a:ext>
                </a:extLst>
              </p:cNvPr>
              <p:cNvSpPr/>
              <p:nvPr/>
            </p:nvSpPr>
            <p:spPr>
              <a:xfrm>
                <a:off x="2625874" y="615432"/>
                <a:ext cx="2350876" cy="536510"/>
              </a:xfrm>
              <a:prstGeom prst="rect">
                <a:avLst/>
              </a:prstGeom>
            </p:spPr>
            <p:txBody>
              <a:bodyPr wrap="none">
                <a:spAutoFit/>
              </a:bodyPr>
              <a:lstStyle/>
              <a:p>
                <a:r>
                  <a:rPr lang="en-US" altLang="zh-CN" sz="1600" b="1" dirty="0">
                    <a:latin typeface="Bebas Neue" panose="00000500000000000000" pitchFamily="2" charset="0"/>
                    <a:ea typeface="DengXian" panose="02010600030101010101" pitchFamily="2" charset="-122"/>
                    <a:cs typeface="Calibri" panose="020F0502020204030204" pitchFamily="34" charset="0"/>
                  </a:rPr>
                  <a:t>(a) </a:t>
                </a:r>
                <a:r>
                  <a:rPr lang="en-US" altLang="zh-CN" sz="1600" b="1" dirty="0" err="1">
                    <a:latin typeface="Bebas Neue" panose="00000500000000000000" pitchFamily="2" charset="0"/>
                    <a:ea typeface="DengXian" panose="02010600030101010101" pitchFamily="2" charset="-122"/>
                    <a:cs typeface="Calibri" panose="020F0502020204030204" pitchFamily="34" charset="0"/>
                  </a:rPr>
                  <a:t>mmWave</a:t>
                </a:r>
                <a:r>
                  <a:rPr lang="en-US" altLang="zh-CN" sz="1600" b="1" dirty="0">
                    <a:latin typeface="Bebas Neue" panose="00000500000000000000" pitchFamily="2" charset="0"/>
                    <a:ea typeface="DengXian" panose="02010600030101010101" pitchFamily="2" charset="-122"/>
                    <a:cs typeface="Calibri" panose="020F0502020204030204" pitchFamily="34" charset="0"/>
                  </a:rPr>
                  <a:t> data (1</a:t>
                </a:r>
                <a:r>
                  <a:rPr lang="en-US" altLang="zh-CN" sz="1600" b="1" baseline="30000" dirty="0">
                    <a:latin typeface="Bebas Neue" panose="00000500000000000000" pitchFamily="2" charset="0"/>
                    <a:ea typeface="DengXian" panose="02010600030101010101" pitchFamily="2" charset="-122"/>
                    <a:cs typeface="Calibri" panose="020F0502020204030204" pitchFamily="34" charset="0"/>
                  </a:rPr>
                  <a:t>st</a:t>
                </a:r>
                <a:r>
                  <a:rPr lang="en-US" altLang="zh-CN" sz="1600" b="1" dirty="0">
                    <a:latin typeface="Bebas Neue" panose="00000500000000000000" pitchFamily="2" charset="0"/>
                    <a:ea typeface="DengXian" panose="02010600030101010101" pitchFamily="2" charset="-122"/>
                    <a:cs typeface="Calibri" panose="020F0502020204030204" pitchFamily="34" charset="0"/>
                  </a:rPr>
                  <a:t> trial)</a:t>
                </a:r>
                <a:endParaRPr lang="zh-CN" altLang="en-US" sz="1600" b="1" dirty="0">
                  <a:latin typeface="Bebas Neue" panose="00000500000000000000" pitchFamily="2" charset="0"/>
                  <a:ea typeface="DengXian" panose="02010600030101010101" pitchFamily="2" charset="-122"/>
                  <a:cs typeface="Calibri" panose="020F0502020204030204" pitchFamily="34" charset="0"/>
                </a:endParaRPr>
              </a:p>
            </p:txBody>
          </p:sp>
          <p:sp>
            <p:nvSpPr>
              <p:cNvPr id="38" name="矩形 37">
                <a:extLst>
                  <a:ext uri="{FF2B5EF4-FFF2-40B4-BE49-F238E27FC236}">
                    <a16:creationId xmlns:a16="http://schemas.microsoft.com/office/drawing/2014/main" id="{12B43CE5-AC3A-4571-9D7D-87DAF2DF651F}"/>
                  </a:ext>
                </a:extLst>
              </p:cNvPr>
              <p:cNvSpPr/>
              <p:nvPr/>
            </p:nvSpPr>
            <p:spPr>
              <a:xfrm>
                <a:off x="6561033" y="615432"/>
                <a:ext cx="2403930" cy="536510"/>
              </a:xfrm>
              <a:prstGeom prst="rect">
                <a:avLst/>
              </a:prstGeom>
            </p:spPr>
            <p:txBody>
              <a:bodyPr wrap="none">
                <a:spAutoFit/>
              </a:bodyPr>
              <a:lstStyle/>
              <a:p>
                <a:r>
                  <a:rPr lang="en-US" altLang="zh-CN" sz="1600" b="1" dirty="0">
                    <a:latin typeface="Bebas Neue" panose="00000500000000000000" pitchFamily="2" charset="0"/>
                    <a:ea typeface="DengXian" panose="02010600030101010101" pitchFamily="2" charset="-122"/>
                    <a:cs typeface="Calibri" panose="020F0502020204030204" pitchFamily="34" charset="0"/>
                  </a:rPr>
                  <a:t>(b) </a:t>
                </a:r>
                <a:r>
                  <a:rPr lang="en-US" altLang="zh-CN" sz="1600" b="1" dirty="0" err="1">
                    <a:latin typeface="Bebas Neue" panose="00000500000000000000" pitchFamily="2" charset="0"/>
                    <a:ea typeface="DengXian" panose="02010600030101010101" pitchFamily="2" charset="-122"/>
                    <a:cs typeface="Calibri" panose="020F0502020204030204" pitchFamily="34" charset="0"/>
                  </a:rPr>
                  <a:t>mmWave</a:t>
                </a:r>
                <a:r>
                  <a:rPr lang="en-US" altLang="zh-CN" sz="1600" b="1" dirty="0">
                    <a:latin typeface="Bebas Neue" panose="00000500000000000000" pitchFamily="2" charset="0"/>
                    <a:ea typeface="DengXian" panose="02010600030101010101" pitchFamily="2" charset="-122"/>
                    <a:cs typeface="Calibri" panose="020F0502020204030204" pitchFamily="34" charset="0"/>
                  </a:rPr>
                  <a:t> data (2</a:t>
                </a:r>
                <a:r>
                  <a:rPr lang="en-US" altLang="zh-CN" sz="1600" b="1" baseline="30000" dirty="0">
                    <a:latin typeface="Bebas Neue" panose="00000500000000000000" pitchFamily="2" charset="0"/>
                    <a:ea typeface="DengXian" panose="02010600030101010101" pitchFamily="2" charset="-122"/>
                    <a:cs typeface="Calibri" panose="020F0502020204030204" pitchFamily="34" charset="0"/>
                  </a:rPr>
                  <a:t>nd</a:t>
                </a:r>
                <a:r>
                  <a:rPr lang="en-US" altLang="zh-CN" sz="1600" b="1" dirty="0">
                    <a:latin typeface="Bebas Neue" panose="00000500000000000000" pitchFamily="2" charset="0"/>
                    <a:ea typeface="DengXian" panose="02010600030101010101" pitchFamily="2" charset="-122"/>
                    <a:cs typeface="Calibri" panose="020F0502020204030204" pitchFamily="34" charset="0"/>
                  </a:rPr>
                  <a:t> trial)</a:t>
                </a:r>
                <a:endParaRPr lang="zh-CN" altLang="en-US" sz="1600" b="1" dirty="0">
                  <a:latin typeface="Bebas Neue" panose="00000500000000000000" pitchFamily="2" charset="0"/>
                  <a:ea typeface="DengXian" panose="02010600030101010101" pitchFamily="2" charset="-122"/>
                  <a:cs typeface="Calibri" panose="020F0502020204030204" pitchFamily="34" charset="0"/>
                </a:endParaRPr>
              </a:p>
            </p:txBody>
          </p:sp>
        </p:grpSp>
        <p:sp>
          <p:nvSpPr>
            <p:cNvPr id="15" name="右中括号 14">
              <a:extLst>
                <a:ext uri="{FF2B5EF4-FFF2-40B4-BE49-F238E27FC236}">
                  <a16:creationId xmlns:a16="http://schemas.microsoft.com/office/drawing/2014/main" id="{492D2F00-BBAA-43EE-9748-D2E09C3A79A6}"/>
                </a:ext>
              </a:extLst>
            </p:cNvPr>
            <p:cNvSpPr/>
            <p:nvPr/>
          </p:nvSpPr>
          <p:spPr>
            <a:xfrm rot="5400000">
              <a:off x="3183448" y="2877047"/>
              <a:ext cx="132453" cy="845146"/>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6" name="右中括号 15">
              <a:extLst>
                <a:ext uri="{FF2B5EF4-FFF2-40B4-BE49-F238E27FC236}">
                  <a16:creationId xmlns:a16="http://schemas.microsoft.com/office/drawing/2014/main" id="{552E05A0-8CCA-4EAD-B392-B13D3714198B}"/>
                </a:ext>
              </a:extLst>
            </p:cNvPr>
            <p:cNvSpPr/>
            <p:nvPr/>
          </p:nvSpPr>
          <p:spPr>
            <a:xfrm rot="5400000">
              <a:off x="4091487" y="2594710"/>
              <a:ext cx="113250" cy="489557"/>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7" name="右中括号 16">
              <a:extLst>
                <a:ext uri="{FF2B5EF4-FFF2-40B4-BE49-F238E27FC236}">
                  <a16:creationId xmlns:a16="http://schemas.microsoft.com/office/drawing/2014/main" id="{F8CAF844-2F28-4126-B136-37CE0C65DA45}"/>
                </a:ext>
              </a:extLst>
            </p:cNvPr>
            <p:cNvSpPr/>
            <p:nvPr/>
          </p:nvSpPr>
          <p:spPr>
            <a:xfrm rot="5400000">
              <a:off x="5017654" y="2314619"/>
              <a:ext cx="113249" cy="1049739"/>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8" name="右中括号 17">
              <a:extLst>
                <a:ext uri="{FF2B5EF4-FFF2-40B4-BE49-F238E27FC236}">
                  <a16:creationId xmlns:a16="http://schemas.microsoft.com/office/drawing/2014/main" id="{95D8A968-78E7-4010-AA97-8C9934C03FB4}"/>
                </a:ext>
              </a:extLst>
            </p:cNvPr>
            <p:cNvSpPr/>
            <p:nvPr/>
          </p:nvSpPr>
          <p:spPr>
            <a:xfrm rot="5400000">
              <a:off x="5962160" y="2561170"/>
              <a:ext cx="109595" cy="560292"/>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9" name="文本框 18">
              <a:extLst>
                <a:ext uri="{FF2B5EF4-FFF2-40B4-BE49-F238E27FC236}">
                  <a16:creationId xmlns:a16="http://schemas.microsoft.com/office/drawing/2014/main" id="{BA48F5D6-52C3-47B6-8F55-842FF5CAF007}"/>
                </a:ext>
              </a:extLst>
            </p:cNvPr>
            <p:cNvSpPr txBox="1"/>
            <p:nvPr/>
          </p:nvSpPr>
          <p:spPr>
            <a:xfrm>
              <a:off x="2985119" y="3348434"/>
              <a:ext cx="576031" cy="536510"/>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sp>
          <p:nvSpPr>
            <p:cNvPr id="20" name="文本框 19">
              <a:extLst>
                <a:ext uri="{FF2B5EF4-FFF2-40B4-BE49-F238E27FC236}">
                  <a16:creationId xmlns:a16="http://schemas.microsoft.com/office/drawing/2014/main" id="{F1CE4B8B-2191-4993-B33A-4C748BADC760}"/>
                </a:ext>
              </a:extLst>
            </p:cNvPr>
            <p:cNvSpPr txBox="1"/>
            <p:nvPr/>
          </p:nvSpPr>
          <p:spPr>
            <a:xfrm>
              <a:off x="3875053" y="2859614"/>
              <a:ext cx="576031" cy="536510"/>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B</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sp>
          <p:nvSpPr>
            <p:cNvPr id="21" name="文本框 20">
              <a:extLst>
                <a:ext uri="{FF2B5EF4-FFF2-40B4-BE49-F238E27FC236}">
                  <a16:creationId xmlns:a16="http://schemas.microsoft.com/office/drawing/2014/main" id="{CAD6B95B-6EA5-457D-96DD-9D08A5B32C9E}"/>
                </a:ext>
              </a:extLst>
            </p:cNvPr>
            <p:cNvSpPr txBox="1"/>
            <p:nvPr/>
          </p:nvSpPr>
          <p:spPr>
            <a:xfrm>
              <a:off x="4778783" y="2859614"/>
              <a:ext cx="576031" cy="536510"/>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C</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sp>
          <p:nvSpPr>
            <p:cNvPr id="22" name="文本框 21">
              <a:extLst>
                <a:ext uri="{FF2B5EF4-FFF2-40B4-BE49-F238E27FC236}">
                  <a16:creationId xmlns:a16="http://schemas.microsoft.com/office/drawing/2014/main" id="{F4678CF0-7FA6-4778-B9C1-D0BFB815C9C5}"/>
                </a:ext>
              </a:extLst>
            </p:cNvPr>
            <p:cNvSpPr txBox="1"/>
            <p:nvPr/>
          </p:nvSpPr>
          <p:spPr>
            <a:xfrm>
              <a:off x="5750055" y="2859614"/>
              <a:ext cx="576031" cy="536510"/>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D</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grpSp>
      <p:sp>
        <p:nvSpPr>
          <p:cNvPr id="23" name="右中括号 22">
            <a:extLst>
              <a:ext uri="{FF2B5EF4-FFF2-40B4-BE49-F238E27FC236}">
                <a16:creationId xmlns:a16="http://schemas.microsoft.com/office/drawing/2014/main" id="{B90B8BB7-0A1A-4BD2-AF4A-3D1525B12141}"/>
              </a:ext>
            </a:extLst>
          </p:cNvPr>
          <p:cNvSpPr/>
          <p:nvPr/>
        </p:nvSpPr>
        <p:spPr>
          <a:xfrm rot="5400000">
            <a:off x="5332110" y="5484944"/>
            <a:ext cx="83582" cy="739511"/>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24" name="右中括号 23">
            <a:extLst>
              <a:ext uri="{FF2B5EF4-FFF2-40B4-BE49-F238E27FC236}">
                <a16:creationId xmlns:a16="http://schemas.microsoft.com/office/drawing/2014/main" id="{5C364EA8-D159-4F32-BDBB-4352F6CBD023}"/>
              </a:ext>
            </a:extLst>
          </p:cNvPr>
          <p:cNvSpPr/>
          <p:nvPr/>
        </p:nvSpPr>
        <p:spPr>
          <a:xfrm rot="5400000">
            <a:off x="6934714" y="5105077"/>
            <a:ext cx="71463" cy="918531"/>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25" name="文本框 24">
            <a:extLst>
              <a:ext uri="{FF2B5EF4-FFF2-40B4-BE49-F238E27FC236}">
                <a16:creationId xmlns:a16="http://schemas.microsoft.com/office/drawing/2014/main" id="{F362F9C3-BF07-45F3-8ACD-8086BE14F9D8}"/>
              </a:ext>
            </a:extLst>
          </p:cNvPr>
          <p:cNvSpPr txBox="1"/>
          <p:nvPr/>
        </p:nvSpPr>
        <p:spPr>
          <a:xfrm>
            <a:off x="5142412" y="5885501"/>
            <a:ext cx="504032" cy="338554"/>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sp>
        <p:nvSpPr>
          <p:cNvPr id="26" name="文本框 25">
            <a:extLst>
              <a:ext uri="{FF2B5EF4-FFF2-40B4-BE49-F238E27FC236}">
                <a16:creationId xmlns:a16="http://schemas.microsoft.com/office/drawing/2014/main" id="{ABBB513C-5DCA-41AA-B08B-604836667CA2}"/>
              </a:ext>
            </a:extLst>
          </p:cNvPr>
          <p:cNvSpPr txBox="1"/>
          <p:nvPr/>
        </p:nvSpPr>
        <p:spPr>
          <a:xfrm>
            <a:off x="5921112" y="5577042"/>
            <a:ext cx="504032" cy="338554"/>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B</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sp>
        <p:nvSpPr>
          <p:cNvPr id="27" name="文本框 26">
            <a:extLst>
              <a:ext uri="{FF2B5EF4-FFF2-40B4-BE49-F238E27FC236}">
                <a16:creationId xmlns:a16="http://schemas.microsoft.com/office/drawing/2014/main" id="{5E986710-3E64-4FD3-971F-33184BC31985}"/>
              </a:ext>
            </a:extLst>
          </p:cNvPr>
          <p:cNvSpPr txBox="1"/>
          <p:nvPr/>
        </p:nvSpPr>
        <p:spPr>
          <a:xfrm>
            <a:off x="6711885" y="5577042"/>
            <a:ext cx="504032" cy="338554"/>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C</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sp>
        <p:nvSpPr>
          <p:cNvPr id="28" name="文本框 27">
            <a:extLst>
              <a:ext uri="{FF2B5EF4-FFF2-40B4-BE49-F238E27FC236}">
                <a16:creationId xmlns:a16="http://schemas.microsoft.com/office/drawing/2014/main" id="{C23E088C-9B52-46E0-862D-532EB59990D8}"/>
              </a:ext>
            </a:extLst>
          </p:cNvPr>
          <p:cNvSpPr txBox="1"/>
          <p:nvPr/>
        </p:nvSpPr>
        <p:spPr>
          <a:xfrm>
            <a:off x="7561756" y="5577042"/>
            <a:ext cx="504032" cy="338554"/>
          </a:xfrm>
          <a:prstGeom prst="rect">
            <a:avLst/>
          </a:prstGeom>
          <a:noFill/>
        </p:spPr>
        <p:txBody>
          <a:bodyPr wrap="square" rtlCol="0">
            <a:spAutoFit/>
          </a:bodyPr>
          <a:lstStyle/>
          <a:p>
            <a:pPr algn="ct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r>
              <a:rPr lang="en-US" altLang="zh-CN"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D</a:t>
            </a:r>
            <a:r>
              <a:rPr lang="zh-CN" altLang="en-US" sz="1600" dirty="0">
                <a:solidFill>
                  <a:schemeClr val="accent1">
                    <a:lumMod val="75000"/>
                  </a:schemeClr>
                </a:solidFill>
                <a:latin typeface="Bebas Neue" panose="00000500000000000000" pitchFamily="2" charset="0"/>
                <a:ea typeface="DengXian" panose="02010600030101010101" pitchFamily="2" charset="-122"/>
                <a:cs typeface="Calibri" panose="020F0502020204030204" pitchFamily="34" charset="0"/>
              </a:rPr>
              <a:t>”</a:t>
            </a:r>
          </a:p>
        </p:txBody>
      </p:sp>
      <p:sp>
        <p:nvSpPr>
          <p:cNvPr id="30" name="右中括号 29">
            <a:extLst>
              <a:ext uri="{FF2B5EF4-FFF2-40B4-BE49-F238E27FC236}">
                <a16:creationId xmlns:a16="http://schemas.microsoft.com/office/drawing/2014/main" id="{C3350ECE-4B60-4A6D-9F14-64DF949FD47D}"/>
              </a:ext>
            </a:extLst>
          </p:cNvPr>
          <p:cNvSpPr/>
          <p:nvPr/>
        </p:nvSpPr>
        <p:spPr>
          <a:xfrm rot="5400000">
            <a:off x="6104416" y="5350159"/>
            <a:ext cx="71464" cy="428367"/>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31" name="右中括号 30">
            <a:extLst>
              <a:ext uri="{FF2B5EF4-FFF2-40B4-BE49-F238E27FC236}">
                <a16:creationId xmlns:a16="http://schemas.microsoft.com/office/drawing/2014/main" id="{50F92E83-31D5-4FF4-BA7E-A0CE985E0082}"/>
              </a:ext>
            </a:extLst>
          </p:cNvPr>
          <p:cNvSpPr/>
          <p:nvPr/>
        </p:nvSpPr>
        <p:spPr>
          <a:xfrm rot="5400000">
            <a:off x="7779192" y="5318059"/>
            <a:ext cx="69158" cy="490261"/>
          </a:xfrm>
          <a:prstGeom prst="rightBracket">
            <a:avLst>
              <a:gd name="adj" fmla="val 374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Tree>
    <p:extLst>
      <p:ext uri="{BB962C8B-B14F-4D97-AF65-F5344CB8AC3E}">
        <p14:creationId xmlns:p14="http://schemas.microsoft.com/office/powerpoint/2010/main" val="6027205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0">
            <a:extLst>
              <a:ext uri="{FF2B5EF4-FFF2-40B4-BE49-F238E27FC236}">
                <a16:creationId xmlns:a16="http://schemas.microsoft.com/office/drawing/2014/main" id="{51336DF8-53DF-4836-8D59-62CF551E7A1D}"/>
              </a:ext>
            </a:extLst>
          </p:cNvPr>
          <p:cNvPicPr>
            <a:picLocks noChangeAspect="1"/>
          </p:cNvPicPr>
          <p:nvPr/>
        </p:nvPicPr>
        <p:blipFill rotWithShape="1">
          <a:blip r:embed="rId3">
            <a:extLst>
              <a:ext uri="{28A0092B-C50C-407E-A947-70E740481C1C}">
                <a14:useLocalDpi xmlns:a14="http://schemas.microsoft.com/office/drawing/2010/main" val="0"/>
              </a:ext>
            </a:extLst>
          </a:blip>
          <a:srcRect l="8920" t="403" b="15050"/>
          <a:stretch/>
        </p:blipFill>
        <p:spPr>
          <a:xfrm>
            <a:off x="185138" y="1240913"/>
            <a:ext cx="2789988" cy="2741236"/>
          </a:xfrm>
          <a:prstGeom prst="rect">
            <a:avLst/>
          </a:prstGeom>
          <a:scene3d>
            <a:camera prst="orthographicFront">
              <a:rot lat="0" lon="0" rev="0"/>
            </a:camera>
            <a:lightRig rig="threePt" dir="t"/>
          </a:scene3d>
        </p:spPr>
      </p:pic>
      <p:sp>
        <p:nvSpPr>
          <p:cNvPr id="15" name="不完整圆 14">
            <a:extLst>
              <a:ext uri="{FF2B5EF4-FFF2-40B4-BE49-F238E27FC236}">
                <a16:creationId xmlns:a16="http://schemas.microsoft.com/office/drawing/2014/main" id="{AE6108A4-5DDD-45FC-91C5-09771425CCE6}"/>
              </a:ext>
            </a:extLst>
          </p:cNvPr>
          <p:cNvSpPr/>
          <p:nvPr/>
        </p:nvSpPr>
        <p:spPr>
          <a:xfrm rot="19562738">
            <a:off x="1890807" y="2637303"/>
            <a:ext cx="3074175" cy="3244755"/>
          </a:xfrm>
          <a:prstGeom prst="pie">
            <a:avLst>
              <a:gd name="adj1" fmla="val 12962324"/>
              <a:gd name="adj2" fmla="val 1514496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Bebas Neue" panose="00000500000000000000" pitchFamily="2" charset="0"/>
              <a:ea typeface="DengXian" panose="02010600030101010101" pitchFamily="2" charset="-122"/>
            </a:endParaRPr>
          </a:p>
        </p:txBody>
      </p:sp>
      <p:sp>
        <p:nvSpPr>
          <p:cNvPr id="2" name="标题 1">
            <a:extLst>
              <a:ext uri="{FF2B5EF4-FFF2-40B4-BE49-F238E27FC236}">
                <a16:creationId xmlns:a16="http://schemas.microsoft.com/office/drawing/2014/main" id="{1F23DD76-1FC0-4292-A8E5-D31B3342D43C}"/>
              </a:ext>
            </a:extLst>
          </p:cNvPr>
          <p:cNvSpPr>
            <a:spLocks noGrp="1"/>
          </p:cNvSpPr>
          <p:nvPr>
            <p:ph type="title"/>
          </p:nvPr>
        </p:nvSpPr>
        <p:spPr>
          <a:xfrm>
            <a:off x="256642" y="42538"/>
            <a:ext cx="8403220" cy="951496"/>
          </a:xfrm>
        </p:spPr>
        <p:txBody>
          <a:bodyPr/>
          <a:lstStyle/>
          <a:p>
            <a:r>
              <a:rPr lang="en-US" altLang="zh-CN" dirty="0"/>
              <a:t>WaveEar Concept Overview</a:t>
            </a:r>
            <a:endParaRPr lang="zh-CN" altLang="en-US" dirty="0"/>
          </a:p>
        </p:txBody>
      </p:sp>
      <p:sp>
        <p:nvSpPr>
          <p:cNvPr id="4" name="灯片编号占位符 3">
            <a:extLst>
              <a:ext uri="{FF2B5EF4-FFF2-40B4-BE49-F238E27FC236}">
                <a16:creationId xmlns:a16="http://schemas.microsoft.com/office/drawing/2014/main" id="{91A6D334-B070-4E0E-B98E-05CB421ECB6D}"/>
              </a:ext>
            </a:extLst>
          </p:cNvPr>
          <p:cNvSpPr>
            <a:spLocks noGrp="1"/>
          </p:cNvSpPr>
          <p:nvPr>
            <p:ph type="sldNum" sz="quarter" idx="12"/>
          </p:nvPr>
        </p:nvSpPr>
        <p:spPr/>
        <p:txBody>
          <a:bodyPr/>
          <a:lstStyle/>
          <a:p>
            <a:fld id="{82048E2A-1F64-4702-9C24-33EA56EF8F71}" type="slidenum">
              <a:rPr lang="zh-CN" altLang="en-US" smtClean="0"/>
              <a:pPr/>
              <a:t>11</a:t>
            </a:fld>
            <a:endParaRPr lang="zh-CN" altLang="en-US" dirty="0"/>
          </a:p>
        </p:txBody>
      </p:sp>
      <p:pic>
        <p:nvPicPr>
          <p:cNvPr id="14" name="图形 13">
            <a:extLst>
              <a:ext uri="{FF2B5EF4-FFF2-40B4-BE49-F238E27FC236}">
                <a16:creationId xmlns:a16="http://schemas.microsoft.com/office/drawing/2014/main" id="{17C814DD-A089-42CE-A46B-58D9EAB349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934021" y="4015204"/>
            <a:ext cx="774114" cy="774114"/>
          </a:xfrm>
          <a:prstGeom prst="rect">
            <a:avLst/>
          </a:prstGeom>
        </p:spPr>
      </p:pic>
      <p:grpSp>
        <p:nvGrpSpPr>
          <p:cNvPr id="16" name="Group 12">
            <a:extLst>
              <a:ext uri="{FF2B5EF4-FFF2-40B4-BE49-F238E27FC236}">
                <a16:creationId xmlns:a16="http://schemas.microsoft.com/office/drawing/2014/main" id="{79615470-0416-469E-A95F-2F410FEE7CD7}"/>
              </a:ext>
            </a:extLst>
          </p:cNvPr>
          <p:cNvGrpSpPr/>
          <p:nvPr/>
        </p:nvGrpSpPr>
        <p:grpSpPr>
          <a:xfrm rot="11744819">
            <a:off x="1469602" y="3184441"/>
            <a:ext cx="840941" cy="805277"/>
            <a:chOff x="1492832" y="705811"/>
            <a:chExt cx="1245555" cy="1245555"/>
          </a:xfrm>
        </p:grpSpPr>
        <p:sp>
          <p:nvSpPr>
            <p:cNvPr id="17" name="Arc 8">
              <a:extLst>
                <a:ext uri="{FF2B5EF4-FFF2-40B4-BE49-F238E27FC236}">
                  <a16:creationId xmlns:a16="http://schemas.microsoft.com/office/drawing/2014/main" id="{6B5C7B3B-C1FB-4680-9F1A-BF14F9791322}"/>
                </a:ext>
              </a:extLst>
            </p:cNvPr>
            <p:cNvSpPr/>
            <p:nvPr/>
          </p:nvSpPr>
          <p:spPr>
            <a:xfrm rot="13500000">
              <a:off x="1492832" y="705811"/>
              <a:ext cx="1245555" cy="1245555"/>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18" name="Arc 9">
              <a:extLst>
                <a:ext uri="{FF2B5EF4-FFF2-40B4-BE49-F238E27FC236}">
                  <a16:creationId xmlns:a16="http://schemas.microsoft.com/office/drawing/2014/main" id="{1CEB0839-112D-48CD-879A-9626EB7F3637}"/>
                </a:ext>
              </a:extLst>
            </p:cNvPr>
            <p:cNvSpPr/>
            <p:nvPr/>
          </p:nvSpPr>
          <p:spPr>
            <a:xfrm rot="13500000">
              <a:off x="1657900" y="878318"/>
              <a:ext cx="918486" cy="900538"/>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19" name="Arc 10">
              <a:extLst>
                <a:ext uri="{FF2B5EF4-FFF2-40B4-BE49-F238E27FC236}">
                  <a16:creationId xmlns:a16="http://schemas.microsoft.com/office/drawing/2014/main" id="{5EB7F244-02B2-440B-9C2B-931E792D8CD3}"/>
                </a:ext>
              </a:extLst>
            </p:cNvPr>
            <p:cNvSpPr/>
            <p:nvPr/>
          </p:nvSpPr>
          <p:spPr>
            <a:xfrm rot="13500000">
              <a:off x="1846979" y="1030888"/>
              <a:ext cx="541412" cy="543016"/>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grpSp>
      <p:cxnSp>
        <p:nvCxnSpPr>
          <p:cNvPr id="20" name="直接箭头连接符 19">
            <a:extLst>
              <a:ext uri="{FF2B5EF4-FFF2-40B4-BE49-F238E27FC236}">
                <a16:creationId xmlns:a16="http://schemas.microsoft.com/office/drawing/2014/main" id="{37E9F438-6C85-472C-9254-658D83D74F8B}"/>
              </a:ext>
            </a:extLst>
          </p:cNvPr>
          <p:cNvCxnSpPr>
            <a:cxnSpLocks/>
          </p:cNvCxnSpPr>
          <p:nvPr/>
        </p:nvCxnSpPr>
        <p:spPr>
          <a:xfrm flipV="1">
            <a:off x="2697817" y="3830228"/>
            <a:ext cx="0" cy="998201"/>
          </a:xfrm>
          <a:prstGeom prst="straightConnector1">
            <a:avLst/>
          </a:prstGeom>
          <a:ln w="25400">
            <a:headEnd type="none"/>
            <a:tailEnd type="diamond"/>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E2C96AF4-74D4-4E85-98DE-91BFEE53BDE0}"/>
              </a:ext>
            </a:extLst>
          </p:cNvPr>
          <p:cNvSpPr txBox="1"/>
          <p:nvPr/>
        </p:nvSpPr>
        <p:spPr>
          <a:xfrm>
            <a:off x="616097" y="4449199"/>
            <a:ext cx="2045725" cy="369332"/>
          </a:xfrm>
          <a:prstGeom prst="rect">
            <a:avLst/>
          </a:prstGeom>
          <a:solidFill>
            <a:srgbClr val="5478B8"/>
          </a:solidFill>
          <a:ln>
            <a:noFill/>
          </a:ln>
        </p:spPr>
        <p:txBody>
          <a:bodyPr wrap="square" rtlCol="0">
            <a:spAutoFit/>
          </a:bodyPr>
          <a:lstStyle/>
          <a:p>
            <a:pPr algn="ctr"/>
            <a:r>
              <a:rPr lang="en-US" altLang="zh-CN" b="1" dirty="0" err="1">
                <a:solidFill>
                  <a:schemeClr val="bg1"/>
                </a:solidFill>
                <a:latin typeface="Bebas Neue" panose="00000500000000000000" pitchFamily="2" charset="0"/>
                <a:ea typeface="DengXian" panose="02010600030101010101" pitchFamily="2" charset="-122"/>
              </a:rPr>
              <a:t>mmWave</a:t>
            </a:r>
            <a:r>
              <a:rPr lang="en-US" altLang="zh-CN" b="1" dirty="0">
                <a:solidFill>
                  <a:schemeClr val="bg1"/>
                </a:solidFill>
                <a:latin typeface="Bebas Neue" panose="00000500000000000000" pitchFamily="2" charset="0"/>
                <a:ea typeface="DengXian" panose="02010600030101010101" pitchFamily="2" charset="-122"/>
              </a:rPr>
              <a:t> sensing</a:t>
            </a:r>
          </a:p>
        </p:txBody>
      </p:sp>
      <p:cxnSp>
        <p:nvCxnSpPr>
          <p:cNvPr id="25" name="直接连接符 24">
            <a:extLst>
              <a:ext uri="{FF2B5EF4-FFF2-40B4-BE49-F238E27FC236}">
                <a16:creationId xmlns:a16="http://schemas.microsoft.com/office/drawing/2014/main" id="{89D79CFB-510F-4A37-8F96-89CE2F5ADE8B}"/>
              </a:ext>
            </a:extLst>
          </p:cNvPr>
          <p:cNvCxnSpPr>
            <a:cxnSpLocks/>
          </p:cNvCxnSpPr>
          <p:nvPr/>
        </p:nvCxnSpPr>
        <p:spPr>
          <a:xfrm flipV="1">
            <a:off x="2504768" y="2814444"/>
            <a:ext cx="391021" cy="79472"/>
          </a:xfrm>
          <a:prstGeom prst="line">
            <a:avLst/>
          </a:prstGeom>
          <a:noFill/>
          <a:ln w="69850" cap="rnd" cmpd="sng" algn="ctr">
            <a:solidFill>
              <a:srgbClr val="FF0000"/>
            </a:solidFill>
            <a:prstDash val="solid"/>
            <a:miter lim="800000"/>
          </a:ln>
          <a:effectLst/>
        </p:spPr>
      </p:cxnSp>
      <p:cxnSp>
        <p:nvCxnSpPr>
          <p:cNvPr id="27" name="直接连接符 26">
            <a:extLst>
              <a:ext uri="{FF2B5EF4-FFF2-40B4-BE49-F238E27FC236}">
                <a16:creationId xmlns:a16="http://schemas.microsoft.com/office/drawing/2014/main" id="{9E7BF00D-D569-41F4-814E-EDC2DEE05AA3}"/>
              </a:ext>
            </a:extLst>
          </p:cNvPr>
          <p:cNvCxnSpPr>
            <a:cxnSpLocks/>
          </p:cNvCxnSpPr>
          <p:nvPr/>
        </p:nvCxnSpPr>
        <p:spPr>
          <a:xfrm>
            <a:off x="2504768" y="3009266"/>
            <a:ext cx="391021" cy="0"/>
          </a:xfrm>
          <a:prstGeom prst="line">
            <a:avLst/>
          </a:prstGeom>
          <a:noFill/>
          <a:ln w="69850" cap="rnd" cmpd="sng" algn="ctr">
            <a:solidFill>
              <a:srgbClr val="FF0000"/>
            </a:solidFill>
            <a:prstDash val="solid"/>
            <a:miter lim="800000"/>
          </a:ln>
          <a:effectLst/>
        </p:spPr>
      </p:cxnSp>
      <p:cxnSp>
        <p:nvCxnSpPr>
          <p:cNvPr id="28" name="直接连接符 27">
            <a:extLst>
              <a:ext uri="{FF2B5EF4-FFF2-40B4-BE49-F238E27FC236}">
                <a16:creationId xmlns:a16="http://schemas.microsoft.com/office/drawing/2014/main" id="{FECCA8E7-1EFE-4091-8C37-C46E54063F23}"/>
              </a:ext>
            </a:extLst>
          </p:cNvPr>
          <p:cNvCxnSpPr>
            <a:cxnSpLocks/>
          </p:cNvCxnSpPr>
          <p:nvPr/>
        </p:nvCxnSpPr>
        <p:spPr>
          <a:xfrm>
            <a:off x="2504768" y="3090642"/>
            <a:ext cx="386098" cy="119074"/>
          </a:xfrm>
          <a:prstGeom prst="line">
            <a:avLst/>
          </a:prstGeom>
          <a:noFill/>
          <a:ln w="69850" cap="rnd" cmpd="sng" algn="ctr">
            <a:solidFill>
              <a:srgbClr val="FF0000"/>
            </a:solidFill>
            <a:prstDash val="solid"/>
            <a:miter lim="800000"/>
          </a:ln>
          <a:effectLst/>
        </p:spPr>
      </p:cxnSp>
      <p:grpSp>
        <p:nvGrpSpPr>
          <p:cNvPr id="31" name="组合 30">
            <a:extLst>
              <a:ext uri="{FF2B5EF4-FFF2-40B4-BE49-F238E27FC236}">
                <a16:creationId xmlns:a16="http://schemas.microsoft.com/office/drawing/2014/main" id="{C2DE2BE1-C005-49AC-BCEB-6B9A401F1BB4}"/>
              </a:ext>
            </a:extLst>
          </p:cNvPr>
          <p:cNvGrpSpPr/>
          <p:nvPr/>
        </p:nvGrpSpPr>
        <p:grpSpPr>
          <a:xfrm>
            <a:off x="3604540" y="1342417"/>
            <a:ext cx="5325207" cy="5125032"/>
            <a:chOff x="3716782" y="851536"/>
            <a:chExt cx="5358885" cy="5606185"/>
          </a:xfrm>
        </p:grpSpPr>
        <p:pic>
          <p:nvPicPr>
            <p:cNvPr id="1028" name="Picture 4" descr="Image result for voice assistant car">
              <a:extLst>
                <a:ext uri="{FF2B5EF4-FFF2-40B4-BE49-F238E27FC236}">
                  <a16:creationId xmlns:a16="http://schemas.microsoft.com/office/drawing/2014/main" id="{6079FCDF-1626-4C59-9F67-2336D710A4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3469" y="955210"/>
              <a:ext cx="2806362" cy="1454475"/>
            </a:xfrm>
            <a:prstGeom prst="rect">
              <a:avLst/>
            </a:prstGeom>
            <a:noFill/>
            <a:extLst>
              <a:ext uri="{909E8E84-426E-40DD-AFC4-6F175D3DCCD1}">
                <a14:hiddenFill xmlns:a14="http://schemas.microsoft.com/office/drawing/2010/main">
                  <a:solidFill>
                    <a:srgbClr val="FFFFFF"/>
                  </a:solidFill>
                </a14:hiddenFill>
              </a:ext>
            </a:extLst>
          </p:spPr>
        </p:pic>
        <p:sp>
          <p:nvSpPr>
            <p:cNvPr id="24" name="思想气泡: 云 23">
              <a:extLst>
                <a:ext uri="{FF2B5EF4-FFF2-40B4-BE49-F238E27FC236}">
                  <a16:creationId xmlns:a16="http://schemas.microsoft.com/office/drawing/2014/main" id="{A47A2DB4-BA8A-437E-82A5-E53814C60896}"/>
                </a:ext>
              </a:extLst>
            </p:cNvPr>
            <p:cNvSpPr/>
            <p:nvPr/>
          </p:nvSpPr>
          <p:spPr>
            <a:xfrm>
              <a:off x="3805936" y="1133996"/>
              <a:ext cx="2233735" cy="116453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ebas Neue" panose="00000500000000000000" pitchFamily="2" charset="0"/>
                  <a:ea typeface="DengXian" panose="02010600030101010101" pitchFamily="2" charset="-122"/>
                </a:rPr>
                <a:t>Get directions to my office</a:t>
              </a:r>
            </a:p>
          </p:txBody>
        </p:sp>
        <p:pic>
          <p:nvPicPr>
            <p:cNvPr id="1030" name="Picture 6" descr="Related image">
              <a:extLst>
                <a:ext uri="{FF2B5EF4-FFF2-40B4-BE49-F238E27FC236}">
                  <a16:creationId xmlns:a16="http://schemas.microsoft.com/office/drawing/2014/main" id="{B6C33D26-6B02-4718-A631-2114DAC49D9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31" r="12853"/>
            <a:stretch/>
          </p:blipFill>
          <p:spPr bwMode="auto">
            <a:xfrm>
              <a:off x="6112297" y="2953677"/>
              <a:ext cx="2844209" cy="1533639"/>
            </a:xfrm>
            <a:prstGeom prst="rect">
              <a:avLst/>
            </a:prstGeom>
            <a:noFill/>
            <a:extLst>
              <a:ext uri="{909E8E84-426E-40DD-AFC4-6F175D3DCCD1}">
                <a14:hiddenFill xmlns:a14="http://schemas.microsoft.com/office/drawing/2010/main">
                  <a:solidFill>
                    <a:srgbClr val="FFFFFF"/>
                  </a:solidFill>
                </a14:hiddenFill>
              </a:ext>
            </a:extLst>
          </p:spPr>
        </p:pic>
        <p:sp>
          <p:nvSpPr>
            <p:cNvPr id="41" name="思想气泡: 云 40">
              <a:extLst>
                <a:ext uri="{FF2B5EF4-FFF2-40B4-BE49-F238E27FC236}">
                  <a16:creationId xmlns:a16="http://schemas.microsoft.com/office/drawing/2014/main" id="{2560A862-01A5-4827-80B9-FBA163312097}"/>
                </a:ext>
              </a:extLst>
            </p:cNvPr>
            <p:cNvSpPr/>
            <p:nvPr/>
          </p:nvSpPr>
          <p:spPr>
            <a:xfrm>
              <a:off x="3916578" y="2984599"/>
              <a:ext cx="2091295" cy="9915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ebas Neue" panose="00000500000000000000" pitchFamily="2" charset="0"/>
                  <a:ea typeface="DengXian" panose="02010600030101010101" pitchFamily="2" charset="-122"/>
                </a:rPr>
                <a:t>Turn on the light</a:t>
              </a:r>
            </a:p>
          </p:txBody>
        </p:sp>
        <p:pic>
          <p:nvPicPr>
            <p:cNvPr id="29" name="图片 28">
              <a:extLst>
                <a:ext uri="{FF2B5EF4-FFF2-40B4-BE49-F238E27FC236}">
                  <a16:creationId xmlns:a16="http://schemas.microsoft.com/office/drawing/2014/main" id="{0794609F-B6C7-4B8A-844C-82A3180E5509}"/>
                </a:ext>
              </a:extLst>
            </p:cNvPr>
            <p:cNvPicPr>
              <a:picLocks noChangeAspect="1"/>
            </p:cNvPicPr>
            <p:nvPr/>
          </p:nvPicPr>
          <p:blipFill>
            <a:blip r:embed="rId8"/>
            <a:stretch>
              <a:fillRect/>
            </a:stretch>
          </p:blipFill>
          <p:spPr>
            <a:xfrm>
              <a:off x="6083469" y="4853940"/>
              <a:ext cx="2835835" cy="1533639"/>
            </a:xfrm>
            <a:prstGeom prst="rect">
              <a:avLst/>
            </a:prstGeom>
          </p:spPr>
        </p:pic>
        <p:sp>
          <p:nvSpPr>
            <p:cNvPr id="43" name="思想气泡: 云 42">
              <a:extLst>
                <a:ext uri="{FF2B5EF4-FFF2-40B4-BE49-F238E27FC236}">
                  <a16:creationId xmlns:a16="http://schemas.microsoft.com/office/drawing/2014/main" id="{21128A91-4D19-4948-81C8-AF3AEE2D5AF0}"/>
                </a:ext>
              </a:extLst>
            </p:cNvPr>
            <p:cNvSpPr/>
            <p:nvPr/>
          </p:nvSpPr>
          <p:spPr>
            <a:xfrm>
              <a:off x="3910215" y="5014880"/>
              <a:ext cx="2091295" cy="9915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ebas Neue" panose="00000500000000000000" pitchFamily="2" charset="0"/>
                  <a:ea typeface="DengXian" panose="02010600030101010101" pitchFamily="2" charset="-122"/>
                </a:rPr>
                <a:t>Play my favorite music</a:t>
              </a:r>
            </a:p>
          </p:txBody>
        </p:sp>
        <p:sp>
          <p:nvSpPr>
            <p:cNvPr id="45" name="矩形: 圆角 44">
              <a:extLst>
                <a:ext uri="{FF2B5EF4-FFF2-40B4-BE49-F238E27FC236}">
                  <a16:creationId xmlns:a16="http://schemas.microsoft.com/office/drawing/2014/main" id="{BF94BCD7-3CCA-466B-ADC2-DEFB5A56BBC2}"/>
                </a:ext>
              </a:extLst>
            </p:cNvPr>
            <p:cNvSpPr/>
            <p:nvPr/>
          </p:nvSpPr>
          <p:spPr>
            <a:xfrm>
              <a:off x="3716782" y="851536"/>
              <a:ext cx="5344149" cy="167559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46" name="矩形: 圆角 45">
              <a:extLst>
                <a:ext uri="{FF2B5EF4-FFF2-40B4-BE49-F238E27FC236}">
                  <a16:creationId xmlns:a16="http://schemas.microsoft.com/office/drawing/2014/main" id="{FCD50542-8DDF-4156-9ACC-F45BC0EAB0EB}"/>
                </a:ext>
              </a:extLst>
            </p:cNvPr>
            <p:cNvSpPr/>
            <p:nvPr/>
          </p:nvSpPr>
          <p:spPr>
            <a:xfrm>
              <a:off x="3750460" y="2844637"/>
              <a:ext cx="5310471" cy="1681806"/>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47" name="矩形: 圆角 46">
              <a:extLst>
                <a:ext uri="{FF2B5EF4-FFF2-40B4-BE49-F238E27FC236}">
                  <a16:creationId xmlns:a16="http://schemas.microsoft.com/office/drawing/2014/main" id="{C89F5FBC-DB86-4048-93BC-47BA82061539}"/>
                </a:ext>
              </a:extLst>
            </p:cNvPr>
            <p:cNvSpPr/>
            <p:nvPr/>
          </p:nvSpPr>
          <p:spPr>
            <a:xfrm>
              <a:off x="3731518" y="4782123"/>
              <a:ext cx="5344149" cy="167559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grpSp>
      <p:sp>
        <p:nvSpPr>
          <p:cNvPr id="49" name="文本框 48">
            <a:extLst>
              <a:ext uri="{FF2B5EF4-FFF2-40B4-BE49-F238E27FC236}">
                <a16:creationId xmlns:a16="http://schemas.microsoft.com/office/drawing/2014/main" id="{D796C9D1-AD3E-4B9B-991B-0C93F823AAD8}"/>
              </a:ext>
            </a:extLst>
          </p:cNvPr>
          <p:cNvSpPr txBox="1"/>
          <p:nvPr/>
        </p:nvSpPr>
        <p:spPr>
          <a:xfrm>
            <a:off x="4978062" y="803079"/>
            <a:ext cx="2237038" cy="400110"/>
          </a:xfrm>
          <a:prstGeom prst="rect">
            <a:avLst/>
          </a:prstGeom>
          <a:solidFill>
            <a:schemeClr val="accent1"/>
          </a:solidFill>
          <a:ln>
            <a:noFill/>
          </a:ln>
        </p:spPr>
        <p:txBody>
          <a:bodyPr wrap="square" rtlCol="0">
            <a:spAutoFit/>
          </a:bodyPr>
          <a:lstStyle/>
          <a:p>
            <a:pPr algn="ctr"/>
            <a:r>
              <a:rPr lang="en-US" altLang="zh-CN" sz="2000" b="1" dirty="0">
                <a:solidFill>
                  <a:schemeClr val="bg1"/>
                </a:solidFill>
                <a:latin typeface="Bebas Neue" panose="00000500000000000000" pitchFamily="2" charset="0"/>
                <a:ea typeface="DengXian" panose="02010600030101010101" pitchFamily="2" charset="-122"/>
              </a:rPr>
              <a:t>Scenarios</a:t>
            </a:r>
          </a:p>
        </p:txBody>
      </p:sp>
    </p:spTree>
    <p:extLst>
      <p:ext uri="{BB962C8B-B14F-4D97-AF65-F5344CB8AC3E}">
        <p14:creationId xmlns:p14="http://schemas.microsoft.com/office/powerpoint/2010/main" val="34959639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F6138-18E2-41DE-ABC1-EF733557B441}"/>
              </a:ext>
            </a:extLst>
          </p:cNvPr>
          <p:cNvSpPr>
            <a:spLocks noGrp="1"/>
          </p:cNvSpPr>
          <p:nvPr>
            <p:ph type="title"/>
          </p:nvPr>
        </p:nvSpPr>
        <p:spPr/>
        <p:txBody>
          <a:bodyPr/>
          <a:lstStyle/>
          <a:p>
            <a:r>
              <a:rPr lang="en-US" altLang="zh-CN" dirty="0" err="1"/>
              <a:t>mmWave</a:t>
            </a:r>
            <a:r>
              <a:rPr lang="en-US" altLang="zh-CN" dirty="0"/>
              <a:t> Probe</a:t>
            </a:r>
            <a:endParaRPr lang="zh-CN" altLang="en-US" dirty="0"/>
          </a:p>
        </p:txBody>
      </p:sp>
      <p:sp>
        <p:nvSpPr>
          <p:cNvPr id="3" name="内容占位符 2">
            <a:extLst>
              <a:ext uri="{FF2B5EF4-FFF2-40B4-BE49-F238E27FC236}">
                <a16:creationId xmlns:a16="http://schemas.microsoft.com/office/drawing/2014/main" id="{774918E7-5A67-41BE-B8BB-135FF276FA7A}"/>
              </a:ext>
            </a:extLst>
          </p:cNvPr>
          <p:cNvSpPr>
            <a:spLocks noGrp="1"/>
          </p:cNvSpPr>
          <p:nvPr>
            <p:ph idx="1"/>
          </p:nvPr>
        </p:nvSpPr>
        <p:spPr/>
        <p:txBody>
          <a:bodyPr/>
          <a:lstStyle/>
          <a:p>
            <a:r>
              <a:rPr lang="en-US" altLang="zh-CN" dirty="0"/>
              <a:t>Operational-amplifier to generate an </a:t>
            </a:r>
            <a:r>
              <a:rPr lang="en-US" altLang="zh-CN" dirty="0">
                <a:solidFill>
                  <a:schemeClr val="accent6">
                    <a:lumMod val="75000"/>
                  </a:schemeClr>
                </a:solidFill>
              </a:rPr>
              <a:t>analog sawtooth signal</a:t>
            </a:r>
          </a:p>
          <a:p>
            <a:r>
              <a:rPr lang="en-US" altLang="zh-CN" dirty="0">
                <a:solidFill>
                  <a:schemeClr val="accent6">
                    <a:lumMod val="75000"/>
                  </a:schemeClr>
                </a:solidFill>
              </a:rPr>
              <a:t>Analog sawtooth signal </a:t>
            </a:r>
            <a:r>
              <a:rPr lang="en-US" altLang="zh-CN" dirty="0"/>
              <a:t>controls a free-running voltage-controlled oscillator (</a:t>
            </a:r>
            <a:r>
              <a:rPr lang="en-US" altLang="zh-CN" dirty="0">
                <a:solidFill>
                  <a:schemeClr val="accent6">
                    <a:lumMod val="75000"/>
                  </a:schemeClr>
                </a:solidFill>
              </a:rPr>
              <a:t>VCO</a:t>
            </a:r>
            <a:r>
              <a:rPr lang="en-US" altLang="zh-CN" dirty="0"/>
              <a:t>) to generate the </a:t>
            </a:r>
            <a:r>
              <a:rPr lang="en-US" altLang="zh-CN" b="1" dirty="0"/>
              <a:t>F</a:t>
            </a:r>
            <a:r>
              <a:rPr lang="en-US" altLang="zh-CN" dirty="0"/>
              <a:t>requency-</a:t>
            </a:r>
            <a:r>
              <a:rPr lang="en-US" altLang="zh-CN" b="1" dirty="0"/>
              <a:t>M</a:t>
            </a:r>
            <a:r>
              <a:rPr lang="en-US" altLang="zh-CN" dirty="0"/>
              <a:t>odulate </a:t>
            </a:r>
            <a:r>
              <a:rPr lang="en-US" altLang="zh-CN" b="1" dirty="0"/>
              <a:t>C</a:t>
            </a:r>
            <a:r>
              <a:rPr lang="en-US" altLang="zh-CN" dirty="0"/>
              <a:t>ontinuous-</a:t>
            </a:r>
            <a:r>
              <a:rPr lang="en-US" altLang="zh-CN" dirty="0" err="1"/>
              <a:t>mm</a:t>
            </a:r>
            <a:r>
              <a:rPr lang="en-US" altLang="zh-CN" b="1" dirty="0" err="1"/>
              <a:t>W</a:t>
            </a:r>
            <a:r>
              <a:rPr lang="en-US" altLang="zh-CN" dirty="0" err="1"/>
              <a:t>ave</a:t>
            </a:r>
            <a:r>
              <a:rPr lang="en-US" altLang="zh-CN" dirty="0"/>
              <a:t>.</a:t>
            </a:r>
          </a:p>
          <a:p>
            <a:endParaRPr lang="zh-CN" altLang="en-US" dirty="0"/>
          </a:p>
          <a:p>
            <a:endParaRPr lang="zh-CN" altLang="en-US" dirty="0"/>
          </a:p>
        </p:txBody>
      </p:sp>
      <p:sp>
        <p:nvSpPr>
          <p:cNvPr id="4" name="灯片编号占位符 3">
            <a:extLst>
              <a:ext uri="{FF2B5EF4-FFF2-40B4-BE49-F238E27FC236}">
                <a16:creationId xmlns:a16="http://schemas.microsoft.com/office/drawing/2014/main" id="{ACB9791F-7DE4-4A53-9FC1-A42D37F1BEED}"/>
              </a:ext>
            </a:extLst>
          </p:cNvPr>
          <p:cNvSpPr>
            <a:spLocks noGrp="1"/>
          </p:cNvSpPr>
          <p:nvPr>
            <p:ph type="sldNum" sz="quarter" idx="12"/>
          </p:nvPr>
        </p:nvSpPr>
        <p:spPr/>
        <p:txBody>
          <a:bodyPr/>
          <a:lstStyle/>
          <a:p>
            <a:fld id="{82048E2A-1F64-4702-9C24-33EA56EF8F71}" type="slidenum">
              <a:rPr lang="zh-CN" altLang="en-US" smtClean="0"/>
              <a:pPr/>
              <a:t>12</a:t>
            </a:fld>
            <a:endParaRPr lang="zh-CN" altLang="en-US" dirty="0"/>
          </a:p>
        </p:txBody>
      </p:sp>
      <p:pic>
        <p:nvPicPr>
          <p:cNvPr id="5" name="图片 4">
            <a:extLst>
              <a:ext uri="{FF2B5EF4-FFF2-40B4-BE49-F238E27FC236}">
                <a16:creationId xmlns:a16="http://schemas.microsoft.com/office/drawing/2014/main" id="{B0A8B68F-E263-438F-9CDD-498759FFF9CA}"/>
              </a:ext>
            </a:extLst>
          </p:cNvPr>
          <p:cNvPicPr>
            <a:picLocks noChangeAspect="1"/>
          </p:cNvPicPr>
          <p:nvPr/>
        </p:nvPicPr>
        <p:blipFill>
          <a:blip r:embed="rId3"/>
          <a:stretch>
            <a:fillRect/>
          </a:stretch>
        </p:blipFill>
        <p:spPr>
          <a:xfrm>
            <a:off x="385373" y="3341017"/>
            <a:ext cx="4215314" cy="2987593"/>
          </a:xfrm>
          <a:prstGeom prst="rect">
            <a:avLst/>
          </a:prstGeom>
        </p:spPr>
      </p:pic>
      <p:grpSp>
        <p:nvGrpSpPr>
          <p:cNvPr id="136" name="组合 135">
            <a:extLst>
              <a:ext uri="{FF2B5EF4-FFF2-40B4-BE49-F238E27FC236}">
                <a16:creationId xmlns:a16="http://schemas.microsoft.com/office/drawing/2014/main" id="{29036A05-2B49-4784-999F-78FA6B0046CB}"/>
              </a:ext>
            </a:extLst>
          </p:cNvPr>
          <p:cNvGrpSpPr/>
          <p:nvPr/>
        </p:nvGrpSpPr>
        <p:grpSpPr>
          <a:xfrm>
            <a:off x="5245767" y="3425767"/>
            <a:ext cx="2986235" cy="3067592"/>
            <a:chOff x="5244353" y="1014421"/>
            <a:chExt cx="4634753" cy="4761024"/>
          </a:xfrm>
        </p:grpSpPr>
        <p:grpSp>
          <p:nvGrpSpPr>
            <p:cNvPr id="72" name="组合 71">
              <a:extLst>
                <a:ext uri="{FF2B5EF4-FFF2-40B4-BE49-F238E27FC236}">
                  <a16:creationId xmlns:a16="http://schemas.microsoft.com/office/drawing/2014/main" id="{052CABC8-F5A9-4517-8E10-422CFF468956}"/>
                </a:ext>
              </a:extLst>
            </p:cNvPr>
            <p:cNvGrpSpPr/>
            <p:nvPr/>
          </p:nvGrpSpPr>
          <p:grpSpPr>
            <a:xfrm>
              <a:off x="5244353" y="3371785"/>
              <a:ext cx="4634753" cy="2019857"/>
              <a:chOff x="5188665" y="1373563"/>
              <a:chExt cx="6772215" cy="2913465"/>
            </a:xfrm>
          </p:grpSpPr>
          <p:pic>
            <p:nvPicPr>
              <p:cNvPr id="74" name="图片 73">
                <a:extLst>
                  <a:ext uri="{FF2B5EF4-FFF2-40B4-BE49-F238E27FC236}">
                    <a16:creationId xmlns:a16="http://schemas.microsoft.com/office/drawing/2014/main" id="{1430CB22-F63B-4A45-8627-2B253C6E20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13" t="15425" r="1471" b="30588"/>
              <a:stretch/>
            </p:blipFill>
            <p:spPr>
              <a:xfrm>
                <a:off x="5188665" y="1373563"/>
                <a:ext cx="6772215" cy="2913465"/>
              </a:xfrm>
              <a:prstGeom prst="rect">
                <a:avLst/>
              </a:prstGeom>
              <a:ln w="38100">
                <a:solidFill>
                  <a:srgbClr val="0000FF"/>
                </a:solidFill>
                <a:prstDash val="sysDash"/>
              </a:ln>
            </p:spPr>
          </p:pic>
          <p:grpSp>
            <p:nvGrpSpPr>
              <p:cNvPr id="75" name="组合 74">
                <a:extLst>
                  <a:ext uri="{FF2B5EF4-FFF2-40B4-BE49-F238E27FC236}">
                    <a16:creationId xmlns:a16="http://schemas.microsoft.com/office/drawing/2014/main" id="{0CC4951D-09AB-4513-AAA9-5B0015E92C38}"/>
                  </a:ext>
                </a:extLst>
              </p:cNvPr>
              <p:cNvGrpSpPr/>
              <p:nvPr/>
            </p:nvGrpSpPr>
            <p:grpSpPr>
              <a:xfrm rot="5400000">
                <a:off x="10454947" y="2086269"/>
                <a:ext cx="265094" cy="116541"/>
                <a:chOff x="8193741" y="2232212"/>
                <a:chExt cx="962165" cy="116541"/>
              </a:xfrm>
            </p:grpSpPr>
            <p:cxnSp>
              <p:nvCxnSpPr>
                <p:cNvPr id="106" name="直接连接符 105">
                  <a:extLst>
                    <a:ext uri="{FF2B5EF4-FFF2-40B4-BE49-F238E27FC236}">
                      <a16:creationId xmlns:a16="http://schemas.microsoft.com/office/drawing/2014/main" id="{5A583068-6480-414B-89C1-9365387EC0C2}"/>
                    </a:ext>
                  </a:extLst>
                </p:cNvPr>
                <p:cNvCxnSpPr/>
                <p:nvPr/>
              </p:nvCxnSpPr>
              <p:spPr>
                <a:xfrm>
                  <a:off x="8193741" y="2232212"/>
                  <a:ext cx="0" cy="116541"/>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0B6AFC50-41F8-4E4E-A291-20DED1504D61}"/>
                    </a:ext>
                  </a:extLst>
                </p:cNvPr>
                <p:cNvCxnSpPr/>
                <p:nvPr/>
              </p:nvCxnSpPr>
              <p:spPr>
                <a:xfrm>
                  <a:off x="9151018" y="2232212"/>
                  <a:ext cx="0" cy="116541"/>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B7E79B41-BA6D-427D-A814-8AB3F86C6D15}"/>
                    </a:ext>
                  </a:extLst>
                </p:cNvPr>
                <p:cNvCxnSpPr>
                  <a:cxnSpLocks/>
                </p:cNvCxnSpPr>
                <p:nvPr/>
              </p:nvCxnSpPr>
              <p:spPr>
                <a:xfrm>
                  <a:off x="8196263" y="2288381"/>
                  <a:ext cx="959643"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EDC1EC8C-2B0B-4681-AD8B-BA33A0A6E037}"/>
                  </a:ext>
                </a:extLst>
              </p:cNvPr>
              <p:cNvGrpSpPr/>
              <p:nvPr/>
            </p:nvGrpSpPr>
            <p:grpSpPr>
              <a:xfrm rot="10800000">
                <a:off x="10666744" y="1878625"/>
                <a:ext cx="185215" cy="116541"/>
                <a:chOff x="8193741" y="2232212"/>
                <a:chExt cx="962165" cy="116541"/>
              </a:xfrm>
            </p:grpSpPr>
            <p:cxnSp>
              <p:nvCxnSpPr>
                <p:cNvPr id="103" name="直接连接符 102">
                  <a:extLst>
                    <a:ext uri="{FF2B5EF4-FFF2-40B4-BE49-F238E27FC236}">
                      <a16:creationId xmlns:a16="http://schemas.microsoft.com/office/drawing/2014/main" id="{7BEF2765-26E5-4105-ABCC-5BC9F31397BE}"/>
                    </a:ext>
                  </a:extLst>
                </p:cNvPr>
                <p:cNvCxnSpPr/>
                <p:nvPr/>
              </p:nvCxnSpPr>
              <p:spPr>
                <a:xfrm>
                  <a:off x="8193741" y="2232212"/>
                  <a:ext cx="0" cy="116541"/>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46E91D5C-DDA1-4D43-AB18-9D5AB5D2B639}"/>
                    </a:ext>
                  </a:extLst>
                </p:cNvPr>
                <p:cNvCxnSpPr/>
                <p:nvPr/>
              </p:nvCxnSpPr>
              <p:spPr>
                <a:xfrm>
                  <a:off x="9151018" y="2232212"/>
                  <a:ext cx="0" cy="116541"/>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FC4686FE-4814-4237-93C8-B479F2990741}"/>
                    </a:ext>
                  </a:extLst>
                </p:cNvPr>
                <p:cNvCxnSpPr>
                  <a:cxnSpLocks/>
                </p:cNvCxnSpPr>
                <p:nvPr/>
              </p:nvCxnSpPr>
              <p:spPr>
                <a:xfrm>
                  <a:off x="8196263" y="2288381"/>
                  <a:ext cx="959643"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77" name="组合 76">
                <a:extLst>
                  <a:ext uri="{FF2B5EF4-FFF2-40B4-BE49-F238E27FC236}">
                    <a16:creationId xmlns:a16="http://schemas.microsoft.com/office/drawing/2014/main" id="{FCFE1740-67E1-4387-B00D-D25526346944}"/>
                  </a:ext>
                </a:extLst>
              </p:cNvPr>
              <p:cNvGrpSpPr/>
              <p:nvPr/>
            </p:nvGrpSpPr>
            <p:grpSpPr>
              <a:xfrm rot="10800000">
                <a:off x="7530630" y="2545022"/>
                <a:ext cx="2142288" cy="114211"/>
                <a:chOff x="8193741" y="2232212"/>
                <a:chExt cx="962165" cy="116541"/>
              </a:xfrm>
            </p:grpSpPr>
            <p:cxnSp>
              <p:nvCxnSpPr>
                <p:cNvPr id="100" name="直接连接符 99">
                  <a:extLst>
                    <a:ext uri="{FF2B5EF4-FFF2-40B4-BE49-F238E27FC236}">
                      <a16:creationId xmlns:a16="http://schemas.microsoft.com/office/drawing/2014/main" id="{B3A8BB0C-A23B-4610-8A77-E566ABAEE813}"/>
                    </a:ext>
                  </a:extLst>
                </p:cNvPr>
                <p:cNvCxnSpPr/>
                <p:nvPr/>
              </p:nvCxnSpPr>
              <p:spPr>
                <a:xfrm>
                  <a:off x="8193741" y="2232212"/>
                  <a:ext cx="0" cy="116541"/>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69B7F0B4-4FD7-4F2B-BC47-0BCDA2FB4C52}"/>
                    </a:ext>
                  </a:extLst>
                </p:cNvPr>
                <p:cNvCxnSpPr/>
                <p:nvPr/>
              </p:nvCxnSpPr>
              <p:spPr>
                <a:xfrm>
                  <a:off x="9151018" y="2232212"/>
                  <a:ext cx="0" cy="116541"/>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998C5EB0-0119-458E-8CC6-9F3C89E396A7}"/>
                    </a:ext>
                  </a:extLst>
                </p:cNvPr>
                <p:cNvCxnSpPr>
                  <a:cxnSpLocks/>
                </p:cNvCxnSpPr>
                <p:nvPr/>
              </p:nvCxnSpPr>
              <p:spPr>
                <a:xfrm>
                  <a:off x="8196263" y="2288381"/>
                  <a:ext cx="959643"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80" name="文本框 79">
                <a:extLst>
                  <a:ext uri="{FF2B5EF4-FFF2-40B4-BE49-F238E27FC236}">
                    <a16:creationId xmlns:a16="http://schemas.microsoft.com/office/drawing/2014/main" id="{FBE05211-8EBA-4742-8525-81360CEDCF5F}"/>
                  </a:ext>
                </a:extLst>
              </p:cNvPr>
              <p:cNvSpPr txBox="1"/>
              <p:nvPr/>
            </p:nvSpPr>
            <p:spPr>
              <a:xfrm rot="5400000">
                <a:off x="9940411" y="2408825"/>
                <a:ext cx="1248263" cy="593282"/>
              </a:xfrm>
              <a:prstGeom prst="rect">
                <a:avLst/>
              </a:prstGeom>
              <a:noFill/>
            </p:spPr>
            <p:txBody>
              <a:bodyPr wrap="square" numCol="1" rtlCol="0" anchor="ctr">
                <a:spAutoFit/>
              </a:bodyPr>
              <a:lstStyle>
                <a:defPPr>
                  <a:defRPr lang="en-US"/>
                </a:defPPr>
                <a:lvl1pPr algn="ctr">
                  <a:defRPr b="1">
                    <a:solidFill>
                      <a:schemeClr val="accent1">
                        <a:lumMod val="40000"/>
                        <a:lumOff val="60000"/>
                      </a:schemeClr>
                    </a:solidFill>
                  </a:defRPr>
                </a:lvl1pPr>
              </a:lstStyle>
              <a:p>
                <a:r>
                  <a:rPr lang="en-US" sz="1100" dirty="0">
                    <a:latin typeface="Bebas Neue" panose="00000500000000000000" pitchFamily="2" charset="0"/>
                    <a:ea typeface="DengXian" panose="02010600030101010101" pitchFamily="2" charset="-122"/>
                  </a:rPr>
                  <a:t>5mm</a:t>
                </a:r>
              </a:p>
            </p:txBody>
          </p:sp>
          <p:sp>
            <p:nvSpPr>
              <p:cNvPr id="81" name="文本框 80">
                <a:extLst>
                  <a:ext uri="{FF2B5EF4-FFF2-40B4-BE49-F238E27FC236}">
                    <a16:creationId xmlns:a16="http://schemas.microsoft.com/office/drawing/2014/main" id="{3AC880B3-7E36-4C15-B203-D56E4DAEF056}"/>
                  </a:ext>
                </a:extLst>
              </p:cNvPr>
              <p:cNvSpPr txBox="1"/>
              <p:nvPr/>
            </p:nvSpPr>
            <p:spPr>
              <a:xfrm>
                <a:off x="10316429" y="1432931"/>
                <a:ext cx="1628823" cy="585661"/>
              </a:xfrm>
              <a:prstGeom prst="rect">
                <a:avLst/>
              </a:prstGeom>
              <a:noFill/>
            </p:spPr>
            <p:txBody>
              <a:bodyPr wrap="square" numCol="1" rtlCol="0" anchor="ctr">
                <a:spAutoFit/>
              </a:bodyPr>
              <a:lstStyle>
                <a:defPPr>
                  <a:defRPr lang="en-US"/>
                </a:defPPr>
                <a:lvl1pPr algn="ctr">
                  <a:defRPr b="1">
                    <a:solidFill>
                      <a:schemeClr val="accent1">
                        <a:lumMod val="40000"/>
                        <a:lumOff val="60000"/>
                      </a:schemeClr>
                    </a:solidFill>
                  </a:defRPr>
                </a:lvl1pPr>
              </a:lstStyle>
              <a:p>
                <a:r>
                  <a:rPr lang="en-US" sz="1100" dirty="0">
                    <a:latin typeface="Bebas Neue" panose="00000500000000000000" pitchFamily="2" charset="0"/>
                    <a:ea typeface="DengXian" panose="02010600030101010101" pitchFamily="2" charset="-122"/>
                  </a:rPr>
                  <a:t>3.7mm</a:t>
                </a:r>
              </a:p>
            </p:txBody>
          </p:sp>
          <p:sp>
            <p:nvSpPr>
              <p:cNvPr id="82" name="文本框 81">
                <a:extLst>
                  <a:ext uri="{FF2B5EF4-FFF2-40B4-BE49-F238E27FC236}">
                    <a16:creationId xmlns:a16="http://schemas.microsoft.com/office/drawing/2014/main" id="{47C5C525-D507-4817-AB53-896091F689B4}"/>
                  </a:ext>
                </a:extLst>
              </p:cNvPr>
              <p:cNvSpPr txBox="1"/>
              <p:nvPr/>
            </p:nvSpPr>
            <p:spPr>
              <a:xfrm>
                <a:off x="7113274" y="2114145"/>
                <a:ext cx="1696878" cy="585661"/>
              </a:xfrm>
              <a:prstGeom prst="rect">
                <a:avLst/>
              </a:prstGeom>
              <a:noFill/>
            </p:spPr>
            <p:txBody>
              <a:bodyPr wrap="square" numCol="1" rtlCol="0" anchor="ctr">
                <a:spAutoFit/>
              </a:bodyPr>
              <a:lstStyle>
                <a:defPPr>
                  <a:defRPr lang="en-US"/>
                </a:defPPr>
                <a:lvl1pPr algn="ctr">
                  <a:defRPr b="1">
                    <a:solidFill>
                      <a:schemeClr val="accent1">
                        <a:lumMod val="40000"/>
                        <a:lumOff val="60000"/>
                      </a:schemeClr>
                    </a:solidFill>
                  </a:defRPr>
                </a:lvl1pPr>
              </a:lstStyle>
              <a:p>
                <a:r>
                  <a:rPr lang="en-US" sz="1100" dirty="0">
                    <a:latin typeface="Bebas Neue" panose="00000500000000000000" pitchFamily="2" charset="0"/>
                    <a:ea typeface="DengXian" panose="02010600030101010101" pitchFamily="2" charset="-122"/>
                  </a:rPr>
                  <a:t>40mm</a:t>
                </a:r>
              </a:p>
            </p:txBody>
          </p:sp>
          <p:sp>
            <p:nvSpPr>
              <p:cNvPr id="86" name="Half Frame 23">
                <a:extLst>
                  <a:ext uri="{FF2B5EF4-FFF2-40B4-BE49-F238E27FC236}">
                    <a16:creationId xmlns:a16="http://schemas.microsoft.com/office/drawing/2014/main" id="{BCE61507-475F-43F0-960E-6AE3A96129F2}"/>
                  </a:ext>
                </a:extLst>
              </p:cNvPr>
              <p:cNvSpPr/>
              <p:nvPr/>
            </p:nvSpPr>
            <p:spPr>
              <a:xfrm>
                <a:off x="5714752" y="1833843"/>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sp>
            <p:nvSpPr>
              <p:cNvPr id="87" name="Half Frame 23">
                <a:extLst>
                  <a:ext uri="{FF2B5EF4-FFF2-40B4-BE49-F238E27FC236}">
                    <a16:creationId xmlns:a16="http://schemas.microsoft.com/office/drawing/2014/main" id="{AB467131-015C-463B-896E-95AE75B0E037}"/>
                  </a:ext>
                </a:extLst>
              </p:cNvPr>
              <p:cNvSpPr/>
              <p:nvPr/>
            </p:nvSpPr>
            <p:spPr>
              <a:xfrm rot="5400000">
                <a:off x="7270041" y="1833843"/>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sp>
            <p:nvSpPr>
              <p:cNvPr id="88" name="Half Frame 23">
                <a:extLst>
                  <a:ext uri="{FF2B5EF4-FFF2-40B4-BE49-F238E27FC236}">
                    <a16:creationId xmlns:a16="http://schemas.microsoft.com/office/drawing/2014/main" id="{7FFFA7C8-1EE4-44C0-BD32-B0455FAC7EF6}"/>
                  </a:ext>
                </a:extLst>
              </p:cNvPr>
              <p:cNvSpPr/>
              <p:nvPr/>
            </p:nvSpPr>
            <p:spPr>
              <a:xfrm rot="10800000">
                <a:off x="7272601" y="3483852"/>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sp>
            <p:nvSpPr>
              <p:cNvPr id="89" name="Half Frame 23">
                <a:extLst>
                  <a:ext uri="{FF2B5EF4-FFF2-40B4-BE49-F238E27FC236}">
                    <a16:creationId xmlns:a16="http://schemas.microsoft.com/office/drawing/2014/main" id="{C60CC1BD-6387-483F-AEFE-7D175A68A34C}"/>
                  </a:ext>
                </a:extLst>
              </p:cNvPr>
              <p:cNvSpPr/>
              <p:nvPr/>
            </p:nvSpPr>
            <p:spPr>
              <a:xfrm rot="16200000">
                <a:off x="5714752" y="3486150"/>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sp>
            <p:nvSpPr>
              <p:cNvPr id="90" name="Half Frame 23">
                <a:extLst>
                  <a:ext uri="{FF2B5EF4-FFF2-40B4-BE49-F238E27FC236}">
                    <a16:creationId xmlns:a16="http://schemas.microsoft.com/office/drawing/2014/main" id="{8FD9A151-2651-4B2C-B749-F2D29B398FC2}"/>
                  </a:ext>
                </a:extLst>
              </p:cNvPr>
              <p:cNvSpPr/>
              <p:nvPr/>
            </p:nvSpPr>
            <p:spPr>
              <a:xfrm>
                <a:off x="9575552" y="1904976"/>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sp>
            <p:nvSpPr>
              <p:cNvPr id="91" name="Half Frame 23">
                <a:extLst>
                  <a:ext uri="{FF2B5EF4-FFF2-40B4-BE49-F238E27FC236}">
                    <a16:creationId xmlns:a16="http://schemas.microsoft.com/office/drawing/2014/main" id="{0CFD076C-D75C-4EE5-9703-4B6E68A4FC2E}"/>
                  </a:ext>
                </a:extLst>
              </p:cNvPr>
              <p:cNvSpPr/>
              <p:nvPr/>
            </p:nvSpPr>
            <p:spPr>
              <a:xfrm rot="5400000">
                <a:off x="11130841" y="1904976"/>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sp>
            <p:nvSpPr>
              <p:cNvPr id="92" name="Half Frame 23">
                <a:extLst>
                  <a:ext uri="{FF2B5EF4-FFF2-40B4-BE49-F238E27FC236}">
                    <a16:creationId xmlns:a16="http://schemas.microsoft.com/office/drawing/2014/main" id="{4550C613-C321-463B-9FE5-5331D8CE2359}"/>
                  </a:ext>
                </a:extLst>
              </p:cNvPr>
              <p:cNvSpPr/>
              <p:nvPr/>
            </p:nvSpPr>
            <p:spPr>
              <a:xfrm rot="10800000">
                <a:off x="11133401" y="3554985"/>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sp>
            <p:nvSpPr>
              <p:cNvPr id="93" name="Half Frame 23">
                <a:extLst>
                  <a:ext uri="{FF2B5EF4-FFF2-40B4-BE49-F238E27FC236}">
                    <a16:creationId xmlns:a16="http://schemas.microsoft.com/office/drawing/2014/main" id="{A37F069B-CEDD-4110-96D7-1F0F6FAD4BAF}"/>
                  </a:ext>
                </a:extLst>
              </p:cNvPr>
              <p:cNvSpPr/>
              <p:nvPr/>
            </p:nvSpPr>
            <p:spPr>
              <a:xfrm rot="16200000">
                <a:off x="9575552" y="3557283"/>
                <a:ext cx="323850" cy="323850"/>
              </a:xfrm>
              <a:prstGeom prst="halfFrame">
                <a:avLst>
                  <a:gd name="adj1" fmla="val 16863"/>
                  <a:gd name="adj2" fmla="val 174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100" dirty="0">
                  <a:solidFill>
                    <a:schemeClr val="tx1"/>
                  </a:solidFill>
                  <a:latin typeface="Bebas Neue" panose="00000500000000000000" pitchFamily="2" charset="0"/>
                  <a:ea typeface="DengXian" panose="02010600030101010101" pitchFamily="2" charset="-122"/>
                </a:endParaRPr>
              </a:p>
            </p:txBody>
          </p:sp>
        </p:grpSp>
        <p:grpSp>
          <p:nvGrpSpPr>
            <p:cNvPr id="109" name="组合 108">
              <a:extLst>
                <a:ext uri="{FF2B5EF4-FFF2-40B4-BE49-F238E27FC236}">
                  <a16:creationId xmlns:a16="http://schemas.microsoft.com/office/drawing/2014/main" id="{3D510CA2-4800-4E99-914D-4CAC9FF33A20}"/>
                </a:ext>
              </a:extLst>
            </p:cNvPr>
            <p:cNvGrpSpPr/>
            <p:nvPr/>
          </p:nvGrpSpPr>
          <p:grpSpPr>
            <a:xfrm>
              <a:off x="5317776" y="1014421"/>
              <a:ext cx="4492781" cy="1852415"/>
              <a:chOff x="5317776" y="1014421"/>
              <a:chExt cx="4492781" cy="1852415"/>
            </a:xfrm>
          </p:grpSpPr>
          <p:pic>
            <p:nvPicPr>
              <p:cNvPr id="125" name="图片 124">
                <a:extLst>
                  <a:ext uri="{FF2B5EF4-FFF2-40B4-BE49-F238E27FC236}">
                    <a16:creationId xmlns:a16="http://schemas.microsoft.com/office/drawing/2014/main" id="{D0DF44BE-DFCD-41ED-9B09-C7435AC10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53" t="7418" r="12255" b="16208"/>
              <a:stretch/>
            </p:blipFill>
            <p:spPr>
              <a:xfrm>
                <a:off x="7695065" y="1014421"/>
                <a:ext cx="2115492" cy="1852415"/>
              </a:xfrm>
              <a:prstGeom prst="rect">
                <a:avLst/>
              </a:prstGeom>
              <a:ln w="38100">
                <a:solidFill>
                  <a:srgbClr val="0000FF"/>
                </a:solidFill>
                <a:prstDash val="sysDash"/>
              </a:ln>
            </p:spPr>
          </p:pic>
          <p:pic>
            <p:nvPicPr>
              <p:cNvPr id="112" name="图片 111">
                <a:extLst>
                  <a:ext uri="{FF2B5EF4-FFF2-40B4-BE49-F238E27FC236}">
                    <a16:creationId xmlns:a16="http://schemas.microsoft.com/office/drawing/2014/main" id="{D0AEC9C5-A037-4482-9E6E-DBC0140B1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30" t="8397" r="19903" b="14249"/>
              <a:stretch/>
            </p:blipFill>
            <p:spPr>
              <a:xfrm>
                <a:off x="5317776" y="1024364"/>
                <a:ext cx="2098651" cy="1842472"/>
              </a:xfrm>
              <a:prstGeom prst="rect">
                <a:avLst/>
              </a:prstGeom>
              <a:ln w="38100">
                <a:solidFill>
                  <a:srgbClr val="0000FF"/>
                </a:solidFill>
                <a:prstDash val="sysDash"/>
              </a:ln>
            </p:spPr>
          </p:pic>
        </p:grpSp>
        <p:sp>
          <p:nvSpPr>
            <p:cNvPr id="131" name="矩形 130">
              <a:extLst>
                <a:ext uri="{FF2B5EF4-FFF2-40B4-BE49-F238E27FC236}">
                  <a16:creationId xmlns:a16="http://schemas.microsoft.com/office/drawing/2014/main" id="{712E3F75-17C4-4E48-9BC7-2EC29408B650}"/>
                </a:ext>
              </a:extLst>
            </p:cNvPr>
            <p:cNvSpPr/>
            <p:nvPr/>
          </p:nvSpPr>
          <p:spPr>
            <a:xfrm>
              <a:off x="6803044" y="5369416"/>
              <a:ext cx="1517373" cy="406029"/>
            </a:xfrm>
            <a:prstGeom prst="rect">
              <a:avLst/>
            </a:prstGeom>
            <a:noFill/>
          </p:spPr>
          <p:txBody>
            <a:bodyPr wrap="square">
              <a:spAutoFit/>
            </a:bodyPr>
            <a:lstStyle/>
            <a:p>
              <a:r>
                <a:rPr lang="en-US" altLang="zh-CN" sz="1100" dirty="0">
                  <a:latin typeface="Bebas Neue" panose="00000500000000000000" pitchFamily="2" charset="0"/>
                  <a:ea typeface="DengXian" panose="02010600030101010101" pitchFamily="2" charset="-122"/>
                </a:rPr>
                <a:t>RF board</a:t>
              </a:r>
              <a:endParaRPr lang="zh-CN" altLang="en-US" sz="1100" dirty="0">
                <a:latin typeface="Bebas Neue" panose="00000500000000000000" pitchFamily="2" charset="0"/>
                <a:ea typeface="DengXian" panose="02010600030101010101" pitchFamily="2" charset="-122"/>
              </a:endParaRPr>
            </a:p>
          </p:txBody>
        </p:sp>
        <p:sp>
          <p:nvSpPr>
            <p:cNvPr id="132" name="矩形 131">
              <a:extLst>
                <a:ext uri="{FF2B5EF4-FFF2-40B4-BE49-F238E27FC236}">
                  <a16:creationId xmlns:a16="http://schemas.microsoft.com/office/drawing/2014/main" id="{D6F84075-4576-4763-A452-0D15B4DBAF79}"/>
                </a:ext>
              </a:extLst>
            </p:cNvPr>
            <p:cNvSpPr/>
            <p:nvPr/>
          </p:nvSpPr>
          <p:spPr>
            <a:xfrm>
              <a:off x="5307828" y="2901785"/>
              <a:ext cx="1448470" cy="406029"/>
            </a:xfrm>
            <a:prstGeom prst="rect">
              <a:avLst/>
            </a:prstGeom>
            <a:noFill/>
          </p:spPr>
          <p:txBody>
            <a:bodyPr wrap="none">
              <a:spAutoFit/>
            </a:bodyPr>
            <a:lstStyle/>
            <a:p>
              <a:r>
                <a:rPr lang="en-US" altLang="zh-CN" sz="1100" dirty="0">
                  <a:latin typeface="Bebas Neue" panose="00000500000000000000" pitchFamily="2" charset="0"/>
                  <a:ea typeface="DengXian" panose="02010600030101010101" pitchFamily="2" charset="-122"/>
                </a:rPr>
                <a:t>baseband board</a:t>
              </a:r>
              <a:endParaRPr lang="zh-CN" altLang="en-US" sz="1100" dirty="0">
                <a:latin typeface="Bebas Neue" panose="00000500000000000000" pitchFamily="2" charset="0"/>
                <a:ea typeface="DengXian" panose="02010600030101010101" pitchFamily="2" charset="-122"/>
              </a:endParaRPr>
            </a:p>
          </p:txBody>
        </p:sp>
        <p:sp>
          <p:nvSpPr>
            <p:cNvPr id="133" name="矩形 132">
              <a:extLst>
                <a:ext uri="{FF2B5EF4-FFF2-40B4-BE49-F238E27FC236}">
                  <a16:creationId xmlns:a16="http://schemas.microsoft.com/office/drawing/2014/main" id="{A934CEFB-B437-4C72-83DE-BBA66B1B3A07}"/>
                </a:ext>
              </a:extLst>
            </p:cNvPr>
            <p:cNvSpPr/>
            <p:nvPr/>
          </p:nvSpPr>
          <p:spPr>
            <a:xfrm>
              <a:off x="7903860" y="2900079"/>
              <a:ext cx="1037962" cy="406029"/>
            </a:xfrm>
            <a:prstGeom prst="rect">
              <a:avLst/>
            </a:prstGeom>
          </p:spPr>
          <p:txBody>
            <a:bodyPr wrap="none">
              <a:spAutoFit/>
            </a:bodyPr>
            <a:lstStyle/>
            <a:p>
              <a:r>
                <a:rPr lang="en-US" altLang="zh-CN" sz="1100" dirty="0">
                  <a:latin typeface="Bebas Neue" panose="00000500000000000000" pitchFamily="2" charset="0"/>
                  <a:ea typeface="DengXian" panose="02010600030101010101" pitchFamily="2" charset="-122"/>
                </a:rPr>
                <a:t>MCU board</a:t>
              </a:r>
              <a:endParaRPr lang="zh-CN" altLang="en-US" sz="1100" dirty="0">
                <a:latin typeface="Bebas Neue" panose="00000500000000000000" pitchFamily="2" charset="0"/>
                <a:ea typeface="DengXian" panose="02010600030101010101" pitchFamily="2" charset="-122"/>
              </a:endParaRPr>
            </a:p>
          </p:txBody>
        </p:sp>
      </p:grpSp>
      <p:sp>
        <p:nvSpPr>
          <p:cNvPr id="139" name="矩形 138">
            <a:extLst>
              <a:ext uri="{FF2B5EF4-FFF2-40B4-BE49-F238E27FC236}">
                <a16:creationId xmlns:a16="http://schemas.microsoft.com/office/drawing/2014/main" id="{9851BD2C-D89B-4377-AA70-562B49873022}"/>
              </a:ext>
            </a:extLst>
          </p:cNvPr>
          <p:cNvSpPr/>
          <p:nvPr/>
        </p:nvSpPr>
        <p:spPr>
          <a:xfrm>
            <a:off x="3484345" y="3580597"/>
            <a:ext cx="837398" cy="356135"/>
          </a:xfrm>
          <a:prstGeom prst="rect">
            <a:avLst/>
          </a:prstGeom>
          <a:noFill/>
          <a:ln w="38100" cap="flat">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40" name="矩形 139">
            <a:extLst>
              <a:ext uri="{FF2B5EF4-FFF2-40B4-BE49-F238E27FC236}">
                <a16:creationId xmlns:a16="http://schemas.microsoft.com/office/drawing/2014/main" id="{96209CF9-BF49-49B5-A38C-439051379D61}"/>
              </a:ext>
            </a:extLst>
          </p:cNvPr>
          <p:cNvSpPr/>
          <p:nvPr/>
        </p:nvSpPr>
        <p:spPr>
          <a:xfrm>
            <a:off x="2001867" y="3776310"/>
            <a:ext cx="837398" cy="356135"/>
          </a:xfrm>
          <a:prstGeom prst="rect">
            <a:avLst/>
          </a:prstGeom>
          <a:noFill/>
          <a:ln w="38100" cap="flat">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Tree>
    <p:extLst>
      <p:ext uri="{BB962C8B-B14F-4D97-AF65-F5344CB8AC3E}">
        <p14:creationId xmlns:p14="http://schemas.microsoft.com/office/powerpoint/2010/main" val="39496544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93F395-908E-46F0-B718-AAE3CEB442CB}"/>
              </a:ext>
            </a:extLst>
          </p:cNvPr>
          <p:cNvSpPr>
            <a:spLocks noGrp="1"/>
          </p:cNvSpPr>
          <p:nvPr>
            <p:ph type="title"/>
          </p:nvPr>
        </p:nvSpPr>
        <p:spPr/>
        <p:txBody>
          <a:bodyPr>
            <a:noAutofit/>
          </a:bodyPr>
          <a:lstStyle/>
          <a:p>
            <a:r>
              <a:rPr lang="en-US" altLang="zh-CN" sz="3200" dirty="0"/>
              <a:t>Challenge 1: Interact in unfixed position</a:t>
            </a:r>
            <a:endParaRPr lang="zh-CN" altLang="en-US" sz="3200" dirty="0"/>
          </a:p>
        </p:txBody>
      </p:sp>
      <p:sp>
        <p:nvSpPr>
          <p:cNvPr id="3" name="内容占位符 2">
            <a:extLst>
              <a:ext uri="{FF2B5EF4-FFF2-40B4-BE49-F238E27FC236}">
                <a16:creationId xmlns:a16="http://schemas.microsoft.com/office/drawing/2014/main" id="{96352303-BFB2-46ED-A4AD-975ACC43FAC7}"/>
              </a:ext>
            </a:extLst>
          </p:cNvPr>
          <p:cNvSpPr>
            <a:spLocks noGrp="1"/>
          </p:cNvSpPr>
          <p:nvPr>
            <p:ph idx="1"/>
          </p:nvPr>
        </p:nvSpPr>
        <p:spPr/>
        <p:txBody>
          <a:bodyPr/>
          <a:lstStyle/>
          <a:p>
            <a:r>
              <a:rPr lang="en-US" altLang="zh-CN" dirty="0"/>
              <a:t>Antenna gain attenuates rapidly in side slope</a:t>
            </a:r>
            <a:endParaRPr lang="zh-CN" altLang="en-US" dirty="0"/>
          </a:p>
        </p:txBody>
      </p:sp>
      <p:sp>
        <p:nvSpPr>
          <p:cNvPr id="4" name="灯片编号占位符 3">
            <a:extLst>
              <a:ext uri="{FF2B5EF4-FFF2-40B4-BE49-F238E27FC236}">
                <a16:creationId xmlns:a16="http://schemas.microsoft.com/office/drawing/2014/main" id="{44449F25-02AE-4E3F-B08E-D6FFD7CB7B55}"/>
              </a:ext>
            </a:extLst>
          </p:cNvPr>
          <p:cNvSpPr>
            <a:spLocks noGrp="1"/>
          </p:cNvSpPr>
          <p:nvPr>
            <p:ph type="sldNum" sz="quarter" idx="12"/>
          </p:nvPr>
        </p:nvSpPr>
        <p:spPr/>
        <p:txBody>
          <a:bodyPr/>
          <a:lstStyle/>
          <a:p>
            <a:fld id="{82048E2A-1F64-4702-9C24-33EA56EF8F71}" type="slidenum">
              <a:rPr lang="zh-CN" altLang="en-US" smtClean="0"/>
              <a:pPr/>
              <a:t>13</a:t>
            </a:fld>
            <a:endParaRPr lang="zh-CN" altLang="en-US" dirty="0"/>
          </a:p>
        </p:txBody>
      </p:sp>
      <p:grpSp>
        <p:nvGrpSpPr>
          <p:cNvPr id="16" name="组合 15">
            <a:extLst>
              <a:ext uri="{FF2B5EF4-FFF2-40B4-BE49-F238E27FC236}">
                <a16:creationId xmlns:a16="http://schemas.microsoft.com/office/drawing/2014/main" id="{7774EF4D-3FC2-4776-8533-3505ABFAF700}"/>
              </a:ext>
            </a:extLst>
          </p:cNvPr>
          <p:cNvGrpSpPr/>
          <p:nvPr/>
        </p:nvGrpSpPr>
        <p:grpSpPr>
          <a:xfrm>
            <a:off x="3815659" y="3429000"/>
            <a:ext cx="4270674" cy="2179831"/>
            <a:chOff x="6026630" y="3087640"/>
            <a:chExt cx="4270674" cy="2179831"/>
          </a:xfrm>
        </p:grpSpPr>
        <p:pic>
          <p:nvPicPr>
            <p:cNvPr id="9218" name="Picture 2" descr="Related image">
              <a:extLst>
                <a:ext uri="{FF2B5EF4-FFF2-40B4-BE49-F238E27FC236}">
                  <a16:creationId xmlns:a16="http://schemas.microsoft.com/office/drawing/2014/main" id="{81A85069-A0B7-49FD-AA84-3AE38DAA6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026630" y="3399020"/>
              <a:ext cx="2106254" cy="18684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talking photo">
              <a:extLst>
                <a:ext uri="{FF2B5EF4-FFF2-40B4-BE49-F238E27FC236}">
                  <a16:creationId xmlns:a16="http://schemas.microsoft.com/office/drawing/2014/main" id="{1EEBDE85-A817-4536-9DF1-3B6BAFC07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64562" y="3087640"/>
              <a:ext cx="2332742" cy="209013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42" name="Picture 2" descr="Related image">
            <a:extLst>
              <a:ext uri="{FF2B5EF4-FFF2-40B4-BE49-F238E27FC236}">
                <a16:creationId xmlns:a16="http://schemas.microsoft.com/office/drawing/2014/main" id="{77219AB1-2965-4DAF-B767-C6C79F4DA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630" y="3710389"/>
            <a:ext cx="1560132" cy="156013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29C6BB1C-1269-4B18-9610-96159145CF44}"/>
              </a:ext>
            </a:extLst>
          </p:cNvPr>
          <p:cNvSpPr txBox="1"/>
          <p:nvPr/>
        </p:nvSpPr>
        <p:spPr>
          <a:xfrm>
            <a:off x="1047449" y="5307525"/>
            <a:ext cx="1202573" cy="369332"/>
          </a:xfrm>
          <a:prstGeom prst="rect">
            <a:avLst/>
          </a:prstGeom>
          <a:noFill/>
        </p:spPr>
        <p:txBody>
          <a:bodyPr wrap="none" rtlCol="0">
            <a:spAutoFit/>
          </a:bodyPr>
          <a:lstStyle/>
          <a:p>
            <a:r>
              <a:rPr lang="en-US" altLang="zh-CN" dirty="0">
                <a:solidFill>
                  <a:srgbClr val="FF0000"/>
                </a:solidFill>
                <a:latin typeface="Bebas Neue" panose="00000500000000000000" pitchFamily="2" charset="0"/>
                <a:ea typeface="DengXian" panose="02010600030101010101" pitchFamily="2" charset="-122"/>
              </a:rPr>
              <a:t>Cannot sense</a:t>
            </a:r>
            <a:endParaRPr lang="zh-CN" altLang="en-US" dirty="0">
              <a:solidFill>
                <a:srgbClr val="FF0000"/>
              </a:solidFill>
              <a:latin typeface="Bebas Neue" panose="00000500000000000000" pitchFamily="2" charset="0"/>
              <a:ea typeface="DengXian" panose="02010600030101010101" pitchFamily="2" charset="-122"/>
            </a:endParaRPr>
          </a:p>
        </p:txBody>
      </p:sp>
      <p:sp>
        <p:nvSpPr>
          <p:cNvPr id="7" name="思想气泡: 云 6">
            <a:extLst>
              <a:ext uri="{FF2B5EF4-FFF2-40B4-BE49-F238E27FC236}">
                <a16:creationId xmlns:a16="http://schemas.microsoft.com/office/drawing/2014/main" id="{640ADC74-39D6-4451-BF86-7FD6B905643D}"/>
              </a:ext>
            </a:extLst>
          </p:cNvPr>
          <p:cNvSpPr/>
          <p:nvPr/>
        </p:nvSpPr>
        <p:spPr>
          <a:xfrm>
            <a:off x="1141940" y="2512072"/>
            <a:ext cx="3051499" cy="930546"/>
          </a:xfrm>
          <a:prstGeom prst="cloud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Bebas Neue" panose="00000500000000000000" pitchFamily="2" charset="0"/>
                <a:ea typeface="DengXian" panose="02010600030101010101" pitchFamily="2" charset="-122"/>
              </a:rPr>
              <a:t>Keep that throat aimed!</a:t>
            </a:r>
          </a:p>
        </p:txBody>
      </p:sp>
      <p:sp>
        <p:nvSpPr>
          <p:cNvPr id="9" name="矩形: 圆角 8">
            <a:extLst>
              <a:ext uri="{FF2B5EF4-FFF2-40B4-BE49-F238E27FC236}">
                <a16:creationId xmlns:a16="http://schemas.microsoft.com/office/drawing/2014/main" id="{287BC80B-1A17-4873-B3E4-1613E527549B}"/>
              </a:ext>
            </a:extLst>
          </p:cNvPr>
          <p:cNvSpPr/>
          <p:nvPr/>
        </p:nvSpPr>
        <p:spPr>
          <a:xfrm>
            <a:off x="3784976" y="3429000"/>
            <a:ext cx="4486401" cy="226952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grpSp>
        <p:nvGrpSpPr>
          <p:cNvPr id="15" name="Group 12">
            <a:extLst>
              <a:ext uri="{FF2B5EF4-FFF2-40B4-BE49-F238E27FC236}">
                <a16:creationId xmlns:a16="http://schemas.microsoft.com/office/drawing/2014/main" id="{462DCEDA-DA3C-40DD-AA00-4605FB0941A9}"/>
              </a:ext>
            </a:extLst>
          </p:cNvPr>
          <p:cNvGrpSpPr/>
          <p:nvPr/>
        </p:nvGrpSpPr>
        <p:grpSpPr>
          <a:xfrm rot="21022907">
            <a:off x="6945990" y="4123782"/>
            <a:ext cx="453273" cy="460898"/>
            <a:chOff x="1492832" y="705811"/>
            <a:chExt cx="1245555" cy="1245555"/>
          </a:xfrm>
        </p:grpSpPr>
        <p:sp>
          <p:nvSpPr>
            <p:cNvPr id="17" name="Arc 8">
              <a:extLst>
                <a:ext uri="{FF2B5EF4-FFF2-40B4-BE49-F238E27FC236}">
                  <a16:creationId xmlns:a16="http://schemas.microsoft.com/office/drawing/2014/main" id="{4C6B379B-2FF9-4FE8-85B1-BB8D3B024DFB}"/>
                </a:ext>
              </a:extLst>
            </p:cNvPr>
            <p:cNvSpPr/>
            <p:nvPr/>
          </p:nvSpPr>
          <p:spPr>
            <a:xfrm rot="13500000">
              <a:off x="1492832" y="705811"/>
              <a:ext cx="1245555" cy="1245555"/>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18" name="Arc 9">
              <a:extLst>
                <a:ext uri="{FF2B5EF4-FFF2-40B4-BE49-F238E27FC236}">
                  <a16:creationId xmlns:a16="http://schemas.microsoft.com/office/drawing/2014/main" id="{994351CB-6B99-416A-830F-8BCC8B9A0EF2}"/>
                </a:ext>
              </a:extLst>
            </p:cNvPr>
            <p:cNvSpPr/>
            <p:nvPr/>
          </p:nvSpPr>
          <p:spPr>
            <a:xfrm rot="13500000">
              <a:off x="1657900" y="878318"/>
              <a:ext cx="918486" cy="900538"/>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19" name="Arc 10">
              <a:extLst>
                <a:ext uri="{FF2B5EF4-FFF2-40B4-BE49-F238E27FC236}">
                  <a16:creationId xmlns:a16="http://schemas.microsoft.com/office/drawing/2014/main" id="{A565439E-15A3-44BB-8DCE-3B115CFFD1D2}"/>
                </a:ext>
              </a:extLst>
            </p:cNvPr>
            <p:cNvSpPr/>
            <p:nvPr/>
          </p:nvSpPr>
          <p:spPr>
            <a:xfrm rot="13500000">
              <a:off x="1846979" y="1030888"/>
              <a:ext cx="541412" cy="543016"/>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grpSp>
      <p:grpSp>
        <p:nvGrpSpPr>
          <p:cNvPr id="11" name="组合 10">
            <a:extLst>
              <a:ext uri="{FF2B5EF4-FFF2-40B4-BE49-F238E27FC236}">
                <a16:creationId xmlns:a16="http://schemas.microsoft.com/office/drawing/2014/main" id="{6AFD3BC3-F57E-4957-84F9-150D2345A023}"/>
              </a:ext>
            </a:extLst>
          </p:cNvPr>
          <p:cNvGrpSpPr/>
          <p:nvPr/>
        </p:nvGrpSpPr>
        <p:grpSpPr>
          <a:xfrm>
            <a:off x="1453379" y="1666716"/>
            <a:ext cx="5953226" cy="400110"/>
            <a:chOff x="745957" y="1526249"/>
            <a:chExt cx="5953226" cy="400110"/>
          </a:xfrm>
        </p:grpSpPr>
        <p:sp>
          <p:nvSpPr>
            <p:cNvPr id="10" name="箭头: 右 9">
              <a:extLst>
                <a:ext uri="{FF2B5EF4-FFF2-40B4-BE49-F238E27FC236}">
                  <a16:creationId xmlns:a16="http://schemas.microsoft.com/office/drawing/2014/main" id="{D664A028-D6CD-4E10-9413-2EBECF59A334}"/>
                </a:ext>
              </a:extLst>
            </p:cNvPr>
            <p:cNvSpPr/>
            <p:nvPr/>
          </p:nvSpPr>
          <p:spPr>
            <a:xfrm>
              <a:off x="745957" y="1589024"/>
              <a:ext cx="433137" cy="2754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20" name="箭头: 右 19">
              <a:extLst>
                <a:ext uri="{FF2B5EF4-FFF2-40B4-BE49-F238E27FC236}">
                  <a16:creationId xmlns:a16="http://schemas.microsoft.com/office/drawing/2014/main" id="{F25C172D-351F-490E-A242-43DE16B26531}"/>
                </a:ext>
              </a:extLst>
            </p:cNvPr>
            <p:cNvSpPr/>
            <p:nvPr/>
          </p:nvSpPr>
          <p:spPr>
            <a:xfrm>
              <a:off x="2881161" y="1589024"/>
              <a:ext cx="433137" cy="2754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21" name="文本框 20">
              <a:extLst>
                <a:ext uri="{FF2B5EF4-FFF2-40B4-BE49-F238E27FC236}">
                  <a16:creationId xmlns:a16="http://schemas.microsoft.com/office/drawing/2014/main" id="{301918EF-0A67-4C96-9CF0-BD0C3AF08E7B}"/>
                </a:ext>
              </a:extLst>
            </p:cNvPr>
            <p:cNvSpPr txBox="1"/>
            <p:nvPr/>
          </p:nvSpPr>
          <p:spPr>
            <a:xfrm>
              <a:off x="1390199" y="1526249"/>
              <a:ext cx="1215891" cy="400110"/>
            </a:xfrm>
            <a:prstGeom prst="rect">
              <a:avLst/>
            </a:prstGeom>
            <a:solidFill>
              <a:schemeClr val="accent5">
                <a:lumMod val="60000"/>
                <a:lumOff val="40000"/>
              </a:schemeClr>
            </a:solidFill>
            <a:ln>
              <a:noFill/>
            </a:ln>
          </p:spPr>
          <p:txBody>
            <a:bodyPr wrap="square" rtlCol="0">
              <a:spAutoFit/>
            </a:bodyPr>
            <a:lstStyle/>
            <a:p>
              <a:pPr algn="ctr"/>
              <a:r>
                <a:rPr lang="en-US" altLang="zh-CN" sz="2000" b="1" dirty="0">
                  <a:solidFill>
                    <a:schemeClr val="bg1"/>
                  </a:solidFill>
                  <a:latin typeface="Bebas Neue" panose="00000500000000000000" pitchFamily="2" charset="0"/>
                  <a:ea typeface="DengXian" panose="02010600030101010101" pitchFamily="2" charset="-122"/>
                </a:rPr>
                <a:t>Low SNR</a:t>
              </a:r>
              <a:endParaRPr lang="zh-CN" altLang="en-US" sz="2000" b="1" dirty="0">
                <a:solidFill>
                  <a:schemeClr val="bg1"/>
                </a:solidFill>
                <a:latin typeface="Bebas Neue" panose="00000500000000000000" pitchFamily="2" charset="0"/>
                <a:ea typeface="DengXian" panose="02010600030101010101" pitchFamily="2" charset="-122"/>
              </a:endParaRPr>
            </a:p>
          </p:txBody>
        </p:sp>
        <p:sp>
          <p:nvSpPr>
            <p:cNvPr id="22" name="文本框 21">
              <a:extLst>
                <a:ext uri="{FF2B5EF4-FFF2-40B4-BE49-F238E27FC236}">
                  <a16:creationId xmlns:a16="http://schemas.microsoft.com/office/drawing/2014/main" id="{523EE387-5AD7-4D78-9EE6-E5690FEB3D5A}"/>
                </a:ext>
              </a:extLst>
            </p:cNvPr>
            <p:cNvSpPr txBox="1"/>
            <p:nvPr/>
          </p:nvSpPr>
          <p:spPr>
            <a:xfrm>
              <a:off x="3486017" y="1526249"/>
              <a:ext cx="3213166" cy="400110"/>
            </a:xfrm>
            <a:prstGeom prst="rect">
              <a:avLst/>
            </a:prstGeom>
            <a:solidFill>
              <a:schemeClr val="accent5">
                <a:lumMod val="60000"/>
                <a:lumOff val="40000"/>
              </a:schemeClr>
            </a:solidFill>
            <a:ln>
              <a:noFill/>
            </a:ln>
          </p:spPr>
          <p:txBody>
            <a:bodyPr wrap="square" rtlCol="0">
              <a:spAutoFit/>
            </a:bodyPr>
            <a:lstStyle/>
            <a:p>
              <a:pPr algn="ctr"/>
              <a:r>
                <a:rPr lang="en-US" altLang="zh-CN" sz="2000" b="1" dirty="0">
                  <a:solidFill>
                    <a:schemeClr val="bg1"/>
                  </a:solidFill>
                  <a:latin typeface="Bebas Neue" panose="00000500000000000000" pitchFamily="2" charset="0"/>
                  <a:ea typeface="DengXian" panose="02010600030101010101" pitchFamily="2" charset="-122"/>
                </a:rPr>
                <a:t>hurts the sensing quality</a:t>
              </a:r>
            </a:p>
          </p:txBody>
        </p:sp>
      </p:grpSp>
      <p:sp>
        <p:nvSpPr>
          <p:cNvPr id="6" name="箭头: 上 5">
            <a:extLst>
              <a:ext uri="{FF2B5EF4-FFF2-40B4-BE49-F238E27FC236}">
                <a16:creationId xmlns:a16="http://schemas.microsoft.com/office/drawing/2014/main" id="{9E15700C-FD75-44EC-95FB-E9ADBBD1C15F}"/>
              </a:ext>
            </a:extLst>
          </p:cNvPr>
          <p:cNvSpPr/>
          <p:nvPr/>
        </p:nvSpPr>
        <p:spPr>
          <a:xfrm rot="10800000">
            <a:off x="5633955" y="3980559"/>
            <a:ext cx="242139" cy="4133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ndParaRPr>
          </a:p>
        </p:txBody>
      </p:sp>
      <p:sp>
        <p:nvSpPr>
          <p:cNvPr id="8" name="文本框 7">
            <a:extLst>
              <a:ext uri="{FF2B5EF4-FFF2-40B4-BE49-F238E27FC236}">
                <a16:creationId xmlns:a16="http://schemas.microsoft.com/office/drawing/2014/main" id="{B764095A-62CD-42A1-8D52-AD95F90C25C4}"/>
              </a:ext>
            </a:extLst>
          </p:cNvPr>
          <p:cNvSpPr txBox="1"/>
          <p:nvPr/>
        </p:nvSpPr>
        <p:spPr>
          <a:xfrm>
            <a:off x="5561324" y="3560992"/>
            <a:ext cx="941283" cy="369332"/>
          </a:xfrm>
          <a:prstGeom prst="rect">
            <a:avLst/>
          </a:prstGeom>
          <a:noFill/>
        </p:spPr>
        <p:txBody>
          <a:bodyPr wrap="none" rtlCol="0">
            <a:spAutoFit/>
          </a:bodyPr>
          <a:lstStyle/>
          <a:p>
            <a:r>
              <a:rPr lang="en-US" altLang="zh-CN" dirty="0">
                <a:latin typeface="Bebas Neue" panose="00000500000000000000" pitchFamily="2" charset="0"/>
              </a:rPr>
              <a:t>Side slope</a:t>
            </a:r>
            <a:endParaRPr lang="zh-CN" altLang="en-US" dirty="0">
              <a:latin typeface="Bebas Neue" panose="00000500000000000000" pitchFamily="2" charset="0"/>
            </a:endParaRPr>
          </a:p>
        </p:txBody>
      </p:sp>
    </p:spTree>
    <p:extLst>
      <p:ext uri="{BB962C8B-B14F-4D97-AF65-F5344CB8AC3E}">
        <p14:creationId xmlns:p14="http://schemas.microsoft.com/office/powerpoint/2010/main" val="20045384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93F395-908E-46F0-B718-AAE3CEB442CB}"/>
              </a:ext>
            </a:extLst>
          </p:cNvPr>
          <p:cNvSpPr>
            <a:spLocks noGrp="1"/>
          </p:cNvSpPr>
          <p:nvPr>
            <p:ph type="title"/>
          </p:nvPr>
        </p:nvSpPr>
        <p:spPr/>
        <p:txBody>
          <a:bodyPr>
            <a:noAutofit/>
          </a:bodyPr>
          <a:lstStyle/>
          <a:p>
            <a:r>
              <a:rPr lang="en-US" altLang="zh-CN" sz="3200" dirty="0"/>
              <a:t>Solution 1: Throat localization</a:t>
            </a:r>
            <a:endParaRPr lang="zh-CN" altLang="en-US" sz="3200" dirty="0"/>
          </a:p>
        </p:txBody>
      </p:sp>
      <p:sp>
        <p:nvSpPr>
          <p:cNvPr id="3" name="内容占位符 2">
            <a:extLst>
              <a:ext uri="{FF2B5EF4-FFF2-40B4-BE49-F238E27FC236}">
                <a16:creationId xmlns:a16="http://schemas.microsoft.com/office/drawing/2014/main" id="{96352303-BFB2-46ED-A4AD-975ACC43FAC7}"/>
              </a:ext>
            </a:extLst>
          </p:cNvPr>
          <p:cNvSpPr>
            <a:spLocks noGrp="1"/>
          </p:cNvSpPr>
          <p:nvPr>
            <p:ph idx="1"/>
          </p:nvPr>
        </p:nvSpPr>
        <p:spPr>
          <a:xfrm>
            <a:off x="370390" y="1088021"/>
            <a:ext cx="8403220" cy="5088942"/>
          </a:xfrm>
        </p:spPr>
        <p:txBody>
          <a:bodyPr/>
          <a:lstStyle/>
          <a:p>
            <a:r>
              <a:rPr lang="en-US" altLang="zh-CN" dirty="0"/>
              <a:t>Digital beamforming</a:t>
            </a:r>
          </a:p>
          <a:p>
            <a:pPr lvl="1"/>
            <a:r>
              <a:rPr lang="en-US" altLang="zh-CN" dirty="0" err="1"/>
              <a:t>mmWave</a:t>
            </a:r>
            <a:r>
              <a:rPr lang="en-US" altLang="zh-CN" dirty="0"/>
              <a:t> probe steers beam in all directions</a:t>
            </a:r>
          </a:p>
          <a:p>
            <a:pPr lvl="1"/>
            <a:r>
              <a:rPr lang="en-US" altLang="zh-CN" dirty="0"/>
              <a:t>Decision tree detects throat </a:t>
            </a:r>
          </a:p>
          <a:p>
            <a:endParaRPr lang="zh-CN" altLang="en-US" dirty="0"/>
          </a:p>
        </p:txBody>
      </p:sp>
      <p:sp>
        <p:nvSpPr>
          <p:cNvPr id="4" name="灯片编号占位符 3">
            <a:extLst>
              <a:ext uri="{FF2B5EF4-FFF2-40B4-BE49-F238E27FC236}">
                <a16:creationId xmlns:a16="http://schemas.microsoft.com/office/drawing/2014/main" id="{44449F25-02AE-4E3F-B08E-D6FFD7CB7B55}"/>
              </a:ext>
            </a:extLst>
          </p:cNvPr>
          <p:cNvSpPr>
            <a:spLocks noGrp="1"/>
          </p:cNvSpPr>
          <p:nvPr>
            <p:ph type="sldNum" sz="quarter" idx="12"/>
          </p:nvPr>
        </p:nvSpPr>
        <p:spPr>
          <a:xfrm>
            <a:off x="6457950" y="6356351"/>
            <a:ext cx="2057400" cy="365125"/>
          </a:xfrm>
        </p:spPr>
        <p:txBody>
          <a:bodyPr/>
          <a:lstStyle/>
          <a:p>
            <a:fld id="{82048E2A-1F64-4702-9C24-33EA56EF8F71}" type="slidenum">
              <a:rPr lang="zh-CN" altLang="en-US" smtClean="0"/>
              <a:pPr/>
              <a:t>14</a:t>
            </a:fld>
            <a:endParaRPr lang="zh-CN" altLang="en-US" dirty="0"/>
          </a:p>
        </p:txBody>
      </p:sp>
      <p:pic>
        <p:nvPicPr>
          <p:cNvPr id="9220" name="Picture 4" descr="Image result for talking photo">
            <a:extLst>
              <a:ext uri="{FF2B5EF4-FFF2-40B4-BE49-F238E27FC236}">
                <a16:creationId xmlns:a16="http://schemas.microsoft.com/office/drawing/2014/main" id="{1EEBDE85-A817-4536-9DF1-3B6BAFC07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81854" y="3175985"/>
            <a:ext cx="2332742" cy="2090137"/>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6" descr="Image result for happy face rage comic">
            <a:extLst>
              <a:ext uri="{FF2B5EF4-FFF2-40B4-BE49-F238E27FC236}">
                <a16:creationId xmlns:a16="http://schemas.microsoft.com/office/drawing/2014/main" id="{7DD587BD-711F-42FC-A4DD-2926D9B7BE2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84" r="11046"/>
          <a:stretch/>
        </p:blipFill>
        <p:spPr bwMode="auto">
          <a:xfrm>
            <a:off x="832178" y="3823320"/>
            <a:ext cx="1563986" cy="123623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17">
            <a:extLst>
              <a:ext uri="{FF2B5EF4-FFF2-40B4-BE49-F238E27FC236}">
                <a16:creationId xmlns:a16="http://schemas.microsoft.com/office/drawing/2014/main" id="{6FFFE650-8CAC-4F72-A6C0-A74F5B3F4272}"/>
              </a:ext>
            </a:extLst>
          </p:cNvPr>
          <p:cNvGrpSpPr/>
          <p:nvPr/>
        </p:nvGrpSpPr>
        <p:grpSpPr>
          <a:xfrm>
            <a:off x="3413078" y="3022098"/>
            <a:ext cx="3294197" cy="2666049"/>
            <a:chOff x="5100481" y="3205351"/>
            <a:chExt cx="3294197" cy="2666049"/>
          </a:xfrm>
        </p:grpSpPr>
        <p:sp>
          <p:nvSpPr>
            <p:cNvPr id="9" name="椭圆 8">
              <a:extLst>
                <a:ext uri="{FF2B5EF4-FFF2-40B4-BE49-F238E27FC236}">
                  <a16:creationId xmlns:a16="http://schemas.microsoft.com/office/drawing/2014/main" id="{19EAD533-D217-4183-8B66-5B850AC457FE}"/>
                </a:ext>
              </a:extLst>
            </p:cNvPr>
            <p:cNvSpPr/>
            <p:nvPr/>
          </p:nvSpPr>
          <p:spPr>
            <a:xfrm rot="781736">
              <a:off x="5100481" y="3440392"/>
              <a:ext cx="3294197" cy="2431008"/>
            </a:xfrm>
            <a:prstGeom prst="ellipse">
              <a:avLst/>
            </a:prstGeom>
            <a:noFill/>
            <a:ln w="63500">
              <a:solidFill>
                <a:srgbClr val="FF0000"/>
              </a:solidFill>
            </a:ln>
            <a:scene3d>
              <a:camera prst="orthographicFront">
                <a:rot lat="3000000" lon="20099991"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pic>
          <p:nvPicPr>
            <p:cNvPr id="9218" name="Picture 2" descr="Related image">
              <a:extLst>
                <a:ext uri="{FF2B5EF4-FFF2-40B4-BE49-F238E27FC236}">
                  <a16:creationId xmlns:a16="http://schemas.microsoft.com/office/drawing/2014/main" id="{81A85069-A0B7-49FD-AA84-3AE38DAA60A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64" b="94364" l="5000" r="97903">
                          <a14:foregroundMark x1="39032" y1="9091" x2="22419" y2="8182"/>
                          <a14:foregroundMark x1="20645" y1="4727" x2="26290" y2="5636"/>
                          <a14:foregroundMark x1="6613" y1="43636" x2="5000" y2="43636"/>
                          <a14:foregroundMark x1="78226" y1="75818" x2="86290" y2="83455"/>
                          <a14:foregroundMark x1="72258" y1="82545" x2="87581" y2="94545"/>
                          <a14:foregroundMark x1="91452" y1="82545" x2="97903" y2="8309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03067" y="3430008"/>
              <a:ext cx="2258459" cy="2003472"/>
            </a:xfrm>
            <a:prstGeom prst="rect">
              <a:avLst/>
            </a:prstGeom>
            <a:noFill/>
            <a:extLst>
              <a:ext uri="{909E8E84-426E-40DD-AFC4-6F175D3DCCD1}">
                <a14:hiddenFill xmlns:a14="http://schemas.microsoft.com/office/drawing/2010/main">
                  <a:solidFill>
                    <a:srgbClr val="FFFFFF"/>
                  </a:solidFill>
                </a14:hiddenFill>
              </a:ext>
            </a:extLst>
          </p:spPr>
        </p:pic>
        <p:sp>
          <p:nvSpPr>
            <p:cNvPr id="47" name="文本框 46">
              <a:extLst>
                <a:ext uri="{FF2B5EF4-FFF2-40B4-BE49-F238E27FC236}">
                  <a16:creationId xmlns:a16="http://schemas.microsoft.com/office/drawing/2014/main" id="{21A08277-AD7E-4C10-A33D-CC788E009A05}"/>
                </a:ext>
              </a:extLst>
            </p:cNvPr>
            <p:cNvSpPr txBox="1"/>
            <p:nvPr/>
          </p:nvSpPr>
          <p:spPr>
            <a:xfrm rot="21018271">
              <a:off x="6102168" y="3205351"/>
              <a:ext cx="1175322" cy="369332"/>
            </a:xfrm>
            <a:prstGeom prst="rect">
              <a:avLst/>
            </a:prstGeom>
            <a:noFill/>
          </p:spPr>
          <p:txBody>
            <a:bodyPr wrap="none" rtlCol="0">
              <a:spAutoFit/>
            </a:bodyPr>
            <a:lstStyle/>
            <a:p>
              <a:r>
                <a:rPr lang="en-US" altLang="zh-CN" dirty="0">
                  <a:latin typeface="Bebas Neue" panose="00000500000000000000" pitchFamily="2" charset="0"/>
                  <a:ea typeface="DengXian" panose="02010600030101010101" pitchFamily="2" charset="-122"/>
                </a:rPr>
                <a:t>Beamforming</a:t>
              </a:r>
              <a:endParaRPr lang="zh-CN" altLang="en-US" dirty="0">
                <a:latin typeface="Bebas Neue" panose="00000500000000000000" pitchFamily="2" charset="0"/>
                <a:ea typeface="DengXian" panose="02010600030101010101" pitchFamily="2" charset="-122"/>
              </a:endParaRPr>
            </a:p>
          </p:txBody>
        </p:sp>
        <p:sp>
          <p:nvSpPr>
            <p:cNvPr id="10" name="任意多边形: 形状 9">
              <a:extLst>
                <a:ext uri="{FF2B5EF4-FFF2-40B4-BE49-F238E27FC236}">
                  <a16:creationId xmlns:a16="http://schemas.microsoft.com/office/drawing/2014/main" id="{5BBD86DF-7837-45F3-95D5-8C023082199B}"/>
                </a:ext>
              </a:extLst>
            </p:cNvPr>
            <p:cNvSpPr/>
            <p:nvPr/>
          </p:nvSpPr>
          <p:spPr>
            <a:xfrm>
              <a:off x="6529388" y="5157788"/>
              <a:ext cx="1016794" cy="264319"/>
            </a:xfrm>
            <a:custGeom>
              <a:avLst/>
              <a:gdLst>
                <a:gd name="connsiteX0" fmla="*/ 0 w 1016793"/>
                <a:gd name="connsiteY0" fmla="*/ 261937 h 261937"/>
                <a:gd name="connsiteX1" fmla="*/ 621506 w 1016793"/>
                <a:gd name="connsiteY1" fmla="*/ 140493 h 261937"/>
                <a:gd name="connsiteX2" fmla="*/ 1016793 w 1016793"/>
                <a:gd name="connsiteY2" fmla="*/ 0 h 261937"/>
                <a:gd name="connsiteX3" fmla="*/ 1016793 w 1016793"/>
                <a:gd name="connsiteY3" fmla="*/ 0 h 261937"/>
                <a:gd name="connsiteX0" fmla="*/ 0 w 1016793"/>
                <a:gd name="connsiteY0" fmla="*/ 261937 h 261937"/>
                <a:gd name="connsiteX1" fmla="*/ 621506 w 1016793"/>
                <a:gd name="connsiteY1" fmla="*/ 140493 h 261937"/>
                <a:gd name="connsiteX2" fmla="*/ 1016793 w 1016793"/>
                <a:gd name="connsiteY2" fmla="*/ 0 h 261937"/>
                <a:gd name="connsiteX3" fmla="*/ 1016793 w 1016793"/>
                <a:gd name="connsiteY3" fmla="*/ 0 h 261937"/>
                <a:gd name="connsiteX0" fmla="*/ 0 w 1016793"/>
                <a:gd name="connsiteY0" fmla="*/ 261937 h 261937"/>
                <a:gd name="connsiteX1" fmla="*/ 545306 w 1016793"/>
                <a:gd name="connsiteY1" fmla="*/ 159543 h 261937"/>
                <a:gd name="connsiteX2" fmla="*/ 1016793 w 1016793"/>
                <a:gd name="connsiteY2" fmla="*/ 0 h 261937"/>
                <a:gd name="connsiteX3" fmla="*/ 1016793 w 1016793"/>
                <a:gd name="connsiteY3" fmla="*/ 0 h 261937"/>
                <a:gd name="connsiteX0" fmla="*/ 0 w 1016793"/>
                <a:gd name="connsiteY0" fmla="*/ 261937 h 261937"/>
                <a:gd name="connsiteX1" fmla="*/ 545306 w 1016793"/>
                <a:gd name="connsiteY1" fmla="*/ 159543 h 261937"/>
                <a:gd name="connsiteX2" fmla="*/ 1016793 w 1016793"/>
                <a:gd name="connsiteY2" fmla="*/ 0 h 261937"/>
                <a:gd name="connsiteX3" fmla="*/ 1016793 w 1016793"/>
                <a:gd name="connsiteY3" fmla="*/ 0 h 261937"/>
                <a:gd name="connsiteX0" fmla="*/ 0 w 1016793"/>
                <a:gd name="connsiteY0" fmla="*/ 261937 h 261937"/>
                <a:gd name="connsiteX1" fmla="*/ 545306 w 1016793"/>
                <a:gd name="connsiteY1" fmla="*/ 164305 h 261937"/>
                <a:gd name="connsiteX2" fmla="*/ 1016793 w 1016793"/>
                <a:gd name="connsiteY2" fmla="*/ 0 h 261937"/>
                <a:gd name="connsiteX3" fmla="*/ 1016793 w 1016793"/>
                <a:gd name="connsiteY3" fmla="*/ 0 h 261937"/>
                <a:gd name="connsiteX0" fmla="*/ 0 w 1016793"/>
                <a:gd name="connsiteY0" fmla="*/ 261937 h 261937"/>
                <a:gd name="connsiteX1" fmla="*/ 545306 w 1016793"/>
                <a:gd name="connsiteY1" fmla="*/ 164305 h 261937"/>
                <a:gd name="connsiteX2" fmla="*/ 1016793 w 1016793"/>
                <a:gd name="connsiteY2" fmla="*/ 0 h 261937"/>
                <a:gd name="connsiteX3" fmla="*/ 1016793 w 1016793"/>
                <a:gd name="connsiteY3" fmla="*/ 0 h 261937"/>
                <a:gd name="connsiteX0" fmla="*/ 0 w 1019175"/>
                <a:gd name="connsiteY0" fmla="*/ 269081 h 269081"/>
                <a:gd name="connsiteX1" fmla="*/ 547688 w 1019175"/>
                <a:gd name="connsiteY1" fmla="*/ 164305 h 269081"/>
                <a:gd name="connsiteX2" fmla="*/ 1019175 w 1019175"/>
                <a:gd name="connsiteY2" fmla="*/ 0 h 269081"/>
                <a:gd name="connsiteX3" fmla="*/ 1019175 w 1019175"/>
                <a:gd name="connsiteY3" fmla="*/ 0 h 269081"/>
                <a:gd name="connsiteX0" fmla="*/ 0 w 1016794"/>
                <a:gd name="connsiteY0" fmla="*/ 264319 h 264319"/>
                <a:gd name="connsiteX1" fmla="*/ 545307 w 1016794"/>
                <a:gd name="connsiteY1" fmla="*/ 164305 h 264319"/>
                <a:gd name="connsiteX2" fmla="*/ 1016794 w 1016794"/>
                <a:gd name="connsiteY2" fmla="*/ 0 h 264319"/>
                <a:gd name="connsiteX3" fmla="*/ 1016794 w 1016794"/>
                <a:gd name="connsiteY3" fmla="*/ 0 h 264319"/>
                <a:gd name="connsiteX0" fmla="*/ 0 w 1016794"/>
                <a:gd name="connsiteY0" fmla="*/ 264319 h 264319"/>
                <a:gd name="connsiteX1" fmla="*/ 545307 w 1016794"/>
                <a:gd name="connsiteY1" fmla="*/ 164305 h 264319"/>
                <a:gd name="connsiteX2" fmla="*/ 1016794 w 1016794"/>
                <a:gd name="connsiteY2" fmla="*/ 0 h 264319"/>
                <a:gd name="connsiteX3" fmla="*/ 1016794 w 1016794"/>
                <a:gd name="connsiteY3" fmla="*/ 0 h 264319"/>
                <a:gd name="connsiteX0" fmla="*/ 0 w 1016794"/>
                <a:gd name="connsiteY0" fmla="*/ 264319 h 264319"/>
                <a:gd name="connsiteX1" fmla="*/ 545307 w 1016794"/>
                <a:gd name="connsiteY1" fmla="*/ 164305 h 264319"/>
                <a:gd name="connsiteX2" fmla="*/ 1016794 w 1016794"/>
                <a:gd name="connsiteY2" fmla="*/ 0 h 264319"/>
                <a:gd name="connsiteX3" fmla="*/ 1016794 w 1016794"/>
                <a:gd name="connsiteY3" fmla="*/ 0 h 264319"/>
                <a:gd name="connsiteX0" fmla="*/ 0 w 1016794"/>
                <a:gd name="connsiteY0" fmla="*/ 264319 h 264319"/>
                <a:gd name="connsiteX1" fmla="*/ 545307 w 1016794"/>
                <a:gd name="connsiteY1" fmla="*/ 164305 h 264319"/>
                <a:gd name="connsiteX2" fmla="*/ 1016794 w 1016794"/>
                <a:gd name="connsiteY2" fmla="*/ 0 h 264319"/>
                <a:gd name="connsiteX3" fmla="*/ 1016794 w 1016794"/>
                <a:gd name="connsiteY3" fmla="*/ 0 h 264319"/>
              </a:gdLst>
              <a:ahLst/>
              <a:cxnLst>
                <a:cxn ang="0">
                  <a:pos x="connsiteX0" y="connsiteY0"/>
                </a:cxn>
                <a:cxn ang="0">
                  <a:pos x="connsiteX1" y="connsiteY1"/>
                </a:cxn>
                <a:cxn ang="0">
                  <a:pos x="connsiteX2" y="connsiteY2"/>
                </a:cxn>
                <a:cxn ang="0">
                  <a:pos x="connsiteX3" y="connsiteY3"/>
                </a:cxn>
              </a:cxnLst>
              <a:rect l="l" t="t" r="r" b="b"/>
              <a:pathLst>
                <a:path w="1016794" h="264319">
                  <a:moveTo>
                    <a:pt x="0" y="264319"/>
                  </a:moveTo>
                  <a:cubicBezTo>
                    <a:pt x="228401" y="242094"/>
                    <a:pt x="421084" y="196451"/>
                    <a:pt x="545307" y="164305"/>
                  </a:cubicBezTo>
                  <a:cubicBezTo>
                    <a:pt x="669530" y="132159"/>
                    <a:pt x="938213" y="27384"/>
                    <a:pt x="1016794" y="0"/>
                  </a:cubicBezTo>
                  <a:lnTo>
                    <a:pt x="1016794" y="0"/>
                  </a:ln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grpSp>
      <p:grpSp>
        <p:nvGrpSpPr>
          <p:cNvPr id="26" name="Group 12">
            <a:extLst>
              <a:ext uri="{FF2B5EF4-FFF2-40B4-BE49-F238E27FC236}">
                <a16:creationId xmlns:a16="http://schemas.microsoft.com/office/drawing/2014/main" id="{4F381D84-BF9E-49F9-8F11-8F6BC80BE1B9}"/>
              </a:ext>
            </a:extLst>
          </p:cNvPr>
          <p:cNvGrpSpPr/>
          <p:nvPr/>
        </p:nvGrpSpPr>
        <p:grpSpPr>
          <a:xfrm rot="21022907">
            <a:off x="7325176" y="3892775"/>
            <a:ext cx="453273" cy="460898"/>
            <a:chOff x="1492832" y="705811"/>
            <a:chExt cx="1245555" cy="1245555"/>
          </a:xfrm>
        </p:grpSpPr>
        <p:sp>
          <p:nvSpPr>
            <p:cNvPr id="27" name="Arc 8">
              <a:extLst>
                <a:ext uri="{FF2B5EF4-FFF2-40B4-BE49-F238E27FC236}">
                  <a16:creationId xmlns:a16="http://schemas.microsoft.com/office/drawing/2014/main" id="{64E1DD59-03E6-45C9-A320-AF561BB6A292}"/>
                </a:ext>
              </a:extLst>
            </p:cNvPr>
            <p:cNvSpPr/>
            <p:nvPr/>
          </p:nvSpPr>
          <p:spPr>
            <a:xfrm rot="13500000">
              <a:off x="1492832" y="705811"/>
              <a:ext cx="1245555" cy="1245555"/>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8" name="Arc 9">
              <a:extLst>
                <a:ext uri="{FF2B5EF4-FFF2-40B4-BE49-F238E27FC236}">
                  <a16:creationId xmlns:a16="http://schemas.microsoft.com/office/drawing/2014/main" id="{21034446-7215-4A17-B298-204CE107FB19}"/>
                </a:ext>
              </a:extLst>
            </p:cNvPr>
            <p:cNvSpPr/>
            <p:nvPr/>
          </p:nvSpPr>
          <p:spPr>
            <a:xfrm rot="13500000">
              <a:off x="1657900" y="878318"/>
              <a:ext cx="918486" cy="900538"/>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9" name="Arc 10">
              <a:extLst>
                <a:ext uri="{FF2B5EF4-FFF2-40B4-BE49-F238E27FC236}">
                  <a16:creationId xmlns:a16="http://schemas.microsoft.com/office/drawing/2014/main" id="{006999E4-DC3B-4032-B542-91F8E115A3D8}"/>
                </a:ext>
              </a:extLst>
            </p:cNvPr>
            <p:cNvSpPr/>
            <p:nvPr/>
          </p:nvSpPr>
          <p:spPr>
            <a:xfrm rot="13500000">
              <a:off x="1846979" y="1030888"/>
              <a:ext cx="541412" cy="543016"/>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grpSp>
      <p:sp>
        <p:nvSpPr>
          <p:cNvPr id="30" name="矩形: 圆角 29">
            <a:extLst>
              <a:ext uri="{FF2B5EF4-FFF2-40B4-BE49-F238E27FC236}">
                <a16:creationId xmlns:a16="http://schemas.microsoft.com/office/drawing/2014/main" id="{6907A671-B8FF-4127-B90A-C54822394A0D}"/>
              </a:ext>
            </a:extLst>
          </p:cNvPr>
          <p:cNvSpPr/>
          <p:nvPr/>
        </p:nvSpPr>
        <p:spPr>
          <a:xfrm>
            <a:off x="3174860" y="2917103"/>
            <a:ext cx="5532156" cy="262966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32" name="文本框 31">
            <a:extLst>
              <a:ext uri="{FF2B5EF4-FFF2-40B4-BE49-F238E27FC236}">
                <a16:creationId xmlns:a16="http://schemas.microsoft.com/office/drawing/2014/main" id="{F2C4B52E-DE15-485C-96FD-C7A66EDE16EB}"/>
              </a:ext>
            </a:extLst>
          </p:cNvPr>
          <p:cNvSpPr txBox="1"/>
          <p:nvPr/>
        </p:nvSpPr>
        <p:spPr>
          <a:xfrm>
            <a:off x="4822419" y="5628073"/>
            <a:ext cx="2237038" cy="400110"/>
          </a:xfrm>
          <a:prstGeom prst="rect">
            <a:avLst/>
          </a:prstGeom>
          <a:solidFill>
            <a:schemeClr val="accent1"/>
          </a:solidFill>
          <a:ln>
            <a:noFill/>
          </a:ln>
        </p:spPr>
        <p:txBody>
          <a:bodyPr wrap="square" rtlCol="0">
            <a:spAutoFit/>
          </a:bodyPr>
          <a:lstStyle/>
          <a:p>
            <a:pPr algn="ctr"/>
            <a:r>
              <a:rPr lang="en-US" altLang="zh-CN" sz="2000" b="1" dirty="0">
                <a:solidFill>
                  <a:schemeClr val="bg1"/>
                </a:solidFill>
                <a:latin typeface="Bebas Neue" panose="00000500000000000000" pitchFamily="2" charset="0"/>
                <a:ea typeface="DengXian" panose="02010600030101010101" pitchFamily="2" charset="-122"/>
              </a:rPr>
              <a:t>Searching Throat</a:t>
            </a:r>
          </a:p>
        </p:txBody>
      </p:sp>
    </p:spTree>
    <p:extLst>
      <p:ext uri="{BB962C8B-B14F-4D97-AF65-F5344CB8AC3E}">
        <p14:creationId xmlns:p14="http://schemas.microsoft.com/office/powerpoint/2010/main" val="11758521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moji âno&quot;">
            <a:extLst>
              <a:ext uri="{FF2B5EF4-FFF2-40B4-BE49-F238E27FC236}">
                <a16:creationId xmlns:a16="http://schemas.microsoft.com/office/drawing/2014/main" id="{17ABC3CE-AD8D-40BA-91E2-66F7D813C4D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298" y="5062672"/>
            <a:ext cx="892508" cy="892508"/>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3C931750-4291-4076-8527-161870D5583E}"/>
              </a:ext>
            </a:extLst>
          </p:cNvPr>
          <p:cNvSpPr>
            <a:spLocks noGrp="1"/>
          </p:cNvSpPr>
          <p:nvPr>
            <p:ph type="title"/>
          </p:nvPr>
        </p:nvSpPr>
        <p:spPr/>
        <p:txBody>
          <a:bodyPr>
            <a:noAutofit/>
          </a:bodyPr>
          <a:lstStyle/>
          <a:p>
            <a:r>
              <a:rPr lang="en-US" altLang="zh-CN" sz="3200" dirty="0"/>
              <a:t>Challenge 2: Implicit Speech Information</a:t>
            </a:r>
            <a:endParaRPr lang="zh-CN" altLang="en-US" sz="3200" dirty="0"/>
          </a:p>
        </p:txBody>
      </p:sp>
      <p:sp>
        <p:nvSpPr>
          <p:cNvPr id="3" name="内容占位符 2">
            <a:extLst>
              <a:ext uri="{FF2B5EF4-FFF2-40B4-BE49-F238E27FC236}">
                <a16:creationId xmlns:a16="http://schemas.microsoft.com/office/drawing/2014/main" id="{980F5307-6E96-4612-8943-A89C743D7150}"/>
              </a:ext>
            </a:extLst>
          </p:cNvPr>
          <p:cNvSpPr>
            <a:spLocks noGrp="1"/>
          </p:cNvSpPr>
          <p:nvPr>
            <p:ph idx="1"/>
          </p:nvPr>
        </p:nvSpPr>
        <p:spPr>
          <a:xfrm>
            <a:off x="370390" y="1088020"/>
            <a:ext cx="8403220" cy="5465179"/>
          </a:xfrm>
        </p:spPr>
        <p:txBody>
          <a:bodyPr>
            <a:normAutofit/>
          </a:bodyPr>
          <a:lstStyle/>
          <a:p>
            <a:r>
              <a:rPr lang="en-US" altLang="zh-CN" dirty="0"/>
              <a:t>Should we transform </a:t>
            </a:r>
            <a:r>
              <a:rPr lang="en-US" altLang="zh-CN" dirty="0" err="1"/>
              <a:t>mmWave</a:t>
            </a:r>
            <a:r>
              <a:rPr lang="en-US" altLang="zh-CN" dirty="0"/>
              <a:t> to voice in time domain?</a:t>
            </a:r>
          </a:p>
          <a:p>
            <a:endParaRPr lang="en-US" altLang="zh-CN" dirty="0"/>
          </a:p>
          <a:p>
            <a:endParaRPr lang="en-US" altLang="zh-CN" dirty="0"/>
          </a:p>
          <a:p>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r>
              <a:rPr lang="en-US" altLang="zh-CN" dirty="0"/>
              <a:t>Important Frequency-domain info is implicit and hard to extract</a:t>
            </a:r>
            <a:endParaRPr lang="zh-CN" altLang="en-US" dirty="0"/>
          </a:p>
        </p:txBody>
      </p:sp>
      <p:sp>
        <p:nvSpPr>
          <p:cNvPr id="4" name="灯片编号占位符 3">
            <a:extLst>
              <a:ext uri="{FF2B5EF4-FFF2-40B4-BE49-F238E27FC236}">
                <a16:creationId xmlns:a16="http://schemas.microsoft.com/office/drawing/2014/main" id="{6B684AC0-09D3-46C0-8A26-FD8551EFB49E}"/>
              </a:ext>
            </a:extLst>
          </p:cNvPr>
          <p:cNvSpPr>
            <a:spLocks noGrp="1"/>
          </p:cNvSpPr>
          <p:nvPr>
            <p:ph type="sldNum" sz="quarter" idx="12"/>
          </p:nvPr>
        </p:nvSpPr>
        <p:spPr/>
        <p:txBody>
          <a:bodyPr/>
          <a:lstStyle/>
          <a:p>
            <a:fld id="{82048E2A-1F64-4702-9C24-33EA56EF8F71}" type="slidenum">
              <a:rPr lang="zh-CN" altLang="en-US" smtClean="0"/>
              <a:pPr/>
              <a:t>15</a:t>
            </a:fld>
            <a:endParaRPr lang="zh-CN" altLang="en-US" dirty="0"/>
          </a:p>
        </p:txBody>
      </p:sp>
      <p:grpSp>
        <p:nvGrpSpPr>
          <p:cNvPr id="14" name="组合 13">
            <a:extLst>
              <a:ext uri="{FF2B5EF4-FFF2-40B4-BE49-F238E27FC236}">
                <a16:creationId xmlns:a16="http://schemas.microsoft.com/office/drawing/2014/main" id="{EBE50F1C-7293-4010-B669-C16BDB40712E}"/>
              </a:ext>
            </a:extLst>
          </p:cNvPr>
          <p:cNvGrpSpPr/>
          <p:nvPr/>
        </p:nvGrpSpPr>
        <p:grpSpPr>
          <a:xfrm>
            <a:off x="584552" y="2087846"/>
            <a:ext cx="7974895" cy="3421080"/>
            <a:chOff x="798715" y="2121493"/>
            <a:chExt cx="7974895" cy="3421080"/>
          </a:xfrm>
        </p:grpSpPr>
        <p:grpSp>
          <p:nvGrpSpPr>
            <p:cNvPr id="12" name="组合 11">
              <a:extLst>
                <a:ext uri="{FF2B5EF4-FFF2-40B4-BE49-F238E27FC236}">
                  <a16:creationId xmlns:a16="http://schemas.microsoft.com/office/drawing/2014/main" id="{F99BC43B-201D-4B31-AE04-4FEFE090EC01}"/>
                </a:ext>
              </a:extLst>
            </p:cNvPr>
            <p:cNvGrpSpPr/>
            <p:nvPr/>
          </p:nvGrpSpPr>
          <p:grpSpPr>
            <a:xfrm>
              <a:off x="798715" y="3230928"/>
              <a:ext cx="7974895" cy="2311645"/>
              <a:chOff x="798714" y="1822096"/>
              <a:chExt cx="7974895" cy="2311645"/>
            </a:xfrm>
          </p:grpSpPr>
          <p:pic>
            <p:nvPicPr>
              <p:cNvPr id="11268" name="Picture 4" descr="Image result for consider emoji">
                <a:extLst>
                  <a:ext uri="{FF2B5EF4-FFF2-40B4-BE49-F238E27FC236}">
                    <a16:creationId xmlns:a16="http://schemas.microsoft.com/office/drawing/2014/main" id="{D414B6FE-AAAC-4902-84E7-6354056A332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030" b="90226" l="43500" r="56429">
                            <a14:foregroundMark x1="44857" y1="65789" x2="48429" y2="83835"/>
                            <a14:foregroundMark x1="46214" y1="68797" x2="48214" y2="70301"/>
                            <a14:foregroundMark x1="43571" y1="46992" x2="44286" y2="58271"/>
                            <a14:foregroundMark x1="47786" y1="65789" x2="49714" y2="65789"/>
                            <a14:foregroundMark x1="48929" y1="59774" x2="48929" y2="79323"/>
                            <a14:foregroundMark x1="44286" y1="74812" x2="47286" y2="80451"/>
                            <a14:foregroundMark x1="44929" y1="63534" x2="45071" y2="55263"/>
                            <a14:foregroundMark x1="49786" y1="65414" x2="50643" y2="65414"/>
                            <a14:foregroundMark x1="56429" y1="39850" x2="56429" y2="52256"/>
                            <a14:foregroundMark x1="45143" y1="79323" x2="46929" y2="81955"/>
                            <a14:foregroundMark x1="48643" y1="12030" x2="49786" y2="12782"/>
                          </a14:backgroundRemoval>
                        </a14:imgEffect>
                      </a14:imgLayer>
                    </a14:imgProps>
                  </a:ext>
                  <a:ext uri="{28A0092B-C50C-407E-A947-70E740481C1C}">
                    <a14:useLocalDpi xmlns:a14="http://schemas.microsoft.com/office/drawing/2010/main" val="0"/>
                  </a:ext>
                </a:extLst>
              </a:blip>
              <a:srcRect l="42842" t="3307" r="42632"/>
              <a:stretch/>
            </p:blipFill>
            <p:spPr bwMode="auto">
              <a:xfrm>
                <a:off x="4143675" y="2509209"/>
                <a:ext cx="1284973" cy="16245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a:extLst>
                  <a:ext uri="{FF2B5EF4-FFF2-40B4-BE49-F238E27FC236}">
                    <a16:creationId xmlns:a16="http://schemas.microsoft.com/office/drawing/2014/main" id="{CEABB536-D25E-4824-A33C-39D38D322764}"/>
                  </a:ext>
                </a:extLst>
              </p:cNvPr>
              <p:cNvGrpSpPr/>
              <p:nvPr/>
            </p:nvGrpSpPr>
            <p:grpSpPr>
              <a:xfrm>
                <a:off x="798714" y="1822096"/>
                <a:ext cx="7974895" cy="768983"/>
                <a:chOff x="798715" y="2058102"/>
                <a:chExt cx="7974895" cy="768983"/>
              </a:xfrm>
            </p:grpSpPr>
            <p:pic>
              <p:nvPicPr>
                <p:cNvPr id="6" name="图片 5" descr="图片包含 浅色, 交通, 户外, 天空&#10;&#10;描述已自动生成">
                  <a:extLst>
                    <a:ext uri="{FF2B5EF4-FFF2-40B4-BE49-F238E27FC236}">
                      <a16:creationId xmlns:a16="http://schemas.microsoft.com/office/drawing/2014/main" id="{EA029D96-EDF4-44C3-B08E-97C1E234020F}"/>
                    </a:ext>
                  </a:extLst>
                </p:cNvPr>
                <p:cNvPicPr>
                  <a:picLocks noChangeAspect="1"/>
                </p:cNvPicPr>
                <p:nvPr/>
              </p:nvPicPr>
              <p:blipFill rotWithShape="1">
                <a:blip r:embed="rId6">
                  <a:extLst>
                    <a:ext uri="{28A0092B-C50C-407E-A947-70E740481C1C}">
                      <a14:useLocalDpi xmlns:a14="http://schemas.microsoft.com/office/drawing/2010/main" val="0"/>
                    </a:ext>
                  </a:extLst>
                </a:blip>
                <a:srcRect l="2404" t="18527" r="50000" b="70260"/>
                <a:stretch/>
              </p:blipFill>
              <p:spPr>
                <a:xfrm>
                  <a:off x="5751277" y="2058102"/>
                  <a:ext cx="3022333" cy="768983"/>
                </a:xfrm>
                <a:prstGeom prst="rect">
                  <a:avLst/>
                </a:prstGeom>
              </p:spPr>
            </p:pic>
            <p:pic>
              <p:nvPicPr>
                <p:cNvPr id="11266" name="Picture 2" descr="Image result for FMCW">
                  <a:extLst>
                    <a:ext uri="{FF2B5EF4-FFF2-40B4-BE49-F238E27FC236}">
                      <a16:creationId xmlns:a16="http://schemas.microsoft.com/office/drawing/2014/main" id="{3201B063-C580-45F5-9A8C-A843BB3774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99" t="6461" r="8039" b="15182"/>
                <a:stretch/>
              </p:blipFill>
              <p:spPr bwMode="auto">
                <a:xfrm>
                  <a:off x="798715" y="2058102"/>
                  <a:ext cx="3022333" cy="768983"/>
                </a:xfrm>
                <a:prstGeom prst="rect">
                  <a:avLst/>
                </a:prstGeom>
                <a:noFill/>
                <a:extLst>
                  <a:ext uri="{909E8E84-426E-40DD-AFC4-6F175D3DCCD1}">
                    <a14:hiddenFill xmlns:a14="http://schemas.microsoft.com/office/drawing/2010/main">
                      <a:solidFill>
                        <a:srgbClr val="FFFFFF"/>
                      </a:solidFill>
                    </a14:hiddenFill>
                  </a:ext>
                </a:extLst>
              </p:spPr>
            </p:pic>
            <p:sp>
              <p:nvSpPr>
                <p:cNvPr id="8" name="箭头: 右 7">
                  <a:extLst>
                    <a:ext uri="{FF2B5EF4-FFF2-40B4-BE49-F238E27FC236}">
                      <a16:creationId xmlns:a16="http://schemas.microsoft.com/office/drawing/2014/main" id="{7F4D93DF-8C70-49D6-A65A-02F9FEE957CB}"/>
                    </a:ext>
                  </a:extLst>
                </p:cNvPr>
                <p:cNvSpPr/>
                <p:nvPr/>
              </p:nvSpPr>
              <p:spPr>
                <a:xfrm>
                  <a:off x="4258995" y="2233811"/>
                  <a:ext cx="1059145" cy="413886"/>
                </a:xfrm>
                <a:prstGeom prst="rightArrow">
                  <a:avLst/>
                </a:prstGeom>
                <a:gradFill flip="none" rotWithShape="1">
                  <a:gsLst>
                    <a:gs pos="0">
                      <a:srgbClr val="0072BD"/>
                    </a:gs>
                    <a:gs pos="100000">
                      <a:srgbClr val="00FF7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grpSp>
          <p:sp>
            <p:nvSpPr>
              <p:cNvPr id="10" name="文本框 9">
                <a:extLst>
                  <a:ext uri="{FF2B5EF4-FFF2-40B4-BE49-F238E27FC236}">
                    <a16:creationId xmlns:a16="http://schemas.microsoft.com/office/drawing/2014/main" id="{B1CF87D9-1645-4B17-9319-DC78BE435A5C}"/>
                  </a:ext>
                </a:extLst>
              </p:cNvPr>
              <p:cNvSpPr txBox="1"/>
              <p:nvPr/>
            </p:nvSpPr>
            <p:spPr>
              <a:xfrm>
                <a:off x="1492988" y="2591079"/>
                <a:ext cx="1633781" cy="369332"/>
              </a:xfrm>
              <a:prstGeom prst="rect">
                <a:avLst/>
              </a:prstGeom>
              <a:noFill/>
            </p:spPr>
            <p:txBody>
              <a:bodyPr wrap="none" rtlCol="0">
                <a:spAutoFit/>
              </a:bodyPr>
              <a:lstStyle/>
              <a:p>
                <a:pPr algn="ctr"/>
                <a:r>
                  <a:rPr lang="en-US" altLang="zh-CN" dirty="0">
                    <a:latin typeface="Bebas Neue" panose="00000500000000000000" pitchFamily="2" charset="0"/>
                    <a:ea typeface="DengXian" panose="02010600030101010101" pitchFamily="2" charset="-122"/>
                  </a:rPr>
                  <a:t>Reflected </a:t>
                </a:r>
                <a:r>
                  <a:rPr lang="en-US" altLang="zh-CN" dirty="0" err="1">
                    <a:latin typeface="Bebas Neue" panose="00000500000000000000" pitchFamily="2" charset="0"/>
                    <a:ea typeface="DengXian" panose="02010600030101010101" pitchFamily="2" charset="-122"/>
                  </a:rPr>
                  <a:t>mmWave</a:t>
                </a:r>
                <a:endParaRPr lang="zh-CN" altLang="en-US" dirty="0">
                  <a:latin typeface="Bebas Neue" panose="00000500000000000000" pitchFamily="2" charset="0"/>
                  <a:ea typeface="DengXian" panose="02010600030101010101" pitchFamily="2" charset="-122"/>
                </a:endParaRPr>
              </a:p>
            </p:txBody>
          </p:sp>
          <p:sp>
            <p:nvSpPr>
              <p:cNvPr id="13" name="文本框 12">
                <a:extLst>
                  <a:ext uri="{FF2B5EF4-FFF2-40B4-BE49-F238E27FC236}">
                    <a16:creationId xmlns:a16="http://schemas.microsoft.com/office/drawing/2014/main" id="{450C9C7D-F09F-40DD-89B2-E9FE541BB648}"/>
                  </a:ext>
                </a:extLst>
              </p:cNvPr>
              <p:cNvSpPr txBox="1"/>
              <p:nvPr/>
            </p:nvSpPr>
            <p:spPr>
              <a:xfrm>
                <a:off x="6977748" y="2585801"/>
                <a:ext cx="579005" cy="369332"/>
              </a:xfrm>
              <a:prstGeom prst="rect">
                <a:avLst/>
              </a:prstGeom>
              <a:noFill/>
            </p:spPr>
            <p:txBody>
              <a:bodyPr wrap="none" rtlCol="0">
                <a:spAutoFit/>
              </a:bodyPr>
              <a:lstStyle/>
              <a:p>
                <a:pPr algn="ctr"/>
                <a:r>
                  <a:rPr lang="en-US" altLang="zh-CN" dirty="0">
                    <a:latin typeface="Bebas Neue" panose="00000500000000000000" pitchFamily="2" charset="0"/>
                    <a:ea typeface="DengXian" panose="02010600030101010101" pitchFamily="2" charset="-122"/>
                  </a:rPr>
                  <a:t>Voice</a:t>
                </a:r>
                <a:endParaRPr lang="zh-CN" altLang="en-US" dirty="0">
                  <a:latin typeface="Bebas Neue" panose="00000500000000000000" pitchFamily="2" charset="0"/>
                  <a:ea typeface="DengXian" panose="02010600030101010101" pitchFamily="2" charset="-122"/>
                </a:endParaRPr>
              </a:p>
            </p:txBody>
          </p:sp>
        </p:grpSp>
        <p:grpSp>
          <p:nvGrpSpPr>
            <p:cNvPr id="15" name="Group 58">
              <a:extLst>
                <a:ext uri="{FF2B5EF4-FFF2-40B4-BE49-F238E27FC236}">
                  <a16:creationId xmlns:a16="http://schemas.microsoft.com/office/drawing/2014/main" id="{020339B2-C206-4090-A521-4689C577D968}"/>
                </a:ext>
              </a:extLst>
            </p:cNvPr>
            <p:cNvGrpSpPr/>
            <p:nvPr/>
          </p:nvGrpSpPr>
          <p:grpSpPr>
            <a:xfrm>
              <a:off x="1427231" y="2326656"/>
              <a:ext cx="1765300" cy="798338"/>
              <a:chOff x="2028586" y="3990316"/>
              <a:chExt cx="1765300" cy="798338"/>
            </a:xfrm>
            <a:scene3d>
              <a:camera prst="orthographicFront">
                <a:rot lat="0" lon="0" rev="0"/>
              </a:camera>
              <a:lightRig rig="threePt" dir="t"/>
            </a:scene3d>
          </p:grpSpPr>
          <p:grpSp>
            <p:nvGrpSpPr>
              <p:cNvPr id="16" name="Group 35">
                <a:extLst>
                  <a:ext uri="{FF2B5EF4-FFF2-40B4-BE49-F238E27FC236}">
                    <a16:creationId xmlns:a16="http://schemas.microsoft.com/office/drawing/2014/main" id="{7E81163E-71B9-4C19-B7BA-FA8B7FD6FEF5}"/>
                  </a:ext>
                </a:extLst>
              </p:cNvPr>
              <p:cNvGrpSpPr/>
              <p:nvPr/>
            </p:nvGrpSpPr>
            <p:grpSpPr>
              <a:xfrm>
                <a:off x="2028586" y="3990316"/>
                <a:ext cx="1765300" cy="798338"/>
                <a:chOff x="2038350" y="4010025"/>
                <a:chExt cx="1765300" cy="798338"/>
              </a:xfrm>
            </p:grpSpPr>
            <p:sp>
              <p:nvSpPr>
                <p:cNvPr id="56" name="Rectangle 34">
                  <a:extLst>
                    <a:ext uri="{FF2B5EF4-FFF2-40B4-BE49-F238E27FC236}">
                      <a16:creationId xmlns:a16="http://schemas.microsoft.com/office/drawing/2014/main" id="{1AD42225-F822-4CF5-AB85-DF215E67DAD3}"/>
                    </a:ext>
                  </a:extLst>
                </p:cNvPr>
                <p:cNvSpPr/>
                <p:nvPr/>
              </p:nvSpPr>
              <p:spPr>
                <a:xfrm>
                  <a:off x="2038350" y="4010025"/>
                  <a:ext cx="1765300" cy="79833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7" name="Rectangle 65">
                  <a:extLst>
                    <a:ext uri="{FF2B5EF4-FFF2-40B4-BE49-F238E27FC236}">
                      <a16:creationId xmlns:a16="http://schemas.microsoft.com/office/drawing/2014/main" id="{55AEE08E-C4E7-44DB-A78A-39F5CD987490}"/>
                    </a:ext>
                  </a:extLst>
                </p:cNvPr>
                <p:cNvSpPr/>
                <p:nvPr/>
              </p:nvSpPr>
              <p:spPr>
                <a:xfrm>
                  <a:off x="3084888" y="4086141"/>
                  <a:ext cx="620800" cy="64610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8" name="Rectangle 66">
                  <a:extLst>
                    <a:ext uri="{FF2B5EF4-FFF2-40B4-BE49-F238E27FC236}">
                      <a16:creationId xmlns:a16="http://schemas.microsoft.com/office/drawing/2014/main" id="{7945C391-7E23-46A0-BCC5-6C97768A77E8}"/>
                    </a:ext>
                  </a:extLst>
                </p:cNvPr>
                <p:cNvSpPr/>
                <p:nvPr/>
              </p:nvSpPr>
              <p:spPr>
                <a:xfrm>
                  <a:off x="2136165" y="4086141"/>
                  <a:ext cx="620800" cy="64610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grpSp>
          <p:grpSp>
            <p:nvGrpSpPr>
              <p:cNvPr id="17" name="Group 48">
                <a:extLst>
                  <a:ext uri="{FF2B5EF4-FFF2-40B4-BE49-F238E27FC236}">
                    <a16:creationId xmlns:a16="http://schemas.microsoft.com/office/drawing/2014/main" id="{D5E5A7E8-C980-4672-BBBA-070AE8402F3D}"/>
                  </a:ext>
                </a:extLst>
              </p:cNvPr>
              <p:cNvGrpSpPr/>
              <p:nvPr/>
            </p:nvGrpSpPr>
            <p:grpSpPr>
              <a:xfrm>
                <a:off x="2170454" y="4132379"/>
                <a:ext cx="532308" cy="510983"/>
                <a:chOff x="4693980" y="5358031"/>
                <a:chExt cx="738872" cy="709272"/>
              </a:xfrm>
            </p:grpSpPr>
            <p:sp>
              <p:nvSpPr>
                <p:cNvPr id="40" name="Rectangle 46">
                  <a:extLst>
                    <a:ext uri="{FF2B5EF4-FFF2-40B4-BE49-F238E27FC236}">
                      <a16:creationId xmlns:a16="http://schemas.microsoft.com/office/drawing/2014/main" id="{7D71C9C6-12AD-41E0-94B8-45A1FB0E9FEB}"/>
                    </a:ext>
                  </a:extLst>
                </p:cNvPr>
                <p:cNvSpPr/>
                <p:nvPr/>
              </p:nvSpPr>
              <p:spPr>
                <a:xfrm>
                  <a:off x="4693980"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1" name="Rectangle 70">
                  <a:extLst>
                    <a:ext uri="{FF2B5EF4-FFF2-40B4-BE49-F238E27FC236}">
                      <a16:creationId xmlns:a16="http://schemas.microsoft.com/office/drawing/2014/main" id="{B290364F-25A1-43AA-9184-A661CA0B032D}"/>
                    </a:ext>
                  </a:extLst>
                </p:cNvPr>
                <p:cNvSpPr/>
                <p:nvPr/>
              </p:nvSpPr>
              <p:spPr>
                <a:xfrm>
                  <a:off x="4888182"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2" name="Rectangle 71">
                  <a:extLst>
                    <a:ext uri="{FF2B5EF4-FFF2-40B4-BE49-F238E27FC236}">
                      <a16:creationId xmlns:a16="http://schemas.microsoft.com/office/drawing/2014/main" id="{D4E131B1-EA90-4E03-BCDD-526B87DDB425}"/>
                    </a:ext>
                  </a:extLst>
                </p:cNvPr>
                <p:cNvSpPr/>
                <p:nvPr/>
              </p:nvSpPr>
              <p:spPr>
                <a:xfrm>
                  <a:off x="5087182"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3" name="Rectangle 81">
                  <a:extLst>
                    <a:ext uri="{FF2B5EF4-FFF2-40B4-BE49-F238E27FC236}">
                      <a16:creationId xmlns:a16="http://schemas.microsoft.com/office/drawing/2014/main" id="{E43124F2-C911-4D9D-A4A8-A84F9BD2A5CA}"/>
                    </a:ext>
                  </a:extLst>
                </p:cNvPr>
                <p:cNvSpPr/>
                <p:nvPr/>
              </p:nvSpPr>
              <p:spPr>
                <a:xfrm>
                  <a:off x="5284525"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4" name="Rectangle 87">
                  <a:extLst>
                    <a:ext uri="{FF2B5EF4-FFF2-40B4-BE49-F238E27FC236}">
                      <a16:creationId xmlns:a16="http://schemas.microsoft.com/office/drawing/2014/main" id="{52C4C72B-E7EB-4AEF-AF67-C6B123A1597A}"/>
                    </a:ext>
                  </a:extLst>
                </p:cNvPr>
                <p:cNvSpPr/>
                <p:nvPr/>
              </p:nvSpPr>
              <p:spPr>
                <a:xfrm>
                  <a:off x="4693980"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5" name="Rectangle 88">
                  <a:extLst>
                    <a:ext uri="{FF2B5EF4-FFF2-40B4-BE49-F238E27FC236}">
                      <a16:creationId xmlns:a16="http://schemas.microsoft.com/office/drawing/2014/main" id="{BB55CEE5-1E99-4FF4-8B15-257097C13CCF}"/>
                    </a:ext>
                  </a:extLst>
                </p:cNvPr>
                <p:cNvSpPr/>
                <p:nvPr/>
              </p:nvSpPr>
              <p:spPr>
                <a:xfrm>
                  <a:off x="4888182"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6" name="Rectangle 89">
                  <a:extLst>
                    <a:ext uri="{FF2B5EF4-FFF2-40B4-BE49-F238E27FC236}">
                      <a16:creationId xmlns:a16="http://schemas.microsoft.com/office/drawing/2014/main" id="{DE174820-70C9-485A-B87D-4CFBDD09D7AD}"/>
                    </a:ext>
                  </a:extLst>
                </p:cNvPr>
                <p:cNvSpPr/>
                <p:nvPr/>
              </p:nvSpPr>
              <p:spPr>
                <a:xfrm>
                  <a:off x="5087182"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7" name="Rectangle 90">
                  <a:extLst>
                    <a:ext uri="{FF2B5EF4-FFF2-40B4-BE49-F238E27FC236}">
                      <a16:creationId xmlns:a16="http://schemas.microsoft.com/office/drawing/2014/main" id="{CE180ACD-3DFA-49FA-8E51-6638ECE0CB4C}"/>
                    </a:ext>
                  </a:extLst>
                </p:cNvPr>
                <p:cNvSpPr/>
                <p:nvPr/>
              </p:nvSpPr>
              <p:spPr>
                <a:xfrm>
                  <a:off x="5284525"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8" name="Rectangle 95">
                  <a:extLst>
                    <a:ext uri="{FF2B5EF4-FFF2-40B4-BE49-F238E27FC236}">
                      <a16:creationId xmlns:a16="http://schemas.microsoft.com/office/drawing/2014/main" id="{692E1C7A-1AED-457C-BC09-45560B5881FC}"/>
                    </a:ext>
                  </a:extLst>
                </p:cNvPr>
                <p:cNvSpPr/>
                <p:nvPr/>
              </p:nvSpPr>
              <p:spPr>
                <a:xfrm>
                  <a:off x="4697011"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49" name="Rectangle 96">
                  <a:extLst>
                    <a:ext uri="{FF2B5EF4-FFF2-40B4-BE49-F238E27FC236}">
                      <a16:creationId xmlns:a16="http://schemas.microsoft.com/office/drawing/2014/main" id="{978E1B8C-0070-4150-B992-434991840902}"/>
                    </a:ext>
                  </a:extLst>
                </p:cNvPr>
                <p:cNvSpPr/>
                <p:nvPr/>
              </p:nvSpPr>
              <p:spPr>
                <a:xfrm>
                  <a:off x="4891213"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0" name="Rectangle 97">
                  <a:extLst>
                    <a:ext uri="{FF2B5EF4-FFF2-40B4-BE49-F238E27FC236}">
                      <a16:creationId xmlns:a16="http://schemas.microsoft.com/office/drawing/2014/main" id="{F17B9895-B798-42B7-8944-7D3333E890F0}"/>
                    </a:ext>
                  </a:extLst>
                </p:cNvPr>
                <p:cNvSpPr/>
                <p:nvPr/>
              </p:nvSpPr>
              <p:spPr>
                <a:xfrm>
                  <a:off x="5090213"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1" name="Rectangle 98">
                  <a:extLst>
                    <a:ext uri="{FF2B5EF4-FFF2-40B4-BE49-F238E27FC236}">
                      <a16:creationId xmlns:a16="http://schemas.microsoft.com/office/drawing/2014/main" id="{E3D6F49A-9439-4943-8B2D-E41BA5B8B1F4}"/>
                    </a:ext>
                  </a:extLst>
                </p:cNvPr>
                <p:cNvSpPr/>
                <p:nvPr/>
              </p:nvSpPr>
              <p:spPr>
                <a:xfrm>
                  <a:off x="5287556"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2" name="Rectangle 99">
                  <a:extLst>
                    <a:ext uri="{FF2B5EF4-FFF2-40B4-BE49-F238E27FC236}">
                      <a16:creationId xmlns:a16="http://schemas.microsoft.com/office/drawing/2014/main" id="{86B37468-DAFF-4261-8C03-05441CF08875}"/>
                    </a:ext>
                  </a:extLst>
                </p:cNvPr>
                <p:cNvSpPr/>
                <p:nvPr/>
              </p:nvSpPr>
              <p:spPr>
                <a:xfrm>
                  <a:off x="4697011"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3" name="Rectangle 100">
                  <a:extLst>
                    <a:ext uri="{FF2B5EF4-FFF2-40B4-BE49-F238E27FC236}">
                      <a16:creationId xmlns:a16="http://schemas.microsoft.com/office/drawing/2014/main" id="{7645184A-8678-46D4-AC9B-DDBEFBCDBD45}"/>
                    </a:ext>
                  </a:extLst>
                </p:cNvPr>
                <p:cNvSpPr/>
                <p:nvPr/>
              </p:nvSpPr>
              <p:spPr>
                <a:xfrm>
                  <a:off x="4891213"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4" name="Rectangle 101">
                  <a:extLst>
                    <a:ext uri="{FF2B5EF4-FFF2-40B4-BE49-F238E27FC236}">
                      <a16:creationId xmlns:a16="http://schemas.microsoft.com/office/drawing/2014/main" id="{B6A99C45-0BB8-4F49-B447-23BABD39C2D1}"/>
                    </a:ext>
                  </a:extLst>
                </p:cNvPr>
                <p:cNvSpPr/>
                <p:nvPr/>
              </p:nvSpPr>
              <p:spPr>
                <a:xfrm>
                  <a:off x="5090213"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55" name="Rectangle 102">
                  <a:extLst>
                    <a:ext uri="{FF2B5EF4-FFF2-40B4-BE49-F238E27FC236}">
                      <a16:creationId xmlns:a16="http://schemas.microsoft.com/office/drawing/2014/main" id="{F673DE52-CF8D-4628-A98C-52521FE4D0F6}"/>
                    </a:ext>
                  </a:extLst>
                </p:cNvPr>
                <p:cNvSpPr/>
                <p:nvPr/>
              </p:nvSpPr>
              <p:spPr>
                <a:xfrm>
                  <a:off x="5287556"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grpSp>
          <p:grpSp>
            <p:nvGrpSpPr>
              <p:cNvPr id="18" name="Group 111">
                <a:extLst>
                  <a:ext uri="{FF2B5EF4-FFF2-40B4-BE49-F238E27FC236}">
                    <a16:creationId xmlns:a16="http://schemas.microsoft.com/office/drawing/2014/main" id="{A9DF9766-9584-436D-A1E3-AA01149659F5}"/>
                  </a:ext>
                </a:extLst>
              </p:cNvPr>
              <p:cNvGrpSpPr/>
              <p:nvPr/>
            </p:nvGrpSpPr>
            <p:grpSpPr>
              <a:xfrm>
                <a:off x="3115086" y="4133993"/>
                <a:ext cx="532308" cy="510983"/>
                <a:chOff x="4693980" y="5358031"/>
                <a:chExt cx="738872" cy="709272"/>
              </a:xfrm>
            </p:grpSpPr>
            <p:sp>
              <p:nvSpPr>
                <p:cNvPr id="24" name="Rectangle 112">
                  <a:extLst>
                    <a:ext uri="{FF2B5EF4-FFF2-40B4-BE49-F238E27FC236}">
                      <a16:creationId xmlns:a16="http://schemas.microsoft.com/office/drawing/2014/main" id="{1144AAA6-C21A-4FBC-B402-B48C93093671}"/>
                    </a:ext>
                  </a:extLst>
                </p:cNvPr>
                <p:cNvSpPr/>
                <p:nvPr/>
              </p:nvSpPr>
              <p:spPr>
                <a:xfrm>
                  <a:off x="4693980"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5" name="Rectangle 113">
                  <a:extLst>
                    <a:ext uri="{FF2B5EF4-FFF2-40B4-BE49-F238E27FC236}">
                      <a16:creationId xmlns:a16="http://schemas.microsoft.com/office/drawing/2014/main" id="{F7B3FAE8-9FC6-48E3-BF8F-9984C2214671}"/>
                    </a:ext>
                  </a:extLst>
                </p:cNvPr>
                <p:cNvSpPr/>
                <p:nvPr/>
              </p:nvSpPr>
              <p:spPr>
                <a:xfrm>
                  <a:off x="4888182"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6" name="Rectangle 114">
                  <a:extLst>
                    <a:ext uri="{FF2B5EF4-FFF2-40B4-BE49-F238E27FC236}">
                      <a16:creationId xmlns:a16="http://schemas.microsoft.com/office/drawing/2014/main" id="{A98117A9-2104-42A8-8B70-D51A2571B115}"/>
                    </a:ext>
                  </a:extLst>
                </p:cNvPr>
                <p:cNvSpPr/>
                <p:nvPr/>
              </p:nvSpPr>
              <p:spPr>
                <a:xfrm>
                  <a:off x="5087182"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7" name="Rectangle 115">
                  <a:extLst>
                    <a:ext uri="{FF2B5EF4-FFF2-40B4-BE49-F238E27FC236}">
                      <a16:creationId xmlns:a16="http://schemas.microsoft.com/office/drawing/2014/main" id="{6F558348-B6E6-45AE-8EA7-CBEB6B6557C3}"/>
                    </a:ext>
                  </a:extLst>
                </p:cNvPr>
                <p:cNvSpPr/>
                <p:nvPr/>
              </p:nvSpPr>
              <p:spPr>
                <a:xfrm>
                  <a:off x="5284525" y="535803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8" name="Rectangle 116">
                  <a:extLst>
                    <a:ext uri="{FF2B5EF4-FFF2-40B4-BE49-F238E27FC236}">
                      <a16:creationId xmlns:a16="http://schemas.microsoft.com/office/drawing/2014/main" id="{7F6384EA-B013-49A2-83FA-484F2F3A3FC2}"/>
                    </a:ext>
                  </a:extLst>
                </p:cNvPr>
                <p:cNvSpPr/>
                <p:nvPr/>
              </p:nvSpPr>
              <p:spPr>
                <a:xfrm>
                  <a:off x="4693980"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9" name="Rectangle 117">
                  <a:extLst>
                    <a:ext uri="{FF2B5EF4-FFF2-40B4-BE49-F238E27FC236}">
                      <a16:creationId xmlns:a16="http://schemas.microsoft.com/office/drawing/2014/main" id="{1AB6662D-6BC6-405B-9A93-254282CA8AA4}"/>
                    </a:ext>
                  </a:extLst>
                </p:cNvPr>
                <p:cNvSpPr/>
                <p:nvPr/>
              </p:nvSpPr>
              <p:spPr>
                <a:xfrm>
                  <a:off x="4888182"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0" name="Rectangle 118">
                  <a:extLst>
                    <a:ext uri="{FF2B5EF4-FFF2-40B4-BE49-F238E27FC236}">
                      <a16:creationId xmlns:a16="http://schemas.microsoft.com/office/drawing/2014/main" id="{460A1DD0-2106-463A-B97F-AFA078F91833}"/>
                    </a:ext>
                  </a:extLst>
                </p:cNvPr>
                <p:cNvSpPr/>
                <p:nvPr/>
              </p:nvSpPr>
              <p:spPr>
                <a:xfrm>
                  <a:off x="5087182"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1" name="Rectangle 119">
                  <a:extLst>
                    <a:ext uri="{FF2B5EF4-FFF2-40B4-BE49-F238E27FC236}">
                      <a16:creationId xmlns:a16="http://schemas.microsoft.com/office/drawing/2014/main" id="{26DCA1E5-9E7C-4E4B-9D4D-DB09C40A76DB}"/>
                    </a:ext>
                  </a:extLst>
                </p:cNvPr>
                <p:cNvSpPr/>
                <p:nvPr/>
              </p:nvSpPr>
              <p:spPr>
                <a:xfrm>
                  <a:off x="5284525" y="5547461"/>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2" name="Rectangle 120">
                  <a:extLst>
                    <a:ext uri="{FF2B5EF4-FFF2-40B4-BE49-F238E27FC236}">
                      <a16:creationId xmlns:a16="http://schemas.microsoft.com/office/drawing/2014/main" id="{FCC4974E-146E-4E61-8F40-DF3B40FEF955}"/>
                    </a:ext>
                  </a:extLst>
                </p:cNvPr>
                <p:cNvSpPr/>
                <p:nvPr/>
              </p:nvSpPr>
              <p:spPr>
                <a:xfrm>
                  <a:off x="4697011"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3" name="Rectangle 121">
                  <a:extLst>
                    <a:ext uri="{FF2B5EF4-FFF2-40B4-BE49-F238E27FC236}">
                      <a16:creationId xmlns:a16="http://schemas.microsoft.com/office/drawing/2014/main" id="{FE57C756-B383-4F02-9996-3EAE7B4D572C}"/>
                    </a:ext>
                  </a:extLst>
                </p:cNvPr>
                <p:cNvSpPr/>
                <p:nvPr/>
              </p:nvSpPr>
              <p:spPr>
                <a:xfrm>
                  <a:off x="4891213"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4" name="Rectangle 122">
                  <a:extLst>
                    <a:ext uri="{FF2B5EF4-FFF2-40B4-BE49-F238E27FC236}">
                      <a16:creationId xmlns:a16="http://schemas.microsoft.com/office/drawing/2014/main" id="{913F8C13-81D6-446A-8EFC-A9AD2CF895F0}"/>
                    </a:ext>
                  </a:extLst>
                </p:cNvPr>
                <p:cNvSpPr/>
                <p:nvPr/>
              </p:nvSpPr>
              <p:spPr>
                <a:xfrm>
                  <a:off x="5090213"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5" name="Rectangle 123">
                  <a:extLst>
                    <a:ext uri="{FF2B5EF4-FFF2-40B4-BE49-F238E27FC236}">
                      <a16:creationId xmlns:a16="http://schemas.microsoft.com/office/drawing/2014/main" id="{76C67FB2-A132-4ADB-B27A-31D4D2CC74D1}"/>
                    </a:ext>
                  </a:extLst>
                </p:cNvPr>
                <p:cNvSpPr/>
                <p:nvPr/>
              </p:nvSpPr>
              <p:spPr>
                <a:xfrm>
                  <a:off x="5287556" y="573257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6" name="Rectangle 124">
                  <a:extLst>
                    <a:ext uri="{FF2B5EF4-FFF2-40B4-BE49-F238E27FC236}">
                      <a16:creationId xmlns:a16="http://schemas.microsoft.com/office/drawing/2014/main" id="{5A1E5067-564E-4469-9FDC-A8024F34455A}"/>
                    </a:ext>
                  </a:extLst>
                </p:cNvPr>
                <p:cNvSpPr/>
                <p:nvPr/>
              </p:nvSpPr>
              <p:spPr>
                <a:xfrm>
                  <a:off x="4697011"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7" name="Rectangle 125">
                  <a:extLst>
                    <a:ext uri="{FF2B5EF4-FFF2-40B4-BE49-F238E27FC236}">
                      <a16:creationId xmlns:a16="http://schemas.microsoft.com/office/drawing/2014/main" id="{2DD04A40-4309-467B-9515-011C98ED7430}"/>
                    </a:ext>
                  </a:extLst>
                </p:cNvPr>
                <p:cNvSpPr/>
                <p:nvPr/>
              </p:nvSpPr>
              <p:spPr>
                <a:xfrm>
                  <a:off x="4891213"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8" name="Rectangle 126">
                  <a:extLst>
                    <a:ext uri="{FF2B5EF4-FFF2-40B4-BE49-F238E27FC236}">
                      <a16:creationId xmlns:a16="http://schemas.microsoft.com/office/drawing/2014/main" id="{9C256303-1EF5-4402-B5B0-E00FFCD879B6}"/>
                    </a:ext>
                  </a:extLst>
                </p:cNvPr>
                <p:cNvSpPr/>
                <p:nvPr/>
              </p:nvSpPr>
              <p:spPr>
                <a:xfrm>
                  <a:off x="5090213"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39" name="Rectangle 127">
                  <a:extLst>
                    <a:ext uri="{FF2B5EF4-FFF2-40B4-BE49-F238E27FC236}">
                      <a16:creationId xmlns:a16="http://schemas.microsoft.com/office/drawing/2014/main" id="{FF19D2F9-6629-4D06-BA39-006EDECE0D5E}"/>
                    </a:ext>
                  </a:extLst>
                </p:cNvPr>
                <p:cNvSpPr/>
                <p:nvPr/>
              </p:nvSpPr>
              <p:spPr>
                <a:xfrm>
                  <a:off x="5287556" y="5922007"/>
                  <a:ext cx="145296" cy="145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grpSp>
          <p:sp>
            <p:nvSpPr>
              <p:cNvPr id="19" name="Rectangle 145">
                <a:extLst>
                  <a:ext uri="{FF2B5EF4-FFF2-40B4-BE49-F238E27FC236}">
                    <a16:creationId xmlns:a16="http://schemas.microsoft.com/office/drawing/2014/main" id="{4E425583-2662-49F8-B01C-4A01D0E4CF31}"/>
                  </a:ext>
                </a:extLst>
              </p:cNvPr>
              <p:cNvSpPr/>
              <p:nvPr/>
            </p:nvSpPr>
            <p:spPr>
              <a:xfrm>
                <a:off x="2947239" y="4169838"/>
                <a:ext cx="77171" cy="1344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0" name="Rectangle 146">
                <a:extLst>
                  <a:ext uri="{FF2B5EF4-FFF2-40B4-BE49-F238E27FC236}">
                    <a16:creationId xmlns:a16="http://schemas.microsoft.com/office/drawing/2014/main" id="{93B650A7-4D96-45C7-BEC1-BFC17FDF29B2}"/>
                  </a:ext>
                </a:extLst>
              </p:cNvPr>
              <p:cNvSpPr/>
              <p:nvPr/>
            </p:nvSpPr>
            <p:spPr>
              <a:xfrm>
                <a:off x="2789347" y="4506889"/>
                <a:ext cx="55669" cy="6721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sp>
            <p:nvSpPr>
              <p:cNvPr id="21" name="Rectangle 147">
                <a:extLst>
                  <a:ext uri="{FF2B5EF4-FFF2-40B4-BE49-F238E27FC236}">
                    <a16:creationId xmlns:a16="http://schemas.microsoft.com/office/drawing/2014/main" id="{5227B065-F714-4F06-A709-056818506630}"/>
                  </a:ext>
                </a:extLst>
              </p:cNvPr>
              <p:cNvSpPr/>
              <p:nvPr/>
            </p:nvSpPr>
            <p:spPr>
              <a:xfrm>
                <a:off x="2877263" y="4506889"/>
                <a:ext cx="55608" cy="672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Bebas Neue" panose="00000500000000000000" pitchFamily="2" charset="0"/>
                  <a:ea typeface="DengXian" panose="02010600030101010101" pitchFamily="2" charset="-122"/>
                </a:endParaRPr>
              </a:p>
            </p:txBody>
          </p:sp>
          <p:cxnSp>
            <p:nvCxnSpPr>
              <p:cNvPr id="22" name="Elbow Connector 50">
                <a:extLst>
                  <a:ext uri="{FF2B5EF4-FFF2-40B4-BE49-F238E27FC236}">
                    <a16:creationId xmlns:a16="http://schemas.microsoft.com/office/drawing/2014/main" id="{F63F4CAC-340E-40F5-BEFD-31F17E0BC2C3}"/>
                  </a:ext>
                </a:extLst>
              </p:cNvPr>
              <p:cNvCxnSpPr>
                <a:stCxn id="19" idx="1"/>
                <a:endCxn id="20" idx="0"/>
              </p:cNvCxnSpPr>
              <p:nvPr/>
            </p:nvCxnSpPr>
            <p:spPr>
              <a:xfrm rot="10800000" flipV="1">
                <a:off x="2817183" y="4237055"/>
                <a:ext cx="130057" cy="26983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3" name="Elbow Connector 54">
                <a:extLst>
                  <a:ext uri="{FF2B5EF4-FFF2-40B4-BE49-F238E27FC236}">
                    <a16:creationId xmlns:a16="http://schemas.microsoft.com/office/drawing/2014/main" id="{85ABB629-53FD-46E5-B604-704FA482B0EE}"/>
                  </a:ext>
                </a:extLst>
              </p:cNvPr>
              <p:cNvCxnSpPr>
                <a:stCxn id="19" idx="2"/>
                <a:endCxn id="21" idx="0"/>
              </p:cNvCxnSpPr>
              <p:nvPr/>
            </p:nvCxnSpPr>
            <p:spPr>
              <a:xfrm rot="5400000">
                <a:off x="2844138" y="4365201"/>
                <a:ext cx="202617" cy="80758"/>
              </a:xfrm>
              <a:prstGeom prst="bentConnector3">
                <a:avLst>
                  <a:gd name="adj1" fmla="val 26495"/>
                </a:avLst>
              </a:prstGeom>
            </p:spPr>
            <p:style>
              <a:lnRef idx="1">
                <a:schemeClr val="accent1"/>
              </a:lnRef>
              <a:fillRef idx="0">
                <a:schemeClr val="accent1"/>
              </a:fillRef>
              <a:effectRef idx="0">
                <a:schemeClr val="accent1"/>
              </a:effectRef>
              <a:fontRef idx="minor">
                <a:schemeClr val="tx1"/>
              </a:fontRef>
            </p:style>
          </p:cxnSp>
        </p:grpSp>
        <p:pic>
          <p:nvPicPr>
            <p:cNvPr id="11272" name="Picture 8" descr="Image result for voice icon">
              <a:extLst>
                <a:ext uri="{FF2B5EF4-FFF2-40B4-BE49-F238E27FC236}">
                  <a16:creationId xmlns:a16="http://schemas.microsoft.com/office/drawing/2014/main" id="{53A9625E-14BD-4A11-93CA-2D3CD49A4E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2623" y="2121493"/>
              <a:ext cx="1173637" cy="11736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92908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4F3598-C687-4314-91EE-DFF13C74B7D6}"/>
              </a:ext>
            </a:extLst>
          </p:cNvPr>
          <p:cNvSpPr>
            <a:spLocks noGrp="1"/>
          </p:cNvSpPr>
          <p:nvPr>
            <p:ph type="title"/>
          </p:nvPr>
        </p:nvSpPr>
        <p:spPr/>
        <p:txBody>
          <a:bodyPr>
            <a:noAutofit/>
          </a:bodyPr>
          <a:lstStyle/>
          <a:p>
            <a:r>
              <a:rPr lang="en-US" altLang="zh-CN" sz="3200" dirty="0"/>
              <a:t>Solution 2: Spectrogram Representation to Augment Features</a:t>
            </a:r>
            <a:endParaRPr lang="zh-CN" altLang="en-US" sz="3200" dirty="0"/>
          </a:p>
        </p:txBody>
      </p:sp>
      <p:sp>
        <p:nvSpPr>
          <p:cNvPr id="3" name="内容占位符 2">
            <a:extLst>
              <a:ext uri="{FF2B5EF4-FFF2-40B4-BE49-F238E27FC236}">
                <a16:creationId xmlns:a16="http://schemas.microsoft.com/office/drawing/2014/main" id="{B661C0C3-81E4-41E6-A045-7A9851BDA3D8}"/>
              </a:ext>
            </a:extLst>
          </p:cNvPr>
          <p:cNvSpPr>
            <a:spLocks noGrp="1"/>
          </p:cNvSpPr>
          <p:nvPr>
            <p:ph idx="1"/>
          </p:nvPr>
        </p:nvSpPr>
        <p:spPr/>
        <p:txBody>
          <a:bodyPr/>
          <a:lstStyle/>
          <a:p>
            <a:endParaRPr lang="en-US" altLang="zh-CN" dirty="0"/>
          </a:p>
          <a:p>
            <a:r>
              <a:rPr lang="en-US" altLang="zh-CN" dirty="0"/>
              <a:t>Presents more correlations and patterns, such as formant and sound intensity</a:t>
            </a:r>
            <a:endParaRPr lang="zh-CN" altLang="en-US" dirty="0"/>
          </a:p>
        </p:txBody>
      </p:sp>
      <p:sp>
        <p:nvSpPr>
          <p:cNvPr id="4" name="灯片编号占位符 3">
            <a:extLst>
              <a:ext uri="{FF2B5EF4-FFF2-40B4-BE49-F238E27FC236}">
                <a16:creationId xmlns:a16="http://schemas.microsoft.com/office/drawing/2014/main" id="{EE14C26F-0CAC-43B4-B959-75CFAD7A9FFE}"/>
              </a:ext>
            </a:extLst>
          </p:cNvPr>
          <p:cNvSpPr>
            <a:spLocks noGrp="1"/>
          </p:cNvSpPr>
          <p:nvPr>
            <p:ph type="sldNum" sz="quarter" idx="12"/>
          </p:nvPr>
        </p:nvSpPr>
        <p:spPr/>
        <p:txBody>
          <a:bodyPr/>
          <a:lstStyle/>
          <a:p>
            <a:fld id="{82048E2A-1F64-4702-9C24-33EA56EF8F71}" type="slidenum">
              <a:rPr lang="zh-CN" altLang="en-US" smtClean="0"/>
              <a:pPr/>
              <a:t>16</a:t>
            </a:fld>
            <a:endParaRPr lang="zh-CN" altLang="en-US" dirty="0"/>
          </a:p>
        </p:txBody>
      </p:sp>
      <p:grpSp>
        <p:nvGrpSpPr>
          <p:cNvPr id="41" name="组合 40">
            <a:extLst>
              <a:ext uri="{FF2B5EF4-FFF2-40B4-BE49-F238E27FC236}">
                <a16:creationId xmlns:a16="http://schemas.microsoft.com/office/drawing/2014/main" id="{683155E4-D6B5-4206-85DF-7A96716AB4CB}"/>
              </a:ext>
            </a:extLst>
          </p:cNvPr>
          <p:cNvGrpSpPr/>
          <p:nvPr/>
        </p:nvGrpSpPr>
        <p:grpSpPr>
          <a:xfrm>
            <a:off x="595997" y="3429000"/>
            <a:ext cx="7919353" cy="2624227"/>
            <a:chOff x="612323" y="2446612"/>
            <a:chExt cx="7919353" cy="2624227"/>
          </a:xfrm>
        </p:grpSpPr>
        <p:grpSp>
          <p:nvGrpSpPr>
            <p:cNvPr id="38" name="组合 37">
              <a:extLst>
                <a:ext uri="{FF2B5EF4-FFF2-40B4-BE49-F238E27FC236}">
                  <a16:creationId xmlns:a16="http://schemas.microsoft.com/office/drawing/2014/main" id="{B0909DB3-0E78-4F22-9308-4D704084EAE5}"/>
                </a:ext>
              </a:extLst>
            </p:cNvPr>
            <p:cNvGrpSpPr/>
            <p:nvPr/>
          </p:nvGrpSpPr>
          <p:grpSpPr>
            <a:xfrm>
              <a:off x="612323" y="2446612"/>
              <a:ext cx="7919353" cy="2316450"/>
              <a:chOff x="738428" y="3406749"/>
              <a:chExt cx="7919353" cy="2316450"/>
            </a:xfrm>
          </p:grpSpPr>
          <p:grpSp>
            <p:nvGrpSpPr>
              <p:cNvPr id="31" name="组合 30">
                <a:extLst>
                  <a:ext uri="{FF2B5EF4-FFF2-40B4-BE49-F238E27FC236}">
                    <a16:creationId xmlns:a16="http://schemas.microsoft.com/office/drawing/2014/main" id="{80730FFB-F4EB-441E-B982-072DA1326AB8}"/>
                  </a:ext>
                </a:extLst>
              </p:cNvPr>
              <p:cNvGrpSpPr/>
              <p:nvPr/>
            </p:nvGrpSpPr>
            <p:grpSpPr>
              <a:xfrm>
                <a:off x="738428" y="3406749"/>
                <a:ext cx="6037156" cy="2316450"/>
                <a:chOff x="738428" y="1369206"/>
                <a:chExt cx="6037156" cy="2316450"/>
              </a:xfrm>
            </p:grpSpPr>
            <p:sp>
              <p:nvSpPr>
                <p:cNvPr id="5" name="文本框 4">
                  <a:extLst>
                    <a:ext uri="{FF2B5EF4-FFF2-40B4-BE49-F238E27FC236}">
                      <a16:creationId xmlns:a16="http://schemas.microsoft.com/office/drawing/2014/main" id="{F9AB4250-AB7F-4CFA-A1EE-E4755E86BA45}"/>
                    </a:ext>
                  </a:extLst>
                </p:cNvPr>
                <p:cNvSpPr txBox="1"/>
                <p:nvPr/>
              </p:nvSpPr>
              <p:spPr>
                <a:xfrm>
                  <a:off x="752232" y="1369206"/>
                  <a:ext cx="1115487" cy="369332"/>
                </a:xfrm>
                <a:prstGeom prst="rect">
                  <a:avLst/>
                </a:prstGeom>
                <a:noFill/>
                <a:scene3d>
                  <a:camera prst="orthographicFront"/>
                  <a:lightRig rig="threePt" dir="t"/>
                </a:scene3d>
                <a:sp3d/>
              </p:spPr>
              <p:txBody>
                <a:bodyPr wrap="square" numCol="1" rtlCol="0">
                  <a:spAutoFit/>
                </a:bodyPr>
                <a:lstStyle/>
                <a:p>
                  <a:r>
                    <a:rPr lang="en-US" b="1" dirty="0">
                      <a:latin typeface="Bebas Neue" panose="00000500000000000000" pitchFamily="2" charset="0"/>
                      <a:ea typeface="DengXian" panose="02010600030101010101" pitchFamily="2" charset="-122"/>
                      <a:cs typeface="Segoe UI" panose="020B0502040204020203" pitchFamily="34" charset="0"/>
                    </a:rPr>
                    <a:t>Overlap</a:t>
                  </a:r>
                </a:p>
              </p:txBody>
            </p:sp>
            <p:sp>
              <p:nvSpPr>
                <p:cNvPr id="6" name="任意多边形: 形状 5">
                  <a:extLst>
                    <a:ext uri="{FF2B5EF4-FFF2-40B4-BE49-F238E27FC236}">
                      <a16:creationId xmlns:a16="http://schemas.microsoft.com/office/drawing/2014/main" id="{998C718E-68FC-4627-B18C-4EE2B33FF1C1}"/>
                    </a:ext>
                  </a:extLst>
                </p:cNvPr>
                <p:cNvSpPr/>
                <p:nvPr/>
              </p:nvSpPr>
              <p:spPr>
                <a:xfrm>
                  <a:off x="738428" y="1917926"/>
                  <a:ext cx="3947096" cy="1197207"/>
                </a:xfrm>
                <a:custGeom>
                  <a:avLst/>
                  <a:gdLst>
                    <a:gd name="connsiteX0" fmla="*/ 0 w 5087389"/>
                    <a:gd name="connsiteY0" fmla="*/ 1180581 h 1961996"/>
                    <a:gd name="connsiteX1" fmla="*/ 133004 w 5087389"/>
                    <a:gd name="connsiteY1" fmla="*/ 1055890 h 1961996"/>
                    <a:gd name="connsiteX2" fmla="*/ 282633 w 5087389"/>
                    <a:gd name="connsiteY2" fmla="*/ 1205519 h 1961996"/>
                    <a:gd name="connsiteX3" fmla="*/ 465513 w 5087389"/>
                    <a:gd name="connsiteY3" fmla="*/ 1014327 h 1961996"/>
                    <a:gd name="connsiteX4" fmla="*/ 640080 w 5087389"/>
                    <a:gd name="connsiteY4" fmla="*/ 1288647 h 1961996"/>
                    <a:gd name="connsiteX5" fmla="*/ 856211 w 5087389"/>
                    <a:gd name="connsiteY5" fmla="*/ 814821 h 1961996"/>
                    <a:gd name="connsiteX6" fmla="*/ 1097280 w 5087389"/>
                    <a:gd name="connsiteY6" fmla="*/ 1338523 h 1961996"/>
                    <a:gd name="connsiteX7" fmla="*/ 1379913 w 5087389"/>
                    <a:gd name="connsiteY7" fmla="*/ 490625 h 1961996"/>
                    <a:gd name="connsiteX8" fmla="*/ 1612669 w 5087389"/>
                    <a:gd name="connsiteY8" fmla="*/ 1554654 h 1961996"/>
                    <a:gd name="connsiteX9" fmla="*/ 1886989 w 5087389"/>
                    <a:gd name="connsiteY9" fmla="*/ 216305 h 1961996"/>
                    <a:gd name="connsiteX10" fmla="*/ 2128059 w 5087389"/>
                    <a:gd name="connsiteY10" fmla="*/ 1853912 h 1961996"/>
                    <a:gd name="connsiteX11" fmla="*/ 2360815 w 5087389"/>
                    <a:gd name="connsiteY11" fmla="*/ 41738 h 1961996"/>
                    <a:gd name="connsiteX12" fmla="*/ 2643448 w 5087389"/>
                    <a:gd name="connsiteY12" fmla="*/ 1961978 h 1961996"/>
                    <a:gd name="connsiteX13" fmla="*/ 2842953 w 5087389"/>
                    <a:gd name="connsiteY13" fmla="*/ 174 h 1961996"/>
                    <a:gd name="connsiteX14" fmla="*/ 3084022 w 5087389"/>
                    <a:gd name="connsiteY14" fmla="*/ 1837287 h 1961996"/>
                    <a:gd name="connsiteX15" fmla="*/ 3308466 w 5087389"/>
                    <a:gd name="connsiteY15" fmla="*/ 91614 h 1961996"/>
                    <a:gd name="connsiteX16" fmla="*/ 3549535 w 5087389"/>
                    <a:gd name="connsiteY16" fmla="*/ 1554654 h 1961996"/>
                    <a:gd name="connsiteX17" fmla="*/ 3765666 w 5087389"/>
                    <a:gd name="connsiteY17" fmla="*/ 224618 h 1961996"/>
                    <a:gd name="connsiteX18" fmla="*/ 4064924 w 5087389"/>
                    <a:gd name="connsiteY18" fmla="*/ 1255396 h 1961996"/>
                    <a:gd name="connsiteX19" fmla="*/ 4214553 w 5087389"/>
                    <a:gd name="connsiteY19" fmla="*/ 781570 h 1961996"/>
                    <a:gd name="connsiteX20" fmla="*/ 4430684 w 5087389"/>
                    <a:gd name="connsiteY20" fmla="*/ 1247083 h 1961996"/>
                    <a:gd name="connsiteX21" fmla="*/ 4605251 w 5087389"/>
                    <a:gd name="connsiteY21" fmla="*/ 947825 h 1961996"/>
                    <a:gd name="connsiteX22" fmla="*/ 4746568 w 5087389"/>
                    <a:gd name="connsiteY22" fmla="*/ 1222145 h 1961996"/>
                    <a:gd name="connsiteX23" fmla="*/ 4912822 w 5087389"/>
                    <a:gd name="connsiteY23" fmla="*/ 997701 h 1961996"/>
                    <a:gd name="connsiteX24" fmla="*/ 5087389 w 5087389"/>
                    <a:gd name="connsiteY24" fmla="*/ 1155643 h 1961996"/>
                    <a:gd name="connsiteX0" fmla="*/ 0 w 5102679"/>
                    <a:gd name="connsiteY0" fmla="*/ 1180581 h 1961996"/>
                    <a:gd name="connsiteX1" fmla="*/ 133004 w 5102679"/>
                    <a:gd name="connsiteY1" fmla="*/ 1055890 h 1961996"/>
                    <a:gd name="connsiteX2" fmla="*/ 282633 w 5102679"/>
                    <a:gd name="connsiteY2" fmla="*/ 1205519 h 1961996"/>
                    <a:gd name="connsiteX3" fmla="*/ 465513 w 5102679"/>
                    <a:gd name="connsiteY3" fmla="*/ 1014327 h 1961996"/>
                    <a:gd name="connsiteX4" fmla="*/ 640080 w 5102679"/>
                    <a:gd name="connsiteY4" fmla="*/ 1288647 h 1961996"/>
                    <a:gd name="connsiteX5" fmla="*/ 856211 w 5102679"/>
                    <a:gd name="connsiteY5" fmla="*/ 814821 h 1961996"/>
                    <a:gd name="connsiteX6" fmla="*/ 1097280 w 5102679"/>
                    <a:gd name="connsiteY6" fmla="*/ 1338523 h 1961996"/>
                    <a:gd name="connsiteX7" fmla="*/ 1379913 w 5102679"/>
                    <a:gd name="connsiteY7" fmla="*/ 490625 h 1961996"/>
                    <a:gd name="connsiteX8" fmla="*/ 1612669 w 5102679"/>
                    <a:gd name="connsiteY8" fmla="*/ 1554654 h 1961996"/>
                    <a:gd name="connsiteX9" fmla="*/ 1886989 w 5102679"/>
                    <a:gd name="connsiteY9" fmla="*/ 216305 h 1961996"/>
                    <a:gd name="connsiteX10" fmla="*/ 2128059 w 5102679"/>
                    <a:gd name="connsiteY10" fmla="*/ 1853912 h 1961996"/>
                    <a:gd name="connsiteX11" fmla="*/ 2360815 w 5102679"/>
                    <a:gd name="connsiteY11" fmla="*/ 41738 h 1961996"/>
                    <a:gd name="connsiteX12" fmla="*/ 2643448 w 5102679"/>
                    <a:gd name="connsiteY12" fmla="*/ 1961978 h 1961996"/>
                    <a:gd name="connsiteX13" fmla="*/ 2842953 w 5102679"/>
                    <a:gd name="connsiteY13" fmla="*/ 174 h 1961996"/>
                    <a:gd name="connsiteX14" fmla="*/ 3084022 w 5102679"/>
                    <a:gd name="connsiteY14" fmla="*/ 1837287 h 1961996"/>
                    <a:gd name="connsiteX15" fmla="*/ 3308466 w 5102679"/>
                    <a:gd name="connsiteY15" fmla="*/ 91614 h 1961996"/>
                    <a:gd name="connsiteX16" fmla="*/ 3549535 w 5102679"/>
                    <a:gd name="connsiteY16" fmla="*/ 1554654 h 1961996"/>
                    <a:gd name="connsiteX17" fmla="*/ 3765666 w 5102679"/>
                    <a:gd name="connsiteY17" fmla="*/ 224618 h 1961996"/>
                    <a:gd name="connsiteX18" fmla="*/ 4064924 w 5102679"/>
                    <a:gd name="connsiteY18" fmla="*/ 1255396 h 1961996"/>
                    <a:gd name="connsiteX19" fmla="*/ 4214553 w 5102679"/>
                    <a:gd name="connsiteY19" fmla="*/ 781570 h 1961996"/>
                    <a:gd name="connsiteX20" fmla="*/ 4430684 w 5102679"/>
                    <a:gd name="connsiteY20" fmla="*/ 1247083 h 1961996"/>
                    <a:gd name="connsiteX21" fmla="*/ 4605251 w 5102679"/>
                    <a:gd name="connsiteY21" fmla="*/ 947825 h 1961996"/>
                    <a:gd name="connsiteX22" fmla="*/ 4746568 w 5102679"/>
                    <a:gd name="connsiteY22" fmla="*/ 1222145 h 1961996"/>
                    <a:gd name="connsiteX23" fmla="*/ 4912822 w 5102679"/>
                    <a:gd name="connsiteY23" fmla="*/ 997701 h 1961996"/>
                    <a:gd name="connsiteX24" fmla="*/ 5087389 w 5102679"/>
                    <a:gd name="connsiteY24" fmla="*/ 1155643 h 1961996"/>
                    <a:gd name="connsiteX25" fmla="*/ 5094837 w 5102679"/>
                    <a:gd name="connsiteY25" fmla="*/ 1145183 h 1961996"/>
                    <a:gd name="connsiteX0" fmla="*/ 0 w 5256762"/>
                    <a:gd name="connsiteY0" fmla="*/ 1180581 h 1961996"/>
                    <a:gd name="connsiteX1" fmla="*/ 133004 w 5256762"/>
                    <a:gd name="connsiteY1" fmla="*/ 1055890 h 1961996"/>
                    <a:gd name="connsiteX2" fmla="*/ 282633 w 5256762"/>
                    <a:gd name="connsiteY2" fmla="*/ 1205519 h 1961996"/>
                    <a:gd name="connsiteX3" fmla="*/ 465513 w 5256762"/>
                    <a:gd name="connsiteY3" fmla="*/ 1014327 h 1961996"/>
                    <a:gd name="connsiteX4" fmla="*/ 640080 w 5256762"/>
                    <a:gd name="connsiteY4" fmla="*/ 1288647 h 1961996"/>
                    <a:gd name="connsiteX5" fmla="*/ 856211 w 5256762"/>
                    <a:gd name="connsiteY5" fmla="*/ 814821 h 1961996"/>
                    <a:gd name="connsiteX6" fmla="*/ 1097280 w 5256762"/>
                    <a:gd name="connsiteY6" fmla="*/ 1338523 h 1961996"/>
                    <a:gd name="connsiteX7" fmla="*/ 1379913 w 5256762"/>
                    <a:gd name="connsiteY7" fmla="*/ 490625 h 1961996"/>
                    <a:gd name="connsiteX8" fmla="*/ 1612669 w 5256762"/>
                    <a:gd name="connsiteY8" fmla="*/ 1554654 h 1961996"/>
                    <a:gd name="connsiteX9" fmla="*/ 1886989 w 5256762"/>
                    <a:gd name="connsiteY9" fmla="*/ 216305 h 1961996"/>
                    <a:gd name="connsiteX10" fmla="*/ 2128059 w 5256762"/>
                    <a:gd name="connsiteY10" fmla="*/ 1853912 h 1961996"/>
                    <a:gd name="connsiteX11" fmla="*/ 2360815 w 5256762"/>
                    <a:gd name="connsiteY11" fmla="*/ 41738 h 1961996"/>
                    <a:gd name="connsiteX12" fmla="*/ 2643448 w 5256762"/>
                    <a:gd name="connsiteY12" fmla="*/ 1961978 h 1961996"/>
                    <a:gd name="connsiteX13" fmla="*/ 2842953 w 5256762"/>
                    <a:gd name="connsiteY13" fmla="*/ 174 h 1961996"/>
                    <a:gd name="connsiteX14" fmla="*/ 3084022 w 5256762"/>
                    <a:gd name="connsiteY14" fmla="*/ 1837287 h 1961996"/>
                    <a:gd name="connsiteX15" fmla="*/ 3308466 w 5256762"/>
                    <a:gd name="connsiteY15" fmla="*/ 91614 h 1961996"/>
                    <a:gd name="connsiteX16" fmla="*/ 3549535 w 5256762"/>
                    <a:gd name="connsiteY16" fmla="*/ 1554654 h 1961996"/>
                    <a:gd name="connsiteX17" fmla="*/ 3765666 w 5256762"/>
                    <a:gd name="connsiteY17" fmla="*/ 224618 h 1961996"/>
                    <a:gd name="connsiteX18" fmla="*/ 4064924 w 5256762"/>
                    <a:gd name="connsiteY18" fmla="*/ 1255396 h 1961996"/>
                    <a:gd name="connsiteX19" fmla="*/ 4214553 w 5256762"/>
                    <a:gd name="connsiteY19" fmla="*/ 781570 h 1961996"/>
                    <a:gd name="connsiteX20" fmla="*/ 4430684 w 5256762"/>
                    <a:gd name="connsiteY20" fmla="*/ 1247083 h 1961996"/>
                    <a:gd name="connsiteX21" fmla="*/ 4605251 w 5256762"/>
                    <a:gd name="connsiteY21" fmla="*/ 947825 h 1961996"/>
                    <a:gd name="connsiteX22" fmla="*/ 4746568 w 5256762"/>
                    <a:gd name="connsiteY22" fmla="*/ 1222145 h 1961996"/>
                    <a:gd name="connsiteX23" fmla="*/ 4912822 w 5256762"/>
                    <a:gd name="connsiteY23" fmla="*/ 997701 h 1961996"/>
                    <a:gd name="connsiteX24" fmla="*/ 5087389 w 5256762"/>
                    <a:gd name="connsiteY24" fmla="*/ 1155643 h 1961996"/>
                    <a:gd name="connsiteX25" fmla="*/ 5256762 w 5256762"/>
                    <a:gd name="connsiteY25" fmla="*/ 1051525 h 1961996"/>
                    <a:gd name="connsiteX0" fmla="*/ 18525 w 5275287"/>
                    <a:gd name="connsiteY0" fmla="*/ 1180581 h 1961996"/>
                    <a:gd name="connsiteX1" fmla="*/ 7961 w 5275287"/>
                    <a:gd name="connsiteY1" fmla="*/ 1176402 h 1961996"/>
                    <a:gd name="connsiteX2" fmla="*/ 151529 w 5275287"/>
                    <a:gd name="connsiteY2" fmla="*/ 1055890 h 1961996"/>
                    <a:gd name="connsiteX3" fmla="*/ 301158 w 5275287"/>
                    <a:gd name="connsiteY3" fmla="*/ 1205519 h 1961996"/>
                    <a:gd name="connsiteX4" fmla="*/ 484038 w 5275287"/>
                    <a:gd name="connsiteY4" fmla="*/ 1014327 h 1961996"/>
                    <a:gd name="connsiteX5" fmla="*/ 658605 w 5275287"/>
                    <a:gd name="connsiteY5" fmla="*/ 1288647 h 1961996"/>
                    <a:gd name="connsiteX6" fmla="*/ 874736 w 5275287"/>
                    <a:gd name="connsiteY6" fmla="*/ 814821 h 1961996"/>
                    <a:gd name="connsiteX7" fmla="*/ 1115805 w 5275287"/>
                    <a:gd name="connsiteY7" fmla="*/ 1338523 h 1961996"/>
                    <a:gd name="connsiteX8" fmla="*/ 1398438 w 5275287"/>
                    <a:gd name="connsiteY8" fmla="*/ 490625 h 1961996"/>
                    <a:gd name="connsiteX9" fmla="*/ 1631194 w 5275287"/>
                    <a:gd name="connsiteY9" fmla="*/ 1554654 h 1961996"/>
                    <a:gd name="connsiteX10" fmla="*/ 1905514 w 5275287"/>
                    <a:gd name="connsiteY10" fmla="*/ 216305 h 1961996"/>
                    <a:gd name="connsiteX11" fmla="*/ 2146584 w 5275287"/>
                    <a:gd name="connsiteY11" fmla="*/ 1853912 h 1961996"/>
                    <a:gd name="connsiteX12" fmla="*/ 2379340 w 5275287"/>
                    <a:gd name="connsiteY12" fmla="*/ 41738 h 1961996"/>
                    <a:gd name="connsiteX13" fmla="*/ 2661973 w 5275287"/>
                    <a:gd name="connsiteY13" fmla="*/ 1961978 h 1961996"/>
                    <a:gd name="connsiteX14" fmla="*/ 2861478 w 5275287"/>
                    <a:gd name="connsiteY14" fmla="*/ 174 h 1961996"/>
                    <a:gd name="connsiteX15" fmla="*/ 3102547 w 5275287"/>
                    <a:gd name="connsiteY15" fmla="*/ 1837287 h 1961996"/>
                    <a:gd name="connsiteX16" fmla="*/ 3326991 w 5275287"/>
                    <a:gd name="connsiteY16" fmla="*/ 91614 h 1961996"/>
                    <a:gd name="connsiteX17" fmla="*/ 3568060 w 5275287"/>
                    <a:gd name="connsiteY17" fmla="*/ 1554654 h 1961996"/>
                    <a:gd name="connsiteX18" fmla="*/ 3784191 w 5275287"/>
                    <a:gd name="connsiteY18" fmla="*/ 224618 h 1961996"/>
                    <a:gd name="connsiteX19" fmla="*/ 4083449 w 5275287"/>
                    <a:gd name="connsiteY19" fmla="*/ 1255396 h 1961996"/>
                    <a:gd name="connsiteX20" fmla="*/ 4233078 w 5275287"/>
                    <a:gd name="connsiteY20" fmla="*/ 781570 h 1961996"/>
                    <a:gd name="connsiteX21" fmla="*/ 4449209 w 5275287"/>
                    <a:gd name="connsiteY21" fmla="*/ 1247083 h 1961996"/>
                    <a:gd name="connsiteX22" fmla="*/ 4623776 w 5275287"/>
                    <a:gd name="connsiteY22" fmla="*/ 947825 h 1961996"/>
                    <a:gd name="connsiteX23" fmla="*/ 4765093 w 5275287"/>
                    <a:gd name="connsiteY23" fmla="*/ 1222145 h 1961996"/>
                    <a:gd name="connsiteX24" fmla="*/ 4931347 w 5275287"/>
                    <a:gd name="connsiteY24" fmla="*/ 997701 h 1961996"/>
                    <a:gd name="connsiteX25" fmla="*/ 5105914 w 5275287"/>
                    <a:gd name="connsiteY25" fmla="*/ 1155643 h 1961996"/>
                    <a:gd name="connsiteX26" fmla="*/ 5275287 w 5275287"/>
                    <a:gd name="connsiteY26" fmla="*/ 1051525 h 1961996"/>
                    <a:gd name="connsiteX0" fmla="*/ 11 w 5494898"/>
                    <a:gd name="connsiteY0" fmla="*/ 1083021 h 1961996"/>
                    <a:gd name="connsiteX1" fmla="*/ 227572 w 5494898"/>
                    <a:gd name="connsiteY1" fmla="*/ 1176402 h 1961996"/>
                    <a:gd name="connsiteX2" fmla="*/ 371140 w 5494898"/>
                    <a:gd name="connsiteY2" fmla="*/ 1055890 h 1961996"/>
                    <a:gd name="connsiteX3" fmla="*/ 520769 w 5494898"/>
                    <a:gd name="connsiteY3" fmla="*/ 1205519 h 1961996"/>
                    <a:gd name="connsiteX4" fmla="*/ 703649 w 5494898"/>
                    <a:gd name="connsiteY4" fmla="*/ 1014327 h 1961996"/>
                    <a:gd name="connsiteX5" fmla="*/ 878216 w 5494898"/>
                    <a:gd name="connsiteY5" fmla="*/ 1288647 h 1961996"/>
                    <a:gd name="connsiteX6" fmla="*/ 1094347 w 5494898"/>
                    <a:gd name="connsiteY6" fmla="*/ 814821 h 1961996"/>
                    <a:gd name="connsiteX7" fmla="*/ 1335416 w 5494898"/>
                    <a:gd name="connsiteY7" fmla="*/ 1338523 h 1961996"/>
                    <a:gd name="connsiteX8" fmla="*/ 1618049 w 5494898"/>
                    <a:gd name="connsiteY8" fmla="*/ 490625 h 1961996"/>
                    <a:gd name="connsiteX9" fmla="*/ 1850805 w 5494898"/>
                    <a:gd name="connsiteY9" fmla="*/ 1554654 h 1961996"/>
                    <a:gd name="connsiteX10" fmla="*/ 2125125 w 5494898"/>
                    <a:gd name="connsiteY10" fmla="*/ 216305 h 1961996"/>
                    <a:gd name="connsiteX11" fmla="*/ 2366195 w 5494898"/>
                    <a:gd name="connsiteY11" fmla="*/ 1853912 h 1961996"/>
                    <a:gd name="connsiteX12" fmla="*/ 2598951 w 5494898"/>
                    <a:gd name="connsiteY12" fmla="*/ 41738 h 1961996"/>
                    <a:gd name="connsiteX13" fmla="*/ 2881584 w 5494898"/>
                    <a:gd name="connsiteY13" fmla="*/ 1961978 h 1961996"/>
                    <a:gd name="connsiteX14" fmla="*/ 3081089 w 5494898"/>
                    <a:gd name="connsiteY14" fmla="*/ 174 h 1961996"/>
                    <a:gd name="connsiteX15" fmla="*/ 3322158 w 5494898"/>
                    <a:gd name="connsiteY15" fmla="*/ 1837287 h 1961996"/>
                    <a:gd name="connsiteX16" fmla="*/ 3546602 w 5494898"/>
                    <a:gd name="connsiteY16" fmla="*/ 91614 h 1961996"/>
                    <a:gd name="connsiteX17" fmla="*/ 3787671 w 5494898"/>
                    <a:gd name="connsiteY17" fmla="*/ 1554654 h 1961996"/>
                    <a:gd name="connsiteX18" fmla="*/ 4003802 w 5494898"/>
                    <a:gd name="connsiteY18" fmla="*/ 224618 h 1961996"/>
                    <a:gd name="connsiteX19" fmla="*/ 4303060 w 5494898"/>
                    <a:gd name="connsiteY19" fmla="*/ 1255396 h 1961996"/>
                    <a:gd name="connsiteX20" fmla="*/ 4452689 w 5494898"/>
                    <a:gd name="connsiteY20" fmla="*/ 781570 h 1961996"/>
                    <a:gd name="connsiteX21" fmla="*/ 4668820 w 5494898"/>
                    <a:gd name="connsiteY21" fmla="*/ 1247083 h 1961996"/>
                    <a:gd name="connsiteX22" fmla="*/ 4843387 w 5494898"/>
                    <a:gd name="connsiteY22" fmla="*/ 947825 h 1961996"/>
                    <a:gd name="connsiteX23" fmla="*/ 4984704 w 5494898"/>
                    <a:gd name="connsiteY23" fmla="*/ 1222145 h 1961996"/>
                    <a:gd name="connsiteX24" fmla="*/ 5150958 w 5494898"/>
                    <a:gd name="connsiteY24" fmla="*/ 997701 h 1961996"/>
                    <a:gd name="connsiteX25" fmla="*/ 5325525 w 5494898"/>
                    <a:gd name="connsiteY25" fmla="*/ 1155643 h 1961996"/>
                    <a:gd name="connsiteX26" fmla="*/ 5494898 w 5494898"/>
                    <a:gd name="connsiteY26" fmla="*/ 1051525 h 1961996"/>
                    <a:gd name="connsiteX0" fmla="*/ 24 w 5385374"/>
                    <a:gd name="connsiteY0" fmla="*/ 1086925 h 1961996"/>
                    <a:gd name="connsiteX1" fmla="*/ 118048 w 5385374"/>
                    <a:gd name="connsiteY1" fmla="*/ 1176402 h 1961996"/>
                    <a:gd name="connsiteX2" fmla="*/ 261616 w 5385374"/>
                    <a:gd name="connsiteY2" fmla="*/ 1055890 h 1961996"/>
                    <a:gd name="connsiteX3" fmla="*/ 411245 w 5385374"/>
                    <a:gd name="connsiteY3" fmla="*/ 1205519 h 1961996"/>
                    <a:gd name="connsiteX4" fmla="*/ 594125 w 5385374"/>
                    <a:gd name="connsiteY4" fmla="*/ 1014327 h 1961996"/>
                    <a:gd name="connsiteX5" fmla="*/ 768692 w 5385374"/>
                    <a:gd name="connsiteY5" fmla="*/ 1288647 h 1961996"/>
                    <a:gd name="connsiteX6" fmla="*/ 984823 w 5385374"/>
                    <a:gd name="connsiteY6" fmla="*/ 814821 h 1961996"/>
                    <a:gd name="connsiteX7" fmla="*/ 1225892 w 5385374"/>
                    <a:gd name="connsiteY7" fmla="*/ 1338523 h 1961996"/>
                    <a:gd name="connsiteX8" fmla="*/ 1508525 w 5385374"/>
                    <a:gd name="connsiteY8" fmla="*/ 490625 h 1961996"/>
                    <a:gd name="connsiteX9" fmla="*/ 1741281 w 5385374"/>
                    <a:gd name="connsiteY9" fmla="*/ 1554654 h 1961996"/>
                    <a:gd name="connsiteX10" fmla="*/ 2015601 w 5385374"/>
                    <a:gd name="connsiteY10" fmla="*/ 216305 h 1961996"/>
                    <a:gd name="connsiteX11" fmla="*/ 2256671 w 5385374"/>
                    <a:gd name="connsiteY11" fmla="*/ 1853912 h 1961996"/>
                    <a:gd name="connsiteX12" fmla="*/ 2489427 w 5385374"/>
                    <a:gd name="connsiteY12" fmla="*/ 41738 h 1961996"/>
                    <a:gd name="connsiteX13" fmla="*/ 2772060 w 5385374"/>
                    <a:gd name="connsiteY13" fmla="*/ 1961978 h 1961996"/>
                    <a:gd name="connsiteX14" fmla="*/ 2971565 w 5385374"/>
                    <a:gd name="connsiteY14" fmla="*/ 174 h 1961996"/>
                    <a:gd name="connsiteX15" fmla="*/ 3212634 w 5385374"/>
                    <a:gd name="connsiteY15" fmla="*/ 1837287 h 1961996"/>
                    <a:gd name="connsiteX16" fmla="*/ 3437078 w 5385374"/>
                    <a:gd name="connsiteY16" fmla="*/ 91614 h 1961996"/>
                    <a:gd name="connsiteX17" fmla="*/ 3678147 w 5385374"/>
                    <a:gd name="connsiteY17" fmla="*/ 1554654 h 1961996"/>
                    <a:gd name="connsiteX18" fmla="*/ 3894278 w 5385374"/>
                    <a:gd name="connsiteY18" fmla="*/ 224618 h 1961996"/>
                    <a:gd name="connsiteX19" fmla="*/ 4193536 w 5385374"/>
                    <a:gd name="connsiteY19" fmla="*/ 1255396 h 1961996"/>
                    <a:gd name="connsiteX20" fmla="*/ 4343165 w 5385374"/>
                    <a:gd name="connsiteY20" fmla="*/ 781570 h 1961996"/>
                    <a:gd name="connsiteX21" fmla="*/ 4559296 w 5385374"/>
                    <a:gd name="connsiteY21" fmla="*/ 1247083 h 1961996"/>
                    <a:gd name="connsiteX22" fmla="*/ 4733863 w 5385374"/>
                    <a:gd name="connsiteY22" fmla="*/ 947825 h 1961996"/>
                    <a:gd name="connsiteX23" fmla="*/ 4875180 w 5385374"/>
                    <a:gd name="connsiteY23" fmla="*/ 1222145 h 1961996"/>
                    <a:gd name="connsiteX24" fmla="*/ 5041434 w 5385374"/>
                    <a:gd name="connsiteY24" fmla="*/ 997701 h 1961996"/>
                    <a:gd name="connsiteX25" fmla="*/ 5216001 w 5385374"/>
                    <a:gd name="connsiteY25" fmla="*/ 1155643 h 1961996"/>
                    <a:gd name="connsiteX26" fmla="*/ 5385374 w 5385374"/>
                    <a:gd name="connsiteY26" fmla="*/ 1051525 h 1961996"/>
                    <a:gd name="connsiteX0" fmla="*/ 21 w 5394896"/>
                    <a:gd name="connsiteY0" fmla="*/ 1129852 h 1961996"/>
                    <a:gd name="connsiteX1" fmla="*/ 127570 w 5394896"/>
                    <a:gd name="connsiteY1" fmla="*/ 1176402 h 1961996"/>
                    <a:gd name="connsiteX2" fmla="*/ 271138 w 5394896"/>
                    <a:gd name="connsiteY2" fmla="*/ 1055890 h 1961996"/>
                    <a:gd name="connsiteX3" fmla="*/ 420767 w 5394896"/>
                    <a:gd name="connsiteY3" fmla="*/ 1205519 h 1961996"/>
                    <a:gd name="connsiteX4" fmla="*/ 603647 w 5394896"/>
                    <a:gd name="connsiteY4" fmla="*/ 1014327 h 1961996"/>
                    <a:gd name="connsiteX5" fmla="*/ 778214 w 5394896"/>
                    <a:gd name="connsiteY5" fmla="*/ 1288647 h 1961996"/>
                    <a:gd name="connsiteX6" fmla="*/ 994345 w 5394896"/>
                    <a:gd name="connsiteY6" fmla="*/ 814821 h 1961996"/>
                    <a:gd name="connsiteX7" fmla="*/ 1235414 w 5394896"/>
                    <a:gd name="connsiteY7" fmla="*/ 1338523 h 1961996"/>
                    <a:gd name="connsiteX8" fmla="*/ 1518047 w 5394896"/>
                    <a:gd name="connsiteY8" fmla="*/ 490625 h 1961996"/>
                    <a:gd name="connsiteX9" fmla="*/ 1750803 w 5394896"/>
                    <a:gd name="connsiteY9" fmla="*/ 1554654 h 1961996"/>
                    <a:gd name="connsiteX10" fmla="*/ 2025123 w 5394896"/>
                    <a:gd name="connsiteY10" fmla="*/ 216305 h 1961996"/>
                    <a:gd name="connsiteX11" fmla="*/ 2266193 w 5394896"/>
                    <a:gd name="connsiteY11" fmla="*/ 1853912 h 1961996"/>
                    <a:gd name="connsiteX12" fmla="*/ 2498949 w 5394896"/>
                    <a:gd name="connsiteY12" fmla="*/ 41738 h 1961996"/>
                    <a:gd name="connsiteX13" fmla="*/ 2781582 w 5394896"/>
                    <a:gd name="connsiteY13" fmla="*/ 1961978 h 1961996"/>
                    <a:gd name="connsiteX14" fmla="*/ 2981087 w 5394896"/>
                    <a:gd name="connsiteY14" fmla="*/ 174 h 1961996"/>
                    <a:gd name="connsiteX15" fmla="*/ 3222156 w 5394896"/>
                    <a:gd name="connsiteY15" fmla="*/ 1837287 h 1961996"/>
                    <a:gd name="connsiteX16" fmla="*/ 3446600 w 5394896"/>
                    <a:gd name="connsiteY16" fmla="*/ 91614 h 1961996"/>
                    <a:gd name="connsiteX17" fmla="*/ 3687669 w 5394896"/>
                    <a:gd name="connsiteY17" fmla="*/ 1554654 h 1961996"/>
                    <a:gd name="connsiteX18" fmla="*/ 3903800 w 5394896"/>
                    <a:gd name="connsiteY18" fmla="*/ 224618 h 1961996"/>
                    <a:gd name="connsiteX19" fmla="*/ 4203058 w 5394896"/>
                    <a:gd name="connsiteY19" fmla="*/ 1255396 h 1961996"/>
                    <a:gd name="connsiteX20" fmla="*/ 4352687 w 5394896"/>
                    <a:gd name="connsiteY20" fmla="*/ 781570 h 1961996"/>
                    <a:gd name="connsiteX21" fmla="*/ 4568818 w 5394896"/>
                    <a:gd name="connsiteY21" fmla="*/ 1247083 h 1961996"/>
                    <a:gd name="connsiteX22" fmla="*/ 4743385 w 5394896"/>
                    <a:gd name="connsiteY22" fmla="*/ 947825 h 1961996"/>
                    <a:gd name="connsiteX23" fmla="*/ 4884702 w 5394896"/>
                    <a:gd name="connsiteY23" fmla="*/ 1222145 h 1961996"/>
                    <a:gd name="connsiteX24" fmla="*/ 5050956 w 5394896"/>
                    <a:gd name="connsiteY24" fmla="*/ 997701 h 1961996"/>
                    <a:gd name="connsiteX25" fmla="*/ 5225523 w 5394896"/>
                    <a:gd name="connsiteY25" fmla="*/ 1155643 h 1961996"/>
                    <a:gd name="connsiteX26" fmla="*/ 5394896 w 5394896"/>
                    <a:gd name="connsiteY26" fmla="*/ 1051525 h 1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4896" h="1961996">
                      <a:moveTo>
                        <a:pt x="21" y="1129852"/>
                      </a:moveTo>
                      <a:cubicBezTo>
                        <a:pt x="-1740" y="1129156"/>
                        <a:pt x="105403" y="1197184"/>
                        <a:pt x="127570" y="1176402"/>
                      </a:cubicBezTo>
                      <a:cubicBezTo>
                        <a:pt x="149737" y="1155620"/>
                        <a:pt x="222272" y="1051037"/>
                        <a:pt x="271138" y="1055890"/>
                      </a:cubicBezTo>
                      <a:cubicBezTo>
                        <a:pt x="320004" y="1060743"/>
                        <a:pt x="365349" y="1212446"/>
                        <a:pt x="420767" y="1205519"/>
                      </a:cubicBezTo>
                      <a:cubicBezTo>
                        <a:pt x="476185" y="1198592"/>
                        <a:pt x="544073" y="1000472"/>
                        <a:pt x="603647" y="1014327"/>
                      </a:cubicBezTo>
                      <a:cubicBezTo>
                        <a:pt x="663221" y="1028182"/>
                        <a:pt x="713098" y="1321898"/>
                        <a:pt x="778214" y="1288647"/>
                      </a:cubicBezTo>
                      <a:cubicBezTo>
                        <a:pt x="843330" y="1255396"/>
                        <a:pt x="918145" y="806508"/>
                        <a:pt x="994345" y="814821"/>
                      </a:cubicBezTo>
                      <a:cubicBezTo>
                        <a:pt x="1070545" y="823134"/>
                        <a:pt x="1148130" y="1392556"/>
                        <a:pt x="1235414" y="1338523"/>
                      </a:cubicBezTo>
                      <a:cubicBezTo>
                        <a:pt x="1322698" y="1284490"/>
                        <a:pt x="1432149" y="454603"/>
                        <a:pt x="1518047" y="490625"/>
                      </a:cubicBezTo>
                      <a:cubicBezTo>
                        <a:pt x="1603945" y="526647"/>
                        <a:pt x="1666291" y="1600374"/>
                        <a:pt x="1750803" y="1554654"/>
                      </a:cubicBezTo>
                      <a:cubicBezTo>
                        <a:pt x="1835315" y="1508934"/>
                        <a:pt x="1939225" y="166429"/>
                        <a:pt x="2025123" y="216305"/>
                      </a:cubicBezTo>
                      <a:cubicBezTo>
                        <a:pt x="2111021" y="266181"/>
                        <a:pt x="2187222" y="1883006"/>
                        <a:pt x="2266193" y="1853912"/>
                      </a:cubicBezTo>
                      <a:cubicBezTo>
                        <a:pt x="2345164" y="1824818"/>
                        <a:pt x="2413051" y="23727"/>
                        <a:pt x="2498949" y="41738"/>
                      </a:cubicBezTo>
                      <a:cubicBezTo>
                        <a:pt x="2584847" y="59749"/>
                        <a:pt x="2701226" y="1968905"/>
                        <a:pt x="2781582" y="1961978"/>
                      </a:cubicBezTo>
                      <a:cubicBezTo>
                        <a:pt x="2861938" y="1955051"/>
                        <a:pt x="2907658" y="20956"/>
                        <a:pt x="2981087" y="174"/>
                      </a:cubicBezTo>
                      <a:cubicBezTo>
                        <a:pt x="3054516" y="-20608"/>
                        <a:pt x="3144570" y="1822047"/>
                        <a:pt x="3222156" y="1837287"/>
                      </a:cubicBezTo>
                      <a:cubicBezTo>
                        <a:pt x="3299742" y="1852527"/>
                        <a:pt x="3369015" y="138719"/>
                        <a:pt x="3446600" y="91614"/>
                      </a:cubicBezTo>
                      <a:cubicBezTo>
                        <a:pt x="3524185" y="44509"/>
                        <a:pt x="3611469" y="1532487"/>
                        <a:pt x="3687669" y="1554654"/>
                      </a:cubicBezTo>
                      <a:cubicBezTo>
                        <a:pt x="3763869" y="1576821"/>
                        <a:pt x="3817902" y="274494"/>
                        <a:pt x="3903800" y="224618"/>
                      </a:cubicBezTo>
                      <a:cubicBezTo>
                        <a:pt x="3989698" y="174742"/>
                        <a:pt x="4128244" y="1162571"/>
                        <a:pt x="4203058" y="1255396"/>
                      </a:cubicBezTo>
                      <a:cubicBezTo>
                        <a:pt x="4277872" y="1348221"/>
                        <a:pt x="4291727" y="782955"/>
                        <a:pt x="4352687" y="781570"/>
                      </a:cubicBezTo>
                      <a:cubicBezTo>
                        <a:pt x="4413647" y="780184"/>
                        <a:pt x="4503702" y="1219374"/>
                        <a:pt x="4568818" y="1247083"/>
                      </a:cubicBezTo>
                      <a:cubicBezTo>
                        <a:pt x="4633934" y="1274792"/>
                        <a:pt x="4690738" y="951981"/>
                        <a:pt x="4743385" y="947825"/>
                      </a:cubicBezTo>
                      <a:cubicBezTo>
                        <a:pt x="4796032" y="943669"/>
                        <a:pt x="4833440" y="1213832"/>
                        <a:pt x="4884702" y="1222145"/>
                      </a:cubicBezTo>
                      <a:cubicBezTo>
                        <a:pt x="4935964" y="1230458"/>
                        <a:pt x="4994153" y="1008785"/>
                        <a:pt x="5050956" y="997701"/>
                      </a:cubicBezTo>
                      <a:cubicBezTo>
                        <a:pt x="5107760" y="986617"/>
                        <a:pt x="5166641" y="1071130"/>
                        <a:pt x="5225523" y="1155643"/>
                      </a:cubicBezTo>
                      <a:cubicBezTo>
                        <a:pt x="5255859" y="1180223"/>
                        <a:pt x="5393344" y="1053704"/>
                        <a:pt x="5394896" y="1051525"/>
                      </a:cubicBezTo>
                    </a:path>
                  </a:pathLst>
                </a:custGeom>
                <a:noFill/>
                <a:ln w="25400"/>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b="1" dirty="0">
                    <a:latin typeface="Bebas Neue" panose="00000500000000000000" pitchFamily="2" charset="0"/>
                    <a:ea typeface="DengXian" panose="02010600030101010101" pitchFamily="2" charset="-122"/>
                    <a:cs typeface="Segoe UI" panose="020B0502040204020203" pitchFamily="34" charset="0"/>
                  </a:endParaRPr>
                </a:p>
              </p:txBody>
            </p:sp>
            <p:sp>
              <p:nvSpPr>
                <p:cNvPr id="7" name="矩形: 圆角 6">
                  <a:extLst>
                    <a:ext uri="{FF2B5EF4-FFF2-40B4-BE49-F238E27FC236}">
                      <a16:creationId xmlns:a16="http://schemas.microsoft.com/office/drawing/2014/main" id="{F140A091-3E84-4C53-AD9B-5B684B659B26}"/>
                    </a:ext>
                  </a:extLst>
                </p:cNvPr>
                <p:cNvSpPr/>
                <p:nvPr/>
              </p:nvSpPr>
              <p:spPr>
                <a:xfrm>
                  <a:off x="839491" y="1826660"/>
                  <a:ext cx="1748483" cy="1379738"/>
                </a:xfrm>
                <a:prstGeom prst="roundRect">
                  <a:avLst/>
                </a:prstGeom>
                <a:noFill/>
                <a:ln w="19050">
                  <a:solidFill>
                    <a:schemeClr val="accent2">
                      <a:lumMod val="60000"/>
                      <a:lumOff val="4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b="1" dirty="0">
                    <a:latin typeface="Bebas Neue" panose="00000500000000000000" pitchFamily="2" charset="0"/>
                    <a:ea typeface="DengXian" panose="02010600030101010101" pitchFamily="2" charset="-122"/>
                    <a:cs typeface="Segoe UI" panose="020B0502040204020203" pitchFamily="34" charset="0"/>
                  </a:endParaRPr>
                </a:p>
              </p:txBody>
            </p:sp>
            <p:sp>
              <p:nvSpPr>
                <p:cNvPr id="8" name="矩形: 圆角 7">
                  <a:extLst>
                    <a:ext uri="{FF2B5EF4-FFF2-40B4-BE49-F238E27FC236}">
                      <a16:creationId xmlns:a16="http://schemas.microsoft.com/office/drawing/2014/main" id="{205CB640-7F1B-457B-8BE8-57C1B461DE5C}"/>
                    </a:ext>
                  </a:extLst>
                </p:cNvPr>
                <p:cNvSpPr/>
                <p:nvPr/>
              </p:nvSpPr>
              <p:spPr>
                <a:xfrm>
                  <a:off x="1826306" y="1826301"/>
                  <a:ext cx="1748483" cy="1379738"/>
                </a:xfrm>
                <a:prstGeom prst="roundRect">
                  <a:avLst/>
                </a:prstGeom>
                <a:noFill/>
                <a:ln w="19050">
                  <a:solidFill>
                    <a:schemeClr val="accent2">
                      <a:lumMod val="60000"/>
                      <a:lumOff val="4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b="1" dirty="0">
                    <a:latin typeface="Bebas Neue" panose="00000500000000000000" pitchFamily="2" charset="0"/>
                    <a:ea typeface="DengXian" panose="02010600030101010101" pitchFamily="2" charset="-122"/>
                    <a:cs typeface="Segoe UI" panose="020B0502040204020203" pitchFamily="34" charset="0"/>
                  </a:endParaRPr>
                </a:p>
              </p:txBody>
            </p:sp>
            <p:sp>
              <p:nvSpPr>
                <p:cNvPr id="9" name="矩形: 圆角 8">
                  <a:extLst>
                    <a:ext uri="{FF2B5EF4-FFF2-40B4-BE49-F238E27FC236}">
                      <a16:creationId xmlns:a16="http://schemas.microsoft.com/office/drawing/2014/main" id="{7D933F96-F57C-41AB-8D4B-3545790C0A05}"/>
                    </a:ext>
                  </a:extLst>
                </p:cNvPr>
                <p:cNvSpPr/>
                <p:nvPr/>
              </p:nvSpPr>
              <p:spPr>
                <a:xfrm>
                  <a:off x="2813122" y="1826301"/>
                  <a:ext cx="1748483" cy="1379738"/>
                </a:xfrm>
                <a:prstGeom prst="roundRect">
                  <a:avLst/>
                </a:prstGeom>
                <a:noFill/>
                <a:ln w="19050">
                  <a:solidFill>
                    <a:schemeClr val="accent2">
                      <a:lumMod val="60000"/>
                      <a:lumOff val="4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b="1" dirty="0">
                    <a:latin typeface="Bebas Neue" panose="00000500000000000000" pitchFamily="2" charset="0"/>
                    <a:ea typeface="DengXian" panose="02010600030101010101" pitchFamily="2" charset="-122"/>
                    <a:cs typeface="Segoe UI" panose="020B0502040204020203" pitchFamily="34" charset="0"/>
                  </a:endParaRPr>
                </a:p>
              </p:txBody>
            </p:sp>
            <p:cxnSp>
              <p:nvCxnSpPr>
                <p:cNvPr id="10" name="直接连接符 9">
                  <a:extLst>
                    <a:ext uri="{FF2B5EF4-FFF2-40B4-BE49-F238E27FC236}">
                      <a16:creationId xmlns:a16="http://schemas.microsoft.com/office/drawing/2014/main" id="{FF202202-7550-4846-B0B8-798083BCAFA5}"/>
                    </a:ext>
                  </a:extLst>
                </p:cNvPr>
                <p:cNvCxnSpPr>
                  <a:cxnSpLocks/>
                </p:cNvCxnSpPr>
                <p:nvPr/>
              </p:nvCxnSpPr>
              <p:spPr>
                <a:xfrm flipH="1">
                  <a:off x="839491" y="3272259"/>
                  <a:ext cx="759" cy="262666"/>
                </a:xfrm>
                <a:prstGeom prst="line">
                  <a:avLst/>
                </a:prstGeom>
                <a:ln w="25400">
                  <a:solidFill>
                    <a:schemeClr val="accent2">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4204935-2436-4923-A7ED-418594D61356}"/>
                    </a:ext>
                  </a:extLst>
                </p:cNvPr>
                <p:cNvCxnSpPr>
                  <a:cxnSpLocks/>
                </p:cNvCxnSpPr>
                <p:nvPr/>
              </p:nvCxnSpPr>
              <p:spPr>
                <a:xfrm>
                  <a:off x="2575554" y="3272258"/>
                  <a:ext cx="0" cy="262667"/>
                </a:xfrm>
                <a:prstGeom prst="line">
                  <a:avLst/>
                </a:prstGeom>
                <a:ln w="25400">
                  <a:solidFill>
                    <a:schemeClr val="accent2">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FD2EA57-056A-4256-890F-A64A4F7B092D}"/>
                    </a:ext>
                  </a:extLst>
                </p:cNvPr>
                <p:cNvCxnSpPr>
                  <a:cxnSpLocks/>
                </p:cNvCxnSpPr>
                <p:nvPr/>
              </p:nvCxnSpPr>
              <p:spPr>
                <a:xfrm>
                  <a:off x="2813122" y="3272258"/>
                  <a:ext cx="0" cy="262667"/>
                </a:xfrm>
                <a:prstGeom prst="line">
                  <a:avLst/>
                </a:prstGeom>
                <a:ln w="25400">
                  <a:solidFill>
                    <a:schemeClr val="accent2">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3D7E732-5A89-4B1E-BB17-8396B79F41FB}"/>
                    </a:ext>
                  </a:extLst>
                </p:cNvPr>
                <p:cNvCxnSpPr>
                  <a:cxnSpLocks/>
                </p:cNvCxnSpPr>
                <p:nvPr/>
              </p:nvCxnSpPr>
              <p:spPr>
                <a:xfrm>
                  <a:off x="4559637" y="3272258"/>
                  <a:ext cx="0" cy="262667"/>
                </a:xfrm>
                <a:prstGeom prst="line">
                  <a:avLst/>
                </a:prstGeom>
                <a:ln w="25400">
                  <a:solidFill>
                    <a:schemeClr val="accent2">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C5627BB-B84E-4A11-BA3F-7B44138E5D97}"/>
                    </a:ext>
                  </a:extLst>
                </p:cNvPr>
                <p:cNvCxnSpPr>
                  <a:cxnSpLocks/>
                </p:cNvCxnSpPr>
                <p:nvPr/>
              </p:nvCxnSpPr>
              <p:spPr>
                <a:xfrm flipH="1">
                  <a:off x="1825547" y="1497416"/>
                  <a:ext cx="759" cy="262666"/>
                </a:xfrm>
                <a:prstGeom prst="line">
                  <a:avLst/>
                </a:prstGeom>
                <a:ln w="25400">
                  <a:solidFill>
                    <a:schemeClr val="accent2">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4B22ED8-978B-4A86-BAB9-B3411D028026}"/>
                    </a:ext>
                  </a:extLst>
                </p:cNvPr>
                <p:cNvCxnSpPr>
                  <a:cxnSpLocks/>
                </p:cNvCxnSpPr>
                <p:nvPr/>
              </p:nvCxnSpPr>
              <p:spPr>
                <a:xfrm flipH="1">
                  <a:off x="3574789" y="1497416"/>
                  <a:ext cx="759" cy="262666"/>
                </a:xfrm>
                <a:prstGeom prst="line">
                  <a:avLst/>
                </a:prstGeom>
                <a:ln w="25400">
                  <a:solidFill>
                    <a:schemeClr val="accent2">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28A694E-1899-4709-AABB-D3CDD5A3A775}"/>
                    </a:ext>
                  </a:extLst>
                </p:cNvPr>
                <p:cNvCxnSpPr>
                  <a:cxnSpLocks/>
                </p:cNvCxnSpPr>
                <p:nvPr/>
              </p:nvCxnSpPr>
              <p:spPr>
                <a:xfrm>
                  <a:off x="839491" y="3367731"/>
                  <a:ext cx="1736063" cy="0"/>
                </a:xfrm>
                <a:prstGeom prst="line">
                  <a:avLst/>
                </a:prstGeom>
                <a:ln w="25400">
                  <a:solidFill>
                    <a:schemeClr val="accent2">
                      <a:lumMod val="75000"/>
                    </a:schemeClr>
                  </a:solidFill>
                  <a:headEnd type="stealth"/>
                  <a:tailEnd type="stealth"/>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231C7E1-C5C6-4C97-A83C-86E4F47726AE}"/>
                    </a:ext>
                  </a:extLst>
                </p:cNvPr>
                <p:cNvCxnSpPr>
                  <a:cxnSpLocks/>
                </p:cNvCxnSpPr>
                <p:nvPr/>
              </p:nvCxnSpPr>
              <p:spPr>
                <a:xfrm>
                  <a:off x="2823575" y="3367731"/>
                  <a:ext cx="1736063" cy="0"/>
                </a:xfrm>
                <a:prstGeom prst="line">
                  <a:avLst/>
                </a:prstGeom>
                <a:ln w="25400">
                  <a:solidFill>
                    <a:schemeClr val="accent2">
                      <a:lumMod val="75000"/>
                    </a:schemeClr>
                  </a:solidFill>
                  <a:headEnd type="stealth"/>
                  <a:tailEnd type="stealth"/>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938888DA-BAC3-4421-B203-F4CA1309D11E}"/>
                    </a:ext>
                  </a:extLst>
                </p:cNvPr>
                <p:cNvCxnSpPr>
                  <a:cxnSpLocks/>
                </p:cNvCxnSpPr>
                <p:nvPr/>
              </p:nvCxnSpPr>
              <p:spPr>
                <a:xfrm>
                  <a:off x="1832515" y="1664609"/>
                  <a:ext cx="1736063" cy="0"/>
                </a:xfrm>
                <a:prstGeom prst="line">
                  <a:avLst/>
                </a:prstGeom>
                <a:ln w="25400">
                  <a:solidFill>
                    <a:schemeClr val="accent2">
                      <a:lumMod val="75000"/>
                    </a:schemeClr>
                  </a:solidFill>
                  <a:headEnd type="stealth"/>
                  <a:tailEnd type="stealth"/>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9" name="矩形: 圆角 18">
                  <a:extLst>
                    <a:ext uri="{FF2B5EF4-FFF2-40B4-BE49-F238E27FC236}">
                      <a16:creationId xmlns:a16="http://schemas.microsoft.com/office/drawing/2014/main" id="{8B8E4F73-7610-4087-8E9B-6546CF40F692}"/>
                    </a:ext>
                  </a:extLst>
                </p:cNvPr>
                <p:cNvSpPr/>
                <p:nvPr/>
              </p:nvSpPr>
              <p:spPr>
                <a:xfrm>
                  <a:off x="2811154" y="1826301"/>
                  <a:ext cx="768739" cy="1379738"/>
                </a:xfrm>
                <a:prstGeom prst="roundRect">
                  <a:avLst>
                    <a:gd name="adj" fmla="val 21831"/>
                  </a:avLst>
                </a:prstGeom>
                <a:solidFill>
                  <a:schemeClr val="accent2">
                    <a:lumMod val="20000"/>
                    <a:lumOff val="80000"/>
                    <a:alpha val="60000"/>
                  </a:schemeClr>
                </a:solidFill>
                <a:ln w="19050">
                  <a:solidFill>
                    <a:schemeClr val="accent2">
                      <a:lumMod val="60000"/>
                      <a:lumOff val="4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b="1" dirty="0">
                    <a:latin typeface="Bebas Neue" panose="00000500000000000000" pitchFamily="2" charset="0"/>
                    <a:ea typeface="DengXian" panose="02010600030101010101" pitchFamily="2" charset="-122"/>
                    <a:cs typeface="Segoe UI" panose="020B0502040204020203" pitchFamily="34" charset="0"/>
                  </a:endParaRPr>
                </a:p>
              </p:txBody>
            </p:sp>
            <p:sp>
              <p:nvSpPr>
                <p:cNvPr id="20" name="矩形: 圆角 19">
                  <a:extLst>
                    <a:ext uri="{FF2B5EF4-FFF2-40B4-BE49-F238E27FC236}">
                      <a16:creationId xmlns:a16="http://schemas.microsoft.com/office/drawing/2014/main" id="{56452590-0104-44F5-ACCF-91E12289F1B6}"/>
                    </a:ext>
                  </a:extLst>
                </p:cNvPr>
                <p:cNvSpPr/>
                <p:nvPr/>
              </p:nvSpPr>
              <p:spPr>
                <a:xfrm>
                  <a:off x="1821787" y="1826301"/>
                  <a:ext cx="768739" cy="1379738"/>
                </a:xfrm>
                <a:prstGeom prst="roundRect">
                  <a:avLst>
                    <a:gd name="adj" fmla="val 21831"/>
                  </a:avLst>
                </a:prstGeom>
                <a:solidFill>
                  <a:schemeClr val="accent2">
                    <a:lumMod val="20000"/>
                    <a:lumOff val="80000"/>
                    <a:alpha val="60000"/>
                  </a:schemeClr>
                </a:solidFill>
                <a:ln w="19050">
                  <a:solidFill>
                    <a:schemeClr val="accent2">
                      <a:lumMod val="60000"/>
                      <a:lumOff val="4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b="1" dirty="0">
                    <a:latin typeface="Bebas Neue" panose="00000500000000000000" pitchFamily="2" charset="0"/>
                    <a:ea typeface="DengXian" panose="02010600030101010101" pitchFamily="2" charset="-122"/>
                    <a:cs typeface="Segoe UI" panose="020B0502040204020203" pitchFamily="34" charset="0"/>
                  </a:endParaRPr>
                </a:p>
              </p:txBody>
            </p:sp>
            <p:sp>
              <p:nvSpPr>
                <p:cNvPr id="21" name="文本框 20">
                  <a:extLst>
                    <a:ext uri="{FF2B5EF4-FFF2-40B4-BE49-F238E27FC236}">
                      <a16:creationId xmlns:a16="http://schemas.microsoft.com/office/drawing/2014/main" id="{CB224490-DD95-43B2-986B-AAD44F1B8052}"/>
                    </a:ext>
                  </a:extLst>
                </p:cNvPr>
                <p:cNvSpPr txBox="1"/>
                <p:nvPr/>
              </p:nvSpPr>
              <p:spPr>
                <a:xfrm>
                  <a:off x="992385" y="3316324"/>
                  <a:ext cx="1430274" cy="369332"/>
                </a:xfrm>
                <a:prstGeom prst="rect">
                  <a:avLst/>
                </a:prstGeom>
                <a:noFill/>
                <a:scene3d>
                  <a:camera prst="orthographicFront"/>
                  <a:lightRig rig="threePt" dir="t"/>
                </a:scene3d>
                <a:sp3d/>
              </p:spPr>
              <p:txBody>
                <a:bodyPr wrap="square" numCol="1" rtlCol="0">
                  <a:spAutoFit/>
                </a:bodyPr>
                <a:lstStyle/>
                <a:p>
                  <a:pPr algn="ctr"/>
                  <a:r>
                    <a:rPr lang="en-US" b="1" dirty="0">
                      <a:latin typeface="Bebas Neue" panose="00000500000000000000" pitchFamily="2" charset="0"/>
                      <a:ea typeface="DengXian" panose="02010600030101010101" pitchFamily="2" charset="-122"/>
                      <a:cs typeface="Segoe UI" panose="020B0502040204020203" pitchFamily="34" charset="0"/>
                    </a:rPr>
                    <a:t>Window 1</a:t>
                  </a:r>
                </a:p>
              </p:txBody>
            </p:sp>
            <p:sp>
              <p:nvSpPr>
                <p:cNvPr id="22" name="文本框 21">
                  <a:extLst>
                    <a:ext uri="{FF2B5EF4-FFF2-40B4-BE49-F238E27FC236}">
                      <a16:creationId xmlns:a16="http://schemas.microsoft.com/office/drawing/2014/main" id="{DD976F48-D209-4792-8BDE-DB6D12C5467C}"/>
                    </a:ext>
                  </a:extLst>
                </p:cNvPr>
                <p:cNvSpPr txBox="1"/>
                <p:nvPr/>
              </p:nvSpPr>
              <p:spPr>
                <a:xfrm>
                  <a:off x="3044956" y="3316324"/>
                  <a:ext cx="1284814" cy="369332"/>
                </a:xfrm>
                <a:prstGeom prst="rect">
                  <a:avLst/>
                </a:prstGeom>
                <a:noFill/>
                <a:scene3d>
                  <a:camera prst="orthographicFront"/>
                  <a:lightRig rig="threePt" dir="t"/>
                </a:scene3d>
                <a:sp3d/>
              </p:spPr>
              <p:txBody>
                <a:bodyPr wrap="square" numCol="1" rtlCol="0">
                  <a:spAutoFit/>
                </a:bodyPr>
                <a:lstStyle/>
                <a:p>
                  <a:pPr algn="ctr"/>
                  <a:r>
                    <a:rPr lang="en-US" b="1" dirty="0">
                      <a:latin typeface="Bebas Neue" panose="00000500000000000000" pitchFamily="2" charset="0"/>
                      <a:ea typeface="DengXian" panose="02010600030101010101" pitchFamily="2" charset="-122"/>
                      <a:cs typeface="Segoe UI" panose="020B0502040204020203" pitchFamily="34" charset="0"/>
                    </a:rPr>
                    <a:t>Window 3</a:t>
                  </a:r>
                </a:p>
              </p:txBody>
            </p:sp>
            <p:sp>
              <p:nvSpPr>
                <p:cNvPr id="23" name="文本框 22">
                  <a:extLst>
                    <a:ext uri="{FF2B5EF4-FFF2-40B4-BE49-F238E27FC236}">
                      <a16:creationId xmlns:a16="http://schemas.microsoft.com/office/drawing/2014/main" id="{381E1CF8-A5C9-47F9-8B3E-C8622002E065}"/>
                    </a:ext>
                  </a:extLst>
                </p:cNvPr>
                <p:cNvSpPr txBox="1"/>
                <p:nvPr/>
              </p:nvSpPr>
              <p:spPr>
                <a:xfrm>
                  <a:off x="2003007" y="1391457"/>
                  <a:ext cx="1395082" cy="369332"/>
                </a:xfrm>
                <a:prstGeom prst="rect">
                  <a:avLst/>
                </a:prstGeom>
                <a:noFill/>
                <a:scene3d>
                  <a:camera prst="orthographicFront"/>
                  <a:lightRig rig="threePt" dir="t"/>
                </a:scene3d>
                <a:sp3d/>
              </p:spPr>
              <p:txBody>
                <a:bodyPr wrap="square" numCol="1" rtlCol="0">
                  <a:spAutoFit/>
                </a:bodyPr>
                <a:lstStyle/>
                <a:p>
                  <a:pPr algn="ctr"/>
                  <a:r>
                    <a:rPr lang="en-US" b="1" dirty="0">
                      <a:latin typeface="Bebas Neue" panose="00000500000000000000" pitchFamily="2" charset="0"/>
                      <a:ea typeface="DengXian" panose="02010600030101010101" pitchFamily="2" charset="-122"/>
                      <a:cs typeface="Segoe UI" panose="020B0502040204020203" pitchFamily="34" charset="0"/>
                    </a:rPr>
                    <a:t>Window 2</a:t>
                  </a:r>
                </a:p>
              </p:txBody>
            </p:sp>
            <p:cxnSp>
              <p:nvCxnSpPr>
                <p:cNvPr id="24" name="直接箭头连接符 23">
                  <a:extLst>
                    <a:ext uri="{FF2B5EF4-FFF2-40B4-BE49-F238E27FC236}">
                      <a16:creationId xmlns:a16="http://schemas.microsoft.com/office/drawing/2014/main" id="{678645C2-D000-4F93-9AC1-3B5BE3CB5806}"/>
                    </a:ext>
                  </a:extLst>
                </p:cNvPr>
                <p:cNvCxnSpPr>
                  <a:cxnSpLocks/>
                </p:cNvCxnSpPr>
                <p:nvPr/>
              </p:nvCxnSpPr>
              <p:spPr>
                <a:xfrm flipH="1" flipV="1">
                  <a:off x="1648847" y="1694775"/>
                  <a:ext cx="313260" cy="361872"/>
                </a:xfrm>
                <a:prstGeom prst="straightConnector1">
                  <a:avLst/>
                </a:prstGeom>
                <a:ln w="31750" cap="rnd">
                  <a:solidFill>
                    <a:schemeClr val="accent2">
                      <a:lumMod val="75000"/>
                    </a:schemeClr>
                  </a:solidFill>
                  <a:headEnd type="oval" w="med" len="med"/>
                  <a:tailEnd type="non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206A94BE-CCDA-4C6C-A0C9-5A6FEBDA8E56}"/>
                    </a:ext>
                  </a:extLst>
                </p:cNvPr>
                <p:cNvCxnSpPr>
                  <a:cxnSpLocks/>
                </p:cNvCxnSpPr>
                <p:nvPr/>
              </p:nvCxnSpPr>
              <p:spPr>
                <a:xfrm>
                  <a:off x="1093095" y="1691522"/>
                  <a:ext cx="551234" cy="0"/>
                </a:xfrm>
                <a:prstGeom prst="straightConnector1">
                  <a:avLst/>
                </a:prstGeom>
                <a:ln w="31750" cap="rnd">
                  <a:solidFill>
                    <a:schemeClr val="accent2">
                      <a:lumMod val="75000"/>
                    </a:schemeClr>
                  </a:solidFill>
                  <a:headEnd type="none" w="med" len="med"/>
                  <a:tailEnd type="non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9D6C3D31-DE7E-4F42-A27C-E27F0162F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700" y="1826301"/>
                  <a:ext cx="1215611" cy="1215611"/>
                </a:xfrm>
                <a:prstGeom prst="rect">
                  <a:avLst/>
                </a:prstGeom>
                <a:scene3d>
                  <a:camera prst="isometricRightUp"/>
                  <a:lightRig rig="threePt" dir="t"/>
                </a:scene3d>
                <a:sp3d extrusionH="38100"/>
              </p:spPr>
            </p:pic>
            <p:pic>
              <p:nvPicPr>
                <p:cNvPr id="27" name="图片 26">
                  <a:extLst>
                    <a:ext uri="{FF2B5EF4-FFF2-40B4-BE49-F238E27FC236}">
                      <a16:creationId xmlns:a16="http://schemas.microsoft.com/office/drawing/2014/main" id="{88DB5A26-8D66-411E-AA6A-A1C6619D4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532" y="1974399"/>
                  <a:ext cx="1215611" cy="1215611"/>
                </a:xfrm>
                <a:prstGeom prst="rect">
                  <a:avLst/>
                </a:prstGeom>
                <a:scene3d>
                  <a:camera prst="isometricRightUp"/>
                  <a:lightRig rig="threePt" dir="t"/>
                </a:scene3d>
                <a:sp3d extrusionH="38100"/>
              </p:spPr>
            </p:pic>
            <p:pic>
              <p:nvPicPr>
                <p:cNvPr id="28" name="图片 27">
                  <a:extLst>
                    <a:ext uri="{FF2B5EF4-FFF2-40B4-BE49-F238E27FC236}">
                      <a16:creationId xmlns:a16="http://schemas.microsoft.com/office/drawing/2014/main" id="{1F2057D3-DCC3-433C-8DC8-13F624BF1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973" y="2192033"/>
                  <a:ext cx="1215611" cy="1215611"/>
                </a:xfrm>
                <a:prstGeom prst="rect">
                  <a:avLst/>
                </a:prstGeom>
                <a:scene3d>
                  <a:camera prst="isometricRightUp"/>
                  <a:lightRig rig="threePt" dir="t"/>
                </a:scene3d>
                <a:sp3d extrusionH="38100"/>
              </p:spPr>
            </p:pic>
            <p:cxnSp>
              <p:nvCxnSpPr>
                <p:cNvPr id="29" name="直接箭头连接符 28">
                  <a:extLst>
                    <a:ext uri="{FF2B5EF4-FFF2-40B4-BE49-F238E27FC236}">
                      <a16:creationId xmlns:a16="http://schemas.microsoft.com/office/drawing/2014/main" id="{D0F2F641-212C-4DB8-97DB-FF1A2E0259D4}"/>
                    </a:ext>
                  </a:extLst>
                </p:cNvPr>
                <p:cNvCxnSpPr/>
                <p:nvPr/>
              </p:nvCxnSpPr>
              <p:spPr>
                <a:xfrm>
                  <a:off x="4685524" y="1826301"/>
                  <a:ext cx="685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0EF7A494-7E31-474A-8613-B89D880215A4}"/>
                    </a:ext>
                  </a:extLst>
                </p:cNvPr>
                <p:cNvSpPr txBox="1"/>
                <p:nvPr/>
              </p:nvSpPr>
              <p:spPr>
                <a:xfrm>
                  <a:off x="4430262" y="1469834"/>
                  <a:ext cx="1200970" cy="369332"/>
                </a:xfrm>
                <a:prstGeom prst="rect">
                  <a:avLst/>
                </a:prstGeom>
                <a:noFill/>
                <a:scene3d>
                  <a:camera prst="orthographicFront"/>
                  <a:lightRig rig="threePt" dir="t"/>
                </a:scene3d>
                <a:sp3d/>
              </p:spPr>
              <p:txBody>
                <a:bodyPr wrap="none" numCol="1" rtlCol="0">
                  <a:spAutoFit/>
                </a:bodyPr>
                <a:lstStyle/>
                <a:p>
                  <a:pPr algn="ctr"/>
                  <a:r>
                    <a:rPr lang="en-US" b="1" dirty="0">
                      <a:latin typeface="Bebas Neue" panose="00000500000000000000" pitchFamily="2" charset="0"/>
                      <a:ea typeface="DengXian" panose="02010600030101010101" pitchFamily="2" charset="-122"/>
                      <a:cs typeface="Segoe UI" panose="020B0502040204020203" pitchFamily="34" charset="0"/>
                    </a:rPr>
                    <a:t>Spectrogram</a:t>
                  </a:r>
                </a:p>
              </p:txBody>
            </p:sp>
          </p:grpSp>
          <p:pic>
            <p:nvPicPr>
              <p:cNvPr id="37" name="图片 36" descr="图片包含 草, 树&#10;&#10;描述已自动生成">
                <a:extLst>
                  <a:ext uri="{FF2B5EF4-FFF2-40B4-BE49-F238E27FC236}">
                    <a16:creationId xmlns:a16="http://schemas.microsoft.com/office/drawing/2014/main" id="{AECEE6EF-8BC2-447E-965A-B400E40371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4917" y="3863844"/>
                <a:ext cx="1219200" cy="1219200"/>
              </a:xfrm>
              <a:prstGeom prst="rect">
                <a:avLst/>
              </a:prstGeom>
              <a:scene3d>
                <a:camera prst="orthographicFront">
                  <a:rot lat="2100000" lon="18900000" rev="0"/>
                </a:camera>
                <a:lightRig rig="threePt" dir="t"/>
              </a:scene3d>
              <a:sp3d extrusionH="38100"/>
            </p:spPr>
          </p:pic>
          <p:pic>
            <p:nvPicPr>
              <p:cNvPr id="33" name="图片 32" descr="图片包含 草, 户外, 田野&#10;&#10;描述已自动生成">
                <a:extLst>
                  <a:ext uri="{FF2B5EF4-FFF2-40B4-BE49-F238E27FC236}">
                    <a16:creationId xmlns:a16="http://schemas.microsoft.com/office/drawing/2014/main" id="{5F18990F-D6DC-458E-AFA6-457A47FE47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6749" y="4071291"/>
                <a:ext cx="1219200" cy="1219200"/>
              </a:xfrm>
              <a:prstGeom prst="rect">
                <a:avLst/>
              </a:prstGeom>
              <a:scene3d>
                <a:camera prst="isometricRightUp"/>
                <a:lightRig rig="threePt" dir="t"/>
              </a:scene3d>
              <a:sp3d extrusionH="38100"/>
            </p:spPr>
          </p:pic>
          <p:pic>
            <p:nvPicPr>
              <p:cNvPr id="35" name="图片 34" descr="图片包含 草&#10;&#10;描述已自动生成">
                <a:extLst>
                  <a:ext uri="{FF2B5EF4-FFF2-40B4-BE49-F238E27FC236}">
                    <a16:creationId xmlns:a16="http://schemas.microsoft.com/office/drawing/2014/main" id="{88821AC3-2419-45A7-8674-240F50E9BD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8581" y="4323113"/>
                <a:ext cx="1219200" cy="1219200"/>
              </a:xfrm>
              <a:prstGeom prst="rect">
                <a:avLst/>
              </a:prstGeom>
              <a:scene3d>
                <a:camera prst="orthographicFront">
                  <a:rot lat="2100000" lon="18900000" rev="0"/>
                </a:camera>
                <a:lightRig rig="threePt" dir="t"/>
              </a:scene3d>
              <a:sp3d extrusionH="38100"/>
            </p:spPr>
          </p:pic>
        </p:grpSp>
        <p:sp>
          <p:nvSpPr>
            <p:cNvPr id="39" name="文本框 38">
              <a:extLst>
                <a:ext uri="{FF2B5EF4-FFF2-40B4-BE49-F238E27FC236}">
                  <a16:creationId xmlns:a16="http://schemas.microsoft.com/office/drawing/2014/main" id="{CDD6B49E-B59E-4739-A9C2-1B2738899FFC}"/>
                </a:ext>
              </a:extLst>
            </p:cNvPr>
            <p:cNvSpPr txBox="1"/>
            <p:nvPr/>
          </p:nvSpPr>
          <p:spPr>
            <a:xfrm>
              <a:off x="5346688" y="4686475"/>
              <a:ext cx="837088" cy="369332"/>
            </a:xfrm>
            <a:prstGeom prst="rect">
              <a:avLst/>
            </a:prstGeom>
            <a:noFill/>
            <a:scene3d>
              <a:camera prst="orthographicFront"/>
              <a:lightRig rig="threePt" dir="t"/>
            </a:scene3d>
            <a:sp3d/>
          </p:spPr>
          <p:txBody>
            <a:bodyPr wrap="none" numCol="1" rtlCol="0">
              <a:spAutoFit/>
            </a:bodyPr>
            <a:lstStyle/>
            <a:p>
              <a:pPr algn="ctr"/>
              <a:r>
                <a:rPr lang="en-US" b="1" dirty="0" err="1">
                  <a:latin typeface="Bebas Neue" panose="00000500000000000000" pitchFamily="2" charset="0"/>
                  <a:ea typeface="DengXian" panose="02010600030101010101" pitchFamily="2" charset="-122"/>
                  <a:cs typeface="Segoe UI" panose="020B0502040204020203" pitchFamily="34" charset="0"/>
                </a:rPr>
                <a:t>mmWave</a:t>
              </a:r>
              <a:endParaRPr lang="en-US" b="1" dirty="0">
                <a:latin typeface="Bebas Neue" panose="00000500000000000000" pitchFamily="2" charset="0"/>
                <a:ea typeface="DengXian" panose="02010600030101010101" pitchFamily="2" charset="-122"/>
                <a:cs typeface="Segoe UI" panose="020B0502040204020203" pitchFamily="34" charset="0"/>
              </a:endParaRPr>
            </a:p>
          </p:txBody>
        </p:sp>
        <p:sp>
          <p:nvSpPr>
            <p:cNvPr id="40" name="文本框 39">
              <a:extLst>
                <a:ext uri="{FF2B5EF4-FFF2-40B4-BE49-F238E27FC236}">
                  <a16:creationId xmlns:a16="http://schemas.microsoft.com/office/drawing/2014/main" id="{18738D25-554F-4CDC-8DAC-87C65D1CF95E}"/>
                </a:ext>
              </a:extLst>
            </p:cNvPr>
            <p:cNvSpPr txBox="1"/>
            <p:nvPr/>
          </p:nvSpPr>
          <p:spPr>
            <a:xfrm>
              <a:off x="7396735" y="4701507"/>
              <a:ext cx="587019" cy="369332"/>
            </a:xfrm>
            <a:prstGeom prst="rect">
              <a:avLst/>
            </a:prstGeom>
            <a:noFill/>
            <a:scene3d>
              <a:camera prst="orthographicFront"/>
              <a:lightRig rig="threePt" dir="t"/>
            </a:scene3d>
            <a:sp3d/>
          </p:spPr>
          <p:txBody>
            <a:bodyPr wrap="none" numCol="1" rtlCol="0">
              <a:spAutoFit/>
            </a:bodyPr>
            <a:lstStyle/>
            <a:p>
              <a:pPr algn="ctr"/>
              <a:r>
                <a:rPr lang="en-US" b="1" dirty="0">
                  <a:latin typeface="Bebas Neue" panose="00000500000000000000" pitchFamily="2" charset="0"/>
                  <a:ea typeface="DengXian" panose="02010600030101010101" pitchFamily="2" charset="-122"/>
                  <a:cs typeface="Segoe UI" panose="020B0502040204020203" pitchFamily="34" charset="0"/>
                </a:rPr>
                <a:t>Voice</a:t>
              </a:r>
            </a:p>
          </p:txBody>
        </p:sp>
      </p:grpSp>
    </p:spTree>
    <p:extLst>
      <p:ext uri="{BB962C8B-B14F-4D97-AF65-F5344CB8AC3E}">
        <p14:creationId xmlns:p14="http://schemas.microsoft.com/office/powerpoint/2010/main" val="2533491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CA22428-431A-4858-893D-CC0BEA7052D4}"/>
              </a:ext>
            </a:extLst>
          </p:cNvPr>
          <p:cNvSpPr/>
          <p:nvPr/>
        </p:nvSpPr>
        <p:spPr>
          <a:xfrm>
            <a:off x="1795347" y="3000674"/>
            <a:ext cx="1636294" cy="163629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4" name="Rectangle 23">
            <a:extLst>
              <a:ext uri="{FF2B5EF4-FFF2-40B4-BE49-F238E27FC236}">
                <a16:creationId xmlns:a16="http://schemas.microsoft.com/office/drawing/2014/main" id="{683270DE-186E-48B7-AC82-09136E0D4942}"/>
              </a:ext>
            </a:extLst>
          </p:cNvPr>
          <p:cNvSpPr/>
          <p:nvPr/>
        </p:nvSpPr>
        <p:spPr>
          <a:xfrm>
            <a:off x="1795347" y="5009396"/>
            <a:ext cx="1636294" cy="163629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 name="标题 1">
            <a:extLst>
              <a:ext uri="{FF2B5EF4-FFF2-40B4-BE49-F238E27FC236}">
                <a16:creationId xmlns:a16="http://schemas.microsoft.com/office/drawing/2014/main" id="{9EC84AE0-71D0-425D-A8E5-6B9738139C77}"/>
              </a:ext>
            </a:extLst>
          </p:cNvPr>
          <p:cNvSpPr>
            <a:spLocks noGrp="1"/>
          </p:cNvSpPr>
          <p:nvPr>
            <p:ph type="title"/>
          </p:nvPr>
        </p:nvSpPr>
        <p:spPr/>
        <p:txBody>
          <a:bodyPr>
            <a:normAutofit fontScale="90000"/>
          </a:bodyPr>
          <a:lstStyle/>
          <a:p>
            <a:r>
              <a:rPr lang="en-US" altLang="zh-CN" sz="3200" dirty="0"/>
              <a:t>Challenge 3: Transformation between </a:t>
            </a:r>
            <a:r>
              <a:rPr lang="en-US" altLang="zh-CN" sz="3200" dirty="0" err="1"/>
              <a:t>mmWave</a:t>
            </a:r>
            <a:r>
              <a:rPr lang="en-US" altLang="zh-CN" sz="3200" dirty="0"/>
              <a:t> and Voice</a:t>
            </a:r>
            <a:endParaRPr lang="zh-CN" altLang="en-US" sz="3200" dirty="0"/>
          </a:p>
        </p:txBody>
      </p:sp>
      <p:sp>
        <p:nvSpPr>
          <p:cNvPr id="3" name="内容占位符 2">
            <a:extLst>
              <a:ext uri="{FF2B5EF4-FFF2-40B4-BE49-F238E27FC236}">
                <a16:creationId xmlns:a16="http://schemas.microsoft.com/office/drawing/2014/main" id="{6839FA46-27FF-46EC-9DA2-E53361873EA8}"/>
              </a:ext>
            </a:extLst>
          </p:cNvPr>
          <p:cNvSpPr>
            <a:spLocks noGrp="1"/>
          </p:cNvSpPr>
          <p:nvPr>
            <p:ph idx="1"/>
          </p:nvPr>
        </p:nvSpPr>
        <p:spPr>
          <a:xfrm>
            <a:off x="370390" y="1088021"/>
            <a:ext cx="8403220" cy="5088942"/>
          </a:xfrm>
        </p:spPr>
        <p:txBody>
          <a:bodyPr/>
          <a:lstStyle/>
          <a:p>
            <a:r>
              <a:rPr lang="en-US" altLang="zh-CN" dirty="0"/>
              <a:t>Requires changing large part of the spectrogram to appear coherently</a:t>
            </a:r>
          </a:p>
          <a:p>
            <a:r>
              <a:rPr lang="en-US" altLang="zh-CN" dirty="0"/>
              <a:t>Minute changes in </a:t>
            </a:r>
            <a:r>
              <a:rPr lang="en-US" altLang="zh-CN" dirty="0" err="1"/>
              <a:t>mmWave</a:t>
            </a:r>
            <a:r>
              <a:rPr lang="en-US" altLang="zh-CN" dirty="0"/>
              <a:t> are related to huge differences in voice</a:t>
            </a:r>
          </a:p>
          <a:p>
            <a:pPr lvl="1"/>
            <a:endParaRPr lang="en-US" altLang="zh-CN" dirty="0"/>
          </a:p>
        </p:txBody>
      </p:sp>
      <p:sp>
        <p:nvSpPr>
          <p:cNvPr id="4" name="灯片编号占位符 3">
            <a:extLst>
              <a:ext uri="{FF2B5EF4-FFF2-40B4-BE49-F238E27FC236}">
                <a16:creationId xmlns:a16="http://schemas.microsoft.com/office/drawing/2014/main" id="{28166347-4053-4D24-8216-1D934D5EBEE5}"/>
              </a:ext>
            </a:extLst>
          </p:cNvPr>
          <p:cNvSpPr>
            <a:spLocks noGrp="1"/>
          </p:cNvSpPr>
          <p:nvPr>
            <p:ph type="sldNum" sz="quarter" idx="12"/>
          </p:nvPr>
        </p:nvSpPr>
        <p:spPr/>
        <p:txBody>
          <a:bodyPr/>
          <a:lstStyle/>
          <a:p>
            <a:fld id="{82048E2A-1F64-4702-9C24-33EA56EF8F71}" type="slidenum">
              <a:rPr lang="zh-CN" altLang="en-US" smtClean="0"/>
              <a:pPr/>
              <a:t>17</a:t>
            </a:fld>
            <a:endParaRPr lang="zh-CN" altLang="en-US" dirty="0"/>
          </a:p>
        </p:txBody>
      </p:sp>
      <p:sp>
        <p:nvSpPr>
          <p:cNvPr id="21" name="箭头: 右 20">
            <a:extLst>
              <a:ext uri="{FF2B5EF4-FFF2-40B4-BE49-F238E27FC236}">
                <a16:creationId xmlns:a16="http://schemas.microsoft.com/office/drawing/2014/main" id="{D84DE85C-8A13-46A0-BFF3-7C026C58FE1C}"/>
              </a:ext>
            </a:extLst>
          </p:cNvPr>
          <p:cNvSpPr/>
          <p:nvPr/>
        </p:nvSpPr>
        <p:spPr>
          <a:xfrm>
            <a:off x="4023360" y="3551198"/>
            <a:ext cx="924025" cy="535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22" name="箭头: 右 21">
            <a:extLst>
              <a:ext uri="{FF2B5EF4-FFF2-40B4-BE49-F238E27FC236}">
                <a16:creationId xmlns:a16="http://schemas.microsoft.com/office/drawing/2014/main" id="{74EC8235-A860-4654-A4FF-8C7A84AAEDAA}"/>
              </a:ext>
            </a:extLst>
          </p:cNvPr>
          <p:cNvSpPr/>
          <p:nvPr/>
        </p:nvSpPr>
        <p:spPr>
          <a:xfrm>
            <a:off x="4023360" y="5559920"/>
            <a:ext cx="924025" cy="535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7" name="Rectangle 16">
            <a:extLst>
              <a:ext uri="{FF2B5EF4-FFF2-40B4-BE49-F238E27FC236}">
                <a16:creationId xmlns:a16="http://schemas.microsoft.com/office/drawing/2014/main" id="{BC528EB6-27B9-464B-941B-926A0F303264}"/>
              </a:ext>
            </a:extLst>
          </p:cNvPr>
          <p:cNvSpPr/>
          <p:nvPr/>
        </p:nvSpPr>
        <p:spPr>
          <a:xfrm>
            <a:off x="1795347" y="3000674"/>
            <a:ext cx="1636294" cy="163629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19" name="Rectangle 18">
            <a:extLst>
              <a:ext uri="{FF2B5EF4-FFF2-40B4-BE49-F238E27FC236}">
                <a16:creationId xmlns:a16="http://schemas.microsoft.com/office/drawing/2014/main" id="{A0576CCD-3D51-4E37-9F7A-1A61F390611A}"/>
              </a:ext>
            </a:extLst>
          </p:cNvPr>
          <p:cNvSpPr/>
          <p:nvPr/>
        </p:nvSpPr>
        <p:spPr>
          <a:xfrm>
            <a:off x="1795347" y="5009396"/>
            <a:ext cx="1636294" cy="1636294"/>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5" name="Rectangle 24">
            <a:extLst>
              <a:ext uri="{FF2B5EF4-FFF2-40B4-BE49-F238E27FC236}">
                <a16:creationId xmlns:a16="http://schemas.microsoft.com/office/drawing/2014/main" id="{CD815030-87AE-42F8-BF68-BD18ABF9D4E1}"/>
              </a:ext>
            </a:extLst>
          </p:cNvPr>
          <p:cNvSpPr/>
          <p:nvPr/>
        </p:nvSpPr>
        <p:spPr>
          <a:xfrm>
            <a:off x="1795347" y="3000674"/>
            <a:ext cx="1636294" cy="163629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6" name="Rectangle 25">
            <a:extLst>
              <a:ext uri="{FF2B5EF4-FFF2-40B4-BE49-F238E27FC236}">
                <a16:creationId xmlns:a16="http://schemas.microsoft.com/office/drawing/2014/main" id="{629A9621-2F6B-4B18-847C-098E6622F1CE}"/>
              </a:ext>
            </a:extLst>
          </p:cNvPr>
          <p:cNvSpPr/>
          <p:nvPr/>
        </p:nvSpPr>
        <p:spPr>
          <a:xfrm>
            <a:off x="1795347" y="5009396"/>
            <a:ext cx="1636294" cy="163629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7" name="Rectangle 26">
            <a:extLst>
              <a:ext uri="{FF2B5EF4-FFF2-40B4-BE49-F238E27FC236}">
                <a16:creationId xmlns:a16="http://schemas.microsoft.com/office/drawing/2014/main" id="{06116B0C-BEA3-4E2F-879D-0F85ED98CE9E}"/>
              </a:ext>
            </a:extLst>
          </p:cNvPr>
          <p:cNvSpPr/>
          <p:nvPr/>
        </p:nvSpPr>
        <p:spPr>
          <a:xfrm>
            <a:off x="1795347" y="3000674"/>
            <a:ext cx="1636294" cy="163629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8" name="Rectangle 27">
            <a:extLst>
              <a:ext uri="{FF2B5EF4-FFF2-40B4-BE49-F238E27FC236}">
                <a16:creationId xmlns:a16="http://schemas.microsoft.com/office/drawing/2014/main" id="{4C588859-D225-40E4-B534-9689C367B634}"/>
              </a:ext>
            </a:extLst>
          </p:cNvPr>
          <p:cNvSpPr/>
          <p:nvPr/>
        </p:nvSpPr>
        <p:spPr>
          <a:xfrm>
            <a:off x="1795347" y="5009396"/>
            <a:ext cx="1636294" cy="1636294"/>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Tree>
    <p:extLst>
      <p:ext uri="{BB962C8B-B14F-4D97-AF65-F5344CB8AC3E}">
        <p14:creationId xmlns:p14="http://schemas.microsoft.com/office/powerpoint/2010/main" val="3596530729"/>
      </p:ext>
    </p:extLst>
  </p:cSld>
  <p:clrMapOvr>
    <a:masterClrMapping/>
  </p:clrMapOvr>
  <mc:AlternateContent xmlns:mc="http://schemas.openxmlformats.org/markup-compatibility/2006" xmlns:p159="http://schemas.microsoft.com/office/powerpoint/2015/09/main">
    <mc:Choice Requires="p159">
      <p:transition spd="slow" advClick="0" advTm="200">
        <p159:morph option="byObject"/>
      </p:transition>
    </mc:Choice>
    <mc:Fallback xmlns="">
      <p:transition spd="slow" advClick="0" advTm="2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CA22428-431A-4858-893D-CC0BEA7052D4}"/>
              </a:ext>
            </a:extLst>
          </p:cNvPr>
          <p:cNvSpPr/>
          <p:nvPr/>
        </p:nvSpPr>
        <p:spPr>
          <a:xfrm>
            <a:off x="1795347" y="3000674"/>
            <a:ext cx="1636294" cy="163629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4" name="Rectangle 23">
            <a:extLst>
              <a:ext uri="{FF2B5EF4-FFF2-40B4-BE49-F238E27FC236}">
                <a16:creationId xmlns:a16="http://schemas.microsoft.com/office/drawing/2014/main" id="{683270DE-186E-48B7-AC82-09136E0D4942}"/>
              </a:ext>
            </a:extLst>
          </p:cNvPr>
          <p:cNvSpPr/>
          <p:nvPr/>
        </p:nvSpPr>
        <p:spPr>
          <a:xfrm>
            <a:off x="1795347" y="5009396"/>
            <a:ext cx="1636294" cy="163629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 name="标题 1">
            <a:extLst>
              <a:ext uri="{FF2B5EF4-FFF2-40B4-BE49-F238E27FC236}">
                <a16:creationId xmlns:a16="http://schemas.microsoft.com/office/drawing/2014/main" id="{9EC84AE0-71D0-425D-A8E5-6B9738139C77}"/>
              </a:ext>
            </a:extLst>
          </p:cNvPr>
          <p:cNvSpPr>
            <a:spLocks noGrp="1"/>
          </p:cNvSpPr>
          <p:nvPr>
            <p:ph type="title"/>
          </p:nvPr>
        </p:nvSpPr>
        <p:spPr/>
        <p:txBody>
          <a:bodyPr>
            <a:normAutofit fontScale="90000"/>
          </a:bodyPr>
          <a:lstStyle/>
          <a:p>
            <a:r>
              <a:rPr lang="en-US" altLang="zh-CN" sz="3200" dirty="0"/>
              <a:t>Challenge 3: Transformation between </a:t>
            </a:r>
            <a:r>
              <a:rPr lang="en-US" altLang="zh-CN" sz="3200" dirty="0" err="1"/>
              <a:t>mmWave</a:t>
            </a:r>
            <a:r>
              <a:rPr lang="en-US" altLang="zh-CN" sz="3200" dirty="0"/>
              <a:t> and Voice</a:t>
            </a:r>
            <a:endParaRPr lang="zh-CN" altLang="en-US" sz="3200" dirty="0"/>
          </a:p>
        </p:txBody>
      </p:sp>
      <p:sp>
        <p:nvSpPr>
          <p:cNvPr id="3" name="内容占位符 2">
            <a:extLst>
              <a:ext uri="{FF2B5EF4-FFF2-40B4-BE49-F238E27FC236}">
                <a16:creationId xmlns:a16="http://schemas.microsoft.com/office/drawing/2014/main" id="{6839FA46-27FF-46EC-9DA2-E53361873EA8}"/>
              </a:ext>
            </a:extLst>
          </p:cNvPr>
          <p:cNvSpPr>
            <a:spLocks noGrp="1"/>
          </p:cNvSpPr>
          <p:nvPr>
            <p:ph idx="1"/>
          </p:nvPr>
        </p:nvSpPr>
        <p:spPr>
          <a:xfrm>
            <a:off x="370390" y="1088021"/>
            <a:ext cx="8403220" cy="5088942"/>
          </a:xfrm>
        </p:spPr>
        <p:txBody>
          <a:bodyPr/>
          <a:lstStyle/>
          <a:p>
            <a:r>
              <a:rPr lang="en-US" altLang="zh-CN" dirty="0"/>
              <a:t>Requires changing large part of the spectrogram to appear coherently</a:t>
            </a:r>
          </a:p>
          <a:p>
            <a:r>
              <a:rPr lang="en-US" altLang="zh-CN" dirty="0"/>
              <a:t>Minute changes in </a:t>
            </a:r>
            <a:r>
              <a:rPr lang="en-US" altLang="zh-CN" dirty="0" err="1"/>
              <a:t>mmWave</a:t>
            </a:r>
            <a:r>
              <a:rPr lang="en-US" altLang="zh-CN" dirty="0"/>
              <a:t> are related to huge differences in voice</a:t>
            </a:r>
          </a:p>
          <a:p>
            <a:pPr lvl="1"/>
            <a:endParaRPr lang="en-US" altLang="zh-CN" dirty="0"/>
          </a:p>
        </p:txBody>
      </p:sp>
      <p:sp>
        <p:nvSpPr>
          <p:cNvPr id="4" name="灯片编号占位符 3">
            <a:extLst>
              <a:ext uri="{FF2B5EF4-FFF2-40B4-BE49-F238E27FC236}">
                <a16:creationId xmlns:a16="http://schemas.microsoft.com/office/drawing/2014/main" id="{28166347-4053-4D24-8216-1D934D5EBEE5}"/>
              </a:ext>
            </a:extLst>
          </p:cNvPr>
          <p:cNvSpPr>
            <a:spLocks noGrp="1"/>
          </p:cNvSpPr>
          <p:nvPr>
            <p:ph type="sldNum" sz="quarter" idx="12"/>
          </p:nvPr>
        </p:nvSpPr>
        <p:spPr/>
        <p:txBody>
          <a:bodyPr/>
          <a:lstStyle/>
          <a:p>
            <a:fld id="{82048E2A-1F64-4702-9C24-33EA56EF8F71}" type="slidenum">
              <a:rPr lang="zh-CN" altLang="en-US" smtClean="0"/>
              <a:pPr/>
              <a:t>18</a:t>
            </a:fld>
            <a:endParaRPr lang="zh-CN" altLang="en-US" dirty="0"/>
          </a:p>
        </p:txBody>
      </p:sp>
      <p:sp>
        <p:nvSpPr>
          <p:cNvPr id="21" name="箭头: 右 20">
            <a:extLst>
              <a:ext uri="{FF2B5EF4-FFF2-40B4-BE49-F238E27FC236}">
                <a16:creationId xmlns:a16="http://schemas.microsoft.com/office/drawing/2014/main" id="{D84DE85C-8A13-46A0-BFF3-7C026C58FE1C}"/>
              </a:ext>
            </a:extLst>
          </p:cNvPr>
          <p:cNvSpPr/>
          <p:nvPr/>
        </p:nvSpPr>
        <p:spPr>
          <a:xfrm>
            <a:off x="4023360" y="3551198"/>
            <a:ext cx="924025" cy="535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22" name="箭头: 右 21">
            <a:extLst>
              <a:ext uri="{FF2B5EF4-FFF2-40B4-BE49-F238E27FC236}">
                <a16:creationId xmlns:a16="http://schemas.microsoft.com/office/drawing/2014/main" id="{74EC8235-A860-4654-A4FF-8C7A84AAEDAA}"/>
              </a:ext>
            </a:extLst>
          </p:cNvPr>
          <p:cNvSpPr/>
          <p:nvPr/>
        </p:nvSpPr>
        <p:spPr>
          <a:xfrm>
            <a:off x="4023360" y="5559920"/>
            <a:ext cx="924025" cy="535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7" name="Rectangle 16">
            <a:extLst>
              <a:ext uri="{FF2B5EF4-FFF2-40B4-BE49-F238E27FC236}">
                <a16:creationId xmlns:a16="http://schemas.microsoft.com/office/drawing/2014/main" id="{BC528EB6-27B9-464B-941B-926A0F303264}"/>
              </a:ext>
            </a:extLst>
          </p:cNvPr>
          <p:cNvSpPr/>
          <p:nvPr/>
        </p:nvSpPr>
        <p:spPr>
          <a:xfrm>
            <a:off x="1795347" y="3000674"/>
            <a:ext cx="1636294" cy="163629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19" name="Rectangle 18">
            <a:extLst>
              <a:ext uri="{FF2B5EF4-FFF2-40B4-BE49-F238E27FC236}">
                <a16:creationId xmlns:a16="http://schemas.microsoft.com/office/drawing/2014/main" id="{A0576CCD-3D51-4E37-9F7A-1A61F390611A}"/>
              </a:ext>
            </a:extLst>
          </p:cNvPr>
          <p:cNvSpPr/>
          <p:nvPr/>
        </p:nvSpPr>
        <p:spPr>
          <a:xfrm>
            <a:off x="1795347" y="5009396"/>
            <a:ext cx="1636294" cy="1636294"/>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5" name="Rectangle 24">
            <a:extLst>
              <a:ext uri="{FF2B5EF4-FFF2-40B4-BE49-F238E27FC236}">
                <a16:creationId xmlns:a16="http://schemas.microsoft.com/office/drawing/2014/main" id="{CD815030-87AE-42F8-BF68-BD18ABF9D4E1}"/>
              </a:ext>
            </a:extLst>
          </p:cNvPr>
          <p:cNvSpPr/>
          <p:nvPr/>
        </p:nvSpPr>
        <p:spPr>
          <a:xfrm>
            <a:off x="5284478" y="3000674"/>
            <a:ext cx="1636294" cy="163629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6" name="Rectangle 25">
            <a:extLst>
              <a:ext uri="{FF2B5EF4-FFF2-40B4-BE49-F238E27FC236}">
                <a16:creationId xmlns:a16="http://schemas.microsoft.com/office/drawing/2014/main" id="{629A9621-2F6B-4B18-847C-098E6622F1CE}"/>
              </a:ext>
            </a:extLst>
          </p:cNvPr>
          <p:cNvSpPr/>
          <p:nvPr/>
        </p:nvSpPr>
        <p:spPr>
          <a:xfrm>
            <a:off x="5284478" y="5009396"/>
            <a:ext cx="1636294" cy="163629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7" name="Rectangle 26">
            <a:extLst>
              <a:ext uri="{FF2B5EF4-FFF2-40B4-BE49-F238E27FC236}">
                <a16:creationId xmlns:a16="http://schemas.microsoft.com/office/drawing/2014/main" id="{06116B0C-BEA3-4E2F-879D-0F85ED98CE9E}"/>
              </a:ext>
            </a:extLst>
          </p:cNvPr>
          <p:cNvSpPr/>
          <p:nvPr/>
        </p:nvSpPr>
        <p:spPr>
          <a:xfrm>
            <a:off x="5284478" y="3000674"/>
            <a:ext cx="1636294" cy="1636294"/>
          </a:xfrm>
          <a:prstGeom prst="rect">
            <a:avLst/>
          </a:prstGeom>
          <a:blipFill dpi="0" rotWithShape="1">
            <a:blip r:embed="rId5">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8" name="Rectangle 27">
            <a:extLst>
              <a:ext uri="{FF2B5EF4-FFF2-40B4-BE49-F238E27FC236}">
                <a16:creationId xmlns:a16="http://schemas.microsoft.com/office/drawing/2014/main" id="{4C588859-D225-40E4-B534-9689C367B634}"/>
              </a:ext>
            </a:extLst>
          </p:cNvPr>
          <p:cNvSpPr/>
          <p:nvPr/>
        </p:nvSpPr>
        <p:spPr>
          <a:xfrm>
            <a:off x="5284478" y="5009396"/>
            <a:ext cx="1636294" cy="1636294"/>
          </a:xfrm>
          <a:prstGeom prst="rect">
            <a:avLst/>
          </a:prstGeom>
          <a:blipFill dpi="0" rotWithShape="1">
            <a:blip r:embed="rId6">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Tree>
    <p:extLst>
      <p:ext uri="{BB962C8B-B14F-4D97-AF65-F5344CB8AC3E}">
        <p14:creationId xmlns:p14="http://schemas.microsoft.com/office/powerpoint/2010/main" val="1654537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3912C3-1BDC-4180-BEBC-CAD1EACB40E9}"/>
              </a:ext>
            </a:extLst>
          </p:cNvPr>
          <p:cNvSpPr>
            <a:spLocks noGrp="1"/>
          </p:cNvSpPr>
          <p:nvPr>
            <p:ph type="title"/>
          </p:nvPr>
        </p:nvSpPr>
        <p:spPr/>
        <p:txBody>
          <a:bodyPr>
            <a:normAutofit/>
          </a:bodyPr>
          <a:lstStyle/>
          <a:p>
            <a:r>
              <a:rPr lang="en-US" altLang="zh-CN" sz="3200" dirty="0"/>
              <a:t>Solution 3: Wave-voice Net</a:t>
            </a:r>
            <a:endParaRPr lang="zh-CN" altLang="en-US" sz="3200" dirty="0"/>
          </a:p>
        </p:txBody>
      </p:sp>
      <p:sp>
        <p:nvSpPr>
          <p:cNvPr id="3" name="内容占位符 2">
            <a:extLst>
              <a:ext uri="{FF2B5EF4-FFF2-40B4-BE49-F238E27FC236}">
                <a16:creationId xmlns:a16="http://schemas.microsoft.com/office/drawing/2014/main" id="{65DF9F27-F858-475E-ABCC-74A6E50CF1C6}"/>
              </a:ext>
            </a:extLst>
          </p:cNvPr>
          <p:cNvSpPr>
            <a:spLocks noGrp="1"/>
          </p:cNvSpPr>
          <p:nvPr>
            <p:ph idx="1"/>
          </p:nvPr>
        </p:nvSpPr>
        <p:spPr/>
        <p:txBody>
          <a:bodyPr/>
          <a:lstStyle/>
          <a:p>
            <a:r>
              <a:rPr lang="en-US" altLang="zh-CN" dirty="0"/>
              <a:t>Encoder exhaustively extracts vocal vibration information</a:t>
            </a:r>
          </a:p>
          <a:p>
            <a:r>
              <a:rPr lang="en-US" altLang="zh-CN" dirty="0"/>
              <a:t>Decoder decodes information to voice</a:t>
            </a:r>
            <a:r>
              <a:rPr lang="zh-CN" altLang="en-US" dirty="0"/>
              <a:t> </a:t>
            </a:r>
            <a:r>
              <a:rPr lang="en-US" altLang="zh-CN" dirty="0"/>
              <a:t>spectrogram</a:t>
            </a:r>
          </a:p>
          <a:p>
            <a:r>
              <a:rPr lang="en-US" altLang="zh-CN" dirty="0"/>
              <a:t>Griffin-Lim algorithm</a:t>
            </a:r>
            <a:r>
              <a:rPr lang="en-US" altLang="zh-CN" baseline="30000" dirty="0"/>
              <a:t>[1] </a:t>
            </a:r>
            <a:r>
              <a:rPr lang="en-US" altLang="zh-CN" dirty="0"/>
              <a:t>reconstructs voice</a:t>
            </a:r>
          </a:p>
          <a:p>
            <a:endParaRPr lang="en-US" altLang="zh-CN" dirty="0"/>
          </a:p>
        </p:txBody>
      </p:sp>
      <p:sp>
        <p:nvSpPr>
          <p:cNvPr id="4" name="灯片编号占位符 3">
            <a:extLst>
              <a:ext uri="{FF2B5EF4-FFF2-40B4-BE49-F238E27FC236}">
                <a16:creationId xmlns:a16="http://schemas.microsoft.com/office/drawing/2014/main" id="{3C7B307E-977C-4CE7-818A-04E2024B0DC6}"/>
              </a:ext>
            </a:extLst>
          </p:cNvPr>
          <p:cNvSpPr>
            <a:spLocks noGrp="1"/>
          </p:cNvSpPr>
          <p:nvPr>
            <p:ph type="sldNum" sz="quarter" idx="12"/>
          </p:nvPr>
        </p:nvSpPr>
        <p:spPr/>
        <p:txBody>
          <a:bodyPr/>
          <a:lstStyle/>
          <a:p>
            <a:fld id="{82048E2A-1F64-4702-9C24-33EA56EF8F71}" type="slidenum">
              <a:rPr lang="zh-CN" altLang="en-US" smtClean="0"/>
              <a:pPr/>
              <a:t>19</a:t>
            </a:fld>
            <a:endParaRPr lang="zh-CN" altLang="en-US" dirty="0"/>
          </a:p>
        </p:txBody>
      </p:sp>
      <p:grpSp>
        <p:nvGrpSpPr>
          <p:cNvPr id="67" name="组合 66">
            <a:extLst>
              <a:ext uri="{FF2B5EF4-FFF2-40B4-BE49-F238E27FC236}">
                <a16:creationId xmlns:a16="http://schemas.microsoft.com/office/drawing/2014/main" id="{675827D5-2176-49B4-91F1-F2A76D5307A4}"/>
              </a:ext>
            </a:extLst>
          </p:cNvPr>
          <p:cNvGrpSpPr/>
          <p:nvPr/>
        </p:nvGrpSpPr>
        <p:grpSpPr>
          <a:xfrm>
            <a:off x="366561" y="2904162"/>
            <a:ext cx="8156714" cy="2995230"/>
            <a:chOff x="1042608" y="1236366"/>
            <a:chExt cx="6715353" cy="2465949"/>
          </a:xfrm>
        </p:grpSpPr>
        <p:grpSp>
          <p:nvGrpSpPr>
            <p:cNvPr id="65" name="组合 64">
              <a:extLst>
                <a:ext uri="{FF2B5EF4-FFF2-40B4-BE49-F238E27FC236}">
                  <a16:creationId xmlns:a16="http://schemas.microsoft.com/office/drawing/2014/main" id="{28262AF6-8599-4868-93B1-CDDC1F4002E5}"/>
                </a:ext>
              </a:extLst>
            </p:cNvPr>
            <p:cNvGrpSpPr/>
            <p:nvPr/>
          </p:nvGrpSpPr>
          <p:grpSpPr>
            <a:xfrm>
              <a:off x="1042608" y="1237866"/>
              <a:ext cx="6715353" cy="2464449"/>
              <a:chOff x="-593686" y="975211"/>
              <a:chExt cx="11080610" cy="4066443"/>
            </a:xfrm>
          </p:grpSpPr>
          <p:pic>
            <p:nvPicPr>
              <p:cNvPr id="5" name="图片 4">
                <a:extLst>
                  <a:ext uri="{FF2B5EF4-FFF2-40B4-BE49-F238E27FC236}">
                    <a16:creationId xmlns:a16="http://schemas.microsoft.com/office/drawing/2014/main" id="{EE5AC72F-D500-4E26-8BD4-7F4E5DEC8448}"/>
                  </a:ext>
                </a:extLst>
              </p:cNvPr>
              <p:cNvPicPr>
                <a:picLocks noChangeAspect="1"/>
              </p:cNvPicPr>
              <p:nvPr/>
            </p:nvPicPr>
            <p:blipFill>
              <a:blip r:embed="rId3"/>
              <a:stretch>
                <a:fillRect/>
              </a:stretch>
            </p:blipFill>
            <p:spPr>
              <a:xfrm>
                <a:off x="8773610" y="2388961"/>
                <a:ext cx="1216152" cy="1216152"/>
              </a:xfrm>
              <a:prstGeom prst="rect">
                <a:avLst/>
              </a:prstGeom>
              <a:scene3d>
                <a:camera prst="orthographicFront">
                  <a:rot lat="20400000" lon="4290000" rev="0"/>
                </a:camera>
                <a:lightRig rig="threePt" dir="t"/>
              </a:scene3d>
            </p:spPr>
          </p:pic>
          <p:pic>
            <p:nvPicPr>
              <p:cNvPr id="6" name="图片 5">
                <a:extLst>
                  <a:ext uri="{FF2B5EF4-FFF2-40B4-BE49-F238E27FC236}">
                    <a16:creationId xmlns:a16="http://schemas.microsoft.com/office/drawing/2014/main" id="{EFC487AC-42A6-4ED2-BF8F-B1959535FF76}"/>
                  </a:ext>
                </a:extLst>
              </p:cNvPr>
              <p:cNvPicPr>
                <a:picLocks noChangeAspect="1"/>
              </p:cNvPicPr>
              <p:nvPr/>
            </p:nvPicPr>
            <p:blipFill>
              <a:blip r:embed="rId4"/>
              <a:stretch>
                <a:fillRect/>
              </a:stretch>
            </p:blipFill>
            <p:spPr>
              <a:xfrm>
                <a:off x="8854698" y="2388961"/>
                <a:ext cx="1216152" cy="1216152"/>
              </a:xfrm>
              <a:prstGeom prst="rect">
                <a:avLst/>
              </a:prstGeom>
              <a:scene3d>
                <a:camera prst="orthographicFront">
                  <a:rot lat="20400000" lon="4290000" rev="0"/>
                </a:camera>
                <a:lightRig rig="threePt" dir="t"/>
              </a:scene3d>
            </p:spPr>
          </p:pic>
          <p:pic>
            <p:nvPicPr>
              <p:cNvPr id="7" name="图片 6">
                <a:extLst>
                  <a:ext uri="{FF2B5EF4-FFF2-40B4-BE49-F238E27FC236}">
                    <a16:creationId xmlns:a16="http://schemas.microsoft.com/office/drawing/2014/main" id="{7819270D-CB0F-4552-985F-2162E503BC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14" y="2384820"/>
                <a:ext cx="1216152" cy="1216152"/>
              </a:xfrm>
              <a:prstGeom prst="rect">
                <a:avLst/>
              </a:prstGeom>
              <a:scene3d>
                <a:camera prst="orthographicFront">
                  <a:rot lat="20400000" lon="4290000" rev="0"/>
                </a:camera>
                <a:lightRig rig="threePt" dir="t"/>
              </a:scene3d>
            </p:spPr>
          </p:pic>
          <p:pic>
            <p:nvPicPr>
              <p:cNvPr id="8" name="图片 7">
                <a:extLst>
                  <a:ext uri="{FF2B5EF4-FFF2-40B4-BE49-F238E27FC236}">
                    <a16:creationId xmlns:a16="http://schemas.microsoft.com/office/drawing/2014/main" id="{737E4DE8-0ECC-4B18-985B-421529F060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67" y="2388193"/>
                <a:ext cx="1216152" cy="1216152"/>
              </a:xfrm>
              <a:prstGeom prst="rect">
                <a:avLst/>
              </a:prstGeom>
              <a:scene3d>
                <a:camera prst="orthographicFront">
                  <a:rot lat="20400000" lon="4290000" rev="0"/>
                </a:camera>
                <a:lightRig rig="threePt" dir="t"/>
              </a:scene3d>
            </p:spPr>
          </p:pic>
          <p:grpSp>
            <p:nvGrpSpPr>
              <p:cNvPr id="9" name="组合 8">
                <a:extLst>
                  <a:ext uri="{FF2B5EF4-FFF2-40B4-BE49-F238E27FC236}">
                    <a16:creationId xmlns:a16="http://schemas.microsoft.com/office/drawing/2014/main" id="{36E65100-1339-4C52-BAEB-9FEAE45760CF}"/>
                  </a:ext>
                </a:extLst>
              </p:cNvPr>
              <p:cNvGrpSpPr/>
              <p:nvPr/>
            </p:nvGrpSpPr>
            <p:grpSpPr>
              <a:xfrm>
                <a:off x="872735" y="2238909"/>
                <a:ext cx="1136035" cy="1546226"/>
                <a:chOff x="713586" y="2157045"/>
                <a:chExt cx="1136035" cy="1546226"/>
              </a:xfrm>
            </p:grpSpPr>
            <p:sp>
              <p:nvSpPr>
                <p:cNvPr id="10" name="立方体 9">
                  <a:extLst>
                    <a:ext uri="{FF2B5EF4-FFF2-40B4-BE49-F238E27FC236}">
                      <a16:creationId xmlns:a16="http://schemas.microsoft.com/office/drawing/2014/main" id="{EB3E127D-64CE-4DA2-BBFC-2B161CD9C182}"/>
                    </a:ext>
                  </a:extLst>
                </p:cNvPr>
                <p:cNvSpPr/>
                <p:nvPr/>
              </p:nvSpPr>
              <p:spPr>
                <a:xfrm>
                  <a:off x="713586" y="2157045"/>
                  <a:ext cx="635797" cy="1546226"/>
                </a:xfrm>
                <a:prstGeom prst="cube">
                  <a:avLst>
                    <a:gd name="adj" fmla="val 600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11" name="立方体 10">
                  <a:extLst>
                    <a:ext uri="{FF2B5EF4-FFF2-40B4-BE49-F238E27FC236}">
                      <a16:creationId xmlns:a16="http://schemas.microsoft.com/office/drawing/2014/main" id="{4B4430CD-7055-461A-B1D6-41C0B486EA6C}"/>
                    </a:ext>
                  </a:extLst>
                </p:cNvPr>
                <p:cNvSpPr/>
                <p:nvPr/>
              </p:nvSpPr>
              <p:spPr>
                <a:xfrm>
                  <a:off x="966301" y="2157045"/>
                  <a:ext cx="635797" cy="1546226"/>
                </a:xfrm>
                <a:prstGeom prst="cube">
                  <a:avLst>
                    <a:gd name="adj" fmla="val 60047"/>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12" name="立方体 11">
                  <a:extLst>
                    <a:ext uri="{FF2B5EF4-FFF2-40B4-BE49-F238E27FC236}">
                      <a16:creationId xmlns:a16="http://schemas.microsoft.com/office/drawing/2014/main" id="{C653CFEF-C30E-45B4-B631-171175840963}"/>
                    </a:ext>
                  </a:extLst>
                </p:cNvPr>
                <p:cNvSpPr/>
                <p:nvPr/>
              </p:nvSpPr>
              <p:spPr>
                <a:xfrm>
                  <a:off x="1213824" y="2157045"/>
                  <a:ext cx="635797" cy="1546226"/>
                </a:xfrm>
                <a:prstGeom prst="cube">
                  <a:avLst>
                    <a:gd name="adj" fmla="val 6004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pic>
            <p:nvPicPr>
              <p:cNvPr id="13" name="图片 12">
                <a:extLst>
                  <a:ext uri="{FF2B5EF4-FFF2-40B4-BE49-F238E27FC236}">
                    <a16:creationId xmlns:a16="http://schemas.microsoft.com/office/drawing/2014/main" id="{03D3515F-AD65-41DA-B62A-9B95AC035D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686" y="2378386"/>
                <a:ext cx="1219200" cy="1219200"/>
              </a:xfrm>
              <a:prstGeom prst="rect">
                <a:avLst/>
              </a:prstGeom>
              <a:scene3d>
                <a:camera prst="orthographicFront">
                  <a:rot lat="20400000" lon="4290000" rev="0"/>
                </a:camera>
                <a:lightRig rig="threePt" dir="t"/>
              </a:scene3d>
            </p:spPr>
          </p:pic>
          <p:grpSp>
            <p:nvGrpSpPr>
              <p:cNvPr id="14" name="组合 13">
                <a:extLst>
                  <a:ext uri="{FF2B5EF4-FFF2-40B4-BE49-F238E27FC236}">
                    <a16:creationId xmlns:a16="http://schemas.microsoft.com/office/drawing/2014/main" id="{1846AFE6-BBA4-4DBB-B7FF-5EED22CCE25A}"/>
                  </a:ext>
                </a:extLst>
              </p:cNvPr>
              <p:cNvGrpSpPr/>
              <p:nvPr/>
            </p:nvGrpSpPr>
            <p:grpSpPr>
              <a:xfrm>
                <a:off x="1763392" y="2482990"/>
                <a:ext cx="1232623" cy="1043776"/>
                <a:chOff x="1832845" y="2401126"/>
                <a:chExt cx="1232623" cy="1043776"/>
              </a:xfrm>
            </p:grpSpPr>
            <p:sp>
              <p:nvSpPr>
                <p:cNvPr id="15" name="立方体 14">
                  <a:extLst>
                    <a:ext uri="{FF2B5EF4-FFF2-40B4-BE49-F238E27FC236}">
                      <a16:creationId xmlns:a16="http://schemas.microsoft.com/office/drawing/2014/main" id="{AF81DB0E-895C-4066-86CC-5F7219CBE940}"/>
                    </a:ext>
                  </a:extLst>
                </p:cNvPr>
                <p:cNvSpPr/>
                <p:nvPr/>
              </p:nvSpPr>
              <p:spPr>
                <a:xfrm>
                  <a:off x="1832845" y="2401127"/>
                  <a:ext cx="635797" cy="1043775"/>
                </a:xfrm>
                <a:prstGeom prst="cube">
                  <a:avLst>
                    <a:gd name="adj" fmla="val 5301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16" name="立方体 15">
                  <a:extLst>
                    <a:ext uri="{FF2B5EF4-FFF2-40B4-BE49-F238E27FC236}">
                      <a16:creationId xmlns:a16="http://schemas.microsoft.com/office/drawing/2014/main" id="{0FB75BAC-A9DD-461A-B045-B60CEAAB0885}"/>
                    </a:ext>
                  </a:extLst>
                </p:cNvPr>
                <p:cNvSpPr/>
                <p:nvPr/>
              </p:nvSpPr>
              <p:spPr>
                <a:xfrm>
                  <a:off x="2131258" y="2401126"/>
                  <a:ext cx="635797" cy="1043775"/>
                </a:xfrm>
                <a:prstGeom prst="cube">
                  <a:avLst>
                    <a:gd name="adj" fmla="val 53010"/>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17" name="立方体 16">
                  <a:extLst>
                    <a:ext uri="{FF2B5EF4-FFF2-40B4-BE49-F238E27FC236}">
                      <a16:creationId xmlns:a16="http://schemas.microsoft.com/office/drawing/2014/main" id="{D2CF20CD-5D04-4039-91D8-E935751873B9}"/>
                    </a:ext>
                  </a:extLst>
                </p:cNvPr>
                <p:cNvSpPr/>
                <p:nvPr/>
              </p:nvSpPr>
              <p:spPr>
                <a:xfrm>
                  <a:off x="2429671" y="2401126"/>
                  <a:ext cx="635797" cy="1043775"/>
                </a:xfrm>
                <a:prstGeom prst="cube">
                  <a:avLst>
                    <a:gd name="adj" fmla="val 5301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grpSp>
            <p:nvGrpSpPr>
              <p:cNvPr id="18" name="组合 17">
                <a:extLst>
                  <a:ext uri="{FF2B5EF4-FFF2-40B4-BE49-F238E27FC236}">
                    <a16:creationId xmlns:a16="http://schemas.microsoft.com/office/drawing/2014/main" id="{D9DE3104-467F-4E75-855A-5CFE41F6143C}"/>
                  </a:ext>
                </a:extLst>
              </p:cNvPr>
              <p:cNvGrpSpPr/>
              <p:nvPr/>
            </p:nvGrpSpPr>
            <p:grpSpPr>
              <a:xfrm>
                <a:off x="2798595" y="2685077"/>
                <a:ext cx="1247383" cy="625310"/>
                <a:chOff x="3448337" y="2603213"/>
                <a:chExt cx="1247383" cy="625310"/>
              </a:xfrm>
            </p:grpSpPr>
            <p:sp>
              <p:nvSpPr>
                <p:cNvPr id="19" name="立方体 18">
                  <a:extLst>
                    <a:ext uri="{FF2B5EF4-FFF2-40B4-BE49-F238E27FC236}">
                      <a16:creationId xmlns:a16="http://schemas.microsoft.com/office/drawing/2014/main" id="{13D1F687-85D5-4F86-BCD2-FC5440A66956}"/>
                    </a:ext>
                  </a:extLst>
                </p:cNvPr>
                <p:cNvSpPr/>
                <p:nvPr/>
              </p:nvSpPr>
              <p:spPr>
                <a:xfrm>
                  <a:off x="3448337" y="2603213"/>
                  <a:ext cx="542499" cy="625310"/>
                </a:xfrm>
                <a:prstGeom prst="cube">
                  <a:avLst>
                    <a:gd name="adj" fmla="val 3443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20" name="立方体 19">
                  <a:extLst>
                    <a:ext uri="{FF2B5EF4-FFF2-40B4-BE49-F238E27FC236}">
                      <a16:creationId xmlns:a16="http://schemas.microsoft.com/office/drawing/2014/main" id="{2189970F-A10C-41FF-B393-2E5E231FA623}"/>
                    </a:ext>
                  </a:extLst>
                </p:cNvPr>
                <p:cNvSpPr/>
                <p:nvPr/>
              </p:nvSpPr>
              <p:spPr>
                <a:xfrm>
                  <a:off x="3800779" y="2603213"/>
                  <a:ext cx="542499" cy="625310"/>
                </a:xfrm>
                <a:prstGeom prst="cube">
                  <a:avLst>
                    <a:gd name="adj" fmla="val 3443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21" name="立方体 20">
                  <a:extLst>
                    <a:ext uri="{FF2B5EF4-FFF2-40B4-BE49-F238E27FC236}">
                      <a16:creationId xmlns:a16="http://schemas.microsoft.com/office/drawing/2014/main" id="{40005845-6599-4661-8ABF-5D1DE354FFF0}"/>
                    </a:ext>
                  </a:extLst>
                </p:cNvPr>
                <p:cNvSpPr/>
                <p:nvPr/>
              </p:nvSpPr>
              <p:spPr>
                <a:xfrm>
                  <a:off x="4153221" y="2603213"/>
                  <a:ext cx="542499" cy="625310"/>
                </a:xfrm>
                <a:prstGeom prst="cube">
                  <a:avLst>
                    <a:gd name="adj" fmla="val 34431"/>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grpSp>
            <p:nvGrpSpPr>
              <p:cNvPr id="22" name="组合 21">
                <a:extLst>
                  <a:ext uri="{FF2B5EF4-FFF2-40B4-BE49-F238E27FC236}">
                    <a16:creationId xmlns:a16="http://schemas.microsoft.com/office/drawing/2014/main" id="{CD1731CC-CE79-4652-A1B5-12209AEEB568}"/>
                  </a:ext>
                </a:extLst>
              </p:cNvPr>
              <p:cNvGrpSpPr/>
              <p:nvPr/>
            </p:nvGrpSpPr>
            <p:grpSpPr>
              <a:xfrm>
                <a:off x="6696080" y="2482990"/>
                <a:ext cx="1232623" cy="1043776"/>
                <a:chOff x="7846981" y="2401126"/>
                <a:chExt cx="1232623" cy="1043776"/>
              </a:xfrm>
            </p:grpSpPr>
            <p:sp>
              <p:nvSpPr>
                <p:cNvPr id="23" name="立方体 22">
                  <a:extLst>
                    <a:ext uri="{FF2B5EF4-FFF2-40B4-BE49-F238E27FC236}">
                      <a16:creationId xmlns:a16="http://schemas.microsoft.com/office/drawing/2014/main" id="{A2B43670-E4AA-49D7-806B-04C62D1EF9D5}"/>
                    </a:ext>
                  </a:extLst>
                </p:cNvPr>
                <p:cNvSpPr/>
                <p:nvPr/>
              </p:nvSpPr>
              <p:spPr>
                <a:xfrm>
                  <a:off x="7846981" y="2401127"/>
                  <a:ext cx="635797" cy="1043775"/>
                </a:xfrm>
                <a:prstGeom prst="cube">
                  <a:avLst>
                    <a:gd name="adj" fmla="val 53010"/>
                  </a:avLst>
                </a:prstGeom>
                <a:solidFill>
                  <a:srgbClr val="E650C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24" name="立方体 23">
                  <a:extLst>
                    <a:ext uri="{FF2B5EF4-FFF2-40B4-BE49-F238E27FC236}">
                      <a16:creationId xmlns:a16="http://schemas.microsoft.com/office/drawing/2014/main" id="{75AC7CFC-8D33-452B-AB47-5E4FA0269044}"/>
                    </a:ext>
                  </a:extLst>
                </p:cNvPr>
                <p:cNvSpPr/>
                <p:nvPr/>
              </p:nvSpPr>
              <p:spPr>
                <a:xfrm>
                  <a:off x="8145394" y="2401126"/>
                  <a:ext cx="635797" cy="1043775"/>
                </a:xfrm>
                <a:prstGeom prst="cube">
                  <a:avLst>
                    <a:gd name="adj" fmla="val 53010"/>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25" name="立方体 24">
                  <a:extLst>
                    <a:ext uri="{FF2B5EF4-FFF2-40B4-BE49-F238E27FC236}">
                      <a16:creationId xmlns:a16="http://schemas.microsoft.com/office/drawing/2014/main" id="{0F9A1F68-1744-4257-B91A-4523DF6F5D01}"/>
                    </a:ext>
                  </a:extLst>
                </p:cNvPr>
                <p:cNvSpPr/>
                <p:nvPr/>
              </p:nvSpPr>
              <p:spPr>
                <a:xfrm>
                  <a:off x="8443807" y="2401126"/>
                  <a:ext cx="635797" cy="1043775"/>
                </a:xfrm>
                <a:prstGeom prst="cube">
                  <a:avLst>
                    <a:gd name="adj" fmla="val 5301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grpSp>
            <p:nvGrpSpPr>
              <p:cNvPr id="26" name="组合 25">
                <a:extLst>
                  <a:ext uri="{FF2B5EF4-FFF2-40B4-BE49-F238E27FC236}">
                    <a16:creationId xmlns:a16="http://schemas.microsoft.com/office/drawing/2014/main" id="{F7A46F54-F422-4B59-BDD3-38AF578BE464}"/>
                  </a:ext>
                </a:extLst>
              </p:cNvPr>
              <p:cNvGrpSpPr/>
              <p:nvPr/>
            </p:nvGrpSpPr>
            <p:grpSpPr>
              <a:xfrm>
                <a:off x="7587671" y="2231764"/>
                <a:ext cx="1531209" cy="1546226"/>
                <a:chOff x="9405979" y="2157045"/>
                <a:chExt cx="1531209" cy="1546226"/>
              </a:xfrm>
            </p:grpSpPr>
            <p:sp>
              <p:nvSpPr>
                <p:cNvPr id="27" name="立方体 26">
                  <a:extLst>
                    <a:ext uri="{FF2B5EF4-FFF2-40B4-BE49-F238E27FC236}">
                      <a16:creationId xmlns:a16="http://schemas.microsoft.com/office/drawing/2014/main" id="{B63116FB-127B-47E1-8B90-4A9356D111F3}"/>
                    </a:ext>
                  </a:extLst>
                </p:cNvPr>
                <p:cNvSpPr/>
                <p:nvPr/>
              </p:nvSpPr>
              <p:spPr>
                <a:xfrm>
                  <a:off x="9405979" y="2157045"/>
                  <a:ext cx="635797" cy="1546226"/>
                </a:xfrm>
                <a:prstGeom prst="cube">
                  <a:avLst>
                    <a:gd name="adj" fmla="val 60047"/>
                  </a:avLst>
                </a:prstGeom>
                <a:solidFill>
                  <a:srgbClr val="E650C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28" name="立方体 27">
                  <a:extLst>
                    <a:ext uri="{FF2B5EF4-FFF2-40B4-BE49-F238E27FC236}">
                      <a16:creationId xmlns:a16="http://schemas.microsoft.com/office/drawing/2014/main" id="{B311435E-A584-48E9-8A02-80F2A8264630}"/>
                    </a:ext>
                  </a:extLst>
                </p:cNvPr>
                <p:cNvSpPr/>
                <p:nvPr/>
              </p:nvSpPr>
              <p:spPr>
                <a:xfrm>
                  <a:off x="9658694" y="2157045"/>
                  <a:ext cx="635797" cy="1546226"/>
                </a:xfrm>
                <a:prstGeom prst="cube">
                  <a:avLst>
                    <a:gd name="adj" fmla="val 60047"/>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29" name="立方体 28">
                  <a:extLst>
                    <a:ext uri="{FF2B5EF4-FFF2-40B4-BE49-F238E27FC236}">
                      <a16:creationId xmlns:a16="http://schemas.microsoft.com/office/drawing/2014/main" id="{9A3CD5D6-CB22-440A-B8D4-3DF9206B95E6}"/>
                    </a:ext>
                  </a:extLst>
                </p:cNvPr>
                <p:cNvSpPr/>
                <p:nvPr/>
              </p:nvSpPr>
              <p:spPr>
                <a:xfrm>
                  <a:off x="9906217" y="2157045"/>
                  <a:ext cx="635797" cy="1546226"/>
                </a:xfrm>
                <a:prstGeom prst="cube">
                  <a:avLst>
                    <a:gd name="adj" fmla="val 6004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30" name="立方体 29">
                  <a:extLst>
                    <a:ext uri="{FF2B5EF4-FFF2-40B4-BE49-F238E27FC236}">
                      <a16:creationId xmlns:a16="http://schemas.microsoft.com/office/drawing/2014/main" id="{1F89C417-551F-4B5D-87EA-EF9C774DEA3E}"/>
                    </a:ext>
                  </a:extLst>
                </p:cNvPr>
                <p:cNvSpPr/>
                <p:nvPr/>
              </p:nvSpPr>
              <p:spPr>
                <a:xfrm>
                  <a:off x="10301391" y="2157045"/>
                  <a:ext cx="635797" cy="1546226"/>
                </a:xfrm>
                <a:prstGeom prst="cube">
                  <a:avLst>
                    <a:gd name="adj" fmla="val 600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grpSp>
            <p:nvGrpSpPr>
              <p:cNvPr id="31" name="组合 30">
                <a:extLst>
                  <a:ext uri="{FF2B5EF4-FFF2-40B4-BE49-F238E27FC236}">
                    <a16:creationId xmlns:a16="http://schemas.microsoft.com/office/drawing/2014/main" id="{7A8321E7-4CE9-4F56-A604-D1166E39801A}"/>
                  </a:ext>
                </a:extLst>
              </p:cNvPr>
              <p:cNvGrpSpPr/>
              <p:nvPr/>
            </p:nvGrpSpPr>
            <p:grpSpPr>
              <a:xfrm>
                <a:off x="3975014" y="2389144"/>
                <a:ext cx="2763961" cy="1317837"/>
                <a:chOff x="4870938" y="2307280"/>
                <a:chExt cx="2763961" cy="1317837"/>
              </a:xfrm>
            </p:grpSpPr>
            <p:sp>
              <p:nvSpPr>
                <p:cNvPr id="32" name="立方体 31">
                  <a:extLst>
                    <a:ext uri="{FF2B5EF4-FFF2-40B4-BE49-F238E27FC236}">
                      <a16:creationId xmlns:a16="http://schemas.microsoft.com/office/drawing/2014/main" id="{678EFC95-E56B-444C-9F77-978A598260EE}"/>
                    </a:ext>
                  </a:extLst>
                </p:cNvPr>
                <p:cNvSpPr/>
                <p:nvPr/>
              </p:nvSpPr>
              <p:spPr>
                <a:xfrm>
                  <a:off x="4979482" y="2603213"/>
                  <a:ext cx="542499" cy="625310"/>
                </a:xfrm>
                <a:prstGeom prst="cube">
                  <a:avLst>
                    <a:gd name="adj" fmla="val 34431"/>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33" name="立方体 32">
                  <a:extLst>
                    <a:ext uri="{FF2B5EF4-FFF2-40B4-BE49-F238E27FC236}">
                      <a16:creationId xmlns:a16="http://schemas.microsoft.com/office/drawing/2014/main" id="{2B53FDFA-2F15-4853-BEA5-9A1C4B9CD469}"/>
                    </a:ext>
                  </a:extLst>
                </p:cNvPr>
                <p:cNvSpPr/>
                <p:nvPr/>
              </p:nvSpPr>
              <p:spPr>
                <a:xfrm>
                  <a:off x="5488522" y="2603213"/>
                  <a:ext cx="542499" cy="625310"/>
                </a:xfrm>
                <a:prstGeom prst="cube">
                  <a:avLst>
                    <a:gd name="adj" fmla="val 34431"/>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34" name="箭头: 上弧形 33">
                  <a:extLst>
                    <a:ext uri="{FF2B5EF4-FFF2-40B4-BE49-F238E27FC236}">
                      <a16:creationId xmlns:a16="http://schemas.microsoft.com/office/drawing/2014/main" id="{6AE1E6C3-8E36-4FFE-87DB-3DEF338CF82C}"/>
                    </a:ext>
                  </a:extLst>
                </p:cNvPr>
                <p:cNvSpPr/>
                <p:nvPr/>
              </p:nvSpPr>
              <p:spPr>
                <a:xfrm>
                  <a:off x="4870938" y="2307280"/>
                  <a:ext cx="687093" cy="495755"/>
                </a:xfrm>
                <a:prstGeom prst="curvedDownArrow">
                  <a:avLst>
                    <a:gd name="adj1" fmla="val 15031"/>
                    <a:gd name="adj2" fmla="val 34997"/>
                    <a:gd name="adj3" fmla="val 51603"/>
                  </a:avLst>
                </a:prstGeom>
                <a:solidFill>
                  <a:srgbClr val="AC75D5"/>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solidFill>
                      <a:schemeClr val="tx1"/>
                    </a:solidFill>
                    <a:latin typeface="Bebas Neue" panose="00000500000000000000" pitchFamily="2" charset="0"/>
                    <a:ea typeface="DengXian" panose="02010600030101010101" pitchFamily="2" charset="-122"/>
                  </a:endParaRPr>
                </a:p>
              </p:txBody>
            </p:sp>
            <p:sp>
              <p:nvSpPr>
                <p:cNvPr id="35" name="箭头: 上弧形 34">
                  <a:extLst>
                    <a:ext uri="{FF2B5EF4-FFF2-40B4-BE49-F238E27FC236}">
                      <a16:creationId xmlns:a16="http://schemas.microsoft.com/office/drawing/2014/main" id="{4997BB1D-A7CD-4DEF-BC51-BC94AA9055A4}"/>
                    </a:ext>
                  </a:extLst>
                </p:cNvPr>
                <p:cNvSpPr/>
                <p:nvPr/>
              </p:nvSpPr>
              <p:spPr>
                <a:xfrm rot="10800000" flipH="1">
                  <a:off x="5369963" y="3129362"/>
                  <a:ext cx="687093" cy="495755"/>
                </a:xfrm>
                <a:prstGeom prst="curvedDownArrow">
                  <a:avLst>
                    <a:gd name="adj1" fmla="val 15031"/>
                    <a:gd name="adj2" fmla="val 34997"/>
                    <a:gd name="adj3" fmla="val 51603"/>
                  </a:avLst>
                </a:prstGeom>
                <a:solidFill>
                  <a:srgbClr val="AC75D5"/>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solidFill>
                      <a:schemeClr val="tx1"/>
                    </a:solidFill>
                    <a:latin typeface="Bebas Neue" panose="00000500000000000000" pitchFamily="2" charset="0"/>
                    <a:ea typeface="DengXian" panose="02010600030101010101" pitchFamily="2" charset="-122"/>
                  </a:endParaRPr>
                </a:p>
              </p:txBody>
            </p:sp>
            <p:sp>
              <p:nvSpPr>
                <p:cNvPr id="36" name="立方体 35">
                  <a:extLst>
                    <a:ext uri="{FF2B5EF4-FFF2-40B4-BE49-F238E27FC236}">
                      <a16:creationId xmlns:a16="http://schemas.microsoft.com/office/drawing/2014/main" id="{9C83C412-5C06-404E-A246-066D66455F00}"/>
                    </a:ext>
                  </a:extLst>
                </p:cNvPr>
                <p:cNvSpPr/>
                <p:nvPr/>
              </p:nvSpPr>
              <p:spPr>
                <a:xfrm>
                  <a:off x="6006997" y="2603213"/>
                  <a:ext cx="542499" cy="625310"/>
                </a:xfrm>
                <a:prstGeom prst="cube">
                  <a:avLst>
                    <a:gd name="adj" fmla="val 34431"/>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37" name="立方体 36">
                  <a:extLst>
                    <a:ext uri="{FF2B5EF4-FFF2-40B4-BE49-F238E27FC236}">
                      <a16:creationId xmlns:a16="http://schemas.microsoft.com/office/drawing/2014/main" id="{A31BCF91-FFC2-41C7-9A66-06BEFFD0E545}"/>
                    </a:ext>
                  </a:extLst>
                </p:cNvPr>
                <p:cNvSpPr/>
                <p:nvPr/>
              </p:nvSpPr>
              <p:spPr>
                <a:xfrm>
                  <a:off x="6516037" y="2603213"/>
                  <a:ext cx="542499" cy="625310"/>
                </a:xfrm>
                <a:prstGeom prst="cube">
                  <a:avLst>
                    <a:gd name="adj" fmla="val 34431"/>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38" name="箭头: 上弧形 37">
                  <a:extLst>
                    <a:ext uri="{FF2B5EF4-FFF2-40B4-BE49-F238E27FC236}">
                      <a16:creationId xmlns:a16="http://schemas.microsoft.com/office/drawing/2014/main" id="{09BD170A-F00C-4473-B2F7-CCAE4E2542F7}"/>
                    </a:ext>
                  </a:extLst>
                </p:cNvPr>
                <p:cNvSpPr/>
                <p:nvPr/>
              </p:nvSpPr>
              <p:spPr>
                <a:xfrm>
                  <a:off x="5898453" y="2307280"/>
                  <a:ext cx="687093" cy="495755"/>
                </a:xfrm>
                <a:prstGeom prst="curvedDownArrow">
                  <a:avLst>
                    <a:gd name="adj1" fmla="val 15031"/>
                    <a:gd name="adj2" fmla="val 34997"/>
                    <a:gd name="adj3" fmla="val 51603"/>
                  </a:avLst>
                </a:prstGeom>
                <a:solidFill>
                  <a:srgbClr val="AC75D5"/>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solidFill>
                      <a:schemeClr val="tx1"/>
                    </a:solidFill>
                    <a:latin typeface="Bebas Neue" panose="00000500000000000000" pitchFamily="2" charset="0"/>
                    <a:ea typeface="DengXian" panose="02010600030101010101" pitchFamily="2" charset="-122"/>
                  </a:endParaRPr>
                </a:p>
              </p:txBody>
            </p:sp>
            <p:sp>
              <p:nvSpPr>
                <p:cNvPr id="39" name="箭头: 上弧形 38">
                  <a:extLst>
                    <a:ext uri="{FF2B5EF4-FFF2-40B4-BE49-F238E27FC236}">
                      <a16:creationId xmlns:a16="http://schemas.microsoft.com/office/drawing/2014/main" id="{FC9ACB21-97AC-495F-A1D8-2C27E4319BB0}"/>
                    </a:ext>
                  </a:extLst>
                </p:cNvPr>
                <p:cNvSpPr/>
                <p:nvPr/>
              </p:nvSpPr>
              <p:spPr>
                <a:xfrm rot="10800000" flipH="1">
                  <a:off x="6397478" y="3129362"/>
                  <a:ext cx="687093" cy="495755"/>
                </a:xfrm>
                <a:prstGeom prst="curvedDownArrow">
                  <a:avLst>
                    <a:gd name="adj1" fmla="val 15031"/>
                    <a:gd name="adj2" fmla="val 34997"/>
                    <a:gd name="adj3" fmla="val 51603"/>
                  </a:avLst>
                </a:prstGeom>
                <a:solidFill>
                  <a:srgbClr val="AC75D5"/>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solidFill>
                      <a:schemeClr val="tx1"/>
                    </a:solidFill>
                    <a:latin typeface="Bebas Neue" panose="00000500000000000000" pitchFamily="2" charset="0"/>
                    <a:ea typeface="DengXian" panose="02010600030101010101" pitchFamily="2" charset="-122"/>
                  </a:endParaRPr>
                </a:p>
              </p:txBody>
            </p:sp>
            <p:sp>
              <p:nvSpPr>
                <p:cNvPr id="40" name="立方体 39">
                  <a:extLst>
                    <a:ext uri="{FF2B5EF4-FFF2-40B4-BE49-F238E27FC236}">
                      <a16:creationId xmlns:a16="http://schemas.microsoft.com/office/drawing/2014/main" id="{C9AC994C-ED5C-4777-A02F-DDE6D5AEDA48}"/>
                    </a:ext>
                  </a:extLst>
                </p:cNvPr>
                <p:cNvSpPr/>
                <p:nvPr/>
              </p:nvSpPr>
              <p:spPr>
                <a:xfrm>
                  <a:off x="7056350" y="2603213"/>
                  <a:ext cx="542499" cy="625310"/>
                </a:xfrm>
                <a:prstGeom prst="cube">
                  <a:avLst>
                    <a:gd name="adj" fmla="val 34431"/>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41" name="箭头: 上弧形 40">
                  <a:extLst>
                    <a:ext uri="{FF2B5EF4-FFF2-40B4-BE49-F238E27FC236}">
                      <a16:creationId xmlns:a16="http://schemas.microsoft.com/office/drawing/2014/main" id="{1674C09F-8A51-4C7E-BDE6-3058C0900C7D}"/>
                    </a:ext>
                  </a:extLst>
                </p:cNvPr>
                <p:cNvSpPr/>
                <p:nvPr/>
              </p:nvSpPr>
              <p:spPr>
                <a:xfrm>
                  <a:off x="6947806" y="2307280"/>
                  <a:ext cx="687093" cy="495755"/>
                </a:xfrm>
                <a:prstGeom prst="curvedDownArrow">
                  <a:avLst>
                    <a:gd name="adj1" fmla="val 15031"/>
                    <a:gd name="adj2" fmla="val 34997"/>
                    <a:gd name="adj3" fmla="val 51603"/>
                  </a:avLst>
                </a:prstGeom>
                <a:solidFill>
                  <a:srgbClr val="AC75D5"/>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solidFill>
                      <a:schemeClr val="tx1"/>
                    </a:solidFill>
                    <a:latin typeface="Bebas Neue" panose="00000500000000000000" pitchFamily="2" charset="0"/>
                    <a:ea typeface="DengXian" panose="02010600030101010101" pitchFamily="2" charset="-122"/>
                  </a:endParaRPr>
                </a:p>
              </p:txBody>
            </p:sp>
          </p:grpSp>
          <p:grpSp>
            <p:nvGrpSpPr>
              <p:cNvPr id="42" name="组合 41">
                <a:extLst>
                  <a:ext uri="{FF2B5EF4-FFF2-40B4-BE49-F238E27FC236}">
                    <a16:creationId xmlns:a16="http://schemas.microsoft.com/office/drawing/2014/main" id="{661014BF-C694-4683-BECE-DC09CFD3E19E}"/>
                  </a:ext>
                </a:extLst>
              </p:cNvPr>
              <p:cNvGrpSpPr/>
              <p:nvPr/>
            </p:nvGrpSpPr>
            <p:grpSpPr>
              <a:xfrm>
                <a:off x="4365781" y="3012022"/>
                <a:ext cx="1950201" cy="1578651"/>
                <a:chOff x="5489789" y="2653835"/>
                <a:chExt cx="1950201" cy="1578651"/>
              </a:xfrm>
            </p:grpSpPr>
            <p:sp>
              <p:nvSpPr>
                <p:cNvPr id="43" name="等腰三角形 42">
                  <a:extLst>
                    <a:ext uri="{FF2B5EF4-FFF2-40B4-BE49-F238E27FC236}">
                      <a16:creationId xmlns:a16="http://schemas.microsoft.com/office/drawing/2014/main" id="{C722A27E-730E-434D-9939-96627E291717}"/>
                    </a:ext>
                  </a:extLst>
                </p:cNvPr>
                <p:cNvSpPr/>
                <p:nvPr/>
              </p:nvSpPr>
              <p:spPr>
                <a:xfrm rot="2107976">
                  <a:off x="5938049" y="2797184"/>
                  <a:ext cx="229272" cy="969429"/>
                </a:xfrm>
                <a:prstGeom prst="triangle">
                  <a:avLst>
                    <a:gd name="adj" fmla="val 100000"/>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44" name="等腰三角形 43">
                  <a:extLst>
                    <a:ext uri="{FF2B5EF4-FFF2-40B4-BE49-F238E27FC236}">
                      <a16:creationId xmlns:a16="http://schemas.microsoft.com/office/drawing/2014/main" id="{07567EB9-8808-4EC8-B864-71624B8FA10F}"/>
                    </a:ext>
                  </a:extLst>
                </p:cNvPr>
                <p:cNvSpPr/>
                <p:nvPr/>
              </p:nvSpPr>
              <p:spPr>
                <a:xfrm rot="2836489">
                  <a:off x="6295352" y="3250497"/>
                  <a:ext cx="1493412" cy="300087"/>
                </a:xfrm>
                <a:prstGeom prst="triangle">
                  <a:avLst>
                    <a:gd name="adj" fmla="val 78258"/>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nvGrpSpPr>
                <p:cNvPr id="45" name="组合 44">
                  <a:extLst>
                    <a:ext uri="{FF2B5EF4-FFF2-40B4-BE49-F238E27FC236}">
                      <a16:creationId xmlns:a16="http://schemas.microsoft.com/office/drawing/2014/main" id="{6B140543-BAAF-44F6-BE85-AA04E7655610}"/>
                    </a:ext>
                  </a:extLst>
                </p:cNvPr>
                <p:cNvGrpSpPr/>
                <p:nvPr/>
              </p:nvGrpSpPr>
              <p:grpSpPr>
                <a:xfrm>
                  <a:off x="5489789" y="3607176"/>
                  <a:ext cx="1950201" cy="625310"/>
                  <a:chOff x="4382748" y="3496846"/>
                  <a:chExt cx="1950201" cy="625310"/>
                </a:xfrm>
              </p:grpSpPr>
              <p:sp>
                <p:nvSpPr>
                  <p:cNvPr id="47" name="立方体 46">
                    <a:extLst>
                      <a:ext uri="{FF2B5EF4-FFF2-40B4-BE49-F238E27FC236}">
                        <a16:creationId xmlns:a16="http://schemas.microsoft.com/office/drawing/2014/main" id="{56979449-EA33-42F1-9763-1311214ABE10}"/>
                      </a:ext>
                    </a:extLst>
                  </p:cNvPr>
                  <p:cNvSpPr/>
                  <p:nvPr/>
                </p:nvSpPr>
                <p:spPr>
                  <a:xfrm>
                    <a:off x="4382748" y="3496846"/>
                    <a:ext cx="542499" cy="625310"/>
                  </a:xfrm>
                  <a:prstGeom prst="cube">
                    <a:avLst>
                      <a:gd name="adj" fmla="val 3443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48" name="立方体 47">
                    <a:extLst>
                      <a:ext uri="{FF2B5EF4-FFF2-40B4-BE49-F238E27FC236}">
                        <a16:creationId xmlns:a16="http://schemas.microsoft.com/office/drawing/2014/main" id="{6F6121D8-2C01-4122-B04E-C13CF1881E87}"/>
                      </a:ext>
                    </a:extLst>
                  </p:cNvPr>
                  <p:cNvSpPr/>
                  <p:nvPr/>
                </p:nvSpPr>
                <p:spPr>
                  <a:xfrm>
                    <a:off x="4735190" y="3496846"/>
                    <a:ext cx="542499" cy="625310"/>
                  </a:xfrm>
                  <a:prstGeom prst="cube">
                    <a:avLst>
                      <a:gd name="adj" fmla="val 3443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49" name="立方体 48">
                    <a:extLst>
                      <a:ext uri="{FF2B5EF4-FFF2-40B4-BE49-F238E27FC236}">
                        <a16:creationId xmlns:a16="http://schemas.microsoft.com/office/drawing/2014/main" id="{4D1B4928-3EB2-4E6E-933E-BC66E26AFDD3}"/>
                      </a:ext>
                    </a:extLst>
                  </p:cNvPr>
                  <p:cNvSpPr/>
                  <p:nvPr/>
                </p:nvSpPr>
                <p:spPr>
                  <a:xfrm>
                    <a:off x="5087632" y="3496846"/>
                    <a:ext cx="542499" cy="625310"/>
                  </a:xfrm>
                  <a:prstGeom prst="cube">
                    <a:avLst>
                      <a:gd name="adj" fmla="val 34431"/>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50" name="立方体 49">
                    <a:extLst>
                      <a:ext uri="{FF2B5EF4-FFF2-40B4-BE49-F238E27FC236}">
                        <a16:creationId xmlns:a16="http://schemas.microsoft.com/office/drawing/2014/main" id="{6D16FD4C-D7DD-4B54-82A5-36C4FB6C03C9}"/>
                      </a:ext>
                    </a:extLst>
                  </p:cNvPr>
                  <p:cNvSpPr/>
                  <p:nvPr/>
                </p:nvSpPr>
                <p:spPr>
                  <a:xfrm>
                    <a:off x="5438008" y="3496846"/>
                    <a:ext cx="542499" cy="625310"/>
                  </a:xfrm>
                  <a:prstGeom prst="cube">
                    <a:avLst>
                      <a:gd name="adj" fmla="val 3443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sp>
                <p:nvSpPr>
                  <p:cNvPr id="51" name="立方体 50">
                    <a:extLst>
                      <a:ext uri="{FF2B5EF4-FFF2-40B4-BE49-F238E27FC236}">
                        <a16:creationId xmlns:a16="http://schemas.microsoft.com/office/drawing/2014/main" id="{81138BF1-0649-482B-A264-66D512646E92}"/>
                      </a:ext>
                    </a:extLst>
                  </p:cNvPr>
                  <p:cNvSpPr/>
                  <p:nvPr/>
                </p:nvSpPr>
                <p:spPr>
                  <a:xfrm>
                    <a:off x="5790450" y="3496846"/>
                    <a:ext cx="542499" cy="625310"/>
                  </a:xfrm>
                  <a:prstGeom prst="cube">
                    <a:avLst>
                      <a:gd name="adj" fmla="val 3443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sp>
              <p:nvSpPr>
                <p:cNvPr id="46" name="等腰三角形 45">
                  <a:extLst>
                    <a:ext uri="{FF2B5EF4-FFF2-40B4-BE49-F238E27FC236}">
                      <a16:creationId xmlns:a16="http://schemas.microsoft.com/office/drawing/2014/main" id="{F8344FAC-26A6-4F5B-918D-BBAC02356761}"/>
                    </a:ext>
                  </a:extLst>
                </p:cNvPr>
                <p:cNvSpPr/>
                <p:nvPr/>
              </p:nvSpPr>
              <p:spPr>
                <a:xfrm>
                  <a:off x="5680890" y="2947063"/>
                  <a:ext cx="1759100" cy="660113"/>
                </a:xfrm>
                <a:prstGeom prst="triangle">
                  <a:avLst>
                    <a:gd name="adj" fmla="val 42058"/>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700" dirty="0">
                    <a:latin typeface="Bebas Neue" panose="00000500000000000000" pitchFamily="2" charset="0"/>
                    <a:ea typeface="DengXian" panose="02010600030101010101" pitchFamily="2" charset="-122"/>
                  </a:endParaRPr>
                </a:p>
              </p:txBody>
            </p:sp>
          </p:grpSp>
          <p:sp>
            <p:nvSpPr>
              <p:cNvPr id="55" name="文本框 54">
                <a:extLst>
                  <a:ext uri="{FF2B5EF4-FFF2-40B4-BE49-F238E27FC236}">
                    <a16:creationId xmlns:a16="http://schemas.microsoft.com/office/drawing/2014/main" id="{D74458D2-8F98-4D84-8067-D65B143424F5}"/>
                  </a:ext>
                </a:extLst>
              </p:cNvPr>
              <p:cNvSpPr txBox="1"/>
              <p:nvPr/>
            </p:nvSpPr>
            <p:spPr>
              <a:xfrm>
                <a:off x="3941100" y="4560834"/>
                <a:ext cx="2639245" cy="480820"/>
              </a:xfrm>
              <a:prstGeom prst="rect">
                <a:avLst/>
              </a:prstGeom>
              <a:noFill/>
            </p:spPr>
            <p:txBody>
              <a:bodyPr wrap="square" numCol="1" rtlCol="0">
                <a:spAutoFit/>
              </a:bodyPr>
              <a:lstStyle/>
              <a:p>
                <a:pPr algn="ctr"/>
                <a:r>
                  <a:rPr lang="en-US" sz="1700" b="1" dirty="0">
                    <a:latin typeface="Bebas Neue" panose="00000500000000000000" pitchFamily="2" charset="0"/>
                    <a:ea typeface="DengXian" panose="02010600030101010101" pitchFamily="2" charset="-122"/>
                    <a:cs typeface="Segoe UI" panose="020B0502040204020203" pitchFamily="34" charset="0"/>
                  </a:rPr>
                  <a:t>Residual Block</a:t>
                </a:r>
                <a:r>
                  <a:rPr lang="en-US" sz="1700" b="1" baseline="30000" dirty="0">
                    <a:latin typeface="Bebas Neue" panose="00000500000000000000" pitchFamily="2" charset="0"/>
                    <a:ea typeface="DengXian" panose="02010600030101010101" pitchFamily="2" charset="-122"/>
                    <a:cs typeface="Segoe UI" panose="020B0502040204020203" pitchFamily="34" charset="0"/>
                  </a:rPr>
                  <a:t>[2]</a:t>
                </a:r>
              </a:p>
            </p:txBody>
          </p:sp>
          <p:pic>
            <p:nvPicPr>
              <p:cNvPr id="60" name="图片 59">
                <a:extLst>
                  <a:ext uri="{FF2B5EF4-FFF2-40B4-BE49-F238E27FC236}">
                    <a16:creationId xmlns:a16="http://schemas.microsoft.com/office/drawing/2014/main" id="{8C1F836A-8C34-43E2-82F9-98FCFDB594A8}"/>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35000"/>
                        </a14:imgEffect>
                      </a14:imgLayer>
                    </a14:imgProps>
                  </a:ext>
                  <a:ext uri="{28A0092B-C50C-407E-A947-70E740481C1C}">
                    <a14:useLocalDpi xmlns:a14="http://schemas.microsoft.com/office/drawing/2010/main" val="0"/>
                  </a:ext>
                </a:extLst>
              </a:blip>
              <a:stretch>
                <a:fillRect/>
              </a:stretch>
            </p:blipFill>
            <p:spPr>
              <a:xfrm>
                <a:off x="39875" y="2399443"/>
                <a:ext cx="1216152" cy="1216152"/>
              </a:xfrm>
              <a:prstGeom prst="rect">
                <a:avLst/>
              </a:prstGeom>
              <a:scene3d>
                <a:camera prst="orthographicFront">
                  <a:rot lat="20400000" lon="4290000" rev="0"/>
                </a:camera>
                <a:lightRig rig="threePt" dir="t"/>
              </a:scene3d>
            </p:spPr>
          </p:pic>
          <p:pic>
            <p:nvPicPr>
              <p:cNvPr id="61" name="图片 60">
                <a:extLst>
                  <a:ext uri="{FF2B5EF4-FFF2-40B4-BE49-F238E27FC236}">
                    <a16:creationId xmlns:a16="http://schemas.microsoft.com/office/drawing/2014/main" id="{1780E296-0183-4CE2-AF43-68BDE9E8FB61}"/>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35000"/>
                        </a14:imgEffect>
                      </a14:imgLayer>
                    </a14:imgProps>
                  </a:ext>
                </a:extLst>
              </a:blip>
              <a:stretch>
                <a:fillRect/>
              </a:stretch>
            </p:blipFill>
            <p:spPr>
              <a:xfrm>
                <a:off x="8958249" y="2388961"/>
                <a:ext cx="1216152" cy="1216152"/>
              </a:xfrm>
              <a:prstGeom prst="rect">
                <a:avLst/>
              </a:prstGeom>
              <a:scene3d>
                <a:camera prst="orthographicFront">
                  <a:rot lat="20400000" lon="4290000" rev="0"/>
                </a:camera>
                <a:lightRig rig="threePt" dir="t"/>
              </a:scene3d>
            </p:spPr>
          </p:pic>
          <p:pic>
            <p:nvPicPr>
              <p:cNvPr id="62" name="图片 61">
                <a:extLst>
                  <a:ext uri="{FF2B5EF4-FFF2-40B4-BE49-F238E27FC236}">
                    <a16:creationId xmlns:a16="http://schemas.microsoft.com/office/drawing/2014/main" id="{A6B6293E-DD5B-474C-9E26-BBA9615EC3D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67724" y="2378386"/>
                <a:ext cx="1219200" cy="1219200"/>
              </a:xfrm>
              <a:prstGeom prst="rect">
                <a:avLst/>
              </a:prstGeom>
              <a:scene3d>
                <a:camera prst="orthographicFront">
                  <a:rot lat="20400000" lon="4290000" rev="0"/>
                </a:camera>
                <a:lightRig rig="threePt" dir="t"/>
              </a:scene3d>
            </p:spPr>
          </p:pic>
          <p:sp>
            <p:nvSpPr>
              <p:cNvPr id="64" name="文本框 63">
                <a:extLst>
                  <a:ext uri="{FF2B5EF4-FFF2-40B4-BE49-F238E27FC236}">
                    <a16:creationId xmlns:a16="http://schemas.microsoft.com/office/drawing/2014/main" id="{B1B80D22-1A89-4937-BD5E-A4F1C831443C}"/>
                  </a:ext>
                </a:extLst>
              </p:cNvPr>
              <p:cNvSpPr txBox="1"/>
              <p:nvPr/>
            </p:nvSpPr>
            <p:spPr>
              <a:xfrm>
                <a:off x="2756505" y="975211"/>
                <a:ext cx="2437017" cy="480820"/>
              </a:xfrm>
              <a:prstGeom prst="rect">
                <a:avLst/>
              </a:prstGeom>
              <a:noFill/>
            </p:spPr>
            <p:txBody>
              <a:bodyPr wrap="square" numCol="1" rtlCol="0">
                <a:spAutoFit/>
              </a:bodyPr>
              <a:lstStyle/>
              <a:p>
                <a:pPr algn="ctr"/>
                <a:r>
                  <a:rPr lang="en-US" altLang="zh-CN" sz="1700" b="1" dirty="0">
                    <a:latin typeface="Bebas Neue" panose="00000500000000000000" pitchFamily="2" charset="0"/>
                    <a:ea typeface="DengXian" panose="02010600030101010101" pitchFamily="2" charset="-122"/>
                    <a:cs typeface="Segoe UI" panose="020B0502040204020203" pitchFamily="34" charset="0"/>
                  </a:rPr>
                  <a:t>Encoder</a:t>
                </a:r>
                <a:endParaRPr lang="en-US" sz="1700" b="1" dirty="0">
                  <a:latin typeface="Bebas Neue" panose="00000500000000000000" pitchFamily="2" charset="0"/>
                  <a:ea typeface="DengXian" panose="02010600030101010101" pitchFamily="2" charset="-122"/>
                  <a:cs typeface="Segoe UI" panose="020B0502040204020203" pitchFamily="34" charset="0"/>
                </a:endParaRPr>
              </a:p>
            </p:txBody>
          </p:sp>
        </p:grpSp>
        <p:sp>
          <p:nvSpPr>
            <p:cNvPr id="66" name="文本框 65">
              <a:extLst>
                <a:ext uri="{FF2B5EF4-FFF2-40B4-BE49-F238E27FC236}">
                  <a16:creationId xmlns:a16="http://schemas.microsoft.com/office/drawing/2014/main" id="{81CC4CC2-C1C1-4519-B24C-31FC30A58F91}"/>
                </a:ext>
              </a:extLst>
            </p:cNvPr>
            <p:cNvSpPr txBox="1"/>
            <p:nvPr/>
          </p:nvSpPr>
          <p:spPr>
            <a:xfrm>
              <a:off x="5538728" y="1236366"/>
              <a:ext cx="1476943" cy="291398"/>
            </a:xfrm>
            <a:prstGeom prst="rect">
              <a:avLst/>
            </a:prstGeom>
            <a:noFill/>
          </p:spPr>
          <p:txBody>
            <a:bodyPr wrap="square" numCol="1" rtlCol="0">
              <a:spAutoFit/>
            </a:bodyPr>
            <a:lstStyle/>
            <a:p>
              <a:pPr algn="ctr"/>
              <a:r>
                <a:rPr lang="en-US" altLang="zh-CN" sz="1700" b="1" dirty="0">
                  <a:latin typeface="Bebas Neue" panose="00000500000000000000" pitchFamily="2" charset="0"/>
                  <a:ea typeface="DengXian" panose="02010600030101010101" pitchFamily="2" charset="-122"/>
                  <a:cs typeface="Segoe UI" panose="020B0502040204020203" pitchFamily="34" charset="0"/>
                </a:rPr>
                <a:t>Decoder</a:t>
              </a:r>
              <a:endParaRPr lang="en-US" sz="1700" b="1" dirty="0">
                <a:latin typeface="Bebas Neue" panose="00000500000000000000" pitchFamily="2" charset="0"/>
                <a:ea typeface="DengXian" panose="02010600030101010101" pitchFamily="2" charset="-122"/>
                <a:cs typeface="Segoe UI" panose="020B0502040204020203" pitchFamily="34" charset="0"/>
              </a:endParaRPr>
            </a:p>
          </p:txBody>
        </p:sp>
      </p:grpSp>
      <p:sp>
        <p:nvSpPr>
          <p:cNvPr id="52" name="Rectangle 51">
            <a:extLst>
              <a:ext uri="{FF2B5EF4-FFF2-40B4-BE49-F238E27FC236}">
                <a16:creationId xmlns:a16="http://schemas.microsoft.com/office/drawing/2014/main" id="{2A562E2C-3C9F-4068-9A1A-E10C50E3C8EE}"/>
              </a:ext>
            </a:extLst>
          </p:cNvPr>
          <p:cNvSpPr/>
          <p:nvPr/>
        </p:nvSpPr>
        <p:spPr>
          <a:xfrm>
            <a:off x="430165" y="5951128"/>
            <a:ext cx="7907644" cy="954107"/>
          </a:xfrm>
          <a:prstGeom prst="rect">
            <a:avLst/>
          </a:prstGeom>
        </p:spPr>
        <p:txBody>
          <a:bodyPr wrap="square">
            <a:spAutoFit/>
          </a:bodyPr>
          <a:lstStyle/>
          <a:p>
            <a:r>
              <a:rPr lang="en-US" sz="1400" dirty="0">
                <a:solidFill>
                  <a:srgbClr val="222222"/>
                </a:solidFill>
                <a:latin typeface="Bebas Neue" panose="00000500000000000000" pitchFamily="2" charset="0"/>
                <a:ea typeface="DengXian" panose="02010600030101010101" pitchFamily="2" charset="-122"/>
              </a:rPr>
              <a:t>[1] Griffin, Daniel, and Jae Lim. "Signal estimation from modified short-time Fourier transform." </a:t>
            </a:r>
            <a:r>
              <a:rPr lang="en-US" sz="1400" i="1" dirty="0">
                <a:solidFill>
                  <a:srgbClr val="222222"/>
                </a:solidFill>
                <a:latin typeface="Bebas Neue" panose="00000500000000000000" pitchFamily="2" charset="0"/>
                <a:ea typeface="DengXian" panose="02010600030101010101" pitchFamily="2" charset="-122"/>
              </a:rPr>
              <a:t>IEEE Transactions on Acoustics, Speech, and Signal Processing</a:t>
            </a:r>
            <a:r>
              <a:rPr lang="en-US" sz="1400" dirty="0">
                <a:solidFill>
                  <a:srgbClr val="222222"/>
                </a:solidFill>
                <a:latin typeface="Bebas Neue" panose="00000500000000000000" pitchFamily="2" charset="0"/>
                <a:ea typeface="DengXian" panose="02010600030101010101" pitchFamily="2" charset="-122"/>
              </a:rPr>
              <a:t> 32.2 (1984): 236-243.</a:t>
            </a:r>
          </a:p>
          <a:p>
            <a:r>
              <a:rPr lang="en-US" sz="1400" dirty="0">
                <a:solidFill>
                  <a:srgbClr val="222222"/>
                </a:solidFill>
                <a:latin typeface="Bebas Neue" panose="00000500000000000000" pitchFamily="2" charset="0"/>
                <a:ea typeface="DengXian" panose="02010600030101010101" pitchFamily="2" charset="-122"/>
              </a:rPr>
              <a:t>[2] He K, Zhang X, Ren S, et al. Deep residual learning for image recognition[C]//Proceedings of the IEEE conference on computer vision and pattern recognition. 2016: 770-778.</a:t>
            </a:r>
            <a:endParaRPr lang="en-US" sz="1400" dirty="0">
              <a:latin typeface="Bebas Neue" panose="00000500000000000000" pitchFamily="2" charset="0"/>
              <a:ea typeface="DengXian" panose="02010600030101010101" pitchFamily="2" charset="-122"/>
            </a:endParaRPr>
          </a:p>
        </p:txBody>
      </p:sp>
      <p:sp>
        <p:nvSpPr>
          <p:cNvPr id="53" name="Left Brace 52">
            <a:extLst>
              <a:ext uri="{FF2B5EF4-FFF2-40B4-BE49-F238E27FC236}">
                <a16:creationId xmlns:a16="http://schemas.microsoft.com/office/drawing/2014/main" id="{FBADB4AD-D1FE-404B-8A79-275A6C3B6B76}"/>
              </a:ext>
            </a:extLst>
          </p:cNvPr>
          <p:cNvSpPr/>
          <p:nvPr/>
        </p:nvSpPr>
        <p:spPr>
          <a:xfrm rot="5400000">
            <a:off x="3495849" y="1509498"/>
            <a:ext cx="490691" cy="3983089"/>
          </a:xfrm>
          <a:prstGeom prst="leftBrace">
            <a:avLst>
              <a:gd name="adj1" fmla="val 69692"/>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63" name="Left Brace 62">
            <a:extLst>
              <a:ext uri="{FF2B5EF4-FFF2-40B4-BE49-F238E27FC236}">
                <a16:creationId xmlns:a16="http://schemas.microsoft.com/office/drawing/2014/main" id="{AB830440-8059-4F24-BBCC-BC90BEDDD278}"/>
              </a:ext>
            </a:extLst>
          </p:cNvPr>
          <p:cNvSpPr/>
          <p:nvPr/>
        </p:nvSpPr>
        <p:spPr>
          <a:xfrm rot="5400000">
            <a:off x="6461492" y="2598952"/>
            <a:ext cx="490691" cy="1793948"/>
          </a:xfrm>
          <a:prstGeom prst="leftBrace">
            <a:avLst>
              <a:gd name="adj1" fmla="val 35603"/>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Tree>
    <p:extLst>
      <p:ext uri="{BB962C8B-B14F-4D97-AF65-F5344CB8AC3E}">
        <p14:creationId xmlns:p14="http://schemas.microsoft.com/office/powerpoint/2010/main" val="31801639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8BF94-C581-495C-A55F-BC16EFA1953E}"/>
              </a:ext>
            </a:extLst>
          </p:cNvPr>
          <p:cNvSpPr>
            <a:spLocks noGrp="1"/>
          </p:cNvSpPr>
          <p:nvPr>
            <p:ph type="title"/>
          </p:nvPr>
        </p:nvSpPr>
        <p:spPr>
          <a:xfrm>
            <a:off x="370390" y="136525"/>
            <a:ext cx="8403220" cy="951496"/>
          </a:xfrm>
        </p:spPr>
        <p:txBody>
          <a:bodyPr>
            <a:normAutofit/>
          </a:bodyPr>
          <a:lstStyle/>
          <a:p>
            <a:r>
              <a:rPr lang="en-US" altLang="zh-CN" dirty="0"/>
              <a:t>Background: Voice-User Interfaces</a:t>
            </a:r>
            <a:endParaRPr lang="zh-CN" altLang="en-US" dirty="0"/>
          </a:p>
        </p:txBody>
      </p:sp>
      <p:sp>
        <p:nvSpPr>
          <p:cNvPr id="4" name="灯片编号占位符 3">
            <a:extLst>
              <a:ext uri="{FF2B5EF4-FFF2-40B4-BE49-F238E27FC236}">
                <a16:creationId xmlns:a16="http://schemas.microsoft.com/office/drawing/2014/main" id="{6E827678-0C15-43FA-B408-DF718F2B320B}"/>
              </a:ext>
            </a:extLst>
          </p:cNvPr>
          <p:cNvSpPr>
            <a:spLocks noGrp="1"/>
          </p:cNvSpPr>
          <p:nvPr>
            <p:ph type="sldNum" sz="quarter" idx="12"/>
          </p:nvPr>
        </p:nvSpPr>
        <p:spPr/>
        <p:txBody>
          <a:bodyPr/>
          <a:lstStyle/>
          <a:p>
            <a:fld id="{82048E2A-1F64-4702-9C24-33EA56EF8F71}" type="slidenum">
              <a:rPr lang="zh-CN" altLang="en-US" smtClean="0"/>
              <a:pPr/>
              <a:t>2</a:t>
            </a:fld>
            <a:endParaRPr lang="zh-CN" altLang="en-US" dirty="0"/>
          </a:p>
        </p:txBody>
      </p:sp>
      <p:pic>
        <p:nvPicPr>
          <p:cNvPr id="24" name="内容占位符 23" descr="图片包含 场景, 房间, 赌场&#10;&#10;描述已自动生成">
            <a:extLst>
              <a:ext uri="{FF2B5EF4-FFF2-40B4-BE49-F238E27FC236}">
                <a16:creationId xmlns:a16="http://schemas.microsoft.com/office/drawing/2014/main" id="{639E9DFC-AFBB-4DEB-994B-5CDF77D7AE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8035" y="1956151"/>
            <a:ext cx="3467930" cy="3472522"/>
          </a:xfrm>
        </p:spPr>
      </p:pic>
      <p:pic>
        <p:nvPicPr>
          <p:cNvPr id="25" name="图片 24">
            <a:extLst>
              <a:ext uri="{FF2B5EF4-FFF2-40B4-BE49-F238E27FC236}">
                <a16:creationId xmlns:a16="http://schemas.microsoft.com/office/drawing/2014/main" id="{87B63FA2-504E-4FFF-8F50-62041C24FC0F}"/>
              </a:ext>
            </a:extLst>
          </p:cNvPr>
          <p:cNvPicPr>
            <a:picLocks noChangeAspect="1"/>
          </p:cNvPicPr>
          <p:nvPr/>
        </p:nvPicPr>
        <p:blipFill>
          <a:blip r:embed="rId4"/>
          <a:stretch>
            <a:fillRect/>
          </a:stretch>
        </p:blipFill>
        <p:spPr>
          <a:xfrm>
            <a:off x="6567317" y="2329602"/>
            <a:ext cx="1579138" cy="1099398"/>
          </a:xfrm>
          <a:prstGeom prst="rect">
            <a:avLst/>
          </a:prstGeom>
        </p:spPr>
      </p:pic>
      <p:pic>
        <p:nvPicPr>
          <p:cNvPr id="26" name="Picture 4" descr="Image result for voice control vehicle">
            <a:extLst>
              <a:ext uri="{FF2B5EF4-FFF2-40B4-BE49-F238E27FC236}">
                <a16:creationId xmlns:a16="http://schemas.microsoft.com/office/drawing/2014/main" id="{28DF871C-9CB8-4084-BBB6-337B27FDC8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026"/>
          <a:stretch/>
        </p:blipFill>
        <p:spPr bwMode="auto">
          <a:xfrm>
            <a:off x="1040999" y="4013933"/>
            <a:ext cx="1579138" cy="10993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walking voice assistant">
            <a:extLst>
              <a:ext uri="{FF2B5EF4-FFF2-40B4-BE49-F238E27FC236}">
                <a16:creationId xmlns:a16="http://schemas.microsoft.com/office/drawing/2014/main" id="{95B983DB-8A58-4FD4-9B57-08D91B823F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8446" y="743489"/>
            <a:ext cx="1594900" cy="10993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 result for office homepod macbook">
            <a:extLst>
              <a:ext uri="{FF2B5EF4-FFF2-40B4-BE49-F238E27FC236}">
                <a16:creationId xmlns:a16="http://schemas.microsoft.com/office/drawing/2014/main" id="{B4F05F8F-D5A1-4A78-986B-6909154226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50656" y="743489"/>
            <a:ext cx="1579138" cy="1099396"/>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descr="图片包含 室内, 生活, 沙发, 墙壁&#10;&#10;描述已自动生成">
            <a:extLst>
              <a:ext uri="{FF2B5EF4-FFF2-40B4-BE49-F238E27FC236}">
                <a16:creationId xmlns:a16="http://schemas.microsoft.com/office/drawing/2014/main" id="{0117FCC0-3A59-4CE1-BE44-8CD21F7A8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999" y="2378710"/>
            <a:ext cx="1535684" cy="1099398"/>
          </a:xfrm>
          <a:prstGeom prst="rect">
            <a:avLst/>
          </a:prstGeom>
          <a:ln w="22225">
            <a:noFill/>
          </a:ln>
        </p:spPr>
      </p:pic>
      <p:pic>
        <p:nvPicPr>
          <p:cNvPr id="35" name="图片 34" descr="图片包含 人员, 妇女&#10;&#10;描述已自动生成">
            <a:extLst>
              <a:ext uri="{FF2B5EF4-FFF2-40B4-BE49-F238E27FC236}">
                <a16:creationId xmlns:a16="http://schemas.microsoft.com/office/drawing/2014/main" id="{22AFB7A9-BD8E-4A43-A67D-978900AD7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3863" y="4013933"/>
            <a:ext cx="1579138" cy="1099398"/>
          </a:xfrm>
          <a:prstGeom prst="rect">
            <a:avLst/>
          </a:prstGeom>
        </p:spPr>
      </p:pic>
      <p:pic>
        <p:nvPicPr>
          <p:cNvPr id="1032" name="Picture 8" descr="Image result for voice shopping">
            <a:extLst>
              <a:ext uri="{FF2B5EF4-FFF2-40B4-BE49-F238E27FC236}">
                <a16:creationId xmlns:a16="http://schemas.microsoft.com/office/drawing/2014/main" id="{6C6F8150-4C43-47F1-9F36-26B5F40D30F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679" r="7198"/>
          <a:stretch/>
        </p:blipFill>
        <p:spPr bwMode="auto">
          <a:xfrm>
            <a:off x="2396691" y="5452731"/>
            <a:ext cx="1696653" cy="1110857"/>
          </a:xfrm>
          <a:prstGeom prst="rect">
            <a:avLst/>
          </a:prstGeom>
          <a:noFill/>
          <a:extLst>
            <a:ext uri="{909E8E84-426E-40DD-AFC4-6F175D3DCCD1}">
              <a14:hiddenFill xmlns:a14="http://schemas.microsoft.com/office/drawing/2010/main">
                <a:solidFill>
                  <a:srgbClr val="FFFFFF"/>
                </a:solidFill>
              </a14:hiddenFill>
            </a:ext>
          </a:extLst>
        </p:spPr>
      </p:pic>
      <p:pic>
        <p:nvPicPr>
          <p:cNvPr id="38" name="图片 37" descr="图片包含 电子产品&#10;&#10;描述已自动生成">
            <a:extLst>
              <a:ext uri="{FF2B5EF4-FFF2-40B4-BE49-F238E27FC236}">
                <a16:creationId xmlns:a16="http://schemas.microsoft.com/office/drawing/2014/main" id="{5ED378EE-EC40-433F-B9A7-5E9A130C5D93}"/>
              </a:ext>
            </a:extLst>
          </p:cNvPr>
          <p:cNvPicPr>
            <a:picLocks noChangeAspect="1"/>
          </p:cNvPicPr>
          <p:nvPr/>
        </p:nvPicPr>
        <p:blipFill rotWithShape="1">
          <a:blip r:embed="rId11">
            <a:extLst>
              <a:ext uri="{28A0092B-C50C-407E-A947-70E740481C1C}">
                <a14:useLocalDpi xmlns:a14="http://schemas.microsoft.com/office/drawing/2010/main" val="0"/>
              </a:ext>
            </a:extLst>
          </a:blip>
          <a:srcRect l="3620" r="7275"/>
          <a:stretch/>
        </p:blipFill>
        <p:spPr>
          <a:xfrm>
            <a:off x="5050656" y="5460512"/>
            <a:ext cx="1579138" cy="1095293"/>
          </a:xfrm>
          <a:prstGeom prst="rect">
            <a:avLst/>
          </a:prstGeom>
        </p:spPr>
      </p:pic>
      <p:sp>
        <p:nvSpPr>
          <p:cNvPr id="3" name="TextBox 2">
            <a:extLst>
              <a:ext uri="{FF2B5EF4-FFF2-40B4-BE49-F238E27FC236}">
                <a16:creationId xmlns:a16="http://schemas.microsoft.com/office/drawing/2014/main" id="{D6FB1F77-DD44-4EC5-B3DF-735B5D49EE3A}"/>
              </a:ext>
            </a:extLst>
          </p:cNvPr>
          <p:cNvSpPr txBox="1"/>
          <p:nvPr/>
        </p:nvSpPr>
        <p:spPr>
          <a:xfrm>
            <a:off x="960515" y="3478108"/>
            <a:ext cx="1696652" cy="369332"/>
          </a:xfrm>
          <a:prstGeom prst="rect">
            <a:avLst/>
          </a:prstGeom>
          <a:noFill/>
        </p:spPr>
        <p:txBody>
          <a:bodyPr wrap="square" rtlCol="0">
            <a:spAutoFit/>
          </a:bodyPr>
          <a:lstStyle/>
          <a:p>
            <a:pPr algn="ctr"/>
            <a:r>
              <a:rPr lang="en-US" b="1" dirty="0">
                <a:latin typeface="Bebas Neue" panose="00000500000000000000" pitchFamily="2" charset="0"/>
                <a:ea typeface="DengXian" panose="02010600030101010101" pitchFamily="2" charset="-122"/>
                <a:cs typeface="Calibri" panose="020F0502020204030204" pitchFamily="34" charset="0"/>
              </a:rPr>
              <a:t>Entertainment</a:t>
            </a:r>
          </a:p>
        </p:txBody>
      </p:sp>
      <p:sp>
        <p:nvSpPr>
          <p:cNvPr id="14" name="TextBox 13">
            <a:extLst>
              <a:ext uri="{FF2B5EF4-FFF2-40B4-BE49-F238E27FC236}">
                <a16:creationId xmlns:a16="http://schemas.microsoft.com/office/drawing/2014/main" id="{8761322F-B62A-4D72-BFD5-C7F9C1885016}"/>
              </a:ext>
            </a:extLst>
          </p:cNvPr>
          <p:cNvSpPr txBox="1"/>
          <p:nvPr/>
        </p:nvSpPr>
        <p:spPr>
          <a:xfrm>
            <a:off x="960515" y="5113331"/>
            <a:ext cx="1696652" cy="369332"/>
          </a:xfrm>
          <a:prstGeom prst="rect">
            <a:avLst/>
          </a:prstGeom>
          <a:noFill/>
        </p:spPr>
        <p:txBody>
          <a:bodyPr wrap="square" rtlCol="0">
            <a:spAutoFit/>
          </a:bodyPr>
          <a:lstStyle/>
          <a:p>
            <a:pPr algn="ctr"/>
            <a:r>
              <a:rPr lang="en-US" b="1" dirty="0">
                <a:latin typeface="Bebas Neue" panose="00000500000000000000" pitchFamily="2" charset="0"/>
                <a:ea typeface="DengXian" panose="02010600030101010101" pitchFamily="2" charset="-122"/>
                <a:cs typeface="Calibri" panose="020F0502020204030204" pitchFamily="34" charset="0"/>
              </a:rPr>
              <a:t>Commute </a:t>
            </a:r>
          </a:p>
        </p:txBody>
      </p:sp>
      <p:sp>
        <p:nvSpPr>
          <p:cNvPr id="15" name="TextBox 14">
            <a:extLst>
              <a:ext uri="{FF2B5EF4-FFF2-40B4-BE49-F238E27FC236}">
                <a16:creationId xmlns:a16="http://schemas.microsoft.com/office/drawing/2014/main" id="{ACFB7926-48E2-4C49-ACA4-9FC611A57442}"/>
              </a:ext>
            </a:extLst>
          </p:cNvPr>
          <p:cNvSpPr txBox="1"/>
          <p:nvPr/>
        </p:nvSpPr>
        <p:spPr>
          <a:xfrm>
            <a:off x="6486833" y="3426407"/>
            <a:ext cx="1696652" cy="369332"/>
          </a:xfrm>
          <a:prstGeom prst="rect">
            <a:avLst/>
          </a:prstGeom>
          <a:noFill/>
        </p:spPr>
        <p:txBody>
          <a:bodyPr wrap="square" rtlCol="0">
            <a:spAutoFit/>
          </a:bodyPr>
          <a:lstStyle/>
          <a:p>
            <a:pPr algn="ctr"/>
            <a:r>
              <a:rPr lang="en-US" b="1" dirty="0">
                <a:latin typeface="Bebas Neue" panose="00000500000000000000" pitchFamily="2" charset="0"/>
                <a:ea typeface="DengXian" panose="02010600030101010101" pitchFamily="2" charset="-122"/>
                <a:cs typeface="Calibri" panose="020F0502020204030204" pitchFamily="34" charset="0"/>
              </a:rPr>
              <a:t>Cooking</a:t>
            </a:r>
          </a:p>
        </p:txBody>
      </p:sp>
      <p:sp>
        <p:nvSpPr>
          <p:cNvPr id="16" name="TextBox 15">
            <a:extLst>
              <a:ext uri="{FF2B5EF4-FFF2-40B4-BE49-F238E27FC236}">
                <a16:creationId xmlns:a16="http://schemas.microsoft.com/office/drawing/2014/main" id="{8CD58DE3-7086-4FBC-B665-988F4BE4B1CD}"/>
              </a:ext>
            </a:extLst>
          </p:cNvPr>
          <p:cNvSpPr txBox="1"/>
          <p:nvPr/>
        </p:nvSpPr>
        <p:spPr>
          <a:xfrm>
            <a:off x="2396691" y="6513419"/>
            <a:ext cx="1696652" cy="369332"/>
          </a:xfrm>
          <a:prstGeom prst="rect">
            <a:avLst/>
          </a:prstGeom>
          <a:noFill/>
        </p:spPr>
        <p:txBody>
          <a:bodyPr wrap="square" rtlCol="0">
            <a:spAutoFit/>
          </a:bodyPr>
          <a:lstStyle/>
          <a:p>
            <a:pPr algn="ctr"/>
            <a:r>
              <a:rPr lang="en-US" b="1" dirty="0">
                <a:latin typeface="Bebas Neue" panose="00000500000000000000" pitchFamily="2" charset="0"/>
                <a:ea typeface="DengXian" panose="02010600030101010101" pitchFamily="2" charset="-122"/>
                <a:cs typeface="Calibri" panose="020F0502020204030204" pitchFamily="34" charset="0"/>
              </a:rPr>
              <a:t>Shopping</a:t>
            </a:r>
          </a:p>
        </p:txBody>
      </p:sp>
      <p:sp>
        <p:nvSpPr>
          <p:cNvPr id="17" name="TextBox 16">
            <a:extLst>
              <a:ext uri="{FF2B5EF4-FFF2-40B4-BE49-F238E27FC236}">
                <a16:creationId xmlns:a16="http://schemas.microsoft.com/office/drawing/2014/main" id="{25451980-6FBC-4760-A760-1F576539B154}"/>
              </a:ext>
            </a:extLst>
          </p:cNvPr>
          <p:cNvSpPr txBox="1"/>
          <p:nvPr/>
        </p:nvSpPr>
        <p:spPr>
          <a:xfrm>
            <a:off x="6508560" y="5113331"/>
            <a:ext cx="1696652" cy="369332"/>
          </a:xfrm>
          <a:prstGeom prst="rect">
            <a:avLst/>
          </a:prstGeom>
          <a:noFill/>
        </p:spPr>
        <p:txBody>
          <a:bodyPr wrap="square" rtlCol="0">
            <a:spAutoFit/>
          </a:bodyPr>
          <a:lstStyle/>
          <a:p>
            <a:pPr algn="ctr"/>
            <a:r>
              <a:rPr lang="en-US" b="1" dirty="0">
                <a:latin typeface="Bebas Neue" panose="00000500000000000000" pitchFamily="2" charset="0"/>
                <a:ea typeface="DengXian" panose="02010600030101010101" pitchFamily="2" charset="-122"/>
                <a:cs typeface="Calibri" panose="020F0502020204030204" pitchFamily="34" charset="0"/>
              </a:rPr>
              <a:t>Fitness</a:t>
            </a:r>
          </a:p>
        </p:txBody>
      </p:sp>
      <p:sp>
        <p:nvSpPr>
          <p:cNvPr id="18" name="TextBox 17">
            <a:extLst>
              <a:ext uri="{FF2B5EF4-FFF2-40B4-BE49-F238E27FC236}">
                <a16:creationId xmlns:a16="http://schemas.microsoft.com/office/drawing/2014/main" id="{491AB877-A23D-4951-82F1-D3048B130AAB}"/>
              </a:ext>
            </a:extLst>
          </p:cNvPr>
          <p:cNvSpPr txBox="1"/>
          <p:nvPr/>
        </p:nvSpPr>
        <p:spPr>
          <a:xfrm>
            <a:off x="4991899" y="6525478"/>
            <a:ext cx="1696652" cy="369332"/>
          </a:xfrm>
          <a:prstGeom prst="rect">
            <a:avLst/>
          </a:prstGeom>
          <a:noFill/>
        </p:spPr>
        <p:txBody>
          <a:bodyPr wrap="square" rtlCol="0">
            <a:spAutoFit/>
          </a:bodyPr>
          <a:lstStyle/>
          <a:p>
            <a:pPr algn="ctr"/>
            <a:r>
              <a:rPr lang="en-US" altLang="zh-CN" b="1" dirty="0">
                <a:latin typeface="Bebas Neue" panose="00000500000000000000" pitchFamily="2" charset="0"/>
                <a:ea typeface="DengXian" panose="02010600030101010101" pitchFamily="2" charset="-122"/>
                <a:cs typeface="Calibri" panose="020F0502020204030204" pitchFamily="34" charset="0"/>
              </a:rPr>
              <a:t>Business</a:t>
            </a:r>
            <a:endParaRPr lang="en-US" b="1" dirty="0">
              <a:latin typeface="Bebas Neue" panose="00000500000000000000" pitchFamily="2" charset="0"/>
              <a:ea typeface="DengXian" panose="02010600030101010101" pitchFamily="2" charset="-122"/>
              <a:cs typeface="Calibri" panose="020F0502020204030204" pitchFamily="34" charset="0"/>
            </a:endParaRPr>
          </a:p>
        </p:txBody>
      </p:sp>
      <p:sp>
        <p:nvSpPr>
          <p:cNvPr id="19" name="TextBox 18">
            <a:extLst>
              <a:ext uri="{FF2B5EF4-FFF2-40B4-BE49-F238E27FC236}">
                <a16:creationId xmlns:a16="http://schemas.microsoft.com/office/drawing/2014/main" id="{78117A04-B215-40D6-8F36-150CC485ED43}"/>
              </a:ext>
            </a:extLst>
          </p:cNvPr>
          <p:cNvSpPr txBox="1"/>
          <p:nvPr/>
        </p:nvSpPr>
        <p:spPr>
          <a:xfrm>
            <a:off x="4991899" y="1797755"/>
            <a:ext cx="1696652" cy="369332"/>
          </a:xfrm>
          <a:prstGeom prst="rect">
            <a:avLst/>
          </a:prstGeom>
          <a:noFill/>
        </p:spPr>
        <p:txBody>
          <a:bodyPr wrap="square" rtlCol="0">
            <a:spAutoFit/>
          </a:bodyPr>
          <a:lstStyle/>
          <a:p>
            <a:pPr algn="ctr"/>
            <a:r>
              <a:rPr lang="en-US" b="1" dirty="0">
                <a:latin typeface="Bebas Neue" panose="00000500000000000000" pitchFamily="2" charset="0"/>
                <a:ea typeface="DengXian" panose="02010600030101010101" pitchFamily="2" charset="-122"/>
                <a:cs typeface="Calibri" panose="020F0502020204030204" pitchFamily="34" charset="0"/>
              </a:rPr>
              <a:t>Work</a:t>
            </a:r>
          </a:p>
        </p:txBody>
      </p:sp>
      <p:sp>
        <p:nvSpPr>
          <p:cNvPr id="20" name="TextBox 19">
            <a:extLst>
              <a:ext uri="{FF2B5EF4-FFF2-40B4-BE49-F238E27FC236}">
                <a16:creationId xmlns:a16="http://schemas.microsoft.com/office/drawing/2014/main" id="{D7343E9C-57AA-4383-B3B3-6396D9234BEE}"/>
              </a:ext>
            </a:extLst>
          </p:cNvPr>
          <p:cNvSpPr txBox="1"/>
          <p:nvPr/>
        </p:nvSpPr>
        <p:spPr>
          <a:xfrm>
            <a:off x="2447570" y="1777499"/>
            <a:ext cx="1696652" cy="369332"/>
          </a:xfrm>
          <a:prstGeom prst="rect">
            <a:avLst/>
          </a:prstGeom>
          <a:noFill/>
        </p:spPr>
        <p:txBody>
          <a:bodyPr wrap="square" rtlCol="0">
            <a:spAutoFit/>
          </a:bodyPr>
          <a:lstStyle/>
          <a:p>
            <a:pPr algn="ctr"/>
            <a:r>
              <a:rPr lang="en-US" b="1" dirty="0">
                <a:latin typeface="Bebas Neue" panose="00000500000000000000" pitchFamily="2" charset="0"/>
                <a:ea typeface="DengXian" panose="02010600030101010101" pitchFamily="2" charset="-122"/>
                <a:cs typeface="Calibri" panose="020F0502020204030204" pitchFamily="34" charset="0"/>
              </a:rPr>
              <a:t>Travel</a:t>
            </a:r>
          </a:p>
        </p:txBody>
      </p:sp>
    </p:spTree>
    <p:extLst>
      <p:ext uri="{BB962C8B-B14F-4D97-AF65-F5344CB8AC3E}">
        <p14:creationId xmlns:p14="http://schemas.microsoft.com/office/powerpoint/2010/main" val="39728009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0E2A8989-6121-43D5-BB58-474573F65326}"/>
              </a:ext>
            </a:extLst>
          </p:cNvPr>
          <p:cNvSpPr>
            <a:spLocks noGrp="1"/>
          </p:cNvSpPr>
          <p:nvPr>
            <p:ph type="title"/>
          </p:nvPr>
        </p:nvSpPr>
        <p:spPr/>
        <p:txBody>
          <a:bodyPr anchor="ctr"/>
          <a:lstStyle/>
          <a:p>
            <a:pPr algn="ctr"/>
            <a:r>
              <a:rPr lang="en-US" altLang="zh-CN" dirty="0"/>
              <a:t>Evaluation</a:t>
            </a:r>
            <a:endParaRPr lang="zh-CN" altLang="en-US" dirty="0"/>
          </a:p>
        </p:txBody>
      </p:sp>
      <p:sp>
        <p:nvSpPr>
          <p:cNvPr id="6" name="文本占位符 5">
            <a:extLst>
              <a:ext uri="{FF2B5EF4-FFF2-40B4-BE49-F238E27FC236}">
                <a16:creationId xmlns:a16="http://schemas.microsoft.com/office/drawing/2014/main" id="{C2211D8F-5EE7-4D9E-9382-B02DE4B93D4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BBAD20F-EFFA-4B6F-9ED2-99C602D46F7F}"/>
              </a:ext>
            </a:extLst>
          </p:cNvPr>
          <p:cNvSpPr>
            <a:spLocks noGrp="1"/>
          </p:cNvSpPr>
          <p:nvPr>
            <p:ph type="sldNum" sz="quarter" idx="12"/>
          </p:nvPr>
        </p:nvSpPr>
        <p:spPr/>
        <p:txBody>
          <a:bodyPr/>
          <a:lstStyle/>
          <a:p>
            <a:fld id="{82048E2A-1F64-4702-9C24-33EA56EF8F71}" type="slidenum">
              <a:rPr lang="zh-CN" altLang="en-US" smtClean="0"/>
              <a:pPr/>
              <a:t>20</a:t>
            </a:fld>
            <a:endParaRPr lang="zh-CN" altLang="en-US" dirty="0"/>
          </a:p>
        </p:txBody>
      </p:sp>
    </p:spTree>
    <p:extLst>
      <p:ext uri="{BB962C8B-B14F-4D97-AF65-F5344CB8AC3E}">
        <p14:creationId xmlns:p14="http://schemas.microsoft.com/office/powerpoint/2010/main" val="8131756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6766FB13-01C8-4AD5-A719-FAEB8AEE9FD7}"/>
              </a:ext>
            </a:extLst>
          </p:cNvPr>
          <p:cNvSpPr>
            <a:spLocks noGrp="1"/>
          </p:cNvSpPr>
          <p:nvPr>
            <p:ph type="title"/>
          </p:nvPr>
        </p:nvSpPr>
        <p:spPr/>
        <p:txBody>
          <a:bodyPr/>
          <a:lstStyle/>
          <a:p>
            <a:r>
              <a:rPr lang="en-US" altLang="zh-CN" dirty="0"/>
              <a:t>Experimental Setup</a:t>
            </a:r>
            <a:endParaRPr lang="zh-CN" altLang="en-US" dirty="0"/>
          </a:p>
        </p:txBody>
      </p:sp>
      <p:sp>
        <p:nvSpPr>
          <p:cNvPr id="6" name="内容占位符 5">
            <a:extLst>
              <a:ext uri="{FF2B5EF4-FFF2-40B4-BE49-F238E27FC236}">
                <a16:creationId xmlns:a16="http://schemas.microsoft.com/office/drawing/2014/main" id="{FD1D44AD-82FA-4148-8D6A-243C3446A321}"/>
              </a:ext>
            </a:extLst>
          </p:cNvPr>
          <p:cNvSpPr>
            <a:spLocks noGrp="1"/>
          </p:cNvSpPr>
          <p:nvPr>
            <p:ph idx="1"/>
          </p:nvPr>
        </p:nvSpPr>
        <p:spPr>
          <a:xfrm>
            <a:off x="370390" y="756342"/>
            <a:ext cx="5318141" cy="5088942"/>
          </a:xfrm>
        </p:spPr>
        <p:txBody>
          <a:bodyPr/>
          <a:lstStyle/>
          <a:p>
            <a:r>
              <a:rPr lang="en-US" altLang="zh-CN" dirty="0"/>
              <a:t>Implementation</a:t>
            </a:r>
          </a:p>
          <a:p>
            <a:pPr lvl="1"/>
            <a:r>
              <a:rPr lang="en-US" altLang="zh-CN" dirty="0"/>
              <a:t>Customized </a:t>
            </a:r>
            <a:r>
              <a:rPr lang="en-US" altLang="zh-CN" dirty="0" err="1"/>
              <a:t>mmWave</a:t>
            </a:r>
            <a:r>
              <a:rPr lang="en-US" altLang="zh-CN" dirty="0"/>
              <a:t> FMCW probe</a:t>
            </a:r>
          </a:p>
          <a:p>
            <a:pPr marL="914400" lvl="2" indent="0">
              <a:buNone/>
            </a:pPr>
            <a:r>
              <a:rPr lang="en-US" altLang="zh-CN" sz="1600" dirty="0"/>
              <a:t>11.8 cm×4.5 cm×1.5 cm, 45.4g, 1.23W</a:t>
            </a:r>
          </a:p>
          <a:p>
            <a:pPr lvl="1"/>
            <a:r>
              <a:rPr lang="en-US" altLang="zh-CN" dirty="0"/>
              <a:t>Wave-voice Net is implemented in </a:t>
            </a:r>
            <a:r>
              <a:rPr lang="en-US" altLang="zh-CN" dirty="0" err="1"/>
              <a:t>PyTorch</a:t>
            </a:r>
            <a:r>
              <a:rPr lang="en-US" altLang="zh-CN" dirty="0"/>
              <a:t>, trained on 3 GPUs</a:t>
            </a:r>
          </a:p>
          <a:p>
            <a:r>
              <a:rPr lang="en-US" altLang="zh-CN" dirty="0"/>
              <a:t>Participants</a:t>
            </a:r>
          </a:p>
          <a:p>
            <a:pPr lvl="1"/>
            <a:r>
              <a:rPr lang="en-US" altLang="zh-CN" dirty="0"/>
              <a:t>21 Subjects (</a:t>
            </a:r>
            <a:r>
              <a:rPr lang="en-US" dirty="0"/>
              <a:t>11 males and 10 females, ages from 21 to 35</a:t>
            </a:r>
            <a:r>
              <a:rPr lang="en-US" altLang="zh-CN" dirty="0"/>
              <a:t>) </a:t>
            </a:r>
          </a:p>
          <a:p>
            <a:pPr lvl="1"/>
            <a:r>
              <a:rPr lang="en-US" altLang="zh-CN" dirty="0"/>
              <a:t>Read 5 materials</a:t>
            </a:r>
            <a:r>
              <a:rPr lang="en-US" altLang="zh-CN" baseline="30000" dirty="0"/>
              <a:t>[1]</a:t>
            </a:r>
            <a:r>
              <a:rPr lang="en-US" altLang="zh-CN" dirty="0"/>
              <a:t> including all phonemes in English,</a:t>
            </a:r>
            <a:r>
              <a:rPr lang="zh-CN" altLang="en-US" dirty="0"/>
              <a:t> </a:t>
            </a:r>
            <a:r>
              <a:rPr lang="en-US" altLang="zh-CN" dirty="0"/>
              <a:t>totally</a:t>
            </a:r>
            <a:r>
              <a:rPr lang="zh-CN" altLang="en-US" dirty="0"/>
              <a:t> </a:t>
            </a:r>
            <a:r>
              <a:rPr lang="en-US" altLang="zh-CN" dirty="0"/>
              <a:t>43722</a:t>
            </a:r>
            <a:r>
              <a:rPr lang="zh-CN" altLang="en-US" dirty="0"/>
              <a:t> </a:t>
            </a:r>
            <a:r>
              <a:rPr lang="en-US" altLang="zh-CN" dirty="0"/>
              <a:t>samples</a:t>
            </a:r>
          </a:p>
          <a:p>
            <a:endParaRPr lang="en-US" altLang="zh-CN" dirty="0"/>
          </a:p>
          <a:p>
            <a:endParaRPr lang="en-US" altLang="zh-CN" dirty="0"/>
          </a:p>
          <a:p>
            <a:endParaRPr lang="zh-CN" altLang="en-US" dirty="0"/>
          </a:p>
        </p:txBody>
      </p:sp>
      <p:sp>
        <p:nvSpPr>
          <p:cNvPr id="4" name="灯片编号占位符 3">
            <a:extLst>
              <a:ext uri="{FF2B5EF4-FFF2-40B4-BE49-F238E27FC236}">
                <a16:creationId xmlns:a16="http://schemas.microsoft.com/office/drawing/2014/main" id="{8D74E1DB-F50E-49DB-9DE6-1743BC713539}"/>
              </a:ext>
            </a:extLst>
          </p:cNvPr>
          <p:cNvSpPr>
            <a:spLocks noGrp="1"/>
          </p:cNvSpPr>
          <p:nvPr>
            <p:ph type="sldNum" sz="quarter" idx="12"/>
          </p:nvPr>
        </p:nvSpPr>
        <p:spPr/>
        <p:txBody>
          <a:bodyPr/>
          <a:lstStyle/>
          <a:p>
            <a:fld id="{82048E2A-1F64-4702-9C24-33EA56EF8F71}" type="slidenum">
              <a:rPr lang="zh-CN" altLang="en-US" smtClean="0"/>
              <a:t>21</a:t>
            </a:fld>
            <a:endParaRPr lang="zh-CN" altLang="en-US"/>
          </a:p>
        </p:txBody>
      </p:sp>
      <p:pic>
        <p:nvPicPr>
          <p:cNvPr id="7" name="图片 6" descr="图片包含 室内&#10;&#10;描述已自动生成">
            <a:extLst>
              <a:ext uri="{FF2B5EF4-FFF2-40B4-BE49-F238E27FC236}">
                <a16:creationId xmlns:a16="http://schemas.microsoft.com/office/drawing/2014/main" id="{48118B94-A03E-4A43-892C-63F0E0000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 t="17146" b="24695"/>
          <a:stretch/>
        </p:blipFill>
        <p:spPr>
          <a:xfrm rot="5400000">
            <a:off x="5628864" y="1087274"/>
            <a:ext cx="3539736" cy="2538063"/>
          </a:xfrm>
          <a:prstGeom prst="rect">
            <a:avLst/>
          </a:prstGeom>
        </p:spPr>
      </p:pic>
      <p:pic>
        <p:nvPicPr>
          <p:cNvPr id="15" name="图片 14">
            <a:extLst>
              <a:ext uri="{FF2B5EF4-FFF2-40B4-BE49-F238E27FC236}">
                <a16:creationId xmlns:a16="http://schemas.microsoft.com/office/drawing/2014/main" id="{1FB3534F-CED5-421A-9904-D5883B4058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3" t="4925" r="215" b="14561"/>
          <a:stretch/>
        </p:blipFill>
        <p:spPr>
          <a:xfrm>
            <a:off x="5977287" y="4295866"/>
            <a:ext cx="2842892" cy="1890792"/>
          </a:xfrm>
          <a:prstGeom prst="rect">
            <a:avLst/>
          </a:prstGeom>
        </p:spPr>
      </p:pic>
      <p:pic>
        <p:nvPicPr>
          <p:cNvPr id="12" name="图片 11">
            <a:extLst>
              <a:ext uri="{FF2B5EF4-FFF2-40B4-BE49-F238E27FC236}">
                <a16:creationId xmlns:a16="http://schemas.microsoft.com/office/drawing/2014/main" id="{38C3BAA3-8895-46CC-B4C0-503E880597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069899" y="5463149"/>
            <a:ext cx="704407" cy="528306"/>
          </a:xfrm>
          <a:prstGeom prst="rect">
            <a:avLst/>
          </a:prstGeom>
          <a:ln w="25400">
            <a:solidFill>
              <a:schemeClr val="bg1"/>
            </a:solidFill>
          </a:ln>
        </p:spPr>
      </p:pic>
      <p:pic>
        <p:nvPicPr>
          <p:cNvPr id="29" name="图片 28">
            <a:extLst>
              <a:ext uri="{FF2B5EF4-FFF2-40B4-BE49-F238E27FC236}">
                <a16:creationId xmlns:a16="http://schemas.microsoft.com/office/drawing/2014/main" id="{E8B1A1E7-5CB2-4CC6-9EEF-1FA1DF8B94A6}"/>
              </a:ext>
            </a:extLst>
          </p:cNvPr>
          <p:cNvPicPr>
            <a:picLocks noChangeAspect="1"/>
          </p:cNvPicPr>
          <p:nvPr/>
        </p:nvPicPr>
        <p:blipFill>
          <a:blip r:embed="rId6"/>
          <a:stretch>
            <a:fillRect/>
          </a:stretch>
        </p:blipFill>
        <p:spPr>
          <a:xfrm>
            <a:off x="2375572" y="4718257"/>
            <a:ext cx="2842892" cy="1520617"/>
          </a:xfrm>
          <a:prstGeom prst="rect">
            <a:avLst/>
          </a:prstGeom>
        </p:spPr>
      </p:pic>
      <p:sp>
        <p:nvSpPr>
          <p:cNvPr id="2" name="Rectangle 1">
            <a:extLst>
              <a:ext uri="{FF2B5EF4-FFF2-40B4-BE49-F238E27FC236}">
                <a16:creationId xmlns:a16="http://schemas.microsoft.com/office/drawing/2014/main" id="{2F5CB4EC-A24E-4CF6-AC91-00EC5A9BF2C5}"/>
              </a:ext>
            </a:extLst>
          </p:cNvPr>
          <p:cNvSpPr/>
          <p:nvPr/>
        </p:nvSpPr>
        <p:spPr>
          <a:xfrm>
            <a:off x="673084" y="6356350"/>
            <a:ext cx="7484865" cy="307777"/>
          </a:xfrm>
          <a:prstGeom prst="rect">
            <a:avLst/>
          </a:prstGeom>
        </p:spPr>
        <p:txBody>
          <a:bodyPr wrap="square">
            <a:spAutoFit/>
          </a:bodyPr>
          <a:lstStyle/>
          <a:p>
            <a:r>
              <a:rPr lang="en-US" sz="1400" dirty="0">
                <a:solidFill>
                  <a:srgbClr val="333333"/>
                </a:solidFill>
                <a:latin typeface="Bebas Neue" panose="00000500000000000000" pitchFamily="2" charset="0"/>
              </a:rPr>
              <a:t>[1] Fairbanks, G. (1969). </a:t>
            </a:r>
            <a:r>
              <a:rPr lang="en-US" sz="1400" i="1" dirty="0">
                <a:solidFill>
                  <a:srgbClr val="333333"/>
                </a:solidFill>
                <a:latin typeface="Bebas Neue" panose="00000500000000000000" pitchFamily="2" charset="0"/>
              </a:rPr>
              <a:t>Voice and Articulation </a:t>
            </a:r>
            <a:r>
              <a:rPr lang="en-US" sz="1400" i="1" dirty="0" err="1">
                <a:solidFill>
                  <a:srgbClr val="333333"/>
                </a:solidFill>
                <a:latin typeface="Bebas Neue" panose="00000500000000000000" pitchFamily="2" charset="0"/>
              </a:rPr>
              <a:t>Drillbook</a:t>
            </a:r>
            <a:r>
              <a:rPr lang="en-US" sz="1400" dirty="0">
                <a:solidFill>
                  <a:srgbClr val="333333"/>
                </a:solidFill>
                <a:latin typeface="Bebas Neue" panose="00000500000000000000" pitchFamily="2" charset="0"/>
              </a:rPr>
              <a:t>. (pp. 124-139). New York: Harper &amp; Row.</a:t>
            </a:r>
            <a:endParaRPr lang="en-US" sz="1400" dirty="0">
              <a:latin typeface="Bebas Neue" panose="00000500000000000000" pitchFamily="2" charset="0"/>
            </a:endParaRPr>
          </a:p>
        </p:txBody>
      </p:sp>
    </p:spTree>
    <p:extLst>
      <p:ext uri="{BB962C8B-B14F-4D97-AF65-F5344CB8AC3E}">
        <p14:creationId xmlns:p14="http://schemas.microsoft.com/office/powerpoint/2010/main" val="22007632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屏幕截图&#10;&#10;描述已自动生成">
            <a:extLst>
              <a:ext uri="{FF2B5EF4-FFF2-40B4-BE49-F238E27FC236}">
                <a16:creationId xmlns:a16="http://schemas.microsoft.com/office/drawing/2014/main" id="{82D4FB77-F2B7-455F-980D-BBA2BDB5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475" y="3632492"/>
            <a:ext cx="5965050" cy="2236893"/>
          </a:xfrm>
          <a:prstGeom prst="rect">
            <a:avLst/>
          </a:prstGeom>
        </p:spPr>
      </p:pic>
      <p:sp>
        <p:nvSpPr>
          <p:cNvPr id="2" name="标题 1">
            <a:extLst>
              <a:ext uri="{FF2B5EF4-FFF2-40B4-BE49-F238E27FC236}">
                <a16:creationId xmlns:a16="http://schemas.microsoft.com/office/drawing/2014/main" id="{CAAA0E7A-ADB2-43BB-AC31-9A52CB52F535}"/>
              </a:ext>
            </a:extLst>
          </p:cNvPr>
          <p:cNvSpPr>
            <a:spLocks noGrp="1"/>
          </p:cNvSpPr>
          <p:nvPr>
            <p:ph type="title"/>
          </p:nvPr>
        </p:nvSpPr>
        <p:spPr/>
        <p:txBody>
          <a:bodyPr/>
          <a:lstStyle/>
          <a:p>
            <a:r>
              <a:rPr lang="en-US" altLang="zh-CN" dirty="0"/>
              <a:t>How Accurate is the Voice?</a:t>
            </a:r>
            <a:endParaRPr lang="zh-CN" altLang="en-US" dirty="0"/>
          </a:p>
        </p:txBody>
      </p:sp>
      <p:sp>
        <p:nvSpPr>
          <p:cNvPr id="3" name="内容占位符 2">
            <a:extLst>
              <a:ext uri="{FF2B5EF4-FFF2-40B4-BE49-F238E27FC236}">
                <a16:creationId xmlns:a16="http://schemas.microsoft.com/office/drawing/2014/main" id="{F89CF436-A452-41C0-BB0E-D827A3AB1019}"/>
              </a:ext>
            </a:extLst>
          </p:cNvPr>
          <p:cNvSpPr>
            <a:spLocks noGrp="1"/>
          </p:cNvSpPr>
          <p:nvPr>
            <p:ph idx="1"/>
          </p:nvPr>
        </p:nvSpPr>
        <p:spPr/>
        <p:txBody>
          <a:bodyPr/>
          <a:lstStyle/>
          <a:p>
            <a:r>
              <a:rPr lang="en-US" altLang="zh-CN" dirty="0"/>
              <a:t>Metric: Mel-Cepstral Distance</a:t>
            </a:r>
            <a:r>
              <a:rPr lang="en-US" altLang="zh-CN" baseline="30000" dirty="0"/>
              <a:t>[1]</a:t>
            </a:r>
            <a:endParaRPr lang="zh-CN" altLang="en-US" baseline="30000" dirty="0"/>
          </a:p>
        </p:txBody>
      </p:sp>
      <p:sp>
        <p:nvSpPr>
          <p:cNvPr id="4" name="灯片编号占位符 3">
            <a:extLst>
              <a:ext uri="{FF2B5EF4-FFF2-40B4-BE49-F238E27FC236}">
                <a16:creationId xmlns:a16="http://schemas.microsoft.com/office/drawing/2014/main" id="{DB1F1F98-2D88-4DF6-B42B-BF7CDCA03994}"/>
              </a:ext>
            </a:extLst>
          </p:cNvPr>
          <p:cNvSpPr>
            <a:spLocks noGrp="1"/>
          </p:cNvSpPr>
          <p:nvPr>
            <p:ph type="sldNum" sz="quarter" idx="12"/>
          </p:nvPr>
        </p:nvSpPr>
        <p:spPr/>
        <p:txBody>
          <a:bodyPr/>
          <a:lstStyle/>
          <a:p>
            <a:fld id="{82048E2A-1F64-4702-9C24-33EA56EF8F71}" type="slidenum">
              <a:rPr lang="zh-CN" altLang="en-US" smtClean="0"/>
              <a:pPr/>
              <a:t>22</a:t>
            </a:fld>
            <a:endParaRPr lang="zh-CN" altLang="en-US" dirty="0"/>
          </a:p>
        </p:txBody>
      </p:sp>
      <p:grpSp>
        <p:nvGrpSpPr>
          <p:cNvPr id="23" name="组合 22">
            <a:extLst>
              <a:ext uri="{FF2B5EF4-FFF2-40B4-BE49-F238E27FC236}">
                <a16:creationId xmlns:a16="http://schemas.microsoft.com/office/drawing/2014/main" id="{BAD65793-A887-42B2-A5B2-72BF451E4F2E}"/>
              </a:ext>
            </a:extLst>
          </p:cNvPr>
          <p:cNvGrpSpPr/>
          <p:nvPr/>
        </p:nvGrpSpPr>
        <p:grpSpPr>
          <a:xfrm>
            <a:off x="700123" y="1503303"/>
            <a:ext cx="7852316" cy="2061315"/>
            <a:chOff x="-99737" y="1647165"/>
            <a:chExt cx="7852316" cy="2061315"/>
          </a:xfrm>
        </p:grpSpPr>
        <p:pic>
          <p:nvPicPr>
            <p:cNvPr id="6" name="图片 5">
              <a:extLst>
                <a:ext uri="{FF2B5EF4-FFF2-40B4-BE49-F238E27FC236}">
                  <a16:creationId xmlns:a16="http://schemas.microsoft.com/office/drawing/2014/main" id="{725D1AF6-980D-4EDE-BA3E-9B03C62502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19" t="7970" r="12414" b="11743"/>
            <a:stretch/>
          </p:blipFill>
          <p:spPr>
            <a:xfrm>
              <a:off x="1496466" y="2356077"/>
              <a:ext cx="1907941" cy="1070291"/>
            </a:xfrm>
            <a:prstGeom prst="rect">
              <a:avLst/>
            </a:prstGeom>
            <a:scene3d>
              <a:camera prst="orthographicFront">
                <a:rot lat="2100000" lon="18900000" rev="0"/>
              </a:camera>
              <a:lightRig rig="threePt" dir="t"/>
            </a:scene3d>
            <a:sp3d extrusionH="63500"/>
          </p:spPr>
        </p:pic>
        <p:cxnSp>
          <p:nvCxnSpPr>
            <p:cNvPr id="10" name="直接连接符 9">
              <a:extLst>
                <a:ext uri="{FF2B5EF4-FFF2-40B4-BE49-F238E27FC236}">
                  <a16:creationId xmlns:a16="http://schemas.microsoft.com/office/drawing/2014/main" id="{E5C38C29-EFD9-439A-A4C2-8159FC2C6F1F}"/>
                </a:ext>
              </a:extLst>
            </p:cNvPr>
            <p:cNvCxnSpPr>
              <a:cxnSpLocks/>
            </p:cNvCxnSpPr>
            <p:nvPr/>
          </p:nvCxnSpPr>
          <p:spPr>
            <a:xfrm>
              <a:off x="3131784" y="2044913"/>
              <a:ext cx="3211264"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4CA5896-A8EB-412A-96E7-F5EE0363B0C2}"/>
                </a:ext>
              </a:extLst>
            </p:cNvPr>
            <p:cNvCxnSpPr/>
            <p:nvPr/>
          </p:nvCxnSpPr>
          <p:spPr>
            <a:xfrm>
              <a:off x="1763391" y="2832580"/>
              <a:ext cx="402336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468FC15-DDA0-4F5F-A064-ED3B19342663}"/>
                </a:ext>
              </a:extLst>
            </p:cNvPr>
            <p:cNvCxnSpPr>
              <a:cxnSpLocks/>
            </p:cNvCxnSpPr>
            <p:nvPr/>
          </p:nvCxnSpPr>
          <p:spPr>
            <a:xfrm>
              <a:off x="3103803" y="2948084"/>
              <a:ext cx="3239245"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37F7D1D-8FA8-4495-BA0A-EA251819F2AB}"/>
                </a:ext>
              </a:extLst>
            </p:cNvPr>
            <p:cNvCxnSpPr>
              <a:cxnSpLocks/>
            </p:cNvCxnSpPr>
            <p:nvPr/>
          </p:nvCxnSpPr>
          <p:spPr>
            <a:xfrm>
              <a:off x="1763391" y="3708480"/>
              <a:ext cx="3232121"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BC8F7462-3FFB-4D5B-8E65-7F64AAFCC1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00" t="7644" r="12454" b="11843"/>
            <a:stretch/>
          </p:blipFill>
          <p:spPr>
            <a:xfrm>
              <a:off x="4792400" y="2327026"/>
              <a:ext cx="1894390" cy="1070291"/>
            </a:xfrm>
            <a:prstGeom prst="rect">
              <a:avLst/>
            </a:prstGeom>
            <a:scene3d>
              <a:camera prst="orthographicFront">
                <a:rot lat="2100000" lon="18900000" rev="0"/>
              </a:camera>
              <a:lightRig rig="threePt" dir="t"/>
            </a:scene3d>
            <a:sp3d extrusionH="63500"/>
          </p:spPr>
        </p:pic>
        <p:sp>
          <p:nvSpPr>
            <p:cNvPr id="14" name="文本框 13">
              <a:extLst>
                <a:ext uri="{FF2B5EF4-FFF2-40B4-BE49-F238E27FC236}">
                  <a16:creationId xmlns:a16="http://schemas.microsoft.com/office/drawing/2014/main" id="{1654278D-3F8C-4E0B-9614-A2D88EA218D8}"/>
                </a:ext>
              </a:extLst>
            </p:cNvPr>
            <p:cNvSpPr txBox="1"/>
            <p:nvPr/>
          </p:nvSpPr>
          <p:spPr>
            <a:xfrm>
              <a:off x="6545197" y="2292167"/>
              <a:ext cx="1207382" cy="369332"/>
            </a:xfrm>
            <a:prstGeom prst="rect">
              <a:avLst/>
            </a:prstGeom>
            <a:noFill/>
          </p:spPr>
          <p:txBody>
            <a:bodyPr wrap="none" rtlCol="0">
              <a:spAutoFit/>
            </a:bodyPr>
            <a:lstStyle/>
            <a:p>
              <a:r>
                <a:rPr lang="en-US" altLang="zh-CN" dirty="0">
                  <a:latin typeface="Bebas Neue" panose="00000500000000000000" pitchFamily="2" charset="0"/>
                  <a:ea typeface="DengXian" panose="02010600030101010101" pitchFamily="2" charset="-122"/>
                </a:rPr>
                <a:t>Ground truth</a:t>
              </a:r>
              <a:endParaRPr lang="zh-CN" altLang="en-US" dirty="0">
                <a:latin typeface="Bebas Neue" panose="00000500000000000000" pitchFamily="2" charset="0"/>
                <a:ea typeface="DengXian" panose="02010600030101010101" pitchFamily="2" charset="-122"/>
              </a:endParaRPr>
            </a:p>
          </p:txBody>
        </p:sp>
        <p:sp>
          <p:nvSpPr>
            <p:cNvPr id="15" name="文本框 14">
              <a:extLst>
                <a:ext uri="{FF2B5EF4-FFF2-40B4-BE49-F238E27FC236}">
                  <a16:creationId xmlns:a16="http://schemas.microsoft.com/office/drawing/2014/main" id="{FCE7FDA6-840A-46A0-AE10-F184E644ADD3}"/>
                </a:ext>
              </a:extLst>
            </p:cNvPr>
            <p:cNvSpPr txBox="1"/>
            <p:nvPr/>
          </p:nvSpPr>
          <p:spPr>
            <a:xfrm>
              <a:off x="-99737" y="2224997"/>
              <a:ext cx="1758815" cy="369332"/>
            </a:xfrm>
            <a:prstGeom prst="rect">
              <a:avLst/>
            </a:prstGeom>
            <a:noFill/>
          </p:spPr>
          <p:txBody>
            <a:bodyPr wrap="none" rtlCol="0">
              <a:spAutoFit/>
            </a:bodyPr>
            <a:lstStyle/>
            <a:p>
              <a:r>
                <a:rPr lang="en-US" altLang="zh-CN" dirty="0">
                  <a:latin typeface="Bebas Neue" panose="00000500000000000000" pitchFamily="2" charset="0"/>
                  <a:ea typeface="DengXian" panose="02010600030101010101" pitchFamily="2" charset="-122"/>
                </a:rPr>
                <a:t>Reconstructed Voice</a:t>
              </a:r>
              <a:endParaRPr lang="zh-CN" altLang="en-US" dirty="0">
                <a:latin typeface="Bebas Neue" panose="00000500000000000000" pitchFamily="2" charset="0"/>
                <a:ea typeface="DengXian" panose="02010600030101010101" pitchFamily="2" charset="-122"/>
              </a:endParaRPr>
            </a:p>
          </p:txBody>
        </p:sp>
        <p:sp>
          <p:nvSpPr>
            <p:cNvPr id="16" name="文本框 15">
              <a:extLst>
                <a:ext uri="{FF2B5EF4-FFF2-40B4-BE49-F238E27FC236}">
                  <a16:creationId xmlns:a16="http://schemas.microsoft.com/office/drawing/2014/main" id="{6FCACDE3-DAA3-4276-A7F9-1F5C316ABA4C}"/>
                </a:ext>
              </a:extLst>
            </p:cNvPr>
            <p:cNvSpPr txBox="1"/>
            <p:nvPr/>
          </p:nvSpPr>
          <p:spPr>
            <a:xfrm>
              <a:off x="1269224" y="1647165"/>
              <a:ext cx="4137671" cy="369332"/>
            </a:xfrm>
            <a:prstGeom prst="rect">
              <a:avLst/>
            </a:prstGeom>
            <a:noFill/>
          </p:spPr>
          <p:txBody>
            <a:bodyPr wrap="none" rtlCol="0">
              <a:spAutoFit/>
            </a:bodyPr>
            <a:lstStyle/>
            <a:p>
              <a:r>
                <a:rPr lang="en-US" altLang="zh-CN" dirty="0">
                  <a:latin typeface="Bebas Neue" panose="00000500000000000000" pitchFamily="2" charset="0"/>
                  <a:ea typeface="DengXian" panose="02010600030101010101" pitchFamily="2" charset="-122"/>
                </a:rPr>
                <a:t>Mean Square Error between two Mel-spectrograms</a:t>
              </a:r>
              <a:endParaRPr lang="zh-CN" altLang="en-US" dirty="0">
                <a:latin typeface="Bebas Neue" panose="00000500000000000000" pitchFamily="2" charset="0"/>
                <a:ea typeface="DengXian" panose="02010600030101010101" pitchFamily="2" charset="-122"/>
              </a:endParaRPr>
            </a:p>
          </p:txBody>
        </p:sp>
      </p:grpSp>
      <p:sp>
        <p:nvSpPr>
          <p:cNvPr id="5" name="Rectangle 4">
            <a:extLst>
              <a:ext uri="{FF2B5EF4-FFF2-40B4-BE49-F238E27FC236}">
                <a16:creationId xmlns:a16="http://schemas.microsoft.com/office/drawing/2014/main" id="{073FC3FE-7079-4743-91DE-C08F9763A2A1}"/>
              </a:ext>
            </a:extLst>
          </p:cNvPr>
          <p:cNvSpPr/>
          <p:nvPr/>
        </p:nvSpPr>
        <p:spPr>
          <a:xfrm>
            <a:off x="370390" y="6085143"/>
            <a:ext cx="7766292" cy="523220"/>
          </a:xfrm>
          <a:prstGeom prst="rect">
            <a:avLst/>
          </a:prstGeom>
        </p:spPr>
        <p:txBody>
          <a:bodyPr wrap="square">
            <a:spAutoFit/>
          </a:bodyPr>
          <a:lstStyle/>
          <a:p>
            <a:r>
              <a:rPr lang="en-US" sz="1400" dirty="0">
                <a:solidFill>
                  <a:srgbClr val="222222"/>
                </a:solidFill>
                <a:latin typeface="Bebas Neue" panose="00000500000000000000" pitchFamily="2" charset="0"/>
                <a:ea typeface="DengXian" panose="02010600030101010101" pitchFamily="2" charset="-122"/>
              </a:rPr>
              <a:t>[1] </a:t>
            </a:r>
            <a:r>
              <a:rPr lang="en-US" sz="1400" dirty="0" err="1">
                <a:solidFill>
                  <a:srgbClr val="222222"/>
                </a:solidFill>
                <a:latin typeface="Bebas Neue" panose="00000500000000000000" pitchFamily="2" charset="0"/>
                <a:ea typeface="DengXian" panose="02010600030101010101" pitchFamily="2" charset="-122"/>
              </a:rPr>
              <a:t>Kubichek</a:t>
            </a:r>
            <a:r>
              <a:rPr lang="en-US" sz="1400" dirty="0">
                <a:solidFill>
                  <a:srgbClr val="222222"/>
                </a:solidFill>
                <a:latin typeface="Bebas Neue" panose="00000500000000000000" pitchFamily="2" charset="0"/>
                <a:ea typeface="DengXian" panose="02010600030101010101" pitchFamily="2" charset="-122"/>
              </a:rPr>
              <a:t>, R. "Mel-cepstral distance measure for objective speech quality assessment." </a:t>
            </a:r>
            <a:r>
              <a:rPr lang="en-US" sz="1400" i="1" dirty="0">
                <a:solidFill>
                  <a:srgbClr val="222222"/>
                </a:solidFill>
                <a:latin typeface="Bebas Neue" panose="00000500000000000000" pitchFamily="2" charset="0"/>
                <a:ea typeface="DengXian" panose="02010600030101010101" pitchFamily="2" charset="-122"/>
              </a:rPr>
              <a:t>Proceedings of IEEE Pacific Rim Conference on Communications Computers and Signal Processing</a:t>
            </a:r>
            <a:r>
              <a:rPr lang="en-US" sz="1400" dirty="0">
                <a:solidFill>
                  <a:srgbClr val="222222"/>
                </a:solidFill>
                <a:latin typeface="Bebas Neue" panose="00000500000000000000" pitchFamily="2" charset="0"/>
                <a:ea typeface="DengXian" panose="02010600030101010101" pitchFamily="2" charset="-122"/>
              </a:rPr>
              <a:t>. Vol. 1. IEEE, 1993.</a:t>
            </a:r>
            <a:endParaRPr lang="en-US" sz="1400" dirty="0">
              <a:latin typeface="Bebas Neue" panose="00000500000000000000" pitchFamily="2" charset="0"/>
              <a:ea typeface="DengXian" panose="02010600030101010101" pitchFamily="2" charset="-122"/>
            </a:endParaRPr>
          </a:p>
        </p:txBody>
      </p:sp>
    </p:spTree>
    <p:extLst>
      <p:ext uri="{BB962C8B-B14F-4D97-AF65-F5344CB8AC3E}">
        <p14:creationId xmlns:p14="http://schemas.microsoft.com/office/powerpoint/2010/main" val="35049353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59F041-5CFD-46BF-9F1D-6BEFA25B197A}"/>
              </a:ext>
            </a:extLst>
          </p:cNvPr>
          <p:cNvSpPr>
            <a:spLocks noGrp="1"/>
          </p:cNvSpPr>
          <p:nvPr>
            <p:ph type="title"/>
          </p:nvPr>
        </p:nvSpPr>
        <p:spPr/>
        <p:txBody>
          <a:bodyPr/>
          <a:lstStyle/>
          <a:p>
            <a:r>
              <a:rPr lang="en-US" altLang="zh-CN" dirty="0"/>
              <a:t>Resilience to Noise</a:t>
            </a:r>
            <a:endParaRPr lang="zh-CN" altLang="en-US" dirty="0"/>
          </a:p>
        </p:txBody>
      </p:sp>
      <p:sp>
        <p:nvSpPr>
          <p:cNvPr id="3" name="内容占位符 2">
            <a:extLst>
              <a:ext uri="{FF2B5EF4-FFF2-40B4-BE49-F238E27FC236}">
                <a16:creationId xmlns:a16="http://schemas.microsoft.com/office/drawing/2014/main" id="{7618BA67-AF71-4880-8974-E8AD72776D6A}"/>
              </a:ext>
            </a:extLst>
          </p:cNvPr>
          <p:cNvSpPr>
            <a:spLocks noGrp="1"/>
          </p:cNvSpPr>
          <p:nvPr>
            <p:ph idx="1"/>
          </p:nvPr>
        </p:nvSpPr>
        <p:spPr>
          <a:xfrm>
            <a:off x="370390" y="884529"/>
            <a:ext cx="8403220" cy="5088942"/>
          </a:xfrm>
        </p:spPr>
        <p:txBody>
          <a:bodyPr>
            <a:normAutofit/>
          </a:bodyPr>
          <a:lstStyle/>
          <a:p>
            <a:r>
              <a:rPr lang="en-US" altLang="zh-CN" dirty="0"/>
              <a:t>Pop music: </a:t>
            </a:r>
          </a:p>
          <a:p>
            <a:pPr marL="0" indent="0">
              <a:buNone/>
            </a:pPr>
            <a:endParaRPr lang="en-US" altLang="zh-CN" dirty="0"/>
          </a:p>
        </p:txBody>
      </p:sp>
      <p:sp>
        <p:nvSpPr>
          <p:cNvPr id="4" name="灯片编号占位符 3">
            <a:extLst>
              <a:ext uri="{FF2B5EF4-FFF2-40B4-BE49-F238E27FC236}">
                <a16:creationId xmlns:a16="http://schemas.microsoft.com/office/drawing/2014/main" id="{5F4FF2FC-123F-4627-98FF-AAD0A53C21FB}"/>
              </a:ext>
            </a:extLst>
          </p:cNvPr>
          <p:cNvSpPr>
            <a:spLocks noGrp="1"/>
          </p:cNvSpPr>
          <p:nvPr>
            <p:ph type="sldNum" sz="quarter" idx="12"/>
          </p:nvPr>
        </p:nvSpPr>
        <p:spPr/>
        <p:txBody>
          <a:bodyPr/>
          <a:lstStyle/>
          <a:p>
            <a:fld id="{82048E2A-1F64-4702-9C24-33EA56EF8F71}" type="slidenum">
              <a:rPr lang="zh-CN" altLang="en-US" smtClean="0"/>
              <a:pPr/>
              <a:t>23</a:t>
            </a:fld>
            <a:endParaRPr lang="zh-CN" altLang="en-US" dirty="0"/>
          </a:p>
        </p:txBody>
      </p:sp>
      <p:pic>
        <p:nvPicPr>
          <p:cNvPr id="5" name="图片 4">
            <a:extLst>
              <a:ext uri="{FF2B5EF4-FFF2-40B4-BE49-F238E27FC236}">
                <a16:creationId xmlns:a16="http://schemas.microsoft.com/office/drawing/2014/main" id="{1B58A314-F82C-4F18-9B5D-C5D1679E0D2F}"/>
              </a:ext>
            </a:extLst>
          </p:cNvPr>
          <p:cNvPicPr>
            <a:picLocks noChangeAspect="1"/>
          </p:cNvPicPr>
          <p:nvPr/>
        </p:nvPicPr>
        <p:blipFill rotWithShape="1">
          <a:blip r:embed="rId3"/>
          <a:srcRect b="66575"/>
          <a:stretch/>
        </p:blipFill>
        <p:spPr>
          <a:xfrm>
            <a:off x="427059" y="2827703"/>
            <a:ext cx="8289882" cy="3528648"/>
          </a:xfrm>
          <a:prstGeom prst="rect">
            <a:avLst/>
          </a:prstGeom>
        </p:spPr>
      </p:pic>
      <p:sp>
        <p:nvSpPr>
          <p:cNvPr id="9" name="文本框 8">
            <a:extLst>
              <a:ext uri="{FF2B5EF4-FFF2-40B4-BE49-F238E27FC236}">
                <a16:creationId xmlns:a16="http://schemas.microsoft.com/office/drawing/2014/main" id="{97278294-5146-449F-A419-1FC5C6134056}"/>
              </a:ext>
            </a:extLst>
          </p:cNvPr>
          <p:cNvSpPr txBox="1"/>
          <p:nvPr/>
        </p:nvSpPr>
        <p:spPr>
          <a:xfrm>
            <a:off x="523813" y="1836025"/>
            <a:ext cx="3785363" cy="523220"/>
          </a:xfrm>
          <a:prstGeom prst="rect">
            <a:avLst/>
          </a:prstGeom>
          <a:solidFill>
            <a:schemeClr val="accent1"/>
          </a:solidFill>
          <a:ln>
            <a:noFill/>
          </a:ln>
        </p:spPr>
        <p:txBody>
          <a:bodyPr wrap="square" rtlCol="0">
            <a:spAutoFit/>
          </a:bodyPr>
          <a:lstStyle/>
          <a:p>
            <a:r>
              <a:rPr lang="en-US" altLang="zh-CN" sz="2800" b="1" dirty="0">
                <a:solidFill>
                  <a:schemeClr val="bg1"/>
                </a:solidFill>
                <a:latin typeface="Bebas Neue" panose="00000500000000000000" pitchFamily="2" charset="0"/>
                <a:ea typeface="DengXian" panose="02010600030101010101" pitchFamily="2" charset="-122"/>
              </a:rPr>
              <a:t>Mic: beats, harmonics</a:t>
            </a:r>
          </a:p>
        </p:txBody>
      </p:sp>
      <p:sp>
        <p:nvSpPr>
          <p:cNvPr id="10" name="文本框 9">
            <a:extLst>
              <a:ext uri="{FF2B5EF4-FFF2-40B4-BE49-F238E27FC236}">
                <a16:creationId xmlns:a16="http://schemas.microsoft.com/office/drawing/2014/main" id="{5C9F539A-AC21-4550-BF1A-CAC6CAA34EB5}"/>
              </a:ext>
            </a:extLst>
          </p:cNvPr>
          <p:cNvSpPr txBox="1"/>
          <p:nvPr/>
        </p:nvSpPr>
        <p:spPr>
          <a:xfrm>
            <a:off x="4572000" y="1836025"/>
            <a:ext cx="4509370" cy="523220"/>
          </a:xfrm>
          <a:prstGeom prst="rect">
            <a:avLst/>
          </a:prstGeom>
          <a:solidFill>
            <a:schemeClr val="accent6">
              <a:lumMod val="60000"/>
              <a:lumOff val="40000"/>
            </a:schemeClr>
          </a:solidFill>
          <a:ln>
            <a:noFill/>
          </a:ln>
        </p:spPr>
        <p:txBody>
          <a:bodyPr wrap="square" rtlCol="0">
            <a:spAutoFit/>
          </a:bodyPr>
          <a:lstStyle/>
          <a:p>
            <a:r>
              <a:rPr lang="en-US" altLang="zh-CN" sz="2800" b="1" dirty="0">
                <a:solidFill>
                  <a:schemeClr val="bg1"/>
                </a:solidFill>
                <a:latin typeface="Bebas Neue" panose="00000500000000000000" pitchFamily="2" charset="0"/>
                <a:ea typeface="DengXian" panose="02010600030101010101" pitchFamily="2" charset="-122"/>
              </a:rPr>
              <a:t>WaveEar: clear speech voice</a:t>
            </a:r>
          </a:p>
        </p:txBody>
      </p:sp>
    </p:spTree>
    <p:extLst>
      <p:ext uri="{BB962C8B-B14F-4D97-AF65-F5344CB8AC3E}">
        <p14:creationId xmlns:p14="http://schemas.microsoft.com/office/powerpoint/2010/main" val="4149183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59F041-5CFD-46BF-9F1D-6BEFA25B197A}"/>
              </a:ext>
            </a:extLst>
          </p:cNvPr>
          <p:cNvSpPr>
            <a:spLocks noGrp="1"/>
          </p:cNvSpPr>
          <p:nvPr>
            <p:ph type="title"/>
          </p:nvPr>
        </p:nvSpPr>
        <p:spPr/>
        <p:txBody>
          <a:bodyPr/>
          <a:lstStyle/>
          <a:p>
            <a:r>
              <a:rPr lang="en-US" altLang="zh-CN" dirty="0"/>
              <a:t>Resilience to Noise</a:t>
            </a:r>
            <a:endParaRPr lang="zh-CN" altLang="en-US" dirty="0"/>
          </a:p>
        </p:txBody>
      </p:sp>
      <p:sp>
        <p:nvSpPr>
          <p:cNvPr id="3" name="内容占位符 2">
            <a:extLst>
              <a:ext uri="{FF2B5EF4-FFF2-40B4-BE49-F238E27FC236}">
                <a16:creationId xmlns:a16="http://schemas.microsoft.com/office/drawing/2014/main" id="{7618BA67-AF71-4880-8974-E8AD72776D6A}"/>
              </a:ext>
            </a:extLst>
          </p:cNvPr>
          <p:cNvSpPr>
            <a:spLocks noGrp="1"/>
          </p:cNvSpPr>
          <p:nvPr>
            <p:ph idx="1"/>
          </p:nvPr>
        </p:nvSpPr>
        <p:spPr>
          <a:xfrm>
            <a:off x="370390" y="884529"/>
            <a:ext cx="8403220" cy="5088942"/>
          </a:xfrm>
        </p:spPr>
        <p:txBody>
          <a:bodyPr>
            <a:normAutofit/>
          </a:bodyPr>
          <a:lstStyle/>
          <a:p>
            <a:r>
              <a:rPr lang="en-US" altLang="zh-CN" dirty="0"/>
              <a:t>Presentation:</a:t>
            </a:r>
            <a:endParaRPr lang="zh-CN" altLang="en-US" dirty="0"/>
          </a:p>
        </p:txBody>
      </p:sp>
      <p:sp>
        <p:nvSpPr>
          <p:cNvPr id="4" name="灯片编号占位符 3">
            <a:extLst>
              <a:ext uri="{FF2B5EF4-FFF2-40B4-BE49-F238E27FC236}">
                <a16:creationId xmlns:a16="http://schemas.microsoft.com/office/drawing/2014/main" id="{5F4FF2FC-123F-4627-98FF-AAD0A53C21FB}"/>
              </a:ext>
            </a:extLst>
          </p:cNvPr>
          <p:cNvSpPr>
            <a:spLocks noGrp="1"/>
          </p:cNvSpPr>
          <p:nvPr>
            <p:ph type="sldNum" sz="quarter" idx="12"/>
          </p:nvPr>
        </p:nvSpPr>
        <p:spPr/>
        <p:txBody>
          <a:bodyPr/>
          <a:lstStyle/>
          <a:p>
            <a:fld id="{82048E2A-1F64-4702-9C24-33EA56EF8F71}" type="slidenum">
              <a:rPr lang="zh-CN" altLang="en-US" smtClean="0"/>
              <a:pPr/>
              <a:t>24</a:t>
            </a:fld>
            <a:endParaRPr lang="zh-CN" altLang="en-US" dirty="0"/>
          </a:p>
        </p:txBody>
      </p:sp>
      <p:pic>
        <p:nvPicPr>
          <p:cNvPr id="7" name="图片 6">
            <a:extLst>
              <a:ext uri="{FF2B5EF4-FFF2-40B4-BE49-F238E27FC236}">
                <a16:creationId xmlns:a16="http://schemas.microsoft.com/office/drawing/2014/main" id="{F099FC3B-C12E-4881-9D9A-03FA4EF7C3B9}"/>
              </a:ext>
            </a:extLst>
          </p:cNvPr>
          <p:cNvPicPr>
            <a:picLocks noChangeAspect="1"/>
          </p:cNvPicPr>
          <p:nvPr/>
        </p:nvPicPr>
        <p:blipFill rotWithShape="1">
          <a:blip r:embed="rId3"/>
          <a:srcRect t="34667" b="33754"/>
          <a:stretch/>
        </p:blipFill>
        <p:spPr>
          <a:xfrm>
            <a:off x="222858" y="2915809"/>
            <a:ext cx="8698283" cy="3249102"/>
          </a:xfrm>
          <a:prstGeom prst="rect">
            <a:avLst/>
          </a:prstGeom>
        </p:spPr>
      </p:pic>
      <p:sp>
        <p:nvSpPr>
          <p:cNvPr id="11" name="文本框 10">
            <a:extLst>
              <a:ext uri="{FF2B5EF4-FFF2-40B4-BE49-F238E27FC236}">
                <a16:creationId xmlns:a16="http://schemas.microsoft.com/office/drawing/2014/main" id="{3D566A3B-DFFA-41BE-9CFE-0DDC01234EA5}"/>
              </a:ext>
            </a:extLst>
          </p:cNvPr>
          <p:cNvSpPr txBox="1"/>
          <p:nvPr/>
        </p:nvSpPr>
        <p:spPr>
          <a:xfrm>
            <a:off x="461183" y="1836025"/>
            <a:ext cx="3785363" cy="523220"/>
          </a:xfrm>
          <a:prstGeom prst="rect">
            <a:avLst/>
          </a:prstGeom>
          <a:solidFill>
            <a:schemeClr val="accent1"/>
          </a:solidFill>
          <a:ln>
            <a:noFill/>
          </a:ln>
        </p:spPr>
        <p:txBody>
          <a:bodyPr wrap="square" rtlCol="0">
            <a:spAutoFit/>
          </a:bodyPr>
          <a:lstStyle/>
          <a:p>
            <a:r>
              <a:rPr lang="en-US" altLang="zh-CN" sz="2800" b="1" dirty="0">
                <a:solidFill>
                  <a:schemeClr val="bg1"/>
                </a:solidFill>
                <a:latin typeface="Bebas Neue" panose="00000500000000000000" pitchFamily="2" charset="0"/>
                <a:ea typeface="DengXian" panose="02010600030101010101" pitchFamily="2" charset="-122"/>
              </a:rPr>
              <a:t>Mic: echo, presentation</a:t>
            </a:r>
          </a:p>
        </p:txBody>
      </p:sp>
      <p:sp>
        <p:nvSpPr>
          <p:cNvPr id="12" name="文本框 11">
            <a:extLst>
              <a:ext uri="{FF2B5EF4-FFF2-40B4-BE49-F238E27FC236}">
                <a16:creationId xmlns:a16="http://schemas.microsoft.com/office/drawing/2014/main" id="{17C0AC99-CEF5-435E-B072-063168006DDC}"/>
              </a:ext>
            </a:extLst>
          </p:cNvPr>
          <p:cNvSpPr txBox="1"/>
          <p:nvPr/>
        </p:nvSpPr>
        <p:spPr>
          <a:xfrm>
            <a:off x="4516691" y="1836025"/>
            <a:ext cx="4347712" cy="523220"/>
          </a:xfrm>
          <a:prstGeom prst="rect">
            <a:avLst/>
          </a:prstGeom>
          <a:solidFill>
            <a:schemeClr val="accent6">
              <a:lumMod val="60000"/>
              <a:lumOff val="40000"/>
            </a:schemeClr>
          </a:solidFill>
          <a:ln>
            <a:noFill/>
          </a:ln>
        </p:spPr>
        <p:txBody>
          <a:bodyPr wrap="square" rtlCol="0">
            <a:spAutoFit/>
          </a:bodyPr>
          <a:lstStyle/>
          <a:p>
            <a:r>
              <a:rPr lang="en-US" altLang="zh-CN" sz="2800" b="1" dirty="0">
                <a:solidFill>
                  <a:schemeClr val="bg1"/>
                </a:solidFill>
                <a:latin typeface="Bebas Neue" panose="00000500000000000000" pitchFamily="2" charset="0"/>
                <a:ea typeface="DengXian" panose="02010600030101010101" pitchFamily="2" charset="-122"/>
              </a:rPr>
              <a:t>WaveEar: clear speech voice</a:t>
            </a:r>
          </a:p>
        </p:txBody>
      </p:sp>
    </p:spTree>
    <p:extLst>
      <p:ext uri="{BB962C8B-B14F-4D97-AF65-F5344CB8AC3E}">
        <p14:creationId xmlns:p14="http://schemas.microsoft.com/office/powerpoint/2010/main" val="4311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59F041-5CFD-46BF-9F1D-6BEFA25B197A}"/>
              </a:ext>
            </a:extLst>
          </p:cNvPr>
          <p:cNvSpPr>
            <a:spLocks noGrp="1"/>
          </p:cNvSpPr>
          <p:nvPr>
            <p:ph type="title"/>
          </p:nvPr>
        </p:nvSpPr>
        <p:spPr/>
        <p:txBody>
          <a:bodyPr/>
          <a:lstStyle/>
          <a:p>
            <a:r>
              <a:rPr lang="en-US" altLang="zh-CN" dirty="0"/>
              <a:t>Resilience to Noise</a:t>
            </a:r>
            <a:endParaRPr lang="zh-CN" altLang="en-US" dirty="0"/>
          </a:p>
        </p:txBody>
      </p:sp>
      <p:sp>
        <p:nvSpPr>
          <p:cNvPr id="3" name="内容占位符 2">
            <a:extLst>
              <a:ext uri="{FF2B5EF4-FFF2-40B4-BE49-F238E27FC236}">
                <a16:creationId xmlns:a16="http://schemas.microsoft.com/office/drawing/2014/main" id="{7618BA67-AF71-4880-8974-E8AD72776D6A}"/>
              </a:ext>
            </a:extLst>
          </p:cNvPr>
          <p:cNvSpPr>
            <a:spLocks noGrp="1"/>
          </p:cNvSpPr>
          <p:nvPr>
            <p:ph idx="1"/>
          </p:nvPr>
        </p:nvSpPr>
        <p:spPr>
          <a:xfrm>
            <a:off x="370390" y="884529"/>
            <a:ext cx="8403220" cy="5088942"/>
          </a:xfrm>
        </p:spPr>
        <p:txBody>
          <a:bodyPr>
            <a:normAutofit/>
          </a:bodyPr>
          <a:lstStyle/>
          <a:p>
            <a:r>
              <a:rPr lang="en-US" altLang="zh-CN" dirty="0"/>
              <a:t>Water flow:</a:t>
            </a:r>
            <a:endParaRPr lang="zh-CN" altLang="en-US" dirty="0"/>
          </a:p>
        </p:txBody>
      </p:sp>
      <p:sp>
        <p:nvSpPr>
          <p:cNvPr id="4" name="灯片编号占位符 3">
            <a:extLst>
              <a:ext uri="{FF2B5EF4-FFF2-40B4-BE49-F238E27FC236}">
                <a16:creationId xmlns:a16="http://schemas.microsoft.com/office/drawing/2014/main" id="{5F4FF2FC-123F-4627-98FF-AAD0A53C21FB}"/>
              </a:ext>
            </a:extLst>
          </p:cNvPr>
          <p:cNvSpPr>
            <a:spLocks noGrp="1"/>
          </p:cNvSpPr>
          <p:nvPr>
            <p:ph type="sldNum" sz="quarter" idx="12"/>
          </p:nvPr>
        </p:nvSpPr>
        <p:spPr/>
        <p:txBody>
          <a:bodyPr/>
          <a:lstStyle/>
          <a:p>
            <a:fld id="{82048E2A-1F64-4702-9C24-33EA56EF8F71}" type="slidenum">
              <a:rPr lang="zh-CN" altLang="en-US" smtClean="0"/>
              <a:pPr/>
              <a:t>25</a:t>
            </a:fld>
            <a:endParaRPr lang="zh-CN" altLang="en-US" dirty="0"/>
          </a:p>
        </p:txBody>
      </p:sp>
      <p:pic>
        <p:nvPicPr>
          <p:cNvPr id="6" name="图片 5">
            <a:extLst>
              <a:ext uri="{FF2B5EF4-FFF2-40B4-BE49-F238E27FC236}">
                <a16:creationId xmlns:a16="http://schemas.microsoft.com/office/drawing/2014/main" id="{A0B0C30C-5DFD-48E6-84A9-9A0C7DC6C754}"/>
              </a:ext>
            </a:extLst>
          </p:cNvPr>
          <p:cNvPicPr>
            <a:picLocks noChangeAspect="1"/>
          </p:cNvPicPr>
          <p:nvPr/>
        </p:nvPicPr>
        <p:blipFill rotWithShape="1">
          <a:blip r:embed="rId3"/>
          <a:srcRect t="66992"/>
          <a:stretch/>
        </p:blipFill>
        <p:spPr>
          <a:xfrm>
            <a:off x="210661" y="2922948"/>
            <a:ext cx="8697054" cy="3220461"/>
          </a:xfrm>
          <a:prstGeom prst="rect">
            <a:avLst/>
          </a:prstGeom>
        </p:spPr>
      </p:pic>
      <p:sp>
        <p:nvSpPr>
          <p:cNvPr id="13" name="文本框 12">
            <a:extLst>
              <a:ext uri="{FF2B5EF4-FFF2-40B4-BE49-F238E27FC236}">
                <a16:creationId xmlns:a16="http://schemas.microsoft.com/office/drawing/2014/main" id="{06AB7208-75CA-4475-9928-C259E810CCDE}"/>
              </a:ext>
            </a:extLst>
          </p:cNvPr>
          <p:cNvSpPr txBox="1"/>
          <p:nvPr/>
        </p:nvSpPr>
        <p:spPr>
          <a:xfrm>
            <a:off x="370390" y="1838782"/>
            <a:ext cx="3785363" cy="523220"/>
          </a:xfrm>
          <a:prstGeom prst="rect">
            <a:avLst/>
          </a:prstGeom>
          <a:solidFill>
            <a:schemeClr val="accent1"/>
          </a:solidFill>
          <a:ln>
            <a:noFill/>
          </a:ln>
        </p:spPr>
        <p:txBody>
          <a:bodyPr wrap="square" rtlCol="0">
            <a:spAutoFit/>
          </a:bodyPr>
          <a:lstStyle/>
          <a:p>
            <a:r>
              <a:rPr lang="en-US" altLang="zh-CN" sz="2800" b="1" dirty="0">
                <a:solidFill>
                  <a:schemeClr val="bg1"/>
                </a:solidFill>
                <a:latin typeface="Bebas Neue" panose="00000500000000000000" pitchFamily="2" charset="0"/>
                <a:ea typeface="DengXian" panose="02010600030101010101" pitchFamily="2" charset="-122"/>
              </a:rPr>
              <a:t>Mic: 1-2KHz water flow</a:t>
            </a:r>
          </a:p>
        </p:txBody>
      </p:sp>
      <p:sp>
        <p:nvSpPr>
          <p:cNvPr id="15" name="文本框 14">
            <a:extLst>
              <a:ext uri="{FF2B5EF4-FFF2-40B4-BE49-F238E27FC236}">
                <a16:creationId xmlns:a16="http://schemas.microsoft.com/office/drawing/2014/main" id="{C979B5E0-15EF-44D5-AF46-F6CD67627D9D}"/>
              </a:ext>
            </a:extLst>
          </p:cNvPr>
          <p:cNvSpPr txBox="1"/>
          <p:nvPr/>
        </p:nvSpPr>
        <p:spPr>
          <a:xfrm>
            <a:off x="4516691" y="1836025"/>
            <a:ext cx="4347712" cy="523220"/>
          </a:xfrm>
          <a:prstGeom prst="rect">
            <a:avLst/>
          </a:prstGeom>
          <a:solidFill>
            <a:schemeClr val="accent6">
              <a:lumMod val="60000"/>
              <a:lumOff val="40000"/>
            </a:schemeClr>
          </a:solidFill>
          <a:ln>
            <a:noFill/>
          </a:ln>
        </p:spPr>
        <p:txBody>
          <a:bodyPr wrap="square" rtlCol="0">
            <a:spAutoFit/>
          </a:bodyPr>
          <a:lstStyle/>
          <a:p>
            <a:r>
              <a:rPr lang="en-US" altLang="zh-CN" sz="2800" b="1" dirty="0">
                <a:solidFill>
                  <a:schemeClr val="bg1"/>
                </a:solidFill>
                <a:latin typeface="Bebas Neue" panose="00000500000000000000" pitchFamily="2" charset="0"/>
                <a:ea typeface="DengXian" panose="02010600030101010101" pitchFamily="2" charset="-122"/>
              </a:rPr>
              <a:t>WaveEar: clear speech voice</a:t>
            </a:r>
          </a:p>
        </p:txBody>
      </p:sp>
    </p:spTree>
    <p:extLst>
      <p:ext uri="{BB962C8B-B14F-4D97-AF65-F5344CB8AC3E}">
        <p14:creationId xmlns:p14="http://schemas.microsoft.com/office/powerpoint/2010/main" val="34149905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438945-EF45-4173-8AB3-BC8BE0A8E7BE}"/>
              </a:ext>
            </a:extLst>
          </p:cNvPr>
          <p:cNvSpPr>
            <a:spLocks noGrp="1"/>
          </p:cNvSpPr>
          <p:nvPr>
            <p:ph type="title"/>
          </p:nvPr>
        </p:nvSpPr>
        <p:spPr/>
        <p:txBody>
          <a:bodyPr/>
          <a:lstStyle/>
          <a:p>
            <a:r>
              <a:rPr lang="en-US" altLang="zh-CN" dirty="0"/>
              <a:t>Robustness Analysis </a:t>
            </a:r>
            <a:endParaRPr lang="zh-CN" altLang="en-US" dirty="0"/>
          </a:p>
        </p:txBody>
      </p:sp>
      <p:sp>
        <p:nvSpPr>
          <p:cNvPr id="3" name="内容占位符 2">
            <a:extLst>
              <a:ext uri="{FF2B5EF4-FFF2-40B4-BE49-F238E27FC236}">
                <a16:creationId xmlns:a16="http://schemas.microsoft.com/office/drawing/2014/main" id="{025B8B2E-65BF-409B-ADAD-429DA0CA246B}"/>
              </a:ext>
            </a:extLst>
          </p:cNvPr>
          <p:cNvSpPr>
            <a:spLocks noGrp="1"/>
          </p:cNvSpPr>
          <p:nvPr>
            <p:ph idx="1"/>
          </p:nvPr>
        </p:nvSpPr>
        <p:spPr/>
        <p:txBody>
          <a:bodyPr/>
          <a:lstStyle/>
          <a:p>
            <a:r>
              <a:rPr lang="en-US" altLang="zh-CN" dirty="0"/>
              <a:t>Impact of body motion</a:t>
            </a:r>
          </a:p>
          <a:p>
            <a:endParaRPr lang="en-US" altLang="zh-CN" dirty="0"/>
          </a:p>
          <a:p>
            <a:endParaRPr lang="en-US" altLang="zh-CN" dirty="0"/>
          </a:p>
          <a:p>
            <a:endParaRPr lang="en-US" altLang="zh-CN" dirty="0"/>
          </a:p>
          <a:p>
            <a:pPr marL="0" indent="0">
              <a:buNone/>
            </a:pPr>
            <a:endParaRPr lang="en-US" altLang="zh-CN" dirty="0"/>
          </a:p>
          <a:p>
            <a:r>
              <a:rPr lang="en-US" altLang="zh-CN" dirty="0"/>
              <a:t>Impact of distance and orientation</a:t>
            </a:r>
            <a:endParaRPr lang="zh-CN" altLang="en-US" dirty="0"/>
          </a:p>
        </p:txBody>
      </p:sp>
      <p:sp>
        <p:nvSpPr>
          <p:cNvPr id="4" name="灯片编号占位符 3">
            <a:extLst>
              <a:ext uri="{FF2B5EF4-FFF2-40B4-BE49-F238E27FC236}">
                <a16:creationId xmlns:a16="http://schemas.microsoft.com/office/drawing/2014/main" id="{08DC09A3-0D45-4A19-932B-CA62B2F88744}"/>
              </a:ext>
            </a:extLst>
          </p:cNvPr>
          <p:cNvSpPr>
            <a:spLocks noGrp="1"/>
          </p:cNvSpPr>
          <p:nvPr>
            <p:ph type="sldNum" sz="quarter" idx="12"/>
          </p:nvPr>
        </p:nvSpPr>
        <p:spPr/>
        <p:txBody>
          <a:bodyPr/>
          <a:lstStyle/>
          <a:p>
            <a:fld id="{82048E2A-1F64-4702-9C24-33EA56EF8F71}" type="slidenum">
              <a:rPr lang="zh-CN" altLang="en-US" smtClean="0"/>
              <a:pPr/>
              <a:t>26</a:t>
            </a:fld>
            <a:endParaRPr lang="zh-CN" altLang="en-US" dirty="0"/>
          </a:p>
        </p:txBody>
      </p:sp>
      <p:pic>
        <p:nvPicPr>
          <p:cNvPr id="6" name="图片 5">
            <a:extLst>
              <a:ext uri="{FF2B5EF4-FFF2-40B4-BE49-F238E27FC236}">
                <a16:creationId xmlns:a16="http://schemas.microsoft.com/office/drawing/2014/main" id="{61FF53CF-127E-40E9-A3E2-EAF11172FC1F}"/>
              </a:ext>
            </a:extLst>
          </p:cNvPr>
          <p:cNvPicPr>
            <a:picLocks noChangeAspect="1"/>
          </p:cNvPicPr>
          <p:nvPr/>
        </p:nvPicPr>
        <p:blipFill>
          <a:blip r:embed="rId3"/>
          <a:stretch>
            <a:fillRect/>
          </a:stretch>
        </p:blipFill>
        <p:spPr>
          <a:xfrm>
            <a:off x="227383" y="1575092"/>
            <a:ext cx="5064464" cy="2057400"/>
          </a:xfrm>
          <a:prstGeom prst="rect">
            <a:avLst/>
          </a:prstGeom>
        </p:spPr>
      </p:pic>
      <p:pic>
        <p:nvPicPr>
          <p:cNvPr id="5" name="图片 4">
            <a:extLst>
              <a:ext uri="{FF2B5EF4-FFF2-40B4-BE49-F238E27FC236}">
                <a16:creationId xmlns:a16="http://schemas.microsoft.com/office/drawing/2014/main" id="{D9B075B8-B4FC-4CEB-A5DC-1210AA3679ED}"/>
              </a:ext>
            </a:extLst>
          </p:cNvPr>
          <p:cNvPicPr>
            <a:picLocks noChangeAspect="1"/>
          </p:cNvPicPr>
          <p:nvPr/>
        </p:nvPicPr>
        <p:blipFill>
          <a:blip r:embed="rId4"/>
          <a:stretch>
            <a:fillRect/>
          </a:stretch>
        </p:blipFill>
        <p:spPr>
          <a:xfrm>
            <a:off x="1114425" y="4216400"/>
            <a:ext cx="3457575" cy="2505075"/>
          </a:xfrm>
          <a:prstGeom prst="rect">
            <a:avLst/>
          </a:prstGeom>
        </p:spPr>
      </p:pic>
      <p:sp>
        <p:nvSpPr>
          <p:cNvPr id="7" name="文本框 6">
            <a:extLst>
              <a:ext uri="{FF2B5EF4-FFF2-40B4-BE49-F238E27FC236}">
                <a16:creationId xmlns:a16="http://schemas.microsoft.com/office/drawing/2014/main" id="{CF6004D8-4233-48E8-B9F6-56C2F24B04F2}"/>
              </a:ext>
            </a:extLst>
          </p:cNvPr>
          <p:cNvSpPr txBox="1"/>
          <p:nvPr/>
        </p:nvSpPr>
        <p:spPr>
          <a:xfrm>
            <a:off x="5257572" y="5062093"/>
            <a:ext cx="3735226" cy="707886"/>
          </a:xfrm>
          <a:prstGeom prst="rect">
            <a:avLst/>
          </a:prstGeom>
          <a:solidFill>
            <a:schemeClr val="bg2">
              <a:lumMod val="50000"/>
            </a:schemeClr>
          </a:solidFill>
          <a:ln>
            <a:noFill/>
          </a:ln>
        </p:spPr>
        <p:txBody>
          <a:bodyPr wrap="square" rtlCol="0">
            <a:spAutoFit/>
          </a:bodyPr>
          <a:lstStyle/>
          <a:p>
            <a:r>
              <a:rPr lang="en-US" altLang="zh-CN" sz="2000" b="1" dirty="0">
                <a:solidFill>
                  <a:schemeClr val="bg1"/>
                </a:solidFill>
                <a:latin typeface="Bebas Neue" panose="00000500000000000000" pitchFamily="2" charset="0"/>
                <a:ea typeface="DengXian" panose="02010600030101010101" pitchFamily="2" charset="-122"/>
              </a:rPr>
              <a:t>Superior performance within 1.5m sensing distance</a:t>
            </a:r>
          </a:p>
        </p:txBody>
      </p:sp>
      <p:sp>
        <p:nvSpPr>
          <p:cNvPr id="9" name="文本框 8">
            <a:extLst>
              <a:ext uri="{FF2B5EF4-FFF2-40B4-BE49-F238E27FC236}">
                <a16:creationId xmlns:a16="http://schemas.microsoft.com/office/drawing/2014/main" id="{EFB2C06C-B9ED-4FB0-B126-BCF2F61231EA}"/>
              </a:ext>
            </a:extLst>
          </p:cNvPr>
          <p:cNvSpPr txBox="1"/>
          <p:nvPr/>
        </p:nvSpPr>
        <p:spPr>
          <a:xfrm>
            <a:off x="5291847" y="2350223"/>
            <a:ext cx="3735226" cy="707886"/>
          </a:xfrm>
          <a:prstGeom prst="rect">
            <a:avLst/>
          </a:prstGeom>
          <a:solidFill>
            <a:schemeClr val="bg2">
              <a:lumMod val="50000"/>
            </a:schemeClr>
          </a:solidFill>
          <a:ln>
            <a:noFill/>
          </a:ln>
        </p:spPr>
        <p:txBody>
          <a:bodyPr wrap="square" rtlCol="0">
            <a:spAutoFit/>
          </a:bodyPr>
          <a:lstStyle/>
          <a:p>
            <a:r>
              <a:rPr lang="en-US" altLang="zh-CN" sz="2000" b="1" dirty="0">
                <a:solidFill>
                  <a:schemeClr val="bg1"/>
                </a:solidFill>
                <a:latin typeface="Bebas Neue" panose="00000500000000000000" pitchFamily="2" charset="0"/>
                <a:ea typeface="DengXian" panose="02010600030101010101" pitchFamily="2" charset="-122"/>
              </a:rPr>
              <a:t>Superior performance with small-range body motions</a:t>
            </a:r>
          </a:p>
        </p:txBody>
      </p:sp>
    </p:spTree>
    <p:extLst>
      <p:ext uri="{BB962C8B-B14F-4D97-AF65-F5344CB8AC3E}">
        <p14:creationId xmlns:p14="http://schemas.microsoft.com/office/powerpoint/2010/main" val="9891261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A25831-6C8E-455E-8227-B8CE35775211}"/>
              </a:ext>
            </a:extLst>
          </p:cNvPr>
          <p:cNvSpPr>
            <a:spLocks noGrp="1"/>
          </p:cNvSpPr>
          <p:nvPr>
            <p:ph type="title"/>
          </p:nvPr>
        </p:nvSpPr>
        <p:spPr/>
        <p:txBody>
          <a:bodyPr/>
          <a:lstStyle/>
          <a:p>
            <a:r>
              <a:rPr lang="en-US" altLang="zh-CN" dirty="0"/>
              <a:t>Summary</a:t>
            </a:r>
            <a:endParaRPr lang="zh-CN" altLang="en-US" dirty="0"/>
          </a:p>
        </p:txBody>
      </p:sp>
      <p:graphicFrame>
        <p:nvGraphicFramePr>
          <p:cNvPr id="5" name="内容占位符 4">
            <a:extLst>
              <a:ext uri="{FF2B5EF4-FFF2-40B4-BE49-F238E27FC236}">
                <a16:creationId xmlns:a16="http://schemas.microsoft.com/office/drawing/2014/main" id="{74960A3A-82ED-47C6-BCA6-D2FC767BE2F5}"/>
              </a:ext>
            </a:extLst>
          </p:cNvPr>
          <p:cNvGraphicFramePr>
            <a:graphicFrameLocks noGrp="1"/>
          </p:cNvGraphicFramePr>
          <p:nvPr>
            <p:ph idx="1"/>
            <p:extLst>
              <p:ext uri="{D42A27DB-BD31-4B8C-83A1-F6EECF244321}">
                <p14:modId xmlns:p14="http://schemas.microsoft.com/office/powerpoint/2010/main" val="3533218819"/>
              </p:ext>
            </p:extLst>
          </p:nvPr>
        </p:nvGraphicFramePr>
        <p:xfrm>
          <a:off x="370390" y="3905189"/>
          <a:ext cx="8403220" cy="2567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灯片编号占位符 3">
            <a:extLst>
              <a:ext uri="{FF2B5EF4-FFF2-40B4-BE49-F238E27FC236}">
                <a16:creationId xmlns:a16="http://schemas.microsoft.com/office/drawing/2014/main" id="{53F7C92A-4857-498B-8264-5EA101704596}"/>
              </a:ext>
            </a:extLst>
          </p:cNvPr>
          <p:cNvSpPr>
            <a:spLocks noGrp="1"/>
          </p:cNvSpPr>
          <p:nvPr>
            <p:ph type="sldNum" sz="quarter" idx="12"/>
          </p:nvPr>
        </p:nvSpPr>
        <p:spPr/>
        <p:txBody>
          <a:bodyPr/>
          <a:lstStyle/>
          <a:p>
            <a:fld id="{82048E2A-1F64-4702-9C24-33EA56EF8F71}" type="slidenum">
              <a:rPr lang="zh-CN" altLang="en-US" smtClean="0"/>
              <a:pPr/>
              <a:t>27</a:t>
            </a:fld>
            <a:endParaRPr lang="zh-CN" altLang="en-US" dirty="0"/>
          </a:p>
        </p:txBody>
      </p:sp>
      <p:pic>
        <p:nvPicPr>
          <p:cNvPr id="6" name="图片 5">
            <a:extLst>
              <a:ext uri="{FF2B5EF4-FFF2-40B4-BE49-F238E27FC236}">
                <a16:creationId xmlns:a16="http://schemas.microsoft.com/office/drawing/2014/main" id="{6184E38B-06F9-4ECE-9C04-D6FF9A8BD958}"/>
              </a:ext>
            </a:extLst>
          </p:cNvPr>
          <p:cNvPicPr>
            <a:picLocks noChangeAspect="1"/>
          </p:cNvPicPr>
          <p:nvPr/>
        </p:nvPicPr>
        <p:blipFill>
          <a:blip r:embed="rId8"/>
          <a:stretch>
            <a:fillRect/>
          </a:stretch>
        </p:blipFill>
        <p:spPr>
          <a:xfrm>
            <a:off x="965134" y="875899"/>
            <a:ext cx="7213731" cy="2922660"/>
          </a:xfrm>
          <a:prstGeom prst="rect">
            <a:avLst/>
          </a:prstGeom>
        </p:spPr>
      </p:pic>
    </p:spTree>
    <p:extLst>
      <p:ext uri="{BB962C8B-B14F-4D97-AF65-F5344CB8AC3E}">
        <p14:creationId xmlns:p14="http://schemas.microsoft.com/office/powerpoint/2010/main" val="11399964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FE30F-73BA-43AF-95CC-5CCADC2B5922}"/>
              </a:ext>
            </a:extLst>
          </p:cNvPr>
          <p:cNvSpPr>
            <a:spLocks noGrp="1"/>
          </p:cNvSpPr>
          <p:nvPr>
            <p:ph type="title"/>
          </p:nvPr>
        </p:nvSpPr>
        <p:spPr/>
        <p:txBody>
          <a:bodyPr/>
          <a:lstStyle/>
          <a:p>
            <a:r>
              <a:rPr lang="zh-CN" altLang="en-US" dirty="0"/>
              <a:t>相关讨论</a:t>
            </a:r>
          </a:p>
        </p:txBody>
      </p:sp>
      <p:sp>
        <p:nvSpPr>
          <p:cNvPr id="3" name="内容占位符 2">
            <a:extLst>
              <a:ext uri="{FF2B5EF4-FFF2-40B4-BE49-F238E27FC236}">
                <a16:creationId xmlns:a16="http://schemas.microsoft.com/office/drawing/2014/main" id="{663E9D34-C206-46AF-9619-76A6D2489585}"/>
              </a:ext>
            </a:extLst>
          </p:cNvPr>
          <p:cNvSpPr>
            <a:spLocks noGrp="1"/>
          </p:cNvSpPr>
          <p:nvPr>
            <p:ph idx="1"/>
          </p:nvPr>
        </p:nvSpPr>
        <p:spPr>
          <a:xfrm>
            <a:off x="370390" y="1284196"/>
            <a:ext cx="8403220" cy="4034118"/>
          </a:xfrm>
        </p:spPr>
        <p:txBody>
          <a:bodyPr>
            <a:normAutofit/>
          </a:bodyPr>
          <a:lstStyle/>
          <a:p>
            <a:r>
              <a:rPr lang="zh-CN" altLang="en-US" dirty="0">
                <a:solidFill>
                  <a:srgbClr val="0072BD"/>
                </a:solidFill>
              </a:rPr>
              <a:t>文章优缺点总结</a:t>
            </a:r>
            <a:endParaRPr lang="en-US" altLang="zh-CN" dirty="0">
              <a:solidFill>
                <a:srgbClr val="0072BD"/>
              </a:solidFill>
            </a:endParaRPr>
          </a:p>
          <a:p>
            <a:pPr lvl="1"/>
            <a:r>
              <a:rPr lang="zh-CN" altLang="en-US" sz="2000" dirty="0"/>
              <a:t>有功劳：用毫米波“感知”语音具有一定的应用创新性</a:t>
            </a:r>
            <a:endParaRPr lang="en-US" altLang="zh-CN" sz="2000" dirty="0"/>
          </a:p>
          <a:p>
            <a:pPr lvl="1"/>
            <a:r>
              <a:rPr lang="zh-CN" altLang="en-US" sz="2000" dirty="0"/>
              <a:t>有苦劳：自主设计实现</a:t>
            </a:r>
            <a:r>
              <a:rPr lang="en-US" altLang="zh-CN" sz="2000" dirty="0" err="1"/>
              <a:t>mmWave</a:t>
            </a:r>
            <a:r>
              <a:rPr lang="zh-CN" altLang="en-US" sz="2000" dirty="0"/>
              <a:t>硬件</a:t>
            </a:r>
            <a:endParaRPr lang="en-US" altLang="zh-CN" sz="2000" dirty="0"/>
          </a:p>
          <a:p>
            <a:pPr lvl="1"/>
            <a:r>
              <a:rPr lang="zh-CN" altLang="en-US" sz="2000" dirty="0"/>
              <a:t>有不足：距离近，准确率低，应用鸡肋，数据没开源</a:t>
            </a:r>
            <a:endParaRPr lang="en-US" altLang="zh-CN" sz="2000" dirty="0"/>
          </a:p>
          <a:p>
            <a:pPr marL="457200" lvl="1" indent="0">
              <a:buNone/>
            </a:pPr>
            <a:endParaRPr lang="en-US" altLang="zh-CN" sz="2000" dirty="0"/>
          </a:p>
          <a:p>
            <a:r>
              <a:rPr lang="zh-CN" altLang="en-US" dirty="0">
                <a:solidFill>
                  <a:srgbClr val="0072BD"/>
                </a:solidFill>
              </a:rPr>
              <a:t>可能的改进</a:t>
            </a:r>
            <a:endParaRPr lang="en-US" altLang="zh-CN" dirty="0">
              <a:solidFill>
                <a:srgbClr val="0072BD"/>
              </a:solidFill>
            </a:endParaRPr>
          </a:p>
          <a:p>
            <a:pPr lvl="1"/>
            <a:r>
              <a:rPr lang="zh-CN" altLang="en-US" sz="2000" dirty="0"/>
              <a:t>提高</a:t>
            </a:r>
            <a:r>
              <a:rPr lang="en-US" altLang="zh-CN" sz="2000" dirty="0" err="1"/>
              <a:t>mmWave</a:t>
            </a:r>
            <a:r>
              <a:rPr lang="zh-CN" altLang="en-US" sz="2000" dirty="0"/>
              <a:t>频率以增强解析度</a:t>
            </a:r>
            <a:endParaRPr lang="en-US" altLang="zh-CN" sz="2000" dirty="0"/>
          </a:p>
          <a:p>
            <a:pPr lvl="1"/>
            <a:r>
              <a:rPr lang="zh-CN" altLang="en-US" sz="2000" dirty="0"/>
              <a:t>领域特定</a:t>
            </a:r>
            <a:r>
              <a:rPr lang="en-US" altLang="zh-CN" sz="2000" dirty="0"/>
              <a:t>/</a:t>
            </a:r>
            <a:r>
              <a:rPr lang="zh-CN" altLang="en-US" sz="2000" dirty="0"/>
              <a:t>领域通用的网络结构设计</a:t>
            </a:r>
            <a:endParaRPr lang="en-US" altLang="zh-CN" sz="2000" dirty="0"/>
          </a:p>
          <a:p>
            <a:pPr lvl="1"/>
            <a:r>
              <a:rPr lang="zh-CN" altLang="en-US" sz="2000" dirty="0"/>
              <a:t>语音鉴权功能</a:t>
            </a:r>
            <a:endParaRPr lang="en-US" altLang="zh-CN" sz="2000" dirty="0"/>
          </a:p>
          <a:p>
            <a:pPr lvl="1"/>
            <a:r>
              <a:rPr lang="zh-CN" altLang="en-US" sz="2000" dirty="0"/>
              <a:t>检测呼吸，心跳或其他身体部分</a:t>
            </a:r>
            <a:endParaRPr lang="en-US" altLang="zh-CN" sz="2000" dirty="0"/>
          </a:p>
        </p:txBody>
      </p:sp>
      <p:sp>
        <p:nvSpPr>
          <p:cNvPr id="4" name="灯片编号占位符 3">
            <a:extLst>
              <a:ext uri="{FF2B5EF4-FFF2-40B4-BE49-F238E27FC236}">
                <a16:creationId xmlns:a16="http://schemas.microsoft.com/office/drawing/2014/main" id="{3D0F28D8-722D-4C95-B4EA-D1550DA99BF4}"/>
              </a:ext>
            </a:extLst>
          </p:cNvPr>
          <p:cNvSpPr>
            <a:spLocks noGrp="1"/>
          </p:cNvSpPr>
          <p:nvPr>
            <p:ph type="sldNum" sz="quarter" idx="12"/>
          </p:nvPr>
        </p:nvSpPr>
        <p:spPr/>
        <p:txBody>
          <a:bodyPr/>
          <a:lstStyle/>
          <a:p>
            <a:fld id="{82048E2A-1F64-4702-9C24-33EA56EF8F71}" type="slidenum">
              <a:rPr lang="zh-CN" altLang="en-US" smtClean="0"/>
              <a:pPr/>
              <a:t>28</a:t>
            </a:fld>
            <a:endParaRPr lang="zh-CN" altLang="en-US" dirty="0"/>
          </a:p>
        </p:txBody>
      </p:sp>
    </p:spTree>
    <p:extLst>
      <p:ext uri="{BB962C8B-B14F-4D97-AF65-F5344CB8AC3E}">
        <p14:creationId xmlns:p14="http://schemas.microsoft.com/office/powerpoint/2010/main" val="8133760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FE30F-73BA-43AF-95CC-5CCADC2B5922}"/>
              </a:ext>
            </a:extLst>
          </p:cNvPr>
          <p:cNvSpPr>
            <a:spLocks noGrp="1"/>
          </p:cNvSpPr>
          <p:nvPr>
            <p:ph type="title"/>
          </p:nvPr>
        </p:nvSpPr>
        <p:spPr/>
        <p:txBody>
          <a:bodyPr>
            <a:normAutofit/>
          </a:bodyPr>
          <a:lstStyle/>
          <a:p>
            <a:r>
              <a:rPr lang="en-US" altLang="zh-CN" dirty="0"/>
              <a:t>Expand idea X</a:t>
            </a:r>
            <a:endParaRPr lang="zh-CN" altLang="en-US" dirty="0"/>
          </a:p>
        </p:txBody>
      </p:sp>
      <p:sp>
        <p:nvSpPr>
          <p:cNvPr id="4" name="灯片编号占位符 3">
            <a:extLst>
              <a:ext uri="{FF2B5EF4-FFF2-40B4-BE49-F238E27FC236}">
                <a16:creationId xmlns:a16="http://schemas.microsoft.com/office/drawing/2014/main" id="{3D0F28D8-722D-4C95-B4EA-D1550DA99BF4}"/>
              </a:ext>
            </a:extLst>
          </p:cNvPr>
          <p:cNvSpPr>
            <a:spLocks noGrp="1"/>
          </p:cNvSpPr>
          <p:nvPr>
            <p:ph type="sldNum" sz="quarter" idx="12"/>
          </p:nvPr>
        </p:nvSpPr>
        <p:spPr/>
        <p:txBody>
          <a:bodyPr/>
          <a:lstStyle/>
          <a:p>
            <a:fld id="{82048E2A-1F64-4702-9C24-33EA56EF8F71}" type="slidenum">
              <a:rPr lang="zh-CN" altLang="en-US" smtClean="0"/>
              <a:pPr/>
              <a:t>29</a:t>
            </a:fld>
            <a:endParaRPr lang="zh-CN" altLang="en-US" dirty="0"/>
          </a:p>
        </p:txBody>
      </p:sp>
      <p:sp>
        <p:nvSpPr>
          <p:cNvPr id="5" name="内容占位符 2">
            <a:extLst>
              <a:ext uri="{FF2B5EF4-FFF2-40B4-BE49-F238E27FC236}">
                <a16:creationId xmlns:a16="http://schemas.microsoft.com/office/drawing/2014/main" id="{D63D30D5-EF3A-40BE-9462-2B00E244FC43}"/>
              </a:ext>
            </a:extLst>
          </p:cNvPr>
          <p:cNvSpPr>
            <a:spLocks noGrp="1"/>
          </p:cNvSpPr>
          <p:nvPr>
            <p:ph idx="1"/>
          </p:nvPr>
        </p:nvSpPr>
        <p:spPr>
          <a:xfrm>
            <a:off x="370390" y="1284196"/>
            <a:ext cx="8403220" cy="4968686"/>
          </a:xfrm>
        </p:spPr>
        <p:txBody>
          <a:bodyPr>
            <a:normAutofit fontScale="92500" lnSpcReduction="20000"/>
          </a:bodyPr>
          <a:lstStyle/>
          <a:p>
            <a:r>
              <a:rPr lang="en-US" altLang="zh-CN" dirty="0">
                <a:solidFill>
                  <a:srgbClr val="0072BD"/>
                </a:solidFill>
              </a:rPr>
              <a:t>X+Y</a:t>
            </a:r>
          </a:p>
          <a:p>
            <a:pPr lvl="1"/>
            <a:r>
              <a:rPr lang="zh-CN" altLang="en-US" sz="2000" dirty="0"/>
              <a:t>多技术手段结合，取长补短</a:t>
            </a:r>
            <a:endParaRPr lang="en-US" altLang="zh-CN" sz="2000" dirty="0"/>
          </a:p>
          <a:p>
            <a:pPr lvl="1"/>
            <a:r>
              <a:rPr lang="en-US" altLang="zh-CN" sz="2000" dirty="0"/>
              <a:t>VIO</a:t>
            </a:r>
            <a:r>
              <a:rPr lang="zh-CN" altLang="en-US" sz="2000" dirty="0"/>
              <a:t>：</a:t>
            </a:r>
            <a:r>
              <a:rPr lang="en-US" altLang="zh-CN" sz="2000" dirty="0"/>
              <a:t>VO + IMU</a:t>
            </a:r>
          </a:p>
          <a:p>
            <a:pPr lvl="1"/>
            <a:r>
              <a:rPr lang="en-US" altLang="zh-CN" sz="2000" dirty="0" err="1"/>
              <a:t>Widar</a:t>
            </a:r>
            <a:r>
              <a:rPr lang="en-US" altLang="zh-CN" sz="2000" dirty="0"/>
              <a:t> 3.0</a:t>
            </a:r>
            <a:r>
              <a:rPr lang="zh-CN" altLang="en-US" sz="2000" dirty="0"/>
              <a:t>：</a:t>
            </a:r>
            <a:r>
              <a:rPr lang="en-US" altLang="zh-CN" sz="2000" dirty="0" err="1"/>
              <a:t>WiDance</a:t>
            </a:r>
            <a:r>
              <a:rPr lang="en-US" altLang="zh-CN" sz="2000" dirty="0"/>
              <a:t> + DL</a:t>
            </a:r>
          </a:p>
          <a:p>
            <a:r>
              <a:rPr lang="en-US" altLang="zh-CN" dirty="0">
                <a:solidFill>
                  <a:srgbClr val="0072BD"/>
                </a:solidFill>
              </a:rPr>
              <a:t>X’</a:t>
            </a:r>
          </a:p>
          <a:p>
            <a:pPr lvl="1"/>
            <a:r>
              <a:rPr lang="zh-CN" altLang="en-US" sz="2000" dirty="0"/>
              <a:t>应用场景的变化</a:t>
            </a:r>
            <a:endParaRPr lang="en-US" altLang="zh-CN" sz="2000" dirty="0"/>
          </a:p>
          <a:p>
            <a:pPr lvl="1"/>
            <a:r>
              <a:rPr lang="zh-CN" altLang="en-US" sz="2000" dirty="0"/>
              <a:t>毫米波</a:t>
            </a:r>
            <a:r>
              <a:rPr lang="en-US" altLang="zh-CN" sz="2000" dirty="0"/>
              <a:t>+</a:t>
            </a:r>
            <a:r>
              <a:rPr lang="zh-CN" altLang="en-US" sz="2000" dirty="0"/>
              <a:t>工业场景：振动幅度</a:t>
            </a:r>
            <a:r>
              <a:rPr lang="en-US" altLang="zh-CN" sz="2000" dirty="0"/>
              <a:t>/</a:t>
            </a:r>
            <a:r>
              <a:rPr lang="zh-CN" altLang="en-US" sz="2000" dirty="0"/>
              <a:t>频率感知、</a:t>
            </a:r>
            <a:r>
              <a:rPr lang="zh-CN" altLang="en-US" sz="2000" dirty="0">
                <a:highlight>
                  <a:srgbClr val="FFFF00"/>
                </a:highlight>
              </a:rPr>
              <a:t>物体（固体、液体）特性感知</a:t>
            </a:r>
            <a:endParaRPr lang="en-US" altLang="zh-CN" sz="2000" dirty="0">
              <a:highlight>
                <a:srgbClr val="FFFF00"/>
              </a:highlight>
            </a:endParaRPr>
          </a:p>
          <a:p>
            <a:pPr lvl="1"/>
            <a:r>
              <a:rPr lang="zh-CN" altLang="en-US" sz="2000" dirty="0"/>
              <a:t>毫米波</a:t>
            </a:r>
            <a:r>
              <a:rPr lang="en-US" altLang="zh-CN" sz="2000" dirty="0"/>
              <a:t>+</a:t>
            </a:r>
            <a:r>
              <a:rPr lang="zh-CN" altLang="en-US" sz="2000" dirty="0"/>
              <a:t>农业场景：土壤湿度</a:t>
            </a:r>
            <a:r>
              <a:rPr lang="en-US" altLang="zh-CN" sz="2000" dirty="0"/>
              <a:t>/PH</a:t>
            </a:r>
            <a:r>
              <a:rPr lang="zh-CN" altLang="en-US" sz="2000" dirty="0"/>
              <a:t>值感知、非接触式的家畜健康监测</a:t>
            </a:r>
            <a:endParaRPr lang="en-US" altLang="zh-CN" sz="2000" dirty="0"/>
          </a:p>
          <a:p>
            <a:pPr lvl="1"/>
            <a:r>
              <a:rPr lang="zh-CN" altLang="en-US" sz="2000" dirty="0"/>
              <a:t>毫米波</a:t>
            </a:r>
            <a:r>
              <a:rPr lang="en-US" altLang="zh-CN" sz="2000" dirty="0"/>
              <a:t>+</a:t>
            </a:r>
            <a:r>
              <a:rPr lang="zh-CN" altLang="en-US" sz="2000" dirty="0"/>
              <a:t>医疗场景：心跳</a:t>
            </a:r>
            <a:r>
              <a:rPr lang="en-US" altLang="zh-CN" sz="2000" dirty="0"/>
              <a:t>/</a:t>
            </a:r>
            <a:r>
              <a:rPr lang="zh-CN" altLang="en-US" sz="2000" dirty="0"/>
              <a:t>呼吸感知</a:t>
            </a:r>
            <a:endParaRPr lang="en-US" altLang="zh-CN" sz="2000" dirty="0"/>
          </a:p>
          <a:p>
            <a:pPr lvl="1"/>
            <a:r>
              <a:rPr lang="zh-CN" altLang="en-US" sz="2000" dirty="0"/>
              <a:t>毫米波</a:t>
            </a:r>
            <a:r>
              <a:rPr lang="en-US" altLang="zh-CN" sz="2000" dirty="0"/>
              <a:t>+</a:t>
            </a:r>
            <a:r>
              <a:rPr lang="zh-CN" altLang="en-US" sz="2000" dirty="0"/>
              <a:t>人机交互：成像、读唇</a:t>
            </a:r>
            <a:r>
              <a:rPr lang="en-US" altLang="zh-CN" sz="2000" dirty="0"/>
              <a:t>/</a:t>
            </a:r>
            <a:r>
              <a:rPr lang="zh-CN" altLang="en-US" sz="2000" dirty="0"/>
              <a:t>语音</a:t>
            </a:r>
            <a:r>
              <a:rPr lang="en-US" altLang="zh-CN" sz="2000" dirty="0"/>
              <a:t>/</a:t>
            </a:r>
            <a:r>
              <a:rPr lang="zh-CN" altLang="en-US" sz="2000" dirty="0"/>
              <a:t>手势、</a:t>
            </a:r>
            <a:r>
              <a:rPr lang="zh-CN" altLang="en-US" sz="2000" dirty="0">
                <a:highlight>
                  <a:srgbClr val="FFFF00"/>
                </a:highlight>
              </a:rPr>
              <a:t>识别</a:t>
            </a:r>
            <a:r>
              <a:rPr lang="en-US" altLang="zh-CN" sz="2000" dirty="0">
                <a:highlight>
                  <a:srgbClr val="FFFF00"/>
                </a:highlight>
              </a:rPr>
              <a:t>/</a:t>
            </a:r>
            <a:r>
              <a:rPr lang="zh-CN" altLang="en-US" sz="2000" dirty="0">
                <a:highlight>
                  <a:srgbClr val="FFFF00"/>
                </a:highlight>
              </a:rPr>
              <a:t>鉴权</a:t>
            </a:r>
            <a:endParaRPr lang="en-US" altLang="zh-CN" sz="2000" dirty="0">
              <a:highlight>
                <a:srgbClr val="FFFF00"/>
              </a:highlight>
            </a:endParaRPr>
          </a:p>
          <a:p>
            <a:pPr lvl="1"/>
            <a:r>
              <a:rPr lang="en-US" altLang="zh-CN" sz="2000" dirty="0"/>
              <a:t>SLAM+MEC</a:t>
            </a:r>
            <a:r>
              <a:rPr lang="zh-CN" altLang="en-US" sz="2000" dirty="0"/>
              <a:t>：边缘</a:t>
            </a:r>
            <a:r>
              <a:rPr lang="en-US" altLang="zh-CN" sz="2000" dirty="0"/>
              <a:t>SLAM</a:t>
            </a:r>
          </a:p>
          <a:p>
            <a:pPr lvl="1"/>
            <a:r>
              <a:rPr lang="en-US" altLang="zh-CN" sz="2000" dirty="0"/>
              <a:t>VIO+</a:t>
            </a:r>
            <a:r>
              <a:rPr lang="zh-CN" altLang="en-US" sz="2000" dirty="0"/>
              <a:t>行人手持：</a:t>
            </a:r>
            <a:r>
              <a:rPr lang="en-US" altLang="zh-CN" sz="2000" dirty="0"/>
              <a:t>VPO</a:t>
            </a:r>
          </a:p>
          <a:p>
            <a:r>
              <a:rPr lang="en-US" altLang="zh-CN" dirty="0">
                <a:solidFill>
                  <a:srgbClr val="0072BD"/>
                </a:solidFill>
              </a:rPr>
              <a:t>X+-</a:t>
            </a:r>
          </a:p>
          <a:p>
            <a:pPr lvl="1"/>
            <a:r>
              <a:rPr lang="zh-CN" altLang="en-US" sz="2000" dirty="0"/>
              <a:t>技术手段本身的演进</a:t>
            </a:r>
            <a:endParaRPr lang="en-US" altLang="zh-CN" sz="2000" dirty="0"/>
          </a:p>
          <a:p>
            <a:pPr lvl="1"/>
            <a:r>
              <a:rPr lang="en-US" altLang="zh-CN" sz="2000" dirty="0"/>
              <a:t>From RSSI to CSI</a:t>
            </a:r>
            <a:r>
              <a:rPr lang="zh-CN" altLang="en-US" sz="2000" dirty="0"/>
              <a:t>：获取了更丰富的信息，同样的事情（定位）做得更好</a:t>
            </a:r>
            <a:endParaRPr lang="en-US" altLang="zh-CN" sz="2000" dirty="0"/>
          </a:p>
          <a:p>
            <a:pPr lvl="1"/>
            <a:r>
              <a:rPr lang="en-US" altLang="zh-CN" sz="2000" dirty="0" err="1"/>
              <a:t>Widar</a:t>
            </a:r>
            <a:r>
              <a:rPr lang="en-US" altLang="zh-CN" sz="2000" dirty="0"/>
              <a:t> 1.0 -&gt; </a:t>
            </a:r>
            <a:r>
              <a:rPr lang="en-US" altLang="zh-CN" sz="2000" dirty="0" err="1"/>
              <a:t>Widar</a:t>
            </a:r>
            <a:r>
              <a:rPr lang="en-US" altLang="zh-CN" sz="2000" dirty="0"/>
              <a:t> 2.0</a:t>
            </a:r>
            <a:r>
              <a:rPr lang="zh-CN" altLang="en-US" sz="2000" dirty="0"/>
              <a:t>：减了链路数量，仍然能办到同样的事情</a:t>
            </a:r>
            <a:endParaRPr lang="en-US" altLang="zh-CN" sz="2000" dirty="0"/>
          </a:p>
        </p:txBody>
      </p:sp>
    </p:spTree>
    <p:extLst>
      <p:ext uri="{BB962C8B-B14F-4D97-AF65-F5344CB8AC3E}">
        <p14:creationId xmlns:p14="http://schemas.microsoft.com/office/powerpoint/2010/main" val="4071530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19D069A7-D224-4292-9021-B5A88519343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22" t="18870" r="19275" b="59954"/>
          <a:stretch/>
        </p:blipFill>
        <p:spPr>
          <a:xfrm>
            <a:off x="516781" y="2991341"/>
            <a:ext cx="7998569" cy="3057525"/>
          </a:xfrm>
        </p:spPr>
      </p:pic>
      <p:sp>
        <p:nvSpPr>
          <p:cNvPr id="2" name="标题 1">
            <a:extLst>
              <a:ext uri="{FF2B5EF4-FFF2-40B4-BE49-F238E27FC236}">
                <a16:creationId xmlns:a16="http://schemas.microsoft.com/office/drawing/2014/main" id="{644CF835-3E37-4DA3-9A2A-5D85CD4D8F05}"/>
              </a:ext>
            </a:extLst>
          </p:cNvPr>
          <p:cNvSpPr>
            <a:spLocks noGrp="1"/>
          </p:cNvSpPr>
          <p:nvPr>
            <p:ph type="title"/>
          </p:nvPr>
        </p:nvSpPr>
        <p:spPr>
          <a:xfrm>
            <a:off x="370390" y="136525"/>
            <a:ext cx="8403220" cy="951496"/>
          </a:xfrm>
        </p:spPr>
        <p:txBody>
          <a:bodyPr>
            <a:normAutofit fontScale="90000"/>
          </a:bodyPr>
          <a:lstStyle/>
          <a:p>
            <a:r>
              <a:rPr lang="en-US" altLang="zh-CN" dirty="0"/>
              <a:t>Background: Voice-User Interfaces (VUI)</a:t>
            </a:r>
            <a:endParaRPr lang="zh-CN" altLang="en-US" dirty="0"/>
          </a:p>
        </p:txBody>
      </p:sp>
      <p:sp>
        <p:nvSpPr>
          <p:cNvPr id="2155" name="灯片编号占位符 2154">
            <a:extLst>
              <a:ext uri="{FF2B5EF4-FFF2-40B4-BE49-F238E27FC236}">
                <a16:creationId xmlns:a16="http://schemas.microsoft.com/office/drawing/2014/main" id="{828BD136-695F-49A9-9CBD-5AA2058B0603}"/>
              </a:ext>
            </a:extLst>
          </p:cNvPr>
          <p:cNvSpPr>
            <a:spLocks noGrp="1"/>
          </p:cNvSpPr>
          <p:nvPr>
            <p:ph type="sldNum" sz="quarter" idx="12"/>
          </p:nvPr>
        </p:nvSpPr>
        <p:spPr/>
        <p:txBody>
          <a:bodyPr/>
          <a:lstStyle/>
          <a:p>
            <a:fld id="{82048E2A-1F64-4702-9C24-33EA56EF8F71}" type="slidenum">
              <a:rPr lang="zh-CN" altLang="en-US" smtClean="0"/>
              <a:pPr/>
              <a:t>3</a:t>
            </a:fld>
            <a:endParaRPr lang="zh-CN" altLang="en-US" dirty="0"/>
          </a:p>
        </p:txBody>
      </p:sp>
      <p:grpSp>
        <p:nvGrpSpPr>
          <p:cNvPr id="2149" name="组合 2148">
            <a:extLst>
              <a:ext uri="{FF2B5EF4-FFF2-40B4-BE49-F238E27FC236}">
                <a16:creationId xmlns:a16="http://schemas.microsoft.com/office/drawing/2014/main" id="{1A51F428-AD12-471D-9905-AEC24A797041}"/>
              </a:ext>
            </a:extLst>
          </p:cNvPr>
          <p:cNvGrpSpPr/>
          <p:nvPr/>
        </p:nvGrpSpPr>
        <p:grpSpPr>
          <a:xfrm>
            <a:off x="5449694" y="2412174"/>
            <a:ext cx="1133853" cy="1403159"/>
            <a:chOff x="5659238" y="1356862"/>
            <a:chExt cx="1387868" cy="1717506"/>
          </a:xfrm>
        </p:grpSpPr>
        <p:sp>
          <p:nvSpPr>
            <p:cNvPr id="2146" name="箭头: 下 2145">
              <a:extLst>
                <a:ext uri="{FF2B5EF4-FFF2-40B4-BE49-F238E27FC236}">
                  <a16:creationId xmlns:a16="http://schemas.microsoft.com/office/drawing/2014/main" id="{38ECF34A-5809-497F-9DFF-9C8CFA2F9584}"/>
                </a:ext>
              </a:extLst>
            </p:cNvPr>
            <p:cNvSpPr/>
            <p:nvPr/>
          </p:nvSpPr>
          <p:spPr>
            <a:xfrm>
              <a:off x="6095998" y="1909710"/>
              <a:ext cx="514350" cy="1164658"/>
            </a:xfrm>
            <a:prstGeom prst="downArrow">
              <a:avLst/>
            </a:prstGeom>
            <a:solidFill>
              <a:srgbClr val="E93B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Bebas Neue" panose="00000500000000000000" pitchFamily="2" charset="0"/>
                <a:ea typeface="DengXian" panose="02010600030101010101" pitchFamily="2" charset="-122"/>
              </a:endParaRPr>
            </a:p>
          </p:txBody>
        </p:sp>
        <p:sp>
          <p:nvSpPr>
            <p:cNvPr id="2147" name="椭圆 2146">
              <a:extLst>
                <a:ext uri="{FF2B5EF4-FFF2-40B4-BE49-F238E27FC236}">
                  <a16:creationId xmlns:a16="http://schemas.microsoft.com/office/drawing/2014/main" id="{5631152B-ABFF-4D22-947A-B1F2947C8CA5}"/>
                </a:ext>
              </a:extLst>
            </p:cNvPr>
            <p:cNvSpPr/>
            <p:nvPr/>
          </p:nvSpPr>
          <p:spPr>
            <a:xfrm>
              <a:off x="5659238" y="1356862"/>
              <a:ext cx="1387868" cy="1387868"/>
            </a:xfrm>
            <a:prstGeom prst="ellipse">
              <a:avLst/>
            </a:prstGeom>
            <a:solidFill>
              <a:srgbClr val="E93B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Bebas Neue" panose="00000500000000000000" pitchFamily="2" charset="0"/>
                  <a:ea typeface="DengXian" panose="02010600030101010101" pitchFamily="2" charset="-122"/>
                </a:rPr>
                <a:t>WE</a:t>
              </a:r>
            </a:p>
            <a:p>
              <a:pPr algn="ctr"/>
              <a:r>
                <a:rPr lang="en-US" altLang="zh-CN" dirty="0">
                  <a:latin typeface="Bebas Neue" panose="00000500000000000000" pitchFamily="2" charset="0"/>
                  <a:ea typeface="DengXian" panose="02010600030101010101" pitchFamily="2" charset="-122"/>
                </a:rPr>
                <a:t>ARE</a:t>
              </a:r>
            </a:p>
            <a:p>
              <a:pPr algn="ctr"/>
              <a:r>
                <a:rPr lang="en-US" altLang="zh-CN" dirty="0">
                  <a:latin typeface="Bebas Neue" panose="00000500000000000000" pitchFamily="2" charset="0"/>
                  <a:ea typeface="DengXian" panose="02010600030101010101" pitchFamily="2" charset="-122"/>
                </a:rPr>
                <a:t>HERE</a:t>
              </a:r>
              <a:endParaRPr lang="zh-CN" altLang="en-US" dirty="0">
                <a:latin typeface="Bebas Neue" panose="00000500000000000000" pitchFamily="2" charset="0"/>
                <a:ea typeface="DengXian" panose="02010600030101010101" pitchFamily="2" charset="-122"/>
              </a:endParaRPr>
            </a:p>
          </p:txBody>
        </p:sp>
      </p:grpSp>
      <p:sp>
        <p:nvSpPr>
          <p:cNvPr id="2150" name="矩形 2149">
            <a:extLst>
              <a:ext uri="{FF2B5EF4-FFF2-40B4-BE49-F238E27FC236}">
                <a16:creationId xmlns:a16="http://schemas.microsoft.com/office/drawing/2014/main" id="{37E8FEA2-C968-47BF-83F4-252AF8239714}"/>
              </a:ext>
            </a:extLst>
          </p:cNvPr>
          <p:cNvSpPr/>
          <p:nvPr/>
        </p:nvSpPr>
        <p:spPr>
          <a:xfrm>
            <a:off x="104595" y="5994105"/>
            <a:ext cx="8934809" cy="738664"/>
          </a:xfrm>
          <a:prstGeom prst="rect">
            <a:avLst/>
          </a:prstGeom>
        </p:spPr>
        <p:txBody>
          <a:bodyPr wrap="square">
            <a:spAutoFit/>
          </a:bodyPr>
          <a:lstStyle/>
          <a:p>
            <a:r>
              <a:rPr lang="en-US" altLang="zh-CN" sz="1400" dirty="0">
                <a:latin typeface="Bebas Neue" panose="00000500000000000000" pitchFamily="2" charset="0"/>
                <a:ea typeface="DengXian" panose="02010600030101010101" pitchFamily="2" charset="-122"/>
              </a:rPr>
              <a:t>[1] Smart Home Devices Market Forecast to Be Growing Globally at 31% Annual Clip, https://www.securitysales.com/research/smart-home-devices-market-forecast/, Accessed: 2018-10-12.</a:t>
            </a:r>
          </a:p>
          <a:p>
            <a:r>
              <a:rPr lang="en-US" altLang="zh-CN" sz="1400" dirty="0">
                <a:latin typeface="Bebas Neue" panose="00000500000000000000" pitchFamily="2" charset="0"/>
                <a:ea typeface="DengXian" panose="02010600030101010101" pitchFamily="2" charset="-122"/>
              </a:rPr>
              <a:t>[2] </a:t>
            </a:r>
            <a:r>
              <a:rPr lang="zh-CN" altLang="en-US" sz="1400" dirty="0">
                <a:latin typeface="Bebas Neue" panose="00000500000000000000" pitchFamily="2" charset="0"/>
                <a:ea typeface="DengXian" panose="02010600030101010101" pitchFamily="2" charset="-122"/>
              </a:rPr>
              <a:t>Evangelizing and Designing Voice User Interface: Adopting VUI in a GUI world</a:t>
            </a:r>
            <a:r>
              <a:rPr lang="en-US" altLang="zh-CN" sz="1400" dirty="0">
                <a:latin typeface="Bebas Neue" panose="00000500000000000000" pitchFamily="2" charset="0"/>
                <a:ea typeface="DengXian" panose="02010600030101010101" pitchFamily="2" charset="-122"/>
              </a:rPr>
              <a:t>, Interaction Design Association.</a:t>
            </a:r>
            <a:endParaRPr lang="zh-CN" altLang="en-US" sz="1400" dirty="0">
              <a:latin typeface="Bebas Neue" panose="00000500000000000000" pitchFamily="2" charset="0"/>
              <a:ea typeface="DengXian" panose="02010600030101010101" pitchFamily="2" charset="-122"/>
            </a:endParaRPr>
          </a:p>
        </p:txBody>
      </p:sp>
      <p:sp>
        <p:nvSpPr>
          <p:cNvPr id="7" name="矩形 6">
            <a:extLst>
              <a:ext uri="{FF2B5EF4-FFF2-40B4-BE49-F238E27FC236}">
                <a16:creationId xmlns:a16="http://schemas.microsoft.com/office/drawing/2014/main" id="{024BE4D3-8C8F-40FA-A8E8-61A2678FF0A0}"/>
              </a:ext>
            </a:extLst>
          </p:cNvPr>
          <p:cNvSpPr/>
          <p:nvPr/>
        </p:nvSpPr>
        <p:spPr>
          <a:xfrm>
            <a:off x="370390" y="1063106"/>
            <a:ext cx="8403220" cy="1323439"/>
          </a:xfrm>
          <a:prstGeom prst="rect">
            <a:avLst/>
          </a:prstGeom>
        </p:spPr>
        <p:txBody>
          <a:bodyPr wrap="square">
            <a:spAutoFit/>
          </a:bodyPr>
          <a:lstStyle/>
          <a:p>
            <a:pPr algn="ctr"/>
            <a:r>
              <a:rPr lang="en-US" altLang="zh-CN" sz="8000" b="1" dirty="0">
                <a:latin typeface="Bebas Neue" panose="00000500000000000000" pitchFamily="2" charset="0"/>
                <a:ea typeface="DengXian" panose="02010600030101010101" pitchFamily="2" charset="-122"/>
                <a:cs typeface="Segoe UI Light" panose="020B0502040204020203" pitchFamily="34" charset="0"/>
              </a:rPr>
              <a:t>$1.3 billion</a:t>
            </a:r>
            <a:r>
              <a:rPr lang="en-US" altLang="zh-CN" sz="2000" b="1" dirty="0">
                <a:latin typeface="Bebas Neue" panose="00000500000000000000" pitchFamily="2" charset="0"/>
                <a:ea typeface="DengXian" panose="02010600030101010101" pitchFamily="2" charset="-122"/>
                <a:cs typeface="Segoe UI Light" panose="020B0502040204020203" pitchFamily="34" charset="0"/>
              </a:rPr>
              <a:t>      </a:t>
            </a:r>
            <a:r>
              <a:rPr lang="en-US" altLang="zh-CN" sz="2400" b="1" dirty="0">
                <a:latin typeface="Bebas Neue" panose="00000500000000000000" pitchFamily="2" charset="0"/>
                <a:ea typeface="DengXian" panose="02010600030101010101" pitchFamily="2" charset="-122"/>
                <a:cs typeface="Segoe UI Light" panose="020B0502040204020203" pitchFamily="34" charset="0"/>
              </a:rPr>
              <a:t>voice-based smart home market</a:t>
            </a:r>
            <a:endParaRPr lang="zh-CN" altLang="en-US" sz="2000" b="1" dirty="0">
              <a:latin typeface="Bebas Neue" panose="00000500000000000000" pitchFamily="2" charset="0"/>
              <a:ea typeface="DengXian" panose="02010600030101010101" pitchFamily="2" charset="-122"/>
              <a:cs typeface="Segoe UI Light" panose="020B0502040204020203" pitchFamily="34" charset="0"/>
            </a:endParaRPr>
          </a:p>
        </p:txBody>
      </p:sp>
    </p:spTree>
    <p:extLst>
      <p:ext uri="{BB962C8B-B14F-4D97-AF65-F5344CB8AC3E}">
        <p14:creationId xmlns:p14="http://schemas.microsoft.com/office/powerpoint/2010/main" val="2641695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149"/>
                                        </p:tgtEl>
                                        <p:attrNameLst>
                                          <p:attrName>style.visibility</p:attrName>
                                        </p:attrNameLst>
                                      </p:cBhvr>
                                      <p:to>
                                        <p:strVal val="visible"/>
                                      </p:to>
                                    </p:set>
                                    <p:animEffect transition="in" filter="fade">
                                      <p:cBhvr>
                                        <p:cTn id="11" dur="500"/>
                                        <p:tgtEl>
                                          <p:spTgt spid="2149"/>
                                        </p:tgtEl>
                                      </p:cBhvr>
                                    </p:animEffect>
                                    <p:anim calcmode="lin" valueType="num">
                                      <p:cBhvr>
                                        <p:cTn id="12" dur="500" fill="hold"/>
                                        <p:tgtEl>
                                          <p:spTgt spid="2149"/>
                                        </p:tgtEl>
                                        <p:attrNameLst>
                                          <p:attrName>ppt_x</p:attrName>
                                        </p:attrNameLst>
                                      </p:cBhvr>
                                      <p:tavLst>
                                        <p:tav tm="0">
                                          <p:val>
                                            <p:strVal val="#ppt_x"/>
                                          </p:val>
                                        </p:tav>
                                        <p:tav tm="100000">
                                          <p:val>
                                            <p:strVal val="#ppt_x"/>
                                          </p:val>
                                        </p:tav>
                                      </p:tavLst>
                                    </p:anim>
                                    <p:anim calcmode="lin" valueType="num">
                                      <p:cBhvr>
                                        <p:cTn id="13" dur="500" fill="hold"/>
                                        <p:tgtEl>
                                          <p:spTgt spid="2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9C3F1C5A-3587-4BCB-95D2-89A320473BA3}"/>
              </a:ext>
            </a:extLst>
          </p:cNvPr>
          <p:cNvSpPr>
            <a:spLocks noGrp="1"/>
          </p:cNvSpPr>
          <p:nvPr>
            <p:ph type="title"/>
          </p:nvPr>
        </p:nvSpPr>
        <p:spPr>
          <a:xfrm>
            <a:off x="623888" y="3503614"/>
            <a:ext cx="7886700" cy="2852737"/>
          </a:xfrm>
          <a:solidFill>
            <a:schemeClr val="accent5">
              <a:lumMod val="75000"/>
            </a:schemeClr>
          </a:solidFill>
        </p:spPr>
        <p:txBody>
          <a:bodyPr anchor="ctr"/>
          <a:lstStyle/>
          <a:p>
            <a:pPr algn="ctr"/>
            <a:r>
              <a:rPr lang="en-US" altLang="zh-CN" dirty="0">
                <a:solidFill>
                  <a:schemeClr val="bg1"/>
                </a:solidFill>
              </a:rPr>
              <a:t>Thanks</a:t>
            </a:r>
            <a:br>
              <a:rPr lang="en-US" altLang="zh-CN" dirty="0">
                <a:solidFill>
                  <a:schemeClr val="bg1"/>
                </a:solidFill>
              </a:rPr>
            </a:br>
            <a:r>
              <a:rPr lang="en-US" altLang="zh-CN" dirty="0">
                <a:solidFill>
                  <a:schemeClr val="bg1"/>
                </a:solidFill>
              </a:rPr>
              <a:t>Q &amp; A</a:t>
            </a:r>
            <a:endParaRPr lang="zh-CN" altLang="en-US" dirty="0">
              <a:solidFill>
                <a:schemeClr val="bg1"/>
              </a:solidFill>
            </a:endParaRPr>
          </a:p>
        </p:txBody>
      </p:sp>
      <p:sp>
        <p:nvSpPr>
          <p:cNvPr id="4" name="灯片编号占位符 3">
            <a:extLst>
              <a:ext uri="{FF2B5EF4-FFF2-40B4-BE49-F238E27FC236}">
                <a16:creationId xmlns:a16="http://schemas.microsoft.com/office/drawing/2014/main" id="{A0ECEF6E-519B-4E45-B395-AC17243CD257}"/>
              </a:ext>
            </a:extLst>
          </p:cNvPr>
          <p:cNvSpPr>
            <a:spLocks noGrp="1"/>
          </p:cNvSpPr>
          <p:nvPr>
            <p:ph type="sldNum" sz="quarter" idx="12"/>
          </p:nvPr>
        </p:nvSpPr>
        <p:spPr/>
        <p:txBody>
          <a:bodyPr/>
          <a:lstStyle/>
          <a:p>
            <a:fld id="{82048E2A-1F64-4702-9C24-33EA56EF8F71}" type="slidenum">
              <a:rPr lang="zh-CN" altLang="en-US" smtClean="0"/>
              <a:pPr/>
              <a:t>30</a:t>
            </a:fld>
            <a:endParaRPr lang="zh-CN" altLang="en-US" dirty="0"/>
          </a:p>
        </p:txBody>
      </p:sp>
      <p:sp>
        <p:nvSpPr>
          <p:cNvPr id="7" name="标题 1">
            <a:extLst>
              <a:ext uri="{FF2B5EF4-FFF2-40B4-BE49-F238E27FC236}">
                <a16:creationId xmlns:a16="http://schemas.microsoft.com/office/drawing/2014/main" id="{C4FB7152-5CC0-4E72-983D-C78095599E39}"/>
              </a:ext>
            </a:extLst>
          </p:cNvPr>
          <p:cNvSpPr txBox="1">
            <a:spLocks/>
          </p:cNvSpPr>
          <p:nvPr/>
        </p:nvSpPr>
        <p:spPr>
          <a:xfrm>
            <a:off x="-4762" y="537602"/>
            <a:ext cx="9144000" cy="2387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baseline="0">
                <a:solidFill>
                  <a:schemeClr val="tx1"/>
                </a:solidFill>
                <a:latin typeface="Bebas Neue" panose="00000500000000000000" pitchFamily="2" charset="0"/>
                <a:ea typeface="+mj-ea"/>
                <a:cs typeface="+mj-cs"/>
              </a:defRPr>
            </a:lvl1pPr>
          </a:lstStyle>
          <a:p>
            <a:pPr algn="ctr"/>
            <a:r>
              <a:rPr lang="en-US" altLang="zh-CN" sz="4800" b="1" dirty="0" err="1"/>
              <a:t>WaveEar</a:t>
            </a:r>
            <a:r>
              <a:rPr lang="en-US" altLang="zh-CN" sz="4800" b="1" dirty="0"/>
              <a:t>: </a:t>
            </a:r>
            <a:br>
              <a:rPr lang="en-US" altLang="zh-CN" sz="4800" b="1" dirty="0"/>
            </a:br>
            <a:r>
              <a:rPr lang="en-US" altLang="zh-CN" sz="4000" b="1" dirty="0"/>
              <a:t>Exploring a </a:t>
            </a:r>
            <a:r>
              <a:rPr lang="en-US" altLang="zh-CN" sz="4000" b="1" dirty="0" err="1"/>
              <a:t>mmWave</a:t>
            </a:r>
            <a:r>
              <a:rPr lang="en-US" altLang="zh-CN" sz="4000" b="1" dirty="0"/>
              <a:t>-based Noise-resistant Speech Sensing for Voice-User Interface</a:t>
            </a:r>
            <a:endParaRPr lang="zh-CN" altLang="en-US" sz="4800" b="1" dirty="0"/>
          </a:p>
        </p:txBody>
      </p:sp>
    </p:spTree>
    <p:extLst>
      <p:ext uri="{BB962C8B-B14F-4D97-AF65-F5344CB8AC3E}">
        <p14:creationId xmlns:p14="http://schemas.microsoft.com/office/powerpoint/2010/main" val="37347320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FE30F-73BA-43AF-95CC-5CCADC2B5922}"/>
              </a:ext>
            </a:extLst>
          </p:cNvPr>
          <p:cNvSpPr>
            <a:spLocks noGrp="1"/>
          </p:cNvSpPr>
          <p:nvPr>
            <p:ph type="title"/>
          </p:nvPr>
        </p:nvSpPr>
        <p:spPr/>
        <p:txBody>
          <a:bodyPr/>
          <a:lstStyle/>
          <a:p>
            <a:r>
              <a:rPr lang="en-US" altLang="zh-CN" dirty="0"/>
              <a:t>FAQ</a:t>
            </a:r>
            <a:endParaRPr lang="zh-CN" altLang="en-US" dirty="0"/>
          </a:p>
        </p:txBody>
      </p:sp>
      <p:sp>
        <p:nvSpPr>
          <p:cNvPr id="3" name="内容占位符 2">
            <a:extLst>
              <a:ext uri="{FF2B5EF4-FFF2-40B4-BE49-F238E27FC236}">
                <a16:creationId xmlns:a16="http://schemas.microsoft.com/office/drawing/2014/main" id="{663E9D34-C206-46AF-9619-76A6D2489585}"/>
              </a:ext>
            </a:extLst>
          </p:cNvPr>
          <p:cNvSpPr>
            <a:spLocks noGrp="1"/>
          </p:cNvSpPr>
          <p:nvPr>
            <p:ph idx="1"/>
          </p:nvPr>
        </p:nvSpPr>
        <p:spPr>
          <a:xfrm>
            <a:off x="370390" y="974913"/>
            <a:ext cx="8403220" cy="4034118"/>
          </a:xfrm>
        </p:spPr>
        <p:txBody>
          <a:bodyPr>
            <a:normAutofit/>
          </a:bodyPr>
          <a:lstStyle/>
          <a:p>
            <a:r>
              <a:rPr lang="zh-CN" altLang="en-US" sz="2400" dirty="0">
                <a:solidFill>
                  <a:srgbClr val="0072BD"/>
                </a:solidFill>
              </a:rPr>
              <a:t>反射的毫米波为何含有语音信息</a:t>
            </a:r>
            <a:endParaRPr lang="en-US" altLang="zh-CN" dirty="0">
              <a:solidFill>
                <a:srgbClr val="0072BD"/>
              </a:solidFill>
            </a:endParaRPr>
          </a:p>
          <a:p>
            <a:pPr lvl="1"/>
            <a:r>
              <a:rPr lang="zh-CN" altLang="en-US" sz="2000" dirty="0"/>
              <a:t>喉部震动模式中含有语音信息</a:t>
            </a:r>
            <a:endParaRPr lang="en-US" altLang="zh-CN" sz="2000" dirty="0"/>
          </a:p>
          <a:p>
            <a:pPr lvl="1"/>
            <a:r>
              <a:rPr lang="zh-CN" altLang="en-US" sz="2000" dirty="0"/>
              <a:t>微小震动会引起</a:t>
            </a:r>
            <a:r>
              <a:rPr lang="en-US" altLang="zh-CN" sz="2000" dirty="0"/>
              <a:t>FMCW </a:t>
            </a:r>
            <a:r>
              <a:rPr lang="en-US" altLang="zh-CN" sz="2000" dirty="0" err="1"/>
              <a:t>mmWave</a:t>
            </a:r>
            <a:r>
              <a:rPr lang="zh-CN" altLang="en-US" sz="2000" dirty="0"/>
              <a:t>相位变化</a:t>
            </a:r>
            <a:endParaRPr lang="en-US" altLang="zh-CN" sz="2000" dirty="0"/>
          </a:p>
          <a:p>
            <a:r>
              <a:rPr lang="zh-CN" altLang="en-US" sz="2400" dirty="0">
                <a:solidFill>
                  <a:srgbClr val="0072BD"/>
                </a:solidFill>
              </a:rPr>
              <a:t>网络结构：</a:t>
            </a:r>
            <a:endParaRPr lang="en-US" altLang="zh-CN" sz="2400" dirty="0">
              <a:solidFill>
                <a:srgbClr val="0072BD"/>
              </a:solidFill>
            </a:endParaRPr>
          </a:p>
          <a:p>
            <a:pPr lvl="1"/>
            <a:r>
              <a:rPr lang="zh-CN" altLang="en-US" sz="2000" dirty="0"/>
              <a:t>本质上是图像到图像的转换</a:t>
            </a:r>
            <a:endParaRPr lang="en-US" altLang="zh-CN" sz="2000" dirty="0"/>
          </a:p>
          <a:p>
            <a:pPr lvl="1"/>
            <a:r>
              <a:rPr lang="zh-CN" altLang="en-US" sz="2000" dirty="0"/>
              <a:t>个人感觉像是在很大程度上复用了</a:t>
            </a:r>
            <a:r>
              <a:rPr lang="en-US" altLang="zh-CN" sz="2000" dirty="0"/>
              <a:t>Res-net</a:t>
            </a:r>
          </a:p>
        </p:txBody>
      </p:sp>
      <p:sp>
        <p:nvSpPr>
          <p:cNvPr id="4" name="灯片编号占位符 3">
            <a:extLst>
              <a:ext uri="{FF2B5EF4-FFF2-40B4-BE49-F238E27FC236}">
                <a16:creationId xmlns:a16="http://schemas.microsoft.com/office/drawing/2014/main" id="{3D0F28D8-722D-4C95-B4EA-D1550DA99BF4}"/>
              </a:ext>
            </a:extLst>
          </p:cNvPr>
          <p:cNvSpPr>
            <a:spLocks noGrp="1"/>
          </p:cNvSpPr>
          <p:nvPr>
            <p:ph type="sldNum" sz="quarter" idx="12"/>
          </p:nvPr>
        </p:nvSpPr>
        <p:spPr/>
        <p:txBody>
          <a:bodyPr/>
          <a:lstStyle/>
          <a:p>
            <a:fld id="{82048E2A-1F64-4702-9C24-33EA56EF8F71}" type="slidenum">
              <a:rPr lang="zh-CN" altLang="en-US" smtClean="0"/>
              <a:pPr/>
              <a:t>31</a:t>
            </a:fld>
            <a:endParaRPr lang="zh-CN" altLang="en-US" dirty="0"/>
          </a:p>
        </p:txBody>
      </p:sp>
      <p:pic>
        <p:nvPicPr>
          <p:cNvPr id="6" name="图片 5">
            <a:extLst>
              <a:ext uri="{FF2B5EF4-FFF2-40B4-BE49-F238E27FC236}">
                <a16:creationId xmlns:a16="http://schemas.microsoft.com/office/drawing/2014/main" id="{07D0E98E-58A9-4803-A16C-368E52DDD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262" y="759875"/>
            <a:ext cx="2583084" cy="1001805"/>
          </a:xfrm>
          <a:prstGeom prst="rect">
            <a:avLst/>
          </a:prstGeom>
        </p:spPr>
      </p:pic>
      <p:pic>
        <p:nvPicPr>
          <p:cNvPr id="7" name="图片 6">
            <a:extLst>
              <a:ext uri="{FF2B5EF4-FFF2-40B4-BE49-F238E27FC236}">
                <a16:creationId xmlns:a16="http://schemas.microsoft.com/office/drawing/2014/main" id="{5750AE8F-4D62-45A9-A856-D59E5FB5F259}"/>
              </a:ext>
            </a:extLst>
          </p:cNvPr>
          <p:cNvPicPr>
            <a:picLocks noChangeAspect="1"/>
          </p:cNvPicPr>
          <p:nvPr/>
        </p:nvPicPr>
        <p:blipFill>
          <a:blip r:embed="rId4"/>
          <a:stretch>
            <a:fillRect/>
          </a:stretch>
        </p:blipFill>
        <p:spPr>
          <a:xfrm>
            <a:off x="370390" y="3186952"/>
            <a:ext cx="5796031" cy="2985247"/>
          </a:xfrm>
          <a:prstGeom prst="rect">
            <a:avLst/>
          </a:prstGeom>
        </p:spPr>
      </p:pic>
    </p:spTree>
    <p:extLst>
      <p:ext uri="{BB962C8B-B14F-4D97-AF65-F5344CB8AC3E}">
        <p14:creationId xmlns:p14="http://schemas.microsoft.com/office/powerpoint/2010/main" val="30306825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FE30F-73BA-43AF-95CC-5CCADC2B5922}"/>
              </a:ext>
            </a:extLst>
          </p:cNvPr>
          <p:cNvSpPr>
            <a:spLocks noGrp="1"/>
          </p:cNvSpPr>
          <p:nvPr>
            <p:ph type="title"/>
          </p:nvPr>
        </p:nvSpPr>
        <p:spPr/>
        <p:txBody>
          <a:bodyPr/>
          <a:lstStyle/>
          <a:p>
            <a:r>
              <a:rPr lang="en-US" altLang="zh-CN" dirty="0"/>
              <a:t>FAQ</a:t>
            </a:r>
            <a:endParaRPr lang="zh-CN" altLang="en-US" dirty="0"/>
          </a:p>
        </p:txBody>
      </p:sp>
      <p:sp>
        <p:nvSpPr>
          <p:cNvPr id="3" name="内容占位符 2">
            <a:extLst>
              <a:ext uri="{FF2B5EF4-FFF2-40B4-BE49-F238E27FC236}">
                <a16:creationId xmlns:a16="http://schemas.microsoft.com/office/drawing/2014/main" id="{663E9D34-C206-46AF-9619-76A6D2489585}"/>
              </a:ext>
            </a:extLst>
          </p:cNvPr>
          <p:cNvSpPr>
            <a:spLocks noGrp="1"/>
          </p:cNvSpPr>
          <p:nvPr>
            <p:ph idx="1"/>
          </p:nvPr>
        </p:nvSpPr>
        <p:spPr>
          <a:xfrm>
            <a:off x="370390" y="974913"/>
            <a:ext cx="8403220" cy="4390464"/>
          </a:xfrm>
        </p:spPr>
        <p:txBody>
          <a:bodyPr>
            <a:normAutofit/>
          </a:bodyPr>
          <a:lstStyle/>
          <a:p>
            <a:r>
              <a:rPr lang="zh-CN" altLang="en-US" sz="2400" dirty="0">
                <a:solidFill>
                  <a:srgbClr val="0072BD"/>
                </a:solidFill>
              </a:rPr>
              <a:t>如何从语谱图中重建语音</a:t>
            </a:r>
            <a:endParaRPr lang="en-US" altLang="zh-CN" dirty="0">
              <a:solidFill>
                <a:srgbClr val="0072BD"/>
              </a:solidFill>
            </a:endParaRPr>
          </a:p>
          <a:p>
            <a:pPr lvl="1"/>
            <a:r>
              <a:rPr lang="zh-CN" altLang="en-US" sz="2000" dirty="0"/>
              <a:t>复用</a:t>
            </a:r>
            <a:r>
              <a:rPr lang="en-US" altLang="zh-CN" sz="2000" dirty="0"/>
              <a:t>Griffin-Lim</a:t>
            </a:r>
            <a:r>
              <a:rPr lang="zh-CN" altLang="en-US" sz="2000" dirty="0"/>
              <a:t>算法</a:t>
            </a:r>
            <a:endParaRPr lang="en-US" altLang="zh-CN" sz="2000" dirty="0"/>
          </a:p>
          <a:p>
            <a:pPr lvl="1"/>
            <a:r>
              <a:rPr lang="zh-CN" altLang="en-US" sz="2000" dirty="0"/>
              <a:t>输入：初始相位</a:t>
            </a:r>
            <a:r>
              <a:rPr lang="en-US" altLang="zh-CN" sz="2000" dirty="0"/>
              <a:t>+STFT</a:t>
            </a:r>
            <a:r>
              <a:rPr lang="zh-CN" altLang="en-US" sz="2000" dirty="0"/>
              <a:t>结果（语谱图）</a:t>
            </a:r>
            <a:endParaRPr lang="en-US" altLang="zh-CN" sz="2000" dirty="0"/>
          </a:p>
          <a:p>
            <a:pPr lvl="1"/>
            <a:r>
              <a:rPr lang="zh-CN" altLang="en-US" sz="2000" dirty="0"/>
              <a:t>输出：时序语音</a:t>
            </a:r>
            <a:endParaRPr lang="en-US" altLang="zh-CN" sz="2000" dirty="0"/>
          </a:p>
          <a:p>
            <a:r>
              <a:rPr lang="zh-CN" altLang="en-US" sz="2400" dirty="0">
                <a:solidFill>
                  <a:srgbClr val="0072BD"/>
                </a:solidFill>
              </a:rPr>
              <a:t>梅尔倒谱失真</a:t>
            </a:r>
            <a:r>
              <a:rPr lang="en-US" altLang="zh-CN" sz="2400" dirty="0">
                <a:solidFill>
                  <a:srgbClr val="0072BD"/>
                </a:solidFill>
              </a:rPr>
              <a:t>MCD</a:t>
            </a:r>
          </a:p>
          <a:p>
            <a:pPr lvl="1"/>
            <a:r>
              <a:rPr lang="zh-CN" altLang="en-US" sz="2000" dirty="0"/>
              <a:t>通过提取语音特征参数，评估声音是否失真</a:t>
            </a:r>
            <a:endParaRPr lang="en-US" altLang="zh-CN" sz="2000" dirty="0"/>
          </a:p>
          <a:p>
            <a:pPr lvl="1"/>
            <a:r>
              <a:rPr lang="zh-CN" altLang="en-US" sz="2000" dirty="0"/>
              <a:t>基于听觉生理和感知心理学模型</a:t>
            </a:r>
            <a:endParaRPr lang="en-US" altLang="zh-CN" sz="2000" dirty="0"/>
          </a:p>
          <a:p>
            <a:pPr lvl="1"/>
            <a:r>
              <a:rPr lang="zh-CN" altLang="en-US" sz="2000" dirty="0"/>
              <a:t>广泛应用在语音通信系统和语音合成领域</a:t>
            </a:r>
            <a:endParaRPr lang="en-US" altLang="zh-CN" sz="2000" dirty="0"/>
          </a:p>
          <a:p>
            <a:pPr lvl="1"/>
            <a:r>
              <a:rPr lang="zh-CN" altLang="en-US" sz="2000" dirty="0"/>
              <a:t>没有一个十分明确和客观的可解释原理</a:t>
            </a:r>
            <a:endParaRPr lang="en-US" altLang="zh-CN" sz="2000" dirty="0"/>
          </a:p>
          <a:p>
            <a:r>
              <a:rPr lang="en-US" altLang="zh-CN" sz="2400" dirty="0">
                <a:solidFill>
                  <a:srgbClr val="0072BD"/>
                </a:solidFill>
              </a:rPr>
              <a:t>Ground Truth</a:t>
            </a:r>
          </a:p>
          <a:p>
            <a:pPr lvl="1"/>
            <a:r>
              <a:rPr lang="zh-CN" altLang="en-US" sz="2000" dirty="0"/>
              <a:t>通高清麦克风采集</a:t>
            </a:r>
            <a:endParaRPr lang="en-US" altLang="zh-CN" sz="2000" dirty="0"/>
          </a:p>
        </p:txBody>
      </p:sp>
      <p:sp>
        <p:nvSpPr>
          <p:cNvPr id="4" name="灯片编号占位符 3">
            <a:extLst>
              <a:ext uri="{FF2B5EF4-FFF2-40B4-BE49-F238E27FC236}">
                <a16:creationId xmlns:a16="http://schemas.microsoft.com/office/drawing/2014/main" id="{3D0F28D8-722D-4C95-B4EA-D1550DA99BF4}"/>
              </a:ext>
            </a:extLst>
          </p:cNvPr>
          <p:cNvSpPr>
            <a:spLocks noGrp="1"/>
          </p:cNvSpPr>
          <p:nvPr>
            <p:ph type="sldNum" sz="quarter" idx="12"/>
          </p:nvPr>
        </p:nvSpPr>
        <p:spPr/>
        <p:txBody>
          <a:bodyPr/>
          <a:lstStyle/>
          <a:p>
            <a:fld id="{82048E2A-1F64-4702-9C24-33EA56EF8F71}" type="slidenum">
              <a:rPr lang="zh-CN" altLang="en-US" smtClean="0"/>
              <a:pPr/>
              <a:t>32</a:t>
            </a:fld>
            <a:endParaRPr lang="zh-CN" altLang="en-US" dirty="0"/>
          </a:p>
        </p:txBody>
      </p:sp>
    </p:spTree>
    <p:extLst>
      <p:ext uri="{BB962C8B-B14F-4D97-AF65-F5344CB8AC3E}">
        <p14:creationId xmlns:p14="http://schemas.microsoft.com/office/powerpoint/2010/main" val="693511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19D069A7-D224-4292-9021-B5A88519343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22" t="18870" r="19275" b="59954"/>
          <a:stretch/>
        </p:blipFill>
        <p:spPr>
          <a:xfrm>
            <a:off x="516781" y="2991341"/>
            <a:ext cx="7998569" cy="3057525"/>
          </a:xfrm>
        </p:spPr>
      </p:pic>
      <p:sp>
        <p:nvSpPr>
          <p:cNvPr id="2" name="标题 1">
            <a:extLst>
              <a:ext uri="{FF2B5EF4-FFF2-40B4-BE49-F238E27FC236}">
                <a16:creationId xmlns:a16="http://schemas.microsoft.com/office/drawing/2014/main" id="{644CF835-3E37-4DA3-9A2A-5D85CD4D8F05}"/>
              </a:ext>
            </a:extLst>
          </p:cNvPr>
          <p:cNvSpPr>
            <a:spLocks noGrp="1"/>
          </p:cNvSpPr>
          <p:nvPr>
            <p:ph type="title"/>
          </p:nvPr>
        </p:nvSpPr>
        <p:spPr>
          <a:xfrm>
            <a:off x="370390" y="136525"/>
            <a:ext cx="8403220" cy="951496"/>
          </a:xfrm>
        </p:spPr>
        <p:txBody>
          <a:bodyPr>
            <a:normAutofit fontScale="90000"/>
          </a:bodyPr>
          <a:lstStyle/>
          <a:p>
            <a:r>
              <a:rPr lang="en-US" altLang="zh-CN" dirty="0"/>
              <a:t>Background: Voice-User Interfaces (VUI)</a:t>
            </a:r>
            <a:endParaRPr lang="zh-CN" altLang="en-US" dirty="0"/>
          </a:p>
        </p:txBody>
      </p:sp>
      <p:sp>
        <p:nvSpPr>
          <p:cNvPr id="2155" name="灯片编号占位符 2154">
            <a:extLst>
              <a:ext uri="{FF2B5EF4-FFF2-40B4-BE49-F238E27FC236}">
                <a16:creationId xmlns:a16="http://schemas.microsoft.com/office/drawing/2014/main" id="{828BD136-695F-49A9-9CBD-5AA2058B0603}"/>
              </a:ext>
            </a:extLst>
          </p:cNvPr>
          <p:cNvSpPr>
            <a:spLocks noGrp="1"/>
          </p:cNvSpPr>
          <p:nvPr>
            <p:ph type="sldNum" sz="quarter" idx="12"/>
          </p:nvPr>
        </p:nvSpPr>
        <p:spPr/>
        <p:txBody>
          <a:bodyPr/>
          <a:lstStyle/>
          <a:p>
            <a:fld id="{82048E2A-1F64-4702-9C24-33EA56EF8F71}" type="slidenum">
              <a:rPr lang="zh-CN" altLang="en-US" smtClean="0"/>
              <a:pPr/>
              <a:t>4</a:t>
            </a:fld>
            <a:endParaRPr lang="zh-CN" altLang="en-US" dirty="0"/>
          </a:p>
        </p:txBody>
      </p:sp>
      <p:grpSp>
        <p:nvGrpSpPr>
          <p:cNvPr id="2149" name="组合 2148">
            <a:extLst>
              <a:ext uri="{FF2B5EF4-FFF2-40B4-BE49-F238E27FC236}">
                <a16:creationId xmlns:a16="http://schemas.microsoft.com/office/drawing/2014/main" id="{1A51F428-AD12-471D-9905-AEC24A797041}"/>
              </a:ext>
            </a:extLst>
          </p:cNvPr>
          <p:cNvGrpSpPr/>
          <p:nvPr/>
        </p:nvGrpSpPr>
        <p:grpSpPr>
          <a:xfrm>
            <a:off x="5449694" y="2412174"/>
            <a:ext cx="1133853" cy="1403159"/>
            <a:chOff x="5659238" y="1356862"/>
            <a:chExt cx="1387868" cy="1717506"/>
          </a:xfrm>
        </p:grpSpPr>
        <p:sp>
          <p:nvSpPr>
            <p:cNvPr id="2146" name="箭头: 下 2145">
              <a:extLst>
                <a:ext uri="{FF2B5EF4-FFF2-40B4-BE49-F238E27FC236}">
                  <a16:creationId xmlns:a16="http://schemas.microsoft.com/office/drawing/2014/main" id="{38ECF34A-5809-497F-9DFF-9C8CFA2F9584}"/>
                </a:ext>
              </a:extLst>
            </p:cNvPr>
            <p:cNvSpPr/>
            <p:nvPr/>
          </p:nvSpPr>
          <p:spPr>
            <a:xfrm>
              <a:off x="6095998" y="1909710"/>
              <a:ext cx="514350" cy="1164658"/>
            </a:xfrm>
            <a:prstGeom prst="downArrow">
              <a:avLst/>
            </a:prstGeom>
            <a:solidFill>
              <a:srgbClr val="E93B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Bebas Neue" panose="00000500000000000000" pitchFamily="2" charset="0"/>
                <a:ea typeface="DengXian" panose="02010600030101010101" pitchFamily="2" charset="-122"/>
              </a:endParaRPr>
            </a:p>
          </p:txBody>
        </p:sp>
        <p:sp>
          <p:nvSpPr>
            <p:cNvPr id="2147" name="椭圆 2146">
              <a:extLst>
                <a:ext uri="{FF2B5EF4-FFF2-40B4-BE49-F238E27FC236}">
                  <a16:creationId xmlns:a16="http://schemas.microsoft.com/office/drawing/2014/main" id="{5631152B-ABFF-4D22-947A-B1F2947C8CA5}"/>
                </a:ext>
              </a:extLst>
            </p:cNvPr>
            <p:cNvSpPr/>
            <p:nvPr/>
          </p:nvSpPr>
          <p:spPr>
            <a:xfrm>
              <a:off x="5659238" y="1356862"/>
              <a:ext cx="1387868" cy="1387868"/>
            </a:xfrm>
            <a:prstGeom prst="ellipse">
              <a:avLst/>
            </a:prstGeom>
            <a:solidFill>
              <a:srgbClr val="E93B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Bebas Neue" panose="00000500000000000000" pitchFamily="2" charset="0"/>
                  <a:ea typeface="DengXian" panose="02010600030101010101" pitchFamily="2" charset="-122"/>
                </a:rPr>
                <a:t>WE</a:t>
              </a:r>
            </a:p>
            <a:p>
              <a:pPr algn="ctr"/>
              <a:r>
                <a:rPr lang="en-US" altLang="zh-CN" dirty="0">
                  <a:latin typeface="Bebas Neue" panose="00000500000000000000" pitchFamily="2" charset="0"/>
                  <a:ea typeface="DengXian" panose="02010600030101010101" pitchFamily="2" charset="-122"/>
                </a:rPr>
                <a:t>ARE</a:t>
              </a:r>
            </a:p>
            <a:p>
              <a:pPr algn="ctr"/>
              <a:r>
                <a:rPr lang="en-US" altLang="zh-CN" dirty="0">
                  <a:latin typeface="Bebas Neue" panose="00000500000000000000" pitchFamily="2" charset="0"/>
                  <a:ea typeface="DengXian" panose="02010600030101010101" pitchFamily="2" charset="-122"/>
                </a:rPr>
                <a:t>HERE</a:t>
              </a:r>
              <a:endParaRPr lang="zh-CN" altLang="en-US" dirty="0">
                <a:latin typeface="Bebas Neue" panose="00000500000000000000" pitchFamily="2" charset="0"/>
                <a:ea typeface="DengXian" panose="02010600030101010101" pitchFamily="2" charset="-122"/>
              </a:endParaRPr>
            </a:p>
          </p:txBody>
        </p:sp>
      </p:grpSp>
      <p:sp>
        <p:nvSpPr>
          <p:cNvPr id="2150" name="矩形 2149">
            <a:extLst>
              <a:ext uri="{FF2B5EF4-FFF2-40B4-BE49-F238E27FC236}">
                <a16:creationId xmlns:a16="http://schemas.microsoft.com/office/drawing/2014/main" id="{37E8FEA2-C968-47BF-83F4-252AF8239714}"/>
              </a:ext>
            </a:extLst>
          </p:cNvPr>
          <p:cNvSpPr/>
          <p:nvPr/>
        </p:nvSpPr>
        <p:spPr>
          <a:xfrm>
            <a:off x="104594" y="5824050"/>
            <a:ext cx="8934809" cy="738664"/>
          </a:xfrm>
          <a:prstGeom prst="rect">
            <a:avLst/>
          </a:prstGeom>
        </p:spPr>
        <p:txBody>
          <a:bodyPr wrap="square">
            <a:spAutoFit/>
          </a:bodyPr>
          <a:lstStyle/>
          <a:p>
            <a:r>
              <a:rPr lang="en-US" altLang="zh-CN" sz="1400" dirty="0">
                <a:latin typeface="Bebas Neue" panose="00000500000000000000" pitchFamily="2" charset="0"/>
                <a:ea typeface="DengXian" panose="02010600030101010101" pitchFamily="2" charset="-122"/>
              </a:rPr>
              <a:t>[1] Smart Home Devices Market Forecast to Be Growing Globally at 31% Annual Clip, https://www.securitysales.com/research/smart-home-devices-market-forecast/, Accessed: 2018-10-12.</a:t>
            </a:r>
          </a:p>
          <a:p>
            <a:r>
              <a:rPr lang="en-US" altLang="zh-CN" sz="1400" dirty="0">
                <a:latin typeface="Bebas Neue" panose="00000500000000000000" pitchFamily="2" charset="0"/>
                <a:ea typeface="DengXian" panose="02010600030101010101" pitchFamily="2" charset="-122"/>
              </a:rPr>
              <a:t>[2] </a:t>
            </a:r>
            <a:r>
              <a:rPr lang="zh-CN" altLang="en-US" sz="1400" dirty="0">
                <a:latin typeface="Bebas Neue" panose="00000500000000000000" pitchFamily="2" charset="0"/>
                <a:ea typeface="DengXian" panose="02010600030101010101" pitchFamily="2" charset="-122"/>
              </a:rPr>
              <a:t>Evangelizing and Designing Voice User Interface: Adopting VUI in a GUI world</a:t>
            </a:r>
            <a:r>
              <a:rPr lang="en-US" altLang="zh-CN" sz="1400" dirty="0">
                <a:latin typeface="Bebas Neue" panose="00000500000000000000" pitchFamily="2" charset="0"/>
                <a:ea typeface="DengXian" panose="02010600030101010101" pitchFamily="2" charset="-122"/>
              </a:rPr>
              <a:t>, Interaction Design Association.</a:t>
            </a:r>
            <a:endParaRPr lang="zh-CN" altLang="en-US" sz="1400" dirty="0">
              <a:latin typeface="Bebas Neue" panose="00000500000000000000" pitchFamily="2" charset="0"/>
              <a:ea typeface="DengXian" panose="02010600030101010101" pitchFamily="2" charset="-122"/>
            </a:endParaRPr>
          </a:p>
        </p:txBody>
      </p:sp>
      <p:sp>
        <p:nvSpPr>
          <p:cNvPr id="7" name="矩形 6">
            <a:extLst>
              <a:ext uri="{FF2B5EF4-FFF2-40B4-BE49-F238E27FC236}">
                <a16:creationId xmlns:a16="http://schemas.microsoft.com/office/drawing/2014/main" id="{024BE4D3-8C8F-40FA-A8E8-61A2678FF0A0}"/>
              </a:ext>
            </a:extLst>
          </p:cNvPr>
          <p:cNvSpPr/>
          <p:nvPr/>
        </p:nvSpPr>
        <p:spPr>
          <a:xfrm>
            <a:off x="370390" y="1063106"/>
            <a:ext cx="8403220" cy="1323439"/>
          </a:xfrm>
          <a:prstGeom prst="rect">
            <a:avLst/>
          </a:prstGeom>
        </p:spPr>
        <p:txBody>
          <a:bodyPr wrap="square">
            <a:spAutoFit/>
          </a:bodyPr>
          <a:lstStyle/>
          <a:p>
            <a:pPr algn="ctr"/>
            <a:r>
              <a:rPr lang="en-US" altLang="zh-CN" sz="8000" b="1" dirty="0">
                <a:latin typeface="Bebas Neue" panose="00000500000000000000" pitchFamily="2" charset="0"/>
                <a:ea typeface="DengXian" panose="02010600030101010101" pitchFamily="2" charset="-122"/>
                <a:cs typeface="Segoe UI Light" panose="020B0502040204020203" pitchFamily="34" charset="0"/>
              </a:rPr>
              <a:t>$1.3 billion</a:t>
            </a:r>
            <a:r>
              <a:rPr lang="en-US" altLang="zh-CN" sz="2000" b="1" dirty="0">
                <a:latin typeface="Bebas Neue" panose="00000500000000000000" pitchFamily="2" charset="0"/>
                <a:ea typeface="DengXian" panose="02010600030101010101" pitchFamily="2" charset="-122"/>
                <a:cs typeface="Segoe UI Light" panose="020B0502040204020203" pitchFamily="34" charset="0"/>
              </a:rPr>
              <a:t>      </a:t>
            </a:r>
            <a:r>
              <a:rPr lang="en-US" altLang="zh-CN" sz="2400" b="1" dirty="0">
                <a:latin typeface="Bebas Neue" panose="00000500000000000000" pitchFamily="2" charset="0"/>
                <a:ea typeface="DengXian" panose="02010600030101010101" pitchFamily="2" charset="-122"/>
                <a:cs typeface="Segoe UI Light" panose="020B0502040204020203" pitchFamily="34" charset="0"/>
              </a:rPr>
              <a:t>voice-based smart home market</a:t>
            </a:r>
            <a:endParaRPr lang="zh-CN" altLang="en-US" sz="2000" b="1" dirty="0">
              <a:latin typeface="Bebas Neue" panose="00000500000000000000" pitchFamily="2" charset="0"/>
              <a:ea typeface="DengXian" panose="02010600030101010101" pitchFamily="2" charset="-122"/>
              <a:cs typeface="Segoe UI Light" panose="020B0502040204020203" pitchFamily="34" charset="0"/>
            </a:endParaRPr>
          </a:p>
        </p:txBody>
      </p:sp>
      <p:sp>
        <p:nvSpPr>
          <p:cNvPr id="10" name="矩形 9">
            <a:extLst>
              <a:ext uri="{FF2B5EF4-FFF2-40B4-BE49-F238E27FC236}">
                <a16:creationId xmlns:a16="http://schemas.microsoft.com/office/drawing/2014/main" id="{5D5FE17F-2F0E-4649-98D1-ED7F09B851B7}"/>
              </a:ext>
            </a:extLst>
          </p:cNvPr>
          <p:cNvSpPr/>
          <p:nvPr/>
        </p:nvSpPr>
        <p:spPr>
          <a:xfrm>
            <a:off x="-298383" y="-105878"/>
            <a:ext cx="9683015" cy="7055318"/>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Bebas Neue" panose="00000500000000000000" pitchFamily="2" charset="0"/>
              <a:ea typeface="DengXian" panose="02010600030101010101" pitchFamily="2" charset="-122"/>
            </a:endParaRPr>
          </a:p>
        </p:txBody>
      </p:sp>
      <p:sp>
        <p:nvSpPr>
          <p:cNvPr id="11" name="文本框 10">
            <a:extLst>
              <a:ext uri="{FF2B5EF4-FFF2-40B4-BE49-F238E27FC236}">
                <a16:creationId xmlns:a16="http://schemas.microsoft.com/office/drawing/2014/main" id="{6F193FD0-97B6-4697-AE7C-710012C355F5}"/>
              </a:ext>
            </a:extLst>
          </p:cNvPr>
          <p:cNvSpPr txBox="1"/>
          <p:nvPr/>
        </p:nvSpPr>
        <p:spPr>
          <a:xfrm>
            <a:off x="104595" y="2368783"/>
            <a:ext cx="8934808" cy="1446550"/>
          </a:xfrm>
          <a:prstGeom prst="rect">
            <a:avLst/>
          </a:prstGeom>
          <a:solidFill>
            <a:schemeClr val="accent6">
              <a:lumMod val="75000"/>
            </a:schemeClr>
          </a:solidFill>
          <a:ln>
            <a:noFill/>
          </a:ln>
        </p:spPr>
        <p:txBody>
          <a:bodyPr wrap="square" rtlCol="0" anchor="ctr">
            <a:spAutoFit/>
          </a:bodyPr>
          <a:lstStyle/>
          <a:p>
            <a:pPr algn="ctr"/>
            <a:r>
              <a:rPr lang="en-US" altLang="zh-CN" sz="4400" b="1" dirty="0">
                <a:solidFill>
                  <a:schemeClr val="bg1"/>
                </a:solidFill>
                <a:latin typeface="Bebas Neue" panose="00000500000000000000" pitchFamily="2" charset="0"/>
                <a:ea typeface="DengXian" panose="02010600030101010101" pitchFamily="2" charset="-122"/>
              </a:rPr>
              <a:t>Is VUI ready for the increasing demands?</a:t>
            </a:r>
          </a:p>
        </p:txBody>
      </p:sp>
    </p:spTree>
    <p:extLst>
      <p:ext uri="{BB962C8B-B14F-4D97-AF65-F5344CB8AC3E}">
        <p14:creationId xmlns:p14="http://schemas.microsoft.com/office/powerpoint/2010/main" val="24011767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01A1C0-A9F0-4DB6-9F48-03ED7E0AF080}"/>
              </a:ext>
            </a:extLst>
          </p:cNvPr>
          <p:cNvSpPr>
            <a:spLocks noGrp="1"/>
          </p:cNvSpPr>
          <p:nvPr>
            <p:ph type="title"/>
          </p:nvPr>
        </p:nvSpPr>
        <p:spPr/>
        <p:txBody>
          <a:bodyPr/>
          <a:lstStyle/>
          <a:p>
            <a:r>
              <a:rPr lang="en-US" altLang="zh-CN" dirty="0"/>
              <a:t>VUI is Not Ready</a:t>
            </a:r>
            <a:endParaRPr lang="zh-CN" altLang="en-US" dirty="0"/>
          </a:p>
        </p:txBody>
      </p:sp>
      <p:sp>
        <p:nvSpPr>
          <p:cNvPr id="6" name="灯片编号占位符 5">
            <a:extLst>
              <a:ext uri="{FF2B5EF4-FFF2-40B4-BE49-F238E27FC236}">
                <a16:creationId xmlns:a16="http://schemas.microsoft.com/office/drawing/2014/main" id="{25E82743-56A2-4A8A-B6CA-7D4CC183754E}"/>
              </a:ext>
            </a:extLst>
          </p:cNvPr>
          <p:cNvSpPr>
            <a:spLocks noGrp="1"/>
          </p:cNvSpPr>
          <p:nvPr>
            <p:ph type="sldNum" sz="quarter" idx="12"/>
          </p:nvPr>
        </p:nvSpPr>
        <p:spPr/>
        <p:txBody>
          <a:bodyPr/>
          <a:lstStyle/>
          <a:p>
            <a:fld id="{82048E2A-1F64-4702-9C24-33EA56EF8F71}" type="slidenum">
              <a:rPr lang="zh-CN" altLang="en-US" smtClean="0"/>
              <a:pPr/>
              <a:t>5</a:t>
            </a:fld>
            <a:endParaRPr lang="zh-CN" altLang="en-US"/>
          </a:p>
        </p:txBody>
      </p:sp>
      <p:grpSp>
        <p:nvGrpSpPr>
          <p:cNvPr id="1024" name="Group 1023">
            <a:extLst>
              <a:ext uri="{FF2B5EF4-FFF2-40B4-BE49-F238E27FC236}">
                <a16:creationId xmlns:a16="http://schemas.microsoft.com/office/drawing/2014/main" id="{BF0EA347-D0D5-41D7-BAE9-CF058958B327}"/>
              </a:ext>
            </a:extLst>
          </p:cNvPr>
          <p:cNvGrpSpPr/>
          <p:nvPr/>
        </p:nvGrpSpPr>
        <p:grpSpPr>
          <a:xfrm>
            <a:off x="2818608" y="3444471"/>
            <a:ext cx="3344208" cy="1488474"/>
            <a:chOff x="3198013" y="3129841"/>
            <a:chExt cx="2728508" cy="1214432"/>
          </a:xfrm>
        </p:grpSpPr>
        <p:grpSp>
          <p:nvGrpSpPr>
            <p:cNvPr id="18" name="Graphic 11">
              <a:extLst>
                <a:ext uri="{FF2B5EF4-FFF2-40B4-BE49-F238E27FC236}">
                  <a16:creationId xmlns:a16="http://schemas.microsoft.com/office/drawing/2014/main" id="{8547ADC6-61D1-435B-AAA3-5D0442689FE2}"/>
                </a:ext>
              </a:extLst>
            </p:cNvPr>
            <p:cNvGrpSpPr/>
            <p:nvPr/>
          </p:nvGrpSpPr>
          <p:grpSpPr>
            <a:xfrm>
              <a:off x="3198013" y="3129841"/>
              <a:ext cx="1214432" cy="1214432"/>
              <a:chOff x="2466497" y="3663094"/>
              <a:chExt cx="2632945" cy="2632945"/>
            </a:xfrm>
          </p:grpSpPr>
          <p:sp>
            <p:nvSpPr>
              <p:cNvPr id="19" name="Freeform: Shape 18">
                <a:extLst>
                  <a:ext uri="{FF2B5EF4-FFF2-40B4-BE49-F238E27FC236}">
                    <a16:creationId xmlns:a16="http://schemas.microsoft.com/office/drawing/2014/main" id="{9B9007E4-14A5-45E4-881B-8F3C0D46E29E}"/>
                  </a:ext>
                </a:extLst>
              </p:cNvPr>
              <p:cNvSpPr/>
              <p:nvPr/>
            </p:nvSpPr>
            <p:spPr>
              <a:xfrm>
                <a:off x="4569141" y="5320057"/>
                <a:ext cx="527655" cy="149236"/>
              </a:xfrm>
              <a:custGeom>
                <a:avLst/>
                <a:gdLst>
                  <a:gd name="connsiteX0" fmla="*/ 530468 w 527654"/>
                  <a:gd name="connsiteY0" fmla="*/ 75651 h 149235"/>
                  <a:gd name="connsiteX1" fmla="*/ 454817 w 527654"/>
                  <a:gd name="connsiteY1" fmla="*/ 151681 h 149235"/>
                  <a:gd name="connsiteX2" fmla="*/ 75805 w 527654"/>
                  <a:gd name="connsiteY2" fmla="*/ 152667 h 149235"/>
                  <a:gd name="connsiteX3" fmla="*/ 1 w 527654"/>
                  <a:gd name="connsiteY3" fmla="*/ 77090 h 149235"/>
                  <a:gd name="connsiteX4" fmla="*/ 75425 w 527654"/>
                  <a:gd name="connsiteY4" fmla="*/ 986 h 149235"/>
                  <a:gd name="connsiteX5" fmla="*/ 454437 w 527654"/>
                  <a:gd name="connsiteY5" fmla="*/ 0 h 149235"/>
                  <a:gd name="connsiteX6" fmla="*/ 530468 w 527654"/>
                  <a:gd name="connsiteY6" fmla="*/ 75651 h 14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54" h="149235">
                    <a:moveTo>
                      <a:pt x="530468" y="75651"/>
                    </a:moveTo>
                    <a:cubicBezTo>
                      <a:pt x="530694" y="117570"/>
                      <a:pt x="496890" y="151608"/>
                      <a:pt x="454817" y="151681"/>
                    </a:cubicBezTo>
                    <a:lnTo>
                      <a:pt x="75805" y="152667"/>
                    </a:lnTo>
                    <a:cubicBezTo>
                      <a:pt x="33959" y="152820"/>
                      <a:pt x="81" y="118782"/>
                      <a:pt x="1" y="77090"/>
                    </a:cubicBezTo>
                    <a:cubicBezTo>
                      <a:pt x="-225" y="35017"/>
                      <a:pt x="33659" y="1133"/>
                      <a:pt x="75425" y="986"/>
                    </a:cubicBezTo>
                    <a:lnTo>
                      <a:pt x="454437" y="0"/>
                    </a:lnTo>
                    <a:cubicBezTo>
                      <a:pt x="496357" y="0"/>
                      <a:pt x="530394" y="33731"/>
                      <a:pt x="530468" y="75651"/>
                    </a:cubicBezTo>
                  </a:path>
                </a:pathLst>
              </a:custGeom>
              <a:solidFill>
                <a:srgbClr val="FFAC33"/>
              </a:solidFill>
              <a:ln w="6653"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20" name="Freeform: Shape 19">
                <a:extLst>
                  <a:ext uri="{FF2B5EF4-FFF2-40B4-BE49-F238E27FC236}">
                    <a16:creationId xmlns:a16="http://schemas.microsoft.com/office/drawing/2014/main" id="{55254C9C-A924-4740-91DA-A2136E3E5B1E}"/>
                  </a:ext>
                </a:extLst>
              </p:cNvPr>
              <p:cNvSpPr/>
              <p:nvPr/>
            </p:nvSpPr>
            <p:spPr>
              <a:xfrm>
                <a:off x="4492624" y="4936313"/>
                <a:ext cx="490346" cy="309131"/>
              </a:xfrm>
              <a:custGeom>
                <a:avLst/>
                <a:gdLst>
                  <a:gd name="connsiteX0" fmla="*/ 486610 w 490346"/>
                  <a:gd name="connsiteY0" fmla="*/ 43314 h 309131"/>
                  <a:gd name="connsiteX1" fmla="*/ 450607 w 490346"/>
                  <a:gd name="connsiteY1" fmla="*/ 144361 h 309131"/>
                  <a:gd name="connsiteX2" fmla="*/ 108284 w 490346"/>
                  <a:gd name="connsiteY2" fmla="*/ 306955 h 309131"/>
                  <a:gd name="connsiteX3" fmla="*/ 7470 w 490346"/>
                  <a:gd name="connsiteY3" fmla="*/ 270871 h 309131"/>
                  <a:gd name="connsiteX4" fmla="*/ 43327 w 490346"/>
                  <a:gd name="connsiteY4" fmla="*/ 169824 h 309131"/>
                  <a:gd name="connsiteX5" fmla="*/ 385649 w 490346"/>
                  <a:gd name="connsiteY5" fmla="*/ 7304 h 309131"/>
                  <a:gd name="connsiteX6" fmla="*/ 486610 w 490346"/>
                  <a:gd name="connsiteY6" fmla="*/ 43314 h 30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46" h="309131">
                    <a:moveTo>
                      <a:pt x="486610" y="43314"/>
                    </a:moveTo>
                    <a:cubicBezTo>
                      <a:pt x="504651" y="81142"/>
                      <a:pt x="488502" y="126319"/>
                      <a:pt x="450607" y="144361"/>
                    </a:cubicBezTo>
                    <a:lnTo>
                      <a:pt x="108284" y="306955"/>
                    </a:lnTo>
                    <a:cubicBezTo>
                      <a:pt x="70535" y="324843"/>
                      <a:pt x="25358" y="308700"/>
                      <a:pt x="7470" y="270871"/>
                    </a:cubicBezTo>
                    <a:cubicBezTo>
                      <a:pt x="-10725" y="233123"/>
                      <a:pt x="5498" y="187946"/>
                      <a:pt x="43327" y="169824"/>
                    </a:cubicBezTo>
                    <a:lnTo>
                      <a:pt x="385649" y="7304"/>
                    </a:lnTo>
                    <a:cubicBezTo>
                      <a:pt x="423545" y="-10578"/>
                      <a:pt x="468642" y="5492"/>
                      <a:pt x="486610" y="43314"/>
                    </a:cubicBezTo>
                  </a:path>
                </a:pathLst>
              </a:custGeom>
              <a:solidFill>
                <a:srgbClr val="FFAC33"/>
              </a:solidFill>
              <a:ln w="6653"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21" name="Freeform: Shape 20">
                <a:extLst>
                  <a:ext uri="{FF2B5EF4-FFF2-40B4-BE49-F238E27FC236}">
                    <a16:creationId xmlns:a16="http://schemas.microsoft.com/office/drawing/2014/main" id="{31789BAB-E713-4748-BFD0-4ECEEA9FFD2A}"/>
                  </a:ext>
                </a:extLst>
              </p:cNvPr>
              <p:cNvSpPr/>
              <p:nvPr/>
            </p:nvSpPr>
            <p:spPr>
              <a:xfrm>
                <a:off x="4493906" y="5543536"/>
                <a:ext cx="490346" cy="309131"/>
              </a:xfrm>
              <a:custGeom>
                <a:avLst/>
                <a:gdLst>
                  <a:gd name="connsiteX0" fmla="*/ 487600 w 490346"/>
                  <a:gd name="connsiteY0" fmla="*/ 268933 h 309131"/>
                  <a:gd name="connsiteX1" fmla="*/ 451217 w 490346"/>
                  <a:gd name="connsiteY1" fmla="*/ 168119 h 309131"/>
                  <a:gd name="connsiteX2" fmla="*/ 107982 w 490346"/>
                  <a:gd name="connsiteY2" fmla="*/ 7264 h 309131"/>
                  <a:gd name="connsiteX3" fmla="*/ 7168 w 490346"/>
                  <a:gd name="connsiteY3" fmla="*/ 43573 h 309131"/>
                  <a:gd name="connsiteX4" fmla="*/ 43704 w 490346"/>
                  <a:gd name="connsiteY4" fmla="*/ 144388 h 309131"/>
                  <a:gd name="connsiteX5" fmla="*/ 386786 w 490346"/>
                  <a:gd name="connsiteY5" fmla="*/ 305316 h 309131"/>
                  <a:gd name="connsiteX6" fmla="*/ 487600 w 490346"/>
                  <a:gd name="connsiteY6" fmla="*/ 268933 h 30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46" h="309131">
                    <a:moveTo>
                      <a:pt x="487600" y="268933"/>
                    </a:moveTo>
                    <a:cubicBezTo>
                      <a:pt x="505335" y="230958"/>
                      <a:pt x="489119" y="185854"/>
                      <a:pt x="451217" y="168119"/>
                    </a:cubicBezTo>
                    <a:lnTo>
                      <a:pt x="107982" y="7264"/>
                    </a:lnTo>
                    <a:cubicBezTo>
                      <a:pt x="70006" y="-10624"/>
                      <a:pt x="24976" y="5672"/>
                      <a:pt x="7168" y="43573"/>
                    </a:cubicBezTo>
                    <a:cubicBezTo>
                      <a:pt x="-10567" y="81549"/>
                      <a:pt x="5729" y="126652"/>
                      <a:pt x="43704" y="144388"/>
                    </a:cubicBezTo>
                    <a:lnTo>
                      <a:pt x="386786" y="305316"/>
                    </a:lnTo>
                    <a:cubicBezTo>
                      <a:pt x="424688" y="323131"/>
                      <a:pt x="469938" y="306835"/>
                      <a:pt x="487600" y="268933"/>
                    </a:cubicBezTo>
                  </a:path>
                </a:pathLst>
              </a:custGeom>
              <a:solidFill>
                <a:srgbClr val="FFAC33"/>
              </a:solidFill>
              <a:ln w="6653"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22" name="Freeform: Shape 21">
                <a:extLst>
                  <a:ext uri="{FF2B5EF4-FFF2-40B4-BE49-F238E27FC236}">
                    <a16:creationId xmlns:a16="http://schemas.microsoft.com/office/drawing/2014/main" id="{C32C4B95-114E-449B-B7B4-BB3D6537B085}"/>
                  </a:ext>
                </a:extLst>
              </p:cNvPr>
              <p:cNvSpPr/>
              <p:nvPr/>
            </p:nvSpPr>
            <p:spPr>
              <a:xfrm>
                <a:off x="2466496" y="3714306"/>
                <a:ext cx="2078641" cy="2526348"/>
              </a:xfrm>
              <a:custGeom>
                <a:avLst/>
                <a:gdLst>
                  <a:gd name="connsiteX0" fmla="*/ 2037455 w 2078640"/>
                  <a:gd name="connsiteY0" fmla="*/ 1053832 h 2526348"/>
                  <a:gd name="connsiteX1" fmla="*/ 1799737 w 2078640"/>
                  <a:gd name="connsiteY1" fmla="*/ 883277 h 2526348"/>
                  <a:gd name="connsiteX2" fmla="*/ 1788065 w 2078640"/>
                  <a:gd name="connsiteY2" fmla="*/ 512679 h 2526348"/>
                  <a:gd name="connsiteX3" fmla="*/ 1053539 w 2078640"/>
                  <a:gd name="connsiteY3" fmla="*/ 2073 h 2526348"/>
                  <a:gd name="connsiteX4" fmla="*/ 501320 w 2078640"/>
                  <a:gd name="connsiteY4" fmla="*/ 130409 h 2526348"/>
                  <a:gd name="connsiteX5" fmla="*/ 197658 w 2078640"/>
                  <a:gd name="connsiteY5" fmla="*/ 1502352 h 2526348"/>
                  <a:gd name="connsiteX6" fmla="*/ 218578 w 2078640"/>
                  <a:gd name="connsiteY6" fmla="*/ 2213300 h 2526348"/>
                  <a:gd name="connsiteX7" fmla="*/ 439467 w 2078640"/>
                  <a:gd name="connsiteY7" fmla="*/ 2454956 h 2526348"/>
                  <a:gd name="connsiteX8" fmla="*/ 903450 w 2078640"/>
                  <a:gd name="connsiteY8" fmla="*/ 2499527 h 2526348"/>
                  <a:gd name="connsiteX9" fmla="*/ 1263362 w 2078640"/>
                  <a:gd name="connsiteY9" fmla="*/ 2227398 h 2526348"/>
                  <a:gd name="connsiteX10" fmla="*/ 1808459 w 2078640"/>
                  <a:gd name="connsiteY10" fmla="*/ 2149775 h 2526348"/>
                  <a:gd name="connsiteX11" fmla="*/ 1849318 w 2078640"/>
                  <a:gd name="connsiteY11" fmla="*/ 1829585 h 2526348"/>
                  <a:gd name="connsiteX12" fmla="*/ 1562106 w 2078640"/>
                  <a:gd name="connsiteY12" fmla="*/ 1606117 h 2526348"/>
                  <a:gd name="connsiteX13" fmla="*/ 1899959 w 2078640"/>
                  <a:gd name="connsiteY13" fmla="*/ 1492792 h 2526348"/>
                  <a:gd name="connsiteX14" fmla="*/ 1890405 w 2078640"/>
                  <a:gd name="connsiteY14" fmla="*/ 1306773 h 2526348"/>
                  <a:gd name="connsiteX15" fmla="*/ 2037455 w 2078640"/>
                  <a:gd name="connsiteY15" fmla="*/ 1053832 h 25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8640" h="2526348">
                    <a:moveTo>
                      <a:pt x="2037455" y="1053832"/>
                    </a:moveTo>
                    <a:cubicBezTo>
                      <a:pt x="1929819" y="1022073"/>
                      <a:pt x="1833322" y="936569"/>
                      <a:pt x="1799737" y="883277"/>
                    </a:cubicBezTo>
                    <a:cubicBezTo>
                      <a:pt x="1742128" y="791710"/>
                      <a:pt x="1811563" y="767979"/>
                      <a:pt x="1788065" y="512679"/>
                    </a:cubicBezTo>
                    <a:cubicBezTo>
                      <a:pt x="1766539" y="278979"/>
                      <a:pt x="1444756" y="27623"/>
                      <a:pt x="1053539" y="2073"/>
                    </a:cubicBezTo>
                    <a:cubicBezTo>
                      <a:pt x="875782" y="-9526"/>
                      <a:pt x="690823" y="26783"/>
                      <a:pt x="501320" y="130409"/>
                    </a:cubicBezTo>
                    <a:cubicBezTo>
                      <a:pt x="14671" y="396548"/>
                      <a:pt x="-178243" y="959081"/>
                      <a:pt x="197658" y="1502352"/>
                    </a:cubicBezTo>
                    <a:cubicBezTo>
                      <a:pt x="536497" y="1992032"/>
                      <a:pt x="218578" y="2213300"/>
                      <a:pt x="218578" y="2213300"/>
                    </a:cubicBezTo>
                    <a:cubicBezTo>
                      <a:pt x="218578" y="2213300"/>
                      <a:pt x="231163" y="2316393"/>
                      <a:pt x="439467" y="2454956"/>
                    </a:cubicBezTo>
                    <a:cubicBezTo>
                      <a:pt x="647851" y="2593525"/>
                      <a:pt x="903450" y="2499527"/>
                      <a:pt x="903450" y="2499527"/>
                    </a:cubicBezTo>
                    <a:cubicBezTo>
                      <a:pt x="903450" y="2499527"/>
                      <a:pt x="987742" y="2199803"/>
                      <a:pt x="1263362" y="2227398"/>
                    </a:cubicBezTo>
                    <a:cubicBezTo>
                      <a:pt x="1460979" y="2256506"/>
                      <a:pt x="1738338" y="2217698"/>
                      <a:pt x="1808459" y="2149775"/>
                    </a:cubicBezTo>
                    <a:cubicBezTo>
                      <a:pt x="1874102" y="2086330"/>
                      <a:pt x="1797013" y="2006816"/>
                      <a:pt x="1849318" y="1829585"/>
                    </a:cubicBezTo>
                    <a:cubicBezTo>
                      <a:pt x="1670049" y="1812076"/>
                      <a:pt x="1571580" y="1726572"/>
                      <a:pt x="1562106" y="1606117"/>
                    </a:cubicBezTo>
                    <a:cubicBezTo>
                      <a:pt x="1761089" y="1625445"/>
                      <a:pt x="1843102" y="1562306"/>
                      <a:pt x="1899959" y="1492792"/>
                    </a:cubicBezTo>
                    <a:cubicBezTo>
                      <a:pt x="1898440" y="1451858"/>
                      <a:pt x="1894276" y="1364988"/>
                      <a:pt x="1890405" y="1306773"/>
                    </a:cubicBezTo>
                    <a:cubicBezTo>
                      <a:pt x="2066337" y="1255846"/>
                      <a:pt x="2133726" y="1082260"/>
                      <a:pt x="2037455" y="1053832"/>
                    </a:cubicBezTo>
                  </a:path>
                </a:pathLst>
              </a:custGeom>
              <a:solidFill>
                <a:schemeClr val="accent3">
                  <a:lumMod val="75000"/>
                </a:schemeClr>
              </a:solidFill>
              <a:ln w="6653"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grpSp>
        <p:grpSp>
          <p:nvGrpSpPr>
            <p:cNvPr id="57" name="Group 56">
              <a:extLst>
                <a:ext uri="{FF2B5EF4-FFF2-40B4-BE49-F238E27FC236}">
                  <a16:creationId xmlns:a16="http://schemas.microsoft.com/office/drawing/2014/main" id="{1451A08D-E28D-4361-8702-4CCBCF4E63D4}"/>
                </a:ext>
              </a:extLst>
            </p:cNvPr>
            <p:cNvGrpSpPr/>
            <p:nvPr/>
          </p:nvGrpSpPr>
          <p:grpSpPr>
            <a:xfrm>
              <a:off x="5184078" y="3245695"/>
              <a:ext cx="742443" cy="942823"/>
              <a:chOff x="5208697" y="3139454"/>
              <a:chExt cx="2531376" cy="3214580"/>
            </a:xfrm>
          </p:grpSpPr>
          <p:sp>
            <p:nvSpPr>
              <p:cNvPr id="26" name="Freeform: Shape 25">
                <a:extLst>
                  <a:ext uri="{FF2B5EF4-FFF2-40B4-BE49-F238E27FC236}">
                    <a16:creationId xmlns:a16="http://schemas.microsoft.com/office/drawing/2014/main" id="{17E5AF85-075F-4D6A-B9C5-4B7844864817}"/>
                  </a:ext>
                </a:extLst>
              </p:cNvPr>
              <p:cNvSpPr/>
              <p:nvPr/>
            </p:nvSpPr>
            <p:spPr>
              <a:xfrm>
                <a:off x="6126657" y="6108837"/>
                <a:ext cx="692173" cy="197764"/>
              </a:xfrm>
              <a:custGeom>
                <a:avLst/>
                <a:gdLst>
                  <a:gd name="connsiteX0" fmla="*/ 695456 w 692173"/>
                  <a:gd name="connsiteY0" fmla="*/ 198073 h 197763"/>
                  <a:gd name="connsiteX1" fmla="*/ 0 w 692173"/>
                  <a:gd name="connsiteY1" fmla="*/ 198073 h 197763"/>
                  <a:gd name="connsiteX2" fmla="*/ 198073 w 692173"/>
                  <a:gd name="connsiteY2" fmla="*/ 0 h 197763"/>
                  <a:gd name="connsiteX3" fmla="*/ 497403 w 692173"/>
                  <a:gd name="connsiteY3" fmla="*/ 0 h 197763"/>
                  <a:gd name="connsiteX4" fmla="*/ 695456 w 692173"/>
                  <a:gd name="connsiteY4" fmla="*/ 198073 h 197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173" h="197763">
                    <a:moveTo>
                      <a:pt x="695456" y="198073"/>
                    </a:moveTo>
                    <a:lnTo>
                      <a:pt x="0" y="198073"/>
                    </a:lnTo>
                    <a:cubicBezTo>
                      <a:pt x="0" y="88685"/>
                      <a:pt x="88685" y="0"/>
                      <a:pt x="198073" y="0"/>
                    </a:cubicBezTo>
                    <a:lnTo>
                      <a:pt x="497403" y="0"/>
                    </a:lnTo>
                    <a:cubicBezTo>
                      <a:pt x="606791" y="0"/>
                      <a:pt x="695456" y="88685"/>
                      <a:pt x="695456" y="198073"/>
                    </a:cubicBezTo>
                    <a:close/>
                  </a:path>
                </a:pathLst>
              </a:custGeom>
              <a:solidFill>
                <a:srgbClr val="72D8FF"/>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27" name="Freeform: Shape 26">
                <a:extLst>
                  <a:ext uri="{FF2B5EF4-FFF2-40B4-BE49-F238E27FC236}">
                    <a16:creationId xmlns:a16="http://schemas.microsoft.com/office/drawing/2014/main" id="{21A51D93-FE50-4ADD-95E1-91397E0152FC}"/>
                  </a:ext>
                </a:extLst>
              </p:cNvPr>
              <p:cNvSpPr/>
              <p:nvPr/>
            </p:nvSpPr>
            <p:spPr>
              <a:xfrm>
                <a:off x="6378052" y="5790561"/>
                <a:ext cx="187876" cy="316422"/>
              </a:xfrm>
              <a:custGeom>
                <a:avLst/>
                <a:gdLst>
                  <a:gd name="connsiteX0" fmla="*/ 0 w 187875"/>
                  <a:gd name="connsiteY0" fmla="*/ 0 h 316422"/>
                  <a:gd name="connsiteX1" fmla="*/ 192665 w 187875"/>
                  <a:gd name="connsiteY1" fmla="*/ 0 h 316422"/>
                  <a:gd name="connsiteX2" fmla="*/ 192665 w 187875"/>
                  <a:gd name="connsiteY2" fmla="*/ 318276 h 316422"/>
                  <a:gd name="connsiteX3" fmla="*/ 0 w 187875"/>
                  <a:gd name="connsiteY3" fmla="*/ 318276 h 316422"/>
                </a:gdLst>
                <a:ahLst/>
                <a:cxnLst>
                  <a:cxn ang="0">
                    <a:pos x="connsiteX0" y="connsiteY0"/>
                  </a:cxn>
                  <a:cxn ang="0">
                    <a:pos x="connsiteX1" y="connsiteY1"/>
                  </a:cxn>
                  <a:cxn ang="0">
                    <a:pos x="connsiteX2" y="connsiteY2"/>
                  </a:cxn>
                  <a:cxn ang="0">
                    <a:pos x="connsiteX3" y="connsiteY3"/>
                  </a:cxn>
                </a:cxnLst>
                <a:rect l="l" t="t" r="r" b="b"/>
                <a:pathLst>
                  <a:path w="187875" h="316422">
                    <a:moveTo>
                      <a:pt x="0" y="0"/>
                    </a:moveTo>
                    <a:lnTo>
                      <a:pt x="192665" y="0"/>
                    </a:lnTo>
                    <a:lnTo>
                      <a:pt x="192665" y="318276"/>
                    </a:lnTo>
                    <a:lnTo>
                      <a:pt x="0" y="318276"/>
                    </a:lnTo>
                    <a:close/>
                  </a:path>
                </a:pathLst>
              </a:custGeom>
              <a:solidFill>
                <a:srgbClr val="72D8FF"/>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28" name="Freeform: Shape 27">
                <a:extLst>
                  <a:ext uri="{FF2B5EF4-FFF2-40B4-BE49-F238E27FC236}">
                    <a16:creationId xmlns:a16="http://schemas.microsoft.com/office/drawing/2014/main" id="{29F5FEAD-56F4-40B3-818A-0E3F4D067D23}"/>
                  </a:ext>
                </a:extLst>
              </p:cNvPr>
              <p:cNvSpPr/>
              <p:nvPr/>
            </p:nvSpPr>
            <p:spPr>
              <a:xfrm>
                <a:off x="6059081" y="3874416"/>
                <a:ext cx="830608" cy="1680992"/>
              </a:xfrm>
              <a:custGeom>
                <a:avLst/>
                <a:gdLst>
                  <a:gd name="connsiteX0" fmla="*/ 415304 w 830607"/>
                  <a:gd name="connsiteY0" fmla="*/ 0 h 1680991"/>
                  <a:gd name="connsiteX1" fmla="*/ 0 w 830607"/>
                  <a:gd name="connsiteY1" fmla="*/ 415304 h 1680991"/>
                  <a:gd name="connsiteX2" fmla="*/ 0 w 830607"/>
                  <a:gd name="connsiteY2" fmla="*/ 1268315 h 1680991"/>
                  <a:gd name="connsiteX3" fmla="*/ 415304 w 830607"/>
                  <a:gd name="connsiteY3" fmla="*/ 1683618 h 1680991"/>
                  <a:gd name="connsiteX4" fmla="*/ 830608 w 830607"/>
                  <a:gd name="connsiteY4" fmla="*/ 1268315 h 1680991"/>
                  <a:gd name="connsiteX5" fmla="*/ 830608 w 830607"/>
                  <a:gd name="connsiteY5" fmla="*/ 415304 h 1680991"/>
                  <a:gd name="connsiteX6" fmla="*/ 415304 w 830607"/>
                  <a:gd name="connsiteY6" fmla="*/ 0 h 16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607" h="1680991">
                    <a:moveTo>
                      <a:pt x="415304" y="0"/>
                    </a:moveTo>
                    <a:cubicBezTo>
                      <a:pt x="185944" y="0"/>
                      <a:pt x="0" y="185944"/>
                      <a:pt x="0" y="415304"/>
                    </a:cubicBezTo>
                    <a:lnTo>
                      <a:pt x="0" y="1268315"/>
                    </a:lnTo>
                    <a:cubicBezTo>
                      <a:pt x="0" y="1497674"/>
                      <a:pt x="185944" y="1683618"/>
                      <a:pt x="415304" y="1683618"/>
                    </a:cubicBezTo>
                    <a:cubicBezTo>
                      <a:pt x="644664" y="1683618"/>
                      <a:pt x="830608" y="1497674"/>
                      <a:pt x="830608" y="1268315"/>
                    </a:cubicBezTo>
                    <a:lnTo>
                      <a:pt x="830608" y="415304"/>
                    </a:lnTo>
                    <a:cubicBezTo>
                      <a:pt x="830608" y="185944"/>
                      <a:pt x="644664" y="0"/>
                      <a:pt x="415304" y="0"/>
                    </a:cubicBezTo>
                    <a:close/>
                  </a:path>
                </a:pathLst>
              </a:custGeom>
              <a:solidFill>
                <a:srgbClr val="ADE5FF"/>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29" name="Freeform: Shape 28">
                <a:extLst>
                  <a:ext uri="{FF2B5EF4-FFF2-40B4-BE49-F238E27FC236}">
                    <a16:creationId xmlns:a16="http://schemas.microsoft.com/office/drawing/2014/main" id="{95E7550F-C94A-42DB-8879-F277AC32FFEA}"/>
                  </a:ext>
                </a:extLst>
              </p:cNvPr>
              <p:cNvSpPr/>
              <p:nvPr/>
            </p:nvSpPr>
            <p:spPr>
              <a:xfrm>
                <a:off x="6059081" y="4744055"/>
                <a:ext cx="830608" cy="810831"/>
              </a:xfrm>
              <a:custGeom>
                <a:avLst/>
                <a:gdLst>
                  <a:gd name="connsiteX0" fmla="*/ 0 w 830607"/>
                  <a:gd name="connsiteY0" fmla="*/ 0 h 810831"/>
                  <a:gd name="connsiteX1" fmla="*/ 0 w 830607"/>
                  <a:gd name="connsiteY1" fmla="*/ 398656 h 810831"/>
                  <a:gd name="connsiteX2" fmla="*/ 415304 w 830607"/>
                  <a:gd name="connsiteY2" fmla="*/ 813960 h 810831"/>
                  <a:gd name="connsiteX3" fmla="*/ 830608 w 830607"/>
                  <a:gd name="connsiteY3" fmla="*/ 398656 h 810831"/>
                  <a:gd name="connsiteX4" fmla="*/ 830608 w 830607"/>
                  <a:gd name="connsiteY4" fmla="*/ 0 h 81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07" h="810831">
                    <a:moveTo>
                      <a:pt x="0" y="0"/>
                    </a:moveTo>
                    <a:lnTo>
                      <a:pt x="0" y="398656"/>
                    </a:lnTo>
                    <a:cubicBezTo>
                      <a:pt x="0" y="628035"/>
                      <a:pt x="185944" y="813960"/>
                      <a:pt x="415304" y="813960"/>
                    </a:cubicBezTo>
                    <a:cubicBezTo>
                      <a:pt x="644664" y="813960"/>
                      <a:pt x="830608" y="628035"/>
                      <a:pt x="830608" y="398656"/>
                    </a:cubicBezTo>
                    <a:lnTo>
                      <a:pt x="830608" y="0"/>
                    </a:lnTo>
                    <a:close/>
                  </a:path>
                </a:pathLst>
              </a:custGeom>
              <a:solidFill>
                <a:srgbClr val="FF5D5D"/>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0" name="Freeform: Shape 29">
                <a:extLst>
                  <a:ext uri="{FF2B5EF4-FFF2-40B4-BE49-F238E27FC236}">
                    <a16:creationId xmlns:a16="http://schemas.microsoft.com/office/drawing/2014/main" id="{4D9A82F1-B678-43D1-B069-A482CF85F4C5}"/>
                  </a:ext>
                </a:extLst>
              </p:cNvPr>
              <p:cNvSpPr/>
              <p:nvPr/>
            </p:nvSpPr>
            <p:spPr>
              <a:xfrm>
                <a:off x="6009640" y="3824975"/>
                <a:ext cx="929490" cy="1779874"/>
              </a:xfrm>
              <a:custGeom>
                <a:avLst/>
                <a:gdLst>
                  <a:gd name="connsiteX0" fmla="*/ 464745 w 929489"/>
                  <a:gd name="connsiteY0" fmla="*/ 1782500 h 1779873"/>
                  <a:gd name="connsiteX1" fmla="*/ 929490 w 929489"/>
                  <a:gd name="connsiteY1" fmla="*/ 1317756 h 1779873"/>
                  <a:gd name="connsiteX2" fmla="*/ 929490 w 929489"/>
                  <a:gd name="connsiteY2" fmla="*/ 464745 h 1779873"/>
                  <a:gd name="connsiteX3" fmla="*/ 464745 w 929489"/>
                  <a:gd name="connsiteY3" fmla="*/ 0 h 1779873"/>
                  <a:gd name="connsiteX4" fmla="*/ 0 w 929489"/>
                  <a:gd name="connsiteY4" fmla="*/ 464745 h 1779873"/>
                  <a:gd name="connsiteX5" fmla="*/ 0 w 929489"/>
                  <a:gd name="connsiteY5" fmla="*/ 1317756 h 1779873"/>
                  <a:gd name="connsiteX6" fmla="*/ 464745 w 929489"/>
                  <a:gd name="connsiteY6" fmla="*/ 1782500 h 1779873"/>
                  <a:gd name="connsiteX7" fmla="*/ 464745 w 929489"/>
                  <a:gd name="connsiteY7" fmla="*/ 98882 h 1779873"/>
                  <a:gd name="connsiteX8" fmla="*/ 830608 w 929489"/>
                  <a:gd name="connsiteY8" fmla="*/ 464745 h 1779873"/>
                  <a:gd name="connsiteX9" fmla="*/ 830608 w 929489"/>
                  <a:gd name="connsiteY9" fmla="*/ 873347 h 1779873"/>
                  <a:gd name="connsiteX10" fmla="*/ 98882 w 929489"/>
                  <a:gd name="connsiteY10" fmla="*/ 873347 h 1779873"/>
                  <a:gd name="connsiteX11" fmla="*/ 98882 w 929489"/>
                  <a:gd name="connsiteY11" fmla="*/ 464745 h 1779873"/>
                  <a:gd name="connsiteX12" fmla="*/ 464745 w 929489"/>
                  <a:gd name="connsiteY12" fmla="*/ 98882 h 1779873"/>
                  <a:gd name="connsiteX13" fmla="*/ 98882 w 929489"/>
                  <a:gd name="connsiteY13" fmla="*/ 972229 h 1779873"/>
                  <a:gd name="connsiteX14" fmla="*/ 830608 w 929489"/>
                  <a:gd name="connsiteY14" fmla="*/ 972229 h 1779873"/>
                  <a:gd name="connsiteX15" fmla="*/ 830608 w 929489"/>
                  <a:gd name="connsiteY15" fmla="*/ 1317756 h 1779873"/>
                  <a:gd name="connsiteX16" fmla="*/ 464745 w 929489"/>
                  <a:gd name="connsiteY16" fmla="*/ 1683618 h 1779873"/>
                  <a:gd name="connsiteX17" fmla="*/ 98882 w 929489"/>
                  <a:gd name="connsiteY17" fmla="*/ 1317756 h 177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9489" h="1779873">
                    <a:moveTo>
                      <a:pt x="464745" y="1782500"/>
                    </a:moveTo>
                    <a:cubicBezTo>
                      <a:pt x="721007" y="1782500"/>
                      <a:pt x="929490" y="1574018"/>
                      <a:pt x="929490" y="1317756"/>
                    </a:cubicBezTo>
                    <a:lnTo>
                      <a:pt x="929490" y="464745"/>
                    </a:lnTo>
                    <a:cubicBezTo>
                      <a:pt x="929490" y="208482"/>
                      <a:pt x="721007" y="0"/>
                      <a:pt x="464745" y="0"/>
                    </a:cubicBezTo>
                    <a:cubicBezTo>
                      <a:pt x="208482" y="0"/>
                      <a:pt x="0" y="208482"/>
                      <a:pt x="0" y="464745"/>
                    </a:cubicBezTo>
                    <a:lnTo>
                      <a:pt x="0" y="1317756"/>
                    </a:lnTo>
                    <a:cubicBezTo>
                      <a:pt x="0" y="1574018"/>
                      <a:pt x="208482" y="1782500"/>
                      <a:pt x="464745" y="1782500"/>
                    </a:cubicBezTo>
                    <a:close/>
                    <a:moveTo>
                      <a:pt x="464745" y="98882"/>
                    </a:moveTo>
                    <a:cubicBezTo>
                      <a:pt x="666487" y="98882"/>
                      <a:pt x="830608" y="263003"/>
                      <a:pt x="830608" y="464745"/>
                    </a:cubicBezTo>
                    <a:lnTo>
                      <a:pt x="830608" y="873347"/>
                    </a:lnTo>
                    <a:lnTo>
                      <a:pt x="98882" y="873347"/>
                    </a:lnTo>
                    <a:lnTo>
                      <a:pt x="98882" y="464745"/>
                    </a:lnTo>
                    <a:cubicBezTo>
                      <a:pt x="98882" y="263003"/>
                      <a:pt x="263003" y="98882"/>
                      <a:pt x="464745" y="98882"/>
                    </a:cubicBezTo>
                    <a:close/>
                    <a:moveTo>
                      <a:pt x="98882" y="972229"/>
                    </a:moveTo>
                    <a:lnTo>
                      <a:pt x="830608" y="972229"/>
                    </a:lnTo>
                    <a:lnTo>
                      <a:pt x="830608" y="1317756"/>
                    </a:lnTo>
                    <a:cubicBezTo>
                      <a:pt x="830608" y="1519498"/>
                      <a:pt x="666487" y="1683618"/>
                      <a:pt x="464745" y="1683618"/>
                    </a:cubicBezTo>
                    <a:cubicBezTo>
                      <a:pt x="263003" y="1683618"/>
                      <a:pt x="98882" y="1519498"/>
                      <a:pt x="98882" y="1317756"/>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1" name="Freeform: Shape 30">
                <a:extLst>
                  <a:ext uri="{FF2B5EF4-FFF2-40B4-BE49-F238E27FC236}">
                    <a16:creationId xmlns:a16="http://schemas.microsoft.com/office/drawing/2014/main" id="{0C83F55B-0C9F-4F81-A6ED-FC3FAFD3D6A0}"/>
                  </a:ext>
                </a:extLst>
              </p:cNvPr>
              <p:cNvSpPr/>
              <p:nvPr/>
            </p:nvSpPr>
            <p:spPr>
              <a:xfrm>
                <a:off x="6304644" y="4375314"/>
                <a:ext cx="336198" cy="98882"/>
              </a:xfrm>
              <a:custGeom>
                <a:avLst/>
                <a:gdLst>
                  <a:gd name="connsiteX0" fmla="*/ 49441 w 336198"/>
                  <a:gd name="connsiteY0" fmla="*/ 98882 h 98881"/>
                  <a:gd name="connsiteX1" fmla="*/ 290041 w 336198"/>
                  <a:gd name="connsiteY1" fmla="*/ 98882 h 98881"/>
                  <a:gd name="connsiteX2" fmla="*/ 339482 w 336198"/>
                  <a:gd name="connsiteY2" fmla="*/ 49441 h 98881"/>
                  <a:gd name="connsiteX3" fmla="*/ 290041 w 336198"/>
                  <a:gd name="connsiteY3" fmla="*/ 0 h 98881"/>
                  <a:gd name="connsiteX4" fmla="*/ 49441 w 336198"/>
                  <a:gd name="connsiteY4" fmla="*/ 0 h 98881"/>
                  <a:gd name="connsiteX5" fmla="*/ 0 w 336198"/>
                  <a:gd name="connsiteY5" fmla="*/ 49441 h 98881"/>
                  <a:gd name="connsiteX6" fmla="*/ 49441 w 336198"/>
                  <a:gd name="connsiteY6" fmla="*/ 98882 h 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98" h="98881">
                    <a:moveTo>
                      <a:pt x="49441" y="98882"/>
                    </a:moveTo>
                    <a:lnTo>
                      <a:pt x="290041" y="98882"/>
                    </a:lnTo>
                    <a:cubicBezTo>
                      <a:pt x="317349" y="98882"/>
                      <a:pt x="339482" y="76749"/>
                      <a:pt x="339482" y="49441"/>
                    </a:cubicBezTo>
                    <a:cubicBezTo>
                      <a:pt x="339482" y="22133"/>
                      <a:pt x="317349" y="0"/>
                      <a:pt x="290041" y="0"/>
                    </a:cubicBezTo>
                    <a:lnTo>
                      <a:pt x="49441" y="0"/>
                    </a:lnTo>
                    <a:cubicBezTo>
                      <a:pt x="22133" y="0"/>
                      <a:pt x="0" y="22133"/>
                      <a:pt x="0" y="49441"/>
                    </a:cubicBezTo>
                    <a:cubicBezTo>
                      <a:pt x="0" y="76749"/>
                      <a:pt x="22133" y="98882"/>
                      <a:pt x="49441" y="98882"/>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2" name="Freeform: Shape 31">
                <a:extLst>
                  <a:ext uri="{FF2B5EF4-FFF2-40B4-BE49-F238E27FC236}">
                    <a16:creationId xmlns:a16="http://schemas.microsoft.com/office/drawing/2014/main" id="{C20BBAAC-D747-4F99-B87C-3DE935006257}"/>
                  </a:ext>
                </a:extLst>
              </p:cNvPr>
              <p:cNvSpPr/>
              <p:nvPr/>
            </p:nvSpPr>
            <p:spPr>
              <a:xfrm>
                <a:off x="6304644" y="4191050"/>
                <a:ext cx="336198" cy="98882"/>
              </a:xfrm>
              <a:custGeom>
                <a:avLst/>
                <a:gdLst>
                  <a:gd name="connsiteX0" fmla="*/ 49441 w 336198"/>
                  <a:gd name="connsiteY0" fmla="*/ 98882 h 98881"/>
                  <a:gd name="connsiteX1" fmla="*/ 290041 w 336198"/>
                  <a:gd name="connsiteY1" fmla="*/ 98882 h 98881"/>
                  <a:gd name="connsiteX2" fmla="*/ 339482 w 336198"/>
                  <a:gd name="connsiteY2" fmla="*/ 49441 h 98881"/>
                  <a:gd name="connsiteX3" fmla="*/ 290041 w 336198"/>
                  <a:gd name="connsiteY3" fmla="*/ 0 h 98881"/>
                  <a:gd name="connsiteX4" fmla="*/ 49441 w 336198"/>
                  <a:gd name="connsiteY4" fmla="*/ 0 h 98881"/>
                  <a:gd name="connsiteX5" fmla="*/ 0 w 336198"/>
                  <a:gd name="connsiteY5" fmla="*/ 49441 h 98881"/>
                  <a:gd name="connsiteX6" fmla="*/ 49441 w 336198"/>
                  <a:gd name="connsiteY6" fmla="*/ 98882 h 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98" h="98881">
                    <a:moveTo>
                      <a:pt x="49441" y="98882"/>
                    </a:moveTo>
                    <a:lnTo>
                      <a:pt x="290041" y="98882"/>
                    </a:lnTo>
                    <a:cubicBezTo>
                      <a:pt x="317349" y="98882"/>
                      <a:pt x="339482" y="76749"/>
                      <a:pt x="339482" y="49441"/>
                    </a:cubicBezTo>
                    <a:cubicBezTo>
                      <a:pt x="339482" y="22133"/>
                      <a:pt x="317349" y="0"/>
                      <a:pt x="290041" y="0"/>
                    </a:cubicBezTo>
                    <a:lnTo>
                      <a:pt x="49441" y="0"/>
                    </a:lnTo>
                    <a:cubicBezTo>
                      <a:pt x="22133" y="0"/>
                      <a:pt x="0" y="22133"/>
                      <a:pt x="0" y="49441"/>
                    </a:cubicBezTo>
                    <a:cubicBezTo>
                      <a:pt x="0" y="76749"/>
                      <a:pt x="22133" y="98882"/>
                      <a:pt x="49441" y="98882"/>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3" name="Freeform: Shape 32">
                <a:extLst>
                  <a:ext uri="{FF2B5EF4-FFF2-40B4-BE49-F238E27FC236}">
                    <a16:creationId xmlns:a16="http://schemas.microsoft.com/office/drawing/2014/main" id="{AD04E40B-08FC-449B-8C15-682D3B37D696}"/>
                  </a:ext>
                </a:extLst>
              </p:cNvPr>
              <p:cNvSpPr/>
              <p:nvPr/>
            </p:nvSpPr>
            <p:spPr>
              <a:xfrm>
                <a:off x="5791946" y="5093290"/>
                <a:ext cx="1364570" cy="1260744"/>
              </a:xfrm>
              <a:custGeom>
                <a:avLst/>
                <a:gdLst>
                  <a:gd name="connsiteX0" fmla="*/ 1315438 w 1364569"/>
                  <a:gd name="connsiteY0" fmla="*/ 0 h 1260743"/>
                  <a:gd name="connsiteX1" fmla="*/ 1265997 w 1364569"/>
                  <a:gd name="connsiteY1" fmla="*/ 49441 h 1260743"/>
                  <a:gd name="connsiteX2" fmla="*/ 682439 w 1364569"/>
                  <a:gd name="connsiteY2" fmla="*/ 632999 h 1260743"/>
                  <a:gd name="connsiteX3" fmla="*/ 98882 w 1364569"/>
                  <a:gd name="connsiteY3" fmla="*/ 49441 h 1260743"/>
                  <a:gd name="connsiteX4" fmla="*/ 49441 w 1364569"/>
                  <a:gd name="connsiteY4" fmla="*/ 0 h 1260743"/>
                  <a:gd name="connsiteX5" fmla="*/ 0 w 1364569"/>
                  <a:gd name="connsiteY5" fmla="*/ 49441 h 1260743"/>
                  <a:gd name="connsiteX6" fmla="*/ 536666 w 1364569"/>
                  <a:gd name="connsiteY6" fmla="*/ 716160 h 1260743"/>
                  <a:gd name="connsiteX7" fmla="*/ 536666 w 1364569"/>
                  <a:gd name="connsiteY7" fmla="*/ 966107 h 1260743"/>
                  <a:gd name="connsiteX8" fmla="*/ 532784 w 1364569"/>
                  <a:gd name="connsiteY8" fmla="*/ 966107 h 1260743"/>
                  <a:gd name="connsiteX9" fmla="*/ 285270 w 1364569"/>
                  <a:gd name="connsiteY9" fmla="*/ 1213621 h 1260743"/>
                  <a:gd name="connsiteX10" fmla="*/ 334711 w 1364569"/>
                  <a:gd name="connsiteY10" fmla="*/ 1263062 h 1260743"/>
                  <a:gd name="connsiteX11" fmla="*/ 1030168 w 1364569"/>
                  <a:gd name="connsiteY11" fmla="*/ 1263062 h 1260743"/>
                  <a:gd name="connsiteX12" fmla="*/ 1079609 w 1364569"/>
                  <a:gd name="connsiteY12" fmla="*/ 1213621 h 1260743"/>
                  <a:gd name="connsiteX13" fmla="*/ 832095 w 1364569"/>
                  <a:gd name="connsiteY13" fmla="*/ 966107 h 1260743"/>
                  <a:gd name="connsiteX14" fmla="*/ 828213 w 1364569"/>
                  <a:gd name="connsiteY14" fmla="*/ 966107 h 1260743"/>
                  <a:gd name="connsiteX15" fmla="*/ 828213 w 1364569"/>
                  <a:gd name="connsiteY15" fmla="*/ 716160 h 1260743"/>
                  <a:gd name="connsiteX16" fmla="*/ 1364879 w 1364569"/>
                  <a:gd name="connsiteY16" fmla="*/ 49441 h 1260743"/>
                  <a:gd name="connsiteX17" fmla="*/ 1315438 w 1364569"/>
                  <a:gd name="connsiteY17" fmla="*/ 0 h 1260743"/>
                  <a:gd name="connsiteX18" fmla="*/ 972287 w 1364569"/>
                  <a:gd name="connsiteY18" fmla="*/ 1164180 h 1260743"/>
                  <a:gd name="connsiteX19" fmla="*/ 392611 w 1364569"/>
                  <a:gd name="connsiteY19" fmla="*/ 1164180 h 1260743"/>
                  <a:gd name="connsiteX20" fmla="*/ 532784 w 1364569"/>
                  <a:gd name="connsiteY20" fmla="*/ 1064989 h 1260743"/>
                  <a:gd name="connsiteX21" fmla="*/ 832114 w 1364569"/>
                  <a:gd name="connsiteY21" fmla="*/ 1064989 h 1260743"/>
                  <a:gd name="connsiteX22" fmla="*/ 972287 w 1364569"/>
                  <a:gd name="connsiteY22" fmla="*/ 1164180 h 1260743"/>
                  <a:gd name="connsiteX23" fmla="*/ 729331 w 1364569"/>
                  <a:gd name="connsiteY23" fmla="*/ 966107 h 1260743"/>
                  <a:gd name="connsiteX24" fmla="*/ 635548 w 1364569"/>
                  <a:gd name="connsiteY24" fmla="*/ 966107 h 1260743"/>
                  <a:gd name="connsiteX25" fmla="*/ 635548 w 1364569"/>
                  <a:gd name="connsiteY25" fmla="*/ 730239 h 1260743"/>
                  <a:gd name="connsiteX26" fmla="*/ 682439 w 1364569"/>
                  <a:gd name="connsiteY26" fmla="*/ 731880 h 1260743"/>
                  <a:gd name="connsiteX27" fmla="*/ 729331 w 1364569"/>
                  <a:gd name="connsiteY27" fmla="*/ 730239 h 126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4569" h="1260743">
                    <a:moveTo>
                      <a:pt x="1315438" y="0"/>
                    </a:moveTo>
                    <a:cubicBezTo>
                      <a:pt x="1288149" y="0"/>
                      <a:pt x="1265997" y="22133"/>
                      <a:pt x="1265997" y="49441"/>
                    </a:cubicBezTo>
                    <a:cubicBezTo>
                      <a:pt x="1265997" y="371213"/>
                      <a:pt x="1004211" y="632999"/>
                      <a:pt x="682439" y="632999"/>
                    </a:cubicBezTo>
                    <a:cubicBezTo>
                      <a:pt x="360668" y="632999"/>
                      <a:pt x="98882" y="371213"/>
                      <a:pt x="98882" y="49441"/>
                    </a:cubicBezTo>
                    <a:cubicBezTo>
                      <a:pt x="98882" y="22133"/>
                      <a:pt x="76749" y="0"/>
                      <a:pt x="49441" y="0"/>
                    </a:cubicBezTo>
                    <a:cubicBezTo>
                      <a:pt x="22133" y="0"/>
                      <a:pt x="0" y="22133"/>
                      <a:pt x="0" y="49441"/>
                    </a:cubicBezTo>
                    <a:cubicBezTo>
                      <a:pt x="0" y="375713"/>
                      <a:pt x="230190" y="649202"/>
                      <a:pt x="536666" y="716160"/>
                    </a:cubicBezTo>
                    <a:lnTo>
                      <a:pt x="536666" y="966107"/>
                    </a:lnTo>
                    <a:lnTo>
                      <a:pt x="532784" y="966107"/>
                    </a:lnTo>
                    <a:cubicBezTo>
                      <a:pt x="396300" y="966107"/>
                      <a:pt x="285270" y="1077137"/>
                      <a:pt x="285270" y="1213621"/>
                    </a:cubicBezTo>
                    <a:cubicBezTo>
                      <a:pt x="285270" y="1240929"/>
                      <a:pt x="307403" y="1263062"/>
                      <a:pt x="334711" y="1263062"/>
                    </a:cubicBezTo>
                    <a:lnTo>
                      <a:pt x="1030168" y="1263062"/>
                    </a:lnTo>
                    <a:cubicBezTo>
                      <a:pt x="1057476" y="1263062"/>
                      <a:pt x="1079609" y="1240929"/>
                      <a:pt x="1079609" y="1213621"/>
                    </a:cubicBezTo>
                    <a:cubicBezTo>
                      <a:pt x="1079609" y="1077156"/>
                      <a:pt x="968579" y="966107"/>
                      <a:pt x="832095" y="966107"/>
                    </a:cubicBezTo>
                    <a:lnTo>
                      <a:pt x="828213" y="966107"/>
                    </a:lnTo>
                    <a:lnTo>
                      <a:pt x="828213" y="716160"/>
                    </a:lnTo>
                    <a:cubicBezTo>
                      <a:pt x="1134708" y="649202"/>
                      <a:pt x="1364879" y="375713"/>
                      <a:pt x="1364879" y="49441"/>
                    </a:cubicBezTo>
                    <a:cubicBezTo>
                      <a:pt x="1364879" y="22133"/>
                      <a:pt x="1342746" y="0"/>
                      <a:pt x="1315438" y="0"/>
                    </a:cubicBezTo>
                    <a:close/>
                    <a:moveTo>
                      <a:pt x="972287" y="1164180"/>
                    </a:moveTo>
                    <a:lnTo>
                      <a:pt x="392611" y="1164180"/>
                    </a:lnTo>
                    <a:cubicBezTo>
                      <a:pt x="413025" y="1106453"/>
                      <a:pt x="468144" y="1064989"/>
                      <a:pt x="532784" y="1064989"/>
                    </a:cubicBezTo>
                    <a:lnTo>
                      <a:pt x="832114" y="1064989"/>
                    </a:lnTo>
                    <a:cubicBezTo>
                      <a:pt x="896735" y="1064989"/>
                      <a:pt x="951854" y="1106453"/>
                      <a:pt x="972287" y="1164180"/>
                    </a:cubicBezTo>
                    <a:close/>
                    <a:moveTo>
                      <a:pt x="729331" y="966107"/>
                    </a:moveTo>
                    <a:lnTo>
                      <a:pt x="635548" y="966107"/>
                    </a:lnTo>
                    <a:lnTo>
                      <a:pt x="635548" y="730239"/>
                    </a:lnTo>
                    <a:cubicBezTo>
                      <a:pt x="651056" y="731301"/>
                      <a:pt x="666680" y="731880"/>
                      <a:pt x="682439" y="731880"/>
                    </a:cubicBezTo>
                    <a:cubicBezTo>
                      <a:pt x="698199" y="731880"/>
                      <a:pt x="713823" y="731301"/>
                      <a:pt x="729331" y="730239"/>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4" name="Freeform: Shape 33">
                <a:extLst>
                  <a:ext uri="{FF2B5EF4-FFF2-40B4-BE49-F238E27FC236}">
                    <a16:creationId xmlns:a16="http://schemas.microsoft.com/office/drawing/2014/main" id="{FC8FEC1C-36B3-4E04-9AF6-AF44FC6EF6AC}"/>
                  </a:ext>
                </a:extLst>
              </p:cNvPr>
              <p:cNvSpPr/>
              <p:nvPr/>
            </p:nvSpPr>
            <p:spPr>
              <a:xfrm>
                <a:off x="5406461" y="4286784"/>
                <a:ext cx="98882" cy="578459"/>
              </a:xfrm>
              <a:custGeom>
                <a:avLst/>
                <a:gdLst>
                  <a:gd name="connsiteX0" fmla="*/ 49441 w 98881"/>
                  <a:gd name="connsiteY0" fmla="*/ 0 h 578458"/>
                  <a:gd name="connsiteX1" fmla="*/ 0 w 98881"/>
                  <a:gd name="connsiteY1" fmla="*/ 49441 h 578458"/>
                  <a:gd name="connsiteX2" fmla="*/ 0 w 98881"/>
                  <a:gd name="connsiteY2" fmla="*/ 532050 h 578458"/>
                  <a:gd name="connsiteX3" fmla="*/ 49441 w 98881"/>
                  <a:gd name="connsiteY3" fmla="*/ 581491 h 578458"/>
                  <a:gd name="connsiteX4" fmla="*/ 98882 w 98881"/>
                  <a:gd name="connsiteY4" fmla="*/ 532050 h 578458"/>
                  <a:gd name="connsiteX5" fmla="*/ 98882 w 98881"/>
                  <a:gd name="connsiteY5" fmla="*/ 49441 h 578458"/>
                  <a:gd name="connsiteX6" fmla="*/ 49441 w 98881"/>
                  <a:gd name="connsiteY6" fmla="*/ 0 h 57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578458">
                    <a:moveTo>
                      <a:pt x="49441" y="0"/>
                    </a:moveTo>
                    <a:cubicBezTo>
                      <a:pt x="22133" y="0"/>
                      <a:pt x="0" y="22133"/>
                      <a:pt x="0" y="49441"/>
                    </a:cubicBezTo>
                    <a:lnTo>
                      <a:pt x="0" y="532050"/>
                    </a:lnTo>
                    <a:cubicBezTo>
                      <a:pt x="0" y="559339"/>
                      <a:pt x="22133" y="581491"/>
                      <a:pt x="49441" y="581491"/>
                    </a:cubicBezTo>
                    <a:cubicBezTo>
                      <a:pt x="76749" y="581491"/>
                      <a:pt x="98882" y="559339"/>
                      <a:pt x="98882" y="532050"/>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5" name="Freeform: Shape 34">
                <a:extLst>
                  <a:ext uri="{FF2B5EF4-FFF2-40B4-BE49-F238E27FC236}">
                    <a16:creationId xmlns:a16="http://schemas.microsoft.com/office/drawing/2014/main" id="{605E560E-EBAB-4956-8DC0-C3EE4A3BC52F}"/>
                  </a:ext>
                </a:extLst>
              </p:cNvPr>
              <p:cNvSpPr/>
              <p:nvPr/>
            </p:nvSpPr>
            <p:spPr>
              <a:xfrm>
                <a:off x="5801988" y="4410329"/>
                <a:ext cx="98882" cy="331254"/>
              </a:xfrm>
              <a:custGeom>
                <a:avLst/>
                <a:gdLst>
                  <a:gd name="connsiteX0" fmla="*/ 49441 w 98881"/>
                  <a:gd name="connsiteY0" fmla="*/ 334383 h 331254"/>
                  <a:gd name="connsiteX1" fmla="*/ 98882 w 98881"/>
                  <a:gd name="connsiteY1" fmla="*/ 284942 h 331254"/>
                  <a:gd name="connsiteX2" fmla="*/ 98882 w 98881"/>
                  <a:gd name="connsiteY2" fmla="*/ 49441 h 331254"/>
                  <a:gd name="connsiteX3" fmla="*/ 49441 w 98881"/>
                  <a:gd name="connsiteY3" fmla="*/ 0 h 331254"/>
                  <a:gd name="connsiteX4" fmla="*/ 0 w 98881"/>
                  <a:gd name="connsiteY4" fmla="*/ 49441 h 331254"/>
                  <a:gd name="connsiteX5" fmla="*/ 0 w 98881"/>
                  <a:gd name="connsiteY5" fmla="*/ 284942 h 331254"/>
                  <a:gd name="connsiteX6" fmla="*/ 49441 w 98881"/>
                  <a:gd name="connsiteY6" fmla="*/ 334383 h 33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331254">
                    <a:moveTo>
                      <a:pt x="49441" y="334383"/>
                    </a:moveTo>
                    <a:cubicBezTo>
                      <a:pt x="76749" y="334383"/>
                      <a:pt x="98882" y="312250"/>
                      <a:pt x="98882" y="284942"/>
                    </a:cubicBezTo>
                    <a:lnTo>
                      <a:pt x="98882" y="49441"/>
                    </a:lnTo>
                    <a:cubicBezTo>
                      <a:pt x="98882" y="22133"/>
                      <a:pt x="76749" y="0"/>
                      <a:pt x="49441" y="0"/>
                    </a:cubicBezTo>
                    <a:cubicBezTo>
                      <a:pt x="22133" y="0"/>
                      <a:pt x="0" y="22133"/>
                      <a:pt x="0" y="49441"/>
                    </a:cubicBezTo>
                    <a:lnTo>
                      <a:pt x="0" y="284942"/>
                    </a:lnTo>
                    <a:cubicBezTo>
                      <a:pt x="0" y="312250"/>
                      <a:pt x="22133" y="334383"/>
                      <a:pt x="49441" y="334383"/>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6" name="Freeform: Shape 35">
                <a:extLst>
                  <a:ext uri="{FF2B5EF4-FFF2-40B4-BE49-F238E27FC236}">
                    <a16:creationId xmlns:a16="http://schemas.microsoft.com/office/drawing/2014/main" id="{0660D2DB-7BB1-48BE-BA2F-33062C35483E}"/>
                  </a:ext>
                </a:extLst>
              </p:cNvPr>
              <p:cNvSpPr/>
              <p:nvPr/>
            </p:nvSpPr>
            <p:spPr>
              <a:xfrm>
                <a:off x="5208697" y="4091956"/>
                <a:ext cx="98882" cy="919601"/>
              </a:xfrm>
              <a:custGeom>
                <a:avLst/>
                <a:gdLst>
                  <a:gd name="connsiteX0" fmla="*/ 49441 w 98881"/>
                  <a:gd name="connsiteY0" fmla="*/ 0 h 919601"/>
                  <a:gd name="connsiteX1" fmla="*/ 0 w 98881"/>
                  <a:gd name="connsiteY1" fmla="*/ 49441 h 919601"/>
                  <a:gd name="connsiteX2" fmla="*/ 0 w 98881"/>
                  <a:gd name="connsiteY2" fmla="*/ 871802 h 919601"/>
                  <a:gd name="connsiteX3" fmla="*/ 49441 w 98881"/>
                  <a:gd name="connsiteY3" fmla="*/ 921243 h 919601"/>
                  <a:gd name="connsiteX4" fmla="*/ 98882 w 98881"/>
                  <a:gd name="connsiteY4" fmla="*/ 871802 h 919601"/>
                  <a:gd name="connsiteX5" fmla="*/ 98882 w 98881"/>
                  <a:gd name="connsiteY5" fmla="*/ 49441 h 919601"/>
                  <a:gd name="connsiteX6" fmla="*/ 49441 w 98881"/>
                  <a:gd name="connsiteY6" fmla="*/ 0 h 9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919601">
                    <a:moveTo>
                      <a:pt x="49441" y="0"/>
                    </a:moveTo>
                    <a:cubicBezTo>
                      <a:pt x="22133" y="0"/>
                      <a:pt x="0" y="22133"/>
                      <a:pt x="0" y="49441"/>
                    </a:cubicBezTo>
                    <a:lnTo>
                      <a:pt x="0" y="871802"/>
                    </a:lnTo>
                    <a:cubicBezTo>
                      <a:pt x="0" y="899111"/>
                      <a:pt x="22133" y="921243"/>
                      <a:pt x="49441" y="921243"/>
                    </a:cubicBezTo>
                    <a:cubicBezTo>
                      <a:pt x="76749" y="921243"/>
                      <a:pt x="98882" y="899111"/>
                      <a:pt x="98882" y="871802"/>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7" name="Freeform: Shape 36">
                <a:extLst>
                  <a:ext uri="{FF2B5EF4-FFF2-40B4-BE49-F238E27FC236}">
                    <a16:creationId xmlns:a16="http://schemas.microsoft.com/office/drawing/2014/main" id="{420966AB-3872-405A-AF13-DF81E81A5D08}"/>
                  </a:ext>
                </a:extLst>
              </p:cNvPr>
              <p:cNvSpPr/>
              <p:nvPr/>
            </p:nvSpPr>
            <p:spPr>
              <a:xfrm>
                <a:off x="5604225" y="4236899"/>
                <a:ext cx="98882" cy="766335"/>
              </a:xfrm>
              <a:custGeom>
                <a:avLst/>
                <a:gdLst>
                  <a:gd name="connsiteX0" fmla="*/ 49441 w 98881"/>
                  <a:gd name="connsiteY0" fmla="*/ 0 h 766334"/>
                  <a:gd name="connsiteX1" fmla="*/ 0 w 98881"/>
                  <a:gd name="connsiteY1" fmla="*/ 49441 h 766334"/>
                  <a:gd name="connsiteX2" fmla="*/ 0 w 98881"/>
                  <a:gd name="connsiteY2" fmla="*/ 717724 h 766334"/>
                  <a:gd name="connsiteX3" fmla="*/ 49441 w 98881"/>
                  <a:gd name="connsiteY3" fmla="*/ 767165 h 766334"/>
                  <a:gd name="connsiteX4" fmla="*/ 98882 w 98881"/>
                  <a:gd name="connsiteY4" fmla="*/ 717724 h 766334"/>
                  <a:gd name="connsiteX5" fmla="*/ 98882 w 98881"/>
                  <a:gd name="connsiteY5" fmla="*/ 49441 h 766334"/>
                  <a:gd name="connsiteX6" fmla="*/ 49441 w 98881"/>
                  <a:gd name="connsiteY6" fmla="*/ 0 h 76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766334">
                    <a:moveTo>
                      <a:pt x="49441" y="0"/>
                    </a:moveTo>
                    <a:cubicBezTo>
                      <a:pt x="22133" y="0"/>
                      <a:pt x="0" y="22133"/>
                      <a:pt x="0" y="49441"/>
                    </a:cubicBezTo>
                    <a:lnTo>
                      <a:pt x="0" y="717724"/>
                    </a:lnTo>
                    <a:cubicBezTo>
                      <a:pt x="0" y="745032"/>
                      <a:pt x="22133" y="767165"/>
                      <a:pt x="49441" y="767165"/>
                    </a:cubicBezTo>
                    <a:cubicBezTo>
                      <a:pt x="76749" y="767165"/>
                      <a:pt x="98882" y="745032"/>
                      <a:pt x="98882" y="717724"/>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8" name="Freeform: Shape 37">
                <a:extLst>
                  <a:ext uri="{FF2B5EF4-FFF2-40B4-BE49-F238E27FC236}">
                    <a16:creationId xmlns:a16="http://schemas.microsoft.com/office/drawing/2014/main" id="{BED0D19E-4419-48A0-87AC-C01CFA449932}"/>
                  </a:ext>
                </a:extLst>
              </p:cNvPr>
              <p:cNvSpPr/>
              <p:nvPr/>
            </p:nvSpPr>
            <p:spPr>
              <a:xfrm>
                <a:off x="7443427" y="4286784"/>
                <a:ext cx="98882" cy="578459"/>
              </a:xfrm>
              <a:custGeom>
                <a:avLst/>
                <a:gdLst>
                  <a:gd name="connsiteX0" fmla="*/ 49441 w 98881"/>
                  <a:gd name="connsiteY0" fmla="*/ 0 h 578458"/>
                  <a:gd name="connsiteX1" fmla="*/ 0 w 98881"/>
                  <a:gd name="connsiteY1" fmla="*/ 49441 h 578458"/>
                  <a:gd name="connsiteX2" fmla="*/ 0 w 98881"/>
                  <a:gd name="connsiteY2" fmla="*/ 532050 h 578458"/>
                  <a:gd name="connsiteX3" fmla="*/ 49441 w 98881"/>
                  <a:gd name="connsiteY3" fmla="*/ 581491 h 578458"/>
                  <a:gd name="connsiteX4" fmla="*/ 98882 w 98881"/>
                  <a:gd name="connsiteY4" fmla="*/ 532050 h 578458"/>
                  <a:gd name="connsiteX5" fmla="*/ 98882 w 98881"/>
                  <a:gd name="connsiteY5" fmla="*/ 49441 h 578458"/>
                  <a:gd name="connsiteX6" fmla="*/ 49441 w 98881"/>
                  <a:gd name="connsiteY6" fmla="*/ 0 h 57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578458">
                    <a:moveTo>
                      <a:pt x="49441" y="0"/>
                    </a:moveTo>
                    <a:cubicBezTo>
                      <a:pt x="22133" y="0"/>
                      <a:pt x="0" y="22133"/>
                      <a:pt x="0" y="49441"/>
                    </a:cubicBezTo>
                    <a:lnTo>
                      <a:pt x="0" y="532050"/>
                    </a:lnTo>
                    <a:cubicBezTo>
                      <a:pt x="0" y="559339"/>
                      <a:pt x="22133" y="581491"/>
                      <a:pt x="49441" y="581491"/>
                    </a:cubicBezTo>
                    <a:cubicBezTo>
                      <a:pt x="76749" y="581491"/>
                      <a:pt x="98882" y="559339"/>
                      <a:pt x="98882" y="532050"/>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9" name="Freeform: Shape 38">
                <a:extLst>
                  <a:ext uri="{FF2B5EF4-FFF2-40B4-BE49-F238E27FC236}">
                    <a16:creationId xmlns:a16="http://schemas.microsoft.com/office/drawing/2014/main" id="{89128A58-7233-433E-8609-CDC174C554BA}"/>
                  </a:ext>
                </a:extLst>
              </p:cNvPr>
              <p:cNvSpPr/>
              <p:nvPr/>
            </p:nvSpPr>
            <p:spPr>
              <a:xfrm>
                <a:off x="7047900" y="4410329"/>
                <a:ext cx="98882" cy="331254"/>
              </a:xfrm>
              <a:custGeom>
                <a:avLst/>
                <a:gdLst>
                  <a:gd name="connsiteX0" fmla="*/ 49441 w 98881"/>
                  <a:gd name="connsiteY0" fmla="*/ 334383 h 331254"/>
                  <a:gd name="connsiteX1" fmla="*/ 98882 w 98881"/>
                  <a:gd name="connsiteY1" fmla="*/ 284942 h 331254"/>
                  <a:gd name="connsiteX2" fmla="*/ 98882 w 98881"/>
                  <a:gd name="connsiteY2" fmla="*/ 49441 h 331254"/>
                  <a:gd name="connsiteX3" fmla="*/ 49441 w 98881"/>
                  <a:gd name="connsiteY3" fmla="*/ 0 h 331254"/>
                  <a:gd name="connsiteX4" fmla="*/ 0 w 98881"/>
                  <a:gd name="connsiteY4" fmla="*/ 49441 h 331254"/>
                  <a:gd name="connsiteX5" fmla="*/ 0 w 98881"/>
                  <a:gd name="connsiteY5" fmla="*/ 284942 h 331254"/>
                  <a:gd name="connsiteX6" fmla="*/ 49441 w 98881"/>
                  <a:gd name="connsiteY6" fmla="*/ 334383 h 33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331254">
                    <a:moveTo>
                      <a:pt x="49441" y="334383"/>
                    </a:moveTo>
                    <a:cubicBezTo>
                      <a:pt x="76749" y="334383"/>
                      <a:pt x="98882" y="312250"/>
                      <a:pt x="98882" y="284942"/>
                    </a:cubicBezTo>
                    <a:lnTo>
                      <a:pt x="98882" y="49441"/>
                    </a:lnTo>
                    <a:cubicBezTo>
                      <a:pt x="98882" y="22133"/>
                      <a:pt x="76749" y="0"/>
                      <a:pt x="49441" y="0"/>
                    </a:cubicBezTo>
                    <a:cubicBezTo>
                      <a:pt x="22133" y="0"/>
                      <a:pt x="0" y="22133"/>
                      <a:pt x="0" y="49441"/>
                    </a:cubicBezTo>
                    <a:lnTo>
                      <a:pt x="0" y="284942"/>
                    </a:lnTo>
                    <a:cubicBezTo>
                      <a:pt x="0" y="312250"/>
                      <a:pt x="22133" y="334383"/>
                      <a:pt x="49441" y="334383"/>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0" name="Freeform: Shape 39">
                <a:extLst>
                  <a:ext uri="{FF2B5EF4-FFF2-40B4-BE49-F238E27FC236}">
                    <a16:creationId xmlns:a16="http://schemas.microsoft.com/office/drawing/2014/main" id="{D253E9F4-F713-495C-9858-720C2AE609CE}"/>
                  </a:ext>
                </a:extLst>
              </p:cNvPr>
              <p:cNvSpPr/>
              <p:nvPr/>
            </p:nvSpPr>
            <p:spPr>
              <a:xfrm>
                <a:off x="7641191" y="4091956"/>
                <a:ext cx="98882" cy="919601"/>
              </a:xfrm>
              <a:custGeom>
                <a:avLst/>
                <a:gdLst>
                  <a:gd name="connsiteX0" fmla="*/ 49441 w 98881"/>
                  <a:gd name="connsiteY0" fmla="*/ 0 h 919601"/>
                  <a:gd name="connsiteX1" fmla="*/ 0 w 98881"/>
                  <a:gd name="connsiteY1" fmla="*/ 49441 h 919601"/>
                  <a:gd name="connsiteX2" fmla="*/ 0 w 98881"/>
                  <a:gd name="connsiteY2" fmla="*/ 871802 h 919601"/>
                  <a:gd name="connsiteX3" fmla="*/ 49441 w 98881"/>
                  <a:gd name="connsiteY3" fmla="*/ 921243 h 919601"/>
                  <a:gd name="connsiteX4" fmla="*/ 98882 w 98881"/>
                  <a:gd name="connsiteY4" fmla="*/ 871802 h 919601"/>
                  <a:gd name="connsiteX5" fmla="*/ 98882 w 98881"/>
                  <a:gd name="connsiteY5" fmla="*/ 49441 h 919601"/>
                  <a:gd name="connsiteX6" fmla="*/ 49441 w 98881"/>
                  <a:gd name="connsiteY6" fmla="*/ 0 h 9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919601">
                    <a:moveTo>
                      <a:pt x="49441" y="0"/>
                    </a:moveTo>
                    <a:cubicBezTo>
                      <a:pt x="22133" y="0"/>
                      <a:pt x="0" y="22133"/>
                      <a:pt x="0" y="49441"/>
                    </a:cubicBezTo>
                    <a:lnTo>
                      <a:pt x="0" y="871802"/>
                    </a:lnTo>
                    <a:cubicBezTo>
                      <a:pt x="0" y="899111"/>
                      <a:pt x="22133" y="921243"/>
                      <a:pt x="49441" y="921243"/>
                    </a:cubicBezTo>
                    <a:cubicBezTo>
                      <a:pt x="76749" y="921243"/>
                      <a:pt x="98882" y="899111"/>
                      <a:pt x="98882" y="871802"/>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1" name="Freeform: Shape 40">
                <a:extLst>
                  <a:ext uri="{FF2B5EF4-FFF2-40B4-BE49-F238E27FC236}">
                    <a16:creationId xmlns:a16="http://schemas.microsoft.com/office/drawing/2014/main" id="{D425E7E9-D267-4F6B-91D8-3CEF839800F6}"/>
                  </a:ext>
                </a:extLst>
              </p:cNvPr>
              <p:cNvSpPr/>
              <p:nvPr/>
            </p:nvSpPr>
            <p:spPr>
              <a:xfrm>
                <a:off x="7245664" y="4905202"/>
                <a:ext cx="98882" cy="98882"/>
              </a:xfrm>
              <a:custGeom>
                <a:avLst/>
                <a:gdLst>
                  <a:gd name="connsiteX0" fmla="*/ 49441 w 98881"/>
                  <a:gd name="connsiteY0" fmla="*/ 0 h 98881"/>
                  <a:gd name="connsiteX1" fmla="*/ 14485 w 98881"/>
                  <a:gd name="connsiteY1" fmla="*/ 14446 h 98881"/>
                  <a:gd name="connsiteX2" fmla="*/ 0 w 98881"/>
                  <a:gd name="connsiteY2" fmla="*/ 49441 h 98881"/>
                  <a:gd name="connsiteX3" fmla="*/ 14485 w 98881"/>
                  <a:gd name="connsiteY3" fmla="*/ 84397 h 98881"/>
                  <a:gd name="connsiteX4" fmla="*/ 49441 w 98881"/>
                  <a:gd name="connsiteY4" fmla="*/ 98882 h 98881"/>
                  <a:gd name="connsiteX5" fmla="*/ 84397 w 98881"/>
                  <a:gd name="connsiteY5" fmla="*/ 84397 h 98881"/>
                  <a:gd name="connsiteX6" fmla="*/ 98882 w 98881"/>
                  <a:gd name="connsiteY6" fmla="*/ 49441 h 98881"/>
                  <a:gd name="connsiteX7" fmla="*/ 84397 w 98881"/>
                  <a:gd name="connsiteY7" fmla="*/ 14446 h 98881"/>
                  <a:gd name="connsiteX8" fmla="*/ 49441 w 98881"/>
                  <a:gd name="connsiteY8" fmla="*/ 0 h 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1" h="98881">
                    <a:moveTo>
                      <a:pt x="49441" y="0"/>
                    </a:moveTo>
                    <a:cubicBezTo>
                      <a:pt x="36443" y="0"/>
                      <a:pt x="23678" y="5253"/>
                      <a:pt x="14485" y="14446"/>
                    </a:cubicBezTo>
                    <a:cubicBezTo>
                      <a:pt x="5292" y="23697"/>
                      <a:pt x="0" y="36405"/>
                      <a:pt x="0" y="49441"/>
                    </a:cubicBezTo>
                    <a:cubicBezTo>
                      <a:pt x="0" y="62458"/>
                      <a:pt x="5292" y="75204"/>
                      <a:pt x="14485" y="84397"/>
                    </a:cubicBezTo>
                    <a:cubicBezTo>
                      <a:pt x="23678" y="93609"/>
                      <a:pt x="36443" y="98882"/>
                      <a:pt x="49441" y="98882"/>
                    </a:cubicBezTo>
                    <a:cubicBezTo>
                      <a:pt x="62438" y="98882"/>
                      <a:pt x="75204" y="93609"/>
                      <a:pt x="84397" y="84397"/>
                    </a:cubicBezTo>
                    <a:cubicBezTo>
                      <a:pt x="93590" y="75204"/>
                      <a:pt x="98882" y="62458"/>
                      <a:pt x="98882" y="49441"/>
                    </a:cubicBezTo>
                    <a:cubicBezTo>
                      <a:pt x="98882" y="36405"/>
                      <a:pt x="93590" y="23697"/>
                      <a:pt x="84397" y="14446"/>
                    </a:cubicBezTo>
                    <a:cubicBezTo>
                      <a:pt x="75204" y="5253"/>
                      <a:pt x="62438"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2" name="Freeform: Shape 41">
                <a:extLst>
                  <a:ext uri="{FF2B5EF4-FFF2-40B4-BE49-F238E27FC236}">
                    <a16:creationId xmlns:a16="http://schemas.microsoft.com/office/drawing/2014/main" id="{05FF3992-570C-465C-84C7-4291D46D54A4}"/>
                  </a:ext>
                </a:extLst>
              </p:cNvPr>
              <p:cNvSpPr/>
              <p:nvPr/>
            </p:nvSpPr>
            <p:spPr>
              <a:xfrm>
                <a:off x="7245664" y="4236899"/>
                <a:ext cx="98882" cy="553739"/>
              </a:xfrm>
              <a:custGeom>
                <a:avLst/>
                <a:gdLst>
                  <a:gd name="connsiteX0" fmla="*/ 49441 w 98881"/>
                  <a:gd name="connsiteY0" fmla="*/ 0 h 553738"/>
                  <a:gd name="connsiteX1" fmla="*/ 0 w 98881"/>
                  <a:gd name="connsiteY1" fmla="*/ 49441 h 553738"/>
                  <a:gd name="connsiteX2" fmla="*/ 0 w 98881"/>
                  <a:gd name="connsiteY2" fmla="*/ 507813 h 553738"/>
                  <a:gd name="connsiteX3" fmla="*/ 49441 w 98881"/>
                  <a:gd name="connsiteY3" fmla="*/ 557253 h 553738"/>
                  <a:gd name="connsiteX4" fmla="*/ 98882 w 98881"/>
                  <a:gd name="connsiteY4" fmla="*/ 507813 h 553738"/>
                  <a:gd name="connsiteX5" fmla="*/ 98882 w 98881"/>
                  <a:gd name="connsiteY5" fmla="*/ 49441 h 553738"/>
                  <a:gd name="connsiteX6" fmla="*/ 49441 w 98881"/>
                  <a:gd name="connsiteY6" fmla="*/ 0 h 55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553738">
                    <a:moveTo>
                      <a:pt x="49441" y="0"/>
                    </a:moveTo>
                    <a:cubicBezTo>
                      <a:pt x="22133" y="0"/>
                      <a:pt x="0" y="22133"/>
                      <a:pt x="0" y="49441"/>
                    </a:cubicBezTo>
                    <a:lnTo>
                      <a:pt x="0" y="507813"/>
                    </a:lnTo>
                    <a:cubicBezTo>
                      <a:pt x="0" y="535121"/>
                      <a:pt x="22133" y="557253"/>
                      <a:pt x="49441" y="557253"/>
                    </a:cubicBezTo>
                    <a:cubicBezTo>
                      <a:pt x="76749" y="557253"/>
                      <a:pt x="98882" y="535121"/>
                      <a:pt x="98882" y="507813"/>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3" name="Freeform: Shape 42">
                <a:extLst>
                  <a:ext uri="{FF2B5EF4-FFF2-40B4-BE49-F238E27FC236}">
                    <a16:creationId xmlns:a16="http://schemas.microsoft.com/office/drawing/2014/main" id="{8EA1A50A-6230-4162-A09D-305AF19839DD}"/>
                  </a:ext>
                </a:extLst>
              </p:cNvPr>
              <p:cNvSpPr/>
              <p:nvPr/>
            </p:nvSpPr>
            <p:spPr>
              <a:xfrm>
                <a:off x="6424944" y="5093290"/>
                <a:ext cx="301590" cy="301590"/>
              </a:xfrm>
              <a:custGeom>
                <a:avLst/>
                <a:gdLst>
                  <a:gd name="connsiteX0" fmla="*/ 49441 w 301589"/>
                  <a:gd name="connsiteY0" fmla="*/ 306379 h 301589"/>
                  <a:gd name="connsiteX1" fmla="*/ 306399 w 301589"/>
                  <a:gd name="connsiteY1" fmla="*/ 49441 h 301589"/>
                  <a:gd name="connsiteX2" fmla="*/ 256958 w 301589"/>
                  <a:gd name="connsiteY2" fmla="*/ 0 h 301589"/>
                  <a:gd name="connsiteX3" fmla="*/ 207517 w 301589"/>
                  <a:gd name="connsiteY3" fmla="*/ 49441 h 301589"/>
                  <a:gd name="connsiteX4" fmla="*/ 49441 w 301589"/>
                  <a:gd name="connsiteY4" fmla="*/ 207497 h 301589"/>
                  <a:gd name="connsiteX5" fmla="*/ 0 w 301589"/>
                  <a:gd name="connsiteY5" fmla="*/ 256938 h 301589"/>
                  <a:gd name="connsiteX6" fmla="*/ 49441 w 301589"/>
                  <a:gd name="connsiteY6" fmla="*/ 306379 h 30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89" h="301589">
                    <a:moveTo>
                      <a:pt x="49441" y="306379"/>
                    </a:moveTo>
                    <a:cubicBezTo>
                      <a:pt x="191120" y="306379"/>
                      <a:pt x="306399" y="191120"/>
                      <a:pt x="306399" y="49441"/>
                    </a:cubicBezTo>
                    <a:cubicBezTo>
                      <a:pt x="306399" y="22133"/>
                      <a:pt x="284247" y="0"/>
                      <a:pt x="256958" y="0"/>
                    </a:cubicBezTo>
                    <a:cubicBezTo>
                      <a:pt x="229649" y="0"/>
                      <a:pt x="207517" y="22133"/>
                      <a:pt x="207517" y="49441"/>
                    </a:cubicBezTo>
                    <a:cubicBezTo>
                      <a:pt x="207517" y="136581"/>
                      <a:pt x="136600" y="207497"/>
                      <a:pt x="49441" y="207497"/>
                    </a:cubicBezTo>
                    <a:cubicBezTo>
                      <a:pt x="22133" y="207497"/>
                      <a:pt x="0" y="229630"/>
                      <a:pt x="0" y="256938"/>
                    </a:cubicBezTo>
                    <a:cubicBezTo>
                      <a:pt x="0" y="284247"/>
                      <a:pt x="22133" y="306379"/>
                      <a:pt x="49441" y="306379"/>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4" name="Freeform: Shape 43">
                <a:extLst>
                  <a:ext uri="{FF2B5EF4-FFF2-40B4-BE49-F238E27FC236}">
                    <a16:creationId xmlns:a16="http://schemas.microsoft.com/office/drawing/2014/main" id="{155CA23E-DBCA-4BCB-ADCA-40D9464B2DB4}"/>
                  </a:ext>
                </a:extLst>
              </p:cNvPr>
              <p:cNvSpPr/>
              <p:nvPr/>
            </p:nvSpPr>
            <p:spPr>
              <a:xfrm>
                <a:off x="6632441" y="4922564"/>
                <a:ext cx="98882" cy="98882"/>
              </a:xfrm>
              <a:custGeom>
                <a:avLst/>
                <a:gdLst>
                  <a:gd name="connsiteX0" fmla="*/ 49441 w 98881"/>
                  <a:gd name="connsiteY0" fmla="*/ 98882 h 98881"/>
                  <a:gd name="connsiteX1" fmla="*/ 84397 w 98881"/>
                  <a:gd name="connsiteY1" fmla="*/ 84397 h 98881"/>
                  <a:gd name="connsiteX2" fmla="*/ 98882 w 98881"/>
                  <a:gd name="connsiteY2" fmla="*/ 49441 h 98881"/>
                  <a:gd name="connsiteX3" fmla="*/ 84397 w 98881"/>
                  <a:gd name="connsiteY3" fmla="*/ 14485 h 98881"/>
                  <a:gd name="connsiteX4" fmla="*/ 49441 w 98881"/>
                  <a:gd name="connsiteY4" fmla="*/ 0 h 98881"/>
                  <a:gd name="connsiteX5" fmla="*/ 14504 w 98881"/>
                  <a:gd name="connsiteY5" fmla="*/ 14485 h 98881"/>
                  <a:gd name="connsiteX6" fmla="*/ 0 w 98881"/>
                  <a:gd name="connsiteY6" fmla="*/ 49441 h 98881"/>
                  <a:gd name="connsiteX7" fmla="*/ 14504 w 98881"/>
                  <a:gd name="connsiteY7" fmla="*/ 84397 h 98881"/>
                  <a:gd name="connsiteX8" fmla="*/ 49441 w 98881"/>
                  <a:gd name="connsiteY8" fmla="*/ 98882 h 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1" h="98881">
                    <a:moveTo>
                      <a:pt x="49441" y="98882"/>
                    </a:moveTo>
                    <a:cubicBezTo>
                      <a:pt x="62458" y="98882"/>
                      <a:pt x="75204" y="93590"/>
                      <a:pt x="84397" y="84397"/>
                    </a:cubicBezTo>
                    <a:cubicBezTo>
                      <a:pt x="93590" y="75204"/>
                      <a:pt x="98882" y="62438"/>
                      <a:pt x="98882" y="49441"/>
                    </a:cubicBezTo>
                    <a:cubicBezTo>
                      <a:pt x="98882" y="36443"/>
                      <a:pt x="93609" y="23678"/>
                      <a:pt x="84397" y="14485"/>
                    </a:cubicBezTo>
                    <a:cubicBezTo>
                      <a:pt x="75204" y="5292"/>
                      <a:pt x="62458" y="0"/>
                      <a:pt x="49441" y="0"/>
                    </a:cubicBezTo>
                    <a:cubicBezTo>
                      <a:pt x="36443" y="0"/>
                      <a:pt x="23697" y="5292"/>
                      <a:pt x="14504" y="14485"/>
                    </a:cubicBezTo>
                    <a:cubicBezTo>
                      <a:pt x="5311" y="23678"/>
                      <a:pt x="0" y="36443"/>
                      <a:pt x="0" y="49441"/>
                    </a:cubicBezTo>
                    <a:cubicBezTo>
                      <a:pt x="0" y="62438"/>
                      <a:pt x="5292" y="75204"/>
                      <a:pt x="14504" y="84397"/>
                    </a:cubicBezTo>
                    <a:cubicBezTo>
                      <a:pt x="23697" y="93590"/>
                      <a:pt x="36443" y="98882"/>
                      <a:pt x="49441" y="98882"/>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grpSp>
            <p:nvGrpSpPr>
              <p:cNvPr id="45" name="Group 44">
                <a:extLst>
                  <a:ext uri="{FF2B5EF4-FFF2-40B4-BE49-F238E27FC236}">
                    <a16:creationId xmlns:a16="http://schemas.microsoft.com/office/drawing/2014/main" id="{0A2B4AAD-59EE-47CA-AF28-4D1B020DD611}"/>
                  </a:ext>
                </a:extLst>
              </p:cNvPr>
              <p:cNvGrpSpPr/>
              <p:nvPr/>
            </p:nvGrpSpPr>
            <p:grpSpPr>
              <a:xfrm rot="3312955">
                <a:off x="5629859" y="3025740"/>
                <a:ext cx="692173" cy="919601"/>
                <a:chOff x="6016776" y="2952186"/>
                <a:chExt cx="692173" cy="919601"/>
              </a:xfrm>
            </p:grpSpPr>
            <p:sp>
              <p:nvSpPr>
                <p:cNvPr id="46" name="Freeform: Shape 45">
                  <a:extLst>
                    <a:ext uri="{FF2B5EF4-FFF2-40B4-BE49-F238E27FC236}">
                      <a16:creationId xmlns:a16="http://schemas.microsoft.com/office/drawing/2014/main" id="{B251F301-2EE6-4FD5-9A00-863597D8355D}"/>
                    </a:ext>
                  </a:extLst>
                </p:cNvPr>
                <p:cNvSpPr/>
                <p:nvPr/>
              </p:nvSpPr>
              <p:spPr>
                <a:xfrm>
                  <a:off x="6214540" y="3147014"/>
                  <a:ext cx="98882" cy="578459"/>
                </a:xfrm>
                <a:custGeom>
                  <a:avLst/>
                  <a:gdLst>
                    <a:gd name="connsiteX0" fmla="*/ 49441 w 98881"/>
                    <a:gd name="connsiteY0" fmla="*/ 0 h 578458"/>
                    <a:gd name="connsiteX1" fmla="*/ 0 w 98881"/>
                    <a:gd name="connsiteY1" fmla="*/ 49441 h 578458"/>
                    <a:gd name="connsiteX2" fmla="*/ 0 w 98881"/>
                    <a:gd name="connsiteY2" fmla="*/ 532050 h 578458"/>
                    <a:gd name="connsiteX3" fmla="*/ 49441 w 98881"/>
                    <a:gd name="connsiteY3" fmla="*/ 581491 h 578458"/>
                    <a:gd name="connsiteX4" fmla="*/ 98882 w 98881"/>
                    <a:gd name="connsiteY4" fmla="*/ 532050 h 578458"/>
                    <a:gd name="connsiteX5" fmla="*/ 98882 w 98881"/>
                    <a:gd name="connsiteY5" fmla="*/ 49441 h 578458"/>
                    <a:gd name="connsiteX6" fmla="*/ 49441 w 98881"/>
                    <a:gd name="connsiteY6" fmla="*/ 0 h 57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578458">
                      <a:moveTo>
                        <a:pt x="49441" y="0"/>
                      </a:moveTo>
                      <a:cubicBezTo>
                        <a:pt x="22133" y="0"/>
                        <a:pt x="0" y="22133"/>
                        <a:pt x="0" y="49441"/>
                      </a:cubicBezTo>
                      <a:lnTo>
                        <a:pt x="0" y="532050"/>
                      </a:lnTo>
                      <a:cubicBezTo>
                        <a:pt x="0" y="559339"/>
                        <a:pt x="22133" y="581491"/>
                        <a:pt x="49441" y="581491"/>
                      </a:cubicBezTo>
                      <a:cubicBezTo>
                        <a:pt x="76749" y="581491"/>
                        <a:pt x="98882" y="559339"/>
                        <a:pt x="98882" y="532050"/>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7" name="Freeform: Shape 46">
                  <a:extLst>
                    <a:ext uri="{FF2B5EF4-FFF2-40B4-BE49-F238E27FC236}">
                      <a16:creationId xmlns:a16="http://schemas.microsoft.com/office/drawing/2014/main" id="{9AC4F81F-6123-4206-B363-0D64A2E73F55}"/>
                    </a:ext>
                  </a:extLst>
                </p:cNvPr>
                <p:cNvSpPr/>
                <p:nvPr/>
              </p:nvSpPr>
              <p:spPr>
                <a:xfrm>
                  <a:off x="6610067" y="3270559"/>
                  <a:ext cx="98882" cy="331254"/>
                </a:xfrm>
                <a:custGeom>
                  <a:avLst/>
                  <a:gdLst>
                    <a:gd name="connsiteX0" fmla="*/ 49441 w 98881"/>
                    <a:gd name="connsiteY0" fmla="*/ 334383 h 331254"/>
                    <a:gd name="connsiteX1" fmla="*/ 98882 w 98881"/>
                    <a:gd name="connsiteY1" fmla="*/ 284942 h 331254"/>
                    <a:gd name="connsiteX2" fmla="*/ 98882 w 98881"/>
                    <a:gd name="connsiteY2" fmla="*/ 49441 h 331254"/>
                    <a:gd name="connsiteX3" fmla="*/ 49441 w 98881"/>
                    <a:gd name="connsiteY3" fmla="*/ 0 h 331254"/>
                    <a:gd name="connsiteX4" fmla="*/ 0 w 98881"/>
                    <a:gd name="connsiteY4" fmla="*/ 49441 h 331254"/>
                    <a:gd name="connsiteX5" fmla="*/ 0 w 98881"/>
                    <a:gd name="connsiteY5" fmla="*/ 284942 h 331254"/>
                    <a:gd name="connsiteX6" fmla="*/ 49441 w 98881"/>
                    <a:gd name="connsiteY6" fmla="*/ 334383 h 33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331254">
                      <a:moveTo>
                        <a:pt x="49441" y="334383"/>
                      </a:moveTo>
                      <a:cubicBezTo>
                        <a:pt x="76749" y="334383"/>
                        <a:pt x="98882" y="312250"/>
                        <a:pt x="98882" y="284942"/>
                      </a:cubicBezTo>
                      <a:lnTo>
                        <a:pt x="98882" y="49441"/>
                      </a:lnTo>
                      <a:cubicBezTo>
                        <a:pt x="98882" y="22133"/>
                        <a:pt x="76749" y="0"/>
                        <a:pt x="49441" y="0"/>
                      </a:cubicBezTo>
                      <a:cubicBezTo>
                        <a:pt x="22133" y="0"/>
                        <a:pt x="0" y="22133"/>
                        <a:pt x="0" y="49441"/>
                      </a:cubicBezTo>
                      <a:lnTo>
                        <a:pt x="0" y="284942"/>
                      </a:lnTo>
                      <a:cubicBezTo>
                        <a:pt x="0" y="312250"/>
                        <a:pt x="22133" y="334383"/>
                        <a:pt x="49441" y="334383"/>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8" name="Freeform: Shape 47">
                  <a:extLst>
                    <a:ext uri="{FF2B5EF4-FFF2-40B4-BE49-F238E27FC236}">
                      <a16:creationId xmlns:a16="http://schemas.microsoft.com/office/drawing/2014/main" id="{48A54AB2-486E-476D-BFBD-4B9D586FE0CF}"/>
                    </a:ext>
                  </a:extLst>
                </p:cNvPr>
                <p:cNvSpPr/>
                <p:nvPr/>
              </p:nvSpPr>
              <p:spPr>
                <a:xfrm>
                  <a:off x="6016776" y="2952186"/>
                  <a:ext cx="98882" cy="919601"/>
                </a:xfrm>
                <a:custGeom>
                  <a:avLst/>
                  <a:gdLst>
                    <a:gd name="connsiteX0" fmla="*/ 49441 w 98881"/>
                    <a:gd name="connsiteY0" fmla="*/ 0 h 919601"/>
                    <a:gd name="connsiteX1" fmla="*/ 0 w 98881"/>
                    <a:gd name="connsiteY1" fmla="*/ 49441 h 919601"/>
                    <a:gd name="connsiteX2" fmla="*/ 0 w 98881"/>
                    <a:gd name="connsiteY2" fmla="*/ 871802 h 919601"/>
                    <a:gd name="connsiteX3" fmla="*/ 49441 w 98881"/>
                    <a:gd name="connsiteY3" fmla="*/ 921243 h 919601"/>
                    <a:gd name="connsiteX4" fmla="*/ 98882 w 98881"/>
                    <a:gd name="connsiteY4" fmla="*/ 871802 h 919601"/>
                    <a:gd name="connsiteX5" fmla="*/ 98882 w 98881"/>
                    <a:gd name="connsiteY5" fmla="*/ 49441 h 919601"/>
                    <a:gd name="connsiteX6" fmla="*/ 49441 w 98881"/>
                    <a:gd name="connsiteY6" fmla="*/ 0 h 9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919601">
                      <a:moveTo>
                        <a:pt x="49441" y="0"/>
                      </a:moveTo>
                      <a:cubicBezTo>
                        <a:pt x="22133" y="0"/>
                        <a:pt x="0" y="22133"/>
                        <a:pt x="0" y="49441"/>
                      </a:cubicBezTo>
                      <a:lnTo>
                        <a:pt x="0" y="871802"/>
                      </a:lnTo>
                      <a:cubicBezTo>
                        <a:pt x="0" y="899111"/>
                        <a:pt x="22133" y="921243"/>
                        <a:pt x="49441" y="921243"/>
                      </a:cubicBezTo>
                      <a:cubicBezTo>
                        <a:pt x="76749" y="921243"/>
                        <a:pt x="98882" y="899111"/>
                        <a:pt x="98882" y="871802"/>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49" name="Freeform: Shape 48">
                  <a:extLst>
                    <a:ext uri="{FF2B5EF4-FFF2-40B4-BE49-F238E27FC236}">
                      <a16:creationId xmlns:a16="http://schemas.microsoft.com/office/drawing/2014/main" id="{BF875AC6-05CF-4D67-A19A-8681E78EDA9B}"/>
                    </a:ext>
                  </a:extLst>
                </p:cNvPr>
                <p:cNvSpPr/>
                <p:nvPr/>
              </p:nvSpPr>
              <p:spPr>
                <a:xfrm>
                  <a:off x="6412304" y="3097129"/>
                  <a:ext cx="98882" cy="766335"/>
                </a:xfrm>
                <a:custGeom>
                  <a:avLst/>
                  <a:gdLst>
                    <a:gd name="connsiteX0" fmla="*/ 49441 w 98881"/>
                    <a:gd name="connsiteY0" fmla="*/ 0 h 766334"/>
                    <a:gd name="connsiteX1" fmla="*/ 0 w 98881"/>
                    <a:gd name="connsiteY1" fmla="*/ 49441 h 766334"/>
                    <a:gd name="connsiteX2" fmla="*/ 0 w 98881"/>
                    <a:gd name="connsiteY2" fmla="*/ 717724 h 766334"/>
                    <a:gd name="connsiteX3" fmla="*/ 49441 w 98881"/>
                    <a:gd name="connsiteY3" fmla="*/ 767165 h 766334"/>
                    <a:gd name="connsiteX4" fmla="*/ 98882 w 98881"/>
                    <a:gd name="connsiteY4" fmla="*/ 717724 h 766334"/>
                    <a:gd name="connsiteX5" fmla="*/ 98882 w 98881"/>
                    <a:gd name="connsiteY5" fmla="*/ 49441 h 766334"/>
                    <a:gd name="connsiteX6" fmla="*/ 49441 w 98881"/>
                    <a:gd name="connsiteY6" fmla="*/ 0 h 76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766334">
                      <a:moveTo>
                        <a:pt x="49441" y="0"/>
                      </a:moveTo>
                      <a:cubicBezTo>
                        <a:pt x="22133" y="0"/>
                        <a:pt x="0" y="22133"/>
                        <a:pt x="0" y="49441"/>
                      </a:cubicBezTo>
                      <a:lnTo>
                        <a:pt x="0" y="717724"/>
                      </a:lnTo>
                      <a:cubicBezTo>
                        <a:pt x="0" y="745032"/>
                        <a:pt x="22133" y="767165"/>
                        <a:pt x="49441" y="767165"/>
                      </a:cubicBezTo>
                      <a:cubicBezTo>
                        <a:pt x="76749" y="767165"/>
                        <a:pt x="98882" y="745032"/>
                        <a:pt x="98882" y="717724"/>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grpSp>
          <p:grpSp>
            <p:nvGrpSpPr>
              <p:cNvPr id="51" name="Group 50">
                <a:extLst>
                  <a:ext uri="{FF2B5EF4-FFF2-40B4-BE49-F238E27FC236}">
                    <a16:creationId xmlns:a16="http://schemas.microsoft.com/office/drawing/2014/main" id="{C030CE53-FB6C-4BCF-AFA9-2F025E822BC6}"/>
                  </a:ext>
                </a:extLst>
              </p:cNvPr>
              <p:cNvGrpSpPr/>
              <p:nvPr/>
            </p:nvGrpSpPr>
            <p:grpSpPr>
              <a:xfrm rot="7541959">
                <a:off x="6675226" y="3074674"/>
                <a:ext cx="692173" cy="919601"/>
                <a:chOff x="6016776" y="2952186"/>
                <a:chExt cx="692173" cy="919601"/>
              </a:xfrm>
            </p:grpSpPr>
            <p:sp>
              <p:nvSpPr>
                <p:cNvPr id="52" name="Freeform: Shape 51">
                  <a:extLst>
                    <a:ext uri="{FF2B5EF4-FFF2-40B4-BE49-F238E27FC236}">
                      <a16:creationId xmlns:a16="http://schemas.microsoft.com/office/drawing/2014/main" id="{FB486E98-7F56-4D63-BDF4-35EB626BC2B9}"/>
                    </a:ext>
                  </a:extLst>
                </p:cNvPr>
                <p:cNvSpPr/>
                <p:nvPr/>
              </p:nvSpPr>
              <p:spPr>
                <a:xfrm>
                  <a:off x="6214540" y="3147014"/>
                  <a:ext cx="98882" cy="578459"/>
                </a:xfrm>
                <a:custGeom>
                  <a:avLst/>
                  <a:gdLst>
                    <a:gd name="connsiteX0" fmla="*/ 49441 w 98881"/>
                    <a:gd name="connsiteY0" fmla="*/ 0 h 578458"/>
                    <a:gd name="connsiteX1" fmla="*/ 0 w 98881"/>
                    <a:gd name="connsiteY1" fmla="*/ 49441 h 578458"/>
                    <a:gd name="connsiteX2" fmla="*/ 0 w 98881"/>
                    <a:gd name="connsiteY2" fmla="*/ 532050 h 578458"/>
                    <a:gd name="connsiteX3" fmla="*/ 49441 w 98881"/>
                    <a:gd name="connsiteY3" fmla="*/ 581491 h 578458"/>
                    <a:gd name="connsiteX4" fmla="*/ 98882 w 98881"/>
                    <a:gd name="connsiteY4" fmla="*/ 532050 h 578458"/>
                    <a:gd name="connsiteX5" fmla="*/ 98882 w 98881"/>
                    <a:gd name="connsiteY5" fmla="*/ 49441 h 578458"/>
                    <a:gd name="connsiteX6" fmla="*/ 49441 w 98881"/>
                    <a:gd name="connsiteY6" fmla="*/ 0 h 57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578458">
                      <a:moveTo>
                        <a:pt x="49441" y="0"/>
                      </a:moveTo>
                      <a:cubicBezTo>
                        <a:pt x="22133" y="0"/>
                        <a:pt x="0" y="22133"/>
                        <a:pt x="0" y="49441"/>
                      </a:cubicBezTo>
                      <a:lnTo>
                        <a:pt x="0" y="532050"/>
                      </a:lnTo>
                      <a:cubicBezTo>
                        <a:pt x="0" y="559339"/>
                        <a:pt x="22133" y="581491"/>
                        <a:pt x="49441" y="581491"/>
                      </a:cubicBezTo>
                      <a:cubicBezTo>
                        <a:pt x="76749" y="581491"/>
                        <a:pt x="98882" y="559339"/>
                        <a:pt x="98882" y="532050"/>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53" name="Freeform: Shape 52">
                  <a:extLst>
                    <a:ext uri="{FF2B5EF4-FFF2-40B4-BE49-F238E27FC236}">
                      <a16:creationId xmlns:a16="http://schemas.microsoft.com/office/drawing/2014/main" id="{A76D02B5-D989-4B24-9CE7-F4C7D591B2AD}"/>
                    </a:ext>
                  </a:extLst>
                </p:cNvPr>
                <p:cNvSpPr/>
                <p:nvPr/>
              </p:nvSpPr>
              <p:spPr>
                <a:xfrm>
                  <a:off x="6610067" y="3270559"/>
                  <a:ext cx="98882" cy="331254"/>
                </a:xfrm>
                <a:custGeom>
                  <a:avLst/>
                  <a:gdLst>
                    <a:gd name="connsiteX0" fmla="*/ 49441 w 98881"/>
                    <a:gd name="connsiteY0" fmla="*/ 334383 h 331254"/>
                    <a:gd name="connsiteX1" fmla="*/ 98882 w 98881"/>
                    <a:gd name="connsiteY1" fmla="*/ 284942 h 331254"/>
                    <a:gd name="connsiteX2" fmla="*/ 98882 w 98881"/>
                    <a:gd name="connsiteY2" fmla="*/ 49441 h 331254"/>
                    <a:gd name="connsiteX3" fmla="*/ 49441 w 98881"/>
                    <a:gd name="connsiteY3" fmla="*/ 0 h 331254"/>
                    <a:gd name="connsiteX4" fmla="*/ 0 w 98881"/>
                    <a:gd name="connsiteY4" fmla="*/ 49441 h 331254"/>
                    <a:gd name="connsiteX5" fmla="*/ 0 w 98881"/>
                    <a:gd name="connsiteY5" fmla="*/ 284942 h 331254"/>
                    <a:gd name="connsiteX6" fmla="*/ 49441 w 98881"/>
                    <a:gd name="connsiteY6" fmla="*/ 334383 h 33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331254">
                      <a:moveTo>
                        <a:pt x="49441" y="334383"/>
                      </a:moveTo>
                      <a:cubicBezTo>
                        <a:pt x="76749" y="334383"/>
                        <a:pt x="98882" y="312250"/>
                        <a:pt x="98882" y="284942"/>
                      </a:cubicBezTo>
                      <a:lnTo>
                        <a:pt x="98882" y="49441"/>
                      </a:lnTo>
                      <a:cubicBezTo>
                        <a:pt x="98882" y="22133"/>
                        <a:pt x="76749" y="0"/>
                        <a:pt x="49441" y="0"/>
                      </a:cubicBezTo>
                      <a:cubicBezTo>
                        <a:pt x="22133" y="0"/>
                        <a:pt x="0" y="22133"/>
                        <a:pt x="0" y="49441"/>
                      </a:cubicBezTo>
                      <a:lnTo>
                        <a:pt x="0" y="284942"/>
                      </a:lnTo>
                      <a:cubicBezTo>
                        <a:pt x="0" y="312250"/>
                        <a:pt x="22133" y="334383"/>
                        <a:pt x="49441" y="334383"/>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54" name="Freeform: Shape 53">
                  <a:extLst>
                    <a:ext uri="{FF2B5EF4-FFF2-40B4-BE49-F238E27FC236}">
                      <a16:creationId xmlns:a16="http://schemas.microsoft.com/office/drawing/2014/main" id="{50BEBA9E-8073-4663-99D7-408EA940FBED}"/>
                    </a:ext>
                  </a:extLst>
                </p:cNvPr>
                <p:cNvSpPr/>
                <p:nvPr/>
              </p:nvSpPr>
              <p:spPr>
                <a:xfrm>
                  <a:off x="6016776" y="2952186"/>
                  <a:ext cx="98882" cy="919601"/>
                </a:xfrm>
                <a:custGeom>
                  <a:avLst/>
                  <a:gdLst>
                    <a:gd name="connsiteX0" fmla="*/ 49441 w 98881"/>
                    <a:gd name="connsiteY0" fmla="*/ 0 h 919601"/>
                    <a:gd name="connsiteX1" fmla="*/ 0 w 98881"/>
                    <a:gd name="connsiteY1" fmla="*/ 49441 h 919601"/>
                    <a:gd name="connsiteX2" fmla="*/ 0 w 98881"/>
                    <a:gd name="connsiteY2" fmla="*/ 871802 h 919601"/>
                    <a:gd name="connsiteX3" fmla="*/ 49441 w 98881"/>
                    <a:gd name="connsiteY3" fmla="*/ 921243 h 919601"/>
                    <a:gd name="connsiteX4" fmla="*/ 98882 w 98881"/>
                    <a:gd name="connsiteY4" fmla="*/ 871802 h 919601"/>
                    <a:gd name="connsiteX5" fmla="*/ 98882 w 98881"/>
                    <a:gd name="connsiteY5" fmla="*/ 49441 h 919601"/>
                    <a:gd name="connsiteX6" fmla="*/ 49441 w 98881"/>
                    <a:gd name="connsiteY6" fmla="*/ 0 h 9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919601">
                      <a:moveTo>
                        <a:pt x="49441" y="0"/>
                      </a:moveTo>
                      <a:cubicBezTo>
                        <a:pt x="22133" y="0"/>
                        <a:pt x="0" y="22133"/>
                        <a:pt x="0" y="49441"/>
                      </a:cubicBezTo>
                      <a:lnTo>
                        <a:pt x="0" y="871802"/>
                      </a:lnTo>
                      <a:cubicBezTo>
                        <a:pt x="0" y="899111"/>
                        <a:pt x="22133" y="921243"/>
                        <a:pt x="49441" y="921243"/>
                      </a:cubicBezTo>
                      <a:cubicBezTo>
                        <a:pt x="76749" y="921243"/>
                        <a:pt x="98882" y="899111"/>
                        <a:pt x="98882" y="871802"/>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55" name="Freeform: Shape 54">
                  <a:extLst>
                    <a:ext uri="{FF2B5EF4-FFF2-40B4-BE49-F238E27FC236}">
                      <a16:creationId xmlns:a16="http://schemas.microsoft.com/office/drawing/2014/main" id="{4F32306F-9818-4CC4-A0CA-B57EE031DC68}"/>
                    </a:ext>
                  </a:extLst>
                </p:cNvPr>
                <p:cNvSpPr/>
                <p:nvPr/>
              </p:nvSpPr>
              <p:spPr>
                <a:xfrm>
                  <a:off x="6412304" y="3097129"/>
                  <a:ext cx="98882" cy="766335"/>
                </a:xfrm>
                <a:custGeom>
                  <a:avLst/>
                  <a:gdLst>
                    <a:gd name="connsiteX0" fmla="*/ 49441 w 98881"/>
                    <a:gd name="connsiteY0" fmla="*/ 0 h 766334"/>
                    <a:gd name="connsiteX1" fmla="*/ 0 w 98881"/>
                    <a:gd name="connsiteY1" fmla="*/ 49441 h 766334"/>
                    <a:gd name="connsiteX2" fmla="*/ 0 w 98881"/>
                    <a:gd name="connsiteY2" fmla="*/ 717724 h 766334"/>
                    <a:gd name="connsiteX3" fmla="*/ 49441 w 98881"/>
                    <a:gd name="connsiteY3" fmla="*/ 767165 h 766334"/>
                    <a:gd name="connsiteX4" fmla="*/ 98882 w 98881"/>
                    <a:gd name="connsiteY4" fmla="*/ 717724 h 766334"/>
                    <a:gd name="connsiteX5" fmla="*/ 98882 w 98881"/>
                    <a:gd name="connsiteY5" fmla="*/ 49441 h 766334"/>
                    <a:gd name="connsiteX6" fmla="*/ 49441 w 98881"/>
                    <a:gd name="connsiteY6" fmla="*/ 0 h 76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1" h="766334">
                      <a:moveTo>
                        <a:pt x="49441" y="0"/>
                      </a:moveTo>
                      <a:cubicBezTo>
                        <a:pt x="22133" y="0"/>
                        <a:pt x="0" y="22133"/>
                        <a:pt x="0" y="49441"/>
                      </a:cubicBezTo>
                      <a:lnTo>
                        <a:pt x="0" y="717724"/>
                      </a:lnTo>
                      <a:cubicBezTo>
                        <a:pt x="0" y="745032"/>
                        <a:pt x="22133" y="767165"/>
                        <a:pt x="49441" y="767165"/>
                      </a:cubicBezTo>
                      <a:cubicBezTo>
                        <a:pt x="76749" y="767165"/>
                        <a:pt x="98882" y="745032"/>
                        <a:pt x="98882" y="717724"/>
                      </a:cubicBezTo>
                      <a:lnTo>
                        <a:pt x="98882" y="49441"/>
                      </a:lnTo>
                      <a:cubicBezTo>
                        <a:pt x="98882" y="22133"/>
                        <a:pt x="76749" y="0"/>
                        <a:pt x="49441" y="0"/>
                      </a:cubicBezTo>
                      <a:close/>
                    </a:path>
                  </a:pathLst>
                </a:custGeom>
                <a:solidFill>
                  <a:srgbClr val="000000"/>
                </a:solidFill>
                <a:ln w="4930"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grpSp>
        </p:grpSp>
        <p:cxnSp>
          <p:nvCxnSpPr>
            <p:cNvPr id="56" name="Straight Connector 55">
              <a:extLst>
                <a:ext uri="{FF2B5EF4-FFF2-40B4-BE49-F238E27FC236}">
                  <a16:creationId xmlns:a16="http://schemas.microsoft.com/office/drawing/2014/main" id="{3F7065D9-7959-406A-95E1-E16D3D4D5697}"/>
                </a:ext>
              </a:extLst>
            </p:cNvPr>
            <p:cNvCxnSpPr>
              <a:cxnSpLocks/>
            </p:cNvCxnSpPr>
            <p:nvPr/>
          </p:nvCxnSpPr>
          <p:spPr>
            <a:xfrm>
              <a:off x="4411225" y="3662441"/>
              <a:ext cx="711978" cy="0"/>
            </a:xfrm>
            <a:prstGeom prst="line">
              <a:avLst/>
            </a:prstGeom>
            <a:ln w="44450">
              <a:solidFill>
                <a:srgbClr val="FFAC33"/>
              </a:solidFill>
              <a:prstDash val="sysDash"/>
            </a:ln>
          </p:spPr>
          <p:style>
            <a:lnRef idx="1">
              <a:schemeClr val="accent1"/>
            </a:lnRef>
            <a:fillRef idx="0">
              <a:schemeClr val="accent1"/>
            </a:fillRef>
            <a:effectRef idx="0">
              <a:schemeClr val="accent1"/>
            </a:effectRef>
            <a:fontRef idx="minor">
              <a:schemeClr val="tx1"/>
            </a:fontRef>
          </p:style>
        </p:cxnSp>
        <p:sp>
          <p:nvSpPr>
            <p:cNvPr id="10" name="Multiplication Sign 9">
              <a:extLst>
                <a:ext uri="{FF2B5EF4-FFF2-40B4-BE49-F238E27FC236}">
                  <a16:creationId xmlns:a16="http://schemas.microsoft.com/office/drawing/2014/main" id="{CD9ED338-F26E-48A3-A493-2F7C6548ECDC}"/>
                </a:ext>
              </a:extLst>
            </p:cNvPr>
            <p:cNvSpPr/>
            <p:nvPr/>
          </p:nvSpPr>
          <p:spPr>
            <a:xfrm>
              <a:off x="4539243" y="3449841"/>
              <a:ext cx="463620" cy="420153"/>
            </a:xfrm>
            <a:prstGeom prst="mathMultiply">
              <a:avLst>
                <a:gd name="adj1" fmla="val 182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grpSp>
      <p:pic>
        <p:nvPicPr>
          <p:cNvPr id="1026" name="Picture 2" descr="Image result for traffic noise">
            <a:extLst>
              <a:ext uri="{FF2B5EF4-FFF2-40B4-BE49-F238E27FC236}">
                <a16:creationId xmlns:a16="http://schemas.microsoft.com/office/drawing/2014/main" id="{F89D926D-66FC-4A83-87BA-99A9F6275A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2" r="6788"/>
          <a:stretch/>
        </p:blipFill>
        <p:spPr bwMode="auto">
          <a:xfrm>
            <a:off x="426388" y="2250416"/>
            <a:ext cx="1505527" cy="1098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nstruction noise">
            <a:extLst>
              <a:ext uri="{FF2B5EF4-FFF2-40B4-BE49-F238E27FC236}">
                <a16:creationId xmlns:a16="http://schemas.microsoft.com/office/drawing/2014/main" id="{6CD5A302-F4E6-489C-BD3A-1A83582087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45"/>
          <a:stretch/>
        </p:blipFill>
        <p:spPr bwMode="auto">
          <a:xfrm>
            <a:off x="4789871" y="791348"/>
            <a:ext cx="1862452" cy="13440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031">
            <a:extLst>
              <a:ext uri="{FF2B5EF4-FFF2-40B4-BE49-F238E27FC236}">
                <a16:creationId xmlns:a16="http://schemas.microsoft.com/office/drawing/2014/main" id="{473C26D5-0ECB-4B42-AD00-73ECF2478AAF}"/>
              </a:ext>
            </a:extLst>
          </p:cNvPr>
          <p:cNvPicPr>
            <a:picLocks noChangeAspect="1"/>
          </p:cNvPicPr>
          <p:nvPr/>
        </p:nvPicPr>
        <p:blipFill>
          <a:blip r:embed="rId5"/>
          <a:stretch>
            <a:fillRect/>
          </a:stretch>
        </p:blipFill>
        <p:spPr>
          <a:xfrm>
            <a:off x="2416093" y="791348"/>
            <a:ext cx="1755356" cy="1320028"/>
          </a:xfrm>
          <a:prstGeom prst="rect">
            <a:avLst/>
          </a:prstGeom>
        </p:spPr>
      </p:pic>
      <p:pic>
        <p:nvPicPr>
          <p:cNvPr id="1034" name="Picture 1033">
            <a:extLst>
              <a:ext uri="{FF2B5EF4-FFF2-40B4-BE49-F238E27FC236}">
                <a16:creationId xmlns:a16="http://schemas.microsoft.com/office/drawing/2014/main" id="{B336615F-ACD6-45E3-85A9-24C27BA83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319" y="2077246"/>
            <a:ext cx="1693031" cy="1274391"/>
          </a:xfrm>
          <a:prstGeom prst="rect">
            <a:avLst/>
          </a:prstGeom>
        </p:spPr>
      </p:pic>
      <p:sp>
        <p:nvSpPr>
          <p:cNvPr id="1035" name="Arrow: Up 1034">
            <a:extLst>
              <a:ext uri="{FF2B5EF4-FFF2-40B4-BE49-F238E27FC236}">
                <a16:creationId xmlns:a16="http://schemas.microsoft.com/office/drawing/2014/main" id="{39CAD40A-99EB-4534-9B32-EC55C600C75B}"/>
              </a:ext>
            </a:extLst>
          </p:cNvPr>
          <p:cNvSpPr/>
          <p:nvPr/>
        </p:nvSpPr>
        <p:spPr>
          <a:xfrm rot="7110510">
            <a:off x="2001139" y="3426313"/>
            <a:ext cx="491568" cy="732247"/>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77" name="Arrow: Up 76">
            <a:extLst>
              <a:ext uri="{FF2B5EF4-FFF2-40B4-BE49-F238E27FC236}">
                <a16:creationId xmlns:a16="http://schemas.microsoft.com/office/drawing/2014/main" id="{3BDE488B-4A6A-48FB-BF54-13516DBF76D8}"/>
              </a:ext>
            </a:extLst>
          </p:cNvPr>
          <p:cNvSpPr/>
          <p:nvPr/>
        </p:nvSpPr>
        <p:spPr>
          <a:xfrm rot="10022345">
            <a:off x="3267618" y="2722067"/>
            <a:ext cx="491568" cy="732247"/>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78" name="Arrow: Up 77">
            <a:extLst>
              <a:ext uri="{FF2B5EF4-FFF2-40B4-BE49-F238E27FC236}">
                <a16:creationId xmlns:a16="http://schemas.microsoft.com/office/drawing/2014/main" id="{FF61FC71-2351-4B5F-85D9-0995B4628FC5}"/>
              </a:ext>
            </a:extLst>
          </p:cNvPr>
          <p:cNvSpPr/>
          <p:nvPr/>
        </p:nvSpPr>
        <p:spPr>
          <a:xfrm rot="11771431">
            <a:off x="5290986" y="2733389"/>
            <a:ext cx="491568" cy="732247"/>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79" name="Arrow: Up 78">
            <a:extLst>
              <a:ext uri="{FF2B5EF4-FFF2-40B4-BE49-F238E27FC236}">
                <a16:creationId xmlns:a16="http://schemas.microsoft.com/office/drawing/2014/main" id="{C2C1C65D-1335-47D4-9736-E5BA42529810}"/>
              </a:ext>
            </a:extLst>
          </p:cNvPr>
          <p:cNvSpPr/>
          <p:nvPr/>
        </p:nvSpPr>
        <p:spPr>
          <a:xfrm rot="14194408">
            <a:off x="6400386" y="3437301"/>
            <a:ext cx="491568" cy="732247"/>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1045" name="TextBox 1044">
            <a:extLst>
              <a:ext uri="{FF2B5EF4-FFF2-40B4-BE49-F238E27FC236}">
                <a16:creationId xmlns:a16="http://schemas.microsoft.com/office/drawing/2014/main" id="{C7E469E8-701A-43B8-A784-39CCC1B0651D}"/>
              </a:ext>
            </a:extLst>
          </p:cNvPr>
          <p:cNvSpPr txBox="1"/>
          <p:nvPr/>
        </p:nvSpPr>
        <p:spPr>
          <a:xfrm>
            <a:off x="590041" y="3368707"/>
            <a:ext cx="1165704" cy="369332"/>
          </a:xfrm>
          <a:prstGeom prst="rect">
            <a:avLst/>
          </a:prstGeom>
          <a:noFill/>
        </p:spPr>
        <p:txBody>
          <a:bodyPr wrap="none" rtlCol="0">
            <a:spAutoFit/>
          </a:bodyPr>
          <a:lstStyle/>
          <a:p>
            <a:pPr algn="ctr"/>
            <a:r>
              <a:rPr lang="en-US" dirty="0">
                <a:latin typeface="Bebas Neue" panose="00000500000000000000" pitchFamily="2" charset="0"/>
                <a:ea typeface="DengXian" panose="02010600030101010101" pitchFamily="2" charset="-122"/>
                <a:cs typeface="Calibri" panose="020F0502020204030204" pitchFamily="34" charset="0"/>
              </a:rPr>
              <a:t>Traffic </a:t>
            </a:r>
            <a:r>
              <a:rPr lang="en-US" altLang="zh-CN" dirty="0">
                <a:latin typeface="Bebas Neue" panose="00000500000000000000" pitchFamily="2" charset="0"/>
                <a:ea typeface="DengXian" panose="02010600030101010101" pitchFamily="2" charset="-122"/>
                <a:cs typeface="Calibri" panose="020F0502020204030204" pitchFamily="34" charset="0"/>
              </a:rPr>
              <a:t>Noise</a:t>
            </a:r>
            <a:endParaRPr lang="en-US" dirty="0">
              <a:latin typeface="Bebas Neue" panose="00000500000000000000" pitchFamily="2" charset="0"/>
              <a:ea typeface="DengXian" panose="02010600030101010101" pitchFamily="2" charset="-122"/>
              <a:cs typeface="Calibri" panose="020F0502020204030204" pitchFamily="34" charset="0"/>
            </a:endParaRPr>
          </a:p>
        </p:txBody>
      </p:sp>
      <p:sp>
        <p:nvSpPr>
          <p:cNvPr id="91" name="TextBox 90">
            <a:extLst>
              <a:ext uri="{FF2B5EF4-FFF2-40B4-BE49-F238E27FC236}">
                <a16:creationId xmlns:a16="http://schemas.microsoft.com/office/drawing/2014/main" id="{027283D6-234C-448F-A9C5-E8F417793612}"/>
              </a:ext>
            </a:extLst>
          </p:cNvPr>
          <p:cNvSpPr txBox="1"/>
          <p:nvPr/>
        </p:nvSpPr>
        <p:spPr>
          <a:xfrm>
            <a:off x="2769433" y="2135353"/>
            <a:ext cx="1048684" cy="646331"/>
          </a:xfrm>
          <a:prstGeom prst="rect">
            <a:avLst/>
          </a:prstGeom>
          <a:noFill/>
        </p:spPr>
        <p:txBody>
          <a:bodyPr wrap="none" rtlCol="0">
            <a:spAutoFit/>
          </a:bodyPr>
          <a:lstStyle/>
          <a:p>
            <a:pPr algn="ctr"/>
            <a:r>
              <a:rPr lang="en-US" dirty="0">
                <a:latin typeface="Bebas Neue" panose="00000500000000000000" pitchFamily="2" charset="0"/>
                <a:ea typeface="DengXian" panose="02010600030101010101" pitchFamily="2" charset="-122"/>
                <a:cs typeface="Calibri" panose="020F0502020204030204" pitchFamily="34" charset="0"/>
              </a:rPr>
              <a:t>Residential</a:t>
            </a:r>
          </a:p>
          <a:p>
            <a:pPr algn="ctr"/>
            <a:r>
              <a:rPr lang="en-US" dirty="0">
                <a:latin typeface="Bebas Neue" panose="00000500000000000000" pitchFamily="2" charset="0"/>
                <a:ea typeface="DengXian" panose="02010600030101010101" pitchFamily="2" charset="-122"/>
                <a:cs typeface="Calibri" panose="020F0502020204030204" pitchFamily="34" charset="0"/>
              </a:rPr>
              <a:t>Noise</a:t>
            </a:r>
          </a:p>
        </p:txBody>
      </p:sp>
      <p:sp>
        <p:nvSpPr>
          <p:cNvPr id="92" name="TextBox 91">
            <a:extLst>
              <a:ext uri="{FF2B5EF4-FFF2-40B4-BE49-F238E27FC236}">
                <a16:creationId xmlns:a16="http://schemas.microsoft.com/office/drawing/2014/main" id="{D02FBFF9-04A5-4651-8D62-F7888D91BFBB}"/>
              </a:ext>
            </a:extLst>
          </p:cNvPr>
          <p:cNvSpPr txBox="1"/>
          <p:nvPr/>
        </p:nvSpPr>
        <p:spPr>
          <a:xfrm>
            <a:off x="5114877" y="2130755"/>
            <a:ext cx="1200970" cy="646331"/>
          </a:xfrm>
          <a:prstGeom prst="rect">
            <a:avLst/>
          </a:prstGeom>
          <a:noFill/>
        </p:spPr>
        <p:txBody>
          <a:bodyPr wrap="none" rtlCol="0">
            <a:spAutoFit/>
          </a:bodyPr>
          <a:lstStyle/>
          <a:p>
            <a:pPr algn="ctr"/>
            <a:r>
              <a:rPr lang="en-US" dirty="0">
                <a:latin typeface="Bebas Neue" panose="00000500000000000000" pitchFamily="2" charset="0"/>
                <a:ea typeface="DengXian" panose="02010600030101010101" pitchFamily="2" charset="-122"/>
                <a:cs typeface="Calibri" panose="020F0502020204030204" pitchFamily="34" charset="0"/>
              </a:rPr>
              <a:t>Construction</a:t>
            </a:r>
          </a:p>
          <a:p>
            <a:pPr algn="ctr"/>
            <a:r>
              <a:rPr lang="en-US" dirty="0">
                <a:latin typeface="Bebas Neue" panose="00000500000000000000" pitchFamily="2" charset="0"/>
                <a:ea typeface="DengXian" panose="02010600030101010101" pitchFamily="2" charset="-122"/>
                <a:cs typeface="Calibri" panose="020F0502020204030204" pitchFamily="34" charset="0"/>
              </a:rPr>
              <a:t>Noise</a:t>
            </a:r>
          </a:p>
        </p:txBody>
      </p:sp>
      <p:sp>
        <p:nvSpPr>
          <p:cNvPr id="93" name="TextBox 92">
            <a:extLst>
              <a:ext uri="{FF2B5EF4-FFF2-40B4-BE49-F238E27FC236}">
                <a16:creationId xmlns:a16="http://schemas.microsoft.com/office/drawing/2014/main" id="{841C6152-3374-4DF2-981D-5CE1ECACAB27}"/>
              </a:ext>
            </a:extLst>
          </p:cNvPr>
          <p:cNvSpPr txBox="1"/>
          <p:nvPr/>
        </p:nvSpPr>
        <p:spPr>
          <a:xfrm>
            <a:off x="7115639" y="3362723"/>
            <a:ext cx="1106392" cy="369332"/>
          </a:xfrm>
          <a:prstGeom prst="rect">
            <a:avLst/>
          </a:prstGeom>
          <a:noFill/>
        </p:spPr>
        <p:txBody>
          <a:bodyPr wrap="none" rtlCol="0">
            <a:spAutoFit/>
          </a:bodyPr>
          <a:lstStyle/>
          <a:p>
            <a:pPr algn="ctr"/>
            <a:r>
              <a:rPr lang="en-US" dirty="0">
                <a:latin typeface="Bebas Neue" panose="00000500000000000000" pitchFamily="2" charset="0"/>
                <a:ea typeface="DengXian" panose="02010600030101010101" pitchFamily="2" charset="-122"/>
                <a:cs typeface="Calibri" panose="020F0502020204030204" pitchFamily="34" charset="0"/>
              </a:rPr>
              <a:t>Crowd Noise</a:t>
            </a:r>
          </a:p>
        </p:txBody>
      </p:sp>
      <p:sp>
        <p:nvSpPr>
          <p:cNvPr id="1048" name="Explosion: 8 Points 1047">
            <a:extLst>
              <a:ext uri="{FF2B5EF4-FFF2-40B4-BE49-F238E27FC236}">
                <a16:creationId xmlns:a16="http://schemas.microsoft.com/office/drawing/2014/main" id="{64C92068-8E46-4EC4-82F8-F3889E73C0D3}"/>
              </a:ext>
            </a:extLst>
          </p:cNvPr>
          <p:cNvSpPr/>
          <p:nvPr/>
        </p:nvSpPr>
        <p:spPr>
          <a:xfrm>
            <a:off x="3350397" y="4606237"/>
            <a:ext cx="2581370" cy="1669969"/>
          </a:xfrm>
          <a:prstGeom prst="irregularSeal1">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latin typeface="Bebas Neue" panose="00000500000000000000" pitchFamily="2" charset="0"/>
                <a:ea typeface="DengXian" panose="02010600030101010101" pitchFamily="2" charset="-122"/>
              </a:rPr>
              <a:t>NOISE</a:t>
            </a:r>
            <a:endParaRPr lang="en-US" sz="5400" b="1" dirty="0">
              <a:latin typeface="Bebas Neue" panose="00000500000000000000" pitchFamily="2" charset="0"/>
              <a:ea typeface="DengXian" panose="02010600030101010101" pitchFamily="2" charset="-122"/>
            </a:endParaRPr>
          </a:p>
        </p:txBody>
      </p:sp>
      <p:sp>
        <p:nvSpPr>
          <p:cNvPr id="1046" name="Rectangle 1045">
            <a:extLst>
              <a:ext uri="{FF2B5EF4-FFF2-40B4-BE49-F238E27FC236}">
                <a16:creationId xmlns:a16="http://schemas.microsoft.com/office/drawing/2014/main" id="{3F0F365A-87EE-4A65-9E7F-E2B69E514B39}"/>
              </a:ext>
            </a:extLst>
          </p:cNvPr>
          <p:cNvSpPr/>
          <p:nvPr/>
        </p:nvSpPr>
        <p:spPr>
          <a:xfrm>
            <a:off x="2407925" y="6123424"/>
            <a:ext cx="4362093" cy="523220"/>
          </a:xfrm>
          <a:prstGeom prst="rect">
            <a:avLst/>
          </a:prstGeom>
        </p:spPr>
        <p:txBody>
          <a:bodyPr wrap="none">
            <a:spAutoFit/>
          </a:bodyPr>
          <a:lstStyle/>
          <a:p>
            <a:pPr algn="ctr"/>
            <a:r>
              <a:rPr lang="en-US" altLang="zh-CN" sz="2800" b="1" dirty="0">
                <a:latin typeface="Bebas Neue" panose="00000500000000000000" pitchFamily="2" charset="0"/>
                <a:ea typeface="DengXian" panose="02010600030101010101" pitchFamily="2" charset="-122"/>
              </a:rPr>
              <a:t>No. 1 Barrier to Acoustic-based VUI</a:t>
            </a:r>
          </a:p>
        </p:txBody>
      </p:sp>
    </p:spTree>
    <p:extLst>
      <p:ext uri="{BB962C8B-B14F-4D97-AF65-F5344CB8AC3E}">
        <p14:creationId xmlns:p14="http://schemas.microsoft.com/office/powerpoint/2010/main" val="7745561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12772-C661-4084-9DB6-C20DB0688262}"/>
              </a:ext>
            </a:extLst>
          </p:cNvPr>
          <p:cNvSpPr/>
          <p:nvPr/>
        </p:nvSpPr>
        <p:spPr>
          <a:xfrm>
            <a:off x="9144000" y="-73891"/>
            <a:ext cx="4193289" cy="71766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 name="标题 1">
            <a:extLst>
              <a:ext uri="{FF2B5EF4-FFF2-40B4-BE49-F238E27FC236}">
                <a16:creationId xmlns:a16="http://schemas.microsoft.com/office/drawing/2014/main" id="{3DC884C8-0DAB-4603-A9C4-3165185DB3DF}"/>
              </a:ext>
            </a:extLst>
          </p:cNvPr>
          <p:cNvSpPr>
            <a:spLocks noGrp="1"/>
          </p:cNvSpPr>
          <p:nvPr>
            <p:ph type="title"/>
          </p:nvPr>
        </p:nvSpPr>
        <p:spPr/>
        <p:txBody>
          <a:bodyPr/>
          <a:lstStyle/>
          <a:p>
            <a:r>
              <a:rPr lang="en-US" altLang="zh-CN" dirty="0"/>
              <a:t>Current Practice</a:t>
            </a:r>
            <a:endParaRPr lang="zh-CN" altLang="en-US" dirty="0"/>
          </a:p>
        </p:txBody>
      </p:sp>
      <p:sp>
        <p:nvSpPr>
          <p:cNvPr id="3" name="内容占位符 2">
            <a:extLst>
              <a:ext uri="{FF2B5EF4-FFF2-40B4-BE49-F238E27FC236}">
                <a16:creationId xmlns:a16="http://schemas.microsoft.com/office/drawing/2014/main" id="{237F86E4-7687-4E80-979E-53DE4BBB15C1}"/>
              </a:ext>
            </a:extLst>
          </p:cNvPr>
          <p:cNvSpPr>
            <a:spLocks noGrp="1"/>
          </p:cNvSpPr>
          <p:nvPr>
            <p:ph idx="1"/>
          </p:nvPr>
        </p:nvSpPr>
        <p:spPr>
          <a:xfrm>
            <a:off x="370390" y="1088020"/>
            <a:ext cx="4857981" cy="5536063"/>
          </a:xfrm>
        </p:spPr>
        <p:txBody>
          <a:bodyPr numCol="1">
            <a:normAutofit/>
          </a:bodyPr>
          <a:lstStyle/>
          <a:p>
            <a:r>
              <a:rPr lang="en-US" altLang="zh-CN" dirty="0">
                <a:solidFill>
                  <a:srgbClr val="0070C0"/>
                </a:solidFill>
              </a:rPr>
              <a:t>Microphone Array</a:t>
            </a:r>
            <a:r>
              <a:rPr lang="en-US" altLang="zh-CN" baseline="30000" dirty="0">
                <a:solidFill>
                  <a:srgbClr val="0070C0"/>
                </a:solidFill>
              </a:rPr>
              <a:t>[1]</a:t>
            </a:r>
          </a:p>
          <a:p>
            <a:pPr lvl="1"/>
            <a:r>
              <a:rPr lang="en-US" altLang="zh-CN" dirty="0"/>
              <a:t>More MICs for complex noise</a:t>
            </a:r>
          </a:p>
          <a:p>
            <a:pPr lvl="1"/>
            <a:r>
              <a:rPr lang="en-US" altLang="zh-CN" dirty="0"/>
              <a:t>ANC algorithms are hard to design</a:t>
            </a:r>
          </a:p>
          <a:p>
            <a:endParaRPr lang="en-US" altLang="zh-CN" dirty="0"/>
          </a:p>
          <a:p>
            <a:r>
              <a:rPr lang="en-US" altLang="zh-CN" dirty="0">
                <a:solidFill>
                  <a:srgbClr val="0070C0"/>
                </a:solidFill>
              </a:rPr>
              <a:t>Throat-MIC</a:t>
            </a:r>
            <a:r>
              <a:rPr lang="en-US" altLang="zh-CN" baseline="30000" dirty="0">
                <a:solidFill>
                  <a:srgbClr val="0070C0"/>
                </a:solidFill>
              </a:rPr>
              <a:t>[2]</a:t>
            </a:r>
          </a:p>
          <a:p>
            <a:pPr lvl="1"/>
            <a:r>
              <a:rPr lang="en-US" altLang="zh-CN" dirty="0"/>
              <a:t>Obstruct the daily activities </a:t>
            </a:r>
          </a:p>
          <a:p>
            <a:pPr lvl="1"/>
            <a:r>
              <a:rPr lang="en-US" altLang="zh-CN" dirty="0"/>
              <a:t>Skin irritations</a:t>
            </a:r>
          </a:p>
          <a:p>
            <a:endParaRPr lang="en-US" altLang="zh-CN" dirty="0"/>
          </a:p>
        </p:txBody>
      </p:sp>
      <p:sp>
        <p:nvSpPr>
          <p:cNvPr id="5" name="灯片编号占位符 4">
            <a:extLst>
              <a:ext uri="{FF2B5EF4-FFF2-40B4-BE49-F238E27FC236}">
                <a16:creationId xmlns:a16="http://schemas.microsoft.com/office/drawing/2014/main" id="{448C1316-60D6-4680-9ACD-442F209817FB}"/>
              </a:ext>
            </a:extLst>
          </p:cNvPr>
          <p:cNvSpPr>
            <a:spLocks noGrp="1"/>
          </p:cNvSpPr>
          <p:nvPr>
            <p:ph type="sldNum" sz="quarter" idx="12"/>
          </p:nvPr>
        </p:nvSpPr>
        <p:spPr/>
        <p:txBody>
          <a:bodyPr/>
          <a:lstStyle/>
          <a:p>
            <a:fld id="{82048E2A-1F64-4702-9C24-33EA56EF8F71}" type="slidenum">
              <a:rPr lang="zh-CN" altLang="en-US" smtClean="0"/>
              <a:pPr/>
              <a:t>6</a:t>
            </a:fld>
            <a:endParaRPr lang="zh-CN" altLang="en-US"/>
          </a:p>
        </p:txBody>
      </p:sp>
      <p:grpSp>
        <p:nvGrpSpPr>
          <p:cNvPr id="2049" name="组合 2048">
            <a:extLst>
              <a:ext uri="{FF2B5EF4-FFF2-40B4-BE49-F238E27FC236}">
                <a16:creationId xmlns:a16="http://schemas.microsoft.com/office/drawing/2014/main" id="{793E7E97-4DAE-4AA8-80C8-83CA49809FE1}"/>
              </a:ext>
            </a:extLst>
          </p:cNvPr>
          <p:cNvGrpSpPr/>
          <p:nvPr/>
        </p:nvGrpSpPr>
        <p:grpSpPr>
          <a:xfrm>
            <a:off x="5134701" y="136524"/>
            <a:ext cx="1558318" cy="3720947"/>
            <a:chOff x="2416176" y="1194827"/>
            <a:chExt cx="2016686" cy="4417106"/>
          </a:xfrm>
        </p:grpSpPr>
        <p:pic>
          <p:nvPicPr>
            <p:cNvPr id="2052" name="Picture 4" descr="Image result for iphone X">
              <a:extLst>
                <a:ext uri="{FF2B5EF4-FFF2-40B4-BE49-F238E27FC236}">
                  <a16:creationId xmlns:a16="http://schemas.microsoft.com/office/drawing/2014/main" id="{BC37521B-3094-42DF-BD16-D963556801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0" r="51774"/>
            <a:stretch/>
          </p:blipFill>
          <p:spPr bwMode="auto">
            <a:xfrm>
              <a:off x="2416176" y="1989355"/>
              <a:ext cx="1999636" cy="310553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箭头连接符 7">
              <a:extLst>
                <a:ext uri="{FF2B5EF4-FFF2-40B4-BE49-F238E27FC236}">
                  <a16:creationId xmlns:a16="http://schemas.microsoft.com/office/drawing/2014/main" id="{C1D223C3-4E1E-476A-8274-E1AA03AA94B5}"/>
                </a:ext>
              </a:extLst>
            </p:cNvPr>
            <p:cNvCxnSpPr>
              <a:cxnSpLocks/>
            </p:cNvCxnSpPr>
            <p:nvPr/>
          </p:nvCxnSpPr>
          <p:spPr>
            <a:xfrm>
              <a:off x="2755901" y="1379699"/>
              <a:ext cx="0" cy="898281"/>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DAE74E39-630F-4913-8303-0B84471A5A01}"/>
                </a:ext>
              </a:extLst>
            </p:cNvPr>
            <p:cNvCxnSpPr>
              <a:cxnSpLocks/>
            </p:cNvCxnSpPr>
            <p:nvPr/>
          </p:nvCxnSpPr>
          <p:spPr>
            <a:xfrm flipV="1">
              <a:off x="3297518" y="5094892"/>
              <a:ext cx="537879" cy="153223"/>
            </a:xfrm>
            <a:prstGeom prst="bentConnector3">
              <a:avLst>
                <a:gd name="adj1" fmla="val 100418"/>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292D8742-7287-4FDA-8153-AECF6362AC4A}"/>
                </a:ext>
              </a:extLst>
            </p:cNvPr>
            <p:cNvCxnSpPr>
              <a:cxnSpLocks/>
            </p:cNvCxnSpPr>
            <p:nvPr/>
          </p:nvCxnSpPr>
          <p:spPr>
            <a:xfrm flipV="1">
              <a:off x="3297518" y="5102428"/>
              <a:ext cx="0" cy="351532"/>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E2705655-5659-47E3-9DAA-379391B710CA}"/>
                </a:ext>
              </a:extLst>
            </p:cNvPr>
            <p:cNvSpPr txBox="1"/>
            <p:nvPr/>
          </p:nvSpPr>
          <p:spPr>
            <a:xfrm>
              <a:off x="3368222" y="1593671"/>
              <a:ext cx="1064640"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Front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sp>
          <p:nvSpPr>
            <p:cNvPr id="28" name="文本框 27">
              <a:extLst>
                <a:ext uri="{FF2B5EF4-FFF2-40B4-BE49-F238E27FC236}">
                  <a16:creationId xmlns:a16="http://schemas.microsoft.com/office/drawing/2014/main" id="{E31F74A6-D0AE-4AAF-92C9-21929352A672}"/>
                </a:ext>
              </a:extLst>
            </p:cNvPr>
            <p:cNvSpPr txBox="1"/>
            <p:nvPr/>
          </p:nvSpPr>
          <p:spPr>
            <a:xfrm>
              <a:off x="2689637" y="1194827"/>
              <a:ext cx="977511"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Rear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sp>
          <p:nvSpPr>
            <p:cNvPr id="29" name="文本框 28">
              <a:extLst>
                <a:ext uri="{FF2B5EF4-FFF2-40B4-BE49-F238E27FC236}">
                  <a16:creationId xmlns:a16="http://schemas.microsoft.com/office/drawing/2014/main" id="{42A3F9DD-9B4B-4433-8B14-5AD942AC3A47}"/>
                </a:ext>
              </a:extLst>
            </p:cNvPr>
            <p:cNvSpPr txBox="1"/>
            <p:nvPr/>
          </p:nvSpPr>
          <p:spPr>
            <a:xfrm>
              <a:off x="3213827" y="5210038"/>
              <a:ext cx="1203634"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Bottom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pic>
          <p:nvPicPr>
            <p:cNvPr id="5122" name="Picture 2" descr="Image result for iphone xr siri">
              <a:extLst>
                <a:ext uri="{FF2B5EF4-FFF2-40B4-BE49-F238E27FC236}">
                  <a16:creationId xmlns:a16="http://schemas.microsoft.com/office/drawing/2014/main" id="{04DD54AF-C3D3-448A-9755-32729ABE66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5" t="6528" r="38863" b="6157"/>
            <a:stretch/>
          </p:blipFill>
          <p:spPr bwMode="auto">
            <a:xfrm>
              <a:off x="2946401" y="2070102"/>
              <a:ext cx="1369263" cy="2931787"/>
            </a:xfrm>
            <a:prstGeom prst="roundRect">
              <a:avLst>
                <a:gd name="adj" fmla="val 10106"/>
              </a:avLst>
            </a:prstGeom>
            <a:noFill/>
            <a:extLst>
              <a:ext uri="{909E8E84-426E-40DD-AFC4-6F175D3DCCD1}">
                <a14:hiddenFill xmlns:a14="http://schemas.microsoft.com/office/drawing/2010/main">
                  <a:solidFill>
                    <a:srgbClr val="FFFFFF"/>
                  </a:solidFill>
                </a14:hiddenFill>
              </a:ext>
            </a:extLst>
          </p:spPr>
        </p:pic>
        <p:cxnSp>
          <p:nvCxnSpPr>
            <p:cNvPr id="6" name="直接箭头连接符 5">
              <a:extLst>
                <a:ext uri="{FF2B5EF4-FFF2-40B4-BE49-F238E27FC236}">
                  <a16:creationId xmlns:a16="http://schemas.microsoft.com/office/drawing/2014/main" id="{F46F5CCA-937A-4A04-8312-E5BE395F9766}"/>
                </a:ext>
              </a:extLst>
            </p:cNvPr>
            <p:cNvCxnSpPr>
              <a:cxnSpLocks/>
            </p:cNvCxnSpPr>
            <p:nvPr/>
          </p:nvCxnSpPr>
          <p:spPr>
            <a:xfrm>
              <a:off x="3422650" y="1762895"/>
              <a:ext cx="0" cy="353460"/>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grpSp>
      <p:pic>
        <p:nvPicPr>
          <p:cNvPr id="5130" name="Picture 10" descr="Image result for throat microphone">
            <a:extLst>
              <a:ext uri="{FF2B5EF4-FFF2-40B4-BE49-F238E27FC236}">
                <a16:creationId xmlns:a16="http://schemas.microsoft.com/office/drawing/2014/main" id="{473BABEE-2220-4E7D-A12E-B96BE5C028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983" b="26542"/>
          <a:stretch/>
        </p:blipFill>
        <p:spPr bwMode="auto">
          <a:xfrm>
            <a:off x="5296519" y="3924736"/>
            <a:ext cx="3218831" cy="1624677"/>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组合 66">
            <a:extLst>
              <a:ext uri="{FF2B5EF4-FFF2-40B4-BE49-F238E27FC236}">
                <a16:creationId xmlns:a16="http://schemas.microsoft.com/office/drawing/2014/main" id="{50BD7CCF-CDB1-45D0-A2EC-A9B60E17AC87}"/>
              </a:ext>
            </a:extLst>
          </p:cNvPr>
          <p:cNvGrpSpPr/>
          <p:nvPr/>
        </p:nvGrpSpPr>
        <p:grpSpPr>
          <a:xfrm>
            <a:off x="7008237" y="472508"/>
            <a:ext cx="1859044" cy="2870549"/>
            <a:chOff x="7114834" y="1284240"/>
            <a:chExt cx="1859044" cy="2870549"/>
          </a:xfrm>
        </p:grpSpPr>
        <p:pic>
          <p:nvPicPr>
            <p:cNvPr id="2077" name="图片 2076">
              <a:extLst>
                <a:ext uri="{FF2B5EF4-FFF2-40B4-BE49-F238E27FC236}">
                  <a16:creationId xmlns:a16="http://schemas.microsoft.com/office/drawing/2014/main" id="{CBBDDB12-E5D6-460C-A232-A24C65B1849C}"/>
                </a:ext>
              </a:extLst>
            </p:cNvPr>
            <p:cNvPicPr>
              <a:picLocks noChangeAspect="1"/>
            </p:cNvPicPr>
            <p:nvPr/>
          </p:nvPicPr>
          <p:blipFill rotWithShape="1">
            <a:blip r:embed="rId6"/>
            <a:srcRect l="3410"/>
            <a:stretch/>
          </p:blipFill>
          <p:spPr>
            <a:xfrm>
              <a:off x="7114834" y="1963968"/>
              <a:ext cx="1859044" cy="2190821"/>
            </a:xfrm>
            <a:prstGeom prst="roundRect">
              <a:avLst>
                <a:gd name="adj" fmla="val 24890"/>
              </a:avLst>
            </a:prstGeom>
          </p:spPr>
        </p:pic>
        <p:cxnSp>
          <p:nvCxnSpPr>
            <p:cNvPr id="68" name="直接箭头连接符 67">
              <a:extLst>
                <a:ext uri="{FF2B5EF4-FFF2-40B4-BE49-F238E27FC236}">
                  <a16:creationId xmlns:a16="http://schemas.microsoft.com/office/drawing/2014/main" id="{D38A1F04-B718-4B62-AFF7-6A83C4AD3447}"/>
                </a:ext>
              </a:extLst>
            </p:cNvPr>
            <p:cNvCxnSpPr>
              <a:cxnSpLocks/>
            </p:cNvCxnSpPr>
            <p:nvPr/>
          </p:nvCxnSpPr>
          <p:spPr>
            <a:xfrm>
              <a:off x="7486339" y="1453517"/>
              <a:ext cx="0" cy="1520092"/>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3EC3B9E3-5C80-4D21-8748-5E300D8C9EB9}"/>
                </a:ext>
              </a:extLst>
            </p:cNvPr>
            <p:cNvSpPr txBox="1"/>
            <p:nvPr/>
          </p:nvSpPr>
          <p:spPr>
            <a:xfrm>
              <a:off x="7558479" y="1284240"/>
              <a:ext cx="986167" cy="338554"/>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6-MIC Array</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grpSp>
      <p:sp>
        <p:nvSpPr>
          <p:cNvPr id="11" name="TextBox 10">
            <a:extLst>
              <a:ext uri="{FF2B5EF4-FFF2-40B4-BE49-F238E27FC236}">
                <a16:creationId xmlns:a16="http://schemas.microsoft.com/office/drawing/2014/main" id="{FD6C73EA-DFA6-4D30-983D-E708A82F6E1F}"/>
              </a:ext>
            </a:extLst>
          </p:cNvPr>
          <p:cNvSpPr txBox="1"/>
          <p:nvPr/>
        </p:nvSpPr>
        <p:spPr>
          <a:xfrm>
            <a:off x="9550399" y="3057236"/>
            <a:ext cx="3001816" cy="1446550"/>
          </a:xfrm>
          <a:prstGeom prst="rect">
            <a:avLst/>
          </a:prstGeom>
          <a:noFill/>
        </p:spPr>
        <p:txBody>
          <a:bodyPr wrap="square" rtlCol="0">
            <a:spAutoFit/>
          </a:bodyPr>
          <a:lstStyle/>
          <a:p>
            <a:r>
              <a:rPr lang="en-US" sz="4400" b="1" dirty="0">
                <a:solidFill>
                  <a:schemeClr val="bg1"/>
                </a:solidFill>
                <a:latin typeface="Bebas Neue" panose="00000500000000000000" pitchFamily="2" charset="0"/>
                <a:ea typeface="DengXian" panose="02010600030101010101" pitchFamily="2" charset="-122"/>
                <a:cs typeface="Segoe UI Light" panose="020B0502040204020203" pitchFamily="34" charset="0"/>
              </a:rPr>
              <a:t>Better Solution?</a:t>
            </a:r>
          </a:p>
        </p:txBody>
      </p:sp>
      <p:sp>
        <p:nvSpPr>
          <p:cNvPr id="4" name="Rectangle 3">
            <a:extLst>
              <a:ext uri="{FF2B5EF4-FFF2-40B4-BE49-F238E27FC236}">
                <a16:creationId xmlns:a16="http://schemas.microsoft.com/office/drawing/2014/main" id="{0FE51840-7FB4-41B4-AF25-3DC126139AC7}"/>
              </a:ext>
            </a:extLst>
          </p:cNvPr>
          <p:cNvSpPr/>
          <p:nvPr/>
        </p:nvSpPr>
        <p:spPr>
          <a:xfrm>
            <a:off x="492682" y="5693627"/>
            <a:ext cx="8158636" cy="461665"/>
          </a:xfrm>
          <a:prstGeom prst="rect">
            <a:avLst/>
          </a:prstGeom>
        </p:spPr>
        <p:txBody>
          <a:bodyPr wrap="square">
            <a:spAutoFit/>
          </a:bodyPr>
          <a:lstStyle/>
          <a:p>
            <a:r>
              <a:rPr lang="en-US" sz="1200" dirty="0">
                <a:solidFill>
                  <a:srgbClr val="222222"/>
                </a:solidFill>
                <a:latin typeface="Bebas Neue" panose="00000500000000000000" pitchFamily="2" charset="0"/>
                <a:ea typeface="DengXian" panose="02010600030101010101" pitchFamily="2" charset="-122"/>
                <a:cs typeface="Calibri" panose="020F0502020204030204" pitchFamily="34" charset="0"/>
              </a:rPr>
              <a:t>[1] Elko, Gary W., Jens M. Meyer, and Tomas Fritz </a:t>
            </a:r>
            <a:r>
              <a:rPr lang="en-US" sz="1200" dirty="0" err="1">
                <a:solidFill>
                  <a:srgbClr val="222222"/>
                </a:solidFill>
                <a:latin typeface="Bebas Neue" panose="00000500000000000000" pitchFamily="2" charset="0"/>
                <a:ea typeface="DengXian" panose="02010600030101010101" pitchFamily="2" charset="-122"/>
                <a:cs typeface="Calibri" panose="020F0502020204030204" pitchFamily="34" charset="0"/>
              </a:rPr>
              <a:t>Gaensler</a:t>
            </a:r>
            <a:r>
              <a:rPr lang="en-US" sz="1200" dirty="0">
                <a:solidFill>
                  <a:srgbClr val="222222"/>
                </a:solidFill>
                <a:latin typeface="Bebas Neue" panose="00000500000000000000" pitchFamily="2" charset="0"/>
                <a:ea typeface="DengXian" panose="02010600030101010101" pitchFamily="2" charset="-122"/>
                <a:cs typeface="Calibri" panose="020F0502020204030204" pitchFamily="34" charset="0"/>
              </a:rPr>
              <a:t>. "Noise-reducing directional microphone array." U.S. Patent No. 9,301,049. 29 Mar. 2016.</a:t>
            </a:r>
          </a:p>
          <a:p>
            <a:r>
              <a:rPr lang="en-US" sz="1200" dirty="0">
                <a:latin typeface="Bebas Neue" panose="00000500000000000000" pitchFamily="2" charset="0"/>
                <a:ea typeface="DengXian" panose="02010600030101010101" pitchFamily="2" charset="-122"/>
                <a:cs typeface="Calibri" panose="020F0502020204030204" pitchFamily="34" charset="0"/>
              </a:rPr>
              <a:t>[2] Mathew, </a:t>
            </a:r>
            <a:r>
              <a:rPr lang="en-US" sz="1200" dirty="0" err="1">
                <a:latin typeface="Bebas Neue" panose="00000500000000000000" pitchFamily="2" charset="0"/>
                <a:ea typeface="DengXian" panose="02010600030101010101" pitchFamily="2" charset="-122"/>
                <a:cs typeface="Calibri" panose="020F0502020204030204" pitchFamily="34" charset="0"/>
              </a:rPr>
              <a:t>Lani</a:t>
            </a:r>
            <a:r>
              <a:rPr lang="en-US" sz="1200" dirty="0">
                <a:latin typeface="Bebas Neue" panose="00000500000000000000" pitchFamily="2" charset="0"/>
                <a:ea typeface="DengXian" panose="02010600030101010101" pitchFamily="2" charset="-122"/>
                <a:cs typeface="Calibri" panose="020F0502020204030204" pitchFamily="34" charset="0"/>
              </a:rPr>
              <a:t> Rachel, and K. </a:t>
            </a:r>
            <a:r>
              <a:rPr lang="en-US" sz="1200" dirty="0" err="1">
                <a:latin typeface="Bebas Neue" panose="00000500000000000000" pitchFamily="2" charset="0"/>
                <a:ea typeface="DengXian" panose="02010600030101010101" pitchFamily="2" charset="-122"/>
                <a:cs typeface="Calibri" panose="020F0502020204030204" pitchFamily="34" charset="0"/>
              </a:rPr>
              <a:t>Gopakumar</a:t>
            </a:r>
            <a:r>
              <a:rPr lang="en-US" sz="1200" dirty="0">
                <a:latin typeface="Bebas Neue" panose="00000500000000000000" pitchFamily="2" charset="0"/>
                <a:ea typeface="DengXian" panose="02010600030101010101" pitchFamily="2" charset="-122"/>
                <a:cs typeface="Calibri" panose="020F0502020204030204" pitchFamily="34" charset="0"/>
              </a:rPr>
              <a:t>. "Voice analysis using acoustic and throat microphones for speech therapy." Proc. </a:t>
            </a:r>
            <a:r>
              <a:rPr lang="en-US" sz="1200" dirty="0" err="1">
                <a:latin typeface="Bebas Neue" panose="00000500000000000000" pitchFamily="2" charset="0"/>
                <a:ea typeface="DengXian" panose="02010600030101010101" pitchFamily="2" charset="-122"/>
                <a:cs typeface="Calibri" panose="020F0502020204030204" pitchFamily="34" charset="0"/>
              </a:rPr>
              <a:t>Interspeech</a:t>
            </a:r>
            <a:r>
              <a:rPr lang="en-US" sz="1200" dirty="0">
                <a:latin typeface="Bebas Neue" panose="00000500000000000000" pitchFamily="2" charset="0"/>
                <a:ea typeface="DengXian" panose="02010600030101010101" pitchFamily="2" charset="-122"/>
                <a:cs typeface="Calibri" panose="020F0502020204030204" pitchFamily="34" charset="0"/>
              </a:rPr>
              <a:t>. 2018.</a:t>
            </a:r>
          </a:p>
        </p:txBody>
      </p:sp>
    </p:spTree>
    <p:extLst>
      <p:ext uri="{BB962C8B-B14F-4D97-AF65-F5344CB8AC3E}">
        <p14:creationId xmlns:p14="http://schemas.microsoft.com/office/powerpoint/2010/main" val="40099723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9DEB31D-635F-47CF-AA2D-233FECB3D1F3}"/>
              </a:ext>
            </a:extLst>
          </p:cNvPr>
          <p:cNvSpPr/>
          <p:nvPr/>
        </p:nvSpPr>
        <p:spPr>
          <a:xfrm>
            <a:off x="4950711" y="-159328"/>
            <a:ext cx="4193289" cy="71766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 name="标题 1">
            <a:extLst>
              <a:ext uri="{FF2B5EF4-FFF2-40B4-BE49-F238E27FC236}">
                <a16:creationId xmlns:a16="http://schemas.microsoft.com/office/drawing/2014/main" id="{3DC884C8-0DAB-4603-A9C4-3165185DB3DF}"/>
              </a:ext>
            </a:extLst>
          </p:cNvPr>
          <p:cNvSpPr>
            <a:spLocks noGrp="1"/>
          </p:cNvSpPr>
          <p:nvPr>
            <p:ph type="title"/>
          </p:nvPr>
        </p:nvSpPr>
        <p:spPr/>
        <p:txBody>
          <a:bodyPr/>
          <a:lstStyle/>
          <a:p>
            <a:r>
              <a:rPr lang="en-US" altLang="zh-CN" dirty="0"/>
              <a:t>Current Practice</a:t>
            </a:r>
            <a:endParaRPr lang="zh-CN" altLang="en-US" dirty="0"/>
          </a:p>
        </p:txBody>
      </p:sp>
      <p:sp>
        <p:nvSpPr>
          <p:cNvPr id="5" name="灯片编号占位符 4">
            <a:extLst>
              <a:ext uri="{FF2B5EF4-FFF2-40B4-BE49-F238E27FC236}">
                <a16:creationId xmlns:a16="http://schemas.microsoft.com/office/drawing/2014/main" id="{448C1316-60D6-4680-9ACD-442F209817FB}"/>
              </a:ext>
            </a:extLst>
          </p:cNvPr>
          <p:cNvSpPr>
            <a:spLocks noGrp="1"/>
          </p:cNvSpPr>
          <p:nvPr>
            <p:ph type="sldNum" sz="quarter" idx="12"/>
          </p:nvPr>
        </p:nvSpPr>
        <p:spPr/>
        <p:txBody>
          <a:bodyPr/>
          <a:lstStyle/>
          <a:p>
            <a:fld id="{82048E2A-1F64-4702-9C24-33EA56EF8F71}" type="slidenum">
              <a:rPr lang="zh-CN" altLang="en-US" smtClean="0"/>
              <a:pPr/>
              <a:t>7</a:t>
            </a:fld>
            <a:endParaRPr lang="zh-CN" altLang="en-US"/>
          </a:p>
        </p:txBody>
      </p:sp>
      <p:grpSp>
        <p:nvGrpSpPr>
          <p:cNvPr id="2049" name="组合 2048">
            <a:extLst>
              <a:ext uri="{FF2B5EF4-FFF2-40B4-BE49-F238E27FC236}">
                <a16:creationId xmlns:a16="http://schemas.microsoft.com/office/drawing/2014/main" id="{793E7E97-4DAE-4AA8-80C8-83CA49809FE1}"/>
              </a:ext>
            </a:extLst>
          </p:cNvPr>
          <p:cNvGrpSpPr/>
          <p:nvPr/>
        </p:nvGrpSpPr>
        <p:grpSpPr>
          <a:xfrm>
            <a:off x="318884" y="706956"/>
            <a:ext cx="1558318" cy="3720947"/>
            <a:chOff x="2416176" y="1194827"/>
            <a:chExt cx="2016686" cy="4417106"/>
          </a:xfrm>
        </p:grpSpPr>
        <p:pic>
          <p:nvPicPr>
            <p:cNvPr id="2052" name="Picture 4" descr="Image result for iphone X">
              <a:extLst>
                <a:ext uri="{FF2B5EF4-FFF2-40B4-BE49-F238E27FC236}">
                  <a16:creationId xmlns:a16="http://schemas.microsoft.com/office/drawing/2014/main" id="{BC37521B-3094-42DF-BD16-D963556801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0" r="51774"/>
            <a:stretch/>
          </p:blipFill>
          <p:spPr bwMode="auto">
            <a:xfrm>
              <a:off x="2416176" y="1989355"/>
              <a:ext cx="1999636" cy="310553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箭头连接符 7">
              <a:extLst>
                <a:ext uri="{FF2B5EF4-FFF2-40B4-BE49-F238E27FC236}">
                  <a16:creationId xmlns:a16="http://schemas.microsoft.com/office/drawing/2014/main" id="{C1D223C3-4E1E-476A-8274-E1AA03AA94B5}"/>
                </a:ext>
              </a:extLst>
            </p:cNvPr>
            <p:cNvCxnSpPr>
              <a:cxnSpLocks/>
            </p:cNvCxnSpPr>
            <p:nvPr/>
          </p:nvCxnSpPr>
          <p:spPr>
            <a:xfrm>
              <a:off x="2755901" y="1379699"/>
              <a:ext cx="0" cy="898281"/>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DAE74E39-630F-4913-8303-0B84471A5A01}"/>
                </a:ext>
              </a:extLst>
            </p:cNvPr>
            <p:cNvCxnSpPr>
              <a:cxnSpLocks/>
            </p:cNvCxnSpPr>
            <p:nvPr/>
          </p:nvCxnSpPr>
          <p:spPr>
            <a:xfrm flipV="1">
              <a:off x="3297518" y="5094892"/>
              <a:ext cx="537879" cy="153223"/>
            </a:xfrm>
            <a:prstGeom prst="bentConnector3">
              <a:avLst>
                <a:gd name="adj1" fmla="val 100418"/>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292D8742-7287-4FDA-8153-AECF6362AC4A}"/>
                </a:ext>
              </a:extLst>
            </p:cNvPr>
            <p:cNvCxnSpPr>
              <a:cxnSpLocks/>
            </p:cNvCxnSpPr>
            <p:nvPr/>
          </p:nvCxnSpPr>
          <p:spPr>
            <a:xfrm flipV="1">
              <a:off x="3297518" y="5102428"/>
              <a:ext cx="0" cy="351532"/>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E2705655-5659-47E3-9DAA-379391B710CA}"/>
                </a:ext>
              </a:extLst>
            </p:cNvPr>
            <p:cNvSpPr txBox="1"/>
            <p:nvPr/>
          </p:nvSpPr>
          <p:spPr>
            <a:xfrm>
              <a:off x="3368222" y="1593671"/>
              <a:ext cx="1064640"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Front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sp>
          <p:nvSpPr>
            <p:cNvPr id="28" name="文本框 27">
              <a:extLst>
                <a:ext uri="{FF2B5EF4-FFF2-40B4-BE49-F238E27FC236}">
                  <a16:creationId xmlns:a16="http://schemas.microsoft.com/office/drawing/2014/main" id="{E31F74A6-D0AE-4AAF-92C9-21929352A672}"/>
                </a:ext>
              </a:extLst>
            </p:cNvPr>
            <p:cNvSpPr txBox="1"/>
            <p:nvPr/>
          </p:nvSpPr>
          <p:spPr>
            <a:xfrm>
              <a:off x="2689637" y="1194827"/>
              <a:ext cx="977511"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Rear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sp>
          <p:nvSpPr>
            <p:cNvPr id="29" name="文本框 28">
              <a:extLst>
                <a:ext uri="{FF2B5EF4-FFF2-40B4-BE49-F238E27FC236}">
                  <a16:creationId xmlns:a16="http://schemas.microsoft.com/office/drawing/2014/main" id="{42A3F9DD-9B4B-4433-8B14-5AD942AC3A47}"/>
                </a:ext>
              </a:extLst>
            </p:cNvPr>
            <p:cNvSpPr txBox="1"/>
            <p:nvPr/>
          </p:nvSpPr>
          <p:spPr>
            <a:xfrm>
              <a:off x="3213827" y="5210038"/>
              <a:ext cx="1203634"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Bottom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pic>
          <p:nvPicPr>
            <p:cNvPr id="5122" name="Picture 2" descr="Image result for iphone xr siri">
              <a:extLst>
                <a:ext uri="{FF2B5EF4-FFF2-40B4-BE49-F238E27FC236}">
                  <a16:creationId xmlns:a16="http://schemas.microsoft.com/office/drawing/2014/main" id="{04DD54AF-C3D3-448A-9755-32729ABE66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5" t="6528" r="38863" b="6157"/>
            <a:stretch/>
          </p:blipFill>
          <p:spPr bwMode="auto">
            <a:xfrm>
              <a:off x="2946401" y="2070102"/>
              <a:ext cx="1369263" cy="2931787"/>
            </a:xfrm>
            <a:prstGeom prst="roundRect">
              <a:avLst>
                <a:gd name="adj" fmla="val 10106"/>
              </a:avLst>
            </a:prstGeom>
            <a:noFill/>
            <a:extLst>
              <a:ext uri="{909E8E84-426E-40DD-AFC4-6F175D3DCCD1}">
                <a14:hiddenFill xmlns:a14="http://schemas.microsoft.com/office/drawing/2010/main">
                  <a:solidFill>
                    <a:srgbClr val="FFFFFF"/>
                  </a:solidFill>
                </a14:hiddenFill>
              </a:ext>
            </a:extLst>
          </p:spPr>
        </p:pic>
        <p:cxnSp>
          <p:nvCxnSpPr>
            <p:cNvPr id="6" name="直接箭头连接符 5">
              <a:extLst>
                <a:ext uri="{FF2B5EF4-FFF2-40B4-BE49-F238E27FC236}">
                  <a16:creationId xmlns:a16="http://schemas.microsoft.com/office/drawing/2014/main" id="{F46F5CCA-937A-4A04-8312-E5BE395F9766}"/>
                </a:ext>
              </a:extLst>
            </p:cNvPr>
            <p:cNvCxnSpPr>
              <a:cxnSpLocks/>
            </p:cNvCxnSpPr>
            <p:nvPr/>
          </p:nvCxnSpPr>
          <p:spPr>
            <a:xfrm>
              <a:off x="3422650" y="1762895"/>
              <a:ext cx="0" cy="353460"/>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grpSp>
      <p:pic>
        <p:nvPicPr>
          <p:cNvPr id="5130" name="Picture 10" descr="Image result for throat microphone">
            <a:extLst>
              <a:ext uri="{FF2B5EF4-FFF2-40B4-BE49-F238E27FC236}">
                <a16:creationId xmlns:a16="http://schemas.microsoft.com/office/drawing/2014/main" id="{473BABEE-2220-4E7D-A12E-B96BE5C028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983" b="26542"/>
          <a:stretch/>
        </p:blipFill>
        <p:spPr bwMode="auto">
          <a:xfrm>
            <a:off x="409495" y="4490374"/>
            <a:ext cx="3218831" cy="1624677"/>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组合 66">
            <a:extLst>
              <a:ext uri="{FF2B5EF4-FFF2-40B4-BE49-F238E27FC236}">
                <a16:creationId xmlns:a16="http://schemas.microsoft.com/office/drawing/2014/main" id="{50BD7CCF-CDB1-45D0-A2EC-A9B60E17AC87}"/>
              </a:ext>
            </a:extLst>
          </p:cNvPr>
          <p:cNvGrpSpPr/>
          <p:nvPr/>
        </p:nvGrpSpPr>
        <p:grpSpPr>
          <a:xfrm>
            <a:off x="2192420" y="1042940"/>
            <a:ext cx="1859044" cy="2870549"/>
            <a:chOff x="7114834" y="1284240"/>
            <a:chExt cx="1859044" cy="2870549"/>
          </a:xfrm>
        </p:grpSpPr>
        <p:pic>
          <p:nvPicPr>
            <p:cNvPr id="2077" name="图片 2076">
              <a:extLst>
                <a:ext uri="{FF2B5EF4-FFF2-40B4-BE49-F238E27FC236}">
                  <a16:creationId xmlns:a16="http://schemas.microsoft.com/office/drawing/2014/main" id="{CBBDDB12-E5D6-460C-A232-A24C65B1849C}"/>
                </a:ext>
              </a:extLst>
            </p:cNvPr>
            <p:cNvPicPr>
              <a:picLocks noChangeAspect="1"/>
            </p:cNvPicPr>
            <p:nvPr/>
          </p:nvPicPr>
          <p:blipFill rotWithShape="1">
            <a:blip r:embed="rId6"/>
            <a:srcRect l="3410"/>
            <a:stretch/>
          </p:blipFill>
          <p:spPr>
            <a:xfrm>
              <a:off x="7114834" y="1963968"/>
              <a:ext cx="1859044" cy="2190821"/>
            </a:xfrm>
            <a:prstGeom prst="roundRect">
              <a:avLst>
                <a:gd name="adj" fmla="val 24890"/>
              </a:avLst>
            </a:prstGeom>
          </p:spPr>
        </p:pic>
        <p:cxnSp>
          <p:nvCxnSpPr>
            <p:cNvPr id="68" name="直接箭头连接符 67">
              <a:extLst>
                <a:ext uri="{FF2B5EF4-FFF2-40B4-BE49-F238E27FC236}">
                  <a16:creationId xmlns:a16="http://schemas.microsoft.com/office/drawing/2014/main" id="{D38A1F04-B718-4B62-AFF7-6A83C4AD3447}"/>
                </a:ext>
              </a:extLst>
            </p:cNvPr>
            <p:cNvCxnSpPr>
              <a:cxnSpLocks/>
            </p:cNvCxnSpPr>
            <p:nvPr/>
          </p:nvCxnSpPr>
          <p:spPr>
            <a:xfrm>
              <a:off x="7486339" y="1453517"/>
              <a:ext cx="0" cy="1520092"/>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3EC3B9E3-5C80-4D21-8748-5E300D8C9EB9}"/>
                </a:ext>
              </a:extLst>
            </p:cNvPr>
            <p:cNvSpPr txBox="1"/>
            <p:nvPr/>
          </p:nvSpPr>
          <p:spPr>
            <a:xfrm>
              <a:off x="7558479" y="1284240"/>
              <a:ext cx="986167" cy="338554"/>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6-MIC Array</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grpSp>
      <p:sp>
        <p:nvSpPr>
          <p:cNvPr id="11" name="TextBox 10">
            <a:extLst>
              <a:ext uri="{FF2B5EF4-FFF2-40B4-BE49-F238E27FC236}">
                <a16:creationId xmlns:a16="http://schemas.microsoft.com/office/drawing/2014/main" id="{FD6C73EA-DFA6-4D30-983D-E708A82F6E1F}"/>
              </a:ext>
            </a:extLst>
          </p:cNvPr>
          <p:cNvSpPr txBox="1"/>
          <p:nvPr/>
        </p:nvSpPr>
        <p:spPr>
          <a:xfrm>
            <a:off x="5599535" y="3043824"/>
            <a:ext cx="3001816" cy="1446550"/>
          </a:xfrm>
          <a:prstGeom prst="rect">
            <a:avLst/>
          </a:prstGeom>
          <a:noFill/>
        </p:spPr>
        <p:txBody>
          <a:bodyPr wrap="square" rtlCol="0">
            <a:spAutoFit/>
          </a:bodyPr>
          <a:lstStyle/>
          <a:p>
            <a:r>
              <a:rPr lang="en-US" sz="4400" b="1" dirty="0">
                <a:solidFill>
                  <a:schemeClr val="bg1"/>
                </a:solidFill>
                <a:latin typeface="Bebas Neue" panose="00000500000000000000" pitchFamily="2" charset="0"/>
                <a:ea typeface="DengXian" panose="02010600030101010101" pitchFamily="2" charset="-122"/>
                <a:cs typeface="Segoe UI Light" panose="020B0502040204020203" pitchFamily="34" charset="0"/>
              </a:rPr>
              <a:t>Better Solution?</a:t>
            </a:r>
          </a:p>
        </p:txBody>
      </p:sp>
    </p:spTree>
    <p:extLst>
      <p:ext uri="{BB962C8B-B14F-4D97-AF65-F5344CB8AC3E}">
        <p14:creationId xmlns:p14="http://schemas.microsoft.com/office/powerpoint/2010/main" val="515290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9DEB31D-635F-47CF-AA2D-233FECB3D1F3}"/>
              </a:ext>
            </a:extLst>
          </p:cNvPr>
          <p:cNvSpPr/>
          <p:nvPr/>
        </p:nvSpPr>
        <p:spPr>
          <a:xfrm>
            <a:off x="4572001" y="-159328"/>
            <a:ext cx="4572000" cy="71766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 name="标题 1">
            <a:extLst>
              <a:ext uri="{FF2B5EF4-FFF2-40B4-BE49-F238E27FC236}">
                <a16:creationId xmlns:a16="http://schemas.microsoft.com/office/drawing/2014/main" id="{3DC884C8-0DAB-4603-A9C4-3165185DB3DF}"/>
              </a:ext>
            </a:extLst>
          </p:cNvPr>
          <p:cNvSpPr>
            <a:spLocks noGrp="1"/>
          </p:cNvSpPr>
          <p:nvPr>
            <p:ph type="title"/>
          </p:nvPr>
        </p:nvSpPr>
        <p:spPr/>
        <p:txBody>
          <a:bodyPr/>
          <a:lstStyle/>
          <a:p>
            <a:r>
              <a:rPr lang="en-US" altLang="zh-CN" dirty="0"/>
              <a:t>Current Practice</a:t>
            </a:r>
            <a:endParaRPr lang="zh-CN" altLang="en-US" dirty="0"/>
          </a:p>
        </p:txBody>
      </p:sp>
      <p:sp>
        <p:nvSpPr>
          <p:cNvPr id="5" name="灯片编号占位符 4">
            <a:extLst>
              <a:ext uri="{FF2B5EF4-FFF2-40B4-BE49-F238E27FC236}">
                <a16:creationId xmlns:a16="http://schemas.microsoft.com/office/drawing/2014/main" id="{448C1316-60D6-4680-9ACD-442F209817FB}"/>
              </a:ext>
            </a:extLst>
          </p:cNvPr>
          <p:cNvSpPr>
            <a:spLocks noGrp="1"/>
          </p:cNvSpPr>
          <p:nvPr>
            <p:ph type="sldNum" sz="quarter" idx="12"/>
          </p:nvPr>
        </p:nvSpPr>
        <p:spPr/>
        <p:txBody>
          <a:bodyPr/>
          <a:lstStyle/>
          <a:p>
            <a:fld id="{82048E2A-1F64-4702-9C24-33EA56EF8F71}" type="slidenum">
              <a:rPr lang="zh-CN" altLang="en-US" smtClean="0"/>
              <a:pPr/>
              <a:t>8</a:t>
            </a:fld>
            <a:endParaRPr lang="zh-CN" altLang="en-US"/>
          </a:p>
        </p:txBody>
      </p:sp>
      <p:pic>
        <p:nvPicPr>
          <p:cNvPr id="5130" name="Picture 10" descr="Image result for throat microphone">
            <a:extLst>
              <a:ext uri="{FF2B5EF4-FFF2-40B4-BE49-F238E27FC236}">
                <a16:creationId xmlns:a16="http://schemas.microsoft.com/office/drawing/2014/main" id="{473BABEE-2220-4E7D-A12E-B96BE5C028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83" b="26542"/>
          <a:stretch/>
        </p:blipFill>
        <p:spPr bwMode="auto">
          <a:xfrm>
            <a:off x="409495" y="4490374"/>
            <a:ext cx="3218831" cy="1624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9ED6935-2DDB-42BE-94A3-6E76D0AED2F1}"/>
              </a:ext>
            </a:extLst>
          </p:cNvPr>
          <p:cNvGrpSpPr/>
          <p:nvPr/>
        </p:nvGrpSpPr>
        <p:grpSpPr>
          <a:xfrm>
            <a:off x="2192420" y="1042940"/>
            <a:ext cx="1859044" cy="2870549"/>
            <a:chOff x="2192420" y="1042940"/>
            <a:chExt cx="1859044" cy="2870549"/>
          </a:xfrm>
        </p:grpSpPr>
        <p:pic>
          <p:nvPicPr>
            <p:cNvPr id="2077" name="图片 2076">
              <a:extLst>
                <a:ext uri="{FF2B5EF4-FFF2-40B4-BE49-F238E27FC236}">
                  <a16:creationId xmlns:a16="http://schemas.microsoft.com/office/drawing/2014/main" id="{CBBDDB12-E5D6-460C-A232-A24C65B1849C}"/>
                </a:ext>
              </a:extLst>
            </p:cNvPr>
            <p:cNvPicPr>
              <a:picLocks noChangeAspect="1"/>
            </p:cNvPicPr>
            <p:nvPr/>
          </p:nvPicPr>
          <p:blipFill rotWithShape="1">
            <a:blip r:embed="rId4"/>
            <a:srcRect l="3410"/>
            <a:stretch/>
          </p:blipFill>
          <p:spPr>
            <a:xfrm>
              <a:off x="2192420" y="1722668"/>
              <a:ext cx="1859044" cy="2190821"/>
            </a:xfrm>
            <a:prstGeom prst="roundRect">
              <a:avLst>
                <a:gd name="adj" fmla="val 24890"/>
              </a:avLst>
            </a:prstGeom>
          </p:spPr>
        </p:pic>
        <p:cxnSp>
          <p:nvCxnSpPr>
            <p:cNvPr id="68" name="直接箭头连接符 67">
              <a:extLst>
                <a:ext uri="{FF2B5EF4-FFF2-40B4-BE49-F238E27FC236}">
                  <a16:creationId xmlns:a16="http://schemas.microsoft.com/office/drawing/2014/main" id="{D38A1F04-B718-4B62-AFF7-6A83C4AD3447}"/>
                </a:ext>
              </a:extLst>
            </p:cNvPr>
            <p:cNvCxnSpPr>
              <a:cxnSpLocks/>
            </p:cNvCxnSpPr>
            <p:nvPr/>
          </p:nvCxnSpPr>
          <p:spPr>
            <a:xfrm>
              <a:off x="2563925" y="1212217"/>
              <a:ext cx="0" cy="1520092"/>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3EC3B9E3-5C80-4D21-8748-5E300D8C9EB9}"/>
                </a:ext>
              </a:extLst>
            </p:cNvPr>
            <p:cNvSpPr txBox="1"/>
            <p:nvPr/>
          </p:nvSpPr>
          <p:spPr>
            <a:xfrm>
              <a:off x="2636065" y="1042940"/>
              <a:ext cx="986167" cy="338554"/>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6-MIC Array</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grpSp>
      <p:sp>
        <p:nvSpPr>
          <p:cNvPr id="11" name="TextBox 10">
            <a:extLst>
              <a:ext uri="{FF2B5EF4-FFF2-40B4-BE49-F238E27FC236}">
                <a16:creationId xmlns:a16="http://schemas.microsoft.com/office/drawing/2014/main" id="{FD6C73EA-DFA6-4D30-983D-E708A82F6E1F}"/>
              </a:ext>
            </a:extLst>
          </p:cNvPr>
          <p:cNvSpPr txBox="1"/>
          <p:nvPr/>
        </p:nvSpPr>
        <p:spPr>
          <a:xfrm>
            <a:off x="5016463" y="77980"/>
            <a:ext cx="3647222" cy="769441"/>
          </a:xfrm>
          <a:prstGeom prst="rect">
            <a:avLst/>
          </a:prstGeom>
          <a:noFill/>
        </p:spPr>
        <p:txBody>
          <a:bodyPr wrap="square" rtlCol="0">
            <a:spAutoFit/>
          </a:bodyPr>
          <a:lstStyle/>
          <a:p>
            <a:r>
              <a:rPr lang="en-US" sz="4400" b="1" dirty="0">
                <a:solidFill>
                  <a:schemeClr val="bg1"/>
                </a:solidFill>
                <a:latin typeface="Bebas Neue" panose="00000500000000000000" pitchFamily="2" charset="0"/>
                <a:ea typeface="DengXian" panose="02010600030101010101" pitchFamily="2" charset="-122"/>
                <a:cs typeface="Segoe UI Light" panose="020B0502040204020203" pitchFamily="34" charset="0"/>
              </a:rPr>
              <a:t>Better Solution?</a:t>
            </a:r>
          </a:p>
        </p:txBody>
      </p:sp>
      <p:graphicFrame>
        <p:nvGraphicFramePr>
          <p:cNvPr id="21" name="Diagram 20">
            <a:extLst>
              <a:ext uri="{FF2B5EF4-FFF2-40B4-BE49-F238E27FC236}">
                <a16:creationId xmlns:a16="http://schemas.microsoft.com/office/drawing/2014/main" id="{637F8CFD-8706-47F3-942D-E9B72CF51C5E}"/>
              </a:ext>
            </a:extLst>
          </p:cNvPr>
          <p:cNvGraphicFramePr/>
          <p:nvPr>
            <p:extLst>
              <p:ext uri="{D42A27DB-BD31-4B8C-83A1-F6EECF244321}">
                <p14:modId xmlns:p14="http://schemas.microsoft.com/office/powerpoint/2010/main" val="568786100"/>
              </p:ext>
            </p:extLst>
          </p:nvPr>
        </p:nvGraphicFramePr>
        <p:xfrm>
          <a:off x="4561595" y="1805848"/>
          <a:ext cx="4592811" cy="33514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7" name="组合 2048">
            <a:extLst>
              <a:ext uri="{FF2B5EF4-FFF2-40B4-BE49-F238E27FC236}">
                <a16:creationId xmlns:a16="http://schemas.microsoft.com/office/drawing/2014/main" id="{B390397D-0521-4C4A-8678-1A707F43F55E}"/>
              </a:ext>
            </a:extLst>
          </p:cNvPr>
          <p:cNvGrpSpPr/>
          <p:nvPr/>
        </p:nvGrpSpPr>
        <p:grpSpPr>
          <a:xfrm>
            <a:off x="318884" y="706956"/>
            <a:ext cx="1558318" cy="3720947"/>
            <a:chOff x="2416176" y="1194827"/>
            <a:chExt cx="2016686" cy="4417106"/>
          </a:xfrm>
        </p:grpSpPr>
        <p:pic>
          <p:nvPicPr>
            <p:cNvPr id="30" name="Picture 4" descr="Image result for iphone X">
              <a:extLst>
                <a:ext uri="{FF2B5EF4-FFF2-40B4-BE49-F238E27FC236}">
                  <a16:creationId xmlns:a16="http://schemas.microsoft.com/office/drawing/2014/main" id="{148ABED7-B5E0-43CF-A636-69093054460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600" r="51774"/>
            <a:stretch/>
          </p:blipFill>
          <p:spPr bwMode="auto">
            <a:xfrm>
              <a:off x="2416176" y="1989355"/>
              <a:ext cx="1999636" cy="3105531"/>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接箭头连接符 7">
              <a:extLst>
                <a:ext uri="{FF2B5EF4-FFF2-40B4-BE49-F238E27FC236}">
                  <a16:creationId xmlns:a16="http://schemas.microsoft.com/office/drawing/2014/main" id="{7FA5930A-24B9-4185-BDF3-EA8F1D957C39}"/>
                </a:ext>
              </a:extLst>
            </p:cNvPr>
            <p:cNvCxnSpPr>
              <a:cxnSpLocks/>
            </p:cNvCxnSpPr>
            <p:nvPr/>
          </p:nvCxnSpPr>
          <p:spPr>
            <a:xfrm>
              <a:off x="2755901" y="1379699"/>
              <a:ext cx="0" cy="898281"/>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32" name="直接箭头连接符 9">
              <a:extLst>
                <a:ext uri="{FF2B5EF4-FFF2-40B4-BE49-F238E27FC236}">
                  <a16:creationId xmlns:a16="http://schemas.microsoft.com/office/drawing/2014/main" id="{9106682D-9C51-4188-AC61-AE0EDCC3CD31}"/>
                </a:ext>
              </a:extLst>
            </p:cNvPr>
            <p:cNvCxnSpPr>
              <a:cxnSpLocks/>
            </p:cNvCxnSpPr>
            <p:nvPr/>
          </p:nvCxnSpPr>
          <p:spPr>
            <a:xfrm flipV="1">
              <a:off x="3297518" y="5094892"/>
              <a:ext cx="537879" cy="153223"/>
            </a:xfrm>
            <a:prstGeom prst="bentConnector3">
              <a:avLst>
                <a:gd name="adj1" fmla="val 100418"/>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33" name="直接箭头连接符 12">
              <a:extLst>
                <a:ext uri="{FF2B5EF4-FFF2-40B4-BE49-F238E27FC236}">
                  <a16:creationId xmlns:a16="http://schemas.microsoft.com/office/drawing/2014/main" id="{E1492D6C-DEA3-45AD-B2DB-2CD2D41584A6}"/>
                </a:ext>
              </a:extLst>
            </p:cNvPr>
            <p:cNvCxnSpPr>
              <a:cxnSpLocks/>
            </p:cNvCxnSpPr>
            <p:nvPr/>
          </p:nvCxnSpPr>
          <p:spPr>
            <a:xfrm flipV="1">
              <a:off x="3297518" y="5102428"/>
              <a:ext cx="0" cy="351532"/>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34" name="文本框 18">
              <a:extLst>
                <a:ext uri="{FF2B5EF4-FFF2-40B4-BE49-F238E27FC236}">
                  <a16:creationId xmlns:a16="http://schemas.microsoft.com/office/drawing/2014/main" id="{A1AE30CA-115B-4752-B66C-D1E11B6460CA}"/>
                </a:ext>
              </a:extLst>
            </p:cNvPr>
            <p:cNvSpPr txBox="1"/>
            <p:nvPr/>
          </p:nvSpPr>
          <p:spPr>
            <a:xfrm>
              <a:off x="3368222" y="1593671"/>
              <a:ext cx="1064640"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Front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sp>
          <p:nvSpPr>
            <p:cNvPr id="35" name="文本框 27">
              <a:extLst>
                <a:ext uri="{FF2B5EF4-FFF2-40B4-BE49-F238E27FC236}">
                  <a16:creationId xmlns:a16="http://schemas.microsoft.com/office/drawing/2014/main" id="{0B5474D9-CB84-46D9-BA4B-D581817DD45D}"/>
                </a:ext>
              </a:extLst>
            </p:cNvPr>
            <p:cNvSpPr txBox="1"/>
            <p:nvPr/>
          </p:nvSpPr>
          <p:spPr>
            <a:xfrm>
              <a:off x="2689637" y="1194827"/>
              <a:ext cx="977511"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Rear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sp>
          <p:nvSpPr>
            <p:cNvPr id="36" name="文本框 28">
              <a:extLst>
                <a:ext uri="{FF2B5EF4-FFF2-40B4-BE49-F238E27FC236}">
                  <a16:creationId xmlns:a16="http://schemas.microsoft.com/office/drawing/2014/main" id="{9B467F20-1036-436F-8D29-49D40E389147}"/>
                </a:ext>
              </a:extLst>
            </p:cNvPr>
            <p:cNvSpPr txBox="1"/>
            <p:nvPr/>
          </p:nvSpPr>
          <p:spPr>
            <a:xfrm>
              <a:off x="3213827" y="5210038"/>
              <a:ext cx="1203634" cy="401895"/>
            </a:xfrm>
            <a:prstGeom prst="rect">
              <a:avLst/>
            </a:prstGeom>
            <a:noFill/>
          </p:spPr>
          <p:txBody>
            <a:bodyPr wrap="none" rtlCol="0">
              <a:spAutoFit/>
            </a:bodyPr>
            <a:lstStyle/>
            <a:p>
              <a:r>
                <a:rPr lang="en-US" altLang="zh-CN" sz="1600" dirty="0">
                  <a:latin typeface="Bebas Neue" panose="00000500000000000000" pitchFamily="2" charset="0"/>
                  <a:ea typeface="DengXian" panose="02010600030101010101" pitchFamily="2" charset="-122"/>
                  <a:cs typeface="Calibri" panose="020F0502020204030204" pitchFamily="34" charset="0"/>
                </a:rPr>
                <a:t>Bottom MIC</a:t>
              </a:r>
              <a:endParaRPr lang="zh-CN" altLang="en-US" sz="1600" dirty="0">
                <a:latin typeface="Bebas Neue" panose="00000500000000000000" pitchFamily="2" charset="0"/>
                <a:ea typeface="DengXian" panose="02010600030101010101" pitchFamily="2" charset="-122"/>
                <a:cs typeface="Calibri" panose="020F0502020204030204" pitchFamily="34" charset="0"/>
              </a:endParaRPr>
            </a:p>
          </p:txBody>
        </p:sp>
        <p:pic>
          <p:nvPicPr>
            <p:cNvPr id="37" name="Picture 2" descr="Image result for iphone xr siri">
              <a:extLst>
                <a:ext uri="{FF2B5EF4-FFF2-40B4-BE49-F238E27FC236}">
                  <a16:creationId xmlns:a16="http://schemas.microsoft.com/office/drawing/2014/main" id="{AAB15657-0F89-4214-A75D-74F9336F527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825" t="6528" r="38863" b="6157"/>
            <a:stretch/>
          </p:blipFill>
          <p:spPr bwMode="auto">
            <a:xfrm>
              <a:off x="2946401" y="2070102"/>
              <a:ext cx="1369263" cy="2931787"/>
            </a:xfrm>
            <a:prstGeom prst="roundRect">
              <a:avLst>
                <a:gd name="adj" fmla="val 10106"/>
              </a:avLst>
            </a:prstGeom>
            <a:noFill/>
            <a:extLst>
              <a:ext uri="{909E8E84-426E-40DD-AFC4-6F175D3DCCD1}">
                <a14:hiddenFill xmlns:a14="http://schemas.microsoft.com/office/drawing/2010/main">
                  <a:solidFill>
                    <a:srgbClr val="FFFFFF"/>
                  </a:solidFill>
                </a14:hiddenFill>
              </a:ext>
            </a:extLst>
          </p:spPr>
        </p:pic>
        <p:cxnSp>
          <p:nvCxnSpPr>
            <p:cNvPr id="38" name="直接箭头连接符 5">
              <a:extLst>
                <a:ext uri="{FF2B5EF4-FFF2-40B4-BE49-F238E27FC236}">
                  <a16:creationId xmlns:a16="http://schemas.microsoft.com/office/drawing/2014/main" id="{8B0C91E8-10D1-4520-A999-394299A112A1}"/>
                </a:ext>
              </a:extLst>
            </p:cNvPr>
            <p:cNvCxnSpPr>
              <a:cxnSpLocks/>
            </p:cNvCxnSpPr>
            <p:nvPr/>
          </p:nvCxnSpPr>
          <p:spPr>
            <a:xfrm>
              <a:off x="3422650" y="1762895"/>
              <a:ext cx="0" cy="353460"/>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DC3087D3-5DDB-4460-B6A1-A7BC9D36C9E7}"/>
              </a:ext>
            </a:extLst>
          </p:cNvPr>
          <p:cNvSpPr txBox="1"/>
          <p:nvPr/>
        </p:nvSpPr>
        <p:spPr>
          <a:xfrm>
            <a:off x="8591276" y="83843"/>
            <a:ext cx="3647222" cy="769441"/>
          </a:xfrm>
          <a:prstGeom prst="rect">
            <a:avLst/>
          </a:prstGeom>
          <a:noFill/>
        </p:spPr>
        <p:txBody>
          <a:bodyPr wrap="square" rtlCol="0">
            <a:spAutoFit/>
          </a:bodyPr>
          <a:lstStyle/>
          <a:p>
            <a:pPr algn="ctr"/>
            <a:r>
              <a:rPr lang="en-US" sz="4400" b="1" dirty="0">
                <a:solidFill>
                  <a:schemeClr val="bg1"/>
                </a:solidFill>
                <a:latin typeface="Bebas Neue" panose="00000500000000000000" pitchFamily="2" charset="0"/>
                <a:ea typeface="DengXian" panose="02010600030101010101" pitchFamily="2" charset="-122"/>
                <a:cs typeface="Segoe UI Light" panose="020B0502040204020203" pitchFamily="34" charset="0"/>
              </a:rPr>
              <a:t>Wave Ear</a:t>
            </a:r>
          </a:p>
        </p:txBody>
      </p:sp>
    </p:spTree>
    <p:extLst>
      <p:ext uri="{BB962C8B-B14F-4D97-AF65-F5344CB8AC3E}">
        <p14:creationId xmlns:p14="http://schemas.microsoft.com/office/powerpoint/2010/main" val="40816443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9DEB31D-635F-47CF-AA2D-233FECB3D1F3}"/>
              </a:ext>
            </a:extLst>
          </p:cNvPr>
          <p:cNvSpPr/>
          <p:nvPr/>
        </p:nvSpPr>
        <p:spPr>
          <a:xfrm>
            <a:off x="4572001" y="-159328"/>
            <a:ext cx="4572000" cy="71766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panose="00000500000000000000" pitchFamily="2" charset="0"/>
              <a:ea typeface="DengXian" panose="02010600030101010101" pitchFamily="2" charset="-122"/>
            </a:endParaRPr>
          </a:p>
        </p:txBody>
      </p:sp>
      <p:sp>
        <p:nvSpPr>
          <p:cNvPr id="2" name="标题 1">
            <a:extLst>
              <a:ext uri="{FF2B5EF4-FFF2-40B4-BE49-F238E27FC236}">
                <a16:creationId xmlns:a16="http://schemas.microsoft.com/office/drawing/2014/main" id="{3DC884C8-0DAB-4603-A9C4-3165185DB3DF}"/>
              </a:ext>
            </a:extLst>
          </p:cNvPr>
          <p:cNvSpPr>
            <a:spLocks noGrp="1"/>
          </p:cNvSpPr>
          <p:nvPr>
            <p:ph type="title"/>
          </p:nvPr>
        </p:nvSpPr>
        <p:spPr/>
        <p:txBody>
          <a:bodyPr/>
          <a:lstStyle/>
          <a:p>
            <a:r>
              <a:rPr lang="en-US" altLang="zh-CN" dirty="0"/>
              <a:t>Current Practice</a:t>
            </a:r>
            <a:endParaRPr lang="zh-CN" altLang="en-US" dirty="0"/>
          </a:p>
        </p:txBody>
      </p:sp>
      <p:sp>
        <p:nvSpPr>
          <p:cNvPr id="5" name="灯片编号占位符 4">
            <a:extLst>
              <a:ext uri="{FF2B5EF4-FFF2-40B4-BE49-F238E27FC236}">
                <a16:creationId xmlns:a16="http://schemas.microsoft.com/office/drawing/2014/main" id="{448C1316-60D6-4680-9ACD-442F209817FB}"/>
              </a:ext>
            </a:extLst>
          </p:cNvPr>
          <p:cNvSpPr>
            <a:spLocks noGrp="1"/>
          </p:cNvSpPr>
          <p:nvPr>
            <p:ph type="sldNum" sz="quarter" idx="12"/>
          </p:nvPr>
        </p:nvSpPr>
        <p:spPr/>
        <p:txBody>
          <a:bodyPr/>
          <a:lstStyle/>
          <a:p>
            <a:fld id="{82048E2A-1F64-4702-9C24-33EA56EF8F71}" type="slidenum">
              <a:rPr lang="zh-CN" altLang="en-US" smtClean="0"/>
              <a:pPr/>
              <a:t>9</a:t>
            </a:fld>
            <a:endParaRPr lang="zh-CN" altLang="en-US"/>
          </a:p>
        </p:txBody>
      </p:sp>
      <p:sp>
        <p:nvSpPr>
          <p:cNvPr id="11" name="TextBox 10">
            <a:extLst>
              <a:ext uri="{FF2B5EF4-FFF2-40B4-BE49-F238E27FC236}">
                <a16:creationId xmlns:a16="http://schemas.microsoft.com/office/drawing/2014/main" id="{FD6C73EA-DFA6-4D30-983D-E708A82F6E1F}"/>
              </a:ext>
            </a:extLst>
          </p:cNvPr>
          <p:cNvSpPr txBox="1"/>
          <p:nvPr/>
        </p:nvSpPr>
        <p:spPr>
          <a:xfrm>
            <a:off x="5016463" y="77980"/>
            <a:ext cx="3647222" cy="769441"/>
          </a:xfrm>
          <a:prstGeom prst="rect">
            <a:avLst/>
          </a:prstGeom>
          <a:noFill/>
        </p:spPr>
        <p:txBody>
          <a:bodyPr wrap="square" rtlCol="0">
            <a:spAutoFit/>
          </a:bodyPr>
          <a:lstStyle/>
          <a:p>
            <a:pPr algn="ctr"/>
            <a:r>
              <a:rPr lang="en-US" sz="4400" b="1" dirty="0">
                <a:solidFill>
                  <a:schemeClr val="bg1"/>
                </a:solidFill>
                <a:latin typeface="Bebas Neue" panose="00000500000000000000" pitchFamily="2" charset="0"/>
                <a:ea typeface="DengXian" panose="02010600030101010101" pitchFamily="2" charset="-122"/>
                <a:cs typeface="Segoe UI Light" panose="020B0502040204020203" pitchFamily="34" charset="0"/>
              </a:rPr>
              <a:t>Wave Ear</a:t>
            </a:r>
          </a:p>
        </p:txBody>
      </p:sp>
      <p:sp>
        <p:nvSpPr>
          <p:cNvPr id="39" name="Rectangle: Rounded Corners 38">
            <a:extLst>
              <a:ext uri="{FF2B5EF4-FFF2-40B4-BE49-F238E27FC236}">
                <a16:creationId xmlns:a16="http://schemas.microsoft.com/office/drawing/2014/main" id="{081D47A6-5112-4058-8FE5-008263B3215F}"/>
              </a:ext>
            </a:extLst>
          </p:cNvPr>
          <p:cNvSpPr/>
          <p:nvPr/>
        </p:nvSpPr>
        <p:spPr>
          <a:xfrm>
            <a:off x="882231" y="2470007"/>
            <a:ext cx="2083038" cy="998646"/>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Air vibration</a:t>
            </a:r>
          </a:p>
        </p:txBody>
      </p:sp>
      <p:sp>
        <p:nvSpPr>
          <p:cNvPr id="40" name="Rectangle: Rounded Corners 39">
            <a:extLst>
              <a:ext uri="{FF2B5EF4-FFF2-40B4-BE49-F238E27FC236}">
                <a16:creationId xmlns:a16="http://schemas.microsoft.com/office/drawing/2014/main" id="{12A178D6-F192-4862-A253-8B514C8B1749}"/>
              </a:ext>
            </a:extLst>
          </p:cNvPr>
          <p:cNvSpPr/>
          <p:nvPr/>
        </p:nvSpPr>
        <p:spPr>
          <a:xfrm>
            <a:off x="873233" y="3828007"/>
            <a:ext cx="2716218" cy="998646"/>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Microphones (MEMS</a:t>
            </a:r>
            <a:r>
              <a:rPr lang="en-US" sz="2800" baseline="30000" dirty="0">
                <a:solidFill>
                  <a:schemeClr val="bg1"/>
                </a:solidFill>
                <a:latin typeface="Bebas Neue" panose="00000500000000000000" pitchFamily="2" charset="0"/>
                <a:ea typeface="DengXian" panose="02010600030101010101" pitchFamily="2" charset="-122"/>
                <a:cs typeface="Calibri" panose="020F0502020204030204" pitchFamily="34" charset="0"/>
              </a:rPr>
              <a:t>[1]</a:t>
            </a: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a:t>
            </a:r>
          </a:p>
        </p:txBody>
      </p:sp>
      <p:sp>
        <p:nvSpPr>
          <p:cNvPr id="41" name="Rectangle: Rounded Corners 40">
            <a:extLst>
              <a:ext uri="{FF2B5EF4-FFF2-40B4-BE49-F238E27FC236}">
                <a16:creationId xmlns:a16="http://schemas.microsoft.com/office/drawing/2014/main" id="{0C8E2AD1-E3F2-48DA-BEF2-E94C8FD9BC57}"/>
              </a:ext>
            </a:extLst>
          </p:cNvPr>
          <p:cNvSpPr/>
          <p:nvPr/>
        </p:nvSpPr>
        <p:spPr>
          <a:xfrm>
            <a:off x="873233" y="5182953"/>
            <a:ext cx="2716218" cy="998646"/>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Bebas Neue" panose="00000500000000000000" pitchFamily="2" charset="0"/>
                <a:ea typeface="DengXian" panose="02010600030101010101" pitchFamily="2" charset="-122"/>
                <a:cs typeface="Calibri" panose="020F0502020204030204" pitchFamily="34" charset="0"/>
              </a:rPr>
              <a:t>Audio Signal</a:t>
            </a: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 Processing</a:t>
            </a:r>
          </a:p>
        </p:txBody>
      </p:sp>
      <p:sp>
        <p:nvSpPr>
          <p:cNvPr id="15" name="Graphic 13" descr="Arrow: Slight curve">
            <a:extLst>
              <a:ext uri="{FF2B5EF4-FFF2-40B4-BE49-F238E27FC236}">
                <a16:creationId xmlns:a16="http://schemas.microsoft.com/office/drawing/2014/main" id="{23C3F16E-5380-44EA-BA07-FB381332AE45}"/>
              </a:ext>
            </a:extLst>
          </p:cNvPr>
          <p:cNvSpPr/>
          <p:nvPr/>
        </p:nvSpPr>
        <p:spPr>
          <a:xfrm>
            <a:off x="3607446" y="3404195"/>
            <a:ext cx="1929108" cy="704004"/>
          </a:xfrm>
          <a:custGeom>
            <a:avLst/>
            <a:gdLst>
              <a:gd name="connsiteX0" fmla="*/ 2180790 w 2180790"/>
              <a:gd name="connsiteY0" fmla="*/ 397926 h 795851"/>
              <a:gd name="connsiteX1" fmla="*/ 1586029 w 2180790"/>
              <a:gd name="connsiteY1" fmla="*/ 0 h 795851"/>
              <a:gd name="connsiteX2" fmla="*/ 1586029 w 2180790"/>
              <a:gd name="connsiteY2" fmla="*/ 248703 h 795851"/>
              <a:gd name="connsiteX3" fmla="*/ 0 w 2180790"/>
              <a:gd name="connsiteY3" fmla="*/ 248703 h 795851"/>
              <a:gd name="connsiteX4" fmla="*/ 1586029 w 2180790"/>
              <a:gd name="connsiteY4" fmla="*/ 630049 h 795851"/>
              <a:gd name="connsiteX5" fmla="*/ 1586029 w 2180790"/>
              <a:gd name="connsiteY5" fmla="*/ 795851 h 795851"/>
              <a:gd name="connsiteX6" fmla="*/ 2180790 w 2180790"/>
              <a:gd name="connsiteY6" fmla="*/ 397926 h 7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0790" h="795851">
                <a:moveTo>
                  <a:pt x="2180790" y="397926"/>
                </a:moveTo>
                <a:cubicBezTo>
                  <a:pt x="2188225" y="397926"/>
                  <a:pt x="1586029" y="0"/>
                  <a:pt x="1586029" y="0"/>
                </a:cubicBezTo>
                <a:lnTo>
                  <a:pt x="1586029" y="248703"/>
                </a:lnTo>
                <a:cubicBezTo>
                  <a:pt x="1192000" y="368081"/>
                  <a:pt x="0" y="248703"/>
                  <a:pt x="0" y="248703"/>
                </a:cubicBezTo>
                <a:cubicBezTo>
                  <a:pt x="0" y="248703"/>
                  <a:pt x="845056" y="681447"/>
                  <a:pt x="1586029" y="630049"/>
                </a:cubicBezTo>
                <a:lnTo>
                  <a:pt x="1586029" y="795851"/>
                </a:lnTo>
                <a:lnTo>
                  <a:pt x="2180790" y="397926"/>
                </a:lnTo>
                <a:close/>
              </a:path>
            </a:pathLst>
          </a:custGeom>
          <a:gradFill flip="none" rotWithShape="1">
            <a:gsLst>
              <a:gs pos="0">
                <a:srgbClr val="AFABAB"/>
              </a:gs>
              <a:gs pos="100000">
                <a:schemeClr val="accent1"/>
              </a:gs>
            </a:gsLst>
            <a:lin ang="0" scaled="1"/>
            <a:tileRect/>
          </a:gradFill>
          <a:ln w="24705" cap="flat">
            <a:noFill/>
            <a:prstDash val="solid"/>
            <a:miter/>
          </a:ln>
        </p:spPr>
        <p:txBody>
          <a:bodyPr rtlCol="0" anchor="ctr"/>
          <a:lstStyle/>
          <a:p>
            <a:endParaRPr lang="en-US" dirty="0">
              <a:latin typeface="Bebas Neue" panose="00000500000000000000" pitchFamily="2" charset="0"/>
              <a:ea typeface="DengXian" panose="02010600030101010101" pitchFamily="2" charset="-122"/>
            </a:endParaRPr>
          </a:p>
        </p:txBody>
      </p:sp>
      <p:sp>
        <p:nvSpPr>
          <p:cNvPr id="33" name="Rectangle: Rounded Corners 38">
            <a:extLst>
              <a:ext uri="{FF2B5EF4-FFF2-40B4-BE49-F238E27FC236}">
                <a16:creationId xmlns:a16="http://schemas.microsoft.com/office/drawing/2014/main" id="{7166B8A3-C825-44AD-AEA3-D878851B7BCE}"/>
              </a:ext>
            </a:extLst>
          </p:cNvPr>
          <p:cNvSpPr/>
          <p:nvPr/>
        </p:nvSpPr>
        <p:spPr>
          <a:xfrm>
            <a:off x="873233" y="1115061"/>
            <a:ext cx="2716218" cy="998646"/>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User</a:t>
            </a:r>
          </a:p>
          <a:p>
            <a:pPr algn="ct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(Vocal Vibration)</a:t>
            </a:r>
          </a:p>
        </p:txBody>
      </p:sp>
      <p:sp>
        <p:nvSpPr>
          <p:cNvPr id="36" name="Rectangle: Rounded Corners 39">
            <a:extLst>
              <a:ext uri="{FF2B5EF4-FFF2-40B4-BE49-F238E27FC236}">
                <a16:creationId xmlns:a16="http://schemas.microsoft.com/office/drawing/2014/main" id="{AD400150-45FE-4254-985B-9B0FFDFD6268}"/>
              </a:ext>
            </a:extLst>
          </p:cNvPr>
          <p:cNvSpPr/>
          <p:nvPr/>
        </p:nvSpPr>
        <p:spPr>
          <a:xfrm>
            <a:off x="5623307" y="3018445"/>
            <a:ext cx="2716218" cy="113210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Millimeter wave</a:t>
            </a:r>
          </a:p>
        </p:txBody>
      </p:sp>
      <p:sp>
        <p:nvSpPr>
          <p:cNvPr id="37" name="Rectangle: Rounded Corners 40">
            <a:extLst>
              <a:ext uri="{FF2B5EF4-FFF2-40B4-BE49-F238E27FC236}">
                <a16:creationId xmlns:a16="http://schemas.microsoft.com/office/drawing/2014/main" id="{9C49C1EE-99F4-4D78-815D-CB2A2D4975CA}"/>
              </a:ext>
            </a:extLst>
          </p:cNvPr>
          <p:cNvSpPr/>
          <p:nvPr/>
        </p:nvSpPr>
        <p:spPr>
          <a:xfrm>
            <a:off x="5623307" y="5049491"/>
            <a:ext cx="2716218" cy="113210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Bebas Neue" panose="00000500000000000000" pitchFamily="2" charset="0"/>
                <a:ea typeface="DengXian" panose="02010600030101010101" pitchFamily="2" charset="-122"/>
                <a:cs typeface="Calibri" panose="020F0502020204030204" pitchFamily="34" charset="0"/>
              </a:rPr>
              <a:t>Machine learning</a:t>
            </a:r>
            <a:endPar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endParaRPr>
          </a:p>
        </p:txBody>
      </p:sp>
      <p:sp>
        <p:nvSpPr>
          <p:cNvPr id="38" name="Rectangle: Rounded Corners 38">
            <a:extLst>
              <a:ext uri="{FF2B5EF4-FFF2-40B4-BE49-F238E27FC236}">
                <a16:creationId xmlns:a16="http://schemas.microsoft.com/office/drawing/2014/main" id="{BB37D915-B3F7-4493-9AAB-3D8DC20A0F6E}"/>
              </a:ext>
            </a:extLst>
          </p:cNvPr>
          <p:cNvSpPr/>
          <p:nvPr/>
        </p:nvSpPr>
        <p:spPr>
          <a:xfrm>
            <a:off x="5623307" y="1120862"/>
            <a:ext cx="2716218" cy="99864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User</a:t>
            </a:r>
          </a:p>
          <a:p>
            <a:pPr algn="ctr"/>
            <a:r>
              <a:rPr lang="en-US" sz="2800" dirty="0">
                <a:solidFill>
                  <a:schemeClr val="bg1"/>
                </a:solidFill>
                <a:latin typeface="Bebas Neue" panose="00000500000000000000" pitchFamily="2" charset="0"/>
                <a:ea typeface="DengXian" panose="02010600030101010101" pitchFamily="2" charset="-122"/>
                <a:cs typeface="Calibri" panose="020F0502020204030204" pitchFamily="34" charset="0"/>
              </a:rPr>
              <a:t>(Vocal Vibration)</a:t>
            </a:r>
          </a:p>
        </p:txBody>
      </p:sp>
      <p:grpSp>
        <p:nvGrpSpPr>
          <p:cNvPr id="7" name="组合 6">
            <a:extLst>
              <a:ext uri="{FF2B5EF4-FFF2-40B4-BE49-F238E27FC236}">
                <a16:creationId xmlns:a16="http://schemas.microsoft.com/office/drawing/2014/main" id="{E7545B09-1FD2-4E4C-AD9C-5A7CE635D3B7}"/>
              </a:ext>
            </a:extLst>
          </p:cNvPr>
          <p:cNvGrpSpPr/>
          <p:nvPr/>
        </p:nvGrpSpPr>
        <p:grpSpPr>
          <a:xfrm flipH="1">
            <a:off x="3041283" y="2215645"/>
            <a:ext cx="548168" cy="1332928"/>
            <a:chOff x="-3015716" y="2648861"/>
            <a:chExt cx="904049" cy="1933183"/>
          </a:xfrm>
        </p:grpSpPr>
        <p:pic>
          <p:nvPicPr>
            <p:cNvPr id="1034" name="Picture 10" descr="Image result for noise icon">
              <a:extLst>
                <a:ext uri="{FF2B5EF4-FFF2-40B4-BE49-F238E27FC236}">
                  <a16:creationId xmlns:a16="http://schemas.microsoft.com/office/drawing/2014/main" id="{7BADB9AB-66A9-4FA9-B99E-E1A0677B8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715" y="2648861"/>
              <a:ext cx="755334" cy="7553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dog barking  icon transparent">
              <a:extLst>
                <a:ext uri="{FF2B5EF4-FFF2-40B4-BE49-F238E27FC236}">
                  <a16:creationId xmlns:a16="http://schemas.microsoft.com/office/drawing/2014/main" id="{636B65E3-BFA6-4E09-9444-7DF61000A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716" y="3247422"/>
              <a:ext cx="904049" cy="9040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ar alarm  icon transparent">
              <a:extLst>
                <a:ext uri="{FF2B5EF4-FFF2-40B4-BE49-F238E27FC236}">
                  <a16:creationId xmlns:a16="http://schemas.microsoft.com/office/drawing/2014/main" id="{2A037C9B-3DC0-488C-BE83-724B69B23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6926" y="3932166"/>
              <a:ext cx="649878" cy="64987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矩形 7">
            <a:extLst>
              <a:ext uri="{FF2B5EF4-FFF2-40B4-BE49-F238E27FC236}">
                <a16:creationId xmlns:a16="http://schemas.microsoft.com/office/drawing/2014/main" id="{21DE47AA-FA55-4928-B512-F4DFD38CBD52}"/>
              </a:ext>
            </a:extLst>
          </p:cNvPr>
          <p:cNvSpPr/>
          <p:nvPr/>
        </p:nvSpPr>
        <p:spPr>
          <a:xfrm>
            <a:off x="238916" y="6356351"/>
            <a:ext cx="3554178" cy="369332"/>
          </a:xfrm>
          <a:prstGeom prst="rect">
            <a:avLst/>
          </a:prstGeom>
        </p:spPr>
        <p:txBody>
          <a:bodyPr wrap="none">
            <a:spAutoFit/>
          </a:bodyPr>
          <a:lstStyle/>
          <a:p>
            <a:r>
              <a:rPr lang="en-US" altLang="zh-CN" dirty="0">
                <a:solidFill>
                  <a:srgbClr val="222222"/>
                </a:solidFill>
                <a:latin typeface="Bebas Neue" panose="00000500000000000000" pitchFamily="2" charset="0"/>
              </a:rPr>
              <a:t>[1] MEMS: Microelectromechanical Systems</a:t>
            </a:r>
            <a:endParaRPr lang="zh-CN" altLang="en-US" dirty="0">
              <a:latin typeface="Bebas Neue" panose="00000500000000000000" pitchFamily="2" charset="0"/>
            </a:endParaRPr>
          </a:p>
        </p:txBody>
      </p:sp>
    </p:spTree>
    <p:extLst>
      <p:ext uri="{BB962C8B-B14F-4D97-AF65-F5344CB8AC3E}">
        <p14:creationId xmlns:p14="http://schemas.microsoft.com/office/powerpoint/2010/main" val="40493556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Trebuchet MS"/>
        <a:ea typeface="等线 Light"/>
        <a:cs typeface=""/>
      </a:majorFont>
      <a:minorFont>
        <a:latin typeface="Trebuchet MS"/>
        <a:ea typeface="等线"/>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19657</TotalTime>
  <Words>3220</Words>
  <Application>Microsoft Office PowerPoint</Application>
  <PresentationFormat>全屏显示(4:3)</PresentationFormat>
  <Paragraphs>432</Paragraphs>
  <Slides>32</Slides>
  <Notes>32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32</vt:i4>
      </vt:variant>
    </vt:vector>
  </HeadingPairs>
  <TitlesOfParts>
    <vt:vector size="41" baseType="lpstr">
      <vt:lpstr>Bebas Neue</vt:lpstr>
      <vt:lpstr>DengXian</vt:lpstr>
      <vt:lpstr>DengXian</vt:lpstr>
      <vt:lpstr>等线 Light</vt:lpstr>
      <vt:lpstr>Arial</vt:lpstr>
      <vt:lpstr>Calibri</vt:lpstr>
      <vt:lpstr>Segoe UI</vt:lpstr>
      <vt:lpstr>Segoe UI Light</vt:lpstr>
      <vt:lpstr>Office 主题​​</vt:lpstr>
      <vt:lpstr>WaveEar:  Exploring a mmWave-based Noise-resistant Speech Sensing for Voice-User Interface</vt:lpstr>
      <vt:lpstr>Background: Voice-User Interfaces</vt:lpstr>
      <vt:lpstr>Background: Voice-User Interfaces (VUI)</vt:lpstr>
      <vt:lpstr>Background: Voice-User Interfaces (VUI)</vt:lpstr>
      <vt:lpstr>VUI is Not Ready</vt:lpstr>
      <vt:lpstr>Current Practice</vt:lpstr>
      <vt:lpstr>Current Practice</vt:lpstr>
      <vt:lpstr>Current Practice</vt:lpstr>
      <vt:lpstr>Current Practice</vt:lpstr>
      <vt:lpstr>Vocal Vibration</vt:lpstr>
      <vt:lpstr>WaveEar Concept Overview</vt:lpstr>
      <vt:lpstr>mmWave Probe</vt:lpstr>
      <vt:lpstr>Challenge 1: Interact in unfixed position</vt:lpstr>
      <vt:lpstr>Solution 1: Throat localization</vt:lpstr>
      <vt:lpstr>Challenge 2: Implicit Speech Information</vt:lpstr>
      <vt:lpstr>Solution 2: Spectrogram Representation to Augment Features</vt:lpstr>
      <vt:lpstr>Challenge 3: Transformation between mmWave and Voice</vt:lpstr>
      <vt:lpstr>Challenge 3: Transformation between mmWave and Voice</vt:lpstr>
      <vt:lpstr>Solution 3: Wave-voice Net</vt:lpstr>
      <vt:lpstr>Evaluation</vt:lpstr>
      <vt:lpstr>Experimental Setup</vt:lpstr>
      <vt:lpstr>How Accurate is the Voice?</vt:lpstr>
      <vt:lpstr>Resilience to Noise</vt:lpstr>
      <vt:lpstr>Resilience to Noise</vt:lpstr>
      <vt:lpstr>Resilience to Noise</vt:lpstr>
      <vt:lpstr>Robustness Analysis </vt:lpstr>
      <vt:lpstr>Summary</vt:lpstr>
      <vt:lpstr>相关讨论</vt:lpstr>
      <vt:lpstr>Expand idea X</vt:lpstr>
      <vt:lpstr>Thanks Q &amp; A</vt:lpstr>
      <vt:lpstr>FAQ</vt:lpstr>
      <vt:lpstr>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Chenhan Xu</dc:creator>
  <cp:lastModifiedBy>迟 国轩</cp:lastModifiedBy>
  <cp:revision>268</cp:revision>
  <dcterms:created xsi:type="dcterms:W3CDTF">2019-05-23T01:48:24Z</dcterms:created>
  <dcterms:modified xsi:type="dcterms:W3CDTF">2020-03-11T08:23:01Z</dcterms:modified>
</cp:coreProperties>
</file>