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6" r:id="rId3"/>
    <p:sldId id="257" r:id="rId4"/>
    <p:sldId id="258" r:id="rId5"/>
    <p:sldId id="259" r:id="rId6"/>
    <p:sldId id="260" r:id="rId7"/>
    <p:sldId id="261" r:id="rId8"/>
    <p:sldId id="263" r:id="rId9"/>
    <p:sldId id="262" r:id="rId10"/>
    <p:sldId id="264" r:id="rId11"/>
    <p:sldId id="265" r:id="rId12"/>
    <p:sldId id="267" r:id="rId13"/>
    <p:sldId id="266" r:id="rId14"/>
    <p:sldId id="268" r:id="rId15"/>
    <p:sldId id="269"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32" autoAdjust="0"/>
  </p:normalViewPr>
  <p:slideViewPr>
    <p:cSldViewPr snapToGrid="0">
      <p:cViewPr varScale="1">
        <p:scale>
          <a:sx n="56" d="100"/>
          <a:sy n="56" d="100"/>
        </p:scale>
        <p:origin x="16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6664-4A5C-4FCC-B272-8190F284FFF5}" type="datetimeFigureOut">
              <a:rPr lang="zh-CN" altLang="en-US" smtClean="0"/>
              <a:t>2020/3/18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9F1A6-E2EA-48EC-BD00-8D5428C9C174}" type="slidenum">
              <a:rPr lang="zh-CN" altLang="en-US" smtClean="0"/>
              <a:t>‹#›</a:t>
            </a:fld>
            <a:endParaRPr lang="zh-CN" altLang="en-US"/>
          </a:p>
        </p:txBody>
      </p:sp>
    </p:spTree>
    <p:extLst>
      <p:ext uri="{BB962C8B-B14F-4D97-AF65-F5344CB8AC3E}">
        <p14:creationId xmlns:p14="http://schemas.microsoft.com/office/powerpoint/2010/main" val="40683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今天为大家带来一个视觉</a:t>
            </a:r>
            <a:r>
              <a:rPr lang="zh-CN" altLang="en-US" smtClean="0"/>
              <a:t>里程计的个人总结</a:t>
            </a:r>
            <a:endParaRPr lang="en-US" altLang="zh-CN" dirty="0" smtClean="0"/>
          </a:p>
          <a:p>
            <a:r>
              <a:rPr lang="zh-CN" altLang="en-US" dirty="0" smtClean="0"/>
              <a:t>目的</a:t>
            </a:r>
            <a:r>
              <a:rPr lang="zh-CN" altLang="en-US" dirty="0" smtClean="0"/>
              <a:t>：不管是我们目前要完成的</a:t>
            </a:r>
            <a:r>
              <a:rPr lang="en-US" altLang="zh-CN" dirty="0" smtClean="0"/>
              <a:t>VPO</a:t>
            </a:r>
            <a:r>
              <a:rPr lang="zh-CN" altLang="en-US" dirty="0" smtClean="0"/>
              <a:t>还是现在研究相对比较成熟的</a:t>
            </a:r>
            <a:r>
              <a:rPr lang="en-US" altLang="zh-CN" dirty="0" smtClean="0"/>
              <a:t>VIO</a:t>
            </a:r>
            <a:r>
              <a:rPr lang="zh-CN" altLang="en-US" dirty="0" smtClean="0"/>
              <a:t>，视觉的感知都是其中最为重要的模块，通过对现有的</a:t>
            </a:r>
            <a:r>
              <a:rPr lang="en-US" altLang="zh-CN" dirty="0" smtClean="0"/>
              <a:t>VO</a:t>
            </a:r>
            <a:r>
              <a:rPr lang="zh-CN" altLang="en-US" dirty="0" smtClean="0"/>
              <a:t>框架做一个比较系统性的回顾，一来可以帮助我们选取将来系统中使用什么类型的视觉里程计，二来对设计在行走过程中</a:t>
            </a:r>
            <a:r>
              <a:rPr lang="en-US" altLang="zh-CN" dirty="0" smtClean="0"/>
              <a:t>IMU</a:t>
            </a:r>
            <a:r>
              <a:rPr lang="zh-CN" altLang="en-US" dirty="0" smtClean="0"/>
              <a:t>数据的残差有一定的启发。最后也是希望借此机会把自己学习到的有关视觉里程计的内容总结和分享给大家。</a:t>
            </a:r>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1</a:t>
            </a:fld>
            <a:endParaRPr lang="zh-CN" altLang="en-US"/>
          </a:p>
        </p:txBody>
      </p:sp>
    </p:spTree>
    <p:extLst>
      <p:ext uri="{BB962C8B-B14F-4D97-AF65-F5344CB8AC3E}">
        <p14:creationId xmlns:p14="http://schemas.microsoft.com/office/powerpoint/2010/main" val="235764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另一个直接稠密法的工作是</a:t>
            </a:r>
            <a:r>
              <a:rPr lang="en-US" altLang="zh-CN" sz="1200" b="0" i="0" kern="1200" dirty="0" smtClean="0">
                <a:solidFill>
                  <a:schemeClr val="tx1"/>
                </a:solidFill>
                <a:effectLst/>
                <a:latin typeface="+mn-lt"/>
                <a:ea typeface="+mn-ea"/>
                <a:cs typeface="+mn-cs"/>
              </a:rPr>
              <a:t>LSD-SLAM</a:t>
            </a:r>
            <a:r>
              <a:rPr lang="zh-CN" altLang="en-US" sz="1200" b="0" i="0" kern="1200" dirty="0" smtClean="0">
                <a:solidFill>
                  <a:schemeClr val="tx1"/>
                </a:solidFill>
                <a:effectLst/>
                <a:latin typeface="+mn-lt"/>
                <a:ea typeface="+mn-ea"/>
                <a:cs typeface="+mn-cs"/>
              </a:rPr>
              <a:t>，与</a:t>
            </a:r>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不同的是，它可以实时运行在</a:t>
            </a:r>
            <a:r>
              <a:rPr lang="en-US" altLang="zh-CN" sz="1200" b="0" i="0" kern="1200" dirty="0" smtClean="0">
                <a:solidFill>
                  <a:schemeClr val="tx1"/>
                </a:solidFill>
                <a:effectLst/>
                <a:latin typeface="+mn-lt"/>
                <a:ea typeface="+mn-ea"/>
                <a:cs typeface="+mn-cs"/>
              </a:rPr>
              <a:t>CPU</a:t>
            </a:r>
            <a:r>
              <a:rPr lang="zh-CN" altLang="en-US" sz="1200" b="0" i="0" kern="1200" dirty="0" smtClean="0">
                <a:solidFill>
                  <a:schemeClr val="tx1"/>
                </a:solidFill>
                <a:effectLst/>
                <a:latin typeface="+mn-lt"/>
                <a:ea typeface="+mn-ea"/>
                <a:cs typeface="+mn-cs"/>
              </a:rPr>
              <a:t>上，但是相应地，它不能够对一张图片中所有的深度进行求解，而只是选取了灰度梯度足够大的图像区域中的点进行重建（放</a:t>
            </a:r>
            <a:r>
              <a:rPr lang="en-US" altLang="zh-CN" sz="1200" b="0" i="0" kern="1200" dirty="0" smtClean="0">
                <a:solidFill>
                  <a:schemeClr val="tx1"/>
                </a:solidFill>
                <a:effectLst/>
                <a:latin typeface="+mn-lt"/>
                <a:ea typeface="+mn-ea"/>
                <a:cs typeface="+mn-cs"/>
              </a:rPr>
              <a:t>LSD-SLAM</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重建的对比图）。</a:t>
            </a:r>
            <a:endParaRPr lang="en-US" altLang="zh-CN" sz="1200" b="0" i="0" kern="1200" dirty="0" smtClean="0">
              <a:solidFill>
                <a:schemeClr val="tx1"/>
              </a:solidFill>
              <a:effectLst/>
              <a:latin typeface="+mn-lt"/>
              <a:ea typeface="+mn-ea"/>
              <a:cs typeface="+mn-cs"/>
            </a:endParaRPr>
          </a:p>
          <a:p>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LSD-SLAM</a:t>
            </a:r>
            <a:r>
              <a:rPr lang="zh-CN" altLang="en-US" sz="1200" b="0" i="0" kern="1200" dirty="0" smtClean="0">
                <a:solidFill>
                  <a:schemeClr val="tx1"/>
                </a:solidFill>
                <a:effectLst/>
                <a:latin typeface="+mn-lt"/>
                <a:ea typeface="+mn-ea"/>
                <a:cs typeface="+mn-cs"/>
              </a:rPr>
              <a:t>的深度图不是</a:t>
            </a:r>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中的以</a:t>
            </a:r>
            <a:r>
              <a:rPr lang="en-US" altLang="zh-CN" sz="1200" b="0" i="0" kern="1200" dirty="0" smtClean="0">
                <a:solidFill>
                  <a:schemeClr val="tx1"/>
                </a:solidFill>
                <a:effectLst/>
                <a:latin typeface="+mn-lt"/>
                <a:ea typeface="+mn-ea"/>
                <a:cs typeface="+mn-cs"/>
              </a:rPr>
              <a:t>cost volume</a:t>
            </a:r>
            <a:r>
              <a:rPr lang="zh-CN" altLang="en-US" sz="1200" b="0" i="0" kern="1200" dirty="0" smtClean="0">
                <a:solidFill>
                  <a:schemeClr val="tx1"/>
                </a:solidFill>
                <a:effectLst/>
                <a:latin typeface="+mn-lt"/>
                <a:ea typeface="+mn-ea"/>
                <a:cs typeface="+mn-cs"/>
              </a:rPr>
              <a:t>形式存储的一个离散的数值函数，而是以参数形式存储一个深度的</a:t>
            </a:r>
            <a:r>
              <a:rPr lang="zh-CN" altLang="en-US" sz="1200" b="0" i="0" kern="1200" dirty="0" smtClean="0">
                <a:solidFill>
                  <a:schemeClr val="tx1"/>
                </a:solidFill>
                <a:effectLst/>
                <a:latin typeface="+mn-lt"/>
                <a:ea typeface="+mn-ea"/>
                <a:cs typeface="+mn-cs"/>
              </a:rPr>
              <a:t>概率分布（比如保存点深度的均值和方差），</a:t>
            </a:r>
            <a:r>
              <a:rPr lang="zh-CN" altLang="en-US" sz="1200" b="0" i="0" kern="1200" dirty="0" smtClean="0">
                <a:solidFill>
                  <a:schemeClr val="tx1"/>
                </a:solidFill>
                <a:effectLst/>
                <a:latin typeface="+mn-lt"/>
                <a:ea typeface="+mn-ea"/>
                <a:cs typeface="+mn-cs"/>
              </a:rPr>
              <a:t>每次新来的图片都会更新原先的深度分布。当分布的方差足够小的时候就认为一个像素的深度已经收敛了。这就是深度滤波器的想法，在后面的</a:t>
            </a:r>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中我们会进一步介绍。在</a:t>
            </a:r>
            <a:r>
              <a:rPr lang="en-US" altLang="zh-CN" sz="1200" b="0" i="0" kern="1200" dirty="0" smtClean="0">
                <a:solidFill>
                  <a:schemeClr val="tx1"/>
                </a:solidFill>
                <a:effectLst/>
                <a:latin typeface="+mn-lt"/>
                <a:ea typeface="+mn-ea"/>
                <a:cs typeface="+mn-cs"/>
              </a:rPr>
              <a:t>LSD-SLAM</a:t>
            </a:r>
            <a:r>
              <a:rPr lang="zh-CN" altLang="en-US" sz="1200" b="0" i="0" kern="1200" dirty="0" smtClean="0">
                <a:solidFill>
                  <a:schemeClr val="tx1"/>
                </a:solidFill>
                <a:effectLst/>
                <a:latin typeface="+mn-lt"/>
                <a:ea typeface="+mn-ea"/>
                <a:cs typeface="+mn-cs"/>
              </a:rPr>
              <a:t>中深度不确定项主要来自于极线搜索的位置不确定度以及光度的不确定度。相比于</a:t>
            </a:r>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，空间点的光滑性是在估计出深度之后做一遍光滑</a:t>
            </a:r>
            <a:r>
              <a:rPr lang="zh-CN" altLang="en-US" sz="1200" b="0" i="0" kern="1200" dirty="0" smtClean="0">
                <a:solidFill>
                  <a:schemeClr val="tx1"/>
                </a:solidFill>
                <a:effectLst/>
                <a:latin typeface="+mn-lt"/>
                <a:ea typeface="+mn-ea"/>
                <a:cs typeface="+mn-cs"/>
              </a:rPr>
              <a:t>化（即一个点的深度等于周围点的深度的平均值）得到</a:t>
            </a:r>
            <a:r>
              <a:rPr lang="zh-CN" altLang="en-US" sz="1200" b="0" i="0" kern="1200" dirty="0" smtClean="0">
                <a:solidFill>
                  <a:schemeClr val="tx1"/>
                </a:solidFill>
                <a:effectLst/>
                <a:latin typeface="+mn-lt"/>
                <a:ea typeface="+mn-ea"/>
                <a:cs typeface="+mn-cs"/>
              </a:rPr>
              <a:t>的然后</a:t>
            </a:r>
            <a:r>
              <a:rPr lang="zh-CN" altLang="en-US" sz="1200" b="0" i="0" kern="1200" dirty="0" smtClean="0">
                <a:solidFill>
                  <a:schemeClr val="tx1"/>
                </a:solidFill>
                <a:effectLst/>
                <a:latin typeface="+mn-lt"/>
                <a:ea typeface="+mn-ea"/>
                <a:cs typeface="+mn-cs"/>
              </a:rPr>
              <a:t>剔除长期无法成功追踪的</a:t>
            </a:r>
            <a:r>
              <a:rPr lang="zh-CN" altLang="en-US" sz="1200" b="0" i="0" kern="1200" dirty="0" smtClean="0">
                <a:solidFill>
                  <a:schemeClr val="tx1"/>
                </a:solidFill>
                <a:effectLst/>
                <a:latin typeface="+mn-lt"/>
                <a:ea typeface="+mn-ea"/>
                <a:cs typeface="+mn-cs"/>
              </a:rPr>
              <a:t>点得到的，这样可以降低单个像素深度求解的计算量（参考了论文</a:t>
            </a:r>
            <a:r>
              <a:rPr lang="en-US" altLang="zh-CN" sz="1200" b="0" i="0" kern="1200" dirty="0" err="1" smtClean="0">
                <a:solidFill>
                  <a:schemeClr val="tx1"/>
                </a:solidFill>
                <a:effectLst/>
                <a:latin typeface="+mn-lt"/>
                <a:ea typeface="+mn-ea"/>
                <a:cs typeface="+mn-cs"/>
              </a:rPr>
              <a:t>semi_dense_vo</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LSD-SLAM</a:t>
            </a:r>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tracking</a:t>
            </a:r>
            <a:r>
              <a:rPr lang="zh-CN" altLang="en-US" sz="1200" b="0" i="0" kern="1200" dirty="0" smtClean="0">
                <a:solidFill>
                  <a:schemeClr val="tx1"/>
                </a:solidFill>
                <a:effectLst/>
                <a:latin typeface="+mn-lt"/>
                <a:ea typeface="+mn-ea"/>
                <a:cs typeface="+mn-cs"/>
              </a:rPr>
              <a:t>过程中对光度的误差进行了深度不确定性加权；关键帧的优化使用相似变换群的李代数而不是特殊欧氏群，进一步减小漂移尺度</a:t>
            </a:r>
            <a:r>
              <a:rPr lang="zh-CN" altLang="en-US" sz="1200" b="0" i="0" kern="1200" dirty="0" smtClean="0">
                <a:solidFill>
                  <a:schemeClr val="tx1"/>
                </a:solidFill>
                <a:effectLst/>
                <a:latin typeface="+mn-lt"/>
                <a:ea typeface="+mn-ea"/>
                <a:cs typeface="+mn-cs"/>
              </a:rPr>
              <a:t>。这些小的修改都有助于增强系统的鲁棒性</a:t>
            </a: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10</a:t>
            </a:fld>
            <a:endParaRPr lang="zh-CN" altLang="en-US"/>
          </a:p>
        </p:txBody>
      </p:sp>
    </p:spTree>
    <p:extLst>
      <p:ext uri="{BB962C8B-B14F-4D97-AF65-F5344CB8AC3E}">
        <p14:creationId xmlns:p14="http://schemas.microsoft.com/office/powerpoint/2010/main" val="54725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11</a:t>
            </a:fld>
            <a:endParaRPr lang="zh-CN" altLang="en-US"/>
          </a:p>
        </p:txBody>
      </p:sp>
    </p:spTree>
    <p:extLst>
      <p:ext uri="{BB962C8B-B14F-4D97-AF65-F5344CB8AC3E}">
        <p14:creationId xmlns:p14="http://schemas.microsoft.com/office/powerpoint/2010/main" val="52592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的全称是半直接视觉里程计（</a:t>
            </a:r>
            <a:r>
              <a:rPr lang="en-US" altLang="zh-CN" sz="1200" b="0" i="0" kern="1200" dirty="0" smtClean="0">
                <a:solidFill>
                  <a:schemeClr val="tx1"/>
                </a:solidFill>
                <a:effectLst/>
                <a:latin typeface="+mn-lt"/>
                <a:ea typeface="+mn-ea"/>
                <a:cs typeface="+mn-cs"/>
              </a:rPr>
              <a:t>Semi-direct Visual Odometry</a:t>
            </a:r>
            <a:r>
              <a:rPr lang="zh-CN" altLang="en-US" sz="1200" b="0" i="0" kern="1200" dirty="0" smtClean="0">
                <a:solidFill>
                  <a:schemeClr val="tx1"/>
                </a:solidFill>
                <a:effectLst/>
                <a:latin typeface="+mn-lt"/>
                <a:ea typeface="+mn-ea"/>
                <a:cs typeface="+mn-cs"/>
              </a:rPr>
              <a:t>）。说是</a:t>
            </a:r>
            <a:r>
              <a:rPr lang="en-US" altLang="zh-CN" sz="1200" b="0" i="0" kern="1200" dirty="0" smtClean="0">
                <a:solidFill>
                  <a:schemeClr val="tx1"/>
                </a:solidFill>
                <a:effectLst/>
                <a:latin typeface="+mn-lt"/>
                <a:ea typeface="+mn-ea"/>
                <a:cs typeface="+mn-cs"/>
              </a:rPr>
              <a:t>Semi-direct</a:t>
            </a:r>
            <a:r>
              <a:rPr lang="zh-CN" altLang="en-US" sz="1200" b="0" i="0" kern="1200" dirty="0" smtClean="0">
                <a:solidFill>
                  <a:schemeClr val="tx1"/>
                </a:solidFill>
                <a:effectLst/>
                <a:latin typeface="+mn-lt"/>
                <a:ea typeface="+mn-ea"/>
                <a:cs typeface="+mn-cs"/>
              </a:rPr>
              <a:t>是因为在对关键帧做滑窗优化的时候使用的是重投影误差而不是光度误差，但是在</a:t>
            </a:r>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中直接法起到非常重要的作用，所以这里仍然将</a:t>
            </a:r>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归为直接法</a:t>
            </a:r>
          </a:p>
          <a:p>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追踪的直接就是图像中</a:t>
            </a:r>
            <a:r>
              <a:rPr lang="zh-CN" altLang="en-US" sz="1200" b="0" i="0" kern="1200" dirty="0" smtClean="0">
                <a:solidFill>
                  <a:schemeClr val="tx1"/>
                </a:solidFill>
                <a:effectLst/>
                <a:latin typeface="+mn-lt"/>
                <a:ea typeface="+mn-ea"/>
                <a:cs typeface="+mn-cs"/>
              </a:rPr>
              <a:t>的更加稀疏的角点，速度非常快。</a:t>
            </a:r>
            <a:r>
              <a:rPr lang="zh-CN" altLang="en-US" sz="1200" b="0" i="0" kern="1200" dirty="0" smtClean="0">
                <a:solidFill>
                  <a:schemeClr val="tx1"/>
                </a:solidFill>
                <a:effectLst/>
                <a:latin typeface="+mn-lt"/>
                <a:ea typeface="+mn-ea"/>
                <a:cs typeface="+mn-cs"/>
              </a:rPr>
              <a:t>每传入一张新的图片，</a:t>
            </a:r>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的位姿估计模块会完成三个步骤：</a:t>
            </a:r>
            <a:r>
              <a:rPr lang="zh-CN" altLang="en-US" sz="1200" b="0" i="0" kern="1200" dirty="0" smtClean="0">
                <a:solidFill>
                  <a:schemeClr val="tx1"/>
                </a:solidFill>
                <a:effectLst/>
                <a:latin typeface="+mn-lt"/>
                <a:ea typeface="+mn-ea"/>
                <a:cs typeface="+mn-cs"/>
              </a:rPr>
              <a:t>将前一帧中已知</a:t>
            </a:r>
            <a:r>
              <a:rPr lang="zh-CN" altLang="en-US" sz="1200" b="0" i="0" kern="1200" dirty="0" smtClean="0">
                <a:solidFill>
                  <a:schemeClr val="tx1"/>
                </a:solidFill>
                <a:effectLst/>
                <a:latin typeface="+mn-lt"/>
                <a:ea typeface="+mn-ea"/>
                <a:cs typeface="+mn-cs"/>
              </a:rPr>
              <a:t>深度的特征点投影到新来的帧上，通过最小化光度误差来优化新传入的帧的位姿。第二步</a:t>
            </a:r>
            <a:r>
              <a:rPr lang="zh-CN" altLang="en-US" sz="1200" b="0" i="0" kern="1200" dirty="0" smtClean="0">
                <a:solidFill>
                  <a:schemeClr val="tx1"/>
                </a:solidFill>
                <a:effectLst/>
                <a:latin typeface="+mn-lt"/>
                <a:ea typeface="+mn-ea"/>
                <a:cs typeface="+mn-cs"/>
              </a:rPr>
              <a:t>是将所有附近地图点投影在</a:t>
            </a:r>
            <a:r>
              <a:rPr lang="zh-CN" altLang="en-US" sz="1200" b="0" i="0" kern="1200" dirty="0" smtClean="0">
                <a:solidFill>
                  <a:schemeClr val="tx1"/>
                </a:solidFill>
                <a:effectLst/>
                <a:latin typeface="+mn-lt"/>
                <a:ea typeface="+mn-ea"/>
                <a:cs typeface="+mn-cs"/>
              </a:rPr>
              <a:t>该</a:t>
            </a:r>
            <a:r>
              <a:rPr lang="zh-CN" altLang="en-US" sz="1200" b="0" i="0" kern="1200" dirty="0" smtClean="0">
                <a:solidFill>
                  <a:schemeClr val="tx1"/>
                </a:solidFill>
                <a:effectLst/>
                <a:latin typeface="+mn-lt"/>
                <a:ea typeface="+mn-ea"/>
                <a:cs typeface="+mn-cs"/>
              </a:rPr>
              <a:t>图片，</a:t>
            </a:r>
            <a:r>
              <a:rPr lang="zh-CN" altLang="en-US" sz="1200" b="0" i="0" kern="1200" dirty="0" smtClean="0">
                <a:solidFill>
                  <a:schemeClr val="tx1"/>
                </a:solidFill>
                <a:effectLst/>
                <a:latin typeface="+mn-lt"/>
                <a:ea typeface="+mn-ea"/>
                <a:cs typeface="+mn-cs"/>
              </a:rPr>
              <a:t>优化其投影的位置使得与之前观测到的结果的光度误差最小。注意这一步只是优化观测结果的位置，可能导致多视角的几何约束被破坏。所以为了保险起见会在最后一步</a:t>
            </a:r>
            <a:r>
              <a:rPr lang="zh-CN" altLang="en-US" sz="1200" b="0" i="0" kern="1200" dirty="0" smtClean="0">
                <a:solidFill>
                  <a:schemeClr val="tx1"/>
                </a:solidFill>
                <a:effectLst/>
                <a:latin typeface="+mn-lt"/>
                <a:ea typeface="+mn-ea"/>
                <a:cs typeface="+mn-cs"/>
              </a:rPr>
              <a:t>加上关于位姿和地图点位置的滑</a:t>
            </a:r>
            <a:r>
              <a:rPr lang="zh-CN" altLang="en-US" sz="1200" b="0" i="0" kern="1200" dirty="0" smtClean="0">
                <a:solidFill>
                  <a:schemeClr val="tx1"/>
                </a:solidFill>
                <a:effectLst/>
                <a:latin typeface="+mn-lt"/>
                <a:ea typeface="+mn-ea"/>
                <a:cs typeface="+mn-cs"/>
              </a:rPr>
              <a:t>窗</a:t>
            </a:r>
            <a:r>
              <a:rPr lang="zh-CN" altLang="en-US" sz="1200" b="0" i="0" kern="1200" dirty="0" smtClean="0">
                <a:solidFill>
                  <a:schemeClr val="tx1"/>
                </a:solidFill>
                <a:effectLst/>
                <a:latin typeface="+mn-lt"/>
                <a:ea typeface="+mn-ea"/>
                <a:cs typeface="+mn-cs"/>
              </a:rPr>
              <a:t>优化，通过最小化重投影误差来</a:t>
            </a:r>
            <a:r>
              <a:rPr lang="zh-CN" altLang="en-US" sz="1200" b="0" i="0" kern="1200" dirty="0" smtClean="0">
                <a:solidFill>
                  <a:schemeClr val="tx1"/>
                </a:solidFill>
                <a:effectLst/>
                <a:latin typeface="+mn-lt"/>
                <a:ea typeface="+mn-ea"/>
                <a:cs typeface="+mn-cs"/>
              </a:rPr>
              <a:t>强化几何约束。</a:t>
            </a:r>
          </a:p>
          <a:p>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12</a:t>
            </a:fld>
            <a:endParaRPr lang="zh-CN" altLang="en-US"/>
          </a:p>
        </p:txBody>
      </p:sp>
    </p:spTree>
    <p:extLst>
      <p:ext uri="{BB962C8B-B14F-4D97-AF65-F5344CB8AC3E}">
        <p14:creationId xmlns:p14="http://schemas.microsoft.com/office/powerpoint/2010/main" val="191893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的建图也采用了深度滤波的方式。如图所示（深度滤波图）一开始的时候像素所对应的</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维点所在的深度有一个估计，将</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维点比较可能出现的这条线段（图中的</a:t>
            </a:r>
            <a:r>
              <a:rPr lang="en-US" altLang="zh-CN" sz="1200" b="0" i="0" kern="1200" dirty="0" err="1" smtClean="0">
                <a:solidFill>
                  <a:schemeClr val="tx1"/>
                </a:solidFill>
                <a:effectLst/>
                <a:latin typeface="+mn-lt"/>
                <a:ea typeface="+mn-ea"/>
                <a:cs typeface="+mn-cs"/>
              </a:rPr>
              <a:t>d_min</a:t>
            </a:r>
            <a:r>
              <a:rPr lang="zh-CN" altLang="en-US" sz="1200" b="0" i="0" kern="1200" dirty="0" smtClean="0">
                <a:solidFill>
                  <a:schemeClr val="tx1"/>
                </a:solidFill>
                <a:effectLst/>
                <a:latin typeface="+mn-lt"/>
                <a:ea typeface="+mn-ea"/>
                <a:cs typeface="+mn-cs"/>
              </a:rPr>
              <a:t>和</a:t>
            </a:r>
            <a:r>
              <a:rPr lang="en-US" altLang="zh-CN" sz="1200" b="0" i="0" kern="1200" dirty="0" err="1" smtClean="0">
                <a:solidFill>
                  <a:schemeClr val="tx1"/>
                </a:solidFill>
                <a:effectLst/>
                <a:latin typeface="+mn-lt"/>
                <a:ea typeface="+mn-ea"/>
                <a:cs typeface="+mn-cs"/>
              </a:rPr>
              <a:t>d_max</a:t>
            </a:r>
            <a:r>
              <a:rPr lang="zh-CN" altLang="en-US" sz="1200" b="0" i="0" kern="1200" dirty="0" smtClean="0">
                <a:solidFill>
                  <a:schemeClr val="tx1"/>
                </a:solidFill>
                <a:effectLst/>
                <a:latin typeface="+mn-lt"/>
                <a:ea typeface="+mn-ea"/>
                <a:cs typeface="+mn-cs"/>
              </a:rPr>
              <a:t>）投影到新来的图片</a:t>
            </a:r>
            <a:r>
              <a:rPr lang="en-US" altLang="zh-CN" sz="1200" b="0" i="0" kern="1200" dirty="0" err="1" smtClean="0">
                <a:solidFill>
                  <a:schemeClr val="tx1"/>
                </a:solidFill>
                <a:effectLst/>
                <a:latin typeface="+mn-lt"/>
                <a:ea typeface="+mn-ea"/>
                <a:cs typeface="+mn-cs"/>
              </a:rPr>
              <a:t>I_k</a:t>
            </a:r>
            <a:r>
              <a:rPr lang="zh-CN" altLang="en-US" sz="1200" b="0" i="0" kern="1200" dirty="0" smtClean="0">
                <a:solidFill>
                  <a:schemeClr val="tx1"/>
                </a:solidFill>
                <a:effectLst/>
                <a:latin typeface="+mn-lt"/>
                <a:ea typeface="+mn-ea"/>
                <a:cs typeface="+mn-cs"/>
              </a:rPr>
              <a:t>中，在</a:t>
            </a:r>
            <a:r>
              <a:rPr lang="en-US" altLang="zh-CN" sz="1200" b="0" i="0" kern="1200" dirty="0" err="1" smtClean="0">
                <a:solidFill>
                  <a:schemeClr val="tx1"/>
                </a:solidFill>
                <a:effectLst/>
                <a:latin typeface="+mn-lt"/>
                <a:ea typeface="+mn-ea"/>
                <a:cs typeface="+mn-cs"/>
              </a:rPr>
              <a:t>I_k</a:t>
            </a:r>
            <a:r>
              <a:rPr lang="zh-CN" altLang="en-US" sz="1200" b="0" i="0" kern="1200" dirty="0" smtClean="0">
                <a:solidFill>
                  <a:schemeClr val="tx1"/>
                </a:solidFill>
                <a:effectLst/>
                <a:latin typeface="+mn-lt"/>
                <a:ea typeface="+mn-ea"/>
                <a:cs typeface="+mn-cs"/>
              </a:rPr>
              <a:t>中的这条线段上搜索光度误差和原先图片中的像素光度最接近的那个像素块，从而用后验概率更新原先深度的估计。这里采用了另外一篇工作</a:t>
            </a:r>
            <a:r>
              <a:rPr lang="en-US" altLang="zh-CN" sz="1200" b="0" i="0" kern="1200" dirty="0" smtClean="0">
                <a:solidFill>
                  <a:schemeClr val="tx1"/>
                </a:solidFill>
                <a:effectLst/>
                <a:latin typeface="+mn-lt"/>
                <a:ea typeface="+mn-ea"/>
                <a:cs typeface="+mn-cs"/>
              </a:rPr>
              <a:t>(video-based, real-time Multi View Stereo)</a:t>
            </a:r>
            <a:r>
              <a:rPr lang="zh-CN" altLang="en-US" sz="1200" b="0" i="0" kern="1200" dirty="0" smtClean="0">
                <a:solidFill>
                  <a:schemeClr val="tx1"/>
                </a:solidFill>
                <a:effectLst/>
                <a:latin typeface="+mn-lt"/>
                <a:ea typeface="+mn-ea"/>
                <a:cs typeface="+mn-cs"/>
              </a:rPr>
              <a:t>。虽然误差的来源只考虑了几何的不确定度，但它将误测量的结果建模成均匀分布，将好的测量结果建模成高斯分布，通过从混合模型中区分高斯分布</a:t>
            </a:r>
            <a:r>
              <a:rPr lang="zh-CN" altLang="en-US" sz="1200" b="0" i="0" kern="1200" dirty="0" smtClean="0">
                <a:solidFill>
                  <a:schemeClr val="tx1"/>
                </a:solidFill>
                <a:effectLst/>
                <a:latin typeface="+mn-lt"/>
                <a:ea typeface="+mn-ea"/>
                <a:cs typeface="+mn-cs"/>
              </a:rPr>
              <a:t>来剔除误</a:t>
            </a:r>
            <a:r>
              <a:rPr lang="zh-CN" altLang="en-US" sz="1200" b="0" i="0" kern="1200" dirty="0" smtClean="0">
                <a:solidFill>
                  <a:schemeClr val="tx1"/>
                </a:solidFill>
                <a:effectLst/>
                <a:latin typeface="+mn-lt"/>
                <a:ea typeface="+mn-ea"/>
                <a:cs typeface="+mn-cs"/>
              </a:rPr>
              <a:t>测量的</a:t>
            </a:r>
            <a:r>
              <a:rPr lang="zh-CN" altLang="en-US" sz="1200" b="0" i="0" kern="1200" dirty="0" smtClean="0">
                <a:solidFill>
                  <a:schemeClr val="tx1"/>
                </a:solidFill>
                <a:effectLst/>
                <a:latin typeface="+mn-lt"/>
                <a:ea typeface="+mn-ea"/>
                <a:cs typeface="+mn-cs"/>
              </a:rPr>
              <a:t>结果，</a:t>
            </a:r>
            <a:r>
              <a:rPr lang="zh-CN" altLang="en-US" sz="1200" b="0" i="0" kern="1200" dirty="0" smtClean="0">
                <a:solidFill>
                  <a:schemeClr val="tx1"/>
                </a:solidFill>
                <a:effectLst/>
                <a:latin typeface="+mn-lt"/>
                <a:ea typeface="+mn-ea"/>
                <a:cs typeface="+mn-cs"/>
              </a:rPr>
              <a:t>比</a:t>
            </a:r>
            <a:r>
              <a:rPr lang="en-US" altLang="zh-CN" sz="1200" b="0" i="0" kern="1200" dirty="0" smtClean="0">
                <a:solidFill>
                  <a:schemeClr val="tx1"/>
                </a:solidFill>
                <a:effectLst/>
                <a:latin typeface="+mn-lt"/>
                <a:ea typeface="+mn-ea"/>
                <a:cs typeface="+mn-cs"/>
              </a:rPr>
              <a:t>LSD-SLAM</a:t>
            </a:r>
            <a:r>
              <a:rPr lang="zh-CN" altLang="en-US" sz="1200" b="0" i="0" kern="1200" dirty="0" smtClean="0">
                <a:solidFill>
                  <a:schemeClr val="tx1"/>
                </a:solidFill>
                <a:effectLst/>
                <a:latin typeface="+mn-lt"/>
                <a:ea typeface="+mn-ea"/>
                <a:cs typeface="+mn-cs"/>
              </a:rPr>
              <a:t>的光滑化效率更高。</a:t>
            </a:r>
          </a:p>
          <a:p>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13</a:t>
            </a:fld>
            <a:endParaRPr lang="zh-CN" altLang="en-US"/>
          </a:p>
        </p:txBody>
      </p:sp>
    </p:spTree>
    <p:extLst>
      <p:ext uri="{BB962C8B-B14F-4D97-AF65-F5344CB8AC3E}">
        <p14:creationId xmlns:p14="http://schemas.microsoft.com/office/powerpoint/2010/main" val="287846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DSO</a:t>
            </a:r>
            <a:r>
              <a:rPr lang="zh-CN" altLang="en-US" dirty="0" smtClean="0"/>
              <a:t>是更加纯粹的使用直接方法来追踪稀疏</a:t>
            </a:r>
            <a:r>
              <a:rPr lang="en-US" altLang="zh-CN" dirty="0" smtClean="0"/>
              <a:t>3D</a:t>
            </a:r>
            <a:r>
              <a:rPr lang="zh-CN" altLang="en-US" dirty="0" smtClean="0"/>
              <a:t>点的一个框架。它考虑更加细致的相机成像过程，在处理图片的时候考虑了相机的光度标定。同时在光度残差中考虑了曝光的补偿和曝光时间的影响。残差中的</a:t>
            </a:r>
            <a:r>
              <a:rPr lang="en-US" altLang="zh-CN" dirty="0" smtClean="0"/>
              <a:t>$</a:t>
            </a:r>
            <a:r>
              <a:rPr lang="en-US" altLang="zh-CN" dirty="0" err="1" smtClean="0"/>
              <a:t>b_i</a:t>
            </a:r>
            <a:r>
              <a:rPr lang="en-US" altLang="zh-CN" dirty="0" smtClean="0"/>
              <a:t>, </a:t>
            </a:r>
            <a:r>
              <a:rPr lang="en-US" altLang="zh-CN" dirty="0" err="1" smtClean="0"/>
              <a:t>b_j</a:t>
            </a:r>
            <a:r>
              <a:rPr lang="en-US" altLang="zh-CN" dirty="0" smtClean="0"/>
              <a:t>$</a:t>
            </a:r>
            <a:r>
              <a:rPr lang="zh-CN" altLang="en-US" dirty="0" smtClean="0"/>
              <a:t>以及</a:t>
            </a:r>
            <a:r>
              <a:rPr lang="en-US" altLang="zh-CN" dirty="0" smtClean="0"/>
              <a:t>$</a:t>
            </a:r>
            <a:r>
              <a:rPr lang="en-US" altLang="zh-CN" dirty="0" err="1" smtClean="0"/>
              <a:t>t_ie</a:t>
            </a:r>
            <a:r>
              <a:rPr lang="en-US" altLang="zh-CN" dirty="0" smtClean="0"/>
              <a:t>^{</a:t>
            </a:r>
            <a:r>
              <a:rPr lang="en-US" altLang="zh-CN" dirty="0" err="1" smtClean="0"/>
              <a:t>a_i</a:t>
            </a:r>
            <a:r>
              <a:rPr lang="en-US" altLang="zh-CN" dirty="0" smtClean="0"/>
              <a:t>}, </a:t>
            </a:r>
            <a:r>
              <a:rPr lang="en-US" altLang="zh-CN" dirty="0" err="1" smtClean="0"/>
              <a:t>t^je</a:t>
            </a:r>
            <a:r>
              <a:rPr lang="en-US" altLang="zh-CN" dirty="0" smtClean="0"/>
              <a:t>^{</a:t>
            </a:r>
            <a:r>
              <a:rPr lang="en-US" altLang="zh-CN" dirty="0" err="1" smtClean="0"/>
              <a:t>a_j</a:t>
            </a:r>
            <a:r>
              <a:rPr lang="en-US" altLang="zh-CN" dirty="0" smtClean="0"/>
              <a:t>}$</a:t>
            </a:r>
            <a:r>
              <a:rPr lang="zh-CN" altLang="en-US" dirty="0" smtClean="0"/>
              <a:t>描述的是整张图片拍摄时的变量</a:t>
            </a:r>
            <a:r>
              <a:rPr lang="en-US" altLang="zh-CN" dirty="0" smtClean="0"/>
              <a:t>——</a:t>
            </a:r>
            <a:r>
              <a:rPr lang="zh-CN" altLang="en-US" dirty="0" smtClean="0"/>
              <a:t>不同的照片拍摄的基础亮度可能不同，曝光的时间也会有差别。每一个残差不是针对单个像素而是针对一个被设计过的小邻域中的整体的差别。这样就可以描述虽然</a:t>
            </a:r>
            <a:r>
              <a:rPr lang="en-US" altLang="zh-CN" dirty="0" err="1" smtClean="0"/>
              <a:t>i</a:t>
            </a:r>
            <a:r>
              <a:rPr lang="zh-CN" altLang="en-US" dirty="0" smtClean="0"/>
              <a:t>比</a:t>
            </a:r>
            <a:r>
              <a:rPr lang="en-US" altLang="zh-CN" dirty="0" smtClean="0"/>
              <a:t>j</a:t>
            </a:r>
            <a:r>
              <a:rPr lang="zh-CN" altLang="en-US" dirty="0" smtClean="0"/>
              <a:t>亮一点但是在一个小邻域内的亮度分布相差不大。这也使得</a:t>
            </a:r>
            <a:r>
              <a:rPr lang="en-US" altLang="zh-CN" dirty="0" smtClean="0"/>
              <a:t>DSO</a:t>
            </a:r>
            <a:r>
              <a:rPr lang="zh-CN" altLang="en-US" dirty="0" smtClean="0"/>
              <a:t>能够处理更大的拍摄间隔（像之前的</a:t>
            </a:r>
            <a:r>
              <a:rPr lang="en-US" altLang="zh-CN" dirty="0" smtClean="0"/>
              <a:t>DTAM</a:t>
            </a:r>
            <a:r>
              <a:rPr lang="zh-CN" altLang="en-US" dirty="0" smtClean="0"/>
              <a:t>都是针对视频流进行估计的）公式中的</a:t>
            </a:r>
            <a:r>
              <a:rPr lang="en-US" altLang="zh-CN" dirty="0" smtClean="0"/>
              <a:t>$</a:t>
            </a:r>
            <a:r>
              <a:rPr lang="en-US" altLang="zh-CN" dirty="0" err="1" smtClean="0"/>
              <a:t>w_p</a:t>
            </a:r>
            <a:r>
              <a:rPr lang="en-US" altLang="zh-CN" dirty="0" smtClean="0"/>
              <a:t>$</a:t>
            </a:r>
            <a:r>
              <a:rPr lang="zh-CN" altLang="en-US" dirty="0" smtClean="0"/>
              <a:t>是与梯度相关的一个权值，像素梯度越大的地方的残差越重要。</a:t>
            </a:r>
            <a:endParaRPr lang="en-US" altLang="zh-CN" dirty="0" smtClean="0"/>
          </a:p>
          <a:p>
            <a:endParaRPr lang="en-US" altLang="zh-CN" dirty="0" smtClean="0"/>
          </a:p>
          <a:p>
            <a:r>
              <a:rPr lang="en-US" altLang="zh-CN" dirty="0" smtClean="0"/>
              <a:t>DSO</a:t>
            </a:r>
            <a:r>
              <a:rPr lang="zh-CN" altLang="en-US" dirty="0" smtClean="0"/>
              <a:t>的优化过程只使用相对少量且总数固定的</a:t>
            </a:r>
            <a:r>
              <a:rPr lang="en-US" altLang="zh-CN" dirty="0" smtClean="0"/>
              <a:t>3d</a:t>
            </a:r>
            <a:r>
              <a:rPr lang="zh-CN" altLang="en-US" dirty="0" smtClean="0"/>
              <a:t>点，因此对</a:t>
            </a:r>
            <a:r>
              <a:rPr lang="en-US" altLang="zh-CN" dirty="0" smtClean="0"/>
              <a:t>3d</a:t>
            </a:r>
            <a:r>
              <a:rPr lang="zh-CN" altLang="en-US" dirty="0" smtClean="0"/>
              <a:t>点的质量可以做比较严格的保证。一个</a:t>
            </a:r>
            <a:r>
              <a:rPr lang="en-US" altLang="zh-CN" dirty="0" smtClean="0"/>
              <a:t>3d</a:t>
            </a:r>
            <a:r>
              <a:rPr lang="zh-CN" altLang="en-US" dirty="0" smtClean="0"/>
              <a:t>点要想被加入到地图中，需要经历选取，追踪和激活三个阶段。选取的投影是图片中灰度变化较大的区域且尽量保证分布</a:t>
            </a:r>
            <a:r>
              <a:rPr lang="zh-CN" altLang="en-US" dirty="0" smtClean="0"/>
              <a:t>均匀；追踪</a:t>
            </a:r>
            <a:r>
              <a:rPr lang="zh-CN" altLang="en-US" dirty="0" smtClean="0"/>
              <a:t>的过程采用了</a:t>
            </a:r>
            <a:r>
              <a:rPr lang="en-US" altLang="zh-CN" dirty="0" smtClean="0"/>
              <a:t>LSD</a:t>
            </a:r>
            <a:r>
              <a:rPr lang="zh-CN" altLang="en-US" dirty="0" smtClean="0"/>
              <a:t>相同的深度滤波</a:t>
            </a:r>
            <a:r>
              <a:rPr lang="zh-CN" altLang="en-US" dirty="0" smtClean="0"/>
              <a:t>方法；最后，当</a:t>
            </a:r>
            <a:r>
              <a:rPr lang="zh-CN" altLang="en-US" dirty="0" smtClean="0"/>
              <a:t>滑窗中有特征点被边缘化之后，那些和现有特征点在当前帧上的投影距离最大的点会被激活，加入到优化过程中。</a:t>
            </a:r>
            <a:endParaRPr lang="en-US" altLang="zh-CN" dirty="0" smtClean="0"/>
          </a:p>
          <a:p>
            <a:endParaRPr lang="en-US" altLang="zh-CN" dirty="0" smtClean="0"/>
          </a:p>
          <a:p>
            <a:r>
              <a:rPr lang="zh-CN" altLang="en-US" dirty="0" smtClean="0"/>
              <a:t>*</a:t>
            </a:r>
            <a:r>
              <a:rPr lang="en-US" altLang="zh-CN" dirty="0" smtClean="0"/>
              <a:t>DSO</a:t>
            </a:r>
            <a:r>
              <a:rPr lang="zh-CN" altLang="en-US" dirty="0" smtClean="0"/>
              <a:t>的剔除误匹配的依据是像素误差超过一定阈值或者极限搜索的时候极小不够明显</a:t>
            </a:r>
            <a:endParaRPr lang="en-US" altLang="zh-CN" dirty="0" smtClean="0"/>
          </a:p>
        </p:txBody>
      </p:sp>
      <p:sp>
        <p:nvSpPr>
          <p:cNvPr id="4" name="灯片编号占位符 3"/>
          <p:cNvSpPr>
            <a:spLocks noGrp="1"/>
          </p:cNvSpPr>
          <p:nvPr>
            <p:ph type="sldNum" sz="quarter" idx="10"/>
          </p:nvPr>
        </p:nvSpPr>
        <p:spPr/>
        <p:txBody>
          <a:bodyPr/>
          <a:lstStyle/>
          <a:p>
            <a:fld id="{D6A9F1A6-E2EA-48EC-BD00-8D5428C9C174}" type="slidenum">
              <a:rPr lang="zh-CN" altLang="en-US" smtClean="0"/>
              <a:t>14</a:t>
            </a:fld>
            <a:endParaRPr lang="zh-CN" altLang="en-US"/>
          </a:p>
        </p:txBody>
      </p:sp>
    </p:spTree>
    <p:extLst>
      <p:ext uri="{BB962C8B-B14F-4D97-AF65-F5344CB8AC3E}">
        <p14:creationId xmlns:p14="http://schemas.microsoft.com/office/powerpoint/2010/main" val="217986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残差项应该考虑不确定度。不同测量的置信度是不一样的。最早的</a:t>
            </a:r>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构建的光度残差所有帧的贡献是相同的，在后续的工作中就都考虑了将残差用像素的梯度进行加权</a:t>
            </a:r>
            <a:r>
              <a:rPr lang="zh-CN" altLang="en-US" sz="1200" b="0" i="0" kern="1200" dirty="0" smtClean="0">
                <a:solidFill>
                  <a:schemeClr val="tx1"/>
                </a:solidFill>
                <a:effectLst/>
                <a:latin typeface="+mn-lt"/>
                <a:ea typeface="+mn-ea"/>
                <a:cs typeface="+mn-cs"/>
              </a:rPr>
              <a:t>。这是一个比较普适性的构建残差的方法。对</a:t>
            </a:r>
            <a:r>
              <a:rPr lang="zh-CN" altLang="en-US" sz="1200" b="0" i="0" kern="1200" dirty="0" smtClean="0">
                <a:solidFill>
                  <a:schemeClr val="tx1"/>
                </a:solidFill>
                <a:effectLst/>
                <a:latin typeface="+mn-lt"/>
                <a:ea typeface="+mn-ea"/>
                <a:cs typeface="+mn-cs"/>
              </a:rPr>
              <a:t>构建人行走模型的过程的</a:t>
            </a:r>
            <a:r>
              <a:rPr lang="en-US" altLang="zh-CN" sz="1200" b="0" i="0" kern="1200" dirty="0" smtClean="0">
                <a:solidFill>
                  <a:schemeClr val="tx1"/>
                </a:solidFill>
                <a:effectLst/>
                <a:latin typeface="+mn-lt"/>
                <a:ea typeface="+mn-ea"/>
                <a:cs typeface="+mn-cs"/>
              </a:rPr>
              <a:t>IMU</a:t>
            </a:r>
            <a:r>
              <a:rPr lang="zh-CN" altLang="en-US" sz="1200" b="0" i="0" kern="1200" dirty="0" smtClean="0">
                <a:solidFill>
                  <a:schemeClr val="tx1"/>
                </a:solidFill>
                <a:effectLst/>
                <a:latin typeface="+mn-lt"/>
                <a:ea typeface="+mn-ea"/>
                <a:cs typeface="+mn-cs"/>
              </a:rPr>
              <a:t>观测数据也有启发，即使是</a:t>
            </a:r>
            <a:r>
              <a:rPr lang="zh-CN" altLang="en-US" sz="1200" b="0" i="0" kern="1200" dirty="0" smtClean="0">
                <a:solidFill>
                  <a:schemeClr val="tx1"/>
                </a:solidFill>
                <a:effectLst/>
                <a:latin typeface="+mn-lt"/>
                <a:ea typeface="+mn-ea"/>
                <a:cs typeface="+mn-cs"/>
              </a:rPr>
              <a:t>在直线行走的</a:t>
            </a:r>
            <a:r>
              <a:rPr lang="zh-CN" altLang="en-US" sz="1200" b="0" i="0" kern="1200" dirty="0" smtClean="0">
                <a:solidFill>
                  <a:schemeClr val="tx1"/>
                </a:solidFill>
                <a:effectLst/>
                <a:latin typeface="+mn-lt"/>
                <a:ea typeface="+mn-ea"/>
                <a:cs typeface="+mn-cs"/>
              </a:rPr>
              <a:t>过程中不同时刻的测量值的好坏也是不同的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不可能</a:t>
            </a:r>
            <a:r>
              <a:rPr lang="zh-CN" altLang="en-US" sz="1200" b="0" i="0" kern="1200" dirty="0" smtClean="0">
                <a:solidFill>
                  <a:schemeClr val="tx1"/>
                </a:solidFill>
                <a:effectLst/>
                <a:latin typeface="+mn-lt"/>
                <a:ea typeface="+mn-ea"/>
                <a:cs typeface="+mn-cs"/>
              </a:rPr>
              <a:t>总是期待人沿着直线复合同一个模型去行走，脚步稍微偏以下或者路面有障碍物都可能有影响</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，不能一视同仁。除了设计正常情况下走路对</a:t>
            </a:r>
            <a:r>
              <a:rPr lang="en-US" altLang="zh-CN" sz="1200" b="0" i="0" kern="1200" dirty="0" smtClean="0">
                <a:solidFill>
                  <a:schemeClr val="tx1"/>
                </a:solidFill>
                <a:effectLst/>
                <a:latin typeface="+mn-lt"/>
                <a:ea typeface="+mn-ea"/>
                <a:cs typeface="+mn-cs"/>
              </a:rPr>
              <a:t>IMU</a:t>
            </a:r>
            <a:r>
              <a:rPr lang="zh-CN" altLang="en-US" sz="1200" b="0" i="0" kern="1200" dirty="0" smtClean="0">
                <a:solidFill>
                  <a:schemeClr val="tx1"/>
                </a:solidFill>
                <a:effectLst/>
                <a:latin typeface="+mn-lt"/>
                <a:ea typeface="+mn-ea"/>
                <a:cs typeface="+mn-cs"/>
              </a:rPr>
              <a:t>的影响之外，还应该对测量得到的结果的好坏有一个评价。对于坏的结果</a:t>
            </a:r>
            <a:r>
              <a:rPr lang="zh-CN" altLang="en-US" sz="1200" b="0" i="0" kern="1200" dirty="0" smtClean="0">
                <a:solidFill>
                  <a:schemeClr val="tx1"/>
                </a:solidFill>
                <a:effectLst/>
                <a:latin typeface="+mn-lt"/>
                <a:ea typeface="+mn-ea"/>
                <a:cs typeface="+mn-cs"/>
              </a:rPr>
              <a:t>，最好不是扔掉</a:t>
            </a:r>
            <a:r>
              <a:rPr lang="zh-CN" altLang="en-US" sz="1200" b="0" i="0" kern="1200" dirty="0" smtClean="0">
                <a:solidFill>
                  <a:schemeClr val="tx1"/>
                </a:solidFill>
                <a:effectLst/>
                <a:latin typeface="+mn-lt"/>
                <a:ea typeface="+mn-ea"/>
                <a:cs typeface="+mn-cs"/>
              </a:rPr>
              <a:t>，或者降低它占残差的比例</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之前还考虑过将因子图拆分成两个子图，一个对高速产生的数据做</a:t>
            </a:r>
            <a:r>
              <a:rPr lang="en-US" altLang="zh-CN" sz="1200" b="0" i="0" kern="1200" dirty="0" smtClean="0">
                <a:solidFill>
                  <a:schemeClr val="tx1"/>
                </a:solidFill>
                <a:effectLst/>
                <a:latin typeface="+mn-lt"/>
                <a:ea typeface="+mn-ea"/>
                <a:cs typeface="+mn-cs"/>
              </a:rPr>
              <a:t>VIO</a:t>
            </a:r>
            <a:r>
              <a:rPr lang="zh-CN" altLang="en-US" sz="1200" b="0" i="0" kern="1200" dirty="0" smtClean="0">
                <a:solidFill>
                  <a:schemeClr val="tx1"/>
                </a:solidFill>
                <a:effectLst/>
                <a:latin typeface="+mn-lt"/>
                <a:ea typeface="+mn-ea"/>
                <a:cs typeface="+mn-cs"/>
              </a:rPr>
              <a:t>，另一个对稀疏化后的数据做</a:t>
            </a:r>
            <a:r>
              <a:rPr lang="en-US" altLang="zh-CN" sz="1200" b="0" i="0" kern="1200" dirty="0" smtClean="0">
                <a:solidFill>
                  <a:schemeClr val="tx1"/>
                </a:solidFill>
                <a:effectLst/>
                <a:latin typeface="+mn-lt"/>
                <a:ea typeface="+mn-ea"/>
                <a:cs typeface="+mn-cs"/>
              </a:rPr>
              <a:t>VPO</a:t>
            </a:r>
            <a:r>
              <a:rPr lang="zh-CN" altLang="en-US" sz="1200" b="0" i="0" kern="1200" dirty="0" smtClean="0">
                <a:solidFill>
                  <a:schemeClr val="tx1"/>
                </a:solidFill>
                <a:effectLst/>
                <a:latin typeface="+mn-lt"/>
                <a:ea typeface="+mn-ea"/>
                <a:cs typeface="+mn-cs"/>
              </a:rPr>
              <a:t>。如果这两部分实现在不同的平台上，在</a:t>
            </a:r>
            <a:r>
              <a:rPr lang="en-US" altLang="zh-CN" sz="1200" b="0" i="0" kern="1200" dirty="0" smtClean="0">
                <a:solidFill>
                  <a:schemeClr val="tx1"/>
                </a:solidFill>
                <a:effectLst/>
                <a:latin typeface="+mn-lt"/>
                <a:ea typeface="+mn-ea"/>
                <a:cs typeface="+mn-cs"/>
              </a:rPr>
              <a:t>VIO</a:t>
            </a:r>
            <a:r>
              <a:rPr lang="zh-CN" altLang="en-US" sz="1200" b="0" i="0" kern="1200" dirty="0" smtClean="0">
                <a:solidFill>
                  <a:schemeClr val="tx1"/>
                </a:solidFill>
                <a:effectLst/>
                <a:latin typeface="+mn-lt"/>
                <a:ea typeface="+mn-ea"/>
                <a:cs typeface="+mn-cs"/>
              </a:rPr>
              <a:t>的部分使用稀疏直接的</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做前端（而不是采用</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）是否能够实现高性能，同时在弱纹理环境下也有较好的</a:t>
            </a:r>
            <a:r>
              <a:rPr lang="zh-CN" altLang="en-US" sz="1200" b="0" i="0" kern="1200" dirty="0" smtClean="0">
                <a:solidFill>
                  <a:schemeClr val="tx1"/>
                </a:solidFill>
                <a:effectLst/>
                <a:latin typeface="+mn-lt"/>
                <a:ea typeface="+mn-ea"/>
                <a:cs typeface="+mn-cs"/>
              </a:rPr>
              <a:t>鲁棒性（参考</a:t>
            </a:r>
            <a:r>
              <a:rPr lang="en-US" altLang="zh-CN" sz="1200" b="0" i="0" kern="1200" dirty="0" smtClean="0">
                <a:solidFill>
                  <a:schemeClr val="tx1"/>
                </a:solidFill>
                <a:effectLst/>
                <a:latin typeface="+mn-lt"/>
                <a:ea typeface="+mn-ea"/>
                <a:cs typeface="+mn-cs"/>
              </a:rPr>
              <a:t>SVO</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最后是对</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能够更大大规模落地的一个思考，</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在内部是一个非常紧致的耦合，而且种类也很多，不同类型的</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的内部实现千差万别，这些</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如何在外部提供统一的一个接口，使得它们能够方便地进行扩展和使用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比如和其它测量结果进行融合，也是值得去解决的一个问题。深度学习在这方面的发展可以给我们一定的启发，深度学习发展的三驾马车：数据集，并行计算架构以及自动求导的软件框架共同推动了深度学习的发展。</a:t>
            </a:r>
            <a:r>
              <a:rPr lang="en-US" altLang="zh-CN" sz="1200" b="0" i="0" kern="1200" dirty="0" smtClean="0">
                <a:solidFill>
                  <a:schemeClr val="tx1"/>
                </a:solidFill>
                <a:effectLst/>
                <a:latin typeface="+mn-lt"/>
                <a:ea typeface="+mn-ea"/>
                <a:cs typeface="+mn-cs"/>
              </a:rPr>
              <a:t>SLAM</a:t>
            </a:r>
            <a:r>
              <a:rPr lang="zh-CN" altLang="en-US" sz="1200" b="0" i="0" kern="1200" dirty="0" smtClean="0">
                <a:solidFill>
                  <a:schemeClr val="tx1"/>
                </a:solidFill>
                <a:effectLst/>
                <a:latin typeface="+mn-lt"/>
                <a:ea typeface="+mn-ea"/>
                <a:cs typeface="+mn-cs"/>
              </a:rPr>
              <a:t>本身并不缺乏数据集，经过长期的努力，计算实时性也得到了大幅度的提升，但是作为基本组件之一的</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还是不能够做到拿来即用，一方面和测量时需要的复杂的标定过程有关，另一方面也和现有的融合框架较为复杂，</a:t>
            </a:r>
            <a:r>
              <a:rPr lang="en-US" altLang="zh-CN" sz="1200" b="0" i="0" kern="1200" dirty="0" smtClean="0">
                <a:solidFill>
                  <a:schemeClr val="tx1"/>
                </a:solidFill>
                <a:effectLst/>
                <a:latin typeface="+mn-lt"/>
                <a:ea typeface="+mn-ea"/>
                <a:cs typeface="+mn-cs"/>
              </a:rPr>
              <a:t>VO</a:t>
            </a:r>
            <a:r>
              <a:rPr lang="zh-CN" altLang="en-US" sz="1200" b="0" i="0" kern="1200" dirty="0" smtClean="0">
                <a:solidFill>
                  <a:schemeClr val="tx1"/>
                </a:solidFill>
                <a:effectLst/>
                <a:latin typeface="+mn-lt"/>
                <a:ea typeface="+mn-ea"/>
                <a:cs typeface="+mn-cs"/>
              </a:rPr>
              <a:t>向外没有统一的接口有关。这也是我们在开发过程中需要面临和解决的问题。</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6A9F1A6-E2EA-48EC-BD00-8D5428C9C174}" type="slidenum">
              <a:rPr lang="zh-CN" altLang="en-US" smtClean="0"/>
              <a:t>15</a:t>
            </a:fld>
            <a:endParaRPr lang="zh-CN" altLang="en-US"/>
          </a:p>
        </p:txBody>
      </p:sp>
    </p:spTree>
    <p:extLst>
      <p:ext uri="{BB962C8B-B14F-4D97-AF65-F5344CB8AC3E}">
        <p14:creationId xmlns:p14="http://schemas.microsoft.com/office/powerpoint/2010/main" val="395686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我们首先再次明确</a:t>
                </a:r>
                <a:r>
                  <a:rPr lang="en-US" altLang="zh-CN" dirty="0" smtClean="0"/>
                  <a:t>VO</a:t>
                </a:r>
                <a:r>
                  <a:rPr lang="zh-CN" altLang="en-US" dirty="0" smtClean="0"/>
                  <a:t>的定义：就是借助单个或者多个摄像机来估计某个感兴趣的对象（称之为</a:t>
                </a:r>
                <a:r>
                  <a:rPr lang="en-US" altLang="zh-CN" dirty="0" smtClean="0"/>
                  <a:t>agent</a:t>
                </a:r>
                <a:r>
                  <a:rPr lang="zh-CN" altLang="en-US" dirty="0" smtClean="0"/>
                  <a:t>）自身的运动，同时对周围的环境进行建模的这样一个过程</a:t>
                </a:r>
                <a:r>
                  <a:rPr lang="zh-CN" altLang="en-US" dirty="0" smtClean="0"/>
                  <a:t>。考虑</a:t>
                </a:r>
                <a:r>
                  <a:rPr lang="zh-CN" altLang="en-US" dirty="0" smtClean="0"/>
                  <a:t>到我们应用的场景，主要是人拿着移动设备进行定位，在兼容性最好的</a:t>
                </a:r>
                <a:r>
                  <a:rPr lang="en-US" altLang="zh-CN" dirty="0" smtClean="0"/>
                  <a:t>Android</a:t>
                </a:r>
                <a:r>
                  <a:rPr lang="zh-CN" altLang="en-US" dirty="0" smtClean="0"/>
                  <a:t>平台上通常只通过</a:t>
                </a:r>
                <a:r>
                  <a:rPr lang="en-US" altLang="zh-CN" dirty="0" smtClean="0"/>
                  <a:t>API</a:t>
                </a:r>
                <a:r>
                  <a:rPr lang="zh-CN" altLang="en-US" dirty="0" smtClean="0"/>
                  <a:t>向上提供一张不含深度的</a:t>
                </a:r>
                <a:r>
                  <a:rPr lang="en-US" altLang="zh-CN" dirty="0" smtClean="0"/>
                  <a:t>RGB</a:t>
                </a:r>
                <a:r>
                  <a:rPr lang="zh-CN" altLang="en-US" dirty="0" smtClean="0"/>
                  <a:t>图片，所以我们在这里只考虑单目非深度的情形。</a:t>
                </a:r>
                <a:endParaRPr lang="en-US" altLang="zh-CN" dirty="0" smtClean="0"/>
              </a:p>
              <a:p>
                <a:endParaRPr lang="en-US" altLang="zh-CN" dirty="0" smtClean="0"/>
              </a:p>
              <a:p>
                <a:r>
                  <a:rPr lang="zh-CN" altLang="en-US" dirty="0" smtClean="0"/>
                  <a:t>单目摄像机还有一个特点是尺度的不确定性，一个近处很小的物体和远处很大的物体可以得到相同的图像，虽然对状态估计带来了额外的麻烦，但是这也意味着单目相机可以适应各种尺度场景的建模，而不会像双目或者</a:t>
                </a:r>
                <a:r>
                  <a:rPr lang="en-US" altLang="zh-CN" dirty="0" smtClean="0"/>
                  <a:t>RGBD</a:t>
                </a:r>
                <a:r>
                  <a:rPr lang="zh-CN" altLang="en-US" dirty="0" smtClean="0"/>
                  <a:t>相机受到感知范围的限制。（左边是</a:t>
                </a:r>
                <a:r>
                  <a:rPr lang="en-US" altLang="zh-CN" dirty="0" smtClean="0"/>
                  <a:t>LSD-SLAM</a:t>
                </a:r>
                <a:r>
                  <a:rPr lang="zh-CN" altLang="en-US" dirty="0" smtClean="0"/>
                  <a:t>对一栋建筑物的建模，右边是</a:t>
                </a:r>
                <a:r>
                  <a:rPr lang="en-US" altLang="zh-CN" dirty="0" smtClean="0"/>
                  <a:t>PTAM</a:t>
                </a:r>
                <a:r>
                  <a:rPr lang="zh-CN" altLang="en-US" dirty="0" smtClean="0"/>
                  <a:t>对桌面环境的建模）</a:t>
                </a:r>
                <a:endParaRPr lang="en-US" altLang="zh-CN" dirty="0" smtClean="0"/>
              </a:p>
            </p:txBody>
          </p:sp>
        </mc:Choice>
        <mc:Fallback xmlns="">
          <p:sp>
            <p:nvSpPr>
              <p:cNvPr id="3" name="备注占位符 2"/>
              <p:cNvSpPr>
                <a:spLocks noGrp="1"/>
              </p:cNvSpPr>
              <p:nvPr>
                <p:ph type="body" idx="1"/>
              </p:nvPr>
            </p:nvSpPr>
            <p:spPr/>
            <p:txBody>
              <a:bodyPr/>
              <a:lstStyle/>
              <a:p>
                <a:r>
                  <a:rPr lang="zh-CN" altLang="en-US" dirty="0"/>
                  <a:t>无人机平台通常配备有非常丰富的编程接口，大部分无人机支持从接口中读出驱动力</a:t>
                </a:r>
                <a:r>
                  <a:rPr lang="en-US" altLang="zh-CN" dirty="0"/>
                  <a:t>(</a:t>
                </a:r>
                <a:r>
                  <a:rPr lang="zh-CN" altLang="en-US" dirty="0"/>
                  <a:t>上面的</a:t>
                </a:r>
                <a:r>
                  <a:rPr lang="zh-CN" altLang="en-US" sz="1200" b="1" i="0">
                    <a:latin typeface="Cambria Math" panose="02040503050406030204" pitchFamily="18" charset="0"/>
                  </a:rPr>
                  <a:t>𝑭_</a:t>
                </a:r>
                <a:r>
                  <a:rPr lang="en-US" altLang="zh-CN" sz="1200" b="0" i="0">
                    <a:latin typeface="Cambria Math" panose="02040503050406030204" pitchFamily="18" charset="0"/>
                  </a:rPr>
                  <a:t>𝑎𝑐</a:t>
                </a:r>
                <a:r>
                  <a:rPr lang="zh-CN" altLang="en-US" sz="1200" i="0">
                    <a:latin typeface="Cambria Math" panose="02040503050406030204" pitchFamily="18" charset="0"/>
                  </a:rPr>
                  <a:t>𝑡，</a:t>
                </a:r>
                <a:r>
                  <a:rPr lang="zh-CN" altLang="en-US" dirty="0"/>
                  <a:t>后面称为推力</a:t>
                </a:r>
                <a:r>
                  <a:rPr lang="en-US" altLang="zh-CN" dirty="0"/>
                  <a:t>thrust)</a:t>
                </a:r>
                <a:r>
                  <a:rPr lang="zh-CN" altLang="en-US" dirty="0"/>
                  <a:t>，最直接的估计受力的方式就是牛顿第二定律</a:t>
                </a:r>
                <a:r>
                  <a:rPr lang="en-US" altLang="zh-CN" dirty="0"/>
                  <a:t>(</a:t>
                </a:r>
                <a:r>
                  <a:rPr lang="zh-CN" altLang="en-US" dirty="0"/>
                  <a:t>也称为确定性方法</a:t>
                </a:r>
                <a:r>
                  <a:rPr lang="en-US" altLang="zh-CN" dirty="0"/>
                  <a:t>)</a:t>
                </a:r>
                <a:r>
                  <a:rPr lang="zh-CN" altLang="en-US" dirty="0"/>
                  <a:t>，将无人机受力分成驱动力，重力以及想要求解的外部作用，利用</a:t>
                </a:r>
                <a:r>
                  <a:rPr lang="en-US" altLang="zh-CN" dirty="0"/>
                  <a:t>IMU</a:t>
                </a:r>
                <a:r>
                  <a:rPr lang="zh-CN" altLang="en-US" dirty="0"/>
                  <a:t>读出的加速度即可求解外力。</a:t>
                </a:r>
                <a:endParaRPr lang="en-US" altLang="zh-CN" dirty="0"/>
              </a:p>
              <a:p>
                <a:r>
                  <a:rPr lang="zh-CN" altLang="en-US" dirty="0"/>
                  <a:t>然而这种方式存在的问题是</a:t>
                </a:r>
                <a:r>
                  <a:rPr lang="en-US" altLang="zh-CN" dirty="0"/>
                  <a:t>…</a:t>
                </a:r>
                <a:endParaRPr lang="zh-CN" altLang="en-US" dirty="0"/>
              </a:p>
            </p:txBody>
          </p:sp>
        </mc:Fallback>
      </mc:AlternateContent>
      <p:sp>
        <p:nvSpPr>
          <p:cNvPr id="4" name="灯片编号占位符 3"/>
          <p:cNvSpPr>
            <a:spLocks noGrp="1"/>
          </p:cNvSpPr>
          <p:nvPr>
            <p:ph type="sldNum" sz="quarter" idx="5"/>
          </p:nvPr>
        </p:nvSpPr>
        <p:spPr/>
        <p:txBody>
          <a:bodyPr/>
          <a:lstStyle/>
          <a:p>
            <a:fld id="{490B11E1-1DC8-4C3F-A3AC-437868E249C2}" type="slidenum">
              <a:rPr lang="zh-CN" altLang="en-US" smtClean="0"/>
              <a:t>2</a:t>
            </a:fld>
            <a:endParaRPr lang="zh-CN" altLang="en-US"/>
          </a:p>
        </p:txBody>
      </p:sp>
    </p:spTree>
    <p:extLst>
      <p:ext uri="{BB962C8B-B14F-4D97-AF65-F5344CB8AC3E}">
        <p14:creationId xmlns:p14="http://schemas.microsoft.com/office/powerpoint/2010/main" val="220063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针对</a:t>
            </a:r>
            <a:r>
              <a:rPr lang="en-US" altLang="zh-CN" dirty="0" smtClean="0"/>
              <a:t>VO</a:t>
            </a:r>
            <a:r>
              <a:rPr lang="zh-CN" altLang="en-US" dirty="0" smtClean="0"/>
              <a:t>的分类标准有很多种，常见的一种分类标准基于滤波还是基于非线性优化，尽管这确实会对整个系统的设计产生影响，在本质上这实际上是对视觉测量背后优化问题的求解方式分类，我更倾向于按照视觉测量模型本身来进行分类，这里面有两组概念：间接和直接，稀疏和稠密。</a:t>
            </a:r>
            <a:endParaRPr lang="en-US" altLang="zh-CN" dirty="0" smtClean="0"/>
          </a:p>
          <a:p>
            <a:endParaRPr lang="en-US" altLang="zh-CN" dirty="0" smtClean="0"/>
          </a:p>
          <a:p>
            <a:r>
              <a:rPr lang="zh-CN" altLang="en-US" sz="1200" b="0" i="0" kern="1200" dirty="0" smtClean="0">
                <a:solidFill>
                  <a:schemeClr val="tx1"/>
                </a:solidFill>
                <a:effectLst/>
                <a:latin typeface="+mn-lt"/>
                <a:ea typeface="+mn-ea"/>
                <a:cs typeface="+mn-cs"/>
              </a:rPr>
              <a:t>间接法指的是是从图片中提取某些特征，经过匹配之后再求解优化问题。一般情况下特征都是图片中的一些特征点，优化的问题就是最小化这些特征点的投影误差。这种方法的优点是：特征点对于较大尺度的移动，旋转，光照变化甚至畸变都较为鲁棒，匹配的成功率非常高。即使是采用紧耦合框架，特征点提取的前端也可以相对独立于优化的后端而存在。</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直接法不去计算特征，优化的目标是光度误差而不是几何误差。依赖“灰度不变假设”：空间中同一个点在比较近的图片上的投影的亮度不会发生变化。这种方法本质上不依赖于特征的选择，速度更快。且能够利用更多的图片中的信息而不只是局限在特征点，在弱纹理的场景下表现更好。</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稀疏法和稠密法的区别直观上看是构建的地图中点的多少，更重要的一个区别是是否考虑了空间中的点之间是否彼此之间存在的约束，加入了这种约束之后通常可以构建出比较光滑的表面。稀疏法不考虑这种关系，只构建很少的点，因而速度更快，但是地图的可理解性更差</a:t>
            </a:r>
            <a:r>
              <a:rPr lang="en-US" altLang="zh-CN" sz="1200" b="0" i="0" kern="1200" dirty="0" smtClean="0">
                <a:solidFill>
                  <a:schemeClr val="tx1"/>
                </a:solidFill>
                <a:effectLst/>
                <a:latin typeface="+mn-lt"/>
                <a:ea typeface="+mn-ea"/>
                <a:cs typeface="+mn-cs"/>
              </a:rPr>
              <a:t>;</a:t>
            </a:r>
            <a:r>
              <a:rPr lang="en-US" altLang="zh-CN" sz="1200" b="0" i="0" kern="1200" baseline="0" dirty="0" smtClean="0">
                <a:solidFill>
                  <a:schemeClr val="tx1"/>
                </a:solidFill>
                <a:effectLst/>
                <a:latin typeface="+mn-lt"/>
                <a:ea typeface="+mn-ea"/>
                <a:cs typeface="+mn-cs"/>
              </a:rPr>
              <a:t> </a:t>
            </a:r>
            <a:r>
              <a:rPr lang="zh-CN" altLang="en-US" sz="1200" b="0" i="0" kern="1200" baseline="0" dirty="0" smtClean="0">
                <a:solidFill>
                  <a:schemeClr val="tx1"/>
                </a:solidFill>
                <a:effectLst/>
                <a:latin typeface="+mn-lt"/>
                <a:ea typeface="+mn-ea"/>
                <a:cs typeface="+mn-cs"/>
              </a:rPr>
              <a:t>相应的，稠密法建立起来的地图包含了更多的信息，而且在追踪时通常会有更好的精度。</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6A9F1A6-E2EA-48EC-BD00-8D5428C9C174}" type="slidenum">
              <a:rPr lang="zh-CN" altLang="en-US" smtClean="0"/>
              <a:t>3</a:t>
            </a:fld>
            <a:endParaRPr lang="zh-CN" altLang="en-US"/>
          </a:p>
        </p:txBody>
      </p:sp>
    </p:spTree>
    <p:extLst>
      <p:ext uri="{BB962C8B-B14F-4D97-AF65-F5344CB8AC3E}">
        <p14:creationId xmlns:p14="http://schemas.microsoft.com/office/powerpoint/2010/main" val="9667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直接和间接，稀疏和稠密两两搭配就是四种组合，其中前三种的代表性工作会在后面为大家介绍，最后一种，间接稠密法目前还没有用在</a:t>
            </a:r>
            <a:r>
              <a:rPr lang="en-US" altLang="zh-CN" dirty="0" smtClean="0"/>
              <a:t>SLAM</a:t>
            </a:r>
            <a:r>
              <a:rPr lang="zh-CN" altLang="en-US" dirty="0" smtClean="0"/>
              <a:t>系统中的，有一篇</a:t>
            </a:r>
            <a:r>
              <a:rPr lang="en-US" altLang="zh-CN" dirty="0" smtClean="0"/>
              <a:t>CVPR 2016</a:t>
            </a:r>
            <a:r>
              <a:rPr lang="zh-CN" altLang="en-US" dirty="0" smtClean="0"/>
              <a:t>年的工作是应用了光流特征来稠密地重建场景来实现多个非刚性运动物体的分割，但是这里面没有涉及定位的工作而且主要是在动画场景中完成的，这里就不再介绍了。</a:t>
            </a:r>
            <a:endParaRPr lang="en-US" altLang="zh-CN" dirty="0" smtClean="0"/>
          </a:p>
          <a:p>
            <a:endParaRPr lang="en-US" altLang="zh-CN" dirty="0" smtClean="0"/>
          </a:p>
          <a:p>
            <a:r>
              <a:rPr lang="zh-CN" altLang="en-US" dirty="0" smtClean="0"/>
              <a:t>右边分别是</a:t>
            </a:r>
            <a:r>
              <a:rPr lang="en-US" altLang="zh-CN" dirty="0" smtClean="0"/>
              <a:t>ORB-SLAM</a:t>
            </a:r>
            <a:r>
              <a:rPr lang="zh-CN" altLang="en-US" dirty="0" smtClean="0"/>
              <a:t>，</a:t>
            </a:r>
            <a:r>
              <a:rPr lang="en-US" altLang="zh-CN" dirty="0" smtClean="0"/>
              <a:t>DTAM</a:t>
            </a:r>
            <a:r>
              <a:rPr lang="zh-CN" altLang="en-US" dirty="0" smtClean="0"/>
              <a:t>，还有</a:t>
            </a:r>
            <a:r>
              <a:rPr lang="en-US" altLang="zh-CN" dirty="0" smtClean="0"/>
              <a:t>SVO</a:t>
            </a:r>
            <a:r>
              <a:rPr lang="zh-CN" altLang="en-US" dirty="0" smtClean="0"/>
              <a:t>运行时追踪的空间点的截图。</a:t>
            </a:r>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4</a:t>
            </a:fld>
            <a:endParaRPr lang="zh-CN" altLang="en-US"/>
          </a:p>
        </p:txBody>
      </p:sp>
    </p:spTree>
    <p:extLst>
      <p:ext uri="{BB962C8B-B14F-4D97-AF65-F5344CB8AC3E}">
        <p14:creationId xmlns:p14="http://schemas.microsoft.com/office/powerpoint/2010/main" val="5585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我们先来介绍应用最广泛的间接稀疏法。在这一系列工作之中最成功的就是</a:t>
            </a:r>
            <a:r>
              <a:rPr lang="en-US" altLang="zh-CN" dirty="0" smtClean="0"/>
              <a:t>ORB-SLAM</a:t>
            </a:r>
            <a:r>
              <a:rPr lang="zh-CN" altLang="en-US" dirty="0" smtClean="0"/>
              <a:t>。</a:t>
            </a:r>
            <a:r>
              <a:rPr lang="zh-CN" altLang="en-US" sz="1200" b="0" i="0" kern="1200" dirty="0" smtClean="0">
                <a:solidFill>
                  <a:schemeClr val="tx1"/>
                </a:solidFill>
                <a:effectLst/>
                <a:latin typeface="+mn-lt"/>
                <a:ea typeface="+mn-ea"/>
                <a:cs typeface="+mn-cs"/>
              </a:rPr>
              <a:t>吸取了很多前人工作的精华，包括关键帧，多线程，滑窗优化，回环检测，</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自由度位姿图优化等。这是一个非常完整的</a:t>
            </a:r>
            <a:r>
              <a:rPr lang="en-US" altLang="zh-CN" sz="1200" b="0" i="0" kern="1200" dirty="0" smtClean="0">
                <a:solidFill>
                  <a:schemeClr val="tx1"/>
                </a:solidFill>
                <a:effectLst/>
                <a:latin typeface="+mn-lt"/>
                <a:ea typeface="+mn-ea"/>
                <a:cs typeface="+mn-cs"/>
              </a:rPr>
              <a:t>SLAM</a:t>
            </a:r>
            <a:r>
              <a:rPr lang="zh-CN" altLang="en-US" sz="1200" b="0" i="0" kern="1200" dirty="0" smtClean="0">
                <a:solidFill>
                  <a:schemeClr val="tx1"/>
                </a:solidFill>
                <a:effectLst/>
                <a:latin typeface="+mn-lt"/>
                <a:ea typeface="+mn-ea"/>
                <a:cs typeface="+mn-cs"/>
              </a:rPr>
              <a:t>系统：整个系统被分解成</a:t>
            </a:r>
            <a:r>
              <a:rPr lang="en-US" altLang="zh-CN" sz="1200" b="0" i="0" kern="1200" dirty="0" smtClean="0">
                <a:solidFill>
                  <a:schemeClr val="tx1"/>
                </a:solidFill>
                <a:effectLst/>
                <a:latin typeface="+mn-lt"/>
                <a:ea typeface="+mn-ea"/>
                <a:cs typeface="+mn-cs"/>
              </a:rPr>
              <a:t>tracking</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local mapping</a:t>
            </a:r>
            <a:r>
              <a:rPr lang="zh-CN" altLang="en-US" sz="1200" b="0" i="0" kern="1200" dirty="0" smtClean="0">
                <a:solidFill>
                  <a:schemeClr val="tx1"/>
                </a:solidFill>
                <a:effectLst/>
                <a:latin typeface="+mn-lt"/>
                <a:ea typeface="+mn-ea"/>
                <a:cs typeface="+mn-cs"/>
              </a:rPr>
              <a:t>以及</a:t>
            </a:r>
            <a:r>
              <a:rPr lang="en-US" altLang="zh-CN" sz="1200" b="0" i="0" kern="1200" dirty="0" smtClean="0">
                <a:solidFill>
                  <a:schemeClr val="tx1"/>
                </a:solidFill>
                <a:effectLst/>
                <a:latin typeface="+mn-lt"/>
                <a:ea typeface="+mn-ea"/>
                <a:cs typeface="+mn-cs"/>
              </a:rPr>
              <a:t>loop closing</a:t>
            </a:r>
            <a:r>
              <a:rPr lang="zh-CN" altLang="en-US" sz="1200" b="0" i="0" kern="1200" dirty="0" smtClean="0">
                <a:solidFill>
                  <a:schemeClr val="tx1"/>
                </a:solidFill>
                <a:effectLst/>
                <a:latin typeface="+mn-lt"/>
                <a:ea typeface="+mn-ea"/>
                <a:cs typeface="+mn-cs"/>
              </a:rPr>
              <a:t>三个线程，各个线程的计算任务是不断加重的，</a:t>
            </a:r>
            <a:r>
              <a:rPr lang="en-US" altLang="zh-CN" sz="1200" b="0" i="0" kern="1200" dirty="0" smtClean="0">
                <a:solidFill>
                  <a:schemeClr val="tx1"/>
                </a:solidFill>
                <a:effectLst/>
                <a:latin typeface="+mn-lt"/>
                <a:ea typeface="+mn-ea"/>
                <a:cs typeface="+mn-cs"/>
              </a:rPr>
              <a:t>tracking</a:t>
            </a:r>
            <a:r>
              <a:rPr lang="zh-CN" altLang="en-US" sz="1200" b="0" i="0" kern="1200" dirty="0" smtClean="0">
                <a:solidFill>
                  <a:schemeClr val="tx1"/>
                </a:solidFill>
                <a:effectLst/>
                <a:latin typeface="+mn-lt"/>
                <a:ea typeface="+mn-ea"/>
                <a:cs typeface="+mn-cs"/>
              </a:rPr>
              <a:t>负责追踪当前帧的运行轨迹并选择关键帧，</a:t>
            </a:r>
            <a:r>
              <a:rPr lang="en-US" altLang="zh-CN" sz="1200" b="0" i="0" kern="1200" dirty="0" smtClean="0">
                <a:solidFill>
                  <a:schemeClr val="tx1"/>
                </a:solidFill>
                <a:effectLst/>
                <a:latin typeface="+mn-lt"/>
                <a:ea typeface="+mn-ea"/>
                <a:cs typeface="+mn-cs"/>
              </a:rPr>
              <a:t>local mapping</a:t>
            </a:r>
            <a:r>
              <a:rPr lang="zh-CN" altLang="en-US" sz="1200" b="0" i="0" kern="1200" dirty="0" smtClean="0">
                <a:solidFill>
                  <a:schemeClr val="tx1"/>
                </a:solidFill>
                <a:effectLst/>
                <a:latin typeface="+mn-lt"/>
                <a:ea typeface="+mn-ea"/>
                <a:cs typeface="+mn-cs"/>
              </a:rPr>
              <a:t>负责对近期选取出来的一系列关键帧做基于滑窗的优化，</a:t>
            </a:r>
            <a:r>
              <a:rPr lang="en-US" altLang="zh-CN" sz="1200" b="0" i="0" kern="1200" dirty="0" smtClean="0">
                <a:solidFill>
                  <a:schemeClr val="tx1"/>
                </a:solidFill>
                <a:effectLst/>
                <a:latin typeface="+mn-lt"/>
                <a:ea typeface="+mn-ea"/>
                <a:cs typeface="+mn-cs"/>
              </a:rPr>
              <a:t>loop closing</a:t>
            </a:r>
            <a:r>
              <a:rPr lang="zh-CN" altLang="en-US" sz="1200" b="0" i="0" kern="1200" dirty="0" smtClean="0">
                <a:solidFill>
                  <a:schemeClr val="tx1"/>
                </a:solidFill>
                <a:effectLst/>
                <a:latin typeface="+mn-lt"/>
                <a:ea typeface="+mn-ea"/>
                <a:cs typeface="+mn-cs"/>
              </a:rPr>
              <a:t>用于完成回环检测以及在检测到回环之后实现</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自由度的全局位姿优化。</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ORB</a:t>
            </a:r>
            <a:r>
              <a:rPr lang="zh-CN" altLang="en-US" sz="1200" b="0" i="0" kern="1200" dirty="0" smtClean="0">
                <a:solidFill>
                  <a:schemeClr val="tx1"/>
                </a:solidFill>
                <a:effectLst/>
                <a:latin typeface="+mn-lt"/>
                <a:ea typeface="+mn-ea"/>
                <a:cs typeface="+mn-cs"/>
              </a:rPr>
              <a:t>特征点和描述子在其中起到了贯穿全局的作用。追踪时需要用</a:t>
            </a:r>
            <a:r>
              <a:rPr lang="en-US" altLang="zh-CN" sz="1200" b="0" i="0" kern="1200" dirty="0" smtClean="0">
                <a:solidFill>
                  <a:schemeClr val="tx1"/>
                </a:solidFill>
                <a:effectLst/>
                <a:latin typeface="+mn-lt"/>
                <a:ea typeface="+mn-ea"/>
                <a:cs typeface="+mn-cs"/>
              </a:rPr>
              <a:t>ORB</a:t>
            </a:r>
            <a:r>
              <a:rPr lang="zh-CN" altLang="en-US" sz="1200" b="0" i="0" kern="1200" dirty="0" smtClean="0">
                <a:solidFill>
                  <a:schemeClr val="tx1"/>
                </a:solidFill>
                <a:effectLst/>
                <a:latin typeface="+mn-lt"/>
                <a:ea typeface="+mn-ea"/>
                <a:cs typeface="+mn-cs"/>
              </a:rPr>
              <a:t>特征点来实现投影点之间的匹配；重定位和回环检测都依赖于</a:t>
            </a:r>
            <a:r>
              <a:rPr lang="en-US" altLang="zh-CN" sz="1200" b="0" i="0" kern="1200" dirty="0" smtClean="0">
                <a:solidFill>
                  <a:schemeClr val="tx1"/>
                </a:solidFill>
                <a:effectLst/>
                <a:latin typeface="+mn-lt"/>
                <a:ea typeface="+mn-ea"/>
                <a:cs typeface="+mn-cs"/>
              </a:rPr>
              <a:t>ORB</a:t>
            </a:r>
            <a:r>
              <a:rPr lang="zh-CN" altLang="en-US" sz="1200" b="0" i="0" kern="1200" dirty="0" smtClean="0">
                <a:solidFill>
                  <a:schemeClr val="tx1"/>
                </a:solidFill>
                <a:effectLst/>
                <a:latin typeface="+mn-lt"/>
                <a:ea typeface="+mn-ea"/>
                <a:cs typeface="+mn-cs"/>
              </a:rPr>
              <a:t>描述子构成的字典；地图点也需要通过</a:t>
            </a:r>
            <a:r>
              <a:rPr lang="en-US" altLang="zh-CN" sz="1200" b="0" i="0" kern="1200" dirty="0" smtClean="0">
                <a:solidFill>
                  <a:schemeClr val="tx1"/>
                </a:solidFill>
                <a:effectLst/>
                <a:latin typeface="+mn-lt"/>
                <a:ea typeface="+mn-ea"/>
                <a:cs typeface="+mn-cs"/>
              </a:rPr>
              <a:t>ORB</a:t>
            </a:r>
            <a:r>
              <a:rPr lang="zh-CN" altLang="en-US" sz="1200" b="0" i="0" kern="1200" dirty="0" smtClean="0">
                <a:solidFill>
                  <a:schemeClr val="tx1"/>
                </a:solidFill>
                <a:effectLst/>
                <a:latin typeface="+mn-lt"/>
                <a:ea typeface="+mn-ea"/>
                <a:cs typeface="+mn-cs"/>
              </a:rPr>
              <a:t>的匹配来三角化生成，每个地图点内部还要包含描述子以在将来的图片中确定投影位置。</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然而</a:t>
            </a:r>
            <a:r>
              <a:rPr lang="en-US" altLang="zh-CN" sz="1200" b="0" i="0" kern="1200" dirty="0" smtClean="0">
                <a:solidFill>
                  <a:schemeClr val="tx1"/>
                </a:solidFill>
                <a:effectLst/>
                <a:latin typeface="+mn-lt"/>
                <a:ea typeface="+mn-ea"/>
                <a:cs typeface="+mn-cs"/>
              </a:rPr>
              <a:t>ORB-SLAM</a:t>
            </a:r>
            <a:r>
              <a:rPr lang="zh-CN" altLang="en-US" sz="1200" b="0" i="0" kern="1200" dirty="0" smtClean="0">
                <a:solidFill>
                  <a:schemeClr val="tx1"/>
                </a:solidFill>
                <a:effectLst/>
                <a:latin typeface="+mn-lt"/>
                <a:ea typeface="+mn-ea"/>
                <a:cs typeface="+mn-cs"/>
              </a:rPr>
              <a:t>非常依赖</a:t>
            </a:r>
            <a:r>
              <a:rPr lang="en-US" altLang="zh-CN" sz="1200" b="0" i="0" kern="1200" dirty="0" smtClean="0">
                <a:solidFill>
                  <a:schemeClr val="tx1"/>
                </a:solidFill>
                <a:effectLst/>
                <a:latin typeface="+mn-lt"/>
                <a:ea typeface="+mn-ea"/>
                <a:cs typeface="+mn-cs"/>
              </a:rPr>
              <a:t>ORB</a:t>
            </a:r>
            <a:r>
              <a:rPr lang="zh-CN" altLang="en-US" sz="1200" b="0" i="0" kern="1200" dirty="0" smtClean="0">
                <a:solidFill>
                  <a:schemeClr val="tx1"/>
                </a:solidFill>
                <a:effectLst/>
                <a:latin typeface="+mn-lt"/>
                <a:ea typeface="+mn-ea"/>
                <a:cs typeface="+mn-cs"/>
              </a:rPr>
              <a:t>特征点的提取和描述子计算以及匹配，这会占用大量的时间，同时系统中大量使用非线性优化，即使是图上框出来的前端部分在移动设备上也比较难实现。</a:t>
            </a:r>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5</a:t>
            </a:fld>
            <a:endParaRPr lang="zh-CN" altLang="en-US"/>
          </a:p>
        </p:txBody>
      </p:sp>
    </p:spTree>
    <p:extLst>
      <p:ext uri="{BB962C8B-B14F-4D97-AF65-F5344CB8AC3E}">
        <p14:creationId xmlns:p14="http://schemas.microsoft.com/office/powerpoint/2010/main" val="398117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VINS-MONO</a:t>
            </a:r>
            <a:r>
              <a:rPr lang="zh-CN" altLang="en-US" sz="1200" b="0" i="0" kern="1200" dirty="0" smtClean="0">
                <a:solidFill>
                  <a:schemeClr val="tx1"/>
                </a:solidFill>
                <a:effectLst/>
                <a:latin typeface="+mn-lt"/>
                <a:ea typeface="+mn-ea"/>
                <a:cs typeface="+mn-cs"/>
              </a:rPr>
              <a:t>中提供了一个比较轻量级的前端解决方案。</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虽然是一个</a:t>
            </a:r>
            <a:r>
              <a:rPr lang="en-US" altLang="zh-CN" sz="1200" b="0" i="0" kern="1200" dirty="0" smtClean="0">
                <a:solidFill>
                  <a:schemeClr val="tx1"/>
                </a:solidFill>
                <a:effectLst/>
                <a:latin typeface="+mn-lt"/>
                <a:ea typeface="+mn-ea"/>
                <a:cs typeface="+mn-cs"/>
              </a:rPr>
              <a:t>VIO</a:t>
            </a:r>
            <a:r>
              <a:rPr lang="zh-CN" altLang="en-US" sz="1200" b="0" i="0" kern="1200" dirty="0" smtClean="0">
                <a:solidFill>
                  <a:schemeClr val="tx1"/>
                </a:solidFill>
                <a:effectLst/>
                <a:latin typeface="+mn-lt"/>
                <a:ea typeface="+mn-ea"/>
                <a:cs typeface="+mn-cs"/>
              </a:rPr>
              <a:t>的框架，但是它的视觉前端和状态估计器是分离的，是一个高度独立的模块。视觉前端负责提取图片中的特征点并建立特征点之间的对应关系，剔除误测量结果。尽管特征点之间对应关系的追踪依靠的是</a:t>
            </a:r>
            <a:r>
              <a:rPr lang="en-US" altLang="zh-CN" sz="1200" b="0" i="0" kern="1200" dirty="0" smtClean="0">
                <a:solidFill>
                  <a:schemeClr val="tx1"/>
                </a:solidFill>
                <a:effectLst/>
                <a:latin typeface="+mn-lt"/>
                <a:ea typeface="+mn-ea"/>
                <a:cs typeface="+mn-cs"/>
              </a:rPr>
              <a:t>LK</a:t>
            </a:r>
            <a:r>
              <a:rPr lang="zh-CN" altLang="en-US" sz="1200" b="0" i="0" kern="1200" dirty="0" smtClean="0">
                <a:solidFill>
                  <a:schemeClr val="tx1"/>
                </a:solidFill>
                <a:effectLst/>
                <a:latin typeface="+mn-lt"/>
                <a:ea typeface="+mn-ea"/>
                <a:cs typeface="+mn-cs"/>
              </a:rPr>
              <a:t>光流法，但是位姿估计器仍然是将特征点看做空间</a:t>
            </a:r>
            <a:r>
              <a:rPr lang="en-US" altLang="zh-CN" sz="1200" b="0" i="0" kern="1200" dirty="0" smtClean="0">
                <a:solidFill>
                  <a:schemeClr val="tx1"/>
                </a:solidFill>
                <a:effectLst/>
                <a:latin typeface="+mn-lt"/>
                <a:ea typeface="+mn-ea"/>
                <a:cs typeface="+mn-cs"/>
              </a:rPr>
              <a:t>3d</a:t>
            </a:r>
            <a:r>
              <a:rPr lang="zh-CN" altLang="en-US" sz="1200" b="0" i="0" kern="1200" dirty="0" smtClean="0">
                <a:solidFill>
                  <a:schemeClr val="tx1"/>
                </a:solidFill>
                <a:effectLst/>
                <a:latin typeface="+mn-lt"/>
                <a:ea typeface="+mn-ea"/>
                <a:cs typeface="+mn-cs"/>
              </a:rPr>
              <a:t>点在相机平面上投影的结果，试图优化投影的几何误差而不是像素的光度误差，所以这里也将</a:t>
            </a:r>
            <a:r>
              <a:rPr lang="en-US" altLang="zh-CN" sz="1200" b="0" i="0" kern="1200" dirty="0" smtClean="0">
                <a:solidFill>
                  <a:schemeClr val="tx1"/>
                </a:solidFill>
                <a:effectLst/>
                <a:latin typeface="+mn-lt"/>
                <a:ea typeface="+mn-ea"/>
                <a:cs typeface="+mn-cs"/>
              </a:rPr>
              <a:t>VINS-Mono</a:t>
            </a:r>
            <a:r>
              <a:rPr lang="zh-CN" altLang="en-US" sz="1200" b="0" i="0" kern="1200" dirty="0" smtClean="0">
                <a:solidFill>
                  <a:schemeClr val="tx1"/>
                </a:solidFill>
                <a:effectLst/>
                <a:latin typeface="+mn-lt"/>
                <a:ea typeface="+mn-ea"/>
                <a:cs typeface="+mn-cs"/>
              </a:rPr>
              <a:t>归为间接方法。</a:t>
            </a:r>
          </a:p>
          <a:p>
            <a:r>
              <a:rPr lang="zh-CN" altLang="en-US" sz="1200" b="0" i="0" kern="1200" dirty="0" smtClean="0">
                <a:solidFill>
                  <a:schemeClr val="tx1"/>
                </a:solidFill>
                <a:effectLst/>
                <a:latin typeface="+mn-lt"/>
                <a:ea typeface="+mn-ea"/>
                <a:cs typeface="+mn-cs"/>
              </a:rPr>
              <a:t>由于既没有用到匹配也没有用到非线性优化，</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的前端计算比</a:t>
            </a:r>
            <a:r>
              <a:rPr lang="en-US" altLang="zh-CN" sz="1200" b="0" i="0" kern="1200" dirty="0" smtClean="0">
                <a:solidFill>
                  <a:schemeClr val="tx1"/>
                </a:solidFill>
                <a:effectLst/>
                <a:latin typeface="+mn-lt"/>
                <a:ea typeface="+mn-ea"/>
                <a:cs typeface="+mn-cs"/>
              </a:rPr>
              <a:t>ORB</a:t>
            </a:r>
            <a:r>
              <a:rPr lang="zh-CN" altLang="en-US" sz="1200" b="0" i="0" kern="1200" dirty="0" smtClean="0">
                <a:solidFill>
                  <a:schemeClr val="tx1"/>
                </a:solidFill>
                <a:effectLst/>
                <a:latin typeface="+mn-lt"/>
                <a:ea typeface="+mn-ea"/>
                <a:cs typeface="+mn-cs"/>
              </a:rPr>
              <a:t>的计算量小很多，所以我毕设的时候一个重要的工作就是将</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的视觉前端移植到移动端，与位姿优化的后端通过局域网进行通信。但是</a:t>
            </a:r>
            <a:r>
              <a:rPr lang="zh-CN" altLang="en-US" sz="1200" b="0" i="0" kern="1200" dirty="0" smtClean="0">
                <a:solidFill>
                  <a:schemeClr val="tx1"/>
                </a:solidFill>
                <a:effectLst/>
                <a:latin typeface="+mn-lt"/>
                <a:ea typeface="+mn-ea"/>
                <a:cs typeface="+mn-cs"/>
              </a:rPr>
              <a:t>由于</a:t>
            </a:r>
            <a:r>
              <a:rPr lang="en-US" altLang="zh-CN" sz="1200" b="0" i="0" kern="1200" dirty="0" smtClean="0">
                <a:solidFill>
                  <a:schemeClr val="tx1"/>
                </a:solidFill>
                <a:effectLst/>
                <a:latin typeface="+mn-lt"/>
                <a:ea typeface="+mn-ea"/>
                <a:cs typeface="+mn-cs"/>
              </a:rPr>
              <a:t>feature-tracker</a:t>
            </a:r>
            <a:r>
              <a:rPr lang="zh-CN" altLang="en-US" sz="1200" b="0" i="0" kern="1200" dirty="0" smtClean="0">
                <a:solidFill>
                  <a:schemeClr val="tx1"/>
                </a:solidFill>
                <a:effectLst/>
                <a:latin typeface="+mn-lt"/>
                <a:ea typeface="+mn-ea"/>
                <a:cs typeface="+mn-cs"/>
              </a:rPr>
              <a:t>本身</a:t>
            </a:r>
            <a:r>
              <a:rPr lang="zh-CN" altLang="en-US" sz="1200" b="0" i="0" kern="1200" dirty="0" smtClean="0">
                <a:solidFill>
                  <a:schemeClr val="tx1"/>
                </a:solidFill>
                <a:effectLst/>
                <a:latin typeface="+mn-lt"/>
                <a:ea typeface="+mn-ea"/>
                <a:cs typeface="+mn-cs"/>
              </a:rPr>
              <a:t>不估计位姿，一旦网络出现了拥塞就无法给出用户的实时定位</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当然，这不是</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本身的问题，其实是提示我们如果希望完成一个前后端分离的</a:t>
            </a:r>
            <a:r>
              <a:rPr lang="en-US" altLang="zh-CN" sz="1200" b="0" i="0" kern="1200" dirty="0" smtClean="0">
                <a:solidFill>
                  <a:schemeClr val="tx1"/>
                </a:solidFill>
                <a:effectLst/>
                <a:latin typeface="+mn-lt"/>
                <a:ea typeface="+mn-ea"/>
                <a:cs typeface="+mn-cs"/>
              </a:rPr>
              <a:t>SLAM</a:t>
            </a:r>
            <a:r>
              <a:rPr lang="zh-CN" altLang="en-US" sz="1200" b="0" i="0" kern="1200" dirty="0" smtClean="0">
                <a:solidFill>
                  <a:schemeClr val="tx1"/>
                </a:solidFill>
                <a:effectLst/>
                <a:latin typeface="+mn-lt"/>
                <a:ea typeface="+mn-ea"/>
                <a:cs typeface="+mn-cs"/>
              </a:rPr>
              <a:t>系统，那么在客户端最好能够提供一些短时的定位方法。</a:t>
            </a: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6</a:t>
            </a:fld>
            <a:endParaRPr lang="zh-CN" altLang="en-US"/>
          </a:p>
        </p:txBody>
      </p:sp>
    </p:spTree>
    <p:extLst>
      <p:ext uri="{BB962C8B-B14F-4D97-AF65-F5344CB8AC3E}">
        <p14:creationId xmlns:p14="http://schemas.microsoft.com/office/powerpoint/2010/main" val="188129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7</a:t>
            </a:fld>
            <a:endParaRPr lang="zh-CN" altLang="en-US"/>
          </a:p>
        </p:txBody>
      </p:sp>
    </p:spTree>
    <p:extLst>
      <p:ext uri="{BB962C8B-B14F-4D97-AF65-F5344CB8AC3E}">
        <p14:creationId xmlns:p14="http://schemas.microsoft.com/office/powerpoint/2010/main" val="162878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的建图采用了一种非常直接的方法，对于每一个关键帧，</a:t>
            </a:r>
            <a:r>
              <a:rPr lang="en-US" altLang="zh-CN" sz="1200" b="0" i="0" kern="1200" dirty="0" smtClean="0">
                <a:solidFill>
                  <a:schemeClr val="tx1"/>
                </a:solidFill>
                <a:effectLst/>
                <a:latin typeface="+mn-lt"/>
                <a:ea typeface="+mn-ea"/>
                <a:cs typeface="+mn-cs"/>
              </a:rPr>
              <a:t>DTAM</a:t>
            </a:r>
            <a:r>
              <a:rPr lang="zh-CN" altLang="en-US" sz="1200" b="0" i="0" kern="1200" dirty="0" smtClean="0">
                <a:solidFill>
                  <a:schemeClr val="tx1"/>
                </a:solidFill>
                <a:effectLst/>
                <a:latin typeface="+mn-lt"/>
                <a:ea typeface="+mn-ea"/>
                <a:cs typeface="+mn-cs"/>
              </a:rPr>
              <a:t>试图重建关键帧上每一个像素点的深度。深度的重建借助一个</a:t>
            </a:r>
            <a:r>
              <a:rPr lang="en-US" altLang="zh-CN" sz="1200" b="0" i="0" kern="1200" dirty="0" smtClean="0">
                <a:solidFill>
                  <a:schemeClr val="tx1"/>
                </a:solidFill>
                <a:effectLst/>
                <a:latin typeface="+mn-lt"/>
                <a:ea typeface="+mn-ea"/>
                <a:cs typeface="+mn-cs"/>
              </a:rPr>
              <a:t>cost volume</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维数据网格来实现。图片上的每一个像素</a:t>
            </a:r>
            <a:r>
              <a:rPr lang="en-US" altLang="zh-CN" sz="1200" b="0" i="0" kern="1200" dirty="0" smtClean="0">
                <a:solidFill>
                  <a:schemeClr val="tx1"/>
                </a:solidFill>
                <a:effectLst/>
                <a:latin typeface="+mn-lt"/>
                <a:ea typeface="+mn-ea"/>
                <a:cs typeface="+mn-cs"/>
              </a:rPr>
              <a:t>u</a:t>
            </a:r>
            <a:r>
              <a:rPr lang="zh-CN" altLang="en-US" sz="1200" b="0" i="0" kern="1200" dirty="0" smtClean="0">
                <a:solidFill>
                  <a:schemeClr val="tx1"/>
                </a:solidFill>
                <a:effectLst/>
                <a:latin typeface="+mn-lt"/>
                <a:ea typeface="+mn-ea"/>
                <a:cs typeface="+mn-cs"/>
              </a:rPr>
              <a:t>都对应</a:t>
            </a:r>
            <a:r>
              <a:rPr lang="en-US" altLang="zh-CN" sz="1200" b="0" i="0" kern="1200" dirty="0" smtClean="0">
                <a:solidFill>
                  <a:schemeClr val="tx1"/>
                </a:solidFill>
                <a:effectLst/>
                <a:latin typeface="+mn-lt"/>
                <a:ea typeface="+mn-ea"/>
                <a:cs typeface="+mn-cs"/>
              </a:rPr>
              <a:t>cost volume</a:t>
            </a:r>
            <a:r>
              <a:rPr lang="zh-CN" altLang="en-US" sz="1200" b="0" i="0" kern="1200" dirty="0" smtClean="0">
                <a:solidFill>
                  <a:schemeClr val="tx1"/>
                </a:solidFill>
                <a:effectLst/>
                <a:latin typeface="+mn-lt"/>
                <a:ea typeface="+mn-ea"/>
                <a:cs typeface="+mn-cs"/>
              </a:rPr>
              <a:t>中的一个列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图中标红的一列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，列中深度为</a:t>
            </a:r>
            <a:r>
              <a:rPr lang="en-US" altLang="zh-CN" sz="1200" b="0" i="0" kern="1200" dirty="0" smtClean="0">
                <a:solidFill>
                  <a:schemeClr val="tx1"/>
                </a:solidFill>
                <a:effectLst/>
                <a:latin typeface="+mn-lt"/>
                <a:ea typeface="+mn-ea"/>
                <a:cs typeface="+mn-cs"/>
              </a:rPr>
              <a:t>d</a:t>
            </a:r>
            <a:r>
              <a:rPr lang="zh-CN" altLang="en-US" sz="1200" b="0" i="0" kern="1200" dirty="0" smtClean="0">
                <a:solidFill>
                  <a:schemeClr val="tx1"/>
                </a:solidFill>
                <a:effectLst/>
                <a:latin typeface="+mn-lt"/>
                <a:ea typeface="+mn-ea"/>
                <a:cs typeface="+mn-cs"/>
              </a:rPr>
              <a:t>的格子存储的是像素点</a:t>
            </a:r>
            <a:r>
              <a:rPr lang="en-US" altLang="zh-CN" sz="1200" b="0" i="0" kern="1200" dirty="0" smtClean="0">
                <a:solidFill>
                  <a:schemeClr val="tx1"/>
                </a:solidFill>
                <a:effectLst/>
                <a:latin typeface="+mn-lt"/>
                <a:ea typeface="+mn-ea"/>
                <a:cs typeface="+mn-cs"/>
              </a:rPr>
              <a:t>u</a:t>
            </a:r>
            <a:r>
              <a:rPr lang="zh-CN" altLang="en-US" sz="1200" b="0" i="0" kern="1200" dirty="0" smtClean="0">
                <a:solidFill>
                  <a:schemeClr val="tx1"/>
                </a:solidFill>
                <a:effectLst/>
                <a:latin typeface="+mn-lt"/>
                <a:ea typeface="+mn-ea"/>
                <a:cs typeface="+mn-cs"/>
              </a:rPr>
              <a:t>空间深度为</a:t>
            </a:r>
            <a:r>
              <a:rPr lang="en-US" altLang="zh-CN" sz="1200" b="0" i="0" kern="1200" dirty="0" smtClean="0">
                <a:solidFill>
                  <a:schemeClr val="tx1"/>
                </a:solidFill>
                <a:effectLst/>
                <a:latin typeface="+mn-lt"/>
                <a:ea typeface="+mn-ea"/>
                <a:cs typeface="+mn-cs"/>
              </a:rPr>
              <a:t>d</a:t>
            </a:r>
            <a:r>
              <a:rPr lang="zh-CN" altLang="en-US" sz="1200" b="0" i="0" kern="1200" dirty="0" smtClean="0">
                <a:solidFill>
                  <a:schemeClr val="tx1"/>
                </a:solidFill>
                <a:effectLst/>
                <a:latin typeface="+mn-lt"/>
                <a:ea typeface="+mn-ea"/>
                <a:cs typeface="+mn-cs"/>
              </a:rPr>
              <a:t>的损失函数值。损失函数的定义参看下面的式子。其中</a:t>
            </a:r>
            <a:r>
              <a:rPr lang="en-US" altLang="zh-CN" sz="1200" b="0" i="0" kern="1200" dirty="0" smtClean="0">
                <a:solidFill>
                  <a:schemeClr val="tx1"/>
                </a:solidFill>
                <a:effectLst/>
                <a:latin typeface="+mn-lt"/>
                <a:ea typeface="+mn-ea"/>
                <a:cs typeface="+mn-cs"/>
              </a:rPr>
              <a:t>I(r)</a:t>
            </a:r>
            <a:r>
              <a:rPr lang="zh-CN" altLang="en-US" sz="1200" b="0" i="0" kern="1200" dirty="0" smtClean="0">
                <a:solidFill>
                  <a:schemeClr val="tx1"/>
                </a:solidFill>
                <a:effectLst/>
                <a:latin typeface="+mn-lt"/>
                <a:ea typeface="+mn-ea"/>
                <a:cs typeface="+mn-cs"/>
              </a:rPr>
              <a:t>表示的是和该关键帧相邻的一系列图片（用鼠标在图片上画）。用于求和的​</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rho_r</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I_m</a:t>
            </a:r>
            <a:r>
              <a:rPr lang="en-US" altLang="zh-CN" sz="1200" b="0" i="0" kern="1200" dirty="0" smtClean="0">
                <a:solidFill>
                  <a:schemeClr val="tx1"/>
                </a:solidFill>
                <a:effectLst/>
                <a:latin typeface="+mn-lt"/>
                <a:ea typeface="+mn-ea"/>
                <a:cs typeface="+mn-cs"/>
              </a:rPr>
              <a:t>,</a:t>
            </a:r>
            <a:r>
              <a:rPr lang="en-US" altLang="zh-CN" sz="1200" b="0" i="0" kern="1200" baseline="0" dirty="0" smtClean="0">
                <a:solidFill>
                  <a:schemeClr val="tx1"/>
                </a:solidFill>
                <a:effectLst/>
                <a:latin typeface="+mn-lt"/>
                <a:ea typeface="+mn-ea"/>
                <a:cs typeface="+mn-cs"/>
              </a:rPr>
              <a:t> u, d)</a:t>
            </a:r>
            <a:r>
              <a:rPr lang="zh-CN" altLang="en-US" sz="1200" b="0" i="0" kern="1200" dirty="0" smtClean="0">
                <a:solidFill>
                  <a:schemeClr val="tx1"/>
                </a:solidFill>
                <a:effectLst/>
                <a:latin typeface="+mn-lt"/>
                <a:ea typeface="+mn-ea"/>
                <a:cs typeface="+mn-cs"/>
              </a:rPr>
              <a:t>表示图片</a:t>
            </a:r>
            <a:r>
              <a:rPr lang="en-US" altLang="zh-CN" sz="1200" b="0" i="0" kern="1200" dirty="0" err="1" smtClean="0">
                <a:solidFill>
                  <a:schemeClr val="tx1"/>
                </a:solidFill>
                <a:effectLst/>
                <a:latin typeface="+mn-lt"/>
                <a:ea typeface="+mn-ea"/>
                <a:cs typeface="+mn-cs"/>
              </a:rPr>
              <a:t>I_r</a:t>
            </a:r>
            <a:r>
              <a:rPr lang="zh-CN" altLang="en-US" sz="1200" b="0" i="0" kern="1200" dirty="0" smtClean="0">
                <a:solidFill>
                  <a:schemeClr val="tx1"/>
                </a:solidFill>
                <a:effectLst/>
                <a:latin typeface="+mn-lt"/>
                <a:ea typeface="+mn-ea"/>
                <a:cs typeface="+mn-cs"/>
              </a:rPr>
              <a:t>上坐标</a:t>
            </a:r>
            <a:r>
              <a:rPr lang="en-US" altLang="zh-CN" sz="1200" b="0" i="0" kern="1200" dirty="0" smtClean="0">
                <a:solidFill>
                  <a:schemeClr val="tx1"/>
                </a:solidFill>
                <a:effectLst/>
                <a:latin typeface="+mn-lt"/>
                <a:ea typeface="+mn-ea"/>
                <a:cs typeface="+mn-cs"/>
              </a:rPr>
              <a:t>u</a:t>
            </a:r>
            <a:r>
              <a:rPr lang="zh-CN" altLang="en-US" sz="1200" b="0" i="0" kern="1200" dirty="0" smtClean="0">
                <a:solidFill>
                  <a:schemeClr val="tx1"/>
                </a:solidFill>
                <a:effectLst/>
                <a:latin typeface="+mn-lt"/>
                <a:ea typeface="+mn-ea"/>
                <a:cs typeface="+mn-cs"/>
              </a:rPr>
              <a:t>处的像素深度为</a:t>
            </a:r>
            <a:r>
              <a:rPr lang="en-US" altLang="zh-CN" sz="1200" b="0" i="0" kern="1200" dirty="0" smtClean="0">
                <a:solidFill>
                  <a:schemeClr val="tx1"/>
                </a:solidFill>
                <a:effectLst/>
                <a:latin typeface="+mn-lt"/>
                <a:ea typeface="+mn-ea"/>
                <a:cs typeface="+mn-cs"/>
              </a:rPr>
              <a:t>d</a:t>
            </a:r>
            <a:r>
              <a:rPr lang="zh-CN" altLang="en-US" sz="1200" b="0" i="0" kern="1200" dirty="0" smtClean="0">
                <a:solidFill>
                  <a:schemeClr val="tx1"/>
                </a:solidFill>
                <a:effectLst/>
                <a:latin typeface="+mn-lt"/>
                <a:ea typeface="+mn-ea"/>
                <a:cs typeface="+mn-cs"/>
              </a:rPr>
              <a:t>时其在</a:t>
            </a:r>
            <a:r>
              <a:rPr lang="en-US" altLang="zh-CN" sz="1200" b="0" i="0" kern="1200" dirty="0" err="1" smtClean="0">
                <a:solidFill>
                  <a:schemeClr val="tx1"/>
                </a:solidFill>
                <a:effectLst/>
                <a:latin typeface="+mn-lt"/>
                <a:ea typeface="+mn-ea"/>
                <a:cs typeface="+mn-cs"/>
              </a:rPr>
              <a:t>I_m</a:t>
            </a:r>
            <a:r>
              <a:rPr lang="zh-CN" altLang="en-US" sz="1200" b="0" i="0" kern="1200" dirty="0" smtClean="0">
                <a:solidFill>
                  <a:schemeClr val="tx1"/>
                </a:solidFill>
                <a:effectLst/>
                <a:latin typeface="+mn-lt"/>
                <a:ea typeface="+mn-ea"/>
                <a:cs typeface="+mn-cs"/>
              </a:rPr>
              <a:t>上投影的那个像素的强度和</a:t>
            </a:r>
            <a:r>
              <a:rPr lang="en-US" altLang="zh-CN" sz="1200" b="0" i="0" kern="1200" dirty="0" err="1" smtClean="0">
                <a:solidFill>
                  <a:schemeClr val="tx1"/>
                </a:solidFill>
                <a:effectLst/>
                <a:latin typeface="+mn-lt"/>
                <a:ea typeface="+mn-ea"/>
                <a:cs typeface="+mn-cs"/>
              </a:rPr>
              <a:t>I_r</a:t>
            </a:r>
            <a:r>
              <a:rPr lang="zh-CN" altLang="en-US" sz="1200" b="0" i="0" kern="1200" dirty="0" smtClean="0">
                <a:solidFill>
                  <a:schemeClr val="tx1"/>
                </a:solidFill>
                <a:effectLst/>
                <a:latin typeface="+mn-lt"/>
                <a:ea typeface="+mn-ea"/>
                <a:cs typeface="+mn-cs"/>
              </a:rPr>
              <a:t>上该像素的强度之差。如果真的是同一个点，根据灰度不变假设那么这个差应该尽量小（这就是灰度不变假设）</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6A9F1A6-E2EA-48EC-BD00-8D5428C9C174}" type="slidenum">
              <a:rPr lang="zh-CN" altLang="en-US" smtClean="0"/>
              <a:t>8</a:t>
            </a:fld>
            <a:endParaRPr lang="zh-CN" altLang="en-US"/>
          </a:p>
        </p:txBody>
      </p:sp>
    </p:spTree>
    <p:extLst>
      <p:ext uri="{BB962C8B-B14F-4D97-AF65-F5344CB8AC3E}">
        <p14:creationId xmlns:p14="http://schemas.microsoft.com/office/powerpoint/2010/main" val="374427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但是对单个像素想仅仅通过上面的损失函数来确定深度容易受到弱纹理的影响。这张图显示了</a:t>
            </a:r>
            <a:r>
              <a:rPr lang="en-US" altLang="zh-CN" sz="1200" b="0" i="0" kern="1200" dirty="0" smtClean="0">
                <a:solidFill>
                  <a:schemeClr val="tx1"/>
                </a:solidFill>
                <a:effectLst/>
                <a:latin typeface="+mn-lt"/>
                <a:ea typeface="+mn-ea"/>
                <a:cs typeface="+mn-cs"/>
              </a:rPr>
              <a:t>a, b, c</a:t>
            </a:r>
            <a:r>
              <a:rPr lang="zh-CN" altLang="en-US" sz="1200" b="0" i="0" kern="1200" dirty="0" smtClean="0">
                <a:solidFill>
                  <a:schemeClr val="tx1"/>
                </a:solidFill>
                <a:effectLst/>
                <a:latin typeface="+mn-lt"/>
                <a:ea typeface="+mn-ea"/>
                <a:cs typeface="+mn-cs"/>
              </a:rPr>
              <a:t>三个点处的损失函数随深度的变化情况，</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是完全没有纹理，</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是边缘纹理，</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是角点，可以看到即使是在多个损失函数平均之后</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的极小仍然不够明显。（放</a:t>
            </a:r>
            <a:r>
              <a:rPr lang="en-US" altLang="zh-CN" sz="1200" b="0" i="0" kern="1200" dirty="0" smtClean="0">
                <a:solidFill>
                  <a:schemeClr val="tx1"/>
                </a:solidFill>
                <a:effectLst/>
                <a:latin typeface="+mn-lt"/>
                <a:ea typeface="+mn-ea"/>
                <a:cs typeface="+mn-cs"/>
              </a:rPr>
              <a:t>figure 2, add regularization term (geometry prior) to </a:t>
            </a:r>
            <a:r>
              <a:rPr lang="en-US" altLang="zh-CN" sz="1200" b="0" i="0" kern="1200" dirty="0" err="1" smtClean="0">
                <a:solidFill>
                  <a:schemeClr val="tx1"/>
                </a:solidFill>
                <a:effectLst/>
                <a:latin typeface="+mn-lt"/>
                <a:ea typeface="+mn-ea"/>
                <a:cs typeface="+mn-cs"/>
              </a:rPr>
              <a:t>to</a:t>
            </a:r>
            <a:r>
              <a:rPr lang="en-US" altLang="zh-CN" sz="1200" b="0" i="0" kern="1200" dirty="0" smtClean="0">
                <a:solidFill>
                  <a:schemeClr val="tx1"/>
                </a:solidFill>
                <a:effectLst/>
                <a:latin typeface="+mn-lt"/>
                <a:ea typeface="+mn-ea"/>
                <a:cs typeface="+mn-cs"/>
              </a:rPr>
              <a:t> reconstruct week-textured area</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dirty="0" smtClean="0"/>
              <a:t>因此这里又加入了空间正则项，实际上就是几何先验</a:t>
            </a:r>
            <a:r>
              <a:rPr lang="zh-CN" altLang="en-US" dirty="0" smtClean="0"/>
              <a:t>。式子中的</a:t>
            </a:r>
            <a:r>
              <a:rPr lang="en-US" altLang="zh-CN" dirty="0" smtClean="0"/>
              <a:t>\xi(u)</a:t>
            </a:r>
            <a:r>
              <a:rPr lang="zh-CN" altLang="en-US" dirty="0" smtClean="0"/>
              <a:t>就是一张图片的像素深度函数。对</a:t>
            </a:r>
            <a:r>
              <a:rPr lang="zh-CN" altLang="en-US" dirty="0" smtClean="0"/>
              <a:t>每一个像素处的梯度进行限制表明通常情况下不希望深度的梯度过大，这意味着更加光滑的曲面。而</a:t>
            </a:r>
            <a:r>
              <a:rPr lang="en-US" altLang="zh-CN" dirty="0" smtClean="0"/>
              <a:t>$g(u)$</a:t>
            </a:r>
            <a:r>
              <a:rPr lang="zh-CN" altLang="en-US" dirty="0" smtClean="0"/>
              <a:t>给出了对限制的置信度，那些灰度梯度比较明显的点的深度梯度允许增大，这些点通常都是空间中深度变化比较大的点。最后优化公式就是下面这样，计算量非常大，好在可以并行求解所以作者最后用</a:t>
            </a:r>
            <a:r>
              <a:rPr lang="en-US" altLang="zh-CN" dirty="0" smtClean="0"/>
              <a:t>GPU</a:t>
            </a:r>
            <a:r>
              <a:rPr lang="zh-CN" altLang="en-US" dirty="0" smtClean="0"/>
              <a:t>实现了建图。</a:t>
            </a:r>
            <a:endParaRPr lang="en-US" altLang="zh-CN" dirty="0" smtClean="0"/>
          </a:p>
          <a:p>
            <a:endParaRPr lang="en-US" altLang="zh-CN" dirty="0" smtClean="0"/>
          </a:p>
          <a:p>
            <a:r>
              <a:rPr lang="zh-CN" altLang="en-US" sz="1200" b="0" i="0" kern="1200" dirty="0" smtClean="0">
                <a:solidFill>
                  <a:schemeClr val="tx1"/>
                </a:solidFill>
                <a:effectLst/>
                <a:latin typeface="+mn-lt"/>
                <a:ea typeface="+mn-ea"/>
                <a:cs typeface="+mn-cs"/>
              </a:rPr>
              <a:t>有了一个初始的稠密地图模型之后，在该模型上进行直接的光度对齐就可以对新来的图片给出初始定位，然后对图片上之前没有观测到的像素估计其深度，进而生成新的地图。</a:t>
            </a:r>
            <a:endParaRPr lang="zh-CN" altLang="en-US" dirty="0"/>
          </a:p>
        </p:txBody>
      </p:sp>
      <p:sp>
        <p:nvSpPr>
          <p:cNvPr id="4" name="灯片编号占位符 3"/>
          <p:cNvSpPr>
            <a:spLocks noGrp="1"/>
          </p:cNvSpPr>
          <p:nvPr>
            <p:ph type="sldNum" sz="quarter" idx="10"/>
          </p:nvPr>
        </p:nvSpPr>
        <p:spPr/>
        <p:txBody>
          <a:bodyPr/>
          <a:lstStyle/>
          <a:p>
            <a:fld id="{D6A9F1A6-E2EA-48EC-BD00-8D5428C9C174}" type="slidenum">
              <a:rPr lang="zh-CN" altLang="en-US" smtClean="0"/>
              <a:t>9</a:t>
            </a:fld>
            <a:endParaRPr lang="zh-CN" altLang="en-US"/>
          </a:p>
        </p:txBody>
      </p:sp>
    </p:spTree>
    <p:extLst>
      <p:ext uri="{BB962C8B-B14F-4D97-AF65-F5344CB8AC3E}">
        <p14:creationId xmlns:p14="http://schemas.microsoft.com/office/powerpoint/2010/main" val="269970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3200" y="4343400"/>
            <a:ext cx="6908800" cy="914400"/>
          </a:xfrm>
        </p:spPr>
        <p:txBody>
          <a:bodyPr/>
          <a:lstStyle>
            <a:lvl1pPr>
              <a:defRPr>
                <a:latin typeface="Calibri" panose="020F0502020204030204" pitchFamily="34" charset="0"/>
              </a:defRPr>
            </a:lvl1pPr>
          </a:lstStyle>
          <a:p>
            <a:pPr lvl="0"/>
            <a:r>
              <a:rPr lang="zh-CN" altLang="en-US" noProof="0" smtClean="0"/>
              <a:t>单击此处编辑母版标题样式</a:t>
            </a:r>
            <a:endParaRPr lang="en-US" altLang="zh-CN" noProof="0" dirty="0"/>
          </a:p>
        </p:txBody>
      </p:sp>
      <p:sp>
        <p:nvSpPr>
          <p:cNvPr id="3075" name="Rectangle 3"/>
          <p:cNvSpPr>
            <a:spLocks noGrp="1" noChangeArrowheads="1"/>
          </p:cNvSpPr>
          <p:nvPr>
            <p:ph type="subTitle" idx="1"/>
          </p:nvPr>
        </p:nvSpPr>
        <p:spPr>
          <a:xfrm>
            <a:off x="5283200" y="5181600"/>
            <a:ext cx="6908800" cy="457200"/>
          </a:xfrm>
        </p:spPr>
        <p:txBody>
          <a:bodyPr/>
          <a:lstStyle>
            <a:lvl1pPr marL="0" indent="0">
              <a:buFontTx/>
              <a:buNone/>
              <a:defRPr>
                <a:latin typeface="Calibri" panose="020F0502020204030204" pitchFamily="34" charset="0"/>
              </a:defRPr>
            </a:lvl1pPr>
          </a:lstStyle>
          <a:p>
            <a:pPr lvl="0"/>
            <a:r>
              <a:rPr lang="zh-CN" altLang="en-US" noProof="0" smtClean="0"/>
              <a:t>单击以编辑母版副标题样式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3077" name="Rectangle 5"/>
          <p:cNvSpPr>
            <a:spLocks noGrp="1" noChangeArrowheads="1"/>
          </p:cNvSpPr>
          <p:nvPr>
            <p:ph type="ftr" sz="quarter" idx="3"/>
          </p:nvPr>
        </p:nvSpPr>
        <p:spPr/>
        <p:txBody>
          <a:bodyPr/>
          <a:lstStyle>
            <a:lvl1pPr>
              <a:defRPr>
                <a:latin typeface="Calibri" panose="020F0502020204030204" pitchFamily="34" charset="0"/>
              </a:defRPr>
            </a:lvl1pPr>
          </a:lstStyle>
          <a:p>
            <a:endParaRPr lang="zh-CN" altLang="en-US"/>
          </a:p>
        </p:txBody>
      </p:sp>
      <p:sp>
        <p:nvSpPr>
          <p:cNvPr id="3078" name="Rectangle 6"/>
          <p:cNvSpPr>
            <a:spLocks noGrp="1" noChangeArrowheads="1"/>
          </p:cNvSpPr>
          <p:nvPr>
            <p:ph type="sldNum" sz="quarter" idx="4"/>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429321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40C66EB-DB5F-4EB0-96A1-45EEC3320D01}"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191781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40C66EB-DB5F-4EB0-96A1-45EEC3320D01}"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290408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zh-CN" altLang="en-US" smtClean="0"/>
              <a:t>单击此处编辑母版标题样式</a:t>
            </a:r>
            <a:endParaRPr dirty="0"/>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8540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AA3F3E-48FC-4BDA-A3A9-154DE553A43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a:extLst>
              <a:ext uri="{FF2B5EF4-FFF2-40B4-BE49-F238E27FC236}">
                <a16:creationId xmlns:a16="http://schemas.microsoft.com/office/drawing/2014/main" id="{72EEA2EC-4C02-4A27-9413-7FACE0E67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a:extLst>
              <a:ext uri="{FF2B5EF4-FFF2-40B4-BE49-F238E27FC236}">
                <a16:creationId xmlns:a16="http://schemas.microsoft.com/office/drawing/2014/main" id="{4AF768ED-AC28-4717-968D-F49B9A526038}"/>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5" name="页脚占位符 4">
            <a:extLst>
              <a:ext uri="{FF2B5EF4-FFF2-40B4-BE49-F238E27FC236}">
                <a16:creationId xmlns:a16="http://schemas.microsoft.com/office/drawing/2014/main" id="{2F58843F-4E19-4684-B44B-40B1725E03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5B9638-633F-495C-AB52-53E662543362}"/>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316819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6B32DE-4D89-4268-A41A-35ED8C2F0DE2}"/>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A708C52B-5847-4C37-A272-37639EBD64D1}"/>
              </a:ext>
            </a:extLst>
          </p:cNvPr>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392A0D02-A2AD-45D0-881E-9739076DBF42}"/>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5" name="页脚占位符 4">
            <a:extLst>
              <a:ext uri="{FF2B5EF4-FFF2-40B4-BE49-F238E27FC236}">
                <a16:creationId xmlns:a16="http://schemas.microsoft.com/office/drawing/2014/main" id="{7412DE25-F116-4926-9308-5B005776C8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AD0553-F80C-46C1-8593-4D4FABC67003}"/>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229958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B6CFA5-9E08-4C6B-A540-6E2127586154}"/>
              </a:ext>
            </a:extLst>
          </p:cNvPr>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a:extLst>
              <a:ext uri="{FF2B5EF4-FFF2-40B4-BE49-F238E27FC236}">
                <a16:creationId xmlns:a16="http://schemas.microsoft.com/office/drawing/2014/main" id="{8452FA2F-0AD7-4333-87D5-9D63106B2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a:extLst>
              <a:ext uri="{FF2B5EF4-FFF2-40B4-BE49-F238E27FC236}">
                <a16:creationId xmlns:a16="http://schemas.microsoft.com/office/drawing/2014/main" id="{0FDA7F1A-4DA7-43AA-9BE8-92464C4FE0B6}"/>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5" name="页脚占位符 4">
            <a:extLst>
              <a:ext uri="{FF2B5EF4-FFF2-40B4-BE49-F238E27FC236}">
                <a16:creationId xmlns:a16="http://schemas.microsoft.com/office/drawing/2014/main" id="{564DECCB-9568-41D0-AC77-8289282C09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5BE682-63D1-46EE-852B-2FF332D32F84}"/>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3866147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F736A3-C452-404A-B34B-5132513412A3}"/>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766A3D2E-74C9-48FE-9331-FD5414573630}"/>
              </a:ext>
            </a:extLst>
          </p:cNvPr>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a:extLst>
              <a:ext uri="{FF2B5EF4-FFF2-40B4-BE49-F238E27FC236}">
                <a16:creationId xmlns:a16="http://schemas.microsoft.com/office/drawing/2014/main" id="{D93FA1A2-2036-4526-A818-B1F495FA1A44}"/>
              </a:ext>
            </a:extLst>
          </p:cNvPr>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a:extLst>
              <a:ext uri="{FF2B5EF4-FFF2-40B4-BE49-F238E27FC236}">
                <a16:creationId xmlns:a16="http://schemas.microsoft.com/office/drawing/2014/main" id="{BAA98E5A-C1F9-4281-8D45-6DB22F2F82F2}"/>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6" name="页脚占位符 5">
            <a:extLst>
              <a:ext uri="{FF2B5EF4-FFF2-40B4-BE49-F238E27FC236}">
                <a16:creationId xmlns:a16="http://schemas.microsoft.com/office/drawing/2014/main" id="{695F00AB-4BAB-48D2-A4C0-ABF8476CF3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1468F9-FB35-460A-B5D8-C9429A601ED9}"/>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265142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EBF86A-DADF-4537-AB9B-B4490C8964FD}"/>
              </a:ext>
            </a:extLst>
          </p:cNvPr>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a:extLst>
              <a:ext uri="{FF2B5EF4-FFF2-40B4-BE49-F238E27FC236}">
                <a16:creationId xmlns:a16="http://schemas.microsoft.com/office/drawing/2014/main" id="{031BC41C-7B2C-45A3-96CA-6BE499612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a:extLst>
              <a:ext uri="{FF2B5EF4-FFF2-40B4-BE49-F238E27FC236}">
                <a16:creationId xmlns:a16="http://schemas.microsoft.com/office/drawing/2014/main" id="{E60E597D-5670-4314-A998-2F1E2DA42709}"/>
              </a:ext>
            </a:extLst>
          </p:cNvPr>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a:extLst>
              <a:ext uri="{FF2B5EF4-FFF2-40B4-BE49-F238E27FC236}">
                <a16:creationId xmlns:a16="http://schemas.microsoft.com/office/drawing/2014/main" id="{BE498C4C-BF41-471B-9A3E-E07824E40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a:extLst>
              <a:ext uri="{FF2B5EF4-FFF2-40B4-BE49-F238E27FC236}">
                <a16:creationId xmlns:a16="http://schemas.microsoft.com/office/drawing/2014/main" id="{4E28404D-6A8E-420D-A23E-C584F5FB24D1}"/>
              </a:ext>
            </a:extLst>
          </p:cNvPr>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a:extLst>
              <a:ext uri="{FF2B5EF4-FFF2-40B4-BE49-F238E27FC236}">
                <a16:creationId xmlns:a16="http://schemas.microsoft.com/office/drawing/2014/main" id="{3DB29E6E-9CC3-4CDF-976B-E64E492711CE}"/>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8" name="页脚占位符 7">
            <a:extLst>
              <a:ext uri="{FF2B5EF4-FFF2-40B4-BE49-F238E27FC236}">
                <a16:creationId xmlns:a16="http://schemas.microsoft.com/office/drawing/2014/main" id="{83713B7D-0C31-450A-B29A-373EAF670A6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99C70F-B202-434D-98F0-53501F6057D0}"/>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195594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29E33-D02B-4C49-9E6E-18B404D8D244}"/>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a:extLst>
              <a:ext uri="{FF2B5EF4-FFF2-40B4-BE49-F238E27FC236}">
                <a16:creationId xmlns:a16="http://schemas.microsoft.com/office/drawing/2014/main" id="{002C0396-C105-4F7F-824D-A3B5949A029B}"/>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4" name="页脚占位符 3">
            <a:extLst>
              <a:ext uri="{FF2B5EF4-FFF2-40B4-BE49-F238E27FC236}">
                <a16:creationId xmlns:a16="http://schemas.microsoft.com/office/drawing/2014/main" id="{9498AE8F-BDEF-4B1F-BEDC-33DCFBD93D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48A01D0-1104-4E9F-AD5B-BD755CD7FBDF}"/>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70157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C97017-12A1-4B91-B2A5-B504480F83C4}"/>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3" name="页脚占位符 2">
            <a:extLst>
              <a:ext uri="{FF2B5EF4-FFF2-40B4-BE49-F238E27FC236}">
                <a16:creationId xmlns:a16="http://schemas.microsoft.com/office/drawing/2014/main" id="{498621FC-6ED0-47C3-894B-7791307A50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73C4EA-0CDB-450C-AC9C-04B7684B240D}"/>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216456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4400">
                <a:latin typeface="Calibri" panose="020F0502020204030204" pitchFamily="34" charset="0"/>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6" name="灯片编号占位符 5"/>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33103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91E2DD-9FD7-42D2-BA85-73D7E07E0DF5}"/>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C4770AAC-96F7-4C47-A534-E13F77161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a:extLst>
              <a:ext uri="{FF2B5EF4-FFF2-40B4-BE49-F238E27FC236}">
                <a16:creationId xmlns:a16="http://schemas.microsoft.com/office/drawing/2014/main" id="{05623BC8-8E58-4D20-83AB-08C86E61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a16="http://schemas.microsoft.com/office/drawing/2014/main" id="{9AD00CBD-D67D-4964-8824-D020DD5076D5}"/>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6" name="页脚占位符 5">
            <a:extLst>
              <a:ext uri="{FF2B5EF4-FFF2-40B4-BE49-F238E27FC236}">
                <a16:creationId xmlns:a16="http://schemas.microsoft.com/office/drawing/2014/main" id="{FA2F6E2C-DA6B-464E-B92E-3D290CF7C0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9BF41A-6CEA-4538-8ED5-D5A857057997}"/>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125412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2B5C97-1F00-4748-A6C1-166FD6C90A83}"/>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a:extLst>
              <a:ext uri="{FF2B5EF4-FFF2-40B4-BE49-F238E27FC236}">
                <a16:creationId xmlns:a16="http://schemas.microsoft.com/office/drawing/2014/main" id="{3C1C071C-1A83-4FE8-B8B6-A590D0B3E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a:extLst>
              <a:ext uri="{FF2B5EF4-FFF2-40B4-BE49-F238E27FC236}">
                <a16:creationId xmlns:a16="http://schemas.microsoft.com/office/drawing/2014/main" id="{F9DEDACC-A709-4172-9F79-08490B74F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a16="http://schemas.microsoft.com/office/drawing/2014/main" id="{3E2D7335-F0FF-4B08-8E68-5EF4E8CEBB27}"/>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6" name="页脚占位符 5">
            <a:extLst>
              <a:ext uri="{FF2B5EF4-FFF2-40B4-BE49-F238E27FC236}">
                <a16:creationId xmlns:a16="http://schemas.microsoft.com/office/drawing/2014/main" id="{CC41EEE0-AF8A-4475-A9C4-33A2FDB3923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2A39A7-E6AF-41E1-A19D-2359780948B7}"/>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2287359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8010-7DD0-4C91-8679-F7DB0E82948C}"/>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a:extLst>
              <a:ext uri="{FF2B5EF4-FFF2-40B4-BE49-F238E27FC236}">
                <a16:creationId xmlns:a16="http://schemas.microsoft.com/office/drawing/2014/main" id="{343636F5-FCFB-43B0-A23A-FBA3772CD86A}"/>
              </a:ext>
            </a:extLst>
          </p:cNvPr>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5D7A8021-693B-436E-867A-B24625A15BA6}"/>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5" name="页脚占位符 4">
            <a:extLst>
              <a:ext uri="{FF2B5EF4-FFF2-40B4-BE49-F238E27FC236}">
                <a16:creationId xmlns:a16="http://schemas.microsoft.com/office/drawing/2014/main" id="{C4BFA293-2A9E-4F27-9BB7-257AD51C9B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92C37B-4534-4AB8-9AC9-DB7EC4BFB84C}"/>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3281224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862AF0F-BB40-4280-8A8C-4CC9D0BEF13C}"/>
              </a:ext>
            </a:extLst>
          </p:cNvPr>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a:extLst>
              <a:ext uri="{FF2B5EF4-FFF2-40B4-BE49-F238E27FC236}">
                <a16:creationId xmlns:a16="http://schemas.microsoft.com/office/drawing/2014/main" id="{567BA52B-FAD1-4D88-8E8A-D4AE62483C03}"/>
              </a:ext>
            </a:extLst>
          </p:cNvPr>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E2116946-9467-46AC-8AF0-0EFF42003E75}"/>
              </a:ext>
            </a:extLst>
          </p:cNvPr>
          <p:cNvSpPr>
            <a:spLocks noGrp="1"/>
          </p:cNvSpPr>
          <p:nvPr>
            <p:ph type="dt" sz="half" idx="10"/>
          </p:nvPr>
        </p:nvSpPr>
        <p:spPr/>
        <p:txBody>
          <a:bodyPr/>
          <a:lstStyle/>
          <a:p>
            <a:fld id="{46E79BAB-1551-47DF-A741-B43A95C3B3B5}" type="datetimeFigureOut">
              <a:rPr lang="zh-CN" altLang="en-US" smtClean="0"/>
              <a:t>2020/3/18</a:t>
            </a:fld>
            <a:endParaRPr lang="zh-CN" altLang="en-US"/>
          </a:p>
        </p:txBody>
      </p:sp>
      <p:sp>
        <p:nvSpPr>
          <p:cNvPr id="5" name="页脚占位符 4">
            <a:extLst>
              <a:ext uri="{FF2B5EF4-FFF2-40B4-BE49-F238E27FC236}">
                <a16:creationId xmlns:a16="http://schemas.microsoft.com/office/drawing/2014/main" id="{7C79497A-E3C8-412D-ABE3-4E89D32DB5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21B0E9-6B92-4CF3-87B6-7369F502CBA1}"/>
              </a:ext>
            </a:extLst>
          </p:cNvPr>
          <p:cNvSpPr>
            <a:spLocks noGrp="1"/>
          </p:cNvSpPr>
          <p:nvPr>
            <p:ph type="sldNum" sz="quarter" idx="12"/>
          </p:nvPr>
        </p:nvSpPr>
        <p:spPr/>
        <p:txBody>
          <a:body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6185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Calibri" panose="020F0502020204030204" pitchFamily="34" charset="0"/>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5" name="页脚占位符 4"/>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6" name="灯片编号占位符 5"/>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260131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4400">
                <a:latin typeface="Calibri" panose="020F0502020204030204" pitchFamily="34" charset="0"/>
              </a:defRPr>
            </a:lvl1p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6197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6" name="页脚占位符 5"/>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7" name="灯片编号占位符 6"/>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308821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lgn="ctr">
              <a:defRPr sz="4400">
                <a:latin typeface="Calibri" panose="020F0502020204030204" pitchFamily="34" charset="0"/>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日期占位符 6"/>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8" name="页脚占位符 7"/>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9" name="灯片编号占位符 8"/>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30489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atin typeface="Calibri" panose="020F0502020204030204" pitchFamily="34" charset="0"/>
              </a:defRPr>
            </a:lvl1p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4" name="页脚占位符 3"/>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5" name="灯片编号占位符 4"/>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233539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3" name="页脚占位符 2"/>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4" name="灯片编号占位符 3"/>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41689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atin typeface="Calibri" panose="020F0502020204030204" pitchFamily="34" charset="0"/>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atin typeface="Calibri" panose="020F0502020204030204" pitchFamily="34" charset="0"/>
              </a:defRPr>
            </a:lvl1pPr>
          </a:lstStyle>
          <a:p>
            <a:fld id="{E40C66EB-DB5F-4EB0-96A1-45EEC3320D01}" type="datetimeFigureOut">
              <a:rPr lang="zh-CN" altLang="en-US" smtClean="0"/>
              <a:t>2020/3/18</a:t>
            </a:fld>
            <a:endParaRPr lang="zh-CN" altLang="en-US"/>
          </a:p>
        </p:txBody>
      </p:sp>
      <p:sp>
        <p:nvSpPr>
          <p:cNvPr id="6" name="页脚占位符 5"/>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7" name="灯片编号占位符 6"/>
          <p:cNvSpPr>
            <a:spLocks noGrp="1"/>
          </p:cNvSpPr>
          <p:nvPr>
            <p:ph type="sldNum" sz="quarter" idx="12"/>
          </p:nvPr>
        </p:nvSpPr>
        <p:spPr/>
        <p:txBody>
          <a:bodyPr/>
          <a:lstStyle>
            <a:lvl1pPr>
              <a:defRPr>
                <a:latin typeface="Calibri" panose="020F0502020204030204" pitchFamily="34" charset="0"/>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619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fld id="{E40C66EB-DB5F-4EB0-96A1-45EEC3320D01}" type="datetimeFigureOut">
              <a:rPr lang="zh-CN" altLang="en-US" smtClean="0"/>
              <a:t>2020/3/18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147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274638"/>
            <a:ext cx="10871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719403" y="1600200"/>
            <a:ext cx="10849205"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239349"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fld id="{E40C66EB-DB5F-4EB0-96A1-45EEC3320D01}" type="datetimeFigureOut">
              <a:rPr lang="zh-CN" altLang="en-US" smtClean="0"/>
              <a:t>2020/3/18</a:t>
            </a:fld>
            <a:endParaRPr lang="zh-CN" altLang="en-US"/>
          </a:p>
        </p:txBody>
      </p:sp>
      <p:sp>
        <p:nvSpPr>
          <p:cNvPr id="1029" name="Rectangle 5"/>
          <p:cNvSpPr>
            <a:spLocks noGrp="1" noChangeArrowheads="1"/>
          </p:cNvSpPr>
          <p:nvPr>
            <p:ph type="ftr" sz="quarter" idx="3"/>
          </p:nvPr>
        </p:nvSpPr>
        <p:spPr bwMode="auto">
          <a:xfrm>
            <a:off x="4165600" y="63813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zh-CN" altLang="en-US"/>
          </a:p>
        </p:txBody>
      </p:sp>
      <p:sp>
        <p:nvSpPr>
          <p:cNvPr id="1030" name="Rectangle 6"/>
          <p:cNvSpPr>
            <a:spLocks noGrp="1" noChangeArrowheads="1"/>
          </p:cNvSpPr>
          <p:nvPr>
            <p:ph type="sldNum" sz="quarter" idx="4"/>
          </p:nvPr>
        </p:nvSpPr>
        <p:spPr bwMode="auto">
          <a:xfrm>
            <a:off x="9011840"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97EB2AD8-DBFF-446A-9090-2D8C496F2AD5}" type="slidenum">
              <a:rPr lang="zh-CN" altLang="en-US" smtClean="0"/>
              <a:t>‹#›</a:t>
            </a:fld>
            <a:endParaRPr lang="zh-CN" altLang="en-US"/>
          </a:p>
        </p:txBody>
      </p:sp>
    </p:spTree>
    <p:extLst>
      <p:ext uri="{BB962C8B-B14F-4D97-AF65-F5344CB8AC3E}">
        <p14:creationId xmlns:p14="http://schemas.microsoft.com/office/powerpoint/2010/main" val="3717369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F95E53-BCC3-4E13-ABF3-91874EFDD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AE1380D-9598-4D34-8459-C96D7CA0C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1AF8729-AEFB-46FA-88E5-DDCAA87F0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79BAB-1551-47DF-A741-B43A95C3B3B5}" type="datetimeFigureOut">
              <a:rPr lang="zh-CN" altLang="en-US" smtClean="0"/>
              <a:t>2020/3/18</a:t>
            </a:fld>
            <a:endParaRPr lang="zh-CN" altLang="en-US"/>
          </a:p>
        </p:txBody>
      </p:sp>
      <p:sp>
        <p:nvSpPr>
          <p:cNvPr id="5" name="页脚占位符 4">
            <a:extLst>
              <a:ext uri="{FF2B5EF4-FFF2-40B4-BE49-F238E27FC236}">
                <a16:creationId xmlns:a16="http://schemas.microsoft.com/office/drawing/2014/main" id="{DE0806DA-40FF-46D5-8792-4A324CC85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F18BF99-B0AF-4111-AEB1-A87FB45B0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16D59-CA6F-4C37-8848-FC1624B9CB6E}" type="slidenum">
              <a:rPr lang="zh-CN" altLang="en-US" smtClean="0"/>
              <a:t>‹#›</a:t>
            </a:fld>
            <a:endParaRPr lang="zh-CN" altLang="en-US"/>
          </a:p>
        </p:txBody>
      </p:sp>
    </p:spTree>
    <p:extLst>
      <p:ext uri="{BB962C8B-B14F-4D97-AF65-F5344CB8AC3E}">
        <p14:creationId xmlns:p14="http://schemas.microsoft.com/office/powerpoint/2010/main" val="15418156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47" Type="http://schemas.openxmlformats.org/officeDocument/2006/relationships/image" Target="../media/image69.png"/><Relationship Id="rId50" Type="http://schemas.openxmlformats.org/officeDocument/2006/relationships/image" Target="../media/image72.png"/><Relationship Id="rId7" Type="http://schemas.openxmlformats.org/officeDocument/2006/relationships/image" Target="../media/image29.png"/><Relationship Id="rId2" Type="http://schemas.openxmlformats.org/officeDocument/2006/relationships/notesSlide" Target="../notesSlides/notesSlide15.xml"/><Relationship Id="rId16" Type="http://schemas.openxmlformats.org/officeDocument/2006/relationships/image" Target="../media/image38.png"/><Relationship Id="rId29" Type="http://schemas.openxmlformats.org/officeDocument/2006/relationships/image" Target="../media/image5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4" Type="http://schemas.openxmlformats.org/officeDocument/2006/relationships/image" Target="../media/image66.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48" Type="http://schemas.openxmlformats.org/officeDocument/2006/relationships/image" Target="../media/image70.png"/><Relationship Id="rId8" Type="http://schemas.openxmlformats.org/officeDocument/2006/relationships/image" Target="../media/image30.png"/><Relationship Id="rId3" Type="http://schemas.openxmlformats.org/officeDocument/2006/relationships/image" Target="../media/image27.jfif"/><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46" Type="http://schemas.openxmlformats.org/officeDocument/2006/relationships/image" Target="../media/image68.png"/><Relationship Id="rId20" Type="http://schemas.openxmlformats.org/officeDocument/2006/relationships/image" Target="../media/image42.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DA4E1CD-3077-4C71-936A-CE48E829CD92}"/>
              </a:ext>
            </a:extLst>
          </p:cNvPr>
          <p:cNvSpPr>
            <a:spLocks noGrp="1"/>
          </p:cNvSpPr>
          <p:nvPr>
            <p:ph type="ctrTitle"/>
          </p:nvPr>
        </p:nvSpPr>
        <p:spPr>
          <a:xfrm>
            <a:off x="767715" y="1672590"/>
            <a:ext cx="10657205" cy="2047875"/>
          </a:xfrm>
        </p:spPr>
        <p:txBody>
          <a:bodyPr>
            <a:normAutofit/>
          </a:bodyPr>
          <a:lstStyle/>
          <a:p>
            <a:r>
              <a:rPr lang="en-US" altLang="zh-CN" dirty="0" smtClean="0"/>
              <a:t>Review on Visual Odometry</a:t>
            </a:r>
            <a:endParaRPr lang="en-US" altLang="zh-CN" dirty="0"/>
          </a:p>
        </p:txBody>
      </p:sp>
      <p:sp>
        <p:nvSpPr>
          <p:cNvPr id="5" name="副标题 2">
            <a:extLst>
              <a:ext uri="{FF2B5EF4-FFF2-40B4-BE49-F238E27FC236}">
                <a16:creationId xmlns:a16="http://schemas.microsoft.com/office/drawing/2014/main" id="{397A407A-008A-4377-89D8-53E07BA4D9FA}"/>
              </a:ext>
            </a:extLst>
          </p:cNvPr>
          <p:cNvSpPr txBox="1">
            <a:spLocks/>
          </p:cNvSpPr>
          <p:nvPr/>
        </p:nvSpPr>
        <p:spPr bwMode="auto">
          <a:xfrm>
            <a:off x="1429398" y="3433263"/>
            <a:ext cx="9333837" cy="150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en-US" kern="0" dirty="0" smtClean="0"/>
              <a:t>2020.3.18</a:t>
            </a:r>
            <a:endParaRPr lang="en-US" altLang="en-US" kern="0" dirty="0"/>
          </a:p>
        </p:txBody>
      </p:sp>
    </p:spTree>
    <p:extLst>
      <p:ext uri="{BB962C8B-B14F-4D97-AF65-F5344CB8AC3E}">
        <p14:creationId xmlns:p14="http://schemas.microsoft.com/office/powerpoint/2010/main" val="286296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LSD-SLAM</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197" y="1165735"/>
            <a:ext cx="4617130" cy="239941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404" y="3890999"/>
            <a:ext cx="4215996" cy="2549123"/>
          </a:xfrm>
          <a:prstGeom prst="rect">
            <a:avLst/>
          </a:prstGeom>
        </p:spPr>
      </p:pic>
      <mc:AlternateContent xmlns:mc="http://schemas.openxmlformats.org/markup-compatibility/2006">
        <mc:Choice xmlns:a14="http://schemas.microsoft.com/office/drawing/2010/main" Requires="a14">
          <p:sp>
            <p:nvSpPr>
              <p:cNvPr id="10" name="内容占位符 2"/>
              <p:cNvSpPr>
                <a:spLocks noGrp="1"/>
              </p:cNvSpPr>
              <p:nvPr>
                <p:ph idx="1"/>
              </p:nvPr>
            </p:nvSpPr>
            <p:spPr>
              <a:xfrm>
                <a:off x="711199" y="1212206"/>
                <a:ext cx="6500997" cy="4858393"/>
              </a:xfrm>
            </p:spPr>
            <p:txBody>
              <a:bodyPr/>
              <a:lstStyle/>
              <a:p>
                <a:r>
                  <a:rPr lang="en-US" altLang="zh-CN" dirty="0" smtClean="0"/>
                  <a:t>Only reconstruct regions with large intensity gradient, runs real-time on CPU.</a:t>
                </a:r>
              </a:p>
              <a:p>
                <a:r>
                  <a:rPr lang="en-US" altLang="zh-CN" dirty="0" smtClean="0"/>
                  <a:t>Model depth of a single pixel as a distribution. Try to eliminate the variance with new frames by updating the posterior.</a:t>
                </a:r>
              </a:p>
              <a:p>
                <a:r>
                  <a:rPr lang="en-US" altLang="zh-CN" dirty="0" smtClean="0"/>
                  <a:t>Other </a:t>
                </a:r>
                <a:r>
                  <a:rPr lang="en-US" altLang="zh-CN" dirty="0" smtClean="0"/>
                  <a:t>modifications for robustness: weighted photometric error, optimize </a:t>
                </a:r>
                <a14:m>
                  <m:oMath xmlns:m="http://schemas.openxmlformats.org/officeDocument/2006/math">
                    <m:r>
                      <a:rPr lang="zh-CN" altLang="en-US" i="1" smtClean="0">
                        <a:latin typeface="Cambria Math" panose="02040503050406030204" pitchFamily="18" charset="0"/>
                      </a:rPr>
                      <m:t>𝒮</m:t>
                    </m:r>
                    <m:r>
                      <a:rPr lang="zh-CN" altLang="en-US" i="1" smtClean="0">
                        <a:latin typeface="Cambria Math" panose="02040503050406030204" pitchFamily="18" charset="0"/>
                      </a:rPr>
                      <m:t>𝔦𝔪</m:t>
                    </m:r>
                    <m:r>
                      <a:rPr lang="en-US" altLang="zh-CN" b="0" i="1" smtClean="0">
                        <a:latin typeface="Cambria Math" panose="02040503050406030204" pitchFamily="18" charset="0"/>
                      </a:rPr>
                      <m:t>(3)</m:t>
                    </m:r>
                  </m:oMath>
                </a14:m>
                <a:r>
                  <a:rPr lang="en-US" altLang="zh-CN" dirty="0" smtClean="0"/>
                  <a:t> to reduce scale drift, etc.</a:t>
                </a:r>
              </a:p>
            </p:txBody>
          </p:sp>
        </mc:Choice>
        <mc:Fallback>
          <p:sp>
            <p:nvSpPr>
              <p:cNvPr id="10" name="内容占位符 2"/>
              <p:cNvSpPr>
                <a:spLocks noGrp="1" noRot="1" noChangeAspect="1" noMove="1" noResize="1" noEditPoints="1" noAdjustHandles="1" noChangeArrowheads="1" noChangeShapeType="1" noTextEdit="1"/>
              </p:cNvSpPr>
              <p:nvPr>
                <p:ph idx="1"/>
              </p:nvPr>
            </p:nvSpPr>
            <p:spPr>
              <a:xfrm>
                <a:off x="711199" y="1212206"/>
                <a:ext cx="6500997" cy="4858393"/>
              </a:xfrm>
              <a:blipFill>
                <a:blip r:embed="rId5"/>
                <a:stretch>
                  <a:fillRect l="-1970" t="-1380" r="-19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632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Taxonomy</a:t>
            </a:r>
            <a:endParaRPr lang="zh-CN" altLang="en-US" dirty="0"/>
          </a:p>
        </p:txBody>
      </p:sp>
      <p:sp>
        <p:nvSpPr>
          <p:cNvPr id="3" name="内容占位符 2"/>
          <p:cNvSpPr>
            <a:spLocks noGrp="1"/>
          </p:cNvSpPr>
          <p:nvPr>
            <p:ph idx="1"/>
          </p:nvPr>
        </p:nvSpPr>
        <p:spPr>
          <a:xfrm>
            <a:off x="719403" y="1600200"/>
            <a:ext cx="6626277" cy="4565104"/>
          </a:xfrm>
        </p:spPr>
        <p:txBody>
          <a:bodyPr/>
          <a:lstStyle/>
          <a:p>
            <a:r>
              <a:rPr lang="en-US" altLang="zh-CN" dirty="0" smtClean="0">
                <a:solidFill>
                  <a:schemeClr val="bg2"/>
                </a:solidFill>
              </a:rPr>
              <a:t>Indirect + Sparse</a:t>
            </a:r>
          </a:p>
          <a:p>
            <a:pPr lvl="1"/>
            <a:r>
              <a:rPr lang="en-US" altLang="zh-CN" dirty="0" smtClean="0">
                <a:solidFill>
                  <a:schemeClr val="bg2"/>
                </a:solidFill>
              </a:rPr>
              <a:t>ORB-SLAM, VINS-MONO</a:t>
            </a:r>
          </a:p>
          <a:p>
            <a:r>
              <a:rPr lang="en-US" altLang="zh-CN" dirty="0" smtClean="0">
                <a:solidFill>
                  <a:schemeClr val="bg2"/>
                </a:solidFill>
              </a:rPr>
              <a:t>Direct + Dense</a:t>
            </a:r>
          </a:p>
          <a:p>
            <a:pPr lvl="1"/>
            <a:r>
              <a:rPr lang="en-US" altLang="zh-CN" dirty="0" smtClean="0">
                <a:solidFill>
                  <a:schemeClr val="bg2"/>
                </a:solidFill>
              </a:rPr>
              <a:t>DTAM, LSD-SLAM</a:t>
            </a:r>
          </a:p>
          <a:p>
            <a:r>
              <a:rPr lang="en-US" altLang="zh-CN" dirty="0" smtClean="0"/>
              <a:t>Direct + Spares</a:t>
            </a:r>
          </a:p>
          <a:p>
            <a:pPr lvl="1"/>
            <a:r>
              <a:rPr lang="en-US" altLang="zh-CN" dirty="0" smtClean="0"/>
              <a:t>SVO, DSO</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361" y="3289042"/>
            <a:ext cx="4174449" cy="158763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361" y="1600200"/>
            <a:ext cx="4174449" cy="166285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74" y="4886835"/>
            <a:ext cx="4240022" cy="1380069"/>
          </a:xfrm>
          <a:prstGeom prst="rect">
            <a:avLst/>
          </a:prstGeom>
        </p:spPr>
      </p:pic>
    </p:spTree>
    <p:extLst>
      <p:ext uri="{BB962C8B-B14F-4D97-AF65-F5344CB8AC3E}">
        <p14:creationId xmlns:p14="http://schemas.microsoft.com/office/powerpoint/2010/main" val="198535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565" y="4505960"/>
            <a:ext cx="3861473" cy="203454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001" y="2339975"/>
            <a:ext cx="4434517" cy="2089150"/>
          </a:xfrm>
          <a:prstGeom prst="rect">
            <a:avLst/>
          </a:prstGeom>
        </p:spPr>
      </p:pic>
      <p:sp>
        <p:nvSpPr>
          <p:cNvPr id="2" name="标题 1"/>
          <p:cNvSpPr>
            <a:spLocks noGrp="1"/>
          </p:cNvSpPr>
          <p:nvPr>
            <p:ph type="title"/>
          </p:nvPr>
        </p:nvSpPr>
        <p:spPr/>
        <p:txBody>
          <a:bodyPr/>
          <a:lstStyle/>
          <a:p>
            <a:r>
              <a:rPr lang="en-US" altLang="zh-CN" dirty="0" smtClean="0"/>
              <a:t>SVO</a:t>
            </a:r>
            <a:endParaRPr lang="zh-CN" altLang="en-US" dirty="0"/>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776" y="-10160"/>
            <a:ext cx="3802128" cy="2273300"/>
          </a:xfrm>
          <a:prstGeom prst="rect">
            <a:avLst/>
          </a:prstGeom>
        </p:spPr>
      </p:pic>
      <p:sp>
        <p:nvSpPr>
          <p:cNvPr id="7" name="内容占位符 2"/>
          <p:cNvSpPr>
            <a:spLocks noGrp="1"/>
          </p:cNvSpPr>
          <p:nvPr>
            <p:ph idx="1"/>
          </p:nvPr>
        </p:nvSpPr>
        <p:spPr>
          <a:xfrm>
            <a:off x="711199" y="1212206"/>
            <a:ext cx="6500997" cy="4858393"/>
          </a:xfrm>
        </p:spPr>
        <p:txBody>
          <a:bodyPr/>
          <a:lstStyle/>
          <a:p>
            <a:r>
              <a:rPr lang="en-US" altLang="zh-CN" dirty="0" smtClean="0"/>
              <a:t>Extremely </a:t>
            </a:r>
            <a:r>
              <a:rPr lang="en-US" altLang="zh-CN" dirty="0"/>
              <a:t>fast </a:t>
            </a:r>
            <a:r>
              <a:rPr lang="en-US" altLang="zh-CN" dirty="0" smtClean="0"/>
              <a:t>tracking on sparsely distributed corner points.</a:t>
            </a:r>
          </a:p>
          <a:p>
            <a:r>
              <a:rPr lang="en-US" altLang="zh-CN" dirty="0" smtClean="0"/>
              <a:t>Three-stage tracking:</a:t>
            </a:r>
          </a:p>
          <a:p>
            <a:pPr lvl="1"/>
            <a:r>
              <a:rPr lang="en-US" altLang="zh-CN" dirty="0" smtClean="0"/>
              <a:t>minimizing photometric error by changing new frame’s pose</a:t>
            </a:r>
          </a:p>
          <a:p>
            <a:pPr lvl="1"/>
            <a:r>
              <a:rPr lang="en-US" altLang="zh-CN" dirty="0" smtClean="0"/>
              <a:t>find more correspondences with LK optical flow</a:t>
            </a:r>
          </a:p>
          <a:p>
            <a:pPr lvl="1"/>
            <a:r>
              <a:rPr lang="en-US" altLang="zh-CN" dirty="0" smtClean="0"/>
              <a:t>Local bundle adjustment to reduce projection error</a:t>
            </a:r>
          </a:p>
          <a:p>
            <a:pPr lvl="1"/>
            <a:endParaRPr lang="en-US" altLang="zh-CN" dirty="0" smtClean="0"/>
          </a:p>
        </p:txBody>
      </p:sp>
    </p:spTree>
    <p:extLst>
      <p:ext uri="{BB962C8B-B14F-4D97-AF65-F5344CB8AC3E}">
        <p14:creationId xmlns:p14="http://schemas.microsoft.com/office/powerpoint/2010/main" val="86886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SVO</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2996" y="1046480"/>
            <a:ext cx="6320607" cy="3962172"/>
          </a:xfrm>
        </p:spPr>
      </p:pic>
      <mc:AlternateContent xmlns:mc="http://schemas.openxmlformats.org/markup-compatibility/2006" xmlns:a14="http://schemas.microsoft.com/office/drawing/2010/main">
        <mc:Choice Requires="a14">
          <p:sp>
            <p:nvSpPr>
              <p:cNvPr id="5" name="内容占位符 2"/>
              <p:cNvSpPr txBox="1">
                <a:spLocks/>
              </p:cNvSpPr>
              <p:nvPr/>
            </p:nvSpPr>
            <p:spPr bwMode="auto">
              <a:xfrm>
                <a:off x="203201" y="1141086"/>
                <a:ext cx="6512559" cy="48583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6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kern="0" dirty="0" smtClean="0"/>
                  <a:t>Estimate depth of landmark by filtering:</a:t>
                </a:r>
              </a:p>
              <a:p>
                <a:pPr lvl="1"/>
                <a:r>
                  <a:rPr lang="en-US" altLang="zh-CN" kern="0" dirty="0" smtClean="0"/>
                  <a:t>project the interval of highest possibility (</a:t>
                </a:r>
                <a14:m>
                  <m:oMath xmlns:m="http://schemas.openxmlformats.org/officeDocument/2006/math">
                    <m:r>
                      <a:rPr lang="en-US" altLang="zh-CN" b="0" i="1" kern="0" smtClean="0">
                        <a:latin typeface="Cambria Math" panose="02040503050406030204" pitchFamily="18" charset="0"/>
                      </a:rPr>
                      <m:t>[</m:t>
                    </m:r>
                    <m:sSub>
                      <m:sSubPr>
                        <m:ctrlPr>
                          <a:rPr lang="en-US" altLang="zh-CN" b="0" i="1" kern="0" smtClean="0">
                            <a:latin typeface="Cambria Math" panose="02040503050406030204" pitchFamily="18" charset="0"/>
                          </a:rPr>
                        </m:ctrlPr>
                      </m:sSubPr>
                      <m:e>
                        <m:r>
                          <a:rPr lang="en-US" altLang="zh-CN" b="0" i="1" kern="0" smtClean="0">
                            <a:latin typeface="Cambria Math" panose="02040503050406030204" pitchFamily="18" charset="0"/>
                          </a:rPr>
                          <m:t>𝑑</m:t>
                        </m:r>
                      </m:e>
                      <m:sub>
                        <m:r>
                          <a:rPr lang="en-US" altLang="zh-CN" b="0" i="1" kern="0" smtClean="0">
                            <a:latin typeface="Cambria Math" panose="02040503050406030204" pitchFamily="18" charset="0"/>
                          </a:rPr>
                          <m:t>𝑚𝑖𝑛</m:t>
                        </m:r>
                      </m:sub>
                    </m:sSub>
                    <m:r>
                      <a:rPr lang="en-US" altLang="zh-CN" b="0" i="1" kern="0" smtClean="0">
                        <a:latin typeface="Cambria Math" panose="02040503050406030204" pitchFamily="18" charset="0"/>
                      </a:rPr>
                      <m:t>,</m:t>
                    </m:r>
                    <m:sSub>
                      <m:sSubPr>
                        <m:ctrlPr>
                          <a:rPr lang="en-US" altLang="zh-CN" i="1" kern="0">
                            <a:latin typeface="Cambria Math" panose="02040503050406030204" pitchFamily="18" charset="0"/>
                          </a:rPr>
                        </m:ctrlPr>
                      </m:sSubPr>
                      <m:e>
                        <m:r>
                          <a:rPr lang="en-US" altLang="zh-CN" i="1" kern="0">
                            <a:latin typeface="Cambria Math" panose="02040503050406030204" pitchFamily="18" charset="0"/>
                          </a:rPr>
                          <m:t>𝑑</m:t>
                        </m:r>
                      </m:e>
                      <m:sub>
                        <m:r>
                          <a:rPr lang="en-US" altLang="zh-CN" i="1" kern="0">
                            <a:latin typeface="Cambria Math" panose="02040503050406030204" pitchFamily="18" charset="0"/>
                          </a:rPr>
                          <m:t>𝑚𝑎𝑥</m:t>
                        </m:r>
                      </m:sub>
                    </m:sSub>
                    <m:r>
                      <a:rPr lang="en-US" altLang="zh-CN" b="0" i="1" kern="0" smtClean="0">
                        <a:latin typeface="Cambria Math" panose="02040503050406030204" pitchFamily="18" charset="0"/>
                      </a:rPr>
                      <m:t>]</m:t>
                    </m:r>
                  </m:oMath>
                </a14:m>
                <a:r>
                  <a:rPr lang="en-US" altLang="zh-CN" kern="0" dirty="0" smtClean="0"/>
                  <a:t>) into new frame</a:t>
                </a:r>
              </a:p>
              <a:p>
                <a:pPr lvl="1"/>
                <a:r>
                  <a:rPr lang="en-US" altLang="zh-CN" kern="0" dirty="0" smtClean="0"/>
                  <a:t>search along the projected interval for highest correlation</a:t>
                </a:r>
              </a:p>
              <a:p>
                <a:pPr lvl="1"/>
                <a:r>
                  <a:rPr lang="en-US" altLang="zh-CN" kern="0" dirty="0" smtClean="0"/>
                  <a:t>update posterior by considering uncertainty of projection and searching</a:t>
                </a:r>
              </a:p>
              <a:p>
                <a:pPr marL="514350" indent="-457200"/>
                <a:r>
                  <a:rPr lang="en-US" altLang="zh-CN" kern="0" dirty="0" smtClean="0"/>
                  <a:t>Cull outliers by discriminating its distributions (uniform) with good measurements (normal)</a:t>
                </a: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203201" y="1141086"/>
                <a:ext cx="6512559" cy="4858393"/>
              </a:xfrm>
              <a:prstGeom prst="rect">
                <a:avLst/>
              </a:prstGeom>
              <a:blipFill>
                <a:blip r:embed="rId4"/>
                <a:stretch>
                  <a:fillRect l="-1964" t="-1380" r="-2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73650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DSO</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059" y="1072977"/>
            <a:ext cx="4847735" cy="288883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058" y="4015590"/>
            <a:ext cx="4847735" cy="2456330"/>
          </a:xfrm>
          <a:prstGeom prst="rect">
            <a:avLst/>
          </a:prstGeom>
        </p:spPr>
      </p:pic>
      <p:sp>
        <p:nvSpPr>
          <p:cNvPr id="6" name="内容占位符 2"/>
          <p:cNvSpPr txBox="1">
            <a:spLocks/>
          </p:cNvSpPr>
          <p:nvPr/>
        </p:nvSpPr>
        <p:spPr bwMode="auto">
          <a:xfrm>
            <a:off x="203201" y="1141087"/>
            <a:ext cx="6512559" cy="194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6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kern="0" dirty="0" smtClean="0"/>
              <a:t>Purely directly approach that comprehensively models the image formation process.</a:t>
            </a:r>
          </a:p>
          <a:p>
            <a:r>
              <a:rPr lang="en-US" altLang="zh-CN" kern="0" dirty="0" smtClean="0"/>
              <a:t>More Elaborate intensity residual:</a:t>
            </a:r>
            <a:endParaRPr lang="en-US" altLang="zh-CN" kern="0" dirty="0"/>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00" y="2918218"/>
            <a:ext cx="5472703" cy="926455"/>
          </a:xfrm>
          <a:prstGeom prst="rect">
            <a:avLst/>
          </a:prstGeom>
        </p:spPr>
      </p:pic>
      <p:cxnSp>
        <p:nvCxnSpPr>
          <p:cNvPr id="9" name="直接箭头连接符 8"/>
          <p:cNvCxnSpPr/>
          <p:nvPr/>
        </p:nvCxnSpPr>
        <p:spPr>
          <a:xfrm>
            <a:off x="3695841" y="3474277"/>
            <a:ext cx="1204106" cy="40684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5572196" y="3426470"/>
            <a:ext cx="47544" cy="4546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274538" y="3823975"/>
            <a:ext cx="1915161" cy="646331"/>
          </a:xfrm>
          <a:prstGeom prst="rect">
            <a:avLst/>
          </a:prstGeom>
          <a:noFill/>
        </p:spPr>
        <p:txBody>
          <a:bodyPr wrap="square" rtlCol="0">
            <a:spAutoFit/>
          </a:bodyPr>
          <a:lstStyle/>
          <a:p>
            <a:pPr algn="ctr"/>
            <a:r>
              <a:rPr lang="en-US" altLang="zh-CN" dirty="0" smtClean="0"/>
              <a:t>exposure compensation</a:t>
            </a:r>
            <a:endParaRPr lang="zh-CN" altLang="en-US" dirty="0"/>
          </a:p>
        </p:txBody>
      </p:sp>
      <p:cxnSp>
        <p:nvCxnSpPr>
          <p:cNvPr id="16" name="直接箭头连接符 15"/>
          <p:cNvCxnSpPr/>
          <p:nvPr/>
        </p:nvCxnSpPr>
        <p:spPr>
          <a:xfrm flipH="1">
            <a:off x="3789680" y="3573780"/>
            <a:ext cx="721360" cy="3429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881130" y="3823974"/>
            <a:ext cx="1915161" cy="646331"/>
          </a:xfrm>
          <a:prstGeom prst="rect">
            <a:avLst/>
          </a:prstGeom>
          <a:noFill/>
        </p:spPr>
        <p:txBody>
          <a:bodyPr wrap="square" rtlCol="0">
            <a:spAutoFit/>
          </a:bodyPr>
          <a:lstStyle/>
          <a:p>
            <a:pPr algn="ctr"/>
            <a:r>
              <a:rPr lang="en-US" altLang="zh-CN" dirty="0" smtClean="0"/>
              <a:t>exposure </a:t>
            </a:r>
          </a:p>
          <a:p>
            <a:pPr algn="ctr"/>
            <a:r>
              <a:rPr lang="en-US" altLang="zh-CN" dirty="0" smtClean="0"/>
              <a:t>time</a:t>
            </a:r>
            <a:endParaRPr lang="zh-CN" altLang="en-US" dirty="0"/>
          </a:p>
        </p:txBody>
      </p:sp>
      <p:cxnSp>
        <p:nvCxnSpPr>
          <p:cNvPr id="21" name="直接箭头连接符 20"/>
          <p:cNvCxnSpPr/>
          <p:nvPr/>
        </p:nvCxnSpPr>
        <p:spPr>
          <a:xfrm>
            <a:off x="2282999" y="3474277"/>
            <a:ext cx="300181" cy="40684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861385" y="3823973"/>
            <a:ext cx="1543696" cy="646331"/>
          </a:xfrm>
          <a:prstGeom prst="rect">
            <a:avLst/>
          </a:prstGeom>
          <a:noFill/>
        </p:spPr>
        <p:txBody>
          <a:bodyPr wrap="square" rtlCol="0">
            <a:spAutoFit/>
          </a:bodyPr>
          <a:lstStyle/>
          <a:p>
            <a:pPr algn="ctr"/>
            <a:r>
              <a:rPr lang="en-US" altLang="zh-CN" dirty="0" smtClean="0"/>
              <a:t>intensity gradient</a:t>
            </a:r>
            <a:endParaRPr lang="zh-CN" altLang="en-US" dirty="0"/>
          </a:p>
        </p:txBody>
      </p:sp>
      <p:sp>
        <p:nvSpPr>
          <p:cNvPr id="26" name="文本框 25"/>
          <p:cNvSpPr txBox="1"/>
          <p:nvPr/>
        </p:nvSpPr>
        <p:spPr>
          <a:xfrm>
            <a:off x="203201" y="3844673"/>
            <a:ext cx="1853733" cy="646331"/>
          </a:xfrm>
          <a:prstGeom prst="rect">
            <a:avLst/>
          </a:prstGeom>
          <a:noFill/>
        </p:spPr>
        <p:txBody>
          <a:bodyPr wrap="square" rtlCol="0">
            <a:spAutoFit/>
          </a:bodyPr>
          <a:lstStyle/>
          <a:p>
            <a:pPr algn="ctr"/>
            <a:r>
              <a:rPr lang="en-US" altLang="zh-CN" dirty="0" smtClean="0"/>
              <a:t>designed neighborhood</a:t>
            </a:r>
            <a:endParaRPr lang="zh-CN" altLang="en-US" dirty="0"/>
          </a:p>
        </p:txBody>
      </p:sp>
      <p:cxnSp>
        <p:nvCxnSpPr>
          <p:cNvPr id="27" name="直接箭头连接符 26"/>
          <p:cNvCxnSpPr/>
          <p:nvPr/>
        </p:nvCxnSpPr>
        <p:spPr>
          <a:xfrm flipH="1">
            <a:off x="1087360" y="3745230"/>
            <a:ext cx="803120" cy="23539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内容占位符 2"/>
          <p:cNvSpPr txBox="1">
            <a:spLocks/>
          </p:cNvSpPr>
          <p:nvPr/>
        </p:nvSpPr>
        <p:spPr bwMode="auto">
          <a:xfrm>
            <a:off x="203201" y="4491004"/>
            <a:ext cx="6512559" cy="14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6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kern="0" dirty="0" smtClean="0"/>
              <a:t>rigorous rule for map point life cycle management: selection, tracking</a:t>
            </a:r>
            <a:r>
              <a:rPr lang="en-US" altLang="zh-CN" kern="0" dirty="0"/>
              <a:t> </a:t>
            </a:r>
            <a:r>
              <a:rPr lang="en-US" altLang="zh-CN" kern="0" dirty="0" smtClean="0"/>
              <a:t>and activation</a:t>
            </a:r>
            <a:endParaRPr lang="en-US" altLang="zh-CN" kern="0" dirty="0"/>
          </a:p>
        </p:txBody>
      </p:sp>
    </p:spTree>
    <p:extLst>
      <p:ext uri="{BB962C8B-B14F-4D97-AF65-F5344CB8AC3E}">
        <p14:creationId xmlns:p14="http://schemas.microsoft.com/office/powerpoint/2010/main" val="2571960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t>
            </a:r>
            <a:r>
              <a:rPr lang="en-US" altLang="zh-CN" dirty="0" smtClean="0"/>
              <a:t>eflections</a:t>
            </a:r>
            <a:endParaRPr lang="zh-CN" altLang="en-US" dirty="0"/>
          </a:p>
        </p:txBody>
      </p:sp>
      <p:sp>
        <p:nvSpPr>
          <p:cNvPr id="3" name="内容占位符 2"/>
          <p:cNvSpPr>
            <a:spLocks noGrp="1"/>
          </p:cNvSpPr>
          <p:nvPr>
            <p:ph idx="1"/>
          </p:nvPr>
        </p:nvSpPr>
        <p:spPr>
          <a:xfrm>
            <a:off x="719403" y="1168400"/>
            <a:ext cx="4971097" cy="4996904"/>
          </a:xfrm>
        </p:spPr>
        <p:txBody>
          <a:bodyPr/>
          <a:lstStyle/>
          <a:p>
            <a:r>
              <a:rPr lang="en-US" altLang="zh-CN" sz="2400" dirty="0" smtClean="0"/>
              <a:t>Observation models should consider variable uncertainties contained in measurements.</a:t>
            </a:r>
          </a:p>
          <a:p>
            <a:r>
              <a:rPr lang="en-US" altLang="zh-CN" sz="2400" dirty="0" smtClean="0"/>
              <a:t>When split factor graph into 2 subgraphs, direct sparse </a:t>
            </a:r>
            <a:r>
              <a:rPr lang="en-US" altLang="zh-CN" sz="2400" dirty="0" err="1" smtClean="0"/>
              <a:t>vo</a:t>
            </a:r>
            <a:r>
              <a:rPr lang="en-US" altLang="zh-CN" sz="2400" dirty="0" smtClean="0"/>
              <a:t> may be used to process images at full frame rate; key frames with larger interval fed to indirect </a:t>
            </a:r>
            <a:r>
              <a:rPr lang="en-US" altLang="zh-CN" sz="2400" dirty="0" err="1" smtClean="0"/>
              <a:t>vo</a:t>
            </a:r>
            <a:endParaRPr lang="en-US" altLang="zh-CN" sz="2400" dirty="0" smtClean="0"/>
          </a:p>
          <a:p>
            <a:r>
              <a:rPr lang="en-US" altLang="zh-CN" sz="2400" dirty="0" smtClean="0"/>
              <a:t>Unified interface for joint optimization of different observation model deserves consideration</a:t>
            </a:r>
            <a:endParaRPr lang="en-US" altLang="zh-CN" sz="2400" dirty="0" smtClean="0"/>
          </a:p>
        </p:txBody>
      </p:sp>
      <p:grpSp>
        <p:nvGrpSpPr>
          <p:cNvPr id="20" name="组合 19"/>
          <p:cNvGrpSpPr/>
          <p:nvPr/>
        </p:nvGrpSpPr>
        <p:grpSpPr>
          <a:xfrm>
            <a:off x="6733329" y="1247535"/>
            <a:ext cx="4104098" cy="2209122"/>
            <a:chOff x="2315433" y="2077402"/>
            <a:chExt cx="5221021" cy="3284152"/>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970" t="33743" r="76775" b="22277"/>
            <a:stretch/>
          </p:blipFill>
          <p:spPr>
            <a:xfrm flipH="1">
              <a:off x="2326640" y="2077402"/>
              <a:ext cx="1034288" cy="1481100"/>
            </a:xfrm>
            <a:prstGeom prst="rect">
              <a:avLst/>
            </a:prstGeom>
          </p:spPr>
        </p:pic>
        <p:sp>
          <p:nvSpPr>
            <p:cNvPr id="5" name="右箭头 4"/>
            <p:cNvSpPr/>
            <p:nvPr/>
          </p:nvSpPr>
          <p:spPr>
            <a:xfrm>
              <a:off x="3360928" y="3374714"/>
              <a:ext cx="1696720" cy="183788"/>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666" y="2387631"/>
              <a:ext cx="1898788" cy="987083"/>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4970" t="33743" r="76775" b="22277"/>
            <a:stretch/>
          </p:blipFill>
          <p:spPr>
            <a:xfrm flipH="1">
              <a:off x="2315433" y="3880454"/>
              <a:ext cx="1034288" cy="1481100"/>
            </a:xfrm>
            <a:prstGeom prst="rect">
              <a:avLst/>
            </a:prstGeom>
          </p:spPr>
        </p:pic>
        <p:grpSp>
          <p:nvGrpSpPr>
            <p:cNvPr id="18" name="组合 17"/>
            <p:cNvGrpSpPr/>
            <p:nvPr/>
          </p:nvGrpSpPr>
          <p:grpSpPr>
            <a:xfrm>
              <a:off x="3322812" y="5042530"/>
              <a:ext cx="2999774" cy="209350"/>
              <a:chOff x="3349721" y="5042530"/>
              <a:chExt cx="2999774" cy="209350"/>
            </a:xfrm>
          </p:grpSpPr>
          <p:sp>
            <p:nvSpPr>
              <p:cNvPr id="12" name="右箭头 11"/>
              <p:cNvSpPr/>
              <p:nvPr/>
            </p:nvSpPr>
            <p:spPr>
              <a:xfrm>
                <a:off x="3349721" y="5055020"/>
                <a:ext cx="795559" cy="19686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弧形箭头 12"/>
              <p:cNvSpPr/>
              <p:nvPr/>
            </p:nvSpPr>
            <p:spPr>
              <a:xfrm>
                <a:off x="4153483" y="5055020"/>
                <a:ext cx="294640" cy="131240"/>
              </a:xfrm>
              <a:prstGeom prst="curved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右箭头 14"/>
              <p:cNvSpPr/>
              <p:nvPr/>
            </p:nvSpPr>
            <p:spPr>
              <a:xfrm>
                <a:off x="4456326" y="5055020"/>
                <a:ext cx="795559" cy="19686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弧形箭头 15"/>
              <p:cNvSpPr/>
              <p:nvPr/>
            </p:nvSpPr>
            <p:spPr>
              <a:xfrm rot="10800000">
                <a:off x="5253051" y="5120640"/>
                <a:ext cx="294640" cy="131240"/>
              </a:xfrm>
              <a:prstGeom prst="curved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右箭头 16"/>
              <p:cNvSpPr/>
              <p:nvPr/>
            </p:nvSpPr>
            <p:spPr>
              <a:xfrm>
                <a:off x="5553936" y="5042530"/>
                <a:ext cx="795559" cy="19686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6510885" y="4438224"/>
              <a:ext cx="632186"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grpSp>
      <p:grpSp>
        <p:nvGrpSpPr>
          <p:cNvPr id="363" name="组合 362"/>
          <p:cNvGrpSpPr/>
          <p:nvPr/>
        </p:nvGrpSpPr>
        <p:grpSpPr>
          <a:xfrm>
            <a:off x="5681288" y="4075251"/>
            <a:ext cx="5128146" cy="2220209"/>
            <a:chOff x="591040" y="1454533"/>
            <a:chExt cx="10932575" cy="5189860"/>
          </a:xfrm>
        </p:grpSpPr>
        <p:grpSp>
          <p:nvGrpSpPr>
            <p:cNvPr id="21" name="组合 20"/>
            <p:cNvGrpSpPr/>
            <p:nvPr/>
          </p:nvGrpSpPr>
          <p:grpSpPr>
            <a:xfrm>
              <a:off x="6985316" y="1454533"/>
              <a:ext cx="4538299" cy="2195934"/>
              <a:chOff x="6985316" y="1454533"/>
              <a:chExt cx="4538299" cy="2195934"/>
            </a:xfrm>
          </p:grpSpPr>
          <p:sp>
            <p:nvSpPr>
              <p:cNvPr id="144" name="圆角矩形 143"/>
              <p:cNvSpPr/>
              <p:nvPr/>
            </p:nvSpPr>
            <p:spPr>
              <a:xfrm>
                <a:off x="6985316" y="1454533"/>
                <a:ext cx="4538299" cy="422233"/>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118194" y="1882813"/>
                <a:ext cx="221307" cy="696821"/>
                <a:chOff x="4990965" y="1976120"/>
                <a:chExt cx="353568" cy="1152636"/>
              </a:xfrm>
            </p:grpSpPr>
            <p:cxnSp>
              <p:nvCxnSpPr>
                <p:cNvPr id="142" name="直接连接符 141"/>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43" name="矩形 142"/>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059847" y="2579460"/>
                <a:ext cx="337999" cy="326455"/>
                <a:chOff x="1904601" y="4274399"/>
                <a:chExt cx="540000" cy="540000"/>
              </a:xfrm>
            </p:grpSpPr>
            <p:sp>
              <p:nvSpPr>
                <p:cNvPr id="140" name="流程图: 接点 139"/>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1" name="矩形 140"/>
                    <p:cNvSpPr/>
                    <p:nvPr/>
                  </p:nvSpPr>
                  <p:spPr>
                    <a:xfrm>
                      <a:off x="1963391" y="4298195"/>
                      <a:ext cx="4770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1" smtClean="0">
                                    <a:solidFill>
                                      <a:schemeClr val="bg1"/>
                                    </a:solidFill>
                                    <a:latin typeface="Cambria Math" panose="02040503050406030204" pitchFamily="18" charset="0"/>
                                  </a:rPr>
                                  <m:t>0</m:t>
                                </m:r>
                              </m:sub>
                            </m:sSub>
                          </m:oMath>
                        </m:oMathPara>
                      </a14:m>
                      <a:endParaRPr lang="zh-CN" altLang="en-US" dirty="0"/>
                    </a:p>
                  </p:txBody>
                </p:sp>
              </mc:Choice>
              <mc:Fallback xmlns="">
                <p:sp>
                  <p:nvSpPr>
                    <p:cNvPr id="151" name="矩形 150"/>
                    <p:cNvSpPr>
                      <a:spLocks noRot="1" noChangeAspect="1" noMove="1" noResize="1" noEditPoints="1" noAdjustHandles="1" noChangeArrowheads="1" noChangeShapeType="1" noTextEdit="1"/>
                    </p:cNvSpPr>
                    <p:nvPr/>
                  </p:nvSpPr>
                  <p:spPr>
                    <a:xfrm>
                      <a:off x="1963391" y="4298195"/>
                      <a:ext cx="477055" cy="369332"/>
                    </a:xfrm>
                    <a:prstGeom prst="rect">
                      <a:avLst/>
                    </a:prstGeom>
                    <a:blipFill>
                      <a:blip r:embed="rId5"/>
                      <a:stretch>
                        <a:fillRect r="-24490" b="-81081"/>
                      </a:stretch>
                    </a:blipFill>
                  </p:spPr>
                  <p:txBody>
                    <a:bodyPr/>
                    <a:lstStyle/>
                    <a:p>
                      <a:r>
                        <a:rPr lang="zh-CN" altLang="en-US">
                          <a:noFill/>
                        </a:rPr>
                        <a:t> </a:t>
                      </a:r>
                    </a:p>
                  </p:txBody>
                </p:sp>
              </mc:Fallback>
            </mc:AlternateContent>
          </p:grpSp>
          <p:sp>
            <p:nvSpPr>
              <p:cNvPr id="25" name="矩形 24"/>
              <p:cNvSpPr/>
              <p:nvPr/>
            </p:nvSpPr>
            <p:spPr>
              <a:xfrm>
                <a:off x="7351649" y="2995870"/>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7626121" y="1878413"/>
                <a:ext cx="221307" cy="696821"/>
                <a:chOff x="4990965" y="1976120"/>
                <a:chExt cx="353568" cy="1152636"/>
              </a:xfrm>
            </p:grpSpPr>
            <p:cxnSp>
              <p:nvCxnSpPr>
                <p:cNvPr id="138" name="直接连接符 137"/>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39" name="矩形 138"/>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8134049" y="1872228"/>
                <a:ext cx="221307" cy="696821"/>
                <a:chOff x="4990965" y="1976120"/>
                <a:chExt cx="353568" cy="1152636"/>
              </a:xfrm>
            </p:grpSpPr>
            <p:cxnSp>
              <p:nvCxnSpPr>
                <p:cNvPr id="136" name="直接连接符 135"/>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37" name="矩形 136"/>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640257" y="1872228"/>
                <a:ext cx="221307" cy="696821"/>
                <a:chOff x="4990965" y="1976120"/>
                <a:chExt cx="353568" cy="1152636"/>
              </a:xfrm>
            </p:grpSpPr>
            <p:cxnSp>
              <p:nvCxnSpPr>
                <p:cNvPr id="134" name="直接连接符 133"/>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35" name="矩形 134"/>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9146465" y="1882813"/>
                <a:ext cx="221307" cy="696821"/>
                <a:chOff x="4990965" y="1976120"/>
                <a:chExt cx="353568" cy="1152636"/>
              </a:xfrm>
            </p:grpSpPr>
            <p:cxnSp>
              <p:nvCxnSpPr>
                <p:cNvPr id="132" name="直接连接符 131"/>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33" name="矩形 132"/>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9652672" y="1882813"/>
                <a:ext cx="221307" cy="696821"/>
                <a:chOff x="4990965" y="1976120"/>
                <a:chExt cx="353568" cy="1152636"/>
              </a:xfrm>
            </p:grpSpPr>
            <p:cxnSp>
              <p:nvCxnSpPr>
                <p:cNvPr id="130" name="直接连接符 129"/>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0158879" y="1872228"/>
                <a:ext cx="221307" cy="696821"/>
                <a:chOff x="4990965" y="1976120"/>
                <a:chExt cx="353568" cy="1152636"/>
              </a:xfrm>
            </p:grpSpPr>
            <p:cxnSp>
              <p:nvCxnSpPr>
                <p:cNvPr id="128" name="直接连接符 127"/>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0665051" y="1878413"/>
                <a:ext cx="221307" cy="696821"/>
                <a:chOff x="4990965" y="1976120"/>
                <a:chExt cx="353568" cy="1152636"/>
              </a:xfrm>
            </p:grpSpPr>
            <p:cxnSp>
              <p:nvCxnSpPr>
                <p:cNvPr id="126" name="直接连接符 125"/>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27" name="矩形 126"/>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1171223" y="1876764"/>
                <a:ext cx="221307" cy="696821"/>
                <a:chOff x="4990965" y="1976120"/>
                <a:chExt cx="353568" cy="1152636"/>
              </a:xfrm>
            </p:grpSpPr>
            <p:cxnSp>
              <p:nvCxnSpPr>
                <p:cNvPr id="124" name="直接连接符 123"/>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7563417" y="2573585"/>
                <a:ext cx="337999" cy="326455"/>
                <a:chOff x="1904601" y="4274399"/>
                <a:chExt cx="540000" cy="540000"/>
              </a:xfrm>
            </p:grpSpPr>
            <p:sp>
              <p:nvSpPr>
                <p:cNvPr id="122" name="流程图: 接点 121"/>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3" name="矩形 122"/>
                    <p:cNvSpPr/>
                    <p:nvPr/>
                  </p:nvSpPr>
                  <p:spPr>
                    <a:xfrm>
                      <a:off x="1963391" y="4298196"/>
                      <a:ext cx="47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33" name="矩形 132"/>
                    <p:cNvSpPr>
                      <a:spLocks noRot="1" noChangeAspect="1" noMove="1" noResize="1" noEditPoints="1" noAdjustHandles="1" noChangeArrowheads="1" noChangeShapeType="1" noTextEdit="1"/>
                    </p:cNvSpPr>
                    <p:nvPr/>
                  </p:nvSpPr>
                  <p:spPr>
                    <a:xfrm>
                      <a:off x="1963391" y="4298196"/>
                      <a:ext cx="471732" cy="369332"/>
                    </a:xfrm>
                    <a:prstGeom prst="rect">
                      <a:avLst/>
                    </a:prstGeom>
                    <a:blipFill>
                      <a:blip r:embed="rId6"/>
                      <a:stretch>
                        <a:fillRect r="-22917" b="-83333"/>
                      </a:stretch>
                    </a:blipFill>
                  </p:spPr>
                  <p:txBody>
                    <a:bodyPr/>
                    <a:lstStyle/>
                    <a:p>
                      <a:r>
                        <a:rPr lang="zh-CN" altLang="en-US">
                          <a:noFill/>
                        </a:rPr>
                        <a:t> </a:t>
                      </a:r>
                    </a:p>
                  </p:txBody>
                </p:sp>
              </mc:Fallback>
            </mc:AlternateContent>
          </p:grpSp>
          <p:grpSp>
            <p:nvGrpSpPr>
              <p:cNvPr id="35" name="组合 34"/>
              <p:cNvGrpSpPr/>
              <p:nvPr/>
            </p:nvGrpSpPr>
            <p:grpSpPr>
              <a:xfrm>
                <a:off x="8071344" y="2569049"/>
                <a:ext cx="337999" cy="326455"/>
                <a:chOff x="1904601" y="4274399"/>
                <a:chExt cx="540000" cy="540000"/>
              </a:xfrm>
            </p:grpSpPr>
            <p:sp>
              <p:nvSpPr>
                <p:cNvPr id="120" name="流程图: 接点 119"/>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1" name="矩形 120"/>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2</m:t>
                                </m:r>
                              </m:sub>
                            </m:sSub>
                          </m:oMath>
                        </m:oMathPara>
                      </a14:m>
                      <a:endParaRPr lang="zh-CN" altLang="en-US" dirty="0"/>
                    </a:p>
                  </p:txBody>
                </p:sp>
              </mc:Choice>
              <mc:Fallback xmlns="">
                <p:sp>
                  <p:nvSpPr>
                    <p:cNvPr id="131" name="矩形 130"/>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7"/>
                      <a:stretch>
                        <a:fillRect r="-24490" b="-83333"/>
                      </a:stretch>
                    </a:blipFill>
                  </p:spPr>
                  <p:txBody>
                    <a:bodyPr/>
                    <a:lstStyle/>
                    <a:p>
                      <a:r>
                        <a:rPr lang="zh-CN" altLang="en-US">
                          <a:noFill/>
                        </a:rPr>
                        <a:t> </a:t>
                      </a:r>
                    </a:p>
                  </p:txBody>
                </p:sp>
              </mc:Fallback>
            </mc:AlternateContent>
          </p:grpSp>
          <p:grpSp>
            <p:nvGrpSpPr>
              <p:cNvPr id="36" name="组合 35"/>
              <p:cNvGrpSpPr/>
              <p:nvPr/>
            </p:nvGrpSpPr>
            <p:grpSpPr>
              <a:xfrm>
                <a:off x="8580119" y="2569049"/>
                <a:ext cx="337999" cy="326455"/>
                <a:chOff x="1904601" y="4274399"/>
                <a:chExt cx="540000" cy="540000"/>
              </a:xfrm>
            </p:grpSpPr>
            <p:sp>
              <p:nvSpPr>
                <p:cNvPr id="118" name="流程图: 接点 117"/>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9" name="矩形 118"/>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3</m:t>
                                </m:r>
                              </m:sub>
                            </m:sSub>
                          </m:oMath>
                        </m:oMathPara>
                      </a14:m>
                      <a:endParaRPr lang="zh-CN" altLang="en-US" dirty="0"/>
                    </a:p>
                  </p:txBody>
                </p:sp>
              </mc:Choice>
              <mc:Fallback xmlns="">
                <p:sp>
                  <p:nvSpPr>
                    <p:cNvPr id="129" name="矩形 128"/>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8"/>
                      <a:stretch>
                        <a:fillRect r="-22449" b="-83333"/>
                      </a:stretch>
                    </a:blipFill>
                  </p:spPr>
                  <p:txBody>
                    <a:bodyPr/>
                    <a:lstStyle/>
                    <a:p>
                      <a:r>
                        <a:rPr lang="zh-CN" altLang="en-US">
                          <a:noFill/>
                        </a:rPr>
                        <a:t> </a:t>
                      </a:r>
                    </a:p>
                  </p:txBody>
                </p:sp>
              </mc:Fallback>
            </mc:AlternateContent>
          </p:grpSp>
          <p:grpSp>
            <p:nvGrpSpPr>
              <p:cNvPr id="37" name="组合 36"/>
              <p:cNvGrpSpPr/>
              <p:nvPr/>
            </p:nvGrpSpPr>
            <p:grpSpPr>
              <a:xfrm>
                <a:off x="9083707" y="2577726"/>
                <a:ext cx="337999" cy="326455"/>
                <a:chOff x="1904601" y="4274399"/>
                <a:chExt cx="540000" cy="540000"/>
              </a:xfrm>
            </p:grpSpPr>
            <p:sp>
              <p:nvSpPr>
                <p:cNvPr id="116" name="流程图: 接点 115"/>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7" name="矩形 116"/>
                    <p:cNvSpPr/>
                    <p:nvPr/>
                  </p:nvSpPr>
                  <p:spPr>
                    <a:xfrm>
                      <a:off x="1963391" y="4298196"/>
                      <a:ext cx="475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4</m:t>
                                </m:r>
                              </m:sub>
                            </m:sSub>
                          </m:oMath>
                        </m:oMathPara>
                      </a14:m>
                      <a:endParaRPr lang="zh-CN" altLang="en-US" dirty="0"/>
                    </a:p>
                  </p:txBody>
                </p:sp>
              </mc:Choice>
              <mc:Fallback xmlns="">
                <p:sp>
                  <p:nvSpPr>
                    <p:cNvPr id="127" name="矩形 126"/>
                    <p:cNvSpPr>
                      <a:spLocks noRot="1" noChangeAspect="1" noMove="1" noResize="1" noEditPoints="1" noAdjustHandles="1" noChangeArrowheads="1" noChangeShapeType="1" noTextEdit="1"/>
                    </p:cNvSpPr>
                    <p:nvPr/>
                  </p:nvSpPr>
                  <p:spPr>
                    <a:xfrm>
                      <a:off x="1963391" y="4298196"/>
                      <a:ext cx="475323" cy="369332"/>
                    </a:xfrm>
                    <a:prstGeom prst="rect">
                      <a:avLst/>
                    </a:prstGeom>
                    <a:blipFill>
                      <a:blip r:embed="rId9"/>
                      <a:stretch>
                        <a:fillRect r="-24490" b="-81081"/>
                      </a:stretch>
                    </a:blipFill>
                  </p:spPr>
                  <p:txBody>
                    <a:bodyPr/>
                    <a:lstStyle/>
                    <a:p>
                      <a:r>
                        <a:rPr lang="zh-CN" altLang="en-US">
                          <a:noFill/>
                        </a:rPr>
                        <a:t> </a:t>
                      </a:r>
                    </a:p>
                  </p:txBody>
                </p:sp>
              </mc:Fallback>
            </mc:AlternateContent>
          </p:grpSp>
          <p:grpSp>
            <p:nvGrpSpPr>
              <p:cNvPr id="38" name="组合 37"/>
              <p:cNvGrpSpPr/>
              <p:nvPr/>
            </p:nvGrpSpPr>
            <p:grpSpPr>
              <a:xfrm>
                <a:off x="9596119" y="2583435"/>
                <a:ext cx="337999" cy="326455"/>
                <a:chOff x="1904601" y="4274399"/>
                <a:chExt cx="540000" cy="540000"/>
              </a:xfrm>
            </p:grpSpPr>
            <p:sp>
              <p:nvSpPr>
                <p:cNvPr id="114" name="流程图: 接点 113"/>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5" name="矩形 114"/>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5</m:t>
                                </m:r>
                              </m:sub>
                            </m:sSub>
                          </m:oMath>
                        </m:oMathPara>
                      </a14:m>
                      <a:endParaRPr lang="zh-CN" altLang="en-US" dirty="0"/>
                    </a:p>
                  </p:txBody>
                </p:sp>
              </mc:Choice>
              <mc:Fallback xmlns="">
                <p:sp>
                  <p:nvSpPr>
                    <p:cNvPr id="125" name="矩形 124"/>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10"/>
                      <a:stretch>
                        <a:fillRect r="-24490" b="-81081"/>
                      </a:stretch>
                    </a:blipFill>
                  </p:spPr>
                  <p:txBody>
                    <a:bodyPr/>
                    <a:lstStyle/>
                    <a:p>
                      <a:r>
                        <a:rPr lang="zh-CN" altLang="en-US">
                          <a:noFill/>
                        </a:rPr>
                        <a:t> </a:t>
                      </a:r>
                    </a:p>
                  </p:txBody>
                </p:sp>
              </mc:Fallback>
            </mc:AlternateContent>
          </p:grpSp>
          <p:grpSp>
            <p:nvGrpSpPr>
              <p:cNvPr id="39" name="组合 38"/>
              <p:cNvGrpSpPr/>
              <p:nvPr/>
            </p:nvGrpSpPr>
            <p:grpSpPr>
              <a:xfrm>
                <a:off x="10104137" y="2573585"/>
                <a:ext cx="337999" cy="326455"/>
                <a:chOff x="1904601" y="4274399"/>
                <a:chExt cx="540000" cy="540000"/>
              </a:xfrm>
            </p:grpSpPr>
            <p:sp>
              <p:nvSpPr>
                <p:cNvPr id="112" name="流程图: 接点 111"/>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3" name="矩形 112"/>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6</m:t>
                                </m:r>
                              </m:sub>
                            </m:sSub>
                          </m:oMath>
                        </m:oMathPara>
                      </a14:m>
                      <a:endParaRPr lang="zh-CN" altLang="en-US" dirty="0"/>
                    </a:p>
                  </p:txBody>
                </p:sp>
              </mc:Choice>
              <mc:Fallback xmlns="">
                <p:sp>
                  <p:nvSpPr>
                    <p:cNvPr id="123" name="矩形 122"/>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11"/>
                      <a:stretch>
                        <a:fillRect r="-22449" b="-83333"/>
                      </a:stretch>
                    </a:blipFill>
                  </p:spPr>
                  <p:txBody>
                    <a:bodyPr/>
                    <a:lstStyle/>
                    <a:p>
                      <a:r>
                        <a:rPr lang="zh-CN" altLang="en-US">
                          <a:noFill/>
                        </a:rPr>
                        <a:t> </a:t>
                      </a:r>
                    </a:p>
                  </p:txBody>
                </p:sp>
              </mc:Fallback>
            </mc:AlternateContent>
          </p:grpSp>
          <p:grpSp>
            <p:nvGrpSpPr>
              <p:cNvPr id="40" name="组合 39"/>
              <p:cNvGrpSpPr/>
              <p:nvPr/>
            </p:nvGrpSpPr>
            <p:grpSpPr>
              <a:xfrm>
                <a:off x="10607130" y="2573585"/>
                <a:ext cx="337999" cy="326455"/>
                <a:chOff x="1904601" y="4274399"/>
                <a:chExt cx="540000" cy="540000"/>
              </a:xfrm>
            </p:grpSpPr>
            <p:sp>
              <p:nvSpPr>
                <p:cNvPr id="110" name="流程图: 接点 109"/>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1" name="矩形 110"/>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7</m:t>
                                </m:r>
                              </m:sub>
                            </m:sSub>
                          </m:oMath>
                        </m:oMathPara>
                      </a14:m>
                      <a:endParaRPr lang="zh-CN" altLang="en-US" dirty="0"/>
                    </a:p>
                  </p:txBody>
                </p:sp>
              </mc:Choice>
              <mc:Fallback xmlns="">
                <p:sp>
                  <p:nvSpPr>
                    <p:cNvPr id="121" name="矩形 120"/>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12"/>
                      <a:stretch>
                        <a:fillRect r="-24490" b="-83333"/>
                      </a:stretch>
                    </a:blipFill>
                  </p:spPr>
                  <p:txBody>
                    <a:bodyPr/>
                    <a:lstStyle/>
                    <a:p>
                      <a:r>
                        <a:rPr lang="zh-CN" altLang="en-US">
                          <a:noFill/>
                        </a:rPr>
                        <a:t> </a:t>
                      </a:r>
                    </a:p>
                  </p:txBody>
                </p:sp>
              </mc:Fallback>
            </mc:AlternateContent>
          </p:grpSp>
          <p:grpSp>
            <p:nvGrpSpPr>
              <p:cNvPr id="41" name="组合 40"/>
              <p:cNvGrpSpPr/>
              <p:nvPr/>
            </p:nvGrpSpPr>
            <p:grpSpPr>
              <a:xfrm>
                <a:off x="11113704" y="2573584"/>
                <a:ext cx="337999" cy="326455"/>
                <a:chOff x="1904601" y="4274399"/>
                <a:chExt cx="540000" cy="540000"/>
              </a:xfrm>
            </p:grpSpPr>
            <p:sp>
              <p:nvSpPr>
                <p:cNvPr id="108" name="流程图: 接点 107"/>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9" name="矩形 108"/>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8</m:t>
                                </m:r>
                              </m:sub>
                            </m:sSub>
                          </m:oMath>
                        </m:oMathPara>
                      </a14:m>
                      <a:endParaRPr lang="zh-CN" altLang="en-US" dirty="0"/>
                    </a:p>
                  </p:txBody>
                </p:sp>
              </mc:Choice>
              <mc:Fallback xmlns="">
                <p:sp>
                  <p:nvSpPr>
                    <p:cNvPr id="119" name="矩形 118"/>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13"/>
                      <a:stretch>
                        <a:fillRect r="-24490" b="-83333"/>
                      </a:stretch>
                    </a:blipFill>
                  </p:spPr>
                  <p:txBody>
                    <a:bodyPr/>
                    <a:lstStyle/>
                    <a:p>
                      <a:r>
                        <a:rPr lang="zh-CN" altLang="en-US">
                          <a:noFill/>
                        </a:rPr>
                        <a:t> </a:t>
                      </a:r>
                    </a:p>
                  </p:txBody>
                </p:sp>
              </mc:Fallback>
            </mc:AlternateContent>
          </p:grpSp>
          <p:sp>
            <p:nvSpPr>
              <p:cNvPr id="42" name="矩形 41"/>
              <p:cNvSpPr/>
              <p:nvPr/>
            </p:nvSpPr>
            <p:spPr>
              <a:xfrm>
                <a:off x="7866507" y="2995870"/>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373121" y="2995870"/>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900442" y="2995870"/>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407113" y="2995870"/>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911369" y="2993885"/>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0426393" y="2993885"/>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0917569" y="2993885"/>
                <a:ext cx="221307" cy="21374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140" idx="5"/>
                <a:endCxn id="25" idx="0"/>
              </p:cNvCxnSpPr>
              <p:nvPr/>
            </p:nvCxnSpPr>
            <p:spPr>
              <a:xfrm>
                <a:off x="7348348" y="2858106"/>
                <a:ext cx="113955" cy="13776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22" idx="3"/>
                <a:endCxn id="25" idx="0"/>
              </p:cNvCxnSpPr>
              <p:nvPr/>
            </p:nvCxnSpPr>
            <p:spPr>
              <a:xfrm flipH="1">
                <a:off x="7462303" y="2852231"/>
                <a:ext cx="150613" cy="14363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22" idx="5"/>
                <a:endCxn id="42" idx="0"/>
              </p:cNvCxnSpPr>
              <p:nvPr/>
            </p:nvCxnSpPr>
            <p:spPr>
              <a:xfrm>
                <a:off x="7851918" y="2852231"/>
                <a:ext cx="125243" cy="14363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20" idx="3"/>
                <a:endCxn id="42" idx="0"/>
              </p:cNvCxnSpPr>
              <p:nvPr/>
            </p:nvCxnSpPr>
            <p:spPr>
              <a:xfrm flipH="1">
                <a:off x="7977160" y="2847696"/>
                <a:ext cx="143683" cy="1481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8" idx="3"/>
                <a:endCxn id="43" idx="0"/>
              </p:cNvCxnSpPr>
              <p:nvPr/>
            </p:nvCxnSpPr>
            <p:spPr>
              <a:xfrm flipH="1">
                <a:off x="8483774" y="2847696"/>
                <a:ext cx="145844" cy="1481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20" idx="5"/>
                <a:endCxn id="43" idx="0"/>
              </p:cNvCxnSpPr>
              <p:nvPr/>
            </p:nvCxnSpPr>
            <p:spPr>
              <a:xfrm>
                <a:off x="8359845" y="2847696"/>
                <a:ext cx="123929" cy="1481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18" idx="5"/>
                <a:endCxn id="44" idx="0"/>
              </p:cNvCxnSpPr>
              <p:nvPr/>
            </p:nvCxnSpPr>
            <p:spPr>
              <a:xfrm>
                <a:off x="8868620" y="2847696"/>
                <a:ext cx="142475" cy="1481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16" idx="3"/>
                <a:endCxn id="44" idx="0"/>
              </p:cNvCxnSpPr>
              <p:nvPr/>
            </p:nvCxnSpPr>
            <p:spPr>
              <a:xfrm flipH="1">
                <a:off x="9011095" y="2856373"/>
                <a:ext cx="122110" cy="13949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14" idx="3"/>
                <a:endCxn id="45" idx="0"/>
              </p:cNvCxnSpPr>
              <p:nvPr/>
            </p:nvCxnSpPr>
            <p:spPr>
              <a:xfrm flipH="1">
                <a:off x="9517766" y="2862082"/>
                <a:ext cx="127852" cy="13378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6" idx="5"/>
                <a:endCxn id="45" idx="0"/>
              </p:cNvCxnSpPr>
              <p:nvPr/>
            </p:nvCxnSpPr>
            <p:spPr>
              <a:xfrm>
                <a:off x="9372207" y="2856373"/>
                <a:ext cx="145559" cy="13949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14" idx="5"/>
                <a:endCxn id="46" idx="0"/>
              </p:cNvCxnSpPr>
              <p:nvPr/>
            </p:nvCxnSpPr>
            <p:spPr>
              <a:xfrm>
                <a:off x="9884620" y="2862082"/>
                <a:ext cx="137402" cy="13180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12" idx="3"/>
                <a:endCxn id="46" idx="0"/>
              </p:cNvCxnSpPr>
              <p:nvPr/>
            </p:nvCxnSpPr>
            <p:spPr>
              <a:xfrm flipH="1">
                <a:off x="10022022" y="2852231"/>
                <a:ext cx="131614" cy="14165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112" idx="5"/>
                <a:endCxn id="47" idx="0"/>
              </p:cNvCxnSpPr>
              <p:nvPr/>
            </p:nvCxnSpPr>
            <p:spPr>
              <a:xfrm>
                <a:off x="10392638" y="2852231"/>
                <a:ext cx="144408" cy="14165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10" idx="3"/>
                <a:endCxn id="47" idx="0"/>
              </p:cNvCxnSpPr>
              <p:nvPr/>
            </p:nvCxnSpPr>
            <p:spPr>
              <a:xfrm flipH="1">
                <a:off x="10537046" y="2852231"/>
                <a:ext cx="119582" cy="14165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10" idx="5"/>
                <a:endCxn id="48" idx="0"/>
              </p:cNvCxnSpPr>
              <p:nvPr/>
            </p:nvCxnSpPr>
            <p:spPr>
              <a:xfrm>
                <a:off x="10895630" y="2852231"/>
                <a:ext cx="132592" cy="14165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108" idx="3"/>
                <a:endCxn id="48" idx="0"/>
              </p:cNvCxnSpPr>
              <p:nvPr/>
            </p:nvCxnSpPr>
            <p:spPr>
              <a:xfrm flipH="1">
                <a:off x="11028223" y="2852231"/>
                <a:ext cx="134980" cy="14165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7059847" y="3319440"/>
                <a:ext cx="337999" cy="326455"/>
                <a:chOff x="899352" y="4410491"/>
                <a:chExt cx="540000" cy="540000"/>
              </a:xfrm>
            </p:grpSpPr>
            <p:sp>
              <p:nvSpPr>
                <p:cNvPr id="106" name="流程图: 接点 105"/>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7" name="矩形 106"/>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17" name="矩形 116"/>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14"/>
                      <a:stretch>
                        <a:fillRect r="-22917" b="-72222"/>
                      </a:stretch>
                    </a:blipFill>
                  </p:spPr>
                  <p:txBody>
                    <a:bodyPr/>
                    <a:lstStyle/>
                    <a:p>
                      <a:r>
                        <a:rPr lang="zh-CN" altLang="en-US">
                          <a:noFill/>
                        </a:rPr>
                        <a:t> </a:t>
                      </a:r>
                    </a:p>
                  </p:txBody>
                </p:sp>
              </mc:Fallback>
            </mc:AlternateContent>
          </p:grpSp>
          <p:grpSp>
            <p:nvGrpSpPr>
              <p:cNvPr id="66" name="组合 65"/>
              <p:cNvGrpSpPr/>
              <p:nvPr/>
            </p:nvGrpSpPr>
            <p:grpSpPr>
              <a:xfrm>
                <a:off x="7537609" y="3319440"/>
                <a:ext cx="337999" cy="326455"/>
                <a:chOff x="899352" y="4410491"/>
                <a:chExt cx="540000" cy="540000"/>
              </a:xfrm>
            </p:grpSpPr>
            <p:sp>
              <p:nvSpPr>
                <p:cNvPr id="104" name="流程图: 接点 103"/>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5" name="矩形 104"/>
                    <p:cNvSpPr/>
                    <p:nvPr/>
                  </p:nvSpPr>
                  <p:spPr>
                    <a:xfrm>
                      <a:off x="963196" y="4482616"/>
                      <a:ext cx="468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15" name="矩形 114"/>
                    <p:cNvSpPr>
                      <a:spLocks noRot="1" noChangeAspect="1" noMove="1" noResize="1" noEditPoints="1" noAdjustHandles="1" noChangeArrowheads="1" noChangeShapeType="1" noTextEdit="1"/>
                    </p:cNvSpPr>
                    <p:nvPr/>
                  </p:nvSpPr>
                  <p:spPr>
                    <a:xfrm>
                      <a:off x="963196" y="4482616"/>
                      <a:ext cx="468526" cy="369332"/>
                    </a:xfrm>
                    <a:prstGeom prst="rect">
                      <a:avLst/>
                    </a:prstGeom>
                    <a:blipFill>
                      <a:blip r:embed="rId15"/>
                      <a:stretch>
                        <a:fillRect r="-22917" b="-72222"/>
                      </a:stretch>
                    </a:blipFill>
                  </p:spPr>
                  <p:txBody>
                    <a:bodyPr/>
                    <a:lstStyle/>
                    <a:p>
                      <a:r>
                        <a:rPr lang="zh-CN" altLang="en-US">
                          <a:noFill/>
                        </a:rPr>
                        <a:t> </a:t>
                      </a:r>
                    </a:p>
                  </p:txBody>
                </p:sp>
              </mc:Fallback>
            </mc:AlternateContent>
          </p:grpSp>
          <p:grpSp>
            <p:nvGrpSpPr>
              <p:cNvPr id="67" name="组合 66"/>
              <p:cNvGrpSpPr/>
              <p:nvPr/>
            </p:nvGrpSpPr>
            <p:grpSpPr>
              <a:xfrm>
                <a:off x="8075703" y="3322716"/>
                <a:ext cx="337999" cy="326455"/>
                <a:chOff x="899352" y="4410491"/>
                <a:chExt cx="540000" cy="540000"/>
              </a:xfrm>
            </p:grpSpPr>
            <p:sp>
              <p:nvSpPr>
                <p:cNvPr id="102" name="流程图: 接点 101"/>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3" name="矩形 102"/>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2</m:t>
                                </m:r>
                              </m:sub>
                            </m:sSub>
                          </m:oMath>
                        </m:oMathPara>
                      </a14:m>
                      <a:endParaRPr lang="zh-CN" altLang="en-US" dirty="0"/>
                    </a:p>
                  </p:txBody>
                </p:sp>
              </mc:Choice>
              <mc:Fallback xmlns="">
                <p:sp>
                  <p:nvSpPr>
                    <p:cNvPr id="113" name="矩形 112"/>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16"/>
                      <a:stretch>
                        <a:fillRect r="-22449" b="-67568"/>
                      </a:stretch>
                    </a:blipFill>
                  </p:spPr>
                  <p:txBody>
                    <a:bodyPr/>
                    <a:lstStyle/>
                    <a:p>
                      <a:r>
                        <a:rPr lang="zh-CN" altLang="en-US">
                          <a:noFill/>
                        </a:rPr>
                        <a:t> </a:t>
                      </a:r>
                    </a:p>
                  </p:txBody>
                </p:sp>
              </mc:Fallback>
            </mc:AlternateContent>
          </p:grpSp>
          <p:grpSp>
            <p:nvGrpSpPr>
              <p:cNvPr id="68" name="组合 67"/>
              <p:cNvGrpSpPr/>
              <p:nvPr/>
            </p:nvGrpSpPr>
            <p:grpSpPr>
              <a:xfrm>
                <a:off x="8580119" y="3319440"/>
                <a:ext cx="337999" cy="326455"/>
                <a:chOff x="899352" y="4410491"/>
                <a:chExt cx="540000" cy="540000"/>
              </a:xfrm>
            </p:grpSpPr>
            <p:sp>
              <p:nvSpPr>
                <p:cNvPr id="100" name="流程图: 接点 99"/>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1" name="矩形 100"/>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3</m:t>
                                </m:r>
                              </m:sub>
                            </m:sSub>
                          </m:oMath>
                        </m:oMathPara>
                      </a14:m>
                      <a:endParaRPr lang="zh-CN" altLang="en-US" dirty="0"/>
                    </a:p>
                  </p:txBody>
                </p:sp>
              </mc:Choice>
              <mc:Fallback xmlns="">
                <p:sp>
                  <p:nvSpPr>
                    <p:cNvPr id="111" name="矩形 110"/>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17"/>
                      <a:stretch>
                        <a:fillRect r="-22449" b="-72222"/>
                      </a:stretch>
                    </a:blipFill>
                  </p:spPr>
                  <p:txBody>
                    <a:bodyPr/>
                    <a:lstStyle/>
                    <a:p>
                      <a:r>
                        <a:rPr lang="zh-CN" altLang="en-US">
                          <a:noFill/>
                        </a:rPr>
                        <a:t> </a:t>
                      </a:r>
                    </a:p>
                  </p:txBody>
                </p:sp>
              </mc:Fallback>
            </mc:AlternateContent>
          </p:grpSp>
          <p:grpSp>
            <p:nvGrpSpPr>
              <p:cNvPr id="69" name="组合 68"/>
              <p:cNvGrpSpPr/>
              <p:nvPr/>
            </p:nvGrpSpPr>
            <p:grpSpPr>
              <a:xfrm>
                <a:off x="9083707" y="3309984"/>
                <a:ext cx="337999" cy="326455"/>
                <a:chOff x="899352" y="4410491"/>
                <a:chExt cx="540000" cy="540000"/>
              </a:xfrm>
            </p:grpSpPr>
            <p:sp>
              <p:nvSpPr>
                <p:cNvPr id="98" name="流程图: 接点 97"/>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9" name="矩形 98"/>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4</m:t>
                                </m:r>
                              </m:sub>
                            </m:sSub>
                          </m:oMath>
                        </m:oMathPara>
                      </a14:m>
                      <a:endParaRPr lang="zh-CN" altLang="en-US" dirty="0"/>
                    </a:p>
                  </p:txBody>
                </p:sp>
              </mc:Choice>
              <mc:Fallback xmlns="">
                <p:sp>
                  <p:nvSpPr>
                    <p:cNvPr id="109" name="矩形 108"/>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18"/>
                      <a:stretch>
                        <a:fillRect r="-22917" b="-67568"/>
                      </a:stretch>
                    </a:blipFill>
                  </p:spPr>
                  <p:txBody>
                    <a:bodyPr/>
                    <a:lstStyle/>
                    <a:p>
                      <a:r>
                        <a:rPr lang="zh-CN" altLang="en-US">
                          <a:noFill/>
                        </a:rPr>
                        <a:t> </a:t>
                      </a:r>
                    </a:p>
                  </p:txBody>
                </p:sp>
              </mc:Fallback>
            </mc:AlternateContent>
          </p:grpSp>
          <p:grpSp>
            <p:nvGrpSpPr>
              <p:cNvPr id="70" name="组合 69"/>
              <p:cNvGrpSpPr/>
              <p:nvPr/>
            </p:nvGrpSpPr>
            <p:grpSpPr>
              <a:xfrm>
                <a:off x="9596119" y="3319440"/>
                <a:ext cx="337999" cy="326455"/>
                <a:chOff x="899352" y="4410491"/>
                <a:chExt cx="540000" cy="540000"/>
              </a:xfrm>
            </p:grpSpPr>
            <p:sp>
              <p:nvSpPr>
                <p:cNvPr id="96" name="流程图: 接点 95"/>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7" name="矩形 96"/>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5</m:t>
                                </m:r>
                              </m:sub>
                            </m:sSub>
                          </m:oMath>
                        </m:oMathPara>
                      </a14:m>
                      <a:endParaRPr lang="zh-CN" altLang="en-US" dirty="0"/>
                    </a:p>
                  </p:txBody>
                </p:sp>
              </mc:Choice>
              <mc:Fallback xmlns="">
                <p:sp>
                  <p:nvSpPr>
                    <p:cNvPr id="107" name="矩形 106"/>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19"/>
                      <a:stretch>
                        <a:fillRect r="-25000" b="-72222"/>
                      </a:stretch>
                    </a:blipFill>
                  </p:spPr>
                  <p:txBody>
                    <a:bodyPr/>
                    <a:lstStyle/>
                    <a:p>
                      <a:r>
                        <a:rPr lang="zh-CN" altLang="en-US">
                          <a:noFill/>
                        </a:rPr>
                        <a:t> </a:t>
                      </a:r>
                    </a:p>
                  </p:txBody>
                </p:sp>
              </mc:Fallback>
            </mc:AlternateContent>
          </p:grpSp>
          <p:grpSp>
            <p:nvGrpSpPr>
              <p:cNvPr id="71" name="组合 70"/>
              <p:cNvGrpSpPr/>
              <p:nvPr/>
            </p:nvGrpSpPr>
            <p:grpSpPr>
              <a:xfrm>
                <a:off x="10101536" y="3324012"/>
                <a:ext cx="337999" cy="326455"/>
                <a:chOff x="899352" y="4410491"/>
                <a:chExt cx="540000" cy="540000"/>
              </a:xfrm>
            </p:grpSpPr>
            <p:sp>
              <p:nvSpPr>
                <p:cNvPr id="94" name="流程图: 接点 93"/>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5" name="矩形 94"/>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6</m:t>
                                </m:r>
                              </m:sub>
                            </m:sSub>
                          </m:oMath>
                        </m:oMathPara>
                      </a14:m>
                      <a:endParaRPr lang="zh-CN" altLang="en-US" dirty="0"/>
                    </a:p>
                  </p:txBody>
                </p:sp>
              </mc:Choice>
              <mc:Fallback xmlns="">
                <p:sp>
                  <p:nvSpPr>
                    <p:cNvPr id="105" name="矩形 104"/>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20"/>
                      <a:stretch>
                        <a:fillRect r="-22917" b="-67568"/>
                      </a:stretch>
                    </a:blipFill>
                  </p:spPr>
                  <p:txBody>
                    <a:bodyPr/>
                    <a:lstStyle/>
                    <a:p>
                      <a:r>
                        <a:rPr lang="zh-CN" altLang="en-US">
                          <a:noFill/>
                        </a:rPr>
                        <a:t> </a:t>
                      </a:r>
                    </a:p>
                  </p:txBody>
                </p:sp>
              </mc:Fallback>
            </mc:AlternateContent>
          </p:grpSp>
          <p:grpSp>
            <p:nvGrpSpPr>
              <p:cNvPr id="72" name="组合 71"/>
              <p:cNvGrpSpPr/>
              <p:nvPr/>
            </p:nvGrpSpPr>
            <p:grpSpPr>
              <a:xfrm>
                <a:off x="10623927" y="3309165"/>
                <a:ext cx="337999" cy="326455"/>
                <a:chOff x="899352" y="4410491"/>
                <a:chExt cx="540000" cy="540000"/>
              </a:xfrm>
            </p:grpSpPr>
            <p:sp>
              <p:nvSpPr>
                <p:cNvPr id="92" name="流程图: 接点 91"/>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3" name="矩形 92"/>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7</m:t>
                                </m:r>
                              </m:sub>
                            </m:sSub>
                          </m:oMath>
                        </m:oMathPara>
                      </a14:m>
                      <a:endParaRPr lang="zh-CN" altLang="en-US" dirty="0"/>
                    </a:p>
                  </p:txBody>
                </p:sp>
              </mc:Choice>
              <mc:Fallback xmlns="">
                <p:sp>
                  <p:nvSpPr>
                    <p:cNvPr id="103" name="矩形 102"/>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21"/>
                      <a:stretch>
                        <a:fillRect r="-22449" b="-67568"/>
                      </a:stretch>
                    </a:blipFill>
                  </p:spPr>
                  <p:txBody>
                    <a:bodyPr/>
                    <a:lstStyle/>
                    <a:p>
                      <a:r>
                        <a:rPr lang="zh-CN" altLang="en-US">
                          <a:noFill/>
                        </a:rPr>
                        <a:t> </a:t>
                      </a:r>
                    </a:p>
                  </p:txBody>
                </p:sp>
              </mc:Fallback>
            </mc:AlternateContent>
          </p:grpSp>
          <p:grpSp>
            <p:nvGrpSpPr>
              <p:cNvPr id="73" name="组合 72"/>
              <p:cNvGrpSpPr/>
              <p:nvPr/>
            </p:nvGrpSpPr>
            <p:grpSpPr>
              <a:xfrm>
                <a:off x="11127899" y="3301180"/>
                <a:ext cx="337999" cy="326455"/>
                <a:chOff x="899352" y="4410491"/>
                <a:chExt cx="540000" cy="540000"/>
              </a:xfrm>
            </p:grpSpPr>
            <p:sp>
              <p:nvSpPr>
                <p:cNvPr id="90" name="流程图: 接点 89"/>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1" name="矩形 90"/>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8</m:t>
                                </m:r>
                              </m:sub>
                            </m:sSub>
                          </m:oMath>
                        </m:oMathPara>
                      </a14:m>
                      <a:endParaRPr lang="zh-CN" altLang="en-US" dirty="0"/>
                    </a:p>
                  </p:txBody>
                </p:sp>
              </mc:Choice>
              <mc:Fallback xmlns="">
                <p:sp>
                  <p:nvSpPr>
                    <p:cNvPr id="101" name="矩形 100"/>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22"/>
                      <a:stretch>
                        <a:fillRect r="-20408" b="-72222"/>
                      </a:stretch>
                    </a:blipFill>
                  </p:spPr>
                  <p:txBody>
                    <a:bodyPr/>
                    <a:lstStyle/>
                    <a:p>
                      <a:r>
                        <a:rPr lang="zh-CN" altLang="en-US">
                          <a:noFill/>
                        </a:rPr>
                        <a:t> </a:t>
                      </a:r>
                    </a:p>
                  </p:txBody>
                </p:sp>
              </mc:Fallback>
            </mc:AlternateContent>
          </p:grpSp>
          <p:cxnSp>
            <p:nvCxnSpPr>
              <p:cNvPr id="74" name="直接连接符 73"/>
              <p:cNvCxnSpPr>
                <a:stCxn id="106" idx="7"/>
                <a:endCxn id="25" idx="2"/>
              </p:cNvCxnSpPr>
              <p:nvPr/>
            </p:nvCxnSpPr>
            <p:spPr>
              <a:xfrm flipV="1">
                <a:off x="7348348" y="3209618"/>
                <a:ext cx="113955" cy="1576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104" idx="1"/>
                <a:endCxn id="25" idx="2"/>
              </p:cNvCxnSpPr>
              <p:nvPr/>
            </p:nvCxnSpPr>
            <p:spPr>
              <a:xfrm flipH="1" flipV="1">
                <a:off x="7462303" y="3209618"/>
                <a:ext cx="124805" cy="1576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04" idx="7"/>
                <a:endCxn id="42" idx="2"/>
              </p:cNvCxnSpPr>
              <p:nvPr/>
            </p:nvCxnSpPr>
            <p:spPr>
              <a:xfrm flipV="1">
                <a:off x="7826109" y="3209618"/>
                <a:ext cx="151051" cy="1576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102" idx="1"/>
                <a:endCxn id="42" idx="2"/>
              </p:cNvCxnSpPr>
              <p:nvPr/>
            </p:nvCxnSpPr>
            <p:spPr>
              <a:xfrm flipH="1" flipV="1">
                <a:off x="7977160" y="3209618"/>
                <a:ext cx="148041" cy="160906"/>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02" idx="7"/>
                <a:endCxn id="43" idx="2"/>
              </p:cNvCxnSpPr>
              <p:nvPr/>
            </p:nvCxnSpPr>
            <p:spPr>
              <a:xfrm flipV="1">
                <a:off x="8364203" y="3209618"/>
                <a:ext cx="119571" cy="160906"/>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00" idx="1"/>
                <a:endCxn id="43" idx="2"/>
              </p:cNvCxnSpPr>
              <p:nvPr/>
            </p:nvCxnSpPr>
            <p:spPr>
              <a:xfrm flipH="1" flipV="1">
                <a:off x="8483774" y="3209618"/>
                <a:ext cx="145844" cy="1576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00" idx="7"/>
                <a:endCxn id="44" idx="2"/>
              </p:cNvCxnSpPr>
              <p:nvPr/>
            </p:nvCxnSpPr>
            <p:spPr>
              <a:xfrm flipV="1">
                <a:off x="8868620" y="3209618"/>
                <a:ext cx="142475" cy="1576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98" idx="1"/>
                <a:endCxn id="44" idx="2"/>
              </p:cNvCxnSpPr>
              <p:nvPr/>
            </p:nvCxnSpPr>
            <p:spPr>
              <a:xfrm flipH="1" flipV="1">
                <a:off x="9011095" y="3209618"/>
                <a:ext cx="122110" cy="1481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98" idx="7"/>
                <a:endCxn id="45" idx="2"/>
              </p:cNvCxnSpPr>
              <p:nvPr/>
            </p:nvCxnSpPr>
            <p:spPr>
              <a:xfrm flipV="1">
                <a:off x="9372207" y="3209618"/>
                <a:ext cx="145559" cy="1481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6" idx="1"/>
                <a:endCxn id="45" idx="2"/>
              </p:cNvCxnSpPr>
              <p:nvPr/>
            </p:nvCxnSpPr>
            <p:spPr>
              <a:xfrm flipH="1" flipV="1">
                <a:off x="9517766" y="3209618"/>
                <a:ext cx="127852" cy="1576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96" idx="7"/>
                <a:endCxn id="46" idx="2"/>
              </p:cNvCxnSpPr>
              <p:nvPr/>
            </p:nvCxnSpPr>
            <p:spPr>
              <a:xfrm flipV="1">
                <a:off x="9884620" y="3207633"/>
                <a:ext cx="137402" cy="15961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94" idx="1"/>
                <a:endCxn id="46" idx="2"/>
              </p:cNvCxnSpPr>
              <p:nvPr/>
            </p:nvCxnSpPr>
            <p:spPr>
              <a:xfrm flipH="1" flipV="1">
                <a:off x="10022022" y="3207633"/>
                <a:ext cx="129012" cy="16418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94" idx="7"/>
                <a:endCxn id="47" idx="2"/>
              </p:cNvCxnSpPr>
              <p:nvPr/>
            </p:nvCxnSpPr>
            <p:spPr>
              <a:xfrm flipV="1">
                <a:off x="10390037" y="3207633"/>
                <a:ext cx="147010" cy="16418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92" idx="1"/>
                <a:endCxn id="47" idx="2"/>
              </p:cNvCxnSpPr>
              <p:nvPr/>
            </p:nvCxnSpPr>
            <p:spPr>
              <a:xfrm flipH="1" flipV="1">
                <a:off x="10537046" y="3207633"/>
                <a:ext cx="136380" cy="14934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92" idx="7"/>
                <a:endCxn id="48" idx="2"/>
              </p:cNvCxnSpPr>
              <p:nvPr/>
            </p:nvCxnSpPr>
            <p:spPr>
              <a:xfrm flipV="1">
                <a:off x="10912428" y="3207633"/>
                <a:ext cx="115795" cy="14934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90" idx="1"/>
                <a:endCxn id="48" idx="2"/>
              </p:cNvCxnSpPr>
              <p:nvPr/>
            </p:nvCxnSpPr>
            <p:spPr>
              <a:xfrm flipH="1" flipV="1">
                <a:off x="11028223" y="3207633"/>
                <a:ext cx="149175" cy="14135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grpSp>
        <p:sp>
          <p:nvSpPr>
            <p:cNvPr id="146" name="右箭头 145"/>
            <p:cNvSpPr/>
            <p:nvPr/>
          </p:nvSpPr>
          <p:spPr>
            <a:xfrm rot="-2700000">
              <a:off x="5895856" y="3249608"/>
              <a:ext cx="1157468" cy="309778"/>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右箭头 146"/>
            <p:cNvSpPr/>
            <p:nvPr/>
          </p:nvSpPr>
          <p:spPr>
            <a:xfrm rot="2700000">
              <a:off x="5887832" y="4302373"/>
              <a:ext cx="1157468" cy="309778"/>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8" name="组合 147"/>
            <p:cNvGrpSpPr/>
            <p:nvPr/>
          </p:nvGrpSpPr>
          <p:grpSpPr>
            <a:xfrm>
              <a:off x="591040" y="2337381"/>
              <a:ext cx="5140357" cy="3289844"/>
              <a:chOff x="1443065" y="1166409"/>
              <a:chExt cx="7250551" cy="4523552"/>
            </a:xfrm>
          </p:grpSpPr>
          <p:sp>
            <p:nvSpPr>
              <p:cNvPr id="274" name="圆角矩形 273"/>
              <p:cNvSpPr/>
              <p:nvPr/>
            </p:nvSpPr>
            <p:spPr>
              <a:xfrm>
                <a:off x="1443065" y="1166409"/>
                <a:ext cx="7250551" cy="698430"/>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a:off x="1655355" y="1874844"/>
                <a:ext cx="353568" cy="1152636"/>
                <a:chOff x="4990965" y="1976120"/>
                <a:chExt cx="353568" cy="1152636"/>
              </a:xfrm>
            </p:grpSpPr>
            <p:cxnSp>
              <p:nvCxnSpPr>
                <p:cNvPr id="272" name="直接连接符 271"/>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73" name="矩形 272"/>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562139" y="3027191"/>
                <a:ext cx="540000" cy="540000"/>
                <a:chOff x="1904601" y="4274399"/>
                <a:chExt cx="540000" cy="540000"/>
              </a:xfrm>
            </p:grpSpPr>
            <p:sp>
              <p:nvSpPr>
                <p:cNvPr id="270" name="流程图: 接点 269"/>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1" name="矩形 270"/>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1" smtClean="0">
                                    <a:solidFill>
                                      <a:schemeClr val="bg1"/>
                                    </a:solidFill>
                                    <a:latin typeface="Cambria Math" panose="02040503050406030204" pitchFamily="18" charset="0"/>
                                  </a:rPr>
                                  <m:t>0</m:t>
                                </m:r>
                              </m:sub>
                            </m:sSub>
                          </m:oMath>
                        </m:oMathPara>
                      </a14:m>
                      <a:endParaRPr lang="zh-CN" altLang="en-US" dirty="0"/>
                    </a:p>
                  </p:txBody>
                </p:sp>
              </mc:Choice>
              <mc:Fallback xmlns="">
                <p:sp>
                  <p:nvSpPr>
                    <p:cNvPr id="287" name="矩形 286"/>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23"/>
                      <a:stretch>
                        <a:fillRect r="-9091" b="-52273"/>
                      </a:stretch>
                    </a:blipFill>
                  </p:spPr>
                  <p:txBody>
                    <a:bodyPr/>
                    <a:lstStyle/>
                    <a:p>
                      <a:r>
                        <a:rPr lang="zh-CN" altLang="en-US">
                          <a:noFill/>
                        </a:rPr>
                        <a:t> </a:t>
                      </a:r>
                    </a:p>
                  </p:txBody>
                </p:sp>
              </mc:Fallback>
            </mc:AlternateContent>
          </p:grpSp>
          <p:sp>
            <p:nvSpPr>
              <p:cNvPr id="152" name="矩形 151"/>
              <p:cNvSpPr/>
              <p:nvPr/>
            </p:nvSpPr>
            <p:spPr>
              <a:xfrm>
                <a:off x="2028332" y="3715989"/>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组合 152"/>
              <p:cNvGrpSpPr/>
              <p:nvPr/>
            </p:nvGrpSpPr>
            <p:grpSpPr>
              <a:xfrm>
                <a:off x="2466839" y="1867566"/>
                <a:ext cx="353568" cy="1152636"/>
                <a:chOff x="4990965" y="1976120"/>
                <a:chExt cx="353568" cy="1152636"/>
              </a:xfrm>
            </p:grpSpPr>
            <p:cxnSp>
              <p:nvCxnSpPr>
                <p:cNvPr id="268" name="直接连接符 267"/>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69" name="矩形 268"/>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4" name="组合 153"/>
              <p:cNvGrpSpPr/>
              <p:nvPr/>
            </p:nvGrpSpPr>
            <p:grpSpPr>
              <a:xfrm>
                <a:off x="3278322" y="1857334"/>
                <a:ext cx="353568" cy="1152636"/>
                <a:chOff x="4990965" y="1976120"/>
                <a:chExt cx="353568" cy="1152636"/>
              </a:xfrm>
            </p:grpSpPr>
            <p:cxnSp>
              <p:nvCxnSpPr>
                <p:cNvPr id="266" name="直接连接符 265"/>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67" name="矩形 266"/>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4087059" y="1857334"/>
                <a:ext cx="353568" cy="1152636"/>
                <a:chOff x="4990965" y="1976120"/>
                <a:chExt cx="353568" cy="1152636"/>
              </a:xfrm>
            </p:grpSpPr>
            <p:cxnSp>
              <p:nvCxnSpPr>
                <p:cNvPr id="264" name="直接连接符 263"/>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65" name="矩形 264"/>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6" name="组合 155"/>
              <p:cNvGrpSpPr/>
              <p:nvPr/>
            </p:nvGrpSpPr>
            <p:grpSpPr>
              <a:xfrm>
                <a:off x="4895795" y="1874844"/>
                <a:ext cx="353568" cy="1152636"/>
                <a:chOff x="4990965" y="1976120"/>
                <a:chExt cx="353568" cy="1152636"/>
              </a:xfrm>
            </p:grpSpPr>
            <p:cxnSp>
              <p:nvCxnSpPr>
                <p:cNvPr id="262" name="直接连接符 261"/>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63" name="矩形 262"/>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7" name="组合 156"/>
              <p:cNvGrpSpPr/>
              <p:nvPr/>
            </p:nvGrpSpPr>
            <p:grpSpPr>
              <a:xfrm>
                <a:off x="5704530" y="1874844"/>
                <a:ext cx="353568" cy="1152636"/>
                <a:chOff x="4990965" y="1976120"/>
                <a:chExt cx="353568" cy="1152636"/>
              </a:xfrm>
            </p:grpSpPr>
            <p:cxnSp>
              <p:nvCxnSpPr>
                <p:cNvPr id="260" name="直接连接符 259"/>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61" name="矩形 260"/>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6513264" y="1857334"/>
                <a:ext cx="353568" cy="1152636"/>
                <a:chOff x="4990965" y="1976120"/>
                <a:chExt cx="353568" cy="1152636"/>
              </a:xfrm>
            </p:grpSpPr>
            <p:cxnSp>
              <p:nvCxnSpPr>
                <p:cNvPr id="258" name="直接连接符 257"/>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59" name="矩形 258"/>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9" name="组合 158"/>
              <p:cNvGrpSpPr/>
              <p:nvPr/>
            </p:nvGrpSpPr>
            <p:grpSpPr>
              <a:xfrm>
                <a:off x="7321943" y="1867566"/>
                <a:ext cx="353568" cy="1152636"/>
                <a:chOff x="4990965" y="1976120"/>
                <a:chExt cx="353568" cy="1152636"/>
              </a:xfrm>
            </p:grpSpPr>
            <p:cxnSp>
              <p:nvCxnSpPr>
                <p:cNvPr id="256" name="直接连接符 255"/>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57" name="矩形 256"/>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8130621" y="1864837"/>
                <a:ext cx="353568" cy="1152636"/>
                <a:chOff x="4990965" y="1976120"/>
                <a:chExt cx="353568" cy="1152636"/>
              </a:xfrm>
            </p:grpSpPr>
            <p:cxnSp>
              <p:nvCxnSpPr>
                <p:cNvPr id="254" name="直接连接符 253"/>
                <p:cNvCxnSpPr/>
                <p:nvPr/>
              </p:nvCxnSpPr>
              <p:spPr>
                <a:xfrm flipV="1">
                  <a:off x="5167749" y="197612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sp>
              <p:nvSpPr>
                <p:cNvPr id="255" name="矩形 254"/>
                <p:cNvSpPr/>
                <p:nvPr/>
              </p:nvSpPr>
              <p:spPr>
                <a:xfrm>
                  <a:off x="4990965" y="237565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2366660" y="3017473"/>
                <a:ext cx="540000" cy="540000"/>
                <a:chOff x="1904601" y="4274399"/>
                <a:chExt cx="540000" cy="540000"/>
              </a:xfrm>
            </p:grpSpPr>
            <p:sp>
              <p:nvSpPr>
                <p:cNvPr id="252" name="流程图: 接点 251"/>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3" name="矩形 252"/>
                    <p:cNvSpPr/>
                    <p:nvPr/>
                  </p:nvSpPr>
                  <p:spPr>
                    <a:xfrm>
                      <a:off x="1963391" y="4298196"/>
                      <a:ext cx="47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269" name="矩形 268"/>
                    <p:cNvSpPr>
                      <a:spLocks noRot="1" noChangeAspect="1" noMove="1" noResize="1" noEditPoints="1" noAdjustHandles="1" noChangeArrowheads="1" noChangeShapeType="1" noTextEdit="1"/>
                    </p:cNvSpPr>
                    <p:nvPr/>
                  </p:nvSpPr>
                  <p:spPr>
                    <a:xfrm>
                      <a:off x="1963391" y="4298196"/>
                      <a:ext cx="471732" cy="369332"/>
                    </a:xfrm>
                    <a:prstGeom prst="rect">
                      <a:avLst/>
                    </a:prstGeom>
                    <a:blipFill>
                      <a:blip r:embed="rId24"/>
                      <a:stretch>
                        <a:fillRect r="-9091" b="-52273"/>
                      </a:stretch>
                    </a:blipFill>
                  </p:spPr>
                  <p:txBody>
                    <a:bodyPr/>
                    <a:lstStyle/>
                    <a:p>
                      <a:r>
                        <a:rPr lang="zh-CN" altLang="en-US">
                          <a:noFill/>
                        </a:rPr>
                        <a:t> </a:t>
                      </a:r>
                    </a:p>
                  </p:txBody>
                </p:sp>
              </mc:Fallback>
            </mc:AlternateContent>
          </p:grpSp>
          <p:grpSp>
            <p:nvGrpSpPr>
              <p:cNvPr id="162" name="组合 161"/>
              <p:cNvGrpSpPr/>
              <p:nvPr/>
            </p:nvGrpSpPr>
            <p:grpSpPr>
              <a:xfrm>
                <a:off x="3178143" y="3009970"/>
                <a:ext cx="540000" cy="540000"/>
                <a:chOff x="1904601" y="4274399"/>
                <a:chExt cx="540000" cy="540000"/>
              </a:xfrm>
            </p:grpSpPr>
            <p:sp>
              <p:nvSpPr>
                <p:cNvPr id="250" name="流程图: 接点 249"/>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1" name="矩形 250"/>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2</m:t>
                                </m:r>
                              </m:sub>
                            </m:sSub>
                          </m:oMath>
                        </m:oMathPara>
                      </a14:m>
                      <a:endParaRPr lang="zh-CN" altLang="en-US" dirty="0"/>
                    </a:p>
                  </p:txBody>
                </p:sp>
              </mc:Choice>
              <mc:Fallback xmlns="">
                <p:sp>
                  <p:nvSpPr>
                    <p:cNvPr id="267" name="矩形 266"/>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25"/>
                      <a:stretch>
                        <a:fillRect r="-9091" b="-52273"/>
                      </a:stretch>
                    </a:blipFill>
                  </p:spPr>
                  <p:txBody>
                    <a:bodyPr/>
                    <a:lstStyle/>
                    <a:p>
                      <a:r>
                        <a:rPr lang="zh-CN" altLang="en-US">
                          <a:noFill/>
                        </a:rPr>
                        <a:t> </a:t>
                      </a:r>
                    </a:p>
                  </p:txBody>
                </p:sp>
              </mc:Fallback>
            </mc:AlternateContent>
          </p:grpSp>
          <p:grpSp>
            <p:nvGrpSpPr>
              <p:cNvPr id="163" name="组合 162"/>
              <p:cNvGrpSpPr/>
              <p:nvPr/>
            </p:nvGrpSpPr>
            <p:grpSpPr>
              <a:xfrm>
                <a:off x="3990980" y="3009970"/>
                <a:ext cx="540000" cy="540000"/>
                <a:chOff x="1904601" y="4274399"/>
                <a:chExt cx="540000" cy="540000"/>
              </a:xfrm>
            </p:grpSpPr>
            <p:sp>
              <p:nvSpPr>
                <p:cNvPr id="248" name="流程图: 接点 247"/>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9" name="矩形 248"/>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3</m:t>
                                </m:r>
                              </m:sub>
                            </m:sSub>
                          </m:oMath>
                        </m:oMathPara>
                      </a14:m>
                      <a:endParaRPr lang="zh-CN" altLang="en-US" dirty="0"/>
                    </a:p>
                  </p:txBody>
                </p:sp>
              </mc:Choice>
              <mc:Fallback xmlns="">
                <p:sp>
                  <p:nvSpPr>
                    <p:cNvPr id="265" name="矩形 264"/>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26"/>
                      <a:stretch>
                        <a:fillRect r="-8929" b="-52273"/>
                      </a:stretch>
                    </a:blipFill>
                  </p:spPr>
                  <p:txBody>
                    <a:bodyPr/>
                    <a:lstStyle/>
                    <a:p>
                      <a:r>
                        <a:rPr lang="zh-CN" altLang="en-US">
                          <a:noFill/>
                        </a:rPr>
                        <a:t> </a:t>
                      </a:r>
                    </a:p>
                  </p:txBody>
                </p:sp>
              </mc:Fallback>
            </mc:AlternateContent>
          </p:grpSp>
          <p:grpSp>
            <p:nvGrpSpPr>
              <p:cNvPr id="164" name="组合 163"/>
              <p:cNvGrpSpPr/>
              <p:nvPr/>
            </p:nvGrpSpPr>
            <p:grpSpPr>
              <a:xfrm>
                <a:off x="4795530" y="3024323"/>
                <a:ext cx="540000" cy="540000"/>
                <a:chOff x="1904601" y="4274399"/>
                <a:chExt cx="540000" cy="540000"/>
              </a:xfrm>
            </p:grpSpPr>
            <p:sp>
              <p:nvSpPr>
                <p:cNvPr id="246" name="流程图: 接点 245"/>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7" name="矩形 246"/>
                    <p:cNvSpPr/>
                    <p:nvPr/>
                  </p:nvSpPr>
                  <p:spPr>
                    <a:xfrm>
                      <a:off x="1963391" y="4298196"/>
                      <a:ext cx="475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4</m:t>
                                </m:r>
                              </m:sub>
                            </m:sSub>
                          </m:oMath>
                        </m:oMathPara>
                      </a14:m>
                      <a:endParaRPr lang="zh-CN" altLang="en-US" dirty="0"/>
                    </a:p>
                  </p:txBody>
                </p:sp>
              </mc:Choice>
              <mc:Fallback xmlns="">
                <p:sp>
                  <p:nvSpPr>
                    <p:cNvPr id="263" name="矩形 262"/>
                    <p:cNvSpPr>
                      <a:spLocks noRot="1" noChangeAspect="1" noMove="1" noResize="1" noEditPoints="1" noAdjustHandles="1" noChangeArrowheads="1" noChangeShapeType="1" noTextEdit="1"/>
                    </p:cNvSpPr>
                    <p:nvPr/>
                  </p:nvSpPr>
                  <p:spPr>
                    <a:xfrm>
                      <a:off x="1963391" y="4298196"/>
                      <a:ext cx="475323" cy="369332"/>
                    </a:xfrm>
                    <a:prstGeom prst="rect">
                      <a:avLst/>
                    </a:prstGeom>
                    <a:blipFill>
                      <a:blip r:embed="rId27"/>
                      <a:stretch>
                        <a:fillRect r="-9091" b="-50000"/>
                      </a:stretch>
                    </a:blipFill>
                  </p:spPr>
                  <p:txBody>
                    <a:bodyPr/>
                    <a:lstStyle/>
                    <a:p>
                      <a:r>
                        <a:rPr lang="zh-CN" altLang="en-US">
                          <a:noFill/>
                        </a:rPr>
                        <a:t> </a:t>
                      </a:r>
                    </a:p>
                  </p:txBody>
                </p:sp>
              </mc:Fallback>
            </mc:AlternateContent>
          </p:grpSp>
          <p:grpSp>
            <p:nvGrpSpPr>
              <p:cNvPr id="165" name="组合 164"/>
              <p:cNvGrpSpPr/>
              <p:nvPr/>
            </p:nvGrpSpPr>
            <p:grpSpPr>
              <a:xfrm>
                <a:off x="5614179" y="3033767"/>
                <a:ext cx="540000" cy="540000"/>
                <a:chOff x="1904601" y="4274399"/>
                <a:chExt cx="540000" cy="540000"/>
              </a:xfrm>
            </p:grpSpPr>
            <p:sp>
              <p:nvSpPr>
                <p:cNvPr id="244" name="流程图: 接点 243"/>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5" name="矩形 244"/>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5</m:t>
                                </m:r>
                              </m:sub>
                            </m:sSub>
                          </m:oMath>
                        </m:oMathPara>
                      </a14:m>
                      <a:endParaRPr lang="zh-CN" altLang="en-US" dirty="0"/>
                    </a:p>
                  </p:txBody>
                </p:sp>
              </mc:Choice>
              <mc:Fallback xmlns="">
                <p:sp>
                  <p:nvSpPr>
                    <p:cNvPr id="261" name="矩形 260"/>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28"/>
                      <a:stretch>
                        <a:fillRect r="-10909" b="-52273"/>
                      </a:stretch>
                    </a:blipFill>
                  </p:spPr>
                  <p:txBody>
                    <a:bodyPr/>
                    <a:lstStyle/>
                    <a:p>
                      <a:r>
                        <a:rPr lang="zh-CN" altLang="en-US">
                          <a:noFill/>
                        </a:rPr>
                        <a:t> </a:t>
                      </a:r>
                    </a:p>
                  </p:txBody>
                </p:sp>
              </mc:Fallback>
            </mc:AlternateContent>
          </p:grpSp>
          <p:grpSp>
            <p:nvGrpSpPr>
              <p:cNvPr id="166" name="组合 165"/>
              <p:cNvGrpSpPr/>
              <p:nvPr/>
            </p:nvGrpSpPr>
            <p:grpSpPr>
              <a:xfrm>
                <a:off x="6425807" y="3017473"/>
                <a:ext cx="540000" cy="540000"/>
                <a:chOff x="1904601" y="4274399"/>
                <a:chExt cx="540000" cy="540000"/>
              </a:xfrm>
            </p:grpSpPr>
            <p:sp>
              <p:nvSpPr>
                <p:cNvPr id="242" name="流程图: 接点 241"/>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3" name="矩形 242"/>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6</m:t>
                                </m:r>
                              </m:sub>
                            </m:sSub>
                          </m:oMath>
                        </m:oMathPara>
                      </a14:m>
                      <a:endParaRPr lang="zh-CN" altLang="en-US" dirty="0"/>
                    </a:p>
                  </p:txBody>
                </p:sp>
              </mc:Choice>
              <mc:Fallback xmlns="">
                <p:sp>
                  <p:nvSpPr>
                    <p:cNvPr id="259" name="矩形 258"/>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29"/>
                      <a:stretch>
                        <a:fillRect r="-8929" b="-52273"/>
                      </a:stretch>
                    </a:blipFill>
                  </p:spPr>
                  <p:txBody>
                    <a:bodyPr/>
                    <a:lstStyle/>
                    <a:p>
                      <a:r>
                        <a:rPr lang="zh-CN" altLang="en-US">
                          <a:noFill/>
                        </a:rPr>
                        <a:t> </a:t>
                      </a:r>
                    </a:p>
                  </p:txBody>
                </p:sp>
              </mc:Fallback>
            </mc:AlternateContent>
          </p:grpSp>
          <p:grpSp>
            <p:nvGrpSpPr>
              <p:cNvPr id="167" name="组合 166"/>
              <p:cNvGrpSpPr/>
              <p:nvPr/>
            </p:nvGrpSpPr>
            <p:grpSpPr>
              <a:xfrm>
                <a:off x="7229406" y="3017473"/>
                <a:ext cx="540000" cy="540000"/>
                <a:chOff x="1904601" y="4274399"/>
                <a:chExt cx="540000" cy="540000"/>
              </a:xfrm>
            </p:grpSpPr>
            <p:sp>
              <p:nvSpPr>
                <p:cNvPr id="240" name="流程图: 接点 239"/>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1" name="矩形 240"/>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7</m:t>
                                </m:r>
                              </m:sub>
                            </m:sSub>
                          </m:oMath>
                        </m:oMathPara>
                      </a14:m>
                      <a:endParaRPr lang="zh-CN" altLang="en-US" dirty="0"/>
                    </a:p>
                  </p:txBody>
                </p:sp>
              </mc:Choice>
              <mc:Fallback xmlns="">
                <p:sp>
                  <p:nvSpPr>
                    <p:cNvPr id="257" name="矩形 256"/>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30"/>
                      <a:stretch>
                        <a:fillRect r="-9091" b="-52273"/>
                      </a:stretch>
                    </a:blipFill>
                  </p:spPr>
                  <p:txBody>
                    <a:bodyPr/>
                    <a:lstStyle/>
                    <a:p>
                      <a:r>
                        <a:rPr lang="zh-CN" altLang="en-US">
                          <a:noFill/>
                        </a:rPr>
                        <a:t> </a:t>
                      </a:r>
                    </a:p>
                  </p:txBody>
                </p:sp>
              </mc:Fallback>
            </mc:AlternateContent>
          </p:grpSp>
          <p:grpSp>
            <p:nvGrpSpPr>
              <p:cNvPr id="168" name="组合 167"/>
              <p:cNvGrpSpPr/>
              <p:nvPr/>
            </p:nvGrpSpPr>
            <p:grpSpPr>
              <a:xfrm>
                <a:off x="8038727" y="3017472"/>
                <a:ext cx="540000" cy="540000"/>
                <a:chOff x="1904601" y="4274399"/>
                <a:chExt cx="540000" cy="540000"/>
              </a:xfrm>
            </p:grpSpPr>
            <p:sp>
              <p:nvSpPr>
                <p:cNvPr id="238" name="流程图: 接点 237"/>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9" name="矩形 238"/>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8</m:t>
                                </m:r>
                              </m:sub>
                            </m:sSub>
                          </m:oMath>
                        </m:oMathPara>
                      </a14:m>
                      <a:endParaRPr lang="zh-CN" altLang="en-US" dirty="0"/>
                    </a:p>
                  </p:txBody>
                </p:sp>
              </mc:Choice>
              <mc:Fallback xmlns="">
                <p:sp>
                  <p:nvSpPr>
                    <p:cNvPr id="255" name="矩形 254"/>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31"/>
                      <a:stretch>
                        <a:fillRect r="-9091" b="-52273"/>
                      </a:stretch>
                    </a:blipFill>
                  </p:spPr>
                  <p:txBody>
                    <a:bodyPr/>
                    <a:lstStyle/>
                    <a:p>
                      <a:r>
                        <a:rPr lang="zh-CN" altLang="en-US">
                          <a:noFill/>
                        </a:rPr>
                        <a:t> </a:t>
                      </a:r>
                    </a:p>
                  </p:txBody>
                </p:sp>
              </mc:Fallback>
            </mc:AlternateContent>
          </p:grpSp>
          <p:sp>
            <p:nvSpPr>
              <p:cNvPr id="169" name="矩形 168"/>
              <p:cNvSpPr/>
              <p:nvPr/>
            </p:nvSpPr>
            <p:spPr>
              <a:xfrm>
                <a:off x="2850887" y="3715989"/>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3660272" y="3715989"/>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a:off x="4502739" y="3715989"/>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5312215" y="3715989"/>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a:off x="6117833" y="3712706"/>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p:cNvSpPr/>
              <p:nvPr/>
            </p:nvSpPr>
            <p:spPr>
              <a:xfrm>
                <a:off x="6940654" y="3712706"/>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a:off x="7725375" y="3712706"/>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6" name="直接连接符 175"/>
              <p:cNvCxnSpPr>
                <a:stCxn id="270" idx="5"/>
                <a:endCxn id="152" idx="0"/>
              </p:cNvCxnSpPr>
              <p:nvPr/>
            </p:nvCxnSpPr>
            <p:spPr>
              <a:xfrm>
                <a:off x="2023058" y="3488110"/>
                <a:ext cx="182058" cy="22787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252" idx="3"/>
                <a:endCxn id="152" idx="0"/>
              </p:cNvCxnSpPr>
              <p:nvPr/>
            </p:nvCxnSpPr>
            <p:spPr>
              <a:xfrm flipH="1">
                <a:off x="2205116" y="3478392"/>
                <a:ext cx="240625" cy="23759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252" idx="5"/>
                <a:endCxn id="169" idx="0"/>
              </p:cNvCxnSpPr>
              <p:nvPr/>
            </p:nvCxnSpPr>
            <p:spPr>
              <a:xfrm>
                <a:off x="2827579" y="3478392"/>
                <a:ext cx="200092" cy="23759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250" idx="3"/>
                <a:endCxn id="169" idx="0"/>
              </p:cNvCxnSpPr>
              <p:nvPr/>
            </p:nvCxnSpPr>
            <p:spPr>
              <a:xfrm flipH="1">
                <a:off x="3027671" y="3470889"/>
                <a:ext cx="229553" cy="24510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248" idx="3"/>
                <a:endCxn id="170" idx="0"/>
              </p:cNvCxnSpPr>
              <p:nvPr/>
            </p:nvCxnSpPr>
            <p:spPr>
              <a:xfrm flipH="1">
                <a:off x="3837056" y="3470889"/>
                <a:ext cx="233005" cy="24510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stCxn id="250" idx="5"/>
                <a:endCxn id="170" idx="0"/>
              </p:cNvCxnSpPr>
              <p:nvPr/>
            </p:nvCxnSpPr>
            <p:spPr>
              <a:xfrm>
                <a:off x="3639062" y="3470889"/>
                <a:ext cx="197994" cy="24510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248" idx="5"/>
                <a:endCxn id="171" idx="0"/>
              </p:cNvCxnSpPr>
              <p:nvPr/>
            </p:nvCxnSpPr>
            <p:spPr>
              <a:xfrm>
                <a:off x="4451899" y="3470889"/>
                <a:ext cx="227624" cy="24510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246" idx="3"/>
                <a:endCxn id="171" idx="0"/>
              </p:cNvCxnSpPr>
              <p:nvPr/>
            </p:nvCxnSpPr>
            <p:spPr>
              <a:xfrm flipH="1">
                <a:off x="4679523" y="3485242"/>
                <a:ext cx="195088" cy="23074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244" idx="3"/>
                <a:endCxn id="172" idx="0"/>
              </p:cNvCxnSpPr>
              <p:nvPr/>
            </p:nvCxnSpPr>
            <p:spPr>
              <a:xfrm flipH="1">
                <a:off x="5488999" y="3494686"/>
                <a:ext cx="204261" cy="22130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246" idx="5"/>
                <a:endCxn id="172" idx="0"/>
              </p:cNvCxnSpPr>
              <p:nvPr/>
            </p:nvCxnSpPr>
            <p:spPr>
              <a:xfrm>
                <a:off x="5256449" y="3485242"/>
                <a:ext cx="232550" cy="230747"/>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244" idx="5"/>
                <a:endCxn id="173" idx="0"/>
              </p:cNvCxnSpPr>
              <p:nvPr/>
            </p:nvCxnSpPr>
            <p:spPr>
              <a:xfrm>
                <a:off x="6075098" y="3494686"/>
                <a:ext cx="219519" cy="21802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242" idx="3"/>
                <a:endCxn id="173" idx="0"/>
              </p:cNvCxnSpPr>
              <p:nvPr/>
            </p:nvCxnSpPr>
            <p:spPr>
              <a:xfrm flipH="1">
                <a:off x="6294617" y="3478392"/>
                <a:ext cx="210271" cy="23431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242" idx="5"/>
                <a:endCxn id="174" idx="0"/>
              </p:cNvCxnSpPr>
              <p:nvPr/>
            </p:nvCxnSpPr>
            <p:spPr>
              <a:xfrm>
                <a:off x="6886726" y="3478392"/>
                <a:ext cx="230712" cy="23431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stCxn id="240" idx="3"/>
                <a:endCxn id="174" idx="0"/>
              </p:cNvCxnSpPr>
              <p:nvPr/>
            </p:nvCxnSpPr>
            <p:spPr>
              <a:xfrm flipH="1">
                <a:off x="7117438" y="3478392"/>
                <a:ext cx="191049" cy="23431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240" idx="5"/>
                <a:endCxn id="175" idx="0"/>
              </p:cNvCxnSpPr>
              <p:nvPr/>
            </p:nvCxnSpPr>
            <p:spPr>
              <a:xfrm>
                <a:off x="7690325" y="3478392"/>
                <a:ext cx="211834" cy="23431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238" idx="3"/>
                <a:endCxn id="175" idx="0"/>
              </p:cNvCxnSpPr>
              <p:nvPr/>
            </p:nvCxnSpPr>
            <p:spPr>
              <a:xfrm flipH="1">
                <a:off x="7902159" y="3478391"/>
                <a:ext cx="215649" cy="23431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192" name="组合 191"/>
              <p:cNvGrpSpPr/>
              <p:nvPr/>
            </p:nvGrpSpPr>
            <p:grpSpPr>
              <a:xfrm>
                <a:off x="1562139" y="4251218"/>
                <a:ext cx="540000" cy="540000"/>
                <a:chOff x="899352" y="4410491"/>
                <a:chExt cx="540000" cy="540000"/>
              </a:xfrm>
            </p:grpSpPr>
            <p:sp>
              <p:nvSpPr>
                <p:cNvPr id="236" name="流程图: 接点 235"/>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7" name="矩形 236"/>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253" name="矩形 252"/>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2"/>
                      <a:stretch>
                        <a:fillRect r="-9091" b="-40909"/>
                      </a:stretch>
                    </a:blipFill>
                  </p:spPr>
                  <p:txBody>
                    <a:bodyPr/>
                    <a:lstStyle/>
                    <a:p>
                      <a:r>
                        <a:rPr lang="zh-CN" altLang="en-US">
                          <a:noFill/>
                        </a:rPr>
                        <a:t> </a:t>
                      </a:r>
                    </a:p>
                  </p:txBody>
                </p:sp>
              </mc:Fallback>
            </mc:AlternateContent>
          </p:grpSp>
          <p:grpSp>
            <p:nvGrpSpPr>
              <p:cNvPr id="193" name="组合 192"/>
              <p:cNvGrpSpPr/>
              <p:nvPr/>
            </p:nvGrpSpPr>
            <p:grpSpPr>
              <a:xfrm>
                <a:off x="2325428" y="4251218"/>
                <a:ext cx="540000" cy="540000"/>
                <a:chOff x="899352" y="4410491"/>
                <a:chExt cx="540000" cy="540000"/>
              </a:xfrm>
            </p:grpSpPr>
            <p:sp>
              <p:nvSpPr>
                <p:cNvPr id="234" name="流程图: 接点 233"/>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5" name="矩形 234"/>
                    <p:cNvSpPr/>
                    <p:nvPr/>
                  </p:nvSpPr>
                  <p:spPr>
                    <a:xfrm>
                      <a:off x="963196" y="4482616"/>
                      <a:ext cx="468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251" name="矩形 250"/>
                    <p:cNvSpPr>
                      <a:spLocks noRot="1" noChangeAspect="1" noMove="1" noResize="1" noEditPoints="1" noAdjustHandles="1" noChangeArrowheads="1" noChangeShapeType="1" noTextEdit="1"/>
                    </p:cNvSpPr>
                    <p:nvPr/>
                  </p:nvSpPr>
                  <p:spPr>
                    <a:xfrm>
                      <a:off x="963196" y="4482616"/>
                      <a:ext cx="468526" cy="369332"/>
                    </a:xfrm>
                    <a:prstGeom prst="rect">
                      <a:avLst/>
                    </a:prstGeom>
                    <a:blipFill>
                      <a:blip r:embed="rId33"/>
                      <a:stretch>
                        <a:fillRect r="-7407" b="-40909"/>
                      </a:stretch>
                    </a:blipFill>
                  </p:spPr>
                  <p:txBody>
                    <a:bodyPr/>
                    <a:lstStyle/>
                    <a:p>
                      <a:r>
                        <a:rPr lang="zh-CN" altLang="en-US">
                          <a:noFill/>
                        </a:rPr>
                        <a:t> </a:t>
                      </a:r>
                    </a:p>
                  </p:txBody>
                </p:sp>
              </mc:Fallback>
            </mc:AlternateContent>
          </p:grpSp>
          <p:grpSp>
            <p:nvGrpSpPr>
              <p:cNvPr id="194" name="组合 193"/>
              <p:cNvGrpSpPr/>
              <p:nvPr/>
            </p:nvGrpSpPr>
            <p:grpSpPr>
              <a:xfrm>
                <a:off x="3185106" y="4256636"/>
                <a:ext cx="540000" cy="540000"/>
                <a:chOff x="899352" y="4410491"/>
                <a:chExt cx="540000" cy="540000"/>
              </a:xfrm>
            </p:grpSpPr>
            <p:sp>
              <p:nvSpPr>
                <p:cNvPr id="232" name="流程图: 接点 231"/>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3" name="矩形 232"/>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2</m:t>
                                </m:r>
                              </m:sub>
                            </m:sSub>
                          </m:oMath>
                        </m:oMathPara>
                      </a14:m>
                      <a:endParaRPr lang="zh-CN" altLang="en-US" dirty="0"/>
                    </a:p>
                  </p:txBody>
                </p:sp>
              </mc:Choice>
              <mc:Fallback xmlns="">
                <p:sp>
                  <p:nvSpPr>
                    <p:cNvPr id="249" name="矩形 248"/>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4"/>
                      <a:stretch>
                        <a:fillRect r="-7273" b="-40909"/>
                      </a:stretch>
                    </a:blipFill>
                  </p:spPr>
                  <p:txBody>
                    <a:bodyPr/>
                    <a:lstStyle/>
                    <a:p>
                      <a:r>
                        <a:rPr lang="zh-CN" altLang="en-US">
                          <a:noFill/>
                        </a:rPr>
                        <a:t> </a:t>
                      </a:r>
                    </a:p>
                  </p:txBody>
                </p:sp>
              </mc:Fallback>
            </mc:AlternateContent>
          </p:grpSp>
          <p:grpSp>
            <p:nvGrpSpPr>
              <p:cNvPr id="195" name="组合 194"/>
              <p:cNvGrpSpPr/>
              <p:nvPr/>
            </p:nvGrpSpPr>
            <p:grpSpPr>
              <a:xfrm>
                <a:off x="3990980" y="4251218"/>
                <a:ext cx="540000" cy="540000"/>
                <a:chOff x="899352" y="4410491"/>
                <a:chExt cx="540000" cy="540000"/>
              </a:xfrm>
            </p:grpSpPr>
            <p:sp>
              <p:nvSpPr>
                <p:cNvPr id="230" name="流程图: 接点 229"/>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1" name="矩形 230"/>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3</m:t>
                                </m:r>
                              </m:sub>
                            </m:sSub>
                          </m:oMath>
                        </m:oMathPara>
                      </a14:m>
                      <a:endParaRPr lang="zh-CN" altLang="en-US" dirty="0"/>
                    </a:p>
                  </p:txBody>
                </p:sp>
              </mc:Choice>
              <mc:Fallback xmlns="">
                <p:sp>
                  <p:nvSpPr>
                    <p:cNvPr id="247" name="矩形 246"/>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5"/>
                      <a:stretch>
                        <a:fillRect r="-7273" b="-40909"/>
                      </a:stretch>
                    </a:blipFill>
                  </p:spPr>
                  <p:txBody>
                    <a:bodyPr/>
                    <a:lstStyle/>
                    <a:p>
                      <a:r>
                        <a:rPr lang="zh-CN" altLang="en-US">
                          <a:noFill/>
                        </a:rPr>
                        <a:t> </a:t>
                      </a:r>
                    </a:p>
                  </p:txBody>
                </p:sp>
              </mc:Fallback>
            </mc:AlternateContent>
          </p:grpSp>
          <p:grpSp>
            <p:nvGrpSpPr>
              <p:cNvPr id="196" name="组合 195"/>
              <p:cNvGrpSpPr/>
              <p:nvPr/>
            </p:nvGrpSpPr>
            <p:grpSpPr>
              <a:xfrm>
                <a:off x="4795530" y="4235576"/>
                <a:ext cx="540000" cy="540000"/>
                <a:chOff x="899352" y="4410491"/>
                <a:chExt cx="540000" cy="540000"/>
              </a:xfrm>
            </p:grpSpPr>
            <p:sp>
              <p:nvSpPr>
                <p:cNvPr id="228" name="流程图: 接点 227"/>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9" name="矩形 228"/>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4</m:t>
                                </m:r>
                              </m:sub>
                            </m:sSub>
                          </m:oMath>
                        </m:oMathPara>
                      </a14:m>
                      <a:endParaRPr lang="zh-CN" altLang="en-US" dirty="0"/>
                    </a:p>
                  </p:txBody>
                </p:sp>
              </mc:Choice>
              <mc:Fallback xmlns="">
                <p:sp>
                  <p:nvSpPr>
                    <p:cNvPr id="245" name="矩形 244"/>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6"/>
                      <a:stretch>
                        <a:fillRect r="-9091" b="-40909"/>
                      </a:stretch>
                    </a:blipFill>
                  </p:spPr>
                  <p:txBody>
                    <a:bodyPr/>
                    <a:lstStyle/>
                    <a:p>
                      <a:r>
                        <a:rPr lang="zh-CN" altLang="en-US">
                          <a:noFill/>
                        </a:rPr>
                        <a:t> </a:t>
                      </a:r>
                    </a:p>
                  </p:txBody>
                </p:sp>
              </mc:Fallback>
            </mc:AlternateContent>
          </p:grpSp>
          <p:grpSp>
            <p:nvGrpSpPr>
              <p:cNvPr id="197" name="组合 196"/>
              <p:cNvGrpSpPr/>
              <p:nvPr/>
            </p:nvGrpSpPr>
            <p:grpSpPr>
              <a:xfrm>
                <a:off x="5614179" y="4251218"/>
                <a:ext cx="540000" cy="540000"/>
                <a:chOff x="899352" y="4410491"/>
                <a:chExt cx="540000" cy="540000"/>
              </a:xfrm>
            </p:grpSpPr>
            <p:sp>
              <p:nvSpPr>
                <p:cNvPr id="226" name="流程图: 接点 225"/>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7" name="矩形 226"/>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5</m:t>
                                </m:r>
                              </m:sub>
                            </m:sSub>
                          </m:oMath>
                        </m:oMathPara>
                      </a14:m>
                      <a:endParaRPr lang="zh-CN" altLang="en-US" dirty="0"/>
                    </a:p>
                  </p:txBody>
                </p:sp>
              </mc:Choice>
              <mc:Fallback xmlns="">
                <p:sp>
                  <p:nvSpPr>
                    <p:cNvPr id="243" name="矩形 242"/>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7"/>
                      <a:stretch>
                        <a:fillRect r="-7143" b="-43182"/>
                      </a:stretch>
                    </a:blipFill>
                  </p:spPr>
                  <p:txBody>
                    <a:bodyPr/>
                    <a:lstStyle/>
                    <a:p>
                      <a:r>
                        <a:rPr lang="zh-CN" altLang="en-US">
                          <a:noFill/>
                        </a:rPr>
                        <a:t> </a:t>
                      </a:r>
                    </a:p>
                  </p:txBody>
                </p:sp>
              </mc:Fallback>
            </mc:AlternateContent>
          </p:grpSp>
          <p:grpSp>
            <p:nvGrpSpPr>
              <p:cNvPr id="198" name="组合 197"/>
              <p:cNvGrpSpPr/>
              <p:nvPr/>
            </p:nvGrpSpPr>
            <p:grpSpPr>
              <a:xfrm>
                <a:off x="6421651" y="4258781"/>
                <a:ext cx="540000" cy="540000"/>
                <a:chOff x="899352" y="4410491"/>
                <a:chExt cx="540000" cy="540000"/>
              </a:xfrm>
            </p:grpSpPr>
            <p:sp>
              <p:nvSpPr>
                <p:cNvPr id="224" name="流程图: 接点 223"/>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5" name="矩形 224"/>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6</m:t>
                                </m:r>
                              </m:sub>
                            </m:sSub>
                          </m:oMath>
                        </m:oMathPara>
                      </a14:m>
                      <a:endParaRPr lang="zh-CN" altLang="en-US" dirty="0"/>
                    </a:p>
                  </p:txBody>
                </p:sp>
              </mc:Choice>
              <mc:Fallback xmlns="">
                <p:sp>
                  <p:nvSpPr>
                    <p:cNvPr id="241" name="矩形 240"/>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8"/>
                      <a:stretch>
                        <a:fillRect r="-9091" b="-40909"/>
                      </a:stretch>
                    </a:blipFill>
                  </p:spPr>
                  <p:txBody>
                    <a:bodyPr/>
                    <a:lstStyle/>
                    <a:p>
                      <a:r>
                        <a:rPr lang="zh-CN" altLang="en-US">
                          <a:noFill/>
                        </a:rPr>
                        <a:t> </a:t>
                      </a:r>
                    </a:p>
                  </p:txBody>
                </p:sp>
              </mc:Fallback>
            </mc:AlternateContent>
          </p:grpSp>
          <p:grpSp>
            <p:nvGrpSpPr>
              <p:cNvPr id="199" name="组合 198"/>
              <p:cNvGrpSpPr/>
              <p:nvPr/>
            </p:nvGrpSpPr>
            <p:grpSpPr>
              <a:xfrm>
                <a:off x="7256242" y="4234222"/>
                <a:ext cx="540000" cy="540000"/>
                <a:chOff x="899352" y="4410491"/>
                <a:chExt cx="540000" cy="540000"/>
              </a:xfrm>
            </p:grpSpPr>
            <p:sp>
              <p:nvSpPr>
                <p:cNvPr id="222" name="流程图: 接点 221"/>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3" name="矩形 222"/>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7</m:t>
                                </m:r>
                              </m:sub>
                            </m:sSub>
                          </m:oMath>
                        </m:oMathPara>
                      </a14:m>
                      <a:endParaRPr lang="zh-CN" altLang="en-US" dirty="0"/>
                    </a:p>
                  </p:txBody>
                </p:sp>
              </mc:Choice>
              <mc:Fallback xmlns="">
                <p:sp>
                  <p:nvSpPr>
                    <p:cNvPr id="239" name="矩形 238"/>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39"/>
                      <a:stretch>
                        <a:fillRect r="-7143" b="-40909"/>
                      </a:stretch>
                    </a:blipFill>
                  </p:spPr>
                  <p:txBody>
                    <a:bodyPr/>
                    <a:lstStyle/>
                    <a:p>
                      <a:r>
                        <a:rPr lang="zh-CN" altLang="en-US">
                          <a:noFill/>
                        </a:rPr>
                        <a:t> </a:t>
                      </a:r>
                    </a:p>
                  </p:txBody>
                </p:sp>
              </mc:Fallback>
            </mc:AlternateContent>
          </p:grpSp>
          <p:grpSp>
            <p:nvGrpSpPr>
              <p:cNvPr id="200" name="组合 199"/>
              <p:cNvGrpSpPr/>
              <p:nvPr/>
            </p:nvGrpSpPr>
            <p:grpSpPr>
              <a:xfrm>
                <a:off x="8061406" y="4221013"/>
                <a:ext cx="540000" cy="540000"/>
                <a:chOff x="899352" y="4410491"/>
                <a:chExt cx="540000" cy="540000"/>
              </a:xfrm>
            </p:grpSpPr>
            <p:sp>
              <p:nvSpPr>
                <p:cNvPr id="220" name="流程图: 接点 219"/>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1" name="矩形 220"/>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8</m:t>
                                </m:r>
                              </m:sub>
                            </m:sSub>
                          </m:oMath>
                        </m:oMathPara>
                      </a14:m>
                      <a:endParaRPr lang="zh-CN" altLang="en-US" dirty="0"/>
                    </a:p>
                  </p:txBody>
                </p:sp>
              </mc:Choice>
              <mc:Fallback xmlns="">
                <p:sp>
                  <p:nvSpPr>
                    <p:cNvPr id="237" name="矩形 236"/>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40"/>
                      <a:stretch>
                        <a:fillRect r="-9091" b="-37778"/>
                      </a:stretch>
                    </a:blipFill>
                  </p:spPr>
                  <p:txBody>
                    <a:bodyPr/>
                    <a:lstStyle/>
                    <a:p>
                      <a:r>
                        <a:rPr lang="zh-CN" altLang="en-US">
                          <a:noFill/>
                        </a:rPr>
                        <a:t> </a:t>
                      </a:r>
                    </a:p>
                  </p:txBody>
                </p:sp>
              </mc:Fallback>
            </mc:AlternateContent>
          </p:grpSp>
          <p:cxnSp>
            <p:nvCxnSpPr>
              <p:cNvPr id="201" name="直接连接符 200"/>
              <p:cNvCxnSpPr>
                <a:stCxn id="236" idx="7"/>
                <a:endCxn id="152" idx="2"/>
              </p:cNvCxnSpPr>
              <p:nvPr/>
            </p:nvCxnSpPr>
            <p:spPr>
              <a:xfrm flipV="1">
                <a:off x="2023058" y="4069557"/>
                <a:ext cx="182058" cy="26074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234" idx="1"/>
                <a:endCxn id="152" idx="2"/>
              </p:cNvCxnSpPr>
              <p:nvPr/>
            </p:nvCxnSpPr>
            <p:spPr>
              <a:xfrm flipH="1" flipV="1">
                <a:off x="2205116" y="4069557"/>
                <a:ext cx="199393" cy="26074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234" idx="7"/>
                <a:endCxn id="169" idx="2"/>
              </p:cNvCxnSpPr>
              <p:nvPr/>
            </p:nvCxnSpPr>
            <p:spPr>
              <a:xfrm flipV="1">
                <a:off x="2786347" y="4069557"/>
                <a:ext cx="241324" cy="26074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232" idx="1"/>
                <a:endCxn id="169" idx="2"/>
              </p:cNvCxnSpPr>
              <p:nvPr/>
            </p:nvCxnSpPr>
            <p:spPr>
              <a:xfrm flipH="1" flipV="1">
                <a:off x="3027671" y="4069557"/>
                <a:ext cx="236516" cy="26616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stCxn id="232" idx="7"/>
                <a:endCxn id="170" idx="2"/>
              </p:cNvCxnSpPr>
              <p:nvPr/>
            </p:nvCxnSpPr>
            <p:spPr>
              <a:xfrm flipV="1">
                <a:off x="3646025" y="4069557"/>
                <a:ext cx="191031" cy="26616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230" idx="1"/>
                <a:endCxn id="170" idx="2"/>
              </p:cNvCxnSpPr>
              <p:nvPr/>
            </p:nvCxnSpPr>
            <p:spPr>
              <a:xfrm flipH="1" flipV="1">
                <a:off x="3837056" y="4069557"/>
                <a:ext cx="233005" cy="26074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230" idx="7"/>
                <a:endCxn id="171" idx="2"/>
              </p:cNvCxnSpPr>
              <p:nvPr/>
            </p:nvCxnSpPr>
            <p:spPr>
              <a:xfrm flipV="1">
                <a:off x="4451899" y="4069557"/>
                <a:ext cx="227624" cy="26074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228" idx="1"/>
                <a:endCxn id="171" idx="2"/>
              </p:cNvCxnSpPr>
              <p:nvPr/>
            </p:nvCxnSpPr>
            <p:spPr>
              <a:xfrm flipH="1" flipV="1">
                <a:off x="4679523" y="4069557"/>
                <a:ext cx="195088" cy="24510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228" idx="7"/>
                <a:endCxn id="172" idx="2"/>
              </p:cNvCxnSpPr>
              <p:nvPr/>
            </p:nvCxnSpPr>
            <p:spPr>
              <a:xfrm flipV="1">
                <a:off x="5256449" y="4069557"/>
                <a:ext cx="232550" cy="24510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26" idx="1"/>
                <a:endCxn id="172" idx="2"/>
              </p:cNvCxnSpPr>
              <p:nvPr/>
            </p:nvCxnSpPr>
            <p:spPr>
              <a:xfrm flipH="1" flipV="1">
                <a:off x="5488999" y="4069557"/>
                <a:ext cx="204261" cy="26074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226" idx="7"/>
                <a:endCxn id="173" idx="2"/>
              </p:cNvCxnSpPr>
              <p:nvPr/>
            </p:nvCxnSpPr>
            <p:spPr>
              <a:xfrm flipV="1">
                <a:off x="6075098" y="4066274"/>
                <a:ext cx="219519" cy="26402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224" idx="1"/>
                <a:endCxn id="173" idx="2"/>
              </p:cNvCxnSpPr>
              <p:nvPr/>
            </p:nvCxnSpPr>
            <p:spPr>
              <a:xfrm flipH="1" flipV="1">
                <a:off x="6294617" y="4066274"/>
                <a:ext cx="206115" cy="27158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24" idx="7"/>
                <a:endCxn id="174" idx="2"/>
              </p:cNvCxnSpPr>
              <p:nvPr/>
            </p:nvCxnSpPr>
            <p:spPr>
              <a:xfrm flipV="1">
                <a:off x="6882570" y="4066274"/>
                <a:ext cx="234868" cy="27158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22" idx="1"/>
                <a:endCxn id="174" idx="2"/>
              </p:cNvCxnSpPr>
              <p:nvPr/>
            </p:nvCxnSpPr>
            <p:spPr>
              <a:xfrm flipH="1" flipV="1">
                <a:off x="7117438" y="4066274"/>
                <a:ext cx="217885" cy="24702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222" idx="7"/>
                <a:endCxn id="175" idx="2"/>
              </p:cNvCxnSpPr>
              <p:nvPr/>
            </p:nvCxnSpPr>
            <p:spPr>
              <a:xfrm flipV="1">
                <a:off x="7717161" y="4066274"/>
                <a:ext cx="184998" cy="24702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20" idx="1"/>
                <a:endCxn id="175" idx="2"/>
              </p:cNvCxnSpPr>
              <p:nvPr/>
            </p:nvCxnSpPr>
            <p:spPr>
              <a:xfrm flipH="1" flipV="1">
                <a:off x="7902159" y="4066274"/>
                <a:ext cx="238328" cy="23382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217" name="矩形 216"/>
              <p:cNvSpPr/>
              <p:nvPr/>
            </p:nvSpPr>
            <p:spPr>
              <a:xfrm>
                <a:off x="4915197" y="5336393"/>
                <a:ext cx="353568" cy="353568"/>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18" name="直接连接符 217"/>
              <p:cNvCxnSpPr>
                <a:stCxn id="270" idx="4"/>
                <a:endCxn id="217" idx="0"/>
              </p:cNvCxnSpPr>
              <p:nvPr/>
            </p:nvCxnSpPr>
            <p:spPr>
              <a:xfrm>
                <a:off x="1832139" y="3567191"/>
                <a:ext cx="3259842" cy="17692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238" idx="4"/>
                <a:endCxn id="217" idx="0"/>
              </p:cNvCxnSpPr>
              <p:nvPr/>
            </p:nvCxnSpPr>
            <p:spPr>
              <a:xfrm flipH="1">
                <a:off x="5091981" y="3557472"/>
                <a:ext cx="3216746" cy="17789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6" name="组合 275"/>
            <p:cNvGrpSpPr/>
            <p:nvPr/>
          </p:nvGrpSpPr>
          <p:grpSpPr>
            <a:xfrm>
              <a:off x="7096371" y="3962344"/>
              <a:ext cx="4345783" cy="2682049"/>
              <a:chOff x="7096371" y="3962344"/>
              <a:chExt cx="4345783" cy="2682049"/>
            </a:xfrm>
          </p:grpSpPr>
          <p:sp>
            <p:nvSpPr>
              <p:cNvPr id="277" name="圆角矩形 276"/>
              <p:cNvSpPr/>
              <p:nvPr/>
            </p:nvSpPr>
            <p:spPr>
              <a:xfrm>
                <a:off x="7096371" y="3962344"/>
                <a:ext cx="4345783" cy="223290"/>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9" name="直接连接符 278"/>
              <p:cNvCxnSpPr/>
              <p:nvPr/>
            </p:nvCxnSpPr>
            <p:spPr>
              <a:xfrm flipV="1">
                <a:off x="7329572" y="4191197"/>
                <a:ext cx="0" cy="6407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0" name="矩形 279"/>
              <p:cNvSpPr/>
              <p:nvPr/>
            </p:nvSpPr>
            <p:spPr>
              <a:xfrm>
                <a:off x="7223612" y="4413286"/>
                <a:ext cx="211919" cy="196538"/>
              </a:xfrm>
              <a:prstGeom prst="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1" name="组合 280"/>
              <p:cNvGrpSpPr/>
              <p:nvPr/>
            </p:nvGrpSpPr>
            <p:grpSpPr>
              <a:xfrm>
                <a:off x="7167741" y="4831753"/>
                <a:ext cx="323661" cy="300170"/>
                <a:chOff x="1904601" y="4274399"/>
                <a:chExt cx="540000" cy="540000"/>
              </a:xfrm>
            </p:grpSpPr>
            <p:sp>
              <p:nvSpPr>
                <p:cNvPr id="361" name="流程图: 接点 360"/>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2" name="矩形 361"/>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1" smtClean="0">
                                    <a:solidFill>
                                      <a:schemeClr val="bg1"/>
                                    </a:solidFill>
                                    <a:latin typeface="Cambria Math" panose="02040503050406030204" pitchFamily="18" charset="0"/>
                                  </a:rPr>
                                  <m:t>0</m:t>
                                </m:r>
                              </m:sub>
                            </m:sSub>
                          </m:oMath>
                        </m:oMathPara>
                      </a14:m>
                      <a:endParaRPr lang="zh-CN" altLang="en-US" dirty="0"/>
                    </a:p>
                  </p:txBody>
                </p:sp>
              </mc:Choice>
              <mc:Fallback xmlns="">
                <p:sp>
                  <p:nvSpPr>
                    <p:cNvPr id="529" name="矩形 528"/>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41"/>
                      <a:stretch>
                        <a:fillRect r="-30435" b="-100000"/>
                      </a:stretch>
                    </a:blipFill>
                  </p:spPr>
                  <p:txBody>
                    <a:bodyPr/>
                    <a:lstStyle/>
                    <a:p>
                      <a:r>
                        <a:rPr lang="zh-CN" altLang="en-US">
                          <a:noFill/>
                        </a:rPr>
                        <a:t> </a:t>
                      </a:r>
                    </a:p>
                  </p:txBody>
                </p:sp>
              </mc:Fallback>
            </mc:AlternateContent>
          </p:grpSp>
          <p:grpSp>
            <p:nvGrpSpPr>
              <p:cNvPr id="282" name="组合 281"/>
              <p:cNvGrpSpPr/>
              <p:nvPr/>
            </p:nvGrpSpPr>
            <p:grpSpPr>
              <a:xfrm>
                <a:off x="8196374" y="4181463"/>
                <a:ext cx="211919" cy="640717"/>
                <a:chOff x="4990965" y="1976120"/>
                <a:chExt cx="353568" cy="1152636"/>
              </a:xfrm>
            </p:grpSpPr>
            <p:cxnSp>
              <p:nvCxnSpPr>
                <p:cNvPr id="359" name="直接连接符 358"/>
                <p:cNvCxnSpPr/>
                <p:nvPr/>
              </p:nvCxnSpPr>
              <p:spPr>
                <a:xfrm flipV="1">
                  <a:off x="5167749" y="1976120"/>
                  <a:ext cx="0" cy="11526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60" name="矩形 359"/>
                <p:cNvSpPr/>
                <p:nvPr/>
              </p:nvSpPr>
              <p:spPr>
                <a:xfrm>
                  <a:off x="4990965" y="2375654"/>
                  <a:ext cx="353568" cy="353568"/>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3" name="组合 282"/>
              <p:cNvGrpSpPr/>
              <p:nvPr/>
            </p:nvGrpSpPr>
            <p:grpSpPr>
              <a:xfrm>
                <a:off x="9165843" y="4191197"/>
                <a:ext cx="211919" cy="640717"/>
                <a:chOff x="4990965" y="1976120"/>
                <a:chExt cx="353568" cy="1152636"/>
              </a:xfrm>
              <a:solidFill>
                <a:srgbClr val="00B050"/>
              </a:solidFill>
            </p:grpSpPr>
            <p:cxnSp>
              <p:nvCxnSpPr>
                <p:cNvPr id="357" name="直接连接符 356"/>
                <p:cNvCxnSpPr/>
                <p:nvPr/>
              </p:nvCxnSpPr>
              <p:spPr>
                <a:xfrm flipV="1">
                  <a:off x="5167749" y="1976120"/>
                  <a:ext cx="0" cy="1152636"/>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8" name="矩形 357"/>
                <p:cNvSpPr/>
                <p:nvPr/>
              </p:nvSpPr>
              <p:spPr>
                <a:xfrm>
                  <a:off x="4990965" y="2375654"/>
                  <a:ext cx="353568" cy="353568"/>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4" name="组合 283"/>
              <p:cNvGrpSpPr/>
              <p:nvPr/>
            </p:nvGrpSpPr>
            <p:grpSpPr>
              <a:xfrm>
                <a:off x="10135310" y="4181463"/>
                <a:ext cx="211919" cy="640717"/>
                <a:chOff x="4990965" y="1976120"/>
                <a:chExt cx="353568" cy="1152636"/>
              </a:xfrm>
              <a:solidFill>
                <a:srgbClr val="00B050"/>
              </a:solidFill>
            </p:grpSpPr>
            <p:cxnSp>
              <p:nvCxnSpPr>
                <p:cNvPr id="355" name="直接连接符 354"/>
                <p:cNvCxnSpPr/>
                <p:nvPr/>
              </p:nvCxnSpPr>
              <p:spPr>
                <a:xfrm flipV="1">
                  <a:off x="5167749" y="1976120"/>
                  <a:ext cx="0" cy="1152636"/>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6" name="矩形 355"/>
                <p:cNvSpPr/>
                <p:nvPr/>
              </p:nvSpPr>
              <p:spPr>
                <a:xfrm>
                  <a:off x="4990965" y="2375654"/>
                  <a:ext cx="353568" cy="353568"/>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5" name="组合 284"/>
              <p:cNvGrpSpPr/>
              <p:nvPr/>
            </p:nvGrpSpPr>
            <p:grpSpPr>
              <a:xfrm>
                <a:off x="11104710" y="4185634"/>
                <a:ext cx="211919" cy="640717"/>
                <a:chOff x="4990965" y="1976120"/>
                <a:chExt cx="353568" cy="1152636"/>
              </a:xfrm>
              <a:solidFill>
                <a:srgbClr val="00B050"/>
              </a:solidFill>
            </p:grpSpPr>
            <p:cxnSp>
              <p:nvCxnSpPr>
                <p:cNvPr id="353" name="直接连接符 352"/>
                <p:cNvCxnSpPr/>
                <p:nvPr/>
              </p:nvCxnSpPr>
              <p:spPr>
                <a:xfrm flipV="1">
                  <a:off x="5167749" y="1976120"/>
                  <a:ext cx="0" cy="1152636"/>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4" name="矩形 353"/>
                <p:cNvSpPr/>
                <p:nvPr/>
              </p:nvSpPr>
              <p:spPr>
                <a:xfrm>
                  <a:off x="4990965" y="2375654"/>
                  <a:ext cx="353568" cy="353568"/>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6" name="组合 285"/>
              <p:cNvGrpSpPr/>
              <p:nvPr/>
            </p:nvGrpSpPr>
            <p:grpSpPr>
              <a:xfrm>
                <a:off x="8136330" y="4822180"/>
                <a:ext cx="323661" cy="300170"/>
                <a:chOff x="1904601" y="4274399"/>
                <a:chExt cx="540000" cy="540000"/>
              </a:xfrm>
            </p:grpSpPr>
            <p:sp>
              <p:nvSpPr>
                <p:cNvPr id="351" name="流程图: 接点 350"/>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2" name="矩形 351"/>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2</m:t>
                                </m:r>
                              </m:sub>
                            </m:sSub>
                          </m:oMath>
                        </m:oMathPara>
                      </a14:m>
                      <a:endParaRPr lang="zh-CN" altLang="en-US" dirty="0"/>
                    </a:p>
                  </p:txBody>
                </p:sp>
              </mc:Choice>
              <mc:Fallback xmlns="">
                <p:sp>
                  <p:nvSpPr>
                    <p:cNvPr id="519" name="矩形 518"/>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42"/>
                      <a:stretch>
                        <a:fillRect r="-29787" b="-97059"/>
                      </a:stretch>
                    </a:blipFill>
                  </p:spPr>
                  <p:txBody>
                    <a:bodyPr/>
                    <a:lstStyle/>
                    <a:p>
                      <a:r>
                        <a:rPr lang="zh-CN" altLang="en-US">
                          <a:noFill/>
                        </a:rPr>
                        <a:t> </a:t>
                      </a:r>
                    </a:p>
                  </p:txBody>
                </p:sp>
              </mc:Fallback>
            </mc:AlternateContent>
          </p:grpSp>
          <p:grpSp>
            <p:nvGrpSpPr>
              <p:cNvPr id="287" name="组合 286"/>
              <p:cNvGrpSpPr/>
              <p:nvPr/>
            </p:nvGrpSpPr>
            <p:grpSpPr>
              <a:xfrm>
                <a:off x="9105747" y="4830159"/>
                <a:ext cx="323661" cy="300170"/>
                <a:chOff x="1904601" y="4274399"/>
                <a:chExt cx="540000" cy="540000"/>
              </a:xfrm>
            </p:grpSpPr>
            <p:sp>
              <p:nvSpPr>
                <p:cNvPr id="349" name="流程图: 接点 348"/>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0" name="矩形 349"/>
                    <p:cNvSpPr/>
                    <p:nvPr/>
                  </p:nvSpPr>
                  <p:spPr>
                    <a:xfrm>
                      <a:off x="1963391" y="4298196"/>
                      <a:ext cx="475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4</m:t>
                                </m:r>
                              </m:sub>
                            </m:sSub>
                          </m:oMath>
                        </m:oMathPara>
                      </a14:m>
                      <a:endParaRPr lang="zh-CN" altLang="en-US" dirty="0"/>
                    </a:p>
                  </p:txBody>
                </p:sp>
              </mc:Choice>
              <mc:Fallback xmlns="">
                <p:sp>
                  <p:nvSpPr>
                    <p:cNvPr id="517" name="矩形 516"/>
                    <p:cNvSpPr>
                      <a:spLocks noRot="1" noChangeAspect="1" noMove="1" noResize="1" noEditPoints="1" noAdjustHandles="1" noChangeArrowheads="1" noChangeShapeType="1" noTextEdit="1"/>
                    </p:cNvSpPr>
                    <p:nvPr/>
                  </p:nvSpPr>
                  <p:spPr>
                    <a:xfrm>
                      <a:off x="1963391" y="4298196"/>
                      <a:ext cx="475323" cy="369332"/>
                    </a:xfrm>
                    <a:prstGeom prst="rect">
                      <a:avLst/>
                    </a:prstGeom>
                    <a:blipFill>
                      <a:blip r:embed="rId43"/>
                      <a:stretch>
                        <a:fillRect r="-30435" b="-100000"/>
                      </a:stretch>
                    </a:blipFill>
                  </p:spPr>
                  <p:txBody>
                    <a:bodyPr/>
                    <a:lstStyle/>
                    <a:p>
                      <a:r>
                        <a:rPr lang="zh-CN" altLang="en-US">
                          <a:noFill/>
                        </a:rPr>
                        <a:t> </a:t>
                      </a:r>
                    </a:p>
                  </p:txBody>
                </p:sp>
              </mc:Fallback>
            </mc:AlternateContent>
          </p:grpSp>
          <p:grpSp>
            <p:nvGrpSpPr>
              <p:cNvPr id="288" name="组合 287"/>
              <p:cNvGrpSpPr/>
              <p:nvPr/>
            </p:nvGrpSpPr>
            <p:grpSpPr>
              <a:xfrm>
                <a:off x="10082891" y="4826351"/>
                <a:ext cx="323661" cy="300170"/>
                <a:chOff x="1904601" y="4274399"/>
                <a:chExt cx="540000" cy="540000"/>
              </a:xfrm>
            </p:grpSpPr>
            <p:sp>
              <p:nvSpPr>
                <p:cNvPr id="347" name="流程图: 接点 346"/>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8" name="矩形 347"/>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6</m:t>
                                </m:r>
                              </m:sub>
                            </m:sSub>
                          </m:oMath>
                        </m:oMathPara>
                      </a14:m>
                      <a:endParaRPr lang="zh-CN" altLang="en-US" dirty="0"/>
                    </a:p>
                  </p:txBody>
                </p:sp>
              </mc:Choice>
              <mc:Fallback xmlns="">
                <p:sp>
                  <p:nvSpPr>
                    <p:cNvPr id="515" name="矩形 514"/>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44"/>
                      <a:stretch>
                        <a:fillRect r="-27660" b="-94118"/>
                      </a:stretch>
                    </a:blipFill>
                  </p:spPr>
                  <p:txBody>
                    <a:bodyPr/>
                    <a:lstStyle/>
                    <a:p>
                      <a:r>
                        <a:rPr lang="zh-CN" altLang="en-US">
                          <a:noFill/>
                        </a:rPr>
                        <a:t> </a:t>
                      </a:r>
                    </a:p>
                  </p:txBody>
                </p:sp>
              </mc:Fallback>
            </mc:AlternateContent>
          </p:grpSp>
          <p:grpSp>
            <p:nvGrpSpPr>
              <p:cNvPr id="289" name="组合 288"/>
              <p:cNvGrpSpPr/>
              <p:nvPr/>
            </p:nvGrpSpPr>
            <p:grpSpPr>
              <a:xfrm>
                <a:off x="11049631" y="4826350"/>
                <a:ext cx="323661" cy="300170"/>
                <a:chOff x="1904601" y="4274399"/>
                <a:chExt cx="540000" cy="540000"/>
              </a:xfrm>
            </p:grpSpPr>
            <p:sp>
              <p:nvSpPr>
                <p:cNvPr id="345" name="流程图: 接点 344"/>
                <p:cNvSpPr/>
                <p:nvPr/>
              </p:nvSpPr>
              <p:spPr>
                <a:xfrm>
                  <a:off x="1904601" y="4274399"/>
                  <a:ext cx="540000" cy="5400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6" name="矩形 345"/>
                    <p:cNvSpPr/>
                    <p:nvPr/>
                  </p:nvSpPr>
                  <p:spPr>
                    <a:xfrm>
                      <a:off x="1963391" y="4298196"/>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8</m:t>
                                </m:r>
                              </m:sub>
                            </m:sSub>
                          </m:oMath>
                        </m:oMathPara>
                      </a14:m>
                      <a:endParaRPr lang="zh-CN" altLang="en-US" dirty="0"/>
                    </a:p>
                  </p:txBody>
                </p:sp>
              </mc:Choice>
              <mc:Fallback xmlns="">
                <p:sp>
                  <p:nvSpPr>
                    <p:cNvPr id="513" name="矩形 512"/>
                    <p:cNvSpPr>
                      <a:spLocks noRot="1" noChangeAspect="1" noMove="1" noResize="1" noEditPoints="1" noAdjustHandles="1" noChangeArrowheads="1" noChangeShapeType="1" noTextEdit="1"/>
                    </p:cNvSpPr>
                    <p:nvPr/>
                  </p:nvSpPr>
                  <p:spPr>
                    <a:xfrm>
                      <a:off x="1963391" y="4298196"/>
                      <a:ext cx="477054" cy="369332"/>
                    </a:xfrm>
                    <a:prstGeom prst="rect">
                      <a:avLst/>
                    </a:prstGeom>
                    <a:blipFill>
                      <a:blip r:embed="rId45"/>
                      <a:stretch>
                        <a:fillRect r="-29787" b="-94118"/>
                      </a:stretch>
                    </a:blipFill>
                  </p:spPr>
                  <p:txBody>
                    <a:bodyPr/>
                    <a:lstStyle/>
                    <a:p>
                      <a:r>
                        <a:rPr lang="zh-CN" altLang="en-US">
                          <a:noFill/>
                        </a:rPr>
                        <a:t> </a:t>
                      </a:r>
                    </a:p>
                  </p:txBody>
                </p:sp>
              </mc:Fallback>
            </mc:AlternateContent>
          </p:grpSp>
          <p:sp>
            <p:nvSpPr>
              <p:cNvPr id="290" name="矩形 289"/>
              <p:cNvSpPr/>
              <p:nvPr/>
            </p:nvSpPr>
            <p:spPr>
              <a:xfrm>
                <a:off x="7712649" y="5212811"/>
                <a:ext cx="211919" cy="19653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p:cNvSpPr/>
              <p:nvPr/>
            </p:nvSpPr>
            <p:spPr>
              <a:xfrm>
                <a:off x="8679207" y="5200154"/>
                <a:ext cx="211919" cy="19653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p:cNvSpPr/>
              <p:nvPr/>
            </p:nvSpPr>
            <p:spPr>
              <a:xfrm>
                <a:off x="9647772" y="5212811"/>
                <a:ext cx="211919" cy="19653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p:cNvSpPr/>
              <p:nvPr/>
            </p:nvSpPr>
            <p:spPr>
              <a:xfrm>
                <a:off x="10624056" y="5209557"/>
                <a:ext cx="211919" cy="19653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4" name="直接连接符 293"/>
              <p:cNvCxnSpPr>
                <a:stCxn id="361" idx="5"/>
                <a:endCxn id="290" idx="0"/>
              </p:cNvCxnSpPr>
              <p:nvPr/>
            </p:nvCxnSpPr>
            <p:spPr>
              <a:xfrm>
                <a:off x="7444003" y="5087964"/>
                <a:ext cx="374605" cy="124846"/>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351" idx="3"/>
                <a:endCxn id="290" idx="0"/>
              </p:cNvCxnSpPr>
              <p:nvPr/>
            </p:nvCxnSpPr>
            <p:spPr>
              <a:xfrm flipH="1">
                <a:off x="7818608" y="5078392"/>
                <a:ext cx="365121" cy="13441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a:stCxn id="351" idx="5"/>
                <a:endCxn id="291" idx="0"/>
              </p:cNvCxnSpPr>
              <p:nvPr/>
            </p:nvCxnSpPr>
            <p:spPr>
              <a:xfrm>
                <a:off x="8412592" y="5078392"/>
                <a:ext cx="372574" cy="12176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a:stCxn id="349" idx="3"/>
                <a:endCxn id="291" idx="0"/>
              </p:cNvCxnSpPr>
              <p:nvPr/>
            </p:nvCxnSpPr>
            <p:spPr>
              <a:xfrm flipH="1">
                <a:off x="8785166" y="5086370"/>
                <a:ext cx="367980" cy="11378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349" idx="5"/>
                <a:endCxn id="292" idx="0"/>
              </p:cNvCxnSpPr>
              <p:nvPr/>
            </p:nvCxnSpPr>
            <p:spPr>
              <a:xfrm>
                <a:off x="9382010" y="5086370"/>
                <a:ext cx="371721" cy="12644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a:stCxn id="347" idx="3"/>
                <a:endCxn id="292" idx="0"/>
              </p:cNvCxnSpPr>
              <p:nvPr/>
            </p:nvCxnSpPr>
            <p:spPr>
              <a:xfrm flipH="1">
                <a:off x="9753731" y="5082563"/>
                <a:ext cx="376559" cy="13024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a:stCxn id="347" idx="5"/>
                <a:endCxn id="293" idx="0"/>
              </p:cNvCxnSpPr>
              <p:nvPr/>
            </p:nvCxnSpPr>
            <p:spPr>
              <a:xfrm>
                <a:off x="10359153" y="5082563"/>
                <a:ext cx="370862" cy="12699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345" idx="3"/>
                <a:endCxn id="293" idx="0"/>
              </p:cNvCxnSpPr>
              <p:nvPr/>
            </p:nvCxnSpPr>
            <p:spPr>
              <a:xfrm flipH="1">
                <a:off x="10730015" y="5082562"/>
                <a:ext cx="367015" cy="12699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302" name="组合 301"/>
              <p:cNvGrpSpPr/>
              <p:nvPr/>
            </p:nvGrpSpPr>
            <p:grpSpPr>
              <a:xfrm>
                <a:off x="7167741" y="5512154"/>
                <a:ext cx="323661" cy="300170"/>
                <a:chOff x="899352" y="4410491"/>
                <a:chExt cx="540000" cy="540000"/>
              </a:xfrm>
            </p:grpSpPr>
            <p:sp>
              <p:nvSpPr>
                <p:cNvPr id="343" name="流程图: 接点 342"/>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4" name="矩形 343"/>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511" name="矩形 510"/>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46"/>
                      <a:stretch>
                        <a:fillRect r="-27660" b="-87879"/>
                      </a:stretch>
                    </a:blipFill>
                  </p:spPr>
                  <p:txBody>
                    <a:bodyPr/>
                    <a:lstStyle/>
                    <a:p>
                      <a:r>
                        <a:rPr lang="zh-CN" altLang="en-US">
                          <a:noFill/>
                        </a:rPr>
                        <a:t> </a:t>
                      </a:r>
                    </a:p>
                  </p:txBody>
                </p:sp>
              </mc:Fallback>
            </mc:AlternateContent>
          </p:grpSp>
          <p:grpSp>
            <p:nvGrpSpPr>
              <p:cNvPr id="303" name="组合 302"/>
              <p:cNvGrpSpPr/>
              <p:nvPr/>
            </p:nvGrpSpPr>
            <p:grpSpPr>
              <a:xfrm>
                <a:off x="8140503" y="5515166"/>
                <a:ext cx="323661" cy="300170"/>
                <a:chOff x="899352" y="4410491"/>
                <a:chExt cx="540000" cy="540000"/>
              </a:xfrm>
            </p:grpSpPr>
            <p:sp>
              <p:nvSpPr>
                <p:cNvPr id="341" name="流程图: 接点 340"/>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2" name="矩形 341"/>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2</m:t>
                                </m:r>
                              </m:sub>
                            </m:sSub>
                          </m:oMath>
                        </m:oMathPara>
                      </a14:m>
                      <a:endParaRPr lang="zh-CN" altLang="en-US" dirty="0"/>
                    </a:p>
                  </p:txBody>
                </p:sp>
              </mc:Choice>
              <mc:Fallback xmlns="">
                <p:sp>
                  <p:nvSpPr>
                    <p:cNvPr id="509" name="矩形 508"/>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47"/>
                      <a:stretch>
                        <a:fillRect r="-28261" b="-82353"/>
                      </a:stretch>
                    </a:blipFill>
                  </p:spPr>
                  <p:txBody>
                    <a:bodyPr/>
                    <a:lstStyle/>
                    <a:p>
                      <a:r>
                        <a:rPr lang="zh-CN" altLang="en-US">
                          <a:noFill/>
                        </a:rPr>
                        <a:t> </a:t>
                      </a:r>
                    </a:p>
                  </p:txBody>
                </p:sp>
              </mc:Fallback>
            </mc:AlternateContent>
          </p:grpSp>
          <p:grpSp>
            <p:nvGrpSpPr>
              <p:cNvPr id="304" name="组合 303"/>
              <p:cNvGrpSpPr/>
              <p:nvPr/>
            </p:nvGrpSpPr>
            <p:grpSpPr>
              <a:xfrm>
                <a:off x="9105747" y="5503459"/>
                <a:ext cx="323661" cy="300170"/>
                <a:chOff x="899352" y="4410491"/>
                <a:chExt cx="540000" cy="540000"/>
              </a:xfrm>
            </p:grpSpPr>
            <p:sp>
              <p:nvSpPr>
                <p:cNvPr id="339" name="流程图: 接点 338"/>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0" name="矩形 339"/>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4</m:t>
                                </m:r>
                              </m:sub>
                            </m:sSub>
                          </m:oMath>
                        </m:oMathPara>
                      </a14:m>
                      <a:endParaRPr lang="zh-CN" altLang="en-US" dirty="0"/>
                    </a:p>
                  </p:txBody>
                </p:sp>
              </mc:Choice>
              <mc:Fallback xmlns="">
                <p:sp>
                  <p:nvSpPr>
                    <p:cNvPr id="507" name="矩形 506"/>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48"/>
                      <a:stretch>
                        <a:fillRect r="-27660" b="-82353"/>
                      </a:stretch>
                    </a:blipFill>
                  </p:spPr>
                  <p:txBody>
                    <a:bodyPr/>
                    <a:lstStyle/>
                    <a:p>
                      <a:r>
                        <a:rPr lang="zh-CN" altLang="en-US">
                          <a:noFill/>
                        </a:rPr>
                        <a:t> </a:t>
                      </a:r>
                    </a:p>
                  </p:txBody>
                </p:sp>
              </mc:Fallback>
            </mc:AlternateContent>
          </p:grpSp>
          <p:grpSp>
            <p:nvGrpSpPr>
              <p:cNvPr id="305" name="组合 304"/>
              <p:cNvGrpSpPr/>
              <p:nvPr/>
            </p:nvGrpSpPr>
            <p:grpSpPr>
              <a:xfrm>
                <a:off x="10080400" y="5516358"/>
                <a:ext cx="323661" cy="300170"/>
                <a:chOff x="899352" y="4410491"/>
                <a:chExt cx="540000" cy="540000"/>
              </a:xfrm>
            </p:grpSpPr>
            <p:sp>
              <p:nvSpPr>
                <p:cNvPr id="337" name="流程图: 接点 336"/>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8" name="矩形 337"/>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6</m:t>
                                </m:r>
                              </m:sub>
                            </m:sSub>
                          </m:oMath>
                        </m:oMathPara>
                      </a14:m>
                      <a:endParaRPr lang="zh-CN" altLang="en-US" dirty="0"/>
                    </a:p>
                  </p:txBody>
                </p:sp>
              </mc:Choice>
              <mc:Fallback xmlns="">
                <p:sp>
                  <p:nvSpPr>
                    <p:cNvPr id="505" name="矩形 504"/>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49"/>
                      <a:stretch>
                        <a:fillRect r="-28261" b="-82353"/>
                      </a:stretch>
                    </a:blipFill>
                  </p:spPr>
                  <p:txBody>
                    <a:bodyPr/>
                    <a:lstStyle/>
                    <a:p>
                      <a:r>
                        <a:rPr lang="zh-CN" altLang="en-US">
                          <a:noFill/>
                        </a:rPr>
                        <a:t> </a:t>
                      </a:r>
                    </a:p>
                  </p:txBody>
                </p:sp>
              </mc:Fallback>
            </mc:AlternateContent>
          </p:grpSp>
          <p:grpSp>
            <p:nvGrpSpPr>
              <p:cNvPr id="306" name="组合 305"/>
              <p:cNvGrpSpPr/>
              <p:nvPr/>
            </p:nvGrpSpPr>
            <p:grpSpPr>
              <a:xfrm>
                <a:off x="11063225" y="5495364"/>
                <a:ext cx="323661" cy="300170"/>
                <a:chOff x="899352" y="4410491"/>
                <a:chExt cx="540000" cy="540000"/>
              </a:xfrm>
            </p:grpSpPr>
            <p:sp>
              <p:nvSpPr>
                <p:cNvPr id="335" name="流程图: 接点 334"/>
                <p:cNvSpPr/>
                <p:nvPr/>
              </p:nvSpPr>
              <p:spPr>
                <a:xfrm>
                  <a:off x="899352" y="4410491"/>
                  <a:ext cx="540000" cy="5400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6" name="矩形 335"/>
                    <p:cNvSpPr/>
                    <p:nvPr/>
                  </p:nvSpPr>
                  <p:spPr>
                    <a:xfrm>
                      <a:off x="963196" y="4482616"/>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8</m:t>
                                </m:r>
                              </m:sub>
                            </m:sSub>
                          </m:oMath>
                        </m:oMathPara>
                      </a14:m>
                      <a:endParaRPr lang="zh-CN" altLang="en-US" dirty="0"/>
                    </a:p>
                  </p:txBody>
                </p:sp>
              </mc:Choice>
              <mc:Fallback xmlns="">
                <p:sp>
                  <p:nvSpPr>
                    <p:cNvPr id="503" name="矩形 502"/>
                    <p:cNvSpPr>
                      <a:spLocks noRot="1" noChangeAspect="1" noMove="1" noResize="1" noEditPoints="1" noAdjustHandles="1" noChangeArrowheads="1" noChangeShapeType="1" noTextEdit="1"/>
                    </p:cNvSpPr>
                    <p:nvPr/>
                  </p:nvSpPr>
                  <p:spPr>
                    <a:xfrm>
                      <a:off x="963196" y="4482616"/>
                      <a:ext cx="473848" cy="369332"/>
                    </a:xfrm>
                    <a:prstGeom prst="rect">
                      <a:avLst/>
                    </a:prstGeom>
                    <a:blipFill>
                      <a:blip r:embed="rId50"/>
                      <a:stretch>
                        <a:fillRect r="-27660" b="-82353"/>
                      </a:stretch>
                    </a:blipFill>
                  </p:spPr>
                  <p:txBody>
                    <a:bodyPr/>
                    <a:lstStyle/>
                    <a:p>
                      <a:r>
                        <a:rPr lang="zh-CN" altLang="en-US">
                          <a:noFill/>
                        </a:rPr>
                        <a:t> </a:t>
                      </a:r>
                    </a:p>
                  </p:txBody>
                </p:sp>
              </mc:Fallback>
            </mc:AlternateContent>
          </p:grpSp>
          <p:cxnSp>
            <p:nvCxnSpPr>
              <p:cNvPr id="307" name="直接连接符 306"/>
              <p:cNvCxnSpPr>
                <a:stCxn id="343" idx="7"/>
                <a:endCxn id="290" idx="2"/>
              </p:cNvCxnSpPr>
              <p:nvPr/>
            </p:nvCxnSpPr>
            <p:spPr>
              <a:xfrm flipV="1">
                <a:off x="7444003" y="5409349"/>
                <a:ext cx="374605" cy="14676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a:stCxn id="341" idx="1"/>
                <a:endCxn id="290" idx="2"/>
              </p:cNvCxnSpPr>
              <p:nvPr/>
            </p:nvCxnSpPr>
            <p:spPr>
              <a:xfrm flipH="1" flipV="1">
                <a:off x="7818608" y="5409349"/>
                <a:ext cx="369294" cy="149776"/>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a:stCxn id="341" idx="7"/>
                <a:endCxn id="291" idx="2"/>
              </p:cNvCxnSpPr>
              <p:nvPr/>
            </p:nvCxnSpPr>
            <p:spPr>
              <a:xfrm flipV="1">
                <a:off x="8416765" y="5396692"/>
                <a:ext cx="368401" cy="16243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339" idx="1"/>
                <a:endCxn id="291" idx="2"/>
              </p:cNvCxnSpPr>
              <p:nvPr/>
            </p:nvCxnSpPr>
            <p:spPr>
              <a:xfrm flipH="1" flipV="1">
                <a:off x="8785166" y="5396692"/>
                <a:ext cx="367980" cy="150726"/>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a:stCxn id="339" idx="7"/>
                <a:endCxn id="292" idx="2"/>
              </p:cNvCxnSpPr>
              <p:nvPr/>
            </p:nvCxnSpPr>
            <p:spPr>
              <a:xfrm flipV="1">
                <a:off x="9382010" y="5409349"/>
                <a:ext cx="371721" cy="13806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a:stCxn id="337" idx="1"/>
                <a:endCxn id="292" idx="2"/>
              </p:cNvCxnSpPr>
              <p:nvPr/>
            </p:nvCxnSpPr>
            <p:spPr>
              <a:xfrm flipH="1" flipV="1">
                <a:off x="9753731" y="5409349"/>
                <a:ext cx="374068" cy="15096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337" idx="7"/>
                <a:endCxn id="293" idx="2"/>
              </p:cNvCxnSpPr>
              <p:nvPr/>
            </p:nvCxnSpPr>
            <p:spPr>
              <a:xfrm flipV="1">
                <a:off x="10356662" y="5406095"/>
                <a:ext cx="373353" cy="154222"/>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335" idx="1"/>
                <a:endCxn id="293" idx="2"/>
              </p:cNvCxnSpPr>
              <p:nvPr/>
            </p:nvCxnSpPr>
            <p:spPr>
              <a:xfrm flipH="1" flipV="1">
                <a:off x="10730015" y="5406095"/>
                <a:ext cx="380608" cy="133228"/>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a:stCxn id="361" idx="4"/>
                <a:endCxn id="316" idx="0"/>
              </p:cNvCxnSpPr>
              <p:nvPr/>
            </p:nvCxnSpPr>
            <p:spPr>
              <a:xfrm>
                <a:off x="7329571" y="5131923"/>
                <a:ext cx="486381" cy="8796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6" name="矩形 315"/>
              <p:cNvSpPr/>
              <p:nvPr/>
            </p:nvSpPr>
            <p:spPr>
              <a:xfrm>
                <a:off x="7709993" y="6011574"/>
                <a:ext cx="211919" cy="196538"/>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矩形 316"/>
              <p:cNvSpPr/>
              <p:nvPr/>
            </p:nvSpPr>
            <p:spPr>
              <a:xfrm>
                <a:off x="8681109" y="6011574"/>
                <a:ext cx="211919" cy="196538"/>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8" name="矩形 317"/>
              <p:cNvSpPr/>
              <p:nvPr/>
            </p:nvSpPr>
            <p:spPr>
              <a:xfrm>
                <a:off x="9650577" y="6011574"/>
                <a:ext cx="211919" cy="196538"/>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矩形 318"/>
              <p:cNvSpPr/>
              <p:nvPr/>
            </p:nvSpPr>
            <p:spPr>
              <a:xfrm>
                <a:off x="10620604" y="6011574"/>
                <a:ext cx="211919" cy="196538"/>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20" name="直接连接符 319"/>
              <p:cNvCxnSpPr>
                <a:stCxn id="351" idx="4"/>
                <a:endCxn id="316" idx="0"/>
              </p:cNvCxnSpPr>
              <p:nvPr/>
            </p:nvCxnSpPr>
            <p:spPr>
              <a:xfrm flipH="1">
                <a:off x="7815953" y="5122351"/>
                <a:ext cx="482207" cy="8892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351" idx="4"/>
                <a:endCxn id="317" idx="0"/>
              </p:cNvCxnSpPr>
              <p:nvPr/>
            </p:nvCxnSpPr>
            <p:spPr>
              <a:xfrm>
                <a:off x="8298160" y="5122351"/>
                <a:ext cx="488908" cy="8892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a:stCxn id="349" idx="4"/>
                <a:endCxn id="317" idx="0"/>
              </p:cNvCxnSpPr>
              <p:nvPr/>
            </p:nvCxnSpPr>
            <p:spPr>
              <a:xfrm flipH="1">
                <a:off x="8787069" y="5130329"/>
                <a:ext cx="480509" cy="8812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a:stCxn id="347" idx="4"/>
                <a:endCxn id="318" idx="0"/>
              </p:cNvCxnSpPr>
              <p:nvPr/>
            </p:nvCxnSpPr>
            <p:spPr>
              <a:xfrm flipH="1">
                <a:off x="9756537" y="5126521"/>
                <a:ext cx="488185" cy="8850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349" idx="4"/>
                <a:endCxn id="318" idx="0"/>
              </p:cNvCxnSpPr>
              <p:nvPr/>
            </p:nvCxnSpPr>
            <p:spPr>
              <a:xfrm>
                <a:off x="9267578" y="5130329"/>
                <a:ext cx="488959" cy="8812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a:stCxn id="345" idx="4"/>
                <a:endCxn id="319" idx="0"/>
              </p:cNvCxnSpPr>
              <p:nvPr/>
            </p:nvCxnSpPr>
            <p:spPr>
              <a:xfrm flipH="1">
                <a:off x="10726563" y="5126521"/>
                <a:ext cx="484899" cy="885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a:stCxn id="347" idx="4"/>
                <a:endCxn id="319" idx="0"/>
              </p:cNvCxnSpPr>
              <p:nvPr/>
            </p:nvCxnSpPr>
            <p:spPr>
              <a:xfrm>
                <a:off x="10244722" y="5126521"/>
                <a:ext cx="481842" cy="8850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7" name="矩形 326"/>
              <p:cNvSpPr/>
              <p:nvPr/>
            </p:nvSpPr>
            <p:spPr>
              <a:xfrm>
                <a:off x="8196374" y="6447855"/>
                <a:ext cx="211919" cy="196538"/>
              </a:xfrm>
              <a:prstGeom prst="rect">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矩形 327"/>
              <p:cNvSpPr/>
              <p:nvPr/>
            </p:nvSpPr>
            <p:spPr>
              <a:xfrm>
                <a:off x="10135310" y="6447855"/>
                <a:ext cx="211919" cy="196538"/>
              </a:xfrm>
              <a:prstGeom prst="rect">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9" name="直接连接符 328"/>
              <p:cNvCxnSpPr>
                <a:stCxn id="361" idx="5"/>
                <a:endCxn id="327" idx="0"/>
              </p:cNvCxnSpPr>
              <p:nvPr/>
            </p:nvCxnSpPr>
            <p:spPr>
              <a:xfrm>
                <a:off x="7444003" y="5087964"/>
                <a:ext cx="858331" cy="135989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351" idx="4"/>
                <a:endCxn id="327" idx="0"/>
              </p:cNvCxnSpPr>
              <p:nvPr/>
            </p:nvCxnSpPr>
            <p:spPr>
              <a:xfrm>
                <a:off x="8298160" y="5122351"/>
                <a:ext cx="4173" cy="132550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直接连接符 330"/>
              <p:cNvCxnSpPr>
                <a:stCxn id="349" idx="4"/>
                <a:endCxn id="327" idx="0"/>
              </p:cNvCxnSpPr>
              <p:nvPr/>
            </p:nvCxnSpPr>
            <p:spPr>
              <a:xfrm flipH="1">
                <a:off x="8302334" y="5130329"/>
                <a:ext cx="965244" cy="1317526"/>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直接连接符 331"/>
              <p:cNvCxnSpPr>
                <a:stCxn id="349" idx="4"/>
                <a:endCxn id="328" idx="0"/>
              </p:cNvCxnSpPr>
              <p:nvPr/>
            </p:nvCxnSpPr>
            <p:spPr>
              <a:xfrm>
                <a:off x="9267578" y="5130329"/>
                <a:ext cx="973692" cy="1317526"/>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直接连接符 332"/>
              <p:cNvCxnSpPr>
                <a:stCxn id="347" idx="4"/>
                <a:endCxn id="328" idx="0"/>
              </p:cNvCxnSpPr>
              <p:nvPr/>
            </p:nvCxnSpPr>
            <p:spPr>
              <a:xfrm flipH="1">
                <a:off x="10241270" y="5126521"/>
                <a:ext cx="3452" cy="1321333"/>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4" name="直接连接符 333"/>
              <p:cNvCxnSpPr>
                <a:stCxn id="345" idx="4"/>
                <a:endCxn id="328" idx="0"/>
              </p:cNvCxnSpPr>
              <p:nvPr/>
            </p:nvCxnSpPr>
            <p:spPr>
              <a:xfrm flipH="1">
                <a:off x="10241270" y="5126521"/>
                <a:ext cx="970192" cy="132133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364" name="文本框 363"/>
          <p:cNvSpPr txBox="1"/>
          <p:nvPr/>
        </p:nvSpPr>
        <p:spPr>
          <a:xfrm>
            <a:off x="10824361" y="4208871"/>
            <a:ext cx="1261641" cy="646331"/>
          </a:xfrm>
          <a:prstGeom prst="rect">
            <a:avLst/>
          </a:prstGeom>
          <a:noFill/>
        </p:spPr>
        <p:txBody>
          <a:bodyPr wrap="square" rtlCol="0">
            <a:spAutoFit/>
          </a:bodyPr>
          <a:lstStyle/>
          <a:p>
            <a:pPr algn="ctr"/>
            <a:r>
              <a:rPr lang="en-US" altLang="zh-CN" dirty="0" smtClean="0"/>
              <a:t>full frame rate</a:t>
            </a:r>
            <a:endParaRPr lang="zh-CN" altLang="en-US" dirty="0"/>
          </a:p>
        </p:txBody>
      </p:sp>
      <p:sp>
        <p:nvSpPr>
          <p:cNvPr id="365" name="文本框 364"/>
          <p:cNvSpPr txBox="1"/>
          <p:nvPr/>
        </p:nvSpPr>
        <p:spPr>
          <a:xfrm>
            <a:off x="10786912" y="5378410"/>
            <a:ext cx="1367639" cy="646331"/>
          </a:xfrm>
          <a:prstGeom prst="rect">
            <a:avLst/>
          </a:prstGeom>
          <a:noFill/>
        </p:spPr>
        <p:txBody>
          <a:bodyPr wrap="square" rtlCol="0">
            <a:spAutoFit/>
          </a:bodyPr>
          <a:lstStyle/>
          <a:p>
            <a:pPr algn="ctr"/>
            <a:r>
              <a:rPr lang="en-US" altLang="zh-CN" dirty="0" smtClean="0"/>
              <a:t>only keyframes</a:t>
            </a:r>
            <a:endParaRPr lang="zh-CN" altLang="en-US" dirty="0"/>
          </a:p>
        </p:txBody>
      </p:sp>
    </p:spTree>
    <p:extLst>
      <p:ext uri="{BB962C8B-B14F-4D97-AF65-F5344CB8AC3E}">
        <p14:creationId xmlns:p14="http://schemas.microsoft.com/office/powerpoint/2010/main" val="3161202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840" y="4099343"/>
            <a:ext cx="4215996" cy="2549123"/>
          </a:xfrm>
          <a:prstGeom prst="rect">
            <a:avLst/>
          </a:prstGeom>
        </p:spPr>
      </p:pic>
      <p:sp>
        <p:nvSpPr>
          <p:cNvPr id="2" name="标题 1">
            <a:extLst>
              <a:ext uri="{FF2B5EF4-FFF2-40B4-BE49-F238E27FC236}">
                <a16:creationId xmlns:a16="http://schemas.microsoft.com/office/drawing/2014/main" id="{479FF654-DD61-471A-8724-C7111BC4D831}"/>
              </a:ext>
            </a:extLst>
          </p:cNvPr>
          <p:cNvSpPr>
            <a:spLocks noGrp="1"/>
          </p:cNvSpPr>
          <p:nvPr>
            <p:ph type="title"/>
          </p:nvPr>
        </p:nvSpPr>
        <p:spPr/>
        <p:txBody>
          <a:bodyPr/>
          <a:lstStyle/>
          <a:p>
            <a:r>
              <a:rPr lang="en-US" altLang="zh-CN" dirty="0" smtClean="0"/>
              <a:t>Introduction</a:t>
            </a:r>
            <a:endParaRPr lang="zh-CN" altLang="en-US" dirty="0"/>
          </a:p>
        </p:txBody>
      </p:sp>
      <p:sp>
        <p:nvSpPr>
          <p:cNvPr id="4" name="灯片编号占位符 3">
            <a:extLst>
              <a:ext uri="{FF2B5EF4-FFF2-40B4-BE49-F238E27FC236}">
                <a16:creationId xmlns:a16="http://schemas.microsoft.com/office/drawing/2014/main" id="{22B204A9-1CA3-4B13-A189-7132A624C0EC}"/>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t>2</a:t>
            </a:fld>
            <a:endParaRPr lang="en-US" altLang="zh-CN" dirty="0"/>
          </a:p>
        </p:txBody>
      </p:sp>
      <p:sp>
        <p:nvSpPr>
          <p:cNvPr id="5" name="文本框 4">
            <a:extLst>
              <a:ext uri="{FF2B5EF4-FFF2-40B4-BE49-F238E27FC236}">
                <a16:creationId xmlns:a16="http://schemas.microsoft.com/office/drawing/2014/main" id="{9C01D133-5684-4F1E-A0D7-D81B1A205BAA}"/>
              </a:ext>
            </a:extLst>
          </p:cNvPr>
          <p:cNvSpPr txBox="1"/>
          <p:nvPr/>
        </p:nvSpPr>
        <p:spPr>
          <a:xfrm>
            <a:off x="1234440" y="1153160"/>
            <a:ext cx="9900920" cy="3108543"/>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D</a:t>
            </a:r>
            <a:r>
              <a:rPr lang="en-US" altLang="zh-CN" sz="2800" dirty="0" smtClean="0"/>
              <a:t>efinition: visual odometry is the process of estimating the </a:t>
            </a:r>
            <a:r>
              <a:rPr lang="en-US" altLang="zh-CN" sz="2800" dirty="0" err="1" smtClean="0">
                <a:solidFill>
                  <a:srgbClr val="FF0000"/>
                </a:solidFill>
              </a:rPr>
              <a:t>egomotion</a:t>
            </a:r>
            <a:r>
              <a:rPr lang="en-US" altLang="zh-CN" sz="2800" dirty="0" smtClean="0"/>
              <a:t> of an agent as well as the </a:t>
            </a:r>
            <a:r>
              <a:rPr lang="en-US" altLang="zh-CN" sz="2800" dirty="0" smtClean="0">
                <a:solidFill>
                  <a:srgbClr val="FF0000"/>
                </a:solidFill>
              </a:rPr>
              <a:t>surrounding environment</a:t>
            </a:r>
            <a:r>
              <a:rPr lang="en-US" altLang="zh-CN" sz="2800" dirty="0" smtClean="0"/>
              <a:t> using the input of a single or multiple cameras attached to it.</a:t>
            </a:r>
          </a:p>
          <a:p>
            <a:pPr marL="457200" indent="-457200">
              <a:buFont typeface="Arial" panose="020B0604020202020204" pitchFamily="34" charset="0"/>
              <a:buChar char="•"/>
            </a:pPr>
            <a:r>
              <a:rPr lang="en-US" altLang="zh-CN" sz="2800" dirty="0" smtClean="0"/>
              <a:t>We consider using only the </a:t>
            </a:r>
            <a:r>
              <a:rPr lang="en-US" altLang="zh-CN" sz="2800" dirty="0" smtClean="0">
                <a:solidFill>
                  <a:srgbClr val="FF0000"/>
                </a:solidFill>
              </a:rPr>
              <a:t>monocular non-RGBD</a:t>
            </a:r>
            <a:r>
              <a:rPr lang="en-US" altLang="zh-CN" sz="2800" dirty="0" smtClean="0"/>
              <a:t> camera here (available on most mobile platforms, able to reconstruct scenes of all sizes)</a:t>
            </a:r>
            <a:endParaRPr lang="zh-CN" altLang="en-US" sz="2800"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772" y="4232690"/>
            <a:ext cx="3128652" cy="2386763"/>
          </a:xfrm>
          <a:prstGeom prst="rect">
            <a:avLst/>
          </a:prstGeom>
        </p:spPr>
      </p:pic>
    </p:spTree>
    <p:extLst>
      <p:ext uri="{BB962C8B-B14F-4D97-AF65-F5344CB8AC3E}">
        <p14:creationId xmlns:p14="http://schemas.microsoft.com/office/powerpoint/2010/main" val="321306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Indirect V.S. </a:t>
            </a:r>
            <a:r>
              <a:rPr lang="en-US" altLang="zh-CN" dirty="0"/>
              <a:t>D</a:t>
            </a:r>
            <a:r>
              <a:rPr lang="en-US" altLang="zh-CN" dirty="0" smtClean="0"/>
              <a:t>irect</a:t>
            </a:r>
          </a:p>
          <a:p>
            <a:pPr lvl="1"/>
            <a:r>
              <a:rPr lang="en-US" altLang="zh-CN" dirty="0" smtClean="0"/>
              <a:t>Indirect:  Minimizing geometric error utilizing intermediate representations (features). Robust and decoupled with backend.</a:t>
            </a:r>
          </a:p>
          <a:p>
            <a:pPr lvl="1"/>
            <a:r>
              <a:rPr lang="en-US" altLang="zh-CN" dirty="0" smtClean="0"/>
              <a:t>Direct: Minimizing photometric error utilizing raw sensor input (pixels). Faster, better performance in </a:t>
            </a:r>
            <a:r>
              <a:rPr lang="en-US" altLang="zh-CN" dirty="0" err="1" smtClean="0"/>
              <a:t>textureless</a:t>
            </a:r>
            <a:r>
              <a:rPr lang="en-US" altLang="zh-CN" dirty="0" smtClean="0"/>
              <a:t> area.</a:t>
            </a:r>
          </a:p>
          <a:p>
            <a:r>
              <a:rPr lang="en-US" altLang="zh-CN" dirty="0" smtClean="0"/>
              <a:t>Sparse V.S. Dense</a:t>
            </a:r>
          </a:p>
          <a:p>
            <a:pPr lvl="1"/>
            <a:r>
              <a:rPr lang="en-US" altLang="zh-CN" dirty="0" smtClean="0"/>
              <a:t>Sparse: few landmarks (3d points that generate measurements) are reconstructed, no geometric prior considered. Faster, less perceptive map</a:t>
            </a:r>
          </a:p>
          <a:p>
            <a:pPr lvl="1"/>
            <a:r>
              <a:rPr lang="en-US" altLang="zh-CN" dirty="0" smtClean="0"/>
              <a:t>Dense: landmarks generating entire image regions are reconstructed, geometric prior considered. Information-rich map, more accurate when tracking.</a:t>
            </a:r>
            <a:endParaRPr lang="zh-CN" altLang="en-US" dirty="0"/>
          </a:p>
        </p:txBody>
      </p:sp>
      <p:sp>
        <p:nvSpPr>
          <p:cNvPr id="4" name="标题 1">
            <a:extLst>
              <a:ext uri="{FF2B5EF4-FFF2-40B4-BE49-F238E27FC236}">
                <a16:creationId xmlns:a16="http://schemas.microsoft.com/office/drawing/2014/main" id="{479FF654-DD61-471A-8724-C7111BC4D831}"/>
              </a:ext>
            </a:extLst>
          </p:cNvPr>
          <p:cNvSpPr>
            <a:spLocks noGrp="1"/>
          </p:cNvSpPr>
          <p:nvPr>
            <p:ph type="title"/>
          </p:nvPr>
        </p:nvSpPr>
        <p:spPr>
          <a:xfrm>
            <a:off x="711200" y="274638"/>
            <a:ext cx="10871200" cy="1020762"/>
          </a:xfrm>
        </p:spPr>
        <p:txBody>
          <a:bodyPr/>
          <a:lstStyle/>
          <a:p>
            <a:r>
              <a:rPr lang="en-US" altLang="zh-CN" dirty="0"/>
              <a:t>T</a:t>
            </a:r>
            <a:r>
              <a:rPr lang="en-US" altLang="zh-CN" dirty="0" smtClean="0"/>
              <a:t>axonomy</a:t>
            </a:r>
            <a:endParaRPr lang="zh-CN" altLang="en-US" dirty="0"/>
          </a:p>
        </p:txBody>
      </p:sp>
    </p:spTree>
    <p:extLst>
      <p:ext uri="{BB962C8B-B14F-4D97-AF65-F5344CB8AC3E}">
        <p14:creationId xmlns:p14="http://schemas.microsoft.com/office/powerpoint/2010/main" val="1596977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Taxonomy</a:t>
            </a:r>
            <a:endParaRPr lang="zh-CN" altLang="en-US" dirty="0"/>
          </a:p>
        </p:txBody>
      </p:sp>
      <p:sp>
        <p:nvSpPr>
          <p:cNvPr id="3" name="内容占位符 2"/>
          <p:cNvSpPr>
            <a:spLocks noGrp="1"/>
          </p:cNvSpPr>
          <p:nvPr>
            <p:ph idx="1"/>
          </p:nvPr>
        </p:nvSpPr>
        <p:spPr>
          <a:xfrm>
            <a:off x="719403" y="1600200"/>
            <a:ext cx="6626277" cy="4565104"/>
          </a:xfrm>
        </p:spPr>
        <p:txBody>
          <a:bodyPr/>
          <a:lstStyle/>
          <a:p>
            <a:r>
              <a:rPr lang="en-US" altLang="zh-CN" dirty="0" smtClean="0"/>
              <a:t>Indirect + Sparse</a:t>
            </a:r>
          </a:p>
          <a:p>
            <a:pPr lvl="1"/>
            <a:r>
              <a:rPr lang="en-US" altLang="zh-CN" dirty="0" smtClean="0"/>
              <a:t>ORB-SLAM, VINS-MONO</a:t>
            </a:r>
          </a:p>
          <a:p>
            <a:r>
              <a:rPr lang="en-US" altLang="zh-CN" dirty="0" smtClean="0"/>
              <a:t>Direct + Dense</a:t>
            </a:r>
          </a:p>
          <a:p>
            <a:pPr lvl="1"/>
            <a:r>
              <a:rPr lang="en-US" altLang="zh-CN" dirty="0" smtClean="0"/>
              <a:t>DTAM, LSD-SLAM</a:t>
            </a:r>
          </a:p>
          <a:p>
            <a:r>
              <a:rPr lang="en-US" altLang="zh-CN" dirty="0" smtClean="0"/>
              <a:t>Direct + Spares</a:t>
            </a:r>
          </a:p>
          <a:p>
            <a:pPr lvl="1"/>
            <a:r>
              <a:rPr lang="en-US" altLang="zh-CN" dirty="0" smtClean="0"/>
              <a:t>SVO, DSO</a:t>
            </a:r>
          </a:p>
          <a:p>
            <a:r>
              <a:rPr lang="en-US" altLang="zh-CN" dirty="0" smtClean="0"/>
              <a:t>Indirect + Dense</a:t>
            </a:r>
            <a:r>
              <a:rPr lang="en-US" altLang="zh-CN" dirty="0"/>
              <a:t> </a:t>
            </a:r>
            <a:r>
              <a:rPr lang="en-US" altLang="zh-CN" dirty="0" smtClean="0"/>
              <a:t>?</a:t>
            </a:r>
          </a:p>
          <a:p>
            <a:pPr lvl="1"/>
            <a:r>
              <a:rPr lang="en-US" altLang="zh-CN" dirty="0" smtClean="0"/>
              <a:t>Exists, while only for reconstruction</a:t>
            </a:r>
          </a:p>
          <a:p>
            <a:pPr lvl="1"/>
            <a:r>
              <a:rPr lang="en-US" altLang="zh-CN" dirty="0" smtClean="0"/>
              <a:t>Dense monocular </a:t>
            </a:r>
            <a:r>
              <a:rPr lang="en-US" altLang="zh-CN" dirty="0"/>
              <a:t>d</a:t>
            </a:r>
            <a:r>
              <a:rPr lang="en-US" altLang="zh-CN" dirty="0" smtClean="0"/>
              <a:t>epth estimation in complex dynamic scenes. CVPR 2016</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361" y="3289042"/>
            <a:ext cx="4174449" cy="158763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361" y="1600200"/>
            <a:ext cx="4174449" cy="166285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74" y="4886835"/>
            <a:ext cx="4240022" cy="1380069"/>
          </a:xfrm>
          <a:prstGeom prst="rect">
            <a:avLst/>
          </a:prstGeom>
        </p:spPr>
      </p:pic>
    </p:spTree>
    <p:extLst>
      <p:ext uri="{BB962C8B-B14F-4D97-AF65-F5344CB8AC3E}">
        <p14:creationId xmlns:p14="http://schemas.microsoft.com/office/powerpoint/2010/main" val="219912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ORB-SLAM</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146" y="1086865"/>
            <a:ext cx="7039934" cy="5540091"/>
          </a:xfrm>
          <a:prstGeom prst="rect">
            <a:avLst/>
          </a:prstGeom>
        </p:spPr>
      </p:pic>
      <p:sp>
        <p:nvSpPr>
          <p:cNvPr id="5" name="内容占位符 2"/>
          <p:cNvSpPr>
            <a:spLocks noGrp="1"/>
          </p:cNvSpPr>
          <p:nvPr>
            <p:ph idx="1"/>
          </p:nvPr>
        </p:nvSpPr>
        <p:spPr>
          <a:xfrm>
            <a:off x="0" y="1578248"/>
            <a:ext cx="5758521" cy="4565104"/>
          </a:xfrm>
        </p:spPr>
        <p:txBody>
          <a:bodyPr/>
          <a:lstStyle/>
          <a:p>
            <a:r>
              <a:rPr lang="en-US" altLang="zh-CN" dirty="0" err="1" smtClean="0"/>
              <a:t>Keyframe</a:t>
            </a:r>
            <a:r>
              <a:rPr lang="en-US" altLang="zh-CN" dirty="0" smtClean="0"/>
              <a:t> based multi-threading real-time SLAM system combining sliding-window and global optimization</a:t>
            </a:r>
          </a:p>
          <a:p>
            <a:r>
              <a:rPr lang="en-US" altLang="zh-CN" dirty="0" smtClean="0"/>
              <a:t>Use ORB feature for all subtasks</a:t>
            </a:r>
          </a:p>
          <a:p>
            <a:r>
              <a:rPr lang="en-US" altLang="zh-CN" dirty="0" smtClean="0"/>
              <a:t>Heavily rely on feature extraction , matching</a:t>
            </a:r>
            <a:r>
              <a:rPr lang="en-US" altLang="zh-CN" dirty="0"/>
              <a:t> </a:t>
            </a:r>
            <a:r>
              <a:rPr lang="en-US" altLang="zh-CN" dirty="0" smtClean="0"/>
              <a:t>and non-linear optimization, difficult to run on mobile platforms</a:t>
            </a:r>
          </a:p>
        </p:txBody>
      </p:sp>
      <p:sp>
        <p:nvSpPr>
          <p:cNvPr id="7" name="L 形 6"/>
          <p:cNvSpPr/>
          <p:nvPr/>
        </p:nvSpPr>
        <p:spPr>
          <a:xfrm rot="10800000">
            <a:off x="6309360" y="1173480"/>
            <a:ext cx="5772393" cy="5015150"/>
          </a:xfrm>
          <a:prstGeom prst="corner">
            <a:avLst>
              <a:gd name="adj1" fmla="val 30542"/>
              <a:gd name="adj2" fmla="val 3913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80400" y="2702560"/>
            <a:ext cx="1849120" cy="11582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8280400" y="2702560"/>
            <a:ext cx="184912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129520" y="2631440"/>
            <a:ext cx="0" cy="122936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706251" y="758760"/>
            <a:ext cx="2042809" cy="461665"/>
          </a:xfrm>
          <a:prstGeom prst="rect">
            <a:avLst/>
          </a:prstGeom>
          <a:noFill/>
        </p:spPr>
        <p:txBody>
          <a:bodyPr wrap="square" rtlCol="0">
            <a:spAutoFit/>
          </a:bodyPr>
          <a:lstStyle/>
          <a:p>
            <a:pPr algn="ctr"/>
            <a:r>
              <a:rPr lang="en-US" altLang="zh-CN" sz="2400" dirty="0" smtClean="0">
                <a:solidFill>
                  <a:srgbClr val="C00000"/>
                </a:solidFill>
              </a:rPr>
              <a:t>Front-end</a:t>
            </a:r>
            <a:endParaRPr lang="zh-CN" altLang="en-US" sz="2400" dirty="0">
              <a:solidFill>
                <a:srgbClr val="C00000"/>
              </a:solidFill>
            </a:endParaRPr>
          </a:p>
        </p:txBody>
      </p:sp>
    </p:spTree>
    <p:extLst>
      <p:ext uri="{BB962C8B-B14F-4D97-AF65-F5344CB8AC3E}">
        <p14:creationId xmlns:p14="http://schemas.microsoft.com/office/powerpoint/2010/main" val="294871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VINS-MONO</a:t>
            </a:r>
            <a:endParaRPr lang="zh-CN" altLang="en-US" dirty="0"/>
          </a:p>
        </p:txBody>
      </p:sp>
      <p:grpSp>
        <p:nvGrpSpPr>
          <p:cNvPr id="6" name="组合 5"/>
          <p:cNvGrpSpPr/>
          <p:nvPr/>
        </p:nvGrpSpPr>
        <p:grpSpPr>
          <a:xfrm>
            <a:off x="4892564" y="1145408"/>
            <a:ext cx="2685800" cy="685793"/>
            <a:chOff x="1450110" y="1690255"/>
            <a:chExt cx="2646219" cy="849745"/>
          </a:xfrm>
        </p:grpSpPr>
        <p:sp>
          <p:nvSpPr>
            <p:cNvPr id="4" name="矩形 3"/>
            <p:cNvSpPr/>
            <p:nvPr/>
          </p:nvSpPr>
          <p:spPr>
            <a:xfrm>
              <a:off x="1450110" y="1690255"/>
              <a:ext cx="2646219" cy="849745"/>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50110" y="1884293"/>
              <a:ext cx="2646219" cy="461665"/>
            </a:xfrm>
            <a:prstGeom prst="rect">
              <a:avLst/>
            </a:prstGeom>
            <a:noFill/>
          </p:spPr>
          <p:txBody>
            <a:bodyPr wrap="square" rtlCol="0">
              <a:spAutoFit/>
            </a:bodyPr>
            <a:lstStyle/>
            <a:p>
              <a:pPr algn="ctr"/>
              <a:r>
                <a:rPr lang="en-US" altLang="zh-CN" sz="2400" dirty="0" smtClean="0"/>
                <a:t>estimator</a:t>
              </a:r>
              <a:endParaRPr lang="zh-CN" altLang="en-US" sz="2400" dirty="0"/>
            </a:p>
          </p:txBody>
        </p:sp>
      </p:grpSp>
      <p:grpSp>
        <p:nvGrpSpPr>
          <p:cNvPr id="8" name="组合 7"/>
          <p:cNvGrpSpPr/>
          <p:nvPr/>
        </p:nvGrpSpPr>
        <p:grpSpPr>
          <a:xfrm>
            <a:off x="219033" y="1145407"/>
            <a:ext cx="2685800" cy="685793"/>
            <a:chOff x="1450110" y="1690255"/>
            <a:chExt cx="2646219" cy="849745"/>
          </a:xfrm>
        </p:grpSpPr>
        <p:sp>
          <p:nvSpPr>
            <p:cNvPr id="9" name="矩形 8"/>
            <p:cNvSpPr/>
            <p:nvPr/>
          </p:nvSpPr>
          <p:spPr>
            <a:xfrm>
              <a:off x="1450110" y="1690255"/>
              <a:ext cx="2646219" cy="849745"/>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50110" y="1884294"/>
              <a:ext cx="2646219" cy="461665"/>
            </a:xfrm>
            <a:prstGeom prst="rect">
              <a:avLst/>
            </a:prstGeom>
            <a:noFill/>
          </p:spPr>
          <p:txBody>
            <a:bodyPr wrap="square" rtlCol="0">
              <a:spAutoFit/>
            </a:bodyPr>
            <a:lstStyle/>
            <a:p>
              <a:pPr algn="ctr"/>
              <a:r>
                <a:rPr lang="en-US" altLang="zh-CN" sz="2400" dirty="0" smtClean="0"/>
                <a:t>feature tracker</a:t>
              </a:r>
              <a:endParaRPr lang="zh-CN" altLang="en-US" sz="2400" dirty="0"/>
            </a:p>
          </p:txBody>
        </p:sp>
      </p:grpSp>
      <p:grpSp>
        <p:nvGrpSpPr>
          <p:cNvPr id="11" name="组合 10"/>
          <p:cNvGrpSpPr/>
          <p:nvPr/>
        </p:nvGrpSpPr>
        <p:grpSpPr>
          <a:xfrm>
            <a:off x="9272520" y="1145407"/>
            <a:ext cx="2685800" cy="685793"/>
            <a:chOff x="1450110" y="1690255"/>
            <a:chExt cx="2646219" cy="849745"/>
          </a:xfrm>
        </p:grpSpPr>
        <p:sp>
          <p:nvSpPr>
            <p:cNvPr id="12" name="矩形 11"/>
            <p:cNvSpPr/>
            <p:nvPr/>
          </p:nvSpPr>
          <p:spPr>
            <a:xfrm>
              <a:off x="1450110" y="1690255"/>
              <a:ext cx="2646219" cy="849745"/>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450110" y="1884294"/>
              <a:ext cx="2646219" cy="461665"/>
            </a:xfrm>
            <a:prstGeom prst="rect">
              <a:avLst/>
            </a:prstGeom>
            <a:noFill/>
          </p:spPr>
          <p:txBody>
            <a:bodyPr wrap="square" rtlCol="0">
              <a:spAutoFit/>
            </a:bodyPr>
            <a:lstStyle/>
            <a:p>
              <a:pPr algn="ctr"/>
              <a:r>
                <a:rPr lang="en-US" altLang="zh-CN" sz="2400" dirty="0" smtClean="0"/>
                <a:t>pose graph</a:t>
              </a:r>
              <a:endParaRPr lang="zh-CN" altLang="en-US" sz="2400" dirty="0"/>
            </a:p>
          </p:txBody>
        </p:sp>
      </p:grpSp>
      <p:cxnSp>
        <p:nvCxnSpPr>
          <p:cNvPr id="15" name="直接箭头连接符 14"/>
          <p:cNvCxnSpPr>
            <a:stCxn id="10" idx="3"/>
            <a:endCxn id="5" idx="1"/>
          </p:cNvCxnSpPr>
          <p:nvPr/>
        </p:nvCxnSpPr>
        <p:spPr>
          <a:xfrm>
            <a:off x="2904833" y="1488303"/>
            <a:ext cx="1987731"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7589528" y="1279198"/>
            <a:ext cx="1694157" cy="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658602" y="894046"/>
            <a:ext cx="2462245" cy="521627"/>
          </a:xfrm>
          <a:prstGeom prst="rect">
            <a:avLst/>
          </a:prstGeom>
          <a:noFill/>
        </p:spPr>
        <p:txBody>
          <a:bodyPr wrap="square" rtlCol="0">
            <a:spAutoFit/>
          </a:bodyPr>
          <a:lstStyle/>
          <a:p>
            <a:pPr algn="ctr"/>
            <a:r>
              <a:rPr lang="en-US" altLang="zh-CN" dirty="0" smtClean="0"/>
              <a:t>feature and correspondences</a:t>
            </a:r>
            <a:endParaRPr lang="zh-CN" altLang="en-US" dirty="0"/>
          </a:p>
        </p:txBody>
      </p:sp>
      <p:cxnSp>
        <p:nvCxnSpPr>
          <p:cNvPr id="20" name="直接箭头连接符 19"/>
          <p:cNvCxnSpPr/>
          <p:nvPr/>
        </p:nvCxnSpPr>
        <p:spPr>
          <a:xfrm flipV="1">
            <a:off x="7589528" y="1674595"/>
            <a:ext cx="1694157" cy="2"/>
          </a:xfrm>
          <a:prstGeom prst="straightConnector1">
            <a:avLst/>
          </a:prstGeom>
          <a:ln w="508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256687" y="924313"/>
            <a:ext cx="2339520" cy="298072"/>
          </a:xfrm>
          <a:prstGeom prst="rect">
            <a:avLst/>
          </a:prstGeom>
          <a:noFill/>
        </p:spPr>
        <p:txBody>
          <a:bodyPr wrap="square" rtlCol="0">
            <a:spAutoFit/>
          </a:bodyPr>
          <a:lstStyle/>
          <a:p>
            <a:pPr algn="ctr"/>
            <a:r>
              <a:rPr lang="en-US" altLang="zh-CN" dirty="0" err="1" smtClean="0"/>
              <a:t>keyframe</a:t>
            </a:r>
            <a:endParaRPr lang="zh-CN" altLang="en-US" dirty="0"/>
          </a:p>
        </p:txBody>
      </p:sp>
      <p:sp>
        <p:nvSpPr>
          <p:cNvPr id="22" name="文本框 21"/>
          <p:cNvSpPr txBox="1"/>
          <p:nvPr/>
        </p:nvSpPr>
        <p:spPr>
          <a:xfrm>
            <a:off x="7266846" y="1612053"/>
            <a:ext cx="2339520" cy="521626"/>
          </a:xfrm>
          <a:prstGeom prst="rect">
            <a:avLst/>
          </a:prstGeom>
          <a:noFill/>
        </p:spPr>
        <p:txBody>
          <a:bodyPr wrap="square" rtlCol="0">
            <a:spAutoFit/>
          </a:bodyPr>
          <a:lstStyle/>
          <a:p>
            <a:pPr algn="ctr"/>
            <a:r>
              <a:rPr lang="en-US" altLang="zh-CN" dirty="0" smtClean="0"/>
              <a:t>loop </a:t>
            </a:r>
          </a:p>
          <a:p>
            <a:pPr algn="ctr"/>
            <a:r>
              <a:rPr lang="en-US" altLang="zh-CN" dirty="0" smtClean="0"/>
              <a:t>detection</a:t>
            </a:r>
            <a:endParaRPr lang="zh-CN" altLang="en-US" dirty="0"/>
          </a:p>
        </p:txBody>
      </p:sp>
      <p:grpSp>
        <p:nvGrpSpPr>
          <p:cNvPr id="58" name="组合 57"/>
          <p:cNvGrpSpPr/>
          <p:nvPr/>
        </p:nvGrpSpPr>
        <p:grpSpPr>
          <a:xfrm>
            <a:off x="297002" y="2329802"/>
            <a:ext cx="10538109" cy="735100"/>
            <a:chOff x="295853" y="3199827"/>
            <a:chExt cx="10382809" cy="910839"/>
          </a:xfrm>
        </p:grpSpPr>
        <p:grpSp>
          <p:nvGrpSpPr>
            <p:cNvPr id="38" name="组合 37"/>
            <p:cNvGrpSpPr/>
            <p:nvPr/>
          </p:nvGrpSpPr>
          <p:grpSpPr>
            <a:xfrm>
              <a:off x="295853" y="3199827"/>
              <a:ext cx="2049907" cy="877119"/>
              <a:chOff x="239546" y="3178110"/>
              <a:chExt cx="2049907" cy="877119"/>
            </a:xfrm>
          </p:grpSpPr>
          <p:sp>
            <p:nvSpPr>
              <p:cNvPr id="24" name="矩形 23"/>
              <p:cNvSpPr/>
              <p:nvPr/>
            </p:nvSpPr>
            <p:spPr>
              <a:xfrm>
                <a:off x="239546" y="3245550"/>
                <a:ext cx="2049907" cy="76355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80749" y="3178110"/>
                <a:ext cx="1767499" cy="877119"/>
              </a:xfrm>
              <a:prstGeom prst="rect">
                <a:avLst/>
              </a:prstGeom>
              <a:noFill/>
            </p:spPr>
            <p:txBody>
              <a:bodyPr wrap="square" rtlCol="0">
                <a:spAutoFit/>
              </a:bodyPr>
              <a:lstStyle/>
              <a:p>
                <a:pPr algn="ctr"/>
                <a:r>
                  <a:rPr lang="en-US" altLang="zh-CN" sz="2000" dirty="0" smtClean="0"/>
                  <a:t>corner extraction</a:t>
                </a:r>
                <a:endParaRPr lang="zh-CN" altLang="en-US" sz="2000" dirty="0"/>
              </a:p>
            </p:txBody>
          </p:sp>
        </p:grpSp>
        <p:grpSp>
          <p:nvGrpSpPr>
            <p:cNvPr id="27" name="组合 26"/>
            <p:cNvGrpSpPr/>
            <p:nvPr/>
          </p:nvGrpSpPr>
          <p:grpSpPr>
            <a:xfrm>
              <a:off x="2984521" y="3233547"/>
              <a:ext cx="2183357" cy="877119"/>
              <a:chOff x="169367" y="3244406"/>
              <a:chExt cx="2183357" cy="877119"/>
            </a:xfrm>
          </p:grpSpPr>
          <p:sp>
            <p:nvSpPr>
              <p:cNvPr id="28" name="矩形 27"/>
              <p:cNvSpPr/>
              <p:nvPr/>
            </p:nvSpPr>
            <p:spPr>
              <a:xfrm>
                <a:off x="236093" y="3267268"/>
                <a:ext cx="2049907" cy="76355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69367" y="3244406"/>
                <a:ext cx="2183357" cy="877119"/>
              </a:xfrm>
              <a:prstGeom prst="rect">
                <a:avLst/>
              </a:prstGeom>
              <a:noFill/>
            </p:spPr>
            <p:txBody>
              <a:bodyPr wrap="square" rtlCol="0">
                <a:spAutoFit/>
              </a:bodyPr>
              <a:lstStyle/>
              <a:p>
                <a:pPr algn="ctr"/>
                <a:r>
                  <a:rPr lang="en-US" altLang="zh-CN" sz="2000" dirty="0" smtClean="0"/>
                  <a:t>LK optical flow tracking</a:t>
                </a:r>
                <a:endParaRPr lang="zh-CN" altLang="en-US" sz="2000" dirty="0"/>
              </a:p>
            </p:txBody>
          </p:sp>
        </p:grpSp>
        <p:grpSp>
          <p:nvGrpSpPr>
            <p:cNvPr id="30" name="组合 29"/>
            <p:cNvGrpSpPr/>
            <p:nvPr/>
          </p:nvGrpSpPr>
          <p:grpSpPr>
            <a:xfrm>
              <a:off x="5739914" y="3199827"/>
              <a:ext cx="2183357" cy="877119"/>
              <a:chOff x="169368" y="3233546"/>
              <a:chExt cx="2183357" cy="877119"/>
            </a:xfrm>
          </p:grpSpPr>
          <p:sp>
            <p:nvSpPr>
              <p:cNvPr id="31" name="矩形 30"/>
              <p:cNvSpPr/>
              <p:nvPr/>
            </p:nvSpPr>
            <p:spPr>
              <a:xfrm>
                <a:off x="236093" y="3267268"/>
                <a:ext cx="2049907" cy="76355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69368" y="3233546"/>
                <a:ext cx="2183357" cy="877119"/>
              </a:xfrm>
              <a:prstGeom prst="rect">
                <a:avLst/>
              </a:prstGeom>
              <a:noFill/>
            </p:spPr>
            <p:txBody>
              <a:bodyPr wrap="square" rtlCol="0">
                <a:spAutoFit/>
              </a:bodyPr>
              <a:lstStyle/>
              <a:p>
                <a:pPr algn="ctr"/>
                <a:r>
                  <a:rPr lang="en-US" altLang="zh-CN" sz="2000" dirty="0" smtClean="0"/>
                  <a:t>fundamental mat culling</a:t>
                </a:r>
                <a:endParaRPr lang="zh-CN" altLang="en-US" sz="2000" dirty="0"/>
              </a:p>
            </p:txBody>
          </p:sp>
        </p:grpSp>
        <p:grpSp>
          <p:nvGrpSpPr>
            <p:cNvPr id="33" name="组合 32"/>
            <p:cNvGrpSpPr/>
            <p:nvPr/>
          </p:nvGrpSpPr>
          <p:grpSpPr>
            <a:xfrm>
              <a:off x="8495305" y="3233549"/>
              <a:ext cx="2183357" cy="763557"/>
              <a:chOff x="169367" y="3267268"/>
              <a:chExt cx="2183357" cy="763557"/>
            </a:xfrm>
          </p:grpSpPr>
          <p:sp>
            <p:nvSpPr>
              <p:cNvPr id="34" name="矩形 33"/>
              <p:cNvSpPr/>
              <p:nvPr/>
            </p:nvSpPr>
            <p:spPr>
              <a:xfrm>
                <a:off x="236093" y="3267268"/>
                <a:ext cx="2049907" cy="76355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69367" y="3418212"/>
                <a:ext cx="2183357" cy="495763"/>
              </a:xfrm>
              <a:prstGeom prst="rect">
                <a:avLst/>
              </a:prstGeom>
              <a:noFill/>
            </p:spPr>
            <p:txBody>
              <a:bodyPr wrap="square" rtlCol="0">
                <a:spAutoFit/>
              </a:bodyPr>
              <a:lstStyle/>
              <a:p>
                <a:pPr algn="ctr"/>
                <a:r>
                  <a:rPr lang="en-US" altLang="zh-CN" sz="2000" dirty="0" smtClean="0"/>
                  <a:t>send features</a:t>
                </a:r>
                <a:endParaRPr lang="zh-CN" altLang="en-US" sz="2000" dirty="0"/>
              </a:p>
            </p:txBody>
          </p:sp>
        </p:grpSp>
        <p:cxnSp>
          <p:nvCxnSpPr>
            <p:cNvPr id="37" name="直接箭头连接符 36"/>
            <p:cNvCxnSpPr>
              <a:stCxn id="24" idx="3"/>
              <a:endCxn id="29" idx="1"/>
            </p:cNvCxnSpPr>
            <p:nvPr/>
          </p:nvCxnSpPr>
          <p:spPr>
            <a:xfrm>
              <a:off x="2345760" y="3649046"/>
              <a:ext cx="638762" cy="2306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5101154" y="3649046"/>
              <a:ext cx="684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7856546" y="3649046"/>
              <a:ext cx="684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曲线连接符 50"/>
            <p:cNvCxnSpPr>
              <a:stCxn id="34" idx="2"/>
              <a:endCxn id="25" idx="2"/>
            </p:cNvCxnSpPr>
            <p:nvPr/>
          </p:nvCxnSpPr>
          <p:spPr>
            <a:xfrm rot="5400000">
              <a:off x="5413976" y="-96064"/>
              <a:ext cx="79839" cy="8266179"/>
            </a:xfrm>
            <a:prstGeom prst="curvedConnector3">
              <a:avLst>
                <a:gd name="adj1" fmla="val 45477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接连接符 54"/>
          <p:cNvCxnSpPr>
            <a:stCxn id="9" idx="2"/>
          </p:cNvCxnSpPr>
          <p:nvPr/>
        </p:nvCxnSpPr>
        <p:spPr>
          <a:xfrm flipH="1">
            <a:off x="372595" y="1831200"/>
            <a:ext cx="1189338" cy="49860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9" idx="2"/>
          </p:cNvCxnSpPr>
          <p:nvPr/>
        </p:nvCxnSpPr>
        <p:spPr>
          <a:xfrm>
            <a:off x="1561933" y="1831200"/>
            <a:ext cx="8798318" cy="48664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内容占位符 2"/>
          <p:cNvSpPr>
            <a:spLocks noGrp="1"/>
          </p:cNvSpPr>
          <p:nvPr>
            <p:ph idx="1"/>
          </p:nvPr>
        </p:nvSpPr>
        <p:spPr>
          <a:xfrm>
            <a:off x="719403" y="3427448"/>
            <a:ext cx="10849205" cy="2737856"/>
          </a:xfrm>
        </p:spPr>
        <p:txBody>
          <a:bodyPr/>
          <a:lstStyle/>
          <a:p>
            <a:r>
              <a:rPr lang="en-US" altLang="zh-CN" dirty="0" smtClean="0"/>
              <a:t>clean separation between visual measurement preprocessing and optimization</a:t>
            </a:r>
          </a:p>
          <a:p>
            <a:r>
              <a:rPr lang="en-US" altLang="zh-CN" dirty="0" smtClean="0"/>
              <a:t>light-weight correspondence establishment and outlier rejection that runs at full frame rate on mobile platforms</a:t>
            </a:r>
          </a:p>
          <a:p>
            <a:r>
              <a:rPr lang="en-US" altLang="zh-CN" dirty="0" smtClean="0"/>
              <a:t>fully rely on back-end to provide </a:t>
            </a:r>
            <a:r>
              <a:rPr lang="en-US" altLang="zh-CN" dirty="0" smtClean="0"/>
              <a:t>pose</a:t>
            </a:r>
            <a:r>
              <a:rPr lang="zh-CN" altLang="en-US" dirty="0" smtClean="0"/>
              <a:t>，</a:t>
            </a:r>
            <a:r>
              <a:rPr lang="en-US" altLang="zh-CN" dirty="0" smtClean="0"/>
              <a:t>a client-server implementation may suffer from network congestion</a:t>
            </a:r>
            <a:endParaRPr lang="zh-CN" altLang="en-US" dirty="0"/>
          </a:p>
        </p:txBody>
      </p:sp>
    </p:spTree>
    <p:extLst>
      <p:ext uri="{BB962C8B-B14F-4D97-AF65-F5344CB8AC3E}">
        <p14:creationId xmlns:p14="http://schemas.microsoft.com/office/powerpoint/2010/main" val="1901453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Taxonomy</a:t>
            </a:r>
            <a:endParaRPr lang="zh-CN" altLang="en-US" dirty="0"/>
          </a:p>
        </p:txBody>
      </p:sp>
      <p:sp>
        <p:nvSpPr>
          <p:cNvPr id="3" name="内容占位符 2"/>
          <p:cNvSpPr>
            <a:spLocks noGrp="1"/>
          </p:cNvSpPr>
          <p:nvPr>
            <p:ph idx="1"/>
          </p:nvPr>
        </p:nvSpPr>
        <p:spPr>
          <a:xfrm>
            <a:off x="719403" y="1600200"/>
            <a:ext cx="6626277" cy="4565104"/>
          </a:xfrm>
        </p:spPr>
        <p:txBody>
          <a:bodyPr/>
          <a:lstStyle/>
          <a:p>
            <a:r>
              <a:rPr lang="en-US" altLang="zh-CN" dirty="0" smtClean="0">
                <a:solidFill>
                  <a:schemeClr val="bg2"/>
                </a:solidFill>
              </a:rPr>
              <a:t>Indirect + Sparse</a:t>
            </a:r>
          </a:p>
          <a:p>
            <a:pPr lvl="1"/>
            <a:r>
              <a:rPr lang="en-US" altLang="zh-CN" dirty="0" smtClean="0">
                <a:solidFill>
                  <a:schemeClr val="bg2"/>
                </a:solidFill>
              </a:rPr>
              <a:t>ORB-SLAM, VINS-MONO</a:t>
            </a:r>
          </a:p>
          <a:p>
            <a:r>
              <a:rPr lang="en-US" altLang="zh-CN" dirty="0" smtClean="0"/>
              <a:t>Direct + Dense</a:t>
            </a:r>
          </a:p>
          <a:p>
            <a:pPr lvl="1"/>
            <a:r>
              <a:rPr lang="en-US" altLang="zh-CN" dirty="0" smtClean="0"/>
              <a:t>DTAM, LSD-SLAM</a:t>
            </a:r>
          </a:p>
          <a:p>
            <a:r>
              <a:rPr lang="en-US" altLang="zh-CN" dirty="0" smtClean="0">
                <a:solidFill>
                  <a:schemeClr val="bg2"/>
                </a:solidFill>
              </a:rPr>
              <a:t>Direct + Spares</a:t>
            </a:r>
          </a:p>
          <a:p>
            <a:pPr lvl="1"/>
            <a:r>
              <a:rPr lang="en-US" altLang="zh-CN" dirty="0" smtClean="0">
                <a:solidFill>
                  <a:schemeClr val="bg2"/>
                </a:solidFill>
              </a:rPr>
              <a:t>SVO, DSO</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361" y="3289042"/>
            <a:ext cx="4174449" cy="158763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361" y="1600200"/>
            <a:ext cx="4174449" cy="166285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74" y="4886835"/>
            <a:ext cx="4240022" cy="1380069"/>
          </a:xfrm>
          <a:prstGeom prst="rect">
            <a:avLst/>
          </a:prstGeom>
        </p:spPr>
      </p:pic>
    </p:spTree>
    <p:extLst>
      <p:ext uri="{BB962C8B-B14F-4D97-AF65-F5344CB8AC3E}">
        <p14:creationId xmlns:p14="http://schemas.microsoft.com/office/powerpoint/2010/main" val="1930236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758" y="971284"/>
            <a:ext cx="8678246" cy="560223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47" y="4985134"/>
            <a:ext cx="4526672" cy="472481"/>
          </a:xfrm>
          <a:prstGeom prst="rect">
            <a:avLst/>
          </a:prstGeom>
        </p:spPr>
      </p:pic>
      <p:sp>
        <p:nvSpPr>
          <p:cNvPr id="2" name="标题 1"/>
          <p:cNvSpPr>
            <a:spLocks noGrp="1"/>
          </p:cNvSpPr>
          <p:nvPr>
            <p:ph type="title"/>
          </p:nvPr>
        </p:nvSpPr>
        <p:spPr/>
        <p:txBody>
          <a:bodyPr/>
          <a:lstStyle/>
          <a:p>
            <a:r>
              <a:rPr lang="en-US" altLang="zh-CN" dirty="0" smtClean="0"/>
              <a:t>DTAM</a:t>
            </a:r>
            <a:endParaRPr lang="zh-CN" altLang="en-US" dirty="0"/>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1" y="1110888"/>
                <a:ext cx="4673600" cy="2678792"/>
              </a:xfrm>
            </p:spPr>
            <p:txBody>
              <a:bodyPr/>
              <a:lstStyle/>
              <a:p>
                <a:r>
                  <a:rPr lang="en-US" altLang="zh-CN" dirty="0" smtClean="0"/>
                  <a:t>Try to recover depth of every pixel in a </a:t>
                </a:r>
                <a:r>
                  <a:rPr lang="en-US" altLang="zh-CN" dirty="0" err="1" smtClean="0"/>
                  <a:t>keyframe</a:t>
                </a:r>
                <a:r>
                  <a:rPr lang="en-US" altLang="zh-CN" dirty="0" smtClean="0"/>
                  <a:t> image</a:t>
                </a:r>
              </a:p>
              <a:p>
                <a:r>
                  <a:rPr lang="en-US" altLang="zh-CN" dirty="0" smtClean="0"/>
                  <a:t>Cost function value for pixel </a:t>
                </a:r>
                <a14:m>
                  <m:oMath xmlns:m="http://schemas.openxmlformats.org/officeDocument/2006/math">
                    <m:r>
                      <a:rPr lang="en-US" altLang="zh-CN" b="0" i="1" smtClean="0">
                        <a:latin typeface="Cambria Math" panose="02040503050406030204" pitchFamily="18" charset="0"/>
                      </a:rPr>
                      <m:t>𝑢</m:t>
                    </m:r>
                  </m:oMath>
                </a14:m>
                <a:r>
                  <a:rPr lang="en-US" altLang="zh-CN" dirty="0" smtClean="0"/>
                  <a:t> at depth </a:t>
                </a:r>
                <a14:m>
                  <m:oMath xmlns:m="http://schemas.openxmlformats.org/officeDocument/2006/math">
                    <m:r>
                      <a:rPr lang="en-US" altLang="zh-CN" b="0" i="1" smtClean="0">
                        <a:latin typeface="Cambria Math" panose="02040503050406030204" pitchFamily="18" charset="0"/>
                      </a:rPr>
                      <m:t>𝑑</m:t>
                    </m:r>
                  </m:oMath>
                </a14:m>
                <a:r>
                  <a:rPr lang="en-US" altLang="zh-CN" dirty="0" smtClean="0"/>
                  <a:t> are stored in a voxel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a14:m>
                <a:endParaRPr lang="en-US" altLang="zh-CN" dirty="0" smtClean="0"/>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1" y="1110888"/>
                <a:ext cx="4673600" cy="2678792"/>
              </a:xfrm>
              <a:blipFill>
                <a:blip r:embed="rId5"/>
                <a:stretch>
                  <a:fillRect l="-2738" t="-2500" r="-1956" b="-8636"/>
                </a:stretch>
              </a:blipFill>
            </p:spPr>
            <p:txBody>
              <a:bodyPr/>
              <a:lstStyle/>
              <a:p>
                <a:r>
                  <a:rPr lang="zh-CN" altLang="en-US">
                    <a:noFill/>
                  </a:rPr>
                  <a:t> </a:t>
                </a:r>
              </a:p>
            </p:txBody>
          </p:sp>
        </mc:Fallback>
      </mc:AlternateContent>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050" y="3879813"/>
            <a:ext cx="3947502" cy="685859"/>
          </a:xfrm>
          <a:prstGeom prst="rect">
            <a:avLst/>
          </a:prstGeom>
        </p:spPr>
      </p:pic>
      <p:sp>
        <p:nvSpPr>
          <p:cNvPr id="12" name="文本框 11"/>
          <p:cNvSpPr txBox="1"/>
          <p:nvPr/>
        </p:nvSpPr>
        <p:spPr>
          <a:xfrm>
            <a:off x="1" y="4515587"/>
            <a:ext cx="4015739" cy="646331"/>
          </a:xfrm>
          <a:prstGeom prst="rect">
            <a:avLst/>
          </a:prstGeom>
          <a:noFill/>
        </p:spPr>
        <p:txBody>
          <a:bodyPr wrap="square" rtlCol="0">
            <a:spAutoFit/>
          </a:bodyPr>
          <a:lstStyle/>
          <a:p>
            <a:pPr algn="ctr"/>
            <a:r>
              <a:rPr lang="en-US" altLang="zh-CN" dirty="0" smtClean="0">
                <a:solidFill>
                  <a:srgbClr val="FF0000"/>
                </a:solidFill>
              </a:rPr>
              <a:t>averaged for neighboring </a:t>
            </a:r>
          </a:p>
          <a:p>
            <a:pPr algn="ctr"/>
            <a:r>
              <a:rPr lang="en-US" altLang="zh-CN" dirty="0" smtClean="0">
                <a:solidFill>
                  <a:srgbClr val="FF0000"/>
                </a:solidFill>
              </a:rPr>
              <a:t>frames of frame r</a:t>
            </a:r>
            <a:endParaRPr lang="zh-CN" altLang="en-US" dirty="0">
              <a:solidFill>
                <a:srgbClr val="FF0000"/>
              </a:solidFill>
            </a:endParaRPr>
          </a:p>
        </p:txBody>
      </p:sp>
      <p:sp>
        <p:nvSpPr>
          <p:cNvPr id="13" name="矩形 12"/>
          <p:cNvSpPr/>
          <p:nvPr/>
        </p:nvSpPr>
        <p:spPr>
          <a:xfrm>
            <a:off x="1562100" y="3879813"/>
            <a:ext cx="640080" cy="685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a:off x="1010873" y="5339918"/>
            <a:ext cx="803120" cy="23539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603740" y="5347549"/>
            <a:ext cx="962420" cy="22776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p:cNvSpPr txBox="1"/>
              <p:nvPr/>
            </p:nvSpPr>
            <p:spPr>
              <a:xfrm>
                <a:off x="-57785" y="5520789"/>
                <a:ext cx="1871778" cy="646331"/>
              </a:xfrm>
              <a:prstGeom prst="rect">
                <a:avLst/>
              </a:prstGeom>
              <a:noFill/>
            </p:spPr>
            <p:txBody>
              <a:bodyPr wrap="square" rtlCol="0">
                <a:spAutoFit/>
              </a:bodyPr>
              <a:lstStyle/>
              <a:p>
                <a:pPr algn="ctr"/>
                <a:r>
                  <a:rPr lang="en-US" altLang="zh-CN" dirty="0" smtClean="0"/>
                  <a:t>intensity at </a:t>
                </a:r>
                <a14:m>
                  <m:oMath xmlns:m="http://schemas.openxmlformats.org/officeDocument/2006/math">
                    <m:r>
                      <a:rPr lang="en-US" altLang="zh-CN" b="0" i="1" smtClean="0">
                        <a:latin typeface="Cambria Math" panose="02040503050406030204" pitchFamily="18" charset="0"/>
                      </a:rPr>
                      <m:t>𝑢</m:t>
                    </m:r>
                  </m:oMath>
                </a14:m>
                <a:r>
                  <a:rPr lang="en-US" altLang="zh-CN" dirty="0" smtClean="0"/>
                  <a:t> </a:t>
                </a:r>
              </a:p>
              <a:p>
                <a:pPr algn="ctr"/>
                <a:r>
                  <a:rPr lang="en-US" altLang="zh-CN" dirty="0" smtClean="0"/>
                  <a:t>on image r</a:t>
                </a:r>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57785" y="5520789"/>
                <a:ext cx="1871778" cy="646331"/>
              </a:xfrm>
              <a:prstGeom prst="rect">
                <a:avLst/>
              </a:prstGeom>
              <a:blipFill>
                <a:blip r:embed="rId7"/>
                <a:stretch>
                  <a:fillRect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562100" y="5520789"/>
                <a:ext cx="4118801" cy="646331"/>
              </a:xfrm>
              <a:prstGeom prst="rect">
                <a:avLst/>
              </a:prstGeom>
              <a:noFill/>
            </p:spPr>
            <p:txBody>
              <a:bodyPr wrap="square" rtlCol="0">
                <a:spAutoFit/>
              </a:bodyPr>
              <a:lstStyle/>
              <a:p>
                <a:pPr algn="ctr"/>
                <a:r>
                  <a:rPr lang="en-US" altLang="zh-CN" dirty="0" smtClean="0"/>
                  <a:t>intensity on image m at projection of </a:t>
                </a:r>
                <a14:m>
                  <m:oMath xmlns:m="http://schemas.openxmlformats.org/officeDocument/2006/math">
                    <m:r>
                      <a:rPr lang="en-US" altLang="zh-CN" b="0" i="0" smtClean="0">
                        <a:latin typeface="Cambria Math" panose="02040503050406030204" pitchFamily="18" charset="0"/>
                      </a:rPr>
                      <m:t>(</m:t>
                    </m:r>
                    <m:r>
                      <a:rPr lang="en-US" altLang="zh-CN" i="1">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a14:m>
                <a:r>
                  <a:rPr lang="zh-CN" altLang="en-US" dirty="0" smtClean="0"/>
                  <a:t> </a:t>
                </a:r>
                <a:r>
                  <a:rPr lang="en-US" altLang="zh-CN" dirty="0" smtClean="0"/>
                  <a:t>in r’s coordinate</a:t>
                </a:r>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562100" y="5520789"/>
                <a:ext cx="4118801" cy="646331"/>
              </a:xfrm>
              <a:prstGeom prst="rect">
                <a:avLst/>
              </a:prstGeom>
              <a:blipFill>
                <a:blip r:embed="rId8"/>
                <a:stretch>
                  <a:fillRect t="-5660" r="-740"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776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DTAM</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99" y="1163320"/>
            <a:ext cx="11292591" cy="2169160"/>
          </a:xfrm>
          <a:prstGeom prst="rect">
            <a:avLst/>
          </a:prstGeom>
        </p:spPr>
      </p:pic>
      <mc:AlternateContent xmlns:mc="http://schemas.openxmlformats.org/markup-compatibility/2006">
        <mc:Choice xmlns:a14="http://schemas.microsoft.com/office/drawing/2010/main" Requires="a14">
          <p:sp>
            <p:nvSpPr>
              <p:cNvPr id="5" name="内容占位符 2"/>
              <p:cNvSpPr>
                <a:spLocks noGrp="1"/>
              </p:cNvSpPr>
              <p:nvPr>
                <p:ph idx="1"/>
              </p:nvPr>
            </p:nvSpPr>
            <p:spPr>
              <a:xfrm>
                <a:off x="530734" y="3342640"/>
                <a:ext cx="11043920" cy="1778000"/>
              </a:xfrm>
            </p:spPr>
            <p:txBody>
              <a:bodyPr/>
              <a:lstStyle/>
              <a:p>
                <a:r>
                  <a:rPr lang="en-US" altLang="zh-CN" dirty="0" smtClean="0"/>
                  <a:t>Cost function does not have obvious minimum in </a:t>
                </a:r>
                <a:r>
                  <a:rPr lang="en-US" altLang="zh-CN" dirty="0" err="1" smtClean="0"/>
                  <a:t>textureless</a:t>
                </a:r>
                <a:r>
                  <a:rPr lang="en-US" altLang="zh-CN" dirty="0" smtClean="0"/>
                  <a:t> area</a:t>
                </a:r>
              </a:p>
              <a:p>
                <a:r>
                  <a:rPr lang="en-US" altLang="zh-CN" dirty="0" smtClean="0"/>
                  <a:t>Add regularization term </a:t>
                </a:r>
                <a14:m>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0" smtClean="0">
                                <a:latin typeface="Cambria Math" panose="02040503050406030204" pitchFamily="18" charset="0"/>
                              </a:rPr>
                              <m:t>𝛻</m:t>
                            </m:r>
                            <m:r>
                              <a:rPr lang="en-US" altLang="zh-CN" b="0" i="1" smtClean="0">
                                <a:latin typeface="Cambria Math" panose="02040503050406030204" pitchFamily="18" charset="0"/>
                              </a:rPr>
                              <m:t>𝜉</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e>
                        </m:d>
                      </m:e>
                      <m:sub>
                        <m:r>
                          <a:rPr lang="en-US" altLang="zh-CN" b="0" i="1" smtClean="0">
                            <a:latin typeface="Cambria Math" panose="02040503050406030204" pitchFamily="18" charset="0"/>
                          </a:rPr>
                          <m:t>𝜖</m:t>
                        </m:r>
                      </m:sub>
                    </m:sSub>
                  </m:oMath>
                </a14:m>
                <a:r>
                  <a:rPr lang="en-US" altLang="zh-CN" dirty="0" smtClean="0"/>
                  <a:t> where </a:t>
                </a:r>
                <a14:m>
                  <m:oMath xmlns:m="http://schemas.openxmlformats.org/officeDocument/2006/math">
                    <m:r>
                      <a:rPr lang="en-US" altLang="zh-CN" i="1" smtClean="0">
                        <a:latin typeface="Cambria Math" panose="02040503050406030204" pitchFamily="18" charset="0"/>
                      </a:rPr>
                      <m:t>𝑔</m:t>
                    </m:r>
                    <m:d>
                      <m:dPr>
                        <m:ctrlPr>
                          <a:rPr lang="en-US" altLang="zh-CN" i="1" smtClean="0">
                            <a:latin typeface="Cambria Math" panose="02040503050406030204" pitchFamily="18" charset="0"/>
                          </a:rPr>
                        </m:ctrlPr>
                      </m:dPr>
                      <m:e>
                        <m:r>
                          <a:rPr lang="en-US" altLang="zh-CN" i="1">
                            <a:latin typeface="Cambria Math" panose="02040503050406030204" pitchFamily="18" charset="0"/>
                          </a:rPr>
                          <m:t>𝑢</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𝛼</m:t>
                        </m:r>
                        <m:sSubSup>
                          <m:sSubSupPr>
                            <m:ctrlPr>
                              <a:rPr lang="en-US" altLang="zh-CN" i="1">
                                <a:latin typeface="Cambria Math" panose="02040503050406030204" pitchFamily="18" charset="0"/>
                              </a:rPr>
                            </m:ctrlPr>
                          </m:sSubSupPr>
                          <m:e>
                            <m:d>
                              <m:dPr>
                                <m:begChr m:val="‖"/>
                                <m:endChr m:val="‖"/>
                                <m:ctrlPr>
                                  <a:rPr lang="en-US" altLang="zh-CN" i="1">
                                    <a:latin typeface="Cambria Math" panose="02040503050406030204" pitchFamily="18" charset="0"/>
                                  </a:rPr>
                                </m:ctrlPr>
                              </m:dPr>
                              <m:e>
                                <m:r>
                                  <a:rPr lang="en-US" altLang="zh-CN">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I</m:t>
                                    </m:r>
                                  </m:e>
                                  <m:sub>
                                    <m:r>
                                      <m:rPr>
                                        <m:sty m:val="p"/>
                                      </m:rPr>
                                      <a:rPr lang="en-US" altLang="zh-CN">
                                        <a:latin typeface="Cambria Math" panose="02040503050406030204" pitchFamily="18" charset="0"/>
                                      </a:rPr>
                                      <m:t>r</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u</m:t>
                                    </m:r>
                                  </m:e>
                                </m:d>
                              </m:e>
                            </m:d>
                          </m:e>
                          <m:sub>
                            <m:r>
                              <a:rPr lang="en-US" altLang="zh-CN" i="1">
                                <a:latin typeface="Cambria Math" panose="02040503050406030204" pitchFamily="18" charset="0"/>
                              </a:rPr>
                              <m:t>2</m:t>
                            </m:r>
                          </m:sub>
                          <m:sup>
                            <m:r>
                              <a:rPr lang="en-US" altLang="zh-CN" i="1">
                                <a:latin typeface="Cambria Math" panose="02040503050406030204" pitchFamily="18" charset="0"/>
                              </a:rPr>
                              <m:t>𝛽</m:t>
                            </m:r>
                          </m:sup>
                        </m:sSubSup>
                      </m:sup>
                    </m:sSup>
                  </m:oMath>
                </a14:m>
                <a:r>
                  <a:rPr lang="en-US" altLang="zh-CN" dirty="0" smtClean="0"/>
                  <a:t>to guarantee smoothness in </a:t>
                </a:r>
                <a:r>
                  <a:rPr lang="en-US" altLang="zh-CN" dirty="0" err="1" smtClean="0"/>
                  <a:t>textureless</a:t>
                </a:r>
                <a:r>
                  <a:rPr lang="en-US" altLang="zh-CN" dirty="0" smtClean="0"/>
                  <a:t> area. </a:t>
                </a:r>
                <a:r>
                  <a:rPr lang="en-US" altLang="zh-CN" dirty="0" smtClean="0"/>
                  <a:t>Overall energy function: </a:t>
                </a:r>
              </a:p>
            </p:txBody>
          </p:sp>
        </mc:Choice>
        <mc:Fallback>
          <p:sp>
            <p:nvSpPr>
              <p:cNvPr id="5" name="内容占位符 2"/>
              <p:cNvSpPr>
                <a:spLocks noGrp="1" noRot="1" noChangeAspect="1" noMove="1" noResize="1" noEditPoints="1" noAdjustHandles="1" noChangeArrowheads="1" noChangeShapeType="1" noTextEdit="1"/>
              </p:cNvSpPr>
              <p:nvPr>
                <p:ph idx="1"/>
              </p:nvPr>
            </p:nvSpPr>
            <p:spPr>
              <a:xfrm>
                <a:off x="530734" y="3342640"/>
                <a:ext cx="11043920" cy="1778000"/>
              </a:xfrm>
              <a:blipFill>
                <a:blip r:embed="rId4"/>
                <a:stretch>
                  <a:fillRect l="-1159" t="-3425" b="-342"/>
                </a:stretch>
              </a:blipFill>
            </p:spPr>
            <p:txBody>
              <a:bodyPr/>
              <a:lstStyle/>
              <a:p>
                <a:r>
                  <a:rPr lang="zh-CN" altLang="en-US">
                    <a:noFill/>
                  </a:rPr>
                  <a:t> </a:t>
                </a:r>
              </a:p>
            </p:txBody>
          </p:sp>
        </mc:Fallback>
      </mc:AlternateContent>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241" y="5019040"/>
            <a:ext cx="5517358" cy="815411"/>
          </a:xfrm>
          <a:prstGeom prst="rect">
            <a:avLst/>
          </a:prstGeom>
        </p:spPr>
      </p:pic>
    </p:spTree>
    <p:extLst>
      <p:ext uri="{BB962C8B-B14F-4D97-AF65-F5344CB8AC3E}">
        <p14:creationId xmlns:p14="http://schemas.microsoft.com/office/powerpoint/2010/main" val="1886531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lab">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_lab" id="{A2070539-C5C8-4BB1-925F-8975DA18A7B2}" vid="{44DCD7B2-27B4-4AE3-97B4-D92E0C1C965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theme_lab</Template>
  <TotalTime>999</TotalTime>
  <Words>3952</Words>
  <Application>Microsoft Office PowerPoint</Application>
  <PresentationFormat>宽屏</PresentationFormat>
  <Paragraphs>208</Paragraphs>
  <Slides>15</Slides>
  <Notes>15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15</vt:i4>
      </vt:variant>
    </vt:vector>
  </HeadingPairs>
  <TitlesOfParts>
    <vt:vector size="24" baseType="lpstr">
      <vt:lpstr>等线</vt:lpstr>
      <vt:lpstr>等线 Light</vt:lpstr>
      <vt:lpstr>宋体</vt:lpstr>
      <vt:lpstr>Arial</vt:lpstr>
      <vt:lpstr>Calibri</vt:lpstr>
      <vt:lpstr>Cambria Math</vt:lpstr>
      <vt:lpstr>Century Gothic</vt:lpstr>
      <vt:lpstr>theme_lab</vt:lpstr>
      <vt:lpstr>Office 主题​​</vt:lpstr>
      <vt:lpstr>Review on Visual Odometry</vt:lpstr>
      <vt:lpstr>Introduction</vt:lpstr>
      <vt:lpstr>Taxonomy</vt:lpstr>
      <vt:lpstr>Taxonomy</vt:lpstr>
      <vt:lpstr>ORB-SLAM</vt:lpstr>
      <vt:lpstr>VINS-MONO</vt:lpstr>
      <vt:lpstr>Taxonomy</vt:lpstr>
      <vt:lpstr>DTAM</vt:lpstr>
      <vt:lpstr>DTAM</vt:lpstr>
      <vt:lpstr>LSD-SLAM</vt:lpstr>
      <vt:lpstr>Taxonomy</vt:lpstr>
      <vt:lpstr>SVO</vt:lpstr>
      <vt:lpstr>SVO</vt:lpstr>
      <vt:lpstr>DSO</vt:lpstr>
      <vt:lpstr>Reflections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on Visual Odometry</dc:title>
  <dc:creator>HP</dc:creator>
  <cp:lastModifiedBy>HP</cp:lastModifiedBy>
  <cp:revision>345</cp:revision>
  <dcterms:created xsi:type="dcterms:W3CDTF">2020-03-17T00:30:32Z</dcterms:created>
  <dcterms:modified xsi:type="dcterms:W3CDTF">2020-03-18T05:07:37Z</dcterms:modified>
</cp:coreProperties>
</file>