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44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62" r:id="rId19"/>
    <p:sldId id="561" r:id="rId20"/>
    <p:sldId id="563" r:id="rId21"/>
    <p:sldId id="564" r:id="rId22"/>
    <p:sldId id="565" r:id="rId23"/>
    <p:sldId id="566" r:id="rId24"/>
    <p:sldId id="567" r:id="rId25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 123" initials="11" lastIdx="1" clrIdx="0">
    <p:extLst>
      <p:ext uri="{19B8F6BF-5375-455C-9EA6-DF929625EA0E}">
        <p15:presenceInfo xmlns:p15="http://schemas.microsoft.com/office/powerpoint/2012/main" userId="793aa444b3e1f8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A54"/>
    <a:srgbClr val="3BA5DF"/>
    <a:srgbClr val="00B050"/>
    <a:srgbClr val="7BB648"/>
    <a:srgbClr val="FFFFFF"/>
    <a:srgbClr val="FFDE72"/>
    <a:srgbClr val="FF8F83"/>
    <a:srgbClr val="0CA1C9"/>
    <a:srgbClr val="FEFEF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73154" autoAdjust="0"/>
  </p:normalViewPr>
  <p:slideViewPr>
    <p:cSldViewPr showGuides="1">
      <p:cViewPr varScale="1">
        <p:scale>
          <a:sx n="49" d="100"/>
          <a:sy n="49" d="100"/>
        </p:scale>
        <p:origin x="130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6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CAF1-A52E-4CE0-936F-2EF96831695C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4F4E-40F4-4C70-9A36-5D01B444D1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028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2E362-6A50-4047-B83D-450B0D5E65AB}" type="datetimeFigureOut">
              <a:rPr lang="zh-CN" altLang="en-US" smtClean="0"/>
              <a:t>2020/3/18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7890-5446-4662-AB75-3CEB6FA02C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5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err="1"/>
              <a:t>DeepNavi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68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提取完初始特征之后，还有一层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，这一层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将用来进一步提取序列的时间相关性或者空间相关性（点击）。这一部分我们通过一个栗子，来顺一边数据的处理流程。首先，输入分别是图像和地磁信号（点击），那么对应的提出初始特征的网络就应该分别是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（点击），由他们来完成初始特征提取，然后，第二层的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进一步提取输入的相关性，输出深层的特征作为下一部分的输入。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97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第二部分的目标非常的明确，需要将之前提取的多种信号的特征进行融合，这可以认为是我们平时说的</a:t>
            </a:r>
            <a:r>
              <a:rPr lang="en-US" altLang="zh-CN" dirty="0"/>
              <a:t>feature</a:t>
            </a:r>
            <a:r>
              <a:rPr lang="zh-CN" altLang="en-US" dirty="0"/>
              <a:t>层面的融合。我们在上一步中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所提取的初始特征依赖于输入信号，而输入信号各不相同，它们可能是图像，</a:t>
            </a:r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，这些信号本身的表达形式存在着显著差异</a:t>
            </a:r>
            <a:r>
              <a:rPr lang="zh-CN" altLang="en-US" dirty="0"/>
              <a:t>。所以，需要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这些提取的特征映射到一个共同的特征空间，减少差异。（点击）具体来说，通过一个全连接层来泛化提取的特征。但是呢，作者并没有给出具体的训练和使用方法，那我们在最后分析这一步的意义和可能存在的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55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好，完成特征融合，现在只剩最后一步，估计位置与方向。在真实环境中，输入信号并不稳定，存在很多的噪声，比如连续的六张视频帧中，前两张由于手部抖动变得模糊，再比如，下面这三张图，是在相同位置收集的连续的地磁信号强度，虽然在同一个位置，但是可以看出来，还是有较大的波动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8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作者在这个噪声干扰的问题上使用了深度集成学习，训练并且融合多个模型，联合估计结果，减小噪声干扰。另外一点是（点击），最后的这些个模型并不是全连接的神经网络，作者使用的是混合密度模型，一是考虑定位效果，二是因为混合密度模型能够提供对定位结果的置信度估计。然后，其实这部分工作主要是得益于</a:t>
            </a:r>
            <a:r>
              <a:rPr lang="en-US" altLang="zh-CN" dirty="0"/>
              <a:t>NIPS 2017</a:t>
            </a:r>
            <a:r>
              <a:rPr lang="zh-CN" altLang="en-US" dirty="0"/>
              <a:t>的这篇集成学习的工作，作者在这里只是把他套用啦。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113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核心的模型讲完之后，我们简单看一下实验部分，作者主要在道路狭窄的办公室区域和路线丰富的食品广场进行</a:t>
            </a:r>
            <a:r>
              <a:rPr lang="en-US" altLang="zh-CN" dirty="0"/>
              <a:t>site-survey</a:t>
            </a:r>
            <a:r>
              <a:rPr lang="zh-CN" altLang="en-US" dirty="0"/>
              <a:t>和测试，需要注意的是，这两个场景相比，食品广场相对办公区域有更丰富视觉信息。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710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在这两张平面图中，红色的线路是</a:t>
            </a:r>
            <a:r>
              <a:rPr lang="en-US" altLang="zh-CN" dirty="0"/>
              <a:t>site-survey</a:t>
            </a:r>
            <a:r>
              <a:rPr lang="zh-CN" altLang="en-US" dirty="0"/>
              <a:t>的路径，绿色的线是测试时经过的路径。在采集数据的过程中，需要打开手机摄像头沿着路线一直移动，同时需要携带一个高成本高精度的状态估计设备，它可以通过</a:t>
            </a:r>
            <a:r>
              <a:rPr lang="en-US" altLang="zh-CN" dirty="0"/>
              <a:t>IMU</a:t>
            </a:r>
            <a:r>
              <a:rPr lang="zh-CN" altLang="en-US" dirty="0"/>
              <a:t>计算出实时的坐标，所以不需要停下脚步额外标注</a:t>
            </a:r>
            <a:r>
              <a:rPr lang="en-US" altLang="zh-CN" dirty="0"/>
              <a:t>ground-truth</a:t>
            </a:r>
            <a:r>
              <a:rPr lang="zh-CN" altLang="en-US" dirty="0"/>
              <a:t>。最后，通过下面两个函数计算位置误差和方向误差。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236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首先，作者测试了训练数据量对网络性能产生的影响，两张图的纵坐标分别是位置误差和方向误差，横坐标是训练数据量，对比基于图像的定位系统</a:t>
            </a:r>
            <a:r>
              <a:rPr lang="en-US" altLang="zh-CN" dirty="0" err="1"/>
              <a:t>PoseNet</a:t>
            </a:r>
            <a:r>
              <a:rPr lang="zh-CN" altLang="en-US" dirty="0"/>
              <a:t>，</a:t>
            </a:r>
            <a:r>
              <a:rPr lang="en-US" altLang="zh-CN" dirty="0" err="1"/>
              <a:t>DeepNavi</a:t>
            </a:r>
            <a:r>
              <a:rPr lang="zh-CN" altLang="en-US" dirty="0"/>
              <a:t>整体表现更好。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98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然后，作者对比了多种定位和导航方案在两种场景下的表现，左边的图是定位累计误差，右边的是方向累计误差，其中红色的实线是</a:t>
            </a:r>
            <a:r>
              <a:rPr lang="en-US" altLang="zh-CN" dirty="0" err="1"/>
              <a:t>DeepNavi</a:t>
            </a:r>
            <a:r>
              <a:rPr lang="zh-CN" altLang="en-US" dirty="0"/>
              <a:t>。因为有些方法不能估计方向，因此右边这张图只对比了</a:t>
            </a:r>
            <a:r>
              <a:rPr lang="en-US" altLang="zh-CN" dirty="0" err="1"/>
              <a:t>PoseNet</a:t>
            </a:r>
            <a:r>
              <a:rPr lang="zh-CN" altLang="en-US" dirty="0"/>
              <a:t>。可以看出来，</a:t>
            </a:r>
            <a:r>
              <a:rPr lang="en-US" altLang="zh-CN" dirty="0" err="1"/>
              <a:t>DeepNavi</a:t>
            </a:r>
            <a:r>
              <a:rPr lang="zh-CN" altLang="en-US" dirty="0"/>
              <a:t>在办公楼场景下定位误差和方向误差都是最好的。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249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但是在食品广场中，</a:t>
            </a:r>
            <a:r>
              <a:rPr lang="en-US" altLang="zh-CN" dirty="0" err="1"/>
              <a:t>DeepNavi</a:t>
            </a:r>
            <a:r>
              <a:rPr lang="zh-CN" altLang="en-US" dirty="0"/>
              <a:t>和</a:t>
            </a:r>
            <a:r>
              <a:rPr lang="en-US" altLang="zh-CN" dirty="0" err="1"/>
              <a:t>PoseNet</a:t>
            </a:r>
            <a:r>
              <a:rPr lang="zh-CN" altLang="en-US" dirty="0"/>
              <a:t>在相比，在位置误差上略好，但没有太大的差别，而且在方向误差上，也就是右边这张图，</a:t>
            </a:r>
            <a:r>
              <a:rPr lang="en-US" altLang="zh-CN" dirty="0" err="1"/>
              <a:t>PoseNet</a:t>
            </a:r>
            <a:r>
              <a:rPr lang="zh-CN" altLang="en-US" dirty="0"/>
              <a:t>甚至比本文的方法表现的好，作者的解释是，因为食品广场中有丰富的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视觉特征，能够提供</a:t>
            </a:r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PoseNet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足够的定位和方向信息，这个我们在最后也会分析一下，我认为的这个工作可能存在的一些问题。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453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最后，为了证明特征融合的有效性，作者收集了均匀分布在办公区域内的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105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个位置的图像和地磁读数。分别在这三张图中给出了视觉、地磁，还有融合特征的差异矩阵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蓝色表示小差异，黄色表示大差异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。我们期望相距远的位置有较大差异，也就是黄色部分多一些。可以看出来，第三张图，通过特征融合，增加了特征的清晰度，扩大了不同位置之间的差异，也就是圈出来的这部分黄色部分面积增大了。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10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室内导航是室内定位服务中非常重要的一部分，它延伸出很多重要的应用。比如，大型超市中的顾客导航，基于导航路径的用户行为分析，以及，智能仓库的货运管理。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776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最后我们主观的分析一下这个工作，本文最大的贡献是提出了一个适用于多种信号融合的框架，我的在思考的是，这种框架不仅仅可以用于导航，具有序列相关性的信号融合都可以适用，例如我们目前有学长在做的融合方法的连续定位，包括之前我也做过的</a:t>
            </a:r>
            <a:r>
              <a:rPr lang="en-US" altLang="zh-CN" dirty="0"/>
              <a:t>PDR+</a:t>
            </a:r>
            <a:r>
              <a:rPr lang="zh-CN" altLang="en-US" dirty="0"/>
              <a:t>视觉的融合，或者可能是融合无线感知和视觉的行为识别，我大致能想到这些。总之，这是本文提出的一个通用的融合框架。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49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然后，我比较疑惑的一个点，就是特征融合这部分，首先这部分作者只给出了三行描述，并没有明确到底是怎么操作的，但是我反倒认为，如果要做一个多信号融合的系统，这部分相对关键，因为在</a:t>
            </a:r>
            <a:r>
              <a:rPr lang="en-US" altLang="zh-CN" dirty="0"/>
              <a:t>feature</a:t>
            </a:r>
            <a:r>
              <a:rPr lang="zh-CN" altLang="en-US" dirty="0"/>
              <a:t>层面，无论是做特征映射还是融合，都有可能损失信息，导致整个系统性能下降，这也是我对他右边的这个实验结果的一个思考，为什么在融合了更多维度的信息之后精度没有提升，有可能是这里出了问题。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940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所以提出这个疑问，我的另一个观察是，在特征融合的有效性的自证实验中，作者观察到了融合方法中距离较远的位置黄色面积增加了，但是他并没有合理解释，为什么距离较近的位置特征更加难以区分了，直观上看，也就是中间这一部分蓝色面积增大了，</a:t>
            </a:r>
            <a:r>
              <a:rPr lang="zh-CN" altLang="en-US" dirty="0"/>
              <a:t>总之，如果对这个工作改进，我认为这个</a:t>
            </a:r>
            <a:r>
              <a:rPr lang="en-US" altLang="zh-CN" dirty="0" err="1"/>
              <a:t>Mapping&amp;Fusion</a:t>
            </a:r>
            <a:r>
              <a:rPr lang="zh-CN" altLang="en-US" dirty="0"/>
              <a:t>模块应该做更加细致的分析。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77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当然，本文做的这个特征相似度的对比实验我认为还是没问题的，我根据我现在做的指纹定位的工作简单说一下启发吧。首先初始的数据是左上角的</a:t>
            </a:r>
            <a:r>
              <a:rPr lang="en-US" altLang="zh-CN" dirty="0" err="1"/>
              <a:t>WiFi</a:t>
            </a:r>
            <a:r>
              <a:rPr lang="zh-CN" altLang="en-US" dirty="0"/>
              <a:t>指纹，我们希望通过某种方法从指纹中提取出鲁棒的特征，也就是下面的</a:t>
            </a:r>
            <a:r>
              <a:rPr lang="en-US" altLang="zh-CN" dirty="0"/>
              <a:t>deep-feature</a:t>
            </a:r>
            <a:r>
              <a:rPr lang="zh-CN" altLang="en-US" dirty="0"/>
              <a:t>。那我们如何评价</a:t>
            </a:r>
            <a:r>
              <a:rPr lang="en-US" altLang="zh-CN" dirty="0"/>
              <a:t>feature</a:t>
            </a:r>
            <a:r>
              <a:rPr lang="zh-CN" altLang="en-US" dirty="0"/>
              <a:t>的好坏呢，可以从时间波动性和空间歧义性入手，看看提取的</a:t>
            </a:r>
            <a:r>
              <a:rPr lang="en-US" altLang="zh-CN" dirty="0"/>
              <a:t>feature</a:t>
            </a:r>
            <a:r>
              <a:rPr lang="zh-CN" altLang="en-US" dirty="0"/>
              <a:t>是否是时间波动无关的，空间歧义无关的。具体到这个问题上，先看</a:t>
            </a:r>
            <a:r>
              <a:rPr lang="en-US" altLang="zh-CN" dirty="0"/>
              <a:t>A</a:t>
            </a:r>
            <a:r>
              <a:rPr lang="zh-CN" altLang="en-US" dirty="0"/>
              <a:t>这组图像，不同位置之间的相似程度，我们可以通过黄色面积是否增大了，来评价</a:t>
            </a:r>
            <a:r>
              <a:rPr lang="en-US" altLang="zh-CN" dirty="0"/>
              <a:t>feature</a:t>
            </a:r>
            <a:r>
              <a:rPr lang="zh-CN" altLang="en-US" dirty="0"/>
              <a:t>是否不受空间歧义的影响。相反，看</a:t>
            </a:r>
            <a:r>
              <a:rPr lang="en-US" altLang="zh-CN" dirty="0"/>
              <a:t>B</a:t>
            </a:r>
            <a:r>
              <a:rPr lang="zh-CN" altLang="en-US" dirty="0"/>
              <a:t>这组图像，不同时间采集的数据，我们通过黄色面积是否减小了，来评价</a:t>
            </a:r>
            <a:r>
              <a:rPr lang="en-US" altLang="zh-CN" dirty="0"/>
              <a:t>feature</a:t>
            </a:r>
            <a:r>
              <a:rPr lang="zh-CN" altLang="en-US" dirty="0"/>
              <a:t>是否是时间波动无关的。我认为，这样的对比来评价</a:t>
            </a:r>
            <a:r>
              <a:rPr lang="en-US" altLang="zh-CN" dirty="0"/>
              <a:t>Feature</a:t>
            </a:r>
            <a:r>
              <a:rPr lang="zh-CN" altLang="en-US" dirty="0"/>
              <a:t>的好坏还是挺有意义的。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127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92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目前，室内导航技术大致可以分为这么几类，</a:t>
            </a:r>
            <a:r>
              <a:rPr lang="en-US" altLang="zh-CN" dirty="0" err="1"/>
              <a:t>wifi</a:t>
            </a:r>
            <a:r>
              <a:rPr lang="zh-CN" altLang="en-US" dirty="0"/>
              <a:t>与蓝牙为代表的无线射频信号，地磁信号，视觉信息和声音信号。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8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但是，使用这些个单一的方法进行导航存在一些问题，比如说，无线信号的时间波动性，视觉图像的模糊失真，以及地磁信号的空间歧义性。当然，这些问题同样也是定位领域的经典问题。作者希望能够借助深度学习模型，将多种方法融合，填补单一方法在导航中存在的缺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1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当然，想要实现这样一个基于深度模型的，能够融合多种信号的，并且是通用的，定位导航框架，要解决这样几个挑战。第一，针对每种输入信号，设计相应的的特征提取方法。其次，将多种形式不同的信号融合。最后，要减小定位误差，提升导航精度，并且能够对定位结果给出不确定性估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1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作者将相关的导航工作分为两类，第一类是基于单点的定位，就是使用独立的输入信息来估计坐标以及方向，单点导航实际上就是单点定位的扩展。相关的工作有</a:t>
            </a:r>
            <a:r>
              <a:rPr lang="en-US" altLang="zh-CN" dirty="0" err="1"/>
              <a:t>SiFi</a:t>
            </a:r>
            <a:r>
              <a:rPr lang="zh-CN" altLang="en-US" dirty="0"/>
              <a:t>，和基于图像的</a:t>
            </a:r>
            <a:r>
              <a:rPr lang="en-US" altLang="zh-CN" dirty="0" err="1"/>
              <a:t>PoseNet</a:t>
            </a:r>
            <a:r>
              <a:rPr lang="zh-CN" altLang="en-US" dirty="0"/>
              <a:t>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7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相对于单点定位，第二类工作使用基于序列的方式进行导航，充分考虑连续定位点之间的时间相关性或者空间相关性，提升定位精度，可以理解为连续定位的问题。相关的工作有</a:t>
            </a:r>
            <a:r>
              <a:rPr lang="en-US" altLang="zh-CN" dirty="0" err="1"/>
              <a:t>ppNav</a:t>
            </a:r>
            <a:r>
              <a:rPr lang="zh-CN" altLang="en-US" dirty="0"/>
              <a:t>，</a:t>
            </a:r>
            <a:r>
              <a:rPr lang="en-US" altLang="zh-CN" dirty="0" err="1"/>
              <a:t>travi-navi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7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接下来我们来看核心网络的设计，整个网络比较简单清晰，主要分为三大部分，首先是提取特征，在这一步中，</a:t>
            </a:r>
            <a:r>
              <a:rPr lang="en-US" altLang="zh-CN" dirty="0"/>
              <a:t>Input sequence</a:t>
            </a:r>
            <a:r>
              <a:rPr lang="zh-CN" altLang="en-US" dirty="0"/>
              <a:t>为输入的信号，它可能是连续的</a:t>
            </a:r>
            <a:r>
              <a:rPr lang="en-US" altLang="zh-CN" dirty="0" err="1"/>
              <a:t>wifi</a:t>
            </a:r>
            <a:r>
              <a:rPr lang="zh-CN" altLang="en-US" dirty="0"/>
              <a:t>指纹，或者是连续的图片，因为本文提出的是一个可以融合多种信号的框架，因此可以有多个</a:t>
            </a:r>
            <a:r>
              <a:rPr lang="en-US" altLang="zh-CN" dirty="0"/>
              <a:t>Feature Extraction</a:t>
            </a:r>
            <a:r>
              <a:rPr lang="zh-CN" altLang="en-US" dirty="0"/>
              <a:t>部分，来融合多种信号。第二部分，特征映射与融合，这一步将从不同信号中提取的</a:t>
            </a:r>
            <a:r>
              <a:rPr lang="en-US" altLang="zh-CN" dirty="0"/>
              <a:t>feature</a:t>
            </a:r>
            <a:r>
              <a:rPr lang="zh-CN" altLang="en-US" dirty="0"/>
              <a:t>进行融合。第三部分，根据融合的特征估计用户的位置与方向。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3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首先看第一部分，特征提取，在这一步中，使用不同类型的网络处理的不同的信号。直观上来看，对于视觉信息，我们一般使用</a:t>
            </a:r>
            <a:r>
              <a:rPr lang="en-US" altLang="zh-CN" dirty="0"/>
              <a:t>CNN</a:t>
            </a:r>
            <a:r>
              <a:rPr lang="zh-CN" altLang="en-US" dirty="0"/>
              <a:t>提取图像特征，在本文中，作者使用</a:t>
            </a:r>
            <a:r>
              <a:rPr lang="en-US" altLang="zh-CN" dirty="0" err="1"/>
              <a:t>resNet</a:t>
            </a:r>
            <a:r>
              <a:rPr lang="zh-CN" altLang="en-US" dirty="0"/>
              <a:t>提取视觉特征，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在训练阶段，我们首先将图像大小调整为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256x256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像素，然后图像随机裁剪成多个</a:t>
            </a:r>
            <a:r>
              <a:rPr lang="en-US" altLang="zh-CN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224x224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像素的子图像，增广训练集。在测试阶段，删除</a:t>
            </a:r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ResNet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的最后的分类层，这样就可以从</a:t>
            </a:r>
            <a:r>
              <a:rPr lang="en-US" altLang="zh-CN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ResNet</a:t>
            </a:r>
            <a:r>
              <a:rPr lang="zh-CN" alt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获得输出的高维特征</a:t>
            </a:r>
            <a:r>
              <a:rPr lang="zh-CN" altLang="en-US" dirty="0"/>
              <a:t>。另外，类似于</a:t>
            </a:r>
            <a:r>
              <a:rPr lang="en-US" altLang="zh-CN" dirty="0" err="1"/>
              <a:t>wifi</a:t>
            </a:r>
            <a:r>
              <a:rPr lang="zh-CN" altLang="en-US" dirty="0"/>
              <a:t>与地磁这样的信号特征，本文使用</a:t>
            </a:r>
            <a:r>
              <a:rPr lang="en-US" altLang="zh-CN" dirty="0"/>
              <a:t>RNN</a:t>
            </a:r>
            <a:r>
              <a:rPr lang="zh-CN" altLang="en-US" dirty="0"/>
              <a:t>提取特征，并且捕获 输入信号的序列相关性。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7890-5446-4662-AB75-3CEB6FA02C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43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3200" y="4343400"/>
            <a:ext cx="69088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83200" y="5181600"/>
            <a:ext cx="69088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9319D8-D4A7-4302-836F-6BE09FA248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1BCC-5B0B-4E2E-ADFB-5F01A337C7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664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147C-3CBD-466D-9DC4-9C6D687FAC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1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51E9-348C-4DC8-84CE-839F8B9DCC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931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CF73-5DCA-4897-BF85-A0A3AED706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57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C585-09AB-4EEA-BB7F-19588CFBAD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81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B2AD-F96B-4C3F-A388-61F599842B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71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EC3E-B697-4474-AF66-F17771CBD7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808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86E05-7D34-46AE-AA68-B7F32834D2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69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3FCF-D8E0-439E-A0EE-1C5F0CBE929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90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AF52-B8D8-4057-A887-4083FFA2F8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4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74638"/>
            <a:ext cx="108712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403" y="1600200"/>
            <a:ext cx="10849205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349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81328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11840" y="6381328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26A8A6AC-ECD1-46D1-8AD8-A99FA76A401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66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9416" y="2520280"/>
            <a:ext cx="10585176" cy="2204864"/>
          </a:xfrm>
        </p:spPr>
        <p:txBody>
          <a:bodyPr vert="horz" wrap="square" lIns="72000" tIns="45720" rIns="7200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3200" dirty="0" err="1">
                <a:solidFill>
                  <a:srgbClr val="3BA5DF"/>
                </a:solidFill>
              </a:rPr>
              <a:t>DeepNavi</a:t>
            </a:r>
            <a:r>
              <a:rPr lang="en-US" altLang="zh-CN" sz="3200" dirty="0">
                <a:solidFill>
                  <a:srgbClr val="3BA5DF"/>
                </a:solidFill>
              </a:rPr>
              <a:t>: A Deep Signal-Fusion Framework for Accurate and Applicable Indoor Navigation</a:t>
            </a:r>
            <a:br>
              <a:rPr lang="en-US" altLang="zh-CN" dirty="0">
                <a:solidFill>
                  <a:srgbClr val="0CA1C9"/>
                </a:solidFill>
                <a:ea typeface="宋体" charset="-122"/>
              </a:rPr>
            </a:br>
            <a:br>
              <a:rPr lang="en-US" altLang="zh-CN" dirty="0">
                <a:solidFill>
                  <a:srgbClr val="0CA1C9"/>
                </a:solidFill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Ubicomp 2019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Unified Feature Design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5AC213-CC8E-4E5F-BADC-41391B789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196752"/>
            <a:ext cx="8424936" cy="54048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3501C4-1061-4A8F-99ED-DD936CEBF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822" y="2780928"/>
            <a:ext cx="3448655" cy="10081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52E026-B5AF-4C79-8925-DDFBD28269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246"/>
          <a:stretch/>
        </p:blipFill>
        <p:spPr>
          <a:xfrm>
            <a:off x="8267918" y="4389212"/>
            <a:ext cx="3678483" cy="132414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374A811-A966-4F0F-995D-BF60161452C4}"/>
              </a:ext>
            </a:extLst>
          </p:cNvPr>
          <p:cNvCxnSpPr>
            <a:cxnSpLocks/>
          </p:cNvCxnSpPr>
          <p:nvPr/>
        </p:nvCxnSpPr>
        <p:spPr>
          <a:xfrm>
            <a:off x="7248128" y="3284984"/>
            <a:ext cx="1008112" cy="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9EB18CD-D998-4572-99A3-D1D3784EA212}"/>
              </a:ext>
            </a:extLst>
          </p:cNvPr>
          <p:cNvCxnSpPr>
            <a:cxnSpLocks/>
          </p:cNvCxnSpPr>
          <p:nvPr/>
        </p:nvCxnSpPr>
        <p:spPr>
          <a:xfrm flipV="1">
            <a:off x="7248128" y="5085184"/>
            <a:ext cx="1008112" cy="1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B4DEA76-F205-4B96-8C26-A68E2368FA88}"/>
              </a:ext>
            </a:extLst>
          </p:cNvPr>
          <p:cNvCxnSpPr>
            <a:cxnSpLocks/>
          </p:cNvCxnSpPr>
          <p:nvPr/>
        </p:nvCxnSpPr>
        <p:spPr>
          <a:xfrm>
            <a:off x="3683670" y="2708920"/>
            <a:ext cx="1260202" cy="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769B374-1862-4259-94DB-1609AFF99368}"/>
              </a:ext>
            </a:extLst>
          </p:cNvPr>
          <p:cNvCxnSpPr>
            <a:cxnSpLocks/>
          </p:cNvCxnSpPr>
          <p:nvPr/>
        </p:nvCxnSpPr>
        <p:spPr>
          <a:xfrm>
            <a:off x="3683670" y="5517233"/>
            <a:ext cx="1260202" cy="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CDB61AD5-F6B9-4D35-A8BA-CB7AC130E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958" y="2022658"/>
            <a:ext cx="1705680" cy="154762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2CDDC3B-A40E-4A57-A821-699996379C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496" y="4696625"/>
            <a:ext cx="1931134" cy="1431311"/>
          </a:xfrm>
          <a:prstGeom prst="rect">
            <a:avLst/>
          </a:prstGeom>
        </p:spPr>
      </p:pic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916462BE-63D8-4F31-9FAF-C9C49425FB25}"/>
              </a:ext>
            </a:extLst>
          </p:cNvPr>
          <p:cNvSpPr/>
          <p:nvPr/>
        </p:nvSpPr>
        <p:spPr>
          <a:xfrm>
            <a:off x="4439816" y="3473007"/>
            <a:ext cx="3096344" cy="1324145"/>
          </a:xfrm>
          <a:prstGeom prst="roundRect">
            <a:avLst/>
          </a:prstGeom>
          <a:noFill/>
          <a:ln w="38100">
            <a:solidFill>
              <a:srgbClr val="EA4A5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1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Non-linear Feature Mapping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F275C0F-5281-407A-89C5-3B25AFBCB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596"/>
          <a:stretch/>
        </p:blipFill>
        <p:spPr>
          <a:xfrm>
            <a:off x="1703512" y="1235661"/>
            <a:ext cx="8280920" cy="5760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B50298-2431-4C07-96A4-85623CD57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2836444"/>
            <a:ext cx="6098938" cy="23855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AD87AA-CA21-4F6E-A629-FF3CB09EB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105" y="1654448"/>
            <a:ext cx="4341469" cy="474952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A6F34756-BD26-4F87-A9FB-9E2646B8E571}"/>
              </a:ext>
            </a:extLst>
          </p:cNvPr>
          <p:cNvSpPr/>
          <p:nvPr/>
        </p:nvSpPr>
        <p:spPr>
          <a:xfrm>
            <a:off x="8040216" y="2387789"/>
            <a:ext cx="1440160" cy="3417475"/>
          </a:xfrm>
          <a:prstGeom prst="roundRect">
            <a:avLst/>
          </a:prstGeom>
          <a:noFill/>
          <a:ln w="38100">
            <a:solidFill>
              <a:srgbClr val="EA4A5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Location &amp; Orientation Estimation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8342CC-D19B-4E97-80B8-81D406693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84" y="1975135"/>
            <a:ext cx="11322231" cy="42119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F354ED1-112B-47D4-9B56-2BF4EAA553AB}"/>
              </a:ext>
            </a:extLst>
          </p:cNvPr>
          <p:cNvSpPr/>
          <p:nvPr/>
        </p:nvSpPr>
        <p:spPr>
          <a:xfrm>
            <a:off x="695400" y="1319274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Images taken by the surveyor or user could be noisy due to the motion blur. Geomagnetic readings can also be fluctuating with cheap mobile sensors.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884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13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Location &amp; Orientation Estimation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BB2392F-0547-4299-98C5-4000B617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712428"/>
            <a:ext cx="3912468" cy="49294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D00B95-3D37-4C10-8A20-A1786EE31DED}"/>
              </a:ext>
            </a:extLst>
          </p:cNvPr>
          <p:cNvSpPr/>
          <p:nvPr/>
        </p:nvSpPr>
        <p:spPr>
          <a:xfrm>
            <a:off x="1540284" y="980728"/>
            <a:ext cx="9289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We propose to leverage deep ensemble learning in our navigation system for accurate predictions. </a:t>
            </a:r>
            <a:r>
              <a:rPr lang="en-US" altLang="zh-CN" sz="20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NIPS 2017——</a:t>
            </a:r>
            <a:r>
              <a:rPr lang="zh-CN" altLang="en-US" sz="20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</a:t>
            </a:r>
            <a:r>
              <a:rPr lang="en-US" altLang="zh-CN" sz="2000" dirty="0">
                <a:solidFill>
                  <a:srgbClr val="FFC000"/>
                </a:solidFill>
              </a:rPr>
              <a:t>Simple and scalable predictive uncertainty estimation using deep ensembles</a:t>
            </a:r>
            <a:r>
              <a:rPr lang="zh-CN" altLang="en-US" sz="2000" dirty="0">
                <a:solidFill>
                  <a:srgbClr val="FFC000"/>
                </a:solidFill>
              </a:rPr>
              <a:t>”</a:t>
            </a:r>
            <a:endParaRPr lang="zh-CN" altLang="en-US" sz="2000" b="1" dirty="0">
              <a:solidFill>
                <a:srgbClr val="FFC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37426F6-9B23-4E1F-A315-FFE8F2BCCDE6}"/>
              </a:ext>
            </a:extLst>
          </p:cNvPr>
          <p:cNvCxnSpPr>
            <a:cxnSpLocks/>
          </p:cNvCxnSpPr>
          <p:nvPr/>
        </p:nvCxnSpPr>
        <p:spPr>
          <a:xfrm flipH="1">
            <a:off x="3731754" y="3612531"/>
            <a:ext cx="2016224" cy="42887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DAC9CD8-F859-41C2-B7B0-A3A0E006EA26}"/>
              </a:ext>
            </a:extLst>
          </p:cNvPr>
          <p:cNvCxnSpPr>
            <a:cxnSpLocks/>
          </p:cNvCxnSpPr>
          <p:nvPr/>
        </p:nvCxnSpPr>
        <p:spPr>
          <a:xfrm flipH="1">
            <a:off x="4344306" y="4041401"/>
            <a:ext cx="1403672" cy="135727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C40E816-BFB2-48A2-8399-8B3C9D5515E9}"/>
              </a:ext>
            </a:extLst>
          </p:cNvPr>
          <p:cNvCxnSpPr>
            <a:cxnSpLocks/>
          </p:cNvCxnSpPr>
          <p:nvPr/>
        </p:nvCxnSpPr>
        <p:spPr>
          <a:xfrm flipH="1" flipV="1">
            <a:off x="4344306" y="4470271"/>
            <a:ext cx="1403672" cy="47292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4587FD6C-E6A4-4916-AE02-290A2AE4CB8B}"/>
              </a:ext>
            </a:extLst>
          </p:cNvPr>
          <p:cNvCxnSpPr>
            <a:cxnSpLocks/>
          </p:cNvCxnSpPr>
          <p:nvPr/>
        </p:nvCxnSpPr>
        <p:spPr>
          <a:xfrm flipH="1" flipV="1">
            <a:off x="3731754" y="4645359"/>
            <a:ext cx="2016224" cy="736851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0132ADE2-2CB4-4969-93DA-3C10190C1054}"/>
              </a:ext>
            </a:extLst>
          </p:cNvPr>
          <p:cNvSpPr/>
          <p:nvPr/>
        </p:nvSpPr>
        <p:spPr>
          <a:xfrm>
            <a:off x="1275342" y="4117212"/>
            <a:ext cx="324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Mixture Density Networks</a:t>
            </a:r>
          </a:p>
        </p:txBody>
      </p:sp>
    </p:spTree>
    <p:extLst>
      <p:ext uri="{BB962C8B-B14F-4D97-AF65-F5344CB8AC3E}">
        <p14:creationId xmlns:p14="http://schemas.microsoft.com/office/powerpoint/2010/main" val="401858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14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Experimental Evaluation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AB2F5C0-58CC-4AC1-84AC-941F8E57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339004"/>
            <a:ext cx="9924764" cy="417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7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15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Floorplans and</a:t>
            </a:r>
            <a:r>
              <a:rPr lang="zh-CN" altLang="en-US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Evaluation</a:t>
            </a:r>
            <a:r>
              <a:rPr lang="zh-CN" altLang="en-US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Metrics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B287A8-FE24-4C55-95D9-FA52833D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59" y="1192188"/>
            <a:ext cx="8308981" cy="5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Illustrative Experimental Results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FD6FF64-93A6-454D-9C70-280077831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36" y="1196752"/>
            <a:ext cx="9624392" cy="51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Illustrative Experimental Results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EBF5A-7EBE-430D-A0B9-3BCF2F80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327416"/>
            <a:ext cx="9125669" cy="49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8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18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Illustrative Experimental Results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0DA9FCB-DFA2-4D9D-BF55-A37B82385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265524"/>
            <a:ext cx="9024213" cy="48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21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19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Illustrative Experimental Results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2368CC-4BA9-4279-9531-F0700B9D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" y="1161117"/>
            <a:ext cx="12192000" cy="52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6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Introduction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6163F5C-FA24-4EA6-A064-3230421A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254947"/>
            <a:ext cx="10729192" cy="512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9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20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Conclusion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98AA31D-6B54-494B-AA33-B277EDAB5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06" r="37534" b="9611"/>
          <a:stretch/>
        </p:blipFill>
        <p:spPr>
          <a:xfrm>
            <a:off x="911424" y="2051445"/>
            <a:ext cx="5763065" cy="417646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5353B91-0031-415B-AB42-2FB01D3A0E32}"/>
              </a:ext>
            </a:extLst>
          </p:cNvPr>
          <p:cNvSpPr/>
          <p:nvPr/>
        </p:nvSpPr>
        <p:spPr>
          <a:xfrm>
            <a:off x="1127448" y="1497781"/>
            <a:ext cx="10297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Feature Extraction + Fusion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：提出了一个适用于多种信号融合的框架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6B937B-D49A-4B3C-9416-BFD55D468799}"/>
              </a:ext>
            </a:extLst>
          </p:cNvPr>
          <p:cNvSpPr/>
          <p:nvPr/>
        </p:nvSpPr>
        <p:spPr>
          <a:xfrm>
            <a:off x="7320136" y="2600727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具有序列相关性的信号融合，不仅仅是导航，例如：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400" b="1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连续定位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Wifi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视觉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     	      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Wifi+IMU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(PDR)</a:t>
            </a: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	       PDR+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视觉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b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2400" b="1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行为识别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：无线感知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视觉分析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…………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6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Conclusion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0B0B73-2033-4CB7-A5E1-AB9E4A57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03" r="23704" b="9033"/>
          <a:stretch/>
        </p:blipFill>
        <p:spPr>
          <a:xfrm>
            <a:off x="750018" y="1700808"/>
            <a:ext cx="2448273" cy="4320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1BDF28-D4B7-4326-B896-6C4057804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102" y="2492896"/>
            <a:ext cx="5564680" cy="30166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A2E3152-8F54-4BCC-8BCD-55A139CDA30D}"/>
              </a:ext>
            </a:extLst>
          </p:cNvPr>
          <p:cNvSpPr/>
          <p:nvPr/>
        </p:nvSpPr>
        <p:spPr>
          <a:xfrm>
            <a:off x="3184475" y="2522220"/>
            <a:ext cx="2636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Feature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层面的融合方法有点“糙”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考虑：映射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+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融合，均有可能损失信息。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效果下降的原因？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529BFF17-26EE-4826-82D3-9ADF9B81EABE}"/>
              </a:ext>
            </a:extLst>
          </p:cNvPr>
          <p:cNvCxnSpPr>
            <a:cxnSpLocks/>
          </p:cNvCxnSpPr>
          <p:nvPr/>
        </p:nvCxnSpPr>
        <p:spPr>
          <a:xfrm flipV="1">
            <a:off x="5632748" y="3861048"/>
            <a:ext cx="3847628" cy="1008112"/>
          </a:xfrm>
          <a:prstGeom prst="straightConnector1">
            <a:avLst/>
          </a:prstGeom>
          <a:ln w="38100">
            <a:solidFill>
              <a:srgbClr val="EA4A5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1C873752-F98A-43C9-826E-9BBB23611E6A}"/>
              </a:ext>
            </a:extLst>
          </p:cNvPr>
          <p:cNvSpPr/>
          <p:nvPr/>
        </p:nvSpPr>
        <p:spPr>
          <a:xfrm>
            <a:off x="2639616" y="140180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Feature Mapping &amp; Fusion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：融合的方法是否真的有效？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065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Conclusion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5B271A-4A2A-4424-88E1-5DF33EEDF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348880"/>
            <a:ext cx="4176464" cy="368839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13C550-0241-4164-AA7A-0E22F0D2D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776" y="2499796"/>
            <a:ext cx="4086696" cy="36624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13A288F-EC96-403F-95FC-9F548E9DA6F5}"/>
              </a:ext>
            </a:extLst>
          </p:cNvPr>
          <p:cNvSpPr/>
          <p:nvPr/>
        </p:nvSpPr>
        <p:spPr>
          <a:xfrm>
            <a:off x="2639616" y="140180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Feature Mapping &amp; Fusion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：融合的方法是否真的有效？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B74391-2A94-4824-98FD-811C1F68A5ED}"/>
              </a:ext>
            </a:extLst>
          </p:cNvPr>
          <p:cNvSpPr/>
          <p:nvPr/>
        </p:nvSpPr>
        <p:spPr>
          <a:xfrm>
            <a:off x="7536160" y="3248980"/>
            <a:ext cx="1584176" cy="1296144"/>
          </a:xfrm>
          <a:prstGeom prst="rect">
            <a:avLst/>
          </a:prstGeom>
          <a:ln w="38100">
            <a:solidFill>
              <a:srgbClr val="EA4A54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E7BB9F-3833-4F7D-AF91-14A20EBA9806}"/>
              </a:ext>
            </a:extLst>
          </p:cNvPr>
          <p:cNvSpPr/>
          <p:nvPr/>
        </p:nvSpPr>
        <p:spPr>
          <a:xfrm>
            <a:off x="2351584" y="3140968"/>
            <a:ext cx="1656184" cy="1224136"/>
          </a:xfrm>
          <a:prstGeom prst="rect">
            <a:avLst/>
          </a:prstGeom>
          <a:ln w="38100">
            <a:solidFill>
              <a:srgbClr val="EA4A54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992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Conclusion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F11055-2D45-4201-82C0-D05E2498933A}"/>
              </a:ext>
            </a:extLst>
          </p:cNvPr>
          <p:cNvSpPr/>
          <p:nvPr/>
        </p:nvSpPr>
        <p:spPr>
          <a:xfrm>
            <a:off x="1313969" y="1884207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WiFi</a:t>
            </a:r>
            <a:r>
              <a:rPr lang="zh-CN" altLang="en-US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指纹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0DD5F2-44AD-43F0-B8EC-7993CF7EE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78"/>
          <a:stretch/>
        </p:blipFill>
        <p:spPr>
          <a:xfrm>
            <a:off x="695400" y="2352079"/>
            <a:ext cx="2130737" cy="10905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6D3AFD-F9EC-4569-85C0-A7F98DC26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1" y="4615559"/>
            <a:ext cx="1464409" cy="146440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E0EF569-43D0-4A01-99B2-5549918E11B1}"/>
              </a:ext>
            </a:extLst>
          </p:cNvPr>
          <p:cNvSpPr/>
          <p:nvPr/>
        </p:nvSpPr>
        <p:spPr>
          <a:xfrm>
            <a:off x="983432" y="4149147"/>
            <a:ext cx="238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Deep-Feature</a:t>
            </a:r>
            <a:endParaRPr lang="zh-CN" altLang="en-US" sz="2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F9CF7AB-43CB-4F42-8357-AC175CFB77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59" b="20607"/>
          <a:stretch/>
        </p:blipFill>
        <p:spPr>
          <a:xfrm>
            <a:off x="8415977" y="3970913"/>
            <a:ext cx="2808311" cy="216043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AB0333D-B1AA-405F-9B86-889DF1A969A6}"/>
              </a:ext>
            </a:extLst>
          </p:cNvPr>
          <p:cNvSpPr/>
          <p:nvPr/>
        </p:nvSpPr>
        <p:spPr>
          <a:xfrm>
            <a:off x="8973586" y="6148627"/>
            <a:ext cx="2191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Timestamp Index</a:t>
            </a:r>
            <a:endParaRPr lang="zh-CN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C356BA0-BA64-44D4-A591-186AD321B8E6}"/>
              </a:ext>
            </a:extLst>
          </p:cNvPr>
          <p:cNvSpPr/>
          <p:nvPr/>
        </p:nvSpPr>
        <p:spPr>
          <a:xfrm>
            <a:off x="7985090" y="3688102"/>
            <a:ext cx="430887" cy="221752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altLang="zh-CN" sz="1600" dirty="0"/>
              <a:t>Timestamp Index</a:t>
            </a:r>
            <a:endParaRPr lang="zh-CN" altLang="en-US" sz="16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9C9FF1-3CC3-4F85-B5E6-3FEC606F6A4E}"/>
              </a:ext>
            </a:extLst>
          </p:cNvPr>
          <p:cNvSpPr/>
          <p:nvPr/>
        </p:nvSpPr>
        <p:spPr>
          <a:xfrm>
            <a:off x="6484382" y="1209436"/>
            <a:ext cx="2702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Feature Similarity 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78ED7E9-3270-4CF4-85CE-102A120A85D0}"/>
              </a:ext>
            </a:extLst>
          </p:cNvPr>
          <p:cNvSpPr/>
          <p:nvPr/>
        </p:nvSpPr>
        <p:spPr>
          <a:xfrm>
            <a:off x="1712143" y="3609917"/>
            <a:ext cx="715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C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VS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CDF2AB3-811D-4D1E-AD5F-18174A183B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37" b="21921"/>
          <a:stretch/>
        </p:blipFill>
        <p:spPr>
          <a:xfrm>
            <a:off x="8475416" y="1726824"/>
            <a:ext cx="2689431" cy="2062057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29EECF6-6DA3-4F62-A5A0-C9859483B3BD}"/>
              </a:ext>
            </a:extLst>
          </p:cNvPr>
          <p:cNvSpPr/>
          <p:nvPr/>
        </p:nvSpPr>
        <p:spPr>
          <a:xfrm>
            <a:off x="8909724" y="3770308"/>
            <a:ext cx="2191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Timestamp Index</a:t>
            </a:r>
            <a:endParaRPr lang="zh-CN" altLang="en-US" sz="16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FDCC9E9-E0B1-42B0-B7B7-012D1CC03279}"/>
              </a:ext>
            </a:extLst>
          </p:cNvPr>
          <p:cNvSpPr/>
          <p:nvPr/>
        </p:nvSpPr>
        <p:spPr>
          <a:xfrm>
            <a:off x="7921228" y="1869232"/>
            <a:ext cx="430887" cy="165807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altLang="zh-CN" sz="1600" dirty="0"/>
              <a:t>Timestamp Index</a:t>
            </a:r>
            <a:endParaRPr lang="zh-CN" altLang="en-US" sz="16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C7348F5-87B8-430A-B997-835B8D5F45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59" b="20607"/>
          <a:stretch/>
        </p:blipFill>
        <p:spPr>
          <a:xfrm>
            <a:off x="4870703" y="1628800"/>
            <a:ext cx="2808311" cy="2160439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836E2437-F572-449B-A417-B111CA0DCD41}"/>
              </a:ext>
            </a:extLst>
          </p:cNvPr>
          <p:cNvSpPr/>
          <p:nvPr/>
        </p:nvSpPr>
        <p:spPr>
          <a:xfrm>
            <a:off x="5519936" y="3806514"/>
            <a:ext cx="2191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Location Index</a:t>
            </a:r>
            <a:endParaRPr lang="zh-CN" altLang="en-US" sz="16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10C0ED5-48CE-4124-A8B7-D05189369A17}"/>
              </a:ext>
            </a:extLst>
          </p:cNvPr>
          <p:cNvSpPr/>
          <p:nvPr/>
        </p:nvSpPr>
        <p:spPr>
          <a:xfrm>
            <a:off x="4439816" y="1869232"/>
            <a:ext cx="430887" cy="169428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altLang="zh-CN" sz="1600" dirty="0"/>
              <a:t>Location Index</a:t>
            </a:r>
            <a:endParaRPr lang="zh-CN" altLang="en-US" sz="1600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86C31BA8-07FC-4E59-8851-B07E024218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37" b="21921"/>
          <a:stretch/>
        </p:blipFill>
        <p:spPr>
          <a:xfrm>
            <a:off x="5002186" y="4087868"/>
            <a:ext cx="2689431" cy="2062057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693FB6BA-0F70-4698-AD2E-A7F0B100BD29}"/>
              </a:ext>
            </a:extLst>
          </p:cNvPr>
          <p:cNvSpPr/>
          <p:nvPr/>
        </p:nvSpPr>
        <p:spPr>
          <a:xfrm>
            <a:off x="5528118" y="6131352"/>
            <a:ext cx="2191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Location Index</a:t>
            </a:r>
            <a:endParaRPr lang="zh-CN" altLang="en-US" sz="16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51DE0A8-6787-46F2-8BE3-B60EAAB12EA7}"/>
              </a:ext>
            </a:extLst>
          </p:cNvPr>
          <p:cNvSpPr/>
          <p:nvPr/>
        </p:nvSpPr>
        <p:spPr>
          <a:xfrm>
            <a:off x="4447998" y="3670827"/>
            <a:ext cx="430887" cy="221752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altLang="zh-CN" sz="1600" dirty="0"/>
              <a:t>Location Index</a:t>
            </a:r>
            <a:endParaRPr lang="zh-CN" altLang="en-US" sz="160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55CE7D6-9F65-43B7-A0F9-BC571610EC5D}"/>
              </a:ext>
            </a:extLst>
          </p:cNvPr>
          <p:cNvCxnSpPr>
            <a:cxnSpLocks/>
          </p:cNvCxnSpPr>
          <p:nvPr/>
        </p:nvCxnSpPr>
        <p:spPr>
          <a:xfrm>
            <a:off x="3143672" y="2859871"/>
            <a:ext cx="1296144" cy="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136BE44B-1D21-455D-9F67-5C3A01D61272}"/>
              </a:ext>
            </a:extLst>
          </p:cNvPr>
          <p:cNvCxnSpPr>
            <a:cxnSpLocks/>
          </p:cNvCxnSpPr>
          <p:nvPr/>
        </p:nvCxnSpPr>
        <p:spPr>
          <a:xfrm>
            <a:off x="3143672" y="5229200"/>
            <a:ext cx="1296144" cy="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07C09F32-A9C0-46BC-B9B4-5CC48A2C1479}"/>
              </a:ext>
            </a:extLst>
          </p:cNvPr>
          <p:cNvSpPr/>
          <p:nvPr/>
        </p:nvSpPr>
        <p:spPr>
          <a:xfrm>
            <a:off x="5872926" y="6399543"/>
            <a:ext cx="803864" cy="34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A</a:t>
            </a:r>
            <a:r>
              <a:rPr lang="zh-CN" altLang="en-US" sz="1600" dirty="0"/>
              <a:t>）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7B67D6E-F661-426F-9277-80D2EE2F0DDA}"/>
              </a:ext>
            </a:extLst>
          </p:cNvPr>
          <p:cNvSpPr/>
          <p:nvPr/>
        </p:nvSpPr>
        <p:spPr>
          <a:xfrm>
            <a:off x="9400255" y="6397574"/>
            <a:ext cx="1201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（</a:t>
            </a:r>
            <a:r>
              <a:rPr lang="en-US" altLang="zh-CN" sz="1600" dirty="0"/>
              <a:t>B</a:t>
            </a:r>
            <a:r>
              <a:rPr lang="zh-CN" altLang="en-US" sz="1600" dirty="0"/>
              <a:t>）</a:t>
            </a:r>
          </a:p>
        </p:txBody>
      </p:sp>
      <p:sp>
        <p:nvSpPr>
          <p:cNvPr id="42" name="灯片编号占位符 3">
            <a:extLst>
              <a:ext uri="{FF2B5EF4-FFF2-40B4-BE49-F238E27FC236}">
                <a16:creationId xmlns:a16="http://schemas.microsoft.com/office/drawing/2014/main" id="{45BC5233-02B9-4EA1-B7BD-D3BC66C7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840" y="6381328"/>
            <a:ext cx="2844800" cy="476250"/>
          </a:xfrm>
        </p:spPr>
        <p:txBody>
          <a:bodyPr/>
          <a:lstStyle/>
          <a:p>
            <a:fld id="{87AB51E9-348C-4DC8-84CE-839F8B9DCC07}" type="slidenum">
              <a:rPr lang="en-US" altLang="zh-CN" smtClean="0"/>
              <a:pPr/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86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4943872" y="301350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26302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01733E-4739-4E11-846A-052D95D00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46"/>
          <a:stretch/>
        </p:blipFill>
        <p:spPr>
          <a:xfrm>
            <a:off x="1199456" y="1196752"/>
            <a:ext cx="10059821" cy="54006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Existing Techniques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23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Limitations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9BA6332-68AC-4C80-B2A0-039F226E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118982"/>
            <a:ext cx="10632504" cy="54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0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Challenges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FF356D-C621-494A-81E3-3EC279BE8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03"/>
          <a:stretch/>
        </p:blipFill>
        <p:spPr>
          <a:xfrm>
            <a:off x="833020" y="1556791"/>
            <a:ext cx="10519564" cy="44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9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Related Work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3DE0B5C-910A-431D-A86D-CC701DDE7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0" y="1052736"/>
            <a:ext cx="10760370" cy="55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Related Work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71C23D-B9BE-4276-8EA1-3A26FDAA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192312"/>
            <a:ext cx="9839818" cy="54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2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4489F5C-BA39-4F1D-941C-133FC6ABD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1144557"/>
            <a:ext cx="9225836" cy="547489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Core Network Design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44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51E9-348C-4DC8-84CE-839F8B9DCC07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1B7CC2-FA5A-4E8D-A761-0D4EFDA20EF0}"/>
              </a:ext>
            </a:extLst>
          </p:cNvPr>
          <p:cNvSpPr txBox="1"/>
          <p:nvPr/>
        </p:nvSpPr>
        <p:spPr>
          <a:xfrm>
            <a:off x="695400" y="36575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030A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Unified Feature Design</a:t>
            </a:r>
            <a:endParaRPr lang="zh-CN" altLang="en-US" sz="4800" dirty="0">
              <a:solidFill>
                <a:srgbClr val="7030A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41F5DE-A0AC-4419-9CA4-D47A69F6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00"/>
          <a:stretch/>
        </p:blipFill>
        <p:spPr>
          <a:xfrm>
            <a:off x="1415480" y="1340768"/>
            <a:ext cx="9700887" cy="11521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09F3BD-A1BA-4484-B3F4-2F2C4FB34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246"/>
          <a:stretch/>
        </p:blipFill>
        <p:spPr>
          <a:xfrm>
            <a:off x="6204615" y="3231703"/>
            <a:ext cx="5614449" cy="20210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B1B2CBF-4B8A-46D2-AFAB-CFE8DA16609A}"/>
              </a:ext>
            </a:extLst>
          </p:cNvPr>
          <p:cNvSpPr/>
          <p:nvPr/>
        </p:nvSpPr>
        <p:spPr>
          <a:xfrm>
            <a:off x="2496770" y="5854513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ResNet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4B0C021-89F4-4689-896F-43F778193A0F}"/>
              </a:ext>
            </a:extLst>
          </p:cNvPr>
          <p:cNvSpPr/>
          <p:nvPr/>
        </p:nvSpPr>
        <p:spPr>
          <a:xfrm>
            <a:off x="8760361" y="551723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RNN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3556BB-8E83-49E5-9188-01BED5B4A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4242222"/>
            <a:ext cx="5718017" cy="13007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9192986-C1E1-4314-9DC1-742FA226AF58}"/>
              </a:ext>
            </a:extLst>
          </p:cNvPr>
          <p:cNvSpPr/>
          <p:nvPr/>
        </p:nvSpPr>
        <p:spPr>
          <a:xfrm>
            <a:off x="551384" y="2804467"/>
            <a:ext cx="51427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b="1" dirty="0">
                <a:solidFill>
                  <a:schemeClr val="accent1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resize images to 256x256 </a:t>
            </a:r>
          </a:p>
          <a:p>
            <a:pPr marL="342900" indent="-342900">
              <a:buAutoNum type="arabicPeriod"/>
            </a:pPr>
            <a:r>
              <a:rPr lang="en-US" altLang="zh-CN" sz="2000" b="1" dirty="0">
                <a:solidFill>
                  <a:schemeClr val="accent1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center crop the input image of 224x224</a:t>
            </a:r>
          </a:p>
          <a:p>
            <a:pPr marL="342900" indent="-342900">
              <a:buAutoNum type="arabicPeriod"/>
            </a:pPr>
            <a:r>
              <a:rPr lang="en-US" altLang="zh-CN" sz="2000" b="1" dirty="0">
                <a:solidFill>
                  <a:schemeClr val="accent1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Training</a:t>
            </a:r>
          </a:p>
          <a:p>
            <a:pPr marL="342900" indent="-342900">
              <a:buAutoNum type="arabicPeriod"/>
            </a:pPr>
            <a:r>
              <a:rPr lang="en-US" altLang="zh-CN" sz="2000" b="1" dirty="0">
                <a:solidFill>
                  <a:schemeClr val="accent1">
                    <a:lumMod val="1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remove the last few classification layers</a:t>
            </a:r>
            <a:endParaRPr lang="zh-CN" altLang="en-US" sz="2000" b="1" dirty="0">
              <a:solidFill>
                <a:schemeClr val="accent1">
                  <a:lumMod val="1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188296"/>
      </p:ext>
    </p:extLst>
  </p:cSld>
  <p:clrMapOvr>
    <a:masterClrMapping/>
  </p:clrMapOvr>
</p:sld>
</file>

<file path=ppt/theme/theme1.xml><?xml version="1.0" encoding="utf-8"?>
<a:theme xmlns:a="http://schemas.openxmlformats.org/drawingml/2006/main" name="slightly_digital">
  <a:themeElements>
    <a:clrScheme name="Office 主题​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​​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dirty="0" smtClean="0"/>
        </a:defPPr>
      </a:lstStyle>
    </a:sp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slightly_digital</Template>
  <TotalTime>45701</TotalTime>
  <Words>2304</Words>
  <Application>Microsoft Office PowerPoint</Application>
  <PresentationFormat>宽屏</PresentationFormat>
  <Paragraphs>130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Microsoft YaHei</vt:lpstr>
      <vt:lpstr>Microsoft YaHei</vt:lpstr>
      <vt:lpstr>Arial</vt:lpstr>
      <vt:lpstr>Calibri</vt:lpstr>
      <vt:lpstr>Century Gothic</vt:lpstr>
      <vt:lpstr>slightly_digital</vt:lpstr>
      <vt:lpstr>DeepNavi: A Deep Signal-Fusion Framework for Accurate and Applicable Indoor Navigation  Ubicomp 2019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HKUST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slightly digital</dc:title>
  <dc:creator>zimu</dc:creator>
  <cp:lastModifiedBy>123 123</cp:lastModifiedBy>
  <cp:revision>2081</cp:revision>
  <cp:lastPrinted>2016-04-08T02:17:10Z</cp:lastPrinted>
  <dcterms:created xsi:type="dcterms:W3CDTF">2013-09-30T01:54:11Z</dcterms:created>
  <dcterms:modified xsi:type="dcterms:W3CDTF">2020-03-18T06:38:29Z</dcterms:modified>
</cp:coreProperties>
</file>