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handoutMasterIdLst>
    <p:handoutMasterId r:id="rId21"/>
  </p:handoutMasterIdLst>
  <p:sldIdLst>
    <p:sldId id="750" r:id="rId2"/>
    <p:sldId id="781" r:id="rId3"/>
    <p:sldId id="861" r:id="rId4"/>
    <p:sldId id="860" r:id="rId5"/>
    <p:sldId id="862" r:id="rId6"/>
    <p:sldId id="859" r:id="rId7"/>
    <p:sldId id="867" r:id="rId8"/>
    <p:sldId id="856" r:id="rId9"/>
    <p:sldId id="863" r:id="rId10"/>
    <p:sldId id="864" r:id="rId11"/>
    <p:sldId id="870" r:id="rId12"/>
    <p:sldId id="872" r:id="rId13"/>
    <p:sldId id="871" r:id="rId14"/>
    <p:sldId id="873" r:id="rId15"/>
    <p:sldId id="865" r:id="rId16"/>
    <p:sldId id="868" r:id="rId17"/>
    <p:sldId id="869" r:id="rId18"/>
    <p:sldId id="748"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5">
          <p15:clr>
            <a:srgbClr val="A4A3A4"/>
          </p15:clr>
        </p15:guide>
        <p15:guide id="2" pos="38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赵 毅" initials="赵"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4A54"/>
    <a:srgbClr val="0CA1C9"/>
    <a:srgbClr val="52BCA8"/>
    <a:srgbClr val="009900"/>
    <a:srgbClr val="4472C4"/>
    <a:srgbClr val="C00000"/>
    <a:srgbClr val="9ED4D6"/>
    <a:srgbClr val="0B944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051" autoAdjust="0"/>
  </p:normalViewPr>
  <p:slideViewPr>
    <p:cSldViewPr showGuides="1">
      <p:cViewPr varScale="1">
        <p:scale>
          <a:sx n="74" d="100"/>
          <a:sy n="74" d="100"/>
        </p:scale>
        <p:origin x="1176" y="72"/>
      </p:cViewPr>
      <p:guideLst>
        <p:guide orient="horz" pos="2185"/>
        <p:guide pos="3872"/>
      </p:guideLst>
    </p:cSldViewPr>
  </p:slideViewPr>
  <p:outlineViewPr>
    <p:cViewPr>
      <p:scale>
        <a:sx n="33" d="100"/>
        <a:sy n="33" d="100"/>
      </p:scale>
      <p:origin x="0" y="23850"/>
    </p:cViewPr>
  </p:outlineViewPr>
  <p:notesTextViewPr>
    <p:cViewPr>
      <p:scale>
        <a:sx n="100" d="100"/>
        <a:sy n="100" d="100"/>
      </p:scale>
      <p:origin x="0" y="0"/>
    </p:cViewPr>
  </p:notesTextViewPr>
  <p:notesViewPr>
    <p:cSldViewPr>
      <p:cViewPr varScale="1">
        <p:scale>
          <a:sx n="95" d="100"/>
          <a:sy n="95" d="100"/>
        </p:scale>
        <p:origin x="3187"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3/3/2020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2020/3/3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121644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超边缘计算是中国移动针对工业互联网垂直行业现场业务部署设计的一套端到端体系架构。该技术架构利用边缘计算的能力在用户侧提供高效实时的业务处理能力，并通过现</a:t>
            </a:r>
          </a:p>
          <a:p>
            <a:r>
              <a:rPr lang="zh-CN" altLang="en-US" sz="1200" b="0" i="0" kern="1200" dirty="0" smtClean="0">
                <a:solidFill>
                  <a:schemeClr val="tx1"/>
                </a:solidFill>
                <a:effectLst/>
                <a:latin typeface="+mn-lt"/>
                <a:ea typeface="+mn-ea"/>
                <a:cs typeface="+mn-cs"/>
              </a:rPr>
              <a:t>场确定性时延网络的承载，以及边云协同的能力提供给用户更低时延、高可靠和高安全性的服务体验。</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基于网络虚拟化技术实现高灵活度及隔离度的应用部署能力，并采用网络实时传输技术（如 </a:t>
            </a:r>
            <a:r>
              <a:rPr lang="en-US" altLang="zh-CN" sz="1200" b="0" i="0" kern="1200" dirty="0" smtClean="0">
                <a:solidFill>
                  <a:schemeClr val="tx1"/>
                </a:solidFill>
                <a:effectLst/>
                <a:latin typeface="+mn-lt"/>
                <a:ea typeface="+mn-ea"/>
                <a:cs typeface="+mn-cs"/>
              </a:rPr>
              <a:t>TSN </a:t>
            </a:r>
            <a:r>
              <a:rPr lang="zh-CN" altLang="en-US" sz="1200" b="0" i="0" kern="1200" dirty="0" smtClean="0">
                <a:solidFill>
                  <a:schemeClr val="tx1"/>
                </a:solidFill>
                <a:effectLst/>
                <a:latin typeface="+mn-lt"/>
                <a:ea typeface="+mn-ea"/>
                <a:cs typeface="+mn-cs"/>
              </a:rPr>
              <a:t>等）提供确定性时延承载。目标是提供智能，实时，安全且质量可保证的垂直行业现场边缘计算业务及网络系统。</a:t>
            </a:r>
            <a:r>
              <a:rPr lang="zh-CN" altLang="en-US" dirty="0" smtClean="0"/>
              <a:t> </a:t>
            </a:r>
            <a:br>
              <a:rPr lang="zh-CN" altLang="en-US" dirty="0" smtClean="0"/>
            </a:b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17371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2019 24th IEEE International Conference on Emerging Technologies and Factory Automation (ETFA)</a:t>
            </a:r>
          </a:p>
          <a:p>
            <a:r>
              <a:rPr lang="zh-CN" altLang="en-US" sz="1200" b="0" i="0" kern="1200" dirty="0" smtClean="0">
                <a:solidFill>
                  <a:schemeClr val="tx1"/>
                </a:solidFill>
                <a:effectLst/>
                <a:latin typeface="+mn-lt"/>
                <a:ea typeface="+mn-ea"/>
                <a:cs typeface="+mn-cs"/>
              </a:rPr>
              <a:t>网络演算作为一种网络性能分析工具，确定性网络演算，计算网络性能的最坏边界</a:t>
            </a:r>
            <a:r>
              <a:rPr lang="zh-CN" altLang="en-US" dirty="0" smtClean="0"/>
              <a:t>。</a:t>
            </a:r>
            <a:endParaRPr lang="en-US" altLang="zh-CN" dirty="0" smtClean="0"/>
          </a:p>
          <a:p>
            <a:r>
              <a:rPr lang="zh-CN" altLang="en-US" dirty="0" smtClean="0"/>
              <a:t>模拟了一个工业环境的网络，网络的拓扑结构如图所示，流量有很多路径，也有不同的优先级，作者根据网络演算计算出延迟的上界。</a:t>
            </a:r>
            <a:endParaRPr lang="en-US" altLang="zh-CN" dirty="0" smtClean="0"/>
          </a:p>
          <a:p>
            <a:r>
              <a:rPr lang="zh-CN" altLang="en-US" dirty="0" smtClean="0"/>
              <a:t>结果显示只要网络配置合理，确定性延时是能够保障的。</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303046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Times New Roman" charset="0"/>
                <a:cs typeface="+mn-cs"/>
              </a:rPr>
              <a:t>在</a:t>
            </a:r>
            <a:r>
              <a:rPr lang="en-US" altLang="zh-CN" dirty="0" smtClean="0">
                <a:latin typeface="Times New Roman" charset="0"/>
                <a:cs typeface="+mn-cs"/>
              </a:rPr>
              <a:t>TSN</a:t>
            </a:r>
            <a:r>
              <a:rPr lang="zh-CN" altLang="en-US" dirty="0" smtClean="0">
                <a:latin typeface="Times New Roman" charset="0"/>
                <a:cs typeface="+mn-cs"/>
              </a:rPr>
              <a:t>的性能方面</a:t>
            </a:r>
            <a:r>
              <a:rPr lang="en-US" altLang="zh-CN" dirty="0" smtClean="0">
                <a:latin typeface="Times New Roman" charset="0"/>
                <a:cs typeface="+mn-cs"/>
              </a:rPr>
              <a:t>,</a:t>
            </a:r>
            <a:r>
              <a:rPr lang="zh-CN" altLang="en-US" dirty="0" smtClean="0">
                <a:latin typeface="Times New Roman" charset="0"/>
                <a:cs typeface="+mn-cs"/>
              </a:rPr>
              <a:t>有一篇比较重要的文章，和上一篇文章一样，也使用网络演算技术，他比较重要的一个贡献就是提出了一个基于网络计算的方法提升</a:t>
            </a:r>
            <a:r>
              <a:rPr lang="en-US" altLang="zh-CN" dirty="0" smtClean="0">
                <a:latin typeface="Times New Roman" charset="0"/>
                <a:cs typeface="+mn-cs"/>
              </a:rPr>
              <a:t>TSN</a:t>
            </a:r>
            <a:r>
              <a:rPr lang="zh-CN" altLang="en-US" dirty="0" smtClean="0">
                <a:latin typeface="Times New Roman" charset="0"/>
                <a:cs typeface="+mn-cs"/>
              </a:rPr>
              <a:t>的</a:t>
            </a:r>
            <a:r>
              <a:rPr lang="en-US" altLang="zh-CN" dirty="0" smtClean="0">
                <a:latin typeface="Times New Roman" charset="0"/>
                <a:cs typeface="+mn-cs"/>
              </a:rPr>
              <a:t>WCD</a:t>
            </a:r>
            <a:r>
              <a:rPr lang="zh-CN" altLang="en-US" dirty="0" smtClean="0">
                <a:latin typeface="Times New Roman" charset="0"/>
                <a:cs typeface="+mn-cs"/>
              </a:rPr>
              <a:t>性能，并且在实验中与</a:t>
            </a:r>
            <a:r>
              <a:rPr lang="en-US" altLang="zh-CN" dirty="0" smtClean="0">
                <a:latin typeface="Times New Roman" charset="0"/>
                <a:cs typeface="+mn-cs"/>
              </a:rPr>
              <a:t>16</a:t>
            </a:r>
            <a:r>
              <a:rPr lang="zh-CN" altLang="en-US" dirty="0" smtClean="0">
                <a:latin typeface="Times New Roman" charset="0"/>
                <a:cs typeface="+mn-cs"/>
              </a:rPr>
              <a:t>年的一个相关工作中的</a:t>
            </a:r>
            <a:r>
              <a:rPr lang="en-US" altLang="zh-CN" dirty="0" smtClean="0">
                <a:latin typeface="Times New Roman" charset="0"/>
                <a:cs typeface="+mn-cs"/>
              </a:rPr>
              <a:t>TSN</a:t>
            </a:r>
            <a:r>
              <a:rPr lang="zh-CN" altLang="en-US" dirty="0" smtClean="0">
                <a:latin typeface="Times New Roman" charset="0"/>
                <a:cs typeface="+mn-cs"/>
              </a:rPr>
              <a:t>性能进行对比，有非常明显的提升</a:t>
            </a:r>
            <a:endParaRPr lang="en-US" altLang="zh-CN" dirty="0" smtClean="0">
              <a:latin typeface="Times New Roman"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Times New Roman" charset="0"/>
                <a:cs typeface="+mn-cs"/>
              </a:rPr>
              <a:t>这个方法主要考虑了由门控制列表控制的时间触发流量，非抢占模式的保护频带和抢占模式的抢占开销等的影响</a:t>
            </a:r>
            <a:endParaRPr lang="en-US" altLang="zh-CN" dirty="0">
              <a:latin typeface="Times New Roman" charset="0"/>
              <a:cs typeface="+mn-cs"/>
            </a:endParaRPr>
          </a:p>
        </p:txBody>
      </p:sp>
      <p:sp>
        <p:nvSpPr>
          <p:cNvPr id="4" name="灯片编号占位符 3"/>
          <p:cNvSpPr>
            <a:spLocks noGrp="1"/>
          </p:cNvSpPr>
          <p:nvPr>
            <p:ph type="sldNum" sz="quarter" idx="5"/>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101206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TSN</a:t>
            </a:r>
            <a:r>
              <a:rPr lang="zh-CN" altLang="en-US" dirty="0" smtClean="0"/>
              <a:t>是有线的通信技术，</a:t>
            </a:r>
            <a:r>
              <a:rPr lang="en-US" altLang="zh-CN" dirty="0" err="1" smtClean="0"/>
              <a:t>WiFi</a:t>
            </a:r>
            <a:r>
              <a:rPr lang="zh-CN" altLang="en-US" dirty="0" smtClean="0"/>
              <a:t>是无线的通信技术，</a:t>
            </a:r>
            <a:endParaRPr lang="en-US" altLang="zh-CN" dirty="0" smtClean="0"/>
          </a:p>
          <a:p>
            <a:r>
              <a:rPr lang="zh-CN" altLang="en-US" dirty="0" smtClean="0"/>
              <a:t>通过修改</a:t>
            </a:r>
            <a:r>
              <a:rPr lang="en-US" altLang="zh-CN" dirty="0" smtClean="0"/>
              <a:t>WIFI802.11</a:t>
            </a:r>
            <a:r>
              <a:rPr lang="zh-CN" altLang="en-US" dirty="0" smtClean="0"/>
              <a:t>里面</a:t>
            </a:r>
            <a:r>
              <a:rPr lang="en-US" altLang="zh-CN" dirty="0" smtClean="0"/>
              <a:t>MAC</a:t>
            </a:r>
            <a:r>
              <a:rPr lang="zh-CN" altLang="en-US" dirty="0" smtClean="0"/>
              <a:t>层，使得</a:t>
            </a:r>
            <a:r>
              <a:rPr lang="en-US" altLang="zh-CN" dirty="0" smtClean="0"/>
              <a:t>WIFI</a:t>
            </a:r>
            <a:r>
              <a:rPr lang="zh-CN" altLang="en-US" dirty="0" smtClean="0"/>
              <a:t>能够和</a:t>
            </a:r>
            <a:r>
              <a:rPr lang="en-US" altLang="zh-CN" dirty="0" smtClean="0"/>
              <a:t>TSN</a:t>
            </a:r>
            <a:r>
              <a:rPr lang="zh-CN" altLang="en-US" dirty="0" smtClean="0"/>
              <a:t>共存，改进了</a:t>
            </a:r>
            <a:r>
              <a:rPr lang="en-US" altLang="zh-CN" dirty="0" smtClean="0"/>
              <a:t>WIFI</a:t>
            </a:r>
            <a:r>
              <a:rPr lang="zh-CN" altLang="en-US" dirty="0" smtClean="0"/>
              <a:t>的</a:t>
            </a:r>
            <a:r>
              <a:rPr lang="en-US" altLang="zh-CN" dirty="0" err="1" smtClean="0"/>
              <a:t>QoS</a:t>
            </a:r>
            <a:endParaRPr lang="en-US" altLang="zh-CN" dirty="0" smtClean="0"/>
          </a:p>
          <a:p>
            <a:r>
              <a:rPr lang="en-US" altLang="zh-CN" dirty="0" smtClean="0"/>
              <a:t>WIFI</a:t>
            </a:r>
            <a:r>
              <a:rPr lang="zh-CN" altLang="en-US" dirty="0" smtClean="0"/>
              <a:t>接收</a:t>
            </a:r>
            <a:r>
              <a:rPr lang="en-US" altLang="zh-CN" dirty="0" smtClean="0"/>
              <a:t>TSN</a:t>
            </a:r>
            <a:r>
              <a:rPr lang="zh-CN" altLang="en-US" dirty="0" smtClean="0"/>
              <a:t>流量也能够保留周期性的特性，在</a:t>
            </a:r>
            <a:r>
              <a:rPr lang="en-US" altLang="zh-CN" dirty="0" smtClean="0"/>
              <a:t>MAC</a:t>
            </a:r>
            <a:r>
              <a:rPr lang="zh-CN" altLang="en-US" dirty="0" smtClean="0"/>
              <a:t>层加了一个新的</a:t>
            </a:r>
            <a:r>
              <a:rPr lang="en-US" altLang="zh-CN" dirty="0" smtClean="0"/>
              <a:t>Access category</a:t>
            </a:r>
            <a:r>
              <a:rPr lang="zh-CN" altLang="en-US" dirty="0" smtClean="0"/>
              <a:t>。</a:t>
            </a:r>
            <a:endParaRPr lang="en-US" altLang="zh-CN" dirty="0" smtClean="0"/>
          </a:p>
          <a:p>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244295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2017</a:t>
            </a:r>
            <a:r>
              <a:rPr lang="zh-CN" altLang="en-US" dirty="0" smtClean="0"/>
              <a:t>年，引用数</a:t>
            </a:r>
            <a:r>
              <a:rPr lang="en-US" altLang="zh-CN" dirty="0" smtClean="0"/>
              <a:t>601</a:t>
            </a:r>
            <a:r>
              <a:rPr lang="zh-CN" altLang="en-US" dirty="0" smtClean="0"/>
              <a:t>。</a:t>
            </a:r>
            <a:endParaRPr lang="en-US" altLang="zh-CN" dirty="0" smtClean="0"/>
          </a:p>
          <a:p>
            <a:r>
              <a:rPr lang="zh-CN" altLang="en-US" dirty="0" smtClean="0"/>
              <a:t>一篇经典的综述，讲工业界未来的通信技术。指出</a:t>
            </a:r>
            <a:r>
              <a:rPr lang="en-US" altLang="zh-CN" dirty="0" smtClean="0"/>
              <a:t>TSN</a:t>
            </a:r>
            <a:r>
              <a:rPr lang="zh-CN" altLang="en-US" dirty="0" smtClean="0"/>
              <a:t>有潜力满足工业自动化的需求。也指出</a:t>
            </a:r>
            <a:r>
              <a:rPr lang="en-US" altLang="zh-CN" dirty="0" smtClean="0"/>
              <a:t>5G</a:t>
            </a:r>
            <a:r>
              <a:rPr lang="zh-CN" altLang="en-US" dirty="0" smtClean="0"/>
              <a:t>不能严格满足工业实时性的要求，但是可以用来传输非关键任务数据。</a:t>
            </a:r>
            <a:endParaRPr lang="en-US" altLang="zh-CN" dirty="0" smtClean="0"/>
          </a:p>
        </p:txBody>
      </p:sp>
      <p:sp>
        <p:nvSpPr>
          <p:cNvPr id="4" name="灯片编号占位符 3"/>
          <p:cNvSpPr>
            <a:spLocks noGrp="1"/>
          </p:cNvSpPr>
          <p:nvPr>
            <p:ph type="sldNum" sz="quarter" idx="5"/>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269644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smtClean="0">
                <a:solidFill>
                  <a:schemeClr val="tx1"/>
                </a:solidFill>
                <a:effectLst/>
                <a:latin typeface="+mn-lt"/>
                <a:ea typeface="+mn-ea"/>
                <a:cs typeface="+mn-cs"/>
              </a:rPr>
              <a:t>TTTech</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Computertechnik</a:t>
            </a:r>
            <a:r>
              <a:rPr lang="en-US" altLang="zh-CN" sz="1200" b="0" i="0" kern="1200" dirty="0" smtClean="0">
                <a:solidFill>
                  <a:schemeClr val="tx1"/>
                </a:solidFill>
                <a:effectLst/>
                <a:latin typeface="+mn-lt"/>
                <a:ea typeface="+mn-ea"/>
                <a:cs typeface="+mn-cs"/>
              </a:rPr>
              <a:t> AG</a:t>
            </a:r>
            <a:r>
              <a:rPr lang="zh-CN" altLang="en-US" sz="1200" b="0" i="0" kern="1200" dirty="0" smtClean="0">
                <a:solidFill>
                  <a:schemeClr val="tx1"/>
                </a:solidFill>
                <a:effectLst/>
                <a:latin typeface="+mn-lt"/>
                <a:ea typeface="+mn-ea"/>
                <a:cs typeface="+mn-cs"/>
              </a:rPr>
              <a:t>成立于</a:t>
            </a:r>
            <a:r>
              <a:rPr lang="en-US" altLang="zh-CN" sz="1200" b="0" i="0" kern="1200" dirty="0" smtClean="0">
                <a:solidFill>
                  <a:schemeClr val="tx1"/>
                </a:solidFill>
                <a:effectLst/>
                <a:latin typeface="+mn-lt"/>
                <a:ea typeface="+mn-ea"/>
                <a:cs typeface="+mn-cs"/>
              </a:rPr>
              <a:t>1998</a:t>
            </a:r>
            <a:r>
              <a:rPr lang="zh-CN" altLang="en-US" sz="1200" b="0" i="0" kern="1200" dirty="0" smtClean="0">
                <a:solidFill>
                  <a:schemeClr val="tx1"/>
                </a:solidFill>
                <a:effectLst/>
                <a:latin typeface="+mn-lt"/>
                <a:ea typeface="+mn-ea"/>
                <a:cs typeface="+mn-cs"/>
              </a:rPr>
              <a:t>年，总部设在奥地利，是领先的基于时间触发技术和模块化安全平台的网络设计解决方案提供商。</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测试板可以用来测试</a:t>
            </a:r>
            <a:r>
              <a:rPr lang="en-US" altLang="zh-CN" sz="1200" b="0" i="0" kern="1200" dirty="0" smtClean="0">
                <a:solidFill>
                  <a:schemeClr val="tx1"/>
                </a:solidFill>
                <a:effectLst/>
                <a:latin typeface="+mn-lt"/>
                <a:ea typeface="+mn-ea"/>
                <a:cs typeface="+mn-cs"/>
              </a:rPr>
              <a:t>TSN</a:t>
            </a:r>
            <a:r>
              <a:rPr lang="zh-CN" altLang="en-US" sz="1200" b="0" i="0" kern="1200" dirty="0" smtClean="0">
                <a:solidFill>
                  <a:schemeClr val="tx1"/>
                </a:solidFill>
                <a:effectLst/>
                <a:latin typeface="+mn-lt"/>
                <a:ea typeface="+mn-ea"/>
                <a:cs typeface="+mn-cs"/>
              </a:rPr>
              <a:t>功能</a:t>
            </a:r>
            <a:r>
              <a:rPr lang="zh-CN" altLang="en-US" sz="1200" b="0" i="0" kern="1200" dirty="0" smtClean="0">
                <a:solidFill>
                  <a:schemeClr val="tx1"/>
                </a:solidFill>
                <a:effectLst/>
                <a:latin typeface="+mn-lt"/>
                <a:ea typeface="+mn-ea"/>
                <a:cs typeface="+mn-cs"/>
              </a:rPr>
              <a:t>，评估硬件提供参考</a:t>
            </a:r>
            <a:r>
              <a:rPr lang="en-US" altLang="zh-CN" sz="1200" b="0" i="0" kern="1200" dirty="0" smtClean="0">
                <a:solidFill>
                  <a:schemeClr val="tx1"/>
                </a:solidFill>
                <a:effectLst/>
                <a:latin typeface="+mn-lt"/>
                <a:ea typeface="+mn-ea"/>
                <a:cs typeface="+mn-cs"/>
              </a:rPr>
              <a:t>Linux</a:t>
            </a:r>
            <a:r>
              <a:rPr lang="zh-CN" altLang="en-US" sz="1200" b="0" i="0" kern="1200" dirty="0" smtClean="0">
                <a:solidFill>
                  <a:schemeClr val="tx1"/>
                </a:solidFill>
                <a:effectLst/>
                <a:latin typeface="+mn-lt"/>
                <a:ea typeface="+mn-ea"/>
                <a:cs typeface="+mn-cs"/>
              </a:rPr>
              <a:t>架构，也可作为软件定制的基础。 </a:t>
            </a:r>
            <a:r>
              <a:rPr lang="en-US" altLang="zh-CN" sz="1200" b="0" i="0" kern="1200" dirty="0" smtClean="0">
                <a:solidFill>
                  <a:schemeClr val="tx1"/>
                </a:solidFill>
                <a:effectLst/>
                <a:latin typeface="+mn-lt"/>
                <a:ea typeface="+mn-ea"/>
                <a:cs typeface="+mn-cs"/>
              </a:rPr>
              <a:t>Linux</a:t>
            </a:r>
            <a:r>
              <a:rPr lang="zh-CN" altLang="en-US" sz="1200" b="0" i="0" kern="1200" dirty="0" smtClean="0">
                <a:solidFill>
                  <a:schemeClr val="tx1"/>
                </a:solidFill>
                <a:effectLst/>
                <a:latin typeface="+mn-lt"/>
                <a:ea typeface="+mn-ea"/>
                <a:cs typeface="+mn-cs"/>
              </a:rPr>
              <a:t>交换机驱动程序已经针对内核</a:t>
            </a:r>
            <a:r>
              <a:rPr lang="en-US" altLang="zh-CN" sz="1200" b="0" i="0" kern="1200" dirty="0" smtClean="0">
                <a:solidFill>
                  <a:schemeClr val="tx1"/>
                </a:solidFill>
                <a:effectLst/>
                <a:latin typeface="+mn-lt"/>
                <a:ea typeface="+mn-ea"/>
                <a:cs typeface="+mn-cs"/>
              </a:rPr>
              <a:t>4.9LTSI</a:t>
            </a:r>
            <a:r>
              <a:rPr lang="zh-CN" altLang="en-US" sz="1200" b="0" i="0" kern="1200" dirty="0" smtClean="0">
                <a:solidFill>
                  <a:schemeClr val="tx1"/>
                </a:solidFill>
                <a:effectLst/>
                <a:latin typeface="+mn-lt"/>
                <a:ea typeface="+mn-ea"/>
                <a:cs typeface="+mn-cs"/>
              </a:rPr>
              <a:t>进行了优化，这为实现工业设备提供了长期的稳定性。</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168987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IP</a:t>
            </a:r>
            <a:r>
              <a:rPr lang="zh-CN" altLang="en-US" sz="1200" b="0" i="0" kern="1200" dirty="0" smtClean="0">
                <a:solidFill>
                  <a:schemeClr val="tx1"/>
                </a:solidFill>
                <a:effectLst/>
                <a:latin typeface="+mn-lt"/>
                <a:ea typeface="+mn-ea"/>
                <a:cs typeface="+mn-cs"/>
              </a:rPr>
              <a:t>解决方案边缘中支持的</a:t>
            </a:r>
            <a:r>
              <a:rPr lang="en-US" altLang="zh-CN" sz="1200" b="0" i="0" kern="1200" dirty="0" smtClean="0">
                <a:solidFill>
                  <a:schemeClr val="tx1"/>
                </a:solidFill>
                <a:effectLst/>
                <a:latin typeface="+mn-lt"/>
                <a:ea typeface="+mn-ea"/>
                <a:cs typeface="+mn-cs"/>
              </a:rPr>
              <a:t>YANG</a:t>
            </a:r>
            <a:r>
              <a:rPr lang="zh-CN" altLang="en-US" sz="1200" b="0" i="0" kern="1200" dirty="0" smtClean="0">
                <a:solidFill>
                  <a:schemeClr val="tx1"/>
                </a:solidFill>
                <a:effectLst/>
                <a:latin typeface="+mn-lt"/>
                <a:ea typeface="+mn-ea"/>
                <a:cs typeface="+mn-cs"/>
              </a:rPr>
              <a:t>模型可用于配置各种交换功能，例如</a:t>
            </a:r>
            <a:r>
              <a:rPr lang="en-US" altLang="zh-CN" sz="1200" b="0" i="0" kern="1200" dirty="0" smtClean="0">
                <a:solidFill>
                  <a:schemeClr val="tx1"/>
                </a:solidFill>
                <a:effectLst/>
                <a:latin typeface="+mn-lt"/>
                <a:ea typeface="+mn-ea"/>
                <a:cs typeface="+mn-cs"/>
              </a:rPr>
              <a:t>VLAN</a:t>
            </a:r>
            <a:r>
              <a:rPr lang="zh-CN" altLang="en-US" sz="1200" b="0" i="0" kern="1200" dirty="0" smtClean="0">
                <a:solidFill>
                  <a:schemeClr val="tx1"/>
                </a:solidFill>
                <a:effectLst/>
                <a:latin typeface="+mn-lt"/>
                <a:ea typeface="+mn-ea"/>
                <a:cs typeface="+mn-cs"/>
              </a:rPr>
              <a:t>、转发和端口状态。</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16</a:t>
            </a:fld>
            <a:endParaRPr lang="zh-CN" altLang="en-US"/>
          </a:p>
        </p:txBody>
      </p:sp>
    </p:spTree>
    <p:extLst>
      <p:ext uri="{BB962C8B-B14F-4D97-AF65-F5344CB8AC3E}">
        <p14:creationId xmlns:p14="http://schemas.microsoft.com/office/powerpoint/2010/main" val="373472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该软件以应用程序参数作为输入，计算匹配的</a:t>
            </a:r>
            <a:r>
              <a:rPr lang="en-US" altLang="zh-CN" sz="1200" b="0" i="0" kern="1200" dirty="0" smtClean="0">
                <a:solidFill>
                  <a:schemeClr val="tx1"/>
                </a:solidFill>
                <a:effectLst/>
                <a:latin typeface="+mn-lt"/>
                <a:ea typeface="+mn-ea"/>
                <a:cs typeface="+mn-cs"/>
              </a:rPr>
              <a:t>TSN</a:t>
            </a:r>
            <a:r>
              <a:rPr lang="zh-CN" altLang="en-US" sz="1200" b="0" i="0" kern="1200" dirty="0" smtClean="0">
                <a:solidFill>
                  <a:schemeClr val="tx1"/>
                </a:solidFill>
                <a:effectLst/>
                <a:latin typeface="+mn-lt"/>
                <a:ea typeface="+mn-ea"/>
                <a:cs typeface="+mn-cs"/>
              </a:rPr>
              <a:t>网络调度，并创建配置数据，以便通过标准的</a:t>
            </a:r>
            <a:r>
              <a:rPr lang="en-US" altLang="zh-CN" sz="1200" b="0" i="0" kern="1200" dirty="0" smtClean="0">
                <a:solidFill>
                  <a:schemeClr val="tx1"/>
                </a:solidFill>
                <a:effectLst/>
                <a:latin typeface="+mn-lt"/>
                <a:ea typeface="+mn-ea"/>
                <a:cs typeface="+mn-cs"/>
              </a:rPr>
              <a:t>NETCONF/YANG</a:t>
            </a:r>
            <a:r>
              <a:rPr lang="zh-CN" altLang="en-US" sz="1200" b="0" i="0" kern="1200" dirty="0" smtClean="0">
                <a:solidFill>
                  <a:schemeClr val="tx1"/>
                </a:solidFill>
                <a:effectLst/>
                <a:latin typeface="+mn-lt"/>
                <a:ea typeface="+mn-ea"/>
                <a:cs typeface="+mn-cs"/>
              </a:rPr>
              <a:t>接口部署到网络交换机。</a:t>
            </a:r>
            <a:r>
              <a:rPr lang="en-US" altLang="zh-CN" sz="1200" b="0" i="0" kern="1200" dirty="0" smtClean="0">
                <a:solidFill>
                  <a:schemeClr val="tx1"/>
                </a:solidFill>
                <a:effectLst/>
                <a:latin typeface="+mn-lt"/>
                <a:ea typeface="+mn-ea"/>
                <a:cs typeface="+mn-cs"/>
              </a:rPr>
              <a:t>Slate XNS</a:t>
            </a:r>
            <a:r>
              <a:rPr lang="zh-CN" altLang="en-US" sz="1200" b="0" i="0" kern="1200" dirty="0" smtClean="0">
                <a:solidFill>
                  <a:schemeClr val="tx1"/>
                </a:solidFill>
                <a:effectLst/>
                <a:latin typeface="+mn-lt"/>
                <a:ea typeface="+mn-ea"/>
                <a:cs typeface="+mn-cs"/>
              </a:rPr>
              <a:t>软件提供了用于建模网络拓扑和输入系统参数的</a:t>
            </a:r>
            <a:r>
              <a:rPr lang="en-US" altLang="zh-CN" sz="1200" b="0" i="0" kern="1200" dirty="0" smtClean="0">
                <a:solidFill>
                  <a:schemeClr val="tx1"/>
                </a:solidFill>
                <a:effectLst/>
                <a:latin typeface="+mn-lt"/>
                <a:ea typeface="+mn-ea"/>
                <a:cs typeface="+mn-cs"/>
              </a:rPr>
              <a:t>GUI</a:t>
            </a:r>
            <a:r>
              <a:rPr lang="zh-CN" altLang="en-US" sz="1200" b="0" i="0" kern="1200" dirty="0" smtClean="0">
                <a:solidFill>
                  <a:schemeClr val="tx1"/>
                </a:solidFill>
                <a:effectLst/>
                <a:latin typeface="+mn-lt"/>
                <a:ea typeface="+mn-ea"/>
                <a:cs typeface="+mn-cs"/>
              </a:rPr>
              <a:t>。</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17</a:t>
            </a:fld>
            <a:endParaRPr lang="zh-CN" altLang="en-US"/>
          </a:p>
        </p:txBody>
      </p:sp>
    </p:spTree>
    <p:extLst>
      <p:ext uri="{BB962C8B-B14F-4D97-AF65-F5344CB8AC3E}">
        <p14:creationId xmlns:p14="http://schemas.microsoft.com/office/powerpoint/2010/main" val="257575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ct val="0"/>
              </a:spcBef>
            </a:pPr>
            <a:r>
              <a:rPr lang="zh-CN" altLang="en-US" dirty="0" smtClean="0"/>
              <a:t>时间敏感网络是由</a:t>
            </a:r>
            <a:r>
              <a:rPr lang="en-US" altLang="zh-CN" dirty="0" err="1" smtClean="0"/>
              <a:t>ieee</a:t>
            </a:r>
            <a:r>
              <a:rPr lang="zh-CN" altLang="en-US" dirty="0" smtClean="0"/>
              <a:t>定义的以太网扩展协议</a:t>
            </a:r>
            <a:endParaRPr lang="en-US" altLang="zh-CN" dirty="0" smtClean="0"/>
          </a:p>
          <a:p>
            <a:pPr>
              <a:spcBef>
                <a:spcPct val="0"/>
              </a:spcBef>
            </a:pPr>
            <a:r>
              <a:rPr lang="zh-CN" altLang="en-US" dirty="0" smtClean="0"/>
              <a:t>最初是希望可以让基于以太网的网络具有更高的确定性</a:t>
            </a:r>
            <a:endParaRPr lang="en-US" altLang="zh-CN" dirty="0" smtClean="0"/>
          </a:p>
          <a:p>
            <a:pPr>
              <a:spcBef>
                <a:spcPct val="0"/>
              </a:spcBef>
            </a:pPr>
            <a:r>
              <a:rPr lang="zh-CN" altLang="en-US" dirty="0" smtClean="0"/>
              <a:t>目前我们常用的以太网和无线以太网都是面向带宽的，但是随着直播视频流等对带宽和时延都有较高要求的应用需求不断上升，大家就对网络的时间敏感程度有了越来越高的要求</a:t>
            </a:r>
          </a:p>
          <a:p>
            <a:pPr>
              <a:defRPr/>
            </a:pPr>
            <a:endParaRPr lang="en-US" altLang="zh-CN" dirty="0" smtClean="0">
              <a:latin typeface="Times New Roman" charset="0"/>
              <a:cs typeface="+mn-cs"/>
            </a:endParaRPr>
          </a:p>
          <a:p>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368821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ct val="0"/>
              </a:spcBef>
            </a:pPr>
            <a:r>
              <a:rPr lang="en-US" altLang="zh-CN" sz="1200" b="0" i="0" kern="1200" dirty="0" smtClean="0">
                <a:solidFill>
                  <a:schemeClr val="tx1"/>
                </a:solidFill>
                <a:effectLst/>
                <a:latin typeface="+mn-lt"/>
                <a:ea typeface="+mn-ea"/>
                <a:cs typeface="+mn-cs"/>
              </a:rPr>
              <a:t>802.1TSN</a:t>
            </a:r>
            <a:r>
              <a:rPr lang="zh-CN" altLang="en-US" sz="1200" b="0" i="0" kern="1200" dirty="0" smtClean="0">
                <a:solidFill>
                  <a:schemeClr val="tx1"/>
                </a:solidFill>
                <a:effectLst/>
                <a:latin typeface="+mn-lt"/>
                <a:ea typeface="+mn-ea"/>
                <a:cs typeface="+mn-cs"/>
              </a:rPr>
              <a:t>任务组成立后，针对确定性交换的目标，在时间同步，延时保证，交换可靠性以及网络管理方面研究了多种算法和协议机制。</a:t>
            </a:r>
            <a:endParaRPr lang="en-US" altLang="zh-CN" sz="1200" b="0" i="0" kern="1200" dirty="0" smtClean="0">
              <a:solidFill>
                <a:schemeClr val="tx1"/>
              </a:solidFill>
              <a:effectLst/>
              <a:latin typeface="+mn-lt"/>
              <a:ea typeface="+mn-ea"/>
              <a:cs typeface="+mn-cs"/>
            </a:endParaRPr>
          </a:p>
          <a:p>
            <a:pPr>
              <a:spcBef>
                <a:spcPct val="0"/>
              </a:spcBef>
            </a:pPr>
            <a:r>
              <a:rPr lang="zh-CN" altLang="en-US" sz="1200" b="0" i="0" kern="1200" dirty="0" smtClean="0">
                <a:solidFill>
                  <a:schemeClr val="tx1"/>
                </a:solidFill>
                <a:effectLst/>
                <a:latin typeface="+mn-lt"/>
                <a:ea typeface="+mn-ea"/>
                <a:cs typeface="+mn-cs"/>
              </a:rPr>
              <a:t>这是</a:t>
            </a:r>
            <a:r>
              <a:rPr lang="en-US" altLang="zh-CN" sz="1200" b="0" i="0" kern="1200" dirty="0" smtClean="0">
                <a:solidFill>
                  <a:schemeClr val="tx1"/>
                </a:solidFill>
                <a:effectLst/>
                <a:latin typeface="+mn-lt"/>
                <a:ea typeface="+mn-ea"/>
                <a:cs typeface="+mn-cs"/>
              </a:rPr>
              <a:t>TSN</a:t>
            </a:r>
            <a:r>
              <a:rPr lang="zh-CN" altLang="en-US" sz="1200" b="0" i="0" kern="1200" dirty="0" smtClean="0">
                <a:solidFill>
                  <a:schemeClr val="tx1"/>
                </a:solidFill>
                <a:effectLst/>
                <a:latin typeface="+mn-lt"/>
                <a:ea typeface="+mn-ea"/>
                <a:cs typeface="+mn-cs"/>
              </a:rPr>
              <a:t>核心的交换算法和协议机制。</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309912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
            </a:r>
            <a:br>
              <a:rPr lang="zh-CN" altLang="en-US" smtClean="0"/>
            </a:br>
            <a:r>
              <a:rPr lang="zh-CN" altLang="en-US" sz="1200" b="0" i="0" kern="1200" smtClean="0">
                <a:solidFill>
                  <a:schemeClr val="tx1"/>
                </a:solidFill>
                <a:effectLst/>
                <a:latin typeface="+mn-lt"/>
                <a:ea typeface="+mn-ea"/>
                <a:cs typeface="+mn-cs"/>
              </a:rPr>
              <a:t>主要包括工业控制网络和工业信息网络两个部分。</a:t>
            </a:r>
            <a:r>
              <a:rPr lang="zh-CN" altLang="en-US" smtClean="0"/>
              <a:t>工业</a:t>
            </a:r>
            <a:r>
              <a:rPr lang="zh-CN" altLang="en-US" dirty="0" smtClean="0"/>
              <a:t>网络中的控制信息需要确定性时延。但是传统的工业以太网有一些缺点，</a:t>
            </a:r>
            <a:r>
              <a:rPr lang="zh-CN" altLang="en-US" sz="1200" b="0" i="0" kern="1200" dirty="0" smtClean="0">
                <a:solidFill>
                  <a:schemeClr val="tx1"/>
                </a:solidFill>
                <a:effectLst/>
                <a:latin typeface="+mn-lt"/>
                <a:ea typeface="+mn-ea"/>
                <a:cs typeface="+mn-cs"/>
              </a:rPr>
              <a:t>从下面的左图就可以看出来，传统的工业以太网为了满足确定性时延等工业场景要求，需要对网络协议进行定制，</a:t>
            </a:r>
            <a:r>
              <a:rPr lang="zh-CN" altLang="en-US" sz="1200" b="0" i="0" kern="1200" smtClean="0">
                <a:solidFill>
                  <a:schemeClr val="tx1"/>
                </a:solidFill>
                <a:effectLst/>
                <a:latin typeface="+mn-lt"/>
                <a:ea typeface="+mn-ea"/>
                <a:cs typeface="+mn-cs"/>
              </a:rPr>
              <a:t>并</a:t>
            </a:r>
            <a:r>
              <a:rPr lang="zh-CN" altLang="en-US" sz="1200" b="0" i="0" kern="1200" smtClean="0">
                <a:solidFill>
                  <a:schemeClr val="tx1"/>
                </a:solidFill>
                <a:effectLst/>
                <a:latin typeface="+mn-lt"/>
                <a:ea typeface="+mn-ea"/>
                <a:cs typeface="+mn-cs"/>
              </a:rPr>
              <a:t>需要专门</a:t>
            </a:r>
            <a:r>
              <a:rPr lang="zh-CN" altLang="en-US" sz="1200" b="0" i="0" kern="1200" dirty="0" smtClean="0">
                <a:solidFill>
                  <a:schemeClr val="tx1"/>
                </a:solidFill>
                <a:effectLst/>
                <a:latin typeface="+mn-lt"/>
                <a:ea typeface="+mn-ea"/>
                <a:cs typeface="+mn-cs"/>
              </a:rPr>
              <a:t>的硬件支持，所以导致不同协议的设备无法互通、可扩展性差、成本高等问题。</a:t>
            </a:r>
            <a:r>
              <a:rPr lang="zh-CN" altLang="en-US" dirty="0" smtClean="0"/>
              <a:t/>
            </a:r>
            <a:br>
              <a:rPr lang="zh-CN" altLang="en-US" dirty="0" smtClean="0"/>
            </a:br>
            <a:endParaRPr lang="en-US" altLang="zh-CN" dirty="0" smtClean="0"/>
          </a:p>
          <a:p>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325782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这个表中列举了一些主流的工业以太网协议和背后的代表厂家。每一个工业以太协议背后基本都有一个工业集成商巨头在主导着该协议的生态圈构建，但是它们之间是相对封闭的。而</a:t>
            </a:r>
            <a:r>
              <a:rPr lang="en-US" altLang="zh-CN" sz="1200" b="0" i="0" kern="1200" dirty="0" smtClean="0">
                <a:solidFill>
                  <a:schemeClr val="tx1"/>
                </a:solidFill>
                <a:effectLst/>
                <a:latin typeface="+mn-lt"/>
                <a:ea typeface="+mn-ea"/>
                <a:cs typeface="+mn-cs"/>
              </a:rPr>
              <a:t>TSN</a:t>
            </a:r>
            <a:r>
              <a:rPr lang="zh-CN" altLang="en-US" sz="1200" b="0" i="0" kern="1200" dirty="0" smtClean="0">
                <a:solidFill>
                  <a:schemeClr val="tx1"/>
                </a:solidFill>
                <a:effectLst/>
                <a:latin typeface="+mn-lt"/>
                <a:ea typeface="+mn-ea"/>
                <a:cs typeface="+mn-cs"/>
              </a:rPr>
              <a:t>就能摆脱传统的工业以太网的缺点，这是因为它基于通用的以太网协议，也能提供确定性时延、带宽保证等工业需求。除此之外还能带来一些新的好处，比如这样不同的供应商设备在网络级别就能够兼容，很容易在原来的工业环境中扩展新设备。还有</a:t>
            </a:r>
            <a:r>
              <a:rPr lang="en-US" altLang="zh-CN" sz="1200" b="0" i="0" kern="1200" dirty="0" smtClean="0">
                <a:solidFill>
                  <a:schemeClr val="tx1"/>
                </a:solidFill>
                <a:effectLst/>
                <a:latin typeface="+mn-lt"/>
                <a:ea typeface="+mn-ea"/>
                <a:cs typeface="+mn-cs"/>
              </a:rPr>
              <a:t>TSN</a:t>
            </a:r>
            <a:r>
              <a:rPr lang="zh-CN" altLang="en-US" sz="1200" b="0" i="0" kern="1200" dirty="0" smtClean="0">
                <a:solidFill>
                  <a:schemeClr val="tx1"/>
                </a:solidFill>
                <a:effectLst/>
                <a:latin typeface="+mn-lt"/>
                <a:ea typeface="+mn-ea"/>
                <a:cs typeface="+mn-cs"/>
              </a:rPr>
              <a:t>的关键信息和非关键信息是可以共存于通信线路的，建立任务关键</a:t>
            </a:r>
            <a:r>
              <a:rPr lang="en-US" altLang="zh-CN" sz="1200" b="0" i="0" kern="1200" dirty="0" smtClean="0">
                <a:solidFill>
                  <a:schemeClr val="tx1"/>
                </a:solidFill>
                <a:effectLst/>
                <a:latin typeface="+mn-lt"/>
                <a:ea typeface="+mn-ea"/>
                <a:cs typeface="+mn-cs"/>
              </a:rPr>
              <a:t>TSN</a:t>
            </a:r>
            <a:r>
              <a:rPr lang="zh-CN" altLang="en-US" sz="1200" b="0" i="0" kern="1200" dirty="0" smtClean="0">
                <a:solidFill>
                  <a:schemeClr val="tx1"/>
                </a:solidFill>
                <a:effectLst/>
                <a:latin typeface="+mn-lt"/>
                <a:ea typeface="+mn-ea"/>
                <a:cs typeface="+mn-cs"/>
              </a:rPr>
              <a:t>系统无需修改现有的非关键网络基础设施。</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214829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图中是工业互联网网络的整体架构。工业</a:t>
            </a:r>
            <a:r>
              <a:rPr lang="zh-CN" altLang="en-US" sz="1200" b="0" i="0" kern="1200" dirty="0" smtClean="0">
                <a:solidFill>
                  <a:schemeClr val="tx1"/>
                </a:solidFill>
                <a:effectLst/>
                <a:latin typeface="+mn-lt"/>
                <a:ea typeface="+mn-ea"/>
                <a:cs typeface="+mn-cs"/>
              </a:rPr>
              <a:t>互联网场景下的互联互通，不仅需要实现控制网络中各业务单元的互通，还需要打通从现场控制到云端的数据通路。时间敏感网络将做为工业网络互联互通的核心，连接传统工业以太网产线、负责采集海量工业数据的物联网、承载各类控制和运行维护流量。</a:t>
            </a:r>
            <a:r>
              <a:rPr lang="zh-CN" altLang="en-US" dirty="0" smtClean="0"/>
              <a:t/>
            </a:r>
            <a:br>
              <a:rPr lang="zh-CN" altLang="en-US" dirty="0" smtClean="0"/>
            </a:b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376460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通过测试床，模拟构建高速主干环网，验证</a:t>
            </a:r>
            <a:r>
              <a:rPr lang="en-US" altLang="zh-CN" dirty="0" smtClean="0"/>
              <a:t>TSN</a:t>
            </a:r>
            <a:r>
              <a:rPr lang="zh-CN" altLang="en-US" dirty="0" smtClean="0"/>
              <a:t>的性能。</a:t>
            </a:r>
            <a:r>
              <a:rPr lang="en-US" altLang="zh-CN" dirty="0" smtClean="0"/>
              <a:t>6</a:t>
            </a:r>
            <a:r>
              <a:rPr lang="zh-CN" altLang="en-US" dirty="0" smtClean="0"/>
              <a:t>台</a:t>
            </a:r>
            <a:r>
              <a:rPr lang="en-US" altLang="zh-CN" dirty="0" smtClean="0"/>
              <a:t>TSN</a:t>
            </a:r>
            <a:r>
              <a:rPr lang="zh-CN" altLang="en-US" dirty="0" smtClean="0"/>
              <a:t>网络交换机组成的主干环网，</a:t>
            </a:r>
            <a:r>
              <a:rPr lang="en-US" altLang="zh-CN" dirty="0" smtClean="0"/>
              <a:t>2</a:t>
            </a:r>
            <a:r>
              <a:rPr lang="zh-CN" altLang="en-US" dirty="0" smtClean="0"/>
              <a:t>套支持</a:t>
            </a:r>
            <a:r>
              <a:rPr lang="en-US" altLang="zh-CN" dirty="0" smtClean="0"/>
              <a:t>TSN</a:t>
            </a:r>
            <a:r>
              <a:rPr lang="zh-CN" altLang="en-US" dirty="0" smtClean="0"/>
              <a:t>网络控制器组成的两轴同步控制</a:t>
            </a:r>
            <a:r>
              <a:rPr lang="zh-CN" altLang="en-US" sz="1200" b="0" i="0" kern="1200" dirty="0" smtClean="0">
                <a:solidFill>
                  <a:schemeClr val="tx1"/>
                </a:solidFill>
                <a:effectLst/>
                <a:latin typeface="+mn-lt"/>
                <a:ea typeface="+mn-ea"/>
                <a:cs typeface="+mn-cs"/>
              </a:rPr>
              <a:t>系统共同模拟连续生产动作。</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华为、沈阳自动化研究生、中国移动、中国信息通信研究院</a:t>
            </a:r>
            <a:r>
              <a:rPr lang="zh-CN" altLang="en-US" dirty="0" smtClean="0"/>
              <a:t> </a:t>
            </a:r>
            <a:br>
              <a:rPr lang="zh-CN" altLang="en-US" dirty="0" smtClean="0"/>
            </a:b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28997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OPC UA </a:t>
            </a:r>
            <a:r>
              <a:rPr lang="zh-CN" altLang="en-US" sz="1200" b="0" i="0" kern="1200" dirty="0" smtClean="0">
                <a:solidFill>
                  <a:schemeClr val="tx1"/>
                </a:solidFill>
                <a:effectLst/>
                <a:latin typeface="+mn-lt"/>
                <a:ea typeface="+mn-ea"/>
                <a:cs typeface="+mn-cs"/>
              </a:rPr>
              <a:t>和 </a:t>
            </a:r>
            <a:r>
              <a:rPr lang="en-US" altLang="zh-CN" sz="1200" b="0" i="0" kern="1200" dirty="0" smtClean="0">
                <a:solidFill>
                  <a:schemeClr val="tx1"/>
                </a:solidFill>
                <a:effectLst/>
                <a:latin typeface="+mn-lt"/>
                <a:ea typeface="+mn-ea"/>
                <a:cs typeface="+mn-cs"/>
              </a:rPr>
              <a:t>TSN </a:t>
            </a:r>
            <a:r>
              <a:rPr lang="zh-CN" altLang="en-US" sz="1200" b="0" i="0" kern="1200" dirty="0" smtClean="0">
                <a:solidFill>
                  <a:schemeClr val="tx1"/>
                </a:solidFill>
                <a:effectLst/>
                <a:latin typeface="+mn-lt"/>
                <a:ea typeface="+mn-ea"/>
                <a:cs typeface="+mn-cs"/>
              </a:rPr>
              <a:t>的融合是未来的主要方向，能够提升工业现场的信息交互效率。 </a:t>
            </a:r>
            <a:r>
              <a:rPr lang="en-US" altLang="zh-CN" sz="1200" b="0" i="0" kern="1200" dirty="0" smtClean="0">
                <a:solidFill>
                  <a:schemeClr val="tx1"/>
                </a:solidFill>
                <a:effectLst/>
                <a:latin typeface="+mn-lt"/>
                <a:ea typeface="+mn-ea"/>
                <a:cs typeface="+mn-cs"/>
              </a:rPr>
              <a:t>OPCUA </a:t>
            </a:r>
            <a:r>
              <a:rPr lang="zh-CN" altLang="en-US" sz="1200" b="0" i="0" kern="1200" dirty="0" smtClean="0">
                <a:solidFill>
                  <a:schemeClr val="tx1"/>
                </a:solidFill>
                <a:effectLst/>
                <a:latin typeface="+mn-lt"/>
                <a:ea typeface="+mn-ea"/>
                <a:cs typeface="+mn-cs"/>
              </a:rPr>
              <a:t>提供标准语义定义，统一互操作，统一信息模型定义</a:t>
            </a:r>
            <a:r>
              <a:rPr lang="zh-CN" altLang="en-US" dirty="0" smtClean="0"/>
              <a:t> </a:t>
            </a:r>
            <a:br>
              <a:rPr lang="zh-CN" altLang="en-US" dirty="0" smtClean="0"/>
            </a:b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176705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3200" y="4343400"/>
            <a:ext cx="6908800" cy="914400"/>
          </a:xfrm>
        </p:spPr>
        <p:txBody>
          <a:bodyPr/>
          <a:lstStyle>
            <a:lvl1pPr>
              <a:defRPr>
                <a:latin typeface="Calibri" panose="020F0502020204030204" pitchFamily="34" charset="0"/>
              </a:defRPr>
            </a:lvl1pPr>
          </a:lstStyle>
          <a:p>
            <a:pPr lvl="0"/>
            <a:r>
              <a:rPr lang="zh-CN" altLang="en-US" noProof="0" dirty="0"/>
              <a:t>单击此处编辑母版标题样式</a:t>
            </a:r>
            <a:endParaRPr lang="en-US" altLang="zh-CN" noProof="0" dirty="0"/>
          </a:p>
        </p:txBody>
      </p:sp>
      <p:sp>
        <p:nvSpPr>
          <p:cNvPr id="3075" name="Rectangle 3"/>
          <p:cNvSpPr>
            <a:spLocks noGrp="1" noChangeArrowheads="1"/>
          </p:cNvSpPr>
          <p:nvPr>
            <p:ph type="subTitle" idx="1"/>
          </p:nvPr>
        </p:nvSpPr>
        <p:spPr>
          <a:xfrm>
            <a:off x="5283200" y="5181600"/>
            <a:ext cx="6908800" cy="457200"/>
          </a:xfrm>
        </p:spPr>
        <p:txBody>
          <a:bodyPr/>
          <a:lstStyle>
            <a:lvl1pPr marL="0" indent="0">
              <a:buFontTx/>
              <a:buNone/>
              <a:defRPr>
                <a:latin typeface="Calibri" panose="020F0502020204030204" pitchFamily="34" charset="0"/>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atin typeface="Calibri" panose="020F0502020204030204" pitchFamily="34" charset="0"/>
              </a:defRPr>
            </a:lvl1pPr>
          </a:lstStyle>
          <a:p>
            <a:endParaRPr lang="en-US" altLang="zh-CN"/>
          </a:p>
        </p:txBody>
      </p:sp>
      <p:sp>
        <p:nvSpPr>
          <p:cNvPr id="3077" name="Rectangle 5"/>
          <p:cNvSpPr>
            <a:spLocks noGrp="1" noChangeArrowheads="1"/>
          </p:cNvSpPr>
          <p:nvPr>
            <p:ph type="ftr" sz="quarter" idx="3"/>
          </p:nvPr>
        </p:nvSpPr>
        <p:spPr/>
        <p:txBody>
          <a:bodyPr/>
          <a:lstStyle>
            <a:lvl1pPr>
              <a:defRPr>
                <a:latin typeface="Calibri" panose="020F0502020204030204" pitchFamily="34" charset="0"/>
              </a:defRPr>
            </a:lvl1pPr>
          </a:lstStyle>
          <a:p>
            <a:endParaRPr lang="en-US" altLang="zh-CN"/>
          </a:p>
        </p:txBody>
      </p:sp>
      <p:sp>
        <p:nvSpPr>
          <p:cNvPr id="3078" name="Rectangle 6"/>
          <p:cNvSpPr>
            <a:spLocks noGrp="1" noChangeArrowheads="1"/>
          </p:cNvSpPr>
          <p:nvPr>
            <p:ph type="sldNum" sz="quarter" idx="4"/>
          </p:nvPr>
        </p:nvSpPr>
        <p:spPr/>
        <p:txBody>
          <a:bodyPr/>
          <a:lstStyle>
            <a:lvl1pPr>
              <a:defRPr>
                <a:latin typeface="Calibri" panose="020F0502020204030204" pitchFamily="34" charset="0"/>
              </a:defRPr>
            </a:lvl1pPr>
          </a:lstStyle>
          <a:p>
            <a:fld id="{8F9319D8-D4A7-4302-836F-6BE09FA24844}" type="slidenum">
              <a:rPr lang="en-US" altLang="zh-CN" smtClean="0"/>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dirty="0"/>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4400">
                <a:latin typeface="Calibri" panose="020F0502020204030204" pitchFamily="34" charset="0"/>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5" name="页脚占位符 4"/>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6" name="灯片编号占位符 5"/>
          <p:cNvSpPr>
            <a:spLocks noGrp="1"/>
          </p:cNvSpPr>
          <p:nvPr>
            <p:ph type="sldNum" sz="quarter" idx="12"/>
          </p:nvPr>
        </p:nvSpPr>
        <p:spPr/>
        <p:txBody>
          <a:bodyPr/>
          <a:lstStyle>
            <a:lvl1pPr>
              <a:defRPr>
                <a:latin typeface="Calibri" panose="020F0502020204030204" pitchFamily="34" charset="0"/>
              </a:defRPr>
            </a:lvl1pPr>
          </a:lstStyle>
          <a:p>
            <a:fld id="{87AB51E9-348C-4DC8-84CE-839F8B9DCC07}" type="slidenum">
              <a:rPr lang="en-US" altLang="zh-CN" smtClean="0"/>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Calibri" panose="020F050202020403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5" name="页脚占位符 4"/>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6" name="灯片编号占位符 5"/>
          <p:cNvSpPr>
            <a:spLocks noGrp="1"/>
          </p:cNvSpPr>
          <p:nvPr>
            <p:ph type="sldNum" sz="quarter" idx="12"/>
          </p:nvPr>
        </p:nvSpPr>
        <p:spPr/>
        <p:txBody>
          <a:bodyPr/>
          <a:lstStyle>
            <a:lvl1pPr>
              <a:defRPr>
                <a:latin typeface="Calibri" panose="020F0502020204030204" pitchFamily="34" charset="0"/>
              </a:defRPr>
            </a:lvl1pPr>
          </a:lstStyle>
          <a:p>
            <a:fld id="{1324CF73-5DCA-4897-BF85-A0A3AED7061B}" type="slidenum">
              <a:rPr lang="en-US" altLang="zh-CN" smtClean="0"/>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4400">
                <a:latin typeface="Calibri" panose="020F0502020204030204" pitchFamily="34" charset="0"/>
              </a:defRPr>
            </a:lvl1pPr>
          </a:lstStyle>
          <a:p>
            <a:r>
              <a:rPr lang="zh-CN" altLang="en-US" dirty="0"/>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97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6" name="页脚占位符 5"/>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7" name="灯片编号占位符 6"/>
          <p:cNvSpPr>
            <a:spLocks noGrp="1"/>
          </p:cNvSpPr>
          <p:nvPr>
            <p:ph type="sldNum" sz="quarter" idx="12"/>
          </p:nvPr>
        </p:nvSpPr>
        <p:spPr/>
        <p:txBody>
          <a:bodyPr/>
          <a:lstStyle>
            <a:lvl1pPr>
              <a:defRPr>
                <a:latin typeface="Calibri" panose="020F0502020204030204" pitchFamily="34" charset="0"/>
              </a:defRPr>
            </a:lvl1pPr>
          </a:lstStyle>
          <a:p>
            <a:fld id="{3568C585-09AB-4EEA-BB7F-19588CFBADCB}" type="slidenum">
              <a:rPr lang="en-US" altLang="zh-CN" smtClean="0"/>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lgn="ctr">
              <a:defRPr sz="4400">
                <a:latin typeface="Calibri" panose="020F050202020403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8" name="页脚占位符 7"/>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9" name="灯片编号占位符 8"/>
          <p:cNvSpPr>
            <a:spLocks noGrp="1"/>
          </p:cNvSpPr>
          <p:nvPr>
            <p:ph type="sldNum" sz="quarter" idx="12"/>
          </p:nvPr>
        </p:nvSpPr>
        <p:spPr/>
        <p:txBody>
          <a:bodyPr/>
          <a:lstStyle>
            <a:lvl1pPr>
              <a:defRPr>
                <a:latin typeface="Calibri" panose="020F0502020204030204" pitchFamily="34" charset="0"/>
              </a:defRPr>
            </a:lvl1pPr>
          </a:lstStyle>
          <a:p>
            <a:fld id="{337EB2AD-F96B-4C3F-A388-61F599842BCD}" type="slidenum">
              <a:rPr lang="en-US" altLang="zh-CN" smtClean="0"/>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atin typeface="Calibri" panose="020F0502020204030204" pitchFamily="34" charset="0"/>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4" name="页脚占位符 3"/>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5" name="灯片编号占位符 4"/>
          <p:cNvSpPr>
            <a:spLocks noGrp="1"/>
          </p:cNvSpPr>
          <p:nvPr>
            <p:ph type="sldNum" sz="quarter" idx="12"/>
          </p:nvPr>
        </p:nvSpPr>
        <p:spPr/>
        <p:txBody>
          <a:bodyPr/>
          <a:lstStyle>
            <a:lvl1pPr>
              <a:defRPr>
                <a:latin typeface="Calibri" panose="020F0502020204030204" pitchFamily="34" charset="0"/>
              </a:defRPr>
            </a:lvl1pPr>
          </a:lstStyle>
          <a:p>
            <a:fld id="{B01DEC3E-B697-4474-AF66-F17771CBD7FE}" type="slidenum">
              <a:rPr lang="en-US" altLang="zh-CN" smtClean="0"/>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3" name="页脚占位符 2"/>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4" name="灯片编号占位符 3"/>
          <p:cNvSpPr>
            <a:spLocks noGrp="1"/>
          </p:cNvSpPr>
          <p:nvPr>
            <p:ph type="sldNum" sz="quarter" idx="12"/>
          </p:nvPr>
        </p:nvSpPr>
        <p:spPr/>
        <p:txBody>
          <a:bodyPr/>
          <a:lstStyle>
            <a:lvl1pPr>
              <a:defRPr>
                <a:latin typeface="Calibri" panose="020F0502020204030204" pitchFamily="34" charset="0"/>
              </a:defRPr>
            </a:lvl1pPr>
          </a:lstStyle>
          <a:p>
            <a:fld id="{C8B86E05-7D34-46AE-AA68-B7F32834D2C3}" type="slidenum">
              <a:rPr lang="en-US" altLang="zh-CN" smtClean="0"/>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atin typeface="Calibri" panose="020F0502020204030204" pitchFamily="34" charset="0"/>
              </a:defRPr>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atin typeface="Calibri" panose="020F0502020204030204" pitchFamily="34" charset="0"/>
              </a:defRPr>
            </a:lvl1pPr>
          </a:lstStyle>
          <a:p>
            <a:endParaRPr lang="en-US" altLang="zh-CN"/>
          </a:p>
        </p:txBody>
      </p:sp>
      <p:sp>
        <p:nvSpPr>
          <p:cNvPr id="6" name="页脚占位符 5"/>
          <p:cNvSpPr>
            <a:spLocks noGrp="1"/>
          </p:cNvSpPr>
          <p:nvPr>
            <p:ph type="ftr" sz="quarter" idx="11"/>
          </p:nvPr>
        </p:nvSpPr>
        <p:spPr/>
        <p:txBody>
          <a:bodyPr/>
          <a:lstStyle>
            <a:lvl1pPr>
              <a:defRPr>
                <a:latin typeface="Calibri" panose="020F0502020204030204" pitchFamily="34" charset="0"/>
              </a:defRPr>
            </a:lvl1pPr>
          </a:lstStyle>
          <a:p>
            <a:endParaRPr lang="en-US" altLang="zh-CN"/>
          </a:p>
        </p:txBody>
      </p:sp>
      <p:sp>
        <p:nvSpPr>
          <p:cNvPr id="7" name="灯片编号占位符 6"/>
          <p:cNvSpPr>
            <a:spLocks noGrp="1"/>
          </p:cNvSpPr>
          <p:nvPr>
            <p:ph type="sldNum" sz="quarter" idx="12"/>
          </p:nvPr>
        </p:nvSpPr>
        <p:spPr/>
        <p:txBody>
          <a:bodyPr/>
          <a:lstStyle>
            <a:lvl1pPr>
              <a:defRPr>
                <a:latin typeface="Calibri" panose="020F0502020204030204" pitchFamily="34" charset="0"/>
              </a:defRPr>
            </a:lvl1pPr>
          </a:lstStyle>
          <a:p>
            <a:fld id="{76713FCF-D8E0-439E-A0EE-1C5F0CBE929C}" type="slidenum">
              <a:rPr lang="en-US" altLang="zh-CN" smtClean="0"/>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274638"/>
            <a:ext cx="10871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719403" y="1600200"/>
            <a:ext cx="10849205"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239349"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ea typeface="宋体" panose="02010600030101010101" charset="-122"/>
              </a:defRPr>
            </a:lvl1pPr>
          </a:lstStyle>
          <a:p>
            <a:endParaRPr lang="en-US" altLang="zh-CN" dirty="0"/>
          </a:p>
        </p:txBody>
      </p:sp>
      <p:sp>
        <p:nvSpPr>
          <p:cNvPr id="1029" name="Rectangle 5"/>
          <p:cNvSpPr>
            <a:spLocks noGrp="1" noChangeArrowheads="1"/>
          </p:cNvSpPr>
          <p:nvPr>
            <p:ph type="ftr" sz="quarter" idx="3"/>
          </p:nvPr>
        </p:nvSpPr>
        <p:spPr bwMode="auto">
          <a:xfrm>
            <a:off x="4165600" y="63813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ea typeface="宋体" panose="02010600030101010101" charset="-122"/>
              </a:defRPr>
            </a:lvl1pPr>
          </a:lstStyle>
          <a:p>
            <a:endParaRPr lang="en-US" altLang="zh-CN" dirty="0"/>
          </a:p>
        </p:txBody>
      </p:sp>
      <p:sp>
        <p:nvSpPr>
          <p:cNvPr id="1030" name="Rectangle 6"/>
          <p:cNvSpPr>
            <a:spLocks noGrp="1" noChangeArrowheads="1"/>
          </p:cNvSpPr>
          <p:nvPr>
            <p:ph type="sldNum" sz="quarter" idx="4"/>
          </p:nvPr>
        </p:nvSpPr>
        <p:spPr bwMode="auto">
          <a:xfrm>
            <a:off x="9011840"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charset="-122"/>
              </a:defRPr>
            </a:lvl1pPr>
          </a:lstStyle>
          <a:p>
            <a:fld id="{26A8A6AC-ECD1-46D1-8AD8-A99FA76A401C}"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anose="020B0502020202020204" pitchFamily="34" charset="0"/>
        </a:defRPr>
      </a:lvl2pPr>
      <a:lvl3pPr algn="l" rtl="0" eaLnBrk="1" fontAlgn="base" hangingPunct="1">
        <a:spcBef>
          <a:spcPct val="0"/>
        </a:spcBef>
        <a:spcAft>
          <a:spcPct val="0"/>
        </a:spcAft>
        <a:defRPr sz="4000" b="1">
          <a:solidFill>
            <a:srgbClr val="006699"/>
          </a:solidFill>
          <a:latin typeface="Century Gothic" panose="020B0502020202020204" pitchFamily="34" charset="0"/>
        </a:defRPr>
      </a:lvl3pPr>
      <a:lvl4pPr algn="l" rtl="0" eaLnBrk="1" fontAlgn="base" hangingPunct="1">
        <a:spcBef>
          <a:spcPct val="0"/>
        </a:spcBef>
        <a:spcAft>
          <a:spcPct val="0"/>
        </a:spcAft>
        <a:defRPr sz="4000" b="1">
          <a:solidFill>
            <a:srgbClr val="006699"/>
          </a:solidFill>
          <a:latin typeface="Century Gothic" panose="020B0502020202020204" pitchFamily="34" charset="0"/>
        </a:defRPr>
      </a:lvl4pPr>
      <a:lvl5pPr algn="l" rtl="0" eaLnBrk="1" fontAlgn="base" hangingPunct="1">
        <a:spcBef>
          <a:spcPct val="0"/>
        </a:spcBef>
        <a:spcAft>
          <a:spcPct val="0"/>
        </a:spcAft>
        <a:defRPr sz="4000" b="1">
          <a:solidFill>
            <a:srgbClr val="006699"/>
          </a:solidFill>
          <a:latin typeface="Century Gothic" panose="020B0502020202020204" pitchFamily="34" charset="0"/>
        </a:defRPr>
      </a:lvl5pPr>
      <a:lvl6pPr marL="457200" algn="l" rtl="0" eaLnBrk="1" fontAlgn="base" hangingPunct="1">
        <a:spcBef>
          <a:spcPct val="0"/>
        </a:spcBef>
        <a:spcAft>
          <a:spcPct val="0"/>
        </a:spcAft>
        <a:defRPr sz="4000" b="1">
          <a:solidFill>
            <a:srgbClr val="006699"/>
          </a:solidFill>
          <a:latin typeface="Century Gothic" panose="020B0502020202020204" pitchFamily="34" charset="0"/>
        </a:defRPr>
      </a:lvl6pPr>
      <a:lvl7pPr marL="914400" algn="l" rtl="0" eaLnBrk="1" fontAlgn="base" hangingPunct="1">
        <a:spcBef>
          <a:spcPct val="0"/>
        </a:spcBef>
        <a:spcAft>
          <a:spcPct val="0"/>
        </a:spcAft>
        <a:defRPr sz="4000" b="1">
          <a:solidFill>
            <a:srgbClr val="006699"/>
          </a:solidFill>
          <a:latin typeface="Century Gothic" panose="020B0502020202020204" pitchFamily="34" charset="0"/>
        </a:defRPr>
      </a:lvl7pPr>
      <a:lvl8pPr marL="1371600" algn="l" rtl="0" eaLnBrk="1" fontAlgn="base" hangingPunct="1">
        <a:spcBef>
          <a:spcPct val="0"/>
        </a:spcBef>
        <a:spcAft>
          <a:spcPct val="0"/>
        </a:spcAft>
        <a:defRPr sz="4000" b="1">
          <a:solidFill>
            <a:srgbClr val="006699"/>
          </a:solidFill>
          <a:latin typeface="Century Gothic" panose="020B0502020202020204" pitchFamily="34" charset="0"/>
        </a:defRPr>
      </a:lvl8pPr>
      <a:lvl9pPr marL="1828800" algn="l" rtl="0" eaLnBrk="1" fontAlgn="base" hangingPunct="1">
        <a:spcBef>
          <a:spcPct val="0"/>
        </a:spcBef>
        <a:spcAft>
          <a:spcPct val="0"/>
        </a:spcAft>
        <a:defRPr sz="4000" b="1">
          <a:solidFill>
            <a:srgbClr val="006699"/>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7715" y="1672590"/>
            <a:ext cx="10657205" cy="2047875"/>
          </a:xfrm>
        </p:spPr>
        <p:txBody>
          <a:bodyPr/>
          <a:lstStyle/>
          <a:p>
            <a:r>
              <a:rPr lang="en-US" altLang="zh-CN" sz="4400" dirty="0" smtClean="0"/>
              <a:t>How Time-Sensitive Networking be applied in </a:t>
            </a:r>
            <a:r>
              <a:rPr lang="en-US" altLang="zh-CN" sz="4400" dirty="0" smtClean="0"/>
              <a:t>Industrial </a:t>
            </a:r>
            <a:r>
              <a:rPr lang="en-US" altLang="zh-CN" sz="4400" dirty="0" smtClean="0"/>
              <a:t>Internet</a:t>
            </a:r>
            <a:endParaRPr lang="en-US" altLang="zh-CN" sz="4400" dirty="0"/>
          </a:p>
        </p:txBody>
      </p:sp>
      <p:sp>
        <p:nvSpPr>
          <p:cNvPr id="4" name="副标题 3"/>
          <p:cNvSpPr>
            <a:spLocks noGrp="1"/>
          </p:cNvSpPr>
          <p:nvPr>
            <p:ph type="subTitle" idx="1"/>
          </p:nvPr>
        </p:nvSpPr>
        <p:spPr>
          <a:xfrm>
            <a:off x="8904312" y="5301208"/>
            <a:ext cx="3024336" cy="457200"/>
          </a:xfrm>
        </p:spPr>
        <p:txBody>
          <a:bodyPr/>
          <a:lstStyle/>
          <a:p>
            <a:r>
              <a:rPr lang="en-US" altLang="zh-CN" dirty="0" smtClean="0"/>
              <a:t>2020/3/4     Xinjun Cai</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en-US" altLang="zh-CN" dirty="0" smtClean="0"/>
              <a:t>. Some cases</a:t>
            </a:r>
            <a:endParaRPr lang="en-US" altLang="zh-CN" dirty="0"/>
          </a:p>
        </p:txBody>
      </p:sp>
      <p:sp>
        <p:nvSpPr>
          <p:cNvPr id="3" name="内容占位符 2"/>
          <p:cNvSpPr>
            <a:spLocks noGrp="1"/>
          </p:cNvSpPr>
          <p:nvPr>
            <p:ph idx="1"/>
          </p:nvPr>
        </p:nvSpPr>
        <p:spPr>
          <a:xfrm>
            <a:off x="711200" y="980728"/>
            <a:ext cx="9841041" cy="3160395"/>
          </a:xfrm>
        </p:spPr>
        <p:txBody>
          <a:bodyPr/>
          <a:lstStyle/>
          <a:p>
            <a:pPr>
              <a:defRPr/>
            </a:pPr>
            <a:r>
              <a:rPr lang="zh-CN" altLang="en-US" dirty="0"/>
              <a:t>基于超边缘计算的智能安全实时网络</a:t>
            </a:r>
            <a:r>
              <a:rPr lang="zh-CN" altLang="en-US" dirty="0" smtClean="0"/>
              <a:t>系统（中国移动）</a:t>
            </a:r>
            <a:endParaRPr lang="en-US" altLang="zh-CN" dirty="0" smtClean="0"/>
          </a:p>
          <a:p>
            <a:pPr marL="457200" lvl="1" indent="0">
              <a:buNone/>
              <a:defRPr/>
            </a:pPr>
            <a:r>
              <a:rPr lang="en-US" altLang="zh-CN" dirty="0" smtClean="0"/>
              <a:t/>
            </a:r>
            <a:br>
              <a:rPr lang="en-US" altLang="zh-CN" dirty="0" smtClean="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10</a:t>
            </a:fld>
            <a:endParaRPr lang="en-US" altLang="zh-CN"/>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3070572" y="1431433"/>
            <a:ext cx="6481812" cy="5214875"/>
          </a:xfrm>
          <a:prstGeom prst="rect">
            <a:avLst/>
          </a:prstGeom>
        </p:spPr>
      </p:pic>
    </p:spTree>
    <p:extLst>
      <p:ext uri="{BB962C8B-B14F-4D97-AF65-F5344CB8AC3E}">
        <p14:creationId xmlns:p14="http://schemas.microsoft.com/office/powerpoint/2010/main" val="712479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 </a:t>
            </a:r>
            <a:r>
              <a:rPr lang="en-US" altLang="zh-CN" dirty="0" smtClean="0"/>
              <a:t>Some </a:t>
            </a:r>
            <a:r>
              <a:rPr lang="en-US" altLang="zh-CN" dirty="0" smtClean="0"/>
              <a:t>papers</a:t>
            </a:r>
            <a:endParaRPr lang="en-US" altLang="zh-CN" dirty="0"/>
          </a:p>
        </p:txBody>
      </p:sp>
      <p:sp>
        <p:nvSpPr>
          <p:cNvPr id="3" name="内容占位符 2"/>
          <p:cNvSpPr>
            <a:spLocks noGrp="1"/>
          </p:cNvSpPr>
          <p:nvPr>
            <p:ph idx="1"/>
          </p:nvPr>
        </p:nvSpPr>
        <p:spPr>
          <a:xfrm>
            <a:off x="686447" y="1295400"/>
            <a:ext cx="10871200" cy="3160395"/>
          </a:xfrm>
        </p:spPr>
        <p:txBody>
          <a:bodyPr/>
          <a:lstStyle/>
          <a:p>
            <a:pPr>
              <a:defRPr/>
            </a:pPr>
            <a:r>
              <a:rPr lang="en-US" altLang="zh-CN" dirty="0">
                <a:solidFill>
                  <a:srgbClr val="FF0000"/>
                </a:solidFill>
              </a:rPr>
              <a:t>Analysis of TSN for Industrial Automation </a:t>
            </a:r>
            <a:r>
              <a:rPr lang="en-US" altLang="zh-CN" dirty="0" smtClean="0">
                <a:solidFill>
                  <a:srgbClr val="FF0000"/>
                </a:solidFill>
              </a:rPr>
              <a:t>based on </a:t>
            </a:r>
            <a:r>
              <a:rPr lang="en-US" altLang="zh-CN" dirty="0">
                <a:solidFill>
                  <a:srgbClr val="FF0000"/>
                </a:solidFill>
              </a:rPr>
              <a:t>Network </a:t>
            </a:r>
            <a:r>
              <a:rPr lang="en-US" altLang="zh-CN" dirty="0" smtClean="0">
                <a:solidFill>
                  <a:srgbClr val="FF0000"/>
                </a:solidFill>
              </a:rPr>
              <a:t>Calculus</a:t>
            </a:r>
          </a:p>
          <a:p>
            <a:pPr lvl="1">
              <a:defRPr/>
            </a:pPr>
            <a:r>
              <a:rPr lang="en-US" altLang="zh-CN" dirty="0" smtClean="0"/>
              <a:t> </a:t>
            </a:r>
            <a:r>
              <a:rPr lang="en-US" altLang="zh-CN" dirty="0"/>
              <a:t>design a model </a:t>
            </a:r>
            <a:r>
              <a:rPr lang="en-US" altLang="zh-CN" dirty="0" smtClean="0"/>
              <a:t>based </a:t>
            </a:r>
            <a:r>
              <a:rPr lang="en-US" altLang="zh-CN" dirty="0"/>
              <a:t>on </a:t>
            </a:r>
            <a:r>
              <a:rPr lang="en-US" altLang="zh-CN" dirty="0" smtClean="0"/>
              <a:t>real industrial </a:t>
            </a:r>
            <a:r>
              <a:rPr lang="en-US" altLang="zh-CN" dirty="0"/>
              <a:t>automation use cases, and to make use of </a:t>
            </a:r>
            <a:r>
              <a:rPr lang="en-US" altLang="zh-CN" dirty="0" smtClean="0"/>
              <a:t>network calculus </a:t>
            </a:r>
            <a:r>
              <a:rPr lang="en-US" altLang="zh-CN" dirty="0"/>
              <a:t>and to calculate the upper bound on </a:t>
            </a:r>
            <a:r>
              <a:rPr lang="en-US" altLang="zh-CN" dirty="0" smtClean="0"/>
              <a:t>latency.</a:t>
            </a:r>
          </a:p>
          <a:p>
            <a:pPr lvl="1">
              <a:defRPr/>
            </a:pPr>
            <a:r>
              <a:rPr lang="en-US" altLang="zh-CN" dirty="0"/>
              <a:t>Results of worst-case latency bound show </a:t>
            </a:r>
            <a:r>
              <a:rPr lang="en-US" altLang="zh-CN" dirty="0" smtClean="0"/>
              <a:t>that</a:t>
            </a:r>
          </a:p>
          <a:p>
            <a:pPr marL="457200" lvl="1" indent="0">
              <a:buNone/>
              <a:defRPr/>
            </a:pPr>
            <a:r>
              <a:rPr lang="en-US" altLang="zh-CN" dirty="0"/>
              <a:t> </a:t>
            </a:r>
            <a:r>
              <a:rPr lang="en-US" altLang="zh-CN" dirty="0" smtClean="0"/>
              <a:t>   typical latency </a:t>
            </a:r>
            <a:r>
              <a:rPr lang="en-US" altLang="zh-CN" dirty="0"/>
              <a:t>requirements in industrial </a:t>
            </a:r>
            <a:r>
              <a:rPr lang="en-US" altLang="zh-CN" dirty="0" smtClean="0"/>
              <a:t>automation</a:t>
            </a:r>
          </a:p>
          <a:p>
            <a:pPr marL="457200" lvl="1" indent="0">
              <a:buNone/>
              <a:defRPr/>
            </a:pPr>
            <a:r>
              <a:rPr lang="en-US" altLang="zh-CN" dirty="0"/>
              <a:t> </a:t>
            </a:r>
            <a:r>
              <a:rPr lang="en-US" altLang="zh-CN" dirty="0" smtClean="0"/>
              <a:t>   network </a:t>
            </a:r>
            <a:r>
              <a:rPr lang="en-US" altLang="zh-CN" dirty="0"/>
              <a:t>can </a:t>
            </a:r>
            <a:r>
              <a:rPr lang="en-US" altLang="zh-CN" dirty="0" smtClean="0"/>
              <a:t>be satisfied </a:t>
            </a:r>
            <a:r>
              <a:rPr lang="en-US" altLang="zh-CN" dirty="0"/>
              <a:t>if the network is </a:t>
            </a:r>
            <a:endParaRPr lang="en-US" altLang="zh-CN" dirty="0" smtClean="0"/>
          </a:p>
          <a:p>
            <a:pPr marL="457200" lvl="1" indent="0">
              <a:buNone/>
              <a:defRPr/>
            </a:pPr>
            <a:r>
              <a:rPr lang="en-US" altLang="zh-CN" dirty="0"/>
              <a:t> </a:t>
            </a:r>
            <a:r>
              <a:rPr lang="en-US" altLang="zh-CN" dirty="0" smtClean="0"/>
              <a:t>   properly </a:t>
            </a:r>
            <a:r>
              <a:rPr lang="en-US" altLang="zh-CN" dirty="0"/>
              <a:t>configured.</a:t>
            </a:r>
            <a:r>
              <a:rPr lang="en-US" altLang="zh-CN" dirty="0"/>
              <a:t>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11</a:t>
            </a:fld>
            <a:endParaRPr lang="en-US" altLang="zh-CN"/>
          </a:p>
        </p:txBody>
      </p:sp>
      <p:pic>
        <p:nvPicPr>
          <p:cNvPr id="6" name="图片 5"/>
          <p:cNvPicPr>
            <a:picLocks noChangeAspect="1"/>
          </p:cNvPicPr>
          <p:nvPr/>
        </p:nvPicPr>
        <p:blipFill>
          <a:blip r:embed="rId3"/>
          <a:stretch>
            <a:fillRect/>
          </a:stretch>
        </p:blipFill>
        <p:spPr>
          <a:xfrm>
            <a:off x="8190477" y="2586045"/>
            <a:ext cx="4001523" cy="4033408"/>
          </a:xfrm>
          <a:prstGeom prst="rect">
            <a:avLst/>
          </a:prstGeom>
        </p:spPr>
      </p:pic>
    </p:spTree>
    <p:extLst>
      <p:ext uri="{BB962C8B-B14F-4D97-AF65-F5344CB8AC3E}">
        <p14:creationId xmlns:p14="http://schemas.microsoft.com/office/powerpoint/2010/main" val="2581734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 </a:t>
            </a:r>
            <a:r>
              <a:rPr lang="en-US" altLang="zh-CN" dirty="0" smtClean="0"/>
              <a:t>Some </a:t>
            </a:r>
            <a:r>
              <a:rPr lang="en-US" altLang="zh-CN" dirty="0" smtClean="0"/>
              <a:t>papers</a:t>
            </a:r>
            <a:endParaRPr lang="en-US" altLang="zh-CN" dirty="0"/>
          </a:p>
        </p:txBody>
      </p:sp>
      <p:sp>
        <p:nvSpPr>
          <p:cNvPr id="3" name="内容占位符 2"/>
          <p:cNvSpPr>
            <a:spLocks noGrp="1"/>
          </p:cNvSpPr>
          <p:nvPr>
            <p:ph idx="1"/>
          </p:nvPr>
        </p:nvSpPr>
        <p:spPr>
          <a:xfrm>
            <a:off x="686447" y="1295400"/>
            <a:ext cx="10871200" cy="3160395"/>
          </a:xfrm>
        </p:spPr>
        <p:txBody>
          <a:bodyPr/>
          <a:lstStyle/>
          <a:p>
            <a:pPr>
              <a:defRPr/>
            </a:pPr>
            <a:r>
              <a:rPr lang="en-US" altLang="zh-CN" dirty="0">
                <a:solidFill>
                  <a:srgbClr val="FF0000"/>
                </a:solidFill>
              </a:rPr>
              <a:t>Timing Analysis of AVB Traffic in TSN Networks using Network Calculus(IEEE RTAS </a:t>
            </a:r>
            <a:r>
              <a:rPr lang="en-US" altLang="zh-CN" dirty="0" smtClean="0">
                <a:solidFill>
                  <a:srgbClr val="FF0000"/>
                </a:solidFill>
              </a:rPr>
              <a:t>2018)</a:t>
            </a:r>
          </a:p>
          <a:p>
            <a:pPr lvl="1">
              <a:defRPr/>
            </a:pPr>
            <a:r>
              <a:rPr lang="en-US" altLang="zh-CN" dirty="0" smtClean="0"/>
              <a:t>propose </a:t>
            </a:r>
            <a:r>
              <a:rPr lang="en-US" altLang="zh-CN" dirty="0"/>
              <a:t>a network calculus-based method to determine the worst-case end-to-end delays for </a:t>
            </a:r>
            <a:r>
              <a:rPr lang="en-US" altLang="zh-CN" dirty="0" smtClean="0"/>
              <a:t>TSN.</a:t>
            </a:r>
          </a:p>
          <a:p>
            <a:pPr lvl="1">
              <a:defRPr/>
            </a:pPr>
            <a:r>
              <a:rPr lang="en-US" altLang="zh-CN" dirty="0" smtClean="0"/>
              <a:t>considering </a:t>
            </a:r>
            <a:r>
              <a:rPr lang="en-US" altLang="zh-CN" dirty="0"/>
              <a:t>the effects of Time Triggered traffic controlled by Gate-Control-Lists, guard bands for the non-preemption mode and preemption overheads for the preemption </a:t>
            </a:r>
            <a:r>
              <a:rPr lang="en-US" altLang="zh-CN" dirty="0" smtClean="0"/>
              <a:t>mode.</a:t>
            </a:r>
            <a:endParaRPr lang="en-US" altLang="zh-CN" dirty="0"/>
          </a:p>
          <a:p>
            <a:pPr marL="457200" lvl="1" indent="0">
              <a:buNone/>
              <a:defRPr/>
            </a:pP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12</a:t>
            </a:fld>
            <a:endParaRPr lang="en-US" altLang="zh-CN"/>
          </a:p>
        </p:txBody>
      </p:sp>
    </p:spTree>
    <p:extLst>
      <p:ext uri="{BB962C8B-B14F-4D97-AF65-F5344CB8AC3E}">
        <p14:creationId xmlns:p14="http://schemas.microsoft.com/office/powerpoint/2010/main" val="340857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 </a:t>
            </a:r>
            <a:r>
              <a:rPr lang="en-US" altLang="zh-CN" dirty="0" smtClean="0"/>
              <a:t>Some </a:t>
            </a:r>
            <a:r>
              <a:rPr lang="en-US" altLang="zh-CN" dirty="0" smtClean="0"/>
              <a:t>papers</a:t>
            </a:r>
            <a:endParaRPr lang="en-US" altLang="zh-CN" dirty="0"/>
          </a:p>
        </p:txBody>
      </p:sp>
      <p:sp>
        <p:nvSpPr>
          <p:cNvPr id="3" name="内容占位符 2"/>
          <p:cNvSpPr>
            <a:spLocks noGrp="1"/>
          </p:cNvSpPr>
          <p:nvPr>
            <p:ph idx="1"/>
          </p:nvPr>
        </p:nvSpPr>
        <p:spPr>
          <a:xfrm>
            <a:off x="686447" y="1295400"/>
            <a:ext cx="10871200" cy="3160395"/>
          </a:xfrm>
        </p:spPr>
        <p:txBody>
          <a:bodyPr/>
          <a:lstStyle/>
          <a:p>
            <a:pPr>
              <a:defRPr/>
            </a:pPr>
            <a:r>
              <a:rPr lang="en-US" altLang="zh-CN" dirty="0">
                <a:solidFill>
                  <a:srgbClr val="FF0000"/>
                </a:solidFill>
              </a:rPr>
              <a:t>Wi-Fi </a:t>
            </a:r>
            <a:r>
              <a:rPr lang="en-US" altLang="zh-CN" dirty="0" err="1">
                <a:solidFill>
                  <a:srgbClr val="FF0000"/>
                </a:solidFill>
              </a:rPr>
              <a:t>QoS</a:t>
            </a:r>
            <a:r>
              <a:rPr lang="en-US" altLang="zh-CN" dirty="0">
                <a:solidFill>
                  <a:srgbClr val="FF0000"/>
                </a:solidFill>
              </a:rPr>
              <a:t> Enhancements for Downlink </a:t>
            </a:r>
            <a:r>
              <a:rPr lang="en-US" altLang="zh-CN" dirty="0" smtClean="0">
                <a:solidFill>
                  <a:srgbClr val="FF0000"/>
                </a:solidFill>
              </a:rPr>
              <a:t>Operations in </a:t>
            </a:r>
            <a:r>
              <a:rPr lang="en-US" altLang="zh-CN" dirty="0">
                <a:solidFill>
                  <a:srgbClr val="FF0000"/>
                </a:solidFill>
              </a:rPr>
              <a:t>Industrial Automation Using TSN</a:t>
            </a:r>
            <a:r>
              <a:rPr lang="en-US" altLang="zh-CN" dirty="0">
                <a:solidFill>
                  <a:srgbClr val="FF0000"/>
                </a:solidFill>
              </a:rPr>
              <a:t> </a:t>
            </a:r>
            <a:endParaRPr lang="en-US" altLang="zh-CN" dirty="0" smtClean="0"/>
          </a:p>
          <a:p>
            <a:pPr lvl="1">
              <a:defRPr/>
            </a:pPr>
            <a:r>
              <a:rPr lang="en-US" altLang="zh-CN" dirty="0" smtClean="0"/>
              <a:t>Improving </a:t>
            </a:r>
            <a:r>
              <a:rPr lang="en-US" altLang="zh-CN" dirty="0"/>
              <a:t>the Quality of Service of Wi-Fi for </a:t>
            </a:r>
            <a:r>
              <a:rPr lang="en-US" altLang="zh-CN" dirty="0" smtClean="0"/>
              <a:t>downlink with </a:t>
            </a:r>
            <a:r>
              <a:rPr lang="en-US" altLang="zh-CN" dirty="0"/>
              <a:t>MAC layer modifications while analyzing the jitter </a:t>
            </a:r>
            <a:r>
              <a:rPr lang="en-US" altLang="zh-CN" dirty="0" smtClean="0"/>
              <a:t>and delay </a:t>
            </a:r>
            <a:r>
              <a:rPr lang="en-US" altLang="zh-CN" dirty="0"/>
              <a:t>performance of the network</a:t>
            </a:r>
            <a:r>
              <a:rPr lang="en-US" altLang="zh-CN" dirty="0" smtClean="0"/>
              <a:t>.</a:t>
            </a:r>
          </a:p>
          <a:p>
            <a:pPr lvl="1">
              <a:defRPr/>
            </a:pPr>
            <a:r>
              <a:rPr lang="en-US" altLang="zh-CN" dirty="0"/>
              <a:t>To preserve the periodic characteristics of </a:t>
            </a:r>
            <a:r>
              <a:rPr lang="en-US" altLang="zh-CN" dirty="0" smtClean="0"/>
              <a:t>received TSN </a:t>
            </a:r>
            <a:r>
              <a:rPr lang="en-US" altLang="zh-CN" dirty="0"/>
              <a:t>traffic on the Wi-Fi link, a new access category in </a:t>
            </a:r>
            <a:r>
              <a:rPr lang="en-US" altLang="zh-CN" dirty="0" smtClean="0"/>
              <a:t>MAC layer </a:t>
            </a:r>
            <a:r>
              <a:rPr lang="en-US" altLang="zh-CN" dirty="0"/>
              <a:t>with higher </a:t>
            </a:r>
            <a:r>
              <a:rPr lang="en-US" altLang="zh-CN" dirty="0" smtClean="0"/>
              <a:t>priority</a:t>
            </a:r>
            <a:r>
              <a:rPr lang="en-US" altLang="zh-CN" dirty="0"/>
              <a:t>.</a:t>
            </a:r>
            <a:br>
              <a:rPr lang="en-US" altLang="zh-CN" dirty="0"/>
            </a:br>
            <a:r>
              <a:rPr lang="en-US" altLang="zh-CN" dirty="0"/>
              <a:t/>
            </a:r>
            <a:br>
              <a:rPr lang="en-US" altLang="zh-CN" dirty="0"/>
            </a:br>
            <a:r>
              <a:rPr lang="en-US" altLang="zh-CN" dirty="0"/>
              <a:t/>
            </a:r>
            <a:br>
              <a:rPr lang="en-US" altLang="zh-CN" dirty="0"/>
            </a:br>
            <a:r>
              <a:rPr lang="en-US" altLang="zh-CN" dirty="0" smtClean="0"/>
              <a:t/>
            </a:r>
            <a:br>
              <a:rPr lang="en-US" altLang="zh-CN" dirty="0" smtClean="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13</a:t>
            </a:fld>
            <a:endParaRPr lang="en-US" altLang="zh-CN"/>
          </a:p>
        </p:txBody>
      </p:sp>
      <p:pic>
        <p:nvPicPr>
          <p:cNvPr id="5" name="图片 4"/>
          <p:cNvPicPr>
            <a:picLocks noChangeAspect="1"/>
          </p:cNvPicPr>
          <p:nvPr/>
        </p:nvPicPr>
        <p:blipFill>
          <a:blip r:embed="rId3"/>
          <a:stretch>
            <a:fillRect/>
          </a:stretch>
        </p:blipFill>
        <p:spPr>
          <a:xfrm>
            <a:off x="2994433" y="3829007"/>
            <a:ext cx="5990476" cy="3028571"/>
          </a:xfrm>
          <a:prstGeom prst="rect">
            <a:avLst/>
          </a:prstGeom>
        </p:spPr>
      </p:pic>
    </p:spTree>
    <p:extLst>
      <p:ext uri="{BB962C8B-B14F-4D97-AF65-F5344CB8AC3E}">
        <p14:creationId xmlns:p14="http://schemas.microsoft.com/office/powerpoint/2010/main" val="3534886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 </a:t>
            </a:r>
            <a:r>
              <a:rPr lang="en-US" altLang="zh-CN" dirty="0" smtClean="0"/>
              <a:t>Some </a:t>
            </a:r>
            <a:r>
              <a:rPr lang="en-US" altLang="zh-CN" dirty="0" smtClean="0"/>
              <a:t>papers</a:t>
            </a:r>
            <a:endParaRPr lang="en-US" altLang="zh-CN" dirty="0"/>
          </a:p>
        </p:txBody>
      </p:sp>
      <p:sp>
        <p:nvSpPr>
          <p:cNvPr id="3" name="内容占位符 2"/>
          <p:cNvSpPr>
            <a:spLocks noGrp="1"/>
          </p:cNvSpPr>
          <p:nvPr>
            <p:ph idx="1"/>
          </p:nvPr>
        </p:nvSpPr>
        <p:spPr>
          <a:xfrm>
            <a:off x="686447" y="1295400"/>
            <a:ext cx="10871200" cy="3160395"/>
          </a:xfrm>
        </p:spPr>
        <p:txBody>
          <a:bodyPr/>
          <a:lstStyle/>
          <a:p>
            <a:pPr>
              <a:defRPr/>
            </a:pPr>
            <a:r>
              <a:rPr lang="en-US" altLang="zh-CN" dirty="0">
                <a:solidFill>
                  <a:srgbClr val="FF0000"/>
                </a:solidFill>
              </a:rPr>
              <a:t>The Future of Industrial Communication: Automation Networks in the Era of the Internet of Things and Industry </a:t>
            </a:r>
            <a:r>
              <a:rPr lang="en-US" altLang="zh-CN" dirty="0" smtClean="0">
                <a:solidFill>
                  <a:srgbClr val="FF0000"/>
                </a:solidFill>
              </a:rPr>
              <a:t>4.0</a:t>
            </a:r>
          </a:p>
          <a:p>
            <a:pPr lvl="1">
              <a:defRPr/>
            </a:pPr>
            <a:r>
              <a:rPr lang="en-US" altLang="zh-CN" dirty="0"/>
              <a:t>Ethernet TSN has the potential to satisfy even demanding requirements without the need of dedicated add-ons tailored to the demands of automation.</a:t>
            </a:r>
            <a:endParaRPr lang="en-US" altLang="zh-CN" dirty="0" smtClean="0"/>
          </a:p>
          <a:p>
            <a:pPr lvl="1">
              <a:defRPr/>
            </a:pPr>
            <a:r>
              <a:rPr lang="en-US" altLang="zh-CN" dirty="0"/>
              <a:t>it is unlikely that 5G will be able to satisfy all stringent automation demands for real time. Rather, it might work as a kind of backbone or to attach less critical data points.</a:t>
            </a:r>
            <a:br>
              <a:rPr lang="en-US" altLang="zh-CN" dirty="0"/>
            </a:br>
            <a:r>
              <a:rPr lang="en-US" altLang="zh-CN" dirty="0"/>
              <a:t/>
            </a:r>
            <a:br>
              <a:rPr lang="en-US" altLang="zh-CN" dirty="0"/>
            </a:br>
            <a:r>
              <a:rPr lang="en-US" altLang="zh-CN" dirty="0"/>
              <a:t/>
            </a:r>
            <a:br>
              <a:rPr lang="en-US" altLang="zh-CN" dirty="0"/>
            </a:br>
            <a:r>
              <a:rPr lang="en-US" altLang="zh-CN" dirty="0" smtClean="0"/>
              <a:t/>
            </a:r>
            <a:br>
              <a:rPr lang="en-US" altLang="zh-CN" dirty="0" smtClean="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14</a:t>
            </a:fld>
            <a:endParaRPr lang="en-US" altLang="zh-CN"/>
          </a:p>
        </p:txBody>
      </p:sp>
    </p:spTree>
    <p:extLst>
      <p:ext uri="{BB962C8B-B14F-4D97-AF65-F5344CB8AC3E}">
        <p14:creationId xmlns:p14="http://schemas.microsoft.com/office/powerpoint/2010/main" val="184358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 How we use TSN</a:t>
            </a:r>
            <a:endParaRPr lang="en-US" altLang="zh-CN" dirty="0"/>
          </a:p>
        </p:txBody>
      </p:sp>
      <p:sp>
        <p:nvSpPr>
          <p:cNvPr id="3" name="内容占位符 2"/>
          <p:cNvSpPr>
            <a:spLocks noGrp="1"/>
          </p:cNvSpPr>
          <p:nvPr>
            <p:ph idx="1"/>
          </p:nvPr>
        </p:nvSpPr>
        <p:spPr>
          <a:xfrm>
            <a:off x="719455" y="1600200"/>
            <a:ext cx="9841041" cy="3160395"/>
          </a:xfrm>
        </p:spPr>
        <p:txBody>
          <a:bodyPr/>
          <a:lstStyle/>
          <a:p>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15</a:t>
            </a:fld>
            <a:endParaRPr lang="en-US" altLang="zh-CN"/>
          </a:p>
        </p:txBody>
      </p:sp>
      <p:pic>
        <p:nvPicPr>
          <p:cNvPr id="7" name="图片 6"/>
          <p:cNvPicPr>
            <a:picLocks noChangeAspect="1"/>
          </p:cNvPicPr>
          <p:nvPr/>
        </p:nvPicPr>
        <p:blipFill>
          <a:blip r:embed="rId3"/>
          <a:stretch>
            <a:fillRect/>
          </a:stretch>
        </p:blipFill>
        <p:spPr>
          <a:xfrm>
            <a:off x="1559496" y="1262572"/>
            <a:ext cx="9247693" cy="5556799"/>
          </a:xfrm>
          <a:prstGeom prst="rect">
            <a:avLst/>
          </a:prstGeom>
        </p:spPr>
      </p:pic>
    </p:spTree>
    <p:extLst>
      <p:ext uri="{BB962C8B-B14F-4D97-AF65-F5344CB8AC3E}">
        <p14:creationId xmlns:p14="http://schemas.microsoft.com/office/powerpoint/2010/main" val="2644608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 How we use TSN</a:t>
            </a:r>
            <a:endParaRPr lang="en-US" altLang="zh-CN" dirty="0"/>
          </a:p>
        </p:txBody>
      </p:sp>
      <p:sp>
        <p:nvSpPr>
          <p:cNvPr id="3" name="内容占位符 2"/>
          <p:cNvSpPr>
            <a:spLocks noGrp="1"/>
          </p:cNvSpPr>
          <p:nvPr>
            <p:ph idx="1"/>
          </p:nvPr>
        </p:nvSpPr>
        <p:spPr>
          <a:xfrm>
            <a:off x="719455" y="1600200"/>
            <a:ext cx="9841041" cy="3160395"/>
          </a:xfrm>
        </p:spPr>
        <p:txBody>
          <a:bodyPr/>
          <a:lstStyle/>
          <a:p>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16</a:t>
            </a:fld>
            <a:endParaRPr lang="en-US" altLang="zh-CN"/>
          </a:p>
        </p:txBody>
      </p:sp>
      <p:pic>
        <p:nvPicPr>
          <p:cNvPr id="6" name="图片 5"/>
          <p:cNvPicPr>
            <a:picLocks noChangeAspect="1"/>
          </p:cNvPicPr>
          <p:nvPr/>
        </p:nvPicPr>
        <p:blipFill>
          <a:blip r:embed="rId3"/>
          <a:stretch>
            <a:fillRect/>
          </a:stretch>
        </p:blipFill>
        <p:spPr>
          <a:xfrm>
            <a:off x="1559496" y="1295400"/>
            <a:ext cx="9485066" cy="5490032"/>
          </a:xfrm>
          <a:prstGeom prst="rect">
            <a:avLst/>
          </a:prstGeom>
        </p:spPr>
      </p:pic>
    </p:spTree>
    <p:extLst>
      <p:ext uri="{BB962C8B-B14F-4D97-AF65-F5344CB8AC3E}">
        <p14:creationId xmlns:p14="http://schemas.microsoft.com/office/powerpoint/2010/main" val="67537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 How we use TSN</a:t>
            </a:r>
            <a:endParaRPr lang="en-US" altLang="zh-CN" dirty="0"/>
          </a:p>
        </p:txBody>
      </p:sp>
      <p:sp>
        <p:nvSpPr>
          <p:cNvPr id="3" name="内容占位符 2"/>
          <p:cNvSpPr>
            <a:spLocks noGrp="1"/>
          </p:cNvSpPr>
          <p:nvPr>
            <p:ph idx="1"/>
          </p:nvPr>
        </p:nvSpPr>
        <p:spPr>
          <a:xfrm>
            <a:off x="719455" y="1600200"/>
            <a:ext cx="9841041" cy="3160395"/>
          </a:xfrm>
        </p:spPr>
        <p:txBody>
          <a:bodyPr/>
          <a:lstStyle/>
          <a:p>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17</a:t>
            </a:fld>
            <a:endParaRPr lang="en-US" altLang="zh-CN"/>
          </a:p>
        </p:txBody>
      </p:sp>
      <p:pic>
        <p:nvPicPr>
          <p:cNvPr id="5" name="图片 4"/>
          <p:cNvPicPr>
            <a:picLocks noChangeAspect="1"/>
          </p:cNvPicPr>
          <p:nvPr/>
        </p:nvPicPr>
        <p:blipFill>
          <a:blip r:embed="rId3"/>
          <a:stretch>
            <a:fillRect/>
          </a:stretch>
        </p:blipFill>
        <p:spPr>
          <a:xfrm>
            <a:off x="1473905" y="1196752"/>
            <a:ext cx="9168333" cy="5499381"/>
          </a:xfrm>
          <a:prstGeom prst="rect">
            <a:avLst/>
          </a:prstGeom>
        </p:spPr>
      </p:pic>
    </p:spTree>
    <p:extLst>
      <p:ext uri="{BB962C8B-B14F-4D97-AF65-F5344CB8AC3E}">
        <p14:creationId xmlns:p14="http://schemas.microsoft.com/office/powerpoint/2010/main" val="296011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13652" y="2501096"/>
            <a:ext cx="2440733" cy="1754326"/>
          </a:xfrm>
          <a:prstGeom prst="rect">
            <a:avLst/>
          </a:prstGeom>
          <a:noFill/>
        </p:spPr>
        <p:txBody>
          <a:bodyPr wrap="none" lIns="91440" tIns="45720" rIns="91440" bIns="45720">
            <a:spAutoFit/>
          </a:bodyPr>
          <a:lstStyle/>
          <a:p>
            <a:pPr algn="ctr">
              <a:defRPr/>
            </a:pPr>
            <a:r>
              <a:rPr lang="en-US" altLang="zh-CN" sz="5400" b="1" dirty="0">
                <a:ln w="12700">
                  <a:solidFill>
                    <a:srgbClr val="000000"/>
                  </a:solidFill>
                  <a:prstDash val="solid"/>
                </a:ln>
                <a:solidFill>
                  <a:srgbClr val="C00000"/>
                </a:solidFill>
                <a:latin typeface="Calibri" panose="020F0502020204030204" pitchFamily="34" charset="0"/>
              </a:rPr>
              <a:t>Thanks!</a:t>
            </a:r>
          </a:p>
          <a:p>
            <a:pPr algn="ctr">
              <a:defRPr/>
            </a:pPr>
            <a:r>
              <a:rPr lang="en-US" altLang="zh-CN" sz="5400" b="1" dirty="0">
                <a:ln w="12700">
                  <a:solidFill>
                    <a:srgbClr val="000000"/>
                  </a:solidFill>
                  <a:prstDash val="solid"/>
                </a:ln>
                <a:solidFill>
                  <a:srgbClr val="0070C0"/>
                </a:solidFill>
                <a:latin typeface="Calibri" panose="020F0502020204030204" pitchFamily="34" charset="0"/>
              </a:rPr>
              <a:t>Q&amp;A</a:t>
            </a:r>
            <a:endParaRPr lang="zh-CN" altLang="en-US" sz="5400" b="1" dirty="0">
              <a:ln w="12700">
                <a:solidFill>
                  <a:srgbClr val="000000"/>
                </a:solidFill>
                <a:prstDash val="solid"/>
              </a:ln>
              <a:solidFill>
                <a:srgbClr val="0070C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altLang="zh-CN" dirty="0"/>
          </a:p>
        </p:txBody>
      </p:sp>
      <p:sp>
        <p:nvSpPr>
          <p:cNvPr id="3" name="内容占位符 2"/>
          <p:cNvSpPr>
            <a:spLocks noGrp="1"/>
          </p:cNvSpPr>
          <p:nvPr>
            <p:ph idx="1"/>
          </p:nvPr>
        </p:nvSpPr>
        <p:spPr>
          <a:xfrm>
            <a:off x="719455" y="1600200"/>
            <a:ext cx="9841041" cy="3160395"/>
          </a:xfrm>
        </p:spPr>
        <p:txBody>
          <a:bodyPr/>
          <a:lstStyle/>
          <a:p>
            <a:pPr marL="514350" indent="-514350">
              <a:buFont typeface="+mj-lt"/>
              <a:buAutoNum type="arabicPeriod"/>
            </a:pPr>
            <a:r>
              <a:rPr lang="en-US" altLang="zh-CN" dirty="0" smtClean="0"/>
              <a:t>What is TSN</a:t>
            </a:r>
          </a:p>
          <a:p>
            <a:pPr marL="514350" indent="-514350">
              <a:buFont typeface="+mj-lt"/>
              <a:buAutoNum type="arabicPeriod"/>
            </a:pPr>
            <a:r>
              <a:rPr lang="en-US" altLang="zh-CN" dirty="0" smtClean="0"/>
              <a:t>Why </a:t>
            </a:r>
            <a:r>
              <a:rPr lang="en-US" altLang="zh-CN" dirty="0" smtClean="0"/>
              <a:t>Industrial </a:t>
            </a:r>
            <a:r>
              <a:rPr lang="en-US" altLang="zh-CN" dirty="0" smtClean="0"/>
              <a:t>Internet need TSN</a:t>
            </a:r>
          </a:p>
          <a:p>
            <a:pPr marL="514350" indent="-514350">
              <a:buFont typeface="+mj-lt"/>
              <a:buAutoNum type="arabicPeriod"/>
            </a:pPr>
            <a:r>
              <a:rPr lang="en-US" altLang="zh-CN" dirty="0" smtClean="0"/>
              <a:t>Some cases</a:t>
            </a:r>
          </a:p>
          <a:p>
            <a:pPr marL="514350" indent="-514350">
              <a:buFont typeface="+mj-lt"/>
              <a:buAutoNum type="arabicPeriod"/>
            </a:pPr>
            <a:r>
              <a:rPr lang="en-US" altLang="zh-CN" dirty="0" smtClean="0"/>
              <a:t>Some papers</a:t>
            </a:r>
          </a:p>
          <a:p>
            <a:pPr marL="514350" indent="-514350">
              <a:buFont typeface="+mj-lt"/>
              <a:buAutoNum type="arabicPeriod"/>
            </a:pPr>
            <a:r>
              <a:rPr lang="en-US" altLang="zh-CN" dirty="0" smtClean="0"/>
              <a:t>How we use TSN</a:t>
            </a:r>
            <a:r>
              <a:rPr lang="en-US" altLang="zh-CN" dirty="0"/>
              <a:t/>
            </a:r>
            <a:br>
              <a:rPr lang="en-US" altLang="zh-CN" dirty="0"/>
            </a:br>
            <a:r>
              <a:rPr lang="en-US" altLang="zh-CN" dirty="0"/>
              <a:t/>
            </a:r>
            <a:br>
              <a:rPr lang="en-US" altLang="zh-CN" dirty="0"/>
            </a:br>
            <a:r>
              <a:rPr lang="en-US" altLang="zh-CN" dirty="0"/>
              <a:t/>
            </a:r>
            <a:br>
              <a:rPr lang="en-US" altLang="zh-CN" dirty="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2</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What is TSN</a:t>
            </a:r>
            <a:endParaRPr lang="en-US" altLang="zh-CN" dirty="0"/>
          </a:p>
        </p:txBody>
      </p:sp>
      <p:sp>
        <p:nvSpPr>
          <p:cNvPr id="3" name="内容占位符 2"/>
          <p:cNvSpPr>
            <a:spLocks noGrp="1"/>
          </p:cNvSpPr>
          <p:nvPr>
            <p:ph idx="1"/>
          </p:nvPr>
        </p:nvSpPr>
        <p:spPr>
          <a:xfrm>
            <a:off x="719455" y="1600200"/>
            <a:ext cx="9841041" cy="3160395"/>
          </a:xfrm>
        </p:spPr>
        <p:txBody>
          <a:bodyPr/>
          <a:lstStyle/>
          <a:p>
            <a:pPr>
              <a:defRPr/>
            </a:pPr>
            <a:r>
              <a:rPr lang="en-US" altLang="zh-CN" dirty="0">
                <a:latin typeface="Gill Sans MT" charset="0"/>
              </a:rPr>
              <a:t>TSN</a:t>
            </a:r>
            <a:r>
              <a:rPr lang="zh-CN" altLang="en-US" dirty="0">
                <a:latin typeface="Gill Sans MT" charset="0"/>
              </a:rPr>
              <a:t>是隶属于</a:t>
            </a:r>
            <a:r>
              <a:rPr lang="en-US" altLang="zh-CN" dirty="0">
                <a:latin typeface="Gill Sans MT" charset="0"/>
              </a:rPr>
              <a:t>IEEE802.1</a:t>
            </a:r>
            <a:r>
              <a:rPr lang="zh-CN" altLang="en-US" dirty="0">
                <a:latin typeface="Gill Sans MT" charset="0"/>
              </a:rPr>
              <a:t>下的协议标准，关于以太网通讯协议模型中的第二层，也就是数据链路层</a:t>
            </a:r>
            <a:r>
              <a:rPr lang="zh-CN" altLang="en-US" dirty="0" smtClean="0">
                <a:latin typeface="Gill Sans MT" charset="0"/>
              </a:rPr>
              <a:t>（</a:t>
            </a:r>
            <a:r>
              <a:rPr lang="en-US" altLang="zh-CN" dirty="0" smtClean="0">
                <a:latin typeface="Gill Sans MT" charset="0"/>
              </a:rPr>
              <a:t>MAC</a:t>
            </a:r>
            <a:r>
              <a:rPr lang="zh-CN" altLang="en-US" dirty="0">
                <a:latin typeface="Gill Sans MT" charset="0"/>
              </a:rPr>
              <a:t>层）的协议</a:t>
            </a:r>
            <a:r>
              <a:rPr lang="zh-CN" altLang="en-US" dirty="0" smtClean="0">
                <a:latin typeface="Gill Sans MT" charset="0"/>
              </a:rPr>
              <a:t>标准</a:t>
            </a:r>
            <a:r>
              <a:rPr lang="en-US" altLang="zh-CN" dirty="0" smtClean="0">
                <a:latin typeface="Gill Sans MT" charset="0"/>
              </a:rPr>
              <a:t>:</a:t>
            </a:r>
            <a:endParaRPr lang="en-US" altLang="zh-CN" dirty="0">
              <a:latin typeface="Gill Sans MT" charset="0"/>
            </a:endParaRPr>
          </a:p>
          <a:p>
            <a:pPr lvl="1">
              <a:defRPr/>
            </a:pPr>
            <a:r>
              <a:rPr lang="zh-CN" altLang="en-US" dirty="0">
                <a:latin typeface="Gill Sans MT" charset="0"/>
              </a:rPr>
              <a:t>为以太网协议</a:t>
            </a:r>
            <a:r>
              <a:rPr lang="zh-CN" altLang="en-US" dirty="0" smtClean="0">
                <a:latin typeface="Gill Sans MT" charset="0"/>
              </a:rPr>
              <a:t>建立通用的</a:t>
            </a:r>
            <a:r>
              <a:rPr lang="zh-CN" altLang="en-US" dirty="0">
                <a:latin typeface="Gill Sans MT" charset="0"/>
              </a:rPr>
              <a:t>时间敏感机制，以确保网络数据传输的时间</a:t>
            </a:r>
            <a:r>
              <a:rPr lang="zh-CN" altLang="en-US" dirty="0" smtClean="0">
                <a:latin typeface="Gill Sans MT" charset="0"/>
              </a:rPr>
              <a:t>确定性</a:t>
            </a:r>
            <a:r>
              <a:rPr lang="zh-CN" altLang="en-US" dirty="0">
                <a:latin typeface="Gill Sans MT" charset="0"/>
              </a:rPr>
              <a:t>。</a:t>
            </a:r>
            <a:endParaRPr lang="en-US" altLang="zh-CN" dirty="0">
              <a:latin typeface="Gill Sans MT" charset="0"/>
            </a:endParaRPr>
          </a:p>
          <a:p>
            <a:pPr marL="457200" lvl="1" indent="0">
              <a:buNone/>
            </a:pPr>
            <a:r>
              <a:rPr lang="en-US" altLang="zh-CN" dirty="0"/>
              <a:t/>
            </a:r>
            <a:br>
              <a:rPr lang="en-US" altLang="zh-CN" dirty="0"/>
            </a:br>
            <a:r>
              <a:rPr lang="en-US" altLang="zh-CN" dirty="0"/>
              <a:t/>
            </a:r>
            <a:br>
              <a:rPr lang="en-US" altLang="zh-CN" dirty="0"/>
            </a:br>
            <a:r>
              <a:rPr lang="en-US" altLang="zh-CN" dirty="0"/>
              <a:t/>
            </a:r>
            <a:br>
              <a:rPr lang="en-US" altLang="zh-CN" dirty="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3</a:t>
            </a:fld>
            <a:endParaRPr lang="en-US" altLang="zh-CN"/>
          </a:p>
        </p:txBody>
      </p:sp>
      <p:sp>
        <p:nvSpPr>
          <p:cNvPr id="5" name="AutoShape 2" descr="https://mmbiz.qpic.cn/mmbiz_png/C1yibYvu6oJpTO71QiclEBW4pRZw9ibDfxEwiaqv9icH1J0QuI5FIkWbt4m0KNkGEkLicibqt2pibjzk1BIuBvQk3WmmVA/640?wx_fmt=png&amp;tp=webp&amp;wxfrom=5&amp;wx_lazy=1&amp;wx_co=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32" y="3493554"/>
            <a:ext cx="2952328" cy="3143682"/>
          </a:xfrm>
          <a:prstGeom prst="rect">
            <a:avLst/>
          </a:prstGeom>
        </p:spPr>
      </p:pic>
    </p:spTree>
    <p:extLst>
      <p:ext uri="{BB962C8B-B14F-4D97-AF65-F5344CB8AC3E}">
        <p14:creationId xmlns:p14="http://schemas.microsoft.com/office/powerpoint/2010/main" val="93179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What is TSN</a:t>
            </a:r>
            <a:endParaRPr lang="en-US" altLang="zh-CN" dirty="0"/>
          </a:p>
        </p:txBody>
      </p:sp>
      <p:sp>
        <p:nvSpPr>
          <p:cNvPr id="3" name="内容占位符 2"/>
          <p:cNvSpPr>
            <a:spLocks noGrp="1"/>
          </p:cNvSpPr>
          <p:nvPr>
            <p:ph idx="1"/>
          </p:nvPr>
        </p:nvSpPr>
        <p:spPr>
          <a:xfrm>
            <a:off x="719455" y="1600200"/>
            <a:ext cx="9841041" cy="3160395"/>
          </a:xfrm>
        </p:spPr>
        <p:txBody>
          <a:bodyPr/>
          <a:lstStyle/>
          <a:p>
            <a:pPr>
              <a:defRPr/>
            </a:pPr>
            <a:r>
              <a:rPr lang="zh-CN" altLang="en-US" dirty="0" smtClean="0">
                <a:latin typeface="Gill Sans MT" charset="0"/>
              </a:rPr>
              <a:t>关键特性</a:t>
            </a:r>
            <a:endParaRPr lang="en-US" altLang="zh-CN" dirty="0" smtClean="0">
              <a:latin typeface="Gill Sans MT" charset="0"/>
            </a:endParaRPr>
          </a:p>
          <a:p>
            <a:pPr lvl="1">
              <a:defRPr/>
            </a:pPr>
            <a:r>
              <a:rPr lang="zh-CN" altLang="en-US" dirty="0" smtClean="0">
                <a:latin typeface="Gill Sans MT" charset="0"/>
              </a:rPr>
              <a:t>时间同步、流量调度、网络管理和安全可靠</a:t>
            </a:r>
            <a:endParaRPr lang="en-US" altLang="zh-CN" dirty="0" smtClean="0">
              <a:latin typeface="Gill Sans MT" charset="0"/>
            </a:endParaRPr>
          </a:p>
          <a:p>
            <a:pPr marL="0" indent="0">
              <a:buNone/>
              <a:defRPr/>
            </a:pPr>
            <a:r>
              <a:rPr lang="en-US" altLang="zh-CN" dirty="0"/>
              <a:t/>
            </a:r>
            <a:br>
              <a:rPr lang="en-US" altLang="zh-CN" dirty="0"/>
            </a:br>
            <a:r>
              <a:rPr lang="en-US" altLang="zh-CN" dirty="0"/>
              <a:t/>
            </a:r>
            <a:br>
              <a:rPr lang="en-US" altLang="zh-CN" dirty="0"/>
            </a:br>
            <a:r>
              <a:rPr lang="en-US" altLang="zh-CN" dirty="0"/>
              <a:t/>
            </a:r>
            <a:br>
              <a:rPr lang="en-US" altLang="zh-CN" dirty="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4</a:t>
            </a:fld>
            <a:endParaRPr lang="en-US" altLang="zh-CN"/>
          </a:p>
        </p:txBody>
      </p:sp>
      <p:graphicFrame>
        <p:nvGraphicFramePr>
          <p:cNvPr id="6" name="表格 5"/>
          <p:cNvGraphicFramePr>
            <a:graphicFrameLocks noGrp="1"/>
          </p:cNvGraphicFramePr>
          <p:nvPr>
            <p:extLst>
              <p:ext uri="{D42A27DB-BD31-4B8C-83A1-F6EECF244321}">
                <p14:modId xmlns:p14="http://schemas.microsoft.com/office/powerpoint/2010/main" val="2094322888"/>
              </p:ext>
            </p:extLst>
          </p:nvPr>
        </p:nvGraphicFramePr>
        <p:xfrm>
          <a:off x="1500137" y="2609607"/>
          <a:ext cx="10081120" cy="4009846"/>
        </p:xfrm>
        <a:graphic>
          <a:graphicData uri="http://schemas.openxmlformats.org/drawingml/2006/table">
            <a:tbl>
              <a:tblPr firstRow="1" bandRow="1">
                <a:tableStyleId>{D03447BB-5D67-496B-8E87-E561075AD55C}</a:tableStyleId>
              </a:tblPr>
              <a:tblGrid>
                <a:gridCol w="1800200">
                  <a:extLst>
                    <a:ext uri="{9D8B030D-6E8A-4147-A177-3AD203B41FA5}">
                      <a16:colId xmlns:a16="http://schemas.microsoft.com/office/drawing/2014/main" val="301111484"/>
                    </a:ext>
                  </a:extLst>
                </a:gridCol>
                <a:gridCol w="5400600">
                  <a:extLst>
                    <a:ext uri="{9D8B030D-6E8A-4147-A177-3AD203B41FA5}">
                      <a16:colId xmlns:a16="http://schemas.microsoft.com/office/drawing/2014/main" val="3582381658"/>
                    </a:ext>
                  </a:extLst>
                </a:gridCol>
                <a:gridCol w="2880320">
                  <a:extLst>
                    <a:ext uri="{9D8B030D-6E8A-4147-A177-3AD203B41FA5}">
                      <a16:colId xmlns:a16="http://schemas.microsoft.com/office/drawing/2014/main" val="3931573991"/>
                    </a:ext>
                  </a:extLst>
                </a:gridCol>
              </a:tblGrid>
              <a:tr h="327600">
                <a:tc>
                  <a:txBody>
                    <a:bodyPr/>
                    <a:lstStyle/>
                    <a:p>
                      <a:pPr algn="ct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确定性转发机制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kern="1200" dirty="0" smtClean="0"/>
                        <a:t>TSN</a:t>
                      </a:r>
                      <a:r>
                        <a:rPr lang="zh-CN" altLang="en-US" sz="1800" kern="1200" dirty="0" smtClean="0"/>
                        <a:t>标准</a:t>
                      </a:r>
                      <a:endParaRPr lang="zh-CN" alt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397476"/>
                  </a:ext>
                </a:extLst>
              </a:tr>
              <a:tr h="656646">
                <a:tc>
                  <a:txBody>
                    <a:bodyPr/>
                    <a:lstStyle/>
                    <a:p>
                      <a:pPr algn="ctr"/>
                      <a:r>
                        <a:rPr lang="zh-CN" altLang="en-US" dirty="0" smtClean="0">
                          <a:solidFill>
                            <a:schemeClr val="tx1"/>
                          </a:solidFill>
                        </a:rPr>
                        <a:t>时间同步</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solidFill>
                            <a:schemeClr val="tx1"/>
                          </a:solidFill>
                        </a:rPr>
                        <a:t>TSN</a:t>
                      </a:r>
                      <a:r>
                        <a:rPr lang="zh-CN" altLang="en-US" dirty="0" smtClean="0">
                          <a:solidFill>
                            <a:schemeClr val="tx1"/>
                          </a:solidFill>
                        </a:rPr>
                        <a:t>网络中所有交换机和接口控制器必须实现精确的时间同步</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800" kern="1200" dirty="0" smtClean="0">
                          <a:solidFill>
                            <a:schemeClr val="tx1"/>
                          </a:solidFill>
                          <a:latin typeface="+mn-lt"/>
                          <a:ea typeface="+mn-ea"/>
                          <a:cs typeface="+mn-cs"/>
                        </a:rPr>
                        <a:t>IEEE 802.1AS</a:t>
                      </a:r>
                      <a:r>
                        <a:rPr lang="zh-CN" altLang="en-US" sz="1800" kern="1200" dirty="0" smtClean="0">
                          <a:solidFill>
                            <a:schemeClr val="tx1"/>
                          </a:solidFill>
                          <a:latin typeface="+mn-lt"/>
                          <a:ea typeface="+mn-ea"/>
                          <a:cs typeface="+mn-cs"/>
                        </a:rPr>
                        <a:t>标准（</a:t>
                      </a:r>
                      <a:r>
                        <a:rPr lang="en-US" altLang="zh-CN" sz="1800" kern="1200" dirty="0" smtClean="0">
                          <a:solidFill>
                            <a:schemeClr val="tx1"/>
                          </a:solidFill>
                          <a:latin typeface="+mn-lt"/>
                          <a:ea typeface="+mn-ea"/>
                          <a:cs typeface="+mn-cs"/>
                        </a:rPr>
                        <a:t>PTP</a:t>
                      </a:r>
                      <a:r>
                        <a:rPr lang="zh-CN" altLang="en-US" sz="1800" kern="1200" dirty="0" smtClean="0">
                          <a:solidFill>
                            <a:schemeClr val="tx1"/>
                          </a:solidFill>
                          <a:latin typeface="+mn-lt"/>
                          <a:ea typeface="+mn-ea"/>
                          <a:cs typeface="+mn-cs"/>
                        </a:rPr>
                        <a:t>协议）</a:t>
                      </a:r>
                      <a:endParaRPr lang="zh-CN" alt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823443"/>
                  </a:ext>
                </a:extLst>
              </a:tr>
              <a:tr h="656646">
                <a:tc>
                  <a:txBody>
                    <a:bodyPr/>
                    <a:lstStyle/>
                    <a:p>
                      <a:pPr algn="ctr"/>
                      <a:r>
                        <a:rPr lang="zh-CN" altLang="en-US" dirty="0" smtClean="0">
                          <a:solidFill>
                            <a:schemeClr val="tx1"/>
                          </a:solidFill>
                        </a:rPr>
                        <a:t>运行规划</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rPr>
                        <a:t>提前获取时间敏感流量的特点（周期，数据大小），分配资源计算全网的时隙分配</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IEEE 802.1Qcc</a:t>
                      </a:r>
                      <a:r>
                        <a:rPr lang="zh-CN" altLang="en-US" dirty="0" smtClean="0">
                          <a:solidFill>
                            <a:schemeClr val="tx1"/>
                          </a:solidFill>
                        </a:rPr>
                        <a:t>流预约协议或采用</a:t>
                      </a:r>
                      <a:r>
                        <a:rPr lang="en-US" altLang="zh-CN" dirty="0" smtClean="0">
                          <a:solidFill>
                            <a:schemeClr val="tx1"/>
                          </a:solidFill>
                        </a:rPr>
                        <a:t>SDN</a:t>
                      </a:r>
                      <a:r>
                        <a:rPr lang="zh-CN" altLang="en-US" dirty="0" smtClean="0">
                          <a:solidFill>
                            <a:schemeClr val="tx1"/>
                          </a:solidFill>
                        </a:rPr>
                        <a:t>集中控制机制</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090036"/>
                  </a:ext>
                </a:extLst>
              </a:tr>
              <a:tr h="595876">
                <a:tc>
                  <a:txBody>
                    <a:bodyPr/>
                    <a:lstStyle/>
                    <a:p>
                      <a:pPr algn="ctr"/>
                      <a:r>
                        <a:rPr lang="zh-CN" altLang="en-US" dirty="0" smtClean="0">
                          <a:solidFill>
                            <a:schemeClr val="tx1"/>
                          </a:solidFill>
                        </a:rPr>
                        <a:t>进流控制</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rPr>
                        <a:t>交换机识别每个分组，根据全网同步的确定性的时间控制分组进入特定的输出队列排队</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IEEE 802.1Qci</a:t>
                      </a:r>
                      <a:r>
                        <a:rPr lang="zh-CN" altLang="en-US" dirty="0" smtClean="0">
                          <a:solidFill>
                            <a:schemeClr val="tx1"/>
                          </a:solidFill>
                        </a:rPr>
                        <a:t>，流粒度的过滤和管控（</a:t>
                      </a:r>
                      <a:r>
                        <a:rPr lang="en-US" altLang="zh-CN" dirty="0" smtClean="0">
                          <a:solidFill>
                            <a:schemeClr val="tx1"/>
                          </a:solidFill>
                        </a:rPr>
                        <a:t>PSFP</a:t>
                      </a:r>
                      <a:r>
                        <a:rPr lang="zh-CN" altLang="en-US" dirty="0" smtClean="0">
                          <a:solidFill>
                            <a:schemeClr val="tx1"/>
                          </a:solidFill>
                        </a:rPr>
                        <a:t>）</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4499402"/>
                  </a:ext>
                </a:extLst>
              </a:tr>
              <a:tr h="601029">
                <a:tc>
                  <a:txBody>
                    <a:bodyPr/>
                    <a:lstStyle/>
                    <a:p>
                      <a:pPr algn="ctr"/>
                      <a:r>
                        <a:rPr lang="zh-CN" altLang="en-US" dirty="0" smtClean="0">
                          <a:solidFill>
                            <a:schemeClr val="tx1"/>
                          </a:solidFill>
                        </a:rPr>
                        <a:t>出流控制</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rPr>
                        <a:t>交换机根据全网同步的，在确定性的时间点调度分组从输出接口发出</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IEEE 802.1Qbv</a:t>
                      </a:r>
                      <a:r>
                        <a:rPr lang="zh-CN" altLang="en-US" dirty="0" smtClean="0">
                          <a:solidFill>
                            <a:schemeClr val="tx1"/>
                          </a:solidFill>
                        </a:rPr>
                        <a:t>，时间敏感流量的调度机制</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46499"/>
                  </a:ext>
                </a:extLst>
              </a:tr>
              <a:tr h="1050634">
                <a:tc>
                  <a:txBody>
                    <a:bodyPr/>
                    <a:lstStyle/>
                    <a:p>
                      <a:pPr algn="ctr"/>
                      <a:r>
                        <a:rPr lang="zh-CN" altLang="en-US" dirty="0" smtClean="0">
                          <a:solidFill>
                            <a:schemeClr val="tx1"/>
                          </a:solidFill>
                        </a:rPr>
                        <a:t>避让机制</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rPr>
                        <a:t>时间敏感分组预定发送时刻到达时，可以打断正在发送的其他低优先级的数据帧，最大程度保证时间敏感帧的传输</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IEEE 802.1Qbu</a:t>
                      </a:r>
                      <a:r>
                        <a:rPr lang="zh-CN" altLang="en-US" dirty="0" smtClean="0">
                          <a:solidFill>
                            <a:schemeClr val="tx1"/>
                          </a:solidFill>
                        </a:rPr>
                        <a:t>帧剥夺机制</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660825"/>
                  </a:ext>
                </a:extLst>
              </a:tr>
            </a:tbl>
          </a:graphicData>
        </a:graphic>
      </p:graphicFrame>
    </p:spTree>
    <p:extLst>
      <p:ext uri="{BB962C8B-B14F-4D97-AF65-F5344CB8AC3E}">
        <p14:creationId xmlns:p14="http://schemas.microsoft.com/office/powerpoint/2010/main" val="412580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en-US" altLang="zh-CN" dirty="0"/>
              <a:t>Why </a:t>
            </a:r>
            <a:r>
              <a:rPr lang="en-US" altLang="zh-CN" dirty="0" smtClean="0"/>
              <a:t>Industrial </a:t>
            </a:r>
            <a:r>
              <a:rPr lang="en-US" altLang="zh-CN" dirty="0"/>
              <a:t>Internet need TSN</a:t>
            </a:r>
          </a:p>
        </p:txBody>
      </p:sp>
      <p:sp>
        <p:nvSpPr>
          <p:cNvPr id="3" name="内容占位符 2"/>
          <p:cNvSpPr>
            <a:spLocks noGrp="1"/>
          </p:cNvSpPr>
          <p:nvPr>
            <p:ph idx="1"/>
          </p:nvPr>
        </p:nvSpPr>
        <p:spPr>
          <a:xfrm>
            <a:off x="719455" y="1600200"/>
            <a:ext cx="9841041" cy="3160395"/>
          </a:xfrm>
        </p:spPr>
        <p:txBody>
          <a:bodyPr/>
          <a:lstStyle/>
          <a:p>
            <a:pPr>
              <a:defRPr/>
            </a:pPr>
            <a:r>
              <a:rPr lang="zh-CN" altLang="en-US" dirty="0" smtClean="0"/>
              <a:t>工业网络</a:t>
            </a:r>
            <a:endParaRPr lang="en-US" altLang="zh-CN" dirty="0" smtClean="0"/>
          </a:p>
          <a:p>
            <a:pPr lvl="1">
              <a:defRPr/>
            </a:pPr>
            <a:r>
              <a:rPr lang="zh-CN" altLang="en-US" dirty="0" smtClean="0"/>
              <a:t>工业网络是工业互联网体系架构的基础</a:t>
            </a:r>
            <a:endParaRPr lang="en-US" altLang="zh-CN" dirty="0" smtClean="0"/>
          </a:p>
          <a:p>
            <a:pPr lvl="1">
              <a:defRPr/>
            </a:pPr>
            <a:r>
              <a:rPr lang="zh-CN" altLang="en-US" dirty="0" smtClean="0"/>
              <a:t>工业以太网接口简单、协议开放、互通便捷，是行业主流技术</a:t>
            </a: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5</a:t>
            </a:fld>
            <a:endParaRPr lang="en-US" altLang="zh-CN"/>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35" y="3140968"/>
            <a:ext cx="9126906" cy="3716610"/>
          </a:xfrm>
          <a:prstGeom prst="rect">
            <a:avLst/>
          </a:prstGeom>
        </p:spPr>
      </p:pic>
    </p:spTree>
    <p:extLst>
      <p:ext uri="{BB962C8B-B14F-4D97-AF65-F5344CB8AC3E}">
        <p14:creationId xmlns:p14="http://schemas.microsoft.com/office/powerpoint/2010/main" val="99304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en-US" altLang="zh-CN" dirty="0"/>
              <a:t>Why </a:t>
            </a:r>
            <a:r>
              <a:rPr lang="en-US" altLang="zh-CN" dirty="0" smtClean="0"/>
              <a:t>Industrial </a:t>
            </a:r>
            <a:r>
              <a:rPr lang="en-US" altLang="zh-CN" dirty="0"/>
              <a:t>Internet need TSN</a:t>
            </a:r>
          </a:p>
        </p:txBody>
      </p:sp>
      <p:sp>
        <p:nvSpPr>
          <p:cNvPr id="3" name="内容占位符 2"/>
          <p:cNvSpPr>
            <a:spLocks noGrp="1"/>
          </p:cNvSpPr>
          <p:nvPr>
            <p:ph idx="1"/>
          </p:nvPr>
        </p:nvSpPr>
        <p:spPr>
          <a:xfrm>
            <a:off x="719455" y="1600201"/>
            <a:ext cx="9408993" cy="1756792"/>
          </a:xfrm>
        </p:spPr>
        <p:txBody>
          <a:bodyPr/>
          <a:lstStyle/>
          <a:p>
            <a:pPr>
              <a:defRPr/>
            </a:pPr>
            <a:r>
              <a:rPr lang="en-US" altLang="zh-CN" sz="2400" dirty="0" smtClean="0"/>
              <a:t>TSN</a:t>
            </a:r>
            <a:r>
              <a:rPr lang="zh-CN" altLang="en-US" sz="2400" dirty="0" smtClean="0"/>
              <a:t>的优势</a:t>
            </a:r>
            <a:endParaRPr lang="en-US" altLang="zh-CN" sz="2400" dirty="0" smtClean="0"/>
          </a:p>
          <a:p>
            <a:pPr lvl="1">
              <a:defRPr/>
            </a:pPr>
            <a:r>
              <a:rPr lang="zh-CN" altLang="en-US" sz="2000" dirty="0" smtClean="0"/>
              <a:t>基于通用以太网协议，提供确定性时延、带宽保证等能力</a:t>
            </a:r>
            <a:endParaRPr lang="en-US" altLang="zh-CN" sz="2000" dirty="0" smtClean="0"/>
          </a:p>
          <a:p>
            <a:pPr lvl="1">
              <a:defRPr/>
            </a:pPr>
            <a:r>
              <a:rPr lang="zh-CN" altLang="en-US" sz="2000" dirty="0"/>
              <a:t>保障不同供应商设备间的网络级</a:t>
            </a:r>
            <a:r>
              <a:rPr lang="zh-CN" altLang="en-US" sz="2000" dirty="0" smtClean="0"/>
              <a:t>兼容</a:t>
            </a:r>
            <a:r>
              <a:rPr lang="zh-CN" altLang="en-US" sz="2000" dirty="0"/>
              <a:t>，</a:t>
            </a:r>
            <a:r>
              <a:rPr lang="zh-CN" altLang="en-US" sz="2000" dirty="0" smtClean="0"/>
              <a:t>容易扩展新设备</a:t>
            </a:r>
            <a:endParaRPr lang="en-US" altLang="zh-CN" sz="2000" dirty="0" smtClean="0"/>
          </a:p>
          <a:p>
            <a:pPr lvl="1">
              <a:defRPr/>
            </a:pPr>
            <a:r>
              <a:rPr lang="zh-CN" altLang="en-US" sz="2000" dirty="0" smtClean="0"/>
              <a:t>不同业务类别消息共存于通信线路，无需修改现有的非关键网络基础设施</a:t>
            </a:r>
            <a:endParaRPr lang="en-US" altLang="zh-CN" sz="2000" dirty="0" smtClean="0"/>
          </a:p>
        </p:txBody>
      </p:sp>
      <p:sp>
        <p:nvSpPr>
          <p:cNvPr id="4" name="灯片编号占位符 3"/>
          <p:cNvSpPr>
            <a:spLocks noGrp="1"/>
          </p:cNvSpPr>
          <p:nvPr>
            <p:ph type="sldNum" sz="quarter" idx="12"/>
          </p:nvPr>
        </p:nvSpPr>
        <p:spPr/>
        <p:txBody>
          <a:bodyPr/>
          <a:lstStyle/>
          <a:p>
            <a:fld id="{87AB51E9-348C-4DC8-84CE-839F8B9DCC07}" type="slidenum">
              <a:rPr lang="en-US" altLang="zh-CN" smtClean="0"/>
              <a:t>6</a:t>
            </a:fld>
            <a:endParaRPr lang="en-US" altLang="zh-CN"/>
          </a:p>
        </p:txBody>
      </p:sp>
      <p:graphicFrame>
        <p:nvGraphicFramePr>
          <p:cNvPr id="9" name="表格 8"/>
          <p:cNvGraphicFramePr>
            <a:graphicFrameLocks noGrp="1"/>
          </p:cNvGraphicFramePr>
          <p:nvPr>
            <p:extLst>
              <p:ext uri="{D42A27DB-BD31-4B8C-83A1-F6EECF244321}">
                <p14:modId xmlns:p14="http://schemas.microsoft.com/office/powerpoint/2010/main" val="1558116369"/>
              </p:ext>
            </p:extLst>
          </p:nvPr>
        </p:nvGraphicFramePr>
        <p:xfrm>
          <a:off x="1127448" y="3230458"/>
          <a:ext cx="10273089" cy="362712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4171027133"/>
                    </a:ext>
                  </a:extLst>
                </a:gridCol>
                <a:gridCol w="4040414">
                  <a:extLst>
                    <a:ext uri="{9D8B030D-6E8A-4147-A177-3AD203B41FA5}">
                      <a16:colId xmlns:a16="http://schemas.microsoft.com/office/drawing/2014/main" val="1232222811"/>
                    </a:ext>
                  </a:extLst>
                </a:gridCol>
                <a:gridCol w="3424363">
                  <a:extLst>
                    <a:ext uri="{9D8B030D-6E8A-4147-A177-3AD203B41FA5}">
                      <a16:colId xmlns:a16="http://schemas.microsoft.com/office/drawing/2014/main" val="3952333770"/>
                    </a:ext>
                  </a:extLst>
                </a:gridCol>
              </a:tblGrid>
              <a:tr h="389982">
                <a:tc>
                  <a:txBody>
                    <a:bodyPr/>
                    <a:lstStyle/>
                    <a:p>
                      <a:pPr marL="0" algn="ctr" defTabSz="914400" rtl="0" eaLnBrk="1" latinLnBrk="0" hangingPunct="1"/>
                      <a:r>
                        <a:rPr lang="zh-CN" altLang="en-US" sz="1400" kern="1200" dirty="0" smtClean="0">
                          <a:solidFill>
                            <a:schemeClr val="tx1"/>
                          </a:solidFill>
                          <a:latin typeface="Calibri" panose="020F0502020204030204" pitchFamily="34" charset="0"/>
                          <a:ea typeface="+mn-ea"/>
                          <a:cs typeface="Calibri" panose="020F0502020204030204" pitchFamily="34" charset="0"/>
                        </a:rPr>
                        <a:t>协议名称</a:t>
                      </a:r>
                      <a:endParaRPr lang="en-US" sz="1400"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zh-CN" altLang="en-US" sz="1400" kern="1200" dirty="0" smtClean="0">
                          <a:solidFill>
                            <a:schemeClr val="tx1"/>
                          </a:solidFill>
                          <a:latin typeface="+mn-lt"/>
                          <a:ea typeface="+mn-ea"/>
                          <a:cs typeface="+mn-cs"/>
                        </a:rPr>
                        <a:t>运行组织</a:t>
                      </a:r>
                      <a:endParaRPr lang="en-US" sz="1400" kern="1200" dirty="0">
                        <a:solidFill>
                          <a:schemeClr val="tx1"/>
                        </a:solidFill>
                        <a:latin typeface="+mn-lt"/>
                        <a:ea typeface="+mn-ea"/>
                        <a:cs typeface="+mn-cs"/>
                      </a:endParaRPr>
                    </a:p>
                  </a:txBody>
                  <a:tcPr anchor="ctr"/>
                </a:tc>
                <a:tc>
                  <a:txBody>
                    <a:bodyPr/>
                    <a:lstStyle/>
                    <a:p>
                      <a:pPr marL="0" algn="ctr" defTabSz="914400" rtl="0" eaLnBrk="1" latinLnBrk="0" hangingPunct="1"/>
                      <a:r>
                        <a:rPr lang="zh-CN" altLang="en-US" sz="1400" kern="1200" dirty="0" smtClean="0">
                          <a:solidFill>
                            <a:schemeClr val="tx1"/>
                          </a:solidFill>
                          <a:latin typeface="+mn-lt"/>
                          <a:ea typeface="+mn-ea"/>
                          <a:cs typeface="+mn-cs"/>
                        </a:rPr>
                        <a:t>代表厂家</a:t>
                      </a:r>
                      <a:r>
                        <a:rPr lang="zh-CN" altLang="en-US" sz="1400" kern="1200" dirty="0">
                          <a:solidFill>
                            <a:schemeClr val="tx1"/>
                          </a:solidFill>
                          <a:latin typeface="+mn-lt"/>
                          <a:ea typeface="+mn-ea"/>
                          <a:cs typeface="+mn-cs"/>
                        </a:rPr>
                        <a:t/>
                      </a:r>
                      <a:br>
                        <a:rPr lang="zh-CN" altLang="en-US" sz="1400" kern="1200" dirty="0">
                          <a:solidFill>
                            <a:schemeClr val="tx1"/>
                          </a:solidFill>
                          <a:latin typeface="+mn-lt"/>
                          <a:ea typeface="+mn-ea"/>
                          <a:cs typeface="+mn-cs"/>
                        </a:rPr>
                      </a:br>
                      <a:endParaRPr lang="zh-CN" altLang="en-US" sz="1400" kern="1200" dirty="0">
                        <a:solidFill>
                          <a:schemeClr val="tx1"/>
                        </a:solidFill>
                        <a:latin typeface="+mn-lt"/>
                        <a:ea typeface="+mn-ea"/>
                        <a:cs typeface="+mn-cs"/>
                      </a:endParaRPr>
                    </a:p>
                  </a:txBody>
                  <a:tcPr anchor="ctr"/>
                </a:tc>
                <a:extLst>
                  <a:ext uri="{0D108BD9-81ED-4DB2-BD59-A6C34878D82A}">
                    <a16:rowId xmlns:a16="http://schemas.microsoft.com/office/drawing/2014/main" val="2669224328"/>
                  </a:ext>
                </a:extLst>
              </a:tr>
              <a:tr h="389982">
                <a:tc>
                  <a:txBody>
                    <a:bodyPr/>
                    <a:lstStyle/>
                    <a:p>
                      <a:pPr marL="0" algn="ctr" defTabSz="914400" rtl="0" eaLnBrk="1" latinLnBrk="0" hangingPunct="1"/>
                      <a:r>
                        <a:rPr lang="en-US" sz="1400" b="1" kern="1200" baseline="0" dirty="0" err="1" smtClean="0">
                          <a:solidFill>
                            <a:schemeClr val="tx1"/>
                          </a:solidFill>
                          <a:latin typeface="Hack" panose="020B0609030202020204" pitchFamily="49" charset="0"/>
                          <a:ea typeface="+mn-ea"/>
                          <a:cs typeface="+mn-cs"/>
                        </a:rPr>
                        <a:t>EtherNet</a:t>
                      </a:r>
                      <a:r>
                        <a:rPr lang="en-US" sz="1400" b="1" kern="1200" baseline="0" dirty="0" smtClean="0">
                          <a:solidFill>
                            <a:schemeClr val="tx1"/>
                          </a:solidFill>
                          <a:latin typeface="Hack" panose="020B0609030202020204" pitchFamily="49" charset="0"/>
                          <a:ea typeface="+mn-ea"/>
                          <a:cs typeface="+mn-cs"/>
                        </a:rPr>
                        <a:t>/IP</a:t>
                      </a:r>
                      <a:endParaRPr 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a:solidFill>
                            <a:schemeClr val="tx1"/>
                          </a:solidFill>
                          <a:latin typeface="Hack" panose="020B0609030202020204" pitchFamily="49" charset="0"/>
                          <a:ea typeface="+mn-ea"/>
                          <a:cs typeface="+mn-cs"/>
                        </a:rPr>
                        <a:t>ODVA </a:t>
                      </a:r>
                    </a:p>
                  </a:txBody>
                  <a:tcPr anchor="ctr"/>
                </a:tc>
                <a:tc>
                  <a:txBody>
                    <a:bodyPr/>
                    <a:lstStyle/>
                    <a:p>
                      <a:pPr marL="0" algn="ctr" defTabSz="914400" rtl="0" eaLnBrk="1" latinLnBrk="0" hangingPunct="1"/>
                      <a:r>
                        <a:rPr lang="zh-CN" altLang="en-US" sz="1400" b="1" kern="1200" baseline="0">
                          <a:solidFill>
                            <a:schemeClr val="tx1"/>
                          </a:solidFill>
                          <a:latin typeface="Hack" panose="020B0609030202020204" pitchFamily="49" charset="0"/>
                          <a:ea typeface="+mn-ea"/>
                          <a:cs typeface="+mn-cs"/>
                        </a:rPr>
                        <a:t>罗克韦尔自动化公司（美国）</a:t>
                      </a:r>
                      <a:br>
                        <a:rPr lang="zh-CN" altLang="en-US" sz="1400" b="1" kern="1200" baseline="0">
                          <a:solidFill>
                            <a:schemeClr val="tx1"/>
                          </a:solidFill>
                          <a:latin typeface="Hack" panose="020B0609030202020204" pitchFamily="49" charset="0"/>
                          <a:ea typeface="+mn-ea"/>
                          <a:cs typeface="+mn-cs"/>
                        </a:rPr>
                      </a:br>
                      <a:endParaRPr lang="zh-CN" altLang="en-US" sz="1400" b="1" kern="1200" baseline="0">
                        <a:solidFill>
                          <a:schemeClr val="tx1"/>
                        </a:solidFill>
                        <a:latin typeface="Hack" panose="020B0609030202020204" pitchFamily="49" charset="0"/>
                        <a:ea typeface="+mn-ea"/>
                        <a:cs typeface="+mn-cs"/>
                      </a:endParaRPr>
                    </a:p>
                  </a:txBody>
                  <a:tcPr anchor="ctr"/>
                </a:tc>
                <a:extLst>
                  <a:ext uri="{0D108BD9-81ED-4DB2-BD59-A6C34878D82A}">
                    <a16:rowId xmlns:a16="http://schemas.microsoft.com/office/drawing/2014/main" val="1383877353"/>
                  </a:ext>
                </a:extLst>
              </a:tr>
              <a:tr h="389982">
                <a:tc>
                  <a:txBody>
                    <a:bodyPr/>
                    <a:lstStyle/>
                    <a:p>
                      <a:pPr marL="0" algn="ctr" defTabSz="914400" rtl="0" eaLnBrk="1" latinLnBrk="0" hangingPunct="1"/>
                      <a:r>
                        <a:rPr lang="en-US" sz="1400" b="1" kern="1200" baseline="0" dirty="0" smtClean="0">
                          <a:solidFill>
                            <a:schemeClr val="tx1"/>
                          </a:solidFill>
                          <a:latin typeface="Hack" panose="020B0609030202020204" pitchFamily="49" charset="0"/>
                          <a:ea typeface="+mn-ea"/>
                          <a:cs typeface="+mn-cs"/>
                        </a:rPr>
                        <a:t>PROFINET</a:t>
                      </a:r>
                      <a:endParaRPr 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dirty="0">
                          <a:solidFill>
                            <a:schemeClr val="tx1"/>
                          </a:solidFill>
                          <a:latin typeface="Hack" panose="020B0609030202020204" pitchFamily="49" charset="0"/>
                          <a:ea typeface="+mn-ea"/>
                          <a:cs typeface="+mn-cs"/>
                        </a:rPr>
                        <a:t>PROFIBUS </a:t>
                      </a:r>
                      <a:r>
                        <a:rPr lang="zh-CN" altLang="en-US" sz="1400" b="1" kern="1200" baseline="0" dirty="0">
                          <a:solidFill>
                            <a:schemeClr val="tx1"/>
                          </a:solidFill>
                          <a:latin typeface="Hack" panose="020B0609030202020204" pitchFamily="49" charset="0"/>
                          <a:ea typeface="+mn-ea"/>
                          <a:cs typeface="+mn-cs"/>
                        </a:rPr>
                        <a:t>国 际 组 </a:t>
                      </a:r>
                      <a:r>
                        <a:rPr lang="zh-CN" altLang="en-US" sz="1400" b="1" kern="1200" baseline="0" dirty="0" smtClean="0">
                          <a:solidFill>
                            <a:schemeClr val="tx1"/>
                          </a:solidFill>
                          <a:latin typeface="Hack" panose="020B0609030202020204" pitchFamily="49" charset="0"/>
                          <a:ea typeface="+mn-ea"/>
                          <a:cs typeface="+mn-cs"/>
                        </a:rPr>
                        <a:t>织</a:t>
                      </a:r>
                      <a:endParaRPr 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zh-CN" altLang="en-US" sz="1400" b="1" kern="1200" baseline="0">
                          <a:solidFill>
                            <a:schemeClr val="tx1"/>
                          </a:solidFill>
                          <a:latin typeface="Hack" panose="020B0609030202020204" pitchFamily="49" charset="0"/>
                          <a:ea typeface="+mn-ea"/>
                          <a:cs typeface="+mn-cs"/>
                        </a:rPr>
                        <a:t>西门子</a:t>
                      </a:r>
                      <a:br>
                        <a:rPr lang="zh-CN" altLang="en-US" sz="1400" b="1" kern="1200" baseline="0">
                          <a:solidFill>
                            <a:schemeClr val="tx1"/>
                          </a:solidFill>
                          <a:latin typeface="Hack" panose="020B0609030202020204" pitchFamily="49" charset="0"/>
                          <a:ea typeface="+mn-ea"/>
                          <a:cs typeface="+mn-cs"/>
                        </a:rPr>
                      </a:br>
                      <a:endParaRPr lang="zh-CN" altLang="en-US" sz="1400" b="1" kern="1200" baseline="0">
                        <a:solidFill>
                          <a:schemeClr val="tx1"/>
                        </a:solidFill>
                        <a:latin typeface="Hack" panose="020B0609030202020204" pitchFamily="49" charset="0"/>
                        <a:ea typeface="+mn-ea"/>
                        <a:cs typeface="+mn-cs"/>
                      </a:endParaRPr>
                    </a:p>
                  </a:txBody>
                  <a:tcPr anchor="ctr"/>
                </a:tc>
                <a:extLst>
                  <a:ext uri="{0D108BD9-81ED-4DB2-BD59-A6C34878D82A}">
                    <a16:rowId xmlns:a16="http://schemas.microsoft.com/office/drawing/2014/main" val="3983082774"/>
                  </a:ext>
                </a:extLst>
              </a:tr>
              <a:tr h="550563">
                <a:tc>
                  <a:txBody>
                    <a:bodyPr/>
                    <a:lstStyle/>
                    <a:p>
                      <a:pPr marL="0" algn="ctr" defTabSz="914400" rtl="0" eaLnBrk="1" latinLnBrk="0" hangingPunct="1"/>
                      <a:r>
                        <a:rPr lang="en-US" sz="1400" b="1" kern="1200" baseline="0" dirty="0" smtClean="0">
                          <a:solidFill>
                            <a:schemeClr val="tx1"/>
                          </a:solidFill>
                          <a:latin typeface="Hack" panose="020B0609030202020204" pitchFamily="49" charset="0"/>
                          <a:ea typeface="+mn-ea"/>
                          <a:cs typeface="+mn-cs"/>
                        </a:rPr>
                        <a:t>Modbus-TCP</a:t>
                      </a:r>
                      <a:endParaRPr 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dirty="0">
                          <a:solidFill>
                            <a:schemeClr val="tx1"/>
                          </a:solidFill>
                          <a:latin typeface="Hack" panose="020B0609030202020204" pitchFamily="49" charset="0"/>
                          <a:ea typeface="+mn-ea"/>
                          <a:cs typeface="+mn-cs"/>
                        </a:rPr>
                        <a:t>Modbus-IDA </a:t>
                      </a:r>
                    </a:p>
                  </a:txBody>
                  <a:tcPr anchor="ctr"/>
                </a:tc>
                <a:tc>
                  <a:txBody>
                    <a:bodyPr/>
                    <a:lstStyle/>
                    <a:p>
                      <a:pPr marL="0" algn="ctr" defTabSz="914400" rtl="0" eaLnBrk="1" latinLnBrk="0" hangingPunct="1"/>
                      <a:r>
                        <a:rPr lang="zh-CN" altLang="en-US" sz="1400" b="1" kern="1200" baseline="0">
                          <a:solidFill>
                            <a:schemeClr val="tx1"/>
                          </a:solidFill>
                          <a:latin typeface="Hack" panose="020B0609030202020204" pitchFamily="49" charset="0"/>
                          <a:ea typeface="+mn-ea"/>
                          <a:cs typeface="+mn-cs"/>
                        </a:rPr>
                        <a:t>施耐德</a:t>
                      </a:r>
                      <a:br>
                        <a:rPr lang="zh-CN" altLang="en-US" sz="1400" b="1" kern="1200" baseline="0">
                          <a:solidFill>
                            <a:schemeClr val="tx1"/>
                          </a:solidFill>
                          <a:latin typeface="Hack" panose="020B0609030202020204" pitchFamily="49" charset="0"/>
                          <a:ea typeface="+mn-ea"/>
                          <a:cs typeface="+mn-cs"/>
                        </a:rPr>
                      </a:br>
                      <a:r>
                        <a:rPr lang="zh-CN" altLang="en-US" sz="1400" b="1" kern="1200" baseline="0">
                          <a:solidFill>
                            <a:schemeClr val="tx1"/>
                          </a:solidFill>
                          <a:latin typeface="Hack" panose="020B0609030202020204" pitchFamily="49" charset="0"/>
                          <a:ea typeface="+mn-ea"/>
                          <a:cs typeface="+mn-cs"/>
                        </a:rPr>
                        <a:t/>
                      </a:r>
                      <a:br>
                        <a:rPr lang="zh-CN" altLang="en-US" sz="1400" b="1" kern="1200" baseline="0">
                          <a:solidFill>
                            <a:schemeClr val="tx1"/>
                          </a:solidFill>
                          <a:latin typeface="Hack" panose="020B0609030202020204" pitchFamily="49" charset="0"/>
                          <a:ea typeface="+mn-ea"/>
                          <a:cs typeface="+mn-cs"/>
                        </a:rPr>
                      </a:br>
                      <a:endParaRPr lang="zh-CN" altLang="en-US" sz="1400" b="1" kern="1200" baseline="0">
                        <a:solidFill>
                          <a:schemeClr val="tx1"/>
                        </a:solidFill>
                        <a:latin typeface="Hack" panose="020B0609030202020204" pitchFamily="49" charset="0"/>
                        <a:ea typeface="+mn-ea"/>
                        <a:cs typeface="+mn-cs"/>
                      </a:endParaRPr>
                    </a:p>
                  </a:txBody>
                  <a:tcPr anchor="ctr"/>
                </a:tc>
                <a:extLst>
                  <a:ext uri="{0D108BD9-81ED-4DB2-BD59-A6C34878D82A}">
                    <a16:rowId xmlns:a16="http://schemas.microsoft.com/office/drawing/2014/main" val="2780440060"/>
                  </a:ext>
                </a:extLst>
              </a:tr>
              <a:tr h="389982">
                <a:tc>
                  <a:txBody>
                    <a:bodyPr/>
                    <a:lstStyle/>
                    <a:p>
                      <a:pPr marL="0" algn="ctr" defTabSz="914400" rtl="0" eaLnBrk="1" latinLnBrk="0" hangingPunct="1"/>
                      <a:r>
                        <a:rPr lang="en-US" sz="1400" b="1" kern="1200" baseline="0" dirty="0" smtClean="0">
                          <a:solidFill>
                            <a:schemeClr val="tx1"/>
                          </a:solidFill>
                          <a:latin typeface="Hack" panose="020B0609030202020204" pitchFamily="49" charset="0"/>
                          <a:ea typeface="+mn-ea"/>
                          <a:cs typeface="+mn-cs"/>
                        </a:rPr>
                        <a:t>Ethernet</a:t>
                      </a:r>
                    </a:p>
                    <a:p>
                      <a:pPr marL="0" algn="ctr" defTabSz="914400" rtl="0" eaLnBrk="1" latinLnBrk="0" hangingPunct="1"/>
                      <a:r>
                        <a:rPr lang="en-US" sz="1400" b="1" kern="1200" baseline="0" dirty="0" smtClean="0">
                          <a:solidFill>
                            <a:schemeClr val="tx1"/>
                          </a:solidFill>
                          <a:latin typeface="Hack" panose="020B0609030202020204" pitchFamily="49" charset="0"/>
                          <a:ea typeface="+mn-ea"/>
                          <a:cs typeface="+mn-cs"/>
                        </a:rPr>
                        <a:t>PWOERLINK</a:t>
                      </a:r>
                      <a:endParaRPr 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dirty="0">
                          <a:solidFill>
                            <a:schemeClr val="tx1"/>
                          </a:solidFill>
                          <a:latin typeface="Hack" panose="020B0609030202020204" pitchFamily="49" charset="0"/>
                          <a:ea typeface="+mn-ea"/>
                          <a:cs typeface="+mn-cs"/>
                        </a:rPr>
                        <a:t>Ethernet POWERLINK </a:t>
                      </a:r>
                      <a:r>
                        <a:rPr lang="zh-CN" altLang="en-US" sz="1400" b="1" kern="1200" baseline="0" dirty="0">
                          <a:solidFill>
                            <a:schemeClr val="tx1"/>
                          </a:solidFill>
                          <a:latin typeface="Hack" panose="020B0609030202020204" pitchFamily="49" charset="0"/>
                          <a:ea typeface="+mn-ea"/>
                          <a:cs typeface="+mn-cs"/>
                        </a:rPr>
                        <a:t>标准</a:t>
                      </a:r>
                      <a:r>
                        <a:rPr lang="zh-CN" altLang="en-US" sz="1400" b="1" kern="1200" baseline="0" dirty="0" smtClean="0">
                          <a:solidFill>
                            <a:schemeClr val="tx1"/>
                          </a:solidFill>
                          <a:latin typeface="Hack" panose="020B0609030202020204" pitchFamily="49" charset="0"/>
                          <a:ea typeface="+mn-ea"/>
                          <a:cs typeface="+mn-cs"/>
                        </a:rPr>
                        <a:t>组织</a:t>
                      </a:r>
                      <a:endParaRPr 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dirty="0">
                          <a:solidFill>
                            <a:schemeClr val="tx1"/>
                          </a:solidFill>
                          <a:latin typeface="Hack" panose="020B0609030202020204" pitchFamily="49" charset="0"/>
                          <a:ea typeface="+mn-ea"/>
                          <a:cs typeface="+mn-cs"/>
                        </a:rPr>
                        <a:t>ABB</a:t>
                      </a:r>
                      <a:br>
                        <a:rPr lang="en-US" sz="1400" b="1" kern="1200" baseline="0" dirty="0">
                          <a:solidFill>
                            <a:schemeClr val="tx1"/>
                          </a:solidFill>
                          <a:latin typeface="Hack" panose="020B0609030202020204" pitchFamily="49" charset="0"/>
                          <a:ea typeface="+mn-ea"/>
                          <a:cs typeface="+mn-cs"/>
                        </a:rPr>
                      </a:br>
                      <a:endParaRPr lang="en-US" sz="1400" b="1" kern="1200" baseline="0" dirty="0">
                        <a:solidFill>
                          <a:schemeClr val="tx1"/>
                        </a:solidFill>
                        <a:latin typeface="Hack" panose="020B0609030202020204" pitchFamily="49" charset="0"/>
                        <a:ea typeface="+mn-ea"/>
                        <a:cs typeface="+mn-cs"/>
                      </a:endParaRPr>
                    </a:p>
                  </a:txBody>
                  <a:tcPr anchor="ctr"/>
                </a:tc>
                <a:extLst>
                  <a:ext uri="{0D108BD9-81ED-4DB2-BD59-A6C34878D82A}">
                    <a16:rowId xmlns:a16="http://schemas.microsoft.com/office/drawing/2014/main" val="1005872135"/>
                  </a:ext>
                </a:extLst>
              </a:tr>
              <a:tr h="389982">
                <a:tc>
                  <a:txBody>
                    <a:bodyPr/>
                    <a:lstStyle/>
                    <a:p>
                      <a:pPr marL="0" algn="ctr" defTabSz="914400" rtl="0" eaLnBrk="1" latinLnBrk="0" hangingPunct="1"/>
                      <a:r>
                        <a:rPr lang="en-US" sz="1400" b="1" kern="1200" baseline="0" dirty="0" err="1" smtClean="0">
                          <a:solidFill>
                            <a:schemeClr val="tx1"/>
                          </a:solidFill>
                          <a:latin typeface="Hack" panose="020B0609030202020204" pitchFamily="49" charset="0"/>
                          <a:ea typeface="+mn-ea"/>
                          <a:cs typeface="+mn-cs"/>
                        </a:rPr>
                        <a:t>EtherCAT</a:t>
                      </a:r>
                      <a:endParaRPr lang="zh-CN" alt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dirty="0" err="1">
                          <a:solidFill>
                            <a:schemeClr val="tx1"/>
                          </a:solidFill>
                          <a:latin typeface="Hack" panose="020B0609030202020204" pitchFamily="49" charset="0"/>
                          <a:ea typeface="+mn-ea"/>
                          <a:cs typeface="+mn-cs"/>
                        </a:rPr>
                        <a:t>EtherCAT</a:t>
                      </a:r>
                      <a:r>
                        <a:rPr lang="en-US" sz="1400" b="1" kern="1200" baseline="0" dirty="0">
                          <a:solidFill>
                            <a:schemeClr val="tx1"/>
                          </a:solidFill>
                          <a:latin typeface="Hack" panose="020B0609030202020204" pitchFamily="49" charset="0"/>
                          <a:ea typeface="+mn-ea"/>
                          <a:cs typeface="+mn-cs"/>
                        </a:rPr>
                        <a:t> </a:t>
                      </a:r>
                      <a:r>
                        <a:rPr lang="zh-CN" altLang="en-US" sz="1400" b="1" kern="1200" baseline="0" dirty="0">
                          <a:solidFill>
                            <a:schemeClr val="tx1"/>
                          </a:solidFill>
                          <a:latin typeface="Hack" panose="020B0609030202020204" pitchFamily="49" charset="0"/>
                          <a:ea typeface="+mn-ea"/>
                          <a:cs typeface="+mn-cs"/>
                        </a:rPr>
                        <a:t>协会 </a:t>
                      </a:r>
                    </a:p>
                  </a:txBody>
                  <a:tcPr anchor="ctr"/>
                </a:tc>
                <a:tc>
                  <a:txBody>
                    <a:bodyPr/>
                    <a:lstStyle/>
                    <a:p>
                      <a:pPr marL="0" algn="ctr" defTabSz="914400" rtl="0" eaLnBrk="1" latinLnBrk="0" hangingPunct="1"/>
                      <a:r>
                        <a:rPr lang="zh-CN" altLang="en-US" sz="1400" b="1" kern="1200" baseline="0" dirty="0">
                          <a:solidFill>
                            <a:schemeClr val="tx1"/>
                          </a:solidFill>
                          <a:latin typeface="Hack" panose="020B0609030202020204" pitchFamily="49" charset="0"/>
                          <a:ea typeface="+mn-ea"/>
                          <a:cs typeface="+mn-cs"/>
                        </a:rPr>
                        <a:t>德国倍福（</a:t>
                      </a:r>
                      <a:r>
                        <a:rPr lang="en-US" sz="1400" b="1" kern="1200" baseline="0" dirty="0" err="1">
                          <a:solidFill>
                            <a:schemeClr val="tx1"/>
                          </a:solidFill>
                          <a:latin typeface="Hack" panose="020B0609030202020204" pitchFamily="49" charset="0"/>
                          <a:ea typeface="+mn-ea"/>
                          <a:cs typeface="+mn-cs"/>
                        </a:rPr>
                        <a:t>Beckhoff</a:t>
                      </a:r>
                      <a:r>
                        <a:rPr lang="en-US" sz="1400" b="1" kern="1200" baseline="0" dirty="0">
                          <a:solidFill>
                            <a:schemeClr val="tx1"/>
                          </a:solidFill>
                          <a:latin typeface="Hack" panose="020B0609030202020204" pitchFamily="49" charset="0"/>
                          <a:ea typeface="+mn-ea"/>
                          <a:cs typeface="+mn-cs"/>
                        </a:rPr>
                        <a:t>）</a:t>
                      </a:r>
                      <a:r>
                        <a:rPr lang="zh-CN" altLang="en-US" sz="1400" b="1" kern="1200" baseline="0" dirty="0">
                          <a:solidFill>
                            <a:schemeClr val="tx1"/>
                          </a:solidFill>
                          <a:latin typeface="Hack" panose="020B0609030202020204" pitchFamily="49" charset="0"/>
                          <a:ea typeface="+mn-ea"/>
                          <a:cs typeface="+mn-cs"/>
                        </a:rPr>
                        <a:t>公司</a:t>
                      </a:r>
                      <a:br>
                        <a:rPr lang="zh-CN" altLang="en-US" sz="1400" b="1" kern="1200" baseline="0" dirty="0">
                          <a:solidFill>
                            <a:schemeClr val="tx1"/>
                          </a:solidFill>
                          <a:latin typeface="Hack" panose="020B0609030202020204" pitchFamily="49" charset="0"/>
                          <a:ea typeface="+mn-ea"/>
                          <a:cs typeface="+mn-cs"/>
                        </a:rPr>
                      </a:br>
                      <a:endParaRPr lang="zh-CN" altLang="en-US" sz="1400" b="1" kern="1200" baseline="0" dirty="0">
                        <a:solidFill>
                          <a:schemeClr val="tx1"/>
                        </a:solidFill>
                        <a:latin typeface="Hack" panose="020B0609030202020204" pitchFamily="49" charset="0"/>
                        <a:ea typeface="+mn-ea"/>
                        <a:cs typeface="+mn-cs"/>
                      </a:endParaRPr>
                    </a:p>
                  </a:txBody>
                  <a:tcPr anchor="ctr"/>
                </a:tc>
                <a:extLst>
                  <a:ext uri="{0D108BD9-81ED-4DB2-BD59-A6C34878D82A}">
                    <a16:rowId xmlns:a16="http://schemas.microsoft.com/office/drawing/2014/main" val="2427025740"/>
                  </a:ext>
                </a:extLst>
              </a:tr>
              <a:tr h="229401">
                <a:tc>
                  <a:txBody>
                    <a:bodyPr/>
                    <a:lstStyle/>
                    <a:p>
                      <a:pPr marL="0" algn="ctr" defTabSz="914400" rtl="0" eaLnBrk="1" latinLnBrk="0" hangingPunct="1"/>
                      <a:r>
                        <a:rPr lang="en-US" sz="1400" b="1" kern="1200" baseline="0" dirty="0" smtClean="0">
                          <a:solidFill>
                            <a:schemeClr val="tx1"/>
                          </a:solidFill>
                          <a:latin typeface="Hack" panose="020B0609030202020204" pitchFamily="49" charset="0"/>
                          <a:ea typeface="+mn-ea"/>
                          <a:cs typeface="+mn-cs"/>
                        </a:rPr>
                        <a:t>CC-LINK</a:t>
                      </a:r>
                      <a:endParaRPr lang="zh-CN" altLang="en-US" sz="1400" b="1" kern="1200" baseline="0" dirty="0">
                        <a:solidFill>
                          <a:schemeClr val="tx1"/>
                        </a:solidFill>
                        <a:latin typeface="Hack" panose="020B0609030202020204" pitchFamily="49" charset="0"/>
                        <a:ea typeface="+mn-ea"/>
                        <a:cs typeface="+mn-cs"/>
                      </a:endParaRPr>
                    </a:p>
                  </a:txBody>
                  <a:tcPr anchor="ctr"/>
                </a:tc>
                <a:tc>
                  <a:txBody>
                    <a:bodyPr/>
                    <a:lstStyle/>
                    <a:p>
                      <a:pPr marL="0" algn="ctr" defTabSz="914400" rtl="0" eaLnBrk="1" latinLnBrk="0" hangingPunct="1"/>
                      <a:r>
                        <a:rPr lang="en-US" sz="1400" b="1" kern="1200" baseline="0">
                          <a:solidFill>
                            <a:schemeClr val="tx1"/>
                          </a:solidFill>
                          <a:latin typeface="Hack" panose="020B0609030202020204" pitchFamily="49" charset="0"/>
                          <a:ea typeface="+mn-ea"/>
                          <a:cs typeface="+mn-cs"/>
                        </a:rPr>
                        <a:t>CC-Link </a:t>
                      </a:r>
                      <a:r>
                        <a:rPr lang="zh-CN" altLang="en-US" sz="1400" b="1" kern="1200" baseline="0">
                          <a:solidFill>
                            <a:schemeClr val="tx1"/>
                          </a:solidFill>
                          <a:latin typeface="Hack" panose="020B0609030202020204" pitchFamily="49" charset="0"/>
                          <a:ea typeface="+mn-ea"/>
                          <a:cs typeface="+mn-cs"/>
                        </a:rPr>
                        <a:t>协会 </a:t>
                      </a:r>
                    </a:p>
                  </a:txBody>
                  <a:tcPr anchor="ctr"/>
                </a:tc>
                <a:tc>
                  <a:txBody>
                    <a:bodyPr/>
                    <a:lstStyle/>
                    <a:p>
                      <a:pPr marL="0" algn="ctr" defTabSz="914400" rtl="0" eaLnBrk="1" latinLnBrk="0" hangingPunct="1"/>
                      <a:r>
                        <a:rPr lang="zh-CN" altLang="en-US" sz="1400" b="1" kern="1200" baseline="0" dirty="0">
                          <a:solidFill>
                            <a:schemeClr val="tx1"/>
                          </a:solidFill>
                          <a:latin typeface="Hack" panose="020B0609030202020204" pitchFamily="49" charset="0"/>
                          <a:ea typeface="+mn-ea"/>
                          <a:cs typeface="+mn-cs"/>
                        </a:rPr>
                        <a:t>日本三菱</a:t>
                      </a:r>
                    </a:p>
                  </a:txBody>
                  <a:tcPr anchor="ctr"/>
                </a:tc>
                <a:extLst>
                  <a:ext uri="{0D108BD9-81ED-4DB2-BD59-A6C34878D82A}">
                    <a16:rowId xmlns:a16="http://schemas.microsoft.com/office/drawing/2014/main" val="3284654308"/>
                  </a:ext>
                </a:extLst>
              </a:tr>
            </a:tbl>
          </a:graphicData>
        </a:graphic>
      </p:graphicFrame>
    </p:spTree>
    <p:extLst>
      <p:ext uri="{BB962C8B-B14F-4D97-AF65-F5344CB8AC3E}">
        <p14:creationId xmlns:p14="http://schemas.microsoft.com/office/powerpoint/2010/main" val="15167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en-US" altLang="zh-CN" dirty="0"/>
              <a:t>Why </a:t>
            </a:r>
            <a:r>
              <a:rPr lang="en-US" altLang="zh-CN" dirty="0" smtClean="0"/>
              <a:t>Industrial </a:t>
            </a:r>
            <a:r>
              <a:rPr lang="en-US" altLang="zh-CN" dirty="0"/>
              <a:t>Internet need TSN</a:t>
            </a:r>
          </a:p>
        </p:txBody>
      </p:sp>
      <p:sp>
        <p:nvSpPr>
          <p:cNvPr id="3" name="内容占位符 2"/>
          <p:cNvSpPr>
            <a:spLocks noGrp="1"/>
          </p:cNvSpPr>
          <p:nvPr>
            <p:ph idx="1"/>
          </p:nvPr>
        </p:nvSpPr>
        <p:spPr>
          <a:xfrm>
            <a:off x="719455" y="1600201"/>
            <a:ext cx="5088513" cy="1756792"/>
          </a:xfrm>
        </p:spPr>
        <p:txBody>
          <a:bodyPr/>
          <a:lstStyle/>
          <a:p>
            <a:pPr>
              <a:defRPr/>
            </a:pPr>
            <a:r>
              <a:rPr lang="en-US" altLang="zh-CN" sz="2400" dirty="0" smtClean="0"/>
              <a:t>TSN</a:t>
            </a:r>
            <a:r>
              <a:rPr lang="zh-CN" altLang="en-US" sz="2400" dirty="0" smtClean="0"/>
              <a:t>设备</a:t>
            </a:r>
            <a:endParaRPr lang="en-US" altLang="zh-CN" sz="2400" dirty="0" smtClean="0"/>
          </a:p>
          <a:p>
            <a:pPr lvl="1">
              <a:defRPr/>
            </a:pPr>
            <a:r>
              <a:rPr lang="zh-CN" altLang="en-US" sz="2000" dirty="0" smtClean="0"/>
              <a:t>网关设备</a:t>
            </a:r>
            <a:endParaRPr lang="en-US" altLang="zh-CN" sz="2000" dirty="0" smtClean="0"/>
          </a:p>
          <a:p>
            <a:pPr lvl="2">
              <a:defRPr/>
            </a:pPr>
            <a:r>
              <a:rPr lang="zh-CN" altLang="en-US" sz="1600" dirty="0" smtClean="0"/>
              <a:t>部署在时间敏感网络域边缘。支持</a:t>
            </a:r>
            <a:r>
              <a:rPr lang="zh-CN" altLang="en-US" sz="1600" dirty="0"/>
              <a:t>在数据链路层、网络层及应用层实现跨时间敏感网络域及时间敏感网络域与非时间敏感网络域之间的互通。 </a:t>
            </a:r>
            <a:endParaRPr lang="en-US" altLang="zh-CN" sz="1600" dirty="0"/>
          </a:p>
          <a:p>
            <a:pPr lvl="1">
              <a:defRPr/>
            </a:pPr>
            <a:r>
              <a:rPr lang="zh-CN" altLang="en-US" sz="2000" dirty="0" smtClean="0"/>
              <a:t>网桥设备</a:t>
            </a:r>
            <a:endParaRPr lang="en-US" altLang="zh-CN" sz="2000" dirty="0" smtClean="0"/>
          </a:p>
          <a:p>
            <a:pPr lvl="2">
              <a:defRPr/>
            </a:pPr>
            <a:r>
              <a:rPr lang="zh-CN" altLang="en-US" sz="1600" dirty="0" smtClean="0"/>
              <a:t>部署在时间敏感网络域内部。实现车间、产线、设备之间的互联互通。</a:t>
            </a:r>
            <a:endParaRPr lang="en-US" altLang="zh-CN" sz="1600" dirty="0"/>
          </a:p>
          <a:p>
            <a:pPr lvl="1">
              <a:defRPr/>
            </a:pPr>
            <a:r>
              <a:rPr lang="zh-CN" altLang="en-US" sz="2000" dirty="0" smtClean="0"/>
              <a:t>端设备</a:t>
            </a:r>
            <a:endParaRPr lang="en-US" altLang="zh-CN" sz="2000" dirty="0" smtClean="0"/>
          </a:p>
          <a:p>
            <a:pPr lvl="2">
              <a:defRPr/>
            </a:pPr>
            <a:r>
              <a:rPr lang="zh-CN" altLang="en-US" sz="1600" dirty="0" smtClean="0"/>
              <a:t>具备时间敏感网络功能的工业设备。</a:t>
            </a:r>
            <a:endParaRPr lang="en-US" altLang="zh-CN" sz="1600" dirty="0" smtClean="0"/>
          </a:p>
        </p:txBody>
      </p:sp>
      <p:sp>
        <p:nvSpPr>
          <p:cNvPr id="4" name="灯片编号占位符 3"/>
          <p:cNvSpPr>
            <a:spLocks noGrp="1"/>
          </p:cNvSpPr>
          <p:nvPr>
            <p:ph type="sldNum" sz="quarter" idx="12"/>
          </p:nvPr>
        </p:nvSpPr>
        <p:spPr/>
        <p:txBody>
          <a:bodyPr/>
          <a:lstStyle/>
          <a:p>
            <a:fld id="{87AB51E9-348C-4DC8-84CE-839F8B9DCC07}" type="slidenum">
              <a:rPr lang="en-US" altLang="zh-CN" smtClean="0"/>
              <a:t>7</a:t>
            </a:fld>
            <a:endParaRPr lang="en-US" altLang="zh-CN"/>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4565728" y="1295400"/>
            <a:ext cx="7614077" cy="5069973"/>
          </a:xfrm>
          <a:prstGeom prst="rect">
            <a:avLst/>
          </a:prstGeom>
        </p:spPr>
      </p:pic>
    </p:spTree>
    <p:extLst>
      <p:ext uri="{BB962C8B-B14F-4D97-AF65-F5344CB8AC3E}">
        <p14:creationId xmlns:p14="http://schemas.microsoft.com/office/powerpoint/2010/main" val="4136109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en-US" altLang="zh-CN" dirty="0" smtClean="0"/>
              <a:t>. Some cases</a:t>
            </a:r>
            <a:endParaRPr lang="en-US" altLang="zh-CN" dirty="0"/>
          </a:p>
        </p:txBody>
      </p:sp>
      <p:sp>
        <p:nvSpPr>
          <p:cNvPr id="3" name="内容占位符 2"/>
          <p:cNvSpPr>
            <a:spLocks noGrp="1"/>
          </p:cNvSpPr>
          <p:nvPr>
            <p:ph idx="1"/>
          </p:nvPr>
        </p:nvSpPr>
        <p:spPr>
          <a:xfrm>
            <a:off x="711200" y="1086556"/>
            <a:ext cx="9841041" cy="3160395"/>
          </a:xfrm>
        </p:spPr>
        <p:txBody>
          <a:bodyPr/>
          <a:lstStyle/>
          <a:p>
            <a:pPr>
              <a:defRPr/>
            </a:pPr>
            <a:r>
              <a:rPr lang="zh-CN" altLang="en-US" dirty="0" smtClean="0"/>
              <a:t>面向</a:t>
            </a:r>
            <a:r>
              <a:rPr lang="en-US" altLang="zh-CN" dirty="0" smtClean="0"/>
              <a:t>OT/IT</a:t>
            </a:r>
            <a:r>
              <a:rPr lang="zh-CN" altLang="en-US" dirty="0" smtClean="0"/>
              <a:t>融合互通的</a:t>
            </a:r>
            <a:r>
              <a:rPr lang="en-US" altLang="zh-CN" dirty="0" smtClean="0"/>
              <a:t>TSN</a:t>
            </a:r>
            <a:r>
              <a:rPr lang="zh-CN" altLang="en-US" dirty="0" smtClean="0"/>
              <a:t>网络测试床</a:t>
            </a:r>
            <a:r>
              <a:rPr lang="en-US" altLang="zh-CN" dirty="0"/>
              <a:t/>
            </a:r>
            <a:br>
              <a:rPr lang="en-US" altLang="zh-CN" dirty="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8</a:t>
            </a:fld>
            <a:endParaRPr lang="en-US" altLang="zh-CN"/>
          </a:p>
        </p:txBody>
      </p:sp>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8387" y="1386783"/>
            <a:ext cx="7896825" cy="5324716"/>
          </a:xfrm>
          <a:prstGeom prst="rect">
            <a:avLst/>
          </a:prstGeom>
        </p:spPr>
      </p:pic>
    </p:spTree>
    <p:extLst>
      <p:ext uri="{BB962C8B-B14F-4D97-AF65-F5344CB8AC3E}">
        <p14:creationId xmlns:p14="http://schemas.microsoft.com/office/powerpoint/2010/main" val="3948309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en-US" altLang="zh-CN" dirty="0" smtClean="0"/>
              <a:t>. Some cases</a:t>
            </a:r>
            <a:endParaRPr lang="en-US" altLang="zh-CN" dirty="0"/>
          </a:p>
        </p:txBody>
      </p:sp>
      <p:sp>
        <p:nvSpPr>
          <p:cNvPr id="3" name="内容占位符 2"/>
          <p:cNvSpPr>
            <a:spLocks noGrp="1"/>
          </p:cNvSpPr>
          <p:nvPr>
            <p:ph idx="1"/>
          </p:nvPr>
        </p:nvSpPr>
        <p:spPr>
          <a:xfrm>
            <a:off x="711200" y="1295400"/>
            <a:ext cx="9841041" cy="3160395"/>
          </a:xfrm>
        </p:spPr>
        <p:txBody>
          <a:bodyPr/>
          <a:lstStyle/>
          <a:p>
            <a:pPr>
              <a:defRPr/>
            </a:pPr>
            <a:r>
              <a:rPr lang="zh-CN" altLang="en-US" dirty="0" smtClean="0"/>
              <a:t>基于</a:t>
            </a:r>
            <a:r>
              <a:rPr lang="en-US" altLang="zh-CN" dirty="0" smtClean="0"/>
              <a:t>TSN</a:t>
            </a:r>
            <a:r>
              <a:rPr lang="zh-CN" altLang="en-US" dirty="0" smtClean="0"/>
              <a:t>技术的工业网络解决</a:t>
            </a:r>
            <a:r>
              <a:rPr lang="zh-CN" altLang="en-US" dirty="0" smtClean="0"/>
              <a:t>方案</a:t>
            </a:r>
            <a:r>
              <a:rPr lang="zh-CN" altLang="en-US" dirty="0" smtClean="0"/>
              <a:t>（</a:t>
            </a:r>
            <a:r>
              <a:rPr lang="zh-CN" altLang="en-US" dirty="0" smtClean="0"/>
              <a:t>华为）</a:t>
            </a:r>
            <a:endParaRPr lang="en-US" altLang="zh-CN" dirty="0" smtClean="0"/>
          </a:p>
          <a:p>
            <a:pPr lvl="1">
              <a:defRPr/>
            </a:pPr>
            <a:r>
              <a:rPr lang="zh-CN" altLang="en-US" dirty="0"/>
              <a:t>基于 </a:t>
            </a:r>
            <a:r>
              <a:rPr lang="en-US" altLang="zh-CN" dirty="0"/>
              <a:t>OPC-UA </a:t>
            </a:r>
            <a:r>
              <a:rPr lang="zh-CN" altLang="en-US" dirty="0"/>
              <a:t>的网络互联和传输控制</a:t>
            </a:r>
            <a:r>
              <a:rPr lang="zh-CN" altLang="en-US" dirty="0" smtClean="0"/>
              <a:t>机制</a:t>
            </a:r>
            <a:endParaRPr lang="en-US" altLang="zh-CN" dirty="0" smtClean="0"/>
          </a:p>
          <a:p>
            <a:pPr lvl="2">
              <a:defRPr/>
            </a:pPr>
            <a:r>
              <a:rPr lang="zh-CN" altLang="en-US" dirty="0"/>
              <a:t>包括基于 </a:t>
            </a:r>
            <a:r>
              <a:rPr lang="en-US" altLang="zh-CN" dirty="0"/>
              <a:t>OPC-UA </a:t>
            </a:r>
            <a:r>
              <a:rPr lang="zh-CN" altLang="en-US" dirty="0"/>
              <a:t>和 </a:t>
            </a:r>
            <a:r>
              <a:rPr lang="en-US" altLang="zh-CN" dirty="0"/>
              <a:t>TSN </a:t>
            </a:r>
            <a:r>
              <a:rPr lang="zh-CN" altLang="en-US" dirty="0"/>
              <a:t>的集成，完成对传输的控制</a:t>
            </a:r>
            <a:r>
              <a:rPr lang="zh-CN" altLang="en-US" dirty="0" smtClean="0"/>
              <a:t>和传输</a:t>
            </a:r>
            <a:r>
              <a:rPr lang="zh-CN" altLang="en-US" dirty="0"/>
              <a:t>资源的配置</a:t>
            </a:r>
            <a:r>
              <a:rPr lang="zh-CN" altLang="en-US" dirty="0" smtClean="0"/>
              <a:t>。</a:t>
            </a:r>
            <a:endParaRPr lang="en-US" altLang="zh-CN" dirty="0"/>
          </a:p>
          <a:p>
            <a:pPr lvl="1">
              <a:defRPr/>
            </a:pPr>
            <a:r>
              <a:rPr lang="zh-CN" altLang="en-US" dirty="0"/>
              <a:t>基于 </a:t>
            </a:r>
            <a:r>
              <a:rPr lang="en-US" altLang="zh-CN" dirty="0"/>
              <a:t>TSN </a:t>
            </a:r>
            <a:r>
              <a:rPr lang="zh-CN" altLang="en-US" dirty="0"/>
              <a:t>技术的数据传输</a:t>
            </a:r>
            <a:r>
              <a:rPr lang="zh-CN" altLang="en-US" dirty="0" smtClean="0"/>
              <a:t>机制</a:t>
            </a:r>
            <a:endParaRPr lang="en-US" altLang="zh-CN" dirty="0" smtClean="0"/>
          </a:p>
          <a:p>
            <a:pPr lvl="2">
              <a:defRPr/>
            </a:pPr>
            <a:r>
              <a:rPr lang="zh-CN" altLang="en-US" dirty="0"/>
              <a:t>在工业监测场景中保障工业应用的高确定性、 </a:t>
            </a:r>
            <a:r>
              <a:rPr lang="zh-CN" altLang="en-US" dirty="0" smtClean="0"/>
              <a:t>周期性传输</a:t>
            </a:r>
            <a:r>
              <a:rPr lang="zh-CN" altLang="en-US" dirty="0"/>
              <a:t>业务的</a:t>
            </a:r>
            <a:r>
              <a:rPr lang="zh-CN" altLang="en-US" dirty="0" smtClean="0"/>
              <a:t>需求</a:t>
            </a:r>
            <a:endParaRPr lang="en-US" altLang="zh-CN" dirty="0" smtClean="0"/>
          </a:p>
          <a:p>
            <a:pPr lvl="2">
              <a:defRPr/>
            </a:pPr>
            <a:r>
              <a:rPr lang="zh-CN" altLang="en-US" dirty="0"/>
              <a:t>用于开展工业通信技术的高并发、可靠性、实时性</a:t>
            </a:r>
            <a:r>
              <a:rPr lang="zh-CN" altLang="en-US" dirty="0" smtClean="0"/>
              <a:t>等性能</a:t>
            </a:r>
            <a:r>
              <a:rPr lang="zh-CN" altLang="en-US" dirty="0"/>
              <a:t>的测试和验证。</a:t>
            </a:r>
            <a:r>
              <a:rPr lang="en-US" altLang="zh-CN" dirty="0"/>
              <a:t/>
            </a:r>
            <a:br>
              <a:rPr lang="en-US" altLang="zh-CN" dirty="0"/>
            </a:br>
            <a:endParaRPr lang="en-US" altLang="zh-CN" dirty="0" smtClean="0"/>
          </a:p>
          <a:p>
            <a:pPr marL="0" indent="0">
              <a:buNone/>
            </a:pPr>
            <a:endParaRPr lang="en-US" altLang="en-US" dirty="0">
              <a:solidFill>
                <a:srgbClr val="000000"/>
              </a:solidFill>
            </a:endParaRPr>
          </a:p>
        </p:txBody>
      </p:sp>
      <p:sp>
        <p:nvSpPr>
          <p:cNvPr id="4" name="灯片编号占位符 3"/>
          <p:cNvSpPr>
            <a:spLocks noGrp="1"/>
          </p:cNvSpPr>
          <p:nvPr>
            <p:ph type="sldNum" sz="quarter" idx="12"/>
          </p:nvPr>
        </p:nvSpPr>
        <p:spPr/>
        <p:txBody>
          <a:bodyPr/>
          <a:lstStyle/>
          <a:p>
            <a:fld id="{87AB51E9-348C-4DC8-84CE-839F8B9DCC07}" type="slidenum">
              <a:rPr lang="en-US" altLang="zh-CN" smtClean="0"/>
              <a:t>9</a:t>
            </a:fld>
            <a:endParaRPr lang="en-US" altLang="zh-CN"/>
          </a:p>
        </p:txBody>
      </p:sp>
      <p:pic>
        <p:nvPicPr>
          <p:cNvPr id="1026" name="Picture 2" descr="未来工业互联网通信的“通用语言”——OPC UA TS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3939524"/>
            <a:ext cx="4621985" cy="276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6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5279</TotalTime>
  <Words>1927</Words>
  <Application>Microsoft Office PowerPoint</Application>
  <PresentationFormat>宽屏</PresentationFormat>
  <Paragraphs>172</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Gill Sans MT</vt:lpstr>
      <vt:lpstr>宋体</vt:lpstr>
      <vt:lpstr>Arial</vt:lpstr>
      <vt:lpstr>Calibri</vt:lpstr>
      <vt:lpstr>Century Gothic</vt:lpstr>
      <vt:lpstr>Hack</vt:lpstr>
      <vt:lpstr>Times New Roman</vt:lpstr>
      <vt:lpstr>slightly_digital</vt:lpstr>
      <vt:lpstr>How Time-Sensitive Networking be applied in Industrial Internet</vt:lpstr>
      <vt:lpstr>Outline</vt:lpstr>
      <vt:lpstr>1. What is TSN</vt:lpstr>
      <vt:lpstr>1. What is TSN</vt:lpstr>
      <vt:lpstr>2. Why Industrial Internet need TSN</vt:lpstr>
      <vt:lpstr>2. Why Industrial Internet need TSN</vt:lpstr>
      <vt:lpstr>2. Why Industrial Internet need TSN</vt:lpstr>
      <vt:lpstr>3. Some cases</vt:lpstr>
      <vt:lpstr>3. Some cases</vt:lpstr>
      <vt:lpstr>3. Some cases</vt:lpstr>
      <vt:lpstr>4. Some papers</vt:lpstr>
      <vt:lpstr>4. Some papers</vt:lpstr>
      <vt:lpstr>4. Some papers</vt:lpstr>
      <vt:lpstr>4. Some papers</vt:lpstr>
      <vt:lpstr>5. How we use TSN</vt:lpstr>
      <vt:lpstr>5. How we use TSN</vt:lpstr>
      <vt:lpstr>5. How we use TSN</vt:lpstr>
      <vt:lpstr>PowerPoint 演示文稿</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CAI KangKang</cp:lastModifiedBy>
  <cp:revision>1749</cp:revision>
  <cp:lastPrinted>2019-10-16T05:26:47Z</cp:lastPrinted>
  <dcterms:created xsi:type="dcterms:W3CDTF">2019-10-16T05:26:47Z</dcterms:created>
  <dcterms:modified xsi:type="dcterms:W3CDTF">2020-03-04T04:51:43Z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1033-11.1.0.8865</vt:lpwstr>
  </property>
</Properties>
</file>