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44" r:id="rId3"/>
    <p:sldId id="495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396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5DF"/>
    <a:srgbClr val="EA4A54"/>
    <a:srgbClr val="00B050"/>
    <a:srgbClr val="7BB648"/>
    <a:srgbClr val="FFFFFF"/>
    <a:srgbClr val="FFDE72"/>
    <a:srgbClr val="FF8F83"/>
    <a:srgbClr val="0CA1C9"/>
    <a:srgbClr val="FEFEF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2" autoAdjust="0"/>
    <p:restoredTop sz="78792" autoAdjust="0"/>
  </p:normalViewPr>
  <p:slideViewPr>
    <p:cSldViewPr showGuides="1">
      <p:cViewPr varScale="1">
        <p:scale>
          <a:sx n="96" d="100"/>
          <a:sy n="96" d="100"/>
        </p:scale>
        <p:origin x="2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CAF1-A52E-4CE0-936F-2EF96831695C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4F4E-40F4-4C70-9A36-5D01B444D1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02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  <a:t>2020/2/26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5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6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51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如果没有</a:t>
            </a:r>
            <a:r>
              <a:rPr lang="en-US" altLang="zh-CN" dirty="0"/>
              <a:t>LOS</a:t>
            </a:r>
            <a:r>
              <a:rPr lang="zh-CN" altLang="en-US" dirty="0"/>
              <a:t>路径就不做修改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458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43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67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99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00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39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7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89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[START]The proliferation of various location-based ubiquitous applications fosters the demand for accurate localization services to be available everywhere, such as indoor location, indoor navigation and user’s mobile tracking.</a:t>
            </a:r>
            <a:endParaRPr lang="zh-CN" alt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Numerous techniques have been developed during the past decades based on 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RFID, visual images and acoustic signals. </a:t>
            </a:r>
            <a:endParaRPr lang="zh-CN" alt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[CLICK]Among various approaches, 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fingerprint-based indoor localization has become one of the most attractive solutions due to </a:t>
            </a:r>
            <a:r>
              <a:rPr lang="en-US" altLang="zh-CN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devices are ubiquitous, cheap and does not require user to wear any devices.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76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1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现有的方法：测量</a:t>
            </a:r>
            <a:r>
              <a:rPr lang="en-US" altLang="zh-CN" dirty="0"/>
              <a:t>-</a:t>
            </a:r>
            <a:r>
              <a:rPr lang="zh-CN" altLang="en-US" dirty="0"/>
              <a:t>建模</a:t>
            </a:r>
            <a:r>
              <a:rPr lang="en-US" altLang="zh-CN" dirty="0"/>
              <a:t>-</a:t>
            </a:r>
            <a:r>
              <a:rPr lang="zh-CN" altLang="en-US" dirty="0"/>
              <a:t>定位</a:t>
            </a:r>
            <a:endParaRPr lang="en-US" altLang="zh-CN" dirty="0"/>
          </a:p>
          <a:p>
            <a:r>
              <a:rPr lang="zh-CN" altLang="en-US" dirty="0"/>
              <a:t>存在问题：平均精度还可以，但存在大误差的情况</a:t>
            </a:r>
            <a:endParaRPr lang="en-US" altLang="zh-CN" dirty="0"/>
          </a:p>
          <a:p>
            <a:r>
              <a:rPr lang="zh-CN" altLang="en-US" dirty="0"/>
              <a:t>相对位移很准，但是对绝对位置的定位精度较差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80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已有的方法可以统一理解为这样的方式 移动设备作为</a:t>
            </a:r>
            <a:r>
              <a:rPr lang="en-US" altLang="zh-CN" dirty="0"/>
              <a:t>transmitter</a:t>
            </a:r>
            <a:r>
              <a:rPr lang="zh-CN" altLang="en-US" dirty="0"/>
              <a:t>发射信号，</a:t>
            </a:r>
            <a:r>
              <a:rPr lang="en-US" altLang="zh-CN" dirty="0"/>
              <a:t>AP</a:t>
            </a:r>
            <a:r>
              <a:rPr lang="zh-CN" altLang="en-US" dirty="0"/>
              <a:t>作为接收机根据接收到的</a:t>
            </a:r>
            <a:r>
              <a:rPr lang="en-US" altLang="zh-CN" dirty="0"/>
              <a:t>CSI</a:t>
            </a:r>
            <a:r>
              <a:rPr lang="zh-CN" altLang="en-US" dirty="0"/>
              <a:t>信号提取一些物理信息对移动设备进行定位</a:t>
            </a:r>
            <a:endParaRPr lang="en-US" altLang="zh-CN" dirty="0"/>
          </a:p>
          <a:p>
            <a:r>
              <a:rPr lang="zh-CN" altLang="en-US" dirty="0"/>
              <a:t>但是这个 </a:t>
            </a:r>
            <a:r>
              <a:rPr lang="en-US" altLang="zh-CN" dirty="0"/>
              <a:t>alpha</a:t>
            </a:r>
            <a:r>
              <a:rPr lang="zh-CN" altLang="en-US" dirty="0"/>
              <a:t>很难从数学上给出建模，不一定就是满足真实的传输情况，同时，更合理的建模方式应该是这样的</a:t>
            </a:r>
            <a:endParaRPr lang="en-US" altLang="zh-CN" dirty="0"/>
          </a:p>
          <a:p>
            <a:r>
              <a:rPr lang="zh-CN" altLang="en-US" dirty="0"/>
              <a:t>如果真要建模这个，这个 </a:t>
            </a:r>
            <a:r>
              <a:rPr lang="en-US" altLang="zh-CN" dirty="0"/>
              <a:t>Theta</a:t>
            </a:r>
            <a:r>
              <a:rPr lang="zh-CN" altLang="en-US" dirty="0"/>
              <a:t>可能会更加复杂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所以在本文中，作者准备用数据驱动的办法，也就是神经网络，既然不能显示的建模，不如隐式地表征环境、位置与信号的关系</a:t>
            </a:r>
            <a:endParaRPr lang="en-US" altLang="zh-CN" dirty="0"/>
          </a:p>
          <a:p>
            <a:r>
              <a:rPr lang="zh-CN" altLang="en-US" dirty="0"/>
              <a:t>面临三个问题：</a:t>
            </a:r>
            <a:endParaRPr lang="en-US" altLang="zh-CN" dirty="0"/>
          </a:p>
          <a:p>
            <a:r>
              <a:rPr lang="zh-CN" altLang="en-US" dirty="0"/>
              <a:t>理想状态下</a:t>
            </a:r>
            <a:r>
              <a:rPr lang="en-US" altLang="zh-CN" dirty="0" err="1"/>
              <a:t>AoA</a:t>
            </a:r>
            <a:r>
              <a:rPr lang="zh-CN" altLang="en-US" dirty="0"/>
              <a:t>和</a:t>
            </a:r>
            <a:r>
              <a:rPr lang="en-US" altLang="zh-CN" dirty="0" err="1"/>
              <a:t>ToF</a:t>
            </a:r>
            <a:r>
              <a:rPr lang="zh-CN" altLang="en-US" dirty="0"/>
              <a:t>坐标下物体位置概率图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6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区域内所有</a:t>
            </a:r>
            <a:r>
              <a:rPr lang="en-US" altLang="zh-CN" dirty="0"/>
              <a:t>AP</a:t>
            </a:r>
            <a:r>
              <a:rPr lang="zh-CN" altLang="en-US" dirty="0"/>
              <a:t>生成的信号图谱组合在一起作为输入，这样也有好处，一起来校准</a:t>
            </a:r>
            <a:r>
              <a:rPr lang="en-US" altLang="zh-CN" dirty="0"/>
              <a:t>AP</a:t>
            </a:r>
            <a:r>
              <a:rPr lang="zh-CN" altLang="en-US" dirty="0"/>
              <a:t>的偏差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22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10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4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8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4343400"/>
            <a:ext cx="51816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5181600"/>
            <a:ext cx="51816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9319D8-D4A7-4302-836F-6BE09FA248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6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1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51E9-348C-4DC8-84CE-839F8B9DC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93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CF73-5DCA-4897-BF85-A0A3AED706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5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C585-09AB-4EEA-BB7F-19588CFBAD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8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B2AD-F96B-4C3F-A388-61F599842B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1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EC3E-B697-4474-AF66-F17771CBD7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0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6E05-7D34-46AE-AA68-B7F32834D2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6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3FCF-D8E0-439E-A0EE-1C5F0CBE92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90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4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1534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600200"/>
            <a:ext cx="8136904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38132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8880" y="638132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26A8A6AC-ECD1-46D1-8AD8-A99FA76A40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20280"/>
            <a:ext cx="9144000" cy="2204864"/>
          </a:xfrm>
        </p:spPr>
        <p:txBody>
          <a:bodyPr lIns="72000" rIns="72000"/>
          <a:lstStyle/>
          <a:p>
            <a:r>
              <a:rPr lang="en-US" altLang="zh-CN" dirty="0">
                <a:solidFill>
                  <a:srgbClr val="0CA1C9"/>
                </a:solidFill>
                <a:ea typeface="宋体" charset="-122"/>
              </a:rPr>
              <a:t>Deep Learning based Wireless Localization for Indoor Navigation</a:t>
            </a:r>
            <a:br>
              <a:rPr lang="en-US" altLang="zh-CN" dirty="0">
                <a:solidFill>
                  <a:srgbClr val="0CA1C9"/>
                </a:solidFill>
                <a:ea typeface="宋体" charset="-122"/>
              </a:rPr>
            </a:br>
            <a:br>
              <a:rPr lang="en-US" altLang="zh-CN" dirty="0">
                <a:solidFill>
                  <a:srgbClr val="0CA1C9"/>
                </a:solidFill>
                <a:ea typeface="宋体" charset="-122"/>
              </a:rPr>
            </a:br>
            <a:r>
              <a:rPr lang="en-US" altLang="zh-CN" sz="2400" dirty="0" err="1">
                <a:ea typeface="宋体" charset="-122"/>
              </a:rPr>
              <a:t>Mobicom</a:t>
            </a:r>
            <a:r>
              <a:rPr lang="en-US" altLang="zh-CN" sz="2400" dirty="0">
                <a:ea typeface="宋体" charset="-122"/>
              </a:rPr>
              <a:t> 2020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获得一致性</a:t>
            </a:r>
            <a:r>
              <a:rPr lang="en-US" altLang="zh-CN" dirty="0"/>
              <a:t>AP Profile</a:t>
            </a:r>
          </a:p>
          <a:p>
            <a:pPr lvl="1"/>
            <a:r>
              <a:rPr lang="zh-CN" altLang="en-US" dirty="0"/>
              <a:t>假设：</a:t>
            </a:r>
            <a:endParaRPr lang="en-US" altLang="zh-CN" dirty="0"/>
          </a:p>
          <a:p>
            <a:pPr lvl="2"/>
            <a:r>
              <a:rPr lang="en-US" altLang="zh-CN" dirty="0" err="1"/>
              <a:t>AoA</a:t>
            </a:r>
            <a:r>
              <a:rPr lang="zh-CN" altLang="en-US" dirty="0"/>
              <a:t>相对比较准而</a:t>
            </a:r>
            <a:r>
              <a:rPr lang="en-US" altLang="zh-CN" dirty="0" err="1"/>
              <a:t>ToF</a:t>
            </a:r>
            <a:r>
              <a:rPr lang="zh-CN" altLang="en-US" dirty="0"/>
              <a:t>存在较大偏差</a:t>
            </a:r>
            <a:endParaRPr lang="en-US" altLang="zh-CN" dirty="0"/>
          </a:p>
          <a:p>
            <a:pPr lvl="1"/>
            <a:r>
              <a:rPr lang="zh-CN" altLang="en-US" dirty="0"/>
              <a:t>训练过程中已知信息：</a:t>
            </a:r>
            <a:endParaRPr lang="en-US" altLang="zh-CN" dirty="0"/>
          </a:p>
          <a:p>
            <a:pPr lvl="2"/>
            <a:r>
              <a:rPr lang="en-US" altLang="zh-CN" dirty="0"/>
              <a:t>Transmitter</a:t>
            </a:r>
            <a:r>
              <a:rPr lang="zh-CN" altLang="en-US" dirty="0"/>
              <a:t>的位置</a:t>
            </a:r>
            <a:endParaRPr lang="en-US" altLang="zh-CN" dirty="0"/>
          </a:p>
          <a:p>
            <a:pPr lvl="2"/>
            <a:r>
              <a:rPr lang="en-US" altLang="zh-CN" dirty="0"/>
              <a:t>Receiver</a:t>
            </a:r>
            <a:r>
              <a:rPr lang="zh-CN" altLang="en-US" dirty="0"/>
              <a:t>的位置</a:t>
            </a:r>
            <a:endParaRPr lang="en-US" altLang="zh-CN" dirty="0"/>
          </a:p>
          <a:p>
            <a:pPr lvl="2"/>
            <a:r>
              <a:rPr lang="zh-CN" altLang="en-US" dirty="0"/>
              <a:t>是否拥有</a:t>
            </a:r>
            <a:r>
              <a:rPr lang="en-US" altLang="zh-CN" dirty="0"/>
              <a:t>LOS</a:t>
            </a:r>
            <a:r>
              <a:rPr lang="zh-CN" altLang="en-US" dirty="0"/>
              <a:t>路径</a:t>
            </a:r>
            <a:endParaRPr lang="en-US" altLang="zh-CN" dirty="0"/>
          </a:p>
          <a:p>
            <a:pPr lvl="2"/>
            <a:r>
              <a:rPr lang="zh-CN" altLang="en-US" dirty="0"/>
              <a:t>原始存在偏差的</a:t>
            </a:r>
            <a:r>
              <a:rPr lang="en-US" altLang="zh-CN" dirty="0"/>
              <a:t>AP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6" name="Picture 5" descr="A picture containing sitting, red, black&#10;&#10;Description automatically generated">
            <a:extLst>
              <a:ext uri="{FF2B5EF4-FFF2-40B4-BE49-F238E27FC236}">
                <a16:creationId xmlns:a16="http://schemas.microsoft.com/office/drawing/2014/main" id="{43B5CB6F-A151-F54C-B346-B5CD878D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4509120"/>
            <a:ext cx="2146300" cy="2044700"/>
          </a:xfrm>
          <a:prstGeom prst="rect">
            <a:avLst/>
          </a:prstGeom>
        </p:spPr>
      </p:pic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C1FFA4D-108C-104C-894C-E3C404645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48" y="3050902"/>
            <a:ext cx="1498600" cy="16637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6899ED-FCD3-044F-ACC2-4DBFC7837FA7}"/>
              </a:ext>
            </a:extLst>
          </p:cNvPr>
          <p:cNvCxnSpPr>
            <a:cxnSpLocks/>
          </p:cNvCxnSpPr>
          <p:nvPr/>
        </p:nvCxnSpPr>
        <p:spPr>
          <a:xfrm>
            <a:off x="3923928" y="5597103"/>
            <a:ext cx="0" cy="568201"/>
          </a:xfrm>
          <a:prstGeom prst="line">
            <a:avLst/>
          </a:prstGeom>
          <a:ln w="444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782B77-994A-1647-A55B-6B62F858E974}"/>
                  </a:ext>
                </a:extLst>
              </p:cNvPr>
              <p:cNvSpPr txBox="1"/>
              <p:nvPr/>
            </p:nvSpPr>
            <p:spPr>
              <a:xfrm>
                <a:off x="3635896" y="608400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1782B77-994A-1647-A55B-6B62F858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084004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182957-5AC3-284E-B950-645068A9784C}"/>
                  </a:ext>
                </a:extLst>
              </p:cNvPr>
              <p:cNvSpPr txBox="1"/>
              <p:nvPr/>
            </p:nvSpPr>
            <p:spPr>
              <a:xfrm>
                <a:off x="5648679" y="3269078"/>
                <a:ext cx="180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EA4A54"/>
                    </a:solidFill>
                  </a:rPr>
                  <a:t>Direct Path Ground Truth: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EA4A5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EA4A54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EA4A54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solidFill>
                    <a:srgbClr val="EA4A54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182957-5AC3-284E-B950-645068A9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679" y="3269078"/>
                <a:ext cx="1800200" cy="923330"/>
              </a:xfrm>
              <a:prstGeom prst="rect">
                <a:avLst/>
              </a:prstGeom>
              <a:blipFill>
                <a:blip r:embed="rId6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96BC93-89F5-FD47-81CD-F42174D8C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76" y="4437112"/>
            <a:ext cx="2171700" cy="19939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38BA02-7FB5-DA47-BA67-68FBA90CB94F}"/>
              </a:ext>
            </a:extLst>
          </p:cNvPr>
          <p:cNvCxnSpPr>
            <a:endCxn id="18" idx="1"/>
          </p:cNvCxnSpPr>
          <p:nvPr/>
        </p:nvCxnSpPr>
        <p:spPr>
          <a:xfrm>
            <a:off x="4608004" y="5434062"/>
            <a:ext cx="20767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AD2587-0436-0E4E-AC9D-9B9593C2E6A9}"/>
                  </a:ext>
                </a:extLst>
              </p:cNvPr>
              <p:cNvSpPr txBox="1"/>
              <p:nvPr/>
            </p:nvSpPr>
            <p:spPr>
              <a:xfrm>
                <a:off x="5035467" y="4840075"/>
                <a:ext cx="12218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Move: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AD2587-0436-0E4E-AC9D-9B9593C2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67" y="4840075"/>
                <a:ext cx="1221847" cy="646331"/>
              </a:xfrm>
              <a:prstGeom prst="rect">
                <a:avLst/>
              </a:prstGeom>
              <a:blipFill>
                <a:blip r:embed="rId8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获得一致性</a:t>
            </a:r>
            <a:r>
              <a:rPr lang="en-US" altLang="zh-CN" dirty="0"/>
              <a:t>AP Profile</a:t>
            </a:r>
          </a:p>
          <a:p>
            <a:pPr lvl="1"/>
            <a:r>
              <a:rPr lang="zh-CN" altLang="en-US" dirty="0"/>
              <a:t>训练过程中已知信息：</a:t>
            </a:r>
            <a:endParaRPr lang="en-US" altLang="zh-CN" dirty="0"/>
          </a:p>
          <a:p>
            <a:pPr lvl="2"/>
            <a:r>
              <a:rPr lang="en-US" altLang="zh-CN" dirty="0"/>
              <a:t>Transmitter</a:t>
            </a:r>
            <a:r>
              <a:rPr lang="zh-CN" altLang="en-US" dirty="0"/>
              <a:t>的位置</a:t>
            </a:r>
            <a:endParaRPr lang="en-US" altLang="zh-CN" dirty="0"/>
          </a:p>
          <a:p>
            <a:pPr lvl="2"/>
            <a:r>
              <a:rPr lang="en-US" altLang="zh-CN" dirty="0"/>
              <a:t>Receiver</a:t>
            </a:r>
            <a:r>
              <a:rPr lang="zh-CN" altLang="en-US" dirty="0"/>
              <a:t>的位置</a:t>
            </a:r>
            <a:endParaRPr lang="en-US" altLang="zh-CN" dirty="0"/>
          </a:p>
          <a:p>
            <a:pPr lvl="2"/>
            <a:r>
              <a:rPr lang="zh-CN" altLang="en-US" dirty="0"/>
              <a:t>是否拥有</a:t>
            </a:r>
            <a:r>
              <a:rPr lang="en-US" altLang="zh-CN" dirty="0"/>
              <a:t>LOS</a:t>
            </a:r>
            <a:r>
              <a:rPr lang="zh-CN" altLang="en-US" dirty="0"/>
              <a:t>路径</a:t>
            </a:r>
            <a:endParaRPr lang="en-US" altLang="zh-CN" dirty="0"/>
          </a:p>
          <a:p>
            <a:pPr lvl="2"/>
            <a:r>
              <a:rPr lang="zh-CN" altLang="en-US" dirty="0"/>
              <a:t>原始存在偏差的</a:t>
            </a:r>
            <a:r>
              <a:rPr lang="en-US" altLang="zh-CN" dirty="0"/>
              <a:t>AP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8B7F2CE-205B-AB4E-8544-71B1A85F8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20" y="3722588"/>
            <a:ext cx="1930400" cy="2370708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A9C5DDA-4B7D-364B-88AC-D784DC377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"/>
          <a:stretch/>
        </p:blipFill>
        <p:spPr>
          <a:xfrm>
            <a:off x="5352752" y="3789040"/>
            <a:ext cx="2387600" cy="2160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D4D5B8-CEAA-9A4C-8855-63E87EEAC484}"/>
              </a:ext>
            </a:extLst>
          </p:cNvPr>
          <p:cNvSpPr/>
          <p:nvPr/>
        </p:nvSpPr>
        <p:spPr>
          <a:xfrm>
            <a:off x="5220072" y="4866382"/>
            <a:ext cx="576064" cy="2908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967290-0809-6C40-8D86-2CA9FD322E9A}"/>
              </a:ext>
            </a:extLst>
          </p:cNvPr>
          <p:cNvSpPr/>
          <p:nvPr/>
        </p:nvSpPr>
        <p:spPr>
          <a:xfrm>
            <a:off x="3570684" y="4720977"/>
            <a:ext cx="576064" cy="2908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FC835DF-0FD3-2E40-A76E-AE696C49DA38}"/>
              </a:ext>
            </a:extLst>
          </p:cNvPr>
          <p:cNvSpPr/>
          <p:nvPr/>
        </p:nvSpPr>
        <p:spPr>
          <a:xfrm>
            <a:off x="4427162" y="4649936"/>
            <a:ext cx="792088" cy="429270"/>
          </a:xfrm>
          <a:prstGeom prst="rightArrow">
            <a:avLst/>
          </a:prstGeom>
          <a:solidFill>
            <a:srgbClr val="3BA5DF"/>
          </a:solidFill>
          <a:ln w="38100">
            <a:solidFill>
              <a:srgbClr val="3BA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0AEDB-47DE-4E4E-9B26-66AA875119FD}"/>
              </a:ext>
            </a:extLst>
          </p:cNvPr>
          <p:cNvSpPr txBox="1"/>
          <p:nvPr/>
        </p:nvSpPr>
        <p:spPr>
          <a:xfrm>
            <a:off x="2332957" y="6038492"/>
            <a:ext cx="123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AE6032-9652-B54A-86CE-6EF811091801}"/>
              </a:ext>
            </a:extLst>
          </p:cNvPr>
          <p:cNvSpPr txBox="1"/>
          <p:nvPr/>
        </p:nvSpPr>
        <p:spPr>
          <a:xfrm>
            <a:off x="5328535" y="5997147"/>
            <a:ext cx="245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Corrected &amp; Target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B81AF-CCAA-8142-8142-EBC236089C1E}"/>
              </a:ext>
            </a:extLst>
          </p:cNvPr>
          <p:cNvSpPr txBox="1"/>
          <p:nvPr/>
        </p:nvSpPr>
        <p:spPr>
          <a:xfrm>
            <a:off x="233872" y="4611469"/>
            <a:ext cx="155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World X-Y coordinate</a:t>
            </a:r>
          </a:p>
        </p:txBody>
      </p:sp>
    </p:spTree>
    <p:extLst>
      <p:ext uri="{BB962C8B-B14F-4D97-AF65-F5344CB8AC3E}">
        <p14:creationId xmlns:p14="http://schemas.microsoft.com/office/powerpoint/2010/main" val="58196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677C501-8F93-5D41-92A2-22681F86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557612"/>
            <a:ext cx="7124700" cy="2679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训练过程</a:t>
            </a:r>
            <a:endParaRPr lang="en-US" altLang="zh-CN" dirty="0"/>
          </a:p>
          <a:p>
            <a:pPr lvl="1"/>
            <a:r>
              <a:rPr lang="zh-CN" altLang="en-US" dirty="0"/>
              <a:t>采集机器人实现有</a:t>
            </a:r>
            <a:r>
              <a:rPr lang="en-US" altLang="zh-CN" dirty="0"/>
              <a:t>Ground</a:t>
            </a:r>
            <a:r>
              <a:rPr lang="zh-CN" altLang="en-US" dirty="0"/>
              <a:t> </a:t>
            </a:r>
            <a:r>
              <a:rPr lang="en-US" altLang="zh-CN" dirty="0"/>
              <a:t>Truth</a:t>
            </a:r>
            <a:r>
              <a:rPr lang="zh-CN" altLang="en-US" dirty="0"/>
              <a:t>的数据采集</a:t>
            </a:r>
            <a:endParaRPr lang="en-US" altLang="zh-CN" dirty="0"/>
          </a:p>
          <a:p>
            <a:pPr lvl="2"/>
            <a:r>
              <a:rPr lang="en-US" altLang="zh-CN" dirty="0" err="1"/>
              <a:t>Quantenna</a:t>
            </a:r>
            <a:r>
              <a:rPr lang="en-US" altLang="zh-CN" dirty="0"/>
              <a:t> </a:t>
            </a:r>
            <a:r>
              <a:rPr lang="en-US" altLang="zh-CN" dirty="0" err="1"/>
              <a:t>WiFi</a:t>
            </a:r>
            <a:r>
              <a:rPr lang="en-US" altLang="zh-CN" dirty="0"/>
              <a:t> Card</a:t>
            </a:r>
          </a:p>
          <a:p>
            <a:pPr lvl="2"/>
            <a:r>
              <a:rPr lang="en-US" altLang="zh-CN" dirty="0"/>
              <a:t>LIDAR</a:t>
            </a:r>
          </a:p>
          <a:p>
            <a:pPr lvl="2"/>
            <a:r>
              <a:rPr lang="en-US" altLang="zh-CN" dirty="0"/>
              <a:t>RGBD Camera</a:t>
            </a:r>
          </a:p>
          <a:p>
            <a:pPr lvl="2"/>
            <a:r>
              <a:rPr lang="en-US" altLang="zh-CN" dirty="0"/>
              <a:t>SLAM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890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677C501-8F93-5D41-92A2-22681F868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3557612"/>
            <a:ext cx="7124700" cy="2679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训练过程</a:t>
            </a:r>
            <a:endParaRPr lang="en-US" altLang="zh-CN" dirty="0"/>
          </a:p>
          <a:p>
            <a:pPr lvl="1"/>
            <a:r>
              <a:rPr lang="zh-CN" altLang="en-US" dirty="0"/>
              <a:t>分别用</a:t>
            </a:r>
            <a:r>
              <a:rPr lang="en-US" altLang="zh-CN" dirty="0"/>
              <a:t>20/40/80 MHz</a:t>
            </a:r>
            <a:r>
              <a:rPr lang="zh-CN" altLang="en-US" dirty="0"/>
              <a:t>进行采集，但</a:t>
            </a:r>
            <a:r>
              <a:rPr lang="en-US" altLang="zh-CN" dirty="0"/>
              <a:t>Corrected Image</a:t>
            </a:r>
            <a:r>
              <a:rPr lang="zh-CN" altLang="en-US" dirty="0"/>
              <a:t>统一使用基于</a:t>
            </a:r>
            <a:r>
              <a:rPr lang="en-US" altLang="zh-CN" dirty="0"/>
              <a:t>80</a:t>
            </a:r>
            <a:r>
              <a:rPr lang="zh-CN" altLang="en-US" dirty="0"/>
              <a:t> </a:t>
            </a:r>
            <a:r>
              <a:rPr lang="en-US" altLang="zh-CN" dirty="0"/>
              <a:t>MHz</a:t>
            </a:r>
            <a:r>
              <a:rPr lang="zh-CN" altLang="en-US" dirty="0"/>
              <a:t>的校准结果</a:t>
            </a:r>
            <a:endParaRPr lang="en-US" altLang="zh-CN" dirty="0"/>
          </a:p>
          <a:p>
            <a:pPr lvl="1"/>
            <a:r>
              <a:rPr lang="zh-CN" altLang="en-US" dirty="0"/>
              <a:t>同一位置多次采集，每次采集过程稍微变换家具、反射面的位置</a:t>
            </a:r>
            <a:endParaRPr lang="en-US" altLang="zh-CN" dirty="0"/>
          </a:p>
          <a:p>
            <a:pPr lvl="1"/>
            <a:r>
              <a:rPr lang="zh-CN" altLang="en-US" dirty="0"/>
              <a:t>在多径等复杂场景采集相对较多的数据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936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2427-E04F-124F-A613-071C9E7A2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2" y="3429000"/>
            <a:ext cx="7908180" cy="31683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/>
          <a:lstStyle/>
          <a:p>
            <a:r>
              <a:rPr lang="en-US" altLang="zh-CN" dirty="0"/>
              <a:t>Micro Benchmarks</a:t>
            </a:r>
          </a:p>
          <a:p>
            <a:pPr lvl="1"/>
            <a:r>
              <a:rPr lang="en-US" altLang="zh-CN" dirty="0"/>
              <a:t>Offset Removal</a:t>
            </a:r>
          </a:p>
          <a:p>
            <a:pPr lvl="1"/>
            <a:r>
              <a:rPr lang="en-US" altLang="zh-CN" dirty="0"/>
              <a:t>Multipath resolution</a:t>
            </a:r>
          </a:p>
          <a:p>
            <a:pPr lvl="1"/>
            <a:r>
              <a:rPr lang="en-US" altLang="zh-CN" dirty="0"/>
              <a:t>Bandwidth Super-resolution </a:t>
            </a:r>
          </a:p>
          <a:p>
            <a:pPr lvl="1"/>
            <a:r>
              <a:rPr lang="en-US" altLang="zh-CN" dirty="0"/>
              <a:t>Generalization across space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968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/>
          <a:lstStyle/>
          <a:p>
            <a:r>
              <a:rPr lang="en-US" altLang="zh-CN" dirty="0"/>
              <a:t>Environment</a:t>
            </a:r>
          </a:p>
          <a:p>
            <a:pPr lvl="1"/>
            <a:r>
              <a:rPr lang="en-US" altLang="zh-CN" dirty="0"/>
              <a:t>500 sq. ft. &amp; 1500 sq. ft.</a:t>
            </a:r>
          </a:p>
          <a:p>
            <a:pPr lvl="1"/>
            <a:r>
              <a:rPr lang="en-US" altLang="zh-CN" dirty="0"/>
              <a:t>3APs &amp; 4APs</a:t>
            </a:r>
          </a:p>
          <a:p>
            <a:pPr lvl="1"/>
            <a:r>
              <a:rPr lang="en-US" altLang="zh-CN" dirty="0"/>
              <a:t>Mobile Transmitter</a:t>
            </a:r>
            <a:r>
              <a:rPr lang="zh-CN" altLang="en-US" dirty="0"/>
              <a:t>：</a:t>
            </a:r>
            <a:r>
              <a:rPr lang="en-US" altLang="zh-CN" dirty="0"/>
              <a:t>20MHz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24220-1223-2147-A088-93C817D1A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3501008"/>
            <a:ext cx="9144000" cy="26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/>
          <a:lstStyle/>
          <a:p>
            <a:r>
              <a:rPr lang="en-US" altLang="zh-CN" dirty="0"/>
              <a:t>Results</a:t>
            </a:r>
          </a:p>
          <a:p>
            <a:pPr lvl="1"/>
            <a:r>
              <a:rPr lang="en-US" altLang="zh-CN" dirty="0"/>
              <a:t>Localization results with existing works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E39DABB-23C3-EF48-9392-686F58FA6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6768752" cy="3230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00A32-B8C4-294F-BDFC-662106350DD1}"/>
              </a:ext>
            </a:extLst>
          </p:cNvPr>
          <p:cNvSpPr txBox="1"/>
          <p:nvPr/>
        </p:nvSpPr>
        <p:spPr>
          <a:xfrm>
            <a:off x="1619672" y="5792594"/>
            <a:ext cx="252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500 sq. ft. </a:t>
            </a:r>
          </a:p>
          <a:p>
            <a:pPr algn="ctr"/>
            <a:r>
              <a:rPr lang="en-US" dirty="0">
                <a:latin typeface="+mn-lt"/>
              </a:rPr>
              <a:t>Normal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DBBC2-5442-2347-AB93-376088BDE9D9}"/>
              </a:ext>
            </a:extLst>
          </p:cNvPr>
          <p:cNvSpPr txBox="1"/>
          <p:nvPr/>
        </p:nvSpPr>
        <p:spPr>
          <a:xfrm>
            <a:off x="4843490" y="5777973"/>
            <a:ext cx="296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1500 sq. ft. </a:t>
            </a:r>
          </a:p>
          <a:p>
            <a:pPr algn="ctr"/>
            <a:r>
              <a:rPr lang="en-US" dirty="0">
                <a:latin typeface="+mn-lt"/>
              </a:rPr>
              <a:t>Complex Environment</a:t>
            </a:r>
          </a:p>
        </p:txBody>
      </p:sp>
    </p:spTree>
    <p:extLst>
      <p:ext uri="{BB962C8B-B14F-4D97-AF65-F5344CB8AC3E}">
        <p14:creationId xmlns:p14="http://schemas.microsoft.com/office/powerpoint/2010/main" val="269304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/>
          <a:lstStyle/>
          <a:p>
            <a:r>
              <a:rPr lang="en-US" altLang="zh-CN" dirty="0"/>
              <a:t>Results</a:t>
            </a:r>
          </a:p>
          <a:p>
            <a:pPr lvl="1"/>
            <a:r>
              <a:rPr lang="en-US" altLang="zh-CN" dirty="0"/>
              <a:t>Importance of the consistency decoder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00A32-B8C4-294F-BDFC-662106350DD1}"/>
              </a:ext>
            </a:extLst>
          </p:cNvPr>
          <p:cNvSpPr txBox="1"/>
          <p:nvPr/>
        </p:nvSpPr>
        <p:spPr>
          <a:xfrm>
            <a:off x="1619672" y="5792594"/>
            <a:ext cx="252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500 sq. ft. </a:t>
            </a:r>
          </a:p>
          <a:p>
            <a:pPr algn="ctr"/>
            <a:r>
              <a:rPr lang="en-US" dirty="0">
                <a:latin typeface="+mn-lt"/>
              </a:rPr>
              <a:t>Normal Environment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DBBC2-5442-2347-AB93-376088BDE9D9}"/>
              </a:ext>
            </a:extLst>
          </p:cNvPr>
          <p:cNvSpPr txBox="1"/>
          <p:nvPr/>
        </p:nvSpPr>
        <p:spPr>
          <a:xfrm>
            <a:off x="4843490" y="5777973"/>
            <a:ext cx="296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1500 sq. ft. </a:t>
            </a:r>
          </a:p>
          <a:p>
            <a:pPr algn="ctr"/>
            <a:r>
              <a:rPr lang="en-US" dirty="0">
                <a:latin typeface="+mn-lt"/>
              </a:rPr>
              <a:t>Complex Environment</a:t>
            </a:r>
          </a:p>
        </p:txBody>
      </p:sp>
      <p:pic>
        <p:nvPicPr>
          <p:cNvPr id="6" name="Picture 5" descr="A picture containing game&#10;&#10;Description automatically generated">
            <a:extLst>
              <a:ext uri="{FF2B5EF4-FFF2-40B4-BE49-F238E27FC236}">
                <a16:creationId xmlns:a16="http://schemas.microsoft.com/office/drawing/2014/main" id="{F7DA9529-CC7E-054D-8147-86FD674E3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6652562" cy="29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9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/>
          <a:lstStyle/>
          <a:p>
            <a:r>
              <a:rPr lang="en-US" altLang="zh-CN" dirty="0"/>
              <a:t>Results</a:t>
            </a:r>
          </a:p>
          <a:p>
            <a:pPr lvl="1"/>
            <a:r>
              <a:rPr lang="en-US" altLang="zh-CN" dirty="0"/>
              <a:t>Across Furniture and Reflector Motion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2FC0AF-E3CF-AB42-844A-16138FE56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32" y="2348880"/>
            <a:ext cx="3891464" cy="267175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6AF3D9-CB5E-D44D-8012-21042A047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4985491"/>
            <a:ext cx="5816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5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5141168"/>
          </a:xfrm>
        </p:spPr>
        <p:txBody>
          <a:bodyPr/>
          <a:lstStyle/>
          <a:p>
            <a:r>
              <a:rPr lang="en-US" altLang="zh-CN" dirty="0"/>
              <a:t>Results</a:t>
            </a:r>
          </a:p>
          <a:p>
            <a:pPr lvl="1"/>
            <a:r>
              <a:rPr lang="en-US" altLang="zh-CN" dirty="0"/>
              <a:t>Across Bandwidth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051286-A0FE-0A42-94F2-D6E632BED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49169"/>
            <a:ext cx="4467944" cy="355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location-based</a:t>
            </a:r>
            <a:r>
              <a:rPr lang="zh-CN" altLang="en-US" dirty="0"/>
              <a:t> </a:t>
            </a:r>
            <a:r>
              <a:rPr lang="en-US" altLang="zh-CN" dirty="0"/>
              <a:t>ubiquitous</a:t>
            </a:r>
            <a:r>
              <a:rPr lang="zh-CN" altLang="en-US" dirty="0"/>
              <a:t> </a:t>
            </a:r>
            <a:r>
              <a:rPr lang="en-US" altLang="zh-CN" dirty="0"/>
              <a:t>applications.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And locating with Wi-Fi is superior in </a:t>
            </a:r>
          </a:p>
          <a:p>
            <a:pPr lvl="1"/>
            <a:r>
              <a:rPr lang="en-US" altLang="zh-CN" dirty="0"/>
              <a:t>Ubiquitous: Almost everywhere installed infrastructure.</a:t>
            </a:r>
          </a:p>
          <a:p>
            <a:pPr lvl="1"/>
            <a:r>
              <a:rPr lang="en-US" altLang="zh-CN" dirty="0"/>
              <a:t>Low-cost: Off-the-shelf Wi-Fi devices.</a:t>
            </a:r>
          </a:p>
          <a:p>
            <a:pPr lvl="1"/>
            <a:r>
              <a:rPr lang="en-US" altLang="zh-CN" dirty="0"/>
              <a:t>Non-invasive: not required to wear/carry any special</a:t>
            </a:r>
            <a:r>
              <a:rPr lang="zh-CN" altLang="en-US" dirty="0"/>
              <a:t> </a:t>
            </a:r>
            <a:r>
              <a:rPr lang="en-US" altLang="zh-CN" dirty="0"/>
              <a:t>devices.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679134" y="4109010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</a:rPr>
              <a:t>Indoor</a:t>
            </a:r>
            <a:r>
              <a:rPr lang="zh-CN" altLang="en-US" sz="2000" dirty="0">
                <a:latin typeface="+mj-lt"/>
                <a:ea typeface="+mj-ea"/>
              </a:rPr>
              <a:t> </a:t>
            </a:r>
            <a:r>
              <a:rPr lang="en-US" altLang="zh-CN" sz="2000" dirty="0">
                <a:latin typeface="+mj-lt"/>
                <a:ea typeface="+mj-ea"/>
              </a:rPr>
              <a:t>Location</a:t>
            </a:r>
            <a:endParaRPr lang="zh-CN" altLang="en-US" sz="2000" dirty="0">
              <a:latin typeface="+mj-lt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66026" y="4116283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</a:rPr>
              <a:t>Navigation</a:t>
            </a:r>
            <a:endParaRPr lang="zh-CN" altLang="en-US" sz="2000" dirty="0">
              <a:latin typeface="+mj-lt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9604" y="4109010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</a:rPr>
              <a:t>Mobile</a:t>
            </a:r>
            <a:r>
              <a:rPr lang="zh-CN" altLang="en-US" sz="2000" dirty="0">
                <a:latin typeface="+mj-lt"/>
                <a:ea typeface="+mj-ea"/>
              </a:rPr>
              <a:t> </a:t>
            </a:r>
            <a:r>
              <a:rPr lang="en-US" altLang="zh-CN" sz="2000" dirty="0">
                <a:latin typeface="+mj-lt"/>
                <a:ea typeface="+mj-ea"/>
              </a:rPr>
              <a:t>Tracking</a:t>
            </a:r>
            <a:endParaRPr lang="zh-CN" altLang="en-US" sz="2000" dirty="0">
              <a:latin typeface="+mj-lt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9" y="2291716"/>
            <a:ext cx="2525583" cy="1817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85" y="2291716"/>
            <a:ext cx="2771112" cy="1817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80" y="2291716"/>
            <a:ext cx="2475560" cy="1824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72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136904" cy="5141168"/>
          </a:xfrm>
        </p:spPr>
        <p:txBody>
          <a:bodyPr/>
          <a:lstStyle/>
          <a:p>
            <a:r>
              <a:rPr lang="zh-CN" altLang="en-US" dirty="0"/>
              <a:t>优点：</a:t>
            </a:r>
            <a:endParaRPr lang="en-US" altLang="zh-CN" dirty="0"/>
          </a:p>
          <a:p>
            <a:pPr lvl="1"/>
            <a:r>
              <a:rPr lang="zh-CN" altLang="en-US" sz="1800" dirty="0"/>
              <a:t>利用神经网络进行</a:t>
            </a:r>
            <a:r>
              <a:rPr lang="en-US" altLang="zh-CN" sz="1800" dirty="0"/>
              <a:t>CSI</a:t>
            </a:r>
            <a:r>
              <a:rPr lang="zh-CN" altLang="en-US" sz="1800" dirty="0"/>
              <a:t>定位的工作</a:t>
            </a:r>
            <a:endParaRPr lang="en-US" altLang="zh-CN" sz="1800" dirty="0"/>
          </a:p>
          <a:p>
            <a:pPr lvl="1"/>
            <a:r>
              <a:rPr lang="zh-CN" altLang="en-US" sz="1800" dirty="0"/>
              <a:t>通过对网络结构的设计以及有效的训练实现</a:t>
            </a:r>
            <a:r>
              <a:rPr lang="en-US" altLang="zh-CN" sz="1800" dirty="0"/>
              <a:t>AP</a:t>
            </a:r>
            <a:r>
              <a:rPr lang="zh-CN" altLang="en-US" sz="1800" dirty="0"/>
              <a:t>之间的一致性，提升多径带宽分辨率以及提升跨区域的能力</a:t>
            </a:r>
            <a:endParaRPr lang="en-US" altLang="zh-CN" sz="1800" dirty="0"/>
          </a:p>
          <a:p>
            <a:r>
              <a:rPr lang="zh-CN" altLang="en-US" dirty="0"/>
              <a:t>缺点：</a:t>
            </a:r>
            <a:endParaRPr lang="en-US" altLang="zh-CN" dirty="0"/>
          </a:p>
          <a:p>
            <a:pPr lvl="1"/>
            <a:r>
              <a:rPr lang="zh-CN" altLang="en-US" sz="1800" dirty="0"/>
              <a:t>全篇围绕一个神经网络，</a:t>
            </a:r>
            <a:r>
              <a:rPr lang="en-US" altLang="zh-CN" sz="1800" dirty="0"/>
              <a:t>work</a:t>
            </a:r>
            <a:r>
              <a:rPr lang="zh-CN" altLang="en-US" sz="1800" dirty="0"/>
              <a:t>了之后感觉很多解释都是事后诸葛亮</a:t>
            </a:r>
            <a:endParaRPr lang="en-US" altLang="zh-CN" sz="1800" dirty="0"/>
          </a:p>
          <a:p>
            <a:pPr lvl="1"/>
            <a:r>
              <a:rPr lang="zh-CN" altLang="en-US" sz="1800" dirty="0"/>
              <a:t>很多用到的技术都不是</a:t>
            </a:r>
            <a:r>
              <a:rPr lang="en-US" altLang="zh-CN" sz="1800" dirty="0"/>
              <a:t>SOTA</a:t>
            </a:r>
            <a:r>
              <a:rPr lang="zh-CN" altLang="en-US" sz="1800" dirty="0"/>
              <a:t>，也没有和</a:t>
            </a:r>
            <a:r>
              <a:rPr lang="en-US" altLang="zh-CN" sz="1800" dirty="0"/>
              <a:t>SOTA</a:t>
            </a:r>
            <a:r>
              <a:rPr lang="zh-CN" altLang="en-US" sz="1800" dirty="0"/>
              <a:t>工作比较</a:t>
            </a:r>
            <a:endParaRPr lang="en-US" altLang="zh-CN" sz="1800" dirty="0"/>
          </a:p>
          <a:p>
            <a:pPr lvl="1"/>
            <a:r>
              <a:rPr lang="zh-CN" altLang="en-US" sz="1800" dirty="0"/>
              <a:t>写的不太好</a:t>
            </a:r>
            <a:r>
              <a:rPr lang="en-US" altLang="zh-CN" sz="1800" dirty="0"/>
              <a:t>……</a:t>
            </a:r>
          </a:p>
          <a:p>
            <a:r>
              <a:rPr lang="zh-CN" altLang="en-US" dirty="0"/>
              <a:t>启发：</a:t>
            </a:r>
            <a:endParaRPr lang="en-US" altLang="zh-CN" dirty="0"/>
          </a:p>
          <a:p>
            <a:pPr lvl="1"/>
            <a:r>
              <a:rPr lang="zh-CN" altLang="en-US" sz="1800" dirty="0"/>
              <a:t>神经网络与传统工艺的融合</a:t>
            </a:r>
            <a:endParaRPr lang="en-US" altLang="zh-CN" sz="1800" dirty="0"/>
          </a:p>
          <a:p>
            <a:pPr lvl="2"/>
            <a:r>
              <a:rPr lang="zh-CN" altLang="en-US" dirty="0"/>
              <a:t>重工艺轻网络：通过提取环境无关的</a:t>
            </a:r>
            <a:r>
              <a:rPr lang="en-US" altLang="zh-CN" dirty="0"/>
              <a:t>feature</a:t>
            </a:r>
            <a:r>
              <a:rPr lang="zh-CN" altLang="en-US" dirty="0"/>
              <a:t>使用</a:t>
            </a:r>
            <a:r>
              <a:rPr lang="en-US" altLang="zh-CN" dirty="0"/>
              <a:t>simple</a:t>
            </a:r>
            <a:r>
              <a:rPr lang="zh-CN" altLang="en-US" dirty="0"/>
              <a:t>的网络进行训练</a:t>
            </a:r>
            <a:endParaRPr lang="en-US" altLang="zh-CN" dirty="0"/>
          </a:p>
          <a:p>
            <a:pPr lvl="2"/>
            <a:r>
              <a:rPr lang="zh-CN" altLang="en-US" dirty="0"/>
              <a:t>重网络轻工艺：通过设计</a:t>
            </a:r>
            <a:r>
              <a:rPr lang="en-US" altLang="zh-CN" dirty="0"/>
              <a:t>complex</a:t>
            </a:r>
            <a:r>
              <a:rPr lang="zh-CN" altLang="en-US" dirty="0"/>
              <a:t>的网络以及</a:t>
            </a:r>
            <a:r>
              <a:rPr lang="en-US" altLang="zh-CN" dirty="0"/>
              <a:t>efficient</a:t>
            </a:r>
            <a:r>
              <a:rPr lang="zh-CN" altLang="en-US" dirty="0"/>
              <a:t>的训练来得到结果</a:t>
            </a:r>
            <a:endParaRPr lang="en-US" altLang="zh-CN" dirty="0"/>
          </a:p>
          <a:p>
            <a:pPr lvl="1"/>
            <a:r>
              <a:rPr lang="zh-CN" altLang="en-US" sz="1800" dirty="0"/>
              <a:t>考虑在指纹定位中使用</a:t>
            </a:r>
            <a:r>
              <a:rPr lang="en-US" altLang="zh-CN" sz="1800" dirty="0"/>
              <a:t>CNN</a:t>
            </a:r>
            <a:r>
              <a:rPr lang="zh-CN" altLang="en-US" sz="1800" dirty="0"/>
              <a:t>技术来提升定位的鲁棒性：</a:t>
            </a:r>
            <a:r>
              <a:rPr lang="en-US" altLang="zh-CN" sz="1800" dirty="0"/>
              <a:t>AP</a:t>
            </a:r>
            <a:r>
              <a:rPr lang="zh-CN" altLang="en-US" sz="1800" dirty="0"/>
              <a:t>缺失、波动、遮挡、没采集全等问题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148" y="6381750"/>
            <a:ext cx="21336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15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152380" y="2083685"/>
            <a:ext cx="2839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Thanks!</a:t>
            </a:r>
          </a:p>
          <a:p>
            <a:pPr algn="ctr"/>
            <a:r>
              <a:rPr lang="en-US" altLang="zh-CN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Q&amp;A</a:t>
            </a:r>
            <a:endParaRPr lang="zh-CN" alt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941168"/>
            <a:ext cx="9144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6600"/>
                </a:solidFill>
                <a:latin typeface="+mn-lt"/>
              </a:defRPr>
            </a:lvl9pPr>
          </a:lstStyle>
          <a:p>
            <a:pPr algn="ctr"/>
            <a:r>
              <a:rPr lang="en-US" altLang="zh-CN" kern="0" dirty="0" err="1">
                <a:ea typeface="宋体" charset="-122"/>
                <a:cs typeface="Arial" panose="020B0604020202020204" pitchFamily="34" charset="0"/>
              </a:rPr>
              <a:t>Jingao</a:t>
            </a:r>
            <a:r>
              <a:rPr lang="zh-CN" altLang="en-US" kern="0" dirty="0"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kern="0" dirty="0">
                <a:ea typeface="宋体" charset="-122"/>
                <a:cs typeface="Arial" panose="020B0604020202020204" pitchFamily="34" charset="0"/>
              </a:rPr>
              <a:t>Xu</a:t>
            </a:r>
          </a:p>
          <a:p>
            <a:pPr algn="ctr"/>
            <a:r>
              <a:rPr lang="en-US" altLang="zh-CN" kern="0" dirty="0">
                <a:solidFill>
                  <a:srgbClr val="0070C0"/>
                </a:solidFill>
                <a:ea typeface="宋体" charset="-122"/>
                <a:cs typeface="Arial" panose="020B0604020202020204" pitchFamily="34" charset="0"/>
              </a:rPr>
              <a:t>Tsinghua University</a:t>
            </a:r>
          </a:p>
          <a:p>
            <a:pPr algn="ctr"/>
            <a:r>
              <a:rPr lang="en-US" altLang="zh-CN" sz="1400" kern="0" dirty="0">
                <a:ea typeface="宋体" charset="-122"/>
                <a:cs typeface="Arial" panose="020B0604020202020204" pitchFamily="34" charset="0"/>
              </a:rPr>
              <a:t>xujingao13@gmail.com</a:t>
            </a:r>
          </a:p>
          <a:p>
            <a:pPr algn="ctr"/>
            <a:endParaRPr lang="en-US" altLang="zh-CN" sz="1400" kern="0" dirty="0">
              <a:ea typeface="宋体" charset="-122"/>
              <a:cs typeface="Arial" panose="020B0604020202020204" pitchFamily="34" charset="0"/>
            </a:endParaRPr>
          </a:p>
          <a:p>
            <a:pPr algn="ctr"/>
            <a:endParaRPr lang="en-US" altLang="zh-CN" kern="0" dirty="0">
              <a:solidFill>
                <a:srgbClr val="0070C0"/>
              </a:solidFill>
              <a:ea typeface="宋体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7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已有的利用</a:t>
            </a:r>
            <a:r>
              <a:rPr lang="en-US" altLang="zh-CN" dirty="0"/>
              <a:t>Wi-Fi</a:t>
            </a:r>
            <a:r>
              <a:rPr lang="zh-CN" altLang="en-US" dirty="0"/>
              <a:t> </a:t>
            </a:r>
            <a:r>
              <a:rPr lang="en-US" altLang="zh-CN" dirty="0"/>
              <a:t>CSI</a:t>
            </a:r>
            <a:r>
              <a:rPr lang="zh-CN" altLang="en-US" dirty="0"/>
              <a:t>定位的方法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2"/>
            <a:endParaRPr lang="en-US" altLang="zh-CN" b="1" dirty="0">
              <a:solidFill>
                <a:srgbClr val="0CA1C9"/>
              </a:solidFill>
            </a:endParaRPr>
          </a:p>
          <a:p>
            <a:r>
              <a:rPr lang="zh-CN" altLang="en-US" dirty="0"/>
              <a:t>存在问题：</a:t>
            </a:r>
            <a:endParaRPr lang="en-US" altLang="zh-CN" dirty="0"/>
          </a:p>
          <a:p>
            <a:pPr lvl="1"/>
            <a:r>
              <a:rPr lang="en-US" altLang="zh-CN" dirty="0">
                <a:ea typeface="+mn-ea"/>
                <a:cs typeface="+mn-cs"/>
              </a:rPr>
              <a:t>90</a:t>
            </a:r>
            <a:r>
              <a:rPr lang="en-US" altLang="zh-CN" baseline="30000" dirty="0">
                <a:ea typeface="+mn-ea"/>
                <a:cs typeface="+mn-cs"/>
              </a:rPr>
              <a:t>th</a:t>
            </a:r>
            <a:r>
              <a:rPr lang="en-US" altLang="zh-CN" dirty="0">
                <a:ea typeface="+mn-ea"/>
                <a:cs typeface="+mn-cs"/>
              </a:rPr>
              <a:t> </a:t>
            </a:r>
            <a:r>
              <a:rPr lang="zh-CN" altLang="en-US" dirty="0">
                <a:ea typeface="+mn-ea"/>
                <a:cs typeface="+mn-cs"/>
              </a:rPr>
              <a:t>定位偏差仍很大</a:t>
            </a:r>
            <a:endParaRPr lang="en-US" altLang="zh-CN" dirty="0">
              <a:ea typeface="+mn-ea"/>
              <a:cs typeface="+mn-cs"/>
            </a:endParaRPr>
          </a:p>
          <a:p>
            <a:pPr lvl="1"/>
            <a:r>
              <a:rPr lang="zh-CN" altLang="en-US" dirty="0">
                <a:ea typeface="+mn-ea"/>
                <a:cs typeface="+mn-cs"/>
              </a:rPr>
              <a:t>相对位移准，绝对位置精度差</a:t>
            </a:r>
            <a:endParaRPr lang="en-US" altLang="zh-CN" dirty="0">
              <a:ea typeface="+mn-ea"/>
              <a:cs typeface="+mn-cs"/>
            </a:endParaRP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81" y="2276872"/>
            <a:ext cx="2700000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71802"/>
          <a:stretch/>
        </p:blipFill>
        <p:spPr>
          <a:xfrm>
            <a:off x="5924749" y="2276872"/>
            <a:ext cx="2700000" cy="1800000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04" y="2276872"/>
            <a:ext cx="2340000" cy="180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13231" y="4034542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</a:rPr>
              <a:t>Measurement</a:t>
            </a:r>
            <a:endParaRPr lang="zh-CN" altLang="en-US" sz="2000" dirty="0">
              <a:latin typeface="+mj-lt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0118" y="4031200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</a:rPr>
              <a:t>Modelling</a:t>
            </a:r>
            <a:endParaRPr lang="zh-CN" altLang="en-US" sz="2000" dirty="0">
              <a:latin typeface="+mj-lt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43431" y="4032595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+mj-ea"/>
              </a:rPr>
              <a:t>Localization</a:t>
            </a:r>
            <a:endParaRPr lang="zh-CN" altLang="en-US" sz="20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675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已有的利用</a:t>
                </a:r>
                <a:r>
                  <a:rPr lang="en-US" altLang="zh-CN" dirty="0"/>
                  <a:t>Wi-Fi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CSI</a:t>
                </a:r>
                <a:r>
                  <a:rPr lang="zh-CN" altLang="en-US" dirty="0"/>
                  <a:t>定位的方法</a:t>
                </a:r>
                <a:r>
                  <a:rPr lang="en-US" altLang="zh-CN" dirty="0"/>
                  <a:t>.</a:t>
                </a:r>
              </a:p>
              <a:p>
                <a:pPr lvl="1"/>
                <a:r>
                  <a:rPr lang="zh-CN" altLang="en-US" dirty="0"/>
                  <a:t>建模：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zh-CN" alt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b="1" dirty="0"/>
                  <a:t>：</a:t>
                </a:r>
                <a:r>
                  <a:rPr lang="en-US" altLang="zh-CN" dirty="0"/>
                  <a:t>Receiver</a:t>
                </a:r>
                <a:r>
                  <a:rPr lang="zh-CN" altLang="en-US" dirty="0"/>
                  <a:t>接收到的信号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: Transmitter</a:t>
                </a:r>
                <a:r>
                  <a:rPr lang="zh-CN" altLang="en-US" dirty="0"/>
                  <a:t>（需要定位的智能手机等设备）的位置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：建模的位置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信号函数关系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更合理的方式：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EA4A54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EA4A54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zh-CN" altLang="en-US" dirty="0"/>
                  <a:t>：由环境反射折射衍射</a:t>
                </a: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zh-CN" altLang="en-US" dirty="0"/>
                  <a:t>对模型带来的影响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5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B11DE108-907D-8545-81FA-33E690477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245804" cy="230425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E36F61E-CC7B-9049-B2D7-BBF8A2F97904}"/>
              </a:ext>
            </a:extLst>
          </p:cNvPr>
          <p:cNvSpPr/>
          <p:nvPr/>
        </p:nvSpPr>
        <p:spPr>
          <a:xfrm>
            <a:off x="1331640" y="5805264"/>
            <a:ext cx="1512168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很难刻画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709F8A-D424-E84A-8936-E05AE7318434}"/>
              </a:ext>
            </a:extLst>
          </p:cNvPr>
          <p:cNvCxnSpPr/>
          <p:nvPr/>
        </p:nvCxnSpPr>
        <p:spPr>
          <a:xfrm>
            <a:off x="1115616" y="5373216"/>
            <a:ext cx="2016224" cy="0"/>
          </a:xfrm>
          <a:prstGeom prst="line">
            <a:avLst/>
          </a:prstGeom>
          <a:ln w="38100">
            <a:solidFill>
              <a:srgbClr val="EA4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AD1101-BA7D-9443-A531-AEB3FC1F9446}"/>
              </a:ext>
            </a:extLst>
          </p:cNvPr>
          <p:cNvCxnSpPr>
            <a:stCxn id="14" idx="0"/>
          </p:cNvCxnSpPr>
          <p:nvPr/>
        </p:nvCxnSpPr>
        <p:spPr>
          <a:xfrm flipV="1">
            <a:off x="2087724" y="5373216"/>
            <a:ext cx="0" cy="432048"/>
          </a:xfrm>
          <a:prstGeom prst="straightConnector1">
            <a:avLst/>
          </a:prstGeom>
          <a:ln w="38100">
            <a:solidFill>
              <a:srgbClr val="EA4A5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利用</a:t>
                </a:r>
                <a:r>
                  <a:rPr lang="en-US" altLang="zh-CN" dirty="0"/>
                  <a:t>data-driven</a:t>
                </a:r>
                <a:r>
                  <a:rPr lang="zh-CN" altLang="en-US" dirty="0"/>
                  <a:t>的方法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隐式表征（</a:t>
                </a:r>
                <a:r>
                  <a:rPr lang="en-US" altLang="zh-CN" dirty="0"/>
                  <a:t>Implicit representation</a:t>
                </a:r>
                <a:r>
                  <a:rPr lang="zh-CN" altLang="en-US" dirty="0"/>
                  <a:t>）：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EA4A54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设计有效的神经网络</a:t>
                </a:r>
                <a:endParaRPr lang="en-US" altLang="zh-CN" dirty="0"/>
              </a:p>
              <a:p>
                <a:r>
                  <a:rPr lang="zh-CN" altLang="en-US" dirty="0"/>
                  <a:t>要解决的挑战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如何使得神经网络能够融合现有的</a:t>
                </a:r>
                <a:r>
                  <a:rPr lang="en-US" altLang="zh-CN" dirty="0"/>
                  <a:t>Wi-Fi</a:t>
                </a:r>
                <a:r>
                  <a:rPr lang="zh-CN" altLang="en-US" dirty="0"/>
                  <a:t>定位算法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如何解决</a:t>
                </a:r>
                <a:r>
                  <a:rPr lang="en-US" altLang="zh-CN" dirty="0"/>
                  <a:t>AP</a:t>
                </a:r>
                <a:r>
                  <a:rPr lang="zh-CN" altLang="en-US" dirty="0"/>
                  <a:t>的偏差与不同</a:t>
                </a:r>
                <a:r>
                  <a:rPr lang="en-US" altLang="zh-CN" dirty="0"/>
                  <a:t>AP</a:t>
                </a:r>
                <a:r>
                  <a:rPr lang="zh-CN" altLang="en-US" dirty="0"/>
                  <a:t>偏差的不一致问题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如何有效训练提升网络的泛化能力与表示能力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5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AF4C3-F58E-A847-A6C7-5D98B1C755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1564" b="1940"/>
          <a:stretch/>
        </p:blipFill>
        <p:spPr>
          <a:xfrm>
            <a:off x="89756" y="4437113"/>
            <a:ext cx="8964488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网络模型与输入</a:t>
            </a:r>
            <a:endParaRPr lang="en-US" altLang="zh-CN" dirty="0"/>
          </a:p>
          <a:p>
            <a:pPr lvl="1"/>
            <a:r>
              <a:rPr lang="zh-CN" altLang="en-US" dirty="0"/>
              <a:t>处理图形的</a:t>
            </a:r>
            <a:r>
              <a:rPr lang="en-US" altLang="zh-CN" dirty="0"/>
              <a:t>CNN</a:t>
            </a:r>
            <a:r>
              <a:rPr lang="zh-CN" altLang="en-US" dirty="0"/>
              <a:t>网络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Wi-Fi</a:t>
            </a:r>
            <a:r>
              <a:rPr lang="zh-CN" altLang="en-US" dirty="0"/>
              <a:t>信号生成的图片</a:t>
            </a:r>
            <a:endParaRPr lang="en-US" altLang="zh-CN" dirty="0"/>
          </a:p>
          <a:p>
            <a:pPr lvl="1"/>
            <a:r>
              <a:rPr lang="zh-CN" altLang="en-US" dirty="0"/>
              <a:t>充分发挥现有的深度学习领域优势以及</a:t>
            </a:r>
            <a:r>
              <a:rPr lang="en-US" altLang="zh-CN" dirty="0"/>
              <a:t>Wi-Fi</a:t>
            </a:r>
            <a:r>
              <a:rPr lang="zh-CN" altLang="en-US" dirty="0"/>
              <a:t> </a:t>
            </a:r>
            <a:r>
              <a:rPr lang="en-US" altLang="zh-CN" dirty="0"/>
              <a:t>CSI</a:t>
            </a:r>
            <a:r>
              <a:rPr lang="zh-CN" altLang="en-US" dirty="0"/>
              <a:t>定位的技术</a:t>
            </a:r>
            <a:endParaRPr lang="en-US" altLang="zh-CN" dirty="0"/>
          </a:p>
          <a:p>
            <a:pPr lvl="1"/>
            <a:r>
              <a:rPr lang="zh-CN" altLang="en-US" dirty="0"/>
              <a:t>多个</a:t>
            </a:r>
            <a:r>
              <a:rPr lang="en-US" altLang="zh-CN" dirty="0"/>
              <a:t>AP</a:t>
            </a:r>
            <a:r>
              <a:rPr lang="zh-CN" altLang="en-US" dirty="0"/>
              <a:t>生成的</a:t>
            </a:r>
            <a:r>
              <a:rPr lang="en-US" altLang="zh-CN" dirty="0"/>
              <a:t>CSI</a:t>
            </a:r>
            <a:r>
              <a:rPr lang="zh-CN" altLang="en-US" dirty="0"/>
              <a:t>图片一起作为输入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FB05FC53-B846-8D45-B30C-D2B1A56B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97572"/>
            <a:ext cx="6985000" cy="26797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42AFC3-A22C-7142-93DD-15172A0F7B5C}"/>
              </a:ext>
            </a:extLst>
          </p:cNvPr>
          <p:cNvSpPr/>
          <p:nvPr/>
        </p:nvSpPr>
        <p:spPr>
          <a:xfrm>
            <a:off x="6876144" y="5877272"/>
            <a:ext cx="1512168" cy="5760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BA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3BA5DF"/>
                </a:solidFill>
              </a:rPr>
              <a:t>网络输入</a:t>
            </a:r>
            <a:endParaRPr lang="en-US" sz="2400" dirty="0">
              <a:solidFill>
                <a:srgbClr val="3BA5DF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D4F8A2-55C6-4442-BB58-AB52E3FEB5A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308304" y="5257800"/>
            <a:ext cx="323924" cy="619472"/>
          </a:xfrm>
          <a:prstGeom prst="straightConnector1">
            <a:avLst/>
          </a:prstGeom>
          <a:ln w="38100">
            <a:solidFill>
              <a:srgbClr val="EA4A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网络结构</a:t>
            </a:r>
            <a:endParaRPr lang="en-US" altLang="zh-CN" dirty="0"/>
          </a:p>
          <a:p>
            <a:pPr lvl="1"/>
            <a:r>
              <a:rPr lang="en-US" altLang="zh-CN" dirty="0"/>
              <a:t>Encoder + Decoder</a:t>
            </a:r>
          </a:p>
          <a:p>
            <a:pPr lvl="1"/>
            <a:r>
              <a:rPr lang="zh-CN" altLang="en-US" dirty="0">
                <a:solidFill>
                  <a:srgbClr val="EA4A54"/>
                </a:solidFill>
              </a:rPr>
              <a:t>如何解决</a:t>
            </a:r>
            <a:r>
              <a:rPr lang="en-US" altLang="zh-CN" dirty="0">
                <a:solidFill>
                  <a:srgbClr val="EA4A54"/>
                </a:solidFill>
              </a:rPr>
              <a:t>AP</a:t>
            </a:r>
            <a:r>
              <a:rPr lang="zh-CN" altLang="en-US" dirty="0">
                <a:solidFill>
                  <a:srgbClr val="EA4A54"/>
                </a:solidFill>
              </a:rPr>
              <a:t>一致性问题？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80F4748-620E-F54B-ACAD-3D7B03F40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8" y="3405323"/>
            <a:ext cx="1638300" cy="1765300"/>
          </a:xfrm>
          <a:prstGeom prst="rect">
            <a:avLst/>
          </a:prstGeom>
        </p:spPr>
      </p:pic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DABF1ECD-0413-3547-8E66-A856EDC79278}"/>
              </a:ext>
            </a:extLst>
          </p:cNvPr>
          <p:cNvSpPr/>
          <p:nvPr/>
        </p:nvSpPr>
        <p:spPr>
          <a:xfrm rot="5400000">
            <a:off x="1892749" y="3739188"/>
            <a:ext cx="2304256" cy="113467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4A54"/>
                </a:solidFill>
              </a:rPr>
              <a:t>Encoder</a:t>
            </a:r>
            <a:endParaRPr lang="en-US" b="1" dirty="0">
              <a:solidFill>
                <a:srgbClr val="EA4A54"/>
              </a:solidFill>
            </a:endParaRP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C4034D7A-4974-1443-9CD8-86DEFE88E363}"/>
              </a:ext>
            </a:extLst>
          </p:cNvPr>
          <p:cNvSpPr/>
          <p:nvPr/>
        </p:nvSpPr>
        <p:spPr>
          <a:xfrm rot="16200000">
            <a:off x="5228797" y="3725868"/>
            <a:ext cx="2304256" cy="113467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4A54"/>
                </a:solidFill>
              </a:rPr>
              <a:t>Decoder</a:t>
            </a:r>
            <a:endParaRPr lang="en-US" b="1" dirty="0">
              <a:solidFill>
                <a:srgbClr val="EA4A5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69655-C644-9A46-BA95-7E4D480E0605}"/>
              </a:ext>
            </a:extLst>
          </p:cNvPr>
          <p:cNvSpPr/>
          <p:nvPr/>
        </p:nvSpPr>
        <p:spPr>
          <a:xfrm>
            <a:off x="4165602" y="3681138"/>
            <a:ext cx="1121115" cy="1224137"/>
          </a:xfrm>
          <a:prstGeom prst="rect">
            <a:avLst/>
          </a:prstGeom>
          <a:solidFill>
            <a:srgbClr val="3BA5DF"/>
          </a:solidFill>
          <a:ln w="38100"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5B1DECC-37F0-C349-BC19-DC6572578853}"/>
              </a:ext>
            </a:extLst>
          </p:cNvPr>
          <p:cNvSpPr/>
          <p:nvPr/>
        </p:nvSpPr>
        <p:spPr>
          <a:xfrm>
            <a:off x="5147207" y="4126506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8145C0A-E808-9646-8D74-ABA1DD740C11}"/>
              </a:ext>
            </a:extLst>
          </p:cNvPr>
          <p:cNvSpPr/>
          <p:nvPr/>
        </p:nvSpPr>
        <p:spPr>
          <a:xfrm>
            <a:off x="3763064" y="4126506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6C4192A-6638-1F41-8CBA-08A59C9FF003}"/>
              </a:ext>
            </a:extLst>
          </p:cNvPr>
          <p:cNvSpPr/>
          <p:nvPr/>
        </p:nvSpPr>
        <p:spPr>
          <a:xfrm>
            <a:off x="1757458" y="4126506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ight&#10;&#10;Description automatically generated">
            <a:extLst>
              <a:ext uri="{FF2B5EF4-FFF2-40B4-BE49-F238E27FC236}">
                <a16:creationId xmlns:a16="http://schemas.microsoft.com/office/drawing/2014/main" id="{53E8155E-446E-5C4E-A29D-8B02B49E0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/>
          <a:stretch/>
        </p:blipFill>
        <p:spPr>
          <a:xfrm>
            <a:off x="7685794" y="3897163"/>
            <a:ext cx="1134678" cy="792086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145ADCB9-A565-3A41-8D32-D74CE14805A2}"/>
              </a:ext>
            </a:extLst>
          </p:cNvPr>
          <p:cNvSpPr/>
          <p:nvPr/>
        </p:nvSpPr>
        <p:spPr>
          <a:xfrm>
            <a:off x="7025468" y="4126506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CF19B5-D489-8143-A954-0D227904204C}"/>
              </a:ext>
            </a:extLst>
          </p:cNvPr>
          <p:cNvSpPr txBox="1"/>
          <p:nvPr/>
        </p:nvSpPr>
        <p:spPr>
          <a:xfrm>
            <a:off x="221426" y="5618362"/>
            <a:ext cx="144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Input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FA39AD-E9E6-4C4B-AA99-A34C91E09975}"/>
              </a:ext>
            </a:extLst>
          </p:cNvPr>
          <p:cNvSpPr txBox="1"/>
          <p:nvPr/>
        </p:nvSpPr>
        <p:spPr>
          <a:xfrm>
            <a:off x="3986763" y="5618362"/>
            <a:ext cx="144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Feature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81A89-B58B-AE4D-9884-D43F9BAC36D6}"/>
              </a:ext>
            </a:extLst>
          </p:cNvPr>
          <p:cNvSpPr txBox="1"/>
          <p:nvPr/>
        </p:nvSpPr>
        <p:spPr>
          <a:xfrm>
            <a:off x="7518265" y="5621178"/>
            <a:ext cx="144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Output</a:t>
            </a:r>
          </a:p>
        </p:txBody>
      </p:sp>
      <p:pic>
        <p:nvPicPr>
          <p:cNvPr id="28" name="Picture 2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1F0D590-A9A8-8345-B508-D64F13439D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5555"/>
          <a:stretch/>
        </p:blipFill>
        <p:spPr>
          <a:xfrm>
            <a:off x="5286717" y="1508563"/>
            <a:ext cx="2664296" cy="15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网络结构</a:t>
            </a:r>
            <a:endParaRPr lang="en-US" altLang="zh-CN" dirty="0"/>
          </a:p>
          <a:p>
            <a:pPr lvl="1"/>
            <a:r>
              <a:rPr lang="en-US" altLang="zh-CN" dirty="0"/>
              <a:t>Encoder + </a:t>
            </a:r>
            <a:r>
              <a:rPr lang="en-US" altLang="zh-CN" dirty="0">
                <a:solidFill>
                  <a:srgbClr val="00B050"/>
                </a:solidFill>
              </a:rPr>
              <a:t>2</a:t>
            </a:r>
            <a:r>
              <a:rPr lang="zh-CN" altLang="en-US" dirty="0">
                <a:solidFill>
                  <a:srgbClr val="00B050"/>
                </a:solidFill>
              </a:rPr>
              <a:t> *</a:t>
            </a:r>
            <a:r>
              <a:rPr lang="zh-CN" altLang="en-US" dirty="0"/>
              <a:t> </a:t>
            </a:r>
            <a:r>
              <a:rPr lang="en-US" altLang="zh-CN" dirty="0"/>
              <a:t>Decoder</a:t>
            </a:r>
          </a:p>
          <a:p>
            <a:pPr lvl="1"/>
            <a:r>
              <a:rPr lang="zh-CN" altLang="en-US" dirty="0"/>
              <a:t>使得训练的</a:t>
            </a:r>
            <a:r>
              <a:rPr lang="en-US" altLang="zh-CN" dirty="0"/>
              <a:t>encoder</a:t>
            </a:r>
            <a:r>
              <a:rPr lang="zh-CN" altLang="en-US" dirty="0"/>
              <a:t>能够提取到</a:t>
            </a:r>
            <a:r>
              <a:rPr lang="en-US" altLang="zh-CN" dirty="0"/>
              <a:t>AP</a:t>
            </a:r>
            <a:r>
              <a:rPr lang="zh-CN" altLang="en-US" dirty="0"/>
              <a:t>一致的信息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80F4748-620E-F54B-ACAD-3D7B03F40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8" y="3405323"/>
            <a:ext cx="1638300" cy="1765300"/>
          </a:xfrm>
          <a:prstGeom prst="rect">
            <a:avLst/>
          </a:prstGeom>
        </p:spPr>
      </p:pic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DABF1ECD-0413-3547-8E66-A856EDC79278}"/>
              </a:ext>
            </a:extLst>
          </p:cNvPr>
          <p:cNvSpPr/>
          <p:nvPr/>
        </p:nvSpPr>
        <p:spPr>
          <a:xfrm rot="5400000">
            <a:off x="1892749" y="3739188"/>
            <a:ext cx="2304256" cy="1134678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A4A54"/>
                </a:solidFill>
              </a:rPr>
              <a:t>Encoder</a:t>
            </a:r>
            <a:endParaRPr lang="en-US" b="1" dirty="0">
              <a:solidFill>
                <a:srgbClr val="EA4A54"/>
              </a:solidFill>
            </a:endParaRP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C4034D7A-4974-1443-9CD8-86DEFE88E363}"/>
              </a:ext>
            </a:extLst>
          </p:cNvPr>
          <p:cNvSpPr/>
          <p:nvPr/>
        </p:nvSpPr>
        <p:spPr>
          <a:xfrm rot="16200000">
            <a:off x="5552833" y="4697865"/>
            <a:ext cx="1224136" cy="70263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EA4A54"/>
                </a:solidFill>
              </a:rPr>
              <a:t>1</a:t>
            </a:r>
            <a:endParaRPr lang="en-US" b="1" dirty="0">
              <a:solidFill>
                <a:srgbClr val="EA4A5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69655-C644-9A46-BA95-7E4D480E0605}"/>
              </a:ext>
            </a:extLst>
          </p:cNvPr>
          <p:cNvSpPr/>
          <p:nvPr/>
        </p:nvSpPr>
        <p:spPr>
          <a:xfrm>
            <a:off x="4165602" y="3681138"/>
            <a:ext cx="1121115" cy="1224137"/>
          </a:xfrm>
          <a:prstGeom prst="rect">
            <a:avLst/>
          </a:prstGeom>
          <a:solidFill>
            <a:srgbClr val="3BA5DF"/>
          </a:solidFill>
          <a:ln w="38100"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5B1DECC-37F0-C349-BC19-DC6572578853}"/>
              </a:ext>
            </a:extLst>
          </p:cNvPr>
          <p:cNvSpPr/>
          <p:nvPr/>
        </p:nvSpPr>
        <p:spPr>
          <a:xfrm rot="1686718">
            <a:off x="5083278" y="4697163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8145C0A-E808-9646-8D74-ABA1DD740C11}"/>
              </a:ext>
            </a:extLst>
          </p:cNvPr>
          <p:cNvSpPr/>
          <p:nvPr/>
        </p:nvSpPr>
        <p:spPr>
          <a:xfrm>
            <a:off x="3763064" y="4126506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6C4192A-6638-1F41-8CBA-08A59C9FF003}"/>
              </a:ext>
            </a:extLst>
          </p:cNvPr>
          <p:cNvSpPr/>
          <p:nvPr/>
        </p:nvSpPr>
        <p:spPr>
          <a:xfrm>
            <a:off x="1757458" y="4126506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ight&#10;&#10;Description automatically generated">
            <a:extLst>
              <a:ext uri="{FF2B5EF4-FFF2-40B4-BE49-F238E27FC236}">
                <a16:creationId xmlns:a16="http://schemas.microsoft.com/office/drawing/2014/main" id="{53E8155E-446E-5C4E-A29D-8B02B49E0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/>
          <a:stretch/>
        </p:blipFill>
        <p:spPr>
          <a:xfrm>
            <a:off x="7426167" y="4581130"/>
            <a:ext cx="1134678" cy="792086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145ADCB9-A565-3A41-8D32-D74CE14805A2}"/>
              </a:ext>
            </a:extLst>
          </p:cNvPr>
          <p:cNvSpPr/>
          <p:nvPr/>
        </p:nvSpPr>
        <p:spPr>
          <a:xfrm>
            <a:off x="6660232" y="4797152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CF19B5-D489-8143-A954-0D227904204C}"/>
              </a:ext>
            </a:extLst>
          </p:cNvPr>
          <p:cNvSpPr txBox="1"/>
          <p:nvPr/>
        </p:nvSpPr>
        <p:spPr>
          <a:xfrm>
            <a:off x="221426" y="5618362"/>
            <a:ext cx="144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Input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FA39AD-E9E6-4C4B-AA99-A34C91E09975}"/>
              </a:ext>
            </a:extLst>
          </p:cNvPr>
          <p:cNvSpPr txBox="1"/>
          <p:nvPr/>
        </p:nvSpPr>
        <p:spPr>
          <a:xfrm>
            <a:off x="3940620" y="5067799"/>
            <a:ext cx="1446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Feature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881A89-B58B-AE4D-9884-D43F9BAC36D6}"/>
              </a:ext>
            </a:extLst>
          </p:cNvPr>
          <p:cNvSpPr txBox="1"/>
          <p:nvPr/>
        </p:nvSpPr>
        <p:spPr>
          <a:xfrm>
            <a:off x="7270394" y="5522680"/>
            <a:ext cx="144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Output</a:t>
            </a:r>
          </a:p>
          <a:p>
            <a:pPr algn="ctr"/>
            <a:r>
              <a:rPr lang="en-US" sz="2000" dirty="0">
                <a:latin typeface="+mn-lt"/>
              </a:rPr>
              <a:t>Location</a:t>
            </a:r>
          </a:p>
        </p:txBody>
      </p:sp>
      <p:sp>
        <p:nvSpPr>
          <p:cNvPr id="21" name="Snip Same Side Corner Rectangle 20">
            <a:extLst>
              <a:ext uri="{FF2B5EF4-FFF2-40B4-BE49-F238E27FC236}">
                <a16:creationId xmlns:a16="http://schemas.microsoft.com/office/drawing/2014/main" id="{3DBCB4E0-AE49-9748-8935-466F602FC3FA}"/>
              </a:ext>
            </a:extLst>
          </p:cNvPr>
          <p:cNvSpPr/>
          <p:nvPr/>
        </p:nvSpPr>
        <p:spPr>
          <a:xfrm rot="16200000">
            <a:off x="5532268" y="3122738"/>
            <a:ext cx="1224136" cy="70263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EA4A54"/>
                </a:solidFill>
              </a:rPr>
              <a:t>2</a:t>
            </a:r>
            <a:endParaRPr lang="en-US" b="1" dirty="0">
              <a:solidFill>
                <a:srgbClr val="EA4A54"/>
              </a:solidFill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3E8AD648-DE6C-234A-AC42-BED05F520312}"/>
              </a:ext>
            </a:extLst>
          </p:cNvPr>
          <p:cNvSpPr/>
          <p:nvPr/>
        </p:nvSpPr>
        <p:spPr>
          <a:xfrm rot="19750279">
            <a:off x="5101064" y="3501117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569D2B7D-E370-1047-A641-5D9483A4CB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2" b="6965"/>
          <a:stretch/>
        </p:blipFill>
        <p:spPr>
          <a:xfrm>
            <a:off x="7092280" y="2492896"/>
            <a:ext cx="1522601" cy="1358783"/>
          </a:xfrm>
          <a:prstGeom prst="rect">
            <a:avLst/>
          </a:prstGeom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ED69AC52-2E44-ED47-A4C8-6F91E86943D0}"/>
              </a:ext>
            </a:extLst>
          </p:cNvPr>
          <p:cNvSpPr/>
          <p:nvPr/>
        </p:nvSpPr>
        <p:spPr>
          <a:xfrm>
            <a:off x="6664738" y="3342623"/>
            <a:ext cx="571558" cy="36004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20DEA5-5DD2-D043-9995-6ABE37D82757}"/>
              </a:ext>
            </a:extLst>
          </p:cNvPr>
          <p:cNvSpPr txBox="1"/>
          <p:nvPr/>
        </p:nvSpPr>
        <p:spPr>
          <a:xfrm>
            <a:off x="7124646" y="3717032"/>
            <a:ext cx="169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Corrected</a:t>
            </a:r>
          </a:p>
          <a:p>
            <a:pPr algn="ctr"/>
            <a:r>
              <a:rPr lang="en-US" sz="2000" dirty="0">
                <a:latin typeface="+mn-lt"/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53577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89" y="404664"/>
            <a:ext cx="8153400" cy="1020762"/>
          </a:xfrm>
        </p:spPr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网络结构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A9206D-E64B-9541-8DBF-D1E902167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102"/>
            <a:ext cx="9144000" cy="34231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D70D42-EF9A-B648-B882-26FAAA875047}"/>
              </a:ext>
            </a:extLst>
          </p:cNvPr>
          <p:cNvCxnSpPr/>
          <p:nvPr/>
        </p:nvCxnSpPr>
        <p:spPr>
          <a:xfrm flipV="1">
            <a:off x="6876256" y="2204864"/>
            <a:ext cx="432048" cy="936104"/>
          </a:xfrm>
          <a:prstGeom prst="straightConnector1">
            <a:avLst/>
          </a:prstGeom>
          <a:ln w="47625">
            <a:solidFill>
              <a:srgbClr val="3BA5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4A7781C-3BD8-2E42-92EB-01F84DFAE5AA}"/>
              </a:ext>
            </a:extLst>
          </p:cNvPr>
          <p:cNvSpPr/>
          <p:nvPr/>
        </p:nvSpPr>
        <p:spPr>
          <a:xfrm>
            <a:off x="5508104" y="1384175"/>
            <a:ext cx="3528392" cy="7575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BA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3BA5DF"/>
                </a:solidFill>
              </a:rPr>
              <a:t>How to obtain these images in training phase?</a:t>
            </a:r>
            <a:endParaRPr lang="en-US" sz="2000" dirty="0">
              <a:solidFill>
                <a:srgbClr val="3BA5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44087</TotalTime>
  <Words>1052</Words>
  <Application>Microsoft Macintosh PowerPoint</Application>
  <PresentationFormat>On-screen Show (4:3)</PresentationFormat>
  <Paragraphs>221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微软雅黑</vt:lpstr>
      <vt:lpstr>Arial</vt:lpstr>
      <vt:lpstr>Calibri</vt:lpstr>
      <vt:lpstr>Cambria Math</vt:lpstr>
      <vt:lpstr>Century Gothic</vt:lpstr>
      <vt:lpstr>slightly_digital</vt:lpstr>
      <vt:lpstr>Deep Learning based Wireless Localization for Indoor Navigation  Mobicom 2020</vt:lpstr>
      <vt:lpstr>Motivation</vt:lpstr>
      <vt:lpstr>Motivation</vt:lpstr>
      <vt:lpstr>Motivation</vt:lpstr>
      <vt:lpstr>Challenge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Experiment</vt:lpstr>
      <vt:lpstr>Experiment</vt:lpstr>
      <vt:lpstr>Experiment</vt:lpstr>
      <vt:lpstr>Experiment</vt:lpstr>
      <vt:lpstr>Experiment</vt:lpstr>
      <vt:lpstr>Summary</vt:lpstr>
      <vt:lpstr>PowerPoint Presentation</vt:lpstr>
    </vt:vector>
  </TitlesOfParts>
  <Company>HKUST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Xu Jingao</cp:lastModifiedBy>
  <cp:revision>1359</cp:revision>
  <cp:lastPrinted>2016-04-08T02:17:10Z</cp:lastPrinted>
  <dcterms:created xsi:type="dcterms:W3CDTF">2013-09-30T01:54:11Z</dcterms:created>
  <dcterms:modified xsi:type="dcterms:W3CDTF">2020-02-26T06:09:17Z</dcterms:modified>
</cp:coreProperties>
</file>