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gif" ContentType="image/gif"/>
  <Default Extension="tiff" ContentType="image/tiff"/>
  <Default Extension="emf" ContentType="image/x-emf"/>
  <Default Extension="jpeg" ContentType="image/jpeg"/>
  <Default Extension="png" ContentType="image/png"/>
  <Default Extension="wdp" ContentType="image/vnd.ms-photo"/>
  <Default Extension="mov" ContentType="video/quicktime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2" r:id="rId3"/>
    <p:sldMasterId id="2147483661" r:id="rId4"/>
    <p:sldMasterId id="2147483673" r:id="rId5"/>
    <p:sldMasterId id="2147483677" r:id="rId6"/>
  </p:sldMasterIdLst>
  <p:notesMasterIdLst>
    <p:notesMasterId r:id="rId8"/>
  </p:notesMasterIdLst>
  <p:handoutMasterIdLst>
    <p:handoutMasterId r:id="rId49"/>
  </p:handoutMasterIdLst>
  <p:sldIdLst>
    <p:sldId id="428" r:id="rId7"/>
    <p:sldId id="611" r:id="rId9"/>
    <p:sldId id="628" r:id="rId10"/>
    <p:sldId id="624" r:id="rId11"/>
    <p:sldId id="631" r:id="rId12"/>
    <p:sldId id="630" r:id="rId13"/>
    <p:sldId id="632" r:id="rId14"/>
    <p:sldId id="629" r:id="rId15"/>
    <p:sldId id="656" r:id="rId16"/>
    <p:sldId id="654" r:id="rId17"/>
    <p:sldId id="655" r:id="rId18"/>
    <p:sldId id="625" r:id="rId19"/>
    <p:sldId id="633" r:id="rId20"/>
    <p:sldId id="634" r:id="rId21"/>
    <p:sldId id="635" r:id="rId22"/>
    <p:sldId id="627" r:id="rId23"/>
    <p:sldId id="664" r:id="rId24"/>
    <p:sldId id="662" r:id="rId25"/>
    <p:sldId id="644" r:id="rId26"/>
    <p:sldId id="672" r:id="rId27"/>
    <p:sldId id="673" r:id="rId28"/>
    <p:sldId id="663" r:id="rId29"/>
    <p:sldId id="665" r:id="rId30"/>
    <p:sldId id="666" r:id="rId31"/>
    <p:sldId id="667" r:id="rId32"/>
    <p:sldId id="668" r:id="rId33"/>
    <p:sldId id="671" r:id="rId34"/>
    <p:sldId id="670" r:id="rId35"/>
    <p:sldId id="693" r:id="rId36"/>
    <p:sldId id="694" r:id="rId37"/>
    <p:sldId id="669" r:id="rId38"/>
    <p:sldId id="659" r:id="rId39"/>
    <p:sldId id="650" r:id="rId40"/>
    <p:sldId id="658" r:id="rId41"/>
    <p:sldId id="661" r:id="rId42"/>
    <p:sldId id="651" r:id="rId43"/>
    <p:sldId id="657" r:id="rId44"/>
    <p:sldId id="660" r:id="rId45"/>
    <p:sldId id="636" r:id="rId46"/>
    <p:sldId id="639" r:id="rId47"/>
    <p:sldId id="646" r:id="rId48"/>
  </p:sldIdLst>
  <p:sldSz cx="9144000" cy="6858000" type="screen4x3"/>
  <p:notesSz cx="6792595" cy="992505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FF"/>
    <a:srgbClr val="D3B1F5"/>
    <a:srgbClr val="8AF7EA"/>
    <a:srgbClr val="22E300"/>
    <a:srgbClr val="00D161"/>
    <a:srgbClr val="008000"/>
    <a:srgbClr val="003300"/>
    <a:srgbClr val="FFFF99"/>
    <a:srgbClr val="EBF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æ·±è²æ ·å¼ 1 - å¼ºè°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æ æ ·å¼ï¼ç½æ ¼å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34" autoAdjust="0"/>
    <p:restoredTop sz="86607" autoAdjust="0"/>
  </p:normalViewPr>
  <p:slideViewPr>
    <p:cSldViewPr>
      <p:cViewPr varScale="1">
        <p:scale>
          <a:sx n="109" d="100"/>
          <a:sy n="109" d="100"/>
        </p:scale>
        <p:origin x="912" y="184"/>
      </p:cViewPr>
      <p:guideLst>
        <p:guide orient="horz" pos="2160"/>
        <p:guide pos="2903"/>
        <p:guide orient="horz" pos="3702"/>
        <p:guide orient="horz" pos="3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420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Master" Target="slideMasters/slideMaster4.xml"/><Relationship Id="rId49" Type="http://schemas.openxmlformats.org/officeDocument/2006/relationships/handoutMaster" Target="handoutMasters/handoutMaster1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6575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8100" y="9426575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B7A7B-91CC-4103-8D58-A0F978409F61}" type="slidenum">
              <a:rPr lang="ko-KR" altLang="en-US" smtClean="0"/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D8A74-AC9F-4842-9CD2-BAFF62A78CCE}" type="datetimeFigureOut">
              <a:rPr lang="ko-KR" altLang="en-US" smtClean="0"/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4013" cy="44656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/>
            <a:r>
              <a:rPr lang="ko-KR" altLang="en-US"/>
              <a:t>둘째 수준</a:t>
            </a:r>
            <a:endParaRPr lang="ko-KR" altLang="en-US"/>
          </a:p>
          <a:p>
            <a:pPr lvl="2"/>
            <a:r>
              <a:rPr lang="ko-KR" altLang="en-US"/>
              <a:t>셋째 수준</a:t>
            </a:r>
            <a:endParaRPr lang="ko-KR" altLang="en-US"/>
          </a:p>
          <a:p>
            <a:pPr lvl="3"/>
            <a:r>
              <a:rPr lang="ko-KR" altLang="en-US"/>
              <a:t>넷째 수준</a:t>
            </a:r>
            <a:endParaRPr lang="ko-KR" altLang="en-US"/>
          </a:p>
          <a:p>
            <a:pPr lvl="4"/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6575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8100" y="9426575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baseline="0" dirty="0"/>
              <a:t>今天和大家介绍的这篇文章叫MARVEL，一个低能耗，低延迟的移动设备上的增强现实系统。它发表在2018年的Sensys上。</a:t>
            </a:r>
            <a:endParaRPr lang="" altLang="en-US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>
                <a:solidFill>
                  <a:prstClr val="black"/>
                </a:solidFill>
                <a:latin typeface="Calibri" panose="020F0502020204030204"/>
                <a:ea typeface="맑은 고딕" panose="020B0503020000020004" charset="-127"/>
              </a:rPr>
            </a:fld>
            <a:endParaRPr lang="ko-KR" altLang="en-US">
              <a:solidFill>
                <a:prstClr val="black"/>
              </a:solidFill>
              <a:latin typeface="Calibri" panose="020F0502020204030204"/>
              <a:ea typeface="맑은 고딕" panose="020B0503020000020004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一是将所有的任务都放在本地计算，比如ARCore，ARKit，Tango等，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这种方案能耗太高，而且适用的规模较小。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第二个极端方案是把所有计算都放在云端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手机将图片上传到云服务器，服务器将计算结果返回给手机。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这种方案的问题是，延迟比较大。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aseline="0" dirty="0"/>
          </a:p>
          <a:p>
            <a:r>
              <a:rPr lang="" altLang="en-US" sz="1200" baseline="0" dirty="0"/>
              <a:t>MARVEL希望能把到云端的延迟和用户感受到的延迟分离开。</a:t>
            </a:r>
            <a:endParaRPr lang="en-US" altLang="ko-KR" sz="1200" baseline="0" dirty="0"/>
          </a:p>
          <a:p>
            <a:endParaRPr lang="en-US" altLang="ko-KR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" altLang="en-US" sz="1200" baseline="0" dirty="0"/>
          </a:p>
          <a:p>
            <a:r>
              <a:rPr lang="" altLang="en-US" sz="1200" baseline="0" dirty="0"/>
              <a:t>既不是所有的工作都放到服务器，也不是所有的工作都放到本地，而是二者分工合作。</a:t>
            </a:r>
            <a:endParaRPr lang="" altLang="en-US" sz="1200" baseline="0" dirty="0"/>
          </a:p>
          <a:p>
            <a:r>
              <a:rPr lang="" altLang="en-US" sz="1200" baseline="0" dirty="0"/>
              <a:t>对延迟敏感，且轻量级的任务放到手机上，对延迟不敏感，计算量大的任务放到服务器上做。</a:t>
            </a:r>
            <a:endParaRPr lang="" altLang="en-US" sz="1200" baseline="0" dirty="0"/>
          </a:p>
          <a:p>
            <a:r>
              <a:rPr lang="" altLang="en-US" sz="1200" baseline="0" dirty="0"/>
              <a:t>物体检测的方法主要有三种：Image Retrieval，CNN和6DoF Localization。</a:t>
            </a:r>
            <a:endParaRPr lang="" altLang="en-US" sz="1200" baseline="0" dirty="0"/>
          </a:p>
          <a:p>
            <a:r>
              <a:rPr lang="" altLang="en-US" sz="1200" baseline="0" dirty="0"/>
              <a:t>这篇文章选择的是第三种，先建立周围环境的3D地图，并标注出上面的物体，然后基于手机的位姿知道手机画面中有哪些物体。</a:t>
            </a:r>
            <a:endParaRPr lang="" altLang="en-US" sz="1200" baseline="0" dirty="0"/>
          </a:p>
          <a:p>
            <a:r>
              <a:rPr lang="" altLang="en-US" sz="1200" baseline="0" dirty="0"/>
              <a:t>不仅要识别物体的类别，还要知道这是哪一个。方法多样，不同的复杂度和精度。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在手机端主要依靠惯性传感器和光流法来追踪物体位置的变化，而服务器则是通过图像定位的方法识别出物体及其位置。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aseline="0" dirty="0"/>
          </a:p>
          <a:p>
            <a:endParaRPr lang="en-US" altLang="ko-KR" sz="1200" baseline="0" dirty="0"/>
          </a:p>
          <a:p>
            <a:r>
              <a:rPr lang="" altLang="en-US" sz="1200" baseline="0" dirty="0"/>
              <a:t>主要是在本地靠惯性传感器和光流，选择性地将图片上传到服务器定位。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首先第一步需要构建环境的地图数据库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增强现实能给人带来前所未有的新鲜体验，但前提条件是，你得肯掏钱。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需要一个人拿着摄像头在环境中走一圈，然后人工标注出存在的各个物体。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当手机进入这个环境时，首先从服务器下载所有标注的位置和信息，需要注意的是，手机不需要下载整个地图数据库，所以手机上只需要存储一个小数据库即可。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系统启动后，第一帧肯定需要上传到服务器计算，因为本地的不管是惯性传感器还是光流法，计算的都是物体位置的变化量。</a:t>
            </a:r>
            <a:endParaRPr lang="" altLang="en-US" sz="1200" baseline="0" dirty="0"/>
          </a:p>
          <a:p>
            <a:r>
              <a:rPr lang="" altLang="en-US" sz="1200" baseline="0" dirty="0"/>
              <a:t>在本地，每一帧都会通过惯性传感器计算一个位姿变化，然后相应的移动屏幕上的物体标注，这种方法非常快，计算量也很小，但是会有累计误差。</a:t>
            </a:r>
            <a:endParaRPr lang="" altLang="en-US" sz="1200" baseline="0" dirty="0"/>
          </a:p>
          <a:p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sym typeface="+mn-ea"/>
              </a:rPr>
              <a:t>所以在本地，会挑出一些帧去算光流法</a:t>
            </a:r>
            <a:r>
              <a:rPr lang="" altLang="en-US" dirty="0">
                <a:sym typeface="+mn-ea"/>
              </a:rPr>
              <a:t>，对结果进行修正，但光流法的误差也会慢慢变大，所以会再挑选出一部分帧，送到服务器，用服务器返回的结果再进行修正。</a:t>
            </a:r>
            <a:endParaRPr lang="en-US" altLang="en-US" baseline="0" dirty="0"/>
          </a:p>
          <a:p>
            <a:endParaRPr lang="en-US" altLang="ko-KR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什么时候上传到服务器呢？如果惯性传感器给出的结果，和光流法给出的结果相差比较多，就触发一次上传到服务器的操作。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一次上传几张图片呢？这又是一个tradeoff，如果只上传一张，可能图片质量不行，定位不准，如果上传太多……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图片上传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服务器计算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结果返回，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这里总结了系统的工作流程</a:t>
            </a:r>
            <a:endParaRPr lang="" altLang="en-US" sz="1200" baseline="0" dirty="0"/>
          </a:p>
          <a:p>
            <a:r>
              <a:rPr lang="" altLang="en-US" sz="1200" baseline="0" dirty="0"/>
              <a:t>加权平均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一个专门的AR设备，上面有各种各样的传感器，它的造价也是非常高的。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aseline="0" dirty="0"/>
          </a:p>
          <a:p>
            <a:r>
              <a:rPr lang="" altLang="en-US" sz="1200" baseline="0" dirty="0"/>
              <a:t>总结一下，这个系统在手机端通过惯性传感器调整物体标示的位置，并通过光流法不时予以纠正，并且偶尔将图片上传到云端并用返回的结果校准本地的计算。</a:t>
            </a:r>
            <a:endParaRPr lang="en-US" altLang="ko-KR" sz="1200" baseline="0" dirty="0"/>
          </a:p>
          <a:p>
            <a:endParaRPr lang="en-US" altLang="ko-KR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aseline="0" dirty="0" err="1"/>
              <a:t>Multihop</a:t>
            </a:r>
            <a:r>
              <a:rPr lang="en-US" altLang="ko-KR" sz="1200" baseline="0" dirty="0"/>
              <a:t> topology formation is the subtlest aspect of routing in low power wireless networks.</a:t>
            </a:r>
            <a:endParaRPr lang="en-US" altLang="ko-KR" sz="1200" baseline="0" dirty="0"/>
          </a:p>
          <a:p>
            <a:r>
              <a:rPr lang="en-US" altLang="ko-KR" sz="1200" baseline="0" dirty="0"/>
              <a:t>For decades, many researchers in the world have developed numerous fancy routing protocols that perform nicely in simulations, but do not work in practice.</a:t>
            </a:r>
            <a:endParaRPr lang="en-US" altLang="ko-KR" sz="1200" baseline="0" dirty="0"/>
          </a:p>
          <a:p>
            <a:r>
              <a:rPr lang="en-US" altLang="ko-KR" sz="1200" baseline="0" dirty="0"/>
              <a:t>And then, wireless systems community developed practical routing protocols like CTP and RPL. These protocols focus on constructing a DAG while minimizing hop distance and providing reasonable link quality. They achieved a breakthrough in that they work at least on testbeds with real embedded devices.</a:t>
            </a:r>
            <a:endParaRPr lang="en-US" altLang="ko-KR" sz="1200" baseline="0" dirty="0"/>
          </a:p>
          <a:p>
            <a:endParaRPr lang="en-US" altLang="ko-KR" sz="1200" baseline="0" dirty="0"/>
          </a:p>
          <a:p>
            <a:r>
              <a:rPr lang="en-US" altLang="ko-KR" sz="1200" baseline="0" dirty="0"/>
              <a:t>But my question is this. How about bandwidth? How much traffic can they deliver through a </a:t>
            </a:r>
            <a:r>
              <a:rPr lang="en-US" altLang="ko-KR" sz="1200" baseline="0" dirty="0" err="1"/>
              <a:t>multihop</a:t>
            </a:r>
            <a:r>
              <a:rPr lang="en-US" altLang="ko-KR" sz="1200" baseline="0" dirty="0"/>
              <a:t> networks?</a:t>
            </a:r>
            <a:endParaRPr lang="en-US" altLang="ko-KR" sz="1200" baseline="0" dirty="0"/>
          </a:p>
          <a:p>
            <a:endParaRPr lang="en-US" altLang="ko-KR" sz="1200" baseline="0" dirty="0"/>
          </a:p>
          <a:p>
            <a:endParaRPr lang="en-US" altLang="ko-KR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aseline="0" dirty="0" err="1"/>
              <a:t>Multihop</a:t>
            </a:r>
            <a:r>
              <a:rPr lang="en-US" altLang="ko-KR" sz="1200" baseline="0" dirty="0"/>
              <a:t> topology formation is the subtlest aspect of routing in low power wireless networks.</a:t>
            </a:r>
            <a:endParaRPr lang="en-US" altLang="ko-KR" sz="1200" baseline="0" dirty="0"/>
          </a:p>
          <a:p>
            <a:r>
              <a:rPr lang="en-US" altLang="ko-KR" sz="1200" baseline="0" dirty="0"/>
              <a:t>For decades, many researchers in the world have developed numerous fancy routing protocols that perform nicely in simulations, but do not work in practice.</a:t>
            </a:r>
            <a:endParaRPr lang="en-US" altLang="ko-KR" sz="1200" baseline="0" dirty="0"/>
          </a:p>
          <a:p>
            <a:r>
              <a:rPr lang="en-US" altLang="ko-KR" sz="1200" baseline="0" dirty="0"/>
              <a:t>And then, wireless systems community developed practical routing protocols like CTP and RPL. These protocols focus on constructing a DAG while minimizing hop distance and providing reasonable link quality. They achieved a breakthrough in that they work at least on testbeds with real embedded devices.</a:t>
            </a:r>
            <a:endParaRPr lang="en-US" altLang="ko-KR" sz="1200" baseline="0" dirty="0"/>
          </a:p>
          <a:p>
            <a:endParaRPr lang="en-US" altLang="ko-KR" sz="1200" baseline="0" dirty="0"/>
          </a:p>
          <a:p>
            <a:r>
              <a:rPr lang="en-US" altLang="ko-KR" sz="1200" baseline="0" dirty="0"/>
              <a:t>But my question is this. How about bandwidth? How much traffic can they deliver through a </a:t>
            </a:r>
            <a:r>
              <a:rPr lang="en-US" altLang="ko-KR" sz="1200" baseline="0" dirty="0" err="1"/>
              <a:t>multihop</a:t>
            </a:r>
            <a:r>
              <a:rPr lang="en-US" altLang="ko-KR" sz="1200" baseline="0" dirty="0"/>
              <a:t> networks?</a:t>
            </a:r>
            <a:endParaRPr lang="en-US" altLang="ko-KR" sz="1200" baseline="0" dirty="0"/>
          </a:p>
          <a:p>
            <a:endParaRPr lang="en-US" altLang="ko-KR" sz="1200" baseline="0" dirty="0"/>
          </a:p>
          <a:p>
            <a:endParaRPr lang="en-US" altLang="ko-KR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aseline="0" dirty="0"/>
              <a:t>This slide shows why combining two different information is useful!</a:t>
            </a:r>
            <a:endParaRPr lang="en-US" altLang="ko-KR" sz="1200" baseline="0" dirty="0"/>
          </a:p>
          <a:p>
            <a:r>
              <a:rPr lang="en-US" altLang="ko-KR" sz="1200" baseline="0" dirty="0"/>
              <a:t>Rotation: optical flow has more errors</a:t>
            </a:r>
            <a:endParaRPr lang="en-US" altLang="ko-KR" sz="1200" baseline="0" dirty="0"/>
          </a:p>
          <a:p>
            <a:r>
              <a:rPr lang="en-US" altLang="ko-KR" sz="1200" baseline="0" dirty="0"/>
              <a:t>Translation: ZUPT happens when </a:t>
            </a:r>
            <a:r>
              <a:rPr lang="en-US" altLang="ko-KR" sz="1200" baseline="0" dirty="0" err="1"/>
              <a:t>accel</a:t>
            </a:r>
            <a:r>
              <a:rPr lang="en-US" altLang="ko-KR" sz="1200" baseline="0" dirty="0"/>
              <a:t> = 0, Offloading happens when optical flow and IMU mismatch.</a:t>
            </a:r>
            <a:endParaRPr lang="en-US" altLang="ko-KR" sz="1200" baseline="0" dirty="0"/>
          </a:p>
          <a:p>
            <a:endParaRPr lang="en-US" altLang="ko-KR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aseline="0" dirty="0"/>
              <a:t>Compare with the baseline which completely relies on the cloud by continuously offloading images</a:t>
            </a:r>
            <a:endParaRPr lang="en-US" altLang="ko-KR" sz="1200" baseline="0" dirty="0"/>
          </a:p>
          <a:p>
            <a:endParaRPr lang="en-US" altLang="ko-KR" sz="1200" baseline="0" dirty="0"/>
          </a:p>
          <a:p>
            <a:r>
              <a:rPr lang="en-US" altLang="ko-KR" sz="1200" baseline="0" dirty="0"/>
              <a:t>More than 5 times faster</a:t>
            </a:r>
            <a:endParaRPr lang="en-US" altLang="ko-KR" sz="1200" baseline="0" dirty="0"/>
          </a:p>
          <a:p>
            <a:r>
              <a:rPr lang="en-US" altLang="ko-KR" sz="1200" baseline="0" dirty="0"/>
              <a:t>Better Accuracy</a:t>
            </a:r>
            <a:endParaRPr lang="en-US" altLang="ko-KR" sz="1200" baseline="0" dirty="0"/>
          </a:p>
          <a:p>
            <a:r>
              <a:rPr lang="en-US" altLang="ko-KR" sz="1200" baseline="0" dirty="0"/>
              <a:t>Less energy consumption</a:t>
            </a:r>
            <a:endParaRPr lang="en-US" altLang="ko-KR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aseline="0" dirty="0" err="1"/>
              <a:t>Multihop</a:t>
            </a:r>
            <a:r>
              <a:rPr lang="en-US" altLang="ko-KR" sz="1200" baseline="0" dirty="0"/>
              <a:t> topology formation is the subtlest aspect of routing in low power wireless networks.</a:t>
            </a:r>
            <a:endParaRPr lang="en-US" altLang="ko-KR" sz="1200" baseline="0" dirty="0"/>
          </a:p>
          <a:p>
            <a:r>
              <a:rPr lang="en-US" altLang="ko-KR" sz="1200" baseline="0" dirty="0"/>
              <a:t>For decades, many researchers in the world have developed numerous fancy routing protocols that perform nicely in simulations, but do not work in practice.</a:t>
            </a:r>
            <a:endParaRPr lang="en-US" altLang="ko-KR" sz="1200" baseline="0" dirty="0"/>
          </a:p>
          <a:p>
            <a:r>
              <a:rPr lang="en-US" altLang="ko-KR" sz="1200" baseline="0" dirty="0"/>
              <a:t>And then, wireless systems community developed practical routing protocols like CTP and RPL. These protocols focus on constructing a DAG while minimizing hop distance and providing reasonable link quality. They achieved a breakthrough in that they work at least on testbeds with real embedded devices.</a:t>
            </a:r>
            <a:endParaRPr lang="en-US" altLang="ko-KR" sz="1200" baseline="0" dirty="0"/>
          </a:p>
          <a:p>
            <a:endParaRPr lang="en-US" altLang="ko-KR" sz="1200" baseline="0" dirty="0"/>
          </a:p>
          <a:p>
            <a:r>
              <a:rPr lang="en-US" altLang="ko-KR" sz="1200" baseline="0" dirty="0"/>
              <a:t>But my question is this. How about bandwidth? How much traffic can they deliver through a </a:t>
            </a:r>
            <a:r>
              <a:rPr lang="en-US" altLang="ko-KR" sz="1200" baseline="0" dirty="0" err="1"/>
              <a:t>multihop</a:t>
            </a:r>
            <a:r>
              <a:rPr lang="en-US" altLang="ko-KR" sz="1200" baseline="0" dirty="0"/>
              <a:t> networks?</a:t>
            </a:r>
            <a:endParaRPr lang="en-US" altLang="ko-KR" sz="1200" baseline="0" dirty="0"/>
          </a:p>
          <a:p>
            <a:endParaRPr lang="en-US" altLang="ko-KR" sz="1200" baseline="0" dirty="0"/>
          </a:p>
          <a:p>
            <a:endParaRPr lang="en-US" altLang="ko-KR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所以人们就想，能不能在手机上实现一个AR系统呢？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aseline="0" dirty="0"/>
              <a:t>weighted combination</a:t>
            </a:r>
            <a:endParaRPr lang="en-US" altLang="ko-KR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aseline="0" dirty="0"/>
          </a:p>
          <a:p>
            <a:r>
              <a:rPr lang="" altLang="en-US" sz="1200" baseline="0" dirty="0"/>
              <a:t>也就是MAR的概念。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这篇文章想在手机上实现这样一个AR系统，它可以自动识别出拍摄画面中有哪些物体，以及这些物体的位置在哪，这样，就可以在屏幕上为这些物体打上标签。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这个系统要满足以下几点要求：</a:t>
            </a:r>
            <a:endParaRPr lang="" altLang="en-US" sz="1200" baseline="0" dirty="0"/>
          </a:p>
          <a:p>
            <a:r>
              <a:rPr lang="" altLang="en-US" sz="1200" baseline="0" dirty="0"/>
              <a:t>1. 快速从图像中识别出物体</a:t>
            </a:r>
            <a:endParaRPr lang="" altLang="en-US" sz="1200" baseline="0" dirty="0"/>
          </a:p>
          <a:p>
            <a:r>
              <a:rPr lang="" altLang="en-US" sz="1200" baseline="0" dirty="0"/>
              <a:t>2. 镜头移动时，标签也要跟着物体移动，并且有新物体出现时，要尽快识别出来。</a:t>
            </a:r>
            <a:endParaRPr lang="" altLang="en-US" sz="1200" baseline="0" dirty="0"/>
          </a:p>
          <a:p>
            <a:r>
              <a:rPr lang="" altLang="en-US" sz="1200" baseline="0" dirty="0"/>
              <a:t>3. 当有多个物体的时候也要能够实时追踪。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但手机自身的资源限制为MAR系统的实现带来了很多挑战。</a:t>
            </a:r>
            <a:endParaRPr lang="" altLang="en-US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altLang="en-US" sz="1200" baseline="0" dirty="0"/>
              <a:t>我们首先介绍两种实现MAR的极端方案</a:t>
            </a:r>
            <a:endParaRPr lang="en-US" altLang="ko-KR" sz="1200" baseline="0" dirty="0"/>
          </a:p>
          <a:p>
            <a:endParaRPr lang="en-US" altLang="ko-KR" sz="1200" baseline="0" dirty="0"/>
          </a:p>
          <a:p>
            <a:endParaRPr lang="en-US" altLang="ko-KR" sz="12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42BF-FDB2-4163-A587-8B7208B5DFD4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ounded Rectangle 15"/>
          <p:cNvSpPr/>
          <p:nvPr userDrawn="1"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261EC4"/>
              </a:gs>
              <a:gs pos="100000">
                <a:srgbClr val="00B0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685800" y="908720"/>
            <a:ext cx="7772400" cy="1944216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140968"/>
            <a:ext cx="6400800" cy="208823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  <a:endParaRPr lang="ko-KR" altLang="en-US" dirty="0"/>
          </a:p>
        </p:txBody>
      </p:sp>
      <p:grpSp>
        <p:nvGrpSpPr>
          <p:cNvPr id="233" name="Group 9"/>
          <p:cNvGrpSpPr>
            <a:grpSpLocks noChangeAspect="1"/>
          </p:cNvGrpSpPr>
          <p:nvPr userDrawn="1"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234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5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6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7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38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37BC8-67A5-4358-B965-293FEDB17A68}" type="slidenum">
              <a:rPr lang="ko-KR" altLang="en-US" smtClean="0"/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/>
            <a:r>
              <a:rPr lang="ko-KR" altLang="en-US"/>
              <a:t>둘째 수준</a:t>
            </a:r>
            <a:endParaRPr lang="ko-KR" altLang="en-US"/>
          </a:p>
          <a:p>
            <a:pPr lvl="2"/>
            <a:r>
              <a:rPr lang="ko-KR" altLang="en-US"/>
              <a:t>셋째 수준</a:t>
            </a:r>
            <a:endParaRPr lang="ko-KR" altLang="en-US"/>
          </a:p>
          <a:p>
            <a:pPr lvl="3"/>
            <a:r>
              <a:rPr lang="ko-KR" altLang="en-US"/>
              <a:t>넷째 수준</a:t>
            </a:r>
            <a:endParaRPr lang="ko-KR" altLang="en-US"/>
          </a:p>
          <a:p>
            <a:pPr lvl="4"/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37BC8-67A5-4358-B965-293FEDB17A68}" type="slidenum">
              <a:rPr lang="ko-KR" altLang="en-US" smtClean="0"/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 panose="020E0502030303020204"/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srgbClr val="073E87"/>
                </a:solidFill>
                <a:latin typeface="Candara" panose="020E0502030303020204"/>
              </a:rPr>
            </a:fld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073E87"/>
                </a:solidFill>
                <a:latin typeface="Candara" panose="020E0502030303020204"/>
              </a:rPr>
            </a:fld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srgbClr val="073E87"/>
                </a:solidFill>
                <a:latin typeface="Candara" panose="020E0502030303020204"/>
              </a:rPr>
            </a:fld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>
                <a:solidFill>
                  <a:srgbClr val="073E87"/>
                </a:solidFill>
                <a:latin typeface="Candara" panose="020E0502030303020204"/>
                <a:ea typeface="HY그래픽M"/>
              </a:rPr>
            </a:fld>
            <a:endParaRPr lang="ko-KR" altLang="en-US" dirty="0">
              <a:solidFill>
                <a:srgbClr val="073E87"/>
              </a:solidFill>
              <a:latin typeface="Candara" panose="020E0502030303020204"/>
              <a:ea typeface="HY그래픽M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 panose="020E0502030303020204"/>
            </a:endParaRPr>
          </a:p>
        </p:txBody>
      </p:sp>
      <p:sp>
        <p:nvSpPr>
          <p:cNvPr id="9" name="Freeform 14"/>
          <p:cNvSpPr/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Candara" panose="020E0502030303020204"/>
            </a:endParaRPr>
          </a:p>
        </p:txBody>
      </p:sp>
      <p:sp>
        <p:nvSpPr>
          <p:cNvPr id="10" name="Freeform 18"/>
          <p:cNvSpPr/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Candara" panose="020E0502030303020204"/>
            </a:endParaRPr>
          </a:p>
        </p:txBody>
      </p:sp>
      <p:sp>
        <p:nvSpPr>
          <p:cNvPr id="11" name="Freeform 22"/>
          <p:cNvSpPr/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Candara" panose="020E0502030303020204"/>
            </a:endParaRPr>
          </a:p>
        </p:txBody>
      </p:sp>
      <p:sp>
        <p:nvSpPr>
          <p:cNvPr id="12" name="Freeform 26"/>
          <p:cNvSpPr/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Candara" panose="020E0502030303020204"/>
            </a:endParaRPr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  <a:latin typeface="Candara" panose="020E050203030302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srgbClr val="073E87"/>
                </a:solidFill>
                <a:latin typeface="Candara" panose="020E0502030303020204"/>
              </a:rPr>
            </a:fld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>
                <a:solidFill>
                  <a:srgbClr val="073E87"/>
                </a:solidFill>
                <a:latin typeface="Candara" panose="020E0502030303020204"/>
                <a:ea typeface="HY그래픽M"/>
              </a:rPr>
            </a:fld>
            <a:endParaRPr lang="ko-KR" altLang="en-US" dirty="0">
              <a:solidFill>
                <a:srgbClr val="073E87"/>
              </a:solidFill>
              <a:latin typeface="Candara" panose="020E0502030303020204"/>
              <a:ea typeface="HY그래픽M"/>
            </a:endParaRPr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srgbClr val="073E87"/>
                </a:solidFill>
                <a:latin typeface="Candara" panose="020E0502030303020204"/>
              </a:rPr>
            </a:fld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>
                <a:solidFill>
                  <a:srgbClr val="073E87"/>
                </a:solidFill>
                <a:latin typeface="Candara" panose="020E0502030303020204"/>
                <a:ea typeface="HY그래픽M"/>
              </a:rPr>
            </a:fld>
            <a:endParaRPr lang="ko-KR" altLang="en-US" dirty="0">
              <a:solidFill>
                <a:srgbClr val="073E87"/>
              </a:solidFill>
              <a:latin typeface="Candara" panose="020E0502030303020204"/>
              <a:ea typeface="HY그래픽M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srgbClr val="073E87"/>
                </a:solidFill>
                <a:latin typeface="Candara" panose="020E0502030303020204"/>
              </a:rPr>
            </a:fld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>
                <a:solidFill>
                  <a:srgbClr val="073E87"/>
                </a:solidFill>
                <a:latin typeface="Candara" panose="020E0502030303020204"/>
                <a:ea typeface="HY그래픽M"/>
              </a:rPr>
            </a:fld>
            <a:endParaRPr lang="ko-KR" altLang="en-US" dirty="0">
              <a:solidFill>
                <a:srgbClr val="073E87"/>
              </a:solidFill>
              <a:latin typeface="Candara" panose="020E0502030303020204"/>
              <a:ea typeface="HY그래픽M"/>
            </a:endParaRPr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srgbClr val="073E87"/>
                </a:solidFill>
                <a:latin typeface="Candara" panose="020E0502030303020204"/>
              </a:rPr>
            </a:fld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>
                <a:solidFill>
                  <a:srgbClr val="073E87"/>
                </a:solidFill>
                <a:latin typeface="Candara" panose="020E0502030303020204"/>
                <a:ea typeface="HY그래픽M"/>
              </a:rPr>
            </a:fld>
            <a:endParaRPr lang="ko-KR" altLang="en-US" dirty="0">
              <a:solidFill>
                <a:srgbClr val="073E87"/>
              </a:solidFill>
              <a:latin typeface="Candara" panose="020E0502030303020204"/>
              <a:ea typeface="HY그래픽M"/>
            </a:endParaRPr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 panose="020E0502030303020204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srgbClr val="073E87"/>
                </a:solidFill>
                <a:latin typeface="Candara" panose="020E0502030303020204"/>
              </a:rPr>
            </a:fld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>
                <a:solidFill>
                  <a:srgbClr val="073E87"/>
                </a:solidFill>
                <a:latin typeface="Candara" panose="020E0502030303020204"/>
                <a:ea typeface="HY그래픽M"/>
              </a:rPr>
            </a:fld>
            <a:endParaRPr lang="ko-KR" altLang="en-US" dirty="0">
              <a:solidFill>
                <a:srgbClr val="073E87"/>
              </a:solidFill>
              <a:latin typeface="Candara" panose="020E0502030303020204"/>
              <a:ea typeface="HY그래픽M"/>
            </a:endParaRPr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 panose="020E0502030303020204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srgbClr val="073E87"/>
                </a:solidFill>
                <a:latin typeface="Candara" panose="020E0502030303020204"/>
              </a:rPr>
            </a:fld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>
                <a:solidFill>
                  <a:srgbClr val="073E87"/>
                </a:solidFill>
                <a:latin typeface="Candara" panose="020E0502030303020204"/>
                <a:ea typeface="HY그래픽M"/>
              </a:rPr>
            </a:fld>
            <a:endParaRPr lang="ko-KR" altLang="en-US" dirty="0">
              <a:solidFill>
                <a:srgbClr val="073E87"/>
              </a:solidFill>
              <a:latin typeface="Candara" panose="020E0502030303020204"/>
              <a:ea typeface="HY그래픽M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42844" y="142852"/>
            <a:ext cx="8858312" cy="1053900"/>
          </a:xfrm>
        </p:spPr>
        <p:txBody>
          <a:bodyPr>
            <a:normAutofit/>
          </a:bodyPr>
          <a:lstStyle>
            <a:lvl1pPr algn="ctr">
              <a:defRPr sz="4800" b="0">
                <a:effectLst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a</a:t>
            </a:r>
            <a:r>
              <a:rPr lang="ko-KR" altLang="en-US" dirty="0"/>
              <a:t>마스터 제목 스타일 편집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87342" y="6547116"/>
            <a:ext cx="432048" cy="26526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D82DF53-6163-49B4-9DD0-B0FEA1130CE0}" type="slidenum">
              <a:rPr lang="ko-KR" altLang="en-US" smtClean="0"/>
            </a:fld>
            <a:endParaRPr lang="ko-KR" altLang="en-US"/>
          </a:p>
        </p:txBody>
      </p:sp>
      <p:sp>
        <p:nvSpPr>
          <p:cNvPr id="8" name="텍스트 개체 틀 2"/>
          <p:cNvSpPr>
            <a:spLocks noGrp="1"/>
          </p:cNvSpPr>
          <p:nvPr>
            <p:ph idx="1" hasCustomPrompt="1"/>
          </p:nvPr>
        </p:nvSpPr>
        <p:spPr>
          <a:xfrm>
            <a:off x="142844" y="1556792"/>
            <a:ext cx="8858312" cy="4584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800" b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굴림" pitchFamily="50" charset="-127"/>
                <a:cs typeface="Arial" panose="020B0604020202020204" pitchFamily="34" charset="0"/>
              </a:defRPr>
            </a:lvl1pPr>
            <a:lvl2pPr marL="742950" indent="-285750">
              <a:buClr>
                <a:srgbClr val="FF0000"/>
              </a:buClr>
              <a:buFont typeface="Wingdings" panose="05000000000000000000" pitchFamily="2" charset="2"/>
              <a:buChar char="Ø"/>
              <a:defRPr sz="2400" b="0">
                <a:solidFill>
                  <a:srgbClr val="000099"/>
                </a:solidFill>
                <a:latin typeface="Calibri" panose="020F0502020204030204" pitchFamily="34" charset="0"/>
                <a:ea typeface="굴림" pitchFamily="50" charset="-127"/>
                <a:cs typeface="Arial" panose="020B0604020202020204" pitchFamily="34" charset="0"/>
              </a:defRPr>
            </a:lvl2pPr>
            <a:lvl3pPr marL="1143000" indent="-22860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2000" b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굴림" pitchFamily="50" charset="-127"/>
                <a:cs typeface="Arial" panose="020B0604020202020204" pitchFamily="34" charset="0"/>
              </a:defRPr>
            </a:lvl3pPr>
            <a:lvl4pPr marL="1600200" indent="-22860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  <a:defRPr sz="2000" b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굴림" pitchFamily="50" charset="-127"/>
                <a:cs typeface="Arial" panose="020B0604020202020204" pitchFamily="34" charset="0"/>
              </a:defRPr>
            </a:lvl4pPr>
            <a:lvl5pPr>
              <a:defRPr sz="1800" b="0">
                <a:solidFill>
                  <a:schemeClr val="tx1"/>
                </a:solidFill>
                <a:latin typeface="Calibri" panose="020F0502020204030204" pitchFamily="34" charset="0"/>
                <a:ea typeface="굴림" pitchFamily="50" charset="-127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ko-KR" dirty="0"/>
              <a:t>a</a:t>
            </a:r>
            <a:r>
              <a:rPr lang="ko-KR" altLang="en-US" dirty="0"/>
              <a:t>마스터 텍스트 스타일을 편집합니다</a:t>
            </a:r>
            <a:endParaRPr lang="ko-KR" altLang="en-US" dirty="0"/>
          </a:p>
          <a:p>
            <a:pPr lvl="1"/>
            <a:r>
              <a:rPr lang="en-US" altLang="ko-KR" dirty="0"/>
              <a:t>a</a:t>
            </a:r>
            <a:r>
              <a:rPr lang="ko-KR" altLang="en-US" dirty="0"/>
              <a:t>둘째 수준</a:t>
            </a:r>
            <a:endParaRPr lang="ko-KR" altLang="en-US" dirty="0"/>
          </a:p>
          <a:p>
            <a:pPr lvl="2"/>
            <a:r>
              <a:rPr lang="en-US" altLang="ko-KR" dirty="0"/>
              <a:t>a</a:t>
            </a:r>
            <a:r>
              <a:rPr lang="ko-KR" altLang="en-US" dirty="0"/>
              <a:t>셋째 수준</a:t>
            </a:r>
            <a:endParaRPr lang="ko-KR" altLang="en-US" dirty="0"/>
          </a:p>
          <a:p>
            <a:pPr lvl="3"/>
            <a:r>
              <a:rPr lang="en-US" altLang="ko-KR" dirty="0"/>
              <a:t>a</a:t>
            </a:r>
            <a:r>
              <a:rPr lang="ko-KR" altLang="en-US" dirty="0"/>
              <a:t>넷째 수준</a:t>
            </a:r>
            <a:endParaRPr lang="ko-KR" altLang="en-US" dirty="0"/>
          </a:p>
          <a:p>
            <a:pPr lvl="4"/>
            <a:r>
              <a:rPr lang="en-US" altLang="ko-KR" dirty="0"/>
              <a:t>a</a:t>
            </a:r>
            <a:r>
              <a:rPr lang="ko-KR" altLang="en-US" dirty="0"/>
              <a:t>다섯째 수준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 panose="020E0502030303020204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srgbClr val="073E87"/>
                </a:solidFill>
                <a:latin typeface="Candara" panose="020E0502030303020204"/>
              </a:rPr>
            </a:fld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>
                <a:solidFill>
                  <a:srgbClr val="073E87"/>
                </a:solidFill>
                <a:latin typeface="Candara" panose="020E0502030303020204"/>
                <a:ea typeface="HY그래픽M"/>
              </a:rPr>
            </a:fld>
            <a:endParaRPr lang="ko-KR" altLang="en-US" dirty="0">
              <a:solidFill>
                <a:srgbClr val="073E87"/>
              </a:solidFill>
              <a:latin typeface="Candara" panose="020E0502030303020204"/>
              <a:ea typeface="HY그래픽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srgbClr val="073E87"/>
                </a:solidFill>
                <a:latin typeface="Candara" panose="020E0502030303020204"/>
              </a:rPr>
            </a:fld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>
                <a:solidFill>
                  <a:srgbClr val="073E87"/>
                </a:solidFill>
                <a:latin typeface="Candara" panose="020E0502030303020204"/>
                <a:ea typeface="HY그래픽M"/>
              </a:rPr>
            </a:fld>
            <a:endParaRPr lang="ko-KR" altLang="en-US" dirty="0">
              <a:solidFill>
                <a:srgbClr val="073E87"/>
              </a:solidFill>
              <a:latin typeface="Candara" panose="020E0502030303020204"/>
              <a:ea typeface="HY그래픽M"/>
            </a:endParaRPr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 panose="020E0502030303020204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srgbClr val="073E87"/>
                </a:solidFill>
                <a:latin typeface="Candara" panose="020E0502030303020204"/>
              </a:rPr>
            </a:fld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>
                <a:solidFill>
                  <a:srgbClr val="073E87"/>
                </a:solidFill>
                <a:latin typeface="Candara" panose="020E0502030303020204"/>
                <a:ea typeface="HY그래픽M"/>
              </a:rPr>
            </a:fld>
            <a:endParaRPr lang="ko-KR" altLang="en-US" dirty="0">
              <a:solidFill>
                <a:srgbClr val="073E87"/>
              </a:solidFill>
              <a:latin typeface="Candara" panose="020E0502030303020204"/>
              <a:ea typeface="HY그래픽M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ounded Rectangle 15"/>
          <p:cNvSpPr/>
          <p:nvPr userDrawn="1"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261EC4"/>
              </a:gs>
              <a:gs pos="100000">
                <a:srgbClr val="00B0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685800" y="908720"/>
            <a:ext cx="7772400" cy="1944216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140968"/>
            <a:ext cx="6400800" cy="208823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  <a:endParaRPr lang="ko-KR" altLang="en-US" dirty="0"/>
          </a:p>
        </p:txBody>
      </p:sp>
      <p:grpSp>
        <p:nvGrpSpPr>
          <p:cNvPr id="233" name="Group 9"/>
          <p:cNvGrpSpPr>
            <a:grpSpLocks noChangeAspect="1"/>
          </p:cNvGrpSpPr>
          <p:nvPr userDrawn="1"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234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5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6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7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38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42844" y="142852"/>
            <a:ext cx="8858312" cy="1053900"/>
          </a:xfrm>
        </p:spPr>
        <p:txBody>
          <a:bodyPr>
            <a:normAutofit/>
          </a:bodyPr>
          <a:lstStyle>
            <a:lvl1pPr algn="ctr">
              <a:defRPr sz="4800" b="0">
                <a:effectLst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a</a:t>
            </a:r>
            <a:r>
              <a:rPr lang="ko-KR" altLang="en-US" dirty="0"/>
              <a:t>마스터 제목 스타일 편집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87342" y="6547116"/>
            <a:ext cx="432048" cy="26526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D82DF53-6163-49B4-9DD0-B0FEA1130CE0}" type="slidenum">
              <a:rPr lang="ko-KR" altLang="en-US" smtClean="0"/>
            </a:fld>
            <a:endParaRPr lang="ko-KR" altLang="en-US"/>
          </a:p>
        </p:txBody>
      </p:sp>
      <p:sp>
        <p:nvSpPr>
          <p:cNvPr id="8" name="텍스트 개체 틀 2"/>
          <p:cNvSpPr>
            <a:spLocks noGrp="1"/>
          </p:cNvSpPr>
          <p:nvPr>
            <p:ph idx="1" hasCustomPrompt="1"/>
          </p:nvPr>
        </p:nvSpPr>
        <p:spPr>
          <a:xfrm>
            <a:off x="142844" y="1556792"/>
            <a:ext cx="8858312" cy="4584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800" b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굴림" pitchFamily="50" charset="-127"/>
                <a:cs typeface="Arial" panose="020B0604020202020204" pitchFamily="34" charset="0"/>
              </a:defRPr>
            </a:lvl1pPr>
            <a:lvl2pPr marL="742950" indent="-285750">
              <a:buClr>
                <a:srgbClr val="FF0000"/>
              </a:buClr>
              <a:buFont typeface="Wingdings" panose="05000000000000000000" pitchFamily="2" charset="2"/>
              <a:buChar char="Ø"/>
              <a:defRPr sz="2400" b="0">
                <a:solidFill>
                  <a:srgbClr val="000099"/>
                </a:solidFill>
                <a:latin typeface="Calibri" panose="020F0502020204030204" pitchFamily="34" charset="0"/>
                <a:ea typeface="굴림" pitchFamily="50" charset="-127"/>
                <a:cs typeface="Arial" panose="020B0604020202020204" pitchFamily="34" charset="0"/>
              </a:defRPr>
            </a:lvl2pPr>
            <a:lvl3pPr marL="1143000" indent="-22860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2000" b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굴림" pitchFamily="50" charset="-127"/>
                <a:cs typeface="Arial" panose="020B0604020202020204" pitchFamily="34" charset="0"/>
              </a:defRPr>
            </a:lvl3pPr>
            <a:lvl4pPr marL="1600200" indent="-22860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  <a:defRPr sz="2000" b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굴림" pitchFamily="50" charset="-127"/>
                <a:cs typeface="Arial" panose="020B0604020202020204" pitchFamily="34" charset="0"/>
              </a:defRPr>
            </a:lvl4pPr>
            <a:lvl5pPr>
              <a:defRPr sz="1800" b="0">
                <a:solidFill>
                  <a:schemeClr val="tx1"/>
                </a:solidFill>
                <a:latin typeface="Calibri" panose="020F0502020204030204" pitchFamily="34" charset="0"/>
                <a:ea typeface="굴림" pitchFamily="50" charset="-127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ko-KR" dirty="0"/>
              <a:t>a</a:t>
            </a:r>
            <a:r>
              <a:rPr lang="ko-KR" altLang="en-US" dirty="0"/>
              <a:t>마스터 텍스트 스타일을 편집합니다</a:t>
            </a:r>
            <a:endParaRPr lang="ko-KR" altLang="en-US" dirty="0"/>
          </a:p>
          <a:p>
            <a:pPr lvl="1"/>
            <a:r>
              <a:rPr lang="en-US" altLang="ko-KR" dirty="0"/>
              <a:t>a</a:t>
            </a:r>
            <a:r>
              <a:rPr lang="ko-KR" altLang="en-US" dirty="0"/>
              <a:t>둘째 수준</a:t>
            </a:r>
            <a:endParaRPr lang="ko-KR" altLang="en-US" dirty="0"/>
          </a:p>
          <a:p>
            <a:pPr lvl="2"/>
            <a:r>
              <a:rPr lang="en-US" altLang="ko-KR" dirty="0"/>
              <a:t>a</a:t>
            </a:r>
            <a:r>
              <a:rPr lang="ko-KR" altLang="en-US" dirty="0"/>
              <a:t>셋째 수준</a:t>
            </a:r>
            <a:endParaRPr lang="ko-KR" altLang="en-US" dirty="0"/>
          </a:p>
          <a:p>
            <a:pPr lvl="3"/>
            <a:r>
              <a:rPr lang="en-US" altLang="ko-KR" dirty="0"/>
              <a:t>a</a:t>
            </a:r>
            <a:r>
              <a:rPr lang="ko-KR" altLang="en-US" dirty="0"/>
              <a:t>넷째 수준</a:t>
            </a:r>
            <a:endParaRPr lang="ko-KR" altLang="en-US" dirty="0"/>
          </a:p>
          <a:p>
            <a:pPr lvl="4"/>
            <a:r>
              <a:rPr lang="en-US" altLang="ko-KR" dirty="0"/>
              <a:t>a</a:t>
            </a:r>
            <a:r>
              <a:rPr lang="ko-KR" altLang="en-US" dirty="0"/>
              <a:t>다섯째 수준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ounded Rectangle 15"/>
          <p:cNvSpPr/>
          <p:nvPr userDrawn="1"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261EC4"/>
              </a:gs>
              <a:gs pos="100000">
                <a:srgbClr val="00B0F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685800" y="908720"/>
            <a:ext cx="7772400" cy="1944216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140968"/>
            <a:ext cx="6400800" cy="208823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  <a:endParaRPr lang="ko-KR" altLang="en-US" dirty="0"/>
          </a:p>
        </p:txBody>
      </p:sp>
      <p:grpSp>
        <p:nvGrpSpPr>
          <p:cNvPr id="233" name="Group 9"/>
          <p:cNvGrpSpPr>
            <a:grpSpLocks noChangeAspect="1"/>
          </p:cNvGrpSpPr>
          <p:nvPr userDrawn="1"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234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5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6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7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38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42844" y="142852"/>
            <a:ext cx="8858312" cy="1053900"/>
          </a:xfrm>
        </p:spPr>
        <p:txBody>
          <a:bodyPr>
            <a:normAutofit/>
          </a:bodyPr>
          <a:lstStyle>
            <a:lvl1pPr algn="ctr">
              <a:defRPr sz="4800" b="0">
                <a:effectLst/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a</a:t>
            </a:r>
            <a:r>
              <a:rPr lang="ko-KR" altLang="en-US" dirty="0"/>
              <a:t>마스터 제목 스타일 편집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87342" y="6547116"/>
            <a:ext cx="432048" cy="26526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D82DF53-6163-49B4-9DD0-B0FEA1130CE0}" type="slidenum">
              <a:rPr lang="ko-KR" altLang="en-US" smtClean="0"/>
            </a:fld>
            <a:endParaRPr lang="ko-KR" altLang="en-US"/>
          </a:p>
        </p:txBody>
      </p:sp>
      <p:sp>
        <p:nvSpPr>
          <p:cNvPr id="8" name="텍스트 개체 틀 2"/>
          <p:cNvSpPr>
            <a:spLocks noGrp="1"/>
          </p:cNvSpPr>
          <p:nvPr>
            <p:ph idx="1" hasCustomPrompt="1"/>
          </p:nvPr>
        </p:nvSpPr>
        <p:spPr>
          <a:xfrm>
            <a:off x="142844" y="1556792"/>
            <a:ext cx="8858312" cy="4584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800" b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굴림" pitchFamily="50" charset="-127"/>
                <a:cs typeface="Arial" panose="020B0604020202020204" pitchFamily="34" charset="0"/>
              </a:defRPr>
            </a:lvl1pPr>
            <a:lvl2pPr marL="742950" indent="-285750">
              <a:buClr>
                <a:srgbClr val="FF0000"/>
              </a:buClr>
              <a:buFont typeface="Wingdings" panose="05000000000000000000" pitchFamily="2" charset="2"/>
              <a:buChar char="Ø"/>
              <a:defRPr sz="2400" b="0">
                <a:solidFill>
                  <a:srgbClr val="000099"/>
                </a:solidFill>
                <a:latin typeface="Calibri" panose="020F0502020204030204" pitchFamily="34" charset="0"/>
                <a:ea typeface="굴림" pitchFamily="50" charset="-127"/>
                <a:cs typeface="Arial" panose="020B0604020202020204" pitchFamily="34" charset="0"/>
              </a:defRPr>
            </a:lvl2pPr>
            <a:lvl3pPr marL="1143000" indent="-22860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2000" b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굴림" pitchFamily="50" charset="-127"/>
                <a:cs typeface="Arial" panose="020B0604020202020204" pitchFamily="34" charset="0"/>
              </a:defRPr>
            </a:lvl3pPr>
            <a:lvl4pPr marL="1600200" indent="-228600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ü"/>
              <a:defRPr sz="2000" b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굴림" pitchFamily="50" charset="-127"/>
                <a:cs typeface="Arial" panose="020B0604020202020204" pitchFamily="34" charset="0"/>
              </a:defRPr>
            </a:lvl4pPr>
            <a:lvl5pPr>
              <a:defRPr sz="1800" b="0">
                <a:solidFill>
                  <a:schemeClr val="tx1"/>
                </a:solidFill>
                <a:latin typeface="Calibri" panose="020F0502020204030204" pitchFamily="34" charset="0"/>
                <a:ea typeface="굴림" pitchFamily="50" charset="-127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ko-KR" dirty="0"/>
              <a:t>a</a:t>
            </a:r>
            <a:r>
              <a:rPr lang="ko-KR" altLang="en-US" dirty="0"/>
              <a:t>마스터 텍스트 스타일을 편집합니다</a:t>
            </a:r>
            <a:endParaRPr lang="ko-KR" altLang="en-US" dirty="0"/>
          </a:p>
          <a:p>
            <a:pPr lvl="1"/>
            <a:r>
              <a:rPr lang="en-US" altLang="ko-KR" dirty="0"/>
              <a:t>a</a:t>
            </a:r>
            <a:r>
              <a:rPr lang="ko-KR" altLang="en-US" dirty="0"/>
              <a:t>둘째 수준</a:t>
            </a:r>
            <a:endParaRPr lang="ko-KR" altLang="en-US" dirty="0"/>
          </a:p>
          <a:p>
            <a:pPr lvl="2"/>
            <a:r>
              <a:rPr lang="en-US" altLang="ko-KR" dirty="0"/>
              <a:t>a</a:t>
            </a:r>
            <a:r>
              <a:rPr lang="ko-KR" altLang="en-US" dirty="0"/>
              <a:t>셋째 수준</a:t>
            </a:r>
            <a:endParaRPr lang="ko-KR" altLang="en-US" dirty="0"/>
          </a:p>
          <a:p>
            <a:pPr lvl="3"/>
            <a:r>
              <a:rPr lang="en-US" altLang="ko-KR" dirty="0"/>
              <a:t>a</a:t>
            </a:r>
            <a:r>
              <a:rPr lang="ko-KR" altLang="en-US" dirty="0"/>
              <a:t>넷째 수준</a:t>
            </a:r>
            <a:endParaRPr lang="ko-KR" altLang="en-US" dirty="0"/>
          </a:p>
          <a:p>
            <a:pPr lvl="4"/>
            <a:r>
              <a:rPr lang="en-US" altLang="ko-KR" dirty="0"/>
              <a:t>a</a:t>
            </a:r>
            <a:r>
              <a:rPr lang="ko-KR" altLang="en-US" dirty="0"/>
              <a:t>다섯째 수준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제목 슬라이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그룹 228"/>
          <p:cNvGrpSpPr/>
          <p:nvPr userDrawn="1"/>
        </p:nvGrpSpPr>
        <p:grpSpPr>
          <a:xfrm>
            <a:off x="-5890" y="-27384"/>
            <a:ext cx="9402426" cy="6912767"/>
            <a:chOff x="-5890" y="-27384"/>
            <a:chExt cx="9402426" cy="6912767"/>
          </a:xfrm>
        </p:grpSpPr>
        <p:pic>
          <p:nvPicPr>
            <p:cNvPr id="4" name="Picture 42" descr="표지스트라이프2"/>
            <p:cNvPicPr>
              <a:picLocks noChangeAspect="1" noChangeArrowheads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 bwMode="auto">
            <a:xfrm rot="10800000">
              <a:off x="-5890" y="3319858"/>
              <a:ext cx="9161463" cy="3565525"/>
            </a:xfrm>
            <a:prstGeom prst="rect">
              <a:avLst/>
            </a:prstGeom>
            <a:noFill/>
          </p:spPr>
        </p:pic>
        <p:grpSp>
          <p:nvGrpSpPr>
            <p:cNvPr id="5" name="그룹 4"/>
            <p:cNvGrpSpPr/>
            <p:nvPr userDrawn="1"/>
          </p:nvGrpSpPr>
          <p:grpSpPr>
            <a:xfrm>
              <a:off x="395536" y="-27384"/>
              <a:ext cx="8317404" cy="4292191"/>
              <a:chOff x="-286394" y="1702648"/>
              <a:chExt cx="8317404" cy="3583653"/>
            </a:xfrm>
          </p:grpSpPr>
          <p:grpSp>
            <p:nvGrpSpPr>
              <p:cNvPr id="6" name="그룹 5"/>
              <p:cNvGrpSpPr/>
              <p:nvPr/>
            </p:nvGrpSpPr>
            <p:grpSpPr>
              <a:xfrm>
                <a:off x="4711619" y="1982365"/>
                <a:ext cx="3319391" cy="3303936"/>
                <a:chOff x="179762" y="2082570"/>
                <a:chExt cx="3319391" cy="3303936"/>
              </a:xfrm>
            </p:grpSpPr>
            <p:sp>
              <p:nvSpPr>
                <p:cNvPr id="25" name="Freeform 135"/>
                <p:cNvSpPr/>
                <p:nvPr/>
              </p:nvSpPr>
              <p:spPr bwMode="auto">
                <a:xfrm>
                  <a:off x="2677016" y="2420925"/>
                  <a:ext cx="17140" cy="19903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4"/>
                    </a:cxn>
                    <a:cxn ang="0">
                      <a:pos x="6" y="6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6" h="6">
                      <a:moveTo>
                        <a:pt x="6" y="0"/>
                      </a:moveTo>
                      <a:lnTo>
                        <a:pt x="0" y="4"/>
                      </a:lnTo>
                      <a:lnTo>
                        <a:pt x="6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26" name="Freeform 138"/>
                <p:cNvSpPr/>
                <p:nvPr/>
              </p:nvSpPr>
              <p:spPr bwMode="auto">
                <a:xfrm>
                  <a:off x="2671302" y="2434193"/>
                  <a:ext cx="5713" cy="6634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27" name="Freeform 140"/>
                <p:cNvSpPr/>
                <p:nvPr/>
              </p:nvSpPr>
              <p:spPr bwMode="auto">
                <a:xfrm>
                  <a:off x="179762" y="2082570"/>
                  <a:ext cx="3319391" cy="3303936"/>
                </a:xfrm>
                <a:custGeom>
                  <a:avLst/>
                  <a:gdLst/>
                  <a:ahLst/>
                  <a:cxnLst>
                    <a:cxn ang="0">
                      <a:pos x="1048" y="578"/>
                    </a:cxn>
                    <a:cxn ang="0">
                      <a:pos x="1010" y="572"/>
                    </a:cxn>
                    <a:cxn ang="0">
                      <a:pos x="1004" y="572"/>
                    </a:cxn>
                    <a:cxn ang="0">
                      <a:pos x="950" y="532"/>
                    </a:cxn>
                    <a:cxn ang="0">
                      <a:pos x="882" y="498"/>
                    </a:cxn>
                    <a:cxn ang="0">
                      <a:pos x="798" y="492"/>
                    </a:cxn>
                    <a:cxn ang="0">
                      <a:pos x="730" y="514"/>
                    </a:cxn>
                    <a:cxn ang="0">
                      <a:pos x="684" y="508"/>
                    </a:cxn>
                    <a:cxn ang="0">
                      <a:pos x="638" y="458"/>
                    </a:cxn>
                    <a:cxn ang="0">
                      <a:pos x="624" y="418"/>
                    </a:cxn>
                    <a:cxn ang="0">
                      <a:pos x="546" y="440"/>
                    </a:cxn>
                    <a:cxn ang="0">
                      <a:pos x="516" y="382"/>
                    </a:cxn>
                    <a:cxn ang="0">
                      <a:pos x="592" y="366"/>
                    </a:cxn>
                    <a:cxn ang="0">
                      <a:pos x="668" y="378"/>
                    </a:cxn>
                    <a:cxn ang="0">
                      <a:pos x="692" y="372"/>
                    </a:cxn>
                    <a:cxn ang="0">
                      <a:pos x="738" y="326"/>
                    </a:cxn>
                    <a:cxn ang="0">
                      <a:pos x="752" y="302"/>
                    </a:cxn>
                    <a:cxn ang="0">
                      <a:pos x="806" y="256"/>
                    </a:cxn>
                    <a:cxn ang="0">
                      <a:pos x="874" y="252"/>
                    </a:cxn>
                    <a:cxn ang="0">
                      <a:pos x="866" y="206"/>
                    </a:cxn>
                    <a:cxn ang="0">
                      <a:pos x="852" y="200"/>
                    </a:cxn>
                    <a:cxn ang="0">
                      <a:pos x="928" y="206"/>
                    </a:cxn>
                    <a:cxn ang="0">
                      <a:pos x="950" y="176"/>
                    </a:cxn>
                    <a:cxn ang="0">
                      <a:pos x="920" y="148"/>
                    </a:cxn>
                    <a:cxn ang="0">
                      <a:pos x="866" y="148"/>
                    </a:cxn>
                    <a:cxn ang="0">
                      <a:pos x="806" y="102"/>
                    </a:cxn>
                    <a:cxn ang="0">
                      <a:pos x="768" y="120"/>
                    </a:cxn>
                    <a:cxn ang="0">
                      <a:pos x="744" y="182"/>
                    </a:cxn>
                    <a:cxn ang="0">
                      <a:pos x="708" y="160"/>
                    </a:cxn>
                    <a:cxn ang="0">
                      <a:pos x="646" y="142"/>
                    </a:cxn>
                    <a:cxn ang="0">
                      <a:pos x="632" y="102"/>
                    </a:cxn>
                    <a:cxn ang="0">
                      <a:pos x="684" y="86"/>
                    </a:cxn>
                    <a:cxn ang="0">
                      <a:pos x="700" y="50"/>
                    </a:cxn>
                    <a:cxn ang="0">
                      <a:pos x="646" y="0"/>
                    </a:cxn>
                    <a:cxn ang="0">
                      <a:pos x="510" y="44"/>
                    </a:cxn>
                    <a:cxn ang="0">
                      <a:pos x="320" y="22"/>
                    </a:cxn>
                    <a:cxn ang="0">
                      <a:pos x="136" y="16"/>
                    </a:cxn>
                    <a:cxn ang="0">
                      <a:pos x="52" y="56"/>
                    </a:cxn>
                    <a:cxn ang="0">
                      <a:pos x="22" y="154"/>
                    </a:cxn>
                    <a:cxn ang="0">
                      <a:pos x="206" y="136"/>
                    </a:cxn>
                    <a:cxn ang="0">
                      <a:pos x="296" y="262"/>
                    </a:cxn>
                    <a:cxn ang="0">
                      <a:pos x="372" y="388"/>
                    </a:cxn>
                    <a:cxn ang="0">
                      <a:pos x="394" y="382"/>
                    </a:cxn>
                    <a:cxn ang="0">
                      <a:pos x="540" y="468"/>
                    </a:cxn>
                    <a:cxn ang="0">
                      <a:pos x="714" y="520"/>
                    </a:cxn>
                    <a:cxn ang="0">
                      <a:pos x="714" y="646"/>
                    </a:cxn>
                    <a:cxn ang="0">
                      <a:pos x="798" y="784"/>
                    </a:cxn>
                    <a:cxn ang="0">
                      <a:pos x="814" y="944"/>
                    </a:cxn>
                    <a:cxn ang="0">
                      <a:pos x="920" y="990"/>
                    </a:cxn>
                    <a:cxn ang="0">
                      <a:pos x="860" y="978"/>
                    </a:cxn>
                    <a:cxn ang="0">
                      <a:pos x="890" y="938"/>
                    </a:cxn>
                    <a:cxn ang="0">
                      <a:pos x="866" y="922"/>
                    </a:cxn>
                    <a:cxn ang="0">
                      <a:pos x="890" y="888"/>
                    </a:cxn>
                    <a:cxn ang="0">
                      <a:pos x="904" y="870"/>
                    </a:cxn>
                    <a:cxn ang="0">
                      <a:pos x="958" y="824"/>
                    </a:cxn>
                    <a:cxn ang="0">
                      <a:pos x="964" y="818"/>
                    </a:cxn>
                    <a:cxn ang="0">
                      <a:pos x="1010" y="778"/>
                    </a:cxn>
                    <a:cxn ang="0">
                      <a:pos x="1056" y="744"/>
                    </a:cxn>
                    <a:cxn ang="0">
                      <a:pos x="1110" y="710"/>
                    </a:cxn>
                    <a:cxn ang="0">
                      <a:pos x="1156" y="630"/>
                    </a:cxn>
                    <a:cxn ang="0">
                      <a:pos x="1126" y="596"/>
                    </a:cxn>
                  </a:cxnLst>
                  <a:rect l="0" t="0" r="r" b="b"/>
                  <a:pathLst>
                    <a:path w="1162" h="996">
                      <a:moveTo>
                        <a:pt x="1126" y="596"/>
                      </a:moveTo>
                      <a:lnTo>
                        <a:pt x="1110" y="584"/>
                      </a:lnTo>
                      <a:lnTo>
                        <a:pt x="1064" y="584"/>
                      </a:lnTo>
                      <a:lnTo>
                        <a:pt x="1048" y="578"/>
                      </a:lnTo>
                      <a:lnTo>
                        <a:pt x="1026" y="584"/>
                      </a:lnTo>
                      <a:lnTo>
                        <a:pt x="1004" y="584"/>
                      </a:lnTo>
                      <a:lnTo>
                        <a:pt x="1018" y="572"/>
                      </a:lnTo>
                      <a:lnTo>
                        <a:pt x="1010" y="572"/>
                      </a:lnTo>
                      <a:lnTo>
                        <a:pt x="996" y="578"/>
                      </a:lnTo>
                      <a:lnTo>
                        <a:pt x="980" y="584"/>
                      </a:lnTo>
                      <a:lnTo>
                        <a:pt x="988" y="572"/>
                      </a:lnTo>
                      <a:lnTo>
                        <a:pt x="1004" y="572"/>
                      </a:lnTo>
                      <a:lnTo>
                        <a:pt x="1004" y="538"/>
                      </a:lnTo>
                      <a:lnTo>
                        <a:pt x="988" y="532"/>
                      </a:lnTo>
                      <a:lnTo>
                        <a:pt x="964" y="526"/>
                      </a:lnTo>
                      <a:lnTo>
                        <a:pt x="950" y="532"/>
                      </a:lnTo>
                      <a:lnTo>
                        <a:pt x="920" y="526"/>
                      </a:lnTo>
                      <a:lnTo>
                        <a:pt x="920" y="514"/>
                      </a:lnTo>
                      <a:lnTo>
                        <a:pt x="904" y="508"/>
                      </a:lnTo>
                      <a:lnTo>
                        <a:pt x="882" y="498"/>
                      </a:lnTo>
                      <a:lnTo>
                        <a:pt x="860" y="504"/>
                      </a:lnTo>
                      <a:lnTo>
                        <a:pt x="844" y="498"/>
                      </a:lnTo>
                      <a:lnTo>
                        <a:pt x="822" y="492"/>
                      </a:lnTo>
                      <a:lnTo>
                        <a:pt x="798" y="492"/>
                      </a:lnTo>
                      <a:lnTo>
                        <a:pt x="790" y="486"/>
                      </a:lnTo>
                      <a:lnTo>
                        <a:pt x="776" y="492"/>
                      </a:lnTo>
                      <a:lnTo>
                        <a:pt x="752" y="504"/>
                      </a:lnTo>
                      <a:lnTo>
                        <a:pt x="730" y="514"/>
                      </a:lnTo>
                      <a:lnTo>
                        <a:pt x="714" y="508"/>
                      </a:lnTo>
                      <a:lnTo>
                        <a:pt x="730" y="504"/>
                      </a:lnTo>
                      <a:lnTo>
                        <a:pt x="708" y="504"/>
                      </a:lnTo>
                      <a:lnTo>
                        <a:pt x="684" y="508"/>
                      </a:lnTo>
                      <a:lnTo>
                        <a:pt x="668" y="498"/>
                      </a:lnTo>
                      <a:lnTo>
                        <a:pt x="668" y="468"/>
                      </a:lnTo>
                      <a:lnTo>
                        <a:pt x="654" y="462"/>
                      </a:lnTo>
                      <a:lnTo>
                        <a:pt x="638" y="458"/>
                      </a:lnTo>
                      <a:lnTo>
                        <a:pt x="608" y="468"/>
                      </a:lnTo>
                      <a:lnTo>
                        <a:pt x="616" y="452"/>
                      </a:lnTo>
                      <a:lnTo>
                        <a:pt x="616" y="434"/>
                      </a:lnTo>
                      <a:lnTo>
                        <a:pt x="624" y="418"/>
                      </a:lnTo>
                      <a:lnTo>
                        <a:pt x="600" y="424"/>
                      </a:lnTo>
                      <a:lnTo>
                        <a:pt x="586" y="434"/>
                      </a:lnTo>
                      <a:lnTo>
                        <a:pt x="570" y="446"/>
                      </a:lnTo>
                      <a:lnTo>
                        <a:pt x="546" y="440"/>
                      </a:lnTo>
                      <a:lnTo>
                        <a:pt x="524" y="430"/>
                      </a:lnTo>
                      <a:lnTo>
                        <a:pt x="516" y="412"/>
                      </a:lnTo>
                      <a:lnTo>
                        <a:pt x="524" y="394"/>
                      </a:lnTo>
                      <a:lnTo>
                        <a:pt x="516" y="382"/>
                      </a:lnTo>
                      <a:lnTo>
                        <a:pt x="540" y="372"/>
                      </a:lnTo>
                      <a:lnTo>
                        <a:pt x="554" y="366"/>
                      </a:lnTo>
                      <a:lnTo>
                        <a:pt x="578" y="360"/>
                      </a:lnTo>
                      <a:lnTo>
                        <a:pt x="592" y="366"/>
                      </a:lnTo>
                      <a:lnTo>
                        <a:pt x="616" y="360"/>
                      </a:lnTo>
                      <a:lnTo>
                        <a:pt x="654" y="366"/>
                      </a:lnTo>
                      <a:lnTo>
                        <a:pt x="668" y="366"/>
                      </a:lnTo>
                      <a:lnTo>
                        <a:pt x="668" y="378"/>
                      </a:lnTo>
                      <a:lnTo>
                        <a:pt x="684" y="388"/>
                      </a:lnTo>
                      <a:lnTo>
                        <a:pt x="700" y="400"/>
                      </a:lnTo>
                      <a:lnTo>
                        <a:pt x="700" y="382"/>
                      </a:lnTo>
                      <a:lnTo>
                        <a:pt x="692" y="372"/>
                      </a:lnTo>
                      <a:lnTo>
                        <a:pt x="684" y="360"/>
                      </a:lnTo>
                      <a:lnTo>
                        <a:pt x="700" y="354"/>
                      </a:lnTo>
                      <a:lnTo>
                        <a:pt x="714" y="338"/>
                      </a:lnTo>
                      <a:lnTo>
                        <a:pt x="738" y="326"/>
                      </a:lnTo>
                      <a:lnTo>
                        <a:pt x="744" y="314"/>
                      </a:lnTo>
                      <a:lnTo>
                        <a:pt x="730" y="302"/>
                      </a:lnTo>
                      <a:lnTo>
                        <a:pt x="744" y="290"/>
                      </a:lnTo>
                      <a:lnTo>
                        <a:pt x="752" y="302"/>
                      </a:lnTo>
                      <a:lnTo>
                        <a:pt x="776" y="280"/>
                      </a:lnTo>
                      <a:lnTo>
                        <a:pt x="790" y="274"/>
                      </a:lnTo>
                      <a:lnTo>
                        <a:pt x="806" y="268"/>
                      </a:lnTo>
                      <a:lnTo>
                        <a:pt x="806" y="256"/>
                      </a:lnTo>
                      <a:lnTo>
                        <a:pt x="836" y="246"/>
                      </a:lnTo>
                      <a:lnTo>
                        <a:pt x="860" y="240"/>
                      </a:lnTo>
                      <a:lnTo>
                        <a:pt x="852" y="252"/>
                      </a:lnTo>
                      <a:lnTo>
                        <a:pt x="874" y="252"/>
                      </a:lnTo>
                      <a:lnTo>
                        <a:pt x="898" y="240"/>
                      </a:lnTo>
                      <a:lnTo>
                        <a:pt x="874" y="234"/>
                      </a:lnTo>
                      <a:lnTo>
                        <a:pt x="866" y="216"/>
                      </a:lnTo>
                      <a:lnTo>
                        <a:pt x="866" y="206"/>
                      </a:lnTo>
                      <a:lnTo>
                        <a:pt x="844" y="210"/>
                      </a:lnTo>
                      <a:lnTo>
                        <a:pt x="782" y="228"/>
                      </a:lnTo>
                      <a:lnTo>
                        <a:pt x="828" y="210"/>
                      </a:lnTo>
                      <a:lnTo>
                        <a:pt x="852" y="200"/>
                      </a:lnTo>
                      <a:lnTo>
                        <a:pt x="874" y="200"/>
                      </a:lnTo>
                      <a:lnTo>
                        <a:pt x="904" y="206"/>
                      </a:lnTo>
                      <a:lnTo>
                        <a:pt x="912" y="210"/>
                      </a:lnTo>
                      <a:lnTo>
                        <a:pt x="928" y="206"/>
                      </a:lnTo>
                      <a:lnTo>
                        <a:pt x="942" y="194"/>
                      </a:lnTo>
                      <a:lnTo>
                        <a:pt x="964" y="194"/>
                      </a:lnTo>
                      <a:lnTo>
                        <a:pt x="964" y="182"/>
                      </a:lnTo>
                      <a:lnTo>
                        <a:pt x="950" y="176"/>
                      </a:lnTo>
                      <a:lnTo>
                        <a:pt x="928" y="188"/>
                      </a:lnTo>
                      <a:lnTo>
                        <a:pt x="934" y="176"/>
                      </a:lnTo>
                      <a:lnTo>
                        <a:pt x="928" y="166"/>
                      </a:lnTo>
                      <a:lnTo>
                        <a:pt x="920" y="148"/>
                      </a:lnTo>
                      <a:lnTo>
                        <a:pt x="912" y="130"/>
                      </a:lnTo>
                      <a:lnTo>
                        <a:pt x="890" y="120"/>
                      </a:lnTo>
                      <a:lnTo>
                        <a:pt x="874" y="130"/>
                      </a:lnTo>
                      <a:lnTo>
                        <a:pt x="866" y="148"/>
                      </a:lnTo>
                      <a:lnTo>
                        <a:pt x="852" y="142"/>
                      </a:lnTo>
                      <a:lnTo>
                        <a:pt x="852" y="126"/>
                      </a:lnTo>
                      <a:lnTo>
                        <a:pt x="836" y="108"/>
                      </a:lnTo>
                      <a:lnTo>
                        <a:pt x="806" y="102"/>
                      </a:lnTo>
                      <a:lnTo>
                        <a:pt x="776" y="96"/>
                      </a:lnTo>
                      <a:lnTo>
                        <a:pt x="776" y="86"/>
                      </a:lnTo>
                      <a:lnTo>
                        <a:pt x="768" y="102"/>
                      </a:lnTo>
                      <a:lnTo>
                        <a:pt x="768" y="120"/>
                      </a:lnTo>
                      <a:lnTo>
                        <a:pt x="776" y="148"/>
                      </a:lnTo>
                      <a:lnTo>
                        <a:pt x="752" y="160"/>
                      </a:lnTo>
                      <a:lnTo>
                        <a:pt x="738" y="160"/>
                      </a:lnTo>
                      <a:lnTo>
                        <a:pt x="744" y="182"/>
                      </a:lnTo>
                      <a:lnTo>
                        <a:pt x="730" y="200"/>
                      </a:lnTo>
                      <a:lnTo>
                        <a:pt x="714" y="188"/>
                      </a:lnTo>
                      <a:lnTo>
                        <a:pt x="714" y="176"/>
                      </a:lnTo>
                      <a:lnTo>
                        <a:pt x="708" y="160"/>
                      </a:lnTo>
                      <a:lnTo>
                        <a:pt x="692" y="160"/>
                      </a:lnTo>
                      <a:lnTo>
                        <a:pt x="668" y="154"/>
                      </a:lnTo>
                      <a:lnTo>
                        <a:pt x="660" y="148"/>
                      </a:lnTo>
                      <a:lnTo>
                        <a:pt x="646" y="142"/>
                      </a:lnTo>
                      <a:lnTo>
                        <a:pt x="624" y="142"/>
                      </a:lnTo>
                      <a:lnTo>
                        <a:pt x="608" y="130"/>
                      </a:lnTo>
                      <a:lnTo>
                        <a:pt x="608" y="114"/>
                      </a:lnTo>
                      <a:lnTo>
                        <a:pt x="632" y="102"/>
                      </a:lnTo>
                      <a:lnTo>
                        <a:pt x="654" y="90"/>
                      </a:lnTo>
                      <a:lnTo>
                        <a:pt x="638" y="90"/>
                      </a:lnTo>
                      <a:lnTo>
                        <a:pt x="660" y="80"/>
                      </a:lnTo>
                      <a:lnTo>
                        <a:pt x="684" y="86"/>
                      </a:lnTo>
                      <a:lnTo>
                        <a:pt x="676" y="74"/>
                      </a:lnTo>
                      <a:lnTo>
                        <a:pt x="660" y="62"/>
                      </a:lnTo>
                      <a:lnTo>
                        <a:pt x="692" y="62"/>
                      </a:lnTo>
                      <a:lnTo>
                        <a:pt x="700" y="50"/>
                      </a:lnTo>
                      <a:lnTo>
                        <a:pt x="692" y="44"/>
                      </a:lnTo>
                      <a:lnTo>
                        <a:pt x="684" y="50"/>
                      </a:lnTo>
                      <a:lnTo>
                        <a:pt x="684" y="16"/>
                      </a:lnTo>
                      <a:lnTo>
                        <a:pt x="646" y="0"/>
                      </a:lnTo>
                      <a:lnTo>
                        <a:pt x="660" y="28"/>
                      </a:lnTo>
                      <a:lnTo>
                        <a:pt x="616" y="34"/>
                      </a:lnTo>
                      <a:lnTo>
                        <a:pt x="562" y="34"/>
                      </a:lnTo>
                      <a:lnTo>
                        <a:pt x="510" y="44"/>
                      </a:lnTo>
                      <a:lnTo>
                        <a:pt x="464" y="28"/>
                      </a:lnTo>
                      <a:lnTo>
                        <a:pt x="418" y="28"/>
                      </a:lnTo>
                      <a:lnTo>
                        <a:pt x="364" y="22"/>
                      </a:lnTo>
                      <a:lnTo>
                        <a:pt x="320" y="22"/>
                      </a:lnTo>
                      <a:lnTo>
                        <a:pt x="274" y="38"/>
                      </a:lnTo>
                      <a:lnTo>
                        <a:pt x="228" y="28"/>
                      </a:lnTo>
                      <a:lnTo>
                        <a:pt x="182" y="28"/>
                      </a:lnTo>
                      <a:lnTo>
                        <a:pt x="136" y="16"/>
                      </a:lnTo>
                      <a:lnTo>
                        <a:pt x="92" y="16"/>
                      </a:lnTo>
                      <a:lnTo>
                        <a:pt x="52" y="28"/>
                      </a:lnTo>
                      <a:lnTo>
                        <a:pt x="8" y="38"/>
                      </a:lnTo>
                      <a:lnTo>
                        <a:pt x="52" y="56"/>
                      </a:lnTo>
                      <a:lnTo>
                        <a:pt x="0" y="62"/>
                      </a:lnTo>
                      <a:lnTo>
                        <a:pt x="30" y="86"/>
                      </a:lnTo>
                      <a:lnTo>
                        <a:pt x="8" y="120"/>
                      </a:lnTo>
                      <a:lnTo>
                        <a:pt x="22" y="154"/>
                      </a:lnTo>
                      <a:lnTo>
                        <a:pt x="68" y="130"/>
                      </a:lnTo>
                      <a:lnTo>
                        <a:pt x="114" y="126"/>
                      </a:lnTo>
                      <a:lnTo>
                        <a:pt x="160" y="120"/>
                      </a:lnTo>
                      <a:lnTo>
                        <a:pt x="206" y="136"/>
                      </a:lnTo>
                      <a:lnTo>
                        <a:pt x="242" y="160"/>
                      </a:lnTo>
                      <a:lnTo>
                        <a:pt x="274" y="188"/>
                      </a:lnTo>
                      <a:lnTo>
                        <a:pt x="296" y="222"/>
                      </a:lnTo>
                      <a:lnTo>
                        <a:pt x="296" y="262"/>
                      </a:lnTo>
                      <a:lnTo>
                        <a:pt x="282" y="298"/>
                      </a:lnTo>
                      <a:lnTo>
                        <a:pt x="304" y="326"/>
                      </a:lnTo>
                      <a:lnTo>
                        <a:pt x="342" y="360"/>
                      </a:lnTo>
                      <a:lnTo>
                        <a:pt x="372" y="388"/>
                      </a:lnTo>
                      <a:lnTo>
                        <a:pt x="394" y="424"/>
                      </a:lnTo>
                      <a:lnTo>
                        <a:pt x="380" y="388"/>
                      </a:lnTo>
                      <a:lnTo>
                        <a:pt x="364" y="354"/>
                      </a:lnTo>
                      <a:lnTo>
                        <a:pt x="394" y="382"/>
                      </a:lnTo>
                      <a:lnTo>
                        <a:pt x="426" y="412"/>
                      </a:lnTo>
                      <a:lnTo>
                        <a:pt x="448" y="440"/>
                      </a:lnTo>
                      <a:lnTo>
                        <a:pt x="486" y="458"/>
                      </a:lnTo>
                      <a:lnTo>
                        <a:pt x="540" y="468"/>
                      </a:lnTo>
                      <a:lnTo>
                        <a:pt x="592" y="474"/>
                      </a:lnTo>
                      <a:lnTo>
                        <a:pt x="632" y="492"/>
                      </a:lnTo>
                      <a:lnTo>
                        <a:pt x="660" y="520"/>
                      </a:lnTo>
                      <a:lnTo>
                        <a:pt x="714" y="520"/>
                      </a:lnTo>
                      <a:lnTo>
                        <a:pt x="714" y="554"/>
                      </a:lnTo>
                      <a:lnTo>
                        <a:pt x="692" y="584"/>
                      </a:lnTo>
                      <a:lnTo>
                        <a:pt x="692" y="618"/>
                      </a:lnTo>
                      <a:lnTo>
                        <a:pt x="714" y="646"/>
                      </a:lnTo>
                      <a:lnTo>
                        <a:pt x="752" y="682"/>
                      </a:lnTo>
                      <a:lnTo>
                        <a:pt x="790" y="704"/>
                      </a:lnTo>
                      <a:lnTo>
                        <a:pt x="814" y="744"/>
                      </a:lnTo>
                      <a:lnTo>
                        <a:pt x="798" y="784"/>
                      </a:lnTo>
                      <a:lnTo>
                        <a:pt x="806" y="824"/>
                      </a:lnTo>
                      <a:lnTo>
                        <a:pt x="806" y="864"/>
                      </a:lnTo>
                      <a:lnTo>
                        <a:pt x="814" y="904"/>
                      </a:lnTo>
                      <a:lnTo>
                        <a:pt x="814" y="944"/>
                      </a:lnTo>
                      <a:lnTo>
                        <a:pt x="844" y="974"/>
                      </a:lnTo>
                      <a:lnTo>
                        <a:pt x="874" y="996"/>
                      </a:lnTo>
                      <a:lnTo>
                        <a:pt x="920" y="996"/>
                      </a:lnTo>
                      <a:lnTo>
                        <a:pt x="920" y="990"/>
                      </a:lnTo>
                      <a:lnTo>
                        <a:pt x="898" y="984"/>
                      </a:lnTo>
                      <a:lnTo>
                        <a:pt x="898" y="974"/>
                      </a:lnTo>
                      <a:lnTo>
                        <a:pt x="882" y="978"/>
                      </a:lnTo>
                      <a:lnTo>
                        <a:pt x="860" y="978"/>
                      </a:lnTo>
                      <a:lnTo>
                        <a:pt x="874" y="968"/>
                      </a:lnTo>
                      <a:lnTo>
                        <a:pt x="890" y="968"/>
                      </a:lnTo>
                      <a:lnTo>
                        <a:pt x="874" y="950"/>
                      </a:lnTo>
                      <a:lnTo>
                        <a:pt x="890" y="938"/>
                      </a:lnTo>
                      <a:lnTo>
                        <a:pt x="898" y="928"/>
                      </a:lnTo>
                      <a:lnTo>
                        <a:pt x="898" y="922"/>
                      </a:lnTo>
                      <a:lnTo>
                        <a:pt x="882" y="916"/>
                      </a:lnTo>
                      <a:lnTo>
                        <a:pt x="866" y="922"/>
                      </a:lnTo>
                      <a:lnTo>
                        <a:pt x="882" y="904"/>
                      </a:lnTo>
                      <a:lnTo>
                        <a:pt x="898" y="894"/>
                      </a:lnTo>
                      <a:lnTo>
                        <a:pt x="904" y="882"/>
                      </a:lnTo>
                      <a:lnTo>
                        <a:pt x="890" y="888"/>
                      </a:lnTo>
                      <a:lnTo>
                        <a:pt x="882" y="876"/>
                      </a:lnTo>
                      <a:lnTo>
                        <a:pt x="898" y="870"/>
                      </a:lnTo>
                      <a:lnTo>
                        <a:pt x="904" y="876"/>
                      </a:lnTo>
                      <a:lnTo>
                        <a:pt x="904" y="870"/>
                      </a:lnTo>
                      <a:lnTo>
                        <a:pt x="912" y="858"/>
                      </a:lnTo>
                      <a:lnTo>
                        <a:pt x="934" y="852"/>
                      </a:lnTo>
                      <a:lnTo>
                        <a:pt x="958" y="848"/>
                      </a:lnTo>
                      <a:lnTo>
                        <a:pt x="958" y="824"/>
                      </a:lnTo>
                      <a:lnTo>
                        <a:pt x="934" y="812"/>
                      </a:lnTo>
                      <a:lnTo>
                        <a:pt x="928" y="802"/>
                      </a:lnTo>
                      <a:lnTo>
                        <a:pt x="942" y="806"/>
                      </a:lnTo>
                      <a:lnTo>
                        <a:pt x="964" y="818"/>
                      </a:lnTo>
                      <a:lnTo>
                        <a:pt x="980" y="824"/>
                      </a:lnTo>
                      <a:lnTo>
                        <a:pt x="988" y="812"/>
                      </a:lnTo>
                      <a:lnTo>
                        <a:pt x="1004" y="796"/>
                      </a:lnTo>
                      <a:lnTo>
                        <a:pt x="1010" y="778"/>
                      </a:lnTo>
                      <a:lnTo>
                        <a:pt x="1026" y="778"/>
                      </a:lnTo>
                      <a:lnTo>
                        <a:pt x="1026" y="768"/>
                      </a:lnTo>
                      <a:lnTo>
                        <a:pt x="1034" y="750"/>
                      </a:lnTo>
                      <a:lnTo>
                        <a:pt x="1056" y="744"/>
                      </a:lnTo>
                      <a:lnTo>
                        <a:pt x="1080" y="732"/>
                      </a:lnTo>
                      <a:lnTo>
                        <a:pt x="1094" y="732"/>
                      </a:lnTo>
                      <a:lnTo>
                        <a:pt x="1102" y="720"/>
                      </a:lnTo>
                      <a:lnTo>
                        <a:pt x="1110" y="710"/>
                      </a:lnTo>
                      <a:lnTo>
                        <a:pt x="1110" y="670"/>
                      </a:lnTo>
                      <a:lnTo>
                        <a:pt x="1126" y="652"/>
                      </a:lnTo>
                      <a:lnTo>
                        <a:pt x="1148" y="640"/>
                      </a:lnTo>
                      <a:lnTo>
                        <a:pt x="1156" y="630"/>
                      </a:lnTo>
                      <a:lnTo>
                        <a:pt x="1156" y="612"/>
                      </a:lnTo>
                      <a:lnTo>
                        <a:pt x="1162" y="596"/>
                      </a:lnTo>
                      <a:lnTo>
                        <a:pt x="1140" y="606"/>
                      </a:lnTo>
                      <a:lnTo>
                        <a:pt x="1126" y="596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</p:grpSp>
          <p:grpSp>
            <p:nvGrpSpPr>
              <p:cNvPr id="7" name="그룹 6"/>
              <p:cNvGrpSpPr/>
              <p:nvPr/>
            </p:nvGrpSpPr>
            <p:grpSpPr>
              <a:xfrm>
                <a:off x="-286394" y="1702648"/>
                <a:ext cx="4998013" cy="3299835"/>
                <a:chOff x="3828413" y="1702648"/>
                <a:chExt cx="4998013" cy="3299835"/>
              </a:xfrm>
            </p:grpSpPr>
            <p:sp>
              <p:nvSpPr>
                <p:cNvPr id="8" name="Freeform 120"/>
                <p:cNvSpPr/>
                <p:nvPr/>
              </p:nvSpPr>
              <p:spPr bwMode="auto">
                <a:xfrm>
                  <a:off x="4000409" y="2606254"/>
                  <a:ext cx="116351" cy="113787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32" y="28"/>
                    </a:cxn>
                    <a:cxn ang="0">
                      <a:pos x="46" y="24"/>
                    </a:cxn>
                    <a:cxn ang="0">
                      <a:pos x="38" y="12"/>
                    </a:cxn>
                    <a:cxn ang="0">
                      <a:pos x="46" y="0"/>
                    </a:cxn>
                    <a:cxn ang="0">
                      <a:pos x="32" y="0"/>
                    </a:cxn>
                    <a:cxn ang="0">
                      <a:pos x="8" y="6"/>
                    </a:cxn>
                    <a:cxn ang="0">
                      <a:pos x="0" y="12"/>
                    </a:cxn>
                    <a:cxn ang="0">
                      <a:pos x="0" y="34"/>
                    </a:cxn>
                  </a:cxnLst>
                  <a:rect l="0" t="0" r="r" b="b"/>
                  <a:pathLst>
                    <a:path w="46" h="34">
                      <a:moveTo>
                        <a:pt x="0" y="34"/>
                      </a:moveTo>
                      <a:lnTo>
                        <a:pt x="32" y="28"/>
                      </a:lnTo>
                      <a:lnTo>
                        <a:pt x="46" y="24"/>
                      </a:lnTo>
                      <a:lnTo>
                        <a:pt x="38" y="12"/>
                      </a:lnTo>
                      <a:lnTo>
                        <a:pt x="46" y="0"/>
                      </a:lnTo>
                      <a:lnTo>
                        <a:pt x="32" y="0"/>
                      </a:lnTo>
                      <a:lnTo>
                        <a:pt x="8" y="6"/>
                      </a:lnTo>
                      <a:lnTo>
                        <a:pt x="0" y="12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9" name="Freeform 121"/>
                <p:cNvSpPr/>
                <p:nvPr/>
              </p:nvSpPr>
              <p:spPr bwMode="auto">
                <a:xfrm>
                  <a:off x="7733743" y="3891382"/>
                  <a:ext cx="612105" cy="247655"/>
                </a:xfrm>
                <a:custGeom>
                  <a:avLst/>
                  <a:gdLst/>
                  <a:ahLst/>
                  <a:cxnLst>
                    <a:cxn ang="0">
                      <a:pos x="196" y="34"/>
                    </a:cxn>
                    <a:cxn ang="0">
                      <a:pos x="182" y="28"/>
                    </a:cxn>
                    <a:cxn ang="0">
                      <a:pos x="158" y="22"/>
                    </a:cxn>
                    <a:cxn ang="0">
                      <a:pos x="136" y="18"/>
                    </a:cxn>
                    <a:cxn ang="0">
                      <a:pos x="90" y="18"/>
                    </a:cxn>
                    <a:cxn ang="0">
                      <a:pos x="76" y="12"/>
                    </a:cxn>
                    <a:cxn ang="0">
                      <a:pos x="60" y="18"/>
                    </a:cxn>
                    <a:cxn ang="0">
                      <a:pos x="52" y="18"/>
                    </a:cxn>
                    <a:cxn ang="0">
                      <a:pos x="30" y="12"/>
                    </a:cxn>
                    <a:cxn ang="0">
                      <a:pos x="22" y="0"/>
                    </a:cxn>
                    <a:cxn ang="0">
                      <a:pos x="0" y="6"/>
                    </a:cxn>
                    <a:cxn ang="0">
                      <a:pos x="14" y="12"/>
                    </a:cxn>
                    <a:cxn ang="0">
                      <a:pos x="30" y="22"/>
                    </a:cxn>
                    <a:cxn ang="0">
                      <a:pos x="52" y="34"/>
                    </a:cxn>
                    <a:cxn ang="0">
                      <a:pos x="82" y="34"/>
                    </a:cxn>
                    <a:cxn ang="0">
                      <a:pos x="82" y="46"/>
                    </a:cxn>
                    <a:cxn ang="0">
                      <a:pos x="106" y="52"/>
                    </a:cxn>
                    <a:cxn ang="0">
                      <a:pos x="128" y="58"/>
                    </a:cxn>
                    <a:cxn ang="0">
                      <a:pos x="158" y="58"/>
                    </a:cxn>
                    <a:cxn ang="0">
                      <a:pos x="166" y="46"/>
                    </a:cxn>
                    <a:cxn ang="0">
                      <a:pos x="188" y="52"/>
                    </a:cxn>
                    <a:cxn ang="0">
                      <a:pos x="204" y="58"/>
                    </a:cxn>
                    <a:cxn ang="0">
                      <a:pos x="196" y="68"/>
                    </a:cxn>
                    <a:cxn ang="0">
                      <a:pos x="196" y="74"/>
                    </a:cxn>
                    <a:cxn ang="0">
                      <a:pos x="212" y="64"/>
                    </a:cxn>
                    <a:cxn ang="0">
                      <a:pos x="228" y="74"/>
                    </a:cxn>
                    <a:cxn ang="0">
                      <a:pos x="242" y="64"/>
                    </a:cxn>
                    <a:cxn ang="0">
                      <a:pos x="212" y="58"/>
                    </a:cxn>
                    <a:cxn ang="0">
                      <a:pos x="204" y="46"/>
                    </a:cxn>
                    <a:cxn ang="0">
                      <a:pos x="212" y="34"/>
                    </a:cxn>
                    <a:cxn ang="0">
                      <a:pos x="196" y="34"/>
                    </a:cxn>
                  </a:cxnLst>
                  <a:rect l="0" t="0" r="r" b="b"/>
                  <a:pathLst>
                    <a:path w="242" h="74">
                      <a:moveTo>
                        <a:pt x="196" y="34"/>
                      </a:moveTo>
                      <a:lnTo>
                        <a:pt x="182" y="28"/>
                      </a:lnTo>
                      <a:lnTo>
                        <a:pt x="158" y="22"/>
                      </a:lnTo>
                      <a:lnTo>
                        <a:pt x="136" y="18"/>
                      </a:lnTo>
                      <a:lnTo>
                        <a:pt x="90" y="18"/>
                      </a:lnTo>
                      <a:lnTo>
                        <a:pt x="76" y="12"/>
                      </a:lnTo>
                      <a:lnTo>
                        <a:pt x="60" y="18"/>
                      </a:lnTo>
                      <a:lnTo>
                        <a:pt x="52" y="18"/>
                      </a:lnTo>
                      <a:lnTo>
                        <a:pt x="30" y="12"/>
                      </a:lnTo>
                      <a:lnTo>
                        <a:pt x="22" y="0"/>
                      </a:lnTo>
                      <a:lnTo>
                        <a:pt x="0" y="6"/>
                      </a:lnTo>
                      <a:lnTo>
                        <a:pt x="14" y="12"/>
                      </a:lnTo>
                      <a:lnTo>
                        <a:pt x="30" y="22"/>
                      </a:lnTo>
                      <a:lnTo>
                        <a:pt x="52" y="34"/>
                      </a:lnTo>
                      <a:lnTo>
                        <a:pt x="82" y="34"/>
                      </a:lnTo>
                      <a:lnTo>
                        <a:pt x="82" y="46"/>
                      </a:lnTo>
                      <a:lnTo>
                        <a:pt x="106" y="52"/>
                      </a:lnTo>
                      <a:lnTo>
                        <a:pt x="128" y="58"/>
                      </a:lnTo>
                      <a:lnTo>
                        <a:pt x="158" y="58"/>
                      </a:lnTo>
                      <a:lnTo>
                        <a:pt x="166" y="46"/>
                      </a:lnTo>
                      <a:lnTo>
                        <a:pt x="188" y="52"/>
                      </a:lnTo>
                      <a:lnTo>
                        <a:pt x="204" y="58"/>
                      </a:lnTo>
                      <a:lnTo>
                        <a:pt x="196" y="68"/>
                      </a:lnTo>
                      <a:lnTo>
                        <a:pt x="196" y="74"/>
                      </a:lnTo>
                      <a:lnTo>
                        <a:pt x="212" y="64"/>
                      </a:lnTo>
                      <a:lnTo>
                        <a:pt x="228" y="74"/>
                      </a:lnTo>
                      <a:lnTo>
                        <a:pt x="242" y="64"/>
                      </a:lnTo>
                      <a:lnTo>
                        <a:pt x="212" y="58"/>
                      </a:lnTo>
                      <a:lnTo>
                        <a:pt x="204" y="46"/>
                      </a:lnTo>
                      <a:lnTo>
                        <a:pt x="212" y="34"/>
                      </a:lnTo>
                      <a:lnTo>
                        <a:pt x="196" y="34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10" name="Freeform 122"/>
                <p:cNvSpPr/>
                <p:nvPr/>
              </p:nvSpPr>
              <p:spPr bwMode="auto">
                <a:xfrm>
                  <a:off x="3828413" y="3081484"/>
                  <a:ext cx="1785727" cy="1713505"/>
                </a:xfrm>
                <a:custGeom>
                  <a:avLst/>
                  <a:gdLst/>
                  <a:ahLst/>
                  <a:cxnLst>
                    <a:cxn ang="0">
                      <a:pos x="458" y="40"/>
                    </a:cxn>
                    <a:cxn ang="0">
                      <a:pos x="422" y="38"/>
                    </a:cxn>
                    <a:cxn ang="0">
                      <a:pos x="388" y="30"/>
                    </a:cxn>
                    <a:cxn ang="0">
                      <a:pos x="336" y="42"/>
                    </a:cxn>
                    <a:cxn ang="0">
                      <a:pos x="260" y="30"/>
                    </a:cxn>
                    <a:cxn ang="0">
                      <a:pos x="290" y="0"/>
                    </a:cxn>
                    <a:cxn ang="0">
                      <a:pos x="244" y="8"/>
                    </a:cxn>
                    <a:cxn ang="0">
                      <a:pos x="174" y="18"/>
                    </a:cxn>
                    <a:cxn ang="0">
                      <a:pos x="118" y="36"/>
                    </a:cxn>
                    <a:cxn ang="0">
                      <a:pos x="84" y="46"/>
                    </a:cxn>
                    <a:cxn ang="0">
                      <a:pos x="68" y="70"/>
                    </a:cxn>
                    <a:cxn ang="0">
                      <a:pos x="22" y="104"/>
                    </a:cxn>
                    <a:cxn ang="0">
                      <a:pos x="22" y="144"/>
                    </a:cxn>
                    <a:cxn ang="0">
                      <a:pos x="0" y="168"/>
                    </a:cxn>
                    <a:cxn ang="0">
                      <a:pos x="22" y="190"/>
                    </a:cxn>
                    <a:cxn ang="0">
                      <a:pos x="54" y="214"/>
                    </a:cxn>
                    <a:cxn ang="0">
                      <a:pos x="84" y="230"/>
                    </a:cxn>
                    <a:cxn ang="0">
                      <a:pos x="146" y="236"/>
                    </a:cxn>
                    <a:cxn ang="0">
                      <a:pos x="214" y="224"/>
                    </a:cxn>
                    <a:cxn ang="0">
                      <a:pos x="236" y="236"/>
                    </a:cxn>
                    <a:cxn ang="0">
                      <a:pos x="288" y="248"/>
                    </a:cxn>
                    <a:cxn ang="0">
                      <a:pos x="288" y="282"/>
                    </a:cxn>
                    <a:cxn ang="0">
                      <a:pos x="320" y="294"/>
                    </a:cxn>
                    <a:cxn ang="0">
                      <a:pos x="334" y="344"/>
                    </a:cxn>
                    <a:cxn ang="0">
                      <a:pos x="328" y="374"/>
                    </a:cxn>
                    <a:cxn ang="0">
                      <a:pos x="328" y="402"/>
                    </a:cxn>
                    <a:cxn ang="0">
                      <a:pos x="342" y="430"/>
                    </a:cxn>
                    <a:cxn ang="0">
                      <a:pos x="358" y="448"/>
                    </a:cxn>
                    <a:cxn ang="0">
                      <a:pos x="372" y="478"/>
                    </a:cxn>
                    <a:cxn ang="0">
                      <a:pos x="388" y="506"/>
                    </a:cxn>
                    <a:cxn ang="0">
                      <a:pos x="464" y="512"/>
                    </a:cxn>
                    <a:cxn ang="0">
                      <a:pos x="510" y="482"/>
                    </a:cxn>
                    <a:cxn ang="0">
                      <a:pos x="532" y="454"/>
                    </a:cxn>
                    <a:cxn ang="0">
                      <a:pos x="556" y="426"/>
                    </a:cxn>
                    <a:cxn ang="0">
                      <a:pos x="570" y="392"/>
                    </a:cxn>
                    <a:cxn ang="0">
                      <a:pos x="600" y="374"/>
                    </a:cxn>
                    <a:cxn ang="0">
                      <a:pos x="600" y="340"/>
                    </a:cxn>
                    <a:cxn ang="0">
                      <a:pos x="592" y="300"/>
                    </a:cxn>
                    <a:cxn ang="0">
                      <a:pos x="624" y="260"/>
                    </a:cxn>
                    <a:cxn ang="0">
                      <a:pos x="670" y="230"/>
                    </a:cxn>
                    <a:cxn ang="0">
                      <a:pos x="698" y="196"/>
                    </a:cxn>
                    <a:cxn ang="0">
                      <a:pos x="692" y="178"/>
                    </a:cxn>
                    <a:cxn ang="0">
                      <a:pos x="638" y="196"/>
                    </a:cxn>
                    <a:cxn ang="0">
                      <a:pos x="616" y="172"/>
                    </a:cxn>
                    <a:cxn ang="0">
                      <a:pos x="592" y="156"/>
                    </a:cxn>
                    <a:cxn ang="0">
                      <a:pos x="562" y="128"/>
                    </a:cxn>
                    <a:cxn ang="0">
                      <a:pos x="532" y="110"/>
                    </a:cxn>
                    <a:cxn ang="0">
                      <a:pos x="524" y="82"/>
                    </a:cxn>
                    <a:cxn ang="0">
                      <a:pos x="502" y="54"/>
                    </a:cxn>
                    <a:cxn ang="0">
                      <a:pos x="490" y="50"/>
                    </a:cxn>
                  </a:cxnLst>
                  <a:rect l="0" t="0" r="r" b="b"/>
                  <a:pathLst>
                    <a:path w="706" h="512">
                      <a:moveTo>
                        <a:pt x="490" y="50"/>
                      </a:moveTo>
                      <a:lnTo>
                        <a:pt x="458" y="40"/>
                      </a:lnTo>
                      <a:lnTo>
                        <a:pt x="434" y="40"/>
                      </a:lnTo>
                      <a:lnTo>
                        <a:pt x="422" y="38"/>
                      </a:lnTo>
                      <a:lnTo>
                        <a:pt x="402" y="38"/>
                      </a:lnTo>
                      <a:lnTo>
                        <a:pt x="388" y="30"/>
                      </a:lnTo>
                      <a:lnTo>
                        <a:pt x="372" y="58"/>
                      </a:lnTo>
                      <a:lnTo>
                        <a:pt x="336" y="42"/>
                      </a:lnTo>
                      <a:lnTo>
                        <a:pt x="308" y="30"/>
                      </a:lnTo>
                      <a:lnTo>
                        <a:pt x="260" y="30"/>
                      </a:lnTo>
                      <a:lnTo>
                        <a:pt x="280" y="20"/>
                      </a:lnTo>
                      <a:lnTo>
                        <a:pt x="290" y="0"/>
                      </a:lnTo>
                      <a:lnTo>
                        <a:pt x="274" y="0"/>
                      </a:lnTo>
                      <a:lnTo>
                        <a:pt x="244" y="8"/>
                      </a:lnTo>
                      <a:lnTo>
                        <a:pt x="198" y="8"/>
                      </a:lnTo>
                      <a:lnTo>
                        <a:pt x="174" y="18"/>
                      </a:lnTo>
                      <a:lnTo>
                        <a:pt x="118" y="18"/>
                      </a:lnTo>
                      <a:lnTo>
                        <a:pt x="118" y="36"/>
                      </a:lnTo>
                      <a:lnTo>
                        <a:pt x="98" y="36"/>
                      </a:lnTo>
                      <a:lnTo>
                        <a:pt x="84" y="46"/>
                      </a:lnTo>
                      <a:lnTo>
                        <a:pt x="84" y="64"/>
                      </a:lnTo>
                      <a:lnTo>
                        <a:pt x="68" y="70"/>
                      </a:lnTo>
                      <a:lnTo>
                        <a:pt x="46" y="82"/>
                      </a:lnTo>
                      <a:lnTo>
                        <a:pt x="22" y="104"/>
                      </a:lnTo>
                      <a:lnTo>
                        <a:pt x="16" y="128"/>
                      </a:lnTo>
                      <a:lnTo>
                        <a:pt x="22" y="144"/>
                      </a:lnTo>
                      <a:lnTo>
                        <a:pt x="22" y="162"/>
                      </a:lnTo>
                      <a:lnTo>
                        <a:pt x="0" y="168"/>
                      </a:lnTo>
                      <a:lnTo>
                        <a:pt x="22" y="178"/>
                      </a:lnTo>
                      <a:lnTo>
                        <a:pt x="22" y="190"/>
                      </a:lnTo>
                      <a:lnTo>
                        <a:pt x="46" y="196"/>
                      </a:lnTo>
                      <a:lnTo>
                        <a:pt x="54" y="214"/>
                      </a:lnTo>
                      <a:lnTo>
                        <a:pt x="68" y="218"/>
                      </a:lnTo>
                      <a:lnTo>
                        <a:pt x="84" y="230"/>
                      </a:lnTo>
                      <a:lnTo>
                        <a:pt x="100" y="236"/>
                      </a:lnTo>
                      <a:lnTo>
                        <a:pt x="146" y="236"/>
                      </a:lnTo>
                      <a:lnTo>
                        <a:pt x="188" y="230"/>
                      </a:lnTo>
                      <a:lnTo>
                        <a:pt x="214" y="224"/>
                      </a:lnTo>
                      <a:lnTo>
                        <a:pt x="236" y="224"/>
                      </a:lnTo>
                      <a:lnTo>
                        <a:pt x="236" y="236"/>
                      </a:lnTo>
                      <a:lnTo>
                        <a:pt x="282" y="236"/>
                      </a:lnTo>
                      <a:lnTo>
                        <a:pt x="288" y="248"/>
                      </a:lnTo>
                      <a:lnTo>
                        <a:pt x="282" y="264"/>
                      </a:lnTo>
                      <a:lnTo>
                        <a:pt x="288" y="282"/>
                      </a:lnTo>
                      <a:lnTo>
                        <a:pt x="304" y="288"/>
                      </a:lnTo>
                      <a:lnTo>
                        <a:pt x="320" y="294"/>
                      </a:lnTo>
                      <a:lnTo>
                        <a:pt x="320" y="328"/>
                      </a:lnTo>
                      <a:lnTo>
                        <a:pt x="334" y="344"/>
                      </a:lnTo>
                      <a:lnTo>
                        <a:pt x="328" y="362"/>
                      </a:lnTo>
                      <a:lnTo>
                        <a:pt x="328" y="374"/>
                      </a:lnTo>
                      <a:lnTo>
                        <a:pt x="320" y="392"/>
                      </a:lnTo>
                      <a:lnTo>
                        <a:pt x="328" y="402"/>
                      </a:lnTo>
                      <a:lnTo>
                        <a:pt x="350" y="420"/>
                      </a:lnTo>
                      <a:lnTo>
                        <a:pt x="342" y="430"/>
                      </a:lnTo>
                      <a:lnTo>
                        <a:pt x="358" y="436"/>
                      </a:lnTo>
                      <a:lnTo>
                        <a:pt x="358" y="448"/>
                      </a:lnTo>
                      <a:lnTo>
                        <a:pt x="366" y="460"/>
                      </a:lnTo>
                      <a:lnTo>
                        <a:pt x="372" y="478"/>
                      </a:lnTo>
                      <a:lnTo>
                        <a:pt x="388" y="494"/>
                      </a:lnTo>
                      <a:lnTo>
                        <a:pt x="388" y="506"/>
                      </a:lnTo>
                      <a:lnTo>
                        <a:pt x="410" y="512"/>
                      </a:lnTo>
                      <a:lnTo>
                        <a:pt x="464" y="512"/>
                      </a:lnTo>
                      <a:lnTo>
                        <a:pt x="494" y="500"/>
                      </a:lnTo>
                      <a:lnTo>
                        <a:pt x="510" y="482"/>
                      </a:lnTo>
                      <a:lnTo>
                        <a:pt x="524" y="466"/>
                      </a:lnTo>
                      <a:lnTo>
                        <a:pt x="532" y="454"/>
                      </a:lnTo>
                      <a:lnTo>
                        <a:pt x="540" y="442"/>
                      </a:lnTo>
                      <a:lnTo>
                        <a:pt x="556" y="426"/>
                      </a:lnTo>
                      <a:lnTo>
                        <a:pt x="556" y="408"/>
                      </a:lnTo>
                      <a:lnTo>
                        <a:pt x="570" y="392"/>
                      </a:lnTo>
                      <a:lnTo>
                        <a:pt x="586" y="386"/>
                      </a:lnTo>
                      <a:lnTo>
                        <a:pt x="600" y="374"/>
                      </a:lnTo>
                      <a:lnTo>
                        <a:pt x="616" y="362"/>
                      </a:lnTo>
                      <a:lnTo>
                        <a:pt x="600" y="340"/>
                      </a:lnTo>
                      <a:lnTo>
                        <a:pt x="592" y="322"/>
                      </a:lnTo>
                      <a:lnTo>
                        <a:pt x="592" y="300"/>
                      </a:lnTo>
                      <a:lnTo>
                        <a:pt x="600" y="282"/>
                      </a:lnTo>
                      <a:lnTo>
                        <a:pt x="624" y="260"/>
                      </a:lnTo>
                      <a:lnTo>
                        <a:pt x="646" y="248"/>
                      </a:lnTo>
                      <a:lnTo>
                        <a:pt x="670" y="230"/>
                      </a:lnTo>
                      <a:lnTo>
                        <a:pt x="684" y="214"/>
                      </a:lnTo>
                      <a:lnTo>
                        <a:pt x="698" y="196"/>
                      </a:lnTo>
                      <a:lnTo>
                        <a:pt x="706" y="178"/>
                      </a:lnTo>
                      <a:lnTo>
                        <a:pt x="692" y="178"/>
                      </a:lnTo>
                      <a:lnTo>
                        <a:pt x="662" y="184"/>
                      </a:lnTo>
                      <a:lnTo>
                        <a:pt x="638" y="196"/>
                      </a:lnTo>
                      <a:lnTo>
                        <a:pt x="624" y="190"/>
                      </a:lnTo>
                      <a:lnTo>
                        <a:pt x="616" y="172"/>
                      </a:lnTo>
                      <a:lnTo>
                        <a:pt x="600" y="168"/>
                      </a:lnTo>
                      <a:lnTo>
                        <a:pt x="592" y="156"/>
                      </a:lnTo>
                      <a:lnTo>
                        <a:pt x="578" y="140"/>
                      </a:lnTo>
                      <a:lnTo>
                        <a:pt x="562" y="128"/>
                      </a:lnTo>
                      <a:lnTo>
                        <a:pt x="548" y="116"/>
                      </a:lnTo>
                      <a:lnTo>
                        <a:pt x="532" y="110"/>
                      </a:lnTo>
                      <a:lnTo>
                        <a:pt x="532" y="98"/>
                      </a:lnTo>
                      <a:lnTo>
                        <a:pt x="524" y="82"/>
                      </a:lnTo>
                      <a:lnTo>
                        <a:pt x="510" y="64"/>
                      </a:lnTo>
                      <a:lnTo>
                        <a:pt x="502" y="54"/>
                      </a:lnTo>
                      <a:lnTo>
                        <a:pt x="494" y="46"/>
                      </a:lnTo>
                      <a:lnTo>
                        <a:pt x="490" y="5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11" name="Freeform 123"/>
                <p:cNvSpPr/>
                <p:nvPr/>
              </p:nvSpPr>
              <p:spPr bwMode="auto">
                <a:xfrm>
                  <a:off x="7308811" y="4085490"/>
                  <a:ext cx="75881" cy="20080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0" y="6"/>
                    </a:cxn>
                    <a:cxn ang="0">
                      <a:pos x="8" y="6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30" h="6">
                      <a:moveTo>
                        <a:pt x="30" y="0"/>
                      </a:moveTo>
                      <a:lnTo>
                        <a:pt x="0" y="6"/>
                      </a:lnTo>
                      <a:lnTo>
                        <a:pt x="8" y="6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12" name="Freeform 124"/>
                <p:cNvSpPr/>
                <p:nvPr/>
              </p:nvSpPr>
              <p:spPr bwMode="auto">
                <a:xfrm>
                  <a:off x="6752352" y="3717355"/>
                  <a:ext cx="268112" cy="348056"/>
                </a:xfrm>
                <a:custGeom>
                  <a:avLst/>
                  <a:gdLst/>
                  <a:ahLst/>
                  <a:cxnLst>
                    <a:cxn ang="0">
                      <a:pos x="60" y="40"/>
                    </a:cxn>
                    <a:cxn ang="0">
                      <a:pos x="46" y="34"/>
                    </a:cxn>
                    <a:cxn ang="0">
                      <a:pos x="22" y="24"/>
                    </a:cxn>
                    <a:cxn ang="0">
                      <a:pos x="0" y="24"/>
                    </a:cxn>
                    <a:cxn ang="0">
                      <a:pos x="14" y="34"/>
                    </a:cxn>
                    <a:cxn ang="0">
                      <a:pos x="30" y="46"/>
                    </a:cxn>
                    <a:cxn ang="0">
                      <a:pos x="60" y="70"/>
                    </a:cxn>
                    <a:cxn ang="0">
                      <a:pos x="76" y="92"/>
                    </a:cxn>
                    <a:cxn ang="0">
                      <a:pos x="90" y="92"/>
                    </a:cxn>
                    <a:cxn ang="0">
                      <a:pos x="106" y="104"/>
                    </a:cxn>
                    <a:cxn ang="0">
                      <a:pos x="106" y="98"/>
                    </a:cxn>
                    <a:cxn ang="0">
                      <a:pos x="84" y="86"/>
                    </a:cxn>
                    <a:cxn ang="0">
                      <a:pos x="84" y="70"/>
                    </a:cxn>
                    <a:cxn ang="0">
                      <a:pos x="98" y="70"/>
                    </a:cxn>
                    <a:cxn ang="0">
                      <a:pos x="98" y="58"/>
                    </a:cxn>
                    <a:cxn ang="0">
                      <a:pos x="84" y="40"/>
                    </a:cxn>
                    <a:cxn ang="0">
                      <a:pos x="84" y="28"/>
                    </a:cxn>
                    <a:cxn ang="0">
                      <a:pos x="76" y="12"/>
                    </a:cxn>
                    <a:cxn ang="0">
                      <a:pos x="60" y="12"/>
                    </a:cxn>
                    <a:cxn ang="0">
                      <a:pos x="46" y="0"/>
                    </a:cxn>
                    <a:cxn ang="0">
                      <a:pos x="52" y="12"/>
                    </a:cxn>
                    <a:cxn ang="0">
                      <a:pos x="60" y="40"/>
                    </a:cxn>
                  </a:cxnLst>
                  <a:rect l="0" t="0" r="r" b="b"/>
                  <a:pathLst>
                    <a:path w="106" h="104">
                      <a:moveTo>
                        <a:pt x="60" y="40"/>
                      </a:moveTo>
                      <a:lnTo>
                        <a:pt x="46" y="34"/>
                      </a:lnTo>
                      <a:lnTo>
                        <a:pt x="22" y="24"/>
                      </a:lnTo>
                      <a:lnTo>
                        <a:pt x="0" y="24"/>
                      </a:lnTo>
                      <a:lnTo>
                        <a:pt x="14" y="34"/>
                      </a:lnTo>
                      <a:lnTo>
                        <a:pt x="30" y="46"/>
                      </a:lnTo>
                      <a:lnTo>
                        <a:pt x="60" y="70"/>
                      </a:lnTo>
                      <a:lnTo>
                        <a:pt x="76" y="92"/>
                      </a:lnTo>
                      <a:lnTo>
                        <a:pt x="90" y="92"/>
                      </a:lnTo>
                      <a:lnTo>
                        <a:pt x="106" y="104"/>
                      </a:lnTo>
                      <a:lnTo>
                        <a:pt x="106" y="98"/>
                      </a:lnTo>
                      <a:lnTo>
                        <a:pt x="84" y="86"/>
                      </a:lnTo>
                      <a:lnTo>
                        <a:pt x="84" y="70"/>
                      </a:lnTo>
                      <a:lnTo>
                        <a:pt x="98" y="70"/>
                      </a:lnTo>
                      <a:lnTo>
                        <a:pt x="98" y="58"/>
                      </a:lnTo>
                      <a:lnTo>
                        <a:pt x="84" y="40"/>
                      </a:lnTo>
                      <a:lnTo>
                        <a:pt x="84" y="28"/>
                      </a:lnTo>
                      <a:lnTo>
                        <a:pt x="76" y="12"/>
                      </a:lnTo>
                      <a:lnTo>
                        <a:pt x="60" y="12"/>
                      </a:lnTo>
                      <a:lnTo>
                        <a:pt x="46" y="0"/>
                      </a:lnTo>
                      <a:lnTo>
                        <a:pt x="52" y="12"/>
                      </a:lnTo>
                      <a:lnTo>
                        <a:pt x="60" y="4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13" name="Freeform 127"/>
                <p:cNvSpPr/>
                <p:nvPr/>
              </p:nvSpPr>
              <p:spPr bwMode="auto">
                <a:xfrm>
                  <a:off x="7020464" y="4045330"/>
                  <a:ext cx="288347" cy="60240"/>
                </a:xfrm>
                <a:custGeom>
                  <a:avLst/>
                  <a:gdLst/>
                  <a:ahLst/>
                  <a:cxnLst>
                    <a:cxn ang="0">
                      <a:pos x="16" y="12"/>
                    </a:cxn>
                    <a:cxn ang="0">
                      <a:pos x="8" y="6"/>
                    </a:cxn>
                    <a:cxn ang="0">
                      <a:pos x="24" y="6"/>
                    </a:cxn>
                    <a:cxn ang="0">
                      <a:pos x="60" y="18"/>
                    </a:cxn>
                    <a:cxn ang="0">
                      <a:pos x="114" y="18"/>
                    </a:cxn>
                    <a:cxn ang="0">
                      <a:pos x="84" y="12"/>
                    </a:cxn>
                    <a:cxn ang="0">
                      <a:pos x="98" y="12"/>
                    </a:cxn>
                    <a:cxn ang="0">
                      <a:pos x="68" y="6"/>
                    </a:cxn>
                    <a:cxn ang="0">
                      <a:pos x="46" y="0"/>
                    </a:cxn>
                    <a:cxn ang="0">
                      <a:pos x="16" y="0"/>
                    </a:cxn>
                    <a:cxn ang="0">
                      <a:pos x="0" y="6"/>
                    </a:cxn>
                    <a:cxn ang="0">
                      <a:pos x="0" y="12"/>
                    </a:cxn>
                    <a:cxn ang="0">
                      <a:pos x="16" y="12"/>
                    </a:cxn>
                  </a:cxnLst>
                  <a:rect l="0" t="0" r="r" b="b"/>
                  <a:pathLst>
                    <a:path w="114" h="18">
                      <a:moveTo>
                        <a:pt x="16" y="12"/>
                      </a:moveTo>
                      <a:lnTo>
                        <a:pt x="8" y="6"/>
                      </a:lnTo>
                      <a:lnTo>
                        <a:pt x="24" y="6"/>
                      </a:lnTo>
                      <a:lnTo>
                        <a:pt x="60" y="18"/>
                      </a:lnTo>
                      <a:lnTo>
                        <a:pt x="114" y="18"/>
                      </a:lnTo>
                      <a:lnTo>
                        <a:pt x="84" y="12"/>
                      </a:lnTo>
                      <a:lnTo>
                        <a:pt x="98" y="12"/>
                      </a:lnTo>
                      <a:lnTo>
                        <a:pt x="68" y="6"/>
                      </a:lnTo>
                      <a:lnTo>
                        <a:pt x="46" y="0"/>
                      </a:lnTo>
                      <a:lnTo>
                        <a:pt x="16" y="0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16" y="12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14" name="Freeform 129"/>
                <p:cNvSpPr/>
                <p:nvPr/>
              </p:nvSpPr>
              <p:spPr bwMode="auto">
                <a:xfrm>
                  <a:off x="4040879" y="1702648"/>
                  <a:ext cx="4785547" cy="2034787"/>
                </a:xfrm>
                <a:custGeom>
                  <a:avLst/>
                  <a:gdLst/>
                  <a:ahLst/>
                  <a:cxnLst>
                    <a:cxn ang="0">
                      <a:pos x="1892" y="126"/>
                    </a:cxn>
                    <a:cxn ang="0">
                      <a:pos x="1672" y="98"/>
                    </a:cxn>
                    <a:cxn ang="0">
                      <a:pos x="1542" y="104"/>
                    </a:cxn>
                    <a:cxn ang="0">
                      <a:pos x="1376" y="58"/>
                    </a:cxn>
                    <a:cxn ang="0">
                      <a:pos x="1224" y="92"/>
                    </a:cxn>
                    <a:cxn ang="0">
                      <a:pos x="1118" y="70"/>
                    </a:cxn>
                    <a:cxn ang="0">
                      <a:pos x="1026" y="70"/>
                    </a:cxn>
                    <a:cxn ang="0">
                      <a:pos x="958" y="24"/>
                    </a:cxn>
                    <a:cxn ang="0">
                      <a:pos x="928" y="36"/>
                    </a:cxn>
                    <a:cxn ang="0">
                      <a:pos x="828" y="64"/>
                    </a:cxn>
                    <a:cxn ang="0">
                      <a:pos x="820" y="110"/>
                    </a:cxn>
                    <a:cxn ang="0">
                      <a:pos x="730" y="104"/>
                    </a:cxn>
                    <a:cxn ang="0">
                      <a:pos x="752" y="138"/>
                    </a:cxn>
                    <a:cxn ang="0">
                      <a:pos x="714" y="98"/>
                    </a:cxn>
                    <a:cxn ang="0">
                      <a:pos x="692" y="126"/>
                    </a:cxn>
                    <a:cxn ang="0">
                      <a:pos x="554" y="92"/>
                    </a:cxn>
                    <a:cxn ang="0">
                      <a:pos x="562" y="58"/>
                    </a:cxn>
                    <a:cxn ang="0">
                      <a:pos x="586" y="116"/>
                    </a:cxn>
                    <a:cxn ang="0">
                      <a:pos x="540" y="126"/>
                    </a:cxn>
                    <a:cxn ang="0">
                      <a:pos x="464" y="156"/>
                    </a:cxn>
                    <a:cxn ang="0">
                      <a:pos x="394" y="172"/>
                    </a:cxn>
                    <a:cxn ang="0">
                      <a:pos x="440" y="138"/>
                    </a:cxn>
                    <a:cxn ang="0">
                      <a:pos x="296" y="122"/>
                    </a:cxn>
                    <a:cxn ang="0">
                      <a:pos x="182" y="190"/>
                    </a:cxn>
                    <a:cxn ang="0">
                      <a:pos x="152" y="242"/>
                    </a:cxn>
                    <a:cxn ang="0">
                      <a:pos x="236" y="264"/>
                    </a:cxn>
                    <a:cxn ang="0">
                      <a:pos x="258" y="184"/>
                    </a:cxn>
                    <a:cxn ang="0">
                      <a:pos x="364" y="212"/>
                    </a:cxn>
                    <a:cxn ang="0">
                      <a:pos x="258" y="264"/>
                    </a:cxn>
                    <a:cxn ang="0">
                      <a:pos x="182" y="252"/>
                    </a:cxn>
                    <a:cxn ang="0">
                      <a:pos x="98" y="316"/>
                    </a:cxn>
                    <a:cxn ang="0">
                      <a:pos x="0" y="368"/>
                    </a:cxn>
                    <a:cxn ang="0">
                      <a:pos x="68" y="420"/>
                    </a:cxn>
                    <a:cxn ang="0">
                      <a:pos x="212" y="378"/>
                    </a:cxn>
                    <a:cxn ang="0">
                      <a:pos x="244" y="374"/>
                    </a:cxn>
                    <a:cxn ang="0">
                      <a:pos x="274" y="374"/>
                    </a:cxn>
                    <a:cxn ang="0">
                      <a:pos x="342" y="378"/>
                    </a:cxn>
                    <a:cxn ang="0">
                      <a:pos x="394" y="338"/>
                    </a:cxn>
                    <a:cxn ang="0">
                      <a:pos x="440" y="378"/>
                    </a:cxn>
                    <a:cxn ang="0">
                      <a:pos x="364" y="408"/>
                    </a:cxn>
                    <a:cxn ang="0">
                      <a:pos x="440" y="442"/>
                    </a:cxn>
                    <a:cxn ang="0">
                      <a:pos x="472" y="488"/>
                    </a:cxn>
                    <a:cxn ang="0">
                      <a:pos x="586" y="580"/>
                    </a:cxn>
                    <a:cxn ang="0">
                      <a:pos x="662" y="488"/>
                    </a:cxn>
                    <a:cxn ang="0">
                      <a:pos x="562" y="470"/>
                    </a:cxn>
                    <a:cxn ang="0">
                      <a:pos x="698" y="488"/>
                    </a:cxn>
                    <a:cxn ang="0">
                      <a:pos x="798" y="516"/>
                    </a:cxn>
                    <a:cxn ang="0">
                      <a:pos x="904" y="596"/>
                    </a:cxn>
                    <a:cxn ang="0">
                      <a:pos x="1042" y="528"/>
                    </a:cxn>
                    <a:cxn ang="0">
                      <a:pos x="1110" y="568"/>
                    </a:cxn>
                    <a:cxn ang="0">
                      <a:pos x="1202" y="562"/>
                    </a:cxn>
                    <a:cxn ang="0">
                      <a:pos x="1216" y="504"/>
                    </a:cxn>
                    <a:cxn ang="0">
                      <a:pos x="1292" y="430"/>
                    </a:cxn>
                    <a:cxn ang="0">
                      <a:pos x="1314" y="378"/>
                    </a:cxn>
                    <a:cxn ang="0">
                      <a:pos x="1346" y="378"/>
                    </a:cxn>
                    <a:cxn ang="0">
                      <a:pos x="1414" y="258"/>
                    </a:cxn>
                    <a:cxn ang="0">
                      <a:pos x="1474" y="208"/>
                    </a:cxn>
                    <a:cxn ang="0">
                      <a:pos x="1626" y="178"/>
                    </a:cxn>
                    <a:cxn ang="0">
                      <a:pos x="1618" y="270"/>
                    </a:cxn>
                    <a:cxn ang="0">
                      <a:pos x="1680" y="190"/>
                    </a:cxn>
                    <a:cxn ang="0">
                      <a:pos x="1786" y="156"/>
                    </a:cxn>
                  </a:cxnLst>
                  <a:rect l="0" t="0" r="r" b="b"/>
                  <a:pathLst>
                    <a:path w="1892" h="608">
                      <a:moveTo>
                        <a:pt x="1786" y="126"/>
                      </a:moveTo>
                      <a:lnTo>
                        <a:pt x="1808" y="132"/>
                      </a:lnTo>
                      <a:lnTo>
                        <a:pt x="1840" y="144"/>
                      </a:lnTo>
                      <a:lnTo>
                        <a:pt x="1870" y="156"/>
                      </a:lnTo>
                      <a:lnTo>
                        <a:pt x="1870" y="144"/>
                      </a:lnTo>
                      <a:lnTo>
                        <a:pt x="1862" y="132"/>
                      </a:lnTo>
                      <a:lnTo>
                        <a:pt x="1892" y="126"/>
                      </a:lnTo>
                      <a:lnTo>
                        <a:pt x="1870" y="122"/>
                      </a:lnTo>
                      <a:lnTo>
                        <a:pt x="1854" y="122"/>
                      </a:lnTo>
                      <a:lnTo>
                        <a:pt x="1824" y="116"/>
                      </a:lnTo>
                      <a:lnTo>
                        <a:pt x="1794" y="110"/>
                      </a:lnTo>
                      <a:lnTo>
                        <a:pt x="1740" y="98"/>
                      </a:lnTo>
                      <a:lnTo>
                        <a:pt x="1694" y="92"/>
                      </a:lnTo>
                      <a:lnTo>
                        <a:pt x="1672" y="98"/>
                      </a:lnTo>
                      <a:lnTo>
                        <a:pt x="1642" y="98"/>
                      </a:lnTo>
                      <a:lnTo>
                        <a:pt x="1648" y="110"/>
                      </a:lnTo>
                      <a:lnTo>
                        <a:pt x="1618" y="98"/>
                      </a:lnTo>
                      <a:lnTo>
                        <a:pt x="1610" y="104"/>
                      </a:lnTo>
                      <a:lnTo>
                        <a:pt x="1588" y="98"/>
                      </a:lnTo>
                      <a:lnTo>
                        <a:pt x="1566" y="98"/>
                      </a:lnTo>
                      <a:lnTo>
                        <a:pt x="1542" y="104"/>
                      </a:lnTo>
                      <a:lnTo>
                        <a:pt x="1526" y="92"/>
                      </a:lnTo>
                      <a:lnTo>
                        <a:pt x="1506" y="72"/>
                      </a:lnTo>
                      <a:lnTo>
                        <a:pt x="1466" y="80"/>
                      </a:lnTo>
                      <a:lnTo>
                        <a:pt x="1420" y="80"/>
                      </a:lnTo>
                      <a:lnTo>
                        <a:pt x="1390" y="86"/>
                      </a:lnTo>
                      <a:lnTo>
                        <a:pt x="1412" y="80"/>
                      </a:lnTo>
                      <a:lnTo>
                        <a:pt x="1376" y="58"/>
                      </a:lnTo>
                      <a:lnTo>
                        <a:pt x="1330" y="76"/>
                      </a:lnTo>
                      <a:lnTo>
                        <a:pt x="1308" y="70"/>
                      </a:lnTo>
                      <a:lnTo>
                        <a:pt x="1300" y="80"/>
                      </a:lnTo>
                      <a:lnTo>
                        <a:pt x="1276" y="80"/>
                      </a:lnTo>
                      <a:lnTo>
                        <a:pt x="1246" y="86"/>
                      </a:lnTo>
                      <a:lnTo>
                        <a:pt x="1232" y="80"/>
                      </a:lnTo>
                      <a:lnTo>
                        <a:pt x="1224" y="92"/>
                      </a:lnTo>
                      <a:lnTo>
                        <a:pt x="1202" y="86"/>
                      </a:lnTo>
                      <a:lnTo>
                        <a:pt x="1178" y="80"/>
                      </a:lnTo>
                      <a:lnTo>
                        <a:pt x="1194" y="76"/>
                      </a:lnTo>
                      <a:lnTo>
                        <a:pt x="1178" y="64"/>
                      </a:lnTo>
                      <a:lnTo>
                        <a:pt x="1162" y="64"/>
                      </a:lnTo>
                      <a:lnTo>
                        <a:pt x="1148" y="70"/>
                      </a:lnTo>
                      <a:lnTo>
                        <a:pt x="1118" y="70"/>
                      </a:lnTo>
                      <a:lnTo>
                        <a:pt x="1102" y="64"/>
                      </a:lnTo>
                      <a:lnTo>
                        <a:pt x="1064" y="70"/>
                      </a:lnTo>
                      <a:lnTo>
                        <a:pt x="1034" y="70"/>
                      </a:lnTo>
                      <a:lnTo>
                        <a:pt x="1018" y="76"/>
                      </a:lnTo>
                      <a:lnTo>
                        <a:pt x="974" y="92"/>
                      </a:lnTo>
                      <a:lnTo>
                        <a:pt x="996" y="80"/>
                      </a:lnTo>
                      <a:lnTo>
                        <a:pt x="1026" y="70"/>
                      </a:lnTo>
                      <a:lnTo>
                        <a:pt x="1048" y="52"/>
                      </a:lnTo>
                      <a:lnTo>
                        <a:pt x="1034" y="46"/>
                      </a:lnTo>
                      <a:lnTo>
                        <a:pt x="1018" y="40"/>
                      </a:lnTo>
                      <a:lnTo>
                        <a:pt x="1004" y="40"/>
                      </a:lnTo>
                      <a:lnTo>
                        <a:pt x="974" y="46"/>
                      </a:lnTo>
                      <a:lnTo>
                        <a:pt x="964" y="40"/>
                      </a:lnTo>
                      <a:lnTo>
                        <a:pt x="958" y="24"/>
                      </a:lnTo>
                      <a:lnTo>
                        <a:pt x="934" y="18"/>
                      </a:lnTo>
                      <a:lnTo>
                        <a:pt x="950" y="6"/>
                      </a:lnTo>
                      <a:lnTo>
                        <a:pt x="928" y="0"/>
                      </a:lnTo>
                      <a:lnTo>
                        <a:pt x="912" y="18"/>
                      </a:lnTo>
                      <a:lnTo>
                        <a:pt x="934" y="24"/>
                      </a:lnTo>
                      <a:lnTo>
                        <a:pt x="942" y="40"/>
                      </a:lnTo>
                      <a:lnTo>
                        <a:pt x="928" y="36"/>
                      </a:lnTo>
                      <a:lnTo>
                        <a:pt x="920" y="46"/>
                      </a:lnTo>
                      <a:lnTo>
                        <a:pt x="896" y="40"/>
                      </a:lnTo>
                      <a:lnTo>
                        <a:pt x="882" y="40"/>
                      </a:lnTo>
                      <a:lnTo>
                        <a:pt x="866" y="46"/>
                      </a:lnTo>
                      <a:lnTo>
                        <a:pt x="844" y="46"/>
                      </a:lnTo>
                      <a:lnTo>
                        <a:pt x="820" y="52"/>
                      </a:lnTo>
                      <a:lnTo>
                        <a:pt x="828" y="64"/>
                      </a:lnTo>
                      <a:lnTo>
                        <a:pt x="828" y="80"/>
                      </a:lnTo>
                      <a:lnTo>
                        <a:pt x="820" y="70"/>
                      </a:lnTo>
                      <a:lnTo>
                        <a:pt x="798" y="76"/>
                      </a:lnTo>
                      <a:lnTo>
                        <a:pt x="776" y="76"/>
                      </a:lnTo>
                      <a:lnTo>
                        <a:pt x="798" y="86"/>
                      </a:lnTo>
                      <a:lnTo>
                        <a:pt x="814" y="98"/>
                      </a:lnTo>
                      <a:lnTo>
                        <a:pt x="820" y="110"/>
                      </a:lnTo>
                      <a:lnTo>
                        <a:pt x="814" y="122"/>
                      </a:lnTo>
                      <a:lnTo>
                        <a:pt x="798" y="110"/>
                      </a:lnTo>
                      <a:lnTo>
                        <a:pt x="790" y="92"/>
                      </a:lnTo>
                      <a:lnTo>
                        <a:pt x="760" y="92"/>
                      </a:lnTo>
                      <a:lnTo>
                        <a:pt x="744" y="98"/>
                      </a:lnTo>
                      <a:lnTo>
                        <a:pt x="722" y="86"/>
                      </a:lnTo>
                      <a:lnTo>
                        <a:pt x="730" y="104"/>
                      </a:lnTo>
                      <a:lnTo>
                        <a:pt x="738" y="122"/>
                      </a:lnTo>
                      <a:lnTo>
                        <a:pt x="760" y="122"/>
                      </a:lnTo>
                      <a:lnTo>
                        <a:pt x="782" y="132"/>
                      </a:lnTo>
                      <a:lnTo>
                        <a:pt x="776" y="150"/>
                      </a:lnTo>
                      <a:lnTo>
                        <a:pt x="776" y="138"/>
                      </a:lnTo>
                      <a:lnTo>
                        <a:pt x="752" y="126"/>
                      </a:lnTo>
                      <a:lnTo>
                        <a:pt x="752" y="138"/>
                      </a:lnTo>
                      <a:lnTo>
                        <a:pt x="744" y="126"/>
                      </a:lnTo>
                      <a:lnTo>
                        <a:pt x="738" y="144"/>
                      </a:lnTo>
                      <a:lnTo>
                        <a:pt x="730" y="160"/>
                      </a:lnTo>
                      <a:lnTo>
                        <a:pt x="714" y="156"/>
                      </a:lnTo>
                      <a:lnTo>
                        <a:pt x="722" y="144"/>
                      </a:lnTo>
                      <a:lnTo>
                        <a:pt x="722" y="126"/>
                      </a:lnTo>
                      <a:lnTo>
                        <a:pt x="714" y="98"/>
                      </a:lnTo>
                      <a:lnTo>
                        <a:pt x="714" y="86"/>
                      </a:lnTo>
                      <a:lnTo>
                        <a:pt x="706" y="70"/>
                      </a:lnTo>
                      <a:lnTo>
                        <a:pt x="676" y="80"/>
                      </a:lnTo>
                      <a:lnTo>
                        <a:pt x="662" y="98"/>
                      </a:lnTo>
                      <a:lnTo>
                        <a:pt x="662" y="110"/>
                      </a:lnTo>
                      <a:lnTo>
                        <a:pt x="676" y="116"/>
                      </a:lnTo>
                      <a:lnTo>
                        <a:pt x="692" y="126"/>
                      </a:lnTo>
                      <a:lnTo>
                        <a:pt x="654" y="122"/>
                      </a:lnTo>
                      <a:lnTo>
                        <a:pt x="638" y="116"/>
                      </a:lnTo>
                      <a:lnTo>
                        <a:pt x="614" y="110"/>
                      </a:lnTo>
                      <a:lnTo>
                        <a:pt x="570" y="110"/>
                      </a:lnTo>
                      <a:lnTo>
                        <a:pt x="570" y="104"/>
                      </a:lnTo>
                      <a:lnTo>
                        <a:pt x="562" y="104"/>
                      </a:lnTo>
                      <a:lnTo>
                        <a:pt x="554" y="92"/>
                      </a:lnTo>
                      <a:lnTo>
                        <a:pt x="554" y="76"/>
                      </a:lnTo>
                      <a:lnTo>
                        <a:pt x="592" y="64"/>
                      </a:lnTo>
                      <a:lnTo>
                        <a:pt x="630" y="52"/>
                      </a:lnTo>
                      <a:lnTo>
                        <a:pt x="654" y="36"/>
                      </a:lnTo>
                      <a:lnTo>
                        <a:pt x="630" y="40"/>
                      </a:lnTo>
                      <a:lnTo>
                        <a:pt x="586" y="52"/>
                      </a:lnTo>
                      <a:lnTo>
                        <a:pt x="562" y="58"/>
                      </a:lnTo>
                      <a:lnTo>
                        <a:pt x="546" y="76"/>
                      </a:lnTo>
                      <a:lnTo>
                        <a:pt x="532" y="98"/>
                      </a:lnTo>
                      <a:lnTo>
                        <a:pt x="540" y="98"/>
                      </a:lnTo>
                      <a:lnTo>
                        <a:pt x="532" y="110"/>
                      </a:lnTo>
                      <a:lnTo>
                        <a:pt x="554" y="116"/>
                      </a:lnTo>
                      <a:lnTo>
                        <a:pt x="566" y="110"/>
                      </a:lnTo>
                      <a:lnTo>
                        <a:pt x="586" y="116"/>
                      </a:lnTo>
                      <a:lnTo>
                        <a:pt x="600" y="116"/>
                      </a:lnTo>
                      <a:lnTo>
                        <a:pt x="614" y="122"/>
                      </a:lnTo>
                      <a:lnTo>
                        <a:pt x="600" y="126"/>
                      </a:lnTo>
                      <a:lnTo>
                        <a:pt x="578" y="122"/>
                      </a:lnTo>
                      <a:lnTo>
                        <a:pt x="546" y="132"/>
                      </a:lnTo>
                      <a:lnTo>
                        <a:pt x="546" y="122"/>
                      </a:lnTo>
                      <a:lnTo>
                        <a:pt x="540" y="126"/>
                      </a:lnTo>
                      <a:lnTo>
                        <a:pt x="508" y="132"/>
                      </a:lnTo>
                      <a:lnTo>
                        <a:pt x="494" y="150"/>
                      </a:lnTo>
                      <a:lnTo>
                        <a:pt x="486" y="138"/>
                      </a:lnTo>
                      <a:lnTo>
                        <a:pt x="494" y="126"/>
                      </a:lnTo>
                      <a:lnTo>
                        <a:pt x="464" y="126"/>
                      </a:lnTo>
                      <a:lnTo>
                        <a:pt x="472" y="138"/>
                      </a:lnTo>
                      <a:lnTo>
                        <a:pt x="464" y="156"/>
                      </a:lnTo>
                      <a:lnTo>
                        <a:pt x="456" y="156"/>
                      </a:lnTo>
                      <a:lnTo>
                        <a:pt x="440" y="160"/>
                      </a:lnTo>
                      <a:lnTo>
                        <a:pt x="434" y="166"/>
                      </a:lnTo>
                      <a:lnTo>
                        <a:pt x="410" y="166"/>
                      </a:lnTo>
                      <a:lnTo>
                        <a:pt x="426" y="184"/>
                      </a:lnTo>
                      <a:lnTo>
                        <a:pt x="410" y="178"/>
                      </a:lnTo>
                      <a:lnTo>
                        <a:pt x="394" y="172"/>
                      </a:lnTo>
                      <a:lnTo>
                        <a:pt x="402" y="160"/>
                      </a:lnTo>
                      <a:lnTo>
                        <a:pt x="372" y="156"/>
                      </a:lnTo>
                      <a:lnTo>
                        <a:pt x="358" y="150"/>
                      </a:lnTo>
                      <a:lnTo>
                        <a:pt x="386" y="156"/>
                      </a:lnTo>
                      <a:lnTo>
                        <a:pt x="418" y="156"/>
                      </a:lnTo>
                      <a:lnTo>
                        <a:pt x="440" y="150"/>
                      </a:lnTo>
                      <a:lnTo>
                        <a:pt x="440" y="138"/>
                      </a:lnTo>
                      <a:lnTo>
                        <a:pt x="410" y="138"/>
                      </a:lnTo>
                      <a:lnTo>
                        <a:pt x="402" y="126"/>
                      </a:lnTo>
                      <a:lnTo>
                        <a:pt x="380" y="126"/>
                      </a:lnTo>
                      <a:lnTo>
                        <a:pt x="364" y="122"/>
                      </a:lnTo>
                      <a:lnTo>
                        <a:pt x="350" y="116"/>
                      </a:lnTo>
                      <a:lnTo>
                        <a:pt x="312" y="116"/>
                      </a:lnTo>
                      <a:lnTo>
                        <a:pt x="296" y="122"/>
                      </a:lnTo>
                      <a:lnTo>
                        <a:pt x="296" y="110"/>
                      </a:lnTo>
                      <a:lnTo>
                        <a:pt x="274" y="122"/>
                      </a:lnTo>
                      <a:lnTo>
                        <a:pt x="250" y="122"/>
                      </a:lnTo>
                      <a:lnTo>
                        <a:pt x="236" y="132"/>
                      </a:lnTo>
                      <a:lnTo>
                        <a:pt x="212" y="150"/>
                      </a:lnTo>
                      <a:lnTo>
                        <a:pt x="198" y="166"/>
                      </a:lnTo>
                      <a:lnTo>
                        <a:pt x="182" y="190"/>
                      </a:lnTo>
                      <a:lnTo>
                        <a:pt x="160" y="190"/>
                      </a:lnTo>
                      <a:lnTo>
                        <a:pt x="144" y="196"/>
                      </a:lnTo>
                      <a:lnTo>
                        <a:pt x="136" y="208"/>
                      </a:lnTo>
                      <a:lnTo>
                        <a:pt x="130" y="218"/>
                      </a:lnTo>
                      <a:lnTo>
                        <a:pt x="136" y="236"/>
                      </a:lnTo>
                      <a:lnTo>
                        <a:pt x="136" y="248"/>
                      </a:lnTo>
                      <a:lnTo>
                        <a:pt x="152" y="242"/>
                      </a:lnTo>
                      <a:lnTo>
                        <a:pt x="168" y="236"/>
                      </a:lnTo>
                      <a:lnTo>
                        <a:pt x="190" y="230"/>
                      </a:lnTo>
                      <a:lnTo>
                        <a:pt x="198" y="242"/>
                      </a:lnTo>
                      <a:lnTo>
                        <a:pt x="204" y="258"/>
                      </a:lnTo>
                      <a:lnTo>
                        <a:pt x="212" y="264"/>
                      </a:lnTo>
                      <a:lnTo>
                        <a:pt x="212" y="264"/>
                      </a:lnTo>
                      <a:lnTo>
                        <a:pt x="236" y="264"/>
                      </a:lnTo>
                      <a:lnTo>
                        <a:pt x="236" y="252"/>
                      </a:lnTo>
                      <a:lnTo>
                        <a:pt x="250" y="242"/>
                      </a:lnTo>
                      <a:lnTo>
                        <a:pt x="250" y="230"/>
                      </a:lnTo>
                      <a:lnTo>
                        <a:pt x="244" y="218"/>
                      </a:lnTo>
                      <a:lnTo>
                        <a:pt x="236" y="208"/>
                      </a:lnTo>
                      <a:lnTo>
                        <a:pt x="236" y="196"/>
                      </a:lnTo>
                      <a:lnTo>
                        <a:pt x="258" y="184"/>
                      </a:lnTo>
                      <a:lnTo>
                        <a:pt x="258" y="172"/>
                      </a:lnTo>
                      <a:lnTo>
                        <a:pt x="282" y="166"/>
                      </a:lnTo>
                      <a:lnTo>
                        <a:pt x="304" y="172"/>
                      </a:lnTo>
                      <a:lnTo>
                        <a:pt x="282" y="190"/>
                      </a:lnTo>
                      <a:lnTo>
                        <a:pt x="266" y="190"/>
                      </a:lnTo>
                      <a:lnTo>
                        <a:pt x="282" y="212"/>
                      </a:lnTo>
                      <a:lnTo>
                        <a:pt x="364" y="212"/>
                      </a:lnTo>
                      <a:lnTo>
                        <a:pt x="350" y="218"/>
                      </a:lnTo>
                      <a:lnTo>
                        <a:pt x="334" y="218"/>
                      </a:lnTo>
                      <a:lnTo>
                        <a:pt x="312" y="224"/>
                      </a:lnTo>
                      <a:lnTo>
                        <a:pt x="304" y="242"/>
                      </a:lnTo>
                      <a:lnTo>
                        <a:pt x="282" y="236"/>
                      </a:lnTo>
                      <a:lnTo>
                        <a:pt x="282" y="264"/>
                      </a:lnTo>
                      <a:lnTo>
                        <a:pt x="258" y="264"/>
                      </a:lnTo>
                      <a:lnTo>
                        <a:pt x="236" y="270"/>
                      </a:lnTo>
                      <a:lnTo>
                        <a:pt x="212" y="270"/>
                      </a:lnTo>
                      <a:lnTo>
                        <a:pt x="198" y="276"/>
                      </a:lnTo>
                      <a:lnTo>
                        <a:pt x="174" y="282"/>
                      </a:lnTo>
                      <a:lnTo>
                        <a:pt x="182" y="270"/>
                      </a:lnTo>
                      <a:lnTo>
                        <a:pt x="198" y="252"/>
                      </a:lnTo>
                      <a:lnTo>
                        <a:pt x="182" y="252"/>
                      </a:lnTo>
                      <a:lnTo>
                        <a:pt x="160" y="248"/>
                      </a:lnTo>
                      <a:lnTo>
                        <a:pt x="168" y="264"/>
                      </a:lnTo>
                      <a:lnTo>
                        <a:pt x="168" y="282"/>
                      </a:lnTo>
                      <a:lnTo>
                        <a:pt x="144" y="282"/>
                      </a:lnTo>
                      <a:lnTo>
                        <a:pt x="136" y="294"/>
                      </a:lnTo>
                      <a:lnTo>
                        <a:pt x="114" y="304"/>
                      </a:lnTo>
                      <a:lnTo>
                        <a:pt x="98" y="316"/>
                      </a:lnTo>
                      <a:lnTo>
                        <a:pt x="76" y="316"/>
                      </a:lnTo>
                      <a:lnTo>
                        <a:pt x="52" y="322"/>
                      </a:lnTo>
                      <a:lnTo>
                        <a:pt x="52" y="332"/>
                      </a:lnTo>
                      <a:lnTo>
                        <a:pt x="68" y="344"/>
                      </a:lnTo>
                      <a:lnTo>
                        <a:pt x="76" y="362"/>
                      </a:lnTo>
                      <a:lnTo>
                        <a:pt x="52" y="368"/>
                      </a:lnTo>
                      <a:lnTo>
                        <a:pt x="0" y="368"/>
                      </a:lnTo>
                      <a:lnTo>
                        <a:pt x="0" y="378"/>
                      </a:lnTo>
                      <a:lnTo>
                        <a:pt x="16" y="378"/>
                      </a:lnTo>
                      <a:lnTo>
                        <a:pt x="6" y="384"/>
                      </a:lnTo>
                      <a:lnTo>
                        <a:pt x="6" y="424"/>
                      </a:lnTo>
                      <a:lnTo>
                        <a:pt x="30" y="420"/>
                      </a:lnTo>
                      <a:lnTo>
                        <a:pt x="46" y="424"/>
                      </a:lnTo>
                      <a:lnTo>
                        <a:pt x="68" y="420"/>
                      </a:lnTo>
                      <a:lnTo>
                        <a:pt x="98" y="408"/>
                      </a:lnTo>
                      <a:lnTo>
                        <a:pt x="98" y="396"/>
                      </a:lnTo>
                      <a:lnTo>
                        <a:pt x="114" y="378"/>
                      </a:lnTo>
                      <a:lnTo>
                        <a:pt x="130" y="368"/>
                      </a:lnTo>
                      <a:lnTo>
                        <a:pt x="174" y="368"/>
                      </a:lnTo>
                      <a:lnTo>
                        <a:pt x="198" y="356"/>
                      </a:lnTo>
                      <a:lnTo>
                        <a:pt x="212" y="378"/>
                      </a:lnTo>
                      <a:lnTo>
                        <a:pt x="228" y="390"/>
                      </a:lnTo>
                      <a:lnTo>
                        <a:pt x="236" y="402"/>
                      </a:lnTo>
                      <a:lnTo>
                        <a:pt x="220" y="408"/>
                      </a:lnTo>
                      <a:lnTo>
                        <a:pt x="236" y="420"/>
                      </a:lnTo>
                      <a:lnTo>
                        <a:pt x="250" y="408"/>
                      </a:lnTo>
                      <a:lnTo>
                        <a:pt x="250" y="390"/>
                      </a:lnTo>
                      <a:lnTo>
                        <a:pt x="244" y="374"/>
                      </a:lnTo>
                      <a:lnTo>
                        <a:pt x="236" y="384"/>
                      </a:lnTo>
                      <a:lnTo>
                        <a:pt x="220" y="362"/>
                      </a:lnTo>
                      <a:lnTo>
                        <a:pt x="204" y="350"/>
                      </a:lnTo>
                      <a:lnTo>
                        <a:pt x="228" y="350"/>
                      </a:lnTo>
                      <a:lnTo>
                        <a:pt x="236" y="356"/>
                      </a:lnTo>
                      <a:lnTo>
                        <a:pt x="258" y="368"/>
                      </a:lnTo>
                      <a:lnTo>
                        <a:pt x="274" y="374"/>
                      </a:lnTo>
                      <a:lnTo>
                        <a:pt x="288" y="384"/>
                      </a:lnTo>
                      <a:lnTo>
                        <a:pt x="304" y="408"/>
                      </a:lnTo>
                      <a:lnTo>
                        <a:pt x="318" y="412"/>
                      </a:lnTo>
                      <a:lnTo>
                        <a:pt x="318" y="402"/>
                      </a:lnTo>
                      <a:lnTo>
                        <a:pt x="312" y="390"/>
                      </a:lnTo>
                      <a:lnTo>
                        <a:pt x="318" y="378"/>
                      </a:lnTo>
                      <a:lnTo>
                        <a:pt x="342" y="378"/>
                      </a:lnTo>
                      <a:lnTo>
                        <a:pt x="364" y="374"/>
                      </a:lnTo>
                      <a:lnTo>
                        <a:pt x="350" y="368"/>
                      </a:lnTo>
                      <a:lnTo>
                        <a:pt x="350" y="356"/>
                      </a:lnTo>
                      <a:lnTo>
                        <a:pt x="364" y="338"/>
                      </a:lnTo>
                      <a:lnTo>
                        <a:pt x="386" y="332"/>
                      </a:lnTo>
                      <a:lnTo>
                        <a:pt x="410" y="328"/>
                      </a:lnTo>
                      <a:lnTo>
                        <a:pt x="394" y="338"/>
                      </a:lnTo>
                      <a:lnTo>
                        <a:pt x="418" y="350"/>
                      </a:lnTo>
                      <a:lnTo>
                        <a:pt x="440" y="344"/>
                      </a:lnTo>
                      <a:lnTo>
                        <a:pt x="464" y="356"/>
                      </a:lnTo>
                      <a:lnTo>
                        <a:pt x="494" y="356"/>
                      </a:lnTo>
                      <a:lnTo>
                        <a:pt x="502" y="378"/>
                      </a:lnTo>
                      <a:lnTo>
                        <a:pt x="464" y="384"/>
                      </a:lnTo>
                      <a:lnTo>
                        <a:pt x="440" y="378"/>
                      </a:lnTo>
                      <a:lnTo>
                        <a:pt x="426" y="378"/>
                      </a:lnTo>
                      <a:lnTo>
                        <a:pt x="410" y="374"/>
                      </a:lnTo>
                      <a:lnTo>
                        <a:pt x="386" y="374"/>
                      </a:lnTo>
                      <a:lnTo>
                        <a:pt x="364" y="384"/>
                      </a:lnTo>
                      <a:lnTo>
                        <a:pt x="350" y="384"/>
                      </a:lnTo>
                      <a:lnTo>
                        <a:pt x="358" y="396"/>
                      </a:lnTo>
                      <a:lnTo>
                        <a:pt x="364" y="408"/>
                      </a:lnTo>
                      <a:lnTo>
                        <a:pt x="380" y="420"/>
                      </a:lnTo>
                      <a:lnTo>
                        <a:pt x="418" y="420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lnTo>
                        <a:pt x="418" y="430"/>
                      </a:lnTo>
                      <a:lnTo>
                        <a:pt x="440" y="430"/>
                      </a:lnTo>
                      <a:lnTo>
                        <a:pt x="440" y="442"/>
                      </a:lnTo>
                      <a:lnTo>
                        <a:pt x="434" y="460"/>
                      </a:lnTo>
                      <a:lnTo>
                        <a:pt x="418" y="448"/>
                      </a:lnTo>
                      <a:lnTo>
                        <a:pt x="418" y="466"/>
                      </a:lnTo>
                      <a:lnTo>
                        <a:pt x="426" y="466"/>
                      </a:lnTo>
                      <a:lnTo>
                        <a:pt x="440" y="476"/>
                      </a:lnTo>
                      <a:lnTo>
                        <a:pt x="448" y="488"/>
                      </a:lnTo>
                      <a:lnTo>
                        <a:pt x="472" y="488"/>
                      </a:lnTo>
                      <a:lnTo>
                        <a:pt x="478" y="504"/>
                      </a:lnTo>
                      <a:lnTo>
                        <a:pt x="486" y="528"/>
                      </a:lnTo>
                      <a:lnTo>
                        <a:pt x="508" y="534"/>
                      </a:lnTo>
                      <a:lnTo>
                        <a:pt x="524" y="546"/>
                      </a:lnTo>
                      <a:lnTo>
                        <a:pt x="532" y="568"/>
                      </a:lnTo>
                      <a:lnTo>
                        <a:pt x="554" y="584"/>
                      </a:lnTo>
                      <a:lnTo>
                        <a:pt x="586" y="580"/>
                      </a:lnTo>
                      <a:lnTo>
                        <a:pt x="622" y="562"/>
                      </a:lnTo>
                      <a:lnTo>
                        <a:pt x="646" y="552"/>
                      </a:lnTo>
                      <a:lnTo>
                        <a:pt x="668" y="540"/>
                      </a:lnTo>
                      <a:lnTo>
                        <a:pt x="692" y="522"/>
                      </a:lnTo>
                      <a:lnTo>
                        <a:pt x="698" y="504"/>
                      </a:lnTo>
                      <a:lnTo>
                        <a:pt x="668" y="500"/>
                      </a:lnTo>
                      <a:lnTo>
                        <a:pt x="662" y="488"/>
                      </a:lnTo>
                      <a:lnTo>
                        <a:pt x="646" y="500"/>
                      </a:lnTo>
                      <a:lnTo>
                        <a:pt x="614" y="504"/>
                      </a:lnTo>
                      <a:lnTo>
                        <a:pt x="614" y="516"/>
                      </a:lnTo>
                      <a:lnTo>
                        <a:pt x="608" y="500"/>
                      </a:lnTo>
                      <a:lnTo>
                        <a:pt x="592" y="488"/>
                      </a:lnTo>
                      <a:lnTo>
                        <a:pt x="570" y="482"/>
                      </a:lnTo>
                      <a:lnTo>
                        <a:pt x="562" y="470"/>
                      </a:lnTo>
                      <a:lnTo>
                        <a:pt x="562" y="454"/>
                      </a:lnTo>
                      <a:lnTo>
                        <a:pt x="586" y="454"/>
                      </a:lnTo>
                      <a:lnTo>
                        <a:pt x="622" y="476"/>
                      </a:lnTo>
                      <a:lnTo>
                        <a:pt x="646" y="476"/>
                      </a:lnTo>
                      <a:lnTo>
                        <a:pt x="654" y="482"/>
                      </a:lnTo>
                      <a:lnTo>
                        <a:pt x="668" y="482"/>
                      </a:lnTo>
                      <a:lnTo>
                        <a:pt x="698" y="488"/>
                      </a:lnTo>
                      <a:lnTo>
                        <a:pt x="722" y="488"/>
                      </a:lnTo>
                      <a:lnTo>
                        <a:pt x="760" y="482"/>
                      </a:lnTo>
                      <a:lnTo>
                        <a:pt x="768" y="482"/>
                      </a:lnTo>
                      <a:lnTo>
                        <a:pt x="776" y="500"/>
                      </a:lnTo>
                      <a:lnTo>
                        <a:pt x="798" y="494"/>
                      </a:lnTo>
                      <a:lnTo>
                        <a:pt x="782" y="504"/>
                      </a:lnTo>
                      <a:lnTo>
                        <a:pt x="798" y="516"/>
                      </a:lnTo>
                      <a:lnTo>
                        <a:pt x="820" y="510"/>
                      </a:lnTo>
                      <a:lnTo>
                        <a:pt x="828" y="534"/>
                      </a:lnTo>
                      <a:lnTo>
                        <a:pt x="844" y="556"/>
                      </a:lnTo>
                      <a:lnTo>
                        <a:pt x="858" y="590"/>
                      </a:lnTo>
                      <a:lnTo>
                        <a:pt x="874" y="608"/>
                      </a:lnTo>
                      <a:lnTo>
                        <a:pt x="890" y="596"/>
                      </a:lnTo>
                      <a:lnTo>
                        <a:pt x="904" y="596"/>
                      </a:lnTo>
                      <a:lnTo>
                        <a:pt x="904" y="584"/>
                      </a:lnTo>
                      <a:lnTo>
                        <a:pt x="920" y="574"/>
                      </a:lnTo>
                      <a:lnTo>
                        <a:pt x="920" y="552"/>
                      </a:lnTo>
                      <a:lnTo>
                        <a:pt x="942" y="534"/>
                      </a:lnTo>
                      <a:lnTo>
                        <a:pt x="980" y="516"/>
                      </a:lnTo>
                      <a:lnTo>
                        <a:pt x="1018" y="504"/>
                      </a:lnTo>
                      <a:lnTo>
                        <a:pt x="1042" y="528"/>
                      </a:lnTo>
                      <a:lnTo>
                        <a:pt x="1064" y="546"/>
                      </a:lnTo>
                      <a:lnTo>
                        <a:pt x="1086" y="540"/>
                      </a:lnTo>
                      <a:lnTo>
                        <a:pt x="1102" y="568"/>
                      </a:lnTo>
                      <a:lnTo>
                        <a:pt x="1102" y="584"/>
                      </a:lnTo>
                      <a:lnTo>
                        <a:pt x="1118" y="602"/>
                      </a:lnTo>
                      <a:lnTo>
                        <a:pt x="1110" y="584"/>
                      </a:lnTo>
                      <a:lnTo>
                        <a:pt x="1110" y="568"/>
                      </a:lnTo>
                      <a:lnTo>
                        <a:pt x="1124" y="556"/>
                      </a:lnTo>
                      <a:lnTo>
                        <a:pt x="1132" y="574"/>
                      </a:lnTo>
                      <a:lnTo>
                        <a:pt x="1156" y="580"/>
                      </a:lnTo>
                      <a:lnTo>
                        <a:pt x="1156" y="596"/>
                      </a:lnTo>
                      <a:lnTo>
                        <a:pt x="1178" y="590"/>
                      </a:lnTo>
                      <a:lnTo>
                        <a:pt x="1208" y="580"/>
                      </a:lnTo>
                      <a:lnTo>
                        <a:pt x="1202" y="562"/>
                      </a:lnTo>
                      <a:lnTo>
                        <a:pt x="1186" y="552"/>
                      </a:lnTo>
                      <a:lnTo>
                        <a:pt x="1170" y="534"/>
                      </a:lnTo>
                      <a:lnTo>
                        <a:pt x="1156" y="522"/>
                      </a:lnTo>
                      <a:lnTo>
                        <a:pt x="1170" y="510"/>
                      </a:lnTo>
                      <a:lnTo>
                        <a:pt x="1202" y="510"/>
                      </a:lnTo>
                      <a:lnTo>
                        <a:pt x="1208" y="516"/>
                      </a:lnTo>
                      <a:lnTo>
                        <a:pt x="1216" y="504"/>
                      </a:lnTo>
                      <a:lnTo>
                        <a:pt x="1238" y="500"/>
                      </a:lnTo>
                      <a:lnTo>
                        <a:pt x="1246" y="504"/>
                      </a:lnTo>
                      <a:lnTo>
                        <a:pt x="1262" y="494"/>
                      </a:lnTo>
                      <a:lnTo>
                        <a:pt x="1276" y="476"/>
                      </a:lnTo>
                      <a:lnTo>
                        <a:pt x="1308" y="454"/>
                      </a:lnTo>
                      <a:lnTo>
                        <a:pt x="1300" y="442"/>
                      </a:lnTo>
                      <a:lnTo>
                        <a:pt x="1292" y="430"/>
                      </a:lnTo>
                      <a:lnTo>
                        <a:pt x="1276" y="420"/>
                      </a:lnTo>
                      <a:lnTo>
                        <a:pt x="1262" y="408"/>
                      </a:lnTo>
                      <a:lnTo>
                        <a:pt x="1276" y="396"/>
                      </a:lnTo>
                      <a:lnTo>
                        <a:pt x="1246" y="396"/>
                      </a:lnTo>
                      <a:lnTo>
                        <a:pt x="1270" y="374"/>
                      </a:lnTo>
                      <a:lnTo>
                        <a:pt x="1276" y="378"/>
                      </a:lnTo>
                      <a:lnTo>
                        <a:pt x="1314" y="378"/>
                      </a:lnTo>
                      <a:lnTo>
                        <a:pt x="1322" y="390"/>
                      </a:lnTo>
                      <a:lnTo>
                        <a:pt x="1338" y="408"/>
                      </a:lnTo>
                      <a:lnTo>
                        <a:pt x="1346" y="430"/>
                      </a:lnTo>
                      <a:lnTo>
                        <a:pt x="1352" y="420"/>
                      </a:lnTo>
                      <a:lnTo>
                        <a:pt x="1376" y="408"/>
                      </a:lnTo>
                      <a:lnTo>
                        <a:pt x="1352" y="396"/>
                      </a:lnTo>
                      <a:lnTo>
                        <a:pt x="1346" y="378"/>
                      </a:lnTo>
                      <a:lnTo>
                        <a:pt x="1360" y="362"/>
                      </a:lnTo>
                      <a:lnTo>
                        <a:pt x="1390" y="350"/>
                      </a:lnTo>
                      <a:lnTo>
                        <a:pt x="1420" y="332"/>
                      </a:lnTo>
                      <a:lnTo>
                        <a:pt x="1428" y="310"/>
                      </a:lnTo>
                      <a:lnTo>
                        <a:pt x="1428" y="288"/>
                      </a:lnTo>
                      <a:lnTo>
                        <a:pt x="1414" y="270"/>
                      </a:lnTo>
                      <a:lnTo>
                        <a:pt x="1414" y="258"/>
                      </a:lnTo>
                      <a:lnTo>
                        <a:pt x="1398" y="248"/>
                      </a:lnTo>
                      <a:lnTo>
                        <a:pt x="1368" y="252"/>
                      </a:lnTo>
                      <a:lnTo>
                        <a:pt x="1368" y="248"/>
                      </a:lnTo>
                      <a:lnTo>
                        <a:pt x="1384" y="224"/>
                      </a:lnTo>
                      <a:lnTo>
                        <a:pt x="1398" y="212"/>
                      </a:lnTo>
                      <a:lnTo>
                        <a:pt x="1428" y="208"/>
                      </a:lnTo>
                      <a:lnTo>
                        <a:pt x="1474" y="208"/>
                      </a:lnTo>
                      <a:lnTo>
                        <a:pt x="1526" y="212"/>
                      </a:lnTo>
                      <a:lnTo>
                        <a:pt x="1542" y="208"/>
                      </a:lnTo>
                      <a:lnTo>
                        <a:pt x="1566" y="184"/>
                      </a:lnTo>
                      <a:lnTo>
                        <a:pt x="1596" y="172"/>
                      </a:lnTo>
                      <a:lnTo>
                        <a:pt x="1596" y="184"/>
                      </a:lnTo>
                      <a:lnTo>
                        <a:pt x="1610" y="190"/>
                      </a:lnTo>
                      <a:lnTo>
                        <a:pt x="1626" y="178"/>
                      </a:lnTo>
                      <a:lnTo>
                        <a:pt x="1648" y="172"/>
                      </a:lnTo>
                      <a:lnTo>
                        <a:pt x="1642" y="184"/>
                      </a:lnTo>
                      <a:lnTo>
                        <a:pt x="1618" y="202"/>
                      </a:lnTo>
                      <a:lnTo>
                        <a:pt x="1588" y="212"/>
                      </a:lnTo>
                      <a:lnTo>
                        <a:pt x="1588" y="230"/>
                      </a:lnTo>
                      <a:lnTo>
                        <a:pt x="1618" y="242"/>
                      </a:lnTo>
                      <a:lnTo>
                        <a:pt x="1618" y="270"/>
                      </a:lnTo>
                      <a:lnTo>
                        <a:pt x="1642" y="288"/>
                      </a:lnTo>
                      <a:lnTo>
                        <a:pt x="1642" y="270"/>
                      </a:lnTo>
                      <a:lnTo>
                        <a:pt x="1656" y="258"/>
                      </a:lnTo>
                      <a:lnTo>
                        <a:pt x="1672" y="242"/>
                      </a:lnTo>
                      <a:lnTo>
                        <a:pt x="1656" y="224"/>
                      </a:lnTo>
                      <a:lnTo>
                        <a:pt x="1656" y="208"/>
                      </a:lnTo>
                      <a:lnTo>
                        <a:pt x="1680" y="190"/>
                      </a:lnTo>
                      <a:lnTo>
                        <a:pt x="1688" y="202"/>
                      </a:lnTo>
                      <a:lnTo>
                        <a:pt x="1726" y="196"/>
                      </a:lnTo>
                      <a:lnTo>
                        <a:pt x="1740" y="184"/>
                      </a:lnTo>
                      <a:lnTo>
                        <a:pt x="1770" y="178"/>
                      </a:lnTo>
                      <a:lnTo>
                        <a:pt x="1770" y="166"/>
                      </a:lnTo>
                      <a:lnTo>
                        <a:pt x="1802" y="160"/>
                      </a:lnTo>
                      <a:lnTo>
                        <a:pt x="1786" y="156"/>
                      </a:lnTo>
                      <a:lnTo>
                        <a:pt x="1770" y="150"/>
                      </a:lnTo>
                      <a:lnTo>
                        <a:pt x="1748" y="144"/>
                      </a:lnTo>
                      <a:lnTo>
                        <a:pt x="1778" y="144"/>
                      </a:lnTo>
                      <a:lnTo>
                        <a:pt x="1786" y="126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15" name="Freeform 131"/>
                <p:cNvSpPr/>
                <p:nvPr/>
              </p:nvSpPr>
              <p:spPr bwMode="auto">
                <a:xfrm>
                  <a:off x="8371141" y="4848535"/>
                  <a:ext cx="268112" cy="153948"/>
                </a:xfrm>
                <a:custGeom>
                  <a:avLst/>
                  <a:gdLst/>
                  <a:ahLst/>
                  <a:cxnLst>
                    <a:cxn ang="0">
                      <a:pos x="82" y="0"/>
                    </a:cxn>
                    <a:cxn ang="0">
                      <a:pos x="60" y="18"/>
                    </a:cxn>
                    <a:cxn ang="0">
                      <a:pos x="30" y="30"/>
                    </a:cxn>
                    <a:cxn ang="0">
                      <a:pos x="0" y="40"/>
                    </a:cxn>
                    <a:cxn ang="0">
                      <a:pos x="30" y="46"/>
                    </a:cxn>
                    <a:cxn ang="0">
                      <a:pos x="60" y="34"/>
                    </a:cxn>
                    <a:cxn ang="0">
                      <a:pos x="82" y="18"/>
                    </a:cxn>
                    <a:cxn ang="0">
                      <a:pos x="106" y="12"/>
                    </a:cxn>
                    <a:cxn ang="0">
                      <a:pos x="92" y="0"/>
                    </a:cxn>
                    <a:cxn ang="0">
                      <a:pos x="82" y="0"/>
                    </a:cxn>
                  </a:cxnLst>
                  <a:rect l="0" t="0" r="r" b="b"/>
                  <a:pathLst>
                    <a:path w="106" h="46">
                      <a:moveTo>
                        <a:pt x="82" y="0"/>
                      </a:moveTo>
                      <a:lnTo>
                        <a:pt x="60" y="18"/>
                      </a:lnTo>
                      <a:lnTo>
                        <a:pt x="30" y="30"/>
                      </a:lnTo>
                      <a:lnTo>
                        <a:pt x="0" y="40"/>
                      </a:lnTo>
                      <a:lnTo>
                        <a:pt x="30" y="46"/>
                      </a:lnTo>
                      <a:lnTo>
                        <a:pt x="60" y="34"/>
                      </a:lnTo>
                      <a:lnTo>
                        <a:pt x="82" y="18"/>
                      </a:lnTo>
                      <a:lnTo>
                        <a:pt x="106" y="12"/>
                      </a:lnTo>
                      <a:lnTo>
                        <a:pt x="92" y="0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16" name="Freeform 132"/>
                <p:cNvSpPr/>
                <p:nvPr/>
              </p:nvSpPr>
              <p:spPr bwMode="auto">
                <a:xfrm>
                  <a:off x="8659488" y="4714668"/>
                  <a:ext cx="136585" cy="174028"/>
                </a:xfrm>
                <a:custGeom>
                  <a:avLst/>
                  <a:gdLst/>
                  <a:ahLst/>
                  <a:cxnLst>
                    <a:cxn ang="0">
                      <a:pos x="14" y="12"/>
                    </a:cxn>
                    <a:cxn ang="0">
                      <a:pos x="6" y="0"/>
                    </a:cxn>
                    <a:cxn ang="0">
                      <a:pos x="6" y="34"/>
                    </a:cxn>
                    <a:cxn ang="0">
                      <a:pos x="0" y="52"/>
                    </a:cxn>
                    <a:cxn ang="0">
                      <a:pos x="6" y="46"/>
                    </a:cxn>
                    <a:cxn ang="0">
                      <a:pos x="30" y="28"/>
                    </a:cxn>
                    <a:cxn ang="0">
                      <a:pos x="44" y="24"/>
                    </a:cxn>
                    <a:cxn ang="0">
                      <a:pos x="54" y="12"/>
                    </a:cxn>
                    <a:cxn ang="0">
                      <a:pos x="14" y="12"/>
                    </a:cxn>
                  </a:cxnLst>
                  <a:rect l="0" t="0" r="r" b="b"/>
                  <a:pathLst>
                    <a:path w="54" h="52">
                      <a:moveTo>
                        <a:pt x="14" y="12"/>
                      </a:moveTo>
                      <a:lnTo>
                        <a:pt x="6" y="0"/>
                      </a:lnTo>
                      <a:lnTo>
                        <a:pt x="6" y="34"/>
                      </a:lnTo>
                      <a:lnTo>
                        <a:pt x="0" y="52"/>
                      </a:lnTo>
                      <a:lnTo>
                        <a:pt x="6" y="46"/>
                      </a:lnTo>
                      <a:lnTo>
                        <a:pt x="30" y="28"/>
                      </a:lnTo>
                      <a:lnTo>
                        <a:pt x="44" y="24"/>
                      </a:lnTo>
                      <a:lnTo>
                        <a:pt x="54" y="12"/>
                      </a:lnTo>
                      <a:lnTo>
                        <a:pt x="14" y="12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17" name="Freeform 133"/>
                <p:cNvSpPr/>
                <p:nvPr/>
              </p:nvSpPr>
              <p:spPr bwMode="auto">
                <a:xfrm>
                  <a:off x="7081168" y="3717355"/>
                  <a:ext cx="268112" cy="247655"/>
                </a:xfrm>
                <a:custGeom>
                  <a:avLst/>
                  <a:gdLst/>
                  <a:ahLst/>
                  <a:cxnLst>
                    <a:cxn ang="0">
                      <a:pos x="98" y="52"/>
                    </a:cxn>
                    <a:cxn ang="0">
                      <a:pos x="106" y="40"/>
                    </a:cxn>
                    <a:cxn ang="0">
                      <a:pos x="106" y="18"/>
                    </a:cxn>
                    <a:cxn ang="0">
                      <a:pos x="98" y="6"/>
                    </a:cxn>
                    <a:cxn ang="0">
                      <a:pos x="82" y="12"/>
                    </a:cxn>
                    <a:cxn ang="0">
                      <a:pos x="82" y="0"/>
                    </a:cxn>
                    <a:cxn ang="0">
                      <a:pos x="60" y="18"/>
                    </a:cxn>
                    <a:cxn ang="0">
                      <a:pos x="30" y="34"/>
                    </a:cxn>
                    <a:cxn ang="0">
                      <a:pos x="22" y="40"/>
                    </a:cxn>
                    <a:cxn ang="0">
                      <a:pos x="0" y="46"/>
                    </a:cxn>
                    <a:cxn ang="0">
                      <a:pos x="14" y="52"/>
                    </a:cxn>
                    <a:cxn ang="0">
                      <a:pos x="36" y="58"/>
                    </a:cxn>
                    <a:cxn ang="0">
                      <a:pos x="30" y="74"/>
                    </a:cxn>
                    <a:cxn ang="0">
                      <a:pos x="74" y="74"/>
                    </a:cxn>
                    <a:cxn ang="0">
                      <a:pos x="82" y="70"/>
                    </a:cxn>
                    <a:cxn ang="0">
                      <a:pos x="98" y="52"/>
                    </a:cxn>
                  </a:cxnLst>
                  <a:rect l="0" t="0" r="r" b="b"/>
                  <a:pathLst>
                    <a:path w="106" h="74">
                      <a:moveTo>
                        <a:pt x="98" y="52"/>
                      </a:moveTo>
                      <a:lnTo>
                        <a:pt x="106" y="40"/>
                      </a:lnTo>
                      <a:lnTo>
                        <a:pt x="106" y="18"/>
                      </a:lnTo>
                      <a:lnTo>
                        <a:pt x="98" y="6"/>
                      </a:lnTo>
                      <a:lnTo>
                        <a:pt x="82" y="12"/>
                      </a:lnTo>
                      <a:lnTo>
                        <a:pt x="82" y="0"/>
                      </a:lnTo>
                      <a:lnTo>
                        <a:pt x="60" y="18"/>
                      </a:lnTo>
                      <a:lnTo>
                        <a:pt x="30" y="34"/>
                      </a:lnTo>
                      <a:lnTo>
                        <a:pt x="22" y="40"/>
                      </a:lnTo>
                      <a:lnTo>
                        <a:pt x="0" y="46"/>
                      </a:lnTo>
                      <a:lnTo>
                        <a:pt x="14" y="52"/>
                      </a:lnTo>
                      <a:lnTo>
                        <a:pt x="36" y="58"/>
                      </a:lnTo>
                      <a:lnTo>
                        <a:pt x="30" y="74"/>
                      </a:lnTo>
                      <a:lnTo>
                        <a:pt x="74" y="74"/>
                      </a:lnTo>
                      <a:lnTo>
                        <a:pt x="82" y="70"/>
                      </a:lnTo>
                      <a:lnTo>
                        <a:pt x="98" y="52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18" name="Freeform 134"/>
                <p:cNvSpPr/>
                <p:nvPr/>
              </p:nvSpPr>
              <p:spPr bwMode="auto">
                <a:xfrm>
                  <a:off x="7232930" y="3965010"/>
                  <a:ext cx="35411" cy="60240"/>
                </a:xfrm>
                <a:custGeom>
                  <a:avLst/>
                  <a:gdLst/>
                  <a:ahLst/>
                  <a:cxnLst>
                    <a:cxn ang="0">
                      <a:pos x="8" y="18"/>
                    </a:cxn>
                    <a:cxn ang="0">
                      <a:pos x="8" y="12"/>
                    </a:cxn>
                    <a:cxn ang="0">
                      <a:pos x="14" y="0"/>
                    </a:cxn>
                    <a:cxn ang="0">
                      <a:pos x="0" y="12"/>
                    </a:cxn>
                    <a:cxn ang="0">
                      <a:pos x="8" y="18"/>
                    </a:cxn>
                  </a:cxnLst>
                  <a:rect l="0" t="0" r="r" b="b"/>
                  <a:pathLst>
                    <a:path w="14" h="18">
                      <a:moveTo>
                        <a:pt x="8" y="18"/>
                      </a:moveTo>
                      <a:lnTo>
                        <a:pt x="8" y="12"/>
                      </a:lnTo>
                      <a:lnTo>
                        <a:pt x="14" y="0"/>
                      </a:lnTo>
                      <a:lnTo>
                        <a:pt x="0" y="12"/>
                      </a:lnTo>
                      <a:lnTo>
                        <a:pt x="8" y="18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19" name="Freeform 141"/>
                <p:cNvSpPr/>
                <p:nvPr/>
              </p:nvSpPr>
              <p:spPr bwMode="auto">
                <a:xfrm>
                  <a:off x="4096525" y="2485773"/>
                  <a:ext cx="171996" cy="281122"/>
                </a:xfrm>
                <a:custGeom>
                  <a:avLst/>
                  <a:gdLst/>
                  <a:ahLst/>
                  <a:cxnLst>
                    <a:cxn ang="0">
                      <a:pos x="30" y="42"/>
                    </a:cxn>
                    <a:cxn ang="0">
                      <a:pos x="40" y="54"/>
                    </a:cxn>
                    <a:cxn ang="0">
                      <a:pos x="24" y="60"/>
                    </a:cxn>
                    <a:cxn ang="0">
                      <a:pos x="16" y="70"/>
                    </a:cxn>
                    <a:cxn ang="0">
                      <a:pos x="40" y="70"/>
                    </a:cxn>
                    <a:cxn ang="0">
                      <a:pos x="24" y="76"/>
                    </a:cxn>
                    <a:cxn ang="0">
                      <a:pos x="46" y="70"/>
                    </a:cxn>
                    <a:cxn ang="0">
                      <a:pos x="30" y="76"/>
                    </a:cxn>
                    <a:cxn ang="0">
                      <a:pos x="6" y="84"/>
                    </a:cxn>
                    <a:cxn ang="0">
                      <a:pos x="8" y="84"/>
                    </a:cxn>
                    <a:cxn ang="0">
                      <a:pos x="18" y="84"/>
                    </a:cxn>
                    <a:cxn ang="0">
                      <a:pos x="34" y="82"/>
                    </a:cxn>
                    <a:cxn ang="0">
                      <a:pos x="30" y="80"/>
                    </a:cxn>
                    <a:cxn ang="0">
                      <a:pos x="54" y="76"/>
                    </a:cxn>
                    <a:cxn ang="0">
                      <a:pos x="62" y="76"/>
                    </a:cxn>
                    <a:cxn ang="0">
                      <a:pos x="68" y="60"/>
                    </a:cxn>
                    <a:cxn ang="0">
                      <a:pos x="54" y="42"/>
                    </a:cxn>
                    <a:cxn ang="0">
                      <a:pos x="30" y="30"/>
                    </a:cxn>
                    <a:cxn ang="0">
                      <a:pos x="30" y="14"/>
                    </a:cxn>
                    <a:cxn ang="0">
                      <a:pos x="16" y="14"/>
                    </a:cxn>
                    <a:cxn ang="0">
                      <a:pos x="26" y="0"/>
                    </a:cxn>
                    <a:cxn ang="0">
                      <a:pos x="8" y="8"/>
                    </a:cxn>
                    <a:cxn ang="0">
                      <a:pos x="0" y="24"/>
                    </a:cxn>
                    <a:cxn ang="0">
                      <a:pos x="16" y="36"/>
                    </a:cxn>
                    <a:cxn ang="0">
                      <a:pos x="30" y="42"/>
                    </a:cxn>
                  </a:cxnLst>
                  <a:rect l="0" t="0" r="r" b="b"/>
                  <a:pathLst>
                    <a:path w="68" h="84">
                      <a:moveTo>
                        <a:pt x="30" y="42"/>
                      </a:moveTo>
                      <a:lnTo>
                        <a:pt x="40" y="54"/>
                      </a:lnTo>
                      <a:lnTo>
                        <a:pt x="24" y="60"/>
                      </a:lnTo>
                      <a:lnTo>
                        <a:pt x="16" y="70"/>
                      </a:lnTo>
                      <a:lnTo>
                        <a:pt x="40" y="70"/>
                      </a:lnTo>
                      <a:lnTo>
                        <a:pt x="24" y="76"/>
                      </a:lnTo>
                      <a:lnTo>
                        <a:pt x="46" y="70"/>
                      </a:lnTo>
                      <a:lnTo>
                        <a:pt x="30" y="76"/>
                      </a:lnTo>
                      <a:lnTo>
                        <a:pt x="6" y="84"/>
                      </a:lnTo>
                      <a:lnTo>
                        <a:pt x="8" y="84"/>
                      </a:lnTo>
                      <a:lnTo>
                        <a:pt x="18" y="84"/>
                      </a:lnTo>
                      <a:lnTo>
                        <a:pt x="34" y="82"/>
                      </a:lnTo>
                      <a:lnTo>
                        <a:pt x="30" y="80"/>
                      </a:lnTo>
                      <a:lnTo>
                        <a:pt x="54" y="76"/>
                      </a:lnTo>
                      <a:lnTo>
                        <a:pt x="62" y="76"/>
                      </a:lnTo>
                      <a:lnTo>
                        <a:pt x="68" y="60"/>
                      </a:lnTo>
                      <a:lnTo>
                        <a:pt x="54" y="42"/>
                      </a:lnTo>
                      <a:lnTo>
                        <a:pt x="30" y="30"/>
                      </a:lnTo>
                      <a:lnTo>
                        <a:pt x="30" y="14"/>
                      </a:lnTo>
                      <a:lnTo>
                        <a:pt x="16" y="14"/>
                      </a:lnTo>
                      <a:lnTo>
                        <a:pt x="26" y="0"/>
                      </a:lnTo>
                      <a:lnTo>
                        <a:pt x="8" y="8"/>
                      </a:lnTo>
                      <a:lnTo>
                        <a:pt x="0" y="24"/>
                      </a:lnTo>
                      <a:lnTo>
                        <a:pt x="16" y="36"/>
                      </a:lnTo>
                      <a:lnTo>
                        <a:pt x="30" y="42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20" name="Freeform 142"/>
                <p:cNvSpPr/>
                <p:nvPr/>
              </p:nvSpPr>
              <p:spPr bwMode="auto">
                <a:xfrm>
                  <a:off x="4253345" y="2699961"/>
                  <a:ext cx="35411" cy="40160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0" y="12"/>
                    </a:cxn>
                    <a:cxn ang="0">
                      <a:pos x="6" y="12"/>
                    </a:cxn>
                    <a:cxn ang="0">
                      <a:pos x="14" y="0"/>
                    </a:cxn>
                  </a:cxnLst>
                  <a:rect l="0" t="0" r="r" b="b"/>
                  <a:pathLst>
                    <a:path w="14" h="12">
                      <a:moveTo>
                        <a:pt x="14" y="0"/>
                      </a:move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21" name="Freeform 143"/>
                <p:cNvSpPr/>
                <p:nvPr/>
              </p:nvSpPr>
              <p:spPr bwMode="auto">
                <a:xfrm>
                  <a:off x="8057501" y="4118957"/>
                  <a:ext cx="20235" cy="1338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4">
                      <a:moveTo>
                        <a:pt x="0" y="0"/>
                      </a:moveTo>
                      <a:lnTo>
                        <a:pt x="4" y="4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22" name="Freeform 144"/>
                <p:cNvSpPr/>
                <p:nvPr/>
              </p:nvSpPr>
              <p:spPr bwMode="auto">
                <a:xfrm>
                  <a:off x="7172225" y="4132344"/>
                  <a:ext cx="1234327" cy="676031"/>
                </a:xfrm>
                <a:custGeom>
                  <a:avLst/>
                  <a:gdLst/>
                  <a:ahLst/>
                  <a:cxnLst>
                    <a:cxn ang="0">
                      <a:pos x="442" y="82"/>
                    </a:cxn>
                    <a:cxn ang="0">
                      <a:pos x="442" y="72"/>
                    </a:cxn>
                    <a:cxn ang="0">
                      <a:pos x="426" y="60"/>
                    </a:cxn>
                    <a:cxn ang="0">
                      <a:pos x="396" y="48"/>
                    </a:cxn>
                    <a:cxn ang="0">
                      <a:pos x="388" y="30"/>
                    </a:cxn>
                    <a:cxn ang="0">
                      <a:pos x="380" y="20"/>
                    </a:cxn>
                    <a:cxn ang="0">
                      <a:pos x="364" y="8"/>
                    </a:cxn>
                    <a:cxn ang="0">
                      <a:pos x="354" y="0"/>
                    </a:cxn>
                    <a:cxn ang="0">
                      <a:pos x="342" y="14"/>
                    </a:cxn>
                    <a:cxn ang="0">
                      <a:pos x="342" y="30"/>
                    </a:cxn>
                    <a:cxn ang="0">
                      <a:pos x="358" y="42"/>
                    </a:cxn>
                    <a:cxn ang="0">
                      <a:pos x="336" y="48"/>
                    </a:cxn>
                    <a:cxn ang="0">
                      <a:pos x="312" y="42"/>
                    </a:cxn>
                    <a:cxn ang="0">
                      <a:pos x="298" y="36"/>
                    </a:cxn>
                    <a:cxn ang="0">
                      <a:pos x="282" y="30"/>
                    </a:cxn>
                    <a:cxn ang="0">
                      <a:pos x="288" y="14"/>
                    </a:cxn>
                    <a:cxn ang="0">
                      <a:pos x="274" y="14"/>
                    </a:cxn>
                    <a:cxn ang="0">
                      <a:pos x="252" y="8"/>
                    </a:cxn>
                    <a:cxn ang="0">
                      <a:pos x="214" y="8"/>
                    </a:cxn>
                    <a:cxn ang="0">
                      <a:pos x="182" y="14"/>
                    </a:cxn>
                    <a:cxn ang="0">
                      <a:pos x="198" y="20"/>
                    </a:cxn>
                    <a:cxn ang="0">
                      <a:pos x="206" y="30"/>
                    </a:cxn>
                    <a:cxn ang="0">
                      <a:pos x="146" y="30"/>
                    </a:cxn>
                    <a:cxn ang="0">
                      <a:pos x="130" y="42"/>
                    </a:cxn>
                    <a:cxn ang="0">
                      <a:pos x="108" y="48"/>
                    </a:cxn>
                    <a:cxn ang="0">
                      <a:pos x="108" y="60"/>
                    </a:cxn>
                    <a:cxn ang="0">
                      <a:pos x="84" y="78"/>
                    </a:cxn>
                    <a:cxn ang="0">
                      <a:pos x="62" y="78"/>
                    </a:cxn>
                    <a:cxn ang="0">
                      <a:pos x="46" y="82"/>
                    </a:cxn>
                    <a:cxn ang="0">
                      <a:pos x="32" y="78"/>
                    </a:cxn>
                    <a:cxn ang="0">
                      <a:pos x="8" y="88"/>
                    </a:cxn>
                    <a:cxn ang="0">
                      <a:pos x="8" y="106"/>
                    </a:cxn>
                    <a:cxn ang="0">
                      <a:pos x="0" y="128"/>
                    </a:cxn>
                    <a:cxn ang="0">
                      <a:pos x="8" y="146"/>
                    </a:cxn>
                    <a:cxn ang="0">
                      <a:pos x="8" y="180"/>
                    </a:cxn>
                    <a:cxn ang="0">
                      <a:pos x="32" y="186"/>
                    </a:cxn>
                    <a:cxn ang="0">
                      <a:pos x="54" y="180"/>
                    </a:cxn>
                    <a:cxn ang="0">
                      <a:pos x="76" y="174"/>
                    </a:cxn>
                    <a:cxn ang="0">
                      <a:pos x="100" y="174"/>
                    </a:cxn>
                    <a:cxn ang="0">
                      <a:pos x="130" y="168"/>
                    </a:cxn>
                    <a:cxn ang="0">
                      <a:pos x="176" y="152"/>
                    </a:cxn>
                    <a:cxn ang="0">
                      <a:pos x="214" y="152"/>
                    </a:cxn>
                    <a:cxn ang="0">
                      <a:pos x="236" y="156"/>
                    </a:cxn>
                    <a:cxn ang="0">
                      <a:pos x="244" y="168"/>
                    </a:cxn>
                    <a:cxn ang="0">
                      <a:pos x="252" y="180"/>
                    </a:cxn>
                    <a:cxn ang="0">
                      <a:pos x="274" y="168"/>
                    </a:cxn>
                    <a:cxn ang="0">
                      <a:pos x="298" y="156"/>
                    </a:cxn>
                    <a:cxn ang="0">
                      <a:pos x="282" y="174"/>
                    </a:cxn>
                    <a:cxn ang="0">
                      <a:pos x="274" y="186"/>
                    </a:cxn>
                    <a:cxn ang="0">
                      <a:pos x="298" y="192"/>
                    </a:cxn>
                    <a:cxn ang="0">
                      <a:pos x="312" y="202"/>
                    </a:cxn>
                    <a:cxn ang="0">
                      <a:pos x="364" y="202"/>
                    </a:cxn>
                    <a:cxn ang="0">
                      <a:pos x="380" y="198"/>
                    </a:cxn>
                    <a:cxn ang="0">
                      <a:pos x="404" y="192"/>
                    </a:cxn>
                    <a:cxn ang="0">
                      <a:pos x="418" y="180"/>
                    </a:cxn>
                    <a:cxn ang="0">
                      <a:pos x="434" y="168"/>
                    </a:cxn>
                    <a:cxn ang="0">
                      <a:pos x="464" y="146"/>
                    </a:cxn>
                    <a:cxn ang="0">
                      <a:pos x="488" y="116"/>
                    </a:cxn>
                    <a:cxn ang="0">
                      <a:pos x="464" y="94"/>
                    </a:cxn>
                    <a:cxn ang="0">
                      <a:pos x="442" y="82"/>
                    </a:cxn>
                  </a:cxnLst>
                  <a:rect l="0" t="0" r="r" b="b"/>
                  <a:pathLst>
                    <a:path w="488" h="202">
                      <a:moveTo>
                        <a:pt x="442" y="82"/>
                      </a:moveTo>
                      <a:lnTo>
                        <a:pt x="442" y="72"/>
                      </a:lnTo>
                      <a:lnTo>
                        <a:pt x="426" y="60"/>
                      </a:lnTo>
                      <a:lnTo>
                        <a:pt x="396" y="48"/>
                      </a:lnTo>
                      <a:lnTo>
                        <a:pt x="388" y="30"/>
                      </a:lnTo>
                      <a:lnTo>
                        <a:pt x="380" y="20"/>
                      </a:lnTo>
                      <a:lnTo>
                        <a:pt x="364" y="8"/>
                      </a:lnTo>
                      <a:lnTo>
                        <a:pt x="354" y="0"/>
                      </a:lnTo>
                      <a:lnTo>
                        <a:pt x="342" y="14"/>
                      </a:lnTo>
                      <a:lnTo>
                        <a:pt x="342" y="30"/>
                      </a:lnTo>
                      <a:lnTo>
                        <a:pt x="358" y="42"/>
                      </a:lnTo>
                      <a:lnTo>
                        <a:pt x="336" y="48"/>
                      </a:lnTo>
                      <a:lnTo>
                        <a:pt x="312" y="42"/>
                      </a:lnTo>
                      <a:lnTo>
                        <a:pt x="298" y="36"/>
                      </a:lnTo>
                      <a:lnTo>
                        <a:pt x="282" y="30"/>
                      </a:lnTo>
                      <a:lnTo>
                        <a:pt x="288" y="14"/>
                      </a:lnTo>
                      <a:lnTo>
                        <a:pt x="274" y="14"/>
                      </a:lnTo>
                      <a:lnTo>
                        <a:pt x="252" y="8"/>
                      </a:lnTo>
                      <a:lnTo>
                        <a:pt x="214" y="8"/>
                      </a:lnTo>
                      <a:lnTo>
                        <a:pt x="182" y="14"/>
                      </a:lnTo>
                      <a:lnTo>
                        <a:pt x="198" y="20"/>
                      </a:lnTo>
                      <a:lnTo>
                        <a:pt x="206" y="30"/>
                      </a:lnTo>
                      <a:lnTo>
                        <a:pt x="146" y="30"/>
                      </a:lnTo>
                      <a:lnTo>
                        <a:pt x="130" y="42"/>
                      </a:lnTo>
                      <a:lnTo>
                        <a:pt x="108" y="48"/>
                      </a:lnTo>
                      <a:lnTo>
                        <a:pt x="108" y="60"/>
                      </a:lnTo>
                      <a:lnTo>
                        <a:pt x="84" y="78"/>
                      </a:lnTo>
                      <a:lnTo>
                        <a:pt x="62" y="78"/>
                      </a:lnTo>
                      <a:lnTo>
                        <a:pt x="46" y="82"/>
                      </a:lnTo>
                      <a:lnTo>
                        <a:pt x="32" y="78"/>
                      </a:lnTo>
                      <a:lnTo>
                        <a:pt x="8" y="88"/>
                      </a:lnTo>
                      <a:lnTo>
                        <a:pt x="8" y="106"/>
                      </a:lnTo>
                      <a:lnTo>
                        <a:pt x="0" y="128"/>
                      </a:lnTo>
                      <a:lnTo>
                        <a:pt x="8" y="146"/>
                      </a:lnTo>
                      <a:lnTo>
                        <a:pt x="8" y="180"/>
                      </a:lnTo>
                      <a:lnTo>
                        <a:pt x="32" y="186"/>
                      </a:lnTo>
                      <a:lnTo>
                        <a:pt x="54" y="180"/>
                      </a:lnTo>
                      <a:lnTo>
                        <a:pt x="76" y="174"/>
                      </a:lnTo>
                      <a:lnTo>
                        <a:pt x="100" y="174"/>
                      </a:lnTo>
                      <a:lnTo>
                        <a:pt x="130" y="168"/>
                      </a:lnTo>
                      <a:lnTo>
                        <a:pt x="176" y="152"/>
                      </a:lnTo>
                      <a:lnTo>
                        <a:pt x="214" y="152"/>
                      </a:lnTo>
                      <a:lnTo>
                        <a:pt x="236" y="156"/>
                      </a:lnTo>
                      <a:lnTo>
                        <a:pt x="244" y="168"/>
                      </a:lnTo>
                      <a:lnTo>
                        <a:pt x="252" y="180"/>
                      </a:lnTo>
                      <a:lnTo>
                        <a:pt x="274" y="168"/>
                      </a:lnTo>
                      <a:lnTo>
                        <a:pt x="298" y="156"/>
                      </a:lnTo>
                      <a:lnTo>
                        <a:pt x="282" y="174"/>
                      </a:lnTo>
                      <a:lnTo>
                        <a:pt x="274" y="186"/>
                      </a:lnTo>
                      <a:lnTo>
                        <a:pt x="298" y="192"/>
                      </a:lnTo>
                      <a:lnTo>
                        <a:pt x="312" y="202"/>
                      </a:lnTo>
                      <a:lnTo>
                        <a:pt x="364" y="202"/>
                      </a:lnTo>
                      <a:lnTo>
                        <a:pt x="380" y="198"/>
                      </a:lnTo>
                      <a:lnTo>
                        <a:pt x="404" y="192"/>
                      </a:lnTo>
                      <a:lnTo>
                        <a:pt x="418" y="180"/>
                      </a:lnTo>
                      <a:lnTo>
                        <a:pt x="434" y="168"/>
                      </a:lnTo>
                      <a:lnTo>
                        <a:pt x="464" y="146"/>
                      </a:lnTo>
                      <a:lnTo>
                        <a:pt x="488" y="116"/>
                      </a:lnTo>
                      <a:lnTo>
                        <a:pt x="464" y="94"/>
                      </a:lnTo>
                      <a:lnTo>
                        <a:pt x="442" y="82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23" name="Freeform 145"/>
                <p:cNvSpPr/>
                <p:nvPr/>
              </p:nvSpPr>
              <p:spPr bwMode="auto">
                <a:xfrm>
                  <a:off x="5442144" y="4246131"/>
                  <a:ext cx="171996" cy="334669"/>
                </a:xfrm>
                <a:custGeom>
                  <a:avLst/>
                  <a:gdLst/>
                  <a:ahLst/>
                  <a:cxnLst>
                    <a:cxn ang="0">
                      <a:pos x="32" y="20"/>
                    </a:cxn>
                    <a:cxn ang="0">
                      <a:pos x="8" y="32"/>
                    </a:cxn>
                    <a:cxn ang="0">
                      <a:pos x="16" y="48"/>
                    </a:cxn>
                    <a:cxn ang="0">
                      <a:pos x="0" y="60"/>
                    </a:cxn>
                    <a:cxn ang="0">
                      <a:pos x="0" y="78"/>
                    </a:cxn>
                    <a:cxn ang="0">
                      <a:pos x="8" y="94"/>
                    </a:cxn>
                    <a:cxn ang="0">
                      <a:pos x="24" y="100"/>
                    </a:cxn>
                    <a:cxn ang="0">
                      <a:pos x="38" y="82"/>
                    </a:cxn>
                    <a:cxn ang="0">
                      <a:pos x="54" y="54"/>
                    </a:cxn>
                    <a:cxn ang="0">
                      <a:pos x="68" y="32"/>
                    </a:cxn>
                    <a:cxn ang="0">
                      <a:pos x="68" y="14"/>
                    </a:cxn>
                    <a:cxn ang="0">
                      <a:pos x="62" y="0"/>
                    </a:cxn>
                    <a:cxn ang="0">
                      <a:pos x="54" y="2"/>
                    </a:cxn>
                    <a:cxn ang="0">
                      <a:pos x="32" y="20"/>
                    </a:cxn>
                  </a:cxnLst>
                  <a:rect l="0" t="0" r="r" b="b"/>
                  <a:pathLst>
                    <a:path w="68" h="100">
                      <a:moveTo>
                        <a:pt x="32" y="20"/>
                      </a:moveTo>
                      <a:lnTo>
                        <a:pt x="8" y="32"/>
                      </a:lnTo>
                      <a:lnTo>
                        <a:pt x="16" y="48"/>
                      </a:lnTo>
                      <a:lnTo>
                        <a:pt x="0" y="60"/>
                      </a:lnTo>
                      <a:lnTo>
                        <a:pt x="0" y="78"/>
                      </a:lnTo>
                      <a:lnTo>
                        <a:pt x="8" y="94"/>
                      </a:lnTo>
                      <a:lnTo>
                        <a:pt x="24" y="100"/>
                      </a:lnTo>
                      <a:lnTo>
                        <a:pt x="38" y="82"/>
                      </a:lnTo>
                      <a:lnTo>
                        <a:pt x="54" y="54"/>
                      </a:lnTo>
                      <a:lnTo>
                        <a:pt x="68" y="32"/>
                      </a:lnTo>
                      <a:lnTo>
                        <a:pt x="68" y="14"/>
                      </a:lnTo>
                      <a:lnTo>
                        <a:pt x="62" y="0"/>
                      </a:lnTo>
                      <a:lnTo>
                        <a:pt x="54" y="2"/>
                      </a:lnTo>
                      <a:lnTo>
                        <a:pt x="32" y="2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24" name="Freeform 146"/>
                <p:cNvSpPr/>
                <p:nvPr/>
              </p:nvSpPr>
              <p:spPr bwMode="auto">
                <a:xfrm>
                  <a:off x="5593905" y="4232745"/>
                  <a:ext cx="20235" cy="1338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4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  <a:alpha val="41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</p:grpSp>
        </p:grpSp>
        <p:grpSp>
          <p:nvGrpSpPr>
            <p:cNvPr id="28" name="그룹 27"/>
            <p:cNvGrpSpPr/>
            <p:nvPr userDrawn="1"/>
          </p:nvGrpSpPr>
          <p:grpSpPr>
            <a:xfrm>
              <a:off x="74699" y="5805264"/>
              <a:ext cx="6041704" cy="110805"/>
              <a:chOff x="4572000" y="3318195"/>
              <a:chExt cx="6041704" cy="110805"/>
            </a:xfrm>
            <a:solidFill>
              <a:schemeClr val="tx1">
                <a:lumMod val="65000"/>
                <a:lumOff val="35000"/>
                <a:alpha val="35000"/>
              </a:schemeClr>
            </a:solidFill>
          </p:grpSpPr>
          <p:grpSp>
            <p:nvGrpSpPr>
              <p:cNvPr id="29" name="그룹 150"/>
              <p:cNvGrpSpPr/>
              <p:nvPr/>
            </p:nvGrpSpPr>
            <p:grpSpPr>
              <a:xfrm flipV="1">
                <a:off x="4572000" y="3318195"/>
                <a:ext cx="2939408" cy="110805"/>
                <a:chOff x="5572132" y="3071810"/>
                <a:chExt cx="2939408" cy="214314"/>
              </a:xfrm>
              <a:grpFill/>
            </p:grpSpPr>
            <p:sp>
              <p:nvSpPr>
                <p:cNvPr id="50" name="직사각형 49"/>
                <p:cNvSpPr/>
                <p:nvPr/>
              </p:nvSpPr>
              <p:spPr>
                <a:xfrm>
                  <a:off x="557213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" name="직사각형 50"/>
                <p:cNvSpPr/>
                <p:nvPr/>
              </p:nvSpPr>
              <p:spPr>
                <a:xfrm>
                  <a:off x="585788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" name="직사각형 51"/>
                <p:cNvSpPr/>
                <p:nvPr/>
              </p:nvSpPr>
              <p:spPr>
                <a:xfrm>
                  <a:off x="600076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" name="직사각형 52"/>
                <p:cNvSpPr/>
                <p:nvPr/>
              </p:nvSpPr>
              <p:spPr>
                <a:xfrm>
                  <a:off x="610269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직사각형 53"/>
                <p:cNvSpPr/>
                <p:nvPr/>
              </p:nvSpPr>
              <p:spPr>
                <a:xfrm>
                  <a:off x="620462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직사각형 54"/>
                <p:cNvSpPr/>
                <p:nvPr/>
              </p:nvSpPr>
              <p:spPr>
                <a:xfrm>
                  <a:off x="6500826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직사각형 55"/>
                <p:cNvSpPr/>
                <p:nvPr/>
              </p:nvSpPr>
              <p:spPr>
                <a:xfrm>
                  <a:off x="679702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7" name="직사각형 56"/>
                <p:cNvSpPr/>
                <p:nvPr/>
              </p:nvSpPr>
              <p:spPr>
                <a:xfrm>
                  <a:off x="709323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8" name="직사각형 57"/>
                <p:cNvSpPr/>
                <p:nvPr/>
              </p:nvSpPr>
              <p:spPr>
                <a:xfrm>
                  <a:off x="718471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9" name="직사각형 58"/>
                <p:cNvSpPr/>
                <p:nvPr/>
              </p:nvSpPr>
              <p:spPr>
                <a:xfrm>
                  <a:off x="727619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0" name="직사각형 59"/>
                <p:cNvSpPr/>
                <p:nvPr/>
              </p:nvSpPr>
              <p:spPr>
                <a:xfrm>
                  <a:off x="742952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직사각형 60"/>
                <p:cNvSpPr/>
                <p:nvPr/>
              </p:nvSpPr>
              <p:spPr>
                <a:xfrm>
                  <a:off x="752825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직사각형 61"/>
                <p:cNvSpPr/>
                <p:nvPr/>
              </p:nvSpPr>
              <p:spPr>
                <a:xfrm>
                  <a:off x="762698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직사각형 62"/>
                <p:cNvSpPr/>
                <p:nvPr/>
              </p:nvSpPr>
              <p:spPr>
                <a:xfrm>
                  <a:off x="778671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4" name="직사각형 63"/>
                <p:cNvSpPr/>
                <p:nvPr/>
              </p:nvSpPr>
              <p:spPr>
                <a:xfrm>
                  <a:off x="789184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5" name="직사각형 64"/>
                <p:cNvSpPr/>
                <p:nvPr/>
              </p:nvSpPr>
              <p:spPr>
                <a:xfrm>
                  <a:off x="814390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6" name="직사각형 65"/>
                <p:cNvSpPr/>
                <p:nvPr/>
              </p:nvSpPr>
              <p:spPr>
                <a:xfrm>
                  <a:off x="824263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7" name="직사각형 66"/>
                <p:cNvSpPr/>
                <p:nvPr/>
              </p:nvSpPr>
              <p:spPr>
                <a:xfrm>
                  <a:off x="834136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8" name="직사각형 67"/>
                <p:cNvSpPr/>
                <p:nvPr/>
              </p:nvSpPr>
              <p:spPr>
                <a:xfrm>
                  <a:off x="844010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0" name="그룹 188"/>
              <p:cNvGrpSpPr/>
              <p:nvPr/>
            </p:nvGrpSpPr>
            <p:grpSpPr>
              <a:xfrm flipV="1">
                <a:off x="7674296" y="3318195"/>
                <a:ext cx="2939408" cy="110805"/>
                <a:chOff x="5572132" y="3071810"/>
                <a:chExt cx="2939408" cy="214314"/>
              </a:xfrm>
              <a:grpFill/>
            </p:grpSpPr>
            <p:sp>
              <p:nvSpPr>
                <p:cNvPr id="31" name="직사각형 30"/>
                <p:cNvSpPr/>
                <p:nvPr/>
              </p:nvSpPr>
              <p:spPr>
                <a:xfrm>
                  <a:off x="557213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2" name="직사각형 31"/>
                <p:cNvSpPr/>
                <p:nvPr/>
              </p:nvSpPr>
              <p:spPr>
                <a:xfrm>
                  <a:off x="585788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3" name="직사각형 32"/>
                <p:cNvSpPr/>
                <p:nvPr/>
              </p:nvSpPr>
              <p:spPr>
                <a:xfrm>
                  <a:off x="600076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" name="직사각형 33"/>
                <p:cNvSpPr/>
                <p:nvPr/>
              </p:nvSpPr>
              <p:spPr>
                <a:xfrm>
                  <a:off x="610269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" name="직사각형 34"/>
                <p:cNvSpPr/>
                <p:nvPr/>
              </p:nvSpPr>
              <p:spPr>
                <a:xfrm>
                  <a:off x="620462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" name="직사각형 35"/>
                <p:cNvSpPr/>
                <p:nvPr/>
              </p:nvSpPr>
              <p:spPr>
                <a:xfrm>
                  <a:off x="6500826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" name="직사각형 36"/>
                <p:cNvSpPr/>
                <p:nvPr/>
              </p:nvSpPr>
              <p:spPr>
                <a:xfrm>
                  <a:off x="679702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" name="직사각형 37"/>
                <p:cNvSpPr/>
                <p:nvPr/>
              </p:nvSpPr>
              <p:spPr>
                <a:xfrm>
                  <a:off x="709323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" name="직사각형 38"/>
                <p:cNvSpPr/>
                <p:nvPr/>
              </p:nvSpPr>
              <p:spPr>
                <a:xfrm>
                  <a:off x="718471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" name="직사각형 39"/>
                <p:cNvSpPr/>
                <p:nvPr/>
              </p:nvSpPr>
              <p:spPr>
                <a:xfrm>
                  <a:off x="727619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" name="직사각형 40"/>
                <p:cNvSpPr/>
                <p:nvPr/>
              </p:nvSpPr>
              <p:spPr>
                <a:xfrm>
                  <a:off x="742952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" name="직사각형 41"/>
                <p:cNvSpPr/>
                <p:nvPr/>
              </p:nvSpPr>
              <p:spPr>
                <a:xfrm>
                  <a:off x="752825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" name="직사각형 42"/>
                <p:cNvSpPr/>
                <p:nvPr/>
              </p:nvSpPr>
              <p:spPr>
                <a:xfrm>
                  <a:off x="762698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" name="직사각형 43"/>
                <p:cNvSpPr/>
                <p:nvPr/>
              </p:nvSpPr>
              <p:spPr>
                <a:xfrm>
                  <a:off x="778671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" name="직사각형 44"/>
                <p:cNvSpPr/>
                <p:nvPr/>
              </p:nvSpPr>
              <p:spPr>
                <a:xfrm>
                  <a:off x="789184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" name="직사각형 45"/>
                <p:cNvSpPr/>
                <p:nvPr/>
              </p:nvSpPr>
              <p:spPr>
                <a:xfrm>
                  <a:off x="814390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직사각형 46"/>
                <p:cNvSpPr/>
                <p:nvPr/>
              </p:nvSpPr>
              <p:spPr>
                <a:xfrm>
                  <a:off x="824263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직사각형 47"/>
                <p:cNvSpPr/>
                <p:nvPr/>
              </p:nvSpPr>
              <p:spPr>
                <a:xfrm>
                  <a:off x="834136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직사각형 48"/>
                <p:cNvSpPr/>
                <p:nvPr/>
              </p:nvSpPr>
              <p:spPr>
                <a:xfrm>
                  <a:off x="844010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69" name="그룹 68"/>
            <p:cNvGrpSpPr/>
            <p:nvPr userDrawn="1"/>
          </p:nvGrpSpPr>
          <p:grpSpPr>
            <a:xfrm flipH="1">
              <a:off x="74731" y="5957664"/>
              <a:ext cx="6041704" cy="110805"/>
              <a:chOff x="4572000" y="3318195"/>
              <a:chExt cx="6041704" cy="110805"/>
            </a:xfrm>
            <a:solidFill>
              <a:schemeClr val="tx1">
                <a:lumMod val="65000"/>
                <a:lumOff val="35000"/>
                <a:alpha val="50000"/>
              </a:schemeClr>
            </a:solidFill>
          </p:grpSpPr>
          <p:grpSp>
            <p:nvGrpSpPr>
              <p:cNvPr id="70" name="그룹 150"/>
              <p:cNvGrpSpPr/>
              <p:nvPr/>
            </p:nvGrpSpPr>
            <p:grpSpPr>
              <a:xfrm flipV="1">
                <a:off x="4572000" y="3318195"/>
                <a:ext cx="2939408" cy="110805"/>
                <a:chOff x="5572132" y="3071810"/>
                <a:chExt cx="2939408" cy="214314"/>
              </a:xfrm>
              <a:grpFill/>
            </p:grpSpPr>
            <p:sp>
              <p:nvSpPr>
                <p:cNvPr id="91" name="직사각형 90"/>
                <p:cNvSpPr/>
                <p:nvPr/>
              </p:nvSpPr>
              <p:spPr>
                <a:xfrm>
                  <a:off x="557213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2" name="직사각형 91"/>
                <p:cNvSpPr/>
                <p:nvPr/>
              </p:nvSpPr>
              <p:spPr>
                <a:xfrm>
                  <a:off x="585788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3" name="직사각형 92"/>
                <p:cNvSpPr/>
                <p:nvPr/>
              </p:nvSpPr>
              <p:spPr>
                <a:xfrm>
                  <a:off x="600076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4" name="직사각형 93"/>
                <p:cNvSpPr/>
                <p:nvPr/>
              </p:nvSpPr>
              <p:spPr>
                <a:xfrm>
                  <a:off x="610269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5" name="직사각형 94"/>
                <p:cNvSpPr/>
                <p:nvPr/>
              </p:nvSpPr>
              <p:spPr>
                <a:xfrm>
                  <a:off x="620462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6" name="직사각형 95"/>
                <p:cNvSpPr/>
                <p:nvPr/>
              </p:nvSpPr>
              <p:spPr>
                <a:xfrm>
                  <a:off x="6500826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7" name="직사각형 96"/>
                <p:cNvSpPr/>
                <p:nvPr/>
              </p:nvSpPr>
              <p:spPr>
                <a:xfrm>
                  <a:off x="679702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8" name="직사각형 97"/>
                <p:cNvSpPr/>
                <p:nvPr/>
              </p:nvSpPr>
              <p:spPr>
                <a:xfrm>
                  <a:off x="709323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9" name="직사각형 98"/>
                <p:cNvSpPr/>
                <p:nvPr/>
              </p:nvSpPr>
              <p:spPr>
                <a:xfrm>
                  <a:off x="718471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0" name="직사각형 99"/>
                <p:cNvSpPr/>
                <p:nvPr/>
              </p:nvSpPr>
              <p:spPr>
                <a:xfrm>
                  <a:off x="727619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1" name="직사각형 100"/>
                <p:cNvSpPr/>
                <p:nvPr/>
              </p:nvSpPr>
              <p:spPr>
                <a:xfrm>
                  <a:off x="742952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2" name="직사각형 101"/>
                <p:cNvSpPr/>
                <p:nvPr/>
              </p:nvSpPr>
              <p:spPr>
                <a:xfrm>
                  <a:off x="752825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3" name="직사각형 102"/>
                <p:cNvSpPr/>
                <p:nvPr/>
              </p:nvSpPr>
              <p:spPr>
                <a:xfrm>
                  <a:off x="762698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4" name="직사각형 103"/>
                <p:cNvSpPr/>
                <p:nvPr/>
              </p:nvSpPr>
              <p:spPr>
                <a:xfrm>
                  <a:off x="778671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5" name="직사각형 104"/>
                <p:cNvSpPr/>
                <p:nvPr/>
              </p:nvSpPr>
              <p:spPr>
                <a:xfrm>
                  <a:off x="789184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6" name="직사각형 105"/>
                <p:cNvSpPr/>
                <p:nvPr/>
              </p:nvSpPr>
              <p:spPr>
                <a:xfrm>
                  <a:off x="814390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7" name="직사각형 106"/>
                <p:cNvSpPr/>
                <p:nvPr/>
              </p:nvSpPr>
              <p:spPr>
                <a:xfrm>
                  <a:off x="824263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8" name="직사각형 107"/>
                <p:cNvSpPr/>
                <p:nvPr/>
              </p:nvSpPr>
              <p:spPr>
                <a:xfrm>
                  <a:off x="834136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9" name="직사각형 108"/>
                <p:cNvSpPr/>
                <p:nvPr/>
              </p:nvSpPr>
              <p:spPr>
                <a:xfrm>
                  <a:off x="844010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71" name="그룹 188"/>
              <p:cNvGrpSpPr/>
              <p:nvPr/>
            </p:nvGrpSpPr>
            <p:grpSpPr>
              <a:xfrm flipV="1">
                <a:off x="7674296" y="3318195"/>
                <a:ext cx="2939408" cy="110805"/>
                <a:chOff x="5572132" y="3071810"/>
                <a:chExt cx="2939408" cy="214314"/>
              </a:xfrm>
              <a:grpFill/>
            </p:grpSpPr>
            <p:sp>
              <p:nvSpPr>
                <p:cNvPr id="72" name="직사각형 71"/>
                <p:cNvSpPr/>
                <p:nvPr/>
              </p:nvSpPr>
              <p:spPr>
                <a:xfrm>
                  <a:off x="557213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3" name="직사각형 72"/>
                <p:cNvSpPr/>
                <p:nvPr/>
              </p:nvSpPr>
              <p:spPr>
                <a:xfrm>
                  <a:off x="585788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4" name="직사각형 73"/>
                <p:cNvSpPr/>
                <p:nvPr/>
              </p:nvSpPr>
              <p:spPr>
                <a:xfrm>
                  <a:off x="600076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5" name="직사각형 74"/>
                <p:cNvSpPr/>
                <p:nvPr/>
              </p:nvSpPr>
              <p:spPr>
                <a:xfrm>
                  <a:off x="610269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6" name="직사각형 75"/>
                <p:cNvSpPr/>
                <p:nvPr/>
              </p:nvSpPr>
              <p:spPr>
                <a:xfrm>
                  <a:off x="620462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7" name="직사각형 76"/>
                <p:cNvSpPr/>
                <p:nvPr/>
              </p:nvSpPr>
              <p:spPr>
                <a:xfrm>
                  <a:off x="6500826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8" name="직사각형 77"/>
                <p:cNvSpPr/>
                <p:nvPr/>
              </p:nvSpPr>
              <p:spPr>
                <a:xfrm>
                  <a:off x="679702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9" name="직사각형 78"/>
                <p:cNvSpPr/>
                <p:nvPr/>
              </p:nvSpPr>
              <p:spPr>
                <a:xfrm>
                  <a:off x="709323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0" name="직사각형 79"/>
                <p:cNvSpPr/>
                <p:nvPr/>
              </p:nvSpPr>
              <p:spPr>
                <a:xfrm>
                  <a:off x="718471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1" name="직사각형 80"/>
                <p:cNvSpPr/>
                <p:nvPr/>
              </p:nvSpPr>
              <p:spPr>
                <a:xfrm>
                  <a:off x="727619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2" name="직사각형 81"/>
                <p:cNvSpPr/>
                <p:nvPr/>
              </p:nvSpPr>
              <p:spPr>
                <a:xfrm>
                  <a:off x="742952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3" name="직사각형 82"/>
                <p:cNvSpPr/>
                <p:nvPr/>
              </p:nvSpPr>
              <p:spPr>
                <a:xfrm>
                  <a:off x="752825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4" name="직사각형 83"/>
                <p:cNvSpPr/>
                <p:nvPr/>
              </p:nvSpPr>
              <p:spPr>
                <a:xfrm>
                  <a:off x="762698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5" name="직사각형 84"/>
                <p:cNvSpPr/>
                <p:nvPr/>
              </p:nvSpPr>
              <p:spPr>
                <a:xfrm>
                  <a:off x="778671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6" name="직사각형 85"/>
                <p:cNvSpPr/>
                <p:nvPr/>
              </p:nvSpPr>
              <p:spPr>
                <a:xfrm>
                  <a:off x="789184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7" name="직사각형 86"/>
                <p:cNvSpPr/>
                <p:nvPr/>
              </p:nvSpPr>
              <p:spPr>
                <a:xfrm>
                  <a:off x="814390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8" name="직사각형 87"/>
                <p:cNvSpPr/>
                <p:nvPr/>
              </p:nvSpPr>
              <p:spPr>
                <a:xfrm>
                  <a:off x="824263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9" name="직사각형 88"/>
                <p:cNvSpPr/>
                <p:nvPr/>
              </p:nvSpPr>
              <p:spPr>
                <a:xfrm>
                  <a:off x="834136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0" name="직사각형 89"/>
                <p:cNvSpPr/>
                <p:nvPr/>
              </p:nvSpPr>
              <p:spPr>
                <a:xfrm>
                  <a:off x="844010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110" name="그룹 109"/>
            <p:cNvGrpSpPr/>
            <p:nvPr userDrawn="1"/>
          </p:nvGrpSpPr>
          <p:grpSpPr>
            <a:xfrm>
              <a:off x="74699" y="6130383"/>
              <a:ext cx="6041704" cy="110805"/>
              <a:chOff x="4572000" y="3318195"/>
              <a:chExt cx="6041704" cy="110805"/>
            </a:xfrm>
            <a:solidFill>
              <a:schemeClr val="tx1">
                <a:lumMod val="65000"/>
                <a:lumOff val="35000"/>
                <a:alpha val="50000"/>
              </a:schemeClr>
            </a:solidFill>
          </p:grpSpPr>
          <p:grpSp>
            <p:nvGrpSpPr>
              <p:cNvPr id="111" name="그룹 150"/>
              <p:cNvGrpSpPr/>
              <p:nvPr/>
            </p:nvGrpSpPr>
            <p:grpSpPr>
              <a:xfrm flipV="1">
                <a:off x="4572000" y="3318195"/>
                <a:ext cx="2939408" cy="110805"/>
                <a:chOff x="5572132" y="3071810"/>
                <a:chExt cx="2939408" cy="214314"/>
              </a:xfrm>
              <a:grpFill/>
            </p:grpSpPr>
            <p:sp>
              <p:nvSpPr>
                <p:cNvPr id="132" name="직사각형 131"/>
                <p:cNvSpPr/>
                <p:nvPr/>
              </p:nvSpPr>
              <p:spPr>
                <a:xfrm>
                  <a:off x="557213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3" name="직사각형 132"/>
                <p:cNvSpPr/>
                <p:nvPr/>
              </p:nvSpPr>
              <p:spPr>
                <a:xfrm>
                  <a:off x="585788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4" name="직사각형 133"/>
                <p:cNvSpPr/>
                <p:nvPr/>
              </p:nvSpPr>
              <p:spPr>
                <a:xfrm>
                  <a:off x="600076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5" name="직사각형 134"/>
                <p:cNvSpPr/>
                <p:nvPr/>
              </p:nvSpPr>
              <p:spPr>
                <a:xfrm>
                  <a:off x="610269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6" name="직사각형 135"/>
                <p:cNvSpPr/>
                <p:nvPr/>
              </p:nvSpPr>
              <p:spPr>
                <a:xfrm>
                  <a:off x="620462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7" name="직사각형 136"/>
                <p:cNvSpPr/>
                <p:nvPr/>
              </p:nvSpPr>
              <p:spPr>
                <a:xfrm>
                  <a:off x="6500826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8" name="직사각형 137"/>
                <p:cNvSpPr/>
                <p:nvPr/>
              </p:nvSpPr>
              <p:spPr>
                <a:xfrm>
                  <a:off x="679702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9" name="직사각형 138"/>
                <p:cNvSpPr/>
                <p:nvPr/>
              </p:nvSpPr>
              <p:spPr>
                <a:xfrm>
                  <a:off x="709323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0" name="직사각형 139"/>
                <p:cNvSpPr/>
                <p:nvPr/>
              </p:nvSpPr>
              <p:spPr>
                <a:xfrm>
                  <a:off x="718471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1" name="직사각형 140"/>
                <p:cNvSpPr/>
                <p:nvPr/>
              </p:nvSpPr>
              <p:spPr>
                <a:xfrm>
                  <a:off x="727619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2" name="직사각형 141"/>
                <p:cNvSpPr/>
                <p:nvPr/>
              </p:nvSpPr>
              <p:spPr>
                <a:xfrm>
                  <a:off x="742952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3" name="직사각형 142"/>
                <p:cNvSpPr/>
                <p:nvPr/>
              </p:nvSpPr>
              <p:spPr>
                <a:xfrm>
                  <a:off x="752825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4" name="직사각형 143"/>
                <p:cNvSpPr/>
                <p:nvPr/>
              </p:nvSpPr>
              <p:spPr>
                <a:xfrm>
                  <a:off x="762698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5" name="직사각형 144"/>
                <p:cNvSpPr/>
                <p:nvPr/>
              </p:nvSpPr>
              <p:spPr>
                <a:xfrm>
                  <a:off x="778671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6" name="직사각형 145"/>
                <p:cNvSpPr/>
                <p:nvPr/>
              </p:nvSpPr>
              <p:spPr>
                <a:xfrm>
                  <a:off x="789184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7" name="직사각형 146"/>
                <p:cNvSpPr/>
                <p:nvPr/>
              </p:nvSpPr>
              <p:spPr>
                <a:xfrm>
                  <a:off x="814390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8" name="직사각형 147"/>
                <p:cNvSpPr/>
                <p:nvPr/>
              </p:nvSpPr>
              <p:spPr>
                <a:xfrm>
                  <a:off x="824263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9" name="직사각형 148"/>
                <p:cNvSpPr/>
                <p:nvPr/>
              </p:nvSpPr>
              <p:spPr>
                <a:xfrm>
                  <a:off x="834136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0" name="직사각형 149"/>
                <p:cNvSpPr/>
                <p:nvPr/>
              </p:nvSpPr>
              <p:spPr>
                <a:xfrm>
                  <a:off x="844010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12" name="그룹 188"/>
              <p:cNvGrpSpPr/>
              <p:nvPr/>
            </p:nvGrpSpPr>
            <p:grpSpPr>
              <a:xfrm flipV="1">
                <a:off x="7674296" y="3318195"/>
                <a:ext cx="2939408" cy="110805"/>
                <a:chOff x="5572132" y="3071810"/>
                <a:chExt cx="2939408" cy="214314"/>
              </a:xfrm>
              <a:grpFill/>
            </p:grpSpPr>
            <p:sp>
              <p:nvSpPr>
                <p:cNvPr id="113" name="직사각형 112"/>
                <p:cNvSpPr/>
                <p:nvPr/>
              </p:nvSpPr>
              <p:spPr>
                <a:xfrm>
                  <a:off x="557213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4" name="직사각형 113"/>
                <p:cNvSpPr/>
                <p:nvPr/>
              </p:nvSpPr>
              <p:spPr>
                <a:xfrm>
                  <a:off x="585788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5" name="직사각형 114"/>
                <p:cNvSpPr/>
                <p:nvPr/>
              </p:nvSpPr>
              <p:spPr>
                <a:xfrm>
                  <a:off x="600076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6" name="직사각형 115"/>
                <p:cNvSpPr/>
                <p:nvPr/>
              </p:nvSpPr>
              <p:spPr>
                <a:xfrm>
                  <a:off x="610269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7" name="직사각형 116"/>
                <p:cNvSpPr/>
                <p:nvPr/>
              </p:nvSpPr>
              <p:spPr>
                <a:xfrm>
                  <a:off x="620462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8" name="직사각형 117"/>
                <p:cNvSpPr/>
                <p:nvPr/>
              </p:nvSpPr>
              <p:spPr>
                <a:xfrm>
                  <a:off x="6500826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9" name="직사각형 118"/>
                <p:cNvSpPr/>
                <p:nvPr/>
              </p:nvSpPr>
              <p:spPr>
                <a:xfrm>
                  <a:off x="679702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0" name="직사각형 119"/>
                <p:cNvSpPr/>
                <p:nvPr/>
              </p:nvSpPr>
              <p:spPr>
                <a:xfrm>
                  <a:off x="709323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1" name="직사각형 120"/>
                <p:cNvSpPr/>
                <p:nvPr/>
              </p:nvSpPr>
              <p:spPr>
                <a:xfrm>
                  <a:off x="718471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2" name="직사각형 121"/>
                <p:cNvSpPr/>
                <p:nvPr/>
              </p:nvSpPr>
              <p:spPr>
                <a:xfrm>
                  <a:off x="727619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3" name="직사각형 122"/>
                <p:cNvSpPr/>
                <p:nvPr/>
              </p:nvSpPr>
              <p:spPr>
                <a:xfrm>
                  <a:off x="742952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4" name="직사각형 123"/>
                <p:cNvSpPr/>
                <p:nvPr/>
              </p:nvSpPr>
              <p:spPr>
                <a:xfrm>
                  <a:off x="752825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5" name="직사각형 124"/>
                <p:cNvSpPr/>
                <p:nvPr/>
              </p:nvSpPr>
              <p:spPr>
                <a:xfrm>
                  <a:off x="762698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6" name="직사각형 125"/>
                <p:cNvSpPr/>
                <p:nvPr/>
              </p:nvSpPr>
              <p:spPr>
                <a:xfrm>
                  <a:off x="778671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7" name="직사각형 126"/>
                <p:cNvSpPr/>
                <p:nvPr/>
              </p:nvSpPr>
              <p:spPr>
                <a:xfrm>
                  <a:off x="789184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8" name="직사각형 127"/>
                <p:cNvSpPr/>
                <p:nvPr/>
              </p:nvSpPr>
              <p:spPr>
                <a:xfrm>
                  <a:off x="814390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9" name="직사각형 128"/>
                <p:cNvSpPr/>
                <p:nvPr/>
              </p:nvSpPr>
              <p:spPr>
                <a:xfrm>
                  <a:off x="824263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0" name="직사각형 129"/>
                <p:cNvSpPr/>
                <p:nvPr/>
              </p:nvSpPr>
              <p:spPr>
                <a:xfrm>
                  <a:off x="834136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1" name="직사각형 130"/>
                <p:cNvSpPr/>
                <p:nvPr/>
              </p:nvSpPr>
              <p:spPr>
                <a:xfrm>
                  <a:off x="844010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151" name="그룹 150"/>
            <p:cNvGrpSpPr/>
            <p:nvPr userDrawn="1"/>
          </p:nvGrpSpPr>
          <p:grpSpPr>
            <a:xfrm flipH="1">
              <a:off x="74731" y="6282783"/>
              <a:ext cx="6041704" cy="110805"/>
              <a:chOff x="4572000" y="3318195"/>
              <a:chExt cx="6041704" cy="110805"/>
            </a:xfrm>
            <a:solidFill>
              <a:schemeClr val="tx1">
                <a:lumMod val="65000"/>
                <a:lumOff val="35000"/>
                <a:alpha val="35000"/>
              </a:schemeClr>
            </a:solidFill>
          </p:grpSpPr>
          <p:grpSp>
            <p:nvGrpSpPr>
              <p:cNvPr id="152" name="그룹 150"/>
              <p:cNvGrpSpPr/>
              <p:nvPr/>
            </p:nvGrpSpPr>
            <p:grpSpPr>
              <a:xfrm flipV="1">
                <a:off x="4572000" y="3318195"/>
                <a:ext cx="2939408" cy="110805"/>
                <a:chOff x="5572132" y="3071810"/>
                <a:chExt cx="2939408" cy="214314"/>
              </a:xfrm>
              <a:grpFill/>
            </p:grpSpPr>
            <p:sp>
              <p:nvSpPr>
                <p:cNvPr id="173" name="직사각형 172"/>
                <p:cNvSpPr/>
                <p:nvPr/>
              </p:nvSpPr>
              <p:spPr>
                <a:xfrm>
                  <a:off x="557213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4" name="직사각형 173"/>
                <p:cNvSpPr/>
                <p:nvPr/>
              </p:nvSpPr>
              <p:spPr>
                <a:xfrm>
                  <a:off x="585788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5" name="직사각형 174"/>
                <p:cNvSpPr/>
                <p:nvPr/>
              </p:nvSpPr>
              <p:spPr>
                <a:xfrm>
                  <a:off x="600076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6" name="직사각형 175"/>
                <p:cNvSpPr/>
                <p:nvPr/>
              </p:nvSpPr>
              <p:spPr>
                <a:xfrm>
                  <a:off x="610269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7" name="직사각형 176"/>
                <p:cNvSpPr/>
                <p:nvPr/>
              </p:nvSpPr>
              <p:spPr>
                <a:xfrm>
                  <a:off x="620462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8" name="직사각형 177"/>
                <p:cNvSpPr/>
                <p:nvPr/>
              </p:nvSpPr>
              <p:spPr>
                <a:xfrm>
                  <a:off x="6500826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9" name="직사각형 178"/>
                <p:cNvSpPr/>
                <p:nvPr/>
              </p:nvSpPr>
              <p:spPr>
                <a:xfrm>
                  <a:off x="679702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0" name="직사각형 179"/>
                <p:cNvSpPr/>
                <p:nvPr/>
              </p:nvSpPr>
              <p:spPr>
                <a:xfrm>
                  <a:off x="709323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1" name="직사각형 180"/>
                <p:cNvSpPr/>
                <p:nvPr/>
              </p:nvSpPr>
              <p:spPr>
                <a:xfrm>
                  <a:off x="718471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2" name="직사각형 181"/>
                <p:cNvSpPr/>
                <p:nvPr/>
              </p:nvSpPr>
              <p:spPr>
                <a:xfrm>
                  <a:off x="727619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3" name="직사각형 182"/>
                <p:cNvSpPr/>
                <p:nvPr/>
              </p:nvSpPr>
              <p:spPr>
                <a:xfrm>
                  <a:off x="742952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4" name="직사각형 183"/>
                <p:cNvSpPr/>
                <p:nvPr/>
              </p:nvSpPr>
              <p:spPr>
                <a:xfrm>
                  <a:off x="752825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5" name="직사각형 184"/>
                <p:cNvSpPr/>
                <p:nvPr/>
              </p:nvSpPr>
              <p:spPr>
                <a:xfrm>
                  <a:off x="762698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6" name="직사각형 185"/>
                <p:cNvSpPr/>
                <p:nvPr/>
              </p:nvSpPr>
              <p:spPr>
                <a:xfrm>
                  <a:off x="778671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7" name="직사각형 186"/>
                <p:cNvSpPr/>
                <p:nvPr/>
              </p:nvSpPr>
              <p:spPr>
                <a:xfrm>
                  <a:off x="789184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8" name="직사각형 187"/>
                <p:cNvSpPr/>
                <p:nvPr/>
              </p:nvSpPr>
              <p:spPr>
                <a:xfrm>
                  <a:off x="814390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9" name="직사각형 188"/>
                <p:cNvSpPr/>
                <p:nvPr/>
              </p:nvSpPr>
              <p:spPr>
                <a:xfrm>
                  <a:off x="824263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0" name="직사각형 189"/>
                <p:cNvSpPr/>
                <p:nvPr/>
              </p:nvSpPr>
              <p:spPr>
                <a:xfrm>
                  <a:off x="834136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1" name="직사각형 190"/>
                <p:cNvSpPr/>
                <p:nvPr/>
              </p:nvSpPr>
              <p:spPr>
                <a:xfrm>
                  <a:off x="844010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53" name="그룹 188"/>
              <p:cNvGrpSpPr/>
              <p:nvPr/>
            </p:nvGrpSpPr>
            <p:grpSpPr>
              <a:xfrm flipV="1">
                <a:off x="7674296" y="3318195"/>
                <a:ext cx="2939408" cy="110805"/>
                <a:chOff x="5572132" y="3071810"/>
                <a:chExt cx="2939408" cy="214314"/>
              </a:xfrm>
              <a:grpFill/>
            </p:grpSpPr>
            <p:sp>
              <p:nvSpPr>
                <p:cNvPr id="154" name="직사각형 153"/>
                <p:cNvSpPr/>
                <p:nvPr/>
              </p:nvSpPr>
              <p:spPr>
                <a:xfrm>
                  <a:off x="557213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5" name="직사각형 154"/>
                <p:cNvSpPr/>
                <p:nvPr/>
              </p:nvSpPr>
              <p:spPr>
                <a:xfrm>
                  <a:off x="585788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6" name="직사각형 155"/>
                <p:cNvSpPr/>
                <p:nvPr/>
              </p:nvSpPr>
              <p:spPr>
                <a:xfrm>
                  <a:off x="600076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7" name="직사각형 156"/>
                <p:cNvSpPr/>
                <p:nvPr/>
              </p:nvSpPr>
              <p:spPr>
                <a:xfrm>
                  <a:off x="610269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8" name="직사각형 157"/>
                <p:cNvSpPr/>
                <p:nvPr/>
              </p:nvSpPr>
              <p:spPr>
                <a:xfrm>
                  <a:off x="620462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9" name="직사각형 158"/>
                <p:cNvSpPr/>
                <p:nvPr/>
              </p:nvSpPr>
              <p:spPr>
                <a:xfrm>
                  <a:off x="6500826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0" name="직사각형 159"/>
                <p:cNvSpPr/>
                <p:nvPr/>
              </p:nvSpPr>
              <p:spPr>
                <a:xfrm>
                  <a:off x="679702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1" name="직사각형 160"/>
                <p:cNvSpPr/>
                <p:nvPr/>
              </p:nvSpPr>
              <p:spPr>
                <a:xfrm>
                  <a:off x="709323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2" name="직사각형 161"/>
                <p:cNvSpPr/>
                <p:nvPr/>
              </p:nvSpPr>
              <p:spPr>
                <a:xfrm>
                  <a:off x="718471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3" name="직사각형 162"/>
                <p:cNvSpPr/>
                <p:nvPr/>
              </p:nvSpPr>
              <p:spPr>
                <a:xfrm>
                  <a:off x="727619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4" name="직사각형 163"/>
                <p:cNvSpPr/>
                <p:nvPr/>
              </p:nvSpPr>
              <p:spPr>
                <a:xfrm>
                  <a:off x="742952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5" name="직사각형 164"/>
                <p:cNvSpPr/>
                <p:nvPr/>
              </p:nvSpPr>
              <p:spPr>
                <a:xfrm>
                  <a:off x="752825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6" name="직사각형 165"/>
                <p:cNvSpPr/>
                <p:nvPr/>
              </p:nvSpPr>
              <p:spPr>
                <a:xfrm>
                  <a:off x="762698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7" name="직사각형 166"/>
                <p:cNvSpPr/>
                <p:nvPr/>
              </p:nvSpPr>
              <p:spPr>
                <a:xfrm>
                  <a:off x="778671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8" name="직사각형 167"/>
                <p:cNvSpPr/>
                <p:nvPr/>
              </p:nvSpPr>
              <p:spPr>
                <a:xfrm>
                  <a:off x="789184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9" name="직사각형 168"/>
                <p:cNvSpPr/>
                <p:nvPr/>
              </p:nvSpPr>
              <p:spPr>
                <a:xfrm>
                  <a:off x="8143900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0" name="직사각형 169"/>
                <p:cNvSpPr/>
                <p:nvPr/>
              </p:nvSpPr>
              <p:spPr>
                <a:xfrm>
                  <a:off x="8242634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1" name="직사각형 170"/>
                <p:cNvSpPr/>
                <p:nvPr/>
              </p:nvSpPr>
              <p:spPr>
                <a:xfrm>
                  <a:off x="8341368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2" name="직사각형 171"/>
                <p:cNvSpPr/>
                <p:nvPr/>
              </p:nvSpPr>
              <p:spPr>
                <a:xfrm>
                  <a:off x="8440102" y="3071810"/>
                  <a:ext cx="71438" cy="2143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sp>
          <p:nvSpPr>
            <p:cNvPr id="192" name="TextBox 191"/>
            <p:cNvSpPr txBox="1"/>
            <p:nvPr userDrawn="1"/>
          </p:nvSpPr>
          <p:spPr>
            <a:xfrm>
              <a:off x="38158" y="6567155"/>
              <a:ext cx="5997155" cy="246221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altLang="ko-KR" sz="1000" dirty="0">
                  <a:solidFill>
                    <a:schemeClr val="accent1">
                      <a:lumMod val="40000"/>
                      <a:lumOff val="60000"/>
                      <a:alpha val="35000"/>
                    </a:schemeClr>
                  </a:solidFill>
                  <a:latin typeface="OCR-A BT" pitchFamily="49" charset="0"/>
                </a:rPr>
                <a:t>123 4 56 78 912 345 6789 1234 789 12 1213 2458 78 124 1 6687 294 5612 1244</a:t>
              </a:r>
              <a:endParaRPr lang="ko-KR" altLang="en-US" sz="1000" dirty="0">
                <a:solidFill>
                  <a:schemeClr val="accent1">
                    <a:lumMod val="40000"/>
                    <a:lumOff val="60000"/>
                    <a:alpha val="35000"/>
                  </a:schemeClr>
                </a:solidFill>
                <a:latin typeface="OCR-A BT" pitchFamily="49" charset="0"/>
              </a:endParaRPr>
            </a:p>
          </p:txBody>
        </p:sp>
        <p:sp>
          <p:nvSpPr>
            <p:cNvPr id="193" name="TextBox 192"/>
            <p:cNvSpPr txBox="1"/>
            <p:nvPr userDrawn="1"/>
          </p:nvSpPr>
          <p:spPr>
            <a:xfrm>
              <a:off x="3399381" y="6424279"/>
              <a:ext cx="5997155" cy="246221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altLang="ko-KR" sz="1000" dirty="0">
                  <a:solidFill>
                    <a:schemeClr val="accent1">
                      <a:lumMod val="40000"/>
                      <a:lumOff val="60000"/>
                      <a:alpha val="35000"/>
                    </a:schemeClr>
                  </a:solidFill>
                  <a:latin typeface="OCR-A BT" pitchFamily="49" charset="0"/>
                </a:rPr>
                <a:t>123 4 56 78 912 345 6789 1234 789 12 1213 2458 78 124 1 6687 294 5612 1244</a:t>
              </a:r>
              <a:endParaRPr lang="ko-KR" altLang="en-US" sz="1000" dirty="0">
                <a:solidFill>
                  <a:schemeClr val="accent1">
                    <a:lumMod val="40000"/>
                    <a:lumOff val="60000"/>
                    <a:alpha val="35000"/>
                  </a:schemeClr>
                </a:solidFill>
                <a:latin typeface="OCR-A BT" pitchFamily="49" charset="0"/>
              </a:endParaRPr>
            </a:p>
          </p:txBody>
        </p:sp>
        <p:pic>
          <p:nvPicPr>
            <p:cNvPr id="194" name="그림 193"/>
            <p:cNvPicPr>
              <a:picLocks noChangeAspect="1"/>
            </p:cNvPicPr>
            <p:nvPr userDrawn="1"/>
          </p:nvPicPr>
          <p:blipFill>
            <a:blip r:embed="rId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458" y="1136894"/>
              <a:ext cx="476590" cy="882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타원 194"/>
            <p:cNvSpPr/>
            <p:nvPr userDrawn="1"/>
          </p:nvSpPr>
          <p:spPr>
            <a:xfrm>
              <a:off x="804458" y="1240471"/>
              <a:ext cx="72008" cy="720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6" name="타원 195"/>
            <p:cNvSpPr/>
            <p:nvPr userDrawn="1"/>
          </p:nvSpPr>
          <p:spPr>
            <a:xfrm>
              <a:off x="7573210" y="2680631"/>
              <a:ext cx="72008" cy="720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7" name="타원 196"/>
            <p:cNvSpPr/>
            <p:nvPr userDrawn="1"/>
          </p:nvSpPr>
          <p:spPr>
            <a:xfrm>
              <a:off x="1596546" y="2248583"/>
              <a:ext cx="72008" cy="720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8" name="타원 197"/>
            <p:cNvSpPr/>
            <p:nvPr userDrawn="1"/>
          </p:nvSpPr>
          <p:spPr>
            <a:xfrm>
              <a:off x="3967391" y="1537530"/>
              <a:ext cx="107002" cy="1070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9" name="타원 198"/>
            <p:cNvSpPr/>
            <p:nvPr userDrawn="1"/>
          </p:nvSpPr>
          <p:spPr>
            <a:xfrm>
              <a:off x="4225851" y="287741"/>
              <a:ext cx="72008" cy="720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0" name="타원 199"/>
            <p:cNvSpPr/>
            <p:nvPr userDrawn="1"/>
          </p:nvSpPr>
          <p:spPr>
            <a:xfrm>
              <a:off x="4404858" y="3256695"/>
              <a:ext cx="72008" cy="720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1" name="타원 200"/>
            <p:cNvSpPr/>
            <p:nvPr userDrawn="1"/>
          </p:nvSpPr>
          <p:spPr>
            <a:xfrm>
              <a:off x="3108714" y="592399"/>
              <a:ext cx="72008" cy="720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2" name="타원 201"/>
            <p:cNvSpPr/>
            <p:nvPr userDrawn="1"/>
          </p:nvSpPr>
          <p:spPr>
            <a:xfrm>
              <a:off x="6300192" y="1268760"/>
              <a:ext cx="72008" cy="720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3" name="타원 202"/>
            <p:cNvSpPr/>
            <p:nvPr userDrawn="1"/>
          </p:nvSpPr>
          <p:spPr>
            <a:xfrm>
              <a:off x="7632142" y="1268233"/>
              <a:ext cx="72008" cy="720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4" name="타원 203"/>
            <p:cNvSpPr/>
            <p:nvPr userDrawn="1"/>
          </p:nvSpPr>
          <p:spPr>
            <a:xfrm>
              <a:off x="7357186" y="1096455"/>
              <a:ext cx="72008" cy="720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5" name="타원 204"/>
            <p:cNvSpPr/>
            <p:nvPr userDrawn="1"/>
          </p:nvSpPr>
          <p:spPr>
            <a:xfrm>
              <a:off x="7977989" y="3184687"/>
              <a:ext cx="72008" cy="720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6" name="타원 205"/>
            <p:cNvSpPr/>
            <p:nvPr userDrawn="1"/>
          </p:nvSpPr>
          <p:spPr>
            <a:xfrm>
              <a:off x="1236506" y="1888543"/>
              <a:ext cx="72008" cy="720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7" name="타원 206"/>
            <p:cNvSpPr/>
            <p:nvPr userDrawn="1"/>
          </p:nvSpPr>
          <p:spPr>
            <a:xfrm>
              <a:off x="3612770" y="1744527"/>
              <a:ext cx="72008" cy="720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08" name="구부러진 연결선 207"/>
            <p:cNvCxnSpPr>
              <a:stCxn id="198" idx="2"/>
              <a:endCxn id="207" idx="7"/>
            </p:cNvCxnSpPr>
            <p:nvPr userDrawn="1"/>
          </p:nvCxnSpPr>
          <p:spPr>
            <a:xfrm rot="10800000" flipV="1">
              <a:off x="3674233" y="1591030"/>
              <a:ext cx="293158" cy="164041"/>
            </a:xfrm>
            <a:prstGeom prst="curvedConnector2">
              <a:avLst/>
            </a:prstGeom>
            <a:ln w="10795">
              <a:gradFill>
                <a:gsLst>
                  <a:gs pos="0">
                    <a:srgbClr val="92D050">
                      <a:alpha val="69804"/>
                    </a:srgbClr>
                  </a:gs>
                  <a:gs pos="100000">
                    <a:srgbClr val="FFFF00">
                      <a:alpha val="30196"/>
                    </a:srgb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구부러진 연결선 208"/>
            <p:cNvCxnSpPr>
              <a:stCxn id="198" idx="1"/>
              <a:endCxn id="201" idx="6"/>
            </p:cNvCxnSpPr>
            <p:nvPr userDrawn="1"/>
          </p:nvCxnSpPr>
          <p:spPr>
            <a:xfrm rot="16200000" flipV="1">
              <a:off x="3119494" y="689632"/>
              <a:ext cx="924797" cy="802339"/>
            </a:xfrm>
            <a:prstGeom prst="curvedConnector2">
              <a:avLst/>
            </a:prstGeom>
            <a:ln w="12700">
              <a:gradFill>
                <a:gsLst>
                  <a:gs pos="0">
                    <a:srgbClr val="92D050">
                      <a:alpha val="69804"/>
                    </a:srgbClr>
                  </a:gs>
                  <a:gs pos="100000">
                    <a:srgbClr val="FFFF00">
                      <a:alpha val="30196"/>
                    </a:srgb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구부러진 연결선 209"/>
            <p:cNvCxnSpPr>
              <a:stCxn id="197" idx="0"/>
              <a:endCxn id="198" idx="1"/>
            </p:cNvCxnSpPr>
            <p:nvPr userDrawn="1"/>
          </p:nvCxnSpPr>
          <p:spPr>
            <a:xfrm rot="5400000" flipH="1" flipV="1">
              <a:off x="2460114" y="725637"/>
              <a:ext cx="695383" cy="2350511"/>
            </a:xfrm>
            <a:prstGeom prst="curvedConnector3">
              <a:avLst>
                <a:gd name="adj1" fmla="val 135127"/>
              </a:avLst>
            </a:prstGeom>
            <a:ln w="12700">
              <a:gradFill>
                <a:gsLst>
                  <a:gs pos="0">
                    <a:srgbClr val="FFFF00">
                      <a:alpha val="30196"/>
                    </a:srgbClr>
                  </a:gs>
                  <a:gs pos="100000">
                    <a:srgbClr val="92D050">
                      <a:alpha val="69804"/>
                    </a:srgb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구부러진 연결선 210"/>
            <p:cNvCxnSpPr>
              <a:stCxn id="206" idx="0"/>
              <a:endCxn id="198" idx="1"/>
            </p:cNvCxnSpPr>
            <p:nvPr userDrawn="1"/>
          </p:nvCxnSpPr>
          <p:spPr>
            <a:xfrm rot="5400000" flipH="1" flipV="1">
              <a:off x="2460114" y="365597"/>
              <a:ext cx="335343" cy="2710551"/>
            </a:xfrm>
            <a:prstGeom prst="curvedConnector3">
              <a:avLst>
                <a:gd name="adj1" fmla="val 229856"/>
              </a:avLst>
            </a:prstGeom>
            <a:ln w="12700">
              <a:gradFill>
                <a:gsLst>
                  <a:gs pos="0">
                    <a:srgbClr val="FFFF00">
                      <a:alpha val="30196"/>
                    </a:srgbClr>
                  </a:gs>
                  <a:gs pos="100000">
                    <a:srgbClr val="92D050">
                      <a:alpha val="69804"/>
                    </a:srgb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구부러진 연결선 211"/>
            <p:cNvCxnSpPr>
              <a:stCxn id="195" idx="0"/>
              <a:endCxn id="198" idx="1"/>
            </p:cNvCxnSpPr>
            <p:nvPr userDrawn="1"/>
          </p:nvCxnSpPr>
          <p:spPr>
            <a:xfrm rot="16200000" flipH="1">
              <a:off x="2255396" y="-174464"/>
              <a:ext cx="312729" cy="3142599"/>
            </a:xfrm>
            <a:prstGeom prst="curvedConnector3">
              <a:avLst>
                <a:gd name="adj1" fmla="val -150184"/>
              </a:avLst>
            </a:prstGeom>
            <a:ln w="12700">
              <a:gradFill>
                <a:gsLst>
                  <a:gs pos="0">
                    <a:srgbClr val="FFFF00">
                      <a:alpha val="30196"/>
                    </a:srgbClr>
                  </a:gs>
                  <a:gs pos="100000">
                    <a:srgbClr val="92D050">
                      <a:alpha val="69804"/>
                    </a:srgb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구부러진 연결선 212"/>
            <p:cNvCxnSpPr>
              <a:stCxn id="198" idx="6"/>
              <a:endCxn id="199" idx="6"/>
            </p:cNvCxnSpPr>
            <p:nvPr userDrawn="1"/>
          </p:nvCxnSpPr>
          <p:spPr>
            <a:xfrm flipV="1">
              <a:off x="4074393" y="323745"/>
              <a:ext cx="223466" cy="1267286"/>
            </a:xfrm>
            <a:prstGeom prst="curvedConnector3">
              <a:avLst>
                <a:gd name="adj1" fmla="val 202297"/>
              </a:avLst>
            </a:prstGeom>
            <a:ln w="12700">
              <a:gradFill>
                <a:gsLst>
                  <a:gs pos="0">
                    <a:srgbClr val="92D050">
                      <a:alpha val="69804"/>
                    </a:srgbClr>
                  </a:gs>
                  <a:gs pos="100000">
                    <a:srgbClr val="FFFF00">
                      <a:alpha val="30196"/>
                    </a:srgb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구부러진 연결선 213"/>
            <p:cNvCxnSpPr>
              <a:stCxn id="198" idx="2"/>
              <a:endCxn id="200" idx="2"/>
            </p:cNvCxnSpPr>
            <p:nvPr userDrawn="1"/>
          </p:nvCxnSpPr>
          <p:spPr>
            <a:xfrm rot="10800000" flipH="1" flipV="1">
              <a:off x="3967390" y="1591031"/>
              <a:ext cx="437467" cy="1701668"/>
            </a:xfrm>
            <a:prstGeom prst="curvedConnector3">
              <a:avLst>
                <a:gd name="adj1" fmla="val -52255"/>
              </a:avLst>
            </a:prstGeom>
            <a:ln w="12700">
              <a:gradFill>
                <a:gsLst>
                  <a:gs pos="0">
                    <a:srgbClr val="92D050">
                      <a:alpha val="69804"/>
                    </a:srgbClr>
                  </a:gs>
                  <a:gs pos="100000">
                    <a:srgbClr val="FFFF00">
                      <a:alpha val="30196"/>
                    </a:srgbClr>
                  </a:gs>
                </a:gsLst>
                <a:lin ang="5400000" scaled="0"/>
              </a:gra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5" name="구부러진 연결선 214"/>
            <p:cNvCxnSpPr>
              <a:stCxn id="198" idx="4"/>
              <a:endCxn id="205" idx="3"/>
            </p:cNvCxnSpPr>
            <p:nvPr userDrawn="1"/>
          </p:nvCxnSpPr>
          <p:spPr>
            <a:xfrm rot="16200000" flipH="1">
              <a:off x="5203904" y="461520"/>
              <a:ext cx="1601618" cy="3967642"/>
            </a:xfrm>
            <a:prstGeom prst="curvedConnector3">
              <a:avLst>
                <a:gd name="adj1" fmla="val 116488"/>
              </a:avLst>
            </a:prstGeom>
            <a:ln w="12700">
              <a:gradFill>
                <a:gsLst>
                  <a:gs pos="0">
                    <a:srgbClr val="92D050">
                      <a:alpha val="69804"/>
                    </a:srgbClr>
                  </a:gs>
                  <a:gs pos="100000">
                    <a:srgbClr val="FFFF00">
                      <a:alpha val="30196"/>
                    </a:srgb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구부러진 연결선 215"/>
            <p:cNvCxnSpPr>
              <a:stCxn id="198" idx="4"/>
              <a:endCxn id="196" idx="3"/>
            </p:cNvCxnSpPr>
            <p:nvPr userDrawn="1"/>
          </p:nvCxnSpPr>
          <p:spPr>
            <a:xfrm rot="16200000" flipH="1">
              <a:off x="5253542" y="411881"/>
              <a:ext cx="1097562" cy="3562863"/>
            </a:xfrm>
            <a:prstGeom prst="curvedConnector3">
              <a:avLst>
                <a:gd name="adj1" fmla="val 121789"/>
              </a:avLst>
            </a:prstGeom>
            <a:ln w="12700">
              <a:gradFill>
                <a:gsLst>
                  <a:gs pos="0">
                    <a:srgbClr val="92D050">
                      <a:alpha val="69804"/>
                    </a:srgbClr>
                  </a:gs>
                  <a:gs pos="100000">
                    <a:srgbClr val="FFFF00">
                      <a:alpha val="30196"/>
                    </a:srgb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구부러진 연결선 216"/>
            <p:cNvCxnSpPr>
              <a:stCxn id="198" idx="4"/>
              <a:endCxn id="202" idx="4"/>
            </p:cNvCxnSpPr>
            <p:nvPr userDrawn="1"/>
          </p:nvCxnSpPr>
          <p:spPr>
            <a:xfrm rot="5400000" flipH="1" flipV="1">
              <a:off x="5026662" y="334998"/>
              <a:ext cx="303764" cy="2315304"/>
            </a:xfrm>
            <a:prstGeom prst="curvedConnector3">
              <a:avLst>
                <a:gd name="adj1" fmla="val -75256"/>
              </a:avLst>
            </a:prstGeom>
            <a:ln w="12700">
              <a:gradFill>
                <a:gsLst>
                  <a:gs pos="0">
                    <a:srgbClr val="92D050">
                      <a:alpha val="69804"/>
                    </a:srgbClr>
                  </a:gs>
                  <a:gs pos="100000">
                    <a:srgbClr val="FFFF00">
                      <a:alpha val="30196"/>
                    </a:srgb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구부러진 연결선 217"/>
            <p:cNvCxnSpPr>
              <a:stCxn id="198" idx="4"/>
              <a:endCxn id="203" idx="4"/>
            </p:cNvCxnSpPr>
            <p:nvPr userDrawn="1"/>
          </p:nvCxnSpPr>
          <p:spPr>
            <a:xfrm rot="5400000" flipH="1" flipV="1">
              <a:off x="5692373" y="-331240"/>
              <a:ext cx="304291" cy="3647254"/>
            </a:xfrm>
            <a:prstGeom prst="curvedConnector3">
              <a:avLst>
                <a:gd name="adj1" fmla="val -241768"/>
              </a:avLst>
            </a:prstGeom>
            <a:ln w="12700">
              <a:gradFill>
                <a:gsLst>
                  <a:gs pos="0">
                    <a:srgbClr val="92D050">
                      <a:alpha val="69804"/>
                    </a:srgbClr>
                  </a:gs>
                  <a:gs pos="100000">
                    <a:srgbClr val="FFFF00">
                      <a:alpha val="30196"/>
                    </a:srgb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구부러진 연결선 218"/>
            <p:cNvCxnSpPr>
              <a:stCxn id="198" idx="4"/>
              <a:endCxn id="204" idx="4"/>
            </p:cNvCxnSpPr>
            <p:nvPr userDrawn="1"/>
          </p:nvCxnSpPr>
          <p:spPr>
            <a:xfrm rot="5400000" flipH="1" flipV="1">
              <a:off x="5469006" y="-279651"/>
              <a:ext cx="476069" cy="3372298"/>
            </a:xfrm>
            <a:prstGeom prst="curvedConnector3">
              <a:avLst>
                <a:gd name="adj1" fmla="val -86433"/>
              </a:avLst>
            </a:prstGeom>
            <a:ln w="12700">
              <a:gradFill>
                <a:gsLst>
                  <a:gs pos="0">
                    <a:srgbClr val="92D050">
                      <a:alpha val="69804"/>
                    </a:srgbClr>
                  </a:gs>
                  <a:gs pos="100000">
                    <a:srgbClr val="FFFF00">
                      <a:alpha val="30196"/>
                    </a:srgb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직사각형 219"/>
            <p:cNvSpPr/>
            <p:nvPr userDrawn="1"/>
          </p:nvSpPr>
          <p:spPr>
            <a:xfrm>
              <a:off x="8313" y="2170265"/>
              <a:ext cx="9144000" cy="1584175"/>
            </a:xfrm>
            <a:prstGeom prst="rect">
              <a:avLst/>
            </a:prstGeom>
            <a:gradFill flip="none" rotWithShape="1">
              <a:gsLst>
                <a:gs pos="58000">
                  <a:srgbClr val="F7F7F7">
                    <a:alpha val="69804"/>
                  </a:srgbClr>
                </a:gs>
                <a:gs pos="0">
                  <a:srgbClr val="F2F2F2">
                    <a:alpha val="69804"/>
                  </a:srgbClr>
                </a:gs>
                <a:gs pos="100000">
                  <a:srgbClr val="FFFFFF">
                    <a:alpha val="10196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1" name="직사각형 220"/>
            <p:cNvSpPr/>
            <p:nvPr userDrawn="1"/>
          </p:nvSpPr>
          <p:spPr>
            <a:xfrm>
              <a:off x="8313" y="2107961"/>
              <a:ext cx="9144000" cy="36000"/>
            </a:xfrm>
            <a:prstGeom prst="rect">
              <a:avLst/>
            </a:prstGeom>
            <a:gradFill flip="none" rotWithShape="1">
              <a:gsLst>
                <a:gs pos="58000">
                  <a:srgbClr val="F7F7F7">
                    <a:alpha val="69804"/>
                  </a:srgbClr>
                </a:gs>
                <a:gs pos="0">
                  <a:srgbClr val="F2F2F2">
                    <a:alpha val="69804"/>
                  </a:srgbClr>
                </a:gs>
                <a:gs pos="100000">
                  <a:srgbClr val="FFFFFF">
                    <a:alpha val="10196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2" name="직사각형 221"/>
            <p:cNvSpPr/>
            <p:nvPr userDrawn="1"/>
          </p:nvSpPr>
          <p:spPr>
            <a:xfrm>
              <a:off x="8313" y="3780744"/>
              <a:ext cx="9144000" cy="36000"/>
            </a:xfrm>
            <a:prstGeom prst="rect">
              <a:avLst/>
            </a:prstGeom>
            <a:gradFill flip="none" rotWithShape="1">
              <a:gsLst>
                <a:gs pos="58000">
                  <a:srgbClr val="F7F7F7">
                    <a:alpha val="69804"/>
                  </a:srgbClr>
                </a:gs>
                <a:gs pos="0">
                  <a:srgbClr val="F2F2F2">
                    <a:alpha val="69804"/>
                  </a:srgbClr>
                </a:gs>
                <a:gs pos="100000">
                  <a:srgbClr val="FFFFFF">
                    <a:alpha val="10196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3" name="직사각형 222"/>
            <p:cNvSpPr/>
            <p:nvPr userDrawn="1"/>
          </p:nvSpPr>
          <p:spPr>
            <a:xfrm>
              <a:off x="8313" y="2063657"/>
              <a:ext cx="9144000" cy="18000"/>
            </a:xfrm>
            <a:prstGeom prst="rect">
              <a:avLst/>
            </a:prstGeom>
            <a:gradFill flip="none" rotWithShape="1">
              <a:gsLst>
                <a:gs pos="58000">
                  <a:srgbClr val="F7F7F7">
                    <a:alpha val="69804"/>
                  </a:srgbClr>
                </a:gs>
                <a:gs pos="0">
                  <a:srgbClr val="F2F2F2">
                    <a:alpha val="69804"/>
                  </a:srgbClr>
                </a:gs>
                <a:gs pos="100000">
                  <a:srgbClr val="FFFFFF">
                    <a:alpha val="10196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4" name="직사각형 223"/>
            <p:cNvSpPr/>
            <p:nvPr userDrawn="1"/>
          </p:nvSpPr>
          <p:spPr>
            <a:xfrm>
              <a:off x="8313" y="3843048"/>
              <a:ext cx="9144000" cy="18000"/>
            </a:xfrm>
            <a:prstGeom prst="rect">
              <a:avLst/>
            </a:prstGeom>
            <a:gradFill flip="none" rotWithShape="1">
              <a:gsLst>
                <a:gs pos="58000">
                  <a:srgbClr val="F7F7F7">
                    <a:alpha val="69804"/>
                  </a:srgbClr>
                </a:gs>
                <a:gs pos="0">
                  <a:srgbClr val="F2F2F2">
                    <a:alpha val="69804"/>
                  </a:srgbClr>
                </a:gs>
                <a:gs pos="100000">
                  <a:srgbClr val="FFFFFF">
                    <a:alpha val="10196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25" name="그룹 224"/>
            <p:cNvGrpSpPr/>
            <p:nvPr userDrawn="1"/>
          </p:nvGrpSpPr>
          <p:grpSpPr>
            <a:xfrm>
              <a:off x="6404856" y="5830136"/>
              <a:ext cx="2819123" cy="442141"/>
              <a:chOff x="6324877" y="5785882"/>
              <a:chExt cx="2819123" cy="442141"/>
            </a:xfrm>
          </p:grpSpPr>
          <p:pic>
            <p:nvPicPr>
              <p:cNvPr id="226" name="Picture 2" descr="C:\Users\theoria\Desktop\마크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4877" y="5817568"/>
                <a:ext cx="366278" cy="3805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7" name="TextBox 226"/>
              <p:cNvSpPr txBox="1"/>
              <p:nvPr/>
            </p:nvSpPr>
            <p:spPr>
              <a:xfrm>
                <a:off x="6660232" y="5785882"/>
                <a:ext cx="23526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bg1"/>
                    </a:solidFill>
                  </a:rPr>
                  <a:t>SEOUL NATIONAL UNIVERSITY</a:t>
                </a:r>
                <a:endParaRPr lang="ko-KR" alt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8" name="TextBox 227"/>
              <p:cNvSpPr txBox="1"/>
              <p:nvPr/>
            </p:nvSpPr>
            <p:spPr>
              <a:xfrm>
                <a:off x="6660232" y="5966413"/>
                <a:ext cx="24837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dirty="0">
                    <a:solidFill>
                      <a:schemeClr val="bg1"/>
                    </a:solidFill>
                  </a:rPr>
                  <a:t>Ubiquitous Network Laboratory</a:t>
                </a:r>
                <a:endParaRPr lang="ko-KR" altLang="en-US" sz="11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685800" y="2248584"/>
            <a:ext cx="7772400" cy="1427772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149080"/>
            <a:ext cx="6400800" cy="1489720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="1"/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/>
            <a:r>
              <a:rPr lang="ko-KR" altLang="en-US"/>
              <a:t>둘째 수준</a:t>
            </a:r>
            <a:endParaRPr lang="ko-KR" altLang="en-US"/>
          </a:p>
          <a:p>
            <a:pPr lvl="2"/>
            <a:r>
              <a:rPr lang="ko-KR" altLang="en-US"/>
              <a:t>셋째 수준</a:t>
            </a:r>
            <a:endParaRPr lang="ko-KR" altLang="en-US"/>
          </a:p>
          <a:p>
            <a:pPr lvl="3"/>
            <a:r>
              <a:rPr lang="ko-KR" altLang="en-US"/>
              <a:t>넷째 수준</a:t>
            </a:r>
            <a:endParaRPr lang="ko-KR" altLang="en-US"/>
          </a:p>
          <a:p>
            <a:pPr lvl="4"/>
            <a:r>
              <a:rPr lang="ko-KR" altLang="en-US"/>
              <a:t>다섯째 수준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4B37BC8-67A5-4358-B965-293FEDB17A68}" type="slidenum">
              <a:rPr lang="ko-KR" altLang="en-US" smtClean="0"/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="1"/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/>
            <a:r>
              <a:rPr lang="ko-KR" altLang="en-US"/>
              <a:t>둘째 수준</a:t>
            </a:r>
            <a:endParaRPr lang="ko-KR" altLang="en-US"/>
          </a:p>
          <a:p>
            <a:pPr lvl="2"/>
            <a:r>
              <a:rPr lang="ko-KR" altLang="en-US"/>
              <a:t>셋째 수준</a:t>
            </a:r>
            <a:endParaRPr lang="ko-KR" altLang="en-US"/>
          </a:p>
          <a:p>
            <a:pPr lvl="3"/>
            <a:r>
              <a:rPr lang="ko-KR" altLang="en-US"/>
              <a:t>넷째 수준</a:t>
            </a:r>
            <a:endParaRPr lang="ko-KR" altLang="en-US"/>
          </a:p>
          <a:p>
            <a:pPr lvl="4"/>
            <a:r>
              <a:rPr lang="ko-KR" altLang="en-US"/>
              <a:t>다섯째 수준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4B37BC8-67A5-4358-B965-293FEDB17A68}" type="slidenum">
              <a:rPr lang="ko-KR" altLang="en-US" smtClean="0"/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D4B37BC8-67A5-4358-B965-293FEDB17A68}" type="slidenum">
              <a:rPr lang="ko-KR" altLang="en-US" smtClean="0"/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 hasCustomPrompt="1"/>
          </p:nvPr>
        </p:nvSpPr>
        <p:spPr>
          <a:xfrm>
            <a:off x="142844" y="1142984"/>
            <a:ext cx="4352956" cy="535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/>
            <a:r>
              <a:rPr lang="ko-KR" altLang="en-US"/>
              <a:t>둘째 수준</a:t>
            </a:r>
            <a:endParaRPr lang="ko-KR" altLang="en-US"/>
          </a:p>
          <a:p>
            <a:pPr lvl="2"/>
            <a:r>
              <a:rPr lang="ko-KR" altLang="en-US"/>
              <a:t>셋째 수준</a:t>
            </a:r>
            <a:endParaRPr lang="ko-KR" altLang="en-US"/>
          </a:p>
          <a:p>
            <a:pPr lvl="3"/>
            <a:r>
              <a:rPr lang="ko-KR" altLang="en-US"/>
              <a:t>넷째 수준</a:t>
            </a:r>
            <a:endParaRPr lang="ko-KR" altLang="en-US"/>
          </a:p>
          <a:p>
            <a:pPr lvl="4"/>
            <a:r>
              <a:rPr lang="ko-KR" altLang="en-US"/>
              <a:t>다섯째 수준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4648200" y="1142984"/>
            <a:ext cx="4352956" cy="535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/>
            <a:r>
              <a:rPr lang="ko-KR" altLang="en-US"/>
              <a:t>둘째 수준</a:t>
            </a:r>
            <a:endParaRPr lang="ko-KR" altLang="en-US"/>
          </a:p>
          <a:p>
            <a:pPr lvl="2"/>
            <a:r>
              <a:rPr lang="ko-KR" altLang="en-US"/>
              <a:t>셋째 수준</a:t>
            </a:r>
            <a:endParaRPr lang="ko-KR" altLang="en-US"/>
          </a:p>
          <a:p>
            <a:pPr lvl="3"/>
            <a:r>
              <a:rPr lang="ko-KR" altLang="en-US"/>
              <a:t>넷째 수준</a:t>
            </a:r>
            <a:endParaRPr lang="ko-KR" altLang="en-US"/>
          </a:p>
          <a:p>
            <a:pPr lvl="4"/>
            <a:r>
              <a:rPr lang="ko-KR" altLang="en-US"/>
              <a:t>다섯째 수준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37BC8-67A5-4358-B965-293FEDB17A68}" type="slidenum">
              <a:rPr lang="ko-KR" altLang="en-US" smtClean="0"/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142844" y="1142985"/>
            <a:ext cx="4354544" cy="7858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142844" y="1928802"/>
            <a:ext cx="4354544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/>
            <a:r>
              <a:rPr lang="ko-KR" altLang="en-US"/>
              <a:t>둘째 수준</a:t>
            </a:r>
            <a:endParaRPr lang="ko-KR" altLang="en-US"/>
          </a:p>
          <a:p>
            <a:pPr lvl="2"/>
            <a:r>
              <a:rPr lang="ko-KR" altLang="en-US"/>
              <a:t>셋째 수준</a:t>
            </a:r>
            <a:endParaRPr lang="ko-KR" altLang="en-US"/>
          </a:p>
          <a:p>
            <a:pPr lvl="3"/>
            <a:r>
              <a:rPr lang="ko-KR" altLang="en-US"/>
              <a:t>넷째 수준</a:t>
            </a:r>
            <a:endParaRPr lang="ko-KR" altLang="en-US"/>
          </a:p>
          <a:p>
            <a:pPr lvl="4"/>
            <a:r>
              <a:rPr lang="ko-KR" altLang="en-US"/>
              <a:t>다섯째 수준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142985"/>
            <a:ext cx="4356131" cy="7858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 hasCustomPrompt="1"/>
          </p:nvPr>
        </p:nvSpPr>
        <p:spPr>
          <a:xfrm>
            <a:off x="4645025" y="1928802"/>
            <a:ext cx="4356131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/>
            <a:r>
              <a:rPr lang="ko-KR" altLang="en-US"/>
              <a:t>둘째 수준</a:t>
            </a:r>
            <a:endParaRPr lang="ko-KR" altLang="en-US"/>
          </a:p>
          <a:p>
            <a:pPr lvl="2"/>
            <a:r>
              <a:rPr lang="ko-KR" altLang="en-US"/>
              <a:t>셋째 수준</a:t>
            </a:r>
            <a:endParaRPr lang="ko-KR" altLang="en-US"/>
          </a:p>
          <a:p>
            <a:pPr lvl="3"/>
            <a:r>
              <a:rPr lang="ko-KR" altLang="en-US"/>
              <a:t>넷째 수준</a:t>
            </a:r>
            <a:endParaRPr lang="ko-KR" altLang="en-US"/>
          </a:p>
          <a:p>
            <a:pPr lvl="4"/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37BC8-67A5-4358-B965-293FEDB17A68}" type="slidenum">
              <a:rPr lang="ko-KR" altLang="en-US" smtClean="0"/>
            </a:fld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microsoft.com/office/2007/relationships/hdphoto" Target="../media/image3.wdp"/><Relationship Id="rId4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microsoft.com/office/2007/relationships/hdphoto" Target="../media/image3.wdp"/><Relationship Id="rId4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microsoft.com/office/2007/relationships/hdphoto" Target="../media/image3.wdp"/><Relationship Id="rId4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mask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56" y="-27384"/>
            <a:ext cx="9144000" cy="1728192"/>
          </a:xfrm>
          <a:prstGeom prst="rect">
            <a:avLst/>
          </a:prstGeom>
          <a:solidFill>
            <a:srgbClr val="99CCFF"/>
          </a:solidFill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3505200" y="6592735"/>
            <a:ext cx="2133600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42844" y="1556792"/>
            <a:ext cx="8858312" cy="4944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  <a:endParaRPr lang="ko-KR" altLang="en-US" dirty="0"/>
          </a:p>
          <a:p>
            <a:pPr lvl="1"/>
            <a:r>
              <a:rPr lang="ko-KR" altLang="en-US" dirty="0"/>
              <a:t>둘째 수준</a:t>
            </a:r>
            <a:endParaRPr lang="ko-KR" altLang="en-US" dirty="0"/>
          </a:p>
          <a:p>
            <a:pPr lvl="2"/>
            <a:r>
              <a:rPr lang="ko-KR" altLang="en-US" dirty="0"/>
              <a:t>셋째 수준</a:t>
            </a:r>
            <a:endParaRPr lang="ko-KR" altLang="en-US" dirty="0"/>
          </a:p>
          <a:p>
            <a:pPr lvl="3"/>
            <a:r>
              <a:rPr lang="ko-KR" altLang="en-US" dirty="0"/>
              <a:t>넷째 수준</a:t>
            </a:r>
            <a:endParaRPr lang="ko-KR" altLang="en-US" dirty="0"/>
          </a:p>
          <a:p>
            <a:pPr lvl="4"/>
            <a:r>
              <a:rPr lang="ko-KR" altLang="en-US" dirty="0"/>
              <a:t>다섯째 수준</a:t>
            </a:r>
            <a:endParaRPr lang="ko-KR" altLang="en-US" dirty="0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Arial Unicode MS" panose="020B0604020202020204" pitchFamily="50" charset="-127"/>
          <a:cs typeface="Calibri" panose="020F050202020403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b="1" kern="1200">
          <a:solidFill>
            <a:schemeClr val="bg2">
              <a:lumMod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b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3505200" y="6592735"/>
            <a:ext cx="2133600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4B37BC8-67A5-4358-B965-293FEDB17A68}" type="slidenum">
              <a:rPr lang="ko-KR" altLang="en-US" smtClean="0"/>
            </a:fld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42844" y="1142984"/>
            <a:ext cx="8858312" cy="5357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  <a:endParaRPr lang="ko-KR" altLang="en-US" dirty="0"/>
          </a:p>
          <a:p>
            <a:pPr lvl="1"/>
            <a:r>
              <a:rPr lang="ko-KR" altLang="en-US" dirty="0"/>
              <a:t>둘째 수준</a:t>
            </a:r>
            <a:endParaRPr lang="ko-KR" altLang="en-US" dirty="0"/>
          </a:p>
          <a:p>
            <a:pPr lvl="2"/>
            <a:r>
              <a:rPr lang="ko-KR" altLang="en-US" dirty="0"/>
              <a:t>셋째 수준</a:t>
            </a:r>
            <a:endParaRPr lang="ko-KR" altLang="en-US" dirty="0"/>
          </a:p>
          <a:p>
            <a:pPr lvl="3"/>
            <a:r>
              <a:rPr lang="ko-KR" altLang="en-US" dirty="0"/>
              <a:t>넷째 수준</a:t>
            </a:r>
            <a:endParaRPr lang="ko-KR" altLang="en-US" dirty="0"/>
          </a:p>
          <a:p>
            <a:pPr lvl="4"/>
            <a:r>
              <a:rPr lang="ko-KR" altLang="en-US" dirty="0"/>
              <a:t>다섯째 수준</a:t>
            </a:r>
            <a:endParaRPr lang="ko-KR" altLang="en-US" dirty="0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ko-KR" altLang="en-US" dirty="0"/>
          </a:p>
        </p:txBody>
      </p:sp>
      <p:sp>
        <p:nvSpPr>
          <p:cNvPr id="10" name="직사각형 9"/>
          <p:cNvSpPr/>
          <p:nvPr/>
        </p:nvSpPr>
        <p:spPr>
          <a:xfrm>
            <a:off x="8313" y="1069064"/>
            <a:ext cx="9144000" cy="18000"/>
          </a:xfrm>
          <a:prstGeom prst="rect">
            <a:avLst/>
          </a:prstGeom>
          <a:gradFill flip="none" rotWithShape="1">
            <a:gsLst>
              <a:gs pos="23000">
                <a:srgbClr val="F7F7F7">
                  <a:alpha val="69804"/>
                </a:srgbClr>
              </a:gs>
              <a:gs pos="0">
                <a:schemeClr val="bg1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hf hdr="0" ftr="0" dt="0"/>
  <p:txStyles>
    <p:titleStyle>
      <a:lvl1pPr algn="l" defTabSz="914400" rtl="0" eaLnBrk="1" latinLnBrk="1" hangingPunct="1">
        <a:spcBef>
          <a:spcPct val="0"/>
        </a:spcBef>
        <a:buNone/>
        <a:defRPr sz="28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 panose="020E0502030303020204"/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  <a:latin typeface="Candara" panose="020E0502030303020204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>
                <a:solidFill>
                  <a:srgbClr val="073E87"/>
                </a:solidFill>
                <a:latin typeface="Candara" panose="020E0502030303020204"/>
              </a:rPr>
            </a:fld>
            <a:endParaRPr lang="en-US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73E87"/>
              </a:solidFill>
              <a:latin typeface="Candara" panose="020E0502030303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D82DF53-6163-49B4-9DD0-B0FEA1130CE0}" type="slidenum">
              <a:rPr lang="ko-KR" altLang="en-US" smtClean="0">
                <a:solidFill>
                  <a:srgbClr val="073E87"/>
                </a:solidFill>
                <a:latin typeface="Candara" panose="020E0502030303020204"/>
                <a:ea typeface="HY그래픽M"/>
              </a:rPr>
            </a:fld>
            <a:endParaRPr lang="ko-KR" altLang="en-US" dirty="0">
              <a:solidFill>
                <a:srgbClr val="073E87"/>
              </a:solidFill>
              <a:latin typeface="Candara" panose="020E0502030303020204"/>
              <a:ea typeface="HY그래픽M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mask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56" y="-27384"/>
            <a:ext cx="9144000" cy="1728192"/>
          </a:xfrm>
          <a:prstGeom prst="rect">
            <a:avLst/>
          </a:prstGeom>
          <a:solidFill>
            <a:srgbClr val="99CCFF"/>
          </a:solidFill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3505200" y="6592735"/>
            <a:ext cx="2133600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42844" y="1556792"/>
            <a:ext cx="8858312" cy="4944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  <a:endParaRPr lang="ko-KR" altLang="en-US" dirty="0"/>
          </a:p>
          <a:p>
            <a:pPr lvl="1"/>
            <a:r>
              <a:rPr lang="ko-KR" altLang="en-US" dirty="0"/>
              <a:t>둘째 수준</a:t>
            </a:r>
            <a:endParaRPr lang="ko-KR" altLang="en-US" dirty="0"/>
          </a:p>
          <a:p>
            <a:pPr lvl="2"/>
            <a:r>
              <a:rPr lang="ko-KR" altLang="en-US" dirty="0"/>
              <a:t>셋째 수준</a:t>
            </a:r>
            <a:endParaRPr lang="ko-KR" altLang="en-US" dirty="0"/>
          </a:p>
          <a:p>
            <a:pPr lvl="3"/>
            <a:r>
              <a:rPr lang="ko-KR" altLang="en-US" dirty="0"/>
              <a:t>넷째 수준</a:t>
            </a:r>
            <a:endParaRPr lang="ko-KR" altLang="en-US" dirty="0"/>
          </a:p>
          <a:p>
            <a:pPr lvl="4"/>
            <a:r>
              <a:rPr lang="ko-KR" altLang="en-US" dirty="0"/>
              <a:t>다섯째 수준</a:t>
            </a:r>
            <a:endParaRPr lang="ko-KR" altLang="en-US" dirty="0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Arial Unicode MS" panose="020B0604020202020204" pitchFamily="50" charset="-127"/>
          <a:cs typeface="Calibri" panose="020F050202020403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b="1" kern="1200">
          <a:solidFill>
            <a:schemeClr val="bg2">
              <a:lumMod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b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mask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56" y="-27384"/>
            <a:ext cx="9144000" cy="1728192"/>
          </a:xfrm>
          <a:prstGeom prst="rect">
            <a:avLst/>
          </a:prstGeom>
          <a:solidFill>
            <a:srgbClr val="99CCFF"/>
          </a:solidFill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3505200" y="6592735"/>
            <a:ext cx="2133600" cy="2206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42844" y="1556792"/>
            <a:ext cx="8858312" cy="4944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  <a:endParaRPr lang="ko-KR" altLang="en-US" dirty="0"/>
          </a:p>
          <a:p>
            <a:pPr lvl="1"/>
            <a:r>
              <a:rPr lang="ko-KR" altLang="en-US" dirty="0"/>
              <a:t>둘째 수준</a:t>
            </a:r>
            <a:endParaRPr lang="ko-KR" altLang="en-US" dirty="0"/>
          </a:p>
          <a:p>
            <a:pPr lvl="2"/>
            <a:r>
              <a:rPr lang="ko-KR" altLang="en-US" dirty="0"/>
              <a:t>셋째 수준</a:t>
            </a:r>
            <a:endParaRPr lang="ko-KR" altLang="en-US" dirty="0"/>
          </a:p>
          <a:p>
            <a:pPr lvl="3"/>
            <a:r>
              <a:rPr lang="ko-KR" altLang="en-US" dirty="0"/>
              <a:t>넷째 수준</a:t>
            </a:r>
            <a:endParaRPr lang="ko-KR" altLang="en-US" dirty="0"/>
          </a:p>
          <a:p>
            <a:pPr lvl="4"/>
            <a:r>
              <a:rPr lang="ko-KR" altLang="en-US" dirty="0"/>
              <a:t>다섯째 수준</a:t>
            </a:r>
            <a:endParaRPr lang="ko-KR" altLang="en-US" dirty="0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Arial Unicode MS" panose="020B0604020202020204" pitchFamily="50" charset="-127"/>
          <a:cs typeface="Calibri" panose="020F050202020403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b="1" kern="1200">
          <a:solidFill>
            <a:schemeClr val="bg2">
              <a:lumMod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b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0.e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jpeg"/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jpeg"/><Relationship Id="rId3" Type="http://schemas.openxmlformats.org/officeDocument/2006/relationships/image" Target="../media/image34.jpeg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openxmlformats.org/officeDocument/2006/relationships/image" Target="../media/image22.jpeg"/><Relationship Id="rId1" Type="http://schemas.openxmlformats.org/officeDocument/2006/relationships/image" Target="../media/image1.tiff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openxmlformats.org/officeDocument/2006/relationships/image" Target="../media/image22.jpeg"/><Relationship Id="rId1" Type="http://schemas.openxmlformats.org/officeDocument/2006/relationships/image" Target="../media/image1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openxmlformats.org/officeDocument/2006/relationships/image" Target="../media/image22.jpeg"/><Relationship Id="rId1" Type="http://schemas.openxmlformats.org/officeDocument/2006/relationships/image" Target="../media/image1.tiff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openxmlformats.org/officeDocument/2006/relationships/image" Target="../media/image22.jpeg"/><Relationship Id="rId1" Type="http://schemas.openxmlformats.org/officeDocument/2006/relationships/image" Target="../media/image1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6" Type="http://schemas.microsoft.com/office/2007/relationships/media" Target="../media/media2.mov"/><Relationship Id="rId5" Type="http://schemas.openxmlformats.org/officeDocument/2006/relationships/video" Target="../media/media2.mov"/><Relationship Id="rId4" Type="http://schemas.openxmlformats.org/officeDocument/2006/relationships/image" Target="../media/image45.png"/><Relationship Id="rId3" Type="http://schemas.microsoft.com/office/2007/relationships/media" Target="../media/media1.mov"/><Relationship Id="rId2" Type="http://schemas.openxmlformats.org/officeDocument/2006/relationships/video" Target="../media/media1.mov"/><Relationship Id="rId1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media" Target="localhost/ppt/media/media1.mov" TargetMode="External"/><Relationship Id="rId3" Type="http://schemas.openxmlformats.org/officeDocument/2006/relationships/video" Target="localhost/ppt/media/media1.mov" TargetMode="External"/><Relationship Id="rId2" Type="http://schemas.openxmlformats.org/officeDocument/2006/relationships/image" Target="../media/image1.tiff"/><Relationship Id="rId1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openxmlformats.org/officeDocument/2006/relationships/image" Target="../media/image22.jpeg"/><Relationship Id="rId1" Type="http://schemas.openxmlformats.org/officeDocument/2006/relationships/image" Target="../media/image1.tiff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openxmlformats.org/officeDocument/2006/relationships/image" Target="../media/image22.jpeg"/><Relationship Id="rId1" Type="http://schemas.openxmlformats.org/officeDocument/2006/relationships/image" Target="../media/image1.tiff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openxmlformats.org/officeDocument/2006/relationships/image" Target="../media/image22.jpeg"/><Relationship Id="rId1" Type="http://schemas.openxmlformats.org/officeDocument/2006/relationships/image" Target="../media/image1.tiff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openxmlformats.org/officeDocument/2006/relationships/image" Target="../media/image22.jpeg"/><Relationship Id="rId1" Type="http://schemas.openxmlformats.org/officeDocument/2006/relationships/image" Target="../media/image1.tiff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openxmlformats.org/officeDocument/2006/relationships/image" Target="../media/image22.jpeg"/><Relationship Id="rId1" Type="http://schemas.openxmlformats.org/officeDocument/2006/relationships/image" Target="../media/image1.tiff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png"/><Relationship Id="rId2" Type="http://schemas.microsoft.com/office/2007/relationships/media" Target="../media/media3.mov"/><Relationship Id="rId1" Type="http://schemas.openxmlformats.org/officeDocument/2006/relationships/video" Target="../media/media3.mov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openxmlformats.org/officeDocument/2006/relationships/image" Target="../media/image22.jpeg"/><Relationship Id="rId1" Type="http://schemas.openxmlformats.org/officeDocument/2006/relationships/image" Target="../media/image1.tiff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53.jpeg"/><Relationship Id="rId1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8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1" Type="http://schemas.openxmlformats.org/officeDocument/2006/relationships/image" Target="../media/image59.emf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2.xml"/><Relationship Id="rId3" Type="http://schemas.openxmlformats.org/officeDocument/2006/relationships/hyperlink" Target="mailto:hs.kim@berkeley.edu" TargetMode="External"/><Relationship Id="rId2" Type="http://schemas.openxmlformats.org/officeDocument/2006/relationships/hyperlink" Target="mailto:sasrwas@berkeley.edu" TargetMode="External"/><Relationship Id="rId1" Type="http://schemas.openxmlformats.org/officeDocument/2006/relationships/hyperlink" Target="mailto:kaifei@berkeley.edu" TargetMode="Externa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1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jpe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3.jpeg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494712" cy="3024336"/>
          </a:xfrm>
        </p:spPr>
        <p:txBody>
          <a:bodyPr anchor="ctr">
            <a:noAutofit/>
          </a:bodyPr>
          <a:lstStyle/>
          <a:p>
            <a:r>
              <a:rPr lang="en-US" altLang="ko-KR" sz="4800" b="1" i="1" dirty="0">
                <a:solidFill>
                  <a:schemeClr val="bg1"/>
                </a:solidFill>
                <a:latin typeface="Calibri" panose="020F0502020204030204" pitchFamily="34" charset="0"/>
              </a:rPr>
              <a:t>MARVEL</a:t>
            </a:r>
            <a:br>
              <a:rPr lang="en-US" altLang="ko-KR" sz="4800" b="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altLang="ko-KR" b="0" dirty="0">
                <a:solidFill>
                  <a:schemeClr val="bg1"/>
                </a:solidFill>
                <a:latin typeface="Calibri" panose="020F0502020204030204" pitchFamily="34" charset="0"/>
              </a:rPr>
              <a:t>Enabling Mobile Augmented Reality with Low energy and Low Latency</a:t>
            </a:r>
            <a:endParaRPr lang="ko-KR" alt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type="subTitle" idx="1"/>
          </p:nvPr>
        </p:nvSpPr>
        <p:spPr>
          <a:xfrm>
            <a:off x="999368" y="3356992"/>
            <a:ext cx="7232848" cy="2016224"/>
          </a:xfrm>
        </p:spPr>
        <p:txBody>
          <a:bodyPr>
            <a:normAutofit/>
          </a:bodyPr>
          <a:lstStyle/>
          <a:p>
            <a:endParaRPr lang="en-US" altLang="ko-KR" dirty="0">
              <a:solidFill>
                <a:schemeClr val="tx1"/>
              </a:solidFill>
            </a:endParaRPr>
          </a:p>
          <a:p>
            <a:endParaRPr lang="en-US" altLang="ko-KR" dirty="0">
              <a:solidFill>
                <a:schemeClr val="tx1"/>
              </a:solidFill>
            </a:endParaRPr>
          </a:p>
        </p:txBody>
      </p:sp>
      <p:pic>
        <p:nvPicPr>
          <p:cNvPr id="4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1" y="5517523"/>
            <a:ext cx="1143954" cy="1143954"/>
          </a:xfrm>
          <a:prstGeom prst="rect">
            <a:avLst/>
          </a:prstGeom>
        </p:spPr>
      </p:pic>
      <p:graphicFrame>
        <p:nvGraphicFramePr>
          <p:cNvPr id="5" name="개체 5"/>
          <p:cNvGraphicFramePr>
            <a:graphicFrameLocks noChangeAspect="1"/>
          </p:cNvGraphicFramePr>
          <p:nvPr/>
        </p:nvGraphicFramePr>
        <p:xfrm>
          <a:off x="1420475" y="5517523"/>
          <a:ext cx="1119439" cy="1158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Acrobat Document" r:id="rId2" imgW="3006090" imgH="3110865" progId="Acrobat.Document.DC">
                  <p:embed/>
                </p:oleObj>
              </mc:Choice>
              <mc:Fallback>
                <p:oleObj name="Acrobat Document" r:id="rId2" imgW="3006090" imgH="3110865" progId="Acrobat.Document.DC">
                  <p:embed/>
                  <p:pic>
                    <p:nvPicPr>
                      <p:cNvPr id="0" name="Picture 112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20475" y="5517523"/>
                        <a:ext cx="1119439" cy="11585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내용 개체 틀 2"/>
          <p:cNvSpPr txBox="1"/>
          <p:nvPr/>
        </p:nvSpPr>
        <p:spPr>
          <a:xfrm>
            <a:off x="827584" y="3284984"/>
            <a:ext cx="7632848" cy="2393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5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5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5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5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900" b="1" dirty="0">
                <a:solidFill>
                  <a:schemeClr val="tx1"/>
                </a:solidFill>
              </a:rPr>
              <a:t>Nov. 6, 2018</a:t>
            </a:r>
            <a:endParaRPr lang="en-US" altLang="ko-KR" sz="1900" b="1" dirty="0">
              <a:solidFill>
                <a:schemeClr val="tx1"/>
              </a:solidFill>
            </a:endParaRPr>
          </a:p>
          <a:p>
            <a:endParaRPr lang="en-US" altLang="ko-KR" sz="1900" b="1" dirty="0">
              <a:solidFill>
                <a:schemeClr val="tx1"/>
              </a:solidFill>
            </a:endParaRPr>
          </a:p>
          <a:p>
            <a:r>
              <a:rPr lang="en-US" altLang="ko-KR" sz="1900" b="1" dirty="0" err="1">
                <a:solidFill>
                  <a:schemeClr val="tx1"/>
                </a:solidFill>
              </a:rPr>
              <a:t>Kaifei</a:t>
            </a:r>
            <a:r>
              <a:rPr lang="en-US" altLang="ko-KR" sz="1900" b="1" dirty="0">
                <a:solidFill>
                  <a:schemeClr val="tx1"/>
                </a:solidFill>
              </a:rPr>
              <a:t> Chen, Tong Li, </a:t>
            </a:r>
            <a:r>
              <a:rPr lang="en-US" altLang="ko-KR" sz="1900" b="1" u="sng" dirty="0" err="1">
                <a:solidFill>
                  <a:schemeClr val="tx1"/>
                </a:solidFill>
              </a:rPr>
              <a:t>Hyung</a:t>
            </a:r>
            <a:r>
              <a:rPr lang="en-US" altLang="ko-KR" sz="1900" b="1" u="sng" dirty="0">
                <a:solidFill>
                  <a:schemeClr val="tx1"/>
                </a:solidFill>
              </a:rPr>
              <a:t>-Sin Kim</a:t>
            </a:r>
            <a:r>
              <a:rPr lang="en-US" altLang="ko-KR" sz="1900" b="1" dirty="0">
                <a:solidFill>
                  <a:schemeClr val="tx1"/>
                </a:solidFill>
              </a:rPr>
              <a:t>, David E. Culler, and Randy H. Katz</a:t>
            </a:r>
            <a:endParaRPr lang="en-US" altLang="ko-KR" sz="1900" b="1" dirty="0">
              <a:solidFill>
                <a:schemeClr val="tx1"/>
              </a:solidFill>
            </a:endParaRPr>
          </a:p>
          <a:p>
            <a:endParaRPr lang="en-US" altLang="ko-KR" sz="1900" b="1" dirty="0">
              <a:solidFill>
                <a:schemeClr val="tx1"/>
              </a:solidFill>
            </a:endParaRPr>
          </a:p>
          <a:p>
            <a:r>
              <a:rPr lang="en-US" altLang="ko-KR" sz="1900" b="1" dirty="0">
                <a:solidFill>
                  <a:schemeClr val="tx1"/>
                </a:solidFill>
              </a:rPr>
              <a:t>Computer Science</a:t>
            </a:r>
            <a:endParaRPr lang="en-US" altLang="ko-KR" sz="1900" b="1" dirty="0">
              <a:solidFill>
                <a:schemeClr val="tx1"/>
              </a:solidFill>
            </a:endParaRPr>
          </a:p>
          <a:p>
            <a:r>
              <a:rPr lang="en-US" altLang="ko-KR" sz="1900" b="1" dirty="0">
                <a:solidFill>
                  <a:schemeClr val="tx1"/>
                </a:solidFill>
              </a:rPr>
              <a:t>University of California, Berkeley</a:t>
            </a:r>
            <a:endParaRPr lang="en-US" altLang="ko-KR" sz="19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Extreme 1: Do Everything Locally!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23" name="Picture 6" descr="mage result for google tango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3" r="16580"/>
          <a:stretch>
            <a:fillRect/>
          </a:stretch>
        </p:blipFill>
        <p:spPr bwMode="auto">
          <a:xfrm>
            <a:off x="395536" y="3102403"/>
            <a:ext cx="5256584" cy="293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5868144" y="2081984"/>
            <a:ext cx="3133012" cy="986976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</a:rPr>
              <a:t>Latest phone</a:t>
            </a:r>
            <a:endParaRPr lang="en-US" sz="2800" b="1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2800" b="1" dirty="0">
                <a:latin typeface="Calibri" panose="020F0502020204030204" pitchFamily="34" charset="0"/>
              </a:rPr>
              <a:t>(iPhone 8+, Pixel)</a:t>
            </a:r>
            <a:endParaRPr lang="en-US" sz="28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868144" y="4530256"/>
            <a:ext cx="3133012" cy="914968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</a:rPr>
              <a:t>3D rendering w</a:t>
            </a:r>
            <a:r>
              <a:rPr lang="en-US" sz="2800" b="1" dirty="0">
                <a:latin typeface="Calibri" panose="020F0502020204030204" pitchFamily="34" charset="0"/>
              </a:rPr>
              <a:t>orks!</a:t>
            </a:r>
            <a:endParaRPr lang="en-US" sz="28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868144" y="3281001"/>
            <a:ext cx="3133012" cy="986976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</a:rPr>
              <a:t>Latest software </a:t>
            </a:r>
            <a:endParaRPr lang="en-US" sz="2800" b="1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</a:rPr>
              <a:t>(</a:t>
            </a:r>
            <a:r>
              <a:rPr lang="en-US" sz="2800" b="1" dirty="0" err="1">
                <a:solidFill>
                  <a:schemeClr val="dk1"/>
                </a:solidFill>
                <a:latin typeface="Calibri" panose="020F0502020204030204" pitchFamily="34" charset="0"/>
              </a:rPr>
              <a:t>ARCore</a:t>
            </a:r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</a:rPr>
              <a:t> / </a:t>
            </a:r>
            <a:r>
              <a:rPr lang="en-US" sz="2800" b="1" dirty="0" err="1">
                <a:solidFill>
                  <a:schemeClr val="dk1"/>
                </a:solidFill>
                <a:latin typeface="Calibri" panose="020F0502020204030204" pitchFamily="34" charset="0"/>
              </a:rPr>
              <a:t>ARKit</a:t>
            </a:r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</a:rPr>
              <a:t>)</a:t>
            </a:r>
            <a:endParaRPr lang="en-US" sz="28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pic>
        <p:nvPicPr>
          <p:cNvPr id="27" name="Picture 2" descr="mage result for arco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8" t="19097" r="11857" b="19015"/>
          <a:stretch>
            <a:fillRect/>
          </a:stretch>
        </p:blipFill>
        <p:spPr bwMode="auto">
          <a:xfrm>
            <a:off x="509289" y="1486820"/>
            <a:ext cx="1830463" cy="151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mage result for google tan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02" y="1377523"/>
            <a:ext cx="2592026" cy="75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23515" r="8888" b="17275"/>
          <a:stretch>
            <a:fillRect/>
          </a:stretch>
        </p:blipFill>
        <p:spPr bwMode="auto">
          <a:xfrm>
            <a:off x="2483769" y="2144035"/>
            <a:ext cx="2592287" cy="92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Problem: Do </a:t>
            </a:r>
            <a:r>
              <a:rPr lang="en-US" altLang="ko-KR" b="1" dirty="0">
                <a:solidFill>
                  <a:srgbClr val="FF0000"/>
                </a:solidFill>
              </a:rPr>
              <a:t>Everything</a:t>
            </a:r>
            <a:r>
              <a:rPr lang="en-US" altLang="ko-KR" dirty="0"/>
              <a:t> Locally..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10242" name="Picture 2" descr="mage result for arcor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8" t="19097" r="11857" b="19015"/>
          <a:stretch>
            <a:fillRect/>
          </a:stretch>
        </p:blipFill>
        <p:spPr bwMode="auto">
          <a:xfrm>
            <a:off x="509289" y="1486820"/>
            <a:ext cx="1830463" cy="151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age result for google tan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02" y="1377523"/>
            <a:ext cx="2592026" cy="75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mage result for google tan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3" r="16580"/>
          <a:stretch>
            <a:fillRect/>
          </a:stretch>
        </p:blipFill>
        <p:spPr bwMode="auto">
          <a:xfrm>
            <a:off x="395537" y="3102403"/>
            <a:ext cx="5256584" cy="293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23515" r="8888" b="17275"/>
          <a:stretch>
            <a:fillRect/>
          </a:stretch>
        </p:blipFill>
        <p:spPr bwMode="auto">
          <a:xfrm>
            <a:off x="2483769" y="2144035"/>
            <a:ext cx="2592287" cy="92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5508104" y="3450136"/>
            <a:ext cx="3816424" cy="98697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800" i="1" dirty="0">
                <a:solidFill>
                  <a:schemeClr val="dk1"/>
                </a:solidFill>
                <a:latin typeface="Calibri" panose="020F0502020204030204" pitchFamily="34" charset="0"/>
              </a:rPr>
              <a:t>When applied to </a:t>
            </a:r>
            <a:endParaRPr lang="en-US" sz="2800" i="1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2800" i="1" dirty="0">
                <a:solidFill>
                  <a:schemeClr val="dk1"/>
                </a:solidFill>
                <a:latin typeface="Calibri" panose="020F0502020204030204" pitchFamily="34" charset="0"/>
              </a:rPr>
              <a:t>an annotation service..</a:t>
            </a:r>
            <a:endParaRPr lang="en-US" sz="2800" i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724128" y="4458248"/>
            <a:ext cx="3384376" cy="914968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Limited</a:t>
            </a:r>
            <a:r>
              <a:rPr lang="en-US" sz="2800" b="1" dirty="0">
                <a:latin typeface="Calibri" panose="020F0502020204030204" pitchFamily="34" charset="0"/>
              </a:rPr>
              <a:t> scalability</a:t>
            </a:r>
            <a:endParaRPr lang="en-US" sz="2800" b="1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800" b="1" dirty="0">
                <a:latin typeface="Calibri" panose="020F0502020204030204" pitchFamily="34" charset="0"/>
              </a:rPr>
              <a:t>(Database)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724128" y="2226000"/>
            <a:ext cx="3384376" cy="986976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800" b="1" dirty="0">
                <a:latin typeface="Calibri" panose="020F0502020204030204" pitchFamily="34" charset="0"/>
              </a:rPr>
              <a:t>Battery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drains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2800" b="1" dirty="0">
                <a:latin typeface="Calibri" panose="020F0502020204030204" pitchFamily="34" charset="0"/>
              </a:rPr>
              <a:t>(Image computation)</a:t>
            </a:r>
            <a:endParaRPr lang="en-US" sz="28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Extreme 2: Rely on the Cloud!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4824"/>
            <a:ext cx="3179618" cy="411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shade val="95000"/>
                <a:satMod val="105000"/>
              </a:schemeClr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73" y="1844824"/>
            <a:ext cx="3179619" cy="411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shade val="95000"/>
                <a:satMod val="105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844824"/>
            <a:ext cx="3179618" cy="411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shade val="95000"/>
                <a:satMod val="105000"/>
              </a:schemeClr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44824"/>
            <a:ext cx="3179619" cy="411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shade val="95000"/>
                <a:satMod val="10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877" y="1844824"/>
            <a:ext cx="3179619" cy="4114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shade val="95000"/>
                <a:satMod val="10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Extreme 2: Rely on the Cloud!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/>
          <a:srcRect l="6448" t="7852" r="7862" b="10556"/>
          <a:stretch>
            <a:fillRect/>
          </a:stretch>
        </p:blipFill>
        <p:spPr>
          <a:xfrm>
            <a:off x="7657458" y="2808645"/>
            <a:ext cx="1451046" cy="1697413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>
          <a:xfrm>
            <a:off x="1366980" y="2933320"/>
            <a:ext cx="6229356" cy="216906"/>
          </a:xfrm>
          <a:prstGeom prst="rightArrow">
            <a:avLst/>
          </a:prstGeom>
          <a:solidFill>
            <a:srgbClr val="0070C0"/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0800000">
            <a:off x="1366980" y="4167640"/>
            <a:ext cx="6229356" cy="216906"/>
          </a:xfrm>
          <a:prstGeom prst="rightArrow">
            <a:avLst/>
          </a:prstGeom>
          <a:solidFill>
            <a:srgbClr val="0070C0"/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2"/>
          <p:cNvSpPr/>
          <p:nvPr/>
        </p:nvSpPr>
        <p:spPr>
          <a:xfrm rot="5400000">
            <a:off x="2843808" y="2852936"/>
            <a:ext cx="3528393" cy="1368153"/>
          </a:xfrm>
          <a:prstGeom prst="cloud">
            <a:avLst/>
          </a:prstGeom>
          <a:gradFill>
            <a:gsLst>
              <a:gs pos="0">
                <a:srgbClr val="DAAAD7"/>
              </a:gs>
              <a:gs pos="35000">
                <a:srgbClr val="CCCCFF"/>
              </a:gs>
              <a:gs pos="100000">
                <a:srgbClr val="F4EBF7"/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Internet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461705" y="2403563"/>
            <a:ext cx="2462223" cy="457749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</a:rPr>
              <a:t>Image Offloading</a:t>
            </a:r>
            <a:endParaRPr lang="en-US" sz="24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841" y="3150226"/>
            <a:ext cx="763767" cy="109409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83568" y="3360486"/>
            <a:ext cx="742797" cy="7249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screen"/>
          <a:srcRect l="19565" r="3610"/>
          <a:stretch>
            <a:fillRect/>
          </a:stretch>
        </p:blipFill>
        <p:spPr>
          <a:xfrm>
            <a:off x="107504" y="2808646"/>
            <a:ext cx="1368152" cy="1780858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6512416" y="1772816"/>
            <a:ext cx="2462223" cy="457749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400" b="1">
                <a:solidFill>
                  <a:schemeClr val="dk1"/>
                </a:solidFill>
                <a:latin typeface="Calibri" panose="020F0502020204030204" pitchFamily="34" charset="0"/>
              </a:rPr>
              <a:t>AR Database</a:t>
            </a:r>
            <a:endParaRPr lang="en-US" sz="24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516216" y="2293807"/>
            <a:ext cx="2462223" cy="457749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</a:rPr>
              <a:t>AR Computation</a:t>
            </a:r>
            <a:endParaRPr lang="en-US" sz="24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485387" y="4425260"/>
            <a:ext cx="2038941" cy="457749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</a:rPr>
              <a:t>Result Return</a:t>
            </a:r>
            <a:endParaRPr lang="en-US" sz="24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6" grpId="0" animBg="1"/>
      <p:bldP spid="31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Problem: </a:t>
            </a:r>
            <a:r>
              <a:rPr lang="en-US" altLang="ko-KR" b="1" dirty="0">
                <a:solidFill>
                  <a:srgbClr val="FF0000"/>
                </a:solidFill>
              </a:rPr>
              <a:t>Rely on </a:t>
            </a:r>
            <a:r>
              <a:rPr lang="en-US" altLang="ko-KR" dirty="0"/>
              <a:t>the Cloud..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/>
          <a:srcRect l="6448" t="7852" r="7862" b="10556"/>
          <a:stretch>
            <a:fillRect/>
          </a:stretch>
        </p:blipFill>
        <p:spPr>
          <a:xfrm>
            <a:off x="7657458" y="2808645"/>
            <a:ext cx="1451046" cy="1697413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>
          <a:xfrm>
            <a:off x="1366980" y="2933320"/>
            <a:ext cx="6229356" cy="216906"/>
          </a:xfrm>
          <a:prstGeom prst="rightArrow">
            <a:avLst/>
          </a:prstGeom>
          <a:solidFill>
            <a:srgbClr val="0070C0"/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0800000">
            <a:off x="1366980" y="4167640"/>
            <a:ext cx="6229356" cy="216906"/>
          </a:xfrm>
          <a:prstGeom prst="rightArrow">
            <a:avLst/>
          </a:prstGeom>
          <a:solidFill>
            <a:srgbClr val="0070C0"/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461705" y="2403563"/>
            <a:ext cx="2462223" cy="457749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</a:rPr>
              <a:t>Image Offloading</a:t>
            </a:r>
            <a:endParaRPr lang="en-US" sz="24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841" y="3150226"/>
            <a:ext cx="763767" cy="109409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83568" y="3360486"/>
            <a:ext cx="742797" cy="7249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screen"/>
          <a:srcRect l="19565" r="3610"/>
          <a:stretch>
            <a:fillRect/>
          </a:stretch>
        </p:blipFill>
        <p:spPr>
          <a:xfrm>
            <a:off x="107504" y="2808646"/>
            <a:ext cx="1368152" cy="1780858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6512416" y="1772816"/>
            <a:ext cx="2462223" cy="457749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400" b="1">
                <a:solidFill>
                  <a:schemeClr val="dk1"/>
                </a:solidFill>
                <a:latin typeface="Calibri" panose="020F0502020204030204" pitchFamily="34" charset="0"/>
              </a:rPr>
              <a:t>AR Database</a:t>
            </a:r>
            <a:endParaRPr lang="en-US" sz="24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516216" y="2293807"/>
            <a:ext cx="2462223" cy="457749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</a:rPr>
              <a:t>AR Computation</a:t>
            </a:r>
            <a:endParaRPr lang="en-US" sz="24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485387" y="4425260"/>
            <a:ext cx="2038941" cy="457749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</a:rPr>
              <a:t>Result Return</a:t>
            </a:r>
            <a:endParaRPr lang="en-US" sz="24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83568" y="1556792"/>
            <a:ext cx="2016224" cy="807884"/>
            <a:chOff x="683568" y="1810119"/>
            <a:chExt cx="2016224" cy="807884"/>
          </a:xfrm>
        </p:grpSpPr>
        <p:sp>
          <p:nvSpPr>
            <p:cNvPr id="22" name="Rounded Rectangle 21"/>
            <p:cNvSpPr/>
            <p:nvPr/>
          </p:nvSpPr>
          <p:spPr>
            <a:xfrm>
              <a:off x="683568" y="1810119"/>
              <a:ext cx="2016224" cy="457749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latinLnBrk="0"/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70 ~ 1000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ms</a:t>
              </a:r>
              <a:endParaRPr lang="en-US" sz="24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2123728" y="2217714"/>
              <a:ext cx="144016" cy="400289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077721" y="1844824"/>
            <a:ext cx="1397032" cy="693127"/>
            <a:chOff x="5077721" y="2090067"/>
            <a:chExt cx="1397032" cy="693127"/>
          </a:xfrm>
        </p:grpSpPr>
        <p:sp>
          <p:nvSpPr>
            <p:cNvPr id="23" name="Rounded Rectangle 22"/>
            <p:cNvSpPr/>
            <p:nvPr/>
          </p:nvSpPr>
          <p:spPr>
            <a:xfrm>
              <a:off x="5077721" y="2090067"/>
              <a:ext cx="1334048" cy="457749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latinLnBrk="0"/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~100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ms</a:t>
              </a:r>
              <a:endParaRPr lang="en-US" sz="24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012160" y="2509831"/>
              <a:ext cx="462593" cy="273363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Cloud 2"/>
          <p:cNvSpPr/>
          <p:nvPr/>
        </p:nvSpPr>
        <p:spPr>
          <a:xfrm rot="5400000">
            <a:off x="2843808" y="2852936"/>
            <a:ext cx="3528393" cy="1368153"/>
          </a:xfrm>
          <a:prstGeom prst="cloud">
            <a:avLst/>
          </a:prstGeom>
          <a:gradFill>
            <a:gsLst>
              <a:gs pos="0">
                <a:srgbClr val="DAAAD7"/>
              </a:gs>
              <a:gs pos="35000">
                <a:srgbClr val="CCCCFF"/>
              </a:gs>
              <a:gs pos="100000">
                <a:srgbClr val="F4EBF7"/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Internet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123728" y="5517232"/>
            <a:ext cx="5269458" cy="970363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Long/Unpredictable</a:t>
            </a:r>
            <a:r>
              <a:rPr lang="en-US" sz="3200" b="1">
                <a:solidFill>
                  <a:schemeClr val="dk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</a:rPr>
              <a:t>latency</a:t>
            </a:r>
            <a:endParaRPr lang="en-US" sz="3200" b="1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3200" b="1" dirty="0">
                <a:latin typeface="Calibri" panose="020F0502020204030204" pitchFamily="34" charset="0"/>
              </a:rPr>
              <a:t>(Communication)</a:t>
            </a:r>
            <a:endParaRPr lang="en-US" sz="32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6000" y="2564904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i="1" dirty="0">
                <a:latin typeface="Calibri" panose="020F0502020204030204" pitchFamily="34" charset="0"/>
                <a:cs typeface="Kartika" panose="02020503030404060203" pitchFamily="18" charset="0"/>
              </a:rPr>
              <a:t>MARVEL</a:t>
            </a:r>
            <a:endParaRPr lang="en-US" altLang="ko-KR" sz="4800" b="1" i="1" dirty="0">
              <a:latin typeface="Calibri" panose="020F0502020204030204" pitchFamily="34" charset="0"/>
              <a:cs typeface="Kartika" panose="02020503030404060203" pitchFamily="18" charset="0"/>
            </a:endParaRPr>
          </a:p>
          <a:p>
            <a:pPr algn="ctr"/>
            <a:endParaRPr lang="en-US" altLang="ko-KR" sz="1600" b="1" i="1" dirty="0">
              <a:latin typeface="Calibri" panose="020F0502020204030204" pitchFamily="34" charset="0"/>
              <a:cs typeface="Kartika" panose="02020503030404060203" pitchFamily="18" charset="0"/>
            </a:endParaRPr>
          </a:p>
          <a:p>
            <a:pPr algn="ctr"/>
            <a:r>
              <a:rPr lang="en-US" altLang="ko-KR" sz="4000" i="1" dirty="0">
                <a:latin typeface="Calibri" panose="020F0502020204030204" pitchFamily="34" charset="0"/>
                <a:cs typeface="Kartika" panose="02020503030404060203" pitchFamily="18" charset="0"/>
              </a:rPr>
              <a:t>Decoupling latency from the cloud offloading/computing</a:t>
            </a:r>
            <a:endParaRPr lang="en-US" altLang="ko-KR" sz="3200" i="1" dirty="0">
              <a:latin typeface="Calibri" panose="020F0502020204030204" pitchFamily="34" charset="0"/>
              <a:cs typeface="Kartika" panose="020205030304040602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Idea: Use Both Synergistically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6448" t="7852" r="7862" b="10556"/>
          <a:stretch>
            <a:fillRect/>
          </a:stretch>
        </p:blipFill>
        <p:spPr>
          <a:xfrm>
            <a:off x="7657458" y="2808645"/>
            <a:ext cx="1451046" cy="1697413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 rot="5400000">
            <a:off x="2591780" y="2960947"/>
            <a:ext cx="4032448" cy="1368153"/>
          </a:xfrm>
          <a:prstGeom prst="cloud">
            <a:avLst/>
          </a:prstGeom>
          <a:gradFill>
            <a:gsLst>
              <a:gs pos="0">
                <a:srgbClr val="DAAAD7"/>
              </a:gs>
              <a:gs pos="35000">
                <a:srgbClr val="CCCCFF"/>
              </a:gs>
              <a:gs pos="100000">
                <a:srgbClr val="F4EBF7"/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Internet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841" y="3150226"/>
            <a:ext cx="763767" cy="109409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83568" y="3360486"/>
            <a:ext cx="742797" cy="7249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/>
          <a:srcRect l="19565" r="3610"/>
          <a:stretch>
            <a:fillRect/>
          </a:stretch>
        </p:blipFill>
        <p:spPr>
          <a:xfrm>
            <a:off x="107504" y="2808646"/>
            <a:ext cx="1368152" cy="1780858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74637" y="1405544"/>
            <a:ext cx="3397250" cy="1057922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200" b="1" dirty="0">
                <a:latin typeface="Calibri" panose="020F0502020204030204" pitchFamily="34" charset="0"/>
              </a:rPr>
              <a:t>L</a:t>
            </a: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</a:rPr>
              <a:t>atency-sensitive,</a:t>
            </a:r>
            <a:endParaRPr lang="en-US" sz="3200" b="1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3200" b="1" dirty="0">
                <a:latin typeface="Calibri" panose="020F0502020204030204" pitchFamily="34" charset="0"/>
              </a:rPr>
              <a:t>lightweight tasks</a:t>
            </a:r>
            <a:endParaRPr lang="en-US" sz="32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711254" y="1405544"/>
            <a:ext cx="3397250" cy="1057922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200" b="1" dirty="0">
                <a:latin typeface="Calibri" panose="020F0502020204030204" pitchFamily="34" charset="0"/>
              </a:rPr>
              <a:t>L</a:t>
            </a: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</a:rPr>
              <a:t>atency-tolerant, h</a:t>
            </a:r>
            <a:r>
              <a:rPr lang="en-US" sz="3200" b="1" dirty="0">
                <a:latin typeface="Calibri" panose="020F0502020204030204" pitchFamily="34" charset="0"/>
              </a:rPr>
              <a:t>eavyweight tasks</a:t>
            </a:r>
            <a:endParaRPr lang="en-US" sz="32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907704" y="5085184"/>
            <a:ext cx="5616624" cy="885868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200" b="1" dirty="0">
                <a:latin typeface="Calibri" panose="020F0502020204030204" pitchFamily="34" charset="0"/>
              </a:rPr>
              <a:t>Image Retrieval?</a:t>
            </a:r>
            <a:endParaRPr lang="en-US" sz="32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979712" y="5157192"/>
            <a:ext cx="5616624" cy="885868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200" b="1" dirty="0">
                <a:latin typeface="Calibri" panose="020F0502020204030204" pitchFamily="34" charset="0"/>
              </a:rPr>
              <a:t>Convolutional neural network?</a:t>
            </a:r>
            <a:endParaRPr lang="en-US" sz="32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051720" y="5229200"/>
            <a:ext cx="5616624" cy="885868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200" b="1" dirty="0">
                <a:latin typeface="Calibri" panose="020F0502020204030204" pitchFamily="34" charset="0"/>
              </a:rPr>
              <a:t>6DoF Localization!</a:t>
            </a:r>
            <a:endParaRPr lang="en-US" sz="32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Idea: Use Both Synergistically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6448" t="7852" r="7862" b="10556"/>
          <a:stretch>
            <a:fillRect/>
          </a:stretch>
        </p:blipFill>
        <p:spPr>
          <a:xfrm>
            <a:off x="7657458" y="2808645"/>
            <a:ext cx="1451046" cy="1697413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 rot="5400000">
            <a:off x="2591780" y="2960947"/>
            <a:ext cx="4032448" cy="1368153"/>
          </a:xfrm>
          <a:prstGeom prst="cloud">
            <a:avLst/>
          </a:prstGeom>
          <a:gradFill>
            <a:gsLst>
              <a:gs pos="0">
                <a:srgbClr val="DAAAD7"/>
              </a:gs>
              <a:gs pos="35000">
                <a:srgbClr val="CCCCFF"/>
              </a:gs>
              <a:gs pos="100000">
                <a:srgbClr val="F4EBF7"/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Internet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841" y="3150226"/>
            <a:ext cx="763767" cy="109409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83568" y="3360486"/>
            <a:ext cx="742797" cy="7249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/>
          <a:srcRect l="19565" r="3610"/>
          <a:stretch>
            <a:fillRect/>
          </a:stretch>
        </p:blipFill>
        <p:spPr>
          <a:xfrm>
            <a:off x="107504" y="2808646"/>
            <a:ext cx="1368152" cy="1780858"/>
          </a:xfrm>
          <a:prstGeom prst="rect">
            <a:avLst/>
          </a:prstGeom>
        </p:spPr>
      </p:pic>
      <p:sp>
        <p:nvSpPr>
          <p:cNvPr id="20" name="Curved Left Arrow 19"/>
          <p:cNvSpPr/>
          <p:nvPr/>
        </p:nvSpPr>
        <p:spPr>
          <a:xfrm>
            <a:off x="1193228" y="2944285"/>
            <a:ext cx="498452" cy="1492827"/>
          </a:xfrm>
          <a:prstGeom prst="curvedLeftArrow">
            <a:avLst/>
          </a:prstGeom>
          <a:solidFill>
            <a:srgbClr val="0070C0"/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274637" y="1405544"/>
            <a:ext cx="3397250" cy="1057922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200" b="1" dirty="0">
                <a:latin typeface="Calibri" panose="020F0502020204030204" pitchFamily="34" charset="0"/>
              </a:rPr>
              <a:t>L</a:t>
            </a: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</a:rPr>
              <a:t>atency-sensitive,</a:t>
            </a:r>
            <a:endParaRPr lang="en-US" sz="3200" b="1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3200" b="1" dirty="0">
                <a:latin typeface="Calibri" panose="020F0502020204030204" pitchFamily="34" charset="0"/>
              </a:rPr>
              <a:t>lightweight tasks</a:t>
            </a:r>
            <a:endParaRPr lang="en-US" sz="32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711254" y="1405544"/>
            <a:ext cx="3397250" cy="1057922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200" b="1" dirty="0">
                <a:latin typeface="Calibri" panose="020F0502020204030204" pitchFamily="34" charset="0"/>
              </a:rPr>
              <a:t>L</a:t>
            </a:r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</a:rPr>
              <a:t>atency-tolerant, h</a:t>
            </a:r>
            <a:r>
              <a:rPr lang="en-US" sz="3200" b="1" dirty="0">
                <a:latin typeface="Calibri" panose="020F0502020204030204" pitchFamily="34" charset="0"/>
              </a:rPr>
              <a:t>eavyweight tasks</a:t>
            </a:r>
            <a:endParaRPr lang="en-US" sz="32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139952" y="5013176"/>
            <a:ext cx="4968552" cy="1224136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200" b="1" dirty="0">
                <a:latin typeface="Calibri" panose="020F0502020204030204" pitchFamily="34" charset="0"/>
              </a:rPr>
              <a:t>Assistance through selective </a:t>
            </a:r>
            <a:r>
              <a:rPr lang="en-US" sz="3200" b="1">
                <a:latin typeface="Calibri" panose="020F0502020204030204" pitchFamily="34" charset="0"/>
              </a:rPr>
              <a:t>image localization</a:t>
            </a:r>
            <a:endParaRPr lang="en-US" sz="32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5496" y="5013176"/>
            <a:ext cx="3744416" cy="1224136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200" b="1" dirty="0">
                <a:latin typeface="Calibri" panose="020F0502020204030204" pitchFamily="34" charset="0"/>
              </a:rPr>
              <a:t>Decision through </a:t>
            </a:r>
            <a:endParaRPr lang="en-US" sz="3200" b="1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3200" b="1" dirty="0">
                <a:latin typeface="Calibri" panose="020F0502020204030204" pitchFamily="34" charset="0"/>
              </a:rPr>
              <a:t>inertial localization </a:t>
            </a:r>
            <a:r>
              <a:rPr lang="" altLang="en-US" sz="3200" b="1" dirty="0">
                <a:latin typeface="Calibri" panose="020F0502020204030204" pitchFamily="34" charset="0"/>
              </a:rPr>
              <a:t>and optical flow</a:t>
            </a:r>
            <a:endParaRPr lang="" altLang="en-US" sz="32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691680" y="4244324"/>
            <a:ext cx="174366" cy="686760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561952" y="3933056"/>
            <a:ext cx="962376" cy="998028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6000" y="1988840"/>
            <a:ext cx="8712968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ko-KR" sz="1600" b="1" i="1" dirty="0">
              <a:latin typeface="Calibri" panose="020F0502020204030204" pitchFamily="34" charset="0"/>
              <a:cs typeface="Kartika" panose="02020503030404060203" pitchFamily="18" charset="0"/>
            </a:endParaRPr>
          </a:p>
          <a:p>
            <a:pPr algn="ctr"/>
            <a:r>
              <a:rPr lang="en-US" altLang="ko-KR" sz="4000" i="1" dirty="0">
                <a:latin typeface="Calibri" panose="020F0502020204030204" pitchFamily="34" charset="0"/>
                <a:cs typeface="Kartika" panose="02020503030404060203" pitchFamily="18" charset="0"/>
              </a:rPr>
              <a:t>Mainly use 6DoF </a:t>
            </a:r>
            <a:r>
              <a:rPr lang="en-US" altLang="ko-KR" sz="4000" b="1" i="1" dirty="0">
                <a:latin typeface="Calibri" panose="020F0502020204030204" pitchFamily="34" charset="0"/>
                <a:cs typeface="Kartika" panose="02020503030404060203" pitchFamily="18" charset="0"/>
              </a:rPr>
              <a:t>inertial</a:t>
            </a:r>
            <a:r>
              <a:rPr lang="en-US" altLang="ko-KR" sz="4000" i="1" dirty="0">
                <a:latin typeface="Calibri" panose="020F0502020204030204" pitchFamily="34" charset="0"/>
                <a:cs typeface="Kartika" panose="02020503030404060203" pitchFamily="18" charset="0"/>
              </a:rPr>
              <a:t> localization</a:t>
            </a:r>
            <a:endParaRPr lang="en-US" altLang="ko-KR" sz="4000" i="1" dirty="0">
              <a:latin typeface="Calibri" panose="020F0502020204030204" pitchFamily="34" charset="0"/>
              <a:cs typeface="Kartika" panose="02020503030404060203" pitchFamily="18" charset="0"/>
            </a:endParaRPr>
          </a:p>
          <a:p>
            <a:pPr algn="ctr"/>
            <a:r>
              <a:rPr lang="" altLang="en-US" sz="4000" i="1" dirty="0">
                <a:latin typeface="Calibri" panose="020F0502020204030204" pitchFamily="34" charset="0"/>
                <a:cs typeface="Kartika" panose="02020503030404060203" pitchFamily="18" charset="0"/>
              </a:rPr>
              <a:t>and optical flow </a:t>
            </a:r>
            <a:r>
              <a:rPr lang="en-US" altLang="ko-KR" sz="4000" i="1" dirty="0">
                <a:latin typeface="Calibri" panose="020F0502020204030204" pitchFamily="34" charset="0"/>
                <a:cs typeface="Kartika" panose="02020503030404060203" pitchFamily="18" charset="0"/>
              </a:rPr>
              <a:t>at the smartphone </a:t>
            </a:r>
            <a:endParaRPr lang="en-US" altLang="ko-KR" sz="4000" i="1" dirty="0">
              <a:latin typeface="Calibri" panose="020F0502020204030204" pitchFamily="34" charset="0"/>
              <a:cs typeface="Kartika" panose="02020503030404060203" pitchFamily="18" charset="0"/>
            </a:endParaRPr>
          </a:p>
          <a:p>
            <a:pPr algn="ctr"/>
            <a:endParaRPr lang="en-US" altLang="ko-KR" sz="4000" i="1" dirty="0">
              <a:latin typeface="Calibri" panose="020F0502020204030204" pitchFamily="34" charset="0"/>
              <a:cs typeface="Kartika" panose="02020503030404060203" pitchFamily="18" charset="0"/>
            </a:endParaRPr>
          </a:p>
          <a:p>
            <a:pPr algn="ctr"/>
            <a:r>
              <a:rPr lang="en-US" altLang="ko-KR" sz="4000" i="1" dirty="0">
                <a:latin typeface="Calibri" panose="020F0502020204030204" pitchFamily="34" charset="0"/>
                <a:cs typeface="Kartika" panose="02020503030404060203" pitchFamily="18" charset="0"/>
              </a:rPr>
              <a:t>Selectively use 6DoF </a:t>
            </a:r>
            <a:r>
              <a:rPr lang="en-US" altLang="ko-KR" sz="4000" b="1" i="1" dirty="0">
                <a:latin typeface="Calibri" panose="020F0502020204030204" pitchFamily="34" charset="0"/>
                <a:cs typeface="Kartika" panose="02020503030404060203" pitchFamily="18" charset="0"/>
              </a:rPr>
              <a:t>image</a:t>
            </a:r>
            <a:r>
              <a:rPr lang="en-US" altLang="ko-KR" sz="4000" i="1" dirty="0">
                <a:latin typeface="Calibri" panose="020F0502020204030204" pitchFamily="34" charset="0"/>
                <a:cs typeface="Kartika" panose="02020503030404060203" pitchFamily="18" charset="0"/>
              </a:rPr>
              <a:t> localization at the cloud</a:t>
            </a:r>
            <a:endParaRPr lang="en-US" altLang="ko-KR" sz="3200" i="1" dirty="0">
              <a:latin typeface="Calibri" panose="020F0502020204030204" pitchFamily="34" charset="0"/>
              <a:cs typeface="Kartika" panose="020205030304040602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" cstate="screen"/>
          <a:srcRect l="19565" r="3610"/>
          <a:stretch>
            <a:fillRect/>
          </a:stretch>
        </p:blipFill>
        <p:spPr>
          <a:xfrm>
            <a:off x="107504" y="1800534"/>
            <a:ext cx="1368152" cy="1780858"/>
          </a:xfrm>
          <a:prstGeom prst="rect">
            <a:avLst/>
          </a:prstGeom>
        </p:spPr>
      </p:pic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Database Construction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6448" t="7852" r="7862" b="10556"/>
          <a:stretch>
            <a:fillRect/>
          </a:stretch>
        </p:blipFill>
        <p:spPr>
          <a:xfrm>
            <a:off x="7657458" y="1800533"/>
            <a:ext cx="1451046" cy="1697413"/>
          </a:xfrm>
          <a:prstGeom prst="rect">
            <a:avLst/>
          </a:prstGeom>
        </p:spPr>
      </p:pic>
      <p:sp>
        <p:nvSpPr>
          <p:cNvPr id="17" name="Cloud 2"/>
          <p:cNvSpPr/>
          <p:nvPr/>
        </p:nvSpPr>
        <p:spPr>
          <a:xfrm rot="5400000">
            <a:off x="2685768" y="2030580"/>
            <a:ext cx="2492564" cy="1168372"/>
          </a:xfrm>
          <a:prstGeom prst="cloud">
            <a:avLst/>
          </a:prstGeom>
          <a:gradFill>
            <a:gsLst>
              <a:gs pos="0">
                <a:srgbClr val="DAAAD7"/>
              </a:gs>
              <a:gs pos="35000">
                <a:srgbClr val="CCCCFF"/>
              </a:gs>
              <a:gs pos="100000">
                <a:srgbClr val="F4EBF7"/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Internet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716016" y="3406757"/>
            <a:ext cx="3024336" cy="67031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3D-point cloud d</a:t>
            </a:r>
            <a:r>
              <a:rPr lang="en-US" sz="2000" b="1" dirty="0">
                <a:latin typeface="Calibri" panose="020F0502020204030204" pitchFamily="34" charset="0"/>
              </a:rPr>
              <a:t>atabase (</a:t>
            </a:r>
            <a:r>
              <a:rPr lang="en-US" sz="2000" i="1" dirty="0" err="1">
                <a:latin typeface="Calibri" panose="020F0502020204030204" pitchFamily="34" charset="0"/>
              </a:rPr>
              <a:t>SnapLink</a:t>
            </a:r>
            <a:r>
              <a:rPr lang="en-US" sz="2000" i="1" dirty="0">
                <a:latin typeface="Calibri" panose="020F0502020204030204" pitchFamily="34" charset="0"/>
              </a:rPr>
              <a:t>, UbiComp’18</a:t>
            </a:r>
            <a:r>
              <a:rPr lang="en-US" sz="2000" b="1" dirty="0">
                <a:latin typeface="Calibri" panose="020F0502020204030204" pitchFamily="34" charset="0"/>
              </a:rPr>
              <a:t>)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내용 개체 틀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If you see the real world through a device, you can see or do something more!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Cool!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But Fancy! Expensive!</a:t>
            </a:r>
            <a:endParaRPr lang="en-US" altLang="ko-KR" dirty="0"/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You can Enjoy Augmented Reality!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2050" name="Picture 2" descr="elated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r="383" b="3466"/>
          <a:stretch>
            <a:fillRect/>
          </a:stretch>
        </p:blipFill>
        <p:spPr bwMode="auto">
          <a:xfrm>
            <a:off x="0" y="1344168"/>
            <a:ext cx="9144000" cy="516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Database Construction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40" name="Picture 2" descr="elated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3" b="26552"/>
          <a:stretch>
            <a:fillRect/>
          </a:stretch>
        </p:blipFill>
        <p:spPr bwMode="auto">
          <a:xfrm>
            <a:off x="-108520" y="4793303"/>
            <a:ext cx="3659314" cy="166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572911" y="4415341"/>
            <a:ext cx="2198889" cy="41751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>
                <a:latin typeface="Calibri" panose="020F0502020204030204" pitchFamily="34" charset="0"/>
              </a:rPr>
              <a:t>3D-depth camera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Un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1196752"/>
            <a:ext cx="5504929" cy="3096523"/>
          </a:xfrm>
          <a:prstGeom prst="rect">
            <a:avLst/>
          </a:prstGeom>
        </p:spPr>
      </p:pic>
      <p:pic>
        <p:nvPicPr>
          <p:cNvPr id="12" name="Untitled2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19872" y="2996952"/>
            <a:ext cx="5711779" cy="3569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" cstate="screen"/>
          <a:srcRect l="19565" r="3610"/>
          <a:stretch>
            <a:fillRect/>
          </a:stretch>
        </p:blipFill>
        <p:spPr>
          <a:xfrm>
            <a:off x="107504" y="1800534"/>
            <a:ext cx="1368152" cy="1780858"/>
          </a:xfrm>
          <a:prstGeom prst="rect">
            <a:avLst/>
          </a:prstGeom>
        </p:spPr>
      </p:pic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Database Construction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6448" t="7852" r="7862" b="10556"/>
          <a:stretch>
            <a:fillRect/>
          </a:stretch>
        </p:blipFill>
        <p:spPr>
          <a:xfrm>
            <a:off x="7657458" y="1800533"/>
            <a:ext cx="1451046" cy="1697413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 rot="10800000">
            <a:off x="1426364" y="2420888"/>
            <a:ext cx="6231093" cy="201794"/>
          </a:xfrm>
          <a:prstGeom prst="rightArrow">
            <a:avLst/>
          </a:prstGeom>
          <a:solidFill>
            <a:srgbClr val="0070C0"/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2"/>
          <p:cNvSpPr/>
          <p:nvPr/>
        </p:nvSpPr>
        <p:spPr>
          <a:xfrm rot="5400000">
            <a:off x="2685768" y="2030580"/>
            <a:ext cx="2492564" cy="1168372"/>
          </a:xfrm>
          <a:prstGeom prst="cloud">
            <a:avLst/>
          </a:prstGeom>
          <a:gradFill>
            <a:gsLst>
              <a:gs pos="0">
                <a:srgbClr val="DAAAD7"/>
              </a:gs>
              <a:gs pos="35000">
                <a:srgbClr val="CCCCFF"/>
              </a:gs>
              <a:gs pos="100000">
                <a:srgbClr val="F4EBF7"/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Internet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644008" y="1628800"/>
            <a:ext cx="3036165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b="1" dirty="0">
                <a:latin typeface="Calibri" panose="020F0502020204030204" pitchFamily="34" charset="0"/>
              </a:rPr>
              <a:t>Object labels</a:t>
            </a:r>
            <a:endParaRPr lang="en-US" sz="2000" b="1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(</a:t>
            </a:r>
            <a:r>
              <a:rPr lang="en-US" sz="2000" b="1" dirty="0">
                <a:latin typeface="Calibri" panose="020F0502020204030204" pitchFamily="34" charset="0"/>
              </a:rPr>
              <a:t>annotation</a:t>
            </a:r>
            <a:r>
              <a:rPr lang="en-US" altLang="ko-KR" sz="2000" b="1" dirty="0">
                <a:latin typeface="Calibri" panose="020F0502020204030204" pitchFamily="34" charset="0"/>
              </a:rPr>
              <a:t>,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3D-location)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716016" y="3406757"/>
            <a:ext cx="3024336" cy="67031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3D-point cloud d</a:t>
            </a:r>
            <a:r>
              <a:rPr lang="en-US" sz="2000" b="1" dirty="0">
                <a:latin typeface="Calibri" panose="020F0502020204030204" pitchFamily="34" charset="0"/>
              </a:rPr>
              <a:t>atabase (</a:t>
            </a:r>
            <a:r>
              <a:rPr lang="en-US" sz="2000" i="1" dirty="0" err="1">
                <a:latin typeface="Calibri" panose="020F0502020204030204" pitchFamily="34" charset="0"/>
              </a:rPr>
              <a:t>SnapLink</a:t>
            </a:r>
            <a:r>
              <a:rPr lang="en-US" sz="2000" i="1" dirty="0">
                <a:latin typeface="Calibri" panose="020F0502020204030204" pitchFamily="34" charset="0"/>
              </a:rPr>
              <a:t>, UbiComp’18</a:t>
            </a:r>
            <a:r>
              <a:rPr lang="en-US" sz="2000" b="1" dirty="0">
                <a:latin typeface="Calibri" panose="020F0502020204030204" pitchFamily="34" charset="0"/>
              </a:rPr>
              <a:t>)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Untitled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2300" y="4155411"/>
            <a:ext cx="3656164" cy="247914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195734" y="4192572"/>
            <a:ext cx="6048676" cy="2361287"/>
            <a:chOff x="1705335" y="1904946"/>
            <a:chExt cx="6048676" cy="2361287"/>
          </a:xfrm>
        </p:grpSpPr>
        <p:cxnSp>
          <p:nvCxnSpPr>
            <p:cNvPr id="27" name="Elbow Connector 26"/>
            <p:cNvCxnSpPr>
              <a:endCxn id="33" idx="0"/>
            </p:cNvCxnSpPr>
            <p:nvPr/>
          </p:nvCxnSpPr>
          <p:spPr>
            <a:xfrm rot="10800000" flipV="1">
              <a:off x="4297621" y="3570682"/>
              <a:ext cx="1296154" cy="4708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7"/>
            <p:cNvCxnSpPr>
              <a:endCxn id="37" idx="0"/>
            </p:cNvCxnSpPr>
            <p:nvPr/>
          </p:nvCxnSpPr>
          <p:spPr>
            <a:xfrm rot="10800000" flipV="1">
              <a:off x="4286495" y="3425041"/>
              <a:ext cx="3467515" cy="682919"/>
            </a:xfrm>
            <a:prstGeom prst="bentConnector3">
              <a:avLst>
                <a:gd name="adj1" fmla="val 939"/>
              </a:avLst>
            </a:prstGeom>
            <a:ln w="19050">
              <a:solidFill>
                <a:srgbClr val="FF0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/>
            <p:cNvCxnSpPr>
              <a:endCxn id="34" idx="0"/>
            </p:cNvCxnSpPr>
            <p:nvPr/>
          </p:nvCxnSpPr>
          <p:spPr>
            <a:xfrm rot="10800000">
              <a:off x="4297624" y="2595792"/>
              <a:ext cx="2424436" cy="106118"/>
            </a:xfrm>
            <a:prstGeom prst="bentConnector3">
              <a:avLst>
                <a:gd name="adj1" fmla="val 4"/>
              </a:avLst>
            </a:prstGeom>
            <a:ln w="19050">
              <a:solidFill>
                <a:srgbClr val="FF0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rd 32"/>
            <p:cNvSpPr/>
            <p:nvPr/>
          </p:nvSpPr>
          <p:spPr>
            <a:xfrm rot="5400000">
              <a:off x="2843204" y="2279246"/>
              <a:ext cx="316547" cy="2592286"/>
            </a:xfrm>
            <a:prstGeom prst="flowChartPunchedCar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r>
                <a:rPr lang="en-US" dirty="0">
                  <a:uFillTx/>
                </a:rPr>
                <a:t>Screen (x4,y4,z4)</a:t>
              </a:r>
              <a:endParaRPr lang="en-US" dirty="0">
                <a:uFillTx/>
              </a:endParaRPr>
            </a:p>
          </p:txBody>
        </p:sp>
        <p:sp>
          <p:nvSpPr>
            <p:cNvPr id="34" name="Card 33"/>
            <p:cNvSpPr/>
            <p:nvPr/>
          </p:nvSpPr>
          <p:spPr>
            <a:xfrm rot="5400000">
              <a:off x="2843208" y="1299649"/>
              <a:ext cx="316547" cy="2592285"/>
            </a:xfrm>
            <a:prstGeom prst="flowChartPunchedCar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r>
                <a:rPr lang="en-US" dirty="0">
                  <a:uFillTx/>
                </a:rPr>
                <a:t>Picture (x2,y2,z2)</a:t>
              </a:r>
              <a:endParaRPr lang="en-US" dirty="0">
                <a:uFillTx/>
              </a:endParaRPr>
            </a:p>
          </p:txBody>
        </p:sp>
        <p:sp>
          <p:nvSpPr>
            <p:cNvPr id="35" name="Card 34"/>
            <p:cNvSpPr/>
            <p:nvPr/>
          </p:nvSpPr>
          <p:spPr>
            <a:xfrm rot="5400000">
              <a:off x="2843208" y="767077"/>
              <a:ext cx="316547" cy="2592286"/>
            </a:xfrm>
            <a:prstGeom prst="flowChartPunchedCar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r>
                <a:rPr lang="en-US" dirty="0">
                  <a:uFillTx/>
                </a:rPr>
                <a:t>Printer, (x1,y1,z1)</a:t>
              </a:r>
              <a:endParaRPr lang="en-US" dirty="0">
                <a:uFillTx/>
              </a:endParaRPr>
            </a:p>
          </p:txBody>
        </p:sp>
        <p:cxnSp>
          <p:nvCxnSpPr>
            <p:cNvPr id="36" name="Elbow Connector 35"/>
            <p:cNvCxnSpPr>
              <a:endCxn id="35" idx="0"/>
            </p:cNvCxnSpPr>
            <p:nvPr/>
          </p:nvCxnSpPr>
          <p:spPr>
            <a:xfrm rot="10800000">
              <a:off x="4297626" y="2063222"/>
              <a:ext cx="3456385" cy="974891"/>
            </a:xfrm>
            <a:prstGeom prst="bentConnector3">
              <a:avLst>
                <a:gd name="adj1" fmla="val 473"/>
              </a:avLst>
            </a:prstGeom>
            <a:ln w="19050">
              <a:solidFill>
                <a:srgbClr val="FF0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rd 36"/>
            <p:cNvSpPr/>
            <p:nvPr/>
          </p:nvSpPr>
          <p:spPr>
            <a:xfrm rot="5400000">
              <a:off x="2839795" y="2819535"/>
              <a:ext cx="316547" cy="2576850"/>
            </a:xfrm>
            <a:prstGeom prst="flowChartPunchedCar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r>
                <a:rPr lang="en-US" dirty="0">
                  <a:uFillTx/>
                </a:rPr>
                <a:t>Fridge (x5,y5,z5)</a:t>
              </a:r>
              <a:endParaRPr lang="en-US" dirty="0">
                <a:uFillTx/>
              </a:endParaRPr>
            </a:p>
          </p:txBody>
        </p:sp>
        <p:cxnSp>
          <p:nvCxnSpPr>
            <p:cNvPr id="38" name="Elbow Connector 37"/>
            <p:cNvCxnSpPr>
              <a:endCxn id="39" idx="0"/>
            </p:cNvCxnSpPr>
            <p:nvPr/>
          </p:nvCxnSpPr>
          <p:spPr>
            <a:xfrm rot="10800000">
              <a:off x="4297623" y="3071333"/>
              <a:ext cx="3145571" cy="205076"/>
            </a:xfrm>
            <a:prstGeom prst="bentConnector3">
              <a:avLst>
                <a:gd name="adj1" fmla="val 312"/>
              </a:avLst>
            </a:prstGeom>
            <a:ln w="19050">
              <a:solidFill>
                <a:srgbClr val="FF0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rd 38"/>
            <p:cNvSpPr/>
            <p:nvPr/>
          </p:nvSpPr>
          <p:spPr>
            <a:xfrm rot="5400000">
              <a:off x="2843206" y="1775190"/>
              <a:ext cx="316547" cy="2592285"/>
            </a:xfrm>
            <a:prstGeom prst="flowChartPunchedCar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r>
                <a:rPr lang="en-US" dirty="0">
                  <a:uFillTx/>
                </a:rPr>
                <a:t>Shredder (x3,y3,z3)</a:t>
              </a:r>
              <a:endParaRPr lang="en-US" dirty="0">
                <a:uFillTx/>
              </a:endParaRPr>
            </a:p>
          </p:txBody>
        </p:sp>
      </p:grpSp>
      <p:sp>
        <p:nvSpPr>
          <p:cNvPr id="42" name="Right Arrow 41"/>
          <p:cNvSpPr/>
          <p:nvPr/>
        </p:nvSpPr>
        <p:spPr>
          <a:xfrm rot="16200000">
            <a:off x="7882616" y="3643273"/>
            <a:ext cx="579127" cy="288472"/>
          </a:xfrm>
          <a:prstGeom prst="rightArrow">
            <a:avLst/>
          </a:prstGeom>
          <a:solidFill>
            <a:srgbClr val="0070C0"/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ounded Rectangle 83"/>
          <p:cNvSpPr/>
          <p:nvPr/>
        </p:nvSpPr>
        <p:spPr>
          <a:xfrm>
            <a:off x="6644" y="3512780"/>
            <a:ext cx="2198889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b="1" dirty="0">
                <a:latin typeface="Calibri" panose="020F0502020204030204" pitchFamily="34" charset="0"/>
              </a:rPr>
              <a:t>Lightweight </a:t>
            </a:r>
            <a:endParaRPr lang="en-US" sz="2000" b="1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000" b="1" dirty="0">
                <a:latin typeface="Calibri" panose="020F0502020204030204" pitchFamily="34" charset="0"/>
              </a:rPr>
              <a:t>local database!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6" grpId="0" animBg="1"/>
      <p:bldP spid="24" grpId="0" animBg="1"/>
      <p:bldP spid="42" grpId="0" animBg="1"/>
      <p:bldP spid="8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Local Inertial Localization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/>
          <a:srcRect l="6448" t="7852" r="7862" b="10556"/>
          <a:stretch>
            <a:fillRect/>
          </a:stretch>
        </p:blipFill>
        <p:spPr>
          <a:xfrm>
            <a:off x="7657458" y="2808645"/>
            <a:ext cx="1451046" cy="1697413"/>
          </a:xfrm>
          <a:prstGeom prst="rect">
            <a:avLst/>
          </a:prstGeom>
        </p:spPr>
      </p:pic>
      <p:sp>
        <p:nvSpPr>
          <p:cNvPr id="17" name="Cloud 2"/>
          <p:cNvSpPr/>
          <p:nvPr/>
        </p:nvSpPr>
        <p:spPr>
          <a:xfrm rot="5400000">
            <a:off x="2591780" y="2960947"/>
            <a:ext cx="4032448" cy="1368153"/>
          </a:xfrm>
          <a:prstGeom prst="cloud">
            <a:avLst/>
          </a:prstGeom>
          <a:gradFill>
            <a:gsLst>
              <a:gs pos="0">
                <a:srgbClr val="DAAAD7"/>
              </a:gs>
              <a:gs pos="35000">
                <a:srgbClr val="CCCCFF"/>
              </a:gs>
              <a:gs pos="100000">
                <a:srgbClr val="F4EBF7"/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Internet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841" y="3150226"/>
            <a:ext cx="763767" cy="109409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683568" y="3360486"/>
            <a:ext cx="742797" cy="7249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/>
          <a:srcRect l="19565" r="3610"/>
          <a:stretch>
            <a:fillRect/>
          </a:stretch>
        </p:blipFill>
        <p:spPr>
          <a:xfrm>
            <a:off x="107504" y="2808646"/>
            <a:ext cx="1368152" cy="1780858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728216" y="3212976"/>
            <a:ext cx="2149353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Result Return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2000" b="1" dirty="0">
                <a:latin typeface="Calibri" panose="020F0502020204030204" pitchFamily="34" charset="0"/>
              </a:rPr>
              <a:t>(IMU localization)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1193228" y="2944285"/>
            <a:ext cx="498452" cy="1492827"/>
          </a:xfrm>
          <a:prstGeom prst="curvedLeftArrow">
            <a:avLst/>
          </a:prstGeom>
          <a:solidFill>
            <a:srgbClr val="0070C0"/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5483175" y="3132584"/>
            <a:ext cx="2257177" cy="1016496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Image localization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database </a:t>
            </a:r>
            <a:endParaRPr lang="en-US" sz="2000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(3D-point cloud)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725039" y="2444433"/>
            <a:ext cx="2198889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local database</a:t>
            </a:r>
            <a:endParaRPr lang="en-US" sz="2000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(3D-point labels)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46830" y="5229200"/>
            <a:ext cx="8617658" cy="1224136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 algn="just" latinLnBrk="0">
              <a:buAutoNum type="arabicPeriod"/>
            </a:pPr>
            <a:r>
              <a:rPr lang="en-US" sz="2800" b="1" dirty="0">
                <a:latin typeface="Calibri" panose="020F0502020204030204" pitchFamily="34" charset="0"/>
              </a:rPr>
              <a:t>6DoF localization of smartphone screen</a:t>
            </a:r>
            <a:endParaRPr lang="en-US" sz="2800" b="1" dirty="0">
              <a:latin typeface="Calibri" panose="020F0502020204030204" pitchFamily="34" charset="0"/>
            </a:endParaRPr>
          </a:p>
          <a:p>
            <a:pPr marL="742950" indent="-742950" algn="just" latinLnBrk="0">
              <a:buAutoNum type="arabicPeriod"/>
            </a:pPr>
            <a:r>
              <a:rPr lang="en-US" sz="2800" b="1" dirty="0">
                <a:latin typeface="Calibri" panose="020F0502020204030204" pitchFamily="34" charset="0"/>
              </a:rPr>
              <a:t>Projection of 3D points onto the 2D screen surface</a:t>
            </a:r>
            <a:endParaRPr lang="en-US" sz="2800" b="1" dirty="0">
              <a:latin typeface="Calibri" panose="020F0502020204030204" pitchFamily="34" charset="0"/>
            </a:endParaRPr>
          </a:p>
          <a:p>
            <a:pPr marL="742950" indent="-742950" algn="just" latinLnBrk="0">
              <a:buAutoNum type="arabicPeriod"/>
            </a:pPr>
            <a:r>
              <a:rPr lang="en-US" sz="2800" b="1" dirty="0">
                <a:latin typeface="Calibri" panose="020F0502020204030204" pitchFamily="34" charset="0"/>
              </a:rPr>
              <a:t>Show annotations for 3D points in the screen size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46831" y="5229200"/>
            <a:ext cx="8617657" cy="1224136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600" b="1" dirty="0">
                <a:latin typeface="Calibri" panose="020F0502020204030204" pitchFamily="34" charset="0"/>
              </a:rPr>
              <a:t>Fast and Lightweight!</a:t>
            </a:r>
            <a:endParaRPr lang="en-US" sz="3600" b="1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3600" b="1" dirty="0">
                <a:solidFill>
                  <a:schemeClr val="dk1"/>
                </a:solidFill>
                <a:latin typeface="Calibri" panose="020F0502020204030204" pitchFamily="34" charset="0"/>
              </a:rPr>
              <a:t>But errors are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accumulated </a:t>
            </a:r>
            <a:r>
              <a:rPr lang="en-US" sz="3600" b="1" dirty="0">
                <a:latin typeface="Calibri" panose="020F0502020204030204" pitchFamily="34" charset="0"/>
              </a:rPr>
              <a:t>(translation)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28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Local Optical Flow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/>
          <a:srcRect l="6448" t="7852" r="7862" b="10556"/>
          <a:stretch>
            <a:fillRect/>
          </a:stretch>
        </p:blipFill>
        <p:spPr>
          <a:xfrm>
            <a:off x="7657458" y="2808645"/>
            <a:ext cx="1451046" cy="1697413"/>
          </a:xfrm>
          <a:prstGeom prst="rect">
            <a:avLst/>
          </a:prstGeom>
        </p:spPr>
      </p:pic>
      <p:sp>
        <p:nvSpPr>
          <p:cNvPr id="17" name="Cloud 2"/>
          <p:cNvSpPr/>
          <p:nvPr/>
        </p:nvSpPr>
        <p:spPr>
          <a:xfrm rot="5400000">
            <a:off x="2591780" y="2960947"/>
            <a:ext cx="4032448" cy="1368153"/>
          </a:xfrm>
          <a:prstGeom prst="cloud">
            <a:avLst/>
          </a:prstGeom>
          <a:gradFill>
            <a:gsLst>
              <a:gs pos="0">
                <a:srgbClr val="DAAAD7"/>
              </a:gs>
              <a:gs pos="35000">
                <a:srgbClr val="CCCCFF"/>
              </a:gs>
              <a:gs pos="100000">
                <a:srgbClr val="F4EBF7"/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Internet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841" y="3150226"/>
            <a:ext cx="763767" cy="109409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683568" y="3360486"/>
            <a:ext cx="742797" cy="7249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/>
          <a:srcRect l="19565" r="3610"/>
          <a:stretch>
            <a:fillRect/>
          </a:stretch>
        </p:blipFill>
        <p:spPr>
          <a:xfrm>
            <a:off x="107504" y="2808646"/>
            <a:ext cx="1368152" cy="1780858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728216" y="3212976"/>
            <a:ext cx="2149353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Result Return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(IMU localization)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1193228" y="2944285"/>
            <a:ext cx="498452" cy="1492827"/>
          </a:xfrm>
          <a:prstGeom prst="curvedLeftArrow">
            <a:avLst/>
          </a:prstGeom>
          <a:solidFill>
            <a:srgbClr val="0070C0"/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5483175" y="3132584"/>
            <a:ext cx="2257177" cy="1016496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Image localization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database </a:t>
            </a:r>
            <a:endParaRPr lang="en-US" sz="2000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(3D-point cloud)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725039" y="2444433"/>
            <a:ext cx="2198889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local database</a:t>
            </a:r>
            <a:endParaRPr lang="en-US" sz="2000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(3D-point labels)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728216" y="4005064"/>
            <a:ext cx="2149353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b="1" dirty="0">
                <a:latin typeface="Calibri" panose="020F0502020204030204" pitchFamily="34" charset="0"/>
              </a:rPr>
              <a:t>Result Correction</a:t>
            </a:r>
            <a:endParaRPr lang="en-US" sz="2000" b="1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(Optical flow)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6831" y="5229200"/>
            <a:ext cx="8617657" cy="1224136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600" b="1" dirty="0">
                <a:latin typeface="Calibri" panose="020F0502020204030204" pitchFamily="34" charset="0"/>
              </a:rPr>
              <a:t>Inertial localization is robust to rotation</a:t>
            </a:r>
            <a:endParaRPr lang="en-US" sz="3600" b="1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3600" b="1" dirty="0">
                <a:latin typeface="Calibri" panose="020F0502020204030204" pitchFamily="34" charset="0"/>
              </a:rPr>
              <a:t>Optical flow is robust to translation</a:t>
            </a:r>
            <a:endParaRPr lang="en-US" sz="3600" b="1" dirty="0">
              <a:latin typeface="Calibri" panose="020F050202020403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6831" y="5229200"/>
            <a:ext cx="8617657" cy="1224136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600" b="1" dirty="0">
                <a:latin typeface="Calibri" panose="020F0502020204030204" pitchFamily="34" charset="0"/>
              </a:rPr>
              <a:t>Gain synergy</a:t>
            </a:r>
            <a:endParaRPr lang="en-US" sz="3600" b="1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3600" b="1" dirty="0">
                <a:latin typeface="Calibri" panose="020F0502020204030204" pitchFamily="34" charset="0"/>
              </a:rPr>
              <a:t>Weighted Sum of the two results</a:t>
            </a:r>
            <a:endParaRPr lang="en-US" sz="3600" b="1" dirty="0">
              <a:latin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46831" y="5229200"/>
            <a:ext cx="8617657" cy="1224136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600" b="1" dirty="0">
                <a:latin typeface="Calibri" panose="020F0502020204030204" pitchFamily="34" charset="0"/>
              </a:rPr>
              <a:t>But errors are still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accumulated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3600" b="1" dirty="0">
                <a:latin typeface="Calibri" panose="020F0502020204030204" pitchFamily="34" charset="0"/>
              </a:rPr>
              <a:t>Need calibration!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Inconsistency Detection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/>
          <a:srcRect l="6448" t="7852" r="7862" b="10556"/>
          <a:stretch>
            <a:fillRect/>
          </a:stretch>
        </p:blipFill>
        <p:spPr>
          <a:xfrm>
            <a:off x="7657458" y="2808645"/>
            <a:ext cx="1451046" cy="1697413"/>
          </a:xfrm>
          <a:prstGeom prst="rect">
            <a:avLst/>
          </a:prstGeom>
        </p:spPr>
      </p:pic>
      <p:sp>
        <p:nvSpPr>
          <p:cNvPr id="17" name="Cloud 2"/>
          <p:cNvSpPr/>
          <p:nvPr/>
        </p:nvSpPr>
        <p:spPr>
          <a:xfrm rot="5400000">
            <a:off x="2591780" y="2960947"/>
            <a:ext cx="4032448" cy="1368153"/>
          </a:xfrm>
          <a:prstGeom prst="cloud">
            <a:avLst/>
          </a:prstGeom>
          <a:gradFill>
            <a:gsLst>
              <a:gs pos="0">
                <a:srgbClr val="DAAAD7"/>
              </a:gs>
              <a:gs pos="35000">
                <a:srgbClr val="CCCCFF"/>
              </a:gs>
              <a:gs pos="100000">
                <a:srgbClr val="F4EBF7"/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Internet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841" y="3150226"/>
            <a:ext cx="763767" cy="109409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683568" y="3360486"/>
            <a:ext cx="742797" cy="7249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/>
          <a:srcRect l="19565" r="3610"/>
          <a:stretch>
            <a:fillRect/>
          </a:stretch>
        </p:blipFill>
        <p:spPr>
          <a:xfrm>
            <a:off x="107504" y="2808646"/>
            <a:ext cx="1368152" cy="1780858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728216" y="3212976"/>
            <a:ext cx="2149353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Result Return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(IMU localization)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1193228" y="2944285"/>
            <a:ext cx="498452" cy="1492827"/>
          </a:xfrm>
          <a:prstGeom prst="curvedLeftArrow">
            <a:avLst/>
          </a:prstGeom>
          <a:solidFill>
            <a:srgbClr val="0070C0"/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5483175" y="3132584"/>
            <a:ext cx="2257177" cy="1016496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Image localization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database </a:t>
            </a:r>
            <a:endParaRPr lang="en-US" sz="2000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(3D-point cloud)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725039" y="2444433"/>
            <a:ext cx="2198889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local database</a:t>
            </a:r>
            <a:endParaRPr lang="en-US" sz="2000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(3D-point labels)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728216" y="4005064"/>
            <a:ext cx="2149353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Result Correction</a:t>
            </a:r>
            <a:endParaRPr lang="en-US" sz="2000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(Optical flow)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42844" y="1988840"/>
            <a:ext cx="1904669" cy="402470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Inconsistency!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46831" y="5229200"/>
            <a:ext cx="8617657" cy="1224136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600" b="1" dirty="0">
                <a:latin typeface="Calibri" panose="020F0502020204030204" pitchFamily="34" charset="0"/>
              </a:rPr>
              <a:t>How sensitively to detect inconsistency?</a:t>
            </a:r>
            <a:endParaRPr lang="en-US" sz="3600" b="1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3600" b="1" dirty="0">
                <a:latin typeface="Calibri" panose="020F0502020204030204" pitchFamily="34" charset="0"/>
              </a:rPr>
              <a:t>Offloading overhead vs. Accuracy</a:t>
            </a:r>
            <a:endParaRPr lang="en-US" sz="36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Arrow 27"/>
          <p:cNvSpPr/>
          <p:nvPr/>
        </p:nvSpPr>
        <p:spPr>
          <a:xfrm>
            <a:off x="683568" y="1758027"/>
            <a:ext cx="7776864" cy="216906"/>
          </a:xfrm>
          <a:prstGeom prst="rightArrow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Image Offloading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/>
          <a:srcRect l="6448" t="7852" r="7862" b="10556"/>
          <a:stretch>
            <a:fillRect/>
          </a:stretch>
        </p:blipFill>
        <p:spPr>
          <a:xfrm>
            <a:off x="7657458" y="2808645"/>
            <a:ext cx="1451046" cy="1697413"/>
          </a:xfrm>
          <a:prstGeom prst="rect">
            <a:avLst/>
          </a:prstGeom>
        </p:spPr>
      </p:pic>
      <p:sp>
        <p:nvSpPr>
          <p:cNvPr id="17" name="Cloud 2"/>
          <p:cNvSpPr/>
          <p:nvPr/>
        </p:nvSpPr>
        <p:spPr>
          <a:xfrm rot="5400000">
            <a:off x="2591780" y="2960947"/>
            <a:ext cx="4032448" cy="1368153"/>
          </a:xfrm>
          <a:prstGeom prst="cloud">
            <a:avLst/>
          </a:prstGeom>
          <a:gradFill>
            <a:gsLst>
              <a:gs pos="0">
                <a:srgbClr val="DAAAD7"/>
              </a:gs>
              <a:gs pos="35000">
                <a:srgbClr val="CCCCFF"/>
              </a:gs>
              <a:gs pos="100000">
                <a:srgbClr val="F4EBF7"/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Internet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841" y="3150226"/>
            <a:ext cx="763767" cy="109409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683568" y="3360486"/>
            <a:ext cx="742797" cy="7249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/>
          <a:srcRect l="19565" r="3610"/>
          <a:stretch>
            <a:fillRect/>
          </a:stretch>
        </p:blipFill>
        <p:spPr>
          <a:xfrm>
            <a:off x="107504" y="2808646"/>
            <a:ext cx="1368152" cy="1780858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728216" y="3212976"/>
            <a:ext cx="2149353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Result Return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(IMU localization)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1193228" y="2944285"/>
            <a:ext cx="498452" cy="1492827"/>
          </a:xfrm>
          <a:prstGeom prst="curvedLeftArrow">
            <a:avLst/>
          </a:prstGeom>
          <a:solidFill>
            <a:srgbClr val="0070C0"/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5483175" y="3132584"/>
            <a:ext cx="2257177" cy="1016496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Image localization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database </a:t>
            </a:r>
            <a:endParaRPr lang="en-US" sz="2000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(3D-point cloud)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725039" y="2444433"/>
            <a:ext cx="2198889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local database</a:t>
            </a:r>
            <a:endParaRPr lang="en-US" sz="2000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(3D-point labels)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728216" y="4005064"/>
            <a:ext cx="2149353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Result Correction</a:t>
            </a:r>
            <a:endParaRPr lang="en-US" sz="2000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(Optical flow)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42844" y="1988840"/>
            <a:ext cx="1904669" cy="402470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Inconsistency!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331640" y="1268760"/>
            <a:ext cx="2304257" cy="402470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b="1">
                <a:solidFill>
                  <a:schemeClr val="dk1"/>
                </a:solidFill>
                <a:latin typeface="Calibri" panose="020F0502020204030204" pitchFamily="34" charset="0"/>
              </a:rPr>
              <a:t>Image Offloading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46831" y="5229200"/>
            <a:ext cx="8617657" cy="1224136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600" b="1" dirty="0">
                <a:latin typeface="Calibri" panose="020F0502020204030204" pitchFamily="34" charset="0"/>
              </a:rPr>
              <a:t>How many images to offload?</a:t>
            </a:r>
            <a:endParaRPr lang="en-US" sz="3600" b="1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3600" b="1" dirty="0">
                <a:latin typeface="Calibri" panose="020F0502020204030204" pitchFamily="34" charset="0"/>
              </a:rPr>
              <a:t>Offloading overhead vs. Accuracy</a:t>
            </a:r>
            <a:endParaRPr lang="en-US" sz="36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Arrow 27"/>
          <p:cNvSpPr/>
          <p:nvPr/>
        </p:nvSpPr>
        <p:spPr>
          <a:xfrm>
            <a:off x="683568" y="1758027"/>
            <a:ext cx="7776864" cy="216906"/>
          </a:xfrm>
          <a:prstGeom prst="rightArrow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Calibration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/>
          <a:srcRect l="6448" t="7852" r="7862" b="10556"/>
          <a:stretch>
            <a:fillRect/>
          </a:stretch>
        </p:blipFill>
        <p:spPr>
          <a:xfrm>
            <a:off x="7657458" y="2808645"/>
            <a:ext cx="1451046" cy="1697413"/>
          </a:xfrm>
          <a:prstGeom prst="rect">
            <a:avLst/>
          </a:prstGeom>
        </p:spPr>
      </p:pic>
      <p:sp>
        <p:nvSpPr>
          <p:cNvPr id="17" name="Cloud 2"/>
          <p:cNvSpPr/>
          <p:nvPr/>
        </p:nvSpPr>
        <p:spPr>
          <a:xfrm rot="5400000">
            <a:off x="2591780" y="2960947"/>
            <a:ext cx="4032448" cy="1368153"/>
          </a:xfrm>
          <a:prstGeom prst="cloud">
            <a:avLst/>
          </a:prstGeom>
          <a:gradFill>
            <a:gsLst>
              <a:gs pos="0">
                <a:srgbClr val="DAAAD7"/>
              </a:gs>
              <a:gs pos="35000">
                <a:srgbClr val="CCCCFF"/>
              </a:gs>
              <a:gs pos="100000">
                <a:srgbClr val="F4EBF7"/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Internet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841" y="3150226"/>
            <a:ext cx="763767" cy="109409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683568" y="3360486"/>
            <a:ext cx="742797" cy="7249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/>
          <a:srcRect l="19565" r="3610"/>
          <a:stretch>
            <a:fillRect/>
          </a:stretch>
        </p:blipFill>
        <p:spPr>
          <a:xfrm>
            <a:off x="107504" y="2808646"/>
            <a:ext cx="1368152" cy="1780858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728216" y="3212976"/>
            <a:ext cx="2149353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Result Return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(IMU localization)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1193228" y="2944285"/>
            <a:ext cx="498452" cy="1492827"/>
          </a:xfrm>
          <a:prstGeom prst="curvedLeftArrow">
            <a:avLst/>
          </a:prstGeom>
          <a:solidFill>
            <a:srgbClr val="0070C0"/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5483175" y="3132584"/>
            <a:ext cx="2257177" cy="1016496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Image localization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database </a:t>
            </a:r>
            <a:endParaRPr lang="en-US" sz="2000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(3D-point cloud)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725039" y="2444433"/>
            <a:ext cx="2198889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local database</a:t>
            </a:r>
            <a:endParaRPr lang="en-US" sz="2000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(3D-point labels)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728216" y="4005064"/>
            <a:ext cx="2149353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Result Correction</a:t>
            </a:r>
            <a:endParaRPr lang="en-US" sz="2000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(Optical flow)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42844" y="1988840"/>
            <a:ext cx="1904669" cy="402470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Inconsistency!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331640" y="1268760"/>
            <a:ext cx="2304257" cy="402470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>
                <a:solidFill>
                  <a:schemeClr val="dk1"/>
                </a:solidFill>
                <a:latin typeface="Calibri" panose="020F0502020204030204" pitchFamily="34" charset="0"/>
              </a:rPr>
              <a:t>Image Offloading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020019" y="2060848"/>
            <a:ext cx="2440413" cy="402470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Image localization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Calibration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10" name="image localiza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06480" y="1178025"/>
            <a:ext cx="8586000" cy="5399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Arrow 21"/>
          <p:cNvSpPr/>
          <p:nvPr/>
        </p:nvSpPr>
        <p:spPr>
          <a:xfrm rot="10800000">
            <a:off x="683568" y="5228317"/>
            <a:ext cx="7776864" cy="216906"/>
          </a:xfrm>
          <a:prstGeom prst="rightArrow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683568" y="1758027"/>
            <a:ext cx="7776864" cy="216906"/>
          </a:xfrm>
          <a:prstGeom prst="rightArrow">
            <a:avLst/>
          </a:prstGeom>
          <a:solidFill>
            <a:schemeClr val="bg2">
              <a:lumMod val="90000"/>
            </a:schemeClr>
          </a:solidFill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Calibration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/>
          <a:srcRect l="6448" t="7852" r="7862" b="10556"/>
          <a:stretch>
            <a:fillRect/>
          </a:stretch>
        </p:blipFill>
        <p:spPr>
          <a:xfrm>
            <a:off x="7657458" y="2808645"/>
            <a:ext cx="1451046" cy="1697413"/>
          </a:xfrm>
          <a:prstGeom prst="rect">
            <a:avLst/>
          </a:prstGeom>
        </p:spPr>
      </p:pic>
      <p:sp>
        <p:nvSpPr>
          <p:cNvPr id="17" name="Cloud 2"/>
          <p:cNvSpPr/>
          <p:nvPr/>
        </p:nvSpPr>
        <p:spPr>
          <a:xfrm rot="5400000">
            <a:off x="2591780" y="2960947"/>
            <a:ext cx="4032448" cy="1368153"/>
          </a:xfrm>
          <a:prstGeom prst="cloud">
            <a:avLst/>
          </a:prstGeom>
          <a:gradFill>
            <a:gsLst>
              <a:gs pos="0">
                <a:srgbClr val="DAAAD7"/>
              </a:gs>
              <a:gs pos="35000">
                <a:srgbClr val="CCCCFF"/>
              </a:gs>
              <a:gs pos="100000">
                <a:srgbClr val="F4EBF7"/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Internet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841" y="3150226"/>
            <a:ext cx="763767" cy="109409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683568" y="3360486"/>
            <a:ext cx="742797" cy="7249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/>
          <a:srcRect l="19565" r="3610"/>
          <a:stretch>
            <a:fillRect/>
          </a:stretch>
        </p:blipFill>
        <p:spPr>
          <a:xfrm>
            <a:off x="107504" y="2808646"/>
            <a:ext cx="1368152" cy="1780858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728216" y="3212976"/>
            <a:ext cx="2149353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Result Return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(IMU localization)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1193228" y="2944285"/>
            <a:ext cx="498452" cy="1492827"/>
          </a:xfrm>
          <a:prstGeom prst="curvedLeftArrow">
            <a:avLst/>
          </a:prstGeom>
          <a:solidFill>
            <a:srgbClr val="0070C0"/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5483175" y="3132584"/>
            <a:ext cx="2257177" cy="1016496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Image localization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database </a:t>
            </a:r>
            <a:endParaRPr lang="en-US" sz="2000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(3D-point cloud)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725039" y="2444433"/>
            <a:ext cx="2198889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local database</a:t>
            </a:r>
            <a:endParaRPr lang="en-US" sz="2000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(3D-point labels)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728216" y="4005064"/>
            <a:ext cx="2149353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latin typeface="Calibri" panose="020F0502020204030204" pitchFamily="34" charset="0"/>
              </a:rPr>
              <a:t>Result Correction</a:t>
            </a:r>
            <a:endParaRPr lang="en-US" sz="2000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(Optical flow)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42844" y="1988840"/>
            <a:ext cx="1904669" cy="402470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</a:rPr>
              <a:t>Inconsistency!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331640" y="1268760"/>
            <a:ext cx="2304257" cy="402470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>
                <a:solidFill>
                  <a:schemeClr val="dk1"/>
                </a:solidFill>
                <a:latin typeface="Calibri" panose="020F0502020204030204" pitchFamily="34" charset="0"/>
              </a:rPr>
              <a:t>Image Offloading</a:t>
            </a:r>
            <a:endParaRPr lang="en-US" sz="2000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177281" y="4764959"/>
            <a:ext cx="2283151" cy="392233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Reference location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020019" y="2060848"/>
            <a:ext cx="2440413" cy="402470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Image localization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47715" y="4764959"/>
            <a:ext cx="1831997" cy="392233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b="1">
                <a:solidFill>
                  <a:schemeClr val="dk1"/>
                </a:solidFill>
                <a:latin typeface="Calibri" panose="020F0502020204030204" pitchFamily="34" charset="0"/>
              </a:rPr>
              <a:t>Calibration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728216" y="3209544"/>
            <a:ext cx="2149353" cy="696535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b="1" dirty="0">
                <a:solidFill>
                  <a:schemeClr val="dk1"/>
                </a:solidFill>
                <a:latin typeface="Calibri" panose="020F0502020204030204" pitchFamily="34" charset="0"/>
              </a:rPr>
              <a:t>Result Return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sz="2000" b="1" dirty="0">
                <a:latin typeface="Calibri" panose="020F0502020204030204" pitchFamily="34" charset="0"/>
              </a:rPr>
              <a:t>(IMU localization)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1329402" y="3758579"/>
            <a:ext cx="491887" cy="981079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30" grpId="0" animBg="1"/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Main Operation Loop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sp>
        <p:nvSpPr>
          <p:cNvPr id="88" name="모서리가 둥근 직사각형 101"/>
          <p:cNvSpPr/>
          <p:nvPr/>
        </p:nvSpPr>
        <p:spPr>
          <a:xfrm>
            <a:off x="2438959" y="2541230"/>
            <a:ext cx="6562197" cy="400588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7" name="Group 206"/>
          <p:cNvGrpSpPr/>
          <p:nvPr/>
        </p:nvGrpSpPr>
        <p:grpSpPr>
          <a:xfrm>
            <a:off x="2757188" y="2752399"/>
            <a:ext cx="4654481" cy="532585"/>
            <a:chOff x="2757188" y="2752399"/>
            <a:chExt cx="4654481" cy="532585"/>
          </a:xfrm>
          <a:solidFill>
            <a:srgbClr val="D3B1F5"/>
          </a:solidFill>
        </p:grpSpPr>
        <p:sp>
          <p:nvSpPr>
            <p:cNvPr id="102" name="Rounded Rectangle 29"/>
            <p:cNvSpPr/>
            <p:nvPr/>
          </p:nvSpPr>
          <p:spPr>
            <a:xfrm>
              <a:off x="5432699" y="2756568"/>
              <a:ext cx="1978970" cy="525673"/>
            </a:xfrm>
            <a:prstGeom prst="round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IMU-based 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6-DOF localization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" name="Rounded Rectangle 29"/>
            <p:cNvSpPr/>
            <p:nvPr/>
          </p:nvSpPr>
          <p:spPr>
            <a:xfrm>
              <a:off x="2757188" y="2752399"/>
              <a:ext cx="2030836" cy="532585"/>
            </a:xfrm>
            <a:prstGeom prst="round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Optical Flow 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Computation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2759683" y="3979401"/>
            <a:ext cx="5006380" cy="529719"/>
            <a:chOff x="2759683" y="3979401"/>
            <a:chExt cx="5006380" cy="529719"/>
          </a:xfrm>
          <a:solidFill>
            <a:srgbClr val="D3B1F5"/>
          </a:solidFill>
        </p:grpSpPr>
        <p:cxnSp>
          <p:nvCxnSpPr>
            <p:cNvPr id="106" name="Straight Arrow Connector 120"/>
            <p:cNvCxnSpPr/>
            <p:nvPr/>
          </p:nvCxnSpPr>
          <p:spPr>
            <a:xfrm flipH="1">
              <a:off x="7414904" y="4267534"/>
              <a:ext cx="351159" cy="1042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ounded Rectangle 29"/>
            <p:cNvSpPr/>
            <p:nvPr/>
          </p:nvSpPr>
          <p:spPr>
            <a:xfrm>
              <a:off x="5426553" y="3979402"/>
              <a:ext cx="1988351" cy="529718"/>
            </a:xfrm>
            <a:prstGeom prst="round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3D to 2D Point 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Projection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" name="Rounded Rectangle 29"/>
            <p:cNvSpPr/>
            <p:nvPr/>
          </p:nvSpPr>
          <p:spPr>
            <a:xfrm>
              <a:off x="2759683" y="3979401"/>
              <a:ext cx="2028149" cy="529719"/>
            </a:xfrm>
            <a:prstGeom prst="round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2D Label </a:t>
              </a:r>
              <a:r>
                <a:rPr lang="en-US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Placement </a:t>
              </a: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Update 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5" name="Can 33"/>
          <p:cNvSpPr/>
          <p:nvPr/>
        </p:nvSpPr>
        <p:spPr>
          <a:xfrm>
            <a:off x="7766063" y="3861048"/>
            <a:ext cx="1195134" cy="793214"/>
          </a:xfrm>
          <a:prstGeom prst="can">
            <a:avLst/>
          </a:prstGeom>
          <a:solidFill>
            <a:srgbClr val="FFC000"/>
          </a:solidFill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6858" rIns="0" bIns="6858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Labelled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 Points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다이아몬드 167"/>
          <p:cNvSpPr/>
          <p:nvPr/>
        </p:nvSpPr>
        <p:spPr>
          <a:xfrm>
            <a:off x="4139952" y="4799388"/>
            <a:ext cx="1758898" cy="646127"/>
          </a:xfrm>
          <a:prstGeom prst="diamond">
            <a:avLst/>
          </a:prstGeom>
          <a:solidFill>
            <a:srgbClr val="D3B1F5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6858" rIns="0" bIns="6858"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Consistent?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Rounded Rectangle 29"/>
          <p:cNvSpPr/>
          <p:nvPr/>
        </p:nvSpPr>
        <p:spPr>
          <a:xfrm>
            <a:off x="3563888" y="5907863"/>
            <a:ext cx="2906031" cy="545473"/>
          </a:xfrm>
          <a:prstGeom prst="roundRect">
            <a:avLst/>
          </a:prstGeom>
          <a:solidFill>
            <a:srgbClr val="D3B1F5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6858" rIns="0" bIns="6858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Annotation Placement on Screen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(IMU + Optical Flow)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1" name="Straight Arrow Connector 47"/>
          <p:cNvCxnSpPr>
            <a:stCxn id="119" idx="0"/>
            <a:endCxn id="117" idx="2"/>
          </p:cNvCxnSpPr>
          <p:nvPr/>
        </p:nvCxnSpPr>
        <p:spPr>
          <a:xfrm flipV="1">
            <a:off x="5016904" y="5445515"/>
            <a:ext cx="2497" cy="46234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58"/>
          <p:cNvCxnSpPr>
            <a:endCxn id="119" idx="1"/>
          </p:cNvCxnSpPr>
          <p:nvPr/>
        </p:nvCxnSpPr>
        <p:spPr>
          <a:xfrm>
            <a:off x="1311501" y="6165304"/>
            <a:ext cx="2252387" cy="15296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1311501" y="6165304"/>
            <a:ext cx="1316283" cy="506292"/>
          </a:xfrm>
          <a:prstGeom prst="rect">
            <a:avLst/>
          </a:prstGeom>
          <a:noFill/>
          <a:ln w="3175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6858" rIns="0" bIns="6858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Annotation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View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5076056" y="5514415"/>
            <a:ext cx="378215" cy="290849"/>
          </a:xfrm>
          <a:prstGeom prst="rect">
            <a:avLst/>
          </a:prstGeom>
          <a:noFill/>
          <a:ln w="3175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6858" rIns="0" bIns="6858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7223719" y="2240570"/>
            <a:ext cx="1921025" cy="290849"/>
          </a:xfrm>
          <a:prstGeom prst="rect">
            <a:avLst/>
          </a:prstGeom>
          <a:noFill/>
          <a:effectLst/>
        </p:spPr>
        <p:txBody>
          <a:bodyPr wrap="square" tIns="6858" bIns="6858" rtlCol="0">
            <a:spAutoFit/>
          </a:bodyPr>
          <a:lstStyle>
            <a:defPPr>
              <a:defRPr lang="en-US"/>
            </a:defPPr>
            <a:lvl1pPr algn="ctr">
              <a:defRPr sz="1400" b="1">
                <a:latin typeface="+mj-lt"/>
                <a:ea typeface="Times" pitchFamily="2" charset="0"/>
                <a:cs typeface="Times" pitchFamily="2" charset="0"/>
              </a:defRPr>
            </a:lvl1pPr>
          </a:lstStyle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Computing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4" name="Group 203"/>
          <p:cNvGrpSpPr/>
          <p:nvPr/>
        </p:nvGrpSpPr>
        <p:grpSpPr>
          <a:xfrm>
            <a:off x="301752" y="1150094"/>
            <a:ext cx="7109917" cy="1630834"/>
            <a:chOff x="301752" y="1150094"/>
            <a:chExt cx="7109917" cy="1630834"/>
          </a:xfrm>
        </p:grpSpPr>
        <p:sp>
          <p:nvSpPr>
            <p:cNvPr id="92" name="Rounded Rectangle 91"/>
            <p:cNvSpPr/>
            <p:nvPr/>
          </p:nvSpPr>
          <p:spPr>
            <a:xfrm>
              <a:off x="5426553" y="1607841"/>
              <a:ext cx="1985116" cy="347584"/>
            </a:xfrm>
            <a:prstGeom prst="roundRect">
              <a:avLst/>
            </a:prstGeom>
            <a:solidFill>
              <a:srgbClr val="8AF7EA"/>
            </a:solidFill>
            <a:ln>
              <a:solidFill>
                <a:schemeClr val="tx2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IMU Input</a:t>
              </a:r>
              <a:endPara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2757188" y="1607842"/>
              <a:ext cx="2030644" cy="349431"/>
            </a:xfrm>
            <a:prstGeom prst="roundRect">
              <a:avLst/>
            </a:prstGeom>
            <a:solidFill>
              <a:srgbClr val="8AF7EA"/>
            </a:solidFill>
            <a:ln>
              <a:solidFill>
                <a:schemeClr val="tx2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Camera Input</a:t>
              </a:r>
              <a:endPara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403648" y="1872785"/>
              <a:ext cx="1196041" cy="260071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Original View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3" name="Straight Arrow Connector 58"/>
            <p:cNvCxnSpPr>
              <a:stCxn id="96" idx="1"/>
            </p:cNvCxnSpPr>
            <p:nvPr/>
          </p:nvCxnSpPr>
          <p:spPr>
            <a:xfrm flipH="1">
              <a:off x="1336815" y="1782558"/>
              <a:ext cx="1420373" cy="1821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2" name="Picture 1026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52" y="1150094"/>
              <a:ext cx="1048590" cy="1630834"/>
            </a:xfrm>
            <a:prstGeom prst="rect">
              <a:avLst/>
            </a:prstGeom>
          </p:spPr>
        </p:pic>
      </p:grpSp>
      <p:sp>
        <p:nvSpPr>
          <p:cNvPr id="203" name="TextBox 202"/>
          <p:cNvSpPr txBox="1"/>
          <p:nvPr/>
        </p:nvSpPr>
        <p:spPr>
          <a:xfrm>
            <a:off x="7416080" y="3501008"/>
            <a:ext cx="1620416" cy="290849"/>
          </a:xfrm>
          <a:prstGeom prst="rect">
            <a:avLst/>
          </a:prstGeom>
          <a:noFill/>
          <a:effectLst/>
        </p:spPr>
        <p:txBody>
          <a:bodyPr wrap="square" tIns="6858" bIns="6858" rtlCol="0">
            <a:spAutoFit/>
          </a:bodyPr>
          <a:lstStyle>
            <a:defPPr>
              <a:defRPr lang="en-US"/>
            </a:defPPr>
            <a:lvl1pPr algn="ctr">
              <a:defRPr sz="1400" b="1">
                <a:latin typeface="+mj-lt"/>
                <a:ea typeface="Times" pitchFamily="2" charset="0"/>
                <a:cs typeface="Times" pitchFamily="2" charset="0"/>
              </a:defRPr>
            </a:lvl1pPr>
          </a:lstStyle>
          <a:p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Database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3" name="Group 212"/>
          <p:cNvGrpSpPr/>
          <p:nvPr/>
        </p:nvGrpSpPr>
        <p:grpSpPr>
          <a:xfrm>
            <a:off x="2203798" y="4509120"/>
            <a:ext cx="5793181" cy="1154364"/>
            <a:chOff x="2203798" y="4509120"/>
            <a:chExt cx="5793181" cy="1154364"/>
          </a:xfrm>
        </p:grpSpPr>
        <p:sp>
          <p:nvSpPr>
            <p:cNvPr id="137" name="TextBox 136"/>
            <p:cNvSpPr txBox="1"/>
            <p:nvPr/>
          </p:nvSpPr>
          <p:spPr>
            <a:xfrm>
              <a:off x="6012160" y="5154956"/>
              <a:ext cx="1984819" cy="506292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2D labels of objects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(IMU-based)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7" name="Elbow Connector 146"/>
            <p:cNvCxnSpPr>
              <a:stCxn id="111" idx="2"/>
              <a:endCxn id="117" idx="1"/>
            </p:cNvCxnSpPr>
            <p:nvPr/>
          </p:nvCxnSpPr>
          <p:spPr>
            <a:xfrm rot="16200000" flipH="1">
              <a:off x="3650189" y="4632689"/>
              <a:ext cx="613332" cy="366194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2203798" y="5157192"/>
              <a:ext cx="2224186" cy="506292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2D labels of objects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(Optical Flow-based)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20" name="Elbow Connector 219"/>
            <p:cNvCxnSpPr>
              <a:stCxn id="110" idx="2"/>
              <a:endCxn id="117" idx="3"/>
            </p:cNvCxnSpPr>
            <p:nvPr/>
          </p:nvCxnSpPr>
          <p:spPr>
            <a:xfrm rot="5400000">
              <a:off x="5853124" y="4554847"/>
              <a:ext cx="613332" cy="521879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/>
        </p:nvGrpSpPr>
        <p:grpSpPr>
          <a:xfrm>
            <a:off x="826047" y="2780928"/>
            <a:ext cx="1413602" cy="2309816"/>
            <a:chOff x="826047" y="2780928"/>
            <a:chExt cx="1413602" cy="2309816"/>
          </a:xfrm>
        </p:grpSpPr>
        <p:cxnSp>
          <p:nvCxnSpPr>
            <p:cNvPr id="232" name="Straight Arrow Connector 58"/>
            <p:cNvCxnSpPr/>
            <p:nvPr/>
          </p:nvCxnSpPr>
          <p:spPr>
            <a:xfrm>
              <a:off x="826047" y="4726270"/>
              <a:ext cx="0" cy="36447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58"/>
            <p:cNvCxnSpPr>
              <a:endCxn id="10262" idx="2"/>
            </p:cNvCxnSpPr>
            <p:nvPr/>
          </p:nvCxnSpPr>
          <p:spPr>
            <a:xfrm flipV="1">
              <a:off x="826047" y="2780928"/>
              <a:ext cx="0" cy="31450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TextBox 238"/>
            <p:cNvSpPr txBox="1"/>
            <p:nvPr/>
          </p:nvSpPr>
          <p:spPr>
            <a:xfrm>
              <a:off x="1043608" y="3642788"/>
              <a:ext cx="1196041" cy="506292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Final </a:t>
              </a:r>
              <a:endPara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View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6" name="Group 205"/>
          <p:cNvGrpSpPr/>
          <p:nvPr/>
        </p:nvGrpSpPr>
        <p:grpSpPr>
          <a:xfrm>
            <a:off x="3692779" y="1955425"/>
            <a:ext cx="2982578" cy="801143"/>
            <a:chOff x="3692779" y="1955425"/>
            <a:chExt cx="2982578" cy="801143"/>
          </a:xfrm>
        </p:grpSpPr>
        <p:cxnSp>
          <p:nvCxnSpPr>
            <p:cNvPr id="99" name="Straight Arrow Connector 98"/>
            <p:cNvCxnSpPr>
              <a:stCxn id="104" idx="0"/>
              <a:endCxn id="96" idx="2"/>
            </p:cNvCxnSpPr>
            <p:nvPr/>
          </p:nvCxnSpPr>
          <p:spPr>
            <a:xfrm flipH="1" flipV="1">
              <a:off x="3772510" y="1957273"/>
              <a:ext cx="96" cy="79512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58"/>
            <p:cNvCxnSpPr>
              <a:stCxn id="102" idx="0"/>
              <a:endCxn id="92" idx="2"/>
            </p:cNvCxnSpPr>
            <p:nvPr/>
          </p:nvCxnSpPr>
          <p:spPr>
            <a:xfrm flipH="1" flipV="1">
              <a:off x="6419111" y="1955425"/>
              <a:ext cx="3073" cy="80114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2" name="TextBox 241"/>
            <p:cNvSpPr txBox="1"/>
            <p:nvPr/>
          </p:nvSpPr>
          <p:spPr>
            <a:xfrm>
              <a:off x="5220072" y="1988840"/>
              <a:ext cx="1455285" cy="506292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</a:t>
              </a:r>
              <a:endPara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cleansing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3692779" y="1988840"/>
              <a:ext cx="1455285" cy="506292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Blurriness/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Difference test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1" name="Group 210"/>
          <p:cNvGrpSpPr/>
          <p:nvPr/>
        </p:nvGrpSpPr>
        <p:grpSpPr>
          <a:xfrm>
            <a:off x="2396635" y="3282241"/>
            <a:ext cx="4025549" cy="697161"/>
            <a:chOff x="2396635" y="3282241"/>
            <a:chExt cx="4025549" cy="697161"/>
          </a:xfrm>
        </p:grpSpPr>
        <p:cxnSp>
          <p:nvCxnSpPr>
            <p:cNvPr id="113" name="Straight Arrow Connector 58"/>
            <p:cNvCxnSpPr>
              <a:stCxn id="110" idx="0"/>
              <a:endCxn id="102" idx="2"/>
            </p:cNvCxnSpPr>
            <p:nvPr/>
          </p:nvCxnSpPr>
          <p:spPr>
            <a:xfrm flipV="1">
              <a:off x="6420729" y="3282241"/>
              <a:ext cx="1455" cy="69716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4945106" y="3356992"/>
              <a:ext cx="1455285" cy="506292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6DOF location of 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device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8" name="Straight Arrow Connector 58"/>
            <p:cNvCxnSpPr>
              <a:stCxn id="111" idx="0"/>
              <a:endCxn id="104" idx="2"/>
            </p:cNvCxnSpPr>
            <p:nvPr/>
          </p:nvCxnSpPr>
          <p:spPr>
            <a:xfrm flipH="1" flipV="1">
              <a:off x="3772606" y="3284984"/>
              <a:ext cx="1152" cy="69441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TextBox 248"/>
            <p:cNvSpPr txBox="1"/>
            <p:nvPr/>
          </p:nvSpPr>
          <p:spPr>
            <a:xfrm>
              <a:off x="2396635" y="3354756"/>
              <a:ext cx="1455285" cy="506292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Image distance 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(pixels)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54" name="Rounded Rectangle 253"/>
          <p:cNvSpPr/>
          <p:nvPr/>
        </p:nvSpPr>
        <p:spPr>
          <a:xfrm>
            <a:off x="3275856" y="5696039"/>
            <a:ext cx="5784417" cy="886897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600" b="1" dirty="0">
                <a:latin typeface="Calibri" panose="020F0502020204030204" pitchFamily="34" charset="0"/>
              </a:rPr>
              <a:t>Fast </a:t>
            </a:r>
            <a:r>
              <a:rPr lang="en-US" sz="3600" b="1">
                <a:latin typeface="Calibri" panose="020F0502020204030204" pitchFamily="34" charset="0"/>
              </a:rPr>
              <a:t>and Lightweight!</a:t>
            </a:r>
            <a:endParaRPr lang="en-US" sz="36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3103913"/>
            <a:ext cx="1042416" cy="1621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5085184"/>
            <a:ext cx="1042416" cy="1621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  <p:bldP spid="119" grpId="0" bldLvl="0" animBg="1"/>
      <p:bldP spid="124" grpId="0" bldLvl="0" animBg="1"/>
      <p:bldP spid="127" grpId="0" bldLvl="0" animBg="1"/>
      <p:bldP spid="25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내용 개체 틀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If you see the real world through a device, you can see or do something more!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Cool!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But Fancy! Expensive!</a:t>
            </a:r>
            <a:endParaRPr lang="en-US" altLang="ko-KR" dirty="0"/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If You Pay Only </a:t>
            </a:r>
            <a:r>
              <a:rPr lang="en-US" altLang="ko-KR" b="1" dirty="0"/>
              <a:t>$3000           </a:t>
            </a:r>
            <a:endParaRPr lang="en-US" altLang="ko-KR" b="1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2056" name="Picture 8" descr="mage result for hololens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/>
          <a:stretch>
            <a:fillRect/>
          </a:stretch>
        </p:blipFill>
        <p:spPr bwMode="auto">
          <a:xfrm>
            <a:off x="0" y="134076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age result for emo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99592" y="5301208"/>
            <a:ext cx="1728192" cy="36004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428800" y="1772817"/>
            <a:ext cx="1415008" cy="36004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067944" y="1412776"/>
            <a:ext cx="1728192" cy="36004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267744" y="5768016"/>
            <a:ext cx="1080120" cy="36004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452320" y="4941168"/>
            <a:ext cx="899006" cy="576064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274055" y="5229200"/>
            <a:ext cx="1170153" cy="648072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355975" y="4797152"/>
            <a:ext cx="1044409" cy="36004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300192" y="4797152"/>
            <a:ext cx="1080706" cy="576064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377514" y="5538906"/>
            <a:ext cx="1626534" cy="648072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955641" y="1365202"/>
            <a:ext cx="1626534" cy="648072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1" y="1875391"/>
            <a:ext cx="4568068" cy="2962137"/>
          </a:xfrm>
          <a:prstGeom prst="rect">
            <a:avLst/>
          </a:prstGeom>
        </p:spPr>
      </p:pic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Calibration Loop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sp>
        <p:nvSpPr>
          <p:cNvPr id="59" name="Rounded Rectangle 29"/>
          <p:cNvSpPr/>
          <p:nvPr/>
        </p:nvSpPr>
        <p:spPr>
          <a:xfrm>
            <a:off x="4717019" y="5711042"/>
            <a:ext cx="1713151" cy="636994"/>
          </a:xfrm>
          <a:prstGeom prst="roundRect">
            <a:avLst/>
          </a:prstGeom>
          <a:solidFill>
            <a:srgbClr val="D3B1F5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6858" rIns="0" bIns="6858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Image Selection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Calibration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9" name="Group 228"/>
          <p:cNvGrpSpPr/>
          <p:nvPr/>
        </p:nvGrpSpPr>
        <p:grpSpPr>
          <a:xfrm>
            <a:off x="6228184" y="3120997"/>
            <a:ext cx="2747191" cy="2036195"/>
            <a:chOff x="6228184" y="3120997"/>
            <a:chExt cx="2747191" cy="2036195"/>
          </a:xfrm>
        </p:grpSpPr>
        <p:sp>
          <p:nvSpPr>
            <p:cNvPr id="53" name="모서리가 둥근 직사각형 35"/>
            <p:cNvSpPr/>
            <p:nvPr/>
          </p:nvSpPr>
          <p:spPr>
            <a:xfrm>
              <a:off x="6228184" y="3420989"/>
              <a:ext cx="2747191" cy="1736203"/>
            </a:xfrm>
            <a:prstGeom prst="roundRect">
              <a:avLst/>
            </a:prstGeom>
            <a:solidFill>
              <a:srgbClr val="FFFF99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Can 53"/>
            <p:cNvSpPr/>
            <p:nvPr/>
          </p:nvSpPr>
          <p:spPr>
            <a:xfrm>
              <a:off x="6383088" y="3539065"/>
              <a:ext cx="1385469" cy="740706"/>
            </a:xfrm>
            <a:prstGeom prst="can">
              <a:avLst/>
            </a:prstGeom>
            <a:solidFill>
              <a:srgbClr val="FFC000"/>
            </a:solidFill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3D Point</a:t>
              </a:r>
              <a:r>
                <a:rPr lang="zh-CN" alt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Cloud and Labels</a:t>
              </a:r>
              <a:endPara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288517" y="3120997"/>
              <a:ext cx="1480040" cy="290849"/>
            </a:xfrm>
            <a:prstGeom prst="rect">
              <a:avLst/>
            </a:prstGeom>
            <a:noFill/>
            <a:effectLst/>
          </p:spPr>
          <p:txBody>
            <a:bodyPr wrap="square" tIns="6858" bIns="6858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Cloud Server</a:t>
              </a:r>
              <a:endPara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5984746" y="2061100"/>
            <a:ext cx="2331670" cy="2328430"/>
            <a:chOff x="5984746" y="2061100"/>
            <a:chExt cx="2331670" cy="2328430"/>
          </a:xfrm>
        </p:grpSpPr>
        <p:cxnSp>
          <p:nvCxnSpPr>
            <p:cNvPr id="64" name="Elbow Connector 16"/>
            <p:cNvCxnSpPr>
              <a:stCxn id="56" idx="0"/>
            </p:cNvCxnSpPr>
            <p:nvPr/>
          </p:nvCxnSpPr>
          <p:spPr>
            <a:xfrm rot="5400000" flipH="1" flipV="1">
              <a:off x="6936728" y="3225314"/>
              <a:ext cx="2328430" cy="2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ys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984746" y="2274636"/>
              <a:ext cx="2331670" cy="506292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6-DOF image location 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 the 3D point cloud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4644008" y="1335700"/>
            <a:ext cx="3962016" cy="797156"/>
            <a:chOff x="4644008" y="1335700"/>
            <a:chExt cx="3962016" cy="797156"/>
          </a:xfrm>
        </p:grpSpPr>
        <p:sp>
          <p:nvSpPr>
            <p:cNvPr id="55" name="Can 54"/>
            <p:cNvSpPr/>
            <p:nvPr/>
          </p:nvSpPr>
          <p:spPr>
            <a:xfrm>
              <a:off x="4644008" y="1335700"/>
              <a:ext cx="1552182" cy="797156"/>
            </a:xfrm>
            <a:prstGeom prst="can">
              <a:avLst/>
            </a:prstGeom>
            <a:solidFill>
              <a:srgbClr val="FFC000"/>
            </a:solidFill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6-DOF Calibration</a:t>
              </a:r>
              <a:endPara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Offset</a:t>
              </a:r>
              <a:endPara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7" name="Straight Arrow Connector 56"/>
            <p:cNvCxnSpPr>
              <a:stCxn id="55" idx="4"/>
              <a:endCxn id="67" idx="1"/>
            </p:cNvCxnSpPr>
            <p:nvPr/>
          </p:nvCxnSpPr>
          <p:spPr>
            <a:xfrm>
              <a:off x="6196190" y="1734278"/>
              <a:ext cx="536050" cy="468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29"/>
            <p:cNvSpPr/>
            <p:nvPr/>
          </p:nvSpPr>
          <p:spPr>
            <a:xfrm>
              <a:off x="6732240" y="1416823"/>
              <a:ext cx="1873784" cy="644277"/>
            </a:xfrm>
            <a:prstGeom prst="roundRect">
              <a:avLst/>
            </a:prstGeom>
            <a:solidFill>
              <a:srgbClr val="D3B1F5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6-DOF Coordinate Conversion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0" name="Group 229"/>
          <p:cNvGrpSpPr/>
          <p:nvPr/>
        </p:nvGrpSpPr>
        <p:grpSpPr>
          <a:xfrm>
            <a:off x="3131840" y="4005065"/>
            <a:ext cx="2420075" cy="1705978"/>
            <a:chOff x="3275856" y="4365105"/>
            <a:chExt cx="2297739" cy="1345937"/>
          </a:xfrm>
        </p:grpSpPr>
        <p:grpSp>
          <p:nvGrpSpPr>
            <p:cNvPr id="224" name="Group 223"/>
            <p:cNvGrpSpPr/>
            <p:nvPr/>
          </p:nvGrpSpPr>
          <p:grpSpPr>
            <a:xfrm>
              <a:off x="3275856" y="4365105"/>
              <a:ext cx="2297739" cy="1345937"/>
              <a:chOff x="3275856" y="4365105"/>
              <a:chExt cx="2297739" cy="1345937"/>
            </a:xfrm>
          </p:grpSpPr>
          <p:cxnSp>
            <p:nvCxnSpPr>
              <p:cNvPr id="69" name="Straight Arrow Connector 47"/>
              <p:cNvCxnSpPr>
                <a:stCxn id="59" idx="0"/>
              </p:cNvCxnSpPr>
              <p:nvPr/>
            </p:nvCxnSpPr>
            <p:spPr>
              <a:xfrm flipH="1" flipV="1">
                <a:off x="3275856" y="4365105"/>
                <a:ext cx="2297739" cy="134593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/>
              <p:cNvSpPr txBox="1"/>
              <p:nvPr/>
            </p:nvSpPr>
            <p:spPr>
              <a:xfrm>
                <a:off x="3861389" y="5290606"/>
                <a:ext cx="1055298" cy="244565"/>
              </a:xfrm>
              <a:prstGeom prst="rect">
                <a:avLst/>
              </a:prstGeom>
              <a:noFill/>
              <a:ln w="3175"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6858" rIns="0" bIns="6858" rtlCol="0">
                <a:spAutoFit/>
              </a:bodyPr>
              <a:lstStyle/>
              <a:p>
                <a:r>
                  <a:rPr lang="en-US" sz="1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Inconsistent!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79" name="Straight Arrow Connector 47"/>
            <p:cNvCxnSpPr/>
            <p:nvPr/>
          </p:nvCxnSpPr>
          <p:spPr>
            <a:xfrm>
              <a:off x="3699083" y="4762781"/>
              <a:ext cx="26045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6" name="Group 225"/>
          <p:cNvGrpSpPr/>
          <p:nvPr/>
        </p:nvGrpSpPr>
        <p:grpSpPr>
          <a:xfrm>
            <a:off x="7075823" y="4279770"/>
            <a:ext cx="1806869" cy="771463"/>
            <a:chOff x="7075823" y="4279770"/>
            <a:chExt cx="1806869" cy="771463"/>
          </a:xfrm>
        </p:grpSpPr>
        <p:sp>
          <p:nvSpPr>
            <p:cNvPr id="56" name="Rounded Rectangle 55"/>
            <p:cNvSpPr/>
            <p:nvPr/>
          </p:nvSpPr>
          <p:spPr>
            <a:xfrm>
              <a:off x="7319192" y="4389530"/>
              <a:ext cx="1563500" cy="661703"/>
            </a:xfrm>
            <a:prstGeom prst="roundRect">
              <a:avLst/>
            </a:prstGeom>
            <a:solidFill>
              <a:srgbClr val="D3B1F5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6DOF Image 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Localization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1" name="Elbow Connector 16"/>
            <p:cNvCxnSpPr>
              <a:stCxn id="54" idx="3"/>
              <a:endCxn id="56" idx="1"/>
            </p:cNvCxnSpPr>
            <p:nvPr/>
          </p:nvCxnSpPr>
          <p:spPr>
            <a:xfrm rot="16200000" flipH="1">
              <a:off x="6977202" y="4378391"/>
              <a:ext cx="440611" cy="243369"/>
            </a:xfrm>
            <a:prstGeom prst="bentConnector2">
              <a:avLst/>
            </a:prstGeom>
            <a:ln w="12700">
              <a:solidFill>
                <a:schemeClr val="tx1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7" name="Straight Arrow Connector 96"/>
          <p:cNvCxnSpPr/>
          <p:nvPr/>
        </p:nvCxnSpPr>
        <p:spPr>
          <a:xfrm flipV="1">
            <a:off x="3708493" y="2094510"/>
            <a:ext cx="1151539" cy="61441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5" name="Group 224"/>
          <p:cNvGrpSpPr/>
          <p:nvPr/>
        </p:nvGrpSpPr>
        <p:grpSpPr>
          <a:xfrm>
            <a:off x="6430170" y="5051233"/>
            <a:ext cx="2210700" cy="1309157"/>
            <a:chOff x="6430170" y="5051233"/>
            <a:chExt cx="2210700" cy="1309157"/>
          </a:xfrm>
        </p:grpSpPr>
        <p:cxnSp>
          <p:nvCxnSpPr>
            <p:cNvPr id="63" name="Elbow Connector 16"/>
            <p:cNvCxnSpPr>
              <a:stCxn id="59" idx="3"/>
              <a:endCxn id="56" idx="2"/>
            </p:cNvCxnSpPr>
            <p:nvPr/>
          </p:nvCxnSpPr>
          <p:spPr>
            <a:xfrm flipV="1">
              <a:off x="6430170" y="5051233"/>
              <a:ext cx="1670772" cy="978306"/>
            </a:xfrm>
            <a:prstGeom prst="bentConnector2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6516216" y="6100319"/>
              <a:ext cx="2124654" cy="260071"/>
            </a:xfrm>
            <a:prstGeom prst="rect">
              <a:avLst/>
            </a:prstGeom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Offload selected images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7197507" y="5485658"/>
              <a:ext cx="684411" cy="501868"/>
              <a:chOff x="3474232" y="2279935"/>
              <a:chExt cx="512449" cy="375771"/>
            </a:xfrm>
          </p:grpSpPr>
          <p:pic>
            <p:nvPicPr>
              <p:cNvPr id="112" name="Picture 1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30" t="12789" r="6569" b="12542"/>
              <a:stretch>
                <a:fillRect/>
              </a:stretch>
            </p:blipFill>
            <p:spPr>
              <a:xfrm>
                <a:off x="3474232" y="2279935"/>
                <a:ext cx="377826" cy="293973"/>
              </a:xfrm>
              <a:prstGeom prst="rect">
                <a:avLst/>
              </a:prstGeom>
            </p:spPr>
          </p:pic>
          <p:pic>
            <p:nvPicPr>
              <p:cNvPr id="114" name="Picture 1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30" t="12789" r="6569" b="12542"/>
              <a:stretch>
                <a:fillRect/>
              </a:stretch>
            </p:blipFill>
            <p:spPr>
              <a:xfrm>
                <a:off x="3528000" y="2320834"/>
                <a:ext cx="377826" cy="293973"/>
              </a:xfrm>
              <a:prstGeom prst="rect">
                <a:avLst/>
              </a:prstGeom>
            </p:spPr>
          </p:pic>
          <p:pic>
            <p:nvPicPr>
              <p:cNvPr id="116" name="Picture 11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30" t="12789" r="6569" b="12542"/>
              <a:stretch>
                <a:fillRect/>
              </a:stretch>
            </p:blipFill>
            <p:spPr>
              <a:xfrm>
                <a:off x="3608855" y="2361733"/>
                <a:ext cx="377826" cy="293973"/>
              </a:xfrm>
              <a:prstGeom prst="rect">
                <a:avLst/>
              </a:prstGeom>
            </p:spPr>
          </p:pic>
        </p:grpSp>
      </p:grpSp>
      <p:sp>
        <p:nvSpPr>
          <p:cNvPr id="118" name="Rounded Rectangle 117"/>
          <p:cNvSpPr/>
          <p:nvPr/>
        </p:nvSpPr>
        <p:spPr>
          <a:xfrm>
            <a:off x="611560" y="4797152"/>
            <a:ext cx="3096933" cy="773357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b="1" dirty="0">
                <a:latin typeface="Calibri" panose="020F0502020204030204" pitchFamily="34" charset="0"/>
              </a:rPr>
              <a:t>Calibration is triggered only </a:t>
            </a:r>
            <a:r>
              <a:rPr lang="en-US" sz="2000" b="1">
                <a:latin typeface="Calibri" panose="020F0502020204030204" pitchFamily="34" charset="0"/>
              </a:rPr>
              <a:t>when necessary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2123728" y="5661248"/>
            <a:ext cx="2507245" cy="773357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b="1" dirty="0">
                <a:latin typeface="Calibri" panose="020F0502020204030204" pitchFamily="34" charset="0"/>
              </a:rPr>
              <a:t>Offloading </a:t>
            </a:r>
            <a:r>
              <a:rPr lang="en-US" sz="2000" b="1">
                <a:latin typeface="Calibri" panose="020F0502020204030204" pitchFamily="34" charset="0"/>
              </a:rPr>
              <a:t>overhead </a:t>
            </a:r>
            <a:endParaRPr lang="en-US" sz="2000" b="1">
              <a:latin typeface="Calibri" panose="020F0502020204030204" pitchFamily="34" charset="0"/>
            </a:endParaRPr>
          </a:p>
          <a:p>
            <a:pPr algn="ctr" latinLnBrk="0"/>
            <a:r>
              <a:rPr lang="en-US" sz="2000" b="1" dirty="0">
                <a:latin typeface="Calibri" panose="020F0502020204030204" pitchFamily="34" charset="0"/>
              </a:rPr>
              <a:t>is reduced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ldLvl="0" animBg="1"/>
      <p:bldP spid="118" grpId="0" bldLvl="0" animBg="1"/>
      <p:bldP spid="120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6000" y="1436583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i="1" dirty="0">
                <a:latin typeface="Calibri" panose="020F0502020204030204" pitchFamily="34" charset="0"/>
                <a:cs typeface="Kartika" panose="02020503030404060203" pitchFamily="18" charset="0"/>
              </a:rPr>
              <a:t>Annotation placement based on </a:t>
            </a:r>
            <a:endParaRPr lang="en-US" altLang="ko-KR" sz="3600" i="1" dirty="0">
              <a:latin typeface="Calibri" panose="020F0502020204030204" pitchFamily="34" charset="0"/>
              <a:cs typeface="Kartika" panose="02020503030404060203" pitchFamily="18" charset="0"/>
            </a:endParaRPr>
          </a:p>
          <a:p>
            <a:pPr algn="ctr"/>
            <a:r>
              <a:rPr lang="en-US" altLang="ko-KR" sz="3600" b="1" i="1" dirty="0">
                <a:latin typeface="Calibri" panose="020F0502020204030204" pitchFamily="34" charset="0"/>
                <a:cs typeface="Kartika" panose="02020503030404060203" pitchFamily="18" charset="0"/>
              </a:rPr>
              <a:t>inertial</a:t>
            </a:r>
            <a:r>
              <a:rPr lang="en-US" altLang="ko-KR" sz="3600" i="1" dirty="0">
                <a:latin typeface="Calibri" panose="020F0502020204030204" pitchFamily="34" charset="0"/>
                <a:cs typeface="Kartika" panose="02020503030404060203" pitchFamily="18" charset="0"/>
              </a:rPr>
              <a:t> localization at the smartphone </a:t>
            </a:r>
            <a:endParaRPr lang="en-US" altLang="ko-KR" sz="3600" i="1" dirty="0">
              <a:latin typeface="Calibri" panose="020F0502020204030204" pitchFamily="34" charset="0"/>
              <a:cs typeface="Kartika" panose="0202050303040406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56" y="3092767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i="1" dirty="0">
                <a:latin typeface="Calibri" panose="020F0502020204030204" pitchFamily="34" charset="0"/>
                <a:cs typeface="Kartika" panose="02020503030404060203" pitchFamily="18" charset="0"/>
              </a:rPr>
              <a:t>Result correction based on </a:t>
            </a:r>
            <a:endParaRPr lang="en-US" altLang="ko-KR" sz="3600" i="1" dirty="0">
              <a:latin typeface="Calibri" panose="020F0502020204030204" pitchFamily="34" charset="0"/>
              <a:cs typeface="Kartika" panose="02020503030404060203" pitchFamily="18" charset="0"/>
            </a:endParaRPr>
          </a:p>
          <a:p>
            <a:pPr algn="ctr"/>
            <a:r>
              <a:rPr lang="en-US" altLang="ko-KR" sz="3600" b="1" i="1" dirty="0">
                <a:latin typeface="Calibri" panose="020F0502020204030204" pitchFamily="34" charset="0"/>
                <a:cs typeface="Kartika" panose="02020503030404060203" pitchFamily="18" charset="0"/>
              </a:rPr>
              <a:t>optical flow</a:t>
            </a:r>
            <a:r>
              <a:rPr lang="en-US" altLang="ko-KR" sz="3600" i="1" dirty="0">
                <a:latin typeface="Calibri" panose="020F0502020204030204" pitchFamily="34" charset="0"/>
                <a:cs typeface="Kartika" panose="02020503030404060203" pitchFamily="18" charset="0"/>
              </a:rPr>
              <a:t> at the smartphone </a:t>
            </a:r>
            <a:endParaRPr lang="en-US" altLang="ko-KR" sz="3600" i="1" dirty="0">
              <a:latin typeface="Calibri" panose="020F0502020204030204" pitchFamily="34" charset="0"/>
              <a:cs typeface="Kartika" panose="0202050303040406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456" y="4892967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i="1" dirty="0">
                <a:latin typeface="Calibri" panose="020F0502020204030204" pitchFamily="34" charset="0"/>
                <a:cs typeface="Kartika" panose="02020503030404060203" pitchFamily="18" charset="0"/>
              </a:rPr>
              <a:t>Calibration based on </a:t>
            </a:r>
            <a:endParaRPr lang="en-US" altLang="ko-KR" sz="3600" i="1" dirty="0">
              <a:latin typeface="Calibri" panose="020F0502020204030204" pitchFamily="34" charset="0"/>
              <a:cs typeface="Kartika" panose="02020503030404060203" pitchFamily="18" charset="0"/>
            </a:endParaRPr>
          </a:p>
          <a:p>
            <a:pPr algn="ctr"/>
            <a:r>
              <a:rPr lang="en-US" altLang="ko-KR" sz="3600" b="1" i="1" dirty="0">
                <a:latin typeface="Calibri" panose="020F0502020204030204" pitchFamily="34" charset="0"/>
                <a:cs typeface="Kartika" panose="02020503030404060203" pitchFamily="18" charset="0"/>
              </a:rPr>
              <a:t>Image</a:t>
            </a:r>
            <a:r>
              <a:rPr lang="en-US" altLang="ko-KR" sz="3600" i="1" dirty="0">
                <a:latin typeface="Calibri" panose="020F0502020204030204" pitchFamily="34" charset="0"/>
                <a:cs typeface="Kartika" panose="02020503030404060203" pitchFamily="18" charset="0"/>
              </a:rPr>
              <a:t> localization at the cloud</a:t>
            </a:r>
            <a:endParaRPr lang="en-US" altLang="ko-KR" sz="3600" i="1" dirty="0">
              <a:latin typeface="Calibri" panose="020F0502020204030204" pitchFamily="34" charset="0"/>
              <a:cs typeface="Kartika" panose="02020503030404060203" pitchFamily="18" charset="0"/>
            </a:endParaRPr>
          </a:p>
        </p:txBody>
      </p:sp>
      <p:sp>
        <p:nvSpPr>
          <p:cNvPr id="10" name="제목 7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053900"/>
          </a:xfrm>
        </p:spPr>
        <p:txBody>
          <a:bodyPr>
            <a:normAutofit/>
          </a:bodyPr>
          <a:lstStyle/>
          <a:p>
            <a:r>
              <a:rPr lang="en-US" altLang="ko-KR" dirty="0"/>
              <a:t>Summary</a:t>
            </a:r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6000" y="2564904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i="1" dirty="0">
                <a:latin typeface="Calibri" panose="020F0502020204030204" pitchFamily="34" charset="0"/>
                <a:cs typeface="Kartika" panose="02020503030404060203" pitchFamily="18" charset="0"/>
              </a:rPr>
              <a:t>Evaluation</a:t>
            </a:r>
            <a:endParaRPr lang="en-US" altLang="ko-KR" sz="3200" i="1" dirty="0">
              <a:latin typeface="Calibri" panose="020F0502020204030204" pitchFamily="34" charset="0"/>
              <a:cs typeface="Kartika" panose="02020503030404060203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68" y="3966168"/>
            <a:ext cx="4974336" cy="24871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01138"/>
            <a:ext cx="4974336" cy="2487168"/>
          </a:xfrm>
          <a:prstGeom prst="rect">
            <a:avLst/>
          </a:prstGeom>
        </p:spPr>
      </p:pic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Inconsistency Detection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2375755" y="2564903"/>
            <a:ext cx="648073" cy="403607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08105" y="3284984"/>
            <a:ext cx="3611286" cy="1152128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200" b="1" dirty="0">
                <a:latin typeface="Calibri" panose="020F0502020204030204" pitchFamily="34" charset="0"/>
              </a:rPr>
              <a:t>Trade-off</a:t>
            </a:r>
            <a:endParaRPr lang="en-US" sz="3200" b="1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</a:rPr>
              <a:t>Error vs. Overhead</a:t>
            </a:r>
            <a:endParaRPr lang="en-US" sz="32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The Number of Offloading Images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91880"/>
            <a:ext cx="5154960" cy="2577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5154960" cy="257748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267743" y="2348880"/>
            <a:ext cx="648073" cy="403244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08105" y="3284984"/>
            <a:ext cx="3611286" cy="1152128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200" b="1" dirty="0">
                <a:latin typeface="Calibri" panose="020F0502020204030204" pitchFamily="34" charset="0"/>
              </a:rPr>
              <a:t>Trade-off</a:t>
            </a:r>
            <a:endParaRPr lang="en-US" sz="3200" b="1" dirty="0">
              <a:latin typeface="Calibri" panose="020F0502020204030204" pitchFamily="34" charset="0"/>
            </a:endParaRPr>
          </a:p>
          <a:p>
            <a:pPr algn="ctr" latinLnBrk="0"/>
            <a:r>
              <a:rPr lang="en-US" sz="3200" b="1" dirty="0">
                <a:solidFill>
                  <a:schemeClr val="dk1"/>
                </a:solidFill>
                <a:latin typeface="Calibri" panose="020F0502020204030204" pitchFamily="34" charset="0"/>
              </a:rPr>
              <a:t>Error vs. Overhead</a:t>
            </a:r>
            <a:endParaRPr lang="en-US" sz="32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20618" r="20718"/>
          <a:stretch>
            <a:fillRect/>
          </a:stretch>
        </p:blipFill>
        <p:spPr>
          <a:xfrm>
            <a:off x="2771800" y="-67175"/>
            <a:ext cx="3816424" cy="6925176"/>
          </a:xfrm>
          <a:prstGeom prst="rect">
            <a:avLst/>
          </a:prstGeom>
        </p:spPr>
      </p:pic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4" name="Untitled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2248" y="764704"/>
            <a:ext cx="3035936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Operation Example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82880" y="1829076"/>
            <a:ext cx="4389120" cy="2756588"/>
            <a:chOff x="6099441" y="899441"/>
            <a:chExt cx="4389120" cy="275658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99441" y="1461469"/>
              <a:ext cx="4389120" cy="219456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273547" y="899441"/>
              <a:ext cx="95154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" pitchFamily="2" charset="0"/>
                  <a:sym typeface="Corbel" panose="020B0503020204020204"/>
                </a:rPr>
                <a:t>Rotation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Corbel" panose="020B050302020402020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32934" y="1844824"/>
            <a:ext cx="4386456" cy="2739508"/>
            <a:chOff x="746853" y="3548757"/>
            <a:chExt cx="4386456" cy="2739508"/>
          </a:xfrm>
        </p:grpSpPr>
        <p:grpSp>
          <p:nvGrpSpPr>
            <p:cNvPr id="24" name="Group 23"/>
            <p:cNvGrpSpPr/>
            <p:nvPr/>
          </p:nvGrpSpPr>
          <p:grpSpPr>
            <a:xfrm>
              <a:off x="746853" y="4095037"/>
              <a:ext cx="4386456" cy="2193228"/>
              <a:chOff x="1493735" y="2209451"/>
              <a:chExt cx="6438214" cy="321910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93735" y="2209451"/>
                <a:ext cx="6438214" cy="3219107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606514" y="2686329"/>
                <a:ext cx="8474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ZUPT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938865" y="3576768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814549" y="3503863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568726" y="394610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877443" y="3533845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3165921" y="3147994"/>
                <a:ext cx="3962871" cy="798106"/>
                <a:chOff x="3165921" y="3147994"/>
                <a:chExt cx="3962871" cy="798106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 flipH="1">
                  <a:off x="3165921" y="3147994"/>
                  <a:ext cx="1864299" cy="301678"/>
                </a:xfrm>
                <a:prstGeom prst="straightConnector1">
                  <a:avLst/>
                </a:prstGeom>
                <a:ln>
                  <a:solidFill>
                    <a:schemeClr val="accent1">
                      <a:alpha val="70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H="1">
                  <a:off x="4123596" y="3147994"/>
                  <a:ext cx="906624" cy="613440"/>
                </a:xfrm>
                <a:prstGeom prst="straightConnector1">
                  <a:avLst/>
                </a:prstGeom>
                <a:ln>
                  <a:solidFill>
                    <a:schemeClr val="accent1">
                      <a:alpha val="70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5030220" y="3147994"/>
                  <a:ext cx="784329" cy="540535"/>
                </a:xfrm>
                <a:prstGeom prst="straightConnector1">
                  <a:avLst/>
                </a:prstGeom>
                <a:ln>
                  <a:solidFill>
                    <a:schemeClr val="accent1">
                      <a:alpha val="70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5030220" y="3147994"/>
                  <a:ext cx="1630872" cy="798106"/>
                </a:xfrm>
                <a:prstGeom prst="straightConnector1">
                  <a:avLst/>
                </a:prstGeom>
                <a:ln>
                  <a:solidFill>
                    <a:schemeClr val="accent1">
                      <a:alpha val="70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5030220" y="3147994"/>
                  <a:ext cx="2098572" cy="715989"/>
                </a:xfrm>
                <a:prstGeom prst="straightConnector1">
                  <a:avLst/>
                </a:prstGeom>
                <a:ln>
                  <a:solidFill>
                    <a:schemeClr val="accent1">
                      <a:alpha val="70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TextBox 32"/>
              <p:cNvSpPr txBox="1"/>
              <p:nvPr/>
            </p:nvSpPr>
            <p:spPr>
              <a:xfrm>
                <a:off x="7128792" y="3679317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981190" y="3265006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498438" y="2275563"/>
                <a:ext cx="15327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Offloading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flipH="1">
                <a:off x="2817168" y="2737228"/>
                <a:ext cx="447666" cy="482306"/>
              </a:xfrm>
              <a:prstGeom prst="straightConnector1">
                <a:avLst/>
              </a:prstGeom>
              <a:ln>
                <a:solidFill>
                  <a:srgbClr val="FF0000">
                    <a:alpha val="70000"/>
                  </a:srgb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3264834" y="2737228"/>
                <a:ext cx="2065185" cy="1081776"/>
              </a:xfrm>
              <a:prstGeom prst="straightConnector1">
                <a:avLst/>
              </a:prstGeom>
              <a:ln>
                <a:solidFill>
                  <a:srgbClr val="FF0000">
                    <a:alpha val="70000"/>
                  </a:srgb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2632437" y="3034868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330019" y="3634338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2818167" y="3548757"/>
              <a:ext cx="124649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Times" pitchFamily="2" charset="0"/>
                  <a:sym typeface="Corbel" panose="020B0503020204020204"/>
                </a:rPr>
                <a:t>Translation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sym typeface="Corbel" panose="020B0503020204020204"/>
              </a:endParaRPr>
            </a:p>
          </p:txBody>
        </p:sp>
      </p:grpSp>
      <p:sp>
        <p:nvSpPr>
          <p:cNvPr id="2" name="Up-Down Arrow 1"/>
          <p:cNvSpPr/>
          <p:nvPr/>
        </p:nvSpPr>
        <p:spPr>
          <a:xfrm>
            <a:off x="6333850" y="1556792"/>
            <a:ext cx="326382" cy="82940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rved Right Arrow 3"/>
          <p:cNvSpPr/>
          <p:nvPr/>
        </p:nvSpPr>
        <p:spPr>
          <a:xfrm>
            <a:off x="1475656" y="1700808"/>
            <a:ext cx="648072" cy="69029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827584" y="4778362"/>
            <a:ext cx="3611286" cy="666862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200" b="1">
                <a:latin typeface="Calibri" panose="020F0502020204030204" pitchFamily="34" charset="0"/>
              </a:rPr>
              <a:t>Robust</a:t>
            </a:r>
            <a:endParaRPr lang="en-US" sz="32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281194" y="4781728"/>
            <a:ext cx="3611286" cy="666862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200" b="1" dirty="0">
                <a:latin typeface="Calibri" panose="020F0502020204030204" pitchFamily="34" charset="0"/>
              </a:rPr>
              <a:t>Calibration</a:t>
            </a:r>
            <a:endParaRPr lang="en-US" sz="32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5" grpId="0" animBg="1"/>
      <p:bldP spid="4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Performance Comparison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3528" y="1898039"/>
          <a:ext cx="4128182" cy="37632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8378"/>
                <a:gridCol w="2113743"/>
                <a:gridCol w="1376061"/>
              </a:tblGrid>
              <a:tr h="38713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Operation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Time (</a:t>
                      </a:r>
                      <a:r>
                        <a:rPr lang="en-US" sz="1600" dirty="0" err="1"/>
                        <a:t>ms</a:t>
                      </a:r>
                      <a:r>
                        <a:rPr lang="en-US" sz="1600" dirty="0"/>
                        <a:t>)</a:t>
                      </a:r>
                      <a:endParaRPr lang="en-US" sz="1600" dirty="0"/>
                    </a:p>
                  </a:txBody>
                  <a:tcPr anchor="ctr"/>
                </a:tc>
              </a:tr>
              <a:tr h="139515">
                <a:tc gridSpan="3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vert="vert270" anchor="ctr"/>
                </a:tc>
                <a:tc hMerge="1">
                  <a:tcPr anchor="ctr"/>
                </a:tc>
                <a:tc hMerge="1">
                  <a:tcPr anchor="ctr"/>
                </a:tc>
              </a:tr>
              <a:tr h="387131"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SnapLink</a:t>
                      </a:r>
                      <a:r>
                        <a:rPr lang="en-US" sz="1600" dirty="0"/>
                        <a:t> 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(Baseline)</a:t>
                      </a:r>
                      <a:endParaRPr lang="en-US" sz="1600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Camera-&gt;App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Corbel" panose="020B0503020204020204"/>
                          <a:cs typeface="Corbel" panose="020B0503020204020204"/>
                          <a:sym typeface="Corbel" panose="020B0503020204020204"/>
                        </a:rPr>
                        <a:t>67.3</a:t>
                      </a:r>
                      <a:endParaRPr lang="en-US" sz="1600" dirty="0"/>
                    </a:p>
                  </a:txBody>
                  <a:tcPr anchor="ctr"/>
                </a:tc>
              </a:tr>
              <a:tr h="387131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App-&gt;Cloud-&gt;App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Corbel" panose="020B0503020204020204"/>
                          <a:cs typeface="Corbel" panose="020B0503020204020204"/>
                          <a:sym typeface="Corbel" panose="020B0503020204020204"/>
                        </a:rPr>
                        <a:t>177.7</a:t>
                      </a:r>
                      <a:endParaRPr kumimoji="0" lang="en-US" sz="16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Corbel" panose="020B0503020204020204"/>
                        <a:cs typeface="Corbel" panose="020B0503020204020204"/>
                        <a:sym typeface="Corbel" panose="020B0503020204020204"/>
                      </a:endParaRPr>
                    </a:p>
                  </a:txBody>
                  <a:tcPr anchor="ctr"/>
                </a:tc>
              </a:tr>
              <a:tr h="387131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App-&gt;Screen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Corbel" panose="020B0503020204020204"/>
                          <a:cs typeface="Corbel" panose="020B0503020204020204"/>
                          <a:sym typeface="Corbel" panose="020B0503020204020204"/>
                        </a:rPr>
                        <a:t>36.9</a:t>
                      </a:r>
                      <a:endParaRPr kumimoji="0" lang="en-US" sz="16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Corbel" panose="020B0503020204020204"/>
                        <a:cs typeface="Corbel" panose="020B0503020204020204"/>
                        <a:sym typeface="Corbel" panose="020B0503020204020204"/>
                      </a:endParaRPr>
                    </a:p>
                  </a:txBody>
                  <a:tcPr anchor="ctr"/>
                </a:tc>
              </a:tr>
              <a:tr h="387131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6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Corbel" panose="020B0503020204020204"/>
                          <a:cs typeface="Corbel" panose="020B0503020204020204"/>
                          <a:sym typeface="Corbel" panose="020B0503020204020204"/>
                        </a:rPr>
                        <a:t>281.9</a:t>
                      </a:r>
                      <a:endParaRPr kumimoji="0" lang="en-US" sz="16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Corbel" panose="020B0503020204020204"/>
                        <a:cs typeface="Corbel" panose="020B0503020204020204"/>
                        <a:sym typeface="Corbel" panose="020B0503020204020204"/>
                      </a:endParaRPr>
                    </a:p>
                  </a:txBody>
                  <a:tcPr anchor="ctr"/>
                </a:tc>
              </a:tr>
              <a:tr h="139515">
                <a:tc gridSpan="3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vert="vert270" anchor="ctr"/>
                </a:tc>
                <a:tc hMerge="1">
                  <a:tcPr anchor="ctr"/>
                </a:tc>
                <a:tc hMerge="1">
                  <a:tcPr anchor="ctr"/>
                </a:tc>
              </a:tr>
              <a:tr h="387131"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/>
                        <a:t>MARVEL</a:t>
                      </a:r>
                      <a:endParaRPr lang="en-US" sz="1600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IMU-&gt;App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Corbel" panose="020B0503020204020204"/>
                          <a:cs typeface="Corbel" panose="020B0503020204020204"/>
                          <a:sym typeface="Corbel" panose="020B0503020204020204"/>
                        </a:rPr>
                        <a:t>8.7</a:t>
                      </a:r>
                      <a:endParaRPr lang="en-US" sz="1600" dirty="0"/>
                    </a:p>
                  </a:txBody>
                  <a:tcPr anchor="ctr"/>
                </a:tc>
              </a:tr>
              <a:tr h="387131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IMU Computation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0.3</a:t>
                      </a:r>
                      <a:endParaRPr lang="en-US" sz="1600" dirty="0"/>
                    </a:p>
                  </a:txBody>
                  <a:tcPr anchor="ctr"/>
                </a:tc>
              </a:tr>
              <a:tr h="387131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App-&gt;Screen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36.9</a:t>
                      </a:r>
                      <a:endParaRPr lang="en-US" sz="1600" dirty="0"/>
                    </a:p>
                  </a:txBody>
                  <a:tcPr anchor="ctr"/>
                </a:tc>
              </a:tr>
              <a:tr h="387131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45.9</a:t>
                      </a:r>
                      <a:endParaRPr lang="en-US" sz="1600" b="1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4008" y="1556792"/>
            <a:ext cx="4389120" cy="2194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3933056"/>
            <a:ext cx="4464496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6000" y="1622410"/>
            <a:ext cx="87129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i="1" dirty="0">
                <a:latin typeface="Calibri" panose="020F0502020204030204" pitchFamily="34" charset="0"/>
                <a:cs typeface="Kartika" panose="02020503030404060203" pitchFamily="18" charset="0"/>
              </a:rPr>
              <a:t>Mobile Augmented Reality </a:t>
            </a:r>
            <a:r>
              <a:rPr lang="en-US" altLang="ko-KR" sz="4400" b="1" i="1">
                <a:latin typeface="Calibri" panose="020F0502020204030204" pitchFamily="34" charset="0"/>
                <a:cs typeface="Kartika" panose="02020503030404060203" pitchFamily="18" charset="0"/>
              </a:rPr>
              <a:t>for </a:t>
            </a:r>
            <a:endParaRPr lang="en-US" altLang="ko-KR" sz="4400" b="1" i="1">
              <a:latin typeface="Calibri" panose="020F0502020204030204" pitchFamily="34" charset="0"/>
              <a:cs typeface="Kartika" panose="02020503030404060203" pitchFamily="18" charset="0"/>
            </a:endParaRPr>
          </a:p>
          <a:p>
            <a:pPr algn="ctr"/>
            <a:r>
              <a:rPr lang="en-US" altLang="ko-KR" sz="4400" b="1" i="1" dirty="0">
                <a:latin typeface="Calibri" panose="020F0502020204030204" pitchFamily="34" charset="0"/>
                <a:cs typeface="Kartika" panose="02020503030404060203" pitchFamily="18" charset="0"/>
              </a:rPr>
              <a:t>real-time annotation service</a:t>
            </a:r>
            <a:endParaRPr lang="en-US" altLang="ko-KR" sz="2800" i="1" dirty="0">
              <a:latin typeface="Calibri" panose="020F0502020204030204" pitchFamily="34" charset="0"/>
              <a:cs typeface="Kartika" panose="0202050303040406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789040"/>
            <a:ext cx="87129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i="1" dirty="0">
                <a:latin typeface="Calibri" panose="020F0502020204030204" pitchFamily="34" charset="0"/>
                <a:cs typeface="Kartika" panose="02020503030404060203" pitchFamily="18" charset="0"/>
              </a:rPr>
              <a:t>Finding a sweet spot of </a:t>
            </a:r>
            <a:endParaRPr lang="en-US" altLang="ko-KR" sz="4400" b="1" i="1" dirty="0">
              <a:latin typeface="Calibri" panose="020F0502020204030204" pitchFamily="34" charset="0"/>
              <a:cs typeface="Kartika" panose="02020503030404060203" pitchFamily="18" charset="0"/>
            </a:endParaRPr>
          </a:p>
          <a:p>
            <a:pPr algn="ctr"/>
            <a:r>
              <a:rPr lang="en-US" altLang="ko-KR" sz="4400" b="1" i="1" dirty="0">
                <a:latin typeface="Calibri" panose="020F0502020204030204" pitchFamily="34" charset="0"/>
                <a:cs typeface="Kartika" panose="02020503030404060203" pitchFamily="18" charset="0"/>
              </a:rPr>
              <a:t>cloud vs. edge improves performance in all aspects</a:t>
            </a:r>
            <a:endParaRPr lang="en-US" altLang="ko-KR" sz="2800" i="1" dirty="0">
              <a:latin typeface="Calibri" panose="020F0502020204030204" pitchFamily="34" charset="0"/>
              <a:cs typeface="Kartika" panose="020205030304040602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6000" y="2132856"/>
            <a:ext cx="871296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b="1" i="1" dirty="0">
                <a:latin typeface="Calibri" panose="020F0502020204030204" pitchFamily="34" charset="0"/>
                <a:cs typeface="Kartika" panose="02020503030404060203" pitchFamily="18" charset="0"/>
              </a:rPr>
              <a:t>Thanks!</a:t>
            </a:r>
            <a:endParaRPr lang="en-US" altLang="ko-KR" sz="6600" b="1" i="1" dirty="0">
              <a:latin typeface="Calibri" panose="020F0502020204030204" pitchFamily="34" charset="0"/>
              <a:cs typeface="Kartika" panose="02020503030404060203" pitchFamily="18" charset="0"/>
            </a:endParaRPr>
          </a:p>
          <a:p>
            <a:pPr algn="ctr"/>
            <a:endParaRPr lang="en-US" altLang="ko-KR" sz="1600" b="1" i="1" dirty="0">
              <a:latin typeface="Calibri" panose="020F0502020204030204" pitchFamily="34" charset="0"/>
              <a:cs typeface="Kartika" panose="02020503030404060203" pitchFamily="18" charset="0"/>
            </a:endParaRPr>
          </a:p>
          <a:p>
            <a:pPr algn="ctr"/>
            <a:r>
              <a:rPr lang="en-US" altLang="ko-KR" sz="4000" i="1" dirty="0">
                <a:latin typeface="Calibri" panose="020F0502020204030204" pitchFamily="34" charset="0"/>
                <a:cs typeface="Kartika" panose="02020503030404060203" pitchFamily="18" charset="0"/>
                <a:hlinkClick r:id="rId1"/>
              </a:rPr>
              <a:t>Kaifei Chen &lt;kaifei@berkeley.edu&gt; </a:t>
            </a:r>
            <a:endParaRPr lang="en-US" altLang="ko-KR" sz="4000" i="1" dirty="0">
              <a:latin typeface="Calibri" panose="020F0502020204030204" pitchFamily="34" charset="0"/>
              <a:cs typeface="Kartika" panose="02020503030404060203" pitchFamily="18" charset="0"/>
            </a:endParaRPr>
          </a:p>
          <a:p>
            <a:pPr algn="ctr"/>
            <a:r>
              <a:rPr lang="en-US" altLang="ko-KR" sz="4000" i="1" dirty="0">
                <a:latin typeface="Calibri" panose="020F0502020204030204" pitchFamily="34" charset="0"/>
                <a:cs typeface="Kartika" panose="02020503030404060203" pitchFamily="18" charset="0"/>
                <a:hlinkClick r:id="rId2"/>
              </a:rPr>
              <a:t>Tong Li &lt;sasrwas@berkeley.edu</a:t>
            </a:r>
            <a:r>
              <a:rPr lang="en-US" altLang="ko-KR" sz="4000" i="1" dirty="0">
                <a:latin typeface="Calibri" panose="020F0502020204030204" pitchFamily="34" charset="0"/>
                <a:cs typeface="Kartika" panose="02020503030404060203" pitchFamily="18" charset="0"/>
                <a:hlinkClick r:id="rId1"/>
              </a:rPr>
              <a:t>&gt; </a:t>
            </a:r>
            <a:endParaRPr lang="en-US" altLang="ko-KR" sz="4000" i="1" dirty="0">
              <a:latin typeface="Calibri" panose="020F0502020204030204" pitchFamily="34" charset="0"/>
              <a:cs typeface="Kartika" panose="02020503030404060203" pitchFamily="18" charset="0"/>
            </a:endParaRPr>
          </a:p>
          <a:p>
            <a:pPr algn="ctr"/>
            <a:r>
              <a:rPr lang="en-US" altLang="ko-KR" sz="4000" i="1" dirty="0">
                <a:latin typeface="Calibri" panose="020F0502020204030204" pitchFamily="34" charset="0"/>
                <a:cs typeface="Kartika" panose="02020503030404060203" pitchFamily="18" charset="0"/>
                <a:hlinkClick r:id="rId3"/>
              </a:rPr>
              <a:t>Hyung-Sin Kim &lt;hs.kim@berkeley.edu</a:t>
            </a:r>
            <a:r>
              <a:rPr lang="en-US" altLang="ko-KR" sz="4000" i="1" dirty="0">
                <a:latin typeface="Calibri" panose="020F0502020204030204" pitchFamily="34" charset="0"/>
                <a:cs typeface="Kartika" panose="02020503030404060203" pitchFamily="18" charset="0"/>
                <a:hlinkClick r:id="rId1"/>
              </a:rPr>
              <a:t>&gt;</a:t>
            </a:r>
            <a:endParaRPr lang="en-US" altLang="ko-KR" sz="4000" i="1" dirty="0">
              <a:latin typeface="Calibri" panose="020F0502020204030204" pitchFamily="34" charset="0"/>
              <a:cs typeface="Kartika" panose="020205030304040602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How about Using Our Smartphones?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3078" name="Picture 6" descr="mage result for smartphon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316716"/>
            <a:ext cx="3923928" cy="235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/>
          <a:stretch>
            <a:fillRect/>
          </a:stretch>
        </p:blipFill>
        <p:spPr bwMode="auto">
          <a:xfrm>
            <a:off x="13189" y="4008974"/>
            <a:ext cx="4108886" cy="267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236259" y="4136803"/>
            <a:ext cx="4820626" cy="2410313"/>
            <a:chOff x="4236259" y="4136803"/>
            <a:chExt cx="4820626" cy="2410313"/>
          </a:xfrm>
        </p:grpSpPr>
        <p:pic>
          <p:nvPicPr>
            <p:cNvPr id="3086" name="Picture 14" descr="elated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6259" y="4136803"/>
              <a:ext cx="4820626" cy="2410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>
              <a:off x="8069664" y="4681047"/>
              <a:ext cx="899006" cy="1766338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8" name="Picture 16" descr="mage result for smartphone addic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4"/>
          <a:stretch>
            <a:fillRect/>
          </a:stretch>
        </p:blipFill>
        <p:spPr bwMode="auto">
          <a:xfrm>
            <a:off x="4427984" y="1279706"/>
            <a:ext cx="4716016" cy="259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Main Operation Loop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sp>
        <p:nvSpPr>
          <p:cNvPr id="88" name="모서리가 둥근 직사각형 101"/>
          <p:cNvSpPr/>
          <p:nvPr/>
        </p:nvSpPr>
        <p:spPr>
          <a:xfrm>
            <a:off x="2438959" y="2541230"/>
            <a:ext cx="6562197" cy="400588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7" name="Group 206"/>
          <p:cNvGrpSpPr/>
          <p:nvPr/>
        </p:nvGrpSpPr>
        <p:grpSpPr>
          <a:xfrm>
            <a:off x="2757188" y="2752399"/>
            <a:ext cx="4654481" cy="532585"/>
            <a:chOff x="2757188" y="2752399"/>
            <a:chExt cx="4654481" cy="532585"/>
          </a:xfrm>
          <a:solidFill>
            <a:srgbClr val="D3B1F5"/>
          </a:solidFill>
        </p:grpSpPr>
        <p:sp>
          <p:nvSpPr>
            <p:cNvPr id="102" name="Rounded Rectangle 29"/>
            <p:cNvSpPr/>
            <p:nvPr/>
          </p:nvSpPr>
          <p:spPr>
            <a:xfrm>
              <a:off x="5432699" y="2756568"/>
              <a:ext cx="1978970" cy="525673"/>
            </a:xfrm>
            <a:prstGeom prst="round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IMU-based 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6-DOF localization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" name="Rounded Rectangle 29"/>
            <p:cNvSpPr/>
            <p:nvPr/>
          </p:nvSpPr>
          <p:spPr>
            <a:xfrm>
              <a:off x="2757188" y="2752399"/>
              <a:ext cx="2030836" cy="532585"/>
            </a:xfrm>
            <a:prstGeom prst="round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Optical Flow 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Computation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2759683" y="3979401"/>
            <a:ext cx="5006380" cy="529719"/>
            <a:chOff x="2759683" y="3979401"/>
            <a:chExt cx="5006380" cy="529719"/>
          </a:xfrm>
          <a:solidFill>
            <a:srgbClr val="D3B1F5"/>
          </a:solidFill>
        </p:grpSpPr>
        <p:cxnSp>
          <p:nvCxnSpPr>
            <p:cNvPr id="106" name="Straight Arrow Connector 120"/>
            <p:cNvCxnSpPr/>
            <p:nvPr/>
          </p:nvCxnSpPr>
          <p:spPr>
            <a:xfrm flipH="1">
              <a:off x="7414904" y="4267534"/>
              <a:ext cx="351159" cy="1042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ounded Rectangle 29"/>
            <p:cNvSpPr/>
            <p:nvPr/>
          </p:nvSpPr>
          <p:spPr>
            <a:xfrm>
              <a:off x="5426553" y="3979402"/>
              <a:ext cx="1988351" cy="529718"/>
            </a:xfrm>
            <a:prstGeom prst="round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3D to 2D Point 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Projection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" name="Rounded Rectangle 29"/>
            <p:cNvSpPr/>
            <p:nvPr/>
          </p:nvSpPr>
          <p:spPr>
            <a:xfrm>
              <a:off x="2759683" y="3979401"/>
              <a:ext cx="2028149" cy="529719"/>
            </a:xfrm>
            <a:prstGeom prst="round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2D Label </a:t>
              </a:r>
              <a:r>
                <a:rPr lang="en-US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Placement </a:t>
              </a:r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Update 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5" name="Can 33"/>
          <p:cNvSpPr/>
          <p:nvPr/>
        </p:nvSpPr>
        <p:spPr>
          <a:xfrm>
            <a:off x="7766063" y="3861048"/>
            <a:ext cx="1195134" cy="793214"/>
          </a:xfrm>
          <a:prstGeom prst="can">
            <a:avLst/>
          </a:prstGeom>
          <a:solidFill>
            <a:srgbClr val="FFC000"/>
          </a:solidFill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6858" rIns="0" bIns="6858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Labelled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 Points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다이아몬드 167"/>
          <p:cNvSpPr/>
          <p:nvPr/>
        </p:nvSpPr>
        <p:spPr>
          <a:xfrm>
            <a:off x="4139952" y="4799388"/>
            <a:ext cx="1758898" cy="646127"/>
          </a:xfrm>
          <a:prstGeom prst="diamond">
            <a:avLst/>
          </a:prstGeom>
          <a:solidFill>
            <a:srgbClr val="D3B1F5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6858" rIns="0" bIns="6858"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Consistent?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Rounded Rectangle 29"/>
          <p:cNvSpPr/>
          <p:nvPr/>
        </p:nvSpPr>
        <p:spPr>
          <a:xfrm>
            <a:off x="3563888" y="5907863"/>
            <a:ext cx="2906031" cy="545473"/>
          </a:xfrm>
          <a:prstGeom prst="roundRect">
            <a:avLst/>
          </a:prstGeom>
          <a:solidFill>
            <a:srgbClr val="D3B1F5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6858" rIns="0" bIns="6858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Annotation Placement on Screen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(IMU + Optical Flow)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1" name="Straight Arrow Connector 47"/>
          <p:cNvCxnSpPr>
            <a:stCxn id="119" idx="0"/>
            <a:endCxn id="117" idx="2"/>
          </p:cNvCxnSpPr>
          <p:nvPr/>
        </p:nvCxnSpPr>
        <p:spPr>
          <a:xfrm flipV="1">
            <a:off x="5016904" y="5445515"/>
            <a:ext cx="2497" cy="46234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58"/>
          <p:cNvCxnSpPr>
            <a:endCxn id="119" idx="1"/>
          </p:cNvCxnSpPr>
          <p:nvPr/>
        </p:nvCxnSpPr>
        <p:spPr>
          <a:xfrm>
            <a:off x="1311501" y="6165304"/>
            <a:ext cx="2252387" cy="15296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1311501" y="6165304"/>
            <a:ext cx="1316283" cy="506292"/>
          </a:xfrm>
          <a:prstGeom prst="rect">
            <a:avLst/>
          </a:prstGeom>
          <a:noFill/>
          <a:ln w="3175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6858" rIns="0" bIns="6858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Annotation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View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5076056" y="5514415"/>
            <a:ext cx="378215" cy="290849"/>
          </a:xfrm>
          <a:prstGeom prst="rect">
            <a:avLst/>
          </a:prstGeom>
          <a:noFill/>
          <a:ln w="3175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6858" rIns="0" bIns="6858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7223719" y="2240570"/>
            <a:ext cx="1921025" cy="290849"/>
          </a:xfrm>
          <a:prstGeom prst="rect">
            <a:avLst/>
          </a:prstGeom>
          <a:noFill/>
          <a:effectLst/>
        </p:spPr>
        <p:txBody>
          <a:bodyPr wrap="square" tIns="6858" bIns="6858" rtlCol="0">
            <a:spAutoFit/>
          </a:bodyPr>
          <a:lstStyle>
            <a:defPPr>
              <a:defRPr lang="en-US"/>
            </a:defPPr>
            <a:lvl1pPr algn="ctr">
              <a:defRPr sz="1400" b="1">
                <a:latin typeface="+mj-lt"/>
                <a:ea typeface="Times" pitchFamily="2" charset="0"/>
                <a:cs typeface="Times" pitchFamily="2" charset="0"/>
              </a:defRPr>
            </a:lvl1pPr>
          </a:lstStyle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Computing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4" name="Group 203"/>
          <p:cNvGrpSpPr/>
          <p:nvPr/>
        </p:nvGrpSpPr>
        <p:grpSpPr>
          <a:xfrm>
            <a:off x="301752" y="1150094"/>
            <a:ext cx="7109917" cy="1630834"/>
            <a:chOff x="301752" y="1150094"/>
            <a:chExt cx="7109917" cy="1630834"/>
          </a:xfrm>
        </p:grpSpPr>
        <p:sp>
          <p:nvSpPr>
            <p:cNvPr id="92" name="Rounded Rectangle 91"/>
            <p:cNvSpPr/>
            <p:nvPr/>
          </p:nvSpPr>
          <p:spPr>
            <a:xfrm>
              <a:off x="5426553" y="1607841"/>
              <a:ext cx="1985116" cy="347584"/>
            </a:xfrm>
            <a:prstGeom prst="roundRect">
              <a:avLst/>
            </a:prstGeom>
            <a:solidFill>
              <a:srgbClr val="8AF7EA"/>
            </a:solidFill>
            <a:ln>
              <a:solidFill>
                <a:schemeClr val="tx2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IMU Input</a:t>
              </a:r>
              <a:endPara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2757188" y="1607842"/>
              <a:ext cx="2030644" cy="349431"/>
            </a:xfrm>
            <a:prstGeom prst="roundRect">
              <a:avLst/>
            </a:prstGeom>
            <a:solidFill>
              <a:srgbClr val="8AF7EA"/>
            </a:solidFill>
            <a:ln>
              <a:solidFill>
                <a:schemeClr val="tx2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Camera Input</a:t>
              </a:r>
              <a:endPara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403648" y="1872785"/>
              <a:ext cx="1196041" cy="260071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Original View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3" name="Straight Arrow Connector 58"/>
            <p:cNvCxnSpPr>
              <a:stCxn id="96" idx="1"/>
            </p:cNvCxnSpPr>
            <p:nvPr/>
          </p:nvCxnSpPr>
          <p:spPr>
            <a:xfrm flipH="1">
              <a:off x="1336815" y="1782558"/>
              <a:ext cx="1420373" cy="1821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2" name="Picture 1026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52" y="1150094"/>
              <a:ext cx="1048590" cy="1630834"/>
            </a:xfrm>
            <a:prstGeom prst="rect">
              <a:avLst/>
            </a:prstGeom>
          </p:spPr>
        </p:pic>
      </p:grpSp>
      <p:sp>
        <p:nvSpPr>
          <p:cNvPr id="203" name="TextBox 202"/>
          <p:cNvSpPr txBox="1"/>
          <p:nvPr/>
        </p:nvSpPr>
        <p:spPr>
          <a:xfrm>
            <a:off x="7416080" y="3501008"/>
            <a:ext cx="1620416" cy="290849"/>
          </a:xfrm>
          <a:prstGeom prst="rect">
            <a:avLst/>
          </a:prstGeom>
          <a:noFill/>
          <a:effectLst/>
        </p:spPr>
        <p:txBody>
          <a:bodyPr wrap="square" tIns="6858" bIns="6858" rtlCol="0">
            <a:spAutoFit/>
          </a:bodyPr>
          <a:lstStyle>
            <a:defPPr>
              <a:defRPr lang="en-US"/>
            </a:defPPr>
            <a:lvl1pPr algn="ctr">
              <a:defRPr sz="1400" b="1">
                <a:latin typeface="+mj-lt"/>
                <a:ea typeface="Times" pitchFamily="2" charset="0"/>
                <a:cs typeface="Times" pitchFamily="2" charset="0"/>
              </a:defRPr>
            </a:lvl1pPr>
          </a:lstStyle>
          <a:p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Database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3" name="Group 212"/>
          <p:cNvGrpSpPr/>
          <p:nvPr/>
        </p:nvGrpSpPr>
        <p:grpSpPr>
          <a:xfrm>
            <a:off x="2203798" y="4509120"/>
            <a:ext cx="5793181" cy="1154364"/>
            <a:chOff x="2203798" y="4509120"/>
            <a:chExt cx="5793181" cy="1154364"/>
          </a:xfrm>
        </p:grpSpPr>
        <p:sp>
          <p:nvSpPr>
            <p:cNvPr id="137" name="TextBox 136"/>
            <p:cNvSpPr txBox="1"/>
            <p:nvPr/>
          </p:nvSpPr>
          <p:spPr>
            <a:xfrm>
              <a:off x="6012160" y="5154956"/>
              <a:ext cx="1984819" cy="506292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2D labels of objects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(IMU-based)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7" name="Elbow Connector 146"/>
            <p:cNvCxnSpPr>
              <a:stCxn id="111" idx="2"/>
              <a:endCxn id="117" idx="1"/>
            </p:cNvCxnSpPr>
            <p:nvPr/>
          </p:nvCxnSpPr>
          <p:spPr>
            <a:xfrm rot="16200000" flipH="1">
              <a:off x="3650189" y="4632689"/>
              <a:ext cx="613332" cy="366194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2203798" y="5157192"/>
              <a:ext cx="2224186" cy="506292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2D labels of objects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(Optical Flow-based)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20" name="Elbow Connector 219"/>
            <p:cNvCxnSpPr>
              <a:stCxn id="110" idx="2"/>
              <a:endCxn id="117" idx="3"/>
            </p:cNvCxnSpPr>
            <p:nvPr/>
          </p:nvCxnSpPr>
          <p:spPr>
            <a:xfrm rot="5400000">
              <a:off x="5853124" y="4554847"/>
              <a:ext cx="613332" cy="521879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/>
        </p:nvGrpSpPr>
        <p:grpSpPr>
          <a:xfrm>
            <a:off x="826047" y="2780928"/>
            <a:ext cx="1413602" cy="2309816"/>
            <a:chOff x="826047" y="2780928"/>
            <a:chExt cx="1413602" cy="2309816"/>
          </a:xfrm>
        </p:grpSpPr>
        <p:cxnSp>
          <p:nvCxnSpPr>
            <p:cNvPr id="232" name="Straight Arrow Connector 58"/>
            <p:cNvCxnSpPr/>
            <p:nvPr/>
          </p:nvCxnSpPr>
          <p:spPr>
            <a:xfrm>
              <a:off x="826047" y="4726270"/>
              <a:ext cx="0" cy="36447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58"/>
            <p:cNvCxnSpPr>
              <a:endCxn id="10262" idx="2"/>
            </p:cNvCxnSpPr>
            <p:nvPr/>
          </p:nvCxnSpPr>
          <p:spPr>
            <a:xfrm flipV="1">
              <a:off x="826047" y="2780928"/>
              <a:ext cx="0" cy="31450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TextBox 238"/>
            <p:cNvSpPr txBox="1"/>
            <p:nvPr/>
          </p:nvSpPr>
          <p:spPr>
            <a:xfrm>
              <a:off x="1043608" y="3642788"/>
              <a:ext cx="1196041" cy="506292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Final </a:t>
              </a:r>
              <a:endPara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View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6" name="Group 205"/>
          <p:cNvGrpSpPr/>
          <p:nvPr/>
        </p:nvGrpSpPr>
        <p:grpSpPr>
          <a:xfrm>
            <a:off x="3692779" y="1955425"/>
            <a:ext cx="2982578" cy="801143"/>
            <a:chOff x="3692779" y="1955425"/>
            <a:chExt cx="2982578" cy="801143"/>
          </a:xfrm>
        </p:grpSpPr>
        <p:cxnSp>
          <p:nvCxnSpPr>
            <p:cNvPr id="99" name="Straight Arrow Connector 98"/>
            <p:cNvCxnSpPr>
              <a:stCxn id="104" idx="0"/>
              <a:endCxn id="96" idx="2"/>
            </p:cNvCxnSpPr>
            <p:nvPr/>
          </p:nvCxnSpPr>
          <p:spPr>
            <a:xfrm flipH="1" flipV="1">
              <a:off x="3772510" y="1957273"/>
              <a:ext cx="96" cy="79512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58"/>
            <p:cNvCxnSpPr>
              <a:stCxn id="102" idx="0"/>
              <a:endCxn id="92" idx="2"/>
            </p:cNvCxnSpPr>
            <p:nvPr/>
          </p:nvCxnSpPr>
          <p:spPr>
            <a:xfrm flipH="1" flipV="1">
              <a:off x="6419111" y="1955425"/>
              <a:ext cx="3073" cy="80114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2" name="TextBox 241"/>
            <p:cNvSpPr txBox="1"/>
            <p:nvPr/>
          </p:nvSpPr>
          <p:spPr>
            <a:xfrm>
              <a:off x="5220072" y="1988840"/>
              <a:ext cx="1455285" cy="506292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</a:t>
              </a:r>
              <a:endParaRPr 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cleansing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3692779" y="1988840"/>
              <a:ext cx="1455285" cy="506292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Blurriness/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Difference test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1" name="Group 210"/>
          <p:cNvGrpSpPr/>
          <p:nvPr/>
        </p:nvGrpSpPr>
        <p:grpSpPr>
          <a:xfrm>
            <a:off x="2396635" y="3282241"/>
            <a:ext cx="4025549" cy="697161"/>
            <a:chOff x="2396635" y="3282241"/>
            <a:chExt cx="4025549" cy="697161"/>
          </a:xfrm>
        </p:grpSpPr>
        <p:cxnSp>
          <p:nvCxnSpPr>
            <p:cNvPr id="113" name="Straight Arrow Connector 58"/>
            <p:cNvCxnSpPr>
              <a:stCxn id="110" idx="0"/>
              <a:endCxn id="102" idx="2"/>
            </p:cNvCxnSpPr>
            <p:nvPr/>
          </p:nvCxnSpPr>
          <p:spPr>
            <a:xfrm flipV="1">
              <a:off x="6420729" y="3282241"/>
              <a:ext cx="1455" cy="69716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4945106" y="3356992"/>
              <a:ext cx="1455285" cy="506292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6DOF location of 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 device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8" name="Straight Arrow Connector 58"/>
            <p:cNvCxnSpPr>
              <a:stCxn id="111" idx="0"/>
              <a:endCxn id="104" idx="2"/>
            </p:cNvCxnSpPr>
            <p:nvPr/>
          </p:nvCxnSpPr>
          <p:spPr>
            <a:xfrm flipH="1" flipV="1">
              <a:off x="3772606" y="3284984"/>
              <a:ext cx="1152" cy="69441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TextBox 248"/>
            <p:cNvSpPr txBox="1"/>
            <p:nvPr/>
          </p:nvSpPr>
          <p:spPr>
            <a:xfrm>
              <a:off x="2396635" y="3354756"/>
              <a:ext cx="1455285" cy="506292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Image distance 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(pixels)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54" name="Rounded Rectangle 253"/>
          <p:cNvSpPr/>
          <p:nvPr/>
        </p:nvSpPr>
        <p:spPr>
          <a:xfrm>
            <a:off x="3275856" y="5696039"/>
            <a:ext cx="5784417" cy="886897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3600" b="1" dirty="0">
                <a:latin typeface="Calibri" panose="020F0502020204030204" pitchFamily="34" charset="0"/>
              </a:rPr>
              <a:t>Fast </a:t>
            </a:r>
            <a:r>
              <a:rPr lang="en-US" sz="3600" b="1">
                <a:latin typeface="Calibri" panose="020F0502020204030204" pitchFamily="34" charset="0"/>
              </a:rPr>
              <a:t>and Lightweight!</a:t>
            </a:r>
            <a:endParaRPr lang="en-US" sz="36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3103913"/>
            <a:ext cx="1042416" cy="1621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5085184"/>
            <a:ext cx="1042416" cy="1621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19" grpId="0" animBg="1"/>
      <p:bldP spid="124" grpId="0"/>
      <p:bldP spid="127" grpId="0"/>
      <p:bldP spid="25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1" y="1875391"/>
            <a:ext cx="4568068" cy="2962137"/>
          </a:xfrm>
          <a:prstGeom prst="rect">
            <a:avLst/>
          </a:prstGeom>
        </p:spPr>
      </p:pic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Calibration Loop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sp>
        <p:nvSpPr>
          <p:cNvPr id="59" name="Rounded Rectangle 29"/>
          <p:cNvSpPr/>
          <p:nvPr/>
        </p:nvSpPr>
        <p:spPr>
          <a:xfrm>
            <a:off x="4717019" y="5711042"/>
            <a:ext cx="1713151" cy="636994"/>
          </a:xfrm>
          <a:prstGeom prst="roundRect">
            <a:avLst/>
          </a:prstGeom>
          <a:solidFill>
            <a:srgbClr val="D3B1F5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6858" rIns="0" bIns="6858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Image Selection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Calibration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9" name="Group 228"/>
          <p:cNvGrpSpPr/>
          <p:nvPr/>
        </p:nvGrpSpPr>
        <p:grpSpPr>
          <a:xfrm>
            <a:off x="6228184" y="3120997"/>
            <a:ext cx="2747191" cy="2036195"/>
            <a:chOff x="6228184" y="3120997"/>
            <a:chExt cx="2747191" cy="2036195"/>
          </a:xfrm>
        </p:grpSpPr>
        <p:sp>
          <p:nvSpPr>
            <p:cNvPr id="53" name="모서리가 둥근 직사각형 35"/>
            <p:cNvSpPr/>
            <p:nvPr/>
          </p:nvSpPr>
          <p:spPr>
            <a:xfrm>
              <a:off x="6228184" y="3420989"/>
              <a:ext cx="2747191" cy="1736203"/>
            </a:xfrm>
            <a:prstGeom prst="roundRect">
              <a:avLst/>
            </a:prstGeom>
            <a:solidFill>
              <a:srgbClr val="FFFF99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Can 53"/>
            <p:cNvSpPr/>
            <p:nvPr/>
          </p:nvSpPr>
          <p:spPr>
            <a:xfrm>
              <a:off x="6383088" y="3539065"/>
              <a:ext cx="1385469" cy="740706"/>
            </a:xfrm>
            <a:prstGeom prst="can">
              <a:avLst/>
            </a:prstGeom>
            <a:solidFill>
              <a:srgbClr val="FFC000"/>
            </a:solidFill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3D Point</a:t>
              </a:r>
              <a:r>
                <a:rPr lang="zh-CN" alt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Cloud and Labels</a:t>
              </a:r>
              <a:endPara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288517" y="3120997"/>
              <a:ext cx="1480040" cy="290849"/>
            </a:xfrm>
            <a:prstGeom prst="rect">
              <a:avLst/>
            </a:prstGeom>
            <a:noFill/>
            <a:effectLst/>
          </p:spPr>
          <p:txBody>
            <a:bodyPr wrap="square" tIns="6858" bIns="6858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Cloud Server</a:t>
              </a:r>
              <a:endPara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5984746" y="2061100"/>
            <a:ext cx="2331670" cy="2328430"/>
            <a:chOff x="5984746" y="2061100"/>
            <a:chExt cx="2331670" cy="2328430"/>
          </a:xfrm>
        </p:grpSpPr>
        <p:cxnSp>
          <p:nvCxnSpPr>
            <p:cNvPr id="64" name="Elbow Connector 16"/>
            <p:cNvCxnSpPr>
              <a:stCxn id="56" idx="0"/>
            </p:cNvCxnSpPr>
            <p:nvPr/>
          </p:nvCxnSpPr>
          <p:spPr>
            <a:xfrm rot="5400000" flipH="1" flipV="1">
              <a:off x="6936728" y="3225314"/>
              <a:ext cx="2328430" cy="2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ys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984746" y="2274636"/>
              <a:ext cx="2331670" cy="506292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6-DOF image location 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 the 3D point cloud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4644008" y="1335700"/>
            <a:ext cx="3962016" cy="797156"/>
            <a:chOff x="4644008" y="1335700"/>
            <a:chExt cx="3962016" cy="797156"/>
          </a:xfrm>
        </p:grpSpPr>
        <p:sp>
          <p:nvSpPr>
            <p:cNvPr id="55" name="Can 54"/>
            <p:cNvSpPr/>
            <p:nvPr/>
          </p:nvSpPr>
          <p:spPr>
            <a:xfrm>
              <a:off x="4644008" y="1335700"/>
              <a:ext cx="1552182" cy="797156"/>
            </a:xfrm>
            <a:prstGeom prst="can">
              <a:avLst/>
            </a:prstGeom>
            <a:solidFill>
              <a:srgbClr val="FFC000"/>
            </a:solidFill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6-DOF Calibration</a:t>
              </a:r>
              <a:endPara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Offset</a:t>
              </a:r>
              <a:endParaRPr 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7" name="Straight Arrow Connector 56"/>
            <p:cNvCxnSpPr>
              <a:stCxn id="55" idx="4"/>
              <a:endCxn id="67" idx="1"/>
            </p:cNvCxnSpPr>
            <p:nvPr/>
          </p:nvCxnSpPr>
          <p:spPr>
            <a:xfrm>
              <a:off x="6196190" y="1734278"/>
              <a:ext cx="536050" cy="468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29"/>
            <p:cNvSpPr/>
            <p:nvPr/>
          </p:nvSpPr>
          <p:spPr>
            <a:xfrm>
              <a:off x="6732240" y="1416823"/>
              <a:ext cx="1873784" cy="644277"/>
            </a:xfrm>
            <a:prstGeom prst="roundRect">
              <a:avLst/>
            </a:prstGeom>
            <a:solidFill>
              <a:srgbClr val="D3B1F5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6-DOF Coordinate Conversion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0" name="Group 229"/>
          <p:cNvGrpSpPr/>
          <p:nvPr/>
        </p:nvGrpSpPr>
        <p:grpSpPr>
          <a:xfrm>
            <a:off x="3131840" y="4005065"/>
            <a:ext cx="2420075" cy="1705978"/>
            <a:chOff x="3275856" y="4365105"/>
            <a:chExt cx="2297739" cy="1345937"/>
          </a:xfrm>
        </p:grpSpPr>
        <p:grpSp>
          <p:nvGrpSpPr>
            <p:cNvPr id="224" name="Group 223"/>
            <p:cNvGrpSpPr/>
            <p:nvPr/>
          </p:nvGrpSpPr>
          <p:grpSpPr>
            <a:xfrm>
              <a:off x="3275856" y="4365105"/>
              <a:ext cx="2297739" cy="1345937"/>
              <a:chOff x="3275856" y="4365105"/>
              <a:chExt cx="2297739" cy="1345937"/>
            </a:xfrm>
          </p:grpSpPr>
          <p:cxnSp>
            <p:nvCxnSpPr>
              <p:cNvPr id="69" name="Straight Arrow Connector 47"/>
              <p:cNvCxnSpPr>
                <a:stCxn id="59" idx="0"/>
              </p:cNvCxnSpPr>
              <p:nvPr/>
            </p:nvCxnSpPr>
            <p:spPr>
              <a:xfrm flipH="1" flipV="1">
                <a:off x="3275856" y="4365105"/>
                <a:ext cx="2297739" cy="134593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/>
              <p:cNvSpPr txBox="1"/>
              <p:nvPr/>
            </p:nvSpPr>
            <p:spPr>
              <a:xfrm>
                <a:off x="3861389" y="5290606"/>
                <a:ext cx="1055298" cy="244565"/>
              </a:xfrm>
              <a:prstGeom prst="rect">
                <a:avLst/>
              </a:prstGeom>
              <a:noFill/>
              <a:ln w="3175">
                <a:noFill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6858" rIns="0" bIns="6858" rtlCol="0">
                <a:spAutoFit/>
              </a:bodyPr>
              <a:lstStyle/>
              <a:p>
                <a:r>
                  <a:rPr lang="en-US" sz="16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Inconsistent!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79" name="Straight Arrow Connector 47"/>
            <p:cNvCxnSpPr/>
            <p:nvPr/>
          </p:nvCxnSpPr>
          <p:spPr>
            <a:xfrm>
              <a:off x="3699083" y="4762781"/>
              <a:ext cx="26045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6" name="Group 225"/>
          <p:cNvGrpSpPr/>
          <p:nvPr/>
        </p:nvGrpSpPr>
        <p:grpSpPr>
          <a:xfrm>
            <a:off x="7075823" y="4279770"/>
            <a:ext cx="1806869" cy="771463"/>
            <a:chOff x="7075823" y="4279770"/>
            <a:chExt cx="1806869" cy="771463"/>
          </a:xfrm>
        </p:grpSpPr>
        <p:sp>
          <p:nvSpPr>
            <p:cNvPr id="56" name="Rounded Rectangle 55"/>
            <p:cNvSpPr/>
            <p:nvPr/>
          </p:nvSpPr>
          <p:spPr>
            <a:xfrm>
              <a:off x="7319192" y="4389530"/>
              <a:ext cx="1563500" cy="661703"/>
            </a:xfrm>
            <a:prstGeom prst="roundRect">
              <a:avLst/>
            </a:prstGeom>
            <a:solidFill>
              <a:srgbClr val="D3B1F5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6858" rIns="0" bIns="6858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6DOF Image 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Localization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1" name="Elbow Connector 16"/>
            <p:cNvCxnSpPr>
              <a:stCxn id="54" idx="3"/>
              <a:endCxn id="56" idx="1"/>
            </p:cNvCxnSpPr>
            <p:nvPr/>
          </p:nvCxnSpPr>
          <p:spPr>
            <a:xfrm rot="16200000" flipH="1">
              <a:off x="6977202" y="4378391"/>
              <a:ext cx="440611" cy="243369"/>
            </a:xfrm>
            <a:prstGeom prst="bentConnector2">
              <a:avLst/>
            </a:prstGeom>
            <a:ln w="12700">
              <a:solidFill>
                <a:schemeClr val="tx1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7" name="Straight Arrow Connector 96"/>
          <p:cNvCxnSpPr/>
          <p:nvPr/>
        </p:nvCxnSpPr>
        <p:spPr>
          <a:xfrm flipV="1">
            <a:off x="3708493" y="2094510"/>
            <a:ext cx="1151539" cy="61441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5" name="Group 224"/>
          <p:cNvGrpSpPr/>
          <p:nvPr/>
        </p:nvGrpSpPr>
        <p:grpSpPr>
          <a:xfrm>
            <a:off x="6430170" y="5051233"/>
            <a:ext cx="2210700" cy="1309157"/>
            <a:chOff x="6430170" y="5051233"/>
            <a:chExt cx="2210700" cy="1309157"/>
          </a:xfrm>
        </p:grpSpPr>
        <p:cxnSp>
          <p:nvCxnSpPr>
            <p:cNvPr id="63" name="Elbow Connector 16"/>
            <p:cNvCxnSpPr>
              <a:stCxn id="59" idx="3"/>
              <a:endCxn id="56" idx="2"/>
            </p:cNvCxnSpPr>
            <p:nvPr/>
          </p:nvCxnSpPr>
          <p:spPr>
            <a:xfrm flipV="1">
              <a:off x="6430170" y="5051233"/>
              <a:ext cx="1670772" cy="978306"/>
            </a:xfrm>
            <a:prstGeom prst="bentConnector2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6516216" y="6100319"/>
              <a:ext cx="2124654" cy="260071"/>
            </a:xfrm>
            <a:prstGeom prst="rect">
              <a:avLst/>
            </a:prstGeom>
            <a:ln w="3175"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0" tIns="6858" rIns="0" bIns="6858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Offload selected images</a:t>
              </a:r>
              <a:endPara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7197507" y="5485658"/>
              <a:ext cx="684411" cy="501868"/>
              <a:chOff x="3474232" y="2279935"/>
              <a:chExt cx="512449" cy="375771"/>
            </a:xfrm>
          </p:grpSpPr>
          <p:pic>
            <p:nvPicPr>
              <p:cNvPr id="112" name="Picture 1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30" t="12789" r="6569" b="12542"/>
              <a:stretch>
                <a:fillRect/>
              </a:stretch>
            </p:blipFill>
            <p:spPr>
              <a:xfrm>
                <a:off x="3474232" y="2279935"/>
                <a:ext cx="377826" cy="293973"/>
              </a:xfrm>
              <a:prstGeom prst="rect">
                <a:avLst/>
              </a:prstGeom>
            </p:spPr>
          </p:pic>
          <p:pic>
            <p:nvPicPr>
              <p:cNvPr id="114" name="Picture 1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30" t="12789" r="6569" b="12542"/>
              <a:stretch>
                <a:fillRect/>
              </a:stretch>
            </p:blipFill>
            <p:spPr>
              <a:xfrm>
                <a:off x="3528000" y="2320834"/>
                <a:ext cx="377826" cy="293973"/>
              </a:xfrm>
              <a:prstGeom prst="rect">
                <a:avLst/>
              </a:prstGeom>
            </p:spPr>
          </p:pic>
          <p:pic>
            <p:nvPicPr>
              <p:cNvPr id="116" name="Picture 11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30" t="12789" r="6569" b="12542"/>
              <a:stretch>
                <a:fillRect/>
              </a:stretch>
            </p:blipFill>
            <p:spPr>
              <a:xfrm>
                <a:off x="3608855" y="2361733"/>
                <a:ext cx="377826" cy="293973"/>
              </a:xfrm>
              <a:prstGeom prst="rect">
                <a:avLst/>
              </a:prstGeom>
            </p:spPr>
          </p:pic>
        </p:grpSp>
      </p:grpSp>
      <p:sp>
        <p:nvSpPr>
          <p:cNvPr id="118" name="Rounded Rectangle 117"/>
          <p:cNvSpPr/>
          <p:nvPr/>
        </p:nvSpPr>
        <p:spPr>
          <a:xfrm>
            <a:off x="611560" y="4797152"/>
            <a:ext cx="3096933" cy="773357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b="1" dirty="0">
                <a:latin typeface="Calibri" panose="020F0502020204030204" pitchFamily="34" charset="0"/>
              </a:rPr>
              <a:t>Calibration is triggered only </a:t>
            </a:r>
            <a:r>
              <a:rPr lang="en-US" sz="2000" b="1">
                <a:latin typeface="Calibri" panose="020F0502020204030204" pitchFamily="34" charset="0"/>
              </a:rPr>
              <a:t>when necessary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2123728" y="5661248"/>
            <a:ext cx="2507245" cy="773357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000" b="1" dirty="0">
                <a:latin typeface="Calibri" panose="020F0502020204030204" pitchFamily="34" charset="0"/>
              </a:rPr>
              <a:t>Offloading </a:t>
            </a:r>
            <a:r>
              <a:rPr lang="en-US" sz="2000" b="1">
                <a:latin typeface="Calibri" panose="020F0502020204030204" pitchFamily="34" charset="0"/>
              </a:rPr>
              <a:t>overhead </a:t>
            </a:r>
            <a:endParaRPr lang="en-US" sz="2000" b="1">
              <a:latin typeface="Calibri" panose="020F0502020204030204" pitchFamily="34" charset="0"/>
            </a:endParaRPr>
          </a:p>
          <a:p>
            <a:pPr algn="ctr" latinLnBrk="0"/>
            <a:r>
              <a:rPr lang="en-US" sz="2000" b="1" dirty="0">
                <a:latin typeface="Calibri" panose="020F0502020204030204" pitchFamily="34" charset="0"/>
              </a:rPr>
              <a:t>is reduced</a:t>
            </a:r>
            <a:endParaRPr lang="en-US" sz="20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118" grpId="0" animBg="1"/>
      <p:bldP spid="1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6000" y="2636912"/>
            <a:ext cx="87129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i="1" dirty="0">
                <a:latin typeface="Calibri" panose="020F0502020204030204" pitchFamily="34" charset="0"/>
                <a:cs typeface="Kartika" panose="02020503030404060203" pitchFamily="18" charset="0"/>
              </a:rPr>
              <a:t>Mobile Augmented Reality (MAR)</a:t>
            </a:r>
            <a:endParaRPr lang="en-US" altLang="ko-KR" sz="4000" b="1" i="1" dirty="0">
              <a:latin typeface="Calibri" panose="020F0502020204030204" pitchFamily="34" charset="0"/>
              <a:cs typeface="Kartika" panose="02020503030404060203" pitchFamily="18" charset="0"/>
            </a:endParaRPr>
          </a:p>
          <a:p>
            <a:pPr algn="ctr"/>
            <a:endParaRPr lang="en-US" altLang="ko-KR" sz="1600" b="1" i="1" dirty="0">
              <a:latin typeface="Calibri" panose="020F0502020204030204" pitchFamily="34" charset="0"/>
              <a:cs typeface="Kartika" panose="02020503030404060203" pitchFamily="18" charset="0"/>
            </a:endParaRPr>
          </a:p>
          <a:p>
            <a:pPr algn="ctr"/>
            <a:r>
              <a:rPr lang="en-US" altLang="ko-KR" sz="4000" i="1" dirty="0">
                <a:latin typeface="Calibri" panose="020F0502020204030204" pitchFamily="34" charset="0"/>
                <a:cs typeface="Kartika" panose="02020503030404060203" pitchFamily="18" charset="0"/>
              </a:rPr>
              <a:t>- AR with a Regular Mobile Phone -</a:t>
            </a:r>
            <a:endParaRPr lang="en-US" altLang="ko-KR" sz="2800" i="1" dirty="0">
              <a:latin typeface="Calibri" panose="020F0502020204030204" pitchFamily="34" charset="0"/>
              <a:cs typeface="Kartika" panose="020205030304040602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내용 개체 틀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You get an object’s annotation by pointing your smart-phone at it! (commercial building, airport, museum..) </a:t>
            </a:r>
            <a:endParaRPr lang="en-US" altLang="ko-KR" dirty="0"/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Target: Annotation Service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pic>
        <p:nvPicPr>
          <p:cNvPr id="6148" name="Picture 4" descr="elated imag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98" y="3140968"/>
            <a:ext cx="455344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age result for airport augmented real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4" t="4557" r="4682" b="6938"/>
          <a:stretch>
            <a:fillRect/>
          </a:stretch>
        </p:blipFill>
        <p:spPr bwMode="auto">
          <a:xfrm>
            <a:off x="4711941" y="3140968"/>
            <a:ext cx="4468571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347619" y="2781098"/>
            <a:ext cx="2290415" cy="3601560"/>
            <a:chOff x="3347619" y="2781098"/>
            <a:chExt cx="2290415" cy="360156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579383" y="3134580"/>
              <a:ext cx="1850804" cy="259884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2"/>
            <a:srcRect l="20618" r="20718"/>
            <a:stretch>
              <a:fillRect/>
            </a:stretch>
          </p:blipFill>
          <p:spPr>
            <a:xfrm>
              <a:off x="3347619" y="2781098"/>
              <a:ext cx="2290415" cy="3601560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6863543" y="2782258"/>
            <a:ext cx="2316969" cy="3601560"/>
            <a:chOff x="6863543" y="2782258"/>
            <a:chExt cx="2316969" cy="36015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21807" y="3134579"/>
              <a:ext cx="1814202" cy="2598847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2"/>
            <a:srcRect l="20618" r="20718"/>
            <a:stretch>
              <a:fillRect/>
            </a:stretch>
          </p:blipFill>
          <p:spPr>
            <a:xfrm>
              <a:off x="6863543" y="2782258"/>
              <a:ext cx="2316969" cy="3601560"/>
            </a:xfrm>
            <a:prstGeom prst="rect">
              <a:avLst/>
            </a:prstGeom>
          </p:spPr>
        </p:pic>
      </p:grp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1196752"/>
            <a:ext cx="9144000" cy="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Required User Experience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-36512" y="2781098"/>
            <a:ext cx="2246942" cy="3601560"/>
            <a:chOff x="-36512" y="2850616"/>
            <a:chExt cx="2246942" cy="360156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12" y="3204098"/>
              <a:ext cx="1814202" cy="259884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2"/>
            <a:srcRect l="20618" r="20718"/>
            <a:stretch>
              <a:fillRect/>
            </a:stretch>
          </p:blipFill>
          <p:spPr>
            <a:xfrm>
              <a:off x="-36512" y="2850616"/>
              <a:ext cx="2246942" cy="3601560"/>
            </a:xfrm>
            <a:prstGeom prst="rect">
              <a:avLst/>
            </a:prstGeom>
          </p:spPr>
        </p:pic>
      </p:grpSp>
      <p:sp>
        <p:nvSpPr>
          <p:cNvPr id="54" name="Right Arrow 53"/>
          <p:cNvSpPr/>
          <p:nvPr/>
        </p:nvSpPr>
        <p:spPr>
          <a:xfrm>
            <a:off x="2411760" y="4221258"/>
            <a:ext cx="720080" cy="576064"/>
          </a:xfrm>
          <a:prstGeom prst="rightArrow">
            <a:avLst/>
          </a:prstGeom>
          <a:solidFill>
            <a:srgbClr val="0070C0"/>
          </a:solidFill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33767" y="1772816"/>
            <a:ext cx="2089961" cy="698059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</a:rPr>
              <a:t>Fast Object </a:t>
            </a:r>
            <a:endParaRPr lang="en-US" b="1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algn="ctr" latinLnBrk="0"/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</a:rPr>
              <a:t>Identification</a:t>
            </a:r>
            <a:endParaRPr lang="en-US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3059832" y="2020396"/>
            <a:ext cx="2880320" cy="688524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b="1" dirty="0">
                <a:latin typeface="Calibri" panose="020F0502020204030204" pitchFamily="34" charset="0"/>
              </a:rPr>
              <a:t>Fast Identification of </a:t>
            </a:r>
            <a:endParaRPr lang="en-US" b="1" dirty="0">
              <a:latin typeface="Calibri" panose="020F0502020204030204" pitchFamily="34" charset="0"/>
            </a:endParaRPr>
          </a:p>
          <a:p>
            <a:pPr algn="ctr" latinLnBrk="0"/>
            <a:r>
              <a:rPr lang="en-US" b="1" dirty="0">
                <a:latin typeface="Calibri" panose="020F0502020204030204" pitchFamily="34" charset="0"/>
              </a:rPr>
              <a:t> a partially appeared object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6516216" y="1782352"/>
            <a:ext cx="2592288" cy="688524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b="1" dirty="0">
                <a:latin typeface="Calibri" panose="020F0502020204030204" pitchFamily="34" charset="0"/>
              </a:rPr>
              <a:t>Fast tracking of multiple </a:t>
            </a:r>
            <a:endParaRPr lang="en-US" b="1" dirty="0">
              <a:latin typeface="Calibri" panose="020F0502020204030204" pitchFamily="34" charset="0"/>
            </a:endParaRPr>
          </a:p>
          <a:p>
            <a:pPr algn="ctr" latinLnBrk="0"/>
            <a:r>
              <a:rPr lang="en-US" b="1" dirty="0">
                <a:latin typeface="Calibri" panose="020F0502020204030204" pitchFamily="34" charset="0"/>
              </a:rPr>
              <a:t>identified objects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2195736" y="4871650"/>
            <a:ext cx="1080107" cy="48576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Move!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5682818" y="4221258"/>
            <a:ext cx="1080107" cy="1114626"/>
            <a:chOff x="5682818" y="4221258"/>
            <a:chExt cx="1080107" cy="1114626"/>
          </a:xfrm>
        </p:grpSpPr>
        <p:sp>
          <p:nvSpPr>
            <p:cNvPr id="58" name="Right Arrow 57"/>
            <p:cNvSpPr/>
            <p:nvPr/>
          </p:nvSpPr>
          <p:spPr>
            <a:xfrm>
              <a:off x="5868144" y="4221258"/>
              <a:ext cx="720080" cy="576064"/>
            </a:xfrm>
            <a:prstGeom prst="rightArrow">
              <a:avLst/>
            </a:prstGeom>
            <a:solidFill>
              <a:srgbClr val="0070C0"/>
            </a:solidFill>
            <a:ln w="317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5682818" y="4850117"/>
              <a:ext cx="1080107" cy="485767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Move!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9" name="Rounded Rectangle 68"/>
          <p:cNvSpPr/>
          <p:nvPr/>
        </p:nvSpPr>
        <p:spPr>
          <a:xfrm>
            <a:off x="3059832" y="1302739"/>
            <a:ext cx="2880320" cy="688524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b="1" dirty="0">
                <a:latin typeface="Calibri" panose="020F0502020204030204" pitchFamily="34" charset="0"/>
              </a:rPr>
              <a:t>Fast tracking of </a:t>
            </a:r>
            <a:endParaRPr lang="en-US" b="1" dirty="0">
              <a:latin typeface="Calibri" panose="020F0502020204030204" pitchFamily="34" charset="0"/>
            </a:endParaRPr>
          </a:p>
          <a:p>
            <a:pPr algn="ctr" latinLnBrk="0"/>
            <a:r>
              <a:rPr lang="en-US" b="1" dirty="0">
                <a:latin typeface="Calibri" panose="020F0502020204030204" pitchFamily="34" charset="0"/>
              </a:rPr>
              <a:t>an identified object</a:t>
            </a:r>
            <a:endParaRPr lang="en-US" b="1" dirty="0"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9246" y="4631651"/>
            <a:ext cx="1384442" cy="564405"/>
            <a:chOff x="379246" y="4631651"/>
            <a:chExt cx="1384442" cy="564405"/>
          </a:xfrm>
        </p:grpSpPr>
        <p:sp>
          <p:nvSpPr>
            <p:cNvPr id="10" name="Rounded Rectangle 9"/>
            <p:cNvSpPr/>
            <p:nvPr/>
          </p:nvSpPr>
          <p:spPr>
            <a:xfrm>
              <a:off x="379246" y="4631651"/>
              <a:ext cx="977331" cy="4795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00B050"/>
                  </a:solidFill>
                </a:rPr>
                <a:t>Shredder</a:t>
              </a:r>
              <a:endParaRPr lang="en-US" sz="1200" b="1" dirty="0">
                <a:solidFill>
                  <a:srgbClr val="00B050"/>
                </a:solidFill>
              </a:endParaRPr>
            </a:p>
            <a:p>
              <a:pPr algn="ctr"/>
              <a:r>
                <a:rPr lang="en-US" sz="1200" b="1" dirty="0">
                  <a:solidFill>
                    <a:srgbClr val="00B050"/>
                  </a:solidFill>
                </a:rPr>
                <a:t>Room 465</a:t>
              </a:r>
              <a:endParaRPr lang="en-US" sz="1200" b="1" dirty="0">
                <a:solidFill>
                  <a:srgbClr val="00B050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1580808" y="5013176"/>
              <a:ext cx="182880" cy="182880"/>
            </a:xfrm>
            <a:prstGeom prst="ellipse">
              <a:avLst/>
            </a:prstGeom>
            <a:solidFill>
              <a:schemeClr val="bg1"/>
            </a:solidFill>
            <a:ln w="1079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rgbClr val="00B05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557472" y="3534965"/>
            <a:ext cx="1350460" cy="2148225"/>
            <a:chOff x="7557472" y="3534965"/>
            <a:chExt cx="1350460" cy="2148225"/>
          </a:xfrm>
        </p:grpSpPr>
        <p:grpSp>
          <p:nvGrpSpPr>
            <p:cNvPr id="67" name="Group 66"/>
            <p:cNvGrpSpPr/>
            <p:nvPr/>
          </p:nvGrpSpPr>
          <p:grpSpPr>
            <a:xfrm>
              <a:off x="7913894" y="3534965"/>
              <a:ext cx="994038" cy="2148225"/>
              <a:chOff x="7913894" y="3534965"/>
              <a:chExt cx="994038" cy="2148225"/>
            </a:xfrm>
          </p:grpSpPr>
          <p:sp>
            <p:nvSpPr>
              <p:cNvPr id="50" name="Rounded Rectangle 49"/>
              <p:cNvSpPr/>
              <p:nvPr/>
            </p:nvSpPr>
            <p:spPr>
              <a:xfrm>
                <a:off x="7930601" y="5203644"/>
                <a:ext cx="977331" cy="4795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>
                    <a:solidFill>
                      <a:srgbClr val="00B050"/>
                    </a:solidFill>
                  </a:rPr>
                  <a:t>Shredder</a:t>
                </a:r>
                <a:endParaRPr lang="en-US" sz="1200" b="1">
                  <a:solidFill>
                    <a:srgbClr val="00B050"/>
                  </a:solidFill>
                </a:endParaRPr>
              </a:p>
              <a:p>
                <a:pPr algn="ctr"/>
                <a:r>
                  <a:rPr lang="en-US" sz="1200" b="1" dirty="0">
                    <a:solidFill>
                      <a:srgbClr val="00B050"/>
                    </a:solidFill>
                  </a:rPr>
                  <a:t>Room 465</a:t>
                </a:r>
                <a:endParaRPr lang="en-US" sz="12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7913894" y="3534965"/>
                <a:ext cx="977331" cy="4795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rgbClr val="FF0000"/>
                    </a:solidFill>
                  </a:rPr>
                  <a:t>Printer</a:t>
                </a:r>
                <a:endParaRPr lang="en-US" sz="12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sz="1200" b="1" dirty="0">
                    <a:solidFill>
                      <a:srgbClr val="FF0000"/>
                    </a:solidFill>
                  </a:rPr>
                  <a:t>Room 465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1" name="Oval 40"/>
            <p:cNvSpPr/>
            <p:nvPr/>
          </p:nvSpPr>
          <p:spPr>
            <a:xfrm>
              <a:off x="8133536" y="4334757"/>
              <a:ext cx="182880" cy="182880"/>
            </a:xfrm>
            <a:prstGeom prst="ellipse">
              <a:avLst/>
            </a:prstGeom>
            <a:solidFill>
              <a:schemeClr val="bg1"/>
            </a:solidFill>
            <a:ln w="1079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rgbClr val="FF000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557472" y="5046320"/>
              <a:ext cx="182880" cy="182880"/>
            </a:xfrm>
            <a:prstGeom prst="ellipse">
              <a:avLst/>
            </a:prstGeom>
            <a:solidFill>
              <a:schemeClr val="bg1"/>
            </a:solidFill>
            <a:ln w="1079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rgbClr val="00B05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82390" y="3565448"/>
            <a:ext cx="1579219" cy="1581570"/>
            <a:chOff x="3791095" y="3542478"/>
            <a:chExt cx="1579219" cy="1581570"/>
          </a:xfrm>
        </p:grpSpPr>
        <p:sp>
          <p:nvSpPr>
            <p:cNvPr id="46" name="Rounded Rectangle 45"/>
            <p:cNvSpPr/>
            <p:nvPr/>
          </p:nvSpPr>
          <p:spPr>
            <a:xfrm>
              <a:off x="3791095" y="4173760"/>
              <a:ext cx="977331" cy="4795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00B050"/>
                  </a:solidFill>
                </a:rPr>
                <a:t>Shredder</a:t>
              </a:r>
              <a:endParaRPr lang="en-US" sz="1200" b="1" dirty="0">
                <a:solidFill>
                  <a:srgbClr val="00B050"/>
                </a:solidFill>
              </a:endParaRPr>
            </a:p>
            <a:p>
              <a:pPr algn="ctr"/>
              <a:r>
                <a:rPr lang="en-US" sz="1200" b="1" dirty="0">
                  <a:solidFill>
                    <a:srgbClr val="00B050"/>
                  </a:solidFill>
                </a:rPr>
                <a:t>Room 465</a:t>
              </a:r>
              <a:endParaRPr lang="en-US" sz="1200" b="1" dirty="0">
                <a:solidFill>
                  <a:srgbClr val="00B050"/>
                </a:solidFill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92983" y="3542478"/>
              <a:ext cx="977331" cy="4795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Printer</a:t>
              </a:r>
              <a:endParaRPr lang="en-US" sz="1200" b="1" dirty="0">
                <a:solidFill>
                  <a:srgbClr val="FF0000"/>
                </a:solidFill>
              </a:endParaRP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Room 465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4644008" y="4941168"/>
              <a:ext cx="182880" cy="182880"/>
            </a:xfrm>
            <a:prstGeom prst="ellipse">
              <a:avLst/>
            </a:prstGeom>
            <a:solidFill>
              <a:schemeClr val="bg1"/>
            </a:solidFill>
            <a:ln w="1079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rgbClr val="00B050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181208" y="4334757"/>
              <a:ext cx="182880" cy="182880"/>
            </a:xfrm>
            <a:prstGeom prst="ellipse">
              <a:avLst/>
            </a:prstGeom>
            <a:solidFill>
              <a:schemeClr val="bg1"/>
            </a:solidFill>
            <a:ln w="1079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9" grpId="0" animBg="1"/>
      <p:bldP spid="60" grpId="0" animBg="1"/>
      <p:bldP spid="61" grpId="0" animBg="1"/>
      <p:bldP spid="64" grpId="0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Challenges</a:t>
            </a:r>
            <a:endParaRPr lang="en-US" alt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630590" y="1700808"/>
            <a:ext cx="4181770" cy="698059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</a:rPr>
              <a:t>Limited Storage</a:t>
            </a:r>
            <a:endParaRPr lang="en-US" sz="28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626325" y="2686899"/>
            <a:ext cx="4181770" cy="698059"/>
          </a:xfrm>
          <a:prstGeom prst="roundRect">
            <a:avLst/>
          </a:prstGeom>
          <a:gradFill>
            <a:gsLst>
              <a:gs pos="0">
                <a:srgbClr val="FBDA89"/>
              </a:gs>
              <a:gs pos="35000">
                <a:srgbClr val="FEEAB0"/>
              </a:gs>
              <a:gs pos="100000">
                <a:srgbClr val="FFF6D9"/>
              </a:gs>
            </a:gsLst>
          </a:gra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r>
              <a:rPr lang="en-US" sz="2800" b="1" dirty="0">
                <a:latin typeface="Calibri" panose="020F0502020204030204" pitchFamily="34" charset="0"/>
              </a:rPr>
              <a:t>Limited Battery</a:t>
            </a:r>
            <a:endParaRPr lang="en-US" sz="2800" b="1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pic>
        <p:nvPicPr>
          <p:cNvPr id="5122" name="Picture 2" descr="mage result for instagram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8" t="5116" r="23095"/>
          <a:stretch>
            <a:fillRect/>
          </a:stretch>
        </p:blipFill>
        <p:spPr bwMode="auto">
          <a:xfrm>
            <a:off x="2863573" y="3645024"/>
            <a:ext cx="1276379" cy="12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ge result for facebook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9" t="8402" r="16034" b="15266"/>
          <a:stretch>
            <a:fillRect/>
          </a:stretch>
        </p:blipFill>
        <p:spPr bwMode="auto">
          <a:xfrm>
            <a:off x="4213404" y="3645024"/>
            <a:ext cx="1011114" cy="98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ge result for chr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516" y="3677740"/>
            <a:ext cx="956752" cy="9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2" r="6064"/>
          <a:stretch>
            <a:fillRect/>
          </a:stretch>
        </p:blipFill>
        <p:spPr bwMode="auto">
          <a:xfrm>
            <a:off x="6229628" y="3645024"/>
            <a:ext cx="1008112" cy="9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age result for gmai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t="18962" r="9371" b="19983"/>
          <a:stretch>
            <a:fillRect/>
          </a:stretch>
        </p:blipFill>
        <p:spPr bwMode="auto">
          <a:xfrm>
            <a:off x="7237740" y="3711873"/>
            <a:ext cx="1150684" cy="9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mage result for calendar ap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4405" r="56188" b="4733"/>
          <a:stretch>
            <a:fillRect/>
          </a:stretch>
        </p:blipFill>
        <p:spPr bwMode="auto">
          <a:xfrm>
            <a:off x="3331066" y="4847139"/>
            <a:ext cx="1009901" cy="103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mage result for amazon ap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474" y="4847139"/>
            <a:ext cx="1035486" cy="103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mage result for youtube ap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7270" r="11979" b="7458"/>
          <a:stretch>
            <a:fillRect/>
          </a:stretch>
        </p:blipFill>
        <p:spPr bwMode="auto">
          <a:xfrm>
            <a:off x="5565103" y="4807002"/>
            <a:ext cx="1296144" cy="10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mage result for netflix ap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389" y="4792135"/>
            <a:ext cx="1116995" cy="111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mage result for iphon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6"/>
          <a:stretch>
            <a:fillRect/>
          </a:stretch>
        </p:blipFill>
        <p:spPr bwMode="auto">
          <a:xfrm>
            <a:off x="251520" y="1572868"/>
            <a:ext cx="2383934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0" y="98072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 dirty="0"/>
          </a:p>
        </p:txBody>
      </p:sp>
      <p:sp>
        <p:nvSpPr>
          <p:cNvPr id="6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DF53-6163-49B4-9DD0-B0FEA1130CE0}" type="slidenum">
              <a:rPr lang="ko-KR" altLang="en-US" smtClean="0"/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6000" y="2793122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i="1" dirty="0">
                <a:latin typeface="Calibri" panose="020F0502020204030204" pitchFamily="34" charset="0"/>
                <a:cs typeface="Kartika" panose="02020503030404060203" pitchFamily="18" charset="0"/>
              </a:rPr>
              <a:t>Two Extreme Approaches for MAR</a:t>
            </a:r>
            <a:endParaRPr lang="en-US" altLang="ko-KR" sz="2800" i="1" dirty="0">
              <a:latin typeface="Calibri" panose="020F0502020204030204" pitchFamily="34" charset="0"/>
              <a:cs typeface="Kartika" panose="020205030304040602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netlab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netlab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netlab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netlab</Template>
  <TotalTime>0</TotalTime>
  <Words>6590</Words>
  <Application>WPS Presentation</Application>
  <PresentationFormat>On-screen Show (4:3)</PresentationFormat>
  <Paragraphs>715</Paragraphs>
  <Slides>41</Slides>
  <Notes>39</Notes>
  <HiddenSlides>0</HiddenSlides>
  <MMClips>5</MMClips>
  <ScaleCrop>false</ScaleCrop>
  <HeadingPairs>
    <vt:vector size="8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70" baseType="lpstr">
      <vt:lpstr>Arial</vt:lpstr>
      <vt:lpstr>SimSun</vt:lpstr>
      <vt:lpstr>Wingdings</vt:lpstr>
      <vt:lpstr>Calibri</vt:lpstr>
      <vt:lpstr>Arial Unicode MS</vt:lpstr>
      <vt:lpstr>굴림</vt:lpstr>
      <vt:lpstr>Arial Unicode MS</vt:lpstr>
      <vt:lpstr>OCR-A BT</vt:lpstr>
      <vt:lpstr>Arial CE MT Black</vt:lpstr>
      <vt:lpstr>Candara</vt:lpstr>
      <vt:lpstr>HY그래픽M</vt:lpstr>
      <vt:lpstr>Symbol</vt:lpstr>
      <vt:lpstr>Calibri</vt:lpstr>
      <vt:lpstr>맑은 고딕</vt:lpstr>
      <vt:lpstr>Kartika</vt:lpstr>
      <vt:lpstr>Bell MT</vt:lpstr>
      <vt:lpstr>Times</vt:lpstr>
      <vt:lpstr>DejaVu Sans</vt:lpstr>
      <vt:lpstr>Corbel</vt:lpstr>
      <vt:lpstr>微软雅黑</vt:lpstr>
      <vt:lpstr>BatangChe</vt:lpstr>
      <vt:lpstr>文泉驿正黑</vt:lpstr>
      <vt:lpstr>宋体</vt:lpstr>
      <vt:lpstr>netlab</vt:lpstr>
      <vt:lpstr>Office 테마</vt:lpstr>
      <vt:lpstr>Waveform</vt:lpstr>
      <vt:lpstr>1_netlab</vt:lpstr>
      <vt:lpstr>2_netlab</vt:lpstr>
      <vt:lpstr>Acrobat.Document.DC</vt:lpstr>
      <vt:lpstr>MARVEL Enabling Mobile Augmented Reality with Low energy and Low Latency</vt:lpstr>
      <vt:lpstr>You can Enjoy Augmented Reality!</vt:lpstr>
      <vt:lpstr>If You Pay Only $3000           </vt:lpstr>
      <vt:lpstr>How about Using Our Smartphones?</vt:lpstr>
      <vt:lpstr>PowerPoint 演示文稿</vt:lpstr>
      <vt:lpstr>Target: Annotation Service</vt:lpstr>
      <vt:lpstr>Required User Experience</vt:lpstr>
      <vt:lpstr>Challenges</vt:lpstr>
      <vt:lpstr>PowerPoint 演示文稿</vt:lpstr>
      <vt:lpstr>Extreme 1: Do Everything Locally!</vt:lpstr>
      <vt:lpstr>Problem: Do Everything Locally..</vt:lpstr>
      <vt:lpstr>Extreme 2: Rely on the Cloud!</vt:lpstr>
      <vt:lpstr>Extreme 2: Rely on the Cloud!</vt:lpstr>
      <vt:lpstr>Problem: Rely on the Cloud..</vt:lpstr>
      <vt:lpstr>PowerPoint 演示文稿</vt:lpstr>
      <vt:lpstr>Idea: Use Both Synergistically</vt:lpstr>
      <vt:lpstr>Idea: Use Both Synergistically</vt:lpstr>
      <vt:lpstr>PowerPoint 演示文稿</vt:lpstr>
      <vt:lpstr>Database Construction</vt:lpstr>
      <vt:lpstr>Database Construction</vt:lpstr>
      <vt:lpstr>Database Construction</vt:lpstr>
      <vt:lpstr>Local Inertial Localization</vt:lpstr>
      <vt:lpstr>Local Optical Flow</vt:lpstr>
      <vt:lpstr>Inconsistency Detection</vt:lpstr>
      <vt:lpstr>Image Offloading</vt:lpstr>
      <vt:lpstr>Calibration</vt:lpstr>
      <vt:lpstr>Calibration</vt:lpstr>
      <vt:lpstr>Calibration</vt:lpstr>
      <vt:lpstr>Main Operation Loop</vt:lpstr>
      <vt:lpstr>Calibration Loop</vt:lpstr>
      <vt:lpstr>Summary</vt:lpstr>
      <vt:lpstr>PowerPoint 演示文稿</vt:lpstr>
      <vt:lpstr>Inconsistency Detection</vt:lpstr>
      <vt:lpstr>The Number of Offloading Images</vt:lpstr>
      <vt:lpstr>PowerPoint 演示文稿</vt:lpstr>
      <vt:lpstr>Operation Example</vt:lpstr>
      <vt:lpstr>Performance Comparison</vt:lpstr>
      <vt:lpstr>PowerPoint 演示文稿</vt:lpstr>
      <vt:lpstr>PowerPoint 演示文稿</vt:lpstr>
      <vt:lpstr>Main Operation Loop</vt:lpstr>
      <vt:lpstr>Calibration Loop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 done</dc:title>
  <dc:creator>김형신</dc:creator>
  <cp:lastModifiedBy>赵毅</cp:lastModifiedBy>
  <cp:revision>5877</cp:revision>
  <cp:lastPrinted>2020-02-16T06:47:57Z</cp:lastPrinted>
  <dcterms:created xsi:type="dcterms:W3CDTF">2020-02-16T06:47:57Z</dcterms:created>
  <dcterms:modified xsi:type="dcterms:W3CDTF">2020-02-16T06:47:57Z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1033-11.1.0.9080</vt:lpwstr>
  </property>
</Properties>
</file>