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294" r:id="rId5"/>
    <p:sldId id="293" r:id="rId6"/>
    <p:sldId id="295" r:id="rId7"/>
    <p:sldId id="296" r:id="rId8"/>
    <p:sldId id="297" r:id="rId9"/>
    <p:sldId id="257" r:id="rId10"/>
    <p:sldId id="258" r:id="rId11"/>
    <p:sldId id="260" r:id="rId12"/>
    <p:sldId id="261" r:id="rId13"/>
    <p:sldId id="262" r:id="rId14"/>
    <p:sldId id="299" r:id="rId15"/>
    <p:sldId id="300" r:id="rId16"/>
    <p:sldId id="263" r:id="rId17"/>
    <p:sldId id="264" r:id="rId18"/>
    <p:sldId id="277" r:id="rId19"/>
    <p:sldId id="274" r:id="rId20"/>
    <p:sldId id="275" r:id="rId21"/>
    <p:sldId id="267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80" r:id="rId30"/>
    <p:sldId id="281" r:id="rId31"/>
    <p:sldId id="301" r:id="rId32"/>
    <p:sldId id="302" r:id="rId33"/>
    <p:sldId id="303" r:id="rId34"/>
    <p:sldId id="282" r:id="rId3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062049A-1E57-471D-8BF3-6F3A84752571}">
          <p14:sldIdLst>
            <p14:sldId id="256"/>
            <p14:sldId id="294"/>
            <p14:sldId id="293"/>
            <p14:sldId id="295"/>
            <p14:sldId id="296"/>
            <p14:sldId id="297"/>
            <p14:sldId id="257"/>
          </p14:sldIdLst>
        </p14:section>
        <p14:section name="噪声" id="{B0E5EC4F-D528-4855-9797-17A22C105FB9}">
          <p14:sldIdLst>
            <p14:sldId id="258"/>
            <p14:sldId id="260"/>
            <p14:sldId id="261"/>
            <p14:sldId id="262"/>
          </p14:sldIdLst>
        </p14:section>
        <p14:section name="鲁棒性评估实验" id="{A6682DD9-9DD1-7242-A445-A898E74E2784}">
          <p14:sldIdLst>
            <p14:sldId id="299"/>
            <p14:sldId id="300"/>
            <p14:sldId id="263"/>
            <p14:sldId id="264"/>
            <p14:sldId id="277"/>
            <p14:sldId id="274"/>
            <p14:sldId id="275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结论" id="{6F35D64A-C87D-B54A-BD4E-84E992ECAE27}">
          <p14:sldIdLst>
            <p14:sldId id="280"/>
            <p14:sldId id="281"/>
            <p14:sldId id="301"/>
            <p14:sldId id="302"/>
            <p14:sldId id="30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1C9"/>
    <a:srgbClr val="EA4A54"/>
    <a:srgbClr val="B9B9B9"/>
    <a:srgbClr val="197EC6"/>
    <a:srgbClr val="006699"/>
    <a:srgbClr val="3B797E"/>
    <a:srgbClr val="28475F"/>
    <a:srgbClr val="00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90046" autoAdjust="0"/>
  </p:normalViewPr>
  <p:slideViewPr>
    <p:cSldViewPr showGuides="1">
      <p:cViewPr varScale="1">
        <p:scale>
          <a:sx n="96" d="100"/>
          <a:sy n="96" d="100"/>
        </p:scale>
        <p:origin x="1416" y="160"/>
      </p:cViewPr>
      <p:guideLst>
        <p:guide orient="horz" pos="2132"/>
        <p:guide pos="384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CAF1-A52E-4CE0-936F-2EF968316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4F4E-40F4-4C70-9A36-5D01B444D1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）标签由于其成本低，缺少电池且体积小</a:t>
            </a:r>
            <a:r>
              <a:rPr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近十年来</a:t>
            </a:r>
            <a:r>
              <a:rPr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在许多场景都进行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应用，包括定位，手势传感和触摸传感等。然而，这些系统今天都没有被广泛使用。</a:t>
            </a:r>
            <a:r>
              <a:rPr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论文对此提出一个假设：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即使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环境或标签的几何形状发生很小的变化（例如，标签的方向或挠度发生变化），这些系统的精度仍无法满足应用要求。本文使用理论分析和实际实验来检验该假设</a:t>
            </a:r>
            <a:r>
              <a:rPr lang="zh-CN" altLang="zh-CN" sz="1800" dirty="0">
                <a:effectLst/>
              </a:rPr>
              <a:t> 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这些结果表明，由于绝对相位和差分相位以及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读数的巨大变化，即使在与部署环境变化相同的标签方向上，现有的基于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的应用系统也可能无法保证准确性。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在固定设置和环境下，相位和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读数的绝对值和差分值的变化相对较小：即，在大多数情况下，误差线很小。这确认了过去基于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的应用程序的开发人员所报告的高精度，但是仅当标签的几何形状和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环境受到严格控制时才如此。我们的结果表明，这种可重复性并不意味着在实践中这些应用程序具有鲁棒性。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当标签的几何形状和环境条件发生变化时，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标签的相位和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读数的绝对值和差分值都会发生很大变化。在大多数情况下，相位和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读数的绝对值和差分值的变化远大于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节中讨论的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弧度和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dB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的噪声水平。这意味着当射频环境和参数（例如标签方向，标签阅读器角度或确切的部署高度）发生变化时，大多数现有的基于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的系统将无法满足应用需求。这验证了我们的研究假设。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RFID</a:t>
            </a:r>
            <a:r>
              <a:rPr kumimoji="1" lang="zh-CN" altLang="en-US" dirty="0"/>
              <a:t>工作原理：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阅读器发送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信号作为查询。标签使用此查询启动并使用其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进行响应。由于无源标签没有电池，因此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阅读器使用定向天线来集中其功率并扩大其读取范围。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读取器接收的标签信号的力量</a:t>
            </a:r>
            <a:r>
              <a:rPr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；论文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Griffin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等人介绍的单点反向散射链路预算以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为单位对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读数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进行建模。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是标签与阅读器天线之间的距离；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信号的波长；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Ptx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是阅读器的传输功率；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CG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是一个常数，与阅读器和标签的天线增益有关。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是调制因子，对于给定的阅读器来说是一个常数；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与标签和阅读器之间的极化不匹配有关；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ξ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是与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​​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环境有关的路径损耗因子。对于给定的环境和部署设置，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ξ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也是恒定的。</a:t>
            </a:r>
            <a:r>
              <a:rPr lang="zh-CN" altLang="zh-CN" dirty="0">
                <a:effectLst/>
              </a:rPr>
              <a:t> 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是标签和阅读器天线之间的距离，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是信号的波长，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C'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是一个常数，表示标签和阅读器天线的硬件引入的附加相位偏移。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Resilience:</a:t>
            </a:r>
            <a:r>
              <a:rPr kumimoji="1" lang="zh-CN" altLang="en-US"/>
              <a:t>弹性</a:t>
            </a:r>
            <a:endParaRPr kumimoji="1" lang="en-US" altLang="zh-CN"/>
          </a:p>
          <a:p>
            <a:r>
              <a:rPr kumimoji="1" lang="zh-CN" altLang="en-US" dirty="0"/>
              <a:t>基于</a:t>
            </a:r>
            <a:r>
              <a:rPr kumimoji="1" lang="en-US" altLang="zh-CN" dirty="0"/>
              <a:t>RSS</a:t>
            </a:r>
            <a:r>
              <a:rPr kumimoji="1" lang="zh-CN" altLang="en-US" dirty="0"/>
              <a:t>的范围估计：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范围模型使用标签的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测量值来估算标签与阅读器之间的距离。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对于给定的环境和部署设置，可以基于方程式估计标签到阅读器的距离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</a:t>
            </a:r>
            <a:r>
              <a:rPr kumimoji="1" lang="zh-CN" alt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是测量值与标准值的误差；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d1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d2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分别是使用真实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R1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）和噪声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测量（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R2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）估算的距离，并且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ΔR= | R2-R1 |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噪声。 公式（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）表示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与阅读器的传输功率，信道频率（即波长）和天线属性无关。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范围误差率与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噪声之间的关系。 可以看出，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dB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dB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噪声水平将分别导致〜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％和〜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％的距离误差。 请注意，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标签的常见读取范围约为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 也就是说，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dB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dB RSS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噪声水平的距离误差分别为〜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 m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或〜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4.4 m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AoA</a:t>
            </a:r>
            <a:r>
              <a:rPr kumimoji="1" lang="zh-CN" altLang="en-US" dirty="0"/>
              <a:t>：到达角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ϕ1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ϕ2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是在两个天线上测量的标签信号的相位，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是波长，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4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）是两个天线之间的距离。考虑到差分相位测量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 ϕ1-ϕ2 |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中的相位噪声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Δϕ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显示了在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 ϕ1-ϕ2 |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的不同值下，相位噪声对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误差的影响。可以看出，即使是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弧度的相位噪声水平也会导致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9-32°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误差。如此大的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AoA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错误会导致严重的定位错误。例如，当标签和天线阵列之间的距离为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= 5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）时，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弧度的相位噪声水平可能会导致〜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d·Eθ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0.8-2.8 m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的距离（或范围）误差，如图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）所示。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种不同的标签；</a:t>
            </a:r>
            <a:r>
              <a:rPr kumimoji="1" lang="en-US" altLang="zh-CN" dirty="0"/>
              <a:t>table2:</a:t>
            </a:r>
            <a:r>
              <a:rPr kumimoji="1" lang="zh-CN" altLang="en-US" dirty="0"/>
              <a:t>默认参数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不同环境的</a:t>
            </a:r>
            <a:r>
              <a:rPr kumimoji="1" lang="en-US" altLang="zh-CN" dirty="0"/>
              <a:t>RSS</a:t>
            </a:r>
            <a:r>
              <a:rPr kumimoji="1" lang="zh-CN" altLang="en-US" dirty="0"/>
              <a:t>和</a:t>
            </a:r>
            <a:r>
              <a:rPr kumimoji="1" lang="en-US" altLang="zh-CN" dirty="0"/>
              <a:t>phase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19D8-D4A7-4302-836F-6BE09FA2484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1BCC-5B0B-4E2E-ADFB-5F01A337C7A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A6AC-ECD1-46D1-8AD8-A99FA76A401C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4392" y="121357"/>
            <a:ext cx="2446655" cy="846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CF73-5DCA-4897-BF85-A0A3AED7061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585-09AB-4EEA-BB7F-19588CFBADC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B2AD-F96B-4C3F-A388-61F599842BC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C3E-B697-4474-AF66-F17771CBD7F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6E05-7D34-46AE-AA68-B7F32834D2C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3FCF-D8E0-439E-A0EE-1C5F0CBE929C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AF52-B8D8-4057-A887-4083FFA2F85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A6AC-ECD1-46D1-8AD8-A99FA76A401C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emf"/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1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/>
          <p:nvPr/>
        </p:nvGraphicFramePr>
        <p:xfrm>
          <a:off x="13335" y="34925"/>
          <a:ext cx="12180570" cy="688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10086975" imgH="5686425" progId="Paint.Picture">
                  <p:embed/>
                </p:oleObj>
              </mc:Choice>
              <mc:Fallback>
                <p:oleObj name="" r:id="rId1" imgW="10086975" imgH="56864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35" y="34925"/>
                        <a:ext cx="12180570" cy="6882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Resilience to RSS and Phase Variations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16454" y="2101998"/>
            <a:ext cx="7959092" cy="435133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6" name="内容占位符 2"/>
          <p:cNvSpPr txBox="1"/>
          <p:nvPr/>
        </p:nvSpPr>
        <p:spPr>
          <a:xfrm>
            <a:off x="838200" y="1825625"/>
            <a:ext cx="5715171" cy="59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altLang="zh-CN"/>
              <a:t>Phase-based Angle Estimation Model</a:t>
            </a:r>
            <a:endParaRPr lang="en-GB" altLang="zh-C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Resilience to RSS and Phase Variations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17" y="1988841"/>
            <a:ext cx="4917010" cy="9361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5" y="3224278"/>
            <a:ext cx="4917011" cy="5669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43" y="1690688"/>
            <a:ext cx="5524157" cy="46101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3005" y="2766060"/>
            <a:ext cx="10515600" cy="132556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robust are RSS and phase in reality?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9" name="对象 8"/>
          <p:cNvGraphicFramePr/>
          <p:nvPr/>
        </p:nvGraphicFramePr>
        <p:xfrm>
          <a:off x="1263015" y="1016635"/>
          <a:ext cx="9980295" cy="543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9972675" imgH="5429250" progId="Paint.Picture">
                  <p:embed/>
                </p:oleObj>
              </mc:Choice>
              <mc:Fallback>
                <p:oleObj name="" r:id="rId1" imgW="9972675" imgH="542925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63015" y="1016635"/>
                        <a:ext cx="9980295" cy="543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Robust</a:t>
            </a:r>
            <a:r>
              <a:rPr lang="en-US" altLang="en-GB" dirty="0"/>
              <a:t>ness</a:t>
            </a:r>
            <a:r>
              <a:rPr lang="en-GB" altLang="zh-CN" dirty="0"/>
              <a:t> of Phase and RSS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0010" y="2060575"/>
            <a:ext cx="5290820" cy="2621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4857" y="2060848"/>
            <a:ext cx="5688632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/>
              <a:t>impact of </a:t>
            </a:r>
            <a:r>
              <a:rPr lang="en-US" altLang="en-GB" sz="2800" dirty="0"/>
              <a:t>six</a:t>
            </a:r>
            <a:r>
              <a:rPr lang="en-GB" altLang="zh-CN" sz="2800" dirty="0"/>
              <a:t> parameters:</a:t>
            </a:r>
            <a:endParaRPr lang="en-GB" altLang="zh-CN" sz="2800" dirty="0"/>
          </a:p>
          <a:p>
            <a:r>
              <a:rPr lang="en-GB" altLang="zh-CN" sz="2000" dirty="0"/>
              <a:t>(1) Orientation,</a:t>
            </a:r>
            <a:endParaRPr lang="en-GB" altLang="zh-CN" sz="2000" dirty="0"/>
          </a:p>
          <a:p>
            <a:r>
              <a:rPr lang="en-GB" altLang="zh-CN" sz="2000" dirty="0"/>
              <a:t>(2) Bending or flexing,</a:t>
            </a:r>
            <a:endParaRPr lang="en-GB" altLang="zh-CN" sz="2000" dirty="0"/>
          </a:p>
          <a:p>
            <a:r>
              <a:rPr lang="en-GB" altLang="zh-CN" sz="2000" dirty="0"/>
              <a:t>(3) Surface material that a tag is attached to,</a:t>
            </a:r>
            <a:endParaRPr lang="en-GB" altLang="zh-CN" sz="2000" dirty="0"/>
          </a:p>
          <a:p>
            <a:r>
              <a:rPr lang="en-GB" altLang="zh-CN" sz="2000" dirty="0"/>
              <a:t>(4) Deployment angle, i.e., where the tag is in the antenna’s</a:t>
            </a:r>
            <a:r>
              <a:rPr lang="zh-CN" altLang="en-US" sz="2000" dirty="0"/>
              <a:t> </a:t>
            </a:r>
            <a:r>
              <a:rPr lang="en-GB" altLang="zh-CN" sz="2000" dirty="0"/>
              <a:t>beam (see Figure 7(e)),</a:t>
            </a:r>
            <a:endParaRPr lang="en-GB" altLang="zh-CN" sz="2000" dirty="0"/>
          </a:p>
          <a:p>
            <a:r>
              <a:rPr lang="en-GB" altLang="zh-CN" sz="2000" dirty="0"/>
              <a:t>(</a:t>
            </a:r>
            <a:r>
              <a:rPr lang="en-US" altLang="en-GB" sz="2000" dirty="0"/>
              <a:t>5</a:t>
            </a:r>
            <a:r>
              <a:rPr lang="en-GB" altLang="zh-CN" sz="2000" dirty="0"/>
              <a:t>) Small movements</a:t>
            </a:r>
            <a:r>
              <a:rPr lang="en-US" altLang="en-GB" sz="2000" dirty="0"/>
              <a:t>.</a:t>
            </a:r>
            <a:endParaRPr lang="en-US" altLang="en-GB" sz="2000" dirty="0"/>
          </a:p>
          <a:p>
            <a:r>
              <a:rPr lang="en-US" altLang="en-GB" sz="2000" dirty="0"/>
              <a:t>(6) Environment</a:t>
            </a:r>
            <a:endParaRPr lang="en-GB" altLang="zh-CN" sz="2000" dirty="0"/>
          </a:p>
          <a:p>
            <a:endParaRPr lang="en-GB" altLang="zh-CN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zh-CN" dirty="0"/>
              <a:t>Impact of the Environment</a:t>
            </a:r>
            <a:endParaRPr lang="en-GB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63095"/>
            <a:ext cx="12192000" cy="3531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87465"/>
            <a:ext cx="2743200" cy="365125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30" y="91440"/>
            <a:ext cx="4722495" cy="3209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310" y="91440"/>
            <a:ext cx="4937760" cy="3705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3405505"/>
            <a:ext cx="4540250" cy="3087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10" y="3405505"/>
            <a:ext cx="4633595" cy="3475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48426"/>
          <a:stretch>
            <a:fillRect/>
          </a:stretch>
        </p:blipFill>
        <p:spPr>
          <a:xfrm>
            <a:off x="431800" y="2498092"/>
            <a:ext cx="11328400" cy="300640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623392" y="2517767"/>
            <a:ext cx="2376264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zh-CN" dirty="0"/>
              <a:t>Impact of Tag Orientation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Impact of Tag Orientation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075" y="1870076"/>
            <a:ext cx="11337850" cy="31770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48426"/>
          <a:stretch>
            <a:fillRect/>
          </a:stretch>
        </p:blipFill>
        <p:spPr>
          <a:xfrm>
            <a:off x="431800" y="2498092"/>
            <a:ext cx="11328400" cy="300640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783632" y="2474039"/>
            <a:ext cx="2376264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zh-CN" dirty="0"/>
              <a:t>Impact of Tag Bending Shape</a:t>
            </a:r>
            <a:endParaRPr lang="en-GB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5" name="标题 4"/>
          <p:cNvSpPr/>
          <p:nvPr>
            <p:ph type="title"/>
          </p:nvPr>
        </p:nvSpPr>
        <p:spPr>
          <a:xfrm>
            <a:off x="257810" y="2546350"/>
            <a:ext cx="12240895" cy="132588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Beyond identification function in industry, RFID-sensing systems are proposed in research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Impact of Tag Bending Shape</a:t>
            </a:r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63" y="1599169"/>
            <a:ext cx="12192000" cy="35895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48426"/>
          <a:stretch>
            <a:fillRect/>
          </a:stretch>
        </p:blipFill>
        <p:spPr>
          <a:xfrm>
            <a:off x="431800" y="2498092"/>
            <a:ext cx="11328400" cy="300640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5015880" y="2498092"/>
            <a:ext cx="2376264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zh-CN" dirty="0"/>
              <a:t>Impact of Surface Material</a:t>
            </a:r>
            <a:endParaRPr lang="en-GB" altLang="zh-C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Impact of Surface Material</a:t>
            </a:r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484784"/>
            <a:ext cx="121285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48426"/>
          <a:stretch>
            <a:fillRect/>
          </a:stretch>
        </p:blipFill>
        <p:spPr>
          <a:xfrm>
            <a:off x="431800" y="2498092"/>
            <a:ext cx="11328400" cy="300640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7176120" y="2531280"/>
            <a:ext cx="2376264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zh-CN" dirty="0"/>
              <a:t>Impact of Small Movements</a:t>
            </a:r>
            <a:endParaRPr lang="en-GB" altLang="zh-C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Impact of Small Movements</a:t>
            </a:r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679059"/>
            <a:ext cx="119634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48426"/>
          <a:stretch>
            <a:fillRect/>
          </a:stretch>
        </p:blipFill>
        <p:spPr>
          <a:xfrm>
            <a:off x="431800" y="2498092"/>
            <a:ext cx="11328400" cy="300640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9264352" y="2542543"/>
            <a:ext cx="2376264" cy="23042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zh-CN" dirty="0"/>
              <a:t>Impact of Deployment Angle</a:t>
            </a:r>
            <a:endParaRPr lang="en-GB" altLang="zh-C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Impact of Deployment Angle</a:t>
            </a:r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2143224"/>
            <a:ext cx="120269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Observation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GB" altLang="zh-CN" dirty="0">
                <a:solidFill>
                  <a:srgbClr val="FF0000"/>
                </a:solidFill>
              </a:rPr>
              <a:t>Variations</a:t>
            </a:r>
            <a:r>
              <a:rPr lang="en-GB" altLang="zh-CN" dirty="0"/>
              <a:t> in absolute and differential values of</a:t>
            </a:r>
            <a:r>
              <a:rPr lang="zh-CN" altLang="en-US" dirty="0"/>
              <a:t> </a:t>
            </a:r>
            <a:r>
              <a:rPr lang="en-GB" altLang="zh-CN" dirty="0"/>
              <a:t>both phase and RSS readings for </a:t>
            </a:r>
            <a:r>
              <a:rPr lang="en-GB" altLang="zh-CN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fixed setup and environment</a:t>
            </a:r>
            <a:r>
              <a:rPr lang="en-GB" altLang="zh-CN" dirty="0"/>
              <a:t> </a:t>
            </a:r>
            <a:r>
              <a:rPr lang="en-GB" altLang="zh-CN" dirty="0">
                <a:solidFill>
                  <a:srgbClr val="FF0000"/>
                </a:solidFill>
              </a:rPr>
              <a:t>are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GB" altLang="zh-CN" dirty="0">
                <a:solidFill>
                  <a:srgbClr val="FF0000"/>
                </a:solidFill>
              </a:rPr>
              <a:t>relatively small</a:t>
            </a:r>
            <a:r>
              <a:rPr lang="en-US" altLang="en-GB" dirty="0">
                <a:solidFill>
                  <a:srgbClr val="FF0000"/>
                </a:solidFill>
              </a:rPr>
              <a:t>.</a:t>
            </a:r>
            <a:endParaRPr lang="en-US" alt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zh-CN" dirty="0">
              <a:solidFill>
                <a:srgbClr val="FF0000"/>
              </a:solidFill>
            </a:endParaRPr>
          </a:p>
          <a:p>
            <a:r>
              <a:rPr lang="en-GB" altLang="zh-CN" dirty="0"/>
              <a:t>The absolute and differential values of both </a:t>
            </a:r>
            <a:r>
              <a:rPr lang="en-GB" altLang="zh-CN" dirty="0">
                <a:solidFill>
                  <a:srgbClr val="FF0000"/>
                </a:solidFill>
              </a:rPr>
              <a:t>phase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GB" altLang="zh-CN" dirty="0">
                <a:solidFill>
                  <a:srgbClr val="FF0000"/>
                </a:solidFill>
              </a:rPr>
              <a:t>and RSS </a:t>
            </a:r>
            <a:r>
              <a:rPr lang="en-GB" altLang="zh-CN" dirty="0"/>
              <a:t>readings</a:t>
            </a:r>
            <a:r>
              <a:rPr lang="en-GB" altLang="zh-CN" dirty="0">
                <a:solidFill>
                  <a:srgbClr val="FF0000"/>
                </a:solidFill>
              </a:rPr>
              <a:t> </a:t>
            </a:r>
            <a:r>
              <a:rPr lang="en-GB" altLang="zh-CN" dirty="0"/>
              <a:t>of RFID tags </a:t>
            </a:r>
            <a:r>
              <a:rPr lang="en-GB" altLang="zh-CN" dirty="0">
                <a:solidFill>
                  <a:srgbClr val="FF0000"/>
                </a:solidFill>
              </a:rPr>
              <a:t>can vary significantly when</a:t>
            </a:r>
            <a:r>
              <a:rPr lang="en-GB" altLang="zh-CN" dirty="0"/>
              <a:t> tag</a:t>
            </a:r>
            <a:r>
              <a:rPr lang="zh-CN" altLang="en-US" dirty="0"/>
              <a:t> </a:t>
            </a:r>
            <a:r>
              <a:rPr lang="en-GB" altLang="zh-CN" dirty="0"/>
              <a:t>geometry and environmental conditions </a:t>
            </a:r>
            <a:r>
              <a:rPr lang="en-GB" altLang="zh-CN" dirty="0">
                <a:solidFill>
                  <a:srgbClr val="FF0000"/>
                </a:solidFill>
              </a:rPr>
              <a:t>change</a:t>
            </a:r>
            <a:r>
              <a:rPr lang="en-US" altLang="en-GB" dirty="0">
                <a:solidFill>
                  <a:srgbClr val="FF0000"/>
                </a:solidFill>
              </a:rPr>
              <a:t>.</a:t>
            </a:r>
            <a:endParaRPr lang="en-GB" altLang="zh-CN" dirty="0">
              <a:solidFill>
                <a:srgbClr val="FF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Choosing Appropriate Signal Parameters</a:t>
            </a:r>
            <a:endParaRPr lang="en-GB" altLang="zh-CN" dirty="0"/>
          </a:p>
          <a:p>
            <a:r>
              <a:rPr lang="en-GB" altLang="zh-CN" dirty="0"/>
              <a:t>Choosing Appropriate Tag Types</a:t>
            </a:r>
            <a:endParaRPr lang="en-GB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8" name="对象 7"/>
          <p:cNvGraphicFramePr/>
          <p:nvPr/>
        </p:nvGraphicFramePr>
        <p:xfrm>
          <a:off x="739140" y="626110"/>
          <a:ext cx="10965180" cy="572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10706100" imgH="5600700" progId="Paint.Picture">
                  <p:embed/>
                </p:oleObj>
              </mc:Choice>
              <mc:Fallback>
                <p:oleObj name="" r:id="rId1" imgW="10706100" imgH="56007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9140" y="626110"/>
                        <a:ext cx="10965180" cy="572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33095" y="15654"/>
            <a:ext cx="10515600" cy="1325563"/>
          </a:xfrm>
        </p:spPr>
        <p:txBody>
          <a:bodyPr/>
          <a:p>
            <a:r>
              <a:rPr kumimoji="1" lang="en-US" altLang="zh-CN" dirty="0"/>
              <a:t>RF sensing system</a:t>
            </a:r>
            <a:endParaRPr kumimoji="1" lang="zh-CN" altLang="en-US" dirty="0"/>
          </a:p>
        </p:txBody>
      </p:sp>
      <p:graphicFrame>
        <p:nvGraphicFramePr>
          <p:cNvPr id="13" name="对象 12"/>
          <p:cNvGraphicFramePr/>
          <p:nvPr/>
        </p:nvGraphicFramePr>
        <p:xfrm>
          <a:off x="838200" y="1040130"/>
          <a:ext cx="10104755" cy="568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10096500" imgH="5676900" progId="Paint.Picture">
                  <p:embed/>
                </p:oleObj>
              </mc:Choice>
              <mc:Fallback>
                <p:oleObj name="" r:id="rId1" imgW="10096500" imgH="567690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1040130"/>
                        <a:ext cx="10104755" cy="568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Conclusion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1. High accuracy reported by past studies is repeatable, but </a:t>
            </a:r>
            <a:r>
              <a:rPr lang="zh-CN" altLang="en-US" i="1"/>
              <a:t>only </a:t>
            </a:r>
            <a:r>
              <a:rPr lang="zh-CN" altLang="en-US"/>
              <a:t>when the tag geometry and RF environment are tightly controlled.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/>
              <a:t>2. We should start thinking about how to develop Robust RFID-based sensing systems, instead of improving their accuracy.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</a:t>
            </a:r>
            <a:r>
              <a:rPr lang="zh-CN" altLang="en-US"/>
              <a:t>nspiration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1. more than one tag-&gt;robustness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Tagbeat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(Mobicom16)</a:t>
            </a:r>
            <a:r>
              <a:rPr lang="en-US" altLang="zh-CN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-&gt;Tagtwin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(INFOCOM18)</a:t>
            </a:r>
            <a:endParaRPr lang="en-US" altLang="zh-CN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2. some applications where the </a:t>
            </a:r>
            <a:r>
              <a:rPr lang="en-US" altLang="zh-CN">
                <a:sym typeface="+mn-ea"/>
              </a:rPr>
              <a:t>accuracy is not very important.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“Human object estimation via backscattered radio frequency signal”</a:t>
            </a:r>
            <a:r>
              <a:rPr lang="en-US" altLang="zh-CN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(INFOCOM15)</a:t>
            </a:r>
            <a:endParaRPr lang="en-US" altLang="zh-CN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/>
              <a:t>THANKS</a:t>
            </a:r>
            <a:br>
              <a:rPr kumimoji="1" lang="en-US" altLang="zh-CN" dirty="0"/>
            </a:br>
            <a:r>
              <a:rPr kumimoji="1" lang="en-US" altLang="zh-CN" dirty="0"/>
              <a:t>Q&amp;A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CF73-5DCA-4897-BF85-A0A3AED7061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5" name="对象 4"/>
          <p:cNvGraphicFramePr/>
          <p:nvPr/>
        </p:nvGraphicFramePr>
        <p:xfrm>
          <a:off x="812800" y="824865"/>
          <a:ext cx="10094595" cy="57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10086975" imgH="5705475" progId="Paint.Picture">
                  <p:embed/>
                </p:oleObj>
              </mc:Choice>
              <mc:Fallback>
                <p:oleObj name="" r:id="rId1" imgW="10086975" imgH="57054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2800" y="824865"/>
                        <a:ext cx="10094595" cy="570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675" y="2577465"/>
            <a:ext cx="12068810" cy="132588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none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these systems are in widespread use today?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92835"/>
            <a:ext cx="10515600" cy="515366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hypothesize:</a:t>
            </a:r>
            <a:br>
              <a:rPr lang="zh-CN" altLang="en-US"/>
            </a:br>
            <a:r>
              <a:rPr lang="zh-CN" altLang="en-US"/>
              <a:t>RFID-based sensing is 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 robust</a:t>
            </a:r>
            <a:r>
              <a:rPr lang="zh-CN" altLang="en-US"/>
              <a:t> to variations</a:t>
            </a:r>
            <a:br>
              <a:rPr lang="zh-CN" altLang="en-US"/>
            </a:br>
            <a:r>
              <a:rPr lang="zh-CN" altLang="en-US"/>
              <a:t>in the 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RF environment or tag geometry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0269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6071" y="1690688"/>
            <a:ext cx="7599857" cy="435133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4392" y="121357"/>
            <a:ext cx="2446655" cy="846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r="38290"/>
          <a:stretch>
            <a:fillRect/>
          </a:stretch>
        </p:blipFill>
        <p:spPr>
          <a:xfrm>
            <a:off x="838200" y="3568452"/>
            <a:ext cx="4537720" cy="10668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2201" r="24995"/>
          <a:stretch>
            <a:fillRect/>
          </a:stretch>
        </p:blipFill>
        <p:spPr>
          <a:xfrm>
            <a:off x="838200" y="2564904"/>
            <a:ext cx="5905872" cy="10035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41984"/>
          <a:stretch>
            <a:fillRect/>
          </a:stretch>
        </p:blipFill>
        <p:spPr>
          <a:xfrm>
            <a:off x="838200" y="5382344"/>
            <a:ext cx="4177680" cy="1143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2039422"/>
            <a:ext cx="648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RSS</a:t>
            </a:r>
            <a:r>
              <a:rPr kumimoji="1" lang="zh-CN" altLang="en-US" sz="2800" dirty="0"/>
              <a:t>：</a:t>
            </a:r>
            <a:r>
              <a:rPr kumimoji="1" lang="en-US" altLang="zh-CN" sz="2800" dirty="0"/>
              <a:t>Received Signal Strength</a:t>
            </a:r>
            <a:endParaRPr kumimoji="1"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838200" y="4747188"/>
            <a:ext cx="568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RSP</a:t>
            </a:r>
            <a:r>
              <a:rPr kumimoji="1" lang="zh-CN" altLang="en-US" sz="2800" dirty="0"/>
              <a:t>：</a:t>
            </a:r>
            <a:r>
              <a:rPr kumimoji="1" lang="en-US" altLang="zh-CN" sz="2800" dirty="0"/>
              <a:t>Received Signal Phase</a:t>
            </a:r>
            <a:endParaRPr kumimoji="1" lang="zh-CN" altLang="en-US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4392" y="121357"/>
            <a:ext cx="2446655" cy="846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Resilience to RSS and Phase Variations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10282"/>
          <a:stretch>
            <a:fillRect/>
          </a:stretch>
        </p:blipFill>
        <p:spPr>
          <a:xfrm>
            <a:off x="838200" y="3427933"/>
            <a:ext cx="4398144" cy="9271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4392" y="121357"/>
            <a:ext cx="2446655" cy="846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8692"/>
          <a:stretch>
            <a:fillRect/>
          </a:stretch>
        </p:blipFill>
        <p:spPr>
          <a:xfrm>
            <a:off x="838200" y="2534848"/>
            <a:ext cx="3758704" cy="850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196596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dirty="0"/>
              <a:t>RSS-based Range Estimation</a:t>
            </a:r>
            <a:endParaRPr lang="en-GB" altLang="zh-CN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650" y="1436446"/>
            <a:ext cx="5635150" cy="46061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ghtly_digital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1992</Words>
  <Application>WPS 演示</Application>
  <PresentationFormat>宽屏</PresentationFormat>
  <Paragraphs>153</Paragraphs>
  <Slides>32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黑体</vt:lpstr>
      <vt:lpstr>微软雅黑</vt:lpstr>
      <vt:lpstr>Arial Unicode MS</vt:lpstr>
      <vt:lpstr>等线 Light</vt:lpstr>
      <vt:lpstr>Calibri Light</vt:lpstr>
      <vt:lpstr>等线</vt:lpstr>
      <vt:lpstr>Calibri</vt:lpstr>
      <vt:lpstr>slightly_digital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  Beyond identification function in industry, RFID-sensing systems are proposed in research</vt:lpstr>
      <vt:lpstr>RF sensing system</vt:lpstr>
      <vt:lpstr>PowerPoint 演示文稿</vt:lpstr>
      <vt:lpstr>Why none of these systems are in widespread use today?</vt:lpstr>
      <vt:lpstr>We hypothesize: RFID-based sensing is not robust to variations in the RF environment or tag geometry </vt:lpstr>
      <vt:lpstr>BACKGROUND</vt:lpstr>
      <vt:lpstr>BACKGROUND</vt:lpstr>
      <vt:lpstr>Resilience to RSS and Phase Variations</vt:lpstr>
      <vt:lpstr>Resilience to RSS and Phase Variations</vt:lpstr>
      <vt:lpstr>Resilience to RSS and Phase Variations</vt:lpstr>
      <vt:lpstr>How robust are RSS and phase in reality?</vt:lpstr>
      <vt:lpstr>PowerPoint 演示文稿</vt:lpstr>
      <vt:lpstr>Robustness of Phase and RSS</vt:lpstr>
      <vt:lpstr>Impact of the Environment</vt:lpstr>
      <vt:lpstr>PowerPoint 演示文稿</vt:lpstr>
      <vt:lpstr>Impact of Tag Orientation</vt:lpstr>
      <vt:lpstr>Impact of Tag Orientation</vt:lpstr>
      <vt:lpstr>Impact of Tag Bending Shape</vt:lpstr>
      <vt:lpstr>Impact of Tag Bending Shape</vt:lpstr>
      <vt:lpstr>Impact of Surface Material</vt:lpstr>
      <vt:lpstr>Impact of Surface Material</vt:lpstr>
      <vt:lpstr>Impact of Small Movements</vt:lpstr>
      <vt:lpstr>Impact of Small Movements</vt:lpstr>
      <vt:lpstr>Impact of Deployment Angle</vt:lpstr>
      <vt:lpstr>Impact of Deployment Angle</vt:lpstr>
      <vt:lpstr>Observation</vt:lpstr>
      <vt:lpstr>Discussion</vt:lpstr>
      <vt:lpstr>PowerPoint 演示文稿</vt:lpstr>
      <vt:lpstr>Conclusion</vt:lpstr>
      <vt:lpstr>Inspiration</vt:lpstr>
      <vt:lpstr>THANKS Q&amp;A</vt:lpstr>
    </vt:vector>
  </TitlesOfParts>
  <Company>HKUST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祝驿楠</cp:lastModifiedBy>
  <cp:revision>1371</cp:revision>
  <cp:lastPrinted>2016-04-08T02:17:00Z</cp:lastPrinted>
  <dcterms:created xsi:type="dcterms:W3CDTF">2013-09-30T01:54:00Z</dcterms:created>
  <dcterms:modified xsi:type="dcterms:W3CDTF">2019-11-27T04:20:41Z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