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256" r:id="rId2"/>
    <p:sldId id="257" r:id="rId3"/>
    <p:sldId id="260" r:id="rId4"/>
    <p:sldId id="323" r:id="rId5"/>
    <p:sldId id="288" r:id="rId6"/>
    <p:sldId id="268" r:id="rId7"/>
    <p:sldId id="289" r:id="rId8"/>
    <p:sldId id="291" r:id="rId9"/>
    <p:sldId id="292" r:id="rId10"/>
    <p:sldId id="295" r:id="rId11"/>
    <p:sldId id="304" r:id="rId12"/>
    <p:sldId id="297" r:id="rId13"/>
    <p:sldId id="298" r:id="rId14"/>
    <p:sldId id="299" r:id="rId15"/>
    <p:sldId id="305" r:id="rId16"/>
    <p:sldId id="306" r:id="rId17"/>
    <p:sldId id="300" r:id="rId18"/>
    <p:sldId id="326" r:id="rId19"/>
    <p:sldId id="335" r:id="rId20"/>
    <p:sldId id="273" r:id="rId21"/>
    <p:sldId id="302" r:id="rId22"/>
    <p:sldId id="309" r:id="rId23"/>
    <p:sldId id="308" r:id="rId24"/>
    <p:sldId id="311" r:id="rId25"/>
    <p:sldId id="322" r:id="rId26"/>
    <p:sldId id="319" r:id="rId27"/>
    <p:sldId id="312" r:id="rId28"/>
    <p:sldId id="315" r:id="rId29"/>
    <p:sldId id="313" r:id="rId30"/>
    <p:sldId id="277" r:id="rId31"/>
    <p:sldId id="336" r:id="rId32"/>
    <p:sldId id="279" r:id="rId33"/>
    <p:sldId id="280" r:id="rId34"/>
    <p:sldId id="281" r:id="rId35"/>
    <p:sldId id="338" r:id="rId36"/>
    <p:sldId id="283" r:id="rId37"/>
    <p:sldId id="320" r:id="rId38"/>
    <p:sldId id="339" r:id="rId39"/>
    <p:sldId id="340" r:id="rId40"/>
    <p:sldId id="284" r:id="rId41"/>
    <p:sldId id="316" r:id="rId42"/>
    <p:sldId id="317" r:id="rId43"/>
    <p:sldId id="318" r:id="rId44"/>
    <p:sldId id="331" r:id="rId45"/>
    <p:sldId id="286" r:id="rId46"/>
    <p:sldId id="337" r:id="rId47"/>
    <p:sldId id="32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p:restoredTop sz="70514" autoAdjust="0"/>
  </p:normalViewPr>
  <p:slideViewPr>
    <p:cSldViewPr snapToGrid="0" snapToObjects="1">
      <p:cViewPr varScale="1">
        <p:scale>
          <a:sx n="53" d="100"/>
          <a:sy n="53" d="100"/>
        </p:scale>
        <p:origin x="68"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Workbook5"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23925942837"/>
          <c:y val="6.7414061483523996E-2"/>
          <c:w val="0.66053022611128565"/>
          <c:h val="0.62472653105249198"/>
        </c:manualLayout>
      </c:layout>
      <c:barChart>
        <c:barDir val="col"/>
        <c:grouping val="clustered"/>
        <c:varyColors val="0"/>
        <c:ser>
          <c:idx val="0"/>
          <c:order val="0"/>
          <c:tx>
            <c:strRef>
              <c:f>Sheet1!$H$1</c:f>
              <c:strCache>
                <c:ptCount val="1"/>
                <c:pt idx="0">
                  <c:v>Top-5 error</c:v>
                </c:pt>
              </c:strCache>
            </c:strRef>
          </c:tx>
          <c:spPr>
            <a:solidFill>
              <a:schemeClr val="accent1"/>
            </a:solidFill>
            <a:ln>
              <a:noFill/>
            </a:ln>
            <a:effectLst/>
          </c:spPr>
          <c:invertIfNegative val="0"/>
          <c:cat>
            <c:strRef>
              <c:f>Sheet1!$G$2:$G$11</c:f>
              <c:strCache>
                <c:ptCount val="10"/>
                <c:pt idx="0">
                  <c:v>AlexNet</c:v>
                </c:pt>
                <c:pt idx="1">
                  <c:v>Inception-V1</c:v>
                </c:pt>
                <c:pt idx="2">
                  <c:v>VGG-16</c:v>
                </c:pt>
                <c:pt idx="3">
                  <c:v>VGG-19</c:v>
                </c:pt>
                <c:pt idx="4">
                  <c:v>ResNet-18</c:v>
                </c:pt>
                <c:pt idx="5">
                  <c:v>ResNet-34</c:v>
                </c:pt>
                <c:pt idx="6">
                  <c:v>ResNet-50</c:v>
                </c:pt>
                <c:pt idx="7">
                  <c:v>ResNet-101</c:v>
                </c:pt>
                <c:pt idx="8">
                  <c:v>ResNet-152</c:v>
                </c:pt>
                <c:pt idx="9">
                  <c:v>ResNet-200</c:v>
                </c:pt>
              </c:strCache>
            </c:strRef>
          </c:cat>
          <c:val>
            <c:numRef>
              <c:f>Sheet1!$H$2:$H$11</c:f>
              <c:numCache>
                <c:formatCode>General</c:formatCode>
                <c:ptCount val="10"/>
                <c:pt idx="0">
                  <c:v>19.8</c:v>
                </c:pt>
                <c:pt idx="1">
                  <c:v>10.07</c:v>
                </c:pt>
                <c:pt idx="2">
                  <c:v>8.8000000000000007</c:v>
                </c:pt>
                <c:pt idx="3">
                  <c:v>9</c:v>
                </c:pt>
                <c:pt idx="4">
                  <c:v>10.76</c:v>
                </c:pt>
                <c:pt idx="5">
                  <c:v>8.74</c:v>
                </c:pt>
                <c:pt idx="6">
                  <c:v>7.02</c:v>
                </c:pt>
                <c:pt idx="7">
                  <c:v>6.21</c:v>
                </c:pt>
                <c:pt idx="8">
                  <c:v>6.1599999999999966</c:v>
                </c:pt>
                <c:pt idx="9">
                  <c:v>5.79</c:v>
                </c:pt>
              </c:numCache>
            </c:numRef>
          </c:val>
          <c:extLst>
            <c:ext xmlns:c16="http://schemas.microsoft.com/office/drawing/2014/chart" uri="{C3380CC4-5D6E-409C-BE32-E72D297353CC}">
              <c16:uniqueId val="{00000000-0BB2-494D-888A-3A60733A9585}"/>
            </c:ext>
          </c:extLst>
        </c:ser>
        <c:dLbls>
          <c:showLegendKey val="0"/>
          <c:showVal val="0"/>
          <c:showCatName val="0"/>
          <c:showSerName val="0"/>
          <c:showPercent val="0"/>
          <c:showBubbleSize val="0"/>
        </c:dLbls>
        <c:gapWidth val="219"/>
        <c:overlap val="-27"/>
        <c:axId val="-2050483728"/>
        <c:axId val="-2050586896"/>
      </c:barChart>
      <c:scatterChart>
        <c:scatterStyle val="lineMarker"/>
        <c:varyColors val="0"/>
        <c:ser>
          <c:idx val="1"/>
          <c:order val="1"/>
          <c:tx>
            <c:strRef>
              <c:f>Sheet1!$I$1</c:f>
              <c:strCache>
                <c:ptCount val="1"/>
                <c:pt idx="0">
                  <c:v>Time per frame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strRef>
              <c:f>Sheet1!$G$2:$G$11</c:f>
              <c:strCache>
                <c:ptCount val="10"/>
                <c:pt idx="0">
                  <c:v>AlexNet</c:v>
                </c:pt>
                <c:pt idx="1">
                  <c:v>Inception-V1</c:v>
                </c:pt>
                <c:pt idx="2">
                  <c:v>VGG-16</c:v>
                </c:pt>
                <c:pt idx="3">
                  <c:v>VGG-19</c:v>
                </c:pt>
                <c:pt idx="4">
                  <c:v>ResNet-18</c:v>
                </c:pt>
                <c:pt idx="5">
                  <c:v>ResNet-34</c:v>
                </c:pt>
                <c:pt idx="6">
                  <c:v>ResNet-50</c:v>
                </c:pt>
                <c:pt idx="7">
                  <c:v>ResNet-101</c:v>
                </c:pt>
                <c:pt idx="8">
                  <c:v>ResNet-152</c:v>
                </c:pt>
                <c:pt idx="9">
                  <c:v>ResNet-200</c:v>
                </c:pt>
              </c:strCache>
            </c:strRef>
          </c:xVal>
          <c:yVal>
            <c:numRef>
              <c:f>Sheet1!$I$2:$I$11</c:f>
              <c:numCache>
                <c:formatCode>General</c:formatCode>
                <c:ptCount val="10"/>
                <c:pt idx="0">
                  <c:v>14.56</c:v>
                </c:pt>
                <c:pt idx="1">
                  <c:v>39.14</c:v>
                </c:pt>
                <c:pt idx="2">
                  <c:v>128.62</c:v>
                </c:pt>
                <c:pt idx="3">
                  <c:v>147.32</c:v>
                </c:pt>
                <c:pt idx="4">
                  <c:v>31.54</c:v>
                </c:pt>
                <c:pt idx="5">
                  <c:v>51.59</c:v>
                </c:pt>
                <c:pt idx="6">
                  <c:v>103.58</c:v>
                </c:pt>
                <c:pt idx="7">
                  <c:v>156.44</c:v>
                </c:pt>
                <c:pt idx="8">
                  <c:v>217.91</c:v>
                </c:pt>
                <c:pt idx="9">
                  <c:v>296.51</c:v>
                </c:pt>
              </c:numCache>
            </c:numRef>
          </c:yVal>
          <c:smooth val="0"/>
          <c:extLst>
            <c:ext xmlns:c16="http://schemas.microsoft.com/office/drawing/2014/chart" uri="{C3380CC4-5D6E-409C-BE32-E72D297353CC}">
              <c16:uniqueId val="{00000001-0BB2-494D-888A-3A60733A9585}"/>
            </c:ext>
          </c:extLst>
        </c:ser>
        <c:dLbls>
          <c:showLegendKey val="0"/>
          <c:showVal val="0"/>
          <c:showCatName val="0"/>
          <c:showSerName val="0"/>
          <c:showPercent val="0"/>
          <c:showBubbleSize val="0"/>
        </c:dLbls>
        <c:axId val="-2047783184"/>
        <c:axId val="-2052479216"/>
      </c:scatterChart>
      <c:catAx>
        <c:axId val="-205048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zh-CN"/>
          </a:p>
        </c:txPr>
        <c:crossAx val="-2050586896"/>
        <c:crosses val="autoZero"/>
        <c:auto val="1"/>
        <c:lblAlgn val="ctr"/>
        <c:lblOffset val="100"/>
        <c:noMultiLvlLbl val="0"/>
      </c:catAx>
      <c:valAx>
        <c:axId val="-2050586896"/>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r>
                  <a:rPr lang="en-US"/>
                  <a:t>Top-5 error (%)</a:t>
                </a:r>
              </a:p>
            </c:rich>
          </c:tx>
          <c:overlay val="0"/>
          <c:spPr>
            <a:noFill/>
            <a:ln>
              <a:noFill/>
            </a:ln>
            <a:effectLst/>
          </c:spPr>
          <c:txPr>
            <a:bodyPr rot="-54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zh-CN"/>
          </a:p>
        </c:txPr>
        <c:crossAx val="-2050483728"/>
        <c:crosses val="autoZero"/>
        <c:crossBetween val="between"/>
      </c:valAx>
      <c:valAx>
        <c:axId val="-2052479216"/>
        <c:scaling>
          <c:orientation val="minMax"/>
        </c:scaling>
        <c:delete val="0"/>
        <c:axPos val="r"/>
        <c:title>
          <c:tx>
            <c:rich>
              <a:bodyPr rot="-54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r>
                  <a:rPr lang="en-US"/>
                  <a:t>Processing time per frame (ms)</a:t>
                </a:r>
              </a:p>
            </c:rich>
          </c:tx>
          <c:layout>
            <c:manualLayout>
              <c:xMode val="edge"/>
              <c:yMode val="edge"/>
              <c:x val="0.92659224312499999"/>
              <c:y val="1.7643476447932099E-2"/>
            </c:manualLayout>
          </c:layout>
          <c:overlay val="0"/>
          <c:spPr>
            <a:noFill/>
            <a:ln>
              <a:noFill/>
            </a:ln>
            <a:effectLst/>
          </c:spPr>
          <c:txPr>
            <a:bodyPr rot="-54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zh-CN"/>
          </a:p>
        </c:txPr>
        <c:crossAx val="-2047783184"/>
        <c:crosses val="max"/>
        <c:crossBetween val="midCat"/>
      </c:valAx>
      <c:valAx>
        <c:axId val="-2047783184"/>
        <c:scaling>
          <c:orientation val="minMax"/>
        </c:scaling>
        <c:delete val="1"/>
        <c:axPos val="b"/>
        <c:numFmt formatCode="General" sourceLinked="1"/>
        <c:majorTickMark val="out"/>
        <c:minorTickMark val="none"/>
        <c:tickLblPos val="nextTo"/>
        <c:crossAx val="-2052479216"/>
        <c:crosses val="autoZero"/>
        <c:crossBetween val="midCat"/>
      </c:valAx>
      <c:spPr>
        <a:noFill/>
        <a:ln>
          <a:noFill/>
        </a:ln>
        <a:effectLst/>
      </c:spPr>
    </c:plotArea>
    <c:legend>
      <c:legendPos val="b"/>
      <c:layout>
        <c:manualLayout>
          <c:xMode val="edge"/>
          <c:yMode val="edge"/>
          <c:x val="0.19199432396624599"/>
          <c:y val="8.3915250129465199E-2"/>
          <c:w val="0.56406620554461895"/>
          <c:h val="0.109360642940547"/>
        </c:manualLayout>
      </c:layout>
      <c:overlay val="0"/>
      <c:spPr>
        <a:noFill/>
        <a:ln>
          <a:noFill/>
        </a:ln>
        <a:effectLst/>
      </c:spPr>
      <c:txPr>
        <a:bodyPr rot="0" spcFirstLastPara="1" vertOverflow="ellipsis" vert="horz" wrap="square" anchor="ctr" anchorCtr="1"/>
        <a:lstStyle/>
        <a:p>
          <a:pPr>
            <a:defRPr sz="17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700"/>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0950E-2487-4E41-A76D-E1C4FC82355E}" type="datetimeFigureOut">
              <a:rPr lang="en-US" smtClean="0"/>
              <a:t>11/19/2019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01D79-CAB1-2C4C-82C5-BDCEE09264B2}" type="slidenum">
              <a:rPr lang="en-US" smtClean="0"/>
              <a:t>‹#›</a:t>
            </a:fld>
            <a:endParaRPr lang="en-US"/>
          </a:p>
        </p:txBody>
      </p:sp>
    </p:spTree>
    <p:extLst>
      <p:ext uri="{BB962C8B-B14F-4D97-AF65-F5344CB8AC3E}">
        <p14:creationId xmlns:p14="http://schemas.microsoft.com/office/powerpoint/2010/main" val="156107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zh-CN" altLang="en-US" dirty="0"/>
              <a:t>大家好，今天我为大家介绍的论文来自 </a:t>
            </a:r>
            <a:r>
              <a:rPr lang="en-US" altLang="zh-CN" dirty="0"/>
              <a:t>SigComm’18, </a:t>
            </a:r>
            <a:r>
              <a:rPr lang="zh-CN" altLang="en-US" dirty="0"/>
              <a:t>是 </a:t>
            </a:r>
            <a:r>
              <a:rPr lang="en-US" altLang="zh-CN" dirty="0" err="1"/>
              <a:t>Uchicago</a:t>
            </a:r>
            <a:r>
              <a:rPr lang="en-US" altLang="zh-CN" dirty="0"/>
              <a:t>, MS research, Berkeley </a:t>
            </a:r>
            <a:r>
              <a:rPr lang="zh-CN" altLang="en-US" dirty="0"/>
              <a:t>合作写的。标题是 </a:t>
            </a:r>
            <a:r>
              <a:rPr lang="en-US" altLang="zh-CN" dirty="0"/>
              <a:t>Chameleon: Scalable …</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a:t>
            </a:fld>
            <a:endParaRPr lang="en-US"/>
          </a:p>
        </p:txBody>
      </p:sp>
    </p:spTree>
    <p:extLst>
      <p:ext uri="{BB962C8B-B14F-4D97-AF65-F5344CB8AC3E}">
        <p14:creationId xmlns:p14="http://schemas.microsoft.com/office/powerpoint/2010/main" val="29698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本文的处理方法就是不断地去重新 </a:t>
            </a:r>
            <a:r>
              <a:rPr lang="en-US" altLang="zh-CN" dirty="0"/>
              <a:t>profile </a:t>
            </a:r>
            <a:r>
              <a:rPr lang="zh-CN" altLang="en-US" dirty="0"/>
              <a:t>视频来修改</a:t>
            </a:r>
            <a:r>
              <a:rPr lang="en-US" altLang="zh-CN" dirty="0"/>
              <a:t> configuration.</a:t>
            </a:r>
            <a:endParaRPr lang="zh-CN" altLang="en-US" dirty="0"/>
          </a:p>
        </p:txBody>
      </p:sp>
      <p:sp>
        <p:nvSpPr>
          <p:cNvPr id="4" name="灯片编号占位符 3"/>
          <p:cNvSpPr>
            <a:spLocks noGrp="1"/>
          </p:cNvSpPr>
          <p:nvPr>
            <p:ph type="sldNum" sz="quarter" idx="5"/>
          </p:nvPr>
        </p:nvSpPr>
        <p:spPr/>
        <p:txBody>
          <a:bodyPr/>
          <a:lstStyle/>
          <a:p>
            <a:fld id="{F4B01D79-CAB1-2C4C-82C5-BDCEE09264B2}" type="slidenum">
              <a:rPr lang="en-US" smtClean="0"/>
              <a:t>10</a:t>
            </a:fld>
            <a:endParaRPr lang="en-US"/>
          </a:p>
        </p:txBody>
      </p:sp>
    </p:spTree>
    <p:extLst>
      <p:ext uri="{BB962C8B-B14F-4D97-AF65-F5344CB8AC3E}">
        <p14:creationId xmlns:p14="http://schemas.microsoft.com/office/powerpoint/2010/main" val="170187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具体来说就是通过一个专门的服务器，周期性地重新 </a:t>
            </a:r>
            <a:r>
              <a:rPr lang="en-US" altLang="zh-CN" dirty="0"/>
              <a:t>profile </a:t>
            </a:r>
            <a:r>
              <a:rPr lang="zh-CN" altLang="en-US" dirty="0"/>
              <a:t>视频，并动态修改计算节点采用的视频处理 </a:t>
            </a:r>
            <a:r>
              <a:rPr lang="en-US" altLang="zh-CN" dirty="0"/>
              <a:t>pipeline.</a:t>
            </a:r>
            <a:endParaRPr lang="zh-CN" altLang="en-US" dirty="0"/>
          </a:p>
        </p:txBody>
      </p:sp>
      <p:sp>
        <p:nvSpPr>
          <p:cNvPr id="4" name="灯片编号占位符 3"/>
          <p:cNvSpPr>
            <a:spLocks noGrp="1"/>
          </p:cNvSpPr>
          <p:nvPr>
            <p:ph type="sldNum" sz="quarter" idx="5"/>
          </p:nvPr>
        </p:nvSpPr>
        <p:spPr/>
        <p:txBody>
          <a:bodyPr/>
          <a:lstStyle/>
          <a:p>
            <a:fld id="{F4B01D79-CAB1-2C4C-82C5-BDCEE09264B2}" type="slidenum">
              <a:rPr lang="en-US" smtClean="0"/>
              <a:t>11</a:t>
            </a:fld>
            <a:endParaRPr lang="en-US"/>
          </a:p>
        </p:txBody>
      </p:sp>
    </p:spTree>
    <p:extLst>
      <p:ext uri="{BB962C8B-B14F-4D97-AF65-F5344CB8AC3E}">
        <p14:creationId xmlns:p14="http://schemas.microsoft.com/office/powerpoint/2010/main" val="1706162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这张图说明了周期性地重新选择 </a:t>
            </a:r>
            <a:r>
              <a:rPr lang="en-US" altLang="zh-CN" dirty="0"/>
              <a:t>configuration </a:t>
            </a:r>
            <a:r>
              <a:rPr lang="zh-CN" altLang="en-US" dirty="0"/>
              <a:t>可能带来的优势。横轴是视频中 </a:t>
            </a:r>
            <a:r>
              <a:rPr lang="en-US" altLang="zh-CN" dirty="0"/>
              <a:t>F1-score &gt; 70% </a:t>
            </a:r>
            <a:r>
              <a:rPr lang="zh-CN" altLang="en-US" dirty="0"/>
              <a:t>的帧的占比，越往右边准确度越高</a:t>
            </a:r>
            <a:endParaRPr lang="en-US" altLang="zh-CN" dirty="0"/>
          </a:p>
          <a:p>
            <a:r>
              <a:rPr lang="zh-CN" altLang="en-US" dirty="0"/>
              <a:t> 蓝色部分是之前的对每个视频只进行一次分析的效果。红色部分是在每个时间窗口重新选取 </a:t>
            </a:r>
            <a:r>
              <a:rPr lang="en-US" altLang="zh-CN" dirty="0"/>
              <a:t>configuration </a:t>
            </a:r>
            <a:r>
              <a:rPr lang="zh-CN" altLang="en-US" dirty="0"/>
              <a:t>之后的效果。</a:t>
            </a:r>
            <a:endParaRPr lang="en-US" altLang="zh-CN" dirty="0"/>
          </a:p>
          <a:p>
            <a:endParaRPr lang="en-US" altLang="zh-CN" dirty="0"/>
          </a:p>
          <a:p>
            <a:r>
              <a:rPr lang="zh-CN" altLang="en-US" dirty="0"/>
              <a:t>实验 </a:t>
            </a:r>
            <a:r>
              <a:rPr lang="en-US" altLang="zh-CN" dirty="0"/>
              <a:t>setting: do exhaustive search every time window</a:t>
            </a:r>
          </a:p>
        </p:txBody>
      </p:sp>
      <p:sp>
        <p:nvSpPr>
          <p:cNvPr id="4" name="灯片编号占位符 3"/>
          <p:cNvSpPr>
            <a:spLocks noGrp="1"/>
          </p:cNvSpPr>
          <p:nvPr>
            <p:ph type="sldNum" sz="quarter" idx="5"/>
          </p:nvPr>
        </p:nvSpPr>
        <p:spPr/>
        <p:txBody>
          <a:bodyPr/>
          <a:lstStyle/>
          <a:p>
            <a:fld id="{F4B01D79-CAB1-2C4C-82C5-BDCEE09264B2}" type="slidenum">
              <a:rPr lang="en-US" smtClean="0"/>
              <a:t>12</a:t>
            </a:fld>
            <a:endParaRPr lang="en-US"/>
          </a:p>
        </p:txBody>
      </p:sp>
    </p:spTree>
    <p:extLst>
      <p:ext uri="{BB962C8B-B14F-4D97-AF65-F5344CB8AC3E}">
        <p14:creationId xmlns:p14="http://schemas.microsoft.com/office/powerpoint/2010/main" val="3835520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对很多应用都适用</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14</a:t>
            </a:fld>
            <a:endParaRPr lang="en-US"/>
          </a:p>
        </p:txBody>
      </p:sp>
    </p:spTree>
    <p:extLst>
      <p:ext uri="{BB962C8B-B14F-4D97-AF65-F5344CB8AC3E}">
        <p14:creationId xmlns:p14="http://schemas.microsoft.com/office/powerpoint/2010/main" val="1105217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4B01D79-CAB1-2C4C-82C5-BDCEE09264B2}" type="slidenum">
              <a:rPr lang="en-US" smtClean="0"/>
              <a:t>15</a:t>
            </a:fld>
            <a:endParaRPr lang="en-US"/>
          </a:p>
        </p:txBody>
      </p:sp>
    </p:spTree>
    <p:extLst>
      <p:ext uri="{BB962C8B-B14F-4D97-AF65-F5344CB8AC3E}">
        <p14:creationId xmlns:p14="http://schemas.microsoft.com/office/powerpoint/2010/main" val="999487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第一个观察是时间上的相关性，想法就是在一小段时间中，视频的特征不会发生太大的变化，</a:t>
            </a:r>
          </a:p>
        </p:txBody>
      </p:sp>
      <p:sp>
        <p:nvSpPr>
          <p:cNvPr id="4" name="灯片编号占位符 3"/>
          <p:cNvSpPr>
            <a:spLocks noGrp="1"/>
          </p:cNvSpPr>
          <p:nvPr>
            <p:ph type="sldNum" sz="quarter" idx="5"/>
          </p:nvPr>
        </p:nvSpPr>
        <p:spPr/>
        <p:txBody>
          <a:bodyPr/>
          <a:lstStyle/>
          <a:p>
            <a:fld id="{F4B01D79-CAB1-2C4C-82C5-BDCEE09264B2}" type="slidenum">
              <a:rPr lang="en-US" smtClean="0"/>
              <a:t>17</a:t>
            </a:fld>
            <a:endParaRPr lang="en-US"/>
          </a:p>
        </p:txBody>
      </p:sp>
    </p:spTree>
    <p:extLst>
      <p:ext uri="{BB962C8B-B14F-4D97-AF65-F5344CB8AC3E}">
        <p14:creationId xmlns:p14="http://schemas.microsoft.com/office/powerpoint/2010/main" val="27795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这张图中包含了</a:t>
            </a:r>
            <a:r>
              <a:rPr lang="en-US" altLang="zh-CN" sz="1200" b="0" i="0" u="none" strike="noStrike" kern="1200" baseline="0" dirty="0">
                <a:solidFill>
                  <a:schemeClr val="tx1"/>
                </a:solidFill>
                <a:latin typeface="+mn-lt"/>
                <a:ea typeface="+mn-ea"/>
                <a:cs typeface="+mn-cs"/>
              </a:rPr>
              <a:t>120 </a:t>
            </a:r>
            <a:r>
              <a:rPr lang="zh-CN" altLang="en-US" sz="1200" b="0" i="0" u="none" strike="noStrike" kern="1200" baseline="0" dirty="0">
                <a:solidFill>
                  <a:schemeClr val="tx1"/>
                </a:solidFill>
                <a:latin typeface="+mn-lt"/>
                <a:ea typeface="+mn-ea"/>
                <a:cs typeface="+mn-cs"/>
              </a:rPr>
              <a:t>个</a:t>
            </a:r>
            <a:r>
              <a:rPr lang="en-US" altLang="zh-CN" sz="1200" b="0" i="0" u="none" strike="noStrike" kern="1200" baseline="0" dirty="0">
                <a:solidFill>
                  <a:schemeClr val="tx1"/>
                </a:solidFill>
                <a:latin typeface="+mn-lt"/>
                <a:ea typeface="+mn-ea"/>
                <a:cs typeface="+mn-cs"/>
              </a:rPr>
              <a:t> 150s </a:t>
            </a:r>
            <a:r>
              <a:rPr lang="zh-CN" altLang="en-US" sz="1200" b="0" i="0" u="none" strike="noStrike" kern="1200" baseline="0" dirty="0">
                <a:solidFill>
                  <a:schemeClr val="tx1"/>
                </a:solidFill>
                <a:latin typeface="+mn-lt"/>
                <a:ea typeface="+mn-ea"/>
                <a:cs typeface="+mn-cs"/>
              </a:rPr>
              <a:t>长的视频片段，横轴是一段视频中连续的准确度超过 </a:t>
            </a:r>
            <a:r>
              <a:rPr lang="en-US" altLang="zh-CN" sz="1200" b="0" i="0" u="none" strike="noStrike" kern="1200" baseline="0" dirty="0">
                <a:solidFill>
                  <a:schemeClr val="tx1"/>
                </a:solidFill>
                <a:latin typeface="+mn-lt"/>
                <a:ea typeface="+mn-ea"/>
                <a:cs typeface="+mn-cs"/>
              </a:rPr>
              <a:t>70 </a:t>
            </a:r>
            <a:r>
              <a:rPr lang="zh-CN" altLang="en-US" sz="1200" b="0" i="0" u="none" strike="noStrike" kern="1200" baseline="0" dirty="0">
                <a:solidFill>
                  <a:schemeClr val="tx1"/>
                </a:solidFill>
                <a:latin typeface="+mn-lt"/>
                <a:ea typeface="+mn-ea"/>
                <a:cs typeface="+mn-cs"/>
              </a:rPr>
              <a:t>的视频帧的长度。</a:t>
            </a:r>
            <a:endParaRPr lang="en-US" altLang="zh-CN" sz="1200" b="0" i="0" u="none" strike="noStrike" kern="1200" baseline="0" dirty="0">
              <a:solidFill>
                <a:schemeClr val="tx1"/>
              </a:solidFill>
              <a:latin typeface="+mn-lt"/>
              <a:ea typeface="+mn-ea"/>
              <a:cs typeface="+mn-cs"/>
            </a:endParaRPr>
          </a:p>
          <a:p>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可以看出</a:t>
            </a:r>
            <a:r>
              <a:rPr lang="en-US" altLang="zh-CN" sz="1200" b="0" i="0" u="none" strike="noStrike" kern="1200" baseline="0" dirty="0">
                <a:solidFill>
                  <a:schemeClr val="tx1"/>
                </a:solidFill>
                <a:latin typeface="+mn-lt"/>
                <a:ea typeface="+mn-ea"/>
                <a:cs typeface="+mn-cs"/>
              </a:rPr>
              <a:t>50% </a:t>
            </a:r>
            <a:r>
              <a:rPr lang="zh-CN" altLang="en-US" sz="1200" b="0" i="0" u="none" strike="noStrike" kern="1200" baseline="0" dirty="0">
                <a:solidFill>
                  <a:schemeClr val="tx1"/>
                </a:solidFill>
                <a:latin typeface="+mn-lt"/>
                <a:ea typeface="+mn-ea"/>
                <a:cs typeface="+mn-cs"/>
              </a:rPr>
              <a:t>的视频中该长度都超过了 </a:t>
            </a:r>
            <a:r>
              <a:rPr lang="en-US" altLang="zh-CN" sz="1200" b="0" i="0" u="none" strike="noStrike" kern="1200" baseline="0" dirty="0">
                <a:solidFill>
                  <a:schemeClr val="tx1"/>
                </a:solidFill>
                <a:latin typeface="+mn-lt"/>
                <a:ea typeface="+mn-ea"/>
                <a:cs typeface="+mn-cs"/>
              </a:rPr>
              <a:t>300 </a:t>
            </a:r>
            <a:r>
              <a:rPr lang="zh-CN" altLang="en-US" sz="1200" b="0" i="0" u="none" strike="noStrike" kern="1200" baseline="0" dirty="0">
                <a:solidFill>
                  <a:schemeClr val="tx1"/>
                </a:solidFill>
                <a:latin typeface="+mn-lt"/>
                <a:ea typeface="+mn-ea"/>
                <a:cs typeface="+mn-cs"/>
              </a:rPr>
              <a:t>帧，也就是 </a:t>
            </a:r>
            <a:r>
              <a:rPr lang="en-US" altLang="zh-CN" sz="1200" b="0" i="0" u="none" strike="noStrike" kern="1200" baseline="0" dirty="0">
                <a:solidFill>
                  <a:schemeClr val="tx1"/>
                </a:solidFill>
                <a:latin typeface="+mn-lt"/>
                <a:ea typeface="+mn-ea"/>
                <a:cs typeface="+mn-cs"/>
              </a:rPr>
              <a:t>6 </a:t>
            </a:r>
            <a:r>
              <a:rPr lang="zh-CN" altLang="en-US" sz="1200" b="0" i="0" u="none" strike="noStrike" kern="1200" baseline="0" dirty="0">
                <a:solidFill>
                  <a:schemeClr val="tx1"/>
                </a:solidFill>
                <a:latin typeface="+mn-lt"/>
                <a:ea typeface="+mn-ea"/>
                <a:cs typeface="+mn-cs"/>
              </a:rPr>
              <a:t>秒钟时间。</a:t>
            </a:r>
            <a:endParaRPr lang="zh-CN" altLang="en-US" dirty="0"/>
          </a:p>
        </p:txBody>
      </p:sp>
      <p:sp>
        <p:nvSpPr>
          <p:cNvPr id="4" name="灯片编号占位符 3"/>
          <p:cNvSpPr>
            <a:spLocks noGrp="1"/>
          </p:cNvSpPr>
          <p:nvPr>
            <p:ph type="sldNum" sz="quarter" idx="5"/>
          </p:nvPr>
        </p:nvSpPr>
        <p:spPr/>
        <p:txBody>
          <a:bodyPr/>
          <a:lstStyle/>
          <a:p>
            <a:fld id="{F4B01D79-CAB1-2C4C-82C5-BDCEE09264B2}" type="slidenum">
              <a:rPr lang="en-US" smtClean="0"/>
              <a:t>18</a:t>
            </a:fld>
            <a:endParaRPr lang="en-US"/>
          </a:p>
        </p:txBody>
      </p:sp>
    </p:spTree>
    <p:extLst>
      <p:ext uri="{BB962C8B-B14F-4D97-AF65-F5344CB8AC3E}">
        <p14:creationId xmlns:p14="http://schemas.microsoft.com/office/powerpoint/2010/main" val="35407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第二个</a:t>
            </a:r>
            <a:r>
              <a:rPr lang="en-US" altLang="zh-CN" dirty="0"/>
              <a:t>·</a:t>
            </a:r>
            <a:r>
              <a:rPr lang="zh-CN" altLang="en-US" dirty="0"/>
              <a:t>想法是空间上的相关性，主要就摄像头之间的相关关系。直观上来理解，在监控领域经常有许多摄像头在相同的时间、相似或者相近的地点进行部署，因此对于一个摄像头好的 </a:t>
            </a:r>
            <a:r>
              <a:rPr lang="en-US" altLang="zh-CN" dirty="0"/>
              <a:t>configuration </a:t>
            </a:r>
            <a:r>
              <a:rPr lang="zh-CN" altLang="en-US" dirty="0"/>
              <a:t>可能对于其他的也好。</a:t>
            </a:r>
            <a:endParaRPr lang="en-US" altLang="zh-CN" dirty="0"/>
          </a:p>
          <a:p>
            <a:endParaRPr lang="en-US" altLang="zh-CN" dirty="0"/>
          </a:p>
          <a:p>
            <a:r>
              <a:rPr lang="zh-CN" altLang="en-US" dirty="0"/>
              <a:t>超市货架！</a:t>
            </a:r>
            <a:endParaRPr lang="en-US" altLang="zh-CN" dirty="0"/>
          </a:p>
          <a:p>
            <a:endParaRPr lang="en-US" altLang="zh-CN" dirty="0"/>
          </a:p>
          <a:p>
            <a:r>
              <a:rPr lang="zh-CN" altLang="en-US" dirty="0"/>
              <a:t>本文才用的视频分组算法非常 </a:t>
            </a:r>
            <a:r>
              <a:rPr lang="en-US" altLang="zh-CN" dirty="0"/>
              <a:t>naïve, </a:t>
            </a:r>
            <a:r>
              <a:rPr lang="zh-CN" altLang="en-US" dirty="0"/>
              <a:t>就是先随机。。。</a:t>
            </a:r>
          </a:p>
        </p:txBody>
      </p:sp>
      <p:sp>
        <p:nvSpPr>
          <p:cNvPr id="4" name="灯片编号占位符 3"/>
          <p:cNvSpPr>
            <a:spLocks noGrp="1"/>
          </p:cNvSpPr>
          <p:nvPr>
            <p:ph type="sldNum" sz="quarter" idx="5"/>
          </p:nvPr>
        </p:nvSpPr>
        <p:spPr/>
        <p:txBody>
          <a:bodyPr/>
          <a:lstStyle/>
          <a:p>
            <a:fld id="{F4B01D79-CAB1-2C4C-82C5-BDCEE09264B2}" type="slidenum">
              <a:rPr lang="en-US" smtClean="0"/>
              <a:t>19</a:t>
            </a:fld>
            <a:endParaRPr lang="en-US"/>
          </a:p>
        </p:txBody>
      </p:sp>
    </p:spTree>
    <p:extLst>
      <p:ext uri="{BB962C8B-B14F-4D97-AF65-F5344CB8AC3E}">
        <p14:creationId xmlns:p14="http://schemas.microsoft.com/office/powerpoint/2010/main" val="3808580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4B01D79-CAB1-2C4C-82C5-BDCEE09264B2}" type="slidenum">
              <a:rPr lang="en-US" smtClean="0"/>
              <a:t>22</a:t>
            </a:fld>
            <a:endParaRPr lang="en-US"/>
          </a:p>
        </p:txBody>
      </p:sp>
    </p:spTree>
    <p:extLst>
      <p:ext uri="{BB962C8B-B14F-4D97-AF65-F5344CB8AC3E}">
        <p14:creationId xmlns:p14="http://schemas.microsoft.com/office/powerpoint/2010/main" val="49736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如何结合在一起优化 </a:t>
            </a:r>
            <a:r>
              <a:rPr lang="en-US" altLang="zh-CN" dirty="0"/>
              <a:t>profiling </a:t>
            </a:r>
            <a:r>
              <a:rPr lang="zh-CN" altLang="en-US" dirty="0"/>
              <a:t>时间</a:t>
            </a:r>
            <a:endParaRPr lang="en-US" altLang="zh-CN" dirty="0"/>
          </a:p>
          <a:p>
            <a:endParaRPr lang="en-US" dirty="0"/>
          </a:p>
          <a:p>
            <a:r>
              <a:rPr lang="zh-CN" altLang="en-US" dirty="0"/>
              <a:t>首先假设有这样一组摄像头，他们都满足 </a:t>
            </a:r>
            <a:r>
              <a:rPr lang="en-US" altLang="zh-CN" dirty="0"/>
              <a:t>cross-camera correlation.</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23</a:t>
            </a:fld>
            <a:endParaRPr lang="en-US"/>
          </a:p>
        </p:txBody>
      </p:sp>
    </p:spTree>
    <p:extLst>
      <p:ext uri="{BB962C8B-B14F-4D97-AF65-F5344CB8AC3E}">
        <p14:creationId xmlns:p14="http://schemas.microsoft.com/office/powerpoint/2010/main" val="78203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目前来说，随着计算机视觉的不断发展，摄像头和视频分析的应用越来越多，本文主要针对的是对固定摄像头进行实时视频分析的应用。例如。。。</a:t>
            </a:r>
            <a:endParaRPr lang="en-US" altLang="zh-CN" dirty="0"/>
          </a:p>
          <a:p>
            <a:endParaRPr lang="en-US" altLang="zh-CN" dirty="0"/>
          </a:p>
          <a:p>
            <a:r>
              <a:rPr lang="zh-CN" altLang="en-US" dirty="0"/>
              <a:t>注意到本文所涉及到的诸如工厂、交通分析等场景都可以</a:t>
            </a:r>
            <a:endParaRPr lang="en-US" altLang="zh-CN" dirty="0"/>
          </a:p>
        </p:txBody>
      </p:sp>
      <p:sp>
        <p:nvSpPr>
          <p:cNvPr id="4" name="灯片编号占位符 3"/>
          <p:cNvSpPr>
            <a:spLocks noGrp="1"/>
          </p:cNvSpPr>
          <p:nvPr>
            <p:ph type="sldNum" sz="quarter" idx="5"/>
          </p:nvPr>
        </p:nvSpPr>
        <p:spPr/>
        <p:txBody>
          <a:bodyPr/>
          <a:lstStyle/>
          <a:p>
            <a:fld id="{F4B01D79-CAB1-2C4C-82C5-BDCEE09264B2}" type="slidenum">
              <a:rPr lang="en-US" smtClean="0"/>
              <a:t>2</a:t>
            </a:fld>
            <a:endParaRPr lang="en-US"/>
          </a:p>
        </p:txBody>
      </p:sp>
    </p:spTree>
    <p:extLst>
      <p:ext uri="{BB962C8B-B14F-4D97-AF65-F5344CB8AC3E}">
        <p14:creationId xmlns:p14="http://schemas.microsoft.com/office/powerpoint/2010/main" val="569177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之前的方法是对视频最开始的一个时间窗口对每一个视频分别进行分析并找出最好的 </a:t>
            </a:r>
            <a:r>
              <a:rPr lang="en-US" altLang="zh-CN" dirty="0"/>
              <a:t>config</a:t>
            </a:r>
            <a:r>
              <a:rPr lang="zh-CN" altLang="en-US" dirty="0"/>
              <a:t>。 这样的计算开销是占满了整个蓝色部分。</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24</a:t>
            </a:fld>
            <a:endParaRPr lang="en-US"/>
          </a:p>
        </p:txBody>
      </p:sp>
    </p:spTree>
    <p:extLst>
      <p:ext uri="{BB962C8B-B14F-4D97-AF65-F5344CB8AC3E}">
        <p14:creationId xmlns:p14="http://schemas.microsoft.com/office/powerpoint/2010/main" val="349888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Temporal Correlation.</a:t>
            </a:r>
          </a:p>
          <a:p>
            <a:endParaRPr lang="en-US" dirty="0"/>
          </a:p>
          <a:p>
            <a:r>
              <a:rPr lang="zh-CN" altLang="en-US" dirty="0"/>
              <a:t>将每一个时间窗口细分成小的片段，默认时间窗口为 </a:t>
            </a:r>
            <a:r>
              <a:rPr lang="en-US" altLang="zh-CN" dirty="0"/>
              <a:t>4s, </a:t>
            </a:r>
            <a:r>
              <a:rPr lang="zh-CN" altLang="en-US" dirty="0"/>
              <a:t>片段长度为 </a:t>
            </a:r>
            <a:r>
              <a:rPr lang="en-US" altLang="zh-CN" dirty="0"/>
              <a:t>1s</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25</a:t>
            </a:fld>
            <a:endParaRPr lang="en-US"/>
          </a:p>
        </p:txBody>
      </p:sp>
    </p:spTree>
    <p:extLst>
      <p:ext uri="{BB962C8B-B14F-4D97-AF65-F5344CB8AC3E}">
        <p14:creationId xmlns:p14="http://schemas.microsoft.com/office/powerpoint/2010/main" val="860629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通过第一个时间片段的 </a:t>
            </a:r>
            <a:r>
              <a:rPr lang="en-US" altLang="zh-CN" dirty="0"/>
              <a:t>profile </a:t>
            </a:r>
            <a:r>
              <a:rPr lang="zh-CN" altLang="en-US" dirty="0"/>
              <a:t>来得到前 </a:t>
            </a:r>
            <a:r>
              <a:rPr lang="en-US" altLang="zh-CN" dirty="0"/>
              <a:t>k </a:t>
            </a:r>
            <a:r>
              <a:rPr lang="zh-CN" altLang="en-US" dirty="0"/>
              <a:t>好的</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26</a:t>
            </a:fld>
            <a:endParaRPr lang="en-US"/>
          </a:p>
        </p:txBody>
      </p:sp>
    </p:spTree>
    <p:extLst>
      <p:ext uri="{BB962C8B-B14F-4D97-AF65-F5344CB8AC3E}">
        <p14:creationId xmlns:p14="http://schemas.microsoft.com/office/powerpoint/2010/main" val="3296111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subsequent nodes only need to choose top-k</a:t>
            </a:r>
          </a:p>
        </p:txBody>
      </p:sp>
      <p:sp>
        <p:nvSpPr>
          <p:cNvPr id="4" name="Slide Number Placeholder 3"/>
          <p:cNvSpPr>
            <a:spLocks noGrp="1"/>
          </p:cNvSpPr>
          <p:nvPr>
            <p:ph type="sldNum" sz="quarter" idx="10"/>
          </p:nvPr>
        </p:nvSpPr>
        <p:spPr/>
        <p:txBody>
          <a:bodyPr/>
          <a:lstStyle/>
          <a:p>
            <a:fld id="{F4B01D79-CAB1-2C4C-82C5-BDCEE09264B2}" type="slidenum">
              <a:rPr lang="en-US" smtClean="0"/>
              <a:t>27</a:t>
            </a:fld>
            <a:endParaRPr lang="en-US"/>
          </a:p>
        </p:txBody>
      </p:sp>
    </p:spTree>
    <p:extLst>
      <p:ext uri="{BB962C8B-B14F-4D97-AF65-F5344CB8AC3E}">
        <p14:creationId xmlns:p14="http://schemas.microsoft.com/office/powerpoint/2010/main" val="1159429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Camera correlation: Leader </a:t>
            </a:r>
            <a:r>
              <a:rPr lang="en-US" dirty="0">
                <a:sym typeface="Wingdings" panose="05000000000000000000" pitchFamily="2" charset="2"/>
              </a:rPr>
              <a:t> follower</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28</a:t>
            </a:fld>
            <a:endParaRPr lang="en-US"/>
          </a:p>
        </p:txBody>
      </p:sp>
    </p:spTree>
    <p:extLst>
      <p:ext uri="{BB962C8B-B14F-4D97-AF65-F5344CB8AC3E}">
        <p14:creationId xmlns:p14="http://schemas.microsoft.com/office/powerpoint/2010/main" val="322536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然而，即使这一个深蓝色的点，其所需要的的计算开销也是非常大的，需要在指数级别的搜索空间进行搜索，并且每次搜索都需要很多的 </a:t>
            </a:r>
            <a:r>
              <a:rPr lang="en-US" altLang="zh-CN" dirty="0"/>
              <a:t>GPU </a:t>
            </a:r>
            <a:r>
              <a:rPr lang="zh-CN" altLang="en-US" dirty="0"/>
              <a:t>开销。</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29</a:t>
            </a:fld>
            <a:endParaRPr lang="en-US"/>
          </a:p>
        </p:txBody>
      </p:sp>
    </p:spTree>
    <p:extLst>
      <p:ext uri="{BB962C8B-B14F-4D97-AF65-F5344CB8AC3E}">
        <p14:creationId xmlns:p14="http://schemas.microsoft.com/office/powerpoint/2010/main" val="1125157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Wingdings" panose="05000000000000000000" pitchFamily="2" charset="2"/>
              </a:rPr>
              <a:t>第三个关键点就是减少单次分析所需要的时间，主要方法是利用各个不同的配置之间的独立性以及配置对资源开销的单调性进行优化。</a:t>
            </a:r>
            <a:endParaRPr lang="en-US" altLang="zh-CN" dirty="0">
              <a:sym typeface="Wingdings" panose="05000000000000000000" pitchFamily="2" charset="2"/>
            </a:endParaRPr>
          </a:p>
          <a:p>
            <a:endParaRPr lang="en-US" altLang="zh-CN" dirty="0">
              <a:sym typeface="Wingdings" panose="05000000000000000000" pitchFamily="2" charset="2"/>
            </a:endParaRPr>
          </a:p>
          <a:p>
            <a:r>
              <a:rPr lang="zh-CN" altLang="en-US" dirty="0">
                <a:sym typeface="Wingdings" panose="05000000000000000000" pitchFamily="2" charset="2"/>
              </a:rPr>
              <a:t>第一点是坐着的经验观察，第二点是显然的。</a:t>
            </a:r>
            <a:endParaRPr lang="en-US" altLang="zh-CN" dirty="0">
              <a:sym typeface="Wingdings" panose="05000000000000000000" pitchFamily="2" charset="2"/>
            </a:endParaRPr>
          </a:p>
        </p:txBody>
      </p:sp>
      <p:sp>
        <p:nvSpPr>
          <p:cNvPr id="4" name="灯片编号占位符 3"/>
          <p:cNvSpPr>
            <a:spLocks noGrp="1"/>
          </p:cNvSpPr>
          <p:nvPr>
            <p:ph type="sldNum" sz="quarter" idx="5"/>
          </p:nvPr>
        </p:nvSpPr>
        <p:spPr/>
        <p:txBody>
          <a:bodyPr/>
          <a:lstStyle/>
          <a:p>
            <a:fld id="{F4B01D79-CAB1-2C4C-82C5-BDCEE09264B2}" type="slidenum">
              <a:rPr lang="en-US" smtClean="0"/>
              <a:t>30</a:t>
            </a:fld>
            <a:endParaRPr lang="en-US"/>
          </a:p>
        </p:txBody>
      </p:sp>
    </p:spTree>
    <p:extLst>
      <p:ext uri="{BB962C8B-B14F-4D97-AF65-F5344CB8AC3E}">
        <p14:creationId xmlns:p14="http://schemas.microsoft.com/office/powerpoint/2010/main" val="1542845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测试每一个节点的准确时，讲其他变量设置成最好的然后进行调节。每一组 </a:t>
            </a:r>
            <a:r>
              <a:rPr lang="en-US" altLang="zh-CN" dirty="0"/>
              <a:t>configuration </a:t>
            </a:r>
            <a:r>
              <a:rPr lang="zh-CN" altLang="en-US" dirty="0"/>
              <a:t>的准确度由单个准确度相乘得到。将准确度大于阈值的 </a:t>
            </a:r>
            <a:r>
              <a:rPr lang="en-US" altLang="zh-CN" dirty="0"/>
              <a:t>configuration </a:t>
            </a:r>
            <a:r>
              <a:rPr lang="zh-CN" altLang="en-US" dirty="0"/>
              <a:t>按照计算开销进行排序，取开销最小的 </a:t>
            </a:r>
            <a:r>
              <a:rPr lang="en-US" altLang="zh-CN" dirty="0"/>
              <a:t>k </a:t>
            </a:r>
            <a:r>
              <a:rPr lang="zh-CN" altLang="en-US" dirty="0"/>
              <a:t>个。</a:t>
            </a:r>
            <a:endParaRPr lang="en-US" altLang="zh-CN" dirty="0"/>
          </a:p>
          <a:p>
            <a:endParaRPr lang="en-US" altLang="zh-CN" dirty="0"/>
          </a:p>
          <a:p>
            <a:r>
              <a:rPr lang="zh-CN" altLang="en-US" dirty="0"/>
              <a:t>这样一来搜索空间从 </a:t>
            </a:r>
            <a:r>
              <a:rPr lang="en-US" altLang="zh-CN" dirty="0"/>
              <a:t>O(</a:t>
            </a:r>
            <a:r>
              <a:rPr lang="en-US" altLang="zh-CN" dirty="0" err="1"/>
              <a:t>m^n</a:t>
            </a:r>
            <a:r>
              <a:rPr lang="en-US" altLang="zh-CN" dirty="0"/>
              <a:t>) </a:t>
            </a:r>
            <a:r>
              <a:rPr lang="zh-CN" altLang="en-US" dirty="0"/>
              <a:t>变成了 </a:t>
            </a:r>
            <a:r>
              <a:rPr lang="en-US" altLang="zh-CN" dirty="0"/>
              <a:t>O(</a:t>
            </a:r>
            <a:r>
              <a:rPr lang="en-US" altLang="zh-CN" dirty="0" err="1"/>
              <a:t>mn</a:t>
            </a:r>
            <a:r>
              <a:rPr lang="en-US" altLang="zh-CN" dirty="0"/>
              <a:t>)</a:t>
            </a:r>
          </a:p>
          <a:p>
            <a:endParaRPr lang="en-US" altLang="zh-CN" dirty="0"/>
          </a:p>
          <a:p>
            <a:r>
              <a:rPr lang="zh-CN" altLang="en-US" dirty="0"/>
              <a:t>此外，在浅蓝色节点时，测试每一个节点时，将其他节点设置成一个较低的默认值，从而减少计算量。</a:t>
            </a:r>
          </a:p>
        </p:txBody>
      </p:sp>
      <p:sp>
        <p:nvSpPr>
          <p:cNvPr id="4" name="灯片编号占位符 3"/>
          <p:cNvSpPr>
            <a:spLocks noGrp="1"/>
          </p:cNvSpPr>
          <p:nvPr>
            <p:ph type="sldNum" sz="quarter" idx="5"/>
          </p:nvPr>
        </p:nvSpPr>
        <p:spPr/>
        <p:txBody>
          <a:bodyPr/>
          <a:lstStyle/>
          <a:p>
            <a:fld id="{F4B01D79-CAB1-2C4C-82C5-BDCEE09264B2}" type="slidenum">
              <a:rPr lang="en-US" smtClean="0"/>
              <a:t>31</a:t>
            </a:fld>
            <a:endParaRPr lang="en-US"/>
          </a:p>
        </p:txBody>
      </p:sp>
    </p:spTree>
    <p:extLst>
      <p:ext uri="{BB962C8B-B14F-4D97-AF65-F5344CB8AC3E}">
        <p14:creationId xmlns:p14="http://schemas.microsoft.com/office/powerpoint/2010/main" val="1203871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两种数据集，两种视频分析的 </a:t>
            </a:r>
            <a:r>
              <a:rPr lang="en-US" altLang="zh-CN" dirty="0"/>
              <a:t>pipeline.</a:t>
            </a:r>
          </a:p>
          <a:p>
            <a:endParaRPr lang="en-US" altLang="zh-CN" dirty="0"/>
          </a:p>
          <a:p>
            <a:r>
              <a:rPr lang="en-US" altLang="zh-CN" dirty="0"/>
              <a:t>Accuracy </a:t>
            </a:r>
            <a:r>
              <a:rPr lang="zh-CN" altLang="en-US" dirty="0"/>
              <a:t>主要是采取 </a:t>
            </a:r>
            <a:r>
              <a:rPr lang="en-US" altLang="zh-CN" dirty="0"/>
              <a:t>bounding-box accuracy, </a:t>
            </a:r>
            <a:r>
              <a:rPr lang="zh-CN" altLang="en-US" dirty="0"/>
              <a:t>就是目标相同并且 </a:t>
            </a:r>
            <a:r>
              <a:rPr lang="en-US" altLang="zh-CN" dirty="0"/>
              <a:t>IOU&gt;</a:t>
            </a:r>
            <a:r>
              <a:rPr lang="zh-CN" altLang="en-US" dirty="0"/>
              <a:t>阈值</a:t>
            </a:r>
          </a:p>
        </p:txBody>
      </p:sp>
      <p:sp>
        <p:nvSpPr>
          <p:cNvPr id="4" name="灯片编号占位符 3"/>
          <p:cNvSpPr>
            <a:spLocks noGrp="1"/>
          </p:cNvSpPr>
          <p:nvPr>
            <p:ph type="sldNum" sz="quarter" idx="5"/>
          </p:nvPr>
        </p:nvSpPr>
        <p:spPr/>
        <p:txBody>
          <a:bodyPr/>
          <a:lstStyle/>
          <a:p>
            <a:fld id="{F4B01D79-CAB1-2C4C-82C5-BDCEE09264B2}" type="slidenum">
              <a:rPr lang="en-US" smtClean="0"/>
              <a:t>32</a:t>
            </a:fld>
            <a:endParaRPr lang="en-US"/>
          </a:p>
        </p:txBody>
      </p:sp>
    </p:spTree>
    <p:extLst>
      <p:ext uri="{BB962C8B-B14F-4D97-AF65-F5344CB8AC3E}">
        <p14:creationId xmlns:p14="http://schemas.microsoft.com/office/powerpoint/2010/main" val="1954856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r>
                  <a:rPr lang="zh-CN" altLang="en-US" dirty="0"/>
                  <a:t>这个结果是在交通监控数据集上的，每个点代表一段视频，横轴是视频中准确度超过阈值的帧的比例。纵轴是平均 </a:t>
                </a:r>
                <a:r>
                  <a:rPr lang="en-US" altLang="zh-CN" dirty="0"/>
                  <a:t>GPU </a:t>
                </a:r>
                <a:r>
                  <a:rPr lang="zh-CN" altLang="en-US" dirty="0"/>
                  <a:t>时间。这个圆圈是对数据用 </a:t>
                </a:r>
                <a:r>
                  <a:rPr lang="en-US" altLang="zh-CN" dirty="0"/>
                  <a:t>2D </a:t>
                </a:r>
                <a:r>
                  <a:rPr lang="zh-CN" altLang="en-US" dirty="0"/>
                  <a:t>正态分布拟合之后画的 </a:t>
                </a:r>
                <a14:m>
                  <m:oMath xmlns:m="http://schemas.openxmlformats.org/officeDocument/2006/math">
                    <m:r>
                      <a:rPr lang="en-US" altLang="zh-CN" b="0" i="1" smtClean="0">
                        <a:latin typeface="Cambria Math" panose="02040503050406030204" pitchFamily="18" charset="0"/>
                      </a:rPr>
                      <m:t>1−</m:t>
                    </m:r>
                    <m:r>
                      <a:rPr lang="en-US" altLang="zh-CN" b="0" i="1" smtClean="0">
                        <a:latin typeface="Cambria Math" panose="02040503050406030204" pitchFamily="18" charset="0"/>
                      </a:rPr>
                      <m:t>𝜎</m:t>
                    </m:r>
                  </m:oMath>
                </a14:m>
                <a:r>
                  <a:rPr lang="en-US" altLang="zh-CN" dirty="0"/>
                  <a:t> </a:t>
                </a:r>
                <a:r>
                  <a:rPr lang="zh-CN" altLang="en-US" dirty="0"/>
                  <a:t>的圈，算法同时将结果的 </a:t>
                </a:r>
                <a:r>
                  <a:rPr lang="en-US" altLang="zh-CN" dirty="0"/>
                  <a:t>variance </a:t>
                </a:r>
                <a:r>
                  <a:rPr lang="zh-CN" altLang="en-US" dirty="0"/>
                  <a:t>减小了许多。</a:t>
                </a:r>
                <a:endParaRPr lang="en-US" altLang="zh-CN" dirty="0"/>
              </a:p>
              <a:p>
                <a:endParaRPr lang="en-US" altLang="zh-CN" dirty="0"/>
              </a:p>
              <a:p>
                <a:r>
                  <a:rPr lang="zh-CN" altLang="en-US" dirty="0"/>
                  <a:t>当计算资源是 </a:t>
                </a:r>
                <a:r>
                  <a:rPr lang="en-US" altLang="zh-CN" dirty="0"/>
                  <a:t>AWS/Azure </a:t>
                </a:r>
                <a:r>
                  <a:rPr lang="zh-CN" altLang="en-US" dirty="0"/>
                  <a:t>之类的弹性云的时候，这样的节约是有意义的。</a:t>
                </a:r>
                <a:endParaRPr lang="en-US" altLang="zh-CN" dirty="0"/>
              </a:p>
              <a:p>
                <a:endParaRPr lang="en-US" altLang="zh-CN" dirty="0"/>
              </a:p>
              <a:p>
                <a:r>
                  <a:rPr lang="zh-CN" altLang="en-US" dirty="0"/>
                  <a:t>左右两张图分别是不同的视频分析 </a:t>
                </a:r>
                <a:r>
                  <a:rPr lang="en-US" altLang="zh-CN" dirty="0"/>
                  <a:t>pipeline.</a:t>
                </a:r>
                <a:endParaRPr lang="zh-CN" altLang="en-US" dirty="0"/>
              </a:p>
            </p:txBody>
          </p:sp>
        </mc:Choice>
        <mc:Fallback>
          <p:sp>
            <p:nvSpPr>
              <p:cNvPr id="3" name="备注占位符 2"/>
              <p:cNvSpPr>
                <a:spLocks noGrp="1"/>
              </p:cNvSpPr>
              <p:nvPr>
                <p:ph type="body" idx="1"/>
              </p:nvPr>
            </p:nvSpPr>
            <p:spPr/>
            <p:txBody>
              <a:bodyPr/>
              <a:lstStyle/>
              <a:p>
                <a:r>
                  <a:rPr lang="zh-CN" altLang="en-US" dirty="0"/>
                  <a:t>这个结果是在交通监控数据集上的，每个点代表一段视频，横轴是视频中准确度超过阈值的帧的比例。纵轴是平均 </a:t>
                </a:r>
                <a:r>
                  <a:rPr lang="en-US" altLang="zh-CN" dirty="0"/>
                  <a:t>GPU </a:t>
                </a:r>
                <a:r>
                  <a:rPr lang="zh-CN" altLang="en-US" dirty="0"/>
                  <a:t>时间。这个圆圈是对数据用 </a:t>
                </a:r>
                <a:r>
                  <a:rPr lang="en-US" altLang="zh-CN" dirty="0"/>
                  <a:t>2D </a:t>
                </a:r>
                <a:r>
                  <a:rPr lang="zh-CN" altLang="en-US" dirty="0"/>
                  <a:t>正态分布拟合之后画的 </a:t>
                </a:r>
                <a:r>
                  <a:rPr lang="en-US" altLang="zh-CN" b="0" i="0">
                    <a:latin typeface="Cambria Math" panose="02040503050406030204" pitchFamily="18" charset="0"/>
                  </a:rPr>
                  <a:t>1−𝜎</a:t>
                </a:r>
                <a:r>
                  <a:rPr lang="en-US" altLang="zh-CN" dirty="0"/>
                  <a:t> </a:t>
                </a:r>
                <a:r>
                  <a:rPr lang="zh-CN" altLang="en-US" dirty="0"/>
                  <a:t>的圈，算法同时将结果的 </a:t>
                </a:r>
                <a:r>
                  <a:rPr lang="en-US" altLang="zh-CN" dirty="0"/>
                  <a:t>variance </a:t>
                </a:r>
                <a:r>
                  <a:rPr lang="zh-CN" altLang="en-US" dirty="0"/>
                  <a:t>减小了许多。</a:t>
                </a:r>
                <a:endParaRPr lang="en-US" altLang="zh-CN" dirty="0"/>
              </a:p>
              <a:p>
                <a:endParaRPr lang="en-US" altLang="zh-CN" dirty="0"/>
              </a:p>
              <a:p>
                <a:r>
                  <a:rPr lang="zh-CN" altLang="en-US" dirty="0"/>
                  <a:t>当计算资源是 </a:t>
                </a:r>
                <a:r>
                  <a:rPr lang="en-US" altLang="zh-CN" dirty="0"/>
                  <a:t>AWS/Azure </a:t>
                </a:r>
                <a:r>
                  <a:rPr lang="zh-CN" altLang="en-US" dirty="0"/>
                  <a:t>之类的弹性云的时候，这样的节约是有意义的。</a:t>
                </a:r>
                <a:endParaRPr lang="en-US" altLang="zh-CN" dirty="0"/>
              </a:p>
              <a:p>
                <a:endParaRPr lang="en-US" altLang="zh-CN" dirty="0"/>
              </a:p>
              <a:p>
                <a:r>
                  <a:rPr lang="zh-CN" altLang="en-US" dirty="0"/>
                  <a:t>左右两张图分别是不同的视频分析 </a:t>
                </a:r>
                <a:r>
                  <a:rPr lang="en-US" altLang="zh-CN" dirty="0"/>
                  <a:t>pipeline.</a:t>
                </a:r>
                <a:endParaRPr lang="zh-CN" altLang="en-US" dirty="0"/>
              </a:p>
            </p:txBody>
          </p:sp>
        </mc:Fallback>
      </mc:AlternateContent>
      <p:sp>
        <p:nvSpPr>
          <p:cNvPr id="4" name="灯片编号占位符 3"/>
          <p:cNvSpPr>
            <a:spLocks noGrp="1"/>
          </p:cNvSpPr>
          <p:nvPr>
            <p:ph type="sldNum" sz="quarter" idx="5"/>
          </p:nvPr>
        </p:nvSpPr>
        <p:spPr/>
        <p:txBody>
          <a:bodyPr/>
          <a:lstStyle/>
          <a:p>
            <a:fld id="{F4B01D79-CAB1-2C4C-82C5-BDCEE09264B2}" type="slidenum">
              <a:rPr lang="en-US" smtClean="0"/>
              <a:t>33</a:t>
            </a:fld>
            <a:endParaRPr lang="en-US"/>
          </a:p>
        </p:txBody>
      </p:sp>
    </p:spTree>
    <p:extLst>
      <p:ext uri="{BB962C8B-B14F-4D97-AF65-F5344CB8AC3E}">
        <p14:creationId xmlns:p14="http://schemas.microsoft.com/office/powerpoint/2010/main" val="412142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Traffic control problem: higher accuracy </a:t>
            </a:r>
            <a:r>
              <a:rPr lang="en-US" altLang="zh-CN" dirty="0">
                <a:sym typeface="Wingdings" panose="05000000000000000000" pitchFamily="2" charset="2"/>
              </a:rPr>
              <a:t> higher cost</a:t>
            </a:r>
          </a:p>
          <a:p>
            <a:r>
              <a:rPr lang="zh-CN" altLang="en-US" dirty="0">
                <a:sym typeface="Wingdings" panose="05000000000000000000" pitchFamily="2" charset="2"/>
              </a:rPr>
              <a:t>这些应用的普及也带来了新的问题，比如说随着计算机视觉技术的发展，一个趋势就是虽然准确度越来越高，但是对应的计算开销也变大了。</a:t>
            </a:r>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3</a:t>
            </a:fld>
            <a:endParaRPr lang="en-US"/>
          </a:p>
        </p:txBody>
      </p:sp>
    </p:spTree>
    <p:extLst>
      <p:ext uri="{BB962C8B-B14F-4D97-AF65-F5344CB8AC3E}">
        <p14:creationId xmlns:p14="http://schemas.microsoft.com/office/powerpoint/2010/main" val="263007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根据地理位置分成了 </a:t>
            </a:r>
            <a:r>
              <a:rPr lang="en-US" altLang="zh-CN" dirty="0"/>
              <a:t>4 </a:t>
            </a:r>
            <a:r>
              <a:rPr lang="zh-CN" altLang="en-US" dirty="0"/>
              <a:t>个 </a:t>
            </a:r>
            <a:r>
              <a:rPr lang="en-US" altLang="zh-CN" dirty="0"/>
              <a:t>group</a:t>
            </a:r>
            <a:r>
              <a:rPr lang="zh-CN" altLang="en-US" dirty="0"/>
              <a:t>， 结果与交通摄像头是相似的。</a:t>
            </a:r>
          </a:p>
        </p:txBody>
      </p:sp>
      <p:sp>
        <p:nvSpPr>
          <p:cNvPr id="4" name="灯片编号占位符 3"/>
          <p:cNvSpPr>
            <a:spLocks noGrp="1"/>
          </p:cNvSpPr>
          <p:nvPr>
            <p:ph type="sldNum" sz="quarter" idx="5"/>
          </p:nvPr>
        </p:nvSpPr>
        <p:spPr/>
        <p:txBody>
          <a:bodyPr/>
          <a:lstStyle/>
          <a:p>
            <a:fld id="{F4B01D79-CAB1-2C4C-82C5-BDCEE09264B2}" type="slidenum">
              <a:rPr lang="en-US" smtClean="0"/>
              <a:t>34</a:t>
            </a:fld>
            <a:endParaRPr lang="en-US"/>
          </a:p>
        </p:txBody>
      </p:sp>
    </p:spTree>
    <p:extLst>
      <p:ext uri="{BB962C8B-B14F-4D97-AF65-F5344CB8AC3E}">
        <p14:creationId xmlns:p14="http://schemas.microsoft.com/office/powerpoint/2010/main" val="112687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接着，我们对算法中的一些具体参数进行分析，分别是时间窗口的选取和 </a:t>
            </a:r>
            <a:r>
              <a:rPr lang="en-US" altLang="zh-CN" dirty="0"/>
              <a:t>top-k </a:t>
            </a:r>
            <a:r>
              <a:rPr lang="zh-CN" altLang="en-US" dirty="0"/>
              <a:t>的 </a:t>
            </a:r>
            <a:r>
              <a:rPr lang="en-US" altLang="zh-CN" dirty="0"/>
              <a:t>k.</a:t>
            </a:r>
          </a:p>
          <a:p>
            <a:endParaRPr lang="en-US" altLang="zh-CN" dirty="0"/>
          </a:p>
          <a:p>
            <a:r>
              <a:rPr lang="zh-CN" altLang="en-US" dirty="0"/>
              <a:t>对于时间窗口，在最开始延长窗口能在降低较多计算开销的同时保持较好的准确度，</a:t>
            </a:r>
            <a:r>
              <a:rPr lang="en-US" altLang="zh-CN" dirty="0"/>
              <a:t>T=3-5 </a:t>
            </a:r>
            <a:r>
              <a:rPr lang="zh-CN" altLang="en-US" dirty="0"/>
              <a:t>时比较好。而后面当 </a:t>
            </a:r>
            <a:r>
              <a:rPr lang="en-US" altLang="zh-CN" dirty="0"/>
              <a:t>T </a:t>
            </a:r>
            <a:r>
              <a:rPr lang="zh-CN" altLang="en-US" dirty="0"/>
              <a:t>比较大时就不在合适。</a:t>
            </a:r>
            <a:endParaRPr lang="en-US" altLang="zh-CN" dirty="0"/>
          </a:p>
          <a:p>
            <a:endParaRPr lang="en-US" altLang="zh-CN" dirty="0"/>
          </a:p>
          <a:p>
            <a:r>
              <a:rPr lang="zh-CN" altLang="en-US" dirty="0"/>
              <a:t>对于 </a:t>
            </a:r>
            <a:r>
              <a:rPr lang="en-US" altLang="zh-CN" dirty="0"/>
              <a:t>k, k&lt;5 </a:t>
            </a:r>
            <a:r>
              <a:rPr lang="zh-CN" altLang="en-US" dirty="0"/>
              <a:t>时会对精度有较为严重的影响。</a:t>
            </a:r>
          </a:p>
        </p:txBody>
      </p:sp>
      <p:sp>
        <p:nvSpPr>
          <p:cNvPr id="4" name="灯片编号占位符 3"/>
          <p:cNvSpPr>
            <a:spLocks noGrp="1"/>
          </p:cNvSpPr>
          <p:nvPr>
            <p:ph type="sldNum" sz="quarter" idx="5"/>
          </p:nvPr>
        </p:nvSpPr>
        <p:spPr/>
        <p:txBody>
          <a:bodyPr/>
          <a:lstStyle/>
          <a:p>
            <a:fld id="{F4B01D79-CAB1-2C4C-82C5-BDCEE09264B2}" type="slidenum">
              <a:rPr lang="en-US" smtClean="0"/>
              <a:t>35</a:t>
            </a:fld>
            <a:endParaRPr lang="en-US"/>
          </a:p>
        </p:txBody>
      </p:sp>
    </p:spTree>
    <p:extLst>
      <p:ext uri="{BB962C8B-B14F-4D97-AF65-F5344CB8AC3E}">
        <p14:creationId xmlns:p14="http://schemas.microsoft.com/office/powerpoint/2010/main" val="1619818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cross camera correlation</a:t>
            </a:r>
          </a:p>
          <a:p>
            <a:endParaRPr lang="en-US" altLang="zh-CN" dirty="0"/>
          </a:p>
          <a:p>
            <a:r>
              <a:rPr lang="en-US" altLang="zh-CN" dirty="0"/>
              <a:t>add camera reduce profile time linearly</a:t>
            </a:r>
          </a:p>
          <a:p>
            <a:endParaRPr lang="en-US" altLang="zh-CN" dirty="0"/>
          </a:p>
          <a:p>
            <a:r>
              <a:rPr lang="en-US" altLang="zh-CN" dirty="0"/>
              <a:t>Accuracy drop </a:t>
            </a:r>
            <a:r>
              <a:rPr lang="en-US" altLang="zh-CN" dirty="0">
                <a:sym typeface="Wingdings" panose="05000000000000000000" pitchFamily="2" charset="2"/>
              </a:rPr>
              <a:t> grouping </a:t>
            </a:r>
            <a:r>
              <a:rPr lang="zh-CN" altLang="en-US" dirty="0">
                <a:sym typeface="Wingdings" panose="05000000000000000000" pitchFamily="2" charset="2"/>
              </a:rPr>
              <a:t>方法很简单</a:t>
            </a:r>
            <a:endParaRPr lang="zh-CN" altLang="en-US" dirty="0"/>
          </a:p>
        </p:txBody>
      </p:sp>
      <p:sp>
        <p:nvSpPr>
          <p:cNvPr id="4" name="灯片编号占位符 3"/>
          <p:cNvSpPr>
            <a:spLocks noGrp="1"/>
          </p:cNvSpPr>
          <p:nvPr>
            <p:ph type="sldNum" sz="quarter" idx="5"/>
          </p:nvPr>
        </p:nvSpPr>
        <p:spPr/>
        <p:txBody>
          <a:bodyPr/>
          <a:lstStyle/>
          <a:p>
            <a:fld id="{F4B01D79-CAB1-2C4C-82C5-BDCEE09264B2}" type="slidenum">
              <a:rPr lang="en-US" smtClean="0"/>
              <a:t>36</a:t>
            </a:fld>
            <a:endParaRPr lang="en-US"/>
          </a:p>
        </p:txBody>
      </p:sp>
    </p:spTree>
    <p:extLst>
      <p:ext uri="{BB962C8B-B14F-4D97-AF65-F5344CB8AC3E}">
        <p14:creationId xmlns:p14="http://schemas.microsoft.com/office/powerpoint/2010/main" val="920315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在增加相似的摄像头时，获得了接近线性的计算资源减少。</a:t>
            </a:r>
          </a:p>
        </p:txBody>
      </p:sp>
      <p:sp>
        <p:nvSpPr>
          <p:cNvPr id="4" name="灯片编号占位符 3"/>
          <p:cNvSpPr>
            <a:spLocks noGrp="1"/>
          </p:cNvSpPr>
          <p:nvPr>
            <p:ph type="sldNum" sz="quarter" idx="5"/>
          </p:nvPr>
        </p:nvSpPr>
        <p:spPr/>
        <p:txBody>
          <a:bodyPr/>
          <a:lstStyle/>
          <a:p>
            <a:fld id="{F4B01D79-CAB1-2C4C-82C5-BDCEE09264B2}" type="slidenum">
              <a:rPr lang="en-US" smtClean="0"/>
              <a:t>37</a:t>
            </a:fld>
            <a:endParaRPr lang="en-US"/>
          </a:p>
        </p:txBody>
      </p:sp>
    </p:spTree>
    <p:extLst>
      <p:ext uri="{BB962C8B-B14F-4D97-AF65-F5344CB8AC3E}">
        <p14:creationId xmlns:p14="http://schemas.microsoft.com/office/powerpoint/2010/main" val="2810637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对于不相似的摄像头，对计算资源开销减小更少。</a:t>
            </a:r>
          </a:p>
        </p:txBody>
      </p:sp>
      <p:sp>
        <p:nvSpPr>
          <p:cNvPr id="4" name="灯片编号占位符 3"/>
          <p:cNvSpPr>
            <a:spLocks noGrp="1"/>
          </p:cNvSpPr>
          <p:nvPr>
            <p:ph type="sldNum" sz="quarter" idx="5"/>
          </p:nvPr>
        </p:nvSpPr>
        <p:spPr/>
        <p:txBody>
          <a:bodyPr/>
          <a:lstStyle/>
          <a:p>
            <a:fld id="{F4B01D79-CAB1-2C4C-82C5-BDCEE09264B2}" type="slidenum">
              <a:rPr lang="en-US" smtClean="0"/>
              <a:t>38</a:t>
            </a:fld>
            <a:endParaRPr lang="en-US"/>
          </a:p>
        </p:txBody>
      </p:sp>
    </p:spTree>
    <p:extLst>
      <p:ext uri="{BB962C8B-B14F-4D97-AF65-F5344CB8AC3E}">
        <p14:creationId xmlns:p14="http://schemas.microsoft.com/office/powerpoint/2010/main" val="1707722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对比的 </a:t>
            </a:r>
            <a:r>
              <a:rPr lang="en-US" altLang="zh-CN" dirty="0"/>
              <a:t>exhaustive search </a:t>
            </a:r>
            <a:r>
              <a:rPr lang="zh-CN" altLang="en-US" dirty="0"/>
              <a:t>是指在每个 </a:t>
            </a:r>
            <a:r>
              <a:rPr lang="en-US" altLang="zh-CN" dirty="0"/>
              <a:t>segment </a:t>
            </a:r>
            <a:r>
              <a:rPr lang="zh-CN" altLang="en-US" dirty="0"/>
              <a:t>进行搜索时便利所有的 </a:t>
            </a:r>
            <a:r>
              <a:rPr lang="en-US" altLang="zh-CN" dirty="0" err="1"/>
              <a:t>comfiguration</a:t>
            </a:r>
            <a:r>
              <a:rPr lang="en-US" altLang="zh-CN" dirty="0"/>
              <a:t> </a:t>
            </a:r>
            <a:r>
              <a:rPr lang="zh-CN" altLang="en-US" dirty="0"/>
              <a:t>进行选择，可以看到在相似的 </a:t>
            </a:r>
            <a:r>
              <a:rPr lang="en-US" altLang="zh-CN" dirty="0"/>
              <a:t>accuracy </a:t>
            </a:r>
            <a:r>
              <a:rPr lang="zh-CN" altLang="en-US" dirty="0"/>
              <a:t>和 </a:t>
            </a:r>
            <a:r>
              <a:rPr lang="en-US" altLang="zh-CN" dirty="0"/>
              <a:t>inference</a:t>
            </a:r>
            <a:r>
              <a:rPr lang="zh-CN" altLang="en-US" dirty="0"/>
              <a:t> </a:t>
            </a:r>
            <a:r>
              <a:rPr lang="en-US" altLang="zh-CN" dirty="0"/>
              <a:t>cost </a:t>
            </a:r>
            <a:r>
              <a:rPr lang="zh-CN" altLang="en-US" dirty="0"/>
              <a:t>的情况下获得了很大的 </a:t>
            </a:r>
            <a:r>
              <a:rPr lang="en-US" altLang="zh-CN" dirty="0"/>
              <a:t>profiling cost </a:t>
            </a:r>
            <a:r>
              <a:rPr lang="zh-CN" altLang="en-US" dirty="0"/>
              <a:t>下降。</a:t>
            </a:r>
          </a:p>
        </p:txBody>
      </p:sp>
      <p:sp>
        <p:nvSpPr>
          <p:cNvPr id="4" name="灯片编号占位符 3"/>
          <p:cNvSpPr>
            <a:spLocks noGrp="1"/>
          </p:cNvSpPr>
          <p:nvPr>
            <p:ph type="sldNum" sz="quarter" idx="5"/>
          </p:nvPr>
        </p:nvSpPr>
        <p:spPr/>
        <p:txBody>
          <a:bodyPr/>
          <a:lstStyle/>
          <a:p>
            <a:fld id="{F4B01D79-CAB1-2C4C-82C5-BDCEE09264B2}" type="slidenum">
              <a:rPr lang="en-US" smtClean="0"/>
              <a:t>39</a:t>
            </a:fld>
            <a:endParaRPr lang="en-US"/>
          </a:p>
        </p:txBody>
      </p:sp>
    </p:spTree>
    <p:extLst>
      <p:ext uri="{BB962C8B-B14F-4D97-AF65-F5344CB8AC3E}">
        <p14:creationId xmlns:p14="http://schemas.microsoft.com/office/powerpoint/2010/main" val="122523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4B01D79-CAB1-2C4C-82C5-BDCEE09264B2}" type="slidenum">
              <a:rPr lang="en-US" smtClean="0"/>
              <a:t>45</a:t>
            </a:fld>
            <a:endParaRPr lang="en-US"/>
          </a:p>
        </p:txBody>
      </p:sp>
    </p:spTree>
    <p:extLst>
      <p:ext uri="{BB962C8B-B14F-4D97-AF65-F5344CB8AC3E}">
        <p14:creationId xmlns:p14="http://schemas.microsoft.com/office/powerpoint/2010/main" val="153066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zh-CN" altLang="en-US" dirty="0"/>
                  <a:t>第二个问题就是 随着摄像头的大规模部署，需要同时处理的视频内容也变多了。</a:t>
                </a:r>
                <a:endParaRPr lang="en-US" altLang="zh-CN" dirty="0"/>
              </a:p>
              <a:p>
                <a:endParaRPr lang="en-US" dirty="0"/>
              </a:p>
              <a:p>
                <a:r>
                  <a:rPr lang="zh-CN" altLang="en-US" dirty="0"/>
                  <a:t>所以本文要解决的问题是在这些大规模实时视频分析场景中，如何能在保证一定准确度的前提下，尽量减少计算开销。</a:t>
                </a:r>
                <a:endParaRPr lang="en-US" altLang="zh-CN" dirty="0"/>
              </a:p>
              <a:p>
                <a:endParaRPr lang="en-US" altLang="zh-CN" dirty="0"/>
              </a:p>
              <a:p>
                <a:r>
                  <a:rPr lang="zh-CN" altLang="en-US" dirty="0"/>
                  <a:t>（这里的准确度主要是指 </a:t>
                </a:r>
                <a:r>
                  <a:rPr lang="en-US" altLang="zh-CN" dirty="0"/>
                  <a:t>F1 score, </a:t>
                </a:r>
                <a:r>
                  <a:rPr lang="zh-CN" altLang="en-US" dirty="0"/>
                  <a:t>如果一个视频中 </a:t>
                </a:r>
                <a:r>
                  <a:rPr lang="en-US" altLang="zh-CN" dirty="0"/>
                  <a:t>&gt;</a:t>
                </a:r>
                <a14:m>
                  <m:oMath xmlns:m="http://schemas.openxmlformats.org/officeDocument/2006/math">
                    <m:r>
                      <a:rPr lang="en-US" altLang="zh-CN" b="0" i="1" smtClean="0">
                        <a:latin typeface="Cambria Math" panose="02040503050406030204" pitchFamily="18" charset="0"/>
                      </a:rPr>
                      <m:t>𝛼</m:t>
                    </m:r>
                    <m:r>
                      <a:rPr lang="en-US" altLang="zh-CN" b="0" i="1" smtClean="0">
                        <a:latin typeface="Cambria Math" panose="02040503050406030204" pitchFamily="18" charset="0"/>
                      </a:rPr>
                      <m:t> </m:t>
                    </m:r>
                    <m:r>
                      <a:rPr lang="zh-CN" altLang="en-US" b="0" i="1" smtClean="0">
                        <a:latin typeface="Cambria Math" panose="02040503050406030204" pitchFamily="18" charset="0"/>
                      </a:rPr>
                      <m:t>比例</m:t>
                    </m:r>
                  </m:oMath>
                </a14:m>
                <a:r>
                  <a:rPr lang="zh-CN" altLang="en-US" dirty="0"/>
                  <a:t>的视频 </a:t>
                </a:r>
                <a:r>
                  <a:rPr lang="en-US" altLang="zh-CN" dirty="0"/>
                  <a:t>F1 score &gt; 80% </a:t>
                </a:r>
                <a:r>
                  <a:rPr lang="zh-CN" altLang="en-US" dirty="0"/>
                  <a:t>就算好。）</a:t>
                </a:r>
                <a:endParaRPr lang="en-US" altLang="zh-CN" dirty="0"/>
              </a:p>
              <a:p>
                <a:endParaRPr lang="en-US" dirty="0"/>
              </a:p>
              <a:p>
                <a:endParaRPr lang="en-US" dirty="0"/>
              </a:p>
            </p:txBody>
          </p:sp>
        </mc:Choice>
        <mc:Fallback>
          <p:sp>
            <p:nvSpPr>
              <p:cNvPr id="3" name="Notes Placeholder 2"/>
              <p:cNvSpPr>
                <a:spLocks noGrp="1"/>
              </p:cNvSpPr>
              <p:nvPr>
                <p:ph type="body" idx="1"/>
              </p:nvPr>
            </p:nvSpPr>
            <p:spPr/>
            <p:txBody>
              <a:bodyPr/>
              <a:lstStyle/>
              <a:p>
                <a:r>
                  <a:rPr lang="zh-CN" altLang="en-US" dirty="0"/>
                  <a:t>第二个问题就是 随着摄像头的大规模部署，需要同时处理的视频内容也变多了。</a:t>
                </a:r>
                <a:endParaRPr lang="en-US" altLang="zh-CN" dirty="0"/>
              </a:p>
              <a:p>
                <a:endParaRPr lang="en-US" dirty="0"/>
              </a:p>
              <a:p>
                <a:r>
                  <a:rPr lang="zh-CN" altLang="en-US" dirty="0"/>
                  <a:t>所以本文要解决的问题是在这些大规模实时视频分析场景中，如何能在保证一定准确度的前提下，尽量减少计算开销。</a:t>
                </a:r>
                <a:endParaRPr lang="en-US" altLang="zh-CN" dirty="0"/>
              </a:p>
              <a:p>
                <a:endParaRPr lang="en-US" altLang="zh-CN" dirty="0"/>
              </a:p>
              <a:p>
                <a:r>
                  <a:rPr lang="zh-CN" altLang="en-US" dirty="0"/>
                  <a:t>（这里的准确度主要是指 </a:t>
                </a:r>
                <a:r>
                  <a:rPr lang="en-US" altLang="zh-CN" dirty="0"/>
                  <a:t>F1 score, </a:t>
                </a:r>
                <a:r>
                  <a:rPr lang="zh-CN" altLang="en-US" dirty="0"/>
                  <a:t>如果一个视频中 </a:t>
                </a:r>
                <a:r>
                  <a:rPr lang="en-US" altLang="zh-CN" dirty="0"/>
                  <a:t>&gt;</a:t>
                </a:r>
                <a:r>
                  <a:rPr lang="en-US" altLang="zh-CN" b="0" i="0">
                    <a:latin typeface="Cambria Math" panose="02040503050406030204" pitchFamily="18" charset="0"/>
                  </a:rPr>
                  <a:t>𝛼 </a:t>
                </a:r>
                <a:r>
                  <a:rPr lang="zh-CN" altLang="en-US" b="0" i="0">
                    <a:latin typeface="Cambria Math" panose="02040503050406030204" pitchFamily="18" charset="0"/>
                  </a:rPr>
                  <a:t>比例</a:t>
                </a:r>
                <a:r>
                  <a:rPr lang="zh-CN" altLang="en-US" dirty="0"/>
                  <a:t>的视频 </a:t>
                </a:r>
                <a:r>
                  <a:rPr lang="en-US" altLang="zh-CN" dirty="0"/>
                  <a:t>F1 score &gt; 80% </a:t>
                </a:r>
                <a:r>
                  <a:rPr lang="zh-CN" altLang="en-US" dirty="0"/>
                  <a:t>就算好。）</a:t>
                </a:r>
                <a:endParaRPr lang="en-US" altLang="zh-CN" dirty="0"/>
              </a:p>
              <a:p>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F4B01D79-CAB1-2C4C-82C5-BDCEE09264B2}" type="slidenum">
              <a:rPr lang="en-US" smtClean="0"/>
              <a:t>4</a:t>
            </a:fld>
            <a:endParaRPr lang="en-US"/>
          </a:p>
        </p:txBody>
      </p:sp>
    </p:spTree>
    <p:extLst>
      <p:ext uri="{BB962C8B-B14F-4D97-AF65-F5344CB8AC3E}">
        <p14:creationId xmlns:p14="http://schemas.microsoft.com/office/powerpoint/2010/main" val="3670124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之前工作的思路是针对视频内容调整视频处理的流程</a:t>
            </a:r>
          </a:p>
        </p:txBody>
      </p:sp>
      <p:sp>
        <p:nvSpPr>
          <p:cNvPr id="4" name="灯片编号占位符 3"/>
          <p:cNvSpPr>
            <a:spLocks noGrp="1"/>
          </p:cNvSpPr>
          <p:nvPr>
            <p:ph type="sldNum" sz="quarter" idx="5"/>
          </p:nvPr>
        </p:nvSpPr>
        <p:spPr/>
        <p:txBody>
          <a:bodyPr/>
          <a:lstStyle/>
          <a:p>
            <a:fld id="{F4B01D79-CAB1-2C4C-82C5-BDCEE09264B2}" type="slidenum">
              <a:rPr lang="en-US" smtClean="0"/>
              <a:t>5</a:t>
            </a:fld>
            <a:endParaRPr lang="en-US"/>
          </a:p>
        </p:txBody>
      </p:sp>
    </p:spTree>
    <p:extLst>
      <p:ext uri="{BB962C8B-B14F-4D97-AF65-F5344CB8AC3E}">
        <p14:creationId xmlns:p14="http://schemas.microsoft.com/office/powerpoint/2010/main" val="221056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一个重要的观察就是通常的视频处理流程中有许多可以调节的枢纽，比如说图中这样一个处理的 </a:t>
            </a:r>
            <a:r>
              <a:rPr lang="en-US" altLang="zh-CN" dirty="0"/>
              <a:t>pipeline </a:t>
            </a:r>
            <a:r>
              <a:rPr lang="zh-CN" altLang="en-US" dirty="0"/>
              <a:t>中就可以选择视频传输的分辨率、帧率、以及具体的 </a:t>
            </a:r>
            <a:r>
              <a:rPr lang="en-US" altLang="zh-CN" dirty="0"/>
              <a:t>object detection </a:t>
            </a:r>
            <a:r>
              <a:rPr lang="zh-CN" altLang="en-US" dirty="0"/>
              <a:t>的模型</a:t>
            </a:r>
            <a:endParaRPr lang="en-US" altLang="zh-CN" dirty="0"/>
          </a:p>
          <a:p>
            <a:endParaRPr lang="en-US" dirty="0"/>
          </a:p>
          <a:p>
            <a:r>
              <a:rPr lang="en-US" dirty="0" err="1"/>
              <a:t>VideoStorm</a:t>
            </a:r>
            <a:r>
              <a:rPr lang="en-US" dirty="0"/>
              <a:t> do profiling at beginning</a:t>
            </a:r>
          </a:p>
          <a:p>
            <a:r>
              <a:rPr lang="en-US" dirty="0" err="1"/>
              <a:t>N</a:t>
            </a:r>
            <a:r>
              <a:rPr lang="en-US" altLang="zh-CN" dirty="0" err="1"/>
              <a:t>oScope</a:t>
            </a:r>
            <a:r>
              <a:rPr lang="en-US" altLang="zh-CN" dirty="0"/>
              <a:t> customize model for specific task</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6</a:t>
            </a:fld>
            <a:endParaRPr lang="en-US"/>
          </a:p>
        </p:txBody>
      </p:sp>
    </p:spTree>
    <p:extLst>
      <p:ext uri="{BB962C8B-B14F-4D97-AF65-F5344CB8AC3E}">
        <p14:creationId xmlns:p14="http://schemas.microsoft.com/office/powerpoint/2010/main" val="88757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这是同一个视频，左右两边分别是用不同的采样率进行处理时的效果，下面的图是实时 </a:t>
            </a:r>
            <a:r>
              <a:rPr lang="en-US" altLang="zh-CN" dirty="0"/>
              <a:t>F1 score. </a:t>
            </a:r>
            <a:r>
              <a:rPr lang="zh-CN" altLang="en-US" dirty="0"/>
              <a:t>可以看到，在场景比较稳定的时候，两个 </a:t>
            </a:r>
            <a:r>
              <a:rPr lang="en-US" altLang="zh-CN" dirty="0"/>
              <a:t>configuration </a:t>
            </a:r>
            <a:r>
              <a:rPr lang="zh-CN" altLang="en-US" dirty="0"/>
              <a:t>的效果差不多。</a:t>
            </a:r>
          </a:p>
        </p:txBody>
      </p:sp>
      <p:sp>
        <p:nvSpPr>
          <p:cNvPr id="4" name="灯片编号占位符 3"/>
          <p:cNvSpPr>
            <a:spLocks noGrp="1"/>
          </p:cNvSpPr>
          <p:nvPr>
            <p:ph type="sldNum" sz="quarter" idx="5"/>
          </p:nvPr>
        </p:nvSpPr>
        <p:spPr/>
        <p:txBody>
          <a:bodyPr/>
          <a:lstStyle/>
          <a:p>
            <a:fld id="{F4B01D79-CAB1-2C4C-82C5-BDCEE09264B2}" type="slidenum">
              <a:rPr lang="en-US" smtClean="0"/>
              <a:t>7</a:t>
            </a:fld>
            <a:endParaRPr lang="en-US"/>
          </a:p>
        </p:txBody>
      </p:sp>
    </p:spTree>
    <p:extLst>
      <p:ext uri="{BB962C8B-B14F-4D97-AF65-F5344CB8AC3E}">
        <p14:creationId xmlns:p14="http://schemas.microsoft.com/office/powerpoint/2010/main" val="2125484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然而视频的内容是经常随时间变化的，在这个时候仍然采取较低帧率就会严重影响精度。</a:t>
            </a:r>
            <a:endParaRPr lang="en-US" altLang="zh-CN" dirty="0"/>
          </a:p>
        </p:txBody>
      </p:sp>
      <p:sp>
        <p:nvSpPr>
          <p:cNvPr id="4" name="灯片编号占位符 3"/>
          <p:cNvSpPr>
            <a:spLocks noGrp="1"/>
          </p:cNvSpPr>
          <p:nvPr>
            <p:ph type="sldNum" sz="quarter" idx="5"/>
          </p:nvPr>
        </p:nvSpPr>
        <p:spPr/>
        <p:txBody>
          <a:bodyPr/>
          <a:lstStyle/>
          <a:p>
            <a:fld id="{F4B01D79-CAB1-2C4C-82C5-BDCEE09264B2}" type="slidenum">
              <a:rPr lang="en-US" smtClean="0"/>
              <a:t>8</a:t>
            </a:fld>
            <a:endParaRPr lang="en-US"/>
          </a:p>
        </p:txBody>
      </p:sp>
    </p:spTree>
    <p:extLst>
      <p:ext uri="{BB962C8B-B14F-4D97-AF65-F5344CB8AC3E}">
        <p14:creationId xmlns:p14="http://schemas.microsoft.com/office/powerpoint/2010/main" val="332736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添加其他东西和 </a:t>
            </a:r>
            <a:r>
              <a:rPr lang="en-US" altLang="zh-CN" dirty="0"/>
              <a:t>time </a:t>
            </a:r>
            <a:r>
              <a:rPr lang="zh-CN" altLang="en-US" dirty="0"/>
              <a:t>的变化</a:t>
            </a:r>
            <a:endParaRPr lang="en-US" dirty="0"/>
          </a:p>
        </p:txBody>
      </p:sp>
      <p:sp>
        <p:nvSpPr>
          <p:cNvPr id="4" name="Slide Number Placeholder 3"/>
          <p:cNvSpPr>
            <a:spLocks noGrp="1"/>
          </p:cNvSpPr>
          <p:nvPr>
            <p:ph type="sldNum" sz="quarter" idx="10"/>
          </p:nvPr>
        </p:nvSpPr>
        <p:spPr/>
        <p:txBody>
          <a:bodyPr/>
          <a:lstStyle/>
          <a:p>
            <a:fld id="{F4B01D79-CAB1-2C4C-82C5-BDCEE09264B2}" type="slidenum">
              <a:rPr lang="en-US" smtClean="0"/>
              <a:t>9</a:t>
            </a:fld>
            <a:endParaRPr lang="en-US"/>
          </a:p>
        </p:txBody>
      </p:sp>
    </p:spTree>
    <p:extLst>
      <p:ext uri="{BB962C8B-B14F-4D97-AF65-F5344CB8AC3E}">
        <p14:creationId xmlns:p14="http://schemas.microsoft.com/office/powerpoint/2010/main" val="1747172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E9104B-2A2A-B043-8267-143CAE5FB3BE}"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1138331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E9104B-2A2A-B043-8267-143CAE5FB3BE}"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44007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E9104B-2A2A-B043-8267-143CAE5FB3BE}"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61078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E9104B-2A2A-B043-8267-143CAE5FB3BE}"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296236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E9104B-2A2A-B043-8267-143CAE5FB3BE}"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94561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E9104B-2A2A-B043-8267-143CAE5FB3BE}"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8466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E9104B-2A2A-B043-8267-143CAE5FB3BE}"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122413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E9104B-2A2A-B043-8267-143CAE5FB3BE}"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423159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9104B-2A2A-B043-8267-143CAE5FB3BE}"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45467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E9104B-2A2A-B043-8267-143CAE5FB3BE}"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98132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E9104B-2A2A-B043-8267-143CAE5FB3BE}"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F3F83-CEEF-5D42-8784-473683DD07D4}" type="slidenum">
              <a:rPr lang="en-US" smtClean="0"/>
              <a:t>‹#›</a:t>
            </a:fld>
            <a:endParaRPr lang="en-US"/>
          </a:p>
        </p:txBody>
      </p:sp>
    </p:spTree>
    <p:extLst>
      <p:ext uri="{BB962C8B-B14F-4D97-AF65-F5344CB8AC3E}">
        <p14:creationId xmlns:p14="http://schemas.microsoft.com/office/powerpoint/2010/main" val="301524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9104B-2A2A-B043-8267-143CAE5FB3BE}" type="datetimeFigureOut">
              <a:rPr lang="en-US" smtClean="0"/>
              <a:t>11/19/2019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F3F83-CEEF-5D42-8784-473683DD07D4}" type="slidenum">
              <a:rPr lang="en-US" smtClean="0"/>
              <a:t>‹#›</a:t>
            </a:fld>
            <a:endParaRPr lang="en-US"/>
          </a:p>
        </p:txBody>
      </p:sp>
    </p:spTree>
    <p:extLst>
      <p:ext uri="{BB962C8B-B14F-4D97-AF65-F5344CB8AC3E}">
        <p14:creationId xmlns:p14="http://schemas.microsoft.com/office/powerpoint/2010/main" val="3711430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58159"/>
          </a:xfrm>
        </p:spPr>
        <p:txBody>
          <a:bodyPr>
            <a:normAutofit fontScale="90000"/>
          </a:bodyPr>
          <a:lstStyle/>
          <a:p>
            <a:r>
              <a:rPr lang="en-US" dirty="0"/>
              <a:t>Chameleon: Scalable Adaptation of Video Analytics</a:t>
            </a:r>
          </a:p>
        </p:txBody>
      </p:sp>
      <p:sp>
        <p:nvSpPr>
          <p:cNvPr id="3" name="Subtitle 2"/>
          <p:cNvSpPr>
            <a:spLocks noGrp="1"/>
          </p:cNvSpPr>
          <p:nvPr>
            <p:ph type="subTitle" idx="1"/>
          </p:nvPr>
        </p:nvSpPr>
        <p:spPr>
          <a:xfrm>
            <a:off x="2505559" y="3671611"/>
            <a:ext cx="7180882" cy="1655762"/>
          </a:xfrm>
        </p:spPr>
        <p:txBody>
          <a:bodyPr/>
          <a:lstStyle/>
          <a:p>
            <a:r>
              <a:rPr lang="en-US" dirty="0" err="1"/>
              <a:t>Junchen</a:t>
            </a:r>
            <a:r>
              <a:rPr lang="en-US" dirty="0"/>
              <a:t> Jiang, Ganesh </a:t>
            </a:r>
            <a:r>
              <a:rPr lang="en-US" dirty="0" err="1"/>
              <a:t>Ananthanarayanan</a:t>
            </a:r>
            <a:r>
              <a:rPr lang="en-US" dirty="0"/>
              <a:t>, Peter </a:t>
            </a:r>
            <a:r>
              <a:rPr lang="en-US" dirty="0" err="1"/>
              <a:t>Bodik</a:t>
            </a:r>
            <a:r>
              <a:rPr lang="en-US" dirty="0"/>
              <a:t>, Siddhartha Sen, Ion </a:t>
            </a:r>
            <a:r>
              <a:rPr lang="en-US" dirty="0" err="1"/>
              <a:t>Stoica</a:t>
            </a:r>
            <a:endParaRPr lang="en-US" dirty="0"/>
          </a:p>
        </p:txBody>
      </p:sp>
      <p:pic>
        <p:nvPicPr>
          <p:cNvPr id="4" name="Picture 6" descr="mage result for uchicago  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1355" y="5122037"/>
            <a:ext cx="2731047" cy="5816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ge result for microsoft research 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33269" y="5120121"/>
            <a:ext cx="2090305" cy="5831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lated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96493" y="5116643"/>
            <a:ext cx="2069347" cy="585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459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 periodic </a:t>
            </a:r>
            <a:r>
              <a:rPr lang="en-US" dirty="0" err="1"/>
              <a:t>reprofiling</a:t>
            </a:r>
            <a:endParaRPr lang="en-US" dirty="0"/>
          </a:p>
        </p:txBody>
      </p:sp>
      <p:sp>
        <p:nvSpPr>
          <p:cNvPr id="9" name="Rectangle 8"/>
          <p:cNvSpPr/>
          <p:nvPr/>
        </p:nvSpPr>
        <p:spPr>
          <a:xfrm>
            <a:off x="1693035" y="2910468"/>
            <a:ext cx="8493760" cy="149934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t>Customize the video pipeline to the video content</a:t>
            </a:r>
          </a:p>
        </p:txBody>
      </p:sp>
      <p:grpSp>
        <p:nvGrpSpPr>
          <p:cNvPr id="6" name="Group 5"/>
          <p:cNvGrpSpPr/>
          <p:nvPr/>
        </p:nvGrpSpPr>
        <p:grpSpPr>
          <a:xfrm>
            <a:off x="1746757" y="2878860"/>
            <a:ext cx="7388186" cy="1693454"/>
            <a:chOff x="1746757" y="2878860"/>
            <a:chExt cx="7388186" cy="1693454"/>
          </a:xfrm>
        </p:grpSpPr>
        <p:cxnSp>
          <p:nvCxnSpPr>
            <p:cNvPr id="4" name="Straight Connector 3"/>
            <p:cNvCxnSpPr/>
            <p:nvPr/>
          </p:nvCxnSpPr>
          <p:spPr>
            <a:xfrm flipV="1">
              <a:off x="1746757" y="3612996"/>
              <a:ext cx="1821631" cy="22517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21329119">
              <a:off x="1872262" y="2905769"/>
              <a:ext cx="1515158" cy="646331"/>
            </a:xfrm>
            <a:prstGeom prst="rect">
              <a:avLst/>
            </a:prstGeom>
            <a:noFill/>
            <a:ln>
              <a:noFill/>
            </a:ln>
          </p:spPr>
          <p:txBody>
            <a:bodyPr wrap="none" rtlCol="0">
              <a:spAutoFit/>
            </a:bodyPr>
            <a:lstStyle/>
            <a:p>
              <a:pPr algn="ctr"/>
              <a:r>
                <a:rPr lang="en-US" sz="3600" b="1" dirty="0">
                  <a:solidFill>
                    <a:schemeClr val="accent2"/>
                  </a:solidFill>
                  <a:latin typeface="Comic Sans MS" charset="0"/>
                  <a:ea typeface="Comic Sans MS" charset="0"/>
                  <a:cs typeface="Comic Sans MS" charset="0"/>
                </a:rPr>
                <a:t>Adapt</a:t>
              </a:r>
            </a:p>
          </p:txBody>
        </p:sp>
        <p:sp>
          <p:nvSpPr>
            <p:cNvPr id="8" name="TextBox 7"/>
            <p:cNvSpPr txBox="1"/>
            <p:nvPr/>
          </p:nvSpPr>
          <p:spPr>
            <a:xfrm rot="21257030">
              <a:off x="7199797" y="2878860"/>
              <a:ext cx="1935146" cy="646331"/>
            </a:xfrm>
            <a:prstGeom prst="rect">
              <a:avLst/>
            </a:prstGeom>
            <a:noFill/>
            <a:ln>
              <a:noFill/>
            </a:ln>
          </p:spPr>
          <p:txBody>
            <a:bodyPr wrap="none" rtlCol="0">
              <a:spAutoFit/>
            </a:bodyPr>
            <a:lstStyle/>
            <a:p>
              <a:pPr algn="ctr"/>
              <a:r>
                <a:rPr lang="en-US" sz="3600" b="1" dirty="0">
                  <a:solidFill>
                    <a:schemeClr val="accent2"/>
                  </a:solidFill>
                  <a:latin typeface="Comic Sans MS" charset="0"/>
                  <a:ea typeface="Comic Sans MS" charset="0"/>
                  <a:cs typeface="Comic Sans MS" charset="0"/>
                </a:rPr>
                <a:t>dynamic</a:t>
              </a:r>
            </a:p>
          </p:txBody>
        </p:sp>
        <p:sp>
          <p:nvSpPr>
            <p:cNvPr id="10" name="TextBox 9"/>
            <p:cNvSpPr txBox="1"/>
            <p:nvPr/>
          </p:nvSpPr>
          <p:spPr>
            <a:xfrm rot="15639498">
              <a:off x="7370059" y="3565628"/>
              <a:ext cx="813043" cy="1200329"/>
            </a:xfrm>
            <a:prstGeom prst="rect">
              <a:avLst/>
            </a:prstGeom>
            <a:noFill/>
            <a:ln>
              <a:noFill/>
            </a:ln>
          </p:spPr>
          <p:txBody>
            <a:bodyPr wrap="none" rtlCol="0">
              <a:spAutoFit/>
            </a:bodyPr>
            <a:lstStyle/>
            <a:p>
              <a:pPr algn="ctr"/>
              <a:r>
                <a:rPr lang="en-US" sz="7200" dirty="0">
                  <a:solidFill>
                    <a:schemeClr val="accent2"/>
                  </a:solidFill>
                  <a:latin typeface="Comic Sans MS" charset="0"/>
                  <a:ea typeface="Comic Sans MS" charset="0"/>
                  <a:cs typeface="Comic Sans MS" charset="0"/>
                </a:rPr>
                <a:t> &gt;</a:t>
              </a:r>
            </a:p>
          </p:txBody>
        </p:sp>
      </p:grpSp>
    </p:spTree>
    <p:extLst>
      <p:ext uri="{BB962C8B-B14F-4D97-AF65-F5344CB8AC3E}">
        <p14:creationId xmlns:p14="http://schemas.microsoft.com/office/powerpoint/2010/main" val="198044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 periodic </a:t>
            </a:r>
            <a:r>
              <a:rPr lang="en-US" dirty="0" err="1"/>
              <a:t>reprofiling</a:t>
            </a:r>
            <a:endParaRPr lang="en-US" dirty="0"/>
          </a:p>
        </p:txBody>
      </p:sp>
      <p:grpSp>
        <p:nvGrpSpPr>
          <p:cNvPr id="12" name="Group 11"/>
          <p:cNvGrpSpPr/>
          <p:nvPr/>
        </p:nvGrpSpPr>
        <p:grpSpPr>
          <a:xfrm>
            <a:off x="1144326" y="2025220"/>
            <a:ext cx="9903652" cy="3985286"/>
            <a:chOff x="642518" y="-1266679"/>
            <a:chExt cx="9942857" cy="4001065"/>
          </a:xfrm>
        </p:grpSpPr>
        <p:sp>
          <p:nvSpPr>
            <p:cNvPr id="13" name="Rectangle 12"/>
            <p:cNvSpPr/>
            <p:nvPr/>
          </p:nvSpPr>
          <p:spPr>
            <a:xfrm>
              <a:off x="642518" y="-1251269"/>
              <a:ext cx="9942857" cy="398565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sp>
          <p:nvSpPr>
            <p:cNvPr id="14" name="Rectangle 13"/>
            <p:cNvSpPr/>
            <p:nvPr/>
          </p:nvSpPr>
          <p:spPr>
            <a:xfrm>
              <a:off x="5440977" y="-1218217"/>
              <a:ext cx="3899425" cy="912014"/>
            </a:xfrm>
            <a:prstGeom prst="rect">
              <a:avLst/>
            </a:prstGeom>
            <a:solidFill>
              <a:schemeClr val="accent1">
                <a:lumMod val="40000"/>
                <a:lumOff val="60000"/>
              </a:schemeClr>
            </a:solidFill>
            <a:ln w="38100"/>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pPr algn="ctr"/>
              <a:r>
                <a:rPr lang="en-US" sz="2400" b="1" i="1" dirty="0"/>
                <a:t>Chameleon: </a:t>
              </a:r>
            </a:p>
            <a:p>
              <a:pPr algn="ctr"/>
              <a:r>
                <a:rPr lang="en-US" sz="2400" i="1" dirty="0"/>
                <a:t>Configuration Controller</a:t>
              </a:r>
            </a:p>
          </p:txBody>
        </p:sp>
        <p:cxnSp>
          <p:nvCxnSpPr>
            <p:cNvPr id="15" name="Elbow Connector 14"/>
            <p:cNvCxnSpPr>
              <a:stCxn id="14" idx="1"/>
              <a:endCxn id="29" idx="0"/>
            </p:cNvCxnSpPr>
            <p:nvPr/>
          </p:nvCxnSpPr>
          <p:spPr>
            <a:xfrm rot="10800000" flipV="1">
              <a:off x="4592880" y="-762209"/>
              <a:ext cx="848099" cy="1477363"/>
            </a:xfrm>
            <a:prstGeom prst="bentConnector2">
              <a:avLst/>
            </a:prstGeom>
            <a:ln w="381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28" idx="3"/>
              <a:endCxn id="14" idx="3"/>
            </p:cNvCxnSpPr>
            <p:nvPr/>
          </p:nvCxnSpPr>
          <p:spPr>
            <a:xfrm flipH="1" flipV="1">
              <a:off x="9340402" y="-762210"/>
              <a:ext cx="712977" cy="1863782"/>
            </a:xfrm>
            <a:prstGeom prst="bentConnector3">
              <a:avLst>
                <a:gd name="adj1" fmla="val -32063"/>
              </a:avLst>
            </a:prstGeom>
            <a:ln w="381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16299" y="-1266679"/>
              <a:ext cx="2720658" cy="1661181"/>
            </a:xfrm>
            <a:prstGeom prst="rect">
              <a:avLst/>
            </a:prstGeom>
            <a:noFill/>
          </p:spPr>
          <p:txBody>
            <a:bodyPr wrap="none" rtlCol="0">
              <a:spAutoFit/>
            </a:bodyPr>
            <a:lstStyle/>
            <a:p>
              <a:r>
                <a:rPr lang="en-US" sz="2400" b="1" i="1" dirty="0"/>
                <a:t>Configurations:</a:t>
              </a:r>
            </a:p>
            <a:p>
              <a:pPr marL="457200" indent="-457200">
                <a:buFont typeface="Arial" charset="0"/>
                <a:buChar char="•"/>
              </a:pPr>
              <a:r>
                <a:rPr lang="en-US" sz="2400" i="1" dirty="0"/>
                <a:t>Resolution</a:t>
              </a:r>
            </a:p>
            <a:p>
              <a:pPr marL="457200" indent="-457200">
                <a:buFont typeface="Arial" charset="0"/>
                <a:buChar char="•"/>
              </a:pPr>
              <a:r>
                <a:rPr lang="en-US" sz="2400" i="1" dirty="0"/>
                <a:t>Frames rate</a:t>
              </a:r>
            </a:p>
            <a:p>
              <a:pPr marL="457200" indent="-457200">
                <a:buFont typeface="Arial" charset="0"/>
                <a:buChar char="•"/>
              </a:pPr>
              <a:r>
                <a:rPr lang="en-US" sz="2400" i="1" dirty="0"/>
                <a:t>Object detector</a:t>
              </a:r>
            </a:p>
          </p:txBody>
        </p:sp>
        <p:sp>
          <p:nvSpPr>
            <p:cNvPr id="18" name="Right Arrow 17"/>
            <p:cNvSpPr/>
            <p:nvPr/>
          </p:nvSpPr>
          <p:spPr>
            <a:xfrm>
              <a:off x="5544627" y="1097768"/>
              <a:ext cx="1070119" cy="3807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sp>
          <p:nvSpPr>
            <p:cNvPr id="19" name="TextBox 18"/>
            <p:cNvSpPr txBox="1"/>
            <p:nvPr/>
          </p:nvSpPr>
          <p:spPr>
            <a:xfrm>
              <a:off x="6609760" y="1620033"/>
              <a:ext cx="3505419" cy="954107"/>
            </a:xfrm>
            <a:prstGeom prst="rect">
              <a:avLst/>
            </a:prstGeom>
            <a:noFill/>
          </p:spPr>
          <p:txBody>
            <a:bodyPr wrap="square" rtlCol="0">
              <a:spAutoFit/>
            </a:bodyPr>
            <a:lstStyle/>
            <a:p>
              <a:pPr algn="ctr"/>
              <a:r>
                <a:rPr lang="en-US" sz="2400" b="1" dirty="0"/>
                <a:t>DNN Object Detection</a:t>
              </a:r>
            </a:p>
            <a:p>
              <a:pPr algn="ctr"/>
              <a:r>
                <a:rPr lang="en-US" sz="2400" dirty="0"/>
                <a:t>(</a:t>
              </a:r>
              <a:r>
                <a:rPr lang="en-US" sz="2400" i="1" dirty="0"/>
                <a:t>e.g.</a:t>
              </a:r>
              <a:r>
                <a:rPr lang="en-US" sz="2400" dirty="0"/>
                <a:t>, YOLO)</a:t>
              </a:r>
            </a:p>
          </p:txBody>
        </p:sp>
        <p:sp>
          <p:nvSpPr>
            <p:cNvPr id="20" name="TextBox 19"/>
            <p:cNvSpPr txBox="1"/>
            <p:nvPr/>
          </p:nvSpPr>
          <p:spPr>
            <a:xfrm>
              <a:off x="1689106" y="2073016"/>
              <a:ext cx="1104790" cy="523220"/>
            </a:xfrm>
            <a:prstGeom prst="rect">
              <a:avLst/>
            </a:prstGeom>
            <a:noFill/>
          </p:spPr>
          <p:txBody>
            <a:bodyPr wrap="none" rtlCol="0">
              <a:spAutoFit/>
            </a:bodyPr>
            <a:lstStyle/>
            <a:p>
              <a:r>
                <a:rPr lang="en-US" sz="2400" dirty="0"/>
                <a:t>1280p</a:t>
              </a:r>
            </a:p>
          </p:txBody>
        </p:sp>
        <p:sp>
          <p:nvSpPr>
            <p:cNvPr id="21" name="Right Arrow 20"/>
            <p:cNvSpPr/>
            <p:nvPr/>
          </p:nvSpPr>
          <p:spPr>
            <a:xfrm>
              <a:off x="3075225" y="957220"/>
              <a:ext cx="579105" cy="88548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a:ext>
              </a:extLst>
            </a:blip>
            <a:srcRect l="44865" t="28341" r="35739" b="39774"/>
            <a:stretch/>
          </p:blipFill>
          <p:spPr>
            <a:xfrm>
              <a:off x="1336133" y="659213"/>
              <a:ext cx="1323177" cy="1223486"/>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a:ext>
              </a:extLst>
            </a:blip>
            <a:srcRect l="44865" t="28341" r="35739" b="39774"/>
            <a:stretch/>
          </p:blipFill>
          <p:spPr>
            <a:xfrm>
              <a:off x="1487899" y="796585"/>
              <a:ext cx="1323177" cy="1223486"/>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a:ext>
              </a:extLst>
            </a:blip>
            <a:srcRect l="44865" t="28341" r="35739" b="39774"/>
            <a:stretch/>
          </p:blipFill>
          <p:spPr>
            <a:xfrm>
              <a:off x="1665463" y="949238"/>
              <a:ext cx="1323177" cy="1223486"/>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a:ext>
              </a:extLst>
            </a:blip>
            <a:srcRect l="44865" t="28341" r="35739" b="39774"/>
            <a:stretch/>
          </p:blipFill>
          <p:spPr>
            <a:xfrm>
              <a:off x="5656483" y="477854"/>
              <a:ext cx="711442" cy="657840"/>
            </a:xfrm>
            <a:prstGeom prst="rect">
              <a:avLst/>
            </a:prstGeom>
          </p:spPr>
        </p:pic>
        <p:sp>
          <p:nvSpPr>
            <p:cNvPr id="26" name="TextBox 25"/>
            <p:cNvSpPr txBox="1"/>
            <p:nvPr/>
          </p:nvSpPr>
          <p:spPr>
            <a:xfrm>
              <a:off x="5589167" y="38346"/>
              <a:ext cx="922047" cy="523220"/>
            </a:xfrm>
            <a:prstGeom prst="rect">
              <a:avLst/>
            </a:prstGeom>
            <a:noFill/>
          </p:spPr>
          <p:txBody>
            <a:bodyPr wrap="none" rtlCol="0">
              <a:spAutoFit/>
            </a:bodyPr>
            <a:lstStyle/>
            <a:p>
              <a:r>
                <a:rPr lang="en-US" sz="2400" dirty="0"/>
                <a:t>480p</a:t>
              </a:r>
              <a:endParaRPr lang="en-US" dirty="0"/>
            </a:p>
          </p:txBody>
        </p:sp>
        <p:sp>
          <p:nvSpPr>
            <p:cNvPr id="27" name="TextBox 26"/>
            <p:cNvSpPr txBox="1"/>
            <p:nvPr/>
          </p:nvSpPr>
          <p:spPr>
            <a:xfrm rot="2290779">
              <a:off x="857497" y="901760"/>
              <a:ext cx="595910" cy="782729"/>
            </a:xfrm>
            <a:prstGeom prst="rect">
              <a:avLst/>
            </a:prstGeom>
            <a:noFill/>
          </p:spPr>
          <p:txBody>
            <a:bodyPr wrap="none" rtlCol="0">
              <a:spAutoFit/>
            </a:bodyPr>
            <a:lstStyle/>
            <a:p>
              <a:r>
                <a:rPr lang="mr-IN" sz="4000" dirty="0"/>
                <a:t>…</a:t>
              </a:r>
              <a:endParaRPr lang="en-US" sz="4000" dirty="0"/>
            </a:p>
          </p:txBody>
        </p:sp>
        <p:pic>
          <p:nvPicPr>
            <p:cNvPr id="28" name="Picture 27"/>
            <p:cNvPicPr>
              <a:picLocks noChangeAspect="1"/>
            </p:cNvPicPr>
            <p:nvPr/>
          </p:nvPicPr>
          <p:blipFill>
            <a:blip r:embed="rId4" cstate="print">
              <a:duotone>
                <a:prstClr val="black"/>
                <a:schemeClr val="bg2">
                  <a:tint val="45000"/>
                  <a:satMod val="400000"/>
                </a:schemeClr>
              </a:duotone>
              <a:extLst>
                <a:ext uri="{28A0092B-C50C-407E-A947-70E740481C1C}">
                  <a14:useLocalDpi xmlns:a14="http://schemas.microsoft.com/office/drawing/2010/main"/>
                </a:ext>
              </a:extLst>
            </a:blip>
            <a:stretch>
              <a:fillRect/>
            </a:stretch>
          </p:blipFill>
          <p:spPr>
            <a:xfrm>
              <a:off x="6809593" y="578923"/>
              <a:ext cx="3243786" cy="1045298"/>
            </a:xfrm>
            <a:prstGeom prst="rect">
              <a:avLst/>
            </a:prstGeom>
            <a:ln>
              <a:solidFill>
                <a:schemeClr val="tx1"/>
              </a:solidFill>
            </a:ln>
            <a:effectLst>
              <a:outerShdw blurRad="50800" dist="76200" dir="2700000" algn="tl" rotWithShape="0">
                <a:prstClr val="black">
                  <a:alpha val="40000"/>
                </a:prstClr>
              </a:outerShdw>
            </a:effectLst>
          </p:spPr>
        </p:pic>
        <p:sp>
          <p:nvSpPr>
            <p:cNvPr id="29" name="TextBox 28"/>
            <p:cNvSpPr txBox="1"/>
            <p:nvPr/>
          </p:nvSpPr>
          <p:spPr>
            <a:xfrm>
              <a:off x="3821811" y="715154"/>
              <a:ext cx="1542135" cy="1327238"/>
            </a:xfrm>
            <a:prstGeom prst="rect">
              <a:avLst/>
            </a:prstGeom>
            <a:solidFill>
              <a:schemeClr val="bg1">
                <a:lumMod val="95000"/>
              </a:schemeClr>
            </a:solidFill>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Resizing </a:t>
              </a:r>
              <a:r>
                <a:rPr lang="en-US" sz="2400" dirty="0"/>
                <a:t>&amp;</a:t>
              </a:r>
              <a:r>
                <a:rPr lang="en-US" sz="2400" b="1" dirty="0"/>
                <a:t> Frame Selection</a:t>
              </a:r>
            </a:p>
          </p:txBody>
        </p:sp>
      </p:grpSp>
    </p:spTree>
    <p:extLst>
      <p:ext uri="{BB962C8B-B14F-4D97-AF65-F5344CB8AC3E}">
        <p14:creationId xmlns:p14="http://schemas.microsoft.com/office/powerpoint/2010/main" val="3351836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win…</a:t>
            </a:r>
          </a:p>
        </p:txBody>
      </p:sp>
      <p:pic>
        <p:nvPicPr>
          <p:cNvPr id="4" name="Content Placeholder 3"/>
          <p:cNvPicPr>
            <a:picLocks noGrp="1" noChangeAspect="1"/>
          </p:cNvPicPr>
          <p:nvPr>
            <p:ph idx="1"/>
          </p:nvPr>
        </p:nvPicPr>
        <p:blipFill>
          <a:blip r:embed="rId3"/>
          <a:stretch>
            <a:fillRect/>
          </a:stretch>
        </p:blipFill>
        <p:spPr>
          <a:xfrm>
            <a:off x="2653990" y="1758719"/>
            <a:ext cx="6492809" cy="4613466"/>
          </a:xfrm>
          <a:prstGeom prst="rect">
            <a:avLst/>
          </a:prstGeom>
        </p:spPr>
      </p:pic>
      <p:sp>
        <p:nvSpPr>
          <p:cNvPr id="5" name="文本框 4">
            <a:extLst>
              <a:ext uri="{FF2B5EF4-FFF2-40B4-BE49-F238E27FC236}">
                <a16:creationId xmlns:a16="http://schemas.microsoft.com/office/drawing/2014/main" id="{EB0D0A7B-A8DF-4206-BD18-56BD81CA0A96}"/>
              </a:ext>
            </a:extLst>
          </p:cNvPr>
          <p:cNvSpPr txBox="1"/>
          <p:nvPr/>
        </p:nvSpPr>
        <p:spPr>
          <a:xfrm>
            <a:off x="2854518" y="1321356"/>
            <a:ext cx="1423284" cy="369332"/>
          </a:xfrm>
          <a:prstGeom prst="rect">
            <a:avLst/>
          </a:prstGeom>
          <a:noFill/>
        </p:spPr>
        <p:txBody>
          <a:bodyPr wrap="square" rtlCol="0">
            <a:spAutoFit/>
          </a:bodyPr>
          <a:lstStyle/>
          <a:p>
            <a:r>
              <a:rPr lang="en-US" altLang="zh-CN" dirty="0"/>
              <a:t>Log Scale</a:t>
            </a:r>
            <a:endParaRPr lang="zh-CN" altLang="en-US" dirty="0"/>
          </a:p>
        </p:txBody>
      </p:sp>
    </p:spTree>
    <p:extLst>
      <p:ext uri="{BB962C8B-B14F-4D97-AF65-F5344CB8AC3E}">
        <p14:creationId xmlns:p14="http://schemas.microsoft.com/office/powerpoint/2010/main" val="53094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a:stretch>
            <a:fillRect/>
          </a:stretch>
        </p:blipFill>
        <p:spPr>
          <a:xfrm>
            <a:off x="2642840" y="1747567"/>
            <a:ext cx="6485227" cy="4636445"/>
          </a:xfrm>
          <a:prstGeom prst="rect">
            <a:avLst/>
          </a:prstGeom>
        </p:spPr>
      </p:pic>
      <p:sp>
        <p:nvSpPr>
          <p:cNvPr id="2" name="Title 1"/>
          <p:cNvSpPr>
            <a:spLocks noGrp="1"/>
          </p:cNvSpPr>
          <p:nvPr>
            <p:ph type="title"/>
          </p:nvPr>
        </p:nvSpPr>
        <p:spPr/>
        <p:txBody>
          <a:bodyPr/>
          <a:lstStyle/>
          <a:p>
            <a:r>
              <a:rPr lang="en-US" dirty="0"/>
              <a:t>Potential win… but at what cost?</a:t>
            </a:r>
          </a:p>
        </p:txBody>
      </p:sp>
      <p:sp>
        <p:nvSpPr>
          <p:cNvPr id="4" name="Rectangle 3"/>
          <p:cNvSpPr/>
          <p:nvPr/>
        </p:nvSpPr>
        <p:spPr>
          <a:xfrm>
            <a:off x="1693035" y="3512640"/>
            <a:ext cx="8493760" cy="114250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t>Key challenge: </a:t>
            </a:r>
          </a:p>
          <a:p>
            <a:pPr algn="ctr"/>
            <a:r>
              <a:rPr lang="en-US" sz="3200" dirty="0"/>
              <a:t>Reduce the profiling cost!</a:t>
            </a:r>
          </a:p>
        </p:txBody>
      </p:sp>
      <p:sp>
        <p:nvSpPr>
          <p:cNvPr id="9" name="Right Arrow 8"/>
          <p:cNvSpPr/>
          <p:nvPr/>
        </p:nvSpPr>
        <p:spPr>
          <a:xfrm rot="9848271">
            <a:off x="8767380" y="2579908"/>
            <a:ext cx="930181" cy="65347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文本框 4">
            <a:extLst>
              <a:ext uri="{FF2B5EF4-FFF2-40B4-BE49-F238E27FC236}">
                <a16:creationId xmlns:a16="http://schemas.microsoft.com/office/drawing/2014/main" id="{EBFFCD94-F947-4272-BFED-BBB6FA320CD1}"/>
              </a:ext>
            </a:extLst>
          </p:cNvPr>
          <p:cNvSpPr txBox="1"/>
          <p:nvPr/>
        </p:nvSpPr>
        <p:spPr>
          <a:xfrm>
            <a:off x="2854518" y="1321356"/>
            <a:ext cx="1423284" cy="369332"/>
          </a:xfrm>
          <a:prstGeom prst="rect">
            <a:avLst/>
          </a:prstGeom>
          <a:noFill/>
        </p:spPr>
        <p:txBody>
          <a:bodyPr wrap="square" rtlCol="0">
            <a:spAutoFit/>
          </a:bodyPr>
          <a:lstStyle/>
          <a:p>
            <a:r>
              <a:rPr lang="en-US" altLang="zh-CN" dirty="0"/>
              <a:t>Log Scale</a:t>
            </a:r>
            <a:endParaRPr lang="zh-CN" altLang="en-US" dirty="0"/>
          </a:p>
        </p:txBody>
      </p:sp>
    </p:spTree>
    <p:extLst>
      <p:ext uri="{BB962C8B-B14F-4D97-AF65-F5344CB8AC3E}">
        <p14:creationId xmlns:p14="http://schemas.microsoft.com/office/powerpoint/2010/main" val="4168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93035" y="657928"/>
            <a:ext cx="8493760" cy="1744664"/>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t>Our approach:</a:t>
            </a:r>
          </a:p>
          <a:p>
            <a:pPr algn="ctr"/>
            <a:r>
              <a:rPr lang="en-US" sz="3200" dirty="0"/>
              <a:t>Customize the video pipeline to the video content</a:t>
            </a:r>
          </a:p>
        </p:txBody>
      </p:sp>
      <p:cxnSp>
        <p:nvCxnSpPr>
          <p:cNvPr id="12" name="Straight Connector 11"/>
          <p:cNvCxnSpPr/>
          <p:nvPr/>
        </p:nvCxnSpPr>
        <p:spPr>
          <a:xfrm flipV="1">
            <a:off x="1746757" y="1672688"/>
            <a:ext cx="1821631" cy="225172"/>
          </a:xfrm>
          <a:prstGeom prst="line">
            <a:avLst/>
          </a:prstGeom>
          <a:ln>
            <a:noFill/>
          </a:ln>
        </p:spPr>
        <p:style>
          <a:lnRef idx="2">
            <a:schemeClr val="accent5"/>
          </a:lnRef>
          <a:fillRef idx="1">
            <a:schemeClr val="lt1"/>
          </a:fillRef>
          <a:effectRef idx="0">
            <a:schemeClr val="accent5"/>
          </a:effectRef>
          <a:fontRef idx="minor">
            <a:schemeClr val="dk1"/>
          </a:fontRef>
        </p:style>
      </p:cxnSp>
      <p:sp>
        <p:nvSpPr>
          <p:cNvPr id="17" name="Rectangle 16"/>
          <p:cNvSpPr/>
          <p:nvPr/>
        </p:nvSpPr>
        <p:spPr>
          <a:xfrm>
            <a:off x="1704186" y="2520184"/>
            <a:ext cx="8493760" cy="1142504"/>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t>Key challenge: </a:t>
            </a:r>
          </a:p>
          <a:p>
            <a:pPr algn="ctr"/>
            <a:r>
              <a:rPr lang="en-US" sz="3200" dirty="0"/>
              <a:t>Reduce the profiling cost!</a:t>
            </a:r>
          </a:p>
        </p:txBody>
      </p:sp>
      <p:sp>
        <p:nvSpPr>
          <p:cNvPr id="18" name="Rectangle 17"/>
          <p:cNvSpPr/>
          <p:nvPr/>
        </p:nvSpPr>
        <p:spPr>
          <a:xfrm>
            <a:off x="1693035" y="4014451"/>
            <a:ext cx="8493760" cy="206296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2">
              <a:lnSpc>
                <a:spcPts val="4200"/>
              </a:lnSpc>
              <a:tabLst>
                <a:tab pos="914400" algn="l"/>
              </a:tabLst>
            </a:pPr>
            <a:r>
              <a:rPr lang="en-US" sz="3200" dirty="0"/>
              <a:t>Idea #1: Temporal correlation</a:t>
            </a:r>
          </a:p>
          <a:p>
            <a:pPr lvl="2">
              <a:lnSpc>
                <a:spcPts val="4200"/>
              </a:lnSpc>
              <a:tabLst>
                <a:tab pos="914400" algn="l"/>
              </a:tabLst>
            </a:pPr>
            <a:r>
              <a:rPr lang="en-US" sz="3200" dirty="0"/>
              <a:t>Idea #2: Spatial (cross-camera) correlation</a:t>
            </a:r>
          </a:p>
          <a:p>
            <a:pPr lvl="2">
              <a:lnSpc>
                <a:spcPts val="4200"/>
              </a:lnSpc>
              <a:tabLst>
                <a:tab pos="914400" algn="l"/>
              </a:tabLst>
            </a:pPr>
            <a:r>
              <a:rPr lang="en-US" sz="3200" dirty="0"/>
              <a:t>Idea #3: Independence of configurations</a:t>
            </a:r>
          </a:p>
        </p:txBody>
      </p:sp>
      <p:cxnSp>
        <p:nvCxnSpPr>
          <p:cNvPr id="23" name="Straight Connector 22"/>
          <p:cNvCxnSpPr/>
          <p:nvPr/>
        </p:nvCxnSpPr>
        <p:spPr>
          <a:xfrm flipV="1">
            <a:off x="1746757" y="1694988"/>
            <a:ext cx="1821631" cy="22517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1329119">
            <a:off x="1872262" y="987761"/>
            <a:ext cx="1515158" cy="646331"/>
          </a:xfrm>
          <a:prstGeom prst="rect">
            <a:avLst/>
          </a:prstGeom>
          <a:noFill/>
          <a:ln>
            <a:noFill/>
          </a:ln>
        </p:spPr>
        <p:txBody>
          <a:bodyPr wrap="none" rtlCol="0">
            <a:spAutoFit/>
          </a:bodyPr>
          <a:lstStyle/>
          <a:p>
            <a:pPr algn="ctr"/>
            <a:r>
              <a:rPr lang="en-US" sz="3600" b="1" dirty="0">
                <a:solidFill>
                  <a:schemeClr val="accent2"/>
                </a:solidFill>
                <a:latin typeface="Comic Sans MS" charset="0"/>
                <a:ea typeface="Comic Sans MS" charset="0"/>
                <a:cs typeface="Comic Sans MS" charset="0"/>
              </a:rPr>
              <a:t>Adapt</a:t>
            </a:r>
          </a:p>
        </p:txBody>
      </p:sp>
      <p:sp>
        <p:nvSpPr>
          <p:cNvPr id="25" name="TextBox 24"/>
          <p:cNvSpPr txBox="1"/>
          <p:nvPr/>
        </p:nvSpPr>
        <p:spPr>
          <a:xfrm rot="21257030">
            <a:off x="7199797" y="960852"/>
            <a:ext cx="1935146" cy="646331"/>
          </a:xfrm>
          <a:prstGeom prst="rect">
            <a:avLst/>
          </a:prstGeom>
          <a:noFill/>
          <a:ln>
            <a:noFill/>
          </a:ln>
        </p:spPr>
        <p:txBody>
          <a:bodyPr wrap="none" rtlCol="0">
            <a:spAutoFit/>
          </a:bodyPr>
          <a:lstStyle/>
          <a:p>
            <a:pPr algn="ctr"/>
            <a:r>
              <a:rPr lang="en-US" sz="3600" b="1" dirty="0">
                <a:solidFill>
                  <a:schemeClr val="accent2"/>
                </a:solidFill>
                <a:latin typeface="Comic Sans MS" charset="0"/>
                <a:ea typeface="Comic Sans MS" charset="0"/>
                <a:cs typeface="Comic Sans MS" charset="0"/>
              </a:rPr>
              <a:t>dynamic</a:t>
            </a:r>
          </a:p>
        </p:txBody>
      </p:sp>
      <p:sp>
        <p:nvSpPr>
          <p:cNvPr id="26" name="TextBox 25"/>
          <p:cNvSpPr txBox="1"/>
          <p:nvPr/>
        </p:nvSpPr>
        <p:spPr>
          <a:xfrm rot="15639498">
            <a:off x="7370059" y="1647620"/>
            <a:ext cx="813043" cy="1200329"/>
          </a:xfrm>
          <a:prstGeom prst="rect">
            <a:avLst/>
          </a:prstGeom>
          <a:noFill/>
          <a:ln>
            <a:noFill/>
          </a:ln>
        </p:spPr>
        <p:txBody>
          <a:bodyPr wrap="none" rtlCol="0">
            <a:spAutoFit/>
          </a:bodyPr>
          <a:lstStyle/>
          <a:p>
            <a:pPr algn="ctr"/>
            <a:r>
              <a:rPr lang="en-US" sz="7200" dirty="0">
                <a:solidFill>
                  <a:schemeClr val="accent2"/>
                </a:solidFill>
                <a:latin typeface="Comic Sans MS" charset="0"/>
                <a:ea typeface="Comic Sans MS" charset="0"/>
                <a:cs typeface="Comic Sans MS" charset="0"/>
              </a:rPr>
              <a:t> &gt;</a:t>
            </a:r>
          </a:p>
        </p:txBody>
      </p:sp>
    </p:spTree>
    <p:extLst>
      <p:ext uri="{BB962C8B-B14F-4D97-AF65-F5344CB8AC3E}">
        <p14:creationId xmlns:p14="http://schemas.microsoft.com/office/powerpoint/2010/main" val="1324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#1: Temporal correlation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003" y="1690688"/>
            <a:ext cx="8967993" cy="4767485"/>
          </a:xfrm>
          <a:prstGeom prst="rect">
            <a:avLst/>
          </a:prstGeom>
        </p:spPr>
      </p:pic>
    </p:spTree>
    <p:extLst>
      <p:ext uri="{BB962C8B-B14F-4D97-AF65-F5344CB8AC3E}">
        <p14:creationId xmlns:p14="http://schemas.microsoft.com/office/powerpoint/2010/main" val="80168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#1: Temporal correlation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002" y="1690687"/>
            <a:ext cx="8967993" cy="4767485"/>
          </a:xfrm>
          <a:prstGeom prst="rect">
            <a:avLst/>
          </a:prstGeom>
        </p:spPr>
      </p:pic>
    </p:spTree>
    <p:extLst>
      <p:ext uri="{BB962C8B-B14F-4D97-AF65-F5344CB8AC3E}">
        <p14:creationId xmlns:p14="http://schemas.microsoft.com/office/powerpoint/2010/main" val="287768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#1: Temporal correlation</a:t>
            </a:r>
          </a:p>
        </p:txBody>
      </p:sp>
      <p:sp>
        <p:nvSpPr>
          <p:cNvPr id="3" name="Content Placeholder 2"/>
          <p:cNvSpPr>
            <a:spLocks noGrp="1"/>
          </p:cNvSpPr>
          <p:nvPr>
            <p:ph idx="1"/>
          </p:nvPr>
        </p:nvSpPr>
        <p:spPr/>
        <p:txBody>
          <a:bodyPr/>
          <a:lstStyle/>
          <a:p>
            <a:r>
              <a:rPr lang="en-US" b="1" dirty="0">
                <a:solidFill>
                  <a:schemeClr val="accent5"/>
                </a:solidFill>
              </a:rPr>
              <a:t>Insight:</a:t>
            </a:r>
            <a:r>
              <a:rPr lang="en-US" dirty="0"/>
              <a:t> Underlying characteristics of video remain stable for short periods of time </a:t>
            </a:r>
          </a:p>
          <a:p>
            <a:pPr lvl="1"/>
            <a:r>
              <a:rPr lang="en-US" dirty="0"/>
              <a:t>E.g.: size/class of objects, viewing angle</a:t>
            </a:r>
          </a:p>
          <a:p>
            <a:pPr lvl="1"/>
            <a:r>
              <a:rPr lang="en-US" dirty="0"/>
              <a:t>Good configurations tend to remain good, </a:t>
            </a:r>
            <a:r>
              <a:rPr lang="en-US" b="1" dirty="0"/>
              <a:t>bad tend to remain bad</a:t>
            </a:r>
          </a:p>
        </p:txBody>
      </p:sp>
    </p:spTree>
    <p:extLst>
      <p:ext uri="{BB962C8B-B14F-4D97-AF65-F5344CB8AC3E}">
        <p14:creationId xmlns:p14="http://schemas.microsoft.com/office/powerpoint/2010/main" val="92766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9A54D-4EE5-4382-9783-BDDF93FD85CB}"/>
              </a:ext>
            </a:extLst>
          </p:cNvPr>
          <p:cNvSpPr>
            <a:spLocks noGrp="1"/>
          </p:cNvSpPr>
          <p:nvPr>
            <p:ph type="title"/>
          </p:nvPr>
        </p:nvSpPr>
        <p:spPr/>
        <p:txBody>
          <a:bodyPr/>
          <a:lstStyle/>
          <a:p>
            <a:r>
              <a:rPr lang="en-US" altLang="zh-CN" dirty="0"/>
              <a:t>Idea #1: Temporal correlation</a:t>
            </a:r>
            <a:endParaRPr lang="zh-CN" altLang="en-US" dirty="0"/>
          </a:p>
        </p:txBody>
      </p:sp>
      <p:pic>
        <p:nvPicPr>
          <p:cNvPr id="7" name="图片 6">
            <a:extLst>
              <a:ext uri="{FF2B5EF4-FFF2-40B4-BE49-F238E27FC236}">
                <a16:creationId xmlns:a16="http://schemas.microsoft.com/office/drawing/2014/main" id="{5D220DD5-4171-4932-85AE-F8B1CD44B957}"/>
              </a:ext>
            </a:extLst>
          </p:cNvPr>
          <p:cNvPicPr>
            <a:picLocks noChangeAspect="1"/>
          </p:cNvPicPr>
          <p:nvPr/>
        </p:nvPicPr>
        <p:blipFill>
          <a:blip r:embed="rId3"/>
          <a:stretch>
            <a:fillRect/>
          </a:stretch>
        </p:blipFill>
        <p:spPr>
          <a:xfrm>
            <a:off x="1838475" y="1835066"/>
            <a:ext cx="8515049" cy="4051884"/>
          </a:xfrm>
          <a:prstGeom prst="rect">
            <a:avLst/>
          </a:prstGeom>
        </p:spPr>
      </p:pic>
      <p:sp>
        <p:nvSpPr>
          <p:cNvPr id="8" name="文本框 7">
            <a:extLst>
              <a:ext uri="{FF2B5EF4-FFF2-40B4-BE49-F238E27FC236}">
                <a16:creationId xmlns:a16="http://schemas.microsoft.com/office/drawing/2014/main" id="{92B94163-87FD-4001-962C-8E4D5490354C}"/>
              </a:ext>
            </a:extLst>
          </p:cNvPr>
          <p:cNvSpPr txBox="1"/>
          <p:nvPr/>
        </p:nvSpPr>
        <p:spPr>
          <a:xfrm>
            <a:off x="1130969" y="6031328"/>
            <a:ext cx="8969892" cy="461665"/>
          </a:xfrm>
          <a:prstGeom prst="rect">
            <a:avLst/>
          </a:prstGeom>
          <a:noFill/>
        </p:spPr>
        <p:txBody>
          <a:bodyPr wrap="square" rtlCol="0">
            <a:spAutoFit/>
          </a:bodyPr>
          <a:lstStyle/>
          <a:p>
            <a:r>
              <a:rPr lang="en-US" altLang="zh-CN" sz="2400" dirty="0"/>
              <a:t>Persistence: length of continuous frames where accuracy &gt; 70%</a:t>
            </a:r>
            <a:endParaRPr lang="zh-CN" altLang="en-US" sz="2400" dirty="0"/>
          </a:p>
        </p:txBody>
      </p:sp>
    </p:spTree>
    <p:extLst>
      <p:ext uri="{BB962C8B-B14F-4D97-AF65-F5344CB8AC3E}">
        <p14:creationId xmlns:p14="http://schemas.microsoft.com/office/powerpoint/2010/main" val="484903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Idea #2: Cross-camera (Spatial</a:t>
            </a:r>
            <a:r>
              <a:rPr lang="en-US" altLang="zh-CN" dirty="0"/>
              <a:t>) </a:t>
            </a:r>
            <a:r>
              <a:rPr lang="en-US" dirty="0"/>
              <a:t>correlation</a:t>
            </a:r>
          </a:p>
        </p:txBody>
      </p:sp>
      <p:sp>
        <p:nvSpPr>
          <p:cNvPr id="4" name="Content Placeholder 3"/>
          <p:cNvSpPr>
            <a:spLocks noGrp="1"/>
          </p:cNvSpPr>
          <p:nvPr>
            <p:ph idx="1"/>
          </p:nvPr>
        </p:nvSpPr>
        <p:spPr/>
        <p:txBody>
          <a:bodyPr/>
          <a:lstStyle/>
          <a:p>
            <a:r>
              <a:rPr lang="en-US" b="1" dirty="0">
                <a:solidFill>
                  <a:schemeClr val="accent5"/>
                </a:solidFill>
              </a:rPr>
              <a:t>Insight:</a:t>
            </a:r>
            <a:r>
              <a:rPr lang="en-US" dirty="0"/>
              <a:t> Many cameras feeds share similar characteristics</a:t>
            </a:r>
          </a:p>
          <a:p>
            <a:pPr lvl="1"/>
            <a:r>
              <a:rPr lang="en-US" dirty="0"/>
              <a:t>E.g.: traffic cameras in a city see similar vehicles, weather, and viewing angles (thanks to uniform installation policies)</a:t>
            </a:r>
          </a:p>
          <a:p>
            <a:pPr lvl="1"/>
            <a:r>
              <a:rPr lang="en-US" dirty="0"/>
              <a:t>Good/bad configurations for one camera tend to be good/bad for others</a:t>
            </a:r>
          </a:p>
          <a:p>
            <a:endParaRPr lang="en-US" dirty="0"/>
          </a:p>
          <a:p>
            <a:r>
              <a:rPr lang="en-US" dirty="0"/>
              <a:t>How to find groups of similar cameras?</a:t>
            </a:r>
          </a:p>
          <a:p>
            <a:pPr lvl="1"/>
            <a:r>
              <a:rPr lang="en-US" dirty="0"/>
              <a:t>Randomly choose configurations</a:t>
            </a:r>
          </a:p>
          <a:p>
            <a:pPr lvl="1"/>
            <a:r>
              <a:rPr lang="en-US" dirty="0"/>
              <a:t>sort accuracy result &amp; minimize deviation within a group</a:t>
            </a:r>
          </a:p>
          <a:p>
            <a:pPr lvl="1"/>
            <a:r>
              <a:rPr lang="en-US" dirty="0"/>
              <a:t>Choose another configuration &amp; repeat</a:t>
            </a:r>
          </a:p>
          <a:p>
            <a:pPr lvl="1"/>
            <a:r>
              <a:rPr lang="en-US" altLang="zh-CN" dirty="0">
                <a:solidFill>
                  <a:srgbClr val="FF0000"/>
                </a:solidFill>
              </a:rPr>
              <a:t>Offline, Done infrequently</a:t>
            </a:r>
            <a:endParaRPr lang="en-US" dirty="0">
              <a:solidFill>
                <a:srgbClr val="FF0000"/>
              </a:solidFill>
            </a:endParaRPr>
          </a:p>
        </p:txBody>
      </p:sp>
    </p:spTree>
    <p:extLst>
      <p:ext uri="{BB962C8B-B14F-4D97-AF65-F5344CB8AC3E}">
        <p14:creationId xmlns:p14="http://schemas.microsoft.com/office/powerpoint/2010/main" val="23517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Cameras &amp; video analysis apps are pervasive</a:t>
            </a:r>
          </a:p>
        </p:txBody>
      </p:sp>
      <p:sp>
        <p:nvSpPr>
          <p:cNvPr id="43" name="Rectangle 42"/>
          <p:cNvSpPr/>
          <p:nvPr/>
        </p:nvSpPr>
        <p:spPr>
          <a:xfrm>
            <a:off x="1759944" y="5563956"/>
            <a:ext cx="8493760" cy="68580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This talk: Scalable adaptive video analytics</a:t>
            </a:r>
          </a:p>
        </p:txBody>
      </p:sp>
      <p:pic>
        <p:nvPicPr>
          <p:cNvPr id="2050" name="Picture 2" descr="Image result for traffic control cameras"/>
          <p:cNvPicPr>
            <a:picLocks noChangeAspect="1" noChangeArrowheads="1"/>
          </p:cNvPicPr>
          <p:nvPr/>
        </p:nvPicPr>
        <p:blipFill rotWithShape="1">
          <a:blip r:embed="rId3">
            <a:extLst>
              <a:ext uri="{28A0092B-C50C-407E-A947-70E740481C1C}">
                <a14:useLocalDpi xmlns:a14="http://schemas.microsoft.com/office/drawing/2010/main" val="0"/>
              </a:ext>
            </a:extLst>
          </a:blip>
          <a:srcRect r="50219"/>
          <a:stretch/>
        </p:blipFill>
        <p:spPr bwMode="auto">
          <a:xfrm>
            <a:off x="631041" y="2059948"/>
            <a:ext cx="3235710" cy="24049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factory floor camera cctv"/>
          <p:cNvPicPr>
            <a:picLocks noChangeAspect="1" noChangeArrowheads="1"/>
          </p:cNvPicPr>
          <p:nvPr/>
        </p:nvPicPr>
        <p:blipFill rotWithShape="1">
          <a:blip r:embed="rId4">
            <a:extLst>
              <a:ext uri="{28A0092B-C50C-407E-A947-70E740481C1C}">
                <a14:useLocalDpi xmlns:a14="http://schemas.microsoft.com/office/drawing/2010/main" val="0"/>
              </a:ext>
            </a:extLst>
          </a:blip>
          <a:srcRect l="5295" r="9087"/>
          <a:stretch/>
        </p:blipFill>
        <p:spPr bwMode="auto">
          <a:xfrm>
            <a:off x="8369918" y="2007130"/>
            <a:ext cx="3235709" cy="24115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567" r="24133" b="3136"/>
          <a:stretch/>
        </p:blipFill>
        <p:spPr bwMode="auto">
          <a:xfrm>
            <a:off x="4495784" y="2059948"/>
            <a:ext cx="3245100" cy="2412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6630" y="4583160"/>
            <a:ext cx="1904176" cy="461665"/>
          </a:xfrm>
          <a:prstGeom prst="rect">
            <a:avLst/>
          </a:prstGeom>
          <a:noFill/>
        </p:spPr>
        <p:txBody>
          <a:bodyPr wrap="none" rtlCol="0">
            <a:spAutoFit/>
          </a:bodyPr>
          <a:lstStyle/>
          <a:p>
            <a:r>
              <a:rPr lang="en-US" sz="2400" dirty="0"/>
              <a:t>Traffic control</a:t>
            </a:r>
          </a:p>
        </p:txBody>
      </p:sp>
      <p:sp>
        <p:nvSpPr>
          <p:cNvPr id="11" name="TextBox 10"/>
          <p:cNvSpPr txBox="1"/>
          <p:nvPr/>
        </p:nvSpPr>
        <p:spPr>
          <a:xfrm>
            <a:off x="5271852" y="4583160"/>
            <a:ext cx="1692964" cy="461665"/>
          </a:xfrm>
          <a:prstGeom prst="rect">
            <a:avLst/>
          </a:prstGeom>
          <a:noFill/>
        </p:spPr>
        <p:txBody>
          <a:bodyPr wrap="none" rtlCol="0">
            <a:spAutoFit/>
          </a:bodyPr>
          <a:lstStyle/>
          <a:p>
            <a:r>
              <a:rPr lang="en-US" sz="2400" dirty="0"/>
              <a:t>Surveillance</a:t>
            </a:r>
          </a:p>
        </p:txBody>
      </p:sp>
      <p:sp>
        <p:nvSpPr>
          <p:cNvPr id="12" name="TextBox 11"/>
          <p:cNvSpPr txBox="1"/>
          <p:nvPr/>
        </p:nvSpPr>
        <p:spPr>
          <a:xfrm>
            <a:off x="8571935" y="4539743"/>
            <a:ext cx="2831673" cy="461665"/>
          </a:xfrm>
          <a:prstGeom prst="rect">
            <a:avLst/>
          </a:prstGeom>
          <a:noFill/>
        </p:spPr>
        <p:txBody>
          <a:bodyPr wrap="none" rtlCol="0">
            <a:spAutoFit/>
          </a:bodyPr>
          <a:lstStyle/>
          <a:p>
            <a:r>
              <a:rPr lang="en-US" sz="2400" dirty="0"/>
              <a:t>Factory health/safety</a:t>
            </a:r>
          </a:p>
        </p:txBody>
      </p:sp>
    </p:spTree>
    <p:extLst>
      <p:ext uri="{BB962C8B-B14F-4D97-AF65-F5344CB8AC3E}">
        <p14:creationId xmlns:p14="http://schemas.microsoft.com/office/powerpoint/2010/main" val="76347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Idea #2: Cross-camera correlation</a:t>
            </a:r>
          </a:p>
        </p:txBody>
      </p:sp>
      <p:pic>
        <p:nvPicPr>
          <p:cNvPr id="3" name="Picture 2"/>
          <p:cNvPicPr>
            <a:picLocks noChangeAspect="1"/>
          </p:cNvPicPr>
          <p:nvPr/>
        </p:nvPicPr>
        <p:blipFill>
          <a:blip r:embed="rId2"/>
          <a:stretch>
            <a:fillRect/>
          </a:stretch>
        </p:blipFill>
        <p:spPr>
          <a:xfrm>
            <a:off x="2598292" y="1690688"/>
            <a:ext cx="6995416" cy="4757936"/>
          </a:xfrm>
          <a:prstGeom prst="rect">
            <a:avLst/>
          </a:prstGeom>
        </p:spPr>
      </p:pic>
    </p:spTree>
    <p:extLst>
      <p:ext uri="{BB962C8B-B14F-4D97-AF65-F5344CB8AC3E}">
        <p14:creationId xmlns:p14="http://schemas.microsoft.com/office/powerpoint/2010/main" val="1734068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63879" y="2233027"/>
            <a:ext cx="5779087" cy="3744027"/>
          </a:xfrm>
          <a:prstGeom prst="rect">
            <a:avLst/>
          </a:prstGeom>
        </p:spPr>
      </p:pic>
      <p:pic>
        <p:nvPicPr>
          <p:cNvPr id="8" name="Picture 7"/>
          <p:cNvPicPr>
            <a:picLocks noChangeAspect="1"/>
          </p:cNvPicPr>
          <p:nvPr/>
        </p:nvPicPr>
        <p:blipFill>
          <a:blip r:embed="rId3"/>
          <a:stretch>
            <a:fillRect/>
          </a:stretch>
        </p:blipFill>
        <p:spPr>
          <a:xfrm>
            <a:off x="5263879" y="2234491"/>
            <a:ext cx="5779087" cy="3718366"/>
          </a:xfrm>
          <a:prstGeom prst="rect">
            <a:avLst/>
          </a:prstGeom>
        </p:spPr>
      </p:pic>
      <p:sp>
        <p:nvSpPr>
          <p:cNvPr id="2" name="Title 1"/>
          <p:cNvSpPr>
            <a:spLocks noGrp="1"/>
          </p:cNvSpPr>
          <p:nvPr>
            <p:ph type="title"/>
          </p:nvPr>
        </p:nvSpPr>
        <p:spPr/>
        <p:txBody>
          <a:bodyPr>
            <a:normAutofit/>
          </a:bodyPr>
          <a:lstStyle/>
          <a:p>
            <a:r>
              <a:rPr lang="en-US" dirty="0"/>
              <a:t>Idea #2: Cross-camera correlation</a:t>
            </a:r>
          </a:p>
        </p:txBody>
      </p:sp>
      <p:pic>
        <p:nvPicPr>
          <p:cNvPr id="3" name="Picture 2"/>
          <p:cNvPicPr>
            <a:picLocks noChangeAspect="1"/>
          </p:cNvPicPr>
          <p:nvPr/>
        </p:nvPicPr>
        <p:blipFill rotWithShape="1">
          <a:blip r:embed="rId4"/>
          <a:srcRect r="50425" b="49520"/>
          <a:stretch/>
        </p:blipFill>
        <p:spPr>
          <a:xfrm>
            <a:off x="2598292" y="1690688"/>
            <a:ext cx="3467971" cy="2401810"/>
          </a:xfrm>
          <a:prstGeom prst="rect">
            <a:avLst/>
          </a:prstGeom>
        </p:spPr>
      </p:pic>
      <p:pic>
        <p:nvPicPr>
          <p:cNvPr id="6" name="Picture 5"/>
          <p:cNvPicPr>
            <a:picLocks noChangeAspect="1"/>
          </p:cNvPicPr>
          <p:nvPr/>
        </p:nvPicPr>
        <p:blipFill rotWithShape="1">
          <a:blip r:embed="rId4"/>
          <a:srcRect l="52763" t="1966" r="531" b="50223"/>
          <a:stretch/>
        </p:blipFill>
        <p:spPr>
          <a:xfrm>
            <a:off x="6289288" y="1784194"/>
            <a:ext cx="3267307" cy="2274849"/>
          </a:xfrm>
          <a:prstGeom prst="rect">
            <a:avLst/>
          </a:prstGeom>
        </p:spPr>
      </p:pic>
    </p:spTree>
    <p:extLst>
      <p:ext uri="{BB962C8B-B14F-4D97-AF65-F5344CB8AC3E}">
        <p14:creationId xmlns:p14="http://schemas.microsoft.com/office/powerpoint/2010/main" val="386809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2.22222E-6 L -0.11849 0.0044 " pathEditMode="relative" rAng="0" ptsTypes="AA">
                                      <p:cBhvr>
                                        <p:cTn id="6" dur="1000" fill="hold"/>
                                        <p:tgtEl>
                                          <p:spTgt spid="3"/>
                                        </p:tgtEl>
                                        <p:attrNameLst>
                                          <p:attrName>ppt_x</p:attrName>
                                          <p:attrName>ppt_y</p:attrName>
                                        </p:attrNameLst>
                                      </p:cBhvr>
                                      <p:rCtr x="-5924" y="208"/>
                                    </p:animMotion>
                                  </p:childTnLst>
                                </p:cTn>
                              </p:par>
                              <p:par>
                                <p:cTn id="7" presetID="42" presetClass="path" presetSubtype="0" accel="50000" decel="50000" fill="hold" nodeType="withEffect">
                                  <p:stCondLst>
                                    <p:cond delay="0"/>
                                  </p:stCondLst>
                                  <p:childTnLst>
                                    <p:animMotion origin="layout" path="M 2.08333E-7 4.07407E-6 L -0.41393 0.35625 " pathEditMode="relative" rAng="0" ptsTypes="AA">
                                      <p:cBhvr>
                                        <p:cTn id="8" dur="1000" fill="hold"/>
                                        <p:tgtEl>
                                          <p:spTgt spid="6"/>
                                        </p:tgtEl>
                                        <p:attrNameLst>
                                          <p:attrName>ppt_x</p:attrName>
                                          <p:attrName>ppt_y</p:attrName>
                                        </p:attrNameLst>
                                      </p:cBhvr>
                                      <p:rCtr x="-20703" y="17801"/>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caveats</a:t>
            </a:r>
          </a:p>
        </p:txBody>
      </p:sp>
      <p:sp>
        <p:nvSpPr>
          <p:cNvPr id="3" name="Content Placeholder 2"/>
          <p:cNvSpPr>
            <a:spLocks noGrp="1"/>
          </p:cNvSpPr>
          <p:nvPr>
            <p:ph idx="1"/>
          </p:nvPr>
        </p:nvSpPr>
        <p:spPr/>
        <p:txBody>
          <a:bodyPr/>
          <a:lstStyle/>
          <a:p>
            <a:r>
              <a:rPr lang="en-US" dirty="0"/>
              <a:t>Applying the single best configuration temporally/spatially is unstable</a:t>
            </a:r>
          </a:p>
          <a:p>
            <a:pPr lvl="1"/>
            <a:r>
              <a:rPr lang="en-US" dirty="0"/>
              <a:t>But top-</a:t>
            </a:r>
            <a:r>
              <a:rPr lang="en-US" i="1" dirty="0"/>
              <a:t>k</a:t>
            </a:r>
            <a:r>
              <a:rPr lang="en-US" dirty="0"/>
              <a:t> configurations are more stable</a:t>
            </a:r>
          </a:p>
          <a:p>
            <a:r>
              <a:rPr lang="en-US" dirty="0"/>
              <a:t>Correlations do not hold indefinitely</a:t>
            </a:r>
          </a:p>
          <a:p>
            <a:pPr lvl="1"/>
            <a:r>
              <a:rPr lang="en-US" dirty="0"/>
              <a:t>Must periodically explore the full configuration space</a:t>
            </a:r>
          </a:p>
          <a:p>
            <a:endParaRPr lang="en-US" dirty="0"/>
          </a:p>
        </p:txBody>
      </p:sp>
    </p:spTree>
    <p:extLst>
      <p:ext uri="{BB962C8B-B14F-4D97-AF65-F5344CB8AC3E}">
        <p14:creationId xmlns:p14="http://schemas.microsoft.com/office/powerpoint/2010/main" val="1314287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them together (Chameleon)</a:t>
            </a:r>
          </a:p>
        </p:txBody>
      </p:sp>
      <p:grpSp>
        <p:nvGrpSpPr>
          <p:cNvPr id="5" name="Group 4">
            <a:extLst>
              <a:ext uri="{FF2B5EF4-FFF2-40B4-BE49-F238E27FC236}">
                <a16:creationId xmlns:a16="http://schemas.microsoft.com/office/drawing/2014/main" id="{9DB26D3A-2B36-4056-BAE5-D5A915C54F0F}"/>
              </a:ext>
            </a:extLst>
          </p:cNvPr>
          <p:cNvGrpSpPr/>
          <p:nvPr/>
        </p:nvGrpSpPr>
        <p:grpSpPr>
          <a:xfrm>
            <a:off x="1461991" y="2666955"/>
            <a:ext cx="8405543" cy="2593838"/>
            <a:chOff x="6441120" y="1528607"/>
            <a:chExt cx="2946720" cy="909319"/>
          </a:xfrm>
        </p:grpSpPr>
        <p:cxnSp>
          <p:nvCxnSpPr>
            <p:cNvPr id="6" name="Straight Arrow Connector 5">
              <a:extLst>
                <a:ext uri="{FF2B5EF4-FFF2-40B4-BE49-F238E27FC236}">
                  <a16:creationId xmlns:a16="http://schemas.microsoft.com/office/drawing/2014/main" id="{563D7C23-F547-4E72-916F-C36958C0AF61}"/>
                </a:ext>
              </a:extLst>
            </p:cNvPr>
            <p:cNvCxnSpPr>
              <a:cxnSpLocks/>
            </p:cNvCxnSpPr>
            <p:nvPr/>
          </p:nvCxnSpPr>
          <p:spPr>
            <a:xfrm>
              <a:off x="7185652" y="1682496"/>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333E42-4B11-440D-B092-E2A1271F86AB}"/>
                </a:ext>
              </a:extLst>
            </p:cNvPr>
            <p:cNvCxnSpPr>
              <a:cxnSpLocks/>
            </p:cNvCxnSpPr>
            <p:nvPr/>
          </p:nvCxnSpPr>
          <p:spPr>
            <a:xfrm>
              <a:off x="7185652" y="215188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2F4F39A-1596-479E-9FA4-8F7339B5F740}"/>
                </a:ext>
              </a:extLst>
            </p:cNvPr>
            <p:cNvCxnSpPr>
              <a:cxnSpLocks/>
            </p:cNvCxnSpPr>
            <p:nvPr/>
          </p:nvCxnSpPr>
          <p:spPr>
            <a:xfrm>
              <a:off x="7185652" y="242620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239">
              <a:extLst>
                <a:ext uri="{FF2B5EF4-FFF2-40B4-BE49-F238E27FC236}">
                  <a16:creationId xmlns:a16="http://schemas.microsoft.com/office/drawing/2014/main" id="{9D839A79-779B-412B-B6C0-531E55510BA1}"/>
                </a:ext>
              </a:extLst>
            </p:cNvPr>
            <p:cNvSpPr txBox="1"/>
            <p:nvPr/>
          </p:nvSpPr>
          <p:spPr>
            <a:xfrm>
              <a:off x="6644610" y="1528607"/>
              <a:ext cx="424690"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leader</a:t>
              </a:r>
            </a:p>
          </p:txBody>
        </p:sp>
        <p:sp>
          <p:nvSpPr>
            <p:cNvPr id="10" name="TextBox 244">
              <a:extLst>
                <a:ext uri="{FF2B5EF4-FFF2-40B4-BE49-F238E27FC236}">
                  <a16:creationId xmlns:a16="http://schemas.microsoft.com/office/drawing/2014/main" id="{BE2461A5-2B06-4615-9A8A-981DC29F987D}"/>
                </a:ext>
              </a:extLst>
            </p:cNvPr>
            <p:cNvSpPr txBox="1"/>
            <p:nvPr/>
          </p:nvSpPr>
          <p:spPr>
            <a:xfrm>
              <a:off x="6441120" y="197549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1</a:t>
              </a:r>
            </a:p>
          </p:txBody>
        </p:sp>
        <p:sp>
          <p:nvSpPr>
            <p:cNvPr id="11" name="TextBox 245">
              <a:extLst>
                <a:ext uri="{FF2B5EF4-FFF2-40B4-BE49-F238E27FC236}">
                  <a16:creationId xmlns:a16="http://schemas.microsoft.com/office/drawing/2014/main" id="{77DACB4D-4270-450E-A1FF-FD162354826D}"/>
                </a:ext>
              </a:extLst>
            </p:cNvPr>
            <p:cNvSpPr txBox="1"/>
            <p:nvPr/>
          </p:nvSpPr>
          <p:spPr>
            <a:xfrm>
              <a:off x="6441120" y="224981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2</a:t>
              </a:r>
            </a:p>
          </p:txBody>
        </p:sp>
      </p:grpSp>
    </p:spTree>
    <p:extLst>
      <p:ext uri="{BB962C8B-B14F-4D97-AF65-F5344CB8AC3E}">
        <p14:creationId xmlns:p14="http://schemas.microsoft.com/office/powerpoint/2010/main" val="3973354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them together (Chameleon)</a:t>
            </a:r>
          </a:p>
        </p:txBody>
      </p:sp>
      <p:grpSp>
        <p:nvGrpSpPr>
          <p:cNvPr id="5" name="Group 4">
            <a:extLst>
              <a:ext uri="{FF2B5EF4-FFF2-40B4-BE49-F238E27FC236}">
                <a16:creationId xmlns:a16="http://schemas.microsoft.com/office/drawing/2014/main" id="{9DB26D3A-2B36-4056-BAE5-D5A915C54F0F}"/>
              </a:ext>
            </a:extLst>
          </p:cNvPr>
          <p:cNvGrpSpPr/>
          <p:nvPr/>
        </p:nvGrpSpPr>
        <p:grpSpPr>
          <a:xfrm>
            <a:off x="1461991" y="1941015"/>
            <a:ext cx="8405543" cy="3813114"/>
            <a:chOff x="6441120" y="1274115"/>
            <a:chExt cx="2946720" cy="1336759"/>
          </a:xfrm>
        </p:grpSpPr>
        <p:cxnSp>
          <p:nvCxnSpPr>
            <p:cNvPr id="6" name="Straight Arrow Connector 5">
              <a:extLst>
                <a:ext uri="{FF2B5EF4-FFF2-40B4-BE49-F238E27FC236}">
                  <a16:creationId xmlns:a16="http://schemas.microsoft.com/office/drawing/2014/main" id="{563D7C23-F547-4E72-916F-C36958C0AF61}"/>
                </a:ext>
              </a:extLst>
            </p:cNvPr>
            <p:cNvCxnSpPr>
              <a:cxnSpLocks/>
            </p:cNvCxnSpPr>
            <p:nvPr/>
          </p:nvCxnSpPr>
          <p:spPr>
            <a:xfrm>
              <a:off x="7185652" y="1682496"/>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333E42-4B11-440D-B092-E2A1271F86AB}"/>
                </a:ext>
              </a:extLst>
            </p:cNvPr>
            <p:cNvCxnSpPr>
              <a:cxnSpLocks/>
            </p:cNvCxnSpPr>
            <p:nvPr/>
          </p:nvCxnSpPr>
          <p:spPr>
            <a:xfrm>
              <a:off x="7185652" y="215188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2F4F39A-1596-479E-9FA4-8F7339B5F740}"/>
                </a:ext>
              </a:extLst>
            </p:cNvPr>
            <p:cNvCxnSpPr>
              <a:cxnSpLocks/>
            </p:cNvCxnSpPr>
            <p:nvPr/>
          </p:nvCxnSpPr>
          <p:spPr>
            <a:xfrm>
              <a:off x="7185652" y="242620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239">
              <a:extLst>
                <a:ext uri="{FF2B5EF4-FFF2-40B4-BE49-F238E27FC236}">
                  <a16:creationId xmlns:a16="http://schemas.microsoft.com/office/drawing/2014/main" id="{9D839A79-779B-412B-B6C0-531E55510BA1}"/>
                </a:ext>
              </a:extLst>
            </p:cNvPr>
            <p:cNvSpPr txBox="1"/>
            <p:nvPr/>
          </p:nvSpPr>
          <p:spPr>
            <a:xfrm>
              <a:off x="6644610" y="1528607"/>
              <a:ext cx="424690"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leader</a:t>
              </a:r>
            </a:p>
          </p:txBody>
        </p:sp>
        <p:sp>
          <p:nvSpPr>
            <p:cNvPr id="10" name="TextBox 244">
              <a:extLst>
                <a:ext uri="{FF2B5EF4-FFF2-40B4-BE49-F238E27FC236}">
                  <a16:creationId xmlns:a16="http://schemas.microsoft.com/office/drawing/2014/main" id="{BE2461A5-2B06-4615-9A8A-981DC29F987D}"/>
                </a:ext>
              </a:extLst>
            </p:cNvPr>
            <p:cNvSpPr txBox="1"/>
            <p:nvPr/>
          </p:nvSpPr>
          <p:spPr>
            <a:xfrm>
              <a:off x="6441120" y="197549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1</a:t>
              </a:r>
            </a:p>
          </p:txBody>
        </p:sp>
        <p:sp>
          <p:nvSpPr>
            <p:cNvPr id="11" name="TextBox 245">
              <a:extLst>
                <a:ext uri="{FF2B5EF4-FFF2-40B4-BE49-F238E27FC236}">
                  <a16:creationId xmlns:a16="http://schemas.microsoft.com/office/drawing/2014/main" id="{77DACB4D-4270-450E-A1FF-FD162354826D}"/>
                </a:ext>
              </a:extLst>
            </p:cNvPr>
            <p:cNvSpPr txBox="1"/>
            <p:nvPr/>
          </p:nvSpPr>
          <p:spPr>
            <a:xfrm>
              <a:off x="6441120" y="224981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2</a:t>
              </a:r>
            </a:p>
          </p:txBody>
        </p:sp>
        <p:cxnSp>
          <p:nvCxnSpPr>
            <p:cNvPr id="12" name="Straight Connector 11">
              <a:extLst>
                <a:ext uri="{FF2B5EF4-FFF2-40B4-BE49-F238E27FC236}">
                  <a16:creationId xmlns:a16="http://schemas.microsoft.com/office/drawing/2014/main" id="{C1E1A9ED-15ED-48CA-A8BD-68A5C78AD47C}"/>
                </a:ext>
              </a:extLst>
            </p:cNvPr>
            <p:cNvCxnSpPr>
              <a:cxnSpLocks/>
            </p:cNvCxnSpPr>
            <p:nvPr/>
          </p:nvCxnSpPr>
          <p:spPr>
            <a:xfrm>
              <a:off x="7405108" y="1360671"/>
              <a:ext cx="0" cy="12502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41F7D4-16AC-489C-B657-0944F25CED58}"/>
                </a:ext>
              </a:extLst>
            </p:cNvPr>
            <p:cNvCxnSpPr>
              <a:cxnSpLocks/>
            </p:cNvCxnSpPr>
            <p:nvPr/>
          </p:nvCxnSpPr>
          <p:spPr>
            <a:xfrm>
              <a:off x="8834083" y="1369635"/>
              <a:ext cx="0" cy="12412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21B900A-8DD8-4A2F-8FE6-CB20BBFB7111}"/>
                </a:ext>
              </a:extLst>
            </p:cNvPr>
            <p:cNvCxnSpPr/>
            <p:nvPr/>
          </p:nvCxnSpPr>
          <p:spPr>
            <a:xfrm>
              <a:off x="7403258" y="1444692"/>
              <a:ext cx="1418831" cy="0"/>
            </a:xfrm>
            <a:prstGeom prst="straightConnector1">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75">
              <a:extLst>
                <a:ext uri="{FF2B5EF4-FFF2-40B4-BE49-F238E27FC236}">
                  <a16:creationId xmlns:a16="http://schemas.microsoft.com/office/drawing/2014/main" id="{BB25BF11-DC45-46C9-8476-8711DFEC382D}"/>
                </a:ext>
              </a:extLst>
            </p:cNvPr>
            <p:cNvSpPr txBox="1"/>
            <p:nvPr/>
          </p:nvSpPr>
          <p:spPr>
            <a:xfrm>
              <a:off x="7679834" y="1378975"/>
              <a:ext cx="890694" cy="10789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profiling window </a:t>
              </a:r>
            </a:p>
          </p:txBody>
        </p:sp>
        <p:sp>
          <p:nvSpPr>
            <p:cNvPr id="46" name="TextBox 321">
              <a:extLst>
                <a:ext uri="{FF2B5EF4-FFF2-40B4-BE49-F238E27FC236}">
                  <a16:creationId xmlns:a16="http://schemas.microsoft.com/office/drawing/2014/main" id="{F0EBF4D5-9922-4B90-B20E-A56CAFA44FD7}"/>
                </a:ext>
              </a:extLst>
            </p:cNvPr>
            <p:cNvSpPr txBox="1"/>
            <p:nvPr/>
          </p:nvSpPr>
          <p:spPr>
            <a:xfrm>
              <a:off x="8852273" y="1274115"/>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7" name="TextBox 322">
              <a:extLst>
                <a:ext uri="{FF2B5EF4-FFF2-40B4-BE49-F238E27FC236}">
                  <a16:creationId xmlns:a16="http://schemas.microsoft.com/office/drawing/2014/main" id="{D442AC24-8816-410A-A980-2D0C908AAA49}"/>
                </a:ext>
              </a:extLst>
            </p:cNvPr>
            <p:cNvSpPr txBox="1"/>
            <p:nvPr/>
          </p:nvSpPr>
          <p:spPr>
            <a:xfrm>
              <a:off x="6939436" y="1310514"/>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grpSp>
      <p:sp>
        <p:nvSpPr>
          <p:cNvPr id="3" name="Rectangle 2"/>
          <p:cNvSpPr/>
          <p:nvPr/>
        </p:nvSpPr>
        <p:spPr>
          <a:xfrm>
            <a:off x="4222926" y="2733800"/>
            <a:ext cx="4065012" cy="2778806"/>
          </a:xfrm>
          <a:prstGeom prst="rect">
            <a:avLst/>
          </a:prstGeom>
          <a:solidFill>
            <a:srgbClr val="0070C0">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77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them together (Chameleon) Temporal</a:t>
            </a:r>
          </a:p>
        </p:txBody>
      </p:sp>
      <p:grpSp>
        <p:nvGrpSpPr>
          <p:cNvPr id="5" name="Group 4">
            <a:extLst>
              <a:ext uri="{FF2B5EF4-FFF2-40B4-BE49-F238E27FC236}">
                <a16:creationId xmlns:a16="http://schemas.microsoft.com/office/drawing/2014/main" id="{9DB26D3A-2B36-4056-BAE5-D5A915C54F0F}"/>
              </a:ext>
            </a:extLst>
          </p:cNvPr>
          <p:cNvGrpSpPr/>
          <p:nvPr/>
        </p:nvGrpSpPr>
        <p:grpSpPr>
          <a:xfrm>
            <a:off x="1461991" y="1941015"/>
            <a:ext cx="8405543" cy="4032090"/>
            <a:chOff x="6441120" y="1274115"/>
            <a:chExt cx="2946720" cy="1413525"/>
          </a:xfrm>
        </p:grpSpPr>
        <p:cxnSp>
          <p:nvCxnSpPr>
            <p:cNvPr id="6" name="Straight Arrow Connector 5">
              <a:extLst>
                <a:ext uri="{FF2B5EF4-FFF2-40B4-BE49-F238E27FC236}">
                  <a16:creationId xmlns:a16="http://schemas.microsoft.com/office/drawing/2014/main" id="{563D7C23-F547-4E72-916F-C36958C0AF61}"/>
                </a:ext>
              </a:extLst>
            </p:cNvPr>
            <p:cNvCxnSpPr>
              <a:cxnSpLocks/>
            </p:cNvCxnSpPr>
            <p:nvPr/>
          </p:nvCxnSpPr>
          <p:spPr>
            <a:xfrm>
              <a:off x="7185652" y="1682496"/>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333E42-4B11-440D-B092-E2A1271F86AB}"/>
                </a:ext>
              </a:extLst>
            </p:cNvPr>
            <p:cNvCxnSpPr>
              <a:cxnSpLocks/>
            </p:cNvCxnSpPr>
            <p:nvPr/>
          </p:nvCxnSpPr>
          <p:spPr>
            <a:xfrm>
              <a:off x="7185652" y="215188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2F4F39A-1596-479E-9FA4-8F7339B5F740}"/>
                </a:ext>
              </a:extLst>
            </p:cNvPr>
            <p:cNvCxnSpPr>
              <a:cxnSpLocks/>
            </p:cNvCxnSpPr>
            <p:nvPr/>
          </p:nvCxnSpPr>
          <p:spPr>
            <a:xfrm>
              <a:off x="7185652" y="242620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239">
              <a:extLst>
                <a:ext uri="{FF2B5EF4-FFF2-40B4-BE49-F238E27FC236}">
                  <a16:creationId xmlns:a16="http://schemas.microsoft.com/office/drawing/2014/main" id="{9D839A79-779B-412B-B6C0-531E55510BA1}"/>
                </a:ext>
              </a:extLst>
            </p:cNvPr>
            <p:cNvSpPr txBox="1"/>
            <p:nvPr/>
          </p:nvSpPr>
          <p:spPr>
            <a:xfrm>
              <a:off x="6644610" y="1528607"/>
              <a:ext cx="424690"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leader</a:t>
              </a:r>
            </a:p>
          </p:txBody>
        </p:sp>
        <p:sp>
          <p:nvSpPr>
            <p:cNvPr id="10" name="TextBox 244">
              <a:extLst>
                <a:ext uri="{FF2B5EF4-FFF2-40B4-BE49-F238E27FC236}">
                  <a16:creationId xmlns:a16="http://schemas.microsoft.com/office/drawing/2014/main" id="{BE2461A5-2B06-4615-9A8A-981DC29F987D}"/>
                </a:ext>
              </a:extLst>
            </p:cNvPr>
            <p:cNvSpPr txBox="1"/>
            <p:nvPr/>
          </p:nvSpPr>
          <p:spPr>
            <a:xfrm>
              <a:off x="6441120" y="197549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1</a:t>
              </a:r>
            </a:p>
          </p:txBody>
        </p:sp>
        <p:sp>
          <p:nvSpPr>
            <p:cNvPr id="11" name="TextBox 245">
              <a:extLst>
                <a:ext uri="{FF2B5EF4-FFF2-40B4-BE49-F238E27FC236}">
                  <a16:creationId xmlns:a16="http://schemas.microsoft.com/office/drawing/2014/main" id="{77DACB4D-4270-450E-A1FF-FD162354826D}"/>
                </a:ext>
              </a:extLst>
            </p:cNvPr>
            <p:cNvSpPr txBox="1"/>
            <p:nvPr/>
          </p:nvSpPr>
          <p:spPr>
            <a:xfrm>
              <a:off x="6441120" y="224981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2</a:t>
              </a:r>
            </a:p>
          </p:txBody>
        </p:sp>
        <p:cxnSp>
          <p:nvCxnSpPr>
            <p:cNvPr id="12" name="Straight Connector 11">
              <a:extLst>
                <a:ext uri="{FF2B5EF4-FFF2-40B4-BE49-F238E27FC236}">
                  <a16:creationId xmlns:a16="http://schemas.microsoft.com/office/drawing/2014/main" id="{C1E1A9ED-15ED-48CA-A8BD-68A5C78AD47C}"/>
                </a:ext>
              </a:extLst>
            </p:cNvPr>
            <p:cNvCxnSpPr>
              <a:cxnSpLocks/>
            </p:cNvCxnSpPr>
            <p:nvPr/>
          </p:nvCxnSpPr>
          <p:spPr>
            <a:xfrm>
              <a:off x="7405108" y="1360671"/>
              <a:ext cx="0" cy="12502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41F7D4-16AC-489C-B657-0944F25CED58}"/>
                </a:ext>
              </a:extLst>
            </p:cNvPr>
            <p:cNvCxnSpPr>
              <a:cxnSpLocks/>
            </p:cNvCxnSpPr>
            <p:nvPr/>
          </p:nvCxnSpPr>
          <p:spPr>
            <a:xfrm>
              <a:off x="8834083" y="1369635"/>
              <a:ext cx="0" cy="12412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FC060C-F2EA-4542-9429-2463B4F98583}"/>
                </a:ext>
              </a:extLst>
            </p:cNvPr>
            <p:cNvCxnSpPr/>
            <p:nvPr/>
          </p:nvCxnSpPr>
          <p:spPr>
            <a:xfrm>
              <a:off x="7766923" y="1559858"/>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22BC06-3AD9-451A-B049-DC10288D7DAA}"/>
                </a:ext>
              </a:extLst>
            </p:cNvPr>
            <p:cNvCxnSpPr/>
            <p:nvPr/>
          </p:nvCxnSpPr>
          <p:spPr>
            <a:xfrm>
              <a:off x="8128499" y="1559859"/>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87A793-575A-4EE3-A4CF-AF40055BAE40}"/>
                </a:ext>
              </a:extLst>
            </p:cNvPr>
            <p:cNvCxnSpPr/>
            <p:nvPr/>
          </p:nvCxnSpPr>
          <p:spPr>
            <a:xfrm>
              <a:off x="8499039" y="1559857"/>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EDC7F1-0552-4020-AAC4-5EE82F9D765B}"/>
                </a:ext>
              </a:extLst>
            </p:cNvPr>
            <p:cNvCxnSpPr/>
            <p:nvPr/>
          </p:nvCxnSpPr>
          <p:spPr>
            <a:xfrm>
              <a:off x="9154507" y="1559859"/>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21B900A-8DD8-4A2F-8FE6-CB20BBFB7111}"/>
                </a:ext>
              </a:extLst>
            </p:cNvPr>
            <p:cNvCxnSpPr/>
            <p:nvPr/>
          </p:nvCxnSpPr>
          <p:spPr>
            <a:xfrm>
              <a:off x="7403258" y="1444692"/>
              <a:ext cx="1418831" cy="0"/>
            </a:xfrm>
            <a:prstGeom prst="straightConnector1">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75">
              <a:extLst>
                <a:ext uri="{FF2B5EF4-FFF2-40B4-BE49-F238E27FC236}">
                  <a16:creationId xmlns:a16="http://schemas.microsoft.com/office/drawing/2014/main" id="{BB25BF11-DC45-46C9-8476-8711DFEC382D}"/>
                </a:ext>
              </a:extLst>
            </p:cNvPr>
            <p:cNvSpPr txBox="1"/>
            <p:nvPr/>
          </p:nvSpPr>
          <p:spPr>
            <a:xfrm>
              <a:off x="7679834" y="1378975"/>
              <a:ext cx="890694" cy="10789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profiling window </a:t>
              </a:r>
            </a:p>
          </p:txBody>
        </p:sp>
        <p:sp>
          <p:nvSpPr>
            <p:cNvPr id="45" name="TextBox 320">
              <a:extLst>
                <a:ext uri="{FF2B5EF4-FFF2-40B4-BE49-F238E27FC236}">
                  <a16:creationId xmlns:a16="http://schemas.microsoft.com/office/drawing/2014/main" id="{F2A0150C-D4A8-421D-A966-8BD83ECF583A}"/>
                </a:ext>
              </a:extLst>
            </p:cNvPr>
            <p:cNvSpPr txBox="1"/>
            <p:nvPr/>
          </p:nvSpPr>
          <p:spPr>
            <a:xfrm>
              <a:off x="7840106" y="2579743"/>
              <a:ext cx="593432" cy="10789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segments 1 - 4</a:t>
              </a:r>
            </a:p>
          </p:txBody>
        </p:sp>
        <p:sp>
          <p:nvSpPr>
            <p:cNvPr id="46" name="TextBox 321">
              <a:extLst>
                <a:ext uri="{FF2B5EF4-FFF2-40B4-BE49-F238E27FC236}">
                  <a16:creationId xmlns:a16="http://schemas.microsoft.com/office/drawing/2014/main" id="{F0EBF4D5-9922-4B90-B20E-A56CAFA44FD7}"/>
                </a:ext>
              </a:extLst>
            </p:cNvPr>
            <p:cNvSpPr txBox="1"/>
            <p:nvPr/>
          </p:nvSpPr>
          <p:spPr>
            <a:xfrm>
              <a:off x="8852273" y="1274115"/>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7" name="TextBox 322">
              <a:extLst>
                <a:ext uri="{FF2B5EF4-FFF2-40B4-BE49-F238E27FC236}">
                  <a16:creationId xmlns:a16="http://schemas.microsoft.com/office/drawing/2014/main" id="{D442AC24-8816-410A-A980-2D0C908AAA49}"/>
                </a:ext>
              </a:extLst>
            </p:cNvPr>
            <p:cNvSpPr txBox="1"/>
            <p:nvPr/>
          </p:nvSpPr>
          <p:spPr>
            <a:xfrm>
              <a:off x="6939436" y="1310514"/>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077069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them together (Chameleon) Temporal</a:t>
            </a:r>
          </a:p>
        </p:txBody>
      </p:sp>
      <p:cxnSp>
        <p:nvCxnSpPr>
          <p:cNvPr id="6" name="Straight Arrow Connector 5">
            <a:extLst>
              <a:ext uri="{FF2B5EF4-FFF2-40B4-BE49-F238E27FC236}">
                <a16:creationId xmlns:a16="http://schemas.microsoft.com/office/drawing/2014/main" id="{563D7C23-F547-4E72-916F-C36958C0AF61}"/>
              </a:ext>
            </a:extLst>
          </p:cNvPr>
          <p:cNvCxnSpPr>
            <a:cxnSpLocks/>
          </p:cNvCxnSpPr>
          <p:nvPr/>
        </p:nvCxnSpPr>
        <p:spPr>
          <a:xfrm>
            <a:off x="3585775" y="3105925"/>
            <a:ext cx="6281759"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333E42-4B11-440D-B092-E2A1271F86AB}"/>
              </a:ext>
            </a:extLst>
          </p:cNvPr>
          <p:cNvCxnSpPr>
            <a:cxnSpLocks/>
          </p:cNvCxnSpPr>
          <p:nvPr/>
        </p:nvCxnSpPr>
        <p:spPr>
          <a:xfrm>
            <a:off x="3585775" y="4444868"/>
            <a:ext cx="6281759"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2F4F39A-1596-479E-9FA4-8F7339B5F740}"/>
              </a:ext>
            </a:extLst>
          </p:cNvPr>
          <p:cNvCxnSpPr>
            <a:cxnSpLocks/>
          </p:cNvCxnSpPr>
          <p:nvPr/>
        </p:nvCxnSpPr>
        <p:spPr>
          <a:xfrm>
            <a:off x="3585775" y="5227368"/>
            <a:ext cx="6281759"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239">
            <a:extLst>
              <a:ext uri="{FF2B5EF4-FFF2-40B4-BE49-F238E27FC236}">
                <a16:creationId xmlns:a16="http://schemas.microsoft.com/office/drawing/2014/main" id="{9D839A79-779B-412B-B6C0-531E55510BA1}"/>
              </a:ext>
            </a:extLst>
          </p:cNvPr>
          <p:cNvSpPr txBox="1"/>
          <p:nvPr/>
        </p:nvSpPr>
        <p:spPr>
          <a:xfrm>
            <a:off x="2042448" y="2666955"/>
            <a:ext cx="1211432" cy="5365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leader</a:t>
            </a:r>
          </a:p>
        </p:txBody>
      </p:sp>
      <p:sp>
        <p:nvSpPr>
          <p:cNvPr id="10" name="TextBox 244">
            <a:extLst>
              <a:ext uri="{FF2B5EF4-FFF2-40B4-BE49-F238E27FC236}">
                <a16:creationId xmlns:a16="http://schemas.microsoft.com/office/drawing/2014/main" id="{BE2461A5-2B06-4615-9A8A-981DC29F987D}"/>
              </a:ext>
            </a:extLst>
          </p:cNvPr>
          <p:cNvSpPr txBox="1"/>
          <p:nvPr/>
        </p:nvSpPr>
        <p:spPr>
          <a:xfrm>
            <a:off x="1461991" y="3941703"/>
            <a:ext cx="1748023" cy="5365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1</a:t>
            </a:r>
          </a:p>
        </p:txBody>
      </p:sp>
      <p:sp>
        <p:nvSpPr>
          <p:cNvPr id="11" name="TextBox 245">
            <a:extLst>
              <a:ext uri="{FF2B5EF4-FFF2-40B4-BE49-F238E27FC236}">
                <a16:creationId xmlns:a16="http://schemas.microsoft.com/office/drawing/2014/main" id="{77DACB4D-4270-450E-A1FF-FD162354826D}"/>
              </a:ext>
            </a:extLst>
          </p:cNvPr>
          <p:cNvSpPr txBox="1"/>
          <p:nvPr/>
        </p:nvSpPr>
        <p:spPr>
          <a:xfrm>
            <a:off x="1461991" y="4724203"/>
            <a:ext cx="1748023" cy="5365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2</a:t>
            </a:r>
          </a:p>
        </p:txBody>
      </p:sp>
      <p:cxnSp>
        <p:nvCxnSpPr>
          <p:cNvPr id="12" name="Straight Connector 11">
            <a:extLst>
              <a:ext uri="{FF2B5EF4-FFF2-40B4-BE49-F238E27FC236}">
                <a16:creationId xmlns:a16="http://schemas.microsoft.com/office/drawing/2014/main" id="{C1E1A9ED-15ED-48CA-A8BD-68A5C78AD47C}"/>
              </a:ext>
            </a:extLst>
          </p:cNvPr>
          <p:cNvCxnSpPr>
            <a:cxnSpLocks/>
          </p:cNvCxnSpPr>
          <p:nvPr/>
        </p:nvCxnSpPr>
        <p:spPr>
          <a:xfrm>
            <a:off x="4211775" y="2187917"/>
            <a:ext cx="0" cy="35662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41F7D4-16AC-489C-B657-0944F25CED58}"/>
              </a:ext>
            </a:extLst>
          </p:cNvPr>
          <p:cNvCxnSpPr>
            <a:cxnSpLocks/>
          </p:cNvCxnSpPr>
          <p:nvPr/>
        </p:nvCxnSpPr>
        <p:spPr>
          <a:xfrm>
            <a:off x="8287938" y="2213486"/>
            <a:ext cx="0" cy="35406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FC060C-F2EA-4542-9429-2463B4F98583}"/>
              </a:ext>
            </a:extLst>
          </p:cNvPr>
          <p:cNvCxnSpPr/>
          <p:nvPr/>
        </p:nvCxnSpPr>
        <p:spPr>
          <a:xfrm>
            <a:off x="5243855" y="2756099"/>
            <a:ext cx="0" cy="2778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22BC06-3AD9-451A-B049-DC10288D7DAA}"/>
              </a:ext>
            </a:extLst>
          </p:cNvPr>
          <p:cNvCxnSpPr/>
          <p:nvPr/>
        </p:nvCxnSpPr>
        <p:spPr>
          <a:xfrm>
            <a:off x="6275253" y="2756102"/>
            <a:ext cx="0" cy="2778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87A793-575A-4EE3-A4CF-AF40055BAE40}"/>
              </a:ext>
            </a:extLst>
          </p:cNvPr>
          <p:cNvCxnSpPr/>
          <p:nvPr/>
        </p:nvCxnSpPr>
        <p:spPr>
          <a:xfrm>
            <a:off x="7332222" y="2756096"/>
            <a:ext cx="0" cy="2778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EDC7F1-0552-4020-AAC4-5EE82F9D765B}"/>
              </a:ext>
            </a:extLst>
          </p:cNvPr>
          <p:cNvCxnSpPr/>
          <p:nvPr/>
        </p:nvCxnSpPr>
        <p:spPr>
          <a:xfrm>
            <a:off x="9201950" y="2756102"/>
            <a:ext cx="0" cy="27788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6CC4B5B-6585-4B02-9A25-2D0F922605DA}"/>
              </a:ext>
            </a:extLst>
          </p:cNvPr>
          <p:cNvSpPr/>
          <p:nvPr/>
        </p:nvSpPr>
        <p:spPr>
          <a:xfrm>
            <a:off x="3956056" y="2850206"/>
            <a:ext cx="511438" cy="5114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19" name="Oval 18">
            <a:extLst>
              <a:ext uri="{FF2B5EF4-FFF2-40B4-BE49-F238E27FC236}">
                <a16:creationId xmlns:a16="http://schemas.microsoft.com/office/drawing/2014/main" id="{8EB8B066-A38F-4F5F-8349-F3E28C5651DC}"/>
              </a:ext>
            </a:extLst>
          </p:cNvPr>
          <p:cNvSpPr/>
          <p:nvPr/>
        </p:nvSpPr>
        <p:spPr>
          <a:xfrm>
            <a:off x="8039709" y="2850206"/>
            <a:ext cx="511438" cy="5114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cxnSp>
        <p:nvCxnSpPr>
          <p:cNvPr id="20" name="Straight Arrow Connector 19">
            <a:extLst>
              <a:ext uri="{FF2B5EF4-FFF2-40B4-BE49-F238E27FC236}">
                <a16:creationId xmlns:a16="http://schemas.microsoft.com/office/drawing/2014/main" id="{B21B900A-8DD8-4A2F-8FE6-CB20BBFB7111}"/>
              </a:ext>
            </a:extLst>
          </p:cNvPr>
          <p:cNvCxnSpPr/>
          <p:nvPr/>
        </p:nvCxnSpPr>
        <p:spPr>
          <a:xfrm>
            <a:off x="4206498" y="2427587"/>
            <a:ext cx="4047227" cy="0"/>
          </a:xfrm>
          <a:prstGeom prst="straightConnector1">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75">
            <a:extLst>
              <a:ext uri="{FF2B5EF4-FFF2-40B4-BE49-F238E27FC236}">
                <a16:creationId xmlns:a16="http://schemas.microsoft.com/office/drawing/2014/main" id="{BB25BF11-DC45-46C9-8476-8711DFEC382D}"/>
              </a:ext>
            </a:extLst>
          </p:cNvPr>
          <p:cNvSpPr txBox="1"/>
          <p:nvPr/>
        </p:nvSpPr>
        <p:spPr>
          <a:xfrm>
            <a:off x="4995433" y="2240129"/>
            <a:ext cx="2540712" cy="30777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profiling window </a:t>
            </a:r>
          </a:p>
        </p:txBody>
      </p:sp>
      <p:sp>
        <p:nvSpPr>
          <p:cNvPr id="22" name="Oval 21">
            <a:extLst>
              <a:ext uri="{FF2B5EF4-FFF2-40B4-BE49-F238E27FC236}">
                <a16:creationId xmlns:a16="http://schemas.microsoft.com/office/drawing/2014/main" id="{236D9329-D5E8-450D-958B-3F1BB6AB4BB3}"/>
              </a:ext>
            </a:extLst>
          </p:cNvPr>
          <p:cNvSpPr/>
          <p:nvPr/>
        </p:nvSpPr>
        <p:spPr>
          <a:xfrm>
            <a:off x="5053404" y="2912074"/>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5" name="Oval 24">
            <a:extLst>
              <a:ext uri="{FF2B5EF4-FFF2-40B4-BE49-F238E27FC236}">
                <a16:creationId xmlns:a16="http://schemas.microsoft.com/office/drawing/2014/main" id="{011BDAEA-1F92-4738-918F-9D8A6BF8D8BA}"/>
              </a:ext>
            </a:extLst>
          </p:cNvPr>
          <p:cNvSpPr/>
          <p:nvPr/>
        </p:nvSpPr>
        <p:spPr>
          <a:xfrm>
            <a:off x="8996458" y="2904406"/>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8" name="Freeform: Shape 313">
            <a:extLst>
              <a:ext uri="{FF2B5EF4-FFF2-40B4-BE49-F238E27FC236}">
                <a16:creationId xmlns:a16="http://schemas.microsoft.com/office/drawing/2014/main" id="{3C6BD038-EBB1-451F-808A-728AA359AE55}"/>
              </a:ext>
            </a:extLst>
          </p:cNvPr>
          <p:cNvSpPr/>
          <p:nvPr/>
        </p:nvSpPr>
        <p:spPr>
          <a:xfrm>
            <a:off x="4395993" y="2816618"/>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1" name="Freeform: Shape 316">
            <a:extLst>
              <a:ext uri="{FF2B5EF4-FFF2-40B4-BE49-F238E27FC236}">
                <a16:creationId xmlns:a16="http://schemas.microsoft.com/office/drawing/2014/main" id="{4ACF62C1-7110-4952-918A-AA627DA25AD1}"/>
              </a:ext>
            </a:extLst>
          </p:cNvPr>
          <p:cNvSpPr/>
          <p:nvPr/>
        </p:nvSpPr>
        <p:spPr>
          <a:xfrm>
            <a:off x="8457163" y="2769919"/>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6" name="TextBox 321">
            <a:extLst>
              <a:ext uri="{FF2B5EF4-FFF2-40B4-BE49-F238E27FC236}">
                <a16:creationId xmlns:a16="http://schemas.microsoft.com/office/drawing/2014/main" id="{F0EBF4D5-9922-4B90-B20E-A56CAFA44FD7}"/>
              </a:ext>
            </a:extLst>
          </p:cNvPr>
          <p:cNvSpPr txBox="1"/>
          <p:nvPr/>
        </p:nvSpPr>
        <p:spPr>
          <a:xfrm>
            <a:off x="8339825" y="1941015"/>
            <a:ext cx="1193147" cy="465047"/>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7" name="TextBox 322">
            <a:extLst>
              <a:ext uri="{FF2B5EF4-FFF2-40B4-BE49-F238E27FC236}">
                <a16:creationId xmlns:a16="http://schemas.microsoft.com/office/drawing/2014/main" id="{D442AC24-8816-410A-A980-2D0C908AAA49}"/>
              </a:ext>
            </a:extLst>
          </p:cNvPr>
          <p:cNvSpPr txBox="1"/>
          <p:nvPr/>
        </p:nvSpPr>
        <p:spPr>
          <a:xfrm>
            <a:off x="2883441" y="2044843"/>
            <a:ext cx="1193147" cy="465047"/>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59" name="TextBox 320">
            <a:extLst>
              <a:ext uri="{FF2B5EF4-FFF2-40B4-BE49-F238E27FC236}">
                <a16:creationId xmlns:a16="http://schemas.microsoft.com/office/drawing/2014/main" id="{F2A0150C-D4A8-421D-A966-8BD83ECF583A}"/>
              </a:ext>
            </a:extLst>
          </p:cNvPr>
          <p:cNvSpPr txBox="1"/>
          <p:nvPr/>
        </p:nvSpPr>
        <p:spPr>
          <a:xfrm>
            <a:off x="5452610" y="5665328"/>
            <a:ext cx="1692770" cy="30777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segments 1 - 4</a:t>
            </a:r>
          </a:p>
        </p:txBody>
      </p:sp>
      <p:sp>
        <p:nvSpPr>
          <p:cNvPr id="53" name="TextBox 317">
            <a:extLst>
              <a:ext uri="{FF2B5EF4-FFF2-40B4-BE49-F238E27FC236}">
                <a16:creationId xmlns:a16="http://schemas.microsoft.com/office/drawing/2014/main" id="{25E237C8-6A01-49F0-970C-5795C9EF5503}"/>
              </a:ext>
            </a:extLst>
          </p:cNvPr>
          <p:cNvSpPr txBox="1"/>
          <p:nvPr/>
        </p:nvSpPr>
        <p:spPr>
          <a:xfrm>
            <a:off x="4476845" y="3422066"/>
            <a:ext cx="1536772" cy="30777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top-</a:t>
            </a:r>
            <a:r>
              <a:rPr lang="en-US" sz="2000" i="1"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 configs</a:t>
            </a:r>
          </a:p>
        </p:txBody>
      </p:sp>
    </p:spTree>
    <p:extLst>
      <p:ext uri="{BB962C8B-B14F-4D97-AF65-F5344CB8AC3E}">
        <p14:creationId xmlns:p14="http://schemas.microsoft.com/office/powerpoint/2010/main" val="193579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38" grpId="0" animBg="1"/>
      <p:bldP spid="41"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them together (Chameleon) Temporal</a:t>
            </a:r>
          </a:p>
        </p:txBody>
      </p:sp>
      <p:grpSp>
        <p:nvGrpSpPr>
          <p:cNvPr id="5" name="Group 4">
            <a:extLst>
              <a:ext uri="{FF2B5EF4-FFF2-40B4-BE49-F238E27FC236}">
                <a16:creationId xmlns:a16="http://schemas.microsoft.com/office/drawing/2014/main" id="{9DB26D3A-2B36-4056-BAE5-D5A915C54F0F}"/>
              </a:ext>
            </a:extLst>
          </p:cNvPr>
          <p:cNvGrpSpPr/>
          <p:nvPr/>
        </p:nvGrpSpPr>
        <p:grpSpPr>
          <a:xfrm>
            <a:off x="1461991" y="1941015"/>
            <a:ext cx="8405543" cy="3813114"/>
            <a:chOff x="6441120" y="1274115"/>
            <a:chExt cx="2946720" cy="1336759"/>
          </a:xfrm>
        </p:grpSpPr>
        <p:cxnSp>
          <p:nvCxnSpPr>
            <p:cNvPr id="6" name="Straight Arrow Connector 5">
              <a:extLst>
                <a:ext uri="{FF2B5EF4-FFF2-40B4-BE49-F238E27FC236}">
                  <a16:creationId xmlns:a16="http://schemas.microsoft.com/office/drawing/2014/main" id="{563D7C23-F547-4E72-916F-C36958C0AF61}"/>
                </a:ext>
              </a:extLst>
            </p:cNvPr>
            <p:cNvCxnSpPr>
              <a:cxnSpLocks/>
            </p:cNvCxnSpPr>
            <p:nvPr/>
          </p:nvCxnSpPr>
          <p:spPr>
            <a:xfrm>
              <a:off x="7185652" y="1682496"/>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333E42-4B11-440D-B092-E2A1271F86AB}"/>
                </a:ext>
              </a:extLst>
            </p:cNvPr>
            <p:cNvCxnSpPr>
              <a:cxnSpLocks/>
            </p:cNvCxnSpPr>
            <p:nvPr/>
          </p:nvCxnSpPr>
          <p:spPr>
            <a:xfrm>
              <a:off x="7185652" y="215188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2F4F39A-1596-479E-9FA4-8F7339B5F740}"/>
                </a:ext>
              </a:extLst>
            </p:cNvPr>
            <p:cNvCxnSpPr>
              <a:cxnSpLocks/>
            </p:cNvCxnSpPr>
            <p:nvPr/>
          </p:nvCxnSpPr>
          <p:spPr>
            <a:xfrm>
              <a:off x="7185652" y="242620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239">
              <a:extLst>
                <a:ext uri="{FF2B5EF4-FFF2-40B4-BE49-F238E27FC236}">
                  <a16:creationId xmlns:a16="http://schemas.microsoft.com/office/drawing/2014/main" id="{9D839A79-779B-412B-B6C0-531E55510BA1}"/>
                </a:ext>
              </a:extLst>
            </p:cNvPr>
            <p:cNvSpPr txBox="1"/>
            <p:nvPr/>
          </p:nvSpPr>
          <p:spPr>
            <a:xfrm>
              <a:off x="6644610" y="1528607"/>
              <a:ext cx="424690"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leader</a:t>
              </a:r>
            </a:p>
          </p:txBody>
        </p:sp>
        <p:sp>
          <p:nvSpPr>
            <p:cNvPr id="10" name="TextBox 244">
              <a:extLst>
                <a:ext uri="{FF2B5EF4-FFF2-40B4-BE49-F238E27FC236}">
                  <a16:creationId xmlns:a16="http://schemas.microsoft.com/office/drawing/2014/main" id="{BE2461A5-2B06-4615-9A8A-981DC29F987D}"/>
                </a:ext>
              </a:extLst>
            </p:cNvPr>
            <p:cNvSpPr txBox="1"/>
            <p:nvPr/>
          </p:nvSpPr>
          <p:spPr>
            <a:xfrm>
              <a:off x="6441120" y="197549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1</a:t>
              </a:r>
            </a:p>
          </p:txBody>
        </p:sp>
        <p:sp>
          <p:nvSpPr>
            <p:cNvPr id="11" name="TextBox 245">
              <a:extLst>
                <a:ext uri="{FF2B5EF4-FFF2-40B4-BE49-F238E27FC236}">
                  <a16:creationId xmlns:a16="http://schemas.microsoft.com/office/drawing/2014/main" id="{77DACB4D-4270-450E-A1FF-FD162354826D}"/>
                </a:ext>
              </a:extLst>
            </p:cNvPr>
            <p:cNvSpPr txBox="1"/>
            <p:nvPr/>
          </p:nvSpPr>
          <p:spPr>
            <a:xfrm>
              <a:off x="6441120" y="224981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2</a:t>
              </a:r>
            </a:p>
          </p:txBody>
        </p:sp>
        <p:cxnSp>
          <p:nvCxnSpPr>
            <p:cNvPr id="12" name="Straight Connector 11">
              <a:extLst>
                <a:ext uri="{FF2B5EF4-FFF2-40B4-BE49-F238E27FC236}">
                  <a16:creationId xmlns:a16="http://schemas.microsoft.com/office/drawing/2014/main" id="{C1E1A9ED-15ED-48CA-A8BD-68A5C78AD47C}"/>
                </a:ext>
              </a:extLst>
            </p:cNvPr>
            <p:cNvCxnSpPr>
              <a:cxnSpLocks/>
            </p:cNvCxnSpPr>
            <p:nvPr/>
          </p:nvCxnSpPr>
          <p:spPr>
            <a:xfrm>
              <a:off x="7405108" y="1360671"/>
              <a:ext cx="0" cy="12502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41F7D4-16AC-489C-B657-0944F25CED58}"/>
                </a:ext>
              </a:extLst>
            </p:cNvPr>
            <p:cNvCxnSpPr>
              <a:cxnSpLocks/>
            </p:cNvCxnSpPr>
            <p:nvPr/>
          </p:nvCxnSpPr>
          <p:spPr>
            <a:xfrm>
              <a:off x="8834083" y="1369635"/>
              <a:ext cx="0" cy="12412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FC060C-F2EA-4542-9429-2463B4F98583}"/>
                </a:ext>
              </a:extLst>
            </p:cNvPr>
            <p:cNvCxnSpPr/>
            <p:nvPr/>
          </p:nvCxnSpPr>
          <p:spPr>
            <a:xfrm>
              <a:off x="7766923" y="1559858"/>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22BC06-3AD9-451A-B049-DC10288D7DAA}"/>
                </a:ext>
              </a:extLst>
            </p:cNvPr>
            <p:cNvCxnSpPr/>
            <p:nvPr/>
          </p:nvCxnSpPr>
          <p:spPr>
            <a:xfrm>
              <a:off x="8128499" y="1559859"/>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87A793-575A-4EE3-A4CF-AF40055BAE40}"/>
                </a:ext>
              </a:extLst>
            </p:cNvPr>
            <p:cNvCxnSpPr/>
            <p:nvPr/>
          </p:nvCxnSpPr>
          <p:spPr>
            <a:xfrm>
              <a:off x="8499039" y="1559857"/>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EDC7F1-0552-4020-AAC4-5EE82F9D765B}"/>
                </a:ext>
              </a:extLst>
            </p:cNvPr>
            <p:cNvCxnSpPr/>
            <p:nvPr/>
          </p:nvCxnSpPr>
          <p:spPr>
            <a:xfrm>
              <a:off x="9154507" y="1559859"/>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6CC4B5B-6585-4B02-9A25-2D0F922605DA}"/>
                </a:ext>
              </a:extLst>
            </p:cNvPr>
            <p:cNvSpPr/>
            <p:nvPr/>
          </p:nvSpPr>
          <p:spPr>
            <a:xfrm>
              <a:off x="7315461" y="1592849"/>
              <a:ext cx="179294" cy="17929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19" name="Oval 18">
              <a:extLst>
                <a:ext uri="{FF2B5EF4-FFF2-40B4-BE49-F238E27FC236}">
                  <a16:creationId xmlns:a16="http://schemas.microsoft.com/office/drawing/2014/main" id="{8EB8B066-A38F-4F5F-8349-F3E28C5651DC}"/>
                </a:ext>
              </a:extLst>
            </p:cNvPr>
            <p:cNvSpPr/>
            <p:nvPr/>
          </p:nvSpPr>
          <p:spPr>
            <a:xfrm>
              <a:off x="8747062" y="1592849"/>
              <a:ext cx="179294" cy="17929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cxnSp>
          <p:nvCxnSpPr>
            <p:cNvPr id="20" name="Straight Arrow Connector 19">
              <a:extLst>
                <a:ext uri="{FF2B5EF4-FFF2-40B4-BE49-F238E27FC236}">
                  <a16:creationId xmlns:a16="http://schemas.microsoft.com/office/drawing/2014/main" id="{B21B900A-8DD8-4A2F-8FE6-CB20BBFB7111}"/>
                </a:ext>
              </a:extLst>
            </p:cNvPr>
            <p:cNvCxnSpPr/>
            <p:nvPr/>
          </p:nvCxnSpPr>
          <p:spPr>
            <a:xfrm>
              <a:off x="7403258" y="1444692"/>
              <a:ext cx="1418831" cy="0"/>
            </a:xfrm>
            <a:prstGeom prst="straightConnector1">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75">
              <a:extLst>
                <a:ext uri="{FF2B5EF4-FFF2-40B4-BE49-F238E27FC236}">
                  <a16:creationId xmlns:a16="http://schemas.microsoft.com/office/drawing/2014/main" id="{BB25BF11-DC45-46C9-8476-8711DFEC382D}"/>
                </a:ext>
              </a:extLst>
            </p:cNvPr>
            <p:cNvSpPr txBox="1"/>
            <p:nvPr/>
          </p:nvSpPr>
          <p:spPr>
            <a:xfrm>
              <a:off x="7679834" y="1378975"/>
              <a:ext cx="890694" cy="10789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profiling window </a:t>
              </a:r>
            </a:p>
          </p:txBody>
        </p:sp>
        <p:sp>
          <p:nvSpPr>
            <p:cNvPr id="22" name="Oval 21">
              <a:extLst>
                <a:ext uri="{FF2B5EF4-FFF2-40B4-BE49-F238E27FC236}">
                  <a16:creationId xmlns:a16="http://schemas.microsoft.com/office/drawing/2014/main" id="{236D9329-D5E8-450D-958B-3F1BB6AB4BB3}"/>
                </a:ext>
              </a:extLst>
            </p:cNvPr>
            <p:cNvSpPr/>
            <p:nvPr/>
          </p:nvSpPr>
          <p:spPr>
            <a:xfrm>
              <a:off x="7700157"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3" name="Oval 22">
              <a:extLst>
                <a:ext uri="{FF2B5EF4-FFF2-40B4-BE49-F238E27FC236}">
                  <a16:creationId xmlns:a16="http://schemas.microsoft.com/office/drawing/2014/main" id="{1801ACE4-FA18-448D-8CA1-5E44D83C657D}"/>
                </a:ext>
              </a:extLst>
            </p:cNvPr>
            <p:cNvSpPr/>
            <p:nvPr/>
          </p:nvSpPr>
          <p:spPr>
            <a:xfrm>
              <a:off x="8056423"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4" name="Oval 23">
              <a:extLst>
                <a:ext uri="{FF2B5EF4-FFF2-40B4-BE49-F238E27FC236}">
                  <a16:creationId xmlns:a16="http://schemas.microsoft.com/office/drawing/2014/main" id="{701C3599-CEEF-4B67-A9AB-0E9E71E9B5E4}"/>
                </a:ext>
              </a:extLst>
            </p:cNvPr>
            <p:cNvSpPr/>
            <p:nvPr/>
          </p:nvSpPr>
          <p:spPr>
            <a:xfrm>
              <a:off x="8430932"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5" name="Oval 24">
              <a:extLst>
                <a:ext uri="{FF2B5EF4-FFF2-40B4-BE49-F238E27FC236}">
                  <a16:creationId xmlns:a16="http://schemas.microsoft.com/office/drawing/2014/main" id="{011BDAEA-1F92-4738-918F-9D8A6BF8D8BA}"/>
                </a:ext>
              </a:extLst>
            </p:cNvPr>
            <p:cNvSpPr/>
            <p:nvPr/>
          </p:nvSpPr>
          <p:spPr>
            <a:xfrm>
              <a:off x="9082468" y="1611850"/>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8" name="Freeform: Shape 313">
              <a:extLst>
                <a:ext uri="{FF2B5EF4-FFF2-40B4-BE49-F238E27FC236}">
                  <a16:creationId xmlns:a16="http://schemas.microsoft.com/office/drawing/2014/main" id="{3C6BD038-EBB1-451F-808A-728AA359AE55}"/>
                </a:ext>
              </a:extLst>
            </p:cNvPr>
            <p:cNvSpPr/>
            <p:nvPr/>
          </p:nvSpPr>
          <p:spPr>
            <a:xfrm>
              <a:off x="7469689" y="1581074"/>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1" name="Freeform: Shape 316">
              <a:extLst>
                <a:ext uri="{FF2B5EF4-FFF2-40B4-BE49-F238E27FC236}">
                  <a16:creationId xmlns:a16="http://schemas.microsoft.com/office/drawing/2014/main" id="{4ACF62C1-7110-4952-918A-AA627DA25AD1}"/>
                </a:ext>
              </a:extLst>
            </p:cNvPr>
            <p:cNvSpPr/>
            <p:nvPr/>
          </p:nvSpPr>
          <p:spPr>
            <a:xfrm>
              <a:off x="8893408" y="1564703"/>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6" name="TextBox 321">
              <a:extLst>
                <a:ext uri="{FF2B5EF4-FFF2-40B4-BE49-F238E27FC236}">
                  <a16:creationId xmlns:a16="http://schemas.microsoft.com/office/drawing/2014/main" id="{F0EBF4D5-9922-4B90-B20E-A56CAFA44FD7}"/>
                </a:ext>
              </a:extLst>
            </p:cNvPr>
            <p:cNvSpPr txBox="1"/>
            <p:nvPr/>
          </p:nvSpPr>
          <p:spPr>
            <a:xfrm>
              <a:off x="8852273" y="1274115"/>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7" name="TextBox 322">
              <a:extLst>
                <a:ext uri="{FF2B5EF4-FFF2-40B4-BE49-F238E27FC236}">
                  <a16:creationId xmlns:a16="http://schemas.microsoft.com/office/drawing/2014/main" id="{D442AC24-8816-410A-A980-2D0C908AAA49}"/>
                </a:ext>
              </a:extLst>
            </p:cNvPr>
            <p:cNvSpPr txBox="1"/>
            <p:nvPr/>
          </p:nvSpPr>
          <p:spPr>
            <a:xfrm>
              <a:off x="6939436" y="1310514"/>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8" name="Freeform: Shape 323">
              <a:extLst>
                <a:ext uri="{FF2B5EF4-FFF2-40B4-BE49-F238E27FC236}">
                  <a16:creationId xmlns:a16="http://schemas.microsoft.com/office/drawing/2014/main" id="{4CDBC57A-584B-40F6-BBF6-1541C850F0FE}"/>
                </a:ext>
              </a:extLst>
            </p:cNvPr>
            <p:cNvSpPr/>
            <p:nvPr/>
          </p:nvSpPr>
          <p:spPr>
            <a:xfrm>
              <a:off x="7822254" y="1576726"/>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9" name="Freeform: Shape 324">
              <a:extLst>
                <a:ext uri="{FF2B5EF4-FFF2-40B4-BE49-F238E27FC236}">
                  <a16:creationId xmlns:a16="http://schemas.microsoft.com/office/drawing/2014/main" id="{7F7EE022-9C1F-4D51-88A9-4D83CA20E445}"/>
                </a:ext>
              </a:extLst>
            </p:cNvPr>
            <p:cNvSpPr/>
            <p:nvPr/>
          </p:nvSpPr>
          <p:spPr>
            <a:xfrm>
              <a:off x="8192624" y="1577982"/>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grpSp>
      <p:sp>
        <p:nvSpPr>
          <p:cNvPr id="59" name="TextBox 320">
            <a:extLst>
              <a:ext uri="{FF2B5EF4-FFF2-40B4-BE49-F238E27FC236}">
                <a16:creationId xmlns:a16="http://schemas.microsoft.com/office/drawing/2014/main" id="{F2A0150C-D4A8-421D-A966-8BD83ECF583A}"/>
              </a:ext>
            </a:extLst>
          </p:cNvPr>
          <p:cNvSpPr txBox="1"/>
          <p:nvPr/>
        </p:nvSpPr>
        <p:spPr>
          <a:xfrm>
            <a:off x="5452610" y="5665328"/>
            <a:ext cx="1692770" cy="30777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segments 1 - 4</a:t>
            </a:r>
          </a:p>
        </p:txBody>
      </p:sp>
      <p:grpSp>
        <p:nvGrpSpPr>
          <p:cNvPr id="3" name="Group 2"/>
          <p:cNvGrpSpPr/>
          <p:nvPr/>
        </p:nvGrpSpPr>
        <p:grpSpPr>
          <a:xfrm>
            <a:off x="3960645" y="4107468"/>
            <a:ext cx="5461341" cy="591724"/>
            <a:chOff x="3996944" y="4148951"/>
            <a:chExt cx="5461341" cy="591724"/>
          </a:xfrm>
        </p:grpSpPr>
        <p:sp>
          <p:nvSpPr>
            <p:cNvPr id="60" name="Oval 59">
              <a:extLst>
                <a:ext uri="{FF2B5EF4-FFF2-40B4-BE49-F238E27FC236}">
                  <a16:creationId xmlns:a16="http://schemas.microsoft.com/office/drawing/2014/main" id="{A6CC4B5B-6585-4B02-9A25-2D0F922605DA}"/>
                </a:ext>
              </a:extLst>
            </p:cNvPr>
            <p:cNvSpPr/>
            <p:nvPr/>
          </p:nvSpPr>
          <p:spPr>
            <a:xfrm>
              <a:off x="3996944" y="4229238"/>
              <a:ext cx="511438" cy="5114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1" name="Oval 60">
              <a:extLst>
                <a:ext uri="{FF2B5EF4-FFF2-40B4-BE49-F238E27FC236}">
                  <a16:creationId xmlns:a16="http://schemas.microsoft.com/office/drawing/2014/main" id="{8EB8B066-A38F-4F5F-8349-F3E28C5651DC}"/>
                </a:ext>
              </a:extLst>
            </p:cNvPr>
            <p:cNvSpPr/>
            <p:nvPr/>
          </p:nvSpPr>
          <p:spPr>
            <a:xfrm>
              <a:off x="8080597" y="4229238"/>
              <a:ext cx="511438" cy="5114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2" name="Oval 61">
              <a:extLst>
                <a:ext uri="{FF2B5EF4-FFF2-40B4-BE49-F238E27FC236}">
                  <a16:creationId xmlns:a16="http://schemas.microsoft.com/office/drawing/2014/main" id="{236D9329-D5E8-450D-958B-3F1BB6AB4BB3}"/>
                </a:ext>
              </a:extLst>
            </p:cNvPr>
            <p:cNvSpPr/>
            <p:nvPr/>
          </p:nvSpPr>
          <p:spPr>
            <a:xfrm>
              <a:off x="5094292" y="4291106"/>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3" name="Oval 62">
              <a:extLst>
                <a:ext uri="{FF2B5EF4-FFF2-40B4-BE49-F238E27FC236}">
                  <a16:creationId xmlns:a16="http://schemas.microsoft.com/office/drawing/2014/main" id="{1801ACE4-FA18-448D-8CA1-5E44D83C657D}"/>
                </a:ext>
              </a:extLst>
            </p:cNvPr>
            <p:cNvSpPr/>
            <p:nvPr/>
          </p:nvSpPr>
          <p:spPr>
            <a:xfrm>
              <a:off x="6110544" y="4291106"/>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4" name="Oval 63">
              <a:extLst>
                <a:ext uri="{FF2B5EF4-FFF2-40B4-BE49-F238E27FC236}">
                  <a16:creationId xmlns:a16="http://schemas.microsoft.com/office/drawing/2014/main" id="{701C3599-CEEF-4B67-A9AB-0E9E71E9B5E4}"/>
                </a:ext>
              </a:extLst>
            </p:cNvPr>
            <p:cNvSpPr/>
            <p:nvPr/>
          </p:nvSpPr>
          <p:spPr>
            <a:xfrm>
              <a:off x="7178834" y="4291106"/>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5" name="Oval 64">
              <a:extLst>
                <a:ext uri="{FF2B5EF4-FFF2-40B4-BE49-F238E27FC236}">
                  <a16:creationId xmlns:a16="http://schemas.microsoft.com/office/drawing/2014/main" id="{011BDAEA-1F92-4738-918F-9D8A6BF8D8BA}"/>
                </a:ext>
              </a:extLst>
            </p:cNvPr>
            <p:cNvSpPr/>
            <p:nvPr/>
          </p:nvSpPr>
          <p:spPr>
            <a:xfrm>
              <a:off x="9037346" y="4283438"/>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6" name="Freeform: Shape 313">
              <a:extLst>
                <a:ext uri="{FF2B5EF4-FFF2-40B4-BE49-F238E27FC236}">
                  <a16:creationId xmlns:a16="http://schemas.microsoft.com/office/drawing/2014/main" id="{3C6BD038-EBB1-451F-808A-728AA359AE55}"/>
                </a:ext>
              </a:extLst>
            </p:cNvPr>
            <p:cNvSpPr/>
            <p:nvPr/>
          </p:nvSpPr>
          <p:spPr>
            <a:xfrm>
              <a:off x="4436881" y="4195650"/>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7" name="Freeform: Shape 316">
              <a:extLst>
                <a:ext uri="{FF2B5EF4-FFF2-40B4-BE49-F238E27FC236}">
                  <a16:creationId xmlns:a16="http://schemas.microsoft.com/office/drawing/2014/main" id="{4ACF62C1-7110-4952-918A-AA627DA25AD1}"/>
                </a:ext>
              </a:extLst>
            </p:cNvPr>
            <p:cNvSpPr/>
            <p:nvPr/>
          </p:nvSpPr>
          <p:spPr>
            <a:xfrm>
              <a:off x="8498051" y="4148951"/>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8" name="Freeform: Shape 323">
              <a:extLst>
                <a:ext uri="{FF2B5EF4-FFF2-40B4-BE49-F238E27FC236}">
                  <a16:creationId xmlns:a16="http://schemas.microsoft.com/office/drawing/2014/main" id="{4CDBC57A-584B-40F6-BBF6-1541C850F0FE}"/>
                </a:ext>
              </a:extLst>
            </p:cNvPr>
            <p:cNvSpPr/>
            <p:nvPr/>
          </p:nvSpPr>
          <p:spPr>
            <a:xfrm>
              <a:off x="5442575" y="4183247"/>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69" name="Freeform: Shape 324">
              <a:extLst>
                <a:ext uri="{FF2B5EF4-FFF2-40B4-BE49-F238E27FC236}">
                  <a16:creationId xmlns:a16="http://schemas.microsoft.com/office/drawing/2014/main" id="{7F7EE022-9C1F-4D51-88A9-4D83CA20E445}"/>
                </a:ext>
              </a:extLst>
            </p:cNvPr>
            <p:cNvSpPr/>
            <p:nvPr/>
          </p:nvSpPr>
          <p:spPr>
            <a:xfrm>
              <a:off x="6499059" y="4186830"/>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grpSp>
      <p:grpSp>
        <p:nvGrpSpPr>
          <p:cNvPr id="70" name="Group 69"/>
          <p:cNvGrpSpPr/>
          <p:nvPr/>
        </p:nvGrpSpPr>
        <p:grpSpPr>
          <a:xfrm>
            <a:off x="3956931" y="4873182"/>
            <a:ext cx="5461341" cy="591724"/>
            <a:chOff x="3996944" y="4148951"/>
            <a:chExt cx="5461341" cy="591724"/>
          </a:xfrm>
        </p:grpSpPr>
        <p:sp>
          <p:nvSpPr>
            <p:cNvPr id="71" name="Oval 70">
              <a:extLst>
                <a:ext uri="{FF2B5EF4-FFF2-40B4-BE49-F238E27FC236}">
                  <a16:creationId xmlns:a16="http://schemas.microsoft.com/office/drawing/2014/main" id="{A6CC4B5B-6585-4B02-9A25-2D0F922605DA}"/>
                </a:ext>
              </a:extLst>
            </p:cNvPr>
            <p:cNvSpPr/>
            <p:nvPr/>
          </p:nvSpPr>
          <p:spPr>
            <a:xfrm>
              <a:off x="3996944" y="4229238"/>
              <a:ext cx="511438" cy="5114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72" name="Oval 71">
              <a:extLst>
                <a:ext uri="{FF2B5EF4-FFF2-40B4-BE49-F238E27FC236}">
                  <a16:creationId xmlns:a16="http://schemas.microsoft.com/office/drawing/2014/main" id="{8EB8B066-A38F-4F5F-8349-F3E28C5651DC}"/>
                </a:ext>
              </a:extLst>
            </p:cNvPr>
            <p:cNvSpPr/>
            <p:nvPr/>
          </p:nvSpPr>
          <p:spPr>
            <a:xfrm>
              <a:off x="8080597" y="4229238"/>
              <a:ext cx="511438" cy="5114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73" name="Oval 72">
              <a:extLst>
                <a:ext uri="{FF2B5EF4-FFF2-40B4-BE49-F238E27FC236}">
                  <a16:creationId xmlns:a16="http://schemas.microsoft.com/office/drawing/2014/main" id="{236D9329-D5E8-450D-958B-3F1BB6AB4BB3}"/>
                </a:ext>
              </a:extLst>
            </p:cNvPr>
            <p:cNvSpPr/>
            <p:nvPr/>
          </p:nvSpPr>
          <p:spPr>
            <a:xfrm>
              <a:off x="5094292" y="4291106"/>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74" name="Oval 73">
              <a:extLst>
                <a:ext uri="{FF2B5EF4-FFF2-40B4-BE49-F238E27FC236}">
                  <a16:creationId xmlns:a16="http://schemas.microsoft.com/office/drawing/2014/main" id="{1801ACE4-FA18-448D-8CA1-5E44D83C657D}"/>
                </a:ext>
              </a:extLst>
            </p:cNvPr>
            <p:cNvSpPr/>
            <p:nvPr/>
          </p:nvSpPr>
          <p:spPr>
            <a:xfrm>
              <a:off x="6110544" y="4291106"/>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75" name="Oval 74">
              <a:extLst>
                <a:ext uri="{FF2B5EF4-FFF2-40B4-BE49-F238E27FC236}">
                  <a16:creationId xmlns:a16="http://schemas.microsoft.com/office/drawing/2014/main" id="{701C3599-CEEF-4B67-A9AB-0E9E71E9B5E4}"/>
                </a:ext>
              </a:extLst>
            </p:cNvPr>
            <p:cNvSpPr/>
            <p:nvPr/>
          </p:nvSpPr>
          <p:spPr>
            <a:xfrm>
              <a:off x="7178834" y="4291106"/>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76" name="Oval 75">
              <a:extLst>
                <a:ext uri="{FF2B5EF4-FFF2-40B4-BE49-F238E27FC236}">
                  <a16:creationId xmlns:a16="http://schemas.microsoft.com/office/drawing/2014/main" id="{011BDAEA-1F92-4738-918F-9D8A6BF8D8BA}"/>
                </a:ext>
              </a:extLst>
            </p:cNvPr>
            <p:cNvSpPr/>
            <p:nvPr/>
          </p:nvSpPr>
          <p:spPr>
            <a:xfrm>
              <a:off x="9037346" y="4283438"/>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77" name="Freeform: Shape 313">
              <a:extLst>
                <a:ext uri="{FF2B5EF4-FFF2-40B4-BE49-F238E27FC236}">
                  <a16:creationId xmlns:a16="http://schemas.microsoft.com/office/drawing/2014/main" id="{3C6BD038-EBB1-451F-808A-728AA359AE55}"/>
                </a:ext>
              </a:extLst>
            </p:cNvPr>
            <p:cNvSpPr/>
            <p:nvPr/>
          </p:nvSpPr>
          <p:spPr>
            <a:xfrm>
              <a:off x="4436881" y="4195650"/>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78" name="Freeform: Shape 316">
              <a:extLst>
                <a:ext uri="{FF2B5EF4-FFF2-40B4-BE49-F238E27FC236}">
                  <a16:creationId xmlns:a16="http://schemas.microsoft.com/office/drawing/2014/main" id="{4ACF62C1-7110-4952-918A-AA627DA25AD1}"/>
                </a:ext>
              </a:extLst>
            </p:cNvPr>
            <p:cNvSpPr/>
            <p:nvPr/>
          </p:nvSpPr>
          <p:spPr>
            <a:xfrm>
              <a:off x="8498051" y="4148951"/>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79" name="Freeform: Shape 323">
              <a:extLst>
                <a:ext uri="{FF2B5EF4-FFF2-40B4-BE49-F238E27FC236}">
                  <a16:creationId xmlns:a16="http://schemas.microsoft.com/office/drawing/2014/main" id="{4CDBC57A-584B-40F6-BBF6-1541C850F0FE}"/>
                </a:ext>
              </a:extLst>
            </p:cNvPr>
            <p:cNvSpPr/>
            <p:nvPr/>
          </p:nvSpPr>
          <p:spPr>
            <a:xfrm>
              <a:off x="5442575" y="4183247"/>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80" name="Freeform: Shape 324">
              <a:extLst>
                <a:ext uri="{FF2B5EF4-FFF2-40B4-BE49-F238E27FC236}">
                  <a16:creationId xmlns:a16="http://schemas.microsoft.com/office/drawing/2014/main" id="{7F7EE022-9C1F-4D51-88A9-4D83CA20E445}"/>
                </a:ext>
              </a:extLst>
            </p:cNvPr>
            <p:cNvSpPr/>
            <p:nvPr/>
          </p:nvSpPr>
          <p:spPr>
            <a:xfrm>
              <a:off x="6499059" y="4186830"/>
              <a:ext cx="720007" cy="149665"/>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grpSp>
      <p:sp>
        <p:nvSpPr>
          <p:cNvPr id="81" name="TextBox 317">
            <a:extLst>
              <a:ext uri="{FF2B5EF4-FFF2-40B4-BE49-F238E27FC236}">
                <a16:creationId xmlns:a16="http://schemas.microsoft.com/office/drawing/2014/main" id="{25E237C8-6A01-49F0-970C-5795C9EF5503}"/>
              </a:ext>
            </a:extLst>
          </p:cNvPr>
          <p:cNvSpPr txBox="1"/>
          <p:nvPr/>
        </p:nvSpPr>
        <p:spPr>
          <a:xfrm>
            <a:off x="4476845" y="3422066"/>
            <a:ext cx="1536772" cy="30777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top-</a:t>
            </a:r>
            <a:r>
              <a:rPr lang="en-US" sz="2000" i="1"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 configs</a:t>
            </a:r>
          </a:p>
        </p:txBody>
      </p:sp>
    </p:spTree>
    <p:extLst>
      <p:ext uri="{BB962C8B-B14F-4D97-AF65-F5344CB8AC3E}">
        <p14:creationId xmlns:p14="http://schemas.microsoft.com/office/powerpoint/2010/main" val="227122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them together (Chameleon) Spatial</a:t>
            </a:r>
          </a:p>
        </p:txBody>
      </p:sp>
      <p:grpSp>
        <p:nvGrpSpPr>
          <p:cNvPr id="5" name="Group 4">
            <a:extLst>
              <a:ext uri="{FF2B5EF4-FFF2-40B4-BE49-F238E27FC236}">
                <a16:creationId xmlns:a16="http://schemas.microsoft.com/office/drawing/2014/main" id="{9DB26D3A-2B36-4056-BAE5-D5A915C54F0F}"/>
              </a:ext>
            </a:extLst>
          </p:cNvPr>
          <p:cNvGrpSpPr/>
          <p:nvPr/>
        </p:nvGrpSpPr>
        <p:grpSpPr>
          <a:xfrm>
            <a:off x="1461991" y="1941015"/>
            <a:ext cx="8405543" cy="3813114"/>
            <a:chOff x="6441120" y="1274115"/>
            <a:chExt cx="2946720" cy="1336759"/>
          </a:xfrm>
        </p:grpSpPr>
        <p:cxnSp>
          <p:nvCxnSpPr>
            <p:cNvPr id="6" name="Straight Arrow Connector 5">
              <a:extLst>
                <a:ext uri="{FF2B5EF4-FFF2-40B4-BE49-F238E27FC236}">
                  <a16:creationId xmlns:a16="http://schemas.microsoft.com/office/drawing/2014/main" id="{563D7C23-F547-4E72-916F-C36958C0AF61}"/>
                </a:ext>
              </a:extLst>
            </p:cNvPr>
            <p:cNvCxnSpPr>
              <a:cxnSpLocks/>
            </p:cNvCxnSpPr>
            <p:nvPr/>
          </p:nvCxnSpPr>
          <p:spPr>
            <a:xfrm>
              <a:off x="7185652" y="1682496"/>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333E42-4B11-440D-B092-E2A1271F86AB}"/>
                </a:ext>
              </a:extLst>
            </p:cNvPr>
            <p:cNvCxnSpPr>
              <a:cxnSpLocks/>
            </p:cNvCxnSpPr>
            <p:nvPr/>
          </p:nvCxnSpPr>
          <p:spPr>
            <a:xfrm>
              <a:off x="7185652" y="215188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2F4F39A-1596-479E-9FA4-8F7339B5F740}"/>
                </a:ext>
              </a:extLst>
            </p:cNvPr>
            <p:cNvCxnSpPr>
              <a:cxnSpLocks/>
            </p:cNvCxnSpPr>
            <p:nvPr/>
          </p:nvCxnSpPr>
          <p:spPr>
            <a:xfrm>
              <a:off x="7185652" y="242620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239">
              <a:extLst>
                <a:ext uri="{FF2B5EF4-FFF2-40B4-BE49-F238E27FC236}">
                  <a16:creationId xmlns:a16="http://schemas.microsoft.com/office/drawing/2014/main" id="{9D839A79-779B-412B-B6C0-531E55510BA1}"/>
                </a:ext>
              </a:extLst>
            </p:cNvPr>
            <p:cNvSpPr txBox="1"/>
            <p:nvPr/>
          </p:nvSpPr>
          <p:spPr>
            <a:xfrm>
              <a:off x="6644610" y="1528607"/>
              <a:ext cx="424690"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leader</a:t>
              </a:r>
            </a:p>
          </p:txBody>
        </p:sp>
        <p:sp>
          <p:nvSpPr>
            <p:cNvPr id="10" name="TextBox 244">
              <a:extLst>
                <a:ext uri="{FF2B5EF4-FFF2-40B4-BE49-F238E27FC236}">
                  <a16:creationId xmlns:a16="http://schemas.microsoft.com/office/drawing/2014/main" id="{BE2461A5-2B06-4615-9A8A-981DC29F987D}"/>
                </a:ext>
              </a:extLst>
            </p:cNvPr>
            <p:cNvSpPr txBox="1"/>
            <p:nvPr/>
          </p:nvSpPr>
          <p:spPr>
            <a:xfrm>
              <a:off x="6441120" y="197549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1</a:t>
              </a:r>
            </a:p>
          </p:txBody>
        </p:sp>
        <p:sp>
          <p:nvSpPr>
            <p:cNvPr id="11" name="TextBox 245">
              <a:extLst>
                <a:ext uri="{FF2B5EF4-FFF2-40B4-BE49-F238E27FC236}">
                  <a16:creationId xmlns:a16="http://schemas.microsoft.com/office/drawing/2014/main" id="{77DACB4D-4270-450E-A1FF-FD162354826D}"/>
                </a:ext>
              </a:extLst>
            </p:cNvPr>
            <p:cNvSpPr txBox="1"/>
            <p:nvPr/>
          </p:nvSpPr>
          <p:spPr>
            <a:xfrm>
              <a:off x="6441120" y="224981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2</a:t>
              </a:r>
            </a:p>
          </p:txBody>
        </p:sp>
        <p:cxnSp>
          <p:nvCxnSpPr>
            <p:cNvPr id="12" name="Straight Connector 11">
              <a:extLst>
                <a:ext uri="{FF2B5EF4-FFF2-40B4-BE49-F238E27FC236}">
                  <a16:creationId xmlns:a16="http://schemas.microsoft.com/office/drawing/2014/main" id="{C1E1A9ED-15ED-48CA-A8BD-68A5C78AD47C}"/>
                </a:ext>
              </a:extLst>
            </p:cNvPr>
            <p:cNvCxnSpPr>
              <a:cxnSpLocks/>
            </p:cNvCxnSpPr>
            <p:nvPr/>
          </p:nvCxnSpPr>
          <p:spPr>
            <a:xfrm>
              <a:off x="7405108" y="1360671"/>
              <a:ext cx="0" cy="12502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41F7D4-16AC-489C-B657-0944F25CED58}"/>
                </a:ext>
              </a:extLst>
            </p:cNvPr>
            <p:cNvCxnSpPr>
              <a:cxnSpLocks/>
            </p:cNvCxnSpPr>
            <p:nvPr/>
          </p:nvCxnSpPr>
          <p:spPr>
            <a:xfrm>
              <a:off x="8834083" y="1369635"/>
              <a:ext cx="0" cy="12412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FC060C-F2EA-4542-9429-2463B4F98583}"/>
                </a:ext>
              </a:extLst>
            </p:cNvPr>
            <p:cNvCxnSpPr/>
            <p:nvPr/>
          </p:nvCxnSpPr>
          <p:spPr>
            <a:xfrm>
              <a:off x="7766923" y="1559858"/>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22BC06-3AD9-451A-B049-DC10288D7DAA}"/>
                </a:ext>
              </a:extLst>
            </p:cNvPr>
            <p:cNvCxnSpPr/>
            <p:nvPr/>
          </p:nvCxnSpPr>
          <p:spPr>
            <a:xfrm>
              <a:off x="8128499" y="1559859"/>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87A793-575A-4EE3-A4CF-AF40055BAE40}"/>
                </a:ext>
              </a:extLst>
            </p:cNvPr>
            <p:cNvCxnSpPr/>
            <p:nvPr/>
          </p:nvCxnSpPr>
          <p:spPr>
            <a:xfrm>
              <a:off x="8499039" y="1559857"/>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EDC7F1-0552-4020-AAC4-5EE82F9D765B}"/>
                </a:ext>
              </a:extLst>
            </p:cNvPr>
            <p:cNvCxnSpPr/>
            <p:nvPr/>
          </p:nvCxnSpPr>
          <p:spPr>
            <a:xfrm>
              <a:off x="9154507" y="1559859"/>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6CC4B5B-6585-4B02-9A25-2D0F922605DA}"/>
                </a:ext>
              </a:extLst>
            </p:cNvPr>
            <p:cNvSpPr/>
            <p:nvPr/>
          </p:nvSpPr>
          <p:spPr>
            <a:xfrm>
              <a:off x="7315461" y="1592849"/>
              <a:ext cx="179294" cy="17929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19" name="Oval 18">
              <a:extLst>
                <a:ext uri="{FF2B5EF4-FFF2-40B4-BE49-F238E27FC236}">
                  <a16:creationId xmlns:a16="http://schemas.microsoft.com/office/drawing/2014/main" id="{8EB8B066-A38F-4F5F-8349-F3E28C5651DC}"/>
                </a:ext>
              </a:extLst>
            </p:cNvPr>
            <p:cNvSpPr/>
            <p:nvPr/>
          </p:nvSpPr>
          <p:spPr>
            <a:xfrm>
              <a:off x="8747062" y="1592849"/>
              <a:ext cx="179294" cy="17929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cxnSp>
          <p:nvCxnSpPr>
            <p:cNvPr id="20" name="Straight Arrow Connector 19">
              <a:extLst>
                <a:ext uri="{FF2B5EF4-FFF2-40B4-BE49-F238E27FC236}">
                  <a16:creationId xmlns:a16="http://schemas.microsoft.com/office/drawing/2014/main" id="{B21B900A-8DD8-4A2F-8FE6-CB20BBFB7111}"/>
                </a:ext>
              </a:extLst>
            </p:cNvPr>
            <p:cNvCxnSpPr/>
            <p:nvPr/>
          </p:nvCxnSpPr>
          <p:spPr>
            <a:xfrm>
              <a:off x="7403258" y="1444692"/>
              <a:ext cx="1418831" cy="0"/>
            </a:xfrm>
            <a:prstGeom prst="straightConnector1">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75">
              <a:extLst>
                <a:ext uri="{FF2B5EF4-FFF2-40B4-BE49-F238E27FC236}">
                  <a16:creationId xmlns:a16="http://schemas.microsoft.com/office/drawing/2014/main" id="{BB25BF11-DC45-46C9-8476-8711DFEC382D}"/>
                </a:ext>
              </a:extLst>
            </p:cNvPr>
            <p:cNvSpPr txBox="1"/>
            <p:nvPr/>
          </p:nvSpPr>
          <p:spPr>
            <a:xfrm>
              <a:off x="7679834" y="1378975"/>
              <a:ext cx="890694" cy="10789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profiling window </a:t>
              </a:r>
            </a:p>
          </p:txBody>
        </p:sp>
        <p:sp>
          <p:nvSpPr>
            <p:cNvPr id="22" name="Oval 21">
              <a:extLst>
                <a:ext uri="{FF2B5EF4-FFF2-40B4-BE49-F238E27FC236}">
                  <a16:creationId xmlns:a16="http://schemas.microsoft.com/office/drawing/2014/main" id="{236D9329-D5E8-450D-958B-3F1BB6AB4BB3}"/>
                </a:ext>
              </a:extLst>
            </p:cNvPr>
            <p:cNvSpPr/>
            <p:nvPr/>
          </p:nvSpPr>
          <p:spPr>
            <a:xfrm>
              <a:off x="7700157"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3" name="Oval 22">
              <a:extLst>
                <a:ext uri="{FF2B5EF4-FFF2-40B4-BE49-F238E27FC236}">
                  <a16:creationId xmlns:a16="http://schemas.microsoft.com/office/drawing/2014/main" id="{1801ACE4-FA18-448D-8CA1-5E44D83C657D}"/>
                </a:ext>
              </a:extLst>
            </p:cNvPr>
            <p:cNvSpPr/>
            <p:nvPr/>
          </p:nvSpPr>
          <p:spPr>
            <a:xfrm>
              <a:off x="8056423"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4" name="Oval 23">
              <a:extLst>
                <a:ext uri="{FF2B5EF4-FFF2-40B4-BE49-F238E27FC236}">
                  <a16:creationId xmlns:a16="http://schemas.microsoft.com/office/drawing/2014/main" id="{701C3599-CEEF-4B67-A9AB-0E9E71E9B5E4}"/>
                </a:ext>
              </a:extLst>
            </p:cNvPr>
            <p:cNvSpPr/>
            <p:nvPr/>
          </p:nvSpPr>
          <p:spPr>
            <a:xfrm>
              <a:off x="8430932"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5" name="Oval 24">
              <a:extLst>
                <a:ext uri="{FF2B5EF4-FFF2-40B4-BE49-F238E27FC236}">
                  <a16:creationId xmlns:a16="http://schemas.microsoft.com/office/drawing/2014/main" id="{011BDAEA-1F92-4738-918F-9D8A6BF8D8BA}"/>
                </a:ext>
              </a:extLst>
            </p:cNvPr>
            <p:cNvSpPr/>
            <p:nvPr/>
          </p:nvSpPr>
          <p:spPr>
            <a:xfrm>
              <a:off x="9082468" y="1611850"/>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8" name="Freeform: Shape 313">
              <a:extLst>
                <a:ext uri="{FF2B5EF4-FFF2-40B4-BE49-F238E27FC236}">
                  <a16:creationId xmlns:a16="http://schemas.microsoft.com/office/drawing/2014/main" id="{3C6BD038-EBB1-451F-808A-728AA359AE55}"/>
                </a:ext>
              </a:extLst>
            </p:cNvPr>
            <p:cNvSpPr/>
            <p:nvPr/>
          </p:nvSpPr>
          <p:spPr>
            <a:xfrm>
              <a:off x="7469689" y="1581074"/>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1" name="Freeform: Shape 316">
              <a:extLst>
                <a:ext uri="{FF2B5EF4-FFF2-40B4-BE49-F238E27FC236}">
                  <a16:creationId xmlns:a16="http://schemas.microsoft.com/office/drawing/2014/main" id="{4ACF62C1-7110-4952-918A-AA627DA25AD1}"/>
                </a:ext>
              </a:extLst>
            </p:cNvPr>
            <p:cNvSpPr/>
            <p:nvPr/>
          </p:nvSpPr>
          <p:spPr>
            <a:xfrm>
              <a:off x="8893408" y="1564703"/>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6" name="TextBox 321">
              <a:extLst>
                <a:ext uri="{FF2B5EF4-FFF2-40B4-BE49-F238E27FC236}">
                  <a16:creationId xmlns:a16="http://schemas.microsoft.com/office/drawing/2014/main" id="{F0EBF4D5-9922-4B90-B20E-A56CAFA44FD7}"/>
                </a:ext>
              </a:extLst>
            </p:cNvPr>
            <p:cNvSpPr txBox="1"/>
            <p:nvPr/>
          </p:nvSpPr>
          <p:spPr>
            <a:xfrm>
              <a:off x="8852273" y="1274115"/>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7" name="TextBox 322">
              <a:extLst>
                <a:ext uri="{FF2B5EF4-FFF2-40B4-BE49-F238E27FC236}">
                  <a16:creationId xmlns:a16="http://schemas.microsoft.com/office/drawing/2014/main" id="{D442AC24-8816-410A-A980-2D0C908AAA49}"/>
                </a:ext>
              </a:extLst>
            </p:cNvPr>
            <p:cNvSpPr txBox="1"/>
            <p:nvPr/>
          </p:nvSpPr>
          <p:spPr>
            <a:xfrm>
              <a:off x="6939436" y="1310514"/>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8" name="Freeform: Shape 323">
              <a:extLst>
                <a:ext uri="{FF2B5EF4-FFF2-40B4-BE49-F238E27FC236}">
                  <a16:creationId xmlns:a16="http://schemas.microsoft.com/office/drawing/2014/main" id="{4CDBC57A-584B-40F6-BBF6-1541C850F0FE}"/>
                </a:ext>
              </a:extLst>
            </p:cNvPr>
            <p:cNvSpPr/>
            <p:nvPr/>
          </p:nvSpPr>
          <p:spPr>
            <a:xfrm>
              <a:off x="7822254" y="1576726"/>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9" name="Freeform: Shape 324">
              <a:extLst>
                <a:ext uri="{FF2B5EF4-FFF2-40B4-BE49-F238E27FC236}">
                  <a16:creationId xmlns:a16="http://schemas.microsoft.com/office/drawing/2014/main" id="{7F7EE022-9C1F-4D51-88A9-4D83CA20E445}"/>
                </a:ext>
              </a:extLst>
            </p:cNvPr>
            <p:cNvSpPr/>
            <p:nvPr/>
          </p:nvSpPr>
          <p:spPr>
            <a:xfrm>
              <a:off x="8192624" y="1577982"/>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grpSp>
      <p:sp>
        <p:nvSpPr>
          <p:cNvPr id="59" name="TextBox 320">
            <a:extLst>
              <a:ext uri="{FF2B5EF4-FFF2-40B4-BE49-F238E27FC236}">
                <a16:creationId xmlns:a16="http://schemas.microsoft.com/office/drawing/2014/main" id="{F2A0150C-D4A8-421D-A966-8BD83ECF583A}"/>
              </a:ext>
            </a:extLst>
          </p:cNvPr>
          <p:cNvSpPr txBox="1"/>
          <p:nvPr/>
        </p:nvSpPr>
        <p:spPr>
          <a:xfrm>
            <a:off x="5452610" y="5665328"/>
            <a:ext cx="1692770" cy="30777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segments 1 - 4</a:t>
            </a:r>
          </a:p>
        </p:txBody>
      </p:sp>
      <p:sp>
        <p:nvSpPr>
          <p:cNvPr id="53" name="Oval 52">
            <a:extLst>
              <a:ext uri="{FF2B5EF4-FFF2-40B4-BE49-F238E27FC236}">
                <a16:creationId xmlns:a16="http://schemas.microsoft.com/office/drawing/2014/main" id="{8B845CE4-3E1F-4BDF-8D86-50C69AD7948D}"/>
              </a:ext>
            </a:extLst>
          </p:cNvPr>
          <p:cNvSpPr/>
          <p:nvPr/>
        </p:nvSpPr>
        <p:spPr>
          <a:xfrm>
            <a:off x="4017137" y="4254078"/>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4" name="Oval 53">
            <a:extLst>
              <a:ext uri="{FF2B5EF4-FFF2-40B4-BE49-F238E27FC236}">
                <a16:creationId xmlns:a16="http://schemas.microsoft.com/office/drawing/2014/main" id="{164B664C-D689-4FFA-A2F1-8096CB47DCE4}"/>
              </a:ext>
            </a:extLst>
          </p:cNvPr>
          <p:cNvSpPr/>
          <p:nvPr/>
        </p:nvSpPr>
        <p:spPr>
          <a:xfrm>
            <a:off x="4032680" y="4993896"/>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5" name="Oval 54">
            <a:extLst>
              <a:ext uri="{FF2B5EF4-FFF2-40B4-BE49-F238E27FC236}">
                <a16:creationId xmlns:a16="http://schemas.microsoft.com/office/drawing/2014/main" id="{BE04B2D0-8D34-4255-9228-E304008885C5}"/>
              </a:ext>
            </a:extLst>
          </p:cNvPr>
          <p:cNvSpPr/>
          <p:nvPr/>
        </p:nvSpPr>
        <p:spPr>
          <a:xfrm>
            <a:off x="8083210" y="4216063"/>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6" name="Oval 55">
            <a:extLst>
              <a:ext uri="{FF2B5EF4-FFF2-40B4-BE49-F238E27FC236}">
                <a16:creationId xmlns:a16="http://schemas.microsoft.com/office/drawing/2014/main" id="{D80A0EBA-AE4A-42FA-8AEA-CF420B5D4C77}"/>
              </a:ext>
            </a:extLst>
          </p:cNvPr>
          <p:cNvSpPr/>
          <p:nvPr/>
        </p:nvSpPr>
        <p:spPr>
          <a:xfrm>
            <a:off x="8083210" y="5016899"/>
            <a:ext cx="420939" cy="42093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7" name="Freeform: Shape 314">
            <a:extLst>
              <a:ext uri="{FF2B5EF4-FFF2-40B4-BE49-F238E27FC236}">
                <a16:creationId xmlns:a16="http://schemas.microsoft.com/office/drawing/2014/main" id="{FCFB3D10-B7E2-46D3-B485-E9D65C6DB747}"/>
              </a:ext>
            </a:extLst>
          </p:cNvPr>
          <p:cNvSpPr/>
          <p:nvPr/>
        </p:nvSpPr>
        <p:spPr>
          <a:xfrm>
            <a:off x="3906437" y="3305897"/>
            <a:ext cx="163511" cy="991711"/>
          </a:xfrm>
          <a:custGeom>
            <a:avLst/>
            <a:gdLst>
              <a:gd name="connsiteX0" fmla="*/ 43034 w 57322"/>
              <a:gd name="connsiteY0" fmla="*/ 0 h 347663"/>
              <a:gd name="connsiteX1" fmla="*/ 172 w 57322"/>
              <a:gd name="connsiteY1" fmla="*/ 157163 h 347663"/>
              <a:gd name="connsiteX2" fmla="*/ 57322 w 57322"/>
              <a:gd name="connsiteY2" fmla="*/ 347663 h 347663"/>
            </a:gdLst>
            <a:ahLst/>
            <a:cxnLst>
              <a:cxn ang="0">
                <a:pos x="connsiteX0" y="connsiteY0"/>
              </a:cxn>
              <a:cxn ang="0">
                <a:pos x="connsiteX1" y="connsiteY1"/>
              </a:cxn>
              <a:cxn ang="0">
                <a:pos x="connsiteX2" y="connsiteY2"/>
              </a:cxn>
            </a:cxnLst>
            <a:rect l="l" t="t" r="r" b="b"/>
            <a:pathLst>
              <a:path w="57322" h="347663">
                <a:moveTo>
                  <a:pt x="43034" y="0"/>
                </a:moveTo>
                <a:cubicBezTo>
                  <a:pt x="20412" y="49609"/>
                  <a:pt x="-2209" y="99219"/>
                  <a:pt x="172" y="157163"/>
                </a:cubicBezTo>
                <a:cubicBezTo>
                  <a:pt x="2553" y="215107"/>
                  <a:pt x="29937" y="281385"/>
                  <a:pt x="57322" y="347663"/>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8" name="Freeform: Shape 315">
            <a:extLst>
              <a:ext uri="{FF2B5EF4-FFF2-40B4-BE49-F238E27FC236}">
                <a16:creationId xmlns:a16="http://schemas.microsoft.com/office/drawing/2014/main" id="{11F88866-4B92-4890-B437-BE28617D759A}"/>
              </a:ext>
            </a:extLst>
          </p:cNvPr>
          <p:cNvSpPr/>
          <p:nvPr/>
        </p:nvSpPr>
        <p:spPr>
          <a:xfrm>
            <a:off x="3790473" y="3305897"/>
            <a:ext cx="270292" cy="1734007"/>
          </a:xfrm>
          <a:custGeom>
            <a:avLst/>
            <a:gdLst>
              <a:gd name="connsiteX0" fmla="*/ 43034 w 57322"/>
              <a:gd name="connsiteY0" fmla="*/ 0 h 347663"/>
              <a:gd name="connsiteX1" fmla="*/ 172 w 57322"/>
              <a:gd name="connsiteY1" fmla="*/ 157163 h 347663"/>
              <a:gd name="connsiteX2" fmla="*/ 57322 w 57322"/>
              <a:gd name="connsiteY2" fmla="*/ 347663 h 347663"/>
            </a:gdLst>
            <a:ahLst/>
            <a:cxnLst>
              <a:cxn ang="0">
                <a:pos x="connsiteX0" y="connsiteY0"/>
              </a:cxn>
              <a:cxn ang="0">
                <a:pos x="connsiteX1" y="connsiteY1"/>
              </a:cxn>
              <a:cxn ang="0">
                <a:pos x="connsiteX2" y="connsiteY2"/>
              </a:cxn>
            </a:cxnLst>
            <a:rect l="l" t="t" r="r" b="b"/>
            <a:pathLst>
              <a:path w="57322" h="347663">
                <a:moveTo>
                  <a:pt x="43034" y="0"/>
                </a:moveTo>
                <a:cubicBezTo>
                  <a:pt x="20412" y="49609"/>
                  <a:pt x="-2209" y="99219"/>
                  <a:pt x="172" y="157163"/>
                </a:cubicBezTo>
                <a:cubicBezTo>
                  <a:pt x="2553" y="215107"/>
                  <a:pt x="29937" y="281385"/>
                  <a:pt x="57322" y="347663"/>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81" name="TextBox 317">
            <a:extLst>
              <a:ext uri="{FF2B5EF4-FFF2-40B4-BE49-F238E27FC236}">
                <a16:creationId xmlns:a16="http://schemas.microsoft.com/office/drawing/2014/main" id="{25E237C8-6A01-49F0-970C-5795C9EF5503}"/>
              </a:ext>
            </a:extLst>
          </p:cNvPr>
          <p:cNvSpPr txBox="1"/>
          <p:nvPr/>
        </p:nvSpPr>
        <p:spPr>
          <a:xfrm>
            <a:off x="3627193" y="3498250"/>
            <a:ext cx="1536772" cy="30777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top-</a:t>
            </a:r>
            <a:r>
              <a:rPr lang="en-US" sz="2000" i="1"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 configs</a:t>
            </a:r>
          </a:p>
        </p:txBody>
      </p:sp>
      <p:sp>
        <p:nvSpPr>
          <p:cNvPr id="82" name="Freeform: Shape 318">
            <a:extLst>
              <a:ext uri="{FF2B5EF4-FFF2-40B4-BE49-F238E27FC236}">
                <a16:creationId xmlns:a16="http://schemas.microsoft.com/office/drawing/2014/main" id="{62503E47-0F78-4D6D-B33F-30C49AE280B5}"/>
              </a:ext>
            </a:extLst>
          </p:cNvPr>
          <p:cNvSpPr/>
          <p:nvPr/>
        </p:nvSpPr>
        <p:spPr>
          <a:xfrm>
            <a:off x="7965136" y="3298734"/>
            <a:ext cx="163511" cy="991711"/>
          </a:xfrm>
          <a:custGeom>
            <a:avLst/>
            <a:gdLst>
              <a:gd name="connsiteX0" fmla="*/ 43034 w 57322"/>
              <a:gd name="connsiteY0" fmla="*/ 0 h 347663"/>
              <a:gd name="connsiteX1" fmla="*/ 172 w 57322"/>
              <a:gd name="connsiteY1" fmla="*/ 157163 h 347663"/>
              <a:gd name="connsiteX2" fmla="*/ 57322 w 57322"/>
              <a:gd name="connsiteY2" fmla="*/ 347663 h 347663"/>
            </a:gdLst>
            <a:ahLst/>
            <a:cxnLst>
              <a:cxn ang="0">
                <a:pos x="connsiteX0" y="connsiteY0"/>
              </a:cxn>
              <a:cxn ang="0">
                <a:pos x="connsiteX1" y="connsiteY1"/>
              </a:cxn>
              <a:cxn ang="0">
                <a:pos x="connsiteX2" y="connsiteY2"/>
              </a:cxn>
            </a:cxnLst>
            <a:rect l="l" t="t" r="r" b="b"/>
            <a:pathLst>
              <a:path w="57322" h="347663">
                <a:moveTo>
                  <a:pt x="43034" y="0"/>
                </a:moveTo>
                <a:cubicBezTo>
                  <a:pt x="20412" y="49609"/>
                  <a:pt x="-2209" y="99219"/>
                  <a:pt x="172" y="157163"/>
                </a:cubicBezTo>
                <a:cubicBezTo>
                  <a:pt x="2553" y="215107"/>
                  <a:pt x="29937" y="281385"/>
                  <a:pt x="57322" y="347663"/>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83" name="Freeform: Shape 319">
            <a:extLst>
              <a:ext uri="{FF2B5EF4-FFF2-40B4-BE49-F238E27FC236}">
                <a16:creationId xmlns:a16="http://schemas.microsoft.com/office/drawing/2014/main" id="{2ABD4379-45A4-478C-A630-C4A1C4D4B20E}"/>
              </a:ext>
            </a:extLst>
          </p:cNvPr>
          <p:cNvSpPr/>
          <p:nvPr/>
        </p:nvSpPr>
        <p:spPr>
          <a:xfrm>
            <a:off x="7849173" y="3298734"/>
            <a:ext cx="270292" cy="1734007"/>
          </a:xfrm>
          <a:custGeom>
            <a:avLst/>
            <a:gdLst>
              <a:gd name="connsiteX0" fmla="*/ 43034 w 57322"/>
              <a:gd name="connsiteY0" fmla="*/ 0 h 347663"/>
              <a:gd name="connsiteX1" fmla="*/ 172 w 57322"/>
              <a:gd name="connsiteY1" fmla="*/ 157163 h 347663"/>
              <a:gd name="connsiteX2" fmla="*/ 57322 w 57322"/>
              <a:gd name="connsiteY2" fmla="*/ 347663 h 347663"/>
            </a:gdLst>
            <a:ahLst/>
            <a:cxnLst>
              <a:cxn ang="0">
                <a:pos x="connsiteX0" y="connsiteY0"/>
              </a:cxn>
              <a:cxn ang="0">
                <a:pos x="connsiteX1" y="connsiteY1"/>
              </a:cxn>
              <a:cxn ang="0">
                <a:pos x="connsiteX2" y="connsiteY2"/>
              </a:cxn>
            </a:cxnLst>
            <a:rect l="l" t="t" r="r" b="b"/>
            <a:pathLst>
              <a:path w="57322" h="347663">
                <a:moveTo>
                  <a:pt x="43034" y="0"/>
                </a:moveTo>
                <a:cubicBezTo>
                  <a:pt x="20412" y="49609"/>
                  <a:pt x="-2209" y="99219"/>
                  <a:pt x="172" y="157163"/>
                </a:cubicBezTo>
                <a:cubicBezTo>
                  <a:pt x="2553" y="215107"/>
                  <a:pt x="29937" y="281385"/>
                  <a:pt x="57322" y="347663"/>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Tree>
    <p:extLst>
      <p:ext uri="{BB962C8B-B14F-4D97-AF65-F5344CB8AC3E}">
        <p14:creationId xmlns:p14="http://schemas.microsoft.com/office/powerpoint/2010/main" val="22118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up)">
                                      <p:cBhvr>
                                        <p:cTn id="10" dur="500"/>
                                        <p:tgtEl>
                                          <p:spTgt spid="5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up)">
                                      <p:cBhvr>
                                        <p:cTn id="13" dur="500"/>
                                        <p:tgtEl>
                                          <p:spTgt spid="5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up)">
                                      <p:cBhvr>
                                        <p:cTn id="16" dur="500"/>
                                        <p:tgtEl>
                                          <p:spTgt spid="8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up)">
                                      <p:cBhvr>
                                        <p:cTn id="19" dur="500"/>
                                        <p:tgtEl>
                                          <p:spTgt spid="83"/>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P spid="58" grpId="0" animBg="1"/>
      <p:bldP spid="81" grpId="0" animBg="1"/>
      <p:bldP spid="82" grpId="0" animBg="1"/>
      <p:bldP spid="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them together (Chameleon)</a:t>
            </a:r>
          </a:p>
        </p:txBody>
      </p:sp>
      <p:grpSp>
        <p:nvGrpSpPr>
          <p:cNvPr id="5" name="Group 4">
            <a:extLst>
              <a:ext uri="{FF2B5EF4-FFF2-40B4-BE49-F238E27FC236}">
                <a16:creationId xmlns:a16="http://schemas.microsoft.com/office/drawing/2014/main" id="{9DB26D3A-2B36-4056-BAE5-D5A915C54F0F}"/>
              </a:ext>
            </a:extLst>
          </p:cNvPr>
          <p:cNvGrpSpPr/>
          <p:nvPr/>
        </p:nvGrpSpPr>
        <p:grpSpPr>
          <a:xfrm>
            <a:off x="1461991" y="1941015"/>
            <a:ext cx="8405543" cy="3813114"/>
            <a:chOff x="6441120" y="1274115"/>
            <a:chExt cx="2946720" cy="1336759"/>
          </a:xfrm>
        </p:grpSpPr>
        <p:cxnSp>
          <p:nvCxnSpPr>
            <p:cNvPr id="6" name="Straight Arrow Connector 5">
              <a:extLst>
                <a:ext uri="{FF2B5EF4-FFF2-40B4-BE49-F238E27FC236}">
                  <a16:creationId xmlns:a16="http://schemas.microsoft.com/office/drawing/2014/main" id="{563D7C23-F547-4E72-916F-C36958C0AF61}"/>
                </a:ext>
              </a:extLst>
            </p:cNvPr>
            <p:cNvCxnSpPr>
              <a:cxnSpLocks/>
            </p:cNvCxnSpPr>
            <p:nvPr/>
          </p:nvCxnSpPr>
          <p:spPr>
            <a:xfrm>
              <a:off x="7185652" y="1682496"/>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333E42-4B11-440D-B092-E2A1271F86AB}"/>
                </a:ext>
              </a:extLst>
            </p:cNvPr>
            <p:cNvCxnSpPr>
              <a:cxnSpLocks/>
            </p:cNvCxnSpPr>
            <p:nvPr/>
          </p:nvCxnSpPr>
          <p:spPr>
            <a:xfrm>
              <a:off x="7185652" y="215188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2F4F39A-1596-479E-9FA4-8F7339B5F740}"/>
                </a:ext>
              </a:extLst>
            </p:cNvPr>
            <p:cNvCxnSpPr>
              <a:cxnSpLocks/>
            </p:cNvCxnSpPr>
            <p:nvPr/>
          </p:nvCxnSpPr>
          <p:spPr>
            <a:xfrm>
              <a:off x="7185652" y="2426208"/>
              <a:ext cx="22021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239">
              <a:extLst>
                <a:ext uri="{FF2B5EF4-FFF2-40B4-BE49-F238E27FC236}">
                  <a16:creationId xmlns:a16="http://schemas.microsoft.com/office/drawing/2014/main" id="{9D839A79-779B-412B-B6C0-531E55510BA1}"/>
                </a:ext>
              </a:extLst>
            </p:cNvPr>
            <p:cNvSpPr txBox="1"/>
            <p:nvPr/>
          </p:nvSpPr>
          <p:spPr>
            <a:xfrm>
              <a:off x="6644610" y="1528607"/>
              <a:ext cx="424690"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leader</a:t>
              </a:r>
            </a:p>
          </p:txBody>
        </p:sp>
        <p:sp>
          <p:nvSpPr>
            <p:cNvPr id="10" name="TextBox 244">
              <a:extLst>
                <a:ext uri="{FF2B5EF4-FFF2-40B4-BE49-F238E27FC236}">
                  <a16:creationId xmlns:a16="http://schemas.microsoft.com/office/drawing/2014/main" id="{BE2461A5-2B06-4615-9A8A-981DC29F987D}"/>
                </a:ext>
              </a:extLst>
            </p:cNvPr>
            <p:cNvSpPr txBox="1"/>
            <p:nvPr/>
          </p:nvSpPr>
          <p:spPr>
            <a:xfrm>
              <a:off x="6441120" y="197549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1</a:t>
              </a:r>
            </a:p>
          </p:txBody>
        </p:sp>
        <p:sp>
          <p:nvSpPr>
            <p:cNvPr id="11" name="TextBox 245">
              <a:extLst>
                <a:ext uri="{FF2B5EF4-FFF2-40B4-BE49-F238E27FC236}">
                  <a16:creationId xmlns:a16="http://schemas.microsoft.com/office/drawing/2014/main" id="{77DACB4D-4270-450E-A1FF-FD162354826D}"/>
                </a:ext>
              </a:extLst>
            </p:cNvPr>
            <p:cNvSpPr txBox="1"/>
            <p:nvPr/>
          </p:nvSpPr>
          <p:spPr>
            <a:xfrm>
              <a:off x="6441120" y="2249814"/>
              <a:ext cx="612802" cy="18811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Arial" panose="020B0604020202020204" pitchFamily="34" charset="0"/>
                  <a:cs typeface="Arial" panose="020B0604020202020204" pitchFamily="34" charset="0"/>
                </a:rPr>
                <a:t>follower 2</a:t>
              </a:r>
            </a:p>
          </p:txBody>
        </p:sp>
        <p:cxnSp>
          <p:nvCxnSpPr>
            <p:cNvPr id="12" name="Straight Connector 11">
              <a:extLst>
                <a:ext uri="{FF2B5EF4-FFF2-40B4-BE49-F238E27FC236}">
                  <a16:creationId xmlns:a16="http://schemas.microsoft.com/office/drawing/2014/main" id="{C1E1A9ED-15ED-48CA-A8BD-68A5C78AD47C}"/>
                </a:ext>
              </a:extLst>
            </p:cNvPr>
            <p:cNvCxnSpPr>
              <a:cxnSpLocks/>
            </p:cNvCxnSpPr>
            <p:nvPr/>
          </p:nvCxnSpPr>
          <p:spPr>
            <a:xfrm>
              <a:off x="7405108" y="1360671"/>
              <a:ext cx="0" cy="12502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41F7D4-16AC-489C-B657-0944F25CED58}"/>
                </a:ext>
              </a:extLst>
            </p:cNvPr>
            <p:cNvCxnSpPr>
              <a:cxnSpLocks/>
            </p:cNvCxnSpPr>
            <p:nvPr/>
          </p:nvCxnSpPr>
          <p:spPr>
            <a:xfrm>
              <a:off x="8834083" y="1369635"/>
              <a:ext cx="0" cy="12412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FC060C-F2EA-4542-9429-2463B4F98583}"/>
                </a:ext>
              </a:extLst>
            </p:cNvPr>
            <p:cNvCxnSpPr/>
            <p:nvPr/>
          </p:nvCxnSpPr>
          <p:spPr>
            <a:xfrm>
              <a:off x="7766923" y="1559858"/>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22BC06-3AD9-451A-B049-DC10288D7DAA}"/>
                </a:ext>
              </a:extLst>
            </p:cNvPr>
            <p:cNvCxnSpPr/>
            <p:nvPr/>
          </p:nvCxnSpPr>
          <p:spPr>
            <a:xfrm>
              <a:off x="8128499" y="1559859"/>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87A793-575A-4EE3-A4CF-AF40055BAE40}"/>
                </a:ext>
              </a:extLst>
            </p:cNvPr>
            <p:cNvCxnSpPr/>
            <p:nvPr/>
          </p:nvCxnSpPr>
          <p:spPr>
            <a:xfrm>
              <a:off x="8499039" y="1559857"/>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EDC7F1-0552-4020-AAC4-5EE82F9D765B}"/>
                </a:ext>
              </a:extLst>
            </p:cNvPr>
            <p:cNvCxnSpPr/>
            <p:nvPr/>
          </p:nvCxnSpPr>
          <p:spPr>
            <a:xfrm>
              <a:off x="9154507" y="1559859"/>
              <a:ext cx="0" cy="9741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6CC4B5B-6585-4B02-9A25-2D0F922605DA}"/>
                </a:ext>
              </a:extLst>
            </p:cNvPr>
            <p:cNvSpPr/>
            <p:nvPr/>
          </p:nvSpPr>
          <p:spPr>
            <a:xfrm>
              <a:off x="7315461" y="1592849"/>
              <a:ext cx="179294" cy="17929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19" name="Oval 18">
              <a:extLst>
                <a:ext uri="{FF2B5EF4-FFF2-40B4-BE49-F238E27FC236}">
                  <a16:creationId xmlns:a16="http://schemas.microsoft.com/office/drawing/2014/main" id="{8EB8B066-A38F-4F5F-8349-F3E28C5651DC}"/>
                </a:ext>
              </a:extLst>
            </p:cNvPr>
            <p:cNvSpPr/>
            <p:nvPr/>
          </p:nvSpPr>
          <p:spPr>
            <a:xfrm>
              <a:off x="8747062" y="1592849"/>
              <a:ext cx="179294" cy="17929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cxnSp>
          <p:nvCxnSpPr>
            <p:cNvPr id="20" name="Straight Arrow Connector 19">
              <a:extLst>
                <a:ext uri="{FF2B5EF4-FFF2-40B4-BE49-F238E27FC236}">
                  <a16:creationId xmlns:a16="http://schemas.microsoft.com/office/drawing/2014/main" id="{B21B900A-8DD8-4A2F-8FE6-CB20BBFB7111}"/>
                </a:ext>
              </a:extLst>
            </p:cNvPr>
            <p:cNvCxnSpPr/>
            <p:nvPr/>
          </p:nvCxnSpPr>
          <p:spPr>
            <a:xfrm>
              <a:off x="7403258" y="1444692"/>
              <a:ext cx="1418831" cy="0"/>
            </a:xfrm>
            <a:prstGeom prst="straightConnector1">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75">
              <a:extLst>
                <a:ext uri="{FF2B5EF4-FFF2-40B4-BE49-F238E27FC236}">
                  <a16:creationId xmlns:a16="http://schemas.microsoft.com/office/drawing/2014/main" id="{BB25BF11-DC45-46C9-8476-8711DFEC382D}"/>
                </a:ext>
              </a:extLst>
            </p:cNvPr>
            <p:cNvSpPr txBox="1"/>
            <p:nvPr/>
          </p:nvSpPr>
          <p:spPr>
            <a:xfrm>
              <a:off x="7679834" y="1378975"/>
              <a:ext cx="890694" cy="10789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profiling window </a:t>
              </a:r>
            </a:p>
          </p:txBody>
        </p:sp>
        <p:sp>
          <p:nvSpPr>
            <p:cNvPr id="22" name="Oval 21">
              <a:extLst>
                <a:ext uri="{FF2B5EF4-FFF2-40B4-BE49-F238E27FC236}">
                  <a16:creationId xmlns:a16="http://schemas.microsoft.com/office/drawing/2014/main" id="{236D9329-D5E8-450D-958B-3F1BB6AB4BB3}"/>
                </a:ext>
              </a:extLst>
            </p:cNvPr>
            <p:cNvSpPr/>
            <p:nvPr/>
          </p:nvSpPr>
          <p:spPr>
            <a:xfrm>
              <a:off x="7700157"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3" name="Oval 22">
              <a:extLst>
                <a:ext uri="{FF2B5EF4-FFF2-40B4-BE49-F238E27FC236}">
                  <a16:creationId xmlns:a16="http://schemas.microsoft.com/office/drawing/2014/main" id="{1801ACE4-FA18-448D-8CA1-5E44D83C657D}"/>
                </a:ext>
              </a:extLst>
            </p:cNvPr>
            <p:cNvSpPr/>
            <p:nvPr/>
          </p:nvSpPr>
          <p:spPr>
            <a:xfrm>
              <a:off x="8056423"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4" name="Oval 23">
              <a:extLst>
                <a:ext uri="{FF2B5EF4-FFF2-40B4-BE49-F238E27FC236}">
                  <a16:creationId xmlns:a16="http://schemas.microsoft.com/office/drawing/2014/main" id="{701C3599-CEEF-4B67-A9AB-0E9E71E9B5E4}"/>
                </a:ext>
              </a:extLst>
            </p:cNvPr>
            <p:cNvSpPr/>
            <p:nvPr/>
          </p:nvSpPr>
          <p:spPr>
            <a:xfrm>
              <a:off x="8430932" y="1614538"/>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5" name="Oval 24">
              <a:extLst>
                <a:ext uri="{FF2B5EF4-FFF2-40B4-BE49-F238E27FC236}">
                  <a16:creationId xmlns:a16="http://schemas.microsoft.com/office/drawing/2014/main" id="{011BDAEA-1F92-4738-918F-9D8A6BF8D8BA}"/>
                </a:ext>
              </a:extLst>
            </p:cNvPr>
            <p:cNvSpPr/>
            <p:nvPr/>
          </p:nvSpPr>
          <p:spPr>
            <a:xfrm>
              <a:off x="9082468" y="1611850"/>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6" name="Oval 25">
              <a:extLst>
                <a:ext uri="{FF2B5EF4-FFF2-40B4-BE49-F238E27FC236}">
                  <a16:creationId xmlns:a16="http://schemas.microsoft.com/office/drawing/2014/main" id="{2C452D64-307F-40FC-9DAF-E01053C78A1F}"/>
                </a:ext>
              </a:extLst>
            </p:cNvPr>
            <p:cNvSpPr/>
            <p:nvPr/>
          </p:nvSpPr>
          <p:spPr>
            <a:xfrm>
              <a:off x="7692185" y="2074364"/>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7" name="Oval 26">
              <a:extLst>
                <a:ext uri="{FF2B5EF4-FFF2-40B4-BE49-F238E27FC236}">
                  <a16:creationId xmlns:a16="http://schemas.microsoft.com/office/drawing/2014/main" id="{7EB96342-5B18-4F36-AF4C-98555332F5DC}"/>
                </a:ext>
              </a:extLst>
            </p:cNvPr>
            <p:cNvSpPr/>
            <p:nvPr/>
          </p:nvSpPr>
          <p:spPr>
            <a:xfrm>
              <a:off x="8048451" y="2074364"/>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8" name="Oval 27">
              <a:extLst>
                <a:ext uri="{FF2B5EF4-FFF2-40B4-BE49-F238E27FC236}">
                  <a16:creationId xmlns:a16="http://schemas.microsoft.com/office/drawing/2014/main" id="{BCAE3331-C256-4AE0-9A34-82AC5DBB82B5}"/>
                </a:ext>
              </a:extLst>
            </p:cNvPr>
            <p:cNvSpPr/>
            <p:nvPr/>
          </p:nvSpPr>
          <p:spPr>
            <a:xfrm>
              <a:off x="8422960" y="2074364"/>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29" name="Oval 28">
              <a:extLst>
                <a:ext uri="{FF2B5EF4-FFF2-40B4-BE49-F238E27FC236}">
                  <a16:creationId xmlns:a16="http://schemas.microsoft.com/office/drawing/2014/main" id="{356B17E0-B0EE-40F8-BF0E-E79EF864547D}"/>
                </a:ext>
              </a:extLst>
            </p:cNvPr>
            <p:cNvSpPr/>
            <p:nvPr/>
          </p:nvSpPr>
          <p:spPr>
            <a:xfrm>
              <a:off x="9074496" y="2071676"/>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0" name="Oval 29">
              <a:extLst>
                <a:ext uri="{FF2B5EF4-FFF2-40B4-BE49-F238E27FC236}">
                  <a16:creationId xmlns:a16="http://schemas.microsoft.com/office/drawing/2014/main" id="{E15D6E83-A090-44C7-9F0A-D8C1DCD7FA77}"/>
                </a:ext>
              </a:extLst>
            </p:cNvPr>
            <p:cNvSpPr/>
            <p:nvPr/>
          </p:nvSpPr>
          <p:spPr>
            <a:xfrm>
              <a:off x="7692185" y="2346807"/>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1" name="Oval 30">
              <a:extLst>
                <a:ext uri="{FF2B5EF4-FFF2-40B4-BE49-F238E27FC236}">
                  <a16:creationId xmlns:a16="http://schemas.microsoft.com/office/drawing/2014/main" id="{C10795E9-4626-4F36-AEC0-1ACED813B2D5}"/>
                </a:ext>
              </a:extLst>
            </p:cNvPr>
            <p:cNvSpPr/>
            <p:nvPr/>
          </p:nvSpPr>
          <p:spPr>
            <a:xfrm>
              <a:off x="8048451" y="2346807"/>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2" name="Oval 31">
              <a:extLst>
                <a:ext uri="{FF2B5EF4-FFF2-40B4-BE49-F238E27FC236}">
                  <a16:creationId xmlns:a16="http://schemas.microsoft.com/office/drawing/2014/main" id="{F1FC07CF-92E1-4885-ADC6-5DAA5D599709}"/>
                </a:ext>
              </a:extLst>
            </p:cNvPr>
            <p:cNvSpPr/>
            <p:nvPr/>
          </p:nvSpPr>
          <p:spPr>
            <a:xfrm>
              <a:off x="8422960" y="2346807"/>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3" name="Oval 32">
              <a:extLst>
                <a:ext uri="{FF2B5EF4-FFF2-40B4-BE49-F238E27FC236}">
                  <a16:creationId xmlns:a16="http://schemas.microsoft.com/office/drawing/2014/main" id="{D2DD5A89-F1DE-4F76-A721-3D16B82303D5}"/>
                </a:ext>
              </a:extLst>
            </p:cNvPr>
            <p:cNvSpPr/>
            <p:nvPr/>
          </p:nvSpPr>
          <p:spPr>
            <a:xfrm>
              <a:off x="9084838" y="2344119"/>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4" name="Oval 33">
              <a:extLst>
                <a:ext uri="{FF2B5EF4-FFF2-40B4-BE49-F238E27FC236}">
                  <a16:creationId xmlns:a16="http://schemas.microsoft.com/office/drawing/2014/main" id="{8B845CE4-3E1F-4BDF-8D86-50C69AD7948D}"/>
                </a:ext>
              </a:extLst>
            </p:cNvPr>
            <p:cNvSpPr/>
            <p:nvPr/>
          </p:nvSpPr>
          <p:spPr>
            <a:xfrm>
              <a:off x="7336874" y="2085003"/>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5" name="Oval 34">
              <a:extLst>
                <a:ext uri="{FF2B5EF4-FFF2-40B4-BE49-F238E27FC236}">
                  <a16:creationId xmlns:a16="http://schemas.microsoft.com/office/drawing/2014/main" id="{164B664C-D689-4FFA-A2F1-8096CB47DCE4}"/>
                </a:ext>
              </a:extLst>
            </p:cNvPr>
            <p:cNvSpPr/>
            <p:nvPr/>
          </p:nvSpPr>
          <p:spPr>
            <a:xfrm>
              <a:off x="7342323" y="2344360"/>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6" name="Oval 35">
              <a:extLst>
                <a:ext uri="{FF2B5EF4-FFF2-40B4-BE49-F238E27FC236}">
                  <a16:creationId xmlns:a16="http://schemas.microsoft.com/office/drawing/2014/main" id="{BE04B2D0-8D34-4255-9228-E304008885C5}"/>
                </a:ext>
              </a:extLst>
            </p:cNvPr>
            <p:cNvSpPr/>
            <p:nvPr/>
          </p:nvSpPr>
          <p:spPr>
            <a:xfrm>
              <a:off x="8762312" y="2071676"/>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7" name="Oval 36">
              <a:extLst>
                <a:ext uri="{FF2B5EF4-FFF2-40B4-BE49-F238E27FC236}">
                  <a16:creationId xmlns:a16="http://schemas.microsoft.com/office/drawing/2014/main" id="{D80A0EBA-AE4A-42FA-8AEA-CF420B5D4C77}"/>
                </a:ext>
              </a:extLst>
            </p:cNvPr>
            <p:cNvSpPr/>
            <p:nvPr/>
          </p:nvSpPr>
          <p:spPr>
            <a:xfrm>
              <a:off x="8762312" y="2352424"/>
              <a:ext cx="147568" cy="14756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8" name="Freeform: Shape 313">
              <a:extLst>
                <a:ext uri="{FF2B5EF4-FFF2-40B4-BE49-F238E27FC236}">
                  <a16:creationId xmlns:a16="http://schemas.microsoft.com/office/drawing/2014/main" id="{3C6BD038-EBB1-451F-808A-728AA359AE55}"/>
                </a:ext>
              </a:extLst>
            </p:cNvPr>
            <p:cNvSpPr/>
            <p:nvPr/>
          </p:nvSpPr>
          <p:spPr>
            <a:xfrm>
              <a:off x="7469689" y="1581074"/>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39" name="Freeform: Shape 314">
              <a:extLst>
                <a:ext uri="{FF2B5EF4-FFF2-40B4-BE49-F238E27FC236}">
                  <a16:creationId xmlns:a16="http://schemas.microsoft.com/office/drawing/2014/main" id="{FCFB3D10-B7E2-46D3-B485-E9D65C6DB747}"/>
                </a:ext>
              </a:extLst>
            </p:cNvPr>
            <p:cNvSpPr/>
            <p:nvPr/>
          </p:nvSpPr>
          <p:spPr>
            <a:xfrm>
              <a:off x="7298066" y="1752600"/>
              <a:ext cx="57322" cy="347663"/>
            </a:xfrm>
            <a:custGeom>
              <a:avLst/>
              <a:gdLst>
                <a:gd name="connsiteX0" fmla="*/ 43034 w 57322"/>
                <a:gd name="connsiteY0" fmla="*/ 0 h 347663"/>
                <a:gd name="connsiteX1" fmla="*/ 172 w 57322"/>
                <a:gd name="connsiteY1" fmla="*/ 157163 h 347663"/>
                <a:gd name="connsiteX2" fmla="*/ 57322 w 57322"/>
                <a:gd name="connsiteY2" fmla="*/ 347663 h 347663"/>
              </a:gdLst>
              <a:ahLst/>
              <a:cxnLst>
                <a:cxn ang="0">
                  <a:pos x="connsiteX0" y="connsiteY0"/>
                </a:cxn>
                <a:cxn ang="0">
                  <a:pos x="connsiteX1" y="connsiteY1"/>
                </a:cxn>
                <a:cxn ang="0">
                  <a:pos x="connsiteX2" y="connsiteY2"/>
                </a:cxn>
              </a:cxnLst>
              <a:rect l="l" t="t" r="r" b="b"/>
              <a:pathLst>
                <a:path w="57322" h="347663">
                  <a:moveTo>
                    <a:pt x="43034" y="0"/>
                  </a:moveTo>
                  <a:cubicBezTo>
                    <a:pt x="20412" y="49609"/>
                    <a:pt x="-2209" y="99219"/>
                    <a:pt x="172" y="157163"/>
                  </a:cubicBezTo>
                  <a:cubicBezTo>
                    <a:pt x="2553" y="215107"/>
                    <a:pt x="29937" y="281385"/>
                    <a:pt x="57322" y="347663"/>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0" name="Freeform: Shape 315">
              <a:extLst>
                <a:ext uri="{FF2B5EF4-FFF2-40B4-BE49-F238E27FC236}">
                  <a16:creationId xmlns:a16="http://schemas.microsoft.com/office/drawing/2014/main" id="{11F88866-4B92-4890-B437-BE28617D759A}"/>
                </a:ext>
              </a:extLst>
            </p:cNvPr>
            <p:cNvSpPr/>
            <p:nvPr/>
          </p:nvSpPr>
          <p:spPr>
            <a:xfrm>
              <a:off x="7257413" y="1752600"/>
              <a:ext cx="94756" cy="607889"/>
            </a:xfrm>
            <a:custGeom>
              <a:avLst/>
              <a:gdLst>
                <a:gd name="connsiteX0" fmla="*/ 43034 w 57322"/>
                <a:gd name="connsiteY0" fmla="*/ 0 h 347663"/>
                <a:gd name="connsiteX1" fmla="*/ 172 w 57322"/>
                <a:gd name="connsiteY1" fmla="*/ 157163 h 347663"/>
                <a:gd name="connsiteX2" fmla="*/ 57322 w 57322"/>
                <a:gd name="connsiteY2" fmla="*/ 347663 h 347663"/>
              </a:gdLst>
              <a:ahLst/>
              <a:cxnLst>
                <a:cxn ang="0">
                  <a:pos x="connsiteX0" y="connsiteY0"/>
                </a:cxn>
                <a:cxn ang="0">
                  <a:pos x="connsiteX1" y="connsiteY1"/>
                </a:cxn>
                <a:cxn ang="0">
                  <a:pos x="connsiteX2" y="connsiteY2"/>
                </a:cxn>
              </a:cxnLst>
              <a:rect l="l" t="t" r="r" b="b"/>
              <a:pathLst>
                <a:path w="57322" h="347663">
                  <a:moveTo>
                    <a:pt x="43034" y="0"/>
                  </a:moveTo>
                  <a:cubicBezTo>
                    <a:pt x="20412" y="49609"/>
                    <a:pt x="-2209" y="99219"/>
                    <a:pt x="172" y="157163"/>
                  </a:cubicBezTo>
                  <a:cubicBezTo>
                    <a:pt x="2553" y="215107"/>
                    <a:pt x="29937" y="281385"/>
                    <a:pt x="57322" y="347663"/>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1" name="Freeform: Shape 316">
              <a:extLst>
                <a:ext uri="{FF2B5EF4-FFF2-40B4-BE49-F238E27FC236}">
                  <a16:creationId xmlns:a16="http://schemas.microsoft.com/office/drawing/2014/main" id="{4ACF62C1-7110-4952-918A-AA627DA25AD1}"/>
                </a:ext>
              </a:extLst>
            </p:cNvPr>
            <p:cNvSpPr/>
            <p:nvPr/>
          </p:nvSpPr>
          <p:spPr>
            <a:xfrm>
              <a:off x="8893408" y="1564703"/>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2" name="TextBox 317">
              <a:extLst>
                <a:ext uri="{FF2B5EF4-FFF2-40B4-BE49-F238E27FC236}">
                  <a16:creationId xmlns:a16="http://schemas.microsoft.com/office/drawing/2014/main" id="{25E237C8-6A01-49F0-970C-5795C9EF5503}"/>
                </a:ext>
              </a:extLst>
            </p:cNvPr>
            <p:cNvSpPr txBox="1"/>
            <p:nvPr/>
          </p:nvSpPr>
          <p:spPr>
            <a:xfrm>
              <a:off x="7200172" y="1820033"/>
              <a:ext cx="538744" cy="107897"/>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top-</a:t>
              </a:r>
              <a:r>
                <a:rPr lang="en-US" sz="2000" i="1"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 configs</a:t>
              </a:r>
            </a:p>
          </p:txBody>
        </p:sp>
        <p:sp>
          <p:nvSpPr>
            <p:cNvPr id="43" name="Freeform: Shape 318">
              <a:extLst>
                <a:ext uri="{FF2B5EF4-FFF2-40B4-BE49-F238E27FC236}">
                  <a16:creationId xmlns:a16="http://schemas.microsoft.com/office/drawing/2014/main" id="{62503E47-0F78-4D6D-B33F-30C49AE280B5}"/>
                </a:ext>
              </a:extLst>
            </p:cNvPr>
            <p:cNvSpPr/>
            <p:nvPr/>
          </p:nvSpPr>
          <p:spPr>
            <a:xfrm>
              <a:off x="8720919" y="1750089"/>
              <a:ext cx="57322" cy="347663"/>
            </a:xfrm>
            <a:custGeom>
              <a:avLst/>
              <a:gdLst>
                <a:gd name="connsiteX0" fmla="*/ 43034 w 57322"/>
                <a:gd name="connsiteY0" fmla="*/ 0 h 347663"/>
                <a:gd name="connsiteX1" fmla="*/ 172 w 57322"/>
                <a:gd name="connsiteY1" fmla="*/ 157163 h 347663"/>
                <a:gd name="connsiteX2" fmla="*/ 57322 w 57322"/>
                <a:gd name="connsiteY2" fmla="*/ 347663 h 347663"/>
              </a:gdLst>
              <a:ahLst/>
              <a:cxnLst>
                <a:cxn ang="0">
                  <a:pos x="connsiteX0" y="connsiteY0"/>
                </a:cxn>
                <a:cxn ang="0">
                  <a:pos x="connsiteX1" y="connsiteY1"/>
                </a:cxn>
                <a:cxn ang="0">
                  <a:pos x="connsiteX2" y="connsiteY2"/>
                </a:cxn>
              </a:cxnLst>
              <a:rect l="l" t="t" r="r" b="b"/>
              <a:pathLst>
                <a:path w="57322" h="347663">
                  <a:moveTo>
                    <a:pt x="43034" y="0"/>
                  </a:moveTo>
                  <a:cubicBezTo>
                    <a:pt x="20412" y="49609"/>
                    <a:pt x="-2209" y="99219"/>
                    <a:pt x="172" y="157163"/>
                  </a:cubicBezTo>
                  <a:cubicBezTo>
                    <a:pt x="2553" y="215107"/>
                    <a:pt x="29937" y="281385"/>
                    <a:pt x="57322" y="347663"/>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4" name="Freeform: Shape 319">
              <a:extLst>
                <a:ext uri="{FF2B5EF4-FFF2-40B4-BE49-F238E27FC236}">
                  <a16:creationId xmlns:a16="http://schemas.microsoft.com/office/drawing/2014/main" id="{2ABD4379-45A4-478C-A630-C4A1C4D4B20E}"/>
                </a:ext>
              </a:extLst>
            </p:cNvPr>
            <p:cNvSpPr/>
            <p:nvPr/>
          </p:nvSpPr>
          <p:spPr>
            <a:xfrm>
              <a:off x="8680266" y="1750089"/>
              <a:ext cx="94756" cy="607889"/>
            </a:xfrm>
            <a:custGeom>
              <a:avLst/>
              <a:gdLst>
                <a:gd name="connsiteX0" fmla="*/ 43034 w 57322"/>
                <a:gd name="connsiteY0" fmla="*/ 0 h 347663"/>
                <a:gd name="connsiteX1" fmla="*/ 172 w 57322"/>
                <a:gd name="connsiteY1" fmla="*/ 157163 h 347663"/>
                <a:gd name="connsiteX2" fmla="*/ 57322 w 57322"/>
                <a:gd name="connsiteY2" fmla="*/ 347663 h 347663"/>
              </a:gdLst>
              <a:ahLst/>
              <a:cxnLst>
                <a:cxn ang="0">
                  <a:pos x="connsiteX0" y="connsiteY0"/>
                </a:cxn>
                <a:cxn ang="0">
                  <a:pos x="connsiteX1" y="connsiteY1"/>
                </a:cxn>
                <a:cxn ang="0">
                  <a:pos x="connsiteX2" y="connsiteY2"/>
                </a:cxn>
              </a:cxnLst>
              <a:rect l="l" t="t" r="r" b="b"/>
              <a:pathLst>
                <a:path w="57322" h="347663">
                  <a:moveTo>
                    <a:pt x="43034" y="0"/>
                  </a:moveTo>
                  <a:cubicBezTo>
                    <a:pt x="20412" y="49609"/>
                    <a:pt x="-2209" y="99219"/>
                    <a:pt x="172" y="157163"/>
                  </a:cubicBezTo>
                  <a:cubicBezTo>
                    <a:pt x="2553" y="215107"/>
                    <a:pt x="29937" y="281385"/>
                    <a:pt x="57322" y="347663"/>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6" name="TextBox 321">
              <a:extLst>
                <a:ext uri="{FF2B5EF4-FFF2-40B4-BE49-F238E27FC236}">
                  <a16:creationId xmlns:a16="http://schemas.microsoft.com/office/drawing/2014/main" id="{F0EBF4D5-9922-4B90-B20E-A56CAFA44FD7}"/>
                </a:ext>
              </a:extLst>
            </p:cNvPr>
            <p:cNvSpPr txBox="1"/>
            <p:nvPr/>
          </p:nvSpPr>
          <p:spPr>
            <a:xfrm>
              <a:off x="8852273" y="1274115"/>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7" name="TextBox 322">
              <a:extLst>
                <a:ext uri="{FF2B5EF4-FFF2-40B4-BE49-F238E27FC236}">
                  <a16:creationId xmlns:a16="http://schemas.microsoft.com/office/drawing/2014/main" id="{D442AC24-8816-410A-A980-2D0C908AAA49}"/>
                </a:ext>
              </a:extLst>
            </p:cNvPr>
            <p:cNvSpPr txBox="1"/>
            <p:nvPr/>
          </p:nvSpPr>
          <p:spPr>
            <a:xfrm>
              <a:off x="6939436" y="1310514"/>
              <a:ext cx="418280" cy="1630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a:t>
              </a:r>
            </a:p>
          </p:txBody>
        </p:sp>
        <p:sp>
          <p:nvSpPr>
            <p:cNvPr id="48" name="Freeform: Shape 323">
              <a:extLst>
                <a:ext uri="{FF2B5EF4-FFF2-40B4-BE49-F238E27FC236}">
                  <a16:creationId xmlns:a16="http://schemas.microsoft.com/office/drawing/2014/main" id="{4CDBC57A-584B-40F6-BBF6-1541C850F0FE}"/>
                </a:ext>
              </a:extLst>
            </p:cNvPr>
            <p:cNvSpPr/>
            <p:nvPr/>
          </p:nvSpPr>
          <p:spPr>
            <a:xfrm>
              <a:off x="7822254" y="1576726"/>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49" name="Freeform: Shape 324">
              <a:extLst>
                <a:ext uri="{FF2B5EF4-FFF2-40B4-BE49-F238E27FC236}">
                  <a16:creationId xmlns:a16="http://schemas.microsoft.com/office/drawing/2014/main" id="{7F7EE022-9C1F-4D51-88A9-4D83CA20E445}"/>
                </a:ext>
              </a:extLst>
            </p:cNvPr>
            <p:cNvSpPr/>
            <p:nvPr/>
          </p:nvSpPr>
          <p:spPr>
            <a:xfrm>
              <a:off x="8192624" y="1577982"/>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0" name="Freeform: Shape 325">
              <a:extLst>
                <a:ext uri="{FF2B5EF4-FFF2-40B4-BE49-F238E27FC236}">
                  <a16:creationId xmlns:a16="http://schemas.microsoft.com/office/drawing/2014/main" id="{13B13BC7-EEE4-4847-BF24-BFB15D13FE4E}"/>
                </a:ext>
              </a:extLst>
            </p:cNvPr>
            <p:cNvSpPr/>
            <p:nvPr/>
          </p:nvSpPr>
          <p:spPr>
            <a:xfrm>
              <a:off x="7456377" y="2047036"/>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1" name="Freeform: Shape 326">
              <a:extLst>
                <a:ext uri="{FF2B5EF4-FFF2-40B4-BE49-F238E27FC236}">
                  <a16:creationId xmlns:a16="http://schemas.microsoft.com/office/drawing/2014/main" id="{16708E53-A932-4690-8231-5C96BEE81FF3}"/>
                </a:ext>
              </a:extLst>
            </p:cNvPr>
            <p:cNvSpPr/>
            <p:nvPr/>
          </p:nvSpPr>
          <p:spPr>
            <a:xfrm>
              <a:off x="7808942" y="2042688"/>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2" name="Freeform: Shape 327">
              <a:extLst>
                <a:ext uri="{FF2B5EF4-FFF2-40B4-BE49-F238E27FC236}">
                  <a16:creationId xmlns:a16="http://schemas.microsoft.com/office/drawing/2014/main" id="{FB980839-2F79-4A8F-BE51-6000DD7C6D34}"/>
                </a:ext>
              </a:extLst>
            </p:cNvPr>
            <p:cNvSpPr/>
            <p:nvPr/>
          </p:nvSpPr>
          <p:spPr>
            <a:xfrm>
              <a:off x="8179312" y="2043944"/>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3" name="Freeform: Shape 328">
              <a:extLst>
                <a:ext uri="{FF2B5EF4-FFF2-40B4-BE49-F238E27FC236}">
                  <a16:creationId xmlns:a16="http://schemas.microsoft.com/office/drawing/2014/main" id="{40E81EAE-4168-47F5-9F58-CFF84F82C122}"/>
                </a:ext>
              </a:extLst>
            </p:cNvPr>
            <p:cNvSpPr/>
            <p:nvPr/>
          </p:nvSpPr>
          <p:spPr>
            <a:xfrm>
              <a:off x="7460380" y="2319460"/>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4" name="Freeform: Shape 329">
              <a:extLst>
                <a:ext uri="{FF2B5EF4-FFF2-40B4-BE49-F238E27FC236}">
                  <a16:creationId xmlns:a16="http://schemas.microsoft.com/office/drawing/2014/main" id="{048E620E-B454-46EB-BB7B-7136A87C9E65}"/>
                </a:ext>
              </a:extLst>
            </p:cNvPr>
            <p:cNvSpPr/>
            <p:nvPr/>
          </p:nvSpPr>
          <p:spPr>
            <a:xfrm>
              <a:off x="7812945" y="2315112"/>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5" name="Freeform: Shape 330">
              <a:extLst>
                <a:ext uri="{FF2B5EF4-FFF2-40B4-BE49-F238E27FC236}">
                  <a16:creationId xmlns:a16="http://schemas.microsoft.com/office/drawing/2014/main" id="{252B3E75-73E0-43DF-9298-E25FF9EC16C9}"/>
                </a:ext>
              </a:extLst>
            </p:cNvPr>
            <p:cNvSpPr/>
            <p:nvPr/>
          </p:nvSpPr>
          <p:spPr>
            <a:xfrm>
              <a:off x="8183315" y="2316368"/>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6" name="Freeform: Shape 331">
              <a:extLst>
                <a:ext uri="{FF2B5EF4-FFF2-40B4-BE49-F238E27FC236}">
                  <a16:creationId xmlns:a16="http://schemas.microsoft.com/office/drawing/2014/main" id="{72D7D76C-670C-4C4E-9D80-109AC41A399E}"/>
                </a:ext>
              </a:extLst>
            </p:cNvPr>
            <p:cNvSpPr/>
            <p:nvPr/>
          </p:nvSpPr>
          <p:spPr>
            <a:xfrm>
              <a:off x="8862090" y="2027729"/>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sp>
          <p:nvSpPr>
            <p:cNvPr id="57" name="Freeform: Shape 332">
              <a:extLst>
                <a:ext uri="{FF2B5EF4-FFF2-40B4-BE49-F238E27FC236}">
                  <a16:creationId xmlns:a16="http://schemas.microsoft.com/office/drawing/2014/main" id="{238A87C5-5BF4-4D2D-9B08-00AEF6D6468A}"/>
                </a:ext>
              </a:extLst>
            </p:cNvPr>
            <p:cNvSpPr/>
            <p:nvPr/>
          </p:nvSpPr>
          <p:spPr>
            <a:xfrm>
              <a:off x="8867294" y="2313391"/>
              <a:ext cx="252412" cy="52468"/>
            </a:xfrm>
            <a:custGeom>
              <a:avLst/>
              <a:gdLst>
                <a:gd name="connsiteX0" fmla="*/ 0 w 252412"/>
                <a:gd name="connsiteY0" fmla="*/ 42943 h 52468"/>
                <a:gd name="connsiteX1" fmla="*/ 123825 w 252412"/>
                <a:gd name="connsiteY1" fmla="*/ 80 h 52468"/>
                <a:gd name="connsiteX2" fmla="*/ 252412 w 252412"/>
                <a:gd name="connsiteY2" fmla="*/ 52468 h 52468"/>
              </a:gdLst>
              <a:ahLst/>
              <a:cxnLst>
                <a:cxn ang="0">
                  <a:pos x="connsiteX0" y="connsiteY0"/>
                </a:cxn>
                <a:cxn ang="0">
                  <a:pos x="connsiteX1" y="connsiteY1"/>
                </a:cxn>
                <a:cxn ang="0">
                  <a:pos x="connsiteX2" y="connsiteY2"/>
                </a:cxn>
              </a:cxnLst>
              <a:rect l="l" t="t" r="r" b="b"/>
              <a:pathLst>
                <a:path w="252412" h="52468">
                  <a:moveTo>
                    <a:pt x="0" y="42943"/>
                  </a:moveTo>
                  <a:cubicBezTo>
                    <a:pt x="40878" y="20718"/>
                    <a:pt x="81756" y="-1507"/>
                    <a:pt x="123825" y="80"/>
                  </a:cubicBezTo>
                  <a:cubicBezTo>
                    <a:pt x="165894" y="1667"/>
                    <a:pt x="209153" y="27067"/>
                    <a:pt x="252412" y="52468"/>
                  </a:cubicBezTo>
                </a:path>
              </a:pathLst>
            </a:custGeom>
            <a:noFill/>
            <a:ln w="28575">
              <a:solidFill>
                <a:srgbClr val="C0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grpSp>
      <p:sp>
        <p:nvSpPr>
          <p:cNvPr id="59" name="TextBox 320">
            <a:extLst>
              <a:ext uri="{FF2B5EF4-FFF2-40B4-BE49-F238E27FC236}">
                <a16:creationId xmlns:a16="http://schemas.microsoft.com/office/drawing/2014/main" id="{F2A0150C-D4A8-421D-A966-8BD83ECF583A}"/>
              </a:ext>
            </a:extLst>
          </p:cNvPr>
          <p:cNvSpPr txBox="1"/>
          <p:nvPr/>
        </p:nvSpPr>
        <p:spPr>
          <a:xfrm>
            <a:off x="5452610" y="5665328"/>
            <a:ext cx="1692770" cy="30777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segments 1 - 4</a:t>
            </a:r>
          </a:p>
        </p:txBody>
      </p:sp>
    </p:spTree>
    <p:extLst>
      <p:ext uri="{BB962C8B-B14F-4D97-AF65-F5344CB8AC3E}">
        <p14:creationId xmlns:p14="http://schemas.microsoft.com/office/powerpoint/2010/main" val="414496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trends in video analytics</a:t>
            </a:r>
          </a:p>
        </p:txBody>
      </p:sp>
      <p:sp>
        <p:nvSpPr>
          <p:cNvPr id="4" name="Rectangle 3"/>
          <p:cNvSpPr/>
          <p:nvPr/>
        </p:nvSpPr>
        <p:spPr>
          <a:xfrm>
            <a:off x="1591035" y="1851101"/>
            <a:ext cx="3652746" cy="244653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t>Trend #1: </a:t>
            </a:r>
          </a:p>
          <a:p>
            <a:pPr algn="ctr"/>
            <a:r>
              <a:rPr lang="en-US" sz="3200" dirty="0"/>
              <a:t>Higher accuracy, higher cost</a:t>
            </a:r>
          </a:p>
        </p:txBody>
      </p:sp>
      <p:graphicFrame>
        <p:nvGraphicFramePr>
          <p:cNvPr id="9" name="Chart 8"/>
          <p:cNvGraphicFramePr>
            <a:graphicFrameLocks/>
          </p:cNvGraphicFramePr>
          <p:nvPr>
            <p:extLst>
              <p:ext uri="{D42A27DB-BD31-4B8C-83A1-F6EECF244321}">
                <p14:modId xmlns:p14="http://schemas.microsoft.com/office/powerpoint/2010/main" val="1694376369"/>
              </p:ext>
            </p:extLst>
          </p:nvPr>
        </p:nvGraphicFramePr>
        <p:xfrm>
          <a:off x="5770168" y="1690688"/>
          <a:ext cx="5758713" cy="3721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5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Idea #3: Independence of configurations</a:t>
            </a:r>
          </a:p>
        </p:txBody>
      </p:sp>
      <p:sp>
        <p:nvSpPr>
          <p:cNvPr id="3" name="Content Placeholder 2"/>
          <p:cNvSpPr>
            <a:spLocks noGrp="1"/>
          </p:cNvSpPr>
          <p:nvPr>
            <p:ph idx="1"/>
          </p:nvPr>
        </p:nvSpPr>
        <p:spPr/>
        <p:txBody>
          <a:bodyPr/>
          <a:lstStyle/>
          <a:p>
            <a:r>
              <a:rPr lang="en-US" dirty="0"/>
              <a:t>Reduce cost of a single profiling event (including ground truth estimation via “golden configuration”)</a:t>
            </a:r>
          </a:p>
          <a:p>
            <a:pPr lvl="1"/>
            <a:r>
              <a:rPr lang="en-US" dirty="0"/>
              <a:t>Individual knob has </a:t>
            </a:r>
            <a:r>
              <a:rPr lang="en-US" b="1" dirty="0"/>
              <a:t>independent</a:t>
            </a:r>
            <a:r>
              <a:rPr lang="en-US" dirty="0"/>
              <a:t> impact on accuracy. (Empirical)</a:t>
            </a:r>
            <a:endParaRPr lang="en-US" altLang="zh-CN" dirty="0"/>
          </a:p>
          <a:p>
            <a:pPr lvl="1"/>
            <a:r>
              <a:rPr lang="en-US" dirty="0"/>
              <a:t>Configurations has </a:t>
            </a:r>
            <a:r>
              <a:rPr lang="en-US" b="1" dirty="0"/>
              <a:t>monotonic</a:t>
            </a:r>
            <a:r>
              <a:rPr lang="en-US" dirty="0"/>
              <a:t> impact on cost. </a:t>
            </a:r>
          </a:p>
        </p:txBody>
      </p:sp>
    </p:spTree>
    <p:extLst>
      <p:ext uri="{BB962C8B-B14F-4D97-AF65-F5344CB8AC3E}">
        <p14:creationId xmlns:p14="http://schemas.microsoft.com/office/powerpoint/2010/main" val="787571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Idea #3: Independence of configurations</a:t>
            </a:r>
          </a:p>
        </p:txBody>
      </p:sp>
      <p:pic>
        <p:nvPicPr>
          <p:cNvPr id="7" name="图片 6">
            <a:extLst>
              <a:ext uri="{FF2B5EF4-FFF2-40B4-BE49-F238E27FC236}">
                <a16:creationId xmlns:a16="http://schemas.microsoft.com/office/drawing/2014/main" id="{88E9EC3C-1EAF-4A37-88A3-579B073C6A66}"/>
              </a:ext>
            </a:extLst>
          </p:cNvPr>
          <p:cNvPicPr>
            <a:picLocks noChangeAspect="1"/>
          </p:cNvPicPr>
          <p:nvPr/>
        </p:nvPicPr>
        <p:blipFill>
          <a:blip r:embed="rId3"/>
          <a:stretch>
            <a:fillRect/>
          </a:stretch>
        </p:blipFill>
        <p:spPr>
          <a:xfrm>
            <a:off x="1" y="1852863"/>
            <a:ext cx="6220326" cy="4259931"/>
          </a:xfrm>
          <a:prstGeom prst="rect">
            <a:avLst/>
          </a:prstGeom>
        </p:spPr>
      </p:pic>
      <p:pic>
        <p:nvPicPr>
          <p:cNvPr id="8" name="图片 7">
            <a:extLst>
              <a:ext uri="{FF2B5EF4-FFF2-40B4-BE49-F238E27FC236}">
                <a16:creationId xmlns:a16="http://schemas.microsoft.com/office/drawing/2014/main" id="{BE0DEEA1-CB20-4809-B6E1-6105F81994AF}"/>
              </a:ext>
            </a:extLst>
          </p:cNvPr>
          <p:cNvPicPr>
            <a:picLocks noChangeAspect="1"/>
          </p:cNvPicPr>
          <p:nvPr/>
        </p:nvPicPr>
        <p:blipFill>
          <a:blip r:embed="rId4"/>
          <a:stretch>
            <a:fillRect/>
          </a:stretch>
        </p:blipFill>
        <p:spPr>
          <a:xfrm>
            <a:off x="6352529" y="2267952"/>
            <a:ext cx="5839471" cy="3429752"/>
          </a:xfrm>
          <a:prstGeom prst="rect">
            <a:avLst/>
          </a:prstGeom>
        </p:spPr>
      </p:pic>
    </p:spTree>
    <p:extLst>
      <p:ext uri="{BB962C8B-B14F-4D97-AF65-F5344CB8AC3E}">
        <p14:creationId xmlns:p14="http://schemas.microsoft.com/office/powerpoint/2010/main" val="1665570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a:t>
            </a:r>
          </a:p>
        </p:txBody>
      </p:sp>
      <p:sp>
        <p:nvSpPr>
          <p:cNvPr id="3" name="Content Placeholder 2"/>
          <p:cNvSpPr>
            <a:spLocks noGrp="1"/>
          </p:cNvSpPr>
          <p:nvPr>
            <p:ph idx="1"/>
          </p:nvPr>
        </p:nvSpPr>
        <p:spPr/>
        <p:txBody>
          <a:bodyPr>
            <a:normAutofit/>
          </a:bodyPr>
          <a:lstStyle/>
          <a:p>
            <a:r>
              <a:rPr lang="en-US" dirty="0"/>
              <a:t>2 datasets</a:t>
            </a:r>
          </a:p>
          <a:p>
            <a:pPr lvl="1"/>
            <a:r>
              <a:rPr lang="en-US" dirty="0"/>
              <a:t>5 traffic video cameras at different intersections in Bellevue, WA (120 video clips across 24 hours)</a:t>
            </a:r>
          </a:p>
          <a:p>
            <a:pPr lvl="1"/>
            <a:r>
              <a:rPr lang="en-US" dirty="0"/>
              <a:t>10 cameras in indoor cafeteria (90 video clips across 3 days)</a:t>
            </a:r>
          </a:p>
          <a:p>
            <a:r>
              <a:rPr lang="en-US" dirty="0"/>
              <a:t>2 pipelines</a:t>
            </a:r>
          </a:p>
          <a:p>
            <a:pPr lvl="1"/>
            <a:r>
              <a:rPr lang="en-US" dirty="0"/>
              <a:t>Raw frames </a:t>
            </a:r>
            <a:r>
              <a:rPr lang="en-US" dirty="0">
                <a:sym typeface="Symbol" panose="05050102010706020507" pitchFamily="18" charset="2"/>
              </a:rPr>
              <a:t> </a:t>
            </a:r>
            <a:r>
              <a:rPr lang="en-US" dirty="0"/>
              <a:t>sampling/resizing </a:t>
            </a:r>
            <a:r>
              <a:rPr lang="en-US" dirty="0">
                <a:sym typeface="Symbol" panose="05050102010706020507" pitchFamily="18" charset="2"/>
              </a:rPr>
              <a:t> </a:t>
            </a:r>
            <a:r>
              <a:rPr lang="en-US" dirty="0"/>
              <a:t>object detection model</a:t>
            </a:r>
          </a:p>
          <a:p>
            <a:pPr lvl="1"/>
            <a:r>
              <a:rPr lang="en-US" dirty="0"/>
              <a:t>Raw frames </a:t>
            </a:r>
            <a:r>
              <a:rPr lang="en-US" dirty="0">
                <a:sym typeface="Symbol" panose="05050102010706020507" pitchFamily="18" charset="2"/>
              </a:rPr>
              <a:t></a:t>
            </a:r>
            <a:r>
              <a:rPr lang="en-US" dirty="0"/>
              <a:t> regions of interest </a:t>
            </a:r>
            <a:r>
              <a:rPr lang="en-US" dirty="0">
                <a:sym typeface="Symbol" panose="05050102010706020507" pitchFamily="18" charset="2"/>
              </a:rPr>
              <a:t></a:t>
            </a:r>
            <a:r>
              <a:rPr lang="en-US" dirty="0"/>
              <a:t> NN classifier</a:t>
            </a:r>
          </a:p>
          <a:p>
            <a:r>
              <a:rPr lang="en-US" dirty="0"/>
              <a:t>2 accuracy metrics</a:t>
            </a:r>
          </a:p>
          <a:p>
            <a:pPr lvl="1"/>
            <a:r>
              <a:rPr lang="en-US" dirty="0"/>
              <a:t>Label-based: any object with same label matches</a:t>
            </a:r>
          </a:p>
          <a:p>
            <a:pPr lvl="1"/>
            <a:r>
              <a:rPr lang="en-US" u="sng" dirty="0"/>
              <a:t>Bounding box-based: object with same label and location matches</a:t>
            </a:r>
          </a:p>
          <a:p>
            <a:endParaRPr lang="en-US" dirty="0"/>
          </a:p>
        </p:txBody>
      </p:sp>
    </p:spTree>
    <p:extLst>
      <p:ext uri="{BB962C8B-B14F-4D97-AF65-F5344CB8AC3E}">
        <p14:creationId xmlns:p14="http://schemas.microsoft.com/office/powerpoint/2010/main" val="1805959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Chameleon improves accuracy + cost (traffic)</a:t>
            </a:r>
          </a:p>
        </p:txBody>
      </p:sp>
      <p:sp>
        <p:nvSpPr>
          <p:cNvPr id="6" name="Content Placeholder 5"/>
          <p:cNvSpPr>
            <a:spLocks noGrp="1"/>
          </p:cNvSpPr>
          <p:nvPr>
            <p:ph idx="1"/>
          </p:nvPr>
        </p:nvSpPr>
        <p:spPr>
          <a:xfrm>
            <a:off x="838200" y="2171308"/>
            <a:ext cx="10515600" cy="4351338"/>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20-50% higher accuracy at same cost, or same accuracy at 30-50% of the cost (2-3× speedup)</a:t>
            </a:r>
          </a:p>
        </p:txBody>
      </p:sp>
      <p:pic>
        <p:nvPicPr>
          <p:cNvPr id="3" name="Picture 2"/>
          <p:cNvPicPr>
            <a:picLocks noChangeAspect="1"/>
          </p:cNvPicPr>
          <p:nvPr/>
        </p:nvPicPr>
        <p:blipFill rotWithShape="1">
          <a:blip r:embed="rId3"/>
          <a:srcRect b="10414"/>
          <a:stretch/>
        </p:blipFill>
        <p:spPr>
          <a:xfrm>
            <a:off x="919975" y="1690688"/>
            <a:ext cx="4858215" cy="3879197"/>
          </a:xfrm>
          <a:prstGeom prst="rect">
            <a:avLst/>
          </a:prstGeom>
        </p:spPr>
      </p:pic>
      <p:pic>
        <p:nvPicPr>
          <p:cNvPr id="5" name="Picture 5">
            <a:extLst>
              <a:ext uri="{FF2B5EF4-FFF2-40B4-BE49-F238E27FC236}">
                <a16:creationId xmlns:a16="http://schemas.microsoft.com/office/drawing/2014/main" id="{B91788EE-7703-4581-8BE3-576BE7E083DF}"/>
              </a:ext>
            </a:extLst>
          </p:cNvPr>
          <p:cNvPicPr>
            <a:picLocks noChangeAspect="1"/>
          </p:cNvPicPr>
          <p:nvPr/>
        </p:nvPicPr>
        <p:blipFill>
          <a:blip r:embed="rId4"/>
          <a:stretch>
            <a:fillRect/>
          </a:stretch>
        </p:blipFill>
        <p:spPr>
          <a:xfrm>
            <a:off x="6332642" y="1690688"/>
            <a:ext cx="4764525" cy="3759617"/>
          </a:xfrm>
          <a:prstGeom prst="rect">
            <a:avLst/>
          </a:prstGeom>
        </p:spPr>
      </p:pic>
    </p:spTree>
    <p:extLst>
      <p:ext uri="{BB962C8B-B14F-4D97-AF65-F5344CB8AC3E}">
        <p14:creationId xmlns:p14="http://schemas.microsoft.com/office/powerpoint/2010/main" val="59233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Generalizes to different dataset (cafeteria)</a:t>
            </a:r>
          </a:p>
        </p:txBody>
      </p:sp>
      <p:pic>
        <p:nvPicPr>
          <p:cNvPr id="3" name="Picture 2"/>
          <p:cNvPicPr>
            <a:picLocks noChangeAspect="1"/>
          </p:cNvPicPr>
          <p:nvPr/>
        </p:nvPicPr>
        <p:blipFill>
          <a:blip r:embed="rId3"/>
          <a:stretch>
            <a:fillRect/>
          </a:stretch>
        </p:blipFill>
        <p:spPr>
          <a:xfrm>
            <a:off x="1374574" y="2425916"/>
            <a:ext cx="9252535" cy="3093939"/>
          </a:xfrm>
          <a:prstGeom prst="rect">
            <a:avLst/>
          </a:prstGeom>
        </p:spPr>
      </p:pic>
      <p:grpSp>
        <p:nvGrpSpPr>
          <p:cNvPr id="9" name="Group 8"/>
          <p:cNvGrpSpPr/>
          <p:nvPr/>
        </p:nvGrpSpPr>
        <p:grpSpPr>
          <a:xfrm>
            <a:off x="4884235" y="3727558"/>
            <a:ext cx="1115120" cy="1697704"/>
            <a:chOff x="4884235" y="3727558"/>
            <a:chExt cx="1115120" cy="1697704"/>
          </a:xfrm>
        </p:grpSpPr>
        <p:sp>
          <p:nvSpPr>
            <p:cNvPr id="5" name="Oval 4"/>
            <p:cNvSpPr/>
            <p:nvPr/>
          </p:nvSpPr>
          <p:spPr>
            <a:xfrm>
              <a:off x="4884235" y="3727558"/>
              <a:ext cx="1115120" cy="446049"/>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Oval 5"/>
            <p:cNvSpPr/>
            <p:nvPr/>
          </p:nvSpPr>
          <p:spPr>
            <a:xfrm>
              <a:off x="4884235" y="4544981"/>
              <a:ext cx="1115120" cy="446049"/>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Oval 6"/>
            <p:cNvSpPr/>
            <p:nvPr/>
          </p:nvSpPr>
          <p:spPr>
            <a:xfrm>
              <a:off x="4884235" y="4979213"/>
              <a:ext cx="1115120" cy="446049"/>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sp>
        <p:nvSpPr>
          <p:cNvPr id="8" name="Oval 7"/>
          <p:cNvSpPr/>
          <p:nvPr/>
        </p:nvSpPr>
        <p:spPr>
          <a:xfrm>
            <a:off x="8939560" y="4147587"/>
            <a:ext cx="1115120" cy="446049"/>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282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2F4EF5-A5ED-425C-9924-D7881D1318E6}"/>
              </a:ext>
            </a:extLst>
          </p:cNvPr>
          <p:cNvSpPr>
            <a:spLocks noGrp="1"/>
          </p:cNvSpPr>
          <p:nvPr>
            <p:ph type="title"/>
          </p:nvPr>
        </p:nvSpPr>
        <p:spPr/>
        <p:txBody>
          <a:bodyPr/>
          <a:lstStyle/>
          <a:p>
            <a:r>
              <a:rPr lang="en-US" altLang="zh-CN" dirty="0"/>
              <a:t>Impact of temporal incremental updates</a:t>
            </a:r>
            <a:endParaRPr lang="zh-CN" altLang="en-US" dirty="0"/>
          </a:p>
        </p:txBody>
      </p:sp>
      <p:pic>
        <p:nvPicPr>
          <p:cNvPr id="4" name="图片 3">
            <a:extLst>
              <a:ext uri="{FF2B5EF4-FFF2-40B4-BE49-F238E27FC236}">
                <a16:creationId xmlns:a16="http://schemas.microsoft.com/office/drawing/2014/main" id="{A1C0B225-9365-48C5-9E46-4C3B0356C645}"/>
              </a:ext>
            </a:extLst>
          </p:cNvPr>
          <p:cNvPicPr>
            <a:picLocks noChangeAspect="1"/>
          </p:cNvPicPr>
          <p:nvPr/>
        </p:nvPicPr>
        <p:blipFill>
          <a:blip r:embed="rId3"/>
          <a:stretch>
            <a:fillRect/>
          </a:stretch>
        </p:blipFill>
        <p:spPr>
          <a:xfrm>
            <a:off x="1228724" y="1503947"/>
            <a:ext cx="9687003" cy="4415841"/>
          </a:xfrm>
          <a:prstGeom prst="rect">
            <a:avLst/>
          </a:prstGeom>
        </p:spPr>
      </p:pic>
    </p:spTree>
    <p:extLst>
      <p:ext uri="{BB962C8B-B14F-4D97-AF65-F5344CB8AC3E}">
        <p14:creationId xmlns:p14="http://schemas.microsoft.com/office/powerpoint/2010/main" val="1191935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 of similar cameras</a:t>
            </a:r>
          </a:p>
        </p:txBody>
      </p:sp>
      <p:pic>
        <p:nvPicPr>
          <p:cNvPr id="3" name="Picture 2"/>
          <p:cNvPicPr>
            <a:picLocks noChangeAspect="1"/>
          </p:cNvPicPr>
          <p:nvPr/>
        </p:nvPicPr>
        <p:blipFill>
          <a:blip r:embed="rId3"/>
          <a:stretch>
            <a:fillRect/>
          </a:stretch>
        </p:blipFill>
        <p:spPr>
          <a:xfrm>
            <a:off x="3279968" y="1641028"/>
            <a:ext cx="4983085" cy="3981951"/>
          </a:xfrm>
          <a:prstGeom prst="rect">
            <a:avLst/>
          </a:prstGeom>
        </p:spPr>
      </p:pic>
      <p:sp>
        <p:nvSpPr>
          <p:cNvPr id="8" name="Content Placeholder 5"/>
          <p:cNvSpPr txBox="1">
            <a:spLocks/>
          </p:cNvSpPr>
          <p:nvPr/>
        </p:nvSpPr>
        <p:spPr>
          <a:xfrm>
            <a:off x="838200" y="217130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Rectangle 9"/>
          <p:cNvSpPr/>
          <p:nvPr/>
        </p:nvSpPr>
        <p:spPr>
          <a:xfrm>
            <a:off x="4152705" y="2085277"/>
            <a:ext cx="2816808" cy="2609283"/>
          </a:xfrm>
          <a:prstGeom prst="rect">
            <a:avLst/>
          </a:prstGeom>
          <a:solidFill>
            <a:srgbClr val="0070C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69512" y="2085276"/>
            <a:ext cx="769434" cy="2609283"/>
          </a:xfrm>
          <a:prstGeom prst="rect">
            <a:avLst/>
          </a:prstGeom>
          <a:solidFill>
            <a:srgbClr val="0070C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0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2" fill="hold" grpId="1" nodeType="clickEffect">
                                  <p:stCondLst>
                                    <p:cond delay="0"/>
                                  </p:stCondLst>
                                  <p:childTnLst>
                                    <p:animEffect transition="out" filter="wipe(right)">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 of similar cameras</a:t>
            </a:r>
          </a:p>
        </p:txBody>
      </p:sp>
      <p:pic>
        <p:nvPicPr>
          <p:cNvPr id="3" name="Picture 2"/>
          <p:cNvPicPr>
            <a:picLocks noChangeAspect="1"/>
          </p:cNvPicPr>
          <p:nvPr/>
        </p:nvPicPr>
        <p:blipFill>
          <a:blip r:embed="rId3"/>
          <a:stretch>
            <a:fillRect/>
          </a:stretch>
        </p:blipFill>
        <p:spPr>
          <a:xfrm>
            <a:off x="3279968" y="1641028"/>
            <a:ext cx="4983085" cy="3981951"/>
          </a:xfrm>
          <a:prstGeom prst="rect">
            <a:avLst/>
          </a:prstGeom>
        </p:spPr>
      </p:pic>
      <p:sp>
        <p:nvSpPr>
          <p:cNvPr id="8" name="Content Placeholder 5"/>
          <p:cNvSpPr txBox="1">
            <a:spLocks/>
          </p:cNvSpPr>
          <p:nvPr/>
        </p:nvSpPr>
        <p:spPr>
          <a:xfrm>
            <a:off x="838200" y="2126704"/>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Grouping algorithm needs work</a:t>
            </a:r>
          </a:p>
        </p:txBody>
      </p:sp>
      <p:sp>
        <p:nvSpPr>
          <p:cNvPr id="6" name="Rectangle 5"/>
          <p:cNvSpPr/>
          <p:nvPr/>
        </p:nvSpPr>
        <p:spPr>
          <a:xfrm>
            <a:off x="4152705" y="2085277"/>
            <a:ext cx="2816808" cy="2609283"/>
          </a:xfrm>
          <a:prstGeom prst="rect">
            <a:avLst/>
          </a:prstGeom>
          <a:solidFill>
            <a:srgbClr val="0070C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a:extLst>
              <a:ext uri="{FF2B5EF4-FFF2-40B4-BE49-F238E27FC236}">
                <a16:creationId xmlns:a16="http://schemas.microsoft.com/office/drawing/2014/main" id="{D414B9D6-892B-4791-9F4F-FFC79692FCF0}"/>
              </a:ext>
            </a:extLst>
          </p:cNvPr>
          <p:cNvSpPr txBox="1"/>
          <p:nvPr/>
        </p:nvSpPr>
        <p:spPr>
          <a:xfrm>
            <a:off x="9540607" y="3429000"/>
            <a:ext cx="1813193" cy="646331"/>
          </a:xfrm>
          <a:prstGeom prst="rect">
            <a:avLst/>
          </a:prstGeom>
          <a:noFill/>
        </p:spPr>
        <p:txBody>
          <a:bodyPr wrap="square" rtlCol="0">
            <a:spAutoFit/>
          </a:bodyPr>
          <a:lstStyle/>
          <a:p>
            <a:r>
              <a:rPr lang="en-US" altLang="zh-CN" dirty="0">
                <a:solidFill>
                  <a:srgbClr val="FF0000"/>
                </a:solidFill>
              </a:rPr>
              <a:t>Fancier Grouping Algorithm maybe?</a:t>
            </a:r>
            <a:endParaRPr lang="zh-CN" altLang="en-US" dirty="0">
              <a:solidFill>
                <a:srgbClr val="FF0000"/>
              </a:solidFill>
            </a:endParaRPr>
          </a:p>
        </p:txBody>
      </p:sp>
    </p:spTree>
    <p:extLst>
      <p:ext uri="{BB962C8B-B14F-4D97-AF65-F5344CB8AC3E}">
        <p14:creationId xmlns:p14="http://schemas.microsoft.com/office/powerpoint/2010/main" val="1665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1" nodeType="withEffect">
                                  <p:stCondLst>
                                    <p:cond delay="0"/>
                                  </p:stCondLst>
                                  <p:childTnLst>
                                    <p:animEffect transition="out" filter="wipe(right)">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B0322-CB5C-4556-91E5-F0186D83E7B2}"/>
              </a:ext>
            </a:extLst>
          </p:cNvPr>
          <p:cNvSpPr>
            <a:spLocks noGrp="1"/>
          </p:cNvSpPr>
          <p:nvPr>
            <p:ph type="title"/>
          </p:nvPr>
        </p:nvSpPr>
        <p:spPr/>
        <p:txBody>
          <a:bodyPr/>
          <a:lstStyle/>
          <a:p>
            <a:r>
              <a:rPr lang="en-US" altLang="zh-CN" dirty="0"/>
              <a:t>Benefit of more cameras</a:t>
            </a:r>
            <a:endParaRPr lang="zh-CN" altLang="en-US" dirty="0"/>
          </a:p>
        </p:txBody>
      </p:sp>
      <p:pic>
        <p:nvPicPr>
          <p:cNvPr id="4" name="图片 3">
            <a:extLst>
              <a:ext uri="{FF2B5EF4-FFF2-40B4-BE49-F238E27FC236}">
                <a16:creationId xmlns:a16="http://schemas.microsoft.com/office/drawing/2014/main" id="{65CBCF24-AA84-4048-A67C-9EB97023C4FA}"/>
              </a:ext>
            </a:extLst>
          </p:cNvPr>
          <p:cNvPicPr>
            <a:picLocks noChangeAspect="1"/>
          </p:cNvPicPr>
          <p:nvPr/>
        </p:nvPicPr>
        <p:blipFill>
          <a:blip r:embed="rId3"/>
          <a:stretch>
            <a:fillRect/>
          </a:stretch>
        </p:blipFill>
        <p:spPr>
          <a:xfrm>
            <a:off x="1265321" y="1911266"/>
            <a:ext cx="9372600" cy="4238625"/>
          </a:xfrm>
          <a:prstGeom prst="rect">
            <a:avLst/>
          </a:prstGeom>
        </p:spPr>
      </p:pic>
    </p:spTree>
    <p:extLst>
      <p:ext uri="{BB962C8B-B14F-4D97-AF65-F5344CB8AC3E}">
        <p14:creationId xmlns:p14="http://schemas.microsoft.com/office/powerpoint/2010/main" val="3111671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B7FE48-A05D-423B-B99B-628E9F9DDCAE}"/>
              </a:ext>
            </a:extLst>
          </p:cNvPr>
          <p:cNvSpPr>
            <a:spLocks noGrp="1"/>
          </p:cNvSpPr>
          <p:nvPr>
            <p:ph type="title"/>
          </p:nvPr>
        </p:nvSpPr>
        <p:spPr/>
        <p:txBody>
          <a:bodyPr/>
          <a:lstStyle/>
          <a:p>
            <a:r>
              <a:rPr lang="en-US" altLang="zh-CN" dirty="0"/>
              <a:t>Impact of reduced configuration space</a:t>
            </a:r>
            <a:endParaRPr lang="zh-CN" altLang="en-US" dirty="0"/>
          </a:p>
        </p:txBody>
      </p:sp>
      <p:pic>
        <p:nvPicPr>
          <p:cNvPr id="4" name="图片 3">
            <a:extLst>
              <a:ext uri="{FF2B5EF4-FFF2-40B4-BE49-F238E27FC236}">
                <a16:creationId xmlns:a16="http://schemas.microsoft.com/office/drawing/2014/main" id="{98BA1C99-2007-4BB4-8E36-14CFEB5C5FA5}"/>
              </a:ext>
            </a:extLst>
          </p:cNvPr>
          <p:cNvPicPr>
            <a:picLocks noChangeAspect="1"/>
          </p:cNvPicPr>
          <p:nvPr/>
        </p:nvPicPr>
        <p:blipFill>
          <a:blip r:embed="rId3"/>
          <a:stretch>
            <a:fillRect/>
          </a:stretch>
        </p:blipFill>
        <p:spPr>
          <a:xfrm>
            <a:off x="981325" y="1576137"/>
            <a:ext cx="9323770" cy="4267701"/>
          </a:xfrm>
          <a:prstGeom prst="rect">
            <a:avLst/>
          </a:prstGeom>
        </p:spPr>
      </p:pic>
    </p:spTree>
    <p:extLst>
      <p:ext uri="{BB962C8B-B14F-4D97-AF65-F5344CB8AC3E}">
        <p14:creationId xmlns:p14="http://schemas.microsoft.com/office/powerpoint/2010/main" val="362239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trends in video analytics</a:t>
            </a:r>
          </a:p>
        </p:txBody>
      </p:sp>
      <p:sp>
        <p:nvSpPr>
          <p:cNvPr id="4" name="Rectangle 3"/>
          <p:cNvSpPr/>
          <p:nvPr/>
        </p:nvSpPr>
        <p:spPr>
          <a:xfrm>
            <a:off x="1591035" y="1851101"/>
            <a:ext cx="3652746" cy="244653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t>Trend #1: </a:t>
            </a:r>
          </a:p>
          <a:p>
            <a:pPr algn="ctr"/>
            <a:r>
              <a:rPr lang="en-US" sz="3200" dirty="0"/>
              <a:t>Higher accuracy, higher cost</a:t>
            </a:r>
          </a:p>
        </p:txBody>
      </p:sp>
      <p:sp>
        <p:nvSpPr>
          <p:cNvPr id="6" name="Rectangle 5"/>
          <p:cNvSpPr/>
          <p:nvPr/>
        </p:nvSpPr>
        <p:spPr>
          <a:xfrm>
            <a:off x="6872996" y="1851100"/>
            <a:ext cx="3652746" cy="244653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t>Trend #2: </a:t>
            </a:r>
          </a:p>
          <a:p>
            <a:pPr algn="ctr"/>
            <a:r>
              <a:rPr lang="en-US" sz="3200" dirty="0"/>
              <a:t>More cameras,  more content</a:t>
            </a:r>
          </a:p>
        </p:txBody>
      </p:sp>
      <p:sp>
        <p:nvSpPr>
          <p:cNvPr id="7" name="Rectangle 6"/>
          <p:cNvSpPr/>
          <p:nvPr/>
        </p:nvSpPr>
        <p:spPr>
          <a:xfrm>
            <a:off x="1759944" y="4861435"/>
            <a:ext cx="8493760" cy="68580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High accuracy + low cost at scale?</a:t>
            </a:r>
          </a:p>
        </p:txBody>
      </p:sp>
      <p:sp>
        <p:nvSpPr>
          <p:cNvPr id="3" name="TextBox 2"/>
          <p:cNvSpPr txBox="1"/>
          <p:nvPr/>
        </p:nvSpPr>
        <p:spPr>
          <a:xfrm>
            <a:off x="1401460" y="5941237"/>
            <a:ext cx="4861395" cy="461665"/>
          </a:xfrm>
          <a:prstGeom prst="rect">
            <a:avLst/>
          </a:prstGeom>
          <a:noFill/>
        </p:spPr>
        <p:txBody>
          <a:bodyPr wrap="none" rtlCol="0">
            <a:spAutoFit/>
          </a:bodyPr>
          <a:lstStyle/>
          <a:p>
            <a:r>
              <a:rPr lang="en-US" sz="2400" dirty="0"/>
              <a:t>Accuracy = Precision/Recall (F1 score)</a:t>
            </a:r>
          </a:p>
        </p:txBody>
      </p:sp>
      <p:sp>
        <p:nvSpPr>
          <p:cNvPr id="8" name="TextBox 7"/>
          <p:cNvSpPr txBox="1"/>
          <p:nvPr/>
        </p:nvSpPr>
        <p:spPr>
          <a:xfrm>
            <a:off x="6906448" y="5941237"/>
            <a:ext cx="3677225" cy="461665"/>
          </a:xfrm>
          <a:prstGeom prst="rect">
            <a:avLst/>
          </a:prstGeom>
          <a:noFill/>
        </p:spPr>
        <p:txBody>
          <a:bodyPr wrap="none" rtlCol="0">
            <a:spAutoFit/>
          </a:bodyPr>
          <a:lstStyle/>
          <a:p>
            <a:r>
              <a:rPr lang="en-US" sz="2400" dirty="0">
                <a:solidFill>
                  <a:srgbClr val="FF0000"/>
                </a:solidFill>
              </a:rPr>
              <a:t>Cost = GPU processing time </a:t>
            </a:r>
          </a:p>
        </p:txBody>
      </p:sp>
    </p:spTree>
    <p:extLst>
      <p:ext uri="{BB962C8B-B14F-4D97-AF65-F5344CB8AC3E}">
        <p14:creationId xmlns:p14="http://schemas.microsoft.com/office/powerpoint/2010/main" val="102445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418055" y="1783288"/>
            <a:ext cx="4666780" cy="4460488"/>
            <a:chOff x="-366867" y="1828800"/>
            <a:chExt cx="3018888" cy="2885440"/>
          </a:xfrm>
        </p:grpSpPr>
        <p:pic>
          <p:nvPicPr>
            <p:cNvPr id="11" name="Picture 10"/>
            <p:cNvPicPr>
              <a:picLocks noChangeAspect="1"/>
            </p:cNvPicPr>
            <p:nvPr/>
          </p:nvPicPr>
          <p:blipFill>
            <a:blip r:embed="rId2"/>
            <a:stretch>
              <a:fillRect/>
            </a:stretch>
          </p:blipFill>
          <p:spPr>
            <a:xfrm>
              <a:off x="-366867" y="1828800"/>
              <a:ext cx="3018888" cy="2885440"/>
            </a:xfrm>
            <a:prstGeom prst="rect">
              <a:avLst/>
            </a:prstGeom>
          </p:spPr>
        </p:pic>
        <p:sp>
          <p:nvSpPr>
            <p:cNvPr id="12" name="Rectangle 11"/>
            <p:cNvSpPr/>
            <p:nvPr/>
          </p:nvSpPr>
          <p:spPr>
            <a:xfrm>
              <a:off x="264160" y="2113280"/>
              <a:ext cx="22250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4160" y="3413760"/>
              <a:ext cx="2225040" cy="74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a:t>Contribution of each idea</a:t>
            </a:r>
          </a:p>
        </p:txBody>
      </p:sp>
    </p:spTree>
    <p:extLst>
      <p:ext uri="{BB962C8B-B14F-4D97-AF65-F5344CB8AC3E}">
        <p14:creationId xmlns:p14="http://schemas.microsoft.com/office/powerpoint/2010/main" val="1395879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18055" y="1783288"/>
            <a:ext cx="4666780" cy="4460488"/>
            <a:chOff x="3138333" y="1828800"/>
            <a:chExt cx="3018888" cy="2885440"/>
          </a:xfrm>
        </p:grpSpPr>
        <p:pic>
          <p:nvPicPr>
            <p:cNvPr id="15" name="Picture 14"/>
            <p:cNvPicPr>
              <a:picLocks noChangeAspect="1"/>
            </p:cNvPicPr>
            <p:nvPr/>
          </p:nvPicPr>
          <p:blipFill>
            <a:blip r:embed="rId2"/>
            <a:stretch>
              <a:fillRect/>
            </a:stretch>
          </p:blipFill>
          <p:spPr>
            <a:xfrm>
              <a:off x="3138333" y="1828800"/>
              <a:ext cx="3018888" cy="2885440"/>
            </a:xfrm>
            <a:prstGeom prst="rect">
              <a:avLst/>
            </a:prstGeom>
          </p:spPr>
        </p:pic>
        <p:sp>
          <p:nvSpPr>
            <p:cNvPr id="16" name="Rectangle 15"/>
            <p:cNvSpPr/>
            <p:nvPr/>
          </p:nvSpPr>
          <p:spPr>
            <a:xfrm>
              <a:off x="3769621" y="3647440"/>
              <a:ext cx="222504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769621" y="2265680"/>
              <a:ext cx="222504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a:t>Contribution of each idea</a:t>
            </a:r>
          </a:p>
        </p:txBody>
      </p:sp>
      <p:sp>
        <p:nvSpPr>
          <p:cNvPr id="23" name="Oval 22"/>
          <p:cNvSpPr/>
          <p:nvPr/>
        </p:nvSpPr>
        <p:spPr>
          <a:xfrm>
            <a:off x="6675739" y="2310765"/>
            <a:ext cx="64008" cy="77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067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418055" y="1783288"/>
            <a:ext cx="4666780" cy="4460488"/>
            <a:chOff x="6643533" y="1828800"/>
            <a:chExt cx="3018888" cy="2885440"/>
          </a:xfrm>
        </p:grpSpPr>
        <p:pic>
          <p:nvPicPr>
            <p:cNvPr id="19" name="Picture 18"/>
            <p:cNvPicPr>
              <a:picLocks noChangeAspect="1"/>
            </p:cNvPicPr>
            <p:nvPr/>
          </p:nvPicPr>
          <p:blipFill>
            <a:blip r:embed="rId2"/>
            <a:stretch>
              <a:fillRect/>
            </a:stretch>
          </p:blipFill>
          <p:spPr>
            <a:xfrm>
              <a:off x="6643533" y="1828800"/>
              <a:ext cx="3018888" cy="2885440"/>
            </a:xfrm>
            <a:prstGeom prst="rect">
              <a:avLst/>
            </a:prstGeom>
          </p:spPr>
        </p:pic>
        <p:sp>
          <p:nvSpPr>
            <p:cNvPr id="20" name="Rectangle 19"/>
            <p:cNvSpPr/>
            <p:nvPr/>
          </p:nvSpPr>
          <p:spPr>
            <a:xfrm>
              <a:off x="7264661" y="2387600"/>
              <a:ext cx="22250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264661" y="3921760"/>
              <a:ext cx="2225040" cy="23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a:t>Contribution of each idea</a:t>
            </a:r>
          </a:p>
        </p:txBody>
      </p:sp>
      <p:sp>
        <p:nvSpPr>
          <p:cNvPr id="3" name="Oval 2"/>
          <p:cNvSpPr/>
          <p:nvPr/>
        </p:nvSpPr>
        <p:spPr>
          <a:xfrm>
            <a:off x="6675739" y="2310765"/>
            <a:ext cx="64008" cy="77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028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Contribution of each idea</a:t>
            </a:r>
          </a:p>
        </p:txBody>
      </p:sp>
      <p:pic>
        <p:nvPicPr>
          <p:cNvPr id="9" name="Picture 8"/>
          <p:cNvPicPr>
            <a:picLocks noChangeAspect="1"/>
          </p:cNvPicPr>
          <p:nvPr/>
        </p:nvPicPr>
        <p:blipFill>
          <a:blip r:embed="rId2"/>
          <a:stretch>
            <a:fillRect/>
          </a:stretch>
        </p:blipFill>
        <p:spPr>
          <a:xfrm>
            <a:off x="3418055" y="1783288"/>
            <a:ext cx="4666780" cy="4460488"/>
          </a:xfrm>
          <a:prstGeom prst="rect">
            <a:avLst/>
          </a:prstGeom>
        </p:spPr>
      </p:pic>
      <p:sp>
        <p:nvSpPr>
          <p:cNvPr id="23" name="Oval 22"/>
          <p:cNvSpPr/>
          <p:nvPr/>
        </p:nvSpPr>
        <p:spPr>
          <a:xfrm>
            <a:off x="6675739" y="2310765"/>
            <a:ext cx="64008" cy="77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913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Contribution of each idea</a:t>
            </a:r>
          </a:p>
        </p:txBody>
      </p:sp>
      <p:pic>
        <p:nvPicPr>
          <p:cNvPr id="9" name="Picture 8"/>
          <p:cNvPicPr>
            <a:picLocks noChangeAspect="1"/>
          </p:cNvPicPr>
          <p:nvPr/>
        </p:nvPicPr>
        <p:blipFill>
          <a:blip r:embed="rId2"/>
          <a:stretch>
            <a:fillRect/>
          </a:stretch>
        </p:blipFill>
        <p:spPr>
          <a:xfrm>
            <a:off x="1246702" y="1690688"/>
            <a:ext cx="4666780" cy="4460488"/>
          </a:xfrm>
          <a:prstGeom prst="rect">
            <a:avLst/>
          </a:prstGeom>
        </p:spPr>
      </p:pic>
      <p:sp>
        <p:nvSpPr>
          <p:cNvPr id="23" name="Oval 22"/>
          <p:cNvSpPr/>
          <p:nvPr/>
        </p:nvSpPr>
        <p:spPr>
          <a:xfrm>
            <a:off x="6675739" y="2310765"/>
            <a:ext cx="64008" cy="77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a:extLst>
              <a:ext uri="{FF2B5EF4-FFF2-40B4-BE49-F238E27FC236}">
                <a16:creationId xmlns:a16="http://schemas.microsoft.com/office/drawing/2014/main" id="{6C15FD2B-6CB3-4803-A362-04BC97ECE890}"/>
              </a:ext>
            </a:extLst>
          </p:cNvPr>
          <p:cNvPicPr>
            <a:picLocks noChangeAspect="1"/>
          </p:cNvPicPr>
          <p:nvPr/>
        </p:nvPicPr>
        <p:blipFill>
          <a:blip r:embed="rId3"/>
          <a:stretch>
            <a:fillRect/>
          </a:stretch>
        </p:blipFill>
        <p:spPr>
          <a:xfrm>
            <a:off x="6321984" y="1690688"/>
            <a:ext cx="4750224" cy="4588926"/>
          </a:xfrm>
          <a:prstGeom prst="rect">
            <a:avLst/>
          </a:prstGeom>
        </p:spPr>
      </p:pic>
      <p:sp>
        <p:nvSpPr>
          <p:cNvPr id="4" name="文本框 3">
            <a:extLst>
              <a:ext uri="{FF2B5EF4-FFF2-40B4-BE49-F238E27FC236}">
                <a16:creationId xmlns:a16="http://schemas.microsoft.com/office/drawing/2014/main" id="{9F7A8D44-F0B4-4244-ABF5-207F3E83248B}"/>
              </a:ext>
            </a:extLst>
          </p:cNvPr>
          <p:cNvSpPr txBox="1"/>
          <p:nvPr/>
        </p:nvSpPr>
        <p:spPr>
          <a:xfrm>
            <a:off x="2902359" y="6243594"/>
            <a:ext cx="1355465" cy="400110"/>
          </a:xfrm>
          <a:prstGeom prst="rect">
            <a:avLst/>
          </a:prstGeom>
          <a:noFill/>
        </p:spPr>
        <p:txBody>
          <a:bodyPr wrap="square" rtlCol="0">
            <a:spAutoFit/>
          </a:bodyPr>
          <a:lstStyle/>
          <a:p>
            <a:r>
              <a:rPr lang="en-US" altLang="zh-CN" sz="2000" b="1" dirty="0"/>
              <a:t>Pipeline A</a:t>
            </a:r>
            <a:endParaRPr lang="zh-CN" altLang="en-US" sz="2000" b="1" dirty="0"/>
          </a:p>
        </p:txBody>
      </p:sp>
      <p:sp>
        <p:nvSpPr>
          <p:cNvPr id="8" name="文本框 7">
            <a:extLst>
              <a:ext uri="{FF2B5EF4-FFF2-40B4-BE49-F238E27FC236}">
                <a16:creationId xmlns:a16="http://schemas.microsoft.com/office/drawing/2014/main" id="{31DE8414-1D23-43BE-A6C2-DAC59B94C9F2}"/>
              </a:ext>
            </a:extLst>
          </p:cNvPr>
          <p:cNvSpPr txBox="1"/>
          <p:nvPr/>
        </p:nvSpPr>
        <p:spPr>
          <a:xfrm>
            <a:off x="8019363" y="6243594"/>
            <a:ext cx="1355465" cy="400110"/>
          </a:xfrm>
          <a:prstGeom prst="rect">
            <a:avLst/>
          </a:prstGeom>
          <a:noFill/>
        </p:spPr>
        <p:txBody>
          <a:bodyPr wrap="square" rtlCol="0">
            <a:spAutoFit/>
          </a:bodyPr>
          <a:lstStyle/>
          <a:p>
            <a:r>
              <a:rPr lang="en-US" altLang="zh-CN" sz="2000" b="1" dirty="0"/>
              <a:t>Pipeline B</a:t>
            </a:r>
            <a:endParaRPr lang="zh-CN" altLang="en-US" sz="2000" b="1" dirty="0"/>
          </a:p>
        </p:txBody>
      </p:sp>
    </p:spTree>
    <p:extLst>
      <p:ext uri="{BB962C8B-B14F-4D97-AF65-F5344CB8AC3E}">
        <p14:creationId xmlns:p14="http://schemas.microsoft.com/office/powerpoint/2010/main" val="38105235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Summary</a:t>
            </a:r>
            <a:endParaRPr lang="en-US" dirty="0"/>
          </a:p>
        </p:txBody>
      </p:sp>
      <p:sp>
        <p:nvSpPr>
          <p:cNvPr id="3" name="Content Placeholder 2"/>
          <p:cNvSpPr>
            <a:spLocks noGrp="1"/>
          </p:cNvSpPr>
          <p:nvPr>
            <p:ph idx="1"/>
          </p:nvPr>
        </p:nvSpPr>
        <p:spPr>
          <a:xfrm>
            <a:off x="838200" y="1576779"/>
            <a:ext cx="11221720" cy="4572888"/>
          </a:xfrm>
        </p:spPr>
        <p:txBody>
          <a:bodyPr>
            <a:noAutofit/>
          </a:bodyPr>
          <a:lstStyle/>
          <a:p>
            <a:r>
              <a:rPr lang="en-US" sz="3000" dirty="0"/>
              <a:t>Proliferation of cameras and video analysis apps </a:t>
            </a:r>
            <a:r>
              <a:rPr lang="en-US" sz="3000" dirty="0">
                <a:sym typeface="Symbol" panose="05050102010706020507" pitchFamily="18" charset="2"/>
              </a:rPr>
              <a:t> need </a:t>
            </a:r>
            <a:r>
              <a:rPr lang="en-US" sz="3000" dirty="0"/>
              <a:t>video analytics systems that scale</a:t>
            </a:r>
          </a:p>
          <a:p>
            <a:endParaRPr lang="en-US" sz="1800" dirty="0"/>
          </a:p>
          <a:p>
            <a:r>
              <a:rPr lang="en-US" sz="3000" dirty="0"/>
              <a:t>Key observation: Video analytics pipelines must adapt over time</a:t>
            </a:r>
          </a:p>
          <a:p>
            <a:endParaRPr lang="en-US" sz="3000" dirty="0"/>
          </a:p>
          <a:p>
            <a:r>
              <a:rPr lang="en-US" sz="3000" dirty="0"/>
              <a:t>Key insight: Videos exhibits temporal/cross-camera correlations</a:t>
            </a:r>
            <a:endParaRPr lang="en-US" sz="1800" dirty="0"/>
          </a:p>
          <a:p>
            <a:endParaRPr lang="en-US" sz="1800" dirty="0"/>
          </a:p>
          <a:p>
            <a:endParaRPr lang="en-US" sz="1800" dirty="0"/>
          </a:p>
          <a:p>
            <a:r>
              <a:rPr lang="en-US" sz="3000" dirty="0"/>
              <a:t>Results: Substantially better accuracy (cost) at similar cost (accuracy)</a:t>
            </a:r>
          </a:p>
        </p:txBody>
      </p:sp>
    </p:spTree>
    <p:extLst>
      <p:ext uri="{BB962C8B-B14F-4D97-AF65-F5344CB8AC3E}">
        <p14:creationId xmlns:p14="http://schemas.microsoft.com/office/powerpoint/2010/main" val="177063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8EC45A-63B9-4872-BC9C-B1A3581BA633}"/>
              </a:ext>
            </a:extLst>
          </p:cNvPr>
          <p:cNvSpPr>
            <a:spLocks noGrp="1"/>
          </p:cNvSpPr>
          <p:nvPr>
            <p:ph type="title"/>
          </p:nvPr>
        </p:nvSpPr>
        <p:spPr/>
        <p:txBody>
          <a:bodyPr/>
          <a:lstStyle/>
          <a:p>
            <a:r>
              <a:rPr lang="en-US" altLang="zh-CN" dirty="0"/>
              <a:t>Discussion</a:t>
            </a:r>
            <a:endParaRPr lang="zh-CN" altLang="en-US" dirty="0"/>
          </a:p>
        </p:txBody>
      </p:sp>
      <p:sp>
        <p:nvSpPr>
          <p:cNvPr id="3" name="内容占位符 2">
            <a:extLst>
              <a:ext uri="{FF2B5EF4-FFF2-40B4-BE49-F238E27FC236}">
                <a16:creationId xmlns:a16="http://schemas.microsoft.com/office/drawing/2014/main" id="{3BF3A5D0-4528-4543-A781-F493F7E4088D}"/>
              </a:ext>
            </a:extLst>
          </p:cNvPr>
          <p:cNvSpPr>
            <a:spLocks noGrp="1"/>
          </p:cNvSpPr>
          <p:nvPr>
            <p:ph idx="1"/>
          </p:nvPr>
        </p:nvSpPr>
        <p:spPr>
          <a:xfrm>
            <a:off x="838200" y="1419726"/>
            <a:ext cx="10515600" cy="5438273"/>
          </a:xfrm>
        </p:spPr>
        <p:txBody>
          <a:bodyPr>
            <a:normAutofit/>
          </a:bodyPr>
          <a:lstStyle/>
          <a:p>
            <a:r>
              <a:rPr lang="en-US" altLang="zh-CN" sz="3200" dirty="0"/>
              <a:t>Pros:</a:t>
            </a:r>
          </a:p>
          <a:p>
            <a:pPr lvl="1"/>
            <a:r>
              <a:rPr lang="en-US" altLang="zh-CN" sz="2800" dirty="0"/>
              <a:t>Good Writing: first big idea, then implementation details.</a:t>
            </a:r>
          </a:p>
          <a:p>
            <a:pPr lvl="1"/>
            <a:r>
              <a:rPr lang="en-US" altLang="zh-CN" sz="2800" dirty="0"/>
              <a:t>Good Idea: Simple but Powerful.</a:t>
            </a:r>
          </a:p>
          <a:p>
            <a:r>
              <a:rPr lang="en-US" altLang="zh-CN" sz="3200" dirty="0"/>
              <a:t>Cons:</a:t>
            </a:r>
          </a:p>
          <a:p>
            <a:pPr lvl="1"/>
            <a:r>
              <a:rPr lang="en-US" altLang="zh-CN" sz="2800" dirty="0"/>
              <a:t>Naïve grouping algorithm</a:t>
            </a:r>
          </a:p>
          <a:p>
            <a:pPr lvl="1"/>
            <a:r>
              <a:rPr lang="en-US" altLang="zh-CN" sz="2800" dirty="0"/>
              <a:t>Aim at elastic cloud</a:t>
            </a:r>
          </a:p>
          <a:p>
            <a:r>
              <a:rPr lang="en-US" altLang="zh-CN" sz="3200" dirty="0"/>
              <a:t>Future Work:</a:t>
            </a:r>
          </a:p>
          <a:p>
            <a:pPr lvl="1"/>
            <a:r>
              <a:rPr lang="en-US" altLang="zh-CN" sz="2800" dirty="0"/>
              <a:t>Maybe useful in projects?</a:t>
            </a:r>
          </a:p>
          <a:p>
            <a:pPr lvl="1"/>
            <a:r>
              <a:rPr lang="en-US" altLang="zh-CN" sz="2800" dirty="0">
                <a:sym typeface="Wingdings" panose="05000000000000000000" pitchFamily="2" charset="2"/>
              </a:rPr>
              <a:t>Jointly optimize </a:t>
            </a:r>
            <a:r>
              <a:rPr lang="en-US" altLang="zh-CN" sz="2800" dirty="0">
                <a:solidFill>
                  <a:srgbClr val="FF0000"/>
                </a:solidFill>
                <a:sym typeface="Wingdings" panose="05000000000000000000" pitchFamily="2" charset="2"/>
              </a:rPr>
              <a:t>network bandwidth </a:t>
            </a:r>
            <a:r>
              <a:rPr lang="en-US" altLang="zh-CN" sz="2800" dirty="0">
                <a:sym typeface="Wingdings" panose="05000000000000000000" pitchFamily="2" charset="2"/>
              </a:rPr>
              <a:t>&amp; computation cost in </a:t>
            </a:r>
            <a:r>
              <a:rPr lang="en-US" altLang="zh-CN" sz="2800" dirty="0">
                <a:solidFill>
                  <a:srgbClr val="FF0000"/>
                </a:solidFill>
                <a:sym typeface="Wingdings" panose="05000000000000000000" pitchFamily="2" charset="2"/>
              </a:rPr>
              <a:t>Edge Computing</a:t>
            </a:r>
            <a:endParaRPr lang="en-US" altLang="zh-CN" sz="2800" dirty="0">
              <a:solidFill>
                <a:srgbClr val="FF0000"/>
              </a:solidFill>
            </a:endParaRPr>
          </a:p>
        </p:txBody>
      </p:sp>
    </p:spTree>
    <p:extLst>
      <p:ext uri="{BB962C8B-B14F-4D97-AF65-F5344CB8AC3E}">
        <p14:creationId xmlns:p14="http://schemas.microsoft.com/office/powerpoint/2010/main" val="384572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C0B415-53EC-4EF9-9BEF-8407618E52C4}"/>
              </a:ext>
            </a:extLst>
          </p:cNvPr>
          <p:cNvSpPr>
            <a:spLocks noGrp="1"/>
          </p:cNvSpPr>
          <p:nvPr>
            <p:ph type="title"/>
          </p:nvPr>
        </p:nvSpPr>
        <p:spPr/>
        <p:txBody>
          <a:bodyPr/>
          <a:lstStyle/>
          <a:p>
            <a:r>
              <a:rPr lang="en-US" altLang="zh-CN" dirty="0"/>
              <a:t>Future Work</a:t>
            </a:r>
            <a:endParaRPr lang="zh-CN" altLang="en-US" dirty="0"/>
          </a:p>
        </p:txBody>
      </p:sp>
      <p:sp>
        <p:nvSpPr>
          <p:cNvPr id="3" name="内容占位符 2">
            <a:extLst>
              <a:ext uri="{FF2B5EF4-FFF2-40B4-BE49-F238E27FC236}">
                <a16:creationId xmlns:a16="http://schemas.microsoft.com/office/drawing/2014/main" id="{2720226D-FD1E-4AA8-81CF-1913E5E5FDB2}"/>
              </a:ext>
            </a:extLst>
          </p:cNvPr>
          <p:cNvSpPr>
            <a:spLocks noGrp="1"/>
          </p:cNvSpPr>
          <p:nvPr>
            <p:ph idx="1"/>
          </p:nvPr>
        </p:nvSpPr>
        <p:spPr/>
        <p:txBody>
          <a:bodyPr/>
          <a:lstStyle/>
          <a:p>
            <a:r>
              <a:rPr lang="en-US" altLang="zh-CN" dirty="0"/>
              <a:t>Not consider network communication </a:t>
            </a:r>
            <a:r>
              <a:rPr lang="en-US" altLang="zh-CN" dirty="0">
                <a:sym typeface="Wingdings" panose="05000000000000000000" pitchFamily="2" charset="2"/>
              </a:rPr>
              <a:t> </a:t>
            </a:r>
            <a:r>
              <a:rPr lang="en-US" altLang="zh-CN" b="1" dirty="0">
                <a:sym typeface="Wingdings" panose="05000000000000000000" pitchFamily="2" charset="2"/>
              </a:rPr>
              <a:t>Jointly optimize network bandwidth &amp; computation cost</a:t>
            </a:r>
          </a:p>
          <a:p>
            <a:endParaRPr lang="en-US" altLang="zh-CN" b="1" dirty="0">
              <a:sym typeface="Wingdings" panose="05000000000000000000" pitchFamily="2" charset="2"/>
            </a:endParaRPr>
          </a:p>
          <a:p>
            <a:endParaRPr lang="zh-CN" altLang="en-US" dirty="0"/>
          </a:p>
        </p:txBody>
      </p:sp>
    </p:spTree>
    <p:extLst>
      <p:ext uri="{BB962C8B-B14F-4D97-AF65-F5344CB8AC3E}">
        <p14:creationId xmlns:p14="http://schemas.microsoft.com/office/powerpoint/2010/main" val="179828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work</a:t>
            </a:r>
          </a:p>
        </p:txBody>
      </p:sp>
      <p:sp>
        <p:nvSpPr>
          <p:cNvPr id="10" name="Rectangle 9"/>
          <p:cNvSpPr/>
          <p:nvPr/>
        </p:nvSpPr>
        <p:spPr>
          <a:xfrm>
            <a:off x="1759944" y="3378325"/>
            <a:ext cx="8493760" cy="68580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Customize the video pipeline to the video content</a:t>
            </a:r>
          </a:p>
        </p:txBody>
      </p:sp>
    </p:spTree>
    <p:extLst>
      <p:ext uri="{BB962C8B-B14F-4D97-AF65-F5344CB8AC3E}">
        <p14:creationId xmlns:p14="http://schemas.microsoft.com/office/powerpoint/2010/main" val="222244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Video analytics pipelines are configurable</a:t>
            </a:r>
          </a:p>
        </p:txBody>
      </p:sp>
      <p:grpSp>
        <p:nvGrpSpPr>
          <p:cNvPr id="23" name="Group 22"/>
          <p:cNvGrpSpPr/>
          <p:nvPr/>
        </p:nvGrpSpPr>
        <p:grpSpPr>
          <a:xfrm>
            <a:off x="1075280" y="1950874"/>
            <a:ext cx="9903652" cy="3985286"/>
            <a:chOff x="642518" y="-1266679"/>
            <a:chExt cx="9942857" cy="4001065"/>
          </a:xfrm>
        </p:grpSpPr>
        <p:sp>
          <p:nvSpPr>
            <p:cNvPr id="5" name="Rectangle 4"/>
            <p:cNvSpPr/>
            <p:nvPr/>
          </p:nvSpPr>
          <p:spPr>
            <a:xfrm>
              <a:off x="642518" y="-1251269"/>
              <a:ext cx="9942857" cy="398565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sp>
          <p:nvSpPr>
            <p:cNvPr id="9" name="TextBox 8"/>
            <p:cNvSpPr txBox="1"/>
            <p:nvPr/>
          </p:nvSpPr>
          <p:spPr>
            <a:xfrm>
              <a:off x="816299" y="-1266679"/>
              <a:ext cx="2720658" cy="1661181"/>
            </a:xfrm>
            <a:prstGeom prst="rect">
              <a:avLst/>
            </a:prstGeom>
            <a:noFill/>
          </p:spPr>
          <p:txBody>
            <a:bodyPr wrap="none" rtlCol="0">
              <a:spAutoFit/>
            </a:bodyPr>
            <a:lstStyle/>
            <a:p>
              <a:r>
                <a:rPr lang="en-US" sz="2400" b="1" i="1" dirty="0"/>
                <a:t>Configurations:</a:t>
              </a:r>
            </a:p>
            <a:p>
              <a:pPr marL="457200" indent="-457200">
                <a:buFont typeface="Arial" charset="0"/>
                <a:buChar char="•"/>
              </a:pPr>
              <a:r>
                <a:rPr lang="en-US" sz="2400" i="1" dirty="0"/>
                <a:t>Resolution</a:t>
              </a:r>
            </a:p>
            <a:p>
              <a:pPr marL="457200" indent="-457200">
                <a:buFont typeface="Arial" charset="0"/>
                <a:buChar char="•"/>
              </a:pPr>
              <a:r>
                <a:rPr lang="en-US" sz="2400" i="1" dirty="0"/>
                <a:t>Frames rate</a:t>
              </a:r>
            </a:p>
            <a:p>
              <a:pPr marL="457200" indent="-457200">
                <a:buFont typeface="Arial" charset="0"/>
                <a:buChar char="•"/>
              </a:pPr>
              <a:r>
                <a:rPr lang="en-US" sz="2400" i="1" dirty="0"/>
                <a:t>Object detector</a:t>
              </a:r>
            </a:p>
          </p:txBody>
        </p:sp>
        <p:sp>
          <p:nvSpPr>
            <p:cNvPr id="10" name="Right Arrow 9"/>
            <p:cNvSpPr/>
            <p:nvPr/>
          </p:nvSpPr>
          <p:spPr>
            <a:xfrm>
              <a:off x="5544627" y="1097768"/>
              <a:ext cx="1070119" cy="3807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sp>
          <p:nvSpPr>
            <p:cNvPr id="11" name="TextBox 10"/>
            <p:cNvSpPr txBox="1"/>
            <p:nvPr/>
          </p:nvSpPr>
          <p:spPr>
            <a:xfrm>
              <a:off x="6609760" y="1620033"/>
              <a:ext cx="3505419" cy="954107"/>
            </a:xfrm>
            <a:prstGeom prst="rect">
              <a:avLst/>
            </a:prstGeom>
            <a:noFill/>
          </p:spPr>
          <p:txBody>
            <a:bodyPr wrap="square" rtlCol="0">
              <a:spAutoFit/>
            </a:bodyPr>
            <a:lstStyle/>
            <a:p>
              <a:pPr algn="ctr"/>
              <a:r>
                <a:rPr lang="en-US" sz="2400" b="1" dirty="0"/>
                <a:t>DNN Object Detection</a:t>
              </a:r>
            </a:p>
            <a:p>
              <a:pPr algn="ctr"/>
              <a:r>
                <a:rPr lang="en-US" sz="2400" dirty="0"/>
                <a:t>(</a:t>
              </a:r>
              <a:r>
                <a:rPr lang="en-US" sz="2400" i="1" dirty="0"/>
                <a:t>e.g.</a:t>
              </a:r>
              <a:r>
                <a:rPr lang="en-US" sz="2400" dirty="0"/>
                <a:t>, YOLO)</a:t>
              </a:r>
            </a:p>
          </p:txBody>
        </p:sp>
        <p:sp>
          <p:nvSpPr>
            <p:cNvPr id="12" name="TextBox 11"/>
            <p:cNvSpPr txBox="1"/>
            <p:nvPr/>
          </p:nvSpPr>
          <p:spPr>
            <a:xfrm>
              <a:off x="1689106" y="2073016"/>
              <a:ext cx="1104790" cy="523220"/>
            </a:xfrm>
            <a:prstGeom prst="rect">
              <a:avLst/>
            </a:prstGeom>
            <a:noFill/>
          </p:spPr>
          <p:txBody>
            <a:bodyPr wrap="none" rtlCol="0">
              <a:spAutoFit/>
            </a:bodyPr>
            <a:lstStyle/>
            <a:p>
              <a:r>
                <a:rPr lang="en-US" sz="2400" dirty="0"/>
                <a:t>1280p</a:t>
              </a:r>
            </a:p>
          </p:txBody>
        </p:sp>
        <p:sp>
          <p:nvSpPr>
            <p:cNvPr id="13" name="Right Arrow 12"/>
            <p:cNvSpPr/>
            <p:nvPr/>
          </p:nvSpPr>
          <p:spPr>
            <a:xfrm>
              <a:off x="3075225" y="957220"/>
              <a:ext cx="579105" cy="88548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l="44865" t="28341" r="35739" b="39774"/>
            <a:stretch/>
          </p:blipFill>
          <p:spPr>
            <a:xfrm>
              <a:off x="1336133" y="659213"/>
              <a:ext cx="1323177" cy="1223486"/>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l="44865" t="28341" r="35739" b="39774"/>
            <a:stretch/>
          </p:blipFill>
          <p:spPr>
            <a:xfrm>
              <a:off x="1487899" y="796585"/>
              <a:ext cx="1323177" cy="1223486"/>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l="44865" t="28341" r="35739" b="39774"/>
            <a:stretch/>
          </p:blipFill>
          <p:spPr>
            <a:xfrm>
              <a:off x="1665463" y="949238"/>
              <a:ext cx="1323177" cy="122348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l="44865" t="28341" r="35739" b="39774"/>
            <a:stretch/>
          </p:blipFill>
          <p:spPr>
            <a:xfrm>
              <a:off x="5656483" y="477854"/>
              <a:ext cx="711442" cy="657840"/>
            </a:xfrm>
            <a:prstGeom prst="rect">
              <a:avLst/>
            </a:prstGeom>
          </p:spPr>
        </p:pic>
        <p:sp>
          <p:nvSpPr>
            <p:cNvPr id="18" name="TextBox 17"/>
            <p:cNvSpPr txBox="1"/>
            <p:nvPr/>
          </p:nvSpPr>
          <p:spPr>
            <a:xfrm>
              <a:off x="5589167" y="38346"/>
              <a:ext cx="922047" cy="523220"/>
            </a:xfrm>
            <a:prstGeom prst="rect">
              <a:avLst/>
            </a:prstGeom>
            <a:noFill/>
          </p:spPr>
          <p:txBody>
            <a:bodyPr wrap="none" rtlCol="0">
              <a:spAutoFit/>
            </a:bodyPr>
            <a:lstStyle/>
            <a:p>
              <a:r>
                <a:rPr lang="en-US" sz="2400" dirty="0"/>
                <a:t>480p</a:t>
              </a:r>
              <a:endParaRPr lang="en-US" dirty="0"/>
            </a:p>
          </p:txBody>
        </p:sp>
        <p:sp>
          <p:nvSpPr>
            <p:cNvPr id="19" name="TextBox 18"/>
            <p:cNvSpPr txBox="1"/>
            <p:nvPr/>
          </p:nvSpPr>
          <p:spPr>
            <a:xfrm rot="2290779">
              <a:off x="857497" y="901760"/>
              <a:ext cx="595910" cy="782729"/>
            </a:xfrm>
            <a:prstGeom prst="rect">
              <a:avLst/>
            </a:prstGeom>
            <a:noFill/>
          </p:spPr>
          <p:txBody>
            <a:bodyPr wrap="none" rtlCol="0">
              <a:spAutoFit/>
            </a:bodyPr>
            <a:lstStyle/>
            <a:p>
              <a:r>
                <a:rPr lang="mr-IN" sz="4000" dirty="0"/>
                <a:t>…</a:t>
              </a:r>
              <a:endParaRPr lang="en-US" sz="4000" dirty="0"/>
            </a:p>
          </p:txBody>
        </p:sp>
        <p:pic>
          <p:nvPicPr>
            <p:cNvPr id="20" name="Picture 19"/>
            <p:cNvPicPr>
              <a:picLocks noChangeAspect="1"/>
            </p:cNvPicPr>
            <p:nvPr/>
          </p:nvPicPr>
          <p:blipFill>
            <a:blip r:embed="rId4" cstate="print">
              <a:duotone>
                <a:prstClr val="black"/>
                <a:schemeClr val="bg2">
                  <a:tint val="45000"/>
                  <a:satMod val="400000"/>
                </a:schemeClr>
              </a:duotone>
              <a:extLst>
                <a:ext uri="{28A0092B-C50C-407E-A947-70E740481C1C}">
                  <a14:useLocalDpi xmlns:a14="http://schemas.microsoft.com/office/drawing/2010/main"/>
                </a:ext>
              </a:extLst>
            </a:blip>
            <a:stretch>
              <a:fillRect/>
            </a:stretch>
          </p:blipFill>
          <p:spPr>
            <a:xfrm>
              <a:off x="6809593" y="578923"/>
              <a:ext cx="3243786" cy="1045298"/>
            </a:xfrm>
            <a:prstGeom prst="rect">
              <a:avLst/>
            </a:prstGeom>
            <a:ln>
              <a:solidFill>
                <a:schemeClr val="tx1"/>
              </a:solidFill>
            </a:ln>
            <a:effectLst>
              <a:outerShdw blurRad="50800" dist="76200" dir="2700000" algn="tl" rotWithShape="0">
                <a:prstClr val="black">
                  <a:alpha val="40000"/>
                </a:prstClr>
              </a:outerShdw>
            </a:effectLst>
          </p:spPr>
        </p:pic>
        <p:sp>
          <p:nvSpPr>
            <p:cNvPr id="21" name="TextBox 20"/>
            <p:cNvSpPr txBox="1"/>
            <p:nvPr/>
          </p:nvSpPr>
          <p:spPr>
            <a:xfrm>
              <a:off x="3821811" y="715154"/>
              <a:ext cx="1542135" cy="1327238"/>
            </a:xfrm>
            <a:prstGeom prst="rect">
              <a:avLst/>
            </a:prstGeom>
            <a:solidFill>
              <a:schemeClr val="bg1">
                <a:lumMod val="95000"/>
              </a:schemeClr>
            </a:solidFill>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Resizing </a:t>
              </a:r>
              <a:r>
                <a:rPr lang="en-US" sz="2400" dirty="0"/>
                <a:t>&amp;</a:t>
              </a:r>
              <a:r>
                <a:rPr lang="en-US" sz="2400" b="1" dirty="0"/>
                <a:t> Frame Selection</a:t>
              </a:r>
            </a:p>
          </p:txBody>
        </p:sp>
      </p:grpSp>
      <p:sp>
        <p:nvSpPr>
          <p:cNvPr id="25" name="Oval Callout 24"/>
          <p:cNvSpPr/>
          <p:nvPr/>
        </p:nvSpPr>
        <p:spPr>
          <a:xfrm>
            <a:off x="3885094" y="2088260"/>
            <a:ext cx="2734070" cy="764275"/>
          </a:xfrm>
          <a:prstGeom prst="wedgeEllipseCallout">
            <a:avLst>
              <a:gd name="adj1" fmla="val -62281"/>
              <a:gd name="adj2" fmla="val 41072"/>
            </a:avLst>
          </a:prstGeom>
          <a:ln w="19050"/>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2000" dirty="0"/>
              <a:t>(e.g., </a:t>
            </a:r>
            <a:r>
              <a:rPr lang="en-US" sz="2000" dirty="0" err="1">
                <a:solidFill>
                  <a:schemeClr val="tx1"/>
                </a:solidFill>
              </a:rPr>
              <a:t>VideoStorm</a:t>
            </a:r>
            <a:r>
              <a:rPr lang="en-US" sz="2000" dirty="0"/>
              <a:t>)</a:t>
            </a:r>
          </a:p>
        </p:txBody>
      </p:sp>
      <p:sp>
        <p:nvSpPr>
          <p:cNvPr id="26" name="Oval Callout 25"/>
          <p:cNvSpPr/>
          <p:nvPr/>
        </p:nvSpPr>
        <p:spPr>
          <a:xfrm>
            <a:off x="7819801" y="2622797"/>
            <a:ext cx="2734070" cy="764275"/>
          </a:xfrm>
          <a:prstGeom prst="wedgeEllipseCallout">
            <a:avLst>
              <a:gd name="adj1" fmla="val -16357"/>
              <a:gd name="adj2" fmla="val 96429"/>
            </a:avLst>
          </a:prstGeom>
          <a:ln w="19050"/>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sz="2000" dirty="0"/>
              <a:t>(e.g., </a:t>
            </a:r>
            <a:r>
              <a:rPr lang="en-US" sz="2000" dirty="0" err="1"/>
              <a:t>NoScope</a:t>
            </a:r>
            <a:r>
              <a:rPr lang="en-US" sz="2000" dirty="0"/>
              <a:t>)</a:t>
            </a:r>
          </a:p>
        </p:txBody>
      </p:sp>
      <p:sp>
        <p:nvSpPr>
          <p:cNvPr id="3" name="文本框 2">
            <a:extLst>
              <a:ext uri="{FF2B5EF4-FFF2-40B4-BE49-F238E27FC236}">
                <a16:creationId xmlns:a16="http://schemas.microsoft.com/office/drawing/2014/main" id="{409095B3-BEBA-40C4-9D6B-574CA0D2C4E6}"/>
              </a:ext>
            </a:extLst>
          </p:cNvPr>
          <p:cNvSpPr txBox="1"/>
          <p:nvPr/>
        </p:nvSpPr>
        <p:spPr>
          <a:xfrm>
            <a:off x="4461831" y="6010506"/>
            <a:ext cx="3205909" cy="400110"/>
          </a:xfrm>
          <a:prstGeom prst="rect">
            <a:avLst/>
          </a:prstGeom>
          <a:noFill/>
        </p:spPr>
        <p:txBody>
          <a:bodyPr wrap="square" rtlCol="0">
            <a:spAutoFit/>
          </a:bodyPr>
          <a:lstStyle/>
          <a:p>
            <a:pPr algn="ctr"/>
            <a:r>
              <a:rPr lang="en-US" altLang="zh-CN" sz="2000" dirty="0"/>
              <a:t>Pipeline A</a:t>
            </a:r>
            <a:endParaRPr lang="zh-CN" altLang="en-US" sz="2000" dirty="0"/>
          </a:p>
        </p:txBody>
      </p:sp>
    </p:spTree>
    <p:extLst>
      <p:ext uri="{BB962C8B-B14F-4D97-AF65-F5344CB8AC3E}">
        <p14:creationId xmlns:p14="http://schemas.microsoft.com/office/powerpoint/2010/main" val="9086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Lower frame rate </a:t>
            </a:r>
          </a:p>
        </p:txBody>
      </p:sp>
      <p:pic>
        <p:nvPicPr>
          <p:cNvPr id="6" name="demo">
            <a:hlinkClick r:id="" action="ppaction://media"/>
          </p:cNvPr>
          <p:cNvPicPr>
            <a:picLocks noGrp="1" noChangeAspect="1"/>
          </p:cNvPicPr>
          <p:nvPr>
            <p:ph idx="1"/>
            <a:videoFile r:link="rId1"/>
            <p:extLst>
              <p:ext uri="{DAA4B4D4-6D71-4841-9C94-3DE7FCFB9230}">
                <p14:media xmlns:p14="http://schemas.microsoft.com/office/powerpoint/2010/main" r:embed="rId2">
                  <p14:trim end="11500"/>
                </p14:media>
              </p:ext>
            </p:extLst>
          </p:nvPr>
        </p:nvPicPr>
        <p:blipFill>
          <a:blip r:embed="rId5"/>
          <a:stretch>
            <a:fillRect/>
          </a:stretch>
        </p:blipFill>
        <p:spPr>
          <a:xfrm>
            <a:off x="1643418" y="1644903"/>
            <a:ext cx="8972548" cy="4766232"/>
          </a:xfrm>
        </p:spPr>
      </p:pic>
    </p:spTree>
    <p:extLst>
      <p:ext uri="{BB962C8B-B14F-4D97-AF65-F5344CB8AC3E}">
        <p14:creationId xmlns:p14="http://schemas.microsoft.com/office/powerpoint/2010/main" val="3272309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47556" cy="1325563"/>
          </a:xfrm>
        </p:spPr>
        <p:txBody>
          <a:bodyPr/>
          <a:lstStyle/>
          <a:p>
            <a:r>
              <a:rPr lang="en-US" dirty="0"/>
              <a:t>Problem: Best frame rate depends on content!</a:t>
            </a:r>
          </a:p>
        </p:txBody>
      </p:sp>
      <p:pic>
        <p:nvPicPr>
          <p:cNvPr id="7" name="demo">
            <a:hlinkClick r:id="" action="ppaction://media"/>
          </p:cNvPr>
          <p:cNvPicPr>
            <a:picLocks noGrp="1" noChangeAspect="1"/>
          </p:cNvPicPr>
          <p:nvPr>
            <p:ph idx="1"/>
            <a:videoFile r:link="rId1"/>
            <p:extLst>
              <p:ext uri="{DAA4B4D4-6D71-4841-9C94-3DE7FCFB9230}">
                <p14:media xmlns:p14="http://schemas.microsoft.com/office/powerpoint/2010/main" r:embed="rId2">
                  <p14:trim st="10500"/>
                </p14:media>
              </p:ext>
            </p:extLst>
          </p:nvPr>
        </p:nvPicPr>
        <p:blipFill>
          <a:blip r:embed="rId5"/>
          <a:stretch>
            <a:fillRect/>
          </a:stretch>
        </p:blipFill>
        <p:spPr>
          <a:xfrm>
            <a:off x="1643418" y="1644903"/>
            <a:ext cx="8972548" cy="4766232"/>
          </a:xfrm>
        </p:spPr>
      </p:pic>
    </p:spTree>
    <p:extLst>
      <p:ext uri="{BB962C8B-B14F-4D97-AF65-F5344CB8AC3E}">
        <p14:creationId xmlns:p14="http://schemas.microsoft.com/office/powerpoint/2010/main" val="2044022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pPr marL="0" indent="0">
              <a:buNone/>
            </a:pPr>
            <a:endParaRPr lang="en-US" dirty="0"/>
          </a:p>
          <a:p>
            <a:r>
              <a:rPr lang="en-US" dirty="0"/>
              <a:t>Holds for other configuration knobs (resolution, NN classifier, etc.)</a:t>
            </a:r>
          </a:p>
          <a:p>
            <a:endParaRPr lang="en-US" dirty="0"/>
          </a:p>
          <a:p>
            <a:r>
              <a:rPr lang="en-US" dirty="0"/>
              <a:t>Prior work does one-time profiling at beginning</a:t>
            </a:r>
          </a:p>
        </p:txBody>
      </p:sp>
      <p:sp>
        <p:nvSpPr>
          <p:cNvPr id="4" name="Rectangle 3"/>
          <p:cNvSpPr/>
          <p:nvPr/>
        </p:nvSpPr>
        <p:spPr>
          <a:xfrm>
            <a:off x="1693035" y="2297157"/>
            <a:ext cx="8493760" cy="154394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t>Video content varies over time</a:t>
            </a:r>
          </a:p>
          <a:p>
            <a:pPr algn="ctr"/>
            <a:r>
              <a:rPr lang="en-US" sz="3200" dirty="0">
                <a:sym typeface="Symbol" panose="05050102010706020507" pitchFamily="18" charset="2"/>
              </a:rPr>
              <a:t> best configuration varies over time</a:t>
            </a:r>
            <a:endParaRPr lang="en-US" sz="3200" dirty="0"/>
          </a:p>
        </p:txBody>
      </p:sp>
    </p:spTree>
    <p:extLst>
      <p:ext uri="{BB962C8B-B14F-4D97-AF65-F5344CB8AC3E}">
        <p14:creationId xmlns:p14="http://schemas.microsoft.com/office/powerpoint/2010/main" val="25938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11389</TotalTime>
  <Words>2258</Words>
  <Application>Microsoft Office PowerPoint</Application>
  <PresentationFormat>宽屏</PresentationFormat>
  <Paragraphs>350</Paragraphs>
  <Slides>47</Slides>
  <Notes>36</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47</vt:i4>
      </vt:variant>
    </vt:vector>
  </HeadingPairs>
  <TitlesOfParts>
    <vt:vector size="59" baseType="lpstr">
      <vt:lpstr>等线</vt:lpstr>
      <vt:lpstr>等线</vt:lpstr>
      <vt:lpstr>等线 Light</vt:lpstr>
      <vt:lpstr>Arial</vt:lpstr>
      <vt:lpstr>Calibri</vt:lpstr>
      <vt:lpstr>Calibri Light</vt:lpstr>
      <vt:lpstr>Cambria Math</vt:lpstr>
      <vt:lpstr>Comic Sans MS</vt:lpstr>
      <vt:lpstr>Mangal</vt:lpstr>
      <vt:lpstr>Symbol</vt:lpstr>
      <vt:lpstr>Wingdings</vt:lpstr>
      <vt:lpstr>Office Theme</vt:lpstr>
      <vt:lpstr>Chameleon: Scalable Adaptation of Video Analytics</vt:lpstr>
      <vt:lpstr>Cameras &amp; video analysis apps are pervasive</vt:lpstr>
      <vt:lpstr>Current trends in video analytics</vt:lpstr>
      <vt:lpstr>Current trends in video analytics</vt:lpstr>
      <vt:lpstr>Prior work</vt:lpstr>
      <vt:lpstr>Video analytics pipelines are configurable</vt:lpstr>
      <vt:lpstr>Example: Lower frame rate </vt:lpstr>
      <vt:lpstr>Problem: Best frame rate depends on content!</vt:lpstr>
      <vt:lpstr>Key observation</vt:lpstr>
      <vt:lpstr>Our approach: periodic reprofiling</vt:lpstr>
      <vt:lpstr>Our approach: periodic reprofiling</vt:lpstr>
      <vt:lpstr>Potential win…</vt:lpstr>
      <vt:lpstr>Potential win… but at what cost?</vt:lpstr>
      <vt:lpstr>PowerPoint 演示文稿</vt:lpstr>
      <vt:lpstr>Idea #1: Temporal correlation</vt:lpstr>
      <vt:lpstr>Idea #1: Temporal correlation</vt:lpstr>
      <vt:lpstr>Idea #1: Temporal correlation</vt:lpstr>
      <vt:lpstr>Idea #1: Temporal correlation</vt:lpstr>
      <vt:lpstr>Idea #2: Cross-camera (Spatial) correlation</vt:lpstr>
      <vt:lpstr>Idea #2: Cross-camera correlation</vt:lpstr>
      <vt:lpstr>Idea #2: Cross-camera correlation</vt:lpstr>
      <vt:lpstr>Some caveats</vt:lpstr>
      <vt:lpstr>Putting them together (Chameleon)</vt:lpstr>
      <vt:lpstr>Putting them together (Chameleon)</vt:lpstr>
      <vt:lpstr>Putting them together (Chameleon) Temporal</vt:lpstr>
      <vt:lpstr>Putting them together (Chameleon) Temporal</vt:lpstr>
      <vt:lpstr>Putting them together (Chameleon) Temporal</vt:lpstr>
      <vt:lpstr>Putting them together (Chameleon) Spatial</vt:lpstr>
      <vt:lpstr>Putting them together (Chameleon)</vt:lpstr>
      <vt:lpstr>Idea #3: Independence of configurations</vt:lpstr>
      <vt:lpstr>Idea #3: Independence of configurations</vt:lpstr>
      <vt:lpstr>Evaluation</vt:lpstr>
      <vt:lpstr>Chameleon improves accuracy + cost (traffic)</vt:lpstr>
      <vt:lpstr>Generalizes to different dataset (cafeteria)</vt:lpstr>
      <vt:lpstr>Impact of temporal incremental updates</vt:lpstr>
      <vt:lpstr>Benefit of similar cameras</vt:lpstr>
      <vt:lpstr>Benefit of similar cameras</vt:lpstr>
      <vt:lpstr>Benefit of more cameras</vt:lpstr>
      <vt:lpstr>Impact of reduced configuration space</vt:lpstr>
      <vt:lpstr>Contribution of each idea</vt:lpstr>
      <vt:lpstr>Contribution of each idea</vt:lpstr>
      <vt:lpstr>Contribution of each idea</vt:lpstr>
      <vt:lpstr>Contribution of each idea</vt:lpstr>
      <vt:lpstr>Contribution of each idea</vt:lpstr>
      <vt:lpstr>Summary</vt:lpstr>
      <vt:lpstr>Discussion</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Chameleon: Scalable Adaptation of Video Analytics</dc:title>
  <dc:creator>Microsoft Office User</dc:creator>
  <cp:lastModifiedBy>贺 骁武</cp:lastModifiedBy>
  <cp:revision>197</cp:revision>
  <dcterms:created xsi:type="dcterms:W3CDTF">2018-08-15T00:43:06Z</dcterms:created>
  <dcterms:modified xsi:type="dcterms:W3CDTF">2019-11-20T05:12:33Z</dcterms:modified>
</cp:coreProperties>
</file>