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9"/>
    <a:srgbClr val="0072BD"/>
    <a:srgbClr val="0000FD"/>
    <a:srgbClr val="FF6565"/>
    <a:srgbClr val="00FF00"/>
    <a:srgbClr val="C00000"/>
    <a:srgbClr val="F4B183"/>
    <a:srgbClr val="D14545"/>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2" autoAdjust="0"/>
    <p:restoredTop sz="61453" autoAdjust="0"/>
  </p:normalViewPr>
  <p:slideViewPr>
    <p:cSldViewPr snapToGrid="0">
      <p:cViewPr varScale="1">
        <p:scale>
          <a:sx n="80" d="100"/>
          <a:sy n="80" d="100"/>
        </p:scale>
        <p:origin x="19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15998-B7FF-4128-A8CF-69B9F27463EE}" type="datetimeFigureOut">
              <a:rPr lang="zh-CN" altLang="en-US" smtClean="0"/>
              <a:t>2019/11/2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B11E1-1DC8-4C3F-A3AC-437868E249C2}" type="slidenum">
              <a:rPr lang="zh-CN" altLang="en-US" smtClean="0"/>
              <a:t>‹#›</a:t>
            </a:fld>
            <a:endParaRPr lang="zh-CN" altLang="en-US"/>
          </a:p>
        </p:txBody>
      </p:sp>
    </p:spTree>
    <p:extLst>
      <p:ext uri="{BB962C8B-B14F-4D97-AF65-F5344CB8AC3E}">
        <p14:creationId xmlns:p14="http://schemas.microsoft.com/office/powerpoint/2010/main" val="189411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这篇文章采用</a:t>
            </a:r>
            <a:r>
              <a:rPr lang="en-US" altLang="zh-CN" sz="1200" b="0" i="0" kern="1200" dirty="0">
                <a:solidFill>
                  <a:schemeClr val="tx1"/>
                </a:solidFill>
                <a:effectLst/>
                <a:latin typeface="+mn-lt"/>
                <a:ea typeface="+mn-ea"/>
                <a:cs typeface="+mn-cs"/>
              </a:rPr>
              <a:t>VIO</a:t>
            </a:r>
            <a:r>
              <a:rPr lang="zh-CN" altLang="en-US" sz="1200" b="0" i="0" kern="1200" dirty="0">
                <a:solidFill>
                  <a:schemeClr val="tx1"/>
                </a:solidFill>
                <a:effectLst/>
                <a:latin typeface="+mn-lt"/>
                <a:ea typeface="+mn-ea"/>
                <a:cs typeface="+mn-cs"/>
              </a:rPr>
              <a:t>与力传感器融合的方式实现位姿以及外部受力情况的联合估计。选择这篇文章，一是可供我们目前要做的</a:t>
            </a:r>
            <a:r>
              <a:rPr lang="en-US" altLang="zh-CN" sz="1200" b="0" i="0" kern="1200" dirty="0">
                <a:solidFill>
                  <a:schemeClr val="tx1"/>
                </a:solidFill>
                <a:effectLst/>
                <a:latin typeface="+mn-lt"/>
                <a:ea typeface="+mn-ea"/>
                <a:cs typeface="+mn-cs"/>
              </a:rPr>
              <a:t>VPO</a:t>
            </a:r>
            <a:r>
              <a:rPr lang="zh-CN" altLang="en-US" sz="1200" b="0" i="0" kern="1200" dirty="0">
                <a:solidFill>
                  <a:schemeClr val="tx1"/>
                </a:solidFill>
                <a:effectLst/>
                <a:latin typeface="+mn-lt"/>
                <a:ea typeface="+mn-ea"/>
                <a:cs typeface="+mn-cs"/>
              </a:rPr>
              <a:t>参考，二是以融合为契机，借此机会帮助大家更深入地理解目前主流的</a:t>
            </a:r>
            <a:r>
              <a:rPr lang="en-US" altLang="zh-CN" sz="1200" b="0" i="0" kern="1200" dirty="0">
                <a:solidFill>
                  <a:schemeClr val="tx1"/>
                </a:solidFill>
                <a:effectLst/>
                <a:latin typeface="+mn-lt"/>
                <a:ea typeface="+mn-ea"/>
                <a:cs typeface="+mn-cs"/>
              </a:rPr>
              <a:t>VIO</a:t>
            </a:r>
            <a:r>
              <a:rPr lang="zh-CN" altLang="en-US" sz="1200" b="0" i="0" kern="1200" dirty="0">
                <a:solidFill>
                  <a:schemeClr val="tx1"/>
                </a:solidFill>
                <a:effectLst/>
                <a:latin typeface="+mn-lt"/>
                <a:ea typeface="+mn-ea"/>
                <a:cs typeface="+mn-cs"/>
              </a:rPr>
              <a:t>系统的机理。（</a:t>
            </a:r>
            <a:r>
              <a:rPr lang="en-US" altLang="zh-CN" sz="1200" b="0" i="0" kern="1200" dirty="0">
                <a:solidFill>
                  <a:schemeClr val="tx1"/>
                </a:solidFill>
                <a:effectLst/>
                <a:latin typeface="+mn-lt"/>
                <a:ea typeface="+mn-ea"/>
                <a:cs typeface="+mn-cs"/>
              </a:rPr>
              <a:t>RSS2019</a:t>
            </a:r>
            <a:r>
              <a:rPr lang="zh-CN" altLang="en-US" sz="1200" b="0" i="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fld id="{490B11E1-1DC8-4C3F-A3AC-437868E249C2}" type="slidenum">
              <a:rPr lang="zh-CN" altLang="en-US" smtClean="0"/>
              <a:t>1</a:t>
            </a:fld>
            <a:endParaRPr lang="zh-CN" altLang="en-US"/>
          </a:p>
        </p:txBody>
      </p:sp>
    </p:spTree>
    <p:extLst>
      <p:ext uri="{BB962C8B-B14F-4D97-AF65-F5344CB8AC3E}">
        <p14:creationId xmlns:p14="http://schemas.microsoft.com/office/powerpoint/2010/main" val="129723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实验包含三个部分，模拟，数据集测试，以及现场测试。</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在模拟部分比较了轨迹精度和平均求解时间（表格），平均定位精度可以提升</a:t>
            </a:r>
            <a:r>
              <a:rPr lang="en-US" altLang="zh-CN" sz="1200" b="0" i="0" kern="1200" dirty="0">
                <a:solidFill>
                  <a:schemeClr val="tx1"/>
                </a:solidFill>
                <a:effectLst/>
                <a:latin typeface="+mn-lt"/>
                <a:ea typeface="+mn-ea"/>
                <a:cs typeface="+mn-cs"/>
              </a:rPr>
              <a:t>15%</a:t>
            </a:r>
            <a:r>
              <a:rPr lang="zh-CN" altLang="en-US" sz="1200" b="0" i="0" kern="1200" dirty="0">
                <a:solidFill>
                  <a:schemeClr val="tx1"/>
                </a:solidFill>
                <a:effectLst/>
                <a:latin typeface="+mn-lt"/>
                <a:ea typeface="+mn-ea"/>
                <a:cs typeface="+mn-cs"/>
              </a:rPr>
              <a:t>，且没有显著增加计算时间。从表格中圈出来的地方可以看到，即使是没有外部力的时候精度也有比较大的提升，推测这是因为融合了推力信息。</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同时还比较了用直接法计算外部力和估计得到的结果。可以看到尽管</a:t>
            </a:r>
            <a:r>
              <a:rPr lang="en-US" altLang="zh-CN" sz="1200" b="0" i="0" kern="1200" dirty="0">
                <a:solidFill>
                  <a:schemeClr val="tx1"/>
                </a:solidFill>
                <a:effectLst/>
                <a:latin typeface="+mn-lt"/>
                <a:ea typeface="+mn-ea"/>
                <a:cs typeface="+mn-cs"/>
              </a:rPr>
              <a:t>VIMO</a:t>
            </a:r>
            <a:r>
              <a:rPr lang="zh-CN" altLang="en-US" sz="1200" b="0" i="0" kern="1200" dirty="0">
                <a:solidFill>
                  <a:schemeClr val="tx1"/>
                </a:solidFill>
                <a:effectLst/>
                <a:latin typeface="+mn-lt"/>
                <a:ea typeface="+mn-ea"/>
                <a:cs typeface="+mn-cs"/>
              </a:rPr>
              <a:t>还是存在噪声但是比用直接法估计好了非常多。</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0B11E1-1DC8-4C3F-A3AC-437868E249C2}" type="slidenum">
              <a:rPr lang="zh-CN" altLang="en-US" smtClean="0"/>
              <a:t>10</a:t>
            </a:fld>
            <a:endParaRPr lang="zh-CN" altLang="en-US"/>
          </a:p>
        </p:txBody>
      </p:sp>
    </p:spTree>
    <p:extLst>
      <p:ext uri="{BB962C8B-B14F-4D97-AF65-F5344CB8AC3E}">
        <p14:creationId xmlns:p14="http://schemas.microsoft.com/office/powerpoint/2010/main" val="407871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数据集测试用了一个叫</a:t>
            </a:r>
            <a:r>
              <a:rPr lang="en-US" altLang="zh-CN" sz="1200" b="0" i="0" kern="1200" dirty="0">
                <a:solidFill>
                  <a:schemeClr val="tx1"/>
                </a:solidFill>
                <a:effectLst/>
                <a:latin typeface="+mn-lt"/>
                <a:ea typeface="+mn-ea"/>
                <a:cs typeface="+mn-cs"/>
              </a:rPr>
              <a:t>Blackbird</a:t>
            </a:r>
            <a:r>
              <a:rPr lang="zh-CN" altLang="en-US" sz="1200" b="0" i="0" kern="1200" dirty="0">
                <a:solidFill>
                  <a:schemeClr val="tx1"/>
                </a:solidFill>
                <a:effectLst/>
                <a:latin typeface="+mn-lt"/>
                <a:ea typeface="+mn-ea"/>
                <a:cs typeface="+mn-cs"/>
              </a:rPr>
              <a:t>的数据集，这个数据集除了包含图像和</a:t>
            </a:r>
            <a:r>
              <a:rPr lang="en-US" altLang="zh-CN" sz="1200" b="0" i="0" kern="1200" dirty="0">
                <a:solidFill>
                  <a:schemeClr val="tx1"/>
                </a:solidFill>
                <a:effectLst/>
                <a:latin typeface="+mn-lt"/>
                <a:ea typeface="+mn-ea"/>
                <a:cs typeface="+mn-cs"/>
              </a:rPr>
              <a:t>IMU</a:t>
            </a:r>
            <a:r>
              <a:rPr lang="zh-CN" altLang="en-US" sz="1200" b="0" i="0" kern="1200" dirty="0">
                <a:solidFill>
                  <a:schemeClr val="tx1"/>
                </a:solidFill>
                <a:effectLst/>
                <a:latin typeface="+mn-lt"/>
                <a:ea typeface="+mn-ea"/>
                <a:cs typeface="+mn-cs"/>
              </a:rPr>
              <a:t>之外还包括推力数据。尽管不包含外力仍然可以看到有一定的提升，说明外力确实符合高斯噪声模型。</a:t>
            </a:r>
            <a:endParaRPr lang="zh-CN" altLang="en-US" dirty="0"/>
          </a:p>
        </p:txBody>
      </p:sp>
      <p:sp>
        <p:nvSpPr>
          <p:cNvPr id="4" name="灯片编号占位符 3"/>
          <p:cNvSpPr>
            <a:spLocks noGrp="1"/>
          </p:cNvSpPr>
          <p:nvPr>
            <p:ph type="sldNum" sz="quarter" idx="10"/>
          </p:nvPr>
        </p:nvSpPr>
        <p:spPr/>
        <p:txBody>
          <a:bodyPr/>
          <a:lstStyle/>
          <a:p>
            <a:fld id="{490B11E1-1DC8-4C3F-A3AC-437868E249C2}" type="slidenum">
              <a:rPr lang="zh-CN" altLang="en-US" smtClean="0"/>
              <a:t>11</a:t>
            </a:fld>
            <a:endParaRPr lang="zh-CN" altLang="en-US"/>
          </a:p>
        </p:txBody>
      </p:sp>
    </p:spTree>
    <p:extLst>
      <p:ext uri="{BB962C8B-B14F-4D97-AF65-F5344CB8AC3E}">
        <p14:creationId xmlns:p14="http://schemas.microsoft.com/office/powerpoint/2010/main" val="252698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现场测试：使用无人机进行测试，用</a:t>
            </a:r>
            <a:r>
              <a:rPr lang="en-US" altLang="zh-CN" sz="1200" b="0" i="0" kern="1200" dirty="0" err="1">
                <a:solidFill>
                  <a:schemeClr val="tx1"/>
                </a:solidFill>
                <a:effectLst/>
                <a:latin typeface="+mn-lt"/>
                <a:ea typeface="+mn-ea"/>
                <a:cs typeface="+mn-cs"/>
              </a:rPr>
              <a:t>OptiTrack</a:t>
            </a:r>
            <a:r>
              <a:rPr lang="zh-CN" altLang="en-US" sz="1200" b="0" i="0" kern="1200" dirty="0">
                <a:solidFill>
                  <a:schemeClr val="tx1"/>
                </a:solidFill>
                <a:effectLst/>
                <a:latin typeface="+mn-lt"/>
                <a:ea typeface="+mn-ea"/>
                <a:cs typeface="+mn-cs"/>
              </a:rPr>
              <a:t>直接获取位姿，还使用了一个力传感器，无人机停在空中的时候用大约</a:t>
            </a:r>
            <a:r>
              <a:rPr lang="en-US" altLang="zh-CN" sz="1200" b="0" i="0" kern="1200" dirty="0">
                <a:solidFill>
                  <a:schemeClr val="tx1"/>
                </a:solidFill>
                <a:effectLst/>
                <a:latin typeface="+mn-lt"/>
                <a:ea typeface="+mn-ea"/>
                <a:cs typeface="+mn-cs"/>
              </a:rPr>
              <a:t>3N</a:t>
            </a:r>
            <a:r>
              <a:rPr lang="zh-CN" altLang="en-US" sz="1200" b="0" i="0" kern="1200" dirty="0">
                <a:solidFill>
                  <a:schemeClr val="tx1"/>
                </a:solidFill>
                <a:effectLst/>
                <a:latin typeface="+mn-lt"/>
                <a:ea typeface="+mn-ea"/>
                <a:cs typeface="+mn-cs"/>
              </a:rPr>
              <a:t>的力去触碰放置力学传感器的一端，将读数与估计的结果进行比较。可以看到虽然存在比较大的噪声，基本上还是能够还原出大致轮廓的。</a:t>
            </a:r>
            <a:endParaRPr lang="zh-CN" altLang="en-US" dirty="0"/>
          </a:p>
        </p:txBody>
      </p:sp>
      <p:sp>
        <p:nvSpPr>
          <p:cNvPr id="4" name="灯片编号占位符 3"/>
          <p:cNvSpPr>
            <a:spLocks noGrp="1"/>
          </p:cNvSpPr>
          <p:nvPr>
            <p:ph type="sldNum" sz="quarter" idx="10"/>
          </p:nvPr>
        </p:nvSpPr>
        <p:spPr/>
        <p:txBody>
          <a:bodyPr/>
          <a:lstStyle/>
          <a:p>
            <a:fld id="{490B11E1-1DC8-4C3F-A3AC-437868E249C2}" type="slidenum">
              <a:rPr lang="zh-CN" altLang="en-US" smtClean="0"/>
              <a:t>12</a:t>
            </a:fld>
            <a:endParaRPr lang="zh-CN" altLang="en-US"/>
          </a:p>
        </p:txBody>
      </p:sp>
    </p:spTree>
    <p:extLst>
      <p:ext uri="{BB962C8B-B14F-4D97-AF65-F5344CB8AC3E}">
        <p14:creationId xmlns:p14="http://schemas.microsoft.com/office/powerpoint/2010/main" val="327824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接下来是我个人看这篇文章的一点感想</a:t>
            </a:r>
            <a:endParaRPr lang="en-US" altLang="zh-CN" dirty="0"/>
          </a:p>
          <a:p>
            <a:r>
              <a:rPr lang="zh-CN" altLang="en-US" dirty="0"/>
              <a:t>我们要完成的是</a:t>
            </a:r>
            <a:r>
              <a:rPr lang="en-US" altLang="zh-CN" dirty="0"/>
              <a:t>VPO</a:t>
            </a:r>
            <a:r>
              <a:rPr lang="zh-CN" altLang="en-US" dirty="0"/>
              <a:t>，将行人的运动信息融合进</a:t>
            </a:r>
            <a:r>
              <a:rPr lang="en-US" altLang="zh-CN" dirty="0"/>
              <a:t>VIO</a:t>
            </a:r>
            <a:r>
              <a:rPr lang="zh-CN" altLang="en-US" dirty="0"/>
              <a:t>中，之所以要去做这么一件事情，我们当时在手机上做实验的时候经常会遇到速度估计不准确（运行很短的事件就飞出去）和尺度恢复存在较大差距的问题，一方面是由于手机上</a:t>
            </a:r>
            <a:r>
              <a:rPr lang="en-US" altLang="zh-CN" dirty="0"/>
              <a:t>IMU</a:t>
            </a:r>
            <a:r>
              <a:rPr lang="zh-CN" altLang="en-US" baseline="0" dirty="0"/>
              <a:t>的性能比较差，另一方面就是</a:t>
            </a:r>
            <a:r>
              <a:rPr lang="en-US" altLang="zh-CN" baseline="0" dirty="0"/>
              <a:t>VIO</a:t>
            </a:r>
            <a:r>
              <a:rPr lang="zh-CN" altLang="en-US" baseline="0" dirty="0"/>
              <a:t>对速度和位置的估计对参数非常敏感，因为</a:t>
            </a:r>
            <a:r>
              <a:rPr lang="en-US" altLang="zh-CN" baseline="0" dirty="0"/>
              <a:t>IMU</a:t>
            </a:r>
            <a:r>
              <a:rPr lang="zh-CN" altLang="en-US" baseline="0" dirty="0"/>
              <a:t>本身就是一个提供的导数是导数传感器，原函数怎么加常数都没有问题。现有的框架没有办法对速度的最大值给出一个很好的限制。而行人运动的这个特点又是非常明显的。所以我们可以考虑将这种运动的特点融合进去。</a:t>
            </a:r>
            <a:endParaRPr lang="en-US" altLang="zh-CN" baseline="0" dirty="0"/>
          </a:p>
          <a:p>
            <a:endParaRPr lang="en-US" altLang="zh-CN" baseline="0" dirty="0"/>
          </a:p>
          <a:p>
            <a:r>
              <a:rPr lang="zh-CN" altLang="en-US" baseline="0" dirty="0"/>
              <a:t>关于实现融合的方法，不论是从</a:t>
            </a:r>
            <a:r>
              <a:rPr lang="en-US" altLang="zh-CN" baseline="0" dirty="0"/>
              <a:t>VO</a:t>
            </a:r>
            <a:r>
              <a:rPr lang="zh-CN" altLang="en-US" baseline="0" dirty="0"/>
              <a:t>的</a:t>
            </a:r>
            <a:r>
              <a:rPr lang="en-US" altLang="zh-CN" baseline="0" dirty="0"/>
              <a:t>EKF</a:t>
            </a:r>
            <a:r>
              <a:rPr lang="zh-CN" altLang="en-US" baseline="0" dirty="0"/>
              <a:t>到</a:t>
            </a:r>
            <a:r>
              <a:rPr lang="en-US" altLang="zh-CN" baseline="0" dirty="0"/>
              <a:t>smooth optimization</a:t>
            </a:r>
            <a:r>
              <a:rPr lang="zh-CN" altLang="en-US" baseline="0" dirty="0"/>
              <a:t>还是</a:t>
            </a:r>
            <a:r>
              <a:rPr lang="en-US" altLang="zh-CN" baseline="0" dirty="0"/>
              <a:t>VIO</a:t>
            </a:r>
            <a:r>
              <a:rPr lang="zh-CN" altLang="en-US" baseline="0" dirty="0"/>
              <a:t>的松耦合到紧耦合或者这篇文章讲到的</a:t>
            </a:r>
            <a:r>
              <a:rPr lang="en-US" altLang="zh-CN" baseline="0" dirty="0"/>
              <a:t>deterministic-&gt;filtering-&gt;optimization</a:t>
            </a:r>
            <a:r>
              <a:rPr lang="zh-CN" altLang="en-US" baseline="0" dirty="0"/>
              <a:t>，最终的阶段都是用因子图来统一地表示和求解优化问题，一方面是实现状态之间更加紧密的关联</a:t>
            </a:r>
            <a:r>
              <a:rPr lang="en-US" altLang="zh-CN" baseline="0" dirty="0"/>
              <a:t>(tightly coupled)</a:t>
            </a:r>
            <a:r>
              <a:rPr lang="zh-CN" altLang="en-US" baseline="0" dirty="0"/>
              <a:t>，另一方面也是通过增加考察的状态数</a:t>
            </a:r>
            <a:r>
              <a:rPr lang="en-US" altLang="zh-CN" baseline="0" dirty="0"/>
              <a:t>(higher order)</a:t>
            </a:r>
            <a:r>
              <a:rPr lang="zh-CN" altLang="en-US" baseline="0" dirty="0"/>
              <a:t>来提升求解的精度。</a:t>
            </a:r>
            <a:endParaRPr lang="en-US" altLang="zh-CN" baseline="0" dirty="0"/>
          </a:p>
          <a:p>
            <a:endParaRPr lang="en-US" altLang="zh-CN" baseline="0" dirty="0"/>
          </a:p>
          <a:p>
            <a:r>
              <a:rPr lang="zh-CN" altLang="en-US" baseline="0" dirty="0"/>
              <a:t>右边是我参考这篇文章考虑的一个因子图，直接考虑将每一步的长度作为一个待估计的优化变量，约束的关系就是估计出来的长度和借助</a:t>
            </a:r>
            <a:r>
              <a:rPr lang="en-US" altLang="zh-CN" baseline="0" dirty="0"/>
              <a:t>VIO</a:t>
            </a:r>
            <a:r>
              <a:rPr lang="zh-CN" altLang="en-US" baseline="0" dirty="0"/>
              <a:t>得到的相对距离之差。现有模型都存在的一个问题是即使上下摇晃而不真正走，</a:t>
            </a:r>
            <a:r>
              <a:rPr lang="en-US" altLang="zh-CN" baseline="0" dirty="0"/>
              <a:t>PDR</a:t>
            </a:r>
            <a:r>
              <a:rPr lang="zh-CN" altLang="en-US" baseline="0" dirty="0"/>
              <a:t>也会认为是存在步数的并且通常给出的步长非常不准。因此一开始的时候完成步长估计我认为应该采用一个类似矩形波这样的速降函数，仅仅完成限尾，而不对具体步长做要求。如果进一步还考虑到相邻的步长之间可能存在的相似性，还可以进一步添加联合分布，不过这个暂时还没有想好，但是不可否认，考虑了相邻步长之间的关系之后步长的变化会更加光滑，抗噪声能力也会更强。</a:t>
            </a:r>
            <a:endParaRPr lang="en-US" altLang="zh-CN" baseline="0" dirty="0"/>
          </a:p>
        </p:txBody>
      </p:sp>
      <p:sp>
        <p:nvSpPr>
          <p:cNvPr id="4" name="灯片编号占位符 3"/>
          <p:cNvSpPr>
            <a:spLocks noGrp="1"/>
          </p:cNvSpPr>
          <p:nvPr>
            <p:ph type="sldNum" sz="quarter" idx="10"/>
          </p:nvPr>
        </p:nvSpPr>
        <p:spPr/>
        <p:txBody>
          <a:bodyPr/>
          <a:lstStyle/>
          <a:p>
            <a:fld id="{490B11E1-1DC8-4C3F-A3AC-437868E249C2}" type="slidenum">
              <a:rPr lang="zh-CN" altLang="en-US" smtClean="0"/>
              <a:t>13</a:t>
            </a:fld>
            <a:endParaRPr lang="zh-CN" altLang="en-US"/>
          </a:p>
        </p:txBody>
      </p:sp>
    </p:spTree>
    <p:extLst>
      <p:ext uri="{BB962C8B-B14F-4D97-AF65-F5344CB8AC3E}">
        <p14:creationId xmlns:p14="http://schemas.microsoft.com/office/powerpoint/2010/main" val="3856311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B11E1-1DC8-4C3F-A3AC-437868E249C2}" type="slidenum">
              <a:rPr lang="zh-CN" altLang="en-US" smtClean="0"/>
              <a:t>14</a:t>
            </a:fld>
            <a:endParaRPr lang="zh-CN" altLang="en-US"/>
          </a:p>
        </p:txBody>
      </p:sp>
    </p:spTree>
    <p:extLst>
      <p:ext uri="{BB962C8B-B14F-4D97-AF65-F5344CB8AC3E}">
        <p14:creationId xmlns:p14="http://schemas.microsoft.com/office/powerpoint/2010/main" val="206824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无人机的控制已经发展的日臻成熟，出现了很多日常生活中的应用，比如对农田进行灌溉，小型室内场景灭火，甚至包括运送像快递包裹这样的小型物品。不只是物品，无人机很多时候还会和人有物理的接触</a:t>
            </a:r>
            <a:endParaRPr lang="en-US" altLang="zh-CN" dirty="0"/>
          </a:p>
          <a:p>
            <a:r>
              <a:rPr lang="zh-CN" altLang="en-US" dirty="0"/>
              <a:t>这些应用都涉及到无人机和外部的相互作用，一个自然的问题是如何估计无人机与外部物体的相互作用从而提供更加稳定的控制。</a:t>
            </a:r>
          </a:p>
        </p:txBody>
      </p:sp>
      <p:sp>
        <p:nvSpPr>
          <p:cNvPr id="4" name="灯片编号占位符 3"/>
          <p:cNvSpPr>
            <a:spLocks noGrp="1"/>
          </p:cNvSpPr>
          <p:nvPr>
            <p:ph type="sldNum" sz="quarter" idx="5"/>
          </p:nvPr>
        </p:nvSpPr>
        <p:spPr/>
        <p:txBody>
          <a:bodyPr/>
          <a:lstStyle/>
          <a:p>
            <a:fld id="{490B11E1-1DC8-4C3F-A3AC-437868E249C2}" type="slidenum">
              <a:rPr lang="zh-CN" altLang="en-US" smtClean="0"/>
              <a:t>2</a:t>
            </a:fld>
            <a:endParaRPr lang="zh-CN" altLang="en-US"/>
          </a:p>
        </p:txBody>
      </p:sp>
    </p:spTree>
    <p:extLst>
      <p:ext uri="{BB962C8B-B14F-4D97-AF65-F5344CB8AC3E}">
        <p14:creationId xmlns:p14="http://schemas.microsoft.com/office/powerpoint/2010/main" val="244441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无人机平台通常配备有非常丰富的编程接口，大部分无人机支持从接口中读出驱动力</a:t>
                </a:r>
                <a:r>
                  <a:rPr lang="en-US" altLang="zh-CN" dirty="0"/>
                  <a:t>(</a:t>
                </a:r>
                <a:r>
                  <a:rPr lang="zh-CN" altLang="en-US" dirty="0"/>
                  <a:t>上面的</a:t>
                </a:r>
                <a14:m>
                  <m:oMath xmlns:m="http://schemas.openxmlformats.org/officeDocument/2006/math">
                    <m:sSub>
                      <m:sSubPr>
                        <m:ctrlPr>
                          <a:rPr lang="zh-CN" altLang="en-US" sz="1200" i="1" smtClean="0">
                            <a:latin typeface="Cambria Math" panose="02040503050406030204" pitchFamily="18" charset="0"/>
                          </a:rPr>
                        </m:ctrlPr>
                      </m:sSubPr>
                      <m:e>
                        <m:r>
                          <a:rPr lang="zh-CN" altLang="en-US" sz="1200" b="1" i="1">
                            <a:latin typeface="Cambria Math" panose="02040503050406030204" pitchFamily="18" charset="0"/>
                          </a:rPr>
                          <m:t>𝑭</m:t>
                        </m:r>
                      </m:e>
                      <m:sub>
                        <m:r>
                          <a:rPr lang="en-US" altLang="zh-CN" sz="1200" b="0" i="1" smtClean="0">
                            <a:latin typeface="Cambria Math" panose="02040503050406030204" pitchFamily="18" charset="0"/>
                          </a:rPr>
                          <m:t>𝑎𝑐</m:t>
                        </m:r>
                        <m:r>
                          <a:rPr lang="zh-CN" altLang="en-US" sz="1200" i="1">
                            <a:latin typeface="Cambria Math" panose="02040503050406030204" pitchFamily="18" charset="0"/>
                          </a:rPr>
                          <m:t>𝑡</m:t>
                        </m:r>
                      </m:sub>
                    </m:sSub>
                    <m:r>
                      <a:rPr lang="zh-CN" altLang="en-US" sz="1200" i="1">
                        <a:latin typeface="Cambria Math" panose="02040503050406030204" pitchFamily="18" charset="0"/>
                      </a:rPr>
                      <m:t>，</m:t>
                    </m:r>
                  </m:oMath>
                </a14:m>
                <a:r>
                  <a:rPr lang="zh-CN" altLang="en-US" dirty="0"/>
                  <a:t>后面称为推力</a:t>
                </a:r>
                <a:r>
                  <a:rPr lang="en-US" altLang="zh-CN" dirty="0"/>
                  <a:t>thrust)</a:t>
                </a:r>
                <a:r>
                  <a:rPr lang="zh-CN" altLang="en-US" dirty="0"/>
                  <a:t>，最直接的估计受力的方式就是牛顿第二定律</a:t>
                </a:r>
                <a:r>
                  <a:rPr lang="en-US" altLang="zh-CN" dirty="0"/>
                  <a:t>(</a:t>
                </a:r>
                <a:r>
                  <a:rPr lang="zh-CN" altLang="en-US" dirty="0"/>
                  <a:t>也称为确定性方法</a:t>
                </a:r>
                <a:r>
                  <a:rPr lang="en-US" altLang="zh-CN" dirty="0"/>
                  <a:t>)</a:t>
                </a:r>
                <a:r>
                  <a:rPr lang="zh-CN" altLang="en-US" dirty="0"/>
                  <a:t>，将无人机受力分成驱动力，重力以及想要求解的外部作用，利用</a:t>
                </a:r>
                <a:r>
                  <a:rPr lang="en-US" altLang="zh-CN" dirty="0"/>
                  <a:t>IMU</a:t>
                </a:r>
                <a:r>
                  <a:rPr lang="zh-CN" altLang="en-US" dirty="0"/>
                  <a:t>读出的加速度即可求解外力。</a:t>
                </a:r>
                <a:endParaRPr lang="en-US" altLang="zh-CN" dirty="0"/>
              </a:p>
              <a:p>
                <a:r>
                  <a:rPr lang="zh-CN" altLang="en-US" dirty="0"/>
                  <a:t>然而这种方式存在的问题是</a:t>
                </a:r>
                <a:r>
                  <a:rPr lang="en-US" altLang="zh-CN" dirty="0"/>
                  <a:t>…</a:t>
                </a:r>
                <a:endParaRPr lang="zh-CN" altLang="en-US" dirty="0"/>
              </a:p>
            </p:txBody>
          </p:sp>
        </mc:Choice>
        <mc:Fallback xmlns="">
          <p:sp>
            <p:nvSpPr>
              <p:cNvPr id="3" name="备注占位符 2"/>
              <p:cNvSpPr>
                <a:spLocks noGrp="1"/>
              </p:cNvSpPr>
              <p:nvPr>
                <p:ph type="body" idx="1"/>
              </p:nvPr>
            </p:nvSpPr>
            <p:spPr/>
            <p:txBody>
              <a:bodyPr/>
              <a:lstStyle/>
              <a:p>
                <a:r>
                  <a:rPr lang="zh-CN" altLang="en-US" dirty="0"/>
                  <a:t>无人机平台通常配备有非常丰富的编程接口，大部分无人机支持从接口中读出驱动力</a:t>
                </a:r>
                <a:r>
                  <a:rPr lang="en-US" altLang="zh-CN" dirty="0"/>
                  <a:t>(</a:t>
                </a:r>
                <a:r>
                  <a:rPr lang="zh-CN" altLang="en-US" dirty="0"/>
                  <a:t>上面的</a:t>
                </a:r>
                <a:r>
                  <a:rPr lang="zh-CN" altLang="en-US" sz="1200" b="1" i="0">
                    <a:latin typeface="Cambria Math" panose="02040503050406030204" pitchFamily="18" charset="0"/>
                  </a:rPr>
                  <a:t>𝑭_</a:t>
                </a:r>
                <a:r>
                  <a:rPr lang="en-US" altLang="zh-CN" sz="1200" b="0" i="0">
                    <a:latin typeface="Cambria Math" panose="02040503050406030204" pitchFamily="18" charset="0"/>
                  </a:rPr>
                  <a:t>𝑎𝑐</a:t>
                </a:r>
                <a:r>
                  <a:rPr lang="zh-CN" altLang="en-US" sz="1200" i="0">
                    <a:latin typeface="Cambria Math" panose="02040503050406030204" pitchFamily="18" charset="0"/>
                  </a:rPr>
                  <a:t>𝑡，</a:t>
                </a:r>
                <a:r>
                  <a:rPr lang="zh-CN" altLang="en-US" dirty="0"/>
                  <a:t>后面称为推力</a:t>
                </a:r>
                <a:r>
                  <a:rPr lang="en-US" altLang="zh-CN" dirty="0"/>
                  <a:t>thrust)</a:t>
                </a:r>
                <a:r>
                  <a:rPr lang="zh-CN" altLang="en-US" dirty="0"/>
                  <a:t>，最直接的估计受力的方式就是牛顿第二定律</a:t>
                </a:r>
                <a:r>
                  <a:rPr lang="en-US" altLang="zh-CN" dirty="0"/>
                  <a:t>(</a:t>
                </a:r>
                <a:r>
                  <a:rPr lang="zh-CN" altLang="en-US" dirty="0"/>
                  <a:t>也称为确定性方法</a:t>
                </a:r>
                <a:r>
                  <a:rPr lang="en-US" altLang="zh-CN" dirty="0"/>
                  <a:t>)</a:t>
                </a:r>
                <a:r>
                  <a:rPr lang="zh-CN" altLang="en-US" dirty="0"/>
                  <a:t>，将无人机受力分成驱动力，重力以及想要求解的外部作用，利用</a:t>
                </a:r>
                <a:r>
                  <a:rPr lang="en-US" altLang="zh-CN" dirty="0"/>
                  <a:t>IMU</a:t>
                </a:r>
                <a:r>
                  <a:rPr lang="zh-CN" altLang="en-US" dirty="0"/>
                  <a:t>读出的加速度即可求解外力。</a:t>
                </a:r>
                <a:endParaRPr lang="en-US" altLang="zh-CN" dirty="0"/>
              </a:p>
              <a:p>
                <a:r>
                  <a:rPr lang="zh-CN" altLang="en-US" dirty="0"/>
                  <a:t>然而这种方式存在的问题是</a:t>
                </a:r>
                <a:r>
                  <a:rPr lang="en-US" altLang="zh-CN" dirty="0"/>
                  <a:t>…</a:t>
                </a:r>
                <a:endParaRPr lang="zh-CN" altLang="en-US" dirty="0"/>
              </a:p>
            </p:txBody>
          </p:sp>
        </mc:Fallback>
      </mc:AlternateContent>
      <p:sp>
        <p:nvSpPr>
          <p:cNvPr id="4" name="灯片编号占位符 3"/>
          <p:cNvSpPr>
            <a:spLocks noGrp="1"/>
          </p:cNvSpPr>
          <p:nvPr>
            <p:ph type="sldNum" sz="quarter" idx="5"/>
          </p:nvPr>
        </p:nvSpPr>
        <p:spPr/>
        <p:txBody>
          <a:bodyPr/>
          <a:lstStyle/>
          <a:p>
            <a:fld id="{490B11E1-1DC8-4C3F-A3AC-437868E249C2}" type="slidenum">
              <a:rPr lang="zh-CN" altLang="en-US" smtClean="0"/>
              <a:t>3</a:t>
            </a:fld>
            <a:endParaRPr lang="zh-CN" altLang="en-US"/>
          </a:p>
        </p:txBody>
      </p:sp>
    </p:spTree>
    <p:extLst>
      <p:ext uri="{BB962C8B-B14F-4D97-AF65-F5344CB8AC3E}">
        <p14:creationId xmlns:p14="http://schemas.microsoft.com/office/powerpoint/2010/main" val="254523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另外一种方法是在力学模型中加入噪声。基本的想法用这样两个式子来表示。</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第一个方程是驱动方程，它表明下一个时刻的状态由上一个时刻的状态以及驱动力，驱动力噪声还有外部力作用决定。用第一个方程可以给出对下一时刻状态的一个先验估计。</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第二个方程是观测方程。利用观测得到的结果（如特征点在像素平面上的投影以及</a:t>
            </a:r>
            <a:r>
              <a:rPr lang="en-US" altLang="zh-CN" sz="1200" b="0" i="0" kern="1200" dirty="0">
                <a:solidFill>
                  <a:schemeClr val="tx1"/>
                </a:solidFill>
                <a:effectLst/>
                <a:latin typeface="+mn-lt"/>
                <a:ea typeface="+mn-ea"/>
                <a:cs typeface="+mn-cs"/>
              </a:rPr>
              <a:t>IMU</a:t>
            </a:r>
            <a:r>
              <a:rPr lang="zh-CN" altLang="en-US" sz="1200" b="0" i="0" kern="1200" dirty="0">
                <a:solidFill>
                  <a:schemeClr val="tx1"/>
                </a:solidFill>
                <a:effectLst/>
                <a:latin typeface="+mn-lt"/>
                <a:ea typeface="+mn-ea"/>
                <a:cs typeface="+mn-cs"/>
              </a:rPr>
              <a:t>测量到的加速度还有角速度）来对下一时刻的状态产生一个约束，根据观测结果求状态的最大后验，进一步求噪声以及外部力干扰的最大后验。</a:t>
            </a:r>
            <a:r>
              <a:rPr lang="zh-CN" altLang="en-US" sz="1200" b="1" i="0" kern="1200" dirty="0">
                <a:solidFill>
                  <a:schemeClr val="tx1"/>
                </a:solidFill>
                <a:effectLst/>
                <a:latin typeface="+mn-lt"/>
                <a:ea typeface="+mn-ea"/>
                <a:cs typeface="+mn-cs"/>
              </a:rPr>
              <a:t>这实际上就是</a:t>
            </a:r>
            <a:r>
              <a:rPr lang="en-US" altLang="zh-CN" sz="1200" b="1" i="0" kern="1200" dirty="0">
                <a:solidFill>
                  <a:schemeClr val="tx1"/>
                </a:solidFill>
                <a:effectLst/>
                <a:latin typeface="+mn-lt"/>
                <a:ea typeface="+mn-ea"/>
                <a:cs typeface="+mn-cs"/>
              </a:rPr>
              <a:t>Kalman</a:t>
            </a:r>
            <a:r>
              <a:rPr lang="zh-CN" altLang="en-US" sz="1200" b="1" i="0" kern="1200" dirty="0">
                <a:solidFill>
                  <a:schemeClr val="tx1"/>
                </a:solidFill>
                <a:effectLst/>
                <a:latin typeface="+mn-lt"/>
                <a:ea typeface="+mn-ea"/>
                <a:cs typeface="+mn-cs"/>
              </a:rPr>
              <a:t>滤波的基本想法</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然而卡尔曼滤波假设下一时刻的状态只和上一时刻的状态相关</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一阶马尔可夫假设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，抛弃掉了之前的状态。针对非线性约束容易很快发生漂移。</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90B11E1-1DC8-4C3F-A3AC-437868E249C2}" type="slidenum">
              <a:rPr lang="zh-CN" altLang="en-US" smtClean="0"/>
              <a:t>4</a:t>
            </a:fld>
            <a:endParaRPr lang="zh-CN" altLang="en-US"/>
          </a:p>
        </p:txBody>
      </p:sp>
    </p:spTree>
    <p:extLst>
      <p:ext uri="{BB962C8B-B14F-4D97-AF65-F5344CB8AC3E}">
        <p14:creationId xmlns:p14="http://schemas.microsoft.com/office/powerpoint/2010/main" val="168471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另外一种是所谓联合估计的方法。在估计外部受力之前，实现</a:t>
                </a:r>
                <a:r>
                  <a:rPr lang="en-US" altLang="zh-CN" dirty="0"/>
                  <a:t>IMU</a:t>
                </a:r>
                <a:r>
                  <a:rPr lang="zh-CN" altLang="en-US" dirty="0"/>
                  <a:t>和视觉定位融合（</a:t>
                </a:r>
                <a:r>
                  <a:rPr lang="en-US" altLang="zh-CN" dirty="0"/>
                  <a:t>VIO</a:t>
                </a:r>
                <a:r>
                  <a:rPr lang="zh-CN" altLang="en-US" dirty="0"/>
                  <a:t>）也经历了前两个阶段，</a:t>
                </a:r>
                <a:r>
                  <a:rPr lang="en-US" altLang="zh-CN" dirty="0"/>
                  <a:t>VIO</a:t>
                </a:r>
                <a:r>
                  <a:rPr lang="zh-CN" altLang="en-US" dirty="0"/>
                  <a:t>需要解决的一个最重要的问题就是如何估计</a:t>
                </a:r>
                <a:r>
                  <a:rPr lang="en-US" altLang="zh-CN" dirty="0"/>
                  <a:t>IMU</a:t>
                </a:r>
                <a:r>
                  <a:rPr lang="zh-CN" altLang="en-US" dirty="0"/>
                  <a:t>的偏置变化。</a:t>
                </a:r>
                <a:endParaRPr lang="en-US" altLang="zh-CN" dirty="0"/>
              </a:p>
              <a:p>
                <a:r>
                  <a:rPr lang="zh-CN" altLang="en-US" dirty="0"/>
                  <a:t>确定性的方法相当于用</a:t>
                </a:r>
                <a:r>
                  <a:rPr lang="en-US" altLang="zh-CN" dirty="0"/>
                  <a:t>IMU</a:t>
                </a:r>
                <a:r>
                  <a:rPr lang="zh-CN" altLang="en-US" dirty="0"/>
                  <a:t>做</a:t>
                </a:r>
                <a:r>
                  <a:rPr lang="en-US" altLang="zh-CN" dirty="0"/>
                  <a:t>dead reckoning</a:t>
                </a:r>
                <a:r>
                  <a:rPr lang="zh-CN" altLang="en-US" dirty="0"/>
                  <a:t>，最早将</a:t>
                </a:r>
                <a:r>
                  <a:rPr lang="en-US" altLang="zh-CN" dirty="0"/>
                  <a:t>IMU</a:t>
                </a:r>
                <a:r>
                  <a:rPr lang="zh-CN" altLang="en-US" dirty="0"/>
                  <a:t>和视觉融合起来的方法通常使用扩展卡尔曼滤波来完成所谓松耦合。更先进的像</a:t>
                </a:r>
                <a:r>
                  <a:rPr lang="en-US" altLang="zh-CN" dirty="0"/>
                  <a:t>VINS</a:t>
                </a:r>
                <a:r>
                  <a:rPr lang="zh-CN" altLang="en-US" dirty="0"/>
                  <a:t>或者</a:t>
                </a:r>
                <a:r>
                  <a:rPr lang="en-US" altLang="zh-CN" dirty="0"/>
                  <a:t>OKVIS</a:t>
                </a:r>
                <a:r>
                  <a:rPr lang="zh-CN" altLang="en-US" dirty="0"/>
                  <a:t>这些系统则采用所谓紧耦合的方法来联合估计位姿和</a:t>
                </a:r>
                <a:r>
                  <a:rPr lang="en-US" altLang="zh-CN" dirty="0"/>
                  <a:t>IMU</a:t>
                </a:r>
                <a:r>
                  <a:rPr lang="zh-CN" altLang="en-US" dirty="0"/>
                  <a:t>的偏置变化。</a:t>
                </a:r>
                <a:endParaRPr lang="en-US" altLang="zh-CN" dirty="0"/>
              </a:p>
              <a:p>
                <a:endParaRPr lang="en-US" altLang="zh-CN" dirty="0"/>
              </a:p>
              <a:p>
                <a:r>
                  <a:rPr lang="zh-CN" altLang="en-US" dirty="0"/>
                  <a:t>这些系统通常构建一个用因子图表示的优化问题。（右边这张就是</a:t>
                </a:r>
                <a:r>
                  <a:rPr lang="en-US" altLang="zh-CN" dirty="0"/>
                  <a:t>VINS</a:t>
                </a:r>
                <a:r>
                  <a:rPr lang="zh-CN" altLang="en-US" dirty="0"/>
                  <a:t>的因子图）</a:t>
                </a:r>
                <a:r>
                  <a:rPr lang="zh-CN" altLang="en-US" sz="1200" b="0" i="0" kern="1200" dirty="0">
                    <a:solidFill>
                      <a:schemeClr val="tx1"/>
                    </a:solidFill>
                    <a:effectLst/>
                    <a:latin typeface="+mn-lt"/>
                    <a:ea typeface="+mn-ea"/>
                    <a:cs typeface="+mn-cs"/>
                  </a:rPr>
                  <a:t>一张图中所有感兴趣的量的值（比如位姿，</a:t>
                </a:r>
                <a:r>
                  <a:rPr lang="en-US" altLang="zh-CN" sz="1200" b="0" i="0" kern="1200" dirty="0">
                    <a:solidFill>
                      <a:schemeClr val="tx1"/>
                    </a:solidFill>
                    <a:effectLst/>
                    <a:latin typeface="+mn-lt"/>
                    <a:ea typeface="+mn-ea"/>
                    <a:cs typeface="+mn-cs"/>
                  </a:rPr>
                  <a:t>IMU</a:t>
                </a:r>
                <a:r>
                  <a:rPr lang="zh-CN" altLang="en-US" sz="1200" b="0" i="0" kern="1200" dirty="0">
                    <a:solidFill>
                      <a:schemeClr val="tx1"/>
                    </a:solidFill>
                    <a:effectLst/>
                    <a:latin typeface="+mn-lt"/>
                    <a:ea typeface="+mn-ea"/>
                    <a:cs typeface="+mn-cs"/>
                  </a:rPr>
                  <a:t>偏置，观测点在世界坐标系中的位置等等）</a:t>
                </a:r>
                <a:r>
                  <a:rPr lang="zh-CN" altLang="en-US" sz="1200" b="1" i="0" kern="1200" dirty="0">
                    <a:solidFill>
                      <a:schemeClr val="tx1"/>
                    </a:solidFill>
                    <a:effectLst/>
                    <a:latin typeface="+mn-lt"/>
                    <a:ea typeface="+mn-ea"/>
                    <a:cs typeface="+mn-cs"/>
                  </a:rPr>
                  <a:t>统一</a:t>
                </a:r>
                <a:r>
                  <a:rPr lang="zh-CN" altLang="en-US" sz="1200" b="0" i="0" kern="1200" dirty="0">
                    <a:solidFill>
                      <a:schemeClr val="tx1"/>
                    </a:solidFill>
                    <a:effectLst/>
                    <a:latin typeface="+mn-lt"/>
                    <a:ea typeface="+mn-ea"/>
                    <a:cs typeface="+mn-cs"/>
                  </a:rPr>
                  <a:t>的用顶点表示，边表示测量值对变量之间的约束关系，如果一个边连接了两个（当然也可能是若干个）顶点，则说明这个边表示的测量值对顶点表示的状态值产生了约束关系。之所以喜欢用一张图来进行表示是因为优化问题中矩阵的稀疏性和图的连通性存在关系。求解优化问题就是</a:t>
                </a:r>
                <a:r>
                  <a:rPr lang="zh-CN" altLang="en-US" sz="1200" b="1" i="0" kern="1200" dirty="0">
                    <a:solidFill>
                      <a:schemeClr val="tx1"/>
                    </a:solidFill>
                    <a:effectLst/>
                    <a:latin typeface="+mn-lt"/>
                    <a:ea typeface="+mn-ea"/>
                    <a:cs typeface="+mn-cs"/>
                  </a:rPr>
                  <a:t>选取当前时刻附近一个滑窗内的状态来使得它们尽量满足测量值对应的约束</a:t>
                </a:r>
                <a:endParaRPr lang="en-US" altLang="zh-CN" sz="1200" b="1" i="0" kern="1200" dirty="0">
                  <a:solidFill>
                    <a:schemeClr val="tx1"/>
                  </a:solidFill>
                  <a:effectLst/>
                  <a:latin typeface="+mn-lt"/>
                  <a:ea typeface="+mn-ea"/>
                  <a:cs typeface="+mn-cs"/>
                </a:endParaRPr>
              </a:p>
              <a:p>
                <a:endParaRPr lang="en-US" altLang="zh-CN" sz="1200" b="1"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相比于滤波，这样的方法更加准确，计算的复杂度也能得到控制</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那么一个自然的问题就是，我们能否也用一个因子图的方式来表示一个关于</a:t>
                </a:r>
                <a14:m>
                  <m:oMath xmlns:m="http://schemas.openxmlformats.org/officeDocument/2006/math">
                    <m:sSub>
                      <m:sSubPr>
                        <m:ctrlPr>
                          <a:rPr lang="zh-CN" altLang="en-US" sz="1200" i="1" smtClean="0">
                            <a:solidFill>
                              <a:srgbClr val="FF0000"/>
                            </a:solidFill>
                            <a:latin typeface="Cambria Math" panose="02040503050406030204" pitchFamily="18" charset="0"/>
                          </a:rPr>
                        </m:ctrlPr>
                      </m:sSubPr>
                      <m:e>
                        <m:r>
                          <a:rPr lang="zh-CN" altLang="en-US" sz="1200" b="1" i="1">
                            <a:solidFill>
                              <a:srgbClr val="FF0000"/>
                            </a:solidFill>
                            <a:latin typeface="Cambria Math" panose="02040503050406030204" pitchFamily="18" charset="0"/>
                          </a:rPr>
                          <m:t>𝑭</m:t>
                        </m:r>
                      </m:e>
                      <m:sub>
                        <m:r>
                          <a:rPr lang="zh-CN" altLang="en-US" sz="1200" i="1">
                            <a:solidFill>
                              <a:srgbClr val="FF0000"/>
                            </a:solidFill>
                            <a:latin typeface="Cambria Math" panose="02040503050406030204" pitchFamily="18" charset="0"/>
                          </a:rPr>
                          <m:t>𝑒𝑥𝑡</m:t>
                        </m:r>
                      </m:sub>
                    </m:sSub>
                    <m:r>
                      <a:rPr lang="zh-CN" altLang="en-US" sz="1200" i="1" smtClean="0">
                        <a:solidFill>
                          <a:srgbClr val="FF0000"/>
                        </a:solidFill>
                        <a:latin typeface="Cambria Math" panose="02040503050406030204" pitchFamily="18" charset="0"/>
                      </a:rPr>
                      <m:t>的</m:t>
                    </m:r>
                  </m:oMath>
                </a14:m>
                <a:r>
                  <a:rPr lang="zh-CN" altLang="en-US" dirty="0"/>
                  <a:t>优化问题并进行求解呢？</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另外一种是所谓联合估计的方法。在估计外部受力之前，实现</a:t>
                </a:r>
                <a:r>
                  <a:rPr lang="en-US" altLang="zh-CN" dirty="0"/>
                  <a:t>IMU</a:t>
                </a:r>
                <a:r>
                  <a:rPr lang="zh-CN" altLang="en-US" dirty="0"/>
                  <a:t>和视觉定位融合（</a:t>
                </a:r>
                <a:r>
                  <a:rPr lang="en-US" altLang="zh-CN" dirty="0"/>
                  <a:t>VIO</a:t>
                </a:r>
                <a:r>
                  <a:rPr lang="zh-CN" altLang="en-US" dirty="0"/>
                  <a:t>）也经历了前两个阶段，</a:t>
                </a:r>
                <a:r>
                  <a:rPr lang="en-US" altLang="zh-CN" dirty="0"/>
                  <a:t>VIO</a:t>
                </a:r>
                <a:r>
                  <a:rPr lang="zh-CN" altLang="en-US" dirty="0"/>
                  <a:t>需要解决的一个最重要的问题就是如何估计</a:t>
                </a:r>
                <a:r>
                  <a:rPr lang="en-US" altLang="zh-CN" dirty="0"/>
                  <a:t>IMU</a:t>
                </a:r>
                <a:r>
                  <a:rPr lang="zh-CN" altLang="en-US" dirty="0"/>
                  <a:t>的偏置变化。</a:t>
                </a:r>
                <a:endParaRPr lang="en-US" altLang="zh-CN" dirty="0"/>
              </a:p>
              <a:p>
                <a:r>
                  <a:rPr lang="zh-CN" altLang="en-US" dirty="0"/>
                  <a:t>确定性的方法相当于用</a:t>
                </a:r>
                <a:r>
                  <a:rPr lang="en-US" altLang="zh-CN" dirty="0"/>
                  <a:t>IMU</a:t>
                </a:r>
                <a:r>
                  <a:rPr lang="zh-CN" altLang="en-US" dirty="0"/>
                  <a:t>做</a:t>
                </a:r>
                <a:r>
                  <a:rPr lang="en-US" altLang="zh-CN" dirty="0"/>
                  <a:t>dead reckoning</a:t>
                </a:r>
                <a:r>
                  <a:rPr lang="zh-CN" altLang="en-US" dirty="0"/>
                  <a:t>，最早将</a:t>
                </a:r>
                <a:r>
                  <a:rPr lang="en-US" altLang="zh-CN" dirty="0"/>
                  <a:t>IMU</a:t>
                </a:r>
                <a:r>
                  <a:rPr lang="zh-CN" altLang="en-US" dirty="0"/>
                  <a:t>和视觉融合起来的方法通常使用扩展卡尔曼滤波来完成所谓松耦合。更先进的像</a:t>
                </a:r>
                <a:r>
                  <a:rPr lang="en-US" altLang="zh-CN" dirty="0"/>
                  <a:t>VINS</a:t>
                </a:r>
                <a:r>
                  <a:rPr lang="zh-CN" altLang="en-US" dirty="0"/>
                  <a:t>或者</a:t>
                </a:r>
                <a:r>
                  <a:rPr lang="en-US" altLang="zh-CN" dirty="0"/>
                  <a:t>OKVIS</a:t>
                </a:r>
                <a:r>
                  <a:rPr lang="zh-CN" altLang="en-US" dirty="0"/>
                  <a:t>这些系统则采用所谓紧耦合的方法来联合估计位姿和</a:t>
                </a:r>
                <a:r>
                  <a:rPr lang="en-US" altLang="zh-CN" dirty="0"/>
                  <a:t>IMU</a:t>
                </a:r>
                <a:r>
                  <a:rPr lang="zh-CN" altLang="en-US" dirty="0"/>
                  <a:t>的偏置变化。</a:t>
                </a:r>
                <a:endParaRPr lang="en-US" altLang="zh-CN" dirty="0"/>
              </a:p>
              <a:p>
                <a:endParaRPr lang="en-US" altLang="zh-CN" dirty="0"/>
              </a:p>
              <a:p>
                <a:r>
                  <a:rPr lang="zh-CN" altLang="en-US" dirty="0"/>
                  <a:t>这些系统通常构建一个用因子图表示的优化问题。</a:t>
                </a:r>
                <a:r>
                  <a:rPr lang="zh-CN" altLang="en-US" sz="1200" b="0" i="0" kern="1200" dirty="0">
                    <a:solidFill>
                      <a:schemeClr val="tx1"/>
                    </a:solidFill>
                    <a:effectLst/>
                    <a:latin typeface="+mn-lt"/>
                    <a:ea typeface="+mn-ea"/>
                    <a:cs typeface="+mn-cs"/>
                  </a:rPr>
                  <a:t>一张图中所有感兴趣的量的值（比如位姿，</a:t>
                </a:r>
                <a:r>
                  <a:rPr lang="en-US" altLang="zh-CN" sz="1200" b="0" i="0" kern="1200" dirty="0">
                    <a:solidFill>
                      <a:schemeClr val="tx1"/>
                    </a:solidFill>
                    <a:effectLst/>
                    <a:latin typeface="+mn-lt"/>
                    <a:ea typeface="+mn-ea"/>
                    <a:cs typeface="+mn-cs"/>
                  </a:rPr>
                  <a:t>IMU</a:t>
                </a:r>
                <a:r>
                  <a:rPr lang="zh-CN" altLang="en-US" sz="1200" b="0" i="0" kern="1200" dirty="0">
                    <a:solidFill>
                      <a:schemeClr val="tx1"/>
                    </a:solidFill>
                    <a:effectLst/>
                    <a:latin typeface="+mn-lt"/>
                    <a:ea typeface="+mn-ea"/>
                    <a:cs typeface="+mn-cs"/>
                  </a:rPr>
                  <a:t>偏置，观测点在世界坐标系中的位置等等）</a:t>
                </a:r>
                <a:r>
                  <a:rPr lang="zh-CN" altLang="en-US" sz="1200" b="1" i="0" kern="1200" dirty="0">
                    <a:solidFill>
                      <a:schemeClr val="tx1"/>
                    </a:solidFill>
                    <a:effectLst/>
                    <a:latin typeface="+mn-lt"/>
                    <a:ea typeface="+mn-ea"/>
                    <a:cs typeface="+mn-cs"/>
                  </a:rPr>
                  <a:t>统一</a:t>
                </a:r>
                <a:r>
                  <a:rPr lang="zh-CN" altLang="en-US" sz="1200" b="0" i="0" kern="1200" dirty="0">
                    <a:solidFill>
                      <a:schemeClr val="tx1"/>
                    </a:solidFill>
                    <a:effectLst/>
                    <a:latin typeface="+mn-lt"/>
                    <a:ea typeface="+mn-ea"/>
                    <a:cs typeface="+mn-cs"/>
                  </a:rPr>
                  <a:t>的用顶点表示，边表示测量值对变量之间的约束关系，如果一个边连接了两个（当然也可能是若干个）顶点，则说明这个边表示的测量值对顶点表示的状态值产生了约束关系。之所以喜欢用一张图来进行表示是因为优化问题中矩阵的稀疏性和图的连通性存在关系。求解优化问题就是</a:t>
                </a:r>
                <a:r>
                  <a:rPr lang="zh-CN" altLang="en-US" sz="1200" b="1" i="0" kern="1200" dirty="0">
                    <a:solidFill>
                      <a:schemeClr val="tx1"/>
                    </a:solidFill>
                    <a:effectLst/>
                    <a:latin typeface="+mn-lt"/>
                    <a:ea typeface="+mn-ea"/>
                    <a:cs typeface="+mn-cs"/>
                  </a:rPr>
                  <a:t>选取当前时刻附近一个滑窗内的状态来使得它们尽量满足测量值对应的约束</a:t>
                </a:r>
                <a:endParaRPr lang="en-US" altLang="zh-CN" sz="1200" b="1" i="0" kern="1200" dirty="0">
                  <a:solidFill>
                    <a:schemeClr val="tx1"/>
                  </a:solidFill>
                  <a:effectLst/>
                  <a:latin typeface="+mn-lt"/>
                  <a:ea typeface="+mn-ea"/>
                  <a:cs typeface="+mn-cs"/>
                </a:endParaRPr>
              </a:p>
              <a:p>
                <a:endParaRPr lang="en-US" altLang="zh-CN" sz="1200" b="1"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相比于滤波，这样的方法更加准确，计算的复杂度也能得到控制</a:t>
                </a:r>
                <a:endParaRPr lang="en-US" altLang="zh-CN" sz="1200" b="0" i="0" kern="1200" dirty="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那么一个自然的问题就是，我们能否也用一个因子图的方式来表示一个关于</a:t>
                </a:r>
                <a:r>
                  <a:rPr lang="zh-CN" altLang="en-US" sz="1200" b="1" i="0">
                    <a:solidFill>
                      <a:srgbClr val="FF0000"/>
                    </a:solidFill>
                    <a:latin typeface="Cambria Math" panose="02040503050406030204" pitchFamily="18" charset="0"/>
                  </a:rPr>
                  <a:t>𝑭</a:t>
                </a:r>
                <a:r>
                  <a:rPr lang="zh-CN" altLang="en-US" sz="1200" b="1" i="0" smtClean="0">
                    <a:solidFill>
                      <a:srgbClr val="FF0000"/>
                    </a:solidFill>
                    <a:latin typeface="Cambria Math" panose="02040503050406030204" pitchFamily="18" charset="0"/>
                  </a:rPr>
                  <a:t>_</a:t>
                </a:r>
                <a:r>
                  <a:rPr lang="zh-CN" altLang="en-US" sz="1200" i="0">
                    <a:solidFill>
                      <a:srgbClr val="FF0000"/>
                    </a:solidFill>
                    <a:latin typeface="Cambria Math" panose="02040503050406030204" pitchFamily="18" charset="0"/>
                  </a:rPr>
                  <a:t>𝑒𝑥𝑡</a:t>
                </a:r>
                <a:r>
                  <a:rPr lang="zh-CN" altLang="en-US" sz="1200" i="0" smtClean="0">
                    <a:solidFill>
                      <a:srgbClr val="FF0000"/>
                    </a:solidFill>
                    <a:latin typeface="Cambria Math" panose="02040503050406030204" pitchFamily="18" charset="0"/>
                  </a:rPr>
                  <a:t> 的</a:t>
                </a:r>
                <a:r>
                  <a:rPr lang="zh-CN" altLang="en-US" smtClean="0"/>
                  <a:t>优化问题并进行求解呢？</a:t>
                </a: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490B11E1-1DC8-4C3F-A3AC-437868E249C2}" type="slidenum">
              <a:rPr lang="zh-CN" altLang="en-US" smtClean="0"/>
              <a:t>5</a:t>
            </a:fld>
            <a:endParaRPr lang="zh-CN" altLang="en-US"/>
          </a:p>
        </p:txBody>
      </p:sp>
    </p:spTree>
    <p:extLst>
      <p:ext uri="{BB962C8B-B14F-4D97-AF65-F5344CB8AC3E}">
        <p14:creationId xmlns:p14="http://schemas.microsoft.com/office/powerpoint/2010/main" val="374025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文中构建的因子图如上图所示，相比于上一页我们看到的</a:t>
                </a:r>
                <a:r>
                  <a:rPr lang="en-US" altLang="zh-CN" dirty="0"/>
                  <a:t>VINS</a:t>
                </a:r>
                <a:r>
                  <a:rPr lang="zh-CN" altLang="en-US" dirty="0"/>
                  <a:t>的因子图，增加了待求解的外部力作为状态，将从无人机平台上读取到的驱动力作为测量结果进行约束。至于为什么约束和状态之间的连接关系是这样的我们等一下再讲。</a:t>
                </a:r>
                <a:endParaRPr lang="en-US" altLang="zh-CN" dirty="0"/>
              </a:p>
              <a:p>
                <a:r>
                  <a:rPr lang="zh-CN" altLang="en-US" dirty="0"/>
                  <a:t>优化问题要优化的变量包括一系列路标的逆深度</a:t>
                </a:r>
                <a14:m>
                  <m:oMath xmlns:m="http://schemas.openxmlformats.org/officeDocument/2006/math">
                    <m:sSub>
                      <m:sSubPr>
                        <m:ctrlPr>
                          <a:rPr lang="zh-CN" altLang="en-US" sz="1200" i="1" smtClean="0">
                            <a:latin typeface="Cambria Math" panose="02040503050406030204" pitchFamily="18" charset="0"/>
                          </a:rPr>
                        </m:ctrlPr>
                      </m:sSubPr>
                      <m:e>
                        <m:r>
                          <a:rPr lang="zh-CN" altLang="en-US" sz="1200" i="1">
                            <a:latin typeface="Cambria Math" panose="02040503050406030204" pitchFamily="18" charset="0"/>
                          </a:rPr>
                          <m:t>𝑙</m:t>
                        </m:r>
                      </m:e>
                      <m:sub>
                        <m:r>
                          <m:rPr>
                            <m:sty m:val="p"/>
                          </m:rPr>
                          <a:rPr lang="en-US" altLang="zh-CN" sz="1200" b="0" i="0" smtClean="0">
                            <a:latin typeface="Cambria Math" panose="02040503050406030204" pitchFamily="18" charset="0"/>
                          </a:rPr>
                          <m:t>i</m:t>
                        </m:r>
                      </m:sub>
                    </m:sSub>
                  </m:oMath>
                </a14:m>
                <a:r>
                  <a:rPr lang="en-US" altLang="zh-CN" dirty="0"/>
                  <a:t>, </a:t>
                </a:r>
                <a:r>
                  <a:rPr lang="zh-CN" altLang="en-US" dirty="0"/>
                  <a:t>无人机在世界坐标系中的位姿以及</a:t>
                </a:r>
                <a:r>
                  <a:rPr lang="en-US" altLang="zh-CN" dirty="0"/>
                  <a:t>IMU</a:t>
                </a:r>
                <a:r>
                  <a:rPr lang="zh-CN" altLang="en-US" dirty="0"/>
                  <a:t>的偏置（统一用</a:t>
                </a:r>
                <a14:m>
                  <m:oMath xmlns:m="http://schemas.openxmlformats.org/officeDocument/2006/math">
                    <m:sSub>
                      <m:sSubPr>
                        <m:ctrlPr>
                          <a:rPr lang="zh-CN" altLang="en-US" sz="1200" i="1" smtClean="0">
                            <a:latin typeface="Cambria Math" panose="02040503050406030204" pitchFamily="18" charset="0"/>
                          </a:rPr>
                        </m:ctrlPr>
                      </m:sSubPr>
                      <m:e>
                        <m:r>
                          <a:rPr lang="zh-CN" altLang="en-US" sz="1200" b="1" i="1">
                            <a:latin typeface="Cambria Math" panose="02040503050406030204" pitchFamily="18" charset="0"/>
                          </a:rPr>
                          <m:t>𝒙</m:t>
                        </m:r>
                      </m:e>
                      <m:sub>
                        <m:r>
                          <a:rPr lang="zh-CN" altLang="en-US" sz="1200" i="1">
                            <a:latin typeface="Cambria Math" panose="02040503050406030204" pitchFamily="18" charset="0"/>
                          </a:rPr>
                          <m:t>𝑘</m:t>
                        </m:r>
                      </m:sub>
                    </m:sSub>
                  </m:oMath>
                </a14:m>
                <a:r>
                  <a:rPr lang="zh-CN" altLang="en-US" dirty="0"/>
                  <a:t>）表示，以及待求解的一系列时刻的外力。</a:t>
                </a:r>
                <a:endParaRPr lang="en-US" altLang="zh-CN" dirty="0"/>
              </a:p>
              <a:p>
                <a:r>
                  <a:rPr lang="zh-CN" altLang="en-US" dirty="0"/>
                  <a:t>相应地，构建的优化问题写成下面这个式子，其中的</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oMath>
                </a14:m>
                <a:r>
                  <a:rPr lang="zh-CN" altLang="en-US" dirty="0"/>
                  <a:t>表示测量得到的驱动力以及系统自身的状态对外力的约束， </a:t>
                </a:r>
                <a14:m>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𝐽</m:t>
                        </m:r>
                      </m:e>
                      <m:sub>
                        <m:r>
                          <a:rPr lang="zh-CN" altLang="en-US" i="1">
                            <a:latin typeface="Cambria Math" panose="02040503050406030204" pitchFamily="18" charset="0"/>
                          </a:rPr>
                          <m:t>𝑉𝐼𝑂</m:t>
                        </m:r>
                      </m:sub>
                    </m:sSub>
                    <m:r>
                      <a:rPr lang="en-US" altLang="zh-CN" b="0" i="1" smtClean="0">
                        <a:latin typeface="Cambria Math" panose="02040503050406030204" pitchFamily="18" charset="0"/>
                      </a:rPr>
                      <m:t>(</m:t>
                    </m:r>
                    <m:r>
                      <a:rPr lang="zh-CN" altLang="en-US" i="1">
                        <a:latin typeface="Cambria Math" panose="02040503050406030204" pitchFamily="18" charset="0"/>
                      </a:rPr>
                      <m:t>𝜒</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en-US" altLang="zh-CN" b="0" i="1" smtClean="0">
                        <a:latin typeface="Cambria Math" panose="02040503050406030204" pitchFamily="18" charset="0"/>
                      </a:rPr>
                      <m:t>)</m:t>
                    </m:r>
                    <m:r>
                      <a:rPr lang="zh-CN" altLang="en-US" b="0" i="1" smtClean="0">
                        <a:latin typeface="Cambria Math" panose="02040503050406030204" pitchFamily="18" charset="0"/>
                      </a:rPr>
                      <m:t>和</m:t>
                    </m:r>
                  </m:oMath>
                </a14:m>
                <a:r>
                  <a:rPr lang="en-US" altLang="zh-CN" dirty="0"/>
                  <a:t>VINS</a:t>
                </a:r>
                <a:r>
                  <a:rPr lang="zh-CN" altLang="en-US" dirty="0"/>
                  <a:t>中一样包含视觉测量误差，</a:t>
                </a:r>
                <a:r>
                  <a:rPr lang="en-US" altLang="zh-CN" dirty="0"/>
                  <a:t>IMU</a:t>
                </a:r>
                <a:r>
                  <a:rPr lang="zh-CN" altLang="en-US" dirty="0"/>
                  <a:t>测量误差以及不断更新的先验。</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oMath>
                </a14:m>
                <a:r>
                  <a:rPr lang="zh-CN" altLang="en-US" dirty="0"/>
                  <a:t>中还有一个参量是关于</a:t>
                </a:r>
                <a:r>
                  <a:rPr lang="en-US" altLang="zh-CN" dirty="0"/>
                  <a:t>IMU</a:t>
                </a:r>
                <a:r>
                  <a:rPr lang="zh-CN" altLang="en-US" dirty="0"/>
                  <a:t>测量值和驱动力测量值的预积分，因为我们这里的时刻选取的都是一张图片新产生的时刻，而驱动力测量和</a:t>
                </a:r>
                <a:r>
                  <a:rPr lang="en-US" altLang="zh-CN" dirty="0"/>
                  <a:t>IMU</a:t>
                </a:r>
                <a:r>
                  <a:rPr lang="zh-CN" altLang="en-US" dirty="0"/>
                  <a:t>产生数据要比相机快得多，从而需要将这两个时刻之间的数个测量值组合成一个约束，就是预积分。我们后面会再说到。</a:t>
                </a:r>
              </a:p>
            </p:txBody>
          </p:sp>
        </mc:Choice>
        <mc:Fallback xmlns="">
          <p:sp>
            <p:nvSpPr>
              <p:cNvPr id="3" name="备注占位符 2"/>
              <p:cNvSpPr>
                <a:spLocks noGrp="1"/>
              </p:cNvSpPr>
              <p:nvPr>
                <p:ph type="body" idx="1"/>
              </p:nvPr>
            </p:nvSpPr>
            <p:spPr/>
            <p:txBody>
              <a:bodyPr/>
              <a:lstStyle/>
              <a:p>
                <a:r>
                  <a:rPr lang="zh-CN" altLang="en-US" dirty="0"/>
                  <a:t>文中构建的因子图如上图所示，相比于上一页我们看到的</a:t>
                </a:r>
                <a:r>
                  <a:rPr lang="en-US" altLang="zh-CN" dirty="0"/>
                  <a:t>VINS</a:t>
                </a:r>
                <a:r>
                  <a:rPr lang="zh-CN" altLang="en-US" dirty="0"/>
                  <a:t>的因子图，增加了待求解的外部力作为状态，将从无人机平台上读取到的驱动力作为测量结果进行约束。至于为什么约束和状态之间的连接关系是这样的我们等一下再讲。</a:t>
                </a:r>
                <a:endParaRPr lang="en-US" altLang="zh-CN" dirty="0"/>
              </a:p>
              <a:p>
                <a:r>
                  <a:rPr lang="zh-CN" altLang="en-US" dirty="0"/>
                  <a:t>优化问题要优化的变量包括一系列路标的逆深度</a:t>
                </a:r>
                <a:r>
                  <a:rPr lang="zh-CN" altLang="en-US" sz="1200" i="0">
                    <a:latin typeface="Cambria Math" panose="02040503050406030204" pitchFamily="18" charset="0"/>
                  </a:rPr>
                  <a:t>𝑙_</a:t>
                </a:r>
                <a:r>
                  <a:rPr lang="en-US" altLang="zh-CN" sz="1200" b="0" i="0">
                    <a:latin typeface="Cambria Math" panose="02040503050406030204" pitchFamily="18" charset="0"/>
                  </a:rPr>
                  <a:t>i</a:t>
                </a:r>
                <a:r>
                  <a:rPr lang="en-US" altLang="zh-CN" dirty="0"/>
                  <a:t>, </a:t>
                </a:r>
                <a:r>
                  <a:rPr lang="zh-CN" altLang="en-US" dirty="0"/>
                  <a:t>无人机在世界坐标系中的位姿以及</a:t>
                </a:r>
                <a:r>
                  <a:rPr lang="en-US" altLang="zh-CN" dirty="0"/>
                  <a:t>IMU</a:t>
                </a:r>
                <a:r>
                  <a:rPr lang="zh-CN" altLang="en-US" dirty="0"/>
                  <a:t>的偏置（统一用</a:t>
                </a:r>
                <a:r>
                  <a:rPr lang="zh-CN" altLang="en-US" sz="1200" b="1" i="0">
                    <a:latin typeface="Cambria Math" panose="02040503050406030204" pitchFamily="18" charset="0"/>
                  </a:rPr>
                  <a:t>𝒙_</a:t>
                </a:r>
                <a:r>
                  <a:rPr lang="zh-CN" altLang="en-US" sz="1200" i="0">
                    <a:latin typeface="Cambria Math" panose="02040503050406030204" pitchFamily="18" charset="0"/>
                  </a:rPr>
                  <a:t>𝑘</a:t>
                </a:r>
                <a:r>
                  <a:rPr lang="zh-CN" altLang="en-US" dirty="0"/>
                  <a:t>）表示，以及待求解的一系列时刻的外力。</a:t>
                </a:r>
                <a:endParaRPr lang="en-US" altLang="zh-CN" dirty="0"/>
              </a:p>
              <a:p>
                <a:r>
                  <a:rPr lang="zh-CN" altLang="en-US" dirty="0"/>
                  <a:t>相应地，构建的优化问题写成下面这个式子，其中的</a:t>
                </a:r>
                <a:r>
                  <a:rPr lang="en-US" altLang="zh-CN" sz="1200" i="0" kern="1200">
                    <a:solidFill>
                      <a:schemeClr val="tx1"/>
                    </a:solidFill>
                    <a:effectLst/>
                    <a:latin typeface="+mn-lt"/>
                    <a:ea typeface="+mn-ea"/>
                    <a:cs typeface="+mn-cs"/>
                  </a:rPr>
                  <a:t>𝑒</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𝑑</a:t>
                </a:r>
                <a:r>
                  <a:rPr lang="zh-CN" altLang="en-US" dirty="0"/>
                  <a:t>表示测量得到的驱动力以及系统自身的状态对外力的约束， </a:t>
                </a:r>
                <a:r>
                  <a:rPr lang="zh-CN" altLang="en-US" i="0">
                    <a:latin typeface="Cambria Math" panose="02040503050406030204" pitchFamily="18" charset="0"/>
                  </a:rPr>
                  <a:t>𝐽_𝑉𝐼𝑂</a:t>
                </a:r>
                <a:r>
                  <a:rPr lang="en-US" altLang="zh-CN" b="0" i="0">
                    <a:latin typeface="Cambria Math" panose="02040503050406030204" pitchFamily="18" charset="0"/>
                  </a:rPr>
                  <a:t> (</a:t>
                </a:r>
                <a:r>
                  <a:rPr lang="zh-CN" altLang="en-US" i="0">
                    <a:latin typeface="Cambria Math" panose="02040503050406030204" pitchFamily="18" charset="0"/>
                  </a:rPr>
                  <a:t>𝜒,𝑧┴\^_(𝑏_(𝑘+1))^(𝑏_𝑘 )</a:t>
                </a:r>
                <a:r>
                  <a:rPr lang="en-US" altLang="zh-CN" b="0" i="0">
                    <a:latin typeface="Cambria Math" panose="02040503050406030204" pitchFamily="18" charset="0"/>
                  </a:rPr>
                  <a:t>)</a:t>
                </a:r>
                <a:r>
                  <a:rPr lang="zh-CN" altLang="en-US" b="0" i="0">
                    <a:latin typeface="Cambria Math" panose="02040503050406030204" pitchFamily="18" charset="0"/>
                  </a:rPr>
                  <a:t>和</a:t>
                </a:r>
                <a:r>
                  <a:rPr lang="en-US" altLang="zh-CN" dirty="0"/>
                  <a:t>VINS</a:t>
                </a:r>
                <a:r>
                  <a:rPr lang="zh-CN" altLang="en-US" dirty="0"/>
                  <a:t>中一样包含视觉测量误差，</a:t>
                </a:r>
                <a:r>
                  <a:rPr lang="en-US" altLang="zh-CN" dirty="0"/>
                  <a:t>IMU</a:t>
                </a:r>
                <a:r>
                  <a:rPr lang="zh-CN" altLang="en-US" dirty="0"/>
                  <a:t>测量误差以及不断更新的先验。</a:t>
                </a:r>
                <a:r>
                  <a:rPr lang="en-US" altLang="zh-CN" sz="1200" i="0" kern="1200">
                    <a:solidFill>
                      <a:schemeClr val="tx1"/>
                    </a:solidFill>
                    <a:effectLst/>
                    <a:latin typeface="+mn-lt"/>
                    <a:ea typeface="+mn-ea"/>
                    <a:cs typeface="+mn-cs"/>
                  </a:rPr>
                  <a:t>𝑒</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𝑑</a:t>
                </a:r>
                <a:r>
                  <a:rPr lang="zh-CN" altLang="en-US" dirty="0"/>
                  <a:t>中还有一个参量是关于</a:t>
                </a:r>
                <a:r>
                  <a:rPr lang="en-US" altLang="zh-CN" dirty="0"/>
                  <a:t>IMU</a:t>
                </a:r>
                <a:r>
                  <a:rPr lang="zh-CN" altLang="en-US" dirty="0"/>
                  <a:t>测量值和驱动力测量值的预积分，因为我们这里的时刻选取的都是一张图片新产生的时刻，而驱动力测量和</a:t>
                </a:r>
                <a:r>
                  <a:rPr lang="en-US" altLang="zh-CN" dirty="0"/>
                  <a:t>IMU</a:t>
                </a:r>
                <a:r>
                  <a:rPr lang="zh-CN" altLang="en-US" dirty="0"/>
                  <a:t>产生数据要比相机快得多，从而需要将这两个时刻之间的数个测量值组合成一个约束，就是预积分。我们后面会再说到。</a:t>
                </a:r>
              </a:p>
            </p:txBody>
          </p:sp>
        </mc:Fallback>
      </mc:AlternateContent>
      <p:sp>
        <p:nvSpPr>
          <p:cNvPr id="4" name="灯片编号占位符 3"/>
          <p:cNvSpPr>
            <a:spLocks noGrp="1"/>
          </p:cNvSpPr>
          <p:nvPr>
            <p:ph type="sldNum" sz="quarter" idx="10"/>
          </p:nvPr>
        </p:nvSpPr>
        <p:spPr/>
        <p:txBody>
          <a:bodyPr/>
          <a:lstStyle/>
          <a:p>
            <a:fld id="{490B11E1-1DC8-4C3F-A3AC-437868E249C2}" type="slidenum">
              <a:rPr lang="zh-CN" altLang="en-US" smtClean="0"/>
              <a:t>6</a:t>
            </a:fld>
            <a:endParaRPr lang="zh-CN" altLang="en-US"/>
          </a:p>
        </p:txBody>
      </p:sp>
    </p:spTree>
    <p:extLst>
      <p:ext uri="{BB962C8B-B14F-4D97-AF65-F5344CB8AC3E}">
        <p14:creationId xmlns:p14="http://schemas.microsoft.com/office/powerpoint/2010/main" val="142716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在进一步考察</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r>
                      <a:rPr lang="zh-CN" altLang="en-US" sz="1200" i="1" kern="1200" smtClean="0">
                        <a:solidFill>
                          <a:schemeClr val="tx1"/>
                        </a:solidFill>
                        <a:effectLst/>
                        <a:latin typeface="Cambria Math" panose="02040503050406030204" pitchFamily="18" charset="0"/>
                        <a:ea typeface="+mn-ea"/>
                        <a:cs typeface="+mn-cs"/>
                      </a:rPr>
                      <m:t>以及</m:t>
                    </m:r>
                  </m:oMath>
                </a14:m>
                <a:r>
                  <a:rPr lang="zh-CN" altLang="en-US" dirty="0"/>
                  <a:t>预积分的具体形式之前有一个问题值得细说一下，为什么是要把</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r>
                      <a:rPr lang="zh-CN" altLang="en-US" sz="1200" i="1" kern="1200" smtClean="0">
                        <a:solidFill>
                          <a:schemeClr val="tx1"/>
                        </a:solidFill>
                        <a:effectLst/>
                        <a:latin typeface="Cambria Math" panose="02040503050406030204" pitchFamily="18" charset="0"/>
                        <a:ea typeface="+mn-ea"/>
                        <a:cs typeface="+mn-cs"/>
                      </a:rPr>
                      <m:t>加</m:t>
                    </m:r>
                  </m:oMath>
                </a14:m>
                <a:r>
                  <a:rPr lang="zh-CN" altLang="en-US" dirty="0"/>
                  <a:t>到原先的问题上，为什么是</a:t>
                </a:r>
                <a:r>
                  <a:rPr lang="en-US" altLang="zh-CN" dirty="0" err="1"/>
                  <a:t>mahalanobis</a:t>
                </a:r>
                <a:r>
                  <a:rPr lang="zh-CN" altLang="en-US" dirty="0"/>
                  <a:t>范数（向量乘以某个半正定矩阵之后再乘以自身）。我们本来的目的实际上是求最大后验概率而不是最小二乘，为什么最后求解的问题中似乎没有看到概率的影子呢？</a:t>
                </a:r>
                <a:endParaRPr lang="en-US" altLang="zh-CN" dirty="0"/>
              </a:p>
              <a:p>
                <a:r>
                  <a:rPr lang="zh-CN" altLang="en-US" dirty="0"/>
                  <a:t>实际上这里隐含了一个假设，测量量和真实量之间的误差服从高斯分布。不同的误差之间假定了独立性。</a:t>
                </a:r>
                <a:endParaRPr lang="en-US" altLang="zh-CN" dirty="0"/>
              </a:p>
              <a:p>
                <a:r>
                  <a:rPr lang="zh-CN" altLang="en-US" dirty="0"/>
                  <a:t>最大后验实际上就是求出一个状态使得所有误差取到当前值的概率最大。取负对数，最大化乘积就变成了最小化求和，每一项中间乘的那个半正定矩阵就是误差的协方差矩阵。</a:t>
                </a:r>
                <a:endParaRPr lang="en-US" altLang="zh-CN" dirty="0"/>
              </a:p>
              <a:p>
                <a:r>
                  <a:rPr lang="zh-CN" altLang="en-US" dirty="0"/>
                  <a:t>自然，我们可以假设误差服从别的分布，如果实验能够支持的话。但优化问题形式就比较复杂了。</a:t>
                </a:r>
                <a:endParaRPr lang="en-US" altLang="zh-CN" dirty="0"/>
              </a:p>
              <a:p>
                <a:endParaRPr lang="en-US" altLang="zh-CN" dirty="0"/>
              </a:p>
              <a:p>
                <a:r>
                  <a:rPr lang="zh-CN" altLang="en-US" dirty="0"/>
                  <a:t>我之所以一直记得这个问题是因为当时查到这个解释的时候这句话令我印象很深刻“</a:t>
                </a:r>
                <a:r>
                  <a:rPr lang="en-US" altLang="zh-CN" dirty="0"/>
                  <a:t>everyone and their mother</a:t>
                </a:r>
                <a:r>
                  <a:rPr lang="zh-CN" altLang="en-US" dirty="0"/>
                  <a:t>”，后来发现还真有这个表达</a:t>
                </a:r>
                <a:r>
                  <a:rPr lang="en-US" altLang="zh-CN" dirty="0"/>
                  <a:t>…</a:t>
                </a:r>
                <a:endParaRPr lang="zh-CN" altLang="en-US" dirty="0"/>
              </a:p>
            </p:txBody>
          </p:sp>
        </mc:Choice>
        <mc:Fallback xmlns="">
          <p:sp>
            <p:nvSpPr>
              <p:cNvPr id="3" name="备注占位符 2"/>
              <p:cNvSpPr>
                <a:spLocks noGrp="1"/>
              </p:cNvSpPr>
              <p:nvPr>
                <p:ph type="body" idx="1"/>
              </p:nvPr>
            </p:nvSpPr>
            <p:spPr/>
            <p:txBody>
              <a:bodyPr/>
              <a:lstStyle/>
              <a:p>
                <a:r>
                  <a:rPr lang="zh-CN" altLang="en-US" dirty="0"/>
                  <a:t>在进一步考察</a:t>
                </a:r>
                <a:r>
                  <a:rPr lang="en-US" altLang="zh-CN" sz="1200" i="0" kern="1200">
                    <a:solidFill>
                      <a:schemeClr val="tx1"/>
                    </a:solidFill>
                    <a:effectLst/>
                    <a:latin typeface="Cambria Math" panose="02040503050406030204" pitchFamily="18" charset="0"/>
                    <a:ea typeface="+mn-ea"/>
                    <a:cs typeface="+mn-cs"/>
                  </a:rPr>
                  <a:t>𝑒</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𝑑</a:t>
                </a:r>
                <a:r>
                  <a:rPr lang="zh-CN" altLang="en-US" sz="1200" i="0" kern="1200">
                    <a:solidFill>
                      <a:schemeClr val="tx1"/>
                    </a:solidFill>
                    <a:effectLst/>
                    <a:latin typeface="Cambria Math" panose="02040503050406030204" pitchFamily="18" charset="0"/>
                    <a:ea typeface="+mn-ea"/>
                    <a:cs typeface="+mn-cs"/>
                  </a:rPr>
                  <a:t> 以及</a:t>
                </a:r>
                <a:r>
                  <a:rPr lang="zh-CN" altLang="en-US" dirty="0"/>
                  <a:t>预积分的具体形式之前有一个问题值得细说一下，为什么是要把</a:t>
                </a:r>
                <a:r>
                  <a:rPr lang="en-US" altLang="zh-CN" sz="1200" i="0" kern="1200">
                    <a:solidFill>
                      <a:schemeClr val="tx1"/>
                    </a:solidFill>
                    <a:effectLst/>
                    <a:latin typeface="Cambria Math" panose="02040503050406030204" pitchFamily="18" charset="0"/>
                    <a:ea typeface="+mn-ea"/>
                    <a:cs typeface="+mn-cs"/>
                  </a:rPr>
                  <a:t>𝑒</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𝑑</a:t>
                </a:r>
                <a:r>
                  <a:rPr lang="zh-CN" altLang="en-US" sz="1200" i="0" kern="1200">
                    <a:solidFill>
                      <a:schemeClr val="tx1"/>
                    </a:solidFill>
                    <a:effectLst/>
                    <a:latin typeface="Cambria Math" panose="02040503050406030204" pitchFamily="18" charset="0"/>
                    <a:ea typeface="+mn-ea"/>
                    <a:cs typeface="+mn-cs"/>
                  </a:rPr>
                  <a:t> 加</a:t>
                </a:r>
                <a:r>
                  <a:rPr lang="zh-CN" altLang="en-US" dirty="0"/>
                  <a:t>到原先的问题上，为什么是</a:t>
                </a:r>
                <a:r>
                  <a:rPr lang="en-US" altLang="zh-CN" dirty="0" err="1"/>
                  <a:t>mahalanobis</a:t>
                </a:r>
                <a:r>
                  <a:rPr lang="zh-CN" altLang="en-US" dirty="0"/>
                  <a:t>范数（向量乘以某个半正定矩阵之后再乘以自身）。我们本来的目的实际上是求最大后验概率而不是最小二乘，为什么最后求解的问题中似乎没有看到概率的影子呢？</a:t>
                </a:r>
                <a:endParaRPr lang="en-US" altLang="zh-CN" dirty="0"/>
              </a:p>
              <a:p>
                <a:r>
                  <a:rPr lang="zh-CN" altLang="en-US" dirty="0"/>
                  <a:t>实际上这里隐含了一个假设，测量量和真实量之间的误差服从高斯分布。不同的误差之间假定了独立性。</a:t>
                </a:r>
                <a:endParaRPr lang="en-US" altLang="zh-CN" dirty="0"/>
              </a:p>
              <a:p>
                <a:r>
                  <a:rPr lang="zh-CN" altLang="en-US" dirty="0"/>
                  <a:t>最大后验实际上就是求出一个状态使得所有误差取到当前值的概率最大。取负对数，最大化乘积就变成了最小化求和，每一项中间乘的那个半正定矩阵就是误差的协方差矩阵。</a:t>
                </a:r>
                <a:endParaRPr lang="en-US" altLang="zh-CN" dirty="0"/>
              </a:p>
              <a:p>
                <a:r>
                  <a:rPr lang="zh-CN" altLang="en-US" dirty="0"/>
                  <a:t>自然，我们可以假设误差服从别的分布，如果实验能够支持的话。但优化问题形式就比较复杂了。</a:t>
                </a:r>
                <a:endParaRPr lang="en-US" altLang="zh-CN" dirty="0"/>
              </a:p>
              <a:p>
                <a:endParaRPr lang="en-US" altLang="zh-CN" dirty="0"/>
              </a:p>
              <a:p>
                <a:r>
                  <a:rPr lang="zh-CN" altLang="en-US" dirty="0"/>
                  <a:t>我之所以一直记得这个问题是因为当时查到这个解释的时候这句话令我印象很深刻“</a:t>
                </a:r>
                <a:r>
                  <a:rPr lang="en-US" altLang="zh-CN" dirty="0"/>
                  <a:t>everyone and their mother</a:t>
                </a:r>
                <a:r>
                  <a:rPr lang="zh-CN" altLang="en-US" dirty="0"/>
                  <a:t>”，后来发现还真有这个表达</a:t>
                </a:r>
                <a:r>
                  <a:rPr lang="en-US" altLang="zh-CN" dirty="0"/>
                  <a:t>…</a:t>
                </a:r>
                <a:endParaRPr lang="zh-CN" altLang="en-US" dirty="0"/>
              </a:p>
            </p:txBody>
          </p:sp>
        </mc:Fallback>
      </mc:AlternateContent>
      <p:sp>
        <p:nvSpPr>
          <p:cNvPr id="4" name="灯片编号占位符 3"/>
          <p:cNvSpPr>
            <a:spLocks noGrp="1"/>
          </p:cNvSpPr>
          <p:nvPr>
            <p:ph type="sldNum" sz="quarter" idx="5"/>
          </p:nvPr>
        </p:nvSpPr>
        <p:spPr/>
        <p:txBody>
          <a:bodyPr/>
          <a:lstStyle/>
          <a:p>
            <a:fld id="{490B11E1-1DC8-4C3F-A3AC-437868E249C2}" type="slidenum">
              <a:rPr lang="zh-CN" altLang="en-US" smtClean="0"/>
              <a:t>7</a:t>
            </a:fld>
            <a:endParaRPr lang="zh-CN" altLang="en-US"/>
          </a:p>
        </p:txBody>
      </p:sp>
    </p:spTree>
    <p:extLst>
      <p:ext uri="{BB962C8B-B14F-4D97-AF65-F5344CB8AC3E}">
        <p14:creationId xmlns:p14="http://schemas.microsoft.com/office/powerpoint/2010/main" val="38551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接下来我们考察误差项</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oMath>
                </a14:m>
                <a:r>
                  <a:rPr lang="zh-CN" altLang="en-US" dirty="0"/>
                  <a:t>和预积分</a:t>
                </a:r>
                <a14:m>
                  <m:oMath xmlns:m="http://schemas.openxmlformats.org/officeDocument/2006/math">
                    <m:sSubSup>
                      <m:sSubSupPr>
                        <m:ctrlPr>
                          <a:rPr lang="zh-CN" altLang="en-US" i="1" smtClean="0">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oMath>
                </a14:m>
                <a:r>
                  <a:rPr lang="zh-CN" altLang="en-US" dirty="0"/>
                  <a:t>是如何得到的。公式虽然多但是基本的思路不复杂。</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oMath>
                </a14:m>
                <a:r>
                  <a:rPr lang="zh-CN" altLang="en-US" sz="1200" b="0" i="0" kern="1200" dirty="0">
                    <a:solidFill>
                      <a:schemeClr val="tx1"/>
                    </a:solidFill>
                    <a:effectLst/>
                    <a:latin typeface="+mn-lt"/>
                    <a:ea typeface="+mn-ea"/>
                    <a:cs typeface="+mn-cs"/>
                  </a:rPr>
                  <a:t>的构建本质上就是通过牛顿第二定律，通过受力分析得到加速度（牛顿第二定律）有了加速度以及通过陀螺仪测量得到的角速度，就可以通过积分得到各个时刻的位置，速度以及姿态，就是上面的</a:t>
                </a:r>
                <a14:m>
                  <m:oMath xmlns:m="http://schemas.openxmlformats.org/officeDocument/2006/math">
                    <m:sSubSup>
                      <m:sSubSupPr>
                        <m:ctrlPr>
                          <a:rPr lang="zh-CN" altLang="en-US" sz="1200" i="1" smtClean="0">
                            <a:latin typeface="Cambria Math" panose="02040503050406030204" pitchFamily="18" charset="0"/>
                          </a:rPr>
                        </m:ctrlPr>
                      </m:sSubSupPr>
                      <m:e>
                        <m:r>
                          <a:rPr lang="zh-CN" altLang="en-US" sz="1200" b="1" i="1">
                            <a:latin typeface="Cambria Math" panose="02040503050406030204" pitchFamily="18" charset="0"/>
                          </a:rPr>
                          <m:t>𝒑</m:t>
                        </m:r>
                      </m:e>
                      <m:sub>
                        <m:sSub>
                          <m:sSubPr>
                            <m:ctrlPr>
                              <a:rPr lang="zh-CN" altLang="en-US" sz="1200" i="1">
                                <a:latin typeface="Cambria Math" panose="02040503050406030204" pitchFamily="18" charset="0"/>
                              </a:rPr>
                            </m:ctrlPr>
                          </m:sSubPr>
                          <m:e>
                            <m:r>
                              <a:rPr lang="zh-CN" altLang="en-US" sz="1200" i="1">
                                <a:latin typeface="Cambria Math" panose="02040503050406030204" pitchFamily="18" charset="0"/>
                              </a:rPr>
                              <m:t>𝑏</m:t>
                            </m:r>
                          </m:e>
                          <m:sub>
                            <m:r>
                              <a:rPr lang="zh-CN" altLang="en-US" sz="1200" i="1">
                                <a:latin typeface="Cambria Math" panose="02040503050406030204" pitchFamily="18" charset="0"/>
                              </a:rPr>
                              <m:t>𝑘</m:t>
                            </m:r>
                            <m:r>
                              <a:rPr lang="zh-CN" altLang="en-US" sz="1200" i="0">
                                <a:latin typeface="Cambria Math" panose="02040503050406030204" pitchFamily="18" charset="0"/>
                              </a:rPr>
                              <m:t>+1</m:t>
                            </m:r>
                          </m:sub>
                        </m:sSub>
                      </m:sub>
                      <m:sup>
                        <m:r>
                          <a:rPr lang="zh-CN" altLang="en-US" sz="1200" i="1">
                            <a:latin typeface="Cambria Math" panose="02040503050406030204" pitchFamily="18" charset="0"/>
                          </a:rPr>
                          <m:t>𝑤</m:t>
                        </m:r>
                      </m:sup>
                    </m:sSubSup>
                  </m:oMath>
                </a14:m>
                <a:r>
                  <a:rPr lang="zh-CN" altLang="en-US" dirty="0"/>
                  <a:t>，</a:t>
                </a:r>
                <a14:m>
                  <m:oMath xmlns:m="http://schemas.openxmlformats.org/officeDocument/2006/math">
                    <m:sSubSup>
                      <m:sSubSupPr>
                        <m:ctrlPr>
                          <a:rPr lang="en-US" altLang="zh-CN" sz="1200" i="1" smtClean="0">
                            <a:latin typeface="Cambria Math" panose="02040503050406030204" pitchFamily="18" charset="0"/>
                          </a:rPr>
                        </m:ctrlPr>
                      </m:sSubSupPr>
                      <m:e>
                        <m:r>
                          <a:rPr lang="en-US" altLang="zh-CN" sz="1200" b="1" i="1" smtClean="0">
                            <a:latin typeface="Cambria Math" panose="02040503050406030204" pitchFamily="18" charset="0"/>
                          </a:rPr>
                          <m:t>𝒗</m:t>
                        </m:r>
                      </m:e>
                      <m:sub>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𝑏</m:t>
                            </m:r>
                          </m:e>
                          <m:sub>
                            <m:r>
                              <a:rPr lang="en-US" altLang="zh-CN" sz="1200" b="0" i="1" smtClean="0">
                                <a:latin typeface="Cambria Math" panose="02040503050406030204" pitchFamily="18" charset="0"/>
                              </a:rPr>
                              <m:t>𝑘</m:t>
                            </m:r>
                            <m:r>
                              <a:rPr lang="en-US" altLang="zh-CN" sz="1200" b="0" i="1" smtClean="0">
                                <a:latin typeface="Cambria Math" panose="02040503050406030204" pitchFamily="18" charset="0"/>
                              </a:rPr>
                              <m:t>+1</m:t>
                            </m:r>
                          </m:sub>
                        </m:sSub>
                      </m:sub>
                      <m:sup>
                        <m:r>
                          <a:rPr lang="en-US" altLang="zh-CN" sz="1200" b="0" i="1" smtClean="0">
                            <a:latin typeface="Cambria Math" panose="02040503050406030204" pitchFamily="18" charset="0"/>
                          </a:rPr>
                          <m:t>𝑤</m:t>
                        </m:r>
                      </m:sup>
                    </m:sSubSup>
                  </m:oMath>
                </a14:m>
                <a:r>
                  <a:rPr lang="zh-CN" altLang="en-US" dirty="0"/>
                  <a:t>和</a:t>
                </a:r>
                <a14:m>
                  <m:oMath xmlns:m="http://schemas.openxmlformats.org/officeDocument/2006/math">
                    <m:sSubSup>
                      <m:sSubSupPr>
                        <m:ctrlPr>
                          <a:rPr lang="zh-CN" altLang="en-US" i="1" smtClean="0">
                            <a:latin typeface="Cambria Math" panose="02040503050406030204" pitchFamily="18" charset="0"/>
                          </a:rPr>
                        </m:ctrlPr>
                      </m:sSubSupPr>
                      <m:e>
                        <m:r>
                          <a:rPr lang="zh-CN" altLang="en-US" b="1" i="1">
                            <a:latin typeface="Cambria Math" panose="02040503050406030204" pitchFamily="18" charset="0"/>
                          </a:rPr>
                          <m:t>𝒒</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r>
                          <a:rPr lang="zh-CN" altLang="en-US" i="1">
                            <a:latin typeface="Cambria Math" panose="02040503050406030204" pitchFamily="18" charset="0"/>
                          </a:rPr>
                          <m:t>𝑤</m:t>
                        </m:r>
                      </m:sup>
                    </m:sSubSup>
                  </m:oMath>
                </a14:m>
                <a:r>
                  <a:rPr lang="zh-CN" altLang="en-US" dirty="0"/>
                  <a:t>。那么相邻两个时刻之间位姿和速度的相对变化既可以通过两个时刻自己的状态直接计算得到，也可以通过对测量值进行积分得到，这两者之差就是测量的噪声，将这个差作为</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𝑒</m:t>
                        </m:r>
                      </m:e>
                      <m:sub>
                        <m:r>
                          <a:rPr lang="en-US" altLang="zh-CN" sz="1200" i="1" kern="1200">
                            <a:solidFill>
                              <a:schemeClr val="tx1"/>
                            </a:solidFill>
                            <a:effectLst/>
                            <a:latin typeface="Cambria Math" panose="02040503050406030204" pitchFamily="18" charset="0"/>
                            <a:ea typeface="+mn-ea"/>
                            <a:cs typeface="+mn-cs"/>
                          </a:rPr>
                          <m:t>𝑑</m:t>
                        </m:r>
                      </m:sub>
                    </m:sSub>
                  </m:oMath>
                </a14:m>
                <a:r>
                  <a:rPr lang="en-US" altLang="zh-CN" dirty="0"/>
                  <a:t>.</a:t>
                </a:r>
                <a:endParaRPr lang="zh-CN" altLang="en-US" dirty="0"/>
              </a:p>
            </p:txBody>
          </p:sp>
        </mc:Choice>
        <mc:Fallback xmlns="">
          <p:sp>
            <p:nvSpPr>
              <p:cNvPr id="3" name="备注占位符 2"/>
              <p:cNvSpPr>
                <a:spLocks noGrp="1"/>
              </p:cNvSpPr>
              <p:nvPr>
                <p:ph type="body" idx="1"/>
              </p:nvPr>
            </p:nvSpPr>
            <p:spPr/>
            <p:txBody>
              <a:bodyPr/>
              <a:lstStyle/>
              <a:p>
                <a:r>
                  <a:rPr lang="zh-CN" altLang="en-US" dirty="0"/>
                  <a:t>接下来我们考察误差项</a:t>
                </a:r>
                <a:r>
                  <a:rPr lang="en-US" altLang="zh-CN" sz="1200" i="0" kern="1200">
                    <a:solidFill>
                      <a:schemeClr val="tx1"/>
                    </a:solidFill>
                    <a:effectLst/>
                    <a:latin typeface="Cambria Math" panose="02040503050406030204" pitchFamily="18" charset="0"/>
                    <a:ea typeface="+mn-ea"/>
                    <a:cs typeface="+mn-cs"/>
                  </a:rPr>
                  <a:t>𝑒</a:t>
                </a:r>
                <a:r>
                  <a:rPr lang="zh-CN" altLang="zh-CN" sz="1200" i="0" kern="1200" smtClean="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𝑑</a:t>
                </a:r>
                <a:r>
                  <a:rPr lang="zh-CN" altLang="en-US" dirty="0"/>
                  <a:t>和预积分</a:t>
                </a:r>
                <a:r>
                  <a:rPr lang="zh-CN" altLang="en-US" i="0">
                    <a:latin typeface="Cambria Math" panose="02040503050406030204" pitchFamily="18" charset="0"/>
                  </a:rPr>
                  <a:t>𝑧┴\^</a:t>
                </a:r>
                <a:r>
                  <a:rPr lang="zh-CN" altLang="en-US" i="0" smtClean="0">
                    <a:latin typeface="Cambria Math" panose="02040503050406030204" pitchFamily="18" charset="0"/>
                  </a:rPr>
                  <a:t>_(</a:t>
                </a:r>
                <a:r>
                  <a:rPr lang="zh-CN" altLang="en-US" i="0">
                    <a:latin typeface="Cambria Math" panose="02040503050406030204" pitchFamily="18" charset="0"/>
                  </a:rPr>
                  <a:t>𝑏_(𝑘+1)</a:t>
                </a:r>
                <a:r>
                  <a:rPr lang="zh-CN" altLang="en-US" i="0" smtClean="0">
                    <a:latin typeface="Cambria Math" panose="02040503050406030204" pitchFamily="18" charset="0"/>
                  </a:rPr>
                  <a:t>)</a:t>
                </a:r>
                <a:r>
                  <a:rPr lang="zh-CN" altLang="en-US" i="0">
                    <a:latin typeface="Cambria Math" panose="02040503050406030204" pitchFamily="18" charset="0"/>
                  </a:rPr>
                  <a:t>^</a:t>
                </a:r>
                <a:r>
                  <a:rPr lang="zh-CN" altLang="en-US" i="0" smtClean="0">
                    <a:latin typeface="Cambria Math" panose="02040503050406030204" pitchFamily="18" charset="0"/>
                  </a:rPr>
                  <a:t>(</a:t>
                </a:r>
                <a:r>
                  <a:rPr lang="zh-CN" altLang="en-US" i="0">
                    <a:latin typeface="Cambria Math" panose="02040503050406030204" pitchFamily="18" charset="0"/>
                  </a:rPr>
                  <a:t>𝑏_𝑘 </a:t>
                </a:r>
                <a:r>
                  <a:rPr lang="zh-CN" altLang="en-US" i="0" smtClean="0">
                    <a:latin typeface="Cambria Math" panose="02040503050406030204" pitchFamily="18" charset="0"/>
                  </a:rPr>
                  <a:t>)</a:t>
                </a:r>
                <a:r>
                  <a:rPr lang="zh-CN" altLang="en-US" dirty="0"/>
                  <a:t>是如何得到的</a:t>
                </a:r>
                <a:r>
                  <a:rPr lang="zh-CN" altLang="en-US" dirty="0" smtClean="0"/>
                  <a:t>。公式虽然多但是基本的思路不复杂。</a:t>
                </a:r>
                <a:r>
                  <a:rPr lang="en-US" altLang="zh-CN" sz="1200" i="0" kern="1200">
                    <a:solidFill>
                      <a:schemeClr val="tx1"/>
                    </a:solidFill>
                    <a:effectLst/>
                    <a:latin typeface="Cambria Math" panose="02040503050406030204" pitchFamily="18" charset="0"/>
                    <a:ea typeface="+mn-ea"/>
                    <a:cs typeface="+mn-cs"/>
                  </a:rPr>
                  <a:t>𝑒</a:t>
                </a:r>
                <a:r>
                  <a:rPr lang="zh-CN" altLang="zh-CN" sz="1200" i="0" kern="1200" smtClean="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𝑑</a:t>
                </a:r>
                <a:r>
                  <a:rPr lang="zh-CN" altLang="en-US" sz="1200" b="0" i="0" kern="1200" dirty="0" smtClean="0">
                    <a:solidFill>
                      <a:schemeClr val="tx1"/>
                    </a:solidFill>
                    <a:effectLst/>
                    <a:latin typeface="+mn-lt"/>
                    <a:ea typeface="+mn-ea"/>
                    <a:cs typeface="+mn-cs"/>
                  </a:rPr>
                  <a:t>的构建本质上就是通过牛顿第二定律，通过受力分析得到加速度（牛顿第二定律）有了加速度以及通过陀螺仪测量得到的角速度，就可以通过积分得到各个时刻的位置，速度以及姿态，就是上面的</a:t>
                </a:r>
                <a:r>
                  <a:rPr lang="zh-CN" altLang="en-US" sz="1200" b="1" i="0">
                    <a:latin typeface="Cambria Math" panose="02040503050406030204" pitchFamily="18" charset="0"/>
                  </a:rPr>
                  <a:t>𝒑</a:t>
                </a:r>
                <a:r>
                  <a:rPr lang="zh-CN" altLang="en-US" sz="1200" b="1" i="0" smtClean="0">
                    <a:latin typeface="Cambria Math" panose="02040503050406030204" pitchFamily="18" charset="0"/>
                  </a:rPr>
                  <a:t>_(</a:t>
                </a:r>
                <a:r>
                  <a:rPr lang="zh-CN" altLang="en-US" sz="1200" i="0">
                    <a:latin typeface="Cambria Math" panose="02040503050406030204" pitchFamily="18" charset="0"/>
                  </a:rPr>
                  <a:t>𝑏_(𝑘+1)</a:t>
                </a:r>
                <a:r>
                  <a:rPr lang="zh-CN" altLang="en-US" sz="1200" i="0" smtClean="0">
                    <a:latin typeface="Cambria Math" panose="02040503050406030204" pitchFamily="18" charset="0"/>
                  </a:rPr>
                  <a:t>)</a:t>
                </a:r>
                <a:r>
                  <a:rPr lang="zh-CN" altLang="en-US" sz="1200" i="0">
                    <a:latin typeface="Cambria Math" panose="02040503050406030204" pitchFamily="18" charset="0"/>
                  </a:rPr>
                  <a:t>^</a:t>
                </a:r>
                <a:r>
                  <a:rPr lang="zh-CN" altLang="en-US" sz="1200" i="0">
                    <a:latin typeface="Cambria Math" panose="02040503050406030204" pitchFamily="18" charset="0"/>
                  </a:rPr>
                  <a:t>𝑤</a:t>
                </a:r>
                <a:r>
                  <a:rPr lang="zh-CN" altLang="en-US" dirty="0" smtClean="0"/>
                  <a:t>，</a:t>
                </a:r>
                <a:r>
                  <a:rPr lang="en-US" altLang="zh-CN" sz="1200" b="1" i="0" smtClean="0">
                    <a:latin typeface="Cambria Math" panose="02040503050406030204" pitchFamily="18" charset="0"/>
                  </a:rPr>
                  <a:t>𝒗</a:t>
                </a:r>
                <a:r>
                  <a:rPr lang="en-US" altLang="zh-CN" sz="1200" b="1" i="0" smtClean="0">
                    <a:latin typeface="Cambria Math" panose="02040503050406030204" pitchFamily="18" charset="0"/>
                  </a:rPr>
                  <a:t>_(</a:t>
                </a:r>
                <a:r>
                  <a:rPr lang="en-US" altLang="zh-CN" sz="1200" b="0" i="0" smtClean="0">
                    <a:latin typeface="Cambria Math" panose="02040503050406030204" pitchFamily="18" charset="0"/>
                  </a:rPr>
                  <a:t>𝑏_(𝑘+1)</a:t>
                </a:r>
                <a:r>
                  <a:rPr lang="en-US" altLang="zh-CN" sz="1200" b="0" i="0" smtClean="0">
                    <a:latin typeface="Cambria Math" panose="02040503050406030204" pitchFamily="18" charset="0"/>
                  </a:rPr>
                  <a:t>)^</a:t>
                </a:r>
                <a:r>
                  <a:rPr lang="en-US" altLang="zh-CN" sz="1200" b="0" i="0" smtClean="0">
                    <a:latin typeface="Cambria Math" panose="02040503050406030204" pitchFamily="18" charset="0"/>
                  </a:rPr>
                  <a:t>𝑤</a:t>
                </a:r>
                <a:r>
                  <a:rPr lang="zh-CN" altLang="en-US" dirty="0" smtClean="0"/>
                  <a:t>和</a:t>
                </a:r>
                <a:r>
                  <a:rPr lang="zh-CN" altLang="en-US" b="1" i="0">
                    <a:latin typeface="Cambria Math" panose="02040503050406030204" pitchFamily="18" charset="0"/>
                  </a:rPr>
                  <a:t>𝒒</a:t>
                </a:r>
                <a:r>
                  <a:rPr lang="zh-CN" altLang="en-US" b="1" i="0" smtClean="0">
                    <a:latin typeface="Cambria Math" panose="02040503050406030204" pitchFamily="18" charset="0"/>
                  </a:rPr>
                  <a:t>_(</a:t>
                </a:r>
                <a:r>
                  <a:rPr lang="zh-CN" altLang="en-US" i="0">
                    <a:latin typeface="Cambria Math" panose="02040503050406030204" pitchFamily="18" charset="0"/>
                  </a:rPr>
                  <a:t>𝑏_(𝑘+1)</a:t>
                </a:r>
                <a:r>
                  <a:rPr lang="zh-CN" altLang="en-US" i="0" smtClean="0">
                    <a:latin typeface="Cambria Math" panose="02040503050406030204" pitchFamily="18" charset="0"/>
                  </a:rPr>
                  <a:t>)</a:t>
                </a:r>
                <a:r>
                  <a:rPr lang="zh-CN" altLang="en-US" i="0">
                    <a:latin typeface="Cambria Math" panose="02040503050406030204" pitchFamily="18" charset="0"/>
                  </a:rPr>
                  <a:t>^</a:t>
                </a:r>
                <a:r>
                  <a:rPr lang="zh-CN" altLang="en-US" i="0">
                    <a:latin typeface="Cambria Math" panose="02040503050406030204" pitchFamily="18" charset="0"/>
                  </a:rPr>
                  <a:t>𝑤</a:t>
                </a:r>
                <a:r>
                  <a:rPr lang="zh-CN" altLang="en-US" dirty="0" smtClean="0"/>
                  <a:t>。那么相邻两个时刻之间位姿和速度的相对变化既可以通过两个时刻自己的状态直接计算得到，也可以通过对测量值进行积分得到，这两者之差就是测量的噪声，将这个差作为</a:t>
                </a:r>
                <a:r>
                  <a:rPr lang="en-US" altLang="zh-CN" sz="1200" i="0" kern="1200">
                    <a:solidFill>
                      <a:schemeClr val="tx1"/>
                    </a:solidFill>
                    <a:effectLst/>
                    <a:latin typeface="Cambria Math" panose="02040503050406030204" pitchFamily="18" charset="0"/>
                    <a:ea typeface="+mn-ea"/>
                    <a:cs typeface="+mn-cs"/>
                  </a:rPr>
                  <a:t>𝑒</a:t>
                </a:r>
                <a:r>
                  <a:rPr lang="zh-CN" altLang="zh-CN" sz="1200" i="0" kern="1200" smtClean="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𝑑</a:t>
                </a:r>
                <a:r>
                  <a:rPr lang="en-US" altLang="zh-CN" dirty="0" smtClean="0"/>
                  <a:t>.</a:t>
                </a:r>
                <a:endParaRPr lang="zh-CN" altLang="en-US" dirty="0"/>
              </a:p>
            </p:txBody>
          </p:sp>
        </mc:Fallback>
      </mc:AlternateContent>
      <p:sp>
        <p:nvSpPr>
          <p:cNvPr id="4" name="灯片编号占位符 3"/>
          <p:cNvSpPr>
            <a:spLocks noGrp="1"/>
          </p:cNvSpPr>
          <p:nvPr>
            <p:ph type="sldNum" sz="quarter" idx="5"/>
          </p:nvPr>
        </p:nvSpPr>
        <p:spPr/>
        <p:txBody>
          <a:bodyPr/>
          <a:lstStyle/>
          <a:p>
            <a:fld id="{490B11E1-1DC8-4C3F-A3AC-437868E249C2}" type="slidenum">
              <a:rPr lang="zh-CN" altLang="en-US" smtClean="0"/>
              <a:t>8</a:t>
            </a:fld>
            <a:endParaRPr lang="zh-CN" altLang="en-US"/>
          </a:p>
        </p:txBody>
      </p:sp>
    </p:spTree>
    <p:extLst>
      <p:ext uri="{BB962C8B-B14F-4D97-AF65-F5344CB8AC3E}">
        <p14:creationId xmlns:p14="http://schemas.microsoft.com/office/powerpoint/2010/main" val="192566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预积分过程就是以离散的方式去求解上面提到的</a:t>
                </a:r>
                <a14:m>
                  <m:oMath xmlns:m="http://schemas.openxmlformats.org/officeDocument/2006/math">
                    <m:limUpp>
                      <m:limUppPr>
                        <m:ctrlPr>
                          <a:rPr lang="zh-CN" altLang="en-US" sz="1200" i="1" smtClean="0">
                            <a:latin typeface="Cambria Math" panose="02040503050406030204" pitchFamily="18" charset="0"/>
                          </a:rPr>
                        </m:ctrlPr>
                      </m:limUppPr>
                      <m:e>
                        <m:r>
                          <a:rPr lang="zh-CN" altLang="en-US" sz="1200" i="1">
                            <a:latin typeface="Cambria Math" panose="02040503050406030204" pitchFamily="18" charset="0"/>
                          </a:rPr>
                          <m:t>𝛼</m:t>
                        </m:r>
                      </m:e>
                      <m:lim>
                        <m:r>
                          <m:rPr>
                            <m:lit/>
                          </m:rPr>
                          <a:rPr lang="zh-CN" altLang="en-US" sz="1200" i="0">
                            <a:latin typeface="Cambria Math" panose="02040503050406030204" pitchFamily="18" charset="0"/>
                          </a:rPr>
                          <m:t>^</m:t>
                        </m:r>
                      </m:lim>
                    </m:limUpp>
                  </m:oMath>
                </a14:m>
                <a:r>
                  <a:rPr lang="en-US" altLang="zh-CN" dirty="0"/>
                  <a:t>, </a:t>
                </a:r>
                <a14:m>
                  <m:oMath xmlns:m="http://schemas.openxmlformats.org/officeDocument/2006/math">
                    <m:limUpp>
                      <m:limUppPr>
                        <m:ctrlPr>
                          <a:rPr lang="zh-CN" altLang="en-US" sz="1200" i="1" smtClean="0">
                            <a:latin typeface="Cambria Math" panose="02040503050406030204" pitchFamily="18" charset="0"/>
                          </a:rPr>
                        </m:ctrlPr>
                      </m:limUppPr>
                      <m:e>
                        <m:r>
                          <a:rPr lang="zh-CN" altLang="en-US" sz="1200" i="1">
                            <a:latin typeface="Cambria Math" panose="02040503050406030204" pitchFamily="18" charset="0"/>
                          </a:rPr>
                          <m:t>𝛽</m:t>
                        </m:r>
                      </m:e>
                      <m:lim>
                        <m:r>
                          <m:rPr>
                            <m:lit/>
                          </m:rPr>
                          <a:rPr lang="zh-CN" altLang="en-US" sz="1200" i="0">
                            <a:latin typeface="Cambria Math" panose="02040503050406030204" pitchFamily="18" charset="0"/>
                          </a:rPr>
                          <m:t>^</m:t>
                        </m:r>
                      </m:lim>
                    </m:limUpp>
                  </m:oMath>
                </a14:m>
                <a:r>
                  <a:rPr lang="en-US" altLang="zh-CN" dirty="0"/>
                  <a:t>,</a:t>
                </a:r>
                <a:r>
                  <a:rPr lang="zh-CN" altLang="en-US" sz="1200" dirty="0"/>
                  <a:t> </a:t>
                </a:r>
                <a14:m>
                  <m:oMath xmlns:m="http://schemas.openxmlformats.org/officeDocument/2006/math">
                    <m:limUpp>
                      <m:limUppPr>
                        <m:ctrlPr>
                          <a:rPr lang="zh-CN" altLang="en-US" sz="1200" i="1">
                            <a:latin typeface="Cambria Math" panose="02040503050406030204" pitchFamily="18" charset="0"/>
                          </a:rPr>
                        </m:ctrlPr>
                      </m:limUppPr>
                      <m:e>
                        <m:r>
                          <a:rPr lang="zh-CN" altLang="en-US" sz="1200" i="1">
                            <a:latin typeface="Cambria Math" panose="02040503050406030204" pitchFamily="18" charset="0"/>
                          </a:rPr>
                          <m:t>𝛾</m:t>
                        </m:r>
                      </m:e>
                      <m:lim>
                        <m:r>
                          <m:rPr>
                            <m:lit/>
                          </m:rPr>
                          <a:rPr lang="zh-CN" altLang="en-US" sz="1200" i="0">
                            <a:latin typeface="Cambria Math" panose="02040503050406030204" pitchFamily="18" charset="0"/>
                          </a:rPr>
                          <m:t>^</m:t>
                        </m:r>
                      </m:lim>
                    </m:limUpp>
                  </m:oMath>
                </a14:m>
                <a:r>
                  <a:rPr lang="zh-CN" altLang="en-US" dirty="0"/>
                  <a:t>。这个过程不仅要得到一个数，而且要得到一个不确定度，这是因为在计算过程中使用的</a:t>
                </a:r>
                <a14:m>
                  <m:oMath xmlns:m="http://schemas.openxmlformats.org/officeDocument/2006/math">
                    <m:r>
                      <a:rPr lang="zh-CN" altLang="en-US" sz="1200" b="1" i="1" smtClean="0">
                        <a:latin typeface="Cambria Math" panose="02040503050406030204" pitchFamily="18" charset="0"/>
                      </a:rPr>
                      <m:t>𝑻</m:t>
                    </m:r>
                  </m:oMath>
                </a14:m>
                <a:r>
                  <a:rPr lang="en-US" altLang="zh-CN" dirty="0"/>
                  <a:t>,</a:t>
                </a:r>
                <a14:m>
                  <m:oMath xmlns:m="http://schemas.openxmlformats.org/officeDocument/2006/math">
                    <m:r>
                      <a:rPr lang="zh-CN" altLang="en-US" sz="1200" b="1" i="1" smtClean="0">
                        <a:latin typeface="Cambria Math" panose="02040503050406030204" pitchFamily="18" charset="0"/>
                      </a:rPr>
                      <m:t>𝝎</m:t>
                    </m:r>
                  </m:oMath>
                </a14:m>
                <a:r>
                  <a:rPr lang="en-US" altLang="zh-CN" dirty="0"/>
                  <a:t>,</a:t>
                </a:r>
                <a14:m>
                  <m:oMath xmlns:m="http://schemas.openxmlformats.org/officeDocument/2006/math">
                    <m:r>
                      <a:rPr lang="zh-CN" altLang="en-US" sz="1200" b="1" i="1" smtClean="0">
                        <a:latin typeface="Cambria Math" panose="02040503050406030204" pitchFamily="18" charset="0"/>
                      </a:rPr>
                      <m:t>𝒃</m:t>
                    </m:r>
                  </m:oMath>
                </a14:m>
                <a:r>
                  <a:rPr lang="zh-CN" altLang="en-US" dirty="0"/>
                  <a:t>都存在不确定的噪声。</a:t>
                </a:r>
                <a:r>
                  <a:rPr lang="zh-CN" altLang="en-US" sz="1200" b="0" i="0" kern="1200" dirty="0">
                    <a:solidFill>
                      <a:schemeClr val="tx1"/>
                    </a:solidFill>
                    <a:effectLst/>
                    <a:latin typeface="+mn-lt"/>
                    <a:ea typeface="+mn-ea"/>
                    <a:cs typeface="+mn-cs"/>
                  </a:rPr>
                  <a:t>当我们将测量结果累加起来的时候，相应的噪声也会被累加。噪声本身的计算比较复杂，但是遵从的原理就是全微分公式。</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抽象地来看，下一个时刻的离散积分就是当前时刻的离散积分</a:t>
                </a:r>
                <a:r>
                  <a:rPr lang="en-US" altLang="zh-CN" sz="1200" b="0" i="0" kern="1200" dirty="0">
                    <a:solidFill>
                      <a:schemeClr val="tx1"/>
                    </a:solidFill>
                    <a:effectLst/>
                    <a:latin typeface="+mn-lt"/>
                    <a:ea typeface="+mn-ea"/>
                    <a:cs typeface="+mn-cs"/>
                  </a:rPr>
                  <a:t>z</a:t>
                </a:r>
                <a:r>
                  <a:rPr lang="zh-CN" altLang="en-US" sz="1200" b="0" i="0" kern="1200" dirty="0">
                    <a:solidFill>
                      <a:schemeClr val="tx1"/>
                    </a:solidFill>
                    <a:effectLst/>
                    <a:latin typeface="+mn-lt"/>
                    <a:ea typeface="+mn-ea"/>
                    <a:cs typeface="+mn-cs"/>
                  </a:rPr>
                  <a:t>和当前时刻的测量</a:t>
                </a:r>
                <a:r>
                  <a:rPr lang="en-US" altLang="zh-CN" sz="1200" b="0" i="0" kern="1200" dirty="0">
                    <a:solidFill>
                      <a:schemeClr val="tx1"/>
                    </a:solidFill>
                    <a:effectLst/>
                    <a:latin typeface="+mn-lt"/>
                    <a:ea typeface="+mn-ea"/>
                    <a:cs typeface="+mn-cs"/>
                  </a:rPr>
                  <a:t>s</a:t>
                </a:r>
                <a:r>
                  <a:rPr lang="zh-CN" altLang="en-US" sz="1200" b="0" i="0" kern="1200" dirty="0">
                    <a:solidFill>
                      <a:schemeClr val="tx1"/>
                    </a:solidFill>
                    <a:effectLst/>
                    <a:latin typeface="+mn-lt"/>
                    <a:ea typeface="+mn-ea"/>
                    <a:cs typeface="+mn-cs"/>
                  </a:rPr>
                  <a:t>状态决定的，两者都存在一个不确定量​</a:t>
                </a:r>
                <a14:m>
                  <m:oMath xmlns:m="http://schemas.openxmlformats.org/officeDocument/2006/math">
                    <m:sSubSup>
                      <m:sSubSupPr>
                        <m:ctrlPr>
                          <a:rPr lang="zh-CN" altLang="en-US" sz="1200" i="1" smtClean="0">
                            <a:latin typeface="Cambria Math" panose="02040503050406030204" pitchFamily="18" charset="0"/>
                          </a:rPr>
                        </m:ctrlPr>
                      </m:sSubSupPr>
                      <m:e>
                        <m:r>
                          <a:rPr lang="zh-CN" altLang="en-US" sz="1200" i="1">
                            <a:latin typeface="Cambria Math" panose="02040503050406030204" pitchFamily="18" charset="0"/>
                          </a:rPr>
                          <m:t>𝜂</m:t>
                        </m:r>
                      </m:e>
                      <m:sub>
                        <m:r>
                          <a:rPr lang="zh-CN" altLang="en-US" sz="1200" i="1">
                            <a:latin typeface="Cambria Math" panose="02040503050406030204" pitchFamily="18" charset="0"/>
                          </a:rPr>
                          <m:t>𝑛</m:t>
                        </m:r>
                      </m:sub>
                      <m:sup>
                        <m:r>
                          <a:rPr lang="zh-CN" altLang="en-US" sz="1200" i="1">
                            <a:latin typeface="Cambria Math" panose="02040503050406030204" pitchFamily="18" charset="0"/>
                          </a:rPr>
                          <m:t>𝑧</m:t>
                        </m:r>
                      </m:sup>
                    </m:sSubSup>
                  </m:oMath>
                </a14:m>
                <a:r>
                  <a:rPr lang="zh-CN" altLang="en-US" sz="1200" b="0" i="0" kern="1200" dirty="0">
                    <a:solidFill>
                      <a:schemeClr val="tx1"/>
                    </a:solidFill>
                    <a:effectLst/>
                    <a:latin typeface="+mn-lt"/>
                    <a:ea typeface="+mn-ea"/>
                    <a:cs typeface="+mn-cs"/>
                  </a:rPr>
                  <a:t>和</a:t>
                </a:r>
                <a14:m>
                  <m:oMath xmlns:m="http://schemas.openxmlformats.org/officeDocument/2006/math">
                    <m:sSubSup>
                      <m:sSubSupPr>
                        <m:ctrlPr>
                          <a:rPr lang="zh-CN" altLang="en-US" sz="1200" i="1" smtClean="0">
                            <a:latin typeface="Cambria Math" panose="02040503050406030204" pitchFamily="18" charset="0"/>
                          </a:rPr>
                        </m:ctrlPr>
                      </m:sSubSupPr>
                      <m:e>
                        <m:r>
                          <a:rPr lang="zh-CN" altLang="en-US" sz="1200" i="1">
                            <a:latin typeface="Cambria Math" panose="02040503050406030204" pitchFamily="18" charset="0"/>
                          </a:rPr>
                          <m:t>𝜂</m:t>
                        </m:r>
                      </m:e>
                      <m:sub>
                        <m:r>
                          <a:rPr lang="zh-CN" altLang="en-US" sz="1200" i="1">
                            <a:latin typeface="Cambria Math" panose="02040503050406030204" pitchFamily="18" charset="0"/>
                          </a:rPr>
                          <m:t>𝑛</m:t>
                        </m:r>
                      </m:sub>
                      <m:sup>
                        <m:r>
                          <a:rPr lang="zh-CN" altLang="en-US" sz="1200" i="1">
                            <a:latin typeface="Cambria Math" panose="02040503050406030204" pitchFamily="18" charset="0"/>
                          </a:rPr>
                          <m:t>𝑢</m:t>
                        </m:r>
                      </m:sup>
                    </m:sSubSup>
                  </m:oMath>
                </a14:m>
                <a:r>
                  <a:rPr lang="zh-CN" altLang="en-US" sz="1200" b="0" i="0" kern="1200" dirty="0">
                    <a:solidFill>
                      <a:schemeClr val="tx1"/>
                    </a:solidFill>
                    <a:effectLst/>
                    <a:latin typeface="+mn-lt"/>
                    <a:ea typeface="+mn-ea"/>
                    <a:cs typeface="+mn-cs"/>
                  </a:rPr>
                  <a:t>​。假设这两个误差都服从高斯分布，那么</a:t>
                </a:r>
                <a:r>
                  <a:rPr lang="en-US" altLang="zh-CN" sz="1200" b="0" i="0" kern="1200" dirty="0">
                    <a:solidFill>
                      <a:schemeClr val="tx1"/>
                    </a:solidFill>
                    <a:effectLst/>
                    <a:latin typeface="+mn-lt"/>
                    <a:ea typeface="+mn-ea"/>
                    <a:cs typeface="+mn-cs"/>
                  </a:rPr>
                  <a:t>f</a:t>
                </a:r>
                <a:r>
                  <a:rPr lang="zh-CN" altLang="en-US" sz="1200" b="0" i="0" kern="1200" dirty="0">
                    <a:solidFill>
                      <a:schemeClr val="tx1"/>
                    </a:solidFill>
                    <a:effectLst/>
                    <a:latin typeface="+mn-lt"/>
                    <a:ea typeface="+mn-ea"/>
                    <a:cs typeface="+mn-cs"/>
                  </a:rPr>
                  <a:t>关于这两个不确定度的增量可以用全微分公式线性近似为第二个式子。我们知道高斯分布的线性组合还是高斯分布，所以</a:t>
                </a:r>
                <a14:m>
                  <m:oMath xmlns:m="http://schemas.openxmlformats.org/officeDocument/2006/math">
                    <m:sSub>
                      <m:sSubPr>
                        <m:ctrlPr>
                          <a:rPr lang="zh-CN" altLang="en-US" sz="1200" i="1" smtClean="0">
                            <a:latin typeface="Cambria Math" panose="02040503050406030204" pitchFamily="18" charset="0"/>
                          </a:rPr>
                        </m:ctrlPr>
                      </m:sSubPr>
                      <m:e>
                        <m:r>
                          <a:rPr lang="zh-CN" altLang="en-US" sz="1200" i="1">
                            <a:latin typeface="Cambria Math" panose="02040503050406030204" pitchFamily="18" charset="0"/>
                          </a:rPr>
                          <m:t>𝑧</m:t>
                        </m:r>
                      </m:e>
                      <m:sub>
                        <m:r>
                          <a:rPr lang="zh-CN" altLang="en-US" sz="1200" i="1">
                            <a:latin typeface="Cambria Math" panose="02040503050406030204" pitchFamily="18" charset="0"/>
                          </a:rPr>
                          <m:t>𝑛</m:t>
                        </m:r>
                        <m:r>
                          <a:rPr lang="zh-CN" altLang="en-US" sz="1200" i="0">
                            <a:latin typeface="Cambria Math" panose="02040503050406030204" pitchFamily="18" charset="0"/>
                          </a:rPr>
                          <m:t>+1</m:t>
                        </m:r>
                      </m:sub>
                    </m:sSub>
                  </m:oMath>
                </a14:m>
                <a:r>
                  <a:rPr lang="zh-CN" altLang="en-US" sz="1200" b="0" i="0" kern="1200" dirty="0">
                    <a:solidFill>
                      <a:schemeClr val="tx1"/>
                    </a:solidFill>
                    <a:effectLst/>
                    <a:latin typeface="+mn-lt"/>
                    <a:ea typeface="+mn-ea"/>
                    <a:cs typeface="+mn-cs"/>
                  </a:rPr>
                  <a:t>的不确定度还可以近似用高斯分布来表示，并按照高斯分布的线性变换法则来确定描述不确定度的协方差矩阵。</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剩下的诸如</a:t>
                </a:r>
                <a:r>
                  <a:rPr lang="en-US" altLang="zh-CN" sz="1200" b="0" i="0" kern="1200" dirty="0">
                    <a:solidFill>
                      <a:schemeClr val="tx1"/>
                    </a:solidFill>
                    <a:effectLst/>
                    <a:latin typeface="+mn-lt"/>
                    <a:ea typeface="+mn-ea"/>
                    <a:cs typeface="+mn-cs"/>
                  </a:rPr>
                  <a:t>bias correction</a:t>
                </a:r>
                <a:r>
                  <a:rPr lang="zh-CN" altLang="en-US" sz="1200" b="0" i="0" kern="1200" dirty="0">
                    <a:solidFill>
                      <a:schemeClr val="tx1"/>
                    </a:solidFill>
                    <a:effectLst/>
                    <a:latin typeface="+mn-lt"/>
                    <a:ea typeface="+mn-ea"/>
                    <a:cs typeface="+mn-cs"/>
                  </a:rPr>
                  <a:t>以及</a:t>
                </a:r>
                <a:r>
                  <a:rPr lang="en-US" altLang="zh-CN" sz="1200" b="0" i="0" kern="1200" dirty="0">
                    <a:solidFill>
                      <a:schemeClr val="tx1"/>
                    </a:solidFill>
                    <a:effectLst/>
                    <a:latin typeface="+mn-lt"/>
                    <a:ea typeface="+mn-ea"/>
                    <a:cs typeface="+mn-cs"/>
                  </a:rPr>
                  <a:t>Marginalization</a:t>
                </a:r>
                <a:r>
                  <a:rPr lang="zh-CN" altLang="en-US" sz="1200" b="0" i="0" kern="1200" dirty="0">
                    <a:solidFill>
                      <a:schemeClr val="tx1"/>
                    </a:solidFill>
                    <a:effectLst/>
                    <a:latin typeface="+mn-lt"/>
                    <a:ea typeface="+mn-ea"/>
                    <a:cs typeface="+mn-cs"/>
                  </a:rPr>
                  <a:t>都比较细节，这里就不赘述了。</a:t>
                </a:r>
                <a:r>
                  <a:rPr lang="en-US" altLang="zh-CN" sz="1200" b="0" i="0" kern="1200" dirty="0">
                    <a:solidFill>
                      <a:schemeClr val="tx1"/>
                    </a:solidFill>
                    <a:effectLst/>
                    <a:latin typeface="+mn-lt"/>
                    <a:ea typeface="+mn-ea"/>
                    <a:cs typeface="+mn-cs"/>
                  </a:rPr>
                  <a:t>VINS</a:t>
                </a:r>
                <a:r>
                  <a:rPr lang="zh-CN" altLang="en-US" sz="1200" b="0" i="0" kern="1200" dirty="0">
                    <a:solidFill>
                      <a:schemeClr val="tx1"/>
                    </a:solidFill>
                    <a:effectLst/>
                    <a:latin typeface="+mn-lt"/>
                    <a:ea typeface="+mn-ea"/>
                    <a:cs typeface="+mn-cs"/>
                  </a:rPr>
                  <a:t>的后端滑窗优化也是按照这样一个模式来建立的。只不过把上面关于推力的积分换成了关于</a:t>
                </a:r>
                <a:r>
                  <a:rPr lang="en-US" altLang="zh-CN" sz="1200" b="0" i="0" kern="1200" dirty="0">
                    <a:solidFill>
                      <a:schemeClr val="tx1"/>
                    </a:solidFill>
                    <a:effectLst/>
                    <a:latin typeface="+mn-lt"/>
                    <a:ea typeface="+mn-ea"/>
                    <a:cs typeface="+mn-cs"/>
                  </a:rPr>
                  <a:t>IMU</a:t>
                </a:r>
                <a:r>
                  <a:rPr lang="zh-CN" altLang="en-US" sz="1200" b="0" i="0" kern="1200" dirty="0">
                    <a:solidFill>
                      <a:schemeClr val="tx1"/>
                    </a:solidFill>
                    <a:effectLst/>
                    <a:latin typeface="+mn-lt"/>
                    <a:ea typeface="+mn-ea"/>
                    <a:cs typeface="+mn-cs"/>
                  </a:rPr>
                  <a:t>读数的积分。所以我们讲到这里，</a:t>
                </a:r>
                <a:r>
                  <a:rPr lang="en-US" altLang="zh-CN" sz="1200" b="0" i="0" kern="1200" dirty="0">
                    <a:solidFill>
                      <a:schemeClr val="tx1"/>
                    </a:solidFill>
                    <a:effectLst/>
                    <a:latin typeface="+mn-lt"/>
                    <a:ea typeface="+mn-ea"/>
                    <a:cs typeface="+mn-cs"/>
                  </a:rPr>
                  <a:t>VINS</a:t>
                </a:r>
                <a:r>
                  <a:rPr lang="zh-CN" altLang="en-US" sz="1200" b="0" i="0" kern="1200" dirty="0">
                    <a:solidFill>
                      <a:schemeClr val="tx1"/>
                    </a:solidFill>
                    <a:effectLst/>
                    <a:latin typeface="+mn-lt"/>
                    <a:ea typeface="+mn-ea"/>
                    <a:cs typeface="+mn-cs"/>
                  </a:rPr>
                  <a:t>的不包含全局优化的那一半也就讲完了。</a:t>
                </a:r>
                <a:endParaRPr lang="zh-CN" altLang="en-US" dirty="0"/>
              </a:p>
            </p:txBody>
          </p:sp>
        </mc:Choice>
        <mc:Fallback xmlns="">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预积分过程就是以离散的方式去求解上面提到的</a:t>
                </a:r>
                <a:r>
                  <a:rPr lang="zh-CN" altLang="en-US" sz="1200" i="0">
                    <a:latin typeface="Cambria Math" panose="02040503050406030204" pitchFamily="18" charset="0"/>
                  </a:rPr>
                  <a:t>𝛼</a:t>
                </a:r>
                <a:r>
                  <a:rPr lang="zh-CN" altLang="en-US" sz="1200" i="0" smtClean="0">
                    <a:latin typeface="Cambria Math" panose="02040503050406030204" pitchFamily="18" charset="0"/>
                  </a:rPr>
                  <a:t>┴</a:t>
                </a:r>
                <a:r>
                  <a:rPr lang="zh-CN" altLang="en-US" sz="1200" i="0">
                    <a:latin typeface="Cambria Math" panose="02040503050406030204" pitchFamily="18" charset="0"/>
                  </a:rPr>
                  <a:t>\</a:t>
                </a:r>
                <a:r>
                  <a:rPr lang="zh-CN" altLang="en-US" sz="1200" i="0">
                    <a:latin typeface="Cambria Math" panose="02040503050406030204" pitchFamily="18" charset="0"/>
                  </a:rPr>
                  <a:t>^</a:t>
                </a:r>
                <a:r>
                  <a:rPr lang="en-US" altLang="zh-CN" dirty="0" smtClean="0"/>
                  <a:t>, </a:t>
                </a:r>
                <a:r>
                  <a:rPr lang="zh-CN" altLang="en-US" sz="1200" i="0">
                    <a:latin typeface="Cambria Math" panose="02040503050406030204" pitchFamily="18" charset="0"/>
                  </a:rPr>
                  <a:t>𝛽</a:t>
                </a:r>
                <a:r>
                  <a:rPr lang="zh-CN" altLang="en-US" sz="1200" i="0" smtClean="0">
                    <a:latin typeface="Cambria Math" panose="02040503050406030204" pitchFamily="18" charset="0"/>
                  </a:rPr>
                  <a:t>┴</a:t>
                </a:r>
                <a:r>
                  <a:rPr lang="zh-CN" altLang="en-US" sz="1200" i="0">
                    <a:latin typeface="Cambria Math" panose="02040503050406030204" pitchFamily="18" charset="0"/>
                  </a:rPr>
                  <a:t>\</a:t>
                </a:r>
                <a:r>
                  <a:rPr lang="zh-CN" altLang="en-US" sz="1200" i="0">
                    <a:latin typeface="Cambria Math" panose="02040503050406030204" pitchFamily="18" charset="0"/>
                  </a:rPr>
                  <a:t>^</a:t>
                </a:r>
                <a:r>
                  <a:rPr lang="en-US" altLang="zh-CN" dirty="0" smtClean="0"/>
                  <a:t>,</a:t>
                </a:r>
                <a:r>
                  <a:rPr lang="zh-CN" altLang="en-US" sz="1200" dirty="0" smtClean="0"/>
                  <a:t> </a:t>
                </a:r>
                <a:r>
                  <a:rPr lang="zh-CN" altLang="en-US" sz="1200" i="0">
                    <a:latin typeface="Cambria Math" panose="02040503050406030204" pitchFamily="18" charset="0"/>
                  </a:rPr>
                  <a:t>𝛾┴\^</a:t>
                </a:r>
                <a:r>
                  <a:rPr lang="zh-CN" altLang="en-US" dirty="0" smtClean="0"/>
                  <a:t>。这个过程不仅要得到一个数，而且要得到一个不确定度，这是因为在计算过程中使用的</a:t>
                </a:r>
                <a:r>
                  <a:rPr lang="zh-CN" altLang="en-US" sz="1200" b="1" i="0" smtClean="0">
                    <a:latin typeface="Cambria Math" panose="02040503050406030204" pitchFamily="18" charset="0"/>
                  </a:rPr>
                  <a:t>𝑻</a:t>
                </a:r>
                <a:r>
                  <a:rPr lang="en-US" altLang="zh-CN" dirty="0" smtClean="0"/>
                  <a:t>,</a:t>
                </a:r>
                <a:r>
                  <a:rPr lang="zh-CN" altLang="en-US" sz="1200" b="1" i="0" smtClean="0">
                    <a:latin typeface="Cambria Math" panose="02040503050406030204" pitchFamily="18" charset="0"/>
                  </a:rPr>
                  <a:t>𝝎</a:t>
                </a:r>
                <a:r>
                  <a:rPr lang="en-US" altLang="zh-CN" dirty="0" smtClean="0"/>
                  <a:t>,</a:t>
                </a:r>
                <a:r>
                  <a:rPr lang="zh-CN" altLang="en-US" sz="1200" b="1" i="0" smtClean="0">
                    <a:latin typeface="Cambria Math" panose="02040503050406030204" pitchFamily="18" charset="0"/>
                  </a:rPr>
                  <a:t>𝒃</a:t>
                </a:r>
                <a:r>
                  <a:rPr lang="zh-CN" altLang="en-US" dirty="0" smtClean="0"/>
                  <a:t>都存在不确定的噪声。</a:t>
                </a:r>
                <a:r>
                  <a:rPr lang="zh-CN" altLang="en-US" sz="1200" b="0" i="0" kern="1200" dirty="0" smtClean="0">
                    <a:solidFill>
                      <a:schemeClr val="tx1"/>
                    </a:solidFill>
                    <a:effectLst/>
                    <a:latin typeface="+mn-lt"/>
                    <a:ea typeface="+mn-ea"/>
                    <a:cs typeface="+mn-cs"/>
                  </a:rPr>
                  <a:t>当我们将测量结果累加起来的时候，相应的噪声也会被累加。噪声本身的计算比较复杂，但是遵从的原理就是全微分公式。</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抽象地来看，下一个时刻的离散积分就是当前时刻的离散积分</a:t>
                </a:r>
                <a:r>
                  <a:rPr lang="en-US" altLang="zh-CN" sz="1200" b="0" i="0" kern="1200" dirty="0" smtClean="0">
                    <a:solidFill>
                      <a:schemeClr val="tx1"/>
                    </a:solidFill>
                    <a:effectLst/>
                    <a:latin typeface="+mn-lt"/>
                    <a:ea typeface="+mn-ea"/>
                    <a:cs typeface="+mn-cs"/>
                  </a:rPr>
                  <a:t>z</a:t>
                </a:r>
                <a:r>
                  <a:rPr lang="zh-CN" altLang="en-US" sz="1200" b="0" i="0" kern="1200" dirty="0" smtClean="0">
                    <a:solidFill>
                      <a:schemeClr val="tx1"/>
                    </a:solidFill>
                    <a:effectLst/>
                    <a:latin typeface="+mn-lt"/>
                    <a:ea typeface="+mn-ea"/>
                    <a:cs typeface="+mn-cs"/>
                  </a:rPr>
                  <a:t>和当前时刻的测量</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状态决定的，两者都存在一个不确定量​</a:t>
                </a:r>
                <a:r>
                  <a:rPr lang="zh-CN" altLang="en-US" sz="1200" i="0">
                    <a:latin typeface="Cambria Math" panose="02040503050406030204" pitchFamily="18" charset="0"/>
                  </a:rPr>
                  <a:t>𝜂</a:t>
                </a:r>
                <a:r>
                  <a:rPr lang="zh-CN" altLang="en-US" sz="1200" i="0" smtClean="0">
                    <a:latin typeface="Cambria Math" panose="02040503050406030204" pitchFamily="18" charset="0"/>
                  </a:rPr>
                  <a:t>_</a:t>
                </a:r>
                <a:r>
                  <a:rPr lang="zh-CN" altLang="en-US" sz="1200" i="0">
                    <a:latin typeface="Cambria Math" panose="02040503050406030204" pitchFamily="18" charset="0"/>
                  </a:rPr>
                  <a:t>𝑛^𝑧</a:t>
                </a:r>
                <a:r>
                  <a:rPr lang="zh-CN" altLang="en-US" sz="1200" b="0" i="0" kern="1200" dirty="0" smtClean="0">
                    <a:solidFill>
                      <a:schemeClr val="tx1"/>
                    </a:solidFill>
                    <a:effectLst/>
                    <a:latin typeface="+mn-lt"/>
                    <a:ea typeface="+mn-ea"/>
                    <a:cs typeface="+mn-cs"/>
                  </a:rPr>
                  <a:t>和</a:t>
                </a:r>
                <a:r>
                  <a:rPr lang="zh-CN" altLang="en-US" sz="1200" i="0">
                    <a:latin typeface="Cambria Math" panose="02040503050406030204" pitchFamily="18" charset="0"/>
                  </a:rPr>
                  <a:t>𝜂</a:t>
                </a:r>
                <a:r>
                  <a:rPr lang="zh-CN" altLang="en-US" sz="1200" i="0" smtClean="0">
                    <a:latin typeface="Cambria Math" panose="02040503050406030204" pitchFamily="18" charset="0"/>
                  </a:rPr>
                  <a:t>_</a:t>
                </a:r>
                <a:r>
                  <a:rPr lang="zh-CN" altLang="en-US" sz="1200" i="0">
                    <a:latin typeface="Cambria Math" panose="02040503050406030204" pitchFamily="18" charset="0"/>
                  </a:rPr>
                  <a:t>𝑛^𝑢</a:t>
                </a:r>
                <a:r>
                  <a:rPr lang="zh-CN" altLang="en-US" sz="1200" b="0" i="0" kern="1200" dirty="0" smtClean="0">
                    <a:solidFill>
                      <a:schemeClr val="tx1"/>
                    </a:solidFill>
                    <a:effectLst/>
                    <a:latin typeface="+mn-lt"/>
                    <a:ea typeface="+mn-ea"/>
                    <a:cs typeface="+mn-cs"/>
                  </a:rPr>
                  <a:t>​。假设这两个误差都服从高斯分布，那么</a:t>
                </a:r>
                <a:r>
                  <a:rPr lang="en-US" altLang="zh-CN" sz="1200" b="0" i="0"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关于这两个不确定度的增量可以用全微分公式线性近似为第二个式子。我们知道高斯分布的线性组合还是高斯分布，所以</a:t>
                </a:r>
                <a:r>
                  <a:rPr lang="zh-CN" altLang="en-US" sz="1200" i="0">
                    <a:latin typeface="Cambria Math" panose="02040503050406030204" pitchFamily="18" charset="0"/>
                  </a:rPr>
                  <a:t>𝑧</a:t>
                </a:r>
                <a:r>
                  <a:rPr lang="zh-CN" altLang="en-US" sz="1200" i="0" smtClean="0">
                    <a:latin typeface="Cambria Math" panose="02040503050406030204" pitchFamily="18" charset="0"/>
                  </a:rPr>
                  <a:t>_(</a:t>
                </a:r>
                <a:r>
                  <a:rPr lang="zh-CN" altLang="en-US" sz="1200" i="0">
                    <a:latin typeface="Cambria Math" panose="02040503050406030204" pitchFamily="18" charset="0"/>
                  </a:rPr>
                  <a:t>𝑛+1</a:t>
                </a:r>
                <a:r>
                  <a:rPr lang="zh-CN" altLang="en-US" sz="1200" i="0" smtClean="0">
                    <a:latin typeface="Cambria Math" panose="02040503050406030204" pitchFamily="18" charset="0"/>
                  </a:rPr>
                  <a:t>)</a:t>
                </a:r>
                <a:r>
                  <a:rPr lang="zh-CN" altLang="en-US" sz="1200" b="0" i="0" kern="1200" dirty="0" smtClean="0">
                    <a:solidFill>
                      <a:schemeClr val="tx1"/>
                    </a:solidFill>
                    <a:effectLst/>
                    <a:latin typeface="+mn-lt"/>
                    <a:ea typeface="+mn-ea"/>
                    <a:cs typeface="+mn-cs"/>
                  </a:rPr>
                  <a:t>的不确定度还可以近似用高斯分布来表示，并按照高斯分布的线性变换法则来确定描述不确定度的协方差矩阵。</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剩下的诸如</a:t>
                </a:r>
                <a:r>
                  <a:rPr lang="en-US" altLang="zh-CN" sz="1200" b="0" i="0" kern="1200" dirty="0" smtClean="0">
                    <a:solidFill>
                      <a:schemeClr val="tx1"/>
                    </a:solidFill>
                    <a:effectLst/>
                    <a:latin typeface="+mn-lt"/>
                    <a:ea typeface="+mn-ea"/>
                    <a:cs typeface="+mn-cs"/>
                  </a:rPr>
                  <a:t>bias correction</a:t>
                </a:r>
                <a:r>
                  <a:rPr lang="zh-CN" altLang="en-US" sz="1200" b="0" i="0" kern="1200" dirty="0" smtClean="0">
                    <a:solidFill>
                      <a:schemeClr val="tx1"/>
                    </a:solidFill>
                    <a:effectLst/>
                    <a:latin typeface="+mn-lt"/>
                    <a:ea typeface="+mn-ea"/>
                    <a:cs typeface="+mn-cs"/>
                  </a:rPr>
                  <a:t>以及</a:t>
                </a:r>
                <a:r>
                  <a:rPr lang="en-US" altLang="zh-CN" sz="1200" b="0" i="0" kern="1200" dirty="0" smtClean="0">
                    <a:solidFill>
                      <a:schemeClr val="tx1"/>
                    </a:solidFill>
                    <a:effectLst/>
                    <a:latin typeface="+mn-lt"/>
                    <a:ea typeface="+mn-ea"/>
                    <a:cs typeface="+mn-cs"/>
                  </a:rPr>
                  <a:t>Marginalization</a:t>
                </a:r>
                <a:r>
                  <a:rPr lang="zh-CN" altLang="en-US" sz="1200" b="0" i="0" kern="1200" dirty="0" smtClean="0">
                    <a:solidFill>
                      <a:schemeClr val="tx1"/>
                    </a:solidFill>
                    <a:effectLst/>
                    <a:latin typeface="+mn-lt"/>
                    <a:ea typeface="+mn-ea"/>
                    <a:cs typeface="+mn-cs"/>
                  </a:rPr>
                  <a:t>都比较细节，这里就不赘述了。</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的后端滑窗优化也是按照这样一个模式来建立的。只不过把上面关于推力的积分换成了关于</a:t>
                </a:r>
                <a:r>
                  <a:rPr lang="en-US" altLang="zh-CN" sz="1200" b="0" i="0" kern="1200" dirty="0" smtClean="0">
                    <a:solidFill>
                      <a:schemeClr val="tx1"/>
                    </a:solidFill>
                    <a:effectLst/>
                    <a:latin typeface="+mn-lt"/>
                    <a:ea typeface="+mn-ea"/>
                    <a:cs typeface="+mn-cs"/>
                  </a:rPr>
                  <a:t>IMU</a:t>
                </a:r>
                <a:r>
                  <a:rPr lang="zh-CN" altLang="en-US" sz="1200" b="0" i="0" kern="1200" dirty="0" smtClean="0">
                    <a:solidFill>
                      <a:schemeClr val="tx1"/>
                    </a:solidFill>
                    <a:effectLst/>
                    <a:latin typeface="+mn-lt"/>
                    <a:ea typeface="+mn-ea"/>
                    <a:cs typeface="+mn-cs"/>
                  </a:rPr>
                  <a:t>读数的积分。所以我们讲到这里，</a:t>
                </a:r>
                <a:r>
                  <a:rPr lang="en-US" altLang="zh-CN" sz="1200" b="0" i="0" kern="1200" dirty="0" smtClean="0">
                    <a:solidFill>
                      <a:schemeClr val="tx1"/>
                    </a:solidFill>
                    <a:effectLst/>
                    <a:latin typeface="+mn-lt"/>
                    <a:ea typeface="+mn-ea"/>
                    <a:cs typeface="+mn-cs"/>
                  </a:rPr>
                  <a:t>VINS</a:t>
                </a:r>
                <a:r>
                  <a:rPr lang="zh-CN" altLang="en-US" sz="1200" b="0" i="0" kern="1200" dirty="0" smtClean="0">
                    <a:solidFill>
                      <a:schemeClr val="tx1"/>
                    </a:solidFill>
                    <a:effectLst/>
                    <a:latin typeface="+mn-lt"/>
                    <a:ea typeface="+mn-ea"/>
                    <a:cs typeface="+mn-cs"/>
                  </a:rPr>
                  <a:t>的不包含全局优化的那一半也就讲完了。</a:t>
                </a:r>
                <a:endParaRPr lang="zh-CN" altLang="en-US" dirty="0"/>
              </a:p>
            </p:txBody>
          </p:sp>
        </mc:Fallback>
      </mc:AlternateContent>
      <p:sp>
        <p:nvSpPr>
          <p:cNvPr id="4" name="灯片编号占位符 3"/>
          <p:cNvSpPr>
            <a:spLocks noGrp="1"/>
          </p:cNvSpPr>
          <p:nvPr>
            <p:ph type="sldNum" sz="quarter" idx="10"/>
          </p:nvPr>
        </p:nvSpPr>
        <p:spPr/>
        <p:txBody>
          <a:bodyPr/>
          <a:lstStyle/>
          <a:p>
            <a:fld id="{490B11E1-1DC8-4C3F-A3AC-437868E249C2}" type="slidenum">
              <a:rPr lang="zh-CN" altLang="en-US" smtClean="0"/>
              <a:t>9</a:t>
            </a:fld>
            <a:endParaRPr lang="zh-CN" altLang="en-US"/>
          </a:p>
        </p:txBody>
      </p:sp>
    </p:spTree>
    <p:extLst>
      <p:ext uri="{BB962C8B-B14F-4D97-AF65-F5344CB8AC3E}">
        <p14:creationId xmlns:p14="http://schemas.microsoft.com/office/powerpoint/2010/main" val="166755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atin typeface="Calibri" panose="020F0502020204030204" pitchFamily="34" charset="0"/>
              </a:defRPr>
            </a:lvl1pPr>
          </a:lstStyle>
          <a:p>
            <a:pPr lvl="0"/>
            <a:r>
              <a:rPr lang="zh-CN" altLang="en-US" noProof="0"/>
              <a:t>单击此处编辑母版标题样式</a:t>
            </a:r>
            <a:endParaRPr lang="en-US" altLang="zh-CN" noProof="0" dirty="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atin typeface="Calibri" panose="020F0502020204030204" pitchFamily="34" charset="0"/>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3077" name="Rectangle 5"/>
          <p:cNvSpPr>
            <a:spLocks noGrp="1" noChangeArrowheads="1"/>
          </p:cNvSpPr>
          <p:nvPr>
            <p:ph type="ftr" sz="quarter" idx="3"/>
          </p:nvPr>
        </p:nvSpPr>
        <p:spPr/>
        <p:txBody>
          <a:bodyPr/>
          <a:lstStyle>
            <a:lvl1pPr>
              <a:defRPr>
                <a:latin typeface="Calibri" panose="020F0502020204030204" pitchFamily="34" charset="0"/>
              </a:defRPr>
            </a:lvl1pPr>
          </a:lstStyle>
          <a:p>
            <a:endParaRPr lang="zh-CN" altLang="en-US"/>
          </a:p>
        </p:txBody>
      </p:sp>
      <p:sp>
        <p:nvSpPr>
          <p:cNvPr id="3078" name="Rectangle 6"/>
          <p:cNvSpPr>
            <a:spLocks noGrp="1" noChangeArrowheads="1"/>
          </p:cNvSpPr>
          <p:nvPr>
            <p:ph type="sldNum" sz="quarter" idx="4"/>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380643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0C5CD52-1AAC-4142-9561-A461CEB64E2C}" type="datetimeFigureOut">
              <a:rPr lang="zh-CN" altLang="en-US" smtClean="0"/>
              <a:t>2019/11/2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406423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0C5CD52-1AAC-4142-9561-A461CEB64E2C}" type="datetimeFigureOut">
              <a:rPr lang="zh-CN" altLang="en-US" smtClean="0"/>
              <a:t>2019/11/2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198999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zh-CN" altLang="en-US"/>
              <a:t>单击此处编辑母版标题样式</a:t>
            </a:r>
            <a:endParaRPr dirty="0"/>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60834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162177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Calibri" panose="020F0502020204030204" pitchFamily="34" charset="0"/>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5" name="页脚占位符 4"/>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6" name="灯片编号占位符 5"/>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287914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sz="4400">
                <a:latin typeface="Calibri" panose="020F0502020204030204" pitchFamily="34" charset="0"/>
              </a:defRPr>
            </a:lvl1pPr>
          </a:lstStyle>
          <a:p>
            <a:r>
              <a:rPr lang="zh-CN" altLang="en-US"/>
              <a:t>单击此处编辑母版标题样式</a:t>
            </a:r>
            <a:endParaRPr lang="zh-CN" altLang="en-US" dirty="0"/>
          </a:p>
        </p:txBody>
      </p:sp>
      <p:sp>
        <p:nvSpPr>
          <p:cNvPr id="3" name="内容占位符 2"/>
          <p:cNvSpPr>
            <a:spLocks noGrp="1"/>
          </p:cNvSpPr>
          <p:nvPr>
            <p:ph sz="half" idx="1"/>
          </p:nvPr>
        </p:nvSpPr>
        <p:spPr>
          <a:xfrm>
            <a:off x="609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6197600" y="1600201"/>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206066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sz="4400">
                <a:latin typeface="Calibri" panose="020F0502020204030204" pitchFamily="34" charset="0"/>
              </a:defRPr>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7" name="日期占位符 6"/>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8" name="页脚占位符 7"/>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9" name="灯片编号占位符 8"/>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351580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Calibri" panose="020F0502020204030204" pitchFamily="34" charset="0"/>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4" name="页脚占位符 3"/>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5" name="灯片编号占位符 4"/>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423891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3" name="页脚占位符 2"/>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4" name="灯片编号占位符 3"/>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203914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atin typeface="Calibri" panose="020F0502020204030204" pitchFamily="34" charset="0"/>
              </a:defRPr>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atin typeface="Calibri" panose="020F0502020204030204" pitchFamily="34" charset="0"/>
              </a:defRPr>
            </a:lvl1pPr>
          </a:lstStyle>
          <a:p>
            <a:fld id="{20C5CD52-1AAC-4142-9561-A461CEB64E2C}" type="datetimeFigureOut">
              <a:rPr lang="zh-CN" altLang="en-US" smtClean="0"/>
              <a:t>2019/11/2</a:t>
            </a:fld>
            <a:endParaRPr lang="zh-CN" altLang="en-US"/>
          </a:p>
        </p:txBody>
      </p:sp>
      <p:sp>
        <p:nvSpPr>
          <p:cNvPr id="6" name="页脚占位符 5"/>
          <p:cNvSpPr>
            <a:spLocks noGrp="1"/>
          </p:cNvSpPr>
          <p:nvPr>
            <p:ph type="ftr" sz="quarter" idx="11"/>
          </p:nvPr>
        </p:nvSpPr>
        <p:spPr/>
        <p:txBody>
          <a:bodyPr/>
          <a:lstStyle>
            <a:lvl1pPr>
              <a:defRPr>
                <a:latin typeface="Calibri" panose="020F0502020204030204" pitchFamily="34" charset="0"/>
              </a:defRPr>
            </a:lvl1pPr>
          </a:lstStyle>
          <a:p>
            <a:endParaRPr lang="zh-CN" altLang="en-US"/>
          </a:p>
        </p:txBody>
      </p:sp>
      <p:sp>
        <p:nvSpPr>
          <p:cNvPr id="7" name="灯片编号占位符 6"/>
          <p:cNvSpPr>
            <a:spLocks noGrp="1"/>
          </p:cNvSpPr>
          <p:nvPr>
            <p:ph type="sldNum" sz="quarter" idx="12"/>
          </p:nvPr>
        </p:nvSpPr>
        <p:spPr/>
        <p:txBody>
          <a:bodyPr/>
          <a:lstStyle>
            <a:lvl1pPr>
              <a:defRPr>
                <a:latin typeface="Calibri" panose="020F0502020204030204" pitchFamily="34" charset="0"/>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8402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fld id="{20C5CD52-1AAC-4142-9561-A461CEB64E2C}" type="datetimeFigureOut">
              <a:rPr lang="zh-CN" altLang="en-US" smtClean="0"/>
              <a:t>2019/11/2</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29162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ea typeface="宋体" panose="02010600030101010101" charset="-122"/>
              </a:defRPr>
            </a:lvl1pPr>
          </a:lstStyle>
          <a:p>
            <a:fld id="{20C5CD52-1AAC-4142-9561-A461CEB64E2C}" type="datetimeFigureOut">
              <a:rPr lang="zh-CN" altLang="en-US" smtClean="0"/>
              <a:t>2019/11/2</a:t>
            </a:fld>
            <a:endParaRPr lang="zh-CN" altLang="en-US"/>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ea typeface="宋体" panose="02010600030101010101" charset="-122"/>
              </a:defRPr>
            </a:lvl1pPr>
          </a:lstStyle>
          <a:p>
            <a:endParaRPr lang="zh-CN" altLang="en-US"/>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charset="-122"/>
              </a:defRPr>
            </a:lvl1pPr>
          </a:lstStyle>
          <a:p>
            <a:fld id="{26530DA8-7A15-427B-BB8B-44853FB93B04}" type="slidenum">
              <a:rPr lang="zh-CN" altLang="en-US" smtClean="0"/>
              <a:t>‹#›</a:t>
            </a:fld>
            <a:endParaRPr lang="zh-CN" altLang="en-US"/>
          </a:p>
        </p:txBody>
      </p:sp>
    </p:spTree>
    <p:extLst>
      <p:ext uri="{BB962C8B-B14F-4D97-AF65-F5344CB8AC3E}">
        <p14:creationId xmlns:p14="http://schemas.microsoft.com/office/powerpoint/2010/main" val="40451173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anose="020B0502020202020204" pitchFamily="34" charset="0"/>
        </a:defRPr>
      </a:lvl2pPr>
      <a:lvl3pPr algn="l" rtl="0" eaLnBrk="1" fontAlgn="base" hangingPunct="1">
        <a:spcBef>
          <a:spcPct val="0"/>
        </a:spcBef>
        <a:spcAft>
          <a:spcPct val="0"/>
        </a:spcAft>
        <a:defRPr sz="4000" b="1">
          <a:solidFill>
            <a:srgbClr val="006699"/>
          </a:solidFill>
          <a:latin typeface="Century Gothic" panose="020B0502020202020204" pitchFamily="34" charset="0"/>
        </a:defRPr>
      </a:lvl3pPr>
      <a:lvl4pPr algn="l" rtl="0" eaLnBrk="1" fontAlgn="base" hangingPunct="1">
        <a:spcBef>
          <a:spcPct val="0"/>
        </a:spcBef>
        <a:spcAft>
          <a:spcPct val="0"/>
        </a:spcAft>
        <a:defRPr sz="4000" b="1">
          <a:solidFill>
            <a:srgbClr val="006699"/>
          </a:solidFill>
          <a:latin typeface="Century Gothic" panose="020B0502020202020204" pitchFamily="34" charset="0"/>
        </a:defRPr>
      </a:lvl4pPr>
      <a:lvl5pPr algn="l" rtl="0" eaLnBrk="1" fontAlgn="base" hangingPunct="1">
        <a:spcBef>
          <a:spcPct val="0"/>
        </a:spcBef>
        <a:spcAft>
          <a:spcPct val="0"/>
        </a:spcAft>
        <a:defRPr sz="4000" b="1">
          <a:solidFill>
            <a:srgbClr val="006699"/>
          </a:solidFill>
          <a:latin typeface="Century Gothic" panose="020B0502020202020204" pitchFamily="34" charset="0"/>
        </a:defRPr>
      </a:lvl5pPr>
      <a:lvl6pPr marL="457200" algn="l" rtl="0" eaLnBrk="1" fontAlgn="base" hangingPunct="1">
        <a:spcBef>
          <a:spcPct val="0"/>
        </a:spcBef>
        <a:spcAft>
          <a:spcPct val="0"/>
        </a:spcAft>
        <a:defRPr sz="4000" b="1">
          <a:solidFill>
            <a:srgbClr val="006699"/>
          </a:solidFill>
          <a:latin typeface="Century Gothic" panose="020B0502020202020204" pitchFamily="34" charset="0"/>
        </a:defRPr>
      </a:lvl6pPr>
      <a:lvl7pPr marL="914400" algn="l" rtl="0" eaLnBrk="1" fontAlgn="base" hangingPunct="1">
        <a:spcBef>
          <a:spcPct val="0"/>
        </a:spcBef>
        <a:spcAft>
          <a:spcPct val="0"/>
        </a:spcAft>
        <a:defRPr sz="4000" b="1">
          <a:solidFill>
            <a:srgbClr val="006699"/>
          </a:solidFill>
          <a:latin typeface="Century Gothic" panose="020B0502020202020204" pitchFamily="34" charset="0"/>
        </a:defRPr>
      </a:lvl7pPr>
      <a:lvl8pPr marL="1371600" algn="l" rtl="0" eaLnBrk="1" fontAlgn="base" hangingPunct="1">
        <a:spcBef>
          <a:spcPct val="0"/>
        </a:spcBef>
        <a:spcAft>
          <a:spcPct val="0"/>
        </a:spcAft>
        <a:defRPr sz="4000" b="1">
          <a:solidFill>
            <a:srgbClr val="006699"/>
          </a:solidFill>
          <a:latin typeface="Century Gothic" panose="020B0502020202020204" pitchFamily="34" charset="0"/>
        </a:defRPr>
      </a:lvl8pPr>
      <a:lvl9pPr marL="1828800" algn="l" rtl="0" eaLnBrk="1" fontAlgn="base" hangingPunct="1">
        <a:spcBef>
          <a:spcPct val="0"/>
        </a:spcBef>
        <a:spcAft>
          <a:spcPct val="0"/>
        </a:spcAft>
        <a:defRPr sz="4000" b="1">
          <a:solidFill>
            <a:srgbClr val="006699"/>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71.png"/><Relationship Id="rId3" Type="http://schemas.openxmlformats.org/officeDocument/2006/relationships/image" Target="../media/image350.png"/><Relationship Id="rId7" Type="http://schemas.openxmlformats.org/officeDocument/2006/relationships/image" Target="../media/image390.PN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30.png"/><Relationship Id="rId5" Type="http://schemas.openxmlformats.org/officeDocument/2006/relationships/image" Target="../media/image370.png"/><Relationship Id="rId10" Type="http://schemas.openxmlformats.org/officeDocument/2006/relationships/image" Target="../media/image420.png"/><Relationship Id="rId4" Type="http://schemas.openxmlformats.org/officeDocument/2006/relationships/image" Target="../media/image69.png"/><Relationship Id="rId9" Type="http://schemas.openxmlformats.org/officeDocument/2006/relationships/image" Target="../media/image4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0.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40.png"/><Relationship Id="rId9" Type="http://schemas.openxmlformats.org/officeDocument/2006/relationships/image" Target="../media/image58.png"/><Relationship Id="rId1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DA4E1CD-3077-4C71-936A-CE48E829CD92}"/>
              </a:ext>
            </a:extLst>
          </p:cNvPr>
          <p:cNvSpPr>
            <a:spLocks noGrp="1"/>
          </p:cNvSpPr>
          <p:nvPr>
            <p:ph type="ctrTitle"/>
          </p:nvPr>
        </p:nvSpPr>
        <p:spPr>
          <a:xfrm>
            <a:off x="767715" y="1672590"/>
            <a:ext cx="10657205" cy="2047875"/>
          </a:xfrm>
        </p:spPr>
        <p:txBody>
          <a:bodyPr/>
          <a:lstStyle/>
          <a:p>
            <a:r>
              <a:rPr lang="en-US" altLang="zh-CN" dirty="0"/>
              <a:t>VIMO: Simultaneous Visual Inertial Model-based</a:t>
            </a:r>
            <a:br>
              <a:rPr lang="en-US" altLang="zh-CN" dirty="0"/>
            </a:br>
            <a:r>
              <a:rPr lang="en-US" altLang="zh-CN" dirty="0"/>
              <a:t>Odometry and Force Estimation</a:t>
            </a:r>
          </a:p>
        </p:txBody>
      </p:sp>
      <p:sp>
        <p:nvSpPr>
          <p:cNvPr id="10" name="副标题 2">
            <a:extLst>
              <a:ext uri="{FF2B5EF4-FFF2-40B4-BE49-F238E27FC236}">
                <a16:creationId xmlns:a16="http://schemas.microsoft.com/office/drawing/2014/main" id="{397A407A-008A-4377-89D8-53E07BA4D9FA}"/>
              </a:ext>
            </a:extLst>
          </p:cNvPr>
          <p:cNvSpPr>
            <a:spLocks noGrp="1"/>
          </p:cNvSpPr>
          <p:nvPr>
            <p:ph type="subTitle" idx="1"/>
          </p:nvPr>
        </p:nvSpPr>
        <p:spPr>
          <a:xfrm>
            <a:off x="1429398" y="3433263"/>
            <a:ext cx="9333837" cy="1507906"/>
          </a:xfrm>
        </p:spPr>
        <p:txBody>
          <a:bodyPr/>
          <a:lstStyle/>
          <a:p>
            <a:pPr algn="ctr"/>
            <a:r>
              <a:rPr lang="en-US" altLang="en-US" dirty="0" err="1"/>
              <a:t>Barza</a:t>
            </a:r>
            <a:r>
              <a:rPr lang="en-US" altLang="en-US" dirty="0"/>
              <a:t> Nisar, Philipp Foehn, Davide </a:t>
            </a:r>
            <a:r>
              <a:rPr lang="en-US" altLang="en-US" dirty="0" err="1"/>
              <a:t>Falanga</a:t>
            </a:r>
            <a:r>
              <a:rPr lang="en-US" altLang="en-US" dirty="0"/>
              <a:t>, Davide </a:t>
            </a:r>
            <a:r>
              <a:rPr lang="en-US" altLang="en-US" dirty="0" err="1"/>
              <a:t>Scaramuzza</a:t>
            </a:r>
            <a:endParaRPr lang="en-US" altLang="en-US" dirty="0"/>
          </a:p>
        </p:txBody>
      </p:sp>
    </p:spTree>
    <p:extLst>
      <p:ext uri="{BB962C8B-B14F-4D97-AF65-F5344CB8AC3E}">
        <p14:creationId xmlns:p14="http://schemas.microsoft.com/office/powerpoint/2010/main" val="258896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7900424" y="4349073"/>
            <a:ext cx="4009024" cy="2260104"/>
            <a:chOff x="7900424" y="4349073"/>
            <a:chExt cx="4009024" cy="2260104"/>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424" y="4349073"/>
              <a:ext cx="4009024" cy="2241815"/>
            </a:xfrm>
            <a:prstGeom prst="rect">
              <a:avLst/>
            </a:prstGeom>
          </p:spPr>
        </p:pic>
        <p:sp>
          <p:nvSpPr>
            <p:cNvPr id="18" name="矩形 17"/>
            <p:cNvSpPr/>
            <p:nvPr/>
          </p:nvSpPr>
          <p:spPr>
            <a:xfrm>
              <a:off x="8112680" y="6312409"/>
              <a:ext cx="3743960" cy="29676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10</a:t>
            </a:r>
          </a:p>
        </p:txBody>
      </p:sp>
      <p:sp>
        <p:nvSpPr>
          <p:cNvPr id="5"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Evaluation</a:t>
            </a:r>
            <a:endParaRPr lang="zh-CN" altLang="en-US" dirty="0"/>
          </a:p>
        </p:txBody>
      </p:sp>
      <p:sp>
        <p:nvSpPr>
          <p:cNvPr id="6" name="文本框 5">
            <a:extLst>
              <a:ext uri="{FF2B5EF4-FFF2-40B4-BE49-F238E27FC236}">
                <a16:creationId xmlns:a16="http://schemas.microsoft.com/office/drawing/2014/main" id="{9C01D133-5684-4F1E-A0D7-D81B1A205BAA}"/>
              </a:ext>
            </a:extLst>
          </p:cNvPr>
          <p:cNvSpPr txBox="1"/>
          <p:nvPr/>
        </p:nvSpPr>
        <p:spPr>
          <a:xfrm>
            <a:off x="609600" y="1295400"/>
            <a:ext cx="3916394" cy="523220"/>
          </a:xfrm>
          <a:prstGeom prst="rect">
            <a:avLst/>
          </a:prstGeom>
          <a:noFill/>
        </p:spPr>
        <p:txBody>
          <a:bodyPr wrap="square" rtlCol="0">
            <a:spAutoFit/>
          </a:bodyPr>
          <a:lstStyle/>
          <a:p>
            <a:r>
              <a:rPr lang="en-US" altLang="zh-CN" sz="2800" dirty="0"/>
              <a:t>simulation</a:t>
            </a:r>
            <a:endParaRPr lang="zh-CN" altLang="en-US" sz="2800"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80" y="1076940"/>
            <a:ext cx="8242157" cy="3164400"/>
          </a:xfrm>
          <a:prstGeom prst="rect">
            <a:avLst/>
          </a:prstGeom>
        </p:spPr>
      </p:pic>
      <p:sp>
        <p:nvSpPr>
          <p:cNvPr id="11" name="文本框 10"/>
          <p:cNvSpPr txBox="1"/>
          <p:nvPr/>
        </p:nvSpPr>
        <p:spPr>
          <a:xfrm>
            <a:off x="609600" y="1936757"/>
            <a:ext cx="3403600"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15% average translational accuracy improvement</a:t>
            </a:r>
          </a:p>
          <a:p>
            <a:pPr marL="285750" indent="-285750">
              <a:buFont typeface="Arial" panose="020B0604020202020204" pitchFamily="34" charset="0"/>
              <a:buChar char="•"/>
            </a:pPr>
            <a:r>
              <a:rPr lang="en-US" altLang="zh-CN" sz="2800" dirty="0"/>
              <a:t>Equal computation time</a:t>
            </a:r>
            <a:endParaRPr lang="zh-CN" altLang="en-US" sz="2800" dirty="0"/>
          </a:p>
        </p:txBody>
      </p:sp>
      <p:sp>
        <p:nvSpPr>
          <p:cNvPr id="12" name="矩形 11"/>
          <p:cNvSpPr/>
          <p:nvPr/>
        </p:nvSpPr>
        <p:spPr>
          <a:xfrm>
            <a:off x="6620256" y="1688592"/>
            <a:ext cx="609600" cy="159258"/>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20256" y="2903982"/>
            <a:ext cx="609600" cy="159258"/>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64296" y="1688592"/>
            <a:ext cx="609600" cy="159258"/>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464296" y="2903982"/>
            <a:ext cx="609600" cy="159258"/>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688080" y="4385649"/>
            <a:ext cx="3901440" cy="2228608"/>
            <a:chOff x="3688080" y="4385649"/>
            <a:chExt cx="3901440" cy="2228608"/>
          </a:xfrm>
        </p:grpSpPr>
        <p:pic>
          <p:nvPicPr>
            <p:cNvPr id="8" name="图片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88080" y="4385649"/>
              <a:ext cx="3901440" cy="2228608"/>
            </a:xfrm>
            <a:prstGeom prst="rect">
              <a:avLst/>
            </a:prstGeom>
          </p:spPr>
        </p:pic>
        <p:sp>
          <p:nvSpPr>
            <p:cNvPr id="16" name="矩形 15"/>
            <p:cNvSpPr/>
            <p:nvPr/>
          </p:nvSpPr>
          <p:spPr>
            <a:xfrm>
              <a:off x="3764280" y="6294120"/>
              <a:ext cx="3743960" cy="29676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951432" y="6170378"/>
            <a:ext cx="7428576" cy="461665"/>
          </a:xfrm>
          <a:prstGeom prst="rect">
            <a:avLst/>
          </a:prstGeom>
          <a:noFill/>
        </p:spPr>
        <p:txBody>
          <a:bodyPr wrap="square" rtlCol="0">
            <a:spAutoFit/>
          </a:bodyPr>
          <a:lstStyle/>
          <a:p>
            <a:r>
              <a:rPr lang="en-US" altLang="zh-CN" sz="2400" dirty="0">
                <a:solidFill>
                  <a:srgbClr val="00FF00"/>
                </a:solidFill>
              </a:rPr>
              <a:t>green: direct method</a:t>
            </a:r>
            <a:r>
              <a:rPr lang="en-US" altLang="zh-CN" sz="2400" dirty="0"/>
              <a:t>, </a:t>
            </a:r>
            <a:r>
              <a:rPr lang="en-US" altLang="zh-CN" sz="2400" dirty="0">
                <a:solidFill>
                  <a:srgbClr val="FF6565"/>
                </a:solidFill>
              </a:rPr>
              <a:t>red: VIMO</a:t>
            </a:r>
            <a:r>
              <a:rPr lang="en-US" altLang="zh-CN" sz="2400" dirty="0"/>
              <a:t>, </a:t>
            </a:r>
            <a:r>
              <a:rPr lang="en-US" altLang="zh-CN" sz="2400" dirty="0">
                <a:solidFill>
                  <a:srgbClr val="0000FD"/>
                </a:solidFill>
              </a:rPr>
              <a:t>blue: ground truth </a:t>
            </a:r>
            <a:endParaRPr lang="zh-CN" altLang="en-US" sz="2400" dirty="0">
              <a:solidFill>
                <a:srgbClr val="0000FD"/>
              </a:solidFill>
            </a:endParaRPr>
          </a:p>
        </p:txBody>
      </p:sp>
    </p:spTree>
    <p:extLst>
      <p:ext uri="{BB962C8B-B14F-4D97-AF65-F5344CB8AC3E}">
        <p14:creationId xmlns:p14="http://schemas.microsoft.com/office/powerpoint/2010/main" val="359018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11</a:t>
            </a:r>
          </a:p>
        </p:txBody>
      </p:sp>
      <p:sp>
        <p:nvSpPr>
          <p:cNvPr id="5"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Evaluation</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445" y="1278864"/>
            <a:ext cx="9220519" cy="3398647"/>
          </a:xfrm>
          <a:prstGeom prst="rect">
            <a:avLst/>
          </a:prstGeom>
        </p:spPr>
      </p:pic>
      <p:sp>
        <p:nvSpPr>
          <p:cNvPr id="7" name="文本框 6">
            <a:extLst>
              <a:ext uri="{FF2B5EF4-FFF2-40B4-BE49-F238E27FC236}">
                <a16:creationId xmlns:a16="http://schemas.microsoft.com/office/drawing/2014/main" id="{9C01D133-5684-4F1E-A0D7-D81B1A205BAA}"/>
              </a:ext>
            </a:extLst>
          </p:cNvPr>
          <p:cNvSpPr txBox="1"/>
          <p:nvPr/>
        </p:nvSpPr>
        <p:spPr>
          <a:xfrm>
            <a:off x="609600" y="1295400"/>
            <a:ext cx="3916394" cy="523220"/>
          </a:xfrm>
          <a:prstGeom prst="rect">
            <a:avLst/>
          </a:prstGeom>
          <a:noFill/>
        </p:spPr>
        <p:txBody>
          <a:bodyPr wrap="square" rtlCol="0">
            <a:spAutoFit/>
          </a:bodyPr>
          <a:lstStyle/>
          <a:p>
            <a:r>
              <a:rPr lang="en-US" altLang="zh-CN" sz="2800" dirty="0"/>
              <a:t>dataset</a:t>
            </a:r>
            <a:endParaRPr lang="zh-CN" altLang="en-US" sz="2800" dirty="0"/>
          </a:p>
        </p:txBody>
      </p:sp>
      <p:sp>
        <p:nvSpPr>
          <p:cNvPr id="8" name="文本框 7"/>
          <p:cNvSpPr txBox="1"/>
          <p:nvPr/>
        </p:nvSpPr>
        <p:spPr>
          <a:xfrm>
            <a:off x="-93785" y="1936396"/>
            <a:ext cx="3727940"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800" i="1" dirty="0"/>
              <a:t>blackbird </a:t>
            </a:r>
            <a:r>
              <a:rPr lang="en-US" altLang="zh-CN" sz="2800" dirty="0"/>
              <a:t>contains commanded thrust;</a:t>
            </a:r>
            <a:endParaRPr lang="en-US" altLang="zh-CN" sz="2800" i="1" dirty="0"/>
          </a:p>
          <a:p>
            <a:pPr marL="285750" indent="-285750">
              <a:buFont typeface="Arial" panose="020B0604020202020204" pitchFamily="34" charset="0"/>
              <a:buChar char="•"/>
            </a:pPr>
            <a:r>
              <a:rPr lang="en-US" altLang="zh-CN" sz="2800" dirty="0"/>
              <a:t>random external forces do conform Gaussian distribution. </a:t>
            </a:r>
          </a:p>
        </p:txBody>
      </p:sp>
    </p:spTree>
    <p:extLst>
      <p:ext uri="{BB962C8B-B14F-4D97-AF65-F5344CB8AC3E}">
        <p14:creationId xmlns:p14="http://schemas.microsoft.com/office/powerpoint/2010/main" val="47227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12</a:t>
            </a:r>
          </a:p>
        </p:txBody>
      </p:sp>
      <p:sp>
        <p:nvSpPr>
          <p:cNvPr id="5"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Evaluation</a:t>
            </a:r>
            <a:endParaRPr lang="zh-CN" altLang="en-US" dirty="0"/>
          </a:p>
        </p:txBody>
      </p:sp>
      <p:sp>
        <p:nvSpPr>
          <p:cNvPr id="6" name="文本框 5">
            <a:extLst>
              <a:ext uri="{FF2B5EF4-FFF2-40B4-BE49-F238E27FC236}">
                <a16:creationId xmlns:a16="http://schemas.microsoft.com/office/drawing/2014/main" id="{9C01D133-5684-4F1E-A0D7-D81B1A205BAA}"/>
              </a:ext>
            </a:extLst>
          </p:cNvPr>
          <p:cNvSpPr txBox="1"/>
          <p:nvPr/>
        </p:nvSpPr>
        <p:spPr>
          <a:xfrm>
            <a:off x="609600" y="1295400"/>
            <a:ext cx="3916394" cy="523220"/>
          </a:xfrm>
          <a:prstGeom prst="rect">
            <a:avLst/>
          </a:prstGeom>
          <a:noFill/>
        </p:spPr>
        <p:txBody>
          <a:bodyPr wrap="square" rtlCol="0">
            <a:spAutoFit/>
          </a:bodyPr>
          <a:lstStyle/>
          <a:p>
            <a:r>
              <a:rPr lang="en-US" altLang="zh-CN" sz="2800" dirty="0"/>
              <a:t>field experiment</a:t>
            </a:r>
            <a:endParaRPr lang="zh-CN" altLang="en-US" sz="2800"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295" y="1295400"/>
            <a:ext cx="7714105" cy="4644498"/>
          </a:xfrm>
          <a:prstGeom prst="rect">
            <a:avLst/>
          </a:prstGeom>
        </p:spPr>
      </p:pic>
      <p:sp>
        <p:nvSpPr>
          <p:cNvPr id="9" name="文本框 8"/>
          <p:cNvSpPr txBox="1"/>
          <p:nvPr/>
        </p:nvSpPr>
        <p:spPr>
          <a:xfrm>
            <a:off x="4011059" y="5797743"/>
            <a:ext cx="7428576" cy="461665"/>
          </a:xfrm>
          <a:prstGeom prst="rect">
            <a:avLst/>
          </a:prstGeom>
          <a:noFill/>
        </p:spPr>
        <p:txBody>
          <a:bodyPr wrap="square" rtlCol="0">
            <a:spAutoFit/>
          </a:bodyPr>
          <a:lstStyle/>
          <a:p>
            <a:pPr algn="ctr"/>
            <a:r>
              <a:rPr lang="en-US" altLang="zh-CN" sz="2400" dirty="0">
                <a:solidFill>
                  <a:srgbClr val="0072BD"/>
                </a:solidFill>
              </a:rPr>
              <a:t>blue: sensed force</a:t>
            </a:r>
            <a:r>
              <a:rPr lang="en-US" altLang="zh-CN" sz="2400" dirty="0">
                <a:solidFill>
                  <a:srgbClr val="0000FD"/>
                </a:solidFill>
              </a:rPr>
              <a:t>  </a:t>
            </a:r>
            <a:r>
              <a:rPr lang="en-US" altLang="zh-CN" sz="2400" dirty="0">
                <a:solidFill>
                  <a:srgbClr val="D95319"/>
                </a:solidFill>
              </a:rPr>
              <a:t>orange: estimated force</a:t>
            </a:r>
            <a:endParaRPr lang="zh-CN" altLang="en-US" sz="2400" dirty="0">
              <a:solidFill>
                <a:srgbClr val="D95319"/>
              </a:solidFill>
            </a:endParaRPr>
          </a:p>
        </p:txBody>
      </p:sp>
      <p:sp>
        <p:nvSpPr>
          <p:cNvPr id="10" name="文本框 9"/>
          <p:cNvSpPr txBox="1"/>
          <p:nvPr/>
        </p:nvSpPr>
        <p:spPr>
          <a:xfrm>
            <a:off x="283119" y="1818620"/>
            <a:ext cx="3727940"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use force sensor to detect forces deliberately applied</a:t>
            </a:r>
          </a:p>
          <a:p>
            <a:pPr marL="285750" indent="-285750">
              <a:buFont typeface="Arial" panose="020B0604020202020204" pitchFamily="34" charset="0"/>
              <a:buChar char="•"/>
            </a:pPr>
            <a:r>
              <a:rPr lang="en-US" altLang="zh-CN" sz="2800" dirty="0"/>
              <a:t>capable of recovering slow changing forces</a:t>
            </a:r>
          </a:p>
        </p:txBody>
      </p:sp>
    </p:spTree>
    <p:extLst>
      <p:ext uri="{BB962C8B-B14F-4D97-AF65-F5344CB8AC3E}">
        <p14:creationId xmlns:p14="http://schemas.microsoft.com/office/powerpoint/2010/main" val="126157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13</a:t>
            </a:r>
          </a:p>
        </p:txBody>
      </p:sp>
      <p:sp>
        <p:nvSpPr>
          <p:cNvPr id="5"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Reflections</a:t>
            </a:r>
            <a:endParaRPr lang="zh-CN" altLang="en-US" dirty="0"/>
          </a:p>
        </p:txBody>
      </p:sp>
      <p:grpSp>
        <p:nvGrpSpPr>
          <p:cNvPr id="178" name="组合 177"/>
          <p:cNvGrpSpPr/>
          <p:nvPr/>
        </p:nvGrpSpPr>
        <p:grpSpPr>
          <a:xfrm>
            <a:off x="4824569" y="1036821"/>
            <a:ext cx="7570376" cy="5586611"/>
            <a:chOff x="4130088" y="1096201"/>
            <a:chExt cx="7570376" cy="5586611"/>
          </a:xfrm>
        </p:grpSpPr>
        <p:cxnSp>
          <p:nvCxnSpPr>
            <p:cNvPr id="159" name="直接连接符 158"/>
            <p:cNvCxnSpPr>
              <a:stCxn id="168" idx="3"/>
              <a:endCxn id="144" idx="4"/>
            </p:cNvCxnSpPr>
            <p:nvPr/>
          </p:nvCxnSpPr>
          <p:spPr>
            <a:xfrm flipV="1">
              <a:off x="7914966" y="3678357"/>
              <a:ext cx="1565703" cy="19082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68" idx="1"/>
              <a:endCxn id="150" idx="4"/>
            </p:cNvCxnSpPr>
            <p:nvPr/>
          </p:nvCxnSpPr>
          <p:spPr>
            <a:xfrm flipH="1" flipV="1">
              <a:off x="6037247" y="3678357"/>
              <a:ext cx="1524151" cy="19082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9475391" y="1773111"/>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8329343" y="1776921"/>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7183295" y="1776921"/>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50" idx="0"/>
            </p:cNvCxnSpPr>
            <p:nvPr/>
          </p:nvCxnSpPr>
          <p:spPr>
            <a:xfrm flipV="1">
              <a:off x="6037247" y="1776921"/>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5363639" y="1096201"/>
              <a:ext cx="4795520" cy="680720"/>
              <a:chOff x="5008880" y="1869440"/>
              <a:chExt cx="4795520" cy="680720"/>
            </a:xfrm>
          </p:grpSpPr>
          <p:sp>
            <p:nvSpPr>
              <p:cNvPr id="152" name="圆角矩形 151"/>
              <p:cNvSpPr/>
              <p:nvPr/>
            </p:nvSpPr>
            <p:spPr>
              <a:xfrm>
                <a:off x="5008880" y="1869440"/>
                <a:ext cx="4795520" cy="680720"/>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文本框 152"/>
              <p:cNvSpPr txBox="1"/>
              <p:nvPr/>
            </p:nvSpPr>
            <p:spPr>
              <a:xfrm>
                <a:off x="6136005" y="2025134"/>
                <a:ext cx="2541270" cy="369332"/>
              </a:xfrm>
              <a:prstGeom prst="rect">
                <a:avLst/>
              </a:prstGeom>
              <a:noFill/>
            </p:spPr>
            <p:txBody>
              <a:bodyPr wrap="square" rtlCol="0">
                <a:spAutoFit/>
              </a:bodyPr>
              <a:lstStyle/>
              <a:p>
                <a:pPr algn="ctr"/>
                <a:r>
                  <a:rPr lang="en-US" altLang="zh-CN" dirty="0">
                    <a:solidFill>
                      <a:schemeClr val="bg1"/>
                    </a:solidFill>
                  </a:rPr>
                  <a:t>Visual Landmarks</a:t>
                </a:r>
                <a:endParaRPr lang="zh-CN" altLang="en-US" dirty="0">
                  <a:solidFill>
                    <a:schemeClr val="bg1"/>
                  </a:solidFill>
                </a:endParaRPr>
              </a:p>
            </p:txBody>
          </p:sp>
        </p:grpSp>
        <p:sp>
          <p:nvSpPr>
            <p:cNvPr id="108" name="矩形 107"/>
            <p:cNvSpPr/>
            <p:nvPr/>
          </p:nvSpPr>
          <p:spPr>
            <a:xfrm>
              <a:off x="5860463" y="2176455"/>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7006511" y="2176455"/>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8152559" y="2176455"/>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9298607" y="2176455"/>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p:cNvGrpSpPr/>
            <p:nvPr/>
          </p:nvGrpSpPr>
          <p:grpSpPr>
            <a:xfrm>
              <a:off x="5662597" y="2929557"/>
              <a:ext cx="749300" cy="748800"/>
              <a:chOff x="5333238" y="2305796"/>
              <a:chExt cx="749300" cy="748800"/>
            </a:xfrm>
          </p:grpSpPr>
          <p:sp>
            <p:nvSpPr>
              <p:cNvPr id="150" name="流程图: 接点 149"/>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1" name="矩形 150"/>
                  <p:cNvSpPr/>
                  <p:nvPr/>
                </p:nvSpPr>
                <p:spPr>
                  <a:xfrm>
                    <a:off x="5480902" y="2454121"/>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57" name="矩形 156"/>
                  <p:cNvSpPr>
                    <a:spLocks noRot="1" noChangeAspect="1" noMove="1" noResize="1" noEditPoints="1" noAdjustHandles="1" noChangeArrowheads="1" noChangeShapeType="1" noTextEdit="1"/>
                  </p:cNvSpPr>
                  <p:nvPr/>
                </p:nvSpPr>
                <p:spPr>
                  <a:xfrm>
                    <a:off x="5480902" y="2454121"/>
                    <a:ext cx="477054" cy="369332"/>
                  </a:xfrm>
                  <a:prstGeom prst="rect">
                    <a:avLst/>
                  </a:prstGeom>
                  <a:blipFill>
                    <a:blip r:embed="rId3"/>
                    <a:stretch>
                      <a:fillRect b="-819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3" name="矩形 112"/>
                <p:cNvSpPr/>
                <p:nvPr/>
              </p:nvSpPr>
              <p:spPr>
                <a:xfrm>
                  <a:off x="8105781" y="3077882"/>
                  <a:ext cx="504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13" name="矩形 112"/>
                <p:cNvSpPr>
                  <a:spLocks noRot="1" noChangeAspect="1" noMove="1" noResize="1" noEditPoints="1" noAdjustHandles="1" noChangeArrowheads="1" noChangeShapeType="1" noTextEdit="1"/>
                </p:cNvSpPr>
                <p:nvPr/>
              </p:nvSpPr>
              <p:spPr>
                <a:xfrm>
                  <a:off x="8105781" y="3077882"/>
                  <a:ext cx="504177" cy="369332"/>
                </a:xfrm>
                <a:prstGeom prst="rect">
                  <a:avLst/>
                </a:prstGeom>
                <a:blipFill>
                  <a:blip r:embed="rId4"/>
                  <a:stretch>
                    <a:fillRect b="-8197"/>
                  </a:stretch>
                </a:blipFill>
              </p:spPr>
              <p:txBody>
                <a:bodyPr/>
                <a:lstStyle/>
                <a:p>
                  <a:r>
                    <a:rPr lang="zh-CN" altLang="en-US">
                      <a:noFill/>
                    </a:rPr>
                    <a:t> </a:t>
                  </a:r>
                </a:p>
              </p:txBody>
            </p:sp>
          </mc:Fallback>
        </mc:AlternateContent>
        <p:grpSp>
          <p:nvGrpSpPr>
            <p:cNvPr id="114" name="组合 113"/>
            <p:cNvGrpSpPr/>
            <p:nvPr/>
          </p:nvGrpSpPr>
          <p:grpSpPr>
            <a:xfrm>
              <a:off x="6808645" y="2929557"/>
              <a:ext cx="749300" cy="748800"/>
              <a:chOff x="5333238" y="2305796"/>
              <a:chExt cx="749300" cy="748800"/>
            </a:xfrm>
          </p:grpSpPr>
          <p:sp>
            <p:nvSpPr>
              <p:cNvPr id="148" name="流程图: 接点 147"/>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9" name="矩形 148"/>
                  <p:cNvSpPr/>
                  <p:nvPr/>
                </p:nvSpPr>
                <p:spPr>
                  <a:xfrm>
                    <a:off x="5480902" y="2454121"/>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55" name="矩形 154"/>
                  <p:cNvSpPr>
                    <a:spLocks noRot="1" noChangeAspect="1" noMove="1" noResize="1" noEditPoints="1" noAdjustHandles="1" noChangeArrowheads="1" noChangeShapeType="1" noTextEdit="1"/>
                  </p:cNvSpPr>
                  <p:nvPr/>
                </p:nvSpPr>
                <p:spPr>
                  <a:xfrm>
                    <a:off x="5480902" y="2454121"/>
                    <a:ext cx="471732" cy="369332"/>
                  </a:xfrm>
                  <a:prstGeom prst="rect">
                    <a:avLst/>
                  </a:prstGeom>
                  <a:blipFill>
                    <a:blip r:embed="rId5"/>
                    <a:stretch>
                      <a:fillRect b="-8197"/>
                    </a:stretch>
                  </a:blipFill>
                </p:spPr>
                <p:txBody>
                  <a:bodyPr/>
                  <a:lstStyle/>
                  <a:p>
                    <a:r>
                      <a:rPr lang="zh-CN" altLang="en-US">
                        <a:noFill/>
                      </a:rPr>
                      <a:t> </a:t>
                    </a:r>
                  </a:p>
                </p:txBody>
              </p:sp>
            </mc:Fallback>
          </mc:AlternateContent>
        </p:grpSp>
        <p:grpSp>
          <p:nvGrpSpPr>
            <p:cNvPr id="115" name="组合 114"/>
            <p:cNvGrpSpPr/>
            <p:nvPr/>
          </p:nvGrpSpPr>
          <p:grpSpPr>
            <a:xfrm>
              <a:off x="7954693" y="2929557"/>
              <a:ext cx="749300" cy="748800"/>
              <a:chOff x="5333238" y="2305796"/>
              <a:chExt cx="749300" cy="748800"/>
            </a:xfrm>
          </p:grpSpPr>
          <p:sp>
            <p:nvSpPr>
              <p:cNvPr id="146" name="流程图: 接点 145"/>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7" name="矩形 146"/>
                  <p:cNvSpPr/>
                  <p:nvPr/>
                </p:nvSpPr>
                <p:spPr>
                  <a:xfrm>
                    <a:off x="5480902" y="2454121"/>
                    <a:ext cx="504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53" name="矩形 152"/>
                  <p:cNvSpPr>
                    <a:spLocks noRot="1" noChangeAspect="1" noMove="1" noResize="1" noEditPoints="1" noAdjustHandles="1" noChangeArrowheads="1" noChangeShapeType="1" noTextEdit="1"/>
                  </p:cNvSpPr>
                  <p:nvPr/>
                </p:nvSpPr>
                <p:spPr>
                  <a:xfrm>
                    <a:off x="5480902" y="2454121"/>
                    <a:ext cx="504177" cy="369332"/>
                  </a:xfrm>
                  <a:prstGeom prst="rect">
                    <a:avLst/>
                  </a:prstGeom>
                  <a:blipFill>
                    <a:blip r:embed="rId6"/>
                    <a:stretch>
                      <a:fillRect b="-8197"/>
                    </a:stretch>
                  </a:blipFill>
                </p:spPr>
                <p:txBody>
                  <a:bodyPr/>
                  <a:lstStyle/>
                  <a:p>
                    <a:r>
                      <a:rPr lang="zh-CN" altLang="en-US">
                        <a:noFill/>
                      </a:rPr>
                      <a:t> </a:t>
                    </a:r>
                  </a:p>
                </p:txBody>
              </p:sp>
            </mc:Fallback>
          </mc:AlternateContent>
        </p:grpSp>
        <p:grpSp>
          <p:nvGrpSpPr>
            <p:cNvPr id="116" name="组合 115"/>
            <p:cNvGrpSpPr/>
            <p:nvPr/>
          </p:nvGrpSpPr>
          <p:grpSpPr>
            <a:xfrm>
              <a:off x="9106019" y="2929557"/>
              <a:ext cx="749300" cy="748800"/>
              <a:chOff x="5333238" y="2305796"/>
              <a:chExt cx="749300" cy="748800"/>
            </a:xfrm>
          </p:grpSpPr>
          <p:sp>
            <p:nvSpPr>
              <p:cNvPr id="144" name="流程图: 接点 143"/>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5" name="矩形 144"/>
                  <p:cNvSpPr/>
                  <p:nvPr/>
                </p:nvSpPr>
                <p:spPr>
                  <a:xfrm>
                    <a:off x="5480902" y="2454121"/>
                    <a:ext cx="5059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151" name="矩形 150"/>
                  <p:cNvSpPr>
                    <a:spLocks noRot="1" noChangeAspect="1" noMove="1" noResize="1" noEditPoints="1" noAdjustHandles="1" noChangeArrowheads="1" noChangeShapeType="1" noTextEdit="1"/>
                  </p:cNvSpPr>
                  <p:nvPr/>
                </p:nvSpPr>
                <p:spPr>
                  <a:xfrm>
                    <a:off x="5480902" y="2454121"/>
                    <a:ext cx="505908" cy="369332"/>
                  </a:xfrm>
                  <a:prstGeom prst="rect">
                    <a:avLst/>
                  </a:prstGeom>
                  <a:blipFill>
                    <a:blip r:embed="rId7"/>
                    <a:stretch>
                      <a:fillRect b="-8197"/>
                    </a:stretch>
                  </a:blipFill>
                </p:spPr>
                <p:txBody>
                  <a:bodyPr/>
                  <a:lstStyle/>
                  <a:p>
                    <a:r>
                      <a:rPr lang="zh-CN" altLang="en-US">
                        <a:noFill/>
                      </a:rPr>
                      <a:t> </a:t>
                    </a:r>
                  </a:p>
                </p:txBody>
              </p:sp>
            </mc:Fallback>
          </mc:AlternateContent>
        </p:grpSp>
        <p:grpSp>
          <p:nvGrpSpPr>
            <p:cNvPr id="117" name="组合 116"/>
            <p:cNvGrpSpPr/>
            <p:nvPr/>
          </p:nvGrpSpPr>
          <p:grpSpPr>
            <a:xfrm>
              <a:off x="5674138" y="4574513"/>
              <a:ext cx="749300" cy="748800"/>
              <a:chOff x="5330820" y="3458432"/>
              <a:chExt cx="749300" cy="748800"/>
            </a:xfrm>
          </p:grpSpPr>
          <p:sp>
            <p:nvSpPr>
              <p:cNvPr id="142" name="流程图: 接点 141"/>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3" name="矩形 142"/>
                  <p:cNvSpPr/>
                  <p:nvPr/>
                </p:nvSpPr>
                <p:spPr>
                  <a:xfrm>
                    <a:off x="5478484" y="3606757"/>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49" name="矩形 148"/>
                  <p:cNvSpPr>
                    <a:spLocks noRot="1" noChangeAspect="1" noMove="1" noResize="1" noEditPoints="1" noAdjustHandles="1" noChangeArrowheads="1" noChangeShapeType="1" noTextEdit="1"/>
                  </p:cNvSpPr>
                  <p:nvPr/>
                </p:nvSpPr>
                <p:spPr>
                  <a:xfrm>
                    <a:off x="5478484" y="3606757"/>
                    <a:ext cx="473848" cy="369332"/>
                  </a:xfrm>
                  <a:prstGeom prst="rect">
                    <a:avLst/>
                  </a:prstGeom>
                  <a:blipFill>
                    <a:blip r:embed="rId8"/>
                    <a:stretch>
                      <a:fillRect/>
                    </a:stretch>
                  </a:blipFill>
                </p:spPr>
                <p:txBody>
                  <a:bodyPr/>
                  <a:lstStyle/>
                  <a:p>
                    <a:r>
                      <a:rPr lang="zh-CN" altLang="en-US">
                        <a:noFill/>
                      </a:rPr>
                      <a:t> </a:t>
                    </a:r>
                  </a:p>
                </p:txBody>
              </p:sp>
            </mc:Fallback>
          </mc:AlternateContent>
        </p:grpSp>
        <p:grpSp>
          <p:nvGrpSpPr>
            <p:cNvPr id="118" name="组合 117"/>
            <p:cNvGrpSpPr/>
            <p:nvPr/>
          </p:nvGrpSpPr>
          <p:grpSpPr>
            <a:xfrm>
              <a:off x="6817525" y="4570491"/>
              <a:ext cx="749300" cy="748800"/>
              <a:chOff x="5330820" y="3458432"/>
              <a:chExt cx="749300" cy="748800"/>
            </a:xfrm>
          </p:grpSpPr>
          <p:sp>
            <p:nvSpPr>
              <p:cNvPr id="140" name="流程图: 接点 139"/>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1" name="矩形 140"/>
                  <p:cNvSpPr/>
                  <p:nvPr/>
                </p:nvSpPr>
                <p:spPr>
                  <a:xfrm>
                    <a:off x="5478484" y="3606757"/>
                    <a:ext cx="468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47" name="矩形 146"/>
                  <p:cNvSpPr>
                    <a:spLocks noRot="1" noChangeAspect="1" noMove="1" noResize="1" noEditPoints="1" noAdjustHandles="1" noChangeArrowheads="1" noChangeShapeType="1" noTextEdit="1"/>
                  </p:cNvSpPr>
                  <p:nvPr/>
                </p:nvSpPr>
                <p:spPr>
                  <a:xfrm>
                    <a:off x="5478484" y="3606757"/>
                    <a:ext cx="468526" cy="369332"/>
                  </a:xfrm>
                  <a:prstGeom prst="rect">
                    <a:avLst/>
                  </a:prstGeom>
                  <a:blipFill>
                    <a:blip r:embed="rId9"/>
                    <a:stretch>
                      <a:fillRect b="-1667"/>
                    </a:stretch>
                  </a:blipFill>
                </p:spPr>
                <p:txBody>
                  <a:bodyPr/>
                  <a:lstStyle/>
                  <a:p>
                    <a:r>
                      <a:rPr lang="zh-CN" altLang="en-US">
                        <a:noFill/>
                      </a:rPr>
                      <a:t> </a:t>
                    </a:r>
                  </a:p>
                </p:txBody>
              </p:sp>
            </mc:Fallback>
          </mc:AlternateContent>
        </p:grpSp>
        <p:sp>
          <p:nvSpPr>
            <p:cNvPr id="119" name="矩形 118"/>
            <p:cNvSpPr/>
            <p:nvPr/>
          </p:nvSpPr>
          <p:spPr>
            <a:xfrm>
              <a:off x="8703993" y="3949651"/>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7557945" y="3949651"/>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6411897" y="3949651"/>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7974756" y="4575385"/>
              <a:ext cx="749300" cy="748800"/>
              <a:chOff x="5330820" y="3458432"/>
              <a:chExt cx="749300" cy="748800"/>
            </a:xfrm>
          </p:grpSpPr>
          <p:sp>
            <p:nvSpPr>
              <p:cNvPr id="138" name="流程图: 接点 137"/>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9" name="矩形 138"/>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45" name="矩形 144"/>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0"/>
                    <a:stretch>
                      <a:fillRect/>
                    </a:stretch>
                  </a:blipFill>
                </p:spPr>
                <p:txBody>
                  <a:bodyPr/>
                  <a:lstStyle/>
                  <a:p>
                    <a:r>
                      <a:rPr lang="zh-CN" altLang="en-US">
                        <a:noFill/>
                      </a:rPr>
                      <a:t> </a:t>
                    </a:r>
                  </a:p>
                </p:txBody>
              </p:sp>
            </mc:Fallback>
          </mc:AlternateContent>
        </p:grpSp>
        <p:grpSp>
          <p:nvGrpSpPr>
            <p:cNvPr id="123" name="组合 122"/>
            <p:cNvGrpSpPr/>
            <p:nvPr/>
          </p:nvGrpSpPr>
          <p:grpSpPr>
            <a:xfrm>
              <a:off x="9116747" y="4570491"/>
              <a:ext cx="749300" cy="748800"/>
              <a:chOff x="5330820" y="3458432"/>
              <a:chExt cx="749300" cy="748800"/>
            </a:xfrm>
          </p:grpSpPr>
          <p:sp>
            <p:nvSpPr>
              <p:cNvPr id="136" name="流程图: 接点 135"/>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7" name="矩形 136"/>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143" name="矩形 142"/>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1"/>
                    <a:stretch>
                      <a:fillRect b="-1667"/>
                    </a:stretch>
                  </a:blipFill>
                </p:spPr>
                <p:txBody>
                  <a:bodyPr/>
                  <a:lstStyle/>
                  <a:p>
                    <a:r>
                      <a:rPr lang="zh-CN" altLang="en-US">
                        <a:noFill/>
                      </a:rPr>
                      <a:t> </a:t>
                    </a:r>
                  </a:p>
                </p:txBody>
              </p:sp>
            </mc:Fallback>
          </mc:AlternateContent>
        </p:grpSp>
        <p:cxnSp>
          <p:nvCxnSpPr>
            <p:cNvPr id="124" name="直接连接符 123"/>
            <p:cNvCxnSpPr>
              <a:stCxn id="150" idx="5"/>
              <a:endCxn id="121" idx="0"/>
            </p:cNvCxnSpPr>
            <p:nvPr/>
          </p:nvCxnSpPr>
          <p:spPr>
            <a:xfrm>
              <a:off x="6302165" y="3568698"/>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48" idx="3"/>
              <a:endCxn id="121" idx="0"/>
            </p:cNvCxnSpPr>
            <p:nvPr/>
          </p:nvCxnSpPr>
          <p:spPr>
            <a:xfrm flipH="1">
              <a:off x="6588681" y="3568698"/>
              <a:ext cx="32969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21" idx="2"/>
              <a:endCxn id="142" idx="7"/>
            </p:cNvCxnSpPr>
            <p:nvPr/>
          </p:nvCxnSpPr>
          <p:spPr>
            <a:xfrm flipH="1">
              <a:off x="6313706" y="4303219"/>
              <a:ext cx="274975"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21" idx="2"/>
              <a:endCxn id="140" idx="1"/>
            </p:cNvCxnSpPr>
            <p:nvPr/>
          </p:nvCxnSpPr>
          <p:spPr>
            <a:xfrm>
              <a:off x="6588681" y="4303219"/>
              <a:ext cx="338576"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20" idx="2"/>
              <a:endCxn id="140" idx="7"/>
            </p:cNvCxnSpPr>
            <p:nvPr/>
          </p:nvCxnSpPr>
          <p:spPr>
            <a:xfrm flipH="1">
              <a:off x="7457093" y="4303219"/>
              <a:ext cx="277636"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0" idx="2"/>
              <a:endCxn id="138" idx="1"/>
            </p:cNvCxnSpPr>
            <p:nvPr/>
          </p:nvCxnSpPr>
          <p:spPr>
            <a:xfrm>
              <a:off x="7734729" y="4303219"/>
              <a:ext cx="349759" cy="38182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48" idx="5"/>
              <a:endCxn id="120" idx="0"/>
            </p:cNvCxnSpPr>
            <p:nvPr/>
          </p:nvCxnSpPr>
          <p:spPr>
            <a:xfrm>
              <a:off x="7448213" y="3568698"/>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46" idx="3"/>
              <a:endCxn id="120" idx="0"/>
            </p:cNvCxnSpPr>
            <p:nvPr/>
          </p:nvCxnSpPr>
          <p:spPr>
            <a:xfrm flipH="1">
              <a:off x="7734729" y="3568698"/>
              <a:ext cx="32969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46" idx="5"/>
              <a:endCxn id="119" idx="0"/>
            </p:cNvCxnSpPr>
            <p:nvPr/>
          </p:nvCxnSpPr>
          <p:spPr>
            <a:xfrm>
              <a:off x="8594261" y="3568698"/>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stCxn id="144" idx="3"/>
              <a:endCxn id="119" idx="0"/>
            </p:cNvCxnSpPr>
            <p:nvPr/>
          </p:nvCxnSpPr>
          <p:spPr>
            <a:xfrm flipH="1">
              <a:off x="8880777" y="3568698"/>
              <a:ext cx="334974"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138" idx="7"/>
              <a:endCxn id="119" idx="2"/>
            </p:cNvCxnSpPr>
            <p:nvPr/>
          </p:nvCxnSpPr>
          <p:spPr>
            <a:xfrm flipV="1">
              <a:off x="8614324" y="4303219"/>
              <a:ext cx="266453" cy="38182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36" idx="1"/>
              <a:endCxn id="119" idx="2"/>
            </p:cNvCxnSpPr>
            <p:nvPr/>
          </p:nvCxnSpPr>
          <p:spPr>
            <a:xfrm flipH="1" flipV="1">
              <a:off x="8880777" y="4303219"/>
              <a:ext cx="345702"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4130089" y="1988435"/>
              <a:ext cx="1697481" cy="646331"/>
            </a:xfrm>
            <a:prstGeom prst="rect">
              <a:avLst/>
            </a:prstGeom>
            <a:noFill/>
          </p:spPr>
          <p:txBody>
            <a:bodyPr wrap="square" rtlCol="0">
              <a:spAutoFit/>
            </a:bodyPr>
            <a:lstStyle/>
            <a:p>
              <a:r>
                <a:rPr lang="en-US" altLang="zh-CN" dirty="0" err="1">
                  <a:solidFill>
                    <a:srgbClr val="4472C4"/>
                  </a:solidFill>
                </a:rPr>
                <a:t>keypoint</a:t>
              </a:r>
              <a:endParaRPr lang="en-US" altLang="zh-CN" dirty="0">
                <a:solidFill>
                  <a:srgbClr val="4472C4"/>
                </a:solidFill>
              </a:endParaRPr>
            </a:p>
            <a:p>
              <a:r>
                <a:rPr lang="en-US" altLang="zh-CN" dirty="0">
                  <a:solidFill>
                    <a:srgbClr val="4472C4"/>
                  </a:solidFill>
                </a:rPr>
                <a:t>measurements</a:t>
              </a:r>
              <a:endParaRPr lang="zh-CN" altLang="en-US" dirty="0">
                <a:solidFill>
                  <a:srgbClr val="4472C4"/>
                </a:solidFill>
              </a:endParaRPr>
            </a:p>
          </p:txBody>
        </p:sp>
        <p:sp>
          <p:nvSpPr>
            <p:cNvPr id="100" name="文本框 99"/>
            <p:cNvSpPr txBox="1"/>
            <p:nvPr/>
          </p:nvSpPr>
          <p:spPr>
            <a:xfrm>
              <a:off x="4130089" y="3063303"/>
              <a:ext cx="1697481" cy="369332"/>
            </a:xfrm>
            <a:prstGeom prst="rect">
              <a:avLst/>
            </a:prstGeom>
            <a:noFill/>
          </p:spPr>
          <p:txBody>
            <a:bodyPr wrap="square" rtlCol="0">
              <a:spAutoFit/>
            </a:bodyPr>
            <a:lstStyle/>
            <a:p>
              <a:r>
                <a:rPr lang="en-US" altLang="zh-CN" dirty="0">
                  <a:solidFill>
                    <a:srgbClr val="A5A5A5"/>
                  </a:solidFill>
                </a:rPr>
                <a:t>poses</a:t>
              </a:r>
              <a:endParaRPr lang="zh-CN" altLang="en-US" dirty="0">
                <a:solidFill>
                  <a:srgbClr val="A5A5A5"/>
                </a:solidFill>
              </a:endParaRPr>
            </a:p>
          </p:txBody>
        </p:sp>
        <p:sp>
          <p:nvSpPr>
            <p:cNvPr id="101" name="文本框 100"/>
            <p:cNvSpPr txBox="1"/>
            <p:nvPr/>
          </p:nvSpPr>
          <p:spPr>
            <a:xfrm>
              <a:off x="4130088" y="3747281"/>
              <a:ext cx="1697481" cy="646331"/>
            </a:xfrm>
            <a:prstGeom prst="rect">
              <a:avLst/>
            </a:prstGeom>
            <a:noFill/>
          </p:spPr>
          <p:txBody>
            <a:bodyPr wrap="square" rtlCol="0">
              <a:spAutoFit/>
            </a:bodyPr>
            <a:lstStyle/>
            <a:p>
              <a:r>
                <a:rPr lang="en-US" altLang="zh-CN" dirty="0">
                  <a:solidFill>
                    <a:srgbClr val="ED7D31"/>
                  </a:solidFill>
                </a:rPr>
                <a:t>IMU</a:t>
              </a:r>
            </a:p>
            <a:p>
              <a:r>
                <a:rPr lang="en-US" altLang="zh-CN" dirty="0">
                  <a:solidFill>
                    <a:srgbClr val="ED7D31"/>
                  </a:solidFill>
                </a:rPr>
                <a:t>measurements</a:t>
              </a:r>
              <a:endParaRPr lang="zh-CN" altLang="en-US" dirty="0">
                <a:solidFill>
                  <a:srgbClr val="ED7D31"/>
                </a:solidFill>
              </a:endParaRPr>
            </a:p>
          </p:txBody>
        </p:sp>
        <p:sp>
          <p:nvSpPr>
            <p:cNvPr id="102" name="文本框 101"/>
            <p:cNvSpPr txBox="1"/>
            <p:nvPr/>
          </p:nvSpPr>
          <p:spPr>
            <a:xfrm>
              <a:off x="4130088" y="4672628"/>
              <a:ext cx="1697481" cy="369332"/>
            </a:xfrm>
            <a:prstGeom prst="rect">
              <a:avLst/>
            </a:prstGeom>
            <a:noFill/>
          </p:spPr>
          <p:txBody>
            <a:bodyPr wrap="square" rtlCol="0">
              <a:spAutoFit/>
            </a:bodyPr>
            <a:lstStyle/>
            <a:p>
              <a:r>
                <a:rPr lang="en-US" altLang="zh-CN" dirty="0">
                  <a:solidFill>
                    <a:srgbClr val="F4B183"/>
                  </a:solidFill>
                </a:rPr>
                <a:t>IMU biases</a:t>
              </a:r>
              <a:endParaRPr lang="zh-CN" altLang="en-US" dirty="0">
                <a:solidFill>
                  <a:srgbClr val="F4B183"/>
                </a:solidFill>
              </a:endParaRPr>
            </a:p>
          </p:txBody>
        </p:sp>
        <p:grpSp>
          <p:nvGrpSpPr>
            <p:cNvPr id="171" name="组合 170"/>
            <p:cNvGrpSpPr/>
            <p:nvPr/>
          </p:nvGrpSpPr>
          <p:grpSpPr>
            <a:xfrm>
              <a:off x="7373120" y="5934012"/>
              <a:ext cx="749300" cy="748800"/>
              <a:chOff x="7386749" y="5789808"/>
              <a:chExt cx="749300" cy="748800"/>
            </a:xfrm>
          </p:grpSpPr>
          <p:sp>
            <p:nvSpPr>
              <p:cNvPr id="155" name="流程图: 接点 154"/>
              <p:cNvSpPr/>
              <p:nvPr/>
            </p:nvSpPr>
            <p:spPr>
              <a:xfrm>
                <a:off x="7386749" y="5789808"/>
                <a:ext cx="749300" cy="748800"/>
              </a:xfrm>
              <a:prstGeom prst="flowChartConnector">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6" name="矩形 155"/>
                  <p:cNvSpPr/>
                  <p:nvPr/>
                </p:nvSpPr>
                <p:spPr>
                  <a:xfrm>
                    <a:off x="7516812" y="5966592"/>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𝑑</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56" name="矩形 155"/>
                  <p:cNvSpPr>
                    <a:spLocks noRot="1" noChangeAspect="1" noMove="1" noResize="1" noEditPoints="1" noAdjustHandles="1" noChangeArrowheads="1" noChangeShapeType="1" noTextEdit="1"/>
                  </p:cNvSpPr>
                  <p:nvPr/>
                </p:nvSpPr>
                <p:spPr>
                  <a:xfrm>
                    <a:off x="7516812" y="5966592"/>
                    <a:ext cx="489173" cy="369332"/>
                  </a:xfrm>
                  <a:prstGeom prst="rect">
                    <a:avLst/>
                  </a:prstGeom>
                  <a:blipFill>
                    <a:blip r:embed="rId12"/>
                    <a:stretch>
                      <a:fillRect b="-1667"/>
                    </a:stretch>
                  </a:blipFill>
                </p:spPr>
                <p:txBody>
                  <a:bodyPr/>
                  <a:lstStyle/>
                  <a:p>
                    <a:r>
                      <a:rPr lang="zh-CN" altLang="en-US">
                        <a:noFill/>
                      </a:rPr>
                      <a:t> </a:t>
                    </a:r>
                  </a:p>
                </p:txBody>
              </p:sp>
            </mc:Fallback>
          </mc:AlternateContent>
        </p:grpSp>
        <p:sp>
          <p:nvSpPr>
            <p:cNvPr id="168" name="矩形 167"/>
            <p:cNvSpPr/>
            <p:nvPr/>
          </p:nvSpPr>
          <p:spPr>
            <a:xfrm>
              <a:off x="7561398" y="5409779"/>
              <a:ext cx="353568" cy="35356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2" name="直接连接符 171"/>
            <p:cNvCxnSpPr>
              <a:stCxn id="155" idx="0"/>
              <a:endCxn id="168" idx="2"/>
            </p:cNvCxnSpPr>
            <p:nvPr/>
          </p:nvCxnSpPr>
          <p:spPr>
            <a:xfrm flipH="1" flipV="1">
              <a:off x="7738182" y="5763347"/>
              <a:ext cx="9588" cy="170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文本框 175"/>
            <p:cNvSpPr txBox="1"/>
            <p:nvPr/>
          </p:nvSpPr>
          <p:spPr>
            <a:xfrm>
              <a:off x="10002983" y="3119291"/>
              <a:ext cx="1697481" cy="369332"/>
            </a:xfrm>
            <a:prstGeom prst="rect">
              <a:avLst/>
            </a:prstGeom>
            <a:noFill/>
          </p:spPr>
          <p:txBody>
            <a:bodyPr wrap="square" rtlCol="0">
              <a:spAutoFit/>
            </a:bodyPr>
            <a:lstStyle/>
            <a:p>
              <a:r>
                <a:rPr lang="en-US" altLang="zh-CN" dirty="0">
                  <a:solidFill>
                    <a:srgbClr val="FF0000"/>
                  </a:solidFill>
                </a:rPr>
                <a:t>step detected</a:t>
              </a:r>
              <a:endParaRPr lang="zh-CN" altLang="en-US" dirty="0">
                <a:solidFill>
                  <a:srgbClr val="FF0000"/>
                </a:solidFill>
              </a:endParaRPr>
            </a:p>
          </p:txBody>
        </p:sp>
        <p:sp>
          <p:nvSpPr>
            <p:cNvPr id="177" name="文本框 176"/>
            <p:cNvSpPr txBox="1"/>
            <p:nvPr/>
          </p:nvSpPr>
          <p:spPr>
            <a:xfrm>
              <a:off x="5742059" y="6123746"/>
              <a:ext cx="1697481" cy="369332"/>
            </a:xfrm>
            <a:prstGeom prst="rect">
              <a:avLst/>
            </a:prstGeom>
            <a:noFill/>
          </p:spPr>
          <p:txBody>
            <a:bodyPr wrap="square" rtlCol="0">
              <a:spAutoFit/>
            </a:bodyPr>
            <a:lstStyle/>
            <a:p>
              <a:r>
                <a:rPr lang="en-US" altLang="zh-CN" dirty="0">
                  <a:solidFill>
                    <a:srgbClr val="FF0000"/>
                  </a:solidFill>
                </a:rPr>
                <a:t>step length</a:t>
              </a:r>
              <a:endParaRPr lang="zh-CN" altLang="en-US" dirty="0">
                <a:solidFill>
                  <a:srgbClr val="FF0000"/>
                </a:solidFill>
              </a:endParaRPr>
            </a:p>
          </p:txBody>
        </p:sp>
      </p:grpSp>
      <p:sp>
        <p:nvSpPr>
          <p:cNvPr id="179" name="文本框 178">
            <a:extLst>
              <a:ext uri="{FF2B5EF4-FFF2-40B4-BE49-F238E27FC236}">
                <a16:creationId xmlns:a16="http://schemas.microsoft.com/office/drawing/2014/main" id="{9C01D133-5684-4F1E-A0D7-D81B1A205BAA}"/>
              </a:ext>
            </a:extLst>
          </p:cNvPr>
          <p:cNvSpPr txBox="1"/>
          <p:nvPr/>
        </p:nvSpPr>
        <p:spPr>
          <a:xfrm>
            <a:off x="609600" y="1295400"/>
            <a:ext cx="3916394" cy="954107"/>
          </a:xfrm>
          <a:prstGeom prst="rect">
            <a:avLst/>
          </a:prstGeom>
          <a:noFill/>
        </p:spPr>
        <p:txBody>
          <a:bodyPr wrap="square" rtlCol="0">
            <a:spAutoFit/>
          </a:bodyPr>
          <a:lstStyle/>
          <a:p>
            <a:r>
              <a:rPr lang="en-US" altLang="zh-CN" sz="2800" dirty="0"/>
              <a:t>VPO: fusing pedestrian motion pattern with VIO</a:t>
            </a:r>
            <a:endParaRPr lang="zh-CN" altLang="en-US" sz="2800" dirty="0"/>
          </a:p>
        </p:txBody>
      </p:sp>
      <p:sp>
        <p:nvSpPr>
          <p:cNvPr id="180" name="文本框 179"/>
          <p:cNvSpPr txBox="1"/>
          <p:nvPr/>
        </p:nvSpPr>
        <p:spPr>
          <a:xfrm>
            <a:off x="253294" y="2227087"/>
            <a:ext cx="4793267" cy="415498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(motivation) provide strict velocity constraint to VIO with low quality IMU</a:t>
            </a:r>
          </a:p>
          <a:p>
            <a:pPr marL="285750" indent="-285750">
              <a:buFont typeface="Arial" panose="020B0604020202020204" pitchFamily="34" charset="0"/>
              <a:buChar char="•"/>
            </a:pPr>
            <a:r>
              <a:rPr lang="en-US" altLang="zh-CN" sz="2400" dirty="0"/>
              <a:t>(methodology) tightly coupled higher order estimation based on factor graph optimization will be the trend?</a:t>
            </a:r>
          </a:p>
          <a:p>
            <a:pPr marL="285750" indent="-285750">
              <a:buFont typeface="Arial" panose="020B0604020202020204" pitchFamily="34" charset="0"/>
              <a:buChar char="•"/>
            </a:pPr>
            <a:r>
              <a:rPr lang="en-US" altLang="zh-CN" sz="2400" dirty="0">
                <a:solidFill>
                  <a:srgbClr val="FF0000"/>
                </a:solidFill>
              </a:rPr>
              <a:t>(theoretical question) how do we define the distribution of step lengths?</a:t>
            </a:r>
          </a:p>
          <a:p>
            <a:pPr marL="285750" indent="-285750">
              <a:buFont typeface="Arial" panose="020B0604020202020204" pitchFamily="34" charset="0"/>
              <a:buChar char="•"/>
            </a:pPr>
            <a:endParaRPr lang="en-US" altLang="zh-CN" sz="2400" dirty="0"/>
          </a:p>
        </p:txBody>
      </p:sp>
      <p:pic>
        <p:nvPicPr>
          <p:cNvPr id="181" name="图片 180"/>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921454" y="5449688"/>
            <a:ext cx="1610121" cy="1169765"/>
          </a:xfrm>
          <a:prstGeom prst="rect">
            <a:avLst/>
          </a:prstGeom>
        </p:spPr>
      </p:pic>
    </p:spTree>
    <p:extLst>
      <p:ext uri="{BB962C8B-B14F-4D97-AF65-F5344CB8AC3E}">
        <p14:creationId xmlns:p14="http://schemas.microsoft.com/office/powerpoint/2010/main" val="229550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1200" y="2520128"/>
            <a:ext cx="10871200" cy="1020762"/>
          </a:xfrm>
        </p:spPr>
        <p:txBody>
          <a:bodyPr/>
          <a:lstStyle/>
          <a:p>
            <a:r>
              <a:rPr lang="en-US" altLang="zh-CN" dirty="0"/>
              <a:t>Thank you!</a:t>
            </a:r>
            <a:endParaRPr lang="zh-CN" altLang="en-US" dirty="0"/>
          </a:p>
        </p:txBody>
      </p:sp>
      <p:sp>
        <p:nvSpPr>
          <p:cNvPr id="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14</a:t>
            </a:r>
          </a:p>
        </p:txBody>
      </p:sp>
    </p:spTree>
    <p:extLst>
      <p:ext uri="{BB962C8B-B14F-4D97-AF65-F5344CB8AC3E}">
        <p14:creationId xmlns:p14="http://schemas.microsoft.com/office/powerpoint/2010/main" val="291083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4A196-B02F-4B7D-A4A7-966B5AF864CD}"/>
              </a:ext>
            </a:extLst>
          </p:cNvPr>
          <p:cNvSpPr>
            <a:spLocks noGrp="1"/>
          </p:cNvSpPr>
          <p:nvPr>
            <p:ph type="title"/>
          </p:nvPr>
        </p:nvSpPr>
        <p:spPr/>
        <p:txBody>
          <a:bodyPr/>
          <a:lstStyle/>
          <a:p>
            <a:r>
              <a:rPr lang="en-US" altLang="zh-CN" dirty="0"/>
              <a:t>Motivation</a:t>
            </a:r>
            <a:endParaRPr lang="zh-CN" altLang="en-US" dirty="0"/>
          </a:p>
        </p:txBody>
      </p:sp>
      <p:pic>
        <p:nvPicPr>
          <p:cNvPr id="5" name="内容占位符 4">
            <a:extLst>
              <a:ext uri="{FF2B5EF4-FFF2-40B4-BE49-F238E27FC236}">
                <a16:creationId xmlns:a16="http://schemas.microsoft.com/office/drawing/2014/main" id="{AA196534-F5BA-4499-8EB2-276C98BDBD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700" y="1433448"/>
            <a:ext cx="7921900" cy="4449956"/>
          </a:xfrm>
        </p:spPr>
      </p:pic>
      <p:grpSp>
        <p:nvGrpSpPr>
          <p:cNvPr id="17" name="组合 16">
            <a:extLst>
              <a:ext uri="{FF2B5EF4-FFF2-40B4-BE49-F238E27FC236}">
                <a16:creationId xmlns:a16="http://schemas.microsoft.com/office/drawing/2014/main" id="{64892BDD-912B-4E89-94AA-10CA1F5F4021}"/>
              </a:ext>
            </a:extLst>
          </p:cNvPr>
          <p:cNvGrpSpPr/>
          <p:nvPr/>
        </p:nvGrpSpPr>
        <p:grpSpPr>
          <a:xfrm>
            <a:off x="8365101" y="1306359"/>
            <a:ext cx="3868295" cy="2629457"/>
            <a:chOff x="8365101" y="2284024"/>
            <a:chExt cx="3868295" cy="2629457"/>
          </a:xfrm>
        </p:grpSpPr>
        <p:pic>
          <p:nvPicPr>
            <p:cNvPr id="9" name="图片 8">
              <a:extLst>
                <a:ext uri="{FF2B5EF4-FFF2-40B4-BE49-F238E27FC236}">
                  <a16:creationId xmlns:a16="http://schemas.microsoft.com/office/drawing/2014/main" id="{71261F1E-5DBD-4B3F-9FDE-F3E118B37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325" y="3919626"/>
              <a:ext cx="946150" cy="993855"/>
            </a:xfrm>
            <a:prstGeom prst="rect">
              <a:avLst/>
            </a:prstGeom>
          </p:spPr>
        </p:pic>
        <p:pic>
          <p:nvPicPr>
            <p:cNvPr id="7" name="图片 6">
              <a:extLst>
                <a:ext uri="{FF2B5EF4-FFF2-40B4-BE49-F238E27FC236}">
                  <a16:creationId xmlns:a16="http://schemas.microsoft.com/office/drawing/2014/main" id="{2CDEAA83-6F81-492B-948C-EF6A690FEE9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5414" y="2284024"/>
              <a:ext cx="2537982" cy="1450880"/>
            </a:xfrm>
            <a:prstGeom prst="rect">
              <a:avLst/>
            </a:prstGeom>
          </p:spPr>
        </p:pic>
        <p:sp>
          <p:nvSpPr>
            <p:cNvPr id="10" name="箭头: 上下 9">
              <a:extLst>
                <a:ext uri="{FF2B5EF4-FFF2-40B4-BE49-F238E27FC236}">
                  <a16:creationId xmlns:a16="http://schemas.microsoft.com/office/drawing/2014/main" id="{2B1F0C99-ACF3-497B-821B-D2A3331B6EAC}"/>
                </a:ext>
              </a:extLst>
            </p:cNvPr>
            <p:cNvSpPr/>
            <p:nvPr/>
          </p:nvSpPr>
          <p:spPr>
            <a:xfrm>
              <a:off x="10665955" y="3344218"/>
              <a:ext cx="298449" cy="825250"/>
            </a:xfrm>
            <a:prstGeom prst="up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31D0A83F-AA15-4BAB-ABCD-C537D77B09C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718695">
              <a:off x="8365101" y="2587128"/>
              <a:ext cx="714296" cy="714296"/>
            </a:xfrm>
            <a:prstGeom prst="rect">
              <a:avLst/>
            </a:prstGeom>
          </p:spPr>
        </p:pic>
        <p:sp>
          <p:nvSpPr>
            <p:cNvPr id="13" name="箭头: 左右 12">
              <a:extLst>
                <a:ext uri="{FF2B5EF4-FFF2-40B4-BE49-F238E27FC236}">
                  <a16:creationId xmlns:a16="http://schemas.microsoft.com/office/drawing/2014/main" id="{E63C58AE-4B4F-4D4B-BA20-7603707743B9}"/>
                </a:ext>
              </a:extLst>
            </p:cNvPr>
            <p:cNvSpPr/>
            <p:nvPr/>
          </p:nvSpPr>
          <p:spPr>
            <a:xfrm>
              <a:off x="8931119" y="2917589"/>
              <a:ext cx="911658" cy="308340"/>
            </a:xfrm>
            <a:prstGeom prst="lef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088A46F-8F38-4CF2-AA58-507D2438CA81}"/>
                </a:ext>
              </a:extLst>
            </p:cNvPr>
            <p:cNvSpPr txBox="1"/>
            <p:nvPr/>
          </p:nvSpPr>
          <p:spPr>
            <a:xfrm>
              <a:off x="9237723" y="2644781"/>
              <a:ext cx="298450" cy="369332"/>
            </a:xfrm>
            <a:prstGeom prst="rect">
              <a:avLst/>
            </a:prstGeom>
            <a:noFill/>
          </p:spPr>
          <p:txBody>
            <a:bodyPr wrap="square" rtlCol="0">
              <a:spAutoFit/>
            </a:bodyPr>
            <a:lstStyle/>
            <a:p>
              <a:r>
                <a:rPr lang="zh-CN" altLang="en-US" b="1" dirty="0">
                  <a:solidFill>
                    <a:srgbClr val="FF0000"/>
                  </a:solidFill>
                </a:rPr>
                <a:t>？</a:t>
              </a:r>
            </a:p>
          </p:txBody>
        </p:sp>
        <p:sp>
          <p:nvSpPr>
            <p:cNvPr id="15" name="文本框 14">
              <a:extLst>
                <a:ext uri="{FF2B5EF4-FFF2-40B4-BE49-F238E27FC236}">
                  <a16:creationId xmlns:a16="http://schemas.microsoft.com/office/drawing/2014/main" id="{DE9F23CA-7BE3-44DE-BDE4-304F896CC50E}"/>
                </a:ext>
              </a:extLst>
            </p:cNvPr>
            <p:cNvSpPr txBox="1"/>
            <p:nvPr/>
          </p:nvSpPr>
          <p:spPr>
            <a:xfrm>
              <a:off x="10885487" y="3573075"/>
              <a:ext cx="298450" cy="369332"/>
            </a:xfrm>
            <a:prstGeom prst="rect">
              <a:avLst/>
            </a:prstGeom>
            <a:noFill/>
          </p:spPr>
          <p:txBody>
            <a:bodyPr wrap="square" rtlCol="0">
              <a:spAutoFit/>
            </a:bodyPr>
            <a:lstStyle/>
            <a:p>
              <a:r>
                <a:rPr lang="zh-CN" altLang="en-US" b="1" dirty="0">
                  <a:solidFill>
                    <a:srgbClr val="FF0000"/>
                  </a:solidFill>
                </a:rPr>
                <a:t>？</a:t>
              </a:r>
            </a:p>
          </p:txBody>
        </p:sp>
      </p:grpSp>
      <p:sp>
        <p:nvSpPr>
          <p:cNvPr id="18" name="文本框 17">
            <a:extLst>
              <a:ext uri="{FF2B5EF4-FFF2-40B4-BE49-F238E27FC236}">
                <a16:creationId xmlns:a16="http://schemas.microsoft.com/office/drawing/2014/main" id="{31CA5F18-A668-4246-98BE-4931FF37388D}"/>
              </a:ext>
            </a:extLst>
          </p:cNvPr>
          <p:cNvSpPr txBox="1"/>
          <p:nvPr/>
        </p:nvSpPr>
        <p:spPr>
          <a:xfrm>
            <a:off x="8528648" y="3991040"/>
            <a:ext cx="3508075" cy="1384995"/>
          </a:xfrm>
          <a:prstGeom prst="rect">
            <a:avLst/>
          </a:prstGeom>
          <a:noFill/>
        </p:spPr>
        <p:txBody>
          <a:bodyPr wrap="square" rtlCol="0">
            <a:spAutoFit/>
          </a:bodyPr>
          <a:lstStyle/>
          <a:p>
            <a:pPr algn="ctr"/>
            <a:r>
              <a:rPr lang="en-US" altLang="zh-CN" sz="2800" dirty="0"/>
              <a:t>How to estimate external forces </a:t>
            </a:r>
          </a:p>
          <a:p>
            <a:pPr algn="ctr"/>
            <a:r>
              <a:rPr lang="en-US" altLang="zh-CN" sz="2800" dirty="0"/>
              <a:t>acted upon drones?</a:t>
            </a:r>
            <a:endParaRPr lang="zh-CN" altLang="en-US" sz="2800" dirty="0"/>
          </a:p>
        </p:txBody>
      </p:sp>
      <p:sp>
        <p:nvSpPr>
          <p:cNvPr id="19" name="灯片编号占位符 3">
            <a:extLst>
              <a:ext uri="{FF2B5EF4-FFF2-40B4-BE49-F238E27FC236}">
                <a16:creationId xmlns:a16="http://schemas.microsoft.com/office/drawing/2014/main" id="{840474AE-8CE8-4012-8FEB-DBAA4E2970B6}"/>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2</a:t>
            </a:fld>
            <a:endParaRPr lang="en-US" altLang="zh-CN" dirty="0"/>
          </a:p>
        </p:txBody>
      </p:sp>
    </p:spTree>
    <p:extLst>
      <p:ext uri="{BB962C8B-B14F-4D97-AF65-F5344CB8AC3E}">
        <p14:creationId xmlns:p14="http://schemas.microsoft.com/office/powerpoint/2010/main" val="263151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9FF654-DD61-471A-8724-C7111BC4D831}"/>
              </a:ext>
            </a:extLst>
          </p:cNvPr>
          <p:cNvSpPr>
            <a:spLocks noGrp="1"/>
          </p:cNvSpPr>
          <p:nvPr>
            <p:ph type="title"/>
          </p:nvPr>
        </p:nvSpPr>
        <p:spPr/>
        <p:txBody>
          <a:bodyPr/>
          <a:lstStyle/>
          <a:p>
            <a:r>
              <a:rPr lang="en-US" altLang="zh-CN" dirty="0"/>
              <a:t>Related Work</a:t>
            </a:r>
            <a:endParaRPr lang="zh-CN" altLang="en-US" dirty="0"/>
          </a:p>
        </p:txBody>
      </p:sp>
      <p:sp>
        <p:nvSpPr>
          <p:cNvPr id="4" name="灯片编号占位符 3">
            <a:extLst>
              <a:ext uri="{FF2B5EF4-FFF2-40B4-BE49-F238E27FC236}">
                <a16:creationId xmlns:a16="http://schemas.microsoft.com/office/drawing/2014/main" id="{22B204A9-1CA3-4B13-A189-7132A624C0EC}"/>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3</a:t>
            </a:fld>
            <a:endParaRPr lang="en-US" altLang="zh-CN" dirty="0"/>
          </a:p>
        </p:txBody>
      </p:sp>
      <p:sp>
        <p:nvSpPr>
          <p:cNvPr id="5" name="文本框 4">
            <a:extLst>
              <a:ext uri="{FF2B5EF4-FFF2-40B4-BE49-F238E27FC236}">
                <a16:creationId xmlns:a16="http://schemas.microsoft.com/office/drawing/2014/main" id="{9C01D133-5684-4F1E-A0D7-D81B1A205BAA}"/>
              </a:ext>
            </a:extLst>
          </p:cNvPr>
          <p:cNvSpPr txBox="1"/>
          <p:nvPr/>
        </p:nvSpPr>
        <p:spPr>
          <a:xfrm>
            <a:off x="609600" y="1295400"/>
            <a:ext cx="3916394" cy="523220"/>
          </a:xfrm>
          <a:prstGeom prst="rect">
            <a:avLst/>
          </a:prstGeom>
          <a:noFill/>
        </p:spPr>
        <p:txBody>
          <a:bodyPr wrap="square" rtlCol="0">
            <a:spAutoFit/>
          </a:bodyPr>
          <a:lstStyle/>
          <a:p>
            <a:r>
              <a:rPr lang="en-US" altLang="zh-CN" sz="2800" dirty="0"/>
              <a:t>deterministic approach</a:t>
            </a:r>
            <a:endParaRPr lang="zh-CN" altLang="en-US" sz="2800" dirty="0"/>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9368AC0B-A100-4F44-90BA-D7C05F04714F}"/>
                  </a:ext>
                </a:extLst>
              </p:cNvPr>
              <p:cNvSpPr/>
              <p:nvPr/>
            </p:nvSpPr>
            <p:spPr>
              <a:xfrm>
                <a:off x="2044461" y="2082810"/>
                <a:ext cx="37014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800" i="1">
                          <a:latin typeface="Cambria Math" panose="02040503050406030204" pitchFamily="18" charset="0"/>
                        </a:rPr>
                        <m:t>𝑚</m:t>
                      </m:r>
                      <m:r>
                        <a:rPr lang="zh-CN" altLang="en-US" sz="2800" b="1" i="1">
                          <a:latin typeface="Cambria Math" panose="02040503050406030204" pitchFamily="18" charset="0"/>
                        </a:rPr>
                        <m:t>𝒂</m:t>
                      </m:r>
                      <m:r>
                        <a:rPr lang="zh-CN" altLang="en-US" sz="2800" b="0" i="0">
                          <a:latin typeface="Cambria Math" panose="02040503050406030204" pitchFamily="18" charset="0"/>
                        </a:rPr>
                        <m:t>=</m:t>
                      </m:r>
                      <m:sSub>
                        <m:sSubPr>
                          <m:ctrlPr>
                            <a:rPr lang="zh-CN" altLang="en-US" sz="2800" b="0" i="1">
                              <a:latin typeface="Cambria Math" panose="02040503050406030204" pitchFamily="18" charset="0"/>
                            </a:rPr>
                          </m:ctrlPr>
                        </m:sSubPr>
                        <m:e>
                          <m:r>
                            <a:rPr lang="zh-CN" altLang="en-US" sz="2800" b="1" i="1">
                              <a:latin typeface="Cambria Math" panose="02040503050406030204" pitchFamily="18" charset="0"/>
                            </a:rPr>
                            <m:t>𝑭</m:t>
                          </m:r>
                        </m:e>
                        <m:sub>
                          <m:r>
                            <a:rPr lang="zh-CN" altLang="en-US" sz="2800" b="0" i="1">
                              <a:latin typeface="Cambria Math" panose="02040503050406030204" pitchFamily="18" charset="0"/>
                            </a:rPr>
                            <m:t>𝑎𝑐𝑡</m:t>
                          </m:r>
                        </m:sub>
                      </m:sSub>
                      <m:r>
                        <a:rPr lang="zh-CN" altLang="en-US" sz="2800" b="0" i="0">
                          <a:latin typeface="Cambria Math" panose="02040503050406030204" pitchFamily="18" charset="0"/>
                        </a:rPr>
                        <m:t>+</m:t>
                      </m:r>
                      <m:r>
                        <a:rPr lang="zh-CN" altLang="en-US" sz="2800" b="1" i="1">
                          <a:latin typeface="Cambria Math" panose="02040503050406030204" pitchFamily="18" charset="0"/>
                        </a:rPr>
                        <m:t>𝒈</m:t>
                      </m:r>
                      <m:r>
                        <a:rPr lang="zh-CN" altLang="en-US" sz="2800" b="0" i="0">
                          <a:latin typeface="Cambria Math" panose="02040503050406030204" pitchFamily="18" charset="0"/>
                        </a:rPr>
                        <m:t>+</m:t>
                      </m:r>
                      <m:sSub>
                        <m:sSubPr>
                          <m:ctrlPr>
                            <a:rPr lang="zh-CN" altLang="en-US" sz="2800" b="0" i="1">
                              <a:latin typeface="Cambria Math" panose="02040503050406030204" pitchFamily="18" charset="0"/>
                            </a:rPr>
                          </m:ctrlPr>
                        </m:sSubPr>
                        <m:e>
                          <m:r>
                            <a:rPr lang="zh-CN" altLang="en-US" sz="2800" b="1" i="1">
                              <a:latin typeface="Cambria Math" panose="02040503050406030204" pitchFamily="18" charset="0"/>
                            </a:rPr>
                            <m:t>𝑭</m:t>
                          </m:r>
                        </m:e>
                        <m:sub>
                          <m:r>
                            <a:rPr lang="zh-CN" altLang="en-US" sz="2800" b="0" i="1">
                              <a:latin typeface="Cambria Math" panose="02040503050406030204" pitchFamily="18" charset="0"/>
                            </a:rPr>
                            <m:t>𝑒𝑥𝑡</m:t>
                          </m:r>
                        </m:sub>
                      </m:sSub>
                    </m:oMath>
                  </m:oMathPara>
                </a14:m>
                <a:endParaRPr lang="zh-CN" altLang="en-US" sz="2800" dirty="0"/>
              </a:p>
            </p:txBody>
          </p:sp>
        </mc:Choice>
        <mc:Fallback xmlns="">
          <p:sp>
            <p:nvSpPr>
              <p:cNvPr id="8" name="矩形 7">
                <a:extLst>
                  <a:ext uri="{FF2B5EF4-FFF2-40B4-BE49-F238E27FC236}">
                    <a16:creationId xmlns:a16="http://schemas.microsoft.com/office/drawing/2014/main" id="{9368AC0B-A100-4F44-90BA-D7C05F04714F}"/>
                  </a:ext>
                </a:extLst>
              </p:cNvPr>
              <p:cNvSpPr>
                <a:spLocks noRot="1" noChangeAspect="1" noMove="1" noResize="1" noEditPoints="1" noAdjustHandles="1" noChangeArrowheads="1" noChangeShapeType="1" noTextEdit="1"/>
              </p:cNvSpPr>
              <p:nvPr/>
            </p:nvSpPr>
            <p:spPr>
              <a:xfrm>
                <a:off x="2044461" y="2082810"/>
                <a:ext cx="3701463" cy="52322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7E498B04-A9EB-4583-821A-CA2E52D0904E}"/>
                  </a:ext>
                </a:extLst>
              </p:cNvPr>
              <p:cNvSpPr/>
              <p:nvPr/>
            </p:nvSpPr>
            <p:spPr>
              <a:xfrm>
                <a:off x="6732777" y="2095280"/>
                <a:ext cx="370146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800" i="1" smtClean="0">
                              <a:latin typeface="Cambria Math" panose="02040503050406030204" pitchFamily="18" charset="0"/>
                            </a:rPr>
                          </m:ctrlPr>
                        </m:sSubPr>
                        <m:e>
                          <m:r>
                            <a:rPr lang="zh-CN" altLang="en-US" sz="2800" b="1" i="1">
                              <a:latin typeface="Cambria Math" panose="02040503050406030204" pitchFamily="18" charset="0"/>
                            </a:rPr>
                            <m:t>𝑭</m:t>
                          </m:r>
                        </m:e>
                        <m:sub>
                          <m:r>
                            <a:rPr lang="zh-CN" altLang="en-US" sz="2800" i="1">
                              <a:latin typeface="Cambria Math" panose="02040503050406030204" pitchFamily="18" charset="0"/>
                            </a:rPr>
                            <m:t>𝑒𝑥𝑡</m:t>
                          </m:r>
                        </m:sub>
                      </m:sSub>
                      <m:r>
                        <a:rPr lang="zh-CN" altLang="en-US" sz="2800" b="0" i="0">
                          <a:latin typeface="Cambria Math" panose="02040503050406030204" pitchFamily="18" charset="0"/>
                        </a:rPr>
                        <m:t>=</m:t>
                      </m:r>
                      <m:r>
                        <a:rPr lang="zh-CN" altLang="en-US" sz="2800" i="1">
                          <a:latin typeface="Cambria Math" panose="02040503050406030204" pitchFamily="18" charset="0"/>
                        </a:rPr>
                        <m:t>𝑚</m:t>
                      </m:r>
                      <m:r>
                        <a:rPr lang="zh-CN" altLang="en-US" sz="2800" b="1" i="1">
                          <a:latin typeface="Cambria Math" panose="02040503050406030204" pitchFamily="18" charset="0"/>
                        </a:rPr>
                        <m:t>𝒂</m:t>
                      </m:r>
                      <m:r>
                        <a:rPr lang="en-US" altLang="zh-CN" sz="2800" b="0" i="1" smtClean="0">
                          <a:latin typeface="Cambria Math" panose="02040503050406030204" pitchFamily="18" charset="0"/>
                        </a:rPr>
                        <m:t>−</m:t>
                      </m:r>
                      <m:sSub>
                        <m:sSubPr>
                          <m:ctrlPr>
                            <a:rPr lang="zh-CN" altLang="en-US" sz="2800" b="0" i="1">
                              <a:latin typeface="Cambria Math" panose="02040503050406030204" pitchFamily="18" charset="0"/>
                            </a:rPr>
                          </m:ctrlPr>
                        </m:sSubPr>
                        <m:e>
                          <m:r>
                            <a:rPr lang="zh-CN" altLang="en-US" sz="2800" b="1" i="1">
                              <a:latin typeface="Cambria Math" panose="02040503050406030204" pitchFamily="18" charset="0"/>
                            </a:rPr>
                            <m:t>𝑭</m:t>
                          </m:r>
                        </m:e>
                        <m:sub>
                          <m:r>
                            <a:rPr lang="zh-CN" altLang="en-US" sz="2800" b="0" i="1">
                              <a:latin typeface="Cambria Math" panose="02040503050406030204" pitchFamily="18" charset="0"/>
                            </a:rPr>
                            <m:t>𝑎𝑐𝑡</m:t>
                          </m:r>
                        </m:sub>
                      </m:sSub>
                      <m:r>
                        <a:rPr lang="en-US" altLang="zh-CN" sz="2800" b="0" i="0" smtClean="0">
                          <a:latin typeface="Cambria Math" panose="02040503050406030204" pitchFamily="18" charset="0"/>
                        </a:rPr>
                        <m:t>−</m:t>
                      </m:r>
                      <m:r>
                        <a:rPr lang="zh-CN" altLang="en-US" sz="2800" b="1" i="1">
                          <a:latin typeface="Cambria Math" panose="02040503050406030204" pitchFamily="18" charset="0"/>
                        </a:rPr>
                        <m:t>𝒈</m:t>
                      </m:r>
                    </m:oMath>
                  </m:oMathPara>
                </a14:m>
                <a:endParaRPr lang="zh-CN" altLang="en-US" sz="2800" dirty="0"/>
              </a:p>
            </p:txBody>
          </p:sp>
        </mc:Choice>
        <mc:Fallback xmlns="">
          <p:sp>
            <p:nvSpPr>
              <p:cNvPr id="9" name="矩形 8">
                <a:extLst>
                  <a:ext uri="{FF2B5EF4-FFF2-40B4-BE49-F238E27FC236}">
                    <a16:creationId xmlns:a16="http://schemas.microsoft.com/office/drawing/2014/main" id="{7E498B04-A9EB-4583-821A-CA2E52D0904E}"/>
                  </a:ext>
                </a:extLst>
              </p:cNvPr>
              <p:cNvSpPr>
                <a:spLocks noRot="1" noChangeAspect="1" noMove="1" noResize="1" noEditPoints="1" noAdjustHandles="1" noChangeArrowheads="1" noChangeShapeType="1" noTextEdit="1"/>
              </p:cNvSpPr>
              <p:nvPr/>
            </p:nvSpPr>
            <p:spPr>
              <a:xfrm>
                <a:off x="6732777" y="2095280"/>
                <a:ext cx="3701463" cy="523220"/>
              </a:xfrm>
              <a:prstGeom prst="rect">
                <a:avLst/>
              </a:prstGeom>
              <a:blipFill>
                <a:blip r:embed="rId4"/>
                <a:stretch>
                  <a:fillRect/>
                </a:stretch>
              </a:blipFill>
            </p:spPr>
            <p:txBody>
              <a:bodyPr/>
              <a:lstStyle/>
              <a:p>
                <a:r>
                  <a:rPr lang="zh-CN" altLang="en-US">
                    <a:noFill/>
                  </a:rPr>
                  <a:t> </a:t>
                </a:r>
              </a:p>
            </p:txBody>
          </p:sp>
        </mc:Fallback>
      </mc:AlternateContent>
      <p:sp>
        <p:nvSpPr>
          <p:cNvPr id="10" name="箭头: 右 9">
            <a:extLst>
              <a:ext uri="{FF2B5EF4-FFF2-40B4-BE49-F238E27FC236}">
                <a16:creationId xmlns:a16="http://schemas.microsoft.com/office/drawing/2014/main" id="{CE3BF311-A27B-490C-939B-57A052A65160}"/>
              </a:ext>
            </a:extLst>
          </p:cNvPr>
          <p:cNvSpPr/>
          <p:nvPr/>
        </p:nvSpPr>
        <p:spPr>
          <a:xfrm>
            <a:off x="5828524" y="2275524"/>
            <a:ext cx="821653" cy="16777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CA8506C-49BD-4F89-B2DC-47CCCED9FAE4}"/>
                  </a:ext>
                </a:extLst>
              </p:cNvPr>
              <p:cNvSpPr txBox="1"/>
              <p:nvPr/>
            </p:nvSpPr>
            <p:spPr>
              <a:xfrm>
                <a:off x="2153671" y="3238379"/>
                <a:ext cx="8189343" cy="1384995"/>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There may be noises in thrust reading</a:t>
                </a:r>
                <a:r>
                  <a:rPr lang="zh-CN" altLang="en-US" sz="2800" dirty="0"/>
                  <a:t> </a:t>
                </a:r>
                <a14:m>
                  <m:oMath xmlns:m="http://schemas.openxmlformats.org/officeDocument/2006/math">
                    <m:sSub>
                      <m:sSubPr>
                        <m:ctrlPr>
                          <a:rPr lang="zh-CN" altLang="en-US" sz="2800" i="1">
                            <a:latin typeface="Cambria Math" panose="02040503050406030204" pitchFamily="18" charset="0"/>
                          </a:rPr>
                        </m:ctrlPr>
                      </m:sSubPr>
                      <m:e>
                        <m:r>
                          <a:rPr lang="zh-CN" altLang="en-US" sz="2800" b="1" i="1">
                            <a:latin typeface="Cambria Math" panose="02040503050406030204" pitchFamily="18" charset="0"/>
                          </a:rPr>
                          <m:t>𝑭</m:t>
                        </m:r>
                      </m:e>
                      <m:sub>
                        <m:r>
                          <a:rPr lang="en-US" altLang="zh-CN" sz="2800" b="0" i="1" smtClean="0">
                            <a:latin typeface="Cambria Math" panose="02040503050406030204" pitchFamily="18" charset="0"/>
                          </a:rPr>
                          <m:t>𝑎𝑐</m:t>
                        </m:r>
                        <m:r>
                          <a:rPr lang="zh-CN" altLang="en-US" sz="2800" i="1">
                            <a:latin typeface="Cambria Math" panose="02040503050406030204" pitchFamily="18" charset="0"/>
                          </a:rPr>
                          <m:t>𝑡</m:t>
                        </m:r>
                      </m:sub>
                    </m:sSub>
                  </m:oMath>
                </a14:m>
                <a:endParaRPr lang="en-US" altLang="zh-CN" sz="2800" dirty="0"/>
              </a:p>
              <a:p>
                <a:pPr marL="285750" indent="-285750">
                  <a:buFont typeface="Arial" panose="020B0604020202020204" pitchFamily="34" charset="0"/>
                  <a:buChar char="•"/>
                </a:pPr>
                <a:r>
                  <a:rPr lang="en-US" altLang="zh-CN" sz="2800" dirty="0"/>
                  <a:t>Acceleration from IMU can contain slowly varying biases and noises</a:t>
                </a:r>
                <a:endParaRPr lang="zh-CN" altLang="en-US" sz="2800" dirty="0"/>
              </a:p>
            </p:txBody>
          </p:sp>
        </mc:Choice>
        <mc:Fallback xmlns="">
          <p:sp>
            <p:nvSpPr>
              <p:cNvPr id="11" name="文本框 10">
                <a:extLst>
                  <a:ext uri="{FF2B5EF4-FFF2-40B4-BE49-F238E27FC236}">
                    <a16:creationId xmlns:a16="http://schemas.microsoft.com/office/drawing/2014/main" id="{5CA8506C-49BD-4F89-B2DC-47CCCED9FAE4}"/>
                  </a:ext>
                </a:extLst>
              </p:cNvPr>
              <p:cNvSpPr txBox="1">
                <a:spLocks noRot="1" noChangeAspect="1" noMove="1" noResize="1" noEditPoints="1" noAdjustHandles="1" noChangeArrowheads="1" noChangeShapeType="1" noTextEdit="1"/>
              </p:cNvSpPr>
              <p:nvPr/>
            </p:nvSpPr>
            <p:spPr>
              <a:xfrm>
                <a:off x="2153671" y="3238379"/>
                <a:ext cx="8189343" cy="1384995"/>
              </a:xfrm>
              <a:prstGeom prst="rect">
                <a:avLst/>
              </a:prstGeom>
              <a:blipFill>
                <a:blip r:embed="rId5"/>
                <a:stretch>
                  <a:fillRect l="-1339" t="-4405" b="-114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291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4E377FA-B55C-4488-9AED-99D4B4E7F188}"/>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4</a:t>
            </a:fld>
            <a:endParaRPr lang="en-US" altLang="zh-CN" dirty="0"/>
          </a:p>
        </p:txBody>
      </p:sp>
      <p:sp>
        <p:nvSpPr>
          <p:cNvPr id="5" name="标题 1">
            <a:extLst>
              <a:ext uri="{FF2B5EF4-FFF2-40B4-BE49-F238E27FC236}">
                <a16:creationId xmlns:a16="http://schemas.microsoft.com/office/drawing/2014/main" id="{F3445BC0-AEE5-483F-8CCA-8D7ABD7F2FF2}"/>
              </a:ext>
            </a:extLst>
          </p:cNvPr>
          <p:cNvSpPr>
            <a:spLocks noGrp="1"/>
          </p:cNvSpPr>
          <p:nvPr>
            <p:ph type="title"/>
          </p:nvPr>
        </p:nvSpPr>
        <p:spPr>
          <a:xfrm>
            <a:off x="711200" y="274638"/>
            <a:ext cx="10871200" cy="1020762"/>
          </a:xfrm>
        </p:spPr>
        <p:txBody>
          <a:bodyPr/>
          <a:lstStyle/>
          <a:p>
            <a:r>
              <a:rPr lang="en-US" altLang="zh-CN" dirty="0"/>
              <a:t>Related Work</a:t>
            </a:r>
            <a:endParaRPr lang="zh-CN" altLang="en-US" dirty="0"/>
          </a:p>
        </p:txBody>
      </p:sp>
      <p:sp>
        <p:nvSpPr>
          <p:cNvPr id="6" name="文本框 5">
            <a:extLst>
              <a:ext uri="{FF2B5EF4-FFF2-40B4-BE49-F238E27FC236}">
                <a16:creationId xmlns:a16="http://schemas.microsoft.com/office/drawing/2014/main" id="{A73A3BB7-16DD-4D96-AAB9-F3848AADE8BB}"/>
              </a:ext>
            </a:extLst>
          </p:cNvPr>
          <p:cNvSpPr txBox="1"/>
          <p:nvPr/>
        </p:nvSpPr>
        <p:spPr>
          <a:xfrm>
            <a:off x="711200" y="1291793"/>
            <a:ext cx="1512498" cy="523220"/>
          </a:xfrm>
          <a:prstGeom prst="rect">
            <a:avLst/>
          </a:prstGeom>
          <a:noFill/>
        </p:spPr>
        <p:txBody>
          <a:bodyPr wrap="square" rtlCol="0">
            <a:spAutoFit/>
          </a:bodyPr>
          <a:lstStyle/>
          <a:p>
            <a:r>
              <a:rPr lang="en-US" altLang="zh-CN" sz="2800" dirty="0"/>
              <a:t>filtering</a:t>
            </a:r>
            <a:endParaRPr lang="zh-CN" altLang="en-US" sz="2800"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EB3C35A-F95E-41A3-8F8C-E5A36D2C9B82}"/>
                  </a:ext>
                </a:extLst>
              </p:cNvPr>
              <p:cNvSpPr/>
              <p:nvPr/>
            </p:nvSpPr>
            <p:spPr>
              <a:xfrm>
                <a:off x="3747497" y="1967537"/>
                <a:ext cx="49112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800" i="1" smtClean="0">
                              <a:latin typeface="Cambria Math" panose="02040503050406030204" pitchFamily="18" charset="0"/>
                            </a:rPr>
                          </m:ctrlPr>
                        </m:sSubPr>
                        <m:e>
                          <m:r>
                            <a:rPr lang="zh-CN" altLang="en-US" sz="2800" i="1">
                              <a:latin typeface="Cambria Math" panose="02040503050406030204" pitchFamily="18" charset="0"/>
                            </a:rPr>
                            <m:t>𝑠</m:t>
                          </m:r>
                        </m:e>
                        <m:sub>
                          <m:r>
                            <a:rPr lang="zh-CN" altLang="en-US" sz="2800" i="1">
                              <a:latin typeface="Cambria Math" panose="02040503050406030204" pitchFamily="18" charset="0"/>
                            </a:rPr>
                            <m:t>𝑛</m:t>
                          </m:r>
                          <m:r>
                            <a:rPr lang="zh-CN" altLang="en-US" sz="2800" i="0">
                              <a:latin typeface="Cambria Math" panose="02040503050406030204" pitchFamily="18" charset="0"/>
                            </a:rPr>
                            <m:t>+1</m:t>
                          </m:r>
                        </m:sub>
                      </m:sSub>
                      <m:r>
                        <a:rPr lang="zh-CN" altLang="en-US" sz="2800" i="0">
                          <a:latin typeface="Cambria Math" panose="02040503050406030204" pitchFamily="18" charset="0"/>
                        </a:rPr>
                        <m:t>=</m:t>
                      </m:r>
                      <m:r>
                        <a:rPr lang="zh-CN" altLang="en-US" sz="2800" i="1">
                          <a:latin typeface="Cambria Math" panose="02040503050406030204" pitchFamily="18" charset="0"/>
                        </a:rPr>
                        <m:t>𝑢</m:t>
                      </m:r>
                      <m:d>
                        <m:dPr>
                          <m:ctrlPr>
                            <a:rPr lang="zh-CN" altLang="en-US" sz="2800" i="1">
                              <a:latin typeface="Cambria Math" panose="02040503050406030204" pitchFamily="18" charset="0"/>
                            </a:rPr>
                          </m:ctrlPr>
                        </m:dPr>
                        <m:e>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𝐹</m:t>
                              </m:r>
                            </m:e>
                            <m:sub>
                              <m:r>
                                <a:rPr lang="zh-CN" altLang="en-US" sz="2800" i="1">
                                  <a:latin typeface="Cambria Math" panose="02040503050406030204" pitchFamily="18" charset="0"/>
                                </a:rPr>
                                <m:t>𝑎𝑐𝑡</m:t>
                              </m:r>
                            </m:sub>
                            <m:sup>
                              <m:r>
                                <a:rPr lang="zh-CN" altLang="en-US" sz="2800" i="1">
                                  <a:latin typeface="Cambria Math" panose="02040503050406030204" pitchFamily="18" charset="0"/>
                                </a:rPr>
                                <m:t>𝑛</m:t>
                              </m:r>
                            </m:sup>
                          </m:sSubSup>
                          <m:r>
                            <a:rPr lang="en-US" altLang="zh-CN" sz="2800" b="0" i="1" smtClean="0">
                              <a:latin typeface="Cambria Math" panose="02040503050406030204" pitchFamily="18" charset="0"/>
                            </a:rPr>
                            <m:t>+</m:t>
                          </m:r>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𝛿</m:t>
                              </m:r>
                            </m:e>
                            <m:sub>
                              <m:r>
                                <a:rPr lang="zh-CN" altLang="en-US" sz="2800" i="1">
                                  <a:latin typeface="Cambria Math" panose="02040503050406030204" pitchFamily="18" charset="0"/>
                                </a:rPr>
                                <m:t>𝑎𝑐𝑡</m:t>
                              </m:r>
                            </m:sub>
                            <m:sup>
                              <m:r>
                                <a:rPr lang="zh-CN" altLang="en-US" sz="2800" i="1">
                                  <a:latin typeface="Cambria Math" panose="02040503050406030204" pitchFamily="18" charset="0"/>
                                </a:rPr>
                                <m:t>𝑛</m:t>
                              </m:r>
                            </m:sup>
                          </m:sSubSup>
                          <m:r>
                            <a:rPr lang="zh-CN" altLang="en-US" sz="2800" i="0">
                              <a:latin typeface="Cambria Math" panose="02040503050406030204" pitchFamily="18" charset="0"/>
                            </a:rPr>
                            <m:t>,</m:t>
                          </m:r>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𝐹</m:t>
                              </m:r>
                            </m:e>
                            <m:sub>
                              <m:r>
                                <a:rPr lang="zh-CN" altLang="en-US" sz="2800" i="1">
                                  <a:latin typeface="Cambria Math" panose="02040503050406030204" pitchFamily="18" charset="0"/>
                                </a:rPr>
                                <m:t>𝑒𝑥𝑡</m:t>
                              </m:r>
                            </m:sub>
                            <m:sup>
                              <m:r>
                                <a:rPr lang="zh-CN" altLang="en-US" sz="2800" i="1">
                                  <a:latin typeface="Cambria Math" panose="02040503050406030204" pitchFamily="18" charset="0"/>
                                </a:rPr>
                                <m:t>𝑛</m:t>
                              </m:r>
                            </m:sup>
                          </m:sSubSup>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𝑠</m:t>
                              </m:r>
                            </m:e>
                            <m:sub>
                              <m:r>
                                <a:rPr lang="zh-CN" altLang="en-US" sz="2800" i="1">
                                  <a:latin typeface="Cambria Math" panose="02040503050406030204" pitchFamily="18" charset="0"/>
                                </a:rPr>
                                <m:t>𝑛</m:t>
                              </m:r>
                            </m:sub>
                          </m:sSub>
                          <m:r>
                            <a:rPr lang="zh-CN" altLang="en-US" sz="2800" i="1" smtClean="0">
                              <a:latin typeface="Cambria Math" panose="02040503050406030204" pitchFamily="18" charset="0"/>
                            </a:rPr>
                            <m:t> </m:t>
                          </m:r>
                        </m:e>
                      </m:d>
                    </m:oMath>
                  </m:oMathPara>
                </a14:m>
                <a:endParaRPr lang="zh-CN" altLang="en-US" sz="2800" dirty="0"/>
              </a:p>
            </p:txBody>
          </p:sp>
        </mc:Choice>
        <mc:Fallback xmlns="">
          <p:sp>
            <p:nvSpPr>
              <p:cNvPr id="7" name="矩形 6">
                <a:extLst>
                  <a:ext uri="{FF2B5EF4-FFF2-40B4-BE49-F238E27FC236}">
                    <a16:creationId xmlns:a16="http://schemas.microsoft.com/office/drawing/2014/main" id="{DEB3C35A-F95E-41A3-8F8C-E5A36D2C9B82}"/>
                  </a:ext>
                </a:extLst>
              </p:cNvPr>
              <p:cNvSpPr>
                <a:spLocks noRot="1" noChangeAspect="1" noMove="1" noResize="1" noEditPoints="1" noAdjustHandles="1" noChangeArrowheads="1" noChangeShapeType="1" noTextEdit="1"/>
              </p:cNvSpPr>
              <p:nvPr/>
            </p:nvSpPr>
            <p:spPr>
              <a:xfrm>
                <a:off x="3747497" y="1967537"/>
                <a:ext cx="4911281" cy="52322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DBB5815F-698E-4F48-AE3E-A4BAF062D77A}"/>
                  </a:ext>
                </a:extLst>
              </p:cNvPr>
              <p:cNvSpPr/>
              <p:nvPr/>
            </p:nvSpPr>
            <p:spPr>
              <a:xfrm>
                <a:off x="4130607" y="2752367"/>
                <a:ext cx="403238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sz="2800" i="1">
                              <a:latin typeface="Cambria Math" panose="02040503050406030204" pitchFamily="18" charset="0"/>
                            </a:rPr>
                          </m:ctrlPr>
                        </m:dPr>
                        <m:e>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𝑧</m:t>
                              </m:r>
                            </m:e>
                            <m:sub>
                              <m:r>
                                <a:rPr lang="zh-CN" altLang="en-US" sz="2800" i="1">
                                  <a:latin typeface="Cambria Math" panose="02040503050406030204" pitchFamily="18" charset="0"/>
                                </a:rPr>
                                <m:t>𝑛</m:t>
                              </m:r>
                              <m:r>
                                <a:rPr lang="zh-CN" altLang="en-US" sz="2800" i="0">
                                  <a:latin typeface="Cambria Math" panose="02040503050406030204" pitchFamily="18" charset="0"/>
                                </a:rPr>
                                <m:t>+1</m:t>
                              </m:r>
                            </m:sub>
                          </m:sSub>
                          <m:r>
                            <a:rPr lang="zh-CN" altLang="en-US" sz="2800" i="0">
                              <a:latin typeface="Cambria Math" panose="02040503050406030204" pitchFamily="18" charset="0"/>
                            </a:rPr>
                            <m:t>=</m:t>
                          </m:r>
                          <m:r>
                            <a:rPr lang="zh-CN" altLang="en-US" sz="2800" i="1">
                              <a:latin typeface="Cambria Math" panose="02040503050406030204" pitchFamily="18" charset="0"/>
                            </a:rPr>
                            <m:t>𝑣</m:t>
                          </m:r>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𝑠</m:t>
                              </m:r>
                            </m:e>
                            <m:sub>
                              <m:r>
                                <a:rPr lang="zh-CN" altLang="en-US" sz="2800" i="1">
                                  <a:latin typeface="Cambria Math" panose="02040503050406030204" pitchFamily="18" charset="0"/>
                                </a:rPr>
                                <m:t>𝑛</m:t>
                              </m:r>
                              <m:r>
                                <a:rPr lang="zh-CN" altLang="en-US" sz="2800" i="0">
                                  <a:latin typeface="Cambria Math" panose="02040503050406030204" pitchFamily="18" charset="0"/>
                                </a:rPr>
                                <m:t>+1</m:t>
                              </m:r>
                            </m:sub>
                          </m:sSub>
                          <m:r>
                            <a:rPr lang="zh-CN" altLang="en-US" sz="2800" i="0">
                              <a:latin typeface="Cambria Math" panose="02040503050406030204" pitchFamily="18" charset="0"/>
                            </a:rPr>
                            <m:t>,</m:t>
                          </m:r>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𝑦</m:t>
                              </m:r>
                            </m:e>
                            <m:sub>
                              <m:r>
                                <a:rPr lang="zh-CN" altLang="en-US" sz="2800" i="1">
                                  <a:latin typeface="Cambria Math" panose="02040503050406030204" pitchFamily="18" charset="0"/>
                                </a:rPr>
                                <m:t>𝑛</m:t>
                              </m:r>
                              <m:r>
                                <a:rPr lang="zh-CN" altLang="en-US" sz="2800" i="0">
                                  <a:latin typeface="Cambria Math" panose="02040503050406030204" pitchFamily="18" charset="0"/>
                                </a:rPr>
                                <m:t>+1</m:t>
                              </m:r>
                            </m:sub>
                          </m:sSub>
                          <m:r>
                            <a:rPr lang="zh-CN" altLang="en-US" sz="2800" i="0">
                              <a:latin typeface="Cambria Math" panose="02040503050406030204" pitchFamily="18" charset="0"/>
                            </a:rPr>
                            <m:t>,</m:t>
                          </m:r>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𝛿</m:t>
                              </m:r>
                            </m:e>
                            <m:sub>
                              <m:r>
                                <a:rPr lang="zh-CN" altLang="en-US" sz="2800" i="1">
                                  <a:latin typeface="Cambria Math" panose="02040503050406030204" pitchFamily="18" charset="0"/>
                                </a:rPr>
                                <m:t>𝑣</m:t>
                              </m:r>
                            </m:sub>
                            <m:sup>
                              <m:r>
                                <a:rPr lang="zh-CN" altLang="en-US" sz="2800" i="1">
                                  <a:latin typeface="Cambria Math" panose="02040503050406030204" pitchFamily="18" charset="0"/>
                                </a:rPr>
                                <m:t>𝑛</m:t>
                              </m:r>
                            </m:sup>
                          </m:sSubSup>
                        </m:e>
                      </m:d>
                    </m:oMath>
                  </m:oMathPara>
                </a14:m>
                <a:endParaRPr lang="zh-CN" altLang="en-US" sz="2800" dirty="0"/>
              </a:p>
            </p:txBody>
          </p:sp>
        </mc:Choice>
        <mc:Fallback xmlns="">
          <p:sp>
            <p:nvSpPr>
              <p:cNvPr id="8" name="矩形 7">
                <a:extLst>
                  <a:ext uri="{FF2B5EF4-FFF2-40B4-BE49-F238E27FC236}">
                    <a16:creationId xmlns:a16="http://schemas.microsoft.com/office/drawing/2014/main" id="{DBB5815F-698E-4F48-AE3E-A4BAF062D77A}"/>
                  </a:ext>
                </a:extLst>
              </p:cNvPr>
              <p:cNvSpPr>
                <a:spLocks noRot="1" noChangeAspect="1" noMove="1" noResize="1" noEditPoints="1" noAdjustHandles="1" noChangeArrowheads="1" noChangeShapeType="1" noTextEdit="1"/>
              </p:cNvSpPr>
              <p:nvPr/>
            </p:nvSpPr>
            <p:spPr>
              <a:xfrm>
                <a:off x="4130607" y="2752367"/>
                <a:ext cx="4032386" cy="523220"/>
              </a:xfrm>
              <a:prstGeom prst="rect">
                <a:avLst/>
              </a:prstGeom>
              <a:blipFill>
                <a:blip r:embed="rId4"/>
                <a:stretch>
                  <a:fillRect/>
                </a:stretch>
              </a:blipFill>
            </p:spPr>
            <p:txBody>
              <a:bodyPr/>
              <a:lstStyle/>
              <a:p>
                <a:r>
                  <a:rPr lang="zh-CN" altLang="en-US">
                    <a:noFill/>
                  </a:rPr>
                  <a:t> </a:t>
                </a:r>
              </a:p>
            </p:txBody>
          </p:sp>
        </mc:Fallback>
      </mc:AlternateContent>
      <p:sp>
        <p:nvSpPr>
          <p:cNvPr id="9" name="箭头: 左弧形 8">
            <a:extLst>
              <a:ext uri="{FF2B5EF4-FFF2-40B4-BE49-F238E27FC236}">
                <a16:creationId xmlns:a16="http://schemas.microsoft.com/office/drawing/2014/main" id="{8CD71BEE-D409-4266-A9C1-DF465A1EC85D}"/>
              </a:ext>
            </a:extLst>
          </p:cNvPr>
          <p:cNvSpPr/>
          <p:nvPr/>
        </p:nvSpPr>
        <p:spPr>
          <a:xfrm>
            <a:off x="3065252" y="2316162"/>
            <a:ext cx="431321" cy="841075"/>
          </a:xfrm>
          <a:prstGeom prst="curved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左弧形 9">
            <a:extLst>
              <a:ext uri="{FF2B5EF4-FFF2-40B4-BE49-F238E27FC236}">
                <a16:creationId xmlns:a16="http://schemas.microsoft.com/office/drawing/2014/main" id="{EAF4D303-8D80-48FD-87F4-A221387A81BE}"/>
              </a:ext>
            </a:extLst>
          </p:cNvPr>
          <p:cNvSpPr/>
          <p:nvPr/>
        </p:nvSpPr>
        <p:spPr>
          <a:xfrm rot="10800000">
            <a:off x="8796179" y="2234312"/>
            <a:ext cx="431321" cy="841075"/>
          </a:xfrm>
          <a:prstGeom prst="curved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a:extLst>
              <a:ext uri="{FF2B5EF4-FFF2-40B4-BE49-F238E27FC236}">
                <a16:creationId xmlns:a16="http://schemas.microsoft.com/office/drawing/2014/main" id="{88ED0ADB-D211-4B00-9654-E63ED94881FD}"/>
              </a:ext>
            </a:extLst>
          </p:cNvPr>
          <p:cNvSpPr txBox="1"/>
          <p:nvPr/>
        </p:nvSpPr>
        <p:spPr>
          <a:xfrm>
            <a:off x="1737440" y="2336868"/>
            <a:ext cx="1401799" cy="830997"/>
          </a:xfrm>
          <a:prstGeom prst="rect">
            <a:avLst/>
          </a:prstGeom>
          <a:noFill/>
        </p:spPr>
        <p:txBody>
          <a:bodyPr wrap="square" rtlCol="0">
            <a:spAutoFit/>
          </a:bodyPr>
          <a:lstStyle/>
          <a:p>
            <a:pPr algn="ctr"/>
            <a:r>
              <a:rPr lang="en-US" altLang="zh-CN" sz="2400" dirty="0"/>
              <a:t>provide</a:t>
            </a:r>
          </a:p>
          <a:p>
            <a:pPr algn="ctr"/>
            <a:r>
              <a:rPr lang="en-US" altLang="zh-CN" sz="2400" dirty="0"/>
              <a:t>prior</a:t>
            </a:r>
            <a:endParaRPr lang="zh-CN" altLang="en-US" sz="2400" dirty="0"/>
          </a:p>
        </p:txBody>
      </p:sp>
      <p:sp>
        <p:nvSpPr>
          <p:cNvPr id="12" name="文本框 11">
            <a:extLst>
              <a:ext uri="{FF2B5EF4-FFF2-40B4-BE49-F238E27FC236}">
                <a16:creationId xmlns:a16="http://schemas.microsoft.com/office/drawing/2014/main" id="{662E2B7D-B40D-4437-A27D-A3ECF28A741B}"/>
              </a:ext>
            </a:extLst>
          </p:cNvPr>
          <p:cNvSpPr txBox="1"/>
          <p:nvPr/>
        </p:nvSpPr>
        <p:spPr>
          <a:xfrm>
            <a:off x="9227500" y="2244390"/>
            <a:ext cx="1401799" cy="830997"/>
          </a:xfrm>
          <a:prstGeom prst="rect">
            <a:avLst/>
          </a:prstGeom>
          <a:noFill/>
        </p:spPr>
        <p:txBody>
          <a:bodyPr wrap="square" rtlCol="0">
            <a:spAutoFit/>
          </a:bodyPr>
          <a:lstStyle/>
          <a:p>
            <a:pPr algn="ctr"/>
            <a:r>
              <a:rPr lang="en-US" altLang="zh-CN" sz="2400" dirty="0"/>
              <a:t>update</a:t>
            </a:r>
          </a:p>
          <a:p>
            <a:pPr algn="ctr"/>
            <a:r>
              <a:rPr lang="en-US" altLang="zh-CN" sz="2400" dirty="0"/>
              <a:t>posterior</a:t>
            </a:r>
            <a:endParaRPr lang="zh-CN" altLang="en-US" sz="24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6823FD2-57A4-4D08-B707-0C70A4ADABCB}"/>
                  </a:ext>
                </a:extLst>
              </p:cNvPr>
              <p:cNvSpPr txBox="1"/>
              <p:nvPr/>
            </p:nvSpPr>
            <p:spPr>
              <a:xfrm>
                <a:off x="2122098" y="3646098"/>
                <a:ext cx="8591910" cy="2246769"/>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Add noises in system dynamics</a:t>
                </a:r>
              </a:p>
              <a:p>
                <a:pPr marL="285750" indent="-285750">
                  <a:buFont typeface="Arial" panose="020B0604020202020204" pitchFamily="34" charset="0"/>
                  <a:buChar char="•"/>
                </a:pPr>
                <a:r>
                  <a:rPr lang="en-US" altLang="zh-CN" sz="2800" dirty="0"/>
                  <a:t>Provide maximum a posterior estimation for </a:t>
                </a:r>
                <a14:m>
                  <m:oMath xmlns:m="http://schemas.openxmlformats.org/officeDocument/2006/math">
                    <m:sSub>
                      <m:sSubPr>
                        <m:ctrlPr>
                          <a:rPr lang="zh-CN" altLang="en-US" sz="2800" i="1">
                            <a:latin typeface="Cambria Math" panose="02040503050406030204" pitchFamily="18" charset="0"/>
                          </a:rPr>
                        </m:ctrlPr>
                      </m:sSubPr>
                      <m:e>
                        <m:r>
                          <a:rPr lang="zh-CN" altLang="en-US" sz="2800" b="1" i="1">
                            <a:latin typeface="Cambria Math" panose="02040503050406030204" pitchFamily="18" charset="0"/>
                          </a:rPr>
                          <m:t>𝑭</m:t>
                        </m:r>
                      </m:e>
                      <m:sub>
                        <m:r>
                          <a:rPr lang="zh-CN" altLang="en-US" sz="2800" i="1">
                            <a:latin typeface="Cambria Math" panose="02040503050406030204" pitchFamily="18" charset="0"/>
                          </a:rPr>
                          <m:t>𝑒𝑥𝑡</m:t>
                        </m:r>
                      </m:sub>
                    </m:sSub>
                  </m:oMath>
                </a14:m>
                <a:r>
                  <a:rPr lang="en-US" altLang="zh-CN" sz="2800" dirty="0"/>
                  <a:t> with EKF</a:t>
                </a:r>
              </a:p>
              <a:p>
                <a:pPr marL="285750" indent="-285750">
                  <a:buFont typeface="Arial" panose="020B0604020202020204" pitchFamily="34" charset="0"/>
                  <a:buChar char="•"/>
                </a:pPr>
                <a:r>
                  <a:rPr lang="en-US" altLang="zh-CN" sz="2800" dirty="0"/>
                  <a:t>Drift quickly due to 1</a:t>
                </a:r>
                <a:r>
                  <a:rPr lang="en-US" altLang="zh-CN" sz="2800" baseline="30000" dirty="0"/>
                  <a:t>st</a:t>
                </a:r>
                <a:r>
                  <a:rPr lang="en-US" altLang="zh-CN" sz="2800" dirty="0"/>
                  <a:t> order Markov assumption and non-linearity</a:t>
                </a:r>
                <a:endParaRPr lang="zh-CN" altLang="en-US" sz="2800" dirty="0"/>
              </a:p>
            </p:txBody>
          </p:sp>
        </mc:Choice>
        <mc:Fallback xmlns="">
          <p:sp>
            <p:nvSpPr>
              <p:cNvPr id="13" name="文本框 12">
                <a:extLst>
                  <a:ext uri="{FF2B5EF4-FFF2-40B4-BE49-F238E27FC236}">
                    <a16:creationId xmlns:a16="http://schemas.microsoft.com/office/drawing/2014/main" id="{26823FD2-57A4-4D08-B707-0C70A4ADABCB}"/>
                  </a:ext>
                </a:extLst>
              </p:cNvPr>
              <p:cNvSpPr txBox="1">
                <a:spLocks noRot="1" noChangeAspect="1" noMove="1" noResize="1" noEditPoints="1" noAdjustHandles="1" noChangeArrowheads="1" noChangeShapeType="1" noTextEdit="1"/>
              </p:cNvSpPr>
              <p:nvPr/>
            </p:nvSpPr>
            <p:spPr>
              <a:xfrm>
                <a:off x="2122098" y="3646098"/>
                <a:ext cx="8591910" cy="2246769"/>
              </a:xfrm>
              <a:prstGeom prst="rect">
                <a:avLst/>
              </a:prstGeom>
              <a:blipFill>
                <a:blip r:embed="rId5"/>
                <a:stretch>
                  <a:fillRect l="-1277" t="-2710" b="-65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7063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36440D5F-6762-4A19-91AF-F5B5D2ECD6F8}"/>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5</a:t>
            </a:fld>
            <a:endParaRPr lang="en-US" altLang="zh-CN" dirty="0"/>
          </a:p>
        </p:txBody>
      </p:sp>
      <p:sp>
        <p:nvSpPr>
          <p:cNvPr id="6" name="标题 1">
            <a:extLst>
              <a:ext uri="{FF2B5EF4-FFF2-40B4-BE49-F238E27FC236}">
                <a16:creationId xmlns:a16="http://schemas.microsoft.com/office/drawing/2014/main" id="{841BBB67-02F8-45E6-8293-D22C1AA5088D}"/>
              </a:ext>
            </a:extLst>
          </p:cNvPr>
          <p:cNvSpPr>
            <a:spLocks noGrp="1"/>
          </p:cNvSpPr>
          <p:nvPr>
            <p:ph type="title"/>
          </p:nvPr>
        </p:nvSpPr>
        <p:spPr>
          <a:xfrm>
            <a:off x="711200" y="274638"/>
            <a:ext cx="10871200" cy="1020762"/>
          </a:xfrm>
        </p:spPr>
        <p:txBody>
          <a:bodyPr/>
          <a:lstStyle/>
          <a:p>
            <a:r>
              <a:rPr lang="en-US" altLang="zh-CN" dirty="0"/>
              <a:t>Related Work</a:t>
            </a:r>
            <a:endParaRPr lang="zh-CN" altLang="en-US" dirty="0"/>
          </a:p>
        </p:txBody>
      </p:sp>
      <p:sp>
        <p:nvSpPr>
          <p:cNvPr id="7" name="文本框 6">
            <a:extLst>
              <a:ext uri="{FF2B5EF4-FFF2-40B4-BE49-F238E27FC236}">
                <a16:creationId xmlns:a16="http://schemas.microsoft.com/office/drawing/2014/main" id="{ACD99D57-7B2F-4EEC-9FAE-C8D02F70B118}"/>
              </a:ext>
            </a:extLst>
          </p:cNvPr>
          <p:cNvSpPr txBox="1"/>
          <p:nvPr/>
        </p:nvSpPr>
        <p:spPr>
          <a:xfrm>
            <a:off x="711200" y="1295400"/>
            <a:ext cx="3916394" cy="523220"/>
          </a:xfrm>
          <a:prstGeom prst="rect">
            <a:avLst/>
          </a:prstGeom>
          <a:noFill/>
        </p:spPr>
        <p:txBody>
          <a:bodyPr wrap="square" rtlCol="0">
            <a:spAutoFit/>
          </a:bodyPr>
          <a:lstStyle/>
          <a:p>
            <a:r>
              <a:rPr lang="en-US" altLang="zh-CN" sz="2800" dirty="0"/>
              <a:t>joint estimation (for VIO)</a:t>
            </a:r>
            <a:endParaRPr lang="zh-CN" altLang="en-US" sz="2800" dirty="0"/>
          </a:p>
        </p:txBody>
      </p:sp>
      <p:sp>
        <p:nvSpPr>
          <p:cNvPr id="10" name="文本框 9">
            <a:extLst>
              <a:ext uri="{FF2B5EF4-FFF2-40B4-BE49-F238E27FC236}">
                <a16:creationId xmlns:a16="http://schemas.microsoft.com/office/drawing/2014/main" id="{9550FD1B-EEE3-4AE7-BA2F-41C81D84ACA6}"/>
              </a:ext>
            </a:extLst>
          </p:cNvPr>
          <p:cNvSpPr txBox="1"/>
          <p:nvPr/>
        </p:nvSpPr>
        <p:spPr>
          <a:xfrm>
            <a:off x="711200" y="2148733"/>
            <a:ext cx="4713858"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Use a factor graph to uniformly represent variable of interest and measurement constraints</a:t>
            </a:r>
          </a:p>
          <a:p>
            <a:pPr marL="285750" indent="-285750">
              <a:buFont typeface="Arial" panose="020B0604020202020204" pitchFamily="34" charset="0"/>
              <a:buChar char="•"/>
            </a:pPr>
            <a:r>
              <a:rPr lang="en-US" altLang="zh-CN" sz="2400" dirty="0"/>
              <a:t>Optimal states best fits measurement results</a:t>
            </a:r>
          </a:p>
          <a:p>
            <a:pPr marL="285750" indent="-285750">
              <a:buFont typeface="Arial" panose="020B0604020202020204" pitchFamily="34" charset="0"/>
              <a:buChar char="•"/>
            </a:pPr>
            <a:r>
              <a:rPr lang="en-US" altLang="zh-CN" sz="2400" dirty="0"/>
              <a:t>More accurate than filtering with bounded computation complexity</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ED047C4-F982-42C2-8183-8D587E7300E3}"/>
                  </a:ext>
                </a:extLst>
              </p:cNvPr>
              <p:cNvSpPr txBox="1"/>
              <p:nvPr/>
            </p:nvSpPr>
            <p:spPr>
              <a:xfrm>
                <a:off x="2793041" y="6046410"/>
                <a:ext cx="6707517" cy="954107"/>
              </a:xfrm>
              <a:prstGeom prst="rect">
                <a:avLst/>
              </a:prstGeom>
              <a:noFill/>
            </p:spPr>
            <p:txBody>
              <a:bodyPr wrap="square" rtlCol="0">
                <a:spAutoFit/>
              </a:bodyPr>
              <a:lstStyle/>
              <a:p>
                <a:r>
                  <a:rPr lang="en-US" altLang="zh-CN" sz="2800" dirty="0">
                    <a:solidFill>
                      <a:srgbClr val="FF0000"/>
                    </a:solidFill>
                  </a:rPr>
                  <a:t>Can we solve </a:t>
                </a:r>
                <a14:m>
                  <m:oMath xmlns:m="http://schemas.openxmlformats.org/officeDocument/2006/math">
                    <m:sSub>
                      <m:sSubPr>
                        <m:ctrlPr>
                          <a:rPr lang="zh-CN" altLang="en-US" sz="2800" i="1">
                            <a:solidFill>
                              <a:srgbClr val="FF0000"/>
                            </a:solidFill>
                            <a:latin typeface="Cambria Math" panose="02040503050406030204" pitchFamily="18" charset="0"/>
                          </a:rPr>
                        </m:ctrlPr>
                      </m:sSubPr>
                      <m:e>
                        <m:r>
                          <a:rPr lang="zh-CN" altLang="en-US" sz="2800" b="1" i="1">
                            <a:solidFill>
                              <a:srgbClr val="FF0000"/>
                            </a:solidFill>
                            <a:latin typeface="Cambria Math" panose="02040503050406030204" pitchFamily="18" charset="0"/>
                          </a:rPr>
                          <m:t>𝑭</m:t>
                        </m:r>
                      </m:e>
                      <m:sub>
                        <m:r>
                          <a:rPr lang="zh-CN" altLang="en-US" sz="2800" i="1">
                            <a:solidFill>
                              <a:srgbClr val="FF0000"/>
                            </a:solidFill>
                            <a:latin typeface="Cambria Math" panose="02040503050406030204" pitchFamily="18" charset="0"/>
                          </a:rPr>
                          <m:t>𝑒𝑥𝑡</m:t>
                        </m:r>
                      </m:sub>
                    </m:sSub>
                    <m:r>
                      <a:rPr lang="en-US" altLang="zh-CN" sz="2800">
                        <a:solidFill>
                          <a:srgbClr val="FF0000"/>
                        </a:solidFill>
                        <a:latin typeface="Cambria Math" panose="02040503050406030204" pitchFamily="18" charset="0"/>
                      </a:rPr>
                      <m:t> </m:t>
                    </m:r>
                  </m:oMath>
                </a14:m>
                <a:r>
                  <a:rPr lang="en-US" altLang="zh-CN" sz="2800" dirty="0">
                    <a:solidFill>
                      <a:srgbClr val="FF0000"/>
                    </a:solidFill>
                  </a:rPr>
                  <a:t>with a factor graph? </a:t>
                </a:r>
                <a:endParaRPr lang="zh-CN" altLang="en-US" sz="2800" dirty="0">
                  <a:solidFill>
                    <a:srgbClr val="FF0000"/>
                  </a:solidFill>
                </a:endParaRPr>
              </a:p>
              <a:p>
                <a:endParaRPr lang="zh-CN" altLang="en-US" sz="2800" dirty="0">
                  <a:solidFill>
                    <a:srgbClr val="FF0000"/>
                  </a:solidFill>
                </a:endParaRPr>
              </a:p>
            </p:txBody>
          </p:sp>
        </mc:Choice>
        <mc:Fallback xmlns="">
          <p:sp>
            <p:nvSpPr>
              <p:cNvPr id="11" name="文本框 10">
                <a:extLst>
                  <a:ext uri="{FF2B5EF4-FFF2-40B4-BE49-F238E27FC236}">
                    <a16:creationId xmlns:a16="http://schemas.microsoft.com/office/drawing/2014/main" id="{3ED047C4-F982-42C2-8183-8D587E7300E3}"/>
                  </a:ext>
                </a:extLst>
              </p:cNvPr>
              <p:cNvSpPr txBox="1">
                <a:spLocks noRot="1" noChangeAspect="1" noMove="1" noResize="1" noEditPoints="1" noAdjustHandles="1" noChangeArrowheads="1" noChangeShapeType="1" noTextEdit="1"/>
              </p:cNvSpPr>
              <p:nvPr/>
            </p:nvSpPr>
            <p:spPr>
              <a:xfrm>
                <a:off x="2793041" y="6046410"/>
                <a:ext cx="6707517" cy="954107"/>
              </a:xfrm>
              <a:prstGeom prst="rect">
                <a:avLst/>
              </a:prstGeom>
              <a:blipFill>
                <a:blip r:embed="rId4"/>
                <a:stretch>
                  <a:fillRect l="-1818" t="-7051"/>
                </a:stretch>
              </a:blipFill>
            </p:spPr>
            <p:txBody>
              <a:bodyPr/>
              <a:lstStyle/>
              <a:p>
                <a:r>
                  <a:rPr lang="zh-CN" altLang="en-US">
                    <a:noFill/>
                  </a:rPr>
                  <a:t> </a:t>
                </a:r>
              </a:p>
            </p:txBody>
          </p:sp>
        </mc:Fallback>
      </mc:AlternateContent>
      <p:grpSp>
        <p:nvGrpSpPr>
          <p:cNvPr id="12" name="组合 11"/>
          <p:cNvGrpSpPr/>
          <p:nvPr/>
        </p:nvGrpSpPr>
        <p:grpSpPr>
          <a:xfrm>
            <a:off x="5320301" y="1295400"/>
            <a:ext cx="6493001" cy="4227984"/>
            <a:chOff x="5034280" y="472440"/>
            <a:chExt cx="6493001" cy="4227984"/>
          </a:xfrm>
        </p:grpSpPr>
        <p:grpSp>
          <p:nvGrpSpPr>
            <p:cNvPr id="13" name="组合 12"/>
            <p:cNvGrpSpPr/>
            <p:nvPr/>
          </p:nvGrpSpPr>
          <p:grpSpPr>
            <a:xfrm>
              <a:off x="5034280" y="472440"/>
              <a:ext cx="4795520" cy="4227984"/>
              <a:chOff x="5034280" y="472440"/>
              <a:chExt cx="4795520" cy="4227984"/>
            </a:xfrm>
          </p:grpSpPr>
          <p:cxnSp>
            <p:nvCxnSpPr>
              <p:cNvPr id="18" name="直接连接符 17"/>
              <p:cNvCxnSpPr/>
              <p:nvPr/>
            </p:nvCxnSpPr>
            <p:spPr>
              <a:xfrm flipV="1">
                <a:off x="9146032" y="114935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999984" y="115316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853936" y="115316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5" idx="0"/>
              </p:cNvCxnSpPr>
              <p:nvPr/>
            </p:nvCxnSpPr>
            <p:spPr>
              <a:xfrm flipV="1">
                <a:off x="5707888" y="1153160"/>
                <a:ext cx="0" cy="1152636"/>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034280" y="472440"/>
                <a:ext cx="4795520" cy="680720"/>
                <a:chOff x="5008880" y="1869440"/>
                <a:chExt cx="4795520" cy="680720"/>
              </a:xfrm>
            </p:grpSpPr>
            <p:sp>
              <p:nvSpPr>
                <p:cNvPr id="67" name="圆角矩形 66"/>
                <p:cNvSpPr/>
                <p:nvPr/>
              </p:nvSpPr>
              <p:spPr>
                <a:xfrm>
                  <a:off x="5008880" y="1869440"/>
                  <a:ext cx="4795520" cy="680720"/>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6136005" y="2025134"/>
                  <a:ext cx="2541270" cy="369332"/>
                </a:xfrm>
                <a:prstGeom prst="rect">
                  <a:avLst/>
                </a:prstGeom>
                <a:noFill/>
              </p:spPr>
              <p:txBody>
                <a:bodyPr wrap="square" rtlCol="0">
                  <a:spAutoFit/>
                </a:bodyPr>
                <a:lstStyle/>
                <a:p>
                  <a:pPr algn="ctr"/>
                  <a:r>
                    <a:rPr lang="en-US" altLang="zh-CN" dirty="0">
                      <a:solidFill>
                        <a:schemeClr val="bg1"/>
                      </a:solidFill>
                    </a:rPr>
                    <a:t>Visual Landmarks</a:t>
                  </a:r>
                  <a:endParaRPr lang="zh-CN" altLang="en-US" dirty="0">
                    <a:solidFill>
                      <a:schemeClr val="bg1"/>
                    </a:solidFill>
                  </a:endParaRPr>
                </a:p>
              </p:txBody>
            </p:sp>
          </p:grpSp>
          <p:sp>
            <p:nvSpPr>
              <p:cNvPr id="23" name="矩形 22"/>
              <p:cNvSpPr/>
              <p:nvPr/>
            </p:nvSpPr>
            <p:spPr>
              <a:xfrm>
                <a:off x="5531104" y="155269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677152" y="155269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823200" y="155269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969248" y="1552694"/>
                <a:ext cx="353568" cy="353568"/>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333238" y="2305796"/>
                <a:ext cx="749300" cy="748800"/>
                <a:chOff x="5333238" y="2305796"/>
                <a:chExt cx="749300" cy="748800"/>
              </a:xfrm>
            </p:grpSpPr>
            <p:sp>
              <p:nvSpPr>
                <p:cNvPr id="65" name="流程图: 接点 64"/>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6" name="矩形 65"/>
                    <p:cNvSpPr/>
                    <p:nvPr/>
                  </p:nvSpPr>
                  <p:spPr>
                    <a:xfrm>
                      <a:off x="5480902" y="2454121"/>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66" name="矩形 65"/>
                    <p:cNvSpPr>
                      <a:spLocks noRot="1" noChangeAspect="1" noMove="1" noResize="1" noEditPoints="1" noAdjustHandles="1" noChangeArrowheads="1" noChangeShapeType="1" noTextEdit="1"/>
                    </p:cNvSpPr>
                    <p:nvPr/>
                  </p:nvSpPr>
                  <p:spPr>
                    <a:xfrm>
                      <a:off x="5480902" y="2454121"/>
                      <a:ext cx="477054" cy="369332"/>
                    </a:xfrm>
                    <a:prstGeom prst="rect">
                      <a:avLst/>
                    </a:prstGeom>
                    <a:blipFill>
                      <a:blip r:embed="rId5"/>
                      <a:stretch>
                        <a:fillRect b="-833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 name="矩形 27"/>
                  <p:cNvSpPr/>
                  <p:nvPr/>
                </p:nvSpPr>
                <p:spPr>
                  <a:xfrm>
                    <a:off x="7776422" y="2454121"/>
                    <a:ext cx="504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28" name="矩形 27"/>
                  <p:cNvSpPr>
                    <a:spLocks noRot="1" noChangeAspect="1" noMove="1" noResize="1" noEditPoints="1" noAdjustHandles="1" noChangeArrowheads="1" noChangeShapeType="1" noTextEdit="1"/>
                  </p:cNvSpPr>
                  <p:nvPr/>
                </p:nvSpPr>
                <p:spPr>
                  <a:xfrm>
                    <a:off x="7776422" y="2454121"/>
                    <a:ext cx="504177" cy="369332"/>
                  </a:xfrm>
                  <a:prstGeom prst="rect">
                    <a:avLst/>
                  </a:prstGeom>
                  <a:blipFill>
                    <a:blip r:embed="rId6"/>
                    <a:stretch>
                      <a:fillRect b="-8333"/>
                    </a:stretch>
                  </a:blipFill>
                </p:spPr>
                <p:txBody>
                  <a:bodyPr/>
                  <a:lstStyle/>
                  <a:p>
                    <a:r>
                      <a:rPr lang="zh-CN" altLang="en-US">
                        <a:noFill/>
                      </a:rPr>
                      <a:t> </a:t>
                    </a:r>
                  </a:p>
                </p:txBody>
              </p:sp>
            </mc:Fallback>
          </mc:AlternateContent>
          <p:grpSp>
            <p:nvGrpSpPr>
              <p:cNvPr id="29" name="组合 28"/>
              <p:cNvGrpSpPr/>
              <p:nvPr/>
            </p:nvGrpSpPr>
            <p:grpSpPr>
              <a:xfrm>
                <a:off x="6479286" y="2305796"/>
                <a:ext cx="749300" cy="748800"/>
                <a:chOff x="5333238" y="2305796"/>
                <a:chExt cx="749300" cy="748800"/>
              </a:xfrm>
            </p:grpSpPr>
            <p:sp>
              <p:nvSpPr>
                <p:cNvPr id="63" name="流程图: 接点 62"/>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4" name="矩形 63"/>
                    <p:cNvSpPr/>
                    <p:nvPr/>
                  </p:nvSpPr>
                  <p:spPr>
                    <a:xfrm>
                      <a:off x="5480902" y="2454121"/>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64" name="矩形 63"/>
                    <p:cNvSpPr>
                      <a:spLocks noRot="1" noChangeAspect="1" noMove="1" noResize="1" noEditPoints="1" noAdjustHandles="1" noChangeArrowheads="1" noChangeShapeType="1" noTextEdit="1"/>
                    </p:cNvSpPr>
                    <p:nvPr/>
                  </p:nvSpPr>
                  <p:spPr>
                    <a:xfrm>
                      <a:off x="5480902" y="2454121"/>
                      <a:ext cx="471732" cy="369332"/>
                    </a:xfrm>
                    <a:prstGeom prst="rect">
                      <a:avLst/>
                    </a:prstGeom>
                    <a:blipFill>
                      <a:blip r:embed="rId7"/>
                      <a:stretch>
                        <a:fillRect b="-8333"/>
                      </a:stretch>
                    </a:blipFill>
                  </p:spPr>
                  <p:txBody>
                    <a:bodyPr/>
                    <a:lstStyle/>
                    <a:p>
                      <a:r>
                        <a:rPr lang="zh-CN" altLang="en-US">
                          <a:noFill/>
                        </a:rPr>
                        <a:t> </a:t>
                      </a:r>
                    </a:p>
                  </p:txBody>
                </p:sp>
              </mc:Fallback>
            </mc:AlternateContent>
          </p:grpSp>
          <p:grpSp>
            <p:nvGrpSpPr>
              <p:cNvPr id="30" name="组合 29"/>
              <p:cNvGrpSpPr/>
              <p:nvPr/>
            </p:nvGrpSpPr>
            <p:grpSpPr>
              <a:xfrm>
                <a:off x="7625334" y="2305796"/>
                <a:ext cx="749300" cy="748800"/>
                <a:chOff x="5333238" y="2305796"/>
                <a:chExt cx="749300" cy="748800"/>
              </a:xfrm>
            </p:grpSpPr>
            <p:sp>
              <p:nvSpPr>
                <p:cNvPr id="61" name="流程图: 接点 60"/>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2" name="矩形 61"/>
                    <p:cNvSpPr/>
                    <p:nvPr/>
                  </p:nvSpPr>
                  <p:spPr>
                    <a:xfrm>
                      <a:off x="5480902" y="2454121"/>
                      <a:ext cx="504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62" name="矩形 61"/>
                    <p:cNvSpPr>
                      <a:spLocks noRot="1" noChangeAspect="1" noMove="1" noResize="1" noEditPoints="1" noAdjustHandles="1" noChangeArrowheads="1" noChangeShapeType="1" noTextEdit="1"/>
                    </p:cNvSpPr>
                    <p:nvPr/>
                  </p:nvSpPr>
                  <p:spPr>
                    <a:xfrm>
                      <a:off x="5480902" y="2454121"/>
                      <a:ext cx="504177" cy="369332"/>
                    </a:xfrm>
                    <a:prstGeom prst="rect">
                      <a:avLst/>
                    </a:prstGeom>
                    <a:blipFill>
                      <a:blip r:embed="rId8"/>
                      <a:stretch>
                        <a:fillRect b="-8333"/>
                      </a:stretch>
                    </a:blipFill>
                  </p:spPr>
                  <p:txBody>
                    <a:bodyPr/>
                    <a:lstStyle/>
                    <a:p>
                      <a:r>
                        <a:rPr lang="zh-CN" altLang="en-US">
                          <a:noFill/>
                        </a:rPr>
                        <a:t> </a:t>
                      </a:r>
                    </a:p>
                  </p:txBody>
                </p:sp>
              </mc:Fallback>
            </mc:AlternateContent>
          </p:grpSp>
          <p:grpSp>
            <p:nvGrpSpPr>
              <p:cNvPr id="31" name="组合 30"/>
              <p:cNvGrpSpPr/>
              <p:nvPr/>
            </p:nvGrpSpPr>
            <p:grpSpPr>
              <a:xfrm>
                <a:off x="8776660" y="2305796"/>
                <a:ext cx="749300" cy="748800"/>
                <a:chOff x="5333238" y="2305796"/>
                <a:chExt cx="749300" cy="748800"/>
              </a:xfrm>
            </p:grpSpPr>
            <p:sp>
              <p:nvSpPr>
                <p:cNvPr id="59" name="流程图: 接点 58"/>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0" name="矩形 59"/>
                    <p:cNvSpPr/>
                    <p:nvPr/>
                  </p:nvSpPr>
                  <p:spPr>
                    <a:xfrm>
                      <a:off x="5480902" y="2454121"/>
                      <a:ext cx="5059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60" name="矩形 59"/>
                    <p:cNvSpPr>
                      <a:spLocks noRot="1" noChangeAspect="1" noMove="1" noResize="1" noEditPoints="1" noAdjustHandles="1" noChangeArrowheads="1" noChangeShapeType="1" noTextEdit="1"/>
                    </p:cNvSpPr>
                    <p:nvPr/>
                  </p:nvSpPr>
                  <p:spPr>
                    <a:xfrm>
                      <a:off x="5480902" y="2454121"/>
                      <a:ext cx="505908" cy="369332"/>
                    </a:xfrm>
                    <a:prstGeom prst="rect">
                      <a:avLst/>
                    </a:prstGeom>
                    <a:blipFill>
                      <a:blip r:embed="rId9"/>
                      <a:stretch>
                        <a:fillRect b="-8333"/>
                      </a:stretch>
                    </a:blipFill>
                  </p:spPr>
                  <p:txBody>
                    <a:bodyPr/>
                    <a:lstStyle/>
                    <a:p>
                      <a:r>
                        <a:rPr lang="zh-CN" altLang="en-US">
                          <a:noFill/>
                        </a:rPr>
                        <a:t> </a:t>
                      </a:r>
                    </a:p>
                  </p:txBody>
                </p:sp>
              </mc:Fallback>
            </mc:AlternateContent>
          </p:grpSp>
          <p:grpSp>
            <p:nvGrpSpPr>
              <p:cNvPr id="32" name="组合 31"/>
              <p:cNvGrpSpPr/>
              <p:nvPr/>
            </p:nvGrpSpPr>
            <p:grpSpPr>
              <a:xfrm>
                <a:off x="5344779" y="3950752"/>
                <a:ext cx="749300" cy="748800"/>
                <a:chOff x="5330820" y="3458432"/>
                <a:chExt cx="749300" cy="748800"/>
              </a:xfrm>
            </p:grpSpPr>
            <p:sp>
              <p:nvSpPr>
                <p:cNvPr id="57" name="流程图: 接点 56"/>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8" name="矩形 57"/>
                    <p:cNvSpPr/>
                    <p:nvPr/>
                  </p:nvSpPr>
                  <p:spPr>
                    <a:xfrm>
                      <a:off x="5478484" y="3606757"/>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58" name="矩形 57"/>
                    <p:cNvSpPr>
                      <a:spLocks noRot="1" noChangeAspect="1" noMove="1" noResize="1" noEditPoints="1" noAdjustHandles="1" noChangeArrowheads="1" noChangeShapeType="1" noTextEdit="1"/>
                    </p:cNvSpPr>
                    <p:nvPr/>
                  </p:nvSpPr>
                  <p:spPr>
                    <a:xfrm>
                      <a:off x="5478484" y="3606757"/>
                      <a:ext cx="473848" cy="369332"/>
                    </a:xfrm>
                    <a:prstGeom prst="rect">
                      <a:avLst/>
                    </a:prstGeom>
                    <a:blipFill>
                      <a:blip r:embed="rId10"/>
                      <a:stretch>
                        <a:fillRect/>
                      </a:stretch>
                    </a:blipFill>
                  </p:spPr>
                  <p:txBody>
                    <a:bodyPr/>
                    <a:lstStyle/>
                    <a:p>
                      <a:r>
                        <a:rPr lang="zh-CN" altLang="en-US">
                          <a:noFill/>
                        </a:rPr>
                        <a:t> </a:t>
                      </a:r>
                    </a:p>
                  </p:txBody>
                </p:sp>
              </mc:Fallback>
            </mc:AlternateContent>
          </p:grpSp>
          <p:grpSp>
            <p:nvGrpSpPr>
              <p:cNvPr id="33" name="组合 32"/>
              <p:cNvGrpSpPr/>
              <p:nvPr/>
            </p:nvGrpSpPr>
            <p:grpSpPr>
              <a:xfrm>
                <a:off x="6488166" y="3946730"/>
                <a:ext cx="749300" cy="748800"/>
                <a:chOff x="5330820" y="3458432"/>
                <a:chExt cx="749300" cy="748800"/>
              </a:xfrm>
            </p:grpSpPr>
            <p:sp>
              <p:nvSpPr>
                <p:cNvPr id="55" name="流程图: 接点 54"/>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矩形 55"/>
                    <p:cNvSpPr/>
                    <p:nvPr/>
                  </p:nvSpPr>
                  <p:spPr>
                    <a:xfrm>
                      <a:off x="5478484" y="3606757"/>
                      <a:ext cx="468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56" name="矩形 55"/>
                    <p:cNvSpPr>
                      <a:spLocks noRot="1" noChangeAspect="1" noMove="1" noResize="1" noEditPoints="1" noAdjustHandles="1" noChangeArrowheads="1" noChangeShapeType="1" noTextEdit="1"/>
                    </p:cNvSpPr>
                    <p:nvPr/>
                  </p:nvSpPr>
                  <p:spPr>
                    <a:xfrm>
                      <a:off x="5478484" y="3606757"/>
                      <a:ext cx="468526" cy="369332"/>
                    </a:xfrm>
                    <a:prstGeom prst="rect">
                      <a:avLst/>
                    </a:prstGeom>
                    <a:blipFill>
                      <a:blip r:embed="rId11"/>
                      <a:stretch>
                        <a:fillRect b="-1667"/>
                      </a:stretch>
                    </a:blipFill>
                  </p:spPr>
                  <p:txBody>
                    <a:bodyPr/>
                    <a:lstStyle/>
                    <a:p>
                      <a:r>
                        <a:rPr lang="zh-CN" altLang="en-US">
                          <a:noFill/>
                        </a:rPr>
                        <a:t> </a:t>
                      </a:r>
                    </a:p>
                  </p:txBody>
                </p:sp>
              </mc:Fallback>
            </mc:AlternateContent>
          </p:grpSp>
          <p:sp>
            <p:nvSpPr>
              <p:cNvPr id="34" name="矩形 33"/>
              <p:cNvSpPr/>
              <p:nvPr/>
            </p:nvSpPr>
            <p:spPr>
              <a:xfrm>
                <a:off x="8374634" y="3325890"/>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228586" y="3325890"/>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82538" y="3325890"/>
                <a:ext cx="353568" cy="353568"/>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7645397" y="3951624"/>
                <a:ext cx="749300" cy="748800"/>
                <a:chOff x="5330820" y="3458432"/>
                <a:chExt cx="749300" cy="748800"/>
              </a:xfrm>
            </p:grpSpPr>
            <p:sp>
              <p:nvSpPr>
                <p:cNvPr id="53" name="流程图: 接点 52"/>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4" name="矩形 53"/>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54" name="矩形 53"/>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2"/>
                      <a:stretch>
                        <a:fillRect/>
                      </a:stretch>
                    </a:blipFill>
                  </p:spPr>
                  <p:txBody>
                    <a:bodyPr/>
                    <a:lstStyle/>
                    <a:p>
                      <a:r>
                        <a:rPr lang="zh-CN" altLang="en-US">
                          <a:noFill/>
                        </a:rPr>
                        <a:t> </a:t>
                      </a:r>
                    </a:p>
                  </p:txBody>
                </p:sp>
              </mc:Fallback>
            </mc:AlternateContent>
          </p:grpSp>
          <p:grpSp>
            <p:nvGrpSpPr>
              <p:cNvPr id="38" name="组合 37"/>
              <p:cNvGrpSpPr/>
              <p:nvPr/>
            </p:nvGrpSpPr>
            <p:grpSpPr>
              <a:xfrm>
                <a:off x="8787388" y="3946730"/>
                <a:ext cx="749300" cy="748800"/>
                <a:chOff x="5330820" y="3458432"/>
                <a:chExt cx="749300" cy="748800"/>
              </a:xfrm>
            </p:grpSpPr>
            <p:sp>
              <p:nvSpPr>
                <p:cNvPr id="51" name="流程图: 接点 50"/>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2" name="矩形 51"/>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52" name="矩形 51"/>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3"/>
                      <a:stretch>
                        <a:fillRect b="-1667"/>
                      </a:stretch>
                    </a:blipFill>
                  </p:spPr>
                  <p:txBody>
                    <a:bodyPr/>
                    <a:lstStyle/>
                    <a:p>
                      <a:r>
                        <a:rPr lang="zh-CN" altLang="en-US">
                          <a:noFill/>
                        </a:rPr>
                        <a:t> </a:t>
                      </a:r>
                    </a:p>
                  </p:txBody>
                </p:sp>
              </mc:Fallback>
            </mc:AlternateContent>
          </p:grpSp>
          <p:cxnSp>
            <p:nvCxnSpPr>
              <p:cNvPr id="39" name="直接连接符 38"/>
              <p:cNvCxnSpPr>
                <a:stCxn id="65" idx="5"/>
                <a:endCxn id="36" idx="0"/>
              </p:cNvCxnSpPr>
              <p:nvPr/>
            </p:nvCxnSpPr>
            <p:spPr>
              <a:xfrm>
                <a:off x="5972806" y="2944937"/>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63" idx="3"/>
                <a:endCxn id="36" idx="0"/>
              </p:cNvCxnSpPr>
              <p:nvPr/>
            </p:nvCxnSpPr>
            <p:spPr>
              <a:xfrm flipH="1">
                <a:off x="6259322" y="2944937"/>
                <a:ext cx="32969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6" idx="2"/>
                <a:endCxn id="57" idx="7"/>
              </p:cNvCxnSpPr>
              <p:nvPr/>
            </p:nvCxnSpPr>
            <p:spPr>
              <a:xfrm flipH="1">
                <a:off x="5984347" y="3679458"/>
                <a:ext cx="274975"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6" idx="2"/>
                <a:endCxn id="55" idx="1"/>
              </p:cNvCxnSpPr>
              <p:nvPr/>
            </p:nvCxnSpPr>
            <p:spPr>
              <a:xfrm>
                <a:off x="6259322" y="3679458"/>
                <a:ext cx="338576"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5" idx="2"/>
                <a:endCxn id="55" idx="7"/>
              </p:cNvCxnSpPr>
              <p:nvPr/>
            </p:nvCxnSpPr>
            <p:spPr>
              <a:xfrm flipH="1">
                <a:off x="7127734" y="3679458"/>
                <a:ext cx="277636"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5" idx="2"/>
                <a:endCxn id="53" idx="1"/>
              </p:cNvCxnSpPr>
              <p:nvPr/>
            </p:nvCxnSpPr>
            <p:spPr>
              <a:xfrm>
                <a:off x="7405370" y="3679458"/>
                <a:ext cx="349759" cy="38182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3" idx="5"/>
                <a:endCxn id="35" idx="0"/>
              </p:cNvCxnSpPr>
              <p:nvPr/>
            </p:nvCxnSpPr>
            <p:spPr>
              <a:xfrm>
                <a:off x="7118854" y="2944937"/>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3"/>
                <a:endCxn id="35" idx="0"/>
              </p:cNvCxnSpPr>
              <p:nvPr/>
            </p:nvCxnSpPr>
            <p:spPr>
              <a:xfrm flipH="1">
                <a:off x="7405370" y="2944937"/>
                <a:ext cx="32969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5"/>
                <a:endCxn id="34" idx="0"/>
              </p:cNvCxnSpPr>
              <p:nvPr/>
            </p:nvCxnSpPr>
            <p:spPr>
              <a:xfrm>
                <a:off x="8264902" y="2944937"/>
                <a:ext cx="286516"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9" idx="3"/>
                <a:endCxn id="34" idx="0"/>
              </p:cNvCxnSpPr>
              <p:nvPr/>
            </p:nvCxnSpPr>
            <p:spPr>
              <a:xfrm flipH="1">
                <a:off x="8551418" y="2944937"/>
                <a:ext cx="334974" cy="38095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3" idx="7"/>
                <a:endCxn id="34" idx="2"/>
              </p:cNvCxnSpPr>
              <p:nvPr/>
            </p:nvCxnSpPr>
            <p:spPr>
              <a:xfrm flipV="1">
                <a:off x="8284965" y="3679458"/>
                <a:ext cx="266453" cy="381825"/>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1" idx="1"/>
                <a:endCxn id="34" idx="2"/>
              </p:cNvCxnSpPr>
              <p:nvPr/>
            </p:nvCxnSpPr>
            <p:spPr>
              <a:xfrm flipH="1" flipV="1">
                <a:off x="8551418" y="3679458"/>
                <a:ext cx="345702" cy="37693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9829800" y="1420662"/>
              <a:ext cx="1697481" cy="646331"/>
            </a:xfrm>
            <a:prstGeom prst="rect">
              <a:avLst/>
            </a:prstGeom>
            <a:noFill/>
          </p:spPr>
          <p:txBody>
            <a:bodyPr wrap="square" rtlCol="0">
              <a:spAutoFit/>
            </a:bodyPr>
            <a:lstStyle/>
            <a:p>
              <a:r>
                <a:rPr lang="en-US" altLang="zh-CN" dirty="0" err="1">
                  <a:solidFill>
                    <a:srgbClr val="4472C4"/>
                  </a:solidFill>
                </a:rPr>
                <a:t>keypoint</a:t>
              </a:r>
              <a:endParaRPr lang="en-US" altLang="zh-CN" dirty="0">
                <a:solidFill>
                  <a:srgbClr val="4472C4"/>
                </a:solidFill>
              </a:endParaRPr>
            </a:p>
            <a:p>
              <a:r>
                <a:rPr lang="en-US" altLang="zh-CN" dirty="0">
                  <a:solidFill>
                    <a:srgbClr val="4472C4"/>
                  </a:solidFill>
                </a:rPr>
                <a:t>measurements</a:t>
              </a:r>
              <a:endParaRPr lang="zh-CN" altLang="en-US" dirty="0">
                <a:solidFill>
                  <a:srgbClr val="4472C4"/>
                </a:solidFill>
              </a:endParaRPr>
            </a:p>
          </p:txBody>
        </p:sp>
        <p:sp>
          <p:nvSpPr>
            <p:cNvPr id="15" name="文本框 14"/>
            <p:cNvSpPr txBox="1"/>
            <p:nvPr/>
          </p:nvSpPr>
          <p:spPr>
            <a:xfrm>
              <a:off x="9829800" y="2495530"/>
              <a:ext cx="1697481" cy="369332"/>
            </a:xfrm>
            <a:prstGeom prst="rect">
              <a:avLst/>
            </a:prstGeom>
            <a:noFill/>
          </p:spPr>
          <p:txBody>
            <a:bodyPr wrap="square" rtlCol="0">
              <a:spAutoFit/>
            </a:bodyPr>
            <a:lstStyle/>
            <a:p>
              <a:r>
                <a:rPr lang="en-US" altLang="zh-CN" dirty="0">
                  <a:solidFill>
                    <a:srgbClr val="A5A5A5"/>
                  </a:solidFill>
                </a:rPr>
                <a:t>poses</a:t>
              </a:r>
              <a:endParaRPr lang="zh-CN" altLang="en-US" dirty="0">
                <a:solidFill>
                  <a:srgbClr val="A5A5A5"/>
                </a:solidFill>
              </a:endParaRPr>
            </a:p>
          </p:txBody>
        </p:sp>
        <p:sp>
          <p:nvSpPr>
            <p:cNvPr id="16" name="文本框 15"/>
            <p:cNvSpPr txBox="1"/>
            <p:nvPr/>
          </p:nvSpPr>
          <p:spPr>
            <a:xfrm>
              <a:off x="9829799" y="3179508"/>
              <a:ext cx="1697481" cy="646331"/>
            </a:xfrm>
            <a:prstGeom prst="rect">
              <a:avLst/>
            </a:prstGeom>
            <a:noFill/>
          </p:spPr>
          <p:txBody>
            <a:bodyPr wrap="square" rtlCol="0">
              <a:spAutoFit/>
            </a:bodyPr>
            <a:lstStyle/>
            <a:p>
              <a:r>
                <a:rPr lang="en-US" altLang="zh-CN" dirty="0">
                  <a:solidFill>
                    <a:srgbClr val="ED7D31"/>
                  </a:solidFill>
                </a:rPr>
                <a:t>IMU</a:t>
              </a:r>
            </a:p>
            <a:p>
              <a:r>
                <a:rPr lang="en-US" altLang="zh-CN" dirty="0">
                  <a:solidFill>
                    <a:srgbClr val="ED7D31"/>
                  </a:solidFill>
                </a:rPr>
                <a:t>measurements</a:t>
              </a:r>
              <a:endParaRPr lang="zh-CN" altLang="en-US" dirty="0">
                <a:solidFill>
                  <a:srgbClr val="ED7D31"/>
                </a:solidFill>
              </a:endParaRPr>
            </a:p>
          </p:txBody>
        </p:sp>
        <p:sp>
          <p:nvSpPr>
            <p:cNvPr id="17" name="文本框 16"/>
            <p:cNvSpPr txBox="1"/>
            <p:nvPr/>
          </p:nvSpPr>
          <p:spPr>
            <a:xfrm>
              <a:off x="9829799" y="4104855"/>
              <a:ext cx="1697481" cy="369332"/>
            </a:xfrm>
            <a:prstGeom prst="rect">
              <a:avLst/>
            </a:prstGeom>
            <a:noFill/>
          </p:spPr>
          <p:txBody>
            <a:bodyPr wrap="square" rtlCol="0">
              <a:spAutoFit/>
            </a:bodyPr>
            <a:lstStyle/>
            <a:p>
              <a:r>
                <a:rPr lang="en-US" altLang="zh-CN" dirty="0">
                  <a:solidFill>
                    <a:srgbClr val="F4B183"/>
                  </a:solidFill>
                </a:rPr>
                <a:t>IMU biases</a:t>
              </a:r>
              <a:endParaRPr lang="zh-CN" altLang="en-US" dirty="0">
                <a:solidFill>
                  <a:srgbClr val="F4B183"/>
                </a:solidFill>
              </a:endParaRPr>
            </a:p>
          </p:txBody>
        </p:sp>
      </p:grpSp>
    </p:spTree>
    <p:extLst>
      <p:ext uri="{BB962C8B-B14F-4D97-AF65-F5344CB8AC3E}">
        <p14:creationId xmlns:p14="http://schemas.microsoft.com/office/powerpoint/2010/main" val="1352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4D0DBDBB-D2BD-49D7-A8C5-59703838003F}"/>
                  </a:ext>
                </a:extLst>
              </p:cNvPr>
              <p:cNvSpPr/>
              <p:nvPr/>
            </p:nvSpPr>
            <p:spPr>
              <a:xfrm>
                <a:off x="412754" y="4738971"/>
                <a:ext cx="5593802"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limLow>
                            <m:limLowPr>
                              <m:ctrlPr>
                                <a:rPr lang="zh-CN" altLang="en-US" i="1">
                                  <a:latin typeface="Cambria Math" panose="02040503050406030204" pitchFamily="18" charset="0"/>
                                </a:rPr>
                              </m:ctrlPr>
                            </m:limLowPr>
                            <m:e>
                              <m:r>
                                <a:rPr lang="zh-CN" altLang="en-US" i="1">
                                  <a:latin typeface="Cambria Math" panose="02040503050406030204" pitchFamily="18" charset="0"/>
                                </a:rPr>
                                <m:t>𝑚𝑖𝑛</m:t>
                              </m:r>
                            </m:e>
                            <m:lim>
                              <m:r>
                                <a:rPr lang="zh-CN" altLang="en-US" i="1">
                                  <a:latin typeface="Cambria Math" panose="02040503050406030204" pitchFamily="18" charset="0"/>
                                </a:rPr>
                                <m:t>𝜒</m:t>
                              </m:r>
                            </m:lim>
                          </m:limLow>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𝑘</m:t>
                              </m:r>
                              <m:r>
                                <a:rPr lang="zh-CN" altLang="en-US" i="0">
                                  <a:latin typeface="Cambria Math" panose="02040503050406030204" pitchFamily="18" charset="0"/>
                                </a:rPr>
                                <m:t>=0</m:t>
                              </m:r>
                            </m:sub>
                            <m:sup>
                              <m:r>
                                <a:rPr lang="zh-CN" altLang="en-US" i="1">
                                  <a:latin typeface="Cambria Math" panose="02040503050406030204" pitchFamily="18" charset="0"/>
                                </a:rPr>
                                <m:t>𝑛</m:t>
                              </m:r>
                              <m:r>
                                <a:rPr lang="zh-CN" altLang="en-US" i="0">
                                  <a:latin typeface="Cambria Math" panose="02040503050406030204" pitchFamily="18" charset="0"/>
                                </a:rPr>
                                <m:t>−1</m:t>
                              </m:r>
                            </m:sup>
                            <m:e>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𝑒</m:t>
                                  </m:r>
                                </m:e>
                                <m:sub>
                                  <m:r>
                                    <a:rPr lang="zh-CN" altLang="en-US" i="1">
                                      <a:latin typeface="Cambria Math" panose="02040503050406030204" pitchFamily="18" charset="0"/>
                                    </a:rPr>
                                    <m:t>𝑑</m:t>
                                  </m:r>
                                </m:sub>
                                <m:sup>
                                  <m:r>
                                    <a:rPr lang="zh-CN" altLang="en-US" i="1">
                                      <a:latin typeface="Cambria Math" panose="02040503050406030204" pitchFamily="18" charset="0"/>
                                    </a:rPr>
                                    <m:t>𝑘</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𝑓</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𝑘</m:t>
                                      </m:r>
                                    </m:sub>
                                  </m:sSub>
                                </m:sub>
                                <m:sup>
                                  <m:r>
                                    <a:rPr lang="zh-CN" altLang="en-US" i="1">
                                      <a:latin typeface="Cambria Math" panose="02040503050406030204" pitchFamily="18" charset="0"/>
                                    </a:rPr>
                                    <m:t>𝑏</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r>
                                    <a:rPr lang="zh-CN" altLang="en-US" i="0">
                                      <a:latin typeface="Cambria Math" panose="02040503050406030204" pitchFamily="18" charset="0"/>
                                    </a:rPr>
                                    <m:t>+1</m:t>
                                  </m:r>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0">
                                      <a:latin typeface="Cambria Math" panose="02040503050406030204" pitchFamily="18" charset="0"/>
                                    </a:rPr>
                                    <m:t>∥</m:t>
                                  </m:r>
                                </m:e>
                                <m: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𝑊</m:t>
                                      </m:r>
                                    </m:e>
                                    <m:sub>
                                      <m:r>
                                        <a:rPr lang="zh-CN" altLang="en-US" i="1">
                                          <a:latin typeface="Cambria Math" panose="02040503050406030204" pitchFamily="18" charset="0"/>
                                        </a:rPr>
                                        <m:t>𝑑</m:t>
                                      </m:r>
                                    </m:sub>
                                    <m:sup>
                                      <m:r>
                                        <a:rPr lang="zh-CN" altLang="en-US" i="1">
                                          <a:latin typeface="Cambria Math" panose="02040503050406030204" pitchFamily="18" charset="0"/>
                                        </a:rPr>
                                        <m:t>𝑘</m:t>
                                      </m:r>
                                    </m:sup>
                                  </m:sSubSup>
                                </m:sub>
                                <m:sup>
                                  <m:r>
                                    <a:rPr lang="zh-CN" altLang="en-US" i="0">
                                      <a:latin typeface="Cambria Math" panose="02040503050406030204" pitchFamily="18" charset="0"/>
                                    </a:rPr>
                                    <m:t>2</m:t>
                                  </m:r>
                                </m:sup>
                              </m:sSubSup>
                            </m:e>
                          </m:nary>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𝐽</m:t>
                              </m:r>
                            </m:e>
                            <m:sub>
                              <m:r>
                                <a:rPr lang="zh-CN" altLang="en-US" i="1">
                                  <a:latin typeface="Cambria Math" panose="02040503050406030204" pitchFamily="18" charset="0"/>
                                </a:rPr>
                                <m:t>𝑉𝐼𝑂</m:t>
                              </m:r>
                            </m:sub>
                          </m:sSub>
                          <m:r>
                            <a:rPr lang="en-US" altLang="zh-CN" b="0" i="1" smtClean="0">
                              <a:latin typeface="Cambria Math" panose="02040503050406030204" pitchFamily="18" charset="0"/>
                            </a:rPr>
                            <m:t>(</m:t>
                          </m:r>
                          <m:r>
                            <a:rPr lang="zh-CN" altLang="en-US" i="1">
                              <a:latin typeface="Cambria Math" panose="02040503050406030204" pitchFamily="18" charset="0"/>
                            </a:rPr>
                            <m:t>𝜒</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en-US" altLang="zh-CN" b="0" i="1" smtClean="0">
                              <a:latin typeface="Cambria Math" panose="02040503050406030204" pitchFamily="18" charset="0"/>
                            </a:rPr>
                            <m:t>)</m:t>
                          </m:r>
                        </m:e>
                      </m:d>
                    </m:oMath>
                  </m:oMathPara>
                </a14:m>
                <a:endParaRPr lang="zh-CN" altLang="en-US" dirty="0"/>
              </a:p>
            </p:txBody>
          </p:sp>
        </mc:Choice>
        <mc:Fallback xmlns="">
          <p:sp>
            <p:nvSpPr>
              <p:cNvPr id="18" name="矩形 17">
                <a:extLst>
                  <a:ext uri="{FF2B5EF4-FFF2-40B4-BE49-F238E27FC236}">
                    <a16:creationId xmlns:a16="http://schemas.microsoft.com/office/drawing/2014/main" id="{4D0DBDBB-D2BD-49D7-A8C5-59703838003F}"/>
                  </a:ext>
                </a:extLst>
              </p:cNvPr>
              <p:cNvSpPr>
                <a:spLocks noRot="1" noChangeAspect="1" noMove="1" noResize="1" noEditPoints="1" noAdjustHandles="1" noChangeArrowheads="1" noChangeShapeType="1" noTextEdit="1"/>
              </p:cNvSpPr>
              <p:nvPr/>
            </p:nvSpPr>
            <p:spPr>
              <a:xfrm>
                <a:off x="412754" y="4738971"/>
                <a:ext cx="5593802" cy="984052"/>
              </a:xfrm>
              <a:prstGeom prst="rect">
                <a:avLst/>
              </a:prstGeom>
              <a:blipFill>
                <a:blip r:embed="rId3"/>
                <a:stretch>
                  <a:fillRect/>
                </a:stretch>
              </a:blipFill>
            </p:spPr>
            <p:txBody>
              <a:bodyPr/>
              <a:lstStyle/>
              <a:p>
                <a:r>
                  <a:rPr lang="zh-CN" altLang="en-US">
                    <a:noFill/>
                  </a:rPr>
                  <a:t> </a:t>
                </a:r>
              </a:p>
            </p:txBody>
          </p:sp>
        </mc:Fallback>
      </mc:AlternateContent>
      <p:sp>
        <p:nvSpPr>
          <p:cNvPr id="37" name="矩形 36">
            <a:extLst>
              <a:ext uri="{FF2B5EF4-FFF2-40B4-BE49-F238E27FC236}">
                <a16:creationId xmlns:a16="http://schemas.microsoft.com/office/drawing/2014/main" id="{5A96F999-BBF6-4191-ACFA-5D035F877F9F}"/>
              </a:ext>
            </a:extLst>
          </p:cNvPr>
          <p:cNvSpPr/>
          <p:nvPr/>
        </p:nvSpPr>
        <p:spPr>
          <a:xfrm>
            <a:off x="5694567" y="4571668"/>
            <a:ext cx="268806" cy="108675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16B24E8D-C2D9-4376-BCF5-46CC0C34F80C}"/>
              </a:ext>
            </a:extLst>
          </p:cNvPr>
          <p:cNvSpPr>
            <a:spLocks noGrp="1"/>
          </p:cNvSpPr>
          <p:nvPr>
            <p:ph type="title"/>
          </p:nvPr>
        </p:nvSpPr>
        <p:spPr>
          <a:xfrm>
            <a:off x="711200" y="274638"/>
            <a:ext cx="10871200" cy="1020762"/>
          </a:xfrm>
        </p:spPr>
        <p:txBody>
          <a:bodyPr/>
          <a:lstStyle/>
          <a:p>
            <a:r>
              <a:rPr lang="en-US" altLang="zh-CN" dirty="0"/>
              <a:t>Problem Formulation</a:t>
            </a:r>
            <a:endParaRPr lang="zh-CN" altLang="en-US" dirty="0"/>
          </a:p>
        </p:txBody>
      </p:sp>
      <p:sp>
        <p:nvSpPr>
          <p:cNvPr id="94" name="文本框 93">
            <a:extLst>
              <a:ext uri="{FF2B5EF4-FFF2-40B4-BE49-F238E27FC236}">
                <a16:creationId xmlns:a16="http://schemas.microsoft.com/office/drawing/2014/main" id="{CD0DB8B1-F37D-40C3-96FF-1C74DCDA4C92}"/>
              </a:ext>
            </a:extLst>
          </p:cNvPr>
          <p:cNvSpPr txBox="1"/>
          <p:nvPr/>
        </p:nvSpPr>
        <p:spPr>
          <a:xfrm>
            <a:off x="411539" y="1152333"/>
            <a:ext cx="5129421" cy="830997"/>
          </a:xfrm>
          <a:prstGeom prst="rect">
            <a:avLst/>
          </a:prstGeom>
          <a:noFill/>
        </p:spPr>
        <p:txBody>
          <a:bodyPr wrap="square" rtlCol="0">
            <a:spAutoFit/>
          </a:bodyPr>
          <a:lstStyle/>
          <a:p>
            <a:r>
              <a:rPr lang="en-US" altLang="zh-CN" sz="2400" dirty="0"/>
              <a:t>Add states of external forces and constraints of thrust measurements</a:t>
            </a:r>
          </a:p>
        </p:txBody>
      </p:sp>
      <p:grpSp>
        <p:nvGrpSpPr>
          <p:cNvPr id="10" name="组合 9">
            <a:extLst>
              <a:ext uri="{FF2B5EF4-FFF2-40B4-BE49-F238E27FC236}">
                <a16:creationId xmlns:a16="http://schemas.microsoft.com/office/drawing/2014/main" id="{5B8608B7-6A18-432E-BE86-F941C2511EF9}"/>
              </a:ext>
            </a:extLst>
          </p:cNvPr>
          <p:cNvGrpSpPr/>
          <p:nvPr/>
        </p:nvGrpSpPr>
        <p:grpSpPr>
          <a:xfrm>
            <a:off x="5624598" y="1076446"/>
            <a:ext cx="6700520" cy="5516102"/>
            <a:chOff x="5624598" y="1076446"/>
            <a:chExt cx="6700520" cy="5516102"/>
          </a:xfrm>
        </p:grpSpPr>
        <p:cxnSp>
          <p:nvCxnSpPr>
            <p:cNvPr id="96" name="直接连接符 95"/>
            <p:cNvCxnSpPr>
              <a:stCxn id="141" idx="0"/>
              <a:endCxn id="178" idx="4"/>
            </p:cNvCxnSpPr>
            <p:nvPr/>
          </p:nvCxnSpPr>
          <p:spPr>
            <a:xfrm flipH="1" flipV="1">
              <a:off x="8590302" y="3493155"/>
              <a:ext cx="602331" cy="17942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41" idx="0"/>
              <a:endCxn id="176" idx="4"/>
            </p:cNvCxnSpPr>
            <p:nvPr/>
          </p:nvCxnSpPr>
          <p:spPr>
            <a:xfrm flipV="1">
              <a:off x="9192633" y="3493155"/>
              <a:ext cx="548995" cy="17942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40" idx="0"/>
              <a:endCxn id="178" idx="4"/>
            </p:cNvCxnSpPr>
            <p:nvPr/>
          </p:nvCxnSpPr>
          <p:spPr>
            <a:xfrm flipV="1">
              <a:off x="8022358" y="3493155"/>
              <a:ext cx="567944" cy="17934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40" idx="0"/>
              <a:endCxn id="180" idx="4"/>
            </p:cNvCxnSpPr>
            <p:nvPr/>
          </p:nvCxnSpPr>
          <p:spPr>
            <a:xfrm flipH="1" flipV="1">
              <a:off x="7444254" y="3493155"/>
              <a:ext cx="578104" cy="17934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9" idx="0"/>
              <a:endCxn id="180" idx="4"/>
            </p:cNvCxnSpPr>
            <p:nvPr/>
          </p:nvCxnSpPr>
          <p:spPr>
            <a:xfrm flipV="1">
              <a:off x="6852083" y="3493155"/>
              <a:ext cx="592171" cy="17934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9" idx="0"/>
              <a:endCxn id="182" idx="4"/>
            </p:cNvCxnSpPr>
            <p:nvPr/>
          </p:nvCxnSpPr>
          <p:spPr>
            <a:xfrm flipH="1" flipV="1">
              <a:off x="6298206" y="3493155"/>
              <a:ext cx="553877" cy="17934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9736350" y="1709984"/>
              <a:ext cx="0" cy="1078783"/>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8590302" y="1713550"/>
              <a:ext cx="0" cy="1078783"/>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7444254" y="1713550"/>
              <a:ext cx="0" cy="1078783"/>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82" idx="0"/>
            </p:cNvCxnSpPr>
            <p:nvPr/>
          </p:nvCxnSpPr>
          <p:spPr>
            <a:xfrm flipV="1">
              <a:off x="6298206" y="1713550"/>
              <a:ext cx="0" cy="1078783"/>
            </a:xfrm>
            <a:prstGeom prst="line">
              <a:avLst/>
            </a:prstGeom>
            <a:ln w="38100">
              <a:solidFill>
                <a:srgbClr val="3C6CC1"/>
              </a:solidFill>
            </a:ln>
          </p:spPr>
          <p:style>
            <a:lnRef idx="1">
              <a:schemeClr val="accent1"/>
            </a:lnRef>
            <a:fillRef idx="0">
              <a:schemeClr val="accent1"/>
            </a:fillRef>
            <a:effectRef idx="0">
              <a:schemeClr val="accent1"/>
            </a:effectRef>
            <a:fontRef idx="minor">
              <a:schemeClr val="tx1"/>
            </a:fontRef>
          </p:style>
        </p:cxnSp>
        <p:grpSp>
          <p:nvGrpSpPr>
            <p:cNvPr id="106" name="组合 105"/>
            <p:cNvGrpSpPr/>
            <p:nvPr/>
          </p:nvGrpSpPr>
          <p:grpSpPr>
            <a:xfrm>
              <a:off x="5624598" y="1076446"/>
              <a:ext cx="4795520" cy="637104"/>
              <a:chOff x="5008880" y="1869440"/>
              <a:chExt cx="4795520" cy="680720"/>
            </a:xfrm>
          </p:grpSpPr>
          <p:sp>
            <p:nvSpPr>
              <p:cNvPr id="184" name="圆角矩形 183"/>
              <p:cNvSpPr/>
              <p:nvPr/>
            </p:nvSpPr>
            <p:spPr>
              <a:xfrm>
                <a:off x="5008880" y="1869440"/>
                <a:ext cx="4795520" cy="680720"/>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文本框 184"/>
              <p:cNvSpPr txBox="1"/>
              <p:nvPr/>
            </p:nvSpPr>
            <p:spPr>
              <a:xfrm>
                <a:off x="6136005" y="2025134"/>
                <a:ext cx="2541270" cy="369332"/>
              </a:xfrm>
              <a:prstGeom prst="rect">
                <a:avLst/>
              </a:prstGeom>
              <a:noFill/>
            </p:spPr>
            <p:txBody>
              <a:bodyPr wrap="square" rtlCol="0">
                <a:spAutoFit/>
              </a:bodyPr>
              <a:lstStyle/>
              <a:p>
                <a:pPr algn="ctr"/>
                <a:r>
                  <a:rPr lang="en-US" altLang="zh-CN" dirty="0">
                    <a:solidFill>
                      <a:schemeClr val="bg1"/>
                    </a:solidFill>
                  </a:rPr>
                  <a:t>Visual Landmarks</a:t>
                </a:r>
                <a:endParaRPr lang="zh-CN" altLang="en-US" dirty="0">
                  <a:solidFill>
                    <a:schemeClr val="bg1"/>
                  </a:solidFill>
                </a:endParaRPr>
              </a:p>
            </p:txBody>
          </p:sp>
        </p:grpSp>
        <p:sp>
          <p:nvSpPr>
            <p:cNvPr id="107" name="矩形 106"/>
            <p:cNvSpPr/>
            <p:nvPr/>
          </p:nvSpPr>
          <p:spPr>
            <a:xfrm>
              <a:off x="6121422" y="2087485"/>
              <a:ext cx="353568" cy="330914"/>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7267470" y="2087485"/>
              <a:ext cx="353568" cy="330914"/>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8413518" y="2087485"/>
              <a:ext cx="353568" cy="330914"/>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9559566" y="2087485"/>
              <a:ext cx="353568" cy="330914"/>
            </a:xfrm>
            <a:prstGeom prst="rect">
              <a:avLst/>
            </a:prstGeom>
            <a:solidFill>
              <a:srgbClr val="4472C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1" name="组合 110"/>
            <p:cNvGrpSpPr/>
            <p:nvPr/>
          </p:nvGrpSpPr>
          <p:grpSpPr>
            <a:xfrm>
              <a:off x="5923556" y="2792333"/>
              <a:ext cx="749300" cy="700822"/>
              <a:chOff x="5333238" y="2305796"/>
              <a:chExt cx="749300" cy="748800"/>
            </a:xfrm>
          </p:grpSpPr>
          <p:sp>
            <p:nvSpPr>
              <p:cNvPr id="182" name="流程图: 接点 181"/>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3" name="矩形 182"/>
                  <p:cNvSpPr/>
                  <p:nvPr/>
                </p:nvSpPr>
                <p:spPr>
                  <a:xfrm>
                    <a:off x="5480902" y="2454121"/>
                    <a:ext cx="4770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83" name="矩形 182"/>
                  <p:cNvSpPr>
                    <a:spLocks noRot="1" noChangeAspect="1" noMove="1" noResize="1" noEditPoints="1" noAdjustHandles="1" noChangeArrowheads="1" noChangeShapeType="1" noTextEdit="1"/>
                  </p:cNvSpPr>
                  <p:nvPr/>
                </p:nvSpPr>
                <p:spPr>
                  <a:xfrm>
                    <a:off x="5480902" y="2454121"/>
                    <a:ext cx="477054" cy="369332"/>
                  </a:xfrm>
                  <a:prstGeom prst="rect">
                    <a:avLst/>
                  </a:prstGeom>
                  <a:blipFill>
                    <a:blip r:embed="rId4"/>
                    <a:stretch>
                      <a:fillRect b="-1403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2" name="矩形 111"/>
                <p:cNvSpPr/>
                <p:nvPr/>
              </p:nvSpPr>
              <p:spPr>
                <a:xfrm>
                  <a:off x="8366740" y="2931154"/>
                  <a:ext cx="504177" cy="345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12" name="矩形 111"/>
                <p:cNvSpPr>
                  <a:spLocks noRot="1" noChangeAspect="1" noMove="1" noResize="1" noEditPoints="1" noAdjustHandles="1" noChangeArrowheads="1" noChangeShapeType="1" noTextEdit="1"/>
                </p:cNvSpPr>
                <p:nvPr/>
              </p:nvSpPr>
              <p:spPr>
                <a:xfrm>
                  <a:off x="8366740" y="2931154"/>
                  <a:ext cx="504177" cy="345668"/>
                </a:xfrm>
                <a:prstGeom prst="rect">
                  <a:avLst/>
                </a:prstGeom>
                <a:blipFill>
                  <a:blip r:embed="rId5"/>
                  <a:stretch>
                    <a:fillRect b="-14035"/>
                  </a:stretch>
                </a:blipFill>
              </p:spPr>
              <p:txBody>
                <a:bodyPr/>
                <a:lstStyle/>
                <a:p>
                  <a:r>
                    <a:rPr lang="zh-CN" altLang="en-US">
                      <a:noFill/>
                    </a:rPr>
                    <a:t> </a:t>
                  </a:r>
                </a:p>
              </p:txBody>
            </p:sp>
          </mc:Fallback>
        </mc:AlternateContent>
        <p:grpSp>
          <p:nvGrpSpPr>
            <p:cNvPr id="113" name="组合 112"/>
            <p:cNvGrpSpPr/>
            <p:nvPr/>
          </p:nvGrpSpPr>
          <p:grpSpPr>
            <a:xfrm>
              <a:off x="7069604" y="2792333"/>
              <a:ext cx="749300" cy="700822"/>
              <a:chOff x="5333238" y="2305796"/>
              <a:chExt cx="749300" cy="748800"/>
            </a:xfrm>
          </p:grpSpPr>
          <p:sp>
            <p:nvSpPr>
              <p:cNvPr id="180" name="流程图: 接点 179"/>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1" name="矩形 180"/>
                  <p:cNvSpPr/>
                  <p:nvPr/>
                </p:nvSpPr>
                <p:spPr>
                  <a:xfrm>
                    <a:off x="5480902" y="2454121"/>
                    <a:ext cx="471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81" name="矩形 180"/>
                  <p:cNvSpPr>
                    <a:spLocks noRot="1" noChangeAspect="1" noMove="1" noResize="1" noEditPoints="1" noAdjustHandles="1" noChangeArrowheads="1" noChangeShapeType="1" noTextEdit="1"/>
                  </p:cNvSpPr>
                  <p:nvPr/>
                </p:nvSpPr>
                <p:spPr>
                  <a:xfrm>
                    <a:off x="5480902" y="2454121"/>
                    <a:ext cx="471732" cy="369332"/>
                  </a:xfrm>
                  <a:prstGeom prst="rect">
                    <a:avLst/>
                  </a:prstGeom>
                  <a:blipFill>
                    <a:blip r:embed="rId6"/>
                    <a:stretch>
                      <a:fillRect b="-14035"/>
                    </a:stretch>
                  </a:blipFill>
                </p:spPr>
                <p:txBody>
                  <a:bodyPr/>
                  <a:lstStyle/>
                  <a:p>
                    <a:r>
                      <a:rPr lang="zh-CN" altLang="en-US">
                        <a:noFill/>
                      </a:rPr>
                      <a:t> </a:t>
                    </a:r>
                  </a:p>
                </p:txBody>
              </p:sp>
            </mc:Fallback>
          </mc:AlternateContent>
        </p:grpSp>
        <p:grpSp>
          <p:nvGrpSpPr>
            <p:cNvPr id="114" name="组合 113"/>
            <p:cNvGrpSpPr/>
            <p:nvPr/>
          </p:nvGrpSpPr>
          <p:grpSpPr>
            <a:xfrm>
              <a:off x="8215652" y="2792333"/>
              <a:ext cx="749300" cy="700822"/>
              <a:chOff x="5333238" y="2305796"/>
              <a:chExt cx="749300" cy="748800"/>
            </a:xfrm>
          </p:grpSpPr>
          <p:sp>
            <p:nvSpPr>
              <p:cNvPr id="178" name="流程图: 接点 177"/>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9" name="矩形 178"/>
                  <p:cNvSpPr/>
                  <p:nvPr/>
                </p:nvSpPr>
                <p:spPr>
                  <a:xfrm>
                    <a:off x="5480902" y="2454121"/>
                    <a:ext cx="504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79" name="矩形 178"/>
                  <p:cNvSpPr>
                    <a:spLocks noRot="1" noChangeAspect="1" noMove="1" noResize="1" noEditPoints="1" noAdjustHandles="1" noChangeArrowheads="1" noChangeShapeType="1" noTextEdit="1"/>
                  </p:cNvSpPr>
                  <p:nvPr/>
                </p:nvSpPr>
                <p:spPr>
                  <a:xfrm>
                    <a:off x="5480902" y="2454121"/>
                    <a:ext cx="504177" cy="369332"/>
                  </a:xfrm>
                  <a:prstGeom prst="rect">
                    <a:avLst/>
                  </a:prstGeom>
                  <a:blipFill>
                    <a:blip r:embed="rId7"/>
                    <a:stretch>
                      <a:fillRect b="-14035"/>
                    </a:stretch>
                  </a:blipFill>
                </p:spPr>
                <p:txBody>
                  <a:bodyPr/>
                  <a:lstStyle/>
                  <a:p>
                    <a:r>
                      <a:rPr lang="zh-CN" altLang="en-US">
                        <a:noFill/>
                      </a:rPr>
                      <a:t> </a:t>
                    </a:r>
                  </a:p>
                </p:txBody>
              </p:sp>
            </mc:Fallback>
          </mc:AlternateContent>
        </p:grpSp>
        <p:grpSp>
          <p:nvGrpSpPr>
            <p:cNvPr id="115" name="组合 114"/>
            <p:cNvGrpSpPr/>
            <p:nvPr/>
          </p:nvGrpSpPr>
          <p:grpSpPr>
            <a:xfrm>
              <a:off x="9366978" y="2792333"/>
              <a:ext cx="749300" cy="700822"/>
              <a:chOff x="5333238" y="2305796"/>
              <a:chExt cx="749300" cy="748800"/>
            </a:xfrm>
          </p:grpSpPr>
          <p:sp>
            <p:nvSpPr>
              <p:cNvPr id="176" name="流程图: 接点 175"/>
              <p:cNvSpPr/>
              <p:nvPr/>
            </p:nvSpPr>
            <p:spPr>
              <a:xfrm>
                <a:off x="5333238" y="2305796"/>
                <a:ext cx="749300" cy="748800"/>
              </a:xfrm>
              <a:prstGeom prst="flowChartConnector">
                <a:avLst/>
              </a:prstGeom>
              <a:solidFill>
                <a:srgbClr val="A5A5A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7" name="矩形 176"/>
                  <p:cNvSpPr/>
                  <p:nvPr/>
                </p:nvSpPr>
                <p:spPr>
                  <a:xfrm>
                    <a:off x="5480902" y="2454121"/>
                    <a:ext cx="5059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zh-CN" altLang="en-US" i="1">
                                  <a:solidFill>
                                    <a:schemeClr val="bg1"/>
                                  </a:solidFill>
                                  <a:latin typeface="Cambria Math" panose="02040503050406030204" pitchFamily="18" charset="0"/>
                                </a:rPr>
                                <m:t>𝑝</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177" name="矩形 176"/>
                  <p:cNvSpPr>
                    <a:spLocks noRot="1" noChangeAspect="1" noMove="1" noResize="1" noEditPoints="1" noAdjustHandles="1" noChangeArrowheads="1" noChangeShapeType="1" noTextEdit="1"/>
                  </p:cNvSpPr>
                  <p:nvPr/>
                </p:nvSpPr>
                <p:spPr>
                  <a:xfrm>
                    <a:off x="5480902" y="2454121"/>
                    <a:ext cx="505908" cy="369332"/>
                  </a:xfrm>
                  <a:prstGeom prst="rect">
                    <a:avLst/>
                  </a:prstGeom>
                  <a:blipFill>
                    <a:blip r:embed="rId8"/>
                    <a:stretch>
                      <a:fillRect b="-14035"/>
                    </a:stretch>
                  </a:blipFill>
                </p:spPr>
                <p:txBody>
                  <a:bodyPr/>
                  <a:lstStyle/>
                  <a:p>
                    <a:r>
                      <a:rPr lang="zh-CN" altLang="en-US">
                        <a:noFill/>
                      </a:rPr>
                      <a:t> </a:t>
                    </a:r>
                  </a:p>
                </p:txBody>
              </p:sp>
            </mc:Fallback>
          </mc:AlternateContent>
        </p:grpSp>
        <p:grpSp>
          <p:nvGrpSpPr>
            <p:cNvPr id="116" name="组合 115"/>
            <p:cNvGrpSpPr/>
            <p:nvPr/>
          </p:nvGrpSpPr>
          <p:grpSpPr>
            <a:xfrm>
              <a:off x="5935097" y="4331892"/>
              <a:ext cx="749300" cy="700822"/>
              <a:chOff x="5330820" y="3458432"/>
              <a:chExt cx="749300" cy="748800"/>
            </a:xfrm>
          </p:grpSpPr>
          <p:sp>
            <p:nvSpPr>
              <p:cNvPr id="174" name="流程图: 接点 173"/>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5" name="矩形 174"/>
                  <p:cNvSpPr/>
                  <p:nvPr/>
                </p:nvSpPr>
                <p:spPr>
                  <a:xfrm>
                    <a:off x="5478484" y="3606757"/>
                    <a:ext cx="473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75" name="矩形 174"/>
                  <p:cNvSpPr>
                    <a:spLocks noRot="1" noChangeAspect="1" noMove="1" noResize="1" noEditPoints="1" noAdjustHandles="1" noChangeArrowheads="1" noChangeShapeType="1" noTextEdit="1"/>
                  </p:cNvSpPr>
                  <p:nvPr/>
                </p:nvSpPr>
                <p:spPr>
                  <a:xfrm>
                    <a:off x="5478484" y="3606757"/>
                    <a:ext cx="473848" cy="369332"/>
                  </a:xfrm>
                  <a:prstGeom prst="rect">
                    <a:avLst/>
                  </a:prstGeom>
                  <a:blipFill>
                    <a:blip r:embed="rId9"/>
                    <a:stretch>
                      <a:fillRect b="-7018"/>
                    </a:stretch>
                  </a:blipFill>
                </p:spPr>
                <p:txBody>
                  <a:bodyPr/>
                  <a:lstStyle/>
                  <a:p>
                    <a:r>
                      <a:rPr lang="zh-CN" altLang="en-US">
                        <a:noFill/>
                      </a:rPr>
                      <a:t> </a:t>
                    </a:r>
                  </a:p>
                </p:txBody>
              </p:sp>
            </mc:Fallback>
          </mc:AlternateContent>
        </p:grpSp>
        <p:grpSp>
          <p:nvGrpSpPr>
            <p:cNvPr id="117" name="组合 116"/>
            <p:cNvGrpSpPr/>
            <p:nvPr/>
          </p:nvGrpSpPr>
          <p:grpSpPr>
            <a:xfrm>
              <a:off x="7078484" y="4328127"/>
              <a:ext cx="749300" cy="700822"/>
              <a:chOff x="5330820" y="3458432"/>
              <a:chExt cx="749300" cy="748800"/>
            </a:xfrm>
          </p:grpSpPr>
          <p:sp>
            <p:nvSpPr>
              <p:cNvPr id="172" name="流程图: 接点 171"/>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3" name="矩形 172"/>
                  <p:cNvSpPr/>
                  <p:nvPr/>
                </p:nvSpPr>
                <p:spPr>
                  <a:xfrm>
                    <a:off x="5478484" y="3606757"/>
                    <a:ext cx="4685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73" name="矩形 172"/>
                  <p:cNvSpPr>
                    <a:spLocks noRot="1" noChangeAspect="1" noMove="1" noResize="1" noEditPoints="1" noAdjustHandles="1" noChangeArrowheads="1" noChangeShapeType="1" noTextEdit="1"/>
                  </p:cNvSpPr>
                  <p:nvPr/>
                </p:nvSpPr>
                <p:spPr>
                  <a:xfrm>
                    <a:off x="5478484" y="3606757"/>
                    <a:ext cx="468526" cy="369332"/>
                  </a:xfrm>
                  <a:prstGeom prst="rect">
                    <a:avLst/>
                  </a:prstGeom>
                  <a:blipFill>
                    <a:blip r:embed="rId10"/>
                    <a:stretch>
                      <a:fillRect b="-8929"/>
                    </a:stretch>
                  </a:blipFill>
                </p:spPr>
                <p:txBody>
                  <a:bodyPr/>
                  <a:lstStyle/>
                  <a:p>
                    <a:r>
                      <a:rPr lang="zh-CN" altLang="en-US">
                        <a:noFill/>
                      </a:rPr>
                      <a:t> </a:t>
                    </a:r>
                  </a:p>
                </p:txBody>
              </p:sp>
            </mc:Fallback>
          </mc:AlternateContent>
        </p:grpSp>
        <p:sp>
          <p:nvSpPr>
            <p:cNvPr id="118" name="矩形 117"/>
            <p:cNvSpPr/>
            <p:nvPr/>
          </p:nvSpPr>
          <p:spPr>
            <a:xfrm>
              <a:off x="8964952" y="3747066"/>
              <a:ext cx="353568" cy="330914"/>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7818904" y="3747066"/>
              <a:ext cx="353568" cy="330914"/>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6672856" y="3747066"/>
              <a:ext cx="353568" cy="330914"/>
            </a:xfrm>
            <a:prstGeom prst="rect">
              <a:avLst/>
            </a:prstGeom>
            <a:solidFill>
              <a:srgbClr val="ED7D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1" name="组合 120"/>
            <p:cNvGrpSpPr/>
            <p:nvPr/>
          </p:nvGrpSpPr>
          <p:grpSpPr>
            <a:xfrm>
              <a:off x="8235715" y="4332708"/>
              <a:ext cx="749300" cy="700822"/>
              <a:chOff x="5330820" y="3458432"/>
              <a:chExt cx="749300" cy="748800"/>
            </a:xfrm>
          </p:grpSpPr>
          <p:sp>
            <p:nvSpPr>
              <p:cNvPr id="170" name="流程图: 接点 169"/>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1" name="矩形 170"/>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a:rPr lang="en-US" altLang="zh-CN" b="0" i="0" smtClean="0">
                                  <a:solidFill>
                                    <a:schemeClr val="bg1"/>
                                  </a:solidFill>
                                  <a:latin typeface="Cambria Math" panose="02040503050406030204" pitchFamily="18" charset="0"/>
                                </a:rPr>
                                <m:t>…</m:t>
                              </m:r>
                            </m:sub>
                          </m:sSub>
                        </m:oMath>
                      </m:oMathPara>
                    </a14:m>
                    <a:endParaRPr lang="zh-CN" altLang="en-US" dirty="0"/>
                  </a:p>
                </p:txBody>
              </p:sp>
            </mc:Choice>
            <mc:Fallback xmlns="">
              <p:sp>
                <p:nvSpPr>
                  <p:cNvPr id="171" name="矩形 170"/>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1"/>
                    <a:stretch>
                      <a:fillRect b="-1786"/>
                    </a:stretch>
                  </a:blipFill>
                </p:spPr>
                <p:txBody>
                  <a:bodyPr/>
                  <a:lstStyle/>
                  <a:p>
                    <a:r>
                      <a:rPr lang="zh-CN" altLang="en-US">
                        <a:noFill/>
                      </a:rPr>
                      <a:t> </a:t>
                    </a:r>
                  </a:p>
                </p:txBody>
              </p:sp>
            </mc:Fallback>
          </mc:AlternateContent>
        </p:grpSp>
        <p:grpSp>
          <p:nvGrpSpPr>
            <p:cNvPr id="122" name="组合 121"/>
            <p:cNvGrpSpPr/>
            <p:nvPr/>
          </p:nvGrpSpPr>
          <p:grpSpPr>
            <a:xfrm>
              <a:off x="9377706" y="4328127"/>
              <a:ext cx="749300" cy="700822"/>
              <a:chOff x="5330820" y="3458432"/>
              <a:chExt cx="749300" cy="748800"/>
            </a:xfrm>
          </p:grpSpPr>
          <p:sp>
            <p:nvSpPr>
              <p:cNvPr id="168" name="流程图: 接点 167"/>
              <p:cNvSpPr/>
              <p:nvPr/>
            </p:nvSpPr>
            <p:spPr>
              <a:xfrm>
                <a:off x="5330820" y="3458432"/>
                <a:ext cx="749300" cy="748800"/>
              </a:xfrm>
              <a:prstGeom prst="flowChartConnector">
                <a:avLst/>
              </a:prstGeom>
              <a:solidFill>
                <a:srgbClr val="F4B18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9" name="矩形 168"/>
                  <p:cNvSpPr/>
                  <p:nvPr/>
                </p:nvSpPr>
                <p:spPr>
                  <a:xfrm>
                    <a:off x="5478484" y="3606757"/>
                    <a:ext cx="502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𝑏</m:t>
                              </m:r>
                            </m:e>
                            <m:sub>
                              <m:r>
                                <m:rPr>
                                  <m:sty m:val="p"/>
                                </m:rPr>
                                <a:rPr lang="en-US" altLang="zh-CN" b="0" i="0" smtClean="0">
                                  <a:solidFill>
                                    <a:schemeClr val="bg1"/>
                                  </a:solidFill>
                                  <a:latin typeface="Cambria Math" panose="02040503050406030204" pitchFamily="18" charset="0"/>
                                </a:rPr>
                                <m:t>N</m:t>
                              </m:r>
                            </m:sub>
                          </m:sSub>
                        </m:oMath>
                      </m:oMathPara>
                    </a14:m>
                    <a:endParaRPr lang="zh-CN" altLang="en-US" dirty="0"/>
                  </a:p>
                </p:txBody>
              </p:sp>
            </mc:Choice>
            <mc:Fallback xmlns="">
              <p:sp>
                <p:nvSpPr>
                  <p:cNvPr id="169" name="矩形 168"/>
                  <p:cNvSpPr>
                    <a:spLocks noRot="1" noChangeAspect="1" noMove="1" noResize="1" noEditPoints="1" noAdjustHandles="1" noChangeArrowheads="1" noChangeShapeType="1" noTextEdit="1"/>
                  </p:cNvSpPr>
                  <p:nvPr/>
                </p:nvSpPr>
                <p:spPr>
                  <a:xfrm>
                    <a:off x="5478484" y="3606757"/>
                    <a:ext cx="502702" cy="369332"/>
                  </a:xfrm>
                  <a:prstGeom prst="rect">
                    <a:avLst/>
                  </a:prstGeom>
                  <a:blipFill>
                    <a:blip r:embed="rId12"/>
                    <a:stretch>
                      <a:fillRect b="-8929"/>
                    </a:stretch>
                  </a:blipFill>
                </p:spPr>
                <p:txBody>
                  <a:bodyPr/>
                  <a:lstStyle/>
                  <a:p>
                    <a:r>
                      <a:rPr lang="zh-CN" altLang="en-US">
                        <a:noFill/>
                      </a:rPr>
                      <a:t> </a:t>
                    </a:r>
                  </a:p>
                </p:txBody>
              </p:sp>
            </mc:Fallback>
          </mc:AlternateContent>
        </p:grpSp>
        <p:cxnSp>
          <p:nvCxnSpPr>
            <p:cNvPr id="123" name="直接连接符 122"/>
            <p:cNvCxnSpPr>
              <a:stCxn id="182" idx="5"/>
              <a:endCxn id="120" idx="0"/>
            </p:cNvCxnSpPr>
            <p:nvPr/>
          </p:nvCxnSpPr>
          <p:spPr>
            <a:xfrm>
              <a:off x="6563124" y="3390522"/>
              <a:ext cx="286516"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80" idx="3"/>
              <a:endCxn id="120" idx="0"/>
            </p:cNvCxnSpPr>
            <p:nvPr/>
          </p:nvCxnSpPr>
          <p:spPr>
            <a:xfrm flipH="1">
              <a:off x="6849640" y="3390522"/>
              <a:ext cx="329696"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20" idx="2"/>
              <a:endCxn id="174" idx="7"/>
            </p:cNvCxnSpPr>
            <p:nvPr/>
          </p:nvCxnSpPr>
          <p:spPr>
            <a:xfrm flipH="1">
              <a:off x="6574665" y="4077980"/>
              <a:ext cx="274975"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20" idx="2"/>
              <a:endCxn id="172" idx="1"/>
            </p:cNvCxnSpPr>
            <p:nvPr/>
          </p:nvCxnSpPr>
          <p:spPr>
            <a:xfrm>
              <a:off x="6849640" y="4077980"/>
              <a:ext cx="338576" cy="35278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9" idx="2"/>
              <a:endCxn id="172" idx="7"/>
            </p:cNvCxnSpPr>
            <p:nvPr/>
          </p:nvCxnSpPr>
          <p:spPr>
            <a:xfrm flipH="1">
              <a:off x="7718052" y="4077980"/>
              <a:ext cx="277636" cy="35278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19" idx="2"/>
              <a:endCxn id="170" idx="1"/>
            </p:cNvCxnSpPr>
            <p:nvPr/>
          </p:nvCxnSpPr>
          <p:spPr>
            <a:xfrm>
              <a:off x="7995688" y="4077980"/>
              <a:ext cx="349759" cy="35736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80" idx="5"/>
              <a:endCxn id="119" idx="0"/>
            </p:cNvCxnSpPr>
            <p:nvPr/>
          </p:nvCxnSpPr>
          <p:spPr>
            <a:xfrm>
              <a:off x="7709172" y="3390522"/>
              <a:ext cx="286516"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78" idx="3"/>
              <a:endCxn id="119" idx="0"/>
            </p:cNvCxnSpPr>
            <p:nvPr/>
          </p:nvCxnSpPr>
          <p:spPr>
            <a:xfrm flipH="1">
              <a:off x="7995688" y="3390522"/>
              <a:ext cx="329696"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78" idx="5"/>
              <a:endCxn id="118" idx="0"/>
            </p:cNvCxnSpPr>
            <p:nvPr/>
          </p:nvCxnSpPr>
          <p:spPr>
            <a:xfrm>
              <a:off x="8855220" y="3390522"/>
              <a:ext cx="286516"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76" idx="3"/>
              <a:endCxn id="118" idx="0"/>
            </p:cNvCxnSpPr>
            <p:nvPr/>
          </p:nvCxnSpPr>
          <p:spPr>
            <a:xfrm flipH="1">
              <a:off x="9141736" y="3390522"/>
              <a:ext cx="334974" cy="35654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stCxn id="170" idx="7"/>
              <a:endCxn id="118" idx="2"/>
            </p:cNvCxnSpPr>
            <p:nvPr/>
          </p:nvCxnSpPr>
          <p:spPr>
            <a:xfrm flipV="1">
              <a:off x="8875283" y="4077980"/>
              <a:ext cx="266453" cy="35736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168" idx="1"/>
              <a:endCxn id="118" idx="2"/>
            </p:cNvCxnSpPr>
            <p:nvPr/>
          </p:nvCxnSpPr>
          <p:spPr>
            <a:xfrm flipH="1" flipV="1">
              <a:off x="9141736" y="4077980"/>
              <a:ext cx="345702" cy="35278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10420118" y="1963912"/>
              <a:ext cx="1697481" cy="604919"/>
            </a:xfrm>
            <a:prstGeom prst="rect">
              <a:avLst/>
            </a:prstGeom>
            <a:noFill/>
          </p:spPr>
          <p:txBody>
            <a:bodyPr wrap="square" rtlCol="0">
              <a:spAutoFit/>
            </a:bodyPr>
            <a:lstStyle/>
            <a:p>
              <a:r>
                <a:rPr lang="en-US" altLang="zh-CN" dirty="0" err="1">
                  <a:solidFill>
                    <a:srgbClr val="4472C4"/>
                  </a:solidFill>
                </a:rPr>
                <a:t>keypoint</a:t>
              </a:r>
              <a:endParaRPr lang="en-US" altLang="zh-CN" dirty="0">
                <a:solidFill>
                  <a:srgbClr val="4472C4"/>
                </a:solidFill>
              </a:endParaRPr>
            </a:p>
            <a:p>
              <a:r>
                <a:rPr lang="en-US" altLang="zh-CN" dirty="0">
                  <a:solidFill>
                    <a:srgbClr val="4472C4"/>
                  </a:solidFill>
                </a:rPr>
                <a:t>measurements</a:t>
              </a:r>
              <a:endParaRPr lang="zh-CN" altLang="en-US" dirty="0">
                <a:solidFill>
                  <a:srgbClr val="4472C4"/>
                </a:solidFill>
              </a:endParaRPr>
            </a:p>
          </p:txBody>
        </p:sp>
        <p:sp>
          <p:nvSpPr>
            <p:cNvPr id="136" name="文本框 135"/>
            <p:cNvSpPr txBox="1"/>
            <p:nvPr/>
          </p:nvSpPr>
          <p:spPr>
            <a:xfrm>
              <a:off x="10420118" y="2969910"/>
              <a:ext cx="1697481" cy="345668"/>
            </a:xfrm>
            <a:prstGeom prst="rect">
              <a:avLst/>
            </a:prstGeom>
            <a:noFill/>
          </p:spPr>
          <p:txBody>
            <a:bodyPr wrap="square" rtlCol="0">
              <a:spAutoFit/>
            </a:bodyPr>
            <a:lstStyle/>
            <a:p>
              <a:r>
                <a:rPr lang="en-US" altLang="zh-CN" dirty="0">
                  <a:solidFill>
                    <a:srgbClr val="A5A5A5"/>
                  </a:solidFill>
                </a:rPr>
                <a:t>poses</a:t>
              </a:r>
              <a:endParaRPr lang="zh-CN" altLang="en-US" dirty="0">
                <a:solidFill>
                  <a:srgbClr val="A5A5A5"/>
                </a:solidFill>
              </a:endParaRPr>
            </a:p>
          </p:txBody>
        </p:sp>
        <p:sp>
          <p:nvSpPr>
            <p:cNvPr id="137" name="文本框 136"/>
            <p:cNvSpPr txBox="1"/>
            <p:nvPr/>
          </p:nvSpPr>
          <p:spPr>
            <a:xfrm>
              <a:off x="10420117" y="3610064"/>
              <a:ext cx="1697481" cy="604919"/>
            </a:xfrm>
            <a:prstGeom prst="rect">
              <a:avLst/>
            </a:prstGeom>
            <a:noFill/>
          </p:spPr>
          <p:txBody>
            <a:bodyPr wrap="square" rtlCol="0">
              <a:spAutoFit/>
            </a:bodyPr>
            <a:lstStyle/>
            <a:p>
              <a:r>
                <a:rPr lang="en-US" altLang="zh-CN" dirty="0">
                  <a:solidFill>
                    <a:srgbClr val="ED7D31"/>
                  </a:solidFill>
                </a:rPr>
                <a:t>IMU</a:t>
              </a:r>
            </a:p>
            <a:p>
              <a:r>
                <a:rPr lang="en-US" altLang="zh-CN" dirty="0">
                  <a:solidFill>
                    <a:srgbClr val="ED7D31"/>
                  </a:solidFill>
                </a:rPr>
                <a:t>measurements</a:t>
              </a:r>
              <a:endParaRPr lang="zh-CN" altLang="en-US" dirty="0">
                <a:solidFill>
                  <a:srgbClr val="ED7D31"/>
                </a:solidFill>
              </a:endParaRPr>
            </a:p>
          </p:txBody>
        </p:sp>
        <p:sp>
          <p:nvSpPr>
            <p:cNvPr id="138" name="文本框 137"/>
            <p:cNvSpPr txBox="1"/>
            <p:nvPr/>
          </p:nvSpPr>
          <p:spPr>
            <a:xfrm>
              <a:off x="10420117" y="4476121"/>
              <a:ext cx="1697481" cy="345668"/>
            </a:xfrm>
            <a:prstGeom prst="rect">
              <a:avLst/>
            </a:prstGeom>
            <a:noFill/>
          </p:spPr>
          <p:txBody>
            <a:bodyPr wrap="square" rtlCol="0">
              <a:spAutoFit/>
            </a:bodyPr>
            <a:lstStyle/>
            <a:p>
              <a:r>
                <a:rPr lang="en-US" altLang="zh-CN" dirty="0">
                  <a:solidFill>
                    <a:srgbClr val="F4B183"/>
                  </a:solidFill>
                </a:rPr>
                <a:t>IMU biases</a:t>
              </a:r>
              <a:endParaRPr lang="zh-CN" altLang="en-US" dirty="0">
                <a:solidFill>
                  <a:srgbClr val="F4B183"/>
                </a:solidFill>
              </a:endParaRPr>
            </a:p>
          </p:txBody>
        </p:sp>
        <p:sp>
          <p:nvSpPr>
            <p:cNvPr id="139" name="矩形 138"/>
            <p:cNvSpPr/>
            <p:nvPr/>
          </p:nvSpPr>
          <p:spPr>
            <a:xfrm>
              <a:off x="6675299" y="5286625"/>
              <a:ext cx="353568" cy="330914"/>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7845574" y="5286625"/>
              <a:ext cx="353568" cy="330914"/>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a:off x="9015849" y="5287454"/>
              <a:ext cx="353568" cy="330914"/>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6474990" y="5891726"/>
              <a:ext cx="749300" cy="700822"/>
              <a:chOff x="5354717" y="5630432"/>
              <a:chExt cx="749300" cy="748800"/>
            </a:xfrm>
          </p:grpSpPr>
          <p:sp>
            <p:nvSpPr>
              <p:cNvPr id="166" name="流程图: 接点 165"/>
              <p:cNvSpPr/>
              <p:nvPr/>
            </p:nvSpPr>
            <p:spPr>
              <a:xfrm>
                <a:off x="5354717" y="5630432"/>
                <a:ext cx="749300" cy="748800"/>
              </a:xfrm>
              <a:prstGeom prst="flowChartConnector">
                <a:avLst/>
              </a:prstGeom>
              <a:solidFill>
                <a:srgbClr val="D1454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7" name="矩形 166"/>
                  <p:cNvSpPr/>
                  <p:nvPr/>
                </p:nvSpPr>
                <p:spPr>
                  <a:xfrm>
                    <a:off x="5502381" y="5778757"/>
                    <a:ext cx="471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𝐹</m:t>
                              </m:r>
                            </m:e>
                            <m:sub>
                              <m:r>
                                <a:rPr lang="zh-CN" altLang="en-US" i="0">
                                  <a:solidFill>
                                    <a:schemeClr val="bg1"/>
                                  </a:solidFill>
                                  <a:latin typeface="Cambria Math" panose="02040503050406030204" pitchFamily="18" charset="0"/>
                                </a:rPr>
                                <m:t>0</m:t>
                              </m:r>
                            </m:sub>
                          </m:sSub>
                        </m:oMath>
                      </m:oMathPara>
                    </a14:m>
                    <a:endParaRPr lang="zh-CN" altLang="en-US" dirty="0"/>
                  </a:p>
                </p:txBody>
              </p:sp>
            </mc:Choice>
            <mc:Fallback xmlns="">
              <p:sp>
                <p:nvSpPr>
                  <p:cNvPr id="167" name="矩形 166"/>
                  <p:cNvSpPr>
                    <a:spLocks noRot="1" noChangeAspect="1" noMove="1" noResize="1" noEditPoints="1" noAdjustHandles="1" noChangeArrowheads="1" noChangeShapeType="1" noTextEdit="1"/>
                  </p:cNvSpPr>
                  <p:nvPr/>
                </p:nvSpPr>
                <p:spPr>
                  <a:xfrm>
                    <a:off x="5502381" y="5778757"/>
                    <a:ext cx="471924" cy="369332"/>
                  </a:xfrm>
                  <a:prstGeom prst="rect">
                    <a:avLst/>
                  </a:prstGeom>
                  <a:blipFill>
                    <a:blip r:embed="rId13"/>
                    <a:stretch>
                      <a:fillRect b="-7018"/>
                    </a:stretch>
                  </a:blipFill>
                </p:spPr>
                <p:txBody>
                  <a:bodyPr/>
                  <a:lstStyle/>
                  <a:p>
                    <a:r>
                      <a:rPr lang="zh-CN" altLang="en-US">
                        <a:noFill/>
                      </a:rPr>
                      <a:t> </a:t>
                    </a:r>
                  </a:p>
                </p:txBody>
              </p:sp>
            </mc:Fallback>
          </mc:AlternateContent>
        </p:grpSp>
        <p:grpSp>
          <p:nvGrpSpPr>
            <p:cNvPr id="144" name="组合 143"/>
            <p:cNvGrpSpPr/>
            <p:nvPr/>
          </p:nvGrpSpPr>
          <p:grpSpPr>
            <a:xfrm>
              <a:off x="7647708" y="5882540"/>
              <a:ext cx="749300" cy="700822"/>
              <a:chOff x="5354717" y="5630432"/>
              <a:chExt cx="749300" cy="748800"/>
            </a:xfrm>
          </p:grpSpPr>
          <p:sp>
            <p:nvSpPr>
              <p:cNvPr id="162" name="流程图: 接点 161"/>
              <p:cNvSpPr/>
              <p:nvPr/>
            </p:nvSpPr>
            <p:spPr>
              <a:xfrm>
                <a:off x="5354717" y="5630432"/>
                <a:ext cx="749300" cy="748800"/>
              </a:xfrm>
              <a:prstGeom prst="flowChartConnector">
                <a:avLst/>
              </a:prstGeom>
              <a:solidFill>
                <a:srgbClr val="D1454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3" name="矩形 162"/>
                  <p:cNvSpPr/>
                  <p:nvPr/>
                </p:nvSpPr>
                <p:spPr>
                  <a:xfrm>
                    <a:off x="5502381" y="5778757"/>
                    <a:ext cx="466603" cy="394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𝐹</m:t>
                              </m:r>
                            </m:e>
                            <m:sub>
                              <m:r>
                                <a:rPr lang="en-US" altLang="zh-CN" b="0" i="1"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63" name="矩形 162"/>
                  <p:cNvSpPr>
                    <a:spLocks noRot="1" noChangeAspect="1" noMove="1" noResize="1" noEditPoints="1" noAdjustHandles="1" noChangeArrowheads="1" noChangeShapeType="1" noTextEdit="1"/>
                  </p:cNvSpPr>
                  <p:nvPr/>
                </p:nvSpPr>
                <p:spPr>
                  <a:xfrm>
                    <a:off x="5502381" y="5778757"/>
                    <a:ext cx="466603" cy="394616"/>
                  </a:xfrm>
                  <a:prstGeom prst="rect">
                    <a:avLst/>
                  </a:prstGeom>
                  <a:blipFill>
                    <a:blip r:embed="rId14"/>
                    <a:stretch>
                      <a:fillRect b="-1667"/>
                    </a:stretch>
                  </a:blipFill>
                </p:spPr>
                <p:txBody>
                  <a:bodyPr/>
                  <a:lstStyle/>
                  <a:p>
                    <a:r>
                      <a:rPr lang="zh-CN" altLang="en-US">
                        <a:noFill/>
                      </a:rPr>
                      <a:t> </a:t>
                    </a:r>
                  </a:p>
                </p:txBody>
              </p:sp>
            </mc:Fallback>
          </mc:AlternateContent>
        </p:grpSp>
        <p:grpSp>
          <p:nvGrpSpPr>
            <p:cNvPr id="145" name="组合 144"/>
            <p:cNvGrpSpPr/>
            <p:nvPr/>
          </p:nvGrpSpPr>
          <p:grpSpPr>
            <a:xfrm>
              <a:off x="8817983" y="5891726"/>
              <a:ext cx="771804" cy="700822"/>
              <a:chOff x="5354717" y="5630432"/>
              <a:chExt cx="771804" cy="748800"/>
            </a:xfrm>
          </p:grpSpPr>
          <p:sp>
            <p:nvSpPr>
              <p:cNvPr id="160" name="流程图: 接点 159"/>
              <p:cNvSpPr/>
              <p:nvPr/>
            </p:nvSpPr>
            <p:spPr>
              <a:xfrm>
                <a:off x="5354717" y="5630432"/>
                <a:ext cx="749300" cy="748800"/>
              </a:xfrm>
              <a:prstGeom prst="flowChartConnector">
                <a:avLst/>
              </a:prstGeom>
              <a:solidFill>
                <a:srgbClr val="D1454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1" name="矩形 160"/>
                  <p:cNvSpPr/>
                  <p:nvPr/>
                </p:nvSpPr>
                <p:spPr>
                  <a:xfrm>
                    <a:off x="5406131" y="5778757"/>
                    <a:ext cx="720390" cy="394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𝐹</m:t>
                              </m:r>
                            </m:e>
                            <m:sub>
                              <m:r>
                                <m:rPr>
                                  <m:sty m:val="p"/>
                                </m:rPr>
                                <a:rPr lang="en-US" altLang="zh-CN" b="0" i="0" smtClean="0">
                                  <a:solidFill>
                                    <a:schemeClr val="bg1"/>
                                  </a:solidFill>
                                  <a:latin typeface="Cambria Math" panose="02040503050406030204" pitchFamily="18" charset="0"/>
                                </a:rPr>
                                <m:t>N</m:t>
                              </m:r>
                              <m:r>
                                <a:rPr lang="en-US" altLang="zh-CN" b="0" i="0" smtClean="0">
                                  <a:solidFill>
                                    <a:schemeClr val="bg1"/>
                                  </a:solidFill>
                                  <a:latin typeface="Cambria Math" panose="02040503050406030204" pitchFamily="18" charset="0"/>
                                </a:rPr>
                                <m:t>−1</m:t>
                              </m:r>
                            </m:sub>
                          </m:sSub>
                        </m:oMath>
                      </m:oMathPara>
                    </a14:m>
                    <a:endParaRPr lang="zh-CN" altLang="en-US" dirty="0"/>
                  </a:p>
                </p:txBody>
              </p:sp>
            </mc:Choice>
            <mc:Fallback xmlns="">
              <p:sp>
                <p:nvSpPr>
                  <p:cNvPr id="161" name="矩形 160"/>
                  <p:cNvSpPr>
                    <a:spLocks noRot="1" noChangeAspect="1" noMove="1" noResize="1" noEditPoints="1" noAdjustHandles="1" noChangeArrowheads="1" noChangeShapeType="1" noTextEdit="1"/>
                  </p:cNvSpPr>
                  <p:nvPr/>
                </p:nvSpPr>
                <p:spPr>
                  <a:xfrm>
                    <a:off x="5406131" y="5778757"/>
                    <a:ext cx="720390" cy="394616"/>
                  </a:xfrm>
                  <a:prstGeom prst="rect">
                    <a:avLst/>
                  </a:prstGeom>
                  <a:blipFill>
                    <a:blip r:embed="rId15"/>
                    <a:stretch>
                      <a:fillRect b="-1639"/>
                    </a:stretch>
                  </a:blipFill>
                </p:spPr>
                <p:txBody>
                  <a:bodyPr/>
                  <a:lstStyle/>
                  <a:p>
                    <a:r>
                      <a:rPr lang="zh-CN" altLang="en-US">
                        <a:noFill/>
                      </a:rPr>
                      <a:t> </a:t>
                    </a:r>
                  </a:p>
                </p:txBody>
              </p:sp>
            </mc:Fallback>
          </mc:AlternateContent>
        </p:grpSp>
        <p:cxnSp>
          <p:nvCxnSpPr>
            <p:cNvPr id="146" name="直接连接符 145"/>
            <p:cNvCxnSpPr>
              <a:stCxn id="174" idx="5"/>
              <a:endCxn id="139" idx="0"/>
            </p:cNvCxnSpPr>
            <p:nvPr/>
          </p:nvCxnSpPr>
          <p:spPr>
            <a:xfrm>
              <a:off x="6574665" y="4930081"/>
              <a:ext cx="277418" cy="3565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cxnSpLocks/>
              <a:stCxn id="166" idx="0"/>
              <a:endCxn id="139" idx="2"/>
            </p:cNvCxnSpPr>
            <p:nvPr/>
          </p:nvCxnSpPr>
          <p:spPr>
            <a:xfrm flipV="1">
              <a:off x="6849640" y="5617539"/>
              <a:ext cx="2443" cy="2741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39" idx="0"/>
              <a:endCxn id="172" idx="3"/>
            </p:cNvCxnSpPr>
            <p:nvPr/>
          </p:nvCxnSpPr>
          <p:spPr>
            <a:xfrm flipV="1">
              <a:off x="6852083" y="4926316"/>
              <a:ext cx="336133" cy="3603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40" idx="0"/>
              <a:endCxn id="172" idx="5"/>
            </p:cNvCxnSpPr>
            <p:nvPr/>
          </p:nvCxnSpPr>
          <p:spPr>
            <a:xfrm flipH="1" flipV="1">
              <a:off x="7718052" y="4926316"/>
              <a:ext cx="304306" cy="3603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40" idx="0"/>
              <a:endCxn id="170" idx="3"/>
            </p:cNvCxnSpPr>
            <p:nvPr/>
          </p:nvCxnSpPr>
          <p:spPr>
            <a:xfrm flipV="1">
              <a:off x="8022358" y="4930897"/>
              <a:ext cx="323089" cy="3557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cxnSpLocks/>
              <a:stCxn id="140" idx="2"/>
              <a:endCxn id="162" idx="0"/>
            </p:cNvCxnSpPr>
            <p:nvPr/>
          </p:nvCxnSpPr>
          <p:spPr>
            <a:xfrm>
              <a:off x="8022358" y="5617539"/>
              <a:ext cx="0" cy="2650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70" idx="5"/>
              <a:endCxn id="141" idx="0"/>
            </p:cNvCxnSpPr>
            <p:nvPr/>
          </p:nvCxnSpPr>
          <p:spPr>
            <a:xfrm>
              <a:off x="8875283" y="4930897"/>
              <a:ext cx="317350" cy="3565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68" idx="3"/>
              <a:endCxn id="141" idx="0"/>
            </p:cNvCxnSpPr>
            <p:nvPr/>
          </p:nvCxnSpPr>
          <p:spPr>
            <a:xfrm flipH="1">
              <a:off x="9192633" y="4926316"/>
              <a:ext cx="294805" cy="3611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10420116" y="5286625"/>
              <a:ext cx="1905002" cy="345668"/>
            </a:xfrm>
            <a:prstGeom prst="rect">
              <a:avLst/>
            </a:prstGeom>
            <a:noFill/>
          </p:spPr>
          <p:txBody>
            <a:bodyPr wrap="square" rtlCol="0">
              <a:spAutoFit/>
            </a:bodyPr>
            <a:lstStyle/>
            <a:p>
              <a:r>
                <a:rPr lang="en-US" altLang="zh-CN" dirty="0">
                  <a:solidFill>
                    <a:srgbClr val="C00000"/>
                  </a:solidFill>
                </a:rPr>
                <a:t>actuation forces</a:t>
              </a:r>
              <a:endParaRPr lang="zh-CN" altLang="en-US" dirty="0">
                <a:solidFill>
                  <a:srgbClr val="C00000"/>
                </a:solidFill>
              </a:endParaRPr>
            </a:p>
          </p:txBody>
        </p:sp>
        <p:sp>
          <p:nvSpPr>
            <p:cNvPr id="159" name="文本框 158"/>
            <p:cNvSpPr txBox="1"/>
            <p:nvPr/>
          </p:nvSpPr>
          <p:spPr>
            <a:xfrm>
              <a:off x="10420116" y="6010271"/>
              <a:ext cx="1905002" cy="345668"/>
            </a:xfrm>
            <a:prstGeom prst="rect">
              <a:avLst/>
            </a:prstGeom>
            <a:noFill/>
          </p:spPr>
          <p:txBody>
            <a:bodyPr wrap="square" rtlCol="0">
              <a:spAutoFit/>
            </a:bodyPr>
            <a:lstStyle/>
            <a:p>
              <a:r>
                <a:rPr lang="en-US" altLang="zh-CN" dirty="0">
                  <a:solidFill>
                    <a:srgbClr val="C00000"/>
                  </a:solidFill>
                </a:rPr>
                <a:t>external forces</a:t>
              </a:r>
              <a:endParaRPr lang="zh-CN" altLang="en-US" dirty="0">
                <a:solidFill>
                  <a:srgbClr val="C00000"/>
                </a:solidFill>
              </a:endParaRPr>
            </a:p>
          </p:txBody>
        </p:sp>
        <p:cxnSp>
          <p:nvCxnSpPr>
            <p:cNvPr id="186" name="直接连接符 185">
              <a:extLst>
                <a:ext uri="{FF2B5EF4-FFF2-40B4-BE49-F238E27FC236}">
                  <a16:creationId xmlns:a16="http://schemas.microsoft.com/office/drawing/2014/main" id="{986725E9-864C-44DA-8D0E-5A32DCEA476C}"/>
                </a:ext>
              </a:extLst>
            </p:cNvPr>
            <p:cNvCxnSpPr>
              <a:cxnSpLocks/>
              <a:stCxn id="141" idx="2"/>
              <a:endCxn id="160" idx="0"/>
            </p:cNvCxnSpPr>
            <p:nvPr/>
          </p:nvCxnSpPr>
          <p:spPr>
            <a:xfrm>
              <a:off x="9192633" y="5618368"/>
              <a:ext cx="0" cy="27335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C9ED69D-DED9-41D8-B363-6E5471A24607}"/>
                </a:ext>
              </a:extLst>
            </p:cNvPr>
            <p:cNvSpPr txBox="1"/>
            <p:nvPr/>
          </p:nvSpPr>
          <p:spPr>
            <a:xfrm>
              <a:off x="8339800" y="5882540"/>
              <a:ext cx="488139" cy="523220"/>
            </a:xfrm>
            <a:prstGeom prst="rect">
              <a:avLst/>
            </a:prstGeom>
            <a:noFill/>
          </p:spPr>
          <p:txBody>
            <a:bodyPr wrap="square" rtlCol="0">
              <a:spAutoFit/>
            </a:bodyPr>
            <a:lstStyle/>
            <a:p>
              <a:r>
                <a:rPr lang="en-US" altLang="zh-CN" sz="2800" b="1" dirty="0"/>
                <a:t>…</a:t>
              </a:r>
              <a:endParaRPr lang="zh-CN" altLang="en-US" sz="2800" b="1" dirty="0"/>
            </a:p>
          </p:txBody>
        </p:sp>
      </p:grpSp>
      <p:grpSp>
        <p:nvGrpSpPr>
          <p:cNvPr id="15" name="组合 14">
            <a:extLst>
              <a:ext uri="{FF2B5EF4-FFF2-40B4-BE49-F238E27FC236}">
                <a16:creationId xmlns:a16="http://schemas.microsoft.com/office/drawing/2014/main" id="{B4B5C098-9621-46CA-B560-7B8A5E3D6824}"/>
              </a:ext>
            </a:extLst>
          </p:cNvPr>
          <p:cNvGrpSpPr/>
          <p:nvPr/>
        </p:nvGrpSpPr>
        <p:grpSpPr>
          <a:xfrm>
            <a:off x="416536" y="2185486"/>
            <a:ext cx="5183086" cy="1424578"/>
            <a:chOff x="407425" y="2104323"/>
            <a:chExt cx="5183086" cy="1424578"/>
          </a:xfrm>
        </p:grpSpPr>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6B2081B3-B38C-4C25-955A-755F2EB69BA4}"/>
                    </a:ext>
                  </a:extLst>
                </p:cNvPr>
                <p:cNvSpPr/>
                <p:nvPr/>
              </p:nvSpPr>
              <p:spPr>
                <a:xfrm>
                  <a:off x="407425" y="2483857"/>
                  <a:ext cx="5183086" cy="521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400" i="1">
                                <a:latin typeface="Cambria Math" panose="02040503050406030204" pitchFamily="18" charset="0"/>
                              </a:rPr>
                            </m:ctrlPr>
                          </m:dPr>
                          <m:e>
                            <m:r>
                              <a:rPr lang="zh-CN" altLang="en-US" sz="2400" i="1">
                                <a:latin typeface="Cambria Math" panose="02040503050406030204" pitchFamily="18" charset="0"/>
                              </a:rPr>
                              <m:t>𝜒</m:t>
                            </m:r>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𝑙</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𝑙</m:t>
                                </m:r>
                              </m:e>
                              <m:sub>
                                <m:r>
                                  <a:rPr lang="zh-CN" altLang="en-US" sz="2400" i="1">
                                    <a:latin typeface="Cambria Math" panose="02040503050406030204" pitchFamily="18" charset="0"/>
                                  </a:rPr>
                                  <m:t>𝑚</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b="1" i="1">
                                    <a:latin typeface="Cambria Math" panose="02040503050406030204" pitchFamily="18" charset="0"/>
                                  </a:rPr>
                                  <m:t>𝒙</m:t>
                                </m:r>
                              </m:e>
                              <m:sub>
                                <m:r>
                                  <a:rPr lang="zh-CN" altLang="en-US" sz="2400" b="0" i="0">
                                    <a:latin typeface="Cambria Math" panose="02040503050406030204" pitchFamily="18" charset="0"/>
                                  </a:rPr>
                                  <m:t>0</m:t>
                                </m:r>
                              </m:sub>
                            </m:sSub>
                            <m:r>
                              <a:rPr lang="zh-CN" altLang="en-US" sz="2400" b="0" i="0">
                                <a:latin typeface="Cambria Math" panose="02040503050406030204" pitchFamily="18" charset="0"/>
                              </a:rPr>
                              <m:t>,</m:t>
                            </m:r>
                            <m:sSubSup>
                              <m:sSubSupPr>
                                <m:ctrlPr>
                                  <a:rPr lang="zh-CN" altLang="en-US" sz="2400" b="0" i="1">
                                    <a:latin typeface="Cambria Math" panose="02040503050406030204" pitchFamily="18" charset="0"/>
                                  </a:rPr>
                                </m:ctrlPr>
                              </m:sSubSupPr>
                              <m:e>
                                <m:r>
                                  <a:rPr lang="zh-CN" altLang="en-US" sz="2400" b="1" i="1">
                                    <a:latin typeface="Cambria Math" panose="02040503050406030204" pitchFamily="18" charset="0"/>
                                  </a:rPr>
                                  <m:t>𝒇</m:t>
                                </m:r>
                              </m:e>
                              <m:sub>
                                <m:sSub>
                                  <m:sSubPr>
                                    <m:ctrlPr>
                                      <a:rPr lang="zh-CN" altLang="en-US" sz="2400" b="1" i="1">
                                        <a:latin typeface="Cambria Math" panose="02040503050406030204" pitchFamily="18" charset="0"/>
                                      </a:rPr>
                                    </m:ctrlPr>
                                  </m:sSubPr>
                                  <m:e>
                                    <m:r>
                                      <a:rPr lang="zh-CN" altLang="en-US" sz="2400" b="0" i="1">
                                        <a:latin typeface="Cambria Math" panose="02040503050406030204" pitchFamily="18" charset="0"/>
                                      </a:rPr>
                                      <m:t>𝑒</m:t>
                                    </m:r>
                                  </m:e>
                                  <m:sub>
                                    <m:r>
                                      <a:rPr lang="zh-CN" altLang="en-US" sz="2400" b="0" i="0">
                                        <a:latin typeface="Cambria Math" panose="02040503050406030204" pitchFamily="18" charset="0"/>
                                      </a:rPr>
                                      <m:t>0</m:t>
                                    </m:r>
                                  </m:sub>
                                </m:sSub>
                              </m:sub>
                              <m:sup>
                                <m:r>
                                  <a:rPr lang="zh-CN" altLang="en-US" sz="2400" b="0" i="1">
                                    <a:latin typeface="Cambria Math" panose="02040503050406030204" pitchFamily="18" charset="0"/>
                                  </a:rPr>
                                  <m:t>𝑏</m:t>
                                </m:r>
                              </m:sup>
                            </m:sSubSup>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1" i="1">
                                    <a:latin typeface="Cambria Math" panose="02040503050406030204" pitchFamily="18" charset="0"/>
                                  </a:rPr>
                                  <m:t>𝒙</m:t>
                                </m:r>
                              </m:e>
                              <m:sub>
                                <m:r>
                                  <a:rPr lang="zh-CN" altLang="en-US" sz="2400" b="0" i="0">
                                    <a:latin typeface="Cambria Math" panose="02040503050406030204" pitchFamily="18" charset="0"/>
                                  </a:rPr>
                                  <m:t>1</m:t>
                                </m:r>
                              </m:sub>
                            </m:sSub>
                            <m:r>
                              <a:rPr lang="zh-CN" altLang="en-US" sz="2400" b="0" i="0">
                                <a:latin typeface="Cambria Math" panose="02040503050406030204" pitchFamily="18" charset="0"/>
                              </a:rPr>
                              <m:t>...,</m:t>
                            </m:r>
                            <m:sSubSup>
                              <m:sSubSupPr>
                                <m:ctrlPr>
                                  <a:rPr lang="zh-CN" altLang="en-US" sz="2400" b="0" i="1">
                                    <a:latin typeface="Cambria Math" panose="02040503050406030204" pitchFamily="18" charset="0"/>
                                  </a:rPr>
                                </m:ctrlPr>
                              </m:sSubSupPr>
                              <m:e>
                                <m:r>
                                  <a:rPr lang="zh-CN" altLang="en-US" sz="2400" b="1" i="1">
                                    <a:latin typeface="Cambria Math" panose="02040503050406030204" pitchFamily="18" charset="0"/>
                                  </a:rPr>
                                  <m:t>𝒇</m:t>
                                </m:r>
                              </m:e>
                              <m:sub>
                                <m:sSub>
                                  <m:sSubPr>
                                    <m:ctrlPr>
                                      <a:rPr lang="zh-CN" altLang="en-US" sz="2400" b="1" i="1">
                                        <a:latin typeface="Cambria Math" panose="02040503050406030204" pitchFamily="18" charset="0"/>
                                      </a:rPr>
                                    </m:ctrlPr>
                                  </m:sSubPr>
                                  <m:e>
                                    <m:r>
                                      <a:rPr lang="zh-CN" altLang="en-US" sz="2400" b="0" i="1">
                                        <a:latin typeface="Cambria Math" panose="02040503050406030204" pitchFamily="18" charset="0"/>
                                      </a:rPr>
                                      <m:t>𝑒</m:t>
                                    </m:r>
                                  </m:e>
                                  <m:sub>
                                    <m:r>
                                      <a:rPr lang="zh-CN" altLang="en-US" sz="2400" b="0" i="1">
                                        <a:latin typeface="Cambria Math" panose="02040503050406030204" pitchFamily="18" charset="0"/>
                                      </a:rPr>
                                      <m:t>𝑛</m:t>
                                    </m:r>
                                    <m:r>
                                      <a:rPr lang="zh-CN" altLang="en-US" sz="2400" b="0" i="0">
                                        <a:latin typeface="Cambria Math" panose="02040503050406030204" pitchFamily="18" charset="0"/>
                                      </a:rPr>
                                      <m:t>−1</m:t>
                                    </m:r>
                                  </m:sub>
                                </m:sSub>
                              </m:sub>
                              <m:sup>
                                <m:r>
                                  <a:rPr lang="zh-CN" altLang="en-US" sz="2400" b="0" i="1">
                                    <a:latin typeface="Cambria Math" panose="02040503050406030204" pitchFamily="18" charset="0"/>
                                  </a:rPr>
                                  <m:t>𝑏</m:t>
                                </m:r>
                              </m:sup>
                            </m:sSubSup>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1" i="1">
                                    <a:latin typeface="Cambria Math" panose="02040503050406030204" pitchFamily="18" charset="0"/>
                                  </a:rPr>
                                  <m:t>𝒙</m:t>
                                </m:r>
                              </m:e>
                              <m:sub>
                                <m:r>
                                  <a:rPr lang="zh-CN" altLang="en-US" sz="2400" b="0" i="1">
                                    <a:latin typeface="Cambria Math" panose="02040503050406030204" pitchFamily="18" charset="0"/>
                                  </a:rPr>
                                  <m:t>𝑛</m:t>
                                </m:r>
                              </m:sub>
                            </m:sSub>
                          </m:e>
                        </m:d>
                      </m:oMath>
                    </m:oMathPara>
                  </a14:m>
                  <a:endParaRPr lang="zh-CN" altLang="en-US" sz="2400" dirty="0"/>
                </a:p>
              </p:txBody>
            </p:sp>
          </mc:Choice>
          <mc:Fallback xmlns="">
            <p:sp>
              <p:nvSpPr>
                <p:cNvPr id="11" name="矩形 10">
                  <a:extLst>
                    <a:ext uri="{FF2B5EF4-FFF2-40B4-BE49-F238E27FC236}">
                      <a16:creationId xmlns:a16="http://schemas.microsoft.com/office/drawing/2014/main" id="{6B2081B3-B38C-4C25-955A-755F2EB69BA4}"/>
                    </a:ext>
                  </a:extLst>
                </p:cNvPr>
                <p:cNvSpPr>
                  <a:spLocks noRot="1" noChangeAspect="1" noMove="1" noResize="1" noEditPoints="1" noAdjustHandles="1" noChangeArrowheads="1" noChangeShapeType="1" noTextEdit="1"/>
                </p:cNvSpPr>
                <p:nvPr/>
              </p:nvSpPr>
              <p:spPr>
                <a:xfrm>
                  <a:off x="407425" y="2483857"/>
                  <a:ext cx="5183086" cy="52187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2FA92EEE-E64A-4725-8035-B4F842F5FB19}"/>
                    </a:ext>
                  </a:extLst>
                </p:cNvPr>
                <p:cNvSpPr/>
                <p:nvPr/>
              </p:nvSpPr>
              <p:spPr>
                <a:xfrm>
                  <a:off x="1392929" y="2995742"/>
                  <a:ext cx="3888950" cy="533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b="1" i="1">
                                    <a:latin typeface="Cambria Math" panose="02040503050406030204" pitchFamily="18" charset="0"/>
                                  </a:rPr>
                                  <m:t>𝒙</m:t>
                                </m:r>
                              </m:e>
                              <m:sub>
                                <m:r>
                                  <a:rPr lang="zh-CN" altLang="en-US" sz="2400" i="1">
                                    <a:latin typeface="Cambria Math" panose="02040503050406030204" pitchFamily="18" charset="0"/>
                                  </a:rPr>
                                  <m:t>𝑘</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𝑝</m:t>
                                </m:r>
                              </m:e>
                              <m: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𝑏</m:t>
                                    </m:r>
                                  </m:e>
                                  <m:sub>
                                    <m:r>
                                      <a:rPr lang="zh-CN" altLang="en-US" sz="2400" i="1">
                                        <a:latin typeface="Cambria Math" panose="02040503050406030204" pitchFamily="18" charset="0"/>
                                      </a:rPr>
                                      <m:t>𝑘</m:t>
                                    </m:r>
                                  </m:sub>
                                </m:sSub>
                              </m:sub>
                              <m:sup>
                                <m:r>
                                  <a:rPr lang="zh-CN" altLang="en-US" sz="2400" i="1">
                                    <a:latin typeface="Cambria Math" panose="02040503050406030204" pitchFamily="18" charset="0"/>
                                  </a:rPr>
                                  <m:t>𝑤</m:t>
                                </m:r>
                              </m:sup>
                            </m:sSubSup>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𝑣</m:t>
                                </m:r>
                              </m:e>
                              <m: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𝑏</m:t>
                                    </m:r>
                                  </m:e>
                                  <m:sub>
                                    <m:r>
                                      <a:rPr lang="zh-CN" altLang="en-US" sz="2400" i="1">
                                        <a:latin typeface="Cambria Math" panose="02040503050406030204" pitchFamily="18" charset="0"/>
                                      </a:rPr>
                                      <m:t>𝑘</m:t>
                                    </m:r>
                                  </m:sub>
                                </m:sSub>
                              </m:sub>
                              <m:sup>
                                <m:r>
                                  <a:rPr lang="zh-CN" altLang="en-US" sz="2400" i="1">
                                    <a:latin typeface="Cambria Math" panose="02040503050406030204" pitchFamily="18" charset="0"/>
                                  </a:rPr>
                                  <m:t>𝑤</m:t>
                                </m:r>
                              </m:sup>
                            </m:sSubSup>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𝑞</m:t>
                                </m:r>
                              </m:e>
                              <m: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𝑏</m:t>
                                    </m:r>
                                  </m:e>
                                  <m:sub>
                                    <m:r>
                                      <a:rPr lang="zh-CN" altLang="en-US" sz="2400" i="1">
                                        <a:latin typeface="Cambria Math" panose="02040503050406030204" pitchFamily="18" charset="0"/>
                                      </a:rPr>
                                      <m:t>𝑘</m:t>
                                    </m:r>
                                  </m:sub>
                                </m:sSub>
                              </m:sub>
                              <m:sup>
                                <m:r>
                                  <a:rPr lang="zh-CN" altLang="en-US" sz="2400" i="1">
                                    <a:latin typeface="Cambria Math" panose="02040503050406030204" pitchFamily="18" charset="0"/>
                                  </a:rPr>
                                  <m:t>𝑤</m:t>
                                </m:r>
                              </m:sup>
                            </m:sSubSup>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𝑏</m:t>
                                </m:r>
                              </m:e>
                              <m: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𝑎</m:t>
                                    </m:r>
                                  </m:e>
                                  <m:sub>
                                    <m:r>
                                      <a:rPr lang="zh-CN" altLang="en-US" sz="2400" i="1">
                                        <a:latin typeface="Cambria Math" panose="02040503050406030204" pitchFamily="18" charset="0"/>
                                      </a:rPr>
                                      <m:t>𝑘</m:t>
                                    </m:r>
                                  </m:sub>
                                </m:sSub>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𝑏</m:t>
                                </m:r>
                              </m:e>
                              <m: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𝑤</m:t>
                                    </m:r>
                                  </m:e>
                                  <m:sub>
                                    <m:r>
                                      <a:rPr lang="zh-CN" altLang="en-US" sz="2400" i="1">
                                        <a:latin typeface="Cambria Math" panose="02040503050406030204" pitchFamily="18" charset="0"/>
                                      </a:rPr>
                                      <m:t>𝑘</m:t>
                                    </m:r>
                                  </m:sub>
                                </m:sSub>
                              </m:sub>
                            </m:sSub>
                          </m:e>
                        </m:d>
                      </m:oMath>
                    </m:oMathPara>
                  </a14:m>
                  <a:endParaRPr lang="zh-CN" altLang="en-US" sz="2400" dirty="0"/>
                </a:p>
              </p:txBody>
            </p:sp>
          </mc:Choice>
          <mc:Fallback xmlns="">
            <p:sp>
              <p:nvSpPr>
                <p:cNvPr id="13" name="矩形 12">
                  <a:extLst>
                    <a:ext uri="{FF2B5EF4-FFF2-40B4-BE49-F238E27FC236}">
                      <a16:creationId xmlns:a16="http://schemas.microsoft.com/office/drawing/2014/main" id="{2FA92EEE-E64A-4725-8035-B4F842F5FB19}"/>
                    </a:ext>
                  </a:extLst>
                </p:cNvPr>
                <p:cNvSpPr>
                  <a:spLocks noRot="1" noChangeAspect="1" noMove="1" noResize="1" noEditPoints="1" noAdjustHandles="1" noChangeArrowheads="1" noChangeShapeType="1" noTextEdit="1"/>
                </p:cNvSpPr>
                <p:nvPr/>
              </p:nvSpPr>
              <p:spPr>
                <a:xfrm>
                  <a:off x="1392929" y="2995742"/>
                  <a:ext cx="3888950" cy="533159"/>
                </a:xfrm>
                <a:prstGeom prst="rect">
                  <a:avLst/>
                </a:prstGeom>
                <a:blipFill>
                  <a:blip r:embed="rId17"/>
                  <a:stretch>
                    <a:fillRect/>
                  </a:stretch>
                </a:blipFill>
              </p:spPr>
              <p:txBody>
                <a:bodyPr/>
                <a:lstStyle/>
                <a:p>
                  <a:r>
                    <a:rPr lang="zh-CN" altLang="en-US">
                      <a:noFill/>
                    </a:rPr>
                    <a:t> </a:t>
                  </a:r>
                </a:p>
              </p:txBody>
            </p:sp>
          </mc:Fallback>
        </mc:AlternateContent>
        <p:sp>
          <p:nvSpPr>
            <p:cNvPr id="187" name="文本框 186">
              <a:extLst>
                <a:ext uri="{FF2B5EF4-FFF2-40B4-BE49-F238E27FC236}">
                  <a16:creationId xmlns:a16="http://schemas.microsoft.com/office/drawing/2014/main" id="{75B0D623-D000-43AE-923F-902C40ECEDE1}"/>
                </a:ext>
              </a:extLst>
            </p:cNvPr>
            <p:cNvSpPr txBox="1"/>
            <p:nvPr/>
          </p:nvSpPr>
          <p:spPr>
            <a:xfrm>
              <a:off x="407425" y="2104323"/>
              <a:ext cx="5129421" cy="461665"/>
            </a:xfrm>
            <a:prstGeom prst="rect">
              <a:avLst/>
            </a:prstGeom>
            <a:noFill/>
          </p:spPr>
          <p:txBody>
            <a:bodyPr wrap="square" rtlCol="0">
              <a:spAutoFit/>
            </a:bodyPr>
            <a:lstStyle/>
            <a:p>
              <a:r>
                <a:rPr lang="en-US" altLang="zh-CN" sz="2400" dirty="0"/>
                <a:t>States to be estimated:</a:t>
              </a:r>
            </a:p>
          </p:txBody>
        </p:sp>
        <p:sp>
          <p:nvSpPr>
            <p:cNvPr id="188" name="文本框 187">
              <a:extLst>
                <a:ext uri="{FF2B5EF4-FFF2-40B4-BE49-F238E27FC236}">
                  <a16:creationId xmlns:a16="http://schemas.microsoft.com/office/drawing/2014/main" id="{C6F00E60-03E3-4D24-A508-64A7042DB25F}"/>
                </a:ext>
              </a:extLst>
            </p:cNvPr>
            <p:cNvSpPr txBox="1"/>
            <p:nvPr/>
          </p:nvSpPr>
          <p:spPr>
            <a:xfrm>
              <a:off x="407425" y="3031490"/>
              <a:ext cx="1097989" cy="461665"/>
            </a:xfrm>
            <a:prstGeom prst="rect">
              <a:avLst/>
            </a:prstGeom>
            <a:noFill/>
          </p:spPr>
          <p:txBody>
            <a:bodyPr wrap="square" rtlCol="0">
              <a:spAutoFit/>
            </a:bodyPr>
            <a:lstStyle/>
            <a:p>
              <a:r>
                <a:rPr lang="en-US" altLang="zh-CN" sz="2400" dirty="0"/>
                <a:t>where</a:t>
              </a:r>
            </a:p>
          </p:txBody>
        </p:sp>
      </p:grpSp>
      <p:sp>
        <p:nvSpPr>
          <p:cNvPr id="22" name="文本框 21">
            <a:extLst>
              <a:ext uri="{FF2B5EF4-FFF2-40B4-BE49-F238E27FC236}">
                <a16:creationId xmlns:a16="http://schemas.microsoft.com/office/drawing/2014/main" id="{77629315-B1BB-499D-AF1A-B76E62B5DB2D}"/>
              </a:ext>
            </a:extLst>
          </p:cNvPr>
          <p:cNvSpPr txBox="1"/>
          <p:nvPr/>
        </p:nvSpPr>
        <p:spPr>
          <a:xfrm>
            <a:off x="411539" y="3815017"/>
            <a:ext cx="3178434" cy="461665"/>
          </a:xfrm>
          <a:prstGeom prst="rect">
            <a:avLst/>
          </a:prstGeom>
          <a:noFill/>
        </p:spPr>
        <p:txBody>
          <a:bodyPr wrap="square" rtlCol="0">
            <a:spAutoFit/>
          </a:bodyPr>
          <a:lstStyle/>
          <a:p>
            <a:r>
              <a:rPr lang="en-US" altLang="zh-CN" sz="2400" dirty="0"/>
              <a:t>Optimization problem:</a:t>
            </a:r>
            <a:endParaRPr lang="zh-CN" altLang="en-US" sz="2400" dirty="0"/>
          </a:p>
        </p:txBody>
      </p:sp>
      <p:cxnSp>
        <p:nvCxnSpPr>
          <p:cNvPr id="24" name="直接连接符 23">
            <a:extLst>
              <a:ext uri="{FF2B5EF4-FFF2-40B4-BE49-F238E27FC236}">
                <a16:creationId xmlns:a16="http://schemas.microsoft.com/office/drawing/2014/main" id="{6F2806BB-40B3-4013-BF77-CDB58C6F1A71}"/>
              </a:ext>
            </a:extLst>
          </p:cNvPr>
          <p:cNvCxnSpPr/>
          <p:nvPr/>
        </p:nvCxnSpPr>
        <p:spPr>
          <a:xfrm>
            <a:off x="4390874" y="5518495"/>
            <a:ext cx="12739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E75F50BA-6658-4F93-99ED-4F623BFCFFBA}"/>
              </a:ext>
            </a:extLst>
          </p:cNvPr>
          <p:cNvCxnSpPr>
            <a:cxnSpLocks/>
          </p:cNvCxnSpPr>
          <p:nvPr/>
        </p:nvCxnSpPr>
        <p:spPr>
          <a:xfrm>
            <a:off x="1406806" y="5518495"/>
            <a:ext cx="2691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56B2C2BA-2691-4783-BDFE-B76929E41FD9}"/>
              </a:ext>
            </a:extLst>
          </p:cNvPr>
          <p:cNvSpPr txBox="1"/>
          <p:nvPr/>
        </p:nvSpPr>
        <p:spPr>
          <a:xfrm>
            <a:off x="1691985" y="5564482"/>
            <a:ext cx="2103968" cy="369332"/>
          </a:xfrm>
          <a:prstGeom prst="rect">
            <a:avLst/>
          </a:prstGeom>
          <a:noFill/>
        </p:spPr>
        <p:txBody>
          <a:bodyPr wrap="square" rtlCol="0">
            <a:spAutoFit/>
          </a:bodyPr>
          <a:lstStyle/>
          <a:p>
            <a:r>
              <a:rPr lang="en-US" altLang="zh-CN" dirty="0"/>
              <a:t>constraint of thrust</a:t>
            </a:r>
            <a:endParaRPr lang="zh-CN" altLang="en-US" dirty="0"/>
          </a:p>
        </p:txBody>
      </p:sp>
      <p:sp>
        <p:nvSpPr>
          <p:cNvPr id="190" name="文本框 189">
            <a:extLst>
              <a:ext uri="{FF2B5EF4-FFF2-40B4-BE49-F238E27FC236}">
                <a16:creationId xmlns:a16="http://schemas.microsoft.com/office/drawing/2014/main" id="{7CCCEB61-7046-4D32-A6CF-862247478BBE}"/>
              </a:ext>
            </a:extLst>
          </p:cNvPr>
          <p:cNvSpPr txBox="1"/>
          <p:nvPr/>
        </p:nvSpPr>
        <p:spPr>
          <a:xfrm>
            <a:off x="4201557" y="5562280"/>
            <a:ext cx="1661181" cy="369332"/>
          </a:xfrm>
          <a:prstGeom prst="rect">
            <a:avLst/>
          </a:prstGeom>
          <a:noFill/>
        </p:spPr>
        <p:txBody>
          <a:bodyPr wrap="square" rtlCol="0">
            <a:spAutoFit/>
          </a:bodyPr>
          <a:lstStyle/>
          <a:p>
            <a:r>
              <a:rPr lang="en-US" altLang="zh-CN" dirty="0"/>
              <a:t>same as VINS</a:t>
            </a:r>
            <a:endParaRPr lang="zh-CN" altLang="en-US" dirty="0"/>
          </a:p>
        </p:txBody>
      </p:sp>
      <p:sp>
        <p:nvSpPr>
          <p:cNvPr id="29" name="矩形 28">
            <a:extLst>
              <a:ext uri="{FF2B5EF4-FFF2-40B4-BE49-F238E27FC236}">
                <a16:creationId xmlns:a16="http://schemas.microsoft.com/office/drawing/2014/main" id="{0F82B573-7939-4DD6-B25A-287107687D49}"/>
              </a:ext>
            </a:extLst>
          </p:cNvPr>
          <p:cNvSpPr/>
          <p:nvPr/>
        </p:nvSpPr>
        <p:spPr>
          <a:xfrm>
            <a:off x="3088059" y="5004805"/>
            <a:ext cx="507139" cy="44727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D2994952-D7FD-4DDC-89C9-443A2537DC08}"/>
              </a:ext>
            </a:extLst>
          </p:cNvPr>
          <p:cNvSpPr/>
          <p:nvPr/>
        </p:nvSpPr>
        <p:spPr>
          <a:xfrm>
            <a:off x="5098312" y="5004804"/>
            <a:ext cx="507139" cy="44727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a:extLst>
              <a:ext uri="{FF2B5EF4-FFF2-40B4-BE49-F238E27FC236}">
                <a16:creationId xmlns:a16="http://schemas.microsoft.com/office/drawing/2014/main" id="{F76E3BFA-6CBE-4C9C-A081-8623517270C2}"/>
              </a:ext>
            </a:extLst>
          </p:cNvPr>
          <p:cNvCxnSpPr>
            <a:cxnSpLocks/>
            <a:endCxn id="29" idx="0"/>
          </p:cNvCxnSpPr>
          <p:nvPr/>
        </p:nvCxnSpPr>
        <p:spPr>
          <a:xfrm flipH="1">
            <a:off x="3341629" y="4517381"/>
            <a:ext cx="248344" cy="4874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直接连接符 192">
            <a:extLst>
              <a:ext uri="{FF2B5EF4-FFF2-40B4-BE49-F238E27FC236}">
                <a16:creationId xmlns:a16="http://schemas.microsoft.com/office/drawing/2014/main" id="{F43833D9-A203-4C85-A35C-DA6C6DE7DCEA}"/>
              </a:ext>
            </a:extLst>
          </p:cNvPr>
          <p:cNvCxnSpPr>
            <a:cxnSpLocks/>
            <a:endCxn id="192" idx="0"/>
          </p:cNvCxnSpPr>
          <p:nvPr/>
        </p:nvCxnSpPr>
        <p:spPr>
          <a:xfrm>
            <a:off x="5032147" y="4551282"/>
            <a:ext cx="319735" cy="4535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B19EA7CE-3C82-43DA-9B6A-F0AF1BE2CDF2}"/>
              </a:ext>
            </a:extLst>
          </p:cNvPr>
          <p:cNvSpPr txBox="1"/>
          <p:nvPr/>
        </p:nvSpPr>
        <p:spPr>
          <a:xfrm>
            <a:off x="3302934" y="4206725"/>
            <a:ext cx="2064475" cy="646331"/>
          </a:xfrm>
          <a:prstGeom prst="rect">
            <a:avLst/>
          </a:prstGeom>
          <a:noFill/>
        </p:spPr>
        <p:txBody>
          <a:bodyPr wrap="square" rtlCol="0">
            <a:spAutoFit/>
          </a:bodyPr>
          <a:lstStyle/>
          <a:p>
            <a:pPr algn="ctr"/>
            <a:r>
              <a:rPr lang="en-US" altLang="zh-CN" dirty="0"/>
              <a:t>IMU &amp; thrust</a:t>
            </a:r>
          </a:p>
          <a:p>
            <a:pPr algn="ctr"/>
            <a:r>
              <a:rPr lang="en-US" altLang="zh-CN" dirty="0" err="1"/>
              <a:t>preintegration</a:t>
            </a:r>
            <a:endParaRPr lang="zh-CN" altLang="en-US" dirty="0"/>
          </a:p>
        </p:txBody>
      </p:sp>
      <p:sp>
        <p:nvSpPr>
          <p:cNvPr id="19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t>6</a:t>
            </a:fld>
            <a:endParaRPr lang="en-US" altLang="zh-CN" dirty="0"/>
          </a:p>
        </p:txBody>
      </p:sp>
    </p:spTree>
    <p:extLst>
      <p:ext uri="{BB962C8B-B14F-4D97-AF65-F5344CB8AC3E}">
        <p14:creationId xmlns:p14="http://schemas.microsoft.com/office/powerpoint/2010/main" val="36142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E45DCDC-A735-453C-8B10-8D4E8E6EA55D}"/>
              </a:ext>
            </a:extLst>
          </p:cNvPr>
          <p:cNvSpPr>
            <a:spLocks noGrp="1"/>
          </p:cNvSpPr>
          <p:nvPr>
            <p:ph type="title"/>
          </p:nvPr>
        </p:nvSpPr>
        <p:spPr>
          <a:xfrm>
            <a:off x="711200" y="274638"/>
            <a:ext cx="10871200" cy="1020762"/>
          </a:xfrm>
        </p:spPr>
        <p:txBody>
          <a:bodyPr/>
          <a:lstStyle/>
          <a:p>
            <a:r>
              <a:rPr lang="en-US" altLang="zh-CN" dirty="0"/>
              <a:t>Problem Formulation</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46CD498-3674-4C74-A6E0-41075237A15C}"/>
                  </a:ext>
                </a:extLst>
              </p:cNvPr>
              <p:cNvSpPr txBox="1"/>
              <p:nvPr/>
            </p:nvSpPr>
            <p:spPr>
              <a:xfrm>
                <a:off x="609600" y="1295400"/>
                <a:ext cx="5315712" cy="550664"/>
              </a:xfrm>
              <a:prstGeom prst="rect">
                <a:avLst/>
              </a:prstGeom>
              <a:noFill/>
            </p:spPr>
            <p:txBody>
              <a:bodyPr wrap="square" rtlCol="0">
                <a:spAutoFit/>
              </a:bodyPr>
              <a:lstStyle/>
              <a:p>
                <a:r>
                  <a:rPr lang="en-US" altLang="zh-CN" sz="2800" dirty="0"/>
                  <a:t>Why “+” and “</a:t>
                </a:r>
                <a14:m>
                  <m:oMath xmlns:m="http://schemas.openxmlformats.org/officeDocument/2006/math">
                    <m:r>
                      <a:rPr lang="en-US" altLang="zh-CN" sz="2800" i="1">
                        <a:latin typeface="Cambria Math" panose="02040503050406030204" pitchFamily="18" charset="0"/>
                      </a:rPr>
                      <m:t>∥⋅</m:t>
                    </m:r>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m:t>
                        </m:r>
                      </m:e>
                      <m:sub>
                        <m:r>
                          <a:rPr lang="en-US" altLang="zh-CN" sz="2800" i="1">
                            <a:latin typeface="Cambria Math" panose="02040503050406030204" pitchFamily="18" charset="0"/>
                          </a:rPr>
                          <m:t>𝑊</m:t>
                        </m:r>
                      </m:sub>
                      <m:sup>
                        <m:r>
                          <a:rPr lang="en-US" altLang="zh-CN" sz="2800" i="1">
                            <a:latin typeface="Cambria Math" panose="02040503050406030204" pitchFamily="18" charset="0"/>
                          </a:rPr>
                          <m:t>2</m:t>
                        </m:r>
                      </m:sup>
                    </m:sSubSup>
                  </m:oMath>
                </a14:m>
                <a:r>
                  <a:rPr lang="en-US" altLang="zh-CN" sz="2800" dirty="0"/>
                  <a:t>”?</a:t>
                </a:r>
                <a:endParaRPr lang="zh-CN" altLang="en-US" sz="2800" dirty="0"/>
              </a:p>
            </p:txBody>
          </p:sp>
        </mc:Choice>
        <mc:Fallback xmlns="">
          <p:sp>
            <p:nvSpPr>
              <p:cNvPr id="5" name="文本框 4">
                <a:extLst>
                  <a:ext uri="{FF2B5EF4-FFF2-40B4-BE49-F238E27FC236}">
                    <a16:creationId xmlns:a16="http://schemas.microsoft.com/office/drawing/2014/main" id="{546CD498-3674-4C74-A6E0-41075237A15C}"/>
                  </a:ext>
                </a:extLst>
              </p:cNvPr>
              <p:cNvSpPr txBox="1">
                <a:spLocks noRot="1" noChangeAspect="1" noMove="1" noResize="1" noEditPoints="1" noAdjustHandles="1" noChangeArrowheads="1" noChangeShapeType="1" noTextEdit="1"/>
              </p:cNvSpPr>
              <p:nvPr/>
            </p:nvSpPr>
            <p:spPr>
              <a:xfrm>
                <a:off x="609600" y="1295400"/>
                <a:ext cx="5315712" cy="550664"/>
              </a:xfrm>
              <a:prstGeom prst="rect">
                <a:avLst/>
              </a:prstGeom>
              <a:blipFill>
                <a:blip r:embed="rId3"/>
                <a:stretch>
                  <a:fillRect l="-2294" t="-8889" b="-27778"/>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F076E7CA-1522-46CF-BF86-2A730CD74E90}"/>
              </a:ext>
            </a:extLst>
          </p:cNvPr>
          <p:cNvSpPr txBox="1"/>
          <p:nvPr/>
        </p:nvSpPr>
        <p:spPr>
          <a:xfrm>
            <a:off x="609600" y="2063932"/>
            <a:ext cx="5127607"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Error of measurements come from independent Gaussian noises:</a:t>
            </a:r>
            <a:endParaRPr lang="zh-CN" altLang="en-US" sz="2400"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57044263-5B92-46D6-AECA-FD36D1D20F75}"/>
                  </a:ext>
                </a:extLst>
              </p:cNvPr>
              <p:cNvSpPr/>
              <p:nvPr/>
            </p:nvSpPr>
            <p:spPr>
              <a:xfrm>
                <a:off x="711200" y="2894929"/>
                <a:ext cx="58033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400" i="1" smtClean="0">
                              <a:latin typeface="Cambria Math" panose="02040503050406030204" pitchFamily="18" charset="0"/>
                            </a:rPr>
                          </m:ctrlPr>
                        </m:dPr>
                        <m:e>
                          <m:r>
                            <a:rPr lang="zh-CN" altLang="en-US" sz="2400" i="1">
                              <a:latin typeface="Cambria Math" panose="02040503050406030204" pitchFamily="18" charset="0"/>
                            </a:rPr>
                            <m:t>𝑝</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𝜂</m:t>
                              </m:r>
                            </m:e>
                          </m:d>
                          <m:r>
                            <a:rPr lang="zh-CN" altLang="en-US" sz="2400" i="0">
                              <a:latin typeface="Cambria Math" panose="02040503050406030204" pitchFamily="18" charset="0"/>
                            </a:rPr>
                            <m:t>=</m:t>
                          </m:r>
                          <m:r>
                            <m:rPr>
                              <m:sty m:val="p"/>
                            </m:rPr>
                            <a:rPr lang="zh-CN" altLang="en-US" sz="2400" i="0">
                              <a:latin typeface="Cambria Math" panose="02040503050406030204" pitchFamily="18" charset="0"/>
                            </a:rPr>
                            <m:t>ex</m:t>
                          </m:r>
                          <m:func>
                            <m:funcPr>
                              <m:ctrlPr>
                                <a:rPr lang="zh-CN" altLang="en-US" sz="2400" i="1">
                                  <a:latin typeface="Cambria Math" panose="02040503050406030204" pitchFamily="18" charset="0"/>
                                </a:rPr>
                              </m:ctrlPr>
                            </m:funcPr>
                            <m:fName>
                              <m:r>
                                <m:rPr>
                                  <m:sty m:val="p"/>
                                </m:rPr>
                                <a:rPr lang="zh-CN" altLang="en-US" sz="2400" i="0">
                                  <a:latin typeface="Cambria Math" panose="02040503050406030204" pitchFamily="18" charset="0"/>
                                </a:rPr>
                                <m:t>p</m:t>
                              </m:r>
                            </m:fName>
                            <m:e>
                              <m:r>
                                <a:rPr lang="zh-CN" altLang="en-US" sz="2400" i="0">
                                  <a:latin typeface="Cambria Math" panose="02040503050406030204" pitchFamily="18" charset="0"/>
                                </a:rPr>
                                <m:t>{</m:t>
                              </m:r>
                            </m:e>
                          </m:func>
                          <m:r>
                            <a:rPr lang="en-US" altLang="zh-CN" sz="2400" b="0" i="1" smtClean="0">
                              <a:latin typeface="Cambria Math" panose="02040503050406030204" pitchFamily="18" charset="0"/>
                            </a:rPr>
                            <m:t>−</m:t>
                          </m:r>
                          <m:sSup>
                            <m:sSupPr>
                              <m:ctrlPr>
                                <a:rPr lang="zh-CN" altLang="en-US" sz="2400" i="1">
                                  <a:latin typeface="Cambria Math" panose="02040503050406030204" pitchFamily="18" charset="0"/>
                                </a:rPr>
                              </m:ctrlPr>
                            </m:sSupPr>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𝑥</m:t>
                                      </m:r>
                                    </m:e>
                                  </m:acc>
                                  <m:r>
                                    <a:rPr lang="en-US" altLang="zh-CN" sz="2400" b="0" i="1" smtClean="0">
                                      <a:latin typeface="Cambria Math" panose="02040503050406030204" pitchFamily="18" charset="0"/>
                                    </a:rPr>
                                    <m:t>)</m:t>
                                  </m:r>
                                </m:e>
                              </m:d>
                            </m:e>
                            <m:sup>
                              <m:r>
                                <a:rPr lang="zh-CN" altLang="en-US" sz="2400" i="1">
                                  <a:latin typeface="Cambria Math" panose="02040503050406030204" pitchFamily="18" charset="0"/>
                                </a:rPr>
                                <m:t>𝑇</m:t>
                              </m:r>
                            </m:sup>
                          </m:sSup>
                          <m:sSup>
                            <m:sSupPr>
                              <m:ctrlPr>
                                <a:rPr lang="zh-CN" altLang="en-US" sz="2400" i="1">
                                  <a:latin typeface="Cambria Math" panose="02040503050406030204" pitchFamily="18" charset="0"/>
                                </a:rPr>
                              </m:ctrlPr>
                            </m:sSupPr>
                            <m:e>
                              <m:r>
                                <m:rPr>
                                  <m:sty m:val="p"/>
                                </m:rPr>
                                <a:rPr lang="zh-CN" altLang="en-US" sz="2400" i="0">
                                  <a:latin typeface="Cambria Math" panose="02040503050406030204" pitchFamily="18" charset="0"/>
                                </a:rPr>
                                <m:t>Σ</m:t>
                              </m:r>
                            </m:e>
                            <m:sup>
                              <m:r>
                                <a:rPr lang="zh-CN" altLang="en-US" sz="2400" i="0">
                                  <a:latin typeface="Cambria Math" panose="02040503050406030204" pitchFamily="18" charset="0"/>
                                </a:rPr>
                                <m:t>−1</m:t>
                              </m:r>
                            </m:sup>
                          </m:sSup>
                          <m:r>
                            <a:rPr lang="zh-CN" altLang="en-US" sz="2400" i="0">
                              <a:latin typeface="Cambria Math" panose="02040503050406030204" pitchFamily="18" charset="0"/>
                            </a:rPr>
                            <m:t>(</m:t>
                          </m:r>
                          <m:r>
                            <a:rPr lang="zh-CN" altLang="en-US" sz="2400" i="1">
                              <a:latin typeface="Cambria Math" panose="02040503050406030204" pitchFamily="18" charset="0"/>
                            </a:rPr>
                            <m:t>𝑧</m:t>
                          </m:r>
                          <m:r>
                            <a:rPr lang="zh-CN" altLang="en-US" sz="2400" i="0">
                              <a:latin typeface="Cambria Math" panose="02040503050406030204" pitchFamily="18" charset="0"/>
                            </a:rPr>
                            <m:t>−</m:t>
                          </m:r>
                          <m:r>
                            <a:rPr lang="zh-CN" altLang="en-US" sz="2400" i="1">
                              <a:latin typeface="Cambria Math" panose="02040503050406030204" pitchFamily="18" charset="0"/>
                            </a:rPr>
                            <m:t>h</m:t>
                          </m:r>
                          <m:d>
                            <m:dPr>
                              <m:ctrlPr>
                                <a:rPr lang="zh-CN" altLang="en-US" sz="2400" i="1">
                                  <a:latin typeface="Cambria Math" panose="02040503050406030204" pitchFamily="18" charset="0"/>
                                </a:rPr>
                              </m:ctrlPr>
                            </m:dPr>
                            <m:e>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𝑥</m:t>
                                  </m:r>
                                </m:e>
                              </m:acc>
                            </m:e>
                          </m:d>
                          <m:r>
                            <a:rPr lang="en-US" altLang="zh-CN" sz="2400" b="0" i="0" smtClean="0">
                              <a:latin typeface="Cambria Math" panose="02040503050406030204" pitchFamily="18" charset="0"/>
                            </a:rPr>
                            <m:t>)</m:t>
                          </m:r>
                        </m:e>
                      </m:d>
                    </m:oMath>
                  </m:oMathPara>
                </a14:m>
                <a:endParaRPr lang="zh-CN" altLang="en-US" sz="2400" dirty="0"/>
              </a:p>
            </p:txBody>
          </p:sp>
        </mc:Choice>
        <mc:Fallback xmlns="">
          <p:sp>
            <p:nvSpPr>
              <p:cNvPr id="7" name="矩形 6">
                <a:extLst>
                  <a:ext uri="{FF2B5EF4-FFF2-40B4-BE49-F238E27FC236}">
                    <a16:creationId xmlns:a16="http://schemas.microsoft.com/office/drawing/2014/main" id="{57044263-5B92-46D6-AECA-FD36D1D20F75}"/>
                  </a:ext>
                </a:extLst>
              </p:cNvPr>
              <p:cNvSpPr>
                <a:spLocks noRot="1" noChangeAspect="1" noMove="1" noResize="1" noEditPoints="1" noAdjustHandles="1" noChangeArrowheads="1" noChangeShapeType="1" noTextEdit="1"/>
              </p:cNvSpPr>
              <p:nvPr/>
            </p:nvSpPr>
            <p:spPr>
              <a:xfrm>
                <a:off x="711200" y="2894929"/>
                <a:ext cx="5803384" cy="461665"/>
              </a:xfrm>
              <a:prstGeom prst="rect">
                <a:avLst/>
              </a:prstGeom>
              <a:blipFill>
                <a:blip r:embed="rId4"/>
                <a:stretch>
                  <a:fillRect t="-127632" r="-11660" b="-197368"/>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D12EE7CA-4D39-4F33-A411-6AF201BF79FE}"/>
              </a:ext>
            </a:extLst>
          </p:cNvPr>
          <p:cNvSpPr txBox="1"/>
          <p:nvPr/>
        </p:nvSpPr>
        <p:spPr>
          <a:xfrm>
            <a:off x="609599" y="3574462"/>
            <a:ext cx="5127607"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Maximum a posterior is the same as minimum its negative logarithm:  </a:t>
            </a:r>
            <a:endParaRPr lang="zh-CN" altLang="en-US" sz="2400" dirty="0"/>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90AD3A99-DED5-46DA-B4BB-A305630ABE6A}"/>
                  </a:ext>
                </a:extLst>
              </p:cNvPr>
              <p:cNvSpPr/>
              <p:nvPr/>
            </p:nvSpPr>
            <p:spPr>
              <a:xfrm>
                <a:off x="1156974" y="4405459"/>
                <a:ext cx="4220963"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zh-CN" altLang="en-US" i="1">
                              <a:latin typeface="Cambria Math" panose="02040503050406030204" pitchFamily="18" charset="0"/>
                            </a:rPr>
                          </m:ctrlPr>
                        </m:limLowPr>
                        <m:e>
                          <m:r>
                            <a:rPr lang="zh-CN" altLang="en-US" i="1">
                              <a:latin typeface="Cambria Math" panose="02040503050406030204" pitchFamily="18" charset="0"/>
                            </a:rPr>
                            <m:t>𝑚𝑎𝑥</m:t>
                          </m:r>
                        </m:e>
                        <m:lim>
                          <m:r>
                            <a:rPr lang="zh-CN" altLang="en-US" i="1">
                              <a:latin typeface="Cambria Math" panose="02040503050406030204" pitchFamily="18" charset="0"/>
                            </a:rPr>
                            <m:t>𝜒</m:t>
                          </m:r>
                        </m:lim>
                      </m:limLow>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𝜂</m:t>
                                  </m:r>
                                </m:e>
                                <m:sub>
                                  <m:r>
                                    <a:rPr lang="zh-CN" altLang="en-US" i="1">
                                      <a:latin typeface="Cambria Math" panose="02040503050406030204" pitchFamily="18" charset="0"/>
                                    </a:rPr>
                                    <m:t>𝑖</m:t>
                                  </m:r>
                                </m:sub>
                              </m:sSub>
                            </m:e>
                          </m:d>
                        </m:e>
                      </m:nary>
                      <m:r>
                        <a:rPr lang="zh-CN" altLang="en-US" i="0">
                          <a:latin typeface="Cambria Math" panose="02040503050406030204" pitchFamily="18" charset="0"/>
                        </a:rPr>
                        <m:t>⇔</m:t>
                      </m:r>
                      <m:limLow>
                        <m:limLowPr>
                          <m:ctrlPr>
                            <a:rPr lang="zh-CN" altLang="en-US" i="1">
                              <a:latin typeface="Cambria Math" panose="02040503050406030204" pitchFamily="18" charset="0"/>
                            </a:rPr>
                          </m:ctrlPr>
                        </m:limLowPr>
                        <m:e>
                          <m:r>
                            <a:rPr lang="zh-CN" altLang="en-US" i="1">
                              <a:latin typeface="Cambria Math" panose="02040503050406030204" pitchFamily="18" charset="0"/>
                            </a:rPr>
                            <m:t>𝑚𝑖𝑛</m:t>
                          </m:r>
                        </m:e>
                        <m:lim>
                          <m:r>
                            <a:rPr lang="zh-CN" altLang="en-US" i="1">
                              <a:latin typeface="Cambria Math" panose="02040503050406030204" pitchFamily="18" charset="0"/>
                            </a:rPr>
                            <m:t>𝜒</m:t>
                          </m:r>
                        </m:lim>
                      </m:limLow>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𝑧</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h</m:t>
                          </m:r>
                          <m:r>
                            <a:rPr lang="zh-CN" altLang="en-US" i="0">
                              <a:latin typeface="Cambria Math" panose="02040503050406030204" pitchFamily="18" charset="0"/>
                            </a:rPr>
                            <m:t>(</m:t>
                          </m:r>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𝑥</m:t>
                              </m:r>
                            </m:e>
                            <m:lim>
                              <m:r>
                                <m:rPr>
                                  <m:lit/>
                                </m:rPr>
                                <a:rPr lang="zh-CN" altLang="en-US" i="0">
                                  <a:latin typeface="Cambria Math" panose="02040503050406030204" pitchFamily="18" charset="0"/>
                                </a:rPr>
                                <m:t>^</m:t>
                              </m:r>
                            </m:lim>
                          </m:limUp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0">
                                  <a:latin typeface="Cambria Math" panose="02040503050406030204" pitchFamily="18" charset="0"/>
                                </a:rPr>
                                <m:t>∥</m:t>
                              </m:r>
                            </m:e>
                            <m:sub>
                              <m:r>
                                <a:rPr lang="zh-CN" altLang="en-US" i="1">
                                  <a:latin typeface="Cambria Math" panose="02040503050406030204" pitchFamily="18" charset="0"/>
                                </a:rPr>
                                <m:t>𝑊</m:t>
                              </m:r>
                            </m:sub>
                            <m:sup>
                              <m:r>
                                <a:rPr lang="zh-CN" altLang="en-US" i="0">
                                  <a:latin typeface="Cambria Math" panose="02040503050406030204" pitchFamily="18" charset="0"/>
                                </a:rPr>
                                <m:t>2</m:t>
                              </m:r>
                            </m:sup>
                          </m:sSubSup>
                        </m:e>
                      </m:nary>
                    </m:oMath>
                  </m:oMathPara>
                </a14:m>
                <a:endParaRPr lang="zh-CN" altLang="en-US" dirty="0"/>
              </a:p>
            </p:txBody>
          </p:sp>
        </mc:Choice>
        <mc:Fallback xmlns="">
          <p:sp>
            <p:nvSpPr>
              <p:cNvPr id="9" name="矩形 8">
                <a:extLst>
                  <a:ext uri="{FF2B5EF4-FFF2-40B4-BE49-F238E27FC236}">
                    <a16:creationId xmlns:a16="http://schemas.microsoft.com/office/drawing/2014/main" id="{90AD3A99-DED5-46DA-B4BB-A305630ABE6A}"/>
                  </a:ext>
                </a:extLst>
              </p:cNvPr>
              <p:cNvSpPr>
                <a:spLocks noRot="1" noChangeAspect="1" noMove="1" noResize="1" noEditPoints="1" noAdjustHandles="1" noChangeArrowheads="1" noChangeShapeType="1" noTextEdit="1"/>
              </p:cNvSpPr>
              <p:nvPr/>
            </p:nvSpPr>
            <p:spPr>
              <a:xfrm>
                <a:off x="1156974" y="4405459"/>
                <a:ext cx="4220963" cy="764568"/>
              </a:xfrm>
              <a:prstGeom prst="rect">
                <a:avLst/>
              </a:prstGeom>
              <a:blipFill>
                <a:blip r:embed="rId5"/>
                <a:stretch>
                  <a:fillRect/>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73CAAB99-DF06-409D-AD50-980E9F2E6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602" y="1117395"/>
            <a:ext cx="5802173" cy="4914133"/>
          </a:xfrm>
          <a:prstGeom prst="rect">
            <a:avLst/>
          </a:prstGeom>
        </p:spPr>
      </p:pic>
      <p:sp>
        <p:nvSpPr>
          <p:cNvPr id="10"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7</a:t>
            </a:r>
          </a:p>
        </p:txBody>
      </p:sp>
    </p:spTree>
    <p:extLst>
      <p:ext uri="{BB962C8B-B14F-4D97-AF65-F5344CB8AC3E}">
        <p14:creationId xmlns:p14="http://schemas.microsoft.com/office/powerpoint/2010/main" val="100828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Derivation of </a:t>
                </a:r>
                <a14:m>
                  <m:oMath xmlns:m="http://schemas.openxmlformats.org/officeDocument/2006/math">
                    <m:sSub>
                      <m:sSubPr>
                        <m:ctrlPr>
                          <a:rPr lang="zh-CN" altLang="zh-CN" i="1" kern="1200">
                            <a:latin typeface="Cambria Math" panose="02040503050406030204" pitchFamily="18" charset="0"/>
                          </a:rPr>
                        </m:ctrlPr>
                      </m:sSubPr>
                      <m:e>
                        <m:r>
                          <a:rPr lang="en-US" altLang="zh-CN" i="1" kern="1200">
                            <a:latin typeface="Cambria Math" panose="02040503050406030204" pitchFamily="18" charset="0"/>
                          </a:rPr>
                          <m:t>𝑒</m:t>
                        </m:r>
                      </m:e>
                      <m:sub>
                        <m:r>
                          <a:rPr lang="en-US" altLang="zh-CN" i="1" kern="1200">
                            <a:latin typeface="Cambria Math" panose="02040503050406030204" pitchFamily="18" charset="0"/>
                          </a:rPr>
                          <m:t>𝑑</m:t>
                        </m:r>
                      </m:sub>
                    </m:sSub>
                  </m:oMath>
                </a14:m>
                <a:r>
                  <a:rPr lang="en-US" altLang="zh-CN" dirty="0"/>
                  <a:t> and </a:t>
                </a:r>
                <a14:m>
                  <m:oMath xmlns:m="http://schemas.openxmlformats.org/officeDocument/2006/math">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oMath>
                </a14:m>
                <a:r>
                  <a:rPr lang="en-US" altLang="zh-CN" dirty="0"/>
                  <a:t> </a:t>
                </a:r>
                <a:endParaRPr lang="zh-CN" altLang="en-US" dirty="0"/>
              </a:p>
            </p:txBody>
          </p:sp>
        </mc:Choice>
        <mc:Fallback xmlns="">
          <p:sp>
            <p:nvSpPr>
              <p:cNvPr id="4" name="标题 1">
                <a:extLst>
                  <a:ext uri="{FF2B5EF4-FFF2-40B4-BE49-F238E27FC236}">
                    <a16:creationId xmlns:a16="http://schemas.microsoft.com/office/drawing/2014/main" id="{845813BB-BAEB-41C1-9327-82994019B80B}"/>
                  </a:ext>
                </a:extLst>
              </p:cNvPr>
              <p:cNvSpPr>
                <a:spLocks noGrp="1" noRot="1" noChangeAspect="1" noMove="1" noResize="1" noEditPoints="1" noAdjustHandles="1" noChangeArrowheads="1" noChangeShapeType="1" noTextEdit="1"/>
              </p:cNvSpPr>
              <p:nvPr>
                <p:ph type="title"/>
              </p:nvPr>
            </p:nvSpPr>
            <p:spPr>
              <a:xfrm>
                <a:off x="711200" y="274638"/>
                <a:ext cx="10871200" cy="1020762"/>
              </a:xfrm>
              <a:blipFill>
                <a:blip r:embed="rId3"/>
                <a:stretch>
                  <a:fillRect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4725088" y="1129237"/>
                <a:ext cx="2837828"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rPr>
                        <m:t>𝑎</m:t>
                      </m:r>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𝐹</m:t>
                              </m:r>
                            </m:e>
                            <m:sub>
                              <m:r>
                                <a:rPr lang="zh-CN" altLang="en-US" sz="2000" i="1">
                                  <a:latin typeface="Cambria Math" panose="02040503050406030204" pitchFamily="18" charset="0"/>
                                </a:rPr>
                                <m:t>𝑎𝑐𝑡</m:t>
                              </m:r>
                            </m:sub>
                          </m:sSub>
                        </m:num>
                        <m:den>
                          <m:r>
                            <a:rPr lang="zh-CN" altLang="en-US" sz="2000" i="1">
                              <a:latin typeface="Cambria Math" panose="02040503050406030204" pitchFamily="18" charset="0"/>
                            </a:rPr>
                            <m:t>𝑚</m:t>
                          </m:r>
                        </m:den>
                      </m:f>
                      <m:r>
                        <a:rPr lang="zh-CN" altLang="en-US" sz="2000" i="0">
                          <a:latin typeface="Cambria Math" panose="02040503050406030204" pitchFamily="18" charset="0"/>
                        </a:rPr>
                        <m:t>+</m:t>
                      </m:r>
                      <m:r>
                        <a:rPr lang="zh-CN" altLang="en-US" sz="2000" i="1">
                          <a:latin typeface="Cambria Math" panose="02040503050406030204" pitchFamily="18" charset="0"/>
                        </a:rPr>
                        <m:t>𝜂</m:t>
                      </m:r>
                      <m:r>
                        <a:rPr lang="zh-CN" altLang="en-US" sz="2000" i="0">
                          <a:latin typeface="Cambria Math" panose="02040503050406030204" pitchFamily="18" charset="0"/>
                        </a:rPr>
                        <m:t>+</m:t>
                      </m:r>
                      <m:r>
                        <a:rPr lang="zh-CN" altLang="en-US" sz="2000" i="1">
                          <a:latin typeface="Cambria Math" panose="02040503050406030204" pitchFamily="18" charset="0"/>
                        </a:rPr>
                        <m:t>𝑔</m:t>
                      </m:r>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𝐹</m:t>
                              </m:r>
                            </m:e>
                            <m:sub>
                              <m:r>
                                <a:rPr lang="zh-CN" altLang="en-US" sz="2000" i="1">
                                  <a:latin typeface="Cambria Math" panose="02040503050406030204" pitchFamily="18" charset="0"/>
                                </a:rPr>
                                <m:t>𝑒𝑥𝑡</m:t>
                              </m:r>
                            </m:sub>
                          </m:sSub>
                        </m:num>
                        <m:den>
                          <m:r>
                            <a:rPr lang="zh-CN" altLang="en-US" sz="2000" i="1">
                              <a:latin typeface="Cambria Math" panose="02040503050406030204" pitchFamily="18" charset="0"/>
                            </a:rPr>
                            <m:t>𝑚</m:t>
                          </m:r>
                        </m:den>
                      </m:f>
                    </m:oMath>
                  </m:oMathPara>
                </a14:m>
                <a:endParaRPr lang="zh-CN" altLang="en-US" sz="2000" dirty="0"/>
              </a:p>
            </p:txBody>
          </p:sp>
        </mc:Choice>
        <mc:Fallback xmlns="">
          <p:sp>
            <p:nvSpPr>
              <p:cNvPr id="2" name="矩形 1"/>
              <p:cNvSpPr>
                <a:spLocks noRot="1" noChangeAspect="1" noMove="1" noResize="1" noEditPoints="1" noAdjustHandles="1" noChangeArrowheads="1" noChangeShapeType="1" noTextEdit="1"/>
              </p:cNvSpPr>
              <p:nvPr/>
            </p:nvSpPr>
            <p:spPr>
              <a:xfrm>
                <a:off x="4725088" y="1129237"/>
                <a:ext cx="2837828" cy="668581"/>
              </a:xfrm>
              <a:prstGeom prst="rect">
                <a:avLst/>
              </a:prstGeom>
              <a:blipFill>
                <a:blip r:embed="rId4"/>
                <a:stretch>
                  <a:fillRect/>
                </a:stretch>
              </a:blipFill>
            </p:spPr>
            <p:txBody>
              <a:bodyPr/>
              <a:lstStyle/>
              <a:p>
                <a:r>
                  <a:rPr lang="zh-CN" altLang="en-US">
                    <a:noFill/>
                  </a:rPr>
                  <a:t> </a:t>
                </a:r>
              </a:p>
            </p:txBody>
          </p:sp>
        </mc:Fallback>
      </mc:AlternateContent>
      <p:grpSp>
        <p:nvGrpSpPr>
          <p:cNvPr id="8" name="组合 7"/>
          <p:cNvGrpSpPr/>
          <p:nvPr/>
        </p:nvGrpSpPr>
        <p:grpSpPr>
          <a:xfrm>
            <a:off x="2633271" y="2111252"/>
            <a:ext cx="7646498" cy="1840868"/>
            <a:chOff x="918900" y="2458443"/>
            <a:chExt cx="10910942" cy="1840868"/>
          </a:xfrm>
        </p:grpSpPr>
        <mc:AlternateContent xmlns:mc="http://schemas.openxmlformats.org/markup-compatibility/2006" xmlns:a14="http://schemas.microsoft.com/office/drawing/2010/main">
          <mc:Choice Requires="a14">
            <p:sp>
              <p:nvSpPr>
                <p:cNvPr id="5" name="矩形 4"/>
                <p:cNvSpPr/>
                <p:nvPr/>
              </p:nvSpPr>
              <p:spPr>
                <a:xfrm>
                  <a:off x="1034519" y="2458443"/>
                  <a:ext cx="10795323" cy="8191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𝒑</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𝒑</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smtClean="0">
                                <a:latin typeface="Cambria Math" panose="02040503050406030204" pitchFamily="18" charset="0"/>
                              </a:rPr>
                              <m:t>𝒗</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𝑤</m:t>
                            </m:r>
                          </m:sup>
                        </m:sSubSup>
                        <m:r>
                          <m:rPr>
                            <m:sty m:val="p"/>
                          </m:rPr>
                          <a:rPr lang="zh-CN" altLang="en-US" sz="2000" i="0">
                            <a:latin typeface="Cambria Math" panose="02040503050406030204" pitchFamily="18" charset="0"/>
                          </a:rPr>
                          <m:t>Δ</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sSup>
                          <m:sSupPr>
                            <m:ctrlPr>
                              <a:rPr lang="zh-CN" altLang="en-US" sz="2000" i="1">
                                <a:latin typeface="Cambria Math" panose="02040503050406030204" pitchFamily="18" charset="0"/>
                              </a:rPr>
                            </m:ctrlPr>
                          </m:sSupPr>
                          <m:e>
                            <m:r>
                              <a:rPr lang="zh-CN" altLang="en-US" sz="2000" b="1" i="1">
                                <a:latin typeface="Cambria Math" panose="02040503050406030204" pitchFamily="18" charset="0"/>
                              </a:rPr>
                              <m:t>𝒈</m:t>
                            </m:r>
                          </m:e>
                          <m:sup>
                            <m:r>
                              <a:rPr lang="zh-CN" altLang="en-US" sz="2000" i="1">
                                <a:latin typeface="Cambria Math" panose="02040503050406030204" pitchFamily="18" charset="0"/>
                              </a:rPr>
                              <m:t>𝑤</m:t>
                            </m:r>
                          </m:sup>
                        </m:sSup>
                        <m:r>
                          <m:rPr>
                            <m:sty m:val="p"/>
                          </m:rPr>
                          <a:rPr lang="zh-CN" altLang="en-US" sz="2000" i="0">
                            <a:latin typeface="Cambria Math" panose="02040503050406030204" pitchFamily="18" charset="0"/>
                          </a:rPr>
                          <m:t>Δ</m:t>
                        </m:r>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up>
                            <m:r>
                              <a:rPr lang="zh-CN" altLang="en-US" sz="2000" i="0">
                                <a:latin typeface="Cambria Math" panose="02040503050406030204" pitchFamily="18" charset="0"/>
                              </a:rPr>
                              <m:t>2</m:t>
                            </m:r>
                          </m:sup>
                        </m:sSubSup>
                        <m:r>
                          <a:rPr lang="zh-CN" altLang="en-US" sz="2000" i="0">
                            <a:latin typeface="Cambria Math" panose="02040503050406030204" pitchFamily="18" charset="0"/>
                          </a:rPr>
                          <m:t>+</m:t>
                        </m:r>
                        <m:nary>
                          <m:naryPr>
                            <m:chr m:val="∬"/>
                            <m:limLoc m:val="subSup"/>
                            <m:ctrlPr>
                              <a:rPr lang="zh-CN" altLang="en-US" sz="2000" i="1">
                                <a:latin typeface="Cambria Math" panose="02040503050406030204" pitchFamily="18" charset="0"/>
                              </a:rPr>
                            </m:ctrlPr>
                          </m:naryPr>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p>
                          <m:e>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𝜏</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b="1" i="1">
                                        <a:latin typeface="Cambria Math" panose="02040503050406030204" pitchFamily="18" charset="0"/>
                                      </a:rPr>
                                      <m:t>𝑻</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𝜏</m:t>
                                </m:r>
                              </m:sub>
                              <m:sup>
                                <m:r>
                                  <a:rPr lang="zh-CN" altLang="en-US" sz="2000" i="1">
                                    <a:latin typeface="Cambria Math" panose="02040503050406030204" pitchFamily="18" charset="0"/>
                                  </a:rPr>
                                  <m:t>𝑏</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𝒇</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𝑒</m:t>
                                    </m:r>
                                  </m:e>
                                  <m:sub>
                                    <m:r>
                                      <a:rPr lang="zh-CN" altLang="en-US" sz="2000" i="1">
                                        <a:latin typeface="Cambria Math" panose="02040503050406030204" pitchFamily="18" charset="0"/>
                                      </a:rPr>
                                      <m:t>𝜏</m:t>
                                    </m:r>
                                  </m:sub>
                                </m:sSub>
                              </m:sub>
                              <m:sup>
                                <m:r>
                                  <a:rPr lang="zh-CN" altLang="en-US" sz="2000" i="1">
                                    <a:latin typeface="Cambria Math" panose="02040503050406030204" pitchFamily="18" charset="0"/>
                                  </a:rPr>
                                  <m:t>𝑏</m:t>
                                </m:r>
                              </m:sup>
                            </m:sSubSup>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b="1" i="1">
                                    <a:latin typeface="Cambria Math" panose="02040503050406030204" pitchFamily="18" charset="0"/>
                                  </a:rPr>
                                  <m:t>𝜼</m:t>
                                </m:r>
                              </m:e>
                              <m:sub>
                                <m:r>
                                  <a:rPr lang="zh-CN" altLang="en-US" sz="2000" i="1">
                                    <a:latin typeface="Cambria Math" panose="02040503050406030204" pitchFamily="18" charset="0"/>
                                  </a:rPr>
                                  <m:t>𝑡</m:t>
                                </m:r>
                              </m:sub>
                            </m:sSub>
                            <m:r>
                              <a:rPr lang="zh-CN" altLang="en-US" sz="2000" i="0">
                                <a:latin typeface="Cambria Math" panose="02040503050406030204" pitchFamily="18" charset="0"/>
                              </a:rPr>
                              <m:t>)</m:t>
                            </m:r>
                            <m:r>
                              <a:rPr lang="zh-CN" altLang="en-US" sz="2000" i="1">
                                <a:latin typeface="Cambria Math" panose="02040503050406030204" pitchFamily="18" charset="0"/>
                              </a:rPr>
                              <m:t>𝑑</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𝜏</m:t>
                                </m:r>
                              </m:e>
                              <m:sup>
                                <m:r>
                                  <a:rPr lang="zh-CN" altLang="en-US" sz="2000" i="0">
                                    <a:latin typeface="Cambria Math" panose="02040503050406030204" pitchFamily="18" charset="0"/>
                                  </a:rPr>
                                  <m:t>2</m:t>
                                </m:r>
                              </m:sup>
                            </m:sSup>
                          </m:e>
                        </m:nary>
                      </m:oMath>
                    </m:oMathPara>
                  </a14:m>
                  <a:endParaRPr lang="zh-CN" alt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1034519" y="2458443"/>
                  <a:ext cx="10795323" cy="81913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918900" y="3003645"/>
                  <a:ext cx="8920907" cy="8191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b="1" i="1" smtClean="0">
                                <a:latin typeface="Cambria Math" panose="02040503050406030204" pitchFamily="18" charset="0"/>
                              </a:rPr>
                              <m:t>𝒗</m:t>
                            </m:r>
                          </m:e>
                          <m:sub>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sub>
                          <m:sup>
                            <m:r>
                              <a:rPr lang="en-US" altLang="zh-CN" sz="2000" b="0" i="1" smtClean="0">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smtClean="0">
                                <a:latin typeface="Cambria Math" panose="02040503050406030204" pitchFamily="18" charset="0"/>
                              </a:rPr>
                              <m:t>𝒗</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p>
                          <m:sSupPr>
                            <m:ctrlPr>
                              <a:rPr lang="zh-CN" altLang="en-US" sz="2000" i="1">
                                <a:latin typeface="Cambria Math" panose="02040503050406030204" pitchFamily="18" charset="0"/>
                              </a:rPr>
                            </m:ctrlPr>
                          </m:sSupPr>
                          <m:e>
                            <m:r>
                              <a:rPr lang="zh-CN" altLang="en-US" sz="2000" b="1" i="1">
                                <a:latin typeface="Cambria Math" panose="02040503050406030204" pitchFamily="18" charset="0"/>
                              </a:rPr>
                              <m:t>𝒈</m:t>
                            </m:r>
                          </m:e>
                          <m:sup>
                            <m:r>
                              <a:rPr lang="zh-CN" altLang="en-US" sz="2000" i="1">
                                <a:latin typeface="Cambria Math" panose="02040503050406030204" pitchFamily="18" charset="0"/>
                              </a:rPr>
                              <m:t>𝑤</m:t>
                            </m:r>
                          </m:sup>
                        </m:sSup>
                        <m:r>
                          <m:rPr>
                            <m:sty m:val="p"/>
                          </m:rPr>
                          <a:rPr lang="zh-CN" altLang="en-US" sz="2000" i="0">
                            <a:latin typeface="Cambria Math" panose="02040503050406030204" pitchFamily="18" charset="0"/>
                          </a:rPr>
                          <m:t>Δ</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nary>
                          <m:naryPr>
                            <m:limLoc m:val="subSup"/>
                            <m:grow m:val="on"/>
                            <m:ctrlPr>
                              <a:rPr lang="zh-CN" altLang="en-US" sz="2000" i="1">
                                <a:latin typeface="Cambria Math" panose="02040503050406030204" pitchFamily="18" charset="0"/>
                              </a:rPr>
                            </m:ctrlPr>
                          </m:naryPr>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p>
                          <m:e>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𝜏</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b="1" i="1">
                                        <a:latin typeface="Cambria Math" panose="02040503050406030204" pitchFamily="18" charset="0"/>
                                      </a:rPr>
                                      <m:t>𝑻</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𝜏</m:t>
                                </m:r>
                              </m:sub>
                              <m:sup>
                                <m:r>
                                  <a:rPr lang="zh-CN" altLang="en-US" sz="2000" i="1">
                                    <a:latin typeface="Cambria Math" panose="02040503050406030204" pitchFamily="18" charset="0"/>
                                  </a:rPr>
                                  <m:t>𝑏</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𝒇</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𝑒</m:t>
                                    </m:r>
                                  </m:e>
                                  <m:sub>
                                    <m:r>
                                      <a:rPr lang="zh-CN" altLang="en-US" sz="2000" i="1">
                                        <a:latin typeface="Cambria Math" panose="02040503050406030204" pitchFamily="18" charset="0"/>
                                      </a:rPr>
                                      <m:t>𝜏</m:t>
                                    </m:r>
                                  </m:sub>
                                </m:sSub>
                              </m:sub>
                              <m:sup>
                                <m:r>
                                  <a:rPr lang="zh-CN" altLang="en-US" sz="2000" i="1">
                                    <a:latin typeface="Cambria Math" panose="02040503050406030204" pitchFamily="18" charset="0"/>
                                  </a:rPr>
                                  <m:t>𝑏</m:t>
                                </m:r>
                              </m:sup>
                            </m:sSubSup>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b="1" i="1">
                                    <a:latin typeface="Cambria Math" panose="02040503050406030204" pitchFamily="18" charset="0"/>
                                  </a:rPr>
                                  <m:t>𝜼</m:t>
                                </m:r>
                              </m:e>
                              <m:sub>
                                <m:r>
                                  <a:rPr lang="zh-CN" altLang="en-US" sz="2000" i="1">
                                    <a:latin typeface="Cambria Math" panose="02040503050406030204" pitchFamily="18" charset="0"/>
                                  </a:rPr>
                                  <m:t>𝑇</m:t>
                                </m:r>
                              </m:sub>
                            </m:sSub>
                            <m:r>
                              <a:rPr lang="zh-CN" altLang="en-US" sz="2000" i="0">
                                <a:latin typeface="Cambria Math" panose="02040503050406030204" pitchFamily="18" charset="0"/>
                              </a:rPr>
                              <m:t>)</m:t>
                            </m:r>
                            <m:r>
                              <a:rPr lang="zh-CN" altLang="en-US" sz="2000" i="1">
                                <a:latin typeface="Cambria Math" panose="02040503050406030204" pitchFamily="18" charset="0"/>
                              </a:rPr>
                              <m:t>𝑑</m:t>
                            </m:r>
                            <m:r>
                              <a:rPr lang="zh-CN" altLang="en-US" sz="2000" i="1">
                                <a:latin typeface="Cambria Math" panose="02040503050406030204" pitchFamily="18" charset="0"/>
                              </a:rPr>
                              <m:t>𝜏</m:t>
                            </m:r>
                          </m:e>
                        </m:nary>
                      </m:oMath>
                    </m:oMathPara>
                  </a14:m>
                  <a:endParaRPr lang="zh-CN" altLang="en-US" sz="2000" dirty="0"/>
                </a:p>
              </p:txBody>
            </p:sp>
          </mc:Choice>
          <mc:Fallback xmlns="">
            <p:sp>
              <p:nvSpPr>
                <p:cNvPr id="6" name="矩形 5"/>
                <p:cNvSpPr>
                  <a:spLocks noRot="1" noChangeAspect="1" noMove="1" noResize="1" noEditPoints="1" noAdjustHandles="1" noChangeArrowheads="1" noChangeShapeType="1" noTextEdit="1"/>
                </p:cNvSpPr>
                <p:nvPr/>
              </p:nvSpPr>
              <p:spPr>
                <a:xfrm>
                  <a:off x="918900" y="3003645"/>
                  <a:ext cx="8920907" cy="81913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995304" y="3552696"/>
                  <a:ext cx="7405374" cy="746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𝒒</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r>
                              <a:rPr lang="zh-CN" altLang="en-US" i="1">
                                <a:latin typeface="Cambria Math" panose="02040503050406030204" pitchFamily="18" charset="0"/>
                              </a:rPr>
                              <m:t>𝑤</m:t>
                            </m:r>
                          </m:sup>
                        </m:sSubSu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𝒒</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b>
                          <m:sup>
                            <m:r>
                              <a:rPr lang="zh-CN" altLang="en-US" i="1">
                                <a:latin typeface="Cambria Math" panose="02040503050406030204" pitchFamily="18" charset="0"/>
                              </a:rPr>
                              <m:t>𝑤</m:t>
                            </m:r>
                          </m:sup>
                        </m:sSubSup>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0">
                                    <a:latin typeface="Cambria Math" panose="02040503050406030204" pitchFamily="18" charset="0"/>
                                  </a:rPr>
                                  <m:t>+1</m:t>
                                </m:r>
                              </m:sub>
                            </m:sSub>
                          </m:sup>
                          <m:e>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b="1" i="0">
                                <a:latin typeface="Cambria Math" panose="02040503050406030204" pitchFamily="18" charset="0"/>
                              </a:rPr>
                              <m:t>𝛀</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𝝎</m:t>
                                    </m:r>
                                  </m:e>
                                  <m:lim>
                                    <m:r>
                                      <m:rPr>
                                        <m:lit/>
                                      </m:rPr>
                                      <a:rPr lang="zh-CN" altLang="en-US" i="0">
                                        <a:latin typeface="Cambria Math" panose="02040503050406030204" pitchFamily="18" charset="0"/>
                                      </a:rPr>
                                      <m:t>^</m:t>
                                    </m:r>
                                  </m:lim>
                                </m:limUpp>
                              </m:e>
                              <m:sub>
                                <m:r>
                                  <a:rPr lang="zh-CN" altLang="en-US" i="1">
                                    <a:latin typeface="Cambria Math" panose="02040503050406030204" pitchFamily="18" charset="0"/>
                                  </a:rPr>
                                  <m:t>𝜏</m:t>
                                </m:r>
                              </m:sub>
                              <m:sup>
                                <m:r>
                                  <a:rPr lang="zh-CN" altLang="en-US" i="1">
                                    <a:latin typeface="Cambria Math" panose="02040503050406030204" pitchFamily="18" charset="0"/>
                                  </a:rPr>
                                  <m:t>𝑏</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𝒃</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a:rPr lang="zh-CN" altLang="en-US" i="1">
                                        <a:latin typeface="Cambria Math" panose="02040503050406030204" pitchFamily="18" charset="0"/>
                                      </a:rPr>
                                      <m:t>𝜏</m:t>
                                    </m:r>
                                  </m:sub>
                                </m:sSub>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𝜼</m:t>
                                </m:r>
                              </m:e>
                              <m:sub>
                                <m:r>
                                  <a:rPr lang="zh-CN" altLang="en-US" i="1">
                                    <a:latin typeface="Cambria Math" panose="02040503050406030204" pitchFamily="18" charset="0"/>
                                  </a:rPr>
                                  <m:t>𝜔</m:t>
                                </m:r>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𝒒</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𝜏</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1">
                                <a:latin typeface="Cambria Math" panose="02040503050406030204" pitchFamily="18" charset="0"/>
                              </a:rPr>
                              <m:t>𝑑</m:t>
                            </m:r>
                            <m:r>
                              <a:rPr lang="zh-CN" altLang="en-US" i="1">
                                <a:latin typeface="Cambria Math" panose="02040503050406030204" pitchFamily="18" charset="0"/>
                              </a:rPr>
                              <m:t>𝜏</m:t>
                            </m:r>
                          </m:e>
                        </m:nary>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995304" y="3552696"/>
                  <a:ext cx="7405374" cy="746615"/>
                </a:xfrm>
                <a:prstGeom prst="rect">
                  <a:avLst/>
                </a:prstGeom>
                <a:blipFill>
                  <a:blip r:embed="rId7"/>
                  <a:stretch>
                    <a:fillRect/>
                  </a:stretch>
                </a:blipFill>
              </p:spPr>
              <p:txBody>
                <a:bodyPr/>
                <a:lstStyle/>
                <a:p>
                  <a:r>
                    <a:rPr lang="zh-CN" altLang="en-US">
                      <a:noFill/>
                    </a:rPr>
                    <a:t> </a:t>
                  </a:r>
                </a:p>
              </p:txBody>
            </p:sp>
          </mc:Fallback>
        </mc:AlternateContent>
      </p:grpSp>
      <p:grpSp>
        <p:nvGrpSpPr>
          <p:cNvPr id="12" name="组合 11"/>
          <p:cNvGrpSpPr/>
          <p:nvPr/>
        </p:nvGrpSpPr>
        <p:grpSpPr>
          <a:xfrm>
            <a:off x="549468" y="4144080"/>
            <a:ext cx="5875904" cy="1348496"/>
            <a:chOff x="6461256" y="4740068"/>
            <a:chExt cx="5875904" cy="1348496"/>
          </a:xfrm>
        </p:grpSpPr>
        <mc:AlternateContent xmlns:mc="http://schemas.openxmlformats.org/markup-compatibility/2006" xmlns:a14="http://schemas.microsoft.com/office/drawing/2010/main">
          <mc:Choice Requires="a14">
            <p:sp>
              <p:nvSpPr>
                <p:cNvPr id="9" name="矩形 8"/>
                <p:cNvSpPr/>
                <p:nvPr/>
              </p:nvSpPr>
              <p:spPr>
                <a:xfrm>
                  <a:off x="6461256" y="4740068"/>
                  <a:ext cx="5875904"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𝛼</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r>
                              <a:rPr lang="zh-CN" altLang="en-US" sz="2000" i="1">
                                <a:latin typeface="Cambria Math" panose="02040503050406030204" pitchFamily="18" charset="0"/>
                              </a:rPr>
                              <m:t>𝑤</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𝒑</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𝒗</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𝑤</m:t>
                            </m:r>
                          </m:sup>
                        </m:sSubSup>
                        <m:r>
                          <m:rPr>
                            <m:sty m:val="p"/>
                          </m:rPr>
                          <a:rPr lang="zh-CN" altLang="en-US" sz="2000" i="0">
                            <a:latin typeface="Cambria Math" panose="02040503050406030204" pitchFamily="18" charset="0"/>
                          </a:rPr>
                          <m:t>Δ</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sSup>
                          <m:sSupPr>
                            <m:ctrlPr>
                              <a:rPr lang="zh-CN" altLang="en-US" sz="2000" i="1">
                                <a:latin typeface="Cambria Math" panose="02040503050406030204" pitchFamily="18" charset="0"/>
                              </a:rPr>
                            </m:ctrlPr>
                          </m:sSupPr>
                          <m:e>
                            <m:r>
                              <a:rPr lang="zh-CN" altLang="en-US" sz="2000" b="1" i="1">
                                <a:latin typeface="Cambria Math" panose="02040503050406030204" pitchFamily="18" charset="0"/>
                              </a:rPr>
                              <m:t>𝒈</m:t>
                            </m:r>
                          </m:e>
                          <m:sup>
                            <m:r>
                              <a:rPr lang="zh-CN" altLang="en-US" sz="2000" i="1">
                                <a:latin typeface="Cambria Math" panose="02040503050406030204" pitchFamily="18" charset="0"/>
                              </a:rPr>
                              <m:t>𝑤</m:t>
                            </m:r>
                          </m:sup>
                        </m:sSup>
                        <m:r>
                          <m:rPr>
                            <m:sty m:val="p"/>
                          </m:rPr>
                          <a:rPr lang="zh-CN" altLang="en-US" sz="2000" i="0">
                            <a:latin typeface="Cambria Math" panose="02040503050406030204" pitchFamily="18" charset="0"/>
                          </a:rPr>
                          <m:t>Δ</m:t>
                        </m:r>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up>
                            <m:r>
                              <a:rPr lang="zh-CN" altLang="en-US" sz="2000" i="0">
                                <a:latin typeface="Cambria Math" panose="02040503050406030204" pitchFamily="18" charset="0"/>
                              </a:rPr>
                              <m:t>2</m:t>
                            </m:r>
                          </m:sup>
                        </m:sSubSup>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𝒇</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𝑒</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𝑏</m:t>
                            </m:r>
                          </m:sup>
                        </m:sSubSup>
                        <m:r>
                          <m:rPr>
                            <m:sty m:val="p"/>
                          </m:rPr>
                          <a:rPr lang="zh-CN" altLang="en-US" sz="2000" i="0">
                            <a:latin typeface="Cambria Math" panose="02040503050406030204" pitchFamily="18" charset="0"/>
                          </a:rPr>
                          <m:t>Δ</m:t>
                        </m:r>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up>
                            <m:r>
                              <a:rPr lang="zh-CN" altLang="en-US" sz="2000" i="0">
                                <a:latin typeface="Cambria Math" panose="02040503050406030204" pitchFamily="18" charset="0"/>
                              </a:rPr>
                              <m:t>2</m:t>
                            </m:r>
                          </m:sup>
                        </m:sSubSup>
                      </m:oMath>
                    </m:oMathPara>
                  </a14:m>
                  <a:endParaRPr lang="zh-CN" alt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6461256" y="4740068"/>
                  <a:ext cx="5875904" cy="66851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6461256" y="5208848"/>
                  <a:ext cx="5220532" cy="511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𝛽</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+1</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r>
                              <a:rPr lang="zh-CN" altLang="en-US" sz="2000" i="1">
                                <a:latin typeface="Cambria Math" panose="02040503050406030204" pitchFamily="18" charset="0"/>
                              </a:rPr>
                              <m:t>𝑤</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𝒗</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+1</m:t>
                            </m:r>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𝒗</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𝑤</m:t>
                            </m:r>
                          </m:sup>
                        </m:sSubSup>
                        <m:r>
                          <a:rPr lang="zh-CN" altLang="en-US" sz="2000" i="0">
                            <a:latin typeface="Cambria Math" panose="02040503050406030204" pitchFamily="18" charset="0"/>
                          </a:rPr>
                          <m:t>−</m:t>
                        </m:r>
                        <m:sSup>
                          <m:sSupPr>
                            <m:ctrlPr>
                              <a:rPr lang="zh-CN" altLang="en-US" sz="2000" i="1">
                                <a:latin typeface="Cambria Math" panose="02040503050406030204" pitchFamily="18" charset="0"/>
                              </a:rPr>
                            </m:ctrlPr>
                          </m:sSupPr>
                          <m:e>
                            <m:r>
                              <a:rPr lang="zh-CN" altLang="en-US" sz="2000" b="1" i="1">
                                <a:latin typeface="Cambria Math" panose="02040503050406030204" pitchFamily="18" charset="0"/>
                              </a:rPr>
                              <m:t>𝒈</m:t>
                            </m:r>
                          </m:e>
                          <m:sup>
                            <m:r>
                              <a:rPr lang="zh-CN" altLang="en-US" sz="2000" i="1">
                                <a:latin typeface="Cambria Math" panose="02040503050406030204" pitchFamily="18" charset="0"/>
                              </a:rPr>
                              <m:t>𝑤</m:t>
                            </m:r>
                          </m:sup>
                        </m:sSup>
                        <m:r>
                          <m:rPr>
                            <m:sty m:val="p"/>
                          </m:rPr>
                          <a:rPr lang="zh-CN" altLang="en-US" sz="2000" i="0">
                            <a:latin typeface="Cambria Math" panose="02040503050406030204" pitchFamily="18" charset="0"/>
                          </a:rPr>
                          <m:t>Δ</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𝒇</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𝑒</m:t>
                                </m:r>
                              </m:e>
                              <m:sub>
                                <m:r>
                                  <a:rPr lang="zh-CN" altLang="en-US" sz="2000" i="1">
                                    <a:latin typeface="Cambria Math" panose="02040503050406030204" pitchFamily="18" charset="0"/>
                                  </a:rPr>
                                  <m:t>𝑘</m:t>
                                </m:r>
                              </m:sub>
                            </m:sSub>
                          </m:sub>
                          <m:sup>
                            <m:r>
                              <a:rPr lang="zh-CN" altLang="en-US" sz="2000" i="1">
                                <a:latin typeface="Cambria Math" panose="02040503050406030204" pitchFamily="18" charset="0"/>
                              </a:rPr>
                              <m:t>𝑏</m:t>
                            </m:r>
                          </m:sup>
                        </m:sSubSup>
                        <m:r>
                          <m:rPr>
                            <m:sty m:val="p"/>
                          </m:rPr>
                          <a:rPr lang="zh-CN" altLang="en-US" sz="2000" i="0">
                            <a:latin typeface="Cambria Math" panose="02040503050406030204" pitchFamily="18" charset="0"/>
                          </a:rPr>
                          <m:t>Δ</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oMath>
                    </m:oMathPara>
                  </a14:m>
                  <a:endParaRPr lang="zh-CN" altLang="en-US" sz="2000" dirty="0"/>
                </a:p>
              </p:txBody>
            </p:sp>
          </mc:Choice>
          <mc:Fallback xmlns="">
            <p:sp>
              <p:nvSpPr>
                <p:cNvPr id="10" name="矩形 9"/>
                <p:cNvSpPr>
                  <a:spLocks noRot="1" noChangeAspect="1" noMove="1" noResize="1" noEditPoints="1" noAdjustHandles="1" noChangeArrowheads="1" noChangeShapeType="1" noTextEdit="1"/>
                </p:cNvSpPr>
                <p:nvPr/>
              </p:nvSpPr>
              <p:spPr>
                <a:xfrm>
                  <a:off x="6461256" y="5208848"/>
                  <a:ext cx="5220532" cy="511871"/>
                </a:xfrm>
                <a:prstGeom prst="rect">
                  <a:avLst/>
                </a:prstGeom>
                <a:blipFill>
                  <a:blip r:embed="rId9"/>
                  <a:stretch>
                    <a:fillRect b="-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6461256" y="5575475"/>
                  <a:ext cx="2483564" cy="513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𝛾</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𝒒</m:t>
                            </m:r>
                          </m:e>
                          <m:sub>
                            <m:r>
                              <a:rPr lang="zh-CN" altLang="en-US" sz="2000" i="1">
                                <a:latin typeface="Cambria Math" panose="02040503050406030204" pitchFamily="18" charset="0"/>
                              </a:rPr>
                              <m:t>𝑤</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𝒒</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r>
                              <a:rPr lang="zh-CN" altLang="en-US" sz="2000" i="1">
                                <a:latin typeface="Cambria Math" panose="02040503050406030204" pitchFamily="18" charset="0"/>
                              </a:rPr>
                              <m:t>𝑤</m:t>
                            </m:r>
                          </m:sup>
                        </m:sSubSup>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6461256" y="5575475"/>
                  <a:ext cx="2483564" cy="513089"/>
                </a:xfrm>
                <a:prstGeom prst="rect">
                  <a:avLst/>
                </a:prstGeom>
                <a:blipFill>
                  <a:blip r:embed="rId10"/>
                  <a:stretch>
                    <a:fillRect b="-2381"/>
                  </a:stretch>
                </a:blipFill>
              </p:spPr>
              <p:txBody>
                <a:bodyPr/>
                <a:lstStyle/>
                <a:p>
                  <a:r>
                    <a:rPr lang="zh-CN" altLang="en-US">
                      <a:noFill/>
                    </a:rPr>
                    <a:t> </a:t>
                  </a:r>
                </a:p>
              </p:txBody>
            </p:sp>
          </mc:Fallback>
        </mc:AlternateContent>
      </p:grpSp>
      <p:grpSp>
        <p:nvGrpSpPr>
          <p:cNvPr id="20" name="组合 19"/>
          <p:cNvGrpSpPr/>
          <p:nvPr/>
        </p:nvGrpSpPr>
        <p:grpSpPr>
          <a:xfrm>
            <a:off x="7930122" y="3747457"/>
            <a:ext cx="3682355" cy="1997768"/>
            <a:chOff x="8115476" y="3758931"/>
            <a:chExt cx="3682355" cy="1997768"/>
          </a:xfrm>
        </p:grpSpPr>
        <mc:AlternateContent xmlns:mc="http://schemas.openxmlformats.org/markup-compatibility/2006" xmlns:a14="http://schemas.microsoft.com/office/drawing/2010/main">
          <mc:Choice Requires="a14">
            <p:sp>
              <p:nvSpPr>
                <p:cNvPr id="13" name="矩形 12"/>
                <p:cNvSpPr/>
                <p:nvPr/>
              </p:nvSpPr>
              <p:spPr>
                <a:xfrm>
                  <a:off x="8157180" y="3758931"/>
                  <a:ext cx="3138039" cy="819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𝛼</m:t>
                                </m:r>
                              </m:e>
                              <m:lim>
                                <m:r>
                                  <m:rPr>
                                    <m:lit/>
                                  </m:rPr>
                                  <a:rPr lang="zh-CN" altLang="en-US" sz="2000" i="0">
                                    <a:latin typeface="Cambria Math" panose="02040503050406030204" pitchFamily="18" charset="0"/>
                                  </a:rPr>
                                  <m:t>^</m:t>
                                </m:r>
                              </m:lim>
                            </m:limUpp>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nary>
                          <m:naryPr>
                            <m:chr m:val="∬"/>
                            <m:limLoc m:val="subSup"/>
                            <m:ctrlPr>
                              <a:rPr lang="zh-CN" altLang="en-US" sz="2000" i="1">
                                <a:latin typeface="Cambria Math" panose="02040503050406030204" pitchFamily="18" charset="0"/>
                              </a:rPr>
                            </m:ctrlPr>
                          </m:naryPr>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p>
                          <m:e>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𝜏</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b="1" i="1">
                                        <a:latin typeface="Cambria Math" panose="02040503050406030204" pitchFamily="18" charset="0"/>
                                      </a:rPr>
                                      <m:t>𝑻</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𝜏</m:t>
                                </m:r>
                              </m:sub>
                              <m:sup>
                                <m:r>
                                  <a:rPr lang="zh-CN" altLang="en-US" sz="2000" i="1">
                                    <a:latin typeface="Cambria Math" panose="02040503050406030204" pitchFamily="18" charset="0"/>
                                  </a:rPr>
                                  <m:t>𝑏</m:t>
                                </m:r>
                              </m:sup>
                            </m:sSubSup>
                            <m:r>
                              <a:rPr lang="zh-CN" altLang="en-US" sz="2000" i="1">
                                <a:latin typeface="Cambria Math" panose="02040503050406030204" pitchFamily="18" charset="0"/>
                              </a:rPr>
                              <m:t>𝑑</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𝜏</m:t>
                                </m:r>
                              </m:e>
                              <m:sup>
                                <m:r>
                                  <a:rPr lang="zh-CN" altLang="en-US" sz="2000" i="0">
                                    <a:latin typeface="Cambria Math" panose="02040503050406030204" pitchFamily="18" charset="0"/>
                                  </a:rPr>
                                  <m:t>2</m:t>
                                </m:r>
                              </m:sup>
                            </m:sSup>
                          </m:e>
                        </m:nary>
                      </m:oMath>
                    </m:oMathPara>
                  </a14:m>
                  <a:endParaRPr lang="zh-CN" altLang="en-US" sz="2000" dirty="0"/>
                </a:p>
              </p:txBody>
            </p:sp>
          </mc:Choice>
          <mc:Fallback xmlns="">
            <p:sp>
              <p:nvSpPr>
                <p:cNvPr id="13" name="矩形 12"/>
                <p:cNvSpPr>
                  <a:spLocks noRot="1" noChangeAspect="1" noMove="1" noResize="1" noEditPoints="1" noAdjustHandles="1" noChangeArrowheads="1" noChangeShapeType="1" noTextEdit="1"/>
                </p:cNvSpPr>
                <p:nvPr/>
              </p:nvSpPr>
              <p:spPr>
                <a:xfrm>
                  <a:off x="8157180" y="3758931"/>
                  <a:ext cx="3138039" cy="81913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8153164" y="4400944"/>
                  <a:ext cx="2519985"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𝛽</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0">
                                    <a:latin typeface="Cambria Math" panose="02040503050406030204" pitchFamily="18" charset="0"/>
                                  </a:rPr>
                                  <m:t>+1</m:t>
                                </m:r>
                              </m:sub>
                            </m:sSub>
                          </m:sup>
                          <m:e>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𝑹</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𝜏</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𝑻</m:t>
                                    </m:r>
                                  </m:e>
                                  <m:lim>
                                    <m:r>
                                      <m:rPr>
                                        <m:lit/>
                                      </m:rPr>
                                      <a:rPr lang="zh-CN" altLang="en-US" i="0">
                                        <a:latin typeface="Cambria Math" panose="02040503050406030204" pitchFamily="18" charset="0"/>
                                      </a:rPr>
                                      <m:t>^</m:t>
                                    </m:r>
                                  </m:lim>
                                </m:limUpp>
                              </m:e>
                              <m:sub>
                                <m:r>
                                  <a:rPr lang="zh-CN" altLang="en-US" i="1">
                                    <a:latin typeface="Cambria Math" panose="02040503050406030204" pitchFamily="18" charset="0"/>
                                  </a:rPr>
                                  <m:t>𝜏</m:t>
                                </m:r>
                              </m:sub>
                              <m:sup>
                                <m:r>
                                  <a:rPr lang="zh-CN" altLang="en-US" i="1">
                                    <a:latin typeface="Cambria Math" panose="02040503050406030204" pitchFamily="18" charset="0"/>
                                  </a:rPr>
                                  <m:t>𝑏</m:t>
                                </m:r>
                              </m:sup>
                            </m:sSubSup>
                            <m:r>
                              <a:rPr lang="zh-CN" altLang="en-US" i="1">
                                <a:latin typeface="Cambria Math" panose="02040503050406030204" pitchFamily="18" charset="0"/>
                              </a:rPr>
                              <m:t>𝑑</m:t>
                            </m:r>
                            <m:r>
                              <a:rPr lang="zh-CN" altLang="en-US" i="1">
                                <a:latin typeface="Cambria Math" panose="02040503050406030204" pitchFamily="18" charset="0"/>
                              </a:rPr>
                              <m:t>𝜏</m:t>
                            </m:r>
                          </m:e>
                        </m:nary>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8153164" y="4400944"/>
                  <a:ext cx="2519985" cy="74661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8115476" y="5010084"/>
                  <a:ext cx="3682355"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𝛾</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0">
                                    <a:latin typeface="Cambria Math" panose="02040503050406030204" pitchFamily="18" charset="0"/>
                                  </a:rPr>
                                  <m:t>+1</m:t>
                                </m:r>
                              </m:sub>
                            </m:sSub>
                          </m:sup>
                          <m:e>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b="1" i="0">
                                <a:latin typeface="Cambria Math" panose="02040503050406030204" pitchFamily="18" charset="0"/>
                              </a:rPr>
                              <m:t>𝛀</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𝝎</m:t>
                                    </m:r>
                                  </m:e>
                                  <m:lim>
                                    <m:r>
                                      <m:rPr>
                                        <m:lit/>
                                      </m:rPr>
                                      <a:rPr lang="zh-CN" altLang="en-US" i="0">
                                        <a:latin typeface="Cambria Math" panose="02040503050406030204" pitchFamily="18" charset="0"/>
                                      </a:rPr>
                                      <m:t>^</m:t>
                                    </m:r>
                                  </m:lim>
                                </m:limUpp>
                              </m:e>
                              <m:sub>
                                <m:r>
                                  <a:rPr lang="zh-CN" altLang="en-US" i="1">
                                    <a:latin typeface="Cambria Math" panose="02040503050406030204" pitchFamily="18" charset="0"/>
                                  </a:rPr>
                                  <m:t>𝜏</m:t>
                                </m:r>
                              </m:sub>
                              <m:sup>
                                <m:r>
                                  <a:rPr lang="zh-CN" altLang="en-US" i="1">
                                    <a:latin typeface="Cambria Math" panose="02040503050406030204" pitchFamily="18" charset="0"/>
                                  </a:rPr>
                                  <m:t>𝑏</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𝒃</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a:rPr lang="zh-CN" altLang="en-US" i="1">
                                        <a:latin typeface="Cambria Math" panose="02040503050406030204" pitchFamily="18" charset="0"/>
                                      </a:rPr>
                                      <m:t>𝜏</m:t>
                                    </m:r>
                                  </m:sub>
                                </m:sSub>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𝛾</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𝜏</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1">
                                <a:latin typeface="Cambria Math" panose="02040503050406030204" pitchFamily="18" charset="0"/>
                              </a:rPr>
                              <m:t>𝑑</m:t>
                            </m:r>
                            <m:r>
                              <a:rPr lang="zh-CN" altLang="en-US" i="1">
                                <a:latin typeface="Cambria Math" panose="02040503050406030204" pitchFamily="18" charset="0"/>
                              </a:rPr>
                              <m:t>𝜏</m:t>
                            </m:r>
                          </m:e>
                        </m:nary>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8115476" y="5010084"/>
                  <a:ext cx="3682355" cy="746615"/>
                </a:xfrm>
                <a:prstGeom prst="rect">
                  <a:avLst/>
                </a:prstGeom>
                <a:blipFill>
                  <a:blip r:embed="rId13"/>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 name="矩形 16"/>
              <p:cNvSpPr/>
              <p:nvPr/>
            </p:nvSpPr>
            <p:spPr>
              <a:xfrm>
                <a:off x="5026912" y="5328831"/>
                <a:ext cx="2292935" cy="13857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latin typeface="Cambria Math" panose="02040503050406030204" pitchFamily="18" charset="0"/>
                            </a:rPr>
                          </m:ctrlPr>
                        </m:sSubSupPr>
                        <m:e>
                          <m:r>
                            <a:rPr lang="zh-CN" altLang="en-US" i="1">
                              <a:latin typeface="Cambria Math" panose="02040503050406030204" pitchFamily="18" charset="0"/>
                            </a:rPr>
                            <m:t>𝑒</m:t>
                          </m:r>
                        </m:e>
                        <m:sub>
                          <m:r>
                            <a:rPr lang="zh-CN" altLang="en-US" i="1">
                              <a:latin typeface="Cambria Math" panose="02040503050406030204" pitchFamily="18" charset="0"/>
                            </a:rPr>
                            <m:t>𝑑</m:t>
                          </m:r>
                        </m:sub>
                        <m:sup>
                          <m:r>
                            <a:rPr lang="zh-CN" altLang="en-US" i="1">
                              <a:latin typeface="Cambria Math" panose="02040503050406030204" pitchFamily="18" charset="0"/>
                            </a:rPr>
                            <m:t>𝑘</m:t>
                          </m:r>
                        </m:sup>
                      </m:sSubSup>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eqArr>
                            <m:eqArrPr>
                              <m:ctrlPr>
                                <a:rPr lang="zh-CN" altLang="en-US" i="1">
                                  <a:latin typeface="Cambria Math" panose="02040503050406030204" pitchFamily="18" charset="0"/>
                                </a:rPr>
                              </m:ctrlPr>
                            </m:eqArrPr>
                            <m:e>
                              <m:r>
                                <a:rPr lang="zh-CN" altLang="en-US" i="0">
                                  <a:latin typeface="Cambria Math" panose="02040503050406030204" pitchFamily="18" charset="0"/>
                                </a:rPr>
                                <m:t>&amp;</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𝛼</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𝛼</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e>
                            <m:e>
                              <m:r>
                                <a:rPr lang="zh-CN" altLang="en-US" i="0">
                                  <a:latin typeface="Cambria Math" panose="02040503050406030204" pitchFamily="18" charset="0"/>
                                </a:rPr>
                                <m:t>&amp;</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𝛽</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𝛽</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e>
                            <m:e>
                              <m:r>
                                <a:rPr lang="zh-CN" altLang="en-US" i="0">
                                  <a:latin typeface="Cambria Math" panose="02040503050406030204" pitchFamily="18" charset="0"/>
                                </a:rPr>
                                <m:t>&amp;</m:t>
                              </m:r>
                              <m:sSubSup>
                                <m:sSubSupPr>
                                  <m:ctrlPr>
                                    <a:rPr lang="zh-CN" altLang="en-US" i="1">
                                      <a:latin typeface="Cambria Math" panose="02040503050406030204" pitchFamily="18" charset="0"/>
                                    </a:rPr>
                                  </m:ctrlPr>
                                </m:sSubSupPr>
                                <m:e>
                                  <m:r>
                                    <a:rPr lang="en-US" altLang="zh-CN" b="0" i="1" smtClean="0">
                                      <a:latin typeface="Cambria Math" panose="02040503050406030204" pitchFamily="18" charset="0"/>
                                    </a:rPr>
                                    <m:t>          </m:t>
                                  </m:r>
                                  <m:r>
                                    <a:rPr lang="zh-CN" altLang="en-US" b="1" i="1">
                                      <a:latin typeface="Cambria Math" panose="02040503050406030204" pitchFamily="18" charset="0"/>
                                    </a:rPr>
                                    <m:t>𝒇</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𝑒</m:t>
                                      </m:r>
                                    </m:e>
                                    <m:sub>
                                      <m:r>
                                        <a:rPr lang="zh-CN" altLang="en-US" i="1">
                                          <a:latin typeface="Cambria Math" panose="02040503050406030204" pitchFamily="18" charset="0"/>
                                        </a:rPr>
                                        <m:t>𝑘</m:t>
                                      </m:r>
                                    </m:sub>
                                  </m:sSub>
                                </m:sub>
                                <m:sup>
                                  <m:r>
                                    <a:rPr lang="zh-CN" altLang="en-US" i="1">
                                      <a:latin typeface="Cambria Math" panose="02040503050406030204" pitchFamily="18" charset="0"/>
                                    </a:rPr>
                                    <m:t>𝑏</m:t>
                                  </m:r>
                                </m:sup>
                              </m:sSubSup>
                            </m:e>
                          </m:eqArr>
                        </m:e>
                      </m:d>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5026912" y="5328831"/>
                <a:ext cx="2292935" cy="1385700"/>
              </a:xfrm>
              <a:prstGeom prst="rect">
                <a:avLst/>
              </a:prstGeom>
              <a:blipFill>
                <a:blip r:embed="rId14"/>
                <a:stretch>
                  <a:fillRect/>
                </a:stretch>
              </a:blipFill>
            </p:spPr>
            <p:txBody>
              <a:bodyPr/>
              <a:lstStyle/>
              <a:p>
                <a:r>
                  <a:rPr lang="zh-CN" altLang="en-US">
                    <a:noFill/>
                  </a:rPr>
                  <a:t> </a:t>
                </a:r>
              </a:p>
            </p:txBody>
          </p:sp>
        </mc:Fallback>
      </mc:AlternateContent>
      <p:sp>
        <p:nvSpPr>
          <p:cNvPr id="19"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8</a:t>
            </a:r>
          </a:p>
        </p:txBody>
      </p:sp>
      <p:cxnSp>
        <p:nvCxnSpPr>
          <p:cNvPr id="24" name="直接箭头连接符 23"/>
          <p:cNvCxnSpPr/>
          <p:nvPr/>
        </p:nvCxnSpPr>
        <p:spPr>
          <a:xfrm>
            <a:off x="5999093" y="1647636"/>
            <a:ext cx="0" cy="720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5400000">
            <a:off x="1905716" y="3438500"/>
            <a:ext cx="1248789" cy="615477"/>
          </a:xfrm>
          <a:prstGeom prst="bentConnector3">
            <a:avLst>
              <a:gd name="adj1" fmla="val -2695"/>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a:off x="8636003" y="3066023"/>
            <a:ext cx="1463037" cy="680216"/>
          </a:xfrm>
          <a:prstGeom prst="bentConnector3">
            <a:avLst>
              <a:gd name="adj1" fmla="val 100000"/>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383333" y="1292166"/>
            <a:ext cx="3826689" cy="369332"/>
          </a:xfrm>
          <a:prstGeom prst="rect">
            <a:avLst/>
          </a:prstGeom>
        </p:spPr>
        <p:txBody>
          <a:bodyPr wrap="none">
            <a:spAutoFit/>
          </a:bodyPr>
          <a:lstStyle/>
          <a:p>
            <a:r>
              <a:rPr lang="zh-CN" altLang="en-US" dirty="0"/>
              <a:t>（</a:t>
            </a:r>
            <a:r>
              <a:rPr lang="en-US" altLang="zh-CN" dirty="0"/>
              <a:t>Newton‘s second law of motion</a:t>
            </a:r>
            <a:r>
              <a:rPr lang="zh-CN" altLang="en-US" dirty="0"/>
              <a:t>）</a:t>
            </a:r>
          </a:p>
        </p:txBody>
      </p:sp>
      <p:sp>
        <p:nvSpPr>
          <p:cNvPr id="39" name="矩形 38"/>
          <p:cNvSpPr/>
          <p:nvPr/>
        </p:nvSpPr>
        <p:spPr>
          <a:xfrm>
            <a:off x="97679" y="5524410"/>
            <a:ext cx="3237561" cy="707886"/>
          </a:xfrm>
          <a:prstGeom prst="rect">
            <a:avLst/>
          </a:prstGeom>
        </p:spPr>
        <p:txBody>
          <a:bodyPr wrap="square">
            <a:spAutoFit/>
          </a:bodyPr>
          <a:lstStyle/>
          <a:p>
            <a:r>
              <a:rPr lang="en-US" altLang="zh-CN" sz="2000" dirty="0">
                <a:solidFill>
                  <a:srgbClr val="FF0000"/>
                </a:solidFill>
              </a:rPr>
              <a:t>relative state change through direct computation</a:t>
            </a:r>
            <a:endParaRPr lang="zh-CN" altLang="en-US" sz="2000" dirty="0">
              <a:solidFill>
                <a:srgbClr val="FF0000"/>
              </a:solidFill>
            </a:endParaRPr>
          </a:p>
        </p:txBody>
      </p:sp>
      <p:sp>
        <p:nvSpPr>
          <p:cNvPr id="40" name="矩形 39"/>
          <p:cNvSpPr/>
          <p:nvPr/>
        </p:nvSpPr>
        <p:spPr>
          <a:xfrm>
            <a:off x="9555534" y="5709334"/>
            <a:ext cx="3237561" cy="707886"/>
          </a:xfrm>
          <a:prstGeom prst="rect">
            <a:avLst/>
          </a:prstGeom>
        </p:spPr>
        <p:txBody>
          <a:bodyPr wrap="square">
            <a:spAutoFit/>
          </a:bodyPr>
          <a:lstStyle/>
          <a:p>
            <a:r>
              <a:rPr lang="en-US" altLang="zh-CN" sz="2000" dirty="0">
                <a:solidFill>
                  <a:srgbClr val="FF0000"/>
                </a:solidFill>
              </a:rPr>
              <a:t>relative state change through preintegration</a:t>
            </a:r>
            <a:endParaRPr lang="zh-CN" altLang="en-US" sz="2000" dirty="0">
              <a:solidFill>
                <a:srgbClr val="FF0000"/>
              </a:solidFill>
            </a:endParaRPr>
          </a:p>
        </p:txBody>
      </p:sp>
      <p:cxnSp>
        <p:nvCxnSpPr>
          <p:cNvPr id="41" name="肘形连接符 40"/>
          <p:cNvCxnSpPr/>
          <p:nvPr/>
        </p:nvCxnSpPr>
        <p:spPr>
          <a:xfrm>
            <a:off x="3487420" y="5466715"/>
            <a:ext cx="1559812" cy="595606"/>
          </a:xfrm>
          <a:prstGeom prst="bentConnector3">
            <a:avLst>
              <a:gd name="adj1" fmla="val 188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flipV="1">
            <a:off x="7383333" y="5492576"/>
            <a:ext cx="1984188" cy="529103"/>
          </a:xfrm>
          <a:prstGeom prst="bentConnector3">
            <a:avLst>
              <a:gd name="adj1" fmla="val 1867"/>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73A3BB7-16DD-4D96-AAB9-F3848AADE8BB}"/>
                  </a:ext>
                </a:extLst>
              </p:cNvPr>
              <p:cNvSpPr txBox="1"/>
              <p:nvPr/>
            </p:nvSpPr>
            <p:spPr>
              <a:xfrm>
                <a:off x="609600" y="1135840"/>
                <a:ext cx="2616619" cy="523220"/>
              </a:xfrm>
              <a:prstGeom prst="rect">
                <a:avLst/>
              </a:prstGeom>
              <a:noFill/>
            </p:spPr>
            <p:txBody>
              <a:bodyPr wrap="square" rtlCol="0">
                <a:spAutoFit/>
              </a:bodyPr>
              <a:lstStyle/>
              <a:p>
                <a:r>
                  <a:rPr lang="en-US" altLang="zh-CN" sz="2800" dirty="0"/>
                  <a:t>computing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𝑒</m:t>
                        </m:r>
                      </m:e>
                      <m:sub>
                        <m:r>
                          <a:rPr lang="en-US" altLang="zh-CN" sz="2800" i="1">
                            <a:latin typeface="Cambria Math" panose="02040503050406030204" pitchFamily="18" charset="0"/>
                          </a:rPr>
                          <m:t>𝑑</m:t>
                        </m:r>
                      </m:sub>
                    </m:sSub>
                  </m:oMath>
                </a14:m>
                <a:r>
                  <a:rPr lang="en-US" altLang="zh-CN" sz="2800" dirty="0"/>
                  <a:t> </a:t>
                </a:r>
                <a:endParaRPr lang="zh-CN" altLang="en-US" sz="2800" dirty="0"/>
              </a:p>
            </p:txBody>
          </p:sp>
        </mc:Choice>
        <mc:Fallback xmlns="">
          <p:sp>
            <p:nvSpPr>
              <p:cNvPr id="56" name="文本框 55">
                <a:extLst>
                  <a:ext uri="{FF2B5EF4-FFF2-40B4-BE49-F238E27FC236}">
                    <a16:creationId xmlns:a16="http://schemas.microsoft.com/office/drawing/2014/main" id="{A73A3BB7-16DD-4D96-AAB9-F3848AADE8BB}"/>
                  </a:ext>
                </a:extLst>
              </p:cNvPr>
              <p:cNvSpPr txBox="1">
                <a:spLocks noRot="1" noChangeAspect="1" noMove="1" noResize="1" noEditPoints="1" noAdjustHandles="1" noChangeArrowheads="1" noChangeShapeType="1" noTextEdit="1"/>
              </p:cNvSpPr>
              <p:nvPr/>
            </p:nvSpPr>
            <p:spPr>
              <a:xfrm>
                <a:off x="609600" y="1135840"/>
                <a:ext cx="2616619" cy="523220"/>
              </a:xfrm>
              <a:prstGeom prst="rect">
                <a:avLst/>
              </a:prstGeom>
              <a:blipFill>
                <a:blip r:embed="rId15"/>
                <a:stretch>
                  <a:fillRect l="-4662" t="-11628" b="-313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06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73A3BB7-16DD-4D96-AAB9-F3848AADE8BB}"/>
                  </a:ext>
                </a:extLst>
              </p:cNvPr>
              <p:cNvSpPr txBox="1"/>
              <p:nvPr/>
            </p:nvSpPr>
            <p:spPr>
              <a:xfrm>
                <a:off x="609600" y="1023181"/>
                <a:ext cx="2996042" cy="748538"/>
              </a:xfrm>
              <a:prstGeom prst="rect">
                <a:avLst/>
              </a:prstGeom>
              <a:noFill/>
            </p:spPr>
            <p:txBody>
              <a:bodyPr wrap="square" rtlCol="0">
                <a:spAutoFit/>
              </a:bodyPr>
              <a:lstStyle/>
              <a:p>
                <a:r>
                  <a:rPr lang="en-US" altLang="zh-CN" sz="2800" dirty="0"/>
                  <a:t>computing </a:t>
                </a:r>
                <a14:m>
                  <m:oMath xmlns:m="http://schemas.openxmlformats.org/officeDocument/2006/math">
                    <m:sSubSup>
                      <m:sSubSupPr>
                        <m:ctrlPr>
                          <a:rPr lang="zh-CN" altLang="en-US" sz="2800" i="1">
                            <a:latin typeface="Cambria Math" panose="02040503050406030204" pitchFamily="18" charset="0"/>
                          </a:rPr>
                        </m:ctrlPr>
                      </m:sSubSupPr>
                      <m:e>
                        <m:limUpp>
                          <m:limUppPr>
                            <m:ctrlPr>
                              <a:rPr lang="zh-CN" altLang="en-US" sz="2800" i="1">
                                <a:latin typeface="Cambria Math" panose="02040503050406030204" pitchFamily="18" charset="0"/>
                              </a:rPr>
                            </m:ctrlPr>
                          </m:limUppPr>
                          <m:e>
                            <m:r>
                              <a:rPr lang="zh-CN" altLang="en-US" sz="2800" i="1">
                                <a:latin typeface="Cambria Math" panose="02040503050406030204" pitchFamily="18" charset="0"/>
                              </a:rPr>
                              <m:t>𝑧</m:t>
                            </m:r>
                          </m:e>
                          <m:lim>
                            <m:r>
                              <m:rPr>
                                <m:lit/>
                              </m:rPr>
                              <a:rPr lang="zh-CN" altLang="en-US" sz="2800">
                                <a:latin typeface="Cambria Math" panose="02040503050406030204" pitchFamily="18" charset="0"/>
                              </a:rPr>
                              <m:t>^</m:t>
                            </m:r>
                          </m:lim>
                        </m:limUpp>
                      </m:e>
                      <m:sub>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𝑏</m:t>
                            </m:r>
                          </m:e>
                          <m:sub>
                            <m:r>
                              <a:rPr lang="zh-CN" altLang="en-US" sz="2800" i="1">
                                <a:latin typeface="Cambria Math" panose="02040503050406030204" pitchFamily="18" charset="0"/>
                              </a:rPr>
                              <m:t>𝑘</m:t>
                            </m:r>
                            <m:r>
                              <a:rPr lang="zh-CN" altLang="en-US" sz="2800">
                                <a:latin typeface="Cambria Math" panose="02040503050406030204" pitchFamily="18" charset="0"/>
                              </a:rPr>
                              <m:t>+1</m:t>
                            </m:r>
                          </m:sub>
                        </m:sSub>
                      </m:sub>
                      <m:sup>
                        <m:sSub>
                          <m:sSubPr>
                            <m:ctrlPr>
                              <a:rPr lang="zh-CN" altLang="en-US" sz="2800" i="1">
                                <a:latin typeface="Cambria Math" panose="02040503050406030204" pitchFamily="18" charset="0"/>
                              </a:rPr>
                            </m:ctrlPr>
                          </m:sSubPr>
                          <m:e>
                            <m:r>
                              <a:rPr lang="zh-CN" altLang="en-US" sz="2800" i="1">
                                <a:latin typeface="Cambria Math" panose="02040503050406030204" pitchFamily="18" charset="0"/>
                              </a:rPr>
                              <m:t>𝑏</m:t>
                            </m:r>
                          </m:e>
                          <m:sub>
                            <m:r>
                              <a:rPr lang="zh-CN" altLang="en-US" sz="2800" i="1">
                                <a:latin typeface="Cambria Math" panose="02040503050406030204" pitchFamily="18" charset="0"/>
                              </a:rPr>
                              <m:t>𝑘</m:t>
                            </m:r>
                          </m:sub>
                        </m:sSub>
                      </m:sup>
                    </m:sSubSup>
                  </m:oMath>
                </a14:m>
                <a:r>
                  <a:rPr lang="en-US" altLang="zh-CN" sz="2800" dirty="0"/>
                  <a:t>:</a:t>
                </a:r>
                <a:endParaRPr lang="zh-CN" altLang="en-US" sz="2800" dirty="0"/>
              </a:p>
            </p:txBody>
          </p:sp>
        </mc:Choice>
        <mc:Fallback xmlns="">
          <p:sp>
            <p:nvSpPr>
              <p:cNvPr id="7" name="文本框 6">
                <a:extLst>
                  <a:ext uri="{FF2B5EF4-FFF2-40B4-BE49-F238E27FC236}">
                    <a16:creationId xmlns:a16="http://schemas.microsoft.com/office/drawing/2014/main" id="{A73A3BB7-16DD-4D96-AAB9-F3848AADE8BB}"/>
                  </a:ext>
                </a:extLst>
              </p:cNvPr>
              <p:cNvSpPr txBox="1">
                <a:spLocks noRot="1" noChangeAspect="1" noMove="1" noResize="1" noEditPoints="1" noAdjustHandles="1" noChangeArrowheads="1" noChangeShapeType="1" noTextEdit="1"/>
              </p:cNvSpPr>
              <p:nvPr/>
            </p:nvSpPr>
            <p:spPr>
              <a:xfrm>
                <a:off x="609600" y="1023181"/>
                <a:ext cx="2996042" cy="748538"/>
              </a:xfrm>
              <a:prstGeom prst="rect">
                <a:avLst/>
              </a:prstGeom>
              <a:blipFill>
                <a:blip r:embed="rId3"/>
                <a:stretch>
                  <a:fillRect l="-4073"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845813BB-BAEB-41C1-9327-82994019B80B}"/>
                  </a:ext>
                </a:extLst>
              </p:cNvPr>
              <p:cNvSpPr>
                <a:spLocks noGrp="1"/>
              </p:cNvSpPr>
              <p:nvPr>
                <p:ph type="title"/>
              </p:nvPr>
            </p:nvSpPr>
            <p:spPr>
              <a:xfrm>
                <a:off x="711200" y="274638"/>
                <a:ext cx="10871200" cy="1020762"/>
              </a:xfrm>
            </p:spPr>
            <p:txBody>
              <a:bodyPr/>
              <a:lstStyle/>
              <a:p>
                <a:r>
                  <a:rPr lang="en-US" altLang="zh-CN" dirty="0"/>
                  <a:t>Derivation of </a:t>
                </a:r>
                <a14:m>
                  <m:oMath xmlns:m="http://schemas.openxmlformats.org/officeDocument/2006/math">
                    <m:sSub>
                      <m:sSubPr>
                        <m:ctrlPr>
                          <a:rPr lang="zh-CN" altLang="zh-CN" i="1" kern="1200">
                            <a:latin typeface="Cambria Math" panose="02040503050406030204" pitchFamily="18" charset="0"/>
                          </a:rPr>
                        </m:ctrlPr>
                      </m:sSubPr>
                      <m:e>
                        <m:r>
                          <a:rPr lang="en-US" altLang="zh-CN" i="1" kern="1200">
                            <a:latin typeface="Cambria Math" panose="02040503050406030204" pitchFamily="18" charset="0"/>
                          </a:rPr>
                          <m:t>𝑒</m:t>
                        </m:r>
                      </m:e>
                      <m:sub>
                        <m:r>
                          <a:rPr lang="en-US" altLang="zh-CN" i="1" kern="1200">
                            <a:latin typeface="Cambria Math" panose="02040503050406030204" pitchFamily="18" charset="0"/>
                          </a:rPr>
                          <m:t>𝑑</m:t>
                        </m:r>
                      </m:sub>
                    </m:sSub>
                  </m:oMath>
                </a14:m>
                <a:r>
                  <a:rPr lang="en-US" altLang="zh-CN" dirty="0"/>
                  <a:t> and </a:t>
                </a:r>
                <a14:m>
                  <m:oMath xmlns:m="http://schemas.openxmlformats.org/officeDocument/2006/math">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𝑧</m:t>
                            </m:r>
                          </m:e>
                          <m:lim>
                            <m:r>
                              <m:rPr>
                                <m:lit/>
                              </m:rPr>
                              <a:rPr lang="zh-CN" altLang="en-US">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oMath>
                </a14:m>
                <a:r>
                  <a:rPr lang="en-US" altLang="zh-CN" dirty="0"/>
                  <a:t> </a:t>
                </a:r>
                <a:endParaRPr lang="zh-CN" altLang="en-US" dirty="0"/>
              </a:p>
            </p:txBody>
          </p:sp>
        </mc:Choice>
        <mc:Fallback xmlns="">
          <p:sp>
            <p:nvSpPr>
              <p:cNvPr id="4" name="标题 1">
                <a:extLst>
                  <a:ext uri="{FF2B5EF4-FFF2-40B4-BE49-F238E27FC236}">
                    <a16:creationId xmlns:a16="http://schemas.microsoft.com/office/drawing/2014/main" id="{845813BB-BAEB-41C1-9327-82994019B80B}"/>
                  </a:ext>
                </a:extLst>
              </p:cNvPr>
              <p:cNvSpPr>
                <a:spLocks noGrp="1" noRot="1" noChangeAspect="1" noMove="1" noResize="1" noEditPoints="1" noAdjustHandles="1" noChangeArrowheads="1" noChangeShapeType="1" noTextEdit="1"/>
              </p:cNvSpPr>
              <p:nvPr>
                <p:ph type="title"/>
              </p:nvPr>
            </p:nvSpPr>
            <p:spPr>
              <a:xfrm>
                <a:off x="711200" y="274638"/>
                <a:ext cx="10871200" cy="1020762"/>
              </a:xfrm>
              <a:blipFill>
                <a:blip r:embed="rId4"/>
                <a:stretch>
                  <a:fillRect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609600" y="1950720"/>
                <a:ext cx="4983480" cy="617028"/>
              </a:xfrm>
              <a:prstGeom prst="rect">
                <a:avLst/>
              </a:prstGeom>
              <a:noFill/>
            </p:spPr>
            <p:txBody>
              <a:bodyPr wrap="square" rtlCol="0">
                <a:spAutoFit/>
              </a:bodyPr>
              <a:lstStyle/>
              <a:p>
                <a:r>
                  <a:rPr lang="en-US" altLang="zh-CN" sz="2400" dirty="0"/>
                  <a:t>discretization of </a:t>
                </a:r>
                <a14:m>
                  <m:oMath xmlns:m="http://schemas.openxmlformats.org/officeDocument/2006/math">
                    <m:sSubSup>
                      <m:sSubSupPr>
                        <m:ctrlPr>
                          <a:rPr lang="zh-CN" altLang="zh-CN" sz="2400" i="1">
                            <a:latin typeface="Cambria Math" panose="02040503050406030204" pitchFamily="18" charset="0"/>
                          </a:rPr>
                        </m:ctrlPr>
                      </m:sSubSupPr>
                      <m:e>
                        <m:limUpp>
                          <m:limUppPr>
                            <m:ctrlPr>
                              <a:rPr lang="zh-CN" altLang="zh-CN" sz="2400" i="1">
                                <a:latin typeface="Cambria Math" panose="02040503050406030204" pitchFamily="18" charset="0"/>
                              </a:rPr>
                            </m:ctrlPr>
                          </m:limUppPr>
                          <m:e>
                            <m:r>
                              <a:rPr lang="en-US" altLang="zh-CN" i="1">
                                <a:latin typeface="Cambria Math" panose="02040503050406030204" pitchFamily="18" charset="0"/>
                              </a:rPr>
                              <m:t>𝛼</m:t>
                            </m:r>
                          </m:e>
                          <m:lim>
                            <m:r>
                              <a:rPr lang="en-US" altLang="zh-CN" i="1">
                                <a:latin typeface="Cambria Math" panose="02040503050406030204" pitchFamily="18" charset="0"/>
                              </a:rPr>
                              <m:t>^</m:t>
                            </m:r>
                          </m:lim>
                        </m:limUpp>
                      </m:e>
                      <m:sub>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r>
                              <a:rPr lang="en-US" altLang="zh-CN" i="1">
                                <a:latin typeface="Cambria Math" panose="02040503050406030204" pitchFamily="18" charset="0"/>
                              </a:rPr>
                              <m:t>+1</m:t>
                            </m:r>
                          </m:sub>
                        </m:sSub>
                      </m:sub>
                      <m:sup>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sub>
                        </m:sSub>
                      </m:sup>
                    </m:sSubSup>
                  </m:oMath>
                </a14:m>
                <a:r>
                  <a:rPr lang="en-US" altLang="zh-CN" sz="2400" dirty="0"/>
                  <a:t>, </a:t>
                </a:r>
                <a14:m>
                  <m:oMath xmlns:m="http://schemas.openxmlformats.org/officeDocument/2006/math">
                    <m:sSubSup>
                      <m:sSubSupPr>
                        <m:ctrlPr>
                          <a:rPr lang="zh-CN" altLang="zh-CN" sz="2400" i="1">
                            <a:latin typeface="Cambria Math" panose="02040503050406030204" pitchFamily="18" charset="0"/>
                          </a:rPr>
                        </m:ctrlPr>
                      </m:sSubSupPr>
                      <m:e>
                        <m:limUpp>
                          <m:limUppPr>
                            <m:ctrlPr>
                              <a:rPr lang="zh-CN" altLang="zh-CN" sz="2400" i="1">
                                <a:latin typeface="Cambria Math" panose="02040503050406030204" pitchFamily="18" charset="0"/>
                              </a:rPr>
                            </m:ctrlPr>
                          </m:limUppPr>
                          <m:e>
                            <m:r>
                              <a:rPr lang="en-US" altLang="zh-CN" i="1">
                                <a:latin typeface="Cambria Math" panose="02040503050406030204" pitchFamily="18" charset="0"/>
                              </a:rPr>
                              <m:t>𝛽</m:t>
                            </m:r>
                          </m:e>
                          <m:lim>
                            <m:r>
                              <a:rPr lang="en-US" altLang="zh-CN" i="1">
                                <a:latin typeface="Cambria Math" panose="02040503050406030204" pitchFamily="18" charset="0"/>
                              </a:rPr>
                              <m:t>^</m:t>
                            </m:r>
                          </m:lim>
                        </m:limUpp>
                      </m:e>
                      <m:sub>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r>
                              <a:rPr lang="en-US" altLang="zh-CN" i="1">
                                <a:latin typeface="Cambria Math" panose="02040503050406030204" pitchFamily="18" charset="0"/>
                              </a:rPr>
                              <m:t>+1</m:t>
                            </m:r>
                          </m:sub>
                        </m:sSub>
                      </m:sub>
                      <m:sup>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sub>
                        </m:sSub>
                      </m:sup>
                    </m:sSubSup>
                  </m:oMath>
                </a14:m>
                <a:r>
                  <a:rPr lang="zh-CN" altLang="en-US" sz="2400" dirty="0"/>
                  <a:t> </a:t>
                </a:r>
                <a:r>
                  <a:rPr lang="en-US" altLang="zh-CN" sz="2400" dirty="0"/>
                  <a:t>and </a:t>
                </a:r>
                <a14:m>
                  <m:oMath xmlns:m="http://schemas.openxmlformats.org/officeDocument/2006/math">
                    <m:sSubSup>
                      <m:sSubSupPr>
                        <m:ctrlPr>
                          <a:rPr lang="zh-CN" altLang="zh-CN" sz="2400" i="1">
                            <a:latin typeface="Cambria Math" panose="02040503050406030204" pitchFamily="18" charset="0"/>
                          </a:rPr>
                        </m:ctrlPr>
                      </m:sSubSupPr>
                      <m:e>
                        <m:limUpp>
                          <m:limUppPr>
                            <m:ctrlPr>
                              <a:rPr lang="zh-CN" altLang="zh-CN" sz="2400" i="1">
                                <a:latin typeface="Cambria Math" panose="02040503050406030204" pitchFamily="18" charset="0"/>
                              </a:rPr>
                            </m:ctrlPr>
                          </m:limUppPr>
                          <m:e>
                            <m:r>
                              <a:rPr lang="en-US" altLang="zh-CN" i="1">
                                <a:latin typeface="Cambria Math" panose="02040503050406030204" pitchFamily="18" charset="0"/>
                              </a:rPr>
                              <m:t>𝛾</m:t>
                            </m:r>
                          </m:e>
                          <m:lim>
                            <m:r>
                              <a:rPr lang="en-US" altLang="zh-CN" i="1">
                                <a:latin typeface="Cambria Math" panose="02040503050406030204" pitchFamily="18" charset="0"/>
                              </a:rPr>
                              <m:t>^</m:t>
                            </m:r>
                          </m:lim>
                        </m:limUpp>
                      </m:e>
                      <m:sub>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r>
                              <a:rPr lang="en-US" altLang="zh-CN" i="1">
                                <a:latin typeface="Cambria Math" panose="02040503050406030204" pitchFamily="18" charset="0"/>
                              </a:rPr>
                              <m:t>+1</m:t>
                            </m:r>
                          </m:sub>
                        </m:sSub>
                      </m:sub>
                      <m:sup>
                        <m:sSub>
                          <m:sSubPr>
                            <m:ctrlPr>
                              <a:rPr lang="zh-CN" altLang="zh-CN" sz="2400"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𝑘</m:t>
                            </m:r>
                          </m:sub>
                        </m:sSub>
                      </m:sup>
                    </m:sSubSup>
                  </m:oMath>
                </a14:m>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609600" y="1950720"/>
                <a:ext cx="4983480" cy="617028"/>
              </a:xfrm>
              <a:prstGeom prst="rect">
                <a:avLst/>
              </a:prstGeom>
              <a:blipFill>
                <a:blip r:embed="rId5"/>
                <a:stretch>
                  <a:fillRect l="-1834" b="-12871"/>
                </a:stretch>
              </a:blipFill>
            </p:spPr>
            <p:txBody>
              <a:bodyPr/>
              <a:lstStyle/>
              <a:p>
                <a:r>
                  <a:rPr lang="zh-CN" altLang="en-US">
                    <a:noFill/>
                  </a:rPr>
                  <a:t> </a:t>
                </a:r>
              </a:p>
            </p:txBody>
          </p:sp>
        </mc:Fallback>
      </mc:AlternateContent>
      <p:grpSp>
        <p:nvGrpSpPr>
          <p:cNvPr id="18" name="组合 17"/>
          <p:cNvGrpSpPr/>
          <p:nvPr/>
        </p:nvGrpSpPr>
        <p:grpSpPr>
          <a:xfrm>
            <a:off x="1301866" y="2647497"/>
            <a:ext cx="3682355" cy="2011995"/>
            <a:chOff x="1301866" y="2647497"/>
            <a:chExt cx="3682355" cy="2011995"/>
          </a:xfrm>
        </p:grpSpPr>
        <mc:AlternateContent xmlns:mc="http://schemas.openxmlformats.org/markup-compatibility/2006" xmlns:a14="http://schemas.microsoft.com/office/drawing/2010/main">
          <mc:Choice Requires="a14">
            <p:sp>
              <p:nvSpPr>
                <p:cNvPr id="11" name="矩形 10"/>
                <p:cNvSpPr/>
                <p:nvPr/>
              </p:nvSpPr>
              <p:spPr>
                <a:xfrm>
                  <a:off x="1301866" y="2647497"/>
                  <a:ext cx="3138039" cy="819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𝛼</m:t>
                                </m:r>
                              </m:e>
                              <m:lim>
                                <m:r>
                                  <m:rPr>
                                    <m:lit/>
                                  </m:rPr>
                                  <a:rPr lang="zh-CN" altLang="en-US" sz="2000" i="0">
                                    <a:latin typeface="Cambria Math" panose="02040503050406030204" pitchFamily="18" charset="0"/>
                                  </a:rPr>
                                  <m:t>^</m:t>
                                </m:r>
                              </m:lim>
                            </m:limUpp>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nary>
                          <m:naryPr>
                            <m:chr m:val="∬"/>
                            <m:limLoc m:val="subSup"/>
                            <m:ctrlPr>
                              <a:rPr lang="zh-CN" altLang="en-US" sz="2000" i="1">
                                <a:latin typeface="Cambria Math" panose="02040503050406030204" pitchFamily="18" charset="0"/>
                              </a:rPr>
                            </m:ctrlPr>
                          </m:naryPr>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𝑘</m:t>
                                </m:r>
                                <m:r>
                                  <a:rPr lang="zh-CN" altLang="en-US" sz="2000" i="0">
                                    <a:latin typeface="Cambria Math" panose="02040503050406030204" pitchFamily="18" charset="0"/>
                                  </a:rPr>
                                  <m:t>+1</m:t>
                                </m:r>
                              </m:sub>
                            </m:sSub>
                          </m:sup>
                          <m:e>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𝑹</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𝜏</m:t>
                                    </m:r>
                                  </m:sub>
                                </m:sSub>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b="1" i="1">
                                        <a:latin typeface="Cambria Math" panose="02040503050406030204" pitchFamily="18" charset="0"/>
                                      </a:rPr>
                                      <m:t>𝑻</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𝜏</m:t>
                                </m:r>
                              </m:sub>
                              <m:sup>
                                <m:r>
                                  <a:rPr lang="zh-CN" altLang="en-US" sz="2000" i="1">
                                    <a:latin typeface="Cambria Math" panose="02040503050406030204" pitchFamily="18" charset="0"/>
                                  </a:rPr>
                                  <m:t>𝑏</m:t>
                                </m:r>
                              </m:sup>
                            </m:sSubSup>
                            <m:r>
                              <a:rPr lang="zh-CN" altLang="en-US" sz="2000" i="1">
                                <a:latin typeface="Cambria Math" panose="02040503050406030204" pitchFamily="18" charset="0"/>
                              </a:rPr>
                              <m:t>𝑑</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𝜏</m:t>
                                </m:r>
                              </m:e>
                              <m:sup>
                                <m:r>
                                  <a:rPr lang="zh-CN" altLang="en-US" sz="2000" i="0">
                                    <a:latin typeface="Cambria Math" panose="02040503050406030204" pitchFamily="18" charset="0"/>
                                  </a:rPr>
                                  <m:t>2</m:t>
                                </m:r>
                              </m:sup>
                            </m:sSup>
                          </m:e>
                        </m:nary>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1301866" y="2647497"/>
                  <a:ext cx="3138039" cy="81913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1301866" y="3295427"/>
                  <a:ext cx="2519985"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𝛽</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0">
                                    <a:latin typeface="Cambria Math" panose="02040503050406030204" pitchFamily="18" charset="0"/>
                                  </a:rPr>
                                  <m:t>+1</m:t>
                                </m:r>
                              </m:sub>
                            </m:sSub>
                          </m:sup>
                          <m:e>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𝑹</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𝜏</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𝑻</m:t>
                                    </m:r>
                                  </m:e>
                                  <m:lim>
                                    <m:r>
                                      <m:rPr>
                                        <m:lit/>
                                      </m:rPr>
                                      <a:rPr lang="zh-CN" altLang="en-US" i="0">
                                        <a:latin typeface="Cambria Math" panose="02040503050406030204" pitchFamily="18" charset="0"/>
                                      </a:rPr>
                                      <m:t>^</m:t>
                                    </m:r>
                                  </m:lim>
                                </m:limUpp>
                              </m:e>
                              <m:sub>
                                <m:r>
                                  <a:rPr lang="zh-CN" altLang="en-US" i="1">
                                    <a:latin typeface="Cambria Math" panose="02040503050406030204" pitchFamily="18" charset="0"/>
                                  </a:rPr>
                                  <m:t>𝜏</m:t>
                                </m:r>
                              </m:sub>
                              <m:sup>
                                <m:r>
                                  <a:rPr lang="zh-CN" altLang="en-US" i="1">
                                    <a:latin typeface="Cambria Math" panose="02040503050406030204" pitchFamily="18" charset="0"/>
                                  </a:rPr>
                                  <m:t>𝑏</m:t>
                                </m:r>
                              </m:sup>
                            </m:sSubSup>
                            <m:r>
                              <a:rPr lang="zh-CN" altLang="en-US" i="1">
                                <a:latin typeface="Cambria Math" panose="02040503050406030204" pitchFamily="18" charset="0"/>
                              </a:rPr>
                              <m:t>𝑑</m:t>
                            </m:r>
                            <m:r>
                              <a:rPr lang="zh-CN" altLang="en-US" i="1">
                                <a:latin typeface="Cambria Math" panose="02040503050406030204" pitchFamily="18" charset="0"/>
                              </a:rPr>
                              <m:t>𝜏</m:t>
                            </m:r>
                          </m:e>
                        </m:nary>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1301866" y="3295427"/>
                  <a:ext cx="2519985" cy="74661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1301866" y="3912877"/>
                  <a:ext cx="3682355"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𝛾</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0">
                                    <a:latin typeface="Cambria Math" panose="02040503050406030204" pitchFamily="18" charset="0"/>
                                  </a:rPr>
                                  <m:t>+1</m:t>
                                </m:r>
                              </m:sub>
                            </m:sSub>
                          </m:sup>
                          <m:e>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b="1" i="0">
                                <a:latin typeface="Cambria Math" panose="02040503050406030204" pitchFamily="18" charset="0"/>
                              </a:rPr>
                              <m:t>𝛀</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𝝎</m:t>
                                    </m:r>
                                  </m:e>
                                  <m:lim>
                                    <m:r>
                                      <m:rPr>
                                        <m:lit/>
                                      </m:rPr>
                                      <a:rPr lang="zh-CN" altLang="en-US" i="0">
                                        <a:latin typeface="Cambria Math" panose="02040503050406030204" pitchFamily="18" charset="0"/>
                                      </a:rPr>
                                      <m:t>^</m:t>
                                    </m:r>
                                  </m:lim>
                                </m:limUpp>
                              </m:e>
                              <m:sub>
                                <m:r>
                                  <a:rPr lang="zh-CN" altLang="en-US" i="1">
                                    <a:latin typeface="Cambria Math" panose="02040503050406030204" pitchFamily="18" charset="0"/>
                                  </a:rPr>
                                  <m:t>𝜏</m:t>
                                </m:r>
                              </m:sub>
                              <m:sup>
                                <m:r>
                                  <a:rPr lang="zh-CN" altLang="en-US" i="1">
                                    <a:latin typeface="Cambria Math" panose="02040503050406030204" pitchFamily="18" charset="0"/>
                                  </a:rPr>
                                  <m:t>𝑏</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𝒃</m:t>
                                </m:r>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a:rPr lang="zh-CN" altLang="en-US" i="1">
                                        <a:latin typeface="Cambria Math" panose="02040503050406030204" pitchFamily="18" charset="0"/>
                                      </a:rPr>
                                      <m:t>𝜏</m:t>
                                    </m:r>
                                  </m:sub>
                                </m:sSub>
                              </m:sub>
                            </m:sSub>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𝛾</m:t>
                                    </m:r>
                                  </m:e>
                                  <m:lim>
                                    <m:r>
                                      <m:rPr>
                                        <m:lit/>
                                      </m:rPr>
                                      <a:rPr lang="zh-CN" altLang="en-US" i="0">
                                        <a:latin typeface="Cambria Math" panose="02040503050406030204" pitchFamily="18" charset="0"/>
                                      </a:rPr>
                                      <m:t>^</m:t>
                                    </m:r>
                                  </m:lim>
                                </m:limUpp>
                              </m:e>
                              <m:sub>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𝜏</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𝑘</m:t>
                                    </m:r>
                                  </m:sub>
                                </m:sSub>
                              </m:sup>
                            </m:sSubSup>
                            <m:r>
                              <a:rPr lang="zh-CN" altLang="en-US" i="1">
                                <a:latin typeface="Cambria Math" panose="02040503050406030204" pitchFamily="18" charset="0"/>
                              </a:rPr>
                              <m:t>𝑑</m:t>
                            </m:r>
                            <m:r>
                              <a:rPr lang="zh-CN" altLang="en-US" i="1">
                                <a:latin typeface="Cambria Math" panose="02040503050406030204" pitchFamily="18" charset="0"/>
                              </a:rPr>
                              <m:t>𝜏</m:t>
                            </m:r>
                          </m:e>
                        </m:nary>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1301866" y="3912877"/>
                  <a:ext cx="3682355" cy="746615"/>
                </a:xfrm>
                <a:prstGeom prst="rect">
                  <a:avLst/>
                </a:prstGeom>
                <a:blipFill>
                  <a:blip r:embed="rId8"/>
                  <a:stretch>
                    <a:fillRect/>
                  </a:stretch>
                </a:blipFill>
              </p:spPr>
              <p:txBody>
                <a:bodyPr/>
                <a:lstStyle/>
                <a:p>
                  <a:r>
                    <a:rPr lang="zh-CN" altLang="en-US">
                      <a:noFill/>
                    </a:rPr>
                    <a:t> </a:t>
                  </a:r>
                </a:p>
              </p:txBody>
            </p:sp>
          </mc:Fallback>
        </mc:AlternateContent>
      </p:grpSp>
      <p:grpSp>
        <p:nvGrpSpPr>
          <p:cNvPr id="17" name="组合 16"/>
          <p:cNvGrpSpPr/>
          <p:nvPr/>
        </p:nvGrpSpPr>
        <p:grpSpPr>
          <a:xfrm>
            <a:off x="6699793" y="2506788"/>
            <a:ext cx="4428135" cy="2068836"/>
            <a:chOff x="6699793" y="2567748"/>
            <a:chExt cx="4428135" cy="2068836"/>
          </a:xfrm>
        </p:grpSpPr>
        <mc:AlternateContent xmlns:mc="http://schemas.openxmlformats.org/markup-compatibility/2006" xmlns:a14="http://schemas.microsoft.com/office/drawing/2010/main">
          <mc:Choice Requires="a14">
            <p:sp>
              <p:nvSpPr>
                <p:cNvPr id="14" name="矩形 13"/>
                <p:cNvSpPr/>
                <p:nvPr/>
              </p:nvSpPr>
              <p:spPr>
                <a:xfrm>
                  <a:off x="6699793" y="2567748"/>
                  <a:ext cx="4428135" cy="669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𝛼</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r>
                              <a:rPr lang="zh-CN" altLang="en-US" sz="2000" i="0">
                                <a:latin typeface="Cambria Math" panose="02040503050406030204" pitchFamily="18" charset="0"/>
                              </a:rPr>
                              <m:t>+1</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𝛼</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𝛽</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1">
                            <a:latin typeface="Cambria Math" panose="02040503050406030204" pitchFamily="18" charset="0"/>
                          </a:rPr>
                          <m:t>𝛿</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r>
                          <a:rPr lang="zh-CN" altLang="en-US" sz="2000" b="1" i="1">
                            <a:latin typeface="Cambria Math" panose="02040503050406030204" pitchFamily="18" charset="0"/>
                          </a:rPr>
                          <m:t>𝑹</m:t>
                        </m:r>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𝛾</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𝑻</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𝑏</m:t>
                            </m:r>
                          </m:sup>
                        </m:sSubSup>
                        <m:r>
                          <a:rPr lang="zh-CN" altLang="en-US" sz="2000" i="1">
                            <a:latin typeface="Cambria Math" panose="02040503050406030204" pitchFamily="18" charset="0"/>
                          </a:rPr>
                          <m:t>𝛿</m:t>
                        </m:r>
                        <m:sSubSup>
                          <m:sSubSupPr>
                            <m:ctrlPr>
                              <a:rPr lang="zh-CN" altLang="en-US" sz="2000" i="1">
                                <a:latin typeface="Cambria Math" panose="02040503050406030204" pitchFamily="18" charset="0"/>
                              </a:rPr>
                            </m:ctrlPr>
                          </m:sSubSupPr>
                          <m:e>
                            <m:r>
                              <a:rPr lang="zh-CN" altLang="en-US" sz="2000" i="1">
                                <a:latin typeface="Cambria Math" panose="02040503050406030204" pitchFamily="18" charset="0"/>
                              </a:rPr>
                              <m:t>𝑡</m:t>
                            </m:r>
                          </m:e>
                          <m:sub>
                            <m:r>
                              <a:rPr lang="zh-CN" altLang="en-US" sz="2000" i="1">
                                <a:latin typeface="Cambria Math" panose="02040503050406030204" pitchFamily="18" charset="0"/>
                              </a:rPr>
                              <m:t>𝑖</m:t>
                            </m:r>
                          </m:sub>
                          <m:sup>
                            <m:r>
                              <a:rPr lang="zh-CN" altLang="en-US" sz="2000" i="0">
                                <a:latin typeface="Cambria Math" panose="02040503050406030204" pitchFamily="18" charset="0"/>
                              </a:rPr>
                              <m:t>2</m:t>
                            </m:r>
                          </m:sup>
                        </m:sSubSup>
                      </m:oMath>
                    </m:oMathPara>
                  </a14:m>
                  <a:endParaRPr lang="zh-CN" altLang="en-US" sz="2000" dirty="0"/>
                </a:p>
              </p:txBody>
            </p:sp>
          </mc:Choice>
          <mc:Fallback xmlns="">
            <p:sp>
              <p:nvSpPr>
                <p:cNvPr id="14" name="矩形 13"/>
                <p:cNvSpPr>
                  <a:spLocks noRot="1" noChangeAspect="1" noMove="1" noResize="1" noEditPoints="1" noAdjustHandles="1" noChangeArrowheads="1" noChangeShapeType="1" noTextEdit="1"/>
                </p:cNvSpPr>
                <p:nvPr/>
              </p:nvSpPr>
              <p:spPr>
                <a:xfrm>
                  <a:off x="6699793" y="2567748"/>
                  <a:ext cx="4428135" cy="66967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6699793" y="3179582"/>
                  <a:ext cx="3142079" cy="582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𝛽</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r>
                              <a:rPr lang="zh-CN" altLang="en-US" sz="2000" i="0">
                                <a:latin typeface="Cambria Math" panose="02040503050406030204" pitchFamily="18" charset="0"/>
                              </a:rPr>
                              <m:t>+1</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𝛽</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r>
                          <a:rPr lang="zh-CN" altLang="en-US" sz="2000" b="1" i="1">
                            <a:latin typeface="Cambria Math" panose="02040503050406030204" pitchFamily="18" charset="0"/>
                          </a:rPr>
                          <m:t>𝑹</m:t>
                        </m:r>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𝛾</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r>
                              <a:rPr lang="zh-CN" altLang="en-US" sz="2000" b="1" i="1">
                                <a:latin typeface="Cambria Math" panose="02040503050406030204" pitchFamily="18" charset="0"/>
                              </a:rPr>
                              <m:t>𝑻</m:t>
                            </m:r>
                          </m:e>
                          <m:sub>
                            <m:r>
                              <a:rPr lang="zh-CN" altLang="en-US" sz="2000" i="1">
                                <a:latin typeface="Cambria Math" panose="02040503050406030204" pitchFamily="18" charset="0"/>
                              </a:rPr>
                              <m:t>𝑖</m:t>
                            </m:r>
                          </m:sub>
                          <m:sup>
                            <m:r>
                              <a:rPr lang="zh-CN" altLang="en-US" sz="2000" i="1">
                                <a:latin typeface="Cambria Math" panose="02040503050406030204" pitchFamily="18" charset="0"/>
                              </a:rPr>
                              <m:t>𝑏</m:t>
                            </m:r>
                          </m:sup>
                        </m:sSubSup>
                        <m:r>
                          <a:rPr lang="zh-CN" altLang="en-US" sz="2000" i="1">
                            <a:latin typeface="Cambria Math" panose="02040503050406030204" pitchFamily="18" charset="0"/>
                          </a:rPr>
                          <m:t>𝛿</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𝑖</m:t>
                            </m:r>
                          </m:sub>
                        </m:sSub>
                      </m:oMath>
                    </m:oMathPara>
                  </a14:m>
                  <a:endParaRPr lang="zh-CN" altLang="en-US" sz="2000" dirty="0"/>
                </a:p>
              </p:txBody>
            </p:sp>
          </mc:Choice>
          <mc:Fallback xmlns="">
            <p:sp>
              <p:nvSpPr>
                <p:cNvPr id="15" name="矩形 14"/>
                <p:cNvSpPr>
                  <a:spLocks noRot="1" noChangeAspect="1" noMove="1" noResize="1" noEditPoints="1" noAdjustHandles="1" noChangeArrowheads="1" noChangeShapeType="1" noTextEdit="1"/>
                </p:cNvSpPr>
                <p:nvPr/>
              </p:nvSpPr>
              <p:spPr>
                <a:xfrm>
                  <a:off x="6699793" y="3179582"/>
                  <a:ext cx="3142079" cy="58259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699793" y="3713254"/>
                  <a:ext cx="3672800"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𝛾</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r>
                              <a:rPr lang="zh-CN" altLang="en-US" sz="2000" i="0">
                                <a:latin typeface="Cambria Math" panose="02040503050406030204" pitchFamily="18" charset="0"/>
                              </a:rPr>
                              <m:t>+1</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sSubSup>
                          <m:sSubSupPr>
                            <m:ctrlPr>
                              <a:rPr lang="zh-CN" altLang="en-US" sz="2000" i="1">
                                <a:latin typeface="Cambria Math" panose="02040503050406030204" pitchFamily="18" charset="0"/>
                              </a:rPr>
                            </m:ctrlPr>
                          </m:sSubSupPr>
                          <m:e>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𝛾</m:t>
                                </m:r>
                              </m:e>
                              <m:lim>
                                <m:r>
                                  <m:rPr>
                                    <m:lit/>
                                  </m:rPr>
                                  <a:rPr lang="zh-CN" altLang="en-US" sz="2000" i="0">
                                    <a:latin typeface="Cambria Math" panose="02040503050406030204" pitchFamily="18" charset="0"/>
                                  </a:rPr>
                                  <m:t>^</m:t>
                                </m:r>
                              </m:lim>
                            </m:limUpp>
                          </m:e>
                          <m:sub>
                            <m:r>
                              <a:rPr lang="zh-CN" altLang="en-US" sz="2000" i="1">
                                <a:latin typeface="Cambria Math" panose="02040503050406030204" pitchFamily="18" charset="0"/>
                              </a:rPr>
                              <m:t>𝑖</m:t>
                            </m:r>
                          </m:sub>
                          <m:sup>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𝑏</m:t>
                                </m:r>
                              </m:e>
                              <m:sub>
                                <m:r>
                                  <a:rPr lang="zh-CN" altLang="en-US" sz="2000" i="1">
                                    <a:latin typeface="Cambria Math" panose="02040503050406030204" pitchFamily="18" charset="0"/>
                                  </a:rPr>
                                  <m:t>𝑘</m:t>
                                </m:r>
                              </m:sub>
                            </m:sSub>
                          </m:sup>
                        </m:sSubSup>
                        <m:r>
                          <a:rPr lang="zh-CN" altLang="en-US" sz="2000" i="0">
                            <a:latin typeface="Cambria Math" panose="02040503050406030204" pitchFamily="18" charset="0"/>
                          </a:rPr>
                          <m:t>⊗</m:t>
                        </m:r>
                        <m:d>
                          <m:dPr>
                            <m:begChr m:val="["/>
                            <m:endChr m:val="]"/>
                            <m:ctrlPr>
                              <a:rPr lang="zh-CN" altLang="en-US" sz="2000" i="1">
                                <a:latin typeface="Cambria Math" panose="02040503050406030204" pitchFamily="18" charset="0"/>
                              </a:rPr>
                            </m:ctrlPr>
                          </m:dPr>
                          <m:e>
                            <m:eqArr>
                              <m:eqArrPr>
                                <m:ctrlPr>
                                  <a:rPr lang="zh-CN" altLang="en-US" sz="2000" i="1">
                                    <a:latin typeface="Cambria Math" panose="02040503050406030204" pitchFamily="18" charset="0"/>
                                  </a:rPr>
                                </m:ctrlPr>
                              </m:eqArrPr>
                              <m:e>
                                <m:r>
                                  <a:rPr lang="zh-CN" altLang="en-US" sz="2000" i="0">
                                    <a:latin typeface="Cambria Math" panose="02040503050406030204" pitchFamily="18" charset="0"/>
                                  </a:rPr>
                                  <m:t>&amp;1</m:t>
                                </m:r>
                              </m:e>
                              <m:e>
                                <m:r>
                                  <a:rPr lang="zh-CN" altLang="en-US" sz="2000" i="0">
                                    <a:latin typeface="Cambria Math" panose="02040503050406030204" pitchFamily="18" charset="0"/>
                                  </a:rPr>
                                  <m:t>&amp;</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0">
                                        <a:latin typeface="Cambria Math" panose="02040503050406030204" pitchFamily="18" charset="0"/>
                                      </a:rPr>
                                      <m:t>2</m:t>
                                    </m:r>
                                  </m:den>
                                </m:f>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b="1" i="1">
                                        <a:latin typeface="Cambria Math" panose="02040503050406030204" pitchFamily="18" charset="0"/>
                                      </a:rPr>
                                      <m:t>𝝎</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𝑚</m:t>
                                        </m:r>
                                      </m:e>
                                      <m:sub>
                                        <m:r>
                                          <a:rPr lang="zh-CN" altLang="en-US" sz="2000" i="1">
                                            <a:latin typeface="Cambria Math" panose="02040503050406030204" pitchFamily="18" charset="0"/>
                                          </a:rPr>
                                          <m:t>𝑖</m:t>
                                        </m:r>
                                      </m:sub>
                                    </m:sSub>
                                  </m:sub>
                                </m:sSub>
                                <m:r>
                                  <a:rPr lang="en-US" altLang="zh-CN" sz="2000" i="1" smtClean="0">
                                    <a:latin typeface="Cambria Math" panose="02040503050406030204" pitchFamily="18" charset="0"/>
                                  </a:rPr>
                                  <m:t>−</m:t>
                                </m:r>
                                <m:sSub>
                                  <m:sSubPr>
                                    <m:ctrlPr>
                                      <a:rPr lang="zh-CN" altLang="en-US" sz="2000" i="1">
                                        <a:latin typeface="Cambria Math" panose="02040503050406030204" pitchFamily="18" charset="0"/>
                                      </a:rPr>
                                    </m:ctrlPr>
                                  </m:sSubPr>
                                  <m:e>
                                    <m:bar>
                                      <m:barPr>
                                        <m:pos m:val="top"/>
                                        <m:ctrlPr>
                                          <a:rPr lang="zh-CN" altLang="en-US" sz="2000" i="1">
                                            <a:latin typeface="Cambria Math" panose="02040503050406030204" pitchFamily="18" charset="0"/>
                                          </a:rPr>
                                        </m:ctrlPr>
                                      </m:barPr>
                                      <m:e>
                                        <m:r>
                                          <a:rPr lang="zh-CN" altLang="en-US" sz="2000" b="1" i="1">
                                            <a:latin typeface="Cambria Math" panose="02040503050406030204" pitchFamily="18" charset="0"/>
                                          </a:rPr>
                                          <m:t>𝒃</m:t>
                                        </m:r>
                                      </m:e>
                                    </m:ba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𝜔</m:t>
                                        </m:r>
                                      </m:e>
                                      <m:sub>
                                        <m:r>
                                          <a:rPr lang="zh-CN" altLang="en-US" sz="2000" i="1">
                                            <a:latin typeface="Cambria Math" panose="02040503050406030204" pitchFamily="18" charset="0"/>
                                          </a:rPr>
                                          <m:t>𝑘</m:t>
                                        </m:r>
                                      </m:sub>
                                    </m:sSub>
                                  </m:sub>
                                </m:sSub>
                                <m:r>
                                  <a:rPr lang="zh-CN" altLang="en-US" sz="2000" i="0">
                                    <a:latin typeface="Cambria Math" panose="02040503050406030204" pitchFamily="18" charset="0"/>
                                  </a:rPr>
                                  <m:t>)</m:t>
                                </m:r>
                                <m:r>
                                  <a:rPr lang="zh-CN" altLang="en-US" sz="2000" i="1">
                                    <a:latin typeface="Cambria Math" panose="02040503050406030204" pitchFamily="18" charset="0"/>
                                  </a:rPr>
                                  <m:t>𝛿</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𝑡</m:t>
                                    </m:r>
                                  </m:e>
                                  <m:sub>
                                    <m:r>
                                      <a:rPr lang="zh-CN" altLang="en-US" sz="2000" i="1">
                                        <a:latin typeface="Cambria Math" panose="02040503050406030204" pitchFamily="18" charset="0"/>
                                      </a:rPr>
                                      <m:t>𝑖</m:t>
                                    </m:r>
                                  </m:sub>
                                </m:sSub>
                              </m:e>
                            </m:eqArr>
                          </m:e>
                        </m:d>
                      </m:oMath>
                    </m:oMathPara>
                  </a14:m>
                  <a:endParaRPr lang="zh-CN" altLang="en-US" sz="2000" dirty="0"/>
                </a:p>
              </p:txBody>
            </p:sp>
          </mc:Choice>
          <mc:Fallback xmlns="">
            <p:sp>
              <p:nvSpPr>
                <p:cNvPr id="16" name="矩形 15"/>
                <p:cNvSpPr>
                  <a:spLocks noRot="1" noChangeAspect="1" noMove="1" noResize="1" noEditPoints="1" noAdjustHandles="1" noChangeArrowheads="1" noChangeShapeType="1" noTextEdit="1"/>
                </p:cNvSpPr>
                <p:nvPr/>
              </p:nvSpPr>
              <p:spPr>
                <a:xfrm>
                  <a:off x="6699793" y="3713254"/>
                  <a:ext cx="3672800" cy="923330"/>
                </a:xfrm>
                <a:prstGeom prst="rect">
                  <a:avLst/>
                </a:prstGeom>
                <a:blipFill>
                  <a:blip r:embed="rId11"/>
                  <a:stretch>
                    <a:fillRect/>
                  </a:stretch>
                </a:blipFill>
              </p:spPr>
              <p:txBody>
                <a:bodyPr/>
                <a:lstStyle/>
                <a:p>
                  <a:r>
                    <a:rPr lang="zh-CN" altLang="en-US">
                      <a:noFill/>
                    </a:rPr>
                    <a:t> </a:t>
                  </a:r>
                </a:p>
              </p:txBody>
            </p:sp>
          </mc:Fallback>
        </mc:AlternateContent>
      </p:grpSp>
      <p:sp>
        <p:nvSpPr>
          <p:cNvPr id="19" name="右箭头 18"/>
          <p:cNvSpPr/>
          <p:nvPr/>
        </p:nvSpPr>
        <p:spPr>
          <a:xfrm>
            <a:off x="5171818" y="3176459"/>
            <a:ext cx="1340379" cy="475835"/>
          </a:xfrm>
          <a:prstGeom prst="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609600" y="4503076"/>
                <a:ext cx="4983480" cy="461665"/>
              </a:xfrm>
              <a:prstGeom prst="rect">
                <a:avLst/>
              </a:prstGeom>
              <a:noFill/>
            </p:spPr>
            <p:txBody>
              <a:bodyPr wrap="square" rtlCol="0">
                <a:spAutoFit/>
              </a:bodyPr>
              <a:lstStyle/>
              <a:p>
                <a:r>
                  <a:rPr lang="en-US" altLang="zh-CN" sz="2400" dirty="0"/>
                  <a:t>derivation of </a:t>
                </a:r>
                <a14:m>
                  <m:oMath xmlns:m="http://schemas.openxmlformats.org/officeDocument/2006/math">
                    <m:sSubSup>
                      <m:sSubSupPr>
                        <m:ctrlPr>
                          <a:rPr lang="zh-CN" altLang="zh-CN" sz="2400" i="1">
                            <a:latin typeface="Cambria Math" panose="02040503050406030204" pitchFamily="18" charset="0"/>
                          </a:rPr>
                        </m:ctrlPr>
                      </m:sSubSupPr>
                      <m:e>
                        <m:r>
                          <a:rPr lang="en-US" altLang="zh-CN" i="1">
                            <a:latin typeface="Cambria Math" panose="02040503050406030204" pitchFamily="18" charset="0"/>
                          </a:rPr>
                          <m:t>𝑊</m:t>
                        </m:r>
                      </m:e>
                      <m:sub>
                        <m:r>
                          <a:rPr lang="en-US" altLang="zh-CN" i="1">
                            <a:latin typeface="Cambria Math" panose="02040503050406030204" pitchFamily="18" charset="0"/>
                          </a:rPr>
                          <m:t>𝑑</m:t>
                        </m:r>
                      </m:sub>
                      <m:sup>
                        <m:r>
                          <a:rPr lang="en-US" altLang="zh-CN" i="1">
                            <a:latin typeface="Cambria Math" panose="02040503050406030204" pitchFamily="18" charset="0"/>
                          </a:rPr>
                          <m:t>𝑘</m:t>
                        </m:r>
                      </m:sup>
                    </m:sSubSup>
                  </m:oMath>
                </a14:m>
                <a:endParaRPr lang="zh-CN" altLang="en-US" sz="24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609600" y="4503076"/>
                <a:ext cx="4983480" cy="461665"/>
              </a:xfrm>
              <a:prstGeom prst="rect">
                <a:avLst/>
              </a:prstGeom>
              <a:blipFill>
                <a:blip r:embed="rId12"/>
                <a:stretch>
                  <a:fillRect l="-1834" t="-9333" b="-32000"/>
                </a:stretch>
              </a:blipFill>
            </p:spPr>
            <p:txBody>
              <a:bodyPr/>
              <a:lstStyle/>
              <a:p>
                <a:r>
                  <a:rPr lang="zh-CN" altLang="en-US">
                    <a:noFill/>
                  </a:rPr>
                  <a:t> </a:t>
                </a:r>
              </a:p>
            </p:txBody>
          </p:sp>
        </mc:Fallback>
      </mc:AlternateContent>
      <p:grpSp>
        <p:nvGrpSpPr>
          <p:cNvPr id="25" name="组合 24"/>
          <p:cNvGrpSpPr/>
          <p:nvPr/>
        </p:nvGrpSpPr>
        <p:grpSpPr>
          <a:xfrm>
            <a:off x="3848318" y="4957025"/>
            <a:ext cx="4596964" cy="937500"/>
            <a:chOff x="3848318" y="4852003"/>
            <a:chExt cx="4596964" cy="937500"/>
          </a:xfrm>
        </p:grpSpPr>
        <mc:AlternateContent xmlns:mc="http://schemas.openxmlformats.org/markup-compatibility/2006" xmlns:a14="http://schemas.microsoft.com/office/drawing/2010/main">
          <mc:Choice Requires="a14">
            <p:sp>
              <p:nvSpPr>
                <p:cNvPr id="22" name="矩形 21"/>
                <p:cNvSpPr/>
                <p:nvPr/>
              </p:nvSpPr>
              <p:spPr>
                <a:xfrm>
                  <a:off x="4222427" y="4852003"/>
                  <a:ext cx="38487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𝑧</m:t>
                                </m:r>
                              </m:e>
                              <m:sub>
                                <m:r>
                                  <a:rPr lang="zh-CN" altLang="en-US" sz="2400" i="1">
                                    <a:latin typeface="Cambria Math" panose="02040503050406030204" pitchFamily="18" charset="0"/>
                                  </a:rPr>
                                  <m:t>𝑛</m:t>
                                </m:r>
                                <m:r>
                                  <a:rPr lang="zh-CN" altLang="en-US" sz="2400" i="0">
                                    <a:latin typeface="Cambria Math" panose="02040503050406030204" pitchFamily="18" charset="0"/>
                                  </a:rPr>
                                  <m:t>+1</m:t>
                                </m:r>
                              </m:sub>
                            </m:sSub>
                            <m:r>
                              <a:rPr lang="zh-CN" altLang="en-US" sz="2400" i="0">
                                <a:latin typeface="Cambria Math" panose="02040503050406030204" pitchFamily="18" charset="0"/>
                              </a:rPr>
                              <m:t>=</m:t>
                            </m:r>
                            <m:r>
                              <a:rPr lang="zh-CN" altLang="en-US" sz="2400" i="1">
                                <a:latin typeface="Cambria Math" panose="02040503050406030204" pitchFamily="18" charset="0"/>
                              </a:rPr>
                              <m:t>𝑓</m:t>
                            </m:r>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𝑧</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𝜂</m:t>
                                </m:r>
                              </m:e>
                              <m:sub>
                                <m:r>
                                  <a:rPr lang="zh-CN" altLang="en-US" sz="2400" i="1">
                                    <a:latin typeface="Cambria Math" panose="02040503050406030204" pitchFamily="18" charset="0"/>
                                  </a:rPr>
                                  <m:t>𝑛</m:t>
                                </m:r>
                              </m:sub>
                              <m:sup>
                                <m:r>
                                  <a:rPr lang="zh-CN" altLang="en-US" sz="2400" i="1">
                                    <a:latin typeface="Cambria Math" panose="02040503050406030204" pitchFamily="18" charset="0"/>
                                  </a:rPr>
                                  <m:t>𝑧</m:t>
                                </m:r>
                              </m:sup>
                            </m:sSubSup>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𝜂</m:t>
                                </m:r>
                              </m:e>
                              <m:sub>
                                <m:r>
                                  <a:rPr lang="zh-CN" altLang="en-US" sz="2400" i="1">
                                    <a:latin typeface="Cambria Math" panose="02040503050406030204" pitchFamily="18" charset="0"/>
                                  </a:rPr>
                                  <m:t>𝑛</m:t>
                                </m:r>
                              </m:sub>
                              <m:sup>
                                <m:r>
                                  <a:rPr lang="zh-CN" altLang="en-US" sz="2400" i="1">
                                    <a:latin typeface="Cambria Math" panose="02040503050406030204" pitchFamily="18" charset="0"/>
                                  </a:rPr>
                                  <m:t>𝑢</m:t>
                                </m:r>
                              </m:sup>
                            </m:sSubSup>
                          </m:e>
                        </m:d>
                      </m:oMath>
                    </m:oMathPara>
                  </a14:m>
                  <a:endParaRPr lang="zh-CN" altLang="en-US" sz="2400" dirty="0"/>
                </a:p>
              </p:txBody>
            </p:sp>
          </mc:Choice>
          <mc:Fallback xmlns="">
            <p:sp>
              <p:nvSpPr>
                <p:cNvPr id="22" name="矩形 21"/>
                <p:cNvSpPr>
                  <a:spLocks noRot="1" noChangeAspect="1" noMove="1" noResize="1" noEditPoints="1" noAdjustHandles="1" noChangeArrowheads="1" noChangeShapeType="1" noTextEdit="1"/>
                </p:cNvSpPr>
                <p:nvPr/>
              </p:nvSpPr>
              <p:spPr>
                <a:xfrm>
                  <a:off x="4222427" y="4852003"/>
                  <a:ext cx="3848746" cy="461665"/>
                </a:xfrm>
                <a:prstGeom prst="rect">
                  <a:avLst/>
                </a:prstGeom>
                <a:blipFill>
                  <a:blip r:embed="rId13"/>
                  <a:stretch>
                    <a:fillRect t="-127632" r="-17591" b="-1973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3848318" y="5327838"/>
                  <a:ext cx="45969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z="2400">
                            <a:latin typeface="Cambria Math" panose="02040503050406030204" pitchFamily="18" charset="0"/>
                          </a:rPr>
                          <m:t>Δ</m:t>
                        </m:r>
                        <m:r>
                          <a:rPr lang="zh-CN" altLang="en-US" sz="2400" i="1">
                            <a:latin typeface="Cambria Math" panose="02040503050406030204" pitchFamily="18" charset="0"/>
                          </a:rPr>
                          <m:t>𝑓</m:t>
                        </m:r>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𝑓</m:t>
                            </m:r>
                          </m:e>
                          <m:sub>
                            <m:r>
                              <a:rPr lang="zh-CN" altLang="en-US" sz="2400" i="1">
                                <a:latin typeface="Cambria Math" panose="02040503050406030204" pitchFamily="18" charset="0"/>
                              </a:rPr>
                              <m:t>𝑧</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𝑧</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𝜂</m:t>
                            </m:r>
                          </m:e>
                          <m:sub>
                            <m:r>
                              <a:rPr lang="zh-CN" altLang="en-US" sz="2400" i="1">
                                <a:latin typeface="Cambria Math" panose="02040503050406030204" pitchFamily="18" charset="0"/>
                              </a:rPr>
                              <m:t>𝑛</m:t>
                            </m:r>
                          </m:sub>
                          <m:sup>
                            <m:r>
                              <a:rPr lang="zh-CN" altLang="en-US" sz="2400" i="1">
                                <a:latin typeface="Cambria Math" panose="02040503050406030204" pitchFamily="18" charset="0"/>
                              </a:rPr>
                              <m:t>𝑧</m:t>
                            </m:r>
                          </m:sup>
                        </m:sSubSup>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𝑓</m:t>
                            </m:r>
                          </m:e>
                          <m:sub>
                            <m:r>
                              <a:rPr lang="zh-CN" altLang="en-US" sz="2400" i="1">
                                <a:latin typeface="Cambria Math" panose="02040503050406030204" pitchFamily="18" charset="0"/>
                              </a:rPr>
                              <m:t>𝑢</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𝑧</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𝑛</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𝜂</m:t>
                            </m:r>
                          </m:e>
                          <m:sub>
                            <m:r>
                              <a:rPr lang="zh-CN" altLang="en-US" sz="2400" i="1">
                                <a:latin typeface="Cambria Math" panose="02040503050406030204" pitchFamily="18" charset="0"/>
                              </a:rPr>
                              <m:t>𝑛</m:t>
                            </m:r>
                          </m:sub>
                          <m:sup>
                            <m:r>
                              <a:rPr lang="zh-CN" altLang="en-US" sz="2400" i="1">
                                <a:latin typeface="Cambria Math" panose="02040503050406030204" pitchFamily="18" charset="0"/>
                              </a:rPr>
                              <m:t>𝑢</m:t>
                            </m:r>
                          </m:sup>
                        </m:sSubSup>
                      </m:oMath>
                    </m:oMathPara>
                  </a14:m>
                  <a:endParaRPr lang="zh-CN" altLang="en-US" sz="2400" dirty="0"/>
                </a:p>
              </p:txBody>
            </p:sp>
          </mc:Choice>
          <mc:Fallback xmlns="">
            <p:sp>
              <p:nvSpPr>
                <p:cNvPr id="24" name="矩形 23"/>
                <p:cNvSpPr>
                  <a:spLocks noRot="1" noChangeAspect="1" noMove="1" noResize="1" noEditPoints="1" noAdjustHandles="1" noChangeArrowheads="1" noChangeShapeType="1" noTextEdit="1"/>
                </p:cNvSpPr>
                <p:nvPr/>
              </p:nvSpPr>
              <p:spPr>
                <a:xfrm>
                  <a:off x="3848318" y="5327838"/>
                  <a:ext cx="4596964" cy="461665"/>
                </a:xfrm>
                <a:prstGeom prst="rect">
                  <a:avLst/>
                </a:prstGeom>
                <a:blipFill>
                  <a:blip r:embed="rId14"/>
                  <a:stretch>
                    <a:fillRect b="-19737"/>
                  </a:stretch>
                </a:blipFill>
              </p:spPr>
              <p:txBody>
                <a:bodyPr/>
                <a:lstStyle/>
                <a:p>
                  <a:r>
                    <a:rPr lang="zh-CN" altLang="en-US">
                      <a:noFill/>
                    </a:rPr>
                    <a:t> </a:t>
                  </a:r>
                </a:p>
              </p:txBody>
            </p:sp>
          </mc:Fallback>
        </mc:AlternateContent>
      </p:grpSp>
      <p:sp>
        <p:nvSpPr>
          <p:cNvPr id="26" name="矩形 25"/>
          <p:cNvSpPr/>
          <p:nvPr/>
        </p:nvSpPr>
        <p:spPr>
          <a:xfrm>
            <a:off x="10316110" y="2621281"/>
            <a:ext cx="260450" cy="48718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089049" y="3214035"/>
            <a:ext cx="260450" cy="48718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742994" y="4069460"/>
            <a:ext cx="939486" cy="487182"/>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978320" y="3238775"/>
            <a:ext cx="2213680" cy="461665"/>
          </a:xfrm>
          <a:prstGeom prst="rect">
            <a:avLst/>
          </a:prstGeom>
          <a:noFill/>
        </p:spPr>
        <p:txBody>
          <a:bodyPr wrap="square" rtlCol="0">
            <a:spAutoFit/>
          </a:bodyPr>
          <a:lstStyle/>
          <a:p>
            <a:r>
              <a:rPr lang="en-US" altLang="zh-CN" sz="2400" dirty="0">
                <a:solidFill>
                  <a:srgbClr val="FF0000"/>
                </a:solidFill>
              </a:rPr>
              <a:t>contain noises</a:t>
            </a:r>
            <a:endParaRPr lang="zh-CN" altLang="en-US" sz="2400" dirty="0">
              <a:solidFill>
                <a:srgbClr val="FF0000"/>
              </a:solidFill>
            </a:endParaRPr>
          </a:p>
        </p:txBody>
      </p:sp>
      <p:sp>
        <p:nvSpPr>
          <p:cNvPr id="34" name="灯片编号占位符 3">
            <a:extLst>
              <a:ext uri="{FF2B5EF4-FFF2-40B4-BE49-F238E27FC236}">
                <a16:creationId xmlns:a16="http://schemas.microsoft.com/office/drawing/2014/main" id="{250FFFFC-24EA-4180-AF4D-77A1DB3BFACC}"/>
              </a:ext>
            </a:extLst>
          </p:cNvPr>
          <p:cNvSpPr>
            <a:spLocks noGrp="1"/>
          </p:cNvSpPr>
          <p:nvPr>
            <p:ph type="sldNum" sz="quarter" idx="12"/>
          </p:nvPr>
        </p:nvSpPr>
        <p:spPr>
          <a:xfrm>
            <a:off x="9011840" y="6381328"/>
            <a:ext cx="2844800" cy="476250"/>
          </a:xfrm>
        </p:spPr>
        <p:txBody>
          <a:bodyPr/>
          <a:lstStyle/>
          <a:p>
            <a:r>
              <a:rPr lang="en-US" altLang="zh-CN" dirty="0"/>
              <a:t>9</a:t>
            </a:r>
          </a:p>
        </p:txBody>
      </p:sp>
    </p:spTree>
    <p:extLst>
      <p:ext uri="{BB962C8B-B14F-4D97-AF65-F5344CB8AC3E}">
        <p14:creationId xmlns:p14="http://schemas.microsoft.com/office/powerpoint/2010/main" val="2827499568"/>
      </p:ext>
    </p:extLst>
  </p:cSld>
  <p:clrMapOvr>
    <a:masterClrMapping/>
  </p:clrMapOvr>
</p:sld>
</file>

<file path=ppt/theme/theme1.xml><?xml version="1.0" encoding="utf-8"?>
<a:theme xmlns:a="http://schemas.openxmlformats.org/drawingml/2006/main" name="theme_lab">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_lab" id="{86F8CF5D-639A-456A-A47B-CCAC0254AD84}" vid="{C5CE5B29-5B07-4CC9-9E7F-4206E3118F0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2963</Words>
  <Application>Microsoft Office PowerPoint</Application>
  <PresentationFormat>宽屏</PresentationFormat>
  <Paragraphs>225</Paragraphs>
  <Slides>14</Slides>
  <Notes>14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等线</vt:lpstr>
      <vt:lpstr>宋体</vt:lpstr>
      <vt:lpstr>Arial</vt:lpstr>
      <vt:lpstr>Calibri</vt:lpstr>
      <vt:lpstr>Cambria Math</vt:lpstr>
      <vt:lpstr>Century Gothic</vt:lpstr>
      <vt:lpstr>theme_lab</vt:lpstr>
      <vt:lpstr>VIMO: Simultaneous Visual Inertial Model-based Odometry and Force Estimation</vt:lpstr>
      <vt:lpstr>Motivation</vt:lpstr>
      <vt:lpstr>Related Work</vt:lpstr>
      <vt:lpstr>Related Work</vt:lpstr>
      <vt:lpstr>Related Work</vt:lpstr>
      <vt:lpstr>Problem Formulation</vt:lpstr>
      <vt:lpstr>Problem Formulation</vt:lpstr>
      <vt:lpstr>Derivation of e_d and z┴\^_(b_(k+1))^(b_k ) </vt:lpstr>
      <vt:lpstr>Derivation of e_d and z┴\^_(b_(k+1))^(b_k ) </vt:lpstr>
      <vt:lpstr>Evaluation</vt:lpstr>
      <vt:lpstr>Evaluation</vt:lpstr>
      <vt:lpstr>Evaluation</vt:lpstr>
      <vt:lpstr>Reflections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liangjz</dc:creator>
  <cp:lastModifiedBy>liangjz</cp:lastModifiedBy>
  <cp:revision>377</cp:revision>
  <dcterms:created xsi:type="dcterms:W3CDTF">2019-10-26T12:31:08Z</dcterms:created>
  <dcterms:modified xsi:type="dcterms:W3CDTF">2019-11-02T06:01:49Z</dcterms:modified>
</cp:coreProperties>
</file>