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74" r:id="rId12"/>
    <p:sldId id="275" r:id="rId13"/>
    <p:sldId id="273" r:id="rId14"/>
    <p:sldId id="276" r:id="rId15"/>
    <p:sldId id="266" r:id="rId16"/>
    <p:sldId id="267" r:id="rId17"/>
    <p:sldId id="277" r:id="rId18"/>
    <p:sldId id="268" r:id="rId19"/>
    <p:sldId id="269" r:id="rId20"/>
    <p:sldId id="270" r:id="rId21"/>
    <p:sldId id="272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12" autoAdjust="0"/>
  </p:normalViewPr>
  <p:slideViewPr>
    <p:cSldViewPr snapToGrid="0">
      <p:cViewPr varScale="1">
        <p:scale>
          <a:sx n="46" d="100"/>
          <a:sy n="46" d="100"/>
        </p:scale>
        <p:origin x="1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5AFC-C89B-48A4-A195-76BF609531AB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5568-50DD-4495-9A0C-7BB2F913A4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60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Mobisys19</a:t>
            </a:r>
            <a:r>
              <a:rPr lang="zh-CN" altLang="en-US" dirty="0"/>
              <a:t>，</a:t>
            </a:r>
            <a:r>
              <a:rPr lang="en-US" altLang="zh-CN" dirty="0"/>
              <a:t>freedom</a:t>
            </a:r>
            <a:r>
              <a:rPr lang="zh-CN" altLang="en-US" dirty="0"/>
              <a:t>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设计了一个移动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系统，在移动设备上使用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蜂窝网络提供高质量的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9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将原始帧的像素映射到一个球体上，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viewpoint(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俯仰、偏航、横滚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构造的反向旋转矩阵，创建一个旋转球体的新等矩投影。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5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根据缩放因子</a:t>
            </a:r>
            <a:r>
              <a:rPr lang="en-US" altLang="zh-CN" dirty="0"/>
              <a:t>scale</a:t>
            </a:r>
            <a:r>
              <a:rPr lang="zh-CN" altLang="en-US" dirty="0"/>
              <a:t>，缩小投影的帧，这样减小传输的数据量。</a:t>
            </a:r>
            <a:r>
              <a:rPr lang="en-US" altLang="zh-CN" dirty="0"/>
              <a:t>Scale</a:t>
            </a:r>
            <a:r>
              <a:rPr lang="zh-CN" altLang="en-US" dirty="0"/>
              <a:t>可以由用户的手势实时控制，用户查看更多的细节。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7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最后裁剪中心区域作为输出。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5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整个过程，将四个参数构成</a:t>
            </a:r>
            <a:r>
              <a:rPr lang="en-US" altLang="zh-CN" dirty="0"/>
              <a:t>motion index</a:t>
            </a:r>
            <a:r>
              <a:rPr lang="zh-CN" altLang="en-US" dirty="0"/>
              <a:t>，从开始就跟动作绑定在一起，直到最后</a:t>
            </a:r>
            <a:r>
              <a:rPr lang="en-US" altLang="zh-CN" dirty="0"/>
              <a:t>VAM</a:t>
            </a:r>
            <a:r>
              <a:rPr lang="zh-CN" altLang="en-US" dirty="0"/>
              <a:t>回传客户端，因此能够根据</a:t>
            </a:r>
            <a:r>
              <a:rPr lang="en-US" altLang="zh-CN" dirty="0"/>
              <a:t>motion index</a:t>
            </a:r>
            <a:r>
              <a:rPr lang="zh-CN" altLang="en-US" dirty="0"/>
              <a:t>分解各个阶段的延迟。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29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考虑如何选择边缘区域的大小，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如果用户的视点移出帧所覆盖的区域，客户端将无法正确呈现。现有的解决方案，（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）预测用户的视点（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）将剩余的部分的帧降低像素传送给客户端。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7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评估用户在一小段时间内可能的动作幅度，</a:t>
            </a:r>
            <a:r>
              <a:rPr lang="en-US" altLang="zh-CN" dirty="0"/>
              <a:t>100ms</a:t>
            </a:r>
            <a:r>
              <a:rPr lang="zh-CN" altLang="en-US" dirty="0"/>
              <a:t>内，用户动作在</a:t>
            </a:r>
            <a:r>
              <a:rPr lang="en-US" altLang="zh-CN" dirty="0"/>
              <a:t>pitch</a:t>
            </a:r>
            <a:r>
              <a:rPr lang="zh-CN" altLang="en-US" dirty="0"/>
              <a:t>方向</a:t>
            </a:r>
            <a:r>
              <a:rPr lang="en-US" altLang="zh-CN" dirty="0"/>
              <a:t>15°</a:t>
            </a:r>
            <a:r>
              <a:rPr lang="zh-CN" altLang="en-US" dirty="0"/>
              <a:t>和</a:t>
            </a:r>
            <a:r>
              <a:rPr lang="en-US" altLang="zh-CN" dirty="0"/>
              <a:t>yaw</a:t>
            </a:r>
            <a:r>
              <a:rPr lang="zh-CN" altLang="en-US" dirty="0"/>
              <a:t>方向</a:t>
            </a:r>
            <a:r>
              <a:rPr lang="en-US" altLang="zh-CN" dirty="0"/>
              <a:t>30°</a:t>
            </a:r>
            <a:r>
              <a:rPr lang="zh-CN" altLang="en-US" dirty="0"/>
              <a:t>的可能性占有所有动作的</a:t>
            </a:r>
            <a:r>
              <a:rPr lang="en-US" altLang="zh-CN" dirty="0"/>
              <a:t>99%</a:t>
            </a:r>
            <a:r>
              <a:rPr lang="zh-CN" altLang="en-US" dirty="0"/>
              <a:t>。</a:t>
            </a:r>
            <a:r>
              <a:rPr lang="en-US" altLang="zh-CN" dirty="0"/>
              <a:t>300ms</a:t>
            </a:r>
            <a:r>
              <a:rPr lang="zh-CN" altLang="en-US" dirty="0"/>
              <a:t>内有</a:t>
            </a:r>
            <a:r>
              <a:rPr lang="en-US" altLang="zh-CN" dirty="0"/>
              <a:t>95.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80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因此，根据不同的延迟情况，评估了</a:t>
            </a:r>
            <a:r>
              <a:rPr lang="en-US" altLang="zh-CN" dirty="0"/>
              <a:t>margin</a:t>
            </a:r>
            <a:r>
              <a:rPr lang="zh-CN" altLang="en-US" dirty="0"/>
              <a:t>大小覆盖用户动作的可能性，在实际的系统上，判断延迟然后在这个</a:t>
            </a:r>
            <a:r>
              <a:rPr lang="en-US" altLang="zh-CN" dirty="0"/>
              <a:t>map</a:t>
            </a:r>
            <a:r>
              <a:rPr lang="zh-CN" altLang="en-US" dirty="0"/>
              <a:t>中计算出相应的</a:t>
            </a:r>
            <a:r>
              <a:rPr lang="en-US" altLang="zh-CN" dirty="0"/>
              <a:t>margin</a:t>
            </a:r>
            <a:r>
              <a:rPr lang="zh-CN" altLang="en-US" dirty="0"/>
              <a:t>大小。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为了加速帧的编码速度，使用了辅助帧。首先是</a:t>
            </a:r>
            <a:r>
              <a:rPr lang="en-US" altLang="zh-CN" dirty="0"/>
              <a:t>VR</a:t>
            </a:r>
            <a:r>
              <a:rPr lang="zh-CN" altLang="en-US" dirty="0"/>
              <a:t>传统的编码。</a:t>
            </a:r>
            <a:r>
              <a:rPr lang="en-US" altLang="zh-CN" dirty="0"/>
              <a:t>IPB</a:t>
            </a:r>
            <a:r>
              <a:rPr lang="zh-CN" altLang="en-US" dirty="0"/>
              <a:t>分别代表。不能使用</a:t>
            </a:r>
            <a:r>
              <a:rPr lang="en-US" altLang="zh-CN" dirty="0"/>
              <a:t>B</a:t>
            </a:r>
            <a:r>
              <a:rPr lang="zh-CN" altLang="en-US" dirty="0"/>
              <a:t>帧，编码速度慢，并且</a:t>
            </a:r>
            <a:r>
              <a:rPr lang="en-US" altLang="zh-CN" dirty="0"/>
              <a:t>P</a:t>
            </a:r>
            <a:r>
              <a:rPr lang="zh-CN" altLang="en-US" dirty="0"/>
              <a:t>帧不能丢失。</a:t>
            </a:r>
            <a:r>
              <a:rPr lang="en-US" altLang="zh-CN" dirty="0"/>
              <a:t>TCP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85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Freedom</a:t>
            </a:r>
            <a:r>
              <a:rPr lang="zh-CN" altLang="en-US" dirty="0"/>
              <a:t>的方案使用了辅助帧，在</a:t>
            </a:r>
            <a:r>
              <a:rPr lang="en-US" altLang="zh-CN" dirty="0"/>
              <a:t>VR</a:t>
            </a:r>
            <a:r>
              <a:rPr lang="zh-CN" altLang="en-US" dirty="0"/>
              <a:t>应用中，可以提前知道未来几帧，比如</a:t>
            </a:r>
            <a:r>
              <a:rPr lang="en-US" altLang="zh-CN" dirty="0"/>
              <a:t>360</a:t>
            </a:r>
            <a:r>
              <a:rPr lang="zh-CN" altLang="en-US" dirty="0"/>
              <a:t>视频，即使直播，游戏。因此预先使用未来的帧做辅助帧，可以生成</a:t>
            </a:r>
            <a:r>
              <a:rPr lang="en-US" altLang="zh-CN" dirty="0"/>
              <a:t>B</a:t>
            </a:r>
            <a:r>
              <a:rPr lang="zh-CN" altLang="en-US" dirty="0"/>
              <a:t>帧。并且</a:t>
            </a:r>
            <a:r>
              <a:rPr lang="en-US" altLang="zh-CN" dirty="0"/>
              <a:t>B</a:t>
            </a:r>
            <a:r>
              <a:rPr lang="zh-CN" altLang="en-US" dirty="0"/>
              <a:t>帧不作为参考，即使传输丢失也行，用</a:t>
            </a:r>
            <a:r>
              <a:rPr lang="en-US" altLang="zh-CN" dirty="0"/>
              <a:t>UDP</a:t>
            </a:r>
            <a:r>
              <a:rPr lang="zh-CN" altLang="en-US" dirty="0"/>
              <a:t>，进一步加速编码传输速度。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383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但是实际上要考虑用户视点问题，选取的辅助帧是未来的，并不知道未来用户的视点，如果仅仅根据</a:t>
            </a:r>
            <a:r>
              <a:rPr lang="en-US" altLang="zh-CN" dirty="0"/>
              <a:t>V1</a:t>
            </a:r>
            <a:r>
              <a:rPr lang="zh-CN" altLang="en-US" dirty="0"/>
              <a:t>时刻的视点作为辅助帧的视点，辅助帧时可能就不能使用了，由于视点的变化。因此使用了速度预测来预测未来的视点，这个跟用户的视点预测不同。只涉及加速度不涉及用户行为。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7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VR</a:t>
            </a:r>
            <a:r>
              <a:rPr lang="zh-CN" altLang="en-US" dirty="0"/>
              <a:t>分为有线无线，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791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此外，因为是系统实现的论文，过程中有很多优化的细节，总结在了一章，</a:t>
            </a:r>
            <a:r>
              <a:rPr lang="en-US" altLang="zh-CN" dirty="0"/>
              <a:t>GPU</a:t>
            </a:r>
            <a:r>
              <a:rPr lang="zh-CN" altLang="en-US" dirty="0"/>
              <a:t>加速，服务器的选择，上传请求的频率等。优化系统的表现。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）说是</a:t>
            </a:r>
            <a:r>
              <a:rPr lang="en-US" altLang="zh-CN" dirty="0"/>
              <a:t>4G</a:t>
            </a:r>
            <a:r>
              <a:rPr lang="zh-CN" altLang="en-US" dirty="0"/>
              <a:t>网络，实际上对网络稳定性要求还是高，</a:t>
            </a:r>
            <a:r>
              <a:rPr lang="en-US" altLang="zh-CN" dirty="0"/>
              <a:t>4G</a:t>
            </a:r>
            <a:r>
              <a:rPr lang="zh-CN" altLang="en-US" dirty="0"/>
              <a:t>不可避免有网络情况的干扰。（</a:t>
            </a:r>
            <a:r>
              <a:rPr lang="en-US" altLang="zh-CN" dirty="0"/>
              <a:t>2</a:t>
            </a:r>
            <a:r>
              <a:rPr lang="zh-CN" altLang="en-US" dirty="0"/>
              <a:t>）使用</a:t>
            </a:r>
            <a:r>
              <a:rPr lang="en-US" altLang="zh-CN" dirty="0"/>
              <a:t>TCP</a:t>
            </a:r>
            <a:r>
              <a:rPr lang="zh-CN" altLang="en-US" dirty="0"/>
              <a:t>重传导致网络抖动。（</a:t>
            </a:r>
            <a:r>
              <a:rPr lang="en-US" altLang="zh-CN" dirty="0"/>
              <a:t>3</a:t>
            </a:r>
            <a:r>
              <a:rPr lang="zh-CN" altLang="en-US" dirty="0"/>
              <a:t>）使用</a:t>
            </a:r>
            <a:r>
              <a:rPr lang="en-US" altLang="zh-CN" dirty="0"/>
              <a:t>4G</a:t>
            </a:r>
            <a:r>
              <a:rPr lang="zh-CN" altLang="en-US" dirty="0"/>
              <a:t>的意义，还是需要一个</a:t>
            </a:r>
            <a:r>
              <a:rPr lang="en-US" altLang="zh-CN" dirty="0"/>
              <a:t>GPU</a:t>
            </a:r>
            <a:r>
              <a:rPr lang="zh-CN" altLang="en-US" dirty="0"/>
              <a:t>为一个用户服务。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73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）第一个提出使用</a:t>
            </a:r>
            <a:r>
              <a:rPr lang="en-US" altLang="zh-CN" dirty="0"/>
              <a:t>4G</a:t>
            </a:r>
            <a:r>
              <a:rPr lang="zh-CN" altLang="en-US" dirty="0"/>
              <a:t>达到</a:t>
            </a:r>
            <a:r>
              <a:rPr lang="en-US" altLang="zh-CN" dirty="0"/>
              <a:t>60hz</a:t>
            </a:r>
            <a:r>
              <a:rPr lang="zh-CN" altLang="en-US" dirty="0"/>
              <a:t>频率的高质量</a:t>
            </a:r>
            <a:r>
              <a:rPr lang="en-US" altLang="zh-CN" dirty="0"/>
              <a:t>VR</a:t>
            </a:r>
            <a:r>
              <a:rPr lang="zh-CN" altLang="en-US" dirty="0"/>
              <a:t>系统（</a:t>
            </a:r>
            <a:r>
              <a:rPr lang="en-US" altLang="zh-CN" dirty="0"/>
              <a:t>2</a:t>
            </a:r>
            <a:r>
              <a:rPr lang="zh-CN" altLang="en-US" dirty="0"/>
              <a:t>）系统实现非常接地气，比较实用（</a:t>
            </a:r>
            <a:r>
              <a:rPr lang="en-US" altLang="zh-CN" dirty="0"/>
              <a:t>2</a:t>
            </a:r>
            <a:r>
              <a:rPr lang="zh-CN" altLang="en-US" dirty="0"/>
              <a:t>）大问题分解为小问题。每个小问题对应痛点。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4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）使用辅助帧加速编码（</a:t>
            </a:r>
            <a:r>
              <a:rPr lang="en-US" altLang="zh-CN" dirty="0"/>
              <a:t>2</a:t>
            </a:r>
            <a:r>
              <a:rPr lang="zh-CN" altLang="en-US" dirty="0"/>
              <a:t>）学习</a:t>
            </a:r>
            <a:r>
              <a:rPr lang="en-US" altLang="zh-CN" dirty="0" err="1"/>
              <a:t>mobisys</a:t>
            </a:r>
            <a:r>
              <a:rPr lang="zh-CN" altLang="en-US" dirty="0"/>
              <a:t>的系统实现的文章写法。（</a:t>
            </a:r>
            <a:r>
              <a:rPr lang="en-US" altLang="zh-CN" dirty="0"/>
              <a:t>3</a:t>
            </a:r>
            <a:r>
              <a:rPr lang="zh-CN" altLang="en-US" dirty="0"/>
              <a:t>）系统实现有很多的细节，可以整合为一大部分，分别讲很乱。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8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Mobisys18</a:t>
            </a:r>
            <a:r>
              <a:rPr lang="zh-CN" altLang="en-US" dirty="0"/>
              <a:t>，</a:t>
            </a:r>
            <a:r>
              <a:rPr lang="en-US" altLang="zh-CN" dirty="0"/>
              <a:t>cutting the cord</a:t>
            </a:r>
            <a:r>
              <a:rPr lang="zh-CN" altLang="en-US" dirty="0"/>
              <a:t>，定时上传用户动作，每次都执行，渲染，传输视频帧，需要非常好的网络，所以在高速</a:t>
            </a:r>
            <a:r>
              <a:rPr lang="en-US" altLang="zh-CN" dirty="0" err="1"/>
              <a:t>WiFi</a:t>
            </a:r>
            <a:r>
              <a:rPr lang="zh-CN" altLang="en-US" dirty="0"/>
              <a:t>上使用。每个动作都传输，占用网络资源多。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61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Freedom</a:t>
            </a:r>
            <a:r>
              <a:rPr lang="zh-CN" altLang="en-US" dirty="0"/>
              <a:t>的整个思路，它只需要</a:t>
            </a:r>
            <a:r>
              <a:rPr lang="en-US" altLang="zh-CN" dirty="0"/>
              <a:t>4G</a:t>
            </a:r>
            <a:r>
              <a:rPr lang="zh-CN" altLang="en-US" dirty="0"/>
              <a:t>网络，看似可以为更多的用户提供服务。由于网络质量下降，所以考虑更多的问题。</a:t>
            </a:r>
            <a:r>
              <a:rPr lang="en-US" altLang="zh-CN" dirty="0"/>
              <a:t>VR</a:t>
            </a:r>
            <a:r>
              <a:rPr lang="zh-CN" altLang="en-US" dirty="0"/>
              <a:t>设备传输视点，操作信息，</a:t>
            </a:r>
            <a:r>
              <a:rPr lang="en-US" altLang="zh-CN" dirty="0"/>
              <a:t>server</a:t>
            </a:r>
            <a:r>
              <a:rPr lang="zh-CN" altLang="en-US" dirty="0"/>
              <a:t>回复</a:t>
            </a:r>
            <a:r>
              <a:rPr lang="en-US" altLang="zh-CN" dirty="0"/>
              <a:t>VAM</a:t>
            </a:r>
            <a:r>
              <a:rPr lang="zh-CN" altLang="en-US" dirty="0"/>
              <a:t>帧，分为两部分，用户视点区域，额外的边缘区。两者组合为</a:t>
            </a:r>
            <a:r>
              <a:rPr lang="en-US" altLang="zh-CN" dirty="0"/>
              <a:t>VAM</a:t>
            </a:r>
            <a:r>
              <a:rPr lang="zh-CN" altLang="en-US" dirty="0"/>
              <a:t>，因此在一段时间内，用户的角度转动不需要请求</a:t>
            </a:r>
            <a:r>
              <a:rPr lang="en-US" altLang="zh-CN" dirty="0"/>
              <a:t>server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19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在</a:t>
            </a:r>
            <a:r>
              <a:rPr lang="en-US" altLang="zh-CN" dirty="0"/>
              <a:t>4g</a:t>
            </a:r>
            <a:r>
              <a:rPr lang="zh-CN" altLang="en-US" dirty="0"/>
              <a:t>网络下降低延迟，分为两类，第一个可以说是本地刷新时间，第二个是整个时间。对于每一帧都从</a:t>
            </a:r>
            <a:r>
              <a:rPr lang="en-US" altLang="zh-CN" dirty="0"/>
              <a:t>server</a:t>
            </a:r>
            <a:r>
              <a:rPr lang="zh-CN" altLang="en-US" dirty="0"/>
              <a:t>获取的系统差别不大。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生成</a:t>
            </a:r>
            <a:r>
              <a:rPr lang="en-US" altLang="zh-CN" dirty="0"/>
              <a:t>VAM</a:t>
            </a:r>
            <a:r>
              <a:rPr lang="zh-CN" altLang="en-US" dirty="0"/>
              <a:t>帧的时候需要考虑的问题，像素密度不同，以及如何从全景图中选取合适的部分作为</a:t>
            </a:r>
            <a:r>
              <a:rPr lang="en-US" altLang="zh-CN" dirty="0"/>
              <a:t>VAM</a:t>
            </a:r>
            <a:r>
              <a:rPr lang="zh-CN" altLang="en-US" dirty="0"/>
              <a:t>帧。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降低传输时延的方案，使用了</a:t>
            </a:r>
            <a:r>
              <a:rPr lang="en-US" altLang="zh-CN" dirty="0"/>
              <a:t>B</a:t>
            </a:r>
            <a:r>
              <a:rPr lang="zh-CN" altLang="en-US" dirty="0"/>
              <a:t>帧，测量了分段的时延。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0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Cutting the cord</a:t>
            </a:r>
            <a:r>
              <a:rPr lang="zh-CN" altLang="en-US" dirty="0"/>
              <a:t>的数据传输以及时延分析。不在乎用户动作，只是按时渲染，只要网络情况好，就好。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07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第二个系统是</a:t>
            </a:r>
            <a:r>
              <a:rPr lang="en-US" altLang="zh-CN" dirty="0" err="1"/>
              <a:t>furion</a:t>
            </a:r>
            <a:r>
              <a:rPr lang="zh-CN" altLang="en-US" dirty="0"/>
              <a:t>，他是传输</a:t>
            </a:r>
            <a:r>
              <a:rPr lang="en-US" altLang="zh-CN" dirty="0"/>
              <a:t>360</a:t>
            </a:r>
            <a:r>
              <a:rPr lang="zh-CN" altLang="en-US" dirty="0"/>
              <a:t>全景图，服务器根据用户位置，渲染全景图，用户不动，就不需要再传输新的。用户移动或者有交互动作时才再请求。（</a:t>
            </a:r>
            <a:r>
              <a:rPr lang="en-US" altLang="zh-CN" dirty="0"/>
              <a:t>1</a:t>
            </a:r>
            <a:r>
              <a:rPr lang="zh-CN" altLang="en-US" dirty="0"/>
              <a:t>）服务器需要提前渲染，不能支持实时渲染的动态场景（</a:t>
            </a:r>
            <a:r>
              <a:rPr lang="en-US" altLang="zh-CN" dirty="0"/>
              <a:t>2</a:t>
            </a:r>
            <a:r>
              <a:rPr lang="zh-CN" altLang="en-US" dirty="0"/>
              <a:t>）浪费带宽，</a:t>
            </a:r>
            <a:r>
              <a:rPr lang="en-US" altLang="zh-CN" dirty="0"/>
              <a:t>360</a:t>
            </a:r>
            <a:r>
              <a:rPr lang="zh-CN" altLang="en-US" dirty="0"/>
              <a:t>全景图并不能全用。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23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最后是</a:t>
            </a:r>
            <a:r>
              <a:rPr lang="en-US" altLang="zh-CN" dirty="0"/>
              <a:t>freedom</a:t>
            </a:r>
            <a:r>
              <a:rPr lang="zh-CN" altLang="en-US" dirty="0"/>
              <a:t>，在收到动作时会向服务器请求，但是在收到新</a:t>
            </a:r>
            <a:r>
              <a:rPr lang="en-US" altLang="zh-CN" dirty="0"/>
              <a:t>VAM</a:t>
            </a:r>
            <a:r>
              <a:rPr lang="zh-CN" altLang="en-US" dirty="0"/>
              <a:t>之间，可以继续使用前一帧</a:t>
            </a:r>
            <a:r>
              <a:rPr lang="en-US" altLang="zh-CN" dirty="0"/>
              <a:t>VAM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24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整体系统架构：客户端，动作感应器</a:t>
            </a:r>
            <a:r>
              <a:rPr lang="en-US" altLang="zh-CN" dirty="0"/>
              <a:t>-》</a:t>
            </a:r>
            <a:r>
              <a:rPr lang="zh-CN" altLang="en-US" dirty="0"/>
              <a:t>客户端</a:t>
            </a:r>
            <a:r>
              <a:rPr lang="en-US" altLang="zh-CN" dirty="0"/>
              <a:t>-》</a:t>
            </a:r>
            <a:r>
              <a:rPr lang="zh-CN" altLang="en-US" dirty="0"/>
              <a:t>针对不同类型的应用进行不同的预处理操作，游戏</a:t>
            </a:r>
            <a:r>
              <a:rPr lang="en-US" altLang="zh-CN" dirty="0"/>
              <a:t>/</a:t>
            </a:r>
            <a:r>
              <a:rPr lang="zh-CN" altLang="en-US" dirty="0"/>
              <a:t>全景视频，完成预处理后生成</a:t>
            </a:r>
            <a:r>
              <a:rPr lang="en-US" altLang="zh-CN" dirty="0"/>
              <a:t>VAM</a:t>
            </a:r>
            <a:r>
              <a:rPr lang="zh-CN" altLang="en-US" dirty="0"/>
              <a:t>帧，之后编码回传</a:t>
            </a:r>
            <a:r>
              <a:rPr lang="en-US" altLang="zh-CN" dirty="0"/>
              <a:t>client</a:t>
            </a:r>
            <a:r>
              <a:rPr lang="zh-CN" altLang="en-US" dirty="0"/>
              <a:t>，解码，渲染。三个技术细节分别讲。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5568-50DD-4495-9A0C-7BB2F913A4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36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D3366-8AED-43B1-B451-5EFD853E3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5B1B6B-1CE6-4D02-AB9B-84C3450D0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267829-FD4D-4EC0-8B1B-E9694E05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231DD9-9DA8-4546-A09E-286AFA61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EF1D1-8381-4A7D-B3AE-68A70832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3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1EC7E-7B30-42F0-9C72-124E5C7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57EB96-8034-4E12-BB0E-D3E7C453D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79E252-643C-4345-86F5-749494B3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D237C2-BF69-4574-8DA1-4FEE189C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4B7951-E28C-49C1-BBF8-78E41AA7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A60D97-062B-4189-A8C6-3DE011922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E73D6-5EDE-43D9-BBE4-E9ECB964E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3F7936-C5F4-4F37-91AB-0905A445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5AFE81-B3F2-45D4-9189-20308553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76439-5223-474D-8921-CFF221E6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0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383E4-3B49-4536-B099-9B4D369A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04C1C1-60E2-4C95-94FE-4C3A23CC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CDB31-080C-4C41-8411-15E59D5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ACB726-50F8-4F25-87CA-D038698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82A48-9B92-4488-A7F1-87A64EB3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06AF0-2780-4740-B3FF-0FA8E7F7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973C61-E96C-4C6C-8E1D-222DC587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1F4DF-CF6C-4BEB-B5E6-0B37B769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4890F-75BE-49A9-A1AE-DFBB8AA8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F348A-F2E8-406D-B8BC-822D8555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9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972C6-2EC4-48E0-9909-45DD0879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EE9FE-2B90-4A41-8BB0-2253D4FD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C8CB2B-33ED-41FF-A1CA-EBB72DF5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01C9FA-DCD5-4728-A7B0-E934FEA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5E940D-4365-4170-AB5F-93273675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4229A4-92F1-4DFC-A80A-784BC1BA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05F14-D7F4-46DA-903A-AA65F4D8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12A4EA-17FB-40F1-8468-96A7DD66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192838-E716-4202-B0AE-A4C06E29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336AD3-1B88-458D-B139-A722C5E05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25D72-E2AD-4A77-9528-53E7D26E3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023D6D-7B58-4F1A-91D6-5E6EE23E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9E0FF4-56F6-4ACF-ACF3-87547A5F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4E7CF-7C3E-4BCE-81B9-3A66A625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9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7B8DC-783B-419C-AC85-81A8BF67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A80BE8-70E6-482A-9400-8FA1ABD3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CD0D52-FCA4-42A5-ABE9-5241C217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4439D1-CB4F-4D60-925E-B9F60340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7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283FAD-1D33-49DF-B2E7-BCF48B06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A46CCB-3E25-4B4D-BCF5-BE2442D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E8A2C-FC26-4D54-A10A-FFAE2FCF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1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DD6F4-01EB-48F0-9068-BB6E10E7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EA1CF2-662E-436C-B80C-DE101B7B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22AC00-BF3C-43C7-9D1F-6B8604BF5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AFD111-A92C-4631-B538-47339BC7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39804-E889-47FD-BD47-F4C2E6A5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F574A7-5DC2-4DBD-A944-CC6D8DFE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8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673F0-A3AF-4DF3-8A11-C16CE7A4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C04E38-F8A1-43E4-A061-A63629802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CC6C21-65CE-4DC2-B6EB-A2FC4B11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81632F-146D-45B9-9EA7-C3228520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31F95D-622C-40A3-B29E-3F1DA159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903BE6-B5D5-41A2-9396-DCC29E53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76DE01-5E09-4EEA-B80C-E19FB9AF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79D3A-7D13-4810-8702-15F168457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8942A-2A50-4B88-9E49-592D08D1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A8EE-FB4E-40F9-A058-CF9ED9F5F704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C8B75-4060-4F6D-8DC8-9E04D4EC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68CC98-A5A8-4ABE-AEAD-B976BC956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9FEB-3343-406C-A9A5-46F92B05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E6BF6-FD26-45AE-9289-26D19D48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6214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EA4A54"/>
                </a:solidFill>
                <a:ea typeface="宋体" charset="-122"/>
              </a:rPr>
              <a:t>Freedom</a:t>
            </a:r>
            <a:br>
              <a:rPr lang="en-US" altLang="zh-CN" sz="4400" b="1" dirty="0">
                <a:solidFill>
                  <a:srgbClr val="0CA1C9"/>
                </a:solidFill>
                <a:ea typeface="宋体" charset="-122"/>
              </a:rPr>
            </a:br>
            <a:r>
              <a:rPr lang="en-US" altLang="zh-CN" sz="4400" b="1" dirty="0">
                <a:solidFill>
                  <a:schemeClr val="tx2">
                    <a:lumMod val="50000"/>
                    <a:lumOff val="50000"/>
                  </a:schemeClr>
                </a:solidFill>
                <a:ea typeface="宋体" charset="-122"/>
              </a:rPr>
              <a:t>Fast Recovery Enhanced VR Delivery Over Mobile Networks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8226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VAM Generation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80DD4A-7C8E-4761-A7D2-C3173258773E}"/>
              </a:ext>
            </a:extLst>
          </p:cNvPr>
          <p:cNvSpPr/>
          <p:nvPr/>
        </p:nvSpPr>
        <p:spPr>
          <a:xfrm>
            <a:off x="1047964" y="1900595"/>
            <a:ext cx="10009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 the pixels of the original frame to a sphere, apply the reverse rotation matrix constructed by Viewpoint ( </a:t>
            </a:r>
            <a:r>
              <a:rPr lang="en-US" altLang="zh-CN" sz="2400" b="1" i="1" dirty="0">
                <a:solidFill>
                  <a:srgbClr val="92D050"/>
                </a:solidFill>
              </a:rPr>
              <a:t>pitch, yaw, roll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and create a new equirectangular projection of the rotated sphere.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9EF7E1-092A-419D-AAE8-35D6B95D8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/>
          <a:stretch/>
        </p:blipFill>
        <p:spPr>
          <a:xfrm>
            <a:off x="569907" y="4230858"/>
            <a:ext cx="3695890" cy="20474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169ED2-DCE8-45B9-B90A-E7662CDCC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86" y="4016247"/>
            <a:ext cx="2932285" cy="24766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678965-02F0-4CF8-9DB7-E84AB4D09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260" y="4371179"/>
            <a:ext cx="3541485" cy="17667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25D2A7-7015-4D6B-90AC-999E2FE14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4" y="5011031"/>
            <a:ext cx="586888" cy="636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CD290ED-095F-4B1C-B639-5CFD6FC5F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925" y="5011031"/>
            <a:ext cx="586888" cy="6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VAM Generation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80DD4A-7C8E-4761-A7D2-C3173258773E}"/>
              </a:ext>
            </a:extLst>
          </p:cNvPr>
          <p:cNvSpPr/>
          <p:nvPr/>
        </p:nvSpPr>
        <p:spPr>
          <a:xfrm>
            <a:off x="1047964" y="1900595"/>
            <a:ext cx="1000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2: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filter downscales the re-projected frame according to a </a:t>
            </a:r>
            <a:r>
              <a:rPr lang="en-US" altLang="zh-CN" sz="2400" b="1" i="1" dirty="0">
                <a:solidFill>
                  <a:srgbClr val="92D050"/>
                </a:solidFill>
              </a:rPr>
              <a:t>scale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parameter.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2075F0-2504-40D3-9335-18D68170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64" y="4413665"/>
            <a:ext cx="1062465" cy="10670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BBE170-0574-43FB-8801-6C0FF3113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87" y="3965828"/>
            <a:ext cx="4303484" cy="21469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A86B2CE-D1A5-42FD-90A1-05123D8A4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122" y="4346015"/>
            <a:ext cx="2410146" cy="12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VAM Generation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80DD4A-7C8E-4761-A7D2-C3173258773E}"/>
              </a:ext>
            </a:extLst>
          </p:cNvPr>
          <p:cNvSpPr/>
          <p:nvPr/>
        </p:nvSpPr>
        <p:spPr>
          <a:xfrm>
            <a:off x="1047964" y="1900595"/>
            <a:ext cx="1000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3: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filter crops the center region of the downscaled frame as the output frame.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2BA9AD-9ED7-4922-97A8-FD20D116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38" y="4022908"/>
            <a:ext cx="4260510" cy="215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550A43-CDAE-472A-8A80-A4063BCC0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17" y="4720857"/>
            <a:ext cx="586888" cy="6368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B55A87-9271-413E-95EF-F30AB587A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399" y="4076073"/>
            <a:ext cx="3609670" cy="19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VAM Generation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2ADFA3-5421-4560-AA96-18290E474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15"/>
          <a:stretch/>
        </p:blipFill>
        <p:spPr>
          <a:xfrm>
            <a:off x="1437796" y="2384564"/>
            <a:ext cx="9587092" cy="449838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C69EA3D-08E4-45D3-B209-2E2336DC8398}"/>
              </a:ext>
            </a:extLst>
          </p:cNvPr>
          <p:cNvSpPr/>
          <p:nvPr/>
        </p:nvSpPr>
        <p:spPr>
          <a:xfrm>
            <a:off x="1378090" y="1806793"/>
            <a:ext cx="9706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Motion index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en-US" altLang="zh-CN" sz="2000" b="1" i="1" dirty="0">
                <a:solidFill>
                  <a:srgbClr val="92D050"/>
                </a:solidFill>
              </a:rPr>
              <a:t>(Pitch, Yaw, Roll, Scale)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2000" b="1" dirty="0"/>
              <a:t>measure and breakdown the latency</a:t>
            </a:r>
            <a:endParaRPr lang="zh-CN" altLang="en-US" sz="20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Margin Adaptation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049366-00CC-4863-99CD-72BC81A546A1}"/>
              </a:ext>
            </a:extLst>
          </p:cNvPr>
          <p:cNvSpPr/>
          <p:nvPr/>
        </p:nvSpPr>
        <p:spPr>
          <a:xfrm>
            <a:off x="838200" y="1457571"/>
            <a:ext cx="10009896" cy="225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5050"/>
                </a:solidFill>
              </a:rPr>
              <a:t>Problem:</a:t>
            </a:r>
            <a:r>
              <a:rPr lang="en-US" altLang="zh-CN" sz="2400" b="1" dirty="0"/>
              <a:t> </a:t>
            </a:r>
            <a:r>
              <a:rPr lang="en-US" altLang="zh-CN" sz="2400" dirty="0"/>
              <a:t>Client cannot render correctly if the user’s viewpoint moves out 	     of the area covered by the partial frame.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Solution: </a:t>
            </a:r>
            <a:r>
              <a:rPr lang="en-US" altLang="zh-CN" sz="2400" dirty="0"/>
              <a:t>(1) Improve the accuracy of viewpoint prediction.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     (2) Send the entire 360° frame as a base layer in low resolution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024DD0-544A-4133-9E1C-C7BAA870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09" y="3821987"/>
            <a:ext cx="5286277" cy="26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1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Margin Adaptation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398852-9AA7-4F71-89D3-B2101169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5748"/>
            <a:ext cx="10191964" cy="37994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EC5AD9-1ACE-4AAC-9971-947710E64D35}"/>
              </a:ext>
            </a:extLst>
          </p:cNvPr>
          <p:cNvSpPr/>
          <p:nvPr/>
        </p:nvSpPr>
        <p:spPr>
          <a:xfrm>
            <a:off x="455060" y="6150944"/>
            <a:ext cx="1161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The heatmap of user head movement for 100ms (99%)   The heatmap for user head movement for 300ms (96%)</a:t>
            </a:r>
          </a:p>
        </p:txBody>
      </p:sp>
    </p:spTree>
    <p:extLst>
      <p:ext uri="{BB962C8B-B14F-4D97-AF65-F5344CB8AC3E}">
        <p14:creationId xmlns:p14="http://schemas.microsoft.com/office/powerpoint/2010/main" val="242816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Margin Adaptation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CB3D25-CB68-48FE-A9D2-2EEB70D9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00" y="2757819"/>
            <a:ext cx="7086199" cy="354000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DDF5BD-1366-4590-AE79-8C0E8C7BCE64}"/>
              </a:ext>
            </a:extLst>
          </p:cNvPr>
          <p:cNvSpPr/>
          <p:nvPr/>
        </p:nvSpPr>
        <p:spPr>
          <a:xfrm>
            <a:off x="4994564" y="6223396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Coverage rate vs. margins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DE0A96-8537-48FF-A8D0-B9488F079601}"/>
              </a:ext>
            </a:extLst>
          </p:cNvPr>
          <p:cNvSpPr/>
          <p:nvPr/>
        </p:nvSpPr>
        <p:spPr>
          <a:xfrm>
            <a:off x="1418352" y="1613788"/>
            <a:ext cx="10047767" cy="114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Solution: </a:t>
            </a:r>
            <a:r>
              <a:rPr lang="en-US" altLang="zh-CN" sz="2400" dirty="0"/>
              <a:t>With the accurate latency data, the margin adaptation module queries the mapping table and calculates the appropriate margin size.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200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Auxiliary Frame Selection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064E7B-A3B2-441E-9D7A-7C88A6A5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67" y="3382021"/>
            <a:ext cx="5706926" cy="268251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473AF51-D9D4-4717-B321-94DF55798CCB}"/>
              </a:ext>
            </a:extLst>
          </p:cNvPr>
          <p:cNvSpPr/>
          <p:nvPr/>
        </p:nvSpPr>
        <p:spPr>
          <a:xfrm>
            <a:off x="3324547" y="6048161"/>
            <a:ext cx="514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Real-time video coding without auxiliary frame</a:t>
            </a:r>
            <a:endParaRPr lang="zh-CN" altLang="en-US" b="1" dirty="0">
              <a:solidFill>
                <a:srgbClr val="FF505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641699-8061-4D67-8F54-7C9C2E58CBD8}"/>
              </a:ext>
            </a:extLst>
          </p:cNvPr>
          <p:cNvSpPr/>
          <p:nvPr/>
        </p:nvSpPr>
        <p:spPr>
          <a:xfrm>
            <a:off x="1418352" y="1613788"/>
            <a:ext cx="10047767" cy="114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Conventional encode: </a:t>
            </a:r>
            <a:r>
              <a:rPr lang="en-US" altLang="zh-CN" sz="2400" dirty="0"/>
              <a:t>Each frame is encoded as either I or P frame. All P frames use the previous frame as the reference frame.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8A0127-FB83-4C38-A845-60F6BAF06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75" y="4223209"/>
            <a:ext cx="353235" cy="12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1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Auxiliary Frame Selection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D77434-6581-43A8-AD4F-D56600410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2759075"/>
            <a:ext cx="5457825" cy="37338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2C0B341-06E9-4EEF-95CE-3F86E70440FC}"/>
              </a:ext>
            </a:extLst>
          </p:cNvPr>
          <p:cNvSpPr/>
          <p:nvPr/>
        </p:nvSpPr>
        <p:spPr>
          <a:xfrm>
            <a:off x="3657598" y="6308209"/>
            <a:ext cx="529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using auxiliary frame to enable B frame coding</a:t>
            </a:r>
            <a:endParaRPr lang="zh-CN" altLang="en-US" b="1" dirty="0">
              <a:solidFill>
                <a:srgbClr val="FF505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AA96C5-1E1F-4A28-A0AC-82DA764F6957}"/>
              </a:ext>
            </a:extLst>
          </p:cNvPr>
          <p:cNvSpPr/>
          <p:nvPr/>
        </p:nvSpPr>
        <p:spPr>
          <a:xfrm>
            <a:off x="1119883" y="1492959"/>
            <a:ext cx="10407881" cy="114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Freedom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encode: </a:t>
            </a:r>
            <a:r>
              <a:rPr lang="en-US" altLang="zh-CN" sz="2400" dirty="0"/>
              <a:t>After encoding the first frame as I frame, the encoder can immediately encode a P frame with the original 4th frame (auxiliary frame).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92A6F0-ED59-4DB1-939D-17DCADD1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6" y="3429000"/>
            <a:ext cx="1460437" cy="7121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D76A03-BCF8-4A1D-AB21-8978A703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862" y="4493720"/>
            <a:ext cx="1017392" cy="15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Auxiliary Frame Selection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C0B341-06E9-4EEF-95CE-3F86E70440FC}"/>
              </a:ext>
            </a:extLst>
          </p:cNvPr>
          <p:cNvSpPr/>
          <p:nvPr/>
        </p:nvSpPr>
        <p:spPr>
          <a:xfrm>
            <a:off x="3860033" y="5989834"/>
            <a:ext cx="447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viewpoint prediction for auxiliary frames </a:t>
            </a:r>
            <a:endParaRPr lang="zh-CN" altLang="en-US" b="1" dirty="0">
              <a:solidFill>
                <a:srgbClr val="FF5050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8419DCD-B207-45BE-9912-A50FCBEE6696}"/>
              </a:ext>
            </a:extLst>
          </p:cNvPr>
          <p:cNvGrpSpPr/>
          <p:nvPr/>
        </p:nvGrpSpPr>
        <p:grpSpPr>
          <a:xfrm>
            <a:off x="2589086" y="1803704"/>
            <a:ext cx="7013825" cy="4186130"/>
            <a:chOff x="2589086" y="1690688"/>
            <a:chExt cx="7013825" cy="418613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E471B16-437A-4395-93D1-9997EE126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9086" y="1690688"/>
              <a:ext cx="7013825" cy="407552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8839192-511F-4AD8-9FA4-A13643B982F8}"/>
                </a:ext>
              </a:extLst>
            </p:cNvPr>
            <p:cNvSpPr/>
            <p:nvPr/>
          </p:nvSpPr>
          <p:spPr>
            <a:xfrm>
              <a:off x="4613097" y="5363110"/>
              <a:ext cx="1315092" cy="51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5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D4B0D-F453-4044-8019-DBC816DC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8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Tethered VR vs. Mobile VR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A69546-7636-4F02-B86A-44EC9912BBE0}"/>
              </a:ext>
            </a:extLst>
          </p:cNvPr>
          <p:cNvSpPr txBox="1"/>
          <p:nvPr/>
        </p:nvSpPr>
        <p:spPr>
          <a:xfrm>
            <a:off x="1150704" y="1578365"/>
            <a:ext cx="5048037" cy="185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Tethered VR(Oculus Rift, HTC </a:t>
            </a:r>
            <a:r>
              <a:rPr lang="en-US" altLang="zh-CN" sz="2400" b="1" dirty="0" err="1"/>
              <a:t>Vive</a:t>
            </a:r>
            <a:r>
              <a:rPr lang="en-US" altLang="zh-CN" sz="2400" b="1" dirty="0"/>
              <a:t>)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connection to a desktop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</a:rPr>
              <a:t>High Rendering Quality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5050"/>
                </a:solidFill>
              </a:rPr>
              <a:t>Limited Mobility</a:t>
            </a:r>
            <a:endParaRPr lang="zh-CN" altLang="en-US" b="1" dirty="0">
              <a:solidFill>
                <a:srgbClr val="FF5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2C0A28-C4B0-4F12-AE41-CB4D8467DC63}"/>
              </a:ext>
            </a:extLst>
          </p:cNvPr>
          <p:cNvSpPr txBox="1"/>
          <p:nvPr/>
        </p:nvSpPr>
        <p:spPr>
          <a:xfrm>
            <a:off x="6615240" y="1578364"/>
            <a:ext cx="4462409" cy="185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Mobile VR(Samsung </a:t>
            </a:r>
            <a:r>
              <a:rPr lang="en-US" altLang="zh-CN" sz="2400" b="1" dirty="0" err="1"/>
              <a:t>GearVR</a:t>
            </a:r>
            <a:r>
              <a:rPr lang="en-US" altLang="zh-CN" sz="2400" b="1" dirty="0"/>
              <a:t>)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Standalone mobile device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5050"/>
                </a:solidFill>
              </a:rPr>
              <a:t>Limited Rendering quality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</a:rPr>
              <a:t>Full Mobility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DE34EF-805C-4747-89F0-1FCC25920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4689"/>
          <a:stretch/>
        </p:blipFill>
        <p:spPr bwMode="auto">
          <a:xfrm>
            <a:off x="6469543" y="3682900"/>
            <a:ext cx="4762500" cy="28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A15AB2-606B-4945-ABAD-EBB24A2F1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 bwMode="auto">
          <a:xfrm>
            <a:off x="1150704" y="3682901"/>
            <a:ext cx="4762500" cy="28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Motion-to-Update Latency Optimization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283A3C-99EE-4C1D-BB5B-EBC189B2CBFF}"/>
              </a:ext>
            </a:extLst>
          </p:cNvPr>
          <p:cNvSpPr txBox="1"/>
          <p:nvPr/>
        </p:nvSpPr>
        <p:spPr>
          <a:xfrm>
            <a:off x="1047963" y="1690688"/>
            <a:ext cx="9565241" cy="446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GPU Acceleration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zh-CN" b="1" dirty="0">
                <a:solidFill>
                  <a:srgbClr val="00B0F0"/>
                </a:solidFill>
              </a:rPr>
              <a:t>hardware Codec: Nvidia CUVID, NVENC, Android </a:t>
            </a:r>
            <a:r>
              <a:rPr lang="en-US" altLang="zh-CN" b="1" dirty="0" err="1">
                <a:solidFill>
                  <a:srgbClr val="00B0F0"/>
                </a:solidFill>
              </a:rPr>
              <a:t>MediaCodec</a:t>
            </a:r>
            <a:r>
              <a:rPr lang="en-US" altLang="zh-CN" b="1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</a:rPr>
              <a:t>	CUDA acceleration for VAM generation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Server Placement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en-US" altLang="zh-CN" b="1" dirty="0">
                <a:solidFill>
                  <a:srgbClr val="00B0F0"/>
                </a:solidFill>
              </a:rPr>
              <a:t>MEC (Mobile Edge Cloud)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Rate Control</a:t>
            </a:r>
          </a:p>
          <a:p>
            <a:pPr marL="914400" lvl="4"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</a:rPr>
              <a:t>Server frame generation rate</a:t>
            </a:r>
          </a:p>
          <a:p>
            <a:pPr marL="914400" lvl="4"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</a:rPr>
              <a:t>Player playback 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28229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2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Details comments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BD265-F1D2-4CD2-980C-26E5F6031737}"/>
              </a:ext>
            </a:extLst>
          </p:cNvPr>
          <p:cNvSpPr txBox="1"/>
          <p:nvPr/>
        </p:nvSpPr>
        <p:spPr>
          <a:xfrm>
            <a:off x="1058237" y="2317411"/>
            <a:ext cx="10515600" cy="351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5G </a:t>
            </a:r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mmWave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networks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zh-CN" b="1" dirty="0">
                <a:solidFill>
                  <a:srgbClr val="FF5050"/>
                </a:solidFill>
              </a:rPr>
              <a:t>The performance of </a:t>
            </a:r>
            <a:r>
              <a:rPr lang="en-US" altLang="zh-CN" b="1" i="1" dirty="0">
                <a:solidFill>
                  <a:srgbClr val="FF5050"/>
                </a:solidFill>
              </a:rPr>
              <a:t>Freedom</a:t>
            </a:r>
            <a:r>
              <a:rPr lang="en-US" altLang="zh-CN" b="1" dirty="0">
                <a:solidFill>
                  <a:srgbClr val="FF5050"/>
                </a:solidFill>
              </a:rPr>
              <a:t> is strongly dependent on the network quality.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Traffic, interference, mobility, etc. that can significantly affect the latency.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Jitter</a:t>
            </a:r>
            <a:br>
              <a:rPr lang="en-US" altLang="zh-CN" sz="2400" dirty="0"/>
            </a:br>
            <a:r>
              <a:rPr lang="en-US" altLang="zh-CN" sz="2400" dirty="0"/>
              <a:t>	</a:t>
            </a:r>
            <a:r>
              <a:rPr lang="en-US" altLang="zh-CN" b="1" dirty="0">
                <a:solidFill>
                  <a:srgbClr val="FF5050"/>
                </a:solidFill>
              </a:rPr>
              <a:t>Most large jitters are caused by TCP retransmission for error packets.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Deployment and Control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Freedom requires a dedicated GPU server for each client which limits its scalability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AC53C5-6CF7-4971-88BA-53DEE0085DDF}"/>
              </a:ext>
            </a:extLst>
          </p:cNvPr>
          <p:cNvSpPr/>
          <p:nvPr/>
        </p:nvSpPr>
        <p:spPr>
          <a:xfrm>
            <a:off x="1058237" y="1485205"/>
            <a:ext cx="2587568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5050"/>
                </a:solidFill>
              </a:rPr>
              <a:t>Disadvantage: </a:t>
            </a:r>
          </a:p>
        </p:txBody>
      </p:sp>
    </p:spTree>
    <p:extLst>
      <p:ext uri="{BB962C8B-B14F-4D97-AF65-F5344CB8AC3E}">
        <p14:creationId xmlns:p14="http://schemas.microsoft.com/office/powerpoint/2010/main" val="3682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2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Details comments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BD265-F1D2-4CD2-980C-26E5F6031737}"/>
              </a:ext>
            </a:extLst>
          </p:cNvPr>
          <p:cNvSpPr txBox="1"/>
          <p:nvPr/>
        </p:nvSpPr>
        <p:spPr>
          <a:xfrm>
            <a:off x="1068511" y="2317411"/>
            <a:ext cx="105156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4G/LTE network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</a:t>
            </a:r>
            <a:r>
              <a:rPr lang="en-US" altLang="zh-CN" b="1" dirty="0">
                <a:solidFill>
                  <a:srgbClr val="92D050"/>
                </a:solidFill>
              </a:rPr>
              <a:t>The first time to realize high-quality real-time VR system with 4g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implementation</a:t>
            </a:r>
            <a:br>
              <a:rPr lang="en-US" altLang="zh-CN" sz="3200" dirty="0"/>
            </a:br>
            <a:r>
              <a:rPr lang="en-US" altLang="zh-CN" b="1" dirty="0">
                <a:solidFill>
                  <a:srgbClr val="92D050"/>
                </a:solidFill>
              </a:rPr>
              <a:t>	The system uses a very down to earth of  solution.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Decompose problem </a:t>
            </a:r>
            <a:r>
              <a:rPr lang="en-US" altLang="zh-CN" b="1" dirty="0">
                <a:solidFill>
                  <a:srgbClr val="FF505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</a:t>
            </a:r>
            <a:r>
              <a:rPr lang="en-US" altLang="zh-CN" b="1" dirty="0">
                <a:solidFill>
                  <a:srgbClr val="92D050"/>
                </a:solidFill>
              </a:rPr>
              <a:t>Design a system according to several small problems.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AC53C5-6CF7-4971-88BA-53DEE0085DDF}"/>
              </a:ext>
            </a:extLst>
          </p:cNvPr>
          <p:cNvSpPr/>
          <p:nvPr/>
        </p:nvSpPr>
        <p:spPr>
          <a:xfrm>
            <a:off x="1058237" y="1485205"/>
            <a:ext cx="2132315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92D050"/>
                </a:solidFill>
              </a:rPr>
              <a:t>Advantage: </a:t>
            </a:r>
          </a:p>
        </p:txBody>
      </p:sp>
    </p:spTree>
    <p:extLst>
      <p:ext uri="{BB962C8B-B14F-4D97-AF65-F5344CB8AC3E}">
        <p14:creationId xmlns:p14="http://schemas.microsoft.com/office/powerpoint/2010/main" val="2922422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2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Something learned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BD265-F1D2-4CD2-980C-26E5F6031737}"/>
              </a:ext>
            </a:extLst>
          </p:cNvPr>
          <p:cNvSpPr txBox="1"/>
          <p:nvPr/>
        </p:nvSpPr>
        <p:spPr>
          <a:xfrm>
            <a:off x="1027414" y="1949685"/>
            <a:ext cx="105156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Auxiliary frame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</a:t>
            </a:r>
            <a:r>
              <a:rPr lang="en-US" altLang="zh-CN" b="1" dirty="0">
                <a:solidFill>
                  <a:srgbClr val="FFC000"/>
                </a:solidFill>
              </a:rPr>
              <a:t>Using auxiliary frame to speed up the real-time video encoding in edge computing.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Paper about the system</a:t>
            </a:r>
            <a:br>
              <a:rPr lang="en-US" altLang="zh-CN" sz="2400" dirty="0"/>
            </a:br>
            <a:r>
              <a:rPr lang="en-US" altLang="zh-CN" b="1" dirty="0">
                <a:solidFill>
                  <a:srgbClr val="FF5050"/>
                </a:solidFill>
              </a:rPr>
              <a:t>	</a:t>
            </a:r>
            <a:r>
              <a:rPr lang="en-US" altLang="zh-CN" b="1" dirty="0">
                <a:solidFill>
                  <a:srgbClr val="FFC000"/>
                </a:solidFill>
              </a:rPr>
              <a:t>Because we are preparing a paper on the system.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details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</a:t>
            </a:r>
            <a:r>
              <a:rPr lang="en-US" altLang="zh-CN" b="1" dirty="0">
                <a:solidFill>
                  <a:srgbClr val="FFC000"/>
                </a:solidFill>
              </a:rPr>
              <a:t>Trivial system details or optimizations can be combined into one chapter.</a:t>
            </a:r>
          </a:p>
        </p:txBody>
      </p:sp>
    </p:spTree>
    <p:extLst>
      <p:ext uri="{BB962C8B-B14F-4D97-AF65-F5344CB8AC3E}">
        <p14:creationId xmlns:p14="http://schemas.microsoft.com/office/powerpoint/2010/main" val="424180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935" y="2701956"/>
            <a:ext cx="2856216" cy="1454088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rgbClr val="7030A0"/>
                </a:solidFill>
              </a:rPr>
              <a:t>Thanks</a:t>
            </a:r>
            <a:endParaRPr lang="zh-CN" alt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4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09477-79E8-4FEB-AE0F-64111B77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Challenges of Streaming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AF102B-A5F8-4219-AAB7-09A9946A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62" y="2028659"/>
            <a:ext cx="5287031" cy="43717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0A42FD-5879-4D32-9ADE-FA0483532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93" y="2171138"/>
            <a:ext cx="6111643" cy="303882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85C9591-A5B7-4401-A617-C9909C2FF09B}"/>
              </a:ext>
            </a:extLst>
          </p:cNvPr>
          <p:cNvSpPr/>
          <p:nvPr/>
        </p:nvSpPr>
        <p:spPr>
          <a:xfrm>
            <a:off x="6096000" y="5482020"/>
            <a:ext cx="569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Cutting the cord (</a:t>
            </a:r>
            <a:r>
              <a:rPr lang="en-US" altLang="zh-CN" b="1" dirty="0" err="1">
                <a:solidFill>
                  <a:srgbClr val="FF5050"/>
                </a:solidFill>
              </a:rPr>
              <a:t>Mobisys</a:t>
            </a:r>
            <a:r>
              <a:rPr lang="en-US" altLang="zh-CN" b="1" dirty="0">
                <a:solidFill>
                  <a:srgbClr val="FF5050"/>
                </a:solidFill>
              </a:rPr>
              <a:t> 18)</a:t>
            </a: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 based on stable and fast wireless network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4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rgbClr val="7030A0"/>
                </a:solidFill>
              </a:rPr>
              <a:t>Freedom</a:t>
            </a:r>
            <a:r>
              <a:rPr lang="en-US" altLang="zh-CN" b="1" dirty="0">
                <a:solidFill>
                  <a:srgbClr val="7030A0"/>
                </a:solidFill>
              </a:rPr>
              <a:t> Overview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A18246-989A-49DB-A4D6-B93F841B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87" y="1636749"/>
            <a:ext cx="9052197" cy="48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Challenges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A74035-45BD-432E-924C-ED11D3BCC340}"/>
              </a:ext>
            </a:extLst>
          </p:cNvPr>
          <p:cNvSpPr txBox="1"/>
          <p:nvPr/>
        </p:nvSpPr>
        <p:spPr>
          <a:xfrm>
            <a:off x="1047963" y="1690688"/>
            <a:ext cx="9565241" cy="434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Latency and Refresh Rate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zh-CN" b="1" dirty="0">
                <a:solidFill>
                  <a:srgbClr val="FF5050"/>
                </a:solidFill>
              </a:rPr>
              <a:t>motion-to-photon latency &lt; 16.6ms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motion-to-update latency &lt; 100ms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 and Representation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en-US" altLang="zh-CN" b="1" dirty="0">
                <a:solidFill>
                  <a:srgbClr val="FF5050"/>
                </a:solidFill>
              </a:rPr>
              <a:t>inconsistent pixel density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	extracting the appropriate portion of the panorama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Latency Streaming</a:t>
            </a:r>
          </a:p>
          <a:p>
            <a:pPr lvl="2"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not utilizing B frames decreases the coding efficiency</a:t>
            </a:r>
          </a:p>
          <a:p>
            <a:pPr lvl="2">
              <a:lnSpc>
                <a:spcPct val="150000"/>
              </a:lnSpc>
            </a:pPr>
            <a:r>
              <a:rPr lang="en-US" altLang="zh-CN" b="1" dirty="0">
                <a:solidFill>
                  <a:srgbClr val="FF5050"/>
                </a:solidFill>
              </a:rPr>
              <a:t>measure the actual end-to-end system latency</a:t>
            </a:r>
          </a:p>
        </p:txBody>
      </p:sp>
    </p:spTree>
    <p:extLst>
      <p:ext uri="{BB962C8B-B14F-4D97-AF65-F5344CB8AC3E}">
        <p14:creationId xmlns:p14="http://schemas.microsoft.com/office/powerpoint/2010/main" val="70230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System operation and latency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60C56B-7061-4169-BA37-EADE584D3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60"/>
          <a:stretch/>
        </p:blipFill>
        <p:spPr>
          <a:xfrm>
            <a:off x="2719192" y="1587945"/>
            <a:ext cx="7092628" cy="47149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B0EBC3-981E-4FF6-BDB1-33F5C7E33AD5}"/>
              </a:ext>
            </a:extLst>
          </p:cNvPr>
          <p:cNvSpPr/>
          <p:nvPr/>
        </p:nvSpPr>
        <p:spPr>
          <a:xfrm>
            <a:off x="4663945" y="6302908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Cutting the cord: Thin-Client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System operation and latency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B0EBC3-981E-4FF6-BDB1-33F5C7E33AD5}"/>
              </a:ext>
            </a:extLst>
          </p:cNvPr>
          <p:cNvSpPr/>
          <p:nvPr/>
        </p:nvSpPr>
        <p:spPr>
          <a:xfrm>
            <a:off x="4552252" y="6302908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5050"/>
                </a:solidFill>
              </a:rPr>
              <a:t>Furion</a:t>
            </a:r>
            <a:r>
              <a:rPr lang="en-US" altLang="zh-CN" b="1" dirty="0">
                <a:solidFill>
                  <a:srgbClr val="FF5050"/>
                </a:solidFill>
              </a:rPr>
              <a:t>: 360° panorama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C9FC00-FFA2-4F92-9283-79190E9D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2"/>
          <a:stretch/>
        </p:blipFill>
        <p:spPr>
          <a:xfrm>
            <a:off x="2005874" y="1469506"/>
            <a:ext cx="8401763" cy="48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System operation and latency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64C63A-32D1-4628-A0F6-0538EAC5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89" y="1492409"/>
            <a:ext cx="8611800" cy="49238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DE7328C-73E5-4DDF-9EE1-4552AD18B2B3}"/>
              </a:ext>
            </a:extLst>
          </p:cNvPr>
          <p:cNvSpPr/>
          <p:nvPr/>
        </p:nvSpPr>
        <p:spPr>
          <a:xfrm>
            <a:off x="4706364" y="630820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5050"/>
                </a:solidFill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245766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B2D4-2ED5-4672-954E-FADBB186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rgbClr val="7030A0"/>
                </a:solidFill>
              </a:rPr>
              <a:t>Freedom</a:t>
            </a:r>
            <a:r>
              <a:rPr lang="en-US" altLang="zh-CN" b="1" dirty="0">
                <a:solidFill>
                  <a:srgbClr val="7030A0"/>
                </a:solidFill>
              </a:rPr>
              <a:t> System Framework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F273AC-BC17-4C26-8117-C5F5EA0A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920" y="1328844"/>
            <a:ext cx="6253857" cy="54007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A9870D-A0BA-41A7-A44F-F5921D0613D6}"/>
              </a:ext>
            </a:extLst>
          </p:cNvPr>
          <p:cNvSpPr/>
          <p:nvPr/>
        </p:nvSpPr>
        <p:spPr>
          <a:xfrm>
            <a:off x="6421348" y="3051423"/>
            <a:ext cx="2250041" cy="306000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94EB509-0B80-4D17-A0DB-CF1B88215099}"/>
              </a:ext>
            </a:extLst>
          </p:cNvPr>
          <p:cNvSpPr/>
          <p:nvPr/>
        </p:nvSpPr>
        <p:spPr>
          <a:xfrm>
            <a:off x="6421348" y="3710025"/>
            <a:ext cx="2250041" cy="306000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AE00944-6F88-4C77-92D7-C5772EE81AF9}"/>
              </a:ext>
            </a:extLst>
          </p:cNvPr>
          <p:cNvSpPr/>
          <p:nvPr/>
        </p:nvSpPr>
        <p:spPr>
          <a:xfrm>
            <a:off x="5577155" y="5299750"/>
            <a:ext cx="1327079" cy="566793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CEB915D-4F05-4839-A622-8D64A9D58672}"/>
              </a:ext>
            </a:extLst>
          </p:cNvPr>
          <p:cNvSpPr/>
          <p:nvPr/>
        </p:nvSpPr>
        <p:spPr>
          <a:xfrm>
            <a:off x="4058293" y="5299750"/>
            <a:ext cx="1228617" cy="575352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5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1344</Words>
  <Application>Microsoft Office PowerPoint</Application>
  <PresentationFormat>宽屏</PresentationFormat>
  <Paragraphs>139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Freedom Fast Recovery Enhanced VR Delivery Over Mobile Networks</vt:lpstr>
      <vt:lpstr>Tethered VR vs. Mobile VR</vt:lpstr>
      <vt:lpstr>Challenges of Streaming</vt:lpstr>
      <vt:lpstr>Freedom Overview</vt:lpstr>
      <vt:lpstr>Challenges</vt:lpstr>
      <vt:lpstr>System operation and latency</vt:lpstr>
      <vt:lpstr>System operation and latency</vt:lpstr>
      <vt:lpstr>System operation and latency</vt:lpstr>
      <vt:lpstr>Freedom System Framework</vt:lpstr>
      <vt:lpstr>VAM Generation</vt:lpstr>
      <vt:lpstr>VAM Generation</vt:lpstr>
      <vt:lpstr>VAM Generation</vt:lpstr>
      <vt:lpstr>VAM Generation</vt:lpstr>
      <vt:lpstr>Margin Adaptation</vt:lpstr>
      <vt:lpstr>Margin Adaptation</vt:lpstr>
      <vt:lpstr>Margin Adaptation</vt:lpstr>
      <vt:lpstr>Auxiliary Frame Selection</vt:lpstr>
      <vt:lpstr>Auxiliary Frame Selection</vt:lpstr>
      <vt:lpstr>Auxiliary Frame Selection</vt:lpstr>
      <vt:lpstr>Motion-to-Update Latency Optimization</vt:lpstr>
      <vt:lpstr>Details comments</vt:lpstr>
      <vt:lpstr>Details comments</vt:lpstr>
      <vt:lpstr>Something learned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Fast Recovery Enhanced VR Delivery Over Mobile Networks</dc:title>
  <dc:creator>123 123</dc:creator>
  <cp:lastModifiedBy>123 123</cp:lastModifiedBy>
  <cp:revision>183</cp:revision>
  <dcterms:created xsi:type="dcterms:W3CDTF">2019-10-29T01:40:21Z</dcterms:created>
  <dcterms:modified xsi:type="dcterms:W3CDTF">2019-10-30T08:17:40Z</dcterms:modified>
</cp:coreProperties>
</file>