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257" r:id="rId2"/>
    <p:sldId id="347" r:id="rId3"/>
    <p:sldId id="378" r:id="rId4"/>
    <p:sldId id="322" r:id="rId5"/>
    <p:sldId id="324" r:id="rId6"/>
    <p:sldId id="326" r:id="rId7"/>
    <p:sldId id="325" r:id="rId8"/>
    <p:sldId id="355" r:id="rId9"/>
    <p:sldId id="386" r:id="rId10"/>
    <p:sldId id="328" r:id="rId11"/>
    <p:sldId id="361" r:id="rId12"/>
    <p:sldId id="366" r:id="rId13"/>
    <p:sldId id="352" r:id="rId14"/>
    <p:sldId id="330" r:id="rId15"/>
    <p:sldId id="333" r:id="rId16"/>
    <p:sldId id="377" r:id="rId17"/>
    <p:sldId id="343" r:id="rId18"/>
    <p:sldId id="339" r:id="rId19"/>
    <p:sldId id="341" r:id="rId20"/>
    <p:sldId id="376" r:id="rId21"/>
    <p:sldId id="391" r:id="rId22"/>
    <p:sldId id="370" r:id="rId23"/>
    <p:sldId id="383" r:id="rId24"/>
    <p:sldId id="390" r:id="rId25"/>
    <p:sldId id="387" r:id="rId26"/>
    <p:sldId id="296" r:id="rId27"/>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4" orient="horz" pos="3840">
          <p15:clr>
            <a:srgbClr val="A4A3A4"/>
          </p15:clr>
        </p15:guide>
        <p15:guide id="5" pos="3840">
          <p15:clr>
            <a:srgbClr val="A4A3A4"/>
          </p15:clr>
        </p15:guide>
        <p15:guide id="6" pos="384">
          <p15:clr>
            <a:srgbClr val="A4A3A4"/>
          </p15:clr>
        </p15:guide>
        <p15:guide id="7" pos="7296">
          <p15:clr>
            <a:srgbClr val="A4A3A4"/>
          </p15:clr>
        </p15:guide>
        <p15:guide id="8" orient="horz" pos="9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4234" autoAdjust="0"/>
  </p:normalViewPr>
  <p:slideViewPr>
    <p:cSldViewPr>
      <p:cViewPr varScale="1">
        <p:scale>
          <a:sx n="120" d="100"/>
          <a:sy n="120" d="100"/>
        </p:scale>
        <p:origin x="1374" y="102"/>
      </p:cViewPr>
      <p:guideLst>
        <p:guide orient="horz" pos="2160"/>
        <p:guide orient="horz" pos="3840"/>
        <p:guide pos="3840"/>
        <p:guide pos="384"/>
        <p:guide pos="7296"/>
        <p:guide orient="horz" pos="96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97" d="100"/>
          <a:sy n="97" d="100"/>
        </p:scale>
        <p:origin x="3240"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t>10/30/2019</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t>‹#›</a:t>
            </a:fld>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vl1pPr>
          </a:lstStyle>
          <a:p>
            <a:endParaRPr/>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vl1pPr>
          </a:lstStyle>
          <a:p>
            <a:fld id="{5BFEAE42-E3FE-4405-B7FC-4425D05B92A0}" type="slidenum">
              <a:rPr/>
              <a:pPr/>
              <a:t>‹#›</a:t>
            </a:fld>
            <a:endParaRPr/>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Arial" panose="020B0604020202020204" pitchFamily="34" charset="0"/>
      <a:buChar char=" "/>
      <a:defRPr sz="1100" kern="1200">
        <a:solidFill>
          <a:schemeClr val="tx1"/>
        </a:solidFill>
        <a:latin typeface="+mn-lt"/>
        <a:ea typeface="+mn-ea"/>
        <a:cs typeface="+mn-cs"/>
      </a:defRPr>
    </a:lvl1pPr>
    <a:lvl2pPr marL="228600" indent="-13716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365760" indent="-109728" algn="l" defTabSz="9144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3pPr>
    <a:lvl4pPr marL="548640" indent="-109728"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31520" indent="-109728"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Today, I am going to talk about a source compression technique for deep-learning based computer vision applications.  This is a joint work with </a:t>
            </a:r>
            <a:r>
              <a:rPr lang="en-US" dirty="0" err="1"/>
              <a:t>Xiufeng</a:t>
            </a:r>
            <a:r>
              <a:rPr lang="en-US" dirty="0"/>
              <a:t> </a:t>
            </a:r>
            <a:r>
              <a:rPr lang="en-US" dirty="0" err="1"/>
              <a:t>Xie</a:t>
            </a:r>
            <a:r>
              <a:rPr lang="en-US" dirty="0"/>
              <a:t>. </a:t>
            </a:r>
            <a:r>
              <a:rPr lang="zh-CN" altLang="en-US" dirty="0" smtClean="0"/>
              <a:t>（慧与，跨国资讯科技公司，是惠普公司拆分出来的，提供物联网、边缘计算、深度学习方面的解决方案）</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a:t>
            </a:fld>
            <a:endParaRPr lang="en-US"/>
          </a:p>
        </p:txBody>
      </p:sp>
    </p:spTree>
    <p:extLst>
      <p:ext uri="{BB962C8B-B14F-4D97-AF65-F5344CB8AC3E}">
        <p14:creationId xmlns:p14="http://schemas.microsoft.com/office/powerpoint/2010/main" val="298988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Then, how do we model DNN’s sensitivity? </a:t>
            </a:r>
          </a:p>
          <a:p>
            <a:endParaRPr lang="en-US" dirty="0"/>
          </a:p>
          <a:p>
            <a:r>
              <a:rPr lang="en-US" sz="1100" kern="1200" dirty="0">
                <a:solidFill>
                  <a:schemeClr val="tx1"/>
                </a:solidFill>
                <a:effectLst/>
                <a:latin typeface="+mn-lt"/>
                <a:ea typeface="+mn-ea"/>
                <a:cs typeface="+mn-cs"/>
              </a:rPr>
              <a:t>A high-level idea is that from a DNN perspective, compression can be viewed as adding noise to the input image, and the gradient that we can estimate through the backward propagation characterizes </a:t>
            </a:r>
            <a:r>
              <a:rPr lang="en-US" sz="1100" b="1" kern="1200" dirty="0">
                <a:solidFill>
                  <a:schemeClr val="tx1"/>
                </a:solidFill>
                <a:effectLst/>
                <a:latin typeface="+mn-lt"/>
                <a:ea typeface="+mn-ea"/>
                <a:cs typeface="+mn-cs"/>
              </a:rPr>
              <a:t>how much a small noise in the compressed input would affect the final loss in DNN</a:t>
            </a:r>
            <a:r>
              <a:rPr lang="en-US" sz="1100" kern="1200" dirty="0">
                <a:solidFill>
                  <a:schemeClr val="tx1"/>
                </a:solidFill>
                <a:effectLst/>
                <a:latin typeface="+mn-lt"/>
                <a:ea typeface="+mn-ea"/>
                <a:cs typeface="+mn-cs"/>
              </a:rPr>
              <a:t>.  Based on this observation, we propose to use a DNN’s gradient </a:t>
            </a:r>
            <a:r>
              <a:rPr lang="en-US" sz="1100" kern="1200" dirty="0" err="1">
                <a:solidFill>
                  <a:schemeClr val="tx1"/>
                </a:solidFill>
                <a:effectLst/>
                <a:latin typeface="+mn-lt"/>
                <a:ea typeface="+mn-ea"/>
                <a:cs typeface="+mn-cs"/>
              </a:rPr>
              <a:t>w.r.t</a:t>
            </a:r>
            <a:r>
              <a:rPr lang="en-US" sz="1100" kern="1200" dirty="0">
                <a:solidFill>
                  <a:schemeClr val="tx1"/>
                </a:solidFill>
                <a:effectLst/>
                <a:latin typeface="+mn-lt"/>
                <a:ea typeface="+mn-ea"/>
                <a:cs typeface="+mn-cs"/>
              </a:rPr>
              <a:t> the DCT coefficients, as the indicator of its perceptual sensitivity.</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As shown in the left bottom, GRACE can estimate a sensitivity map that consists of the gradients with respect to every DCT coefficient. </a:t>
            </a:r>
            <a:endParaRPr lang="en-US" dirty="0"/>
          </a:p>
          <a:p>
            <a:endParaRPr lang="en-US" dirty="0"/>
          </a:p>
          <a:p>
            <a:r>
              <a:rPr lang="en-US" dirty="0"/>
              <a:t>Intuitively, if a DCT coefficient has high gradient or sensitivity, it is important for inference, and hence, we should compress it less. </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10</a:t>
            </a:fld>
            <a:endParaRPr lang="en-US"/>
          </a:p>
        </p:txBody>
      </p:sp>
    </p:spTree>
    <p:extLst>
      <p:ext uri="{BB962C8B-B14F-4D97-AF65-F5344CB8AC3E}">
        <p14:creationId xmlns:p14="http://schemas.microsoft.com/office/powerpoint/2010/main" val="1018470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indent="0">
              <a:buNone/>
            </a:pPr>
            <a:r>
              <a:rPr lang="en-US" dirty="0"/>
              <a:t>Now, given the perceptual sensitivity map, how can we generate a quantization table for the DNN? </a:t>
            </a:r>
          </a:p>
          <a:p>
            <a:pPr marL="0" indent="0">
              <a:buNone/>
            </a:pPr>
            <a:endParaRPr lang="en-US" dirty="0"/>
          </a:p>
          <a:p>
            <a:pPr marL="0"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dirty="0"/>
              <a:t>In quantization-based compression, an input image can be represented as N point DCT coefficients, as shown in the green matrix shape.  Now, in GRACE, we extend each frequency bin to have its DCT value, its gradient from the sensitivity map, and a quantization step.  Now, we can formulate this as an optimization problem as follows:</a:t>
            </a:r>
          </a:p>
          <a:p>
            <a:pPr marL="0" indent="0">
              <a:buNone/>
            </a:pPr>
            <a:endParaRPr lang="en-US" dirty="0"/>
          </a:p>
          <a:p>
            <a:pPr marL="0"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b="0" i="1" dirty="0"/>
              <a:t>our objective is to minimize </a:t>
            </a:r>
            <a:r>
              <a:rPr lang="en-US" dirty="0"/>
              <a:t>the compressed file size while quantization, subject to a constraint that extra DNN loss caused by the quantization should be bounded by a constant, B. </a:t>
            </a:r>
          </a:p>
          <a:p>
            <a:pPr marL="0"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dirty="0"/>
              <a:t>From the solution denoted as </a:t>
            </a:r>
            <a:r>
              <a:rPr lang="en-US" dirty="0" err="1"/>
              <a:t>q_n</a:t>
            </a:r>
            <a:r>
              <a:rPr lang="en-US" dirty="0"/>
              <a:t>, we can see that large gradient leads to smaller quantization step, which exactly matches the intuition</a:t>
            </a:r>
          </a:p>
          <a:p>
            <a:pPr marL="0"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11</a:t>
            </a:fld>
            <a:endParaRPr lang="en-US"/>
          </a:p>
        </p:txBody>
      </p:sp>
    </p:spTree>
    <p:extLst>
      <p:ext uri="{BB962C8B-B14F-4D97-AF65-F5344CB8AC3E}">
        <p14:creationId xmlns:p14="http://schemas.microsoft.com/office/powerpoint/2010/main" val="1507192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a:t>The next design space is color sensitivity.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a:t>Each color image consists of 3 channels: red, green, and blue. And, </a:t>
            </a:r>
            <a:r>
              <a:rPr lang="en-US" sz="1100" kern="1200" dirty="0">
                <a:solidFill>
                  <a:schemeClr val="tx1"/>
                </a:solidFill>
                <a:effectLst/>
                <a:latin typeface="+mn-lt"/>
                <a:ea typeface="+mn-ea"/>
                <a:cs typeface="+mn-cs"/>
              </a:rPr>
              <a:t>human eyes have different perceptual sensitivity to the different channels.  This motivates the design of the YUV color space that is a widely used color model.  Conversion from RGB to YUV format helps concentrate most salient information to the Y channel, so that the other two channels can be compressed more.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Here, YUV is the linear transform of the RGB, and they are uniquely defined by the three weights, based on perception models of human eyes. </a:t>
            </a: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12</a:t>
            </a:fld>
            <a:endParaRPr lang="en-US"/>
          </a:p>
        </p:txBody>
      </p:sp>
    </p:spTree>
    <p:extLst>
      <p:ext uri="{BB962C8B-B14F-4D97-AF65-F5344CB8AC3E}">
        <p14:creationId xmlns:p14="http://schemas.microsoft.com/office/powerpoint/2010/main" val="3214805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Based on the gradient-based sensitivity measurement, we show the DCT sensitivity for each of the RGB channels.</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First, for the RGB color space, the DNN has higher sensitivity on the G channel, but the R and B channels are still important so that we cannot compress them a lot.</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Then for the YUV color space, we can see the amplitude of gradient w.r.t the Y channel is higher than U &amp; V channels, which reveals how the RGB-to-YUV conversion concentrates the sensitivity information to a single channel so that the U and V channels can be compressed more.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13</a:t>
            </a:fld>
            <a:endParaRPr lang="en-US"/>
          </a:p>
        </p:txBody>
      </p:sp>
    </p:spTree>
    <p:extLst>
      <p:ext uri="{BB962C8B-B14F-4D97-AF65-F5344CB8AC3E}">
        <p14:creationId xmlns:p14="http://schemas.microsoft.com/office/powerpoint/2010/main" val="439348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Our experiments also reveal different color sensitivity between the DNNs and human eyes.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In the figure below, the R, G, or B color sensitivity is the sum gradient amplitude of the corresponding sensitivity map in the previous figure.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We test 6 different DNNs, and all of them show 2× blue-channel sensitivity compared to human be- cause human eyes have fewer blue-sensing cone cells while CV has no such limitation.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We also observe different color sensitivity across the DNN models.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As a result, it is important to optimize the color space for each particular DNN </a:t>
            </a:r>
            <a:endParaRPr lang="en-US" dirty="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14</a:t>
            </a:fld>
            <a:endParaRPr lang="en-US"/>
          </a:p>
        </p:txBody>
      </p:sp>
    </p:spTree>
    <p:extLst>
      <p:ext uri="{BB962C8B-B14F-4D97-AF65-F5344CB8AC3E}">
        <p14:creationId xmlns:p14="http://schemas.microsoft.com/office/powerpoint/2010/main" val="670803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Now, GRACE redesigns the YUV color space for a DNN. </a:t>
            </a:r>
          </a:p>
          <a:p>
            <a:endParaRPr lang="en-US" dirty="0"/>
          </a:p>
          <a:p>
            <a:r>
              <a:rPr lang="en-US" dirty="0"/>
              <a:t>Based on the DNN’s perceptual sensitivity or gradients as an input, we want to find the optimal conversion </a:t>
            </a:r>
            <a:r>
              <a:rPr lang="en-US" dirty="0">
                <a:solidFill>
                  <a:srgbClr val="01A982"/>
                </a:solidFill>
              </a:rPr>
              <a:t>weights that minimize sensitivity on U &amp; V channels.  Basically, this helps quantize U &amp; V channels more aggressively in the quantization step.</a:t>
            </a:r>
            <a:endParaRPr lang="en-US" b="1" dirty="0">
              <a:solidFill>
                <a:srgbClr val="01A982"/>
              </a:solidFill>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pPr/>
              <a:t>15</a:t>
            </a:fld>
            <a:endParaRPr lang="en-US"/>
          </a:p>
        </p:txBody>
      </p:sp>
    </p:spTree>
    <p:extLst>
      <p:ext uri="{BB962C8B-B14F-4D97-AF65-F5344CB8AC3E}">
        <p14:creationId xmlns:p14="http://schemas.microsoft.com/office/powerpoint/2010/main" val="2051205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This graph shows the distribution of sensitivity among three channels.  We can see that compared to conventional YUV or RGB, G-YUV concentrate more sensitivity in Y channel, while suppress the sensitivity of U &amp; V channels</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16</a:t>
            </a:fld>
            <a:endParaRPr lang="en-US"/>
          </a:p>
        </p:txBody>
      </p:sp>
    </p:spTree>
    <p:extLst>
      <p:ext uri="{BB962C8B-B14F-4D97-AF65-F5344CB8AC3E}">
        <p14:creationId xmlns:p14="http://schemas.microsoft.com/office/powerpoint/2010/main" val="1146079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EAE42-E3FE-4405-B7FC-4425D05B92A0}" type="slidenum">
              <a:rPr lang="en-US" smtClean="0"/>
              <a:pPr/>
              <a:t>17</a:t>
            </a:fld>
            <a:endParaRPr lang="en-US"/>
          </a:p>
        </p:txBody>
      </p:sp>
    </p:spTree>
    <p:extLst>
      <p:ext uri="{BB962C8B-B14F-4D97-AF65-F5344CB8AC3E}">
        <p14:creationId xmlns:p14="http://schemas.microsoft.com/office/powerpoint/2010/main" val="3241421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We evaluate GRACE over various conditions, including 2 CV tasks, 2 datasets, 6 compression formats, and 6 DNN models.  We use compressed file size and inference accuracy as metrics.</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18</a:t>
            </a:fld>
            <a:endParaRPr lang="en-US"/>
          </a:p>
        </p:txBody>
      </p:sp>
    </p:spTree>
    <p:extLst>
      <p:ext uri="{BB962C8B-B14F-4D97-AF65-F5344CB8AC3E}">
        <p14:creationId xmlns:p14="http://schemas.microsoft.com/office/powerpoint/2010/main" val="1797798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We first show the semantic segmentation results for both PNG and GRACE images.</a:t>
            </a:r>
          </a:p>
          <a:p>
            <a:endParaRPr lang="en-US" dirty="0"/>
          </a:p>
          <a:p>
            <a:r>
              <a:rPr lang="en-US" dirty="0"/>
              <a:t>Top two figures show compressed images, and we, as a human, can notice the compression artifacts of GRACE.  However, their segmentation results are almost identical, as shown in the bottom figures.</a:t>
            </a:r>
          </a:p>
        </p:txBody>
      </p:sp>
      <p:sp>
        <p:nvSpPr>
          <p:cNvPr id="4" name="Slide Number Placeholder 3"/>
          <p:cNvSpPr>
            <a:spLocks noGrp="1"/>
          </p:cNvSpPr>
          <p:nvPr>
            <p:ph type="sldNum" sz="quarter" idx="10"/>
          </p:nvPr>
        </p:nvSpPr>
        <p:spPr/>
        <p:txBody>
          <a:bodyPr/>
          <a:lstStyle/>
          <a:p>
            <a:fld id="{5BFEAE42-E3FE-4405-B7FC-4425D05B92A0}" type="slidenum">
              <a:rPr lang="en-US" smtClean="0"/>
              <a:pPr/>
              <a:t>19</a:t>
            </a:fld>
            <a:endParaRPr lang="en-US"/>
          </a:p>
        </p:txBody>
      </p:sp>
    </p:spTree>
    <p:extLst>
      <p:ext uri="{BB962C8B-B14F-4D97-AF65-F5344CB8AC3E}">
        <p14:creationId xmlns:p14="http://schemas.microsoft.com/office/powerpoint/2010/main" val="1543307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Deep-learning based computer vision for IoT devices has a huge potential market. </a:t>
            </a:r>
          </a:p>
        </p:txBody>
      </p:sp>
      <p:sp>
        <p:nvSpPr>
          <p:cNvPr id="4" name="Slide Number Placeholder 3"/>
          <p:cNvSpPr>
            <a:spLocks noGrp="1"/>
          </p:cNvSpPr>
          <p:nvPr>
            <p:ph type="sldNum" sz="quarter" idx="10"/>
          </p:nvPr>
        </p:nvSpPr>
        <p:spPr/>
        <p:txBody>
          <a:bodyPr/>
          <a:lstStyle/>
          <a:p>
            <a:fld id="{5BFEAE42-E3FE-4405-B7FC-4425D05B92A0}" type="slidenum">
              <a:rPr lang="en-US" smtClean="0"/>
              <a:pPr/>
              <a:t>2</a:t>
            </a:fld>
            <a:endParaRPr lang="en-US"/>
          </a:p>
        </p:txBody>
      </p:sp>
    </p:spTree>
    <p:extLst>
      <p:ext uri="{BB962C8B-B14F-4D97-AF65-F5344CB8AC3E}">
        <p14:creationId xmlns:p14="http://schemas.microsoft.com/office/powerpoint/2010/main" val="882579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We use the compressed file size and DNN inference accuracy as two performance met- </a:t>
            </a:r>
            <a:r>
              <a:rPr lang="en-US" sz="1100" kern="1200" dirty="0" err="1">
                <a:solidFill>
                  <a:schemeClr val="tx1"/>
                </a:solidFill>
                <a:effectLst/>
                <a:latin typeface="+mn-lt"/>
                <a:ea typeface="+mn-ea"/>
                <a:cs typeface="+mn-cs"/>
              </a:rPr>
              <a:t>rics</a:t>
            </a:r>
            <a:r>
              <a:rPr lang="en-US" sz="1100" kern="1200" dirty="0">
                <a:solidFill>
                  <a:schemeClr val="tx1"/>
                </a:solidFill>
                <a:effectLst/>
                <a:latin typeface="+mn-lt"/>
                <a:ea typeface="+mn-ea"/>
                <a:cs typeface="+mn-cs"/>
              </a:rPr>
              <a:t> to capture the size-accuracy tradeoff.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For semantic segmentation, the DNN inference accuracy is the mean IoU. </a:t>
            </a:r>
            <a:r>
              <a:rPr lang="en-US" sz="1100" kern="1200" dirty="0" err="1">
                <a:solidFill>
                  <a:schemeClr val="tx1"/>
                </a:solidFill>
                <a:effectLst/>
                <a:latin typeface="+mn-lt"/>
                <a:ea typeface="+mn-ea"/>
                <a:cs typeface="+mn-cs"/>
              </a:rPr>
              <a:t>IoU</a:t>
            </a:r>
            <a:r>
              <a:rPr lang="en-US" sz="1100" kern="1200" dirty="0">
                <a:solidFill>
                  <a:schemeClr val="tx1"/>
                </a:solidFill>
                <a:effectLst/>
                <a:latin typeface="+mn-lt"/>
                <a:ea typeface="+mn-ea"/>
                <a:cs typeface="+mn-cs"/>
              </a:rPr>
              <a:t> is defined as the area of the overlapping area between the prediction and ground truth divided by the union area, and mean </a:t>
            </a:r>
            <a:r>
              <a:rPr lang="en-US" sz="1100" kern="1200" dirty="0" err="1">
                <a:solidFill>
                  <a:schemeClr val="tx1"/>
                </a:solidFill>
                <a:effectLst/>
                <a:latin typeface="+mn-lt"/>
                <a:ea typeface="+mn-ea"/>
                <a:cs typeface="+mn-cs"/>
              </a:rPr>
              <a:t>IoU</a:t>
            </a:r>
            <a:r>
              <a:rPr lang="en-US" sz="1100" kern="1200" dirty="0">
                <a:solidFill>
                  <a:schemeClr val="tx1"/>
                </a:solidFill>
                <a:effectLst/>
                <a:latin typeface="+mn-lt"/>
                <a:ea typeface="+mn-ea"/>
                <a:cs typeface="+mn-cs"/>
              </a:rPr>
              <a:t> is the average of </a:t>
            </a:r>
            <a:r>
              <a:rPr lang="en-US" sz="1100" kern="1200" dirty="0" err="1">
                <a:solidFill>
                  <a:schemeClr val="tx1"/>
                </a:solidFill>
                <a:effectLst/>
                <a:latin typeface="+mn-lt"/>
                <a:ea typeface="+mn-ea"/>
                <a:cs typeface="+mn-cs"/>
              </a:rPr>
              <a:t>IoU</a:t>
            </a:r>
            <a:r>
              <a:rPr lang="en-US" sz="1100" kern="1200" dirty="0">
                <a:solidFill>
                  <a:schemeClr val="tx1"/>
                </a:solidFill>
                <a:effectLst/>
                <a:latin typeface="+mn-lt"/>
                <a:ea typeface="+mn-ea"/>
                <a:cs typeface="+mn-cs"/>
              </a:rPr>
              <a:t> across all classes</a:t>
            </a:r>
            <a:endParaRPr lang="en-US" dirty="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20</a:t>
            </a:fld>
            <a:endParaRPr lang="en-US"/>
          </a:p>
        </p:txBody>
      </p:sp>
    </p:spTree>
    <p:extLst>
      <p:ext uri="{BB962C8B-B14F-4D97-AF65-F5344CB8AC3E}">
        <p14:creationId xmlns:p14="http://schemas.microsoft.com/office/powerpoint/2010/main" val="2314200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Next, we compare GRACE with JPEG in different quality levels. The larger number, the higher quality. We use DRN-22 and DRN-33 DNN for semantic segmentation tasks. </a:t>
            </a:r>
          </a:p>
          <a:p>
            <a:endParaRPr lang="en-US" dirty="0"/>
          </a:p>
          <a:p>
            <a:r>
              <a:rPr lang="en-US" dirty="0"/>
              <a:t>From the left figure, we can see that </a:t>
            </a:r>
            <a:r>
              <a:rPr lang="en-US" dirty="0">
                <a:latin typeface="LinLibertineT"/>
              </a:rPr>
              <a:t>JPEG (95) has 40% larger file size but 0</a:t>
            </a:r>
            <a:r>
              <a:rPr lang="en-US" dirty="0">
                <a:latin typeface="rtxmi"/>
              </a:rPr>
              <a:t>.</a:t>
            </a:r>
            <a:r>
              <a:rPr lang="en-US" dirty="0">
                <a:latin typeface="LinLibertineT"/>
              </a:rPr>
              <a:t>2% lower accuracy than </a:t>
            </a:r>
            <a:r>
              <a:rPr lang="en-US" dirty="0">
                <a:latin typeface="Inconsolatazi4"/>
              </a:rPr>
              <a:t>GRACE</a:t>
            </a:r>
            <a:r>
              <a:rPr lang="en-US" dirty="0">
                <a:latin typeface="LinLibertineT"/>
              </a:rPr>
              <a:t>. </a:t>
            </a:r>
          </a:p>
          <a:p>
            <a:endParaRPr lang="en-US" dirty="0">
              <a:latin typeface="LinLibertineT"/>
            </a:endParaRPr>
          </a:p>
          <a:p>
            <a:r>
              <a:rPr lang="en-US" dirty="0">
                <a:latin typeface="LinLibertineT"/>
              </a:rPr>
              <a:t>From the right figure, JPEG (95) has 30% larger file size but 0</a:t>
            </a:r>
            <a:r>
              <a:rPr lang="en-US" dirty="0">
                <a:latin typeface="rtxmi"/>
              </a:rPr>
              <a:t>.</a:t>
            </a:r>
            <a:r>
              <a:rPr lang="en-US" dirty="0">
                <a:latin typeface="LinLibertineT"/>
              </a:rPr>
              <a:t>4% lower accuracy than </a:t>
            </a:r>
            <a:r>
              <a:rPr lang="en-US" dirty="0">
                <a:latin typeface="Inconsolatazi4"/>
              </a:rPr>
              <a:t>GRACE</a:t>
            </a:r>
            <a:r>
              <a:rPr lang="en-US" dirty="0">
                <a:latin typeface="LinLibertineT"/>
              </a:rPr>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21</a:t>
            </a:fld>
            <a:endParaRPr lang="en-US"/>
          </a:p>
        </p:txBody>
      </p:sp>
    </p:spTree>
    <p:extLst>
      <p:ext uri="{BB962C8B-B14F-4D97-AF65-F5344CB8AC3E}">
        <p14:creationId xmlns:p14="http://schemas.microsoft.com/office/powerpoint/2010/main" val="3505951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dirty="0"/>
              <a:t>Finally, we evaluate GRACE in the image classification tasks over a large dataset and four different DNNs.</a:t>
            </a:r>
          </a:p>
          <a:p>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a:t>From the first table, we see that GRACE saves up to </a:t>
            </a:r>
            <a:r>
              <a:rPr lang="en-US" sz="1200" b="1" dirty="0"/>
              <a:t>90% </a:t>
            </a:r>
            <a:r>
              <a:rPr lang="en-US" dirty="0"/>
              <a:t>of bandwidth, while GRACE causes no accuracy loss as shown in the bottom table.</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22</a:t>
            </a:fld>
            <a:endParaRPr lang="en-US"/>
          </a:p>
        </p:txBody>
      </p:sp>
    </p:spTree>
    <p:extLst>
      <p:ext uri="{BB962C8B-B14F-4D97-AF65-F5344CB8AC3E}">
        <p14:creationId xmlns:p14="http://schemas.microsoft.com/office/powerpoint/2010/main" val="2296719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GRACE allows controlling bandwidth-accuracy tradeoff with DNN loss quota.</a:t>
            </a:r>
          </a:p>
          <a:p>
            <a:endParaRPr lang="en-US" dirty="0"/>
          </a:p>
          <a:p>
            <a:r>
              <a:rPr lang="en-US" dirty="0"/>
              <a:t>In this experiment, we tune </a:t>
            </a:r>
            <a:r>
              <a:rPr lang="en-US" sz="1100" dirty="0"/>
              <a:t>the loss upper bound to see how it affects the bandwidth-accuracy tradeoff</a:t>
            </a:r>
          </a:p>
          <a:p>
            <a:endParaRPr lang="en-US" sz="1100"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dirty="0"/>
              <a:t>From the results, we see that </a:t>
            </a:r>
            <a:r>
              <a:rPr lang="en-US" sz="1100" dirty="0">
                <a:latin typeface="Inconsolatazi4"/>
              </a:rPr>
              <a:t>a</a:t>
            </a:r>
            <a:r>
              <a:rPr lang="en-US" dirty="0">
                <a:latin typeface="Inconsolatazi4"/>
              </a:rPr>
              <a:t> </a:t>
            </a:r>
            <a:r>
              <a:rPr lang="en-US" dirty="0">
                <a:latin typeface="LinLibertineT"/>
              </a:rPr>
              <a:t>higher loss quota </a:t>
            </a:r>
            <a:r>
              <a:rPr lang="en-US" b="0" dirty="0">
                <a:latin typeface="LinLibertineT"/>
              </a:rPr>
              <a:t>makes</a:t>
            </a:r>
            <a:r>
              <a:rPr lang="en-US" dirty="0">
                <a:latin typeface="LinLibertineT"/>
              </a:rPr>
              <a:t> GRACE compresses more aggressively, leading to small file size but lower accuracy</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latin typeface="LinLibertineT"/>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a:latin typeface="LinLibertineT"/>
              </a:rPr>
              <a:t>Under a proper configuration of </a:t>
            </a:r>
            <a:r>
              <a:rPr lang="en-US" dirty="0">
                <a:latin typeface="LinLibertineI"/>
              </a:rPr>
              <a:t>B</a:t>
            </a:r>
            <a:r>
              <a:rPr lang="en-US" dirty="0">
                <a:latin typeface="LinLibertineT"/>
              </a:rPr>
              <a:t>, </a:t>
            </a:r>
            <a:r>
              <a:rPr lang="en-US" dirty="0">
                <a:latin typeface="Inconsolatazi4"/>
              </a:rPr>
              <a:t>GRACE </a:t>
            </a:r>
            <a:r>
              <a:rPr lang="en-US" dirty="0">
                <a:latin typeface="LinLibertineT"/>
              </a:rPr>
              <a:t>easily outperforms high-quality </a:t>
            </a:r>
            <a:r>
              <a:rPr lang="en-US" dirty="0">
                <a:latin typeface="Inconsolatazi4"/>
              </a:rPr>
              <a:t>JPEG </a:t>
            </a:r>
            <a:r>
              <a:rPr lang="en-US" dirty="0">
                <a:latin typeface="LinLibertineT"/>
              </a:rPr>
              <a:t>with Q=95 </a:t>
            </a: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latin typeface="LinLibertineT"/>
            </a:endParaRP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23</a:t>
            </a:fld>
            <a:endParaRPr lang="en-US"/>
          </a:p>
        </p:txBody>
      </p:sp>
    </p:spTree>
    <p:extLst>
      <p:ext uri="{BB962C8B-B14F-4D97-AF65-F5344CB8AC3E}">
        <p14:creationId xmlns:p14="http://schemas.microsoft.com/office/powerpoint/2010/main" val="4067913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24</a:t>
            </a:fld>
            <a:endParaRPr lang="en-US"/>
          </a:p>
        </p:txBody>
      </p:sp>
    </p:spTree>
    <p:extLst>
      <p:ext uri="{BB962C8B-B14F-4D97-AF65-F5344CB8AC3E}">
        <p14:creationId xmlns:p14="http://schemas.microsoft.com/office/powerpoint/2010/main" val="66728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For the limitation, currently we keep the DNN unchanged and only redesign the encoder, because we want to be compatible with the already deployed DNNs.</a:t>
            </a:r>
          </a:p>
          <a:p>
            <a:r>
              <a:rPr lang="en-US" dirty="0"/>
              <a:t>In future work, we plan to further improve the performance by optimizing the DNN and the encoder jointly.</a:t>
            </a:r>
          </a:p>
          <a:p>
            <a:endParaRPr lang="en-US" dirty="0"/>
          </a:p>
          <a:p>
            <a:r>
              <a:rPr lang="en-US" dirty="0"/>
              <a:t>Besides, since DNN and human ears have different sensitivity across the audio frequency bands, we also plan to extend the DNN-aware compression for speed recognition in the edge or </a:t>
            </a:r>
            <a:r>
              <a:rPr lang="en-US" dirty="0" err="1"/>
              <a:t>clound</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25</a:t>
            </a:fld>
            <a:endParaRPr lang="en-US"/>
          </a:p>
        </p:txBody>
      </p:sp>
    </p:spTree>
    <p:extLst>
      <p:ext uri="{BB962C8B-B14F-4D97-AF65-F5344CB8AC3E}">
        <p14:creationId xmlns:p14="http://schemas.microsoft.com/office/powerpoint/2010/main" val="4042073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26</a:t>
            </a:fld>
            <a:endParaRPr lang="en-US"/>
          </a:p>
        </p:txBody>
      </p:sp>
    </p:spTree>
    <p:extLst>
      <p:ext uri="{BB962C8B-B14F-4D97-AF65-F5344CB8AC3E}">
        <p14:creationId xmlns:p14="http://schemas.microsoft.com/office/powerpoint/2010/main" val="365326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However, running compute-intensive DNN on IoT devices is quite challenging, mainly because of limited computing resource and harsh deployment environment.</a:t>
            </a:r>
          </a:p>
        </p:txBody>
      </p:sp>
      <p:sp>
        <p:nvSpPr>
          <p:cNvPr id="4" name="Slide Number Placeholder 3"/>
          <p:cNvSpPr>
            <a:spLocks noGrp="1"/>
          </p:cNvSpPr>
          <p:nvPr>
            <p:ph type="sldNum" sz="quarter" idx="10"/>
          </p:nvPr>
        </p:nvSpPr>
        <p:spPr/>
        <p:txBody>
          <a:bodyPr/>
          <a:lstStyle/>
          <a:p>
            <a:fld id="{5BFEAE42-E3FE-4405-B7FC-4425D05B92A0}" type="slidenum">
              <a:rPr lang="en-US" smtClean="0"/>
              <a:pPr/>
              <a:t>3</a:t>
            </a:fld>
            <a:endParaRPr lang="en-US"/>
          </a:p>
        </p:txBody>
      </p:sp>
    </p:spTree>
    <p:extLst>
      <p:ext uri="{BB962C8B-B14F-4D97-AF65-F5344CB8AC3E}">
        <p14:creationId xmlns:p14="http://schemas.microsoft.com/office/powerpoint/2010/main" val="3849540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One promising solution is to offload the DNN inference tasks to powerful edge servers and send raw video or image data over networks.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However, in this scenario, wireless last-hop can become a bottleneck, and IoT devices needs to aggressively compress the source data. </a:t>
            </a:r>
          </a:p>
        </p:txBody>
      </p:sp>
      <p:sp>
        <p:nvSpPr>
          <p:cNvPr id="4" name="Slide Number Placeholder 3"/>
          <p:cNvSpPr>
            <a:spLocks noGrp="1"/>
          </p:cNvSpPr>
          <p:nvPr>
            <p:ph type="sldNum" sz="quarter" idx="10"/>
          </p:nvPr>
        </p:nvSpPr>
        <p:spPr/>
        <p:txBody>
          <a:bodyPr/>
          <a:lstStyle/>
          <a:p>
            <a:fld id="{5BFEAE42-E3FE-4405-B7FC-4425D05B92A0}" type="slidenum">
              <a:rPr lang="en-US" smtClean="0"/>
              <a:pPr/>
              <a:t>4</a:t>
            </a:fld>
            <a:endParaRPr lang="en-US"/>
          </a:p>
        </p:txBody>
      </p:sp>
    </p:spTree>
    <p:extLst>
      <p:ext uri="{BB962C8B-B14F-4D97-AF65-F5344CB8AC3E}">
        <p14:creationId xmlns:p14="http://schemas.microsoft.com/office/powerpoint/2010/main" val="104134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Obviously, compressions can help, but they also have some limitations.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Our experimental results on semantic segmentation show that the lossless PNG compression produces a more than 2 MB of file size, and this is simply too large the edge inference architecture to scale.  Next, JPEG compression could reduce a file size to several hundred KB, but at the cost of more than 8% accuracy drop in the inference, compared to PNG. </a:t>
            </a:r>
          </a:p>
          <a:p>
            <a:endParaRPr lang="en-US" sz="1100" kern="1200" dirty="0">
              <a:solidFill>
                <a:schemeClr val="tx1"/>
              </a:solidFill>
              <a:effectLst/>
              <a:latin typeface="+mn-lt"/>
              <a:ea typeface="+mn-ea"/>
              <a:cs typeface="+mn-cs"/>
            </a:endParaRPr>
          </a:p>
          <a:p>
            <a:r>
              <a:rPr lang="en-US" dirty="0"/>
              <a:t>Recent proposal of using DNN to compress data at source devices is an interesting approach, but it incurs heavy computation at IoT devices. </a:t>
            </a:r>
          </a:p>
          <a:p>
            <a:endParaRPr lang="en-US" dirty="0"/>
          </a:p>
          <a:p>
            <a:r>
              <a:rPr lang="en-US" dirty="0"/>
              <a:t>The table at the bottom summarizes the limitations of three types of compression solutions.</a:t>
            </a:r>
          </a:p>
        </p:txBody>
      </p:sp>
      <p:sp>
        <p:nvSpPr>
          <p:cNvPr id="4" name="Slide Number Placeholder 3"/>
          <p:cNvSpPr>
            <a:spLocks noGrp="1"/>
          </p:cNvSpPr>
          <p:nvPr>
            <p:ph type="sldNum" sz="quarter" idx="10"/>
          </p:nvPr>
        </p:nvSpPr>
        <p:spPr/>
        <p:txBody>
          <a:bodyPr/>
          <a:lstStyle/>
          <a:p>
            <a:fld id="{5BFEAE42-E3FE-4405-B7FC-4425D05B92A0}" type="slidenum">
              <a:rPr lang="en-US" smtClean="0"/>
              <a:pPr/>
              <a:t>5</a:t>
            </a:fld>
            <a:endParaRPr lang="en-US"/>
          </a:p>
        </p:txBody>
      </p:sp>
    </p:spTree>
    <p:extLst>
      <p:ext uri="{BB962C8B-B14F-4D97-AF65-F5344CB8AC3E}">
        <p14:creationId xmlns:p14="http://schemas.microsoft.com/office/powerpoint/2010/main" val="1821199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Then, what is the root cause of the limitations?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We found the the limitations come from the human-centric design of compression techniques.  The existing solutions make compression artifacts invisible to human eyes or their perceptual sensitivity.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However, we found that a DNN’s perception model is very different from that of human eyes.  In this slide, we visualize the perceptual sensitivity of one DNN with respect to the spatial frequency, and compare it with that of the human eyes.  As we can see, there are significant differences.  Some spatial frequency might be sensitive to human eyes, but not to DNN.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Then, a question is can we make source compression DNN-aware for better compression</a:t>
            </a:r>
            <a:r>
              <a:rPr lang="en-US" sz="1100" kern="1200" dirty="0" smtClean="0">
                <a:solidFill>
                  <a:schemeClr val="tx1"/>
                </a:solidFill>
                <a:effectLst/>
                <a:latin typeface="+mn-lt"/>
                <a:ea typeface="+mn-ea"/>
                <a:cs typeface="+mn-cs"/>
              </a:rPr>
              <a:t>?</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smtClean="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zh-CN" altLang="en-US" sz="1100" kern="1200" dirty="0" smtClean="0">
                <a:solidFill>
                  <a:schemeClr val="tx1"/>
                </a:solidFill>
                <a:effectLst/>
                <a:latin typeface="+mn-lt"/>
                <a:ea typeface="+mn-ea"/>
                <a:cs typeface="+mn-cs"/>
              </a:rPr>
              <a:t>高空间频率代表空间剧烈变化的位置，如物体边界，细腻的纹路。低空间频率则是物体整体的形状。</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6</a:t>
            </a:fld>
            <a:endParaRPr lang="en-US"/>
          </a:p>
        </p:txBody>
      </p:sp>
    </p:spTree>
    <p:extLst>
      <p:ext uri="{BB962C8B-B14F-4D97-AF65-F5344CB8AC3E}">
        <p14:creationId xmlns:p14="http://schemas.microsoft.com/office/powerpoint/2010/main" val="1769056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The answer is yes, and we propose a solution, called GRACE. </a:t>
            </a:r>
          </a:p>
        </p:txBody>
      </p:sp>
      <p:sp>
        <p:nvSpPr>
          <p:cNvPr id="4" name="Slide Number Placeholder 3"/>
          <p:cNvSpPr>
            <a:spLocks noGrp="1"/>
          </p:cNvSpPr>
          <p:nvPr>
            <p:ph type="sldNum" sz="quarter" idx="10"/>
          </p:nvPr>
        </p:nvSpPr>
        <p:spPr/>
        <p:txBody>
          <a:bodyPr/>
          <a:lstStyle/>
          <a:p>
            <a:fld id="{5BFEAE42-E3FE-4405-B7FC-4425D05B92A0}" type="slidenum">
              <a:rPr lang="en-US" smtClean="0"/>
              <a:pPr/>
              <a:t>7</a:t>
            </a:fld>
            <a:endParaRPr lang="en-US"/>
          </a:p>
        </p:txBody>
      </p:sp>
    </p:spTree>
    <p:extLst>
      <p:ext uri="{BB962C8B-B14F-4D97-AF65-F5344CB8AC3E}">
        <p14:creationId xmlns:p14="http://schemas.microsoft.com/office/powerpoint/2010/main" val="30539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Our system runs in 3 steps: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First, the server optimizes the compression strategy offline. It estimates the target DNN’s perception model and then use the model to optimize both the quantization table and color space used in the online encoder.</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Then, the encoder at the IoT device uses the optimized compression strategy for online compression. The encoder reuses the JPEG image compression framework, thus remains simple and compatible with JPEG</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Finally, the edge decode the image with JPEG decoder, then perform the inference and feedback the inference results to the IoT device</a:t>
            </a:r>
            <a:endParaRPr lang="en-US" dirty="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8</a:t>
            </a:fld>
            <a:endParaRPr lang="en-US"/>
          </a:p>
        </p:txBody>
      </p:sp>
    </p:spTree>
    <p:extLst>
      <p:ext uri="{BB962C8B-B14F-4D97-AF65-F5344CB8AC3E}">
        <p14:creationId xmlns:p14="http://schemas.microsoft.com/office/powerpoint/2010/main" val="414831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Let’s discuss designs of GRACE. Our first design space is the quantization.</a:t>
            </a:r>
          </a:p>
          <a:p>
            <a:endParaRPr lang="en-US" dirty="0"/>
          </a:p>
          <a:p>
            <a:r>
              <a:rPr lang="en-US" dirty="0"/>
              <a:t>Existing image compression like JPEG first </a:t>
            </a:r>
            <a:r>
              <a:rPr lang="en-US" sz="1100" kern="1200" dirty="0">
                <a:solidFill>
                  <a:schemeClr val="tx1"/>
                </a:solidFill>
                <a:effectLst/>
                <a:latin typeface="+mn-lt"/>
                <a:ea typeface="+mn-ea"/>
                <a:cs typeface="+mn-cs"/>
              </a:rPr>
              <a:t>converts the RGB image to the YUV color space for better compression,  and then, uses the discrete cosine transform or DCT to convert the image to its spatial-frequency representation. Here, DCT helps concentrate most information in a few low-frequency coefficients. The next step is to quantize the DCT coefficients with a quantization table.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Since human eyes are sensitive to the low frequency DCT coefficients, existing solutions model the eye’s sensitivity with respect to the DCT spectrum, and design the quantization table accordingly.</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Because the DNN has different sensitivity, it needs a different quantization table.</a:t>
            </a: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9</a:t>
            </a:fld>
            <a:endParaRPr lang="en-US"/>
          </a:p>
        </p:txBody>
      </p:sp>
    </p:spTree>
    <p:extLst>
      <p:ext uri="{BB962C8B-B14F-4D97-AF65-F5344CB8AC3E}">
        <p14:creationId xmlns:p14="http://schemas.microsoft.com/office/powerpoint/2010/main" val="1186889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098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EFA54ACD-BEB7-4258-A5F3-653792456C00}" type="datetime4">
              <a:rPr lang="en-US" smtClean="0"/>
              <a:t>October 30,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2399C1EB-F401-4F7B-BD9C-AAA165C9F3D7}" type="datetime4">
              <a:rPr lang="en-US" smtClean="0"/>
              <a:t>October 30,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Tree>
    <p:extLst>
      <p:ext uri="{BB962C8B-B14F-4D97-AF65-F5344CB8AC3E}">
        <p14:creationId xmlns:p14="http://schemas.microsoft.com/office/powerpoint/2010/main" val="3364303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CF1CC87-9C4B-4D13-B529-5EAF641302E2}" type="datetime4">
              <a:rPr lang="en-US" smtClean="0"/>
              <a:t>October 30, 2019</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27552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FA413A-E630-4377-B30C-3545E98CC867}" type="datetime4">
              <a:rPr lang="en-US" smtClean="0"/>
              <a:t>October 30, 2019</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33DC54-2A66-493A-80B5-8303FBA5D0AD}" type="datetime4">
              <a:rPr lang="en-US" smtClean="0"/>
              <a:t>October 30, 2019</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6B45FFC-9EEF-4E69-85F5-C8F54747804D}" type="datetime4">
              <a:rPr lang="en-US" smtClean="0"/>
              <a:t>October 30,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684E3265-88A3-4C30-AE11-BFDF645909E9}" type="datetime4">
              <a:rPr lang="en-US" smtClean="0"/>
              <a:t>October 30,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763D2-AF56-4C60-80C7-7D8FC051005C}" type="datetime4">
              <a:rPr lang="en-US" smtClean="0"/>
              <a:t>October 30, 2019</a:t>
            </a:fld>
            <a:endParaRPr/>
          </a:p>
        </p:txBody>
      </p:sp>
      <p:sp>
        <p:nvSpPr>
          <p:cNvPr id="3" name="Footer Placeholder 2"/>
          <p:cNvSpPr>
            <a:spLocks noGrp="1"/>
          </p:cNvSpPr>
          <p:nvPr>
            <p:ph type="ftr" sz="quarter" idx="11"/>
          </p:nvPr>
        </p:nvSpPr>
        <p:spPr/>
        <p:txBody>
          <a:bodyPr/>
          <a:lstStyle/>
          <a:p>
            <a:r>
              <a:rPr lang="en-US"/>
              <a:t>Private | Confidential | Internal Use Only </a:t>
            </a:r>
            <a:endParaRPr/>
          </a:p>
        </p:txBody>
      </p:sp>
      <p:sp>
        <p:nvSpPr>
          <p:cNvPr id="4" name="Slide Number Placeholder 3"/>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3659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05039DC-98B3-47E6-AD46-BA5B72AD8B4A}" type="datetime4">
              <a:rPr lang="en-US" smtClean="0"/>
              <a:t>October 30,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48AA38D-5CBD-4E44-A2EB-B3F38A5B8051}" type="datetime4">
              <a:rPr lang="en-US" smtClean="0"/>
              <a:t>October 30, 2019</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9029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4176868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F030E74-B79E-47A7-AA1C-BA3D00CC0B4A}" type="datetime4">
              <a:rPr lang="en-US" smtClean="0"/>
              <a:t>October 30, 2019</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0FDD7F1-9FB6-4CB9-BA1F-25B205B879F3}" type="datetime4">
              <a:rPr lang="en-US" smtClean="0"/>
              <a:t>October 30,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7D5831-B468-414C-94B5-F04EB43FC0AE}" type="datetime4">
              <a:rPr lang="en-US" smtClean="0"/>
              <a:t>October 30,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27A18C6-3F10-4266-96C9-5D014F3025B2}" type="datetime4">
              <a:rPr lang="en-US" smtClean="0"/>
              <a:t>October 30,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5"/>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CB1722-4B46-4353-B583-721651D61489}" type="datetime4">
              <a:rPr lang="en-US" smtClean="0"/>
              <a:t>October 30,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B8B1958-F972-48E2-B30C-3D9C71EE7ED1}" type="datetime4">
              <a:rPr lang="en-US" smtClean="0"/>
              <a:t>October 30,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87985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2CF142-9C82-4C83-9B6A-8077B879C1B8}" type="datetime4">
              <a:rPr lang="en-US" smtClean="0"/>
              <a:t>October 30,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9C259EE5-F25B-4563-AE58-6B042DD986DA}" type="datetime4">
              <a:rPr lang="en-US" smtClean="0"/>
              <a:t>October 30,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07718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AB0D1-A256-4DFA-8583-35D5EE4CD0DF}" type="datetime4">
              <a:rPr lang="en-US" smtClean="0"/>
              <a:t>October 30,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BBCA58-86AD-4F40-BF66-913A1183EE47}" type="datetime4">
              <a:rPr lang="en-US" smtClean="0"/>
              <a:t>October 30,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Date Placeholder 8"/>
          <p:cNvSpPr>
            <a:spLocks noGrp="1"/>
          </p:cNvSpPr>
          <p:nvPr>
            <p:ph type="dt" sz="half" idx="15"/>
          </p:nvPr>
        </p:nvSpPr>
        <p:spPr/>
        <p:txBody>
          <a:bodyPr/>
          <a:lstStyle/>
          <a:p>
            <a:fld id="{FB395617-A7D9-4AE8-82B6-3D0A191CDCBE}" type="datetime4">
              <a:rPr lang="en-US" smtClean="0"/>
              <a:t>October 30, 2019</a:t>
            </a:fld>
            <a:endParaRPr/>
          </a:p>
        </p:txBody>
      </p:sp>
      <p:sp>
        <p:nvSpPr>
          <p:cNvPr id="12" name="Footer Placeholder 11"/>
          <p:cNvSpPr>
            <a:spLocks noGrp="1"/>
          </p:cNvSpPr>
          <p:nvPr>
            <p:ph type="ftr" sz="quarter" idx="16"/>
          </p:nvPr>
        </p:nvSpPr>
        <p:spPr/>
        <p:txBody>
          <a:bodyPr/>
          <a:lstStyle/>
          <a:p>
            <a:r>
              <a:rPr lang="en-US"/>
              <a:t>Private | Confidential | Internal Use Only </a:t>
            </a:r>
            <a:endParaRPr/>
          </a:p>
        </p:txBody>
      </p:sp>
      <p:sp>
        <p:nvSpPr>
          <p:cNvPr id="13" name="Slide Number Placeholder 12"/>
          <p:cNvSpPr>
            <a:spLocks noGrp="1"/>
          </p:cNvSpPr>
          <p:nvPr>
            <p:ph type="sldNum" sz="quarter" idx="17"/>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39254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96116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7C6BA28-E443-46F5-AE73-D543F89EF748}" type="datetime4">
              <a:rPr lang="en-US" smtClean="0"/>
              <a:t>October 30, 2019</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53926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452EE1A-1BE0-474E-808D-00D5A7797660}" type="datetime4">
              <a:rPr lang="en-US" smtClean="0"/>
              <a:t>October 30, 2019</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65013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54495-4BF5-4727-99D4-DFD1D0597350}" type="datetime4">
              <a:rPr lang="en-US" smtClean="0"/>
              <a:t>October 30, 2019</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2466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A90477-F864-462B-BF44-00D67B14D858}" type="datetime4">
              <a:rPr lang="en-US" smtClean="0"/>
              <a:t>October 30, 2019</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16E08157-2DC9-4745-A7A9-7046A8583708}" type="datetime4">
              <a:rPr lang="en-US" smtClean="0"/>
              <a:t>October 30,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FDD7D378-E709-4062-9715-39E79557A063}" type="datetime4">
              <a:rPr lang="en-US" smtClean="0"/>
              <a:t>October 30,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C07C5E14-300D-4720-B5FE-54C7D96D4160}" type="datetime4">
              <a:rPr lang="en-US" smtClean="0"/>
              <a:t>October 30,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1625641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BC7BE07D-E945-4DDF-8452-20009392BF2F}" type="datetime4">
              <a:rPr lang="en-US" smtClean="0"/>
              <a:t>October 30,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4226345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65FD8143-BFA3-46F8-9B90-B0E5CFAF7F7C}" type="datetime4">
              <a:rPr lang="en-US" smtClean="0"/>
              <a:t>October 30, 2019</a:t>
            </a:fld>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t>Private | Confidential | Internal Use Only </a:t>
            </a:r>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pPr/>
              <a:t>‹#›</a:t>
            </a:fld>
            <a:endParaRPr lang="en-US" dirty="0"/>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60" r:id="rId3"/>
    <p:sldLayoutId id="2147483651" r:id="rId4"/>
    <p:sldLayoutId id="2147483661" r:id="rId5"/>
    <p:sldLayoutId id="2147483662" r:id="rId6"/>
    <p:sldLayoutId id="2147483663" r:id="rId7"/>
    <p:sldLayoutId id="2147483664" r:id="rId8"/>
    <p:sldLayoutId id="2147483665" r:id="rId9"/>
    <p:sldLayoutId id="2147483666" r:id="rId10"/>
    <p:sldLayoutId id="2147483667" r:id="rId11"/>
    <p:sldLayoutId id="2147483650" r:id="rId12"/>
    <p:sldLayoutId id="2147483668" r:id="rId13"/>
    <p:sldLayoutId id="2147483669" r:id="rId14"/>
    <p:sldLayoutId id="2147483654" r:id="rId15"/>
    <p:sldLayoutId id="2147483679" r:id="rId16"/>
    <p:sldLayoutId id="2147483655" r:id="rId17"/>
    <p:sldLayoutId id="2147483652" r:id="rId18"/>
    <p:sldLayoutId id="2147483653" r:id="rId19"/>
    <p:sldLayoutId id="2147483670" r:id="rId20"/>
    <p:sldLayoutId id="2147483671" r:id="rId21"/>
    <p:sldLayoutId id="2147483672" r:id="rId22"/>
    <p:sldLayoutId id="2147483673" r:id="rId23"/>
    <p:sldLayoutId id="2147483656" r:id="rId24"/>
    <p:sldLayoutId id="2147483674" r:id="rId25"/>
    <p:sldLayoutId id="2147483657" r:id="rId26"/>
    <p:sldLayoutId id="2147483675" r:id="rId27"/>
    <p:sldLayoutId id="2147483676" r:id="rId28"/>
    <p:sldLayoutId id="2147483677" r:id="rId29"/>
    <p:sldLayoutId id="2147483678" r:id="rId30"/>
    <p:sldLayoutId id="2147483649" r:id="rId31"/>
    <p:sldLayoutId id="2147483658" r:id="rId32"/>
    <p:sldLayoutId id="2147483659"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userDrawn="1">
          <p15:clr>
            <a:srgbClr val="F26B43"/>
          </p15:clr>
        </p15:guide>
        <p15:guide id="6" orient="horz"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4.png"/><Relationship Id="rId7" Type="http://schemas.openxmlformats.org/officeDocument/2006/relationships/image" Target="../media/image290.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11" Type="http://schemas.openxmlformats.org/officeDocument/2006/relationships/image" Target="../media/image330.png"/><Relationship Id="rId5" Type="http://schemas.openxmlformats.org/officeDocument/2006/relationships/image" Target="../media/image25.png"/><Relationship Id="rId10" Type="http://schemas.openxmlformats.org/officeDocument/2006/relationships/image" Target="../media/image320.png"/><Relationship Id="rId4" Type="http://schemas.openxmlformats.org/officeDocument/2006/relationships/image" Target="../media/image23.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9.tiff"/><Relationship Id="rId5" Type="http://schemas.openxmlformats.org/officeDocument/2006/relationships/image" Target="../media/image42.png"/><Relationship Id="rId4" Type="http://schemas.openxmlformats.org/officeDocument/2006/relationships/image" Target="../media/image28.tiff"/></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3.tiff"/></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image" Target="../media/image35.tiff"/><Relationship Id="rId7" Type="http://schemas.openxmlformats.org/officeDocument/2006/relationships/image" Target="../media/image39.tif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8.emf"/><Relationship Id="rId5" Type="http://schemas.openxmlformats.org/officeDocument/2006/relationships/image" Target="../media/image37.tiff"/><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2.tiff"/></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7.tiff"/></Relationships>
</file>

<file path=ppt/slides/_rels/slide2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6.tiff"/><Relationship Id="rId5" Type="http://schemas.openxmlformats.org/officeDocument/2006/relationships/image" Target="../media/image15.tiff"/><Relationship Id="rId4" Type="http://schemas.openxmlformats.org/officeDocument/2006/relationships/image" Target="../media/image14.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18.tiff"/><Relationship Id="rId7"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0.png"/><Relationship Id="rId5" Type="http://schemas.openxmlformats.org/officeDocument/2006/relationships/image" Target="../media/image240.png"/><Relationship Id="rId10" Type="http://schemas.openxmlformats.org/officeDocument/2006/relationships/image" Target="../media/image14.tiff"/><Relationship Id="rId4" Type="http://schemas.openxmlformats.org/officeDocument/2006/relationships/image" Target="../media/image19.tiff"/><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3.emf"/><Relationship Id="rId5" Type="http://schemas.openxmlformats.org/officeDocument/2006/relationships/image" Target="../media/image22.tiff"/><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82" y="3338945"/>
            <a:ext cx="12212782" cy="1066800"/>
          </a:xfrm>
          <a:solidFill>
            <a:schemeClr val="tx1">
              <a:lumMod val="85000"/>
              <a:lumOff val="15000"/>
            </a:schemeClr>
          </a:solidFill>
        </p:spPr>
        <p:txBody>
          <a:bodyPr/>
          <a:lstStyle/>
          <a:p>
            <a:r>
              <a:rPr lang="en-US" sz="4000" dirty="0">
                <a:solidFill>
                  <a:srgbClr val="FFC000"/>
                </a:solidFill>
              </a:rPr>
              <a:t>Source Compression with Bounded DNN Perception Loss for IoT Edge Computer Vision</a:t>
            </a:r>
          </a:p>
        </p:txBody>
      </p:sp>
      <p:sp>
        <p:nvSpPr>
          <p:cNvPr id="5" name="Text Placeholder 4"/>
          <p:cNvSpPr>
            <a:spLocks noGrp="1"/>
          </p:cNvSpPr>
          <p:nvPr>
            <p:ph type="body" sz="quarter" idx="14"/>
          </p:nvPr>
        </p:nvSpPr>
        <p:spPr>
          <a:xfrm>
            <a:off x="-20782" y="4398818"/>
            <a:ext cx="3886200" cy="685800"/>
          </a:xfrm>
          <a:solidFill>
            <a:schemeClr val="tx1">
              <a:lumMod val="85000"/>
              <a:lumOff val="15000"/>
            </a:schemeClr>
          </a:solidFill>
        </p:spPr>
        <p:txBody>
          <a:bodyPr vert="horz" lIns="0" tIns="0" rIns="0" bIns="0" rtlCol="0" anchor="b" anchorCtr="0">
            <a:noAutofit/>
          </a:bodyPr>
          <a:lstStyle/>
          <a:p>
            <a:pPr>
              <a:lnSpc>
                <a:spcPct val="80000"/>
              </a:lnSpc>
              <a:spcBef>
                <a:spcPct val="0"/>
              </a:spcBef>
            </a:pPr>
            <a:r>
              <a:rPr lang="en-US" sz="2400" b="1" dirty="0">
                <a:solidFill>
                  <a:schemeClr val="bg1"/>
                </a:solidFill>
                <a:latin typeface="+mj-lt"/>
                <a:ea typeface="+mj-ea"/>
                <a:cs typeface="+mj-cs"/>
              </a:rPr>
              <a:t>Xiufeng Xie, Kyu-Han Kim</a:t>
            </a:r>
          </a:p>
        </p:txBody>
      </p:sp>
      <p:sp>
        <p:nvSpPr>
          <p:cNvPr id="4" name="Text Placeholder 4">
            <a:extLst>
              <a:ext uri="{FF2B5EF4-FFF2-40B4-BE49-F238E27FC236}">
                <a16:creationId xmlns:a16="http://schemas.microsoft.com/office/drawing/2014/main" id="{564DAC03-616A-9446-911A-7BB58A08D00A}"/>
              </a:ext>
            </a:extLst>
          </p:cNvPr>
          <p:cNvSpPr txBox="1">
            <a:spLocks/>
          </p:cNvSpPr>
          <p:nvPr/>
        </p:nvSpPr>
        <p:spPr>
          <a:xfrm>
            <a:off x="9906000" y="4398818"/>
            <a:ext cx="2286000" cy="685800"/>
          </a:xfrm>
          <a:prstGeom prst="rect">
            <a:avLst/>
          </a:prstGeom>
          <a:solidFill>
            <a:schemeClr val="tx1">
              <a:lumMod val="85000"/>
              <a:lumOff val="15000"/>
            </a:schemeClr>
          </a:solidFill>
        </p:spPr>
        <p:txBody>
          <a:bodyPr vert="horz" wrap="square" lIns="0" tIns="0" rIns="0" bIns="0" rtlCol="0" anchor="b" anchorCtr="0">
            <a:noAutofit/>
          </a:bodyPr>
          <a:lstStyle>
            <a:lvl1pPr marL="0" indent="0" algn="l" defTabSz="914400" rtl="0" eaLnBrk="1" latinLnBrk="0" hangingPunct="1">
              <a:lnSpc>
                <a:spcPct val="90000"/>
              </a:lnSpc>
              <a:spcBef>
                <a:spcPts val="0"/>
              </a:spcBef>
              <a:buClr>
                <a:schemeClr val="tx1"/>
              </a:buClr>
              <a:buFontTx/>
              <a:buNone/>
              <a:defRPr sz="2800" kern="1200">
                <a:solidFill>
                  <a:schemeClr val="tx1"/>
                </a:solidFill>
                <a:latin typeface="+mn-lt"/>
                <a:ea typeface="+mn-ea"/>
                <a:cs typeface="+mn-cs"/>
              </a:defRPr>
            </a:lvl1pPr>
            <a:lvl2pPr marL="0" indent="0" algn="l" defTabSz="914400" rtl="0" eaLnBrk="1" latinLnBrk="0" hangingPunct="1">
              <a:lnSpc>
                <a:spcPct val="90000"/>
              </a:lnSpc>
              <a:spcBef>
                <a:spcPts val="0"/>
              </a:spcBef>
              <a:buClr>
                <a:schemeClr val="tx1"/>
              </a:buClr>
              <a:buFontTx/>
              <a:buNone/>
              <a:defRPr sz="2000" kern="1200">
                <a:solidFill>
                  <a:schemeClr val="tx1"/>
                </a:solidFill>
                <a:latin typeface="+mn-lt"/>
                <a:ea typeface="+mn-ea"/>
                <a:cs typeface="+mn-cs"/>
              </a:defRPr>
            </a:lvl2pPr>
            <a:lvl3pPr marL="0" indent="0" algn="l" defTabSz="914400" rtl="0" eaLnBrk="1" latinLnBrk="0" hangingPunct="1">
              <a:lnSpc>
                <a:spcPct val="90000"/>
              </a:lnSpc>
              <a:spcBef>
                <a:spcPts val="0"/>
              </a:spcBef>
              <a:buClr>
                <a:schemeClr val="tx1"/>
              </a:buClr>
              <a:buFontTx/>
              <a:buNone/>
              <a:defRPr sz="2000" kern="1200">
                <a:solidFill>
                  <a:schemeClr val="tx1"/>
                </a:solidFill>
                <a:latin typeface="+mn-lt"/>
                <a:ea typeface="+mn-ea"/>
                <a:cs typeface="+mn-cs"/>
              </a:defRPr>
            </a:lvl3pPr>
            <a:lvl4pPr marL="0" indent="0" algn="l" defTabSz="914400" rtl="0" eaLnBrk="1" latinLnBrk="0" hangingPunct="1">
              <a:lnSpc>
                <a:spcPct val="90000"/>
              </a:lnSpc>
              <a:spcBef>
                <a:spcPts val="0"/>
              </a:spcBef>
              <a:buClr>
                <a:schemeClr val="tx1"/>
              </a:buClr>
              <a:buFontTx/>
              <a:buNone/>
              <a:defRPr sz="2000" kern="1200">
                <a:solidFill>
                  <a:schemeClr val="tx1"/>
                </a:solidFill>
                <a:latin typeface="+mn-lt"/>
                <a:ea typeface="+mn-ea"/>
                <a:cs typeface="+mn-cs"/>
              </a:defRPr>
            </a:lvl4pPr>
            <a:lvl5pPr marL="0" indent="0" algn="l" defTabSz="914400" rtl="0" eaLnBrk="1" latinLnBrk="0" hangingPunct="1">
              <a:lnSpc>
                <a:spcPct val="90000"/>
              </a:lnSpc>
              <a:spcBef>
                <a:spcPts val="0"/>
              </a:spcBef>
              <a:buClr>
                <a:schemeClr val="tx1"/>
              </a:buClr>
              <a:buFontTx/>
              <a:buNone/>
              <a:defRPr sz="2000" kern="1200">
                <a:solidFill>
                  <a:schemeClr val="tx1"/>
                </a:solidFill>
                <a:latin typeface="+mn-lt"/>
                <a:ea typeface="+mn-ea"/>
                <a:cs typeface="+mn-cs"/>
              </a:defRPr>
            </a:lvl5pPr>
            <a:lvl6pPr marL="0" indent="0" algn="l" defTabSz="914400" rtl="0" eaLnBrk="1" latinLnBrk="0" hangingPunct="1">
              <a:lnSpc>
                <a:spcPct val="90000"/>
              </a:lnSpc>
              <a:spcBef>
                <a:spcPts val="0"/>
              </a:spcBef>
              <a:buClr>
                <a:schemeClr val="tx1"/>
              </a:buClr>
              <a:buFontTx/>
              <a:buNone/>
              <a:defRPr sz="2000" kern="1200">
                <a:solidFill>
                  <a:schemeClr val="tx1"/>
                </a:solidFill>
                <a:latin typeface="+mn-lt"/>
                <a:ea typeface="+mn-ea"/>
                <a:cs typeface="+mn-cs"/>
              </a:defRPr>
            </a:lvl6pPr>
            <a:lvl7pPr marL="0" indent="0" algn="l" defTabSz="914400" rtl="0" eaLnBrk="1" latinLnBrk="0" hangingPunct="1">
              <a:lnSpc>
                <a:spcPct val="90000"/>
              </a:lnSpc>
              <a:spcBef>
                <a:spcPts val="0"/>
              </a:spcBef>
              <a:buClr>
                <a:schemeClr val="tx1"/>
              </a:buClr>
              <a:buFontTx/>
              <a:buNone/>
              <a:defRPr sz="2000" kern="1200">
                <a:solidFill>
                  <a:schemeClr val="tx1"/>
                </a:solidFill>
                <a:latin typeface="+mn-lt"/>
                <a:ea typeface="+mn-ea"/>
                <a:cs typeface="+mn-cs"/>
              </a:defRPr>
            </a:lvl7pPr>
            <a:lvl8pPr marL="0" indent="0" algn="l" defTabSz="914400" rtl="0" eaLnBrk="1" latinLnBrk="0" hangingPunct="1">
              <a:lnSpc>
                <a:spcPct val="90000"/>
              </a:lnSpc>
              <a:spcBef>
                <a:spcPts val="0"/>
              </a:spcBef>
              <a:buClr>
                <a:schemeClr val="tx1"/>
              </a:buClr>
              <a:buFontTx/>
              <a:buNone/>
              <a:defRPr sz="2000" kern="1200">
                <a:solidFill>
                  <a:schemeClr val="tx1"/>
                </a:solidFill>
                <a:latin typeface="+mn-lt"/>
                <a:ea typeface="+mn-ea"/>
                <a:cs typeface="+mn-cs"/>
              </a:defRPr>
            </a:lvl8pPr>
            <a:lvl9pPr marL="0" indent="0" algn="l" defTabSz="914400" rtl="0" eaLnBrk="1" latinLnBrk="0" hangingPunct="1">
              <a:lnSpc>
                <a:spcPct val="90000"/>
              </a:lnSpc>
              <a:spcBef>
                <a:spcPts val="0"/>
              </a:spcBef>
              <a:buClr>
                <a:schemeClr val="tx1"/>
              </a:buClr>
              <a:buFontTx/>
              <a:buNone/>
              <a:defRPr sz="2000" kern="1200">
                <a:solidFill>
                  <a:schemeClr val="tx1"/>
                </a:solidFill>
                <a:latin typeface="+mn-lt"/>
                <a:ea typeface="+mn-ea"/>
                <a:cs typeface="+mn-cs"/>
              </a:defRPr>
            </a:lvl9pPr>
          </a:lstStyle>
          <a:p>
            <a:pPr algn="r">
              <a:lnSpc>
                <a:spcPct val="80000"/>
              </a:lnSpc>
              <a:spcBef>
                <a:spcPct val="0"/>
              </a:spcBef>
            </a:pPr>
            <a:r>
              <a:rPr lang="en-US" sz="2400" b="1" dirty="0">
                <a:solidFill>
                  <a:schemeClr val="bg1"/>
                </a:solidFill>
                <a:latin typeface="+mj-lt"/>
                <a:ea typeface="+mj-ea"/>
                <a:cs typeface="+mj-cs"/>
              </a:rPr>
              <a:t>MobiCom 2019</a:t>
            </a:r>
          </a:p>
        </p:txBody>
      </p:sp>
    </p:spTree>
    <p:extLst>
      <p:ext uri="{BB962C8B-B14F-4D97-AF65-F5344CB8AC3E}">
        <p14:creationId xmlns:p14="http://schemas.microsoft.com/office/powerpoint/2010/main" val="26857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7F8858-BDC8-FD46-A054-5712AAD0B6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9973" y="2313694"/>
            <a:ext cx="1314538" cy="1314538"/>
          </a:xfrm>
          <a:prstGeom prst="rect">
            <a:avLst/>
          </a:prstGeom>
        </p:spPr>
      </p:pic>
      <p:sp>
        <p:nvSpPr>
          <p:cNvPr id="3" name="Title 2"/>
          <p:cNvSpPr>
            <a:spLocks noGrp="1"/>
          </p:cNvSpPr>
          <p:nvPr>
            <p:ph type="title"/>
          </p:nvPr>
        </p:nvSpPr>
        <p:spPr>
          <a:xfrm>
            <a:off x="609441" y="519236"/>
            <a:ext cx="11445478" cy="852364"/>
          </a:xfrm>
        </p:spPr>
        <p:txBody>
          <a:bodyPr/>
          <a:lstStyle/>
          <a:p>
            <a:r>
              <a:rPr lang="en-US" dirty="0"/>
              <a:t>Modeling DNN’s sensitivity with gradients</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706765" y="1383654"/>
                <a:ext cx="11582400" cy="4571999"/>
              </a:xfrm>
            </p:spPr>
            <p:txBody>
              <a:bodyPr>
                <a:normAutofit/>
              </a:bodyPr>
              <a:lstStyle/>
              <a:p>
                <a:pPr marL="0" indent="0">
                  <a:buNone/>
                </a:pPr>
                <a:r>
                  <a:rPr lang="en-US" sz="2000" dirty="0"/>
                  <a:t>Gradient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𝐿</m:t>
                        </m:r>
                      </m:num>
                      <m:den>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den>
                    </m:f>
                  </m:oMath>
                </a14:m>
                <a:r>
                  <a:rPr lang="en-US" sz="2000" dirty="0"/>
                  <a:t> : how much DNN loss would change if a noise adds to input</a:t>
                </a:r>
              </a:p>
              <a:p>
                <a:endParaRPr lang="en-US" sz="2000" dirty="0"/>
              </a:p>
              <a:p>
                <a:endParaRPr lang="en-US" sz="2000" dirty="0"/>
              </a:p>
              <a:p>
                <a:endParaRPr lang="en-US" sz="2000" dirty="0"/>
              </a:p>
              <a:p>
                <a:endParaRPr lang="en-US" sz="2000"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706765" y="1383654"/>
                <a:ext cx="11582400" cy="4571999"/>
              </a:xfrm>
              <a:blipFill>
                <a:blip r:embed="rId4"/>
                <a:stretch>
                  <a:fillRect l="-1314" t="-83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10</a:t>
            </a:fld>
            <a:endParaRPr lang="en-US"/>
          </a:p>
        </p:txBody>
      </p:sp>
      <p:sp>
        <p:nvSpPr>
          <p:cNvPr id="9" name="Right Arrow 8">
            <a:extLst>
              <a:ext uri="{FF2B5EF4-FFF2-40B4-BE49-F238E27FC236}">
                <a16:creationId xmlns:a16="http://schemas.microsoft.com/office/drawing/2014/main" id="{DFCF0C14-D99E-7743-82BB-D59952E34194}"/>
              </a:ext>
            </a:extLst>
          </p:cNvPr>
          <p:cNvSpPr/>
          <p:nvPr/>
        </p:nvSpPr>
        <p:spPr>
          <a:xfrm>
            <a:off x="3786012" y="2650297"/>
            <a:ext cx="990379" cy="55600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IDCT</a:t>
            </a:r>
          </a:p>
        </p:txBody>
      </p:sp>
      <p:pic>
        <p:nvPicPr>
          <p:cNvPr id="11" name="Picture 10">
            <a:extLst>
              <a:ext uri="{FF2B5EF4-FFF2-40B4-BE49-F238E27FC236}">
                <a16:creationId xmlns:a16="http://schemas.microsoft.com/office/drawing/2014/main" id="{BCD74CE1-31EB-8D48-B7CA-8376B92354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9721" y="2314305"/>
            <a:ext cx="1306694" cy="1313927"/>
          </a:xfrm>
          <a:prstGeom prst="rect">
            <a:avLst/>
          </a:prstGeom>
        </p:spPr>
      </p:pic>
      <p:sp>
        <p:nvSpPr>
          <p:cNvPr id="12" name="TextBox 11">
            <a:extLst>
              <a:ext uri="{FF2B5EF4-FFF2-40B4-BE49-F238E27FC236}">
                <a16:creationId xmlns:a16="http://schemas.microsoft.com/office/drawing/2014/main" id="{4CC27CE2-8625-C54A-A309-6A9587E0C708}"/>
              </a:ext>
            </a:extLst>
          </p:cNvPr>
          <p:cNvSpPr txBox="1"/>
          <p:nvPr/>
        </p:nvSpPr>
        <p:spPr>
          <a:xfrm>
            <a:off x="5867437" y="4961880"/>
            <a:ext cx="4909868" cy="1015663"/>
          </a:xfrm>
          <a:prstGeom prst="rect">
            <a:avLst/>
          </a:prstGeom>
          <a:noFill/>
        </p:spPr>
        <p:txBody>
          <a:bodyPr wrap="square" rtlCol="0">
            <a:spAutoFit/>
          </a:bodyPr>
          <a:lstStyle/>
          <a:p>
            <a:r>
              <a:rPr lang="en-US" sz="2000" dirty="0"/>
              <a:t>If a DCT coefficient has high gradient</a:t>
            </a:r>
          </a:p>
          <a:p>
            <a:pPr marL="285750" indent="-285750">
              <a:buFont typeface="Arial" panose="020B0604020202020204" pitchFamily="34" charset="0"/>
              <a:buChar char="•"/>
            </a:pPr>
            <a:r>
              <a:rPr lang="en-US" sz="2000" dirty="0"/>
              <a:t>It is important for inference</a:t>
            </a:r>
          </a:p>
          <a:p>
            <a:pPr marL="285750" indent="-285750">
              <a:buFont typeface="Arial" panose="020B0604020202020204" pitchFamily="34" charset="0"/>
              <a:buChar char="•"/>
            </a:pPr>
            <a:r>
              <a:rPr lang="en-US" sz="2000" dirty="0"/>
              <a:t>compress it less</a:t>
            </a:r>
          </a:p>
        </p:txBody>
      </p:sp>
      <p:sp>
        <p:nvSpPr>
          <p:cNvPr id="14" name="Right Arrow 13">
            <a:extLst>
              <a:ext uri="{FF2B5EF4-FFF2-40B4-BE49-F238E27FC236}">
                <a16:creationId xmlns:a16="http://schemas.microsoft.com/office/drawing/2014/main" id="{22DBDC43-56CD-1B4F-A71E-040819EEC28C}"/>
              </a:ext>
            </a:extLst>
          </p:cNvPr>
          <p:cNvSpPr/>
          <p:nvPr/>
        </p:nvSpPr>
        <p:spPr>
          <a:xfrm>
            <a:off x="6332249" y="2594399"/>
            <a:ext cx="1168228" cy="61041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a:t>
            </a:r>
          </a:p>
        </p:txBody>
      </p:sp>
      <p:cxnSp>
        <p:nvCxnSpPr>
          <p:cNvPr id="16" name="Elbow Connector 15">
            <a:extLst>
              <a:ext uri="{FF2B5EF4-FFF2-40B4-BE49-F238E27FC236}">
                <a16:creationId xmlns:a16="http://schemas.microsoft.com/office/drawing/2014/main" id="{F6353AFB-01C8-5B42-BEEC-86D0642264D9}"/>
              </a:ext>
            </a:extLst>
          </p:cNvPr>
          <p:cNvCxnSpPr>
            <a:cxnSpLocks/>
            <a:stCxn id="25" idx="2"/>
          </p:cNvCxnSpPr>
          <p:nvPr/>
        </p:nvCxnSpPr>
        <p:spPr>
          <a:xfrm rot="5400000">
            <a:off x="6455384" y="-1174182"/>
            <a:ext cx="985133" cy="9455954"/>
          </a:xfrm>
          <a:prstGeom prst="bentConnector2">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655E8C4-9F44-6A4F-807E-F1F3AEA285EB}"/>
              </a:ext>
            </a:extLst>
          </p:cNvPr>
          <p:cNvSpPr txBox="1"/>
          <p:nvPr/>
        </p:nvSpPr>
        <p:spPr>
          <a:xfrm>
            <a:off x="6650761" y="3691535"/>
            <a:ext cx="2521623" cy="369332"/>
          </a:xfrm>
          <a:prstGeom prst="rect">
            <a:avLst/>
          </a:prstGeom>
          <a:noFill/>
        </p:spPr>
        <p:txBody>
          <a:bodyPr wrap="square" rtlCol="0">
            <a:spAutoFit/>
          </a:bodyPr>
          <a:lstStyle/>
          <a:p>
            <a:r>
              <a:rPr lang="en-US" b="1" dirty="0"/>
              <a:t>Back propagation</a:t>
            </a:r>
          </a:p>
        </p:txBody>
      </p:sp>
      <p:sp>
        <p:nvSpPr>
          <p:cNvPr id="18" name="Oval 17">
            <a:extLst>
              <a:ext uri="{FF2B5EF4-FFF2-40B4-BE49-F238E27FC236}">
                <a16:creationId xmlns:a16="http://schemas.microsoft.com/office/drawing/2014/main" id="{80CE50FA-0ED1-4541-8406-B0F5B4882655}"/>
              </a:ext>
            </a:extLst>
          </p:cNvPr>
          <p:cNvSpPr/>
          <p:nvPr/>
        </p:nvSpPr>
        <p:spPr>
          <a:xfrm>
            <a:off x="2355697" y="2464965"/>
            <a:ext cx="286014" cy="300274"/>
          </a:xfrm>
          <a:prstGeom prst="ellipse">
            <a:avLst/>
          </a:prstGeom>
          <a:noFill/>
          <a:ln w="381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0000"/>
              </a:solidFill>
              <a:latin typeface="Calibri" panose="020F0502020204030204"/>
            </a:endParaRPr>
          </a:p>
        </p:txBody>
      </p:sp>
      <p:sp>
        <p:nvSpPr>
          <p:cNvPr id="24" name="TextBox 23">
            <a:extLst>
              <a:ext uri="{FF2B5EF4-FFF2-40B4-BE49-F238E27FC236}">
                <a16:creationId xmlns:a16="http://schemas.microsoft.com/office/drawing/2014/main" id="{0ACAFF26-3132-494D-914A-77C111ABED77}"/>
              </a:ext>
            </a:extLst>
          </p:cNvPr>
          <p:cNvSpPr txBox="1"/>
          <p:nvPr/>
        </p:nvSpPr>
        <p:spPr>
          <a:xfrm>
            <a:off x="1066800" y="5940623"/>
            <a:ext cx="4070339" cy="307777"/>
          </a:xfrm>
          <a:prstGeom prst="rect">
            <a:avLst/>
          </a:prstGeom>
          <a:noFill/>
        </p:spPr>
        <p:txBody>
          <a:bodyPr wrap="square" lIns="0" tIns="0" rIns="0" bIns="0" rtlCol="0">
            <a:spAutoFit/>
          </a:bodyPr>
          <a:lstStyle/>
          <a:p>
            <a:pPr algn="ctr"/>
            <a:r>
              <a:rPr lang="en-US" sz="2000" b="1" dirty="0"/>
              <a:t>Sensitivity map for DNN </a:t>
            </a:r>
            <a:endParaRPr lang="en-US" sz="2000" dirty="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A7C2390-884B-4049-8611-580CA3C57CAB}"/>
                  </a:ext>
                </a:extLst>
              </p:cNvPr>
              <p:cNvSpPr txBox="1"/>
              <p:nvPr/>
            </p:nvSpPr>
            <p:spPr>
              <a:xfrm>
                <a:off x="11159853" y="2691897"/>
                <a:ext cx="1032147" cy="369332"/>
              </a:xfrm>
              <a:prstGeom prst="rect">
                <a:avLst/>
              </a:prstGeom>
              <a:noFill/>
            </p:spPr>
            <p:txBody>
              <a:bodyPr wrap="square" rtlCol="0">
                <a:spAutoFit/>
              </a:bodyPr>
              <a:lstStyle/>
              <a:p>
                <a:r>
                  <a:rPr lang="en-US" dirty="0"/>
                  <a:t>Loss </a:t>
                </a:r>
                <a14:m>
                  <m:oMath xmlns:m="http://schemas.openxmlformats.org/officeDocument/2006/math">
                    <m:r>
                      <a:rPr lang="en-US" b="0" i="1" smtClean="0">
                        <a:latin typeface="Cambria Math" panose="02040503050406030204" pitchFamily="18" charset="0"/>
                      </a:rPr>
                      <m:t>𝐿</m:t>
                    </m:r>
                  </m:oMath>
                </a14:m>
                <a:endParaRPr lang="en-US" dirty="0">
                  <a:solidFill>
                    <a:schemeClr val="tx1"/>
                  </a:solidFill>
                </a:endParaRPr>
              </a:p>
            </p:txBody>
          </p:sp>
        </mc:Choice>
        <mc:Fallback xmlns="">
          <p:sp>
            <p:nvSpPr>
              <p:cNvPr id="25" name="TextBox 24">
                <a:extLst>
                  <a:ext uri="{FF2B5EF4-FFF2-40B4-BE49-F238E27FC236}">
                    <a16:creationId xmlns:a16="http://schemas.microsoft.com/office/drawing/2014/main" id="{6A7C2390-884B-4049-8611-580CA3C57CAB}"/>
                  </a:ext>
                </a:extLst>
              </p:cNvPr>
              <p:cNvSpPr txBox="1">
                <a:spLocks noRot="1" noChangeAspect="1" noMove="1" noResize="1" noEditPoints="1" noAdjustHandles="1" noChangeArrowheads="1" noChangeShapeType="1" noTextEdit="1"/>
              </p:cNvSpPr>
              <p:nvPr/>
            </p:nvSpPr>
            <p:spPr>
              <a:xfrm>
                <a:off x="11159853" y="2691897"/>
                <a:ext cx="1032147" cy="369332"/>
              </a:xfrm>
              <a:prstGeom prst="rect">
                <a:avLst/>
              </a:prstGeom>
              <a:blipFill>
                <a:blip r:embed="rId7"/>
                <a:stretch>
                  <a:fillRect l="-4878" t="-6667" b="-23333"/>
                </a:stretch>
              </a:blipFill>
            </p:spPr>
            <p:txBody>
              <a:bodyPr/>
              <a:lstStyle/>
              <a:p>
                <a:r>
                  <a:rPr lang="en-US">
                    <a:noFill/>
                  </a:rPr>
                  <a:t> </a:t>
                </a:r>
              </a:p>
            </p:txBody>
          </p:sp>
        </mc:Fallback>
      </mc:AlternateContent>
      <p:sp>
        <p:nvSpPr>
          <p:cNvPr id="26" name="Text Placeholder 3">
            <a:extLst>
              <a:ext uri="{FF2B5EF4-FFF2-40B4-BE49-F238E27FC236}">
                <a16:creationId xmlns:a16="http://schemas.microsoft.com/office/drawing/2014/main" id="{62DDB949-164E-1E4E-9AB9-EBF404217E67}"/>
              </a:ext>
            </a:extLst>
          </p:cNvPr>
          <p:cNvSpPr txBox="1">
            <a:spLocks/>
          </p:cNvSpPr>
          <p:nvPr/>
        </p:nvSpPr>
        <p:spPr>
          <a:xfrm>
            <a:off x="609440" y="934240"/>
            <a:ext cx="10969943" cy="381000"/>
          </a:xfrm>
          <a:prstGeom prst="rect">
            <a:avLst/>
          </a:prstGeom>
        </p:spPr>
        <p:txBody>
          <a:bodyPr/>
          <a:lst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US" sz="2400" dirty="0"/>
              <a:t>Compression artifacts == input noise</a:t>
            </a:r>
          </a:p>
        </p:txBody>
      </p:sp>
      <p:pic>
        <p:nvPicPr>
          <p:cNvPr id="28" name="Picture 27">
            <a:extLst>
              <a:ext uri="{FF2B5EF4-FFF2-40B4-BE49-F238E27FC236}">
                <a16:creationId xmlns:a16="http://schemas.microsoft.com/office/drawing/2014/main" id="{7DC88C5E-026B-834B-86B6-8E11D50F362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5400000">
            <a:off x="2028668" y="4069954"/>
            <a:ext cx="2007659" cy="2194024"/>
          </a:xfrm>
          <a:prstGeom prst="rect">
            <a:avLst/>
          </a:prstGeom>
        </p:spPr>
      </p:pic>
      <p:sp>
        <p:nvSpPr>
          <p:cNvPr id="29" name="Oval 28">
            <a:extLst>
              <a:ext uri="{FF2B5EF4-FFF2-40B4-BE49-F238E27FC236}">
                <a16:creationId xmlns:a16="http://schemas.microsoft.com/office/drawing/2014/main" id="{A173E876-18C9-1643-A18D-7D97AC5870B9}"/>
              </a:ext>
            </a:extLst>
          </p:cNvPr>
          <p:cNvSpPr/>
          <p:nvPr/>
        </p:nvSpPr>
        <p:spPr>
          <a:xfrm>
            <a:off x="2355697" y="4577680"/>
            <a:ext cx="286014" cy="300274"/>
          </a:xfrm>
          <a:prstGeom prst="ellipse">
            <a:avLst/>
          </a:prstGeom>
          <a:noFill/>
          <a:ln w="381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0000"/>
              </a:solidFill>
              <a:latin typeface="Calibri" panose="020F0502020204030204"/>
            </a:endParaRPr>
          </a:p>
        </p:txBody>
      </p:sp>
      <p:cxnSp>
        <p:nvCxnSpPr>
          <p:cNvPr id="19" name="Straight Arrow Connector 18">
            <a:extLst>
              <a:ext uri="{FF2B5EF4-FFF2-40B4-BE49-F238E27FC236}">
                <a16:creationId xmlns:a16="http://schemas.microsoft.com/office/drawing/2014/main" id="{989F1475-25CC-A64B-B997-29C41CE8D62F}"/>
              </a:ext>
            </a:extLst>
          </p:cNvPr>
          <p:cNvCxnSpPr>
            <a:cxnSpLocks/>
            <a:endCxn id="29" idx="0"/>
          </p:cNvCxnSpPr>
          <p:nvPr/>
        </p:nvCxnSpPr>
        <p:spPr>
          <a:xfrm flipH="1">
            <a:off x="2498704" y="2708987"/>
            <a:ext cx="22569" cy="1868693"/>
          </a:xfrm>
          <a:prstGeom prst="straightConnector1">
            <a:avLst/>
          </a:prstGeom>
          <a:ln w="38100">
            <a:solidFill>
              <a:srgbClr val="FFC000"/>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C625221-91D5-0847-986D-B019F432E21F}"/>
                  </a:ext>
                </a:extLst>
              </p:cNvPr>
              <p:cNvSpPr/>
              <p:nvPr/>
            </p:nvSpPr>
            <p:spPr>
              <a:xfrm>
                <a:off x="1888922" y="1910525"/>
                <a:ext cx="2099934" cy="369332"/>
              </a:xfrm>
              <a:prstGeom prst="rect">
                <a:avLst/>
              </a:prstGeom>
            </p:spPr>
            <p:txBody>
              <a:bodyPr wrap="none">
                <a:spAutoFit/>
              </a:bodyPr>
              <a:lstStyle/>
              <a:p>
                <a:pPr algn="ctr"/>
                <a:r>
                  <a:rPr lang="en-US" dirty="0"/>
                  <a:t>DCT Coefficients </a:t>
                </a:r>
                <a14:m>
                  <m:oMath xmlns:m="http://schemas.openxmlformats.org/officeDocument/2006/math">
                    <m:r>
                      <a:rPr lang="en-US" b="1" i="1">
                        <a:latin typeface="Cambria Math" panose="02040503050406030204" pitchFamily="18" charset="0"/>
                      </a:rPr>
                      <m:t>𝒔</m:t>
                    </m:r>
                  </m:oMath>
                </a14:m>
                <a:endParaRPr lang="en-US" b="1" dirty="0"/>
              </a:p>
            </p:txBody>
          </p:sp>
        </mc:Choice>
        <mc:Fallback xmlns="">
          <p:sp>
            <p:nvSpPr>
              <p:cNvPr id="10" name="Rectangle 9">
                <a:extLst>
                  <a:ext uri="{FF2B5EF4-FFF2-40B4-BE49-F238E27FC236}">
                    <a16:creationId xmlns:a16="http://schemas.microsoft.com/office/drawing/2014/main" id="{9C625221-91D5-0847-986D-B019F432E21F}"/>
                  </a:ext>
                </a:extLst>
              </p:cNvPr>
              <p:cNvSpPr>
                <a:spLocks noRot="1" noChangeAspect="1" noMove="1" noResize="1" noEditPoints="1" noAdjustHandles="1" noChangeArrowheads="1" noChangeShapeType="1" noTextEdit="1"/>
              </p:cNvSpPr>
              <p:nvPr/>
            </p:nvSpPr>
            <p:spPr>
              <a:xfrm>
                <a:off x="1888922" y="1910525"/>
                <a:ext cx="2099934" cy="369332"/>
              </a:xfrm>
              <a:prstGeom prst="rect">
                <a:avLst/>
              </a:prstGeom>
              <a:blipFill>
                <a:blip r:embed="rId9"/>
                <a:stretch>
                  <a:fillRect l="-1807" t="-3226" b="-22581"/>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0ED2CD7D-19B5-0F42-BF89-C7880FBCF888}"/>
              </a:ext>
            </a:extLst>
          </p:cNvPr>
          <p:cNvGrpSpPr/>
          <p:nvPr/>
        </p:nvGrpSpPr>
        <p:grpSpPr>
          <a:xfrm>
            <a:off x="7598339" y="2379773"/>
            <a:ext cx="1098455" cy="1033591"/>
            <a:chOff x="1145486" y="566529"/>
            <a:chExt cx="1877819" cy="1620080"/>
          </a:xfrm>
        </p:grpSpPr>
        <p:sp>
          <p:nvSpPr>
            <p:cNvPr id="33" name="Cube 32">
              <a:extLst>
                <a:ext uri="{FF2B5EF4-FFF2-40B4-BE49-F238E27FC236}">
                  <a16:creationId xmlns:a16="http://schemas.microsoft.com/office/drawing/2014/main" id="{A88FCC59-BE5B-494B-87CD-B795C9650572}"/>
                </a:ext>
              </a:extLst>
            </p:cNvPr>
            <p:cNvSpPr/>
            <p:nvPr/>
          </p:nvSpPr>
          <p:spPr bwMode="ltGray">
            <a:xfrm>
              <a:off x="1145486" y="566529"/>
              <a:ext cx="548640" cy="1620080"/>
            </a:xfrm>
            <a:prstGeom prst="cube">
              <a:avLst>
                <a:gd name="adj" fmla="val 80914"/>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34" name="Cube 33">
              <a:extLst>
                <a:ext uri="{FF2B5EF4-FFF2-40B4-BE49-F238E27FC236}">
                  <a16:creationId xmlns:a16="http://schemas.microsoft.com/office/drawing/2014/main" id="{BD427E87-D8A1-2B4A-B0FA-D8F2A3C1D01B}"/>
                </a:ext>
              </a:extLst>
            </p:cNvPr>
            <p:cNvSpPr/>
            <p:nvPr/>
          </p:nvSpPr>
          <p:spPr bwMode="ltGray">
            <a:xfrm>
              <a:off x="1304871" y="771959"/>
              <a:ext cx="557784" cy="1212360"/>
            </a:xfrm>
            <a:prstGeom prst="cube">
              <a:avLst>
                <a:gd name="adj" fmla="val 71183"/>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35" name="Cube 34">
              <a:extLst>
                <a:ext uri="{FF2B5EF4-FFF2-40B4-BE49-F238E27FC236}">
                  <a16:creationId xmlns:a16="http://schemas.microsoft.com/office/drawing/2014/main" id="{DAF029B5-F3EA-6141-A2B9-037513CF3CAD}"/>
                </a:ext>
              </a:extLst>
            </p:cNvPr>
            <p:cNvSpPr/>
            <p:nvPr/>
          </p:nvSpPr>
          <p:spPr bwMode="ltGray">
            <a:xfrm>
              <a:off x="1547151" y="949109"/>
              <a:ext cx="566928" cy="854919"/>
            </a:xfrm>
            <a:prstGeom prst="cube">
              <a:avLst>
                <a:gd name="adj" fmla="val 53144"/>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36" name="Cube 35">
              <a:extLst>
                <a:ext uri="{FF2B5EF4-FFF2-40B4-BE49-F238E27FC236}">
                  <a16:creationId xmlns:a16="http://schemas.microsoft.com/office/drawing/2014/main" id="{525D5E8E-85C3-C640-841F-35EAA30F1FFE}"/>
                </a:ext>
              </a:extLst>
            </p:cNvPr>
            <p:cNvSpPr/>
            <p:nvPr/>
          </p:nvSpPr>
          <p:spPr bwMode="ltGray">
            <a:xfrm>
              <a:off x="1936406" y="1082549"/>
              <a:ext cx="530352" cy="594360"/>
            </a:xfrm>
            <a:prstGeom prst="cube">
              <a:avLst>
                <a:gd name="adj" fmla="val 31443"/>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37" name="Cube 36">
              <a:extLst>
                <a:ext uri="{FF2B5EF4-FFF2-40B4-BE49-F238E27FC236}">
                  <a16:creationId xmlns:a16="http://schemas.microsoft.com/office/drawing/2014/main" id="{5B8FF9B3-7E2B-6C41-86E2-C8C539416EB3}"/>
                </a:ext>
              </a:extLst>
            </p:cNvPr>
            <p:cNvSpPr/>
            <p:nvPr/>
          </p:nvSpPr>
          <p:spPr bwMode="ltGray">
            <a:xfrm>
              <a:off x="2383225" y="1239408"/>
              <a:ext cx="640080" cy="274320"/>
            </a:xfrm>
            <a:prstGeom prst="cube">
              <a:avLst>
                <a:gd name="adj" fmla="val 28069"/>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sp>
        <p:nvSpPr>
          <p:cNvPr id="38" name="TextBox 37">
            <a:extLst>
              <a:ext uri="{FF2B5EF4-FFF2-40B4-BE49-F238E27FC236}">
                <a16:creationId xmlns:a16="http://schemas.microsoft.com/office/drawing/2014/main" id="{05D77E7C-ACFE-E64F-9A2F-8F3F7794FFD0}"/>
              </a:ext>
            </a:extLst>
          </p:cNvPr>
          <p:cNvSpPr txBox="1"/>
          <p:nvPr/>
        </p:nvSpPr>
        <p:spPr>
          <a:xfrm>
            <a:off x="8049710" y="3091036"/>
            <a:ext cx="684803" cy="369332"/>
          </a:xfrm>
          <a:prstGeom prst="rect">
            <a:avLst/>
          </a:prstGeom>
          <a:noFill/>
        </p:spPr>
        <p:txBody>
          <a:bodyPr wrap="none" rtlCol="0">
            <a:spAutoFit/>
          </a:bodyPr>
          <a:lstStyle/>
          <a:p>
            <a:r>
              <a:rPr lang="en-US" dirty="0"/>
              <a:t>DNN</a:t>
            </a:r>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27D75876-EC9F-AB4A-B3F6-FF83156F79A2}"/>
                  </a:ext>
                </a:extLst>
              </p:cNvPr>
              <p:cNvSpPr/>
              <p:nvPr/>
            </p:nvSpPr>
            <p:spPr>
              <a:xfrm>
                <a:off x="4681927" y="1841538"/>
                <a:ext cx="1659096" cy="369332"/>
              </a:xfrm>
              <a:prstGeom prst="rect">
                <a:avLst/>
              </a:prstGeom>
            </p:spPr>
            <p:txBody>
              <a:bodyPr wrap="square">
                <a:spAutoFit/>
              </a:bodyPr>
              <a:lstStyle/>
              <a:p>
                <a:pPr algn="ctr"/>
                <a:r>
                  <a:rPr lang="en-US" dirty="0"/>
                  <a:t>Image </a:t>
                </a:r>
                <a14:m>
                  <m:oMath xmlns:m="http://schemas.openxmlformats.org/officeDocument/2006/math">
                    <m:r>
                      <a:rPr lang="en-US" b="1" i="1">
                        <a:latin typeface="Cambria Math" panose="02040503050406030204" pitchFamily="18" charset="0"/>
                      </a:rPr>
                      <m:t>𝒙</m:t>
                    </m:r>
                  </m:oMath>
                </a14:m>
                <a:endParaRPr lang="en-US" dirty="0"/>
              </a:p>
            </p:txBody>
          </p:sp>
        </mc:Choice>
        <mc:Fallback xmlns="">
          <p:sp>
            <p:nvSpPr>
              <p:cNvPr id="40" name="Rectangle 39">
                <a:extLst>
                  <a:ext uri="{FF2B5EF4-FFF2-40B4-BE49-F238E27FC236}">
                    <a16:creationId xmlns:a16="http://schemas.microsoft.com/office/drawing/2014/main" id="{27D75876-EC9F-AB4A-B3F6-FF83156F79A2}"/>
                  </a:ext>
                </a:extLst>
              </p:cNvPr>
              <p:cNvSpPr>
                <a:spLocks noRot="1" noChangeAspect="1" noMove="1" noResize="1" noEditPoints="1" noAdjustHandles="1" noChangeArrowheads="1" noChangeShapeType="1" noTextEdit="1"/>
              </p:cNvSpPr>
              <p:nvPr/>
            </p:nvSpPr>
            <p:spPr>
              <a:xfrm>
                <a:off x="4681927" y="1841538"/>
                <a:ext cx="1659096" cy="369332"/>
              </a:xfrm>
              <a:prstGeom prst="rect">
                <a:avLst/>
              </a:prstGeom>
              <a:blipFill>
                <a:blip r:embed="rId10"/>
                <a:stretch>
                  <a:fillRect t="-3333" b="-23333"/>
                </a:stretch>
              </a:blipFill>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F054E9A0-ED88-4747-A69F-385C083D239A}"/>
              </a:ext>
            </a:extLst>
          </p:cNvPr>
          <p:cNvCxnSpPr>
            <a:cxnSpLocks/>
          </p:cNvCxnSpPr>
          <p:nvPr/>
        </p:nvCxnSpPr>
        <p:spPr>
          <a:xfrm>
            <a:off x="10016853" y="2907607"/>
            <a:ext cx="1032147" cy="20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1B7C2C7-995C-EF4A-B75C-4BFDAD9EA2FF}"/>
              </a:ext>
            </a:extLst>
          </p:cNvPr>
          <p:cNvCxnSpPr>
            <a:cxnSpLocks/>
          </p:cNvCxnSpPr>
          <p:nvPr/>
        </p:nvCxnSpPr>
        <p:spPr>
          <a:xfrm>
            <a:off x="10527502" y="2553516"/>
            <a:ext cx="0" cy="374781"/>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715E1DC7-BEB4-2D4E-9DF6-B633CD76DECC}"/>
                  </a:ext>
                </a:extLst>
              </p:cNvPr>
              <p:cNvSpPr/>
              <p:nvPr/>
            </p:nvSpPr>
            <p:spPr>
              <a:xfrm>
                <a:off x="9712484" y="2078575"/>
                <a:ext cx="1866899" cy="369332"/>
              </a:xfrm>
              <a:prstGeom prst="rect">
                <a:avLst/>
              </a:prstGeom>
            </p:spPr>
            <p:txBody>
              <a:bodyPr wrap="square">
                <a:spAutoFit/>
              </a:bodyPr>
              <a:lstStyle/>
              <a:p>
                <a:pPr algn="ctr"/>
                <a:r>
                  <a:rPr lang="en-US" dirty="0"/>
                  <a:t>Ground Truth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oMath>
                </a14:m>
                <a:endParaRPr lang="en-US" dirty="0"/>
              </a:p>
            </p:txBody>
          </p:sp>
        </mc:Choice>
        <mc:Fallback xmlns="">
          <p:sp>
            <p:nvSpPr>
              <p:cNvPr id="15" name="Rectangle 14">
                <a:extLst>
                  <a:ext uri="{FF2B5EF4-FFF2-40B4-BE49-F238E27FC236}">
                    <a16:creationId xmlns:a16="http://schemas.microsoft.com/office/drawing/2014/main" id="{715E1DC7-BEB4-2D4E-9DF6-B633CD76DECC}"/>
                  </a:ext>
                </a:extLst>
              </p:cNvPr>
              <p:cNvSpPr>
                <a:spLocks noRot="1" noChangeAspect="1" noMove="1" noResize="1" noEditPoints="1" noAdjustHandles="1" noChangeArrowheads="1" noChangeShapeType="1" noTextEdit="1"/>
              </p:cNvSpPr>
              <p:nvPr/>
            </p:nvSpPr>
            <p:spPr>
              <a:xfrm>
                <a:off x="9712484" y="2078575"/>
                <a:ext cx="1866899" cy="369332"/>
              </a:xfrm>
              <a:prstGeom prst="rect">
                <a:avLst/>
              </a:prstGeom>
              <a:blipFill>
                <a:blip r:embed="rId11"/>
                <a:stretch>
                  <a:fillRect l="-1351" t="-6667" b="-23333"/>
                </a:stretch>
              </a:blipFill>
            </p:spPr>
            <p:txBody>
              <a:bodyPr/>
              <a:lstStyle/>
              <a:p>
                <a:r>
                  <a:rPr lang="en-US">
                    <a:noFill/>
                  </a:rPr>
                  <a:t> </a:t>
                </a:r>
              </a:p>
            </p:txBody>
          </p:sp>
        </mc:Fallback>
      </mc:AlternateContent>
      <p:sp>
        <p:nvSpPr>
          <p:cNvPr id="45" name="Right Arrow 44">
            <a:extLst>
              <a:ext uri="{FF2B5EF4-FFF2-40B4-BE49-F238E27FC236}">
                <a16:creationId xmlns:a16="http://schemas.microsoft.com/office/drawing/2014/main" id="{CC734DD6-5FA9-3E49-BD93-C9A32D641EE0}"/>
              </a:ext>
            </a:extLst>
          </p:cNvPr>
          <p:cNvSpPr/>
          <p:nvPr/>
        </p:nvSpPr>
        <p:spPr>
          <a:xfrm>
            <a:off x="8825019" y="2611497"/>
            <a:ext cx="1168228" cy="61041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Output</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F8DAB33A-5104-AE4F-90A4-09DAA96F079E}"/>
                  </a:ext>
                </a:extLst>
              </p:cNvPr>
              <p:cNvSpPr txBox="1"/>
              <p:nvPr/>
            </p:nvSpPr>
            <p:spPr>
              <a:xfrm>
                <a:off x="1" y="4554554"/>
                <a:ext cx="2355696" cy="1160446"/>
              </a:xfrm>
              <a:prstGeom prst="rect">
                <a:avLst/>
              </a:prstGeom>
              <a:noFill/>
            </p:spPr>
            <p:txBody>
              <a:bodyPr wrap="square" rtlCol="0">
                <a:spAutoFit/>
              </a:bodyPr>
              <a:lstStyle/>
              <a:p>
                <a:r>
                  <a:rPr lang="en-US" sz="2000" dirty="0">
                    <a:solidFill>
                      <a:schemeClr val="tx1"/>
                    </a:solidFill>
                  </a:rPr>
                  <a:t>Gradient </a:t>
                </a:r>
                <a:r>
                  <a:rPr lang="en-US" sz="2000" i="1" dirty="0">
                    <a:solidFill>
                      <a:schemeClr val="tx1"/>
                    </a:solidFill>
                  </a:rPr>
                  <a:t>w.r.t</a:t>
                </a:r>
                <a:r>
                  <a:rPr lang="en-US" sz="2000" dirty="0">
                    <a:solidFill>
                      <a:schemeClr val="tx1"/>
                    </a:solidFill>
                  </a:rPr>
                  <a:t> </a:t>
                </a:r>
              </a:p>
              <a:p>
                <a:r>
                  <a:rPr lang="en-US" sz="2000" dirty="0">
                    <a:solidFill>
                      <a:schemeClr val="tx1"/>
                    </a:solidFill>
                  </a:rPr>
                  <a:t>DCT coefficients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m:t>
                        </m:r>
                      </m:e>
                      <m:sub>
                        <m:r>
                          <a:rPr lang="en-US" sz="2000" b="1" i="1">
                            <a:solidFill>
                              <a:schemeClr val="tx1"/>
                            </a:solidFill>
                            <a:latin typeface="Cambria Math" panose="02040503050406030204" pitchFamily="18" charset="0"/>
                            <a:ea typeface="Cambria Math" panose="02040503050406030204" pitchFamily="18" charset="0"/>
                          </a:rPr>
                          <m:t>𝒔</m:t>
                        </m:r>
                      </m:sub>
                    </m:sSub>
                    <m:r>
                      <a:rPr lang="en-US" sz="2000" i="1">
                        <a:solidFill>
                          <a:schemeClr val="tx1"/>
                        </a:solidFill>
                        <a:latin typeface="Cambria Math" panose="02040503050406030204" pitchFamily="18" charset="0"/>
                      </a:rPr>
                      <m:t>𝐿</m:t>
                    </m:r>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𝐿</m:t>
                        </m:r>
                      </m:num>
                      <m:den>
                        <m:r>
                          <a:rPr lang="en-US" sz="2000" i="1">
                            <a:latin typeface="Cambria Math" panose="02040503050406030204" pitchFamily="18" charset="0"/>
                          </a:rPr>
                          <m:t>𝜕</m:t>
                        </m:r>
                        <m:r>
                          <a:rPr lang="en-US" sz="2000" b="0" i="1" smtClean="0">
                            <a:latin typeface="Cambria Math" panose="02040503050406030204" pitchFamily="18" charset="0"/>
                          </a:rPr>
                          <m:t>𝑠</m:t>
                        </m:r>
                      </m:den>
                    </m:f>
                  </m:oMath>
                </a14:m>
                <a:endParaRPr lang="en-US" sz="2000" dirty="0">
                  <a:solidFill>
                    <a:schemeClr val="tx1"/>
                  </a:solidFill>
                </a:endParaRPr>
              </a:p>
            </p:txBody>
          </p:sp>
        </mc:Choice>
        <mc:Fallback xmlns="">
          <p:sp>
            <p:nvSpPr>
              <p:cNvPr id="47" name="TextBox 46">
                <a:extLst>
                  <a:ext uri="{FF2B5EF4-FFF2-40B4-BE49-F238E27FC236}">
                    <a16:creationId xmlns:a16="http://schemas.microsoft.com/office/drawing/2014/main" id="{F8DAB33A-5104-AE4F-90A4-09DAA96F079E}"/>
                  </a:ext>
                </a:extLst>
              </p:cNvPr>
              <p:cNvSpPr txBox="1">
                <a:spLocks noRot="1" noChangeAspect="1" noMove="1" noResize="1" noEditPoints="1" noAdjustHandles="1" noChangeArrowheads="1" noChangeShapeType="1" noTextEdit="1"/>
              </p:cNvSpPr>
              <p:nvPr/>
            </p:nvSpPr>
            <p:spPr>
              <a:xfrm>
                <a:off x="1" y="4554554"/>
                <a:ext cx="2355696" cy="1160446"/>
              </a:xfrm>
              <a:prstGeom prst="rect">
                <a:avLst/>
              </a:prstGeom>
              <a:blipFill>
                <a:blip r:embed="rId12"/>
                <a:stretch>
                  <a:fillRect l="-2162" t="-2174" b="-1087"/>
                </a:stretch>
              </a:blipFill>
            </p:spPr>
            <p:txBody>
              <a:bodyPr/>
              <a:lstStyle/>
              <a:p>
                <a:r>
                  <a:rPr lang="en-US">
                    <a:noFill/>
                  </a:rPr>
                  <a:t> </a:t>
                </a:r>
              </a:p>
            </p:txBody>
          </p:sp>
        </mc:Fallback>
      </mc:AlternateContent>
      <p:grpSp>
        <p:nvGrpSpPr>
          <p:cNvPr id="39" name="Gruppierung 6">
            <a:extLst>
              <a:ext uri="{FF2B5EF4-FFF2-40B4-BE49-F238E27FC236}">
                <a16:creationId xmlns:a16="http://schemas.microsoft.com/office/drawing/2014/main" id="{C77E251C-EA9D-9B45-8CA1-20AA40BDF436}"/>
              </a:ext>
            </a:extLst>
          </p:cNvPr>
          <p:cNvGrpSpPr/>
          <p:nvPr/>
        </p:nvGrpSpPr>
        <p:grpSpPr>
          <a:xfrm>
            <a:off x="6287672" y="-18918"/>
            <a:ext cx="5365750" cy="383109"/>
            <a:chOff x="0" y="6477000"/>
            <a:chExt cx="4953000" cy="383109"/>
          </a:xfrm>
        </p:grpSpPr>
        <p:sp>
          <p:nvSpPr>
            <p:cNvPr id="41" name="Eingebuchteter Richtungspfeil 7">
              <a:extLst>
                <a:ext uri="{FF2B5EF4-FFF2-40B4-BE49-F238E27FC236}">
                  <a16:creationId xmlns:a16="http://schemas.microsoft.com/office/drawing/2014/main" id="{57ADC40C-B3F9-4442-B4A7-01CC13560E69}"/>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42" name="Eingebuchteter Richtungspfeil 8">
              <a:extLst>
                <a:ext uri="{FF2B5EF4-FFF2-40B4-BE49-F238E27FC236}">
                  <a16:creationId xmlns:a16="http://schemas.microsoft.com/office/drawing/2014/main" id="{5C3C7857-7D7C-2E4D-AB66-6185B346FEFF}"/>
                </a:ext>
              </a:extLst>
            </p:cNvPr>
            <p:cNvSpPr/>
            <p:nvPr/>
          </p:nvSpPr>
          <p:spPr bwMode="auto">
            <a:xfrm>
              <a:off x="16002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Design</a:t>
              </a:r>
              <a:endParaRPr lang="en-US" b="1" dirty="0">
                <a:solidFill>
                  <a:srgbClr val="FFC000"/>
                </a:solidFill>
              </a:endParaRPr>
            </a:p>
          </p:txBody>
        </p:sp>
        <p:sp>
          <p:nvSpPr>
            <p:cNvPr id="46" name="Eingebuchteter Richtungspfeil 9">
              <a:extLst>
                <a:ext uri="{FF2B5EF4-FFF2-40B4-BE49-F238E27FC236}">
                  <a16:creationId xmlns:a16="http://schemas.microsoft.com/office/drawing/2014/main" id="{B35D5267-A602-0E4D-8E7E-EBE7570BC090}"/>
                </a:ext>
              </a:extLst>
            </p:cNvPr>
            <p:cNvSpPr/>
            <p:nvPr/>
          </p:nvSpPr>
          <p:spPr bwMode="auto">
            <a:xfrm>
              <a:off x="32004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defTabSz="914400" fontAlgn="base">
                <a:spcBef>
                  <a:spcPct val="0"/>
                </a:spcBef>
                <a:spcAft>
                  <a:spcPct val="0"/>
                </a:spcAft>
              </a:pPr>
              <a:r>
                <a:rPr lang="en-US" altLang="zh-CN" b="1" dirty="0"/>
                <a:t>Evaluation</a:t>
              </a:r>
              <a:endParaRPr lang="en-US" b="1" dirty="0"/>
            </a:p>
          </p:txBody>
        </p:sp>
      </p:grpSp>
    </p:spTree>
    <p:extLst>
      <p:ext uri="{BB962C8B-B14F-4D97-AF65-F5344CB8AC3E}">
        <p14:creationId xmlns:p14="http://schemas.microsoft.com/office/powerpoint/2010/main" val="307072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animBg="1"/>
      <p:bldP spid="24" grpId="0"/>
      <p:bldP spid="29" grpId="0" animBg="1"/>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Quantization table optimization with DNN’s sensitivity</a:t>
            </a:r>
          </a:p>
        </p:txBody>
      </p:sp>
      <p:sp>
        <p:nvSpPr>
          <p:cNvPr id="2" name="Content Placeholder 1"/>
          <p:cNvSpPr>
            <a:spLocks noGrp="1"/>
          </p:cNvSpPr>
          <p:nvPr>
            <p:ph idx="1"/>
          </p:nvPr>
        </p:nvSpPr>
        <p:spPr>
          <a:xfrm>
            <a:off x="609600" y="990600"/>
            <a:ext cx="11430000" cy="4571999"/>
          </a:xfrm>
        </p:spPr>
        <p:txBody>
          <a:bodyPr>
            <a:normAutofit/>
          </a:bodyPr>
          <a:lstStyle/>
          <a:p>
            <a:pPr marL="228600" lvl="1" indent="0">
              <a:buNone/>
            </a:pPr>
            <a:endParaRPr lang="en-US" dirty="0"/>
          </a:p>
          <a:p>
            <a:pPr marL="0" indent="0">
              <a:buNone/>
            </a:pPr>
            <a:r>
              <a:rPr lang="en-US" sz="2600" dirty="0"/>
              <a:t>Optimization problem: </a:t>
            </a:r>
          </a:p>
          <a:p>
            <a:pPr marL="0" indent="0">
              <a:buNone/>
            </a:pPr>
            <a:r>
              <a:rPr lang="en-US" sz="2000" dirty="0"/>
              <a:t>minimize </a:t>
            </a:r>
            <a:r>
              <a:rPr lang="en-US" sz="2000" b="1" dirty="0"/>
              <a:t>file size </a:t>
            </a:r>
            <a:r>
              <a:rPr lang="en-US" sz="2000" dirty="0"/>
              <a:t>under </a:t>
            </a:r>
            <a:r>
              <a:rPr lang="en-US" sz="2000" b="1" dirty="0"/>
              <a:t>bounded DNN perception loss</a:t>
            </a:r>
          </a:p>
          <a:p>
            <a:pPr lvl="1"/>
            <a:endParaRPr lang="en-US" sz="2000" dirty="0"/>
          </a:p>
          <a:p>
            <a:pPr lvl="1"/>
            <a:endParaRPr lang="en-US" sz="2000" dirty="0"/>
          </a:p>
          <a:p>
            <a:pPr marL="411480" lvl="2" indent="0">
              <a:buNone/>
            </a:pPr>
            <a:endParaRPr lang="en-US" dirty="0"/>
          </a:p>
          <a:p>
            <a:endParaRPr lang="en-US" dirty="0"/>
          </a:p>
          <a:p>
            <a:endParaRPr lang="en-US" dirty="0"/>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11</a:t>
            </a:fld>
            <a:endParaRPr lang="en-US"/>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88E13E4D-8282-4C48-AF84-904CF273EC5C}"/>
                  </a:ext>
                </a:extLst>
              </p:cNvPr>
              <p:cNvSpPr/>
              <p:nvPr/>
            </p:nvSpPr>
            <p:spPr>
              <a:xfrm>
                <a:off x="446086" y="3139988"/>
                <a:ext cx="2953950" cy="253864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400" i="1" smtClean="0">
                              <a:latin typeface="Cambria Math" panose="02040503050406030204" pitchFamily="18" charset="0"/>
                            </a:rPr>
                          </m:ctrlPr>
                        </m:funcPr>
                        <m:fName>
                          <m:r>
                            <m:rPr>
                              <m:sty m:val="p"/>
                            </m:rPr>
                            <a:rPr lang="en-US" sz="2400" b="0" i="0" smtClean="0">
                              <a:latin typeface="Cambria Math" panose="02040503050406030204" pitchFamily="18" charset="0"/>
                            </a:rPr>
                            <m:t>min</m:t>
                          </m:r>
                        </m:fName>
                        <m:e>
                          <m:nary>
                            <m:naryPr>
                              <m:chr m:val="∑"/>
                              <m:ctrlPr>
                                <a:rPr lang="en-US" sz="2400" i="1" smtClean="0">
                                  <a:solidFill>
                                    <a:srgbClr val="0070C0"/>
                                  </a:solidFill>
                                  <a:latin typeface="Cambria Math" panose="02040503050406030204" pitchFamily="18" charset="0"/>
                                </a:rPr>
                              </m:ctrlPr>
                            </m:naryPr>
                            <m:sub>
                              <m:r>
                                <m:rPr>
                                  <m:brk m:alnAt="23"/>
                                </m:rPr>
                                <a:rPr lang="en-US" sz="2400" i="1">
                                  <a:solidFill>
                                    <a:srgbClr val="0070C0"/>
                                  </a:solidFill>
                                  <a:latin typeface="Cambria Math" panose="02040503050406030204" pitchFamily="18" charset="0"/>
                                </a:rPr>
                                <m:t>𝑛</m:t>
                              </m:r>
                              <m:r>
                                <a:rPr lang="en-US" sz="2400" i="1">
                                  <a:solidFill>
                                    <a:srgbClr val="0070C0"/>
                                  </a:solidFill>
                                  <a:latin typeface="Cambria Math" panose="02040503050406030204" pitchFamily="18" charset="0"/>
                                </a:rPr>
                                <m:t>=1</m:t>
                              </m:r>
                            </m:sub>
                            <m:sup>
                              <m:r>
                                <a:rPr lang="en-US" sz="2400" i="1">
                                  <a:solidFill>
                                    <a:srgbClr val="0070C0"/>
                                  </a:solidFill>
                                  <a:latin typeface="Cambria Math" panose="02040503050406030204" pitchFamily="18" charset="0"/>
                                </a:rPr>
                                <m:t>𝑁</m:t>
                              </m:r>
                            </m:sup>
                            <m:e>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𝑙𝑜𝑔</m:t>
                                  </m:r>
                                </m:e>
                                <m:sub>
                                  <m:r>
                                    <a:rPr lang="en-US" sz="2400" i="1">
                                      <a:solidFill>
                                        <a:srgbClr val="0070C0"/>
                                      </a:solidFill>
                                      <a:latin typeface="Cambria Math" panose="02040503050406030204" pitchFamily="18" charset="0"/>
                                    </a:rPr>
                                    <m:t>2</m:t>
                                  </m:r>
                                </m:sub>
                              </m:sSub>
                              <m:d>
                                <m:dPr>
                                  <m:ctrlPr>
                                    <a:rPr lang="en-US" sz="2400" i="1">
                                      <a:solidFill>
                                        <a:srgbClr val="0070C0"/>
                                      </a:solidFill>
                                      <a:latin typeface="Cambria Math" panose="02040503050406030204" pitchFamily="18" charset="0"/>
                                    </a:rPr>
                                  </m:ctrlPr>
                                </m:dPr>
                                <m:e>
                                  <m:f>
                                    <m:fPr>
                                      <m:ctrlPr>
                                        <a:rPr lang="en-US" sz="2400" i="1">
                                          <a:solidFill>
                                            <a:srgbClr val="0070C0"/>
                                          </a:solidFill>
                                          <a:latin typeface="Cambria Math" panose="02040503050406030204" pitchFamily="18" charset="0"/>
                                        </a:rPr>
                                      </m:ctrlPr>
                                    </m:fPr>
                                    <m:num>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𝑣</m:t>
                                          </m:r>
                                        </m:e>
                                        <m:sub>
                                          <m:r>
                                            <a:rPr lang="en-US" sz="2400" i="1">
                                              <a:solidFill>
                                                <a:srgbClr val="0070C0"/>
                                              </a:solidFill>
                                              <a:latin typeface="Cambria Math" panose="02040503050406030204" pitchFamily="18" charset="0"/>
                                            </a:rPr>
                                            <m:t>𝑛</m:t>
                                          </m:r>
                                        </m:sub>
                                      </m:sSub>
                                    </m:num>
                                    <m:den>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𝑞</m:t>
                                          </m:r>
                                        </m:e>
                                        <m:sub>
                                          <m:r>
                                            <a:rPr lang="en-US" sz="2400" i="1">
                                              <a:solidFill>
                                                <a:srgbClr val="0070C0"/>
                                              </a:solidFill>
                                              <a:latin typeface="Cambria Math" panose="02040503050406030204" pitchFamily="18" charset="0"/>
                                            </a:rPr>
                                            <m:t>𝑛</m:t>
                                          </m:r>
                                        </m:sub>
                                      </m:sSub>
                                    </m:den>
                                  </m:f>
                                </m:e>
                              </m:d>
                            </m:e>
                          </m:nary>
                        </m:e>
                      </m:func>
                    </m:oMath>
                  </m:oMathPara>
                </a14:m>
                <a:endParaRPr lang="en-US" sz="2400" dirty="0"/>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𝑠</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nary>
                        <m:naryPr>
                          <m:chr m:val="∑"/>
                          <m:ctrlPr>
                            <a:rPr lang="en-US" sz="2400" i="1" smtClean="0">
                              <a:solidFill>
                                <a:srgbClr val="C00000"/>
                              </a:solidFill>
                              <a:latin typeface="Cambria Math" panose="02040503050406030204" pitchFamily="18" charset="0"/>
                            </a:rPr>
                          </m:ctrlPr>
                        </m:naryPr>
                        <m:sub>
                          <m:r>
                            <m:rPr>
                              <m:brk m:alnAt="23"/>
                            </m:rPr>
                            <a:rPr lang="en-US" sz="2400" i="1">
                              <a:solidFill>
                                <a:srgbClr val="C00000"/>
                              </a:solidFill>
                              <a:latin typeface="Cambria Math" panose="02040503050406030204" pitchFamily="18" charset="0"/>
                            </a:rPr>
                            <m:t>𝑛</m:t>
                          </m:r>
                          <m:r>
                            <a:rPr lang="en-US" sz="2400" i="1">
                              <a:solidFill>
                                <a:srgbClr val="C00000"/>
                              </a:solidFill>
                              <a:latin typeface="Cambria Math" panose="02040503050406030204" pitchFamily="18" charset="0"/>
                            </a:rPr>
                            <m:t>=1</m:t>
                          </m:r>
                        </m:sub>
                        <m:sup>
                          <m:r>
                            <a:rPr lang="en-US" sz="2400" i="1">
                              <a:solidFill>
                                <a:srgbClr val="C00000"/>
                              </a:solidFill>
                              <a:latin typeface="Cambria Math" panose="02040503050406030204" pitchFamily="18" charset="0"/>
                            </a:rPr>
                            <m:t>𝑁</m:t>
                          </m:r>
                        </m:sup>
                        <m:e>
                          <m:sSub>
                            <m:sSubPr>
                              <m:ctrlPr>
                                <a:rPr lang="en-US" sz="2400" i="1">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𝑞</m:t>
                              </m:r>
                            </m:e>
                            <m:sub>
                              <m:r>
                                <a:rPr lang="en-US" sz="2400" i="1">
                                  <a:solidFill>
                                    <a:srgbClr val="C00000"/>
                                  </a:solidFill>
                                  <a:latin typeface="Cambria Math" panose="02040503050406030204" pitchFamily="18" charset="0"/>
                                </a:rPr>
                                <m:t>𝑛</m:t>
                              </m:r>
                            </m:sub>
                          </m:sSub>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𝑔</m:t>
                              </m:r>
                            </m:e>
                            <m:sub>
                              <m:r>
                                <a:rPr lang="en-US" sz="2400" i="1">
                                  <a:solidFill>
                                    <a:srgbClr val="C00000"/>
                                  </a:solidFill>
                                  <a:latin typeface="Cambria Math" panose="02040503050406030204" pitchFamily="18" charset="0"/>
                                </a:rPr>
                                <m:t>𝑛</m:t>
                              </m:r>
                            </m:sub>
                          </m:sSub>
                          <m:r>
                            <a:rPr lang="en-US" sz="2400" b="0" i="1" smtClean="0">
                              <a:solidFill>
                                <a:srgbClr val="C00000"/>
                              </a:solidFill>
                              <a:latin typeface="Cambria Math" panose="02040503050406030204" pitchFamily="18" charset="0"/>
                            </a:rPr>
                            <m:t>|/2</m:t>
                          </m:r>
                        </m:e>
                      </m:nary>
                      <m:r>
                        <a:rPr lang="en-US" sz="2400" b="0" i="1" smtClean="0">
                          <a:latin typeface="Cambria Math" panose="02040503050406030204" pitchFamily="18" charset="0"/>
                        </a:rPr>
                        <m:t>&lt;</m:t>
                      </m:r>
                      <m:r>
                        <a:rPr lang="en-US" sz="2400" b="0" i="1" smtClean="0">
                          <a:latin typeface="Cambria Math" panose="02040503050406030204" pitchFamily="18" charset="0"/>
                        </a:rPr>
                        <m:t>𝐵</m:t>
                      </m:r>
                    </m:oMath>
                  </m:oMathPara>
                </a14:m>
                <a:endParaRPr lang="en-US" sz="2400" b="0" i="1" dirty="0">
                  <a:latin typeface="Cambria Math" panose="02040503050406030204" pitchFamily="18" charset="0"/>
                </a:endParaRPr>
              </a:p>
              <a:p>
                <a:endParaRPr lang="en-US" sz="2400" dirty="0"/>
              </a:p>
            </p:txBody>
          </p:sp>
        </mc:Choice>
        <mc:Fallback xmlns="">
          <p:sp>
            <p:nvSpPr>
              <p:cNvPr id="20" name="Rectangle 19">
                <a:extLst>
                  <a:ext uri="{FF2B5EF4-FFF2-40B4-BE49-F238E27FC236}">
                    <a16:creationId xmlns:a16="http://schemas.microsoft.com/office/drawing/2014/main" id="{88E13E4D-8282-4C48-AF84-904CF273EC5C}"/>
                  </a:ext>
                </a:extLst>
              </p:cNvPr>
              <p:cNvSpPr>
                <a:spLocks noRot="1" noChangeAspect="1" noMove="1" noResize="1" noEditPoints="1" noAdjustHandles="1" noChangeArrowheads="1" noChangeShapeType="1" noTextEdit="1"/>
              </p:cNvSpPr>
              <p:nvPr/>
            </p:nvSpPr>
            <p:spPr>
              <a:xfrm>
                <a:off x="446086" y="3139988"/>
                <a:ext cx="2953950" cy="2538644"/>
              </a:xfrm>
              <a:prstGeom prst="rect">
                <a:avLst/>
              </a:prstGeom>
              <a:blipFill>
                <a:blip r:embed="rId3"/>
                <a:stretch>
                  <a:fillRect l="-17949" t="-45274" b="-55721"/>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D4B2D231-E25A-8144-95D6-8A0ABD3B52E1}"/>
              </a:ext>
            </a:extLst>
          </p:cNvPr>
          <p:cNvSpPr/>
          <p:nvPr/>
        </p:nvSpPr>
        <p:spPr>
          <a:xfrm>
            <a:off x="4094735" y="3499600"/>
            <a:ext cx="4679486" cy="707886"/>
          </a:xfrm>
          <a:prstGeom prst="rect">
            <a:avLst/>
          </a:prstGeom>
        </p:spPr>
        <p:txBody>
          <a:bodyPr wrap="none">
            <a:spAutoFit/>
          </a:bodyPr>
          <a:lstStyle/>
          <a:p>
            <a:pPr lvl="1"/>
            <a:r>
              <a:rPr lang="en-US" sz="2000" b="1" i="1" dirty="0"/>
              <a:t>Object: </a:t>
            </a:r>
          </a:p>
          <a:p>
            <a:pPr lvl="1"/>
            <a:r>
              <a:rPr lang="en-US" sz="2000" i="1" dirty="0"/>
              <a:t>minimizing </a:t>
            </a:r>
            <a:r>
              <a:rPr lang="en-US" sz="2000" dirty="0"/>
              <a:t>the compressed file size</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8E3151FA-FDF6-4E49-99CF-EE7CAB108072}"/>
                  </a:ext>
                </a:extLst>
              </p:cNvPr>
              <p:cNvSpPr/>
              <p:nvPr/>
            </p:nvSpPr>
            <p:spPr>
              <a:xfrm>
                <a:off x="4068502" y="4638561"/>
                <a:ext cx="8650063" cy="1015663"/>
              </a:xfrm>
              <a:prstGeom prst="rect">
                <a:avLst/>
              </a:prstGeom>
            </p:spPr>
            <p:txBody>
              <a:bodyPr wrap="square">
                <a:spAutoFit/>
              </a:bodyPr>
              <a:lstStyle/>
              <a:p>
                <a:pPr lvl="1"/>
                <a:r>
                  <a:rPr lang="en-US" sz="2000" b="1" i="1" dirty="0"/>
                  <a:t>Constraint: </a:t>
                </a:r>
              </a:p>
              <a:p>
                <a:pPr lvl="1"/>
                <a:r>
                  <a:rPr lang="en-US" sz="2000" dirty="0"/>
                  <a:t>extra DNN loss caused by quantization is bounded by a constant </a:t>
                </a:r>
                <a14:m>
                  <m:oMath xmlns:m="http://schemas.openxmlformats.org/officeDocument/2006/math">
                    <m:r>
                      <a:rPr lang="en-US" sz="2000" b="0" i="1" smtClean="0">
                        <a:latin typeface="Cambria Math" panose="02040503050406030204" pitchFamily="18" charset="0"/>
                      </a:rPr>
                      <m:t>𝐵</m:t>
                    </m:r>
                  </m:oMath>
                </a14:m>
                <a:endParaRPr lang="en-US" sz="2000" dirty="0"/>
              </a:p>
              <a:p>
                <a:pPr lvl="1"/>
                <a:endParaRPr lang="en-US" sz="2000" dirty="0"/>
              </a:p>
            </p:txBody>
          </p:sp>
        </mc:Choice>
        <mc:Fallback xmlns="">
          <p:sp>
            <p:nvSpPr>
              <p:cNvPr id="22" name="Rectangle 21">
                <a:extLst>
                  <a:ext uri="{FF2B5EF4-FFF2-40B4-BE49-F238E27FC236}">
                    <a16:creationId xmlns:a16="http://schemas.microsoft.com/office/drawing/2014/main" id="{8E3151FA-FDF6-4E49-99CF-EE7CAB108072}"/>
                  </a:ext>
                </a:extLst>
              </p:cNvPr>
              <p:cNvSpPr>
                <a:spLocks noRot="1" noChangeAspect="1" noMove="1" noResize="1" noEditPoints="1" noAdjustHandles="1" noChangeArrowheads="1" noChangeShapeType="1" noTextEdit="1"/>
              </p:cNvSpPr>
              <p:nvPr/>
            </p:nvSpPr>
            <p:spPr>
              <a:xfrm>
                <a:off x="4068502" y="4638561"/>
                <a:ext cx="8650063" cy="1015663"/>
              </a:xfrm>
              <a:prstGeom prst="rect">
                <a:avLst/>
              </a:prstGeom>
              <a:blipFill>
                <a:blip r:embed="rId4"/>
                <a:stretch>
                  <a:fillRect t="-2469"/>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15350036-B053-6B4C-B0E7-209FA980DBF2}"/>
              </a:ext>
            </a:extLst>
          </p:cNvPr>
          <p:cNvCxnSpPr>
            <a:cxnSpLocks/>
          </p:cNvCxnSpPr>
          <p:nvPr/>
        </p:nvCxnSpPr>
        <p:spPr>
          <a:xfrm>
            <a:off x="3480081" y="3665494"/>
            <a:ext cx="849396"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D037E62-4C05-6E48-910D-1CB7D8AA0C90}"/>
              </a:ext>
            </a:extLst>
          </p:cNvPr>
          <p:cNvCxnSpPr>
            <a:cxnSpLocks/>
          </p:cNvCxnSpPr>
          <p:nvPr/>
        </p:nvCxnSpPr>
        <p:spPr>
          <a:xfrm>
            <a:off x="3480081" y="4778481"/>
            <a:ext cx="84939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08C1B55A-DA91-1D46-96BD-4FA413EBDA8B}"/>
                  </a:ext>
                </a:extLst>
              </p:cNvPr>
              <p:cNvSpPr/>
              <p:nvPr/>
            </p:nvSpPr>
            <p:spPr>
              <a:xfrm>
                <a:off x="1973537" y="5333387"/>
                <a:ext cx="10236665" cy="970330"/>
              </a:xfrm>
              <a:prstGeom prst="rect">
                <a:avLst/>
              </a:prstGeom>
            </p:spPr>
            <p:txBody>
              <a:bodyPr wrap="square">
                <a:spAutoFit/>
              </a:bodyPr>
              <a:lstStyle/>
              <a:p>
                <a:r>
                  <a:rPr lang="en-US" sz="2400" i="1" dirty="0">
                    <a:solidFill>
                      <a:srgbClr val="01A982"/>
                    </a:solidFill>
                  </a:rPr>
                  <a:t>Solution: </a:t>
                </a:r>
                <a14:m>
                  <m:oMath xmlns:m="http://schemas.openxmlformats.org/officeDocument/2006/math">
                    <m:sSub>
                      <m:sSubPr>
                        <m:ctrlPr>
                          <a:rPr lang="en-US" sz="2400" i="1" smtClean="0">
                            <a:solidFill>
                              <a:srgbClr val="01A982"/>
                            </a:solidFill>
                            <a:latin typeface="Cambria Math" panose="02040503050406030204" pitchFamily="18" charset="0"/>
                          </a:rPr>
                        </m:ctrlPr>
                      </m:sSubPr>
                      <m:e>
                        <m:r>
                          <a:rPr lang="en-US" sz="2400" b="0" i="1" smtClean="0">
                            <a:solidFill>
                              <a:srgbClr val="01A982"/>
                            </a:solidFill>
                            <a:latin typeface="Cambria Math" panose="02040503050406030204" pitchFamily="18" charset="0"/>
                          </a:rPr>
                          <m:t>𝑞</m:t>
                        </m:r>
                      </m:e>
                      <m:sub>
                        <m:r>
                          <a:rPr lang="en-US" sz="2400" i="1">
                            <a:solidFill>
                              <a:srgbClr val="01A982"/>
                            </a:solidFill>
                            <a:latin typeface="Cambria Math" panose="02040503050406030204" pitchFamily="18" charset="0"/>
                          </a:rPr>
                          <m:t>𝑛</m:t>
                        </m:r>
                      </m:sub>
                    </m:sSub>
                    <m:r>
                      <a:rPr lang="en-US" sz="2400" b="0" i="1" smtClean="0">
                        <a:solidFill>
                          <a:srgbClr val="01A982"/>
                        </a:solidFill>
                        <a:latin typeface="Cambria Math" panose="02040503050406030204" pitchFamily="18" charset="0"/>
                      </a:rPr>
                      <m:t>=</m:t>
                    </m:r>
                    <m:f>
                      <m:fPr>
                        <m:ctrlPr>
                          <a:rPr lang="en-US" sz="2400" b="0" i="1" smtClean="0">
                            <a:solidFill>
                              <a:srgbClr val="01A982"/>
                            </a:solidFill>
                            <a:latin typeface="Cambria Math" panose="02040503050406030204" pitchFamily="18" charset="0"/>
                          </a:rPr>
                        </m:ctrlPr>
                      </m:fPr>
                      <m:num>
                        <m:r>
                          <a:rPr lang="en-US" sz="2400" i="1">
                            <a:solidFill>
                              <a:srgbClr val="01A982"/>
                            </a:solidFill>
                            <a:latin typeface="Cambria Math" panose="02040503050406030204" pitchFamily="18" charset="0"/>
                          </a:rPr>
                          <m:t>2</m:t>
                        </m:r>
                        <m:r>
                          <a:rPr lang="en-US" sz="2400" b="0" i="1" smtClean="0">
                            <a:solidFill>
                              <a:srgbClr val="01A982"/>
                            </a:solidFill>
                            <a:latin typeface="Cambria Math" panose="02040503050406030204" pitchFamily="18" charset="0"/>
                          </a:rPr>
                          <m:t>𝐵</m:t>
                        </m:r>
                      </m:num>
                      <m:den>
                        <m:r>
                          <a:rPr lang="en-US" sz="2400" b="0" i="1" smtClean="0">
                            <a:solidFill>
                              <a:srgbClr val="01A982"/>
                            </a:solidFill>
                            <a:latin typeface="Cambria Math" panose="02040503050406030204" pitchFamily="18" charset="0"/>
                          </a:rPr>
                          <m:t>𝑁</m:t>
                        </m:r>
                        <m:sSub>
                          <m:sSubPr>
                            <m:ctrlPr>
                              <a:rPr lang="en-US" sz="2400" i="1">
                                <a:solidFill>
                                  <a:srgbClr val="01A982"/>
                                </a:solidFill>
                                <a:latin typeface="Cambria Math" panose="02040503050406030204" pitchFamily="18" charset="0"/>
                              </a:rPr>
                            </m:ctrlPr>
                          </m:sSubPr>
                          <m:e>
                            <m:r>
                              <a:rPr lang="en-US" sz="2400" i="1">
                                <a:solidFill>
                                  <a:srgbClr val="01A982"/>
                                </a:solidFill>
                                <a:latin typeface="Cambria Math" panose="02040503050406030204" pitchFamily="18" charset="0"/>
                              </a:rPr>
                              <m:t>𝑔</m:t>
                            </m:r>
                          </m:e>
                          <m:sub>
                            <m:r>
                              <a:rPr lang="en-US" sz="2400" i="1">
                                <a:solidFill>
                                  <a:srgbClr val="01A982"/>
                                </a:solidFill>
                                <a:latin typeface="Cambria Math" panose="02040503050406030204" pitchFamily="18" charset="0"/>
                              </a:rPr>
                              <m:t>𝑛</m:t>
                            </m:r>
                          </m:sub>
                        </m:sSub>
                      </m:den>
                    </m:f>
                  </m:oMath>
                </a14:m>
                <a:r>
                  <a:rPr lang="en-US" sz="2400" dirty="0">
                    <a:solidFill>
                      <a:srgbClr val="01A982"/>
                    </a:solidFill>
                  </a:rPr>
                  <a:t>, </a:t>
                </a:r>
              </a:p>
              <a:p>
                <a:r>
                  <a:rPr lang="en-US" sz="2000" dirty="0"/>
                  <a:t>larger gradient (sensitivity) leads to smaller quantization step, matching the intuition!</a:t>
                </a:r>
              </a:p>
            </p:txBody>
          </p:sp>
        </mc:Choice>
        <mc:Fallback xmlns="">
          <p:sp>
            <p:nvSpPr>
              <p:cNvPr id="15" name="Rectangle 14">
                <a:extLst>
                  <a:ext uri="{FF2B5EF4-FFF2-40B4-BE49-F238E27FC236}">
                    <a16:creationId xmlns:a16="http://schemas.microsoft.com/office/drawing/2014/main" id="{08C1B55A-DA91-1D46-96BD-4FA413EBDA8B}"/>
                  </a:ext>
                </a:extLst>
              </p:cNvPr>
              <p:cNvSpPr>
                <a:spLocks noRot="1" noChangeAspect="1" noMove="1" noResize="1" noEditPoints="1" noAdjustHandles="1" noChangeArrowheads="1" noChangeShapeType="1" noTextEdit="1"/>
              </p:cNvSpPr>
              <p:nvPr/>
            </p:nvSpPr>
            <p:spPr>
              <a:xfrm>
                <a:off x="1973537" y="5333387"/>
                <a:ext cx="10236665" cy="970330"/>
              </a:xfrm>
              <a:prstGeom prst="rect">
                <a:avLst/>
              </a:prstGeom>
              <a:blipFill>
                <a:blip r:embed="rId5"/>
                <a:stretch>
                  <a:fillRect l="-867" b="-10526"/>
                </a:stretch>
              </a:blipFill>
            </p:spPr>
            <p:txBody>
              <a:bodyPr/>
              <a:lstStyle/>
              <a:p>
                <a:r>
                  <a:rPr lang="en-US">
                    <a:noFill/>
                  </a:rPr>
                  <a:t> </a:t>
                </a:r>
              </a:p>
            </p:txBody>
          </p:sp>
        </mc:Fallback>
      </mc:AlternateContent>
      <p:graphicFrame>
        <p:nvGraphicFramePr>
          <p:cNvPr id="18" name="Table 17">
            <a:extLst>
              <a:ext uri="{FF2B5EF4-FFF2-40B4-BE49-F238E27FC236}">
                <a16:creationId xmlns:a16="http://schemas.microsoft.com/office/drawing/2014/main" id="{528CC4F6-CF7B-0643-A48F-950EDBF2086C}"/>
              </a:ext>
            </a:extLst>
          </p:cNvPr>
          <p:cNvGraphicFramePr>
            <a:graphicFrameLocks noGrp="1"/>
          </p:cNvGraphicFramePr>
          <p:nvPr>
            <p:extLst>
              <p:ext uri="{D42A27DB-BD31-4B8C-83A1-F6EECF244321}">
                <p14:modId xmlns:p14="http://schemas.microsoft.com/office/powerpoint/2010/main" val="925185179"/>
              </p:ext>
            </p:extLst>
          </p:nvPr>
        </p:nvGraphicFramePr>
        <p:xfrm>
          <a:off x="7184468" y="1577446"/>
          <a:ext cx="1864332" cy="1619025"/>
        </p:xfrm>
        <a:graphic>
          <a:graphicData uri="http://schemas.openxmlformats.org/drawingml/2006/table">
            <a:tbl>
              <a:tblPr>
                <a:tableStyleId>{912C8C85-51F0-491E-9774-3900AFEF0FD7}</a:tableStyleId>
              </a:tblPr>
              <a:tblGrid>
                <a:gridCol w="310722">
                  <a:extLst>
                    <a:ext uri="{9D8B030D-6E8A-4147-A177-3AD203B41FA5}">
                      <a16:colId xmlns:a16="http://schemas.microsoft.com/office/drawing/2014/main" val="2635310401"/>
                    </a:ext>
                  </a:extLst>
                </a:gridCol>
                <a:gridCol w="310722">
                  <a:extLst>
                    <a:ext uri="{9D8B030D-6E8A-4147-A177-3AD203B41FA5}">
                      <a16:colId xmlns:a16="http://schemas.microsoft.com/office/drawing/2014/main" val="591639813"/>
                    </a:ext>
                  </a:extLst>
                </a:gridCol>
                <a:gridCol w="310722">
                  <a:extLst>
                    <a:ext uri="{9D8B030D-6E8A-4147-A177-3AD203B41FA5}">
                      <a16:colId xmlns:a16="http://schemas.microsoft.com/office/drawing/2014/main" val="3255799587"/>
                    </a:ext>
                  </a:extLst>
                </a:gridCol>
                <a:gridCol w="310722">
                  <a:extLst>
                    <a:ext uri="{9D8B030D-6E8A-4147-A177-3AD203B41FA5}">
                      <a16:colId xmlns:a16="http://schemas.microsoft.com/office/drawing/2014/main" val="1228838981"/>
                    </a:ext>
                  </a:extLst>
                </a:gridCol>
                <a:gridCol w="310722">
                  <a:extLst>
                    <a:ext uri="{9D8B030D-6E8A-4147-A177-3AD203B41FA5}">
                      <a16:colId xmlns:a16="http://schemas.microsoft.com/office/drawing/2014/main" val="1142529682"/>
                    </a:ext>
                  </a:extLst>
                </a:gridCol>
                <a:gridCol w="310722">
                  <a:extLst>
                    <a:ext uri="{9D8B030D-6E8A-4147-A177-3AD203B41FA5}">
                      <a16:colId xmlns:a16="http://schemas.microsoft.com/office/drawing/2014/main" val="594984136"/>
                    </a:ext>
                  </a:extLst>
                </a:gridCol>
              </a:tblGrid>
              <a:tr h="323805">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extLst>
                  <a:ext uri="{0D108BD9-81ED-4DB2-BD59-A6C34878D82A}">
                    <a16:rowId xmlns:a16="http://schemas.microsoft.com/office/drawing/2014/main" val="1014118334"/>
                  </a:ext>
                </a:extLst>
              </a:tr>
              <a:tr h="323805">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extLst>
                  <a:ext uri="{0D108BD9-81ED-4DB2-BD59-A6C34878D82A}">
                    <a16:rowId xmlns:a16="http://schemas.microsoft.com/office/drawing/2014/main" val="369395810"/>
                  </a:ext>
                </a:extLst>
              </a:tr>
              <a:tr h="323805">
                <a:tc>
                  <a:txBody>
                    <a:bodyPr/>
                    <a:lstStyle/>
                    <a:p>
                      <a:endParaRPr lang="en-US" sz="110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extLst>
                  <a:ext uri="{0D108BD9-81ED-4DB2-BD59-A6C34878D82A}">
                    <a16:rowId xmlns:a16="http://schemas.microsoft.com/office/drawing/2014/main" val="311552467"/>
                  </a:ext>
                </a:extLst>
              </a:tr>
              <a:tr h="323805">
                <a:tc>
                  <a:txBody>
                    <a:bodyPr/>
                    <a:lstStyle/>
                    <a:p>
                      <a:endParaRPr lang="en-US" sz="110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extLst>
                  <a:ext uri="{0D108BD9-81ED-4DB2-BD59-A6C34878D82A}">
                    <a16:rowId xmlns:a16="http://schemas.microsoft.com/office/drawing/2014/main" val="2221102231"/>
                  </a:ext>
                </a:extLst>
              </a:tr>
              <a:tr h="323805">
                <a:tc>
                  <a:txBody>
                    <a:bodyPr/>
                    <a:lstStyle/>
                    <a:p>
                      <a:endParaRPr lang="en-US" sz="110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tc>
                  <a:txBody>
                    <a:bodyPr/>
                    <a:lstStyle/>
                    <a:p>
                      <a:endParaRPr lang="en-US" sz="1100" dirty="0"/>
                    </a:p>
                  </a:txBody>
                  <a:tcPr marL="58874" marR="58874" marT="29437" marB="2943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A982"/>
                    </a:solidFill>
                  </a:tcPr>
                </a:tc>
                <a:extLst>
                  <a:ext uri="{0D108BD9-81ED-4DB2-BD59-A6C34878D82A}">
                    <a16:rowId xmlns:a16="http://schemas.microsoft.com/office/drawing/2014/main" val="3207464258"/>
                  </a:ext>
                </a:extLst>
              </a:tr>
            </a:tbl>
          </a:graphicData>
        </a:graphic>
      </p:graphicFrame>
      <p:cxnSp>
        <p:nvCxnSpPr>
          <p:cNvPr id="21" name="Straight Arrow Connector 20">
            <a:extLst>
              <a:ext uri="{FF2B5EF4-FFF2-40B4-BE49-F238E27FC236}">
                <a16:creationId xmlns:a16="http://schemas.microsoft.com/office/drawing/2014/main" id="{F009D90C-1DB0-7D4B-A3D4-9C0B2080435B}"/>
              </a:ext>
            </a:extLst>
          </p:cNvPr>
          <p:cNvCxnSpPr>
            <a:cxnSpLocks/>
            <a:endCxn id="24" idx="1"/>
          </p:cNvCxnSpPr>
          <p:nvPr/>
        </p:nvCxnSpPr>
        <p:spPr>
          <a:xfrm flipV="1">
            <a:off x="8522687" y="1672714"/>
            <a:ext cx="1169263" cy="429857"/>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0C4E9FE-0319-7E4A-BC3D-0883405C4F73}"/>
              </a:ext>
            </a:extLst>
          </p:cNvPr>
          <p:cNvSpPr/>
          <p:nvPr/>
        </p:nvSpPr>
        <p:spPr>
          <a:xfrm>
            <a:off x="9691950" y="1472659"/>
            <a:ext cx="1821589" cy="400110"/>
          </a:xfrm>
          <a:prstGeom prst="rect">
            <a:avLst/>
          </a:prstGeom>
        </p:spPr>
        <p:txBody>
          <a:bodyPr wrap="none">
            <a:spAutoFit/>
          </a:bodyPr>
          <a:lstStyle/>
          <a:p>
            <a:r>
              <a:rPr lang="en-US" sz="2000" dirty="0"/>
              <a:t>A freq. bin has</a:t>
            </a: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32BC632A-8942-6A47-BFD4-FA904649B0D5}"/>
                  </a:ext>
                </a:extLst>
              </p:cNvPr>
              <p:cNvSpPr/>
              <p:nvPr/>
            </p:nvSpPr>
            <p:spPr>
              <a:xfrm>
                <a:off x="6719939" y="1204454"/>
                <a:ext cx="5347128" cy="400110"/>
              </a:xfrm>
              <a:prstGeom prst="rect">
                <a:avLst/>
              </a:prstGeom>
            </p:spPr>
            <p:txBody>
              <a:bodyPr wrap="square">
                <a:spAutoFit/>
              </a:bodyPr>
              <a:lstStyle/>
              <a:p>
                <a:r>
                  <a:rPr lang="en-US" sz="2000" b="1" dirty="0">
                    <a:solidFill>
                      <a:srgbClr val="01A982"/>
                    </a:solidFill>
                  </a:rPr>
                  <a:t>DCT with </a:t>
                </a:r>
                <a14:m>
                  <m:oMath xmlns:m="http://schemas.openxmlformats.org/officeDocument/2006/math">
                    <m:r>
                      <a:rPr lang="en-US" sz="2000" b="1" i="1" smtClean="0">
                        <a:solidFill>
                          <a:srgbClr val="01A982"/>
                        </a:solidFill>
                        <a:latin typeface="Cambria Math" panose="02040503050406030204" pitchFamily="18" charset="0"/>
                      </a:rPr>
                      <m:t>𝑵</m:t>
                    </m:r>
                  </m:oMath>
                </a14:m>
                <a:r>
                  <a:rPr lang="en-US" sz="2000" b="1" dirty="0">
                    <a:solidFill>
                      <a:srgbClr val="01A982"/>
                    </a:solidFill>
                  </a:rPr>
                  <a:t> coefficients</a:t>
                </a:r>
              </a:p>
            </p:txBody>
          </p:sp>
        </mc:Choice>
        <mc:Fallback xmlns="">
          <p:sp>
            <p:nvSpPr>
              <p:cNvPr id="26" name="Rectangle 25">
                <a:extLst>
                  <a:ext uri="{FF2B5EF4-FFF2-40B4-BE49-F238E27FC236}">
                    <a16:creationId xmlns:a16="http://schemas.microsoft.com/office/drawing/2014/main" id="{32BC632A-8942-6A47-BFD4-FA904649B0D5}"/>
                  </a:ext>
                </a:extLst>
              </p:cNvPr>
              <p:cNvSpPr>
                <a:spLocks noRot="1" noChangeAspect="1" noMove="1" noResize="1" noEditPoints="1" noAdjustHandles="1" noChangeArrowheads="1" noChangeShapeType="1" noTextEdit="1"/>
              </p:cNvSpPr>
              <p:nvPr/>
            </p:nvSpPr>
            <p:spPr>
              <a:xfrm>
                <a:off x="6719939" y="1204454"/>
                <a:ext cx="5347128" cy="400110"/>
              </a:xfrm>
              <a:prstGeom prst="rect">
                <a:avLst/>
              </a:prstGeom>
              <a:blipFill>
                <a:blip r:embed="rId6"/>
                <a:stretch>
                  <a:fillRect l="-948" t="-6250"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06B010F3-BCEE-5242-B6BB-F3EF945C5965}"/>
                  </a:ext>
                </a:extLst>
              </p:cNvPr>
              <p:cNvSpPr/>
              <p:nvPr/>
            </p:nvSpPr>
            <p:spPr>
              <a:xfrm>
                <a:off x="9456243" y="1914044"/>
                <a:ext cx="2753959" cy="12320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rPr>
                          </m:ctrlPr>
                        </m:dPr>
                        <m:e>
                          <m:eqArr>
                            <m:eqArrPr>
                              <m:ctrlPr>
                                <a:rPr lang="en-US" sz="2000" i="1">
                                  <a:latin typeface="Cambria Math" panose="02040503050406030204" pitchFamily="18" charset="0"/>
                                </a:rPr>
                              </m:ctrlPr>
                            </m:eqArrPr>
                            <m:e>
                              <m:r>
                                <a:rPr lang="en-US" sz="2000">
                                  <a:latin typeface="Cambria Math" panose="02040503050406030204" pitchFamily="18" charset="0"/>
                                </a:rPr>
                                <m:t>&amp;</m:t>
                              </m:r>
                              <m:r>
                                <m:rPr>
                                  <m:nor/>
                                </m:rPr>
                                <a:rPr lang="en-US" sz="2000" b="0" i="0" smtClean="0">
                                  <a:latin typeface="Cambria Math" panose="02040503050406030204" pitchFamily="18" charset="0"/>
                                </a:rPr>
                                <m:t>DCT</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value</m:t>
                              </m:r>
                              <m:r>
                                <m:rPr>
                                  <m:nor/>
                                </m:rPr>
                                <a:rPr lang="en-US" sz="2000" b="0" i="0" smtClean="0">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𝑛</m:t>
                                  </m:r>
                                </m:sub>
                              </m:sSub>
                            </m:e>
                            <m:e>
                              <m:r>
                                <a:rPr lang="en-US" sz="2000" i="0">
                                  <a:latin typeface="Cambria Math" panose="02040503050406030204" pitchFamily="18" charset="0"/>
                                </a:rPr>
                                <m:t>&amp;</m:t>
                              </m:r>
                              <m:r>
                                <m:rPr>
                                  <m:nor/>
                                </m:rPr>
                                <a:rPr lang="en-US" sz="2000" dirty="0"/>
                                <m:t>gradient</m:t>
                              </m:r>
                              <m:r>
                                <m:rPr>
                                  <m:nor/>
                                </m:rPr>
                                <a:rPr lang="en-US" sz="2000" dirty="0"/>
                                <m:t> </m:t>
                              </m:r>
                              <m:sSub>
                                <m:sSubPr>
                                  <m:ctrlPr>
                                    <a:rPr lang="en-US" sz="2000" i="1">
                                      <a:latin typeface="Cambria Math" panose="02040503050406030204" pitchFamily="18" charset="0"/>
                                    </a:rPr>
                                  </m:ctrlPr>
                                </m:sSubPr>
                                <m:e>
                                  <m:r>
                                    <a:rPr lang="en-US" sz="2000" i="1">
                                      <a:latin typeface="Cambria Math" panose="02040503050406030204" pitchFamily="18" charset="0"/>
                                    </a:rPr>
                                    <m:t>𝑔</m:t>
                                  </m:r>
                                </m:e>
                                <m:sub>
                                  <m:r>
                                    <a:rPr lang="en-US" sz="2000" i="1">
                                      <a:latin typeface="Cambria Math" panose="02040503050406030204" pitchFamily="18" charset="0"/>
                                    </a:rPr>
                                    <m:t>𝑛</m:t>
                                  </m:r>
                                </m:sub>
                              </m:sSub>
                            </m:e>
                            <m:e>
                              <m:r>
                                <a:rPr lang="en-US" sz="2000" i="0">
                                  <a:latin typeface="Cambria Math" panose="02040503050406030204" pitchFamily="18" charset="0"/>
                                </a:rPr>
                                <m:t>&amp;</m:t>
                              </m:r>
                              <m:r>
                                <m:rPr>
                                  <m:nor/>
                                </m:rPr>
                                <a:rPr lang="en-US" sz="2000" dirty="0" smtClean="0">
                                  <a:solidFill>
                                    <a:srgbClr val="01A982"/>
                                  </a:solidFill>
                                </a:rPr>
                                <m:t>quantization</m:t>
                              </m:r>
                              <m:r>
                                <m:rPr>
                                  <m:nor/>
                                </m:rPr>
                                <a:rPr lang="en-US" sz="2000" dirty="0" smtClean="0">
                                  <a:solidFill>
                                    <a:srgbClr val="01A982"/>
                                  </a:solidFill>
                                </a:rPr>
                                <m:t> </m:t>
                              </m:r>
                              <m:r>
                                <m:rPr>
                                  <m:nor/>
                                </m:rPr>
                                <a:rPr lang="en-US" sz="2000" dirty="0" smtClean="0">
                                  <a:solidFill>
                                    <a:srgbClr val="01A982"/>
                                  </a:solidFill>
                                </a:rPr>
                                <m:t>step</m:t>
                              </m:r>
                              <m:r>
                                <m:rPr>
                                  <m:nor/>
                                </m:rPr>
                                <a:rPr lang="en-US" sz="2000" dirty="0" smtClean="0">
                                  <a:solidFill>
                                    <a:srgbClr val="01A982"/>
                                  </a:solidFill>
                                </a:rPr>
                                <m:t> </m:t>
                              </m:r>
                              <m:sSub>
                                <m:sSubPr>
                                  <m:ctrlPr>
                                    <a:rPr lang="en-US" sz="2000" i="1">
                                      <a:solidFill>
                                        <a:srgbClr val="01A982"/>
                                      </a:solidFill>
                                      <a:latin typeface="Cambria Math" panose="02040503050406030204" pitchFamily="18" charset="0"/>
                                    </a:rPr>
                                  </m:ctrlPr>
                                </m:sSubPr>
                                <m:e>
                                  <m:r>
                                    <a:rPr lang="en-US" sz="2000" i="1">
                                      <a:solidFill>
                                        <a:srgbClr val="01A982"/>
                                      </a:solidFill>
                                      <a:latin typeface="Cambria Math" panose="02040503050406030204" pitchFamily="18" charset="0"/>
                                    </a:rPr>
                                    <m:t>𝑞</m:t>
                                  </m:r>
                                </m:e>
                                <m:sub>
                                  <m:r>
                                    <a:rPr lang="en-US" sz="2000" i="1">
                                      <a:solidFill>
                                        <a:srgbClr val="01A982"/>
                                      </a:solidFill>
                                      <a:latin typeface="Cambria Math" panose="02040503050406030204" pitchFamily="18" charset="0"/>
                                    </a:rPr>
                                    <m:t>𝑛</m:t>
                                  </m:r>
                                </m:sub>
                              </m:sSub>
                            </m:e>
                          </m:eqArr>
                        </m:e>
                      </m:d>
                      <m:r>
                        <a:rPr lang="en-US" sz="2000" i="0">
                          <a:latin typeface="Cambria Math" panose="02040503050406030204" pitchFamily="18" charset="0"/>
                        </a:rPr>
                        <m:t> </m:t>
                      </m:r>
                    </m:oMath>
                  </m:oMathPara>
                </a14:m>
                <a:endParaRPr lang="en-US" dirty="0"/>
              </a:p>
            </p:txBody>
          </p:sp>
        </mc:Choice>
        <mc:Fallback xmlns="">
          <p:sp>
            <p:nvSpPr>
              <p:cNvPr id="27" name="Rectangle 26">
                <a:extLst>
                  <a:ext uri="{FF2B5EF4-FFF2-40B4-BE49-F238E27FC236}">
                    <a16:creationId xmlns:a16="http://schemas.microsoft.com/office/drawing/2014/main" id="{06B010F3-BCEE-5242-B6BB-F3EF945C5965}"/>
                  </a:ext>
                </a:extLst>
              </p:cNvPr>
              <p:cNvSpPr>
                <a:spLocks noRot="1" noChangeAspect="1" noMove="1" noResize="1" noEditPoints="1" noAdjustHandles="1" noChangeArrowheads="1" noChangeShapeType="1" noTextEdit="1"/>
              </p:cNvSpPr>
              <p:nvPr/>
            </p:nvSpPr>
            <p:spPr>
              <a:xfrm>
                <a:off x="9456243" y="1914044"/>
                <a:ext cx="2753959" cy="1232004"/>
              </a:xfrm>
              <a:prstGeom prst="rect">
                <a:avLst/>
              </a:prstGeom>
              <a:blipFill>
                <a:blip r:embed="rId7"/>
                <a:stretch>
                  <a:fillRect l="-74194" t="-212245" b="-302041"/>
                </a:stretch>
              </a:blipFill>
            </p:spPr>
            <p:txBody>
              <a:bodyPr/>
              <a:lstStyle/>
              <a:p>
                <a:r>
                  <a:rPr lang="en-US">
                    <a:noFill/>
                  </a:rPr>
                  <a:t> </a:t>
                </a:r>
              </a:p>
            </p:txBody>
          </p:sp>
        </mc:Fallback>
      </mc:AlternateContent>
      <p:grpSp>
        <p:nvGrpSpPr>
          <p:cNvPr id="28" name="Gruppierung 6">
            <a:extLst>
              <a:ext uri="{FF2B5EF4-FFF2-40B4-BE49-F238E27FC236}">
                <a16:creationId xmlns:a16="http://schemas.microsoft.com/office/drawing/2014/main" id="{DA5A72E3-BC5D-464A-A85B-9C9CD2434CAE}"/>
              </a:ext>
            </a:extLst>
          </p:cNvPr>
          <p:cNvGrpSpPr/>
          <p:nvPr/>
        </p:nvGrpSpPr>
        <p:grpSpPr>
          <a:xfrm>
            <a:off x="6287672" y="-18918"/>
            <a:ext cx="5365750" cy="383109"/>
            <a:chOff x="0" y="6477000"/>
            <a:chExt cx="4953000" cy="383109"/>
          </a:xfrm>
        </p:grpSpPr>
        <p:sp>
          <p:nvSpPr>
            <p:cNvPr id="29" name="Eingebuchteter Richtungspfeil 7">
              <a:extLst>
                <a:ext uri="{FF2B5EF4-FFF2-40B4-BE49-F238E27FC236}">
                  <a16:creationId xmlns:a16="http://schemas.microsoft.com/office/drawing/2014/main" id="{66ECF877-D9D3-3646-B198-3689349E55AD}"/>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30" name="Eingebuchteter Richtungspfeil 8">
              <a:extLst>
                <a:ext uri="{FF2B5EF4-FFF2-40B4-BE49-F238E27FC236}">
                  <a16:creationId xmlns:a16="http://schemas.microsoft.com/office/drawing/2014/main" id="{D0D0BD29-C706-534C-BD53-EBE65FF6F7BE}"/>
                </a:ext>
              </a:extLst>
            </p:cNvPr>
            <p:cNvSpPr/>
            <p:nvPr/>
          </p:nvSpPr>
          <p:spPr bwMode="auto">
            <a:xfrm>
              <a:off x="16002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Design</a:t>
              </a:r>
              <a:endParaRPr lang="en-US" b="1" dirty="0">
                <a:solidFill>
                  <a:srgbClr val="FFC000"/>
                </a:solidFill>
              </a:endParaRPr>
            </a:p>
          </p:txBody>
        </p:sp>
        <p:sp>
          <p:nvSpPr>
            <p:cNvPr id="31" name="Eingebuchteter Richtungspfeil 9">
              <a:extLst>
                <a:ext uri="{FF2B5EF4-FFF2-40B4-BE49-F238E27FC236}">
                  <a16:creationId xmlns:a16="http://schemas.microsoft.com/office/drawing/2014/main" id="{1D52FA24-C7BE-EB48-910E-E8C13818FE90}"/>
                </a:ext>
              </a:extLst>
            </p:cNvPr>
            <p:cNvSpPr/>
            <p:nvPr/>
          </p:nvSpPr>
          <p:spPr bwMode="auto">
            <a:xfrm>
              <a:off x="32004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defTabSz="914400" fontAlgn="base">
                <a:spcBef>
                  <a:spcPct val="0"/>
                </a:spcBef>
                <a:spcAft>
                  <a:spcPct val="0"/>
                </a:spcAft>
              </a:pPr>
              <a:r>
                <a:rPr lang="en-US" altLang="zh-CN" b="1" dirty="0"/>
                <a:t>Evaluation</a:t>
              </a:r>
              <a:endParaRPr lang="en-US" b="1" dirty="0"/>
            </a:p>
          </p:txBody>
        </p:sp>
      </p:grpSp>
      <p:sp>
        <p:nvSpPr>
          <p:cNvPr id="32" name="Rectangle 31">
            <a:extLst>
              <a:ext uri="{FF2B5EF4-FFF2-40B4-BE49-F238E27FC236}">
                <a16:creationId xmlns:a16="http://schemas.microsoft.com/office/drawing/2014/main" id="{CFA77A5C-D5BB-E244-8EC7-6E4FCCBFCCD2}"/>
              </a:ext>
            </a:extLst>
          </p:cNvPr>
          <p:cNvSpPr/>
          <p:nvPr/>
        </p:nvSpPr>
        <p:spPr>
          <a:xfrm>
            <a:off x="4763973" y="5465618"/>
            <a:ext cx="5311069" cy="400110"/>
          </a:xfrm>
          <a:prstGeom prst="rect">
            <a:avLst/>
          </a:prstGeom>
        </p:spPr>
        <p:txBody>
          <a:bodyPr wrap="none">
            <a:spAutoFit/>
          </a:bodyPr>
          <a:lstStyle/>
          <a:p>
            <a:r>
              <a:rPr lang="en-US" sz="2000" dirty="0">
                <a:solidFill>
                  <a:srgbClr val="01A982"/>
                </a:solidFill>
              </a:rPr>
              <a:t>(Please see mathematical proof in our paper)</a:t>
            </a:r>
          </a:p>
        </p:txBody>
      </p:sp>
    </p:spTree>
    <p:extLst>
      <p:ext uri="{BB962C8B-B14F-4D97-AF65-F5344CB8AC3E}">
        <p14:creationId xmlns:p14="http://schemas.microsoft.com/office/powerpoint/2010/main" val="264724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9" grpId="0"/>
      <p:bldP spid="22" grpId="0"/>
      <p:bldP spid="15" grpId="0"/>
      <p:bldP spid="24" grpId="0"/>
      <p:bldP spid="26" grpId="0"/>
      <p:bldP spid="27"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2875" y="1289745"/>
            <a:ext cx="11417907" cy="4004910"/>
          </a:xfrm>
        </p:spPr>
        <p:txBody>
          <a:bodyPr>
            <a:normAutofit/>
          </a:bodyPr>
          <a:lstStyle/>
          <a:p>
            <a:pPr>
              <a:buFont typeface="Arial" panose="020B0604020202020204" pitchFamily="34" charset="0"/>
              <a:buChar char="•"/>
            </a:pPr>
            <a:r>
              <a:rPr lang="en-US" sz="2000" dirty="0"/>
              <a:t>Each color image consist of 3 channels: Red, Green, and Blue</a:t>
            </a:r>
          </a:p>
          <a:p>
            <a:endParaRPr lang="en-US" sz="2000" dirty="0"/>
          </a:p>
          <a:p>
            <a:endParaRPr lang="en-US" sz="2000" dirty="0"/>
          </a:p>
          <a:p>
            <a:pPr marL="0" indent="0">
              <a:buNone/>
            </a:pPr>
            <a:endParaRPr lang="en-US" sz="2000" dirty="0"/>
          </a:p>
          <a:p>
            <a:pPr>
              <a:buFont typeface="Arial" panose="020B0604020202020204" pitchFamily="34" charset="0"/>
              <a:buChar char="•"/>
            </a:pPr>
            <a:r>
              <a:rPr lang="en-US" sz="2000" dirty="0"/>
              <a:t>YUV color space (used in JPEG and H.264)</a:t>
            </a:r>
            <a:endParaRPr lang="en-US" sz="2000" b="1" dirty="0"/>
          </a:p>
          <a:p>
            <a:pPr lvl="1"/>
            <a:r>
              <a:rPr lang="en-US" sz="2000" dirty="0"/>
              <a:t>Brightness (Y) and colors (U&amp;V):</a:t>
            </a:r>
            <a:r>
              <a:rPr lang="en-US" sz="2000" b="1" dirty="0"/>
              <a:t> focus sensitive information on one channel (Y)</a:t>
            </a:r>
            <a:endParaRPr lang="en-US" sz="2000" dirty="0"/>
          </a:p>
          <a:p>
            <a:pPr lvl="1"/>
            <a:r>
              <a:rPr lang="en-US" sz="2000" dirty="0"/>
              <a:t>Allow aggressive compression on the other channels (U &amp; V)</a:t>
            </a:r>
          </a:p>
          <a:p>
            <a:pPr lvl="1"/>
            <a:r>
              <a:rPr lang="en-US" sz="2000" dirty="0"/>
              <a:t>How: human eyes are more sensitive to green light, so give G channel higher weights</a:t>
            </a:r>
          </a:p>
          <a:p>
            <a:pPr lvl="1"/>
            <a:endParaRPr lang="en-US" sz="2000" b="1" dirty="0"/>
          </a:p>
          <a:p>
            <a:endParaRPr lang="en-US" sz="2000" dirty="0"/>
          </a:p>
          <a:p>
            <a:endParaRPr lang="en-US" sz="2000" dirty="0"/>
          </a:p>
          <a:p>
            <a:endParaRPr lang="en-US" sz="2000" dirty="0"/>
          </a:p>
          <a:p>
            <a:endParaRPr lang="en-US" sz="2000" dirty="0"/>
          </a:p>
        </p:txBody>
      </p:sp>
      <p:pic>
        <p:nvPicPr>
          <p:cNvPr id="7" name="Picture 6">
            <a:extLst>
              <a:ext uri="{FF2B5EF4-FFF2-40B4-BE49-F238E27FC236}">
                <a16:creationId xmlns:a16="http://schemas.microsoft.com/office/drawing/2014/main" id="{32497878-C2CB-5A4E-A25C-F0DEB9FB14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34" y="1570576"/>
            <a:ext cx="1308326" cy="1308326"/>
          </a:xfrm>
          <a:prstGeom prst="rect">
            <a:avLst/>
          </a:prstGeom>
        </p:spPr>
      </p:pic>
      <p:sp>
        <p:nvSpPr>
          <p:cNvPr id="3" name="Title 2"/>
          <p:cNvSpPr>
            <a:spLocks noGrp="1"/>
          </p:cNvSpPr>
          <p:nvPr>
            <p:ph type="title"/>
          </p:nvPr>
        </p:nvSpPr>
        <p:spPr>
          <a:xfrm>
            <a:off x="609441" y="519236"/>
            <a:ext cx="11213137" cy="852364"/>
          </a:xfrm>
        </p:spPr>
        <p:txBody>
          <a:bodyPr/>
          <a:lstStyle/>
          <a:p>
            <a:r>
              <a:rPr lang="en-US" i="1" dirty="0"/>
              <a:t>Design space II: </a:t>
            </a:r>
            <a:r>
              <a:rPr lang="en-US" dirty="0"/>
              <a:t>Color sensitivity of DNNs</a:t>
            </a:r>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12</a:t>
            </a:fld>
            <a:endParaRPr lang="en-US"/>
          </a:p>
        </p:txBody>
      </p:sp>
      <p:pic>
        <p:nvPicPr>
          <p:cNvPr id="9" name="Picture 8">
            <a:extLst>
              <a:ext uri="{FF2B5EF4-FFF2-40B4-BE49-F238E27FC236}">
                <a16:creationId xmlns:a16="http://schemas.microsoft.com/office/drawing/2014/main" id="{0FE2E847-1A0F-FE45-AC1C-42EE67542DD8}"/>
              </a:ext>
            </a:extLst>
          </p:cNvPr>
          <p:cNvPicPr>
            <a:picLocks noChangeAspect="1"/>
          </p:cNvPicPr>
          <p:nvPr/>
        </p:nvPicPr>
        <p:blipFill>
          <a:blip r:embed="rId4"/>
          <a:stretch>
            <a:fillRect/>
          </a:stretch>
        </p:blipFill>
        <p:spPr>
          <a:xfrm>
            <a:off x="2285254" y="1600940"/>
            <a:ext cx="4584700" cy="1168400"/>
          </a:xfrm>
          <a:prstGeom prst="rect">
            <a:avLst/>
          </a:prstGeom>
        </p:spPr>
      </p:pic>
      <p:grpSp>
        <p:nvGrpSpPr>
          <p:cNvPr id="88" name="Group 87">
            <a:extLst>
              <a:ext uri="{FF2B5EF4-FFF2-40B4-BE49-F238E27FC236}">
                <a16:creationId xmlns:a16="http://schemas.microsoft.com/office/drawing/2014/main" id="{DCE05FF1-4E4B-9D43-8E3E-D34CB8A8B143}"/>
              </a:ext>
            </a:extLst>
          </p:cNvPr>
          <p:cNvGrpSpPr/>
          <p:nvPr/>
        </p:nvGrpSpPr>
        <p:grpSpPr>
          <a:xfrm>
            <a:off x="4724400" y="4497334"/>
            <a:ext cx="3713234" cy="2349780"/>
            <a:chOff x="1095830" y="4037322"/>
            <a:chExt cx="3713234" cy="2349780"/>
          </a:xfrm>
        </p:grpSpPr>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D98AEC9-9B81-1240-9448-57F868ACCB39}"/>
                    </a:ext>
                  </a:extLst>
                </p:cNvPr>
                <p:cNvSpPr/>
                <p:nvPr/>
              </p:nvSpPr>
              <p:spPr>
                <a:xfrm>
                  <a:off x="1439746" y="4749410"/>
                  <a:ext cx="2923493" cy="16376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&amp;</m:t>
                                </m:r>
                                <m:r>
                                  <a:rPr lang="en-US" i="1">
                                    <a:latin typeface="Cambria Math" panose="02040503050406030204" pitchFamily="18" charset="0"/>
                                  </a:rPr>
                                  <m:t>𝑌</m:t>
                                </m:r>
                                <m:r>
                                  <a:rPr lang="en-US" i="0">
                                    <a:latin typeface="Cambria Math" panose="02040503050406030204" pitchFamily="18" charset="0"/>
                                  </a:rPr>
                                  <m:t>= </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𝑊</m:t>
                                    </m:r>
                                  </m:e>
                                  <m:sub>
                                    <m:r>
                                      <a:rPr lang="en-US" i="1">
                                        <a:solidFill>
                                          <a:srgbClr val="FF0000"/>
                                        </a:solidFill>
                                        <a:latin typeface="Cambria Math" panose="02040503050406030204" pitchFamily="18" charset="0"/>
                                      </a:rPr>
                                      <m:t>𝑅</m:t>
                                    </m:r>
                                  </m:sub>
                                </m:sSub>
                                <m:r>
                                  <a:rPr lang="en-US" i="1">
                                    <a:latin typeface="Cambria Math" panose="02040503050406030204" pitchFamily="18" charset="0"/>
                                  </a:rPr>
                                  <m:t>𝑅</m:t>
                                </m:r>
                                <m:r>
                                  <a:rPr lang="en-US" i="0">
                                    <a:latin typeface="Cambria Math" panose="02040503050406030204" pitchFamily="18" charset="0"/>
                                  </a:rPr>
                                  <m:t>+</m:t>
                                </m:r>
                                <m:sSub>
                                  <m:sSubPr>
                                    <m:ctrlPr>
                                      <a:rPr lang="en-US" i="1" smtClean="0">
                                        <a:solidFill>
                                          <a:srgbClr val="01A982"/>
                                        </a:solidFill>
                                        <a:latin typeface="Cambria Math" panose="02040503050406030204" pitchFamily="18" charset="0"/>
                                      </a:rPr>
                                    </m:ctrlPr>
                                  </m:sSubPr>
                                  <m:e>
                                    <m:r>
                                      <a:rPr lang="en-US" i="1">
                                        <a:solidFill>
                                          <a:srgbClr val="01A982"/>
                                        </a:solidFill>
                                        <a:latin typeface="Cambria Math" panose="02040503050406030204" pitchFamily="18" charset="0"/>
                                      </a:rPr>
                                      <m:t>𝑊</m:t>
                                    </m:r>
                                  </m:e>
                                  <m:sub>
                                    <m:r>
                                      <a:rPr lang="en-US" i="1">
                                        <a:solidFill>
                                          <a:srgbClr val="01A982"/>
                                        </a:solidFill>
                                        <a:latin typeface="Cambria Math" panose="02040503050406030204" pitchFamily="18" charset="0"/>
                                      </a:rPr>
                                      <m:t>𝐺</m:t>
                                    </m:r>
                                  </m:sub>
                                </m:sSub>
                                <m:r>
                                  <a:rPr lang="en-US" i="1">
                                    <a:latin typeface="Cambria Math" panose="02040503050406030204" pitchFamily="18" charset="0"/>
                                  </a:rPr>
                                  <m:t>𝐺</m:t>
                                </m:r>
                                <m:r>
                                  <a:rPr lang="en-US" i="0">
                                    <a:latin typeface="Cambria Math" panose="02040503050406030204" pitchFamily="18" charset="0"/>
                                  </a:rPr>
                                  <m:t>+</m:t>
                                </m:r>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𝑊</m:t>
                                    </m:r>
                                  </m:e>
                                  <m:sub>
                                    <m:r>
                                      <a:rPr lang="en-US" i="1">
                                        <a:solidFill>
                                          <a:srgbClr val="0070C0"/>
                                        </a:solidFill>
                                        <a:latin typeface="Cambria Math" panose="02040503050406030204" pitchFamily="18" charset="0"/>
                                      </a:rPr>
                                      <m:t>𝐵</m:t>
                                    </m:r>
                                  </m:sub>
                                </m:sSub>
                                <m:r>
                                  <a:rPr lang="en-US" i="1">
                                    <a:latin typeface="Cambria Math" panose="02040503050406030204" pitchFamily="18" charset="0"/>
                                  </a:rPr>
                                  <m:t>𝐵</m:t>
                                </m:r>
                              </m:e>
                              <m:e>
                                <m:r>
                                  <a:rPr lang="en-US" i="0">
                                    <a:latin typeface="Cambria Math" panose="02040503050406030204" pitchFamily="18" charset="0"/>
                                  </a:rPr>
                                  <m:t>&amp;</m:t>
                                </m:r>
                                <m:r>
                                  <a:rPr lang="en-US" i="1">
                                    <a:latin typeface="Cambria Math" panose="02040503050406030204" pitchFamily="18" charset="0"/>
                                  </a:rPr>
                                  <m:t>𝑈</m:t>
                                </m:r>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f>
                                  <m:fPr>
                                    <m:ctrlPr>
                                      <a:rPr lang="en-US" i="1">
                                        <a:latin typeface="Cambria Math" panose="02040503050406030204" pitchFamily="18" charset="0"/>
                                      </a:rPr>
                                    </m:ctrlPr>
                                  </m:fPr>
                                  <m:num>
                                    <m:r>
                                      <a:rPr lang="en-US" i="1">
                                        <a:latin typeface="Cambria Math" panose="02040503050406030204" pitchFamily="18" charset="0"/>
                                      </a:rPr>
                                      <m:t>𝐵</m:t>
                                    </m:r>
                                    <m:r>
                                      <a:rPr lang="en-US" i="0">
                                        <a:latin typeface="Cambria Math" panose="02040503050406030204" pitchFamily="18" charset="0"/>
                                      </a:rPr>
                                      <m:t>−</m:t>
                                    </m:r>
                                    <m:r>
                                      <a:rPr lang="en-US" i="1">
                                        <a:latin typeface="Cambria Math" panose="02040503050406030204" pitchFamily="18" charset="0"/>
                                      </a:rPr>
                                      <m:t>𝑌</m:t>
                                    </m:r>
                                  </m:num>
                                  <m:den>
                                    <m:r>
                                      <a:rPr lang="en-US" i="0">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𝐵</m:t>
                                        </m:r>
                                      </m:sub>
                                    </m:sSub>
                                  </m:den>
                                </m:f>
                              </m:e>
                              <m:e>
                                <m:r>
                                  <a:rPr lang="en-US" i="0">
                                    <a:latin typeface="Cambria Math" panose="02040503050406030204" pitchFamily="18" charset="0"/>
                                  </a:rPr>
                                  <m:t>&amp;</m:t>
                                </m:r>
                                <m:r>
                                  <a:rPr lang="en-US" i="1">
                                    <a:latin typeface="Cambria Math" panose="02040503050406030204" pitchFamily="18" charset="0"/>
                                  </a:rPr>
                                  <m:t>𝑉</m:t>
                                </m:r>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f>
                                  <m:fPr>
                                    <m:ctrlPr>
                                      <a:rPr lang="en-US" i="1">
                                        <a:latin typeface="Cambria Math" panose="02040503050406030204" pitchFamily="18" charset="0"/>
                                      </a:rPr>
                                    </m:ctrlPr>
                                  </m:fPr>
                                  <m:num>
                                    <m:r>
                                      <a:rPr lang="en-US" i="1">
                                        <a:latin typeface="Cambria Math" panose="02040503050406030204" pitchFamily="18" charset="0"/>
                                      </a:rPr>
                                      <m:t>𝑅</m:t>
                                    </m:r>
                                    <m:r>
                                      <a:rPr lang="en-US" i="0">
                                        <a:latin typeface="Cambria Math" panose="02040503050406030204" pitchFamily="18" charset="0"/>
                                      </a:rPr>
                                      <m:t>−</m:t>
                                    </m:r>
                                    <m:r>
                                      <a:rPr lang="en-US" i="1">
                                        <a:latin typeface="Cambria Math" panose="02040503050406030204" pitchFamily="18" charset="0"/>
                                      </a:rPr>
                                      <m:t>𝑌</m:t>
                                    </m:r>
                                  </m:num>
                                  <m:den>
                                    <m:r>
                                      <a:rPr lang="en-US" i="0">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𝑅</m:t>
                                        </m:r>
                                      </m:sub>
                                    </m:sSub>
                                  </m:den>
                                </m:f>
                              </m:e>
                            </m:eqArr>
                          </m:e>
                        </m:d>
                        <m:r>
                          <a:rPr lang="en-US" i="0">
                            <a:latin typeface="Cambria Math" panose="02040503050406030204" pitchFamily="18" charset="0"/>
                          </a:rPr>
                          <m:t> </m:t>
                        </m:r>
                      </m:oMath>
                    </m:oMathPara>
                  </a14:m>
                  <a:endParaRPr lang="en-US" dirty="0"/>
                </a:p>
              </p:txBody>
            </p:sp>
          </mc:Choice>
          <mc:Fallback xmlns="">
            <p:sp>
              <p:nvSpPr>
                <p:cNvPr id="15" name="Rectangle 14">
                  <a:extLst>
                    <a:ext uri="{FF2B5EF4-FFF2-40B4-BE49-F238E27FC236}">
                      <a16:creationId xmlns:a16="http://schemas.microsoft.com/office/drawing/2014/main" id="{DD98AEC9-9B81-1240-9448-57F868ACCB39}"/>
                    </a:ext>
                  </a:extLst>
                </p:cNvPr>
                <p:cNvSpPr>
                  <a:spLocks noRot="1" noChangeAspect="1" noMove="1" noResize="1" noEditPoints="1" noAdjustHandles="1" noChangeArrowheads="1" noChangeShapeType="1" noTextEdit="1"/>
                </p:cNvSpPr>
                <p:nvPr/>
              </p:nvSpPr>
              <p:spPr>
                <a:xfrm>
                  <a:off x="1439746" y="4749410"/>
                  <a:ext cx="2923493" cy="1637692"/>
                </a:xfrm>
                <a:prstGeom prst="rect">
                  <a:avLst/>
                </a:prstGeom>
                <a:blipFill>
                  <a:blip r:embed="rId5"/>
                  <a:stretch>
                    <a:fillRect/>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AC60E9CB-7D5F-164F-BC9C-9DFD76C732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5830" y="4079759"/>
              <a:ext cx="883030" cy="581862"/>
            </a:xfrm>
            <a:prstGeom prst="ellipse">
              <a:avLst/>
            </a:prstGeom>
          </p:spPr>
        </p:pic>
        <p:cxnSp>
          <p:nvCxnSpPr>
            <p:cNvPr id="11" name="Straight Arrow Connector 10">
              <a:extLst>
                <a:ext uri="{FF2B5EF4-FFF2-40B4-BE49-F238E27FC236}">
                  <a16:creationId xmlns:a16="http://schemas.microsoft.com/office/drawing/2014/main" id="{B29E5386-1AB1-DC42-AE7F-FE5C29687B64}"/>
                </a:ext>
              </a:extLst>
            </p:cNvPr>
            <p:cNvCxnSpPr>
              <a:cxnSpLocks/>
            </p:cNvCxnSpPr>
            <p:nvPr/>
          </p:nvCxnSpPr>
          <p:spPr>
            <a:xfrm flipV="1">
              <a:off x="2462426" y="4384097"/>
              <a:ext cx="258488" cy="3934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786920B-BF79-DD41-AF12-AD16316BE072}"/>
                </a:ext>
              </a:extLst>
            </p:cNvPr>
            <p:cNvSpPr/>
            <p:nvPr/>
          </p:nvSpPr>
          <p:spPr>
            <a:xfrm>
              <a:off x="2240099" y="4037322"/>
              <a:ext cx="895927" cy="369332"/>
            </a:xfrm>
            <a:prstGeom prst="rect">
              <a:avLst/>
            </a:prstGeom>
          </p:spPr>
          <p:txBody>
            <a:bodyPr wrap="square">
              <a:spAutoFit/>
            </a:bodyPr>
            <a:lstStyle/>
            <a:p>
              <a:r>
                <a:rPr lang="en-US" dirty="0">
                  <a:solidFill>
                    <a:srgbClr val="FF0000"/>
                  </a:solidFill>
                </a:rPr>
                <a:t>0.299</a:t>
              </a:r>
            </a:p>
          </p:txBody>
        </p:sp>
        <p:cxnSp>
          <p:nvCxnSpPr>
            <p:cNvPr id="38" name="Straight Arrow Connector 37">
              <a:extLst>
                <a:ext uri="{FF2B5EF4-FFF2-40B4-BE49-F238E27FC236}">
                  <a16:creationId xmlns:a16="http://schemas.microsoft.com/office/drawing/2014/main" id="{B0BAFD5F-E7C0-334D-9CE5-016F7EBA7CB8}"/>
                </a:ext>
              </a:extLst>
            </p:cNvPr>
            <p:cNvCxnSpPr>
              <a:cxnSpLocks/>
            </p:cNvCxnSpPr>
            <p:nvPr/>
          </p:nvCxnSpPr>
          <p:spPr>
            <a:xfrm flipV="1">
              <a:off x="3136026" y="4384097"/>
              <a:ext cx="258488" cy="393470"/>
            </a:xfrm>
            <a:prstGeom prst="straightConnector1">
              <a:avLst/>
            </a:prstGeom>
            <a:ln w="38100">
              <a:solidFill>
                <a:srgbClr val="01A982"/>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F5F3B306-BD72-D14B-B721-9CFE8ED9C4C4}"/>
                </a:ext>
              </a:extLst>
            </p:cNvPr>
            <p:cNvSpPr/>
            <p:nvPr/>
          </p:nvSpPr>
          <p:spPr>
            <a:xfrm>
              <a:off x="3061857" y="4037322"/>
              <a:ext cx="895927" cy="369332"/>
            </a:xfrm>
            <a:prstGeom prst="rect">
              <a:avLst/>
            </a:prstGeom>
          </p:spPr>
          <p:txBody>
            <a:bodyPr wrap="square">
              <a:spAutoFit/>
            </a:bodyPr>
            <a:lstStyle/>
            <a:p>
              <a:r>
                <a:rPr lang="en-US" dirty="0">
                  <a:solidFill>
                    <a:srgbClr val="01A982"/>
                  </a:solidFill>
                </a:rPr>
                <a:t>0.587</a:t>
              </a:r>
            </a:p>
          </p:txBody>
        </p:sp>
        <p:cxnSp>
          <p:nvCxnSpPr>
            <p:cNvPr id="42" name="Straight Arrow Connector 41">
              <a:extLst>
                <a:ext uri="{FF2B5EF4-FFF2-40B4-BE49-F238E27FC236}">
                  <a16:creationId xmlns:a16="http://schemas.microsoft.com/office/drawing/2014/main" id="{8410F66B-CBD6-2347-909F-151FB975ACBF}"/>
                </a:ext>
              </a:extLst>
            </p:cNvPr>
            <p:cNvCxnSpPr>
              <a:cxnSpLocks/>
            </p:cNvCxnSpPr>
            <p:nvPr/>
          </p:nvCxnSpPr>
          <p:spPr>
            <a:xfrm flipV="1">
              <a:off x="3843512" y="4384097"/>
              <a:ext cx="258488" cy="39347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A32F3DF-1AE0-E642-882F-14823A4C8D3F}"/>
                </a:ext>
              </a:extLst>
            </p:cNvPr>
            <p:cNvSpPr/>
            <p:nvPr/>
          </p:nvSpPr>
          <p:spPr>
            <a:xfrm>
              <a:off x="3913137" y="4037322"/>
              <a:ext cx="895927" cy="369332"/>
            </a:xfrm>
            <a:prstGeom prst="rect">
              <a:avLst/>
            </a:prstGeom>
          </p:spPr>
          <p:txBody>
            <a:bodyPr wrap="square">
              <a:spAutoFit/>
            </a:bodyPr>
            <a:lstStyle/>
            <a:p>
              <a:r>
                <a:rPr lang="en-US" dirty="0">
                  <a:solidFill>
                    <a:srgbClr val="0070C0"/>
                  </a:solidFill>
                </a:rPr>
                <a:t>0.114</a:t>
              </a:r>
            </a:p>
          </p:txBody>
        </p:sp>
      </p:grpSp>
      <p:grpSp>
        <p:nvGrpSpPr>
          <p:cNvPr id="35" name="Gruppierung 6">
            <a:extLst>
              <a:ext uri="{FF2B5EF4-FFF2-40B4-BE49-F238E27FC236}">
                <a16:creationId xmlns:a16="http://schemas.microsoft.com/office/drawing/2014/main" id="{2F4A0DDA-D490-9845-91D3-77D2675EBDBC}"/>
              </a:ext>
            </a:extLst>
          </p:cNvPr>
          <p:cNvGrpSpPr/>
          <p:nvPr/>
        </p:nvGrpSpPr>
        <p:grpSpPr>
          <a:xfrm>
            <a:off x="6287672" y="-18918"/>
            <a:ext cx="5365750" cy="383109"/>
            <a:chOff x="0" y="6477000"/>
            <a:chExt cx="4953000" cy="383109"/>
          </a:xfrm>
        </p:grpSpPr>
        <p:sp>
          <p:nvSpPr>
            <p:cNvPr id="37" name="Eingebuchteter Richtungspfeil 7">
              <a:extLst>
                <a:ext uri="{FF2B5EF4-FFF2-40B4-BE49-F238E27FC236}">
                  <a16:creationId xmlns:a16="http://schemas.microsoft.com/office/drawing/2014/main" id="{5465562C-F83E-F247-BE98-BDCEA16373F7}"/>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40" name="Eingebuchteter Richtungspfeil 8">
              <a:extLst>
                <a:ext uri="{FF2B5EF4-FFF2-40B4-BE49-F238E27FC236}">
                  <a16:creationId xmlns:a16="http://schemas.microsoft.com/office/drawing/2014/main" id="{87F26F53-8F3E-3948-BC68-1FF0683060DA}"/>
                </a:ext>
              </a:extLst>
            </p:cNvPr>
            <p:cNvSpPr/>
            <p:nvPr/>
          </p:nvSpPr>
          <p:spPr bwMode="auto">
            <a:xfrm>
              <a:off x="16002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Design</a:t>
              </a:r>
              <a:endParaRPr lang="en-US" b="1" dirty="0">
                <a:solidFill>
                  <a:srgbClr val="FFC000"/>
                </a:solidFill>
              </a:endParaRPr>
            </a:p>
          </p:txBody>
        </p:sp>
        <p:sp>
          <p:nvSpPr>
            <p:cNvPr id="41" name="Eingebuchteter Richtungspfeil 9">
              <a:extLst>
                <a:ext uri="{FF2B5EF4-FFF2-40B4-BE49-F238E27FC236}">
                  <a16:creationId xmlns:a16="http://schemas.microsoft.com/office/drawing/2014/main" id="{E0141E1E-F4B9-D841-AF56-96DA8D345C36}"/>
                </a:ext>
              </a:extLst>
            </p:cNvPr>
            <p:cNvSpPr/>
            <p:nvPr/>
          </p:nvSpPr>
          <p:spPr bwMode="auto">
            <a:xfrm>
              <a:off x="32004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defTabSz="914400" fontAlgn="base">
                <a:spcBef>
                  <a:spcPct val="0"/>
                </a:spcBef>
                <a:spcAft>
                  <a:spcPct val="0"/>
                </a:spcAft>
              </a:pPr>
              <a:r>
                <a:rPr lang="en-US" altLang="zh-CN" b="1" dirty="0"/>
                <a:t>Evaluation</a:t>
              </a:r>
              <a:endParaRPr lang="en-US" b="1" dirty="0"/>
            </a:p>
          </p:txBody>
        </p:sp>
      </p:grpSp>
      <p:sp>
        <p:nvSpPr>
          <p:cNvPr id="34" name="Rectangle 33">
            <a:extLst>
              <a:ext uri="{FF2B5EF4-FFF2-40B4-BE49-F238E27FC236}">
                <a16:creationId xmlns:a16="http://schemas.microsoft.com/office/drawing/2014/main" id="{9BE6D0E7-01B2-D14B-AA8C-FA2CB3DA4890}"/>
              </a:ext>
            </a:extLst>
          </p:cNvPr>
          <p:cNvSpPr/>
          <p:nvPr/>
        </p:nvSpPr>
        <p:spPr>
          <a:xfrm>
            <a:off x="3524096" y="5719318"/>
            <a:ext cx="1929693" cy="646331"/>
          </a:xfrm>
          <a:prstGeom prst="rect">
            <a:avLst/>
          </a:prstGeom>
        </p:spPr>
        <p:txBody>
          <a:bodyPr wrap="square">
            <a:spAutoFit/>
          </a:bodyPr>
          <a:lstStyle/>
          <a:p>
            <a:pPr algn="ctr"/>
            <a:r>
              <a:rPr lang="en-US" b="1" dirty="0"/>
              <a:t>RGB-to-YUV Conversion</a:t>
            </a:r>
          </a:p>
        </p:txBody>
      </p:sp>
    </p:spTree>
    <p:extLst>
      <p:ext uri="{BB962C8B-B14F-4D97-AF65-F5344CB8AC3E}">
        <p14:creationId xmlns:p14="http://schemas.microsoft.com/office/powerpoint/2010/main" val="95040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13</a:t>
            </a:fld>
            <a:endParaRPr lang="en-US"/>
          </a:p>
        </p:txBody>
      </p:sp>
      <p:pic>
        <p:nvPicPr>
          <p:cNvPr id="8" name="Picture 7">
            <a:extLst>
              <a:ext uri="{FF2B5EF4-FFF2-40B4-BE49-F238E27FC236}">
                <a16:creationId xmlns:a16="http://schemas.microsoft.com/office/drawing/2014/main" id="{DB8EE018-ADAE-0A4F-BE73-0EFA0BC078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4635" y="3810000"/>
            <a:ext cx="7662730" cy="2163215"/>
          </a:xfrm>
          <a:prstGeom prst="rect">
            <a:avLst/>
          </a:prstGeom>
        </p:spPr>
      </p:pic>
      <p:pic>
        <p:nvPicPr>
          <p:cNvPr id="12" name="Picture 11">
            <a:extLst>
              <a:ext uri="{FF2B5EF4-FFF2-40B4-BE49-F238E27FC236}">
                <a16:creationId xmlns:a16="http://schemas.microsoft.com/office/drawing/2014/main" id="{6A453862-C46C-5344-9D43-7D85EADA917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4635" y="1331499"/>
            <a:ext cx="7662730" cy="2163215"/>
          </a:xfrm>
          <a:prstGeom prst="rect">
            <a:avLst/>
          </a:prstGeom>
        </p:spPr>
      </p:pic>
      <p:sp>
        <p:nvSpPr>
          <p:cNvPr id="13" name="TextBox 12">
            <a:extLst>
              <a:ext uri="{FF2B5EF4-FFF2-40B4-BE49-F238E27FC236}">
                <a16:creationId xmlns:a16="http://schemas.microsoft.com/office/drawing/2014/main" id="{8D4BB4D1-DEE7-0543-AD75-5D117CFA6EA7}"/>
              </a:ext>
            </a:extLst>
          </p:cNvPr>
          <p:cNvSpPr txBox="1"/>
          <p:nvPr/>
        </p:nvSpPr>
        <p:spPr>
          <a:xfrm>
            <a:off x="606858" y="2273353"/>
            <a:ext cx="1524000" cy="634894"/>
          </a:xfrm>
          <a:prstGeom prst="rect">
            <a:avLst/>
          </a:prstGeom>
          <a:noFill/>
        </p:spPr>
        <p:txBody>
          <a:bodyPr wrap="none" lIns="0" tIns="0" rIns="0" bIns="0" rtlCol="0">
            <a:noAutofit/>
          </a:bodyPr>
          <a:lstStyle/>
          <a:p>
            <a:pPr algn="ctr">
              <a:lnSpc>
                <a:spcPct val="90000"/>
              </a:lnSpc>
            </a:pPr>
            <a:r>
              <a:rPr lang="en-US" sz="3200" b="1" i="1" dirty="0"/>
              <a:t>RGB</a:t>
            </a:r>
          </a:p>
        </p:txBody>
      </p:sp>
      <p:sp>
        <p:nvSpPr>
          <p:cNvPr id="15" name="TextBox 14">
            <a:extLst>
              <a:ext uri="{FF2B5EF4-FFF2-40B4-BE49-F238E27FC236}">
                <a16:creationId xmlns:a16="http://schemas.microsoft.com/office/drawing/2014/main" id="{37761753-630F-DF4B-A837-C8C98EA4ED6B}"/>
              </a:ext>
            </a:extLst>
          </p:cNvPr>
          <p:cNvSpPr txBox="1"/>
          <p:nvPr/>
        </p:nvSpPr>
        <p:spPr>
          <a:xfrm>
            <a:off x="950873" y="4775213"/>
            <a:ext cx="1524000" cy="381000"/>
          </a:xfrm>
          <a:prstGeom prst="rect">
            <a:avLst/>
          </a:prstGeom>
          <a:noFill/>
        </p:spPr>
        <p:txBody>
          <a:bodyPr wrap="none" lIns="0" tIns="0" rIns="0" bIns="0" rtlCol="0">
            <a:noAutofit/>
          </a:bodyPr>
          <a:lstStyle/>
          <a:p>
            <a:pPr>
              <a:lnSpc>
                <a:spcPct val="90000"/>
              </a:lnSpc>
            </a:pPr>
            <a:r>
              <a:rPr lang="en-US" sz="3200" b="1" i="1" dirty="0"/>
              <a:t>YUV</a:t>
            </a:r>
          </a:p>
        </p:txBody>
      </p:sp>
      <p:sp>
        <p:nvSpPr>
          <p:cNvPr id="18" name="Title 2">
            <a:extLst>
              <a:ext uri="{FF2B5EF4-FFF2-40B4-BE49-F238E27FC236}">
                <a16:creationId xmlns:a16="http://schemas.microsoft.com/office/drawing/2014/main" id="{8447DA79-7CDB-4746-A068-BBB1DFC6ACBD}"/>
              </a:ext>
            </a:extLst>
          </p:cNvPr>
          <p:cNvSpPr>
            <a:spLocks noGrp="1"/>
          </p:cNvSpPr>
          <p:nvPr>
            <p:ph type="title"/>
          </p:nvPr>
        </p:nvSpPr>
        <p:spPr>
          <a:xfrm>
            <a:off x="609441" y="519236"/>
            <a:ext cx="11201559" cy="852364"/>
          </a:xfrm>
        </p:spPr>
        <p:txBody>
          <a:bodyPr/>
          <a:lstStyle/>
          <a:p>
            <a:r>
              <a:rPr lang="en-US" dirty="0"/>
              <a:t>Modeling color sensitivity with gradients</a:t>
            </a:r>
          </a:p>
        </p:txBody>
      </p:sp>
      <p:grpSp>
        <p:nvGrpSpPr>
          <p:cNvPr id="22" name="Group 21">
            <a:extLst>
              <a:ext uri="{FF2B5EF4-FFF2-40B4-BE49-F238E27FC236}">
                <a16:creationId xmlns:a16="http://schemas.microsoft.com/office/drawing/2014/main" id="{31860AB2-5E46-B54E-92C8-EA8CD69EDE04}"/>
              </a:ext>
            </a:extLst>
          </p:cNvPr>
          <p:cNvGrpSpPr/>
          <p:nvPr/>
        </p:nvGrpSpPr>
        <p:grpSpPr>
          <a:xfrm>
            <a:off x="1964679" y="892628"/>
            <a:ext cx="9351020" cy="2602087"/>
            <a:chOff x="1681375" y="1188638"/>
            <a:chExt cx="9351020" cy="2602087"/>
          </a:xfrm>
        </p:grpSpPr>
        <p:sp>
          <p:nvSpPr>
            <p:cNvPr id="7" name="Oval 6">
              <a:extLst>
                <a:ext uri="{FF2B5EF4-FFF2-40B4-BE49-F238E27FC236}">
                  <a16:creationId xmlns:a16="http://schemas.microsoft.com/office/drawing/2014/main" id="{BE08B561-7EB4-484D-899C-83A653FF5782}"/>
                </a:ext>
              </a:extLst>
            </p:cNvPr>
            <p:cNvSpPr/>
            <p:nvPr/>
          </p:nvSpPr>
          <p:spPr bwMode="ltGray">
            <a:xfrm>
              <a:off x="4572000" y="1636643"/>
              <a:ext cx="2362200" cy="2154082"/>
            </a:xfrm>
            <a:prstGeom prst="ellipse">
              <a:avLst/>
            </a:prstGeom>
            <a:noFill/>
            <a:ln w="63500">
              <a:solidFill>
                <a:srgbClr val="01A98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9" name="TextBox 18">
              <a:extLst>
                <a:ext uri="{FF2B5EF4-FFF2-40B4-BE49-F238E27FC236}">
                  <a16:creationId xmlns:a16="http://schemas.microsoft.com/office/drawing/2014/main" id="{FD29E9B2-9518-F04A-B697-A2F717AA344F}"/>
                </a:ext>
              </a:extLst>
            </p:cNvPr>
            <p:cNvSpPr txBox="1"/>
            <p:nvPr/>
          </p:nvSpPr>
          <p:spPr>
            <a:xfrm>
              <a:off x="1681375" y="1188638"/>
              <a:ext cx="9351020" cy="369332"/>
            </a:xfrm>
            <a:prstGeom prst="rect">
              <a:avLst/>
            </a:prstGeom>
            <a:noFill/>
          </p:spPr>
          <p:txBody>
            <a:bodyPr wrap="square" rtlCol="0">
              <a:spAutoFit/>
            </a:bodyPr>
            <a:lstStyle/>
            <a:p>
              <a:r>
                <a:rPr lang="en-US" b="1" dirty="0">
                  <a:solidFill>
                    <a:srgbClr val="01A982"/>
                  </a:solidFill>
                </a:rPr>
                <a:t>DNN (DRN-D-22) has high sensitivity on G channel, but R&amp;B are still important</a:t>
              </a:r>
            </a:p>
          </p:txBody>
        </p:sp>
      </p:grpSp>
      <p:grpSp>
        <p:nvGrpSpPr>
          <p:cNvPr id="23" name="Group 22">
            <a:extLst>
              <a:ext uri="{FF2B5EF4-FFF2-40B4-BE49-F238E27FC236}">
                <a16:creationId xmlns:a16="http://schemas.microsoft.com/office/drawing/2014/main" id="{627547F3-EFEA-8D4F-A375-D8346A148B61}"/>
              </a:ext>
            </a:extLst>
          </p:cNvPr>
          <p:cNvGrpSpPr/>
          <p:nvPr/>
        </p:nvGrpSpPr>
        <p:grpSpPr>
          <a:xfrm>
            <a:off x="1964678" y="3888672"/>
            <a:ext cx="10532121" cy="2816209"/>
            <a:chOff x="1681374" y="4184682"/>
            <a:chExt cx="10532121" cy="2816209"/>
          </a:xfrm>
        </p:grpSpPr>
        <p:sp>
          <p:nvSpPr>
            <p:cNvPr id="20" name="Oval 19">
              <a:extLst>
                <a:ext uri="{FF2B5EF4-FFF2-40B4-BE49-F238E27FC236}">
                  <a16:creationId xmlns:a16="http://schemas.microsoft.com/office/drawing/2014/main" id="{5B9448AF-ED88-1747-8900-1F13E97B3E0A}"/>
                </a:ext>
              </a:extLst>
            </p:cNvPr>
            <p:cNvSpPr/>
            <p:nvPr/>
          </p:nvSpPr>
          <p:spPr bwMode="ltGray">
            <a:xfrm>
              <a:off x="2081211" y="4184682"/>
              <a:ext cx="2362200" cy="2154082"/>
            </a:xfrm>
            <a:prstGeom prst="ellipse">
              <a:avLst/>
            </a:prstGeom>
            <a:noFill/>
            <a:ln w="63500">
              <a:solidFill>
                <a:srgbClr val="01A98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1" name="TextBox 20">
              <a:extLst>
                <a:ext uri="{FF2B5EF4-FFF2-40B4-BE49-F238E27FC236}">
                  <a16:creationId xmlns:a16="http://schemas.microsoft.com/office/drawing/2014/main" id="{1522FCC7-FB78-5344-B245-ABA7E1CB53FB}"/>
                </a:ext>
              </a:extLst>
            </p:cNvPr>
            <p:cNvSpPr txBox="1"/>
            <p:nvPr/>
          </p:nvSpPr>
          <p:spPr>
            <a:xfrm>
              <a:off x="1681374" y="6354560"/>
              <a:ext cx="10532121" cy="646331"/>
            </a:xfrm>
            <a:prstGeom prst="rect">
              <a:avLst/>
            </a:prstGeom>
            <a:noFill/>
          </p:spPr>
          <p:txBody>
            <a:bodyPr wrap="square" rtlCol="0">
              <a:spAutoFit/>
            </a:bodyPr>
            <a:lstStyle/>
            <a:p>
              <a:r>
                <a:rPr lang="en-US" b="1" dirty="0">
                  <a:solidFill>
                    <a:srgbClr val="01A982"/>
                  </a:solidFill>
                </a:rPr>
                <a:t>YUV format concentrates most saliency to Y channel, U&amp;V can be compressed more</a:t>
              </a:r>
            </a:p>
            <a:p>
              <a:endParaRPr lang="en-US" b="1" dirty="0">
                <a:solidFill>
                  <a:srgbClr val="01A982"/>
                </a:solidFill>
              </a:endParaRPr>
            </a:p>
          </p:txBody>
        </p:sp>
      </p:grpSp>
      <p:grpSp>
        <p:nvGrpSpPr>
          <p:cNvPr id="24" name="Gruppierung 6">
            <a:extLst>
              <a:ext uri="{FF2B5EF4-FFF2-40B4-BE49-F238E27FC236}">
                <a16:creationId xmlns:a16="http://schemas.microsoft.com/office/drawing/2014/main" id="{6BF8707C-E887-5443-9B5F-F76E5E688A08}"/>
              </a:ext>
            </a:extLst>
          </p:cNvPr>
          <p:cNvGrpSpPr/>
          <p:nvPr/>
        </p:nvGrpSpPr>
        <p:grpSpPr>
          <a:xfrm>
            <a:off x="6287672" y="-18918"/>
            <a:ext cx="5365750" cy="383109"/>
            <a:chOff x="0" y="6477000"/>
            <a:chExt cx="4953000" cy="383109"/>
          </a:xfrm>
        </p:grpSpPr>
        <p:sp>
          <p:nvSpPr>
            <p:cNvPr id="25" name="Eingebuchteter Richtungspfeil 7">
              <a:extLst>
                <a:ext uri="{FF2B5EF4-FFF2-40B4-BE49-F238E27FC236}">
                  <a16:creationId xmlns:a16="http://schemas.microsoft.com/office/drawing/2014/main" id="{224A58DC-D5D0-1943-8407-6B391999BB9B}"/>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26" name="Eingebuchteter Richtungspfeil 8">
              <a:extLst>
                <a:ext uri="{FF2B5EF4-FFF2-40B4-BE49-F238E27FC236}">
                  <a16:creationId xmlns:a16="http://schemas.microsoft.com/office/drawing/2014/main" id="{3CBCE936-50F1-9140-848A-1B4C0DB017DC}"/>
                </a:ext>
              </a:extLst>
            </p:cNvPr>
            <p:cNvSpPr/>
            <p:nvPr/>
          </p:nvSpPr>
          <p:spPr bwMode="auto">
            <a:xfrm>
              <a:off x="16002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Design</a:t>
              </a:r>
              <a:endParaRPr lang="en-US" b="1" dirty="0">
                <a:solidFill>
                  <a:srgbClr val="FFC000"/>
                </a:solidFill>
              </a:endParaRPr>
            </a:p>
          </p:txBody>
        </p:sp>
        <p:sp>
          <p:nvSpPr>
            <p:cNvPr id="27" name="Eingebuchteter Richtungspfeil 9">
              <a:extLst>
                <a:ext uri="{FF2B5EF4-FFF2-40B4-BE49-F238E27FC236}">
                  <a16:creationId xmlns:a16="http://schemas.microsoft.com/office/drawing/2014/main" id="{EAED0538-9E86-F740-B1BB-3A3EFA2C51A6}"/>
                </a:ext>
              </a:extLst>
            </p:cNvPr>
            <p:cNvSpPr/>
            <p:nvPr/>
          </p:nvSpPr>
          <p:spPr bwMode="auto">
            <a:xfrm>
              <a:off x="32004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defTabSz="914400" fontAlgn="base">
                <a:spcBef>
                  <a:spcPct val="0"/>
                </a:spcBef>
                <a:spcAft>
                  <a:spcPct val="0"/>
                </a:spcAft>
              </a:pPr>
              <a:r>
                <a:rPr lang="en-US" altLang="zh-CN" b="1" dirty="0"/>
                <a:t>Evaluation</a:t>
              </a:r>
              <a:endParaRPr lang="en-US" b="1" dirty="0"/>
            </a:p>
          </p:txBody>
        </p:sp>
      </p:grpSp>
    </p:spTree>
    <p:extLst>
      <p:ext uri="{BB962C8B-B14F-4D97-AF65-F5344CB8AC3E}">
        <p14:creationId xmlns:p14="http://schemas.microsoft.com/office/powerpoint/2010/main" val="360811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441" y="519236"/>
            <a:ext cx="11201559" cy="852364"/>
          </a:xfrm>
        </p:spPr>
        <p:txBody>
          <a:bodyPr/>
          <a:lstStyle/>
          <a:p>
            <a:r>
              <a:rPr lang="en-US" dirty="0"/>
              <a:t>Modeling Color Sensitivity with Gradients</a:t>
            </a:r>
          </a:p>
        </p:txBody>
      </p:sp>
      <p:sp>
        <p:nvSpPr>
          <p:cNvPr id="2" name="Content Placeholder 1"/>
          <p:cNvSpPr>
            <a:spLocks noGrp="1"/>
          </p:cNvSpPr>
          <p:nvPr>
            <p:ph idx="1"/>
          </p:nvPr>
        </p:nvSpPr>
        <p:spPr>
          <a:xfrm>
            <a:off x="642571" y="1371600"/>
            <a:ext cx="10969784" cy="5059268"/>
          </a:xfrm>
        </p:spPr>
        <p:txBody>
          <a:bodyPr>
            <a:normAutofit/>
          </a:bodyPr>
          <a:lstStyle/>
          <a:p>
            <a:r>
              <a:rPr lang="en-US" sz="2000" dirty="0"/>
              <a:t>DNNs and human vision system have different color sensitivity</a:t>
            </a:r>
          </a:p>
          <a:p>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r>
              <a:rPr lang="en-US" sz="2000" dirty="0"/>
              <a:t>Current RGB-to-YUV conversion weights are designed for human eye. </a:t>
            </a:r>
          </a:p>
          <a:p>
            <a:r>
              <a:rPr lang="en-US" sz="2000" dirty="0"/>
              <a:t>Can we redesign the weights for the DNN? </a:t>
            </a:r>
          </a:p>
          <a:p>
            <a:pPr lvl="1"/>
            <a:endParaRPr lang="en-US" sz="2000" b="1" dirty="0"/>
          </a:p>
          <a:p>
            <a:endParaRPr lang="en-US" sz="2000" dirty="0"/>
          </a:p>
          <a:p>
            <a:endParaRPr lang="en-US" sz="2000" dirty="0"/>
          </a:p>
          <a:p>
            <a:endParaRPr lang="en-US" sz="2000" dirty="0"/>
          </a:p>
          <a:p>
            <a:endParaRPr lang="en-US" sz="2000" dirty="0"/>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14</a:t>
            </a:fld>
            <a:endParaRPr lang="en-US"/>
          </a:p>
        </p:txBody>
      </p:sp>
      <p:pic>
        <p:nvPicPr>
          <p:cNvPr id="16" name="Picture 15">
            <a:extLst>
              <a:ext uri="{FF2B5EF4-FFF2-40B4-BE49-F238E27FC236}">
                <a16:creationId xmlns:a16="http://schemas.microsoft.com/office/drawing/2014/main" id="{157F507C-D3A8-B44A-9A03-4F3DACDBA5A6}"/>
              </a:ext>
            </a:extLst>
          </p:cNvPr>
          <p:cNvPicPr/>
          <p:nvPr/>
        </p:nvPicPr>
        <p:blipFill>
          <a:blip r:embed="rId3"/>
          <a:stretch>
            <a:fillRect/>
          </a:stretch>
        </p:blipFill>
        <p:spPr>
          <a:xfrm>
            <a:off x="1219200" y="1905000"/>
            <a:ext cx="8942524" cy="2747963"/>
          </a:xfrm>
          <a:prstGeom prst="rect">
            <a:avLst/>
          </a:prstGeom>
        </p:spPr>
      </p:pic>
      <p:grpSp>
        <p:nvGrpSpPr>
          <p:cNvPr id="11" name="Gruppierung 6">
            <a:extLst>
              <a:ext uri="{FF2B5EF4-FFF2-40B4-BE49-F238E27FC236}">
                <a16:creationId xmlns:a16="http://schemas.microsoft.com/office/drawing/2014/main" id="{55E06F32-4CD3-454C-99EE-D81535E78D74}"/>
              </a:ext>
            </a:extLst>
          </p:cNvPr>
          <p:cNvGrpSpPr/>
          <p:nvPr/>
        </p:nvGrpSpPr>
        <p:grpSpPr>
          <a:xfrm>
            <a:off x="6287672" y="-18918"/>
            <a:ext cx="5365750" cy="383109"/>
            <a:chOff x="0" y="6477000"/>
            <a:chExt cx="4953000" cy="383109"/>
          </a:xfrm>
        </p:grpSpPr>
        <p:sp>
          <p:nvSpPr>
            <p:cNvPr id="12" name="Eingebuchteter Richtungspfeil 7">
              <a:extLst>
                <a:ext uri="{FF2B5EF4-FFF2-40B4-BE49-F238E27FC236}">
                  <a16:creationId xmlns:a16="http://schemas.microsoft.com/office/drawing/2014/main" id="{1EFCFD9E-D2BA-4F49-8E00-A3F68B2F2783}"/>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13" name="Eingebuchteter Richtungspfeil 8">
              <a:extLst>
                <a:ext uri="{FF2B5EF4-FFF2-40B4-BE49-F238E27FC236}">
                  <a16:creationId xmlns:a16="http://schemas.microsoft.com/office/drawing/2014/main" id="{40D6D2BB-EEEF-8A45-8DE8-8035493B9C38}"/>
                </a:ext>
              </a:extLst>
            </p:cNvPr>
            <p:cNvSpPr/>
            <p:nvPr/>
          </p:nvSpPr>
          <p:spPr bwMode="auto">
            <a:xfrm>
              <a:off x="16002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Design</a:t>
              </a:r>
              <a:endParaRPr lang="en-US" b="1" dirty="0">
                <a:solidFill>
                  <a:srgbClr val="FFC000"/>
                </a:solidFill>
              </a:endParaRPr>
            </a:p>
          </p:txBody>
        </p:sp>
        <p:sp>
          <p:nvSpPr>
            <p:cNvPr id="14" name="Eingebuchteter Richtungspfeil 9">
              <a:extLst>
                <a:ext uri="{FF2B5EF4-FFF2-40B4-BE49-F238E27FC236}">
                  <a16:creationId xmlns:a16="http://schemas.microsoft.com/office/drawing/2014/main" id="{59BAA1CC-DAA1-554C-B7D5-4AEE85333A1C}"/>
                </a:ext>
              </a:extLst>
            </p:cNvPr>
            <p:cNvSpPr/>
            <p:nvPr/>
          </p:nvSpPr>
          <p:spPr bwMode="auto">
            <a:xfrm>
              <a:off x="32004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defTabSz="914400" fontAlgn="base">
                <a:spcBef>
                  <a:spcPct val="0"/>
                </a:spcBef>
                <a:spcAft>
                  <a:spcPct val="0"/>
                </a:spcAft>
              </a:pPr>
              <a:r>
                <a:rPr lang="en-US" altLang="zh-CN" b="1" dirty="0"/>
                <a:t>Evaluation</a:t>
              </a:r>
              <a:endParaRPr lang="en-US" b="1" dirty="0"/>
            </a:p>
          </p:txBody>
        </p:sp>
      </p:grpSp>
    </p:spTree>
    <p:extLst>
      <p:ext uri="{BB962C8B-B14F-4D97-AF65-F5344CB8AC3E}">
        <p14:creationId xmlns:p14="http://schemas.microsoft.com/office/powerpoint/2010/main" val="244340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609441" y="1209655"/>
                <a:ext cx="10969784" cy="4571999"/>
              </a:xfrm>
            </p:spPr>
            <p:txBody>
              <a:bodyPr>
                <a:normAutofit/>
              </a:bodyPr>
              <a:lstStyle/>
              <a:p>
                <a:pPr marL="0" indent="0">
                  <a:buNone/>
                </a:pPr>
                <a:r>
                  <a:rPr lang="en-US" sz="2000" dirty="0"/>
                  <a:t>Optimize RGB-to-YUV conversion for target DNN based on gradients </a:t>
                </a:r>
                <a:r>
                  <a:rPr lang="en-US" sz="2000" i="1" dirty="0"/>
                  <a:t>w.r.t</a:t>
                </a:r>
                <a:r>
                  <a:rPr lang="en-US" sz="2000" dirty="0"/>
                  <a:t> colors</a:t>
                </a:r>
              </a:p>
              <a:p>
                <a:pPr lvl="1"/>
                <a:r>
                  <a:rPr lang="en-US" sz="2000" b="1" i="1" dirty="0"/>
                  <a:t>Input: </a:t>
                </a:r>
                <a:r>
                  <a:rPr lang="en-US" sz="2000" dirty="0"/>
                  <a:t>gradient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m:t>
                        </m:r>
                        <m:r>
                          <a:rPr lang="en-US" sz="2000" i="1">
                            <a:latin typeface="Cambria Math" panose="02040503050406030204" pitchFamily="18" charset="0"/>
                          </a:rPr>
                          <m:t>𝑔</m:t>
                        </m:r>
                      </m:e>
                      <m:sub>
                        <m:r>
                          <a:rPr lang="en-US" sz="2000" i="1">
                            <a:latin typeface="Cambria Math" panose="02040503050406030204" pitchFamily="18" charset="0"/>
                          </a:rPr>
                          <m:t>𝑅</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𝑔</m:t>
                        </m:r>
                      </m:e>
                      <m:sub>
                        <m:r>
                          <a:rPr lang="en-US" sz="2000" i="1">
                            <a:latin typeface="Cambria Math" panose="02040503050406030204" pitchFamily="18" charset="0"/>
                          </a:rPr>
                          <m:t>𝐺</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𝑔</m:t>
                        </m:r>
                      </m:e>
                      <m:sub>
                        <m:r>
                          <a:rPr lang="en-US" sz="2000" i="1">
                            <a:latin typeface="Cambria Math" panose="02040503050406030204" pitchFamily="18" charset="0"/>
                          </a:rPr>
                          <m:t>𝐵</m:t>
                        </m:r>
                      </m:sub>
                    </m:sSub>
                    <m:r>
                      <a:rPr lang="en-US" sz="2000" i="1">
                        <a:latin typeface="Cambria Math" panose="02040503050406030204" pitchFamily="18" charset="0"/>
                      </a:rPr>
                      <m:t>)</m:t>
                    </m:r>
                  </m:oMath>
                </a14:m>
                <a:r>
                  <a:rPr lang="en-US" sz="2000" dirty="0"/>
                  <a:t> </a:t>
                </a:r>
                <a:r>
                  <a:rPr lang="en-US" sz="2000" i="1" dirty="0"/>
                  <a:t>w.r.t</a:t>
                </a:r>
                <a:r>
                  <a:rPr lang="en-US" sz="2000" dirty="0"/>
                  <a:t> every DCT coefficient in R, G, and B channels</a:t>
                </a:r>
              </a:p>
              <a:p>
                <a:pPr lvl="1"/>
                <a:r>
                  <a:rPr lang="en-US" sz="2000" b="1" i="1" dirty="0"/>
                  <a:t>Output: </a:t>
                </a:r>
                <a:r>
                  <a:rPr lang="en-US" sz="2000" dirty="0"/>
                  <a:t>optimal RGB-to-YUV conversion </a:t>
                </a:r>
                <a:r>
                  <a:rPr lang="en-US" sz="2000" dirty="0">
                    <a:solidFill>
                      <a:srgbClr val="01A982"/>
                    </a:solidFill>
                  </a:rPr>
                  <a:t>weights (</a:t>
                </a:r>
                <a14:m>
                  <m:oMath xmlns:m="http://schemas.openxmlformats.org/officeDocument/2006/math">
                    <m:sSub>
                      <m:sSubPr>
                        <m:ctrlPr>
                          <a:rPr lang="en-US" sz="2000" i="1">
                            <a:solidFill>
                              <a:srgbClr val="01A982"/>
                            </a:solidFill>
                            <a:latin typeface="Cambria Math" panose="02040503050406030204" pitchFamily="18" charset="0"/>
                          </a:rPr>
                        </m:ctrlPr>
                      </m:sSubPr>
                      <m:e>
                        <m:r>
                          <a:rPr lang="en-US" sz="2000" i="1">
                            <a:solidFill>
                              <a:srgbClr val="01A982"/>
                            </a:solidFill>
                            <a:latin typeface="Cambria Math" panose="02040503050406030204" pitchFamily="18" charset="0"/>
                          </a:rPr>
                          <m:t>𝑊</m:t>
                        </m:r>
                      </m:e>
                      <m:sub>
                        <m:r>
                          <a:rPr lang="en-US" sz="2000" i="1">
                            <a:solidFill>
                              <a:srgbClr val="01A982"/>
                            </a:solidFill>
                            <a:latin typeface="Cambria Math" panose="02040503050406030204" pitchFamily="18" charset="0"/>
                          </a:rPr>
                          <m:t>𝑅</m:t>
                        </m:r>
                      </m:sub>
                    </m:sSub>
                  </m:oMath>
                </a14:m>
                <a:r>
                  <a:rPr lang="en-US" sz="2000" dirty="0">
                    <a:solidFill>
                      <a:srgbClr val="01A982"/>
                    </a:solidFill>
                  </a:rPr>
                  <a:t>, </a:t>
                </a:r>
                <a14:m>
                  <m:oMath xmlns:m="http://schemas.openxmlformats.org/officeDocument/2006/math">
                    <m:sSub>
                      <m:sSubPr>
                        <m:ctrlPr>
                          <a:rPr lang="en-US" sz="2000" i="1">
                            <a:solidFill>
                              <a:srgbClr val="01A982"/>
                            </a:solidFill>
                            <a:latin typeface="Cambria Math" panose="02040503050406030204" pitchFamily="18" charset="0"/>
                          </a:rPr>
                        </m:ctrlPr>
                      </m:sSubPr>
                      <m:e>
                        <m:r>
                          <a:rPr lang="en-US" sz="2000" i="1">
                            <a:solidFill>
                              <a:srgbClr val="01A982"/>
                            </a:solidFill>
                            <a:latin typeface="Cambria Math" panose="02040503050406030204" pitchFamily="18" charset="0"/>
                          </a:rPr>
                          <m:t>𝑊</m:t>
                        </m:r>
                      </m:e>
                      <m:sub>
                        <m:r>
                          <a:rPr lang="en-US" sz="2000" b="0" i="1" smtClean="0">
                            <a:solidFill>
                              <a:srgbClr val="01A982"/>
                            </a:solidFill>
                            <a:latin typeface="Cambria Math" panose="02040503050406030204" pitchFamily="18" charset="0"/>
                          </a:rPr>
                          <m:t>𝐺</m:t>
                        </m:r>
                      </m:sub>
                    </m:sSub>
                  </m:oMath>
                </a14:m>
                <a:r>
                  <a:rPr lang="en-US" sz="2000" dirty="0">
                    <a:solidFill>
                      <a:srgbClr val="01A982"/>
                    </a:solidFill>
                  </a:rPr>
                  <a:t>, </a:t>
                </a:r>
                <a14:m>
                  <m:oMath xmlns:m="http://schemas.openxmlformats.org/officeDocument/2006/math">
                    <m:sSub>
                      <m:sSubPr>
                        <m:ctrlPr>
                          <a:rPr lang="en-US" sz="2000" i="1">
                            <a:solidFill>
                              <a:srgbClr val="01A982"/>
                            </a:solidFill>
                            <a:latin typeface="Cambria Math" panose="02040503050406030204" pitchFamily="18" charset="0"/>
                          </a:rPr>
                        </m:ctrlPr>
                      </m:sSubPr>
                      <m:e>
                        <m:r>
                          <a:rPr lang="en-US" sz="2000" i="1">
                            <a:solidFill>
                              <a:srgbClr val="01A982"/>
                            </a:solidFill>
                            <a:latin typeface="Cambria Math" panose="02040503050406030204" pitchFamily="18" charset="0"/>
                          </a:rPr>
                          <m:t>𝑊</m:t>
                        </m:r>
                      </m:e>
                      <m:sub>
                        <m:r>
                          <a:rPr lang="en-US" sz="2000" b="0" i="1" smtClean="0">
                            <a:solidFill>
                              <a:srgbClr val="01A982"/>
                            </a:solidFill>
                            <a:latin typeface="Cambria Math" panose="02040503050406030204" pitchFamily="18" charset="0"/>
                          </a:rPr>
                          <m:t>𝐵</m:t>
                        </m:r>
                      </m:sub>
                    </m:sSub>
                  </m:oMath>
                </a14:m>
                <a:r>
                  <a:rPr lang="en-US" sz="2000" dirty="0">
                    <a:solidFill>
                      <a:srgbClr val="01A982"/>
                    </a:solidFill>
                  </a:rPr>
                  <a:t>)</a:t>
                </a:r>
              </a:p>
              <a:p>
                <a:endParaRPr lang="en-US" sz="2000" dirty="0"/>
              </a:p>
              <a:p>
                <a:endParaRPr lang="en-US" sz="2000" dirty="0"/>
              </a:p>
              <a:p>
                <a:endParaRPr lang="en-US" sz="2000" dirty="0"/>
              </a:p>
              <a:p>
                <a:endParaRPr lang="en-US" sz="2000" dirty="0"/>
              </a:p>
              <a:p>
                <a:endParaRPr lang="en-US" sz="2000"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609441" y="1209655"/>
                <a:ext cx="10969784" cy="4571999"/>
              </a:xfrm>
              <a:blipFill>
                <a:blip r:embed="rId3"/>
                <a:stretch>
                  <a:fillRect l="-1505" t="-2216"/>
                </a:stretch>
              </a:blipFill>
            </p:spPr>
            <p:txBody>
              <a:bodyPr/>
              <a:lstStyle/>
              <a:p>
                <a:r>
                  <a:rPr lang="en-US">
                    <a:noFill/>
                  </a:rPr>
                  <a:t> </a:t>
                </a:r>
              </a:p>
            </p:txBody>
          </p:sp>
        </mc:Fallback>
      </mc:AlternateContent>
      <p:sp>
        <p:nvSpPr>
          <p:cNvPr id="3" name="Title 2"/>
          <p:cNvSpPr>
            <a:spLocks noGrp="1"/>
          </p:cNvSpPr>
          <p:nvPr>
            <p:ph type="title"/>
          </p:nvPr>
        </p:nvSpPr>
        <p:spPr>
          <a:xfrm>
            <a:off x="609441" y="519236"/>
            <a:ext cx="10969943" cy="508904"/>
          </a:xfrm>
        </p:spPr>
        <p:txBody>
          <a:bodyPr/>
          <a:lstStyle/>
          <a:p>
            <a:r>
              <a:rPr lang="en-US" dirty="0"/>
              <a:t>G-YUV: DNN-aware color space optimization</a:t>
            </a:r>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15</a:t>
            </a:fld>
            <a:endParaRPr lang="en-US"/>
          </a:p>
        </p:txBody>
      </p:sp>
      <p:grpSp>
        <p:nvGrpSpPr>
          <p:cNvPr id="57" name="Group 56">
            <a:extLst>
              <a:ext uri="{FF2B5EF4-FFF2-40B4-BE49-F238E27FC236}">
                <a16:creationId xmlns:a16="http://schemas.microsoft.com/office/drawing/2014/main" id="{7F8417D3-C4FA-3948-9977-D81A291A7397}"/>
              </a:ext>
            </a:extLst>
          </p:cNvPr>
          <p:cNvGrpSpPr/>
          <p:nvPr/>
        </p:nvGrpSpPr>
        <p:grpSpPr>
          <a:xfrm>
            <a:off x="1447800" y="4641791"/>
            <a:ext cx="8287145" cy="1225609"/>
            <a:chOff x="1942876" y="5095471"/>
            <a:chExt cx="8287145" cy="1225609"/>
          </a:xfrm>
        </p:grpSpPr>
        <p:grpSp>
          <p:nvGrpSpPr>
            <p:cNvPr id="58" name="Group 57">
              <a:extLst>
                <a:ext uri="{FF2B5EF4-FFF2-40B4-BE49-F238E27FC236}">
                  <a16:creationId xmlns:a16="http://schemas.microsoft.com/office/drawing/2014/main" id="{8A70D7B7-4BCE-0F47-955C-87C29287A945}"/>
                </a:ext>
              </a:extLst>
            </p:cNvPr>
            <p:cNvGrpSpPr/>
            <p:nvPr/>
          </p:nvGrpSpPr>
          <p:grpSpPr>
            <a:xfrm>
              <a:off x="3581400" y="5095471"/>
              <a:ext cx="6648621" cy="1225609"/>
              <a:chOff x="964753" y="2897738"/>
              <a:chExt cx="6648621" cy="1225609"/>
            </a:xfrm>
          </p:grpSpPr>
          <p:sp>
            <p:nvSpPr>
              <p:cNvPr id="63" name="Rectangle 62">
                <a:extLst>
                  <a:ext uri="{FF2B5EF4-FFF2-40B4-BE49-F238E27FC236}">
                    <a16:creationId xmlns:a16="http://schemas.microsoft.com/office/drawing/2014/main" id="{D401BAA3-8744-6042-AD1A-332413873054}"/>
                  </a:ext>
                </a:extLst>
              </p:cNvPr>
              <p:cNvSpPr/>
              <p:nvPr/>
            </p:nvSpPr>
            <p:spPr>
              <a:xfrm>
                <a:off x="1671049" y="3429000"/>
                <a:ext cx="626469" cy="6943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DCT</a:t>
                </a:r>
              </a:p>
            </p:txBody>
          </p:sp>
          <p:sp>
            <p:nvSpPr>
              <p:cNvPr id="64" name="Rectangle 63">
                <a:extLst>
                  <a:ext uri="{FF2B5EF4-FFF2-40B4-BE49-F238E27FC236}">
                    <a16:creationId xmlns:a16="http://schemas.microsoft.com/office/drawing/2014/main" id="{ABAB9507-CD21-254D-AB8A-73826BE5CE74}"/>
                  </a:ext>
                </a:extLst>
              </p:cNvPr>
              <p:cNvSpPr/>
              <p:nvPr/>
            </p:nvSpPr>
            <p:spPr>
              <a:xfrm>
                <a:off x="3422388" y="3458624"/>
                <a:ext cx="1043608" cy="6228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Quantize</a:t>
                </a:r>
              </a:p>
            </p:txBody>
          </p:sp>
          <p:sp>
            <p:nvSpPr>
              <p:cNvPr id="65" name="Rectangle 64">
                <a:extLst>
                  <a:ext uri="{FF2B5EF4-FFF2-40B4-BE49-F238E27FC236}">
                    <a16:creationId xmlns:a16="http://schemas.microsoft.com/office/drawing/2014/main" id="{F926DA51-42A3-8D43-8A65-1B21E8D9A600}"/>
                  </a:ext>
                </a:extLst>
              </p:cNvPr>
              <p:cNvSpPr/>
              <p:nvPr/>
            </p:nvSpPr>
            <p:spPr>
              <a:xfrm>
                <a:off x="5663111" y="3458624"/>
                <a:ext cx="953150" cy="6228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Entropy Coding</a:t>
                </a:r>
              </a:p>
            </p:txBody>
          </p:sp>
          <p:cxnSp>
            <p:nvCxnSpPr>
              <p:cNvPr id="66" name="Straight Arrow Connector 65">
                <a:extLst>
                  <a:ext uri="{FF2B5EF4-FFF2-40B4-BE49-F238E27FC236}">
                    <a16:creationId xmlns:a16="http://schemas.microsoft.com/office/drawing/2014/main" id="{52F70770-8398-C54E-8866-283C96988F9E}"/>
                  </a:ext>
                </a:extLst>
              </p:cNvPr>
              <p:cNvCxnSpPr>
                <a:cxnSpLocks/>
                <a:endCxn id="63" idx="1"/>
              </p:cNvCxnSpPr>
              <p:nvPr/>
            </p:nvCxnSpPr>
            <p:spPr>
              <a:xfrm>
                <a:off x="1013791" y="3771902"/>
                <a:ext cx="657258" cy="4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70D5746-5EAC-6843-9887-3B1101A61751}"/>
                  </a:ext>
                </a:extLst>
              </p:cNvPr>
              <p:cNvCxnSpPr>
                <a:cxnSpLocks/>
                <a:stCxn id="63" idx="3"/>
                <a:endCxn id="64" idx="1"/>
              </p:cNvCxnSpPr>
              <p:nvPr/>
            </p:nvCxnSpPr>
            <p:spPr>
              <a:xfrm flipV="1">
                <a:off x="2297518" y="3770070"/>
                <a:ext cx="1124870" cy="61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5CDA283-B9CA-BE47-90BA-8106B4E6F206}"/>
                  </a:ext>
                </a:extLst>
              </p:cNvPr>
              <p:cNvCxnSpPr>
                <a:cxnSpLocks/>
                <a:stCxn id="64" idx="3"/>
                <a:endCxn id="65" idx="1"/>
              </p:cNvCxnSpPr>
              <p:nvPr/>
            </p:nvCxnSpPr>
            <p:spPr>
              <a:xfrm>
                <a:off x="4465996" y="3770070"/>
                <a:ext cx="1197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C3B87428-78EC-5840-B12A-581CF2C56791}"/>
                  </a:ext>
                </a:extLst>
              </p:cNvPr>
              <p:cNvSpPr txBox="1"/>
              <p:nvPr/>
            </p:nvSpPr>
            <p:spPr>
              <a:xfrm>
                <a:off x="964753" y="3044495"/>
                <a:ext cx="755335" cy="584775"/>
              </a:xfrm>
              <a:prstGeom prst="rect">
                <a:avLst/>
              </a:prstGeom>
              <a:noFill/>
            </p:spPr>
            <p:txBody>
              <a:bodyPr wrap="none" rtlCol="0">
                <a:spAutoFit/>
              </a:bodyPr>
              <a:lstStyle/>
              <a:p>
                <a:pPr algn="ctr"/>
                <a:r>
                  <a:rPr lang="en-US" sz="1600" i="1" dirty="0"/>
                  <a:t>YUV</a:t>
                </a:r>
              </a:p>
              <a:p>
                <a:pPr algn="ctr"/>
                <a:r>
                  <a:rPr lang="en-US" sz="1600" i="1" dirty="0"/>
                  <a:t>Image</a:t>
                </a:r>
              </a:p>
            </p:txBody>
          </p:sp>
          <p:sp>
            <p:nvSpPr>
              <p:cNvPr id="70" name="TextBox 69">
                <a:extLst>
                  <a:ext uri="{FF2B5EF4-FFF2-40B4-BE49-F238E27FC236}">
                    <a16:creationId xmlns:a16="http://schemas.microsoft.com/office/drawing/2014/main" id="{B071878B-0F03-0140-B12D-86E173DFB2BA}"/>
                  </a:ext>
                </a:extLst>
              </p:cNvPr>
              <p:cNvSpPr txBox="1"/>
              <p:nvPr/>
            </p:nvSpPr>
            <p:spPr>
              <a:xfrm>
                <a:off x="2198868" y="3044496"/>
                <a:ext cx="1330205" cy="584775"/>
              </a:xfrm>
              <a:prstGeom prst="rect">
                <a:avLst/>
              </a:prstGeom>
              <a:noFill/>
            </p:spPr>
            <p:txBody>
              <a:bodyPr wrap="square" rtlCol="0">
                <a:spAutoFit/>
              </a:bodyPr>
              <a:lstStyle/>
              <a:p>
                <a:pPr algn="ctr"/>
                <a:r>
                  <a:rPr lang="en-US" sz="1600" i="1" dirty="0"/>
                  <a:t>DCT Spectrum</a:t>
                </a:r>
              </a:p>
            </p:txBody>
          </p:sp>
          <p:sp>
            <p:nvSpPr>
              <p:cNvPr id="71" name="TextBox 70">
                <a:extLst>
                  <a:ext uri="{FF2B5EF4-FFF2-40B4-BE49-F238E27FC236}">
                    <a16:creationId xmlns:a16="http://schemas.microsoft.com/office/drawing/2014/main" id="{D4044DDC-974E-BB42-B508-5EDC46736889}"/>
                  </a:ext>
                </a:extLst>
              </p:cNvPr>
              <p:cNvSpPr txBox="1"/>
              <p:nvPr/>
            </p:nvSpPr>
            <p:spPr>
              <a:xfrm>
                <a:off x="4243823" y="3044495"/>
                <a:ext cx="1627189" cy="584775"/>
              </a:xfrm>
              <a:prstGeom prst="rect">
                <a:avLst/>
              </a:prstGeom>
              <a:noFill/>
            </p:spPr>
            <p:txBody>
              <a:bodyPr wrap="square" rtlCol="0">
                <a:spAutoFit/>
              </a:bodyPr>
              <a:lstStyle/>
              <a:p>
                <a:pPr algn="ctr"/>
                <a:r>
                  <a:rPr lang="en-US" sz="1600" i="1" dirty="0"/>
                  <a:t>Quantized Spectrum</a:t>
                </a:r>
              </a:p>
            </p:txBody>
          </p:sp>
          <p:cxnSp>
            <p:nvCxnSpPr>
              <p:cNvPr id="72" name="Straight Arrow Connector 71">
                <a:extLst>
                  <a:ext uri="{FF2B5EF4-FFF2-40B4-BE49-F238E27FC236}">
                    <a16:creationId xmlns:a16="http://schemas.microsoft.com/office/drawing/2014/main" id="{36CF2579-7139-0C4D-91BD-1F4BB7BB01CC}"/>
                  </a:ext>
                </a:extLst>
              </p:cNvPr>
              <p:cNvCxnSpPr>
                <a:cxnSpLocks/>
                <a:stCxn id="65" idx="3"/>
              </p:cNvCxnSpPr>
              <p:nvPr/>
            </p:nvCxnSpPr>
            <p:spPr>
              <a:xfrm>
                <a:off x="6616261" y="3770070"/>
                <a:ext cx="99711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9ED01AF2-91A0-2549-8054-A52C88BBC1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6647" y="2897738"/>
                <a:ext cx="722959" cy="731532"/>
              </a:xfrm>
              <a:prstGeom prst="rect">
                <a:avLst/>
              </a:prstGeom>
            </p:spPr>
          </p:pic>
        </p:grpSp>
        <p:sp>
          <p:nvSpPr>
            <p:cNvPr id="59" name="Rectangle 58">
              <a:extLst>
                <a:ext uri="{FF2B5EF4-FFF2-40B4-BE49-F238E27FC236}">
                  <a16:creationId xmlns:a16="http://schemas.microsoft.com/office/drawing/2014/main" id="{F6518E12-CD0C-424B-BE05-8E0A0FB98D9B}"/>
                </a:ext>
              </a:extLst>
            </p:cNvPr>
            <p:cNvSpPr/>
            <p:nvPr/>
          </p:nvSpPr>
          <p:spPr>
            <a:xfrm>
              <a:off x="2698211" y="5626733"/>
              <a:ext cx="932227" cy="694347"/>
            </a:xfrm>
            <a:prstGeom prst="rect">
              <a:avLst/>
            </a:prstGeom>
            <a:noFill/>
            <a:ln w="3810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rgbClr val="01A982"/>
                  </a:solidFill>
                </a:rPr>
                <a:t>Convert To YUV</a:t>
              </a:r>
            </a:p>
          </p:txBody>
        </p:sp>
        <p:cxnSp>
          <p:nvCxnSpPr>
            <p:cNvPr id="60" name="Straight Arrow Connector 59">
              <a:extLst>
                <a:ext uri="{FF2B5EF4-FFF2-40B4-BE49-F238E27FC236}">
                  <a16:creationId xmlns:a16="http://schemas.microsoft.com/office/drawing/2014/main" id="{4CE65B4B-F3E1-B840-A04A-6535D34102F7}"/>
                </a:ext>
              </a:extLst>
            </p:cNvPr>
            <p:cNvCxnSpPr>
              <a:cxnSpLocks/>
              <a:endCxn id="59" idx="1"/>
            </p:cNvCxnSpPr>
            <p:nvPr/>
          </p:nvCxnSpPr>
          <p:spPr>
            <a:xfrm>
              <a:off x="2055601" y="5973907"/>
              <a:ext cx="64261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15C4476B-A111-AA4E-B9B8-BCA22655DD17}"/>
                </a:ext>
              </a:extLst>
            </p:cNvPr>
            <p:cNvSpPr txBox="1"/>
            <p:nvPr/>
          </p:nvSpPr>
          <p:spPr>
            <a:xfrm>
              <a:off x="1942876" y="5236732"/>
              <a:ext cx="755335" cy="584775"/>
            </a:xfrm>
            <a:prstGeom prst="rect">
              <a:avLst/>
            </a:prstGeom>
            <a:noFill/>
          </p:spPr>
          <p:txBody>
            <a:bodyPr wrap="none" rtlCol="0">
              <a:spAutoFit/>
            </a:bodyPr>
            <a:lstStyle/>
            <a:p>
              <a:pPr algn="ctr"/>
              <a:r>
                <a:rPr lang="en-US" sz="1600" i="1" dirty="0"/>
                <a:t>RGB</a:t>
              </a:r>
            </a:p>
            <a:p>
              <a:pPr algn="ctr"/>
              <a:r>
                <a:rPr lang="en-US" sz="1600" i="1" dirty="0"/>
                <a:t>Image</a:t>
              </a:r>
            </a:p>
          </p:txBody>
        </p:sp>
      </p:gr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595E39A-B93E-6B43-8772-53EEE8BE7FE6}"/>
                  </a:ext>
                </a:extLst>
              </p:cNvPr>
              <p:cNvSpPr/>
              <p:nvPr/>
            </p:nvSpPr>
            <p:spPr>
              <a:xfrm>
                <a:off x="1462484" y="2514600"/>
                <a:ext cx="2923493" cy="16376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a:latin typeface="Cambria Math" panose="02040503050406030204" pitchFamily="18" charset="0"/>
                                </a:rPr>
                                <m:t>&amp;</m:t>
                              </m:r>
                              <m:r>
                                <a:rPr lang="en-US" i="1">
                                  <a:latin typeface="Cambria Math" panose="02040503050406030204" pitchFamily="18" charset="0"/>
                                </a:rPr>
                                <m:t>𝑌</m:t>
                              </m:r>
                              <m:r>
                                <a:rPr lang="en-US" i="0">
                                  <a:latin typeface="Cambria Math" panose="02040503050406030204" pitchFamily="18" charset="0"/>
                                </a:rPr>
                                <m:t>= </m:t>
                              </m:r>
                              <m:sSub>
                                <m:sSubPr>
                                  <m:ctrlPr>
                                    <a:rPr lang="en-US" i="1" smtClean="0">
                                      <a:solidFill>
                                        <a:srgbClr val="01A982"/>
                                      </a:solidFill>
                                      <a:latin typeface="Cambria Math" panose="02040503050406030204" pitchFamily="18" charset="0"/>
                                    </a:rPr>
                                  </m:ctrlPr>
                                </m:sSubPr>
                                <m:e>
                                  <m:r>
                                    <a:rPr lang="en-US" i="1">
                                      <a:solidFill>
                                        <a:srgbClr val="01A982"/>
                                      </a:solidFill>
                                      <a:latin typeface="Cambria Math" panose="02040503050406030204" pitchFamily="18" charset="0"/>
                                    </a:rPr>
                                    <m:t>𝑊</m:t>
                                  </m:r>
                                </m:e>
                                <m:sub>
                                  <m:r>
                                    <a:rPr lang="en-US" i="1">
                                      <a:solidFill>
                                        <a:srgbClr val="01A982"/>
                                      </a:solidFill>
                                      <a:latin typeface="Cambria Math" panose="02040503050406030204" pitchFamily="18" charset="0"/>
                                    </a:rPr>
                                    <m:t>𝑅</m:t>
                                  </m:r>
                                </m:sub>
                              </m:sSub>
                              <m:r>
                                <a:rPr lang="en-US" i="1">
                                  <a:latin typeface="Cambria Math" panose="02040503050406030204" pitchFamily="18" charset="0"/>
                                </a:rPr>
                                <m:t>𝑅</m:t>
                              </m:r>
                              <m:r>
                                <a:rPr lang="en-US" i="0">
                                  <a:latin typeface="Cambria Math" panose="02040503050406030204" pitchFamily="18" charset="0"/>
                                </a:rPr>
                                <m:t>+</m:t>
                              </m:r>
                              <m:sSub>
                                <m:sSubPr>
                                  <m:ctrlPr>
                                    <a:rPr lang="en-US" i="1" smtClean="0">
                                      <a:solidFill>
                                        <a:srgbClr val="01A982"/>
                                      </a:solidFill>
                                      <a:latin typeface="Cambria Math" panose="02040503050406030204" pitchFamily="18" charset="0"/>
                                    </a:rPr>
                                  </m:ctrlPr>
                                </m:sSubPr>
                                <m:e>
                                  <m:r>
                                    <a:rPr lang="en-US" i="1">
                                      <a:solidFill>
                                        <a:srgbClr val="01A982"/>
                                      </a:solidFill>
                                      <a:latin typeface="Cambria Math" panose="02040503050406030204" pitchFamily="18" charset="0"/>
                                    </a:rPr>
                                    <m:t>𝑊</m:t>
                                  </m:r>
                                </m:e>
                                <m:sub>
                                  <m:r>
                                    <a:rPr lang="en-US" i="1">
                                      <a:solidFill>
                                        <a:srgbClr val="01A982"/>
                                      </a:solidFill>
                                      <a:latin typeface="Cambria Math" panose="02040503050406030204" pitchFamily="18" charset="0"/>
                                    </a:rPr>
                                    <m:t>𝐺</m:t>
                                  </m:r>
                                </m:sub>
                              </m:sSub>
                              <m:r>
                                <a:rPr lang="en-US" i="1">
                                  <a:latin typeface="Cambria Math" panose="02040503050406030204" pitchFamily="18" charset="0"/>
                                </a:rPr>
                                <m:t>𝐺</m:t>
                              </m:r>
                              <m:r>
                                <a:rPr lang="en-US" i="0">
                                  <a:latin typeface="Cambria Math" panose="02040503050406030204" pitchFamily="18" charset="0"/>
                                </a:rPr>
                                <m:t>+</m:t>
                              </m:r>
                              <m:sSub>
                                <m:sSubPr>
                                  <m:ctrlPr>
                                    <a:rPr lang="en-US" i="1" smtClean="0">
                                      <a:solidFill>
                                        <a:srgbClr val="01A982"/>
                                      </a:solidFill>
                                      <a:latin typeface="Cambria Math" panose="02040503050406030204" pitchFamily="18" charset="0"/>
                                    </a:rPr>
                                  </m:ctrlPr>
                                </m:sSubPr>
                                <m:e>
                                  <m:r>
                                    <a:rPr lang="en-US" i="1">
                                      <a:solidFill>
                                        <a:srgbClr val="01A982"/>
                                      </a:solidFill>
                                      <a:latin typeface="Cambria Math" panose="02040503050406030204" pitchFamily="18" charset="0"/>
                                    </a:rPr>
                                    <m:t>𝑊</m:t>
                                  </m:r>
                                </m:e>
                                <m:sub>
                                  <m:r>
                                    <a:rPr lang="en-US" i="1">
                                      <a:solidFill>
                                        <a:srgbClr val="01A982"/>
                                      </a:solidFill>
                                      <a:latin typeface="Cambria Math" panose="02040503050406030204" pitchFamily="18" charset="0"/>
                                    </a:rPr>
                                    <m:t>𝐵</m:t>
                                  </m:r>
                                </m:sub>
                              </m:sSub>
                              <m:r>
                                <a:rPr lang="en-US" i="1">
                                  <a:latin typeface="Cambria Math" panose="02040503050406030204" pitchFamily="18" charset="0"/>
                                </a:rPr>
                                <m:t>𝐵</m:t>
                              </m:r>
                            </m:e>
                            <m:e>
                              <m:r>
                                <a:rPr lang="en-US" i="0">
                                  <a:latin typeface="Cambria Math" panose="02040503050406030204" pitchFamily="18" charset="0"/>
                                </a:rPr>
                                <m:t>&amp;</m:t>
                              </m:r>
                              <m:r>
                                <a:rPr lang="en-US" i="1">
                                  <a:latin typeface="Cambria Math" panose="02040503050406030204" pitchFamily="18" charset="0"/>
                                </a:rPr>
                                <m:t>𝑈</m:t>
                              </m:r>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f>
                                <m:fPr>
                                  <m:ctrlPr>
                                    <a:rPr lang="en-US" i="1">
                                      <a:latin typeface="Cambria Math" panose="02040503050406030204" pitchFamily="18" charset="0"/>
                                    </a:rPr>
                                  </m:ctrlPr>
                                </m:fPr>
                                <m:num>
                                  <m:r>
                                    <a:rPr lang="en-US" i="1">
                                      <a:latin typeface="Cambria Math" panose="02040503050406030204" pitchFamily="18" charset="0"/>
                                    </a:rPr>
                                    <m:t>𝐵</m:t>
                                  </m:r>
                                  <m:r>
                                    <a:rPr lang="en-US" i="0">
                                      <a:latin typeface="Cambria Math" panose="02040503050406030204" pitchFamily="18" charset="0"/>
                                    </a:rPr>
                                    <m:t>−</m:t>
                                  </m:r>
                                  <m:r>
                                    <a:rPr lang="en-US" i="1">
                                      <a:latin typeface="Cambria Math" panose="02040503050406030204" pitchFamily="18" charset="0"/>
                                    </a:rPr>
                                    <m:t>𝑌</m:t>
                                  </m:r>
                                </m:num>
                                <m:den>
                                  <m:r>
                                    <a:rPr lang="en-US" i="0">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𝐵</m:t>
                                      </m:r>
                                    </m:sub>
                                  </m:sSub>
                                </m:den>
                              </m:f>
                            </m:e>
                            <m:e>
                              <m:r>
                                <a:rPr lang="en-US" i="0">
                                  <a:latin typeface="Cambria Math" panose="02040503050406030204" pitchFamily="18" charset="0"/>
                                </a:rPr>
                                <m:t>&amp;</m:t>
                              </m:r>
                              <m:r>
                                <a:rPr lang="en-US" i="1">
                                  <a:latin typeface="Cambria Math" panose="02040503050406030204" pitchFamily="18" charset="0"/>
                                </a:rPr>
                                <m:t>𝑉</m:t>
                              </m:r>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f>
                                <m:fPr>
                                  <m:ctrlPr>
                                    <a:rPr lang="en-US" i="1">
                                      <a:latin typeface="Cambria Math" panose="02040503050406030204" pitchFamily="18" charset="0"/>
                                    </a:rPr>
                                  </m:ctrlPr>
                                </m:fPr>
                                <m:num>
                                  <m:r>
                                    <a:rPr lang="en-US" i="1">
                                      <a:latin typeface="Cambria Math" panose="02040503050406030204" pitchFamily="18" charset="0"/>
                                    </a:rPr>
                                    <m:t>𝑅</m:t>
                                  </m:r>
                                  <m:r>
                                    <a:rPr lang="en-US" i="0">
                                      <a:latin typeface="Cambria Math" panose="02040503050406030204" pitchFamily="18" charset="0"/>
                                    </a:rPr>
                                    <m:t>−</m:t>
                                  </m:r>
                                  <m:r>
                                    <a:rPr lang="en-US" i="1">
                                      <a:latin typeface="Cambria Math" panose="02040503050406030204" pitchFamily="18" charset="0"/>
                                    </a:rPr>
                                    <m:t>𝑌</m:t>
                                  </m:r>
                                </m:num>
                                <m:den>
                                  <m:r>
                                    <a:rPr lang="en-US" i="0">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𝑅</m:t>
                                      </m:r>
                                    </m:sub>
                                  </m:sSub>
                                </m:den>
                              </m:f>
                            </m:e>
                          </m:eqArr>
                        </m:e>
                      </m:d>
                      <m:r>
                        <a:rPr lang="en-US" i="0">
                          <a:latin typeface="Cambria Math" panose="02040503050406030204" pitchFamily="18" charset="0"/>
                        </a:rPr>
                        <m:t> </m:t>
                      </m:r>
                    </m:oMath>
                  </m:oMathPara>
                </a14:m>
                <a:endParaRPr lang="en-US" dirty="0"/>
              </a:p>
            </p:txBody>
          </p:sp>
        </mc:Choice>
        <mc:Fallback xmlns="">
          <p:sp>
            <p:nvSpPr>
              <p:cNvPr id="7" name="Rectangle 6">
                <a:extLst>
                  <a:ext uri="{FF2B5EF4-FFF2-40B4-BE49-F238E27FC236}">
                    <a16:creationId xmlns:a16="http://schemas.microsoft.com/office/drawing/2014/main" id="{E595E39A-B93E-6B43-8772-53EEE8BE7FE6}"/>
                  </a:ext>
                </a:extLst>
              </p:cNvPr>
              <p:cNvSpPr>
                <a:spLocks noRot="1" noChangeAspect="1" noMove="1" noResize="1" noEditPoints="1" noAdjustHandles="1" noChangeArrowheads="1" noChangeShapeType="1" noTextEdit="1"/>
              </p:cNvSpPr>
              <p:nvPr/>
            </p:nvSpPr>
            <p:spPr>
              <a:xfrm>
                <a:off x="1462484" y="2514600"/>
                <a:ext cx="2923493" cy="1637692"/>
              </a:xfrm>
              <a:prstGeom prst="rect">
                <a:avLst/>
              </a:prstGeom>
              <a:blipFill>
                <a:blip r:embed="rId5"/>
                <a:stretch>
                  <a:fillRect/>
                </a:stretch>
              </a:blipFill>
            </p:spPr>
            <p:txBody>
              <a:bodyPr/>
              <a:lstStyle/>
              <a:p>
                <a:r>
                  <a:rPr lang="en-US">
                    <a:noFill/>
                  </a:rPr>
                  <a:t> </a:t>
                </a:r>
              </a:p>
            </p:txBody>
          </p:sp>
        </mc:Fallback>
      </mc:AlternateContent>
      <p:cxnSp>
        <p:nvCxnSpPr>
          <p:cNvPr id="77" name="Straight Arrow Connector 76">
            <a:extLst>
              <a:ext uri="{FF2B5EF4-FFF2-40B4-BE49-F238E27FC236}">
                <a16:creationId xmlns:a16="http://schemas.microsoft.com/office/drawing/2014/main" id="{E6F0CDCC-0992-E440-B6DC-07693B505727}"/>
              </a:ext>
            </a:extLst>
          </p:cNvPr>
          <p:cNvCxnSpPr>
            <a:cxnSpLocks/>
          </p:cNvCxnSpPr>
          <p:nvPr/>
        </p:nvCxnSpPr>
        <p:spPr>
          <a:xfrm>
            <a:off x="2705324" y="4641791"/>
            <a:ext cx="0" cy="531262"/>
          </a:xfrm>
          <a:prstGeom prst="straightConnector1">
            <a:avLst/>
          </a:prstGeom>
          <a:ln w="38100">
            <a:solidFill>
              <a:srgbClr val="01A98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FE17C16-6AF6-BB41-85C3-6CB38B5D9C97}"/>
              </a:ext>
            </a:extLst>
          </p:cNvPr>
          <p:cNvSpPr/>
          <p:nvPr/>
        </p:nvSpPr>
        <p:spPr>
          <a:xfrm>
            <a:off x="4663343" y="3276600"/>
            <a:ext cx="5751336" cy="400110"/>
          </a:xfrm>
          <a:prstGeom prst="rect">
            <a:avLst/>
          </a:prstGeom>
        </p:spPr>
        <p:txBody>
          <a:bodyPr wrap="square">
            <a:spAutoFit/>
          </a:bodyPr>
          <a:lstStyle/>
          <a:p>
            <a:pPr lvl="1"/>
            <a:r>
              <a:rPr lang="en-US" sz="2000" dirty="0">
                <a:solidFill>
                  <a:srgbClr val="01A982"/>
                </a:solidFill>
              </a:rPr>
              <a:t>Minimize </a:t>
            </a:r>
            <a:r>
              <a:rPr lang="en-US" sz="2000" b="1" dirty="0">
                <a:solidFill>
                  <a:srgbClr val="01A982"/>
                </a:solidFill>
              </a:rPr>
              <a:t>gradient</a:t>
            </a:r>
            <a:r>
              <a:rPr lang="en-US" sz="2000" dirty="0">
                <a:solidFill>
                  <a:srgbClr val="01A982"/>
                </a:solidFill>
              </a:rPr>
              <a:t> on U&amp;V channels: </a:t>
            </a:r>
            <a:endParaRPr lang="en-US" sz="2000" b="1" dirty="0">
              <a:solidFill>
                <a:srgbClr val="01A982"/>
              </a:solidFill>
            </a:endParaRPr>
          </a:p>
        </p:txBody>
      </p:sp>
      <p:sp>
        <p:nvSpPr>
          <p:cNvPr id="8" name="Freeform 7">
            <a:extLst>
              <a:ext uri="{FF2B5EF4-FFF2-40B4-BE49-F238E27FC236}">
                <a16:creationId xmlns:a16="http://schemas.microsoft.com/office/drawing/2014/main" id="{6D19EE34-DBBC-F64F-9845-1C7EEC49BC86}"/>
              </a:ext>
            </a:extLst>
          </p:cNvPr>
          <p:cNvSpPr/>
          <p:nvPr/>
        </p:nvSpPr>
        <p:spPr bwMode="ltGray">
          <a:xfrm>
            <a:off x="3038769" y="3742294"/>
            <a:ext cx="3080087" cy="1439824"/>
          </a:xfrm>
          <a:custGeom>
            <a:avLst/>
            <a:gdLst>
              <a:gd name="connsiteX0" fmla="*/ 0 w 3269672"/>
              <a:gd name="connsiteY0" fmla="*/ 900760 h 970032"/>
              <a:gd name="connsiteX1" fmla="*/ 1080654 w 3269672"/>
              <a:gd name="connsiteY1" fmla="*/ 214 h 970032"/>
              <a:gd name="connsiteX2" fmla="*/ 3269672 w 3269672"/>
              <a:gd name="connsiteY2" fmla="*/ 970032 h 970032"/>
              <a:gd name="connsiteX0" fmla="*/ 0 w 3269672"/>
              <a:gd name="connsiteY0" fmla="*/ 1370552 h 1439824"/>
              <a:gd name="connsiteX1" fmla="*/ 1579478 w 3269672"/>
              <a:gd name="connsiteY1" fmla="*/ 106 h 1439824"/>
              <a:gd name="connsiteX2" fmla="*/ 3269672 w 3269672"/>
              <a:gd name="connsiteY2" fmla="*/ 1439824 h 1439824"/>
            </a:gdLst>
            <a:ahLst/>
            <a:cxnLst>
              <a:cxn ang="0">
                <a:pos x="connsiteX0" y="connsiteY0"/>
              </a:cxn>
              <a:cxn ang="0">
                <a:pos x="connsiteX1" y="connsiteY1"/>
              </a:cxn>
              <a:cxn ang="0">
                <a:pos x="connsiteX2" y="connsiteY2"/>
              </a:cxn>
            </a:cxnLst>
            <a:rect l="l" t="t" r="r" b="b"/>
            <a:pathLst>
              <a:path w="3269672" h="1439824">
                <a:moveTo>
                  <a:pt x="0" y="1370552"/>
                </a:moveTo>
                <a:cubicBezTo>
                  <a:pt x="267854" y="914506"/>
                  <a:pt x="1034533" y="-11439"/>
                  <a:pt x="1579478" y="106"/>
                </a:cubicBezTo>
                <a:cubicBezTo>
                  <a:pt x="2124423" y="11651"/>
                  <a:pt x="2447635" y="960687"/>
                  <a:pt x="3269672" y="1439824"/>
                </a:cubicBezTo>
              </a:path>
            </a:pathLst>
          </a:custGeom>
          <a:noFill/>
          <a:ln w="38100">
            <a:solidFill>
              <a:srgbClr val="01A982"/>
            </a:solidFill>
            <a:prstDash val="sysDot"/>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280F227-F463-9E4D-87C0-4991C5B96B33}"/>
                  </a:ext>
                </a:extLst>
              </p:cNvPr>
              <p:cNvSpPr/>
              <p:nvPr/>
            </p:nvSpPr>
            <p:spPr>
              <a:xfrm>
                <a:off x="5728429" y="3637614"/>
                <a:ext cx="5091971" cy="554383"/>
              </a:xfrm>
              <a:prstGeom prst="rect">
                <a:avLst/>
              </a:prstGeom>
            </p:spPr>
            <p:txBody>
              <a:bodyPr wrap="none">
                <a:spAutoFit/>
              </a:bodyPr>
              <a:lstStyle/>
              <a:p>
                <a:pPr algn="ctr"/>
                <a14:m>
                  <m:oMath xmlns:m="http://schemas.openxmlformats.org/officeDocument/2006/math">
                    <m:func>
                      <m:funcPr>
                        <m:ctrlPr>
                          <a:rPr lang="en-US" sz="2000" i="1">
                            <a:latin typeface="Cambria Math" panose="02040503050406030204" pitchFamily="18" charset="0"/>
                          </a:rPr>
                        </m:ctrlPr>
                      </m:funcPr>
                      <m:fName>
                        <m:limLow>
                          <m:limLowPr>
                            <m:ctrlPr>
                              <a:rPr lang="en-US" sz="2000" i="1">
                                <a:latin typeface="Cambria Math" panose="02040503050406030204" pitchFamily="18" charset="0"/>
                              </a:rPr>
                            </m:ctrlPr>
                          </m:limLowPr>
                          <m:e>
                            <m:r>
                              <m:rPr>
                                <m:sty m:val="p"/>
                              </m:rPr>
                              <a:rPr lang="en-US" sz="2000">
                                <a:latin typeface="Cambria Math" panose="02040503050406030204" pitchFamily="18" charset="0"/>
                              </a:rPr>
                              <m:t>min</m:t>
                            </m:r>
                          </m:e>
                          <m:lim>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𝑅</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𝐺</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𝐵</m:t>
                                </m:r>
                              </m:sub>
                            </m:sSub>
                          </m:lim>
                        </m:limLow>
                      </m:fName>
                      <m:e>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𝑁</m:t>
                            </m:r>
                          </m:sup>
                          <m:e>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𝑔</m:t>
                                    </m:r>
                                  </m:e>
                                  <m:sub>
                                    <m:r>
                                      <a:rPr lang="en-US" sz="2000" i="1">
                                        <a:latin typeface="Cambria Math" panose="02040503050406030204" pitchFamily="18" charset="0"/>
                                      </a:rPr>
                                      <m:t>𝑈</m:t>
                                    </m:r>
                                  </m:sub>
                                  <m:sup>
                                    <m:r>
                                      <a:rPr lang="en-US" sz="2000" i="1">
                                        <a:latin typeface="Cambria Math" panose="02040503050406030204" pitchFamily="18" charset="0"/>
                                      </a:rPr>
                                      <m:t>𝑖</m:t>
                                    </m:r>
                                  </m:sup>
                                </m:sSubSup>
                              </m:e>
                            </m:d>
                          </m:e>
                        </m:nary>
                      </m:e>
                    </m:func>
                  </m:oMath>
                </a14:m>
                <a:r>
                  <a:rPr lang="en-US" sz="2000" dirty="0"/>
                  <a:t>  and </a:t>
                </a:r>
                <a14:m>
                  <m:oMath xmlns:m="http://schemas.openxmlformats.org/officeDocument/2006/math">
                    <m:func>
                      <m:funcPr>
                        <m:ctrlPr>
                          <a:rPr lang="en-US" sz="2000" i="1">
                            <a:latin typeface="Cambria Math" panose="02040503050406030204" pitchFamily="18" charset="0"/>
                          </a:rPr>
                        </m:ctrlPr>
                      </m:funcPr>
                      <m:fName>
                        <m:limLow>
                          <m:limLowPr>
                            <m:ctrlPr>
                              <a:rPr lang="en-US" sz="2000" i="1">
                                <a:latin typeface="Cambria Math" panose="02040503050406030204" pitchFamily="18" charset="0"/>
                              </a:rPr>
                            </m:ctrlPr>
                          </m:limLowPr>
                          <m:e>
                            <m:r>
                              <m:rPr>
                                <m:sty m:val="p"/>
                              </m:rPr>
                              <a:rPr lang="en-US" sz="2000">
                                <a:latin typeface="Cambria Math" panose="02040503050406030204" pitchFamily="18" charset="0"/>
                              </a:rPr>
                              <m:t>min</m:t>
                            </m:r>
                          </m:e>
                          <m:lim>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𝑅</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𝐺</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𝐵</m:t>
                                </m:r>
                              </m:sub>
                            </m:sSub>
                          </m:lim>
                        </m:limLow>
                      </m:fName>
                      <m:e>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𝑁</m:t>
                            </m:r>
                          </m:sup>
                          <m:e>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𝑔</m:t>
                                    </m:r>
                                  </m:e>
                                  <m:sub>
                                    <m:r>
                                      <a:rPr lang="en-US" sz="2000" i="1">
                                        <a:latin typeface="Cambria Math" panose="02040503050406030204" pitchFamily="18" charset="0"/>
                                      </a:rPr>
                                      <m:t>𝑉</m:t>
                                    </m:r>
                                  </m:sub>
                                  <m:sup>
                                    <m:r>
                                      <a:rPr lang="en-US" sz="2000" i="1">
                                        <a:latin typeface="Cambria Math" panose="02040503050406030204" pitchFamily="18" charset="0"/>
                                      </a:rPr>
                                      <m:t>𝑖</m:t>
                                    </m:r>
                                  </m:sup>
                                </m:sSubSup>
                              </m:e>
                            </m:d>
                          </m:e>
                        </m:nary>
                      </m:e>
                    </m:func>
                  </m:oMath>
                </a14:m>
                <a:r>
                  <a:rPr lang="en-US" sz="2000" dirty="0"/>
                  <a:t> </a:t>
                </a:r>
              </a:p>
            </p:txBody>
          </p:sp>
        </mc:Choice>
        <mc:Fallback xmlns="">
          <p:sp>
            <p:nvSpPr>
              <p:cNvPr id="9" name="Rectangle 8">
                <a:extLst>
                  <a:ext uri="{FF2B5EF4-FFF2-40B4-BE49-F238E27FC236}">
                    <a16:creationId xmlns:a16="http://schemas.microsoft.com/office/drawing/2014/main" id="{7280F227-F463-9E4D-87C0-4991C5B96B33}"/>
                  </a:ext>
                </a:extLst>
              </p:cNvPr>
              <p:cNvSpPr>
                <a:spLocks noRot="1" noChangeAspect="1" noMove="1" noResize="1" noEditPoints="1" noAdjustHandles="1" noChangeArrowheads="1" noChangeShapeType="1" noTextEdit="1"/>
              </p:cNvSpPr>
              <p:nvPr/>
            </p:nvSpPr>
            <p:spPr>
              <a:xfrm>
                <a:off x="5728429" y="3637614"/>
                <a:ext cx="5091971" cy="554383"/>
              </a:xfrm>
              <a:prstGeom prst="rect">
                <a:avLst/>
              </a:prstGeom>
              <a:blipFill>
                <a:blip r:embed="rId6"/>
                <a:stretch>
                  <a:fillRect t="-75556" b="-104444"/>
                </a:stretch>
              </a:blipFill>
            </p:spPr>
            <p:txBody>
              <a:bodyPr/>
              <a:lstStyle/>
              <a:p>
                <a:r>
                  <a:rPr lang="en-US">
                    <a:noFill/>
                  </a:rPr>
                  <a:t> </a:t>
                </a:r>
              </a:p>
            </p:txBody>
          </p:sp>
        </mc:Fallback>
      </mc:AlternateContent>
      <p:grpSp>
        <p:nvGrpSpPr>
          <p:cNvPr id="33" name="Gruppierung 6">
            <a:extLst>
              <a:ext uri="{FF2B5EF4-FFF2-40B4-BE49-F238E27FC236}">
                <a16:creationId xmlns:a16="http://schemas.microsoft.com/office/drawing/2014/main" id="{BB0AEFCC-C473-904D-92AA-18DE1E968A2B}"/>
              </a:ext>
            </a:extLst>
          </p:cNvPr>
          <p:cNvGrpSpPr/>
          <p:nvPr/>
        </p:nvGrpSpPr>
        <p:grpSpPr>
          <a:xfrm>
            <a:off x="6287672" y="-18918"/>
            <a:ext cx="5365750" cy="383109"/>
            <a:chOff x="0" y="6477000"/>
            <a:chExt cx="4953000" cy="383109"/>
          </a:xfrm>
        </p:grpSpPr>
        <p:sp>
          <p:nvSpPr>
            <p:cNvPr id="34" name="Eingebuchteter Richtungspfeil 7">
              <a:extLst>
                <a:ext uri="{FF2B5EF4-FFF2-40B4-BE49-F238E27FC236}">
                  <a16:creationId xmlns:a16="http://schemas.microsoft.com/office/drawing/2014/main" id="{EA42FA29-AD55-C147-8637-B7C350267047}"/>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35" name="Eingebuchteter Richtungspfeil 8">
              <a:extLst>
                <a:ext uri="{FF2B5EF4-FFF2-40B4-BE49-F238E27FC236}">
                  <a16:creationId xmlns:a16="http://schemas.microsoft.com/office/drawing/2014/main" id="{8A9E765D-2B4D-D04C-88D6-68ACDD766A94}"/>
                </a:ext>
              </a:extLst>
            </p:cNvPr>
            <p:cNvSpPr/>
            <p:nvPr/>
          </p:nvSpPr>
          <p:spPr bwMode="auto">
            <a:xfrm>
              <a:off x="16002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Design</a:t>
              </a:r>
              <a:endParaRPr lang="en-US" b="1" dirty="0">
                <a:solidFill>
                  <a:srgbClr val="FFC000"/>
                </a:solidFill>
              </a:endParaRPr>
            </a:p>
          </p:txBody>
        </p:sp>
        <p:sp>
          <p:nvSpPr>
            <p:cNvPr id="36" name="Eingebuchteter Richtungspfeil 9">
              <a:extLst>
                <a:ext uri="{FF2B5EF4-FFF2-40B4-BE49-F238E27FC236}">
                  <a16:creationId xmlns:a16="http://schemas.microsoft.com/office/drawing/2014/main" id="{1D81A1A5-1790-F148-803F-07FE8EC842E1}"/>
                </a:ext>
              </a:extLst>
            </p:cNvPr>
            <p:cNvSpPr/>
            <p:nvPr/>
          </p:nvSpPr>
          <p:spPr bwMode="auto">
            <a:xfrm>
              <a:off x="32004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defTabSz="914400" fontAlgn="base">
                <a:spcBef>
                  <a:spcPct val="0"/>
                </a:spcBef>
                <a:spcAft>
                  <a:spcPct val="0"/>
                </a:spcAft>
              </a:pPr>
              <a:r>
                <a:rPr lang="en-US" altLang="zh-CN" b="1" dirty="0"/>
                <a:t>Evaluation</a:t>
              </a:r>
              <a:endParaRPr lang="en-US" b="1" dirty="0"/>
            </a:p>
          </p:txBody>
        </p:sp>
      </p:grpSp>
    </p:spTree>
    <p:extLst>
      <p:ext uri="{BB962C8B-B14F-4D97-AF65-F5344CB8AC3E}">
        <p14:creationId xmlns:p14="http://schemas.microsoft.com/office/powerpoint/2010/main" val="207506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DNN-aware color space optimization</a:t>
            </a:r>
          </a:p>
        </p:txBody>
      </p:sp>
      <p:sp>
        <p:nvSpPr>
          <p:cNvPr id="2" name="Content Placeholder 1"/>
          <p:cNvSpPr>
            <a:spLocks noGrp="1"/>
          </p:cNvSpPr>
          <p:nvPr>
            <p:ph idx="1"/>
          </p:nvPr>
        </p:nvSpPr>
        <p:spPr>
          <a:xfrm>
            <a:off x="609600" y="1524000"/>
            <a:ext cx="10969784" cy="4571999"/>
          </a:xfrm>
        </p:spPr>
        <p:txBody>
          <a:bodyPr>
            <a:normAutofit/>
          </a:bodyPr>
          <a:lstStyle/>
          <a:p>
            <a:r>
              <a:rPr lang="en-US" sz="2000" dirty="0"/>
              <a:t>Concentrate more sensitivity in Y channel</a:t>
            </a:r>
          </a:p>
          <a:p>
            <a:r>
              <a:rPr lang="en-US" sz="2000" dirty="0"/>
              <a:t>Suppress the sensitivity of U &amp; V channels</a:t>
            </a:r>
          </a:p>
          <a:p>
            <a:pPr marL="0" indent="0">
              <a:buNone/>
            </a:pPr>
            <a:endParaRPr lang="en-US" sz="2000" dirty="0"/>
          </a:p>
          <a:p>
            <a:endParaRPr lang="en-US" sz="2000" dirty="0"/>
          </a:p>
          <a:p>
            <a:endParaRPr lang="en-US" sz="2000" dirty="0"/>
          </a:p>
          <a:p>
            <a:endParaRPr lang="en-US" sz="2000" dirty="0"/>
          </a:p>
          <a:p>
            <a:endParaRPr lang="en-US" sz="2000" dirty="0"/>
          </a:p>
          <a:p>
            <a:endParaRPr lang="en-US" sz="2000" dirty="0"/>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16</a:t>
            </a:fld>
            <a:endParaRPr lang="en-US"/>
          </a:p>
        </p:txBody>
      </p:sp>
      <p:pic>
        <p:nvPicPr>
          <p:cNvPr id="10" name="Picture 9">
            <a:extLst>
              <a:ext uri="{FF2B5EF4-FFF2-40B4-BE49-F238E27FC236}">
                <a16:creationId xmlns:a16="http://schemas.microsoft.com/office/drawing/2014/main" id="{11F3823C-FEB2-1442-84CA-FD7D509487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0" y="2438400"/>
            <a:ext cx="5279866" cy="3252576"/>
          </a:xfrm>
          <a:prstGeom prst="rect">
            <a:avLst/>
          </a:prstGeom>
        </p:spPr>
      </p:pic>
      <p:sp>
        <p:nvSpPr>
          <p:cNvPr id="14" name="Text Placeholder 3">
            <a:extLst>
              <a:ext uri="{FF2B5EF4-FFF2-40B4-BE49-F238E27FC236}">
                <a16:creationId xmlns:a16="http://schemas.microsoft.com/office/drawing/2014/main" id="{1E71EE9E-6018-F149-9432-5876AE753518}"/>
              </a:ext>
            </a:extLst>
          </p:cNvPr>
          <p:cNvSpPr txBox="1">
            <a:spLocks/>
          </p:cNvSpPr>
          <p:nvPr/>
        </p:nvSpPr>
        <p:spPr>
          <a:xfrm>
            <a:off x="609440" y="934240"/>
            <a:ext cx="10969943" cy="381000"/>
          </a:xfrm>
          <a:prstGeom prst="rect">
            <a:avLst/>
          </a:prstGeom>
        </p:spPr>
        <p:txBody>
          <a:bodyPr/>
          <a:lst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US" sz="2400" dirty="0"/>
              <a:t>Effectiveness of G-YUV</a:t>
            </a:r>
          </a:p>
        </p:txBody>
      </p:sp>
      <p:grpSp>
        <p:nvGrpSpPr>
          <p:cNvPr id="15" name="Gruppierung 6">
            <a:extLst>
              <a:ext uri="{FF2B5EF4-FFF2-40B4-BE49-F238E27FC236}">
                <a16:creationId xmlns:a16="http://schemas.microsoft.com/office/drawing/2014/main" id="{9586FF20-93F3-DE48-B0EA-82C48433A36B}"/>
              </a:ext>
            </a:extLst>
          </p:cNvPr>
          <p:cNvGrpSpPr/>
          <p:nvPr/>
        </p:nvGrpSpPr>
        <p:grpSpPr>
          <a:xfrm>
            <a:off x="6287672" y="-18918"/>
            <a:ext cx="5365750" cy="383109"/>
            <a:chOff x="0" y="6477000"/>
            <a:chExt cx="4953000" cy="383109"/>
          </a:xfrm>
        </p:grpSpPr>
        <p:sp>
          <p:nvSpPr>
            <p:cNvPr id="16" name="Eingebuchteter Richtungspfeil 7">
              <a:extLst>
                <a:ext uri="{FF2B5EF4-FFF2-40B4-BE49-F238E27FC236}">
                  <a16:creationId xmlns:a16="http://schemas.microsoft.com/office/drawing/2014/main" id="{28D4D54E-85B9-5741-B6E8-AD439103A5E7}"/>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17" name="Eingebuchteter Richtungspfeil 8">
              <a:extLst>
                <a:ext uri="{FF2B5EF4-FFF2-40B4-BE49-F238E27FC236}">
                  <a16:creationId xmlns:a16="http://schemas.microsoft.com/office/drawing/2014/main" id="{60894344-59DD-B248-8BDD-403F737A1CF0}"/>
                </a:ext>
              </a:extLst>
            </p:cNvPr>
            <p:cNvSpPr/>
            <p:nvPr/>
          </p:nvSpPr>
          <p:spPr bwMode="auto">
            <a:xfrm>
              <a:off x="16002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Design</a:t>
              </a:r>
              <a:endParaRPr lang="en-US" b="1" dirty="0">
                <a:solidFill>
                  <a:srgbClr val="FFC000"/>
                </a:solidFill>
              </a:endParaRPr>
            </a:p>
          </p:txBody>
        </p:sp>
        <p:sp>
          <p:nvSpPr>
            <p:cNvPr id="18" name="Eingebuchteter Richtungspfeil 9">
              <a:extLst>
                <a:ext uri="{FF2B5EF4-FFF2-40B4-BE49-F238E27FC236}">
                  <a16:creationId xmlns:a16="http://schemas.microsoft.com/office/drawing/2014/main" id="{EA122A75-B9C4-854A-B675-10250D02BB9E}"/>
                </a:ext>
              </a:extLst>
            </p:cNvPr>
            <p:cNvSpPr/>
            <p:nvPr/>
          </p:nvSpPr>
          <p:spPr bwMode="auto">
            <a:xfrm>
              <a:off x="32004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defTabSz="914400" fontAlgn="base">
                <a:spcBef>
                  <a:spcPct val="0"/>
                </a:spcBef>
                <a:spcAft>
                  <a:spcPct val="0"/>
                </a:spcAft>
              </a:pPr>
              <a:r>
                <a:rPr lang="en-US" altLang="zh-CN" b="1" dirty="0"/>
                <a:t>Evaluation</a:t>
              </a:r>
              <a:endParaRPr lang="en-US" b="1" dirty="0"/>
            </a:p>
          </p:txBody>
        </p:sp>
      </p:grpSp>
    </p:spTree>
    <p:extLst>
      <p:ext uri="{BB962C8B-B14F-4D97-AF65-F5344CB8AC3E}">
        <p14:creationId xmlns:p14="http://schemas.microsoft.com/office/powerpoint/2010/main" val="207429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lstStyle/>
          <a:p>
            <a:r>
              <a:rPr lang="en-US" dirty="0"/>
              <a:t>Evaluation</a:t>
            </a:r>
          </a:p>
        </p:txBody>
      </p:sp>
      <p:sp>
        <p:nvSpPr>
          <p:cNvPr id="4" name="Slide Number Placeholder 3"/>
          <p:cNvSpPr>
            <a:spLocks noGrp="1"/>
          </p:cNvSpPr>
          <p:nvPr>
            <p:ph type="sldNum" sz="quarter" idx="12"/>
          </p:nvPr>
        </p:nvSpPr>
        <p:spPr/>
        <p:txBody>
          <a:bodyPr/>
          <a:lstStyle/>
          <a:p>
            <a:fld id="{B016F8AB-BCEA-4347-8BA6-BE776009BC89}" type="slidenum">
              <a:rPr lang="en-US" smtClean="0"/>
              <a:pPr/>
              <a:t>17</a:t>
            </a:fld>
            <a:endParaRPr lang="en-US"/>
          </a:p>
        </p:txBody>
      </p:sp>
    </p:spTree>
    <p:extLst>
      <p:ext uri="{BB962C8B-B14F-4D97-AF65-F5344CB8AC3E}">
        <p14:creationId xmlns:p14="http://schemas.microsoft.com/office/powerpoint/2010/main" val="94572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Evaluation setup</a:t>
            </a:r>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18</a:t>
            </a:fld>
            <a:endParaRPr lang="en-US"/>
          </a:p>
        </p:txBody>
      </p:sp>
      <p:sp>
        <p:nvSpPr>
          <p:cNvPr id="12" name="Rounded Rectangle 11">
            <a:extLst>
              <a:ext uri="{FF2B5EF4-FFF2-40B4-BE49-F238E27FC236}">
                <a16:creationId xmlns:a16="http://schemas.microsoft.com/office/drawing/2014/main" id="{E49577C7-57BC-8448-B381-0D307F79B18E}"/>
              </a:ext>
            </a:extLst>
          </p:cNvPr>
          <p:cNvSpPr/>
          <p:nvPr/>
        </p:nvSpPr>
        <p:spPr bwMode="ltGray">
          <a:xfrm>
            <a:off x="3241769" y="2015414"/>
            <a:ext cx="2057400" cy="137160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solidFill>
                  <a:schemeClr val="tx1"/>
                </a:solidFill>
              </a:rPr>
              <a:t>Semantic Segmentation</a:t>
            </a:r>
          </a:p>
        </p:txBody>
      </p:sp>
      <p:sp>
        <p:nvSpPr>
          <p:cNvPr id="13" name="Rounded Rectangle 12">
            <a:extLst>
              <a:ext uri="{FF2B5EF4-FFF2-40B4-BE49-F238E27FC236}">
                <a16:creationId xmlns:a16="http://schemas.microsoft.com/office/drawing/2014/main" id="{EFEF9555-57A7-904B-B382-0561B2066BC0}"/>
              </a:ext>
            </a:extLst>
          </p:cNvPr>
          <p:cNvSpPr/>
          <p:nvPr/>
        </p:nvSpPr>
        <p:spPr bwMode="ltGray">
          <a:xfrm>
            <a:off x="6192353" y="2015414"/>
            <a:ext cx="2057400" cy="137160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solidFill>
                  <a:schemeClr val="tx1"/>
                </a:solidFill>
              </a:rPr>
              <a:t>Image Classification</a:t>
            </a:r>
          </a:p>
        </p:txBody>
      </p:sp>
      <p:sp>
        <p:nvSpPr>
          <p:cNvPr id="16" name="Rectangle 15">
            <a:extLst>
              <a:ext uri="{FF2B5EF4-FFF2-40B4-BE49-F238E27FC236}">
                <a16:creationId xmlns:a16="http://schemas.microsoft.com/office/drawing/2014/main" id="{08748636-896A-E14D-80BF-93D35E50D6F8}"/>
              </a:ext>
            </a:extLst>
          </p:cNvPr>
          <p:cNvSpPr/>
          <p:nvPr/>
        </p:nvSpPr>
        <p:spPr bwMode="ltGray">
          <a:xfrm>
            <a:off x="955609" y="2088740"/>
            <a:ext cx="1676559" cy="386748"/>
          </a:xfrm>
          <a:prstGeom prst="rect">
            <a:avLst/>
          </a:prstGeom>
          <a:solidFill>
            <a:srgbClr val="01A98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DRN-D-22</a:t>
            </a:r>
          </a:p>
        </p:txBody>
      </p:sp>
      <p:sp>
        <p:nvSpPr>
          <p:cNvPr id="17" name="Rectangle 16">
            <a:extLst>
              <a:ext uri="{FF2B5EF4-FFF2-40B4-BE49-F238E27FC236}">
                <a16:creationId xmlns:a16="http://schemas.microsoft.com/office/drawing/2014/main" id="{E0DBAB0D-7431-1F48-80A1-0CF70F29CC2E}"/>
              </a:ext>
            </a:extLst>
          </p:cNvPr>
          <p:cNvSpPr/>
          <p:nvPr/>
        </p:nvSpPr>
        <p:spPr bwMode="ltGray">
          <a:xfrm>
            <a:off x="955609" y="3000266"/>
            <a:ext cx="1676559" cy="386748"/>
          </a:xfrm>
          <a:prstGeom prst="rect">
            <a:avLst/>
          </a:prstGeom>
          <a:solidFill>
            <a:srgbClr val="01A98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dirty="0"/>
              <a:t>DRN-D-38</a:t>
            </a:r>
          </a:p>
        </p:txBody>
      </p:sp>
      <p:sp>
        <p:nvSpPr>
          <p:cNvPr id="18" name="Rectangle 17">
            <a:extLst>
              <a:ext uri="{FF2B5EF4-FFF2-40B4-BE49-F238E27FC236}">
                <a16:creationId xmlns:a16="http://schemas.microsoft.com/office/drawing/2014/main" id="{B253858A-DC93-C547-AC4C-B7330ED60164}"/>
              </a:ext>
            </a:extLst>
          </p:cNvPr>
          <p:cNvSpPr/>
          <p:nvPr/>
        </p:nvSpPr>
        <p:spPr bwMode="ltGray">
          <a:xfrm>
            <a:off x="8804289" y="1628666"/>
            <a:ext cx="1676559" cy="386748"/>
          </a:xfrm>
          <a:prstGeom prst="rect">
            <a:avLst/>
          </a:prstGeom>
          <a:solidFill>
            <a:srgbClr val="01A98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dirty="0"/>
              <a:t>SqueezeNet</a:t>
            </a:r>
          </a:p>
        </p:txBody>
      </p:sp>
      <p:sp>
        <p:nvSpPr>
          <p:cNvPr id="19" name="Rectangle 18">
            <a:extLst>
              <a:ext uri="{FF2B5EF4-FFF2-40B4-BE49-F238E27FC236}">
                <a16:creationId xmlns:a16="http://schemas.microsoft.com/office/drawing/2014/main" id="{E7AD498B-C0E3-9747-878F-7B0C189DBEA0}"/>
              </a:ext>
            </a:extLst>
          </p:cNvPr>
          <p:cNvSpPr/>
          <p:nvPr/>
        </p:nvSpPr>
        <p:spPr bwMode="ltGray">
          <a:xfrm>
            <a:off x="8804288" y="2153444"/>
            <a:ext cx="1676559" cy="386748"/>
          </a:xfrm>
          <a:prstGeom prst="rect">
            <a:avLst/>
          </a:prstGeom>
          <a:solidFill>
            <a:srgbClr val="01A98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dirty="0"/>
              <a:t>AlexNet</a:t>
            </a:r>
          </a:p>
        </p:txBody>
      </p:sp>
      <p:sp>
        <p:nvSpPr>
          <p:cNvPr id="20" name="Rectangle 19">
            <a:extLst>
              <a:ext uri="{FF2B5EF4-FFF2-40B4-BE49-F238E27FC236}">
                <a16:creationId xmlns:a16="http://schemas.microsoft.com/office/drawing/2014/main" id="{AC8A0902-860C-064C-9E67-5D97A9B51AB3}"/>
              </a:ext>
            </a:extLst>
          </p:cNvPr>
          <p:cNvSpPr/>
          <p:nvPr/>
        </p:nvSpPr>
        <p:spPr bwMode="ltGray">
          <a:xfrm>
            <a:off x="8804288" y="2678222"/>
            <a:ext cx="1676559" cy="386748"/>
          </a:xfrm>
          <a:prstGeom prst="rect">
            <a:avLst/>
          </a:prstGeom>
          <a:solidFill>
            <a:srgbClr val="01A98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dirty="0"/>
              <a:t>ResNet-18</a:t>
            </a:r>
          </a:p>
        </p:txBody>
      </p:sp>
      <p:sp>
        <p:nvSpPr>
          <p:cNvPr id="21" name="Rectangle 20">
            <a:extLst>
              <a:ext uri="{FF2B5EF4-FFF2-40B4-BE49-F238E27FC236}">
                <a16:creationId xmlns:a16="http://schemas.microsoft.com/office/drawing/2014/main" id="{A80E6D07-EB55-6243-9FF1-9A8A9AD2F42B}"/>
              </a:ext>
            </a:extLst>
          </p:cNvPr>
          <p:cNvSpPr/>
          <p:nvPr/>
        </p:nvSpPr>
        <p:spPr bwMode="ltGray">
          <a:xfrm>
            <a:off x="8804288" y="3246774"/>
            <a:ext cx="1676559" cy="386748"/>
          </a:xfrm>
          <a:prstGeom prst="rect">
            <a:avLst/>
          </a:prstGeom>
          <a:solidFill>
            <a:srgbClr val="01A98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dirty="0"/>
              <a:t>VGG-18</a:t>
            </a:r>
          </a:p>
        </p:txBody>
      </p:sp>
      <p:sp>
        <p:nvSpPr>
          <p:cNvPr id="22" name="Left Brace 21">
            <a:extLst>
              <a:ext uri="{FF2B5EF4-FFF2-40B4-BE49-F238E27FC236}">
                <a16:creationId xmlns:a16="http://schemas.microsoft.com/office/drawing/2014/main" id="{934D9F74-48E2-9C42-BD67-73B09DDA644C}"/>
              </a:ext>
            </a:extLst>
          </p:cNvPr>
          <p:cNvSpPr/>
          <p:nvPr/>
        </p:nvSpPr>
        <p:spPr>
          <a:xfrm rot="5400000">
            <a:off x="5483103" y="-660569"/>
            <a:ext cx="381001" cy="483595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2C78AEA8-6C77-F74A-B7B6-088797129AC5}"/>
              </a:ext>
            </a:extLst>
          </p:cNvPr>
          <p:cNvSpPr txBox="1"/>
          <p:nvPr/>
        </p:nvSpPr>
        <p:spPr>
          <a:xfrm>
            <a:off x="4472261" y="1082180"/>
            <a:ext cx="2402684" cy="461665"/>
          </a:xfrm>
          <a:prstGeom prst="rect">
            <a:avLst/>
          </a:prstGeom>
          <a:noFill/>
        </p:spPr>
        <p:txBody>
          <a:bodyPr wrap="square" rtlCol="0">
            <a:spAutoFit/>
          </a:bodyPr>
          <a:lstStyle/>
          <a:p>
            <a:pPr algn="ctr"/>
            <a:r>
              <a:rPr lang="en-US" sz="2400" b="1" dirty="0"/>
              <a:t>2 CV Tasks</a:t>
            </a:r>
          </a:p>
        </p:txBody>
      </p:sp>
      <p:sp>
        <p:nvSpPr>
          <p:cNvPr id="25" name="Left Brace 24">
            <a:extLst>
              <a:ext uri="{FF2B5EF4-FFF2-40B4-BE49-F238E27FC236}">
                <a16:creationId xmlns:a16="http://schemas.microsoft.com/office/drawing/2014/main" id="{A6CA9F56-3A55-BA49-B2FB-8429D7B88864}"/>
              </a:ext>
            </a:extLst>
          </p:cNvPr>
          <p:cNvSpPr/>
          <p:nvPr/>
        </p:nvSpPr>
        <p:spPr>
          <a:xfrm rot="10800000">
            <a:off x="2739717" y="2088740"/>
            <a:ext cx="381001" cy="1298274"/>
          </a:xfrm>
          <a:prstGeom prst="leftBrace">
            <a:avLst/>
          </a:prstGeom>
          <a:ln w="38100">
            <a:solidFill>
              <a:srgbClr val="01A9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Left Brace 25">
            <a:extLst>
              <a:ext uri="{FF2B5EF4-FFF2-40B4-BE49-F238E27FC236}">
                <a16:creationId xmlns:a16="http://schemas.microsoft.com/office/drawing/2014/main" id="{8A6DE8F1-862C-2644-A67F-73AB8C9A58BE}"/>
              </a:ext>
            </a:extLst>
          </p:cNvPr>
          <p:cNvSpPr/>
          <p:nvPr/>
        </p:nvSpPr>
        <p:spPr>
          <a:xfrm>
            <a:off x="8256680" y="1628666"/>
            <a:ext cx="381001" cy="1992696"/>
          </a:xfrm>
          <a:prstGeom prst="leftBrace">
            <a:avLst/>
          </a:prstGeom>
          <a:ln w="38100">
            <a:solidFill>
              <a:srgbClr val="01A9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D086B05D-07BE-9E43-8706-105E60EE43D0}"/>
              </a:ext>
            </a:extLst>
          </p:cNvPr>
          <p:cNvSpPr txBox="1"/>
          <p:nvPr/>
        </p:nvSpPr>
        <p:spPr>
          <a:xfrm>
            <a:off x="7744772" y="1149259"/>
            <a:ext cx="3643470" cy="400110"/>
          </a:xfrm>
          <a:prstGeom prst="rect">
            <a:avLst/>
          </a:prstGeom>
          <a:noFill/>
        </p:spPr>
        <p:txBody>
          <a:bodyPr wrap="square" rtlCol="0">
            <a:spAutoFit/>
          </a:bodyPr>
          <a:lstStyle/>
          <a:p>
            <a:pPr algn="ctr"/>
            <a:r>
              <a:rPr lang="en-US" sz="2000" dirty="0"/>
              <a:t>4 classification DNNs</a:t>
            </a:r>
          </a:p>
        </p:txBody>
      </p:sp>
      <p:sp>
        <p:nvSpPr>
          <p:cNvPr id="28" name="TextBox 27">
            <a:extLst>
              <a:ext uri="{FF2B5EF4-FFF2-40B4-BE49-F238E27FC236}">
                <a16:creationId xmlns:a16="http://schemas.microsoft.com/office/drawing/2014/main" id="{FD7E5427-9CE6-5F4C-91EA-C238B8521667}"/>
              </a:ext>
            </a:extLst>
          </p:cNvPr>
          <p:cNvSpPr txBox="1"/>
          <p:nvPr/>
        </p:nvSpPr>
        <p:spPr>
          <a:xfrm>
            <a:off x="-34636" y="1499406"/>
            <a:ext cx="3643470" cy="400110"/>
          </a:xfrm>
          <a:prstGeom prst="rect">
            <a:avLst/>
          </a:prstGeom>
          <a:noFill/>
        </p:spPr>
        <p:txBody>
          <a:bodyPr wrap="square" rtlCol="0">
            <a:spAutoFit/>
          </a:bodyPr>
          <a:lstStyle/>
          <a:p>
            <a:pPr algn="ctr"/>
            <a:r>
              <a:rPr lang="en-US" sz="2000" dirty="0"/>
              <a:t>2 segmentation DNNs</a:t>
            </a:r>
          </a:p>
        </p:txBody>
      </p:sp>
      <p:sp>
        <p:nvSpPr>
          <p:cNvPr id="29" name="Oval 28">
            <a:extLst>
              <a:ext uri="{FF2B5EF4-FFF2-40B4-BE49-F238E27FC236}">
                <a16:creationId xmlns:a16="http://schemas.microsoft.com/office/drawing/2014/main" id="{DF78AFFE-F5B9-6C47-90BA-C53B8F6165A9}"/>
              </a:ext>
            </a:extLst>
          </p:cNvPr>
          <p:cNvSpPr/>
          <p:nvPr/>
        </p:nvSpPr>
        <p:spPr bwMode="ltGray">
          <a:xfrm>
            <a:off x="3281601" y="3908346"/>
            <a:ext cx="2057400" cy="613156"/>
          </a:xfrm>
          <a:prstGeom prst="ellipse">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Cityscapes</a:t>
            </a:r>
          </a:p>
        </p:txBody>
      </p:sp>
      <p:sp>
        <p:nvSpPr>
          <p:cNvPr id="30" name="Oval 29">
            <a:extLst>
              <a:ext uri="{FF2B5EF4-FFF2-40B4-BE49-F238E27FC236}">
                <a16:creationId xmlns:a16="http://schemas.microsoft.com/office/drawing/2014/main" id="{10015B3D-B3C0-FE49-AC5C-51B91F18CEF4}"/>
              </a:ext>
            </a:extLst>
          </p:cNvPr>
          <p:cNvSpPr/>
          <p:nvPr/>
        </p:nvSpPr>
        <p:spPr bwMode="ltGray">
          <a:xfrm>
            <a:off x="6220062" y="3908346"/>
            <a:ext cx="2057400" cy="613156"/>
          </a:xfrm>
          <a:prstGeom prst="ellipse">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ImageNet</a:t>
            </a:r>
          </a:p>
        </p:txBody>
      </p:sp>
      <p:pic>
        <p:nvPicPr>
          <p:cNvPr id="31" name="Picture 30">
            <a:extLst>
              <a:ext uri="{FF2B5EF4-FFF2-40B4-BE49-F238E27FC236}">
                <a16:creationId xmlns:a16="http://schemas.microsoft.com/office/drawing/2014/main" id="{C99812CF-C20C-D441-9AD2-4072FCFD7A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6473" y="4843293"/>
            <a:ext cx="977034" cy="988619"/>
          </a:xfrm>
          <a:prstGeom prst="rect">
            <a:avLst/>
          </a:prstGeom>
        </p:spPr>
      </p:pic>
      <p:pic>
        <p:nvPicPr>
          <p:cNvPr id="32" name="Picture 31">
            <a:extLst>
              <a:ext uri="{FF2B5EF4-FFF2-40B4-BE49-F238E27FC236}">
                <a16:creationId xmlns:a16="http://schemas.microsoft.com/office/drawing/2014/main" id="{9DAC2F97-0882-7F4D-BBE3-E6DD6E12D0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3570" y="4788280"/>
            <a:ext cx="1038961" cy="1038961"/>
          </a:xfrm>
          <a:prstGeom prst="rect">
            <a:avLst/>
          </a:prstGeom>
        </p:spPr>
      </p:pic>
      <p:pic>
        <p:nvPicPr>
          <p:cNvPr id="33" name="Picture 32">
            <a:extLst>
              <a:ext uri="{FF2B5EF4-FFF2-40B4-BE49-F238E27FC236}">
                <a16:creationId xmlns:a16="http://schemas.microsoft.com/office/drawing/2014/main" id="{01897229-C0FF-5D48-B77E-F85FA1AAE0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0632" y="4843293"/>
            <a:ext cx="984593" cy="996268"/>
          </a:xfrm>
          <a:prstGeom prst="rect">
            <a:avLst/>
          </a:prstGeom>
        </p:spPr>
      </p:pic>
      <p:pic>
        <p:nvPicPr>
          <p:cNvPr id="37" name="Picture 36">
            <a:extLst>
              <a:ext uri="{FF2B5EF4-FFF2-40B4-BE49-F238E27FC236}">
                <a16:creationId xmlns:a16="http://schemas.microsoft.com/office/drawing/2014/main" id="{95AF8391-E475-894C-B3D7-D3029A517F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7803" y="4800600"/>
            <a:ext cx="1245791" cy="1038961"/>
          </a:xfrm>
          <a:prstGeom prst="rect">
            <a:avLst/>
          </a:prstGeom>
        </p:spPr>
      </p:pic>
      <p:sp>
        <p:nvSpPr>
          <p:cNvPr id="38" name="Rounded Rectangle 37">
            <a:extLst>
              <a:ext uri="{FF2B5EF4-FFF2-40B4-BE49-F238E27FC236}">
                <a16:creationId xmlns:a16="http://schemas.microsoft.com/office/drawing/2014/main" id="{1EDB6517-42D1-384E-99F7-1B246960FB3A}"/>
              </a:ext>
            </a:extLst>
          </p:cNvPr>
          <p:cNvSpPr/>
          <p:nvPr/>
        </p:nvSpPr>
        <p:spPr bwMode="ltGray">
          <a:xfrm>
            <a:off x="8277462" y="5186490"/>
            <a:ext cx="1061077" cy="386748"/>
          </a:xfrm>
          <a:prstGeom prst="roundRect">
            <a:avLst/>
          </a:prstGeom>
          <a:solidFill>
            <a:schemeClr val="tx1">
              <a:lumMod val="75000"/>
              <a:lumOff val="2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solidFill>
                  <a:srgbClr val="FFC000"/>
                </a:solidFill>
              </a:rPr>
              <a:t>GRACE</a:t>
            </a:r>
          </a:p>
        </p:txBody>
      </p:sp>
      <p:sp>
        <p:nvSpPr>
          <p:cNvPr id="39" name="TextBox 38">
            <a:extLst>
              <a:ext uri="{FF2B5EF4-FFF2-40B4-BE49-F238E27FC236}">
                <a16:creationId xmlns:a16="http://schemas.microsoft.com/office/drawing/2014/main" id="{5ED49299-F7D8-A74A-BCF2-806C4D5E5CF1}"/>
              </a:ext>
            </a:extLst>
          </p:cNvPr>
          <p:cNvSpPr txBox="1"/>
          <p:nvPr/>
        </p:nvSpPr>
        <p:spPr>
          <a:xfrm>
            <a:off x="592546" y="4014214"/>
            <a:ext cx="2402684" cy="461665"/>
          </a:xfrm>
          <a:prstGeom prst="rect">
            <a:avLst/>
          </a:prstGeom>
          <a:noFill/>
        </p:spPr>
        <p:txBody>
          <a:bodyPr wrap="square" rtlCol="0">
            <a:spAutoFit/>
          </a:bodyPr>
          <a:lstStyle/>
          <a:p>
            <a:pPr algn="ctr"/>
            <a:r>
              <a:rPr lang="en-US" sz="2400" b="1" dirty="0"/>
              <a:t>2 Datasets:</a:t>
            </a:r>
          </a:p>
        </p:txBody>
      </p:sp>
      <p:sp>
        <p:nvSpPr>
          <p:cNvPr id="40" name="TextBox 39">
            <a:extLst>
              <a:ext uri="{FF2B5EF4-FFF2-40B4-BE49-F238E27FC236}">
                <a16:creationId xmlns:a16="http://schemas.microsoft.com/office/drawing/2014/main" id="{95E4C0D8-4968-1846-BE15-511299686AC0}"/>
              </a:ext>
            </a:extLst>
          </p:cNvPr>
          <p:cNvSpPr txBox="1"/>
          <p:nvPr/>
        </p:nvSpPr>
        <p:spPr>
          <a:xfrm>
            <a:off x="592546" y="5111573"/>
            <a:ext cx="2402684" cy="461665"/>
          </a:xfrm>
          <a:prstGeom prst="rect">
            <a:avLst/>
          </a:prstGeom>
          <a:noFill/>
        </p:spPr>
        <p:txBody>
          <a:bodyPr wrap="square" rtlCol="0">
            <a:spAutoFit/>
          </a:bodyPr>
          <a:lstStyle/>
          <a:p>
            <a:pPr algn="ctr"/>
            <a:r>
              <a:rPr lang="en-US" sz="2400" b="1" dirty="0"/>
              <a:t>6 Formats:</a:t>
            </a:r>
          </a:p>
        </p:txBody>
      </p:sp>
      <p:pic>
        <p:nvPicPr>
          <p:cNvPr id="41" name="Picture 40">
            <a:extLst>
              <a:ext uri="{FF2B5EF4-FFF2-40B4-BE49-F238E27FC236}">
                <a16:creationId xmlns:a16="http://schemas.microsoft.com/office/drawing/2014/main" id="{BDE5EB1E-9FFC-6742-B73C-E4175BF4C0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11669" y="4843243"/>
            <a:ext cx="926763" cy="926763"/>
          </a:xfrm>
          <a:prstGeom prst="rect">
            <a:avLst/>
          </a:prstGeom>
        </p:spPr>
      </p:pic>
      <p:pic>
        <p:nvPicPr>
          <p:cNvPr id="43" name="Picture 42">
            <a:extLst>
              <a:ext uri="{FF2B5EF4-FFF2-40B4-BE49-F238E27FC236}">
                <a16:creationId xmlns:a16="http://schemas.microsoft.com/office/drawing/2014/main" id="{99A94245-2F85-AC4B-B980-A9E45E79CD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37434" y="4701549"/>
            <a:ext cx="984594" cy="1186146"/>
          </a:xfrm>
          <a:prstGeom prst="rect">
            <a:avLst/>
          </a:prstGeom>
        </p:spPr>
      </p:pic>
      <p:grpSp>
        <p:nvGrpSpPr>
          <p:cNvPr id="34" name="Gruppierung 6">
            <a:extLst>
              <a:ext uri="{FF2B5EF4-FFF2-40B4-BE49-F238E27FC236}">
                <a16:creationId xmlns:a16="http://schemas.microsoft.com/office/drawing/2014/main" id="{92CB5D20-240C-C44D-B9CB-7743739892A7}"/>
              </a:ext>
            </a:extLst>
          </p:cNvPr>
          <p:cNvGrpSpPr/>
          <p:nvPr/>
        </p:nvGrpSpPr>
        <p:grpSpPr>
          <a:xfrm>
            <a:off x="6287672" y="-18918"/>
            <a:ext cx="5365750" cy="383109"/>
            <a:chOff x="0" y="6477000"/>
            <a:chExt cx="4953000" cy="383109"/>
          </a:xfrm>
        </p:grpSpPr>
        <p:sp>
          <p:nvSpPr>
            <p:cNvPr id="35" name="Eingebuchteter Richtungspfeil 7">
              <a:extLst>
                <a:ext uri="{FF2B5EF4-FFF2-40B4-BE49-F238E27FC236}">
                  <a16:creationId xmlns:a16="http://schemas.microsoft.com/office/drawing/2014/main" id="{99DEBC83-BFC0-5D49-AC3F-17C676076EFF}"/>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36" name="Eingebuchteter Richtungspfeil 8">
              <a:extLst>
                <a:ext uri="{FF2B5EF4-FFF2-40B4-BE49-F238E27FC236}">
                  <a16:creationId xmlns:a16="http://schemas.microsoft.com/office/drawing/2014/main" id="{7FE44D9F-004E-1A4F-8BA9-EB642B26AFA5}"/>
                </a:ext>
              </a:extLst>
            </p:cNvPr>
            <p:cNvSpPr/>
            <p:nvPr/>
          </p:nvSpPr>
          <p:spPr bwMode="auto">
            <a:xfrm>
              <a:off x="16002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Design</a:t>
              </a:r>
              <a:endParaRPr lang="en-US" b="1" dirty="0"/>
            </a:p>
          </p:txBody>
        </p:sp>
        <p:sp>
          <p:nvSpPr>
            <p:cNvPr id="42" name="Eingebuchteter Richtungspfeil 9">
              <a:extLst>
                <a:ext uri="{FF2B5EF4-FFF2-40B4-BE49-F238E27FC236}">
                  <a16:creationId xmlns:a16="http://schemas.microsoft.com/office/drawing/2014/main" id="{99328562-C705-644A-8CCF-CEA94713D411}"/>
                </a:ext>
              </a:extLst>
            </p:cNvPr>
            <p:cNvSpPr/>
            <p:nvPr/>
          </p:nvSpPr>
          <p:spPr bwMode="auto">
            <a:xfrm>
              <a:off x="32004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Evaluation</a:t>
              </a:r>
              <a:endParaRPr lang="en-US" b="1" dirty="0">
                <a:solidFill>
                  <a:srgbClr val="FFC000"/>
                </a:solidFill>
              </a:endParaRPr>
            </a:p>
          </p:txBody>
        </p:sp>
      </p:grpSp>
      <p:sp>
        <p:nvSpPr>
          <p:cNvPr id="44" name="TextBox 43">
            <a:extLst>
              <a:ext uri="{FF2B5EF4-FFF2-40B4-BE49-F238E27FC236}">
                <a16:creationId xmlns:a16="http://schemas.microsoft.com/office/drawing/2014/main" id="{1E6A35EF-434C-BF4E-BA5D-A7A1E1E05095}"/>
              </a:ext>
            </a:extLst>
          </p:cNvPr>
          <p:cNvSpPr txBox="1"/>
          <p:nvPr/>
        </p:nvSpPr>
        <p:spPr>
          <a:xfrm>
            <a:off x="2251272" y="4427330"/>
            <a:ext cx="4118058" cy="400110"/>
          </a:xfrm>
          <a:prstGeom prst="rect">
            <a:avLst/>
          </a:prstGeom>
          <a:noFill/>
        </p:spPr>
        <p:txBody>
          <a:bodyPr wrap="square" rtlCol="0">
            <a:spAutoFit/>
          </a:bodyPr>
          <a:lstStyle/>
          <a:p>
            <a:pPr algn="ctr"/>
            <a:r>
              <a:rPr lang="en-US" sz="2000" b="1" i="1" dirty="0"/>
              <a:t>500 test images</a:t>
            </a:r>
          </a:p>
        </p:txBody>
      </p:sp>
      <p:sp>
        <p:nvSpPr>
          <p:cNvPr id="45" name="TextBox 44">
            <a:extLst>
              <a:ext uri="{FF2B5EF4-FFF2-40B4-BE49-F238E27FC236}">
                <a16:creationId xmlns:a16="http://schemas.microsoft.com/office/drawing/2014/main" id="{8B7DD811-C98F-494C-9AB5-AB3B922B16DF}"/>
              </a:ext>
            </a:extLst>
          </p:cNvPr>
          <p:cNvSpPr txBox="1"/>
          <p:nvPr/>
        </p:nvSpPr>
        <p:spPr>
          <a:xfrm>
            <a:off x="5420140" y="4430297"/>
            <a:ext cx="4118058" cy="400110"/>
          </a:xfrm>
          <a:prstGeom prst="rect">
            <a:avLst/>
          </a:prstGeom>
          <a:noFill/>
        </p:spPr>
        <p:txBody>
          <a:bodyPr wrap="square" rtlCol="0">
            <a:spAutoFit/>
          </a:bodyPr>
          <a:lstStyle/>
          <a:p>
            <a:pPr algn="ctr"/>
            <a:r>
              <a:rPr lang="en-US" sz="2000" b="1" i="1" dirty="0"/>
              <a:t>155 test images</a:t>
            </a:r>
          </a:p>
        </p:txBody>
      </p:sp>
    </p:spTree>
    <p:extLst>
      <p:ext uri="{BB962C8B-B14F-4D97-AF65-F5344CB8AC3E}">
        <p14:creationId xmlns:p14="http://schemas.microsoft.com/office/powerpoint/2010/main" val="3993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Compression for semantic segmentation</a:t>
            </a:r>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19</a:t>
            </a:fld>
            <a:endParaRPr lang="en-US"/>
          </a:p>
        </p:txBody>
      </p:sp>
      <p:sp>
        <p:nvSpPr>
          <p:cNvPr id="10" name="TextBox 9">
            <a:extLst>
              <a:ext uri="{FF2B5EF4-FFF2-40B4-BE49-F238E27FC236}">
                <a16:creationId xmlns:a16="http://schemas.microsoft.com/office/drawing/2014/main" id="{BAE7BDE8-FDBE-2A49-99EA-F30630D7BA75}"/>
              </a:ext>
            </a:extLst>
          </p:cNvPr>
          <p:cNvSpPr txBox="1"/>
          <p:nvPr/>
        </p:nvSpPr>
        <p:spPr>
          <a:xfrm>
            <a:off x="8458770" y="2286000"/>
            <a:ext cx="3733229" cy="830997"/>
          </a:xfrm>
          <a:prstGeom prst="rect">
            <a:avLst/>
          </a:prstGeom>
          <a:noFill/>
        </p:spPr>
        <p:txBody>
          <a:bodyPr wrap="square" rtlCol="0">
            <a:spAutoFit/>
          </a:bodyPr>
          <a:lstStyle/>
          <a:p>
            <a:r>
              <a:rPr lang="en-US" sz="2400" b="1" dirty="0">
                <a:solidFill>
                  <a:schemeClr val="tx1"/>
                </a:solidFill>
              </a:rPr>
              <a:t>Human can notice the difference</a:t>
            </a:r>
          </a:p>
        </p:txBody>
      </p:sp>
      <p:sp>
        <p:nvSpPr>
          <p:cNvPr id="11" name="TextBox 10">
            <a:extLst>
              <a:ext uri="{FF2B5EF4-FFF2-40B4-BE49-F238E27FC236}">
                <a16:creationId xmlns:a16="http://schemas.microsoft.com/office/drawing/2014/main" id="{EF06A411-6B7D-8840-A417-BC8881FB7FD3}"/>
              </a:ext>
            </a:extLst>
          </p:cNvPr>
          <p:cNvSpPr txBox="1"/>
          <p:nvPr/>
        </p:nvSpPr>
        <p:spPr>
          <a:xfrm>
            <a:off x="8458770" y="4606452"/>
            <a:ext cx="3733229" cy="830997"/>
          </a:xfrm>
          <a:prstGeom prst="rect">
            <a:avLst/>
          </a:prstGeom>
          <a:noFill/>
        </p:spPr>
        <p:txBody>
          <a:bodyPr wrap="square" rtlCol="0">
            <a:spAutoFit/>
          </a:bodyPr>
          <a:lstStyle/>
          <a:p>
            <a:r>
              <a:rPr lang="en-US" sz="2400" b="1" dirty="0">
                <a:solidFill>
                  <a:schemeClr val="tx1"/>
                </a:solidFill>
              </a:rPr>
              <a:t>DNN does not see the difference</a:t>
            </a:r>
          </a:p>
        </p:txBody>
      </p:sp>
      <p:pic>
        <p:nvPicPr>
          <p:cNvPr id="15" name="Picture 14" descr="A picture containing road&#10;&#10;Description automatically generated">
            <a:extLst>
              <a:ext uri="{FF2B5EF4-FFF2-40B4-BE49-F238E27FC236}">
                <a16:creationId xmlns:a16="http://schemas.microsoft.com/office/drawing/2014/main" id="{DCD6DE93-490D-9548-AD3F-9949CB9205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 y="1587500"/>
            <a:ext cx="7366000" cy="4356100"/>
          </a:xfrm>
          <a:prstGeom prst="rect">
            <a:avLst/>
          </a:prstGeom>
        </p:spPr>
      </p:pic>
      <p:grpSp>
        <p:nvGrpSpPr>
          <p:cNvPr id="14" name="Gruppierung 6">
            <a:extLst>
              <a:ext uri="{FF2B5EF4-FFF2-40B4-BE49-F238E27FC236}">
                <a16:creationId xmlns:a16="http://schemas.microsoft.com/office/drawing/2014/main" id="{D8442959-92DF-1141-AE25-11CA38E08E93}"/>
              </a:ext>
            </a:extLst>
          </p:cNvPr>
          <p:cNvGrpSpPr/>
          <p:nvPr/>
        </p:nvGrpSpPr>
        <p:grpSpPr>
          <a:xfrm>
            <a:off x="6287672" y="-18918"/>
            <a:ext cx="5365750" cy="383109"/>
            <a:chOff x="0" y="6477000"/>
            <a:chExt cx="4953000" cy="383109"/>
          </a:xfrm>
        </p:grpSpPr>
        <p:sp>
          <p:nvSpPr>
            <p:cNvPr id="16" name="Eingebuchteter Richtungspfeil 7">
              <a:extLst>
                <a:ext uri="{FF2B5EF4-FFF2-40B4-BE49-F238E27FC236}">
                  <a16:creationId xmlns:a16="http://schemas.microsoft.com/office/drawing/2014/main" id="{64BF5A49-6ED1-5346-91E0-7F45D2C258DD}"/>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17" name="Eingebuchteter Richtungspfeil 8">
              <a:extLst>
                <a:ext uri="{FF2B5EF4-FFF2-40B4-BE49-F238E27FC236}">
                  <a16:creationId xmlns:a16="http://schemas.microsoft.com/office/drawing/2014/main" id="{C55D9D5F-95B5-2B4F-9512-AC7BB24B109C}"/>
                </a:ext>
              </a:extLst>
            </p:cNvPr>
            <p:cNvSpPr/>
            <p:nvPr/>
          </p:nvSpPr>
          <p:spPr bwMode="auto">
            <a:xfrm>
              <a:off x="16002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Design</a:t>
              </a:r>
              <a:endParaRPr lang="en-US" b="1" dirty="0"/>
            </a:p>
          </p:txBody>
        </p:sp>
        <p:sp>
          <p:nvSpPr>
            <p:cNvPr id="18" name="Eingebuchteter Richtungspfeil 9">
              <a:extLst>
                <a:ext uri="{FF2B5EF4-FFF2-40B4-BE49-F238E27FC236}">
                  <a16:creationId xmlns:a16="http://schemas.microsoft.com/office/drawing/2014/main" id="{8617F65C-F2D6-154E-A9D7-6D65A489E387}"/>
                </a:ext>
              </a:extLst>
            </p:cNvPr>
            <p:cNvSpPr/>
            <p:nvPr/>
          </p:nvSpPr>
          <p:spPr bwMode="auto">
            <a:xfrm>
              <a:off x="32004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Evaluation</a:t>
              </a:r>
              <a:endParaRPr lang="en-US" b="1" dirty="0">
                <a:solidFill>
                  <a:srgbClr val="FFC000"/>
                </a:solidFill>
              </a:endParaRPr>
            </a:p>
          </p:txBody>
        </p:sp>
      </p:grpSp>
    </p:spTree>
    <p:extLst>
      <p:ext uri="{BB962C8B-B14F-4D97-AF65-F5344CB8AC3E}">
        <p14:creationId xmlns:p14="http://schemas.microsoft.com/office/powerpoint/2010/main" val="40641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191626B-2045-C849-9CF8-3FC0743594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4975" y="3961106"/>
            <a:ext cx="2782891" cy="1564436"/>
          </a:xfrm>
          <a:prstGeom prst="rect">
            <a:avLst/>
          </a:prstGeom>
        </p:spPr>
      </p:pic>
      <p:pic>
        <p:nvPicPr>
          <p:cNvPr id="5" name="Picture 4">
            <a:extLst>
              <a:ext uri="{FF2B5EF4-FFF2-40B4-BE49-F238E27FC236}">
                <a16:creationId xmlns:a16="http://schemas.microsoft.com/office/drawing/2014/main" id="{E382C6D7-2450-6D4F-91AC-1553E9FCF0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8791" y="1385320"/>
            <a:ext cx="2032000" cy="2032000"/>
          </a:xfrm>
          <a:prstGeom prst="rect">
            <a:avLst/>
          </a:prstGeom>
        </p:spPr>
      </p:pic>
      <p:sp>
        <p:nvSpPr>
          <p:cNvPr id="3" name="Title 2"/>
          <p:cNvSpPr>
            <a:spLocks noGrp="1"/>
          </p:cNvSpPr>
          <p:nvPr>
            <p:ph type="title"/>
          </p:nvPr>
        </p:nvSpPr>
        <p:spPr/>
        <p:txBody>
          <a:bodyPr/>
          <a:lstStyle/>
          <a:p>
            <a:r>
              <a:rPr lang="en-US" dirty="0"/>
              <a:t>Deep-learning based computer vision for IoT devices</a:t>
            </a:r>
          </a:p>
        </p:txBody>
      </p:sp>
      <p:sp>
        <p:nvSpPr>
          <p:cNvPr id="6" name="Slide Number Placeholder 5"/>
          <p:cNvSpPr>
            <a:spLocks noGrp="1"/>
          </p:cNvSpPr>
          <p:nvPr>
            <p:ph type="sldNum" sz="quarter" idx="12"/>
          </p:nvPr>
        </p:nvSpPr>
        <p:spPr/>
        <p:txBody>
          <a:bodyPr/>
          <a:lstStyle/>
          <a:p>
            <a:fld id="{B016F8AB-BCEA-4347-8BA6-BE776009BC89}" type="slidenum">
              <a:rPr lang="en-US" smtClean="0"/>
              <a:t>2</a:t>
            </a:fld>
            <a:endParaRPr lang="en-US"/>
          </a:p>
        </p:txBody>
      </p:sp>
      <p:pic>
        <p:nvPicPr>
          <p:cNvPr id="4" name="Picture 3">
            <a:extLst>
              <a:ext uri="{FF2B5EF4-FFF2-40B4-BE49-F238E27FC236}">
                <a16:creationId xmlns:a16="http://schemas.microsoft.com/office/drawing/2014/main" id="{081D175B-8EB8-9C4C-A67A-1545796A76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9616" y="2382385"/>
            <a:ext cx="1066800" cy="1066800"/>
          </a:xfrm>
          <a:prstGeom prst="rect">
            <a:avLst/>
          </a:prstGeom>
        </p:spPr>
      </p:pic>
      <p:sp>
        <p:nvSpPr>
          <p:cNvPr id="12" name="TextBox 11">
            <a:extLst>
              <a:ext uri="{FF2B5EF4-FFF2-40B4-BE49-F238E27FC236}">
                <a16:creationId xmlns:a16="http://schemas.microsoft.com/office/drawing/2014/main" id="{1DC490F1-4418-0D48-84B6-729A8CD5A253}"/>
              </a:ext>
            </a:extLst>
          </p:cNvPr>
          <p:cNvSpPr txBox="1"/>
          <p:nvPr/>
        </p:nvSpPr>
        <p:spPr>
          <a:xfrm>
            <a:off x="6274778" y="2075670"/>
            <a:ext cx="0" cy="0"/>
          </a:xfrm>
          <a:prstGeom prst="rect">
            <a:avLst/>
          </a:prstGeom>
          <a:noFill/>
        </p:spPr>
        <p:txBody>
          <a:bodyPr wrap="none" lIns="0" tIns="0" rIns="0" bIns="0" rtlCol="0">
            <a:noAutofit/>
          </a:bodyPr>
          <a:lstStyle/>
          <a:p>
            <a:pPr>
              <a:lnSpc>
                <a:spcPct val="90000"/>
              </a:lnSpc>
            </a:pPr>
            <a:endParaRPr lang="en-US" dirty="0"/>
          </a:p>
        </p:txBody>
      </p:sp>
      <p:pic>
        <p:nvPicPr>
          <p:cNvPr id="36" name="Picture 35">
            <a:extLst>
              <a:ext uri="{FF2B5EF4-FFF2-40B4-BE49-F238E27FC236}">
                <a16:creationId xmlns:a16="http://schemas.microsoft.com/office/drawing/2014/main" id="{C91B1A60-14AB-1C42-9B11-77C143D7CA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72385" y="2496871"/>
            <a:ext cx="1559425" cy="999383"/>
          </a:xfrm>
          <a:prstGeom prst="rect">
            <a:avLst/>
          </a:prstGeom>
        </p:spPr>
      </p:pic>
      <p:pic>
        <p:nvPicPr>
          <p:cNvPr id="31" name="Picture 30">
            <a:extLst>
              <a:ext uri="{FF2B5EF4-FFF2-40B4-BE49-F238E27FC236}">
                <a16:creationId xmlns:a16="http://schemas.microsoft.com/office/drawing/2014/main" id="{D4ADB863-2477-A844-A31E-D0A96B617CD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59190" y="4062180"/>
            <a:ext cx="1219201" cy="1262073"/>
          </a:xfrm>
          <a:prstGeom prst="rect">
            <a:avLst/>
          </a:prstGeom>
        </p:spPr>
      </p:pic>
      <p:sp>
        <p:nvSpPr>
          <p:cNvPr id="37" name="TextBox 36">
            <a:extLst>
              <a:ext uri="{FF2B5EF4-FFF2-40B4-BE49-F238E27FC236}">
                <a16:creationId xmlns:a16="http://schemas.microsoft.com/office/drawing/2014/main" id="{598335C5-8F41-884C-87DD-773E182EA9F9}"/>
              </a:ext>
            </a:extLst>
          </p:cNvPr>
          <p:cNvSpPr txBox="1"/>
          <p:nvPr/>
        </p:nvSpPr>
        <p:spPr>
          <a:xfrm>
            <a:off x="1741387" y="2401320"/>
            <a:ext cx="1870364" cy="807430"/>
          </a:xfrm>
          <a:prstGeom prst="rect">
            <a:avLst/>
          </a:prstGeom>
          <a:noFill/>
        </p:spPr>
        <p:txBody>
          <a:bodyPr wrap="none" lIns="0" tIns="0" rIns="0" bIns="0" rtlCol="0">
            <a:noAutofit/>
          </a:bodyPr>
          <a:lstStyle/>
          <a:p>
            <a:pPr algn="ctr">
              <a:lnSpc>
                <a:spcPct val="90000"/>
              </a:lnSpc>
            </a:pPr>
            <a:r>
              <a:rPr lang="en-US" sz="2400" dirty="0">
                <a:solidFill>
                  <a:srgbClr val="01A982"/>
                </a:solidFill>
              </a:rPr>
              <a:t>Smart</a:t>
            </a:r>
          </a:p>
          <a:p>
            <a:pPr algn="ctr">
              <a:lnSpc>
                <a:spcPct val="90000"/>
              </a:lnSpc>
            </a:pPr>
            <a:r>
              <a:rPr lang="en-US" sz="2400" dirty="0">
                <a:solidFill>
                  <a:srgbClr val="01A982"/>
                </a:solidFill>
              </a:rPr>
              <a:t>Camera</a:t>
            </a:r>
          </a:p>
        </p:txBody>
      </p:sp>
      <p:sp>
        <p:nvSpPr>
          <p:cNvPr id="38" name="TextBox 37">
            <a:extLst>
              <a:ext uri="{FF2B5EF4-FFF2-40B4-BE49-F238E27FC236}">
                <a16:creationId xmlns:a16="http://schemas.microsoft.com/office/drawing/2014/main" id="{B059C8D0-6DE1-B741-9014-AF9FDD279D50}"/>
              </a:ext>
            </a:extLst>
          </p:cNvPr>
          <p:cNvSpPr txBox="1"/>
          <p:nvPr/>
        </p:nvSpPr>
        <p:spPr>
          <a:xfrm>
            <a:off x="5316359" y="1590760"/>
            <a:ext cx="1870364" cy="267350"/>
          </a:xfrm>
          <a:prstGeom prst="rect">
            <a:avLst/>
          </a:prstGeom>
          <a:noFill/>
        </p:spPr>
        <p:txBody>
          <a:bodyPr wrap="none" lIns="0" tIns="0" rIns="0" bIns="0" rtlCol="0">
            <a:noAutofit/>
          </a:bodyPr>
          <a:lstStyle/>
          <a:p>
            <a:pPr>
              <a:lnSpc>
                <a:spcPct val="90000"/>
              </a:lnSpc>
            </a:pPr>
            <a:r>
              <a:rPr lang="en-US" sz="2400" dirty="0">
                <a:solidFill>
                  <a:srgbClr val="01A982"/>
                </a:solidFill>
              </a:rPr>
              <a:t>Drone</a:t>
            </a:r>
          </a:p>
        </p:txBody>
      </p:sp>
      <p:sp>
        <p:nvSpPr>
          <p:cNvPr id="40" name="TextBox 39">
            <a:extLst>
              <a:ext uri="{FF2B5EF4-FFF2-40B4-BE49-F238E27FC236}">
                <a16:creationId xmlns:a16="http://schemas.microsoft.com/office/drawing/2014/main" id="{9F1311C7-E34C-CD47-AC31-9EC80A28906F}"/>
              </a:ext>
            </a:extLst>
          </p:cNvPr>
          <p:cNvSpPr txBox="1"/>
          <p:nvPr/>
        </p:nvSpPr>
        <p:spPr>
          <a:xfrm>
            <a:off x="8186322" y="2218101"/>
            <a:ext cx="1870364" cy="267350"/>
          </a:xfrm>
          <a:prstGeom prst="rect">
            <a:avLst/>
          </a:prstGeom>
          <a:noFill/>
        </p:spPr>
        <p:txBody>
          <a:bodyPr wrap="none" lIns="0" tIns="0" rIns="0" bIns="0" rtlCol="0">
            <a:noAutofit/>
          </a:bodyPr>
          <a:lstStyle/>
          <a:p>
            <a:pPr>
              <a:lnSpc>
                <a:spcPct val="90000"/>
              </a:lnSpc>
            </a:pPr>
            <a:r>
              <a:rPr lang="en-US" sz="2400" dirty="0">
                <a:solidFill>
                  <a:srgbClr val="01A982"/>
                </a:solidFill>
              </a:rPr>
              <a:t>AR</a:t>
            </a:r>
          </a:p>
        </p:txBody>
      </p:sp>
      <p:sp>
        <p:nvSpPr>
          <p:cNvPr id="41" name="TextBox 40">
            <a:extLst>
              <a:ext uri="{FF2B5EF4-FFF2-40B4-BE49-F238E27FC236}">
                <a16:creationId xmlns:a16="http://schemas.microsoft.com/office/drawing/2014/main" id="{32F05C2C-9048-8C49-8F20-3568013084F2}"/>
              </a:ext>
            </a:extLst>
          </p:cNvPr>
          <p:cNvSpPr txBox="1"/>
          <p:nvPr/>
        </p:nvSpPr>
        <p:spPr>
          <a:xfrm>
            <a:off x="7354000" y="4327381"/>
            <a:ext cx="2912415" cy="733055"/>
          </a:xfrm>
          <a:prstGeom prst="rect">
            <a:avLst/>
          </a:prstGeom>
          <a:noFill/>
        </p:spPr>
        <p:txBody>
          <a:bodyPr wrap="none" lIns="0" tIns="0" rIns="0" bIns="0" rtlCol="0">
            <a:noAutofit/>
          </a:bodyPr>
          <a:lstStyle/>
          <a:p>
            <a:pPr algn="ctr">
              <a:lnSpc>
                <a:spcPct val="90000"/>
              </a:lnSpc>
            </a:pPr>
            <a:r>
              <a:rPr lang="en-US" sz="2400" dirty="0">
                <a:solidFill>
                  <a:srgbClr val="01A982"/>
                </a:solidFill>
              </a:rPr>
              <a:t>Intelligent </a:t>
            </a:r>
          </a:p>
          <a:p>
            <a:pPr algn="ctr">
              <a:lnSpc>
                <a:spcPct val="90000"/>
              </a:lnSpc>
            </a:pPr>
            <a:r>
              <a:rPr lang="en-US" sz="2400" dirty="0">
                <a:solidFill>
                  <a:srgbClr val="01A982"/>
                </a:solidFill>
              </a:rPr>
              <a:t>Shopping</a:t>
            </a:r>
          </a:p>
        </p:txBody>
      </p:sp>
      <p:sp>
        <p:nvSpPr>
          <p:cNvPr id="43" name="TextBox 42">
            <a:extLst>
              <a:ext uri="{FF2B5EF4-FFF2-40B4-BE49-F238E27FC236}">
                <a16:creationId xmlns:a16="http://schemas.microsoft.com/office/drawing/2014/main" id="{45790BB8-E668-AA42-8460-708AEB0B0C69}"/>
              </a:ext>
            </a:extLst>
          </p:cNvPr>
          <p:cNvSpPr txBox="1"/>
          <p:nvPr/>
        </p:nvSpPr>
        <p:spPr>
          <a:xfrm>
            <a:off x="1600069" y="4517882"/>
            <a:ext cx="2912415" cy="381000"/>
          </a:xfrm>
          <a:prstGeom prst="rect">
            <a:avLst/>
          </a:prstGeom>
          <a:noFill/>
        </p:spPr>
        <p:txBody>
          <a:bodyPr wrap="none" lIns="0" tIns="0" rIns="0" bIns="0" rtlCol="0">
            <a:noAutofit/>
          </a:bodyPr>
          <a:lstStyle>
            <a:defPPr>
              <a:defRPr lang="en-US"/>
            </a:defPPr>
            <a:lvl1pPr>
              <a:lnSpc>
                <a:spcPct val="90000"/>
              </a:lnSpc>
              <a:defRPr>
                <a:solidFill>
                  <a:srgbClr val="01A982"/>
                </a:solidFill>
              </a:defRPr>
            </a:lvl1pPr>
          </a:lstStyle>
          <a:p>
            <a:pPr algn="ctr"/>
            <a:r>
              <a:rPr lang="en-US" sz="2400" dirty="0"/>
              <a:t>Cleaning</a:t>
            </a:r>
          </a:p>
          <a:p>
            <a:pPr algn="ctr"/>
            <a:r>
              <a:rPr lang="en-US" sz="2400" dirty="0"/>
              <a:t>Robot</a:t>
            </a:r>
          </a:p>
        </p:txBody>
      </p:sp>
      <p:grpSp>
        <p:nvGrpSpPr>
          <p:cNvPr id="22" name="Gruppierung 6">
            <a:extLst>
              <a:ext uri="{FF2B5EF4-FFF2-40B4-BE49-F238E27FC236}">
                <a16:creationId xmlns:a16="http://schemas.microsoft.com/office/drawing/2014/main" id="{1C2A0E88-39D4-EB4A-9DA5-88943727F530}"/>
              </a:ext>
            </a:extLst>
          </p:cNvPr>
          <p:cNvGrpSpPr/>
          <p:nvPr/>
        </p:nvGrpSpPr>
        <p:grpSpPr>
          <a:xfrm>
            <a:off x="6287672" y="-18918"/>
            <a:ext cx="5365750" cy="383109"/>
            <a:chOff x="0" y="6477000"/>
            <a:chExt cx="4953000" cy="383109"/>
          </a:xfrm>
        </p:grpSpPr>
        <p:sp>
          <p:nvSpPr>
            <p:cNvPr id="27" name="Eingebuchteter Richtungspfeil 7">
              <a:extLst>
                <a:ext uri="{FF2B5EF4-FFF2-40B4-BE49-F238E27FC236}">
                  <a16:creationId xmlns:a16="http://schemas.microsoft.com/office/drawing/2014/main" id="{C05C030E-3120-844F-8A69-0C11B1122838}"/>
                </a:ext>
              </a:extLst>
            </p:cNvPr>
            <p:cNvSpPr/>
            <p:nvPr/>
          </p:nvSpPr>
          <p:spPr bwMode="auto">
            <a:xfrm>
              <a:off x="0" y="6477000"/>
              <a:ext cx="1752600" cy="383109"/>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Motivation</a:t>
              </a:r>
              <a:endParaRPr lang="en-US" b="1" dirty="0">
                <a:solidFill>
                  <a:srgbClr val="FFC000"/>
                </a:solidFill>
              </a:endParaRPr>
            </a:p>
          </p:txBody>
        </p:sp>
        <p:sp>
          <p:nvSpPr>
            <p:cNvPr id="28" name="Eingebuchteter Richtungspfeil 8">
              <a:extLst>
                <a:ext uri="{FF2B5EF4-FFF2-40B4-BE49-F238E27FC236}">
                  <a16:creationId xmlns:a16="http://schemas.microsoft.com/office/drawing/2014/main" id="{CAB61A4F-97B7-5644-BE63-6ECD6025D6B4}"/>
                </a:ext>
              </a:extLst>
            </p:cNvPr>
            <p:cNvSpPr/>
            <p:nvPr/>
          </p:nvSpPr>
          <p:spPr bwMode="auto">
            <a:xfrm>
              <a:off x="16002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Design</a:t>
              </a:r>
              <a:endParaRPr lang="en-US" b="1" dirty="0"/>
            </a:p>
          </p:txBody>
        </p:sp>
        <p:sp>
          <p:nvSpPr>
            <p:cNvPr id="29" name="Eingebuchteter Richtungspfeil 9">
              <a:extLst>
                <a:ext uri="{FF2B5EF4-FFF2-40B4-BE49-F238E27FC236}">
                  <a16:creationId xmlns:a16="http://schemas.microsoft.com/office/drawing/2014/main" id="{F777D9A2-F1FC-8342-8993-57BF0E697669}"/>
                </a:ext>
              </a:extLst>
            </p:cNvPr>
            <p:cNvSpPr/>
            <p:nvPr/>
          </p:nvSpPr>
          <p:spPr bwMode="auto">
            <a:xfrm>
              <a:off x="32004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defTabSz="914400" fontAlgn="base">
                <a:spcBef>
                  <a:spcPct val="0"/>
                </a:spcBef>
                <a:spcAft>
                  <a:spcPct val="0"/>
                </a:spcAft>
              </a:pPr>
              <a:r>
                <a:rPr lang="en-US" altLang="zh-CN" b="1" dirty="0"/>
                <a:t>Evaluation</a:t>
              </a:r>
              <a:endParaRPr lang="en-US" b="1" dirty="0"/>
            </a:p>
          </p:txBody>
        </p:sp>
      </p:grpSp>
      <p:sp>
        <p:nvSpPr>
          <p:cNvPr id="2" name="Oval 1">
            <a:extLst>
              <a:ext uri="{FF2B5EF4-FFF2-40B4-BE49-F238E27FC236}">
                <a16:creationId xmlns:a16="http://schemas.microsoft.com/office/drawing/2014/main" id="{73BBDA01-1991-A74C-92C6-73811EC7CDE7}"/>
              </a:ext>
            </a:extLst>
          </p:cNvPr>
          <p:cNvSpPr/>
          <p:nvPr/>
        </p:nvSpPr>
        <p:spPr bwMode="ltGray">
          <a:xfrm>
            <a:off x="4953000" y="2895600"/>
            <a:ext cx="1391163" cy="1391163"/>
          </a:xfrm>
          <a:prstGeom prst="ellipse">
            <a:avLst/>
          </a:prstGeom>
          <a:noFill/>
          <a:ln w="3810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b="1" dirty="0">
                <a:solidFill>
                  <a:srgbClr val="01A982"/>
                </a:solidFill>
              </a:rPr>
              <a:t>Smart City</a:t>
            </a:r>
          </a:p>
        </p:txBody>
      </p:sp>
    </p:spTree>
    <p:extLst>
      <p:ext uri="{BB962C8B-B14F-4D97-AF65-F5344CB8AC3E}">
        <p14:creationId xmlns:p14="http://schemas.microsoft.com/office/powerpoint/2010/main" val="1882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Performance metric</a:t>
            </a:r>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20</a:t>
            </a:fld>
            <a:endParaRPr lang="en-US"/>
          </a:p>
        </p:txBody>
      </p:sp>
      <p:pic>
        <p:nvPicPr>
          <p:cNvPr id="10" name="Picture 9">
            <a:extLst>
              <a:ext uri="{FF2B5EF4-FFF2-40B4-BE49-F238E27FC236}">
                <a16:creationId xmlns:a16="http://schemas.microsoft.com/office/drawing/2014/main" id="{3102CC3A-29D2-B040-B7E2-684DDF423B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5400" y="2584449"/>
            <a:ext cx="1905000" cy="1689100"/>
          </a:xfrm>
          <a:prstGeom prst="rect">
            <a:avLst/>
          </a:prstGeom>
        </p:spPr>
      </p:pic>
      <p:pic>
        <p:nvPicPr>
          <p:cNvPr id="13" name="Picture 12">
            <a:extLst>
              <a:ext uri="{FF2B5EF4-FFF2-40B4-BE49-F238E27FC236}">
                <a16:creationId xmlns:a16="http://schemas.microsoft.com/office/drawing/2014/main" id="{2C756735-1198-6042-9543-E36FAD92C2F0}"/>
              </a:ext>
            </a:extLst>
          </p:cNvPr>
          <p:cNvPicPr>
            <a:picLocks noChangeAspect="1"/>
          </p:cNvPicPr>
          <p:nvPr/>
        </p:nvPicPr>
        <p:blipFill>
          <a:blip r:embed="rId4"/>
          <a:stretch>
            <a:fillRect/>
          </a:stretch>
        </p:blipFill>
        <p:spPr>
          <a:xfrm>
            <a:off x="5561427" y="2272777"/>
            <a:ext cx="4433889" cy="3458433"/>
          </a:xfrm>
          <a:prstGeom prst="rect">
            <a:avLst/>
          </a:prstGeom>
        </p:spPr>
      </p:pic>
      <p:sp>
        <p:nvSpPr>
          <p:cNvPr id="14" name="TextBox 13">
            <a:extLst>
              <a:ext uri="{FF2B5EF4-FFF2-40B4-BE49-F238E27FC236}">
                <a16:creationId xmlns:a16="http://schemas.microsoft.com/office/drawing/2014/main" id="{3D1F6B38-CC5F-EC40-9805-D0B5E2DAFCBF}"/>
              </a:ext>
            </a:extLst>
          </p:cNvPr>
          <p:cNvSpPr txBox="1"/>
          <p:nvPr/>
        </p:nvSpPr>
        <p:spPr>
          <a:xfrm>
            <a:off x="1451513" y="1284284"/>
            <a:ext cx="3367920" cy="830997"/>
          </a:xfrm>
          <a:prstGeom prst="rect">
            <a:avLst/>
          </a:prstGeom>
          <a:noFill/>
        </p:spPr>
        <p:txBody>
          <a:bodyPr wrap="square" rtlCol="0">
            <a:spAutoFit/>
          </a:bodyPr>
          <a:lstStyle/>
          <a:p>
            <a:pPr algn="ctr"/>
            <a:r>
              <a:rPr lang="en-US" sz="2400" b="1" dirty="0"/>
              <a:t>File size (compression ratio)</a:t>
            </a:r>
          </a:p>
        </p:txBody>
      </p:sp>
      <p:sp>
        <p:nvSpPr>
          <p:cNvPr id="15" name="TextBox 14">
            <a:extLst>
              <a:ext uri="{FF2B5EF4-FFF2-40B4-BE49-F238E27FC236}">
                <a16:creationId xmlns:a16="http://schemas.microsoft.com/office/drawing/2014/main" id="{6987B5D1-51BD-E64B-824B-FD076D0CA564}"/>
              </a:ext>
            </a:extLst>
          </p:cNvPr>
          <p:cNvSpPr txBox="1"/>
          <p:nvPr/>
        </p:nvSpPr>
        <p:spPr>
          <a:xfrm>
            <a:off x="6690517" y="1284283"/>
            <a:ext cx="2439988" cy="830997"/>
          </a:xfrm>
          <a:prstGeom prst="rect">
            <a:avLst/>
          </a:prstGeom>
          <a:noFill/>
        </p:spPr>
        <p:txBody>
          <a:bodyPr wrap="square" rtlCol="0">
            <a:spAutoFit/>
          </a:bodyPr>
          <a:lstStyle/>
          <a:p>
            <a:pPr algn="ctr"/>
            <a:r>
              <a:rPr lang="en-US" sz="2400" b="1" dirty="0"/>
              <a:t>Mean IoU (mIoU)</a:t>
            </a:r>
          </a:p>
        </p:txBody>
      </p:sp>
      <p:sp>
        <p:nvSpPr>
          <p:cNvPr id="16" name="Oval 15">
            <a:extLst>
              <a:ext uri="{FF2B5EF4-FFF2-40B4-BE49-F238E27FC236}">
                <a16:creationId xmlns:a16="http://schemas.microsoft.com/office/drawing/2014/main" id="{839CE3B1-86D0-1241-B233-3D0AF8822A3B}"/>
              </a:ext>
            </a:extLst>
          </p:cNvPr>
          <p:cNvSpPr/>
          <p:nvPr/>
        </p:nvSpPr>
        <p:spPr bwMode="ltGray">
          <a:xfrm>
            <a:off x="7010400" y="1284283"/>
            <a:ext cx="1066800" cy="415498"/>
          </a:xfrm>
          <a:prstGeom prst="ellipse">
            <a:avLst/>
          </a:prstGeom>
          <a:no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cxnSp>
        <p:nvCxnSpPr>
          <p:cNvPr id="18" name="Straight Arrow Connector 17">
            <a:extLst>
              <a:ext uri="{FF2B5EF4-FFF2-40B4-BE49-F238E27FC236}">
                <a16:creationId xmlns:a16="http://schemas.microsoft.com/office/drawing/2014/main" id="{62CD7D7C-F7F9-8F4D-8F53-81BF5ACD7529}"/>
              </a:ext>
            </a:extLst>
          </p:cNvPr>
          <p:cNvCxnSpPr>
            <a:cxnSpLocks/>
            <a:stCxn id="15" idx="0"/>
            <a:endCxn id="19" idx="1"/>
          </p:cNvCxnSpPr>
          <p:nvPr/>
        </p:nvCxnSpPr>
        <p:spPr>
          <a:xfrm flipV="1">
            <a:off x="7910511" y="990600"/>
            <a:ext cx="641206" cy="293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B0389EF-B494-9044-97E7-BC9DD0C9CCF4}"/>
              </a:ext>
            </a:extLst>
          </p:cNvPr>
          <p:cNvSpPr txBox="1"/>
          <p:nvPr/>
        </p:nvSpPr>
        <p:spPr>
          <a:xfrm>
            <a:off x="8551717" y="843758"/>
            <a:ext cx="2784764" cy="293683"/>
          </a:xfrm>
          <a:prstGeom prst="rect">
            <a:avLst/>
          </a:prstGeom>
          <a:noFill/>
        </p:spPr>
        <p:txBody>
          <a:bodyPr wrap="none" lIns="0" tIns="0" rIns="0" bIns="0" rtlCol="0">
            <a:noAutofit/>
          </a:bodyPr>
          <a:lstStyle/>
          <a:p>
            <a:pPr>
              <a:lnSpc>
                <a:spcPct val="90000"/>
              </a:lnSpc>
            </a:pPr>
            <a:r>
              <a:rPr lang="en-US" sz="2000" dirty="0"/>
              <a:t>Average across all classes</a:t>
            </a:r>
          </a:p>
        </p:txBody>
      </p:sp>
      <p:sp>
        <p:nvSpPr>
          <p:cNvPr id="22" name="Left-Right Arrow 21">
            <a:extLst>
              <a:ext uri="{FF2B5EF4-FFF2-40B4-BE49-F238E27FC236}">
                <a16:creationId xmlns:a16="http://schemas.microsoft.com/office/drawing/2014/main" id="{1863DFD1-2668-5748-9030-519C07CEFFC2}"/>
              </a:ext>
            </a:extLst>
          </p:cNvPr>
          <p:cNvSpPr/>
          <p:nvPr/>
        </p:nvSpPr>
        <p:spPr bwMode="ltGray">
          <a:xfrm>
            <a:off x="4716859" y="1255126"/>
            <a:ext cx="2133600" cy="743680"/>
          </a:xfrm>
          <a:prstGeom prst="leftRightArrow">
            <a:avLst/>
          </a:prstGeom>
          <a:solidFill>
            <a:schemeClr val="tx1">
              <a:lumMod val="75000"/>
              <a:lumOff val="2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b="1" dirty="0">
                <a:solidFill>
                  <a:srgbClr val="FFC000"/>
                </a:solidFill>
              </a:rPr>
              <a:t>Tradeoff</a:t>
            </a:r>
          </a:p>
        </p:txBody>
      </p:sp>
      <p:grpSp>
        <p:nvGrpSpPr>
          <p:cNvPr id="17" name="Gruppierung 6">
            <a:extLst>
              <a:ext uri="{FF2B5EF4-FFF2-40B4-BE49-F238E27FC236}">
                <a16:creationId xmlns:a16="http://schemas.microsoft.com/office/drawing/2014/main" id="{AC84244C-CBA4-E04D-B681-0116C6F9444E}"/>
              </a:ext>
            </a:extLst>
          </p:cNvPr>
          <p:cNvGrpSpPr/>
          <p:nvPr/>
        </p:nvGrpSpPr>
        <p:grpSpPr>
          <a:xfrm>
            <a:off x="6287672" y="-18918"/>
            <a:ext cx="5365750" cy="383109"/>
            <a:chOff x="0" y="6477000"/>
            <a:chExt cx="4953000" cy="383109"/>
          </a:xfrm>
        </p:grpSpPr>
        <p:sp>
          <p:nvSpPr>
            <p:cNvPr id="20" name="Eingebuchteter Richtungspfeil 7">
              <a:extLst>
                <a:ext uri="{FF2B5EF4-FFF2-40B4-BE49-F238E27FC236}">
                  <a16:creationId xmlns:a16="http://schemas.microsoft.com/office/drawing/2014/main" id="{39DF8D71-AFF3-5942-8721-4AA646A18ACF}"/>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21" name="Eingebuchteter Richtungspfeil 8">
              <a:extLst>
                <a:ext uri="{FF2B5EF4-FFF2-40B4-BE49-F238E27FC236}">
                  <a16:creationId xmlns:a16="http://schemas.microsoft.com/office/drawing/2014/main" id="{CB2E0C1A-260D-8D41-A668-5477E422038B}"/>
                </a:ext>
              </a:extLst>
            </p:cNvPr>
            <p:cNvSpPr/>
            <p:nvPr/>
          </p:nvSpPr>
          <p:spPr bwMode="auto">
            <a:xfrm>
              <a:off x="16002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Design</a:t>
              </a:r>
              <a:endParaRPr lang="en-US" b="1" dirty="0"/>
            </a:p>
          </p:txBody>
        </p:sp>
        <p:sp>
          <p:nvSpPr>
            <p:cNvPr id="23" name="Eingebuchteter Richtungspfeil 9">
              <a:extLst>
                <a:ext uri="{FF2B5EF4-FFF2-40B4-BE49-F238E27FC236}">
                  <a16:creationId xmlns:a16="http://schemas.microsoft.com/office/drawing/2014/main" id="{B43DB2EE-64B6-9347-90F8-39EE6888BEB4}"/>
                </a:ext>
              </a:extLst>
            </p:cNvPr>
            <p:cNvSpPr/>
            <p:nvPr/>
          </p:nvSpPr>
          <p:spPr bwMode="auto">
            <a:xfrm>
              <a:off x="32004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Evaluation</a:t>
              </a:r>
              <a:endParaRPr lang="en-US" b="1" dirty="0">
                <a:solidFill>
                  <a:srgbClr val="FFC000"/>
                </a:solidFill>
              </a:endParaRPr>
            </a:p>
          </p:txBody>
        </p:sp>
      </p:grpSp>
    </p:spTree>
    <p:extLst>
      <p:ext uri="{BB962C8B-B14F-4D97-AF65-F5344CB8AC3E}">
        <p14:creationId xmlns:p14="http://schemas.microsoft.com/office/powerpoint/2010/main" val="314379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Comparison with popular formats: </a:t>
            </a:r>
            <a:r>
              <a:rPr lang="en-US" dirty="0"/>
              <a:t>JPEG</a:t>
            </a:r>
          </a:p>
        </p:txBody>
      </p:sp>
      <p:sp>
        <p:nvSpPr>
          <p:cNvPr id="2" name="Content Placeholder 1"/>
          <p:cNvSpPr>
            <a:spLocks noGrp="1"/>
          </p:cNvSpPr>
          <p:nvPr>
            <p:ph idx="1"/>
          </p:nvPr>
        </p:nvSpPr>
        <p:spPr>
          <a:xfrm>
            <a:off x="692069" y="1143000"/>
            <a:ext cx="10969784" cy="4571999"/>
          </a:xfrm>
        </p:spPr>
        <p:txBody>
          <a:bodyPr>
            <a:normAutofit/>
          </a:bodyPr>
          <a:lstStyle/>
          <a:p>
            <a:pPr marL="0" indent="0">
              <a:buNone/>
            </a:pPr>
            <a:r>
              <a:rPr lang="en-US" sz="2400" dirty="0"/>
              <a:t>JPEG quality levels:</a:t>
            </a:r>
          </a:p>
          <a:p>
            <a:pPr>
              <a:buFont typeface="Arial" panose="020B0604020202020204" pitchFamily="34" charset="0"/>
              <a:buChar char="•"/>
            </a:pPr>
            <a:r>
              <a:rPr lang="en-US" sz="2000" dirty="0"/>
              <a:t>In the range of 1-100</a:t>
            </a:r>
          </a:p>
          <a:p>
            <a:pPr>
              <a:buFont typeface="Arial" panose="020B0604020202020204" pitchFamily="34" charset="0"/>
              <a:buChar char="•"/>
            </a:pPr>
            <a:r>
              <a:rPr lang="en-US" sz="2000" dirty="0"/>
              <a:t>Larger number means higher quality</a:t>
            </a:r>
          </a:p>
          <a:p>
            <a:endParaRPr lang="en-US" sz="2000" dirty="0"/>
          </a:p>
          <a:p>
            <a:endParaRPr lang="en-US" sz="2000" dirty="0"/>
          </a:p>
          <a:p>
            <a:endParaRPr lang="en-US" sz="2000" dirty="0"/>
          </a:p>
          <a:p>
            <a:endParaRPr lang="en-US" sz="2000" dirty="0"/>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21</a:t>
            </a:fld>
            <a:endParaRPr lang="en-US"/>
          </a:p>
        </p:txBody>
      </p:sp>
      <p:sp>
        <p:nvSpPr>
          <p:cNvPr id="13" name="TextBox 12">
            <a:extLst>
              <a:ext uri="{FF2B5EF4-FFF2-40B4-BE49-F238E27FC236}">
                <a16:creationId xmlns:a16="http://schemas.microsoft.com/office/drawing/2014/main" id="{CBE89288-3F42-8742-8C0A-60BBC6FA86BD}"/>
              </a:ext>
            </a:extLst>
          </p:cNvPr>
          <p:cNvSpPr txBox="1"/>
          <p:nvPr/>
        </p:nvSpPr>
        <p:spPr>
          <a:xfrm>
            <a:off x="8392886" y="-446314"/>
            <a:ext cx="0" cy="0"/>
          </a:xfrm>
          <a:prstGeom prst="rect">
            <a:avLst/>
          </a:prstGeom>
          <a:noFill/>
        </p:spPr>
        <p:txBody>
          <a:bodyPr wrap="none" lIns="0" tIns="0" rIns="0" bIns="0" rtlCol="0">
            <a:noAutofit/>
          </a:bodyPr>
          <a:lstStyle/>
          <a:p>
            <a:pPr>
              <a:lnSpc>
                <a:spcPct val="90000"/>
              </a:lnSpc>
            </a:pPr>
            <a:endParaRPr lang="en-US" dirty="0"/>
          </a:p>
        </p:txBody>
      </p:sp>
      <p:pic>
        <p:nvPicPr>
          <p:cNvPr id="6" name="Picture 5" descr="A screenshot of a cell phone&#10;&#10;Description automatically generated">
            <a:extLst>
              <a:ext uri="{FF2B5EF4-FFF2-40B4-BE49-F238E27FC236}">
                <a16:creationId xmlns:a16="http://schemas.microsoft.com/office/drawing/2014/main" id="{D7B418FE-3FE1-DA4E-AD24-EE89C5092F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6400" y="2385265"/>
            <a:ext cx="7483999" cy="3210349"/>
          </a:xfrm>
          <a:prstGeom prst="rect">
            <a:avLst/>
          </a:prstGeom>
        </p:spPr>
      </p:pic>
      <p:sp>
        <p:nvSpPr>
          <p:cNvPr id="8" name="Rectangle 7">
            <a:extLst>
              <a:ext uri="{FF2B5EF4-FFF2-40B4-BE49-F238E27FC236}">
                <a16:creationId xmlns:a16="http://schemas.microsoft.com/office/drawing/2014/main" id="{9C2F8127-716B-8B4F-B954-51234498C5AC}"/>
              </a:ext>
            </a:extLst>
          </p:cNvPr>
          <p:cNvSpPr/>
          <p:nvPr/>
        </p:nvSpPr>
        <p:spPr>
          <a:xfrm>
            <a:off x="468092" y="5595614"/>
            <a:ext cx="5533161" cy="707886"/>
          </a:xfrm>
          <a:prstGeom prst="rect">
            <a:avLst/>
          </a:prstGeom>
        </p:spPr>
        <p:txBody>
          <a:bodyPr wrap="square">
            <a:spAutoFit/>
          </a:bodyPr>
          <a:lstStyle/>
          <a:p>
            <a:r>
              <a:rPr lang="en-US" sz="2000" i="1" dirty="0">
                <a:latin typeface="LinLibertineT"/>
              </a:rPr>
              <a:t>JPEG (95):  </a:t>
            </a:r>
            <a:r>
              <a:rPr lang="en-US" sz="2000" b="1" dirty="0">
                <a:latin typeface="LinLibertineT"/>
              </a:rPr>
              <a:t>40% larger </a:t>
            </a:r>
            <a:r>
              <a:rPr lang="en-US" sz="2000" dirty="0">
                <a:latin typeface="LinLibertineT"/>
              </a:rPr>
              <a:t>file size but </a:t>
            </a:r>
            <a:r>
              <a:rPr lang="en-US" sz="2000" b="1" dirty="0">
                <a:latin typeface="LinLibertineT"/>
              </a:rPr>
              <a:t>0</a:t>
            </a:r>
            <a:r>
              <a:rPr lang="en-US" sz="2000" b="1" dirty="0">
                <a:latin typeface="rtxmi"/>
              </a:rPr>
              <a:t>.</a:t>
            </a:r>
            <a:r>
              <a:rPr lang="en-US" sz="2000" b="1" dirty="0">
                <a:latin typeface="LinLibertineT"/>
              </a:rPr>
              <a:t>2% lower </a:t>
            </a:r>
            <a:r>
              <a:rPr lang="en-US" sz="2000" dirty="0">
                <a:latin typeface="LinLibertineT"/>
              </a:rPr>
              <a:t>accuracy than </a:t>
            </a:r>
            <a:r>
              <a:rPr lang="en-US" sz="2000" dirty="0">
                <a:latin typeface="Inconsolatazi4"/>
              </a:rPr>
              <a:t>GRACE</a:t>
            </a:r>
            <a:r>
              <a:rPr lang="en-US" sz="2000" dirty="0">
                <a:latin typeface="LinLibertineT"/>
              </a:rPr>
              <a:t>. </a:t>
            </a:r>
            <a:endParaRPr lang="en-US" sz="2000" dirty="0"/>
          </a:p>
        </p:txBody>
      </p:sp>
      <p:sp>
        <p:nvSpPr>
          <p:cNvPr id="21" name="Rectangle 20">
            <a:extLst>
              <a:ext uri="{FF2B5EF4-FFF2-40B4-BE49-F238E27FC236}">
                <a16:creationId xmlns:a16="http://schemas.microsoft.com/office/drawing/2014/main" id="{6F23E308-9A5B-A34B-9B2A-66CF38DFA8AB}"/>
              </a:ext>
            </a:extLst>
          </p:cNvPr>
          <p:cNvSpPr/>
          <p:nvPr/>
        </p:nvSpPr>
        <p:spPr>
          <a:xfrm>
            <a:off x="6266544" y="5603014"/>
            <a:ext cx="5619286" cy="707886"/>
          </a:xfrm>
          <a:prstGeom prst="rect">
            <a:avLst/>
          </a:prstGeom>
        </p:spPr>
        <p:txBody>
          <a:bodyPr wrap="square">
            <a:spAutoFit/>
          </a:bodyPr>
          <a:lstStyle/>
          <a:p>
            <a:r>
              <a:rPr lang="en-US" sz="2000" i="1" dirty="0">
                <a:latin typeface="LinLibertineT"/>
              </a:rPr>
              <a:t>JPEG (95):  </a:t>
            </a:r>
            <a:r>
              <a:rPr lang="en-US" sz="2000" b="1" dirty="0">
                <a:latin typeface="LinLibertineT"/>
              </a:rPr>
              <a:t>30% larger </a:t>
            </a:r>
            <a:r>
              <a:rPr lang="en-US" sz="2000" dirty="0">
                <a:latin typeface="LinLibertineT"/>
              </a:rPr>
              <a:t>file size but </a:t>
            </a:r>
            <a:r>
              <a:rPr lang="en-US" sz="2000" b="1" dirty="0">
                <a:latin typeface="LinLibertineT"/>
              </a:rPr>
              <a:t>0</a:t>
            </a:r>
            <a:r>
              <a:rPr lang="en-US" sz="2000" b="1" dirty="0">
                <a:latin typeface="rtxmi"/>
              </a:rPr>
              <a:t>.</a:t>
            </a:r>
            <a:r>
              <a:rPr lang="en-US" sz="2000" b="1" dirty="0">
                <a:latin typeface="LinLibertineT"/>
              </a:rPr>
              <a:t>4% lower </a:t>
            </a:r>
            <a:r>
              <a:rPr lang="en-US" sz="2000" dirty="0">
                <a:latin typeface="LinLibertineT"/>
              </a:rPr>
              <a:t>accuracy than </a:t>
            </a:r>
            <a:r>
              <a:rPr lang="en-US" sz="2000" dirty="0">
                <a:latin typeface="Inconsolatazi4"/>
              </a:rPr>
              <a:t>GRACE</a:t>
            </a:r>
            <a:r>
              <a:rPr lang="en-US" sz="2000" dirty="0">
                <a:latin typeface="LinLibertineT"/>
              </a:rPr>
              <a:t>. </a:t>
            </a:r>
            <a:endParaRPr lang="en-US" sz="2000" dirty="0"/>
          </a:p>
        </p:txBody>
      </p:sp>
      <p:grpSp>
        <p:nvGrpSpPr>
          <p:cNvPr id="14" name="Gruppierung 6">
            <a:extLst>
              <a:ext uri="{FF2B5EF4-FFF2-40B4-BE49-F238E27FC236}">
                <a16:creationId xmlns:a16="http://schemas.microsoft.com/office/drawing/2014/main" id="{4D695563-DF0C-DB45-9BBD-25F92D9CB6C9}"/>
              </a:ext>
            </a:extLst>
          </p:cNvPr>
          <p:cNvGrpSpPr/>
          <p:nvPr/>
        </p:nvGrpSpPr>
        <p:grpSpPr>
          <a:xfrm>
            <a:off x="6287672" y="-18918"/>
            <a:ext cx="5365750" cy="383109"/>
            <a:chOff x="0" y="6477000"/>
            <a:chExt cx="4953000" cy="383109"/>
          </a:xfrm>
        </p:grpSpPr>
        <p:sp>
          <p:nvSpPr>
            <p:cNvPr id="19" name="Eingebuchteter Richtungspfeil 7">
              <a:extLst>
                <a:ext uri="{FF2B5EF4-FFF2-40B4-BE49-F238E27FC236}">
                  <a16:creationId xmlns:a16="http://schemas.microsoft.com/office/drawing/2014/main" id="{0C116DB5-3482-0C43-BB41-FFAE0D714F78}"/>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20" name="Eingebuchteter Richtungspfeil 8">
              <a:extLst>
                <a:ext uri="{FF2B5EF4-FFF2-40B4-BE49-F238E27FC236}">
                  <a16:creationId xmlns:a16="http://schemas.microsoft.com/office/drawing/2014/main" id="{49DBA56B-1907-C54D-AA7C-CB66DC1A3FEB}"/>
                </a:ext>
              </a:extLst>
            </p:cNvPr>
            <p:cNvSpPr/>
            <p:nvPr/>
          </p:nvSpPr>
          <p:spPr bwMode="auto">
            <a:xfrm>
              <a:off x="16002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Design</a:t>
              </a:r>
              <a:endParaRPr lang="en-US" b="1" dirty="0"/>
            </a:p>
          </p:txBody>
        </p:sp>
        <p:sp>
          <p:nvSpPr>
            <p:cNvPr id="22" name="Eingebuchteter Richtungspfeil 9">
              <a:extLst>
                <a:ext uri="{FF2B5EF4-FFF2-40B4-BE49-F238E27FC236}">
                  <a16:creationId xmlns:a16="http://schemas.microsoft.com/office/drawing/2014/main" id="{1D8C824A-E4F9-2841-9A28-8E628C9B8190}"/>
                </a:ext>
              </a:extLst>
            </p:cNvPr>
            <p:cNvSpPr/>
            <p:nvPr/>
          </p:nvSpPr>
          <p:spPr bwMode="auto">
            <a:xfrm>
              <a:off x="32004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Evaluation</a:t>
              </a:r>
              <a:endParaRPr lang="en-US" b="1" dirty="0">
                <a:solidFill>
                  <a:srgbClr val="FFC000"/>
                </a:solidFill>
              </a:endParaRPr>
            </a:p>
          </p:txBody>
        </p:sp>
      </p:grpSp>
    </p:spTree>
    <p:extLst>
      <p:ext uri="{BB962C8B-B14F-4D97-AF65-F5344CB8AC3E}">
        <p14:creationId xmlns:p14="http://schemas.microsoft.com/office/powerpoint/2010/main" val="279779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Compression for Image Classification</a:t>
            </a:r>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22</a:t>
            </a:fld>
            <a:endParaRPr lang="en-US"/>
          </a:p>
        </p:txBody>
      </p:sp>
      <p:pic>
        <p:nvPicPr>
          <p:cNvPr id="7" name="Picture 6" descr="A screenshot of a cell phone&#10;&#10;Description automatically generated">
            <a:extLst>
              <a:ext uri="{FF2B5EF4-FFF2-40B4-BE49-F238E27FC236}">
                <a16:creationId xmlns:a16="http://schemas.microsoft.com/office/drawing/2014/main" id="{DFF07702-8F91-0E49-837D-EC12250594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691" y="1682011"/>
            <a:ext cx="7064387" cy="4718789"/>
          </a:xfrm>
          <a:prstGeom prst="rect">
            <a:avLst/>
          </a:prstGeom>
        </p:spPr>
      </p:pic>
      <p:sp>
        <p:nvSpPr>
          <p:cNvPr id="13" name="TextBox 12">
            <a:extLst>
              <a:ext uri="{FF2B5EF4-FFF2-40B4-BE49-F238E27FC236}">
                <a16:creationId xmlns:a16="http://schemas.microsoft.com/office/drawing/2014/main" id="{24C801BA-7EB7-C449-A6CF-CD398300107B}"/>
              </a:ext>
            </a:extLst>
          </p:cNvPr>
          <p:cNvSpPr txBox="1"/>
          <p:nvPr/>
        </p:nvSpPr>
        <p:spPr>
          <a:xfrm>
            <a:off x="7977616" y="2177196"/>
            <a:ext cx="4196456" cy="830997"/>
          </a:xfrm>
          <a:prstGeom prst="rect">
            <a:avLst/>
          </a:prstGeom>
          <a:noFill/>
        </p:spPr>
        <p:txBody>
          <a:bodyPr wrap="square" rtlCol="0">
            <a:spAutoFit/>
          </a:bodyPr>
          <a:lstStyle/>
          <a:p>
            <a:r>
              <a:rPr lang="en-US" sz="2400" dirty="0"/>
              <a:t>GRACE saves up to </a:t>
            </a:r>
            <a:r>
              <a:rPr lang="en-US" sz="2400" b="1" dirty="0"/>
              <a:t>90% </a:t>
            </a:r>
            <a:r>
              <a:rPr lang="en-US" sz="2400" dirty="0"/>
              <a:t>of bandwidth (ResNet)</a:t>
            </a:r>
          </a:p>
        </p:txBody>
      </p:sp>
      <p:sp>
        <p:nvSpPr>
          <p:cNvPr id="12" name="TextBox 11">
            <a:extLst>
              <a:ext uri="{FF2B5EF4-FFF2-40B4-BE49-F238E27FC236}">
                <a16:creationId xmlns:a16="http://schemas.microsoft.com/office/drawing/2014/main" id="{91D21DEB-2559-D14D-AEA0-571D5BC7F541}"/>
              </a:ext>
            </a:extLst>
          </p:cNvPr>
          <p:cNvSpPr txBox="1"/>
          <p:nvPr/>
        </p:nvSpPr>
        <p:spPr>
          <a:xfrm>
            <a:off x="7951079" y="4762542"/>
            <a:ext cx="4196456" cy="830997"/>
          </a:xfrm>
          <a:prstGeom prst="rect">
            <a:avLst/>
          </a:prstGeom>
          <a:noFill/>
        </p:spPr>
        <p:txBody>
          <a:bodyPr wrap="square" rtlCol="0">
            <a:spAutoFit/>
          </a:bodyPr>
          <a:lstStyle/>
          <a:p>
            <a:r>
              <a:rPr lang="en-US" sz="2400" dirty="0"/>
              <a:t>GRACE leads to </a:t>
            </a:r>
            <a:r>
              <a:rPr lang="en-US" sz="2400" b="1" dirty="0"/>
              <a:t>no performance loss</a:t>
            </a:r>
          </a:p>
        </p:txBody>
      </p:sp>
      <p:sp>
        <p:nvSpPr>
          <p:cNvPr id="14" name="Content Placeholder 1">
            <a:extLst>
              <a:ext uri="{FF2B5EF4-FFF2-40B4-BE49-F238E27FC236}">
                <a16:creationId xmlns:a16="http://schemas.microsoft.com/office/drawing/2014/main" id="{79A95367-0702-4C4E-89C5-365D6AF0DA7C}"/>
              </a:ext>
            </a:extLst>
          </p:cNvPr>
          <p:cNvSpPr>
            <a:spLocks noGrp="1"/>
          </p:cNvSpPr>
          <p:nvPr>
            <p:ph idx="1"/>
          </p:nvPr>
        </p:nvSpPr>
        <p:spPr>
          <a:xfrm>
            <a:off x="886691" y="972621"/>
            <a:ext cx="11277600" cy="617535"/>
          </a:xfrm>
        </p:spPr>
        <p:txBody>
          <a:bodyPr>
            <a:normAutofit/>
          </a:bodyPr>
          <a:lstStyle/>
          <a:p>
            <a:pPr marL="0" indent="0">
              <a:buNone/>
            </a:pPr>
            <a:r>
              <a:rPr lang="en-US" sz="2400" dirty="0"/>
              <a:t>Setup: ImageNet dataset, 4 different DNNs (ResNet, SqueezeNet, AlexNet, VGG)</a:t>
            </a:r>
            <a:endParaRPr lang="en-US" dirty="0"/>
          </a:p>
        </p:txBody>
      </p:sp>
      <p:grpSp>
        <p:nvGrpSpPr>
          <p:cNvPr id="15" name="Gruppierung 6">
            <a:extLst>
              <a:ext uri="{FF2B5EF4-FFF2-40B4-BE49-F238E27FC236}">
                <a16:creationId xmlns:a16="http://schemas.microsoft.com/office/drawing/2014/main" id="{4688174D-E286-AE4A-B09E-C83ECD98C9F2}"/>
              </a:ext>
            </a:extLst>
          </p:cNvPr>
          <p:cNvGrpSpPr/>
          <p:nvPr/>
        </p:nvGrpSpPr>
        <p:grpSpPr>
          <a:xfrm>
            <a:off x="6287672" y="-18918"/>
            <a:ext cx="5365750" cy="383109"/>
            <a:chOff x="0" y="6477000"/>
            <a:chExt cx="4953000" cy="383109"/>
          </a:xfrm>
        </p:grpSpPr>
        <p:sp>
          <p:nvSpPr>
            <p:cNvPr id="16" name="Eingebuchteter Richtungspfeil 7">
              <a:extLst>
                <a:ext uri="{FF2B5EF4-FFF2-40B4-BE49-F238E27FC236}">
                  <a16:creationId xmlns:a16="http://schemas.microsoft.com/office/drawing/2014/main" id="{CA1CDD02-B3CA-1A4C-8375-1E5C6D5EA996}"/>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17" name="Eingebuchteter Richtungspfeil 8">
              <a:extLst>
                <a:ext uri="{FF2B5EF4-FFF2-40B4-BE49-F238E27FC236}">
                  <a16:creationId xmlns:a16="http://schemas.microsoft.com/office/drawing/2014/main" id="{6DFCAA01-303B-8A44-B033-33805EEDBDEB}"/>
                </a:ext>
              </a:extLst>
            </p:cNvPr>
            <p:cNvSpPr/>
            <p:nvPr/>
          </p:nvSpPr>
          <p:spPr bwMode="auto">
            <a:xfrm>
              <a:off x="16002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Design</a:t>
              </a:r>
              <a:endParaRPr lang="en-US" b="1" dirty="0"/>
            </a:p>
          </p:txBody>
        </p:sp>
        <p:sp>
          <p:nvSpPr>
            <p:cNvPr id="18" name="Eingebuchteter Richtungspfeil 9">
              <a:extLst>
                <a:ext uri="{FF2B5EF4-FFF2-40B4-BE49-F238E27FC236}">
                  <a16:creationId xmlns:a16="http://schemas.microsoft.com/office/drawing/2014/main" id="{CF18DD7F-9069-EB4D-A9E2-5955C5CF87B6}"/>
                </a:ext>
              </a:extLst>
            </p:cNvPr>
            <p:cNvSpPr/>
            <p:nvPr/>
          </p:nvSpPr>
          <p:spPr bwMode="auto">
            <a:xfrm>
              <a:off x="32004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Evaluation</a:t>
              </a:r>
              <a:endParaRPr lang="en-US" b="1" dirty="0">
                <a:solidFill>
                  <a:srgbClr val="FFC000"/>
                </a:solidFill>
              </a:endParaRPr>
            </a:p>
          </p:txBody>
        </p:sp>
      </p:grpSp>
    </p:spTree>
    <p:extLst>
      <p:ext uri="{BB962C8B-B14F-4D97-AF65-F5344CB8AC3E}">
        <p14:creationId xmlns:p14="http://schemas.microsoft.com/office/powerpoint/2010/main" val="195047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Controlling bandwidth-accuracy tradeoff with DNN loss quota</a:t>
            </a:r>
          </a:p>
        </p:txBody>
      </p:sp>
      <p:sp>
        <p:nvSpPr>
          <p:cNvPr id="2" name="Content Placeholder 1"/>
          <p:cNvSpPr>
            <a:spLocks noGrp="1"/>
          </p:cNvSpPr>
          <p:nvPr>
            <p:ph idx="1"/>
          </p:nvPr>
        </p:nvSpPr>
        <p:spPr>
          <a:xfrm>
            <a:off x="838200" y="1022797"/>
            <a:ext cx="11353800" cy="4571999"/>
          </a:xfrm>
        </p:spPr>
        <p:txBody>
          <a:bodyPr>
            <a:normAutofit/>
          </a:bodyPr>
          <a:lstStyle/>
          <a:p>
            <a:pPr marL="0" indent="0">
              <a:buNone/>
            </a:pPr>
            <a:r>
              <a:rPr lang="en-US" sz="2400" dirty="0"/>
              <a:t>Tuning the loss upper bound to see how it affects the bandwidth-accuracy tradeoff</a:t>
            </a:r>
          </a:p>
          <a:p>
            <a:endParaRPr lang="en-US" dirty="0"/>
          </a:p>
          <a:p>
            <a:endParaRPr lang="en-US" dirty="0"/>
          </a:p>
          <a:p>
            <a:endParaRPr lang="en-US" dirty="0"/>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23</a:t>
            </a:fld>
            <a:endParaRPr lang="en-US"/>
          </a:p>
        </p:txBody>
      </p:sp>
      <p:sp>
        <p:nvSpPr>
          <p:cNvPr id="13" name="TextBox 12">
            <a:extLst>
              <a:ext uri="{FF2B5EF4-FFF2-40B4-BE49-F238E27FC236}">
                <a16:creationId xmlns:a16="http://schemas.microsoft.com/office/drawing/2014/main" id="{CBE89288-3F42-8742-8C0A-60BBC6FA86BD}"/>
              </a:ext>
            </a:extLst>
          </p:cNvPr>
          <p:cNvSpPr txBox="1"/>
          <p:nvPr/>
        </p:nvSpPr>
        <p:spPr>
          <a:xfrm>
            <a:off x="8392886" y="-446314"/>
            <a:ext cx="0" cy="0"/>
          </a:xfrm>
          <a:prstGeom prst="rect">
            <a:avLst/>
          </a:prstGeom>
          <a:noFill/>
        </p:spPr>
        <p:txBody>
          <a:bodyPr wrap="none" lIns="0" tIns="0" rIns="0" bIns="0" rtlCol="0">
            <a:noAutofit/>
          </a:bodyPr>
          <a:lstStyle/>
          <a:p>
            <a:pPr>
              <a:lnSpc>
                <a:spcPct val="90000"/>
              </a:lnSpc>
            </a:pPr>
            <a:endParaRPr lang="en-US" dirty="0"/>
          </a:p>
        </p:txBody>
      </p:sp>
      <p:pic>
        <p:nvPicPr>
          <p:cNvPr id="6" name="Picture 5" descr="A screenshot of a cell phone&#10;&#10;Description automatically generated">
            <a:extLst>
              <a:ext uri="{FF2B5EF4-FFF2-40B4-BE49-F238E27FC236}">
                <a16:creationId xmlns:a16="http://schemas.microsoft.com/office/drawing/2014/main" id="{CD2BE939-98CA-A642-B816-8F191FA9D2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0516" b="11994"/>
          <a:stretch/>
        </p:blipFill>
        <p:spPr>
          <a:xfrm>
            <a:off x="3034403" y="1526645"/>
            <a:ext cx="5116060" cy="3943630"/>
          </a:xfrm>
          <a:prstGeom prst="rect">
            <a:avLst/>
          </a:prstGeom>
        </p:spPr>
      </p:pic>
      <p:sp>
        <p:nvSpPr>
          <p:cNvPr id="8" name="Rectangle 7">
            <a:extLst>
              <a:ext uri="{FF2B5EF4-FFF2-40B4-BE49-F238E27FC236}">
                <a16:creationId xmlns:a16="http://schemas.microsoft.com/office/drawing/2014/main" id="{F3F80185-D16A-9A45-A34B-1B2223A10837}"/>
              </a:ext>
            </a:extLst>
          </p:cNvPr>
          <p:cNvSpPr/>
          <p:nvPr/>
        </p:nvSpPr>
        <p:spPr>
          <a:xfrm>
            <a:off x="880834" y="5482704"/>
            <a:ext cx="11353800" cy="830997"/>
          </a:xfrm>
          <a:prstGeom prst="rect">
            <a:avLst/>
          </a:prstGeom>
        </p:spPr>
        <p:txBody>
          <a:bodyPr wrap="square">
            <a:spAutoFit/>
          </a:bodyPr>
          <a:lstStyle/>
          <a:p>
            <a:pPr marL="285750" indent="-285750">
              <a:buFont typeface="Arial" panose="020B0604020202020204" pitchFamily="34" charset="0"/>
              <a:buChar char="•"/>
            </a:pPr>
            <a:r>
              <a:rPr lang="en-US" sz="2400" dirty="0">
                <a:latin typeface="Inconsolatazi4"/>
              </a:rPr>
              <a:t>H</a:t>
            </a:r>
            <a:r>
              <a:rPr lang="en-US" sz="2400" dirty="0">
                <a:latin typeface="LinLibertineT"/>
              </a:rPr>
              <a:t>igher loss quota</a:t>
            </a:r>
            <a:r>
              <a:rPr lang="en-US" sz="2400" b="1" dirty="0">
                <a:latin typeface="LinLibertineT"/>
              </a:rPr>
              <a:t>  =&gt;  </a:t>
            </a:r>
            <a:r>
              <a:rPr lang="en-US" sz="2400" dirty="0">
                <a:latin typeface="LinLibertineT"/>
              </a:rPr>
              <a:t>More aggressive compression  </a:t>
            </a:r>
            <a:r>
              <a:rPr lang="en-US" sz="2400" b="1" dirty="0">
                <a:latin typeface="LinLibertineT"/>
              </a:rPr>
              <a:t>=&gt;</a:t>
            </a:r>
            <a:r>
              <a:rPr lang="en-US" sz="2400" dirty="0">
                <a:latin typeface="LinLibertineT"/>
              </a:rPr>
              <a:t>  Small file size &amp; lower accuracy</a:t>
            </a:r>
          </a:p>
          <a:p>
            <a:pPr marL="285750" indent="-285750">
              <a:buFont typeface="Arial" panose="020B0604020202020204" pitchFamily="34" charset="0"/>
              <a:buChar char="•"/>
            </a:pPr>
            <a:r>
              <a:rPr lang="en-US" sz="2400" dirty="0">
                <a:latin typeface="LinLibertineT"/>
              </a:rPr>
              <a:t>With a proper configuration of quota </a:t>
            </a:r>
            <a:r>
              <a:rPr lang="en-US" sz="2400" dirty="0">
                <a:latin typeface="LinLibertineI"/>
              </a:rPr>
              <a:t>B</a:t>
            </a:r>
            <a:r>
              <a:rPr lang="en-US" sz="2400" dirty="0">
                <a:latin typeface="LinLibertineT"/>
              </a:rPr>
              <a:t>, </a:t>
            </a:r>
            <a:r>
              <a:rPr lang="en-US" sz="2400" dirty="0">
                <a:latin typeface="Inconsolatazi4"/>
              </a:rPr>
              <a:t>GRACE easily </a:t>
            </a:r>
            <a:r>
              <a:rPr lang="en-US" sz="2400" dirty="0">
                <a:latin typeface="LinLibertineT"/>
              </a:rPr>
              <a:t>outperforms </a:t>
            </a:r>
            <a:r>
              <a:rPr lang="en-US" sz="2400" dirty="0">
                <a:latin typeface="Inconsolatazi4"/>
              </a:rPr>
              <a:t>JPEG</a:t>
            </a:r>
            <a:endParaRPr lang="en-US" sz="2400" dirty="0"/>
          </a:p>
        </p:txBody>
      </p:sp>
      <p:grpSp>
        <p:nvGrpSpPr>
          <p:cNvPr id="14" name="Gruppierung 6">
            <a:extLst>
              <a:ext uri="{FF2B5EF4-FFF2-40B4-BE49-F238E27FC236}">
                <a16:creationId xmlns:a16="http://schemas.microsoft.com/office/drawing/2014/main" id="{B541D223-8F18-F74F-99C0-518D594B94DA}"/>
              </a:ext>
            </a:extLst>
          </p:cNvPr>
          <p:cNvGrpSpPr/>
          <p:nvPr/>
        </p:nvGrpSpPr>
        <p:grpSpPr>
          <a:xfrm>
            <a:off x="6287672" y="-18918"/>
            <a:ext cx="5365750" cy="383109"/>
            <a:chOff x="0" y="6477000"/>
            <a:chExt cx="4953000" cy="383109"/>
          </a:xfrm>
        </p:grpSpPr>
        <p:sp>
          <p:nvSpPr>
            <p:cNvPr id="16" name="Eingebuchteter Richtungspfeil 7">
              <a:extLst>
                <a:ext uri="{FF2B5EF4-FFF2-40B4-BE49-F238E27FC236}">
                  <a16:creationId xmlns:a16="http://schemas.microsoft.com/office/drawing/2014/main" id="{FD88A8D2-85D9-8F42-B290-9F8BD157B9F5}"/>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17" name="Eingebuchteter Richtungspfeil 8">
              <a:extLst>
                <a:ext uri="{FF2B5EF4-FFF2-40B4-BE49-F238E27FC236}">
                  <a16:creationId xmlns:a16="http://schemas.microsoft.com/office/drawing/2014/main" id="{989FC64C-EA7E-5A46-AAAD-92EF1C807820}"/>
                </a:ext>
              </a:extLst>
            </p:cNvPr>
            <p:cNvSpPr/>
            <p:nvPr/>
          </p:nvSpPr>
          <p:spPr bwMode="auto">
            <a:xfrm>
              <a:off x="16002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Design</a:t>
              </a:r>
              <a:endParaRPr lang="en-US" b="1" dirty="0"/>
            </a:p>
          </p:txBody>
        </p:sp>
        <p:sp>
          <p:nvSpPr>
            <p:cNvPr id="18" name="Eingebuchteter Richtungspfeil 9">
              <a:extLst>
                <a:ext uri="{FF2B5EF4-FFF2-40B4-BE49-F238E27FC236}">
                  <a16:creationId xmlns:a16="http://schemas.microsoft.com/office/drawing/2014/main" id="{9DCBF651-ED87-AE47-9C15-0D554DA49357}"/>
                </a:ext>
              </a:extLst>
            </p:cNvPr>
            <p:cNvSpPr/>
            <p:nvPr/>
          </p:nvSpPr>
          <p:spPr bwMode="auto">
            <a:xfrm>
              <a:off x="32004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Evaluation</a:t>
              </a:r>
              <a:endParaRPr lang="en-US" b="1" dirty="0">
                <a:solidFill>
                  <a:srgbClr val="FFC000"/>
                </a:solidFill>
              </a:endParaRPr>
            </a:p>
          </p:txBody>
        </p:sp>
      </p:grpSp>
    </p:spTree>
    <p:extLst>
      <p:ext uri="{BB962C8B-B14F-4D97-AF65-F5344CB8AC3E}">
        <p14:creationId xmlns:p14="http://schemas.microsoft.com/office/powerpoint/2010/main" val="345941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a:t>
            </a:r>
          </a:p>
        </p:txBody>
      </p:sp>
      <p:sp>
        <p:nvSpPr>
          <p:cNvPr id="2" name="Content Placeholder 1"/>
          <p:cNvSpPr>
            <a:spLocks noGrp="1"/>
          </p:cNvSpPr>
          <p:nvPr>
            <p:ph idx="1"/>
          </p:nvPr>
        </p:nvSpPr>
        <p:spPr>
          <a:xfrm>
            <a:off x="586403" y="1526645"/>
            <a:ext cx="11067019" cy="4264555"/>
          </a:xfrm>
        </p:spPr>
        <p:txBody>
          <a:bodyPr>
            <a:normAutofit/>
          </a:bodyPr>
          <a:lstStyle/>
          <a:p>
            <a:pPr lvl="0">
              <a:buFont typeface="Arial" panose="020B0604020202020204" pitchFamily="34" charset="0"/>
              <a:buChar char="•"/>
            </a:pPr>
            <a:r>
              <a:rPr lang="en-US" sz="2400" dirty="0"/>
              <a:t>The first work to model </a:t>
            </a:r>
            <a:r>
              <a:rPr lang="en-US" sz="2400" b="1" dirty="0"/>
              <a:t>DNN’s perceptual sensitivity</a:t>
            </a:r>
            <a:endParaRPr lang="en-US" sz="2200" dirty="0"/>
          </a:p>
          <a:p>
            <a:pPr lvl="1"/>
            <a:endParaRPr lang="en-US" sz="2400" dirty="0"/>
          </a:p>
          <a:p>
            <a:pPr lvl="0">
              <a:buFont typeface="Arial" panose="020B0604020202020204" pitchFamily="34" charset="0"/>
              <a:buChar char="•"/>
            </a:pPr>
            <a:r>
              <a:rPr lang="en-US" sz="2400" dirty="0"/>
              <a:t>The first work to enable data stream compression with bounded loss</a:t>
            </a:r>
          </a:p>
          <a:p>
            <a:pPr lvl="0">
              <a:buFont typeface="Arial" panose="020B0604020202020204" pitchFamily="34" charset="0"/>
              <a:buChar char="•"/>
            </a:pPr>
            <a:endParaRPr lang="en-US" sz="2400" dirty="0"/>
          </a:p>
          <a:p>
            <a:pPr>
              <a:buFont typeface="Arial" panose="020B0604020202020204" pitchFamily="34" charset="0"/>
              <a:buChar char="•"/>
            </a:pPr>
            <a:r>
              <a:rPr lang="en-US" sz="2400" dirty="0"/>
              <a:t>Design to reuse existing compression framework</a:t>
            </a:r>
          </a:p>
          <a:p>
            <a:pPr lvl="0">
              <a:buFont typeface="Arial" panose="020B0604020202020204" pitchFamily="34" charset="0"/>
              <a:buChar char="•"/>
            </a:pPr>
            <a:endParaRPr lang="en-US" sz="2400" dirty="0"/>
          </a:p>
          <a:p>
            <a:pPr lvl="0">
              <a:buFont typeface="Arial" panose="020B0604020202020204" pitchFamily="34" charset="0"/>
              <a:buChar char="•"/>
            </a:pPr>
            <a:endParaRPr lang="en-US" sz="2400" dirty="0"/>
          </a:p>
          <a:p>
            <a:pPr>
              <a:buFont typeface="Arial" panose="020B0604020202020204" pitchFamily="34" charset="0"/>
              <a:buChar char="•"/>
            </a:pPr>
            <a:r>
              <a:rPr lang="en-US" sz="2400" dirty="0"/>
              <a:t>The paper has algorithms, proof, evaluations and future directions.</a:t>
            </a:r>
          </a:p>
          <a:p>
            <a:endParaRPr lang="en-US" sz="2400" dirty="0"/>
          </a:p>
          <a:p>
            <a:endParaRPr lang="en-US" sz="2400" dirty="0"/>
          </a:p>
          <a:p>
            <a:endParaRPr lang="en-US" sz="2400" dirty="0"/>
          </a:p>
          <a:p>
            <a:endParaRPr lang="en-US" sz="2400" dirty="0"/>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24</a:t>
            </a:fld>
            <a:endParaRPr lang="en-US"/>
          </a:p>
        </p:txBody>
      </p:sp>
    </p:spTree>
    <p:extLst>
      <p:ext uri="{BB962C8B-B14F-4D97-AF65-F5344CB8AC3E}">
        <p14:creationId xmlns:p14="http://schemas.microsoft.com/office/powerpoint/2010/main" val="425153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Limitation and Future Works</a:t>
            </a:r>
          </a:p>
        </p:txBody>
      </p:sp>
      <p:sp>
        <p:nvSpPr>
          <p:cNvPr id="2" name="Content Placeholder 1"/>
          <p:cNvSpPr>
            <a:spLocks noGrp="1"/>
          </p:cNvSpPr>
          <p:nvPr>
            <p:ph idx="1"/>
          </p:nvPr>
        </p:nvSpPr>
        <p:spPr>
          <a:xfrm>
            <a:off x="609600" y="1187074"/>
            <a:ext cx="11277600" cy="4571999"/>
          </a:xfrm>
        </p:spPr>
        <p:txBody>
          <a:bodyPr>
            <a:normAutofit/>
          </a:bodyPr>
          <a:lstStyle/>
          <a:p>
            <a:r>
              <a:rPr lang="en-US" sz="2000" dirty="0"/>
              <a:t>Limitation</a:t>
            </a:r>
          </a:p>
          <a:p>
            <a:pPr lvl="1">
              <a:buFont typeface="Arial" panose="020B0604020202020204" pitchFamily="34" charset="0"/>
              <a:buChar char="•"/>
            </a:pPr>
            <a:r>
              <a:rPr lang="en-US" sz="2000" dirty="0"/>
              <a:t>We keep the DNN unchanged and only redesign encoder (for compatibility to deployed DNNs)</a:t>
            </a:r>
          </a:p>
          <a:p>
            <a:pPr lvl="1">
              <a:buFont typeface="Arial" panose="020B0604020202020204" pitchFamily="34" charset="0"/>
              <a:buChar char="•"/>
            </a:pPr>
            <a:r>
              <a:rPr lang="en-US" sz="2000" dirty="0"/>
              <a:t>Further improve the performance if we optimize the DNN and encoder jointly?</a:t>
            </a:r>
          </a:p>
          <a:p>
            <a:pPr lvl="1">
              <a:buFont typeface="Arial" panose="020B0604020202020204" pitchFamily="34" charset="0"/>
              <a:buChar char="•"/>
            </a:pPr>
            <a:endParaRPr lang="en-US" sz="2000" dirty="0"/>
          </a:p>
          <a:p>
            <a:pPr lvl="1">
              <a:buFont typeface="Arial" panose="020B0604020202020204" pitchFamily="34" charset="0"/>
              <a:buChar char="•"/>
            </a:pPr>
            <a:endParaRPr lang="en-US" sz="2000" dirty="0"/>
          </a:p>
          <a:p>
            <a:pPr lvl="1">
              <a:buFont typeface="Arial" panose="020B0604020202020204" pitchFamily="34" charset="0"/>
              <a:buChar char="•"/>
            </a:pPr>
            <a:endParaRPr lang="en-US" sz="2000" dirty="0"/>
          </a:p>
          <a:p>
            <a:pPr marL="228600" lvl="1" indent="0">
              <a:buNone/>
            </a:pPr>
            <a:endParaRPr lang="en-US" sz="2000" dirty="0"/>
          </a:p>
          <a:p>
            <a:pPr lvl="0"/>
            <a:r>
              <a:rPr lang="en-US" sz="2000" dirty="0"/>
              <a:t>Future work</a:t>
            </a:r>
          </a:p>
          <a:p>
            <a:pPr lvl="1">
              <a:buFont typeface="Arial" panose="020B0604020202020204" pitchFamily="34" charset="0"/>
              <a:buChar char="•"/>
            </a:pPr>
            <a:r>
              <a:rPr lang="en-US" sz="1800" dirty="0"/>
              <a:t>DNN-aware compression for speech recognition in the edge/cloud</a:t>
            </a:r>
          </a:p>
          <a:p>
            <a:pPr lvl="1">
              <a:buFont typeface="Arial" panose="020B0604020202020204" pitchFamily="34" charset="0"/>
              <a:buChar char="•"/>
            </a:pPr>
            <a:r>
              <a:rPr lang="en-US" sz="2000" dirty="0"/>
              <a:t>DNN and human ears have different audio-frequency sensitivity</a:t>
            </a:r>
          </a:p>
          <a:p>
            <a:endParaRPr lang="en-US" dirty="0"/>
          </a:p>
          <a:p>
            <a:endParaRPr lang="en-US" dirty="0"/>
          </a:p>
          <a:p>
            <a:endParaRPr lang="en-US" dirty="0"/>
          </a:p>
          <a:p>
            <a:pPr>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25</a:t>
            </a:fld>
            <a:endParaRPr lang="en-US"/>
          </a:p>
        </p:txBody>
      </p:sp>
      <p:pic>
        <p:nvPicPr>
          <p:cNvPr id="6" name="Picture 5">
            <a:extLst>
              <a:ext uri="{FF2B5EF4-FFF2-40B4-BE49-F238E27FC236}">
                <a16:creationId xmlns:a16="http://schemas.microsoft.com/office/drawing/2014/main" id="{C963E1BA-E20D-D442-90C5-36113A0320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7214" y="4905857"/>
            <a:ext cx="3435572" cy="1935534"/>
          </a:xfrm>
          <a:prstGeom prst="rect">
            <a:avLst/>
          </a:prstGeom>
        </p:spPr>
      </p:pic>
      <p:grpSp>
        <p:nvGrpSpPr>
          <p:cNvPr id="14" name="Group 13">
            <a:extLst>
              <a:ext uri="{FF2B5EF4-FFF2-40B4-BE49-F238E27FC236}">
                <a16:creationId xmlns:a16="http://schemas.microsoft.com/office/drawing/2014/main" id="{7736179F-274B-5D49-BACF-729D935C5374}"/>
              </a:ext>
            </a:extLst>
          </p:cNvPr>
          <p:cNvGrpSpPr/>
          <p:nvPr/>
        </p:nvGrpSpPr>
        <p:grpSpPr>
          <a:xfrm>
            <a:off x="3276600" y="2327577"/>
            <a:ext cx="4115607" cy="1506595"/>
            <a:chOff x="3581400" y="5366923"/>
            <a:chExt cx="4115607" cy="1506595"/>
          </a:xfrm>
        </p:grpSpPr>
        <p:grpSp>
          <p:nvGrpSpPr>
            <p:cNvPr id="5" name="Group 4">
              <a:extLst>
                <a:ext uri="{FF2B5EF4-FFF2-40B4-BE49-F238E27FC236}">
                  <a16:creationId xmlns:a16="http://schemas.microsoft.com/office/drawing/2014/main" id="{8C772CF3-BB5B-2146-A7C7-29A12A78E318}"/>
                </a:ext>
              </a:extLst>
            </p:cNvPr>
            <p:cNvGrpSpPr/>
            <p:nvPr/>
          </p:nvGrpSpPr>
          <p:grpSpPr>
            <a:xfrm>
              <a:off x="3581400" y="5366923"/>
              <a:ext cx="3751724" cy="1059988"/>
              <a:chOff x="3581400" y="5366923"/>
              <a:chExt cx="3751724" cy="1059988"/>
            </a:xfrm>
          </p:grpSpPr>
          <p:grpSp>
            <p:nvGrpSpPr>
              <p:cNvPr id="7" name="Group 6">
                <a:extLst>
                  <a:ext uri="{FF2B5EF4-FFF2-40B4-BE49-F238E27FC236}">
                    <a16:creationId xmlns:a16="http://schemas.microsoft.com/office/drawing/2014/main" id="{BFEBAE4E-4C1B-3C45-8C5E-F6BE0B433B6C}"/>
                  </a:ext>
                </a:extLst>
              </p:cNvPr>
              <p:cNvGrpSpPr/>
              <p:nvPr/>
            </p:nvGrpSpPr>
            <p:grpSpPr>
              <a:xfrm>
                <a:off x="6248400" y="5366923"/>
                <a:ext cx="1084724" cy="1033591"/>
                <a:chOff x="1145486" y="566529"/>
                <a:chExt cx="1854346" cy="1620080"/>
              </a:xfrm>
            </p:grpSpPr>
            <p:sp>
              <p:nvSpPr>
                <p:cNvPr id="8" name="Cube 7">
                  <a:extLst>
                    <a:ext uri="{FF2B5EF4-FFF2-40B4-BE49-F238E27FC236}">
                      <a16:creationId xmlns:a16="http://schemas.microsoft.com/office/drawing/2014/main" id="{40F67BE6-5524-2548-BD45-99033C22F059}"/>
                    </a:ext>
                  </a:extLst>
                </p:cNvPr>
                <p:cNvSpPr/>
                <p:nvPr/>
              </p:nvSpPr>
              <p:spPr bwMode="ltGray">
                <a:xfrm>
                  <a:off x="1145486" y="566529"/>
                  <a:ext cx="548640" cy="1620080"/>
                </a:xfrm>
                <a:prstGeom prst="cube">
                  <a:avLst>
                    <a:gd name="adj" fmla="val 80914"/>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9" name="Cube 8">
                  <a:extLst>
                    <a:ext uri="{FF2B5EF4-FFF2-40B4-BE49-F238E27FC236}">
                      <a16:creationId xmlns:a16="http://schemas.microsoft.com/office/drawing/2014/main" id="{C4D1ED54-EEA1-C04C-9752-8560F8F3B6F5}"/>
                    </a:ext>
                  </a:extLst>
                </p:cNvPr>
                <p:cNvSpPr/>
                <p:nvPr/>
              </p:nvSpPr>
              <p:spPr bwMode="ltGray">
                <a:xfrm>
                  <a:off x="1298856" y="782461"/>
                  <a:ext cx="557784" cy="1212360"/>
                </a:xfrm>
                <a:prstGeom prst="cube">
                  <a:avLst>
                    <a:gd name="adj" fmla="val 71183"/>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0" name="Cube 9">
                  <a:extLst>
                    <a:ext uri="{FF2B5EF4-FFF2-40B4-BE49-F238E27FC236}">
                      <a16:creationId xmlns:a16="http://schemas.microsoft.com/office/drawing/2014/main" id="{FDEF777E-7000-DD4C-A097-4D13939E04ED}"/>
                    </a:ext>
                  </a:extLst>
                </p:cNvPr>
                <p:cNvSpPr/>
                <p:nvPr/>
              </p:nvSpPr>
              <p:spPr bwMode="ltGray">
                <a:xfrm>
                  <a:off x="1525867" y="994000"/>
                  <a:ext cx="566928" cy="854919"/>
                </a:xfrm>
                <a:prstGeom prst="cube">
                  <a:avLst>
                    <a:gd name="adj" fmla="val 53144"/>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1" name="Cube 10">
                  <a:extLst>
                    <a:ext uri="{FF2B5EF4-FFF2-40B4-BE49-F238E27FC236}">
                      <a16:creationId xmlns:a16="http://schemas.microsoft.com/office/drawing/2014/main" id="{FA4346FE-57EB-9648-BDD3-FBDA558FCFC9}"/>
                    </a:ext>
                  </a:extLst>
                </p:cNvPr>
                <p:cNvSpPr/>
                <p:nvPr/>
              </p:nvSpPr>
              <p:spPr bwMode="ltGray">
                <a:xfrm>
                  <a:off x="1908985" y="1124280"/>
                  <a:ext cx="530351" cy="594359"/>
                </a:xfrm>
                <a:prstGeom prst="cube">
                  <a:avLst>
                    <a:gd name="adj" fmla="val 31443"/>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2" name="Cube 11">
                  <a:extLst>
                    <a:ext uri="{FF2B5EF4-FFF2-40B4-BE49-F238E27FC236}">
                      <a16:creationId xmlns:a16="http://schemas.microsoft.com/office/drawing/2014/main" id="{883F5F55-9248-1644-952C-2D921CBF8573}"/>
                    </a:ext>
                  </a:extLst>
                </p:cNvPr>
                <p:cNvSpPr/>
                <p:nvPr/>
              </p:nvSpPr>
              <p:spPr bwMode="ltGray">
                <a:xfrm>
                  <a:off x="2359752" y="1320896"/>
                  <a:ext cx="640080" cy="274320"/>
                </a:xfrm>
                <a:prstGeom prst="cube">
                  <a:avLst>
                    <a:gd name="adj" fmla="val 28069"/>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pic>
            <p:nvPicPr>
              <p:cNvPr id="15" name="Picture 14">
                <a:extLst>
                  <a:ext uri="{FF2B5EF4-FFF2-40B4-BE49-F238E27FC236}">
                    <a16:creationId xmlns:a16="http://schemas.microsoft.com/office/drawing/2014/main" id="{F3907C4F-FCCA-B947-9247-0FF8C6BA8D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1400" y="5393320"/>
                <a:ext cx="1165704" cy="1033591"/>
              </a:xfrm>
              <a:prstGeom prst="rect">
                <a:avLst/>
              </a:prstGeom>
            </p:spPr>
          </p:pic>
          <p:sp>
            <p:nvSpPr>
              <p:cNvPr id="16" name="Left-Right Arrow 15">
                <a:extLst>
                  <a:ext uri="{FF2B5EF4-FFF2-40B4-BE49-F238E27FC236}">
                    <a16:creationId xmlns:a16="http://schemas.microsoft.com/office/drawing/2014/main" id="{49EE097B-5373-F64D-B025-0FAB73533577}"/>
                  </a:ext>
                </a:extLst>
              </p:cNvPr>
              <p:cNvSpPr/>
              <p:nvPr/>
            </p:nvSpPr>
            <p:spPr bwMode="ltGray">
              <a:xfrm>
                <a:off x="4747104" y="5639644"/>
                <a:ext cx="1272696" cy="462311"/>
              </a:xfrm>
              <a:prstGeom prst="leftRightArrow">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sp>
          <p:nvSpPr>
            <p:cNvPr id="13" name="TextBox 12">
              <a:extLst>
                <a:ext uri="{FF2B5EF4-FFF2-40B4-BE49-F238E27FC236}">
                  <a16:creationId xmlns:a16="http://schemas.microsoft.com/office/drawing/2014/main" id="{AA772748-19C6-574F-8373-108EF2A53BCE}"/>
                </a:ext>
              </a:extLst>
            </p:cNvPr>
            <p:cNvSpPr txBox="1"/>
            <p:nvPr/>
          </p:nvSpPr>
          <p:spPr>
            <a:xfrm>
              <a:off x="3774042" y="6510615"/>
              <a:ext cx="1165704" cy="347385"/>
            </a:xfrm>
            <a:prstGeom prst="rect">
              <a:avLst/>
            </a:prstGeom>
            <a:noFill/>
          </p:spPr>
          <p:txBody>
            <a:bodyPr wrap="none" lIns="0" tIns="0" rIns="0" bIns="0" rtlCol="0">
              <a:noAutofit/>
            </a:bodyPr>
            <a:lstStyle/>
            <a:p>
              <a:pPr>
                <a:lnSpc>
                  <a:spcPct val="90000"/>
                </a:lnSpc>
              </a:pPr>
              <a:r>
                <a:rPr lang="en-US" dirty="0"/>
                <a:t>Encoder</a:t>
              </a:r>
            </a:p>
          </p:txBody>
        </p:sp>
        <p:sp>
          <p:nvSpPr>
            <p:cNvPr id="17" name="TextBox 16">
              <a:extLst>
                <a:ext uri="{FF2B5EF4-FFF2-40B4-BE49-F238E27FC236}">
                  <a16:creationId xmlns:a16="http://schemas.microsoft.com/office/drawing/2014/main" id="{09297137-FEEA-104A-BB42-793C09D8864D}"/>
                </a:ext>
              </a:extLst>
            </p:cNvPr>
            <p:cNvSpPr txBox="1"/>
            <p:nvPr/>
          </p:nvSpPr>
          <p:spPr>
            <a:xfrm>
              <a:off x="6531303" y="6526133"/>
              <a:ext cx="1165704" cy="347385"/>
            </a:xfrm>
            <a:prstGeom prst="rect">
              <a:avLst/>
            </a:prstGeom>
            <a:noFill/>
          </p:spPr>
          <p:txBody>
            <a:bodyPr wrap="none" lIns="0" tIns="0" rIns="0" bIns="0" rtlCol="0">
              <a:noAutofit/>
            </a:bodyPr>
            <a:lstStyle/>
            <a:p>
              <a:pPr>
                <a:lnSpc>
                  <a:spcPct val="90000"/>
                </a:lnSpc>
              </a:pPr>
              <a:r>
                <a:rPr lang="en-US" dirty="0"/>
                <a:t>DNN</a:t>
              </a:r>
            </a:p>
          </p:txBody>
        </p:sp>
      </p:grpSp>
    </p:spTree>
    <p:extLst>
      <p:ext uri="{BB962C8B-B14F-4D97-AF65-F5344CB8AC3E}">
        <p14:creationId xmlns:p14="http://schemas.microsoft.com/office/powerpoint/2010/main" val="30108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7413" y="2528395"/>
            <a:ext cx="6097587" cy="1193800"/>
          </a:xfrm>
        </p:spPr>
        <p:txBody>
          <a:bodyPr/>
          <a:lstStyle/>
          <a:p>
            <a:r>
              <a:rPr lang="en-US" dirty="0"/>
              <a:t>Thank you!</a:t>
            </a:r>
          </a:p>
        </p:txBody>
      </p:sp>
      <p:sp>
        <p:nvSpPr>
          <p:cNvPr id="3" name="Text Placeholder 2"/>
          <p:cNvSpPr>
            <a:spLocks noGrp="1"/>
          </p:cNvSpPr>
          <p:nvPr>
            <p:ph type="body" sz="quarter" idx="13"/>
          </p:nvPr>
        </p:nvSpPr>
        <p:spPr>
          <a:xfrm>
            <a:off x="3972670" y="5370284"/>
            <a:ext cx="4245073" cy="420916"/>
          </a:xfrm>
        </p:spPr>
        <p:txBody>
          <a:bodyPr/>
          <a:lstStyle/>
          <a:p>
            <a:pPr algn="just"/>
            <a:r>
              <a:rPr lang="en-US" dirty="0">
                <a:solidFill>
                  <a:srgbClr val="01A982"/>
                </a:solidFill>
              </a:rPr>
              <a:t>kyu-han.kim@hpe.com</a:t>
            </a:r>
          </a:p>
          <a:p>
            <a:endParaRPr lang="en-US" dirty="0"/>
          </a:p>
        </p:txBody>
      </p:sp>
      <p:sp>
        <p:nvSpPr>
          <p:cNvPr id="6" name="Rectangle 5">
            <a:extLst>
              <a:ext uri="{FF2B5EF4-FFF2-40B4-BE49-F238E27FC236}">
                <a16:creationId xmlns:a16="http://schemas.microsoft.com/office/drawing/2014/main" id="{515CD968-E150-C24D-AB7D-F38E7BC4F8F7}"/>
              </a:ext>
            </a:extLst>
          </p:cNvPr>
          <p:cNvSpPr/>
          <p:nvPr/>
        </p:nvSpPr>
        <p:spPr>
          <a:xfrm>
            <a:off x="3983734" y="4785509"/>
            <a:ext cx="4245073" cy="584775"/>
          </a:xfrm>
          <a:prstGeom prst="rect">
            <a:avLst/>
          </a:prstGeom>
        </p:spPr>
        <p:txBody>
          <a:bodyPr wrap="none">
            <a:spAutoFit/>
          </a:bodyPr>
          <a:lstStyle/>
          <a:p>
            <a:r>
              <a:rPr lang="en-US" sz="3200" dirty="0">
                <a:solidFill>
                  <a:srgbClr val="01A982"/>
                </a:solidFill>
              </a:rPr>
              <a:t>xiufeng.xie@hpe.com </a:t>
            </a:r>
            <a:endParaRPr lang="en-US" sz="3200" dirty="0"/>
          </a:p>
        </p:txBody>
      </p:sp>
      <p:pic>
        <p:nvPicPr>
          <p:cNvPr id="5" name="Picture 4">
            <a:extLst>
              <a:ext uri="{FF2B5EF4-FFF2-40B4-BE49-F238E27FC236}">
                <a16:creationId xmlns:a16="http://schemas.microsoft.com/office/drawing/2014/main" id="{A8CACBD6-F7CF-3243-A93C-DE4BBD030927}"/>
              </a:ext>
            </a:extLst>
          </p:cNvPr>
          <p:cNvPicPr>
            <a:picLocks noChangeAspect="1"/>
          </p:cNvPicPr>
          <p:nvPr/>
        </p:nvPicPr>
        <p:blipFill>
          <a:blip r:embed="rId3"/>
          <a:stretch>
            <a:fillRect/>
          </a:stretch>
        </p:blipFill>
        <p:spPr>
          <a:xfrm>
            <a:off x="485872" y="383084"/>
            <a:ext cx="4009927" cy="1273423"/>
          </a:xfrm>
          <a:prstGeom prst="rect">
            <a:avLst/>
          </a:prstGeom>
          <a:solidFill>
            <a:schemeClr val="bg1"/>
          </a:solidFill>
        </p:spPr>
      </p:pic>
    </p:spTree>
    <p:extLst>
      <p:ext uri="{BB962C8B-B14F-4D97-AF65-F5344CB8AC3E}">
        <p14:creationId xmlns:p14="http://schemas.microsoft.com/office/powerpoint/2010/main" val="365486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3DF5EC4-E55C-2248-B481-BA7BF24CA0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4371" y="2723192"/>
            <a:ext cx="1066800" cy="1066800"/>
          </a:xfrm>
          <a:prstGeom prst="rect">
            <a:avLst/>
          </a:prstGeom>
        </p:spPr>
      </p:pic>
      <p:sp>
        <p:nvSpPr>
          <p:cNvPr id="3" name="Title 2"/>
          <p:cNvSpPr>
            <a:spLocks noGrp="1"/>
          </p:cNvSpPr>
          <p:nvPr>
            <p:ph type="title"/>
          </p:nvPr>
        </p:nvSpPr>
        <p:spPr/>
        <p:txBody>
          <a:bodyPr/>
          <a:lstStyle/>
          <a:p>
            <a:r>
              <a:rPr lang="en-US" dirty="0"/>
              <a:t>Problems of running DNN on IoT devices</a:t>
            </a:r>
          </a:p>
        </p:txBody>
      </p:sp>
      <p:sp>
        <p:nvSpPr>
          <p:cNvPr id="6" name="Slide Number Placeholder 5"/>
          <p:cNvSpPr>
            <a:spLocks noGrp="1"/>
          </p:cNvSpPr>
          <p:nvPr>
            <p:ph type="sldNum" sz="quarter" idx="12"/>
          </p:nvPr>
        </p:nvSpPr>
        <p:spPr/>
        <p:txBody>
          <a:bodyPr/>
          <a:lstStyle/>
          <a:p>
            <a:fld id="{B016F8AB-BCEA-4347-8BA6-BE776009BC89}" type="slidenum">
              <a:rPr lang="en-US" smtClean="0"/>
              <a:t>3</a:t>
            </a:fld>
            <a:endParaRPr lang="en-US"/>
          </a:p>
        </p:txBody>
      </p:sp>
      <p:pic>
        <p:nvPicPr>
          <p:cNvPr id="8" name="Picture 7">
            <a:extLst>
              <a:ext uri="{FF2B5EF4-FFF2-40B4-BE49-F238E27FC236}">
                <a16:creationId xmlns:a16="http://schemas.microsoft.com/office/drawing/2014/main" id="{32EA03F6-DC76-8748-8C80-9E3F32460C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5305" y="4206533"/>
            <a:ext cx="1873250" cy="899160"/>
          </a:xfrm>
          <a:prstGeom prst="rect">
            <a:avLst/>
          </a:prstGeom>
        </p:spPr>
      </p:pic>
      <p:cxnSp>
        <p:nvCxnSpPr>
          <p:cNvPr id="10" name="Straight Arrow Connector 9">
            <a:extLst>
              <a:ext uri="{FF2B5EF4-FFF2-40B4-BE49-F238E27FC236}">
                <a16:creationId xmlns:a16="http://schemas.microsoft.com/office/drawing/2014/main" id="{52C993C5-74E8-DC49-970D-7DAA4C922D64}"/>
              </a:ext>
            </a:extLst>
          </p:cNvPr>
          <p:cNvCxnSpPr>
            <a:cxnSpLocks/>
          </p:cNvCxnSpPr>
          <p:nvPr/>
        </p:nvCxnSpPr>
        <p:spPr>
          <a:xfrm flipH="1">
            <a:off x="3982572" y="3547478"/>
            <a:ext cx="1461799" cy="644782"/>
          </a:xfrm>
          <a:prstGeom prst="straightConnector1">
            <a:avLst/>
          </a:prstGeom>
          <a:ln w="38100">
            <a:solidFill>
              <a:srgbClr val="01A98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56D6249-9546-AF4E-8907-532771ABF110}"/>
              </a:ext>
            </a:extLst>
          </p:cNvPr>
          <p:cNvCxnSpPr>
            <a:cxnSpLocks/>
          </p:cNvCxnSpPr>
          <p:nvPr/>
        </p:nvCxnSpPr>
        <p:spPr>
          <a:xfrm>
            <a:off x="6461930" y="3457447"/>
            <a:ext cx="1718554" cy="860072"/>
          </a:xfrm>
          <a:prstGeom prst="straightConnector1">
            <a:avLst/>
          </a:prstGeom>
          <a:ln w="38100">
            <a:solidFill>
              <a:srgbClr val="01A982"/>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170972E-A87D-174B-835B-4C644075A3B5}"/>
              </a:ext>
            </a:extLst>
          </p:cNvPr>
          <p:cNvSpPr txBox="1"/>
          <p:nvPr/>
        </p:nvSpPr>
        <p:spPr>
          <a:xfrm>
            <a:off x="1735712" y="5119167"/>
            <a:ext cx="2159566" cy="369332"/>
          </a:xfrm>
          <a:prstGeom prst="rect">
            <a:avLst/>
          </a:prstGeom>
          <a:noFill/>
        </p:spPr>
        <p:txBody>
          <a:bodyPr wrap="none" rtlCol="0">
            <a:spAutoFit/>
          </a:bodyPr>
          <a:lstStyle/>
          <a:p>
            <a:r>
              <a:rPr lang="en-US" b="1" dirty="0">
                <a:solidFill>
                  <a:schemeClr val="tx1"/>
                </a:solidFill>
              </a:rPr>
              <a:t>Battery constraint</a:t>
            </a:r>
          </a:p>
        </p:txBody>
      </p:sp>
      <p:sp>
        <p:nvSpPr>
          <p:cNvPr id="15" name="TextBox 14">
            <a:extLst>
              <a:ext uri="{FF2B5EF4-FFF2-40B4-BE49-F238E27FC236}">
                <a16:creationId xmlns:a16="http://schemas.microsoft.com/office/drawing/2014/main" id="{95323EF1-39E6-1149-A723-03BF9F3FE608}"/>
              </a:ext>
            </a:extLst>
          </p:cNvPr>
          <p:cNvSpPr txBox="1"/>
          <p:nvPr/>
        </p:nvSpPr>
        <p:spPr>
          <a:xfrm>
            <a:off x="3360330" y="6429070"/>
            <a:ext cx="5468164" cy="369332"/>
          </a:xfrm>
          <a:prstGeom prst="rect">
            <a:avLst/>
          </a:prstGeom>
          <a:noFill/>
        </p:spPr>
        <p:txBody>
          <a:bodyPr wrap="none" rtlCol="0">
            <a:spAutoFit/>
          </a:bodyPr>
          <a:lstStyle/>
          <a:p>
            <a:r>
              <a:rPr lang="en-US" b="1" dirty="0">
                <a:solidFill>
                  <a:schemeClr val="tx1"/>
                </a:solidFill>
              </a:rPr>
              <a:t>Insufficient computation power/memory/storage</a:t>
            </a:r>
          </a:p>
        </p:txBody>
      </p:sp>
      <p:cxnSp>
        <p:nvCxnSpPr>
          <p:cNvPr id="16" name="Straight Arrow Connector 15">
            <a:extLst>
              <a:ext uri="{FF2B5EF4-FFF2-40B4-BE49-F238E27FC236}">
                <a16:creationId xmlns:a16="http://schemas.microsoft.com/office/drawing/2014/main" id="{3F24142C-5DC8-BF40-B2F5-B157904AF2B2}"/>
              </a:ext>
            </a:extLst>
          </p:cNvPr>
          <p:cNvCxnSpPr>
            <a:cxnSpLocks/>
            <a:stCxn id="31" idx="2"/>
            <a:endCxn id="33" idx="0"/>
          </p:cNvCxnSpPr>
          <p:nvPr/>
        </p:nvCxnSpPr>
        <p:spPr>
          <a:xfrm flipH="1">
            <a:off x="5975223" y="3789992"/>
            <a:ext cx="2548" cy="553058"/>
          </a:xfrm>
          <a:prstGeom prst="straightConnector1">
            <a:avLst/>
          </a:prstGeom>
          <a:ln w="38100">
            <a:solidFill>
              <a:srgbClr val="01A982"/>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7E23641-1711-2148-A597-61C6E1EF013F}"/>
              </a:ext>
            </a:extLst>
          </p:cNvPr>
          <p:cNvSpPr txBox="1"/>
          <p:nvPr/>
        </p:nvSpPr>
        <p:spPr>
          <a:xfrm>
            <a:off x="8180484" y="5182988"/>
            <a:ext cx="2467342" cy="369332"/>
          </a:xfrm>
          <a:prstGeom prst="rect">
            <a:avLst/>
          </a:prstGeom>
          <a:noFill/>
        </p:spPr>
        <p:txBody>
          <a:bodyPr wrap="none" rtlCol="0">
            <a:spAutoFit/>
          </a:bodyPr>
          <a:lstStyle/>
          <a:p>
            <a:r>
              <a:rPr lang="en-US" b="1" dirty="0">
                <a:solidFill>
                  <a:schemeClr val="tx1"/>
                </a:solidFill>
              </a:rPr>
              <a:t>Hard to manage heat</a:t>
            </a:r>
          </a:p>
        </p:txBody>
      </p:sp>
      <p:pic>
        <p:nvPicPr>
          <p:cNvPr id="19" name="Picture 18">
            <a:extLst>
              <a:ext uri="{FF2B5EF4-FFF2-40B4-BE49-F238E27FC236}">
                <a16:creationId xmlns:a16="http://schemas.microsoft.com/office/drawing/2014/main" id="{238145CE-D424-044C-956C-88064F9AAE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89162" y="1261478"/>
            <a:ext cx="2570710" cy="1309033"/>
          </a:xfrm>
          <a:prstGeom prst="rect">
            <a:avLst/>
          </a:prstGeom>
        </p:spPr>
      </p:pic>
      <p:pic>
        <p:nvPicPr>
          <p:cNvPr id="2" name="Picture 1">
            <a:extLst>
              <a:ext uri="{FF2B5EF4-FFF2-40B4-BE49-F238E27FC236}">
                <a16:creationId xmlns:a16="http://schemas.microsoft.com/office/drawing/2014/main" id="{02DDD0CA-6C80-BD4C-80FA-76CB8AE966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05800" y="3961313"/>
            <a:ext cx="2216710" cy="1244218"/>
          </a:xfrm>
          <a:prstGeom prst="rect">
            <a:avLst/>
          </a:prstGeom>
        </p:spPr>
      </p:pic>
      <p:sp>
        <p:nvSpPr>
          <p:cNvPr id="30" name="Rounded Rectangular Callout 29">
            <a:extLst>
              <a:ext uri="{FF2B5EF4-FFF2-40B4-BE49-F238E27FC236}">
                <a16:creationId xmlns:a16="http://schemas.microsoft.com/office/drawing/2014/main" id="{1D80C464-A30A-734F-A7C0-06304180B866}"/>
              </a:ext>
            </a:extLst>
          </p:cNvPr>
          <p:cNvSpPr/>
          <p:nvPr/>
        </p:nvSpPr>
        <p:spPr bwMode="ltGray">
          <a:xfrm>
            <a:off x="4515168" y="1109078"/>
            <a:ext cx="2876231" cy="1575827"/>
          </a:xfrm>
          <a:prstGeom prst="wedgeRoundRectCallout">
            <a:avLst>
              <a:gd name="adj1" fmla="val 17108"/>
              <a:gd name="adj2" fmla="val 65252"/>
              <a:gd name="adj3" fmla="val 16667"/>
            </a:avLst>
          </a:prstGeom>
          <a:noFill/>
          <a:ln w="3810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33" name="Picture 32">
            <a:extLst>
              <a:ext uri="{FF2B5EF4-FFF2-40B4-BE49-F238E27FC236}">
                <a16:creationId xmlns:a16="http://schemas.microsoft.com/office/drawing/2014/main" id="{75E5F06C-C2CF-634E-A236-7B9B4FDDFA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95440" y="4343050"/>
            <a:ext cx="2159566" cy="2057750"/>
          </a:xfrm>
          <a:prstGeom prst="rect">
            <a:avLst/>
          </a:prstGeom>
        </p:spPr>
      </p:pic>
      <p:grpSp>
        <p:nvGrpSpPr>
          <p:cNvPr id="20" name="Gruppierung 6">
            <a:extLst>
              <a:ext uri="{FF2B5EF4-FFF2-40B4-BE49-F238E27FC236}">
                <a16:creationId xmlns:a16="http://schemas.microsoft.com/office/drawing/2014/main" id="{7B8DADA4-551D-F54C-BA19-633E13E3F9B5}"/>
              </a:ext>
            </a:extLst>
          </p:cNvPr>
          <p:cNvGrpSpPr/>
          <p:nvPr/>
        </p:nvGrpSpPr>
        <p:grpSpPr>
          <a:xfrm>
            <a:off x="6287672" y="-18918"/>
            <a:ext cx="5365750" cy="383109"/>
            <a:chOff x="0" y="6477000"/>
            <a:chExt cx="4953000" cy="383109"/>
          </a:xfrm>
        </p:grpSpPr>
        <p:sp>
          <p:nvSpPr>
            <p:cNvPr id="21" name="Eingebuchteter Richtungspfeil 7">
              <a:extLst>
                <a:ext uri="{FF2B5EF4-FFF2-40B4-BE49-F238E27FC236}">
                  <a16:creationId xmlns:a16="http://schemas.microsoft.com/office/drawing/2014/main" id="{3164FBD0-635B-6141-A19C-E48BEFECF961}"/>
                </a:ext>
              </a:extLst>
            </p:cNvPr>
            <p:cNvSpPr/>
            <p:nvPr/>
          </p:nvSpPr>
          <p:spPr bwMode="auto">
            <a:xfrm>
              <a:off x="0" y="6477000"/>
              <a:ext cx="1752600" cy="383109"/>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Motivation</a:t>
              </a:r>
              <a:endParaRPr lang="en-US" b="1" dirty="0">
                <a:solidFill>
                  <a:srgbClr val="FFC000"/>
                </a:solidFill>
              </a:endParaRPr>
            </a:p>
          </p:txBody>
        </p:sp>
        <p:sp>
          <p:nvSpPr>
            <p:cNvPr id="22" name="Eingebuchteter Richtungspfeil 8">
              <a:extLst>
                <a:ext uri="{FF2B5EF4-FFF2-40B4-BE49-F238E27FC236}">
                  <a16:creationId xmlns:a16="http://schemas.microsoft.com/office/drawing/2014/main" id="{C5BE0B3A-1305-974B-8B58-E680ED731354}"/>
                </a:ext>
              </a:extLst>
            </p:cNvPr>
            <p:cNvSpPr/>
            <p:nvPr/>
          </p:nvSpPr>
          <p:spPr bwMode="auto">
            <a:xfrm>
              <a:off x="16002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Design</a:t>
              </a:r>
              <a:endParaRPr lang="en-US" b="1" dirty="0"/>
            </a:p>
          </p:txBody>
        </p:sp>
        <p:sp>
          <p:nvSpPr>
            <p:cNvPr id="23" name="Eingebuchteter Richtungspfeil 9">
              <a:extLst>
                <a:ext uri="{FF2B5EF4-FFF2-40B4-BE49-F238E27FC236}">
                  <a16:creationId xmlns:a16="http://schemas.microsoft.com/office/drawing/2014/main" id="{DEF67CA6-70B1-5646-915D-E35AD96A0EB0}"/>
                </a:ext>
              </a:extLst>
            </p:cNvPr>
            <p:cNvSpPr/>
            <p:nvPr/>
          </p:nvSpPr>
          <p:spPr bwMode="auto">
            <a:xfrm>
              <a:off x="32004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defTabSz="914400" fontAlgn="base">
                <a:spcBef>
                  <a:spcPct val="0"/>
                </a:spcBef>
                <a:spcAft>
                  <a:spcPct val="0"/>
                </a:spcAft>
              </a:pPr>
              <a:r>
                <a:rPr lang="en-US" altLang="zh-CN" b="1" dirty="0"/>
                <a:t>Evaluation</a:t>
              </a:r>
              <a:endParaRPr lang="en-US" b="1" dirty="0"/>
            </a:p>
          </p:txBody>
        </p:sp>
      </p:grpSp>
    </p:spTree>
    <p:extLst>
      <p:ext uri="{BB962C8B-B14F-4D97-AF65-F5344CB8AC3E}">
        <p14:creationId xmlns:p14="http://schemas.microsoft.com/office/powerpoint/2010/main" val="189996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Inference at the edge</a:t>
            </a:r>
          </a:p>
        </p:txBody>
      </p:sp>
      <p:sp>
        <p:nvSpPr>
          <p:cNvPr id="6" name="Slide Number Placeholder 5"/>
          <p:cNvSpPr>
            <a:spLocks noGrp="1"/>
          </p:cNvSpPr>
          <p:nvPr>
            <p:ph type="sldNum" sz="quarter" idx="12"/>
          </p:nvPr>
        </p:nvSpPr>
        <p:spPr/>
        <p:txBody>
          <a:bodyPr/>
          <a:lstStyle/>
          <a:p>
            <a:fld id="{B016F8AB-BCEA-4347-8BA6-BE776009BC89}" type="slidenum">
              <a:rPr lang="en-US" smtClean="0"/>
              <a:t>4</a:t>
            </a:fld>
            <a:endParaRPr lang="en-US"/>
          </a:p>
        </p:txBody>
      </p:sp>
      <p:sp>
        <p:nvSpPr>
          <p:cNvPr id="32" name="Right Arrow 31">
            <a:extLst>
              <a:ext uri="{FF2B5EF4-FFF2-40B4-BE49-F238E27FC236}">
                <a16:creationId xmlns:a16="http://schemas.microsoft.com/office/drawing/2014/main" id="{62BE08A4-524E-DE48-9566-F6D50D7F1AD4}"/>
              </a:ext>
            </a:extLst>
          </p:cNvPr>
          <p:cNvSpPr/>
          <p:nvPr/>
        </p:nvSpPr>
        <p:spPr>
          <a:xfrm>
            <a:off x="2786006" y="3133804"/>
            <a:ext cx="3031924" cy="969648"/>
          </a:xfrm>
          <a:prstGeom prst="rightArrow">
            <a:avLst>
              <a:gd name="adj1" fmla="val 34283"/>
              <a:gd name="adj2" fmla="val 41280"/>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Wireless Link</a:t>
            </a:r>
          </a:p>
        </p:txBody>
      </p:sp>
      <p:cxnSp>
        <p:nvCxnSpPr>
          <p:cNvPr id="34" name="Elbow Connector 33">
            <a:extLst>
              <a:ext uri="{FF2B5EF4-FFF2-40B4-BE49-F238E27FC236}">
                <a16:creationId xmlns:a16="http://schemas.microsoft.com/office/drawing/2014/main" id="{A6C4DB72-9627-E943-A9F0-8CF8657F820E}"/>
              </a:ext>
            </a:extLst>
          </p:cNvPr>
          <p:cNvCxnSpPr>
            <a:cxnSpLocks/>
            <a:stCxn id="23" idx="5"/>
          </p:cNvCxnSpPr>
          <p:nvPr/>
        </p:nvCxnSpPr>
        <p:spPr>
          <a:xfrm flipH="1">
            <a:off x="1784169" y="3692084"/>
            <a:ext cx="5871433" cy="394515"/>
          </a:xfrm>
          <a:prstGeom prst="bentConnector4">
            <a:avLst>
              <a:gd name="adj1" fmla="val -5288"/>
              <a:gd name="adj2" fmla="val 309105"/>
            </a:avLst>
          </a:prstGeom>
          <a:ln w="38100">
            <a:solidFill>
              <a:srgbClr val="01A982"/>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AF949BC-F390-A04B-B952-E62C865BF3F3}"/>
              </a:ext>
            </a:extLst>
          </p:cNvPr>
          <p:cNvSpPr txBox="1"/>
          <p:nvPr/>
        </p:nvSpPr>
        <p:spPr>
          <a:xfrm>
            <a:off x="6817542" y="2974134"/>
            <a:ext cx="742511" cy="400110"/>
          </a:xfrm>
          <a:prstGeom prst="rect">
            <a:avLst/>
          </a:prstGeom>
          <a:noFill/>
        </p:spPr>
        <p:txBody>
          <a:bodyPr wrap="none" rtlCol="0">
            <a:spAutoFit/>
          </a:bodyPr>
          <a:lstStyle/>
          <a:p>
            <a:r>
              <a:rPr lang="en-US" sz="2000" dirty="0">
                <a:solidFill>
                  <a:schemeClr val="tx1"/>
                </a:solidFill>
              </a:rPr>
              <a:t>DNN</a:t>
            </a:r>
          </a:p>
        </p:txBody>
      </p:sp>
      <p:pic>
        <p:nvPicPr>
          <p:cNvPr id="40" name="Picture 39">
            <a:extLst>
              <a:ext uri="{FF2B5EF4-FFF2-40B4-BE49-F238E27FC236}">
                <a16:creationId xmlns:a16="http://schemas.microsoft.com/office/drawing/2014/main" id="{BCF1A2F4-527D-C04A-98FF-698A086861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4338" y="2451484"/>
            <a:ext cx="978880" cy="732202"/>
          </a:xfrm>
          <a:prstGeom prst="rect">
            <a:avLst/>
          </a:prstGeom>
        </p:spPr>
      </p:pic>
      <p:pic>
        <p:nvPicPr>
          <p:cNvPr id="41" name="Picture 40">
            <a:extLst>
              <a:ext uri="{FF2B5EF4-FFF2-40B4-BE49-F238E27FC236}">
                <a16:creationId xmlns:a16="http://schemas.microsoft.com/office/drawing/2014/main" id="{5F42C136-76F3-494D-A5CF-F676946EF2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54338" y="5064078"/>
            <a:ext cx="978879" cy="732202"/>
          </a:xfrm>
          <a:prstGeom prst="rect">
            <a:avLst/>
          </a:prstGeom>
        </p:spPr>
      </p:pic>
      <p:sp>
        <p:nvSpPr>
          <p:cNvPr id="56" name="Text Placeholder 3">
            <a:extLst>
              <a:ext uri="{FF2B5EF4-FFF2-40B4-BE49-F238E27FC236}">
                <a16:creationId xmlns:a16="http://schemas.microsoft.com/office/drawing/2014/main" id="{647B94BD-5CE4-FE4A-89FD-A7330E8112EE}"/>
              </a:ext>
            </a:extLst>
          </p:cNvPr>
          <p:cNvSpPr>
            <a:spLocks noGrp="1"/>
          </p:cNvSpPr>
          <p:nvPr>
            <p:ph type="body" sz="quarter" idx="13"/>
          </p:nvPr>
        </p:nvSpPr>
        <p:spPr>
          <a:xfrm>
            <a:off x="609440" y="934240"/>
            <a:ext cx="10969943" cy="381000"/>
          </a:xfrm>
        </p:spPr>
        <p:txBody>
          <a:bodyPr/>
          <a:lstStyle/>
          <a:p>
            <a:r>
              <a:rPr lang="en-US" dirty="0"/>
              <a:t>Offload computation task to powerful edge servers close to the IoT devices</a:t>
            </a:r>
          </a:p>
        </p:txBody>
      </p:sp>
      <p:grpSp>
        <p:nvGrpSpPr>
          <p:cNvPr id="18" name="Group 17">
            <a:extLst>
              <a:ext uri="{FF2B5EF4-FFF2-40B4-BE49-F238E27FC236}">
                <a16:creationId xmlns:a16="http://schemas.microsoft.com/office/drawing/2014/main" id="{F8742A95-B6C5-B04C-94B2-587DD4E5AB7E}"/>
              </a:ext>
            </a:extLst>
          </p:cNvPr>
          <p:cNvGrpSpPr/>
          <p:nvPr/>
        </p:nvGrpSpPr>
        <p:grpSpPr>
          <a:xfrm>
            <a:off x="6080578" y="3044954"/>
            <a:ext cx="1575024" cy="1358845"/>
            <a:chOff x="1145486" y="566529"/>
            <a:chExt cx="1877819" cy="1620080"/>
          </a:xfrm>
        </p:grpSpPr>
        <p:sp>
          <p:nvSpPr>
            <p:cNvPr id="19" name="Cube 18">
              <a:extLst>
                <a:ext uri="{FF2B5EF4-FFF2-40B4-BE49-F238E27FC236}">
                  <a16:creationId xmlns:a16="http://schemas.microsoft.com/office/drawing/2014/main" id="{085798A9-0975-054E-9BAA-AFE9E41C11AE}"/>
                </a:ext>
              </a:extLst>
            </p:cNvPr>
            <p:cNvSpPr/>
            <p:nvPr/>
          </p:nvSpPr>
          <p:spPr bwMode="ltGray">
            <a:xfrm>
              <a:off x="1145486" y="566529"/>
              <a:ext cx="548640" cy="1620080"/>
            </a:xfrm>
            <a:prstGeom prst="cube">
              <a:avLst>
                <a:gd name="adj" fmla="val 80914"/>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0" name="Cube 19">
              <a:extLst>
                <a:ext uri="{FF2B5EF4-FFF2-40B4-BE49-F238E27FC236}">
                  <a16:creationId xmlns:a16="http://schemas.microsoft.com/office/drawing/2014/main" id="{92B441E2-58B6-FE4D-BE9E-9AC77EC3173F}"/>
                </a:ext>
              </a:extLst>
            </p:cNvPr>
            <p:cNvSpPr/>
            <p:nvPr/>
          </p:nvSpPr>
          <p:spPr bwMode="ltGray">
            <a:xfrm>
              <a:off x="1304871" y="771959"/>
              <a:ext cx="557784" cy="1212360"/>
            </a:xfrm>
            <a:prstGeom prst="cube">
              <a:avLst>
                <a:gd name="adj" fmla="val 71183"/>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1" name="Cube 20">
              <a:extLst>
                <a:ext uri="{FF2B5EF4-FFF2-40B4-BE49-F238E27FC236}">
                  <a16:creationId xmlns:a16="http://schemas.microsoft.com/office/drawing/2014/main" id="{7F16E05B-BB82-554C-93B5-127A4E4F408E}"/>
                </a:ext>
              </a:extLst>
            </p:cNvPr>
            <p:cNvSpPr/>
            <p:nvPr/>
          </p:nvSpPr>
          <p:spPr bwMode="ltGray">
            <a:xfrm>
              <a:off x="1547151" y="949109"/>
              <a:ext cx="566928" cy="854919"/>
            </a:xfrm>
            <a:prstGeom prst="cube">
              <a:avLst>
                <a:gd name="adj" fmla="val 53144"/>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2" name="Cube 21">
              <a:extLst>
                <a:ext uri="{FF2B5EF4-FFF2-40B4-BE49-F238E27FC236}">
                  <a16:creationId xmlns:a16="http://schemas.microsoft.com/office/drawing/2014/main" id="{24AAF555-3087-544E-A2DB-05D93A4C2A16}"/>
                </a:ext>
              </a:extLst>
            </p:cNvPr>
            <p:cNvSpPr/>
            <p:nvPr/>
          </p:nvSpPr>
          <p:spPr bwMode="ltGray">
            <a:xfrm>
              <a:off x="1936406" y="1082549"/>
              <a:ext cx="530352" cy="594360"/>
            </a:xfrm>
            <a:prstGeom prst="cube">
              <a:avLst>
                <a:gd name="adj" fmla="val 31443"/>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3" name="Cube 22">
              <a:extLst>
                <a:ext uri="{FF2B5EF4-FFF2-40B4-BE49-F238E27FC236}">
                  <a16:creationId xmlns:a16="http://schemas.microsoft.com/office/drawing/2014/main" id="{5355A602-599A-544A-92B5-6A002F3088F5}"/>
                </a:ext>
              </a:extLst>
            </p:cNvPr>
            <p:cNvSpPr/>
            <p:nvPr/>
          </p:nvSpPr>
          <p:spPr bwMode="ltGray">
            <a:xfrm>
              <a:off x="2383225" y="1239408"/>
              <a:ext cx="640080" cy="274320"/>
            </a:xfrm>
            <a:prstGeom prst="cube">
              <a:avLst>
                <a:gd name="adj" fmla="val 28069"/>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sp>
        <p:nvSpPr>
          <p:cNvPr id="4" name="Rounded Rectangular Callout 3">
            <a:extLst>
              <a:ext uri="{FF2B5EF4-FFF2-40B4-BE49-F238E27FC236}">
                <a16:creationId xmlns:a16="http://schemas.microsoft.com/office/drawing/2014/main" id="{297F6EBE-0254-E84C-B2E4-059DDB3E52A7}"/>
              </a:ext>
            </a:extLst>
          </p:cNvPr>
          <p:cNvSpPr/>
          <p:nvPr/>
        </p:nvSpPr>
        <p:spPr bwMode="ltGray">
          <a:xfrm>
            <a:off x="5817930" y="2529959"/>
            <a:ext cx="2556088" cy="2057400"/>
          </a:xfrm>
          <a:prstGeom prst="wedgeRoundRectCallout">
            <a:avLst>
              <a:gd name="adj1" fmla="val 58844"/>
              <a:gd name="adj2" fmla="val 4588"/>
              <a:gd name="adj3" fmla="val 16667"/>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5" name="Picture 4">
            <a:extLst>
              <a:ext uri="{FF2B5EF4-FFF2-40B4-BE49-F238E27FC236}">
                <a16:creationId xmlns:a16="http://schemas.microsoft.com/office/drawing/2014/main" id="{73D760D0-7B19-EE46-A160-2861E9AF3C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34776" y="2402783"/>
            <a:ext cx="2866624" cy="2149968"/>
          </a:xfrm>
          <a:prstGeom prst="rect">
            <a:avLst/>
          </a:prstGeom>
        </p:spPr>
      </p:pic>
      <p:sp>
        <p:nvSpPr>
          <p:cNvPr id="28" name="Arc 27">
            <a:extLst>
              <a:ext uri="{FF2B5EF4-FFF2-40B4-BE49-F238E27FC236}">
                <a16:creationId xmlns:a16="http://schemas.microsoft.com/office/drawing/2014/main" id="{CB40A6C7-F4D0-8B4F-9637-3F53BBE10626}"/>
              </a:ext>
            </a:extLst>
          </p:cNvPr>
          <p:cNvSpPr/>
          <p:nvPr/>
        </p:nvSpPr>
        <p:spPr>
          <a:xfrm rot="16200000">
            <a:off x="3580883" y="3254289"/>
            <a:ext cx="1109472" cy="2503798"/>
          </a:xfrm>
          <a:prstGeom prst="arc">
            <a:avLst>
              <a:gd name="adj1" fmla="val 17459878"/>
              <a:gd name="adj2" fmla="val 412881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51530C26-C965-8443-94D9-19608B3F1C42}"/>
              </a:ext>
            </a:extLst>
          </p:cNvPr>
          <p:cNvSpPr/>
          <p:nvPr/>
        </p:nvSpPr>
        <p:spPr>
          <a:xfrm rot="5400000">
            <a:off x="3580067" y="1512637"/>
            <a:ext cx="1109472" cy="2503798"/>
          </a:xfrm>
          <a:prstGeom prst="arc">
            <a:avLst>
              <a:gd name="adj1" fmla="val 17459878"/>
              <a:gd name="adj2" fmla="val 412881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FA1CE520-7A30-664A-818B-84E823C35114}"/>
              </a:ext>
            </a:extLst>
          </p:cNvPr>
          <p:cNvSpPr txBox="1"/>
          <p:nvPr/>
        </p:nvSpPr>
        <p:spPr>
          <a:xfrm>
            <a:off x="3517974" y="4035108"/>
            <a:ext cx="1382110" cy="400110"/>
          </a:xfrm>
          <a:prstGeom prst="rect">
            <a:avLst/>
          </a:prstGeom>
          <a:noFill/>
        </p:spPr>
        <p:txBody>
          <a:bodyPr wrap="none" rtlCol="0">
            <a:spAutoFit/>
          </a:bodyPr>
          <a:lstStyle/>
          <a:p>
            <a:r>
              <a:rPr lang="en-US" sz="2000" dirty="0">
                <a:solidFill>
                  <a:srgbClr val="01A982"/>
                </a:solidFill>
              </a:rPr>
              <a:t>Bottleneck</a:t>
            </a:r>
          </a:p>
        </p:txBody>
      </p:sp>
      <p:pic>
        <p:nvPicPr>
          <p:cNvPr id="39" name="Picture 38">
            <a:extLst>
              <a:ext uri="{FF2B5EF4-FFF2-40B4-BE49-F238E27FC236}">
                <a16:creationId xmlns:a16="http://schemas.microsoft.com/office/drawing/2014/main" id="{2360D4E4-E439-FA4D-8AFA-15A62807F5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3453" y="2972278"/>
            <a:ext cx="1066800" cy="1066800"/>
          </a:xfrm>
          <a:prstGeom prst="rect">
            <a:avLst/>
          </a:prstGeom>
        </p:spPr>
      </p:pic>
      <p:grpSp>
        <p:nvGrpSpPr>
          <p:cNvPr id="46" name="Gruppierung 6">
            <a:extLst>
              <a:ext uri="{FF2B5EF4-FFF2-40B4-BE49-F238E27FC236}">
                <a16:creationId xmlns:a16="http://schemas.microsoft.com/office/drawing/2014/main" id="{89A3A85F-9D14-9940-A5E1-AB1B714C2257}"/>
              </a:ext>
            </a:extLst>
          </p:cNvPr>
          <p:cNvGrpSpPr/>
          <p:nvPr/>
        </p:nvGrpSpPr>
        <p:grpSpPr>
          <a:xfrm>
            <a:off x="6287672" y="-18918"/>
            <a:ext cx="5365750" cy="383109"/>
            <a:chOff x="0" y="6477000"/>
            <a:chExt cx="4953000" cy="383109"/>
          </a:xfrm>
        </p:grpSpPr>
        <p:sp>
          <p:nvSpPr>
            <p:cNvPr id="47" name="Eingebuchteter Richtungspfeil 7">
              <a:extLst>
                <a:ext uri="{FF2B5EF4-FFF2-40B4-BE49-F238E27FC236}">
                  <a16:creationId xmlns:a16="http://schemas.microsoft.com/office/drawing/2014/main" id="{082B959F-538A-C64F-B9BF-CB42DFF06A2E}"/>
                </a:ext>
              </a:extLst>
            </p:cNvPr>
            <p:cNvSpPr/>
            <p:nvPr/>
          </p:nvSpPr>
          <p:spPr bwMode="auto">
            <a:xfrm>
              <a:off x="0" y="6477000"/>
              <a:ext cx="1752600" cy="383109"/>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Motivation</a:t>
              </a:r>
              <a:endParaRPr lang="en-US" b="1" dirty="0">
                <a:solidFill>
                  <a:srgbClr val="FFC000"/>
                </a:solidFill>
              </a:endParaRPr>
            </a:p>
          </p:txBody>
        </p:sp>
        <p:sp>
          <p:nvSpPr>
            <p:cNvPr id="48" name="Eingebuchteter Richtungspfeil 8">
              <a:extLst>
                <a:ext uri="{FF2B5EF4-FFF2-40B4-BE49-F238E27FC236}">
                  <a16:creationId xmlns:a16="http://schemas.microsoft.com/office/drawing/2014/main" id="{74C72503-F1B1-AD46-BFDC-5B1BB8D3555A}"/>
                </a:ext>
              </a:extLst>
            </p:cNvPr>
            <p:cNvSpPr/>
            <p:nvPr/>
          </p:nvSpPr>
          <p:spPr bwMode="auto">
            <a:xfrm>
              <a:off x="16002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Design</a:t>
              </a:r>
              <a:endParaRPr lang="en-US" b="1" dirty="0"/>
            </a:p>
          </p:txBody>
        </p:sp>
        <p:sp>
          <p:nvSpPr>
            <p:cNvPr id="49" name="Eingebuchteter Richtungspfeil 9">
              <a:extLst>
                <a:ext uri="{FF2B5EF4-FFF2-40B4-BE49-F238E27FC236}">
                  <a16:creationId xmlns:a16="http://schemas.microsoft.com/office/drawing/2014/main" id="{38B3C2F3-D384-0040-A903-B60262755DD5}"/>
                </a:ext>
              </a:extLst>
            </p:cNvPr>
            <p:cNvSpPr/>
            <p:nvPr/>
          </p:nvSpPr>
          <p:spPr bwMode="auto">
            <a:xfrm>
              <a:off x="32004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defTabSz="914400" fontAlgn="base">
                <a:spcBef>
                  <a:spcPct val="0"/>
                </a:spcBef>
                <a:spcAft>
                  <a:spcPct val="0"/>
                </a:spcAft>
              </a:pPr>
              <a:r>
                <a:rPr lang="en-US" altLang="zh-CN" b="1" dirty="0"/>
                <a:t>Evaluation</a:t>
              </a:r>
              <a:endParaRPr lang="en-US" b="1" dirty="0"/>
            </a:p>
          </p:txBody>
        </p:sp>
      </p:grpSp>
      <p:pic>
        <p:nvPicPr>
          <p:cNvPr id="26" name="Picture 25">
            <a:extLst>
              <a:ext uri="{FF2B5EF4-FFF2-40B4-BE49-F238E27FC236}">
                <a16:creationId xmlns:a16="http://schemas.microsoft.com/office/drawing/2014/main" id="{E9F98C40-438F-8B43-B71F-A3001491AA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49729" y="1723490"/>
            <a:ext cx="1093588" cy="969648"/>
          </a:xfrm>
          <a:prstGeom prst="rect">
            <a:avLst/>
          </a:prstGeom>
        </p:spPr>
      </p:pic>
    </p:spTree>
    <p:extLst>
      <p:ext uri="{BB962C8B-B14F-4D97-AF65-F5344CB8AC3E}">
        <p14:creationId xmlns:p14="http://schemas.microsoft.com/office/powerpoint/2010/main" val="309691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linds(horizont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linds(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Existing solutions do not work</a:t>
            </a:r>
          </a:p>
        </p:txBody>
      </p:sp>
      <p:sp>
        <p:nvSpPr>
          <p:cNvPr id="2" name="Content Placeholder 1"/>
          <p:cNvSpPr>
            <a:spLocks noGrp="1"/>
          </p:cNvSpPr>
          <p:nvPr>
            <p:ph idx="1"/>
          </p:nvPr>
        </p:nvSpPr>
        <p:spPr/>
        <p:txBody>
          <a:bodyPr>
            <a:normAutofit/>
          </a:bodyPr>
          <a:lstStyle/>
          <a:p>
            <a:pPr>
              <a:buFont typeface="Arial" panose="020B0604020202020204" pitchFamily="34" charset="0"/>
              <a:buChar char="•"/>
            </a:pPr>
            <a:r>
              <a:rPr lang="en-US" sz="2000" dirty="0"/>
              <a:t>Lossless compression (PNG): </a:t>
            </a:r>
            <a:r>
              <a:rPr lang="en-US" sz="2000" b="1" dirty="0"/>
              <a:t>too large to scale</a:t>
            </a:r>
          </a:p>
          <a:p>
            <a:pPr lvl="1"/>
            <a:r>
              <a:rPr lang="en-US" sz="2000" b="1" dirty="0">
                <a:solidFill>
                  <a:srgbClr val="01A982"/>
                </a:solidFill>
              </a:rPr>
              <a:t>2.3 MB </a:t>
            </a:r>
            <a:r>
              <a:rPr lang="en-US" sz="2000" dirty="0"/>
              <a:t>average image size for the Cityscapes dataset</a:t>
            </a:r>
          </a:p>
          <a:p>
            <a:pPr>
              <a:buFont typeface="Arial" panose="020B0604020202020204" pitchFamily="34" charset="0"/>
              <a:buChar char="•"/>
            </a:pPr>
            <a:r>
              <a:rPr lang="en-US" sz="2000" dirty="0"/>
              <a:t>Lossy compression (JPEG): </a:t>
            </a:r>
            <a:r>
              <a:rPr lang="en-US" sz="2000" b="1" dirty="0"/>
              <a:t>small size but low accuracy</a:t>
            </a:r>
          </a:p>
          <a:p>
            <a:pPr lvl="1"/>
            <a:r>
              <a:rPr lang="en-US" sz="2000" b="1" dirty="0">
                <a:solidFill>
                  <a:srgbClr val="01A982"/>
                </a:solidFill>
              </a:rPr>
              <a:t>8%</a:t>
            </a:r>
            <a:r>
              <a:rPr lang="en-US" sz="2000" dirty="0">
                <a:solidFill>
                  <a:srgbClr val="01A982"/>
                </a:solidFill>
              </a:rPr>
              <a:t> </a:t>
            </a:r>
            <a:r>
              <a:rPr lang="en-US" sz="2000" dirty="0"/>
              <a:t>accuracy loss (</a:t>
            </a:r>
            <a:r>
              <a:rPr lang="en-US" sz="2000" i="1" dirty="0"/>
              <a:t>w.r.t </a:t>
            </a:r>
            <a:r>
              <a:rPr lang="en-US" sz="2000" dirty="0"/>
              <a:t>PNG) at JPEG Q=75 (default) for semantic segmentation</a:t>
            </a:r>
          </a:p>
          <a:p>
            <a:pPr>
              <a:buFont typeface="Arial" panose="020B0604020202020204" pitchFamily="34" charset="0"/>
              <a:buChar char="•"/>
            </a:pPr>
            <a:r>
              <a:rPr lang="en-US" sz="2000" dirty="0"/>
              <a:t>DNN-based compression: </a:t>
            </a:r>
            <a:r>
              <a:rPr lang="en-US" sz="2000" b="1" dirty="0"/>
              <a:t>heavy computation</a:t>
            </a:r>
          </a:p>
          <a:p>
            <a:pPr lvl="1"/>
            <a:r>
              <a:rPr lang="en-US" sz="2000" dirty="0"/>
              <a:t>Note that we use compression to avoid running DNN on IoT devices.</a:t>
            </a:r>
          </a:p>
          <a:p>
            <a:endParaRPr lang="en-US" sz="2000" dirty="0"/>
          </a:p>
          <a:p>
            <a:endParaRPr lang="en-US" sz="2000" dirty="0"/>
          </a:p>
          <a:p>
            <a:endParaRPr lang="en-US" sz="2000" dirty="0"/>
          </a:p>
          <a:p>
            <a:endParaRPr lang="en-US" sz="2000" dirty="0"/>
          </a:p>
          <a:p>
            <a:endParaRPr lang="en-US" sz="2000" dirty="0"/>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5</a:t>
            </a:fld>
            <a:endParaRPr lang="en-US"/>
          </a:p>
        </p:txBody>
      </p:sp>
      <p:grpSp>
        <p:nvGrpSpPr>
          <p:cNvPr id="15" name="Gruppierung 6">
            <a:extLst>
              <a:ext uri="{FF2B5EF4-FFF2-40B4-BE49-F238E27FC236}">
                <a16:creationId xmlns:a16="http://schemas.microsoft.com/office/drawing/2014/main" id="{37587644-01BA-1641-A842-5A99FC8BA661}"/>
              </a:ext>
            </a:extLst>
          </p:cNvPr>
          <p:cNvGrpSpPr/>
          <p:nvPr/>
        </p:nvGrpSpPr>
        <p:grpSpPr>
          <a:xfrm>
            <a:off x="6287672" y="-18918"/>
            <a:ext cx="5365750" cy="383109"/>
            <a:chOff x="0" y="6477000"/>
            <a:chExt cx="4953000" cy="383109"/>
          </a:xfrm>
        </p:grpSpPr>
        <p:sp>
          <p:nvSpPr>
            <p:cNvPr id="16" name="Eingebuchteter Richtungspfeil 7">
              <a:extLst>
                <a:ext uri="{FF2B5EF4-FFF2-40B4-BE49-F238E27FC236}">
                  <a16:creationId xmlns:a16="http://schemas.microsoft.com/office/drawing/2014/main" id="{91BEF2EA-F582-2B46-BCCA-2CE124B79819}"/>
                </a:ext>
              </a:extLst>
            </p:cNvPr>
            <p:cNvSpPr/>
            <p:nvPr/>
          </p:nvSpPr>
          <p:spPr bwMode="auto">
            <a:xfrm>
              <a:off x="0" y="6477000"/>
              <a:ext cx="1752600" cy="383109"/>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Motivation</a:t>
              </a:r>
              <a:endParaRPr lang="en-US" b="1" dirty="0">
                <a:solidFill>
                  <a:srgbClr val="FFC000"/>
                </a:solidFill>
              </a:endParaRPr>
            </a:p>
          </p:txBody>
        </p:sp>
        <p:sp>
          <p:nvSpPr>
            <p:cNvPr id="17" name="Eingebuchteter Richtungspfeil 8">
              <a:extLst>
                <a:ext uri="{FF2B5EF4-FFF2-40B4-BE49-F238E27FC236}">
                  <a16:creationId xmlns:a16="http://schemas.microsoft.com/office/drawing/2014/main" id="{0CF44BC8-680A-354D-B2D5-719368E9F84A}"/>
                </a:ext>
              </a:extLst>
            </p:cNvPr>
            <p:cNvSpPr/>
            <p:nvPr/>
          </p:nvSpPr>
          <p:spPr bwMode="auto">
            <a:xfrm>
              <a:off x="16002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Design</a:t>
              </a:r>
              <a:endParaRPr lang="en-US" b="1" dirty="0"/>
            </a:p>
          </p:txBody>
        </p:sp>
        <p:sp>
          <p:nvSpPr>
            <p:cNvPr id="18" name="Eingebuchteter Richtungspfeil 9">
              <a:extLst>
                <a:ext uri="{FF2B5EF4-FFF2-40B4-BE49-F238E27FC236}">
                  <a16:creationId xmlns:a16="http://schemas.microsoft.com/office/drawing/2014/main" id="{70F688A8-6621-1E4A-AB1D-BDF69EA6828C}"/>
                </a:ext>
              </a:extLst>
            </p:cNvPr>
            <p:cNvSpPr/>
            <p:nvPr/>
          </p:nvSpPr>
          <p:spPr bwMode="auto">
            <a:xfrm>
              <a:off x="32004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defTabSz="914400" fontAlgn="base">
                <a:spcBef>
                  <a:spcPct val="0"/>
                </a:spcBef>
                <a:spcAft>
                  <a:spcPct val="0"/>
                </a:spcAft>
              </a:pPr>
              <a:r>
                <a:rPr lang="en-US" altLang="zh-CN" b="1" dirty="0"/>
                <a:t>Evaluation</a:t>
              </a:r>
              <a:endParaRPr lang="en-US" b="1" dirty="0"/>
            </a:p>
          </p:txBody>
        </p:sp>
      </p:grpSp>
      <p:graphicFrame>
        <p:nvGraphicFramePr>
          <p:cNvPr id="5" name="Table 4">
            <a:extLst>
              <a:ext uri="{FF2B5EF4-FFF2-40B4-BE49-F238E27FC236}">
                <a16:creationId xmlns:a16="http://schemas.microsoft.com/office/drawing/2014/main" id="{838002C7-850D-A340-B375-6B77C7F009BA}"/>
              </a:ext>
            </a:extLst>
          </p:cNvPr>
          <p:cNvGraphicFramePr>
            <a:graphicFrameLocks noGrp="1"/>
          </p:cNvGraphicFramePr>
          <p:nvPr>
            <p:extLst>
              <p:ext uri="{D42A27DB-BD31-4B8C-83A1-F6EECF244321}">
                <p14:modId xmlns:p14="http://schemas.microsoft.com/office/powerpoint/2010/main" val="564895810"/>
              </p:ext>
            </p:extLst>
          </p:nvPr>
        </p:nvGraphicFramePr>
        <p:xfrm>
          <a:off x="914400" y="4440164"/>
          <a:ext cx="10666755" cy="1478280"/>
        </p:xfrm>
        <a:graphic>
          <a:graphicData uri="http://schemas.openxmlformats.org/drawingml/2006/table">
            <a:tbl>
              <a:tblPr firstRow="1" bandRow="1">
                <a:tableStyleId>{912C8C85-51F0-491E-9774-3900AFEF0FD7}</a:tableStyleId>
              </a:tblPr>
              <a:tblGrid>
                <a:gridCol w="2666689">
                  <a:extLst>
                    <a:ext uri="{9D8B030D-6E8A-4147-A177-3AD203B41FA5}">
                      <a16:colId xmlns:a16="http://schemas.microsoft.com/office/drawing/2014/main" val="2217447413"/>
                    </a:ext>
                  </a:extLst>
                </a:gridCol>
                <a:gridCol w="2666689">
                  <a:extLst>
                    <a:ext uri="{9D8B030D-6E8A-4147-A177-3AD203B41FA5}">
                      <a16:colId xmlns:a16="http://schemas.microsoft.com/office/drawing/2014/main" val="4023651854"/>
                    </a:ext>
                  </a:extLst>
                </a:gridCol>
                <a:gridCol w="2170590">
                  <a:extLst>
                    <a:ext uri="{9D8B030D-6E8A-4147-A177-3AD203B41FA5}">
                      <a16:colId xmlns:a16="http://schemas.microsoft.com/office/drawing/2014/main" val="524878358"/>
                    </a:ext>
                  </a:extLst>
                </a:gridCol>
                <a:gridCol w="3162787">
                  <a:extLst>
                    <a:ext uri="{9D8B030D-6E8A-4147-A177-3AD203B41FA5}">
                      <a16:colId xmlns:a16="http://schemas.microsoft.com/office/drawing/2014/main" val="1068076288"/>
                    </a:ext>
                  </a:extLst>
                </a:gridCol>
              </a:tblGrid>
              <a:tr h="313970">
                <a:tc>
                  <a:txBody>
                    <a:bodyPr/>
                    <a:lstStyle/>
                    <a:p>
                      <a:pPr algn="ctr"/>
                      <a:endParaRPr lang="en-US" dirty="0"/>
                    </a:p>
                  </a:txBody>
                  <a:tcPr/>
                </a:tc>
                <a:tc>
                  <a:txBody>
                    <a:bodyPr/>
                    <a:lstStyle/>
                    <a:p>
                      <a:pPr algn="ctr"/>
                      <a:r>
                        <a:rPr lang="en-US" dirty="0">
                          <a:solidFill>
                            <a:srgbClr val="FFC000"/>
                          </a:solidFill>
                        </a:rPr>
                        <a:t>PNG </a:t>
                      </a:r>
                      <a:r>
                        <a:rPr lang="en-US" b="0" dirty="0">
                          <a:solidFill>
                            <a:srgbClr val="FFC000"/>
                          </a:solidFill>
                        </a:rPr>
                        <a:t>(lossless)</a:t>
                      </a:r>
                    </a:p>
                  </a:txBody>
                  <a:tcPr/>
                </a:tc>
                <a:tc>
                  <a:txBody>
                    <a:bodyPr/>
                    <a:lstStyle/>
                    <a:p>
                      <a:pPr algn="ctr"/>
                      <a:r>
                        <a:rPr lang="en-US" dirty="0">
                          <a:solidFill>
                            <a:srgbClr val="FFC000"/>
                          </a:solidFill>
                        </a:rPr>
                        <a:t>JPEG </a:t>
                      </a:r>
                      <a:r>
                        <a:rPr lang="en-US" b="0" dirty="0">
                          <a:solidFill>
                            <a:srgbClr val="FFC000"/>
                          </a:solidFill>
                        </a:rPr>
                        <a:t>(lossy)</a:t>
                      </a:r>
                    </a:p>
                  </a:txBody>
                  <a:tcPr/>
                </a:tc>
                <a:tc>
                  <a:txBody>
                    <a:bodyPr/>
                    <a:lstStyle/>
                    <a:p>
                      <a:pPr algn="ctr"/>
                      <a:r>
                        <a:rPr lang="en-US" dirty="0">
                          <a:solidFill>
                            <a:srgbClr val="FFC000"/>
                          </a:solidFill>
                        </a:rPr>
                        <a:t>DNN-based compression</a:t>
                      </a:r>
                    </a:p>
                  </a:txBody>
                  <a:tcPr/>
                </a:tc>
                <a:extLst>
                  <a:ext uri="{0D108BD9-81ED-4DB2-BD59-A6C34878D82A}">
                    <a16:rowId xmlns:a16="http://schemas.microsoft.com/office/drawing/2014/main" val="701055920"/>
                  </a:ext>
                </a:extLst>
              </a:tr>
              <a:tr h="370840">
                <a:tc>
                  <a:txBody>
                    <a:bodyPr/>
                    <a:lstStyle/>
                    <a:p>
                      <a:pPr algn="l"/>
                      <a:r>
                        <a:rPr lang="en-US" dirty="0"/>
                        <a:t>Size</a:t>
                      </a:r>
                    </a:p>
                  </a:txBody>
                  <a:tcPr/>
                </a:tc>
                <a:tc>
                  <a:txBody>
                    <a:bodyPr/>
                    <a:lstStyle/>
                    <a:p>
                      <a:pPr algn="ctr"/>
                      <a:r>
                        <a:rPr lang="en-US" b="1" dirty="0">
                          <a:solidFill>
                            <a:srgbClr val="FF0000"/>
                          </a:solidFill>
                        </a:rPr>
                        <a:t>Large</a:t>
                      </a:r>
                    </a:p>
                  </a:txBody>
                  <a:tcPr/>
                </a:tc>
                <a:tc>
                  <a:txBody>
                    <a:bodyPr/>
                    <a:lstStyle/>
                    <a:p>
                      <a:pPr algn="ctr"/>
                      <a:r>
                        <a:rPr lang="en-US" dirty="0"/>
                        <a:t>Small</a:t>
                      </a:r>
                    </a:p>
                  </a:txBody>
                  <a:tcPr/>
                </a:tc>
                <a:tc>
                  <a:txBody>
                    <a:bodyPr/>
                    <a:lstStyle/>
                    <a:p>
                      <a:pPr algn="ctr"/>
                      <a:r>
                        <a:rPr lang="en-US" dirty="0"/>
                        <a:t>Small</a:t>
                      </a:r>
                    </a:p>
                  </a:txBody>
                  <a:tcPr/>
                </a:tc>
                <a:extLst>
                  <a:ext uri="{0D108BD9-81ED-4DB2-BD59-A6C34878D82A}">
                    <a16:rowId xmlns:a16="http://schemas.microsoft.com/office/drawing/2014/main" val="3834529315"/>
                  </a:ext>
                </a:extLst>
              </a:tr>
              <a:tr h="370840">
                <a:tc>
                  <a:txBody>
                    <a:bodyPr/>
                    <a:lstStyle/>
                    <a:p>
                      <a:pPr algn="l"/>
                      <a:r>
                        <a:rPr lang="en-US" dirty="0"/>
                        <a:t>Inference accuracy</a:t>
                      </a:r>
                    </a:p>
                  </a:txBody>
                  <a:tcPr/>
                </a:tc>
                <a:tc>
                  <a:txBody>
                    <a:bodyPr/>
                    <a:lstStyle/>
                    <a:p>
                      <a:pPr algn="ctr"/>
                      <a:r>
                        <a:rPr lang="en-US" dirty="0"/>
                        <a:t>No loss</a:t>
                      </a:r>
                    </a:p>
                  </a:txBody>
                  <a:tcPr/>
                </a:tc>
                <a:tc>
                  <a:txBody>
                    <a:bodyPr/>
                    <a:lstStyle/>
                    <a:p>
                      <a:pPr algn="ctr"/>
                      <a:r>
                        <a:rPr lang="en-US" b="1" dirty="0">
                          <a:solidFill>
                            <a:srgbClr val="FF0000"/>
                          </a:solidFill>
                        </a:rPr>
                        <a:t>High loss</a:t>
                      </a:r>
                    </a:p>
                  </a:txBody>
                  <a:tcPr/>
                </a:tc>
                <a:tc>
                  <a:txBody>
                    <a:bodyPr/>
                    <a:lstStyle/>
                    <a:p>
                      <a:pPr algn="ctr"/>
                      <a:r>
                        <a:rPr lang="en-US" dirty="0"/>
                        <a:t>Small loss</a:t>
                      </a:r>
                    </a:p>
                  </a:txBody>
                  <a:tcPr/>
                </a:tc>
                <a:extLst>
                  <a:ext uri="{0D108BD9-81ED-4DB2-BD59-A6C34878D82A}">
                    <a16:rowId xmlns:a16="http://schemas.microsoft.com/office/drawing/2014/main" val="273143692"/>
                  </a:ext>
                </a:extLst>
              </a:tr>
              <a:tr h="370840">
                <a:tc>
                  <a:txBody>
                    <a:bodyPr/>
                    <a:lstStyle/>
                    <a:p>
                      <a:pPr algn="l"/>
                      <a:r>
                        <a:rPr lang="en-US" dirty="0"/>
                        <a:t>Computing cost</a:t>
                      </a:r>
                    </a:p>
                  </a:txBody>
                  <a:tcPr/>
                </a:tc>
                <a:tc>
                  <a:txBody>
                    <a:bodyPr/>
                    <a:lstStyle/>
                    <a:p>
                      <a:pPr algn="ctr"/>
                      <a:r>
                        <a:rPr lang="en-US" dirty="0"/>
                        <a:t>Low</a:t>
                      </a:r>
                    </a:p>
                  </a:txBody>
                  <a:tcPr/>
                </a:tc>
                <a:tc>
                  <a:txBody>
                    <a:bodyPr/>
                    <a:lstStyle/>
                    <a:p>
                      <a:pPr algn="ctr"/>
                      <a:r>
                        <a:rPr lang="en-US" dirty="0"/>
                        <a:t>Low</a:t>
                      </a:r>
                    </a:p>
                  </a:txBody>
                  <a:tcPr/>
                </a:tc>
                <a:tc>
                  <a:txBody>
                    <a:bodyPr/>
                    <a:lstStyle/>
                    <a:p>
                      <a:pPr algn="ctr"/>
                      <a:r>
                        <a:rPr lang="en-US" b="1" dirty="0">
                          <a:solidFill>
                            <a:srgbClr val="FF0000"/>
                          </a:solidFill>
                        </a:rPr>
                        <a:t>High</a:t>
                      </a:r>
                    </a:p>
                  </a:txBody>
                  <a:tcPr/>
                </a:tc>
                <a:extLst>
                  <a:ext uri="{0D108BD9-81ED-4DB2-BD59-A6C34878D82A}">
                    <a16:rowId xmlns:a16="http://schemas.microsoft.com/office/drawing/2014/main" val="129614849"/>
                  </a:ext>
                </a:extLst>
              </a:tr>
            </a:tbl>
          </a:graphicData>
        </a:graphic>
      </p:graphicFrame>
    </p:spTree>
    <p:extLst>
      <p:ext uri="{BB962C8B-B14F-4D97-AF65-F5344CB8AC3E}">
        <p14:creationId xmlns:p14="http://schemas.microsoft.com/office/powerpoint/2010/main" val="408971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existing solutions fail?</a:t>
            </a:r>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6</a:t>
            </a:fld>
            <a:endParaRPr lang="en-US"/>
          </a:p>
        </p:txBody>
      </p:sp>
      <p:sp>
        <p:nvSpPr>
          <p:cNvPr id="15" name="Text Placeholder 3">
            <a:extLst>
              <a:ext uri="{FF2B5EF4-FFF2-40B4-BE49-F238E27FC236}">
                <a16:creationId xmlns:a16="http://schemas.microsoft.com/office/drawing/2014/main" id="{8015B0C2-3C9A-ED41-B25A-95708C54D503}"/>
              </a:ext>
            </a:extLst>
          </p:cNvPr>
          <p:cNvSpPr txBox="1">
            <a:spLocks/>
          </p:cNvSpPr>
          <p:nvPr/>
        </p:nvSpPr>
        <p:spPr>
          <a:xfrm>
            <a:off x="533400" y="1219200"/>
            <a:ext cx="10744200" cy="915252"/>
          </a:xfrm>
          <a:prstGeom prst="rect">
            <a:avLst/>
          </a:prstGeom>
        </p:spPr>
        <p:txBody>
          <a:bodyPr/>
          <a:lst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US" sz="2400" b="1" dirty="0"/>
              <a:t>Human-centric</a:t>
            </a:r>
            <a:r>
              <a:rPr lang="en-US" sz="2400" dirty="0"/>
              <a:t>: make compression artifacts invisible to human eyes</a:t>
            </a:r>
          </a:p>
          <a:p>
            <a:pPr lvl="1"/>
            <a:r>
              <a:rPr lang="en-US" sz="2200" dirty="0"/>
              <a:t>DNN is not a human eye: can perceive artifacts invisible to human eyes</a:t>
            </a:r>
          </a:p>
        </p:txBody>
      </p:sp>
      <p:pic>
        <p:nvPicPr>
          <p:cNvPr id="5" name="Picture 4">
            <a:extLst>
              <a:ext uri="{FF2B5EF4-FFF2-40B4-BE49-F238E27FC236}">
                <a16:creationId xmlns:a16="http://schemas.microsoft.com/office/drawing/2014/main" id="{CBCD9EFE-3372-E44D-99D9-88BC79E98E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545" y="2338516"/>
            <a:ext cx="6688716" cy="3542695"/>
          </a:xfrm>
          <a:prstGeom prst="rect">
            <a:avLst/>
          </a:prstGeom>
        </p:spPr>
      </p:pic>
      <p:sp>
        <p:nvSpPr>
          <p:cNvPr id="2" name="Rectangle 1">
            <a:extLst>
              <a:ext uri="{FF2B5EF4-FFF2-40B4-BE49-F238E27FC236}">
                <a16:creationId xmlns:a16="http://schemas.microsoft.com/office/drawing/2014/main" id="{6D21BE1A-62CB-7049-8A58-F9CAF4148B97}"/>
              </a:ext>
            </a:extLst>
          </p:cNvPr>
          <p:cNvSpPr/>
          <p:nvPr/>
        </p:nvSpPr>
        <p:spPr>
          <a:xfrm>
            <a:off x="7526508" y="3886200"/>
            <a:ext cx="4456528" cy="1200329"/>
          </a:xfrm>
          <a:prstGeom prst="rect">
            <a:avLst/>
          </a:prstGeom>
        </p:spPr>
        <p:txBody>
          <a:bodyPr wrap="square">
            <a:spAutoFit/>
          </a:bodyPr>
          <a:lstStyle/>
          <a:p>
            <a:r>
              <a:rPr lang="en-US" sz="2400" b="1" dirty="0">
                <a:latin typeface="LinLibertineTB"/>
              </a:rPr>
              <a:t>DNN and human eyes have   </a:t>
            </a:r>
          </a:p>
          <a:p>
            <a:r>
              <a:rPr lang="en-US" sz="2400" b="1" dirty="0">
                <a:latin typeface="LinLibertineTB"/>
              </a:rPr>
              <a:t>  different perceptual sensitivity </a:t>
            </a:r>
          </a:p>
          <a:p>
            <a:r>
              <a:rPr lang="en-US" sz="2400" b="1" i="1" dirty="0">
                <a:latin typeface="LinLibertineTB"/>
              </a:rPr>
              <a:t>  </a:t>
            </a:r>
            <a:r>
              <a:rPr lang="en-US" sz="2400" b="1" i="1" dirty="0" err="1">
                <a:latin typeface="LinLibertineTBI"/>
              </a:rPr>
              <a:t>w.r.t</a:t>
            </a:r>
            <a:r>
              <a:rPr lang="en-US" sz="2400" b="1" dirty="0">
                <a:latin typeface="LinLibertineTBI"/>
              </a:rPr>
              <a:t> </a:t>
            </a:r>
            <a:r>
              <a:rPr lang="en-US" sz="2400" b="1" dirty="0">
                <a:latin typeface="LinLibertineTB"/>
              </a:rPr>
              <a:t>spatial frequencies. </a:t>
            </a:r>
          </a:p>
        </p:txBody>
      </p:sp>
      <p:sp>
        <p:nvSpPr>
          <p:cNvPr id="12" name="Rectangle 11">
            <a:extLst>
              <a:ext uri="{FF2B5EF4-FFF2-40B4-BE49-F238E27FC236}">
                <a16:creationId xmlns:a16="http://schemas.microsoft.com/office/drawing/2014/main" id="{DB07FCCA-6F2D-8647-A0D3-2350BE1B8A65}"/>
              </a:ext>
            </a:extLst>
          </p:cNvPr>
          <p:cNvSpPr/>
          <p:nvPr/>
        </p:nvSpPr>
        <p:spPr>
          <a:xfrm>
            <a:off x="2362200" y="6151737"/>
            <a:ext cx="7697372" cy="523220"/>
          </a:xfrm>
          <a:prstGeom prst="rect">
            <a:avLst/>
          </a:prstGeom>
        </p:spPr>
        <p:txBody>
          <a:bodyPr wrap="square">
            <a:spAutoFit/>
          </a:bodyPr>
          <a:lstStyle/>
          <a:p>
            <a:pPr algn="ctr"/>
            <a:r>
              <a:rPr lang="en-US" sz="2800" dirty="0">
                <a:solidFill>
                  <a:srgbClr val="01A982"/>
                </a:solidFill>
                <a:latin typeface="LinLibertineTB"/>
              </a:rPr>
              <a:t>How about making compressions </a:t>
            </a:r>
            <a:r>
              <a:rPr lang="en-US" sz="2800" b="1" dirty="0">
                <a:solidFill>
                  <a:srgbClr val="01A982"/>
                </a:solidFill>
                <a:latin typeface="LinLibertineTB"/>
              </a:rPr>
              <a:t>DNN-aware</a:t>
            </a:r>
            <a:r>
              <a:rPr lang="en-US" sz="2800" dirty="0">
                <a:solidFill>
                  <a:srgbClr val="01A982"/>
                </a:solidFill>
                <a:latin typeface="LinLibertineTB"/>
              </a:rPr>
              <a:t>?</a:t>
            </a:r>
            <a:endParaRPr lang="en-US" sz="2800" dirty="0">
              <a:solidFill>
                <a:srgbClr val="01A982"/>
              </a:solidFill>
            </a:endParaRPr>
          </a:p>
        </p:txBody>
      </p:sp>
      <p:grpSp>
        <p:nvGrpSpPr>
          <p:cNvPr id="13" name="Gruppierung 6">
            <a:extLst>
              <a:ext uri="{FF2B5EF4-FFF2-40B4-BE49-F238E27FC236}">
                <a16:creationId xmlns:a16="http://schemas.microsoft.com/office/drawing/2014/main" id="{7C5FE04C-8D5F-D44D-980B-FC29CCA1985A}"/>
              </a:ext>
            </a:extLst>
          </p:cNvPr>
          <p:cNvGrpSpPr/>
          <p:nvPr/>
        </p:nvGrpSpPr>
        <p:grpSpPr>
          <a:xfrm>
            <a:off x="6287672" y="-18918"/>
            <a:ext cx="5365750" cy="383109"/>
            <a:chOff x="0" y="6477000"/>
            <a:chExt cx="4953000" cy="383109"/>
          </a:xfrm>
        </p:grpSpPr>
        <p:sp>
          <p:nvSpPr>
            <p:cNvPr id="14" name="Eingebuchteter Richtungspfeil 7">
              <a:extLst>
                <a:ext uri="{FF2B5EF4-FFF2-40B4-BE49-F238E27FC236}">
                  <a16:creationId xmlns:a16="http://schemas.microsoft.com/office/drawing/2014/main" id="{A64608FC-B7BD-824A-9F52-0A0837D7D2EE}"/>
                </a:ext>
              </a:extLst>
            </p:cNvPr>
            <p:cNvSpPr/>
            <p:nvPr/>
          </p:nvSpPr>
          <p:spPr bwMode="auto">
            <a:xfrm>
              <a:off x="0" y="6477000"/>
              <a:ext cx="1752600" cy="383109"/>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Motivation</a:t>
              </a:r>
              <a:endParaRPr lang="en-US" b="1" dirty="0">
                <a:solidFill>
                  <a:srgbClr val="FFC000"/>
                </a:solidFill>
              </a:endParaRPr>
            </a:p>
          </p:txBody>
        </p:sp>
        <p:sp>
          <p:nvSpPr>
            <p:cNvPr id="18" name="Eingebuchteter Richtungspfeil 8">
              <a:extLst>
                <a:ext uri="{FF2B5EF4-FFF2-40B4-BE49-F238E27FC236}">
                  <a16:creationId xmlns:a16="http://schemas.microsoft.com/office/drawing/2014/main" id="{57D46C40-30F5-B14A-8477-91CB3FA7CEED}"/>
                </a:ext>
              </a:extLst>
            </p:cNvPr>
            <p:cNvSpPr/>
            <p:nvPr/>
          </p:nvSpPr>
          <p:spPr bwMode="auto">
            <a:xfrm>
              <a:off x="16002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Design</a:t>
              </a:r>
              <a:endParaRPr lang="en-US" b="1" dirty="0"/>
            </a:p>
          </p:txBody>
        </p:sp>
        <p:sp>
          <p:nvSpPr>
            <p:cNvPr id="19" name="Eingebuchteter Richtungspfeil 9">
              <a:extLst>
                <a:ext uri="{FF2B5EF4-FFF2-40B4-BE49-F238E27FC236}">
                  <a16:creationId xmlns:a16="http://schemas.microsoft.com/office/drawing/2014/main" id="{C4FAAB31-7B50-C24A-8DD2-2BD0E583F59B}"/>
                </a:ext>
              </a:extLst>
            </p:cNvPr>
            <p:cNvSpPr/>
            <p:nvPr/>
          </p:nvSpPr>
          <p:spPr bwMode="auto">
            <a:xfrm>
              <a:off x="32004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defTabSz="914400" fontAlgn="base">
                <a:spcBef>
                  <a:spcPct val="0"/>
                </a:spcBef>
                <a:spcAft>
                  <a:spcPct val="0"/>
                </a:spcAft>
              </a:pPr>
              <a:r>
                <a:rPr lang="en-US" altLang="zh-CN" b="1" dirty="0"/>
                <a:t>Evaluation</a:t>
              </a:r>
              <a:endParaRPr lang="en-US" b="1" dirty="0"/>
            </a:p>
          </p:txBody>
        </p:sp>
      </p:grpSp>
    </p:spTree>
    <p:extLst>
      <p:ext uri="{BB962C8B-B14F-4D97-AF65-F5344CB8AC3E}">
        <p14:creationId xmlns:p14="http://schemas.microsoft.com/office/powerpoint/2010/main" val="177176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546" y="2733673"/>
            <a:ext cx="11583987" cy="1390654"/>
          </a:xfrm>
        </p:spPr>
        <p:txBody>
          <a:bodyPr/>
          <a:lstStyle/>
          <a:p>
            <a:pPr algn="ctr"/>
            <a:r>
              <a:rPr lang="en-US" dirty="0" err="1">
                <a:solidFill>
                  <a:srgbClr val="01A982"/>
                </a:solidFill>
              </a:rPr>
              <a:t>GRA</a:t>
            </a:r>
            <a:r>
              <a:rPr lang="en-US" dirty="0" err="1"/>
              <a:t>dient</a:t>
            </a:r>
            <a:r>
              <a:rPr lang="en-US" dirty="0"/>
              <a:t>-driven </a:t>
            </a:r>
            <a:r>
              <a:rPr lang="en-US" dirty="0">
                <a:solidFill>
                  <a:srgbClr val="01A982"/>
                </a:solidFill>
              </a:rPr>
              <a:t>C</a:t>
            </a:r>
            <a:r>
              <a:rPr lang="en-US" dirty="0"/>
              <a:t>ompression for </a:t>
            </a:r>
            <a:r>
              <a:rPr lang="en-US" dirty="0">
                <a:solidFill>
                  <a:srgbClr val="01A982"/>
                </a:solidFill>
              </a:rPr>
              <a:t>E</a:t>
            </a:r>
            <a:r>
              <a:rPr lang="en-US" dirty="0"/>
              <a:t>dge (</a:t>
            </a:r>
            <a:r>
              <a:rPr lang="en-US" dirty="0">
                <a:solidFill>
                  <a:srgbClr val="01A982"/>
                </a:solidFill>
              </a:rPr>
              <a:t>GRACE</a:t>
            </a:r>
            <a:r>
              <a:rPr lang="en-US" dirty="0"/>
              <a:t>)</a:t>
            </a:r>
          </a:p>
        </p:txBody>
      </p:sp>
      <p:sp>
        <p:nvSpPr>
          <p:cNvPr id="4" name="Slide Number Placeholder 3"/>
          <p:cNvSpPr>
            <a:spLocks noGrp="1"/>
          </p:cNvSpPr>
          <p:nvPr>
            <p:ph type="sldNum" sz="quarter" idx="12"/>
          </p:nvPr>
        </p:nvSpPr>
        <p:spPr/>
        <p:txBody>
          <a:bodyPr/>
          <a:lstStyle/>
          <a:p>
            <a:fld id="{B016F8AB-BCEA-4347-8BA6-BE776009BC89}" type="slidenum">
              <a:rPr lang="en-US" smtClean="0"/>
              <a:pPr/>
              <a:t>7</a:t>
            </a:fld>
            <a:endParaRPr lang="en-US"/>
          </a:p>
        </p:txBody>
      </p:sp>
    </p:spTree>
    <p:extLst>
      <p:ext uri="{BB962C8B-B14F-4D97-AF65-F5344CB8AC3E}">
        <p14:creationId xmlns:p14="http://schemas.microsoft.com/office/powerpoint/2010/main" val="96024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8</a:t>
            </a:fld>
            <a:endParaRPr lang="en-US"/>
          </a:p>
        </p:txBody>
      </p:sp>
      <p:sp>
        <p:nvSpPr>
          <p:cNvPr id="27" name="Title 26">
            <a:extLst>
              <a:ext uri="{FF2B5EF4-FFF2-40B4-BE49-F238E27FC236}">
                <a16:creationId xmlns:a16="http://schemas.microsoft.com/office/drawing/2014/main" id="{FC21519C-D1A5-4B41-A25D-A0732AB33EC5}"/>
              </a:ext>
            </a:extLst>
          </p:cNvPr>
          <p:cNvSpPr>
            <a:spLocks noGrp="1"/>
          </p:cNvSpPr>
          <p:nvPr>
            <p:ph type="title"/>
          </p:nvPr>
        </p:nvSpPr>
        <p:spPr/>
        <p:txBody>
          <a:bodyPr/>
          <a:lstStyle/>
          <a:p>
            <a:r>
              <a:rPr lang="en-US" dirty="0"/>
              <a:t>System architecture</a:t>
            </a:r>
          </a:p>
        </p:txBody>
      </p:sp>
      <p:pic>
        <p:nvPicPr>
          <p:cNvPr id="95" name="Picture 94">
            <a:extLst>
              <a:ext uri="{FF2B5EF4-FFF2-40B4-BE49-F238E27FC236}">
                <a16:creationId xmlns:a16="http://schemas.microsoft.com/office/drawing/2014/main" id="{B42E3DAB-A9AC-A445-9DAB-4314BEC811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7628" y="2446565"/>
            <a:ext cx="948343" cy="1001433"/>
          </a:xfrm>
          <a:prstGeom prst="rect">
            <a:avLst/>
          </a:prstGeom>
        </p:spPr>
      </p:pic>
      <p:pic>
        <p:nvPicPr>
          <p:cNvPr id="113" name="Picture 112">
            <a:extLst>
              <a:ext uri="{FF2B5EF4-FFF2-40B4-BE49-F238E27FC236}">
                <a16:creationId xmlns:a16="http://schemas.microsoft.com/office/drawing/2014/main" id="{E3C0C700-F2B6-E74B-AA37-CFA438D516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3989" y="5255465"/>
            <a:ext cx="653723" cy="690320"/>
          </a:xfrm>
          <a:prstGeom prst="rect">
            <a:avLst/>
          </a:prstGeom>
        </p:spPr>
      </p:pic>
      <p:grpSp>
        <p:nvGrpSpPr>
          <p:cNvPr id="2" name="Group 1">
            <a:extLst>
              <a:ext uri="{FF2B5EF4-FFF2-40B4-BE49-F238E27FC236}">
                <a16:creationId xmlns:a16="http://schemas.microsoft.com/office/drawing/2014/main" id="{87100256-00F4-F446-8597-CE0C03CB0240}"/>
              </a:ext>
            </a:extLst>
          </p:cNvPr>
          <p:cNvGrpSpPr/>
          <p:nvPr/>
        </p:nvGrpSpPr>
        <p:grpSpPr>
          <a:xfrm>
            <a:off x="817024" y="1449985"/>
            <a:ext cx="6514439" cy="2363091"/>
            <a:chOff x="817024" y="1181100"/>
            <a:chExt cx="6514439" cy="2363091"/>
          </a:xfrm>
        </p:grpSpPr>
        <p:sp>
          <p:nvSpPr>
            <p:cNvPr id="96" name="Rounded Rectangular Callout 95">
              <a:extLst>
                <a:ext uri="{FF2B5EF4-FFF2-40B4-BE49-F238E27FC236}">
                  <a16:creationId xmlns:a16="http://schemas.microsoft.com/office/drawing/2014/main" id="{EF4F214D-8ED4-E242-8B20-C0B34097EBF9}"/>
                </a:ext>
              </a:extLst>
            </p:cNvPr>
            <p:cNvSpPr/>
            <p:nvPr/>
          </p:nvSpPr>
          <p:spPr>
            <a:xfrm>
              <a:off x="817024" y="1541032"/>
              <a:ext cx="6183379" cy="2003159"/>
            </a:xfrm>
            <a:prstGeom prst="wedgeRoundRectCallout">
              <a:avLst>
                <a:gd name="adj1" fmla="val 63046"/>
                <a:gd name="adj2" fmla="val 11171"/>
                <a:gd name="adj3" fmla="val 16667"/>
              </a:avLst>
            </a:prstGeom>
            <a:solidFill>
              <a:srgbClr val="00B050">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E2DBCED9-6087-4D4B-B522-317ADB982791}"/>
                </a:ext>
              </a:extLst>
            </p:cNvPr>
            <p:cNvGrpSpPr/>
            <p:nvPr/>
          </p:nvGrpSpPr>
          <p:grpSpPr>
            <a:xfrm>
              <a:off x="5664588" y="1583892"/>
              <a:ext cx="877113" cy="799088"/>
              <a:chOff x="1145486" y="566529"/>
              <a:chExt cx="1877819" cy="1620080"/>
            </a:xfrm>
          </p:grpSpPr>
          <p:sp>
            <p:nvSpPr>
              <p:cNvPr id="144" name="Cube 143">
                <a:extLst>
                  <a:ext uri="{FF2B5EF4-FFF2-40B4-BE49-F238E27FC236}">
                    <a16:creationId xmlns:a16="http://schemas.microsoft.com/office/drawing/2014/main" id="{5ED4EA89-247A-7043-B13C-DB02AC57E38D}"/>
                  </a:ext>
                </a:extLst>
              </p:cNvPr>
              <p:cNvSpPr/>
              <p:nvPr/>
            </p:nvSpPr>
            <p:spPr bwMode="ltGray">
              <a:xfrm>
                <a:off x="1145486" y="566529"/>
                <a:ext cx="548640" cy="1620080"/>
              </a:xfrm>
              <a:prstGeom prst="cube">
                <a:avLst>
                  <a:gd name="adj" fmla="val 80914"/>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45" name="Cube 144">
                <a:extLst>
                  <a:ext uri="{FF2B5EF4-FFF2-40B4-BE49-F238E27FC236}">
                    <a16:creationId xmlns:a16="http://schemas.microsoft.com/office/drawing/2014/main" id="{48053CED-7593-4642-8A44-C223DB6424CC}"/>
                  </a:ext>
                </a:extLst>
              </p:cNvPr>
              <p:cNvSpPr/>
              <p:nvPr/>
            </p:nvSpPr>
            <p:spPr bwMode="ltGray">
              <a:xfrm>
                <a:off x="1304871" y="771959"/>
                <a:ext cx="557784" cy="1212360"/>
              </a:xfrm>
              <a:prstGeom prst="cube">
                <a:avLst>
                  <a:gd name="adj" fmla="val 71183"/>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46" name="Cube 145">
                <a:extLst>
                  <a:ext uri="{FF2B5EF4-FFF2-40B4-BE49-F238E27FC236}">
                    <a16:creationId xmlns:a16="http://schemas.microsoft.com/office/drawing/2014/main" id="{DF7A1F54-FE13-924A-9ACC-50A5C2FC8877}"/>
                  </a:ext>
                </a:extLst>
              </p:cNvPr>
              <p:cNvSpPr/>
              <p:nvPr/>
            </p:nvSpPr>
            <p:spPr bwMode="ltGray">
              <a:xfrm>
                <a:off x="1547151" y="949109"/>
                <a:ext cx="566928" cy="854919"/>
              </a:xfrm>
              <a:prstGeom prst="cube">
                <a:avLst>
                  <a:gd name="adj" fmla="val 53144"/>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47" name="Cube 146">
                <a:extLst>
                  <a:ext uri="{FF2B5EF4-FFF2-40B4-BE49-F238E27FC236}">
                    <a16:creationId xmlns:a16="http://schemas.microsoft.com/office/drawing/2014/main" id="{9E700A72-65BB-3E43-82FE-4FA529990E51}"/>
                  </a:ext>
                </a:extLst>
              </p:cNvPr>
              <p:cNvSpPr/>
              <p:nvPr/>
            </p:nvSpPr>
            <p:spPr bwMode="ltGray">
              <a:xfrm>
                <a:off x="1936406" y="1082549"/>
                <a:ext cx="530352" cy="594360"/>
              </a:xfrm>
              <a:prstGeom prst="cube">
                <a:avLst>
                  <a:gd name="adj" fmla="val 31443"/>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48" name="Cube 147">
                <a:extLst>
                  <a:ext uri="{FF2B5EF4-FFF2-40B4-BE49-F238E27FC236}">
                    <a16:creationId xmlns:a16="http://schemas.microsoft.com/office/drawing/2014/main" id="{723CFA5F-0DE0-4F42-84BE-8AF4EF56F0BE}"/>
                  </a:ext>
                </a:extLst>
              </p:cNvPr>
              <p:cNvSpPr/>
              <p:nvPr/>
            </p:nvSpPr>
            <p:spPr bwMode="ltGray">
              <a:xfrm>
                <a:off x="2383225" y="1239408"/>
                <a:ext cx="640080" cy="274320"/>
              </a:xfrm>
              <a:prstGeom prst="cube">
                <a:avLst>
                  <a:gd name="adj" fmla="val 28069"/>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cxnSp>
          <p:nvCxnSpPr>
            <p:cNvPr id="98" name="Straight Arrow Connector 97">
              <a:extLst>
                <a:ext uri="{FF2B5EF4-FFF2-40B4-BE49-F238E27FC236}">
                  <a16:creationId xmlns:a16="http://schemas.microsoft.com/office/drawing/2014/main" id="{3F4E854C-F2C2-434E-B65C-04EE6D8936E1}"/>
                </a:ext>
              </a:extLst>
            </p:cNvPr>
            <p:cNvCxnSpPr>
              <a:cxnSpLocks/>
              <a:stCxn id="122" idx="2"/>
              <a:endCxn id="127" idx="0"/>
            </p:cNvCxnSpPr>
            <p:nvPr/>
          </p:nvCxnSpPr>
          <p:spPr>
            <a:xfrm flipH="1">
              <a:off x="2193387" y="2247665"/>
              <a:ext cx="1575830" cy="575279"/>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8AD8A34-90CF-6542-989F-0A6271C8AFFD}"/>
                </a:ext>
              </a:extLst>
            </p:cNvPr>
            <p:cNvCxnSpPr>
              <a:cxnSpLocks/>
            </p:cNvCxnSpPr>
            <p:nvPr/>
          </p:nvCxnSpPr>
          <p:spPr>
            <a:xfrm>
              <a:off x="4813240" y="1885034"/>
              <a:ext cx="837615" cy="0"/>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075BA7ED-083B-2148-A853-4907B116B073}"/>
                </a:ext>
              </a:extLst>
            </p:cNvPr>
            <p:cNvCxnSpPr>
              <a:cxnSpLocks/>
            </p:cNvCxnSpPr>
            <p:nvPr/>
          </p:nvCxnSpPr>
          <p:spPr>
            <a:xfrm flipH="1">
              <a:off x="4782818" y="2075144"/>
              <a:ext cx="851707" cy="0"/>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534735B0-3A38-DD47-9BA5-557E5F989A31}"/>
                </a:ext>
              </a:extLst>
            </p:cNvPr>
            <p:cNvSpPr txBox="1"/>
            <p:nvPr/>
          </p:nvSpPr>
          <p:spPr>
            <a:xfrm>
              <a:off x="4861295" y="1478761"/>
              <a:ext cx="793818" cy="419056"/>
            </a:xfrm>
            <a:prstGeom prst="rect">
              <a:avLst/>
            </a:prstGeom>
            <a:noFill/>
          </p:spPr>
          <p:txBody>
            <a:bodyPr wrap="none" rtlCol="0">
              <a:spAutoFit/>
            </a:bodyPr>
            <a:lstStyle/>
            <a:p>
              <a:r>
                <a:rPr lang="en-US" dirty="0"/>
                <a:t>Probe</a:t>
              </a:r>
            </a:p>
          </p:txBody>
        </p:sp>
        <p:sp>
          <p:nvSpPr>
            <p:cNvPr id="102" name="TextBox 101">
              <a:extLst>
                <a:ext uri="{FF2B5EF4-FFF2-40B4-BE49-F238E27FC236}">
                  <a16:creationId xmlns:a16="http://schemas.microsoft.com/office/drawing/2014/main" id="{18D2634C-6E6B-0946-A2C4-DD06FF2271CC}"/>
                </a:ext>
              </a:extLst>
            </p:cNvPr>
            <p:cNvSpPr txBox="1"/>
            <p:nvPr/>
          </p:nvSpPr>
          <p:spPr>
            <a:xfrm>
              <a:off x="3139891" y="2404929"/>
              <a:ext cx="1265549" cy="733348"/>
            </a:xfrm>
            <a:prstGeom prst="rect">
              <a:avLst/>
            </a:prstGeom>
            <a:noFill/>
          </p:spPr>
          <p:txBody>
            <a:bodyPr wrap="none" rtlCol="0">
              <a:spAutoFit/>
            </a:bodyPr>
            <a:lstStyle/>
            <a:p>
              <a:pPr algn="ctr"/>
              <a:r>
                <a:rPr lang="en-US" i="1" dirty="0"/>
                <a:t>Perception</a:t>
              </a:r>
            </a:p>
            <a:p>
              <a:pPr algn="ctr"/>
              <a:r>
                <a:rPr lang="en-US" i="1" dirty="0"/>
                <a:t>Model</a:t>
              </a:r>
            </a:p>
          </p:txBody>
        </p:sp>
        <p:sp>
          <p:nvSpPr>
            <p:cNvPr id="120" name="TextBox 119">
              <a:extLst>
                <a:ext uri="{FF2B5EF4-FFF2-40B4-BE49-F238E27FC236}">
                  <a16:creationId xmlns:a16="http://schemas.microsoft.com/office/drawing/2014/main" id="{941E063C-B7EA-BB4D-935D-088CC78D844E}"/>
                </a:ext>
              </a:extLst>
            </p:cNvPr>
            <p:cNvSpPr txBox="1"/>
            <p:nvPr/>
          </p:nvSpPr>
          <p:spPr>
            <a:xfrm>
              <a:off x="1447108" y="1181100"/>
              <a:ext cx="5884355" cy="419056"/>
            </a:xfrm>
            <a:prstGeom prst="rect">
              <a:avLst/>
            </a:prstGeom>
            <a:noFill/>
          </p:spPr>
          <p:txBody>
            <a:bodyPr wrap="square" rtlCol="0">
              <a:spAutoFit/>
            </a:bodyPr>
            <a:lstStyle/>
            <a:p>
              <a:r>
                <a:rPr lang="en-US" dirty="0">
                  <a:solidFill>
                    <a:srgbClr val="00B050"/>
                  </a:solidFill>
                </a:rPr>
                <a:t>1.Compression Strategy Optimization (Offline)</a:t>
              </a:r>
            </a:p>
          </p:txBody>
        </p:sp>
        <p:sp>
          <p:nvSpPr>
            <p:cNvPr id="122" name="Rounded Rectangle 121">
              <a:extLst>
                <a:ext uri="{FF2B5EF4-FFF2-40B4-BE49-F238E27FC236}">
                  <a16:creationId xmlns:a16="http://schemas.microsoft.com/office/drawing/2014/main" id="{66E5A29A-2820-1446-A18B-9F9D9EC22BC2}"/>
                </a:ext>
              </a:extLst>
            </p:cNvPr>
            <p:cNvSpPr/>
            <p:nvPr/>
          </p:nvSpPr>
          <p:spPr>
            <a:xfrm>
              <a:off x="2779912" y="1630853"/>
              <a:ext cx="1978609" cy="61681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DNN Perception Modeling</a:t>
              </a:r>
            </a:p>
          </p:txBody>
        </p: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30EFC16B-0869-7048-B397-5774E01BAC9A}"/>
                    </a:ext>
                  </a:extLst>
                </p:cNvPr>
                <p:cNvSpPr txBox="1"/>
                <p:nvPr/>
              </p:nvSpPr>
              <p:spPr>
                <a:xfrm>
                  <a:off x="6155798" y="2181248"/>
                  <a:ext cx="244512" cy="314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𝒟</m:t>
                        </m:r>
                      </m:oMath>
                    </m:oMathPara>
                  </a14:m>
                  <a:endParaRPr lang="en-US" dirty="0"/>
                </a:p>
              </p:txBody>
            </p:sp>
          </mc:Choice>
          <mc:Fallback xmlns="">
            <p:sp>
              <p:nvSpPr>
                <p:cNvPr id="123" name="TextBox 122">
                  <a:extLst>
                    <a:ext uri="{FF2B5EF4-FFF2-40B4-BE49-F238E27FC236}">
                      <a16:creationId xmlns:a16="http://schemas.microsoft.com/office/drawing/2014/main" id="{30EFC16B-0869-7048-B397-5774E01BAC9A}"/>
                    </a:ext>
                  </a:extLst>
                </p:cNvPr>
                <p:cNvSpPr txBox="1">
                  <a:spLocks noRot="1" noChangeAspect="1" noMove="1" noResize="1" noEditPoints="1" noAdjustHandles="1" noChangeArrowheads="1" noChangeShapeType="1" noTextEdit="1"/>
                </p:cNvSpPr>
                <p:nvPr/>
              </p:nvSpPr>
              <p:spPr>
                <a:xfrm>
                  <a:off x="6155798" y="2181248"/>
                  <a:ext cx="244512" cy="314292"/>
                </a:xfrm>
                <a:prstGeom prst="rect">
                  <a:avLst/>
                </a:prstGeom>
                <a:blipFill>
                  <a:blip r:embed="rId5"/>
                  <a:stretch>
                    <a:fillRect l="-15000" r="-10000"/>
                  </a:stretch>
                </a:blipFill>
              </p:spPr>
              <p:txBody>
                <a:bodyPr/>
                <a:lstStyle/>
                <a:p>
                  <a:r>
                    <a:rPr lang="en-US">
                      <a:noFill/>
                    </a:rPr>
                    <a:t> </a:t>
                  </a:r>
                </a:p>
              </p:txBody>
            </p:sp>
          </mc:Fallback>
        </mc:AlternateContent>
        <p:cxnSp>
          <p:nvCxnSpPr>
            <p:cNvPr id="125" name="Straight Arrow Connector 124">
              <a:extLst>
                <a:ext uri="{FF2B5EF4-FFF2-40B4-BE49-F238E27FC236}">
                  <a16:creationId xmlns:a16="http://schemas.microsoft.com/office/drawing/2014/main" id="{46E9CF82-CF92-6147-80EF-6CEA7B32E2B5}"/>
                </a:ext>
              </a:extLst>
            </p:cNvPr>
            <p:cNvCxnSpPr>
              <a:cxnSpLocks/>
              <a:stCxn id="122" idx="2"/>
              <a:endCxn id="126" idx="0"/>
            </p:cNvCxnSpPr>
            <p:nvPr/>
          </p:nvCxnSpPr>
          <p:spPr>
            <a:xfrm>
              <a:off x="3769217" y="2247665"/>
              <a:ext cx="1912748" cy="571620"/>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6" name="Rounded Rectangle 125">
              <a:extLst>
                <a:ext uri="{FF2B5EF4-FFF2-40B4-BE49-F238E27FC236}">
                  <a16:creationId xmlns:a16="http://schemas.microsoft.com/office/drawing/2014/main" id="{E205DBDD-8FC1-F44D-855C-2ED6FADC055B}"/>
                </a:ext>
              </a:extLst>
            </p:cNvPr>
            <p:cNvSpPr/>
            <p:nvPr/>
          </p:nvSpPr>
          <p:spPr>
            <a:xfrm>
              <a:off x="4520818" y="2819285"/>
              <a:ext cx="2322293" cy="6394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Quantization Table Optimization</a:t>
              </a:r>
            </a:p>
          </p:txBody>
        </p:sp>
        <p:sp>
          <p:nvSpPr>
            <p:cNvPr id="127" name="Rounded Rectangle 126">
              <a:extLst>
                <a:ext uri="{FF2B5EF4-FFF2-40B4-BE49-F238E27FC236}">
                  <a16:creationId xmlns:a16="http://schemas.microsoft.com/office/drawing/2014/main" id="{2883C2FB-EEE6-1340-820B-AC94A5FB9384}"/>
                </a:ext>
              </a:extLst>
            </p:cNvPr>
            <p:cNvSpPr/>
            <p:nvPr/>
          </p:nvSpPr>
          <p:spPr>
            <a:xfrm>
              <a:off x="1204082" y="2822944"/>
              <a:ext cx="1978609" cy="6394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Color Space Optimization</a:t>
              </a:r>
            </a:p>
          </p:txBody>
        </p:sp>
      </p:grpSp>
      <p:grpSp>
        <p:nvGrpSpPr>
          <p:cNvPr id="3" name="Group 2">
            <a:extLst>
              <a:ext uri="{FF2B5EF4-FFF2-40B4-BE49-F238E27FC236}">
                <a16:creationId xmlns:a16="http://schemas.microsoft.com/office/drawing/2014/main" id="{F62BA16B-6DE3-7C49-AA17-8F556CA57124}"/>
              </a:ext>
            </a:extLst>
          </p:cNvPr>
          <p:cNvGrpSpPr/>
          <p:nvPr/>
        </p:nvGrpSpPr>
        <p:grpSpPr>
          <a:xfrm>
            <a:off x="458153" y="3700536"/>
            <a:ext cx="8652862" cy="1975170"/>
            <a:chOff x="458153" y="3431651"/>
            <a:chExt cx="8652862" cy="1975170"/>
          </a:xfrm>
        </p:grpSpPr>
        <p:cxnSp>
          <p:nvCxnSpPr>
            <p:cNvPr id="103" name="Straight Arrow Connector 102">
              <a:extLst>
                <a:ext uri="{FF2B5EF4-FFF2-40B4-BE49-F238E27FC236}">
                  <a16:creationId xmlns:a16="http://schemas.microsoft.com/office/drawing/2014/main" id="{E2328863-C102-1B4A-837E-10F719CB370E}"/>
                </a:ext>
              </a:extLst>
            </p:cNvPr>
            <p:cNvCxnSpPr>
              <a:cxnSpLocks/>
              <a:stCxn id="126" idx="2"/>
              <a:endCxn id="105" idx="0"/>
            </p:cNvCxnSpPr>
            <p:nvPr/>
          </p:nvCxnSpPr>
          <p:spPr>
            <a:xfrm flipH="1">
              <a:off x="4761228" y="3534948"/>
              <a:ext cx="920737" cy="626431"/>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CB8EB0AD-51DE-A94E-BF08-DF1D5AC58CF2}"/>
                </a:ext>
              </a:extLst>
            </p:cNvPr>
            <p:cNvSpPr/>
            <p:nvPr/>
          </p:nvSpPr>
          <p:spPr>
            <a:xfrm>
              <a:off x="2815438" y="4127767"/>
              <a:ext cx="673129" cy="78782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DCT</a:t>
              </a:r>
            </a:p>
          </p:txBody>
        </p:sp>
        <p:sp>
          <p:nvSpPr>
            <p:cNvPr id="105" name="Rectangle 104">
              <a:extLst>
                <a:ext uri="{FF2B5EF4-FFF2-40B4-BE49-F238E27FC236}">
                  <a16:creationId xmlns:a16="http://schemas.microsoft.com/office/drawing/2014/main" id="{D32EACFB-C4E7-F14D-A19B-EFEB71B1D955}"/>
                </a:ext>
              </a:extLst>
            </p:cNvPr>
            <p:cNvSpPr/>
            <p:nvPr/>
          </p:nvSpPr>
          <p:spPr>
            <a:xfrm>
              <a:off x="4205828" y="4161379"/>
              <a:ext cx="1110799" cy="70675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Quantize</a:t>
              </a:r>
            </a:p>
          </p:txBody>
        </p:sp>
        <p:sp>
          <p:nvSpPr>
            <p:cNvPr id="106" name="Rectangle 105">
              <a:extLst>
                <a:ext uri="{FF2B5EF4-FFF2-40B4-BE49-F238E27FC236}">
                  <a16:creationId xmlns:a16="http://schemas.microsoft.com/office/drawing/2014/main" id="{69EEC2A7-85DA-DC4F-BDB1-6633A44CC9CE}"/>
                </a:ext>
              </a:extLst>
            </p:cNvPr>
            <p:cNvSpPr/>
            <p:nvPr/>
          </p:nvSpPr>
          <p:spPr>
            <a:xfrm>
              <a:off x="6389311" y="4161379"/>
              <a:ext cx="1008395" cy="70675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Entropy Coding</a:t>
              </a:r>
            </a:p>
          </p:txBody>
        </p:sp>
        <p:cxnSp>
          <p:nvCxnSpPr>
            <p:cNvPr id="107" name="Straight Arrow Connector 106">
              <a:extLst>
                <a:ext uri="{FF2B5EF4-FFF2-40B4-BE49-F238E27FC236}">
                  <a16:creationId xmlns:a16="http://schemas.microsoft.com/office/drawing/2014/main" id="{8EA45782-832A-9D44-B852-3555991DF4C7}"/>
                </a:ext>
              </a:extLst>
            </p:cNvPr>
            <p:cNvCxnSpPr>
              <a:cxnSpLocks/>
              <a:endCxn id="128" idx="1"/>
            </p:cNvCxnSpPr>
            <p:nvPr/>
          </p:nvCxnSpPr>
          <p:spPr>
            <a:xfrm>
              <a:off x="526890" y="4523928"/>
              <a:ext cx="7546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ADD1338F-55BA-B541-BD0E-1B7A677E0169}"/>
                </a:ext>
              </a:extLst>
            </p:cNvPr>
            <p:cNvCxnSpPr>
              <a:cxnSpLocks/>
              <a:stCxn id="104" idx="3"/>
              <a:endCxn id="105" idx="1"/>
            </p:cNvCxnSpPr>
            <p:nvPr/>
          </p:nvCxnSpPr>
          <p:spPr>
            <a:xfrm flipV="1">
              <a:off x="3488568" y="4514756"/>
              <a:ext cx="717260" cy="69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EA44389A-2035-C942-9331-8CDD42B176B4}"/>
                </a:ext>
              </a:extLst>
            </p:cNvPr>
            <p:cNvCxnSpPr>
              <a:cxnSpLocks/>
              <a:stCxn id="105" idx="3"/>
              <a:endCxn id="106" idx="1"/>
            </p:cNvCxnSpPr>
            <p:nvPr/>
          </p:nvCxnSpPr>
          <p:spPr>
            <a:xfrm>
              <a:off x="5316627" y="4514756"/>
              <a:ext cx="107268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B69AB5B4-837F-EC4A-8334-88FD8B146B9B}"/>
                </a:ext>
              </a:extLst>
            </p:cNvPr>
            <p:cNvSpPr txBox="1"/>
            <p:nvPr/>
          </p:nvSpPr>
          <p:spPr>
            <a:xfrm>
              <a:off x="543317" y="3799142"/>
              <a:ext cx="646245" cy="733348"/>
            </a:xfrm>
            <a:prstGeom prst="rect">
              <a:avLst/>
            </a:prstGeom>
            <a:noFill/>
          </p:spPr>
          <p:txBody>
            <a:bodyPr wrap="none" rtlCol="0">
              <a:spAutoFit/>
            </a:bodyPr>
            <a:lstStyle/>
            <a:p>
              <a:pPr algn="ctr"/>
              <a:r>
                <a:rPr lang="en-US" i="1" dirty="0"/>
                <a:t>RGB</a:t>
              </a:r>
            </a:p>
            <a:p>
              <a:pPr algn="ctr"/>
              <a:r>
                <a:rPr lang="en-US" i="1" dirty="0"/>
                <a:t>Img.</a:t>
              </a:r>
            </a:p>
          </p:txBody>
        </p:sp>
        <p:sp>
          <p:nvSpPr>
            <p:cNvPr id="111" name="TextBox 110">
              <a:extLst>
                <a:ext uri="{FF2B5EF4-FFF2-40B4-BE49-F238E27FC236}">
                  <a16:creationId xmlns:a16="http://schemas.microsoft.com/office/drawing/2014/main" id="{E793929B-6FDE-A744-8097-6314B07C82D4}"/>
                </a:ext>
              </a:extLst>
            </p:cNvPr>
            <p:cNvSpPr txBox="1"/>
            <p:nvPr/>
          </p:nvSpPr>
          <p:spPr>
            <a:xfrm>
              <a:off x="2887516" y="3781406"/>
              <a:ext cx="1880463" cy="733348"/>
            </a:xfrm>
            <a:prstGeom prst="rect">
              <a:avLst/>
            </a:prstGeom>
            <a:noFill/>
          </p:spPr>
          <p:txBody>
            <a:bodyPr wrap="square" rtlCol="0">
              <a:spAutoFit/>
            </a:bodyPr>
            <a:lstStyle/>
            <a:p>
              <a:pPr algn="ctr"/>
              <a:r>
                <a:rPr lang="en-US" i="1" dirty="0"/>
                <a:t>DCT</a:t>
              </a:r>
            </a:p>
            <a:p>
              <a:pPr algn="ctr"/>
              <a:r>
                <a:rPr lang="en-US" i="1" dirty="0"/>
                <a:t>Coef.</a:t>
              </a:r>
            </a:p>
          </p:txBody>
        </p:sp>
        <p:sp>
          <p:nvSpPr>
            <p:cNvPr id="112" name="TextBox 111">
              <a:extLst>
                <a:ext uri="{FF2B5EF4-FFF2-40B4-BE49-F238E27FC236}">
                  <a16:creationId xmlns:a16="http://schemas.microsoft.com/office/drawing/2014/main" id="{51B51441-D1C3-4C41-91CF-452405B866F1}"/>
                </a:ext>
              </a:extLst>
            </p:cNvPr>
            <p:cNvSpPr txBox="1"/>
            <p:nvPr/>
          </p:nvSpPr>
          <p:spPr>
            <a:xfrm>
              <a:off x="4587141" y="3808584"/>
              <a:ext cx="2548109" cy="733348"/>
            </a:xfrm>
            <a:prstGeom prst="rect">
              <a:avLst/>
            </a:prstGeom>
            <a:noFill/>
          </p:spPr>
          <p:txBody>
            <a:bodyPr wrap="square" rtlCol="0">
              <a:spAutoFit/>
            </a:bodyPr>
            <a:lstStyle/>
            <a:p>
              <a:pPr algn="ctr"/>
              <a:r>
                <a:rPr lang="en-US" i="1" dirty="0"/>
                <a:t>Quantized</a:t>
              </a:r>
            </a:p>
            <a:p>
              <a:pPr algn="ctr"/>
              <a:r>
                <a:rPr lang="en-US" i="1" dirty="0"/>
                <a:t>Coef.</a:t>
              </a:r>
            </a:p>
          </p:txBody>
        </p:sp>
        <p:sp>
          <p:nvSpPr>
            <p:cNvPr id="117" name="Rounded Rectangular Callout 116">
              <a:extLst>
                <a:ext uri="{FF2B5EF4-FFF2-40B4-BE49-F238E27FC236}">
                  <a16:creationId xmlns:a16="http://schemas.microsoft.com/office/drawing/2014/main" id="{39FB4631-4646-E440-A761-0F3A99966B7F}"/>
                </a:ext>
              </a:extLst>
            </p:cNvPr>
            <p:cNvSpPr/>
            <p:nvPr/>
          </p:nvSpPr>
          <p:spPr>
            <a:xfrm>
              <a:off x="526889" y="3834263"/>
              <a:ext cx="6971850" cy="1147514"/>
            </a:xfrm>
            <a:prstGeom prst="wedgeRoundRectCallout">
              <a:avLst>
                <a:gd name="adj1" fmla="val 662"/>
                <a:gd name="adj2" fmla="val 59627"/>
                <a:gd name="adj3" fmla="val 16667"/>
              </a:avLst>
            </a:prstGeom>
            <a:noFill/>
            <a:ln w="38100">
              <a:solidFill>
                <a:srgbClr val="0070C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138771AA-E589-564D-AFA3-94E7EAEEC83C}"/>
                </a:ext>
              </a:extLst>
            </p:cNvPr>
            <p:cNvSpPr txBox="1"/>
            <p:nvPr/>
          </p:nvSpPr>
          <p:spPr>
            <a:xfrm>
              <a:off x="458153" y="5037489"/>
              <a:ext cx="2891767" cy="369332"/>
            </a:xfrm>
            <a:prstGeom prst="rect">
              <a:avLst/>
            </a:prstGeom>
            <a:noFill/>
          </p:spPr>
          <p:txBody>
            <a:bodyPr wrap="square" rtlCol="0">
              <a:spAutoFit/>
            </a:bodyPr>
            <a:lstStyle/>
            <a:p>
              <a:r>
                <a:rPr lang="en-US" dirty="0">
                  <a:solidFill>
                    <a:srgbClr val="0070C0"/>
                  </a:solidFill>
                </a:rPr>
                <a:t>2.Online GRACE Encoder</a:t>
              </a:r>
            </a:p>
          </p:txBody>
        </p: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5A3D7794-6F81-DD41-BFD1-FF6DFE3D538E}"/>
                    </a:ext>
                  </a:extLst>
                </p:cNvPr>
                <p:cNvSpPr txBox="1"/>
                <p:nvPr/>
              </p:nvSpPr>
              <p:spPr>
                <a:xfrm>
                  <a:off x="5498814" y="3431651"/>
                  <a:ext cx="1213945" cy="4190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𝑇</m:t>
                            </m:r>
                          </m:e>
                          <m:sub>
                            <m:r>
                              <a:rPr lang="en-US" b="0" i="1" smtClean="0">
                                <a:solidFill>
                                  <a:srgbClr val="00B050"/>
                                </a:solidFill>
                                <a:latin typeface="Cambria Math" panose="02040503050406030204" pitchFamily="18" charset="0"/>
                              </a:rPr>
                              <m:t>𝑌</m:t>
                            </m:r>
                          </m:sub>
                        </m:sSub>
                        <m:r>
                          <a:rPr lang="en-US" b="0" i="1" smtClean="0">
                            <a:solidFill>
                              <a:srgbClr val="00B050"/>
                            </a:solidFill>
                            <a:latin typeface="Cambria Math" panose="02040503050406030204" pitchFamily="18" charset="0"/>
                          </a:rPr>
                          <m:t>, </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𝑇</m:t>
                            </m:r>
                          </m:e>
                          <m:sub>
                            <m:r>
                              <a:rPr lang="en-US" b="0" i="1" smtClean="0">
                                <a:solidFill>
                                  <a:srgbClr val="00B050"/>
                                </a:solidFill>
                                <a:latin typeface="Cambria Math" panose="02040503050406030204" pitchFamily="18" charset="0"/>
                              </a:rPr>
                              <m:t>𝑈</m:t>
                            </m:r>
                          </m:sub>
                        </m:sSub>
                        <m:r>
                          <a:rPr lang="en-US" b="0" i="1" smtClean="0">
                            <a:solidFill>
                              <a:srgbClr val="00B050"/>
                            </a:solidFill>
                            <a:latin typeface="Cambria Math" panose="02040503050406030204" pitchFamily="18" charset="0"/>
                          </a:rPr>
                          <m:t>, </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𝑇</m:t>
                            </m:r>
                          </m:e>
                          <m:sub>
                            <m:r>
                              <a:rPr lang="en-US" b="0" i="1" smtClean="0">
                                <a:solidFill>
                                  <a:srgbClr val="00B050"/>
                                </a:solidFill>
                                <a:latin typeface="Cambria Math" panose="02040503050406030204" pitchFamily="18" charset="0"/>
                              </a:rPr>
                              <m:t>𝑉</m:t>
                            </m:r>
                          </m:sub>
                        </m:sSub>
                      </m:oMath>
                    </m:oMathPara>
                  </a14:m>
                  <a:endParaRPr lang="en-US" i="1" dirty="0">
                    <a:solidFill>
                      <a:srgbClr val="00B050"/>
                    </a:solidFill>
                  </a:endParaRPr>
                </a:p>
              </p:txBody>
            </p:sp>
          </mc:Choice>
          <mc:Fallback xmlns="">
            <p:sp>
              <p:nvSpPr>
                <p:cNvPr id="121" name="TextBox 120">
                  <a:extLst>
                    <a:ext uri="{FF2B5EF4-FFF2-40B4-BE49-F238E27FC236}">
                      <a16:creationId xmlns:a16="http://schemas.microsoft.com/office/drawing/2014/main" id="{5A3D7794-6F81-DD41-BFD1-FF6DFE3D538E}"/>
                    </a:ext>
                  </a:extLst>
                </p:cNvPr>
                <p:cNvSpPr txBox="1">
                  <a:spLocks noRot="1" noChangeAspect="1" noMove="1" noResize="1" noEditPoints="1" noAdjustHandles="1" noChangeArrowheads="1" noChangeShapeType="1" noTextEdit="1"/>
                </p:cNvSpPr>
                <p:nvPr/>
              </p:nvSpPr>
              <p:spPr>
                <a:xfrm>
                  <a:off x="5498814" y="3431651"/>
                  <a:ext cx="1213945" cy="419056"/>
                </a:xfrm>
                <a:prstGeom prst="rect">
                  <a:avLst/>
                </a:prstGeom>
                <a:blipFill>
                  <a:blip r:embed="rId6"/>
                  <a:stretch>
                    <a:fillRect/>
                  </a:stretch>
                </a:blipFill>
              </p:spPr>
              <p:txBody>
                <a:bodyPr/>
                <a:lstStyle/>
                <a:p>
                  <a:r>
                    <a:rPr lang="en-US">
                      <a:noFill/>
                    </a:rPr>
                    <a:t> </a:t>
                  </a:r>
                </a:p>
              </p:txBody>
            </p:sp>
          </mc:Fallback>
        </mc:AlternateContent>
        <p:sp>
          <p:nvSpPr>
            <p:cNvPr id="128" name="Rectangle 127">
              <a:extLst>
                <a:ext uri="{FF2B5EF4-FFF2-40B4-BE49-F238E27FC236}">
                  <a16:creationId xmlns:a16="http://schemas.microsoft.com/office/drawing/2014/main" id="{F5F781BA-F7FC-1B48-9A32-E79104A12016}"/>
                </a:ext>
              </a:extLst>
            </p:cNvPr>
            <p:cNvSpPr/>
            <p:nvPr/>
          </p:nvSpPr>
          <p:spPr>
            <a:xfrm>
              <a:off x="1281528" y="4130013"/>
              <a:ext cx="666319" cy="78782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To YUV</a:t>
              </a:r>
            </a:p>
          </p:txBody>
        </p:sp>
        <p:sp>
          <p:nvSpPr>
            <p:cNvPr id="129" name="TextBox 128">
              <a:extLst>
                <a:ext uri="{FF2B5EF4-FFF2-40B4-BE49-F238E27FC236}">
                  <a16:creationId xmlns:a16="http://schemas.microsoft.com/office/drawing/2014/main" id="{61C22709-D286-6B4E-BACF-ED180E090F4A}"/>
                </a:ext>
              </a:extLst>
            </p:cNvPr>
            <p:cNvSpPr txBox="1"/>
            <p:nvPr/>
          </p:nvSpPr>
          <p:spPr>
            <a:xfrm>
              <a:off x="2046252" y="3800873"/>
              <a:ext cx="646244" cy="733348"/>
            </a:xfrm>
            <a:prstGeom prst="rect">
              <a:avLst/>
            </a:prstGeom>
            <a:noFill/>
          </p:spPr>
          <p:txBody>
            <a:bodyPr wrap="none" rtlCol="0">
              <a:spAutoFit/>
            </a:bodyPr>
            <a:lstStyle/>
            <a:p>
              <a:pPr algn="ctr"/>
              <a:r>
                <a:rPr lang="en-US" i="1" dirty="0"/>
                <a:t>YUV</a:t>
              </a:r>
            </a:p>
            <a:p>
              <a:pPr algn="ctr"/>
              <a:r>
                <a:rPr lang="en-US" i="1" dirty="0"/>
                <a:t>Img.</a:t>
              </a:r>
            </a:p>
          </p:txBody>
        </p:sp>
        <p:cxnSp>
          <p:nvCxnSpPr>
            <p:cNvPr id="130" name="Straight Arrow Connector 129">
              <a:extLst>
                <a:ext uri="{FF2B5EF4-FFF2-40B4-BE49-F238E27FC236}">
                  <a16:creationId xmlns:a16="http://schemas.microsoft.com/office/drawing/2014/main" id="{DFD3ECB4-3746-E24D-BAC4-6F7E66B033C6}"/>
                </a:ext>
              </a:extLst>
            </p:cNvPr>
            <p:cNvCxnSpPr>
              <a:cxnSpLocks/>
              <a:stCxn id="128" idx="3"/>
              <a:endCxn id="104" idx="1"/>
            </p:cNvCxnSpPr>
            <p:nvPr/>
          </p:nvCxnSpPr>
          <p:spPr>
            <a:xfrm flipV="1">
              <a:off x="1947847" y="4521682"/>
              <a:ext cx="867591" cy="22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1" name="Picture 130">
              <a:extLst>
                <a:ext uri="{FF2B5EF4-FFF2-40B4-BE49-F238E27FC236}">
                  <a16:creationId xmlns:a16="http://schemas.microsoft.com/office/drawing/2014/main" id="{0EE9AFD0-EFDD-AE4F-AFA6-15E549F78B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97446" y="3650449"/>
              <a:ext cx="771002" cy="608994"/>
            </a:xfrm>
            <a:prstGeom prst="rect">
              <a:avLst/>
            </a:prstGeom>
            <a:ln w="38100">
              <a:solidFill>
                <a:srgbClr val="FFC000"/>
              </a:solidFill>
            </a:ln>
          </p:spPr>
        </p:pic>
        <p:cxnSp>
          <p:nvCxnSpPr>
            <p:cNvPr id="133" name="Straight Arrow Connector 132">
              <a:extLst>
                <a:ext uri="{FF2B5EF4-FFF2-40B4-BE49-F238E27FC236}">
                  <a16:creationId xmlns:a16="http://schemas.microsoft.com/office/drawing/2014/main" id="{A5270CDD-DDD6-7D46-BAB9-3FE294B0F5AC}"/>
                </a:ext>
              </a:extLst>
            </p:cNvPr>
            <p:cNvCxnSpPr>
              <a:cxnSpLocks/>
              <a:stCxn id="127" idx="2"/>
              <a:endCxn id="128" idx="0"/>
            </p:cNvCxnSpPr>
            <p:nvPr/>
          </p:nvCxnSpPr>
          <p:spPr>
            <a:xfrm flipH="1">
              <a:off x="1614688" y="3538607"/>
              <a:ext cx="578699" cy="591406"/>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FD3A1213-D1FE-AA4B-827B-8D8F136B74BB}"/>
                    </a:ext>
                  </a:extLst>
                </p:cNvPr>
                <p:cNvSpPr txBox="1"/>
                <p:nvPr/>
              </p:nvSpPr>
              <p:spPr>
                <a:xfrm>
                  <a:off x="2029187" y="3448128"/>
                  <a:ext cx="1459352" cy="4190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𝑊</m:t>
                            </m:r>
                          </m:e>
                          <m:sub>
                            <m:r>
                              <a:rPr lang="en-US" b="0" i="1" smtClean="0">
                                <a:solidFill>
                                  <a:srgbClr val="00B050"/>
                                </a:solidFill>
                                <a:latin typeface="Cambria Math" panose="02040503050406030204" pitchFamily="18" charset="0"/>
                              </a:rPr>
                              <m:t>𝑅</m:t>
                            </m:r>
                          </m:sub>
                        </m:sSub>
                        <m:r>
                          <a:rPr lang="en-US" b="0" i="1" smtClean="0">
                            <a:solidFill>
                              <a:srgbClr val="00B050"/>
                            </a:solidFill>
                            <a:latin typeface="Cambria Math" panose="02040503050406030204" pitchFamily="18" charset="0"/>
                          </a:rPr>
                          <m:t>, </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𝑊</m:t>
                            </m:r>
                          </m:e>
                          <m:sub>
                            <m:r>
                              <a:rPr lang="en-US" b="0" i="1" smtClean="0">
                                <a:solidFill>
                                  <a:srgbClr val="00B050"/>
                                </a:solidFill>
                                <a:latin typeface="Cambria Math" panose="02040503050406030204" pitchFamily="18" charset="0"/>
                              </a:rPr>
                              <m:t>𝐺</m:t>
                            </m:r>
                          </m:sub>
                        </m:sSub>
                        <m:r>
                          <a:rPr lang="en-US" b="0" i="1" smtClean="0">
                            <a:solidFill>
                              <a:srgbClr val="00B050"/>
                            </a:solidFill>
                            <a:latin typeface="Cambria Math" panose="02040503050406030204" pitchFamily="18" charset="0"/>
                          </a:rPr>
                          <m:t>, </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𝑊</m:t>
                            </m:r>
                          </m:e>
                          <m:sub>
                            <m:r>
                              <a:rPr lang="en-US" b="0" i="1" smtClean="0">
                                <a:solidFill>
                                  <a:srgbClr val="00B050"/>
                                </a:solidFill>
                                <a:latin typeface="Cambria Math" panose="02040503050406030204" pitchFamily="18" charset="0"/>
                              </a:rPr>
                              <m:t>𝐵</m:t>
                            </m:r>
                          </m:sub>
                        </m:sSub>
                      </m:oMath>
                    </m:oMathPara>
                  </a14:m>
                  <a:endParaRPr lang="en-US" i="1" dirty="0">
                    <a:solidFill>
                      <a:srgbClr val="00B050"/>
                    </a:solidFill>
                  </a:endParaRPr>
                </a:p>
              </p:txBody>
            </p:sp>
          </mc:Choice>
          <mc:Fallback xmlns="">
            <p:sp>
              <p:nvSpPr>
                <p:cNvPr id="134" name="TextBox 133">
                  <a:extLst>
                    <a:ext uri="{FF2B5EF4-FFF2-40B4-BE49-F238E27FC236}">
                      <a16:creationId xmlns:a16="http://schemas.microsoft.com/office/drawing/2014/main" id="{FD3A1213-D1FE-AA4B-827B-8D8F136B74BB}"/>
                    </a:ext>
                  </a:extLst>
                </p:cNvPr>
                <p:cNvSpPr txBox="1">
                  <a:spLocks noRot="1" noChangeAspect="1" noMove="1" noResize="1" noEditPoints="1" noAdjustHandles="1" noChangeArrowheads="1" noChangeShapeType="1" noTextEdit="1"/>
                </p:cNvSpPr>
                <p:nvPr/>
              </p:nvSpPr>
              <p:spPr>
                <a:xfrm>
                  <a:off x="2029187" y="3448128"/>
                  <a:ext cx="1459352" cy="419056"/>
                </a:xfrm>
                <a:prstGeom prst="rect">
                  <a:avLst/>
                </a:prstGeom>
                <a:blipFill>
                  <a:blip r:embed="rId8"/>
                  <a:stretch>
                    <a:fillRect/>
                  </a:stretch>
                </a:blipFill>
              </p:spPr>
              <p:txBody>
                <a:bodyPr/>
                <a:lstStyle/>
                <a:p>
                  <a:r>
                    <a:rPr lang="en-US">
                      <a:noFill/>
                    </a:rPr>
                    <a:t> </a:t>
                  </a:r>
                </a:p>
              </p:txBody>
            </p:sp>
          </mc:Fallback>
        </mc:AlternateContent>
        <p:sp>
          <p:nvSpPr>
            <p:cNvPr id="135" name="Right Arrow 134">
              <a:extLst>
                <a:ext uri="{FF2B5EF4-FFF2-40B4-BE49-F238E27FC236}">
                  <a16:creationId xmlns:a16="http://schemas.microsoft.com/office/drawing/2014/main" id="{5CD1802B-FC53-7549-AA9B-F3C4B6E252AA}"/>
                </a:ext>
              </a:extLst>
            </p:cNvPr>
            <p:cNvSpPr/>
            <p:nvPr/>
          </p:nvSpPr>
          <p:spPr>
            <a:xfrm>
              <a:off x="7414459" y="4197392"/>
              <a:ext cx="1696556" cy="594043"/>
            </a:xfrm>
            <a:prstGeom prst="rightArrow">
              <a:avLst/>
            </a:prstGeom>
            <a:solidFill>
              <a:schemeClr val="bg1"/>
            </a:solid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Wireless Link</a:t>
              </a:r>
            </a:p>
          </p:txBody>
        </p:sp>
      </p:grpSp>
      <p:sp>
        <p:nvSpPr>
          <p:cNvPr id="136" name="TextBox 135">
            <a:extLst>
              <a:ext uri="{FF2B5EF4-FFF2-40B4-BE49-F238E27FC236}">
                <a16:creationId xmlns:a16="http://schemas.microsoft.com/office/drawing/2014/main" id="{B17CAE34-C016-FD48-9391-52546EC227EF}"/>
              </a:ext>
            </a:extLst>
          </p:cNvPr>
          <p:cNvSpPr txBox="1"/>
          <p:nvPr/>
        </p:nvSpPr>
        <p:spPr>
          <a:xfrm>
            <a:off x="7856734" y="2051183"/>
            <a:ext cx="685307" cy="419056"/>
          </a:xfrm>
          <a:prstGeom prst="rect">
            <a:avLst/>
          </a:prstGeom>
          <a:noFill/>
        </p:spPr>
        <p:txBody>
          <a:bodyPr wrap="none" rtlCol="0">
            <a:spAutoFit/>
          </a:bodyPr>
          <a:lstStyle/>
          <a:p>
            <a:r>
              <a:rPr lang="en-US" dirty="0"/>
              <a:t>Edge</a:t>
            </a:r>
          </a:p>
        </p:txBody>
      </p:sp>
      <p:sp>
        <p:nvSpPr>
          <p:cNvPr id="137" name="TextBox 136">
            <a:extLst>
              <a:ext uri="{FF2B5EF4-FFF2-40B4-BE49-F238E27FC236}">
                <a16:creationId xmlns:a16="http://schemas.microsoft.com/office/drawing/2014/main" id="{B2B877A3-AF35-E147-9570-3842B31F8A61}"/>
              </a:ext>
            </a:extLst>
          </p:cNvPr>
          <p:cNvSpPr txBox="1"/>
          <p:nvPr/>
        </p:nvSpPr>
        <p:spPr>
          <a:xfrm>
            <a:off x="3591249" y="5753144"/>
            <a:ext cx="511896" cy="419056"/>
          </a:xfrm>
          <a:prstGeom prst="rect">
            <a:avLst/>
          </a:prstGeom>
          <a:noFill/>
        </p:spPr>
        <p:txBody>
          <a:bodyPr wrap="none" rtlCol="0">
            <a:spAutoFit/>
          </a:bodyPr>
          <a:lstStyle/>
          <a:p>
            <a:r>
              <a:rPr lang="en-US" dirty="0"/>
              <a:t>IoT</a:t>
            </a:r>
          </a:p>
        </p:txBody>
      </p:sp>
      <p:grpSp>
        <p:nvGrpSpPr>
          <p:cNvPr id="5" name="Group 4">
            <a:extLst>
              <a:ext uri="{FF2B5EF4-FFF2-40B4-BE49-F238E27FC236}">
                <a16:creationId xmlns:a16="http://schemas.microsoft.com/office/drawing/2014/main" id="{E7AECD4B-C760-8241-B3D2-AF0E43AC91C1}"/>
              </a:ext>
            </a:extLst>
          </p:cNvPr>
          <p:cNvGrpSpPr/>
          <p:nvPr/>
        </p:nvGrpSpPr>
        <p:grpSpPr>
          <a:xfrm>
            <a:off x="4037712" y="3662692"/>
            <a:ext cx="7459120" cy="2116485"/>
            <a:chOff x="4037712" y="3393807"/>
            <a:chExt cx="7459120" cy="2116485"/>
          </a:xfrm>
        </p:grpSpPr>
        <p:sp>
          <p:nvSpPr>
            <p:cNvPr id="94" name="Rounded Rectangular Callout 93">
              <a:extLst>
                <a:ext uri="{FF2B5EF4-FFF2-40B4-BE49-F238E27FC236}">
                  <a16:creationId xmlns:a16="http://schemas.microsoft.com/office/drawing/2014/main" id="{A218F4BA-56C9-3A4A-939D-8013941DF88C}"/>
                </a:ext>
              </a:extLst>
            </p:cNvPr>
            <p:cNvSpPr/>
            <p:nvPr/>
          </p:nvSpPr>
          <p:spPr>
            <a:xfrm>
              <a:off x="8926357" y="3849350"/>
              <a:ext cx="2570475" cy="1200423"/>
            </a:xfrm>
            <a:prstGeom prst="wedgeRoundRectCallout">
              <a:avLst>
                <a:gd name="adj1" fmla="val -53737"/>
                <a:gd name="adj2" fmla="val -100647"/>
                <a:gd name="adj3" fmla="val 16667"/>
              </a:avLst>
            </a:prstGeom>
            <a:noFill/>
            <a:ln w="38100">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Elbow Connector 113">
              <a:extLst>
                <a:ext uri="{FF2B5EF4-FFF2-40B4-BE49-F238E27FC236}">
                  <a16:creationId xmlns:a16="http://schemas.microsoft.com/office/drawing/2014/main" id="{4A8D35B6-23F1-024C-8328-81E005496067}"/>
                </a:ext>
              </a:extLst>
            </p:cNvPr>
            <p:cNvCxnSpPr>
              <a:cxnSpLocks/>
              <a:stCxn id="143" idx="5"/>
              <a:endCxn id="113" idx="3"/>
            </p:cNvCxnSpPr>
            <p:nvPr/>
          </p:nvCxnSpPr>
          <p:spPr>
            <a:xfrm flipH="1">
              <a:off x="4037712" y="4406183"/>
              <a:ext cx="7347897" cy="1001757"/>
            </a:xfrm>
            <a:prstGeom prst="bentConnector3">
              <a:avLst>
                <a:gd name="adj1" fmla="val -311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B56C1293-2F68-2C44-BE90-8046273DDB7B}"/>
                </a:ext>
              </a:extLst>
            </p:cNvPr>
            <p:cNvSpPr/>
            <p:nvPr/>
          </p:nvSpPr>
          <p:spPr>
            <a:xfrm>
              <a:off x="9111016" y="4127767"/>
              <a:ext cx="1122708" cy="74036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JPEG Decoder</a:t>
              </a:r>
            </a:p>
          </p:txBody>
        </p:sp>
        <p:cxnSp>
          <p:nvCxnSpPr>
            <p:cNvPr id="116" name="Straight Arrow Connector 115">
              <a:extLst>
                <a:ext uri="{FF2B5EF4-FFF2-40B4-BE49-F238E27FC236}">
                  <a16:creationId xmlns:a16="http://schemas.microsoft.com/office/drawing/2014/main" id="{D6CA1E7C-3E95-4149-8761-AD8500B61FD5}"/>
                </a:ext>
              </a:extLst>
            </p:cNvPr>
            <p:cNvCxnSpPr>
              <a:cxnSpLocks/>
              <a:stCxn id="115" idx="3"/>
            </p:cNvCxnSpPr>
            <p:nvPr/>
          </p:nvCxnSpPr>
          <p:spPr>
            <a:xfrm>
              <a:off x="10233724" y="4497950"/>
              <a:ext cx="2747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E4C31F02-ECBF-7F47-A75D-29E4B4FFC1CB}"/>
                </a:ext>
              </a:extLst>
            </p:cNvPr>
            <p:cNvSpPr txBox="1"/>
            <p:nvPr/>
          </p:nvSpPr>
          <p:spPr>
            <a:xfrm>
              <a:off x="9919831" y="3393807"/>
              <a:ext cx="1338096" cy="419056"/>
            </a:xfrm>
            <a:prstGeom prst="rect">
              <a:avLst/>
            </a:prstGeom>
            <a:noFill/>
          </p:spPr>
          <p:txBody>
            <a:bodyPr wrap="none" rtlCol="0">
              <a:spAutoFit/>
            </a:bodyPr>
            <a:lstStyle/>
            <a:p>
              <a:r>
                <a:rPr lang="en-US" dirty="0">
                  <a:solidFill>
                    <a:srgbClr val="C00000"/>
                  </a:solidFill>
                </a:rPr>
                <a:t>3.Inference</a:t>
              </a:r>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61B646C2-E27C-F747-882E-E3A8F5E0926F}"/>
                    </a:ext>
                  </a:extLst>
                </p:cNvPr>
                <p:cNvSpPr txBox="1"/>
                <p:nvPr/>
              </p:nvSpPr>
              <p:spPr>
                <a:xfrm>
                  <a:off x="10932379" y="4600137"/>
                  <a:ext cx="244512" cy="314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𝒟</m:t>
                        </m:r>
                      </m:oMath>
                    </m:oMathPara>
                  </a14:m>
                  <a:endParaRPr lang="en-US" dirty="0"/>
                </a:p>
              </p:txBody>
            </p:sp>
          </mc:Choice>
          <mc:Fallback xmlns="">
            <p:sp>
              <p:nvSpPr>
                <p:cNvPr id="124" name="TextBox 123">
                  <a:extLst>
                    <a:ext uri="{FF2B5EF4-FFF2-40B4-BE49-F238E27FC236}">
                      <a16:creationId xmlns:a16="http://schemas.microsoft.com/office/drawing/2014/main" id="{61B646C2-E27C-F747-882E-E3A8F5E0926F}"/>
                    </a:ext>
                  </a:extLst>
                </p:cNvPr>
                <p:cNvSpPr txBox="1">
                  <a:spLocks noRot="1" noChangeAspect="1" noMove="1" noResize="1" noEditPoints="1" noAdjustHandles="1" noChangeArrowheads="1" noChangeShapeType="1" noTextEdit="1"/>
                </p:cNvSpPr>
                <p:nvPr/>
              </p:nvSpPr>
              <p:spPr>
                <a:xfrm>
                  <a:off x="10932379" y="4600137"/>
                  <a:ext cx="244512" cy="314292"/>
                </a:xfrm>
                <a:prstGeom prst="rect">
                  <a:avLst/>
                </a:prstGeom>
                <a:blipFill>
                  <a:blip r:embed="rId9"/>
                  <a:stretch>
                    <a:fillRect l="-15000" r="-15000"/>
                  </a:stretch>
                </a:blipFill>
              </p:spPr>
              <p:txBody>
                <a:bodyPr/>
                <a:lstStyle/>
                <a:p>
                  <a:r>
                    <a:rPr lang="en-US">
                      <a:noFill/>
                    </a:rPr>
                    <a:t> </a:t>
                  </a:r>
                </a:p>
              </p:txBody>
            </p:sp>
          </mc:Fallback>
        </mc:AlternateContent>
        <p:pic>
          <p:nvPicPr>
            <p:cNvPr id="132" name="Picture 131">
              <a:extLst>
                <a:ext uri="{FF2B5EF4-FFF2-40B4-BE49-F238E27FC236}">
                  <a16:creationId xmlns:a16="http://schemas.microsoft.com/office/drawing/2014/main" id="{E5C56223-041E-BA41-82A9-E69963C0796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97445" y="4901297"/>
              <a:ext cx="771002" cy="608995"/>
            </a:xfrm>
            <a:prstGeom prst="rect">
              <a:avLst/>
            </a:prstGeom>
            <a:ln w="38100">
              <a:solidFill>
                <a:srgbClr val="FFC000"/>
              </a:solidFill>
            </a:ln>
          </p:spPr>
        </p:pic>
        <p:grpSp>
          <p:nvGrpSpPr>
            <p:cNvPr id="138" name="Group 137">
              <a:extLst>
                <a:ext uri="{FF2B5EF4-FFF2-40B4-BE49-F238E27FC236}">
                  <a16:creationId xmlns:a16="http://schemas.microsoft.com/office/drawing/2014/main" id="{6E4CC240-FB88-934A-A3E3-60060B47773D}"/>
                </a:ext>
              </a:extLst>
            </p:cNvPr>
            <p:cNvGrpSpPr/>
            <p:nvPr/>
          </p:nvGrpSpPr>
          <p:grpSpPr>
            <a:xfrm>
              <a:off x="10508496" y="4025629"/>
              <a:ext cx="877113" cy="799088"/>
              <a:chOff x="1145486" y="566529"/>
              <a:chExt cx="1877819" cy="1620080"/>
            </a:xfrm>
          </p:grpSpPr>
          <p:sp>
            <p:nvSpPr>
              <p:cNvPr id="139" name="Cube 138">
                <a:extLst>
                  <a:ext uri="{FF2B5EF4-FFF2-40B4-BE49-F238E27FC236}">
                    <a16:creationId xmlns:a16="http://schemas.microsoft.com/office/drawing/2014/main" id="{AC7E8F96-DB97-E24F-98A5-4D68B24F8B3B}"/>
                  </a:ext>
                </a:extLst>
              </p:cNvPr>
              <p:cNvSpPr/>
              <p:nvPr/>
            </p:nvSpPr>
            <p:spPr bwMode="ltGray">
              <a:xfrm>
                <a:off x="1145486" y="566529"/>
                <a:ext cx="548640" cy="1620080"/>
              </a:xfrm>
              <a:prstGeom prst="cube">
                <a:avLst>
                  <a:gd name="adj" fmla="val 80914"/>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40" name="Cube 139">
                <a:extLst>
                  <a:ext uri="{FF2B5EF4-FFF2-40B4-BE49-F238E27FC236}">
                    <a16:creationId xmlns:a16="http://schemas.microsoft.com/office/drawing/2014/main" id="{FCEF5D3D-45B9-0A4F-B515-B973470DFFCB}"/>
                  </a:ext>
                </a:extLst>
              </p:cNvPr>
              <p:cNvSpPr/>
              <p:nvPr/>
            </p:nvSpPr>
            <p:spPr bwMode="ltGray">
              <a:xfrm>
                <a:off x="1304871" y="771959"/>
                <a:ext cx="557784" cy="1212360"/>
              </a:xfrm>
              <a:prstGeom prst="cube">
                <a:avLst>
                  <a:gd name="adj" fmla="val 71183"/>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41" name="Cube 140">
                <a:extLst>
                  <a:ext uri="{FF2B5EF4-FFF2-40B4-BE49-F238E27FC236}">
                    <a16:creationId xmlns:a16="http://schemas.microsoft.com/office/drawing/2014/main" id="{3A8309C0-AF31-DA47-80E7-CB43EC1EE828}"/>
                  </a:ext>
                </a:extLst>
              </p:cNvPr>
              <p:cNvSpPr/>
              <p:nvPr/>
            </p:nvSpPr>
            <p:spPr bwMode="ltGray">
              <a:xfrm>
                <a:off x="1547151" y="949109"/>
                <a:ext cx="566928" cy="854919"/>
              </a:xfrm>
              <a:prstGeom prst="cube">
                <a:avLst>
                  <a:gd name="adj" fmla="val 53144"/>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42" name="Cube 141">
                <a:extLst>
                  <a:ext uri="{FF2B5EF4-FFF2-40B4-BE49-F238E27FC236}">
                    <a16:creationId xmlns:a16="http://schemas.microsoft.com/office/drawing/2014/main" id="{EE8526DF-DA24-4548-918E-B04D294786DE}"/>
                  </a:ext>
                </a:extLst>
              </p:cNvPr>
              <p:cNvSpPr/>
              <p:nvPr/>
            </p:nvSpPr>
            <p:spPr bwMode="ltGray">
              <a:xfrm>
                <a:off x="1936406" y="1082549"/>
                <a:ext cx="530352" cy="594360"/>
              </a:xfrm>
              <a:prstGeom prst="cube">
                <a:avLst>
                  <a:gd name="adj" fmla="val 31443"/>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43" name="Cube 142">
                <a:extLst>
                  <a:ext uri="{FF2B5EF4-FFF2-40B4-BE49-F238E27FC236}">
                    <a16:creationId xmlns:a16="http://schemas.microsoft.com/office/drawing/2014/main" id="{5C03E482-422D-B345-881C-16694647470A}"/>
                  </a:ext>
                </a:extLst>
              </p:cNvPr>
              <p:cNvSpPr/>
              <p:nvPr/>
            </p:nvSpPr>
            <p:spPr bwMode="ltGray">
              <a:xfrm>
                <a:off x="2383225" y="1239408"/>
                <a:ext cx="640080" cy="274320"/>
              </a:xfrm>
              <a:prstGeom prst="cube">
                <a:avLst>
                  <a:gd name="adj" fmla="val 28069"/>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grpSp>
      <p:grpSp>
        <p:nvGrpSpPr>
          <p:cNvPr id="67" name="Gruppierung 6">
            <a:extLst>
              <a:ext uri="{FF2B5EF4-FFF2-40B4-BE49-F238E27FC236}">
                <a16:creationId xmlns:a16="http://schemas.microsoft.com/office/drawing/2014/main" id="{B80C2960-C692-F74E-98EA-47B4BDB243B1}"/>
              </a:ext>
            </a:extLst>
          </p:cNvPr>
          <p:cNvGrpSpPr/>
          <p:nvPr/>
        </p:nvGrpSpPr>
        <p:grpSpPr>
          <a:xfrm>
            <a:off x="6287672" y="-18918"/>
            <a:ext cx="5365750" cy="383109"/>
            <a:chOff x="0" y="6477000"/>
            <a:chExt cx="4953000" cy="383109"/>
          </a:xfrm>
        </p:grpSpPr>
        <p:sp>
          <p:nvSpPr>
            <p:cNvPr id="68" name="Eingebuchteter Richtungspfeil 7">
              <a:extLst>
                <a:ext uri="{FF2B5EF4-FFF2-40B4-BE49-F238E27FC236}">
                  <a16:creationId xmlns:a16="http://schemas.microsoft.com/office/drawing/2014/main" id="{316068A5-1C61-7A4F-A799-2B24DED5A275}"/>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69" name="Eingebuchteter Richtungspfeil 8">
              <a:extLst>
                <a:ext uri="{FF2B5EF4-FFF2-40B4-BE49-F238E27FC236}">
                  <a16:creationId xmlns:a16="http://schemas.microsoft.com/office/drawing/2014/main" id="{014319ED-0D88-CA41-8073-369ACC5BFA37}"/>
                </a:ext>
              </a:extLst>
            </p:cNvPr>
            <p:cNvSpPr/>
            <p:nvPr/>
          </p:nvSpPr>
          <p:spPr bwMode="auto">
            <a:xfrm>
              <a:off x="16002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Design</a:t>
              </a:r>
              <a:endParaRPr lang="en-US" b="1" dirty="0">
                <a:solidFill>
                  <a:srgbClr val="FFC000"/>
                </a:solidFill>
              </a:endParaRPr>
            </a:p>
          </p:txBody>
        </p:sp>
        <p:sp>
          <p:nvSpPr>
            <p:cNvPr id="70" name="Eingebuchteter Richtungspfeil 9">
              <a:extLst>
                <a:ext uri="{FF2B5EF4-FFF2-40B4-BE49-F238E27FC236}">
                  <a16:creationId xmlns:a16="http://schemas.microsoft.com/office/drawing/2014/main" id="{A0246EDD-BC58-7146-BBA1-B7B220D1A4F0}"/>
                </a:ext>
              </a:extLst>
            </p:cNvPr>
            <p:cNvSpPr/>
            <p:nvPr/>
          </p:nvSpPr>
          <p:spPr bwMode="auto">
            <a:xfrm>
              <a:off x="32004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defTabSz="914400" fontAlgn="base">
                <a:spcBef>
                  <a:spcPct val="0"/>
                </a:spcBef>
                <a:spcAft>
                  <a:spcPct val="0"/>
                </a:spcAft>
              </a:pPr>
              <a:r>
                <a:rPr lang="en-US" altLang="zh-CN" b="1" dirty="0"/>
                <a:t>Evaluation</a:t>
              </a:r>
              <a:endParaRPr lang="en-US" b="1" dirty="0"/>
            </a:p>
          </p:txBody>
        </p:sp>
      </p:grpSp>
    </p:spTree>
    <p:extLst>
      <p:ext uri="{BB962C8B-B14F-4D97-AF65-F5344CB8AC3E}">
        <p14:creationId xmlns:p14="http://schemas.microsoft.com/office/powerpoint/2010/main" val="64722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Design space I</a:t>
            </a:r>
            <a:r>
              <a:rPr lang="en-US" dirty="0"/>
              <a:t>: Quantization in spatial frequency</a:t>
            </a:r>
          </a:p>
        </p:txBody>
      </p:sp>
      <p:sp>
        <p:nvSpPr>
          <p:cNvPr id="4" name="Slide Number Placeholder 3"/>
          <p:cNvSpPr>
            <a:spLocks noGrp="1"/>
          </p:cNvSpPr>
          <p:nvPr>
            <p:ph type="sldNum" sz="quarter" idx="12"/>
          </p:nvPr>
        </p:nvSpPr>
        <p:spPr>
          <a:xfrm>
            <a:off x="11049000" y="6430868"/>
            <a:ext cx="533399" cy="232147"/>
          </a:xfrm>
        </p:spPr>
        <p:txBody>
          <a:bodyPr/>
          <a:lstStyle/>
          <a:p>
            <a:fld id="{B016F8AB-BCEA-4347-8BA6-BE776009BC89}" type="slidenum">
              <a:rPr lang="en-US" smtClean="0"/>
              <a:t>9</a:t>
            </a:fld>
            <a:endParaRPr lang="en-US"/>
          </a:p>
        </p:txBody>
      </p:sp>
      <p:grpSp>
        <p:nvGrpSpPr>
          <p:cNvPr id="2" name="Group 1">
            <a:extLst>
              <a:ext uri="{FF2B5EF4-FFF2-40B4-BE49-F238E27FC236}">
                <a16:creationId xmlns:a16="http://schemas.microsoft.com/office/drawing/2014/main" id="{306E151E-22A0-B74A-8AF6-631322028A28}"/>
              </a:ext>
            </a:extLst>
          </p:cNvPr>
          <p:cNvGrpSpPr/>
          <p:nvPr/>
        </p:nvGrpSpPr>
        <p:grpSpPr>
          <a:xfrm>
            <a:off x="1766780" y="5100135"/>
            <a:ext cx="1566368" cy="1148265"/>
            <a:chOff x="1171409" y="4669874"/>
            <a:chExt cx="1566368" cy="1148265"/>
          </a:xfrm>
        </p:grpSpPr>
        <p:sp>
          <p:nvSpPr>
            <p:cNvPr id="48" name="Rectangle 47">
              <a:extLst>
                <a:ext uri="{FF2B5EF4-FFF2-40B4-BE49-F238E27FC236}">
                  <a16:creationId xmlns:a16="http://schemas.microsoft.com/office/drawing/2014/main" id="{9207E99A-6E44-4A47-842C-6C8D7A402570}"/>
                </a:ext>
              </a:extLst>
            </p:cNvPr>
            <p:cNvSpPr/>
            <p:nvPr/>
          </p:nvSpPr>
          <p:spPr>
            <a:xfrm>
              <a:off x="2040075" y="4981086"/>
              <a:ext cx="697702" cy="83705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To YUV</a:t>
              </a:r>
            </a:p>
          </p:txBody>
        </p:sp>
        <p:cxnSp>
          <p:nvCxnSpPr>
            <p:cNvPr id="51" name="Straight Arrow Connector 50">
              <a:extLst>
                <a:ext uri="{FF2B5EF4-FFF2-40B4-BE49-F238E27FC236}">
                  <a16:creationId xmlns:a16="http://schemas.microsoft.com/office/drawing/2014/main" id="{C3BABB09-35E7-2744-AE9E-B8F0F83A603C}"/>
                </a:ext>
              </a:extLst>
            </p:cNvPr>
            <p:cNvCxnSpPr>
              <a:cxnSpLocks/>
              <a:endCxn id="48" idx="1"/>
            </p:cNvCxnSpPr>
            <p:nvPr/>
          </p:nvCxnSpPr>
          <p:spPr>
            <a:xfrm>
              <a:off x="1171409" y="5399613"/>
              <a:ext cx="8686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1AEC853-6263-194C-B4A7-06CE1D05D5B4}"/>
                </a:ext>
              </a:extLst>
            </p:cNvPr>
            <p:cNvSpPr txBox="1"/>
            <p:nvPr/>
          </p:nvSpPr>
          <p:spPr>
            <a:xfrm>
              <a:off x="1269133" y="4669874"/>
              <a:ext cx="646331" cy="646331"/>
            </a:xfrm>
            <a:prstGeom prst="rect">
              <a:avLst/>
            </a:prstGeom>
            <a:noFill/>
          </p:spPr>
          <p:txBody>
            <a:bodyPr wrap="none" rtlCol="0">
              <a:spAutoFit/>
            </a:bodyPr>
            <a:lstStyle/>
            <a:p>
              <a:pPr algn="ctr"/>
              <a:r>
                <a:rPr lang="en-US" i="1" dirty="0"/>
                <a:t>Raw</a:t>
              </a:r>
            </a:p>
            <a:p>
              <a:pPr algn="ctr"/>
              <a:r>
                <a:rPr lang="en-US" i="1" dirty="0"/>
                <a:t>Img</a:t>
              </a:r>
            </a:p>
          </p:txBody>
        </p:sp>
      </p:grpSp>
      <p:grpSp>
        <p:nvGrpSpPr>
          <p:cNvPr id="6" name="Group 5">
            <a:extLst>
              <a:ext uri="{FF2B5EF4-FFF2-40B4-BE49-F238E27FC236}">
                <a16:creationId xmlns:a16="http://schemas.microsoft.com/office/drawing/2014/main" id="{1DA7406E-33F3-374B-9C38-82B69D3AF702}"/>
              </a:ext>
            </a:extLst>
          </p:cNvPr>
          <p:cNvGrpSpPr/>
          <p:nvPr/>
        </p:nvGrpSpPr>
        <p:grpSpPr>
          <a:xfrm>
            <a:off x="4678393" y="5127884"/>
            <a:ext cx="2752328" cy="1070087"/>
            <a:chOff x="4083022" y="4697623"/>
            <a:chExt cx="2752328" cy="1070087"/>
          </a:xfrm>
        </p:grpSpPr>
        <p:sp>
          <p:nvSpPr>
            <p:cNvPr id="49" name="Rectangle 48">
              <a:extLst>
                <a:ext uri="{FF2B5EF4-FFF2-40B4-BE49-F238E27FC236}">
                  <a16:creationId xmlns:a16="http://schemas.microsoft.com/office/drawing/2014/main" id="{A7006E4C-F824-6345-B35F-368C66B8322E}"/>
                </a:ext>
              </a:extLst>
            </p:cNvPr>
            <p:cNvSpPr/>
            <p:nvPr/>
          </p:nvSpPr>
          <p:spPr>
            <a:xfrm>
              <a:off x="5673078" y="5016799"/>
              <a:ext cx="1162272" cy="75091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Quantize</a:t>
              </a:r>
            </a:p>
          </p:txBody>
        </p:sp>
        <p:cxnSp>
          <p:nvCxnSpPr>
            <p:cNvPr id="52" name="Straight Arrow Connector 51">
              <a:extLst>
                <a:ext uri="{FF2B5EF4-FFF2-40B4-BE49-F238E27FC236}">
                  <a16:creationId xmlns:a16="http://schemas.microsoft.com/office/drawing/2014/main" id="{7A34DFB7-B7D4-5348-9495-150EC05FC5B5}"/>
                </a:ext>
              </a:extLst>
            </p:cNvPr>
            <p:cNvCxnSpPr>
              <a:cxnSpLocks/>
              <a:stCxn id="61" idx="3"/>
              <a:endCxn id="49" idx="1"/>
            </p:cNvCxnSpPr>
            <p:nvPr/>
          </p:nvCxnSpPr>
          <p:spPr>
            <a:xfrm flipV="1">
              <a:off x="4186621" y="5392255"/>
              <a:ext cx="1486457" cy="7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F1C6B46-ED59-DC4F-A0DA-94AEAF38D984}"/>
                </a:ext>
              </a:extLst>
            </p:cNvPr>
            <p:cNvSpPr txBox="1"/>
            <p:nvPr/>
          </p:nvSpPr>
          <p:spPr>
            <a:xfrm>
              <a:off x="4083022" y="4697623"/>
              <a:ext cx="1711554" cy="779168"/>
            </a:xfrm>
            <a:prstGeom prst="rect">
              <a:avLst/>
            </a:prstGeom>
            <a:noFill/>
          </p:spPr>
          <p:txBody>
            <a:bodyPr wrap="square" rtlCol="0">
              <a:spAutoFit/>
            </a:bodyPr>
            <a:lstStyle/>
            <a:p>
              <a:pPr algn="ctr"/>
              <a:r>
                <a:rPr lang="en-US" i="1" dirty="0"/>
                <a:t>DCT Coefficients</a:t>
              </a:r>
            </a:p>
          </p:txBody>
        </p:sp>
      </p:grpSp>
      <p:grpSp>
        <p:nvGrpSpPr>
          <p:cNvPr id="8" name="Group 7">
            <a:extLst>
              <a:ext uri="{FF2B5EF4-FFF2-40B4-BE49-F238E27FC236}">
                <a16:creationId xmlns:a16="http://schemas.microsoft.com/office/drawing/2014/main" id="{A39FBE70-51B3-CF4B-B421-B8CB7DCD63AB}"/>
              </a:ext>
            </a:extLst>
          </p:cNvPr>
          <p:cNvGrpSpPr/>
          <p:nvPr/>
        </p:nvGrpSpPr>
        <p:grpSpPr>
          <a:xfrm>
            <a:off x="7277171" y="4857087"/>
            <a:ext cx="3813769" cy="1340884"/>
            <a:chOff x="6681800" y="4426826"/>
            <a:chExt cx="3813769" cy="1340884"/>
          </a:xfrm>
        </p:grpSpPr>
        <p:sp>
          <p:nvSpPr>
            <p:cNvPr id="50" name="Rectangle 49">
              <a:extLst>
                <a:ext uri="{FF2B5EF4-FFF2-40B4-BE49-F238E27FC236}">
                  <a16:creationId xmlns:a16="http://schemas.microsoft.com/office/drawing/2014/main" id="{1ED15087-763C-C045-A007-956ED48906FA}"/>
                </a:ext>
              </a:extLst>
            </p:cNvPr>
            <p:cNvSpPr/>
            <p:nvPr/>
          </p:nvSpPr>
          <p:spPr>
            <a:xfrm>
              <a:off x="8323551" y="5016799"/>
              <a:ext cx="1061528" cy="75091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Entropy Coding</a:t>
              </a:r>
            </a:p>
          </p:txBody>
        </p:sp>
        <p:cxnSp>
          <p:nvCxnSpPr>
            <p:cNvPr id="53" name="Straight Arrow Connector 52">
              <a:extLst>
                <a:ext uri="{FF2B5EF4-FFF2-40B4-BE49-F238E27FC236}">
                  <a16:creationId xmlns:a16="http://schemas.microsoft.com/office/drawing/2014/main" id="{44DEF32B-CD23-D54A-8798-0CD995BAD654}"/>
                </a:ext>
              </a:extLst>
            </p:cNvPr>
            <p:cNvCxnSpPr>
              <a:cxnSpLocks/>
              <a:stCxn id="37" idx="3"/>
              <a:endCxn id="50" idx="1"/>
            </p:cNvCxnSpPr>
            <p:nvPr/>
          </p:nvCxnSpPr>
          <p:spPr>
            <a:xfrm>
              <a:off x="6835350" y="5392255"/>
              <a:ext cx="14882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63D79E3-776D-1341-BCB9-B77FCF8A4978}"/>
                </a:ext>
              </a:extLst>
            </p:cNvPr>
            <p:cNvSpPr txBox="1"/>
            <p:nvPr/>
          </p:nvSpPr>
          <p:spPr>
            <a:xfrm>
              <a:off x="6681800" y="4591502"/>
              <a:ext cx="1812209" cy="779168"/>
            </a:xfrm>
            <a:prstGeom prst="rect">
              <a:avLst/>
            </a:prstGeom>
            <a:noFill/>
          </p:spPr>
          <p:txBody>
            <a:bodyPr wrap="square" rtlCol="0">
              <a:spAutoFit/>
            </a:bodyPr>
            <a:lstStyle/>
            <a:p>
              <a:pPr algn="ctr"/>
              <a:r>
                <a:rPr lang="en-US" i="1" dirty="0"/>
                <a:t>Quantized Coefficients</a:t>
              </a:r>
            </a:p>
          </p:txBody>
        </p:sp>
        <p:cxnSp>
          <p:nvCxnSpPr>
            <p:cNvPr id="57" name="Straight Arrow Connector 56">
              <a:extLst>
                <a:ext uri="{FF2B5EF4-FFF2-40B4-BE49-F238E27FC236}">
                  <a16:creationId xmlns:a16="http://schemas.microsoft.com/office/drawing/2014/main" id="{9B6D07D6-2B47-954A-943E-5B8BFCEA4394}"/>
                </a:ext>
              </a:extLst>
            </p:cNvPr>
            <p:cNvCxnSpPr>
              <a:cxnSpLocks/>
              <a:stCxn id="50" idx="3"/>
            </p:cNvCxnSpPr>
            <p:nvPr/>
          </p:nvCxnSpPr>
          <p:spPr>
            <a:xfrm>
              <a:off x="9385079" y="5392255"/>
              <a:ext cx="111049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0FF7B351-3D8A-2743-8DE4-C8AA612B7C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2088" y="4426826"/>
              <a:ext cx="805163" cy="881880"/>
            </a:xfrm>
            <a:prstGeom prst="rect">
              <a:avLst/>
            </a:prstGeom>
          </p:spPr>
        </p:pic>
      </p:grpSp>
      <p:grpSp>
        <p:nvGrpSpPr>
          <p:cNvPr id="5" name="Group 4">
            <a:extLst>
              <a:ext uri="{FF2B5EF4-FFF2-40B4-BE49-F238E27FC236}">
                <a16:creationId xmlns:a16="http://schemas.microsoft.com/office/drawing/2014/main" id="{D5F39881-1BE2-5C4F-ADDD-A0350FC13DFC}"/>
              </a:ext>
            </a:extLst>
          </p:cNvPr>
          <p:cNvGrpSpPr/>
          <p:nvPr/>
        </p:nvGrpSpPr>
        <p:grpSpPr>
          <a:xfrm>
            <a:off x="3333148" y="5100135"/>
            <a:ext cx="1448844" cy="1148265"/>
            <a:chOff x="2794137" y="4669874"/>
            <a:chExt cx="1448844" cy="1148265"/>
          </a:xfrm>
        </p:grpSpPr>
        <p:sp>
          <p:nvSpPr>
            <p:cNvPr id="61" name="Rectangle 60">
              <a:extLst>
                <a:ext uri="{FF2B5EF4-FFF2-40B4-BE49-F238E27FC236}">
                  <a16:creationId xmlns:a16="http://schemas.microsoft.com/office/drawing/2014/main" id="{E34DA760-904C-5A40-B372-FA3B6DD79F0F}"/>
                </a:ext>
              </a:extLst>
            </p:cNvPr>
            <p:cNvSpPr/>
            <p:nvPr/>
          </p:nvSpPr>
          <p:spPr>
            <a:xfrm>
              <a:off x="3545279" y="4981086"/>
              <a:ext cx="697702" cy="83705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DCT</a:t>
              </a:r>
            </a:p>
          </p:txBody>
        </p:sp>
        <p:sp>
          <p:nvSpPr>
            <p:cNvPr id="62" name="TextBox 61">
              <a:extLst>
                <a:ext uri="{FF2B5EF4-FFF2-40B4-BE49-F238E27FC236}">
                  <a16:creationId xmlns:a16="http://schemas.microsoft.com/office/drawing/2014/main" id="{AA036A5A-07A5-974F-9E76-39682DD9E82F}"/>
                </a:ext>
              </a:extLst>
            </p:cNvPr>
            <p:cNvSpPr txBox="1"/>
            <p:nvPr/>
          </p:nvSpPr>
          <p:spPr>
            <a:xfrm>
              <a:off x="2818374" y="4669874"/>
              <a:ext cx="659155" cy="646331"/>
            </a:xfrm>
            <a:prstGeom prst="rect">
              <a:avLst/>
            </a:prstGeom>
            <a:noFill/>
          </p:spPr>
          <p:txBody>
            <a:bodyPr wrap="none" rtlCol="0">
              <a:spAutoFit/>
            </a:bodyPr>
            <a:lstStyle/>
            <a:p>
              <a:pPr algn="ctr"/>
              <a:r>
                <a:rPr lang="en-US" i="1" dirty="0"/>
                <a:t>YUV</a:t>
              </a:r>
            </a:p>
            <a:p>
              <a:pPr algn="ctr"/>
              <a:r>
                <a:rPr lang="en-US" i="1" dirty="0"/>
                <a:t>Img</a:t>
              </a:r>
            </a:p>
          </p:txBody>
        </p:sp>
        <p:cxnSp>
          <p:nvCxnSpPr>
            <p:cNvPr id="63" name="Straight Arrow Connector 62">
              <a:extLst>
                <a:ext uri="{FF2B5EF4-FFF2-40B4-BE49-F238E27FC236}">
                  <a16:creationId xmlns:a16="http://schemas.microsoft.com/office/drawing/2014/main" id="{8C512ED1-C2EC-634C-80D3-AF7C72ECDD01}"/>
                </a:ext>
              </a:extLst>
            </p:cNvPr>
            <p:cNvCxnSpPr>
              <a:cxnSpLocks/>
              <a:stCxn id="48" idx="3"/>
              <a:endCxn id="61" idx="1"/>
            </p:cNvCxnSpPr>
            <p:nvPr/>
          </p:nvCxnSpPr>
          <p:spPr>
            <a:xfrm>
              <a:off x="2794137" y="5399613"/>
              <a:ext cx="75114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4" name="Straight Arrow Connector 43">
            <a:extLst>
              <a:ext uri="{FF2B5EF4-FFF2-40B4-BE49-F238E27FC236}">
                <a16:creationId xmlns:a16="http://schemas.microsoft.com/office/drawing/2014/main" id="{EF1A239E-C2F1-BE46-AA51-606A41C2D3B5}"/>
              </a:ext>
            </a:extLst>
          </p:cNvPr>
          <p:cNvCxnSpPr>
            <a:cxnSpLocks/>
            <a:stCxn id="58" idx="2"/>
            <a:endCxn id="49" idx="0"/>
          </p:cNvCxnSpPr>
          <p:nvPr/>
        </p:nvCxnSpPr>
        <p:spPr>
          <a:xfrm>
            <a:off x="6845136" y="4589105"/>
            <a:ext cx="4449" cy="857955"/>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0585C6D9-3198-8E4D-8861-BD83592310D0}"/>
              </a:ext>
            </a:extLst>
          </p:cNvPr>
          <p:cNvPicPr>
            <a:picLocks noChangeAspect="1"/>
          </p:cNvPicPr>
          <p:nvPr/>
        </p:nvPicPr>
        <p:blipFill>
          <a:blip r:embed="rId4"/>
          <a:stretch>
            <a:fillRect/>
          </a:stretch>
        </p:blipFill>
        <p:spPr>
          <a:xfrm>
            <a:off x="5383866" y="1950828"/>
            <a:ext cx="2922539" cy="2638277"/>
          </a:xfrm>
          <a:prstGeom prst="rect">
            <a:avLst/>
          </a:prstGeom>
        </p:spPr>
      </p:pic>
      <p:sp>
        <p:nvSpPr>
          <p:cNvPr id="59" name="TextBox 58">
            <a:extLst>
              <a:ext uri="{FF2B5EF4-FFF2-40B4-BE49-F238E27FC236}">
                <a16:creationId xmlns:a16="http://schemas.microsoft.com/office/drawing/2014/main" id="{FCCAFC51-98F5-CB4F-9FE5-E0D0A62586F8}"/>
              </a:ext>
            </a:extLst>
          </p:cNvPr>
          <p:cNvSpPr txBox="1"/>
          <p:nvPr/>
        </p:nvSpPr>
        <p:spPr>
          <a:xfrm>
            <a:off x="5490892" y="1501925"/>
            <a:ext cx="3401195" cy="400110"/>
          </a:xfrm>
          <a:prstGeom prst="rect">
            <a:avLst/>
          </a:prstGeom>
          <a:noFill/>
        </p:spPr>
        <p:txBody>
          <a:bodyPr wrap="square" rtlCol="0">
            <a:spAutoFit/>
          </a:bodyPr>
          <a:lstStyle/>
          <a:p>
            <a:pPr algn="ctr"/>
            <a:r>
              <a:rPr lang="en-US" sz="2000" b="1" dirty="0">
                <a:solidFill>
                  <a:srgbClr val="01A982"/>
                </a:solidFill>
              </a:rPr>
              <a:t>JPEG quantization table</a:t>
            </a:r>
          </a:p>
        </p:txBody>
      </p:sp>
      <p:sp>
        <p:nvSpPr>
          <p:cNvPr id="64" name="TextBox 63">
            <a:extLst>
              <a:ext uri="{FF2B5EF4-FFF2-40B4-BE49-F238E27FC236}">
                <a16:creationId xmlns:a16="http://schemas.microsoft.com/office/drawing/2014/main" id="{D5DA923E-1599-474F-9EFD-7F08DF34CCDD}"/>
              </a:ext>
            </a:extLst>
          </p:cNvPr>
          <p:cNvSpPr txBox="1"/>
          <p:nvPr/>
        </p:nvSpPr>
        <p:spPr>
          <a:xfrm>
            <a:off x="-609600" y="2007504"/>
            <a:ext cx="2565202" cy="1015663"/>
          </a:xfrm>
          <a:prstGeom prst="rect">
            <a:avLst/>
          </a:prstGeom>
          <a:noFill/>
        </p:spPr>
        <p:txBody>
          <a:bodyPr wrap="square" rtlCol="0">
            <a:spAutoFit/>
          </a:bodyPr>
          <a:lstStyle/>
          <a:p>
            <a:pPr algn="r"/>
            <a:r>
              <a:rPr lang="en-US" sz="2000" dirty="0">
                <a:solidFill>
                  <a:srgbClr val="01A982"/>
                </a:solidFill>
              </a:rPr>
              <a:t>Sensitive to </a:t>
            </a:r>
          </a:p>
          <a:p>
            <a:pPr algn="r"/>
            <a:r>
              <a:rPr lang="en-US" sz="2000" b="1" dirty="0">
                <a:solidFill>
                  <a:srgbClr val="01A982"/>
                </a:solidFill>
              </a:rPr>
              <a:t>low-freq. DCT</a:t>
            </a:r>
            <a:r>
              <a:rPr lang="en-US" sz="2000" dirty="0">
                <a:solidFill>
                  <a:srgbClr val="01A982"/>
                </a:solidFill>
              </a:rPr>
              <a:t> coefficients</a:t>
            </a:r>
          </a:p>
        </p:txBody>
      </p:sp>
      <p:pic>
        <p:nvPicPr>
          <p:cNvPr id="65" name="Picture 64">
            <a:extLst>
              <a:ext uri="{FF2B5EF4-FFF2-40B4-BE49-F238E27FC236}">
                <a16:creationId xmlns:a16="http://schemas.microsoft.com/office/drawing/2014/main" id="{119830CC-FC1B-0247-8696-BACE3E3C3D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473" y="1408591"/>
            <a:ext cx="852235" cy="561570"/>
          </a:xfrm>
          <a:prstGeom prst="ellipse">
            <a:avLst/>
          </a:prstGeom>
        </p:spPr>
      </p:pic>
      <p:cxnSp>
        <p:nvCxnSpPr>
          <p:cNvPr id="66" name="Straight Arrow Connector 65">
            <a:extLst>
              <a:ext uri="{FF2B5EF4-FFF2-40B4-BE49-F238E27FC236}">
                <a16:creationId xmlns:a16="http://schemas.microsoft.com/office/drawing/2014/main" id="{9CB34B9E-99CC-9A4F-AFC2-A0894EAB939E}"/>
              </a:ext>
            </a:extLst>
          </p:cNvPr>
          <p:cNvCxnSpPr>
            <a:cxnSpLocks/>
            <a:stCxn id="65" idx="6"/>
            <a:endCxn id="67" idx="1"/>
          </p:cNvCxnSpPr>
          <p:nvPr/>
        </p:nvCxnSpPr>
        <p:spPr>
          <a:xfrm>
            <a:off x="1217708" y="1689376"/>
            <a:ext cx="1144984" cy="9371"/>
          </a:xfrm>
          <a:prstGeom prst="straightConnector1">
            <a:avLst/>
          </a:prstGeom>
          <a:ln w="50800">
            <a:tailEnd type="arrow" w="lg" len="lg"/>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9F21596-18FE-164F-A710-9027858A6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5223" y="2015745"/>
            <a:ext cx="3083275" cy="2571380"/>
          </a:xfrm>
          <a:prstGeom prst="rect">
            <a:avLst/>
          </a:prstGeom>
        </p:spPr>
      </p:pic>
      <p:cxnSp>
        <p:nvCxnSpPr>
          <p:cNvPr id="45" name="Straight Arrow Connector 44">
            <a:extLst>
              <a:ext uri="{FF2B5EF4-FFF2-40B4-BE49-F238E27FC236}">
                <a16:creationId xmlns:a16="http://schemas.microsoft.com/office/drawing/2014/main" id="{F4EC4008-20E2-274A-AA34-83B6A61B8768}"/>
              </a:ext>
            </a:extLst>
          </p:cNvPr>
          <p:cNvCxnSpPr>
            <a:cxnSpLocks/>
            <a:stCxn id="67" idx="3"/>
            <a:endCxn id="59" idx="1"/>
          </p:cNvCxnSpPr>
          <p:nvPr/>
        </p:nvCxnSpPr>
        <p:spPr>
          <a:xfrm>
            <a:off x="4944711" y="1698747"/>
            <a:ext cx="546181" cy="3233"/>
          </a:xfrm>
          <a:prstGeom prst="straightConnector1">
            <a:avLst/>
          </a:prstGeom>
          <a:ln w="50800">
            <a:tailEnd type="arrow" w="lg" len="lg"/>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CD513501-3BDD-E642-8C58-893323E8E9AD}"/>
              </a:ext>
            </a:extLst>
          </p:cNvPr>
          <p:cNvSpPr txBox="1"/>
          <p:nvPr/>
        </p:nvSpPr>
        <p:spPr>
          <a:xfrm>
            <a:off x="2362692" y="1344804"/>
            <a:ext cx="2582019" cy="707886"/>
          </a:xfrm>
          <a:prstGeom prst="rect">
            <a:avLst/>
          </a:prstGeom>
          <a:noFill/>
        </p:spPr>
        <p:txBody>
          <a:bodyPr wrap="square" rtlCol="0">
            <a:spAutoFit/>
          </a:bodyPr>
          <a:lstStyle/>
          <a:p>
            <a:pPr algn="ctr"/>
            <a:r>
              <a:rPr lang="en-US" sz="2000" b="1" dirty="0">
                <a:solidFill>
                  <a:srgbClr val="01A982"/>
                </a:solidFill>
              </a:rPr>
              <a:t>Eye’s sensitivity </a:t>
            </a:r>
            <a:r>
              <a:rPr lang="en-US" sz="2000" b="1" i="1" dirty="0">
                <a:solidFill>
                  <a:srgbClr val="01A982"/>
                </a:solidFill>
              </a:rPr>
              <a:t>w.r.t </a:t>
            </a:r>
            <a:r>
              <a:rPr lang="en-US" sz="2000" b="1" dirty="0">
                <a:solidFill>
                  <a:srgbClr val="01A982"/>
                </a:solidFill>
              </a:rPr>
              <a:t>DCT spectrum</a:t>
            </a:r>
          </a:p>
        </p:txBody>
      </p:sp>
      <p:grpSp>
        <p:nvGrpSpPr>
          <p:cNvPr id="38" name="Gruppierung 6">
            <a:extLst>
              <a:ext uri="{FF2B5EF4-FFF2-40B4-BE49-F238E27FC236}">
                <a16:creationId xmlns:a16="http://schemas.microsoft.com/office/drawing/2014/main" id="{F6FE0E99-6E6E-0449-A4E8-B71D37E6E764}"/>
              </a:ext>
            </a:extLst>
          </p:cNvPr>
          <p:cNvGrpSpPr/>
          <p:nvPr/>
        </p:nvGrpSpPr>
        <p:grpSpPr>
          <a:xfrm>
            <a:off x="6287672" y="-18918"/>
            <a:ext cx="5365750" cy="383109"/>
            <a:chOff x="0" y="6477000"/>
            <a:chExt cx="4953000" cy="383109"/>
          </a:xfrm>
        </p:grpSpPr>
        <p:sp>
          <p:nvSpPr>
            <p:cNvPr id="39" name="Eingebuchteter Richtungspfeil 7">
              <a:extLst>
                <a:ext uri="{FF2B5EF4-FFF2-40B4-BE49-F238E27FC236}">
                  <a16:creationId xmlns:a16="http://schemas.microsoft.com/office/drawing/2014/main" id="{E87D0190-F3B3-3843-81FB-4AFA059F6AB3}"/>
                </a:ext>
              </a:extLst>
            </p:cNvPr>
            <p:cNvSpPr/>
            <p:nvPr/>
          </p:nvSpPr>
          <p:spPr bwMode="auto">
            <a:xfrm>
              <a:off x="0" y="6477000"/>
              <a:ext cx="1752600" cy="383109"/>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t>Motivation</a:t>
              </a:r>
              <a:endParaRPr lang="en-US" b="1" dirty="0"/>
            </a:p>
          </p:txBody>
        </p:sp>
        <p:sp>
          <p:nvSpPr>
            <p:cNvPr id="40" name="Eingebuchteter Richtungspfeil 8">
              <a:extLst>
                <a:ext uri="{FF2B5EF4-FFF2-40B4-BE49-F238E27FC236}">
                  <a16:creationId xmlns:a16="http://schemas.microsoft.com/office/drawing/2014/main" id="{9CCFC25E-0708-8F4F-B532-4E30B1784189}"/>
                </a:ext>
              </a:extLst>
            </p:cNvPr>
            <p:cNvSpPr/>
            <p:nvPr/>
          </p:nvSpPr>
          <p:spPr bwMode="auto">
            <a:xfrm>
              <a:off x="1600200" y="6477000"/>
              <a:ext cx="1752600" cy="381000"/>
            </a:xfrm>
            <a:prstGeom prst="chevron">
              <a:avLst/>
            </a:prstGeom>
            <a:solidFill>
              <a:schemeClr val="tx1">
                <a:lumMod val="75000"/>
                <a:lumOff val="2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fontAlgn="base">
                <a:spcBef>
                  <a:spcPct val="0"/>
                </a:spcBef>
                <a:spcAft>
                  <a:spcPct val="0"/>
                </a:spcAft>
              </a:pPr>
              <a:r>
                <a:rPr lang="en-US" altLang="zh-CN" b="1" dirty="0">
                  <a:solidFill>
                    <a:srgbClr val="FFC000"/>
                  </a:solidFill>
                </a:rPr>
                <a:t>Design</a:t>
              </a:r>
              <a:endParaRPr lang="en-US" b="1" dirty="0">
                <a:solidFill>
                  <a:srgbClr val="FFC000"/>
                </a:solidFill>
              </a:endParaRPr>
            </a:p>
          </p:txBody>
        </p:sp>
        <p:sp>
          <p:nvSpPr>
            <p:cNvPr id="41" name="Eingebuchteter Richtungspfeil 9">
              <a:extLst>
                <a:ext uri="{FF2B5EF4-FFF2-40B4-BE49-F238E27FC236}">
                  <a16:creationId xmlns:a16="http://schemas.microsoft.com/office/drawing/2014/main" id="{824438FD-D3C0-ED48-9D00-732B47097191}"/>
                </a:ext>
              </a:extLst>
            </p:cNvPr>
            <p:cNvSpPr/>
            <p:nvPr/>
          </p:nvSpPr>
          <p:spPr bwMode="auto">
            <a:xfrm>
              <a:off x="3200400" y="6477000"/>
              <a:ext cx="1752600" cy="381000"/>
            </a:xfrm>
            <a:prstGeom prst="chevron">
              <a:avLst/>
            </a:prstGeom>
            <a:solidFill>
              <a:schemeClr val="bg1">
                <a:lumMod val="95000"/>
              </a:schemeClr>
            </a:solidFill>
            <a:ln w="25400" cap="flat" cmpd="sng" algn="ctr">
              <a:solidFill>
                <a:schemeClr val="tx1"/>
              </a:solidFill>
              <a:prstDash val="solid"/>
              <a:round/>
              <a:headEnd type="none" w="med" len="med"/>
              <a:tailEnd type="none" w="med" len="med"/>
            </a:ln>
            <a:effectLst/>
          </p:spPr>
          <p:txBody>
            <a:bodyPr vert="horz" wrap="square" lIns="62244" tIns="62244" rIns="62244" bIns="62244" numCol="1" rtlCol="0" anchor="t" anchorCtr="0" compatLnSpc="1">
              <a:prstTxWarp prst="textNoShape">
                <a:avLst/>
              </a:prstTxWarp>
            </a:bodyPr>
            <a:lstStyle/>
            <a:p>
              <a:pPr algn="ctr" defTabSz="914400" fontAlgn="base">
                <a:spcBef>
                  <a:spcPct val="0"/>
                </a:spcBef>
                <a:spcAft>
                  <a:spcPct val="0"/>
                </a:spcAft>
              </a:pPr>
              <a:r>
                <a:rPr lang="en-US" altLang="zh-CN" b="1" dirty="0"/>
                <a:t>Evaluation</a:t>
              </a:r>
              <a:endParaRPr lang="en-US" b="1" dirty="0"/>
            </a:p>
          </p:txBody>
        </p:sp>
      </p:grpSp>
      <p:sp>
        <p:nvSpPr>
          <p:cNvPr id="68" name="TextBox 67">
            <a:extLst>
              <a:ext uri="{FF2B5EF4-FFF2-40B4-BE49-F238E27FC236}">
                <a16:creationId xmlns:a16="http://schemas.microsoft.com/office/drawing/2014/main" id="{15CDFE1D-855D-0549-B79F-2685528643E5}"/>
              </a:ext>
            </a:extLst>
          </p:cNvPr>
          <p:cNvSpPr txBox="1"/>
          <p:nvPr/>
        </p:nvSpPr>
        <p:spPr>
          <a:xfrm>
            <a:off x="8281564" y="2941537"/>
            <a:ext cx="4190999" cy="1015663"/>
          </a:xfrm>
          <a:prstGeom prst="rect">
            <a:avLst/>
          </a:prstGeom>
          <a:noFill/>
        </p:spPr>
        <p:txBody>
          <a:bodyPr wrap="square" rtlCol="0">
            <a:spAutoFit/>
          </a:bodyPr>
          <a:lstStyle/>
          <a:p>
            <a:r>
              <a:rPr lang="en-US" sz="2000" dirty="0">
                <a:solidFill>
                  <a:srgbClr val="01A982"/>
                </a:solidFill>
              </a:rPr>
              <a:t>DNN has </a:t>
            </a:r>
            <a:r>
              <a:rPr lang="en-US" sz="2000" b="1" dirty="0">
                <a:solidFill>
                  <a:srgbClr val="01A982"/>
                </a:solidFill>
              </a:rPr>
              <a:t>different sensitivity</a:t>
            </a:r>
            <a:r>
              <a:rPr lang="en-US" sz="2000" dirty="0">
                <a:solidFill>
                  <a:srgbClr val="01A982"/>
                </a:solidFill>
              </a:rPr>
              <a:t>, thus requires </a:t>
            </a:r>
            <a:r>
              <a:rPr lang="en-US" sz="2000" b="1" dirty="0">
                <a:solidFill>
                  <a:srgbClr val="01A982"/>
                </a:solidFill>
              </a:rPr>
              <a:t>different quantization table</a:t>
            </a:r>
          </a:p>
        </p:txBody>
      </p:sp>
      <p:sp>
        <p:nvSpPr>
          <p:cNvPr id="37" name="Rectangle 36">
            <a:extLst>
              <a:ext uri="{FF2B5EF4-FFF2-40B4-BE49-F238E27FC236}">
                <a16:creationId xmlns:a16="http://schemas.microsoft.com/office/drawing/2014/main" id="{C3037B4D-F3B0-F048-9819-45C3324509CC}"/>
              </a:ext>
            </a:extLst>
          </p:cNvPr>
          <p:cNvSpPr/>
          <p:nvPr/>
        </p:nvSpPr>
        <p:spPr>
          <a:xfrm>
            <a:off x="6268449" y="5447060"/>
            <a:ext cx="1162272" cy="750911"/>
          </a:xfrm>
          <a:prstGeom prst="rect">
            <a:avLst/>
          </a:prstGeom>
          <a:noFill/>
          <a:ln w="3810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rgbClr val="01A982"/>
                </a:solidFill>
              </a:rPr>
              <a:t>Quantize</a:t>
            </a:r>
          </a:p>
        </p:txBody>
      </p:sp>
    </p:spTree>
    <p:extLst>
      <p:ext uri="{BB962C8B-B14F-4D97-AF65-F5344CB8AC3E}">
        <p14:creationId xmlns:p14="http://schemas.microsoft.com/office/powerpoint/2010/main" val="128810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4" grpId="0"/>
      <p:bldP spid="67" grpId="0"/>
      <p:bldP spid="68" grpId="0"/>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2.xml><?xml version="1.0" encoding="utf-8"?>
<a:theme xmlns:a="http://schemas.openxmlformats.org/drawingml/2006/main" name="Office Theme">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theme>
</file>

<file path=docProps/app.xml><?xml version="1.0" encoding="utf-8"?>
<Properties xmlns="http://schemas.openxmlformats.org/officeDocument/2006/extended-properties" xmlns:vt="http://schemas.openxmlformats.org/officeDocument/2006/docPropsVTypes">
  <Template>HPE_Standard_Arial_16x9_v5</Template>
  <TotalTime>46129</TotalTime>
  <Words>2838</Words>
  <Application>Microsoft Office PowerPoint</Application>
  <PresentationFormat>宽屏</PresentationFormat>
  <Paragraphs>498</Paragraphs>
  <Slides>26</Slides>
  <Notes>26</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26</vt:i4>
      </vt:variant>
    </vt:vector>
  </HeadingPairs>
  <TitlesOfParts>
    <vt:vector size="37" baseType="lpstr">
      <vt:lpstr>Inconsolatazi4</vt:lpstr>
      <vt:lpstr>LinLibertineI</vt:lpstr>
      <vt:lpstr>LinLibertineT</vt:lpstr>
      <vt:lpstr>LinLibertineTB</vt:lpstr>
      <vt:lpstr>LinLibertineTBI</vt:lpstr>
      <vt:lpstr>rtxmi</vt:lpstr>
      <vt:lpstr>黑体</vt:lpstr>
      <vt:lpstr>Arial</vt:lpstr>
      <vt:lpstr>Calibri</vt:lpstr>
      <vt:lpstr>Cambria Math</vt:lpstr>
      <vt:lpstr>HPE_Standard_Arial_16x9_v5</vt:lpstr>
      <vt:lpstr>Source Compression with Bounded DNN Perception Loss for IoT Edge Computer Vision</vt:lpstr>
      <vt:lpstr>Deep-learning based computer vision for IoT devices</vt:lpstr>
      <vt:lpstr>Problems of running DNN on IoT devices</vt:lpstr>
      <vt:lpstr>Inference at the edge</vt:lpstr>
      <vt:lpstr>Existing solutions do not work</vt:lpstr>
      <vt:lpstr>Why existing solutions fail?</vt:lpstr>
      <vt:lpstr>GRAdient-driven Compression for Edge (GRACE)</vt:lpstr>
      <vt:lpstr>System architecture</vt:lpstr>
      <vt:lpstr>Design space I: Quantization in spatial frequency</vt:lpstr>
      <vt:lpstr>Modeling DNN’s sensitivity with gradients</vt:lpstr>
      <vt:lpstr>Quantization table optimization with DNN’s sensitivity</vt:lpstr>
      <vt:lpstr>Design space II: Color sensitivity of DNNs</vt:lpstr>
      <vt:lpstr>Modeling color sensitivity with gradients</vt:lpstr>
      <vt:lpstr>Modeling Color Sensitivity with Gradients</vt:lpstr>
      <vt:lpstr>G-YUV: DNN-aware color space optimization</vt:lpstr>
      <vt:lpstr>DNN-aware color space optimization</vt:lpstr>
      <vt:lpstr>Evaluation</vt:lpstr>
      <vt:lpstr>Evaluation setup</vt:lpstr>
      <vt:lpstr>Compression for semantic segmentation</vt:lpstr>
      <vt:lpstr>Performance metric</vt:lpstr>
      <vt:lpstr>Comparison with popular formats: JPEG</vt:lpstr>
      <vt:lpstr>Compression for Image Classification</vt:lpstr>
      <vt:lpstr>Controlling bandwidth-accuracy tradeoff with DNN loss quota</vt:lpstr>
      <vt:lpstr>Summary</vt:lpstr>
      <vt:lpstr>Limitation and Future Works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picture</dc:title>
  <dc:creator>Xie, Xiufeng</dc:creator>
  <cp:lastModifiedBy>CAI KangKang</cp:lastModifiedBy>
  <cp:revision>917</cp:revision>
  <cp:lastPrinted>2019-10-21T04:53:39Z</cp:lastPrinted>
  <dcterms:created xsi:type="dcterms:W3CDTF">2019-03-01T01:08:04Z</dcterms:created>
  <dcterms:modified xsi:type="dcterms:W3CDTF">2019-10-30T02:12:35Z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2289701</vt:lpwstr>
  </property>
  <property fmtid="{D5CDD505-2E9C-101B-9397-08002B2CF9AE}" pid="3" name="NXPowerLiteSettings">
    <vt:lpwstr>B74006B004C800</vt:lpwstr>
  </property>
  <property fmtid="{D5CDD505-2E9C-101B-9397-08002B2CF9AE}" pid="4" name="NXPowerLiteVersion">
    <vt:lpwstr>D6.0.7</vt:lpwstr>
  </property>
</Properties>
</file>