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"/>
  </p:notesMasterIdLst>
  <p:handoutMasterIdLst>
    <p:handoutMasterId r:id="rId37"/>
  </p:handoutMasterIdLst>
  <p:sldIdLst>
    <p:sldId id="750" r:id="rId3"/>
    <p:sldId id="781" r:id="rId4"/>
    <p:sldId id="817" r:id="rId6"/>
    <p:sldId id="815" r:id="rId7"/>
    <p:sldId id="816" r:id="rId8"/>
    <p:sldId id="818" r:id="rId9"/>
    <p:sldId id="819" r:id="rId10"/>
    <p:sldId id="820" r:id="rId11"/>
    <p:sldId id="821" r:id="rId12"/>
    <p:sldId id="822" r:id="rId13"/>
    <p:sldId id="823" r:id="rId14"/>
    <p:sldId id="824" r:id="rId15"/>
    <p:sldId id="825" r:id="rId16"/>
    <p:sldId id="826" r:id="rId17"/>
    <p:sldId id="827" r:id="rId18"/>
    <p:sldId id="828" r:id="rId19"/>
    <p:sldId id="829" r:id="rId20"/>
    <p:sldId id="833" r:id="rId21"/>
    <p:sldId id="834" r:id="rId22"/>
    <p:sldId id="835" r:id="rId23"/>
    <p:sldId id="836" r:id="rId24"/>
    <p:sldId id="837" r:id="rId25"/>
    <p:sldId id="839" r:id="rId26"/>
    <p:sldId id="844" r:id="rId27"/>
    <p:sldId id="840" r:id="rId28"/>
    <p:sldId id="845" r:id="rId29"/>
    <p:sldId id="843" r:id="rId30"/>
    <p:sldId id="846" r:id="rId31"/>
    <p:sldId id="851" r:id="rId32"/>
    <p:sldId id="852" r:id="rId33"/>
    <p:sldId id="853" r:id="rId34"/>
    <p:sldId id="748" r:id="rId35"/>
    <p:sldId id="842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赵 毅" initials="赵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4A54"/>
    <a:srgbClr val="0CA1C9"/>
    <a:srgbClr val="52BCA8"/>
    <a:srgbClr val="009900"/>
    <a:srgbClr val="4472C4"/>
    <a:srgbClr val="C00000"/>
    <a:srgbClr val="9ED4D6"/>
    <a:srgbClr val="0B944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0871" autoAdjust="0"/>
  </p:normalViewPr>
  <p:slideViewPr>
    <p:cSldViewPr showGuides="1">
      <p:cViewPr varScale="1">
        <p:scale>
          <a:sx n="66" d="100"/>
          <a:sy n="66" d="100"/>
        </p:scale>
        <p:origin x="1330" y="48"/>
      </p:cViewPr>
      <p:guideLst>
        <p:guide orient="horz" pos="2185"/>
        <p:guide pos="3872"/>
      </p:guideLst>
    </p:cSldViewPr>
  </p:slideViewPr>
  <p:outlineViewPr>
    <p:cViewPr>
      <p:scale>
        <a:sx n="33" d="100"/>
        <a:sy n="33" d="100"/>
      </p:scale>
      <p:origin x="0" y="2385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187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2E362-6A50-4047-B83D-450B0D5E65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推动边缘智能发展的推手有两个。</a:t>
            </a:r>
            <a:endParaRPr lang="en-US" altLang="zh-CN" dirty="0"/>
          </a:p>
          <a:p>
            <a:r>
              <a:rPr lang="en-US" altLang="zh-CN" dirty="0"/>
              <a:t>一是AI的广泛应用。</a:t>
            </a:r>
            <a:endParaRPr lang="en-US" altLang="zh-CN" dirty="0"/>
          </a:p>
          <a:p>
            <a:r>
              <a:rPr lang="en-US" altLang="zh-CN" dirty="0"/>
              <a:t>二是在网络边缘产生的大量数据。数据作为模型训练或推导的输入。</a:t>
            </a:r>
            <a:endParaRPr lang="en-US" altLang="zh-CN" dirty="0"/>
          </a:p>
          <a:p>
            <a:r>
              <a:rPr lang="en-US" altLang="zh-CN" dirty="0"/>
              <a:t>边缘设备计算能力有限，无法支持模型的计算。</a:t>
            </a:r>
            <a:endParaRPr lang="en-US" altLang="zh-CN" dirty="0"/>
          </a:p>
          <a:p>
            <a:r>
              <a:rPr lang="en-US" altLang="zh-CN" dirty="0"/>
              <a:t>把数据全部上传到云端……</a:t>
            </a:r>
            <a:endParaRPr lang="en-US" altLang="zh-CN" dirty="0"/>
          </a:p>
          <a:p>
            <a:r>
              <a:rPr lang="en-US" altLang="zh-CN" dirty="0"/>
              <a:t>问题的解决方法也非常自然，我们把计算资源放到靠近数据来源的地方，也就是edge。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整数规划问题</a:t>
            </a:r>
            <a:endParaRPr lang="en-US" altLang="en-US" dirty="0"/>
          </a:p>
          <a:p>
            <a:r>
              <a:rPr lang="en-US" altLang="en-US" dirty="0"/>
              <a:t>图上的优化问题（最小割）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如何实现一个Early Exit的模型在ML领域已经研究得很多了。</a:t>
            </a:r>
            <a:endParaRPr lang="en-US" altLang="en-US" dirty="0"/>
          </a:p>
          <a:p>
            <a:r>
              <a:rPr lang="en-US" altLang="en-US" dirty="0"/>
              <a:t>这里的研究方向主要有两个。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以往的缓存是缓存内容</a:t>
            </a:r>
            <a:endParaRPr lang="en-US" altLang="en-US" dirty="0"/>
          </a:p>
          <a:p>
            <a:r>
              <a:rPr lang="en-US" altLang="en-US" dirty="0"/>
              <a:t>缓存function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在这张图中，End-devices包括移动设备、物联网设备等</a:t>
            </a:r>
            <a:endParaRPr lang="en-US" altLang="en-US" dirty="0"/>
          </a:p>
          <a:p>
            <a:r>
              <a:rPr lang="en-US" altLang="en-US" dirty="0"/>
              <a:t>他们通过不同的接入方式连接到基站、Wi-Fi路由器、网关等，这些都是Edge，再通过WAN连接到云端数据中心。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" altLang="en-US" dirty="0"/>
              <a:t>在物理空间上靠近数据源是边缘计算最重要的特征。</a:t>
            </a:r>
            <a:endParaRPr lang="" altLang="en-US" dirty="0"/>
          </a:p>
          <a:p>
            <a:r>
              <a:rPr lang="" altLang="en-US" dirty="0"/>
              <a:t>这种物理空间上的接近可以带来诸多好处。</a:t>
            </a:r>
            <a:endParaRPr lang="" altLang="en-US" dirty="0"/>
          </a:p>
          <a:p>
            <a:r>
              <a:rPr lang="" altLang="en-US" dirty="0"/>
              <a:t>100km 5ms</a:t>
            </a:r>
            <a:endParaRPr lang="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B47890-5446-4662-AB75-3CEB6FA02C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" altLang="en-US" dirty="0"/>
              <a:t>Edge Intelligence的应用场景有很多，比如</a:t>
            </a:r>
            <a:endParaRPr lang="" altLang="en-US" dirty="0"/>
          </a:p>
          <a:p>
            <a:endParaRPr lang="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" altLang="en-US" dirty="0"/>
              <a:t>传什么，怎么传。</a:t>
            </a:r>
            <a:endParaRPr lang="" altLang="en-US" dirty="0"/>
          </a:p>
          <a:p>
            <a:r>
              <a:rPr lang="" altLang="en-US" dirty="0"/>
              <a:t>在哪算，怎么算。</a:t>
            </a:r>
            <a:endParaRPr lang="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" altLang="en-US" dirty="0"/>
              <a:t>值得注意的是，并没有普遍意义上最好的level，这要依应用而定……</a:t>
            </a:r>
            <a:endParaRPr lang="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3200" y="4343400"/>
            <a:ext cx="6908800" cy="914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  <a:endParaRPr lang="en-US" altLang="zh-CN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200" y="5181600"/>
            <a:ext cx="6908800" cy="45720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F9319D8-D4A7-4302-836F-6BE09FA24844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1BCC-5B0B-4E2E-ADFB-5F01A337C7A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C147C-3CBD-466D-9DC4-9C6D687FAC2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6"/>
            <a:ext cx="69555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400"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324CF73-5DCA-4897-BF85-A0A3AED7061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400"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568C585-09AB-4EEA-BB7F-19588CFBADC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ctr">
              <a:defRPr sz="4400"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37EB2AD-F96B-4C3F-A388-61F599842BC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01DEC3E-B697-4474-AF66-F17771CBD7F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8B86E05-7D34-46AE-AA68-B7F32834D2C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6713FCF-D8E0-439E-A0EE-1C5F0CBE929C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3AF52-B8D8-4057-A887-4083FFA2F85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274638"/>
            <a:ext cx="108712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403" y="1600200"/>
            <a:ext cx="10849205" cy="45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9349" y="6381328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宋体" panose="02010600030101010101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328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11840" y="6381328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charset="-122"/>
              </a:defRPr>
            </a:lvl1pPr>
          </a:lstStyle>
          <a:p>
            <a:fld id="{26A8A6AC-ECD1-46D1-8AD8-A99FA76A401C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anose="020B0502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anose="020B0502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anose="020B0502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anose="020B0502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anose="020B0502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anose="020B0502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anose="020B0502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svg"/><Relationship Id="rId3" Type="http://schemas.openxmlformats.org/officeDocument/2006/relationships/image" Target="../media/image7.png"/><Relationship Id="rId2" Type="http://schemas.openxmlformats.org/officeDocument/2006/relationships/image" Target="../media/image4.sv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7715" y="1672590"/>
            <a:ext cx="10657205" cy="2047875"/>
          </a:xfrm>
        </p:spPr>
        <p:txBody>
          <a:bodyPr/>
          <a:lstStyle/>
          <a:p>
            <a:r>
              <a:rPr lang="en-US" altLang="zh-CN"/>
              <a:t>Edge Intelligence: Paving the Last Mile of Artificial Intelligence With Edge Computing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43672" y="3433263"/>
            <a:ext cx="6120680" cy="1507906"/>
          </a:xfrm>
        </p:spPr>
        <p:txBody>
          <a:bodyPr/>
          <a:lstStyle/>
          <a:p>
            <a:pPr algn="ctr"/>
            <a:r>
              <a:rPr lang="en-US" altLang="en-US" dirty="0"/>
              <a:t>Zhi Zhou, Xu Chen, En Li, Liekang Zeng, Ke Luo, Junshan Zhang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 Model Training: Enabling Technologies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r>
              <a:rPr lang="en-US" altLang="en-US" b="1"/>
              <a:t>DNN Splitting</a:t>
            </a:r>
            <a:r>
              <a:rPr lang="en-US" altLang="en-US"/>
              <a:t>:</a:t>
            </a:r>
            <a:r>
              <a:rPr lang="en-US" altLang="en-US" b="1"/>
              <a:t> </a:t>
            </a:r>
            <a:r>
              <a:rPr lang="en-US" altLang="en-US"/>
              <a:t>The aim of DNN splitting is to protect privacy. Leave the training of first few layers at local devices.</a:t>
            </a:r>
            <a:endParaRPr lang="en-US" altLang="en-US"/>
          </a:p>
          <a:p>
            <a:r>
              <a:rPr lang="en-US" altLang="en-US" b="1"/>
              <a:t>Gossip Training</a:t>
            </a:r>
            <a:r>
              <a:rPr lang="en-US" altLang="en-US"/>
              <a:t>: A fully decentralized training method.</a:t>
            </a:r>
            <a:endParaRPr lang="en-US" altLang="en-US"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4055" y="3155315"/>
            <a:ext cx="3285490" cy="312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 Model Inferencing: Architectures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35" y="2293620"/>
            <a:ext cx="10945495" cy="28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 Model Inferencing: Metrics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r>
              <a:rPr lang="en-US" altLang="en-US">
                <a:sym typeface="+mn-ea"/>
              </a:rPr>
              <a:t>Latency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Accuracy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Energy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Privacy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Communication Overhead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Memory Footprint</a:t>
            </a:r>
            <a:endParaRPr lang="en-US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 Model Inferencing: Technologies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 b="1">
                <a:sym typeface="+mn-ea"/>
              </a:rPr>
              <a:t>Model Compression</a:t>
            </a:r>
            <a:endParaRPr lang="en-US" altLang="en-US" b="1">
              <a:sym typeface="+mn-ea"/>
            </a:endParaRPr>
          </a:p>
          <a:p>
            <a:r>
              <a:rPr lang="en-US" altLang="en-US">
                <a:sym typeface="+mn-ea"/>
              </a:rPr>
              <a:t>Weight pruning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Data quantization</a:t>
            </a:r>
            <a:endParaRPr lang="en-US" altLang="en-US">
              <a:sym typeface="+mn-ea"/>
            </a:endParaRPr>
          </a:p>
          <a:p>
            <a:pPr marL="0" indent="0">
              <a:buNone/>
            </a:pPr>
            <a:r>
              <a:rPr lang="en-US" altLang="en-US">
                <a:sym typeface="+mn-ea"/>
              </a:rPr>
              <a:t>Model retraining.</a:t>
            </a:r>
            <a:endParaRPr lang="en-US" altLang="en-US">
              <a:sym typeface="+mn-ea"/>
            </a:endParaRPr>
          </a:p>
          <a:p>
            <a:pPr marL="0" indent="0">
              <a:buNone/>
            </a:pPr>
            <a:r>
              <a:rPr lang="en-US" altLang="en-US">
                <a:sym typeface="+mn-ea"/>
              </a:rPr>
              <a:t>Reduction in size ≠ Reduction in energy consumption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Energy-aware pruning method. (EAP)</a:t>
            </a:r>
            <a:endParaRPr lang="en-US" altLang="en-US">
              <a:sym typeface="+mn-ea"/>
            </a:endParaRPr>
          </a:p>
          <a:p>
            <a:endParaRPr lang="en-US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 Model Inferencing: Technologies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 b="1">
                <a:sym typeface="+mn-ea"/>
              </a:rPr>
              <a:t>Model Partition</a:t>
            </a:r>
            <a:endParaRPr lang="en-US" altLang="en-US" b="1">
              <a:sym typeface="+mn-ea"/>
            </a:endParaRPr>
          </a:p>
          <a:p>
            <a:r>
              <a:rPr lang="en-US" altLang="en-US">
                <a:sym typeface="+mn-ea"/>
              </a:rPr>
              <a:t>Between device and server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 sz="2400">
                <a:sym typeface="+mn-ea"/>
              </a:rPr>
              <a:t>Latency?</a:t>
            </a:r>
            <a:endParaRPr lang="en-US" altLang="en-US" sz="2400">
              <a:sym typeface="+mn-ea"/>
            </a:endParaRPr>
          </a:p>
          <a:p>
            <a:pPr lvl="1"/>
            <a:r>
              <a:rPr lang="en-US" altLang="en-US" sz="2400">
                <a:sym typeface="+mn-ea"/>
              </a:rPr>
              <a:t>Privacy</a:t>
            </a:r>
            <a:endParaRPr lang="en-US" altLang="en-US" sz="2400">
              <a:sym typeface="+mn-ea"/>
            </a:endParaRPr>
          </a:p>
          <a:p>
            <a:pPr lvl="0"/>
            <a:r>
              <a:rPr lang="en-US" altLang="en-US" sz="2800">
                <a:sym typeface="+mn-ea"/>
              </a:rPr>
              <a:t>Between devices (p2p)</a:t>
            </a:r>
            <a:endParaRPr lang="en-US" altLang="en-US" sz="2800">
              <a:sym typeface="+mn-ea"/>
            </a:endParaRPr>
          </a:p>
          <a:p>
            <a:pPr lvl="1"/>
            <a:r>
              <a:rPr lang="en-US" altLang="en-US" sz="2400">
                <a:sym typeface="+mn-ea"/>
              </a:rPr>
              <a:t>Mesh?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In a device</a:t>
            </a:r>
            <a:endParaRPr lang="en-US" altLang="en-US" b="1">
              <a:sym typeface="+mn-ea"/>
            </a:endParaRPr>
          </a:p>
          <a:p>
            <a:pPr lvl="1"/>
            <a:r>
              <a:rPr lang="en-US" altLang="en-US">
                <a:sym typeface="+mn-ea"/>
              </a:rPr>
              <a:t>CPU、GPU、DSP</a:t>
            </a:r>
            <a:endParaRPr lang="en-US" altLang="en-US">
              <a:sym typeface="+mn-ea"/>
            </a:endParaRPr>
          </a:p>
          <a:p>
            <a:endParaRPr lang="en-US" altLang="en-US"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8600" y="2513330"/>
            <a:ext cx="6094095" cy="3075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 Model Inferencing: Technologies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719455" y="1600200"/>
            <a:ext cx="5018405" cy="4565015"/>
          </a:xfrm>
        </p:spPr>
        <p:txBody>
          <a:bodyPr/>
          <a:p>
            <a:pPr marL="0" indent="0">
              <a:buNone/>
            </a:pPr>
            <a:r>
              <a:rPr lang="en-US" altLang="en-US" b="1">
                <a:sym typeface="+mn-ea"/>
              </a:rPr>
              <a:t>Model Early Exit</a:t>
            </a:r>
            <a:endParaRPr lang="en-US" altLang="en-US" b="1">
              <a:sym typeface="+mn-ea"/>
            </a:endParaRPr>
          </a:p>
          <a:p>
            <a:r>
              <a:rPr lang="en-US" altLang="en-US">
                <a:sym typeface="+mn-ea"/>
              </a:rPr>
              <a:t>Plus model partition</a:t>
            </a:r>
            <a:endParaRPr lang="en-US" altLang="en-US">
              <a:sym typeface="+mn-ea"/>
            </a:endParaRPr>
          </a:p>
          <a:p>
            <a:pPr lvl="0"/>
            <a:r>
              <a:rPr lang="en-US" altLang="en-US">
                <a:sym typeface="+mn-ea"/>
              </a:rPr>
              <a:t>Policy determining whether to proceed to next layer.</a:t>
            </a:r>
            <a:endParaRPr lang="en-US" altLang="en-US">
              <a:sym typeface="+mn-ea"/>
            </a:endParaRPr>
          </a:p>
          <a:p>
            <a:endParaRPr lang="en-US" altLang="en-US">
              <a:sym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8010" y="2221865"/>
            <a:ext cx="5541645" cy="2554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 Model Inferencing: Technologies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719455" y="1600200"/>
            <a:ext cx="10863580" cy="4565015"/>
          </a:xfrm>
        </p:spPr>
        <p:txBody>
          <a:bodyPr/>
          <a:p>
            <a:pPr marL="0" indent="0">
              <a:buNone/>
            </a:pPr>
            <a:r>
              <a:rPr lang="en-US" altLang="en-US" b="1">
                <a:sym typeface="+mn-ea"/>
              </a:rPr>
              <a:t>Edge Caching</a:t>
            </a:r>
            <a:endParaRPr lang="en-US" altLang="en-US" b="1">
              <a:sym typeface="+mn-ea"/>
            </a:endParaRPr>
          </a:p>
          <a:p>
            <a:r>
              <a:rPr lang="en-US" altLang="en-US">
                <a:sym typeface="+mn-ea"/>
              </a:rPr>
              <a:t>Key question: 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>
                <a:sym typeface="+mn-ea"/>
              </a:rPr>
              <a:t>How to index images with rapid cache look-up?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>
                <a:sym typeface="+mn-ea"/>
              </a:rPr>
              <a:t>How to measure image similarity?</a:t>
            </a:r>
            <a:endParaRPr lang="en-US" altLang="en-US">
              <a:sym typeface="+mn-ea"/>
            </a:endParaRPr>
          </a:p>
          <a:p>
            <a:pPr lvl="0"/>
            <a:r>
              <a:rPr lang="en-US" altLang="en-US" sz="2800">
                <a:sym typeface="+mn-ea"/>
              </a:rPr>
              <a:t>Glimpse</a:t>
            </a:r>
            <a:endParaRPr lang="en-US" altLang="en-US">
              <a:sym typeface="+mn-ea"/>
            </a:endParaRPr>
          </a:p>
          <a:p>
            <a:endParaRPr lang="en-US" altLang="en-US">
              <a:sym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rcRect t="9483" b="6265"/>
          <a:stretch>
            <a:fillRect/>
          </a:stretch>
        </p:blipFill>
        <p:spPr>
          <a:xfrm>
            <a:off x="1278890" y="4023360"/>
            <a:ext cx="8912860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 Model Inferencing: Technologies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719455" y="1600200"/>
            <a:ext cx="5472430" cy="4565015"/>
          </a:xfrm>
        </p:spPr>
        <p:txBody>
          <a:bodyPr/>
          <a:p>
            <a:pPr marL="0" indent="0">
              <a:buNone/>
            </a:pPr>
            <a:r>
              <a:rPr lang="en-US" altLang="en-US" b="1">
                <a:sym typeface="+mn-ea"/>
              </a:rPr>
              <a:t>Input Filtering</a:t>
            </a:r>
            <a:endParaRPr lang="en-US" altLang="en-US" b="1">
              <a:sym typeface="+mn-ea"/>
            </a:endParaRPr>
          </a:p>
          <a:p>
            <a:r>
              <a:rPr lang="en-US" altLang="en-US">
                <a:sym typeface="+mn-ea"/>
              </a:rPr>
              <a:t>Remove frames that have little change.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Remove frames without target objects. </a:t>
            </a:r>
            <a:endParaRPr lang="en-US" altLang="en-US">
              <a:sym typeface="+mn-ea"/>
            </a:endParaRPr>
          </a:p>
          <a:p>
            <a:endParaRPr lang="en-US" altLang="en-US">
              <a:sym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4880" y="2287270"/>
            <a:ext cx="5193030" cy="2865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 Model Inferencing: Technologies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719455" y="1600200"/>
            <a:ext cx="10589895" cy="4565015"/>
          </a:xfrm>
        </p:spPr>
        <p:txBody>
          <a:bodyPr/>
          <a:p>
            <a:pPr marL="0" indent="0">
              <a:buNone/>
            </a:pPr>
            <a:r>
              <a:rPr lang="en-US" altLang="en-US" b="1">
                <a:sym typeface="+mn-ea"/>
              </a:rPr>
              <a:t>Model Selection</a:t>
            </a:r>
            <a:endParaRPr lang="en-US" altLang="en-US" b="1">
              <a:sym typeface="+mn-ea"/>
            </a:endParaRPr>
          </a:p>
          <a:p>
            <a:pPr marL="0" indent="0">
              <a:buNone/>
            </a:pPr>
            <a:r>
              <a:rPr lang="en-US" altLang="en-US">
                <a:sym typeface="+mn-ea"/>
              </a:rPr>
              <a:t>Train a set of DNN models for the same task with various sizes offline and then adaptively select the best model for inference online.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Tradeoff among various metrics.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Select the most accurate model for current image. </a:t>
            </a:r>
            <a:endParaRPr lang="en-US" altLang="en-US">
              <a:sym typeface="+mn-ea"/>
            </a:endParaRPr>
          </a:p>
          <a:p>
            <a:endParaRPr lang="en-US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 Model Inferencing: Technologies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719455" y="1600200"/>
            <a:ext cx="10589895" cy="4565015"/>
          </a:xfrm>
        </p:spPr>
        <p:txBody>
          <a:bodyPr/>
          <a:p>
            <a:pPr marL="0" indent="0">
              <a:buNone/>
            </a:pPr>
            <a:r>
              <a:rPr lang="en-US" altLang="en-US" b="1">
                <a:sym typeface="+mn-ea"/>
              </a:rPr>
              <a:t>Support for Multitenancy</a:t>
            </a:r>
            <a:endParaRPr lang="en-US" altLang="en-US" b="1">
              <a:sym typeface="+mn-ea"/>
            </a:endParaRPr>
          </a:p>
          <a:p>
            <a:pPr marL="0" indent="0">
              <a:buNone/>
            </a:pPr>
            <a:r>
              <a:rPr lang="en-US" altLang="en-US">
                <a:sym typeface="+mn-ea"/>
              </a:rPr>
              <a:t>In practice, an end or edge device typically runs more than one DNN applications concurrently.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Application level: an application select different models adaptively to accommodate dynamic resources.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System level: schedule multiple tasks running concurrently on a device. </a:t>
            </a:r>
            <a:endParaRPr lang="en-US" altLang="en-US">
              <a:sym typeface="+mn-ea"/>
            </a:endParaRPr>
          </a:p>
          <a:p>
            <a:endParaRPr lang="en-US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9455" y="1600200"/>
            <a:ext cx="10848975" cy="316039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EA4A54"/>
                </a:solidFill>
              </a:rPr>
              <a:t>Booming of AI applications</a:t>
            </a:r>
            <a:r>
              <a:rPr lang="en-US" altLang="en-US" dirty="0">
                <a:solidFill>
                  <a:srgbClr val="000000"/>
                </a:solidFill>
              </a:rPr>
              <a:t> and </a:t>
            </a:r>
            <a:r>
              <a:rPr lang="en-US" altLang="en-US" dirty="0">
                <a:solidFill>
                  <a:srgbClr val="EA4A54"/>
                </a:solidFill>
              </a:rPr>
              <a:t>huge data at network edge</a:t>
            </a:r>
            <a:r>
              <a:rPr lang="en-US" altLang="en-US" dirty="0">
                <a:solidFill>
                  <a:srgbClr val="000000"/>
                </a:solidFill>
              </a:rPr>
              <a:t> promote Edge Intelligence.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AI applications: intelligent personal assistants, personalized shopping recommendation, video surveillance and smart home applications.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Data at edge: mobile computing and IoT.</a:t>
            </a:r>
            <a:endParaRPr lang="en-US" alt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grpSp>
        <p:nvGrpSpPr>
          <p:cNvPr id="11" name="Group 10"/>
          <p:cNvGrpSpPr/>
          <p:nvPr/>
        </p:nvGrpSpPr>
        <p:grpSpPr>
          <a:xfrm>
            <a:off x="719455" y="4395470"/>
            <a:ext cx="4660265" cy="1473200"/>
            <a:chOff x="1133" y="6922"/>
            <a:chExt cx="7339" cy="2320"/>
          </a:xfrm>
        </p:grpSpPr>
        <p:pic>
          <p:nvPicPr>
            <p:cNvPr id="5" name="Picture 4" descr="pho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33" y="6922"/>
              <a:ext cx="2320" cy="2320"/>
            </a:xfrm>
            <a:prstGeom prst="rect">
              <a:avLst/>
            </a:prstGeom>
          </p:spPr>
        </p:pic>
        <p:sp>
          <p:nvSpPr>
            <p:cNvPr id="7" name="Text Box 6"/>
            <p:cNvSpPr txBox="1"/>
            <p:nvPr/>
          </p:nvSpPr>
          <p:spPr>
            <a:xfrm>
              <a:off x="3244" y="7428"/>
              <a:ext cx="522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Device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Limited power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98790" y="4645025"/>
            <a:ext cx="4210685" cy="901700"/>
            <a:chOff x="13239" y="7315"/>
            <a:chExt cx="6631" cy="1420"/>
          </a:xfrm>
        </p:grpSpPr>
        <p:sp>
          <p:nvSpPr>
            <p:cNvPr id="9" name="Text Box 8"/>
            <p:cNvSpPr txBox="1"/>
            <p:nvPr/>
          </p:nvSpPr>
          <p:spPr>
            <a:xfrm>
              <a:off x="14642" y="7316"/>
              <a:ext cx="522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Cloud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Bandwidth/Latency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11" descr="iconfinder_27_Cloud_18355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239" y="7315"/>
              <a:ext cx="1420" cy="142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450840" y="4563110"/>
            <a:ext cx="1366520" cy="1443355"/>
            <a:chOff x="8584" y="7186"/>
            <a:chExt cx="2152" cy="2273"/>
          </a:xfrm>
        </p:grpSpPr>
        <p:pic>
          <p:nvPicPr>
            <p:cNvPr id="16" name="Picture 15" descr="iconfinder_server_2639915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84" y="7186"/>
              <a:ext cx="1437" cy="1437"/>
            </a:xfrm>
            <a:prstGeom prst="rect">
              <a:avLst/>
            </a:prstGeom>
          </p:spPr>
        </p:pic>
        <p:sp>
          <p:nvSpPr>
            <p:cNvPr id="17" name="Text Box 16"/>
            <p:cNvSpPr txBox="1"/>
            <p:nvPr/>
          </p:nvSpPr>
          <p:spPr>
            <a:xfrm>
              <a:off x="8690" y="8735"/>
              <a:ext cx="204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Edge</a:t>
              </a:r>
              <a:endParaRPr lang="en-US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 Model Inferencing: Technologies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719455" y="1600200"/>
            <a:ext cx="10589895" cy="4565015"/>
          </a:xfrm>
        </p:spPr>
        <p:txBody>
          <a:bodyPr/>
          <a:p>
            <a:pPr marL="0" indent="0">
              <a:buNone/>
            </a:pPr>
            <a:r>
              <a:rPr lang="en-US" altLang="en-US" b="1">
                <a:sym typeface="+mn-ea"/>
              </a:rPr>
              <a:t>Application-Specific Optimization</a:t>
            </a:r>
            <a:endParaRPr lang="en-US" altLang="en-US" b="1">
              <a:sym typeface="+mn-ea"/>
            </a:endParaRPr>
          </a:p>
          <a:p>
            <a:r>
              <a:rPr lang="en-US" altLang="en-US">
                <a:sym typeface="+mn-ea"/>
              </a:rPr>
              <a:t>Video analytics: adjust frame-rate, resolution and bitrate adaptively.</a:t>
            </a:r>
            <a:endParaRPr lang="en-US" altLang="en-US">
              <a:sym typeface="+mn-ea"/>
            </a:endParaRPr>
          </a:p>
          <a:p>
            <a:endParaRPr lang="en-US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Future Research Directions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719455" y="1600200"/>
            <a:ext cx="10589895" cy="4565015"/>
          </a:xfrm>
        </p:spPr>
        <p:txBody>
          <a:bodyPr/>
          <a:p>
            <a:r>
              <a:rPr lang="en-US" altLang="en-US">
                <a:sym typeface="+mn-ea"/>
              </a:rPr>
              <a:t>Programming and Software Platforms - Heterogeneous.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Resource Friendly Edge AI Model Design.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 sz="2400">
                <a:sym typeface="+mn-ea"/>
              </a:rPr>
              <a:t>Model compression</a:t>
            </a:r>
            <a:endParaRPr lang="en-US" altLang="en-US" sz="2400">
              <a:sym typeface="+mn-ea"/>
            </a:endParaRPr>
          </a:p>
          <a:p>
            <a:pPr lvl="1"/>
            <a:r>
              <a:rPr lang="en-US" altLang="en-US" sz="2400">
                <a:sym typeface="+mn-ea"/>
              </a:rPr>
              <a:t>Resource-aware model design</a:t>
            </a:r>
            <a:endParaRPr lang="en-US" altLang="en-US" sz="2400">
              <a:sym typeface="+mn-ea"/>
            </a:endParaRPr>
          </a:p>
          <a:p>
            <a:pPr lvl="0"/>
            <a:r>
              <a:rPr lang="en-US" altLang="en-US" sz="2800">
                <a:sym typeface="+mn-ea"/>
              </a:rPr>
              <a:t>Computation-Aware Networking Techniques.</a:t>
            </a:r>
            <a:endParaRPr lang="en-US" altLang="en-US" sz="2800">
              <a:sym typeface="+mn-ea"/>
            </a:endParaRPr>
          </a:p>
          <a:p>
            <a:pPr lvl="1"/>
            <a:r>
              <a:rPr lang="en-US" altLang="en-US" sz="2400">
                <a:sym typeface="+mn-ea"/>
              </a:rPr>
              <a:t>EI + 5G</a:t>
            </a:r>
            <a:endParaRPr lang="en-US" altLang="en-US" sz="2400">
              <a:sym typeface="+mn-ea"/>
            </a:endParaRPr>
          </a:p>
          <a:p>
            <a:pPr lvl="1"/>
            <a:r>
              <a:rPr lang="en-US" altLang="en-US" sz="2400">
                <a:sym typeface="+mn-ea"/>
              </a:rPr>
              <a:t>Autonomous edge node discovery (plug and play)</a:t>
            </a:r>
            <a:endParaRPr lang="en-US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Future Research Directions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719455" y="1600200"/>
            <a:ext cx="10589895" cy="4565015"/>
          </a:xfrm>
        </p:spPr>
        <p:txBody>
          <a:bodyPr/>
          <a:p>
            <a:r>
              <a:rPr lang="en-US" altLang="en-US">
                <a:sym typeface="+mn-ea"/>
              </a:rPr>
              <a:t>Resource Management.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 sz="2400">
                <a:sym typeface="+mn-ea"/>
              </a:rPr>
              <a:t>Service discovery protocols</a:t>
            </a:r>
            <a:endParaRPr lang="en-US" altLang="en-US" sz="2400">
              <a:sym typeface="+mn-ea"/>
            </a:endParaRPr>
          </a:p>
          <a:p>
            <a:pPr lvl="1"/>
            <a:r>
              <a:rPr lang="en-US" altLang="en-US">
                <a:sym typeface="+mn-ea"/>
              </a:rPr>
              <a:t>Model partition &amp; collaboration execution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>
                <a:sym typeface="+mn-ea"/>
              </a:rPr>
              <a:t>Online Edge-resource orchestration</a:t>
            </a:r>
            <a:endParaRPr lang="en-US" altLang="en-US">
              <a:sym typeface="+mn-ea"/>
            </a:endParaRPr>
          </a:p>
          <a:p>
            <a:pPr lvl="0"/>
            <a:r>
              <a:rPr lang="en-US" altLang="en-US" sz="2800">
                <a:sym typeface="+mn-ea"/>
              </a:rPr>
              <a:t>Security and Privacy Issues.</a:t>
            </a:r>
            <a:endParaRPr lang="en-US" altLang="en-US" sz="2800">
              <a:sym typeface="+mn-ea"/>
            </a:endParaRPr>
          </a:p>
          <a:p>
            <a:pPr lvl="1"/>
            <a:r>
              <a:rPr lang="en-US" altLang="en-US">
                <a:sym typeface="+mn-ea"/>
              </a:rPr>
              <a:t>Lightweight and distributed security mechanism design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>
                <a:sym typeface="+mn-ea"/>
              </a:rPr>
              <a:t>Privacy preserving model training</a:t>
            </a:r>
            <a:endParaRPr lang="en-US" altLang="en-US">
              <a:sym typeface="+mn-ea"/>
            </a:endParaRPr>
          </a:p>
          <a:p>
            <a:pPr lvl="0"/>
            <a:r>
              <a:rPr lang="en-US" altLang="en-US">
                <a:sym typeface="+mn-ea"/>
              </a:rPr>
              <a:t>Incentive and Business Models.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 sz="2400">
                <a:sym typeface="+mn-ea"/>
              </a:rPr>
              <a:t>Blockchain with smart contract</a:t>
            </a:r>
            <a:endParaRPr lang="en-US" altLang="en-US">
              <a:sym typeface="+mn-ea"/>
            </a:endParaRPr>
          </a:p>
          <a:p>
            <a:endParaRPr lang="en-US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Research Ideas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719455" y="1600200"/>
            <a:ext cx="10589895" cy="4565015"/>
          </a:xfrm>
        </p:spPr>
        <p:txBody>
          <a:bodyPr/>
          <a:p>
            <a:pPr marL="0" indent="0">
              <a:buNone/>
            </a:pPr>
            <a:r>
              <a:rPr lang="en-US" altLang="en-US">
                <a:sym typeface="+mn-ea"/>
              </a:rPr>
              <a:t>Feature map compression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Motivation: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 sz="2400">
                <a:sym typeface="+mn-ea"/>
              </a:rPr>
              <a:t>Privacy. Send feature map instead of original images.</a:t>
            </a:r>
            <a:endParaRPr lang="en-US" altLang="en-US" sz="2400">
              <a:sym typeface="+mn-ea"/>
            </a:endParaRPr>
          </a:p>
          <a:p>
            <a:pPr lvl="1"/>
            <a:r>
              <a:rPr lang="en-US" altLang="en-US">
                <a:sym typeface="+mn-ea"/>
              </a:rPr>
              <a:t>Reduce delay. Under the priori that we can not transmit original image due to privacy issue.</a:t>
            </a:r>
            <a:endParaRPr lang="en-US" altLang="en-US">
              <a:sym typeface="+mn-ea"/>
            </a:endParaRPr>
          </a:p>
          <a:p>
            <a:pPr lvl="0"/>
            <a:r>
              <a:rPr lang="en-US" altLang="en-US" sz="2800">
                <a:sym typeface="+mn-ea"/>
              </a:rPr>
              <a:t>Solution: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>
                <a:sym typeface="+mn-ea"/>
              </a:rPr>
              <a:t>Differencial coding. (I-feature-map, P-feature-map)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>
                <a:sym typeface="+mn-ea"/>
              </a:rPr>
              <a:t>ROI.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>
                <a:sym typeface="+mn-ea"/>
              </a:rPr>
              <a:t>Model structure.</a:t>
            </a:r>
            <a:endParaRPr lang="en-US" altLang="en-US">
              <a:sym typeface="+mn-ea"/>
            </a:endParaRPr>
          </a:p>
          <a:p>
            <a:pPr marL="0" lvl="0" indent="0">
              <a:buNone/>
            </a:pPr>
            <a:endParaRPr lang="en-US" altLang="en-US">
              <a:sym typeface="+mn-ea"/>
            </a:endParaRPr>
          </a:p>
          <a:p>
            <a:endParaRPr lang="en-US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545" y="2167890"/>
            <a:ext cx="4773295" cy="2685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860" y="2167890"/>
            <a:ext cx="4773930" cy="26854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9470" y="3068955"/>
            <a:ext cx="1871980" cy="115252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83790" y="3469005"/>
            <a:ext cx="1052195" cy="75247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38265" y="2794635"/>
            <a:ext cx="2971800" cy="17119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383790" y="5052695"/>
            <a:ext cx="881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/>
              <a:t>frame i</a:t>
            </a:r>
            <a:endParaRPr lang="en-US" altLang="en-US"/>
          </a:p>
        </p:txBody>
      </p:sp>
      <p:sp>
        <p:nvSpPr>
          <p:cNvPr id="13" name="Text Box 12"/>
          <p:cNvSpPr txBox="1"/>
          <p:nvPr/>
        </p:nvSpPr>
        <p:spPr>
          <a:xfrm>
            <a:off x="8263255" y="5052695"/>
            <a:ext cx="11417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/>
              <a:t>frame i+1</a:t>
            </a:r>
            <a:endParaRPr lang="en-US" altLang="en-US"/>
          </a:p>
        </p:txBody>
      </p:sp>
      <p:sp>
        <p:nvSpPr>
          <p:cNvPr id="14" name="Text Box 13"/>
          <p:cNvSpPr txBox="1"/>
          <p:nvPr/>
        </p:nvSpPr>
        <p:spPr>
          <a:xfrm>
            <a:off x="5089525" y="1095375"/>
            <a:ext cx="5669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/>
              <a:t>Only calculate and upload the feature map of this area</a:t>
            </a:r>
            <a:endParaRPr lang="en-US" altLang="en-US"/>
          </a:p>
        </p:txBody>
      </p:sp>
      <p:cxnSp>
        <p:nvCxnSpPr>
          <p:cNvPr id="15" name="Straight Arrow Connector 14"/>
          <p:cNvCxnSpPr>
            <a:stCxn id="11" idx="0"/>
            <a:endCxn id="14" idx="2"/>
          </p:cNvCxnSpPr>
          <p:nvPr/>
        </p:nvCxnSpPr>
        <p:spPr>
          <a:xfrm flipV="1">
            <a:off x="7924165" y="1463675"/>
            <a:ext cx="0" cy="13309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Research Ideas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719455" y="1600200"/>
            <a:ext cx="10589895" cy="4565015"/>
          </a:xfrm>
        </p:spPr>
        <p:txBody>
          <a:bodyPr/>
          <a:p>
            <a:pPr marL="0" indent="0">
              <a:buNone/>
            </a:pPr>
            <a:r>
              <a:rPr lang="en-US" altLang="en-US">
                <a:sym typeface="+mn-ea"/>
              </a:rPr>
              <a:t>Accuracy-aware task scheduling for multitenancy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Motivation: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 sz="2400">
                <a:sym typeface="+mn-ea"/>
              </a:rPr>
              <a:t>Previous scheduling algorithm treats every task equally. However, some tasks may be more important than others to improve overall user experience.</a:t>
            </a:r>
            <a:endParaRPr lang="en-US" altLang="en-US">
              <a:sym typeface="+mn-ea"/>
            </a:endParaRPr>
          </a:p>
          <a:p>
            <a:pPr lvl="0"/>
            <a:r>
              <a:rPr lang="en-US" altLang="en-US" sz="2800">
                <a:sym typeface="+mn-ea"/>
              </a:rPr>
              <a:t>Solution:</a:t>
            </a:r>
            <a:endParaRPr lang="en-US" altLang="en-US" sz="2800">
              <a:sym typeface="+mn-ea"/>
            </a:endParaRPr>
          </a:p>
          <a:p>
            <a:pPr lvl="1"/>
            <a:r>
              <a:rPr lang="en-US" altLang="en-US">
                <a:sym typeface="+mn-ea"/>
              </a:rPr>
              <a:t>Measure the relationship between accuracy and whether a frame got processed.</a:t>
            </a:r>
            <a:endParaRPr lang="en-US" altLang="en-US">
              <a:sym typeface="+mn-ea"/>
            </a:endParaRPr>
          </a:p>
          <a:p>
            <a:pPr marL="0" lvl="0" indent="0">
              <a:buNone/>
            </a:pPr>
            <a:endParaRPr lang="en-US" altLang="en-US">
              <a:sym typeface="+mn-ea"/>
            </a:endParaRPr>
          </a:p>
          <a:p>
            <a:endParaRPr lang="en-US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20" name="Picture 19" descr="000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" y="1761490"/>
            <a:ext cx="1767205" cy="993775"/>
          </a:xfrm>
          <a:prstGeom prst="rect">
            <a:avLst/>
          </a:prstGeom>
        </p:spPr>
      </p:pic>
      <p:pic>
        <p:nvPicPr>
          <p:cNvPr id="21" name="Picture 20" descr="0000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735" y="1761490"/>
            <a:ext cx="1790065" cy="1007110"/>
          </a:xfrm>
          <a:prstGeom prst="rect">
            <a:avLst/>
          </a:prstGeom>
        </p:spPr>
      </p:pic>
      <p:pic>
        <p:nvPicPr>
          <p:cNvPr id="22" name="Picture 21" descr="0000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815" y="1756410"/>
            <a:ext cx="1776095" cy="998855"/>
          </a:xfrm>
          <a:prstGeom prst="rect">
            <a:avLst/>
          </a:prstGeom>
        </p:spPr>
      </p:pic>
      <p:pic>
        <p:nvPicPr>
          <p:cNvPr id="23" name="Picture 22" descr="0000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215" y="1765935"/>
            <a:ext cx="1776095" cy="998855"/>
          </a:xfrm>
          <a:prstGeom prst="rect">
            <a:avLst/>
          </a:prstGeom>
        </p:spPr>
      </p:pic>
      <p:pic>
        <p:nvPicPr>
          <p:cNvPr id="24" name="Picture 23" descr="0000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775" y="1748155"/>
            <a:ext cx="1790065" cy="100711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839470" y="2068195"/>
            <a:ext cx="494030" cy="330835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480"/>
          </a:p>
        </p:txBody>
      </p:sp>
      <p:sp>
        <p:nvSpPr>
          <p:cNvPr id="38" name="Rectangle 37"/>
          <p:cNvSpPr/>
          <p:nvPr/>
        </p:nvSpPr>
        <p:spPr>
          <a:xfrm>
            <a:off x="2796540" y="2060575"/>
            <a:ext cx="541020" cy="320675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480"/>
          </a:p>
        </p:txBody>
      </p:sp>
      <p:sp>
        <p:nvSpPr>
          <p:cNvPr id="39" name="Rectangle 38"/>
          <p:cNvSpPr/>
          <p:nvPr/>
        </p:nvSpPr>
        <p:spPr>
          <a:xfrm>
            <a:off x="4809490" y="1976755"/>
            <a:ext cx="525145" cy="404495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480"/>
          </a:p>
        </p:txBody>
      </p:sp>
      <p:sp>
        <p:nvSpPr>
          <p:cNvPr id="40" name="Rectangle 39"/>
          <p:cNvSpPr/>
          <p:nvPr/>
        </p:nvSpPr>
        <p:spPr>
          <a:xfrm>
            <a:off x="6791325" y="2061210"/>
            <a:ext cx="554990" cy="321945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480"/>
          </a:p>
        </p:txBody>
      </p:sp>
      <p:sp>
        <p:nvSpPr>
          <p:cNvPr id="41" name="Rectangle 40"/>
          <p:cNvSpPr/>
          <p:nvPr/>
        </p:nvSpPr>
        <p:spPr>
          <a:xfrm>
            <a:off x="8780145" y="2047875"/>
            <a:ext cx="554990" cy="342900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480"/>
          </a:p>
        </p:txBody>
      </p:sp>
      <p:pic>
        <p:nvPicPr>
          <p:cNvPr id="2" name="Picture 1" descr="000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" y="4428490"/>
            <a:ext cx="1767205" cy="993775"/>
          </a:xfrm>
          <a:prstGeom prst="rect">
            <a:avLst/>
          </a:prstGeom>
        </p:spPr>
      </p:pic>
      <p:pic>
        <p:nvPicPr>
          <p:cNvPr id="3" name="Picture 2" descr="0000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735" y="4428490"/>
            <a:ext cx="1790065" cy="1007110"/>
          </a:xfrm>
          <a:prstGeom prst="rect">
            <a:avLst/>
          </a:prstGeom>
        </p:spPr>
      </p:pic>
      <p:pic>
        <p:nvPicPr>
          <p:cNvPr id="5" name="Picture 4" descr="0000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815" y="4423410"/>
            <a:ext cx="1776095" cy="998855"/>
          </a:xfrm>
          <a:prstGeom prst="rect">
            <a:avLst/>
          </a:prstGeom>
        </p:spPr>
      </p:pic>
      <p:pic>
        <p:nvPicPr>
          <p:cNvPr id="6" name="Picture 5" descr="0000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215" y="4432935"/>
            <a:ext cx="1776095" cy="998855"/>
          </a:xfrm>
          <a:prstGeom prst="rect">
            <a:avLst/>
          </a:prstGeom>
        </p:spPr>
      </p:pic>
      <p:pic>
        <p:nvPicPr>
          <p:cNvPr id="16" name="Picture 15" descr="0000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775" y="4415155"/>
            <a:ext cx="1790065" cy="10071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39470" y="4735195"/>
            <a:ext cx="494030" cy="330835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480"/>
          </a:p>
        </p:txBody>
      </p:sp>
      <p:sp>
        <p:nvSpPr>
          <p:cNvPr id="18" name="Rectangle 17"/>
          <p:cNvSpPr/>
          <p:nvPr/>
        </p:nvSpPr>
        <p:spPr>
          <a:xfrm>
            <a:off x="2796540" y="4727575"/>
            <a:ext cx="541020" cy="320675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480"/>
          </a:p>
        </p:txBody>
      </p:sp>
      <p:sp>
        <p:nvSpPr>
          <p:cNvPr id="19" name="Rectangle 18"/>
          <p:cNvSpPr/>
          <p:nvPr/>
        </p:nvSpPr>
        <p:spPr>
          <a:xfrm>
            <a:off x="4809490" y="4643755"/>
            <a:ext cx="525145" cy="404495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480"/>
          </a:p>
        </p:txBody>
      </p:sp>
      <p:sp>
        <p:nvSpPr>
          <p:cNvPr id="27" name="Rectangle 26"/>
          <p:cNvSpPr/>
          <p:nvPr/>
        </p:nvSpPr>
        <p:spPr>
          <a:xfrm>
            <a:off x="5591810" y="404495"/>
            <a:ext cx="1224280" cy="64833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b="1">
                <a:solidFill>
                  <a:srgbClr val="FF0000"/>
                </a:solidFill>
              </a:rPr>
              <a:t>Server</a:t>
            </a:r>
            <a:endParaRPr lang="en-US" altLang="en-US" b="1">
              <a:solidFill>
                <a:srgbClr val="FF0000"/>
              </a:solidFill>
            </a:endParaRPr>
          </a:p>
        </p:txBody>
      </p:sp>
      <p:cxnSp>
        <p:nvCxnSpPr>
          <p:cNvPr id="28" name="Elbow Connector 27"/>
          <p:cNvCxnSpPr>
            <a:stCxn id="22" idx="0"/>
            <a:endCxn id="27" idx="1"/>
          </p:cNvCxnSpPr>
          <p:nvPr/>
        </p:nvCxnSpPr>
        <p:spPr>
          <a:xfrm rot="16200000">
            <a:off x="4907280" y="1071880"/>
            <a:ext cx="1027430" cy="341630"/>
          </a:xfrm>
          <a:prstGeom prst="bentConnector2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7" idx="3"/>
            <a:endCxn id="23" idx="0"/>
          </p:cNvCxnSpPr>
          <p:nvPr/>
        </p:nvCxnSpPr>
        <p:spPr>
          <a:xfrm>
            <a:off x="6816090" y="728980"/>
            <a:ext cx="364490" cy="1036955"/>
          </a:xfrm>
          <a:prstGeom prst="bentConnector2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7346315" y="1052830"/>
            <a:ext cx="1541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/>
              <a:t>Update result</a:t>
            </a:r>
            <a:endParaRPr lang="en-US" altLang="en-US"/>
          </a:p>
        </p:txBody>
      </p:sp>
      <p:sp>
        <p:nvSpPr>
          <p:cNvPr id="31" name="Rectangle 30"/>
          <p:cNvSpPr/>
          <p:nvPr/>
        </p:nvSpPr>
        <p:spPr>
          <a:xfrm>
            <a:off x="5591810" y="3104515"/>
            <a:ext cx="1224280" cy="64833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b="1">
                <a:solidFill>
                  <a:srgbClr val="FF0000"/>
                </a:solidFill>
              </a:rPr>
              <a:t>Server</a:t>
            </a:r>
            <a:endParaRPr lang="en-US" altLang="en-US" b="1">
              <a:solidFill>
                <a:srgbClr val="FF0000"/>
              </a:solidFill>
            </a:endParaRPr>
          </a:p>
        </p:txBody>
      </p:sp>
      <p:cxnSp>
        <p:nvCxnSpPr>
          <p:cNvPr id="32" name="Elbow Connector 31"/>
          <p:cNvCxnSpPr>
            <a:endCxn id="31" idx="1"/>
          </p:cNvCxnSpPr>
          <p:nvPr/>
        </p:nvCxnSpPr>
        <p:spPr>
          <a:xfrm rot="16200000">
            <a:off x="4907280" y="3771900"/>
            <a:ext cx="1027430" cy="341630"/>
          </a:xfrm>
          <a:prstGeom prst="bentConnector2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3"/>
          </p:cNvCxnSpPr>
          <p:nvPr/>
        </p:nvCxnSpPr>
        <p:spPr>
          <a:xfrm>
            <a:off x="6816090" y="3429000"/>
            <a:ext cx="50419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ultiply 35"/>
          <p:cNvSpPr/>
          <p:nvPr/>
        </p:nvSpPr>
        <p:spPr>
          <a:xfrm>
            <a:off x="7180580" y="3033395"/>
            <a:ext cx="720090" cy="791845"/>
          </a:xfrm>
          <a:prstGeom prst="mathMultiply">
            <a:avLst/>
          </a:prstGeom>
          <a:solidFill>
            <a:srgbClr val="C0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35445" y="4643755"/>
            <a:ext cx="525145" cy="404495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480"/>
          </a:p>
        </p:txBody>
      </p:sp>
      <p:sp>
        <p:nvSpPr>
          <p:cNvPr id="43" name="Rectangle 42"/>
          <p:cNvSpPr/>
          <p:nvPr/>
        </p:nvSpPr>
        <p:spPr>
          <a:xfrm>
            <a:off x="8553450" y="4661535"/>
            <a:ext cx="525145" cy="404495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480"/>
          </a:p>
        </p:txBody>
      </p:sp>
      <p:sp>
        <p:nvSpPr>
          <p:cNvPr id="44" name="Text Box 43"/>
          <p:cNvSpPr txBox="1"/>
          <p:nvPr/>
        </p:nvSpPr>
        <p:spPr>
          <a:xfrm>
            <a:off x="10216515" y="2081530"/>
            <a:ext cx="1224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/>
              <a:t>accuracy1</a:t>
            </a:r>
            <a:endParaRPr lang="en-US" altLang="en-US"/>
          </a:p>
        </p:txBody>
      </p:sp>
      <p:sp>
        <p:nvSpPr>
          <p:cNvPr id="45" name="Text Box 44"/>
          <p:cNvSpPr txBox="1"/>
          <p:nvPr/>
        </p:nvSpPr>
        <p:spPr>
          <a:xfrm>
            <a:off x="10216515" y="4662170"/>
            <a:ext cx="1224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/>
              <a:t>accuracy2</a:t>
            </a:r>
            <a:endParaRPr lang="en-US" altLang="en-US"/>
          </a:p>
        </p:txBody>
      </p:sp>
      <p:sp>
        <p:nvSpPr>
          <p:cNvPr id="46" name="Text Box 45"/>
          <p:cNvSpPr txBox="1"/>
          <p:nvPr/>
        </p:nvSpPr>
        <p:spPr>
          <a:xfrm>
            <a:off x="556260" y="5886450"/>
            <a:ext cx="4742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/>
              <a:t>Key question: Estimate accuracy2-accuracy1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Research Ideas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719455" y="1600200"/>
            <a:ext cx="10589895" cy="4565015"/>
          </a:xfrm>
        </p:spPr>
        <p:txBody>
          <a:bodyPr/>
          <a:p>
            <a:pPr marL="0" indent="0">
              <a:buNone/>
            </a:pPr>
            <a:r>
              <a:rPr lang="en-US" altLang="en-US">
                <a:sym typeface="+mn-ea"/>
              </a:rPr>
              <a:t>Block-level edge cache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Motivation: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 sz="2400">
                <a:sym typeface="+mn-ea"/>
              </a:rPr>
              <a:t>Previous works take images as caching units. This may not apply to object detection.</a:t>
            </a:r>
            <a:endParaRPr lang="en-US" altLang="en-US">
              <a:sym typeface="+mn-ea"/>
            </a:endParaRPr>
          </a:p>
          <a:p>
            <a:pPr lvl="0"/>
            <a:r>
              <a:rPr lang="en-US" altLang="en-US" sz="2800">
                <a:sym typeface="+mn-ea"/>
              </a:rPr>
              <a:t>Solution:</a:t>
            </a:r>
            <a:endParaRPr lang="en-US" altLang="en-US" sz="2800">
              <a:sym typeface="+mn-ea"/>
            </a:endParaRPr>
          </a:p>
          <a:p>
            <a:pPr lvl="1"/>
            <a:r>
              <a:rPr lang="en-US" altLang="en-US">
                <a:sym typeface="+mn-ea"/>
              </a:rPr>
              <a:t>SfM to cache the results of previous object detection.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>
                <a:sym typeface="+mn-ea"/>
              </a:rPr>
              <a:t>Process static and dynamic objects seperately.</a:t>
            </a:r>
            <a:endParaRPr lang="en-US" altLang="en-US">
              <a:sym typeface="+mn-ea"/>
            </a:endParaRPr>
          </a:p>
          <a:p>
            <a:pPr marL="0" lvl="0" indent="0">
              <a:buNone/>
            </a:pPr>
            <a:endParaRPr lang="en-US" altLang="en-US">
              <a:sym typeface="+mn-ea"/>
            </a:endParaRPr>
          </a:p>
          <a:p>
            <a:endParaRPr lang="en-US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3" name="Picture 2" descr="WeChat Image_201910141720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2725" y="706120"/>
            <a:ext cx="3396615" cy="2548255"/>
          </a:xfrm>
          <a:prstGeom prst="rect">
            <a:avLst/>
          </a:prstGeom>
        </p:spPr>
      </p:pic>
      <p:pic>
        <p:nvPicPr>
          <p:cNvPr id="5" name="Picture 4" descr="WeChat Image_20191014172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180" y="706120"/>
            <a:ext cx="3397885" cy="254889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248275" y="337820"/>
            <a:ext cx="944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/>
              <a:t>Orange</a:t>
            </a:r>
            <a:endParaRPr lang="en-US" altLang="en-US"/>
          </a:p>
        </p:txBody>
      </p:sp>
      <p:sp>
        <p:nvSpPr>
          <p:cNvPr id="16" name="Text Box 15"/>
          <p:cNvSpPr txBox="1"/>
          <p:nvPr/>
        </p:nvSpPr>
        <p:spPr>
          <a:xfrm>
            <a:off x="9221470" y="337820"/>
            <a:ext cx="944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/>
              <a:t>Orange</a:t>
            </a:r>
            <a:endParaRPr lang="en-US" altLang="en-US"/>
          </a:p>
        </p:txBody>
      </p:sp>
      <p:sp>
        <p:nvSpPr>
          <p:cNvPr id="17" name="Text Box 16"/>
          <p:cNvSpPr txBox="1"/>
          <p:nvPr/>
        </p:nvSpPr>
        <p:spPr>
          <a:xfrm>
            <a:off x="198120" y="1125220"/>
            <a:ext cx="37515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/>
              <a:t>Object recognition</a:t>
            </a:r>
            <a:endParaRPr lang="en-US" altLang="en-US" sz="2400"/>
          </a:p>
          <a:p>
            <a:r>
              <a:rPr lang="en-US" altLang="en-US" sz="2400"/>
              <a:t>Image-level cache is okay.</a:t>
            </a:r>
            <a:endParaRPr lang="en-US" altLang="en-US" sz="2400"/>
          </a:p>
        </p:txBody>
      </p:sp>
      <p:pic>
        <p:nvPicPr>
          <p:cNvPr id="18" name="Picture 17" descr="WeChat Image_201910141720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6215" y="3631565"/>
            <a:ext cx="3396615" cy="2548255"/>
          </a:xfrm>
          <a:prstGeom prst="rect">
            <a:avLst/>
          </a:prstGeom>
        </p:spPr>
      </p:pic>
      <p:pic>
        <p:nvPicPr>
          <p:cNvPr id="19" name="Picture 18" descr="WeChat Image_20191014172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670" y="3631565"/>
            <a:ext cx="3397885" cy="2548890"/>
          </a:xfrm>
          <a:prstGeom prst="rect">
            <a:avLst/>
          </a:prstGeom>
        </p:spPr>
      </p:pic>
      <p:sp>
        <p:nvSpPr>
          <p:cNvPr id="20" name="Text Box 19"/>
          <p:cNvSpPr txBox="1"/>
          <p:nvPr/>
        </p:nvSpPr>
        <p:spPr>
          <a:xfrm>
            <a:off x="5231765" y="3263265"/>
            <a:ext cx="1465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/>
              <a:t>Orange here</a:t>
            </a:r>
            <a:endParaRPr lang="en-US" altLang="en-US"/>
          </a:p>
        </p:txBody>
      </p:sp>
      <p:sp>
        <p:nvSpPr>
          <p:cNvPr id="21" name="Text Box 20"/>
          <p:cNvSpPr txBox="1"/>
          <p:nvPr/>
        </p:nvSpPr>
        <p:spPr>
          <a:xfrm>
            <a:off x="9204960" y="3263265"/>
            <a:ext cx="1529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/>
              <a:t>Orange there</a:t>
            </a:r>
            <a:endParaRPr lang="en-US" altLang="en-US"/>
          </a:p>
        </p:txBody>
      </p:sp>
      <p:sp>
        <p:nvSpPr>
          <p:cNvPr id="22" name="Text Box 21"/>
          <p:cNvSpPr txBox="1"/>
          <p:nvPr/>
        </p:nvSpPr>
        <p:spPr>
          <a:xfrm>
            <a:off x="181610" y="4050665"/>
            <a:ext cx="3993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/>
              <a:t>Object detection</a:t>
            </a:r>
            <a:endParaRPr lang="en-US" altLang="en-US" sz="2400"/>
          </a:p>
          <a:p>
            <a:r>
              <a:rPr lang="en-US" altLang="en-US" sz="2400"/>
              <a:t>Block-level cache is needed.</a:t>
            </a:r>
            <a:endParaRPr lang="en-US" altLang="en-US" sz="2400"/>
          </a:p>
        </p:txBody>
      </p:sp>
      <p:sp>
        <p:nvSpPr>
          <p:cNvPr id="23" name="Rectangle 22"/>
          <p:cNvSpPr/>
          <p:nvPr/>
        </p:nvSpPr>
        <p:spPr>
          <a:xfrm>
            <a:off x="4439920" y="4364990"/>
            <a:ext cx="1276350" cy="11531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942830" y="4364990"/>
            <a:ext cx="1175385" cy="12242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71720" y="4653280"/>
            <a:ext cx="144145" cy="144145"/>
          </a:xfrm>
          <a:prstGeom prst="ellipse">
            <a:avLst/>
          </a:prstGeom>
          <a:solidFill>
            <a:srgbClr val="0B944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596880" y="4736465"/>
            <a:ext cx="144145" cy="144145"/>
          </a:xfrm>
          <a:prstGeom prst="ellipse">
            <a:avLst/>
          </a:prstGeom>
          <a:solidFill>
            <a:srgbClr val="0B944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7575" y="4993640"/>
            <a:ext cx="144145" cy="144145"/>
          </a:xfrm>
          <a:prstGeom prst="ellipse">
            <a:avLst/>
          </a:prstGeom>
          <a:solidFill>
            <a:srgbClr val="0B944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668000" y="5137785"/>
            <a:ext cx="144145" cy="144145"/>
          </a:xfrm>
          <a:prstGeom prst="ellipse">
            <a:avLst/>
          </a:prstGeom>
          <a:solidFill>
            <a:srgbClr val="0B944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4130" y="4993640"/>
            <a:ext cx="144145" cy="144145"/>
          </a:xfrm>
          <a:prstGeom prst="ellipse">
            <a:avLst/>
          </a:prstGeom>
          <a:solidFill>
            <a:srgbClr val="0B944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361930" y="4993640"/>
            <a:ext cx="144145" cy="144145"/>
          </a:xfrm>
          <a:prstGeom prst="ellipse">
            <a:avLst/>
          </a:prstGeom>
          <a:solidFill>
            <a:srgbClr val="0B944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1" name="Straight Connector 30"/>
          <p:cNvCxnSpPr>
            <a:endCxn id="26" idx="2"/>
          </p:cNvCxnSpPr>
          <p:nvPr/>
        </p:nvCxnSpPr>
        <p:spPr>
          <a:xfrm>
            <a:off x="5015865" y="4725035"/>
            <a:ext cx="5581015" cy="8382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9" idx="6"/>
            <a:endCxn id="28" idx="2"/>
          </p:cNvCxnSpPr>
          <p:nvPr/>
        </p:nvCxnSpPr>
        <p:spPr>
          <a:xfrm>
            <a:off x="5248275" y="5066030"/>
            <a:ext cx="5419725" cy="14414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7"/>
            <a:endCxn id="30" idx="2"/>
          </p:cNvCxnSpPr>
          <p:nvPr/>
        </p:nvCxnSpPr>
        <p:spPr>
          <a:xfrm>
            <a:off x="4850765" y="5014595"/>
            <a:ext cx="5511165" cy="5143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altLang="en-US" dirty="0"/>
              <a:t>Application Scenarios</a:t>
            </a:r>
            <a:endParaRPr lang="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735" y="1059180"/>
            <a:ext cx="11162665" cy="5467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Device-Edge-Cloud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5585" y="1295400"/>
            <a:ext cx="6743065" cy="490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Application Scenarios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5575" y="1233170"/>
            <a:ext cx="9340850" cy="520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Application Scenarios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9205" y="1219200"/>
            <a:ext cx="7228840" cy="5406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13652" y="2501096"/>
            <a:ext cx="24407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</a:rPr>
              <a:t>Thanks!</a:t>
            </a:r>
            <a:endParaRPr lang="en-US" altLang="zh-CN" sz="54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zh-CN" sz="5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70C0"/>
                </a:solidFill>
                <a:latin typeface="Calibri" panose="020F0502020204030204" pitchFamily="34" charset="0"/>
              </a:rPr>
              <a:t>Q&amp;A</a:t>
            </a:r>
            <a:endParaRPr lang="zh-CN" altLang="en-US" sz="54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Research Ideas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719455" y="1600200"/>
            <a:ext cx="10589895" cy="4565015"/>
          </a:xfrm>
        </p:spPr>
        <p:txBody>
          <a:bodyPr/>
          <a:p>
            <a:pPr marL="0" indent="0">
              <a:buNone/>
            </a:pPr>
            <a:r>
              <a:rPr lang="en-US" altLang="en-US">
                <a:sym typeface="+mn-ea"/>
              </a:rPr>
              <a:t>Online model selection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Motivation: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 sz="2400">
                <a:sym typeface="+mn-ea"/>
              </a:rPr>
              <a:t>Previous model selection methods are offline. Basically, they decide a model before inference based on measurements and constraints.</a:t>
            </a:r>
            <a:endParaRPr lang="en-US" altLang="en-US" sz="2400">
              <a:sym typeface="+mn-ea"/>
            </a:endParaRPr>
          </a:p>
          <a:p>
            <a:pPr lvl="1"/>
            <a:r>
              <a:rPr lang="en-US" altLang="en-US" sz="2400">
                <a:sym typeface="+mn-ea"/>
              </a:rPr>
              <a:t>Model capacity is fixed before running.</a:t>
            </a:r>
            <a:endParaRPr lang="en-US" altLang="en-US">
              <a:sym typeface="+mn-ea"/>
            </a:endParaRPr>
          </a:p>
          <a:p>
            <a:pPr lvl="0"/>
            <a:r>
              <a:rPr lang="en-US" altLang="en-US" sz="2800">
                <a:sym typeface="+mn-ea"/>
              </a:rPr>
              <a:t>Solution:</a:t>
            </a:r>
            <a:endParaRPr lang="en-US" altLang="en-US" sz="2800">
              <a:sym typeface="+mn-ea"/>
            </a:endParaRPr>
          </a:p>
          <a:p>
            <a:pPr lvl="1"/>
            <a:r>
              <a:rPr lang="en-US" altLang="en-US">
                <a:sym typeface="+mn-ea"/>
              </a:rPr>
              <a:t>Change model capacity while it is running.</a:t>
            </a:r>
            <a:endParaRPr lang="en-US" altLang="en-US">
              <a:sym typeface="+mn-ea"/>
            </a:endParaRPr>
          </a:p>
          <a:p>
            <a:pPr lvl="1"/>
            <a:r>
              <a:rPr lang="en-US" altLang="en-US">
                <a:sym typeface="+mn-ea"/>
              </a:rPr>
              <a:t>Model early exit.</a:t>
            </a:r>
            <a:endParaRPr lang="en-US" altLang="en-US">
              <a:sym typeface="+mn-ea"/>
            </a:endParaRPr>
          </a:p>
          <a:p>
            <a:pPr marL="0" lvl="0" indent="0">
              <a:buNone/>
            </a:pPr>
            <a:endParaRPr lang="en-US" altLang="en-US">
              <a:sym typeface="+mn-ea"/>
            </a:endParaRPr>
          </a:p>
          <a:p>
            <a:endParaRPr lang="en-US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Motivation</a:t>
            </a:r>
            <a:endParaRPr lang="en-US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9403" y="1600200"/>
            <a:ext cx="10849205" cy="4565104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EA4A54"/>
                </a:solidFill>
              </a:rPr>
              <a:t>Physical proximity</a:t>
            </a:r>
            <a:r>
              <a:rPr lang="en-US" altLang="en-US" dirty="0">
                <a:solidFill>
                  <a:srgbClr val="000000"/>
                </a:solidFill>
              </a:rPr>
              <a:t> to the information-generation sources is the most crucial characteristic emphasized by edge computing.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Low latency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Energy efficiency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Privacy protection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Reduce bandwidth consumption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Context-awareness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Application Scenario of EI</a:t>
            </a:r>
            <a:endParaRPr lang="en-US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9403" y="1600200"/>
            <a:ext cx="10849205" cy="4565104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Live Video Analytic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Cognitive assistance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Precision agriculture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Smart Home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Industrial IoT</a:t>
            </a:r>
            <a:endParaRPr lang="en-US" alt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Real-time video analytics</a:t>
            </a:r>
            <a:r>
              <a:rPr lang="en-US" altLang="en-US" dirty="0">
                <a:solidFill>
                  <a:srgbClr val="000000"/>
                </a:solidFill>
              </a:rPr>
              <a:t> is envisioned to be a </a:t>
            </a:r>
            <a:r>
              <a:rPr lang="en-US" altLang="en-US" b="1" dirty="0">
                <a:solidFill>
                  <a:srgbClr val="000000"/>
                </a:solidFill>
              </a:rPr>
              <a:t>killer application</a:t>
            </a:r>
            <a:r>
              <a:rPr lang="en-US" altLang="en-US" dirty="0">
                <a:solidFill>
                  <a:srgbClr val="000000"/>
                </a:solidFill>
              </a:rPr>
              <a:t> for edge computing.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grpSp>
        <p:nvGrpSpPr>
          <p:cNvPr id="7" name="Group 6"/>
          <p:cNvGrpSpPr/>
          <p:nvPr/>
        </p:nvGrpSpPr>
        <p:grpSpPr>
          <a:xfrm>
            <a:off x="5404485" y="1769745"/>
            <a:ext cx="1635760" cy="2253615"/>
            <a:chOff x="8511" y="2804"/>
            <a:chExt cx="2576" cy="3549"/>
          </a:xfrm>
        </p:grpSpPr>
        <p:pic>
          <p:nvPicPr>
            <p:cNvPr id="5" name="Picture 4" descr="iconfinder_hourglass_1055043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511" y="2804"/>
              <a:ext cx="2577" cy="2577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8815" y="5629"/>
              <a:ext cx="1969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en-US" sz="2400"/>
                <a:t>Latency</a:t>
              </a:r>
              <a:endParaRPr lang="en-US" altLang="en-US" sz="24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841105" y="1906905"/>
            <a:ext cx="1383030" cy="2099945"/>
            <a:chOff x="13923" y="3003"/>
            <a:chExt cx="2178" cy="3307"/>
          </a:xfrm>
        </p:grpSpPr>
        <p:pic>
          <p:nvPicPr>
            <p:cNvPr id="8" name="Picture 7" descr="iconfinder_lock_30905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23" y="3003"/>
              <a:ext cx="2179" cy="2179"/>
            </a:xfrm>
            <a:prstGeom prst="rect">
              <a:avLst/>
            </a:prstGeom>
          </p:spPr>
        </p:pic>
        <p:sp>
          <p:nvSpPr>
            <p:cNvPr id="9" name="Text Box 8"/>
            <p:cNvSpPr txBox="1"/>
            <p:nvPr/>
          </p:nvSpPr>
          <p:spPr>
            <a:xfrm>
              <a:off x="14100" y="5586"/>
              <a:ext cx="186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en-US" sz="2400"/>
                <a:t>Privacy</a:t>
              </a: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3" grpId="1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Formal Definition and Rating of EI</a:t>
            </a:r>
            <a:endParaRPr lang="en-US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9403" y="1600200"/>
            <a:ext cx="10849205" cy="4565104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</a:rPr>
              <a:t>EI should be the paradigm that fully exploits the available </a:t>
            </a:r>
            <a:r>
              <a:rPr lang="en-US" altLang="en-US" dirty="0">
                <a:solidFill>
                  <a:srgbClr val="FF0000"/>
                </a:solidFill>
              </a:rPr>
              <a:t>data</a:t>
            </a:r>
            <a:r>
              <a:rPr lang="en-US" altLang="en-US" dirty="0">
                <a:solidFill>
                  <a:srgbClr val="000000"/>
                </a:solidFill>
              </a:rPr>
              <a:t> and </a:t>
            </a:r>
            <a:r>
              <a:rPr lang="en-US" altLang="en-US" dirty="0">
                <a:solidFill>
                  <a:srgbClr val="FF0000"/>
                </a:solidFill>
              </a:rPr>
              <a:t>resources</a:t>
            </a:r>
            <a:r>
              <a:rPr lang="en-US" altLang="en-US" dirty="0">
                <a:solidFill>
                  <a:srgbClr val="000000"/>
                </a:solidFill>
              </a:rPr>
              <a:t> across </a:t>
            </a:r>
            <a:r>
              <a:rPr lang="en-US" altLang="en-US" dirty="0">
                <a:solidFill>
                  <a:srgbClr val="FF0000"/>
                </a:solidFill>
              </a:rPr>
              <a:t>the hierarchy of end devices, edge nodes and cloud datacenters</a:t>
            </a:r>
            <a:r>
              <a:rPr lang="en-US" altLang="en-US" dirty="0">
                <a:solidFill>
                  <a:srgbClr val="000000"/>
                </a:solidFill>
              </a:rPr>
              <a:t> to </a:t>
            </a:r>
            <a:r>
              <a:rPr lang="en-US" altLang="en-US" dirty="0">
                <a:solidFill>
                  <a:srgbClr val="FF0000"/>
                </a:solidFill>
              </a:rPr>
              <a:t>optimize</a:t>
            </a:r>
            <a:r>
              <a:rPr lang="en-US" altLang="en-US" dirty="0">
                <a:solidFill>
                  <a:srgbClr val="000000"/>
                </a:solidFill>
              </a:rPr>
              <a:t> the overall performance of </a:t>
            </a:r>
            <a:r>
              <a:rPr lang="en-US" altLang="en-US" dirty="0">
                <a:solidFill>
                  <a:srgbClr val="FF0000"/>
                </a:solidFill>
              </a:rPr>
              <a:t>training and inferencing</a:t>
            </a:r>
            <a:r>
              <a:rPr lang="en-US" altLang="en-US" dirty="0">
                <a:solidFill>
                  <a:srgbClr val="000000"/>
                </a:solidFill>
              </a:rPr>
              <a:t> a DNN model.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Optimization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Optimization tasks: The training and inferencing of DNN models.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Optimization resources: Data and computation power across the hierarchy of end devices, edge nodes and cloud datacenters.</a:t>
            </a:r>
            <a:endParaRPr lang="en-US" alt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  <a:sym typeface="+mn-ea"/>
            </a:endParaRPr>
          </a:p>
          <a:p>
            <a:endParaRPr lang="en-US" altLang="en-US" dirty="0">
              <a:solidFill>
                <a:schemeClr val="tx1"/>
              </a:solidFill>
              <a:sym typeface="+mn-ea"/>
            </a:endParaRPr>
          </a:p>
          <a:p>
            <a:endParaRPr lang="en-US" altLang="en-US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Formal Definition and Rating of EI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" y="1295400"/>
            <a:ext cx="6034405" cy="4863465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458585" y="1600200"/>
            <a:ext cx="5109845" cy="4565015"/>
          </a:xfrm>
        </p:spPr>
        <p:txBody>
          <a:bodyPr/>
          <a:p>
            <a:r>
              <a:rPr lang="en-US" altLang="en-US" dirty="0">
                <a:solidFill>
                  <a:srgbClr val="000000"/>
                </a:solidFill>
              </a:rPr>
              <a:t>There is no “best-level” in general.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“Best level” is application-dependent.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 Model Training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r>
              <a:rPr lang="en-US" altLang="en-US"/>
              <a:t>Challenges: Huge data at network edge and privacy issue.</a:t>
            </a:r>
            <a:endParaRPr lang="en-US" altLang="en-US"/>
          </a:p>
          <a:p>
            <a:r>
              <a:rPr lang="en-US" altLang="en-US"/>
              <a:t>Key Question: How to train DNN models based on the data from edge devices </a:t>
            </a:r>
            <a:r>
              <a:rPr lang="en-US" altLang="en-US" b="1"/>
              <a:t>without uploading them to a cloud datacenter</a:t>
            </a:r>
            <a:r>
              <a:rPr lang="en-US" altLang="en-US"/>
              <a:t>?</a:t>
            </a:r>
            <a:endParaRPr lang="en-US" altLang="en-US"/>
          </a:p>
          <a:p>
            <a:r>
              <a:rPr lang="en-US" altLang="en-US"/>
              <a:t>Key technology: Distributed model training.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3" grpId="1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 Model Training: Enabling Technologies</a:t>
            </a:r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</a:fld>
            <a:endParaRPr lang="en-US" altLang="zh-CN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r>
              <a:rPr lang="en-US" altLang="en-US" b="1"/>
              <a:t>Federated Learning</a:t>
            </a:r>
            <a:r>
              <a:rPr lang="en-US" altLang="en-US"/>
              <a:t>:</a:t>
            </a:r>
            <a:r>
              <a:rPr lang="en-US" altLang="en-US" b="1"/>
              <a:t> </a:t>
            </a:r>
            <a:r>
              <a:rPr lang="en-US" altLang="en-US"/>
              <a:t>Federated learning leaves the raw data distributed on the clients and trains a shared model on the server by aggregating locally computed update.</a:t>
            </a:r>
            <a:endParaRPr lang="en-US" altLang="en-US"/>
          </a:p>
          <a:p>
            <a:r>
              <a:rPr lang="en-US" altLang="en-US" b="1"/>
              <a:t>Aggregation Frequency Control</a:t>
            </a:r>
            <a:r>
              <a:rPr lang="en-US" altLang="en-US"/>
              <a:t>: Focus on the optimization of communication overhead during DNN model training. Aggregation content &amp; Aggregation frequency.</a:t>
            </a:r>
            <a:endParaRPr lang="en-US" altLang="en-US"/>
          </a:p>
          <a:p>
            <a:r>
              <a:rPr lang="en-US" altLang="en-US" b="1"/>
              <a:t>Gradient Compression</a:t>
            </a:r>
            <a:r>
              <a:rPr lang="en-US" altLang="en-US"/>
              <a:t>: </a:t>
            </a:r>
            <a:r>
              <a:rPr lang="en-US" altLang="en-US">
                <a:sym typeface="+mn-ea"/>
              </a:rPr>
              <a:t>Focus on the optimization of communication overhead during DNN model training. Quantization &amp; Sparsification.</a:t>
            </a:r>
            <a:endParaRPr lang="en-US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 animBg="1" build="p"/>
    </p:bldLst>
  </p:timing>
</p:sld>
</file>

<file path=ppt/theme/theme1.xml><?xml version="1.0" encoding="utf-8"?>
<a:theme xmlns:a="http://schemas.openxmlformats.org/drawingml/2006/main" name="slightly_digital">
  <a:themeElements>
    <a:clrScheme name="Office 主题​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​​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slightly_digital</Template>
  <TotalTime>0</TotalTime>
  <Words>6038</Words>
  <Application>WPS Presentation</Application>
  <PresentationFormat>宽屏</PresentationFormat>
  <Paragraphs>326</Paragraphs>
  <Slides>33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Arial</vt:lpstr>
      <vt:lpstr>SimSun</vt:lpstr>
      <vt:lpstr>Wingdings</vt:lpstr>
      <vt:lpstr>宋体</vt:lpstr>
      <vt:lpstr>Century Gothic</vt:lpstr>
      <vt:lpstr>Calibri</vt:lpstr>
      <vt:lpstr>微软雅黑</vt:lpstr>
      <vt:lpstr>Arial Unicode MS</vt:lpstr>
      <vt:lpstr>slightly_digital</vt:lpstr>
      <vt:lpstr>Edge Intelligence: Paving the Last Mile of Artificial Intelligence With Edge Computing</vt:lpstr>
      <vt:lpstr>Background</vt:lpstr>
      <vt:lpstr>Device-Edge-Cloud</vt:lpstr>
      <vt:lpstr>Motivation</vt:lpstr>
      <vt:lpstr>Application Scenario of EI</vt:lpstr>
      <vt:lpstr>Formal Definition and Rating of EI</vt:lpstr>
      <vt:lpstr>Formal Definition and Rating of EI</vt:lpstr>
      <vt:lpstr>EI Model Training</vt:lpstr>
      <vt:lpstr>EI Model Training: Enabling Technologies</vt:lpstr>
      <vt:lpstr>EI Model Training: Enabling Technologies</vt:lpstr>
      <vt:lpstr>EI Model Inferencing: Architectures</vt:lpstr>
      <vt:lpstr>EI Model Inferencing: Metrics</vt:lpstr>
      <vt:lpstr>EI Model Inferencing: Technologies</vt:lpstr>
      <vt:lpstr>EI Model Inferencing: Technologies</vt:lpstr>
      <vt:lpstr>EI Model Inferencing: Technologies</vt:lpstr>
      <vt:lpstr>EI Model Inferencing: Technologies</vt:lpstr>
      <vt:lpstr>EI Model Inferencing: Technologies</vt:lpstr>
      <vt:lpstr>EI Model Inferencing: Technologies</vt:lpstr>
      <vt:lpstr>EI Model Inferencing: Technologies</vt:lpstr>
      <vt:lpstr>EI Model Inferencing: Technologies</vt:lpstr>
      <vt:lpstr>Future Research Directions</vt:lpstr>
      <vt:lpstr>Future Research Directions</vt:lpstr>
      <vt:lpstr>Research Ideas</vt:lpstr>
      <vt:lpstr>PowerPoint 演示文稿</vt:lpstr>
      <vt:lpstr>Research Ideas</vt:lpstr>
      <vt:lpstr>PowerPoint 演示文稿</vt:lpstr>
      <vt:lpstr>Research Ideas</vt:lpstr>
      <vt:lpstr>PowerPoint 演示文稿</vt:lpstr>
      <vt:lpstr>Research Ideas</vt:lpstr>
      <vt:lpstr>Application Scenarios</vt:lpstr>
      <vt:lpstr>Application Scenarios</vt:lpstr>
      <vt:lpstr>PowerPoint 演示文稿</vt:lpstr>
      <vt:lpstr>Research Ideas</vt:lpstr>
    </vt:vector>
  </TitlesOfParts>
  <Company>HKUST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slightly digital</dc:title>
  <dc:creator>zimu</dc:creator>
  <cp:lastModifiedBy>赵毅</cp:lastModifiedBy>
  <cp:revision>1615</cp:revision>
  <cp:lastPrinted>2019-10-16T05:26:47Z</cp:lastPrinted>
  <dcterms:created xsi:type="dcterms:W3CDTF">2019-10-16T05:26:47Z</dcterms:created>
  <dcterms:modified xsi:type="dcterms:W3CDTF">2019-10-16T05:26:47Z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1033-11.1.0.8865</vt:lpwstr>
  </property>
</Properties>
</file>