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65" r:id="rId10"/>
    <p:sldId id="263" r:id="rId11"/>
    <p:sldId id="259" r:id="rId12"/>
    <p:sldId id="260" r:id="rId13"/>
    <p:sldId id="264" r:id="rId14"/>
    <p:sldId id="261" r:id="rId15"/>
    <p:sldId id="267" r:id="rId16"/>
    <p:sldId id="266" r:id="rId17"/>
    <p:sldId id="282" r:id="rId18"/>
    <p:sldId id="262" r:id="rId19"/>
    <p:sldId id="268" r:id="rId20"/>
    <p:sldId id="270" r:id="rId21"/>
    <p:sldId id="269" r:id="rId22"/>
    <p:sldId id="276" r:id="rId23"/>
    <p:sldId id="271" r:id="rId24"/>
    <p:sldId id="272" r:id="rId25"/>
    <p:sldId id="273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08" autoAdjust="0"/>
  </p:normalViewPr>
  <p:slideViewPr>
    <p:cSldViewPr snapToGrid="0">
      <p:cViewPr varScale="1">
        <p:scale>
          <a:sx n="75" d="100"/>
          <a:sy n="75" d="100"/>
        </p:scale>
        <p:origin x="52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5E1DE-FEF3-485F-9003-43F344B7D453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B4D37-DDFC-4F8E-9D2B-64DDFFE9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5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Error-state</a:t>
            </a:r>
            <a:r>
              <a:rPr lang="zh-CN" altLang="en-US" dirty="0"/>
              <a:t>的</a:t>
            </a:r>
            <a:r>
              <a:rPr lang="en-US" altLang="zh-CN" dirty="0"/>
              <a:t>EKF</a:t>
            </a:r>
            <a:r>
              <a:rPr lang="zh-CN" altLang="en-US" dirty="0"/>
              <a:t>的方程就是这些。这一页是邱博公开课的截图。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2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跟前面一样，我们通过这个测量模型其实就是知道了</a:t>
            </a:r>
            <a:r>
              <a:rPr lang="en-US" altLang="zh-CN" dirty="0"/>
              <a:t>EKF</a:t>
            </a:r>
            <a:r>
              <a:rPr lang="zh-CN" altLang="en-US" dirty="0"/>
              <a:t>中的这一项， 然后用和</a:t>
            </a:r>
            <a:r>
              <a:rPr lang="en-US" altLang="zh-CN" dirty="0"/>
              <a:t>static feature</a:t>
            </a:r>
            <a:r>
              <a:rPr lang="zh-CN" altLang="en-US" dirty="0"/>
              <a:t>同样的方法，把这个系统状态线性化一下，就得到了</a:t>
            </a:r>
            <a:r>
              <a:rPr lang="en-US" altLang="zh-CN" dirty="0"/>
              <a:t>error-state</a:t>
            </a:r>
            <a:r>
              <a:rPr lang="zh-CN" altLang="en-US" dirty="0"/>
              <a:t>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1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为了把目标追踪吸收进</a:t>
            </a:r>
            <a:r>
              <a:rPr lang="en-US" altLang="zh-CN" dirty="0"/>
              <a:t>EKF</a:t>
            </a:r>
            <a:r>
              <a:rPr lang="zh-CN" altLang="en-US" dirty="0"/>
              <a:t>的框架中，我们还需要知道</a:t>
            </a:r>
            <a:r>
              <a:rPr lang="en-US" altLang="zh-CN" dirty="0"/>
              <a:t>Target</a:t>
            </a:r>
            <a:r>
              <a:rPr lang="zh-CN" altLang="en-US" dirty="0"/>
              <a:t>的运动模型。就是为了得到他的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76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7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3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首先我们来简单回顾一下</a:t>
            </a:r>
            <a:r>
              <a:rPr lang="en-US" altLang="zh-CN" dirty="0"/>
              <a:t>MSCKF</a:t>
            </a:r>
            <a:r>
              <a:rPr lang="zh-CN" altLang="en-US" dirty="0"/>
              <a:t>。</a:t>
            </a:r>
            <a:r>
              <a:rPr lang="en-US" altLang="zh-CN" dirty="0"/>
              <a:t>MSCKF</a:t>
            </a:r>
            <a:r>
              <a:rPr lang="zh-CN" altLang="en-US" dirty="0"/>
              <a:t>我没有仔细看，就是听了邱博的公开课，然后看了一下</a:t>
            </a:r>
            <a:r>
              <a:rPr lang="en-US" altLang="zh-CN" dirty="0"/>
              <a:t>paper</a:t>
            </a:r>
            <a:r>
              <a:rPr lang="zh-CN" altLang="en-US" dirty="0"/>
              <a:t>。因为</a:t>
            </a:r>
            <a:r>
              <a:rPr lang="en-US" altLang="zh-CN" dirty="0"/>
              <a:t>MSCKF</a:t>
            </a:r>
            <a:r>
              <a:rPr lang="zh-CN" altLang="en-US" dirty="0"/>
              <a:t>也是一个</a:t>
            </a:r>
            <a:r>
              <a:rPr lang="en-US" altLang="zh-CN" dirty="0"/>
              <a:t>error-state</a:t>
            </a:r>
            <a:r>
              <a:rPr lang="zh-CN" altLang="en-US" dirty="0"/>
              <a:t>的</a:t>
            </a:r>
            <a:r>
              <a:rPr lang="en-US" altLang="zh-CN" dirty="0"/>
              <a:t>EKF</a:t>
            </a:r>
            <a:r>
              <a:rPr lang="zh-CN" altLang="en-US" dirty="0"/>
              <a:t>，那我就按照</a:t>
            </a:r>
            <a:r>
              <a:rPr lang="en-US" altLang="zh-CN" dirty="0"/>
              <a:t>error-state</a:t>
            </a:r>
            <a:r>
              <a:rPr lang="zh-CN" altLang="en-US" dirty="0"/>
              <a:t>的</a:t>
            </a:r>
            <a:r>
              <a:rPr lang="en-US" altLang="zh-CN" dirty="0"/>
              <a:t>EKF</a:t>
            </a:r>
            <a:r>
              <a:rPr lang="zh-CN" altLang="en-US" dirty="0"/>
              <a:t>来介绍。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Error-state</a:t>
            </a:r>
            <a:r>
              <a:rPr lang="zh-CN" altLang="en-US" dirty="0"/>
              <a:t>的意思是，在</a:t>
            </a:r>
            <a:r>
              <a:rPr lang="en-US" altLang="zh-CN" dirty="0"/>
              <a:t>Kalman Filter</a:t>
            </a:r>
            <a:r>
              <a:rPr lang="zh-CN" altLang="en-US" dirty="0"/>
              <a:t>状态递推时，使用系统状态的误差来递推。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9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举例来说，对于一个</a:t>
            </a:r>
            <a:r>
              <a:rPr lang="en-US" altLang="zh-CN" dirty="0"/>
              <a:t>VIO</a:t>
            </a:r>
            <a:r>
              <a:rPr lang="zh-CN" altLang="en-US" dirty="0"/>
              <a:t>系统，它的系统状态是</a:t>
            </a:r>
            <a:r>
              <a:rPr lang="en-US" altLang="zh-CN" dirty="0"/>
              <a:t>IMU</a:t>
            </a:r>
            <a:r>
              <a:rPr lang="zh-CN" altLang="en-US" dirty="0"/>
              <a:t>状态。和</a:t>
            </a:r>
            <a:r>
              <a:rPr lang="en-US" altLang="zh-CN" dirty="0"/>
              <a:t>VINS</a:t>
            </a:r>
            <a:r>
              <a:rPr lang="zh-CN" altLang="en-US" dirty="0"/>
              <a:t>比较像，也是用位置</a:t>
            </a:r>
            <a:r>
              <a:rPr lang="en-US" altLang="zh-CN" dirty="0"/>
              <a:t>p</a:t>
            </a:r>
            <a:r>
              <a:rPr lang="zh-CN" altLang="en-US" dirty="0"/>
              <a:t>、速度</a:t>
            </a:r>
            <a:r>
              <a:rPr lang="en-US" altLang="zh-CN" dirty="0"/>
              <a:t>v</a:t>
            </a:r>
            <a:r>
              <a:rPr lang="zh-CN" altLang="en-US" dirty="0"/>
              <a:t>、四元数的旋转、以及加速度计和陀螺仪的</a:t>
            </a:r>
            <a:r>
              <a:rPr lang="en-US" altLang="zh-CN" dirty="0"/>
              <a:t>bias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而它的误差状态相当于时系统状态的一个微分形式。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它的状态方程就是这样的。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65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由刚才的状态方程、以及</a:t>
            </a:r>
            <a:r>
              <a:rPr lang="en-US" altLang="zh-CN" dirty="0"/>
              <a:t>error-state</a:t>
            </a:r>
            <a:r>
              <a:rPr lang="zh-CN" altLang="en-US" dirty="0"/>
              <a:t>的定义，我们就有了这些方程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39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接下来我们来看一下</a:t>
            </a:r>
            <a:r>
              <a:rPr lang="en-US" altLang="zh-CN" dirty="0"/>
              <a:t>EKF</a:t>
            </a:r>
            <a:r>
              <a:rPr lang="zh-CN" altLang="en-US" dirty="0"/>
              <a:t>里的观测量是怎么回事。</a:t>
            </a:r>
            <a:endParaRPr lang="en-US" altLang="zh-CN" dirty="0"/>
          </a:p>
          <a:p>
            <a:r>
              <a:rPr lang="en-US" altLang="zh-CN" dirty="0"/>
              <a:t>MSCKF</a:t>
            </a:r>
            <a:r>
              <a:rPr lang="zh-CN" altLang="en-US" dirty="0"/>
              <a:t>也使用了滑窗的思想</a:t>
            </a:r>
            <a:endParaRPr lang="en-US" altLang="zh-CN" dirty="0"/>
          </a:p>
          <a:p>
            <a:r>
              <a:rPr lang="zh-CN" altLang="en-US" dirty="0"/>
              <a:t>一个滑窗包含了历史上</a:t>
            </a:r>
            <a:r>
              <a:rPr lang="en-US" altLang="zh-CN" dirty="0"/>
              <a:t>m</a:t>
            </a:r>
            <a:r>
              <a:rPr lang="zh-CN" altLang="en-US" dirty="0"/>
              <a:t>帧的状态。和</a:t>
            </a:r>
            <a:r>
              <a:rPr lang="en-US" altLang="zh-CN" dirty="0"/>
              <a:t>VINS</a:t>
            </a:r>
            <a:r>
              <a:rPr lang="zh-CN" altLang="en-US" dirty="0"/>
              <a:t>不同的是，它这里面历史帧只存储位姿，不存储速度和</a:t>
            </a:r>
            <a:r>
              <a:rPr lang="en-US" altLang="zh-CN" dirty="0"/>
              <a:t>bias</a:t>
            </a:r>
            <a:r>
              <a:rPr lang="zh-CN" altLang="en-US" dirty="0"/>
              <a:t>。只有当前帧既存储位姿，也存储速度和</a:t>
            </a:r>
            <a:r>
              <a:rPr lang="en-US" altLang="zh-CN" dirty="0"/>
              <a:t>bias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这个</a:t>
            </a:r>
            <a:r>
              <a:rPr lang="en-US" altLang="zh-CN" dirty="0"/>
              <a:t>fs</a:t>
            </a:r>
            <a:r>
              <a:rPr lang="zh-CN" altLang="en-US" dirty="0"/>
              <a:t>是</a:t>
            </a:r>
            <a:r>
              <a:rPr lang="en-US" altLang="zh-CN" dirty="0"/>
              <a:t>feature static</a:t>
            </a:r>
            <a:r>
              <a:rPr lang="zh-CN" altLang="en-US" dirty="0"/>
              <a:t>的意思</a:t>
            </a:r>
            <a:endParaRPr lang="en-US" altLang="zh-CN" dirty="0"/>
          </a:p>
          <a:p>
            <a:r>
              <a:rPr lang="zh-CN" altLang="en-US" dirty="0"/>
              <a:t>这个</a:t>
            </a:r>
            <a:r>
              <a:rPr lang="en-US" altLang="zh-CN" dirty="0"/>
              <a:t>Ca</a:t>
            </a:r>
            <a:r>
              <a:rPr lang="zh-CN" altLang="en-US" dirty="0"/>
              <a:t>也就是</a:t>
            </a:r>
            <a:r>
              <a:rPr lang="en-US" altLang="zh-CN" dirty="0"/>
              <a:t>anchor</a:t>
            </a:r>
            <a:r>
              <a:rPr lang="zh-CN" altLang="en-US" dirty="0"/>
              <a:t>的意思，就是第一阵观测到的。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</a:t>
            </a:r>
            <a:r>
              <a:rPr lang="en-US" altLang="zh-CN" dirty="0"/>
              <a:t>Trick</a:t>
            </a:r>
            <a:r>
              <a:rPr lang="zh-CN" altLang="en-US" dirty="0"/>
              <a:t>可以去看邱博的视频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那么现在，在整个</a:t>
            </a:r>
            <a:r>
              <a:rPr lang="en-US" altLang="zh-CN" dirty="0"/>
              <a:t>EKF</a:t>
            </a:r>
            <a:r>
              <a:rPr lang="zh-CN" altLang="en-US" dirty="0"/>
              <a:t>的框架下看来，我们就有了这些方程。以上就是</a:t>
            </a:r>
            <a:r>
              <a:rPr lang="en-US" altLang="zh-CN" dirty="0"/>
              <a:t>MSCKF</a:t>
            </a:r>
            <a:r>
              <a:rPr lang="zh-CN" altLang="en-US" dirty="0"/>
              <a:t>的简单回顾。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6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接下来我们看一下他怎样表述</a:t>
            </a:r>
            <a:r>
              <a:rPr lang="en-US" altLang="zh-CN" dirty="0"/>
              <a:t>Target</a:t>
            </a:r>
            <a:r>
              <a:rPr lang="zh-CN" altLang="en-US"/>
              <a:t>的状态。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B4D37-DDFC-4F8E-9D2B-64DDFFE9E1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5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F19F7A-639E-41D1-A6AF-D502DEAF7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66EC9E-CC22-4A45-8174-A6B9D5D53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CEF35A-FCDA-4C0B-A609-D7E8EA27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7ADB85-30F2-4289-969D-F9571F55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B4226-74E6-4829-8CCE-A4379DA3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3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09FCE-550D-4AD6-BAD3-137B2380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0A8DDE-12E3-45E7-B64C-B0A1073C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63A0BB-B9D0-4F16-B379-82BC5FFD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6798D0-3EEF-43D3-A990-3F5ABEE1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C2B701-084C-4251-97B2-DCAA450A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1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ADDA393-4B4C-4A03-AD6A-94E5B81A6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953D31B-0D2F-43A7-B970-13E8AC333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F0D7-4447-4C0A-BB25-7EC49798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736CA2-017B-4C82-A406-AE89CA9A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0882A1-1007-4EDC-B1FF-899DD9E6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415B7C-EA59-4438-B8F4-72BB9FA7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613E25-086A-4F78-8F37-021C9472E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25A83B-6591-42C9-96E4-55B37B10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9014A-D959-4CE7-90E0-4058EF78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793EE2-F8C0-46B6-BA94-B680D4E0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2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6673F-3AB9-45C0-AAB2-46257886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820C87-7210-40DA-9630-5795FABA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92DBCF-1525-432F-9AF3-36112061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E60518-39C9-4367-ACB4-A0F33413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B01E3-F784-4121-9AB7-BC855D4A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5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59F31-897D-4176-90D3-93F544EB3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56AAE4-776E-4098-ADA3-A40B2CAF1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510825-E9DB-4219-A40C-DACB3C609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DE93D8-879B-4CD6-ACA7-48EDA0009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B21B0C-74A6-49AC-B077-3BFA9CC2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DCF30B-0305-4714-9E55-802445CE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7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97F04-39C6-4569-AF64-9C547D675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7F415A-DF36-49C3-BEB4-6A4EF1D52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28F184-E2AF-4775-BB65-D755ADF98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7E10140-EE62-49BF-81A8-EAC93F796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4FDEC2-9F47-41F5-973F-3820DBB83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5161910-8788-43A2-93E5-1D9EB244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F2F63A-FF09-474F-A044-C0B9F0CD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AF4654D-CC99-4A32-A2BB-B4902DCE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0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120C2-EF10-4A00-9BEA-0E4D88CE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A5BA16-2099-4CEB-B2F3-9AE0A024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084013-7C7F-4CA4-832D-7BA6F0F5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E9424A-5A34-4CB7-B9DA-9029A07A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054354-2FB1-4F6C-A4AC-28C6DA8C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3BD2BD-A7FF-4436-8B83-BFC49649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1C03CF-FF0B-4485-BA1D-00C2CA58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4B90A-2EEC-4548-9BCC-98C096F9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BA99B5-2FDF-4D3C-B27B-7D29AE33A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E6EC636-0685-4F15-BAFA-C97A4350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D86B88-70A5-42AB-97C4-4A08A268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BAB904-3292-4184-ACAE-D3280A3F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093124-4A1B-4446-99E1-3EAAB21B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541965-DBBD-4E50-AA22-8C592BF1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75645E8-DC74-4F5F-AAA7-9E4AF0963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DF6F70-1CFA-44F4-8813-BC91162B4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9F959C-B069-4F2E-996C-96B1FA7B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EC2B42-99F7-4FA9-A8DF-6F4A8C414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84B55C-84CC-40F1-8E7B-EB70265C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779985-FC8A-4C86-B4CC-822E5655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B0AD49-34F0-4E2D-A8BE-CB6594349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3E3CDB-FB5F-40B6-B842-5A3360F86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AE10-F8E5-4F9C-BE54-AD6E8A3A94E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7D19A7-0EF7-4900-AA0E-9DD567CDC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F6C6A3-4F5C-4F9E-8961-1D624D9F1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D6A9-F1D2-495A-879B-8CC40E811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2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ADE1A-010F-4DD8-B558-067FF114D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Tightly-Coupled Visual-Inertial Localization and 3-D Rigid-Body Target Tracking</a:t>
            </a:r>
            <a:endParaRPr 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27F0AB2-5014-46C0-BDF4-1CAAB6019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Kevin </a:t>
            </a:r>
            <a:r>
              <a:rPr lang="en-US" dirty="0" err="1"/>
              <a:t>Eckenhoff</a:t>
            </a:r>
            <a:r>
              <a:rPr lang="en-US" dirty="0"/>
              <a:t>, </a:t>
            </a:r>
            <a:r>
              <a:rPr lang="en-US" dirty="0" err="1"/>
              <a:t>Yulin</a:t>
            </a:r>
            <a:r>
              <a:rPr lang="en-US" dirty="0"/>
              <a:t> Yang, Patrick Geneva, and </a:t>
            </a:r>
            <a:r>
              <a:rPr lang="en-US" dirty="0" err="1"/>
              <a:t>Guoquan</a:t>
            </a:r>
            <a:r>
              <a:rPr lang="en-US" dirty="0"/>
              <a:t> Huang</a:t>
            </a:r>
          </a:p>
          <a:p>
            <a:endParaRPr lang="en-US" dirty="0"/>
          </a:p>
          <a:p>
            <a:r>
              <a:rPr lang="en-US" dirty="0"/>
              <a:t>Speaker: Erqun Dong</a:t>
            </a:r>
          </a:p>
        </p:txBody>
      </p:sp>
    </p:spTree>
    <p:extLst>
      <p:ext uri="{BB962C8B-B14F-4D97-AF65-F5344CB8AC3E}">
        <p14:creationId xmlns:p14="http://schemas.microsoft.com/office/powerpoint/2010/main" val="3810261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31FCE5-1466-4C31-BE64-69849C19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MSCKF</a:t>
            </a:r>
            <a:r>
              <a:rPr lang="zh-CN" altLang="en-US" dirty="0"/>
              <a:t>简单回顾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E52787-03CC-4F92-9004-7022CFB26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MS-CKF</a:t>
            </a:r>
            <a:r>
              <a:rPr lang="zh-CN" altLang="en-US" dirty="0"/>
              <a:t>全称是</a:t>
            </a:r>
            <a:r>
              <a:rPr lang="en-US" altLang="zh-CN" dirty="0"/>
              <a:t>Multi-state constraint Kalman Filter</a:t>
            </a:r>
          </a:p>
          <a:p>
            <a:r>
              <a:rPr lang="zh-CN" altLang="en-US" dirty="0"/>
              <a:t>是一个</a:t>
            </a:r>
            <a:r>
              <a:rPr lang="en-US" altLang="zh-CN" dirty="0"/>
              <a:t>error-state</a:t>
            </a:r>
            <a:r>
              <a:rPr lang="zh-CN" altLang="en-US" dirty="0"/>
              <a:t>的</a:t>
            </a:r>
            <a:r>
              <a:rPr lang="en-US" altLang="zh-CN" dirty="0"/>
              <a:t>EKF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9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7F41-7844-4F27-8EE1-F3A47AA2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MSCKF</a:t>
            </a:r>
            <a:r>
              <a:rPr lang="zh-CN" altLang="en-US" dirty="0"/>
              <a:t>简单回顾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3A0D8E-6B75-4867-AC36-A9CC6A81A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某一时刻的状态</a:t>
            </a:r>
            <a:endParaRPr lang="en-US" altLang="zh-CN" dirty="0"/>
          </a:p>
          <a:p>
            <a:endParaRPr lang="en-US" dirty="0"/>
          </a:p>
          <a:p>
            <a:r>
              <a:rPr lang="en-US" dirty="0"/>
              <a:t>Error-state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A5BBFF-F40A-4341-8AEA-87E7DD46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369" y="2287426"/>
            <a:ext cx="5977261" cy="7767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B44A10-32B5-488E-A055-75E635020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23" y="3199162"/>
            <a:ext cx="81343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2D9A6F-4466-4405-AC3F-1FE4DCEE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MSCKF</a:t>
            </a:r>
            <a:r>
              <a:rPr lang="zh-CN" altLang="en-US" dirty="0"/>
              <a:t>简单回顾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F5481B-0EA3-4191-B42D-140098C33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测量值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系统状态的状态方程。由下面这个方程组就能推出</a:t>
            </a:r>
            <a:r>
              <a:rPr lang="en-US" altLang="zh-CN" dirty="0"/>
              <a:t>error-state</a:t>
            </a:r>
            <a:r>
              <a:rPr lang="zh-CN" altLang="en-US" dirty="0"/>
              <a:t>的状态递推方程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C658C1-6174-46D4-B13F-D58138B34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879" y="2185784"/>
            <a:ext cx="7548241" cy="6501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243742D-D39A-47F2-A7ED-66CF04FB6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694" y="3648708"/>
            <a:ext cx="6438609" cy="14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9FA0D-D772-4009-B4DA-3C7689E8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BA4D63-F710-41A7-B0BF-FAB710012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904EEE-5DB1-4F72-8B52-CA3EAA135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3808AA7B-90C8-45E4-9860-C819BB3E593A}"/>
              </a:ext>
            </a:extLst>
          </p:cNvPr>
          <p:cNvSpPr/>
          <p:nvPr/>
        </p:nvSpPr>
        <p:spPr>
          <a:xfrm>
            <a:off x="4619897" y="2608579"/>
            <a:ext cx="2198914" cy="6048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5D83AB2-2D63-4668-8C43-2615EE42A4CB}"/>
              </a:ext>
            </a:extLst>
          </p:cNvPr>
          <p:cNvSpPr/>
          <p:nvPr/>
        </p:nvSpPr>
        <p:spPr>
          <a:xfrm>
            <a:off x="4996543" y="5275579"/>
            <a:ext cx="2198914" cy="6048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3E7BC94-937C-486F-9E76-B88C101E7A40}"/>
              </a:ext>
            </a:extLst>
          </p:cNvPr>
          <p:cNvSpPr/>
          <p:nvPr/>
        </p:nvSpPr>
        <p:spPr>
          <a:xfrm>
            <a:off x="7043056" y="2911020"/>
            <a:ext cx="2349137" cy="681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5EB10-B097-402B-B567-FD9BE145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MSCKF</a:t>
            </a:r>
            <a:r>
              <a:rPr lang="zh-CN" altLang="en-US" dirty="0"/>
              <a:t>简单回顾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FED15C-D737-4D31-A255-A05EFFDE6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滑窗内的所有状态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zh-CN" altLang="en-US" dirty="0"/>
              <a:t>视觉观测类似</a:t>
            </a:r>
            <a:r>
              <a:rPr lang="en-US" altLang="zh-CN" dirty="0"/>
              <a:t>VINS</a:t>
            </a:r>
            <a:r>
              <a:rPr lang="zh-CN" altLang="en-US" dirty="0"/>
              <a:t>，就是滑窗内</a:t>
            </a:r>
            <a:r>
              <a:rPr lang="en-US" altLang="zh-CN" dirty="0"/>
              <a:t>Track</a:t>
            </a:r>
            <a:r>
              <a:rPr lang="zh-CN" altLang="en-US" dirty="0"/>
              <a:t>到的特征点，每个点也是用逆深度来参数化。用滑窗里的观测来对逆深度做三角化。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4C5434-1126-4A52-AD09-401FEE096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52" y="2282697"/>
            <a:ext cx="6940896" cy="14646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FD9039-3B82-4176-8AAC-958907A51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1" y="4831066"/>
            <a:ext cx="6129586" cy="11378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55BBB3-0006-43F4-BE4C-90F3EAC38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290" y="5003367"/>
            <a:ext cx="3780228" cy="965567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8A040D1C-5785-465D-9EBF-888B5319247C}"/>
              </a:ext>
            </a:extLst>
          </p:cNvPr>
          <p:cNvSpPr/>
          <p:nvPr/>
        </p:nvSpPr>
        <p:spPr>
          <a:xfrm>
            <a:off x="10512795" y="5099323"/>
            <a:ext cx="841005" cy="695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0B8EEE6-290B-4AB5-94AA-B759097735CA}"/>
              </a:ext>
            </a:extLst>
          </p:cNvPr>
          <p:cNvSpPr/>
          <p:nvPr/>
        </p:nvSpPr>
        <p:spPr>
          <a:xfrm>
            <a:off x="1594123" y="5626606"/>
            <a:ext cx="425411" cy="3423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A8E544C-2FD0-467D-8A54-15178BEF3FC1}"/>
              </a:ext>
            </a:extLst>
          </p:cNvPr>
          <p:cNvSpPr txBox="1"/>
          <p:nvPr/>
        </p:nvSpPr>
        <p:spPr>
          <a:xfrm>
            <a:off x="1408064" y="6125919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Feature static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5E167EA-82B7-48C2-A4C7-FDFF97FC6344}"/>
              </a:ext>
            </a:extLst>
          </p:cNvPr>
          <p:cNvSpPr txBox="1"/>
          <p:nvPr/>
        </p:nvSpPr>
        <p:spPr>
          <a:xfrm>
            <a:off x="10512795" y="596893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anchor</a:t>
            </a:r>
          </a:p>
        </p:txBody>
      </p:sp>
    </p:spTree>
    <p:extLst>
      <p:ext uri="{BB962C8B-B14F-4D97-AF65-F5344CB8AC3E}">
        <p14:creationId xmlns:p14="http://schemas.microsoft.com/office/powerpoint/2010/main" val="74880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37E7D5-E9AE-4E30-B758-E160584C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MSCKF</a:t>
            </a:r>
            <a:r>
              <a:rPr lang="zh-CN" altLang="en-US" dirty="0"/>
              <a:t>简单回顾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63F7DA9-EB79-4E60-B999-BB3BD24E2F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上式做一下等价变换（为了保证很远点的数值稳定性，乘以逆深度，里面变成归一化齐次坐标）。系统的观测方程就是</a:t>
                </a:r>
                <a:endParaRPr lang="en-US" altLang="zh-CN" dirty="0"/>
              </a:p>
              <a:p>
                <a:endParaRPr lang="en-US" dirty="0"/>
              </a:p>
              <a:p>
                <a:r>
                  <a:rPr lang="zh-CN" altLang="en-US" dirty="0"/>
                  <a:t>对上面的方程线性化，就得到观测方程的</a:t>
                </a:r>
                <a:r>
                  <a:rPr lang="en-US" altLang="zh-CN" dirty="0"/>
                  <a:t>error-state</a:t>
                </a:r>
                <a:r>
                  <a:rPr lang="zh-CN" altLang="en-US" dirty="0"/>
                  <a:t>形式：</a:t>
                </a:r>
                <a:endParaRPr lang="en-US" altLang="zh-CN" dirty="0"/>
              </a:p>
              <a:p>
                <a:endParaRPr lang="en-US" dirty="0"/>
              </a:p>
              <a:p>
                <a:r>
                  <a:rPr lang="zh-CN" altLang="en-US" dirty="0"/>
                  <a:t>但是</a:t>
                </a:r>
                <a:r>
                  <a:rPr lang="en-US" altLang="zh-CN" dirty="0"/>
                  <a:t>MSCKF</a:t>
                </a:r>
                <a:r>
                  <a:rPr lang="zh-CN" altLang="en-US" dirty="0"/>
                  <a:t>要解决</a:t>
                </a:r>
                <a:r>
                  <a:rPr lang="en-US" altLang="zh-CN" dirty="0"/>
                  <a:t>EKF</a:t>
                </a:r>
                <a:r>
                  <a:rPr lang="zh-CN" altLang="en-US" dirty="0"/>
                  <a:t>中存储特征点很占空间的问题。</a:t>
                </a:r>
                <a:r>
                  <a:rPr lang="en-US" altLang="zh-CN" dirty="0"/>
                  <a:t>Trick</a:t>
                </a:r>
                <a:r>
                  <a:rPr lang="zh-CN" altLang="en-US" dirty="0"/>
                  <a:t>：使用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zh-CN" altLang="en-US" dirty="0"/>
                  <a:t>的左零空间矩阵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zh-CN" altLang="en-US" dirty="0"/>
                  <a:t>左乘上式，把和</a:t>
                </a:r>
                <a:r>
                  <a:rPr lang="en-US" altLang="zh-CN" dirty="0"/>
                  <a:t>feature</a:t>
                </a:r>
                <a:r>
                  <a:rPr lang="zh-CN" altLang="en-US" dirty="0"/>
                  <a:t>相关的这一项消掉</a:t>
                </a:r>
                <a:endParaRPr lang="en-US" altLang="zh-CN" dirty="0"/>
              </a:p>
              <a:p>
                <a:endParaRPr lang="en-US" dirty="0"/>
              </a:p>
              <a:p>
                <a:r>
                  <a:rPr lang="en-US" altLang="zh-CN" dirty="0"/>
                  <a:t>MSCKF</a:t>
                </a:r>
                <a:r>
                  <a:rPr lang="zh-CN" altLang="en-US" dirty="0"/>
                  <a:t>中把这个左零空间变换后的方程作为观测的</a:t>
                </a:r>
                <a:r>
                  <a:rPr lang="en-US" altLang="zh-CN" dirty="0"/>
                  <a:t>error-state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63F7DA9-EB79-4E60-B999-BB3BD24E2F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521" r="-58" b="-3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4E932AB1-7142-471A-BD00-9A72F2A9A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071" y="2625189"/>
            <a:ext cx="3305856" cy="6165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614B45-C034-4CAC-AA9C-1545EA1D3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425" y="3695667"/>
            <a:ext cx="3973150" cy="6112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6233C7-36A2-4584-A022-4ADF53668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745" y="5074461"/>
            <a:ext cx="2768509" cy="6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9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9B31A5-17E9-4756-92B7-584F2950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6EC5F-BEAF-4FE2-9406-3B9701C41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045FAC-44BB-48DF-BB4C-4FC64CB5A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8C39400-FD2E-4ED5-95CD-44E496C937E8}"/>
              </a:ext>
            </a:extLst>
          </p:cNvPr>
          <p:cNvSpPr/>
          <p:nvPr/>
        </p:nvSpPr>
        <p:spPr>
          <a:xfrm>
            <a:off x="4874623" y="5752736"/>
            <a:ext cx="1735184" cy="4242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BED05778-E529-49D9-87B5-63FA7223D361}"/>
              </a:ext>
            </a:extLst>
          </p:cNvPr>
          <p:cNvSpPr/>
          <p:nvPr/>
        </p:nvSpPr>
        <p:spPr>
          <a:xfrm>
            <a:off x="6810103" y="3376749"/>
            <a:ext cx="4058194" cy="6270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FF70444-1D85-49CF-AB02-61DB0AA51892}"/>
              </a:ext>
            </a:extLst>
          </p:cNvPr>
          <p:cNvSpPr/>
          <p:nvPr/>
        </p:nvSpPr>
        <p:spPr>
          <a:xfrm>
            <a:off x="6908074" y="3926589"/>
            <a:ext cx="2053045" cy="482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A1481D2-9623-41F6-A506-6DDBAAD9D568}"/>
              </a:ext>
            </a:extLst>
          </p:cNvPr>
          <p:cNvSpPr/>
          <p:nvPr/>
        </p:nvSpPr>
        <p:spPr>
          <a:xfrm>
            <a:off x="6888481" y="4814387"/>
            <a:ext cx="2947850" cy="482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0F530-9CA6-4AF1-BFE7-D3D17472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主要思想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E3BD62-E088-4412-A669-188D0A45D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将</a:t>
            </a:r>
            <a:r>
              <a:rPr lang="en-US" altLang="zh-CN" dirty="0"/>
              <a:t>3D Tracking</a:t>
            </a:r>
            <a:r>
              <a:rPr lang="zh-CN" altLang="en-US" dirty="0"/>
              <a:t>加到</a:t>
            </a:r>
            <a:r>
              <a:rPr lang="en-US" altLang="zh-CN" dirty="0"/>
              <a:t>MSCKF</a:t>
            </a:r>
            <a:r>
              <a:rPr lang="zh-CN" altLang="en-US" dirty="0"/>
              <a:t>的状态中，做联合估计</a:t>
            </a:r>
            <a:endParaRPr lang="en-US" altLang="zh-CN" dirty="0"/>
          </a:p>
          <a:p>
            <a:r>
              <a:rPr lang="zh-CN" altLang="en-US" dirty="0"/>
              <a:t>如何表示</a:t>
            </a:r>
            <a:r>
              <a:rPr lang="en-US" altLang="zh-CN" dirty="0"/>
              <a:t>Target</a:t>
            </a:r>
            <a:r>
              <a:rPr lang="zh-CN" altLang="en-US" dirty="0"/>
              <a:t>的位姿？</a:t>
            </a:r>
            <a:endParaRPr lang="en-US" altLang="zh-CN" dirty="0"/>
          </a:p>
          <a:p>
            <a:r>
              <a:rPr lang="zh-CN" altLang="en-US" dirty="0"/>
              <a:t>如何表示</a:t>
            </a:r>
            <a:r>
              <a:rPr lang="en-US" altLang="zh-CN" dirty="0"/>
              <a:t>Target</a:t>
            </a:r>
            <a:r>
              <a:rPr lang="zh-CN" altLang="en-US" dirty="0"/>
              <a:t>的移动模型？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DB96D-C970-44CD-A2B9-0EC6F7EA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 State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558CDA-49B7-43E0-B2E7-9CEEC30CB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在这篇文章之前，</a:t>
            </a:r>
            <a:r>
              <a:rPr lang="en-US" altLang="zh-CN" dirty="0"/>
              <a:t>Target State</a:t>
            </a:r>
            <a:r>
              <a:rPr lang="zh-CN" altLang="en-US" dirty="0"/>
              <a:t>往往用单点来描述。但这样回丢失很多几何信息，也会因为遮挡等情况而出问题。</a:t>
            </a:r>
            <a:endParaRPr lang="en-US" altLang="zh-CN" dirty="0"/>
          </a:p>
          <a:p>
            <a:r>
              <a:rPr lang="zh-CN" altLang="en-US" dirty="0"/>
              <a:t>这篇文章用一个</a:t>
            </a:r>
            <a:r>
              <a:rPr lang="en-US" altLang="zh-CN" dirty="0"/>
              <a:t>Representative Point</a:t>
            </a:r>
            <a:r>
              <a:rPr lang="zh-CN" altLang="en-US" dirty="0"/>
              <a:t>，      和一个</a:t>
            </a:r>
            <a:r>
              <a:rPr lang="en-US" altLang="zh-CN" dirty="0"/>
              <a:t>orientation         </a:t>
            </a:r>
            <a:r>
              <a:rPr lang="zh-CN" altLang="en-US" dirty="0"/>
              <a:t>，来表述</a:t>
            </a:r>
            <a:r>
              <a:rPr lang="en-US" altLang="zh-CN" dirty="0"/>
              <a:t>Target</a:t>
            </a:r>
            <a:r>
              <a:rPr lang="zh-CN" altLang="en-US" dirty="0"/>
              <a:t>的状态。</a:t>
            </a:r>
            <a:endParaRPr lang="en-US" altLang="zh-CN" dirty="0"/>
          </a:p>
          <a:p>
            <a:r>
              <a:rPr lang="zh-CN" altLang="en-US" dirty="0"/>
              <a:t>此外，还跟踪一些</a:t>
            </a:r>
            <a:r>
              <a:rPr lang="en-US" altLang="zh-CN" dirty="0"/>
              <a:t>Non-Representative Point</a:t>
            </a:r>
            <a:r>
              <a:rPr lang="zh-CN" altLang="en-US" dirty="0"/>
              <a:t>。</a:t>
            </a:r>
            <a:r>
              <a:rPr lang="en-US" altLang="zh-CN" dirty="0"/>
              <a:t>Non-Representative Point</a:t>
            </a:r>
            <a:r>
              <a:rPr lang="zh-CN" altLang="en-US" dirty="0"/>
              <a:t>像</a:t>
            </a:r>
            <a:r>
              <a:rPr lang="en-US" altLang="zh-CN" dirty="0"/>
              <a:t>static feature</a:t>
            </a:r>
            <a:r>
              <a:rPr lang="zh-CN" altLang="en-US" dirty="0"/>
              <a:t>一样，是在整个滑窗内</a:t>
            </a:r>
            <a:r>
              <a:rPr lang="en-US" altLang="zh-CN" dirty="0"/>
              <a:t>Tracking</a:t>
            </a:r>
            <a:r>
              <a:rPr lang="zh-CN" altLang="en-US" dirty="0"/>
              <a:t>到的所有点。区别是</a:t>
            </a:r>
            <a:r>
              <a:rPr lang="en-US" altLang="zh-CN" dirty="0"/>
              <a:t>Non-Representative Point</a:t>
            </a:r>
            <a:r>
              <a:rPr lang="zh-CN" altLang="en-US" dirty="0"/>
              <a:t>是表述在</a:t>
            </a:r>
            <a:r>
              <a:rPr lang="en-US" altLang="zh-CN" dirty="0"/>
              <a:t>Target</a:t>
            </a:r>
            <a:r>
              <a:rPr lang="zh-CN" altLang="en-US" dirty="0"/>
              <a:t>系里的。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D3A73BE-FA4A-458E-81AD-87BE64125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78" y="2776402"/>
            <a:ext cx="683487" cy="4181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D3A863-01AE-49B8-B47F-6561FBB01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182" y="2720804"/>
            <a:ext cx="538299" cy="52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7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BF469-BFDE-4E0F-9509-50D1645A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State Estimation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A2712C-5BB9-4846-8084-F24EF7DCB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Representative Point</a:t>
            </a:r>
            <a:r>
              <a:rPr lang="zh-CN" altLang="en-US" dirty="0"/>
              <a:t>的观测方程和</a:t>
            </a:r>
            <a:r>
              <a:rPr lang="en-US" altLang="zh-CN" dirty="0"/>
              <a:t>static feature</a:t>
            </a:r>
            <a:r>
              <a:rPr lang="zh-CN" altLang="en-US" dirty="0"/>
              <a:t>基本一致，只不过这里         是运动的，每个时刻都要优化一个新值：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Non-Representative Point</a:t>
            </a:r>
            <a:r>
              <a:rPr lang="zh-CN" altLang="en-US" dirty="0"/>
              <a:t>的观测方程。由于每个</a:t>
            </a:r>
            <a:r>
              <a:rPr lang="en-US" altLang="zh-CN" dirty="0"/>
              <a:t>Non-Representative Point</a:t>
            </a:r>
            <a:r>
              <a:rPr lang="zh-CN" altLang="en-US" dirty="0"/>
              <a:t>都是在</a:t>
            </a:r>
            <a:r>
              <a:rPr lang="en-US" altLang="zh-CN" dirty="0"/>
              <a:t>Target</a:t>
            </a:r>
            <a:r>
              <a:rPr lang="zh-CN" altLang="en-US" dirty="0"/>
              <a:t>的坐标系里描述的，所以要多转换一次坐标系：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D92479-8669-4A59-916F-8F9AB564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291" y="2642175"/>
            <a:ext cx="4821419" cy="10297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33565B-82FF-496C-B373-D8881CF9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02" y="2224042"/>
            <a:ext cx="683487" cy="4181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EC8F64-AC2B-469A-BBB9-5A7ACBF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994" y="4980469"/>
            <a:ext cx="6726011" cy="12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8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9098F-5D9F-4128-8656-5232C81F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3D Tracking </a:t>
            </a:r>
            <a:r>
              <a:rPr lang="zh-CN" altLang="en-US" dirty="0"/>
              <a:t>和</a:t>
            </a:r>
            <a:r>
              <a:rPr lang="en-US" altLang="zh-CN" dirty="0"/>
              <a:t>VIO</a:t>
            </a:r>
            <a:r>
              <a:rPr lang="zh-CN" altLang="en-US" dirty="0"/>
              <a:t>的联合估计</a:t>
            </a:r>
            <a:endParaRPr lang="en-US" dirty="0"/>
          </a:p>
        </p:txBody>
      </p:sp>
      <p:pic>
        <p:nvPicPr>
          <p:cNvPr id="4" name="VILTT_RAL">
            <a:hlinkClick r:id="" action="ppaction://media"/>
            <a:extLst>
              <a:ext uri="{FF2B5EF4-FFF2-40B4-BE49-F238E27FC236}">
                <a16:creationId xmlns:a16="http://schemas.microsoft.com/office/drawing/2014/main" id="{24892442-A074-41BE-8101-77C0CDF673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0267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7776B-A141-4B76-B4E5-885B80C4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State Estimation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3B96B2-F837-470D-8A6E-D395E1E7E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关于</a:t>
            </a:r>
            <a:r>
              <a:rPr lang="en-US" altLang="zh-CN" dirty="0"/>
              <a:t>Non-Representative Point</a:t>
            </a:r>
            <a:r>
              <a:rPr lang="zh-CN" altLang="en-US" dirty="0"/>
              <a:t>的观测就可以和</a:t>
            </a:r>
            <a:r>
              <a:rPr lang="en-US" altLang="zh-CN" dirty="0"/>
              <a:t>static feature</a:t>
            </a:r>
            <a:r>
              <a:rPr lang="zh-CN" altLang="en-US" dirty="0"/>
              <a:t>合并在一起。然后也用左零空间消掉。这样</a:t>
            </a:r>
            <a:r>
              <a:rPr lang="en-US" altLang="zh-CN" dirty="0"/>
              <a:t>EKF</a:t>
            </a:r>
            <a:r>
              <a:rPr lang="zh-CN" altLang="en-US" dirty="0"/>
              <a:t>中就不用存储</a:t>
            </a:r>
            <a:r>
              <a:rPr lang="en-US" altLang="zh-CN" dirty="0"/>
              <a:t>Non-Representative Point</a:t>
            </a:r>
            <a:r>
              <a:rPr lang="zh-CN" altLang="en-US" dirty="0"/>
              <a:t>的信息了。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50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8CCAA-B042-48AC-BEAE-C0BF5B64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State Estimation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0C1BFF-F152-4F8B-A6A1-2F56FD591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MSCKF</a:t>
            </a:r>
            <a:r>
              <a:rPr lang="zh-CN" altLang="en-US" dirty="0"/>
              <a:t>中还要求给出</a:t>
            </a:r>
            <a:r>
              <a:rPr lang="en-US" altLang="zh-CN" dirty="0"/>
              <a:t>feature</a:t>
            </a:r>
            <a:r>
              <a:rPr lang="zh-CN" altLang="en-US" dirty="0"/>
              <a:t>的初始估计。</a:t>
            </a:r>
            <a:r>
              <a:rPr lang="en-US" altLang="zh-CN" dirty="0"/>
              <a:t>Non-Representative Point</a:t>
            </a:r>
            <a:r>
              <a:rPr lang="zh-CN" altLang="en-US" dirty="0"/>
              <a:t>满足这个方程。其中</a:t>
            </a:r>
            <a:r>
              <a:rPr lang="en-US" altLang="zh-CN" dirty="0"/>
              <a:t>d</a:t>
            </a:r>
            <a:r>
              <a:rPr lang="zh-CN" altLang="en-US" dirty="0"/>
              <a:t>是深度，</a:t>
            </a:r>
            <a:r>
              <a:rPr lang="en-US" altLang="zh-CN" dirty="0"/>
              <a:t>r</a:t>
            </a:r>
            <a:r>
              <a:rPr lang="zh-CN" altLang="en-US" dirty="0"/>
              <a:t>是</a:t>
            </a:r>
            <a:r>
              <a:rPr lang="en-US" altLang="zh-CN" dirty="0"/>
              <a:t>feature</a:t>
            </a:r>
            <a:r>
              <a:rPr lang="zh-CN" altLang="en-US" dirty="0"/>
              <a:t>的归一化齐次坐标：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r>
              <a:rPr lang="zh-CN" altLang="en-US" dirty="0"/>
              <a:t>上面的方程左乘                             对应的反对称矩阵，刚好就消掉了这一项：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然后就可以解出           的初值。之后可以对          做一个</a:t>
            </a:r>
            <a:r>
              <a:rPr lang="en-US" altLang="zh-CN" dirty="0"/>
              <a:t>local BA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496DD4-D437-48DA-A660-B574C84F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2778035"/>
            <a:ext cx="8058150" cy="76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8F17CE-37F4-4C5A-A60F-2463D5EE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484" y="3591719"/>
            <a:ext cx="2247900" cy="8191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559589-D2B6-4343-B5F7-7C8A3605A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043" y="4632006"/>
            <a:ext cx="8993914" cy="7709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23D78F-80CE-49E6-833D-6A838FEB2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727" y="5561056"/>
            <a:ext cx="867001" cy="667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4D9EDF-B8BF-43A3-9382-0A356027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315" y="5618670"/>
            <a:ext cx="792177" cy="60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8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9B31A5-17E9-4756-92B7-584F2950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6EC5F-BEAF-4FE2-9406-3B9701C41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045FAC-44BB-48DF-BB4C-4FC64CB5A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CFF70444-1D85-49CF-AB02-61DB0AA51892}"/>
              </a:ext>
            </a:extLst>
          </p:cNvPr>
          <p:cNvSpPr/>
          <p:nvPr/>
        </p:nvSpPr>
        <p:spPr>
          <a:xfrm>
            <a:off x="3119846" y="4814863"/>
            <a:ext cx="2542903" cy="6780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4D48A71-63B8-44EA-8FFD-7E669D52BE41}"/>
              </a:ext>
            </a:extLst>
          </p:cNvPr>
          <p:cNvSpPr/>
          <p:nvPr/>
        </p:nvSpPr>
        <p:spPr>
          <a:xfrm>
            <a:off x="4813664" y="5773783"/>
            <a:ext cx="1665514" cy="4031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0DA05F-0B0B-4AD8-B0F3-4EAFAF7C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Motion Model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3AD67C-90A4-475B-B3A6-F1580442C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dirty="0"/>
              <a:t>Model 1.</a:t>
            </a:r>
            <a:r>
              <a:rPr lang="zh-CN" altLang="en-US" dirty="0"/>
              <a:t> </a:t>
            </a:r>
            <a:r>
              <a:rPr lang="en-US" altLang="zh-CN" dirty="0"/>
              <a:t>Constant Global Linear Velocity.</a:t>
            </a:r>
            <a:r>
              <a:rPr lang="zh-CN" altLang="en-US" dirty="0"/>
              <a:t> 这个模型假设</a:t>
            </a:r>
            <a:r>
              <a:rPr lang="en-US" altLang="zh-CN" dirty="0"/>
              <a:t>Target</a:t>
            </a:r>
            <a:r>
              <a:rPr lang="zh-CN" altLang="en-US" dirty="0"/>
              <a:t>在</a:t>
            </a:r>
            <a:r>
              <a:rPr lang="en-US" altLang="zh-CN" dirty="0"/>
              <a:t>Global</a:t>
            </a:r>
            <a:r>
              <a:rPr lang="zh-CN" altLang="en-US" dirty="0"/>
              <a:t>系下的速度和角速度在短时间内是恒定的。这种一般发生在速度和角速度是解耦的情况，比如</a:t>
            </a:r>
            <a:r>
              <a:rPr lang="en-US" altLang="zh-CN" dirty="0"/>
              <a:t>UAV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状态、状态方程、</a:t>
            </a:r>
            <a:r>
              <a:rPr lang="en-US" altLang="zh-CN" dirty="0"/>
              <a:t>Error-state</a:t>
            </a:r>
            <a:r>
              <a:rPr lang="zh-CN" altLang="en-US" dirty="0"/>
              <a:t>的状态方程分别如下：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A4FA21-24DA-4F4F-A32B-3A89411C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153" y="3646306"/>
            <a:ext cx="6150156" cy="111036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E16C2DE-0011-4699-9BB1-A76ECF811347}"/>
              </a:ext>
            </a:extLst>
          </p:cNvPr>
          <p:cNvGrpSpPr/>
          <p:nvPr/>
        </p:nvGrpSpPr>
        <p:grpSpPr>
          <a:xfrm>
            <a:off x="1992834" y="4756671"/>
            <a:ext cx="7864793" cy="1657791"/>
            <a:chOff x="1102859" y="4240688"/>
            <a:chExt cx="7864793" cy="165779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C86926-EE25-4E7B-B00A-EF733A9F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859" y="4240688"/>
              <a:ext cx="5591856" cy="165779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4F33E57-E8EC-4EEF-A0BA-B1B31EA27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9279" y="4462950"/>
              <a:ext cx="2218373" cy="1213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107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96537B-77B9-4D1F-99EC-B7AB9EF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Motion Model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D019E0-F4B5-40B0-BEC7-D1991DA3E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2. Constant Local Linear Velocity. </a:t>
            </a:r>
            <a:r>
              <a:rPr lang="zh-CN" altLang="en-US" dirty="0"/>
              <a:t>这个模型假设</a:t>
            </a:r>
            <a:r>
              <a:rPr lang="en-US" altLang="zh-CN" dirty="0"/>
              <a:t>Target</a:t>
            </a:r>
            <a:r>
              <a:rPr lang="zh-CN" altLang="en-US" dirty="0"/>
              <a:t>的速度在</a:t>
            </a:r>
            <a:r>
              <a:rPr lang="en-US" altLang="zh-CN" dirty="0"/>
              <a:t>Target</a:t>
            </a:r>
            <a:r>
              <a:rPr lang="zh-CN" altLang="en-US" dirty="0"/>
              <a:t>系下是短时间恒定的。但是</a:t>
            </a:r>
            <a:r>
              <a:rPr lang="en-US" altLang="zh-CN" dirty="0"/>
              <a:t>Target</a:t>
            </a:r>
            <a:r>
              <a:rPr lang="zh-CN" altLang="en-US" dirty="0"/>
              <a:t>的角速度还是在</a:t>
            </a:r>
            <a:r>
              <a:rPr lang="en-US" altLang="zh-CN" dirty="0"/>
              <a:t>Global</a:t>
            </a:r>
            <a:r>
              <a:rPr lang="zh-CN" altLang="en-US" dirty="0"/>
              <a:t>系下是短时间恒定的。比如地面的车辆、固定翼飞行器。</a:t>
            </a:r>
            <a:endParaRPr lang="en-US" altLang="zh-CN" dirty="0"/>
          </a:p>
          <a:p>
            <a:r>
              <a:rPr lang="zh-CN" altLang="en-US" dirty="0"/>
              <a:t>状态、状态方程、</a:t>
            </a:r>
            <a:r>
              <a:rPr lang="en-US" altLang="zh-CN" dirty="0"/>
              <a:t>Error-state</a:t>
            </a:r>
            <a:r>
              <a:rPr lang="zh-CN" altLang="en-US" dirty="0"/>
              <a:t>的状态方程分别如下：</a:t>
            </a:r>
            <a:endParaRPr lang="en-US" dirty="0"/>
          </a:p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93C450-C4EE-44A9-BA3E-EBC619C54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821" y="3617187"/>
            <a:ext cx="6342358" cy="111319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121E1CE-8E90-4FFE-A1C8-412C1A7EBA47}"/>
              </a:ext>
            </a:extLst>
          </p:cNvPr>
          <p:cNvGrpSpPr/>
          <p:nvPr/>
        </p:nvGrpSpPr>
        <p:grpSpPr>
          <a:xfrm>
            <a:off x="1759199" y="4730382"/>
            <a:ext cx="8673602" cy="1638693"/>
            <a:chOff x="999444" y="4730382"/>
            <a:chExt cx="8673602" cy="16386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AD849E-A0D0-4EC1-B11B-17B3BFBB0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444" y="4730382"/>
              <a:ext cx="6230847" cy="163869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9997951-A81B-4F47-AFD7-3BD82754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6419" y="4881658"/>
              <a:ext cx="2396627" cy="1295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80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6A59D1-9638-4544-B0FE-602B58CDC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Motion Model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4663A2-843F-4D92-B576-F39EA841B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Model 3. Local Planar Velocity. </a:t>
            </a:r>
            <a:r>
              <a:rPr lang="zh-CN" altLang="en-US" sz="2400" dirty="0"/>
              <a:t>这个模型假设速度都发生在一个平面上，这样的话，一方面，速度在</a:t>
            </a:r>
            <a:r>
              <a:rPr lang="en-US" altLang="zh-CN" sz="2400" dirty="0"/>
              <a:t>Target</a:t>
            </a:r>
            <a:r>
              <a:rPr lang="zh-CN" altLang="en-US" sz="2400" dirty="0"/>
              <a:t>系里是恒定的；另一方面，角速度只有</a:t>
            </a:r>
            <a:r>
              <a:rPr lang="en-US" altLang="zh-CN" sz="2400" dirty="0"/>
              <a:t>yaw</a:t>
            </a:r>
            <a:r>
              <a:rPr lang="zh-CN" altLang="en-US" sz="2400" dirty="0"/>
              <a:t>这个分量。</a:t>
            </a:r>
            <a:r>
              <a:rPr lang="en-US" altLang="zh-CN" sz="2400" dirty="0"/>
              <a:t>Model 3</a:t>
            </a:r>
            <a:r>
              <a:rPr lang="zh-CN" altLang="en-US" sz="2400" dirty="0"/>
              <a:t>其实就是</a:t>
            </a:r>
            <a:r>
              <a:rPr lang="en-US" altLang="zh-CN" sz="2400" dirty="0"/>
              <a:t>Model 2</a:t>
            </a:r>
            <a:r>
              <a:rPr lang="zh-CN" altLang="en-US" sz="2400" dirty="0"/>
              <a:t>限制角速度只能在</a:t>
            </a:r>
            <a:r>
              <a:rPr lang="en-US" altLang="zh-CN" sz="2400" dirty="0"/>
              <a:t>yaw</a:t>
            </a:r>
            <a:r>
              <a:rPr lang="zh-CN" altLang="en-US" sz="2400" dirty="0"/>
              <a:t>上变化。这个模型适用于地面车辆。</a:t>
            </a:r>
            <a:endParaRPr 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AA20BC-002C-443E-A60D-1DB7E7DEF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66" y="3155936"/>
            <a:ext cx="4588738" cy="1801342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3D741E3-4388-4107-B18F-A21C151528EF}"/>
              </a:ext>
            </a:extLst>
          </p:cNvPr>
          <p:cNvGrpSpPr/>
          <p:nvPr/>
        </p:nvGrpSpPr>
        <p:grpSpPr>
          <a:xfrm>
            <a:off x="1993174" y="5015252"/>
            <a:ext cx="9360626" cy="1721160"/>
            <a:chOff x="665117" y="4920599"/>
            <a:chExt cx="9360626" cy="17211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B12340-357F-49E3-8082-819D4CE37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117" y="4920599"/>
              <a:ext cx="5827124" cy="172116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2D9F2B5-C404-4541-8577-91DA0C366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2241" y="4981190"/>
              <a:ext cx="3533502" cy="1599978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E0E71E9-69BE-4848-94AC-5449E55AB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567" y="3767336"/>
            <a:ext cx="4047853" cy="1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05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29AEAB-6A80-4924-BD1C-C74DB15AB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Observability Analysis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B95A5B-88AA-41D8-B7AD-C0EF25C98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能观性分析</a:t>
            </a:r>
            <a:endParaRPr lang="en-US" altLang="zh-CN" dirty="0"/>
          </a:p>
          <a:p>
            <a:r>
              <a:rPr lang="zh-CN" altLang="en-US" dirty="0"/>
              <a:t>这块我还没有看懂</a:t>
            </a:r>
            <a:endParaRPr lang="en-US" altLang="zh-CN" dirty="0"/>
          </a:p>
          <a:p>
            <a:r>
              <a:rPr lang="zh-CN" altLang="en-US" dirty="0"/>
              <a:t>对于理解系统的性质、子空间有用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98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53BADD-FD67-4FBC-8B9A-FC962A138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/>
              <a:t>附录</a:t>
            </a:r>
            <a:r>
              <a:rPr lang="en-US" altLang="zh-CN" sz="4000" dirty="0"/>
              <a:t>——Target Motion Model</a:t>
            </a:r>
            <a:r>
              <a:rPr lang="zh-CN" altLang="en-US" sz="4000" dirty="0"/>
              <a:t>的</a:t>
            </a:r>
            <a:r>
              <a:rPr lang="en-US" altLang="zh-CN" sz="4000" dirty="0"/>
              <a:t>error-state</a:t>
            </a:r>
            <a:r>
              <a:rPr lang="zh-CN" altLang="en-US" sz="4000" dirty="0"/>
              <a:t>推导</a:t>
            </a:r>
            <a:endParaRPr lang="en-US" sz="40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3C8BC5E-E432-4B3E-B685-F32B92601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21843"/>
          <a:stretch/>
        </p:blipFill>
        <p:spPr>
          <a:xfrm>
            <a:off x="319782" y="2325188"/>
            <a:ext cx="3693424" cy="4532812"/>
          </a:xfr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7D67C167-87AF-41E6-A12E-3EDAB4609F6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Model 1.                                        Model 2.                                    Model 3.</a:t>
            </a:r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6C4B93A-F78B-432E-A581-A6D805ABC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4" b="12285"/>
          <a:stretch/>
        </p:blipFill>
        <p:spPr>
          <a:xfrm>
            <a:off x="4123873" y="2325188"/>
            <a:ext cx="4099834" cy="45328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2AD4D90-59C0-4C2C-94A2-EAD0ACFEB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1" b="50000"/>
          <a:stretch/>
        </p:blipFill>
        <p:spPr>
          <a:xfrm>
            <a:off x="8334375" y="2481943"/>
            <a:ext cx="3857625" cy="24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0F530-9CA6-4AF1-BFE7-D3D17472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主要思想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E3BD62-E088-4412-A669-188D0A45D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将</a:t>
            </a:r>
            <a:r>
              <a:rPr lang="en-US" altLang="zh-CN" dirty="0"/>
              <a:t>3D Tracking</a:t>
            </a:r>
            <a:r>
              <a:rPr lang="zh-CN" altLang="en-US" dirty="0"/>
              <a:t>加到</a:t>
            </a:r>
            <a:r>
              <a:rPr lang="en-US" altLang="zh-CN" dirty="0"/>
              <a:t>MSCKF</a:t>
            </a:r>
            <a:r>
              <a:rPr lang="zh-CN" altLang="en-US" dirty="0"/>
              <a:t>的状态中，做联合估计</a:t>
            </a:r>
            <a:endParaRPr lang="en-US" altLang="zh-CN" dirty="0"/>
          </a:p>
          <a:p>
            <a:r>
              <a:rPr lang="zh-CN" altLang="en-US" dirty="0"/>
              <a:t>如何表示</a:t>
            </a:r>
            <a:r>
              <a:rPr lang="en-US" altLang="zh-CN" dirty="0"/>
              <a:t>Target</a:t>
            </a:r>
            <a:r>
              <a:rPr lang="zh-CN" altLang="en-US" dirty="0"/>
              <a:t>的位姿？</a:t>
            </a:r>
            <a:endParaRPr lang="en-US" altLang="zh-CN" dirty="0"/>
          </a:p>
          <a:p>
            <a:r>
              <a:rPr lang="zh-CN" altLang="en-US" dirty="0"/>
              <a:t>如何表示</a:t>
            </a:r>
            <a:r>
              <a:rPr lang="en-US" altLang="zh-CN" dirty="0"/>
              <a:t>Target</a:t>
            </a:r>
            <a:r>
              <a:rPr lang="zh-CN" altLang="en-US" dirty="0"/>
              <a:t>的移动模型？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7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D28E18-40D6-426F-8742-76BCD25F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4968CC-46DE-47C4-BC26-CBAE03D9E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0B14C6-96E9-48CB-9B9D-8C350952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45" t="3084" r="-5354" b="3310"/>
          <a:stretch/>
        </p:blipFill>
        <p:spPr>
          <a:xfrm>
            <a:off x="1" y="-2488"/>
            <a:ext cx="12192000" cy="68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45769D-78AF-47C5-8F77-02F16A58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A54B2-A705-4B0E-A3D2-953F4DA49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4B4B6D-7E36-4BAF-9186-7F5092A39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 b="3310"/>
          <a:stretch/>
        </p:blipFill>
        <p:spPr>
          <a:xfrm>
            <a:off x="615820" y="7818"/>
            <a:ext cx="10987864" cy="68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B11C3-A21B-4480-8FC8-7E6E33B6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515531-2001-4308-A68B-624E4D16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720F4A-A9B7-4DB9-B6A7-66AA1138F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5" b="3039"/>
          <a:stretch/>
        </p:blipFill>
        <p:spPr>
          <a:xfrm>
            <a:off x="593999" y="0"/>
            <a:ext cx="10979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9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444E0-6BD2-4F4A-A3CA-CE268ABE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8FBB80-8FDA-4856-A1AC-B3071978A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A1752C-05EB-441E-AF82-10893E003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 b="3221"/>
          <a:stretch/>
        </p:blipFill>
        <p:spPr>
          <a:xfrm>
            <a:off x="603619" y="-1"/>
            <a:ext cx="10997441" cy="686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5D106F-C2CC-45DB-AB0E-3086BA53F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9CA8FB-E019-415B-804F-B6220151F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8D44D0-A04D-40F3-9EEE-AF4596444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 b="3129"/>
          <a:stretch/>
        </p:blipFill>
        <p:spPr>
          <a:xfrm>
            <a:off x="603957" y="0"/>
            <a:ext cx="10979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6BF085-7170-4E65-8C0D-632295D5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BABAF7-4E3D-4456-9207-82FC5F0DF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468708-3CB4-4FAB-B4D8-A6E1741EA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90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1126</Words>
  <Application>Microsoft Office PowerPoint</Application>
  <PresentationFormat>宽屏</PresentationFormat>
  <Paragraphs>107</Paragraphs>
  <Slides>27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Office 主题​​</vt:lpstr>
      <vt:lpstr>Tightly-Coupled Visual-Inertial Localization and 3-D Rigid-Body Target Tracking</vt:lpstr>
      <vt:lpstr>3D Tracking 和VIO的联合估计</vt:lpstr>
      <vt:lpstr>主要思想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MSCKF简单回顾</vt:lpstr>
      <vt:lpstr>MSCKF简单回顾</vt:lpstr>
      <vt:lpstr>MSCKF简单回顾</vt:lpstr>
      <vt:lpstr>PowerPoint 演示文稿</vt:lpstr>
      <vt:lpstr>MSCKF简单回顾</vt:lpstr>
      <vt:lpstr>MSCKF简单回顾</vt:lpstr>
      <vt:lpstr>PowerPoint 演示文稿</vt:lpstr>
      <vt:lpstr>主要思想</vt:lpstr>
      <vt:lpstr>Target State Estimation</vt:lpstr>
      <vt:lpstr>Target State Estimation</vt:lpstr>
      <vt:lpstr>Target State Estimation</vt:lpstr>
      <vt:lpstr>Target State Estimation</vt:lpstr>
      <vt:lpstr>PowerPoint 演示文稿</vt:lpstr>
      <vt:lpstr>Target Motion Model</vt:lpstr>
      <vt:lpstr>Target Motion Model</vt:lpstr>
      <vt:lpstr>Target Motion Model</vt:lpstr>
      <vt:lpstr>Observability Analysis</vt:lpstr>
      <vt:lpstr>附录——Target Motion Model的error-state推导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Tightly-Coupled Visual-Inertial Localization and 3-D Rigid-Body Target Tracking</dc:title>
  <dc:creator>Erqun Dong</dc:creator>
  <cp:lastModifiedBy>Erqun Dong</cp:lastModifiedBy>
  <cp:revision>97</cp:revision>
  <dcterms:created xsi:type="dcterms:W3CDTF">2019-08-23T08:04:47Z</dcterms:created>
  <dcterms:modified xsi:type="dcterms:W3CDTF">2019-09-11T03:00:29Z</dcterms:modified>
</cp:coreProperties>
</file>