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76" r:id="rId1"/>
  </p:sldMasterIdLst>
  <p:notesMasterIdLst>
    <p:notesMasterId r:id="rId31"/>
  </p:notesMasterIdLst>
  <p:sldIdLst>
    <p:sldId id="256" r:id="rId2"/>
    <p:sldId id="257" r:id="rId3"/>
    <p:sldId id="258" r:id="rId4"/>
    <p:sldId id="277" r:id="rId5"/>
    <p:sldId id="260" r:id="rId6"/>
    <p:sldId id="261" r:id="rId7"/>
    <p:sldId id="278" r:id="rId8"/>
    <p:sldId id="279" r:id="rId9"/>
    <p:sldId id="262" r:id="rId10"/>
    <p:sldId id="265" r:id="rId11"/>
    <p:sldId id="282" r:id="rId12"/>
    <p:sldId id="281" r:id="rId13"/>
    <p:sldId id="290" r:id="rId14"/>
    <p:sldId id="264" r:id="rId15"/>
    <p:sldId id="287" r:id="rId16"/>
    <p:sldId id="267" r:id="rId17"/>
    <p:sldId id="268" r:id="rId18"/>
    <p:sldId id="269" r:id="rId19"/>
    <p:sldId id="270" r:id="rId20"/>
    <p:sldId id="283" r:id="rId21"/>
    <p:sldId id="284" r:id="rId22"/>
    <p:sldId id="286" r:id="rId23"/>
    <p:sldId id="271" r:id="rId24"/>
    <p:sldId id="275" r:id="rId25"/>
    <p:sldId id="276" r:id="rId26"/>
    <p:sldId id="288" r:id="rId27"/>
    <p:sldId id="274" r:id="rId28"/>
    <p:sldId id="291" r:id="rId29"/>
    <p:sldId id="28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BC7C6AC-E068-4C6A-81FC-93834A9DB184}">
          <p14:sldIdLst>
            <p14:sldId id="256"/>
            <p14:sldId id="257"/>
            <p14:sldId id="258"/>
            <p14:sldId id="277"/>
            <p14:sldId id="260"/>
            <p14:sldId id="261"/>
            <p14:sldId id="278"/>
            <p14:sldId id="279"/>
            <p14:sldId id="262"/>
            <p14:sldId id="265"/>
            <p14:sldId id="282"/>
            <p14:sldId id="281"/>
            <p14:sldId id="290"/>
            <p14:sldId id="264"/>
            <p14:sldId id="287"/>
            <p14:sldId id="267"/>
            <p14:sldId id="268"/>
            <p14:sldId id="269"/>
            <p14:sldId id="270"/>
            <p14:sldId id="283"/>
            <p14:sldId id="284"/>
            <p14:sldId id="286"/>
            <p14:sldId id="271"/>
            <p14:sldId id="275"/>
            <p14:sldId id="276"/>
            <p14:sldId id="288"/>
            <p14:sldId id="274"/>
            <p14:sldId id="291"/>
            <p14:sldId id="28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CCCC"/>
    <a:srgbClr val="79BFD9"/>
    <a:srgbClr val="FDEDA1"/>
    <a:srgbClr val="78B758"/>
    <a:srgbClr val="2572B2"/>
    <a:srgbClr val="FBD113"/>
    <a:srgbClr val="E12739"/>
    <a:srgbClr val="677480"/>
    <a:srgbClr val="5C307D"/>
    <a:srgbClr val="009C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35" autoAdjust="0"/>
    <p:restoredTop sz="75899" autoAdjust="0"/>
  </p:normalViewPr>
  <p:slideViewPr>
    <p:cSldViewPr snapToGrid="0">
      <p:cViewPr varScale="1">
        <p:scale>
          <a:sx n="66" d="100"/>
          <a:sy n="66" d="100"/>
        </p:scale>
        <p:origin x="1445"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image" Target="../media/image31.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image" Target="../media/image3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F09174-3F43-46F0-9F84-0E54424E33BA}" type="datetimeFigureOut">
              <a:rPr lang="en-US" smtClean="0"/>
              <a:t>9/10/2019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87D81C-75C7-4564-9045-5886489EA9E9}" type="slidenum">
              <a:rPr lang="en-US" smtClean="0"/>
              <a:t>‹#›</a:t>
            </a:fld>
            <a:endParaRPr lang="en-US"/>
          </a:p>
        </p:txBody>
      </p:sp>
    </p:spTree>
    <p:extLst>
      <p:ext uri="{BB962C8B-B14F-4D97-AF65-F5344CB8AC3E}">
        <p14:creationId xmlns:p14="http://schemas.microsoft.com/office/powerpoint/2010/main" val="2348589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587D81C-75C7-4564-9045-5886489EA9E9}" type="slidenum">
              <a:rPr lang="en-US" smtClean="0"/>
              <a:t>1</a:t>
            </a:fld>
            <a:endParaRPr lang="en-US"/>
          </a:p>
        </p:txBody>
      </p:sp>
    </p:spTree>
    <p:extLst>
      <p:ext uri="{BB962C8B-B14F-4D97-AF65-F5344CB8AC3E}">
        <p14:creationId xmlns:p14="http://schemas.microsoft.com/office/powerpoint/2010/main" val="32373254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Recall virtual antenna alignment for a pair of antennas. </a:t>
            </a:r>
          </a:p>
          <a:p>
            <a:endParaRPr lang="en-US" dirty="0"/>
          </a:p>
          <a:p>
            <a:r>
              <a:rPr lang="en-US" dirty="0"/>
              <a:t>When comparing the multipath profiles of one antenna to a sequence of virtual antennas emulated by the other, we expect to have highest similarity at the same location. </a:t>
            </a:r>
          </a:p>
          <a:p>
            <a:endParaRPr lang="en-US" dirty="0"/>
          </a:p>
          <a:p>
            <a:r>
              <a:rPr lang="en-US" dirty="0"/>
              <a:t>For better precision, we require large peak value and narrow peak width, with high robustness.</a:t>
            </a:r>
          </a:p>
          <a:p>
            <a:endParaRPr lang="en-US" dirty="0"/>
          </a:p>
          <a:p>
            <a:r>
              <a:rPr lang="en-US" dirty="0"/>
              <a:t>To satisfy the requirements, we propose a metric named Time Reversal Resonating Strength (TRRS), which calculates the correlation between two CFRs. This is inspired by the physics Time Reversal Focusing Effect.</a:t>
            </a:r>
          </a:p>
          <a:p>
            <a:endParaRPr lang="en-US" dirty="0"/>
          </a:p>
          <a:p>
            <a:r>
              <a:rPr lang="en-US" dirty="0"/>
              <a:t>We show the self TRRS of three different antennas in the figure. As seen, TRRS meets all the requirements.</a:t>
            </a:r>
          </a:p>
        </p:txBody>
      </p:sp>
      <p:sp>
        <p:nvSpPr>
          <p:cNvPr id="4" name="Slide Number Placeholder 3"/>
          <p:cNvSpPr>
            <a:spLocks noGrp="1"/>
          </p:cNvSpPr>
          <p:nvPr>
            <p:ph type="sldNum" sz="quarter" idx="5"/>
          </p:nvPr>
        </p:nvSpPr>
        <p:spPr/>
        <p:txBody>
          <a:bodyPr/>
          <a:lstStyle/>
          <a:p>
            <a:fld id="{1587D81C-75C7-4564-9045-5886489EA9E9}" type="slidenum">
              <a:rPr lang="en-US" smtClean="0"/>
              <a:t>10</a:t>
            </a:fld>
            <a:endParaRPr lang="en-US"/>
          </a:p>
        </p:txBody>
      </p:sp>
    </p:spTree>
    <p:extLst>
      <p:ext uri="{BB962C8B-B14F-4D97-AF65-F5344CB8AC3E}">
        <p14:creationId xmlns:p14="http://schemas.microsoft.com/office/powerpoint/2010/main" val="26493339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To suppress the noise and further improve the robustness of the super-resolution alignment, we leverage multiple virtual antennas, forming a virtual massive antenna array whose size is the number of channel snapshots.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As shown in the figure, the TRRS touches the maximum only when two antennas are closest to each other and drops when they are separated by only several millimeters.</a:t>
            </a:r>
            <a:endParaRPr lang="en-US" dirty="0"/>
          </a:p>
        </p:txBody>
      </p:sp>
      <p:sp>
        <p:nvSpPr>
          <p:cNvPr id="4" name="Slide Number Placeholder 3"/>
          <p:cNvSpPr>
            <a:spLocks noGrp="1"/>
          </p:cNvSpPr>
          <p:nvPr>
            <p:ph type="sldNum" sz="quarter" idx="5"/>
          </p:nvPr>
        </p:nvSpPr>
        <p:spPr/>
        <p:txBody>
          <a:bodyPr/>
          <a:lstStyle/>
          <a:p>
            <a:fld id="{1587D81C-75C7-4564-9045-5886489EA9E9}" type="slidenum">
              <a:rPr lang="en-US" smtClean="0"/>
              <a:t>11</a:t>
            </a:fld>
            <a:endParaRPr lang="en-US"/>
          </a:p>
        </p:txBody>
      </p:sp>
    </p:spTree>
    <p:extLst>
      <p:ext uri="{BB962C8B-B14F-4D97-AF65-F5344CB8AC3E}">
        <p14:creationId xmlns:p14="http://schemas.microsoft.com/office/powerpoint/2010/main" val="39305119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To pinpoint the precise temporal delay when two antennas are spatially aligned, we match the multipath profile of one antenna against those of the other antenna throughout a sliding window, and obtain a TRRS matrix for each pair of antennas.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An important feature of the proposed virtual antenna alignment is that, even under deviated retracing, we can still obtain noticeable TRRS peaks for motion tracking.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Now, the remaining task is to find aligned antenna pairs and the corresponding alignment delays. </a:t>
            </a:r>
          </a:p>
        </p:txBody>
      </p:sp>
      <p:sp>
        <p:nvSpPr>
          <p:cNvPr id="4" name="Slide Number Placeholder 3"/>
          <p:cNvSpPr>
            <a:spLocks noGrp="1"/>
          </p:cNvSpPr>
          <p:nvPr>
            <p:ph type="sldNum" sz="quarter" idx="5"/>
          </p:nvPr>
        </p:nvSpPr>
        <p:spPr/>
        <p:txBody>
          <a:bodyPr/>
          <a:lstStyle/>
          <a:p>
            <a:fld id="{1587D81C-75C7-4564-9045-5886489EA9E9}" type="slidenum">
              <a:rPr lang="en-US" smtClean="0"/>
              <a:t>12</a:t>
            </a:fld>
            <a:endParaRPr lang="en-US"/>
          </a:p>
        </p:txBody>
      </p:sp>
    </p:spTree>
    <p:extLst>
      <p:ext uri="{BB962C8B-B14F-4D97-AF65-F5344CB8AC3E}">
        <p14:creationId xmlns:p14="http://schemas.microsoft.com/office/powerpoint/2010/main" val="30293136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propose a dynamic programming algorithm to continuously track the alignment delay of each antenna pair during moving. </a:t>
            </a:r>
          </a:p>
          <a:p>
            <a:r>
              <a:rPr lang="en-US" dirty="0"/>
              <a:t/>
            </a:r>
            <a:br>
              <a:rPr lang="en-US" dirty="0"/>
            </a:br>
            <a:r>
              <a:rPr lang="en-US" dirty="0"/>
              <a:t>The rationale behind our algorithm is that for aligned pairs, the TRRS value should be high. Also, since the moving velocity can not change abruptly, the alignment delay should change smoothly. So we reward large peak values, and penalize large peak jumps.</a:t>
            </a:r>
          </a:p>
          <a:p>
            <a:endParaRPr lang="en-US" dirty="0"/>
          </a:p>
          <a:p>
            <a:r>
              <a:rPr lang="en-US" dirty="0"/>
              <a:t>Based on the score function, we select the peak trace producing the best score. </a:t>
            </a:r>
          </a:p>
        </p:txBody>
      </p:sp>
      <p:sp>
        <p:nvSpPr>
          <p:cNvPr id="4" name="Slide Number Placeholder 3"/>
          <p:cNvSpPr>
            <a:spLocks noGrp="1"/>
          </p:cNvSpPr>
          <p:nvPr>
            <p:ph type="sldNum" sz="quarter" idx="5"/>
          </p:nvPr>
        </p:nvSpPr>
        <p:spPr/>
        <p:txBody>
          <a:bodyPr/>
          <a:lstStyle/>
          <a:p>
            <a:fld id="{1587D81C-75C7-4564-9045-5886489EA9E9}" type="slidenum">
              <a:rPr lang="en-US" smtClean="0"/>
              <a:t>14</a:t>
            </a:fld>
            <a:endParaRPr lang="en-US"/>
          </a:p>
        </p:txBody>
      </p:sp>
    </p:spTree>
    <p:extLst>
      <p:ext uri="{BB962C8B-B14F-4D97-AF65-F5344CB8AC3E}">
        <p14:creationId xmlns:p14="http://schemas.microsoft.com/office/powerpoint/2010/main" val="28206007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the scores defined in the last slide, we will select two aligned pairs with highest scores.</a:t>
            </a:r>
          </a:p>
          <a:p>
            <a:endParaRPr lang="en-US" dirty="0"/>
          </a:p>
          <a:p>
            <a:r>
              <a:rPr lang="en-US" dirty="0"/>
              <a:t>Here’s an example of TRRS matrices for all the antenna pairs, involving 4 movements</a:t>
            </a:r>
          </a:p>
          <a:p>
            <a:endParaRPr lang="en-US" dirty="0"/>
          </a:p>
          <a:p>
            <a:r>
              <a:rPr lang="en-US" dirty="0"/>
              <a:t>First, the antenna array moves up, and we would expect antenna pairs 13 and 46 are best aligned.</a:t>
            </a:r>
          </a:p>
          <a:p>
            <a:r>
              <a:rPr lang="en-US" dirty="0"/>
              <a:t>Then, the antenna array moves toward left, the aligned pairs selected should be 16 and 34.</a:t>
            </a:r>
          </a:p>
          <a:p>
            <a:r>
              <a:rPr lang="en-US" dirty="0"/>
              <a:t>Next, moving downwards, the pairs 13 and 46 are again selected, but with opposite time offset.</a:t>
            </a:r>
          </a:p>
          <a:p>
            <a:r>
              <a:rPr lang="en-US" dirty="0"/>
              <a:t>Last, moving toward right.</a:t>
            </a:r>
          </a:p>
        </p:txBody>
      </p:sp>
      <p:sp>
        <p:nvSpPr>
          <p:cNvPr id="4" name="Slide Number Placeholder 3"/>
          <p:cNvSpPr>
            <a:spLocks noGrp="1"/>
          </p:cNvSpPr>
          <p:nvPr>
            <p:ph type="sldNum" sz="quarter" idx="5"/>
          </p:nvPr>
        </p:nvSpPr>
        <p:spPr/>
        <p:txBody>
          <a:bodyPr/>
          <a:lstStyle/>
          <a:p>
            <a:fld id="{1587D81C-75C7-4564-9045-5886489EA9E9}" type="slidenum">
              <a:rPr lang="en-US" smtClean="0"/>
              <a:t>15</a:t>
            </a:fld>
            <a:endParaRPr lang="en-US"/>
          </a:p>
        </p:txBody>
      </p:sp>
    </p:spTree>
    <p:extLst>
      <p:ext uri="{BB962C8B-B14F-4D97-AF65-F5344CB8AC3E}">
        <p14:creationId xmlns:p14="http://schemas.microsoft.com/office/powerpoint/2010/main" val="3172903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when we identify the aligned antenna pair and the corresponding delay, we can calculate the motion parameters as follows:</a:t>
            </a:r>
          </a:p>
          <a:p>
            <a:endParaRPr lang="en-US" dirty="0"/>
          </a:p>
          <a:p>
            <a:r>
              <a:rPr lang="en-US" dirty="0"/>
              <a:t>The moving distance is calculated by integrating the speed estimates.</a:t>
            </a:r>
          </a:p>
          <a:p>
            <a:r>
              <a:rPr lang="en-US" dirty="0"/>
              <a:t>The heading direction is decided by the best aligned antenna pairs.</a:t>
            </a:r>
          </a:p>
          <a:p>
            <a:r>
              <a:rPr lang="en-US" dirty="0"/>
              <a:t>The rotating angle is estimated by dividing the calculated arc length by the radius of antenna array if the rotation is detected.</a:t>
            </a:r>
          </a:p>
        </p:txBody>
      </p:sp>
      <p:sp>
        <p:nvSpPr>
          <p:cNvPr id="4" name="Slide Number Placeholder 3"/>
          <p:cNvSpPr>
            <a:spLocks noGrp="1"/>
          </p:cNvSpPr>
          <p:nvPr>
            <p:ph type="sldNum" sz="quarter" idx="5"/>
          </p:nvPr>
        </p:nvSpPr>
        <p:spPr/>
        <p:txBody>
          <a:bodyPr/>
          <a:lstStyle/>
          <a:p>
            <a:fld id="{1587D81C-75C7-4564-9045-5886489EA9E9}" type="slidenum">
              <a:rPr lang="en-US" smtClean="0"/>
              <a:t>16</a:t>
            </a:fld>
            <a:endParaRPr lang="en-US"/>
          </a:p>
        </p:txBody>
      </p:sp>
    </p:spTree>
    <p:extLst>
      <p:ext uri="{BB962C8B-B14F-4D97-AF65-F5344CB8AC3E}">
        <p14:creationId xmlns:p14="http://schemas.microsoft.com/office/powerpoint/2010/main" val="24525728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Here’s our implementation details: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We implement RIM using Qualcomm  </a:t>
            </a:r>
            <a:r>
              <a:rPr lang="en-US" sz="1200" b="0" i="0" u="none" strike="noStrike" kern="1200" baseline="0" dirty="0" err="1">
                <a:solidFill>
                  <a:schemeClr val="tx1"/>
                </a:solidFill>
                <a:latin typeface="+mn-lt"/>
                <a:ea typeface="+mn-ea"/>
                <a:cs typeface="+mn-cs"/>
              </a:rPr>
              <a:t>WiFi</a:t>
            </a:r>
            <a:r>
              <a:rPr lang="en-US" sz="1200" b="0" i="0" u="none" strike="noStrike" kern="1200" baseline="0" dirty="0">
                <a:solidFill>
                  <a:schemeClr val="tx1"/>
                </a:solidFill>
                <a:latin typeface="+mn-lt"/>
                <a:ea typeface="+mn-ea"/>
                <a:cs typeface="+mn-cs"/>
              </a:rPr>
              <a:t> chipsets.</a:t>
            </a:r>
          </a:p>
          <a:p>
            <a:r>
              <a:rPr lang="en-US" sz="1200" b="0" i="0" u="none" strike="noStrike" kern="1200" baseline="0" dirty="0">
                <a:solidFill>
                  <a:schemeClr val="tx1"/>
                </a:solidFill>
                <a:latin typeface="+mn-lt"/>
                <a:ea typeface="+mn-ea"/>
                <a:cs typeface="+mn-cs"/>
              </a:rPr>
              <a:t>The separation of adjacent antennas is half the wavelength.</a:t>
            </a:r>
          </a:p>
          <a:p>
            <a:r>
              <a:rPr lang="en-US" sz="1200" b="0" i="0" u="none" strike="noStrike" kern="1200" baseline="0" dirty="0">
                <a:solidFill>
                  <a:schemeClr val="tx1"/>
                </a:solidFill>
                <a:latin typeface="+mn-lt"/>
                <a:ea typeface="+mn-ea"/>
                <a:cs typeface="+mn-cs"/>
              </a:rPr>
              <a:t>We perform packet level synchronization for two </a:t>
            </a:r>
            <a:r>
              <a:rPr lang="en-US" sz="1200" b="0" i="0" u="none" strike="noStrike" kern="1200" baseline="0" dirty="0" err="1">
                <a:solidFill>
                  <a:schemeClr val="tx1"/>
                </a:solidFill>
                <a:latin typeface="+mn-lt"/>
                <a:ea typeface="+mn-ea"/>
                <a:cs typeface="+mn-cs"/>
              </a:rPr>
              <a:t>wifi</a:t>
            </a:r>
            <a:r>
              <a:rPr lang="en-US" sz="1200" b="0" i="0" u="none" strike="noStrike" kern="1200" baseline="0" dirty="0">
                <a:solidFill>
                  <a:schemeClr val="tx1"/>
                </a:solidFill>
                <a:latin typeface="+mn-lt"/>
                <a:ea typeface="+mn-ea"/>
                <a:cs typeface="+mn-cs"/>
              </a:rPr>
              <a:t> cards according to the sequence number of the received packet. </a:t>
            </a:r>
          </a:p>
          <a:p>
            <a:r>
              <a:rPr lang="en-US" sz="1200" b="0" i="0" u="none" strike="noStrike" kern="1200" baseline="0" dirty="0">
                <a:solidFill>
                  <a:schemeClr val="tx1"/>
                </a:solidFill>
                <a:latin typeface="+mn-lt"/>
                <a:ea typeface="+mn-ea"/>
                <a:cs typeface="+mn-cs"/>
              </a:rPr>
              <a:t>We use the same chipset as an AP and power it with a battery so that we can move it easily to different locations.</a:t>
            </a:r>
          </a:p>
        </p:txBody>
      </p:sp>
      <p:sp>
        <p:nvSpPr>
          <p:cNvPr id="4" name="Slide Number Placeholder 3"/>
          <p:cNvSpPr>
            <a:spLocks noGrp="1"/>
          </p:cNvSpPr>
          <p:nvPr>
            <p:ph type="sldNum" sz="quarter" idx="5"/>
          </p:nvPr>
        </p:nvSpPr>
        <p:spPr/>
        <p:txBody>
          <a:bodyPr/>
          <a:lstStyle/>
          <a:p>
            <a:fld id="{1587D81C-75C7-4564-9045-5886489EA9E9}" type="slidenum">
              <a:rPr lang="en-US" smtClean="0"/>
              <a:t>17</a:t>
            </a:fld>
            <a:endParaRPr lang="en-US"/>
          </a:p>
        </p:txBody>
      </p:sp>
    </p:spTree>
    <p:extLst>
      <p:ext uri="{BB962C8B-B14F-4D97-AF65-F5344CB8AC3E}">
        <p14:creationId xmlns:p14="http://schemas.microsoft.com/office/powerpoint/2010/main" val="29603599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do experiments using a single AP,  at different locations shown in the figure. </a:t>
            </a:r>
          </a:p>
          <a:p>
            <a:endParaRPr lang="en-US" dirty="0"/>
          </a:p>
          <a:p>
            <a:r>
              <a:rPr lang="en-US" dirty="0"/>
              <a:t>We test both LOS and NLOS areas over a large space of 28m * 36 m. </a:t>
            </a:r>
          </a:p>
          <a:p>
            <a:endParaRPr lang="en-US" dirty="0"/>
          </a:p>
          <a:p>
            <a:r>
              <a:rPr lang="en-US" dirty="0"/>
              <a:t>Now we show some key results. </a:t>
            </a:r>
          </a:p>
          <a:p>
            <a:endParaRPr lang="en-US" dirty="0"/>
          </a:p>
        </p:txBody>
      </p:sp>
      <p:sp>
        <p:nvSpPr>
          <p:cNvPr id="4" name="Slide Number Placeholder 3"/>
          <p:cNvSpPr>
            <a:spLocks noGrp="1"/>
          </p:cNvSpPr>
          <p:nvPr>
            <p:ph type="sldNum" sz="quarter" idx="5"/>
          </p:nvPr>
        </p:nvSpPr>
        <p:spPr/>
        <p:txBody>
          <a:bodyPr/>
          <a:lstStyle/>
          <a:p>
            <a:fld id="{1587D81C-75C7-4564-9045-5886489EA9E9}" type="slidenum">
              <a:rPr lang="en-US" smtClean="0"/>
              <a:t>18</a:t>
            </a:fld>
            <a:endParaRPr lang="en-US"/>
          </a:p>
        </p:txBody>
      </p:sp>
    </p:spTree>
    <p:extLst>
      <p:ext uri="{BB962C8B-B14F-4D97-AF65-F5344CB8AC3E}">
        <p14:creationId xmlns:p14="http://schemas.microsoft.com/office/powerpoint/2010/main" val="23397226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test two cases for moving distance, on desktop and on cart. </a:t>
            </a:r>
          </a:p>
          <a:p>
            <a:endParaRPr lang="en-US" dirty="0"/>
          </a:p>
          <a:p>
            <a:r>
              <a:rPr lang="en-US" dirty="0"/>
              <a:t>The results show a median error of 2.3 cm for on desktop tracking, and 8.4 cm for on cart moving.</a:t>
            </a:r>
          </a:p>
          <a:p>
            <a:endParaRPr lang="en-US" dirty="0"/>
          </a:p>
          <a:p>
            <a:r>
              <a:rPr lang="en-US" dirty="0"/>
              <a:t>The 90 percentile error is only 15 cm for a moving over 10 meters.</a:t>
            </a:r>
          </a:p>
          <a:p>
            <a:endParaRPr lang="en-US" dirty="0"/>
          </a:p>
        </p:txBody>
      </p:sp>
      <p:sp>
        <p:nvSpPr>
          <p:cNvPr id="4" name="Slide Number Placeholder 3"/>
          <p:cNvSpPr>
            <a:spLocks noGrp="1"/>
          </p:cNvSpPr>
          <p:nvPr>
            <p:ph type="sldNum" sz="quarter" idx="5"/>
          </p:nvPr>
        </p:nvSpPr>
        <p:spPr/>
        <p:txBody>
          <a:bodyPr/>
          <a:lstStyle/>
          <a:p>
            <a:fld id="{1587D81C-75C7-4564-9045-5886489EA9E9}" type="slidenum">
              <a:rPr lang="en-US" smtClean="0"/>
              <a:t>19</a:t>
            </a:fld>
            <a:endParaRPr lang="en-US"/>
          </a:p>
        </p:txBody>
      </p:sp>
    </p:spTree>
    <p:extLst>
      <p:ext uri="{BB962C8B-B14F-4D97-AF65-F5344CB8AC3E}">
        <p14:creationId xmlns:p14="http://schemas.microsoft.com/office/powerpoint/2010/main" val="5667319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For heading direction, we traverse a 90 degree range with an increment of 10 degrees, together with their opposite directions.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Most of the estimates are either correct without any error or with 10◦ errors, because RIM only resolves</a:t>
            </a:r>
          </a:p>
          <a:p>
            <a:r>
              <a:rPr lang="en-US" sz="1200" b="0" i="0" u="none" strike="noStrike" kern="1200" baseline="0" dirty="0">
                <a:solidFill>
                  <a:schemeClr val="tx1"/>
                </a:solidFill>
                <a:latin typeface="+mn-lt"/>
                <a:ea typeface="+mn-ea"/>
                <a:cs typeface="+mn-cs"/>
              </a:rPr>
              <a:t>a set of discrete directions that are integral multiples of 30◦.</a:t>
            </a:r>
            <a:endParaRPr lang="en-US" dirty="0"/>
          </a:p>
        </p:txBody>
      </p:sp>
      <p:sp>
        <p:nvSpPr>
          <p:cNvPr id="4" name="Slide Number Placeholder 3"/>
          <p:cNvSpPr>
            <a:spLocks noGrp="1"/>
          </p:cNvSpPr>
          <p:nvPr>
            <p:ph type="sldNum" sz="quarter" idx="5"/>
          </p:nvPr>
        </p:nvSpPr>
        <p:spPr/>
        <p:txBody>
          <a:bodyPr/>
          <a:lstStyle/>
          <a:p>
            <a:fld id="{1587D81C-75C7-4564-9045-5886489EA9E9}" type="slidenum">
              <a:rPr lang="en-US" smtClean="0"/>
              <a:t>20</a:t>
            </a:fld>
            <a:endParaRPr lang="en-US"/>
          </a:p>
        </p:txBody>
      </p:sp>
    </p:spTree>
    <p:extLst>
      <p:ext uri="{BB962C8B-B14F-4D97-AF65-F5344CB8AC3E}">
        <p14:creationId xmlns:p14="http://schemas.microsoft.com/office/powerpoint/2010/main" val="2976475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Motion measurements are crucial for a large range of applications, including robot navigation, indoor tracking, and mobile gaming, and have been widely used in robots, drones, various consumer electronics, and basically anything that moves.</a:t>
            </a:r>
            <a:endParaRPr lang="en-US" dirty="0"/>
          </a:p>
        </p:txBody>
      </p:sp>
      <p:sp>
        <p:nvSpPr>
          <p:cNvPr id="4" name="Slide Number Placeholder 3"/>
          <p:cNvSpPr>
            <a:spLocks noGrp="1"/>
          </p:cNvSpPr>
          <p:nvPr>
            <p:ph type="sldNum" sz="quarter" idx="5"/>
          </p:nvPr>
        </p:nvSpPr>
        <p:spPr/>
        <p:txBody>
          <a:bodyPr/>
          <a:lstStyle/>
          <a:p>
            <a:fld id="{1587D81C-75C7-4564-9045-5886489EA9E9}" type="slidenum">
              <a:rPr lang="en-US" smtClean="0"/>
              <a:t>2</a:t>
            </a:fld>
            <a:endParaRPr lang="en-US"/>
          </a:p>
        </p:txBody>
      </p:sp>
    </p:spTree>
    <p:extLst>
      <p:ext uri="{BB962C8B-B14F-4D97-AF65-F5344CB8AC3E}">
        <p14:creationId xmlns:p14="http://schemas.microsoft.com/office/powerpoint/2010/main" val="19244024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For the rotating angle, we manually rotate the array on the desk surface for different angles.</a:t>
            </a:r>
          </a:p>
          <a:p>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results give a median error of roughly 30◦, which is worse than gyroscope.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Nevertheless, the results still validate the feasibility.</a:t>
            </a:r>
          </a:p>
        </p:txBody>
      </p:sp>
      <p:sp>
        <p:nvSpPr>
          <p:cNvPr id="4" name="Slide Number Placeholder 3"/>
          <p:cNvSpPr>
            <a:spLocks noGrp="1"/>
          </p:cNvSpPr>
          <p:nvPr>
            <p:ph type="sldNum" sz="quarter" idx="5"/>
          </p:nvPr>
        </p:nvSpPr>
        <p:spPr/>
        <p:txBody>
          <a:bodyPr/>
          <a:lstStyle/>
          <a:p>
            <a:fld id="{1587D81C-75C7-4564-9045-5886489EA9E9}" type="slidenum">
              <a:rPr lang="en-US" smtClean="0"/>
              <a:t>21</a:t>
            </a:fld>
            <a:endParaRPr lang="en-US"/>
          </a:p>
        </p:txBody>
      </p:sp>
    </p:spTree>
    <p:extLst>
      <p:ext uri="{BB962C8B-B14F-4D97-AF65-F5344CB8AC3E}">
        <p14:creationId xmlns:p14="http://schemas.microsoft.com/office/powerpoint/2010/main" val="37120807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study the impacts of several key factors. </a:t>
            </a:r>
          </a:p>
          <a:p>
            <a:endParaRPr lang="en-US" dirty="0"/>
          </a:p>
          <a:p>
            <a:r>
              <a:rPr lang="en-US" dirty="0"/>
              <a:t>As seen, the performance of RIM is resilient to the moving distance and the AP locations. The performance can improve significantly with higher sampling rate and more virtual antennas. </a:t>
            </a:r>
          </a:p>
        </p:txBody>
      </p:sp>
      <p:sp>
        <p:nvSpPr>
          <p:cNvPr id="4" name="Slide Number Placeholder 3"/>
          <p:cNvSpPr>
            <a:spLocks noGrp="1"/>
          </p:cNvSpPr>
          <p:nvPr>
            <p:ph type="sldNum" sz="quarter" idx="5"/>
          </p:nvPr>
        </p:nvSpPr>
        <p:spPr/>
        <p:txBody>
          <a:bodyPr/>
          <a:lstStyle/>
          <a:p>
            <a:fld id="{1587D81C-75C7-4564-9045-5886489EA9E9}" type="slidenum">
              <a:rPr lang="en-US" smtClean="0"/>
              <a:t>22</a:t>
            </a:fld>
            <a:endParaRPr lang="en-US"/>
          </a:p>
        </p:txBody>
      </p:sp>
    </p:spTree>
    <p:extLst>
      <p:ext uri="{BB962C8B-B14F-4D97-AF65-F5344CB8AC3E}">
        <p14:creationId xmlns:p14="http://schemas.microsoft.com/office/powerpoint/2010/main" val="21027498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the first system towards RF-based inertial measurements, we also demonstrate some potential applications. </a:t>
            </a:r>
          </a:p>
          <a:p>
            <a:endParaRPr lang="en-US" dirty="0"/>
          </a:p>
          <a:p>
            <a:r>
              <a:rPr lang="en-US" dirty="0"/>
              <a:t>We first show its capability for handwriting. </a:t>
            </a:r>
          </a:p>
          <a:p>
            <a:endParaRPr lang="en-US" dirty="0"/>
          </a:p>
          <a:p>
            <a:r>
              <a:rPr lang="en-US" dirty="0"/>
              <a:t>We write letters on a desk surface by moving the array, and the result is shown in the picture, which is pretty close to vision ground truth.</a:t>
            </a:r>
          </a:p>
          <a:p>
            <a:endParaRPr lang="en-US" dirty="0"/>
          </a:p>
        </p:txBody>
      </p:sp>
      <p:sp>
        <p:nvSpPr>
          <p:cNvPr id="4" name="Slide Number Placeholder 3"/>
          <p:cNvSpPr>
            <a:spLocks noGrp="1"/>
          </p:cNvSpPr>
          <p:nvPr>
            <p:ph type="sldNum" sz="quarter" idx="5"/>
          </p:nvPr>
        </p:nvSpPr>
        <p:spPr/>
        <p:txBody>
          <a:bodyPr/>
          <a:lstStyle/>
          <a:p>
            <a:fld id="{1587D81C-75C7-4564-9045-5886489EA9E9}" type="slidenum">
              <a:rPr lang="en-US" smtClean="0"/>
              <a:t>23</a:t>
            </a:fld>
            <a:endParaRPr lang="en-US"/>
          </a:p>
        </p:txBody>
      </p:sp>
    </p:spTree>
    <p:extLst>
      <p:ext uri="{BB962C8B-B14F-4D97-AF65-F5344CB8AC3E}">
        <p14:creationId xmlns:p14="http://schemas.microsoft.com/office/powerpoint/2010/main" val="13666899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We also built a prototype for basic gesture control with one </a:t>
            </a:r>
            <a:r>
              <a:rPr lang="en-US" sz="1200" b="0" i="0" u="none" strike="noStrike" kern="1200" baseline="0" dirty="0" err="1">
                <a:solidFill>
                  <a:schemeClr val="tx1"/>
                </a:solidFill>
                <a:latin typeface="+mn-lt"/>
                <a:ea typeface="+mn-ea"/>
                <a:cs typeface="+mn-cs"/>
              </a:rPr>
              <a:t>WiFi</a:t>
            </a:r>
            <a:r>
              <a:rPr lang="en-US" sz="1200" b="0" i="0" u="none" strike="noStrike" kern="1200" baseline="0" dirty="0">
                <a:solidFill>
                  <a:schemeClr val="tx1"/>
                </a:solidFill>
                <a:latin typeface="+mn-lt"/>
                <a:ea typeface="+mn-ea"/>
                <a:cs typeface="+mn-cs"/>
              </a:rPr>
              <a:t> card of three chip antennas.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experiments involve three users, each performing four different gestures, moving towards left/right/up/down.</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results show reliable detection rate of more than 96%. </a:t>
            </a:r>
          </a:p>
          <a:p>
            <a:endParaRPr lang="en-US" dirty="0"/>
          </a:p>
        </p:txBody>
      </p:sp>
      <p:sp>
        <p:nvSpPr>
          <p:cNvPr id="4" name="Slide Number Placeholder 3"/>
          <p:cNvSpPr>
            <a:spLocks noGrp="1"/>
          </p:cNvSpPr>
          <p:nvPr>
            <p:ph type="sldNum" sz="quarter" idx="5"/>
          </p:nvPr>
        </p:nvSpPr>
        <p:spPr/>
        <p:txBody>
          <a:bodyPr/>
          <a:lstStyle/>
          <a:p>
            <a:fld id="{1587D81C-75C7-4564-9045-5886489EA9E9}" type="slidenum">
              <a:rPr lang="en-US" smtClean="0"/>
              <a:t>24</a:t>
            </a:fld>
            <a:endParaRPr lang="en-US"/>
          </a:p>
        </p:txBody>
      </p:sp>
    </p:spTree>
    <p:extLst>
      <p:ext uri="{BB962C8B-B14F-4D97-AF65-F5344CB8AC3E}">
        <p14:creationId xmlns:p14="http://schemas.microsoft.com/office/powerpoint/2010/main" val="5295504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we integrate two setups for application in indoor tracking. </a:t>
            </a:r>
          </a:p>
          <a:p>
            <a:endParaRPr lang="en-US" dirty="0"/>
          </a:p>
          <a:p>
            <a:r>
              <a:rPr lang="en-US" dirty="0"/>
              <a:t>First, we directly use the hexagonal array, which can resolve sideway movement, that is common in robots and machines. </a:t>
            </a:r>
          </a:p>
          <a:p>
            <a:endParaRPr lang="en-US" dirty="0"/>
          </a:p>
          <a:p>
            <a:r>
              <a:rPr lang="en-US" dirty="0"/>
              <a:t>Second, we demonstrate the benefits of fusing RIM with traditional IMU. Specifically, we use RIM for distance estimation and use IMU for direction estimation. In this case, we only need one </a:t>
            </a:r>
            <a:r>
              <a:rPr lang="en-US" dirty="0" err="1"/>
              <a:t>WiFi</a:t>
            </a:r>
            <a:r>
              <a:rPr lang="en-US" dirty="0"/>
              <a:t> card with a linear array. </a:t>
            </a:r>
          </a:p>
          <a:p>
            <a:endParaRPr lang="en-US" dirty="0"/>
          </a:p>
          <a:p>
            <a:r>
              <a:rPr lang="en-US" dirty="0"/>
              <a:t>The results are shown in the figure, both showing remarkable tracking results. </a:t>
            </a:r>
          </a:p>
          <a:p>
            <a:endParaRPr lang="en-US" dirty="0"/>
          </a:p>
        </p:txBody>
      </p:sp>
      <p:sp>
        <p:nvSpPr>
          <p:cNvPr id="4" name="Slide Number Placeholder 3"/>
          <p:cNvSpPr>
            <a:spLocks noGrp="1"/>
          </p:cNvSpPr>
          <p:nvPr>
            <p:ph type="sldNum" sz="quarter" idx="5"/>
          </p:nvPr>
        </p:nvSpPr>
        <p:spPr/>
        <p:txBody>
          <a:bodyPr/>
          <a:lstStyle/>
          <a:p>
            <a:fld id="{1587D81C-75C7-4564-9045-5886489EA9E9}" type="slidenum">
              <a:rPr lang="en-US" smtClean="0"/>
              <a:t>25</a:t>
            </a:fld>
            <a:endParaRPr lang="en-US"/>
          </a:p>
        </p:txBody>
      </p:sp>
    </p:spTree>
    <p:extLst>
      <p:ext uri="{BB962C8B-B14F-4D97-AF65-F5344CB8AC3E}">
        <p14:creationId xmlns:p14="http://schemas.microsoft.com/office/powerpoint/2010/main" val="39474053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RIM is an early step towards ubiquitous and precise RF-based inertial measurement, and there is obviously room for continued research in various perspectives.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Such as angle resolution, breaking the l</a:t>
            </a:r>
            <a:r>
              <a:rPr lang="en-US" dirty="0"/>
              <a:t>imitation of rotating angle, motion in 3D, and fusing with inertial sensors</a:t>
            </a:r>
          </a:p>
          <a:p>
            <a:endParaRPr lang="en-US" dirty="0"/>
          </a:p>
        </p:txBody>
      </p:sp>
      <p:sp>
        <p:nvSpPr>
          <p:cNvPr id="4" name="Slide Number Placeholder 3"/>
          <p:cNvSpPr>
            <a:spLocks noGrp="1"/>
          </p:cNvSpPr>
          <p:nvPr>
            <p:ph type="sldNum" sz="quarter" idx="5"/>
          </p:nvPr>
        </p:nvSpPr>
        <p:spPr/>
        <p:txBody>
          <a:bodyPr/>
          <a:lstStyle/>
          <a:p>
            <a:fld id="{1587D81C-75C7-4564-9045-5886489EA9E9}" type="slidenum">
              <a:rPr lang="en-US" smtClean="0"/>
              <a:t>27</a:t>
            </a:fld>
            <a:endParaRPr lang="en-US"/>
          </a:p>
        </p:txBody>
      </p:sp>
    </p:spTree>
    <p:extLst>
      <p:ext uri="{BB962C8B-B14F-4D97-AF65-F5344CB8AC3E}">
        <p14:creationId xmlns:p14="http://schemas.microsoft.com/office/powerpoint/2010/main" val="18911911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587D81C-75C7-4564-9045-5886489EA9E9}" type="slidenum">
              <a:rPr lang="en-US" smtClean="0"/>
              <a:t>29</a:t>
            </a:fld>
            <a:endParaRPr lang="en-US"/>
          </a:p>
        </p:txBody>
      </p:sp>
    </p:spTree>
    <p:extLst>
      <p:ext uri="{BB962C8B-B14F-4D97-AF65-F5344CB8AC3E}">
        <p14:creationId xmlns:p14="http://schemas.microsoft.com/office/powerpoint/2010/main" val="1521700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dirty="0"/>
              <a:t>To measure the motion parameters: namely the moving distance, heading direction and rotating angle, the mainstream has been resorting to inertial measure unit, which is composed of accelerometer that can measure the linear acceleration, magnetometer which estimates the magnetic north, and gyroscope calculating the angular velocity. </a:t>
            </a:r>
          </a:p>
          <a:p>
            <a:pPr fontAlgn="t"/>
            <a:endParaRPr lang="en-US" dirty="0"/>
          </a:p>
          <a:p>
            <a:pPr fontAlgn="t"/>
            <a:r>
              <a:rPr lang="en-US" dirty="0"/>
              <a:t>Because of the increasing demand for accurate motion tracking, the IMU market is forecast to reach over 21 billion by year 2022. However, there are significant limitations in IMU sensors: The accelerometer has noisy readings. The gyroscope is notorious for its accumulative error. The magnetometer is severely affected by ferromagnetic </a:t>
            </a:r>
            <a:r>
              <a:rPr lang="en-US" sz="1200" b="0" i="0" kern="1200" dirty="0">
                <a:solidFill>
                  <a:schemeClr val="tx1"/>
                </a:solidFill>
                <a:effectLst/>
                <a:latin typeface="+mn-lt"/>
                <a:ea typeface="+mn-ea"/>
                <a:cs typeface="+mn-cs"/>
              </a:rPr>
              <a:t>interference that is common in typical indoor environments.</a:t>
            </a:r>
          </a:p>
          <a:p>
            <a:pPr fontAlgn="t"/>
            <a:endParaRPr lang="en-US" sz="1200" b="0" i="0" kern="1200" dirty="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These limitations prevent many applications that require accurate motion processing.</a:t>
            </a:r>
          </a:p>
        </p:txBody>
      </p:sp>
      <p:sp>
        <p:nvSpPr>
          <p:cNvPr id="4" name="Slide Number Placeholder 3"/>
          <p:cNvSpPr>
            <a:spLocks noGrp="1"/>
          </p:cNvSpPr>
          <p:nvPr>
            <p:ph type="sldNum" sz="quarter" idx="5"/>
          </p:nvPr>
        </p:nvSpPr>
        <p:spPr/>
        <p:txBody>
          <a:bodyPr/>
          <a:lstStyle/>
          <a:p>
            <a:fld id="{1587D81C-75C7-4564-9045-5886489EA9E9}" type="slidenum">
              <a:rPr lang="en-US" smtClean="0"/>
              <a:t>3</a:t>
            </a:fld>
            <a:endParaRPr lang="en-US"/>
          </a:p>
        </p:txBody>
      </p:sp>
    </p:spTree>
    <p:extLst>
      <p:ext uri="{BB962C8B-B14F-4D97-AF65-F5344CB8AC3E}">
        <p14:creationId xmlns:p14="http://schemas.microsoft.com/office/powerpoint/2010/main" val="23748099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When your connection to the </a:t>
            </a:r>
            <a:r>
              <a:rPr lang="en-US" altLang="zh-CN" dirty="0" err="1"/>
              <a:t>sigcomm</a:t>
            </a:r>
            <a:r>
              <a:rPr lang="en-US" altLang="zh-CN" dirty="0"/>
              <a:t> </a:t>
            </a:r>
            <a:r>
              <a:rPr lang="en-US" altLang="zh-CN" dirty="0" err="1"/>
              <a:t>WiFI</a:t>
            </a:r>
            <a:r>
              <a:rPr lang="en-US" altLang="zh-CN" dirty="0"/>
              <a:t> got rejected outside the designated area, you should know that radio signals have been utilized for localization and tracking. They are mainly using geometric parameters like </a:t>
            </a:r>
            <a:r>
              <a:rPr lang="en-US" altLang="zh-CN" dirty="0" err="1"/>
              <a:t>AoA</a:t>
            </a:r>
            <a:r>
              <a:rPr lang="en-US" altLang="zh-CN" dirty="0"/>
              <a:t> and </a:t>
            </a:r>
            <a:r>
              <a:rPr lang="en-US" altLang="zh-CN" dirty="0" err="1"/>
              <a:t>ToF</a:t>
            </a:r>
            <a:r>
              <a:rPr lang="en-US" altLang="zh-CN"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To do so, they require phased arrays of many antennas; Following triangulation, they need multiple precisely installed APs with accurate location and orientation information;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However, they degenerate or even fail in complex multipath scenarios, which are typical indoors; what’s worse, they can only estimate the location, but not the motion parameters we want.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For them, because they need to extract the direct path, multipaths is still their enemy.</a:t>
            </a:r>
          </a:p>
        </p:txBody>
      </p:sp>
      <p:sp>
        <p:nvSpPr>
          <p:cNvPr id="4" name="灯片编号占位符 3"/>
          <p:cNvSpPr>
            <a:spLocks noGrp="1"/>
          </p:cNvSpPr>
          <p:nvPr>
            <p:ph type="sldNum" sz="quarter" idx="10"/>
          </p:nvPr>
        </p:nvSpPr>
        <p:spPr/>
        <p:txBody>
          <a:bodyPr/>
          <a:lstStyle/>
          <a:p>
            <a:fld id="{1587D81C-75C7-4564-9045-5886489EA9E9}" type="slidenum">
              <a:rPr lang="en-US" smtClean="0"/>
              <a:t>4</a:t>
            </a:fld>
            <a:endParaRPr lang="en-US"/>
          </a:p>
        </p:txBody>
      </p:sp>
    </p:spTree>
    <p:extLst>
      <p:ext uri="{BB962C8B-B14F-4D97-AF65-F5344CB8AC3E}">
        <p14:creationId xmlns:p14="http://schemas.microsoft.com/office/powerpoint/2010/main" val="2992097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work, RIM enables the RF signal to do motion measurements using commercial </a:t>
            </a:r>
            <a:r>
              <a:rPr lang="en-US" dirty="0" err="1"/>
              <a:t>WiFi</a:t>
            </a:r>
            <a:r>
              <a:rPr lang="en-US" dirty="0"/>
              <a:t>.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It has minimal requirements of hardware: it only needs antennas available on </a:t>
            </a:r>
            <a:r>
              <a:rPr lang="en-US" sz="1200" b="0" i="0" u="none" strike="noStrike" kern="1200" baseline="0" dirty="0" err="1">
                <a:solidFill>
                  <a:schemeClr val="tx1"/>
                </a:solidFill>
                <a:latin typeface="+mn-lt"/>
                <a:ea typeface="+mn-ea"/>
                <a:cs typeface="+mn-cs"/>
              </a:rPr>
              <a:t>WiFi</a:t>
            </a:r>
            <a:r>
              <a:rPr lang="en-US" sz="1200" b="0" i="0" u="none" strike="noStrike" kern="1200" baseline="0" dirty="0">
                <a:solidFill>
                  <a:schemeClr val="tx1"/>
                </a:solidFill>
                <a:latin typeface="+mn-lt"/>
                <a:ea typeface="+mn-ea"/>
                <a:cs typeface="+mn-cs"/>
              </a:rPr>
              <a:t> receivers, in addition to a single arbitrarily placed AP as a transmitter, without knowing the AP’s location or orientation.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In contrast to many prior indoor tracking techniques that are flawed in NLOS, RIM embraces multipath and works anywhere the AP signal can reach.</a:t>
            </a:r>
          </a:p>
          <a:p>
            <a:endParaRPr lang="en-US" sz="1200" b="0" i="0" u="none" strike="noStrike" kern="1200" baseline="0" dirty="0">
              <a:solidFill>
                <a:schemeClr val="tx1"/>
              </a:solidFill>
              <a:latin typeface="+mn-lt"/>
              <a:ea typeface="+mn-ea"/>
              <a:cs typeface="+mn-cs"/>
            </a:endParaRPr>
          </a:p>
          <a:p>
            <a:r>
              <a:rPr lang="en-US" dirty="0"/>
              <a:t>We painted a rosy picture here, but how do we achieve all the nice features in our system?</a:t>
            </a:r>
          </a:p>
        </p:txBody>
      </p:sp>
      <p:sp>
        <p:nvSpPr>
          <p:cNvPr id="4" name="Slide Number Placeholder 3"/>
          <p:cNvSpPr>
            <a:spLocks noGrp="1"/>
          </p:cNvSpPr>
          <p:nvPr>
            <p:ph type="sldNum" sz="quarter" idx="5"/>
          </p:nvPr>
        </p:nvSpPr>
        <p:spPr/>
        <p:txBody>
          <a:bodyPr/>
          <a:lstStyle/>
          <a:p>
            <a:fld id="{1587D81C-75C7-4564-9045-5886489EA9E9}" type="slidenum">
              <a:rPr lang="en-US" smtClean="0"/>
              <a:t>5</a:t>
            </a:fld>
            <a:endParaRPr lang="en-US"/>
          </a:p>
        </p:txBody>
      </p:sp>
    </p:spTree>
    <p:extLst>
      <p:ext uri="{BB962C8B-B14F-4D97-AF65-F5344CB8AC3E}">
        <p14:creationId xmlns:p14="http://schemas.microsoft.com/office/powerpoint/2010/main" val="3162270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Our key idea is that the multipath profiles observed at different locations can serve as virtual antennas. </a:t>
                </a:r>
              </a:p>
              <a:p>
                <a:endParaRPr lang="en-US" dirty="0"/>
              </a:p>
              <a:p>
                <a:r>
                  <a:rPr lang="en-US" sz="1200" b="0" i="0" u="none" strike="noStrike" kern="1200" baseline="0" dirty="0">
                    <a:solidFill>
                      <a:schemeClr val="tx1"/>
                    </a:solidFill>
                    <a:latin typeface="+mn-lt"/>
                    <a:ea typeface="+mn-ea"/>
                    <a:cs typeface="+mn-cs"/>
                  </a:rPr>
                  <a:t>As we can see, when the antenna moves, it captures a channel snapshot at every point along the trajectory as if it sets up a virtual antenna there.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Considering a two-antenna array, the following antenna 1 will retrace every location the leading antenna 2 has traveled.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From the time antenna 1 takes to catch up with the antenna 2, we can estimate the moving speed by dividing the travel distance </a:t>
                </a:r>
                <a14:m>
                  <m:oMath xmlns:m="http://schemas.openxmlformats.org/officeDocument/2006/math">
                    <m:r>
                      <a:rPr lang="en-US" sz="1200" b="0" i="1" u="none" strike="noStrike" kern="1200" baseline="0" smtClean="0">
                        <a:solidFill>
                          <a:schemeClr val="tx1"/>
                        </a:solidFill>
                        <a:latin typeface="Cambria Math" panose="02040503050406030204" pitchFamily="18" charset="0"/>
                        <a:ea typeface="Cambria Math" panose="02040503050406030204" pitchFamily="18" charset="0"/>
                        <a:cs typeface="+mn-cs"/>
                      </a:rPr>
                      <m:t>∆</m:t>
                    </m:r>
                  </m:oMath>
                </a14:m>
                <a:r>
                  <a:rPr lang="en-US" sz="1200" b="0" i="0" u="none" strike="noStrike" kern="1200" baseline="0" dirty="0">
                    <a:solidFill>
                      <a:schemeClr val="tx1"/>
                    </a:solidFill>
                    <a:latin typeface="+mn-lt"/>
                    <a:ea typeface="+mn-ea"/>
                    <a:cs typeface="+mn-cs"/>
                  </a:rPr>
                  <a:t>d by the time offset </a:t>
                </a:r>
                <a14:m>
                  <m:oMath xmlns:m="http://schemas.openxmlformats.org/officeDocument/2006/math">
                    <m:r>
                      <a:rPr lang="en-US" sz="1200" b="0" i="1" u="none" strike="noStrike" kern="1200" baseline="0" smtClean="0">
                        <a:solidFill>
                          <a:schemeClr val="tx1"/>
                        </a:solidFill>
                        <a:latin typeface="Cambria Math" panose="02040503050406030204" pitchFamily="18" charset="0"/>
                        <a:ea typeface="Cambria Math" panose="02040503050406030204" pitchFamily="18" charset="0"/>
                        <a:cs typeface="+mn-cs"/>
                      </a:rPr>
                      <m:t>∆</m:t>
                    </m:r>
                  </m:oMath>
                </a14:m>
                <a:r>
                  <a:rPr lang="en-US" sz="1200" b="0" i="0" u="none" strike="noStrike" kern="1200" baseline="0" dirty="0">
                    <a:solidFill>
                      <a:schemeClr val="tx1"/>
                    </a:solidFill>
                    <a:latin typeface="+mn-lt"/>
                    <a:ea typeface="+mn-ea"/>
                    <a:cs typeface="+mn-cs"/>
                  </a:rPr>
                  <a:t>t. Here the travel distance is identical to the antenna separation, which is known and fixed and independent of how they move.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Having the velocities calculated, the moving distance is straight forward to get.</a:t>
                </a:r>
                <a:endParaRPr lang="en-US" dirty="0"/>
              </a:p>
            </p:txBody>
          </p:sp>
        </mc:Choice>
        <mc:Fallback xmlns="">
          <p:sp>
            <p:nvSpPr>
              <p:cNvPr id="3" name="Notes Placeholder 2"/>
              <p:cNvSpPr>
                <a:spLocks noGrp="1"/>
              </p:cNvSpPr>
              <p:nvPr>
                <p:ph type="body" idx="1"/>
              </p:nvPr>
            </p:nvSpPr>
            <p:spPr/>
            <p:txBody>
              <a:bodyPr/>
              <a:lstStyle/>
              <a:p>
                <a:r>
                  <a:rPr lang="en-US" dirty="0"/>
                  <a:t>Our key idea is that the multipath profiles observed at different locations can serve as virtual antennas. </a:t>
                </a:r>
              </a:p>
              <a:p>
                <a:endParaRPr lang="en-US" dirty="0"/>
              </a:p>
              <a:p>
                <a:r>
                  <a:rPr lang="en-US" sz="1200" b="0" i="0" u="none" strike="noStrike" kern="1200" baseline="0" dirty="0">
                    <a:solidFill>
                      <a:schemeClr val="tx1"/>
                    </a:solidFill>
                    <a:latin typeface="+mn-lt"/>
                    <a:ea typeface="+mn-ea"/>
                    <a:cs typeface="+mn-cs"/>
                  </a:rPr>
                  <a:t>As we can see, when the antenna moves, it captures a channel snapshot at every point along the trajectory as if it sets up a virtual antenna there.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Considering a two-antenna array, the following antenna 1 will retrace every location the leading antenna 2 has traveled.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From the time antenna 1 takes to catch up the virtual antenna emulated by the antenna 2, we can estimate the moving speed by dividing the travel distance </a:t>
                </a:r>
                <a:r>
                  <a:rPr lang="en-US" sz="1200" b="0" i="0" u="none" strike="noStrike" kern="1200" baseline="0">
                    <a:solidFill>
                      <a:schemeClr val="tx1"/>
                    </a:solidFill>
                    <a:latin typeface="Cambria Math" panose="02040503050406030204" pitchFamily="18" charset="0"/>
                    <a:ea typeface="Cambria Math" panose="02040503050406030204" pitchFamily="18" charset="0"/>
                    <a:cs typeface="+mn-cs"/>
                  </a:rPr>
                  <a:t>∆</a:t>
                </a:r>
                <a:r>
                  <a:rPr lang="en-US" sz="1200" b="0" i="0" u="none" strike="noStrike" kern="1200" baseline="0" dirty="0">
                    <a:solidFill>
                      <a:schemeClr val="tx1"/>
                    </a:solidFill>
                    <a:latin typeface="+mn-lt"/>
                    <a:ea typeface="+mn-ea"/>
                    <a:cs typeface="+mn-cs"/>
                  </a:rPr>
                  <a:t>d by the time offset </a:t>
                </a:r>
                <a:r>
                  <a:rPr lang="en-US" sz="1200" b="0" i="0" u="none" strike="noStrike" kern="1200" baseline="0">
                    <a:solidFill>
                      <a:schemeClr val="tx1"/>
                    </a:solidFill>
                    <a:latin typeface="Cambria Math" panose="02040503050406030204" pitchFamily="18" charset="0"/>
                    <a:ea typeface="Cambria Math" panose="02040503050406030204" pitchFamily="18" charset="0"/>
                    <a:cs typeface="+mn-cs"/>
                  </a:rPr>
                  <a:t>∆</a:t>
                </a:r>
                <a:r>
                  <a:rPr lang="en-US" sz="1200" b="0" i="0" u="none" strike="noStrike" kern="1200" baseline="0" dirty="0">
                    <a:solidFill>
                      <a:schemeClr val="tx1"/>
                    </a:solidFill>
                    <a:latin typeface="+mn-lt"/>
                    <a:ea typeface="+mn-ea"/>
                    <a:cs typeface="+mn-cs"/>
                  </a:rPr>
                  <a:t>t. Here the travel distance is identical to the antenna separation, which is known and fixed and independent of how they move.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Having the velocities calculated, we can estimate the moving distance by integrating the speed estimates over time.</a:t>
                </a:r>
                <a:endParaRPr lang="en-US" dirty="0"/>
              </a:p>
              <a:p>
                <a:endParaRPr lang="en-US" dirty="0"/>
              </a:p>
            </p:txBody>
          </p:sp>
        </mc:Fallback>
      </mc:AlternateContent>
      <p:sp>
        <p:nvSpPr>
          <p:cNvPr id="4" name="Slide Number Placeholder 3"/>
          <p:cNvSpPr>
            <a:spLocks noGrp="1"/>
          </p:cNvSpPr>
          <p:nvPr>
            <p:ph type="sldNum" sz="quarter" idx="5"/>
          </p:nvPr>
        </p:nvSpPr>
        <p:spPr/>
        <p:txBody>
          <a:bodyPr/>
          <a:lstStyle/>
          <a:p>
            <a:fld id="{1587D81C-75C7-4564-9045-5886489EA9E9}" type="slidenum">
              <a:rPr lang="en-US" smtClean="0"/>
              <a:t>6</a:t>
            </a:fld>
            <a:endParaRPr lang="en-US"/>
          </a:p>
        </p:txBody>
      </p:sp>
    </p:spTree>
    <p:extLst>
      <p:ext uri="{BB962C8B-B14F-4D97-AF65-F5344CB8AC3E}">
        <p14:creationId xmlns:p14="http://schemas.microsoft.com/office/powerpoint/2010/main" val="2696919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By extending the antenna arrays to two dimensional, we can track the speed in multiple directions formed by different antenna pairs.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For example, for a linear array of two antennas, we can only track two directions, either left or right. With three antennas forming a triangular array, there are six different directions that can be resolved. Generally, with more antennas, we can track more directions with higher resolution.</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So, by identifying aligned antenna pairs, we can derive the heading direction.</a:t>
            </a:r>
            <a:endParaRPr lang="en-US" dirty="0"/>
          </a:p>
        </p:txBody>
      </p:sp>
      <p:sp>
        <p:nvSpPr>
          <p:cNvPr id="4" name="Slide Number Placeholder 3"/>
          <p:cNvSpPr>
            <a:spLocks noGrp="1"/>
          </p:cNvSpPr>
          <p:nvPr>
            <p:ph type="sldNum" sz="quarter" idx="5"/>
          </p:nvPr>
        </p:nvSpPr>
        <p:spPr/>
        <p:txBody>
          <a:bodyPr/>
          <a:lstStyle/>
          <a:p>
            <a:fld id="{1587D81C-75C7-4564-9045-5886489EA9E9}" type="slidenum">
              <a:rPr lang="en-US" smtClean="0"/>
              <a:t>7</a:t>
            </a:fld>
            <a:endParaRPr lang="en-US"/>
          </a:p>
        </p:txBody>
      </p:sp>
    </p:spTree>
    <p:extLst>
      <p:ext uri="{BB962C8B-B14F-4D97-AF65-F5344CB8AC3E}">
        <p14:creationId xmlns:p14="http://schemas.microsoft.com/office/powerpoint/2010/main" val="2883407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We prototype RIM using a 6-element hexagonal array, which offers 12 different heading directions with a resolution of 30 degrees.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We built it by putting together two commercial </a:t>
            </a:r>
            <a:r>
              <a:rPr lang="en-US" sz="1200" b="0" i="0" u="none" strike="noStrike" kern="1200" baseline="0" dirty="0" err="1">
                <a:solidFill>
                  <a:schemeClr val="tx1"/>
                </a:solidFill>
                <a:latin typeface="+mn-lt"/>
                <a:ea typeface="+mn-ea"/>
                <a:cs typeface="+mn-cs"/>
              </a:rPr>
              <a:t>WiFi</a:t>
            </a:r>
            <a:r>
              <a:rPr lang="en-US" sz="1200" b="0" i="0" u="none" strike="noStrike" kern="1200" baseline="0" dirty="0">
                <a:solidFill>
                  <a:schemeClr val="tx1"/>
                </a:solidFill>
                <a:latin typeface="+mn-lt"/>
                <a:ea typeface="+mn-ea"/>
                <a:cs typeface="+mn-cs"/>
              </a:rPr>
              <a:t> cards without phase synchronization.</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For linear motion in a specific direction, there are only several antenna pairs aligned with each other.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Differently, for the in-place rotation, every adjacent pair will be aligned at the same time since all of them move along the same circle.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Thus, we can sense rotation by detecting concurrent alignment between all pairs of adjacent antennas, and further calculate the rotating angle.</a:t>
            </a:r>
          </a:p>
          <a:p>
            <a:endParaRPr lang="en-US" dirty="0"/>
          </a:p>
        </p:txBody>
      </p:sp>
      <p:sp>
        <p:nvSpPr>
          <p:cNvPr id="4" name="Slide Number Placeholder 3"/>
          <p:cNvSpPr>
            <a:spLocks noGrp="1"/>
          </p:cNvSpPr>
          <p:nvPr>
            <p:ph type="sldNum" sz="quarter" idx="5"/>
          </p:nvPr>
        </p:nvSpPr>
        <p:spPr/>
        <p:txBody>
          <a:bodyPr/>
          <a:lstStyle/>
          <a:p>
            <a:fld id="{1587D81C-75C7-4564-9045-5886489EA9E9}" type="slidenum">
              <a:rPr lang="en-US" smtClean="0"/>
              <a:t>8</a:t>
            </a:fld>
            <a:endParaRPr lang="en-US"/>
          </a:p>
        </p:txBody>
      </p:sp>
    </p:spTree>
    <p:extLst>
      <p:ext uri="{BB962C8B-B14F-4D97-AF65-F5344CB8AC3E}">
        <p14:creationId xmlns:p14="http://schemas.microsoft.com/office/powerpoint/2010/main" val="14891157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far, we have shown the intuition of </a:t>
            </a:r>
            <a:r>
              <a:rPr lang="en-US" sz="1200" dirty="0"/>
              <a:t>Virtual Antenna Alignment for multiple motion parameter estimation. </a:t>
            </a:r>
          </a:p>
          <a:p>
            <a:endParaRPr lang="en-US" sz="1200" dirty="0"/>
          </a:p>
          <a:p>
            <a:r>
              <a:rPr lang="en-US" sz="1200" b="0" i="0" u="none" strike="noStrike" kern="1200" baseline="0" dirty="0">
                <a:solidFill>
                  <a:schemeClr val="tx1"/>
                </a:solidFill>
                <a:latin typeface="+mn-lt"/>
                <a:ea typeface="+mn-ea"/>
                <a:cs typeface="+mn-cs"/>
              </a:rPr>
              <a:t>To put the idea into a practical system with high accuracy, a key challenge is how to accurately pinpoint the alignment point of two virtual antennas. Because of the huge error induced by only 1 cm error, we have to push the precision to a sub-centimeter level.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We propose a novel solution to achieve super resolution virtual antenna alignment, which involves two key techniques: time reversal resonating strength, and virtual massive antennas. </a:t>
            </a:r>
            <a:endParaRPr lang="en-US" dirty="0"/>
          </a:p>
        </p:txBody>
      </p:sp>
      <p:sp>
        <p:nvSpPr>
          <p:cNvPr id="4" name="Slide Number Placeholder 3"/>
          <p:cNvSpPr>
            <a:spLocks noGrp="1"/>
          </p:cNvSpPr>
          <p:nvPr>
            <p:ph type="sldNum" sz="quarter" idx="5"/>
          </p:nvPr>
        </p:nvSpPr>
        <p:spPr/>
        <p:txBody>
          <a:bodyPr/>
          <a:lstStyle/>
          <a:p>
            <a:fld id="{1587D81C-75C7-4564-9045-5886489EA9E9}" type="slidenum">
              <a:rPr lang="en-US" smtClean="0"/>
              <a:t>9</a:t>
            </a:fld>
            <a:endParaRPr lang="en-US"/>
          </a:p>
        </p:txBody>
      </p:sp>
    </p:spTree>
    <p:extLst>
      <p:ext uri="{BB962C8B-B14F-4D97-AF65-F5344CB8AC3E}">
        <p14:creationId xmlns:p14="http://schemas.microsoft.com/office/powerpoint/2010/main" val="20441912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C9965-DE20-4832-B1BE-BAAAAC3B30B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65DDE73-3B4F-45E6-ABDF-56E56E38F9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477AB4D-B59A-4E8D-A018-53531E27E661}"/>
              </a:ext>
            </a:extLst>
          </p:cNvPr>
          <p:cNvSpPr>
            <a:spLocks noGrp="1"/>
          </p:cNvSpPr>
          <p:nvPr>
            <p:ph type="dt" sz="half" idx="10"/>
          </p:nvPr>
        </p:nvSpPr>
        <p:spPr/>
        <p:txBody>
          <a:bodyPr/>
          <a:lstStyle/>
          <a:p>
            <a:fld id="{6520E2FF-ECF2-4EF1-A8C2-0886682E6401}" type="datetime1">
              <a:rPr lang="en-US" altLang="zh-CN" smtClean="0"/>
              <a:t>9/10/2019</a:t>
            </a:fld>
            <a:endParaRPr lang="en-US"/>
          </a:p>
        </p:txBody>
      </p:sp>
      <p:sp>
        <p:nvSpPr>
          <p:cNvPr id="5" name="Footer Placeholder 4">
            <a:extLst>
              <a:ext uri="{FF2B5EF4-FFF2-40B4-BE49-F238E27FC236}">
                <a16:creationId xmlns:a16="http://schemas.microsoft.com/office/drawing/2014/main" id="{7513492B-1898-4BF1-9FF8-364B3FE6A2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4FF5FD-7963-4FBB-8B23-2F89C00E42D6}"/>
              </a:ext>
            </a:extLst>
          </p:cNvPr>
          <p:cNvSpPr>
            <a:spLocks noGrp="1"/>
          </p:cNvSpPr>
          <p:nvPr>
            <p:ph type="sldNum" sz="quarter" idx="12"/>
          </p:nvPr>
        </p:nvSpPr>
        <p:spPr/>
        <p:txBody>
          <a:bodyPr/>
          <a:lstStyle/>
          <a:p>
            <a:fld id="{C054A891-34DD-4E6A-BCFA-39DEC2CB2DB2}" type="slidenum">
              <a:rPr lang="en-US" smtClean="0"/>
              <a:t>‹#›</a:t>
            </a:fld>
            <a:endParaRPr lang="en-US"/>
          </a:p>
        </p:txBody>
      </p:sp>
    </p:spTree>
    <p:extLst>
      <p:ext uri="{BB962C8B-B14F-4D97-AF65-F5344CB8AC3E}">
        <p14:creationId xmlns:p14="http://schemas.microsoft.com/office/powerpoint/2010/main" val="16315690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02C8E-A9B5-4405-B5CF-9F77F7F612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1232DF-9D2F-46C2-BACA-340084D2A0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D1C725-5054-4987-BD1E-DC334698C372}"/>
              </a:ext>
            </a:extLst>
          </p:cNvPr>
          <p:cNvSpPr>
            <a:spLocks noGrp="1"/>
          </p:cNvSpPr>
          <p:nvPr>
            <p:ph type="dt" sz="half" idx="10"/>
          </p:nvPr>
        </p:nvSpPr>
        <p:spPr/>
        <p:txBody>
          <a:bodyPr/>
          <a:lstStyle/>
          <a:p>
            <a:fld id="{44ED5164-F758-4E3F-9832-931B6F4BFE8F}" type="datetime1">
              <a:rPr lang="en-US" altLang="zh-CN" smtClean="0"/>
              <a:t>9/10/2019</a:t>
            </a:fld>
            <a:endParaRPr lang="en-US"/>
          </a:p>
        </p:txBody>
      </p:sp>
      <p:sp>
        <p:nvSpPr>
          <p:cNvPr id="5" name="Footer Placeholder 4">
            <a:extLst>
              <a:ext uri="{FF2B5EF4-FFF2-40B4-BE49-F238E27FC236}">
                <a16:creationId xmlns:a16="http://schemas.microsoft.com/office/drawing/2014/main" id="{7C3785C0-D5FA-4174-BD02-0E2C13B262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19944F-D98B-4973-8F8D-B0F550DFD376}"/>
              </a:ext>
            </a:extLst>
          </p:cNvPr>
          <p:cNvSpPr>
            <a:spLocks noGrp="1"/>
          </p:cNvSpPr>
          <p:nvPr>
            <p:ph type="sldNum" sz="quarter" idx="12"/>
          </p:nvPr>
        </p:nvSpPr>
        <p:spPr/>
        <p:txBody>
          <a:bodyPr/>
          <a:lstStyle/>
          <a:p>
            <a:fld id="{C054A891-34DD-4E6A-BCFA-39DEC2CB2DB2}" type="slidenum">
              <a:rPr lang="en-US" smtClean="0"/>
              <a:t>‹#›</a:t>
            </a:fld>
            <a:endParaRPr lang="en-US"/>
          </a:p>
        </p:txBody>
      </p:sp>
    </p:spTree>
    <p:extLst>
      <p:ext uri="{BB962C8B-B14F-4D97-AF65-F5344CB8AC3E}">
        <p14:creationId xmlns:p14="http://schemas.microsoft.com/office/powerpoint/2010/main" val="3799783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91C721-EA3D-479A-906D-CCC796FE94B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C0424F6-49DE-4793-BBFB-28CF0FDF74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501AC7-9EEB-49C9-9727-1193BC7D15C8}"/>
              </a:ext>
            </a:extLst>
          </p:cNvPr>
          <p:cNvSpPr>
            <a:spLocks noGrp="1"/>
          </p:cNvSpPr>
          <p:nvPr>
            <p:ph type="dt" sz="half" idx="10"/>
          </p:nvPr>
        </p:nvSpPr>
        <p:spPr/>
        <p:txBody>
          <a:bodyPr/>
          <a:lstStyle/>
          <a:p>
            <a:fld id="{619A6946-9B81-41E2-9A3B-5E1C597361FC}" type="datetime1">
              <a:rPr lang="en-US" altLang="zh-CN" smtClean="0"/>
              <a:t>9/10/2019</a:t>
            </a:fld>
            <a:endParaRPr lang="en-US"/>
          </a:p>
        </p:txBody>
      </p:sp>
      <p:sp>
        <p:nvSpPr>
          <p:cNvPr id="5" name="Footer Placeholder 4">
            <a:extLst>
              <a:ext uri="{FF2B5EF4-FFF2-40B4-BE49-F238E27FC236}">
                <a16:creationId xmlns:a16="http://schemas.microsoft.com/office/drawing/2014/main" id="{38688AAA-6204-405C-BAA2-A914675072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05C8BA-29F3-44F5-BDD9-97E8B5A23B45}"/>
              </a:ext>
            </a:extLst>
          </p:cNvPr>
          <p:cNvSpPr>
            <a:spLocks noGrp="1"/>
          </p:cNvSpPr>
          <p:nvPr>
            <p:ph type="sldNum" sz="quarter" idx="12"/>
          </p:nvPr>
        </p:nvSpPr>
        <p:spPr/>
        <p:txBody>
          <a:bodyPr/>
          <a:lstStyle/>
          <a:p>
            <a:fld id="{C054A891-34DD-4E6A-BCFA-39DEC2CB2DB2}" type="slidenum">
              <a:rPr lang="en-US" smtClean="0"/>
              <a:t>‹#›</a:t>
            </a:fld>
            <a:endParaRPr lang="en-US"/>
          </a:p>
        </p:txBody>
      </p:sp>
    </p:spTree>
    <p:extLst>
      <p:ext uri="{BB962C8B-B14F-4D97-AF65-F5344CB8AC3E}">
        <p14:creationId xmlns:p14="http://schemas.microsoft.com/office/powerpoint/2010/main" val="3612020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F07BA-2F4F-48D8-8E41-3165473ECC33}"/>
              </a:ext>
            </a:extLst>
          </p:cNvPr>
          <p:cNvSpPr>
            <a:spLocks noGrp="1"/>
          </p:cNvSpPr>
          <p:nvPr>
            <p:ph type="title"/>
          </p:nvPr>
        </p:nvSpPr>
        <p:spPr/>
        <p:txBody>
          <a:bodyPr>
            <a:normAutofit/>
          </a:bodyPr>
          <a:lstStyle>
            <a:lvl1pPr>
              <a:defRPr sz="4000" b="1">
                <a:solidFill>
                  <a:srgbClr val="5C307D"/>
                </a:solidFill>
                <a:latin typeface="Century Gothic" panose="020B0502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19F5D091-471B-41D7-BAB8-95E1DDCC003A}"/>
              </a:ext>
            </a:extLst>
          </p:cNvPr>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10BD437-B112-4F6A-A4B5-9C68F7313F51}"/>
              </a:ext>
            </a:extLst>
          </p:cNvPr>
          <p:cNvSpPr>
            <a:spLocks noGrp="1"/>
          </p:cNvSpPr>
          <p:nvPr>
            <p:ph type="dt" sz="half" idx="10"/>
          </p:nvPr>
        </p:nvSpPr>
        <p:spPr/>
        <p:txBody>
          <a:bodyPr/>
          <a:lstStyle/>
          <a:p>
            <a:fld id="{3388D05F-C1A6-4B5F-8FD7-4B5740A2819A}" type="datetime1">
              <a:rPr lang="en-US" altLang="zh-CN" smtClean="0"/>
              <a:t>9/10/2019</a:t>
            </a:fld>
            <a:endParaRPr lang="en-US"/>
          </a:p>
        </p:txBody>
      </p:sp>
      <p:sp>
        <p:nvSpPr>
          <p:cNvPr id="5" name="Footer Placeholder 4">
            <a:extLst>
              <a:ext uri="{FF2B5EF4-FFF2-40B4-BE49-F238E27FC236}">
                <a16:creationId xmlns:a16="http://schemas.microsoft.com/office/drawing/2014/main" id="{9507FD33-E97F-42BC-BEDB-16385398D2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85A2C-0F44-48EA-B89E-D54724C07173}"/>
              </a:ext>
            </a:extLst>
          </p:cNvPr>
          <p:cNvSpPr>
            <a:spLocks noGrp="1"/>
          </p:cNvSpPr>
          <p:nvPr>
            <p:ph type="sldNum" sz="quarter" idx="12"/>
          </p:nvPr>
        </p:nvSpPr>
        <p:spPr/>
        <p:txBody>
          <a:bodyPr/>
          <a:lstStyle/>
          <a:p>
            <a:fld id="{C054A891-34DD-4E6A-BCFA-39DEC2CB2DB2}" type="slidenum">
              <a:rPr lang="en-US" smtClean="0"/>
              <a:t>‹#›</a:t>
            </a:fld>
            <a:endParaRPr lang="en-US"/>
          </a:p>
        </p:txBody>
      </p:sp>
    </p:spTree>
    <p:extLst>
      <p:ext uri="{BB962C8B-B14F-4D97-AF65-F5344CB8AC3E}">
        <p14:creationId xmlns:p14="http://schemas.microsoft.com/office/powerpoint/2010/main" val="4037358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290B8-042A-4F23-9C5F-72AB02F47C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BAB9991-08C1-4682-9362-ED2EEBDD2B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79E6E2-7B30-4172-B637-E2315BEE5619}"/>
              </a:ext>
            </a:extLst>
          </p:cNvPr>
          <p:cNvSpPr>
            <a:spLocks noGrp="1"/>
          </p:cNvSpPr>
          <p:nvPr>
            <p:ph type="dt" sz="half" idx="10"/>
          </p:nvPr>
        </p:nvSpPr>
        <p:spPr/>
        <p:txBody>
          <a:bodyPr/>
          <a:lstStyle/>
          <a:p>
            <a:fld id="{EF41079F-5BC4-4D81-889A-E9FA0457ACE5}" type="datetime1">
              <a:rPr lang="en-US" altLang="zh-CN" smtClean="0"/>
              <a:t>9/10/2019</a:t>
            </a:fld>
            <a:endParaRPr lang="en-US"/>
          </a:p>
        </p:txBody>
      </p:sp>
      <p:sp>
        <p:nvSpPr>
          <p:cNvPr id="5" name="Footer Placeholder 4">
            <a:extLst>
              <a:ext uri="{FF2B5EF4-FFF2-40B4-BE49-F238E27FC236}">
                <a16:creationId xmlns:a16="http://schemas.microsoft.com/office/drawing/2014/main" id="{7B67B840-D72B-4D41-8E04-9ED4F8F9AE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4073E4-648C-4332-8DA0-006D754A1BFC}"/>
              </a:ext>
            </a:extLst>
          </p:cNvPr>
          <p:cNvSpPr>
            <a:spLocks noGrp="1"/>
          </p:cNvSpPr>
          <p:nvPr>
            <p:ph type="sldNum" sz="quarter" idx="12"/>
          </p:nvPr>
        </p:nvSpPr>
        <p:spPr/>
        <p:txBody>
          <a:bodyPr/>
          <a:lstStyle/>
          <a:p>
            <a:fld id="{C054A891-34DD-4E6A-BCFA-39DEC2CB2DB2}" type="slidenum">
              <a:rPr lang="en-US" smtClean="0"/>
              <a:t>‹#›</a:t>
            </a:fld>
            <a:endParaRPr lang="en-US"/>
          </a:p>
        </p:txBody>
      </p:sp>
    </p:spTree>
    <p:extLst>
      <p:ext uri="{BB962C8B-B14F-4D97-AF65-F5344CB8AC3E}">
        <p14:creationId xmlns:p14="http://schemas.microsoft.com/office/powerpoint/2010/main" val="14026074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6C72D-76E5-4E43-AFC5-FE4ACB27B6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128939-1841-4250-A0DF-DED7B8A9593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22D060-F25D-4AA3-B38C-91E29C664A8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D00BFC-C722-4D7C-B716-4ACD2C3FCE24}"/>
              </a:ext>
            </a:extLst>
          </p:cNvPr>
          <p:cNvSpPr>
            <a:spLocks noGrp="1"/>
          </p:cNvSpPr>
          <p:nvPr>
            <p:ph type="dt" sz="half" idx="10"/>
          </p:nvPr>
        </p:nvSpPr>
        <p:spPr/>
        <p:txBody>
          <a:bodyPr/>
          <a:lstStyle/>
          <a:p>
            <a:fld id="{A3ECAC8C-3ADA-4846-BD8D-16B3821A8192}" type="datetime1">
              <a:rPr lang="en-US" altLang="zh-CN" smtClean="0"/>
              <a:t>9/10/2019</a:t>
            </a:fld>
            <a:endParaRPr lang="en-US"/>
          </a:p>
        </p:txBody>
      </p:sp>
      <p:sp>
        <p:nvSpPr>
          <p:cNvPr id="6" name="Footer Placeholder 5">
            <a:extLst>
              <a:ext uri="{FF2B5EF4-FFF2-40B4-BE49-F238E27FC236}">
                <a16:creationId xmlns:a16="http://schemas.microsoft.com/office/drawing/2014/main" id="{F7961A35-2782-4D09-B7FC-32B7BF4961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B2F1D5-188B-451C-87C8-104FFB77DFD7}"/>
              </a:ext>
            </a:extLst>
          </p:cNvPr>
          <p:cNvSpPr>
            <a:spLocks noGrp="1"/>
          </p:cNvSpPr>
          <p:nvPr>
            <p:ph type="sldNum" sz="quarter" idx="12"/>
          </p:nvPr>
        </p:nvSpPr>
        <p:spPr/>
        <p:txBody>
          <a:bodyPr/>
          <a:lstStyle/>
          <a:p>
            <a:fld id="{C054A891-34DD-4E6A-BCFA-39DEC2CB2DB2}" type="slidenum">
              <a:rPr lang="en-US" smtClean="0"/>
              <a:t>‹#›</a:t>
            </a:fld>
            <a:endParaRPr lang="en-US"/>
          </a:p>
        </p:txBody>
      </p:sp>
    </p:spTree>
    <p:extLst>
      <p:ext uri="{BB962C8B-B14F-4D97-AF65-F5344CB8AC3E}">
        <p14:creationId xmlns:p14="http://schemas.microsoft.com/office/powerpoint/2010/main" val="791083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6BB94-9BB5-43C0-A9FF-117D862C11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01125CA-D934-4A24-8BAD-02433DA327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81A8AB-BAEC-4988-836C-BAA34265979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2B32D5-5D96-4FFF-BA8C-65BD9A5A00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7058278-4026-48DF-BED8-C6814D917D0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40B5642-FC61-4CCA-9934-928B5ECADAAA}"/>
              </a:ext>
            </a:extLst>
          </p:cNvPr>
          <p:cNvSpPr>
            <a:spLocks noGrp="1"/>
          </p:cNvSpPr>
          <p:nvPr>
            <p:ph type="dt" sz="half" idx="10"/>
          </p:nvPr>
        </p:nvSpPr>
        <p:spPr/>
        <p:txBody>
          <a:bodyPr/>
          <a:lstStyle/>
          <a:p>
            <a:fld id="{9BAC8BB5-E32A-4D28-AC63-D74724687F07}" type="datetime1">
              <a:rPr lang="en-US" altLang="zh-CN" smtClean="0"/>
              <a:t>9/10/2019</a:t>
            </a:fld>
            <a:endParaRPr lang="en-US"/>
          </a:p>
        </p:txBody>
      </p:sp>
      <p:sp>
        <p:nvSpPr>
          <p:cNvPr id="8" name="Footer Placeholder 7">
            <a:extLst>
              <a:ext uri="{FF2B5EF4-FFF2-40B4-BE49-F238E27FC236}">
                <a16:creationId xmlns:a16="http://schemas.microsoft.com/office/drawing/2014/main" id="{E3311C37-D4ED-4591-8C87-E52AA6280EC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31AAFB-3AF4-4FB8-A8C8-276DA81F4AF3}"/>
              </a:ext>
            </a:extLst>
          </p:cNvPr>
          <p:cNvSpPr>
            <a:spLocks noGrp="1"/>
          </p:cNvSpPr>
          <p:nvPr>
            <p:ph type="sldNum" sz="quarter" idx="12"/>
          </p:nvPr>
        </p:nvSpPr>
        <p:spPr/>
        <p:txBody>
          <a:bodyPr/>
          <a:lstStyle/>
          <a:p>
            <a:fld id="{C054A891-34DD-4E6A-BCFA-39DEC2CB2DB2}" type="slidenum">
              <a:rPr lang="en-US" smtClean="0"/>
              <a:t>‹#›</a:t>
            </a:fld>
            <a:endParaRPr lang="en-US"/>
          </a:p>
        </p:txBody>
      </p:sp>
    </p:spTree>
    <p:extLst>
      <p:ext uri="{BB962C8B-B14F-4D97-AF65-F5344CB8AC3E}">
        <p14:creationId xmlns:p14="http://schemas.microsoft.com/office/powerpoint/2010/main" val="2736962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B6EBC-3340-4E66-9B72-64B2301C83B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0482AF5-5B0D-4C45-8D66-67C65FEB22D2}"/>
              </a:ext>
            </a:extLst>
          </p:cNvPr>
          <p:cNvSpPr>
            <a:spLocks noGrp="1"/>
          </p:cNvSpPr>
          <p:nvPr>
            <p:ph type="dt" sz="half" idx="10"/>
          </p:nvPr>
        </p:nvSpPr>
        <p:spPr/>
        <p:txBody>
          <a:bodyPr/>
          <a:lstStyle/>
          <a:p>
            <a:fld id="{1207E9CC-0D6E-4006-8E63-2849321D7317}" type="datetime1">
              <a:rPr lang="en-US" altLang="zh-CN" smtClean="0"/>
              <a:t>9/10/2019</a:t>
            </a:fld>
            <a:endParaRPr lang="en-US"/>
          </a:p>
        </p:txBody>
      </p:sp>
      <p:sp>
        <p:nvSpPr>
          <p:cNvPr id="4" name="Footer Placeholder 3">
            <a:extLst>
              <a:ext uri="{FF2B5EF4-FFF2-40B4-BE49-F238E27FC236}">
                <a16:creationId xmlns:a16="http://schemas.microsoft.com/office/drawing/2014/main" id="{2A5CF274-3860-4CC5-B223-F59A2EBF13D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BC3F40-9CEA-4B02-8A42-C58EBD99EA63}"/>
              </a:ext>
            </a:extLst>
          </p:cNvPr>
          <p:cNvSpPr>
            <a:spLocks noGrp="1"/>
          </p:cNvSpPr>
          <p:nvPr>
            <p:ph type="sldNum" sz="quarter" idx="12"/>
          </p:nvPr>
        </p:nvSpPr>
        <p:spPr/>
        <p:txBody>
          <a:bodyPr/>
          <a:lstStyle/>
          <a:p>
            <a:fld id="{C054A891-34DD-4E6A-BCFA-39DEC2CB2DB2}" type="slidenum">
              <a:rPr lang="en-US" smtClean="0"/>
              <a:t>‹#›</a:t>
            </a:fld>
            <a:endParaRPr lang="en-US"/>
          </a:p>
        </p:txBody>
      </p:sp>
    </p:spTree>
    <p:extLst>
      <p:ext uri="{BB962C8B-B14F-4D97-AF65-F5344CB8AC3E}">
        <p14:creationId xmlns:p14="http://schemas.microsoft.com/office/powerpoint/2010/main" val="2764127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B2060F-8BD3-458F-9B5A-3A4087BB915A}"/>
              </a:ext>
            </a:extLst>
          </p:cNvPr>
          <p:cNvSpPr>
            <a:spLocks noGrp="1"/>
          </p:cNvSpPr>
          <p:nvPr>
            <p:ph type="dt" sz="half" idx="10"/>
          </p:nvPr>
        </p:nvSpPr>
        <p:spPr/>
        <p:txBody>
          <a:bodyPr/>
          <a:lstStyle/>
          <a:p>
            <a:fld id="{402F764D-CDB7-4071-9C25-ECAB8CF1B478}" type="datetime1">
              <a:rPr lang="en-US" altLang="zh-CN" smtClean="0"/>
              <a:t>9/10/2019</a:t>
            </a:fld>
            <a:endParaRPr lang="en-US"/>
          </a:p>
        </p:txBody>
      </p:sp>
      <p:sp>
        <p:nvSpPr>
          <p:cNvPr id="3" name="Footer Placeholder 2">
            <a:extLst>
              <a:ext uri="{FF2B5EF4-FFF2-40B4-BE49-F238E27FC236}">
                <a16:creationId xmlns:a16="http://schemas.microsoft.com/office/drawing/2014/main" id="{C8272135-3B9E-4485-BFFB-B171751DB14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9EE4FC-3EB9-43C8-9664-A380369A50A3}"/>
              </a:ext>
            </a:extLst>
          </p:cNvPr>
          <p:cNvSpPr>
            <a:spLocks noGrp="1"/>
          </p:cNvSpPr>
          <p:nvPr>
            <p:ph type="sldNum" sz="quarter" idx="12"/>
          </p:nvPr>
        </p:nvSpPr>
        <p:spPr/>
        <p:txBody>
          <a:bodyPr/>
          <a:lstStyle/>
          <a:p>
            <a:fld id="{C054A891-34DD-4E6A-BCFA-39DEC2CB2DB2}" type="slidenum">
              <a:rPr lang="en-US" smtClean="0"/>
              <a:t>‹#›</a:t>
            </a:fld>
            <a:endParaRPr lang="en-US"/>
          </a:p>
        </p:txBody>
      </p:sp>
    </p:spTree>
    <p:extLst>
      <p:ext uri="{BB962C8B-B14F-4D97-AF65-F5344CB8AC3E}">
        <p14:creationId xmlns:p14="http://schemas.microsoft.com/office/powerpoint/2010/main" val="1650233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CEDB0-44FB-4F7B-8251-6176A0AB18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48D4B1-3912-4544-8026-3F13EFB726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CA3C8E-6A87-4576-9957-03E87FA94F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1A1001-C586-4EAC-B47E-539F0C68A666}"/>
              </a:ext>
            </a:extLst>
          </p:cNvPr>
          <p:cNvSpPr>
            <a:spLocks noGrp="1"/>
          </p:cNvSpPr>
          <p:nvPr>
            <p:ph type="dt" sz="half" idx="10"/>
          </p:nvPr>
        </p:nvSpPr>
        <p:spPr/>
        <p:txBody>
          <a:bodyPr/>
          <a:lstStyle/>
          <a:p>
            <a:fld id="{9FDCF246-DF37-4730-BEF9-F5EEA80EDBA0}" type="datetime1">
              <a:rPr lang="en-US" altLang="zh-CN" smtClean="0"/>
              <a:t>9/10/2019</a:t>
            </a:fld>
            <a:endParaRPr lang="en-US"/>
          </a:p>
        </p:txBody>
      </p:sp>
      <p:sp>
        <p:nvSpPr>
          <p:cNvPr id="6" name="Footer Placeholder 5">
            <a:extLst>
              <a:ext uri="{FF2B5EF4-FFF2-40B4-BE49-F238E27FC236}">
                <a16:creationId xmlns:a16="http://schemas.microsoft.com/office/drawing/2014/main" id="{8B75826B-67AF-4EB4-8448-FEBA20CF4F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7A02D9-DDEC-4189-AE2A-D30A699D7E79}"/>
              </a:ext>
            </a:extLst>
          </p:cNvPr>
          <p:cNvSpPr>
            <a:spLocks noGrp="1"/>
          </p:cNvSpPr>
          <p:nvPr>
            <p:ph type="sldNum" sz="quarter" idx="12"/>
          </p:nvPr>
        </p:nvSpPr>
        <p:spPr/>
        <p:txBody>
          <a:bodyPr/>
          <a:lstStyle/>
          <a:p>
            <a:fld id="{C054A891-34DD-4E6A-BCFA-39DEC2CB2DB2}" type="slidenum">
              <a:rPr lang="en-US" smtClean="0"/>
              <a:t>‹#›</a:t>
            </a:fld>
            <a:endParaRPr lang="en-US"/>
          </a:p>
        </p:txBody>
      </p:sp>
    </p:spTree>
    <p:extLst>
      <p:ext uri="{BB962C8B-B14F-4D97-AF65-F5344CB8AC3E}">
        <p14:creationId xmlns:p14="http://schemas.microsoft.com/office/powerpoint/2010/main" val="1178627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433A0-BF1B-46B9-A23D-46C54F82BA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FDDA384-FF9A-4247-926A-9D691E86CA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31998F6-6FB7-40EC-8F1F-842296122D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677A63-9E54-4102-B973-C2ECA4B27BEC}"/>
              </a:ext>
            </a:extLst>
          </p:cNvPr>
          <p:cNvSpPr>
            <a:spLocks noGrp="1"/>
          </p:cNvSpPr>
          <p:nvPr>
            <p:ph type="dt" sz="half" idx="10"/>
          </p:nvPr>
        </p:nvSpPr>
        <p:spPr/>
        <p:txBody>
          <a:bodyPr/>
          <a:lstStyle/>
          <a:p>
            <a:fld id="{810CC53D-635A-4BB1-8AE5-F9D8A076BC26}" type="datetime1">
              <a:rPr lang="en-US" altLang="zh-CN" smtClean="0"/>
              <a:t>9/10/2019</a:t>
            </a:fld>
            <a:endParaRPr lang="en-US"/>
          </a:p>
        </p:txBody>
      </p:sp>
      <p:sp>
        <p:nvSpPr>
          <p:cNvPr id="6" name="Footer Placeholder 5">
            <a:extLst>
              <a:ext uri="{FF2B5EF4-FFF2-40B4-BE49-F238E27FC236}">
                <a16:creationId xmlns:a16="http://schemas.microsoft.com/office/drawing/2014/main" id="{91F1A9F5-9463-41B9-A1E5-A099BB7916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BB95E1-05AF-4F2B-B036-E92EC70E0700}"/>
              </a:ext>
            </a:extLst>
          </p:cNvPr>
          <p:cNvSpPr>
            <a:spLocks noGrp="1"/>
          </p:cNvSpPr>
          <p:nvPr>
            <p:ph type="sldNum" sz="quarter" idx="12"/>
          </p:nvPr>
        </p:nvSpPr>
        <p:spPr/>
        <p:txBody>
          <a:bodyPr/>
          <a:lstStyle/>
          <a:p>
            <a:fld id="{C054A891-34DD-4E6A-BCFA-39DEC2CB2DB2}" type="slidenum">
              <a:rPr lang="en-US" smtClean="0"/>
              <a:t>‹#›</a:t>
            </a:fld>
            <a:endParaRPr lang="en-US"/>
          </a:p>
        </p:txBody>
      </p:sp>
    </p:spTree>
    <p:extLst>
      <p:ext uri="{BB962C8B-B14F-4D97-AF65-F5344CB8AC3E}">
        <p14:creationId xmlns:p14="http://schemas.microsoft.com/office/powerpoint/2010/main" val="1184249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7EBEE8-A662-4612-9484-AA6822FA5F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869FF5A-6A88-4B94-B397-745421D87D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778ED9-F80E-4ACC-BF2A-10C20A6458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1BB35F-9D22-4C01-BAF2-F46E17639A2B}" type="datetime1">
              <a:rPr lang="en-US" altLang="zh-CN" smtClean="0"/>
              <a:t>9/10/2019</a:t>
            </a:fld>
            <a:endParaRPr lang="en-US"/>
          </a:p>
        </p:txBody>
      </p:sp>
      <p:sp>
        <p:nvSpPr>
          <p:cNvPr id="5" name="Footer Placeholder 4">
            <a:extLst>
              <a:ext uri="{FF2B5EF4-FFF2-40B4-BE49-F238E27FC236}">
                <a16:creationId xmlns:a16="http://schemas.microsoft.com/office/drawing/2014/main" id="{D75F0791-07AF-4BE9-A208-1F1C5829BA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3F3ECD8-ED65-4ABD-B8AE-41AE8EEBB1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54A891-34DD-4E6A-BCFA-39DEC2CB2DB2}" type="slidenum">
              <a:rPr lang="en-US" smtClean="0"/>
              <a:t>‹#›</a:t>
            </a:fld>
            <a:endParaRPr lang="en-US"/>
          </a:p>
        </p:txBody>
      </p:sp>
    </p:spTree>
    <p:extLst>
      <p:ext uri="{BB962C8B-B14F-4D97-AF65-F5344CB8AC3E}">
        <p14:creationId xmlns:p14="http://schemas.microsoft.com/office/powerpoint/2010/main" val="697397857"/>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32.wmf"/><Relationship Id="rId3" Type="http://schemas.openxmlformats.org/officeDocument/2006/relationships/notesSlide" Target="../notesSlides/notesSlide12.xml"/><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1.wmf"/><Relationship Id="rId5" Type="http://schemas.openxmlformats.org/officeDocument/2006/relationships/oleObject" Target="../embeddings/oleObject1.bin"/><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36.wmf"/><Relationship Id="rId3" Type="http://schemas.openxmlformats.org/officeDocument/2006/relationships/image" Target="../media/image37.png"/><Relationship Id="rId7"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5.wmf"/><Relationship Id="rId5" Type="http://schemas.openxmlformats.org/officeDocument/2006/relationships/oleObject" Target="../embeddings/oleObject3.bin"/><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2.emf"/><Relationship Id="rId5" Type="http://schemas.openxmlformats.org/officeDocument/2006/relationships/image" Target="../media/image41.emf"/><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3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3.jpeg"/></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8.emf"/><Relationship Id="rId4" Type="http://schemas.openxmlformats.org/officeDocument/2006/relationships/image" Target="../media/image67.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0.png"/><Relationship Id="rId5" Type="http://schemas.openxmlformats.org/officeDocument/2006/relationships/image" Target="../media/image130.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5" name="直接箭头连接符 98">
            <a:extLst>
              <a:ext uri="{FF2B5EF4-FFF2-40B4-BE49-F238E27FC236}">
                <a16:creationId xmlns:a16="http://schemas.microsoft.com/office/drawing/2014/main" id="{91559AED-49A2-4240-985D-1AE0B3B816D3}"/>
              </a:ext>
            </a:extLst>
          </p:cNvPr>
          <p:cNvCxnSpPr/>
          <p:nvPr/>
        </p:nvCxnSpPr>
        <p:spPr>
          <a:xfrm>
            <a:off x="519132" y="6777500"/>
            <a:ext cx="11153743" cy="0"/>
          </a:xfrm>
          <a:prstGeom prst="straightConnector1">
            <a:avLst/>
          </a:prstGeom>
          <a:ln w="19050">
            <a:solidFill>
              <a:srgbClr val="677480"/>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1531665-A4D9-49AE-97F2-D00C2BF48E8E}"/>
              </a:ext>
            </a:extLst>
          </p:cNvPr>
          <p:cNvSpPr>
            <a:spLocks noGrp="1"/>
          </p:cNvSpPr>
          <p:nvPr>
            <p:ph type="ctrTitle"/>
          </p:nvPr>
        </p:nvSpPr>
        <p:spPr/>
        <p:txBody>
          <a:bodyPr>
            <a:normAutofit/>
          </a:bodyPr>
          <a:lstStyle/>
          <a:p>
            <a:r>
              <a:rPr lang="en-US" b="1" dirty="0">
                <a:solidFill>
                  <a:srgbClr val="5C307D"/>
                </a:solidFill>
                <a:latin typeface="Century Gothic" panose="020B0502020202020204" pitchFamily="34" charset="0"/>
                <a:cs typeface="Arial" panose="020B0604020202020204" pitchFamily="34" charset="0"/>
              </a:rPr>
              <a:t>RIM: RF-based Inertial Measurement</a:t>
            </a:r>
          </a:p>
        </p:txBody>
      </p:sp>
      <p:sp>
        <p:nvSpPr>
          <p:cNvPr id="3" name="Subtitle 2">
            <a:extLst>
              <a:ext uri="{FF2B5EF4-FFF2-40B4-BE49-F238E27FC236}">
                <a16:creationId xmlns:a16="http://schemas.microsoft.com/office/drawing/2014/main" id="{C26C7826-30EA-4B55-823C-D0AB2BCFB938}"/>
              </a:ext>
            </a:extLst>
          </p:cNvPr>
          <p:cNvSpPr>
            <a:spLocks noGrp="1"/>
          </p:cNvSpPr>
          <p:nvPr>
            <p:ph type="subTitle" idx="1"/>
          </p:nvPr>
        </p:nvSpPr>
        <p:spPr>
          <a:xfrm>
            <a:off x="1524000" y="4338638"/>
            <a:ext cx="9144000" cy="1655762"/>
          </a:xfrm>
        </p:spPr>
        <p:txBody>
          <a:bodyPr>
            <a:normAutofit/>
          </a:bodyPr>
          <a:lstStyle/>
          <a:p>
            <a:r>
              <a:rPr lang="en-US" dirty="0">
                <a:latin typeface="Arial" panose="020B0604020202020204" pitchFamily="34" charset="0"/>
                <a:cs typeface="Arial" panose="020B0604020202020204" pitchFamily="34" charset="0"/>
              </a:rPr>
              <a:t>Chenshu Wu, Feng Zhang, Yusen Fan, K. J. Ray Liu</a:t>
            </a:r>
          </a:p>
          <a:p>
            <a:r>
              <a:rPr lang="en-US" sz="2000" dirty="0">
                <a:latin typeface="Arial" panose="020B0604020202020204" pitchFamily="34" charset="0"/>
                <a:cs typeface="Arial" panose="020B0604020202020204" pitchFamily="34" charset="0"/>
              </a:rPr>
              <a:t>University of Maryland, College Park and Origin Wireless Inc.</a:t>
            </a:r>
          </a:p>
          <a:p>
            <a:r>
              <a:rPr lang="en-US" sz="2000" dirty="0">
                <a:latin typeface="Arial" panose="020B0604020202020204" pitchFamily="34" charset="0"/>
                <a:cs typeface="Arial" panose="020B0604020202020204" pitchFamily="34" charset="0"/>
              </a:rPr>
              <a:t>August 20, 2019 @ ACM SIGCOMM’19</a:t>
            </a:r>
          </a:p>
        </p:txBody>
      </p:sp>
      <p:pic>
        <p:nvPicPr>
          <p:cNvPr id="6" name="Picture 3">
            <a:extLst>
              <a:ext uri="{FF2B5EF4-FFF2-40B4-BE49-F238E27FC236}">
                <a16:creationId xmlns:a16="http://schemas.microsoft.com/office/drawing/2014/main" id="{A8E9CD38-415B-4B59-82F7-CCD26FEDE9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611" y="70087"/>
            <a:ext cx="4088489" cy="744139"/>
          </a:xfrm>
          <a:prstGeom prst="rect">
            <a:avLst/>
          </a:prstGeom>
        </p:spPr>
      </p:pic>
      <p:pic>
        <p:nvPicPr>
          <p:cNvPr id="7" name="图片 6"/>
          <p:cNvPicPr>
            <a:picLocks noChangeAspect="1"/>
          </p:cNvPicPr>
          <p:nvPr/>
        </p:nvPicPr>
        <p:blipFill>
          <a:blip r:embed="rId4"/>
          <a:stretch>
            <a:fillRect/>
          </a:stretch>
        </p:blipFill>
        <p:spPr>
          <a:xfrm>
            <a:off x="8661400" y="33289"/>
            <a:ext cx="3530600" cy="870464"/>
          </a:xfrm>
          <a:prstGeom prst="rect">
            <a:avLst/>
          </a:prstGeom>
        </p:spPr>
      </p:pic>
      <p:grpSp>
        <p:nvGrpSpPr>
          <p:cNvPr id="124" name="组合 123"/>
          <p:cNvGrpSpPr/>
          <p:nvPr/>
        </p:nvGrpSpPr>
        <p:grpSpPr>
          <a:xfrm>
            <a:off x="1158050" y="6381500"/>
            <a:ext cx="9875899" cy="396000"/>
            <a:chOff x="1173100" y="6392069"/>
            <a:chExt cx="9875899" cy="396000"/>
          </a:xfrm>
          <a:gradFill flip="none" rotWithShape="1">
            <a:gsLst>
              <a:gs pos="0">
                <a:schemeClr val="accent6">
                  <a:alpha val="99000"/>
                </a:schemeClr>
              </a:gs>
              <a:gs pos="50000">
                <a:schemeClr val="accent6">
                  <a:lumMod val="60000"/>
                  <a:lumOff val="40000"/>
                </a:schemeClr>
              </a:gs>
              <a:gs pos="100000">
                <a:schemeClr val="accent6">
                  <a:lumMod val="20000"/>
                  <a:lumOff val="80000"/>
                </a:schemeClr>
              </a:gs>
            </a:gsLst>
            <a:lin ang="10800000" scaled="1"/>
            <a:tileRect/>
          </a:gradFill>
        </p:grpSpPr>
        <p:grpSp>
          <p:nvGrpSpPr>
            <p:cNvPr id="123" name="组合 122"/>
            <p:cNvGrpSpPr/>
            <p:nvPr/>
          </p:nvGrpSpPr>
          <p:grpSpPr>
            <a:xfrm>
              <a:off x="1173100" y="6392069"/>
              <a:ext cx="270000" cy="396000"/>
              <a:chOff x="1173100" y="6392069"/>
              <a:chExt cx="270000" cy="396000"/>
            </a:xfrm>
            <a:grpFill/>
          </p:grpSpPr>
          <p:sp>
            <p:nvSpPr>
              <p:cNvPr id="16" name="等腰三角形 15"/>
              <p:cNvSpPr/>
              <p:nvPr/>
            </p:nvSpPr>
            <p:spPr>
              <a:xfrm rot="10800000">
                <a:off x="1173100" y="6392069"/>
                <a:ext cx="270000" cy="180000"/>
              </a:xfrm>
              <a:prstGeom prst="triangle">
                <a:avLst/>
              </a:prstGeom>
              <a:grpFill/>
              <a:ln>
                <a:solidFill>
                  <a:schemeClr val="accent6"/>
                </a:solidFill>
                <a:prstDash val="solid"/>
                <a:head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17" name="直接箭头连接符 16"/>
              <p:cNvCxnSpPr>
                <a:endCxn id="16" idx="0"/>
              </p:cNvCxnSpPr>
              <p:nvPr/>
            </p:nvCxnSpPr>
            <p:spPr>
              <a:xfrm flipV="1">
                <a:off x="1308100" y="6572069"/>
                <a:ext cx="0" cy="216000"/>
              </a:xfrm>
              <a:prstGeom prst="straightConnector1">
                <a:avLst/>
              </a:prstGeom>
              <a:grpFill/>
              <a:ln w="19050">
                <a:solidFill>
                  <a:schemeClr val="accent6"/>
                </a:solidFill>
                <a:prstDash val="solid"/>
                <a:headEnd type="oval"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22" name="组合 121"/>
            <p:cNvGrpSpPr/>
            <p:nvPr/>
          </p:nvGrpSpPr>
          <p:grpSpPr>
            <a:xfrm>
              <a:off x="1542558" y="6392069"/>
              <a:ext cx="270000" cy="396000"/>
              <a:chOff x="1542558" y="6392069"/>
              <a:chExt cx="270000" cy="396000"/>
            </a:xfrm>
            <a:grpFill/>
          </p:grpSpPr>
          <p:sp>
            <p:nvSpPr>
              <p:cNvPr id="19" name="等腰三角形 18"/>
              <p:cNvSpPr/>
              <p:nvPr/>
            </p:nvSpPr>
            <p:spPr>
              <a:xfrm rot="10800000">
                <a:off x="1542558" y="6392069"/>
                <a:ext cx="270000" cy="180000"/>
              </a:xfrm>
              <a:prstGeom prst="triangle">
                <a:avLst/>
              </a:prstGeom>
              <a:grpFill/>
              <a:ln>
                <a:solidFill>
                  <a:schemeClr val="accent6"/>
                </a:solidFill>
                <a:prstDash val="solid"/>
                <a:head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20" name="直接箭头连接符 19"/>
              <p:cNvCxnSpPr>
                <a:endCxn id="19" idx="0"/>
              </p:cNvCxnSpPr>
              <p:nvPr/>
            </p:nvCxnSpPr>
            <p:spPr>
              <a:xfrm flipV="1">
                <a:off x="1677558" y="6572069"/>
                <a:ext cx="0" cy="216000"/>
              </a:xfrm>
              <a:prstGeom prst="straightConnector1">
                <a:avLst/>
              </a:prstGeom>
              <a:grpFill/>
              <a:ln w="19050">
                <a:solidFill>
                  <a:schemeClr val="accent6"/>
                </a:solidFill>
                <a:prstDash val="solid"/>
                <a:headEnd type="oval"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21" name="组合 120"/>
            <p:cNvGrpSpPr/>
            <p:nvPr/>
          </p:nvGrpSpPr>
          <p:grpSpPr>
            <a:xfrm>
              <a:off x="1912016" y="6392069"/>
              <a:ext cx="270000" cy="396000"/>
              <a:chOff x="1912016" y="6392069"/>
              <a:chExt cx="270000" cy="396000"/>
            </a:xfrm>
            <a:grpFill/>
          </p:grpSpPr>
          <p:sp>
            <p:nvSpPr>
              <p:cNvPr id="22" name="等腰三角形 21"/>
              <p:cNvSpPr/>
              <p:nvPr/>
            </p:nvSpPr>
            <p:spPr>
              <a:xfrm rot="10800000">
                <a:off x="1912016" y="6392069"/>
                <a:ext cx="270000" cy="180000"/>
              </a:xfrm>
              <a:prstGeom prst="triangle">
                <a:avLst/>
              </a:prstGeom>
              <a:grpFill/>
              <a:ln>
                <a:solidFill>
                  <a:schemeClr val="accent6"/>
                </a:solidFill>
                <a:prstDash val="solid"/>
                <a:head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23" name="直接箭头连接符 22"/>
              <p:cNvCxnSpPr>
                <a:endCxn id="22" idx="0"/>
              </p:cNvCxnSpPr>
              <p:nvPr/>
            </p:nvCxnSpPr>
            <p:spPr>
              <a:xfrm flipV="1">
                <a:off x="2047016" y="6572069"/>
                <a:ext cx="0" cy="216000"/>
              </a:xfrm>
              <a:prstGeom prst="straightConnector1">
                <a:avLst/>
              </a:prstGeom>
              <a:grpFill/>
              <a:ln w="19050">
                <a:solidFill>
                  <a:schemeClr val="accent6"/>
                </a:solidFill>
                <a:prstDash val="solid"/>
                <a:headEnd type="oval"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20" name="组合 119"/>
            <p:cNvGrpSpPr/>
            <p:nvPr/>
          </p:nvGrpSpPr>
          <p:grpSpPr>
            <a:xfrm>
              <a:off x="2281474" y="6392069"/>
              <a:ext cx="270000" cy="396000"/>
              <a:chOff x="2281474" y="6392069"/>
              <a:chExt cx="270000" cy="396000"/>
            </a:xfrm>
            <a:grpFill/>
          </p:grpSpPr>
          <p:sp>
            <p:nvSpPr>
              <p:cNvPr id="25" name="等腰三角形 24"/>
              <p:cNvSpPr/>
              <p:nvPr/>
            </p:nvSpPr>
            <p:spPr>
              <a:xfrm rot="10800000">
                <a:off x="2281474" y="6392069"/>
                <a:ext cx="270000" cy="180000"/>
              </a:xfrm>
              <a:prstGeom prst="triangle">
                <a:avLst/>
              </a:prstGeom>
              <a:grpFill/>
              <a:ln>
                <a:solidFill>
                  <a:schemeClr val="accent6"/>
                </a:solidFill>
                <a:prstDash val="solid"/>
                <a:head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26" name="直接箭头连接符 25"/>
              <p:cNvCxnSpPr>
                <a:endCxn id="25" idx="0"/>
              </p:cNvCxnSpPr>
              <p:nvPr/>
            </p:nvCxnSpPr>
            <p:spPr>
              <a:xfrm flipV="1">
                <a:off x="2416474" y="6572069"/>
                <a:ext cx="0" cy="216000"/>
              </a:xfrm>
              <a:prstGeom prst="straightConnector1">
                <a:avLst/>
              </a:prstGeom>
              <a:grpFill/>
              <a:ln w="19050">
                <a:solidFill>
                  <a:schemeClr val="accent6"/>
                </a:solidFill>
                <a:prstDash val="solid"/>
                <a:headEnd type="oval"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19" name="组合 118"/>
            <p:cNvGrpSpPr/>
            <p:nvPr/>
          </p:nvGrpSpPr>
          <p:grpSpPr>
            <a:xfrm>
              <a:off x="2650932" y="6392069"/>
              <a:ext cx="270000" cy="396000"/>
              <a:chOff x="2650932" y="6392069"/>
              <a:chExt cx="270000" cy="396000"/>
            </a:xfrm>
            <a:grpFill/>
          </p:grpSpPr>
          <p:sp>
            <p:nvSpPr>
              <p:cNvPr id="28" name="等腰三角形 27"/>
              <p:cNvSpPr/>
              <p:nvPr/>
            </p:nvSpPr>
            <p:spPr>
              <a:xfrm rot="10800000">
                <a:off x="2650932" y="6392069"/>
                <a:ext cx="270000" cy="180000"/>
              </a:xfrm>
              <a:prstGeom prst="triangle">
                <a:avLst/>
              </a:prstGeom>
              <a:grpFill/>
              <a:ln>
                <a:solidFill>
                  <a:schemeClr val="accent6"/>
                </a:solidFill>
                <a:prstDash val="solid"/>
                <a:head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29" name="直接箭头连接符 28"/>
              <p:cNvCxnSpPr>
                <a:endCxn id="28" idx="0"/>
              </p:cNvCxnSpPr>
              <p:nvPr/>
            </p:nvCxnSpPr>
            <p:spPr>
              <a:xfrm flipV="1">
                <a:off x="2785932" y="6572069"/>
                <a:ext cx="0" cy="216000"/>
              </a:xfrm>
              <a:prstGeom prst="straightConnector1">
                <a:avLst/>
              </a:prstGeom>
              <a:grpFill/>
              <a:ln w="19050">
                <a:solidFill>
                  <a:schemeClr val="accent6"/>
                </a:solidFill>
                <a:prstDash val="solid"/>
                <a:headEnd type="oval"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18" name="组合 117"/>
            <p:cNvGrpSpPr/>
            <p:nvPr/>
          </p:nvGrpSpPr>
          <p:grpSpPr>
            <a:xfrm>
              <a:off x="3020390" y="6392069"/>
              <a:ext cx="270000" cy="396000"/>
              <a:chOff x="3020390" y="6392069"/>
              <a:chExt cx="270000" cy="396000"/>
            </a:xfrm>
            <a:grpFill/>
          </p:grpSpPr>
          <p:sp>
            <p:nvSpPr>
              <p:cNvPr id="31" name="等腰三角形 30"/>
              <p:cNvSpPr/>
              <p:nvPr/>
            </p:nvSpPr>
            <p:spPr>
              <a:xfrm rot="10800000">
                <a:off x="3020390" y="6392069"/>
                <a:ext cx="270000" cy="180000"/>
              </a:xfrm>
              <a:prstGeom prst="triangle">
                <a:avLst/>
              </a:prstGeom>
              <a:grpFill/>
              <a:ln>
                <a:solidFill>
                  <a:schemeClr val="accent6"/>
                </a:solidFill>
                <a:prstDash val="solid"/>
                <a:head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32" name="直接箭头连接符 31"/>
              <p:cNvCxnSpPr>
                <a:endCxn id="31" idx="0"/>
              </p:cNvCxnSpPr>
              <p:nvPr/>
            </p:nvCxnSpPr>
            <p:spPr>
              <a:xfrm flipV="1">
                <a:off x="3155390" y="6572069"/>
                <a:ext cx="0" cy="216000"/>
              </a:xfrm>
              <a:prstGeom prst="straightConnector1">
                <a:avLst/>
              </a:prstGeom>
              <a:grpFill/>
              <a:ln w="19050">
                <a:solidFill>
                  <a:schemeClr val="accent6"/>
                </a:solidFill>
                <a:prstDash val="solid"/>
                <a:headEnd type="oval"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17" name="组合 116"/>
            <p:cNvGrpSpPr/>
            <p:nvPr/>
          </p:nvGrpSpPr>
          <p:grpSpPr>
            <a:xfrm>
              <a:off x="3389848" y="6392069"/>
              <a:ext cx="270000" cy="396000"/>
              <a:chOff x="3389848" y="6392069"/>
              <a:chExt cx="270000" cy="396000"/>
            </a:xfrm>
            <a:grpFill/>
          </p:grpSpPr>
          <p:sp>
            <p:nvSpPr>
              <p:cNvPr id="34" name="等腰三角形 33"/>
              <p:cNvSpPr/>
              <p:nvPr/>
            </p:nvSpPr>
            <p:spPr>
              <a:xfrm rot="10800000">
                <a:off x="3389848" y="6392069"/>
                <a:ext cx="270000" cy="180000"/>
              </a:xfrm>
              <a:prstGeom prst="triangle">
                <a:avLst/>
              </a:prstGeom>
              <a:grpFill/>
              <a:ln>
                <a:solidFill>
                  <a:schemeClr val="accent6"/>
                </a:solidFill>
                <a:prstDash val="solid"/>
                <a:head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35" name="直接箭头连接符 34"/>
              <p:cNvCxnSpPr>
                <a:endCxn id="34" idx="0"/>
              </p:cNvCxnSpPr>
              <p:nvPr/>
            </p:nvCxnSpPr>
            <p:spPr>
              <a:xfrm flipV="1">
                <a:off x="3524848" y="6572069"/>
                <a:ext cx="0" cy="216000"/>
              </a:xfrm>
              <a:prstGeom prst="straightConnector1">
                <a:avLst/>
              </a:prstGeom>
              <a:grpFill/>
              <a:ln w="19050">
                <a:solidFill>
                  <a:schemeClr val="accent6"/>
                </a:solidFill>
                <a:prstDash val="solid"/>
                <a:headEnd type="oval"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16" name="组合 115"/>
            <p:cNvGrpSpPr/>
            <p:nvPr/>
          </p:nvGrpSpPr>
          <p:grpSpPr>
            <a:xfrm>
              <a:off x="3759306" y="6392069"/>
              <a:ext cx="270000" cy="396000"/>
              <a:chOff x="3759306" y="6392069"/>
              <a:chExt cx="270000" cy="396000"/>
            </a:xfrm>
            <a:grpFill/>
          </p:grpSpPr>
          <p:sp>
            <p:nvSpPr>
              <p:cNvPr id="37" name="等腰三角形 36"/>
              <p:cNvSpPr/>
              <p:nvPr/>
            </p:nvSpPr>
            <p:spPr>
              <a:xfrm rot="10800000">
                <a:off x="3759306" y="6392069"/>
                <a:ext cx="270000" cy="180000"/>
              </a:xfrm>
              <a:prstGeom prst="triangle">
                <a:avLst/>
              </a:prstGeom>
              <a:grpFill/>
              <a:ln>
                <a:solidFill>
                  <a:schemeClr val="accent6"/>
                </a:solidFill>
                <a:prstDash val="solid"/>
                <a:head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38" name="直接箭头连接符 37"/>
              <p:cNvCxnSpPr>
                <a:endCxn id="37" idx="0"/>
              </p:cNvCxnSpPr>
              <p:nvPr/>
            </p:nvCxnSpPr>
            <p:spPr>
              <a:xfrm flipV="1">
                <a:off x="3894306" y="6572069"/>
                <a:ext cx="0" cy="216000"/>
              </a:xfrm>
              <a:prstGeom prst="straightConnector1">
                <a:avLst/>
              </a:prstGeom>
              <a:grpFill/>
              <a:ln w="19050">
                <a:solidFill>
                  <a:schemeClr val="accent6"/>
                </a:solidFill>
                <a:prstDash val="solid"/>
                <a:headEnd type="oval"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15" name="组合 114"/>
            <p:cNvGrpSpPr/>
            <p:nvPr/>
          </p:nvGrpSpPr>
          <p:grpSpPr>
            <a:xfrm>
              <a:off x="4128764" y="6392069"/>
              <a:ext cx="270000" cy="396000"/>
              <a:chOff x="4128764" y="6392069"/>
              <a:chExt cx="270000" cy="396000"/>
            </a:xfrm>
            <a:grpFill/>
          </p:grpSpPr>
          <p:sp>
            <p:nvSpPr>
              <p:cNvPr id="40" name="等腰三角形 39"/>
              <p:cNvSpPr/>
              <p:nvPr/>
            </p:nvSpPr>
            <p:spPr>
              <a:xfrm rot="10800000">
                <a:off x="4128764" y="6392069"/>
                <a:ext cx="270000" cy="180000"/>
              </a:xfrm>
              <a:prstGeom prst="triangle">
                <a:avLst/>
              </a:prstGeom>
              <a:grpFill/>
              <a:ln>
                <a:solidFill>
                  <a:schemeClr val="accent6"/>
                </a:solidFill>
                <a:prstDash val="solid"/>
                <a:head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41" name="直接箭头连接符 40"/>
              <p:cNvCxnSpPr>
                <a:endCxn id="40" idx="0"/>
              </p:cNvCxnSpPr>
              <p:nvPr/>
            </p:nvCxnSpPr>
            <p:spPr>
              <a:xfrm flipV="1">
                <a:off x="4263764" y="6572069"/>
                <a:ext cx="0" cy="216000"/>
              </a:xfrm>
              <a:prstGeom prst="straightConnector1">
                <a:avLst/>
              </a:prstGeom>
              <a:grpFill/>
              <a:ln w="19050">
                <a:solidFill>
                  <a:schemeClr val="accent6"/>
                </a:solidFill>
                <a:prstDash val="solid"/>
                <a:headEnd type="oval"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14" name="组合 113"/>
            <p:cNvGrpSpPr/>
            <p:nvPr/>
          </p:nvGrpSpPr>
          <p:grpSpPr>
            <a:xfrm>
              <a:off x="4498222" y="6392069"/>
              <a:ext cx="270000" cy="396000"/>
              <a:chOff x="4498222" y="6392069"/>
              <a:chExt cx="270000" cy="396000"/>
            </a:xfrm>
            <a:grpFill/>
          </p:grpSpPr>
          <p:sp>
            <p:nvSpPr>
              <p:cNvPr id="43" name="等腰三角形 42"/>
              <p:cNvSpPr/>
              <p:nvPr/>
            </p:nvSpPr>
            <p:spPr>
              <a:xfrm rot="10800000">
                <a:off x="4498222" y="6392069"/>
                <a:ext cx="270000" cy="180000"/>
              </a:xfrm>
              <a:prstGeom prst="triangle">
                <a:avLst/>
              </a:prstGeom>
              <a:grpFill/>
              <a:ln>
                <a:solidFill>
                  <a:schemeClr val="accent6"/>
                </a:solidFill>
                <a:prstDash val="solid"/>
                <a:head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44" name="直接箭头连接符 43"/>
              <p:cNvCxnSpPr>
                <a:endCxn id="43" idx="0"/>
              </p:cNvCxnSpPr>
              <p:nvPr/>
            </p:nvCxnSpPr>
            <p:spPr>
              <a:xfrm flipV="1">
                <a:off x="4633222" y="6572069"/>
                <a:ext cx="0" cy="216000"/>
              </a:xfrm>
              <a:prstGeom prst="straightConnector1">
                <a:avLst/>
              </a:prstGeom>
              <a:grpFill/>
              <a:ln w="19050">
                <a:solidFill>
                  <a:schemeClr val="accent6"/>
                </a:solidFill>
                <a:prstDash val="solid"/>
                <a:headEnd type="oval"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13" name="组合 112"/>
            <p:cNvGrpSpPr/>
            <p:nvPr/>
          </p:nvGrpSpPr>
          <p:grpSpPr>
            <a:xfrm>
              <a:off x="4867680" y="6392069"/>
              <a:ext cx="270000" cy="396000"/>
              <a:chOff x="4867680" y="6392069"/>
              <a:chExt cx="270000" cy="396000"/>
            </a:xfrm>
            <a:grpFill/>
          </p:grpSpPr>
          <p:sp>
            <p:nvSpPr>
              <p:cNvPr id="46" name="等腰三角形 45"/>
              <p:cNvSpPr/>
              <p:nvPr/>
            </p:nvSpPr>
            <p:spPr>
              <a:xfrm rot="10800000">
                <a:off x="4867680" y="6392069"/>
                <a:ext cx="270000" cy="180000"/>
              </a:xfrm>
              <a:prstGeom prst="triangle">
                <a:avLst/>
              </a:prstGeom>
              <a:grpFill/>
              <a:ln>
                <a:solidFill>
                  <a:schemeClr val="accent6"/>
                </a:solidFill>
                <a:prstDash val="solid"/>
                <a:head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47" name="直接箭头连接符 46"/>
              <p:cNvCxnSpPr>
                <a:endCxn id="46" idx="0"/>
              </p:cNvCxnSpPr>
              <p:nvPr/>
            </p:nvCxnSpPr>
            <p:spPr>
              <a:xfrm flipV="1">
                <a:off x="5002680" y="6572069"/>
                <a:ext cx="0" cy="216000"/>
              </a:xfrm>
              <a:prstGeom prst="straightConnector1">
                <a:avLst/>
              </a:prstGeom>
              <a:grpFill/>
              <a:ln w="19050">
                <a:solidFill>
                  <a:schemeClr val="accent6"/>
                </a:solidFill>
                <a:prstDash val="solid"/>
                <a:headEnd type="oval"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12" name="组合 111"/>
            <p:cNvGrpSpPr/>
            <p:nvPr/>
          </p:nvGrpSpPr>
          <p:grpSpPr>
            <a:xfrm>
              <a:off x="5237138" y="6392069"/>
              <a:ext cx="270000" cy="396000"/>
              <a:chOff x="5237138" y="6392069"/>
              <a:chExt cx="270000" cy="396000"/>
            </a:xfrm>
            <a:grpFill/>
          </p:grpSpPr>
          <p:sp>
            <p:nvSpPr>
              <p:cNvPr id="49" name="等腰三角形 48"/>
              <p:cNvSpPr/>
              <p:nvPr/>
            </p:nvSpPr>
            <p:spPr>
              <a:xfrm rot="10800000">
                <a:off x="5237138" y="6392069"/>
                <a:ext cx="270000" cy="180000"/>
              </a:xfrm>
              <a:prstGeom prst="triangle">
                <a:avLst/>
              </a:prstGeom>
              <a:grpFill/>
              <a:ln>
                <a:solidFill>
                  <a:schemeClr val="accent6"/>
                </a:solidFill>
                <a:prstDash val="solid"/>
                <a:head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50" name="直接箭头连接符 49"/>
              <p:cNvCxnSpPr>
                <a:endCxn id="49" idx="0"/>
              </p:cNvCxnSpPr>
              <p:nvPr/>
            </p:nvCxnSpPr>
            <p:spPr>
              <a:xfrm flipV="1">
                <a:off x="5372138" y="6572069"/>
                <a:ext cx="0" cy="216000"/>
              </a:xfrm>
              <a:prstGeom prst="straightConnector1">
                <a:avLst/>
              </a:prstGeom>
              <a:grpFill/>
              <a:ln w="19050">
                <a:solidFill>
                  <a:schemeClr val="accent6"/>
                </a:solidFill>
                <a:prstDash val="solid"/>
                <a:headEnd type="oval"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11" name="组合 110"/>
            <p:cNvGrpSpPr/>
            <p:nvPr/>
          </p:nvGrpSpPr>
          <p:grpSpPr>
            <a:xfrm>
              <a:off x="5606596" y="6392069"/>
              <a:ext cx="270000" cy="396000"/>
              <a:chOff x="5606596" y="6392069"/>
              <a:chExt cx="270000" cy="396000"/>
            </a:xfrm>
            <a:grpFill/>
          </p:grpSpPr>
          <p:sp>
            <p:nvSpPr>
              <p:cNvPr id="52" name="等腰三角形 51"/>
              <p:cNvSpPr/>
              <p:nvPr/>
            </p:nvSpPr>
            <p:spPr>
              <a:xfrm rot="10800000">
                <a:off x="5606596" y="6392069"/>
                <a:ext cx="270000" cy="180000"/>
              </a:xfrm>
              <a:prstGeom prst="triangle">
                <a:avLst/>
              </a:prstGeom>
              <a:grpFill/>
              <a:ln>
                <a:solidFill>
                  <a:schemeClr val="accent6"/>
                </a:solidFill>
                <a:prstDash val="solid"/>
                <a:head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53" name="直接箭头连接符 52"/>
              <p:cNvCxnSpPr>
                <a:endCxn id="52" idx="0"/>
              </p:cNvCxnSpPr>
              <p:nvPr/>
            </p:nvCxnSpPr>
            <p:spPr>
              <a:xfrm flipV="1">
                <a:off x="5741596" y="6572069"/>
                <a:ext cx="0" cy="216000"/>
              </a:xfrm>
              <a:prstGeom prst="straightConnector1">
                <a:avLst/>
              </a:prstGeom>
              <a:grpFill/>
              <a:ln w="19050">
                <a:solidFill>
                  <a:schemeClr val="accent6"/>
                </a:solidFill>
                <a:prstDash val="solid"/>
                <a:headEnd type="oval"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10" name="组合 109"/>
            <p:cNvGrpSpPr/>
            <p:nvPr/>
          </p:nvGrpSpPr>
          <p:grpSpPr>
            <a:xfrm>
              <a:off x="5976054" y="6392069"/>
              <a:ext cx="270000" cy="396000"/>
              <a:chOff x="5976054" y="6392069"/>
              <a:chExt cx="270000" cy="396000"/>
            </a:xfrm>
            <a:grpFill/>
          </p:grpSpPr>
          <p:sp>
            <p:nvSpPr>
              <p:cNvPr id="55" name="等腰三角形 54"/>
              <p:cNvSpPr/>
              <p:nvPr/>
            </p:nvSpPr>
            <p:spPr>
              <a:xfrm rot="10800000">
                <a:off x="5976054" y="6392069"/>
                <a:ext cx="270000" cy="180000"/>
              </a:xfrm>
              <a:prstGeom prst="triangle">
                <a:avLst/>
              </a:prstGeom>
              <a:grpFill/>
              <a:ln>
                <a:solidFill>
                  <a:schemeClr val="accent6"/>
                </a:solidFill>
                <a:prstDash val="solid"/>
                <a:head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56" name="直接箭头连接符 55"/>
              <p:cNvCxnSpPr>
                <a:endCxn id="55" idx="0"/>
              </p:cNvCxnSpPr>
              <p:nvPr/>
            </p:nvCxnSpPr>
            <p:spPr>
              <a:xfrm flipV="1">
                <a:off x="6111054" y="6572069"/>
                <a:ext cx="0" cy="216000"/>
              </a:xfrm>
              <a:prstGeom prst="straightConnector1">
                <a:avLst/>
              </a:prstGeom>
              <a:grpFill/>
              <a:ln w="19050">
                <a:solidFill>
                  <a:schemeClr val="accent6"/>
                </a:solidFill>
                <a:prstDash val="solid"/>
                <a:headEnd type="oval"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09" name="组合 108"/>
            <p:cNvGrpSpPr/>
            <p:nvPr/>
          </p:nvGrpSpPr>
          <p:grpSpPr>
            <a:xfrm>
              <a:off x="6345512" y="6392069"/>
              <a:ext cx="270000" cy="396000"/>
              <a:chOff x="6345512" y="6392069"/>
              <a:chExt cx="270000" cy="396000"/>
            </a:xfrm>
            <a:grpFill/>
          </p:grpSpPr>
          <p:sp>
            <p:nvSpPr>
              <p:cNvPr id="58" name="等腰三角形 57"/>
              <p:cNvSpPr/>
              <p:nvPr/>
            </p:nvSpPr>
            <p:spPr>
              <a:xfrm rot="10800000">
                <a:off x="6345512" y="6392069"/>
                <a:ext cx="270000" cy="180000"/>
              </a:xfrm>
              <a:prstGeom prst="triangle">
                <a:avLst/>
              </a:prstGeom>
              <a:grpFill/>
              <a:ln>
                <a:solidFill>
                  <a:schemeClr val="accent6"/>
                </a:solidFill>
                <a:prstDash val="solid"/>
                <a:head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59" name="直接箭头连接符 58"/>
              <p:cNvCxnSpPr>
                <a:endCxn id="58" idx="0"/>
              </p:cNvCxnSpPr>
              <p:nvPr/>
            </p:nvCxnSpPr>
            <p:spPr>
              <a:xfrm flipV="1">
                <a:off x="6480512" y="6572069"/>
                <a:ext cx="0" cy="216000"/>
              </a:xfrm>
              <a:prstGeom prst="straightConnector1">
                <a:avLst/>
              </a:prstGeom>
              <a:grpFill/>
              <a:ln w="19050">
                <a:solidFill>
                  <a:schemeClr val="accent6"/>
                </a:solidFill>
                <a:prstDash val="solid"/>
                <a:headEnd type="oval"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08" name="组合 107"/>
            <p:cNvGrpSpPr/>
            <p:nvPr/>
          </p:nvGrpSpPr>
          <p:grpSpPr>
            <a:xfrm>
              <a:off x="6714970" y="6392069"/>
              <a:ext cx="270000" cy="396000"/>
              <a:chOff x="6714970" y="6392069"/>
              <a:chExt cx="270000" cy="396000"/>
            </a:xfrm>
            <a:grpFill/>
          </p:grpSpPr>
          <p:sp>
            <p:nvSpPr>
              <p:cNvPr id="61" name="等腰三角形 60"/>
              <p:cNvSpPr/>
              <p:nvPr/>
            </p:nvSpPr>
            <p:spPr>
              <a:xfrm rot="10800000">
                <a:off x="6714970" y="6392069"/>
                <a:ext cx="270000" cy="180000"/>
              </a:xfrm>
              <a:prstGeom prst="triangle">
                <a:avLst/>
              </a:prstGeom>
              <a:grpFill/>
              <a:ln>
                <a:solidFill>
                  <a:schemeClr val="accent6"/>
                </a:solidFill>
                <a:prstDash val="solid"/>
                <a:head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62" name="直接箭头连接符 61"/>
              <p:cNvCxnSpPr>
                <a:endCxn id="61" idx="0"/>
              </p:cNvCxnSpPr>
              <p:nvPr/>
            </p:nvCxnSpPr>
            <p:spPr>
              <a:xfrm flipV="1">
                <a:off x="6849970" y="6572069"/>
                <a:ext cx="0" cy="216000"/>
              </a:xfrm>
              <a:prstGeom prst="straightConnector1">
                <a:avLst/>
              </a:prstGeom>
              <a:grpFill/>
              <a:ln w="19050">
                <a:solidFill>
                  <a:schemeClr val="accent6"/>
                </a:solidFill>
                <a:prstDash val="solid"/>
                <a:headEnd type="oval"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07" name="组合 106"/>
            <p:cNvGrpSpPr/>
            <p:nvPr/>
          </p:nvGrpSpPr>
          <p:grpSpPr>
            <a:xfrm>
              <a:off x="7084428" y="6392069"/>
              <a:ext cx="270000" cy="396000"/>
              <a:chOff x="7084428" y="6392069"/>
              <a:chExt cx="270000" cy="396000"/>
            </a:xfrm>
            <a:grpFill/>
          </p:grpSpPr>
          <p:sp>
            <p:nvSpPr>
              <p:cNvPr id="64" name="等腰三角形 63"/>
              <p:cNvSpPr/>
              <p:nvPr/>
            </p:nvSpPr>
            <p:spPr>
              <a:xfrm rot="10800000">
                <a:off x="7084428" y="6392069"/>
                <a:ext cx="270000" cy="180000"/>
              </a:xfrm>
              <a:prstGeom prst="triangle">
                <a:avLst/>
              </a:prstGeom>
              <a:grpFill/>
              <a:ln>
                <a:solidFill>
                  <a:schemeClr val="accent6"/>
                </a:solidFill>
                <a:prstDash val="solid"/>
                <a:head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65" name="直接箭头连接符 64"/>
              <p:cNvCxnSpPr>
                <a:endCxn id="64" idx="0"/>
              </p:cNvCxnSpPr>
              <p:nvPr/>
            </p:nvCxnSpPr>
            <p:spPr>
              <a:xfrm flipV="1">
                <a:off x="7219428" y="6572069"/>
                <a:ext cx="0" cy="216000"/>
              </a:xfrm>
              <a:prstGeom prst="straightConnector1">
                <a:avLst/>
              </a:prstGeom>
              <a:grpFill/>
              <a:ln w="19050">
                <a:solidFill>
                  <a:schemeClr val="accent6"/>
                </a:solidFill>
                <a:prstDash val="solid"/>
                <a:headEnd type="oval"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06" name="组合 105"/>
            <p:cNvGrpSpPr/>
            <p:nvPr/>
          </p:nvGrpSpPr>
          <p:grpSpPr>
            <a:xfrm>
              <a:off x="7453886" y="6392069"/>
              <a:ext cx="270000" cy="396000"/>
              <a:chOff x="7453886" y="6392069"/>
              <a:chExt cx="270000" cy="396000"/>
            </a:xfrm>
            <a:grpFill/>
          </p:grpSpPr>
          <p:sp>
            <p:nvSpPr>
              <p:cNvPr id="67" name="等腰三角形 66"/>
              <p:cNvSpPr/>
              <p:nvPr/>
            </p:nvSpPr>
            <p:spPr>
              <a:xfrm rot="10800000">
                <a:off x="7453886" y="6392069"/>
                <a:ext cx="270000" cy="180000"/>
              </a:xfrm>
              <a:prstGeom prst="triangle">
                <a:avLst/>
              </a:prstGeom>
              <a:grpFill/>
              <a:ln>
                <a:solidFill>
                  <a:schemeClr val="accent6"/>
                </a:solidFill>
                <a:prstDash val="solid"/>
                <a:head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68" name="直接箭头连接符 67"/>
              <p:cNvCxnSpPr>
                <a:endCxn id="67" idx="0"/>
              </p:cNvCxnSpPr>
              <p:nvPr/>
            </p:nvCxnSpPr>
            <p:spPr>
              <a:xfrm flipV="1">
                <a:off x="7588886" y="6572069"/>
                <a:ext cx="0" cy="216000"/>
              </a:xfrm>
              <a:prstGeom prst="straightConnector1">
                <a:avLst/>
              </a:prstGeom>
              <a:grpFill/>
              <a:ln w="19050">
                <a:solidFill>
                  <a:schemeClr val="accent6"/>
                </a:solidFill>
                <a:prstDash val="solid"/>
                <a:headEnd type="oval"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05" name="组合 104"/>
            <p:cNvGrpSpPr/>
            <p:nvPr/>
          </p:nvGrpSpPr>
          <p:grpSpPr>
            <a:xfrm>
              <a:off x="7823344" y="6392069"/>
              <a:ext cx="270000" cy="396000"/>
              <a:chOff x="7823344" y="6392069"/>
              <a:chExt cx="270000" cy="396000"/>
            </a:xfrm>
            <a:grpFill/>
          </p:grpSpPr>
          <p:sp>
            <p:nvSpPr>
              <p:cNvPr id="70" name="等腰三角形 69"/>
              <p:cNvSpPr/>
              <p:nvPr/>
            </p:nvSpPr>
            <p:spPr>
              <a:xfrm rot="10800000">
                <a:off x="7823344" y="6392069"/>
                <a:ext cx="270000" cy="180000"/>
              </a:xfrm>
              <a:prstGeom prst="triangle">
                <a:avLst/>
              </a:prstGeom>
              <a:grpFill/>
              <a:ln>
                <a:solidFill>
                  <a:schemeClr val="accent6"/>
                </a:solidFill>
                <a:prstDash val="solid"/>
                <a:head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71" name="直接箭头连接符 70"/>
              <p:cNvCxnSpPr>
                <a:endCxn id="70" idx="0"/>
              </p:cNvCxnSpPr>
              <p:nvPr/>
            </p:nvCxnSpPr>
            <p:spPr>
              <a:xfrm flipV="1">
                <a:off x="7958344" y="6572069"/>
                <a:ext cx="0" cy="216000"/>
              </a:xfrm>
              <a:prstGeom prst="straightConnector1">
                <a:avLst/>
              </a:prstGeom>
              <a:grpFill/>
              <a:ln w="19050">
                <a:solidFill>
                  <a:schemeClr val="accent6"/>
                </a:solidFill>
                <a:prstDash val="solid"/>
                <a:headEnd type="oval"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04" name="组合 103"/>
            <p:cNvGrpSpPr/>
            <p:nvPr/>
          </p:nvGrpSpPr>
          <p:grpSpPr>
            <a:xfrm>
              <a:off x="8192802" y="6392069"/>
              <a:ext cx="270000" cy="396000"/>
              <a:chOff x="8192802" y="6392069"/>
              <a:chExt cx="270000" cy="396000"/>
            </a:xfrm>
            <a:grpFill/>
          </p:grpSpPr>
          <p:sp>
            <p:nvSpPr>
              <p:cNvPr id="73" name="等腰三角形 72"/>
              <p:cNvSpPr/>
              <p:nvPr/>
            </p:nvSpPr>
            <p:spPr>
              <a:xfrm rot="10800000">
                <a:off x="8192802" y="6392069"/>
                <a:ext cx="270000" cy="180000"/>
              </a:xfrm>
              <a:prstGeom prst="triangle">
                <a:avLst/>
              </a:prstGeom>
              <a:grpFill/>
              <a:ln>
                <a:solidFill>
                  <a:schemeClr val="accent6"/>
                </a:solidFill>
                <a:prstDash val="solid"/>
                <a:head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74" name="直接箭头连接符 73"/>
              <p:cNvCxnSpPr>
                <a:endCxn id="73" idx="0"/>
              </p:cNvCxnSpPr>
              <p:nvPr/>
            </p:nvCxnSpPr>
            <p:spPr>
              <a:xfrm flipV="1">
                <a:off x="8327802" y="6572069"/>
                <a:ext cx="0" cy="216000"/>
              </a:xfrm>
              <a:prstGeom prst="straightConnector1">
                <a:avLst/>
              </a:prstGeom>
              <a:grpFill/>
              <a:ln w="19050">
                <a:solidFill>
                  <a:schemeClr val="accent6"/>
                </a:solidFill>
                <a:prstDash val="solid"/>
                <a:headEnd type="oval"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03" name="组合 102"/>
            <p:cNvGrpSpPr/>
            <p:nvPr/>
          </p:nvGrpSpPr>
          <p:grpSpPr>
            <a:xfrm>
              <a:off x="8562260" y="6392069"/>
              <a:ext cx="270000" cy="396000"/>
              <a:chOff x="8562260" y="6392069"/>
              <a:chExt cx="270000" cy="396000"/>
            </a:xfrm>
            <a:grpFill/>
          </p:grpSpPr>
          <p:sp>
            <p:nvSpPr>
              <p:cNvPr id="76" name="等腰三角形 75"/>
              <p:cNvSpPr/>
              <p:nvPr/>
            </p:nvSpPr>
            <p:spPr>
              <a:xfrm rot="10800000">
                <a:off x="8562260" y="6392069"/>
                <a:ext cx="270000" cy="180000"/>
              </a:xfrm>
              <a:prstGeom prst="triangle">
                <a:avLst/>
              </a:prstGeom>
              <a:grpFill/>
              <a:ln>
                <a:solidFill>
                  <a:schemeClr val="accent6"/>
                </a:solidFill>
                <a:prstDash val="solid"/>
                <a:head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77" name="直接箭头连接符 76"/>
              <p:cNvCxnSpPr>
                <a:endCxn id="76" idx="0"/>
              </p:cNvCxnSpPr>
              <p:nvPr/>
            </p:nvCxnSpPr>
            <p:spPr>
              <a:xfrm flipV="1">
                <a:off x="8697260" y="6572069"/>
                <a:ext cx="0" cy="216000"/>
              </a:xfrm>
              <a:prstGeom prst="straightConnector1">
                <a:avLst/>
              </a:prstGeom>
              <a:grpFill/>
              <a:ln w="19050">
                <a:solidFill>
                  <a:schemeClr val="accent6"/>
                </a:solidFill>
                <a:prstDash val="solid"/>
                <a:headEnd type="oval"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02" name="组合 101"/>
            <p:cNvGrpSpPr/>
            <p:nvPr/>
          </p:nvGrpSpPr>
          <p:grpSpPr>
            <a:xfrm>
              <a:off x="8931718" y="6392069"/>
              <a:ext cx="270000" cy="396000"/>
              <a:chOff x="8931718" y="6392069"/>
              <a:chExt cx="270000" cy="396000"/>
            </a:xfrm>
            <a:grpFill/>
          </p:grpSpPr>
          <p:sp>
            <p:nvSpPr>
              <p:cNvPr id="79" name="等腰三角形 78"/>
              <p:cNvSpPr/>
              <p:nvPr/>
            </p:nvSpPr>
            <p:spPr>
              <a:xfrm rot="10800000">
                <a:off x="8931718" y="6392069"/>
                <a:ext cx="270000" cy="180000"/>
              </a:xfrm>
              <a:prstGeom prst="triangle">
                <a:avLst/>
              </a:prstGeom>
              <a:grpFill/>
              <a:ln>
                <a:solidFill>
                  <a:schemeClr val="accent6"/>
                </a:solidFill>
                <a:prstDash val="solid"/>
                <a:head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80" name="直接箭头连接符 79"/>
              <p:cNvCxnSpPr>
                <a:endCxn id="79" idx="0"/>
              </p:cNvCxnSpPr>
              <p:nvPr/>
            </p:nvCxnSpPr>
            <p:spPr>
              <a:xfrm flipV="1">
                <a:off x="9066718" y="6572069"/>
                <a:ext cx="0" cy="216000"/>
              </a:xfrm>
              <a:prstGeom prst="straightConnector1">
                <a:avLst/>
              </a:prstGeom>
              <a:grpFill/>
              <a:ln w="19050">
                <a:solidFill>
                  <a:schemeClr val="accent6"/>
                </a:solidFill>
                <a:prstDash val="solid"/>
                <a:headEnd type="oval"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01" name="组合 100"/>
            <p:cNvGrpSpPr/>
            <p:nvPr/>
          </p:nvGrpSpPr>
          <p:grpSpPr>
            <a:xfrm>
              <a:off x="9301176" y="6392069"/>
              <a:ext cx="270000" cy="396000"/>
              <a:chOff x="9301176" y="6392069"/>
              <a:chExt cx="270000" cy="396000"/>
            </a:xfrm>
            <a:grpFill/>
          </p:grpSpPr>
          <p:sp>
            <p:nvSpPr>
              <p:cNvPr id="82" name="等腰三角形 81"/>
              <p:cNvSpPr/>
              <p:nvPr/>
            </p:nvSpPr>
            <p:spPr>
              <a:xfrm rot="10800000">
                <a:off x="9301176" y="6392069"/>
                <a:ext cx="270000" cy="180000"/>
              </a:xfrm>
              <a:prstGeom prst="triangle">
                <a:avLst/>
              </a:prstGeom>
              <a:grpFill/>
              <a:ln>
                <a:solidFill>
                  <a:schemeClr val="accent6"/>
                </a:solidFill>
                <a:prstDash val="solid"/>
                <a:head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83" name="直接箭头连接符 82"/>
              <p:cNvCxnSpPr>
                <a:endCxn id="82" idx="0"/>
              </p:cNvCxnSpPr>
              <p:nvPr/>
            </p:nvCxnSpPr>
            <p:spPr>
              <a:xfrm flipV="1">
                <a:off x="9436176" y="6572069"/>
                <a:ext cx="0" cy="216000"/>
              </a:xfrm>
              <a:prstGeom prst="straightConnector1">
                <a:avLst/>
              </a:prstGeom>
              <a:grpFill/>
              <a:ln w="19050">
                <a:solidFill>
                  <a:schemeClr val="accent6"/>
                </a:solidFill>
                <a:prstDash val="solid"/>
                <a:headEnd type="oval"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00" name="组合 99"/>
            <p:cNvGrpSpPr/>
            <p:nvPr/>
          </p:nvGrpSpPr>
          <p:grpSpPr>
            <a:xfrm>
              <a:off x="9670634" y="6392069"/>
              <a:ext cx="270000" cy="396000"/>
              <a:chOff x="9670634" y="6392069"/>
              <a:chExt cx="270000" cy="396000"/>
            </a:xfrm>
            <a:grpFill/>
          </p:grpSpPr>
          <p:sp>
            <p:nvSpPr>
              <p:cNvPr id="85" name="等腰三角形 84"/>
              <p:cNvSpPr/>
              <p:nvPr/>
            </p:nvSpPr>
            <p:spPr>
              <a:xfrm rot="10800000">
                <a:off x="9670634" y="6392069"/>
                <a:ext cx="270000" cy="180000"/>
              </a:xfrm>
              <a:prstGeom prst="triangle">
                <a:avLst/>
              </a:prstGeom>
              <a:grpFill/>
              <a:ln>
                <a:solidFill>
                  <a:schemeClr val="accent6"/>
                </a:solidFill>
                <a:prstDash val="solid"/>
                <a:head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86" name="直接箭头连接符 85"/>
              <p:cNvCxnSpPr>
                <a:endCxn id="85" idx="0"/>
              </p:cNvCxnSpPr>
              <p:nvPr/>
            </p:nvCxnSpPr>
            <p:spPr>
              <a:xfrm flipV="1">
                <a:off x="9805634" y="6572069"/>
                <a:ext cx="0" cy="216000"/>
              </a:xfrm>
              <a:prstGeom prst="straightConnector1">
                <a:avLst/>
              </a:prstGeom>
              <a:grpFill/>
              <a:ln w="19050">
                <a:solidFill>
                  <a:schemeClr val="accent6"/>
                </a:solidFill>
                <a:prstDash val="solid"/>
                <a:headEnd type="oval"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99" name="组合 98"/>
            <p:cNvGrpSpPr/>
            <p:nvPr/>
          </p:nvGrpSpPr>
          <p:grpSpPr>
            <a:xfrm>
              <a:off x="10040092" y="6392069"/>
              <a:ext cx="270000" cy="396000"/>
              <a:chOff x="10040092" y="6392069"/>
              <a:chExt cx="270000" cy="396000"/>
            </a:xfrm>
            <a:grpFill/>
          </p:grpSpPr>
          <p:sp>
            <p:nvSpPr>
              <p:cNvPr id="88" name="等腰三角形 87"/>
              <p:cNvSpPr/>
              <p:nvPr/>
            </p:nvSpPr>
            <p:spPr>
              <a:xfrm rot="10800000">
                <a:off x="10040092" y="6392069"/>
                <a:ext cx="270000" cy="180000"/>
              </a:xfrm>
              <a:prstGeom prst="triangle">
                <a:avLst/>
              </a:prstGeom>
              <a:grpFill/>
              <a:ln>
                <a:solidFill>
                  <a:schemeClr val="accent6"/>
                </a:solidFill>
                <a:prstDash val="solid"/>
                <a:head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89" name="直接箭头连接符 88"/>
              <p:cNvCxnSpPr>
                <a:endCxn id="88" idx="0"/>
              </p:cNvCxnSpPr>
              <p:nvPr/>
            </p:nvCxnSpPr>
            <p:spPr>
              <a:xfrm flipV="1">
                <a:off x="10175092" y="6572069"/>
                <a:ext cx="0" cy="216000"/>
              </a:xfrm>
              <a:prstGeom prst="straightConnector1">
                <a:avLst/>
              </a:prstGeom>
              <a:grpFill/>
              <a:ln w="19050">
                <a:solidFill>
                  <a:schemeClr val="accent6"/>
                </a:solidFill>
                <a:prstDash val="solid"/>
                <a:headEnd type="oval"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98" name="组合 97"/>
            <p:cNvGrpSpPr/>
            <p:nvPr/>
          </p:nvGrpSpPr>
          <p:grpSpPr>
            <a:xfrm>
              <a:off x="10409550" y="6392069"/>
              <a:ext cx="270000" cy="396000"/>
              <a:chOff x="10409550" y="6392069"/>
              <a:chExt cx="270000" cy="396000"/>
            </a:xfrm>
            <a:grpFill/>
          </p:grpSpPr>
          <p:sp>
            <p:nvSpPr>
              <p:cNvPr id="91" name="等腰三角形 90"/>
              <p:cNvSpPr/>
              <p:nvPr/>
            </p:nvSpPr>
            <p:spPr>
              <a:xfrm rot="10800000">
                <a:off x="10409550" y="6392069"/>
                <a:ext cx="270000" cy="180000"/>
              </a:xfrm>
              <a:prstGeom prst="triangle">
                <a:avLst/>
              </a:prstGeom>
              <a:grpFill/>
              <a:ln>
                <a:solidFill>
                  <a:schemeClr val="accent6"/>
                </a:solidFill>
                <a:prstDash val="solid"/>
                <a:head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92" name="直接箭头连接符 91"/>
              <p:cNvCxnSpPr>
                <a:endCxn id="91" idx="0"/>
              </p:cNvCxnSpPr>
              <p:nvPr/>
            </p:nvCxnSpPr>
            <p:spPr>
              <a:xfrm flipV="1">
                <a:off x="10544550" y="6572069"/>
                <a:ext cx="0" cy="216000"/>
              </a:xfrm>
              <a:prstGeom prst="straightConnector1">
                <a:avLst/>
              </a:prstGeom>
              <a:grpFill/>
              <a:ln w="19050">
                <a:solidFill>
                  <a:schemeClr val="accent6"/>
                </a:solidFill>
                <a:prstDash val="solid"/>
                <a:headEnd type="oval"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97" name="组合 96"/>
            <p:cNvGrpSpPr/>
            <p:nvPr/>
          </p:nvGrpSpPr>
          <p:grpSpPr>
            <a:xfrm>
              <a:off x="10778999" y="6392069"/>
              <a:ext cx="270000" cy="396000"/>
              <a:chOff x="10778999" y="6392069"/>
              <a:chExt cx="270000" cy="396000"/>
            </a:xfrm>
            <a:grpFill/>
          </p:grpSpPr>
          <p:sp>
            <p:nvSpPr>
              <p:cNvPr id="94" name="等腰三角形 93"/>
              <p:cNvSpPr/>
              <p:nvPr/>
            </p:nvSpPr>
            <p:spPr>
              <a:xfrm rot="10800000">
                <a:off x="10778999" y="6392069"/>
                <a:ext cx="270000" cy="180000"/>
              </a:xfrm>
              <a:prstGeom prst="triangle">
                <a:avLst/>
              </a:prstGeom>
              <a:grpFill/>
              <a:ln>
                <a:solidFill>
                  <a:schemeClr val="accent6"/>
                </a:solidFill>
                <a:prstDash val="solid"/>
                <a:head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95" name="直接箭头连接符 94"/>
              <p:cNvCxnSpPr>
                <a:endCxn id="94" idx="0"/>
              </p:cNvCxnSpPr>
              <p:nvPr/>
            </p:nvCxnSpPr>
            <p:spPr>
              <a:xfrm flipV="1">
                <a:off x="10913999" y="6572069"/>
                <a:ext cx="0" cy="216000"/>
              </a:xfrm>
              <a:prstGeom prst="straightConnector1">
                <a:avLst/>
              </a:prstGeom>
              <a:grpFill/>
              <a:ln w="19050">
                <a:solidFill>
                  <a:schemeClr val="accent6"/>
                </a:solidFill>
                <a:prstDash val="solid"/>
                <a:headEnd type="oval" w="med" len="med"/>
                <a:tailEnd type="none" w="med" len="med"/>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9602129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35876-AC9C-4E4B-A1D7-7E47260AEA5F}"/>
              </a:ext>
            </a:extLst>
          </p:cNvPr>
          <p:cNvSpPr>
            <a:spLocks noGrp="1"/>
          </p:cNvSpPr>
          <p:nvPr>
            <p:ph type="title"/>
          </p:nvPr>
        </p:nvSpPr>
        <p:spPr/>
        <p:txBody>
          <a:bodyPr/>
          <a:lstStyle/>
          <a:p>
            <a:r>
              <a:rPr lang="en-US" dirty="0"/>
              <a:t>Time Reversal Resonating Strength (TRRS)</a:t>
            </a:r>
          </a:p>
        </p:txBody>
      </p:sp>
      <p:sp>
        <p:nvSpPr>
          <p:cNvPr id="3" name="Content Placeholder 2">
            <a:extLst>
              <a:ext uri="{FF2B5EF4-FFF2-40B4-BE49-F238E27FC236}">
                <a16:creationId xmlns:a16="http://schemas.microsoft.com/office/drawing/2014/main" id="{388A9845-42AF-4D65-B05D-AF31087A62CF}"/>
              </a:ext>
            </a:extLst>
          </p:cNvPr>
          <p:cNvSpPr>
            <a:spLocks noGrp="1"/>
          </p:cNvSpPr>
          <p:nvPr>
            <p:ph idx="1"/>
          </p:nvPr>
        </p:nvSpPr>
        <p:spPr>
          <a:xfrm>
            <a:off x="838200" y="1590090"/>
            <a:ext cx="10515600" cy="4351338"/>
          </a:xfrm>
        </p:spPr>
        <p:txBody>
          <a:bodyPr/>
          <a:lstStyle/>
          <a:p>
            <a:r>
              <a:rPr lang="en-US" sz="2400" b="1" dirty="0"/>
              <a:t>Time-Reversal Focusing Effect</a:t>
            </a:r>
            <a:r>
              <a:rPr lang="en-US" dirty="0"/>
              <a:t>: </a:t>
            </a:r>
            <a:r>
              <a:rPr lang="en-US" sz="2100" dirty="0"/>
              <a:t>The received CSI, when combined with its time-reversed and conjugated counterpart, will add coherently at the intended location but incoherently at any unintended location, creating a spatial focusing effect</a:t>
            </a:r>
          </a:p>
          <a:p>
            <a:pPr lvl="1"/>
            <a:endParaRPr lang="en-US" dirty="0"/>
          </a:p>
        </p:txBody>
      </p:sp>
      <p:cxnSp>
        <p:nvCxnSpPr>
          <p:cNvPr id="7" name="直接箭头连接符 98">
            <a:extLst>
              <a:ext uri="{FF2B5EF4-FFF2-40B4-BE49-F238E27FC236}">
                <a16:creationId xmlns:a16="http://schemas.microsoft.com/office/drawing/2014/main" id="{4EF55B94-3595-459E-B20D-1EC2634D0536}"/>
              </a:ext>
            </a:extLst>
          </p:cNvPr>
          <p:cNvCxnSpPr/>
          <p:nvPr/>
        </p:nvCxnSpPr>
        <p:spPr>
          <a:xfrm>
            <a:off x="727933" y="4031437"/>
            <a:ext cx="4691830" cy="0"/>
          </a:xfrm>
          <a:prstGeom prst="straightConnector1">
            <a:avLst/>
          </a:prstGeom>
          <a:ln w="190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8" name="组合 105">
            <a:extLst>
              <a:ext uri="{FF2B5EF4-FFF2-40B4-BE49-F238E27FC236}">
                <a16:creationId xmlns:a16="http://schemas.microsoft.com/office/drawing/2014/main" id="{68C682B8-3FBF-403D-893C-F88998339701}"/>
              </a:ext>
            </a:extLst>
          </p:cNvPr>
          <p:cNvGrpSpPr/>
          <p:nvPr/>
        </p:nvGrpSpPr>
        <p:grpSpPr>
          <a:xfrm>
            <a:off x="838200" y="3484457"/>
            <a:ext cx="912208" cy="1058579"/>
            <a:chOff x="3357525" y="2579678"/>
            <a:chExt cx="912208" cy="1058579"/>
          </a:xfrm>
        </p:grpSpPr>
        <p:sp>
          <p:nvSpPr>
            <p:cNvPr id="9" name="等腰三角形 106">
              <a:extLst>
                <a:ext uri="{FF2B5EF4-FFF2-40B4-BE49-F238E27FC236}">
                  <a16:creationId xmlns:a16="http://schemas.microsoft.com/office/drawing/2014/main" id="{6D1DD02E-9F1A-47F5-83E6-526FE98209F0}"/>
                </a:ext>
              </a:extLst>
            </p:cNvPr>
            <p:cNvSpPr/>
            <p:nvPr/>
          </p:nvSpPr>
          <p:spPr>
            <a:xfrm rot="10800000">
              <a:off x="3357525" y="2579678"/>
              <a:ext cx="270000" cy="180000"/>
            </a:xfrm>
            <a:prstGeom prst="triangle">
              <a:avLst/>
            </a:prstGeom>
            <a:solidFill>
              <a:schemeClr val="accent6">
                <a:alpha val="25000"/>
              </a:schemeClr>
            </a:solidFill>
            <a:ln>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10" name="直接箭头连接符 107">
              <a:extLst>
                <a:ext uri="{FF2B5EF4-FFF2-40B4-BE49-F238E27FC236}">
                  <a16:creationId xmlns:a16="http://schemas.microsoft.com/office/drawing/2014/main" id="{B785A141-1D79-4308-974F-2E40246ACEFA}"/>
                </a:ext>
              </a:extLst>
            </p:cNvPr>
            <p:cNvCxnSpPr>
              <a:endCxn id="9" idx="0"/>
            </p:cNvCxnSpPr>
            <p:nvPr/>
          </p:nvCxnSpPr>
          <p:spPr>
            <a:xfrm flipV="1">
              <a:off x="3492525" y="2759678"/>
              <a:ext cx="0" cy="360000"/>
            </a:xfrm>
            <a:prstGeom prst="straightConnector1">
              <a:avLst/>
            </a:prstGeom>
            <a:ln w="19050">
              <a:solidFill>
                <a:schemeClr val="accent6"/>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等腰三角形 108">
              <a:extLst>
                <a:ext uri="{FF2B5EF4-FFF2-40B4-BE49-F238E27FC236}">
                  <a16:creationId xmlns:a16="http://schemas.microsoft.com/office/drawing/2014/main" id="{34A63A75-6C37-4ECF-B4B4-78F62856239A}"/>
                </a:ext>
              </a:extLst>
            </p:cNvPr>
            <p:cNvSpPr/>
            <p:nvPr/>
          </p:nvSpPr>
          <p:spPr>
            <a:xfrm rot="10800000" flipV="1">
              <a:off x="3999733" y="3458257"/>
              <a:ext cx="270000" cy="180000"/>
            </a:xfrm>
            <a:prstGeom prst="triangle">
              <a:avLst/>
            </a:prstGeom>
            <a:solidFill>
              <a:schemeClr val="accent1">
                <a:alpha val="25000"/>
              </a:schemeClr>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12" name="直接箭头连接符 109">
              <a:extLst>
                <a:ext uri="{FF2B5EF4-FFF2-40B4-BE49-F238E27FC236}">
                  <a16:creationId xmlns:a16="http://schemas.microsoft.com/office/drawing/2014/main" id="{907369EA-E62A-4E56-BAF9-0D738973A7ED}"/>
                </a:ext>
              </a:extLst>
            </p:cNvPr>
            <p:cNvCxnSpPr>
              <a:endCxn id="11" idx="0"/>
            </p:cNvCxnSpPr>
            <p:nvPr/>
          </p:nvCxnSpPr>
          <p:spPr>
            <a:xfrm>
              <a:off x="4134733" y="3133723"/>
              <a:ext cx="0" cy="324534"/>
            </a:xfrm>
            <a:prstGeom prst="straightConnector1">
              <a:avLst/>
            </a:prstGeom>
            <a:ln w="19050">
              <a:solidFill>
                <a:schemeClr val="accent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直接箭头连接符 110">
              <a:extLst>
                <a:ext uri="{FF2B5EF4-FFF2-40B4-BE49-F238E27FC236}">
                  <a16:creationId xmlns:a16="http://schemas.microsoft.com/office/drawing/2014/main" id="{C7511FB7-70C9-40C3-8AB7-FA947AEDE11B}"/>
                </a:ext>
              </a:extLst>
            </p:cNvPr>
            <p:cNvCxnSpPr/>
            <p:nvPr/>
          </p:nvCxnSpPr>
          <p:spPr>
            <a:xfrm>
              <a:off x="3492524" y="3123924"/>
              <a:ext cx="642208" cy="2734"/>
            </a:xfrm>
            <a:prstGeom prst="straightConnector1">
              <a:avLst/>
            </a:prstGeom>
            <a:ln w="19050">
              <a:solidFill>
                <a:schemeClr val="tx1">
                  <a:lumMod val="95000"/>
                  <a:lumOff val="5000"/>
                  <a:alpha val="2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14" name="组合 111">
            <a:extLst>
              <a:ext uri="{FF2B5EF4-FFF2-40B4-BE49-F238E27FC236}">
                <a16:creationId xmlns:a16="http://schemas.microsoft.com/office/drawing/2014/main" id="{A83F6F94-B855-4E2C-A1B3-3669B5569C23}"/>
              </a:ext>
            </a:extLst>
          </p:cNvPr>
          <p:cNvGrpSpPr/>
          <p:nvPr/>
        </p:nvGrpSpPr>
        <p:grpSpPr>
          <a:xfrm>
            <a:off x="1161536" y="3482249"/>
            <a:ext cx="912208" cy="1058579"/>
            <a:chOff x="1820546" y="1233989"/>
            <a:chExt cx="912208" cy="1058579"/>
          </a:xfrm>
        </p:grpSpPr>
        <p:sp>
          <p:nvSpPr>
            <p:cNvPr id="15" name="等腰三角形 112">
              <a:extLst>
                <a:ext uri="{FF2B5EF4-FFF2-40B4-BE49-F238E27FC236}">
                  <a16:creationId xmlns:a16="http://schemas.microsoft.com/office/drawing/2014/main" id="{E3C5FCDA-3674-43A3-83E9-C739802CBA2F}"/>
                </a:ext>
              </a:extLst>
            </p:cNvPr>
            <p:cNvSpPr/>
            <p:nvPr/>
          </p:nvSpPr>
          <p:spPr>
            <a:xfrm rot="10800000">
              <a:off x="1820546" y="1233989"/>
              <a:ext cx="270000" cy="180000"/>
            </a:xfrm>
            <a:prstGeom prst="triangle">
              <a:avLst/>
            </a:prstGeom>
            <a:solidFill>
              <a:schemeClr val="accent6">
                <a:alpha val="30000"/>
              </a:schemeClr>
            </a:solidFill>
            <a:ln>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16" name="直接箭头连接符 113">
              <a:extLst>
                <a:ext uri="{FF2B5EF4-FFF2-40B4-BE49-F238E27FC236}">
                  <a16:creationId xmlns:a16="http://schemas.microsoft.com/office/drawing/2014/main" id="{B8FDD35A-18B7-4278-96CF-23EA5418E438}"/>
                </a:ext>
              </a:extLst>
            </p:cNvPr>
            <p:cNvCxnSpPr>
              <a:endCxn id="15" idx="0"/>
            </p:cNvCxnSpPr>
            <p:nvPr/>
          </p:nvCxnSpPr>
          <p:spPr>
            <a:xfrm flipV="1">
              <a:off x="1955546" y="1413989"/>
              <a:ext cx="0" cy="360000"/>
            </a:xfrm>
            <a:prstGeom prst="straightConnector1">
              <a:avLst/>
            </a:prstGeom>
            <a:ln w="19050">
              <a:solidFill>
                <a:schemeClr val="accent6"/>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等腰三角形 114">
              <a:extLst>
                <a:ext uri="{FF2B5EF4-FFF2-40B4-BE49-F238E27FC236}">
                  <a16:creationId xmlns:a16="http://schemas.microsoft.com/office/drawing/2014/main" id="{87377E8C-49A9-45BA-987A-52306A192FCE}"/>
                </a:ext>
              </a:extLst>
            </p:cNvPr>
            <p:cNvSpPr/>
            <p:nvPr/>
          </p:nvSpPr>
          <p:spPr>
            <a:xfrm rot="10800000" flipV="1">
              <a:off x="2462754" y="2112568"/>
              <a:ext cx="270000" cy="180000"/>
            </a:xfrm>
            <a:prstGeom prst="triangle">
              <a:avLst/>
            </a:prstGeom>
            <a:solidFill>
              <a:schemeClr val="accent1">
                <a:alpha val="30000"/>
              </a:schemeClr>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18" name="直接箭头连接符 115">
              <a:extLst>
                <a:ext uri="{FF2B5EF4-FFF2-40B4-BE49-F238E27FC236}">
                  <a16:creationId xmlns:a16="http://schemas.microsoft.com/office/drawing/2014/main" id="{D4E4B2BF-DBD5-4811-8D4F-826DEA72C212}"/>
                </a:ext>
              </a:extLst>
            </p:cNvPr>
            <p:cNvCxnSpPr>
              <a:endCxn id="17" idx="0"/>
            </p:cNvCxnSpPr>
            <p:nvPr/>
          </p:nvCxnSpPr>
          <p:spPr>
            <a:xfrm>
              <a:off x="2597754" y="1788034"/>
              <a:ext cx="0" cy="324534"/>
            </a:xfrm>
            <a:prstGeom prst="straightConnector1">
              <a:avLst/>
            </a:prstGeom>
            <a:ln w="19050">
              <a:solidFill>
                <a:schemeClr val="accent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直接箭头连接符 116">
              <a:extLst>
                <a:ext uri="{FF2B5EF4-FFF2-40B4-BE49-F238E27FC236}">
                  <a16:creationId xmlns:a16="http://schemas.microsoft.com/office/drawing/2014/main" id="{ED160CB1-1538-4C60-8867-032929D5D79B}"/>
                </a:ext>
              </a:extLst>
            </p:cNvPr>
            <p:cNvCxnSpPr/>
            <p:nvPr/>
          </p:nvCxnSpPr>
          <p:spPr>
            <a:xfrm>
              <a:off x="1955545" y="1780443"/>
              <a:ext cx="639161" cy="2472"/>
            </a:xfrm>
            <a:prstGeom prst="straightConnector1">
              <a:avLst/>
            </a:prstGeom>
            <a:ln w="19050">
              <a:solidFill>
                <a:schemeClr val="tx1">
                  <a:lumMod val="95000"/>
                  <a:lumOff val="5000"/>
                  <a:alpha val="3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20" name="组合 117">
            <a:extLst>
              <a:ext uri="{FF2B5EF4-FFF2-40B4-BE49-F238E27FC236}">
                <a16:creationId xmlns:a16="http://schemas.microsoft.com/office/drawing/2014/main" id="{0B2E6BE8-2112-4270-92EC-E403549C2E95}"/>
              </a:ext>
            </a:extLst>
          </p:cNvPr>
          <p:cNvGrpSpPr/>
          <p:nvPr/>
        </p:nvGrpSpPr>
        <p:grpSpPr>
          <a:xfrm>
            <a:off x="1482491" y="3482249"/>
            <a:ext cx="912208" cy="1058579"/>
            <a:chOff x="1820546" y="1233989"/>
            <a:chExt cx="912208" cy="1058579"/>
          </a:xfrm>
        </p:grpSpPr>
        <p:sp>
          <p:nvSpPr>
            <p:cNvPr id="21" name="等腰三角形 118">
              <a:extLst>
                <a:ext uri="{FF2B5EF4-FFF2-40B4-BE49-F238E27FC236}">
                  <a16:creationId xmlns:a16="http://schemas.microsoft.com/office/drawing/2014/main" id="{6D25267B-48F4-4C78-AD28-EE160C8AEB51}"/>
                </a:ext>
              </a:extLst>
            </p:cNvPr>
            <p:cNvSpPr/>
            <p:nvPr/>
          </p:nvSpPr>
          <p:spPr>
            <a:xfrm rot="10800000">
              <a:off x="1820546" y="1233989"/>
              <a:ext cx="270000" cy="180000"/>
            </a:xfrm>
            <a:prstGeom prst="triangle">
              <a:avLst/>
            </a:prstGeom>
            <a:solidFill>
              <a:schemeClr val="accent6">
                <a:alpha val="35000"/>
              </a:schemeClr>
            </a:solidFill>
            <a:ln>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22" name="直接箭头连接符 119">
              <a:extLst>
                <a:ext uri="{FF2B5EF4-FFF2-40B4-BE49-F238E27FC236}">
                  <a16:creationId xmlns:a16="http://schemas.microsoft.com/office/drawing/2014/main" id="{FEBE2C12-6E6B-48E1-935A-D0CE60C917E0}"/>
                </a:ext>
              </a:extLst>
            </p:cNvPr>
            <p:cNvCxnSpPr>
              <a:endCxn id="21" idx="0"/>
            </p:cNvCxnSpPr>
            <p:nvPr/>
          </p:nvCxnSpPr>
          <p:spPr>
            <a:xfrm flipV="1">
              <a:off x="1955546" y="1413989"/>
              <a:ext cx="0" cy="360000"/>
            </a:xfrm>
            <a:prstGeom prst="straightConnector1">
              <a:avLst/>
            </a:prstGeom>
            <a:ln w="19050">
              <a:solidFill>
                <a:schemeClr val="accent6"/>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3" name="等腰三角形 120">
              <a:extLst>
                <a:ext uri="{FF2B5EF4-FFF2-40B4-BE49-F238E27FC236}">
                  <a16:creationId xmlns:a16="http://schemas.microsoft.com/office/drawing/2014/main" id="{4B3F0A91-C13E-4ADC-9C3B-5BEF39D7800E}"/>
                </a:ext>
              </a:extLst>
            </p:cNvPr>
            <p:cNvSpPr/>
            <p:nvPr/>
          </p:nvSpPr>
          <p:spPr>
            <a:xfrm rot="10800000" flipV="1">
              <a:off x="2462754" y="2112568"/>
              <a:ext cx="270000" cy="180000"/>
            </a:xfrm>
            <a:prstGeom prst="triangle">
              <a:avLst/>
            </a:prstGeom>
            <a:solidFill>
              <a:schemeClr val="accent1">
                <a:alpha val="35000"/>
              </a:schemeClr>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24" name="直接箭头连接符 121">
              <a:extLst>
                <a:ext uri="{FF2B5EF4-FFF2-40B4-BE49-F238E27FC236}">
                  <a16:creationId xmlns:a16="http://schemas.microsoft.com/office/drawing/2014/main" id="{8A9CD19E-67AF-45A2-8E17-821660BC2F89}"/>
                </a:ext>
              </a:extLst>
            </p:cNvPr>
            <p:cNvCxnSpPr>
              <a:endCxn id="23" idx="0"/>
            </p:cNvCxnSpPr>
            <p:nvPr/>
          </p:nvCxnSpPr>
          <p:spPr>
            <a:xfrm>
              <a:off x="2597754" y="1788034"/>
              <a:ext cx="0" cy="324534"/>
            </a:xfrm>
            <a:prstGeom prst="straightConnector1">
              <a:avLst/>
            </a:prstGeom>
            <a:ln w="19050">
              <a:solidFill>
                <a:schemeClr val="accent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直接箭头连接符 122">
              <a:extLst>
                <a:ext uri="{FF2B5EF4-FFF2-40B4-BE49-F238E27FC236}">
                  <a16:creationId xmlns:a16="http://schemas.microsoft.com/office/drawing/2014/main" id="{09DB6C4C-7AC7-4F9D-8E81-E75F24731239}"/>
                </a:ext>
              </a:extLst>
            </p:cNvPr>
            <p:cNvCxnSpPr/>
            <p:nvPr/>
          </p:nvCxnSpPr>
          <p:spPr>
            <a:xfrm>
              <a:off x="1953463" y="1780443"/>
              <a:ext cx="643622" cy="2210"/>
            </a:xfrm>
            <a:prstGeom prst="straightConnector1">
              <a:avLst/>
            </a:prstGeom>
            <a:ln w="19050">
              <a:solidFill>
                <a:schemeClr val="tx1">
                  <a:lumMod val="95000"/>
                  <a:lumOff val="5000"/>
                  <a:alpha val="3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26" name="组合 123">
            <a:extLst>
              <a:ext uri="{FF2B5EF4-FFF2-40B4-BE49-F238E27FC236}">
                <a16:creationId xmlns:a16="http://schemas.microsoft.com/office/drawing/2014/main" id="{17258FD2-1E5A-4468-9405-483A65C001EE}"/>
              </a:ext>
            </a:extLst>
          </p:cNvPr>
          <p:cNvGrpSpPr/>
          <p:nvPr/>
        </p:nvGrpSpPr>
        <p:grpSpPr>
          <a:xfrm>
            <a:off x="1803446" y="3482249"/>
            <a:ext cx="912208" cy="1058579"/>
            <a:chOff x="1820546" y="1233989"/>
            <a:chExt cx="912208" cy="1058579"/>
          </a:xfrm>
        </p:grpSpPr>
        <p:sp>
          <p:nvSpPr>
            <p:cNvPr id="27" name="等腰三角形 124">
              <a:extLst>
                <a:ext uri="{FF2B5EF4-FFF2-40B4-BE49-F238E27FC236}">
                  <a16:creationId xmlns:a16="http://schemas.microsoft.com/office/drawing/2014/main" id="{2815802C-3289-4151-9CCB-D28C3CF15B66}"/>
                </a:ext>
              </a:extLst>
            </p:cNvPr>
            <p:cNvSpPr/>
            <p:nvPr/>
          </p:nvSpPr>
          <p:spPr>
            <a:xfrm rot="10800000">
              <a:off x="1820546" y="1233989"/>
              <a:ext cx="270000" cy="180000"/>
            </a:xfrm>
            <a:prstGeom prst="triangle">
              <a:avLst/>
            </a:prstGeom>
            <a:solidFill>
              <a:schemeClr val="accent6">
                <a:alpha val="40000"/>
              </a:schemeClr>
            </a:solidFill>
            <a:ln>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28" name="直接箭头连接符 125">
              <a:extLst>
                <a:ext uri="{FF2B5EF4-FFF2-40B4-BE49-F238E27FC236}">
                  <a16:creationId xmlns:a16="http://schemas.microsoft.com/office/drawing/2014/main" id="{9E2A5713-6857-4F08-BCFA-FC0B1EE24A51}"/>
                </a:ext>
              </a:extLst>
            </p:cNvPr>
            <p:cNvCxnSpPr>
              <a:endCxn id="27" idx="0"/>
            </p:cNvCxnSpPr>
            <p:nvPr/>
          </p:nvCxnSpPr>
          <p:spPr>
            <a:xfrm flipV="1">
              <a:off x="1955546" y="1413989"/>
              <a:ext cx="0" cy="360000"/>
            </a:xfrm>
            <a:prstGeom prst="straightConnector1">
              <a:avLst/>
            </a:prstGeom>
            <a:ln w="19050">
              <a:solidFill>
                <a:schemeClr val="accent6"/>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9" name="等腰三角形 126">
              <a:extLst>
                <a:ext uri="{FF2B5EF4-FFF2-40B4-BE49-F238E27FC236}">
                  <a16:creationId xmlns:a16="http://schemas.microsoft.com/office/drawing/2014/main" id="{7485DFFC-A5B5-4F29-A6C2-2AAFA0C868F0}"/>
                </a:ext>
              </a:extLst>
            </p:cNvPr>
            <p:cNvSpPr/>
            <p:nvPr/>
          </p:nvSpPr>
          <p:spPr>
            <a:xfrm rot="10800000" flipV="1">
              <a:off x="2462754" y="2112568"/>
              <a:ext cx="270000" cy="180000"/>
            </a:xfrm>
            <a:prstGeom prst="triangle">
              <a:avLst/>
            </a:prstGeom>
            <a:solidFill>
              <a:schemeClr val="accent1">
                <a:alpha val="40000"/>
              </a:schemeClr>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30" name="直接箭头连接符 127">
              <a:extLst>
                <a:ext uri="{FF2B5EF4-FFF2-40B4-BE49-F238E27FC236}">
                  <a16:creationId xmlns:a16="http://schemas.microsoft.com/office/drawing/2014/main" id="{AC977BD4-4037-40CE-984E-D5633CF320BB}"/>
                </a:ext>
              </a:extLst>
            </p:cNvPr>
            <p:cNvCxnSpPr>
              <a:endCxn id="29" idx="0"/>
            </p:cNvCxnSpPr>
            <p:nvPr/>
          </p:nvCxnSpPr>
          <p:spPr>
            <a:xfrm>
              <a:off x="2597754" y="1788034"/>
              <a:ext cx="0" cy="324534"/>
            </a:xfrm>
            <a:prstGeom prst="straightConnector1">
              <a:avLst/>
            </a:prstGeom>
            <a:ln w="19050">
              <a:solidFill>
                <a:schemeClr val="accent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直接箭头连接符 128">
              <a:extLst>
                <a:ext uri="{FF2B5EF4-FFF2-40B4-BE49-F238E27FC236}">
                  <a16:creationId xmlns:a16="http://schemas.microsoft.com/office/drawing/2014/main" id="{A78DFE3C-8ACC-4042-9FC3-36B6538C35CC}"/>
                </a:ext>
              </a:extLst>
            </p:cNvPr>
            <p:cNvCxnSpPr/>
            <p:nvPr/>
          </p:nvCxnSpPr>
          <p:spPr>
            <a:xfrm>
              <a:off x="1955546" y="1780443"/>
              <a:ext cx="648003" cy="525"/>
            </a:xfrm>
            <a:prstGeom prst="straightConnector1">
              <a:avLst/>
            </a:prstGeom>
            <a:ln w="19050">
              <a:solidFill>
                <a:schemeClr val="tx1">
                  <a:lumMod val="95000"/>
                  <a:lumOff val="5000"/>
                  <a:alpha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32" name="组合 129">
            <a:extLst>
              <a:ext uri="{FF2B5EF4-FFF2-40B4-BE49-F238E27FC236}">
                <a16:creationId xmlns:a16="http://schemas.microsoft.com/office/drawing/2014/main" id="{5664F796-1B69-44F6-A625-F40BB77D6592}"/>
              </a:ext>
            </a:extLst>
          </p:cNvPr>
          <p:cNvGrpSpPr/>
          <p:nvPr/>
        </p:nvGrpSpPr>
        <p:grpSpPr>
          <a:xfrm>
            <a:off x="2126783" y="3482249"/>
            <a:ext cx="912208" cy="1058579"/>
            <a:chOff x="1820546" y="1233989"/>
            <a:chExt cx="912208" cy="1058579"/>
          </a:xfrm>
        </p:grpSpPr>
        <p:sp>
          <p:nvSpPr>
            <p:cNvPr id="33" name="等腰三角形 130">
              <a:extLst>
                <a:ext uri="{FF2B5EF4-FFF2-40B4-BE49-F238E27FC236}">
                  <a16:creationId xmlns:a16="http://schemas.microsoft.com/office/drawing/2014/main" id="{7F83A2DE-741A-4359-B7BD-AA1CE7891765}"/>
                </a:ext>
              </a:extLst>
            </p:cNvPr>
            <p:cNvSpPr/>
            <p:nvPr/>
          </p:nvSpPr>
          <p:spPr>
            <a:xfrm rot="10800000">
              <a:off x="1820546" y="1233989"/>
              <a:ext cx="270000" cy="180000"/>
            </a:xfrm>
            <a:prstGeom prst="triangle">
              <a:avLst/>
            </a:prstGeom>
            <a:solidFill>
              <a:schemeClr val="accent6">
                <a:alpha val="45000"/>
              </a:schemeClr>
            </a:solidFill>
            <a:ln>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34" name="直接箭头连接符 131">
              <a:extLst>
                <a:ext uri="{FF2B5EF4-FFF2-40B4-BE49-F238E27FC236}">
                  <a16:creationId xmlns:a16="http://schemas.microsoft.com/office/drawing/2014/main" id="{F77B7ECB-E055-41D9-A8B5-1028BACA7949}"/>
                </a:ext>
              </a:extLst>
            </p:cNvPr>
            <p:cNvCxnSpPr>
              <a:endCxn id="33" idx="0"/>
            </p:cNvCxnSpPr>
            <p:nvPr/>
          </p:nvCxnSpPr>
          <p:spPr>
            <a:xfrm flipV="1">
              <a:off x="1955546" y="1413989"/>
              <a:ext cx="0" cy="360000"/>
            </a:xfrm>
            <a:prstGeom prst="straightConnector1">
              <a:avLst/>
            </a:prstGeom>
            <a:ln w="19050">
              <a:solidFill>
                <a:schemeClr val="accent6"/>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5" name="等腰三角形 132">
              <a:extLst>
                <a:ext uri="{FF2B5EF4-FFF2-40B4-BE49-F238E27FC236}">
                  <a16:creationId xmlns:a16="http://schemas.microsoft.com/office/drawing/2014/main" id="{FC7C9314-76B8-4193-9FC9-70505483A034}"/>
                </a:ext>
              </a:extLst>
            </p:cNvPr>
            <p:cNvSpPr/>
            <p:nvPr/>
          </p:nvSpPr>
          <p:spPr>
            <a:xfrm rot="10800000" flipV="1">
              <a:off x="2462754" y="2112568"/>
              <a:ext cx="270000" cy="180000"/>
            </a:xfrm>
            <a:prstGeom prst="triangle">
              <a:avLst/>
            </a:prstGeom>
            <a:solidFill>
              <a:schemeClr val="accent1">
                <a:alpha val="45000"/>
              </a:schemeClr>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36" name="直接箭头连接符 133">
              <a:extLst>
                <a:ext uri="{FF2B5EF4-FFF2-40B4-BE49-F238E27FC236}">
                  <a16:creationId xmlns:a16="http://schemas.microsoft.com/office/drawing/2014/main" id="{B2EC2400-C867-41F4-AC18-CF4172F362A3}"/>
                </a:ext>
              </a:extLst>
            </p:cNvPr>
            <p:cNvCxnSpPr>
              <a:endCxn id="35" idx="0"/>
            </p:cNvCxnSpPr>
            <p:nvPr/>
          </p:nvCxnSpPr>
          <p:spPr>
            <a:xfrm>
              <a:off x="2597754" y="1788034"/>
              <a:ext cx="0" cy="324534"/>
            </a:xfrm>
            <a:prstGeom prst="straightConnector1">
              <a:avLst/>
            </a:prstGeom>
            <a:ln w="19050">
              <a:solidFill>
                <a:schemeClr val="accent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直接箭头连接符 134">
              <a:extLst>
                <a:ext uri="{FF2B5EF4-FFF2-40B4-BE49-F238E27FC236}">
                  <a16:creationId xmlns:a16="http://schemas.microsoft.com/office/drawing/2014/main" id="{2D034BEF-6CD6-488C-AB56-BFB57F5C839C}"/>
                </a:ext>
              </a:extLst>
            </p:cNvPr>
            <p:cNvCxnSpPr/>
            <p:nvPr/>
          </p:nvCxnSpPr>
          <p:spPr>
            <a:xfrm>
              <a:off x="1952793" y="1780443"/>
              <a:ext cx="646399" cy="2210"/>
            </a:xfrm>
            <a:prstGeom prst="straightConnector1">
              <a:avLst/>
            </a:prstGeom>
            <a:ln w="19050">
              <a:solidFill>
                <a:schemeClr val="tx1">
                  <a:lumMod val="95000"/>
                  <a:lumOff val="5000"/>
                  <a:alpha val="4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38" name="组合 135">
            <a:extLst>
              <a:ext uri="{FF2B5EF4-FFF2-40B4-BE49-F238E27FC236}">
                <a16:creationId xmlns:a16="http://schemas.microsoft.com/office/drawing/2014/main" id="{50E7D5C6-EC50-45C6-AFEB-A7EDAFA95549}"/>
              </a:ext>
            </a:extLst>
          </p:cNvPr>
          <p:cNvGrpSpPr/>
          <p:nvPr/>
        </p:nvGrpSpPr>
        <p:grpSpPr>
          <a:xfrm>
            <a:off x="3294199" y="3481724"/>
            <a:ext cx="912208" cy="1058579"/>
            <a:chOff x="1820546" y="1233989"/>
            <a:chExt cx="912208" cy="1058579"/>
          </a:xfrm>
        </p:grpSpPr>
        <p:sp>
          <p:nvSpPr>
            <p:cNvPr id="39" name="等腰三角形 136">
              <a:extLst>
                <a:ext uri="{FF2B5EF4-FFF2-40B4-BE49-F238E27FC236}">
                  <a16:creationId xmlns:a16="http://schemas.microsoft.com/office/drawing/2014/main" id="{D2C9DE6E-DE21-4B0E-9E4E-003FECDAD03A}"/>
                </a:ext>
              </a:extLst>
            </p:cNvPr>
            <p:cNvSpPr/>
            <p:nvPr/>
          </p:nvSpPr>
          <p:spPr>
            <a:xfrm rot="10800000">
              <a:off x="1820546" y="1233989"/>
              <a:ext cx="270000" cy="180000"/>
            </a:xfrm>
            <a:prstGeom prst="triangle">
              <a:avLst/>
            </a:prstGeom>
            <a:solidFill>
              <a:schemeClr val="accent6">
                <a:alpha val="50000"/>
              </a:schemeClr>
            </a:solidFill>
            <a:ln>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40" name="直接箭头连接符 137">
              <a:extLst>
                <a:ext uri="{FF2B5EF4-FFF2-40B4-BE49-F238E27FC236}">
                  <a16:creationId xmlns:a16="http://schemas.microsoft.com/office/drawing/2014/main" id="{3B793211-31E1-4B16-A8F0-7B71A6EFF656}"/>
                </a:ext>
              </a:extLst>
            </p:cNvPr>
            <p:cNvCxnSpPr>
              <a:endCxn id="39" idx="0"/>
            </p:cNvCxnSpPr>
            <p:nvPr/>
          </p:nvCxnSpPr>
          <p:spPr>
            <a:xfrm flipV="1">
              <a:off x="1955546" y="1413989"/>
              <a:ext cx="0" cy="360000"/>
            </a:xfrm>
            <a:prstGeom prst="straightConnector1">
              <a:avLst/>
            </a:prstGeom>
            <a:ln w="19050">
              <a:solidFill>
                <a:schemeClr val="accent6"/>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1" name="等腰三角形 138">
              <a:extLst>
                <a:ext uri="{FF2B5EF4-FFF2-40B4-BE49-F238E27FC236}">
                  <a16:creationId xmlns:a16="http://schemas.microsoft.com/office/drawing/2014/main" id="{DB8F1D36-CB0A-453A-8473-0547CB1D1F8E}"/>
                </a:ext>
              </a:extLst>
            </p:cNvPr>
            <p:cNvSpPr/>
            <p:nvPr/>
          </p:nvSpPr>
          <p:spPr>
            <a:xfrm rot="10800000" flipV="1">
              <a:off x="2462754" y="2112568"/>
              <a:ext cx="270000" cy="180000"/>
            </a:xfrm>
            <a:prstGeom prst="triangle">
              <a:avLst/>
            </a:prstGeom>
            <a:solidFill>
              <a:schemeClr val="accent1">
                <a:alpha val="50000"/>
              </a:schemeClr>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42" name="直接箭头连接符 139">
              <a:extLst>
                <a:ext uri="{FF2B5EF4-FFF2-40B4-BE49-F238E27FC236}">
                  <a16:creationId xmlns:a16="http://schemas.microsoft.com/office/drawing/2014/main" id="{94D0D9C9-3865-4272-9CC9-7CD6EA81C596}"/>
                </a:ext>
              </a:extLst>
            </p:cNvPr>
            <p:cNvCxnSpPr>
              <a:endCxn id="41" idx="0"/>
            </p:cNvCxnSpPr>
            <p:nvPr/>
          </p:nvCxnSpPr>
          <p:spPr>
            <a:xfrm>
              <a:off x="2597754" y="1788034"/>
              <a:ext cx="0" cy="324534"/>
            </a:xfrm>
            <a:prstGeom prst="straightConnector1">
              <a:avLst/>
            </a:prstGeom>
            <a:ln w="19050">
              <a:solidFill>
                <a:schemeClr val="accent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直接箭头连接符 140">
              <a:extLst>
                <a:ext uri="{FF2B5EF4-FFF2-40B4-BE49-F238E27FC236}">
                  <a16:creationId xmlns:a16="http://schemas.microsoft.com/office/drawing/2014/main" id="{2F3AF07F-9D3C-4309-883C-AFB91B615C08}"/>
                </a:ext>
              </a:extLst>
            </p:cNvPr>
            <p:cNvCxnSpPr/>
            <p:nvPr/>
          </p:nvCxnSpPr>
          <p:spPr>
            <a:xfrm>
              <a:off x="1955546" y="1780968"/>
              <a:ext cx="642208" cy="0"/>
            </a:xfrm>
            <a:prstGeom prst="straightConnector1">
              <a:avLst/>
            </a:prstGeom>
            <a:ln w="19050">
              <a:solidFill>
                <a:schemeClr val="tx1">
                  <a:lumMod val="95000"/>
                  <a:lumOff val="5000"/>
                  <a:alpha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44" name="组合 141">
            <a:extLst>
              <a:ext uri="{FF2B5EF4-FFF2-40B4-BE49-F238E27FC236}">
                <a16:creationId xmlns:a16="http://schemas.microsoft.com/office/drawing/2014/main" id="{67883240-BF8C-4A2C-9B61-B7A35C4E3B09}"/>
              </a:ext>
            </a:extLst>
          </p:cNvPr>
          <p:cNvGrpSpPr/>
          <p:nvPr/>
        </p:nvGrpSpPr>
        <p:grpSpPr>
          <a:xfrm>
            <a:off x="3623116" y="3481724"/>
            <a:ext cx="920148" cy="1058579"/>
            <a:chOff x="1820546" y="1233989"/>
            <a:chExt cx="920148" cy="1058579"/>
          </a:xfrm>
        </p:grpSpPr>
        <p:sp>
          <p:nvSpPr>
            <p:cNvPr id="45" name="等腰三角形 142">
              <a:extLst>
                <a:ext uri="{FF2B5EF4-FFF2-40B4-BE49-F238E27FC236}">
                  <a16:creationId xmlns:a16="http://schemas.microsoft.com/office/drawing/2014/main" id="{9223E938-483B-4D10-8EA5-6FE10F1A9533}"/>
                </a:ext>
              </a:extLst>
            </p:cNvPr>
            <p:cNvSpPr/>
            <p:nvPr/>
          </p:nvSpPr>
          <p:spPr>
            <a:xfrm rot="10800000">
              <a:off x="1820546" y="1233989"/>
              <a:ext cx="270000" cy="180000"/>
            </a:xfrm>
            <a:prstGeom prst="triangle">
              <a:avLst/>
            </a:prstGeom>
            <a:solidFill>
              <a:schemeClr val="accent6">
                <a:alpha val="55000"/>
              </a:schemeClr>
            </a:solidFill>
            <a:ln>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46" name="直接箭头连接符 143">
              <a:extLst>
                <a:ext uri="{FF2B5EF4-FFF2-40B4-BE49-F238E27FC236}">
                  <a16:creationId xmlns:a16="http://schemas.microsoft.com/office/drawing/2014/main" id="{8E450B80-09E4-4E1E-909F-C3248A0F595F}"/>
                </a:ext>
              </a:extLst>
            </p:cNvPr>
            <p:cNvCxnSpPr>
              <a:endCxn id="45" idx="0"/>
            </p:cNvCxnSpPr>
            <p:nvPr/>
          </p:nvCxnSpPr>
          <p:spPr>
            <a:xfrm flipV="1">
              <a:off x="1955546" y="1413989"/>
              <a:ext cx="0" cy="360000"/>
            </a:xfrm>
            <a:prstGeom prst="straightConnector1">
              <a:avLst/>
            </a:prstGeom>
            <a:ln w="19050">
              <a:solidFill>
                <a:schemeClr val="accent6"/>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7" name="等腰三角形 144">
              <a:extLst>
                <a:ext uri="{FF2B5EF4-FFF2-40B4-BE49-F238E27FC236}">
                  <a16:creationId xmlns:a16="http://schemas.microsoft.com/office/drawing/2014/main" id="{5E5579B0-69EE-4363-816A-6B4133B7E12A}"/>
                </a:ext>
              </a:extLst>
            </p:cNvPr>
            <p:cNvSpPr/>
            <p:nvPr/>
          </p:nvSpPr>
          <p:spPr>
            <a:xfrm rot="10800000" flipV="1">
              <a:off x="2470694" y="2112568"/>
              <a:ext cx="270000" cy="180000"/>
            </a:xfrm>
            <a:prstGeom prst="triangle">
              <a:avLst/>
            </a:prstGeom>
            <a:solidFill>
              <a:schemeClr val="accent1">
                <a:alpha val="55000"/>
              </a:schemeClr>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48" name="直接箭头连接符 145">
              <a:extLst>
                <a:ext uri="{FF2B5EF4-FFF2-40B4-BE49-F238E27FC236}">
                  <a16:creationId xmlns:a16="http://schemas.microsoft.com/office/drawing/2014/main" id="{02691169-17AA-4074-8682-5E4202939BF6}"/>
                </a:ext>
              </a:extLst>
            </p:cNvPr>
            <p:cNvCxnSpPr>
              <a:endCxn id="47" idx="0"/>
            </p:cNvCxnSpPr>
            <p:nvPr/>
          </p:nvCxnSpPr>
          <p:spPr>
            <a:xfrm>
              <a:off x="2605694" y="1788034"/>
              <a:ext cx="0" cy="324534"/>
            </a:xfrm>
            <a:prstGeom prst="straightConnector1">
              <a:avLst/>
            </a:prstGeom>
            <a:ln w="19050">
              <a:solidFill>
                <a:schemeClr val="accent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直接箭头连接符 146">
              <a:extLst>
                <a:ext uri="{FF2B5EF4-FFF2-40B4-BE49-F238E27FC236}">
                  <a16:creationId xmlns:a16="http://schemas.microsoft.com/office/drawing/2014/main" id="{76E9BC99-01E5-46F0-9B0D-3B8B5C54D885}"/>
                </a:ext>
              </a:extLst>
            </p:cNvPr>
            <p:cNvCxnSpPr/>
            <p:nvPr/>
          </p:nvCxnSpPr>
          <p:spPr>
            <a:xfrm>
              <a:off x="1955546" y="1780968"/>
              <a:ext cx="650691" cy="0"/>
            </a:xfrm>
            <a:prstGeom prst="straightConnector1">
              <a:avLst/>
            </a:prstGeom>
            <a:ln w="19050">
              <a:solidFill>
                <a:schemeClr val="tx1">
                  <a:lumMod val="95000"/>
                  <a:lumOff val="5000"/>
                  <a:alpha val="5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50" name="组合 147">
            <a:extLst>
              <a:ext uri="{FF2B5EF4-FFF2-40B4-BE49-F238E27FC236}">
                <a16:creationId xmlns:a16="http://schemas.microsoft.com/office/drawing/2014/main" id="{EEA66857-18D4-46AC-90FE-7D8B60223FE4}"/>
              </a:ext>
            </a:extLst>
          </p:cNvPr>
          <p:cNvGrpSpPr/>
          <p:nvPr/>
        </p:nvGrpSpPr>
        <p:grpSpPr>
          <a:xfrm>
            <a:off x="3937747" y="3481724"/>
            <a:ext cx="912208" cy="1058579"/>
            <a:chOff x="1820546" y="1233989"/>
            <a:chExt cx="912208" cy="1058579"/>
          </a:xfrm>
        </p:grpSpPr>
        <p:sp>
          <p:nvSpPr>
            <p:cNvPr id="51" name="等腰三角形 148">
              <a:extLst>
                <a:ext uri="{FF2B5EF4-FFF2-40B4-BE49-F238E27FC236}">
                  <a16:creationId xmlns:a16="http://schemas.microsoft.com/office/drawing/2014/main" id="{17936717-E1B1-4BA5-9711-94ACF9FC483E}"/>
                </a:ext>
              </a:extLst>
            </p:cNvPr>
            <p:cNvSpPr/>
            <p:nvPr/>
          </p:nvSpPr>
          <p:spPr>
            <a:xfrm rot="10800000">
              <a:off x="1820546" y="1233989"/>
              <a:ext cx="270000" cy="180000"/>
            </a:xfrm>
            <a:prstGeom prst="triangle">
              <a:avLst/>
            </a:prstGeom>
            <a:solidFill>
              <a:schemeClr val="accent6">
                <a:alpha val="60000"/>
              </a:schemeClr>
            </a:solidFill>
            <a:ln>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52" name="直接箭头连接符 149">
              <a:extLst>
                <a:ext uri="{FF2B5EF4-FFF2-40B4-BE49-F238E27FC236}">
                  <a16:creationId xmlns:a16="http://schemas.microsoft.com/office/drawing/2014/main" id="{FD1BC7B2-F6D7-45EB-AD2C-68AD1CC83302}"/>
                </a:ext>
              </a:extLst>
            </p:cNvPr>
            <p:cNvCxnSpPr>
              <a:endCxn id="51" idx="0"/>
            </p:cNvCxnSpPr>
            <p:nvPr/>
          </p:nvCxnSpPr>
          <p:spPr>
            <a:xfrm flipV="1">
              <a:off x="1955546" y="1413989"/>
              <a:ext cx="0" cy="360000"/>
            </a:xfrm>
            <a:prstGeom prst="straightConnector1">
              <a:avLst/>
            </a:prstGeom>
            <a:ln w="19050">
              <a:solidFill>
                <a:schemeClr val="accent6"/>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3" name="等腰三角形 150">
              <a:extLst>
                <a:ext uri="{FF2B5EF4-FFF2-40B4-BE49-F238E27FC236}">
                  <a16:creationId xmlns:a16="http://schemas.microsoft.com/office/drawing/2014/main" id="{B725CFD8-AF9C-4797-B3D5-2AE5CF88599C}"/>
                </a:ext>
              </a:extLst>
            </p:cNvPr>
            <p:cNvSpPr/>
            <p:nvPr/>
          </p:nvSpPr>
          <p:spPr>
            <a:xfrm rot="10800000" flipV="1">
              <a:off x="2462754" y="2112568"/>
              <a:ext cx="270000" cy="180000"/>
            </a:xfrm>
            <a:prstGeom prst="triangle">
              <a:avLst/>
            </a:prstGeom>
            <a:solidFill>
              <a:schemeClr val="accent1">
                <a:alpha val="60000"/>
              </a:schemeClr>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54" name="直接箭头连接符 151">
              <a:extLst>
                <a:ext uri="{FF2B5EF4-FFF2-40B4-BE49-F238E27FC236}">
                  <a16:creationId xmlns:a16="http://schemas.microsoft.com/office/drawing/2014/main" id="{E01F9696-81BB-42EF-8AC1-E480AD75A4E1}"/>
                </a:ext>
              </a:extLst>
            </p:cNvPr>
            <p:cNvCxnSpPr>
              <a:endCxn id="53" idx="0"/>
            </p:cNvCxnSpPr>
            <p:nvPr/>
          </p:nvCxnSpPr>
          <p:spPr>
            <a:xfrm>
              <a:off x="2597754" y="1788034"/>
              <a:ext cx="0" cy="324534"/>
            </a:xfrm>
            <a:prstGeom prst="straightConnector1">
              <a:avLst/>
            </a:prstGeom>
            <a:ln w="19050">
              <a:solidFill>
                <a:schemeClr val="accent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直接箭头连接符 152">
              <a:extLst>
                <a:ext uri="{FF2B5EF4-FFF2-40B4-BE49-F238E27FC236}">
                  <a16:creationId xmlns:a16="http://schemas.microsoft.com/office/drawing/2014/main" id="{FB8215FA-6F4D-4E8C-A1E5-C31B20FD41DB}"/>
                </a:ext>
              </a:extLst>
            </p:cNvPr>
            <p:cNvCxnSpPr/>
            <p:nvPr/>
          </p:nvCxnSpPr>
          <p:spPr>
            <a:xfrm>
              <a:off x="1954206" y="1780968"/>
              <a:ext cx="643548" cy="0"/>
            </a:xfrm>
            <a:prstGeom prst="straightConnector1">
              <a:avLst/>
            </a:prstGeom>
            <a:ln w="19050">
              <a:solidFill>
                <a:schemeClr val="tx1">
                  <a:lumMod val="95000"/>
                  <a:lumOff val="5000"/>
                  <a:alpha val="6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56" name="组合 153">
            <a:extLst>
              <a:ext uri="{FF2B5EF4-FFF2-40B4-BE49-F238E27FC236}">
                <a16:creationId xmlns:a16="http://schemas.microsoft.com/office/drawing/2014/main" id="{A0B10A2E-D0B3-42DD-BA12-180B531B6BC7}"/>
              </a:ext>
            </a:extLst>
          </p:cNvPr>
          <p:cNvGrpSpPr/>
          <p:nvPr/>
        </p:nvGrpSpPr>
        <p:grpSpPr>
          <a:xfrm>
            <a:off x="4273807" y="3481724"/>
            <a:ext cx="912208" cy="1058579"/>
            <a:chOff x="753746" y="2532054"/>
            <a:chExt cx="912208" cy="1058579"/>
          </a:xfrm>
        </p:grpSpPr>
        <p:sp>
          <p:nvSpPr>
            <p:cNvPr id="57" name="等腰三角形 154">
              <a:extLst>
                <a:ext uri="{FF2B5EF4-FFF2-40B4-BE49-F238E27FC236}">
                  <a16:creationId xmlns:a16="http://schemas.microsoft.com/office/drawing/2014/main" id="{C039034B-74C5-4E02-A11B-350B14AFD471}"/>
                </a:ext>
              </a:extLst>
            </p:cNvPr>
            <p:cNvSpPr/>
            <p:nvPr/>
          </p:nvSpPr>
          <p:spPr>
            <a:xfrm rot="10800000">
              <a:off x="753746" y="2532054"/>
              <a:ext cx="270000" cy="180000"/>
            </a:xfrm>
            <a:prstGeom prst="triangl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58" name="直接箭头连接符 155">
              <a:extLst>
                <a:ext uri="{FF2B5EF4-FFF2-40B4-BE49-F238E27FC236}">
                  <a16:creationId xmlns:a16="http://schemas.microsoft.com/office/drawing/2014/main" id="{47161BA2-3E2E-4BFA-99DB-633A40D0C8E5}"/>
                </a:ext>
              </a:extLst>
            </p:cNvPr>
            <p:cNvCxnSpPr>
              <a:endCxn id="57" idx="0"/>
            </p:cNvCxnSpPr>
            <p:nvPr/>
          </p:nvCxnSpPr>
          <p:spPr>
            <a:xfrm flipV="1">
              <a:off x="888746" y="2712054"/>
              <a:ext cx="0" cy="360000"/>
            </a:xfrm>
            <a:prstGeom prst="straightConnector1">
              <a:avLst/>
            </a:prstGeom>
            <a:ln w="1905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9" name="等腰三角形 156">
              <a:extLst>
                <a:ext uri="{FF2B5EF4-FFF2-40B4-BE49-F238E27FC236}">
                  <a16:creationId xmlns:a16="http://schemas.microsoft.com/office/drawing/2014/main" id="{95F1989C-0417-45DD-AB1C-DDD5041FA238}"/>
                </a:ext>
              </a:extLst>
            </p:cNvPr>
            <p:cNvSpPr/>
            <p:nvPr/>
          </p:nvSpPr>
          <p:spPr>
            <a:xfrm rot="10800000" flipV="1">
              <a:off x="1395954" y="3410633"/>
              <a:ext cx="270000" cy="180000"/>
            </a:xfrm>
            <a:prstGeom prst="triangl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60" name="直接箭头连接符 157">
              <a:extLst>
                <a:ext uri="{FF2B5EF4-FFF2-40B4-BE49-F238E27FC236}">
                  <a16:creationId xmlns:a16="http://schemas.microsoft.com/office/drawing/2014/main" id="{B58CFF70-90FA-4EA0-BBEF-EC3298F842C1}"/>
                </a:ext>
              </a:extLst>
            </p:cNvPr>
            <p:cNvCxnSpPr>
              <a:endCxn id="59" idx="0"/>
            </p:cNvCxnSpPr>
            <p:nvPr/>
          </p:nvCxnSpPr>
          <p:spPr>
            <a:xfrm>
              <a:off x="1530954" y="3086099"/>
              <a:ext cx="0" cy="360000"/>
            </a:xfrm>
            <a:prstGeom prst="straightConnector1">
              <a:avLst/>
            </a:prstGeom>
            <a:ln w="19050">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1" name="直接箭头连接符 158">
              <a:extLst>
                <a:ext uri="{FF2B5EF4-FFF2-40B4-BE49-F238E27FC236}">
                  <a16:creationId xmlns:a16="http://schemas.microsoft.com/office/drawing/2014/main" id="{46E11C67-4AE2-41AB-8C22-0BEFD2FF9924}"/>
                </a:ext>
              </a:extLst>
            </p:cNvPr>
            <p:cNvCxnSpPr/>
            <p:nvPr/>
          </p:nvCxnSpPr>
          <p:spPr>
            <a:xfrm>
              <a:off x="888746" y="3079033"/>
              <a:ext cx="637907" cy="0"/>
            </a:xfrm>
            <a:prstGeom prst="straightConnector1">
              <a:avLst/>
            </a:prstGeom>
            <a:ln w="19050">
              <a:solidFill>
                <a:schemeClr val="tx1">
                  <a:lumMod val="95000"/>
                  <a:lumOff val="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cxnSp>
        <p:nvCxnSpPr>
          <p:cNvPr id="62" name="直接连接符 159">
            <a:extLst>
              <a:ext uri="{FF2B5EF4-FFF2-40B4-BE49-F238E27FC236}">
                <a16:creationId xmlns:a16="http://schemas.microsoft.com/office/drawing/2014/main" id="{83615E32-CA28-4716-B2A8-1DF02E87BDC8}"/>
              </a:ext>
            </a:extLst>
          </p:cNvPr>
          <p:cNvCxnSpPr/>
          <p:nvPr/>
        </p:nvCxnSpPr>
        <p:spPr>
          <a:xfrm flipV="1">
            <a:off x="3038991" y="4032593"/>
            <a:ext cx="259398" cy="1"/>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63" name="直接连接符 160">
            <a:extLst>
              <a:ext uri="{FF2B5EF4-FFF2-40B4-BE49-F238E27FC236}">
                <a16:creationId xmlns:a16="http://schemas.microsoft.com/office/drawing/2014/main" id="{B17F1E77-2F12-4A65-96F0-D5DF758D6D65}"/>
              </a:ext>
            </a:extLst>
          </p:cNvPr>
          <p:cNvCxnSpPr/>
          <p:nvPr/>
        </p:nvCxnSpPr>
        <p:spPr>
          <a:xfrm flipV="1">
            <a:off x="2622443" y="3667330"/>
            <a:ext cx="576000" cy="0"/>
          </a:xfrm>
          <a:prstGeom prst="line">
            <a:avLst/>
          </a:prstGeom>
          <a:ln w="34925">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64" name="直接连接符 161">
            <a:extLst>
              <a:ext uri="{FF2B5EF4-FFF2-40B4-BE49-F238E27FC236}">
                <a16:creationId xmlns:a16="http://schemas.microsoft.com/office/drawing/2014/main" id="{25986432-86C2-4985-A94D-023AC37D568B}"/>
              </a:ext>
            </a:extLst>
          </p:cNvPr>
          <p:cNvCxnSpPr/>
          <p:nvPr/>
        </p:nvCxnSpPr>
        <p:spPr>
          <a:xfrm flipV="1">
            <a:off x="3239817" y="4360303"/>
            <a:ext cx="576000" cy="0"/>
          </a:xfrm>
          <a:prstGeom prst="line">
            <a:avLst/>
          </a:prstGeom>
          <a:ln w="34925">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65" name="文本框 162">
            <a:extLst>
              <a:ext uri="{FF2B5EF4-FFF2-40B4-BE49-F238E27FC236}">
                <a16:creationId xmlns:a16="http://schemas.microsoft.com/office/drawing/2014/main" id="{ADDA583F-CF63-4BF8-AE2A-98BDF7775D30}"/>
              </a:ext>
            </a:extLst>
          </p:cNvPr>
          <p:cNvSpPr txBox="1"/>
          <p:nvPr/>
        </p:nvSpPr>
        <p:spPr>
          <a:xfrm>
            <a:off x="5191173" y="3981546"/>
            <a:ext cx="312906" cy="400110"/>
          </a:xfrm>
          <a:prstGeom prst="rect">
            <a:avLst/>
          </a:prstGeom>
          <a:noFill/>
        </p:spPr>
        <p:txBody>
          <a:bodyPr wrap="none" rtlCol="0">
            <a:spAutoFit/>
          </a:bodyPr>
          <a:lstStyle/>
          <a:p>
            <a:r>
              <a:rPr lang="en-US" altLang="zh-CN" sz="2000" i="1" dirty="0">
                <a:latin typeface="Times New Roman" panose="02020603050405020304" pitchFamily="18" charset="0"/>
                <a:cs typeface="Times New Roman" panose="02020603050405020304" pitchFamily="18" charset="0"/>
              </a:rPr>
              <a:t>d</a:t>
            </a:r>
            <a:endParaRPr lang="zh-CN" altLang="en-US" sz="2000" i="1" dirty="0">
              <a:latin typeface="Times New Roman" panose="02020603050405020304" pitchFamily="18" charset="0"/>
              <a:cs typeface="Times New Roman" panose="02020603050405020304" pitchFamily="18" charset="0"/>
            </a:endParaRPr>
          </a:p>
        </p:txBody>
      </p:sp>
      <p:cxnSp>
        <p:nvCxnSpPr>
          <p:cNvPr id="84" name="直接箭头连接符 183">
            <a:extLst>
              <a:ext uri="{FF2B5EF4-FFF2-40B4-BE49-F238E27FC236}">
                <a16:creationId xmlns:a16="http://schemas.microsoft.com/office/drawing/2014/main" id="{7A70A4DC-3228-4C15-A58E-53868448BEE7}"/>
              </a:ext>
            </a:extLst>
          </p:cNvPr>
          <p:cNvCxnSpPr/>
          <p:nvPr/>
        </p:nvCxnSpPr>
        <p:spPr>
          <a:xfrm>
            <a:off x="4773126" y="3661724"/>
            <a:ext cx="616318" cy="0"/>
          </a:xfrm>
          <a:prstGeom prst="straightConnector1">
            <a:avLst/>
          </a:prstGeom>
          <a:ln w="190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5" name="文本框 184">
                <a:extLst>
                  <a:ext uri="{FF2B5EF4-FFF2-40B4-BE49-F238E27FC236}">
                    <a16:creationId xmlns:a16="http://schemas.microsoft.com/office/drawing/2014/main" id="{D5C96F57-0627-408B-A00F-A9C43E627138}"/>
                  </a:ext>
                </a:extLst>
              </p:cNvPr>
              <p:cNvSpPr txBox="1"/>
              <p:nvPr/>
            </p:nvSpPr>
            <p:spPr>
              <a:xfrm>
                <a:off x="4848840" y="3235939"/>
                <a:ext cx="395749"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CN" sz="2000" b="0" i="1" smtClean="0">
                              <a:solidFill>
                                <a:srgbClr val="FF0000"/>
                              </a:solidFill>
                              <a:latin typeface="Cambria Math" panose="02040503050406030204" pitchFamily="18" charset="0"/>
                              <a:cs typeface="Times New Roman" panose="02020603050405020304" pitchFamily="18" charset="0"/>
                            </a:rPr>
                          </m:ctrlPr>
                        </m:accPr>
                        <m:e>
                          <m:r>
                            <a:rPr lang="en-US" altLang="zh-CN" sz="2000" b="0" i="1" smtClean="0">
                              <a:solidFill>
                                <a:srgbClr val="FF0000"/>
                              </a:solidFill>
                              <a:latin typeface="Cambria Math" panose="02040503050406030204" pitchFamily="18" charset="0"/>
                              <a:cs typeface="Times New Roman" panose="02020603050405020304" pitchFamily="18" charset="0"/>
                            </a:rPr>
                            <m:t>𝑣</m:t>
                          </m:r>
                        </m:e>
                      </m:acc>
                    </m:oMath>
                  </m:oMathPara>
                </a14:m>
                <a:endParaRPr lang="zh-CN" altLang="en-US" sz="2000" i="1"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85" name="文本框 184">
                <a:extLst>
                  <a:ext uri="{FF2B5EF4-FFF2-40B4-BE49-F238E27FC236}">
                    <a16:creationId xmlns:a16="http://schemas.microsoft.com/office/drawing/2014/main" id="{D5C96F57-0627-408B-A00F-A9C43E627138}"/>
                  </a:ext>
                </a:extLst>
              </p:cNvPr>
              <p:cNvSpPr txBox="1">
                <a:spLocks noRot="1" noChangeAspect="1" noMove="1" noResize="1" noEditPoints="1" noAdjustHandles="1" noChangeArrowheads="1" noChangeShapeType="1" noTextEdit="1"/>
              </p:cNvSpPr>
              <p:nvPr/>
            </p:nvSpPr>
            <p:spPr>
              <a:xfrm>
                <a:off x="4848840" y="3235939"/>
                <a:ext cx="395749" cy="400110"/>
              </a:xfrm>
              <a:prstGeom prst="rect">
                <a:avLst/>
              </a:prstGeom>
              <a:blipFill>
                <a:blip r:embed="rId3"/>
                <a:stretch>
                  <a:fillRect t="-16923" r="-29231"/>
                </a:stretch>
              </a:blipFill>
            </p:spPr>
            <p:txBody>
              <a:bodyPr/>
              <a:lstStyle/>
              <a:p>
                <a:r>
                  <a:rPr lang="en-US">
                    <a:noFill/>
                  </a:rPr>
                  <a:t> </a:t>
                </a:r>
              </a:p>
            </p:txBody>
          </p:sp>
        </mc:Fallback>
      </mc:AlternateContent>
      <p:sp>
        <p:nvSpPr>
          <p:cNvPr id="87" name="文本框 188">
            <a:extLst>
              <a:ext uri="{FF2B5EF4-FFF2-40B4-BE49-F238E27FC236}">
                <a16:creationId xmlns:a16="http://schemas.microsoft.com/office/drawing/2014/main" id="{BA1264A3-7D40-4368-8EC3-0A3B51BF13A7}"/>
              </a:ext>
            </a:extLst>
          </p:cNvPr>
          <p:cNvSpPr txBox="1"/>
          <p:nvPr/>
        </p:nvSpPr>
        <p:spPr>
          <a:xfrm>
            <a:off x="4909913" y="4314709"/>
            <a:ext cx="184731" cy="307777"/>
          </a:xfrm>
          <a:prstGeom prst="rect">
            <a:avLst/>
          </a:prstGeom>
          <a:noFill/>
        </p:spPr>
        <p:txBody>
          <a:bodyPr wrap="none" rtlCol="0">
            <a:spAutoFit/>
          </a:bodyPr>
          <a:lstStyle/>
          <a:p>
            <a:endParaRPr lang="zh-CN" altLang="en-US" sz="1400" dirty="0">
              <a:solidFill>
                <a:schemeClr val="bg1"/>
              </a:solidFill>
              <a:latin typeface="Arial" panose="020B0604020202020204" pitchFamily="34" charset="0"/>
              <a:cs typeface="Arial" panose="020B0604020202020204" pitchFamily="34" charset="0"/>
            </a:endParaRPr>
          </a:p>
        </p:txBody>
      </p:sp>
      <p:sp>
        <p:nvSpPr>
          <p:cNvPr id="92" name="Rectangle: Rounded Corners 91">
            <a:extLst>
              <a:ext uri="{FF2B5EF4-FFF2-40B4-BE49-F238E27FC236}">
                <a16:creationId xmlns:a16="http://schemas.microsoft.com/office/drawing/2014/main" id="{3564D95F-53A5-4693-9E89-CCB544FDB20D}"/>
              </a:ext>
            </a:extLst>
          </p:cNvPr>
          <p:cNvSpPr/>
          <p:nvPr/>
        </p:nvSpPr>
        <p:spPr>
          <a:xfrm>
            <a:off x="1489113" y="3202401"/>
            <a:ext cx="273351" cy="1519244"/>
          </a:xfrm>
          <a:prstGeom prst="roundRect">
            <a:avLst/>
          </a:prstGeom>
          <a:solidFill>
            <a:schemeClr val="accent5">
              <a:lumMod val="40000"/>
              <a:lumOff val="60000"/>
              <a:alpha val="4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9" name="Group 108">
            <a:extLst>
              <a:ext uri="{FF2B5EF4-FFF2-40B4-BE49-F238E27FC236}">
                <a16:creationId xmlns:a16="http://schemas.microsoft.com/office/drawing/2014/main" id="{4916CCA3-F878-447B-B8A7-77E484CA8A3C}"/>
              </a:ext>
            </a:extLst>
          </p:cNvPr>
          <p:cNvGrpSpPr/>
          <p:nvPr/>
        </p:nvGrpSpPr>
        <p:grpSpPr>
          <a:xfrm>
            <a:off x="1615407" y="2843120"/>
            <a:ext cx="1537777" cy="694568"/>
            <a:chOff x="1899029" y="2379841"/>
            <a:chExt cx="1537777" cy="694568"/>
          </a:xfrm>
        </p:grpSpPr>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D39DCC5E-66F0-46D8-84C6-A03082BE9AAA}"/>
                    </a:ext>
                  </a:extLst>
                </p:cNvPr>
                <p:cNvSpPr txBox="1"/>
                <p:nvPr/>
              </p:nvSpPr>
              <p:spPr>
                <a:xfrm>
                  <a:off x="2771239" y="2379841"/>
                  <a:ext cx="665567"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800" i="1" dirty="0">
                                <a:latin typeface="Cambria Math" panose="02040503050406030204" pitchFamily="18" charset="0"/>
                              </a:rPr>
                            </m:ctrlPr>
                          </m:sSubPr>
                          <m:e>
                            <m:r>
                              <a:rPr lang="en-US" sz="2800" i="1" dirty="0">
                                <a:latin typeface="Cambria Math" panose="02040503050406030204" pitchFamily="18" charset="0"/>
                              </a:rPr>
                              <m:t>𝐻</m:t>
                            </m:r>
                          </m:e>
                          <m:sub>
                            <m:r>
                              <a:rPr lang="en-US" sz="2800" i="1" dirty="0">
                                <a:latin typeface="Cambria Math" panose="02040503050406030204" pitchFamily="18" charset="0"/>
                              </a:rPr>
                              <m:t>1</m:t>
                            </m:r>
                          </m:sub>
                        </m:sSub>
                      </m:oMath>
                    </m:oMathPara>
                  </a14:m>
                  <a:endParaRPr lang="en-US" sz="2800" dirty="0">
                    <a:solidFill>
                      <a:srgbClr val="C00000"/>
                    </a:solidFill>
                  </a:endParaRPr>
                </a:p>
              </p:txBody>
            </p:sp>
          </mc:Choice>
          <mc:Fallback xmlns="">
            <p:sp>
              <p:nvSpPr>
                <p:cNvPr id="97" name="TextBox 96">
                  <a:extLst>
                    <a:ext uri="{FF2B5EF4-FFF2-40B4-BE49-F238E27FC236}">
                      <a16:creationId xmlns:a16="http://schemas.microsoft.com/office/drawing/2014/main" id="{D39DCC5E-66F0-46D8-84C6-A03082BE9AAA}"/>
                    </a:ext>
                  </a:extLst>
                </p:cNvPr>
                <p:cNvSpPr txBox="1">
                  <a:spLocks noRot="1" noChangeAspect="1" noMove="1" noResize="1" noEditPoints="1" noAdjustHandles="1" noChangeArrowheads="1" noChangeShapeType="1" noTextEdit="1"/>
                </p:cNvSpPr>
                <p:nvPr/>
              </p:nvSpPr>
              <p:spPr>
                <a:xfrm>
                  <a:off x="2771239" y="2379841"/>
                  <a:ext cx="665567" cy="523220"/>
                </a:xfrm>
                <a:prstGeom prst="rect">
                  <a:avLst/>
                </a:prstGeom>
                <a:blipFill>
                  <a:blip r:embed="rId4"/>
                  <a:stretch>
                    <a:fillRect/>
                  </a:stretch>
                </a:blipFill>
              </p:spPr>
              <p:txBody>
                <a:bodyPr/>
                <a:lstStyle/>
                <a:p>
                  <a:r>
                    <a:rPr lang="en-US">
                      <a:noFill/>
                    </a:rPr>
                    <a:t> </a:t>
                  </a:r>
                </a:p>
              </p:txBody>
            </p:sp>
          </mc:Fallback>
        </mc:AlternateContent>
        <p:cxnSp>
          <p:nvCxnSpPr>
            <p:cNvPr id="98" name="Straight Connector 5">
              <a:extLst>
                <a:ext uri="{FF2B5EF4-FFF2-40B4-BE49-F238E27FC236}">
                  <a16:creationId xmlns:a16="http://schemas.microsoft.com/office/drawing/2014/main" id="{9062F74D-AAA1-4EB8-B5FE-B65E7CC668BD}"/>
                </a:ext>
              </a:extLst>
            </p:cNvPr>
            <p:cNvCxnSpPr>
              <a:cxnSpLocks/>
              <a:endCxn id="97" idx="1"/>
            </p:cNvCxnSpPr>
            <p:nvPr/>
          </p:nvCxnSpPr>
          <p:spPr>
            <a:xfrm flipV="1">
              <a:off x="1899029" y="2641451"/>
              <a:ext cx="872210" cy="432958"/>
            </a:xfrm>
            <a:prstGeom prst="line">
              <a:avLst/>
            </a:prstGeom>
            <a:ln w="19050">
              <a:solidFill>
                <a:srgbClr val="FF000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10" name="Group 109">
            <a:extLst>
              <a:ext uri="{FF2B5EF4-FFF2-40B4-BE49-F238E27FC236}">
                <a16:creationId xmlns:a16="http://schemas.microsoft.com/office/drawing/2014/main" id="{6EC399D6-5CBE-44DF-A6F0-71F526DC365C}"/>
              </a:ext>
            </a:extLst>
          </p:cNvPr>
          <p:cNvGrpSpPr/>
          <p:nvPr/>
        </p:nvGrpSpPr>
        <p:grpSpPr>
          <a:xfrm>
            <a:off x="1617491" y="4500213"/>
            <a:ext cx="1501138" cy="582913"/>
            <a:chOff x="1668880" y="4047279"/>
            <a:chExt cx="1501138" cy="582913"/>
          </a:xfrm>
        </p:grpSpPr>
        <p:cxnSp>
          <p:nvCxnSpPr>
            <p:cNvPr id="93" name="Straight Connector 5">
              <a:extLst>
                <a:ext uri="{FF2B5EF4-FFF2-40B4-BE49-F238E27FC236}">
                  <a16:creationId xmlns:a16="http://schemas.microsoft.com/office/drawing/2014/main" id="{6B14C836-4387-4619-BA99-8F1E9DEB14E0}"/>
                </a:ext>
              </a:extLst>
            </p:cNvPr>
            <p:cNvCxnSpPr>
              <a:cxnSpLocks/>
            </p:cNvCxnSpPr>
            <p:nvPr/>
          </p:nvCxnSpPr>
          <p:spPr>
            <a:xfrm>
              <a:off x="1668880" y="4047279"/>
              <a:ext cx="845438" cy="339236"/>
            </a:xfrm>
            <a:prstGeom prst="line">
              <a:avLst/>
            </a:prstGeom>
            <a:ln w="19050">
              <a:solidFill>
                <a:srgbClr val="FF000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1" name="TextBox 100">
                  <a:extLst>
                    <a:ext uri="{FF2B5EF4-FFF2-40B4-BE49-F238E27FC236}">
                      <a16:creationId xmlns:a16="http://schemas.microsoft.com/office/drawing/2014/main" id="{CEC99CA1-C0DB-4C21-9564-AD15E6C9B3CA}"/>
                    </a:ext>
                  </a:extLst>
                </p:cNvPr>
                <p:cNvSpPr txBox="1"/>
                <p:nvPr/>
              </p:nvSpPr>
              <p:spPr>
                <a:xfrm>
                  <a:off x="2496179" y="4106972"/>
                  <a:ext cx="673839"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800" i="1" dirty="0" smtClean="0">
                                <a:latin typeface="Cambria Math" panose="02040503050406030204" pitchFamily="18" charset="0"/>
                              </a:rPr>
                            </m:ctrlPr>
                          </m:sSubPr>
                          <m:e>
                            <m:r>
                              <a:rPr lang="en-US" sz="2800" i="1" dirty="0">
                                <a:latin typeface="Cambria Math" panose="02040503050406030204" pitchFamily="18" charset="0"/>
                              </a:rPr>
                              <m:t>𝐻</m:t>
                            </m:r>
                          </m:e>
                          <m:sub>
                            <m:r>
                              <a:rPr lang="en-US" sz="2800" b="0" i="1" dirty="0" smtClean="0">
                                <a:latin typeface="Cambria Math" panose="02040503050406030204" pitchFamily="18" charset="0"/>
                              </a:rPr>
                              <m:t>2</m:t>
                            </m:r>
                          </m:sub>
                        </m:sSub>
                      </m:oMath>
                    </m:oMathPara>
                  </a14:m>
                  <a:endParaRPr lang="en-US" sz="2800" dirty="0">
                    <a:solidFill>
                      <a:srgbClr val="C00000"/>
                    </a:solidFill>
                  </a:endParaRPr>
                </a:p>
              </p:txBody>
            </p:sp>
          </mc:Choice>
          <mc:Fallback xmlns="">
            <p:sp>
              <p:nvSpPr>
                <p:cNvPr id="101" name="TextBox 100">
                  <a:extLst>
                    <a:ext uri="{FF2B5EF4-FFF2-40B4-BE49-F238E27FC236}">
                      <a16:creationId xmlns:a16="http://schemas.microsoft.com/office/drawing/2014/main" id="{CEC99CA1-C0DB-4C21-9564-AD15E6C9B3CA}"/>
                    </a:ext>
                  </a:extLst>
                </p:cNvPr>
                <p:cNvSpPr txBox="1">
                  <a:spLocks noRot="1" noChangeAspect="1" noMove="1" noResize="1" noEditPoints="1" noAdjustHandles="1" noChangeArrowheads="1" noChangeShapeType="1" noTextEdit="1"/>
                </p:cNvSpPr>
                <p:nvPr/>
              </p:nvSpPr>
              <p:spPr>
                <a:xfrm>
                  <a:off x="2496179" y="4106972"/>
                  <a:ext cx="673839" cy="523220"/>
                </a:xfrm>
                <a:prstGeom prst="rect">
                  <a:avLst/>
                </a:prstGeom>
                <a:blipFill>
                  <a:blip r:embed="rId5"/>
                  <a:stretch>
                    <a:fillRect/>
                  </a:stretch>
                </a:blipFill>
              </p:spPr>
              <p:txBody>
                <a:bodyPr/>
                <a:lstStyle/>
                <a:p>
                  <a:r>
                    <a:rPr lang="en-US">
                      <a:noFill/>
                    </a:rPr>
                    <a:t> </a:t>
                  </a:r>
                </a:p>
              </p:txBody>
            </p:sp>
          </mc:Fallback>
        </mc:AlternateContent>
      </p:grpSp>
      <p:pic>
        <p:nvPicPr>
          <p:cNvPr id="102" name="Picture 101">
            <a:extLst>
              <a:ext uri="{FF2B5EF4-FFF2-40B4-BE49-F238E27FC236}">
                <a16:creationId xmlns:a16="http://schemas.microsoft.com/office/drawing/2014/main" id="{F87F0620-8043-4720-AF4C-F81FEE89C9B2}"/>
              </a:ext>
            </a:extLst>
          </p:cNvPr>
          <p:cNvPicPr>
            <a:picLocks noChangeAspect="1"/>
          </p:cNvPicPr>
          <p:nvPr/>
        </p:nvPicPr>
        <p:blipFill>
          <a:blip r:embed="rId6"/>
          <a:stretch>
            <a:fillRect/>
          </a:stretch>
        </p:blipFill>
        <p:spPr>
          <a:xfrm>
            <a:off x="7478717" y="4191170"/>
            <a:ext cx="4019542" cy="2636375"/>
          </a:xfrm>
          <a:prstGeom prst="rect">
            <a:avLst/>
          </a:prstGeom>
        </p:spPr>
      </p:pic>
      <p:sp>
        <p:nvSpPr>
          <p:cNvPr id="94" name="Freeform: Shape 93">
            <a:extLst>
              <a:ext uri="{FF2B5EF4-FFF2-40B4-BE49-F238E27FC236}">
                <a16:creationId xmlns:a16="http://schemas.microsoft.com/office/drawing/2014/main" id="{4EAE074E-D9BF-4C69-A1EA-5C9AC54D5AF5}"/>
              </a:ext>
            </a:extLst>
          </p:cNvPr>
          <p:cNvSpPr/>
          <p:nvPr/>
        </p:nvSpPr>
        <p:spPr>
          <a:xfrm>
            <a:off x="907166" y="3235940"/>
            <a:ext cx="1426210" cy="742862"/>
          </a:xfrm>
          <a:custGeom>
            <a:avLst/>
            <a:gdLst>
              <a:gd name="connsiteX0" fmla="*/ 0 w 1249680"/>
              <a:gd name="connsiteY0" fmla="*/ 822991 h 887720"/>
              <a:gd name="connsiteX1" fmla="*/ 375920 w 1249680"/>
              <a:gd name="connsiteY1" fmla="*/ 741711 h 887720"/>
              <a:gd name="connsiteX2" fmla="*/ 650240 w 1249680"/>
              <a:gd name="connsiteY2" fmla="*/ 31 h 887720"/>
              <a:gd name="connsiteX3" fmla="*/ 762000 w 1249680"/>
              <a:gd name="connsiteY3" fmla="*/ 772191 h 887720"/>
              <a:gd name="connsiteX4" fmla="*/ 1249680 w 1249680"/>
              <a:gd name="connsiteY4" fmla="*/ 883951 h 887720"/>
              <a:gd name="connsiteX5" fmla="*/ 1249680 w 1249680"/>
              <a:gd name="connsiteY5" fmla="*/ 883951 h 887720"/>
              <a:gd name="connsiteX6" fmla="*/ 1249680 w 1249680"/>
              <a:gd name="connsiteY6" fmla="*/ 883951 h 887720"/>
              <a:gd name="connsiteX7" fmla="*/ 1249680 w 1249680"/>
              <a:gd name="connsiteY7" fmla="*/ 883951 h 887720"/>
              <a:gd name="connsiteX0" fmla="*/ 0 w 1249680"/>
              <a:gd name="connsiteY0" fmla="*/ 822974 h 887703"/>
              <a:gd name="connsiteX1" fmla="*/ 477520 w 1249680"/>
              <a:gd name="connsiteY1" fmla="*/ 792494 h 887703"/>
              <a:gd name="connsiteX2" fmla="*/ 650240 w 1249680"/>
              <a:gd name="connsiteY2" fmla="*/ 14 h 887703"/>
              <a:gd name="connsiteX3" fmla="*/ 762000 w 1249680"/>
              <a:gd name="connsiteY3" fmla="*/ 772174 h 887703"/>
              <a:gd name="connsiteX4" fmla="*/ 1249680 w 1249680"/>
              <a:gd name="connsiteY4" fmla="*/ 883934 h 887703"/>
              <a:gd name="connsiteX5" fmla="*/ 1249680 w 1249680"/>
              <a:gd name="connsiteY5" fmla="*/ 883934 h 887703"/>
              <a:gd name="connsiteX6" fmla="*/ 1249680 w 1249680"/>
              <a:gd name="connsiteY6" fmla="*/ 883934 h 887703"/>
              <a:gd name="connsiteX7" fmla="*/ 1249680 w 1249680"/>
              <a:gd name="connsiteY7" fmla="*/ 883934 h 887703"/>
              <a:gd name="connsiteX0" fmla="*/ 0 w 1249680"/>
              <a:gd name="connsiteY0" fmla="*/ 822960 h 888043"/>
              <a:gd name="connsiteX1" fmla="*/ 477520 w 1249680"/>
              <a:gd name="connsiteY1" fmla="*/ 792480 h 888043"/>
              <a:gd name="connsiteX2" fmla="*/ 650240 w 1249680"/>
              <a:gd name="connsiteY2" fmla="*/ 0 h 888043"/>
              <a:gd name="connsiteX3" fmla="*/ 782320 w 1249680"/>
              <a:gd name="connsiteY3" fmla="*/ 792480 h 888043"/>
              <a:gd name="connsiteX4" fmla="*/ 1249680 w 1249680"/>
              <a:gd name="connsiteY4" fmla="*/ 883920 h 888043"/>
              <a:gd name="connsiteX5" fmla="*/ 1249680 w 1249680"/>
              <a:gd name="connsiteY5" fmla="*/ 883920 h 888043"/>
              <a:gd name="connsiteX6" fmla="*/ 1249680 w 1249680"/>
              <a:gd name="connsiteY6" fmla="*/ 883920 h 888043"/>
              <a:gd name="connsiteX7" fmla="*/ 1249680 w 1249680"/>
              <a:gd name="connsiteY7" fmla="*/ 883920 h 888043"/>
              <a:gd name="connsiteX0" fmla="*/ 0 w 1249680"/>
              <a:gd name="connsiteY0" fmla="*/ 822965 h 888048"/>
              <a:gd name="connsiteX1" fmla="*/ 454660 w 1249680"/>
              <a:gd name="connsiteY1" fmla="*/ 805185 h 888048"/>
              <a:gd name="connsiteX2" fmla="*/ 650240 w 1249680"/>
              <a:gd name="connsiteY2" fmla="*/ 5 h 888048"/>
              <a:gd name="connsiteX3" fmla="*/ 782320 w 1249680"/>
              <a:gd name="connsiteY3" fmla="*/ 792485 h 888048"/>
              <a:gd name="connsiteX4" fmla="*/ 1249680 w 1249680"/>
              <a:gd name="connsiteY4" fmla="*/ 883925 h 888048"/>
              <a:gd name="connsiteX5" fmla="*/ 1249680 w 1249680"/>
              <a:gd name="connsiteY5" fmla="*/ 883925 h 888048"/>
              <a:gd name="connsiteX6" fmla="*/ 1249680 w 1249680"/>
              <a:gd name="connsiteY6" fmla="*/ 883925 h 888048"/>
              <a:gd name="connsiteX7" fmla="*/ 1249680 w 1249680"/>
              <a:gd name="connsiteY7" fmla="*/ 883925 h 888048"/>
              <a:gd name="connsiteX0" fmla="*/ 0 w 1249680"/>
              <a:gd name="connsiteY0" fmla="*/ 822965 h 888048"/>
              <a:gd name="connsiteX1" fmla="*/ 454660 w 1249680"/>
              <a:gd name="connsiteY1" fmla="*/ 805185 h 888048"/>
              <a:gd name="connsiteX2" fmla="*/ 650240 w 1249680"/>
              <a:gd name="connsiteY2" fmla="*/ 5 h 888048"/>
              <a:gd name="connsiteX3" fmla="*/ 782320 w 1249680"/>
              <a:gd name="connsiteY3" fmla="*/ 792485 h 888048"/>
              <a:gd name="connsiteX4" fmla="*/ 1249680 w 1249680"/>
              <a:gd name="connsiteY4" fmla="*/ 883925 h 888048"/>
              <a:gd name="connsiteX5" fmla="*/ 1249680 w 1249680"/>
              <a:gd name="connsiteY5" fmla="*/ 883925 h 888048"/>
              <a:gd name="connsiteX6" fmla="*/ 1249680 w 1249680"/>
              <a:gd name="connsiteY6" fmla="*/ 883925 h 888048"/>
              <a:gd name="connsiteX7" fmla="*/ 1249680 w 1249680"/>
              <a:gd name="connsiteY7" fmla="*/ 883925 h 888048"/>
              <a:gd name="connsiteX0" fmla="*/ 0 w 1249680"/>
              <a:gd name="connsiteY0" fmla="*/ 822965 h 888048"/>
              <a:gd name="connsiteX1" fmla="*/ 454660 w 1249680"/>
              <a:gd name="connsiteY1" fmla="*/ 805185 h 888048"/>
              <a:gd name="connsiteX2" fmla="*/ 650240 w 1249680"/>
              <a:gd name="connsiteY2" fmla="*/ 5 h 888048"/>
              <a:gd name="connsiteX3" fmla="*/ 782320 w 1249680"/>
              <a:gd name="connsiteY3" fmla="*/ 792485 h 888048"/>
              <a:gd name="connsiteX4" fmla="*/ 1249680 w 1249680"/>
              <a:gd name="connsiteY4" fmla="*/ 883925 h 888048"/>
              <a:gd name="connsiteX5" fmla="*/ 1249680 w 1249680"/>
              <a:gd name="connsiteY5" fmla="*/ 883925 h 888048"/>
              <a:gd name="connsiteX6" fmla="*/ 1249680 w 1249680"/>
              <a:gd name="connsiteY6" fmla="*/ 883925 h 888048"/>
              <a:gd name="connsiteX7" fmla="*/ 1249680 w 1249680"/>
              <a:gd name="connsiteY7" fmla="*/ 883925 h 888048"/>
              <a:gd name="connsiteX0" fmla="*/ 0 w 1249680"/>
              <a:gd name="connsiteY0" fmla="*/ 822965 h 888048"/>
              <a:gd name="connsiteX1" fmla="*/ 454660 w 1249680"/>
              <a:gd name="connsiteY1" fmla="*/ 805185 h 888048"/>
              <a:gd name="connsiteX2" fmla="*/ 650240 w 1249680"/>
              <a:gd name="connsiteY2" fmla="*/ 5 h 888048"/>
              <a:gd name="connsiteX3" fmla="*/ 782320 w 1249680"/>
              <a:gd name="connsiteY3" fmla="*/ 792485 h 888048"/>
              <a:gd name="connsiteX4" fmla="*/ 1249680 w 1249680"/>
              <a:gd name="connsiteY4" fmla="*/ 883925 h 888048"/>
              <a:gd name="connsiteX5" fmla="*/ 1249680 w 1249680"/>
              <a:gd name="connsiteY5" fmla="*/ 883925 h 888048"/>
              <a:gd name="connsiteX6" fmla="*/ 1249680 w 1249680"/>
              <a:gd name="connsiteY6" fmla="*/ 883925 h 888048"/>
              <a:gd name="connsiteX7" fmla="*/ 1249680 w 1249680"/>
              <a:gd name="connsiteY7" fmla="*/ 883925 h 888048"/>
              <a:gd name="connsiteX0" fmla="*/ 0 w 1272540"/>
              <a:gd name="connsiteY0" fmla="*/ 848365 h 888048"/>
              <a:gd name="connsiteX1" fmla="*/ 477520 w 1272540"/>
              <a:gd name="connsiteY1" fmla="*/ 805185 h 888048"/>
              <a:gd name="connsiteX2" fmla="*/ 673100 w 1272540"/>
              <a:gd name="connsiteY2" fmla="*/ 5 h 888048"/>
              <a:gd name="connsiteX3" fmla="*/ 805180 w 1272540"/>
              <a:gd name="connsiteY3" fmla="*/ 792485 h 888048"/>
              <a:gd name="connsiteX4" fmla="*/ 1272540 w 1272540"/>
              <a:gd name="connsiteY4" fmla="*/ 883925 h 888048"/>
              <a:gd name="connsiteX5" fmla="*/ 1272540 w 1272540"/>
              <a:gd name="connsiteY5" fmla="*/ 883925 h 888048"/>
              <a:gd name="connsiteX6" fmla="*/ 1272540 w 1272540"/>
              <a:gd name="connsiteY6" fmla="*/ 883925 h 888048"/>
              <a:gd name="connsiteX7" fmla="*/ 1272540 w 1272540"/>
              <a:gd name="connsiteY7" fmla="*/ 883925 h 888048"/>
              <a:gd name="connsiteX0" fmla="*/ 0 w 1272540"/>
              <a:gd name="connsiteY0" fmla="*/ 848365 h 888048"/>
              <a:gd name="connsiteX1" fmla="*/ 477520 w 1272540"/>
              <a:gd name="connsiteY1" fmla="*/ 805185 h 888048"/>
              <a:gd name="connsiteX2" fmla="*/ 673100 w 1272540"/>
              <a:gd name="connsiteY2" fmla="*/ 5 h 888048"/>
              <a:gd name="connsiteX3" fmla="*/ 805180 w 1272540"/>
              <a:gd name="connsiteY3" fmla="*/ 792485 h 888048"/>
              <a:gd name="connsiteX4" fmla="*/ 1272540 w 1272540"/>
              <a:gd name="connsiteY4" fmla="*/ 883925 h 888048"/>
              <a:gd name="connsiteX5" fmla="*/ 1272540 w 1272540"/>
              <a:gd name="connsiteY5" fmla="*/ 883925 h 888048"/>
              <a:gd name="connsiteX6" fmla="*/ 1272540 w 1272540"/>
              <a:gd name="connsiteY6" fmla="*/ 883925 h 888048"/>
              <a:gd name="connsiteX7" fmla="*/ 1272540 w 1272540"/>
              <a:gd name="connsiteY7" fmla="*/ 883925 h 888048"/>
              <a:gd name="connsiteX0" fmla="*/ 0 w 1272540"/>
              <a:gd name="connsiteY0" fmla="*/ 848365 h 888048"/>
              <a:gd name="connsiteX1" fmla="*/ 477520 w 1272540"/>
              <a:gd name="connsiteY1" fmla="*/ 805185 h 888048"/>
              <a:gd name="connsiteX2" fmla="*/ 673100 w 1272540"/>
              <a:gd name="connsiteY2" fmla="*/ 5 h 888048"/>
              <a:gd name="connsiteX3" fmla="*/ 805180 w 1272540"/>
              <a:gd name="connsiteY3" fmla="*/ 792485 h 888048"/>
              <a:gd name="connsiteX4" fmla="*/ 1272540 w 1272540"/>
              <a:gd name="connsiteY4" fmla="*/ 883925 h 888048"/>
              <a:gd name="connsiteX5" fmla="*/ 1272540 w 1272540"/>
              <a:gd name="connsiteY5" fmla="*/ 883925 h 888048"/>
              <a:gd name="connsiteX6" fmla="*/ 1272540 w 1272540"/>
              <a:gd name="connsiteY6" fmla="*/ 883925 h 888048"/>
              <a:gd name="connsiteX7" fmla="*/ 1272540 w 1272540"/>
              <a:gd name="connsiteY7" fmla="*/ 883925 h 888048"/>
              <a:gd name="connsiteX0" fmla="*/ 0 w 1272540"/>
              <a:gd name="connsiteY0" fmla="*/ 848365 h 895254"/>
              <a:gd name="connsiteX1" fmla="*/ 321452 w 1272540"/>
              <a:gd name="connsiteY1" fmla="*/ 880630 h 895254"/>
              <a:gd name="connsiteX2" fmla="*/ 477520 w 1272540"/>
              <a:gd name="connsiteY2" fmla="*/ 805185 h 895254"/>
              <a:gd name="connsiteX3" fmla="*/ 673100 w 1272540"/>
              <a:gd name="connsiteY3" fmla="*/ 5 h 895254"/>
              <a:gd name="connsiteX4" fmla="*/ 805180 w 1272540"/>
              <a:gd name="connsiteY4" fmla="*/ 792485 h 895254"/>
              <a:gd name="connsiteX5" fmla="*/ 1272540 w 1272540"/>
              <a:gd name="connsiteY5" fmla="*/ 883925 h 895254"/>
              <a:gd name="connsiteX6" fmla="*/ 1272540 w 1272540"/>
              <a:gd name="connsiteY6" fmla="*/ 883925 h 895254"/>
              <a:gd name="connsiteX7" fmla="*/ 1272540 w 1272540"/>
              <a:gd name="connsiteY7" fmla="*/ 883925 h 895254"/>
              <a:gd name="connsiteX8" fmla="*/ 1272540 w 1272540"/>
              <a:gd name="connsiteY8" fmla="*/ 883925 h 895254"/>
              <a:gd name="connsiteX0" fmla="*/ 0 w 1272540"/>
              <a:gd name="connsiteY0" fmla="*/ 848365 h 888048"/>
              <a:gd name="connsiteX1" fmla="*/ 331612 w 1272540"/>
              <a:gd name="connsiteY1" fmla="*/ 834910 h 888048"/>
              <a:gd name="connsiteX2" fmla="*/ 477520 w 1272540"/>
              <a:gd name="connsiteY2" fmla="*/ 805185 h 888048"/>
              <a:gd name="connsiteX3" fmla="*/ 673100 w 1272540"/>
              <a:gd name="connsiteY3" fmla="*/ 5 h 888048"/>
              <a:gd name="connsiteX4" fmla="*/ 805180 w 1272540"/>
              <a:gd name="connsiteY4" fmla="*/ 792485 h 888048"/>
              <a:gd name="connsiteX5" fmla="*/ 1272540 w 1272540"/>
              <a:gd name="connsiteY5" fmla="*/ 883925 h 888048"/>
              <a:gd name="connsiteX6" fmla="*/ 1272540 w 1272540"/>
              <a:gd name="connsiteY6" fmla="*/ 883925 h 888048"/>
              <a:gd name="connsiteX7" fmla="*/ 1272540 w 1272540"/>
              <a:gd name="connsiteY7" fmla="*/ 883925 h 888048"/>
              <a:gd name="connsiteX8" fmla="*/ 1272540 w 1272540"/>
              <a:gd name="connsiteY8" fmla="*/ 883925 h 888048"/>
              <a:gd name="connsiteX0" fmla="*/ 0 w 1272540"/>
              <a:gd name="connsiteY0" fmla="*/ 848365 h 888048"/>
              <a:gd name="connsiteX1" fmla="*/ 477520 w 1272540"/>
              <a:gd name="connsiteY1" fmla="*/ 805185 h 888048"/>
              <a:gd name="connsiteX2" fmla="*/ 673100 w 1272540"/>
              <a:gd name="connsiteY2" fmla="*/ 5 h 888048"/>
              <a:gd name="connsiteX3" fmla="*/ 805180 w 1272540"/>
              <a:gd name="connsiteY3" fmla="*/ 792485 h 888048"/>
              <a:gd name="connsiteX4" fmla="*/ 1272540 w 1272540"/>
              <a:gd name="connsiteY4" fmla="*/ 883925 h 888048"/>
              <a:gd name="connsiteX5" fmla="*/ 1272540 w 1272540"/>
              <a:gd name="connsiteY5" fmla="*/ 883925 h 888048"/>
              <a:gd name="connsiteX6" fmla="*/ 1272540 w 1272540"/>
              <a:gd name="connsiteY6" fmla="*/ 883925 h 888048"/>
              <a:gd name="connsiteX7" fmla="*/ 1272540 w 1272540"/>
              <a:gd name="connsiteY7" fmla="*/ 883925 h 888048"/>
              <a:gd name="connsiteX0" fmla="*/ 0 w 1272540"/>
              <a:gd name="connsiteY0" fmla="*/ 853445 h 893417"/>
              <a:gd name="connsiteX1" fmla="*/ 477520 w 1272540"/>
              <a:gd name="connsiteY1" fmla="*/ 810265 h 893417"/>
              <a:gd name="connsiteX2" fmla="*/ 655320 w 1272540"/>
              <a:gd name="connsiteY2" fmla="*/ 5 h 893417"/>
              <a:gd name="connsiteX3" fmla="*/ 805180 w 1272540"/>
              <a:gd name="connsiteY3" fmla="*/ 797565 h 893417"/>
              <a:gd name="connsiteX4" fmla="*/ 1272540 w 1272540"/>
              <a:gd name="connsiteY4" fmla="*/ 889005 h 893417"/>
              <a:gd name="connsiteX5" fmla="*/ 1272540 w 1272540"/>
              <a:gd name="connsiteY5" fmla="*/ 889005 h 893417"/>
              <a:gd name="connsiteX6" fmla="*/ 1272540 w 1272540"/>
              <a:gd name="connsiteY6" fmla="*/ 889005 h 893417"/>
              <a:gd name="connsiteX7" fmla="*/ 1272540 w 1272540"/>
              <a:gd name="connsiteY7" fmla="*/ 889005 h 893417"/>
              <a:gd name="connsiteX0" fmla="*/ 0 w 1276350"/>
              <a:gd name="connsiteY0" fmla="*/ 871724 h 893417"/>
              <a:gd name="connsiteX1" fmla="*/ 481330 w 1276350"/>
              <a:gd name="connsiteY1" fmla="*/ 810265 h 893417"/>
              <a:gd name="connsiteX2" fmla="*/ 659130 w 1276350"/>
              <a:gd name="connsiteY2" fmla="*/ 5 h 893417"/>
              <a:gd name="connsiteX3" fmla="*/ 808990 w 1276350"/>
              <a:gd name="connsiteY3" fmla="*/ 797565 h 893417"/>
              <a:gd name="connsiteX4" fmla="*/ 1276350 w 1276350"/>
              <a:gd name="connsiteY4" fmla="*/ 889005 h 893417"/>
              <a:gd name="connsiteX5" fmla="*/ 1276350 w 1276350"/>
              <a:gd name="connsiteY5" fmla="*/ 889005 h 893417"/>
              <a:gd name="connsiteX6" fmla="*/ 1276350 w 1276350"/>
              <a:gd name="connsiteY6" fmla="*/ 889005 h 893417"/>
              <a:gd name="connsiteX7" fmla="*/ 1276350 w 1276350"/>
              <a:gd name="connsiteY7" fmla="*/ 889005 h 893417"/>
              <a:gd name="connsiteX0" fmla="*/ 0 w 1276350"/>
              <a:gd name="connsiteY0" fmla="*/ 871724 h 893491"/>
              <a:gd name="connsiteX1" fmla="*/ 481330 w 1276350"/>
              <a:gd name="connsiteY1" fmla="*/ 810265 h 893491"/>
              <a:gd name="connsiteX2" fmla="*/ 659130 w 1276350"/>
              <a:gd name="connsiteY2" fmla="*/ 5 h 893491"/>
              <a:gd name="connsiteX3" fmla="*/ 808990 w 1276350"/>
              <a:gd name="connsiteY3" fmla="*/ 797565 h 893491"/>
              <a:gd name="connsiteX4" fmla="*/ 1276350 w 1276350"/>
              <a:gd name="connsiteY4" fmla="*/ 889005 h 893491"/>
              <a:gd name="connsiteX5" fmla="*/ 1276350 w 1276350"/>
              <a:gd name="connsiteY5" fmla="*/ 889005 h 893491"/>
              <a:gd name="connsiteX6" fmla="*/ 1276350 w 1276350"/>
              <a:gd name="connsiteY6" fmla="*/ 889005 h 893491"/>
              <a:gd name="connsiteX7" fmla="*/ 1276350 w 1276350"/>
              <a:gd name="connsiteY7" fmla="*/ 889005 h 893491"/>
              <a:gd name="connsiteX0" fmla="*/ 0 w 1276350"/>
              <a:gd name="connsiteY0" fmla="*/ 871724 h 893417"/>
              <a:gd name="connsiteX1" fmla="*/ 481330 w 1276350"/>
              <a:gd name="connsiteY1" fmla="*/ 810265 h 893417"/>
              <a:gd name="connsiteX2" fmla="*/ 659130 w 1276350"/>
              <a:gd name="connsiteY2" fmla="*/ 5 h 893417"/>
              <a:gd name="connsiteX3" fmla="*/ 808990 w 1276350"/>
              <a:gd name="connsiteY3" fmla="*/ 797565 h 893417"/>
              <a:gd name="connsiteX4" fmla="*/ 1276350 w 1276350"/>
              <a:gd name="connsiteY4" fmla="*/ 889005 h 893417"/>
              <a:gd name="connsiteX5" fmla="*/ 1276350 w 1276350"/>
              <a:gd name="connsiteY5" fmla="*/ 889005 h 893417"/>
              <a:gd name="connsiteX6" fmla="*/ 1276350 w 1276350"/>
              <a:gd name="connsiteY6" fmla="*/ 889005 h 893417"/>
              <a:gd name="connsiteX7" fmla="*/ 1276350 w 1276350"/>
              <a:gd name="connsiteY7" fmla="*/ 889005 h 893417"/>
              <a:gd name="connsiteX0" fmla="*/ 0 w 1276350"/>
              <a:gd name="connsiteY0" fmla="*/ 871724 h 889005"/>
              <a:gd name="connsiteX1" fmla="*/ 481330 w 1276350"/>
              <a:gd name="connsiteY1" fmla="*/ 810265 h 889005"/>
              <a:gd name="connsiteX2" fmla="*/ 659130 w 1276350"/>
              <a:gd name="connsiteY2" fmla="*/ 5 h 889005"/>
              <a:gd name="connsiteX3" fmla="*/ 808990 w 1276350"/>
              <a:gd name="connsiteY3" fmla="*/ 797565 h 889005"/>
              <a:gd name="connsiteX4" fmla="*/ 1276350 w 1276350"/>
              <a:gd name="connsiteY4" fmla="*/ 889005 h 889005"/>
              <a:gd name="connsiteX5" fmla="*/ 1276350 w 1276350"/>
              <a:gd name="connsiteY5" fmla="*/ 889005 h 889005"/>
              <a:gd name="connsiteX6" fmla="*/ 1276350 w 1276350"/>
              <a:gd name="connsiteY6" fmla="*/ 889005 h 889005"/>
              <a:gd name="connsiteX7" fmla="*/ 1276350 w 1276350"/>
              <a:gd name="connsiteY7" fmla="*/ 889005 h 889005"/>
              <a:gd name="connsiteX0" fmla="*/ 0 w 1365250"/>
              <a:gd name="connsiteY0" fmla="*/ 871724 h 889005"/>
              <a:gd name="connsiteX1" fmla="*/ 481330 w 1365250"/>
              <a:gd name="connsiteY1" fmla="*/ 810265 h 889005"/>
              <a:gd name="connsiteX2" fmla="*/ 659130 w 1365250"/>
              <a:gd name="connsiteY2" fmla="*/ 5 h 889005"/>
              <a:gd name="connsiteX3" fmla="*/ 808990 w 1365250"/>
              <a:gd name="connsiteY3" fmla="*/ 797565 h 889005"/>
              <a:gd name="connsiteX4" fmla="*/ 1276350 w 1365250"/>
              <a:gd name="connsiteY4" fmla="*/ 889005 h 889005"/>
              <a:gd name="connsiteX5" fmla="*/ 1276350 w 1365250"/>
              <a:gd name="connsiteY5" fmla="*/ 889005 h 889005"/>
              <a:gd name="connsiteX6" fmla="*/ 1276350 w 1365250"/>
              <a:gd name="connsiteY6" fmla="*/ 889005 h 889005"/>
              <a:gd name="connsiteX7" fmla="*/ 1365250 w 1365250"/>
              <a:gd name="connsiteY7" fmla="*/ 882912 h 889005"/>
              <a:gd name="connsiteX0" fmla="*/ 0 w 1426210"/>
              <a:gd name="connsiteY0" fmla="*/ 871723 h 893490"/>
              <a:gd name="connsiteX1" fmla="*/ 542290 w 1426210"/>
              <a:gd name="connsiteY1" fmla="*/ 810265 h 893490"/>
              <a:gd name="connsiteX2" fmla="*/ 720090 w 1426210"/>
              <a:gd name="connsiteY2" fmla="*/ 5 h 893490"/>
              <a:gd name="connsiteX3" fmla="*/ 869950 w 1426210"/>
              <a:gd name="connsiteY3" fmla="*/ 797565 h 893490"/>
              <a:gd name="connsiteX4" fmla="*/ 1337310 w 1426210"/>
              <a:gd name="connsiteY4" fmla="*/ 889005 h 893490"/>
              <a:gd name="connsiteX5" fmla="*/ 1337310 w 1426210"/>
              <a:gd name="connsiteY5" fmla="*/ 889005 h 893490"/>
              <a:gd name="connsiteX6" fmla="*/ 1337310 w 1426210"/>
              <a:gd name="connsiteY6" fmla="*/ 889005 h 893490"/>
              <a:gd name="connsiteX7" fmla="*/ 1426210 w 1426210"/>
              <a:gd name="connsiteY7" fmla="*/ 882912 h 893490"/>
              <a:gd name="connsiteX0" fmla="*/ 0 w 1426210"/>
              <a:gd name="connsiteY0" fmla="*/ 871723 h 889005"/>
              <a:gd name="connsiteX1" fmla="*/ 542290 w 1426210"/>
              <a:gd name="connsiteY1" fmla="*/ 810265 h 889005"/>
              <a:gd name="connsiteX2" fmla="*/ 720090 w 1426210"/>
              <a:gd name="connsiteY2" fmla="*/ 5 h 889005"/>
              <a:gd name="connsiteX3" fmla="*/ 869950 w 1426210"/>
              <a:gd name="connsiteY3" fmla="*/ 797565 h 889005"/>
              <a:gd name="connsiteX4" fmla="*/ 1337310 w 1426210"/>
              <a:gd name="connsiteY4" fmla="*/ 889005 h 889005"/>
              <a:gd name="connsiteX5" fmla="*/ 1337310 w 1426210"/>
              <a:gd name="connsiteY5" fmla="*/ 889005 h 889005"/>
              <a:gd name="connsiteX6" fmla="*/ 1337310 w 1426210"/>
              <a:gd name="connsiteY6" fmla="*/ 889005 h 889005"/>
              <a:gd name="connsiteX7" fmla="*/ 1426210 w 1426210"/>
              <a:gd name="connsiteY7" fmla="*/ 882912 h 889005"/>
              <a:gd name="connsiteX0" fmla="*/ 0 w 1426210"/>
              <a:gd name="connsiteY0" fmla="*/ 871723 h 889005"/>
              <a:gd name="connsiteX1" fmla="*/ 542290 w 1426210"/>
              <a:gd name="connsiteY1" fmla="*/ 810265 h 889005"/>
              <a:gd name="connsiteX2" fmla="*/ 720090 w 1426210"/>
              <a:gd name="connsiteY2" fmla="*/ 5 h 889005"/>
              <a:gd name="connsiteX3" fmla="*/ 869950 w 1426210"/>
              <a:gd name="connsiteY3" fmla="*/ 797565 h 889005"/>
              <a:gd name="connsiteX4" fmla="*/ 1337310 w 1426210"/>
              <a:gd name="connsiteY4" fmla="*/ 889005 h 889005"/>
              <a:gd name="connsiteX5" fmla="*/ 1337310 w 1426210"/>
              <a:gd name="connsiteY5" fmla="*/ 889005 h 889005"/>
              <a:gd name="connsiteX6" fmla="*/ 1337310 w 1426210"/>
              <a:gd name="connsiteY6" fmla="*/ 889005 h 889005"/>
              <a:gd name="connsiteX7" fmla="*/ 1426210 w 1426210"/>
              <a:gd name="connsiteY7" fmla="*/ 882912 h 889005"/>
              <a:gd name="connsiteX0" fmla="*/ 0 w 1426210"/>
              <a:gd name="connsiteY0" fmla="*/ 871723 h 889005"/>
              <a:gd name="connsiteX1" fmla="*/ 542290 w 1426210"/>
              <a:gd name="connsiteY1" fmla="*/ 810265 h 889005"/>
              <a:gd name="connsiteX2" fmla="*/ 720090 w 1426210"/>
              <a:gd name="connsiteY2" fmla="*/ 5 h 889005"/>
              <a:gd name="connsiteX3" fmla="*/ 869950 w 1426210"/>
              <a:gd name="connsiteY3" fmla="*/ 797565 h 889005"/>
              <a:gd name="connsiteX4" fmla="*/ 1337310 w 1426210"/>
              <a:gd name="connsiteY4" fmla="*/ 889005 h 889005"/>
              <a:gd name="connsiteX5" fmla="*/ 1337310 w 1426210"/>
              <a:gd name="connsiteY5" fmla="*/ 889005 h 889005"/>
              <a:gd name="connsiteX6" fmla="*/ 1426210 w 1426210"/>
              <a:gd name="connsiteY6" fmla="*/ 882912 h 889005"/>
              <a:gd name="connsiteX0" fmla="*/ 0 w 1426210"/>
              <a:gd name="connsiteY0" fmla="*/ 871723 h 889005"/>
              <a:gd name="connsiteX1" fmla="*/ 542290 w 1426210"/>
              <a:gd name="connsiteY1" fmla="*/ 810265 h 889005"/>
              <a:gd name="connsiteX2" fmla="*/ 720090 w 1426210"/>
              <a:gd name="connsiteY2" fmla="*/ 5 h 889005"/>
              <a:gd name="connsiteX3" fmla="*/ 869950 w 1426210"/>
              <a:gd name="connsiteY3" fmla="*/ 797565 h 889005"/>
              <a:gd name="connsiteX4" fmla="*/ 1337310 w 1426210"/>
              <a:gd name="connsiteY4" fmla="*/ 889005 h 889005"/>
              <a:gd name="connsiteX5" fmla="*/ 1426210 w 1426210"/>
              <a:gd name="connsiteY5" fmla="*/ 882912 h 889005"/>
              <a:gd name="connsiteX0" fmla="*/ 0 w 1426210"/>
              <a:gd name="connsiteY0" fmla="*/ 871723 h 888777"/>
              <a:gd name="connsiteX1" fmla="*/ 542290 w 1426210"/>
              <a:gd name="connsiteY1" fmla="*/ 810265 h 888777"/>
              <a:gd name="connsiteX2" fmla="*/ 720090 w 1426210"/>
              <a:gd name="connsiteY2" fmla="*/ 5 h 888777"/>
              <a:gd name="connsiteX3" fmla="*/ 869950 w 1426210"/>
              <a:gd name="connsiteY3" fmla="*/ 797565 h 888777"/>
              <a:gd name="connsiteX4" fmla="*/ 1426210 w 1426210"/>
              <a:gd name="connsiteY4" fmla="*/ 882912 h 888777"/>
              <a:gd name="connsiteX0" fmla="*/ 0 w 1426210"/>
              <a:gd name="connsiteY0" fmla="*/ 871723 h 899734"/>
              <a:gd name="connsiteX1" fmla="*/ 542290 w 1426210"/>
              <a:gd name="connsiteY1" fmla="*/ 810265 h 899734"/>
              <a:gd name="connsiteX2" fmla="*/ 720090 w 1426210"/>
              <a:gd name="connsiteY2" fmla="*/ 5 h 899734"/>
              <a:gd name="connsiteX3" fmla="*/ 869950 w 1426210"/>
              <a:gd name="connsiteY3" fmla="*/ 797565 h 899734"/>
              <a:gd name="connsiteX4" fmla="*/ 1426210 w 1426210"/>
              <a:gd name="connsiteY4" fmla="*/ 882912 h 899734"/>
              <a:gd name="connsiteX0" fmla="*/ 0 w 1426210"/>
              <a:gd name="connsiteY0" fmla="*/ 871723 h 889668"/>
              <a:gd name="connsiteX1" fmla="*/ 542290 w 1426210"/>
              <a:gd name="connsiteY1" fmla="*/ 810265 h 889668"/>
              <a:gd name="connsiteX2" fmla="*/ 720090 w 1426210"/>
              <a:gd name="connsiteY2" fmla="*/ 5 h 889668"/>
              <a:gd name="connsiteX3" fmla="*/ 869950 w 1426210"/>
              <a:gd name="connsiteY3" fmla="*/ 797565 h 889668"/>
              <a:gd name="connsiteX4" fmla="*/ 1426210 w 1426210"/>
              <a:gd name="connsiteY4" fmla="*/ 882912 h 889668"/>
              <a:gd name="connsiteX0" fmla="*/ 0 w 1426210"/>
              <a:gd name="connsiteY0" fmla="*/ 871723 h 891017"/>
              <a:gd name="connsiteX1" fmla="*/ 542290 w 1426210"/>
              <a:gd name="connsiteY1" fmla="*/ 810265 h 891017"/>
              <a:gd name="connsiteX2" fmla="*/ 720090 w 1426210"/>
              <a:gd name="connsiteY2" fmla="*/ 5 h 891017"/>
              <a:gd name="connsiteX3" fmla="*/ 869950 w 1426210"/>
              <a:gd name="connsiteY3" fmla="*/ 797565 h 891017"/>
              <a:gd name="connsiteX4" fmla="*/ 1426210 w 1426210"/>
              <a:gd name="connsiteY4" fmla="*/ 882912 h 891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6210" h="891017">
                <a:moveTo>
                  <a:pt x="0" y="871723"/>
                </a:moveTo>
                <a:cubicBezTo>
                  <a:pt x="101388" y="865012"/>
                  <a:pt x="404495" y="915946"/>
                  <a:pt x="542290" y="810265"/>
                </a:cubicBezTo>
                <a:cubicBezTo>
                  <a:pt x="680085" y="704584"/>
                  <a:pt x="665480" y="2122"/>
                  <a:pt x="720090" y="5"/>
                </a:cubicBezTo>
                <a:cubicBezTo>
                  <a:pt x="774700" y="-2112"/>
                  <a:pt x="752263" y="680878"/>
                  <a:pt x="869950" y="797565"/>
                </a:cubicBezTo>
                <a:cubicBezTo>
                  <a:pt x="987637" y="914252"/>
                  <a:pt x="1333183" y="892552"/>
                  <a:pt x="1426210" y="882912"/>
                </a:cubicBezTo>
              </a:path>
            </a:pathLst>
          </a:custGeom>
          <a:noFill/>
          <a:ln w="28575">
            <a:solidFill>
              <a:srgbClr val="009C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extBox 20">
            <a:extLst>
              <a:ext uri="{FF2B5EF4-FFF2-40B4-BE49-F238E27FC236}">
                <a16:creationId xmlns:a16="http://schemas.microsoft.com/office/drawing/2014/main" id="{378CA6A2-D830-432A-BBE0-28B611DBFB36}"/>
              </a:ext>
            </a:extLst>
          </p:cNvPr>
          <p:cNvSpPr txBox="1"/>
          <p:nvPr/>
        </p:nvSpPr>
        <p:spPr>
          <a:xfrm>
            <a:off x="715671" y="5093471"/>
            <a:ext cx="6382132" cy="1569660"/>
          </a:xfrm>
          <a:prstGeom prst="rect">
            <a:avLst/>
          </a:prstGeom>
          <a:noFill/>
        </p:spPr>
        <p:txBody>
          <a:bodyPr wrap="none" rtlCol="0">
            <a:spAutoFit/>
          </a:bodyPr>
          <a:lstStyle/>
          <a:p>
            <a:r>
              <a:rPr lang="en-US" sz="2400" b="1" dirty="0" smtClean="0">
                <a:solidFill>
                  <a:srgbClr val="E12739"/>
                </a:solidFill>
                <a:latin typeface="Arial" panose="020B0604020202020204" pitchFamily="34" charset="0"/>
                <a:cs typeface="Arial" panose="020B0604020202020204" pitchFamily="34" charset="0"/>
              </a:rPr>
              <a:t>STA</a:t>
            </a:r>
            <a:r>
              <a:rPr lang="en-US" altLang="zh-CN" sz="2400" b="1" dirty="0" smtClean="0">
                <a:solidFill>
                  <a:srgbClr val="E12739"/>
                </a:solidFill>
                <a:latin typeface="Arial" panose="020B0604020202020204" pitchFamily="34" charset="0"/>
                <a:cs typeface="Arial" panose="020B0604020202020204" pitchFamily="34" charset="0"/>
              </a:rPr>
              <a:t>R</a:t>
            </a:r>
            <a:r>
              <a:rPr lang="en-US" sz="2400" b="1" dirty="0" smtClean="0">
                <a:solidFill>
                  <a:srgbClr val="E12739"/>
                </a:solidFill>
                <a:latin typeface="Arial" panose="020B0604020202020204" pitchFamily="34" charset="0"/>
                <a:cs typeface="Arial" panose="020B0604020202020204" pitchFamily="34" charset="0"/>
              </a:rPr>
              <a:t> </a:t>
            </a:r>
            <a:r>
              <a:rPr lang="en-US" sz="2400" b="1" dirty="0">
                <a:solidFill>
                  <a:srgbClr val="E12739"/>
                </a:solidFill>
                <a:latin typeface="Arial" panose="020B0604020202020204" pitchFamily="34" charset="0"/>
                <a:cs typeface="Arial" panose="020B0604020202020204" pitchFamily="34" charset="0"/>
              </a:rPr>
              <a:t>Resolution</a:t>
            </a:r>
          </a:p>
          <a:p>
            <a:pPr marL="342900" indent="-342900">
              <a:buFont typeface="Arial" panose="020B0604020202020204" pitchFamily="34" charset="0"/>
              <a:buChar char="•"/>
            </a:pPr>
            <a:r>
              <a:rPr lang="en-US" sz="2400" dirty="0"/>
              <a:t>The peak value as high as possible</a:t>
            </a:r>
          </a:p>
          <a:p>
            <a:pPr marL="342900" indent="-342900">
              <a:buFont typeface="Arial" panose="020B0604020202020204" pitchFamily="34" charset="0"/>
              <a:buChar char="•"/>
            </a:pPr>
            <a:r>
              <a:rPr lang="en-US" sz="2400" dirty="0"/>
              <a:t>The peak width as narrow as possible</a:t>
            </a:r>
          </a:p>
          <a:p>
            <a:pPr marL="342900" indent="-342900">
              <a:buFont typeface="Arial" panose="020B0604020202020204" pitchFamily="34" charset="0"/>
              <a:buChar char="•"/>
            </a:pPr>
            <a:r>
              <a:rPr lang="en-US" sz="2400" dirty="0"/>
              <a:t>The above two properties as robust as possible</a:t>
            </a:r>
          </a:p>
        </p:txBody>
      </p:sp>
      <p:sp>
        <p:nvSpPr>
          <p:cNvPr id="107" name="左大括号 181">
            <a:extLst>
              <a:ext uri="{FF2B5EF4-FFF2-40B4-BE49-F238E27FC236}">
                <a16:creationId xmlns:a16="http://schemas.microsoft.com/office/drawing/2014/main" id="{45D664BD-97EE-49B8-BD38-A17D6F95D7EA}"/>
              </a:ext>
            </a:extLst>
          </p:cNvPr>
          <p:cNvSpPr/>
          <p:nvPr/>
        </p:nvSpPr>
        <p:spPr>
          <a:xfrm rot="5400000">
            <a:off x="1364190" y="2489579"/>
            <a:ext cx="523221" cy="1285831"/>
          </a:xfrm>
          <a:prstGeom prst="leftBrace">
            <a:avLst>
              <a:gd name="adj1" fmla="val 8333"/>
              <a:gd name="adj2" fmla="val 4921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000" dirty="0"/>
          </a:p>
        </p:txBody>
      </p:sp>
      <p:grpSp>
        <p:nvGrpSpPr>
          <p:cNvPr id="116" name="Group 115">
            <a:extLst>
              <a:ext uri="{FF2B5EF4-FFF2-40B4-BE49-F238E27FC236}">
                <a16:creationId xmlns:a16="http://schemas.microsoft.com/office/drawing/2014/main" id="{80FF3551-6CD1-427C-9E73-8A4C4AEC6756}"/>
              </a:ext>
            </a:extLst>
          </p:cNvPr>
          <p:cNvGrpSpPr/>
          <p:nvPr/>
        </p:nvGrpSpPr>
        <p:grpSpPr>
          <a:xfrm>
            <a:off x="6892710" y="2621440"/>
            <a:ext cx="5175730" cy="1542923"/>
            <a:chOff x="6892710" y="2843120"/>
            <a:chExt cx="5175730" cy="1542923"/>
          </a:xfrm>
        </p:grpSpPr>
        <p:pic>
          <p:nvPicPr>
            <p:cNvPr id="4" name="Picture 3">
              <a:extLst>
                <a:ext uri="{FF2B5EF4-FFF2-40B4-BE49-F238E27FC236}">
                  <a16:creationId xmlns:a16="http://schemas.microsoft.com/office/drawing/2014/main" id="{60ED06FA-DE37-43B1-909F-5DDDA9F1349E}"/>
                </a:ext>
              </a:extLst>
            </p:cNvPr>
            <p:cNvPicPr>
              <a:picLocks noChangeAspect="1"/>
            </p:cNvPicPr>
            <p:nvPr/>
          </p:nvPicPr>
          <p:blipFill>
            <a:blip r:embed="rId7"/>
            <a:stretch>
              <a:fillRect/>
            </a:stretch>
          </p:blipFill>
          <p:spPr>
            <a:xfrm>
              <a:off x="7979664" y="2843120"/>
              <a:ext cx="3048000" cy="771525"/>
            </a:xfrm>
            <a:prstGeom prst="rect">
              <a:avLst/>
            </a:prstGeom>
          </p:spPr>
        </p:pic>
        <p:pic>
          <p:nvPicPr>
            <p:cNvPr id="5" name="Picture 4">
              <a:extLst>
                <a:ext uri="{FF2B5EF4-FFF2-40B4-BE49-F238E27FC236}">
                  <a16:creationId xmlns:a16="http://schemas.microsoft.com/office/drawing/2014/main" id="{0CD6FC28-9FFE-470E-A9E4-BC5BAFAAF8EE}"/>
                </a:ext>
              </a:extLst>
            </p:cNvPr>
            <p:cNvPicPr>
              <a:picLocks noChangeAspect="1"/>
            </p:cNvPicPr>
            <p:nvPr/>
          </p:nvPicPr>
          <p:blipFill>
            <a:blip r:embed="rId8"/>
            <a:stretch>
              <a:fillRect/>
            </a:stretch>
          </p:blipFill>
          <p:spPr>
            <a:xfrm>
              <a:off x="8013820" y="3728818"/>
              <a:ext cx="2638425" cy="657225"/>
            </a:xfrm>
            <a:prstGeom prst="rect">
              <a:avLst/>
            </a:prstGeom>
          </p:spPr>
        </p:pic>
        <p:sp>
          <p:nvSpPr>
            <p:cNvPr id="113" name="Rectangle 112">
              <a:extLst>
                <a:ext uri="{FF2B5EF4-FFF2-40B4-BE49-F238E27FC236}">
                  <a16:creationId xmlns:a16="http://schemas.microsoft.com/office/drawing/2014/main" id="{564A2740-7A68-4E93-9313-ECC6382A9707}"/>
                </a:ext>
              </a:extLst>
            </p:cNvPr>
            <p:cNvSpPr/>
            <p:nvPr/>
          </p:nvSpPr>
          <p:spPr>
            <a:xfrm>
              <a:off x="6892710" y="3446280"/>
              <a:ext cx="1023037" cy="461665"/>
            </a:xfrm>
            <a:prstGeom prst="rect">
              <a:avLst/>
            </a:prstGeom>
          </p:spPr>
          <p:txBody>
            <a:bodyPr wrap="none">
              <a:spAutoFit/>
            </a:bodyPr>
            <a:lstStyle/>
            <a:p>
              <a:pPr lvl="0"/>
              <a:r>
                <a:rPr lang="en-US" sz="2400" b="1" dirty="0">
                  <a:solidFill>
                    <a:srgbClr val="E12739"/>
                  </a:solidFill>
                  <a:latin typeface="Arial" panose="020B0604020202020204" pitchFamily="34" charset="0"/>
                  <a:cs typeface="Arial" panose="020B0604020202020204" pitchFamily="34" charset="0"/>
                </a:rPr>
                <a:t>TRRS</a:t>
              </a:r>
              <a:endParaRPr lang="en-US" sz="2400" dirty="0">
                <a:solidFill>
                  <a:prstClr val="black"/>
                </a:solidFill>
              </a:endParaRPr>
            </a:p>
          </p:txBody>
        </p:sp>
        <p:sp>
          <p:nvSpPr>
            <p:cNvPr id="114" name="Rectangle 113">
              <a:extLst>
                <a:ext uri="{FF2B5EF4-FFF2-40B4-BE49-F238E27FC236}">
                  <a16:creationId xmlns:a16="http://schemas.microsoft.com/office/drawing/2014/main" id="{69B0FF8B-BEA1-4377-BF0A-85B28B81CD3E}"/>
                </a:ext>
              </a:extLst>
            </p:cNvPr>
            <p:cNvSpPr/>
            <p:nvPr/>
          </p:nvSpPr>
          <p:spPr>
            <a:xfrm>
              <a:off x="11069082" y="3104730"/>
              <a:ext cx="920445" cy="461665"/>
            </a:xfrm>
            <a:prstGeom prst="rect">
              <a:avLst/>
            </a:prstGeom>
          </p:spPr>
          <p:txBody>
            <a:bodyPr wrap="none">
              <a:spAutoFit/>
            </a:bodyPr>
            <a:lstStyle/>
            <a:p>
              <a:pPr lvl="0"/>
              <a:r>
                <a:rPr lang="en-US" sz="2400" dirty="0">
                  <a:solidFill>
                    <a:schemeClr val="accent6"/>
                  </a:solidFill>
                  <a:latin typeface="Arial" panose="020B0604020202020204" pitchFamily="34" charset="0"/>
                  <a:cs typeface="Arial" panose="020B0604020202020204" pitchFamily="34" charset="0"/>
                </a:rPr>
                <a:t>(CIR)</a:t>
              </a:r>
              <a:endParaRPr lang="en-US" sz="2400" dirty="0">
                <a:solidFill>
                  <a:schemeClr val="accent6"/>
                </a:solidFill>
              </a:endParaRPr>
            </a:p>
          </p:txBody>
        </p:sp>
        <p:sp>
          <p:nvSpPr>
            <p:cNvPr id="115" name="Rectangle 114">
              <a:extLst>
                <a:ext uri="{FF2B5EF4-FFF2-40B4-BE49-F238E27FC236}">
                  <a16:creationId xmlns:a16="http://schemas.microsoft.com/office/drawing/2014/main" id="{6A702DF0-1807-458A-A977-44A1B68A0D93}"/>
                </a:ext>
              </a:extLst>
            </p:cNvPr>
            <p:cNvSpPr/>
            <p:nvPr/>
          </p:nvSpPr>
          <p:spPr>
            <a:xfrm>
              <a:off x="11045403" y="3826597"/>
              <a:ext cx="1023037" cy="461665"/>
            </a:xfrm>
            <a:prstGeom prst="rect">
              <a:avLst/>
            </a:prstGeom>
          </p:spPr>
          <p:txBody>
            <a:bodyPr wrap="none">
              <a:spAutoFit/>
            </a:bodyPr>
            <a:lstStyle/>
            <a:p>
              <a:pPr lvl="0"/>
              <a:r>
                <a:rPr lang="en-US" sz="2400" dirty="0">
                  <a:solidFill>
                    <a:schemeClr val="accent6"/>
                  </a:solidFill>
                  <a:latin typeface="Arial" panose="020B0604020202020204" pitchFamily="34" charset="0"/>
                  <a:cs typeface="Arial" panose="020B0604020202020204" pitchFamily="34" charset="0"/>
                </a:rPr>
                <a:t>(CFR)</a:t>
              </a:r>
              <a:endParaRPr lang="en-US" sz="2400" dirty="0">
                <a:solidFill>
                  <a:schemeClr val="accent6"/>
                </a:solidFill>
              </a:endParaRPr>
            </a:p>
          </p:txBody>
        </p:sp>
      </p:grpSp>
      <p:sp>
        <p:nvSpPr>
          <p:cNvPr id="6" name="灯片编号占位符 5"/>
          <p:cNvSpPr>
            <a:spLocks noGrp="1"/>
          </p:cNvSpPr>
          <p:nvPr>
            <p:ph type="sldNum" sz="quarter" idx="12"/>
          </p:nvPr>
        </p:nvSpPr>
        <p:spPr/>
        <p:txBody>
          <a:bodyPr/>
          <a:lstStyle/>
          <a:p>
            <a:fld id="{C054A891-34DD-4E6A-BCFA-39DEC2CB2DB2}" type="slidenum">
              <a:rPr lang="en-US" smtClean="0"/>
              <a:t>10</a:t>
            </a:fld>
            <a:endParaRPr lang="en-US"/>
          </a:p>
        </p:txBody>
      </p:sp>
    </p:spTree>
    <p:extLst>
      <p:ext uri="{BB962C8B-B14F-4D97-AF65-F5344CB8AC3E}">
        <p14:creationId xmlns:p14="http://schemas.microsoft.com/office/powerpoint/2010/main" val="2862716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barn(inHorizontal)">
                                      <p:cBhvr>
                                        <p:cTn id="7" dur="500"/>
                                        <p:tgtEl>
                                          <p:spTgt spid="9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9"/>
                                        </p:tgtEl>
                                        <p:attrNameLst>
                                          <p:attrName>style.visibility</p:attrName>
                                        </p:attrNameLst>
                                      </p:cBhvr>
                                      <p:to>
                                        <p:strVal val="visible"/>
                                      </p:to>
                                    </p:set>
                                    <p:animEffect transition="in" filter="wipe(left)">
                                      <p:cBhvr>
                                        <p:cTn id="11" dur="500"/>
                                        <p:tgtEl>
                                          <p:spTgt spid="109"/>
                                        </p:tgtEl>
                                      </p:cBhvr>
                                    </p:animEffect>
                                  </p:childTnLst>
                                </p:cTn>
                              </p:par>
                              <p:par>
                                <p:cTn id="12" presetID="22" presetClass="entr" presetSubtype="8" fill="hold" nodeType="withEffect">
                                  <p:stCondLst>
                                    <p:cond delay="0"/>
                                  </p:stCondLst>
                                  <p:childTnLst>
                                    <p:set>
                                      <p:cBhvr>
                                        <p:cTn id="13" dur="1" fill="hold">
                                          <p:stCondLst>
                                            <p:cond delay="0"/>
                                          </p:stCondLst>
                                        </p:cTn>
                                        <p:tgtEl>
                                          <p:spTgt spid="110"/>
                                        </p:tgtEl>
                                        <p:attrNameLst>
                                          <p:attrName>style.visibility</p:attrName>
                                        </p:attrNameLst>
                                      </p:cBhvr>
                                      <p:to>
                                        <p:strVal val="visible"/>
                                      </p:to>
                                    </p:set>
                                    <p:animEffect transition="in" filter="wipe(left)">
                                      <p:cBhvr>
                                        <p:cTn id="14" dur="500"/>
                                        <p:tgtEl>
                                          <p:spTgt spid="11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grpId="0" nodeType="clickEffect">
                                  <p:stCondLst>
                                    <p:cond delay="0"/>
                                  </p:stCondLst>
                                  <p:childTnLst>
                                    <p:set>
                                      <p:cBhvr>
                                        <p:cTn id="18" dur="1" fill="hold">
                                          <p:stCondLst>
                                            <p:cond delay="0"/>
                                          </p:stCondLst>
                                        </p:cTn>
                                        <p:tgtEl>
                                          <p:spTgt spid="107"/>
                                        </p:tgtEl>
                                        <p:attrNameLst>
                                          <p:attrName>style.visibility</p:attrName>
                                        </p:attrNameLst>
                                      </p:cBhvr>
                                      <p:to>
                                        <p:strVal val="visible"/>
                                      </p:to>
                                    </p:set>
                                    <p:animEffect transition="in" filter="barn(outVertical)">
                                      <p:cBhvr>
                                        <p:cTn id="19" dur="500"/>
                                        <p:tgtEl>
                                          <p:spTgt spid="107"/>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94"/>
                                        </p:tgtEl>
                                        <p:attrNameLst>
                                          <p:attrName>style.visibility</p:attrName>
                                        </p:attrNameLst>
                                      </p:cBhvr>
                                      <p:to>
                                        <p:strVal val="visible"/>
                                      </p:to>
                                    </p:set>
                                    <p:animEffect transition="in" filter="wipe(left)">
                                      <p:cBhvr>
                                        <p:cTn id="23" dur="500"/>
                                        <p:tgtEl>
                                          <p:spTgt spid="9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3">
                                            <p:txEl>
                                              <p:pRg st="1" end="1"/>
                                            </p:txEl>
                                          </p:spTgt>
                                        </p:tgtEl>
                                        <p:attrNameLst>
                                          <p:attrName>style.visibility</p:attrName>
                                        </p:attrNameLst>
                                      </p:cBhvr>
                                      <p:to>
                                        <p:strVal val="visible"/>
                                      </p:to>
                                    </p:set>
                                    <p:animEffect transition="in" filter="fade">
                                      <p:cBhvr>
                                        <p:cTn id="28" dur="500"/>
                                        <p:tgtEl>
                                          <p:spTgt spid="103">
                                            <p:txEl>
                                              <p:pRg st="1" end="1"/>
                                            </p:txEl>
                                          </p:spTgt>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03">
                                            <p:txEl>
                                              <p:pRg st="2" end="2"/>
                                            </p:txEl>
                                          </p:spTgt>
                                        </p:tgtEl>
                                        <p:attrNameLst>
                                          <p:attrName>style.visibility</p:attrName>
                                        </p:attrNameLst>
                                      </p:cBhvr>
                                      <p:to>
                                        <p:strVal val="visible"/>
                                      </p:to>
                                    </p:set>
                                    <p:animEffect transition="in" filter="fade">
                                      <p:cBhvr>
                                        <p:cTn id="32" dur="500"/>
                                        <p:tgtEl>
                                          <p:spTgt spid="103">
                                            <p:txEl>
                                              <p:pRg st="2" end="2"/>
                                            </p:txEl>
                                          </p:spTgt>
                                        </p:tgtEl>
                                      </p:cBhvr>
                                    </p:animEffect>
                                  </p:childTnLst>
                                </p:cTn>
                              </p:par>
                            </p:childTnLst>
                          </p:cTn>
                        </p:par>
                        <p:par>
                          <p:cTn id="33" fill="hold">
                            <p:stCondLst>
                              <p:cond delay="1000"/>
                            </p:stCondLst>
                            <p:childTnLst>
                              <p:par>
                                <p:cTn id="34" presetID="10" presetClass="entr" presetSubtype="0" fill="hold" nodeType="afterEffect">
                                  <p:stCondLst>
                                    <p:cond delay="0"/>
                                  </p:stCondLst>
                                  <p:childTnLst>
                                    <p:set>
                                      <p:cBhvr>
                                        <p:cTn id="35" dur="1" fill="hold">
                                          <p:stCondLst>
                                            <p:cond delay="0"/>
                                          </p:stCondLst>
                                        </p:cTn>
                                        <p:tgtEl>
                                          <p:spTgt spid="103">
                                            <p:txEl>
                                              <p:pRg st="3" end="3"/>
                                            </p:txEl>
                                          </p:spTgt>
                                        </p:tgtEl>
                                        <p:attrNameLst>
                                          <p:attrName>style.visibility</p:attrName>
                                        </p:attrNameLst>
                                      </p:cBhvr>
                                      <p:to>
                                        <p:strVal val="visible"/>
                                      </p:to>
                                    </p:set>
                                    <p:animEffect transition="in" filter="fade">
                                      <p:cBhvr>
                                        <p:cTn id="36" dur="500"/>
                                        <p:tgtEl>
                                          <p:spTgt spid="103">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0" end="0"/>
                                            </p:txEl>
                                          </p:spTgt>
                                        </p:tgtEl>
                                        <p:attrNameLst>
                                          <p:attrName>style.visibility</p:attrName>
                                        </p:attrNameLst>
                                      </p:cBhvr>
                                      <p:to>
                                        <p:strVal val="visible"/>
                                      </p:to>
                                    </p:set>
                                    <p:animEffect transition="in" filter="fade">
                                      <p:cBhvr>
                                        <p:cTn id="41" dur="500"/>
                                        <p:tgtEl>
                                          <p:spTgt spid="3">
                                            <p:txEl>
                                              <p:pRg st="0" end="0"/>
                                            </p:txEl>
                                          </p:spTgt>
                                        </p:tgtEl>
                                      </p:cBhvr>
                                    </p:animEffect>
                                  </p:childTnLst>
                                </p:cTn>
                              </p:par>
                              <p:par>
                                <p:cTn id="42" presetID="22" presetClass="entr" presetSubtype="8" fill="hold" nodeType="withEffect">
                                  <p:stCondLst>
                                    <p:cond delay="0"/>
                                  </p:stCondLst>
                                  <p:childTnLst>
                                    <p:set>
                                      <p:cBhvr>
                                        <p:cTn id="43" dur="1" fill="hold">
                                          <p:stCondLst>
                                            <p:cond delay="0"/>
                                          </p:stCondLst>
                                        </p:cTn>
                                        <p:tgtEl>
                                          <p:spTgt spid="116"/>
                                        </p:tgtEl>
                                        <p:attrNameLst>
                                          <p:attrName>style.visibility</p:attrName>
                                        </p:attrNameLst>
                                      </p:cBhvr>
                                      <p:to>
                                        <p:strVal val="visible"/>
                                      </p:to>
                                    </p:set>
                                    <p:animEffect transition="in" filter="wipe(left)">
                                      <p:cBhvr>
                                        <p:cTn id="44" dur="500"/>
                                        <p:tgtEl>
                                          <p:spTgt spid="116"/>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02"/>
                                        </p:tgtEl>
                                        <p:attrNameLst>
                                          <p:attrName>style.visibility</p:attrName>
                                        </p:attrNameLst>
                                      </p:cBhvr>
                                      <p:to>
                                        <p:strVal val="visible"/>
                                      </p:to>
                                    </p:set>
                                    <p:animEffect transition="in" filter="barn(inVertical)">
                                      <p:cBhvr>
                                        <p:cTn id="49"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animBg="1"/>
      <p:bldP spid="94" grpId="0" animBg="1"/>
      <p:bldP spid="10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35876-AC9C-4E4B-A1D7-7E47260AEA5F}"/>
              </a:ext>
            </a:extLst>
          </p:cNvPr>
          <p:cNvSpPr>
            <a:spLocks noGrp="1"/>
          </p:cNvSpPr>
          <p:nvPr>
            <p:ph type="title"/>
          </p:nvPr>
        </p:nvSpPr>
        <p:spPr/>
        <p:txBody>
          <a:bodyPr/>
          <a:lstStyle/>
          <a:p>
            <a:r>
              <a:rPr lang="en-US" dirty="0"/>
              <a:t>Virtual Massive Antennas</a:t>
            </a:r>
          </a:p>
        </p:txBody>
      </p:sp>
      <p:sp>
        <p:nvSpPr>
          <p:cNvPr id="3" name="Content Placeholder 2">
            <a:extLst>
              <a:ext uri="{FF2B5EF4-FFF2-40B4-BE49-F238E27FC236}">
                <a16:creationId xmlns:a16="http://schemas.microsoft.com/office/drawing/2014/main" id="{388A9845-42AF-4D65-B05D-AF31087A62CF}"/>
              </a:ext>
            </a:extLst>
          </p:cNvPr>
          <p:cNvSpPr>
            <a:spLocks noGrp="1"/>
          </p:cNvSpPr>
          <p:nvPr>
            <p:ph idx="1"/>
          </p:nvPr>
        </p:nvSpPr>
        <p:spPr>
          <a:xfrm>
            <a:off x="838200" y="1825625"/>
            <a:ext cx="10515600" cy="4351338"/>
          </a:xfrm>
        </p:spPr>
        <p:txBody>
          <a:bodyPr/>
          <a:lstStyle/>
          <a:p>
            <a:r>
              <a:rPr lang="en-US" dirty="0"/>
              <a:t>Overcome distortions in TRRS: Leveraging consecutive multipath profiles as massive virtual antennas</a:t>
            </a:r>
          </a:p>
        </p:txBody>
      </p:sp>
      <p:pic>
        <p:nvPicPr>
          <p:cNvPr id="99" name="Picture 98">
            <a:extLst>
              <a:ext uri="{FF2B5EF4-FFF2-40B4-BE49-F238E27FC236}">
                <a16:creationId xmlns:a16="http://schemas.microsoft.com/office/drawing/2014/main" id="{BD4DC85B-0ECB-4B98-B3AB-A7BC28230BCE}"/>
              </a:ext>
            </a:extLst>
          </p:cNvPr>
          <p:cNvPicPr>
            <a:picLocks noChangeAspect="1"/>
          </p:cNvPicPr>
          <p:nvPr/>
        </p:nvPicPr>
        <p:blipFill>
          <a:blip r:embed="rId3"/>
          <a:stretch>
            <a:fillRect/>
          </a:stretch>
        </p:blipFill>
        <p:spPr>
          <a:xfrm>
            <a:off x="6506560" y="2798229"/>
            <a:ext cx="4686300" cy="762000"/>
          </a:xfrm>
          <a:prstGeom prst="rect">
            <a:avLst/>
          </a:prstGeom>
        </p:spPr>
      </p:pic>
      <p:pic>
        <p:nvPicPr>
          <p:cNvPr id="100" name="Picture 99">
            <a:extLst>
              <a:ext uri="{FF2B5EF4-FFF2-40B4-BE49-F238E27FC236}">
                <a16:creationId xmlns:a16="http://schemas.microsoft.com/office/drawing/2014/main" id="{0B81DDA9-0CC8-478B-9DC8-E491338CC98C}"/>
              </a:ext>
            </a:extLst>
          </p:cNvPr>
          <p:cNvPicPr>
            <a:picLocks noChangeAspect="1"/>
          </p:cNvPicPr>
          <p:nvPr/>
        </p:nvPicPr>
        <p:blipFill>
          <a:blip r:embed="rId4"/>
          <a:stretch>
            <a:fillRect/>
          </a:stretch>
        </p:blipFill>
        <p:spPr>
          <a:xfrm>
            <a:off x="6711953" y="3562143"/>
            <a:ext cx="4428871" cy="2935650"/>
          </a:xfrm>
          <a:prstGeom prst="rect">
            <a:avLst/>
          </a:prstGeom>
        </p:spPr>
      </p:pic>
      <p:sp>
        <p:nvSpPr>
          <p:cNvPr id="4" name="灯片编号占位符 3"/>
          <p:cNvSpPr>
            <a:spLocks noGrp="1"/>
          </p:cNvSpPr>
          <p:nvPr>
            <p:ph type="sldNum" sz="quarter" idx="12"/>
          </p:nvPr>
        </p:nvSpPr>
        <p:spPr/>
        <p:txBody>
          <a:bodyPr/>
          <a:lstStyle/>
          <a:p>
            <a:fld id="{C054A891-34DD-4E6A-BCFA-39DEC2CB2DB2}" type="slidenum">
              <a:rPr lang="en-US" smtClean="0"/>
              <a:t>11</a:t>
            </a:fld>
            <a:endParaRPr lang="en-US"/>
          </a:p>
        </p:txBody>
      </p:sp>
      <p:cxnSp>
        <p:nvCxnSpPr>
          <p:cNvPr id="83" name="直接箭头连接符 98">
            <a:extLst>
              <a:ext uri="{FF2B5EF4-FFF2-40B4-BE49-F238E27FC236}">
                <a16:creationId xmlns:a16="http://schemas.microsoft.com/office/drawing/2014/main" id="{91559AED-49A2-4240-985D-1AE0B3B816D3}"/>
              </a:ext>
            </a:extLst>
          </p:cNvPr>
          <p:cNvCxnSpPr/>
          <p:nvPr/>
        </p:nvCxnSpPr>
        <p:spPr>
          <a:xfrm>
            <a:off x="445073" y="3749123"/>
            <a:ext cx="6061487" cy="5425"/>
          </a:xfrm>
          <a:prstGeom prst="straightConnector1">
            <a:avLst/>
          </a:prstGeom>
          <a:ln w="190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84" name="组合 105">
            <a:extLst>
              <a:ext uri="{FF2B5EF4-FFF2-40B4-BE49-F238E27FC236}">
                <a16:creationId xmlns:a16="http://schemas.microsoft.com/office/drawing/2014/main" id="{084684DA-E5F3-484C-8B4B-24BD7DE64E7E}"/>
              </a:ext>
            </a:extLst>
          </p:cNvPr>
          <p:cNvGrpSpPr/>
          <p:nvPr/>
        </p:nvGrpSpPr>
        <p:grpSpPr>
          <a:xfrm>
            <a:off x="555340" y="3202143"/>
            <a:ext cx="2227489" cy="1093756"/>
            <a:chOff x="3357525" y="2579678"/>
            <a:chExt cx="2227489" cy="1093756"/>
          </a:xfrm>
        </p:grpSpPr>
        <p:sp>
          <p:nvSpPr>
            <p:cNvPr id="85" name="等腰三角形 106">
              <a:extLst>
                <a:ext uri="{FF2B5EF4-FFF2-40B4-BE49-F238E27FC236}">
                  <a16:creationId xmlns:a16="http://schemas.microsoft.com/office/drawing/2014/main" id="{0C0AD925-C29D-42BA-9255-0834A0CF702C}"/>
                </a:ext>
              </a:extLst>
            </p:cNvPr>
            <p:cNvSpPr/>
            <p:nvPr/>
          </p:nvSpPr>
          <p:spPr>
            <a:xfrm rot="10800000">
              <a:off x="3357525" y="2579678"/>
              <a:ext cx="270000" cy="180000"/>
            </a:xfrm>
            <a:prstGeom prst="triangle">
              <a:avLst/>
            </a:prstGeom>
            <a:solidFill>
              <a:schemeClr val="accent6">
                <a:alpha val="25000"/>
              </a:schemeClr>
            </a:solidFill>
            <a:ln>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86" name="直接箭头连接符 107">
              <a:extLst>
                <a:ext uri="{FF2B5EF4-FFF2-40B4-BE49-F238E27FC236}">
                  <a16:creationId xmlns:a16="http://schemas.microsoft.com/office/drawing/2014/main" id="{D7F26557-738A-4292-B654-66F936F2CEA3}"/>
                </a:ext>
              </a:extLst>
            </p:cNvPr>
            <p:cNvCxnSpPr>
              <a:endCxn id="85" idx="0"/>
            </p:cNvCxnSpPr>
            <p:nvPr/>
          </p:nvCxnSpPr>
          <p:spPr>
            <a:xfrm flipV="1">
              <a:off x="3492525" y="2759678"/>
              <a:ext cx="0" cy="360000"/>
            </a:xfrm>
            <a:prstGeom prst="straightConnector1">
              <a:avLst/>
            </a:prstGeom>
            <a:ln w="19050">
              <a:solidFill>
                <a:schemeClr val="accent6"/>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7" name="等腰三角形 108">
              <a:extLst>
                <a:ext uri="{FF2B5EF4-FFF2-40B4-BE49-F238E27FC236}">
                  <a16:creationId xmlns:a16="http://schemas.microsoft.com/office/drawing/2014/main" id="{697D2ED9-E23B-4665-800E-F2A2CFE62575}"/>
                </a:ext>
              </a:extLst>
            </p:cNvPr>
            <p:cNvSpPr/>
            <p:nvPr/>
          </p:nvSpPr>
          <p:spPr>
            <a:xfrm rot="10800000" flipV="1">
              <a:off x="5315014" y="3493434"/>
              <a:ext cx="270000" cy="180000"/>
            </a:xfrm>
            <a:prstGeom prst="triangle">
              <a:avLst/>
            </a:prstGeom>
            <a:solidFill>
              <a:schemeClr val="accent1">
                <a:alpha val="25000"/>
              </a:schemeClr>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88" name="直接箭头连接符 109">
              <a:extLst>
                <a:ext uri="{FF2B5EF4-FFF2-40B4-BE49-F238E27FC236}">
                  <a16:creationId xmlns:a16="http://schemas.microsoft.com/office/drawing/2014/main" id="{16922BF2-4F1D-448C-AF22-5C2B9BC8047E}"/>
                </a:ext>
              </a:extLst>
            </p:cNvPr>
            <p:cNvCxnSpPr>
              <a:endCxn id="87" idx="0"/>
            </p:cNvCxnSpPr>
            <p:nvPr/>
          </p:nvCxnSpPr>
          <p:spPr>
            <a:xfrm>
              <a:off x="5450014" y="3168900"/>
              <a:ext cx="0" cy="324534"/>
            </a:xfrm>
            <a:prstGeom prst="straightConnector1">
              <a:avLst/>
            </a:prstGeom>
            <a:ln w="19050">
              <a:solidFill>
                <a:schemeClr val="accent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直接箭头连接符 110">
              <a:extLst>
                <a:ext uri="{FF2B5EF4-FFF2-40B4-BE49-F238E27FC236}">
                  <a16:creationId xmlns:a16="http://schemas.microsoft.com/office/drawing/2014/main" id="{2CA14AAE-7DDA-4F18-AD87-A0FD71E59BBF}"/>
                </a:ext>
              </a:extLst>
            </p:cNvPr>
            <p:cNvCxnSpPr/>
            <p:nvPr/>
          </p:nvCxnSpPr>
          <p:spPr>
            <a:xfrm>
              <a:off x="3492524" y="3123924"/>
              <a:ext cx="642208" cy="2734"/>
            </a:xfrm>
            <a:prstGeom prst="straightConnector1">
              <a:avLst/>
            </a:prstGeom>
            <a:ln w="19050">
              <a:solidFill>
                <a:schemeClr val="tx1">
                  <a:lumMod val="95000"/>
                  <a:lumOff val="5000"/>
                  <a:alpha val="2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90" name="组合 111">
            <a:extLst>
              <a:ext uri="{FF2B5EF4-FFF2-40B4-BE49-F238E27FC236}">
                <a16:creationId xmlns:a16="http://schemas.microsoft.com/office/drawing/2014/main" id="{D6D63A1B-6F30-40D0-89BA-5265307AA80D}"/>
              </a:ext>
            </a:extLst>
          </p:cNvPr>
          <p:cNvGrpSpPr/>
          <p:nvPr/>
        </p:nvGrpSpPr>
        <p:grpSpPr>
          <a:xfrm>
            <a:off x="1011179" y="3727941"/>
            <a:ext cx="2090108" cy="559454"/>
            <a:chOff x="1955545" y="1780443"/>
            <a:chExt cx="2090108" cy="559454"/>
          </a:xfrm>
        </p:grpSpPr>
        <p:sp>
          <p:nvSpPr>
            <p:cNvPr id="94" name="等腰三角形 114">
              <a:extLst>
                <a:ext uri="{FF2B5EF4-FFF2-40B4-BE49-F238E27FC236}">
                  <a16:creationId xmlns:a16="http://schemas.microsoft.com/office/drawing/2014/main" id="{407ED8D0-9D89-4F97-92F2-E6F5096F85C6}"/>
                </a:ext>
              </a:extLst>
            </p:cNvPr>
            <p:cNvSpPr/>
            <p:nvPr/>
          </p:nvSpPr>
          <p:spPr>
            <a:xfrm rot="10800000" flipV="1">
              <a:off x="3775653" y="2159897"/>
              <a:ext cx="270000" cy="180000"/>
            </a:xfrm>
            <a:prstGeom prst="triangle">
              <a:avLst/>
            </a:prstGeom>
            <a:solidFill>
              <a:schemeClr val="accent1">
                <a:alpha val="30000"/>
              </a:schemeClr>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95" name="直接箭头连接符 115">
              <a:extLst>
                <a:ext uri="{FF2B5EF4-FFF2-40B4-BE49-F238E27FC236}">
                  <a16:creationId xmlns:a16="http://schemas.microsoft.com/office/drawing/2014/main" id="{DC820464-5BE0-4127-98E7-767B37514EA3}"/>
                </a:ext>
              </a:extLst>
            </p:cNvPr>
            <p:cNvCxnSpPr>
              <a:endCxn id="94" idx="0"/>
            </p:cNvCxnSpPr>
            <p:nvPr/>
          </p:nvCxnSpPr>
          <p:spPr>
            <a:xfrm>
              <a:off x="3910653" y="1835363"/>
              <a:ext cx="0" cy="324534"/>
            </a:xfrm>
            <a:prstGeom prst="straightConnector1">
              <a:avLst/>
            </a:prstGeom>
            <a:ln w="19050">
              <a:solidFill>
                <a:schemeClr val="accent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6" name="直接箭头连接符 116">
              <a:extLst>
                <a:ext uri="{FF2B5EF4-FFF2-40B4-BE49-F238E27FC236}">
                  <a16:creationId xmlns:a16="http://schemas.microsoft.com/office/drawing/2014/main" id="{06D95804-4E5B-4C35-A301-D02B28CC8C7D}"/>
                </a:ext>
              </a:extLst>
            </p:cNvPr>
            <p:cNvCxnSpPr/>
            <p:nvPr/>
          </p:nvCxnSpPr>
          <p:spPr>
            <a:xfrm>
              <a:off x="1955545" y="1780443"/>
              <a:ext cx="639161" cy="2472"/>
            </a:xfrm>
            <a:prstGeom prst="straightConnector1">
              <a:avLst/>
            </a:prstGeom>
            <a:ln w="19050">
              <a:solidFill>
                <a:schemeClr val="tx1">
                  <a:lumMod val="95000"/>
                  <a:lumOff val="5000"/>
                  <a:alpha val="3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97" name="组合 117">
            <a:extLst>
              <a:ext uri="{FF2B5EF4-FFF2-40B4-BE49-F238E27FC236}">
                <a16:creationId xmlns:a16="http://schemas.microsoft.com/office/drawing/2014/main" id="{E3DE0F29-E0C8-47C7-9B42-78FCC37A1A79}"/>
              </a:ext>
            </a:extLst>
          </p:cNvPr>
          <p:cNvGrpSpPr/>
          <p:nvPr/>
        </p:nvGrpSpPr>
        <p:grpSpPr>
          <a:xfrm>
            <a:off x="1199631" y="3199935"/>
            <a:ext cx="2214716" cy="1095964"/>
            <a:chOff x="1820546" y="1233989"/>
            <a:chExt cx="2214716" cy="1095964"/>
          </a:xfrm>
        </p:grpSpPr>
        <p:sp>
          <p:nvSpPr>
            <p:cNvPr id="98" name="等腰三角形 118">
              <a:extLst>
                <a:ext uri="{FF2B5EF4-FFF2-40B4-BE49-F238E27FC236}">
                  <a16:creationId xmlns:a16="http://schemas.microsoft.com/office/drawing/2014/main" id="{67088F05-5EF4-4F06-87EC-3FCBC6476079}"/>
                </a:ext>
              </a:extLst>
            </p:cNvPr>
            <p:cNvSpPr/>
            <p:nvPr/>
          </p:nvSpPr>
          <p:spPr>
            <a:xfrm rot="10800000">
              <a:off x="1820546" y="1233989"/>
              <a:ext cx="270000" cy="180000"/>
            </a:xfrm>
            <a:prstGeom prst="triangle">
              <a:avLst/>
            </a:prstGeom>
            <a:solidFill>
              <a:schemeClr val="accent6">
                <a:alpha val="35000"/>
              </a:schemeClr>
            </a:solidFill>
            <a:ln>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102" name="直接箭头连接符 119">
              <a:extLst>
                <a:ext uri="{FF2B5EF4-FFF2-40B4-BE49-F238E27FC236}">
                  <a16:creationId xmlns:a16="http://schemas.microsoft.com/office/drawing/2014/main" id="{D7B6662E-E446-41B7-BE2F-20C43D80BF3D}"/>
                </a:ext>
              </a:extLst>
            </p:cNvPr>
            <p:cNvCxnSpPr>
              <a:endCxn id="98" idx="0"/>
            </p:cNvCxnSpPr>
            <p:nvPr/>
          </p:nvCxnSpPr>
          <p:spPr>
            <a:xfrm flipV="1">
              <a:off x="1955546" y="1413989"/>
              <a:ext cx="0" cy="360000"/>
            </a:xfrm>
            <a:prstGeom prst="straightConnector1">
              <a:avLst/>
            </a:prstGeom>
            <a:ln w="19050">
              <a:solidFill>
                <a:schemeClr val="accent6"/>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3" name="等腰三角形 120">
              <a:extLst>
                <a:ext uri="{FF2B5EF4-FFF2-40B4-BE49-F238E27FC236}">
                  <a16:creationId xmlns:a16="http://schemas.microsoft.com/office/drawing/2014/main" id="{D9C6ABD2-DDE8-4E2D-9C6B-337E5C28EE48}"/>
                </a:ext>
              </a:extLst>
            </p:cNvPr>
            <p:cNvSpPr/>
            <p:nvPr/>
          </p:nvSpPr>
          <p:spPr>
            <a:xfrm rot="10800000" flipV="1">
              <a:off x="3765262" y="2149953"/>
              <a:ext cx="270000" cy="180000"/>
            </a:xfrm>
            <a:prstGeom prst="triangle">
              <a:avLst/>
            </a:prstGeom>
            <a:solidFill>
              <a:schemeClr val="accent1">
                <a:alpha val="35000"/>
              </a:schemeClr>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104" name="直接箭头连接符 121">
              <a:extLst>
                <a:ext uri="{FF2B5EF4-FFF2-40B4-BE49-F238E27FC236}">
                  <a16:creationId xmlns:a16="http://schemas.microsoft.com/office/drawing/2014/main" id="{433F51E0-5C5A-4FFC-A2DE-FE7BCFC34CFA}"/>
                </a:ext>
              </a:extLst>
            </p:cNvPr>
            <p:cNvCxnSpPr>
              <a:endCxn id="103" idx="0"/>
            </p:cNvCxnSpPr>
            <p:nvPr/>
          </p:nvCxnSpPr>
          <p:spPr>
            <a:xfrm>
              <a:off x="3900262" y="1825419"/>
              <a:ext cx="0" cy="324534"/>
            </a:xfrm>
            <a:prstGeom prst="straightConnector1">
              <a:avLst/>
            </a:prstGeom>
            <a:ln w="19050">
              <a:solidFill>
                <a:schemeClr val="accent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5" name="直接箭头连接符 122">
              <a:extLst>
                <a:ext uri="{FF2B5EF4-FFF2-40B4-BE49-F238E27FC236}">
                  <a16:creationId xmlns:a16="http://schemas.microsoft.com/office/drawing/2014/main" id="{A120F225-5CA1-48BE-BA3A-84DE53ABAA00}"/>
                </a:ext>
              </a:extLst>
            </p:cNvPr>
            <p:cNvCxnSpPr/>
            <p:nvPr/>
          </p:nvCxnSpPr>
          <p:spPr>
            <a:xfrm>
              <a:off x="1953463" y="1780443"/>
              <a:ext cx="643622" cy="2210"/>
            </a:xfrm>
            <a:prstGeom prst="straightConnector1">
              <a:avLst/>
            </a:prstGeom>
            <a:ln w="19050">
              <a:solidFill>
                <a:schemeClr val="tx1">
                  <a:lumMod val="95000"/>
                  <a:lumOff val="5000"/>
                  <a:alpha val="3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106" name="组合 123">
            <a:extLst>
              <a:ext uri="{FF2B5EF4-FFF2-40B4-BE49-F238E27FC236}">
                <a16:creationId xmlns:a16="http://schemas.microsoft.com/office/drawing/2014/main" id="{67BAD8D4-FA84-4ECD-B837-3A5049D70C06}"/>
              </a:ext>
            </a:extLst>
          </p:cNvPr>
          <p:cNvGrpSpPr/>
          <p:nvPr/>
        </p:nvGrpSpPr>
        <p:grpSpPr>
          <a:xfrm>
            <a:off x="1520586" y="3199935"/>
            <a:ext cx="2213341" cy="1077807"/>
            <a:chOff x="1820546" y="1233989"/>
            <a:chExt cx="2213341" cy="1077807"/>
          </a:xfrm>
        </p:grpSpPr>
        <p:sp>
          <p:nvSpPr>
            <p:cNvPr id="107" name="等腰三角形 124">
              <a:extLst>
                <a:ext uri="{FF2B5EF4-FFF2-40B4-BE49-F238E27FC236}">
                  <a16:creationId xmlns:a16="http://schemas.microsoft.com/office/drawing/2014/main" id="{4B27B7CD-B240-4AD9-B570-8CE1B7F355D1}"/>
                </a:ext>
              </a:extLst>
            </p:cNvPr>
            <p:cNvSpPr/>
            <p:nvPr/>
          </p:nvSpPr>
          <p:spPr>
            <a:xfrm rot="10800000">
              <a:off x="1820546" y="1233989"/>
              <a:ext cx="270000" cy="180000"/>
            </a:xfrm>
            <a:prstGeom prst="triangle">
              <a:avLst/>
            </a:prstGeom>
            <a:solidFill>
              <a:schemeClr val="accent6">
                <a:alpha val="40000"/>
              </a:schemeClr>
            </a:solidFill>
            <a:ln>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108" name="直接箭头连接符 125">
              <a:extLst>
                <a:ext uri="{FF2B5EF4-FFF2-40B4-BE49-F238E27FC236}">
                  <a16:creationId xmlns:a16="http://schemas.microsoft.com/office/drawing/2014/main" id="{065278B5-B578-4232-9E84-D1FC2E826AB1}"/>
                </a:ext>
              </a:extLst>
            </p:cNvPr>
            <p:cNvCxnSpPr>
              <a:endCxn id="107" idx="0"/>
            </p:cNvCxnSpPr>
            <p:nvPr/>
          </p:nvCxnSpPr>
          <p:spPr>
            <a:xfrm flipV="1">
              <a:off x="1955546" y="1413989"/>
              <a:ext cx="0" cy="360000"/>
            </a:xfrm>
            <a:prstGeom prst="straightConnector1">
              <a:avLst/>
            </a:prstGeom>
            <a:ln w="19050">
              <a:solidFill>
                <a:schemeClr val="accent6"/>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9" name="等腰三角形 126">
              <a:extLst>
                <a:ext uri="{FF2B5EF4-FFF2-40B4-BE49-F238E27FC236}">
                  <a16:creationId xmlns:a16="http://schemas.microsoft.com/office/drawing/2014/main" id="{8D0E3C7B-C544-43AB-B9E7-FE87FFE7630C}"/>
                </a:ext>
              </a:extLst>
            </p:cNvPr>
            <p:cNvSpPr/>
            <p:nvPr/>
          </p:nvSpPr>
          <p:spPr>
            <a:xfrm rot="10800000" flipV="1">
              <a:off x="3763887" y="2131796"/>
              <a:ext cx="270000" cy="180000"/>
            </a:xfrm>
            <a:prstGeom prst="triangle">
              <a:avLst/>
            </a:prstGeom>
            <a:solidFill>
              <a:schemeClr val="accent1">
                <a:alpha val="40000"/>
              </a:schemeClr>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110" name="直接箭头连接符 127">
              <a:extLst>
                <a:ext uri="{FF2B5EF4-FFF2-40B4-BE49-F238E27FC236}">
                  <a16:creationId xmlns:a16="http://schemas.microsoft.com/office/drawing/2014/main" id="{A3CE9FB5-A377-4224-BBA0-4A7092696EB5}"/>
                </a:ext>
              </a:extLst>
            </p:cNvPr>
            <p:cNvCxnSpPr>
              <a:endCxn id="109" idx="0"/>
            </p:cNvCxnSpPr>
            <p:nvPr/>
          </p:nvCxnSpPr>
          <p:spPr>
            <a:xfrm>
              <a:off x="3898887" y="1807262"/>
              <a:ext cx="0" cy="324534"/>
            </a:xfrm>
            <a:prstGeom prst="straightConnector1">
              <a:avLst/>
            </a:prstGeom>
            <a:ln w="19050">
              <a:solidFill>
                <a:schemeClr val="accent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1" name="直接箭头连接符 128">
              <a:extLst>
                <a:ext uri="{FF2B5EF4-FFF2-40B4-BE49-F238E27FC236}">
                  <a16:creationId xmlns:a16="http://schemas.microsoft.com/office/drawing/2014/main" id="{8D2C5D13-DFE5-4190-B933-7A39306E0C74}"/>
                </a:ext>
              </a:extLst>
            </p:cNvPr>
            <p:cNvCxnSpPr/>
            <p:nvPr/>
          </p:nvCxnSpPr>
          <p:spPr>
            <a:xfrm>
              <a:off x="1955546" y="1780443"/>
              <a:ext cx="648003" cy="525"/>
            </a:xfrm>
            <a:prstGeom prst="straightConnector1">
              <a:avLst/>
            </a:prstGeom>
            <a:ln w="19050">
              <a:solidFill>
                <a:schemeClr val="tx1">
                  <a:lumMod val="95000"/>
                  <a:lumOff val="5000"/>
                  <a:alpha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12" name="组合 129">
            <a:extLst>
              <a:ext uri="{FF2B5EF4-FFF2-40B4-BE49-F238E27FC236}">
                <a16:creationId xmlns:a16="http://schemas.microsoft.com/office/drawing/2014/main" id="{C2BFDFA7-4FB3-47C4-A8D5-0CC68DEAB018}"/>
              </a:ext>
            </a:extLst>
          </p:cNvPr>
          <p:cNvGrpSpPr/>
          <p:nvPr/>
        </p:nvGrpSpPr>
        <p:grpSpPr>
          <a:xfrm>
            <a:off x="1843923" y="3199935"/>
            <a:ext cx="2234216" cy="1095964"/>
            <a:chOff x="1820546" y="1233989"/>
            <a:chExt cx="2234216" cy="1095964"/>
          </a:xfrm>
        </p:grpSpPr>
        <p:sp>
          <p:nvSpPr>
            <p:cNvPr id="113" name="等腰三角形 130">
              <a:extLst>
                <a:ext uri="{FF2B5EF4-FFF2-40B4-BE49-F238E27FC236}">
                  <a16:creationId xmlns:a16="http://schemas.microsoft.com/office/drawing/2014/main" id="{4E1B664D-5AE8-4153-9D4F-A38EBC7F1FB3}"/>
                </a:ext>
              </a:extLst>
            </p:cNvPr>
            <p:cNvSpPr/>
            <p:nvPr/>
          </p:nvSpPr>
          <p:spPr>
            <a:xfrm rot="10800000">
              <a:off x="1820546" y="1233989"/>
              <a:ext cx="270000" cy="180000"/>
            </a:xfrm>
            <a:prstGeom prst="triangle">
              <a:avLst/>
            </a:prstGeom>
            <a:solidFill>
              <a:schemeClr val="accent6">
                <a:alpha val="45000"/>
              </a:schemeClr>
            </a:solidFill>
            <a:ln>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114" name="直接箭头连接符 131">
              <a:extLst>
                <a:ext uri="{FF2B5EF4-FFF2-40B4-BE49-F238E27FC236}">
                  <a16:creationId xmlns:a16="http://schemas.microsoft.com/office/drawing/2014/main" id="{7F7F9BDA-3334-4B22-B862-449F1DACE376}"/>
                </a:ext>
              </a:extLst>
            </p:cNvPr>
            <p:cNvCxnSpPr>
              <a:endCxn id="113" idx="0"/>
            </p:cNvCxnSpPr>
            <p:nvPr/>
          </p:nvCxnSpPr>
          <p:spPr>
            <a:xfrm flipV="1">
              <a:off x="1955546" y="1413989"/>
              <a:ext cx="0" cy="360000"/>
            </a:xfrm>
            <a:prstGeom prst="straightConnector1">
              <a:avLst/>
            </a:prstGeom>
            <a:ln w="19050">
              <a:solidFill>
                <a:schemeClr val="accent6"/>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5" name="等腰三角形 132">
              <a:extLst>
                <a:ext uri="{FF2B5EF4-FFF2-40B4-BE49-F238E27FC236}">
                  <a16:creationId xmlns:a16="http://schemas.microsoft.com/office/drawing/2014/main" id="{92546BAE-A24E-4B2B-806D-4DFEB154AF59}"/>
                </a:ext>
              </a:extLst>
            </p:cNvPr>
            <p:cNvSpPr/>
            <p:nvPr/>
          </p:nvSpPr>
          <p:spPr>
            <a:xfrm rot="10800000" flipV="1">
              <a:off x="3784762" y="2149953"/>
              <a:ext cx="270000" cy="180000"/>
            </a:xfrm>
            <a:prstGeom prst="triangle">
              <a:avLst/>
            </a:prstGeom>
            <a:solidFill>
              <a:schemeClr val="accent1">
                <a:alpha val="45000"/>
              </a:schemeClr>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116" name="直接箭头连接符 133">
              <a:extLst>
                <a:ext uri="{FF2B5EF4-FFF2-40B4-BE49-F238E27FC236}">
                  <a16:creationId xmlns:a16="http://schemas.microsoft.com/office/drawing/2014/main" id="{0686D08E-BB47-4CF0-9F06-7EE54507DA07}"/>
                </a:ext>
              </a:extLst>
            </p:cNvPr>
            <p:cNvCxnSpPr>
              <a:endCxn id="115" idx="0"/>
            </p:cNvCxnSpPr>
            <p:nvPr/>
          </p:nvCxnSpPr>
          <p:spPr>
            <a:xfrm>
              <a:off x="3919762" y="1825419"/>
              <a:ext cx="0" cy="324534"/>
            </a:xfrm>
            <a:prstGeom prst="straightConnector1">
              <a:avLst/>
            </a:prstGeom>
            <a:ln w="19050">
              <a:solidFill>
                <a:schemeClr val="accent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118" name="直接连接符 160">
            <a:extLst>
              <a:ext uri="{FF2B5EF4-FFF2-40B4-BE49-F238E27FC236}">
                <a16:creationId xmlns:a16="http://schemas.microsoft.com/office/drawing/2014/main" id="{F32716B5-43C4-4AF4-9427-25703D04B3F0}"/>
              </a:ext>
            </a:extLst>
          </p:cNvPr>
          <p:cNvCxnSpPr/>
          <p:nvPr/>
        </p:nvCxnSpPr>
        <p:spPr>
          <a:xfrm>
            <a:off x="2113923" y="3465026"/>
            <a:ext cx="354254" cy="5010"/>
          </a:xfrm>
          <a:prstGeom prst="line">
            <a:avLst/>
          </a:prstGeom>
          <a:ln w="34925">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119" name="直接连接符 161">
            <a:extLst>
              <a:ext uri="{FF2B5EF4-FFF2-40B4-BE49-F238E27FC236}">
                <a16:creationId xmlns:a16="http://schemas.microsoft.com/office/drawing/2014/main" id="{C4DB4A26-B3A5-49D4-92F8-590B5B27A80A}"/>
              </a:ext>
            </a:extLst>
          </p:cNvPr>
          <p:cNvCxnSpPr/>
          <p:nvPr/>
        </p:nvCxnSpPr>
        <p:spPr>
          <a:xfrm>
            <a:off x="4099314" y="4109118"/>
            <a:ext cx="324382" cy="0"/>
          </a:xfrm>
          <a:prstGeom prst="line">
            <a:avLst/>
          </a:prstGeom>
          <a:ln w="34925">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120" name="文本框 162">
            <a:extLst>
              <a:ext uri="{FF2B5EF4-FFF2-40B4-BE49-F238E27FC236}">
                <a16:creationId xmlns:a16="http://schemas.microsoft.com/office/drawing/2014/main" id="{B6F95160-1E7A-4D1F-AEDF-1CA1786028BD}"/>
              </a:ext>
            </a:extLst>
          </p:cNvPr>
          <p:cNvSpPr txBox="1"/>
          <p:nvPr/>
        </p:nvSpPr>
        <p:spPr>
          <a:xfrm>
            <a:off x="6328654" y="3707285"/>
            <a:ext cx="312906" cy="400110"/>
          </a:xfrm>
          <a:prstGeom prst="rect">
            <a:avLst/>
          </a:prstGeom>
          <a:noFill/>
        </p:spPr>
        <p:txBody>
          <a:bodyPr wrap="none" rtlCol="0">
            <a:spAutoFit/>
          </a:bodyPr>
          <a:lstStyle/>
          <a:p>
            <a:r>
              <a:rPr lang="en-US" altLang="zh-CN" sz="2000" i="1" dirty="0">
                <a:latin typeface="Times New Roman" panose="02020603050405020304" pitchFamily="18" charset="0"/>
                <a:cs typeface="Times New Roman" panose="02020603050405020304" pitchFamily="18" charset="0"/>
              </a:rPr>
              <a:t>d</a:t>
            </a:r>
            <a:endParaRPr lang="zh-CN" altLang="en-US" sz="2000" i="1" dirty="0">
              <a:latin typeface="Times New Roman" panose="02020603050405020304" pitchFamily="18" charset="0"/>
              <a:cs typeface="Times New Roman" panose="02020603050405020304" pitchFamily="18" charset="0"/>
            </a:endParaRPr>
          </a:p>
        </p:txBody>
      </p:sp>
      <p:cxnSp>
        <p:nvCxnSpPr>
          <p:cNvPr id="121" name="直接箭头连接符 183">
            <a:extLst>
              <a:ext uri="{FF2B5EF4-FFF2-40B4-BE49-F238E27FC236}">
                <a16:creationId xmlns:a16="http://schemas.microsoft.com/office/drawing/2014/main" id="{6AE01578-0093-4432-B36B-0101C3A2A235}"/>
              </a:ext>
            </a:extLst>
          </p:cNvPr>
          <p:cNvCxnSpPr/>
          <p:nvPr/>
        </p:nvCxnSpPr>
        <p:spPr>
          <a:xfrm>
            <a:off x="5313830" y="3333903"/>
            <a:ext cx="616318" cy="0"/>
          </a:xfrm>
          <a:prstGeom prst="straightConnector1">
            <a:avLst/>
          </a:prstGeom>
          <a:ln w="190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2" name="文本框 184">
                <a:extLst>
                  <a:ext uri="{FF2B5EF4-FFF2-40B4-BE49-F238E27FC236}">
                    <a16:creationId xmlns:a16="http://schemas.microsoft.com/office/drawing/2014/main" id="{9220D92F-BE2C-4C7F-BB7C-B2BD16A201BF}"/>
                  </a:ext>
                </a:extLst>
              </p:cNvPr>
              <p:cNvSpPr txBox="1"/>
              <p:nvPr/>
            </p:nvSpPr>
            <p:spPr>
              <a:xfrm>
                <a:off x="5389544" y="2908118"/>
                <a:ext cx="395749"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CN" sz="2000" b="0" i="1" smtClean="0">
                              <a:solidFill>
                                <a:srgbClr val="FF0000"/>
                              </a:solidFill>
                              <a:latin typeface="Cambria Math" panose="02040503050406030204" pitchFamily="18" charset="0"/>
                              <a:cs typeface="Times New Roman" panose="02020603050405020304" pitchFamily="18" charset="0"/>
                            </a:rPr>
                          </m:ctrlPr>
                        </m:accPr>
                        <m:e>
                          <m:r>
                            <a:rPr lang="en-US" altLang="zh-CN" sz="2000" b="0" i="1" smtClean="0">
                              <a:solidFill>
                                <a:srgbClr val="FF0000"/>
                              </a:solidFill>
                              <a:latin typeface="Cambria Math" panose="02040503050406030204" pitchFamily="18" charset="0"/>
                              <a:cs typeface="Times New Roman" panose="02020603050405020304" pitchFamily="18" charset="0"/>
                            </a:rPr>
                            <m:t>𝑣</m:t>
                          </m:r>
                        </m:e>
                      </m:acc>
                    </m:oMath>
                  </m:oMathPara>
                </a14:m>
                <a:endParaRPr lang="zh-CN" altLang="en-US" sz="2000" i="1"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122" name="文本框 184">
                <a:extLst>
                  <a:ext uri="{FF2B5EF4-FFF2-40B4-BE49-F238E27FC236}">
                    <a16:creationId xmlns:a16="http://schemas.microsoft.com/office/drawing/2014/main" id="{9220D92F-BE2C-4C7F-BB7C-B2BD16A201BF}"/>
                  </a:ext>
                </a:extLst>
              </p:cNvPr>
              <p:cNvSpPr txBox="1">
                <a:spLocks noRot="1" noChangeAspect="1" noMove="1" noResize="1" noEditPoints="1" noAdjustHandles="1" noChangeArrowheads="1" noChangeShapeType="1" noTextEdit="1"/>
              </p:cNvSpPr>
              <p:nvPr/>
            </p:nvSpPr>
            <p:spPr>
              <a:xfrm>
                <a:off x="5389544" y="2908118"/>
                <a:ext cx="395749" cy="400110"/>
              </a:xfrm>
              <a:prstGeom prst="rect">
                <a:avLst/>
              </a:prstGeom>
              <a:blipFill>
                <a:blip r:embed="rId5"/>
                <a:stretch>
                  <a:fillRect t="-16667" r="-29231"/>
                </a:stretch>
              </a:blipFill>
            </p:spPr>
            <p:txBody>
              <a:bodyPr/>
              <a:lstStyle/>
              <a:p>
                <a:r>
                  <a:rPr lang="zh-CN" altLang="en-US">
                    <a:noFill/>
                  </a:rPr>
                  <a:t> </a:t>
                </a:r>
              </a:p>
            </p:txBody>
          </p:sp>
        </mc:Fallback>
      </mc:AlternateContent>
      <p:cxnSp>
        <p:nvCxnSpPr>
          <p:cNvPr id="123" name="直接箭头连接符 116">
            <a:extLst>
              <a:ext uri="{FF2B5EF4-FFF2-40B4-BE49-F238E27FC236}">
                <a16:creationId xmlns:a16="http://schemas.microsoft.com/office/drawing/2014/main" id="{06D95804-4E5B-4C35-A301-D02B28CC8C7D}"/>
              </a:ext>
            </a:extLst>
          </p:cNvPr>
          <p:cNvCxnSpPr/>
          <p:nvPr/>
        </p:nvCxnSpPr>
        <p:spPr>
          <a:xfrm>
            <a:off x="2640186" y="3750003"/>
            <a:ext cx="639161" cy="2472"/>
          </a:xfrm>
          <a:prstGeom prst="straightConnector1">
            <a:avLst/>
          </a:prstGeom>
          <a:ln w="19050">
            <a:solidFill>
              <a:schemeClr val="tx1">
                <a:lumMod val="95000"/>
                <a:lumOff val="5000"/>
                <a:alpha val="3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24" name="直接箭头连接符 116">
            <a:extLst>
              <a:ext uri="{FF2B5EF4-FFF2-40B4-BE49-F238E27FC236}">
                <a16:creationId xmlns:a16="http://schemas.microsoft.com/office/drawing/2014/main" id="{06D95804-4E5B-4C35-A301-D02B28CC8C7D}"/>
              </a:ext>
            </a:extLst>
          </p:cNvPr>
          <p:cNvCxnSpPr/>
          <p:nvPr/>
        </p:nvCxnSpPr>
        <p:spPr>
          <a:xfrm>
            <a:off x="2959766" y="3750527"/>
            <a:ext cx="639161" cy="2472"/>
          </a:xfrm>
          <a:prstGeom prst="straightConnector1">
            <a:avLst/>
          </a:prstGeom>
          <a:ln w="19050">
            <a:solidFill>
              <a:schemeClr val="tx1">
                <a:lumMod val="95000"/>
                <a:lumOff val="5000"/>
                <a:alpha val="3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25" name="直接箭头连接符 116">
            <a:extLst>
              <a:ext uri="{FF2B5EF4-FFF2-40B4-BE49-F238E27FC236}">
                <a16:creationId xmlns:a16="http://schemas.microsoft.com/office/drawing/2014/main" id="{06D95804-4E5B-4C35-A301-D02B28CC8C7D}"/>
              </a:ext>
            </a:extLst>
          </p:cNvPr>
          <p:cNvCxnSpPr/>
          <p:nvPr/>
        </p:nvCxnSpPr>
        <p:spPr>
          <a:xfrm>
            <a:off x="3298182" y="3765311"/>
            <a:ext cx="639161" cy="2472"/>
          </a:xfrm>
          <a:prstGeom prst="straightConnector1">
            <a:avLst/>
          </a:prstGeom>
          <a:ln w="19050">
            <a:solidFill>
              <a:schemeClr val="tx1">
                <a:lumMod val="95000"/>
                <a:lumOff val="5000"/>
                <a:alpha val="3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28" name="等腰三角形 112">
            <a:extLst>
              <a:ext uri="{FF2B5EF4-FFF2-40B4-BE49-F238E27FC236}">
                <a16:creationId xmlns:a16="http://schemas.microsoft.com/office/drawing/2014/main" id="{C6C91B3F-2E13-4D01-98FB-82726DA570AC}"/>
              </a:ext>
            </a:extLst>
          </p:cNvPr>
          <p:cNvSpPr/>
          <p:nvPr/>
        </p:nvSpPr>
        <p:spPr>
          <a:xfrm rot="10800000">
            <a:off x="873797" y="3195012"/>
            <a:ext cx="270000" cy="180000"/>
          </a:xfrm>
          <a:prstGeom prst="triangle">
            <a:avLst/>
          </a:prstGeom>
          <a:solidFill>
            <a:schemeClr val="accent6">
              <a:alpha val="30000"/>
            </a:schemeClr>
          </a:solidFill>
          <a:ln>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129" name="直接箭头连接符 113">
            <a:extLst>
              <a:ext uri="{FF2B5EF4-FFF2-40B4-BE49-F238E27FC236}">
                <a16:creationId xmlns:a16="http://schemas.microsoft.com/office/drawing/2014/main" id="{7DEA557F-D00C-46FA-B8F3-4EF8B5D69121}"/>
              </a:ext>
            </a:extLst>
          </p:cNvPr>
          <p:cNvCxnSpPr>
            <a:endCxn id="128" idx="0"/>
          </p:cNvCxnSpPr>
          <p:nvPr/>
        </p:nvCxnSpPr>
        <p:spPr>
          <a:xfrm flipV="1">
            <a:off x="1008797" y="3375012"/>
            <a:ext cx="0" cy="360000"/>
          </a:xfrm>
          <a:prstGeom prst="straightConnector1">
            <a:avLst/>
          </a:prstGeom>
          <a:ln w="19050">
            <a:solidFill>
              <a:schemeClr val="accent6"/>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9" name="TextBox 100">
                <a:extLst>
                  <a:ext uri="{FF2B5EF4-FFF2-40B4-BE49-F238E27FC236}">
                    <a16:creationId xmlns:a16="http://schemas.microsoft.com/office/drawing/2014/main" id="{CEC99CA1-C0DB-4C21-9564-AD15E6C9B3CA}"/>
                  </a:ext>
                </a:extLst>
              </p:cNvPr>
              <p:cNvSpPr txBox="1"/>
              <p:nvPr/>
            </p:nvSpPr>
            <p:spPr>
              <a:xfrm>
                <a:off x="2006230" y="5981858"/>
                <a:ext cx="2865080" cy="523220"/>
              </a:xfrm>
              <a:prstGeom prst="rect">
                <a:avLst/>
              </a:prstGeom>
              <a:noFill/>
            </p:spPr>
            <p:txBody>
              <a:bodyPr wrap="none" rtlCol="0">
                <a:spAutoFit/>
              </a:bodyPr>
              <a:lstStyle/>
              <a:p>
                <a14:m>
                  <m:oMath xmlns:m="http://schemas.openxmlformats.org/officeDocument/2006/math">
                    <m:r>
                      <a:rPr lang="en-US" sz="2800" i="1" dirty="0">
                        <a:latin typeface="Cambria Math" panose="02040503050406030204" pitchFamily="18" charset="0"/>
                      </a:rPr>
                      <m:t>𝑉</m:t>
                    </m:r>
                  </m:oMath>
                </a14:m>
                <a:r>
                  <a:rPr lang="en-US" sz="2800" dirty="0"/>
                  <a:t> </a:t>
                </a:r>
                <a14:m>
                  <m:oMath xmlns:m="http://schemas.openxmlformats.org/officeDocument/2006/math">
                    <m:r>
                      <m:rPr>
                        <m:nor/>
                      </m:rPr>
                      <a:rPr lang="en-US" sz="2800" dirty="0"/>
                      <m:t>virtual</m:t>
                    </m:r>
                    <m:r>
                      <m:rPr>
                        <m:nor/>
                      </m:rPr>
                      <a:rPr lang="en-US" sz="2800" dirty="0"/>
                      <m:t> </m:t>
                    </m:r>
                    <m:r>
                      <m:rPr>
                        <m:nor/>
                      </m:rPr>
                      <a:rPr lang="en-US" sz="2800" dirty="0"/>
                      <m:t>antennas</m:t>
                    </m:r>
                  </m:oMath>
                </a14:m>
                <a:endParaRPr lang="en-US" sz="2800" dirty="0"/>
              </a:p>
            </p:txBody>
          </p:sp>
        </mc:Choice>
        <mc:Fallback xmlns="">
          <p:sp>
            <p:nvSpPr>
              <p:cNvPr id="149" name="TextBox 100">
                <a:extLst>
                  <a:ext uri="{FF2B5EF4-FFF2-40B4-BE49-F238E27FC236}">
                    <a16:creationId xmlns:a16="http://schemas.microsoft.com/office/drawing/2014/main" id="{CEC99CA1-C0DB-4C21-9564-AD15E6C9B3CA}"/>
                  </a:ext>
                </a:extLst>
              </p:cNvPr>
              <p:cNvSpPr txBox="1">
                <a:spLocks noRot="1" noChangeAspect="1" noMove="1" noResize="1" noEditPoints="1" noAdjustHandles="1" noChangeArrowheads="1" noChangeShapeType="1" noTextEdit="1"/>
              </p:cNvSpPr>
              <p:nvPr/>
            </p:nvSpPr>
            <p:spPr>
              <a:xfrm>
                <a:off x="2006230" y="5981858"/>
                <a:ext cx="2865080" cy="523220"/>
              </a:xfrm>
              <a:prstGeom prst="rect">
                <a:avLst/>
              </a:prstGeom>
              <a:blipFill>
                <a:blip r:embed="rId6"/>
                <a:stretch>
                  <a:fillRect/>
                </a:stretch>
              </a:blipFill>
            </p:spPr>
            <p:txBody>
              <a:bodyPr/>
              <a:lstStyle/>
              <a:p>
                <a:r>
                  <a:rPr lang="zh-CN" altLang="en-US">
                    <a:noFill/>
                  </a:rPr>
                  <a:t> </a:t>
                </a:r>
              </a:p>
            </p:txBody>
          </p:sp>
        </mc:Fallback>
      </mc:AlternateContent>
      <p:cxnSp>
        <p:nvCxnSpPr>
          <p:cNvPr id="150" name="直接箭头连接符 98">
            <a:extLst>
              <a:ext uri="{FF2B5EF4-FFF2-40B4-BE49-F238E27FC236}">
                <a16:creationId xmlns:a16="http://schemas.microsoft.com/office/drawing/2014/main" id="{91559AED-49A2-4240-985D-1AE0B3B816D3}"/>
              </a:ext>
            </a:extLst>
          </p:cNvPr>
          <p:cNvCxnSpPr/>
          <p:nvPr/>
        </p:nvCxnSpPr>
        <p:spPr>
          <a:xfrm>
            <a:off x="445073" y="5173560"/>
            <a:ext cx="6061487" cy="5425"/>
          </a:xfrm>
          <a:prstGeom prst="straightConnector1">
            <a:avLst/>
          </a:prstGeom>
          <a:ln w="190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51" name="组合 105">
            <a:extLst>
              <a:ext uri="{FF2B5EF4-FFF2-40B4-BE49-F238E27FC236}">
                <a16:creationId xmlns:a16="http://schemas.microsoft.com/office/drawing/2014/main" id="{084684DA-E5F3-484C-8B4B-24BD7DE64E7E}"/>
              </a:ext>
            </a:extLst>
          </p:cNvPr>
          <p:cNvGrpSpPr/>
          <p:nvPr/>
        </p:nvGrpSpPr>
        <p:grpSpPr>
          <a:xfrm>
            <a:off x="555340" y="4626580"/>
            <a:ext cx="2227489" cy="1093756"/>
            <a:chOff x="3357525" y="2579678"/>
            <a:chExt cx="2227489" cy="1093756"/>
          </a:xfrm>
        </p:grpSpPr>
        <p:sp>
          <p:nvSpPr>
            <p:cNvPr id="152" name="等腰三角形 106">
              <a:extLst>
                <a:ext uri="{FF2B5EF4-FFF2-40B4-BE49-F238E27FC236}">
                  <a16:creationId xmlns:a16="http://schemas.microsoft.com/office/drawing/2014/main" id="{0C0AD925-C29D-42BA-9255-0834A0CF702C}"/>
                </a:ext>
              </a:extLst>
            </p:cNvPr>
            <p:cNvSpPr/>
            <p:nvPr/>
          </p:nvSpPr>
          <p:spPr>
            <a:xfrm rot="10800000">
              <a:off x="3357525" y="2579678"/>
              <a:ext cx="270000" cy="180000"/>
            </a:xfrm>
            <a:prstGeom prst="triangle">
              <a:avLst/>
            </a:prstGeom>
            <a:solidFill>
              <a:schemeClr val="accent6">
                <a:alpha val="25000"/>
              </a:schemeClr>
            </a:solidFill>
            <a:ln>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153" name="直接箭头连接符 107">
              <a:extLst>
                <a:ext uri="{FF2B5EF4-FFF2-40B4-BE49-F238E27FC236}">
                  <a16:creationId xmlns:a16="http://schemas.microsoft.com/office/drawing/2014/main" id="{D7F26557-738A-4292-B654-66F936F2CEA3}"/>
                </a:ext>
              </a:extLst>
            </p:cNvPr>
            <p:cNvCxnSpPr>
              <a:endCxn id="152" idx="0"/>
            </p:cNvCxnSpPr>
            <p:nvPr/>
          </p:nvCxnSpPr>
          <p:spPr>
            <a:xfrm flipV="1">
              <a:off x="3492525" y="2759678"/>
              <a:ext cx="0" cy="360000"/>
            </a:xfrm>
            <a:prstGeom prst="straightConnector1">
              <a:avLst/>
            </a:prstGeom>
            <a:ln w="19050">
              <a:solidFill>
                <a:schemeClr val="accent6"/>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4" name="等腰三角形 108">
              <a:extLst>
                <a:ext uri="{FF2B5EF4-FFF2-40B4-BE49-F238E27FC236}">
                  <a16:creationId xmlns:a16="http://schemas.microsoft.com/office/drawing/2014/main" id="{697D2ED9-E23B-4665-800E-F2A2CFE62575}"/>
                </a:ext>
              </a:extLst>
            </p:cNvPr>
            <p:cNvSpPr/>
            <p:nvPr/>
          </p:nvSpPr>
          <p:spPr>
            <a:xfrm rot="10800000" flipV="1">
              <a:off x="5315014" y="3493434"/>
              <a:ext cx="270000" cy="180000"/>
            </a:xfrm>
            <a:prstGeom prst="triangle">
              <a:avLst/>
            </a:prstGeom>
            <a:solidFill>
              <a:schemeClr val="accent1">
                <a:alpha val="25000"/>
              </a:schemeClr>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155" name="直接箭头连接符 109">
              <a:extLst>
                <a:ext uri="{FF2B5EF4-FFF2-40B4-BE49-F238E27FC236}">
                  <a16:creationId xmlns:a16="http://schemas.microsoft.com/office/drawing/2014/main" id="{16922BF2-4F1D-448C-AF22-5C2B9BC8047E}"/>
                </a:ext>
              </a:extLst>
            </p:cNvPr>
            <p:cNvCxnSpPr>
              <a:endCxn id="154" idx="0"/>
            </p:cNvCxnSpPr>
            <p:nvPr/>
          </p:nvCxnSpPr>
          <p:spPr>
            <a:xfrm>
              <a:off x="5450014" y="3168900"/>
              <a:ext cx="0" cy="324534"/>
            </a:xfrm>
            <a:prstGeom prst="straightConnector1">
              <a:avLst/>
            </a:prstGeom>
            <a:ln w="19050">
              <a:solidFill>
                <a:schemeClr val="accent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6" name="直接箭头连接符 110">
              <a:extLst>
                <a:ext uri="{FF2B5EF4-FFF2-40B4-BE49-F238E27FC236}">
                  <a16:creationId xmlns:a16="http://schemas.microsoft.com/office/drawing/2014/main" id="{2CA14AAE-7DDA-4F18-AD87-A0FD71E59BBF}"/>
                </a:ext>
              </a:extLst>
            </p:cNvPr>
            <p:cNvCxnSpPr/>
            <p:nvPr/>
          </p:nvCxnSpPr>
          <p:spPr>
            <a:xfrm>
              <a:off x="3492524" y="3123924"/>
              <a:ext cx="642208" cy="2734"/>
            </a:xfrm>
            <a:prstGeom prst="straightConnector1">
              <a:avLst/>
            </a:prstGeom>
            <a:ln w="19050">
              <a:solidFill>
                <a:schemeClr val="tx1">
                  <a:lumMod val="95000"/>
                  <a:lumOff val="5000"/>
                  <a:alpha val="2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157" name="组合 111">
            <a:extLst>
              <a:ext uri="{FF2B5EF4-FFF2-40B4-BE49-F238E27FC236}">
                <a16:creationId xmlns:a16="http://schemas.microsoft.com/office/drawing/2014/main" id="{D6D63A1B-6F30-40D0-89BA-5265307AA80D}"/>
              </a:ext>
            </a:extLst>
          </p:cNvPr>
          <p:cNvGrpSpPr/>
          <p:nvPr/>
        </p:nvGrpSpPr>
        <p:grpSpPr>
          <a:xfrm>
            <a:off x="1011179" y="4619449"/>
            <a:ext cx="2090108" cy="1092383"/>
            <a:chOff x="1955545" y="1247514"/>
            <a:chExt cx="2090108" cy="1092383"/>
          </a:xfrm>
        </p:grpSpPr>
        <p:sp>
          <p:nvSpPr>
            <p:cNvPr id="158" name="等腰三角形 112">
              <a:extLst>
                <a:ext uri="{FF2B5EF4-FFF2-40B4-BE49-F238E27FC236}">
                  <a16:creationId xmlns:a16="http://schemas.microsoft.com/office/drawing/2014/main" id="{C6C91B3F-2E13-4D01-98FB-82726DA570AC}"/>
                </a:ext>
              </a:extLst>
            </p:cNvPr>
            <p:cNvSpPr/>
            <p:nvPr/>
          </p:nvSpPr>
          <p:spPr>
            <a:xfrm rot="10800000">
              <a:off x="3775653" y="1247514"/>
              <a:ext cx="270000" cy="180000"/>
            </a:xfrm>
            <a:prstGeom prst="triangle">
              <a:avLst/>
            </a:prstGeom>
            <a:solidFill>
              <a:schemeClr val="accent6">
                <a:alpha val="30000"/>
              </a:schemeClr>
            </a:solidFill>
            <a:ln>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159" name="直接箭头连接符 113">
              <a:extLst>
                <a:ext uri="{FF2B5EF4-FFF2-40B4-BE49-F238E27FC236}">
                  <a16:creationId xmlns:a16="http://schemas.microsoft.com/office/drawing/2014/main" id="{7DEA557F-D00C-46FA-B8F3-4EF8B5D69121}"/>
                </a:ext>
              </a:extLst>
            </p:cNvPr>
            <p:cNvCxnSpPr>
              <a:endCxn id="158" idx="0"/>
            </p:cNvCxnSpPr>
            <p:nvPr/>
          </p:nvCxnSpPr>
          <p:spPr>
            <a:xfrm flipV="1">
              <a:off x="3910653" y="1427514"/>
              <a:ext cx="0" cy="360000"/>
            </a:xfrm>
            <a:prstGeom prst="straightConnector1">
              <a:avLst/>
            </a:prstGeom>
            <a:ln w="19050">
              <a:solidFill>
                <a:schemeClr val="accent6"/>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0" name="等腰三角形 114">
              <a:extLst>
                <a:ext uri="{FF2B5EF4-FFF2-40B4-BE49-F238E27FC236}">
                  <a16:creationId xmlns:a16="http://schemas.microsoft.com/office/drawing/2014/main" id="{407ED8D0-9D89-4F97-92F2-E6F5096F85C6}"/>
                </a:ext>
              </a:extLst>
            </p:cNvPr>
            <p:cNvSpPr/>
            <p:nvPr/>
          </p:nvSpPr>
          <p:spPr>
            <a:xfrm rot="10800000" flipV="1">
              <a:off x="3775653" y="2159897"/>
              <a:ext cx="270000" cy="180000"/>
            </a:xfrm>
            <a:prstGeom prst="triangle">
              <a:avLst/>
            </a:prstGeom>
            <a:solidFill>
              <a:schemeClr val="accent1">
                <a:alpha val="30000"/>
              </a:schemeClr>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161" name="直接箭头连接符 115">
              <a:extLst>
                <a:ext uri="{FF2B5EF4-FFF2-40B4-BE49-F238E27FC236}">
                  <a16:creationId xmlns:a16="http://schemas.microsoft.com/office/drawing/2014/main" id="{DC820464-5BE0-4127-98E7-767B37514EA3}"/>
                </a:ext>
              </a:extLst>
            </p:cNvPr>
            <p:cNvCxnSpPr>
              <a:endCxn id="160" idx="0"/>
            </p:cNvCxnSpPr>
            <p:nvPr/>
          </p:nvCxnSpPr>
          <p:spPr>
            <a:xfrm>
              <a:off x="3910653" y="1835363"/>
              <a:ext cx="0" cy="324534"/>
            </a:xfrm>
            <a:prstGeom prst="straightConnector1">
              <a:avLst/>
            </a:prstGeom>
            <a:ln w="19050">
              <a:solidFill>
                <a:schemeClr val="accent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2" name="直接箭头连接符 116">
              <a:extLst>
                <a:ext uri="{FF2B5EF4-FFF2-40B4-BE49-F238E27FC236}">
                  <a16:creationId xmlns:a16="http://schemas.microsoft.com/office/drawing/2014/main" id="{06D95804-4E5B-4C35-A301-D02B28CC8C7D}"/>
                </a:ext>
              </a:extLst>
            </p:cNvPr>
            <p:cNvCxnSpPr/>
            <p:nvPr/>
          </p:nvCxnSpPr>
          <p:spPr>
            <a:xfrm>
              <a:off x="1955545" y="1780443"/>
              <a:ext cx="639161" cy="2472"/>
            </a:xfrm>
            <a:prstGeom prst="straightConnector1">
              <a:avLst/>
            </a:prstGeom>
            <a:ln w="19050">
              <a:solidFill>
                <a:schemeClr val="tx1">
                  <a:lumMod val="95000"/>
                  <a:lumOff val="5000"/>
                  <a:alpha val="3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163" name="组合 117">
            <a:extLst>
              <a:ext uri="{FF2B5EF4-FFF2-40B4-BE49-F238E27FC236}">
                <a16:creationId xmlns:a16="http://schemas.microsoft.com/office/drawing/2014/main" id="{E3DE0F29-E0C8-47C7-9B42-78FCC37A1A79}"/>
              </a:ext>
            </a:extLst>
          </p:cNvPr>
          <p:cNvGrpSpPr/>
          <p:nvPr/>
        </p:nvGrpSpPr>
        <p:grpSpPr>
          <a:xfrm>
            <a:off x="1199631" y="4624372"/>
            <a:ext cx="2214716" cy="1095964"/>
            <a:chOff x="1820546" y="1233989"/>
            <a:chExt cx="2214716" cy="1095964"/>
          </a:xfrm>
        </p:grpSpPr>
        <p:sp>
          <p:nvSpPr>
            <p:cNvPr id="164" name="等腰三角形 118">
              <a:extLst>
                <a:ext uri="{FF2B5EF4-FFF2-40B4-BE49-F238E27FC236}">
                  <a16:creationId xmlns:a16="http://schemas.microsoft.com/office/drawing/2014/main" id="{67088F05-5EF4-4F06-87EC-3FCBC6476079}"/>
                </a:ext>
              </a:extLst>
            </p:cNvPr>
            <p:cNvSpPr/>
            <p:nvPr/>
          </p:nvSpPr>
          <p:spPr>
            <a:xfrm rot="10800000">
              <a:off x="1820546" y="1233989"/>
              <a:ext cx="270000" cy="180000"/>
            </a:xfrm>
            <a:prstGeom prst="triangle">
              <a:avLst/>
            </a:prstGeom>
            <a:solidFill>
              <a:schemeClr val="accent6">
                <a:alpha val="35000"/>
              </a:schemeClr>
            </a:solidFill>
            <a:ln>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165" name="直接箭头连接符 119">
              <a:extLst>
                <a:ext uri="{FF2B5EF4-FFF2-40B4-BE49-F238E27FC236}">
                  <a16:creationId xmlns:a16="http://schemas.microsoft.com/office/drawing/2014/main" id="{D7B6662E-E446-41B7-BE2F-20C43D80BF3D}"/>
                </a:ext>
              </a:extLst>
            </p:cNvPr>
            <p:cNvCxnSpPr>
              <a:endCxn id="164" idx="0"/>
            </p:cNvCxnSpPr>
            <p:nvPr/>
          </p:nvCxnSpPr>
          <p:spPr>
            <a:xfrm flipV="1">
              <a:off x="1955546" y="1413989"/>
              <a:ext cx="0" cy="360000"/>
            </a:xfrm>
            <a:prstGeom prst="straightConnector1">
              <a:avLst/>
            </a:prstGeom>
            <a:ln w="19050">
              <a:solidFill>
                <a:schemeClr val="accent6"/>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6" name="等腰三角形 120">
              <a:extLst>
                <a:ext uri="{FF2B5EF4-FFF2-40B4-BE49-F238E27FC236}">
                  <a16:creationId xmlns:a16="http://schemas.microsoft.com/office/drawing/2014/main" id="{D9C6ABD2-DDE8-4E2D-9C6B-337E5C28EE48}"/>
                </a:ext>
              </a:extLst>
            </p:cNvPr>
            <p:cNvSpPr/>
            <p:nvPr/>
          </p:nvSpPr>
          <p:spPr>
            <a:xfrm rot="10800000" flipV="1">
              <a:off x="3765262" y="2149953"/>
              <a:ext cx="270000" cy="180000"/>
            </a:xfrm>
            <a:prstGeom prst="triangle">
              <a:avLst/>
            </a:prstGeom>
            <a:solidFill>
              <a:schemeClr val="accent1">
                <a:alpha val="35000"/>
              </a:schemeClr>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167" name="直接箭头连接符 121">
              <a:extLst>
                <a:ext uri="{FF2B5EF4-FFF2-40B4-BE49-F238E27FC236}">
                  <a16:creationId xmlns:a16="http://schemas.microsoft.com/office/drawing/2014/main" id="{433F51E0-5C5A-4FFC-A2DE-FE7BCFC34CFA}"/>
                </a:ext>
              </a:extLst>
            </p:cNvPr>
            <p:cNvCxnSpPr>
              <a:endCxn id="166" idx="0"/>
            </p:cNvCxnSpPr>
            <p:nvPr/>
          </p:nvCxnSpPr>
          <p:spPr>
            <a:xfrm>
              <a:off x="3900262" y="1825419"/>
              <a:ext cx="0" cy="324534"/>
            </a:xfrm>
            <a:prstGeom prst="straightConnector1">
              <a:avLst/>
            </a:prstGeom>
            <a:ln w="19050">
              <a:solidFill>
                <a:schemeClr val="accent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8" name="直接箭头连接符 122">
              <a:extLst>
                <a:ext uri="{FF2B5EF4-FFF2-40B4-BE49-F238E27FC236}">
                  <a16:creationId xmlns:a16="http://schemas.microsoft.com/office/drawing/2014/main" id="{A120F225-5CA1-48BE-BA3A-84DE53ABAA00}"/>
                </a:ext>
              </a:extLst>
            </p:cNvPr>
            <p:cNvCxnSpPr/>
            <p:nvPr/>
          </p:nvCxnSpPr>
          <p:spPr>
            <a:xfrm>
              <a:off x="1953463" y="1780443"/>
              <a:ext cx="643622" cy="2210"/>
            </a:xfrm>
            <a:prstGeom prst="straightConnector1">
              <a:avLst/>
            </a:prstGeom>
            <a:ln w="19050">
              <a:solidFill>
                <a:schemeClr val="tx1">
                  <a:lumMod val="95000"/>
                  <a:lumOff val="5000"/>
                  <a:alpha val="3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169" name="组合 123">
            <a:extLst>
              <a:ext uri="{FF2B5EF4-FFF2-40B4-BE49-F238E27FC236}">
                <a16:creationId xmlns:a16="http://schemas.microsoft.com/office/drawing/2014/main" id="{67BAD8D4-FA84-4ECD-B837-3A5049D70C06}"/>
              </a:ext>
            </a:extLst>
          </p:cNvPr>
          <p:cNvGrpSpPr/>
          <p:nvPr/>
        </p:nvGrpSpPr>
        <p:grpSpPr>
          <a:xfrm>
            <a:off x="1520586" y="4624372"/>
            <a:ext cx="2213341" cy="1077807"/>
            <a:chOff x="1820546" y="1233989"/>
            <a:chExt cx="2213341" cy="1077807"/>
          </a:xfrm>
        </p:grpSpPr>
        <p:sp>
          <p:nvSpPr>
            <p:cNvPr id="170" name="等腰三角形 124">
              <a:extLst>
                <a:ext uri="{FF2B5EF4-FFF2-40B4-BE49-F238E27FC236}">
                  <a16:creationId xmlns:a16="http://schemas.microsoft.com/office/drawing/2014/main" id="{4B27B7CD-B240-4AD9-B570-8CE1B7F355D1}"/>
                </a:ext>
              </a:extLst>
            </p:cNvPr>
            <p:cNvSpPr/>
            <p:nvPr/>
          </p:nvSpPr>
          <p:spPr>
            <a:xfrm rot="10800000">
              <a:off x="1820546" y="1233989"/>
              <a:ext cx="270000" cy="180000"/>
            </a:xfrm>
            <a:prstGeom prst="triangle">
              <a:avLst/>
            </a:prstGeom>
            <a:solidFill>
              <a:schemeClr val="accent6">
                <a:alpha val="40000"/>
              </a:schemeClr>
            </a:solidFill>
            <a:ln>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171" name="直接箭头连接符 125">
              <a:extLst>
                <a:ext uri="{FF2B5EF4-FFF2-40B4-BE49-F238E27FC236}">
                  <a16:creationId xmlns:a16="http://schemas.microsoft.com/office/drawing/2014/main" id="{065278B5-B578-4232-9E84-D1FC2E826AB1}"/>
                </a:ext>
              </a:extLst>
            </p:cNvPr>
            <p:cNvCxnSpPr>
              <a:endCxn id="170" idx="0"/>
            </p:cNvCxnSpPr>
            <p:nvPr/>
          </p:nvCxnSpPr>
          <p:spPr>
            <a:xfrm flipV="1">
              <a:off x="1955546" y="1413989"/>
              <a:ext cx="0" cy="360000"/>
            </a:xfrm>
            <a:prstGeom prst="straightConnector1">
              <a:avLst/>
            </a:prstGeom>
            <a:ln w="19050">
              <a:solidFill>
                <a:schemeClr val="accent6"/>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2" name="等腰三角形 126">
              <a:extLst>
                <a:ext uri="{FF2B5EF4-FFF2-40B4-BE49-F238E27FC236}">
                  <a16:creationId xmlns:a16="http://schemas.microsoft.com/office/drawing/2014/main" id="{8D0E3C7B-C544-43AB-B9E7-FE87FFE7630C}"/>
                </a:ext>
              </a:extLst>
            </p:cNvPr>
            <p:cNvSpPr/>
            <p:nvPr/>
          </p:nvSpPr>
          <p:spPr>
            <a:xfrm rot="10800000" flipV="1">
              <a:off x="3763887" y="2131796"/>
              <a:ext cx="270000" cy="180000"/>
            </a:xfrm>
            <a:prstGeom prst="triangle">
              <a:avLst/>
            </a:prstGeom>
            <a:solidFill>
              <a:schemeClr val="accent1">
                <a:alpha val="40000"/>
              </a:schemeClr>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173" name="直接箭头连接符 127">
              <a:extLst>
                <a:ext uri="{FF2B5EF4-FFF2-40B4-BE49-F238E27FC236}">
                  <a16:creationId xmlns:a16="http://schemas.microsoft.com/office/drawing/2014/main" id="{A3CE9FB5-A377-4224-BBA0-4A7092696EB5}"/>
                </a:ext>
              </a:extLst>
            </p:cNvPr>
            <p:cNvCxnSpPr>
              <a:endCxn id="172" idx="0"/>
            </p:cNvCxnSpPr>
            <p:nvPr/>
          </p:nvCxnSpPr>
          <p:spPr>
            <a:xfrm>
              <a:off x="3898887" y="1807262"/>
              <a:ext cx="0" cy="324534"/>
            </a:xfrm>
            <a:prstGeom prst="straightConnector1">
              <a:avLst/>
            </a:prstGeom>
            <a:ln w="19050">
              <a:solidFill>
                <a:schemeClr val="accent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4" name="直接箭头连接符 128">
              <a:extLst>
                <a:ext uri="{FF2B5EF4-FFF2-40B4-BE49-F238E27FC236}">
                  <a16:creationId xmlns:a16="http://schemas.microsoft.com/office/drawing/2014/main" id="{8D2C5D13-DFE5-4190-B933-7A39306E0C74}"/>
                </a:ext>
              </a:extLst>
            </p:cNvPr>
            <p:cNvCxnSpPr/>
            <p:nvPr/>
          </p:nvCxnSpPr>
          <p:spPr>
            <a:xfrm>
              <a:off x="1955546" y="1780443"/>
              <a:ext cx="648003" cy="525"/>
            </a:xfrm>
            <a:prstGeom prst="straightConnector1">
              <a:avLst/>
            </a:prstGeom>
            <a:ln w="19050">
              <a:solidFill>
                <a:schemeClr val="tx1">
                  <a:lumMod val="95000"/>
                  <a:lumOff val="5000"/>
                  <a:alpha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75" name="组合 129">
            <a:extLst>
              <a:ext uri="{FF2B5EF4-FFF2-40B4-BE49-F238E27FC236}">
                <a16:creationId xmlns:a16="http://schemas.microsoft.com/office/drawing/2014/main" id="{C2BFDFA7-4FB3-47C4-A8D5-0CC68DEAB018}"/>
              </a:ext>
            </a:extLst>
          </p:cNvPr>
          <p:cNvGrpSpPr/>
          <p:nvPr/>
        </p:nvGrpSpPr>
        <p:grpSpPr>
          <a:xfrm>
            <a:off x="1843923" y="4624372"/>
            <a:ext cx="2745729" cy="1095964"/>
            <a:chOff x="1820546" y="1233989"/>
            <a:chExt cx="2745729" cy="1095964"/>
          </a:xfrm>
        </p:grpSpPr>
        <p:sp>
          <p:nvSpPr>
            <p:cNvPr id="176" name="等腰三角形 130">
              <a:extLst>
                <a:ext uri="{FF2B5EF4-FFF2-40B4-BE49-F238E27FC236}">
                  <a16:creationId xmlns:a16="http://schemas.microsoft.com/office/drawing/2014/main" id="{4E1B664D-5AE8-4153-9D4F-A38EBC7F1FB3}"/>
                </a:ext>
              </a:extLst>
            </p:cNvPr>
            <p:cNvSpPr/>
            <p:nvPr/>
          </p:nvSpPr>
          <p:spPr>
            <a:xfrm rot="10800000">
              <a:off x="1820546" y="1233989"/>
              <a:ext cx="270000" cy="180000"/>
            </a:xfrm>
            <a:prstGeom prst="triangle">
              <a:avLst/>
            </a:prstGeom>
            <a:solidFill>
              <a:schemeClr val="accent6">
                <a:alpha val="45000"/>
              </a:schemeClr>
            </a:solidFill>
            <a:ln>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177" name="直接箭头连接符 131">
              <a:extLst>
                <a:ext uri="{FF2B5EF4-FFF2-40B4-BE49-F238E27FC236}">
                  <a16:creationId xmlns:a16="http://schemas.microsoft.com/office/drawing/2014/main" id="{7F7F9BDA-3334-4B22-B862-449F1DACE376}"/>
                </a:ext>
              </a:extLst>
            </p:cNvPr>
            <p:cNvCxnSpPr>
              <a:endCxn id="176" idx="0"/>
            </p:cNvCxnSpPr>
            <p:nvPr/>
          </p:nvCxnSpPr>
          <p:spPr>
            <a:xfrm flipV="1">
              <a:off x="1955546" y="1413989"/>
              <a:ext cx="0" cy="360000"/>
            </a:xfrm>
            <a:prstGeom prst="straightConnector1">
              <a:avLst/>
            </a:prstGeom>
            <a:ln w="19050">
              <a:solidFill>
                <a:schemeClr val="accent6"/>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8" name="等腰三角形 132">
              <a:extLst>
                <a:ext uri="{FF2B5EF4-FFF2-40B4-BE49-F238E27FC236}">
                  <a16:creationId xmlns:a16="http://schemas.microsoft.com/office/drawing/2014/main" id="{92546BAE-A24E-4B2B-806D-4DFEB154AF59}"/>
                </a:ext>
              </a:extLst>
            </p:cNvPr>
            <p:cNvSpPr/>
            <p:nvPr/>
          </p:nvSpPr>
          <p:spPr>
            <a:xfrm rot="10800000" flipV="1">
              <a:off x="3784762" y="2149953"/>
              <a:ext cx="270000" cy="180000"/>
            </a:xfrm>
            <a:prstGeom prst="triangle">
              <a:avLst/>
            </a:prstGeom>
            <a:solidFill>
              <a:schemeClr val="accent1">
                <a:alpha val="45000"/>
              </a:schemeClr>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179" name="直接箭头连接符 133">
              <a:extLst>
                <a:ext uri="{FF2B5EF4-FFF2-40B4-BE49-F238E27FC236}">
                  <a16:creationId xmlns:a16="http://schemas.microsoft.com/office/drawing/2014/main" id="{0686D08E-BB47-4CF0-9F06-7EE54507DA07}"/>
                </a:ext>
              </a:extLst>
            </p:cNvPr>
            <p:cNvCxnSpPr>
              <a:endCxn id="178" idx="0"/>
            </p:cNvCxnSpPr>
            <p:nvPr/>
          </p:nvCxnSpPr>
          <p:spPr>
            <a:xfrm>
              <a:off x="3919762" y="1825419"/>
              <a:ext cx="0" cy="324534"/>
            </a:xfrm>
            <a:prstGeom prst="straightConnector1">
              <a:avLst/>
            </a:prstGeom>
            <a:ln w="19050">
              <a:solidFill>
                <a:schemeClr val="accent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0" name="直接箭头连接符 134">
              <a:extLst>
                <a:ext uri="{FF2B5EF4-FFF2-40B4-BE49-F238E27FC236}">
                  <a16:creationId xmlns:a16="http://schemas.microsoft.com/office/drawing/2014/main" id="{B7E400B2-86DF-4017-AAFF-62C2C1BE3B16}"/>
                </a:ext>
              </a:extLst>
            </p:cNvPr>
            <p:cNvCxnSpPr/>
            <p:nvPr/>
          </p:nvCxnSpPr>
          <p:spPr>
            <a:xfrm>
              <a:off x="3919876" y="1779524"/>
              <a:ext cx="646399" cy="2210"/>
            </a:xfrm>
            <a:prstGeom prst="straightConnector1">
              <a:avLst/>
            </a:prstGeom>
            <a:ln w="19050">
              <a:solidFill>
                <a:schemeClr val="tx1">
                  <a:lumMod val="95000"/>
                  <a:lumOff val="5000"/>
                  <a:alpha val="4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cxnSp>
        <p:nvCxnSpPr>
          <p:cNvPr id="181" name="直接连接符 160">
            <a:extLst>
              <a:ext uri="{FF2B5EF4-FFF2-40B4-BE49-F238E27FC236}">
                <a16:creationId xmlns:a16="http://schemas.microsoft.com/office/drawing/2014/main" id="{F32716B5-43C4-4AF4-9427-25703D04B3F0}"/>
              </a:ext>
            </a:extLst>
          </p:cNvPr>
          <p:cNvCxnSpPr/>
          <p:nvPr/>
        </p:nvCxnSpPr>
        <p:spPr>
          <a:xfrm>
            <a:off x="2113923" y="4889463"/>
            <a:ext cx="354254" cy="5010"/>
          </a:xfrm>
          <a:prstGeom prst="line">
            <a:avLst/>
          </a:prstGeom>
          <a:ln w="34925">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182" name="直接连接符 161">
            <a:extLst>
              <a:ext uri="{FF2B5EF4-FFF2-40B4-BE49-F238E27FC236}">
                <a16:creationId xmlns:a16="http://schemas.microsoft.com/office/drawing/2014/main" id="{C4DB4A26-B3A5-49D4-92F8-590B5B27A80A}"/>
              </a:ext>
            </a:extLst>
          </p:cNvPr>
          <p:cNvCxnSpPr/>
          <p:nvPr/>
        </p:nvCxnSpPr>
        <p:spPr>
          <a:xfrm>
            <a:off x="4099314" y="5533555"/>
            <a:ext cx="324382" cy="0"/>
          </a:xfrm>
          <a:prstGeom prst="line">
            <a:avLst/>
          </a:prstGeom>
          <a:ln w="34925">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183" name="文本框 162">
            <a:extLst>
              <a:ext uri="{FF2B5EF4-FFF2-40B4-BE49-F238E27FC236}">
                <a16:creationId xmlns:a16="http://schemas.microsoft.com/office/drawing/2014/main" id="{B6F95160-1E7A-4D1F-AEDF-1CA1786028BD}"/>
              </a:ext>
            </a:extLst>
          </p:cNvPr>
          <p:cNvSpPr txBox="1"/>
          <p:nvPr/>
        </p:nvSpPr>
        <p:spPr>
          <a:xfrm>
            <a:off x="6328654" y="5131722"/>
            <a:ext cx="312906" cy="400110"/>
          </a:xfrm>
          <a:prstGeom prst="rect">
            <a:avLst/>
          </a:prstGeom>
          <a:noFill/>
        </p:spPr>
        <p:txBody>
          <a:bodyPr wrap="none" rtlCol="0">
            <a:spAutoFit/>
          </a:bodyPr>
          <a:lstStyle/>
          <a:p>
            <a:r>
              <a:rPr lang="en-US" altLang="zh-CN" sz="2000" i="1" dirty="0">
                <a:latin typeface="Times New Roman" panose="02020603050405020304" pitchFamily="18" charset="0"/>
                <a:cs typeface="Times New Roman" panose="02020603050405020304" pitchFamily="18" charset="0"/>
              </a:rPr>
              <a:t>d</a:t>
            </a:r>
            <a:endParaRPr lang="zh-CN" altLang="en-US" sz="2000" i="1" dirty="0">
              <a:latin typeface="Times New Roman" panose="02020603050405020304" pitchFamily="18" charset="0"/>
              <a:cs typeface="Times New Roman" panose="02020603050405020304" pitchFamily="18" charset="0"/>
            </a:endParaRPr>
          </a:p>
        </p:txBody>
      </p:sp>
      <p:cxnSp>
        <p:nvCxnSpPr>
          <p:cNvPr id="184" name="直接箭头连接符 183">
            <a:extLst>
              <a:ext uri="{FF2B5EF4-FFF2-40B4-BE49-F238E27FC236}">
                <a16:creationId xmlns:a16="http://schemas.microsoft.com/office/drawing/2014/main" id="{6AE01578-0093-4432-B36B-0101C3A2A235}"/>
              </a:ext>
            </a:extLst>
          </p:cNvPr>
          <p:cNvCxnSpPr/>
          <p:nvPr/>
        </p:nvCxnSpPr>
        <p:spPr>
          <a:xfrm>
            <a:off x="5313830" y="4758340"/>
            <a:ext cx="616318" cy="0"/>
          </a:xfrm>
          <a:prstGeom prst="straightConnector1">
            <a:avLst/>
          </a:prstGeom>
          <a:ln w="190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5" name="文本框 184">
                <a:extLst>
                  <a:ext uri="{FF2B5EF4-FFF2-40B4-BE49-F238E27FC236}">
                    <a16:creationId xmlns:a16="http://schemas.microsoft.com/office/drawing/2014/main" id="{9220D92F-BE2C-4C7F-BB7C-B2BD16A201BF}"/>
                  </a:ext>
                </a:extLst>
              </p:cNvPr>
              <p:cNvSpPr txBox="1"/>
              <p:nvPr/>
            </p:nvSpPr>
            <p:spPr>
              <a:xfrm>
                <a:off x="5389544" y="4263396"/>
                <a:ext cx="395749"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CN" sz="2000" b="0" i="1" smtClean="0">
                              <a:solidFill>
                                <a:srgbClr val="FF0000"/>
                              </a:solidFill>
                              <a:latin typeface="Cambria Math" panose="02040503050406030204" pitchFamily="18" charset="0"/>
                              <a:cs typeface="Times New Roman" panose="02020603050405020304" pitchFamily="18" charset="0"/>
                            </a:rPr>
                          </m:ctrlPr>
                        </m:accPr>
                        <m:e>
                          <m:r>
                            <a:rPr lang="en-US" altLang="zh-CN" sz="2000" b="0" i="1" smtClean="0">
                              <a:solidFill>
                                <a:srgbClr val="FF0000"/>
                              </a:solidFill>
                              <a:latin typeface="Cambria Math" panose="02040503050406030204" pitchFamily="18" charset="0"/>
                              <a:cs typeface="Times New Roman" panose="02020603050405020304" pitchFamily="18" charset="0"/>
                            </a:rPr>
                            <m:t>𝑣</m:t>
                          </m:r>
                        </m:e>
                      </m:acc>
                    </m:oMath>
                  </m:oMathPara>
                </a14:m>
                <a:endParaRPr lang="zh-CN" altLang="en-US" sz="2000" i="1"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185" name="文本框 184">
                <a:extLst>
                  <a:ext uri="{FF2B5EF4-FFF2-40B4-BE49-F238E27FC236}">
                    <a16:creationId xmlns:a16="http://schemas.microsoft.com/office/drawing/2014/main" id="{9220D92F-BE2C-4C7F-BB7C-B2BD16A201BF}"/>
                  </a:ext>
                </a:extLst>
              </p:cNvPr>
              <p:cNvSpPr txBox="1">
                <a:spLocks noRot="1" noChangeAspect="1" noMove="1" noResize="1" noEditPoints="1" noAdjustHandles="1" noChangeArrowheads="1" noChangeShapeType="1" noTextEdit="1"/>
              </p:cNvSpPr>
              <p:nvPr/>
            </p:nvSpPr>
            <p:spPr>
              <a:xfrm>
                <a:off x="5389544" y="4263396"/>
                <a:ext cx="395749" cy="400110"/>
              </a:xfrm>
              <a:prstGeom prst="rect">
                <a:avLst/>
              </a:prstGeom>
              <a:blipFill>
                <a:blip r:embed="rId7"/>
                <a:stretch>
                  <a:fillRect t="-16667" r="-29231"/>
                </a:stretch>
              </a:blipFill>
            </p:spPr>
            <p:txBody>
              <a:bodyPr/>
              <a:lstStyle/>
              <a:p>
                <a:r>
                  <a:rPr lang="zh-CN" altLang="en-US">
                    <a:noFill/>
                  </a:rPr>
                  <a:t> </a:t>
                </a:r>
              </a:p>
            </p:txBody>
          </p:sp>
        </mc:Fallback>
      </mc:AlternateContent>
      <p:sp>
        <p:nvSpPr>
          <p:cNvPr id="186" name="Rectangle: Rounded Corners 310">
            <a:extLst>
              <a:ext uri="{FF2B5EF4-FFF2-40B4-BE49-F238E27FC236}">
                <a16:creationId xmlns:a16="http://schemas.microsoft.com/office/drawing/2014/main" id="{E5A1BDD9-0E6C-4478-B85F-E844535320B3}"/>
              </a:ext>
            </a:extLst>
          </p:cNvPr>
          <p:cNvSpPr/>
          <p:nvPr/>
        </p:nvSpPr>
        <p:spPr>
          <a:xfrm>
            <a:off x="2490321" y="5521442"/>
            <a:ext cx="1642280" cy="230494"/>
          </a:xfrm>
          <a:prstGeom prst="roundRect">
            <a:avLst>
              <a:gd name="adj" fmla="val 19085"/>
            </a:avLst>
          </a:prstGeom>
          <a:solidFill>
            <a:srgbClr val="FF0000">
              <a:alpha val="40000"/>
            </a:srgb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7" name="直接箭头连接符 116">
            <a:extLst>
              <a:ext uri="{FF2B5EF4-FFF2-40B4-BE49-F238E27FC236}">
                <a16:creationId xmlns:a16="http://schemas.microsoft.com/office/drawing/2014/main" id="{06D95804-4E5B-4C35-A301-D02B28CC8C7D}"/>
              </a:ext>
            </a:extLst>
          </p:cNvPr>
          <p:cNvCxnSpPr/>
          <p:nvPr/>
        </p:nvCxnSpPr>
        <p:spPr>
          <a:xfrm>
            <a:off x="2640186" y="5174440"/>
            <a:ext cx="639161" cy="2472"/>
          </a:xfrm>
          <a:prstGeom prst="straightConnector1">
            <a:avLst/>
          </a:prstGeom>
          <a:ln w="19050">
            <a:solidFill>
              <a:schemeClr val="tx1">
                <a:lumMod val="95000"/>
                <a:lumOff val="5000"/>
                <a:alpha val="3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88" name="直接箭头连接符 116">
            <a:extLst>
              <a:ext uri="{FF2B5EF4-FFF2-40B4-BE49-F238E27FC236}">
                <a16:creationId xmlns:a16="http://schemas.microsoft.com/office/drawing/2014/main" id="{06D95804-4E5B-4C35-A301-D02B28CC8C7D}"/>
              </a:ext>
            </a:extLst>
          </p:cNvPr>
          <p:cNvCxnSpPr/>
          <p:nvPr/>
        </p:nvCxnSpPr>
        <p:spPr>
          <a:xfrm>
            <a:off x="2959766" y="5174964"/>
            <a:ext cx="639161" cy="2472"/>
          </a:xfrm>
          <a:prstGeom prst="straightConnector1">
            <a:avLst/>
          </a:prstGeom>
          <a:ln w="19050">
            <a:solidFill>
              <a:schemeClr val="tx1">
                <a:lumMod val="95000"/>
                <a:lumOff val="5000"/>
                <a:alpha val="3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89" name="直接箭头连接符 116">
            <a:extLst>
              <a:ext uri="{FF2B5EF4-FFF2-40B4-BE49-F238E27FC236}">
                <a16:creationId xmlns:a16="http://schemas.microsoft.com/office/drawing/2014/main" id="{06D95804-4E5B-4C35-A301-D02B28CC8C7D}"/>
              </a:ext>
            </a:extLst>
          </p:cNvPr>
          <p:cNvCxnSpPr/>
          <p:nvPr/>
        </p:nvCxnSpPr>
        <p:spPr>
          <a:xfrm>
            <a:off x="3298182" y="5189748"/>
            <a:ext cx="639161" cy="2472"/>
          </a:xfrm>
          <a:prstGeom prst="straightConnector1">
            <a:avLst/>
          </a:prstGeom>
          <a:ln w="19050">
            <a:solidFill>
              <a:schemeClr val="tx1">
                <a:lumMod val="95000"/>
                <a:lumOff val="5000"/>
                <a:alpha val="3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90" name="等腰三角形 106">
            <a:extLst>
              <a:ext uri="{FF2B5EF4-FFF2-40B4-BE49-F238E27FC236}">
                <a16:creationId xmlns:a16="http://schemas.microsoft.com/office/drawing/2014/main" id="{0C0AD925-C29D-42BA-9255-0834A0CF702C}"/>
              </a:ext>
            </a:extLst>
          </p:cNvPr>
          <p:cNvSpPr/>
          <p:nvPr/>
        </p:nvSpPr>
        <p:spPr>
          <a:xfrm rot="10800000">
            <a:off x="2512829" y="4621176"/>
            <a:ext cx="270000" cy="180000"/>
          </a:xfrm>
          <a:prstGeom prst="triangle">
            <a:avLst/>
          </a:prstGeom>
          <a:solidFill>
            <a:schemeClr val="accent6">
              <a:alpha val="25000"/>
            </a:schemeClr>
          </a:solidFill>
          <a:ln>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191" name="直接箭头连接符 107">
            <a:extLst>
              <a:ext uri="{FF2B5EF4-FFF2-40B4-BE49-F238E27FC236}">
                <a16:creationId xmlns:a16="http://schemas.microsoft.com/office/drawing/2014/main" id="{D7F26557-738A-4292-B654-66F936F2CEA3}"/>
              </a:ext>
            </a:extLst>
          </p:cNvPr>
          <p:cNvCxnSpPr>
            <a:endCxn id="190" idx="0"/>
          </p:cNvCxnSpPr>
          <p:nvPr/>
        </p:nvCxnSpPr>
        <p:spPr>
          <a:xfrm flipV="1">
            <a:off x="2647829" y="4801176"/>
            <a:ext cx="0" cy="360000"/>
          </a:xfrm>
          <a:prstGeom prst="straightConnector1">
            <a:avLst/>
          </a:prstGeom>
          <a:ln w="19050">
            <a:solidFill>
              <a:schemeClr val="accent6"/>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2" name="等腰三角形 112">
            <a:extLst>
              <a:ext uri="{FF2B5EF4-FFF2-40B4-BE49-F238E27FC236}">
                <a16:creationId xmlns:a16="http://schemas.microsoft.com/office/drawing/2014/main" id="{C6C91B3F-2E13-4D01-98FB-82726DA570AC}"/>
              </a:ext>
            </a:extLst>
          </p:cNvPr>
          <p:cNvSpPr/>
          <p:nvPr/>
        </p:nvSpPr>
        <p:spPr>
          <a:xfrm rot="10800000">
            <a:off x="873797" y="4619449"/>
            <a:ext cx="270000" cy="180000"/>
          </a:xfrm>
          <a:prstGeom prst="triangle">
            <a:avLst/>
          </a:prstGeom>
          <a:solidFill>
            <a:schemeClr val="accent6">
              <a:alpha val="30000"/>
            </a:schemeClr>
          </a:solidFill>
          <a:ln>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193" name="直接箭头连接符 113">
            <a:extLst>
              <a:ext uri="{FF2B5EF4-FFF2-40B4-BE49-F238E27FC236}">
                <a16:creationId xmlns:a16="http://schemas.microsoft.com/office/drawing/2014/main" id="{7DEA557F-D00C-46FA-B8F3-4EF8B5D69121}"/>
              </a:ext>
            </a:extLst>
          </p:cNvPr>
          <p:cNvCxnSpPr>
            <a:endCxn id="192" idx="0"/>
          </p:cNvCxnSpPr>
          <p:nvPr/>
        </p:nvCxnSpPr>
        <p:spPr>
          <a:xfrm flipV="1">
            <a:off x="1008797" y="4799449"/>
            <a:ext cx="0" cy="360000"/>
          </a:xfrm>
          <a:prstGeom prst="straightConnector1">
            <a:avLst/>
          </a:prstGeom>
          <a:ln w="19050">
            <a:solidFill>
              <a:schemeClr val="accent6"/>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4" name="等腰三角形 118">
            <a:extLst>
              <a:ext uri="{FF2B5EF4-FFF2-40B4-BE49-F238E27FC236}">
                <a16:creationId xmlns:a16="http://schemas.microsoft.com/office/drawing/2014/main" id="{67088F05-5EF4-4F06-87EC-3FCBC6476079}"/>
              </a:ext>
            </a:extLst>
          </p:cNvPr>
          <p:cNvSpPr/>
          <p:nvPr/>
        </p:nvSpPr>
        <p:spPr>
          <a:xfrm rot="10800000">
            <a:off x="3144347" y="4628953"/>
            <a:ext cx="270000" cy="180000"/>
          </a:xfrm>
          <a:prstGeom prst="triangle">
            <a:avLst/>
          </a:prstGeom>
          <a:solidFill>
            <a:schemeClr val="accent6">
              <a:alpha val="35000"/>
            </a:schemeClr>
          </a:solidFill>
          <a:ln>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195" name="直接箭头连接符 119">
            <a:extLst>
              <a:ext uri="{FF2B5EF4-FFF2-40B4-BE49-F238E27FC236}">
                <a16:creationId xmlns:a16="http://schemas.microsoft.com/office/drawing/2014/main" id="{D7B6662E-E446-41B7-BE2F-20C43D80BF3D}"/>
              </a:ext>
            </a:extLst>
          </p:cNvPr>
          <p:cNvCxnSpPr>
            <a:endCxn id="194" idx="0"/>
          </p:cNvCxnSpPr>
          <p:nvPr/>
        </p:nvCxnSpPr>
        <p:spPr>
          <a:xfrm flipV="1">
            <a:off x="3279347" y="4808953"/>
            <a:ext cx="0" cy="360000"/>
          </a:xfrm>
          <a:prstGeom prst="straightConnector1">
            <a:avLst/>
          </a:prstGeom>
          <a:ln w="19050">
            <a:solidFill>
              <a:schemeClr val="accent6"/>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6" name="等腰三角形 124">
            <a:extLst>
              <a:ext uri="{FF2B5EF4-FFF2-40B4-BE49-F238E27FC236}">
                <a16:creationId xmlns:a16="http://schemas.microsoft.com/office/drawing/2014/main" id="{4B27B7CD-B240-4AD9-B570-8CE1B7F355D1}"/>
              </a:ext>
            </a:extLst>
          </p:cNvPr>
          <p:cNvSpPr/>
          <p:nvPr/>
        </p:nvSpPr>
        <p:spPr>
          <a:xfrm rot="10800000">
            <a:off x="3455838" y="4628953"/>
            <a:ext cx="270000" cy="180000"/>
          </a:xfrm>
          <a:prstGeom prst="triangle">
            <a:avLst/>
          </a:prstGeom>
          <a:solidFill>
            <a:schemeClr val="accent6">
              <a:alpha val="40000"/>
            </a:schemeClr>
          </a:solidFill>
          <a:ln>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197" name="直接箭头连接符 125">
            <a:extLst>
              <a:ext uri="{FF2B5EF4-FFF2-40B4-BE49-F238E27FC236}">
                <a16:creationId xmlns:a16="http://schemas.microsoft.com/office/drawing/2014/main" id="{065278B5-B578-4232-9E84-D1FC2E826AB1}"/>
              </a:ext>
            </a:extLst>
          </p:cNvPr>
          <p:cNvCxnSpPr>
            <a:endCxn id="196" idx="0"/>
          </p:cNvCxnSpPr>
          <p:nvPr/>
        </p:nvCxnSpPr>
        <p:spPr>
          <a:xfrm flipV="1">
            <a:off x="3590838" y="4808953"/>
            <a:ext cx="0" cy="360000"/>
          </a:xfrm>
          <a:prstGeom prst="straightConnector1">
            <a:avLst/>
          </a:prstGeom>
          <a:ln w="19050">
            <a:solidFill>
              <a:schemeClr val="accent6"/>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8" name="等腰三角形 130">
            <a:extLst>
              <a:ext uri="{FF2B5EF4-FFF2-40B4-BE49-F238E27FC236}">
                <a16:creationId xmlns:a16="http://schemas.microsoft.com/office/drawing/2014/main" id="{4E1B664D-5AE8-4153-9D4F-A38EBC7F1FB3}"/>
              </a:ext>
            </a:extLst>
          </p:cNvPr>
          <p:cNvSpPr/>
          <p:nvPr/>
        </p:nvSpPr>
        <p:spPr>
          <a:xfrm rot="10800000">
            <a:off x="3802343" y="4626580"/>
            <a:ext cx="270000" cy="180000"/>
          </a:xfrm>
          <a:prstGeom prst="triangle">
            <a:avLst/>
          </a:prstGeom>
          <a:solidFill>
            <a:schemeClr val="accent6">
              <a:alpha val="45000"/>
            </a:schemeClr>
          </a:solidFill>
          <a:ln>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199" name="直接箭头连接符 131">
            <a:extLst>
              <a:ext uri="{FF2B5EF4-FFF2-40B4-BE49-F238E27FC236}">
                <a16:creationId xmlns:a16="http://schemas.microsoft.com/office/drawing/2014/main" id="{7F7F9BDA-3334-4B22-B862-449F1DACE376}"/>
              </a:ext>
            </a:extLst>
          </p:cNvPr>
          <p:cNvCxnSpPr>
            <a:endCxn id="198" idx="0"/>
          </p:cNvCxnSpPr>
          <p:nvPr/>
        </p:nvCxnSpPr>
        <p:spPr>
          <a:xfrm flipV="1">
            <a:off x="3937343" y="4806580"/>
            <a:ext cx="0" cy="360000"/>
          </a:xfrm>
          <a:prstGeom prst="straightConnector1">
            <a:avLst/>
          </a:prstGeom>
          <a:ln w="19050">
            <a:solidFill>
              <a:schemeClr val="accent6"/>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0" name="直接箭头连接符 116">
            <a:extLst>
              <a:ext uri="{FF2B5EF4-FFF2-40B4-BE49-F238E27FC236}">
                <a16:creationId xmlns:a16="http://schemas.microsoft.com/office/drawing/2014/main" id="{06D95804-4E5B-4C35-A301-D02B28CC8C7D}"/>
              </a:ext>
            </a:extLst>
          </p:cNvPr>
          <p:cNvCxnSpPr/>
          <p:nvPr/>
        </p:nvCxnSpPr>
        <p:spPr>
          <a:xfrm>
            <a:off x="4586488" y="5165181"/>
            <a:ext cx="639161" cy="2472"/>
          </a:xfrm>
          <a:prstGeom prst="straightConnector1">
            <a:avLst/>
          </a:prstGeom>
          <a:ln w="19050">
            <a:solidFill>
              <a:schemeClr val="tx1">
                <a:lumMod val="95000"/>
                <a:lumOff val="5000"/>
                <a:alpha val="3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01" name="直接箭头连接符 116">
            <a:extLst>
              <a:ext uri="{FF2B5EF4-FFF2-40B4-BE49-F238E27FC236}">
                <a16:creationId xmlns:a16="http://schemas.microsoft.com/office/drawing/2014/main" id="{06D95804-4E5B-4C35-A301-D02B28CC8C7D}"/>
              </a:ext>
            </a:extLst>
          </p:cNvPr>
          <p:cNvCxnSpPr/>
          <p:nvPr/>
        </p:nvCxnSpPr>
        <p:spPr>
          <a:xfrm>
            <a:off x="4892787" y="5166132"/>
            <a:ext cx="639161" cy="2472"/>
          </a:xfrm>
          <a:prstGeom prst="straightConnector1">
            <a:avLst/>
          </a:prstGeom>
          <a:ln w="19050">
            <a:solidFill>
              <a:schemeClr val="tx1">
                <a:lumMod val="95000"/>
                <a:lumOff val="5000"/>
                <a:alpha val="3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02" name="直接箭头连接符 116">
            <a:extLst>
              <a:ext uri="{FF2B5EF4-FFF2-40B4-BE49-F238E27FC236}">
                <a16:creationId xmlns:a16="http://schemas.microsoft.com/office/drawing/2014/main" id="{06D95804-4E5B-4C35-A301-D02B28CC8C7D}"/>
              </a:ext>
            </a:extLst>
          </p:cNvPr>
          <p:cNvCxnSpPr/>
          <p:nvPr/>
        </p:nvCxnSpPr>
        <p:spPr>
          <a:xfrm>
            <a:off x="5231202" y="5169577"/>
            <a:ext cx="639161" cy="2472"/>
          </a:xfrm>
          <a:prstGeom prst="straightConnector1">
            <a:avLst/>
          </a:prstGeom>
          <a:ln w="19050">
            <a:solidFill>
              <a:schemeClr val="tx1">
                <a:lumMod val="95000"/>
                <a:lumOff val="5000"/>
                <a:alpha val="3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03" name="等腰三角形 108">
            <a:extLst>
              <a:ext uri="{FF2B5EF4-FFF2-40B4-BE49-F238E27FC236}">
                <a16:creationId xmlns:a16="http://schemas.microsoft.com/office/drawing/2014/main" id="{697D2ED9-E23B-4665-800E-F2A2CFE62575}"/>
              </a:ext>
            </a:extLst>
          </p:cNvPr>
          <p:cNvSpPr/>
          <p:nvPr/>
        </p:nvSpPr>
        <p:spPr>
          <a:xfrm rot="10800000" flipV="1">
            <a:off x="4451736" y="5537758"/>
            <a:ext cx="270000" cy="180000"/>
          </a:xfrm>
          <a:prstGeom prst="triangle">
            <a:avLst/>
          </a:prstGeom>
          <a:solidFill>
            <a:schemeClr val="accent1">
              <a:alpha val="25000"/>
            </a:schemeClr>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204" name="直接箭头连接符 109">
            <a:extLst>
              <a:ext uri="{FF2B5EF4-FFF2-40B4-BE49-F238E27FC236}">
                <a16:creationId xmlns:a16="http://schemas.microsoft.com/office/drawing/2014/main" id="{16922BF2-4F1D-448C-AF22-5C2B9BC8047E}"/>
              </a:ext>
            </a:extLst>
          </p:cNvPr>
          <p:cNvCxnSpPr>
            <a:endCxn id="203" idx="0"/>
          </p:cNvCxnSpPr>
          <p:nvPr/>
        </p:nvCxnSpPr>
        <p:spPr>
          <a:xfrm>
            <a:off x="4586736" y="5213224"/>
            <a:ext cx="0" cy="324534"/>
          </a:xfrm>
          <a:prstGeom prst="straightConnector1">
            <a:avLst/>
          </a:prstGeom>
          <a:ln w="19050">
            <a:solidFill>
              <a:schemeClr val="accent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05" name="等腰三角形 114">
            <a:extLst>
              <a:ext uri="{FF2B5EF4-FFF2-40B4-BE49-F238E27FC236}">
                <a16:creationId xmlns:a16="http://schemas.microsoft.com/office/drawing/2014/main" id="{407ED8D0-9D89-4F97-92F2-E6F5096F85C6}"/>
              </a:ext>
            </a:extLst>
          </p:cNvPr>
          <p:cNvSpPr/>
          <p:nvPr/>
        </p:nvSpPr>
        <p:spPr>
          <a:xfrm rot="10800000" flipV="1">
            <a:off x="4770871" y="5531430"/>
            <a:ext cx="270000" cy="180000"/>
          </a:xfrm>
          <a:prstGeom prst="triangle">
            <a:avLst/>
          </a:prstGeom>
          <a:solidFill>
            <a:schemeClr val="accent1">
              <a:alpha val="30000"/>
            </a:schemeClr>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206" name="直接箭头连接符 115">
            <a:extLst>
              <a:ext uri="{FF2B5EF4-FFF2-40B4-BE49-F238E27FC236}">
                <a16:creationId xmlns:a16="http://schemas.microsoft.com/office/drawing/2014/main" id="{DC820464-5BE0-4127-98E7-767B37514EA3}"/>
              </a:ext>
            </a:extLst>
          </p:cNvPr>
          <p:cNvCxnSpPr>
            <a:endCxn id="205" idx="0"/>
          </p:cNvCxnSpPr>
          <p:nvPr/>
        </p:nvCxnSpPr>
        <p:spPr>
          <a:xfrm>
            <a:off x="4905871" y="5206896"/>
            <a:ext cx="0" cy="324534"/>
          </a:xfrm>
          <a:prstGeom prst="straightConnector1">
            <a:avLst/>
          </a:prstGeom>
          <a:ln w="19050">
            <a:solidFill>
              <a:schemeClr val="accent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07" name="等腰三角形 120">
            <a:extLst>
              <a:ext uri="{FF2B5EF4-FFF2-40B4-BE49-F238E27FC236}">
                <a16:creationId xmlns:a16="http://schemas.microsoft.com/office/drawing/2014/main" id="{D9C6ABD2-DDE8-4E2D-9C6B-337E5C28EE48}"/>
              </a:ext>
            </a:extLst>
          </p:cNvPr>
          <p:cNvSpPr/>
          <p:nvPr/>
        </p:nvSpPr>
        <p:spPr>
          <a:xfrm rot="10800000" flipV="1">
            <a:off x="5095331" y="5522179"/>
            <a:ext cx="270000" cy="180000"/>
          </a:xfrm>
          <a:prstGeom prst="triangle">
            <a:avLst/>
          </a:prstGeom>
          <a:solidFill>
            <a:schemeClr val="accent1">
              <a:alpha val="35000"/>
            </a:schemeClr>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208" name="直接箭头连接符 121">
            <a:extLst>
              <a:ext uri="{FF2B5EF4-FFF2-40B4-BE49-F238E27FC236}">
                <a16:creationId xmlns:a16="http://schemas.microsoft.com/office/drawing/2014/main" id="{433F51E0-5C5A-4FFC-A2DE-FE7BCFC34CFA}"/>
              </a:ext>
            </a:extLst>
          </p:cNvPr>
          <p:cNvCxnSpPr>
            <a:endCxn id="207" idx="0"/>
          </p:cNvCxnSpPr>
          <p:nvPr/>
        </p:nvCxnSpPr>
        <p:spPr>
          <a:xfrm>
            <a:off x="5230331" y="5197645"/>
            <a:ext cx="0" cy="324534"/>
          </a:xfrm>
          <a:prstGeom prst="straightConnector1">
            <a:avLst/>
          </a:prstGeom>
          <a:ln w="19050">
            <a:solidFill>
              <a:schemeClr val="accent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09" name="等腰三角形 126">
            <a:extLst>
              <a:ext uri="{FF2B5EF4-FFF2-40B4-BE49-F238E27FC236}">
                <a16:creationId xmlns:a16="http://schemas.microsoft.com/office/drawing/2014/main" id="{8D0E3C7B-C544-43AB-B9E7-FE87FFE7630C}"/>
              </a:ext>
            </a:extLst>
          </p:cNvPr>
          <p:cNvSpPr/>
          <p:nvPr/>
        </p:nvSpPr>
        <p:spPr>
          <a:xfrm rot="10800000" flipV="1">
            <a:off x="5408983" y="5517630"/>
            <a:ext cx="270000" cy="180000"/>
          </a:xfrm>
          <a:prstGeom prst="triangle">
            <a:avLst/>
          </a:prstGeom>
          <a:solidFill>
            <a:schemeClr val="accent1">
              <a:alpha val="40000"/>
            </a:schemeClr>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210" name="直接箭头连接符 127">
            <a:extLst>
              <a:ext uri="{FF2B5EF4-FFF2-40B4-BE49-F238E27FC236}">
                <a16:creationId xmlns:a16="http://schemas.microsoft.com/office/drawing/2014/main" id="{A3CE9FB5-A377-4224-BBA0-4A7092696EB5}"/>
              </a:ext>
            </a:extLst>
          </p:cNvPr>
          <p:cNvCxnSpPr>
            <a:endCxn id="209" idx="0"/>
          </p:cNvCxnSpPr>
          <p:nvPr/>
        </p:nvCxnSpPr>
        <p:spPr>
          <a:xfrm>
            <a:off x="5543983" y="5193096"/>
            <a:ext cx="0" cy="324534"/>
          </a:xfrm>
          <a:prstGeom prst="straightConnector1">
            <a:avLst/>
          </a:prstGeom>
          <a:ln w="19050">
            <a:solidFill>
              <a:schemeClr val="accent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1" name="等腰三角形 132">
            <a:extLst>
              <a:ext uri="{FF2B5EF4-FFF2-40B4-BE49-F238E27FC236}">
                <a16:creationId xmlns:a16="http://schemas.microsoft.com/office/drawing/2014/main" id="{92546BAE-A24E-4B2B-806D-4DFEB154AF59}"/>
              </a:ext>
            </a:extLst>
          </p:cNvPr>
          <p:cNvSpPr/>
          <p:nvPr/>
        </p:nvSpPr>
        <p:spPr>
          <a:xfrm rot="10800000" flipV="1">
            <a:off x="5733603" y="5522179"/>
            <a:ext cx="270000" cy="180000"/>
          </a:xfrm>
          <a:prstGeom prst="triangle">
            <a:avLst/>
          </a:prstGeom>
          <a:solidFill>
            <a:schemeClr val="accent1">
              <a:alpha val="45000"/>
            </a:schemeClr>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212" name="直接箭头连接符 133">
            <a:extLst>
              <a:ext uri="{FF2B5EF4-FFF2-40B4-BE49-F238E27FC236}">
                <a16:creationId xmlns:a16="http://schemas.microsoft.com/office/drawing/2014/main" id="{0686D08E-BB47-4CF0-9F06-7EE54507DA07}"/>
              </a:ext>
            </a:extLst>
          </p:cNvPr>
          <p:cNvCxnSpPr>
            <a:endCxn id="211" idx="0"/>
          </p:cNvCxnSpPr>
          <p:nvPr/>
        </p:nvCxnSpPr>
        <p:spPr>
          <a:xfrm>
            <a:off x="5868603" y="5197645"/>
            <a:ext cx="0" cy="324534"/>
          </a:xfrm>
          <a:prstGeom prst="straightConnector1">
            <a:avLst/>
          </a:prstGeom>
          <a:ln w="19050">
            <a:solidFill>
              <a:schemeClr val="accent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26303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EBB65-9ECA-476F-B431-04DBC8C1C082}"/>
              </a:ext>
            </a:extLst>
          </p:cNvPr>
          <p:cNvSpPr>
            <a:spLocks noGrp="1"/>
          </p:cNvSpPr>
          <p:nvPr>
            <p:ph type="title"/>
          </p:nvPr>
        </p:nvSpPr>
        <p:spPr/>
        <p:txBody>
          <a:bodyPr/>
          <a:lstStyle/>
          <a:p>
            <a:r>
              <a:rPr lang="en-US" dirty="0"/>
              <a:t>TRRS </a:t>
            </a:r>
            <a:r>
              <a:rPr lang="en-US" dirty="0" smtClean="0"/>
              <a:t>Matrix </a:t>
            </a:r>
            <a:r>
              <a:rPr lang="en-US" altLang="zh-CN" dirty="0" smtClean="0"/>
              <a:t>- Normal retracing</a:t>
            </a:r>
            <a:endParaRPr lang="en-US" dirty="0"/>
          </a:p>
        </p:txBody>
      </p:sp>
      <p:pic>
        <p:nvPicPr>
          <p:cNvPr id="6" name="Picture 5">
            <a:extLst>
              <a:ext uri="{FF2B5EF4-FFF2-40B4-BE49-F238E27FC236}">
                <a16:creationId xmlns:a16="http://schemas.microsoft.com/office/drawing/2014/main" id="{870ED614-33BD-48C7-91AE-E19CDF4920AE}"/>
              </a:ext>
            </a:extLst>
          </p:cNvPr>
          <p:cNvPicPr>
            <a:picLocks noChangeAspect="1"/>
          </p:cNvPicPr>
          <p:nvPr/>
        </p:nvPicPr>
        <p:blipFill>
          <a:blip r:embed="rId4"/>
          <a:stretch>
            <a:fillRect/>
          </a:stretch>
        </p:blipFill>
        <p:spPr>
          <a:xfrm>
            <a:off x="1901190" y="3361712"/>
            <a:ext cx="6859773" cy="2334228"/>
          </a:xfrm>
          <a:prstGeom prst="rect">
            <a:avLst/>
          </a:prstGeom>
        </p:spPr>
      </p:pic>
      <p:sp>
        <p:nvSpPr>
          <p:cNvPr id="5" name="Oval 4">
            <a:extLst>
              <a:ext uri="{FF2B5EF4-FFF2-40B4-BE49-F238E27FC236}">
                <a16:creationId xmlns:a16="http://schemas.microsoft.com/office/drawing/2014/main" id="{34A30C34-DAFE-4A4B-9FE0-AA9CC81A7F90}"/>
              </a:ext>
            </a:extLst>
          </p:cNvPr>
          <p:cNvSpPr/>
          <p:nvPr/>
        </p:nvSpPr>
        <p:spPr>
          <a:xfrm>
            <a:off x="5450840" y="3726026"/>
            <a:ext cx="690880" cy="294641"/>
          </a:xfrm>
          <a:prstGeom prst="ellipse">
            <a:avLst/>
          </a:prstGeom>
          <a:noFill/>
          <a:ln w="28575">
            <a:solidFill>
              <a:srgbClr val="E127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D418C67-E60D-4C34-BCC0-1314C4ABA1B0}"/>
              </a:ext>
            </a:extLst>
          </p:cNvPr>
          <p:cNvSpPr/>
          <p:nvPr/>
        </p:nvSpPr>
        <p:spPr>
          <a:xfrm>
            <a:off x="3215640" y="4751302"/>
            <a:ext cx="690880" cy="294641"/>
          </a:xfrm>
          <a:prstGeom prst="ellipse">
            <a:avLst/>
          </a:prstGeom>
          <a:noFill/>
          <a:ln w="28575">
            <a:solidFill>
              <a:srgbClr val="E127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17D3FC1-C878-4CB9-BD0D-FB9F092DB2AF}"/>
              </a:ext>
            </a:extLst>
          </p:cNvPr>
          <p:cNvSpPr/>
          <p:nvPr/>
        </p:nvSpPr>
        <p:spPr>
          <a:xfrm>
            <a:off x="4418054" y="4895396"/>
            <a:ext cx="690880" cy="294641"/>
          </a:xfrm>
          <a:prstGeom prst="ellipse">
            <a:avLst/>
          </a:prstGeom>
          <a:noFill/>
          <a:ln w="28575">
            <a:solidFill>
              <a:srgbClr val="E127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9028928-0BE0-4E26-A61E-CA208E493276}"/>
              </a:ext>
            </a:extLst>
          </p:cNvPr>
          <p:cNvSpPr/>
          <p:nvPr/>
        </p:nvSpPr>
        <p:spPr>
          <a:xfrm>
            <a:off x="6765566" y="3507763"/>
            <a:ext cx="690880" cy="294641"/>
          </a:xfrm>
          <a:prstGeom prst="ellipse">
            <a:avLst/>
          </a:prstGeom>
          <a:noFill/>
          <a:ln w="28575">
            <a:solidFill>
              <a:srgbClr val="E127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文本框 11"/>
          <p:cNvSpPr txBox="1"/>
          <p:nvPr/>
        </p:nvSpPr>
        <p:spPr>
          <a:xfrm flipH="1">
            <a:off x="1237087" y="1632586"/>
            <a:ext cx="5206233" cy="461665"/>
          </a:xfrm>
          <a:prstGeom prst="rect">
            <a:avLst/>
          </a:prstGeom>
          <a:noFill/>
        </p:spPr>
        <p:txBody>
          <a:bodyPr wrap="square" rtlCol="0">
            <a:spAutoFit/>
          </a:bodyPr>
          <a:lstStyle/>
          <a:p>
            <a:r>
              <a:rPr lang="en-US" altLang="zh-CN" sz="2400" dirty="0" smtClean="0">
                <a:latin typeface="Arial" panose="020B0604020202020204" pitchFamily="34" charset="0"/>
                <a:cs typeface="Arial" panose="020B0604020202020204" pitchFamily="34" charset="0"/>
              </a:rPr>
              <a:t>Consider </a:t>
            </a:r>
            <a:r>
              <a:rPr lang="en-US" altLang="zh-CN" sz="2400" dirty="0">
                <a:latin typeface="Arial" panose="020B0604020202020204" pitchFamily="34" charset="0"/>
                <a:cs typeface="Arial" panose="020B0604020202020204" pitchFamily="34" charset="0"/>
              </a:rPr>
              <a:t>a window </a:t>
            </a:r>
            <a:r>
              <a:rPr lang="en-US" altLang="zh-CN" sz="2400" dirty="0" smtClean="0">
                <a:latin typeface="Arial" panose="020B0604020202020204" pitchFamily="34" charset="0"/>
                <a:cs typeface="Arial" panose="020B0604020202020204" pitchFamily="34" charset="0"/>
              </a:rPr>
              <a:t>of length </a:t>
            </a:r>
            <a:r>
              <a:rPr lang="en-US" altLang="zh-CN" sz="2400" dirty="0">
                <a:latin typeface="Arial" panose="020B0604020202020204" pitchFamily="34" charset="0"/>
                <a:cs typeface="Arial" panose="020B0604020202020204" pitchFamily="34" charset="0"/>
              </a:rPr>
              <a:t>2W</a:t>
            </a:r>
            <a:endParaRPr lang="zh-CN" altLang="en-US" sz="2400" dirty="0">
              <a:latin typeface="Arial" panose="020B0604020202020204" pitchFamily="34" charset="0"/>
              <a:cs typeface="Arial" panose="020B0604020202020204" pitchFamily="34" charset="0"/>
            </a:endParaRPr>
          </a:p>
        </p:txBody>
      </p:sp>
      <p:graphicFrame>
        <p:nvGraphicFramePr>
          <p:cNvPr id="16" name="对象 15"/>
          <p:cNvGraphicFramePr>
            <a:graphicFrameLocks noChangeAspect="1"/>
          </p:cNvGraphicFramePr>
          <p:nvPr>
            <p:extLst>
              <p:ext uri="{D42A27DB-BD31-4B8C-83A1-F6EECF244321}">
                <p14:modId xmlns:p14="http://schemas.microsoft.com/office/powerpoint/2010/main" val="2976078871"/>
              </p:ext>
            </p:extLst>
          </p:nvPr>
        </p:nvGraphicFramePr>
        <p:xfrm>
          <a:off x="3221038" y="2116138"/>
          <a:ext cx="5081587" cy="511175"/>
        </p:xfrm>
        <a:graphic>
          <a:graphicData uri="http://schemas.openxmlformats.org/presentationml/2006/ole">
            <mc:AlternateContent xmlns:mc="http://schemas.openxmlformats.org/markup-compatibility/2006">
              <mc:Choice xmlns:v="urn:schemas-microsoft-com:vml" Requires="v">
                <p:oleObj spid="_x0000_s1043" name="Equation" r:id="rId5" imgW="2527200" imgH="253800" progId="Equation.DSMT4">
                  <p:embed/>
                </p:oleObj>
              </mc:Choice>
              <mc:Fallback>
                <p:oleObj name="Equation" r:id="rId5" imgW="2527200" imgH="253800" progId="Equation.DSMT4">
                  <p:embed/>
                  <p:pic>
                    <p:nvPicPr>
                      <p:cNvPr id="0" name=""/>
                      <p:cNvPicPr/>
                      <p:nvPr/>
                    </p:nvPicPr>
                    <p:blipFill>
                      <a:blip r:embed="rId6"/>
                      <a:stretch>
                        <a:fillRect/>
                      </a:stretch>
                    </p:blipFill>
                    <p:spPr>
                      <a:xfrm>
                        <a:off x="3221038" y="2116138"/>
                        <a:ext cx="5081587" cy="511175"/>
                      </a:xfrm>
                      <a:prstGeom prst="rect">
                        <a:avLst/>
                      </a:prstGeom>
                    </p:spPr>
                  </p:pic>
                </p:oleObj>
              </mc:Fallback>
            </mc:AlternateContent>
          </a:graphicData>
        </a:graphic>
      </p:graphicFrame>
      <p:sp>
        <p:nvSpPr>
          <p:cNvPr id="25" name="文本框 24"/>
          <p:cNvSpPr txBox="1"/>
          <p:nvPr/>
        </p:nvSpPr>
        <p:spPr>
          <a:xfrm>
            <a:off x="1237087" y="2106172"/>
            <a:ext cx="2008883" cy="461665"/>
          </a:xfrm>
          <a:prstGeom prst="rect">
            <a:avLst/>
          </a:prstGeom>
          <a:noFill/>
        </p:spPr>
        <p:txBody>
          <a:bodyPr wrap="none" rtlCol="0">
            <a:spAutoFit/>
          </a:bodyPr>
          <a:lstStyle/>
          <a:p>
            <a:r>
              <a:rPr lang="en-US" altLang="zh-CN" sz="2400" dirty="0" smtClean="0">
                <a:latin typeface="Arial" panose="020B0604020202020204" pitchFamily="34" charset="0"/>
                <a:cs typeface="Arial" panose="020B0604020202020204" pitchFamily="34" charset="0"/>
              </a:rPr>
              <a:t>TRRS vector</a:t>
            </a:r>
            <a:r>
              <a:rPr lang="en-US" altLang="zh-CN" dirty="0" smtClean="0"/>
              <a:t>:</a:t>
            </a:r>
            <a:endParaRPr lang="zh-CN" altLang="en-US" dirty="0"/>
          </a:p>
        </p:txBody>
      </p:sp>
      <p:sp>
        <p:nvSpPr>
          <p:cNvPr id="26" name="文本框 25"/>
          <p:cNvSpPr txBox="1"/>
          <p:nvPr/>
        </p:nvSpPr>
        <p:spPr>
          <a:xfrm>
            <a:off x="1237087" y="2591931"/>
            <a:ext cx="2008883" cy="461665"/>
          </a:xfrm>
          <a:prstGeom prst="rect">
            <a:avLst/>
          </a:prstGeom>
          <a:noFill/>
        </p:spPr>
        <p:txBody>
          <a:bodyPr wrap="none" rtlCol="0">
            <a:spAutoFit/>
          </a:bodyPr>
          <a:lstStyle/>
          <a:p>
            <a:r>
              <a:rPr lang="en-US" altLang="zh-CN" sz="2400" dirty="0" smtClean="0">
                <a:latin typeface="Arial" panose="020B0604020202020204" pitchFamily="34" charset="0"/>
                <a:cs typeface="Arial" panose="020B0604020202020204" pitchFamily="34" charset="0"/>
              </a:rPr>
              <a:t>TRRS matrix</a:t>
            </a:r>
            <a:r>
              <a:rPr lang="en-US" altLang="zh-CN" dirty="0" smtClean="0"/>
              <a:t>:</a:t>
            </a:r>
            <a:endParaRPr lang="zh-CN" altLang="en-US" dirty="0"/>
          </a:p>
        </p:txBody>
      </p:sp>
      <p:graphicFrame>
        <p:nvGraphicFramePr>
          <p:cNvPr id="27" name="对象 26"/>
          <p:cNvGraphicFramePr>
            <a:graphicFrameLocks noChangeAspect="1"/>
          </p:cNvGraphicFramePr>
          <p:nvPr>
            <p:extLst>
              <p:ext uri="{D42A27DB-BD31-4B8C-83A1-F6EECF244321}">
                <p14:modId xmlns:p14="http://schemas.microsoft.com/office/powerpoint/2010/main" val="3194459499"/>
              </p:ext>
            </p:extLst>
          </p:nvPr>
        </p:nvGraphicFramePr>
        <p:xfrm>
          <a:off x="3245970" y="2637279"/>
          <a:ext cx="3830360" cy="478795"/>
        </p:xfrm>
        <a:graphic>
          <a:graphicData uri="http://schemas.openxmlformats.org/presentationml/2006/ole">
            <mc:AlternateContent xmlns:mc="http://schemas.openxmlformats.org/markup-compatibility/2006">
              <mc:Choice xmlns:v="urn:schemas-microsoft-com:vml" Requires="v">
                <p:oleObj spid="_x0000_s1044" name="Equation" r:id="rId7" imgW="1930320" imgH="241200" progId="Equation.DSMT4">
                  <p:embed/>
                </p:oleObj>
              </mc:Choice>
              <mc:Fallback>
                <p:oleObj name="Equation" r:id="rId7" imgW="1930320" imgH="241200" progId="Equation.DSMT4">
                  <p:embed/>
                  <p:pic>
                    <p:nvPicPr>
                      <p:cNvPr id="0" name=""/>
                      <p:cNvPicPr/>
                      <p:nvPr/>
                    </p:nvPicPr>
                    <p:blipFill>
                      <a:blip r:embed="rId8"/>
                      <a:stretch>
                        <a:fillRect/>
                      </a:stretch>
                    </p:blipFill>
                    <p:spPr>
                      <a:xfrm>
                        <a:off x="3245970" y="2637279"/>
                        <a:ext cx="3830360" cy="478795"/>
                      </a:xfrm>
                      <a:prstGeom prst="rect">
                        <a:avLst/>
                      </a:prstGeom>
                    </p:spPr>
                  </p:pic>
                </p:oleObj>
              </mc:Fallback>
            </mc:AlternateContent>
          </a:graphicData>
        </a:graphic>
      </p:graphicFrame>
      <p:sp>
        <p:nvSpPr>
          <p:cNvPr id="28" name="灯片编号占位符 3"/>
          <p:cNvSpPr txBox="1">
            <a:spLocks/>
          </p:cNvSpPr>
          <p:nvPr/>
        </p:nvSpPr>
        <p:spPr>
          <a:xfrm>
            <a:off x="8763000" y="65087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12</a:t>
            </a:r>
            <a:endParaRPr lang="en-US" dirty="0"/>
          </a:p>
        </p:txBody>
      </p:sp>
    </p:spTree>
    <p:extLst>
      <p:ext uri="{BB962C8B-B14F-4D97-AF65-F5344CB8AC3E}">
        <p14:creationId xmlns:p14="http://schemas.microsoft.com/office/powerpoint/2010/main" val="725865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inVertical)">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P spid="1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TRRS Matrix - Deviated retracing</a:t>
            </a:r>
            <a:endParaRPr lang="zh-CN" altLang="en-US" dirty="0"/>
          </a:p>
        </p:txBody>
      </p:sp>
      <p:sp>
        <p:nvSpPr>
          <p:cNvPr id="4" name="灯片编号占位符 3"/>
          <p:cNvSpPr>
            <a:spLocks noGrp="1"/>
          </p:cNvSpPr>
          <p:nvPr>
            <p:ph type="sldNum" sz="quarter" idx="12"/>
          </p:nvPr>
        </p:nvSpPr>
        <p:spPr/>
        <p:txBody>
          <a:bodyPr/>
          <a:lstStyle/>
          <a:p>
            <a:fld id="{C054A891-34DD-4E6A-BCFA-39DEC2CB2DB2}" type="slidenum">
              <a:rPr lang="en-US" smtClean="0"/>
              <a:t>13</a:t>
            </a:fld>
            <a:endParaRPr lang="en-US"/>
          </a:p>
        </p:txBody>
      </p:sp>
      <p:pic>
        <p:nvPicPr>
          <p:cNvPr id="5" name="Picture 6">
            <a:extLst>
              <a:ext uri="{FF2B5EF4-FFF2-40B4-BE49-F238E27FC236}">
                <a16:creationId xmlns:a16="http://schemas.microsoft.com/office/drawing/2014/main" id="{2F40E999-A833-4654-9D27-942AC3B71CA8}"/>
              </a:ext>
            </a:extLst>
          </p:cNvPr>
          <p:cNvPicPr>
            <a:picLocks noChangeAspect="1"/>
          </p:cNvPicPr>
          <p:nvPr/>
        </p:nvPicPr>
        <p:blipFill>
          <a:blip r:embed="rId3"/>
          <a:stretch>
            <a:fillRect/>
          </a:stretch>
        </p:blipFill>
        <p:spPr>
          <a:xfrm>
            <a:off x="1334281" y="2171260"/>
            <a:ext cx="2954970" cy="1138552"/>
          </a:xfrm>
          <a:prstGeom prst="rect">
            <a:avLst/>
          </a:prstGeom>
        </p:spPr>
      </p:pic>
      <p:pic>
        <p:nvPicPr>
          <p:cNvPr id="6" name="Picture 7">
            <a:extLst>
              <a:ext uri="{FF2B5EF4-FFF2-40B4-BE49-F238E27FC236}">
                <a16:creationId xmlns:a16="http://schemas.microsoft.com/office/drawing/2014/main" id="{1841C495-B487-4357-B8B3-904237277E3C}"/>
              </a:ext>
            </a:extLst>
          </p:cNvPr>
          <p:cNvPicPr>
            <a:picLocks noChangeAspect="1"/>
          </p:cNvPicPr>
          <p:nvPr/>
        </p:nvPicPr>
        <p:blipFill>
          <a:blip r:embed="rId4"/>
          <a:stretch>
            <a:fillRect/>
          </a:stretch>
        </p:blipFill>
        <p:spPr>
          <a:xfrm>
            <a:off x="5938854" y="1896798"/>
            <a:ext cx="5343491" cy="1919391"/>
          </a:xfrm>
          <a:prstGeom prst="rect">
            <a:avLst/>
          </a:prstGeom>
        </p:spPr>
      </p:pic>
      <p:sp>
        <p:nvSpPr>
          <p:cNvPr id="9" name="圆角矩形 52">
            <a:extLst>
              <a:ext uri="{FF2B5EF4-FFF2-40B4-BE49-F238E27FC236}">
                <a16:creationId xmlns:a16="http://schemas.microsoft.com/office/drawing/2014/main" id="{7183D1E2-FC8E-4CE4-81C2-6A5410DB65CC}"/>
              </a:ext>
            </a:extLst>
          </p:cNvPr>
          <p:cNvSpPr/>
          <p:nvPr/>
        </p:nvSpPr>
        <p:spPr>
          <a:xfrm>
            <a:off x="609600" y="4748965"/>
            <a:ext cx="10744200" cy="1070983"/>
          </a:xfrm>
          <a:prstGeom prst="roundRect">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000" b="1" dirty="0"/>
              <a:t>Which antenna pair(s) is aligned and what is the alignment delay?</a:t>
            </a:r>
          </a:p>
        </p:txBody>
      </p:sp>
      <p:graphicFrame>
        <p:nvGraphicFramePr>
          <p:cNvPr id="11" name="对象 10"/>
          <p:cNvGraphicFramePr>
            <a:graphicFrameLocks noChangeAspect="1"/>
          </p:cNvGraphicFramePr>
          <p:nvPr>
            <p:extLst>
              <p:ext uri="{D42A27DB-BD31-4B8C-83A1-F6EECF244321}">
                <p14:modId xmlns:p14="http://schemas.microsoft.com/office/powerpoint/2010/main" val="390439516"/>
              </p:ext>
            </p:extLst>
          </p:nvPr>
        </p:nvGraphicFramePr>
        <p:xfrm>
          <a:off x="1671305" y="3390730"/>
          <a:ext cx="2280921" cy="425772"/>
        </p:xfrm>
        <a:graphic>
          <a:graphicData uri="http://schemas.openxmlformats.org/presentationml/2006/ole">
            <mc:AlternateContent xmlns:mc="http://schemas.openxmlformats.org/markup-compatibility/2006">
              <mc:Choice xmlns:v="urn:schemas-microsoft-com:vml" Requires="v">
                <p:oleObj spid="_x0000_s2064" name="Equation" r:id="rId5" imgW="952200" imgH="177480" progId="Equation.DSMT4">
                  <p:embed/>
                </p:oleObj>
              </mc:Choice>
              <mc:Fallback>
                <p:oleObj name="Equation" r:id="rId5" imgW="952200" imgH="177480" progId="Equation.DSMT4">
                  <p:embed/>
                  <p:pic>
                    <p:nvPicPr>
                      <p:cNvPr id="0" name=""/>
                      <p:cNvPicPr/>
                      <p:nvPr/>
                    </p:nvPicPr>
                    <p:blipFill>
                      <a:blip r:embed="rId6"/>
                      <a:stretch>
                        <a:fillRect/>
                      </a:stretch>
                    </p:blipFill>
                    <p:spPr>
                      <a:xfrm>
                        <a:off x="1671305" y="3390730"/>
                        <a:ext cx="2280921" cy="425772"/>
                      </a:xfrm>
                      <a:prstGeom prst="rect">
                        <a:avLst/>
                      </a:prstGeom>
                    </p:spPr>
                  </p:pic>
                </p:oleObj>
              </mc:Fallback>
            </mc:AlternateContent>
          </a:graphicData>
        </a:graphic>
      </p:graphicFrame>
      <p:graphicFrame>
        <p:nvGraphicFramePr>
          <p:cNvPr id="12" name="对象 11"/>
          <p:cNvGraphicFramePr>
            <a:graphicFrameLocks noChangeAspect="1"/>
          </p:cNvGraphicFramePr>
          <p:nvPr>
            <p:extLst>
              <p:ext uri="{D42A27DB-BD31-4B8C-83A1-F6EECF244321}">
                <p14:modId xmlns:p14="http://schemas.microsoft.com/office/powerpoint/2010/main" val="1012273897"/>
              </p:ext>
            </p:extLst>
          </p:nvPr>
        </p:nvGraphicFramePr>
        <p:xfrm>
          <a:off x="1112933" y="3818237"/>
          <a:ext cx="1698832" cy="476865"/>
        </p:xfrm>
        <a:graphic>
          <a:graphicData uri="http://schemas.openxmlformats.org/presentationml/2006/ole">
            <mc:AlternateContent xmlns:mc="http://schemas.openxmlformats.org/markup-compatibility/2006">
              <mc:Choice xmlns:v="urn:schemas-microsoft-com:vml" Requires="v">
                <p:oleObj spid="_x0000_s2065" name="Equation" r:id="rId7" imgW="723600" imgH="203040" progId="Equation.DSMT4">
                  <p:embed/>
                </p:oleObj>
              </mc:Choice>
              <mc:Fallback>
                <p:oleObj name="Equation" r:id="rId7" imgW="723600" imgH="203040" progId="Equation.DSMT4">
                  <p:embed/>
                  <p:pic>
                    <p:nvPicPr>
                      <p:cNvPr id="0" name=""/>
                      <p:cNvPicPr/>
                      <p:nvPr/>
                    </p:nvPicPr>
                    <p:blipFill>
                      <a:blip r:embed="rId8"/>
                      <a:stretch>
                        <a:fillRect/>
                      </a:stretch>
                    </p:blipFill>
                    <p:spPr>
                      <a:xfrm>
                        <a:off x="1112933" y="3818237"/>
                        <a:ext cx="1698832" cy="476865"/>
                      </a:xfrm>
                      <a:prstGeom prst="rect">
                        <a:avLst/>
                      </a:prstGeom>
                    </p:spPr>
                  </p:pic>
                </p:oleObj>
              </mc:Fallback>
            </mc:AlternateContent>
          </a:graphicData>
        </a:graphic>
      </p:graphicFrame>
      <p:sp>
        <p:nvSpPr>
          <p:cNvPr id="13" name="文本框 12"/>
          <p:cNvSpPr txBox="1"/>
          <p:nvPr/>
        </p:nvSpPr>
        <p:spPr>
          <a:xfrm>
            <a:off x="2811765" y="3897420"/>
            <a:ext cx="3041217" cy="400110"/>
          </a:xfrm>
          <a:prstGeom prst="rect">
            <a:avLst/>
          </a:prstGeom>
          <a:noFill/>
        </p:spPr>
        <p:txBody>
          <a:bodyPr wrap="none" rtlCol="0">
            <a:spAutoFit/>
          </a:bodyPr>
          <a:lstStyle/>
          <a:p>
            <a:r>
              <a:rPr lang="en-US" altLang="zh-CN" sz="2000" dirty="0" smtClean="0">
                <a:latin typeface="Times New Roman" panose="02020603050405020304" pitchFamily="18" charset="0"/>
                <a:cs typeface="Times New Roman" panose="02020603050405020304" pitchFamily="18" charset="0"/>
              </a:rPr>
              <a:t>overestimated error : 3.53%</a:t>
            </a:r>
            <a:endParaRPr lang="zh-CN" alt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1278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6209F-A323-413E-9A97-BC968BA4750A}"/>
              </a:ext>
            </a:extLst>
          </p:cNvPr>
          <p:cNvSpPr>
            <a:spLocks noGrp="1"/>
          </p:cNvSpPr>
          <p:nvPr>
            <p:ph type="title"/>
          </p:nvPr>
        </p:nvSpPr>
        <p:spPr/>
        <p:txBody>
          <a:bodyPr/>
          <a:lstStyle/>
          <a:p>
            <a:r>
              <a:rPr lang="en-US" dirty="0"/>
              <a:t>Tracking Alignment Delay</a:t>
            </a:r>
          </a:p>
        </p:txBody>
      </p:sp>
      <p:sp>
        <p:nvSpPr>
          <p:cNvPr id="3" name="Content Placeholder 2">
            <a:extLst>
              <a:ext uri="{FF2B5EF4-FFF2-40B4-BE49-F238E27FC236}">
                <a16:creationId xmlns:a16="http://schemas.microsoft.com/office/drawing/2014/main" id="{C6105785-8D10-4506-BF40-3C40412F6D7F}"/>
              </a:ext>
            </a:extLst>
          </p:cNvPr>
          <p:cNvSpPr>
            <a:spLocks noGrp="1"/>
          </p:cNvSpPr>
          <p:nvPr>
            <p:ph idx="1"/>
          </p:nvPr>
        </p:nvSpPr>
        <p:spPr/>
        <p:txBody>
          <a:bodyPr/>
          <a:lstStyle/>
          <a:p>
            <a:r>
              <a:rPr lang="en-US" dirty="0"/>
              <a:t>Continuously track alignment delay via Dynamic Programming</a:t>
            </a:r>
          </a:p>
          <a:p>
            <a:pPr marL="0" indent="0">
              <a:buNone/>
            </a:pPr>
            <a:endParaRPr lang="en-US" dirty="0"/>
          </a:p>
        </p:txBody>
      </p:sp>
      <p:grpSp>
        <p:nvGrpSpPr>
          <p:cNvPr id="19" name="Group 18">
            <a:extLst>
              <a:ext uri="{FF2B5EF4-FFF2-40B4-BE49-F238E27FC236}">
                <a16:creationId xmlns:a16="http://schemas.microsoft.com/office/drawing/2014/main" id="{DC347682-8CA4-4684-BA7C-C2090757F761}"/>
              </a:ext>
            </a:extLst>
          </p:cNvPr>
          <p:cNvGrpSpPr/>
          <p:nvPr/>
        </p:nvGrpSpPr>
        <p:grpSpPr>
          <a:xfrm>
            <a:off x="6283960" y="2336863"/>
            <a:ext cx="5227473" cy="2463291"/>
            <a:chOff x="6283960" y="2204342"/>
            <a:chExt cx="5227473" cy="2463291"/>
          </a:xfrm>
        </p:grpSpPr>
        <p:pic>
          <p:nvPicPr>
            <p:cNvPr id="5" name="Picture 4">
              <a:extLst>
                <a:ext uri="{FF2B5EF4-FFF2-40B4-BE49-F238E27FC236}">
                  <a16:creationId xmlns:a16="http://schemas.microsoft.com/office/drawing/2014/main" id="{12311710-E1F3-4EC0-8728-34EAA3231F40}"/>
                </a:ext>
              </a:extLst>
            </p:cNvPr>
            <p:cNvPicPr>
              <a:picLocks noChangeAspect="1"/>
            </p:cNvPicPr>
            <p:nvPr/>
          </p:nvPicPr>
          <p:blipFill>
            <a:blip r:embed="rId3"/>
            <a:stretch>
              <a:fillRect/>
            </a:stretch>
          </p:blipFill>
          <p:spPr>
            <a:xfrm>
              <a:off x="7786535" y="2204342"/>
              <a:ext cx="3724898" cy="2449315"/>
            </a:xfrm>
            <a:prstGeom prst="rect">
              <a:avLst/>
            </a:prstGeom>
          </p:spPr>
        </p:pic>
        <p:cxnSp>
          <p:nvCxnSpPr>
            <p:cNvPr id="8" name="Straight Connector 7">
              <a:extLst>
                <a:ext uri="{FF2B5EF4-FFF2-40B4-BE49-F238E27FC236}">
                  <a16:creationId xmlns:a16="http://schemas.microsoft.com/office/drawing/2014/main" id="{25EE9073-71BB-4E8D-87CF-9823FAEC08F6}"/>
                </a:ext>
              </a:extLst>
            </p:cNvPr>
            <p:cNvCxnSpPr>
              <a:cxnSpLocks/>
            </p:cNvCxnSpPr>
            <p:nvPr/>
          </p:nvCxnSpPr>
          <p:spPr>
            <a:xfrm flipV="1">
              <a:off x="6283960" y="2254018"/>
              <a:ext cx="1864360" cy="359794"/>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0BCA032-89FB-435D-B961-87CC07845CF3}"/>
                </a:ext>
              </a:extLst>
            </p:cNvPr>
            <p:cNvCxnSpPr>
              <a:cxnSpLocks/>
            </p:cNvCxnSpPr>
            <p:nvPr/>
          </p:nvCxnSpPr>
          <p:spPr>
            <a:xfrm>
              <a:off x="6283960" y="4307839"/>
              <a:ext cx="1864360" cy="359794"/>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B75C1169-98BB-470B-8226-14EE9B0FAE3A}"/>
                </a:ext>
              </a:extLst>
            </p:cNvPr>
            <p:cNvSpPr/>
            <p:nvPr/>
          </p:nvSpPr>
          <p:spPr>
            <a:xfrm>
              <a:off x="7786535" y="2254018"/>
              <a:ext cx="3724898" cy="2399639"/>
            </a:xfrm>
            <a:prstGeom prst="roundRect">
              <a:avLst>
                <a:gd name="adj" fmla="val 13703"/>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966F842B-50CD-4CC6-94FD-E4C1F57E6482}"/>
              </a:ext>
            </a:extLst>
          </p:cNvPr>
          <p:cNvPicPr>
            <a:picLocks noChangeAspect="1"/>
          </p:cNvPicPr>
          <p:nvPr/>
        </p:nvPicPr>
        <p:blipFill>
          <a:blip r:embed="rId4"/>
          <a:stretch>
            <a:fillRect/>
          </a:stretch>
        </p:blipFill>
        <p:spPr>
          <a:xfrm>
            <a:off x="1055896" y="5726255"/>
            <a:ext cx="4701282" cy="466852"/>
          </a:xfrm>
          <a:prstGeom prst="rect">
            <a:avLst/>
          </a:prstGeom>
        </p:spPr>
      </p:pic>
      <p:pic>
        <p:nvPicPr>
          <p:cNvPr id="7" name="Picture 6">
            <a:extLst>
              <a:ext uri="{FF2B5EF4-FFF2-40B4-BE49-F238E27FC236}">
                <a16:creationId xmlns:a16="http://schemas.microsoft.com/office/drawing/2014/main" id="{40A89EF0-5A69-4BA8-8445-1CAFDC45A3C9}"/>
              </a:ext>
            </a:extLst>
          </p:cNvPr>
          <p:cNvPicPr>
            <a:picLocks noChangeAspect="1"/>
          </p:cNvPicPr>
          <p:nvPr/>
        </p:nvPicPr>
        <p:blipFill>
          <a:blip r:embed="rId5"/>
          <a:stretch>
            <a:fillRect/>
          </a:stretch>
        </p:blipFill>
        <p:spPr>
          <a:xfrm>
            <a:off x="183113" y="2679332"/>
            <a:ext cx="7467188" cy="2242500"/>
          </a:xfrm>
          <a:prstGeom prst="rect">
            <a:avLst/>
          </a:prstGeom>
        </p:spPr>
      </p:pic>
      <p:pic>
        <p:nvPicPr>
          <p:cNvPr id="18" name="Picture 17">
            <a:extLst>
              <a:ext uri="{FF2B5EF4-FFF2-40B4-BE49-F238E27FC236}">
                <a16:creationId xmlns:a16="http://schemas.microsoft.com/office/drawing/2014/main" id="{BBF10852-2C1B-45EA-AAB2-C41FE28B5C07}"/>
              </a:ext>
            </a:extLst>
          </p:cNvPr>
          <p:cNvPicPr>
            <a:picLocks noChangeAspect="1"/>
          </p:cNvPicPr>
          <p:nvPr/>
        </p:nvPicPr>
        <p:blipFill>
          <a:blip r:embed="rId6"/>
          <a:stretch>
            <a:fillRect/>
          </a:stretch>
        </p:blipFill>
        <p:spPr>
          <a:xfrm>
            <a:off x="215594" y="2648851"/>
            <a:ext cx="7467188" cy="2049697"/>
          </a:xfrm>
          <a:prstGeom prst="rect">
            <a:avLst/>
          </a:prstGeom>
        </p:spPr>
      </p:pic>
      <p:sp>
        <p:nvSpPr>
          <p:cNvPr id="21" name="Rectangle: Rounded Corners 20">
            <a:extLst>
              <a:ext uri="{FF2B5EF4-FFF2-40B4-BE49-F238E27FC236}">
                <a16:creationId xmlns:a16="http://schemas.microsoft.com/office/drawing/2014/main" id="{92EB86C4-372F-4EB2-AB88-6C32124689E1}"/>
              </a:ext>
            </a:extLst>
          </p:cNvPr>
          <p:cNvSpPr/>
          <p:nvPr/>
        </p:nvSpPr>
        <p:spPr>
          <a:xfrm>
            <a:off x="6096000" y="2746333"/>
            <a:ext cx="375920" cy="1694027"/>
          </a:xfrm>
          <a:prstGeom prst="roundRect">
            <a:avLst/>
          </a:prstGeom>
          <a:solidFill>
            <a:srgbClr val="FF0000">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11E1070A-273A-4693-A810-AAFFB52AC86F}"/>
              </a:ext>
            </a:extLst>
          </p:cNvPr>
          <p:cNvSpPr/>
          <p:nvPr/>
        </p:nvSpPr>
        <p:spPr>
          <a:xfrm>
            <a:off x="3588195" y="5778631"/>
            <a:ext cx="436880" cy="380747"/>
          </a:xfrm>
          <a:prstGeom prst="roundRect">
            <a:avLst/>
          </a:prstGeom>
          <a:noFill/>
          <a:ln w="28575">
            <a:solidFill>
              <a:srgbClr val="E127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5">
            <a:extLst>
              <a:ext uri="{FF2B5EF4-FFF2-40B4-BE49-F238E27FC236}">
                <a16:creationId xmlns:a16="http://schemas.microsoft.com/office/drawing/2014/main" id="{61853E64-074F-48F9-B55B-EDFF32712DFC}"/>
              </a:ext>
            </a:extLst>
          </p:cNvPr>
          <p:cNvCxnSpPr>
            <a:cxnSpLocks/>
            <a:stCxn id="22" idx="2"/>
            <a:endCxn id="44" idx="0"/>
          </p:cNvCxnSpPr>
          <p:nvPr/>
        </p:nvCxnSpPr>
        <p:spPr>
          <a:xfrm flipH="1">
            <a:off x="3438143" y="6159378"/>
            <a:ext cx="368492" cy="164010"/>
          </a:xfrm>
          <a:prstGeom prst="line">
            <a:avLst/>
          </a:prstGeom>
          <a:ln w="28575">
            <a:solidFill>
              <a:srgbClr val="FF000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Connector 5">
            <a:extLst>
              <a:ext uri="{FF2B5EF4-FFF2-40B4-BE49-F238E27FC236}">
                <a16:creationId xmlns:a16="http://schemas.microsoft.com/office/drawing/2014/main" id="{8B55B07A-BB57-44C7-B9EC-444F87E24251}"/>
              </a:ext>
            </a:extLst>
          </p:cNvPr>
          <p:cNvCxnSpPr>
            <a:cxnSpLocks/>
            <a:stCxn id="35" idx="2"/>
            <a:endCxn id="45" idx="0"/>
          </p:cNvCxnSpPr>
          <p:nvPr/>
        </p:nvCxnSpPr>
        <p:spPr>
          <a:xfrm>
            <a:off x="4998817" y="6159378"/>
            <a:ext cx="1009633" cy="197210"/>
          </a:xfrm>
          <a:prstGeom prst="line">
            <a:avLst/>
          </a:prstGeom>
          <a:ln w="28575">
            <a:solidFill>
              <a:srgbClr val="FF000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5" name="Rectangle: Rounded Corners 34">
            <a:extLst>
              <a:ext uri="{FF2B5EF4-FFF2-40B4-BE49-F238E27FC236}">
                <a16:creationId xmlns:a16="http://schemas.microsoft.com/office/drawing/2014/main" id="{4FF04796-24A0-4FB6-956B-168E3D4DDD9C}"/>
              </a:ext>
            </a:extLst>
          </p:cNvPr>
          <p:cNvSpPr/>
          <p:nvPr/>
        </p:nvSpPr>
        <p:spPr>
          <a:xfrm>
            <a:off x="4244669" y="5778631"/>
            <a:ext cx="1508295" cy="380747"/>
          </a:xfrm>
          <a:prstGeom prst="roundRect">
            <a:avLst/>
          </a:prstGeom>
          <a:noFill/>
          <a:ln w="28575">
            <a:solidFill>
              <a:srgbClr val="E127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DEC0C330-1109-4F5C-AEB1-C6B5197896AD}"/>
              </a:ext>
            </a:extLst>
          </p:cNvPr>
          <p:cNvPicPr>
            <a:picLocks noChangeAspect="1"/>
          </p:cNvPicPr>
          <p:nvPr/>
        </p:nvPicPr>
        <p:blipFill>
          <a:blip r:embed="rId7"/>
          <a:stretch>
            <a:fillRect/>
          </a:stretch>
        </p:blipFill>
        <p:spPr>
          <a:xfrm>
            <a:off x="1055896" y="5026314"/>
            <a:ext cx="6331712" cy="627540"/>
          </a:xfrm>
          <a:prstGeom prst="rect">
            <a:avLst/>
          </a:prstGeom>
        </p:spPr>
      </p:pic>
      <p:pic>
        <p:nvPicPr>
          <p:cNvPr id="38" name="Picture 37">
            <a:extLst>
              <a:ext uri="{FF2B5EF4-FFF2-40B4-BE49-F238E27FC236}">
                <a16:creationId xmlns:a16="http://schemas.microsoft.com/office/drawing/2014/main" id="{C5D16CC0-0524-4CA0-85A0-BA0925BA5DFC}"/>
              </a:ext>
            </a:extLst>
          </p:cNvPr>
          <p:cNvPicPr>
            <a:picLocks noChangeAspect="1"/>
          </p:cNvPicPr>
          <p:nvPr/>
        </p:nvPicPr>
        <p:blipFill>
          <a:blip r:embed="rId8"/>
          <a:stretch>
            <a:fillRect/>
          </a:stretch>
        </p:blipFill>
        <p:spPr>
          <a:xfrm>
            <a:off x="7903137" y="5471956"/>
            <a:ext cx="3491694" cy="651676"/>
          </a:xfrm>
          <a:prstGeom prst="rect">
            <a:avLst/>
          </a:prstGeom>
          <a:ln w="28575">
            <a:solidFill>
              <a:schemeClr val="accent6"/>
            </a:solidFill>
          </a:ln>
        </p:spPr>
      </p:pic>
      <p:sp>
        <p:nvSpPr>
          <p:cNvPr id="44" name="Rectangle 43">
            <a:extLst>
              <a:ext uri="{FF2B5EF4-FFF2-40B4-BE49-F238E27FC236}">
                <a16:creationId xmlns:a16="http://schemas.microsoft.com/office/drawing/2014/main" id="{6A9245AC-18F7-476F-AD93-2B7A71796468}"/>
              </a:ext>
            </a:extLst>
          </p:cNvPr>
          <p:cNvSpPr/>
          <p:nvPr/>
        </p:nvSpPr>
        <p:spPr>
          <a:xfrm>
            <a:off x="2775141" y="6323388"/>
            <a:ext cx="1326004" cy="369332"/>
          </a:xfrm>
          <a:prstGeom prst="rect">
            <a:avLst/>
          </a:prstGeom>
        </p:spPr>
        <p:txBody>
          <a:bodyPr wrap="none">
            <a:spAutoFit/>
          </a:bodyPr>
          <a:lstStyle/>
          <a:p>
            <a:pPr lvl="0"/>
            <a:r>
              <a:rPr lang="en-US" dirty="0">
                <a:solidFill>
                  <a:srgbClr val="FF0000"/>
                </a:solidFill>
                <a:latin typeface="Arial" panose="020B0604020202020204" pitchFamily="34" charset="0"/>
                <a:cs typeface="Arial" panose="020B0604020202020204" pitchFamily="34" charset="0"/>
              </a:rPr>
              <a:t>Peak </a:t>
            </a:r>
            <a:r>
              <a:rPr lang="en-US" dirty="0">
                <a:solidFill>
                  <a:srgbClr val="E12739"/>
                </a:solidFill>
                <a:latin typeface="Arial" panose="020B0604020202020204" pitchFamily="34" charset="0"/>
                <a:cs typeface="Arial" panose="020B0604020202020204" pitchFamily="34" charset="0"/>
              </a:rPr>
              <a:t>value</a:t>
            </a:r>
            <a:endParaRPr lang="en-US" dirty="0">
              <a:solidFill>
                <a:srgbClr val="E12739"/>
              </a:solidFill>
            </a:endParaRPr>
          </a:p>
        </p:txBody>
      </p:sp>
      <p:sp>
        <p:nvSpPr>
          <p:cNvPr id="45" name="Rectangle 44">
            <a:extLst>
              <a:ext uri="{FF2B5EF4-FFF2-40B4-BE49-F238E27FC236}">
                <a16:creationId xmlns:a16="http://schemas.microsoft.com/office/drawing/2014/main" id="{14ADE4D9-4080-4408-A0D7-1496D171044D}"/>
              </a:ext>
            </a:extLst>
          </p:cNvPr>
          <p:cNvSpPr/>
          <p:nvPr/>
        </p:nvSpPr>
        <p:spPr>
          <a:xfrm>
            <a:off x="4697835" y="6356588"/>
            <a:ext cx="2621230" cy="369332"/>
          </a:xfrm>
          <a:prstGeom prst="rect">
            <a:avLst/>
          </a:prstGeom>
        </p:spPr>
        <p:txBody>
          <a:bodyPr wrap="none">
            <a:spAutoFit/>
          </a:bodyPr>
          <a:lstStyle/>
          <a:p>
            <a:pPr lvl="0"/>
            <a:r>
              <a:rPr lang="en-US" dirty="0">
                <a:solidFill>
                  <a:srgbClr val="E12739"/>
                </a:solidFill>
                <a:latin typeface="Arial" panose="020B0604020202020204" pitchFamily="34" charset="0"/>
                <a:cs typeface="Arial" panose="020B0604020202020204" pitchFamily="34" charset="0"/>
              </a:rPr>
              <a:t>(negative) Cost function</a:t>
            </a:r>
            <a:endParaRPr lang="en-US" dirty="0">
              <a:solidFill>
                <a:srgbClr val="E12739"/>
              </a:solidFill>
            </a:endParaRPr>
          </a:p>
        </p:txBody>
      </p:sp>
      <p:sp>
        <p:nvSpPr>
          <p:cNvPr id="4" name="灯片编号占位符 3"/>
          <p:cNvSpPr>
            <a:spLocks noGrp="1"/>
          </p:cNvSpPr>
          <p:nvPr>
            <p:ph type="sldNum" sz="quarter" idx="12"/>
          </p:nvPr>
        </p:nvSpPr>
        <p:spPr/>
        <p:txBody>
          <a:bodyPr/>
          <a:lstStyle/>
          <a:p>
            <a:fld id="{C054A891-34DD-4E6A-BCFA-39DEC2CB2DB2}" type="slidenum">
              <a:rPr lang="en-US" smtClean="0"/>
              <a:t>14</a:t>
            </a:fld>
            <a:endParaRPr lang="en-US"/>
          </a:p>
        </p:txBody>
      </p:sp>
    </p:spTree>
    <p:extLst>
      <p:ext uri="{BB962C8B-B14F-4D97-AF65-F5344CB8AC3E}">
        <p14:creationId xmlns:p14="http://schemas.microsoft.com/office/powerpoint/2010/main" val="3482116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500"/>
                                        <p:tgtEl>
                                          <p:spTgt spid="44"/>
                                        </p:tgtEl>
                                      </p:cBhvr>
                                    </p:animEffect>
                                  </p:childTnLst>
                                </p:cTn>
                              </p:par>
                              <p:par>
                                <p:cTn id="17" presetID="10"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500"/>
                                        <p:tgtEl>
                                          <p:spTgt spid="4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barn(inVertical)">
                                      <p:cBhvr>
                                        <p:cTn id="27" dur="500"/>
                                        <p:tgtEl>
                                          <p:spTgt spid="38"/>
                                        </p:tgtEl>
                                      </p:cBhvr>
                                    </p:animEffect>
                                  </p:childTnLst>
                                </p:cTn>
                              </p:par>
                              <p:par>
                                <p:cTn id="28" presetID="22" presetClass="entr" presetSubtype="8"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5" grpId="0" animBg="1"/>
      <p:bldP spid="44" grpId="0"/>
      <p:bldP spid="4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6209F-A323-413E-9A97-BC968BA4750A}"/>
              </a:ext>
            </a:extLst>
          </p:cNvPr>
          <p:cNvSpPr>
            <a:spLocks noGrp="1"/>
          </p:cNvSpPr>
          <p:nvPr>
            <p:ph type="title"/>
          </p:nvPr>
        </p:nvSpPr>
        <p:spPr/>
        <p:txBody>
          <a:bodyPr/>
          <a:lstStyle/>
          <a:p>
            <a:r>
              <a:rPr lang="en-US" dirty="0"/>
              <a:t>Detecting Aligned Pairs</a:t>
            </a:r>
          </a:p>
        </p:txBody>
      </p:sp>
      <p:sp>
        <p:nvSpPr>
          <p:cNvPr id="3" name="Content Placeholder 2">
            <a:extLst>
              <a:ext uri="{FF2B5EF4-FFF2-40B4-BE49-F238E27FC236}">
                <a16:creationId xmlns:a16="http://schemas.microsoft.com/office/drawing/2014/main" id="{C6105785-8D10-4506-BF40-3C40412F6D7F}"/>
              </a:ext>
            </a:extLst>
          </p:cNvPr>
          <p:cNvSpPr>
            <a:spLocks noGrp="1"/>
          </p:cNvSpPr>
          <p:nvPr>
            <p:ph idx="1"/>
          </p:nvPr>
        </p:nvSpPr>
        <p:spPr>
          <a:xfrm>
            <a:off x="1003090" y="1825625"/>
            <a:ext cx="10515600" cy="4351338"/>
          </a:xfrm>
        </p:spPr>
        <p:txBody>
          <a:bodyPr/>
          <a:lstStyle/>
          <a:p>
            <a:pPr marL="0" indent="0">
              <a:buNone/>
            </a:pPr>
            <a:endParaRPr lang="en-US" dirty="0"/>
          </a:p>
        </p:txBody>
      </p:sp>
      <p:sp>
        <p:nvSpPr>
          <p:cNvPr id="20" name="Rectangle 19">
            <a:extLst>
              <a:ext uri="{FF2B5EF4-FFF2-40B4-BE49-F238E27FC236}">
                <a16:creationId xmlns:a16="http://schemas.microsoft.com/office/drawing/2014/main" id="{6058A9A6-F298-449C-8D9D-26472A4B7CD1}"/>
              </a:ext>
            </a:extLst>
          </p:cNvPr>
          <p:cNvSpPr/>
          <p:nvPr/>
        </p:nvSpPr>
        <p:spPr>
          <a:xfrm>
            <a:off x="1121980" y="5844487"/>
            <a:ext cx="10673233" cy="867930"/>
          </a:xfrm>
          <a:prstGeom prst="rect">
            <a:avLst/>
          </a:prstGeom>
        </p:spPr>
        <p:txBody>
          <a:bodyPr wrap="square">
            <a:spAutoFit/>
          </a:bodyPr>
          <a:lstStyle/>
          <a:p>
            <a:pPr marL="228600" lvl="0" indent="-228600">
              <a:lnSpc>
                <a:spcPct val="90000"/>
              </a:lnSpc>
              <a:spcBef>
                <a:spcPts val="1000"/>
              </a:spcBef>
              <a:buFont typeface="Arial" panose="020B0604020202020204" pitchFamily="34" charset="0"/>
              <a:buChar char="•"/>
            </a:pPr>
            <a:r>
              <a:rPr lang="en-US" sz="2800" dirty="0">
                <a:solidFill>
                  <a:prstClr val="black"/>
                </a:solidFill>
              </a:rPr>
              <a:t>Detect the top </a:t>
            </a:r>
            <a:r>
              <a:rPr lang="en-US" sz="2800" dirty="0">
                <a:solidFill>
                  <a:srgbClr val="E12739"/>
                </a:solidFill>
              </a:rPr>
              <a:t>two</a:t>
            </a:r>
            <a:r>
              <a:rPr lang="en-US" sz="2800" dirty="0">
                <a:solidFill>
                  <a:prstClr val="black"/>
                </a:solidFill>
              </a:rPr>
              <a:t> aligned pairs by </a:t>
            </a:r>
            <a:r>
              <a:rPr lang="en-US" sz="2800" dirty="0">
                <a:solidFill>
                  <a:srgbClr val="E12739"/>
                </a:solidFill>
              </a:rPr>
              <a:t>TRRS peaks</a:t>
            </a:r>
            <a:r>
              <a:rPr lang="en-US" sz="2800" dirty="0">
                <a:solidFill>
                  <a:prstClr val="black"/>
                </a:solidFill>
              </a:rPr>
              <a:t>, </a:t>
            </a:r>
            <a:r>
              <a:rPr lang="en-US" sz="2800" dirty="0">
                <a:solidFill>
                  <a:srgbClr val="E12739"/>
                </a:solidFill>
              </a:rPr>
              <a:t>continuity</a:t>
            </a:r>
            <a:r>
              <a:rPr lang="en-US" sz="2800" dirty="0">
                <a:solidFill>
                  <a:prstClr val="black"/>
                </a:solidFill>
              </a:rPr>
              <a:t> and </a:t>
            </a:r>
            <a:r>
              <a:rPr lang="en-US" sz="2800" dirty="0">
                <a:solidFill>
                  <a:srgbClr val="E12739"/>
                </a:solidFill>
              </a:rPr>
              <a:t>smoothness</a:t>
            </a:r>
            <a:r>
              <a:rPr lang="en-US" sz="2800" dirty="0">
                <a:solidFill>
                  <a:prstClr val="black"/>
                </a:solidFill>
              </a:rPr>
              <a:t> of the peak trace, and the </a:t>
            </a:r>
            <a:r>
              <a:rPr lang="en-US" sz="2800" dirty="0">
                <a:solidFill>
                  <a:srgbClr val="E12739"/>
                </a:solidFill>
              </a:rPr>
              <a:t>orientations</a:t>
            </a:r>
            <a:r>
              <a:rPr lang="en-US" sz="2800" dirty="0">
                <a:solidFill>
                  <a:prstClr val="black"/>
                </a:solidFill>
              </a:rPr>
              <a:t> they indicate</a:t>
            </a:r>
          </a:p>
        </p:txBody>
      </p:sp>
      <p:sp>
        <p:nvSpPr>
          <p:cNvPr id="4" name="灯片编号占位符 3"/>
          <p:cNvSpPr>
            <a:spLocks noGrp="1"/>
          </p:cNvSpPr>
          <p:nvPr>
            <p:ph type="sldNum" sz="quarter" idx="12"/>
          </p:nvPr>
        </p:nvSpPr>
        <p:spPr/>
        <p:txBody>
          <a:bodyPr/>
          <a:lstStyle/>
          <a:p>
            <a:fld id="{C054A891-34DD-4E6A-BCFA-39DEC2CB2DB2}" type="slidenum">
              <a:rPr lang="en-US" smtClean="0"/>
              <a:t>15</a:t>
            </a:fld>
            <a:endParaRPr lang="en-US" dirty="0"/>
          </a:p>
        </p:txBody>
      </p:sp>
      <p:pic>
        <p:nvPicPr>
          <p:cNvPr id="6" name="Picture 5">
            <a:extLst>
              <a:ext uri="{FF2B5EF4-FFF2-40B4-BE49-F238E27FC236}">
                <a16:creationId xmlns:a16="http://schemas.microsoft.com/office/drawing/2014/main" id="{858A1B30-931F-4C0F-8CD8-A8C6145ED9E9}"/>
              </a:ext>
            </a:extLst>
          </p:cNvPr>
          <p:cNvPicPr>
            <a:picLocks noChangeAspect="1"/>
          </p:cNvPicPr>
          <p:nvPr/>
        </p:nvPicPr>
        <p:blipFill rotWithShape="1">
          <a:blip r:embed="rId3"/>
          <a:srcRect l="6451" r="8122"/>
          <a:stretch/>
        </p:blipFill>
        <p:spPr>
          <a:xfrm>
            <a:off x="1886712" y="1439220"/>
            <a:ext cx="10223291" cy="4405267"/>
          </a:xfrm>
          <a:prstGeom prst="rect">
            <a:avLst/>
          </a:prstGeom>
        </p:spPr>
      </p:pic>
      <p:sp>
        <p:nvSpPr>
          <p:cNvPr id="10" name="TextBox 9">
            <a:extLst>
              <a:ext uri="{FF2B5EF4-FFF2-40B4-BE49-F238E27FC236}">
                <a16:creationId xmlns:a16="http://schemas.microsoft.com/office/drawing/2014/main" id="{A5AA5BC0-3D5B-491B-A014-E3323E194CD1}"/>
              </a:ext>
            </a:extLst>
          </p:cNvPr>
          <p:cNvSpPr txBox="1"/>
          <p:nvPr/>
        </p:nvSpPr>
        <p:spPr>
          <a:xfrm>
            <a:off x="3073869" y="1400272"/>
            <a:ext cx="800219"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1 vs 2</a:t>
            </a:r>
          </a:p>
        </p:txBody>
      </p:sp>
      <p:sp>
        <p:nvSpPr>
          <p:cNvPr id="12" name="TextBox 11">
            <a:extLst>
              <a:ext uri="{FF2B5EF4-FFF2-40B4-BE49-F238E27FC236}">
                <a16:creationId xmlns:a16="http://schemas.microsoft.com/office/drawing/2014/main" id="{8D9A2BAA-F7DD-4756-9D80-64E819182C74}"/>
              </a:ext>
            </a:extLst>
          </p:cNvPr>
          <p:cNvSpPr txBox="1"/>
          <p:nvPr/>
        </p:nvSpPr>
        <p:spPr>
          <a:xfrm>
            <a:off x="4962901" y="1407457"/>
            <a:ext cx="800219"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1 vs 3</a:t>
            </a:r>
          </a:p>
        </p:txBody>
      </p:sp>
      <p:sp>
        <p:nvSpPr>
          <p:cNvPr id="13" name="TextBox 12">
            <a:extLst>
              <a:ext uri="{FF2B5EF4-FFF2-40B4-BE49-F238E27FC236}">
                <a16:creationId xmlns:a16="http://schemas.microsoft.com/office/drawing/2014/main" id="{9EDB525E-428E-4C2F-AD83-5E9912212CCF}"/>
              </a:ext>
            </a:extLst>
          </p:cNvPr>
          <p:cNvSpPr txBox="1"/>
          <p:nvPr/>
        </p:nvSpPr>
        <p:spPr>
          <a:xfrm>
            <a:off x="6965615" y="1407457"/>
            <a:ext cx="800219"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1 vs 4</a:t>
            </a:r>
          </a:p>
        </p:txBody>
      </p:sp>
      <p:sp>
        <p:nvSpPr>
          <p:cNvPr id="15" name="TextBox 14">
            <a:extLst>
              <a:ext uri="{FF2B5EF4-FFF2-40B4-BE49-F238E27FC236}">
                <a16:creationId xmlns:a16="http://schemas.microsoft.com/office/drawing/2014/main" id="{3A75390A-08A5-4830-9D25-89145A401C4D}"/>
              </a:ext>
            </a:extLst>
          </p:cNvPr>
          <p:cNvSpPr txBox="1"/>
          <p:nvPr/>
        </p:nvSpPr>
        <p:spPr>
          <a:xfrm>
            <a:off x="8801917" y="1407457"/>
            <a:ext cx="800219"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1 vs 5</a:t>
            </a:r>
          </a:p>
        </p:txBody>
      </p:sp>
      <p:sp>
        <p:nvSpPr>
          <p:cNvPr id="16" name="TextBox 15">
            <a:extLst>
              <a:ext uri="{FF2B5EF4-FFF2-40B4-BE49-F238E27FC236}">
                <a16:creationId xmlns:a16="http://schemas.microsoft.com/office/drawing/2014/main" id="{8D9CD6CD-36C7-47BD-BA03-AB5DBEE7D0BF}"/>
              </a:ext>
            </a:extLst>
          </p:cNvPr>
          <p:cNvSpPr txBox="1"/>
          <p:nvPr/>
        </p:nvSpPr>
        <p:spPr>
          <a:xfrm>
            <a:off x="10701093" y="1400272"/>
            <a:ext cx="800219"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1 vs 6</a:t>
            </a:r>
          </a:p>
        </p:txBody>
      </p:sp>
      <p:sp>
        <p:nvSpPr>
          <p:cNvPr id="17" name="TextBox 16">
            <a:extLst>
              <a:ext uri="{FF2B5EF4-FFF2-40B4-BE49-F238E27FC236}">
                <a16:creationId xmlns:a16="http://schemas.microsoft.com/office/drawing/2014/main" id="{9BA9DFCA-C101-4998-97B6-257A5BCF4D3D}"/>
              </a:ext>
            </a:extLst>
          </p:cNvPr>
          <p:cNvSpPr txBox="1"/>
          <p:nvPr/>
        </p:nvSpPr>
        <p:spPr>
          <a:xfrm>
            <a:off x="3073869" y="2764783"/>
            <a:ext cx="800219"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2 vs 3</a:t>
            </a:r>
          </a:p>
        </p:txBody>
      </p:sp>
      <p:sp>
        <p:nvSpPr>
          <p:cNvPr id="18" name="TextBox 17">
            <a:extLst>
              <a:ext uri="{FF2B5EF4-FFF2-40B4-BE49-F238E27FC236}">
                <a16:creationId xmlns:a16="http://schemas.microsoft.com/office/drawing/2014/main" id="{3E3F2942-F90A-453E-93F6-AC8C9E507DD2}"/>
              </a:ext>
            </a:extLst>
          </p:cNvPr>
          <p:cNvSpPr txBox="1"/>
          <p:nvPr/>
        </p:nvSpPr>
        <p:spPr>
          <a:xfrm>
            <a:off x="4962901" y="2771968"/>
            <a:ext cx="800219"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2 vs 4</a:t>
            </a:r>
          </a:p>
        </p:txBody>
      </p:sp>
      <p:sp>
        <p:nvSpPr>
          <p:cNvPr id="19" name="TextBox 18">
            <a:extLst>
              <a:ext uri="{FF2B5EF4-FFF2-40B4-BE49-F238E27FC236}">
                <a16:creationId xmlns:a16="http://schemas.microsoft.com/office/drawing/2014/main" id="{DB442938-42DC-47DC-AB06-926E5D7E938A}"/>
              </a:ext>
            </a:extLst>
          </p:cNvPr>
          <p:cNvSpPr txBox="1"/>
          <p:nvPr/>
        </p:nvSpPr>
        <p:spPr>
          <a:xfrm>
            <a:off x="6965615" y="2771968"/>
            <a:ext cx="800219"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2 vs 5</a:t>
            </a:r>
          </a:p>
        </p:txBody>
      </p:sp>
      <p:sp>
        <p:nvSpPr>
          <p:cNvPr id="21" name="TextBox 20">
            <a:extLst>
              <a:ext uri="{FF2B5EF4-FFF2-40B4-BE49-F238E27FC236}">
                <a16:creationId xmlns:a16="http://schemas.microsoft.com/office/drawing/2014/main" id="{4B8C89A7-2AC8-4C4B-9D98-C3A3F083A5C2}"/>
              </a:ext>
            </a:extLst>
          </p:cNvPr>
          <p:cNvSpPr txBox="1"/>
          <p:nvPr/>
        </p:nvSpPr>
        <p:spPr>
          <a:xfrm>
            <a:off x="8801917" y="2771968"/>
            <a:ext cx="800219"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2 vs 6</a:t>
            </a:r>
          </a:p>
        </p:txBody>
      </p:sp>
      <p:sp>
        <p:nvSpPr>
          <p:cNvPr id="22" name="TextBox 21">
            <a:extLst>
              <a:ext uri="{FF2B5EF4-FFF2-40B4-BE49-F238E27FC236}">
                <a16:creationId xmlns:a16="http://schemas.microsoft.com/office/drawing/2014/main" id="{BE3C1CD8-3800-4787-ACE4-55F60427E430}"/>
              </a:ext>
            </a:extLst>
          </p:cNvPr>
          <p:cNvSpPr txBox="1"/>
          <p:nvPr/>
        </p:nvSpPr>
        <p:spPr>
          <a:xfrm>
            <a:off x="10701093" y="2764783"/>
            <a:ext cx="800219"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3 vs 4</a:t>
            </a:r>
          </a:p>
        </p:txBody>
      </p:sp>
      <p:sp>
        <p:nvSpPr>
          <p:cNvPr id="23" name="TextBox 22">
            <a:extLst>
              <a:ext uri="{FF2B5EF4-FFF2-40B4-BE49-F238E27FC236}">
                <a16:creationId xmlns:a16="http://schemas.microsoft.com/office/drawing/2014/main" id="{20C3F9F5-3DB4-4B2A-B591-56E96C526848}"/>
              </a:ext>
            </a:extLst>
          </p:cNvPr>
          <p:cNvSpPr txBox="1"/>
          <p:nvPr/>
        </p:nvSpPr>
        <p:spPr>
          <a:xfrm>
            <a:off x="3073869" y="4087643"/>
            <a:ext cx="800219"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3 vs 5</a:t>
            </a:r>
          </a:p>
        </p:txBody>
      </p:sp>
      <p:sp>
        <p:nvSpPr>
          <p:cNvPr id="24" name="TextBox 23">
            <a:extLst>
              <a:ext uri="{FF2B5EF4-FFF2-40B4-BE49-F238E27FC236}">
                <a16:creationId xmlns:a16="http://schemas.microsoft.com/office/drawing/2014/main" id="{AB6B1609-B705-4220-B946-0B3FB611A864}"/>
              </a:ext>
            </a:extLst>
          </p:cNvPr>
          <p:cNvSpPr txBox="1"/>
          <p:nvPr/>
        </p:nvSpPr>
        <p:spPr>
          <a:xfrm>
            <a:off x="4962901" y="4094828"/>
            <a:ext cx="800219"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3 vs 6</a:t>
            </a:r>
          </a:p>
        </p:txBody>
      </p:sp>
      <p:sp>
        <p:nvSpPr>
          <p:cNvPr id="25" name="TextBox 24">
            <a:extLst>
              <a:ext uri="{FF2B5EF4-FFF2-40B4-BE49-F238E27FC236}">
                <a16:creationId xmlns:a16="http://schemas.microsoft.com/office/drawing/2014/main" id="{4CEC01B3-A583-4AFE-8C79-8B30691E338F}"/>
              </a:ext>
            </a:extLst>
          </p:cNvPr>
          <p:cNvSpPr txBox="1"/>
          <p:nvPr/>
        </p:nvSpPr>
        <p:spPr>
          <a:xfrm>
            <a:off x="6965615" y="4094828"/>
            <a:ext cx="800219"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4 vs 5</a:t>
            </a:r>
          </a:p>
        </p:txBody>
      </p:sp>
      <p:sp>
        <p:nvSpPr>
          <p:cNvPr id="26" name="TextBox 25">
            <a:extLst>
              <a:ext uri="{FF2B5EF4-FFF2-40B4-BE49-F238E27FC236}">
                <a16:creationId xmlns:a16="http://schemas.microsoft.com/office/drawing/2014/main" id="{1DE8F8E4-1673-436C-BEDE-E54A5C4ED086}"/>
              </a:ext>
            </a:extLst>
          </p:cNvPr>
          <p:cNvSpPr txBox="1"/>
          <p:nvPr/>
        </p:nvSpPr>
        <p:spPr>
          <a:xfrm>
            <a:off x="8801917" y="4094828"/>
            <a:ext cx="800219"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4 vs 6</a:t>
            </a:r>
          </a:p>
        </p:txBody>
      </p:sp>
      <p:sp>
        <p:nvSpPr>
          <p:cNvPr id="27" name="TextBox 26">
            <a:extLst>
              <a:ext uri="{FF2B5EF4-FFF2-40B4-BE49-F238E27FC236}">
                <a16:creationId xmlns:a16="http://schemas.microsoft.com/office/drawing/2014/main" id="{6948D178-D263-4F71-A5AF-24058B88B24A}"/>
              </a:ext>
            </a:extLst>
          </p:cNvPr>
          <p:cNvSpPr txBox="1"/>
          <p:nvPr/>
        </p:nvSpPr>
        <p:spPr>
          <a:xfrm>
            <a:off x="10701093" y="4087643"/>
            <a:ext cx="800219"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5 vs 6</a:t>
            </a:r>
          </a:p>
        </p:txBody>
      </p:sp>
      <p:sp>
        <p:nvSpPr>
          <p:cNvPr id="28" name="Rectangle: Rounded Corners 27">
            <a:extLst>
              <a:ext uri="{FF2B5EF4-FFF2-40B4-BE49-F238E27FC236}">
                <a16:creationId xmlns:a16="http://schemas.microsoft.com/office/drawing/2014/main" id="{F70EC901-9ADC-4BC2-893B-5B7FC9CB17D5}"/>
              </a:ext>
            </a:extLst>
          </p:cNvPr>
          <p:cNvSpPr/>
          <p:nvPr/>
        </p:nvSpPr>
        <p:spPr>
          <a:xfrm>
            <a:off x="4521487" y="1729637"/>
            <a:ext cx="315189" cy="989180"/>
          </a:xfrm>
          <a:prstGeom prst="roundRect">
            <a:avLst/>
          </a:prstGeom>
          <a:solidFill>
            <a:srgbClr val="FF0000">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7A195BB9-966D-4031-A8E8-42A82556F47F}"/>
              </a:ext>
            </a:extLst>
          </p:cNvPr>
          <p:cNvSpPr/>
          <p:nvPr/>
        </p:nvSpPr>
        <p:spPr>
          <a:xfrm>
            <a:off x="5384927" y="1741924"/>
            <a:ext cx="378193" cy="989180"/>
          </a:xfrm>
          <a:prstGeom prst="roundRect">
            <a:avLst/>
          </a:prstGeom>
          <a:solidFill>
            <a:srgbClr val="00B0F0">
              <a:alpha val="40000"/>
            </a:srgb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78679205-56E2-4BA6-9683-141DE52DA73A}"/>
              </a:ext>
            </a:extLst>
          </p:cNvPr>
          <p:cNvSpPr/>
          <p:nvPr/>
        </p:nvSpPr>
        <p:spPr>
          <a:xfrm>
            <a:off x="10701093" y="1722451"/>
            <a:ext cx="421624" cy="989180"/>
          </a:xfrm>
          <a:prstGeom prst="roundRect">
            <a:avLst/>
          </a:prstGeom>
          <a:solidFill>
            <a:srgbClr val="FBD113">
              <a:alpha val="40000"/>
            </a:srgbClr>
          </a:solidFill>
          <a:ln>
            <a:solidFill>
              <a:srgbClr val="FBD1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D0DB155F-D3A8-454C-B26C-4E65B725D3E7}"/>
              </a:ext>
            </a:extLst>
          </p:cNvPr>
          <p:cNvSpPr/>
          <p:nvPr/>
        </p:nvSpPr>
        <p:spPr>
          <a:xfrm>
            <a:off x="11500402" y="1741924"/>
            <a:ext cx="421624" cy="989180"/>
          </a:xfrm>
          <a:prstGeom prst="roundRect">
            <a:avLst/>
          </a:prstGeom>
          <a:solidFill>
            <a:schemeClr val="bg1">
              <a:lumMod val="50000"/>
              <a:alpha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46651CB8-86F9-4705-8A33-A6D929ADB00C}"/>
              </a:ext>
            </a:extLst>
          </p:cNvPr>
          <p:cNvSpPr/>
          <p:nvPr/>
        </p:nvSpPr>
        <p:spPr>
          <a:xfrm>
            <a:off x="10701093" y="3046269"/>
            <a:ext cx="409616" cy="989180"/>
          </a:xfrm>
          <a:prstGeom prst="roundRect">
            <a:avLst/>
          </a:prstGeom>
          <a:solidFill>
            <a:srgbClr val="FBD113">
              <a:alpha val="40000"/>
            </a:srgbClr>
          </a:solidFill>
          <a:ln>
            <a:solidFill>
              <a:srgbClr val="FBD1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19CDE892-9340-42B6-B579-B275803B0C14}"/>
              </a:ext>
            </a:extLst>
          </p:cNvPr>
          <p:cNvSpPr/>
          <p:nvPr/>
        </p:nvSpPr>
        <p:spPr>
          <a:xfrm>
            <a:off x="11529322" y="3065742"/>
            <a:ext cx="380695" cy="989180"/>
          </a:xfrm>
          <a:prstGeom prst="roundRect">
            <a:avLst/>
          </a:prstGeom>
          <a:solidFill>
            <a:schemeClr val="bg1">
              <a:lumMod val="50000"/>
              <a:alpha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9D136A5C-D616-463C-B85B-974DE9B16E64}"/>
              </a:ext>
            </a:extLst>
          </p:cNvPr>
          <p:cNvSpPr/>
          <p:nvPr/>
        </p:nvSpPr>
        <p:spPr>
          <a:xfrm>
            <a:off x="8426339" y="4346816"/>
            <a:ext cx="315189" cy="989180"/>
          </a:xfrm>
          <a:prstGeom prst="roundRect">
            <a:avLst/>
          </a:prstGeom>
          <a:solidFill>
            <a:srgbClr val="FF0000">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66AFC299-8DA7-402C-9139-009C240A84F9}"/>
              </a:ext>
            </a:extLst>
          </p:cNvPr>
          <p:cNvSpPr/>
          <p:nvPr/>
        </p:nvSpPr>
        <p:spPr>
          <a:xfrm>
            <a:off x="9289780" y="4359103"/>
            <a:ext cx="323113" cy="989180"/>
          </a:xfrm>
          <a:prstGeom prst="roundRect">
            <a:avLst/>
          </a:prstGeom>
          <a:solidFill>
            <a:srgbClr val="00B0F0">
              <a:alpha val="40000"/>
            </a:srgb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DCB12D49-BC57-834C-B0C8-DEC4F43F78E6}"/>
              </a:ext>
            </a:extLst>
          </p:cNvPr>
          <p:cNvGrpSpPr/>
          <p:nvPr/>
        </p:nvGrpSpPr>
        <p:grpSpPr>
          <a:xfrm>
            <a:off x="300081" y="3098608"/>
            <a:ext cx="1724147" cy="1424399"/>
            <a:chOff x="7278833" y="14821"/>
            <a:chExt cx="1724147" cy="1424399"/>
          </a:xfrm>
        </p:grpSpPr>
        <p:sp>
          <p:nvSpPr>
            <p:cNvPr id="5" name="Hexagon 4">
              <a:extLst>
                <a:ext uri="{FF2B5EF4-FFF2-40B4-BE49-F238E27FC236}">
                  <a16:creationId xmlns:a16="http://schemas.microsoft.com/office/drawing/2014/main" id="{3B0A9FDD-E190-1E44-90DB-1EFDC10D8228}"/>
                </a:ext>
              </a:extLst>
            </p:cNvPr>
            <p:cNvSpPr/>
            <p:nvPr/>
          </p:nvSpPr>
          <p:spPr>
            <a:xfrm>
              <a:off x="7600010" y="208693"/>
              <a:ext cx="1057316" cy="984724"/>
            </a:xfrm>
            <a:prstGeom prst="hexagon">
              <a:avLst/>
            </a:prstGeom>
            <a:ln w="254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1AEE59B9-759D-E44B-9700-C7D60F10F82A}"/>
                </a:ext>
              </a:extLst>
            </p:cNvPr>
            <p:cNvSpPr txBox="1"/>
            <p:nvPr/>
          </p:nvSpPr>
          <p:spPr>
            <a:xfrm>
              <a:off x="7535653" y="14821"/>
              <a:ext cx="372082" cy="369332"/>
            </a:xfrm>
            <a:prstGeom prst="rect">
              <a:avLst/>
            </a:prstGeom>
            <a:noFill/>
          </p:spPr>
          <p:txBody>
            <a:bodyPr wrap="square" rtlCol="0">
              <a:spAutoFit/>
            </a:bodyPr>
            <a:lstStyle/>
            <a:p>
              <a:r>
                <a:rPr lang="en-US" dirty="0"/>
                <a:t>1</a:t>
              </a:r>
            </a:p>
          </p:txBody>
        </p:sp>
        <p:sp>
          <p:nvSpPr>
            <p:cNvPr id="38" name="TextBox 37">
              <a:extLst>
                <a:ext uri="{FF2B5EF4-FFF2-40B4-BE49-F238E27FC236}">
                  <a16:creationId xmlns:a16="http://schemas.microsoft.com/office/drawing/2014/main" id="{1FA64D5C-8D3D-9D48-8538-54DF2C14BA08}"/>
                </a:ext>
              </a:extLst>
            </p:cNvPr>
            <p:cNvSpPr txBox="1"/>
            <p:nvPr/>
          </p:nvSpPr>
          <p:spPr>
            <a:xfrm>
              <a:off x="7278833" y="539633"/>
              <a:ext cx="372082" cy="369332"/>
            </a:xfrm>
            <a:prstGeom prst="rect">
              <a:avLst/>
            </a:prstGeom>
            <a:noFill/>
          </p:spPr>
          <p:txBody>
            <a:bodyPr wrap="square" rtlCol="0">
              <a:spAutoFit/>
            </a:bodyPr>
            <a:lstStyle/>
            <a:p>
              <a:r>
                <a:rPr lang="en-US" dirty="0"/>
                <a:t>2</a:t>
              </a:r>
            </a:p>
          </p:txBody>
        </p:sp>
        <p:sp>
          <p:nvSpPr>
            <p:cNvPr id="40" name="TextBox 39">
              <a:extLst>
                <a:ext uri="{FF2B5EF4-FFF2-40B4-BE49-F238E27FC236}">
                  <a16:creationId xmlns:a16="http://schemas.microsoft.com/office/drawing/2014/main" id="{94141902-C084-D946-8842-61862CA3442B}"/>
                </a:ext>
              </a:extLst>
            </p:cNvPr>
            <p:cNvSpPr txBox="1"/>
            <p:nvPr/>
          </p:nvSpPr>
          <p:spPr>
            <a:xfrm>
              <a:off x="7459882" y="1069888"/>
              <a:ext cx="372082" cy="369332"/>
            </a:xfrm>
            <a:prstGeom prst="rect">
              <a:avLst/>
            </a:prstGeom>
            <a:noFill/>
          </p:spPr>
          <p:txBody>
            <a:bodyPr wrap="square" rtlCol="0">
              <a:spAutoFit/>
            </a:bodyPr>
            <a:lstStyle/>
            <a:p>
              <a:r>
                <a:rPr lang="en-US" dirty="0"/>
                <a:t>3</a:t>
              </a:r>
            </a:p>
          </p:txBody>
        </p:sp>
        <p:sp>
          <p:nvSpPr>
            <p:cNvPr id="41" name="TextBox 40">
              <a:extLst>
                <a:ext uri="{FF2B5EF4-FFF2-40B4-BE49-F238E27FC236}">
                  <a16:creationId xmlns:a16="http://schemas.microsoft.com/office/drawing/2014/main" id="{735F9BCE-4912-2140-AD5F-A23BF018C3E1}"/>
                </a:ext>
              </a:extLst>
            </p:cNvPr>
            <p:cNvSpPr txBox="1"/>
            <p:nvPr/>
          </p:nvSpPr>
          <p:spPr>
            <a:xfrm>
              <a:off x="8467344" y="1067040"/>
              <a:ext cx="372082" cy="369332"/>
            </a:xfrm>
            <a:prstGeom prst="rect">
              <a:avLst/>
            </a:prstGeom>
            <a:noFill/>
          </p:spPr>
          <p:txBody>
            <a:bodyPr wrap="square" rtlCol="0">
              <a:spAutoFit/>
            </a:bodyPr>
            <a:lstStyle/>
            <a:p>
              <a:r>
                <a:rPr lang="en-US" dirty="0"/>
                <a:t>4</a:t>
              </a:r>
            </a:p>
          </p:txBody>
        </p:sp>
        <p:sp>
          <p:nvSpPr>
            <p:cNvPr id="42" name="TextBox 41">
              <a:extLst>
                <a:ext uri="{FF2B5EF4-FFF2-40B4-BE49-F238E27FC236}">
                  <a16:creationId xmlns:a16="http://schemas.microsoft.com/office/drawing/2014/main" id="{4F58D4AD-14CA-9949-AFDE-B8F594788F3D}"/>
                </a:ext>
              </a:extLst>
            </p:cNvPr>
            <p:cNvSpPr txBox="1"/>
            <p:nvPr/>
          </p:nvSpPr>
          <p:spPr>
            <a:xfrm>
              <a:off x="8630898" y="555177"/>
              <a:ext cx="372082" cy="369332"/>
            </a:xfrm>
            <a:prstGeom prst="rect">
              <a:avLst/>
            </a:prstGeom>
            <a:noFill/>
          </p:spPr>
          <p:txBody>
            <a:bodyPr wrap="square" rtlCol="0">
              <a:spAutoFit/>
            </a:bodyPr>
            <a:lstStyle/>
            <a:p>
              <a:r>
                <a:rPr lang="en-US" dirty="0"/>
                <a:t>5</a:t>
              </a:r>
            </a:p>
          </p:txBody>
        </p:sp>
        <p:sp>
          <p:nvSpPr>
            <p:cNvPr id="43" name="TextBox 42">
              <a:extLst>
                <a:ext uri="{FF2B5EF4-FFF2-40B4-BE49-F238E27FC236}">
                  <a16:creationId xmlns:a16="http://schemas.microsoft.com/office/drawing/2014/main" id="{888D0D62-382B-3F48-A847-AAB15E62359A}"/>
                </a:ext>
              </a:extLst>
            </p:cNvPr>
            <p:cNvSpPr txBox="1"/>
            <p:nvPr/>
          </p:nvSpPr>
          <p:spPr>
            <a:xfrm>
              <a:off x="8464868" y="43314"/>
              <a:ext cx="372082" cy="369332"/>
            </a:xfrm>
            <a:prstGeom prst="rect">
              <a:avLst/>
            </a:prstGeom>
            <a:noFill/>
          </p:spPr>
          <p:txBody>
            <a:bodyPr wrap="square" rtlCol="0">
              <a:spAutoFit/>
            </a:bodyPr>
            <a:lstStyle/>
            <a:p>
              <a:r>
                <a:rPr lang="en-US" dirty="0"/>
                <a:t>6</a:t>
              </a:r>
            </a:p>
          </p:txBody>
        </p:sp>
      </p:grpSp>
      <p:cxnSp>
        <p:nvCxnSpPr>
          <p:cNvPr id="11" name="Straight Arrow Connector 10">
            <a:extLst>
              <a:ext uri="{FF2B5EF4-FFF2-40B4-BE49-F238E27FC236}">
                <a16:creationId xmlns:a16="http://schemas.microsoft.com/office/drawing/2014/main" id="{0D95C822-DD41-6A49-8C70-8B5E3B8A3F7D}"/>
              </a:ext>
            </a:extLst>
          </p:cNvPr>
          <p:cNvCxnSpPr/>
          <p:nvPr/>
        </p:nvCxnSpPr>
        <p:spPr>
          <a:xfrm flipV="1">
            <a:off x="1143405" y="3046269"/>
            <a:ext cx="0" cy="731520"/>
          </a:xfrm>
          <a:prstGeom prst="straightConnector1">
            <a:avLst/>
          </a:prstGeom>
          <a:ln w="38100">
            <a:solidFill>
              <a:srgbClr val="E12739"/>
            </a:solidFill>
            <a:tailEnd type="triangle"/>
          </a:ln>
        </p:spPr>
        <p:style>
          <a:lnRef idx="1">
            <a:schemeClr val="dk1"/>
          </a:lnRef>
          <a:fillRef idx="0">
            <a:schemeClr val="dk1"/>
          </a:fillRef>
          <a:effectRef idx="0">
            <a:schemeClr val="dk1"/>
          </a:effectRef>
          <a:fontRef idx="minor">
            <a:schemeClr val="tx1"/>
          </a:fontRef>
        </p:style>
      </p:cxnSp>
      <p:cxnSp>
        <p:nvCxnSpPr>
          <p:cNvPr id="44" name="Straight Arrow Connector 43">
            <a:extLst>
              <a:ext uri="{FF2B5EF4-FFF2-40B4-BE49-F238E27FC236}">
                <a16:creationId xmlns:a16="http://schemas.microsoft.com/office/drawing/2014/main" id="{0B03C157-42BF-4541-A56B-C68E6E2B3D1D}"/>
              </a:ext>
            </a:extLst>
          </p:cNvPr>
          <p:cNvCxnSpPr>
            <a:cxnSpLocks/>
          </p:cNvCxnSpPr>
          <p:nvPr/>
        </p:nvCxnSpPr>
        <p:spPr>
          <a:xfrm flipH="1">
            <a:off x="356720" y="2979816"/>
            <a:ext cx="731520" cy="0"/>
          </a:xfrm>
          <a:prstGeom prst="straightConnector1">
            <a:avLst/>
          </a:prstGeom>
          <a:ln w="38100">
            <a:solidFill>
              <a:srgbClr val="FDEDA1"/>
            </a:solidFill>
            <a:tailEnd type="triangle"/>
          </a:ln>
        </p:spPr>
        <p:style>
          <a:lnRef idx="1">
            <a:schemeClr val="dk1"/>
          </a:lnRef>
          <a:fillRef idx="0">
            <a:schemeClr val="dk1"/>
          </a:fillRef>
          <a:effectRef idx="0">
            <a:schemeClr val="dk1"/>
          </a:effectRef>
          <a:fontRef idx="minor">
            <a:schemeClr val="tx1"/>
          </a:fontRef>
        </p:style>
      </p:cxnSp>
      <p:cxnSp>
        <p:nvCxnSpPr>
          <p:cNvPr id="45" name="Straight Arrow Connector 44">
            <a:extLst>
              <a:ext uri="{FF2B5EF4-FFF2-40B4-BE49-F238E27FC236}">
                <a16:creationId xmlns:a16="http://schemas.microsoft.com/office/drawing/2014/main" id="{31E83CB6-A4E5-1247-A2B8-1EC2B66FF73B}"/>
              </a:ext>
            </a:extLst>
          </p:cNvPr>
          <p:cNvCxnSpPr>
            <a:cxnSpLocks/>
          </p:cNvCxnSpPr>
          <p:nvPr/>
        </p:nvCxnSpPr>
        <p:spPr>
          <a:xfrm>
            <a:off x="303055" y="3047071"/>
            <a:ext cx="1822" cy="731520"/>
          </a:xfrm>
          <a:prstGeom prst="straightConnector1">
            <a:avLst/>
          </a:prstGeom>
          <a:ln w="38100">
            <a:solidFill>
              <a:srgbClr val="79BFD9"/>
            </a:solidFill>
            <a:tailEnd type="triangle"/>
          </a:ln>
        </p:spPr>
        <p:style>
          <a:lnRef idx="1">
            <a:schemeClr val="dk1"/>
          </a:lnRef>
          <a:fillRef idx="0">
            <a:schemeClr val="dk1"/>
          </a:fillRef>
          <a:effectRef idx="0">
            <a:schemeClr val="dk1"/>
          </a:effectRef>
          <a:fontRef idx="minor">
            <a:schemeClr val="tx1"/>
          </a:fontRef>
        </p:style>
      </p:cxnSp>
      <p:cxnSp>
        <p:nvCxnSpPr>
          <p:cNvPr id="46" name="Straight Arrow Connector 45">
            <a:extLst>
              <a:ext uri="{FF2B5EF4-FFF2-40B4-BE49-F238E27FC236}">
                <a16:creationId xmlns:a16="http://schemas.microsoft.com/office/drawing/2014/main" id="{9AF3954B-6E9F-8C4C-9185-0430B5ED0191}"/>
              </a:ext>
            </a:extLst>
          </p:cNvPr>
          <p:cNvCxnSpPr>
            <a:cxnSpLocks/>
          </p:cNvCxnSpPr>
          <p:nvPr/>
        </p:nvCxnSpPr>
        <p:spPr>
          <a:xfrm>
            <a:off x="368646" y="3808668"/>
            <a:ext cx="731520" cy="0"/>
          </a:xfrm>
          <a:prstGeom prst="straightConnector1">
            <a:avLst/>
          </a:prstGeom>
          <a:ln w="38100">
            <a:solidFill>
              <a:srgbClr val="CCCCCC"/>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20698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left)">
                                      <p:cBhvr>
                                        <p:cTn id="11" dur="500"/>
                                        <p:tgtEl>
                                          <p:spTgt spid="28"/>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wipe(left)">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barn(inVertical)">
                                      <p:cBhvr>
                                        <p:cTn id="19" dur="500"/>
                                        <p:tgtEl>
                                          <p:spTgt spid="44"/>
                                        </p:tgtEl>
                                      </p:cBhvr>
                                    </p:animEffect>
                                  </p:childTnLst>
                                </p:cTn>
                              </p:par>
                            </p:childTnLst>
                          </p:cTn>
                        </p:par>
                        <p:par>
                          <p:cTn id="20" fill="hold">
                            <p:stCondLst>
                              <p:cond delay="500"/>
                            </p:stCondLst>
                            <p:childTnLst>
                              <p:par>
                                <p:cTn id="21" presetID="16" presetClass="entr" presetSubtype="21" fill="hold" grpId="0"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barn(inVertical)">
                                      <p:cBhvr>
                                        <p:cTn id="23" dur="500"/>
                                        <p:tgtEl>
                                          <p:spTgt spid="3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barn(inVertic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barn(inVertical)">
                                      <p:cBhvr>
                                        <p:cTn id="31" dur="500"/>
                                        <p:tgtEl>
                                          <p:spTgt spid="45"/>
                                        </p:tgtEl>
                                      </p:cBhvr>
                                    </p:animEffect>
                                  </p:childTnLst>
                                </p:cTn>
                              </p:par>
                            </p:childTnLst>
                          </p:cTn>
                        </p:par>
                        <p:par>
                          <p:cTn id="32" fill="hold">
                            <p:stCondLst>
                              <p:cond delay="500"/>
                            </p:stCondLst>
                            <p:childTnLst>
                              <p:par>
                                <p:cTn id="33" presetID="16" presetClass="entr" presetSubtype="21"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barn(inVertical)">
                                      <p:cBhvr>
                                        <p:cTn id="35" dur="500"/>
                                        <p:tgtEl>
                                          <p:spTgt spid="29"/>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barn(inVertical)">
                                      <p:cBhvr>
                                        <p:cTn id="38" dur="500"/>
                                        <p:tgtEl>
                                          <p:spTgt spid="35"/>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barn(inVertical)">
                                      <p:cBhvr>
                                        <p:cTn id="43" dur="500"/>
                                        <p:tgtEl>
                                          <p:spTgt spid="46"/>
                                        </p:tgtEl>
                                      </p:cBhvr>
                                    </p:animEffect>
                                  </p:childTnLst>
                                </p:cTn>
                              </p:par>
                            </p:childTnLst>
                          </p:cTn>
                        </p:par>
                        <p:par>
                          <p:cTn id="44" fill="hold">
                            <p:stCondLst>
                              <p:cond delay="500"/>
                            </p:stCondLst>
                            <p:childTnLst>
                              <p:par>
                                <p:cTn id="45" presetID="16" presetClass="entr" presetSubtype="21" fill="hold" grpId="0" nodeType="after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barn(inVertical)">
                                      <p:cBhvr>
                                        <p:cTn id="47" dur="500"/>
                                        <p:tgtEl>
                                          <p:spTgt spid="31"/>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barn(inVertical)">
                                      <p:cBhvr>
                                        <p:cTn id="5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2" grpId="0" animBg="1"/>
      <p:bldP spid="33" grpId="0" animBg="1"/>
      <p:bldP spid="34" grpId="0" animBg="1"/>
      <p:bldP spid="3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6209F-A323-413E-9A97-BC968BA4750A}"/>
              </a:ext>
            </a:extLst>
          </p:cNvPr>
          <p:cNvSpPr>
            <a:spLocks noGrp="1"/>
          </p:cNvSpPr>
          <p:nvPr>
            <p:ph type="title"/>
          </p:nvPr>
        </p:nvSpPr>
        <p:spPr/>
        <p:txBody>
          <a:bodyPr/>
          <a:lstStyle/>
          <a:p>
            <a:r>
              <a:rPr lang="en-US" dirty="0"/>
              <a:t>Putting It All Together</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6105785-8D10-4506-BF40-3C40412F6D7F}"/>
                  </a:ext>
                </a:extLst>
              </p:cNvPr>
              <p:cNvSpPr>
                <a:spLocks noGrp="1"/>
              </p:cNvSpPr>
              <p:nvPr>
                <p:ph idx="1"/>
              </p:nvPr>
            </p:nvSpPr>
            <p:spPr/>
            <p:txBody>
              <a:bodyPr>
                <a:normAutofit lnSpcReduction="10000"/>
              </a:bodyPr>
              <a:lstStyle/>
              <a:p>
                <a:r>
                  <a:rPr lang="en-US" dirty="0"/>
                  <a:t>Suppose the </a:t>
                </a:r>
                <a:r>
                  <a:rPr lang="en-US" i="1" dirty="0" err="1"/>
                  <a:t>i</a:t>
                </a:r>
                <a:r>
                  <a:rPr lang="en-US" dirty="0" err="1"/>
                  <a:t>th</a:t>
                </a:r>
                <a:r>
                  <a:rPr lang="en-US" dirty="0"/>
                  <a:t> and </a:t>
                </a:r>
                <a:r>
                  <a:rPr lang="en-US" i="1" dirty="0" err="1"/>
                  <a:t>j</a:t>
                </a:r>
                <a:r>
                  <a:rPr lang="en-US" dirty="0" err="1"/>
                  <a:t>th</a:t>
                </a:r>
                <a:r>
                  <a:rPr lang="en-US" dirty="0"/>
                  <a:t> antennas are detected to be aligned at time </a:t>
                </a:r>
                <a:r>
                  <a:rPr lang="en-US" i="1" dirty="0"/>
                  <a:t>t</a:t>
                </a:r>
                <a:r>
                  <a:rPr lang="en-US" dirty="0"/>
                  <a:t>, with a separation distance of </a:t>
                </a:r>
                <a:r>
                  <a:rPr lang="en-US" dirty="0" err="1"/>
                  <a:t>Δ</a:t>
                </a:r>
                <a:r>
                  <a:rPr lang="en-US" i="1" dirty="0" err="1"/>
                  <a:t>d</a:t>
                </a:r>
                <a:r>
                  <a:rPr lang="en-US" i="1" baseline="-25000" dirty="0" err="1"/>
                  <a:t>ij</a:t>
                </a:r>
                <a:r>
                  <a:rPr lang="en-US" dirty="0"/>
                  <a:t> and an alignment delay of </a:t>
                </a:r>
                <a:r>
                  <a:rPr lang="el-GR" dirty="0"/>
                  <a:t>Δ</a:t>
                </a:r>
                <a:r>
                  <a:rPr lang="en-US" i="1" dirty="0" err="1"/>
                  <a:t>l</a:t>
                </a:r>
                <a:r>
                  <a:rPr lang="en-US" i="1" baseline="-25000" dirty="0" err="1"/>
                  <a:t>ij</a:t>
                </a:r>
                <a:r>
                  <a:rPr lang="en-US" dirty="0"/>
                  <a:t>(t):</a:t>
                </a:r>
              </a:p>
              <a:p>
                <a:pPr lvl="1"/>
                <a:r>
                  <a:rPr lang="en-US" dirty="0">
                    <a:solidFill>
                      <a:schemeClr val="accent6"/>
                    </a:solidFill>
                  </a:rPr>
                  <a:t>Moving distance</a:t>
                </a:r>
                <a:r>
                  <a:rPr lang="en-US" dirty="0"/>
                  <a:t>: </a:t>
                </a:r>
                <a14:m>
                  <m:oMath xmlns:m="http://schemas.openxmlformats.org/officeDocument/2006/math">
                    <m:r>
                      <a:rPr lang="en-US" b="0" i="1" smtClean="0">
                        <a:latin typeface="Cambria Math" panose="02040503050406030204" pitchFamily="18" charset="0"/>
                      </a:rPr>
                      <m:t>𝑑</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nary>
                      <m:naryPr>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0</m:t>
                        </m:r>
                      </m:sub>
                      <m:sup>
                        <m:r>
                          <a:rPr lang="en-US" b="0" i="1" smtClean="0">
                            <a:latin typeface="Cambria Math" panose="02040503050406030204" pitchFamily="18" charset="0"/>
                          </a:rPr>
                          <m:t>𝑡</m:t>
                        </m:r>
                      </m:sup>
                      <m:e>
                        <m:r>
                          <a:rPr lang="en-US" b="0" i="1" smtClean="0">
                            <a:latin typeface="Cambria Math" panose="02040503050406030204" pitchFamily="18" charset="0"/>
                          </a:rPr>
                          <m:t>𝑣</m:t>
                        </m:r>
                        <m:d>
                          <m:dPr>
                            <m:ctrlPr>
                              <a:rPr lang="en-US" b="0" i="1" smtClean="0">
                                <a:latin typeface="Cambria Math" panose="02040503050406030204" pitchFamily="18" charset="0"/>
                              </a:rPr>
                            </m:ctrlPr>
                          </m:dPr>
                          <m:e>
                            <m:r>
                              <a:rPr lang="en-US" b="0" i="1" smtClean="0">
                                <a:latin typeface="Cambria Math" panose="02040503050406030204" pitchFamily="18" charset="0"/>
                              </a:rPr>
                              <m:t>𝜏</m:t>
                            </m:r>
                          </m:e>
                        </m:d>
                        <m:r>
                          <a:rPr lang="en-US" b="0" i="1" smtClean="0">
                            <a:latin typeface="Cambria Math" panose="02040503050406030204" pitchFamily="18" charset="0"/>
                          </a:rPr>
                          <m:t>𝑑</m:t>
                        </m:r>
                        <m:r>
                          <a:rPr lang="en-US" b="0" i="1" smtClean="0">
                            <a:latin typeface="Cambria Math" panose="02040503050406030204" pitchFamily="18" charset="0"/>
                          </a:rPr>
                          <m:t>𝜏</m:t>
                        </m:r>
                      </m:e>
                    </m:nary>
                    <m:r>
                      <a:rPr lang="en-US" b="0" i="1" smtClean="0">
                        <a:latin typeface="Cambria Math" panose="02040503050406030204" pitchFamily="18" charset="0"/>
                      </a:rPr>
                      <m:t>=</m:t>
                    </m:r>
                    <m:nary>
                      <m:naryPr>
                        <m:ctrlPr>
                          <a:rPr lang="en-US" i="1">
                            <a:latin typeface="Cambria Math" panose="02040503050406030204" pitchFamily="18" charset="0"/>
                          </a:rPr>
                        </m:ctrlPr>
                      </m:naryPr>
                      <m:sub>
                        <m:r>
                          <m:rPr>
                            <m:brk m:alnAt="23"/>
                          </m:rPr>
                          <a:rPr lang="en-US" i="1">
                            <a:latin typeface="Cambria Math" panose="02040503050406030204" pitchFamily="18" charset="0"/>
                          </a:rPr>
                          <m:t>0</m:t>
                        </m:r>
                      </m:sub>
                      <m:sup>
                        <m:r>
                          <a:rPr lang="en-US" i="1">
                            <a:latin typeface="Cambria Math" panose="02040503050406030204" pitchFamily="18" charset="0"/>
                          </a:rPr>
                          <m:t>𝑡</m:t>
                        </m:r>
                      </m:sup>
                      <m:e>
                        <m:f>
                          <m:fPr>
                            <m:ctrlPr>
                              <a:rPr lang="en-US" b="0" i="1" smtClean="0">
                                <a:latin typeface="Cambria Math" panose="02040503050406030204" pitchFamily="18" charset="0"/>
                              </a:rPr>
                            </m:ctrlPr>
                          </m:fPr>
                          <m:num>
                            <m:r>
                              <m:rPr>
                                <m:sty m:val="p"/>
                              </m:rPr>
                              <a:rPr lang="en-US" b="0" i="0" smtClean="0">
                                <a:latin typeface="Cambria Math" panose="02040503050406030204" pitchFamily="18" charset="0"/>
                              </a:rPr>
                              <m:t>Δ</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𝑑</m:t>
                                </m:r>
                              </m:e>
                              <m:sub>
                                <m:r>
                                  <a:rPr lang="en-US" b="0" i="1" smtClean="0">
                                    <a:latin typeface="Cambria Math" panose="02040503050406030204" pitchFamily="18" charset="0"/>
                                  </a:rPr>
                                  <m:t>𝑖𝑗</m:t>
                                </m:r>
                              </m:sub>
                            </m:sSub>
                          </m:num>
                          <m:den>
                            <m:r>
                              <m:rPr>
                                <m:sty m:val="p"/>
                              </m:rPr>
                              <a:rPr lang="en-US" b="0" i="0" smtClean="0">
                                <a:latin typeface="Cambria Math" panose="02040503050406030204" pitchFamily="18" charset="0"/>
                              </a:rPr>
                              <m:t>Δ</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𝑙</m:t>
                                </m:r>
                              </m:e>
                              <m:sub>
                                <m:r>
                                  <a:rPr lang="en-US" b="0" i="1" smtClean="0">
                                    <a:latin typeface="Cambria Math" panose="02040503050406030204" pitchFamily="18" charset="0"/>
                                  </a:rPr>
                                  <m:t>𝑖𝑗</m:t>
                                </m:r>
                              </m:sub>
                            </m:sSub>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𝜏</m:t>
                            </m:r>
                            <m:r>
                              <a:rPr lang="en-US" b="0" i="1" smtClean="0">
                                <a:latin typeface="Cambria Math" panose="02040503050406030204" pitchFamily="18" charset="0"/>
                              </a:rPr>
                              <m:t>)</m:t>
                            </m:r>
                          </m:den>
                        </m:f>
                        <m:r>
                          <a:rPr lang="en-US" i="1">
                            <a:latin typeface="Cambria Math" panose="02040503050406030204" pitchFamily="18" charset="0"/>
                          </a:rPr>
                          <m:t>𝑑</m:t>
                        </m:r>
                        <m:r>
                          <a:rPr lang="en-US" i="1">
                            <a:latin typeface="Cambria Math" panose="02040503050406030204" pitchFamily="18" charset="0"/>
                          </a:rPr>
                          <m:t>𝜏</m:t>
                        </m:r>
                      </m:e>
                    </m:nary>
                  </m:oMath>
                </a14:m>
                <a:endParaRPr lang="en-US" dirty="0"/>
              </a:p>
              <a:p>
                <a:pPr lvl="1"/>
                <a:endParaRPr lang="en-US" dirty="0"/>
              </a:p>
              <a:p>
                <a:pPr lvl="1"/>
                <a:r>
                  <a:rPr lang="en-US" dirty="0">
                    <a:solidFill>
                      <a:schemeClr val="accent6"/>
                    </a:solidFill>
                  </a:rPr>
                  <a:t>Heading direction</a:t>
                </a:r>
                <a:r>
                  <a:rPr lang="en-US" dirty="0"/>
                  <a:t>: </a:t>
                </a:r>
                <a14:m>
                  <m:oMath xmlns:m="http://schemas.openxmlformats.org/officeDocument/2006/math">
                    <m:r>
                      <a:rPr lang="en-US" b="0" i="1" smtClean="0">
                        <a:latin typeface="Cambria Math" panose="02040503050406030204" pitchFamily="18" charset="0"/>
                      </a:rPr>
                      <m:t>𝜃</m:t>
                    </m:r>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eqArr>
                          <m:eqArrPr>
                            <m:ctrlPr>
                              <a:rPr lang="en-US" b="0" i="1" smtClean="0">
                                <a:latin typeface="Cambria Math" panose="02040503050406030204" pitchFamily="18" charset="0"/>
                              </a:rPr>
                            </m:ctrlPr>
                          </m:eqArrPr>
                          <m:e>
                            <m:r>
                              <a:rPr lang="en-US" b="0" i="1" smtClean="0">
                                <a:latin typeface="Cambria Math" panose="02040503050406030204" pitchFamily="18" charset="0"/>
                              </a:rPr>
                              <m:t>𝑎𝑛𝑡𝑒𝑛𝑛𝑎</m:t>
                            </m:r>
                            <m:r>
                              <a:rPr lang="en-US" b="0" i="1" smtClean="0">
                                <a:latin typeface="Cambria Math" panose="02040503050406030204" pitchFamily="18" charset="0"/>
                              </a:rPr>
                              <m:t> </m:t>
                            </m:r>
                            <m:r>
                              <a:rPr lang="en-US" b="0" i="1" smtClean="0">
                                <a:latin typeface="Cambria Math" panose="02040503050406030204" pitchFamily="18" charset="0"/>
                              </a:rPr>
                              <m:t>𝑖</m:t>
                            </m:r>
                            <m:r>
                              <a:rPr lang="en-US" b="0" i="1" smtClean="0">
                                <a:latin typeface="Cambria Math" panose="02040503050406030204" pitchFamily="18" charset="0"/>
                              </a:rPr>
                              <m:t>→</m:t>
                            </m:r>
                            <m:r>
                              <a:rPr lang="en-US" b="0" i="1" smtClean="0">
                                <a:latin typeface="Cambria Math" panose="02040503050406030204" pitchFamily="18" charset="0"/>
                              </a:rPr>
                              <m:t>𝑎𝑛𝑡𝑒𝑛𝑛𝑎</m:t>
                            </m:r>
                            <m:r>
                              <a:rPr lang="en-US" b="0" i="1" smtClean="0">
                                <a:latin typeface="Cambria Math" panose="02040503050406030204" pitchFamily="18" charset="0"/>
                              </a:rPr>
                              <m:t> </m:t>
                            </m:r>
                            <m:r>
                              <a:rPr lang="en-US" b="0" i="1" smtClean="0">
                                <a:latin typeface="Cambria Math" panose="02040503050406030204" pitchFamily="18" charset="0"/>
                              </a:rPr>
                              <m:t>𝑗</m:t>
                            </m:r>
                            <m:r>
                              <a:rPr lang="en-US" b="0" i="1" smtClean="0">
                                <a:latin typeface="Cambria Math" panose="02040503050406030204" pitchFamily="18" charset="0"/>
                              </a:rPr>
                              <m:t>, </m:t>
                            </m:r>
                            <m:r>
                              <a:rPr lang="en-US" b="0" i="1" smtClean="0">
                                <a:latin typeface="Cambria Math" panose="02040503050406030204" pitchFamily="18" charset="0"/>
                              </a:rPr>
                              <m:t>𝑖𝑓</m:t>
                            </m:r>
                            <m:r>
                              <a:rPr lang="en-US" b="0" i="1" smtClean="0">
                                <a:latin typeface="Cambria Math" panose="02040503050406030204" pitchFamily="18" charset="0"/>
                              </a:rPr>
                              <m:t> </m:t>
                            </m:r>
                            <m:r>
                              <m:rPr>
                                <m:sty m:val="p"/>
                              </m:rPr>
                              <a:rPr lang="en-US" b="0" i="0" smtClean="0">
                                <a:latin typeface="Cambria Math" panose="02040503050406030204" pitchFamily="18" charset="0"/>
                              </a:rPr>
                              <m:t>Δ</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𝑙</m:t>
                                </m:r>
                              </m:e>
                              <m:sub>
                                <m:r>
                                  <a:rPr lang="en-US" b="0" i="1" smtClean="0">
                                    <a:latin typeface="Cambria Math" panose="02040503050406030204" pitchFamily="18" charset="0"/>
                                  </a:rPr>
                                  <m:t>𝑖𝑗</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≥0</m:t>
                            </m:r>
                          </m:e>
                          <m:e>
                            <m:r>
                              <a:rPr lang="en-US" b="0" i="1" smtClean="0">
                                <a:latin typeface="Cambria Math" panose="02040503050406030204" pitchFamily="18" charset="0"/>
                              </a:rPr>
                              <m:t>𝑎𝑛𝑡𝑒𝑛𝑛𝑎</m:t>
                            </m:r>
                            <m:r>
                              <a:rPr lang="en-US" b="0" i="1" smtClean="0">
                                <a:latin typeface="Cambria Math" panose="02040503050406030204" pitchFamily="18" charset="0"/>
                              </a:rPr>
                              <m:t> </m:t>
                            </m:r>
                            <m:r>
                              <a:rPr lang="en-US" b="0" i="1" smtClean="0">
                                <a:latin typeface="Cambria Math" panose="02040503050406030204" pitchFamily="18" charset="0"/>
                              </a:rPr>
                              <m:t>𝑗</m:t>
                            </m:r>
                            <m:r>
                              <a:rPr lang="en-US" b="0" i="1" smtClean="0">
                                <a:latin typeface="Cambria Math" panose="02040503050406030204" pitchFamily="18" charset="0"/>
                              </a:rPr>
                              <m:t>→</m:t>
                            </m:r>
                            <m:r>
                              <a:rPr lang="en-US" b="0" i="1" smtClean="0">
                                <a:latin typeface="Cambria Math" panose="02040503050406030204" pitchFamily="18" charset="0"/>
                              </a:rPr>
                              <m:t>𝑎𝑛𝑡𝑒𝑛𝑛𝑎</m:t>
                            </m:r>
                            <m:r>
                              <a:rPr lang="en-US" b="0" i="1" smtClean="0">
                                <a:latin typeface="Cambria Math" panose="02040503050406030204" pitchFamily="18" charset="0"/>
                              </a:rPr>
                              <m:t> </m:t>
                            </m:r>
                            <m:r>
                              <a:rPr lang="en-US" b="0" i="1" smtClean="0">
                                <a:latin typeface="Cambria Math" panose="02040503050406030204" pitchFamily="18" charset="0"/>
                              </a:rPr>
                              <m:t>𝑖</m:t>
                            </m:r>
                            <m:r>
                              <a:rPr lang="en-US" b="0" i="1" smtClean="0">
                                <a:latin typeface="Cambria Math" panose="02040503050406030204" pitchFamily="18" charset="0"/>
                              </a:rPr>
                              <m:t>, </m:t>
                            </m:r>
                            <m:r>
                              <a:rPr lang="en-US" b="0" i="1" smtClean="0">
                                <a:latin typeface="Cambria Math" panose="02040503050406030204" pitchFamily="18" charset="0"/>
                              </a:rPr>
                              <m:t>𝑜𝑡h𝑒𝑟𝑤𝑖𝑠𝑒</m:t>
                            </m:r>
                            <m:r>
                              <a:rPr lang="en-US" b="0" i="1" smtClean="0">
                                <a:latin typeface="Cambria Math" panose="02040503050406030204" pitchFamily="18" charset="0"/>
                              </a:rPr>
                              <m:t>      </m:t>
                            </m:r>
                          </m:e>
                        </m:eqArr>
                      </m:e>
                    </m:d>
                  </m:oMath>
                </a14:m>
                <a:endParaRPr lang="en-US" dirty="0"/>
              </a:p>
              <a:p>
                <a:pPr lvl="1"/>
                <a:endParaRPr lang="en-US" dirty="0"/>
              </a:p>
              <a:p>
                <a:pPr lvl="1"/>
                <a:r>
                  <a:rPr lang="en-US" dirty="0">
                    <a:solidFill>
                      <a:schemeClr val="accent6"/>
                    </a:solidFill>
                  </a:rPr>
                  <a:t>Rotating angle</a:t>
                </a:r>
                <a:r>
                  <a:rPr lang="en-US" dirty="0"/>
                  <a:t>: </a:t>
                </a:r>
                <a14:m>
                  <m:oMath xmlns:m="http://schemas.openxmlformats.org/officeDocument/2006/math">
                    <m:r>
                      <m:rPr>
                        <m:sty m:val="p"/>
                      </m:rPr>
                      <a:rPr lang="en-US" b="0" i="0" smtClean="0">
                        <a:latin typeface="Cambria Math" panose="02040503050406030204" pitchFamily="18" charset="0"/>
                      </a:rPr>
                      <m:t>Δ</m:t>
                    </m:r>
                    <m:r>
                      <a:rPr lang="en-US" b="0" i="1" smtClean="0">
                        <a:latin typeface="Cambria Math" panose="02040503050406030204" pitchFamily="18" charset="0"/>
                      </a:rPr>
                      <m:t>𝜃</m:t>
                    </m:r>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eqArr>
                          <m:eqArrPr>
                            <m:ctrlPr>
                              <a:rPr lang="en-US" b="0" i="1" smtClean="0">
                                <a:latin typeface="Cambria Math" panose="02040503050406030204" pitchFamily="18" charset="0"/>
                              </a:rPr>
                            </m:ctrlPr>
                          </m:eqArrPr>
                          <m:e>
                            <m:f>
                              <m:fPr>
                                <m:ctrlPr>
                                  <a:rPr lang="en-US" i="1">
                                    <a:latin typeface="Cambria Math" panose="02040503050406030204" pitchFamily="18" charset="0"/>
                                  </a:rPr>
                                </m:ctrlPr>
                              </m:fPr>
                              <m:num>
                                <m:r>
                                  <a:rPr lang="en-US" i="1">
                                    <a:latin typeface="Cambria Math" panose="02040503050406030204" pitchFamily="18" charset="0"/>
                                  </a:rPr>
                                  <m:t>𝑅</m:t>
                                </m:r>
                              </m:num>
                              <m:den>
                                <m:r>
                                  <a:rPr lang="en-US" i="1">
                                    <a:latin typeface="Cambria Math" panose="02040503050406030204" pitchFamily="18" charset="0"/>
                                  </a:rPr>
                                  <m:t>𝑟</m:t>
                                </m:r>
                              </m:den>
                            </m:f>
                            <m:r>
                              <a:rPr lang="en-US" b="0" i="1" smtClean="0">
                                <a:latin typeface="Cambria Math" panose="02040503050406030204" pitchFamily="18" charset="0"/>
                              </a:rPr>
                              <m:t>, </m:t>
                            </m:r>
                            <m:r>
                              <a:rPr lang="en-US" b="0" i="1" smtClean="0">
                                <a:latin typeface="Cambria Math" panose="02040503050406030204" pitchFamily="18" charset="0"/>
                              </a:rPr>
                              <m:t>𝑖𝑓</m:t>
                            </m:r>
                            <m:r>
                              <a:rPr lang="en-US" b="0" i="1" smtClean="0">
                                <a:latin typeface="Cambria Math" panose="02040503050406030204" pitchFamily="18" charset="0"/>
                              </a:rPr>
                              <m:t> </m:t>
                            </m:r>
                            <m:r>
                              <a:rPr lang="en-US" b="0" i="1" smtClean="0">
                                <a:latin typeface="Cambria Math" panose="02040503050406030204" pitchFamily="18" charset="0"/>
                              </a:rPr>
                              <m:t>𝑟𝑜𝑡𝑎𝑡𝑖𝑜𝑛</m:t>
                            </m:r>
                            <m:r>
                              <a:rPr lang="en-US" b="0" i="1" smtClean="0">
                                <a:latin typeface="Cambria Math" panose="02040503050406030204" pitchFamily="18" charset="0"/>
                              </a:rPr>
                              <m:t> </m:t>
                            </m:r>
                            <m:r>
                              <a:rPr lang="en-US" b="0" i="1" smtClean="0">
                                <a:latin typeface="Cambria Math" panose="02040503050406030204" pitchFamily="18" charset="0"/>
                              </a:rPr>
                              <m:t>𝑑𝑒𝑡𝑒𝑐𝑡𝑒𝑑</m:t>
                            </m:r>
                          </m:e>
                          <m:e>
                            <m:r>
                              <a:rPr lang="en-US" b="0" i="1" smtClean="0">
                                <a:latin typeface="Cambria Math" panose="02040503050406030204" pitchFamily="18" charset="0"/>
                              </a:rPr>
                              <m:t>0, </m:t>
                            </m:r>
                            <m:r>
                              <a:rPr lang="en-US" b="0" i="1" smtClean="0">
                                <a:latin typeface="Cambria Math" panose="02040503050406030204" pitchFamily="18" charset="0"/>
                              </a:rPr>
                              <m:t>𝑜𝑡h𝑒𝑟𝑤𝑖𝑠𝑒</m:t>
                            </m:r>
                            <m:r>
                              <a:rPr lang="en-US" b="0" i="1" smtClean="0">
                                <a:latin typeface="Cambria Math" panose="02040503050406030204" pitchFamily="18" charset="0"/>
                              </a:rPr>
                              <m:t>                      </m:t>
                            </m:r>
                          </m:e>
                        </m:eqArr>
                      </m:e>
                    </m:d>
                  </m:oMath>
                </a14:m>
                <a:endParaRPr lang="en-US" dirty="0"/>
              </a:p>
            </p:txBody>
          </p:sp>
        </mc:Choice>
        <mc:Fallback xmlns="">
          <p:sp>
            <p:nvSpPr>
              <p:cNvPr id="3" name="Content Placeholder 2">
                <a:extLst>
                  <a:ext uri="{FF2B5EF4-FFF2-40B4-BE49-F238E27FC236}">
                    <a16:creationId xmlns:a16="http://schemas.microsoft.com/office/drawing/2014/main" id="{C6105785-8D10-4506-BF40-3C40412F6D7F}"/>
                  </a:ext>
                </a:extLst>
              </p:cNvPr>
              <p:cNvSpPr>
                <a:spLocks noGrp="1" noRot="1" noChangeAspect="1" noMove="1" noResize="1" noEditPoints="1" noAdjustHandles="1" noChangeArrowheads="1" noChangeShapeType="1" noTextEdit="1"/>
              </p:cNvSpPr>
              <p:nvPr>
                <p:ph idx="1"/>
              </p:nvPr>
            </p:nvSpPr>
            <p:spPr>
              <a:blipFill>
                <a:blip r:embed="rId3"/>
                <a:stretch>
                  <a:fillRect l="-965" t="-7018" r="-965" b="-87427"/>
                </a:stretch>
              </a:blipFill>
            </p:spPr>
            <p:txBody>
              <a:bodyPr/>
              <a:lstStyle/>
              <a:p>
                <a:r>
                  <a:rPr lang="en-US">
                    <a:noFill/>
                  </a:rPr>
                  <a:t> </a:t>
                </a:r>
              </a:p>
            </p:txBody>
          </p:sp>
        </mc:Fallback>
      </mc:AlternateContent>
      <p:sp>
        <p:nvSpPr>
          <p:cNvPr id="4" name="灯片编号占位符 3"/>
          <p:cNvSpPr>
            <a:spLocks noGrp="1"/>
          </p:cNvSpPr>
          <p:nvPr>
            <p:ph type="sldNum" sz="quarter" idx="12"/>
          </p:nvPr>
        </p:nvSpPr>
        <p:spPr/>
        <p:txBody>
          <a:bodyPr/>
          <a:lstStyle/>
          <a:p>
            <a:fld id="{C054A891-34DD-4E6A-BCFA-39DEC2CB2DB2}" type="slidenum">
              <a:rPr lang="en-US" smtClean="0"/>
              <a:t>16</a:t>
            </a:fld>
            <a:endParaRPr lang="en-US"/>
          </a:p>
        </p:txBody>
      </p:sp>
    </p:spTree>
    <p:extLst>
      <p:ext uri="{BB962C8B-B14F-4D97-AF65-F5344CB8AC3E}">
        <p14:creationId xmlns:p14="http://schemas.microsoft.com/office/powerpoint/2010/main" val="17230188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6209F-A323-413E-9A97-BC968BA4750A}"/>
              </a:ext>
            </a:extLst>
          </p:cNvPr>
          <p:cNvSpPr>
            <a:spLocks noGrp="1"/>
          </p:cNvSpPr>
          <p:nvPr>
            <p:ph type="title"/>
          </p:nvPr>
        </p:nvSpPr>
        <p:spPr/>
        <p:txBody>
          <a:bodyPr/>
          <a:lstStyle/>
          <a:p>
            <a:r>
              <a:rPr lang="en-US" dirty="0"/>
              <a:t>IMPLEMENTATION</a:t>
            </a:r>
          </a:p>
        </p:txBody>
      </p:sp>
      <p:sp>
        <p:nvSpPr>
          <p:cNvPr id="3" name="Content Placeholder 2">
            <a:extLst>
              <a:ext uri="{FF2B5EF4-FFF2-40B4-BE49-F238E27FC236}">
                <a16:creationId xmlns:a16="http://schemas.microsoft.com/office/drawing/2014/main" id="{C6105785-8D10-4506-BF40-3C40412F6D7F}"/>
              </a:ext>
            </a:extLst>
          </p:cNvPr>
          <p:cNvSpPr>
            <a:spLocks noGrp="1"/>
          </p:cNvSpPr>
          <p:nvPr>
            <p:ph idx="1"/>
          </p:nvPr>
        </p:nvSpPr>
        <p:spPr>
          <a:xfrm>
            <a:off x="838200" y="1825625"/>
            <a:ext cx="10515600" cy="4351338"/>
          </a:xfrm>
        </p:spPr>
        <p:txBody>
          <a:bodyPr/>
          <a:lstStyle/>
          <a:p>
            <a:r>
              <a:rPr lang="en-US" dirty="0"/>
              <a:t>Qualcomm Atheros 9k series chipset</a:t>
            </a:r>
          </a:p>
          <a:p>
            <a:r>
              <a:rPr lang="en-US" dirty="0"/>
              <a:t>Running on Intel Galileo Gen2 board (built with an IMU)</a:t>
            </a:r>
          </a:p>
          <a:p>
            <a:r>
              <a:rPr lang="en-US" dirty="0"/>
              <a:t>Antennas are spaced at a half wavelength distance (2.58 cm)</a:t>
            </a:r>
          </a:p>
          <a:p>
            <a:r>
              <a:rPr lang="en-US" dirty="0"/>
              <a:t>Packet level synchronization (no phase sync required)</a:t>
            </a:r>
          </a:p>
        </p:txBody>
      </p:sp>
      <p:pic>
        <p:nvPicPr>
          <p:cNvPr id="6" name="Picture 5" descr="A close up of a device&#10;&#10;Description automatically generated">
            <a:extLst>
              <a:ext uri="{FF2B5EF4-FFF2-40B4-BE49-F238E27FC236}">
                <a16:creationId xmlns:a16="http://schemas.microsoft.com/office/drawing/2014/main" id="{4AFCE3C4-C52A-4E49-9F88-A7A10E4C2978}"/>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11187" b="16453"/>
          <a:stretch/>
        </p:blipFill>
        <p:spPr>
          <a:xfrm rot="10800000">
            <a:off x="1079499" y="4115593"/>
            <a:ext cx="3649187" cy="1980406"/>
          </a:xfrm>
          <a:prstGeom prst="rect">
            <a:avLst/>
          </a:prstGeom>
        </p:spPr>
      </p:pic>
      <p:pic>
        <p:nvPicPr>
          <p:cNvPr id="5" name="图片 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5400000">
            <a:off x="4546672" y="4363144"/>
            <a:ext cx="1980406" cy="1485305"/>
          </a:xfrm>
          <a:prstGeom prst="rect">
            <a:avLst/>
          </a:prstGeom>
        </p:spPr>
      </p:pic>
      <p:pic>
        <p:nvPicPr>
          <p:cNvPr id="7" name="图片 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5400000">
            <a:off x="8561526" y="4363141"/>
            <a:ext cx="1980409" cy="1485307"/>
          </a:xfrm>
          <a:prstGeom prst="rect">
            <a:avLst/>
          </a:prstGeom>
        </p:spPr>
      </p:pic>
      <p:cxnSp>
        <p:nvCxnSpPr>
          <p:cNvPr id="8" name="Straight Connector 5">
            <a:extLst>
              <a:ext uri="{FF2B5EF4-FFF2-40B4-BE49-F238E27FC236}">
                <a16:creationId xmlns:a16="http://schemas.microsoft.com/office/drawing/2014/main" id="{FB808639-9FF2-4896-AB00-467EBA2673AA}"/>
              </a:ext>
            </a:extLst>
          </p:cNvPr>
          <p:cNvCxnSpPr>
            <a:cxnSpLocks/>
            <a:stCxn id="10" idx="4"/>
            <a:endCxn id="9" idx="0"/>
          </p:cNvCxnSpPr>
          <p:nvPr/>
        </p:nvCxnSpPr>
        <p:spPr>
          <a:xfrm flipH="1">
            <a:off x="2841155" y="5827474"/>
            <a:ext cx="5167" cy="463789"/>
          </a:xfrm>
          <a:prstGeom prst="line">
            <a:avLst/>
          </a:prstGeom>
          <a:ln w="28575">
            <a:solidFill>
              <a:srgbClr val="FF000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矩形 21">
            <a:extLst>
              <a:ext uri="{FF2B5EF4-FFF2-40B4-BE49-F238E27FC236}">
                <a16:creationId xmlns:a16="http://schemas.microsoft.com/office/drawing/2014/main" id="{525697C3-0CB7-4E04-B1EC-9057C14C5163}"/>
              </a:ext>
            </a:extLst>
          </p:cNvPr>
          <p:cNvSpPr/>
          <p:nvPr/>
        </p:nvSpPr>
        <p:spPr>
          <a:xfrm>
            <a:off x="1707209" y="6291263"/>
            <a:ext cx="2267892" cy="461665"/>
          </a:xfrm>
          <a:prstGeom prst="rect">
            <a:avLst/>
          </a:prstGeom>
        </p:spPr>
        <p:txBody>
          <a:bodyPr wrap="square">
            <a:spAutoFit/>
          </a:bodyPr>
          <a:lstStyle/>
          <a:p>
            <a:r>
              <a:rPr lang="en-US" altLang="zh-CN" sz="2400" dirty="0">
                <a:solidFill>
                  <a:srgbClr val="E12739"/>
                </a:solidFill>
              </a:rPr>
              <a:t>Hexagonal array</a:t>
            </a:r>
          </a:p>
        </p:txBody>
      </p:sp>
      <p:sp>
        <p:nvSpPr>
          <p:cNvPr id="10" name="Oval 4">
            <a:extLst>
              <a:ext uri="{FF2B5EF4-FFF2-40B4-BE49-F238E27FC236}">
                <a16:creationId xmlns:a16="http://schemas.microsoft.com/office/drawing/2014/main" id="{34A30C34-DAFE-4A4B-9FE0-AA9CC81A7F90}"/>
              </a:ext>
            </a:extLst>
          </p:cNvPr>
          <p:cNvSpPr/>
          <p:nvPr/>
        </p:nvSpPr>
        <p:spPr>
          <a:xfrm>
            <a:off x="2301743" y="4709922"/>
            <a:ext cx="1089157" cy="1117552"/>
          </a:xfrm>
          <a:prstGeom prst="ellipse">
            <a:avLst/>
          </a:prstGeom>
          <a:noFill/>
          <a:ln w="28575">
            <a:solidFill>
              <a:srgbClr val="E127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5">
            <a:extLst>
              <a:ext uri="{FF2B5EF4-FFF2-40B4-BE49-F238E27FC236}">
                <a16:creationId xmlns:a16="http://schemas.microsoft.com/office/drawing/2014/main" id="{FB808639-9FF2-4896-AB00-467EBA2673AA}"/>
              </a:ext>
            </a:extLst>
          </p:cNvPr>
          <p:cNvCxnSpPr>
            <a:cxnSpLocks/>
            <a:endCxn id="20" idx="0"/>
          </p:cNvCxnSpPr>
          <p:nvPr/>
        </p:nvCxnSpPr>
        <p:spPr>
          <a:xfrm flipH="1">
            <a:off x="1079498" y="4991101"/>
            <a:ext cx="602626" cy="1320799"/>
          </a:xfrm>
          <a:prstGeom prst="line">
            <a:avLst/>
          </a:prstGeom>
          <a:ln w="28575">
            <a:solidFill>
              <a:srgbClr val="FF000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文本框 19"/>
          <p:cNvSpPr txBox="1"/>
          <p:nvPr/>
        </p:nvSpPr>
        <p:spPr>
          <a:xfrm>
            <a:off x="377222" y="6311900"/>
            <a:ext cx="1404552" cy="461665"/>
          </a:xfrm>
          <a:prstGeom prst="rect">
            <a:avLst/>
          </a:prstGeom>
          <a:noFill/>
        </p:spPr>
        <p:txBody>
          <a:bodyPr wrap="none" rtlCol="0">
            <a:spAutoFit/>
          </a:bodyPr>
          <a:lstStyle/>
          <a:p>
            <a:r>
              <a:rPr lang="en-US" altLang="zh-CN" sz="2400" dirty="0" err="1">
                <a:solidFill>
                  <a:srgbClr val="E12739"/>
                </a:solidFill>
              </a:rPr>
              <a:t>WiFi</a:t>
            </a:r>
            <a:r>
              <a:rPr lang="en-US" altLang="zh-CN" sz="2400" dirty="0">
                <a:solidFill>
                  <a:srgbClr val="E12739"/>
                </a:solidFill>
              </a:rPr>
              <a:t> NIC1</a:t>
            </a:r>
            <a:endParaRPr lang="zh-CN" altLang="en-US" sz="2400" dirty="0">
              <a:solidFill>
                <a:srgbClr val="E12739"/>
              </a:solidFill>
            </a:endParaRPr>
          </a:p>
        </p:txBody>
      </p:sp>
      <p:cxnSp>
        <p:nvCxnSpPr>
          <p:cNvPr id="22" name="Straight Connector 5">
            <a:extLst>
              <a:ext uri="{FF2B5EF4-FFF2-40B4-BE49-F238E27FC236}">
                <a16:creationId xmlns:a16="http://schemas.microsoft.com/office/drawing/2014/main" id="{FB808639-9FF2-4896-AB00-467EBA2673AA}"/>
              </a:ext>
            </a:extLst>
          </p:cNvPr>
          <p:cNvCxnSpPr>
            <a:cxnSpLocks/>
            <a:endCxn id="25" idx="0"/>
          </p:cNvCxnSpPr>
          <p:nvPr/>
        </p:nvCxnSpPr>
        <p:spPr>
          <a:xfrm>
            <a:off x="4153880" y="4991101"/>
            <a:ext cx="586027" cy="1300161"/>
          </a:xfrm>
          <a:prstGeom prst="line">
            <a:avLst/>
          </a:prstGeom>
          <a:ln w="28575">
            <a:solidFill>
              <a:srgbClr val="FF000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 name="文本框 24"/>
          <p:cNvSpPr txBox="1"/>
          <p:nvPr/>
        </p:nvSpPr>
        <p:spPr>
          <a:xfrm>
            <a:off x="4026410" y="6291262"/>
            <a:ext cx="1426994" cy="461665"/>
          </a:xfrm>
          <a:prstGeom prst="rect">
            <a:avLst/>
          </a:prstGeom>
          <a:noFill/>
        </p:spPr>
        <p:txBody>
          <a:bodyPr wrap="none" rtlCol="0">
            <a:spAutoFit/>
          </a:bodyPr>
          <a:lstStyle/>
          <a:p>
            <a:r>
              <a:rPr lang="en-US" altLang="zh-CN" sz="2400" dirty="0" err="1">
                <a:solidFill>
                  <a:srgbClr val="E12739"/>
                </a:solidFill>
              </a:rPr>
              <a:t>WiFi</a:t>
            </a:r>
            <a:r>
              <a:rPr lang="en-US" altLang="zh-CN" sz="2400" dirty="0">
                <a:solidFill>
                  <a:srgbClr val="E12739"/>
                </a:solidFill>
              </a:rPr>
              <a:t> NIC2</a:t>
            </a:r>
            <a:endParaRPr lang="zh-CN" altLang="en-US" sz="2400" dirty="0">
              <a:solidFill>
                <a:srgbClr val="E12739"/>
              </a:solidFill>
            </a:endParaRPr>
          </a:p>
        </p:txBody>
      </p:sp>
      <p:cxnSp>
        <p:nvCxnSpPr>
          <p:cNvPr id="27" name="Straight Connector 5">
            <a:extLst>
              <a:ext uri="{FF2B5EF4-FFF2-40B4-BE49-F238E27FC236}">
                <a16:creationId xmlns:a16="http://schemas.microsoft.com/office/drawing/2014/main" id="{FB808639-9FF2-4896-AB00-467EBA2673AA}"/>
              </a:ext>
            </a:extLst>
          </p:cNvPr>
          <p:cNvCxnSpPr>
            <a:cxnSpLocks/>
            <a:endCxn id="28" idx="0"/>
          </p:cNvCxnSpPr>
          <p:nvPr/>
        </p:nvCxnSpPr>
        <p:spPr>
          <a:xfrm>
            <a:off x="5515796" y="5562600"/>
            <a:ext cx="1257270" cy="647699"/>
          </a:xfrm>
          <a:prstGeom prst="line">
            <a:avLst/>
          </a:prstGeom>
          <a:ln w="28575">
            <a:solidFill>
              <a:srgbClr val="FF000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5862632" y="6210299"/>
            <a:ext cx="1820868" cy="461665"/>
          </a:xfrm>
          <a:prstGeom prst="rect">
            <a:avLst/>
          </a:prstGeom>
          <a:noFill/>
        </p:spPr>
        <p:txBody>
          <a:bodyPr wrap="square" rtlCol="0">
            <a:spAutoFit/>
          </a:bodyPr>
          <a:lstStyle/>
          <a:p>
            <a:r>
              <a:rPr lang="en-US" altLang="zh-CN" sz="2400" dirty="0">
                <a:solidFill>
                  <a:srgbClr val="E12739"/>
                </a:solidFill>
              </a:rPr>
              <a:t>BNO055 IMU</a:t>
            </a:r>
            <a:endParaRPr lang="zh-CN" altLang="en-US" sz="2400" dirty="0">
              <a:solidFill>
                <a:srgbClr val="E12739"/>
              </a:solidFill>
            </a:endParaRPr>
          </a:p>
        </p:txBody>
      </p:sp>
      <p:cxnSp>
        <p:nvCxnSpPr>
          <p:cNvPr id="32" name="Straight Connector 5">
            <a:extLst>
              <a:ext uri="{FF2B5EF4-FFF2-40B4-BE49-F238E27FC236}">
                <a16:creationId xmlns:a16="http://schemas.microsoft.com/office/drawing/2014/main" id="{FB808639-9FF2-4896-AB00-467EBA2673AA}"/>
              </a:ext>
            </a:extLst>
          </p:cNvPr>
          <p:cNvCxnSpPr>
            <a:cxnSpLocks/>
          </p:cNvCxnSpPr>
          <p:nvPr/>
        </p:nvCxnSpPr>
        <p:spPr>
          <a:xfrm flipV="1">
            <a:off x="4055102" y="4343400"/>
            <a:ext cx="2521027" cy="266700"/>
          </a:xfrm>
          <a:prstGeom prst="line">
            <a:avLst/>
          </a:prstGeom>
          <a:ln w="28575">
            <a:solidFill>
              <a:srgbClr val="FF000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Straight Connector 5">
            <a:extLst>
              <a:ext uri="{FF2B5EF4-FFF2-40B4-BE49-F238E27FC236}">
                <a16:creationId xmlns:a16="http://schemas.microsoft.com/office/drawing/2014/main" id="{FB808639-9FF2-4896-AB00-467EBA2673AA}"/>
              </a:ext>
            </a:extLst>
          </p:cNvPr>
          <p:cNvCxnSpPr>
            <a:cxnSpLocks/>
          </p:cNvCxnSpPr>
          <p:nvPr/>
        </p:nvCxnSpPr>
        <p:spPr>
          <a:xfrm flipV="1">
            <a:off x="5467806" y="4470400"/>
            <a:ext cx="1108323" cy="393700"/>
          </a:xfrm>
          <a:prstGeom prst="line">
            <a:avLst/>
          </a:prstGeom>
          <a:ln w="28575">
            <a:solidFill>
              <a:srgbClr val="FF000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8" name="文本框 37"/>
          <p:cNvSpPr txBox="1"/>
          <p:nvPr/>
        </p:nvSpPr>
        <p:spPr>
          <a:xfrm>
            <a:off x="6576129" y="4102891"/>
            <a:ext cx="1820868" cy="830997"/>
          </a:xfrm>
          <a:prstGeom prst="rect">
            <a:avLst/>
          </a:prstGeom>
          <a:noFill/>
        </p:spPr>
        <p:txBody>
          <a:bodyPr wrap="square" rtlCol="0">
            <a:spAutoFit/>
          </a:bodyPr>
          <a:lstStyle/>
          <a:p>
            <a:r>
              <a:rPr lang="en-US" altLang="zh-CN" sz="2400" dirty="0">
                <a:solidFill>
                  <a:srgbClr val="E12739"/>
                </a:solidFill>
              </a:rPr>
              <a:t>Galileo Gen2 board</a:t>
            </a:r>
            <a:endParaRPr lang="zh-CN" altLang="en-US" sz="2400" dirty="0">
              <a:solidFill>
                <a:srgbClr val="E12739"/>
              </a:solidFill>
            </a:endParaRPr>
          </a:p>
        </p:txBody>
      </p:sp>
      <p:sp>
        <p:nvSpPr>
          <p:cNvPr id="39" name="文本框 38"/>
          <p:cNvSpPr txBox="1"/>
          <p:nvPr/>
        </p:nvSpPr>
        <p:spPr>
          <a:xfrm>
            <a:off x="10673589" y="4248257"/>
            <a:ext cx="743519" cy="461665"/>
          </a:xfrm>
          <a:prstGeom prst="rect">
            <a:avLst/>
          </a:prstGeom>
          <a:noFill/>
        </p:spPr>
        <p:txBody>
          <a:bodyPr wrap="square" rtlCol="0">
            <a:spAutoFit/>
          </a:bodyPr>
          <a:lstStyle/>
          <a:p>
            <a:r>
              <a:rPr lang="en-US" altLang="zh-CN" sz="2400" dirty="0">
                <a:solidFill>
                  <a:srgbClr val="E12739"/>
                </a:solidFill>
              </a:rPr>
              <a:t>AP</a:t>
            </a:r>
            <a:endParaRPr lang="zh-CN" altLang="en-US" sz="2400" dirty="0">
              <a:solidFill>
                <a:srgbClr val="E12739"/>
              </a:solidFill>
            </a:endParaRPr>
          </a:p>
        </p:txBody>
      </p:sp>
      <p:sp>
        <p:nvSpPr>
          <p:cNvPr id="40" name="文本框 39"/>
          <p:cNvSpPr txBox="1"/>
          <p:nvPr/>
        </p:nvSpPr>
        <p:spPr>
          <a:xfrm>
            <a:off x="10544962" y="5651002"/>
            <a:ext cx="1204645" cy="461665"/>
          </a:xfrm>
          <a:prstGeom prst="rect">
            <a:avLst/>
          </a:prstGeom>
          <a:noFill/>
        </p:spPr>
        <p:txBody>
          <a:bodyPr wrap="square" rtlCol="0">
            <a:spAutoFit/>
          </a:bodyPr>
          <a:lstStyle/>
          <a:p>
            <a:r>
              <a:rPr lang="en-US" altLang="zh-CN" sz="2400" dirty="0">
                <a:solidFill>
                  <a:srgbClr val="E12739"/>
                </a:solidFill>
              </a:rPr>
              <a:t>Battery</a:t>
            </a:r>
            <a:endParaRPr lang="zh-CN" altLang="en-US" sz="2400" dirty="0">
              <a:solidFill>
                <a:srgbClr val="E12739"/>
              </a:solidFill>
            </a:endParaRPr>
          </a:p>
        </p:txBody>
      </p:sp>
      <p:cxnSp>
        <p:nvCxnSpPr>
          <p:cNvPr id="41" name="Straight Connector 5">
            <a:extLst>
              <a:ext uri="{FF2B5EF4-FFF2-40B4-BE49-F238E27FC236}">
                <a16:creationId xmlns:a16="http://schemas.microsoft.com/office/drawing/2014/main" id="{FB808639-9FF2-4896-AB00-467EBA2673AA}"/>
              </a:ext>
            </a:extLst>
          </p:cNvPr>
          <p:cNvCxnSpPr>
            <a:cxnSpLocks/>
            <a:endCxn id="40" idx="1"/>
          </p:cNvCxnSpPr>
          <p:nvPr/>
        </p:nvCxnSpPr>
        <p:spPr>
          <a:xfrm>
            <a:off x="9575800" y="5827474"/>
            <a:ext cx="969162" cy="54361"/>
          </a:xfrm>
          <a:prstGeom prst="line">
            <a:avLst/>
          </a:prstGeom>
          <a:ln w="28575">
            <a:solidFill>
              <a:srgbClr val="FF000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5" name="Straight Connector 5">
            <a:extLst>
              <a:ext uri="{FF2B5EF4-FFF2-40B4-BE49-F238E27FC236}">
                <a16:creationId xmlns:a16="http://schemas.microsoft.com/office/drawing/2014/main" id="{FB808639-9FF2-4896-AB00-467EBA2673AA}"/>
              </a:ext>
            </a:extLst>
          </p:cNvPr>
          <p:cNvCxnSpPr>
            <a:cxnSpLocks/>
          </p:cNvCxnSpPr>
          <p:nvPr/>
        </p:nvCxnSpPr>
        <p:spPr>
          <a:xfrm flipV="1">
            <a:off x="9728198" y="4476750"/>
            <a:ext cx="978266" cy="208189"/>
          </a:xfrm>
          <a:prstGeom prst="line">
            <a:avLst/>
          </a:prstGeom>
          <a:ln w="28575">
            <a:solidFill>
              <a:srgbClr val="FF000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7" name="灯片编号占位符 46"/>
          <p:cNvSpPr>
            <a:spLocks noGrp="1"/>
          </p:cNvSpPr>
          <p:nvPr>
            <p:ph type="sldNum" sz="quarter" idx="12"/>
          </p:nvPr>
        </p:nvSpPr>
        <p:spPr/>
        <p:txBody>
          <a:bodyPr/>
          <a:lstStyle/>
          <a:p>
            <a:fld id="{C054A891-34DD-4E6A-BCFA-39DEC2CB2DB2}" type="slidenum">
              <a:rPr lang="en-US" smtClean="0"/>
              <a:t>17</a:t>
            </a:fld>
            <a:endParaRPr lang="en-US"/>
          </a:p>
        </p:txBody>
      </p:sp>
    </p:spTree>
    <p:extLst>
      <p:ext uri="{BB962C8B-B14F-4D97-AF65-F5344CB8AC3E}">
        <p14:creationId xmlns:p14="http://schemas.microsoft.com/office/powerpoint/2010/main" val="2393163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CFBB8-23DE-44F2-8E84-059B66993AD1}"/>
              </a:ext>
            </a:extLst>
          </p:cNvPr>
          <p:cNvSpPr>
            <a:spLocks noGrp="1"/>
          </p:cNvSpPr>
          <p:nvPr>
            <p:ph type="title"/>
          </p:nvPr>
        </p:nvSpPr>
        <p:spPr/>
        <p:txBody>
          <a:bodyPr/>
          <a:lstStyle/>
          <a:p>
            <a:r>
              <a:rPr lang="en-US" dirty="0"/>
              <a:t>EVALUATION</a:t>
            </a:r>
          </a:p>
        </p:txBody>
      </p:sp>
      <p:sp>
        <p:nvSpPr>
          <p:cNvPr id="3" name="Content Placeholder 2">
            <a:extLst>
              <a:ext uri="{FF2B5EF4-FFF2-40B4-BE49-F238E27FC236}">
                <a16:creationId xmlns:a16="http://schemas.microsoft.com/office/drawing/2014/main" id="{2BEDEEBD-27B6-4B01-8BCE-F5CA49A229FD}"/>
              </a:ext>
            </a:extLst>
          </p:cNvPr>
          <p:cNvSpPr>
            <a:spLocks noGrp="1"/>
          </p:cNvSpPr>
          <p:nvPr>
            <p:ph idx="1"/>
          </p:nvPr>
        </p:nvSpPr>
        <p:spPr>
          <a:xfrm>
            <a:off x="838200" y="1825625"/>
            <a:ext cx="5257800" cy="4351338"/>
          </a:xfrm>
        </p:spPr>
        <p:txBody>
          <a:bodyPr/>
          <a:lstStyle/>
          <a:p>
            <a:r>
              <a:rPr lang="en-US" dirty="0"/>
              <a:t>A single AP, 7 different locations</a:t>
            </a:r>
          </a:p>
          <a:p>
            <a:r>
              <a:rPr lang="en-US" dirty="0"/>
              <a:t>Both LOS and NLOS (40m away through multiple walls)</a:t>
            </a:r>
          </a:p>
          <a:p>
            <a:r>
              <a:rPr lang="en-US" dirty="0"/>
              <a:t>200Hz sampling rate on a 40MHz channel in the 5GHz band</a:t>
            </a:r>
          </a:p>
        </p:txBody>
      </p:sp>
      <p:pic>
        <p:nvPicPr>
          <p:cNvPr id="4" name="Picture 3">
            <a:extLst>
              <a:ext uri="{FF2B5EF4-FFF2-40B4-BE49-F238E27FC236}">
                <a16:creationId xmlns:a16="http://schemas.microsoft.com/office/drawing/2014/main" id="{DBE9B78E-9CCD-4D7D-8590-076F8BD4737F}"/>
              </a:ext>
            </a:extLst>
          </p:cNvPr>
          <p:cNvPicPr>
            <a:picLocks noChangeAspect="1"/>
          </p:cNvPicPr>
          <p:nvPr/>
        </p:nvPicPr>
        <p:blipFill>
          <a:blip r:embed="rId3"/>
          <a:stretch>
            <a:fillRect/>
          </a:stretch>
        </p:blipFill>
        <p:spPr>
          <a:xfrm>
            <a:off x="5968998" y="1881954"/>
            <a:ext cx="4648200" cy="3362325"/>
          </a:xfrm>
          <a:prstGeom prst="rect">
            <a:avLst/>
          </a:prstGeom>
        </p:spPr>
      </p:pic>
      <p:pic>
        <p:nvPicPr>
          <p:cNvPr id="10" name="Picture 9" descr="A picture containing wall, indoor&#10;&#10;Description automatically generated">
            <a:extLst>
              <a:ext uri="{FF2B5EF4-FFF2-40B4-BE49-F238E27FC236}">
                <a16:creationId xmlns:a16="http://schemas.microsoft.com/office/drawing/2014/main" id="{ADF15072-5069-4266-B9CA-A7E29DAD3299}"/>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2968" t="24124" b="21556"/>
          <a:stretch/>
        </p:blipFill>
        <p:spPr>
          <a:xfrm rot="5400000">
            <a:off x="9712456" y="2707137"/>
            <a:ext cx="3236965" cy="1711960"/>
          </a:xfrm>
          <a:prstGeom prst="ellipse">
            <a:avLst/>
          </a:prstGeom>
        </p:spPr>
      </p:pic>
      <p:cxnSp>
        <p:nvCxnSpPr>
          <p:cNvPr id="12" name="Straight Connector 11">
            <a:extLst>
              <a:ext uri="{FF2B5EF4-FFF2-40B4-BE49-F238E27FC236}">
                <a16:creationId xmlns:a16="http://schemas.microsoft.com/office/drawing/2014/main" id="{2721CE3E-8E88-4EB7-B7F6-3E7742F9BD36}"/>
              </a:ext>
            </a:extLst>
          </p:cNvPr>
          <p:cNvCxnSpPr>
            <a:cxnSpLocks/>
          </p:cNvCxnSpPr>
          <p:nvPr/>
        </p:nvCxnSpPr>
        <p:spPr>
          <a:xfrm flipV="1">
            <a:off x="10342880" y="3429000"/>
            <a:ext cx="497840" cy="370840"/>
          </a:xfrm>
          <a:prstGeom prst="line">
            <a:avLst/>
          </a:prstGeom>
          <a:ln w="19050">
            <a:solidFill>
              <a:srgbClr val="E12739"/>
            </a:solidFill>
            <a:prstDash val="dash"/>
          </a:ln>
        </p:spPr>
        <p:style>
          <a:lnRef idx="1">
            <a:schemeClr val="accent1"/>
          </a:lnRef>
          <a:fillRef idx="0">
            <a:schemeClr val="accent1"/>
          </a:fillRef>
          <a:effectRef idx="0">
            <a:schemeClr val="accent1"/>
          </a:effectRef>
          <a:fontRef idx="minor">
            <a:schemeClr val="tx1"/>
          </a:fontRef>
        </p:style>
      </p:cxnSp>
      <p:sp>
        <p:nvSpPr>
          <p:cNvPr id="5" name="灯片编号占位符 4"/>
          <p:cNvSpPr>
            <a:spLocks noGrp="1"/>
          </p:cNvSpPr>
          <p:nvPr>
            <p:ph type="sldNum" sz="quarter" idx="12"/>
          </p:nvPr>
        </p:nvSpPr>
        <p:spPr/>
        <p:txBody>
          <a:bodyPr/>
          <a:lstStyle/>
          <a:p>
            <a:fld id="{C054A891-34DD-4E6A-BCFA-39DEC2CB2DB2}" type="slidenum">
              <a:rPr lang="en-US" smtClean="0"/>
              <a:t>18</a:t>
            </a:fld>
            <a:endParaRPr lang="en-US"/>
          </a:p>
        </p:txBody>
      </p:sp>
    </p:spTree>
    <p:extLst>
      <p:ext uri="{BB962C8B-B14F-4D97-AF65-F5344CB8AC3E}">
        <p14:creationId xmlns:p14="http://schemas.microsoft.com/office/powerpoint/2010/main" val="8442288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59D7B-8954-4725-8BC3-A77DE5A1315C}"/>
              </a:ext>
            </a:extLst>
          </p:cNvPr>
          <p:cNvSpPr>
            <a:spLocks noGrp="1"/>
          </p:cNvSpPr>
          <p:nvPr>
            <p:ph type="title"/>
          </p:nvPr>
        </p:nvSpPr>
        <p:spPr/>
        <p:txBody>
          <a:bodyPr/>
          <a:lstStyle/>
          <a:p>
            <a:r>
              <a:rPr lang="en-US" dirty="0"/>
              <a:t>Performance - Moving Distance</a:t>
            </a:r>
          </a:p>
        </p:txBody>
      </p:sp>
      <p:sp>
        <p:nvSpPr>
          <p:cNvPr id="3" name="Content Placeholder 2">
            <a:extLst>
              <a:ext uri="{FF2B5EF4-FFF2-40B4-BE49-F238E27FC236}">
                <a16:creationId xmlns:a16="http://schemas.microsoft.com/office/drawing/2014/main" id="{23E3FE9F-FBFE-46B6-995B-923D247770BB}"/>
              </a:ext>
            </a:extLst>
          </p:cNvPr>
          <p:cNvSpPr>
            <a:spLocks noGrp="1"/>
          </p:cNvSpPr>
          <p:nvPr>
            <p:ph idx="1"/>
          </p:nvPr>
        </p:nvSpPr>
        <p:spPr/>
        <p:txBody>
          <a:bodyPr/>
          <a:lstStyle/>
          <a:p>
            <a:r>
              <a:rPr lang="en-US" dirty="0"/>
              <a:t>On desktop: we move the array on a desk surface for traces around 1 m;</a:t>
            </a:r>
          </a:p>
          <a:p>
            <a:r>
              <a:rPr lang="en-US" dirty="0"/>
              <a:t>On cart: we put the array on a cart and push it straight forward by more than 10 meters in different areas.</a:t>
            </a:r>
          </a:p>
        </p:txBody>
      </p:sp>
      <p:pic>
        <p:nvPicPr>
          <p:cNvPr id="4" name="Picture 3">
            <a:extLst>
              <a:ext uri="{FF2B5EF4-FFF2-40B4-BE49-F238E27FC236}">
                <a16:creationId xmlns:a16="http://schemas.microsoft.com/office/drawing/2014/main" id="{9F4ABF94-8D03-4CCA-ACB4-EAA1E298CBA5}"/>
              </a:ext>
            </a:extLst>
          </p:cNvPr>
          <p:cNvPicPr>
            <a:picLocks noChangeAspect="1"/>
          </p:cNvPicPr>
          <p:nvPr/>
        </p:nvPicPr>
        <p:blipFill>
          <a:blip r:embed="rId3"/>
          <a:stretch>
            <a:fillRect/>
          </a:stretch>
        </p:blipFill>
        <p:spPr>
          <a:xfrm>
            <a:off x="3667125" y="3702685"/>
            <a:ext cx="4857750" cy="2519137"/>
          </a:xfrm>
          <a:prstGeom prst="rect">
            <a:avLst/>
          </a:prstGeom>
        </p:spPr>
      </p:pic>
      <p:cxnSp>
        <p:nvCxnSpPr>
          <p:cNvPr id="12" name="Straight Connector 5">
            <a:extLst>
              <a:ext uri="{FF2B5EF4-FFF2-40B4-BE49-F238E27FC236}">
                <a16:creationId xmlns:a16="http://schemas.microsoft.com/office/drawing/2014/main" id="{E39B4B1E-73F3-4940-81C1-376A10755DC4}"/>
              </a:ext>
            </a:extLst>
          </p:cNvPr>
          <p:cNvCxnSpPr>
            <a:cxnSpLocks/>
            <a:endCxn id="16" idx="1"/>
          </p:cNvCxnSpPr>
          <p:nvPr/>
        </p:nvCxnSpPr>
        <p:spPr>
          <a:xfrm>
            <a:off x="7200900" y="3959012"/>
            <a:ext cx="1665331" cy="30778"/>
          </a:xfrm>
          <a:prstGeom prst="line">
            <a:avLst/>
          </a:prstGeom>
          <a:ln w="28575">
            <a:solidFill>
              <a:srgbClr val="FF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30CF06F0-18F2-429F-90C6-C3494ABCC6C6}"/>
              </a:ext>
            </a:extLst>
          </p:cNvPr>
          <p:cNvSpPr txBox="1"/>
          <p:nvPr/>
        </p:nvSpPr>
        <p:spPr>
          <a:xfrm>
            <a:off x="8866231" y="3758957"/>
            <a:ext cx="1862729" cy="461665"/>
          </a:xfrm>
          <a:prstGeom prst="rect">
            <a:avLst/>
          </a:prstGeom>
          <a:noFill/>
        </p:spPr>
        <p:txBody>
          <a:bodyPr wrap="square" rtlCol="0">
            <a:spAutoFit/>
          </a:bodyPr>
          <a:lstStyle/>
          <a:p>
            <a:r>
              <a:rPr lang="en-US" sz="2400" i="0" dirty="0">
                <a:solidFill>
                  <a:srgbClr val="E12739"/>
                </a:solidFill>
                <a:latin typeface="+mj-lt"/>
              </a:rPr>
              <a:t>90%: 15cm</a:t>
            </a:r>
            <a:endParaRPr lang="en-US" sz="2400" dirty="0">
              <a:solidFill>
                <a:srgbClr val="E12739"/>
              </a:solidFill>
            </a:endParaRPr>
          </a:p>
        </p:txBody>
      </p:sp>
      <p:cxnSp>
        <p:nvCxnSpPr>
          <p:cNvPr id="21" name="Straight Connector 5">
            <a:extLst>
              <a:ext uri="{FF2B5EF4-FFF2-40B4-BE49-F238E27FC236}">
                <a16:creationId xmlns:a16="http://schemas.microsoft.com/office/drawing/2014/main" id="{E48DEF2A-D3D6-4D26-96A7-12FAAB3DFF3D}"/>
              </a:ext>
            </a:extLst>
          </p:cNvPr>
          <p:cNvCxnSpPr>
            <a:cxnSpLocks/>
            <a:endCxn id="22" idx="0"/>
          </p:cNvCxnSpPr>
          <p:nvPr/>
        </p:nvCxnSpPr>
        <p:spPr>
          <a:xfrm>
            <a:off x="5821681" y="4775200"/>
            <a:ext cx="295455" cy="339536"/>
          </a:xfrm>
          <a:prstGeom prst="line">
            <a:avLst/>
          </a:prstGeom>
          <a:ln w="28575">
            <a:solidFill>
              <a:srgbClr val="FF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9C5BAAF9-051D-48A6-BBE0-E4EB87F5BDA9}"/>
              </a:ext>
            </a:extLst>
          </p:cNvPr>
          <p:cNvSpPr txBox="1"/>
          <p:nvPr/>
        </p:nvSpPr>
        <p:spPr>
          <a:xfrm>
            <a:off x="5429611" y="5114736"/>
            <a:ext cx="1375049" cy="461665"/>
          </a:xfrm>
          <a:prstGeom prst="rect">
            <a:avLst/>
          </a:prstGeom>
          <a:noFill/>
        </p:spPr>
        <p:txBody>
          <a:bodyPr wrap="square" rtlCol="0">
            <a:spAutoFit/>
          </a:bodyPr>
          <a:lstStyle/>
          <a:p>
            <a:pPr algn="ctr"/>
            <a:r>
              <a:rPr lang="en-US" sz="2400" i="0" dirty="0">
                <a:solidFill>
                  <a:srgbClr val="E12739"/>
                </a:solidFill>
                <a:latin typeface="+mj-lt"/>
              </a:rPr>
              <a:t>8.4cm</a:t>
            </a:r>
            <a:endParaRPr lang="en-US" sz="2400" dirty="0">
              <a:solidFill>
                <a:srgbClr val="E12739"/>
              </a:solidFill>
            </a:endParaRPr>
          </a:p>
        </p:txBody>
      </p:sp>
      <p:cxnSp>
        <p:nvCxnSpPr>
          <p:cNvPr id="29" name="Straight Connector 5">
            <a:extLst>
              <a:ext uri="{FF2B5EF4-FFF2-40B4-BE49-F238E27FC236}">
                <a16:creationId xmlns:a16="http://schemas.microsoft.com/office/drawing/2014/main" id="{F70E4976-FFE6-49B1-BFE8-476925007BFF}"/>
              </a:ext>
            </a:extLst>
          </p:cNvPr>
          <p:cNvCxnSpPr>
            <a:cxnSpLocks/>
            <a:endCxn id="32" idx="1"/>
          </p:cNvCxnSpPr>
          <p:nvPr/>
        </p:nvCxnSpPr>
        <p:spPr>
          <a:xfrm flipV="1">
            <a:off x="4757195" y="4457137"/>
            <a:ext cx="551943" cy="308758"/>
          </a:xfrm>
          <a:prstGeom prst="line">
            <a:avLst/>
          </a:prstGeom>
          <a:ln w="28575">
            <a:solidFill>
              <a:srgbClr val="FF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4F7BA541-94FC-46DB-B69B-1D69A6DD3027}"/>
              </a:ext>
            </a:extLst>
          </p:cNvPr>
          <p:cNvSpPr txBox="1"/>
          <p:nvPr/>
        </p:nvSpPr>
        <p:spPr>
          <a:xfrm>
            <a:off x="5309138" y="4226304"/>
            <a:ext cx="1180562" cy="461665"/>
          </a:xfrm>
          <a:prstGeom prst="rect">
            <a:avLst/>
          </a:prstGeom>
          <a:noFill/>
        </p:spPr>
        <p:txBody>
          <a:bodyPr wrap="square" rtlCol="0">
            <a:spAutoFit/>
          </a:bodyPr>
          <a:lstStyle/>
          <a:p>
            <a:r>
              <a:rPr lang="en-US" sz="2400" i="0" dirty="0">
                <a:solidFill>
                  <a:srgbClr val="E12739"/>
                </a:solidFill>
                <a:latin typeface="+mj-lt"/>
              </a:rPr>
              <a:t>2.3cm</a:t>
            </a:r>
            <a:endParaRPr lang="en-US" sz="2400" dirty="0">
              <a:solidFill>
                <a:srgbClr val="E12739"/>
              </a:solidFill>
            </a:endParaRPr>
          </a:p>
        </p:txBody>
      </p:sp>
      <p:sp>
        <p:nvSpPr>
          <p:cNvPr id="7" name="灯片编号占位符 6"/>
          <p:cNvSpPr>
            <a:spLocks noGrp="1"/>
          </p:cNvSpPr>
          <p:nvPr>
            <p:ph type="sldNum" sz="quarter" idx="12"/>
          </p:nvPr>
        </p:nvSpPr>
        <p:spPr/>
        <p:txBody>
          <a:bodyPr/>
          <a:lstStyle/>
          <a:p>
            <a:fld id="{C054A891-34DD-4E6A-BCFA-39DEC2CB2DB2}" type="slidenum">
              <a:rPr lang="en-US" smtClean="0"/>
              <a:t>19</a:t>
            </a:fld>
            <a:endParaRPr lang="en-US"/>
          </a:p>
        </p:txBody>
      </p:sp>
    </p:spTree>
    <p:extLst>
      <p:ext uri="{BB962C8B-B14F-4D97-AF65-F5344CB8AC3E}">
        <p14:creationId xmlns:p14="http://schemas.microsoft.com/office/powerpoint/2010/main" val="30708778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738C7-80D4-4E67-A164-A4732E45F008}"/>
              </a:ext>
            </a:extLst>
          </p:cNvPr>
          <p:cNvSpPr>
            <a:spLocks noGrp="1"/>
          </p:cNvSpPr>
          <p:nvPr>
            <p:ph type="title"/>
          </p:nvPr>
        </p:nvSpPr>
        <p:spPr/>
        <p:txBody>
          <a:bodyPr/>
          <a:lstStyle/>
          <a:p>
            <a:r>
              <a:rPr lang="en-US" dirty="0"/>
              <a:t>Motion Estimation</a:t>
            </a:r>
          </a:p>
        </p:txBody>
      </p:sp>
      <p:pic>
        <p:nvPicPr>
          <p:cNvPr id="1026" name="Picture 2" descr="Related image">
            <a:extLst>
              <a:ext uri="{FF2B5EF4-FFF2-40B4-BE49-F238E27FC236}">
                <a16:creationId xmlns:a16="http://schemas.microsoft.com/office/drawing/2014/main" id="{8B6CDE2C-6674-4C8A-B17D-0467F21096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975" y="1825625"/>
            <a:ext cx="3288274" cy="185070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mobile gaming VR">
            <a:extLst>
              <a:ext uri="{FF2B5EF4-FFF2-40B4-BE49-F238E27FC236}">
                <a16:creationId xmlns:a16="http://schemas.microsoft.com/office/drawing/2014/main" id="{3212ABD3-D2B8-41DF-AD2F-52800CEDC0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4025" y="1825626"/>
            <a:ext cx="3680460" cy="184564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drone indoors">
            <a:extLst>
              <a:ext uri="{FF2B5EF4-FFF2-40B4-BE49-F238E27FC236}">
                <a16:creationId xmlns:a16="http://schemas.microsoft.com/office/drawing/2014/main" id="{14464201-0653-47EB-A890-D681FFABB88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1243"/>
          <a:stretch/>
        </p:blipFill>
        <p:spPr bwMode="auto">
          <a:xfrm>
            <a:off x="7894261" y="4110443"/>
            <a:ext cx="3799970" cy="21406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sport analytics">
            <a:extLst>
              <a:ext uri="{FF2B5EF4-FFF2-40B4-BE49-F238E27FC236}">
                <a16:creationId xmlns:a16="http://schemas.microsoft.com/office/drawing/2014/main" id="{9CF805F4-DD35-4962-98A1-CD167DD1CA5D}"/>
              </a:ext>
            </a:extLst>
          </p:cNvPr>
          <p:cNvPicPr>
            <a:picLocks noGrp="1" noChangeAspect="1" noChangeArrowheads="1"/>
          </p:cNvPicPr>
          <p:nvPr>
            <p:ph idx="1"/>
          </p:nvPr>
        </p:nvPicPr>
        <p:blipFill>
          <a:blip r:embed="rId6" cstate="hqprint">
            <a:extLst>
              <a:ext uri="{28A0092B-C50C-407E-A947-70E740481C1C}">
                <a14:useLocalDpi xmlns:a14="http://schemas.microsoft.com/office/drawing/2010/main" val="0"/>
              </a:ext>
            </a:extLst>
          </a:blip>
          <a:srcRect/>
          <a:stretch>
            <a:fillRect/>
          </a:stretch>
        </p:blipFill>
        <p:spPr bwMode="auto">
          <a:xfrm>
            <a:off x="7894261" y="1825624"/>
            <a:ext cx="3777858" cy="184564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smartphone indoor tracking">
            <a:extLst>
              <a:ext uri="{FF2B5EF4-FFF2-40B4-BE49-F238E27FC236}">
                <a16:creationId xmlns:a16="http://schemas.microsoft.com/office/drawing/2014/main" id="{6FA64F9D-EFDE-4B89-9873-5F669C90262C}"/>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605975" y="4110444"/>
            <a:ext cx="3288274" cy="214064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robots cleaner home">
            <a:extLst>
              <a:ext uri="{FF2B5EF4-FFF2-40B4-BE49-F238E27FC236}">
                <a16:creationId xmlns:a16="http://schemas.microsoft.com/office/drawing/2014/main" id="{EAF51261-65FB-4328-8016-59B285E1A79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3518"/>
          <a:stretch/>
        </p:blipFill>
        <p:spPr bwMode="auto">
          <a:xfrm>
            <a:off x="4068190" y="4110443"/>
            <a:ext cx="3666295" cy="214065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9482F2C-9BAB-41B4-9F05-8BA469AC145D}"/>
              </a:ext>
            </a:extLst>
          </p:cNvPr>
          <p:cNvSpPr txBox="1"/>
          <p:nvPr/>
        </p:nvSpPr>
        <p:spPr>
          <a:xfrm>
            <a:off x="975564" y="3606911"/>
            <a:ext cx="2549096"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Robot Navigation</a:t>
            </a:r>
          </a:p>
        </p:txBody>
      </p:sp>
      <p:sp>
        <p:nvSpPr>
          <p:cNvPr id="10" name="TextBox 9">
            <a:extLst>
              <a:ext uri="{FF2B5EF4-FFF2-40B4-BE49-F238E27FC236}">
                <a16:creationId xmlns:a16="http://schemas.microsoft.com/office/drawing/2014/main" id="{3D7EDA45-C5D1-4F69-B3B7-7342EDD4B521}"/>
              </a:ext>
            </a:extLst>
          </p:cNvPr>
          <p:cNvSpPr txBox="1"/>
          <p:nvPr/>
        </p:nvSpPr>
        <p:spPr>
          <a:xfrm>
            <a:off x="4975551" y="3590151"/>
            <a:ext cx="1776448"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VR Gaming</a:t>
            </a:r>
          </a:p>
        </p:txBody>
      </p:sp>
      <p:sp>
        <p:nvSpPr>
          <p:cNvPr id="11" name="TextBox 10">
            <a:extLst>
              <a:ext uri="{FF2B5EF4-FFF2-40B4-BE49-F238E27FC236}">
                <a16:creationId xmlns:a16="http://schemas.microsoft.com/office/drawing/2014/main" id="{BC9CDD74-A072-4F76-BE5D-0DF0F26EEC38}"/>
              </a:ext>
            </a:extLst>
          </p:cNvPr>
          <p:cNvSpPr txBox="1"/>
          <p:nvPr/>
        </p:nvSpPr>
        <p:spPr>
          <a:xfrm>
            <a:off x="8746844" y="3616014"/>
            <a:ext cx="2375009"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Sports Analytics</a:t>
            </a:r>
          </a:p>
        </p:txBody>
      </p:sp>
      <p:sp>
        <p:nvSpPr>
          <p:cNvPr id="12" name="TextBox 11">
            <a:extLst>
              <a:ext uri="{FF2B5EF4-FFF2-40B4-BE49-F238E27FC236}">
                <a16:creationId xmlns:a16="http://schemas.microsoft.com/office/drawing/2014/main" id="{11B30888-9B2A-4AA6-A4F7-BF5EEE5B7B36}"/>
              </a:ext>
            </a:extLst>
          </p:cNvPr>
          <p:cNvSpPr txBox="1"/>
          <p:nvPr/>
        </p:nvSpPr>
        <p:spPr>
          <a:xfrm>
            <a:off x="1156094" y="6251093"/>
            <a:ext cx="3090141"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Mobiles &amp; Wearables</a:t>
            </a:r>
          </a:p>
        </p:txBody>
      </p:sp>
      <p:sp>
        <p:nvSpPr>
          <p:cNvPr id="13" name="TextBox 12">
            <a:extLst>
              <a:ext uri="{FF2B5EF4-FFF2-40B4-BE49-F238E27FC236}">
                <a16:creationId xmlns:a16="http://schemas.microsoft.com/office/drawing/2014/main" id="{2AC604BF-7022-4245-AC6B-1BE71AE80B89}"/>
              </a:ext>
            </a:extLst>
          </p:cNvPr>
          <p:cNvSpPr txBox="1"/>
          <p:nvPr/>
        </p:nvSpPr>
        <p:spPr>
          <a:xfrm>
            <a:off x="5465781" y="6239841"/>
            <a:ext cx="1160895"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Robots</a:t>
            </a:r>
          </a:p>
        </p:txBody>
      </p:sp>
      <p:sp>
        <p:nvSpPr>
          <p:cNvPr id="14" name="TextBox 13">
            <a:extLst>
              <a:ext uri="{FF2B5EF4-FFF2-40B4-BE49-F238E27FC236}">
                <a16:creationId xmlns:a16="http://schemas.microsoft.com/office/drawing/2014/main" id="{614700B6-7A43-40EA-BDC5-D67A1901BC2E}"/>
              </a:ext>
            </a:extLst>
          </p:cNvPr>
          <p:cNvSpPr txBox="1"/>
          <p:nvPr/>
        </p:nvSpPr>
        <p:spPr>
          <a:xfrm>
            <a:off x="9367943" y="6233855"/>
            <a:ext cx="1178528"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Drones</a:t>
            </a:r>
          </a:p>
        </p:txBody>
      </p:sp>
      <p:sp>
        <p:nvSpPr>
          <p:cNvPr id="3" name="灯片编号占位符 2"/>
          <p:cNvSpPr>
            <a:spLocks noGrp="1"/>
          </p:cNvSpPr>
          <p:nvPr>
            <p:ph type="sldNum" sz="quarter" idx="12"/>
          </p:nvPr>
        </p:nvSpPr>
        <p:spPr/>
        <p:txBody>
          <a:bodyPr/>
          <a:lstStyle/>
          <a:p>
            <a:fld id="{C054A891-34DD-4E6A-BCFA-39DEC2CB2DB2}" type="slidenum">
              <a:rPr lang="en-US" smtClean="0"/>
              <a:t>2</a:t>
            </a:fld>
            <a:endParaRPr lang="en-US"/>
          </a:p>
        </p:txBody>
      </p:sp>
    </p:spTree>
    <p:extLst>
      <p:ext uri="{BB962C8B-B14F-4D97-AF65-F5344CB8AC3E}">
        <p14:creationId xmlns:p14="http://schemas.microsoft.com/office/powerpoint/2010/main" val="17004793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59D7B-8954-4725-8BC3-A77DE5A1315C}"/>
              </a:ext>
            </a:extLst>
          </p:cNvPr>
          <p:cNvSpPr>
            <a:spLocks noGrp="1"/>
          </p:cNvSpPr>
          <p:nvPr>
            <p:ph type="title"/>
          </p:nvPr>
        </p:nvSpPr>
        <p:spPr/>
        <p:txBody>
          <a:bodyPr/>
          <a:lstStyle/>
          <a:p>
            <a:r>
              <a:rPr lang="en-US" altLang="zh-CN" dirty="0"/>
              <a:t>Performance - </a:t>
            </a:r>
            <a:r>
              <a:rPr lang="en-US" dirty="0"/>
              <a:t>Heading Direction</a:t>
            </a:r>
          </a:p>
        </p:txBody>
      </p:sp>
      <p:sp>
        <p:nvSpPr>
          <p:cNvPr id="3" name="Content Placeholder 2">
            <a:extLst>
              <a:ext uri="{FF2B5EF4-FFF2-40B4-BE49-F238E27FC236}">
                <a16:creationId xmlns:a16="http://schemas.microsoft.com/office/drawing/2014/main" id="{23E3FE9F-FBFE-46B6-995B-923D247770BB}"/>
              </a:ext>
            </a:extLst>
          </p:cNvPr>
          <p:cNvSpPr>
            <a:spLocks noGrp="1"/>
          </p:cNvSpPr>
          <p:nvPr>
            <p:ph idx="1"/>
          </p:nvPr>
        </p:nvSpPr>
        <p:spPr/>
        <p:txBody>
          <a:bodyPr/>
          <a:lstStyle/>
          <a:p>
            <a:r>
              <a:rPr lang="en-US" dirty="0"/>
              <a:t>Traverse a 90◦ range with an increased step of 10◦, together with each of their opposite directions</a:t>
            </a:r>
          </a:p>
          <a:p>
            <a:r>
              <a:rPr lang="en-US" dirty="0"/>
              <a:t>&gt;90% of heading errors are within 10◦, with an overall average accuracy of 6.1◦</a:t>
            </a:r>
          </a:p>
        </p:txBody>
      </p:sp>
      <p:pic>
        <p:nvPicPr>
          <p:cNvPr id="5" name="Picture 4">
            <a:extLst>
              <a:ext uri="{FF2B5EF4-FFF2-40B4-BE49-F238E27FC236}">
                <a16:creationId xmlns:a16="http://schemas.microsoft.com/office/drawing/2014/main" id="{1F4A0218-8A67-4CCE-9B76-0B253CDA77E9}"/>
              </a:ext>
            </a:extLst>
          </p:cNvPr>
          <p:cNvPicPr>
            <a:picLocks noChangeAspect="1"/>
          </p:cNvPicPr>
          <p:nvPr/>
        </p:nvPicPr>
        <p:blipFill>
          <a:blip r:embed="rId3"/>
          <a:stretch>
            <a:fillRect/>
          </a:stretch>
        </p:blipFill>
        <p:spPr>
          <a:xfrm>
            <a:off x="1172211" y="3578543"/>
            <a:ext cx="4857750" cy="2324100"/>
          </a:xfrm>
          <a:prstGeom prst="rect">
            <a:avLst/>
          </a:prstGeom>
        </p:spPr>
      </p:pic>
      <p:pic>
        <p:nvPicPr>
          <p:cNvPr id="6" name="Picture 5">
            <a:extLst>
              <a:ext uri="{FF2B5EF4-FFF2-40B4-BE49-F238E27FC236}">
                <a16:creationId xmlns:a16="http://schemas.microsoft.com/office/drawing/2014/main" id="{FFB36D17-16D9-4343-B4CD-E9B2C96CB28D}"/>
              </a:ext>
            </a:extLst>
          </p:cNvPr>
          <p:cNvPicPr>
            <a:picLocks noChangeAspect="1"/>
          </p:cNvPicPr>
          <p:nvPr/>
        </p:nvPicPr>
        <p:blipFill>
          <a:blip r:embed="rId4"/>
          <a:stretch>
            <a:fillRect/>
          </a:stretch>
        </p:blipFill>
        <p:spPr>
          <a:xfrm>
            <a:off x="6363972" y="3621406"/>
            <a:ext cx="4838700" cy="2238375"/>
          </a:xfrm>
          <a:prstGeom prst="rect">
            <a:avLst/>
          </a:prstGeom>
        </p:spPr>
      </p:pic>
      <p:sp>
        <p:nvSpPr>
          <p:cNvPr id="4" name="灯片编号占位符 3"/>
          <p:cNvSpPr>
            <a:spLocks noGrp="1"/>
          </p:cNvSpPr>
          <p:nvPr>
            <p:ph type="sldNum" sz="quarter" idx="12"/>
          </p:nvPr>
        </p:nvSpPr>
        <p:spPr/>
        <p:txBody>
          <a:bodyPr/>
          <a:lstStyle/>
          <a:p>
            <a:fld id="{C054A891-34DD-4E6A-BCFA-39DEC2CB2DB2}" type="slidenum">
              <a:rPr lang="en-US" smtClean="0"/>
              <a:t>20</a:t>
            </a:fld>
            <a:endParaRPr lang="en-US"/>
          </a:p>
        </p:txBody>
      </p:sp>
    </p:spTree>
    <p:extLst>
      <p:ext uri="{BB962C8B-B14F-4D97-AF65-F5344CB8AC3E}">
        <p14:creationId xmlns:p14="http://schemas.microsoft.com/office/powerpoint/2010/main" val="25427852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59D7B-8954-4725-8BC3-A77DE5A1315C}"/>
              </a:ext>
            </a:extLst>
          </p:cNvPr>
          <p:cNvSpPr>
            <a:spLocks noGrp="1"/>
          </p:cNvSpPr>
          <p:nvPr>
            <p:ph type="title"/>
          </p:nvPr>
        </p:nvSpPr>
        <p:spPr/>
        <p:txBody>
          <a:bodyPr/>
          <a:lstStyle/>
          <a:p>
            <a:r>
              <a:rPr lang="en-US" altLang="zh-CN" dirty="0"/>
              <a:t>Performance - </a:t>
            </a:r>
            <a:r>
              <a:rPr lang="en-US" dirty="0"/>
              <a:t>Rotating Angle</a:t>
            </a:r>
          </a:p>
        </p:txBody>
      </p:sp>
      <p:sp>
        <p:nvSpPr>
          <p:cNvPr id="3" name="Content Placeholder 2">
            <a:extLst>
              <a:ext uri="{FF2B5EF4-FFF2-40B4-BE49-F238E27FC236}">
                <a16:creationId xmlns:a16="http://schemas.microsoft.com/office/drawing/2014/main" id="{23E3FE9F-FBFE-46B6-995B-923D247770BB}"/>
              </a:ext>
            </a:extLst>
          </p:cNvPr>
          <p:cNvSpPr>
            <a:spLocks noGrp="1"/>
          </p:cNvSpPr>
          <p:nvPr>
            <p:ph idx="1"/>
          </p:nvPr>
        </p:nvSpPr>
        <p:spPr/>
        <p:txBody>
          <a:bodyPr/>
          <a:lstStyle/>
          <a:p>
            <a:r>
              <a:rPr lang="en-US" dirty="0"/>
              <a:t>Median error of 30.1◦, corresponding to an error of merely 1.3 cm in arc lengths (i.e., moving distances)</a:t>
            </a:r>
          </a:p>
          <a:p>
            <a:r>
              <a:rPr lang="en-US" dirty="0"/>
              <a:t>Not as good as gyroscope (in short period)</a:t>
            </a:r>
          </a:p>
        </p:txBody>
      </p:sp>
      <p:pic>
        <p:nvPicPr>
          <p:cNvPr id="5" name="Picture 4">
            <a:extLst>
              <a:ext uri="{FF2B5EF4-FFF2-40B4-BE49-F238E27FC236}">
                <a16:creationId xmlns:a16="http://schemas.microsoft.com/office/drawing/2014/main" id="{4429B17A-2795-40EC-936A-6E9D9AA0FA85}"/>
              </a:ext>
            </a:extLst>
          </p:cNvPr>
          <p:cNvPicPr>
            <a:picLocks noChangeAspect="1"/>
          </p:cNvPicPr>
          <p:nvPr/>
        </p:nvPicPr>
        <p:blipFill>
          <a:blip r:embed="rId3"/>
          <a:stretch>
            <a:fillRect/>
          </a:stretch>
        </p:blipFill>
        <p:spPr>
          <a:xfrm>
            <a:off x="3662362" y="3635375"/>
            <a:ext cx="4867275" cy="2676525"/>
          </a:xfrm>
          <a:prstGeom prst="rect">
            <a:avLst/>
          </a:prstGeom>
        </p:spPr>
      </p:pic>
      <p:sp>
        <p:nvSpPr>
          <p:cNvPr id="4" name="灯片编号占位符 3"/>
          <p:cNvSpPr>
            <a:spLocks noGrp="1"/>
          </p:cNvSpPr>
          <p:nvPr>
            <p:ph type="sldNum" sz="quarter" idx="12"/>
          </p:nvPr>
        </p:nvSpPr>
        <p:spPr/>
        <p:txBody>
          <a:bodyPr/>
          <a:lstStyle/>
          <a:p>
            <a:fld id="{C054A891-34DD-4E6A-BCFA-39DEC2CB2DB2}" type="slidenum">
              <a:rPr lang="en-US" smtClean="0"/>
              <a:t>21</a:t>
            </a:fld>
            <a:endParaRPr lang="en-US"/>
          </a:p>
        </p:txBody>
      </p:sp>
    </p:spTree>
    <p:extLst>
      <p:ext uri="{BB962C8B-B14F-4D97-AF65-F5344CB8AC3E}">
        <p14:creationId xmlns:p14="http://schemas.microsoft.com/office/powerpoint/2010/main" val="32995712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59D7B-8954-4725-8BC3-A77DE5A1315C}"/>
              </a:ext>
            </a:extLst>
          </p:cNvPr>
          <p:cNvSpPr>
            <a:spLocks noGrp="1"/>
          </p:cNvSpPr>
          <p:nvPr>
            <p:ph type="title"/>
          </p:nvPr>
        </p:nvSpPr>
        <p:spPr/>
        <p:txBody>
          <a:bodyPr/>
          <a:lstStyle/>
          <a:p>
            <a:r>
              <a:rPr lang="en-US" dirty="0"/>
              <a:t>Impacts of Different Factors</a:t>
            </a:r>
          </a:p>
        </p:txBody>
      </p:sp>
      <p:pic>
        <p:nvPicPr>
          <p:cNvPr id="6" name="Picture 5">
            <a:extLst>
              <a:ext uri="{FF2B5EF4-FFF2-40B4-BE49-F238E27FC236}">
                <a16:creationId xmlns:a16="http://schemas.microsoft.com/office/drawing/2014/main" id="{82FF5353-2D27-4D8D-B4BC-3A78C3A17FA9}"/>
              </a:ext>
            </a:extLst>
          </p:cNvPr>
          <p:cNvPicPr>
            <a:picLocks noChangeAspect="1"/>
          </p:cNvPicPr>
          <p:nvPr/>
        </p:nvPicPr>
        <p:blipFill>
          <a:blip r:embed="rId3"/>
          <a:stretch>
            <a:fillRect/>
          </a:stretch>
        </p:blipFill>
        <p:spPr>
          <a:xfrm>
            <a:off x="6145571" y="1690688"/>
            <a:ext cx="4416453" cy="2389664"/>
          </a:xfrm>
          <a:prstGeom prst="rect">
            <a:avLst/>
          </a:prstGeom>
        </p:spPr>
      </p:pic>
      <p:pic>
        <p:nvPicPr>
          <p:cNvPr id="7" name="Picture 6">
            <a:extLst>
              <a:ext uri="{FF2B5EF4-FFF2-40B4-BE49-F238E27FC236}">
                <a16:creationId xmlns:a16="http://schemas.microsoft.com/office/drawing/2014/main" id="{994648C8-BD88-49AF-B4B2-57D69AAD63B2}"/>
              </a:ext>
            </a:extLst>
          </p:cNvPr>
          <p:cNvPicPr>
            <a:picLocks noChangeAspect="1"/>
          </p:cNvPicPr>
          <p:nvPr/>
        </p:nvPicPr>
        <p:blipFill>
          <a:blip r:embed="rId4"/>
          <a:stretch>
            <a:fillRect/>
          </a:stretch>
        </p:blipFill>
        <p:spPr>
          <a:xfrm>
            <a:off x="1637070" y="1724027"/>
            <a:ext cx="4460707" cy="2327710"/>
          </a:xfrm>
          <a:prstGeom prst="rect">
            <a:avLst/>
          </a:prstGeom>
        </p:spPr>
      </p:pic>
      <p:pic>
        <p:nvPicPr>
          <p:cNvPr id="8" name="Picture 7">
            <a:extLst>
              <a:ext uri="{FF2B5EF4-FFF2-40B4-BE49-F238E27FC236}">
                <a16:creationId xmlns:a16="http://schemas.microsoft.com/office/drawing/2014/main" id="{DD8DCAC3-00FE-4C57-948F-CB77EBE9BDAA}"/>
              </a:ext>
            </a:extLst>
          </p:cNvPr>
          <p:cNvPicPr>
            <a:picLocks noChangeAspect="1"/>
          </p:cNvPicPr>
          <p:nvPr/>
        </p:nvPicPr>
        <p:blipFill>
          <a:blip r:embed="rId5"/>
          <a:stretch>
            <a:fillRect/>
          </a:stretch>
        </p:blipFill>
        <p:spPr>
          <a:xfrm>
            <a:off x="1715266" y="4219933"/>
            <a:ext cx="4443005" cy="2371963"/>
          </a:xfrm>
          <a:prstGeom prst="rect">
            <a:avLst/>
          </a:prstGeom>
        </p:spPr>
      </p:pic>
      <p:pic>
        <p:nvPicPr>
          <p:cNvPr id="9" name="Picture 8">
            <a:extLst>
              <a:ext uri="{FF2B5EF4-FFF2-40B4-BE49-F238E27FC236}">
                <a16:creationId xmlns:a16="http://schemas.microsoft.com/office/drawing/2014/main" id="{9F936906-14C2-4C16-A6E1-90633ECDD70D}"/>
              </a:ext>
            </a:extLst>
          </p:cNvPr>
          <p:cNvPicPr>
            <a:picLocks noChangeAspect="1"/>
          </p:cNvPicPr>
          <p:nvPr/>
        </p:nvPicPr>
        <p:blipFill>
          <a:blip r:embed="rId6"/>
          <a:stretch>
            <a:fillRect/>
          </a:stretch>
        </p:blipFill>
        <p:spPr>
          <a:xfrm>
            <a:off x="6158271" y="4262438"/>
            <a:ext cx="4425305" cy="2354262"/>
          </a:xfrm>
          <a:prstGeom prst="rect">
            <a:avLst/>
          </a:prstGeom>
        </p:spPr>
      </p:pic>
      <p:sp>
        <p:nvSpPr>
          <p:cNvPr id="10" name="TextBox 9">
            <a:extLst>
              <a:ext uri="{FF2B5EF4-FFF2-40B4-BE49-F238E27FC236}">
                <a16:creationId xmlns:a16="http://schemas.microsoft.com/office/drawing/2014/main" id="{4D0D3F1F-BD64-46BD-802E-4B96BF33537A}"/>
              </a:ext>
            </a:extLst>
          </p:cNvPr>
          <p:cNvSpPr txBox="1"/>
          <p:nvPr/>
        </p:nvSpPr>
        <p:spPr>
          <a:xfrm>
            <a:off x="0" y="2371039"/>
            <a:ext cx="1574800" cy="830997"/>
          </a:xfrm>
          <a:prstGeom prst="rect">
            <a:avLst/>
          </a:prstGeom>
          <a:noFill/>
        </p:spPr>
        <p:txBody>
          <a:bodyPr wrap="square" rtlCol="0">
            <a:spAutoFit/>
          </a:bodyPr>
          <a:lstStyle/>
          <a:p>
            <a:pPr algn="ctr"/>
            <a:r>
              <a:rPr lang="en-US" sz="2400" b="1" dirty="0">
                <a:solidFill>
                  <a:srgbClr val="677480"/>
                </a:solidFill>
                <a:latin typeface="Arial" panose="020B0604020202020204" pitchFamily="34" charset="0"/>
                <a:cs typeface="Arial" panose="020B0604020202020204" pitchFamily="34" charset="0"/>
              </a:rPr>
              <a:t>Total distance</a:t>
            </a:r>
          </a:p>
        </p:txBody>
      </p:sp>
      <p:sp>
        <p:nvSpPr>
          <p:cNvPr id="11" name="TextBox 10">
            <a:extLst>
              <a:ext uri="{FF2B5EF4-FFF2-40B4-BE49-F238E27FC236}">
                <a16:creationId xmlns:a16="http://schemas.microsoft.com/office/drawing/2014/main" id="{3822A1FE-6487-45C8-B4C1-52FDD934D925}"/>
              </a:ext>
            </a:extLst>
          </p:cNvPr>
          <p:cNvSpPr txBox="1"/>
          <p:nvPr/>
        </p:nvSpPr>
        <p:spPr>
          <a:xfrm>
            <a:off x="10488019" y="2138418"/>
            <a:ext cx="1726868" cy="1200329"/>
          </a:xfrm>
          <a:prstGeom prst="rect">
            <a:avLst/>
          </a:prstGeom>
          <a:noFill/>
        </p:spPr>
        <p:txBody>
          <a:bodyPr wrap="square" rtlCol="0">
            <a:spAutoFit/>
          </a:bodyPr>
          <a:lstStyle/>
          <a:p>
            <a:pPr algn="ctr"/>
            <a:r>
              <a:rPr lang="en-US" sz="2400" b="1" dirty="0">
                <a:solidFill>
                  <a:srgbClr val="677480"/>
                </a:solidFill>
                <a:latin typeface="Arial" panose="020B0604020202020204" pitchFamily="34" charset="0"/>
                <a:cs typeface="Arial" panose="020B0604020202020204" pitchFamily="34" charset="0"/>
              </a:rPr>
              <a:t>AP locations</a:t>
            </a:r>
          </a:p>
          <a:p>
            <a:pPr algn="ctr"/>
            <a:r>
              <a:rPr lang="en-US" sz="2400" b="1" dirty="0">
                <a:solidFill>
                  <a:srgbClr val="677480"/>
                </a:solidFill>
                <a:latin typeface="Arial" panose="020B0604020202020204" pitchFamily="34" charset="0"/>
                <a:cs typeface="Arial" panose="020B0604020202020204" pitchFamily="34" charset="0"/>
              </a:rPr>
              <a:t>(coverage)</a:t>
            </a:r>
          </a:p>
        </p:txBody>
      </p:sp>
      <p:sp>
        <p:nvSpPr>
          <p:cNvPr id="12" name="TextBox 11">
            <a:extLst>
              <a:ext uri="{FF2B5EF4-FFF2-40B4-BE49-F238E27FC236}">
                <a16:creationId xmlns:a16="http://schemas.microsoft.com/office/drawing/2014/main" id="{88291B2E-7769-4B6E-85E1-103207884A3A}"/>
              </a:ext>
            </a:extLst>
          </p:cNvPr>
          <p:cNvSpPr txBox="1"/>
          <p:nvPr/>
        </p:nvSpPr>
        <p:spPr>
          <a:xfrm>
            <a:off x="-35084" y="4787533"/>
            <a:ext cx="1574800" cy="830997"/>
          </a:xfrm>
          <a:prstGeom prst="rect">
            <a:avLst/>
          </a:prstGeom>
          <a:noFill/>
        </p:spPr>
        <p:txBody>
          <a:bodyPr wrap="square" rtlCol="0">
            <a:spAutoFit/>
          </a:bodyPr>
          <a:lstStyle/>
          <a:p>
            <a:pPr algn="ctr"/>
            <a:r>
              <a:rPr lang="en-US" sz="2400" b="1" dirty="0">
                <a:solidFill>
                  <a:srgbClr val="677480"/>
                </a:solidFill>
                <a:latin typeface="Arial" panose="020B0604020202020204" pitchFamily="34" charset="0"/>
                <a:cs typeface="Arial" panose="020B0604020202020204" pitchFamily="34" charset="0"/>
              </a:rPr>
              <a:t>Sampling rate</a:t>
            </a:r>
          </a:p>
        </p:txBody>
      </p:sp>
      <p:sp>
        <p:nvSpPr>
          <p:cNvPr id="13" name="TextBox 12">
            <a:extLst>
              <a:ext uri="{FF2B5EF4-FFF2-40B4-BE49-F238E27FC236}">
                <a16:creationId xmlns:a16="http://schemas.microsoft.com/office/drawing/2014/main" id="{6F429D98-75B4-4987-B078-4FD53023DD3C}"/>
              </a:ext>
            </a:extLst>
          </p:cNvPr>
          <p:cNvSpPr txBox="1"/>
          <p:nvPr/>
        </p:nvSpPr>
        <p:spPr>
          <a:xfrm>
            <a:off x="10570886" y="4774833"/>
            <a:ext cx="1574800" cy="830997"/>
          </a:xfrm>
          <a:prstGeom prst="rect">
            <a:avLst/>
          </a:prstGeom>
          <a:noFill/>
        </p:spPr>
        <p:txBody>
          <a:bodyPr wrap="square" rtlCol="0">
            <a:spAutoFit/>
          </a:bodyPr>
          <a:lstStyle/>
          <a:p>
            <a:pPr algn="ctr"/>
            <a:r>
              <a:rPr lang="en-US" sz="2400" b="1" dirty="0">
                <a:solidFill>
                  <a:srgbClr val="677480"/>
                </a:solidFill>
                <a:latin typeface="Arial" panose="020B0604020202020204" pitchFamily="34" charset="0"/>
                <a:cs typeface="Arial" panose="020B0604020202020204" pitchFamily="34" charset="0"/>
              </a:rPr>
              <a:t>Virtual antennas</a:t>
            </a:r>
          </a:p>
        </p:txBody>
      </p:sp>
      <p:cxnSp>
        <p:nvCxnSpPr>
          <p:cNvPr id="17" name="Straight Connector 5">
            <a:extLst>
              <a:ext uri="{FF2B5EF4-FFF2-40B4-BE49-F238E27FC236}">
                <a16:creationId xmlns:a16="http://schemas.microsoft.com/office/drawing/2014/main" id="{2A2E5CA6-C2D1-4FE5-9741-6C06DCEC02FB}"/>
              </a:ext>
            </a:extLst>
          </p:cNvPr>
          <p:cNvCxnSpPr>
            <a:cxnSpLocks/>
          </p:cNvCxnSpPr>
          <p:nvPr/>
        </p:nvCxnSpPr>
        <p:spPr>
          <a:xfrm flipH="1" flipV="1">
            <a:off x="2432059" y="4651917"/>
            <a:ext cx="1504709" cy="965507"/>
          </a:xfrm>
          <a:prstGeom prst="line">
            <a:avLst/>
          </a:prstGeom>
          <a:ln w="38100">
            <a:solidFill>
              <a:srgbClr val="FF0000"/>
            </a:solidFill>
            <a:prstDash val="dash"/>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9" name="Straight Connector 5">
            <a:extLst>
              <a:ext uri="{FF2B5EF4-FFF2-40B4-BE49-F238E27FC236}">
                <a16:creationId xmlns:a16="http://schemas.microsoft.com/office/drawing/2014/main" id="{4D4641E4-A3FA-4775-A210-938719894066}"/>
              </a:ext>
            </a:extLst>
          </p:cNvPr>
          <p:cNvCxnSpPr>
            <a:cxnSpLocks/>
          </p:cNvCxnSpPr>
          <p:nvPr/>
        </p:nvCxnSpPr>
        <p:spPr>
          <a:xfrm flipH="1" flipV="1">
            <a:off x="6753815" y="4651917"/>
            <a:ext cx="1625958" cy="864071"/>
          </a:xfrm>
          <a:prstGeom prst="line">
            <a:avLst/>
          </a:prstGeom>
          <a:ln w="38100">
            <a:solidFill>
              <a:srgbClr val="FF0000"/>
            </a:solidFill>
            <a:prstDash val="dash"/>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5" name="灯片编号占位符 4"/>
          <p:cNvSpPr>
            <a:spLocks noGrp="1"/>
          </p:cNvSpPr>
          <p:nvPr>
            <p:ph type="sldNum" sz="quarter" idx="12"/>
          </p:nvPr>
        </p:nvSpPr>
        <p:spPr/>
        <p:txBody>
          <a:bodyPr/>
          <a:lstStyle/>
          <a:p>
            <a:fld id="{C054A891-34DD-4E6A-BCFA-39DEC2CB2DB2}" type="slidenum">
              <a:rPr lang="en-US" smtClean="0"/>
              <a:t>22</a:t>
            </a:fld>
            <a:endParaRPr lang="en-US"/>
          </a:p>
        </p:txBody>
      </p:sp>
    </p:spTree>
    <p:extLst>
      <p:ext uri="{BB962C8B-B14F-4D97-AF65-F5344CB8AC3E}">
        <p14:creationId xmlns:p14="http://schemas.microsoft.com/office/powerpoint/2010/main" val="329922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59D7B-8954-4725-8BC3-A77DE5A1315C}"/>
              </a:ext>
            </a:extLst>
          </p:cNvPr>
          <p:cNvSpPr>
            <a:spLocks noGrp="1"/>
          </p:cNvSpPr>
          <p:nvPr>
            <p:ph type="title"/>
          </p:nvPr>
        </p:nvSpPr>
        <p:spPr/>
        <p:txBody>
          <a:bodyPr/>
          <a:lstStyle/>
          <a:p>
            <a:r>
              <a:rPr lang="en-US" dirty="0"/>
              <a:t>Potential Applications - Handwriting</a:t>
            </a:r>
          </a:p>
        </p:txBody>
      </p:sp>
      <p:sp>
        <p:nvSpPr>
          <p:cNvPr id="3" name="Content Placeholder 2">
            <a:extLst>
              <a:ext uri="{FF2B5EF4-FFF2-40B4-BE49-F238E27FC236}">
                <a16:creationId xmlns:a16="http://schemas.microsoft.com/office/drawing/2014/main" id="{23E3FE9F-FBFE-46B6-995B-923D247770BB}"/>
              </a:ext>
            </a:extLst>
          </p:cNvPr>
          <p:cNvSpPr>
            <a:spLocks noGrp="1"/>
          </p:cNvSpPr>
          <p:nvPr>
            <p:ph idx="1"/>
          </p:nvPr>
        </p:nvSpPr>
        <p:spPr/>
        <p:txBody>
          <a:bodyPr/>
          <a:lstStyle/>
          <a:p>
            <a:r>
              <a:rPr lang="en-US" dirty="0"/>
              <a:t>Move the array by freely writing some letters on a desk surface</a:t>
            </a:r>
          </a:p>
          <a:p>
            <a:endParaRPr lang="en-US" dirty="0"/>
          </a:p>
        </p:txBody>
      </p:sp>
      <p:pic>
        <p:nvPicPr>
          <p:cNvPr id="4" name="Picture 3">
            <a:extLst>
              <a:ext uri="{FF2B5EF4-FFF2-40B4-BE49-F238E27FC236}">
                <a16:creationId xmlns:a16="http://schemas.microsoft.com/office/drawing/2014/main" id="{1F99D6DA-78BB-4409-B5E6-0F4C06521120}"/>
              </a:ext>
            </a:extLst>
          </p:cNvPr>
          <p:cNvPicPr>
            <a:picLocks noChangeAspect="1"/>
          </p:cNvPicPr>
          <p:nvPr/>
        </p:nvPicPr>
        <p:blipFill>
          <a:blip r:embed="rId3"/>
          <a:stretch>
            <a:fillRect/>
          </a:stretch>
        </p:blipFill>
        <p:spPr>
          <a:xfrm>
            <a:off x="5981700" y="3827069"/>
            <a:ext cx="5372100" cy="971550"/>
          </a:xfrm>
          <a:prstGeom prst="rect">
            <a:avLst/>
          </a:prstGeom>
        </p:spPr>
      </p:pic>
      <p:pic>
        <p:nvPicPr>
          <p:cNvPr id="11" name="Picture 10" descr="A close up of text on a white background&#10;&#10;Description automatically generated">
            <a:extLst>
              <a:ext uri="{FF2B5EF4-FFF2-40B4-BE49-F238E27FC236}">
                <a16:creationId xmlns:a16="http://schemas.microsoft.com/office/drawing/2014/main" id="{F3AE8217-929A-4C7D-BD4D-8032BC74040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90340" y="3332325"/>
            <a:ext cx="3235960" cy="2335908"/>
          </a:xfrm>
          <a:prstGeom prst="rect">
            <a:avLst/>
          </a:prstGeom>
        </p:spPr>
      </p:pic>
      <p:pic>
        <p:nvPicPr>
          <p:cNvPr id="12" name="Picture 11">
            <a:extLst>
              <a:ext uri="{FF2B5EF4-FFF2-40B4-BE49-F238E27FC236}">
                <a16:creationId xmlns:a16="http://schemas.microsoft.com/office/drawing/2014/main" id="{84A53D02-7527-40D6-B723-B152E5393B9A}"/>
              </a:ext>
            </a:extLst>
          </p:cNvPr>
          <p:cNvPicPr>
            <a:picLocks noChangeAspect="1"/>
          </p:cNvPicPr>
          <p:nvPr/>
        </p:nvPicPr>
        <p:blipFill rotWithShape="1">
          <a:blip r:embed="rId5"/>
          <a:srcRect r="10838"/>
          <a:stretch/>
        </p:blipFill>
        <p:spPr>
          <a:xfrm>
            <a:off x="3664021" y="3332326"/>
            <a:ext cx="1757908" cy="1168554"/>
          </a:xfrm>
          <a:prstGeom prst="rect">
            <a:avLst/>
          </a:prstGeom>
        </p:spPr>
      </p:pic>
      <p:sp>
        <p:nvSpPr>
          <p:cNvPr id="20" name="Isosceles Triangle 19">
            <a:extLst>
              <a:ext uri="{FF2B5EF4-FFF2-40B4-BE49-F238E27FC236}">
                <a16:creationId xmlns:a16="http://schemas.microsoft.com/office/drawing/2014/main" id="{30442938-A65E-4238-80AA-B11679A99A50}"/>
              </a:ext>
            </a:extLst>
          </p:cNvPr>
          <p:cNvSpPr/>
          <p:nvPr/>
        </p:nvSpPr>
        <p:spPr>
          <a:xfrm>
            <a:off x="2333060" y="3334865"/>
            <a:ext cx="1336040" cy="1167924"/>
          </a:xfrm>
          <a:custGeom>
            <a:avLst/>
            <a:gdLst>
              <a:gd name="connsiteX0" fmla="*/ 0 w 1366520"/>
              <a:gd name="connsiteY0" fmla="*/ 1152684 h 1152684"/>
              <a:gd name="connsiteX1" fmla="*/ 683260 w 1366520"/>
              <a:gd name="connsiteY1" fmla="*/ 0 h 1152684"/>
              <a:gd name="connsiteX2" fmla="*/ 1366520 w 1366520"/>
              <a:gd name="connsiteY2" fmla="*/ 1152684 h 1152684"/>
              <a:gd name="connsiteX3" fmla="*/ 0 w 1366520"/>
              <a:gd name="connsiteY3" fmla="*/ 1152684 h 1152684"/>
              <a:gd name="connsiteX0" fmla="*/ 0 w 1384300"/>
              <a:gd name="connsiteY0" fmla="*/ 1447324 h 1447324"/>
              <a:gd name="connsiteX1" fmla="*/ 1384300 w 1384300"/>
              <a:gd name="connsiteY1" fmla="*/ 0 h 1447324"/>
              <a:gd name="connsiteX2" fmla="*/ 1366520 w 1384300"/>
              <a:gd name="connsiteY2" fmla="*/ 1447324 h 1447324"/>
              <a:gd name="connsiteX3" fmla="*/ 0 w 1384300"/>
              <a:gd name="connsiteY3" fmla="*/ 1447324 h 1447324"/>
              <a:gd name="connsiteX0" fmla="*/ 0 w 1343660"/>
              <a:gd name="connsiteY0" fmla="*/ 350044 h 1447324"/>
              <a:gd name="connsiteX1" fmla="*/ 1343660 w 1343660"/>
              <a:gd name="connsiteY1" fmla="*/ 0 h 1447324"/>
              <a:gd name="connsiteX2" fmla="*/ 1325880 w 1343660"/>
              <a:gd name="connsiteY2" fmla="*/ 1447324 h 1447324"/>
              <a:gd name="connsiteX3" fmla="*/ 0 w 1343660"/>
              <a:gd name="connsiteY3" fmla="*/ 350044 h 1447324"/>
              <a:gd name="connsiteX0" fmla="*/ 0 w 1343660"/>
              <a:gd name="connsiteY0" fmla="*/ 350044 h 2077244"/>
              <a:gd name="connsiteX1" fmla="*/ 1343660 w 1343660"/>
              <a:gd name="connsiteY1" fmla="*/ 0 h 2077244"/>
              <a:gd name="connsiteX2" fmla="*/ 1325880 w 1343660"/>
              <a:gd name="connsiteY2" fmla="*/ 2077244 h 2077244"/>
              <a:gd name="connsiteX3" fmla="*/ 0 w 1343660"/>
              <a:gd name="connsiteY3" fmla="*/ 350044 h 2077244"/>
              <a:gd name="connsiteX0" fmla="*/ 0 w 1343660"/>
              <a:gd name="connsiteY0" fmla="*/ 350044 h 1183164"/>
              <a:gd name="connsiteX1" fmla="*/ 1343660 w 1343660"/>
              <a:gd name="connsiteY1" fmla="*/ 0 h 1183164"/>
              <a:gd name="connsiteX2" fmla="*/ 1315720 w 1343660"/>
              <a:gd name="connsiteY2" fmla="*/ 1183164 h 1183164"/>
              <a:gd name="connsiteX3" fmla="*/ 0 w 1343660"/>
              <a:gd name="connsiteY3" fmla="*/ 350044 h 1183164"/>
              <a:gd name="connsiteX0" fmla="*/ 0 w 1343660"/>
              <a:gd name="connsiteY0" fmla="*/ 350044 h 1160304"/>
              <a:gd name="connsiteX1" fmla="*/ 1343660 w 1343660"/>
              <a:gd name="connsiteY1" fmla="*/ 0 h 1160304"/>
              <a:gd name="connsiteX2" fmla="*/ 1330960 w 1343660"/>
              <a:gd name="connsiteY2" fmla="*/ 1160304 h 1160304"/>
              <a:gd name="connsiteX3" fmla="*/ 0 w 1343660"/>
              <a:gd name="connsiteY3" fmla="*/ 350044 h 1160304"/>
              <a:gd name="connsiteX0" fmla="*/ 0 w 1336040"/>
              <a:gd name="connsiteY0" fmla="*/ 357664 h 1167924"/>
              <a:gd name="connsiteX1" fmla="*/ 1336040 w 1336040"/>
              <a:gd name="connsiteY1" fmla="*/ 0 h 1167924"/>
              <a:gd name="connsiteX2" fmla="*/ 1330960 w 1336040"/>
              <a:gd name="connsiteY2" fmla="*/ 1167924 h 1167924"/>
              <a:gd name="connsiteX3" fmla="*/ 0 w 1336040"/>
              <a:gd name="connsiteY3" fmla="*/ 357664 h 1167924"/>
            </a:gdLst>
            <a:ahLst/>
            <a:cxnLst>
              <a:cxn ang="0">
                <a:pos x="connsiteX0" y="connsiteY0"/>
              </a:cxn>
              <a:cxn ang="0">
                <a:pos x="connsiteX1" y="connsiteY1"/>
              </a:cxn>
              <a:cxn ang="0">
                <a:pos x="connsiteX2" y="connsiteY2"/>
              </a:cxn>
              <a:cxn ang="0">
                <a:pos x="connsiteX3" y="connsiteY3"/>
              </a:cxn>
            </a:cxnLst>
            <a:rect l="l" t="t" r="r" b="b"/>
            <a:pathLst>
              <a:path w="1336040" h="1167924">
                <a:moveTo>
                  <a:pt x="0" y="357664"/>
                </a:moveTo>
                <a:lnTo>
                  <a:pt x="1336040" y="0"/>
                </a:lnTo>
                <a:cubicBezTo>
                  <a:pt x="1334347" y="389308"/>
                  <a:pt x="1332653" y="778616"/>
                  <a:pt x="1330960" y="1167924"/>
                </a:cubicBezTo>
                <a:lnTo>
                  <a:pt x="0" y="357664"/>
                </a:lnTo>
                <a:close/>
              </a:path>
            </a:pathLst>
          </a:custGeom>
          <a:gradFill flip="none" rotWithShape="1">
            <a:gsLst>
              <a:gs pos="0">
                <a:schemeClr val="accent1">
                  <a:tint val="66000"/>
                  <a:satMod val="160000"/>
                  <a:alpha val="60000"/>
                </a:schemeClr>
              </a:gs>
              <a:gs pos="50000">
                <a:schemeClr val="accent1">
                  <a:tint val="44500"/>
                  <a:satMod val="160000"/>
                  <a:alpha val="60000"/>
                </a:schemeClr>
              </a:gs>
              <a:gs pos="100000">
                <a:schemeClr val="accent1">
                  <a:tint val="23500"/>
                  <a:satMod val="160000"/>
                  <a:alpha val="6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tar: 5 Points 20">
            <a:extLst>
              <a:ext uri="{FF2B5EF4-FFF2-40B4-BE49-F238E27FC236}">
                <a16:creationId xmlns:a16="http://schemas.microsoft.com/office/drawing/2014/main" id="{69C79C5B-2F6F-4570-935D-938E542424FA}"/>
              </a:ext>
            </a:extLst>
          </p:cNvPr>
          <p:cNvSpPr/>
          <p:nvPr/>
        </p:nvSpPr>
        <p:spPr>
          <a:xfrm>
            <a:off x="3750380" y="4673599"/>
            <a:ext cx="152400" cy="1524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14ABC2E9-2B45-48B5-B645-1F99AF59F700}"/>
              </a:ext>
            </a:extLst>
          </p:cNvPr>
          <p:cNvSpPr txBox="1"/>
          <p:nvPr/>
        </p:nvSpPr>
        <p:spPr>
          <a:xfrm>
            <a:off x="3973588" y="4561336"/>
            <a:ext cx="569387" cy="523220"/>
          </a:xfrm>
          <a:prstGeom prst="rect">
            <a:avLst/>
          </a:prstGeom>
          <a:noFill/>
        </p:spPr>
        <p:txBody>
          <a:bodyPr wrap="none" rtlCol="0">
            <a:spAutoFit/>
          </a:bodyPr>
          <a:lstStyle/>
          <a:p>
            <a:r>
              <a:rPr lang="en-US" sz="2800" b="0" i="0" dirty="0">
                <a:solidFill>
                  <a:srgbClr val="E12739"/>
                </a:solidFill>
                <a:latin typeface="+mj-lt"/>
              </a:rPr>
              <a:t>AP</a:t>
            </a:r>
            <a:endParaRPr lang="en-US" sz="2800" dirty="0">
              <a:solidFill>
                <a:srgbClr val="E12739"/>
              </a:solidFill>
            </a:endParaRPr>
          </a:p>
        </p:txBody>
      </p:sp>
      <p:sp>
        <p:nvSpPr>
          <p:cNvPr id="23" name="Star: 6 Points 22">
            <a:extLst>
              <a:ext uri="{FF2B5EF4-FFF2-40B4-BE49-F238E27FC236}">
                <a16:creationId xmlns:a16="http://schemas.microsoft.com/office/drawing/2014/main" id="{3AD50604-0FC3-4D89-8EE6-1470D602AA2C}"/>
              </a:ext>
            </a:extLst>
          </p:cNvPr>
          <p:cNvSpPr/>
          <p:nvPr/>
        </p:nvSpPr>
        <p:spPr>
          <a:xfrm>
            <a:off x="2256860" y="3605053"/>
            <a:ext cx="152400" cy="152400"/>
          </a:xfrm>
          <a:prstGeom prst="star6">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5">
            <a:extLst>
              <a:ext uri="{FF2B5EF4-FFF2-40B4-BE49-F238E27FC236}">
                <a16:creationId xmlns:a16="http://schemas.microsoft.com/office/drawing/2014/main" id="{7AFC72C5-36A2-4B34-9917-A52E93DCFB81}"/>
              </a:ext>
            </a:extLst>
          </p:cNvPr>
          <p:cNvCxnSpPr>
            <a:cxnSpLocks/>
            <a:endCxn id="25" idx="0"/>
          </p:cNvCxnSpPr>
          <p:nvPr/>
        </p:nvCxnSpPr>
        <p:spPr>
          <a:xfrm>
            <a:off x="9485311" y="4500880"/>
            <a:ext cx="567555" cy="463691"/>
          </a:xfrm>
          <a:prstGeom prst="line">
            <a:avLst/>
          </a:prstGeom>
          <a:ln w="28575">
            <a:solidFill>
              <a:srgbClr val="FF000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6918DFB3-77DA-45FD-8356-C483EAB4E08B}"/>
              </a:ext>
            </a:extLst>
          </p:cNvPr>
          <p:cNvSpPr txBox="1"/>
          <p:nvPr/>
        </p:nvSpPr>
        <p:spPr>
          <a:xfrm>
            <a:off x="9183731" y="4964571"/>
            <a:ext cx="1738269" cy="523220"/>
          </a:xfrm>
          <a:prstGeom prst="rect">
            <a:avLst/>
          </a:prstGeom>
          <a:noFill/>
        </p:spPr>
        <p:txBody>
          <a:bodyPr wrap="square" rtlCol="0">
            <a:spAutoFit/>
          </a:bodyPr>
          <a:lstStyle/>
          <a:p>
            <a:r>
              <a:rPr lang="en-US" sz="2800" b="0" i="0" dirty="0">
                <a:latin typeface="+mj-lt"/>
              </a:rPr>
              <a:t>By Camera</a:t>
            </a:r>
            <a:endParaRPr lang="en-US" sz="2800" dirty="0"/>
          </a:p>
        </p:txBody>
      </p:sp>
      <p:sp>
        <p:nvSpPr>
          <p:cNvPr id="29" name="TextBox 28">
            <a:extLst>
              <a:ext uri="{FF2B5EF4-FFF2-40B4-BE49-F238E27FC236}">
                <a16:creationId xmlns:a16="http://schemas.microsoft.com/office/drawing/2014/main" id="{CA5FD9AF-571F-4071-A4D0-6DAC21CADED6}"/>
              </a:ext>
            </a:extLst>
          </p:cNvPr>
          <p:cNvSpPr txBox="1"/>
          <p:nvPr/>
        </p:nvSpPr>
        <p:spPr>
          <a:xfrm>
            <a:off x="7204554" y="4964571"/>
            <a:ext cx="1187608" cy="523220"/>
          </a:xfrm>
          <a:prstGeom prst="rect">
            <a:avLst/>
          </a:prstGeom>
          <a:noFill/>
        </p:spPr>
        <p:txBody>
          <a:bodyPr wrap="square" rtlCol="0">
            <a:spAutoFit/>
          </a:bodyPr>
          <a:lstStyle/>
          <a:p>
            <a:pPr algn="ctr"/>
            <a:r>
              <a:rPr lang="en-US" sz="2800" b="0" i="0" dirty="0">
                <a:latin typeface="+mj-lt"/>
              </a:rPr>
              <a:t>By RIM</a:t>
            </a:r>
            <a:endParaRPr lang="en-US" sz="2800" dirty="0"/>
          </a:p>
        </p:txBody>
      </p:sp>
      <p:cxnSp>
        <p:nvCxnSpPr>
          <p:cNvPr id="30" name="Straight Connector 5">
            <a:extLst>
              <a:ext uri="{FF2B5EF4-FFF2-40B4-BE49-F238E27FC236}">
                <a16:creationId xmlns:a16="http://schemas.microsoft.com/office/drawing/2014/main" id="{449F5C65-01C5-4A69-965C-012418E188BF}"/>
              </a:ext>
            </a:extLst>
          </p:cNvPr>
          <p:cNvCxnSpPr>
            <a:cxnSpLocks/>
            <a:endCxn id="29" idx="0"/>
          </p:cNvCxnSpPr>
          <p:nvPr/>
        </p:nvCxnSpPr>
        <p:spPr>
          <a:xfrm flipH="1">
            <a:off x="7798358" y="4597115"/>
            <a:ext cx="106040" cy="367456"/>
          </a:xfrm>
          <a:prstGeom prst="line">
            <a:avLst/>
          </a:prstGeom>
          <a:ln w="28575">
            <a:solidFill>
              <a:srgbClr val="FF000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TextBox 21">
            <a:extLst>
              <a:ext uri="{FF2B5EF4-FFF2-40B4-BE49-F238E27FC236}">
                <a16:creationId xmlns:a16="http://schemas.microsoft.com/office/drawing/2014/main" id="{14ABC2E9-2B45-48B5-B645-1F99AF59F700}"/>
              </a:ext>
            </a:extLst>
          </p:cNvPr>
          <p:cNvSpPr txBox="1"/>
          <p:nvPr/>
        </p:nvSpPr>
        <p:spPr>
          <a:xfrm>
            <a:off x="1117241" y="3419643"/>
            <a:ext cx="1189749" cy="523220"/>
          </a:xfrm>
          <a:prstGeom prst="rect">
            <a:avLst/>
          </a:prstGeom>
          <a:noFill/>
        </p:spPr>
        <p:txBody>
          <a:bodyPr wrap="none" rtlCol="0">
            <a:spAutoFit/>
          </a:bodyPr>
          <a:lstStyle/>
          <a:p>
            <a:r>
              <a:rPr lang="en-US" sz="2800" b="0" i="0" dirty="0">
                <a:solidFill>
                  <a:srgbClr val="E12739"/>
                </a:solidFill>
                <a:latin typeface="+mj-lt"/>
              </a:rPr>
              <a:t>RIM Rx</a:t>
            </a:r>
            <a:endParaRPr lang="en-US" sz="2800" dirty="0">
              <a:solidFill>
                <a:srgbClr val="E12739"/>
              </a:solidFill>
            </a:endParaRPr>
          </a:p>
        </p:txBody>
      </p:sp>
      <p:sp>
        <p:nvSpPr>
          <p:cNvPr id="6" name="矩形 5"/>
          <p:cNvSpPr/>
          <p:nvPr/>
        </p:nvSpPr>
        <p:spPr>
          <a:xfrm>
            <a:off x="7121473" y="3235654"/>
            <a:ext cx="3223959" cy="480131"/>
          </a:xfrm>
          <a:prstGeom prst="rect">
            <a:avLst/>
          </a:prstGeom>
        </p:spPr>
        <p:txBody>
          <a:bodyPr wrap="none">
            <a:spAutoFit/>
          </a:bodyPr>
          <a:lstStyle/>
          <a:p>
            <a:pPr lvl="0">
              <a:lnSpc>
                <a:spcPct val="90000"/>
              </a:lnSpc>
              <a:spcBef>
                <a:spcPts val="1000"/>
              </a:spcBef>
            </a:pPr>
            <a:r>
              <a:rPr lang="en-US" altLang="zh-CN" sz="2800" dirty="0">
                <a:solidFill>
                  <a:srgbClr val="E12739"/>
                </a:solidFill>
                <a:latin typeface="Arial" panose="020B0604020202020204" pitchFamily="34" charset="0"/>
                <a:cs typeface="Arial" panose="020B0604020202020204" pitchFamily="34" charset="0"/>
              </a:rPr>
              <a:t>Mean error: 2.4 cm</a:t>
            </a:r>
          </a:p>
        </p:txBody>
      </p:sp>
      <p:sp>
        <p:nvSpPr>
          <p:cNvPr id="7" name="灯片编号占位符 6"/>
          <p:cNvSpPr>
            <a:spLocks noGrp="1"/>
          </p:cNvSpPr>
          <p:nvPr>
            <p:ph type="sldNum" sz="quarter" idx="12"/>
          </p:nvPr>
        </p:nvSpPr>
        <p:spPr/>
        <p:txBody>
          <a:bodyPr/>
          <a:lstStyle/>
          <a:p>
            <a:fld id="{C054A891-34DD-4E6A-BCFA-39DEC2CB2DB2}" type="slidenum">
              <a:rPr lang="en-US" smtClean="0"/>
              <a:t>23</a:t>
            </a:fld>
            <a:endParaRPr lang="en-US"/>
          </a:p>
        </p:txBody>
      </p:sp>
    </p:spTree>
    <p:extLst>
      <p:ext uri="{BB962C8B-B14F-4D97-AF65-F5344CB8AC3E}">
        <p14:creationId xmlns:p14="http://schemas.microsoft.com/office/powerpoint/2010/main" val="41654267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59D7B-8954-4725-8BC3-A77DE5A1315C}"/>
              </a:ext>
            </a:extLst>
          </p:cNvPr>
          <p:cNvSpPr>
            <a:spLocks noGrp="1"/>
          </p:cNvSpPr>
          <p:nvPr>
            <p:ph type="title"/>
          </p:nvPr>
        </p:nvSpPr>
        <p:spPr/>
        <p:txBody>
          <a:bodyPr/>
          <a:lstStyle/>
          <a:p>
            <a:r>
              <a:rPr lang="en-US" dirty="0"/>
              <a:t>Potential Applications – Gesture Control</a:t>
            </a:r>
          </a:p>
        </p:txBody>
      </p:sp>
      <p:sp>
        <p:nvSpPr>
          <p:cNvPr id="3" name="Content Placeholder 2">
            <a:extLst>
              <a:ext uri="{FF2B5EF4-FFF2-40B4-BE49-F238E27FC236}">
                <a16:creationId xmlns:a16="http://schemas.microsoft.com/office/drawing/2014/main" id="{23E3FE9F-FBFE-46B6-995B-923D247770BB}"/>
              </a:ext>
            </a:extLst>
          </p:cNvPr>
          <p:cNvSpPr>
            <a:spLocks noGrp="1"/>
          </p:cNvSpPr>
          <p:nvPr>
            <p:ph idx="1"/>
          </p:nvPr>
        </p:nvSpPr>
        <p:spPr/>
        <p:txBody>
          <a:bodyPr/>
          <a:lstStyle/>
          <a:p>
            <a:r>
              <a:rPr lang="en-US" dirty="0"/>
              <a:t>Integrating RIM into a </a:t>
            </a:r>
            <a:r>
              <a:rPr lang="en-US" dirty="0" smtClean="0"/>
              <a:t>pointer-like unit</a:t>
            </a:r>
          </a:p>
          <a:p>
            <a:r>
              <a:rPr lang="en-US" dirty="0" smtClean="0"/>
              <a:t>One </a:t>
            </a:r>
            <a:r>
              <a:rPr lang="en-US" dirty="0" err="1" smtClean="0"/>
              <a:t>WiFi</a:t>
            </a:r>
            <a:r>
              <a:rPr lang="en-US" dirty="0" smtClean="0"/>
              <a:t> NIC with three small chip antennas arranged in an “L” shape.</a:t>
            </a:r>
            <a:endParaRPr lang="en-US" dirty="0"/>
          </a:p>
        </p:txBody>
      </p:sp>
      <p:pic>
        <p:nvPicPr>
          <p:cNvPr id="5" name="Picture 4">
            <a:extLst>
              <a:ext uri="{FF2B5EF4-FFF2-40B4-BE49-F238E27FC236}">
                <a16:creationId xmlns:a16="http://schemas.microsoft.com/office/drawing/2014/main" id="{9BD6D5DA-CBEB-4630-8EBE-F8EEF7E6C4BC}"/>
              </a:ext>
            </a:extLst>
          </p:cNvPr>
          <p:cNvPicPr>
            <a:picLocks noChangeAspect="1"/>
          </p:cNvPicPr>
          <p:nvPr/>
        </p:nvPicPr>
        <p:blipFill>
          <a:blip r:embed="rId3"/>
          <a:stretch>
            <a:fillRect/>
          </a:stretch>
        </p:blipFill>
        <p:spPr>
          <a:xfrm>
            <a:off x="4673587" y="3656515"/>
            <a:ext cx="6537756" cy="2520448"/>
          </a:xfrm>
          <a:prstGeom prst="rect">
            <a:avLst/>
          </a:prstGeom>
        </p:spPr>
      </p:pic>
      <p:sp>
        <p:nvSpPr>
          <p:cNvPr id="6" name="TextBox 5">
            <a:extLst>
              <a:ext uri="{FF2B5EF4-FFF2-40B4-BE49-F238E27FC236}">
                <a16:creationId xmlns:a16="http://schemas.microsoft.com/office/drawing/2014/main" id="{D650009A-7275-4269-BFA6-437EDB90FEBF}"/>
              </a:ext>
            </a:extLst>
          </p:cNvPr>
          <p:cNvSpPr txBox="1"/>
          <p:nvPr/>
        </p:nvSpPr>
        <p:spPr>
          <a:xfrm>
            <a:off x="8276199" y="3127381"/>
            <a:ext cx="2935144" cy="461665"/>
          </a:xfrm>
          <a:prstGeom prst="rect">
            <a:avLst/>
          </a:prstGeom>
          <a:noFill/>
        </p:spPr>
        <p:txBody>
          <a:bodyPr wrap="square" rtlCol="0">
            <a:spAutoFit/>
          </a:bodyPr>
          <a:lstStyle/>
          <a:p>
            <a:r>
              <a:rPr lang="en-US" sz="2400" i="0" dirty="0">
                <a:solidFill>
                  <a:srgbClr val="E12739"/>
                </a:solidFill>
                <a:latin typeface="+mj-lt"/>
              </a:rPr>
              <a:t>96.25% detection rate</a:t>
            </a:r>
            <a:endParaRPr lang="en-US" sz="2400" dirty="0">
              <a:solidFill>
                <a:srgbClr val="E12739"/>
              </a:solidFill>
            </a:endParaRPr>
          </a:p>
        </p:txBody>
      </p:sp>
      <p:pic>
        <p:nvPicPr>
          <p:cNvPr id="8" name="Picture 7">
            <a:extLst>
              <a:ext uri="{FF2B5EF4-FFF2-40B4-BE49-F238E27FC236}">
                <a16:creationId xmlns:a16="http://schemas.microsoft.com/office/drawing/2014/main" id="{DA56B252-EEFA-43BA-8E44-2335740E85D7}"/>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5528" r="7510"/>
          <a:stretch/>
        </p:blipFill>
        <p:spPr>
          <a:xfrm rot="5400000">
            <a:off x="1209592" y="3353745"/>
            <a:ext cx="2859671" cy="2786766"/>
          </a:xfrm>
          <a:prstGeom prst="rect">
            <a:avLst/>
          </a:prstGeom>
        </p:spPr>
      </p:pic>
      <p:pic>
        <p:nvPicPr>
          <p:cNvPr id="10" name="Picture 9">
            <a:extLst>
              <a:ext uri="{FF2B5EF4-FFF2-40B4-BE49-F238E27FC236}">
                <a16:creationId xmlns:a16="http://schemas.microsoft.com/office/drawing/2014/main" id="{2F2605E7-9BF7-4B30-8775-70207BF2629B}"/>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33780" r="9091" b="17121"/>
          <a:stretch/>
        </p:blipFill>
        <p:spPr>
          <a:xfrm>
            <a:off x="1246045" y="5405563"/>
            <a:ext cx="2786768" cy="1128817"/>
          </a:xfrm>
          <a:prstGeom prst="rect">
            <a:avLst/>
          </a:prstGeom>
        </p:spPr>
      </p:pic>
      <p:sp>
        <p:nvSpPr>
          <p:cNvPr id="4" name="灯片编号占位符 3"/>
          <p:cNvSpPr>
            <a:spLocks noGrp="1"/>
          </p:cNvSpPr>
          <p:nvPr>
            <p:ph type="sldNum" sz="quarter" idx="12"/>
          </p:nvPr>
        </p:nvSpPr>
        <p:spPr/>
        <p:txBody>
          <a:bodyPr/>
          <a:lstStyle/>
          <a:p>
            <a:fld id="{C054A891-34DD-4E6A-BCFA-39DEC2CB2DB2}" type="slidenum">
              <a:rPr lang="en-US" smtClean="0"/>
              <a:t>24</a:t>
            </a:fld>
            <a:endParaRPr lang="en-US"/>
          </a:p>
        </p:txBody>
      </p:sp>
    </p:spTree>
    <p:extLst>
      <p:ext uri="{BB962C8B-B14F-4D97-AF65-F5344CB8AC3E}">
        <p14:creationId xmlns:p14="http://schemas.microsoft.com/office/powerpoint/2010/main" val="10187370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59D7B-8954-4725-8BC3-A77DE5A1315C}"/>
              </a:ext>
            </a:extLst>
          </p:cNvPr>
          <p:cNvSpPr>
            <a:spLocks noGrp="1"/>
          </p:cNvSpPr>
          <p:nvPr>
            <p:ph type="title"/>
          </p:nvPr>
        </p:nvSpPr>
        <p:spPr/>
        <p:txBody>
          <a:bodyPr/>
          <a:lstStyle/>
          <a:p>
            <a:r>
              <a:rPr lang="en-US" dirty="0"/>
              <a:t>Potential Applications – Indoor Tracking</a:t>
            </a:r>
          </a:p>
        </p:txBody>
      </p:sp>
      <p:pic>
        <p:nvPicPr>
          <p:cNvPr id="4" name="Picture 3">
            <a:extLst>
              <a:ext uri="{FF2B5EF4-FFF2-40B4-BE49-F238E27FC236}">
                <a16:creationId xmlns:a16="http://schemas.microsoft.com/office/drawing/2014/main" id="{B2A5D3A1-24E3-4A97-A61E-CDDDC3224DAE}"/>
              </a:ext>
            </a:extLst>
          </p:cNvPr>
          <p:cNvPicPr>
            <a:picLocks noChangeAspect="1"/>
          </p:cNvPicPr>
          <p:nvPr/>
        </p:nvPicPr>
        <p:blipFill>
          <a:blip r:embed="rId3"/>
          <a:stretch>
            <a:fillRect/>
          </a:stretch>
        </p:blipFill>
        <p:spPr>
          <a:xfrm>
            <a:off x="1181100" y="2905554"/>
            <a:ext cx="3733800" cy="3048000"/>
          </a:xfrm>
          <a:prstGeom prst="rect">
            <a:avLst/>
          </a:prstGeom>
        </p:spPr>
      </p:pic>
      <p:pic>
        <p:nvPicPr>
          <p:cNvPr id="5" name="Picture 4">
            <a:extLst>
              <a:ext uri="{FF2B5EF4-FFF2-40B4-BE49-F238E27FC236}">
                <a16:creationId xmlns:a16="http://schemas.microsoft.com/office/drawing/2014/main" id="{F6A359A4-BE5F-4D47-B6AB-D5E09166870B}"/>
              </a:ext>
            </a:extLst>
          </p:cNvPr>
          <p:cNvPicPr>
            <a:picLocks noChangeAspect="1"/>
          </p:cNvPicPr>
          <p:nvPr/>
        </p:nvPicPr>
        <p:blipFill>
          <a:blip r:embed="rId4"/>
          <a:stretch>
            <a:fillRect/>
          </a:stretch>
        </p:blipFill>
        <p:spPr>
          <a:xfrm>
            <a:off x="5729092" y="2905554"/>
            <a:ext cx="5281808" cy="3048000"/>
          </a:xfrm>
          <a:prstGeom prst="rect">
            <a:avLst/>
          </a:prstGeom>
        </p:spPr>
      </p:pic>
      <p:sp>
        <p:nvSpPr>
          <p:cNvPr id="7" name="Rectangle 6">
            <a:extLst>
              <a:ext uri="{FF2B5EF4-FFF2-40B4-BE49-F238E27FC236}">
                <a16:creationId xmlns:a16="http://schemas.microsoft.com/office/drawing/2014/main" id="{395A4916-8C82-4188-8F1C-403F414A2798}"/>
              </a:ext>
            </a:extLst>
          </p:cNvPr>
          <p:cNvSpPr/>
          <p:nvPr/>
        </p:nvSpPr>
        <p:spPr>
          <a:xfrm>
            <a:off x="1687271" y="2539784"/>
            <a:ext cx="2757871" cy="461665"/>
          </a:xfrm>
          <a:prstGeom prst="rect">
            <a:avLst/>
          </a:prstGeom>
        </p:spPr>
        <p:txBody>
          <a:bodyPr wrap="none">
            <a:spAutoFit/>
          </a:bodyPr>
          <a:lstStyle/>
          <a:p>
            <a:r>
              <a:rPr lang="en-US" sz="2400" dirty="0"/>
              <a:t>Tracking by RIM only</a:t>
            </a:r>
          </a:p>
        </p:txBody>
      </p:sp>
      <p:sp>
        <p:nvSpPr>
          <p:cNvPr id="8" name="Rectangle 7">
            <a:extLst>
              <a:ext uri="{FF2B5EF4-FFF2-40B4-BE49-F238E27FC236}">
                <a16:creationId xmlns:a16="http://schemas.microsoft.com/office/drawing/2014/main" id="{7B969478-98E1-4543-96B0-FA5FB3A4DACC}"/>
              </a:ext>
            </a:extLst>
          </p:cNvPr>
          <p:cNvSpPr/>
          <p:nvPr/>
        </p:nvSpPr>
        <p:spPr>
          <a:xfrm>
            <a:off x="5781695" y="2539784"/>
            <a:ext cx="5144806" cy="461665"/>
          </a:xfrm>
          <a:prstGeom prst="rect">
            <a:avLst/>
          </a:prstGeom>
        </p:spPr>
        <p:txBody>
          <a:bodyPr wrap="none">
            <a:spAutoFit/>
          </a:bodyPr>
          <a:lstStyle/>
          <a:p>
            <a:r>
              <a:rPr lang="en-US" sz="2400" dirty="0"/>
              <a:t>Tracking by RIM integrated with sensors</a:t>
            </a:r>
          </a:p>
        </p:txBody>
      </p:sp>
      <p:sp>
        <p:nvSpPr>
          <p:cNvPr id="9" name="Rectangle 8">
            <a:extLst>
              <a:ext uri="{FF2B5EF4-FFF2-40B4-BE49-F238E27FC236}">
                <a16:creationId xmlns:a16="http://schemas.microsoft.com/office/drawing/2014/main" id="{E8685007-DAC9-41BF-B0A1-D4DEFA3AD942}"/>
              </a:ext>
            </a:extLst>
          </p:cNvPr>
          <p:cNvSpPr/>
          <p:nvPr/>
        </p:nvSpPr>
        <p:spPr>
          <a:xfrm>
            <a:off x="1576681" y="5960487"/>
            <a:ext cx="3338219" cy="707886"/>
          </a:xfrm>
          <a:prstGeom prst="rect">
            <a:avLst/>
          </a:prstGeom>
        </p:spPr>
        <p:txBody>
          <a:bodyPr wrap="square">
            <a:spAutoFit/>
          </a:bodyPr>
          <a:lstStyle/>
          <a:p>
            <a:r>
              <a:rPr lang="en-US" sz="2000" dirty="0"/>
              <a:t>2D hexagonal array, resolving sideway movement for AGVs</a:t>
            </a:r>
          </a:p>
        </p:txBody>
      </p:sp>
      <p:sp>
        <p:nvSpPr>
          <p:cNvPr id="10" name="Rectangle 9">
            <a:extLst>
              <a:ext uri="{FF2B5EF4-FFF2-40B4-BE49-F238E27FC236}">
                <a16:creationId xmlns:a16="http://schemas.microsoft.com/office/drawing/2014/main" id="{6BCC15DD-A43A-4BB4-9717-2E5191D35DFA}"/>
              </a:ext>
            </a:extLst>
          </p:cNvPr>
          <p:cNvSpPr/>
          <p:nvPr/>
        </p:nvSpPr>
        <p:spPr>
          <a:xfrm>
            <a:off x="5813491" y="5953554"/>
            <a:ext cx="5197409" cy="707886"/>
          </a:xfrm>
          <a:prstGeom prst="rect">
            <a:avLst/>
          </a:prstGeom>
        </p:spPr>
        <p:txBody>
          <a:bodyPr wrap="square">
            <a:spAutoFit/>
          </a:bodyPr>
          <a:lstStyle/>
          <a:p>
            <a:pPr algn="ctr"/>
            <a:r>
              <a:rPr lang="en-US" sz="2000" dirty="0"/>
              <a:t>1D linear array (3 antennas), obtaining direction by IMU, augmented with a particle filter (PF)</a:t>
            </a:r>
          </a:p>
        </p:txBody>
      </p:sp>
      <p:sp>
        <p:nvSpPr>
          <p:cNvPr id="18" name="Content Placeholder 17">
            <a:extLst>
              <a:ext uri="{FF2B5EF4-FFF2-40B4-BE49-F238E27FC236}">
                <a16:creationId xmlns:a16="http://schemas.microsoft.com/office/drawing/2014/main" id="{BAF69CA0-FA6B-4CDB-9776-FC2E0292EB6F}"/>
              </a:ext>
            </a:extLst>
          </p:cNvPr>
          <p:cNvSpPr>
            <a:spLocks noGrp="1"/>
          </p:cNvSpPr>
          <p:nvPr>
            <p:ph idx="1"/>
          </p:nvPr>
        </p:nvSpPr>
        <p:spPr>
          <a:xfrm>
            <a:off x="838200" y="1825625"/>
            <a:ext cx="10515600" cy="719053"/>
          </a:xfrm>
        </p:spPr>
        <p:txBody>
          <a:bodyPr/>
          <a:lstStyle/>
          <a:p>
            <a:endParaRPr lang="en-US"/>
          </a:p>
        </p:txBody>
      </p:sp>
      <p:sp>
        <p:nvSpPr>
          <p:cNvPr id="11" name="Star: 5 Points 20">
            <a:extLst>
              <a:ext uri="{FF2B5EF4-FFF2-40B4-BE49-F238E27FC236}">
                <a16:creationId xmlns:a16="http://schemas.microsoft.com/office/drawing/2014/main" id="{69C79C5B-2F6F-4570-935D-938E542424FA}"/>
              </a:ext>
            </a:extLst>
          </p:cNvPr>
          <p:cNvSpPr/>
          <p:nvPr/>
        </p:nvSpPr>
        <p:spPr>
          <a:xfrm>
            <a:off x="10665193" y="4965699"/>
            <a:ext cx="152400" cy="1524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21">
            <a:extLst>
              <a:ext uri="{FF2B5EF4-FFF2-40B4-BE49-F238E27FC236}">
                <a16:creationId xmlns:a16="http://schemas.microsoft.com/office/drawing/2014/main" id="{14ABC2E9-2B45-48B5-B645-1F99AF59F700}"/>
              </a:ext>
            </a:extLst>
          </p:cNvPr>
          <p:cNvSpPr txBox="1"/>
          <p:nvPr/>
        </p:nvSpPr>
        <p:spPr>
          <a:xfrm>
            <a:off x="10888401" y="4853436"/>
            <a:ext cx="569387" cy="523220"/>
          </a:xfrm>
          <a:prstGeom prst="rect">
            <a:avLst/>
          </a:prstGeom>
          <a:noFill/>
        </p:spPr>
        <p:txBody>
          <a:bodyPr wrap="none" rtlCol="0">
            <a:spAutoFit/>
          </a:bodyPr>
          <a:lstStyle/>
          <a:p>
            <a:r>
              <a:rPr lang="en-US" sz="2800" b="0" i="0" dirty="0">
                <a:solidFill>
                  <a:srgbClr val="E12739"/>
                </a:solidFill>
                <a:latin typeface="+mj-lt"/>
              </a:rPr>
              <a:t>AP</a:t>
            </a:r>
            <a:endParaRPr lang="en-US" sz="2800" dirty="0">
              <a:solidFill>
                <a:srgbClr val="E12739"/>
              </a:solidFill>
            </a:endParaRPr>
          </a:p>
        </p:txBody>
      </p:sp>
      <p:sp>
        <p:nvSpPr>
          <p:cNvPr id="3" name="灯片编号占位符 2"/>
          <p:cNvSpPr>
            <a:spLocks noGrp="1"/>
          </p:cNvSpPr>
          <p:nvPr>
            <p:ph type="sldNum" sz="quarter" idx="12"/>
          </p:nvPr>
        </p:nvSpPr>
        <p:spPr/>
        <p:txBody>
          <a:bodyPr/>
          <a:lstStyle/>
          <a:p>
            <a:fld id="{C054A891-34DD-4E6A-BCFA-39DEC2CB2DB2}" type="slidenum">
              <a:rPr lang="en-US" smtClean="0"/>
              <a:t>25</a:t>
            </a:fld>
            <a:endParaRPr lang="en-US"/>
          </a:p>
        </p:txBody>
      </p:sp>
    </p:spTree>
    <p:extLst>
      <p:ext uri="{BB962C8B-B14F-4D97-AF65-F5344CB8AC3E}">
        <p14:creationId xmlns:p14="http://schemas.microsoft.com/office/powerpoint/2010/main" val="57371557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rim-measure-wall">
            <a:hlinkClick r:id="" action="ppaction://media"/>
            <a:extLst>
              <a:ext uri="{FF2B5EF4-FFF2-40B4-BE49-F238E27FC236}">
                <a16:creationId xmlns:a16="http://schemas.microsoft.com/office/drawing/2014/main" id="{C73B5D00-FFC4-4403-ADB2-C41A718118F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33091" y="2039617"/>
            <a:ext cx="5542844" cy="3117850"/>
          </a:xfrm>
          <a:prstGeom prst="rect">
            <a:avLst/>
          </a:prstGeom>
        </p:spPr>
      </p:pic>
      <p:sp>
        <p:nvSpPr>
          <p:cNvPr id="2" name="Title 1">
            <a:extLst>
              <a:ext uri="{FF2B5EF4-FFF2-40B4-BE49-F238E27FC236}">
                <a16:creationId xmlns:a16="http://schemas.microsoft.com/office/drawing/2014/main" id="{15F72647-9194-447D-80D1-21A439CBD35A}"/>
              </a:ext>
            </a:extLst>
          </p:cNvPr>
          <p:cNvSpPr>
            <a:spLocks noGrp="1"/>
          </p:cNvSpPr>
          <p:nvPr>
            <p:ph type="title"/>
          </p:nvPr>
        </p:nvSpPr>
        <p:spPr/>
        <p:txBody>
          <a:bodyPr/>
          <a:lstStyle/>
          <a:p>
            <a:r>
              <a:rPr lang="en-US" dirty="0"/>
              <a:t>Demo: A </a:t>
            </a:r>
            <a:r>
              <a:rPr lang="en-US" dirty="0" err="1"/>
              <a:t>WiFi</a:t>
            </a:r>
            <a:r>
              <a:rPr lang="en-US" dirty="0"/>
              <a:t> Ruler with RIM</a:t>
            </a: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54A891-34DD-4E6A-BCFA-39DEC2CB2DB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09061FF2-6050-4630-A024-CF4BE210FFAD}"/>
              </a:ext>
            </a:extLst>
          </p:cNvPr>
          <p:cNvPicPr>
            <a:picLocks noChangeAspect="1"/>
          </p:cNvPicPr>
          <p:nvPr/>
        </p:nvPicPr>
        <p:blipFill>
          <a:blip r:embed="rId5"/>
          <a:stretch>
            <a:fillRect/>
          </a:stretch>
        </p:blipFill>
        <p:spPr>
          <a:xfrm>
            <a:off x="6096000" y="1419575"/>
            <a:ext cx="5906947" cy="4434845"/>
          </a:xfrm>
          <a:prstGeom prst="rect">
            <a:avLst/>
          </a:prstGeom>
        </p:spPr>
      </p:pic>
      <p:sp>
        <p:nvSpPr>
          <p:cNvPr id="7" name="矩形 21">
            <a:extLst>
              <a:ext uri="{FF2B5EF4-FFF2-40B4-BE49-F238E27FC236}">
                <a16:creationId xmlns:a16="http://schemas.microsoft.com/office/drawing/2014/main" id="{6CF90F89-DE06-4107-9CEB-289B7365062C}"/>
              </a:ext>
            </a:extLst>
          </p:cNvPr>
          <p:cNvSpPr/>
          <p:nvPr/>
        </p:nvSpPr>
        <p:spPr>
          <a:xfrm>
            <a:off x="623175" y="5157467"/>
            <a:ext cx="5352886"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70AD47"/>
                </a:solidFill>
                <a:effectLst/>
                <a:uLnTx/>
                <a:uFillTx/>
                <a:latin typeface="Calibri" panose="020F0502020204030204"/>
                <a:ea typeface="等线" panose="02010600030101010101" pitchFamily="2" charset="-122"/>
                <a:cs typeface="+mn-cs"/>
              </a:rPr>
              <a:t>True Distance = 7.98 m</a:t>
            </a:r>
          </a:p>
        </p:txBody>
      </p:sp>
      <p:sp>
        <p:nvSpPr>
          <p:cNvPr id="9" name="矩形 21">
            <a:extLst>
              <a:ext uri="{FF2B5EF4-FFF2-40B4-BE49-F238E27FC236}">
                <a16:creationId xmlns:a16="http://schemas.microsoft.com/office/drawing/2014/main" id="{6C17117E-4662-4027-95EF-30122B602CA8}"/>
              </a:ext>
            </a:extLst>
          </p:cNvPr>
          <p:cNvSpPr/>
          <p:nvPr/>
        </p:nvSpPr>
        <p:spPr>
          <a:xfrm>
            <a:off x="1242868" y="6015692"/>
            <a:ext cx="946638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black">
                    <a:lumMod val="65000"/>
                    <a:lumOff val="35000"/>
                  </a:prstClr>
                </a:solidFill>
                <a:effectLst/>
                <a:uLnTx/>
                <a:uFillTx/>
                <a:latin typeface="Calibri" panose="020F0502020204030204"/>
                <a:ea typeface="等线" panose="02010600030101010101" pitchFamily="2" charset="-122"/>
                <a:cs typeface="+mn-cs"/>
              </a:rPr>
              <a:t>More interesting videos in our Demo session on Wednesday, August 21!</a:t>
            </a:r>
          </a:p>
        </p:txBody>
      </p:sp>
    </p:spTree>
    <p:extLst>
      <p:ext uri="{BB962C8B-B14F-4D97-AF65-F5344CB8AC3E}">
        <p14:creationId xmlns:p14="http://schemas.microsoft.com/office/powerpoint/2010/main" val="2183564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10"/>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 presetClass="mediacall" presetSubtype="0" fill="hold" nodeType="withEffect">
                                  <p:stCondLst>
                                    <p:cond delay="0"/>
                                  </p:stCondLst>
                                  <p:childTnLst>
                                    <p:cmd type="call" cmd="playFrom(0.0)">
                                      <p:cBhvr>
                                        <p:cTn id="12" dur="1490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10"/>
                </p:tgtEl>
              </p:cMediaNode>
            </p:video>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BED42-3B0C-4454-B6C2-26031AFC6E19}"/>
              </a:ext>
            </a:extLst>
          </p:cNvPr>
          <p:cNvSpPr>
            <a:spLocks noGrp="1"/>
          </p:cNvSpPr>
          <p:nvPr>
            <p:ph type="title"/>
          </p:nvPr>
        </p:nvSpPr>
        <p:spPr/>
        <p:txBody>
          <a:bodyPr/>
          <a:lstStyle/>
          <a:p>
            <a:r>
              <a:rPr lang="en-US" dirty="0"/>
              <a:t>Discussions and Future Work</a:t>
            </a:r>
          </a:p>
        </p:txBody>
      </p:sp>
      <p:sp>
        <p:nvSpPr>
          <p:cNvPr id="3" name="Content Placeholder 2">
            <a:extLst>
              <a:ext uri="{FF2B5EF4-FFF2-40B4-BE49-F238E27FC236}">
                <a16:creationId xmlns:a16="http://schemas.microsoft.com/office/drawing/2014/main" id="{E47DBB4C-AD0F-496A-89A0-5B2C65FF9044}"/>
              </a:ext>
            </a:extLst>
          </p:cNvPr>
          <p:cNvSpPr>
            <a:spLocks noGrp="1"/>
          </p:cNvSpPr>
          <p:nvPr>
            <p:ph idx="1"/>
          </p:nvPr>
        </p:nvSpPr>
        <p:spPr/>
        <p:txBody>
          <a:bodyPr/>
          <a:lstStyle/>
          <a:p>
            <a:r>
              <a:rPr lang="en-US" b="1" dirty="0">
                <a:solidFill>
                  <a:srgbClr val="E12739"/>
                </a:solidFill>
              </a:rPr>
              <a:t>Angle resolution</a:t>
            </a:r>
            <a:r>
              <a:rPr lang="en-US" dirty="0"/>
              <a:t>: Current RIM only exploits discrete directions defined by the antenna array. </a:t>
            </a:r>
            <a:r>
              <a:rPr lang="en-US" dirty="0">
                <a:solidFill>
                  <a:schemeClr val="accent6"/>
                </a:solidFill>
              </a:rPr>
              <a:t>On-going work has improved continuous directions with &lt;10</a:t>
            </a:r>
            <a:r>
              <a:rPr lang="en-US" baseline="30000" dirty="0">
                <a:solidFill>
                  <a:schemeClr val="accent6"/>
                </a:solidFill>
              </a:rPr>
              <a:t>o </a:t>
            </a:r>
            <a:r>
              <a:rPr lang="en-US" dirty="0">
                <a:solidFill>
                  <a:schemeClr val="accent6"/>
                </a:solidFill>
              </a:rPr>
              <a:t>error.</a:t>
            </a:r>
          </a:p>
          <a:p>
            <a:r>
              <a:rPr lang="en-US" b="1" dirty="0">
                <a:solidFill>
                  <a:srgbClr val="E12739"/>
                </a:solidFill>
              </a:rPr>
              <a:t>Limitation of rotating angle</a:t>
            </a:r>
            <a:r>
              <a:rPr lang="en-US" b="1" dirty="0"/>
              <a:t>: </a:t>
            </a:r>
            <a:r>
              <a:rPr lang="en-US" dirty="0"/>
              <a:t>It remains open to estimate angular motion more accurately.</a:t>
            </a:r>
          </a:p>
          <a:p>
            <a:r>
              <a:rPr lang="en-US" b="1" dirty="0">
                <a:solidFill>
                  <a:srgbClr val="E12739"/>
                </a:solidFill>
              </a:rPr>
              <a:t>3D motion</a:t>
            </a:r>
            <a:r>
              <a:rPr lang="en-US" b="1" dirty="0"/>
              <a:t>: </a:t>
            </a:r>
            <a:r>
              <a:rPr lang="en-US" dirty="0"/>
              <a:t>Current RIM only addresses 2D motion. A 3D array or enhanced solutions is needed for 3D motion. </a:t>
            </a:r>
          </a:p>
          <a:p>
            <a:r>
              <a:rPr lang="en-US" b="1" dirty="0">
                <a:solidFill>
                  <a:srgbClr val="E12739"/>
                </a:solidFill>
              </a:rPr>
              <a:t>Fusing inertial sensors</a:t>
            </a:r>
            <a:r>
              <a:rPr lang="en-US" b="1" dirty="0"/>
              <a:t>: </a:t>
            </a:r>
            <a:r>
              <a:rPr lang="en-US" dirty="0"/>
              <a:t>Leverage the complementary advantages of both systems, as demonstrated by our application case of indoor tracking.</a:t>
            </a:r>
          </a:p>
          <a:p>
            <a:endParaRPr lang="en-US" dirty="0"/>
          </a:p>
        </p:txBody>
      </p:sp>
      <p:sp>
        <p:nvSpPr>
          <p:cNvPr id="4" name="灯片编号占位符 3"/>
          <p:cNvSpPr>
            <a:spLocks noGrp="1"/>
          </p:cNvSpPr>
          <p:nvPr>
            <p:ph type="sldNum" sz="quarter" idx="12"/>
          </p:nvPr>
        </p:nvSpPr>
        <p:spPr/>
        <p:txBody>
          <a:bodyPr/>
          <a:lstStyle/>
          <a:p>
            <a:fld id="{C054A891-34DD-4E6A-BCFA-39DEC2CB2DB2}" type="slidenum">
              <a:rPr lang="en-US" smtClean="0"/>
              <a:t>27</a:t>
            </a:fld>
            <a:endParaRPr lang="en-US"/>
          </a:p>
        </p:txBody>
      </p:sp>
    </p:spTree>
    <p:extLst>
      <p:ext uri="{BB962C8B-B14F-4D97-AF65-F5344CB8AC3E}">
        <p14:creationId xmlns:p14="http://schemas.microsoft.com/office/powerpoint/2010/main" val="42894634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My opinions</a:t>
            </a:r>
            <a:endParaRPr lang="zh-CN" altLang="en-US" dirty="0"/>
          </a:p>
        </p:txBody>
      </p:sp>
      <p:sp>
        <p:nvSpPr>
          <p:cNvPr id="3" name="内容占位符 2"/>
          <p:cNvSpPr>
            <a:spLocks noGrp="1"/>
          </p:cNvSpPr>
          <p:nvPr>
            <p:ph idx="1"/>
          </p:nvPr>
        </p:nvSpPr>
        <p:spPr/>
        <p:txBody>
          <a:bodyPr/>
          <a:lstStyle/>
          <a:p>
            <a:r>
              <a:rPr lang="en-US" altLang="zh-CN" dirty="0" smtClean="0"/>
              <a:t>Turn </a:t>
            </a:r>
            <a:r>
              <a:rPr lang="en-US" altLang="zh-CN" dirty="0"/>
              <a:t>a commodity </a:t>
            </a:r>
            <a:r>
              <a:rPr lang="en-US" altLang="zh-CN" dirty="0" err="1"/>
              <a:t>WiFi</a:t>
            </a:r>
            <a:r>
              <a:rPr lang="en-US" altLang="zh-CN" dirty="0"/>
              <a:t> device into </a:t>
            </a:r>
            <a:r>
              <a:rPr lang="en-US" altLang="zh-CN" dirty="0" smtClean="0"/>
              <a:t>an IMU</a:t>
            </a:r>
          </a:p>
          <a:p>
            <a:endParaRPr lang="en-US" altLang="zh-CN" dirty="0" smtClean="0"/>
          </a:p>
          <a:p>
            <a:r>
              <a:rPr lang="en-US" altLang="zh-CN" dirty="0" smtClean="0"/>
              <a:t>The </a:t>
            </a:r>
            <a:r>
              <a:rPr lang="en-US" altLang="zh-CN" dirty="0"/>
              <a:t>a</a:t>
            </a:r>
            <a:r>
              <a:rPr lang="en-US" altLang="zh-CN" dirty="0" smtClean="0"/>
              <a:t>rrangement </a:t>
            </a:r>
            <a:r>
              <a:rPr lang="en-US" altLang="zh-CN" dirty="0"/>
              <a:t>of the antenna array</a:t>
            </a:r>
            <a:endParaRPr lang="zh-CN" altLang="en-US" dirty="0"/>
          </a:p>
        </p:txBody>
      </p:sp>
      <p:sp>
        <p:nvSpPr>
          <p:cNvPr id="4" name="灯片编号占位符 3"/>
          <p:cNvSpPr>
            <a:spLocks noGrp="1"/>
          </p:cNvSpPr>
          <p:nvPr>
            <p:ph type="sldNum" sz="quarter" idx="12"/>
          </p:nvPr>
        </p:nvSpPr>
        <p:spPr/>
        <p:txBody>
          <a:bodyPr/>
          <a:lstStyle/>
          <a:p>
            <a:fld id="{C054A891-34DD-4E6A-BCFA-39DEC2CB2DB2}" type="slidenum">
              <a:rPr lang="en-US" smtClean="0"/>
              <a:t>28</a:t>
            </a:fld>
            <a:endParaRPr lang="en-US"/>
          </a:p>
        </p:txBody>
      </p:sp>
    </p:spTree>
    <p:extLst>
      <p:ext uri="{BB962C8B-B14F-4D97-AF65-F5344CB8AC3E}">
        <p14:creationId xmlns:p14="http://schemas.microsoft.com/office/powerpoint/2010/main" val="8664809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727180" y="2096385"/>
            <a:ext cx="2839239" cy="1754326"/>
          </a:xfrm>
          <a:prstGeom prst="rect">
            <a:avLst/>
          </a:prstGeom>
          <a:noFill/>
        </p:spPr>
        <p:txBody>
          <a:bodyPr wrap="none" lIns="91440" tIns="45720" rIns="91440" bIns="45720">
            <a:spAutoFit/>
          </a:bodyPr>
          <a:lstStyle/>
          <a:p>
            <a:pPr algn="ctr"/>
            <a:r>
              <a:rPr lang="en-US" altLang="zh-CN" sz="5400" b="1" cap="none" spc="0" dirty="0">
                <a:ln w="12700">
                  <a:noFill/>
                  <a:prstDash val="solid"/>
                </a:ln>
                <a:solidFill>
                  <a:schemeClr val="accent6"/>
                </a:solidFill>
                <a:latin typeface="Arial" panose="020B0604020202020204" pitchFamily="34" charset="0"/>
                <a:cs typeface="Arial" panose="020B0604020202020204" pitchFamily="34" charset="0"/>
              </a:rPr>
              <a:t>Thanks!</a:t>
            </a:r>
          </a:p>
          <a:p>
            <a:pPr algn="ctr"/>
            <a:r>
              <a:rPr lang="en-US" altLang="zh-CN" sz="5400" b="1" dirty="0">
                <a:ln w="12700">
                  <a:solidFill>
                    <a:schemeClr val="tx1"/>
                  </a:solidFill>
                  <a:prstDash val="solid"/>
                </a:ln>
                <a:solidFill>
                  <a:srgbClr val="E12739"/>
                </a:solidFill>
                <a:latin typeface="Arial" panose="020B0604020202020204" pitchFamily="34" charset="0"/>
                <a:cs typeface="Arial" panose="020B0604020202020204" pitchFamily="34" charset="0"/>
              </a:rPr>
              <a:t>Q&amp;A</a:t>
            </a:r>
            <a:endParaRPr lang="zh-CN" altLang="en-US" sz="5400" b="1" cap="none" spc="0" dirty="0">
              <a:ln w="12700">
                <a:solidFill>
                  <a:schemeClr val="tx1"/>
                </a:solidFill>
                <a:prstDash val="solid"/>
              </a:ln>
              <a:solidFill>
                <a:srgbClr val="E12739"/>
              </a:solidFill>
              <a:latin typeface="Arial" panose="020B0604020202020204" pitchFamily="34" charset="0"/>
              <a:cs typeface="Arial" panose="020B0604020202020204" pitchFamily="34" charset="0"/>
            </a:endParaRPr>
          </a:p>
        </p:txBody>
      </p:sp>
      <p:sp>
        <p:nvSpPr>
          <p:cNvPr id="5" name="Rectangle 3"/>
          <p:cNvSpPr txBox="1">
            <a:spLocks noChangeArrowheads="1"/>
          </p:cNvSpPr>
          <p:nvPr/>
        </p:nvSpPr>
        <p:spPr bwMode="auto">
          <a:xfrm>
            <a:off x="1574800" y="5600700"/>
            <a:ext cx="9144000" cy="952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FontTx/>
              <a:buNone/>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defRPr>
            </a:lvl2pPr>
            <a:lvl3pPr marL="1143000" indent="-228600" algn="l" rtl="0" eaLnBrk="1" fontAlgn="base" hangingPunct="1">
              <a:spcBef>
                <a:spcPct val="20000"/>
              </a:spcBef>
              <a:spcAft>
                <a:spcPct val="0"/>
              </a:spcAft>
              <a:buChar char="•"/>
              <a:defRPr>
                <a:solidFill>
                  <a:schemeClr val="tx1"/>
                </a:solidFill>
                <a:latin typeface="+mn-lt"/>
              </a:defRPr>
            </a:lvl3pPr>
            <a:lvl4pPr marL="1600200" indent="-228600" algn="l" rtl="0" eaLnBrk="1" fontAlgn="base" hangingPunct="1">
              <a:spcBef>
                <a:spcPct val="20000"/>
              </a:spcBef>
              <a:spcAft>
                <a:spcPct val="0"/>
              </a:spcAft>
              <a:buChar char="–"/>
              <a:defRPr sz="1600">
                <a:solidFill>
                  <a:schemeClr val="tx1"/>
                </a:solidFill>
                <a:latin typeface="+mn-lt"/>
              </a:defRPr>
            </a:lvl4pPr>
            <a:lvl5pPr marL="2057400" indent="-228600" algn="l" rtl="0" eaLnBrk="1" fontAlgn="base" hangingPunct="1">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rgbClr val="FF6600"/>
                </a:solidFill>
                <a:latin typeface="+mn-lt"/>
              </a:defRPr>
            </a:lvl6pPr>
            <a:lvl7pPr marL="2971800" indent="-228600" algn="l" rtl="0" eaLnBrk="1" fontAlgn="base" hangingPunct="1">
              <a:spcBef>
                <a:spcPct val="20000"/>
              </a:spcBef>
              <a:spcAft>
                <a:spcPct val="0"/>
              </a:spcAft>
              <a:buChar char="»"/>
              <a:defRPr sz="1600">
                <a:solidFill>
                  <a:srgbClr val="FF6600"/>
                </a:solidFill>
                <a:latin typeface="+mn-lt"/>
              </a:defRPr>
            </a:lvl7pPr>
            <a:lvl8pPr marL="3429000" indent="-228600" algn="l" rtl="0" eaLnBrk="1" fontAlgn="base" hangingPunct="1">
              <a:spcBef>
                <a:spcPct val="20000"/>
              </a:spcBef>
              <a:spcAft>
                <a:spcPct val="0"/>
              </a:spcAft>
              <a:buChar char="»"/>
              <a:defRPr sz="1600">
                <a:solidFill>
                  <a:srgbClr val="FF6600"/>
                </a:solidFill>
                <a:latin typeface="+mn-lt"/>
              </a:defRPr>
            </a:lvl8pPr>
            <a:lvl9pPr marL="3886200" indent="-228600" algn="l" rtl="0" eaLnBrk="1" fontAlgn="base" hangingPunct="1">
              <a:spcBef>
                <a:spcPct val="20000"/>
              </a:spcBef>
              <a:spcAft>
                <a:spcPct val="0"/>
              </a:spcAft>
              <a:buChar char="»"/>
              <a:defRPr sz="1600">
                <a:solidFill>
                  <a:srgbClr val="FF6600"/>
                </a:solidFill>
                <a:latin typeface="+mn-lt"/>
              </a:defRPr>
            </a:lvl9pPr>
          </a:lstStyle>
          <a:p>
            <a:pPr algn="ctr"/>
            <a:r>
              <a:rPr lang="en-US" altLang="zh-CN" kern="0" dirty="0">
                <a:ea typeface="宋体" charset="-122"/>
                <a:cs typeface="Arial" panose="020B0604020202020204" pitchFamily="34" charset="0"/>
              </a:rPr>
              <a:t>http://cswu.me/rim.html</a:t>
            </a:r>
          </a:p>
          <a:p>
            <a:pPr algn="ctr"/>
            <a:r>
              <a:rPr lang="en-US" altLang="zh-CN" kern="0" dirty="0">
                <a:ea typeface="宋体" charset="-122"/>
                <a:cs typeface="Arial" panose="020B0604020202020204" pitchFamily="34" charset="0"/>
              </a:rPr>
              <a:t>wucs32@gmail.com</a:t>
            </a:r>
          </a:p>
        </p:txBody>
      </p:sp>
      <p:pic>
        <p:nvPicPr>
          <p:cNvPr id="7" name="Picture 3">
            <a:extLst>
              <a:ext uri="{FF2B5EF4-FFF2-40B4-BE49-F238E27FC236}">
                <a16:creationId xmlns:a16="http://schemas.microsoft.com/office/drawing/2014/main" id="{A8E9CD38-415B-4B59-82F7-CCD26FEDE9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611" y="70087"/>
            <a:ext cx="4088489" cy="744139"/>
          </a:xfrm>
          <a:prstGeom prst="rect">
            <a:avLst/>
          </a:prstGeom>
        </p:spPr>
      </p:pic>
      <p:sp>
        <p:nvSpPr>
          <p:cNvPr id="10" name="Rectangle 3"/>
          <p:cNvSpPr txBox="1">
            <a:spLocks noChangeArrowheads="1"/>
          </p:cNvSpPr>
          <p:nvPr/>
        </p:nvSpPr>
        <p:spPr bwMode="auto">
          <a:xfrm>
            <a:off x="0" y="6553199"/>
            <a:ext cx="12192000" cy="304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FontTx/>
              <a:buNone/>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defRPr>
            </a:lvl2pPr>
            <a:lvl3pPr marL="1143000" indent="-228600" algn="l" rtl="0" eaLnBrk="1" fontAlgn="base" hangingPunct="1">
              <a:spcBef>
                <a:spcPct val="20000"/>
              </a:spcBef>
              <a:spcAft>
                <a:spcPct val="0"/>
              </a:spcAft>
              <a:buChar char="•"/>
              <a:defRPr>
                <a:solidFill>
                  <a:schemeClr val="tx1"/>
                </a:solidFill>
                <a:latin typeface="+mn-lt"/>
              </a:defRPr>
            </a:lvl3pPr>
            <a:lvl4pPr marL="1600200" indent="-228600" algn="l" rtl="0" eaLnBrk="1" fontAlgn="base" hangingPunct="1">
              <a:spcBef>
                <a:spcPct val="20000"/>
              </a:spcBef>
              <a:spcAft>
                <a:spcPct val="0"/>
              </a:spcAft>
              <a:buChar char="–"/>
              <a:defRPr sz="1600">
                <a:solidFill>
                  <a:schemeClr val="tx1"/>
                </a:solidFill>
                <a:latin typeface="+mn-lt"/>
              </a:defRPr>
            </a:lvl4pPr>
            <a:lvl5pPr marL="2057400" indent="-228600" algn="l" rtl="0" eaLnBrk="1" fontAlgn="base" hangingPunct="1">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rgbClr val="FF6600"/>
                </a:solidFill>
                <a:latin typeface="+mn-lt"/>
              </a:defRPr>
            </a:lvl6pPr>
            <a:lvl7pPr marL="2971800" indent="-228600" algn="l" rtl="0" eaLnBrk="1" fontAlgn="base" hangingPunct="1">
              <a:spcBef>
                <a:spcPct val="20000"/>
              </a:spcBef>
              <a:spcAft>
                <a:spcPct val="0"/>
              </a:spcAft>
              <a:buChar char="»"/>
              <a:defRPr sz="1600">
                <a:solidFill>
                  <a:srgbClr val="FF6600"/>
                </a:solidFill>
                <a:latin typeface="+mn-lt"/>
              </a:defRPr>
            </a:lvl7pPr>
            <a:lvl8pPr marL="3429000" indent="-228600" algn="l" rtl="0" eaLnBrk="1" fontAlgn="base" hangingPunct="1">
              <a:spcBef>
                <a:spcPct val="20000"/>
              </a:spcBef>
              <a:spcAft>
                <a:spcPct val="0"/>
              </a:spcAft>
              <a:buChar char="»"/>
              <a:defRPr sz="1600">
                <a:solidFill>
                  <a:srgbClr val="FF6600"/>
                </a:solidFill>
                <a:latin typeface="+mn-lt"/>
              </a:defRPr>
            </a:lvl8pPr>
            <a:lvl9pPr marL="3886200" indent="-228600" algn="l" rtl="0" eaLnBrk="1" fontAlgn="base" hangingPunct="1">
              <a:spcBef>
                <a:spcPct val="20000"/>
              </a:spcBef>
              <a:spcAft>
                <a:spcPct val="0"/>
              </a:spcAft>
              <a:buChar char="»"/>
              <a:defRPr sz="1600">
                <a:solidFill>
                  <a:srgbClr val="FF6600"/>
                </a:solidFill>
                <a:latin typeface="+mn-lt"/>
              </a:defRPr>
            </a:lvl9pPr>
          </a:lstStyle>
          <a:p>
            <a:pPr algn="ctr"/>
            <a:r>
              <a:rPr lang="en-US" altLang="zh-CN" sz="1600" kern="0" dirty="0">
                <a:solidFill>
                  <a:srgbClr val="5C307D">
                    <a:alpha val="60000"/>
                  </a:srgbClr>
                </a:solidFill>
                <a:ea typeface="宋体" charset="-122"/>
                <a:cs typeface="Arial" panose="020B0604020202020204" pitchFamily="34" charset="0"/>
              </a:rPr>
              <a:t>“We can only see a short distance ahead, but we can see plenty there that needs to be done.”——Alan M. Turing</a:t>
            </a:r>
          </a:p>
        </p:txBody>
      </p:sp>
      <p:pic>
        <p:nvPicPr>
          <p:cNvPr id="13" name="图片 12"/>
          <p:cNvPicPr>
            <a:picLocks noChangeAspect="1"/>
          </p:cNvPicPr>
          <p:nvPr/>
        </p:nvPicPr>
        <p:blipFill>
          <a:blip r:embed="rId4"/>
          <a:stretch>
            <a:fillRect/>
          </a:stretch>
        </p:blipFill>
        <p:spPr>
          <a:xfrm>
            <a:off x="8661400" y="33289"/>
            <a:ext cx="3530600" cy="870464"/>
          </a:xfrm>
          <a:prstGeom prst="rect">
            <a:avLst/>
          </a:prstGeom>
        </p:spPr>
      </p:pic>
      <p:sp>
        <p:nvSpPr>
          <p:cNvPr id="14" name="灯片编号占位符 13"/>
          <p:cNvSpPr>
            <a:spLocks noGrp="1"/>
          </p:cNvSpPr>
          <p:nvPr>
            <p:ph type="sldNum" sz="quarter" idx="12"/>
          </p:nvPr>
        </p:nvSpPr>
        <p:spPr/>
        <p:txBody>
          <a:bodyPr/>
          <a:lstStyle/>
          <a:p>
            <a:fld id="{C054A891-34DD-4E6A-BCFA-39DEC2CB2DB2}" type="slidenum">
              <a:rPr lang="en-US" smtClean="0"/>
              <a:t>29</a:t>
            </a:fld>
            <a:endParaRPr lang="en-US"/>
          </a:p>
        </p:txBody>
      </p:sp>
    </p:spTree>
    <p:extLst>
      <p:ext uri="{BB962C8B-B14F-4D97-AF65-F5344CB8AC3E}">
        <p14:creationId xmlns:p14="http://schemas.microsoft.com/office/powerpoint/2010/main" val="42489727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76918682-AEA7-4F96-AE69-569BA1D211F1}"/>
              </a:ext>
            </a:extLst>
          </p:cNvPr>
          <p:cNvGrpSpPr/>
          <p:nvPr/>
        </p:nvGrpSpPr>
        <p:grpSpPr>
          <a:xfrm>
            <a:off x="5026780" y="1801520"/>
            <a:ext cx="1751028" cy="2303362"/>
            <a:chOff x="5026780" y="1801520"/>
            <a:chExt cx="1751028" cy="2303362"/>
          </a:xfrm>
        </p:grpSpPr>
        <p:sp>
          <p:nvSpPr>
            <p:cNvPr id="20" name="Rectangle: Rounded Corners 19">
              <a:extLst>
                <a:ext uri="{FF2B5EF4-FFF2-40B4-BE49-F238E27FC236}">
                  <a16:creationId xmlns:a16="http://schemas.microsoft.com/office/drawing/2014/main" id="{4AC66D88-B8D1-44FE-B891-071F758B0FDB}"/>
                </a:ext>
              </a:extLst>
            </p:cNvPr>
            <p:cNvSpPr/>
            <p:nvPr/>
          </p:nvSpPr>
          <p:spPr>
            <a:xfrm>
              <a:off x="5026780" y="1801520"/>
              <a:ext cx="1751028" cy="2303362"/>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algn="ctr"/>
              <a:endParaRPr lang="en-US" sz="2400">
                <a:solidFill>
                  <a:schemeClr val="tx1"/>
                </a:solidFill>
              </a:endParaRPr>
            </a:p>
          </p:txBody>
        </p:sp>
        <p:pic>
          <p:nvPicPr>
            <p:cNvPr id="2050" name="Picture 2" descr="BNO055 9 DOF Absolute Orientation IMU Fusion Breakout Board">
              <a:extLst>
                <a:ext uri="{FF2B5EF4-FFF2-40B4-BE49-F238E27FC236}">
                  <a16:creationId xmlns:a16="http://schemas.microsoft.com/office/drawing/2014/main" id="{5C6B40F1-6138-4AD2-9C6D-08E57F49C0AD}"/>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9601" t="20021" r="9249" b="16949"/>
            <a:stretch/>
          </p:blipFill>
          <p:spPr bwMode="auto">
            <a:xfrm>
              <a:off x="5176905" y="2109127"/>
              <a:ext cx="1421781" cy="1751965"/>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EF179202-6AD0-4FFD-BB5E-796E61E2B0AE}"/>
                </a:ext>
              </a:extLst>
            </p:cNvPr>
            <p:cNvSpPr txBox="1"/>
            <p:nvPr/>
          </p:nvSpPr>
          <p:spPr>
            <a:xfrm>
              <a:off x="5598364" y="1809210"/>
              <a:ext cx="607859"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IMU</a:t>
              </a:r>
            </a:p>
          </p:txBody>
        </p:sp>
      </p:grpSp>
      <p:sp>
        <p:nvSpPr>
          <p:cNvPr id="2" name="Title 1">
            <a:extLst>
              <a:ext uri="{FF2B5EF4-FFF2-40B4-BE49-F238E27FC236}">
                <a16:creationId xmlns:a16="http://schemas.microsoft.com/office/drawing/2014/main" id="{5BCEB010-0031-4304-AAD0-06E1DCEB3301}"/>
              </a:ext>
            </a:extLst>
          </p:cNvPr>
          <p:cNvSpPr>
            <a:spLocks noGrp="1"/>
          </p:cNvSpPr>
          <p:nvPr>
            <p:ph type="title"/>
          </p:nvPr>
        </p:nvSpPr>
        <p:spPr/>
        <p:txBody>
          <a:bodyPr/>
          <a:lstStyle/>
          <a:p>
            <a:r>
              <a:rPr lang="en-US" dirty="0"/>
              <a:t>Inertial Measurement Unit</a:t>
            </a:r>
          </a:p>
        </p:txBody>
      </p:sp>
      <p:grpSp>
        <p:nvGrpSpPr>
          <p:cNvPr id="2048" name="Group 2047">
            <a:extLst>
              <a:ext uri="{FF2B5EF4-FFF2-40B4-BE49-F238E27FC236}">
                <a16:creationId xmlns:a16="http://schemas.microsoft.com/office/drawing/2014/main" id="{709EAC02-EB7D-499D-95E9-F376FB623126}"/>
              </a:ext>
            </a:extLst>
          </p:cNvPr>
          <p:cNvGrpSpPr/>
          <p:nvPr/>
        </p:nvGrpSpPr>
        <p:grpSpPr>
          <a:xfrm>
            <a:off x="6361166" y="1913536"/>
            <a:ext cx="5303043" cy="736446"/>
            <a:chOff x="6361166" y="1913536"/>
            <a:chExt cx="5303043" cy="736446"/>
          </a:xfrm>
        </p:grpSpPr>
        <p:sp>
          <p:nvSpPr>
            <p:cNvPr id="4" name="Rectangle: Rounded Corners 3">
              <a:extLst>
                <a:ext uri="{FF2B5EF4-FFF2-40B4-BE49-F238E27FC236}">
                  <a16:creationId xmlns:a16="http://schemas.microsoft.com/office/drawing/2014/main" id="{9FCFD791-9A37-419E-9D95-081C9324E35B}"/>
                </a:ext>
              </a:extLst>
            </p:cNvPr>
            <p:cNvSpPr/>
            <p:nvPr/>
          </p:nvSpPr>
          <p:spPr>
            <a:xfrm rot="5400000">
              <a:off x="7771235" y="1204620"/>
              <a:ext cx="537210" cy="2115724"/>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400" dirty="0">
                  <a:solidFill>
                    <a:schemeClr val="tx1"/>
                  </a:solidFill>
                </a:rPr>
                <a:t>Accelerometer</a:t>
              </a:r>
            </a:p>
          </p:txBody>
        </p:sp>
        <p:cxnSp>
          <p:nvCxnSpPr>
            <p:cNvPr id="6" name="Straight Connector 5">
              <a:extLst>
                <a:ext uri="{FF2B5EF4-FFF2-40B4-BE49-F238E27FC236}">
                  <a16:creationId xmlns:a16="http://schemas.microsoft.com/office/drawing/2014/main" id="{D7A4DF12-7153-4B26-8FF5-657168ADF898}"/>
                </a:ext>
              </a:extLst>
            </p:cNvPr>
            <p:cNvCxnSpPr>
              <a:cxnSpLocks/>
            </p:cNvCxnSpPr>
            <p:nvPr/>
          </p:nvCxnSpPr>
          <p:spPr>
            <a:xfrm flipV="1">
              <a:off x="6361166" y="2262482"/>
              <a:ext cx="620812" cy="387500"/>
            </a:xfrm>
            <a:prstGeom prst="line">
              <a:avLst/>
            </a:prstGeom>
            <a:ln w="38100">
              <a:solidFill>
                <a:srgbClr val="92D050"/>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784F8623-5C2A-464C-BAFF-8AFF831FA296}"/>
                </a:ext>
              </a:extLst>
            </p:cNvPr>
            <p:cNvSpPr txBox="1"/>
            <p:nvPr/>
          </p:nvSpPr>
          <p:spPr>
            <a:xfrm>
              <a:off x="9192636" y="1913536"/>
              <a:ext cx="2471573"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Measuring the </a:t>
              </a:r>
              <a:r>
                <a:rPr lang="en-US" altLang="zh-CN" dirty="0">
                  <a:latin typeface="Arial" panose="020B0604020202020204" pitchFamily="34" charset="0"/>
                  <a:cs typeface="Arial" panose="020B0604020202020204" pitchFamily="34" charset="0"/>
                </a:rPr>
                <a:t>linear acceleration</a:t>
              </a:r>
              <a:endParaRPr lang="en-US" dirty="0">
                <a:latin typeface="Arial" panose="020B0604020202020204" pitchFamily="34" charset="0"/>
                <a:cs typeface="Arial" panose="020B0604020202020204" pitchFamily="34" charset="0"/>
              </a:endParaRPr>
            </a:p>
          </p:txBody>
        </p:sp>
      </p:grpSp>
      <p:grpSp>
        <p:nvGrpSpPr>
          <p:cNvPr id="2051" name="Group 2050">
            <a:extLst>
              <a:ext uri="{FF2B5EF4-FFF2-40B4-BE49-F238E27FC236}">
                <a16:creationId xmlns:a16="http://schemas.microsoft.com/office/drawing/2014/main" id="{0AC9C769-C36C-4B43-8ACA-A7899CCF5F8D}"/>
              </a:ext>
            </a:extLst>
          </p:cNvPr>
          <p:cNvGrpSpPr/>
          <p:nvPr/>
        </p:nvGrpSpPr>
        <p:grpSpPr>
          <a:xfrm>
            <a:off x="6436507" y="3468535"/>
            <a:ext cx="5121375" cy="646331"/>
            <a:chOff x="6436507" y="3468535"/>
            <a:chExt cx="5121375" cy="646331"/>
          </a:xfrm>
        </p:grpSpPr>
        <p:sp>
          <p:nvSpPr>
            <p:cNvPr id="10" name="Rectangle: Rounded Corners 9">
              <a:extLst>
                <a:ext uri="{FF2B5EF4-FFF2-40B4-BE49-F238E27FC236}">
                  <a16:creationId xmlns:a16="http://schemas.microsoft.com/office/drawing/2014/main" id="{E70239B1-703A-486F-B76B-3E395E283FFD}"/>
                </a:ext>
              </a:extLst>
            </p:cNvPr>
            <p:cNvSpPr/>
            <p:nvPr/>
          </p:nvSpPr>
          <p:spPr>
            <a:xfrm rot="5400000">
              <a:off x="7771233" y="2724736"/>
              <a:ext cx="537210" cy="2115724"/>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400" dirty="0">
                  <a:solidFill>
                    <a:schemeClr val="tx1"/>
                  </a:solidFill>
                </a:rPr>
                <a:t>Gyroscope</a:t>
              </a:r>
            </a:p>
          </p:txBody>
        </p:sp>
        <p:cxnSp>
          <p:nvCxnSpPr>
            <p:cNvPr id="14" name="Straight Connector 13">
              <a:extLst>
                <a:ext uri="{FF2B5EF4-FFF2-40B4-BE49-F238E27FC236}">
                  <a16:creationId xmlns:a16="http://schemas.microsoft.com/office/drawing/2014/main" id="{24C87578-0520-4872-8878-2AB0D6EE9494}"/>
                </a:ext>
              </a:extLst>
            </p:cNvPr>
            <p:cNvCxnSpPr>
              <a:cxnSpLocks/>
            </p:cNvCxnSpPr>
            <p:nvPr/>
          </p:nvCxnSpPr>
          <p:spPr>
            <a:xfrm>
              <a:off x="6436507" y="3559571"/>
              <a:ext cx="545469" cy="223027"/>
            </a:xfrm>
            <a:prstGeom prst="line">
              <a:avLst/>
            </a:prstGeom>
            <a:ln w="38100">
              <a:solidFill>
                <a:srgbClr val="92D050"/>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TextBox 20">
              <a:extLst>
                <a:ext uri="{FF2B5EF4-FFF2-40B4-BE49-F238E27FC236}">
                  <a16:creationId xmlns:a16="http://schemas.microsoft.com/office/drawing/2014/main" id="{784F8623-5C2A-464C-BAFF-8AFF831FA296}"/>
                </a:ext>
              </a:extLst>
            </p:cNvPr>
            <p:cNvSpPr txBox="1"/>
            <p:nvPr/>
          </p:nvSpPr>
          <p:spPr>
            <a:xfrm>
              <a:off x="9187996" y="3468535"/>
              <a:ext cx="2369886"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Calculating the </a:t>
              </a:r>
              <a:r>
                <a:rPr lang="en-US" altLang="zh-CN" dirty="0">
                  <a:latin typeface="Arial" panose="020B0604020202020204" pitchFamily="34" charset="0"/>
                  <a:cs typeface="Arial" panose="020B0604020202020204" pitchFamily="34" charset="0"/>
                </a:rPr>
                <a:t>angular velocity</a:t>
              </a:r>
              <a:endParaRPr lang="en-US" dirty="0">
                <a:latin typeface="Arial" panose="020B0604020202020204" pitchFamily="34" charset="0"/>
                <a:cs typeface="Arial" panose="020B0604020202020204" pitchFamily="34" charset="0"/>
              </a:endParaRPr>
            </a:p>
          </p:txBody>
        </p:sp>
      </p:grpSp>
      <p:grpSp>
        <p:nvGrpSpPr>
          <p:cNvPr id="2049" name="Group 2048">
            <a:extLst>
              <a:ext uri="{FF2B5EF4-FFF2-40B4-BE49-F238E27FC236}">
                <a16:creationId xmlns:a16="http://schemas.microsoft.com/office/drawing/2014/main" id="{5A53A094-9916-4B15-8BCB-B1DE8F4EB0E2}"/>
              </a:ext>
            </a:extLst>
          </p:cNvPr>
          <p:cNvGrpSpPr/>
          <p:nvPr/>
        </p:nvGrpSpPr>
        <p:grpSpPr>
          <a:xfrm>
            <a:off x="6361166" y="2699194"/>
            <a:ext cx="5214513" cy="646331"/>
            <a:chOff x="6361166" y="2699194"/>
            <a:chExt cx="5214513" cy="646331"/>
          </a:xfrm>
        </p:grpSpPr>
        <p:sp>
          <p:nvSpPr>
            <p:cNvPr id="9" name="Rectangle: Rounded Corners 8">
              <a:extLst>
                <a:ext uri="{FF2B5EF4-FFF2-40B4-BE49-F238E27FC236}">
                  <a16:creationId xmlns:a16="http://schemas.microsoft.com/office/drawing/2014/main" id="{53121281-53FC-40EC-B68E-BC6D6872D8D2}"/>
                </a:ext>
              </a:extLst>
            </p:cNvPr>
            <p:cNvSpPr/>
            <p:nvPr/>
          </p:nvSpPr>
          <p:spPr>
            <a:xfrm rot="5400000">
              <a:off x="7771234" y="1964498"/>
              <a:ext cx="537210" cy="2115724"/>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400" dirty="0">
                  <a:solidFill>
                    <a:schemeClr val="tx1"/>
                  </a:solidFill>
                </a:rPr>
                <a:t>Magnetometer</a:t>
              </a:r>
            </a:p>
          </p:txBody>
        </p:sp>
        <p:cxnSp>
          <p:nvCxnSpPr>
            <p:cNvPr id="11" name="Straight Connector 10">
              <a:extLst>
                <a:ext uri="{FF2B5EF4-FFF2-40B4-BE49-F238E27FC236}">
                  <a16:creationId xmlns:a16="http://schemas.microsoft.com/office/drawing/2014/main" id="{202C5E83-07AD-47B2-B18C-19115B0ABEDF}"/>
                </a:ext>
              </a:extLst>
            </p:cNvPr>
            <p:cNvCxnSpPr>
              <a:cxnSpLocks/>
            </p:cNvCxnSpPr>
            <p:nvPr/>
          </p:nvCxnSpPr>
          <p:spPr>
            <a:xfrm flipV="1">
              <a:off x="6361166" y="3022360"/>
              <a:ext cx="620811" cy="179"/>
            </a:xfrm>
            <a:prstGeom prst="line">
              <a:avLst/>
            </a:prstGeom>
            <a:ln w="38100">
              <a:solidFill>
                <a:srgbClr val="92D050"/>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TextBox 20">
              <a:extLst>
                <a:ext uri="{FF2B5EF4-FFF2-40B4-BE49-F238E27FC236}">
                  <a16:creationId xmlns:a16="http://schemas.microsoft.com/office/drawing/2014/main" id="{784F8623-5C2A-464C-BAFF-8AFF831FA296}"/>
                </a:ext>
              </a:extLst>
            </p:cNvPr>
            <p:cNvSpPr txBox="1"/>
            <p:nvPr/>
          </p:nvSpPr>
          <p:spPr>
            <a:xfrm>
              <a:off x="9192636" y="2699194"/>
              <a:ext cx="2383043"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Reporting the absolute orientation</a:t>
              </a:r>
            </a:p>
          </p:txBody>
        </p:sp>
      </p:grpSp>
      <p:sp>
        <p:nvSpPr>
          <p:cNvPr id="18" name="圆角矩形 17"/>
          <p:cNvSpPr/>
          <p:nvPr/>
        </p:nvSpPr>
        <p:spPr>
          <a:xfrm>
            <a:off x="8541198" y="2140605"/>
            <a:ext cx="2767161" cy="994168"/>
          </a:xfrm>
          <a:prstGeom prst="roundRect">
            <a:avLst/>
          </a:prstGeom>
          <a:solidFill>
            <a:srgbClr val="E127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t>$21.74 billion IMU market by 2022!</a:t>
            </a:r>
            <a:endParaRPr lang="zh-CN" altLang="en-US" sz="2400" b="1" dirty="0"/>
          </a:p>
        </p:txBody>
      </p:sp>
      <p:sp>
        <p:nvSpPr>
          <p:cNvPr id="23" name="TextBox 20">
            <a:extLst>
              <a:ext uri="{FF2B5EF4-FFF2-40B4-BE49-F238E27FC236}">
                <a16:creationId xmlns:a16="http://schemas.microsoft.com/office/drawing/2014/main" id="{784F8623-5C2A-464C-BAFF-8AFF831FA296}"/>
              </a:ext>
            </a:extLst>
          </p:cNvPr>
          <p:cNvSpPr txBox="1"/>
          <p:nvPr/>
        </p:nvSpPr>
        <p:spPr>
          <a:xfrm>
            <a:off x="674668" y="4466301"/>
            <a:ext cx="10989541" cy="1631216"/>
          </a:xfrm>
          <a:prstGeom prst="rect">
            <a:avLst/>
          </a:prstGeom>
          <a:noFill/>
        </p:spPr>
        <p:txBody>
          <a:bodyPr wrap="square" rtlCol="0">
            <a:spAutoFit/>
          </a:bodyPr>
          <a:lstStyle/>
          <a:p>
            <a:r>
              <a:rPr lang="en-US" altLang="zh-CN" sz="2800" b="1" dirty="0">
                <a:solidFill>
                  <a:srgbClr val="E12739"/>
                </a:solidFill>
                <a:latin typeface="Arial" panose="020B0604020202020204" pitchFamily="34" charset="0"/>
                <a:cs typeface="Arial" panose="020B0604020202020204" pitchFamily="34" charset="0"/>
              </a:rPr>
              <a:t>Significant limitations in precise and robust motion estimation:</a:t>
            </a:r>
          </a:p>
          <a:p>
            <a:pPr marL="457200" indent="-457200">
              <a:buFontTx/>
              <a:buChar char="-"/>
            </a:pPr>
            <a:r>
              <a:rPr lang="en-US" sz="2400" b="1" dirty="0">
                <a:latin typeface="Arial" panose="020B0604020202020204" pitchFamily="34" charset="0"/>
                <a:cs typeface="Arial" panose="020B0604020202020204" pitchFamily="34" charset="0"/>
              </a:rPr>
              <a:t>Accelerometer</a:t>
            </a:r>
            <a:r>
              <a:rPr lang="en-US" sz="2400" dirty="0">
                <a:latin typeface="Arial" panose="020B0604020202020204" pitchFamily="34" charset="0"/>
                <a:cs typeface="Arial" panose="020B0604020202020204" pitchFamily="34" charset="0"/>
              </a:rPr>
              <a:t>: Noisy </a:t>
            </a:r>
            <a:r>
              <a:rPr lang="en-US" sz="2400" dirty="0" smtClean="0">
                <a:latin typeface="Arial" panose="020B0604020202020204" pitchFamily="34" charset="0"/>
                <a:cs typeface="Arial" panose="020B0604020202020204" pitchFamily="34" charset="0"/>
              </a:rPr>
              <a:t>readings</a:t>
            </a:r>
            <a:endParaRPr lang="en-US" sz="2400" dirty="0">
              <a:latin typeface="Arial" panose="020B0604020202020204" pitchFamily="34" charset="0"/>
              <a:cs typeface="Arial" panose="020B0604020202020204" pitchFamily="34" charset="0"/>
            </a:endParaRPr>
          </a:p>
          <a:p>
            <a:pPr marL="457200" indent="-457200">
              <a:buFontTx/>
              <a:buChar char="-"/>
            </a:pPr>
            <a:r>
              <a:rPr lang="en-US" altLang="zh-CN" sz="2400" b="1" dirty="0">
                <a:latin typeface="Arial" panose="020B0604020202020204" pitchFamily="34" charset="0"/>
                <a:cs typeface="Arial" panose="020B0604020202020204" pitchFamily="34" charset="0"/>
              </a:rPr>
              <a:t>Gyroscope</a:t>
            </a:r>
            <a:r>
              <a:rPr lang="en-US" altLang="zh-CN"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Accumulative errors due to integration</a:t>
            </a:r>
          </a:p>
          <a:p>
            <a:pPr marL="457200" indent="-457200">
              <a:buFontTx/>
              <a:buChar char="-"/>
            </a:pPr>
            <a:r>
              <a:rPr lang="en-US" sz="2400" b="1" dirty="0">
                <a:latin typeface="Arial" panose="020B0604020202020204" pitchFamily="34" charset="0"/>
                <a:cs typeface="Arial" panose="020B0604020202020204" pitchFamily="34" charset="0"/>
              </a:rPr>
              <a:t>Magnetometer</a:t>
            </a:r>
            <a:r>
              <a:rPr lang="en-US" sz="2400" dirty="0">
                <a:latin typeface="Arial" panose="020B0604020202020204" pitchFamily="34" charset="0"/>
                <a:cs typeface="Arial" panose="020B0604020202020204" pitchFamily="34" charset="0"/>
              </a:rPr>
              <a:t>: Environment interference, cannot infer heading direction</a:t>
            </a:r>
          </a:p>
        </p:txBody>
      </p:sp>
      <p:sp>
        <p:nvSpPr>
          <p:cNvPr id="19" name="Rectangle: Rounded Corners 18">
            <a:extLst>
              <a:ext uri="{FF2B5EF4-FFF2-40B4-BE49-F238E27FC236}">
                <a16:creationId xmlns:a16="http://schemas.microsoft.com/office/drawing/2014/main" id="{1CC30EDF-FD81-4AA4-ADB2-373AA4F71265}"/>
              </a:ext>
            </a:extLst>
          </p:cNvPr>
          <p:cNvSpPr/>
          <p:nvPr/>
        </p:nvSpPr>
        <p:spPr>
          <a:xfrm rot="16200000">
            <a:off x="2956137" y="935751"/>
            <a:ext cx="537210" cy="2533108"/>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r>
              <a:rPr lang="en-US" sz="2400" dirty="0">
                <a:solidFill>
                  <a:schemeClr val="tx1">
                    <a:lumMod val="95000"/>
                    <a:lumOff val="5000"/>
                  </a:schemeClr>
                </a:solidFill>
              </a:rPr>
              <a:t>Moving Distance</a:t>
            </a:r>
          </a:p>
        </p:txBody>
      </p:sp>
      <p:sp>
        <p:nvSpPr>
          <p:cNvPr id="22" name="Rectangle: Rounded Corners 21">
            <a:extLst>
              <a:ext uri="{FF2B5EF4-FFF2-40B4-BE49-F238E27FC236}">
                <a16:creationId xmlns:a16="http://schemas.microsoft.com/office/drawing/2014/main" id="{4ABFACBB-052F-4A05-B822-12D270CCAF3F}"/>
              </a:ext>
            </a:extLst>
          </p:cNvPr>
          <p:cNvSpPr/>
          <p:nvPr/>
        </p:nvSpPr>
        <p:spPr>
          <a:xfrm rot="16200000">
            <a:off x="2956137" y="1695629"/>
            <a:ext cx="537210" cy="2533107"/>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r>
              <a:rPr lang="en-US" sz="2400" dirty="0">
                <a:solidFill>
                  <a:schemeClr val="tx1">
                    <a:lumMod val="95000"/>
                    <a:lumOff val="5000"/>
                  </a:schemeClr>
                </a:solidFill>
              </a:rPr>
              <a:t>Heading Direction</a:t>
            </a:r>
          </a:p>
        </p:txBody>
      </p:sp>
      <p:sp>
        <p:nvSpPr>
          <p:cNvPr id="24" name="Rectangle: Rounded Corners 23">
            <a:extLst>
              <a:ext uri="{FF2B5EF4-FFF2-40B4-BE49-F238E27FC236}">
                <a16:creationId xmlns:a16="http://schemas.microsoft.com/office/drawing/2014/main" id="{2D5D2C75-A2FF-40EE-9D0B-F78B5D193C30}"/>
              </a:ext>
            </a:extLst>
          </p:cNvPr>
          <p:cNvSpPr/>
          <p:nvPr/>
        </p:nvSpPr>
        <p:spPr>
          <a:xfrm rot="16200000">
            <a:off x="2956133" y="2431051"/>
            <a:ext cx="537210" cy="2533109"/>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r>
              <a:rPr lang="en-US" sz="2400" dirty="0">
                <a:solidFill>
                  <a:schemeClr val="tx1">
                    <a:lumMod val="95000"/>
                    <a:lumOff val="5000"/>
                  </a:schemeClr>
                </a:solidFill>
              </a:rPr>
              <a:t>Rotating Angle</a:t>
            </a:r>
          </a:p>
        </p:txBody>
      </p:sp>
      <p:sp>
        <p:nvSpPr>
          <p:cNvPr id="32" name="圆角矩形 17">
            <a:extLst>
              <a:ext uri="{FF2B5EF4-FFF2-40B4-BE49-F238E27FC236}">
                <a16:creationId xmlns:a16="http://schemas.microsoft.com/office/drawing/2014/main" id="{D7EA32DF-623C-470B-A818-88A6AEA63EDA}"/>
              </a:ext>
            </a:extLst>
          </p:cNvPr>
          <p:cNvSpPr/>
          <p:nvPr/>
        </p:nvSpPr>
        <p:spPr>
          <a:xfrm rot="16200000">
            <a:off x="406441" y="2516251"/>
            <a:ext cx="2032510" cy="821472"/>
          </a:xfrm>
          <a:prstGeom prst="roundRect">
            <a:avLst/>
          </a:prstGeom>
          <a:solidFill>
            <a:srgbClr val="E127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t>Motion Parameters</a:t>
            </a:r>
            <a:endParaRPr lang="zh-CN" altLang="en-US" sz="2400" b="1" dirty="0"/>
          </a:p>
        </p:txBody>
      </p:sp>
      <p:sp>
        <p:nvSpPr>
          <p:cNvPr id="3" name="灯片编号占位符 2"/>
          <p:cNvSpPr>
            <a:spLocks noGrp="1"/>
          </p:cNvSpPr>
          <p:nvPr>
            <p:ph type="sldNum" sz="quarter" idx="12"/>
          </p:nvPr>
        </p:nvSpPr>
        <p:spPr/>
        <p:txBody>
          <a:bodyPr/>
          <a:lstStyle/>
          <a:p>
            <a:fld id="{C054A891-34DD-4E6A-BCFA-39DEC2CB2DB2}" type="slidenum">
              <a:rPr lang="en-US" smtClean="0"/>
              <a:t>3</a:t>
            </a:fld>
            <a:endParaRPr lang="en-US"/>
          </a:p>
        </p:txBody>
      </p:sp>
    </p:spTree>
    <p:extLst>
      <p:ext uri="{BB962C8B-B14F-4D97-AF65-F5344CB8AC3E}">
        <p14:creationId xmlns:p14="http://schemas.microsoft.com/office/powerpoint/2010/main" val="3388629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48"/>
                                        </p:tgtEl>
                                        <p:attrNameLst>
                                          <p:attrName>style.visibility</p:attrName>
                                        </p:attrNameLst>
                                      </p:cBhvr>
                                      <p:to>
                                        <p:strVal val="visible"/>
                                      </p:to>
                                    </p:set>
                                    <p:animEffect transition="in" filter="wipe(left)">
                                      <p:cBhvr>
                                        <p:cTn id="12" dur="500"/>
                                        <p:tgtEl>
                                          <p:spTgt spid="2048"/>
                                        </p:tgtEl>
                                      </p:cBhvr>
                                    </p:animEffect>
                                  </p:childTnLst>
                                </p:cTn>
                              </p:par>
                              <p:par>
                                <p:cTn id="13" presetID="22" presetClass="entr" presetSubtype="8" fill="hold" nodeType="withEffect">
                                  <p:stCondLst>
                                    <p:cond delay="0"/>
                                  </p:stCondLst>
                                  <p:childTnLst>
                                    <p:set>
                                      <p:cBhvr>
                                        <p:cTn id="14" dur="1" fill="hold">
                                          <p:stCondLst>
                                            <p:cond delay="0"/>
                                          </p:stCondLst>
                                        </p:cTn>
                                        <p:tgtEl>
                                          <p:spTgt spid="2049"/>
                                        </p:tgtEl>
                                        <p:attrNameLst>
                                          <p:attrName>style.visibility</p:attrName>
                                        </p:attrNameLst>
                                      </p:cBhvr>
                                      <p:to>
                                        <p:strVal val="visible"/>
                                      </p:to>
                                    </p:set>
                                    <p:animEffect transition="in" filter="wipe(left)">
                                      <p:cBhvr>
                                        <p:cTn id="15" dur="500"/>
                                        <p:tgtEl>
                                          <p:spTgt spid="2049"/>
                                        </p:tgtEl>
                                      </p:cBhvr>
                                    </p:animEffect>
                                  </p:childTnLst>
                                </p:cTn>
                              </p:par>
                              <p:par>
                                <p:cTn id="16" presetID="22" presetClass="entr" presetSubtype="8" fill="hold" nodeType="withEffect">
                                  <p:stCondLst>
                                    <p:cond delay="0"/>
                                  </p:stCondLst>
                                  <p:childTnLst>
                                    <p:set>
                                      <p:cBhvr>
                                        <p:cTn id="17" dur="1" fill="hold">
                                          <p:stCondLst>
                                            <p:cond delay="0"/>
                                          </p:stCondLst>
                                        </p:cTn>
                                        <p:tgtEl>
                                          <p:spTgt spid="2051"/>
                                        </p:tgtEl>
                                        <p:attrNameLst>
                                          <p:attrName>style.visibility</p:attrName>
                                        </p:attrNameLst>
                                      </p:cBhvr>
                                      <p:to>
                                        <p:strVal val="visible"/>
                                      </p:to>
                                    </p:set>
                                    <p:animEffect transition="in" filter="wipe(left)">
                                      <p:cBhvr>
                                        <p:cTn id="18" dur="500"/>
                                        <p:tgtEl>
                                          <p:spTgt spid="2051"/>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ppt_w</p:attrName>
                                        </p:attrNameLst>
                                      </p:cBhvr>
                                      <p:tavLst>
                                        <p:tav tm="0">
                                          <p:val>
                                            <p:fltVal val="0"/>
                                          </p:val>
                                        </p:tav>
                                        <p:tav tm="100000">
                                          <p:val>
                                            <p:strVal val="#ppt_w"/>
                                          </p:val>
                                        </p:tav>
                                      </p:tavLst>
                                    </p:anim>
                                    <p:anim calcmode="lin" valueType="num">
                                      <p:cBhvr>
                                        <p:cTn id="24" dur="500" fill="hold"/>
                                        <p:tgtEl>
                                          <p:spTgt spid="18"/>
                                        </p:tgtEl>
                                        <p:attrNameLst>
                                          <p:attrName>ppt_h</p:attrName>
                                        </p:attrNameLst>
                                      </p:cBhvr>
                                      <p:tavLst>
                                        <p:tav tm="0">
                                          <p:val>
                                            <p:fltVal val="0"/>
                                          </p:val>
                                        </p:tav>
                                        <p:tav tm="100000">
                                          <p:val>
                                            <p:strVal val="#ppt_h"/>
                                          </p:val>
                                        </p:tav>
                                      </p:tavLst>
                                    </p:anim>
                                    <p:animEffect transition="in" filter="fade">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arn(inVertical)">
                                      <p:cBhvr>
                                        <p:cTn id="3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20F37-0BD3-443C-A427-911E600AA86D}"/>
              </a:ext>
            </a:extLst>
          </p:cNvPr>
          <p:cNvSpPr>
            <a:spLocks noGrp="1"/>
          </p:cNvSpPr>
          <p:nvPr>
            <p:ph type="title"/>
          </p:nvPr>
        </p:nvSpPr>
        <p:spPr/>
        <p:txBody>
          <a:bodyPr/>
          <a:lstStyle/>
          <a:p>
            <a:r>
              <a:rPr lang="en-US" dirty="0"/>
              <a:t>Existing Wireless Localization &amp; Tracking</a:t>
            </a:r>
          </a:p>
        </p:txBody>
      </p:sp>
      <p:pic>
        <p:nvPicPr>
          <p:cNvPr id="4" name="图片 3"/>
          <p:cNvPicPr>
            <a:picLocks noChangeAspect="1"/>
          </p:cNvPicPr>
          <p:nvPr/>
        </p:nvPicPr>
        <p:blipFill>
          <a:blip r:embed="rId3">
            <a:clrChange>
              <a:clrFrom>
                <a:srgbClr val="FFFFFF"/>
              </a:clrFrom>
              <a:clrTo>
                <a:srgbClr val="FFFFFF">
                  <a:alpha val="0"/>
                </a:srgbClr>
              </a:clrTo>
            </a:clrChange>
          </a:blip>
          <a:stretch>
            <a:fillRect/>
          </a:stretch>
        </p:blipFill>
        <p:spPr>
          <a:xfrm>
            <a:off x="512086" y="2090111"/>
            <a:ext cx="816429" cy="1041824"/>
          </a:xfrm>
          <a:prstGeom prst="rect">
            <a:avLst/>
          </a:prstGeom>
        </p:spPr>
      </p:pic>
      <p:pic>
        <p:nvPicPr>
          <p:cNvPr id="5" name="图片 4"/>
          <p:cNvPicPr>
            <a:picLocks noChangeAspect="1"/>
          </p:cNvPicPr>
          <p:nvPr/>
        </p:nvPicPr>
        <p:blipFill>
          <a:blip r:embed="rId3">
            <a:clrChange>
              <a:clrFrom>
                <a:srgbClr val="FFFFFF"/>
              </a:clrFrom>
              <a:clrTo>
                <a:srgbClr val="FFFFFF">
                  <a:alpha val="0"/>
                </a:srgbClr>
              </a:clrTo>
            </a:clrChange>
          </a:blip>
          <a:stretch>
            <a:fillRect/>
          </a:stretch>
        </p:blipFill>
        <p:spPr>
          <a:xfrm>
            <a:off x="1701804" y="4156393"/>
            <a:ext cx="816429" cy="1041824"/>
          </a:xfrm>
          <a:prstGeom prst="rect">
            <a:avLst/>
          </a:prstGeom>
        </p:spPr>
      </p:pic>
      <p:pic>
        <p:nvPicPr>
          <p:cNvPr id="6" name="图片 5"/>
          <p:cNvPicPr>
            <a:picLocks noChangeAspect="1"/>
          </p:cNvPicPr>
          <p:nvPr/>
        </p:nvPicPr>
        <p:blipFill>
          <a:blip r:embed="rId3">
            <a:clrChange>
              <a:clrFrom>
                <a:srgbClr val="FFFFFF"/>
              </a:clrFrom>
              <a:clrTo>
                <a:srgbClr val="FFFFFF">
                  <a:alpha val="0"/>
                </a:srgbClr>
              </a:clrTo>
            </a:clrChange>
          </a:blip>
          <a:stretch>
            <a:fillRect/>
          </a:stretch>
        </p:blipFill>
        <p:spPr>
          <a:xfrm>
            <a:off x="4845771" y="1516694"/>
            <a:ext cx="816429" cy="1041824"/>
          </a:xfrm>
          <a:prstGeom prst="rect">
            <a:avLst/>
          </a:prstGeom>
        </p:spPr>
      </p:pic>
      <p:pic>
        <p:nvPicPr>
          <p:cNvPr id="1026" name="Picture 2" descr="Image result for wifi router icon"/>
          <p:cNvPicPr>
            <a:picLocks noChangeAspect="1" noChangeArrowheads="1"/>
          </p:cNvPicPr>
          <p:nvPr/>
        </p:nvPicPr>
        <p:blipFill>
          <a:blip r:embed="rId4"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99925" y="2552641"/>
            <a:ext cx="763814" cy="763814"/>
          </a:xfrm>
          <a:prstGeom prst="rect">
            <a:avLst/>
          </a:prstGeom>
          <a:noFill/>
          <a:extLst>
            <a:ext uri="{909E8E84-426E-40DD-AFC4-6F175D3DCCD1}">
              <a14:hiddenFill xmlns:a14="http://schemas.microsoft.com/office/drawing/2010/main">
                <a:solidFill>
                  <a:srgbClr val="FFFFFF"/>
                </a:solidFill>
              </a14:hiddenFill>
            </a:ext>
          </a:extLst>
        </p:spPr>
      </p:pic>
      <p:cxnSp>
        <p:nvCxnSpPr>
          <p:cNvPr id="8" name="直接连接符 7"/>
          <p:cNvCxnSpPr>
            <a:stCxn id="5" idx="3"/>
          </p:cNvCxnSpPr>
          <p:nvPr/>
        </p:nvCxnSpPr>
        <p:spPr>
          <a:xfrm flipV="1">
            <a:off x="2518233" y="3104002"/>
            <a:ext cx="863599" cy="1573303"/>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a:endCxn id="4" idx="3"/>
          </p:cNvCxnSpPr>
          <p:nvPr/>
        </p:nvCxnSpPr>
        <p:spPr>
          <a:xfrm flipH="1" flipV="1">
            <a:off x="1328515" y="2611023"/>
            <a:ext cx="2053318" cy="49298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a:endCxn id="6" idx="1"/>
          </p:cNvCxnSpPr>
          <p:nvPr/>
        </p:nvCxnSpPr>
        <p:spPr>
          <a:xfrm flipV="1">
            <a:off x="3381831" y="2037606"/>
            <a:ext cx="1463940" cy="1082311"/>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TextBox 20">
            <a:extLst>
              <a:ext uri="{FF2B5EF4-FFF2-40B4-BE49-F238E27FC236}">
                <a16:creationId xmlns:a16="http://schemas.microsoft.com/office/drawing/2014/main" id="{784F8623-5C2A-464C-BAFF-8AFF831FA296}"/>
              </a:ext>
            </a:extLst>
          </p:cNvPr>
          <p:cNvSpPr txBox="1"/>
          <p:nvPr/>
        </p:nvSpPr>
        <p:spPr>
          <a:xfrm>
            <a:off x="2344058" y="3444290"/>
            <a:ext cx="702436" cy="461665"/>
          </a:xfrm>
          <a:prstGeom prst="rect">
            <a:avLst/>
          </a:prstGeom>
          <a:noFill/>
        </p:spPr>
        <p:txBody>
          <a:bodyPr wrap="none" rtlCol="0">
            <a:spAutoFit/>
          </a:bodyPr>
          <a:lstStyle/>
          <a:p>
            <a:r>
              <a:rPr lang="en-US" sz="2400" dirty="0" err="1"/>
              <a:t>AoA</a:t>
            </a:r>
            <a:endParaRPr lang="en-US" sz="2400" dirty="0"/>
          </a:p>
        </p:txBody>
      </p:sp>
      <p:sp>
        <p:nvSpPr>
          <p:cNvPr id="19" name="TextBox 20">
            <a:extLst>
              <a:ext uri="{FF2B5EF4-FFF2-40B4-BE49-F238E27FC236}">
                <a16:creationId xmlns:a16="http://schemas.microsoft.com/office/drawing/2014/main" id="{784F8623-5C2A-464C-BAFF-8AFF831FA296}"/>
              </a:ext>
            </a:extLst>
          </p:cNvPr>
          <p:cNvSpPr txBox="1"/>
          <p:nvPr/>
        </p:nvSpPr>
        <p:spPr>
          <a:xfrm>
            <a:off x="3032769" y="3700605"/>
            <a:ext cx="610936" cy="461665"/>
          </a:xfrm>
          <a:prstGeom prst="rect">
            <a:avLst/>
          </a:prstGeom>
          <a:noFill/>
        </p:spPr>
        <p:txBody>
          <a:bodyPr wrap="none" rtlCol="0">
            <a:spAutoFit/>
          </a:bodyPr>
          <a:lstStyle/>
          <a:p>
            <a:r>
              <a:rPr lang="en-US" sz="2400" dirty="0" err="1"/>
              <a:t>ToF</a:t>
            </a:r>
            <a:endParaRPr lang="en-US" sz="2400" dirty="0"/>
          </a:p>
        </p:txBody>
      </p:sp>
      <p:cxnSp>
        <p:nvCxnSpPr>
          <p:cNvPr id="42" name="直接连接符 41"/>
          <p:cNvCxnSpPr/>
          <p:nvPr/>
        </p:nvCxnSpPr>
        <p:spPr>
          <a:xfrm>
            <a:off x="4002602" y="2003187"/>
            <a:ext cx="948309" cy="1207001"/>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flipV="1">
            <a:off x="1727223" y="1510319"/>
            <a:ext cx="2091832" cy="501876"/>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60" name="Group 59">
            <a:extLst>
              <a:ext uri="{FF2B5EF4-FFF2-40B4-BE49-F238E27FC236}">
                <a16:creationId xmlns:a16="http://schemas.microsoft.com/office/drawing/2014/main" id="{856F330A-8DA8-46CC-B298-C0EAB21158B5}"/>
              </a:ext>
            </a:extLst>
          </p:cNvPr>
          <p:cNvGrpSpPr/>
          <p:nvPr/>
        </p:nvGrpSpPr>
        <p:grpSpPr>
          <a:xfrm>
            <a:off x="1328515" y="1859421"/>
            <a:ext cx="2053315" cy="1233762"/>
            <a:chOff x="1328515" y="1859421"/>
            <a:chExt cx="2053315" cy="1233762"/>
          </a:xfrm>
        </p:grpSpPr>
        <p:cxnSp>
          <p:nvCxnSpPr>
            <p:cNvPr id="51" name="直接连接符 50"/>
            <p:cNvCxnSpPr>
              <a:cxnSpLocks/>
              <a:endCxn id="4" idx="3"/>
            </p:cNvCxnSpPr>
            <p:nvPr/>
          </p:nvCxnSpPr>
          <p:spPr>
            <a:xfrm flipH="1">
              <a:off x="1328515" y="1859421"/>
              <a:ext cx="1164185" cy="751602"/>
            </a:xfrm>
            <a:prstGeom prst="line">
              <a:avLst/>
            </a:prstGeom>
            <a:ln w="38100">
              <a:solidFill>
                <a:srgbClr val="E12739"/>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flipH="1" flipV="1">
              <a:off x="2492701" y="1859421"/>
              <a:ext cx="889129" cy="1233762"/>
            </a:xfrm>
            <a:prstGeom prst="line">
              <a:avLst/>
            </a:prstGeom>
            <a:ln w="38100">
              <a:solidFill>
                <a:srgbClr val="E12739"/>
              </a:solidFill>
            </a:ln>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id="{C632910D-B193-48B4-BFBA-EE8E8138F3A3}"/>
              </a:ext>
            </a:extLst>
          </p:cNvPr>
          <p:cNvGrpSpPr/>
          <p:nvPr/>
        </p:nvGrpSpPr>
        <p:grpSpPr>
          <a:xfrm>
            <a:off x="3402841" y="1603107"/>
            <a:ext cx="1442930" cy="1464089"/>
            <a:chOff x="3402841" y="1603107"/>
            <a:chExt cx="1442930" cy="1464089"/>
          </a:xfrm>
        </p:grpSpPr>
        <p:cxnSp>
          <p:nvCxnSpPr>
            <p:cNvPr id="59" name="直接连接符 58"/>
            <p:cNvCxnSpPr/>
            <p:nvPr/>
          </p:nvCxnSpPr>
          <p:spPr>
            <a:xfrm flipV="1">
              <a:off x="3402841" y="1603107"/>
              <a:ext cx="171710" cy="1464089"/>
            </a:xfrm>
            <a:prstGeom prst="line">
              <a:avLst/>
            </a:prstGeom>
            <a:ln w="38100">
              <a:solidFill>
                <a:srgbClr val="E12739"/>
              </a:solidFill>
            </a:ln>
          </p:spPr>
          <p:style>
            <a:lnRef idx="1">
              <a:schemeClr val="accent1"/>
            </a:lnRef>
            <a:fillRef idx="0">
              <a:schemeClr val="accent1"/>
            </a:fillRef>
            <a:effectRef idx="0">
              <a:schemeClr val="accent1"/>
            </a:effectRef>
            <a:fontRef idx="minor">
              <a:schemeClr val="tx1"/>
            </a:fontRef>
          </p:style>
        </p:cxnSp>
        <p:cxnSp>
          <p:nvCxnSpPr>
            <p:cNvPr id="62" name="直接连接符 61"/>
            <p:cNvCxnSpPr>
              <a:stCxn id="6" idx="1"/>
            </p:cNvCxnSpPr>
            <p:nvPr/>
          </p:nvCxnSpPr>
          <p:spPr>
            <a:xfrm flipH="1" flipV="1">
              <a:off x="3572574" y="1627194"/>
              <a:ext cx="1273197" cy="410412"/>
            </a:xfrm>
            <a:prstGeom prst="line">
              <a:avLst/>
            </a:prstGeom>
            <a:ln w="38100">
              <a:solidFill>
                <a:srgbClr val="E12739"/>
              </a:solidFill>
            </a:ln>
          </p:spPr>
          <p:style>
            <a:lnRef idx="1">
              <a:schemeClr val="accent1"/>
            </a:lnRef>
            <a:fillRef idx="0">
              <a:schemeClr val="accent1"/>
            </a:fillRef>
            <a:effectRef idx="0">
              <a:schemeClr val="accent1"/>
            </a:effectRef>
            <a:fontRef idx="minor">
              <a:schemeClr val="tx1"/>
            </a:fontRef>
          </p:style>
        </p:cxnSp>
      </p:grpSp>
      <p:sp>
        <p:nvSpPr>
          <p:cNvPr id="76" name="TextBox 20">
            <a:extLst>
              <a:ext uri="{FF2B5EF4-FFF2-40B4-BE49-F238E27FC236}">
                <a16:creationId xmlns:a16="http://schemas.microsoft.com/office/drawing/2014/main" id="{784F8623-5C2A-464C-BAFF-8AFF831FA296}"/>
              </a:ext>
            </a:extLst>
          </p:cNvPr>
          <p:cNvSpPr txBox="1"/>
          <p:nvPr/>
        </p:nvSpPr>
        <p:spPr>
          <a:xfrm>
            <a:off x="6958765" y="1416901"/>
            <a:ext cx="5189620" cy="954107"/>
          </a:xfrm>
          <a:prstGeom prst="rect">
            <a:avLst/>
          </a:prstGeom>
          <a:noFill/>
        </p:spPr>
        <p:txBody>
          <a:bodyPr wrap="square" rtlCol="0">
            <a:spAutoFit/>
          </a:bodyPr>
          <a:lstStyle/>
          <a:p>
            <a:r>
              <a:rPr lang="en-US" altLang="zh-CN" sz="2800" b="1" dirty="0"/>
              <a:t>Mainly use </a:t>
            </a:r>
            <a:r>
              <a:rPr lang="en-US" altLang="zh-CN" sz="2800" b="1" dirty="0">
                <a:solidFill>
                  <a:srgbClr val="E12739"/>
                </a:solidFill>
              </a:rPr>
              <a:t>geometric channel parameters like </a:t>
            </a:r>
            <a:r>
              <a:rPr lang="en-US" altLang="zh-CN" sz="2800" b="1" dirty="0" err="1">
                <a:solidFill>
                  <a:srgbClr val="E12739"/>
                </a:solidFill>
              </a:rPr>
              <a:t>AoA</a:t>
            </a:r>
            <a:r>
              <a:rPr lang="en-US" altLang="zh-CN" sz="2800" b="1" dirty="0">
                <a:solidFill>
                  <a:srgbClr val="E12739"/>
                </a:solidFill>
              </a:rPr>
              <a:t>, </a:t>
            </a:r>
            <a:r>
              <a:rPr lang="en-US" altLang="zh-CN" sz="2800" b="1" dirty="0" err="1">
                <a:solidFill>
                  <a:srgbClr val="E12739"/>
                </a:solidFill>
              </a:rPr>
              <a:t>ToF</a:t>
            </a:r>
            <a:endParaRPr lang="en-US" sz="2800" b="1" dirty="0">
              <a:solidFill>
                <a:srgbClr val="E12739"/>
              </a:solidFill>
            </a:endParaRPr>
          </a:p>
        </p:txBody>
      </p:sp>
      <p:cxnSp>
        <p:nvCxnSpPr>
          <p:cNvPr id="22" name="Straight Connector 5">
            <a:extLst>
              <a:ext uri="{FF2B5EF4-FFF2-40B4-BE49-F238E27FC236}">
                <a16:creationId xmlns:a16="http://schemas.microsoft.com/office/drawing/2014/main" id="{D7A4DF12-7153-4B26-8FF5-657168ADF898}"/>
              </a:ext>
            </a:extLst>
          </p:cNvPr>
          <p:cNvCxnSpPr>
            <a:cxnSpLocks/>
          </p:cNvCxnSpPr>
          <p:nvPr/>
        </p:nvCxnSpPr>
        <p:spPr>
          <a:xfrm>
            <a:off x="5476240" y="1946394"/>
            <a:ext cx="1584317" cy="710210"/>
          </a:xfrm>
          <a:prstGeom prst="line">
            <a:avLst/>
          </a:prstGeom>
          <a:ln w="28575">
            <a:solidFill>
              <a:srgbClr val="677480"/>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8" name="Straight Connector 5">
            <a:extLst>
              <a:ext uri="{FF2B5EF4-FFF2-40B4-BE49-F238E27FC236}">
                <a16:creationId xmlns:a16="http://schemas.microsoft.com/office/drawing/2014/main" id="{D7A4DF12-7153-4B26-8FF5-657168ADF898}"/>
              </a:ext>
            </a:extLst>
          </p:cNvPr>
          <p:cNvCxnSpPr>
            <a:cxnSpLocks/>
          </p:cNvCxnSpPr>
          <p:nvPr/>
        </p:nvCxnSpPr>
        <p:spPr>
          <a:xfrm>
            <a:off x="3643705" y="3131935"/>
            <a:ext cx="3416852" cy="1362823"/>
          </a:xfrm>
          <a:prstGeom prst="line">
            <a:avLst/>
          </a:prstGeom>
          <a:ln w="28575">
            <a:solidFill>
              <a:srgbClr val="677480"/>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5" name="Straight Connector 5">
            <a:extLst>
              <a:ext uri="{FF2B5EF4-FFF2-40B4-BE49-F238E27FC236}">
                <a16:creationId xmlns:a16="http://schemas.microsoft.com/office/drawing/2014/main" id="{D7A4DF12-7153-4B26-8FF5-657168ADF898}"/>
              </a:ext>
            </a:extLst>
          </p:cNvPr>
          <p:cNvCxnSpPr>
            <a:cxnSpLocks/>
          </p:cNvCxnSpPr>
          <p:nvPr/>
        </p:nvCxnSpPr>
        <p:spPr>
          <a:xfrm>
            <a:off x="4591436" y="2763520"/>
            <a:ext cx="2469121" cy="985520"/>
          </a:xfrm>
          <a:prstGeom prst="line">
            <a:avLst/>
          </a:prstGeom>
          <a:ln w="28575">
            <a:solidFill>
              <a:srgbClr val="677480"/>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2" name="Straight Connector 5">
            <a:extLst>
              <a:ext uri="{FF2B5EF4-FFF2-40B4-BE49-F238E27FC236}">
                <a16:creationId xmlns:a16="http://schemas.microsoft.com/office/drawing/2014/main" id="{C74EB970-F6D8-4650-9DCF-1C0D0726662D}"/>
              </a:ext>
            </a:extLst>
          </p:cNvPr>
          <p:cNvCxnSpPr>
            <a:cxnSpLocks/>
          </p:cNvCxnSpPr>
          <p:nvPr/>
        </p:nvCxnSpPr>
        <p:spPr>
          <a:xfrm>
            <a:off x="5476240" y="2413934"/>
            <a:ext cx="1584317" cy="611085"/>
          </a:xfrm>
          <a:prstGeom prst="line">
            <a:avLst/>
          </a:prstGeom>
          <a:ln w="28575">
            <a:solidFill>
              <a:srgbClr val="677480"/>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64" name="圆角矩形 52">
            <a:extLst>
              <a:ext uri="{FF2B5EF4-FFF2-40B4-BE49-F238E27FC236}">
                <a16:creationId xmlns:a16="http://schemas.microsoft.com/office/drawing/2014/main" id="{83138D38-F8DE-47F9-8287-1E7288E5278C}"/>
              </a:ext>
            </a:extLst>
          </p:cNvPr>
          <p:cNvSpPr/>
          <p:nvPr/>
        </p:nvSpPr>
        <p:spPr>
          <a:xfrm>
            <a:off x="2695276" y="5498707"/>
            <a:ext cx="5904960" cy="994168"/>
          </a:xfrm>
          <a:prstGeom prst="roundRect">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t>Multipaths is still enemy!</a:t>
            </a:r>
          </a:p>
        </p:txBody>
      </p:sp>
      <p:cxnSp>
        <p:nvCxnSpPr>
          <p:cNvPr id="69" name="Straight Connector 5">
            <a:extLst>
              <a:ext uri="{FF2B5EF4-FFF2-40B4-BE49-F238E27FC236}">
                <a16:creationId xmlns:a16="http://schemas.microsoft.com/office/drawing/2014/main" id="{A484A59E-21F1-4C4D-90F2-BC429ACF0C3F}"/>
              </a:ext>
            </a:extLst>
          </p:cNvPr>
          <p:cNvCxnSpPr>
            <a:cxnSpLocks/>
          </p:cNvCxnSpPr>
          <p:nvPr/>
        </p:nvCxnSpPr>
        <p:spPr>
          <a:xfrm>
            <a:off x="4338144" y="1867771"/>
            <a:ext cx="2722413" cy="1881071"/>
          </a:xfrm>
          <a:prstGeom prst="line">
            <a:avLst/>
          </a:prstGeom>
          <a:ln w="28575">
            <a:solidFill>
              <a:srgbClr val="677480"/>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 name="灯片编号占位符 2"/>
          <p:cNvSpPr>
            <a:spLocks noGrp="1"/>
          </p:cNvSpPr>
          <p:nvPr>
            <p:ph type="sldNum" sz="quarter" idx="12"/>
          </p:nvPr>
        </p:nvSpPr>
        <p:spPr/>
        <p:txBody>
          <a:bodyPr/>
          <a:lstStyle/>
          <a:p>
            <a:fld id="{C054A891-34DD-4E6A-BCFA-39DEC2CB2DB2}" type="slidenum">
              <a:rPr lang="en-US" smtClean="0"/>
              <a:t>4</a:t>
            </a:fld>
            <a:endParaRPr lang="en-US"/>
          </a:p>
        </p:txBody>
      </p:sp>
      <p:sp>
        <p:nvSpPr>
          <p:cNvPr id="24" name="TextBox 20">
            <a:extLst>
              <a:ext uri="{FF2B5EF4-FFF2-40B4-BE49-F238E27FC236}">
                <a16:creationId xmlns:a16="http://schemas.microsoft.com/office/drawing/2014/main" id="{784F8623-5C2A-464C-BAFF-8AFF831FA296}"/>
              </a:ext>
            </a:extLst>
          </p:cNvPr>
          <p:cNvSpPr txBox="1"/>
          <p:nvPr/>
        </p:nvSpPr>
        <p:spPr>
          <a:xfrm>
            <a:off x="6918373" y="2423127"/>
            <a:ext cx="5060515" cy="2677656"/>
          </a:xfrm>
          <a:prstGeom prst="rect">
            <a:avLst/>
          </a:prstGeom>
          <a:noFill/>
          <a:ln w="38100">
            <a:noFill/>
          </a:ln>
        </p:spPr>
        <p:txBody>
          <a:bodyPr wrap="square" rtlCol="0">
            <a:spAutoFit/>
          </a:bodyPr>
          <a:lstStyle/>
          <a:p>
            <a:pPr marL="342900" indent="-342900">
              <a:buFont typeface="Arial" panose="020B0604020202020204" pitchFamily="34" charset="0"/>
              <a:buChar char="•"/>
            </a:pPr>
            <a:r>
              <a:rPr lang="en-US" altLang="zh-CN" sz="2400" dirty="0"/>
              <a:t>Require phased arrays</a:t>
            </a:r>
          </a:p>
          <a:p>
            <a:pPr marL="342900" indent="-342900">
              <a:buFont typeface="Arial" panose="020B0604020202020204" pitchFamily="34" charset="0"/>
              <a:buChar char="•"/>
            </a:pPr>
            <a:r>
              <a:rPr lang="en-US" sz="2400" dirty="0"/>
              <a:t>Multiple APs with precise location and/or orientation info</a:t>
            </a:r>
            <a:endParaRPr lang="en-US" altLang="zh-CN" sz="2400" dirty="0"/>
          </a:p>
          <a:p>
            <a:pPr marL="342900" indent="-342900">
              <a:buFont typeface="Arial" panose="020B0604020202020204" pitchFamily="34" charset="0"/>
              <a:buChar char="•"/>
            </a:pPr>
            <a:r>
              <a:rPr lang="en-US" altLang="zh-CN" sz="2400" dirty="0"/>
              <a:t>Degenerate or fail in complex multipath scenarios</a:t>
            </a:r>
          </a:p>
          <a:p>
            <a:pPr marL="342900" indent="-342900">
              <a:buFont typeface="Arial" panose="020B0604020202020204" pitchFamily="34" charset="0"/>
              <a:buChar char="•"/>
            </a:pPr>
            <a:r>
              <a:rPr lang="en-US" altLang="zh-CN" sz="2400" dirty="0"/>
              <a:t>Address only locations, but not motion parameters</a:t>
            </a:r>
            <a:endParaRPr lang="en-US" sz="2400" dirty="0"/>
          </a:p>
        </p:txBody>
      </p:sp>
    </p:spTree>
    <p:extLst>
      <p:ext uri="{BB962C8B-B14F-4D97-AF65-F5344CB8AC3E}">
        <p14:creationId xmlns:p14="http://schemas.microsoft.com/office/powerpoint/2010/main" val="4088713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250"/>
                                        <p:tgtEl>
                                          <p:spTgt spid="22"/>
                                        </p:tgtEl>
                                      </p:cBhvr>
                                    </p:animEffect>
                                  </p:childTnLst>
                                </p:cTn>
                              </p:par>
                            </p:childTnLst>
                          </p:cTn>
                        </p:par>
                        <p:par>
                          <p:cTn id="8" fill="hold">
                            <p:stCondLst>
                              <p:cond delay="250"/>
                            </p:stCondLst>
                            <p:childTnLst>
                              <p:par>
                                <p:cTn id="9" presetID="16" presetClass="entr" presetSubtype="21" fill="hold" nodeType="after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animEffect transition="in" filter="barn(inVertical)">
                                      <p:cBhvr>
                                        <p:cTn id="11" dur="500"/>
                                        <p:tgtEl>
                                          <p:spTgt spid="2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52"/>
                                        </p:tgtEl>
                                        <p:attrNameLst>
                                          <p:attrName>style.visibility</p:attrName>
                                        </p:attrNameLst>
                                      </p:cBhvr>
                                      <p:to>
                                        <p:strVal val="visible"/>
                                      </p:to>
                                    </p:set>
                                    <p:animEffect transition="in" filter="wipe(left)">
                                      <p:cBhvr>
                                        <p:cTn id="16" dur="500"/>
                                        <p:tgtEl>
                                          <p:spTgt spid="52"/>
                                        </p:tgtEl>
                                      </p:cBhvr>
                                    </p:animEffect>
                                  </p:childTnLst>
                                </p:cTn>
                              </p:par>
                            </p:childTnLst>
                          </p:cTn>
                        </p:par>
                        <p:par>
                          <p:cTn id="17" fill="hold">
                            <p:stCondLst>
                              <p:cond delay="500"/>
                            </p:stCondLst>
                            <p:childTnLst>
                              <p:par>
                                <p:cTn id="18" presetID="16" presetClass="entr" presetSubtype="21" fill="hold" nodeType="afterEffect">
                                  <p:stCondLst>
                                    <p:cond delay="0"/>
                                  </p:stCondLst>
                                  <p:childTnLst>
                                    <p:set>
                                      <p:cBhvr>
                                        <p:cTn id="19" dur="1" fill="hold">
                                          <p:stCondLst>
                                            <p:cond delay="0"/>
                                          </p:stCondLst>
                                        </p:cTn>
                                        <p:tgtEl>
                                          <p:spTgt spid="24">
                                            <p:txEl>
                                              <p:pRg st="1" end="1"/>
                                            </p:txEl>
                                          </p:spTgt>
                                        </p:tgtEl>
                                        <p:attrNameLst>
                                          <p:attrName>style.visibility</p:attrName>
                                        </p:attrNameLst>
                                      </p:cBhvr>
                                      <p:to>
                                        <p:strVal val="visible"/>
                                      </p:to>
                                    </p:set>
                                    <p:animEffect transition="in" filter="barn(inVertical)">
                                      <p:cBhvr>
                                        <p:cTn id="20" dur="500"/>
                                        <p:tgtEl>
                                          <p:spTgt spid="2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fade">
                                      <p:cBhvr>
                                        <p:cTn id="25" dur="500"/>
                                        <p:tgtEl>
                                          <p:spTgt spid="42"/>
                                        </p:tgtEl>
                                      </p:cBhvr>
                                    </p:animEffect>
                                  </p:childTnLst>
                                </p:cTn>
                              </p:par>
                              <p:par>
                                <p:cTn id="26" presetID="10" presetClass="entr" presetSubtype="0" fill="hold" nodeType="with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fade">
                                      <p:cBhvr>
                                        <p:cTn id="28" dur="500"/>
                                        <p:tgtEl>
                                          <p:spTgt spid="48"/>
                                        </p:tgtEl>
                                      </p:cBhvr>
                                    </p:animEffect>
                                  </p:childTnLst>
                                </p:cTn>
                              </p:par>
                            </p:childTnLst>
                          </p:cTn>
                        </p:par>
                        <p:par>
                          <p:cTn id="29" fill="hold">
                            <p:stCondLst>
                              <p:cond delay="500"/>
                            </p:stCondLst>
                            <p:childTnLst>
                              <p:par>
                                <p:cTn id="30" presetID="22" presetClass="entr" presetSubtype="8" fill="hold" nodeType="afterEffect">
                                  <p:stCondLst>
                                    <p:cond delay="0"/>
                                  </p:stCondLst>
                                  <p:childTnLst>
                                    <p:set>
                                      <p:cBhvr>
                                        <p:cTn id="31" dur="1" fill="hold">
                                          <p:stCondLst>
                                            <p:cond delay="0"/>
                                          </p:stCondLst>
                                        </p:cTn>
                                        <p:tgtEl>
                                          <p:spTgt spid="60"/>
                                        </p:tgtEl>
                                        <p:attrNameLst>
                                          <p:attrName>style.visibility</p:attrName>
                                        </p:attrNameLst>
                                      </p:cBhvr>
                                      <p:to>
                                        <p:strVal val="visible"/>
                                      </p:to>
                                    </p:set>
                                    <p:animEffect transition="in" filter="wipe(left)">
                                      <p:cBhvr>
                                        <p:cTn id="32" dur="500"/>
                                        <p:tgtEl>
                                          <p:spTgt spid="60"/>
                                        </p:tgtEl>
                                      </p:cBhvr>
                                    </p:animEffect>
                                  </p:childTnLst>
                                </p:cTn>
                              </p:par>
                              <p:par>
                                <p:cTn id="33" presetID="22" presetClass="entr" presetSubtype="2" fill="hold" nodeType="withEffect">
                                  <p:stCondLst>
                                    <p:cond delay="0"/>
                                  </p:stCondLst>
                                  <p:childTnLst>
                                    <p:set>
                                      <p:cBhvr>
                                        <p:cTn id="34" dur="1" fill="hold">
                                          <p:stCondLst>
                                            <p:cond delay="0"/>
                                          </p:stCondLst>
                                        </p:cTn>
                                        <p:tgtEl>
                                          <p:spTgt spid="61"/>
                                        </p:tgtEl>
                                        <p:attrNameLst>
                                          <p:attrName>style.visibility</p:attrName>
                                        </p:attrNameLst>
                                      </p:cBhvr>
                                      <p:to>
                                        <p:strVal val="visible"/>
                                      </p:to>
                                    </p:set>
                                    <p:animEffect transition="in" filter="wipe(right)">
                                      <p:cBhvr>
                                        <p:cTn id="35" dur="500"/>
                                        <p:tgtEl>
                                          <p:spTgt spid="61"/>
                                        </p:tgtEl>
                                      </p:cBhvr>
                                    </p:animEffect>
                                  </p:childTnLst>
                                </p:cTn>
                              </p:par>
                            </p:childTnLst>
                          </p:cTn>
                        </p:par>
                        <p:par>
                          <p:cTn id="36" fill="hold">
                            <p:stCondLst>
                              <p:cond delay="1000"/>
                            </p:stCondLst>
                            <p:childTnLst>
                              <p:par>
                                <p:cTn id="37" presetID="22" presetClass="entr" presetSubtype="8" fill="hold" nodeType="after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wipe(left)">
                                      <p:cBhvr>
                                        <p:cTn id="39" dur="500"/>
                                        <p:tgtEl>
                                          <p:spTgt spid="45"/>
                                        </p:tgtEl>
                                      </p:cBhvr>
                                    </p:animEffect>
                                  </p:childTnLst>
                                </p:cTn>
                              </p:par>
                              <p:par>
                                <p:cTn id="40" presetID="22" presetClass="entr" presetSubtype="8" fill="hold" nodeType="withEffect">
                                  <p:stCondLst>
                                    <p:cond delay="0"/>
                                  </p:stCondLst>
                                  <p:childTnLst>
                                    <p:set>
                                      <p:cBhvr>
                                        <p:cTn id="41" dur="1" fill="hold">
                                          <p:stCondLst>
                                            <p:cond delay="0"/>
                                          </p:stCondLst>
                                        </p:cTn>
                                        <p:tgtEl>
                                          <p:spTgt spid="69"/>
                                        </p:tgtEl>
                                        <p:attrNameLst>
                                          <p:attrName>style.visibility</p:attrName>
                                        </p:attrNameLst>
                                      </p:cBhvr>
                                      <p:to>
                                        <p:strVal val="visible"/>
                                      </p:to>
                                    </p:set>
                                    <p:animEffect transition="in" filter="wipe(left)">
                                      <p:cBhvr>
                                        <p:cTn id="42" dur="500"/>
                                        <p:tgtEl>
                                          <p:spTgt spid="69"/>
                                        </p:tgtEl>
                                      </p:cBhvr>
                                    </p:animEffect>
                                  </p:childTnLst>
                                </p:cTn>
                              </p:par>
                            </p:childTnLst>
                          </p:cTn>
                        </p:par>
                        <p:par>
                          <p:cTn id="43" fill="hold">
                            <p:stCondLst>
                              <p:cond delay="1500"/>
                            </p:stCondLst>
                            <p:childTnLst>
                              <p:par>
                                <p:cTn id="44" presetID="16" presetClass="entr" presetSubtype="21" fill="hold" nodeType="afterEffect">
                                  <p:stCondLst>
                                    <p:cond delay="0"/>
                                  </p:stCondLst>
                                  <p:childTnLst>
                                    <p:set>
                                      <p:cBhvr>
                                        <p:cTn id="45" dur="1" fill="hold">
                                          <p:stCondLst>
                                            <p:cond delay="0"/>
                                          </p:stCondLst>
                                        </p:cTn>
                                        <p:tgtEl>
                                          <p:spTgt spid="24">
                                            <p:txEl>
                                              <p:pRg st="2" end="2"/>
                                            </p:txEl>
                                          </p:spTgt>
                                        </p:tgtEl>
                                        <p:attrNameLst>
                                          <p:attrName>style.visibility</p:attrName>
                                        </p:attrNameLst>
                                      </p:cBhvr>
                                      <p:to>
                                        <p:strVal val="visible"/>
                                      </p:to>
                                    </p:set>
                                    <p:animEffect transition="in" filter="barn(inVertical)">
                                      <p:cBhvr>
                                        <p:cTn id="46" dur="500"/>
                                        <p:tgtEl>
                                          <p:spTgt spid="24">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wipe(left)">
                                      <p:cBhvr>
                                        <p:cTn id="51" dur="500"/>
                                        <p:tgtEl>
                                          <p:spTgt spid="28"/>
                                        </p:tgtEl>
                                      </p:cBhvr>
                                    </p:animEffect>
                                  </p:childTnLst>
                                </p:cTn>
                              </p:par>
                            </p:childTnLst>
                          </p:cTn>
                        </p:par>
                        <p:par>
                          <p:cTn id="52" fill="hold">
                            <p:stCondLst>
                              <p:cond delay="500"/>
                            </p:stCondLst>
                            <p:childTnLst>
                              <p:par>
                                <p:cTn id="53" presetID="16" presetClass="entr" presetSubtype="21" fill="hold" nodeType="afterEffect">
                                  <p:stCondLst>
                                    <p:cond delay="0"/>
                                  </p:stCondLst>
                                  <p:childTnLst>
                                    <p:set>
                                      <p:cBhvr>
                                        <p:cTn id="54" dur="1" fill="hold">
                                          <p:stCondLst>
                                            <p:cond delay="0"/>
                                          </p:stCondLst>
                                        </p:cTn>
                                        <p:tgtEl>
                                          <p:spTgt spid="24">
                                            <p:txEl>
                                              <p:pRg st="3" end="3"/>
                                            </p:txEl>
                                          </p:spTgt>
                                        </p:tgtEl>
                                        <p:attrNameLst>
                                          <p:attrName>style.visibility</p:attrName>
                                        </p:attrNameLst>
                                      </p:cBhvr>
                                      <p:to>
                                        <p:strVal val="visible"/>
                                      </p:to>
                                    </p:set>
                                    <p:animEffect transition="in" filter="barn(inVertical)">
                                      <p:cBhvr>
                                        <p:cTn id="55" dur="500"/>
                                        <p:tgtEl>
                                          <p:spTgt spid="24">
                                            <p:txEl>
                                              <p:pRg st="3" end="3"/>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64"/>
                                        </p:tgtEl>
                                        <p:attrNameLst>
                                          <p:attrName>style.visibility</p:attrName>
                                        </p:attrNameLst>
                                      </p:cBhvr>
                                      <p:to>
                                        <p:strVal val="visible"/>
                                      </p:to>
                                    </p:set>
                                    <p:animEffect transition="in" filter="barn(inVertical)">
                                      <p:cBhvr>
                                        <p:cTn id="60"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4A9AF-5B0C-4FE6-B147-27969B598BF7}"/>
              </a:ext>
            </a:extLst>
          </p:cNvPr>
          <p:cNvSpPr>
            <a:spLocks noGrp="1"/>
          </p:cNvSpPr>
          <p:nvPr>
            <p:ph type="title"/>
          </p:nvPr>
        </p:nvSpPr>
        <p:spPr/>
        <p:txBody>
          <a:bodyPr/>
          <a:lstStyle/>
          <a:p>
            <a:r>
              <a:rPr lang="en-US" dirty="0"/>
              <a:t>RIM: RF-based Inertial Measurement</a:t>
            </a:r>
          </a:p>
        </p:txBody>
      </p:sp>
      <p:sp>
        <p:nvSpPr>
          <p:cNvPr id="3" name="Content Placeholder 2">
            <a:extLst>
              <a:ext uri="{FF2B5EF4-FFF2-40B4-BE49-F238E27FC236}">
                <a16:creationId xmlns:a16="http://schemas.microsoft.com/office/drawing/2014/main" id="{D7A6411C-37D4-465D-87A0-F32B5D503554}"/>
              </a:ext>
            </a:extLst>
          </p:cNvPr>
          <p:cNvSpPr>
            <a:spLocks noGrp="1"/>
          </p:cNvSpPr>
          <p:nvPr>
            <p:ph idx="1"/>
          </p:nvPr>
        </p:nvSpPr>
        <p:spPr/>
        <p:txBody>
          <a:bodyPr>
            <a:normAutofit/>
          </a:bodyPr>
          <a:lstStyle/>
          <a:p>
            <a:r>
              <a:rPr lang="en-US" dirty="0"/>
              <a:t>Turns COTS </a:t>
            </a:r>
            <a:r>
              <a:rPr lang="en-US" dirty="0" err="1"/>
              <a:t>WiFi</a:t>
            </a:r>
            <a:r>
              <a:rPr lang="en-US" dirty="0"/>
              <a:t> radio into precise IMU that measures multiple motion parameters: </a:t>
            </a:r>
          </a:p>
          <a:p>
            <a:pPr lvl="1"/>
            <a:r>
              <a:rPr lang="en-US" dirty="0"/>
              <a:t>Moving distance, Heading direction, Rotating angle</a:t>
            </a:r>
          </a:p>
          <a:p>
            <a:endParaRPr lang="en-US" dirty="0"/>
          </a:p>
        </p:txBody>
      </p:sp>
      <p:pic>
        <p:nvPicPr>
          <p:cNvPr id="5" name="Picture 2" descr="Image result for wifi router icon"/>
          <p:cNvPicPr>
            <a:picLocks noChangeAspect="1" noChangeArrowheads="1"/>
          </p:cNvPicPr>
          <p:nvPr/>
        </p:nvPicPr>
        <p:blipFill>
          <a:blip r:embed="rId3"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42268" y="4793893"/>
            <a:ext cx="763814" cy="763814"/>
          </a:xfrm>
          <a:prstGeom prst="rect">
            <a:avLst/>
          </a:prstGeom>
          <a:noFill/>
          <a:extLst>
            <a:ext uri="{909E8E84-426E-40DD-AFC4-6F175D3DCCD1}">
              <a14:hiddenFill xmlns:a14="http://schemas.microsoft.com/office/drawing/2010/main">
                <a:solidFill>
                  <a:srgbClr val="FFFFFF"/>
                </a:solidFill>
              </a14:hiddenFill>
            </a:ext>
          </a:extLst>
        </p:spPr>
      </p:pic>
      <p:cxnSp>
        <p:nvCxnSpPr>
          <p:cNvPr id="6" name="直接连接符 5"/>
          <p:cNvCxnSpPr/>
          <p:nvPr/>
        </p:nvCxnSpPr>
        <p:spPr>
          <a:xfrm flipH="1" flipV="1">
            <a:off x="1509486" y="4124973"/>
            <a:ext cx="1422400" cy="1221065"/>
          </a:xfrm>
          <a:prstGeom prst="line">
            <a:avLst/>
          </a:prstGeom>
          <a:ln w="38100">
            <a:solidFill>
              <a:schemeClr val="accent6"/>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直接连接符 6"/>
          <p:cNvCxnSpPr>
            <a:cxnSpLocks/>
          </p:cNvCxnSpPr>
          <p:nvPr/>
        </p:nvCxnSpPr>
        <p:spPr>
          <a:xfrm flipH="1">
            <a:off x="2112987" y="4369556"/>
            <a:ext cx="457038" cy="660490"/>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394356" y="5282717"/>
            <a:ext cx="1710215" cy="716830"/>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5">
            <a:extLst>
              <a:ext uri="{FF2B5EF4-FFF2-40B4-BE49-F238E27FC236}">
                <a16:creationId xmlns:a16="http://schemas.microsoft.com/office/drawing/2014/main" id="{D7A4DF12-7153-4B26-8FF5-657168ADF898}"/>
              </a:ext>
            </a:extLst>
          </p:cNvPr>
          <p:cNvCxnSpPr>
            <a:cxnSpLocks/>
          </p:cNvCxnSpPr>
          <p:nvPr/>
        </p:nvCxnSpPr>
        <p:spPr>
          <a:xfrm flipV="1">
            <a:off x="2931886" y="4354618"/>
            <a:ext cx="307064" cy="797953"/>
          </a:xfrm>
          <a:prstGeom prst="line">
            <a:avLst/>
          </a:prstGeom>
          <a:ln w="28575">
            <a:solidFill>
              <a:srgbClr val="FF000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a:off x="2802719" y="3940243"/>
            <a:ext cx="2510972" cy="461665"/>
          </a:xfrm>
          <a:prstGeom prst="rect">
            <a:avLst/>
          </a:prstGeom>
        </p:spPr>
        <p:txBody>
          <a:bodyPr wrap="square">
            <a:spAutoFit/>
          </a:bodyPr>
          <a:lstStyle/>
          <a:p>
            <a:r>
              <a:rPr lang="en-US" altLang="zh-CN" sz="2400" dirty="0"/>
              <a:t>COTS </a:t>
            </a:r>
            <a:r>
              <a:rPr lang="en-US" altLang="zh-CN" sz="2400" dirty="0" err="1"/>
              <a:t>WiFi</a:t>
            </a:r>
            <a:r>
              <a:rPr lang="en-US" altLang="zh-CN" sz="2400" dirty="0"/>
              <a:t> receiver</a:t>
            </a:r>
          </a:p>
        </p:txBody>
      </p:sp>
      <p:sp>
        <p:nvSpPr>
          <p:cNvPr id="23" name="矩形 22"/>
          <p:cNvSpPr/>
          <p:nvPr/>
        </p:nvSpPr>
        <p:spPr>
          <a:xfrm>
            <a:off x="1877324" y="3197003"/>
            <a:ext cx="4279448" cy="461665"/>
          </a:xfrm>
          <a:prstGeom prst="rect">
            <a:avLst/>
          </a:prstGeom>
        </p:spPr>
        <p:txBody>
          <a:bodyPr wrap="square">
            <a:spAutoFit/>
          </a:bodyPr>
          <a:lstStyle/>
          <a:p>
            <a:r>
              <a:rPr lang="en-US" altLang="zh-CN" sz="2400" dirty="0"/>
              <a:t>One single arbitrarily placed AP</a:t>
            </a:r>
          </a:p>
        </p:txBody>
      </p:sp>
      <p:cxnSp>
        <p:nvCxnSpPr>
          <p:cNvPr id="24" name="Straight Connector 5">
            <a:extLst>
              <a:ext uri="{FF2B5EF4-FFF2-40B4-BE49-F238E27FC236}">
                <a16:creationId xmlns:a16="http://schemas.microsoft.com/office/drawing/2014/main" id="{D7A4DF12-7153-4B26-8FF5-657168ADF898}"/>
              </a:ext>
            </a:extLst>
          </p:cNvPr>
          <p:cNvCxnSpPr>
            <a:cxnSpLocks/>
            <a:endCxn id="23" idx="1"/>
          </p:cNvCxnSpPr>
          <p:nvPr/>
        </p:nvCxnSpPr>
        <p:spPr>
          <a:xfrm flipV="1">
            <a:off x="1285178" y="3427836"/>
            <a:ext cx="592146" cy="439446"/>
          </a:xfrm>
          <a:prstGeom prst="line">
            <a:avLst/>
          </a:prstGeom>
          <a:ln w="28575">
            <a:solidFill>
              <a:srgbClr val="FF000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8" name="图片 27"/>
          <p:cNvPicPr>
            <a:picLocks noChangeAspect="1"/>
          </p:cNvPicPr>
          <p:nvPr/>
        </p:nvPicPr>
        <p:blipFill>
          <a:blip r:embed="rId4">
            <a:clrChange>
              <a:clrFrom>
                <a:srgbClr val="FFFFFF"/>
              </a:clrFrom>
              <a:clrTo>
                <a:srgbClr val="FFFFFF">
                  <a:alpha val="0"/>
                </a:srgbClr>
              </a:clrTo>
            </a:clrChange>
          </a:blip>
          <a:stretch>
            <a:fillRect/>
          </a:stretch>
        </p:blipFill>
        <p:spPr>
          <a:xfrm>
            <a:off x="394356" y="3650035"/>
            <a:ext cx="1093350" cy="1093350"/>
          </a:xfrm>
          <a:prstGeom prst="rect">
            <a:avLst/>
          </a:prstGeom>
        </p:spPr>
      </p:pic>
      <p:sp>
        <p:nvSpPr>
          <p:cNvPr id="31" name="TextBox 20">
            <a:extLst>
              <a:ext uri="{FF2B5EF4-FFF2-40B4-BE49-F238E27FC236}">
                <a16:creationId xmlns:a16="http://schemas.microsoft.com/office/drawing/2014/main" id="{784F8623-5C2A-464C-BAFF-8AFF831FA296}"/>
              </a:ext>
            </a:extLst>
          </p:cNvPr>
          <p:cNvSpPr txBox="1"/>
          <p:nvPr/>
        </p:nvSpPr>
        <p:spPr>
          <a:xfrm>
            <a:off x="5988597" y="3299167"/>
            <a:ext cx="6040109" cy="2800767"/>
          </a:xfrm>
          <a:prstGeom prst="rect">
            <a:avLst/>
          </a:prstGeom>
          <a:noFill/>
          <a:ln w="38100">
            <a:solidFill>
              <a:schemeClr val="accent6"/>
            </a:solidFill>
          </a:ln>
        </p:spPr>
        <p:txBody>
          <a:bodyPr wrap="square" rtlCol="0">
            <a:spAutoFit/>
          </a:bodyPr>
          <a:lstStyle/>
          <a:p>
            <a:pPr marL="342900" indent="-342900">
              <a:buFont typeface="Arial" panose="020B0604020202020204" pitchFamily="34" charset="0"/>
              <a:buChar char="•"/>
            </a:pPr>
            <a:r>
              <a:rPr lang="en-US" altLang="zh-CN" sz="2200" dirty="0"/>
              <a:t>One single arbitrarily placed AP, without knowing its location/orientation</a:t>
            </a:r>
          </a:p>
          <a:p>
            <a:pPr marL="342900" indent="-342900">
              <a:buFont typeface="Arial" panose="020B0604020202020204" pitchFamily="34" charset="0"/>
              <a:buChar char="•"/>
            </a:pPr>
            <a:r>
              <a:rPr lang="en-US" altLang="zh-CN" sz="2200" dirty="0"/>
              <a:t>No additional infrastructure or external sensors</a:t>
            </a:r>
          </a:p>
          <a:p>
            <a:pPr marL="342900" indent="-342900">
              <a:buFont typeface="Arial" panose="020B0604020202020204" pitchFamily="34" charset="0"/>
              <a:buChar char="•"/>
            </a:pPr>
            <a:r>
              <a:rPr lang="en-US" sz="2200" dirty="0"/>
              <a:t>Not require </a:t>
            </a:r>
            <a:r>
              <a:rPr lang="en-US" sz="2200"/>
              <a:t>large </a:t>
            </a:r>
            <a:r>
              <a:rPr lang="en-US" sz="2200" smtClean="0"/>
              <a:t>bandwidth</a:t>
            </a:r>
            <a:endParaRPr lang="en-US" sz="2200" dirty="0"/>
          </a:p>
          <a:p>
            <a:pPr marL="342900" indent="-342900">
              <a:buFont typeface="Arial" panose="020B0604020202020204" pitchFamily="34" charset="0"/>
              <a:buChar char="•"/>
            </a:pPr>
            <a:r>
              <a:rPr lang="en-US" sz="2200" dirty="0"/>
              <a:t>No need of a priori calibration or fingerprinting of the environment</a:t>
            </a:r>
          </a:p>
          <a:p>
            <a:pPr marL="342900" indent="-342900">
              <a:buFont typeface="Arial" panose="020B0604020202020204" pitchFamily="34" charset="0"/>
              <a:buChar char="•"/>
            </a:pPr>
            <a:r>
              <a:rPr lang="en-US" sz="2200" dirty="0"/>
              <a:t>Works anywhere the AP signal reaches, be there LOS or through multiple walls</a:t>
            </a:r>
          </a:p>
        </p:txBody>
      </p:sp>
      <p:cxnSp>
        <p:nvCxnSpPr>
          <p:cNvPr id="37" name="直接连接符 36"/>
          <p:cNvCxnSpPr>
            <a:endCxn id="28" idx="3"/>
          </p:cNvCxnSpPr>
          <p:nvPr/>
        </p:nvCxnSpPr>
        <p:spPr>
          <a:xfrm flipH="1" flipV="1">
            <a:off x="1487706" y="4196710"/>
            <a:ext cx="181437" cy="163803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flipH="1">
            <a:off x="1669143" y="5346039"/>
            <a:ext cx="1262744" cy="48870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flipH="1">
            <a:off x="2069873" y="5950043"/>
            <a:ext cx="1169077" cy="55809"/>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a:endCxn id="28" idx="3"/>
          </p:cNvCxnSpPr>
          <p:nvPr/>
        </p:nvCxnSpPr>
        <p:spPr>
          <a:xfrm flipH="1" flipV="1">
            <a:off x="1487706" y="4196710"/>
            <a:ext cx="1161638" cy="1802837"/>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flipH="1">
            <a:off x="2625269" y="5332131"/>
            <a:ext cx="264206" cy="682827"/>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53" name="圆角矩形 52"/>
          <p:cNvSpPr/>
          <p:nvPr/>
        </p:nvSpPr>
        <p:spPr>
          <a:xfrm>
            <a:off x="513544" y="5475809"/>
            <a:ext cx="11353799" cy="994168"/>
          </a:xfrm>
          <a:prstGeom prst="roundRect">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t>How to achieve all these nice features in one system?</a:t>
            </a:r>
          </a:p>
        </p:txBody>
      </p:sp>
      <p:sp>
        <p:nvSpPr>
          <p:cNvPr id="4" name="灯片编号占位符 3"/>
          <p:cNvSpPr>
            <a:spLocks noGrp="1"/>
          </p:cNvSpPr>
          <p:nvPr>
            <p:ph type="sldNum" sz="quarter" idx="12"/>
          </p:nvPr>
        </p:nvSpPr>
        <p:spPr/>
        <p:txBody>
          <a:bodyPr/>
          <a:lstStyle/>
          <a:p>
            <a:fld id="{C054A891-34DD-4E6A-BCFA-39DEC2CB2DB2}" type="slidenum">
              <a:rPr lang="en-US" smtClean="0"/>
              <a:t>5</a:t>
            </a:fld>
            <a:endParaRPr lang="en-US"/>
          </a:p>
        </p:txBody>
      </p:sp>
    </p:spTree>
    <p:extLst>
      <p:ext uri="{BB962C8B-B14F-4D97-AF65-F5344CB8AC3E}">
        <p14:creationId xmlns:p14="http://schemas.microsoft.com/office/powerpoint/2010/main" val="1881732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up)">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barn(inVertical)">
                                      <p:cBhvr>
                                        <p:cTn id="12"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5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8A48D-55C5-4963-95EF-9659C108212D}"/>
              </a:ext>
            </a:extLst>
          </p:cNvPr>
          <p:cNvSpPr>
            <a:spLocks noGrp="1"/>
          </p:cNvSpPr>
          <p:nvPr>
            <p:ph type="title"/>
          </p:nvPr>
        </p:nvSpPr>
        <p:spPr/>
        <p:txBody>
          <a:bodyPr>
            <a:normAutofit/>
          </a:bodyPr>
          <a:lstStyle/>
          <a:p>
            <a:r>
              <a:rPr lang="en-US" sz="3200" dirty="0"/>
              <a:t>Spatial-Temporal Virtual Antenna Retracing (STA</a:t>
            </a:r>
            <a:r>
              <a:rPr lang="en-US" altLang="zh-CN" sz="3200" dirty="0"/>
              <a:t>R</a:t>
            </a:r>
            <a:r>
              <a:rPr lang="en-US" sz="3200" dirty="0"/>
              <a:t>)</a:t>
            </a:r>
          </a:p>
        </p:txBody>
      </p:sp>
      <p:cxnSp>
        <p:nvCxnSpPr>
          <p:cNvPr id="4" name="直接箭头连接符 3"/>
          <p:cNvCxnSpPr/>
          <p:nvPr/>
        </p:nvCxnSpPr>
        <p:spPr>
          <a:xfrm>
            <a:off x="3322356" y="3146754"/>
            <a:ext cx="4691830" cy="0"/>
          </a:xfrm>
          <a:prstGeom prst="straightConnector1">
            <a:avLst/>
          </a:prstGeom>
          <a:ln w="190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 name="组合 4"/>
          <p:cNvGrpSpPr/>
          <p:nvPr/>
        </p:nvGrpSpPr>
        <p:grpSpPr>
          <a:xfrm>
            <a:off x="2157726" y="2597512"/>
            <a:ext cx="270000" cy="540000"/>
            <a:chOff x="753746" y="2532054"/>
            <a:chExt cx="270000" cy="540000"/>
          </a:xfrm>
        </p:grpSpPr>
        <p:sp>
          <p:nvSpPr>
            <p:cNvPr id="6" name="等腰三角形 5"/>
            <p:cNvSpPr/>
            <p:nvPr/>
          </p:nvSpPr>
          <p:spPr>
            <a:xfrm rot="10800000">
              <a:off x="753746" y="2532054"/>
              <a:ext cx="270000" cy="180000"/>
            </a:xfrm>
            <a:prstGeom prst="triangl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7" name="直接箭头连接符 6"/>
            <p:cNvCxnSpPr>
              <a:endCxn id="6" idx="0"/>
            </p:cNvCxnSpPr>
            <p:nvPr/>
          </p:nvCxnSpPr>
          <p:spPr>
            <a:xfrm flipV="1">
              <a:off x="888746" y="2712054"/>
              <a:ext cx="0" cy="360000"/>
            </a:xfrm>
            <a:prstGeom prst="straightConnector1">
              <a:avLst/>
            </a:prstGeom>
            <a:ln w="1905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68" name="文本框 67"/>
          <p:cNvSpPr txBox="1"/>
          <p:nvPr/>
        </p:nvSpPr>
        <p:spPr>
          <a:xfrm>
            <a:off x="7785596" y="3096863"/>
            <a:ext cx="312906" cy="400110"/>
          </a:xfrm>
          <a:prstGeom prst="rect">
            <a:avLst/>
          </a:prstGeom>
          <a:noFill/>
        </p:spPr>
        <p:txBody>
          <a:bodyPr wrap="none" rtlCol="0">
            <a:spAutoFit/>
          </a:bodyPr>
          <a:lstStyle/>
          <a:p>
            <a:r>
              <a:rPr lang="en-US" altLang="zh-CN" sz="2000" i="1" dirty="0">
                <a:latin typeface="Times New Roman" panose="02020603050405020304" pitchFamily="18" charset="0"/>
                <a:cs typeface="Times New Roman" panose="02020603050405020304" pitchFamily="18" charset="0"/>
              </a:rPr>
              <a:t>d</a:t>
            </a:r>
            <a:endParaRPr lang="zh-CN" altLang="en-US" sz="2000" i="1" dirty="0">
              <a:latin typeface="Times New Roman" panose="02020603050405020304" pitchFamily="18" charset="0"/>
              <a:cs typeface="Times New Roman" panose="02020603050405020304" pitchFamily="18" charset="0"/>
            </a:endParaRPr>
          </a:p>
        </p:txBody>
      </p:sp>
      <p:grpSp>
        <p:nvGrpSpPr>
          <p:cNvPr id="14" name="Group 13">
            <a:extLst>
              <a:ext uri="{FF2B5EF4-FFF2-40B4-BE49-F238E27FC236}">
                <a16:creationId xmlns:a16="http://schemas.microsoft.com/office/drawing/2014/main" id="{FE787D9C-C46F-4CEA-A368-0F592F023261}"/>
              </a:ext>
            </a:extLst>
          </p:cNvPr>
          <p:cNvGrpSpPr/>
          <p:nvPr/>
        </p:nvGrpSpPr>
        <p:grpSpPr>
          <a:xfrm>
            <a:off x="3417581" y="2205558"/>
            <a:ext cx="4223556" cy="942353"/>
            <a:chOff x="3417581" y="2205558"/>
            <a:chExt cx="4223556" cy="942353"/>
          </a:xfrm>
        </p:grpSpPr>
        <p:sp>
          <p:nvSpPr>
            <p:cNvPr id="12" name="等腰三角形 11"/>
            <p:cNvSpPr/>
            <p:nvPr/>
          </p:nvSpPr>
          <p:spPr>
            <a:xfrm rot="10800000">
              <a:off x="3432623" y="2599774"/>
              <a:ext cx="270000" cy="180000"/>
            </a:xfrm>
            <a:prstGeom prst="triangle">
              <a:avLst/>
            </a:prstGeom>
            <a:solidFill>
              <a:schemeClr val="accent6">
                <a:alpha val="25000"/>
              </a:schemeClr>
            </a:solidFill>
            <a:ln>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13" name="直接箭头连接符 12"/>
            <p:cNvCxnSpPr>
              <a:endCxn id="12" idx="0"/>
            </p:cNvCxnSpPr>
            <p:nvPr/>
          </p:nvCxnSpPr>
          <p:spPr>
            <a:xfrm flipV="1">
              <a:off x="3567623" y="2779774"/>
              <a:ext cx="0" cy="360000"/>
            </a:xfrm>
            <a:prstGeom prst="straightConnector1">
              <a:avLst/>
            </a:prstGeom>
            <a:ln w="19050">
              <a:solidFill>
                <a:schemeClr val="accent6"/>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p:nvPr/>
          </p:nvCxnSpPr>
          <p:spPr>
            <a:xfrm>
              <a:off x="3567622" y="3144020"/>
              <a:ext cx="642208" cy="2734"/>
            </a:xfrm>
            <a:prstGeom prst="straightConnector1">
              <a:avLst/>
            </a:prstGeom>
            <a:ln w="19050">
              <a:solidFill>
                <a:schemeClr val="tx1">
                  <a:lumMod val="95000"/>
                  <a:lumOff val="5000"/>
                  <a:alpha val="2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8" name="等腰三角形 17"/>
            <p:cNvSpPr/>
            <p:nvPr/>
          </p:nvSpPr>
          <p:spPr>
            <a:xfrm rot="10800000">
              <a:off x="3755959" y="2597566"/>
              <a:ext cx="270000" cy="180000"/>
            </a:xfrm>
            <a:prstGeom prst="triangle">
              <a:avLst/>
            </a:prstGeom>
            <a:solidFill>
              <a:schemeClr val="accent6">
                <a:alpha val="30000"/>
              </a:schemeClr>
            </a:solidFill>
            <a:ln>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19" name="直接箭头连接符 18"/>
            <p:cNvCxnSpPr>
              <a:endCxn id="18" idx="0"/>
            </p:cNvCxnSpPr>
            <p:nvPr/>
          </p:nvCxnSpPr>
          <p:spPr>
            <a:xfrm flipV="1">
              <a:off x="3890959" y="2777566"/>
              <a:ext cx="0" cy="360000"/>
            </a:xfrm>
            <a:prstGeom prst="straightConnector1">
              <a:avLst/>
            </a:prstGeom>
            <a:ln w="19050">
              <a:solidFill>
                <a:schemeClr val="accent6"/>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直接箭头连接符 21"/>
            <p:cNvCxnSpPr/>
            <p:nvPr/>
          </p:nvCxnSpPr>
          <p:spPr>
            <a:xfrm>
              <a:off x="3890958" y="3144020"/>
              <a:ext cx="639161" cy="2472"/>
            </a:xfrm>
            <a:prstGeom prst="straightConnector1">
              <a:avLst/>
            </a:prstGeom>
            <a:ln w="19050">
              <a:solidFill>
                <a:schemeClr val="tx1">
                  <a:lumMod val="95000"/>
                  <a:lumOff val="5000"/>
                  <a:alpha val="3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4" name="等腰三角形 23"/>
            <p:cNvSpPr/>
            <p:nvPr/>
          </p:nvSpPr>
          <p:spPr>
            <a:xfrm rot="10800000">
              <a:off x="4076914" y="2597566"/>
              <a:ext cx="270000" cy="180000"/>
            </a:xfrm>
            <a:prstGeom prst="triangle">
              <a:avLst/>
            </a:prstGeom>
            <a:solidFill>
              <a:schemeClr val="accent6">
                <a:alpha val="35000"/>
              </a:schemeClr>
            </a:solidFill>
            <a:ln>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25" name="直接箭头连接符 24"/>
            <p:cNvCxnSpPr>
              <a:endCxn id="24" idx="0"/>
            </p:cNvCxnSpPr>
            <p:nvPr/>
          </p:nvCxnSpPr>
          <p:spPr>
            <a:xfrm flipV="1">
              <a:off x="4211914" y="2777566"/>
              <a:ext cx="0" cy="360000"/>
            </a:xfrm>
            <a:prstGeom prst="straightConnector1">
              <a:avLst/>
            </a:prstGeom>
            <a:ln w="19050">
              <a:solidFill>
                <a:schemeClr val="accent6"/>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直接箭头连接符 27"/>
            <p:cNvCxnSpPr/>
            <p:nvPr/>
          </p:nvCxnSpPr>
          <p:spPr>
            <a:xfrm>
              <a:off x="4209831" y="3144020"/>
              <a:ext cx="643622" cy="2210"/>
            </a:xfrm>
            <a:prstGeom prst="straightConnector1">
              <a:avLst/>
            </a:prstGeom>
            <a:ln w="19050">
              <a:solidFill>
                <a:schemeClr val="tx1">
                  <a:lumMod val="95000"/>
                  <a:lumOff val="5000"/>
                  <a:alpha val="3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0" name="等腰三角形 29"/>
            <p:cNvSpPr/>
            <p:nvPr/>
          </p:nvSpPr>
          <p:spPr>
            <a:xfrm rot="10800000">
              <a:off x="4397869" y="2597566"/>
              <a:ext cx="270000" cy="180000"/>
            </a:xfrm>
            <a:prstGeom prst="triangle">
              <a:avLst/>
            </a:prstGeom>
            <a:solidFill>
              <a:schemeClr val="accent6">
                <a:alpha val="40000"/>
              </a:schemeClr>
            </a:solidFill>
            <a:ln>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31" name="直接箭头连接符 30"/>
            <p:cNvCxnSpPr>
              <a:endCxn id="30" idx="0"/>
            </p:cNvCxnSpPr>
            <p:nvPr/>
          </p:nvCxnSpPr>
          <p:spPr>
            <a:xfrm flipV="1">
              <a:off x="4532869" y="2777566"/>
              <a:ext cx="0" cy="360000"/>
            </a:xfrm>
            <a:prstGeom prst="straightConnector1">
              <a:avLst/>
            </a:prstGeom>
            <a:ln w="19050">
              <a:solidFill>
                <a:schemeClr val="accent6"/>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直接箭头连接符 33"/>
            <p:cNvCxnSpPr/>
            <p:nvPr/>
          </p:nvCxnSpPr>
          <p:spPr>
            <a:xfrm>
              <a:off x="4532869" y="3144020"/>
              <a:ext cx="648003" cy="525"/>
            </a:xfrm>
            <a:prstGeom prst="straightConnector1">
              <a:avLst/>
            </a:prstGeom>
            <a:ln w="19050">
              <a:solidFill>
                <a:schemeClr val="tx1">
                  <a:lumMod val="95000"/>
                  <a:lumOff val="5000"/>
                  <a:alpha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6" name="等腰三角形 35"/>
            <p:cNvSpPr/>
            <p:nvPr/>
          </p:nvSpPr>
          <p:spPr>
            <a:xfrm rot="10800000">
              <a:off x="4721206" y="2597566"/>
              <a:ext cx="270000" cy="180000"/>
            </a:xfrm>
            <a:prstGeom prst="triangle">
              <a:avLst/>
            </a:prstGeom>
            <a:solidFill>
              <a:schemeClr val="accent6">
                <a:alpha val="45000"/>
              </a:schemeClr>
            </a:solidFill>
            <a:ln>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37" name="直接箭头连接符 36"/>
            <p:cNvCxnSpPr>
              <a:endCxn id="36" idx="0"/>
            </p:cNvCxnSpPr>
            <p:nvPr/>
          </p:nvCxnSpPr>
          <p:spPr>
            <a:xfrm flipV="1">
              <a:off x="4856206" y="2777566"/>
              <a:ext cx="0" cy="360000"/>
            </a:xfrm>
            <a:prstGeom prst="straightConnector1">
              <a:avLst/>
            </a:prstGeom>
            <a:ln w="19050">
              <a:solidFill>
                <a:schemeClr val="accent6"/>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2" name="等腰三角形 41"/>
            <p:cNvSpPr/>
            <p:nvPr/>
          </p:nvSpPr>
          <p:spPr>
            <a:xfrm rot="10800000">
              <a:off x="5888622" y="2597041"/>
              <a:ext cx="270000" cy="180000"/>
            </a:xfrm>
            <a:prstGeom prst="triangle">
              <a:avLst/>
            </a:prstGeom>
            <a:solidFill>
              <a:schemeClr val="accent6">
                <a:alpha val="50000"/>
              </a:schemeClr>
            </a:solidFill>
            <a:ln>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43" name="直接箭头连接符 42"/>
            <p:cNvCxnSpPr>
              <a:endCxn id="42" idx="0"/>
            </p:cNvCxnSpPr>
            <p:nvPr/>
          </p:nvCxnSpPr>
          <p:spPr>
            <a:xfrm flipV="1">
              <a:off x="6023622" y="2777041"/>
              <a:ext cx="0" cy="360000"/>
            </a:xfrm>
            <a:prstGeom prst="straightConnector1">
              <a:avLst/>
            </a:prstGeom>
            <a:ln w="19050">
              <a:solidFill>
                <a:schemeClr val="accent6"/>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直接箭头连接符 45"/>
            <p:cNvCxnSpPr/>
            <p:nvPr/>
          </p:nvCxnSpPr>
          <p:spPr>
            <a:xfrm>
              <a:off x="6023622" y="3144020"/>
              <a:ext cx="642208" cy="0"/>
            </a:xfrm>
            <a:prstGeom prst="straightConnector1">
              <a:avLst/>
            </a:prstGeom>
            <a:ln w="19050">
              <a:solidFill>
                <a:schemeClr val="tx1">
                  <a:lumMod val="95000"/>
                  <a:lumOff val="5000"/>
                  <a:alpha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8" name="等腰三角形 47"/>
            <p:cNvSpPr/>
            <p:nvPr/>
          </p:nvSpPr>
          <p:spPr>
            <a:xfrm rot="10800000">
              <a:off x="6217539" y="2597041"/>
              <a:ext cx="270000" cy="180000"/>
            </a:xfrm>
            <a:prstGeom prst="triangle">
              <a:avLst/>
            </a:prstGeom>
            <a:solidFill>
              <a:schemeClr val="accent6">
                <a:alpha val="55000"/>
              </a:schemeClr>
            </a:solidFill>
            <a:ln>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49" name="直接箭头连接符 48"/>
            <p:cNvCxnSpPr>
              <a:endCxn id="48" idx="0"/>
            </p:cNvCxnSpPr>
            <p:nvPr/>
          </p:nvCxnSpPr>
          <p:spPr>
            <a:xfrm flipV="1">
              <a:off x="6352539" y="2777041"/>
              <a:ext cx="0" cy="360000"/>
            </a:xfrm>
            <a:prstGeom prst="straightConnector1">
              <a:avLst/>
            </a:prstGeom>
            <a:ln w="19050">
              <a:solidFill>
                <a:schemeClr val="accent6"/>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2" name="直接箭头连接符 51"/>
            <p:cNvCxnSpPr/>
            <p:nvPr/>
          </p:nvCxnSpPr>
          <p:spPr>
            <a:xfrm>
              <a:off x="6352539" y="3144020"/>
              <a:ext cx="650691" cy="0"/>
            </a:xfrm>
            <a:prstGeom prst="straightConnector1">
              <a:avLst/>
            </a:prstGeom>
            <a:ln w="19050">
              <a:solidFill>
                <a:schemeClr val="tx1">
                  <a:lumMod val="95000"/>
                  <a:lumOff val="5000"/>
                  <a:alpha val="5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54" name="等腰三角形 53"/>
            <p:cNvSpPr/>
            <p:nvPr/>
          </p:nvSpPr>
          <p:spPr>
            <a:xfrm rot="10800000">
              <a:off x="6532170" y="2597041"/>
              <a:ext cx="270000" cy="180000"/>
            </a:xfrm>
            <a:prstGeom prst="triangle">
              <a:avLst/>
            </a:prstGeom>
            <a:solidFill>
              <a:schemeClr val="accent6">
                <a:alpha val="60000"/>
              </a:schemeClr>
            </a:solidFill>
            <a:ln>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55" name="直接箭头连接符 54"/>
            <p:cNvCxnSpPr>
              <a:endCxn id="54" idx="0"/>
            </p:cNvCxnSpPr>
            <p:nvPr/>
          </p:nvCxnSpPr>
          <p:spPr>
            <a:xfrm flipV="1">
              <a:off x="6667170" y="2777041"/>
              <a:ext cx="0" cy="360000"/>
            </a:xfrm>
            <a:prstGeom prst="straightConnector1">
              <a:avLst/>
            </a:prstGeom>
            <a:ln w="19050">
              <a:solidFill>
                <a:schemeClr val="accent6"/>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 name="直接箭头连接符 57"/>
            <p:cNvCxnSpPr/>
            <p:nvPr/>
          </p:nvCxnSpPr>
          <p:spPr>
            <a:xfrm>
              <a:off x="6665830" y="3144020"/>
              <a:ext cx="643548" cy="0"/>
            </a:xfrm>
            <a:prstGeom prst="straightConnector1">
              <a:avLst/>
            </a:prstGeom>
            <a:ln w="19050">
              <a:solidFill>
                <a:schemeClr val="tx1">
                  <a:lumMod val="95000"/>
                  <a:lumOff val="5000"/>
                  <a:alpha val="6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4" name="直接箭头连接符 63"/>
            <p:cNvCxnSpPr/>
            <p:nvPr/>
          </p:nvCxnSpPr>
          <p:spPr>
            <a:xfrm>
              <a:off x="7003230" y="3144020"/>
              <a:ext cx="637907" cy="0"/>
            </a:xfrm>
            <a:prstGeom prst="straightConnector1">
              <a:avLst/>
            </a:prstGeom>
            <a:ln w="19050">
              <a:solidFill>
                <a:schemeClr val="tx1">
                  <a:lumMod val="95000"/>
                  <a:lumOff val="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flipV="1">
              <a:off x="5633414" y="3147910"/>
              <a:ext cx="259398" cy="1"/>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flipV="1">
              <a:off x="5216866" y="2782647"/>
              <a:ext cx="576000" cy="0"/>
            </a:xfrm>
            <a:prstGeom prst="line">
              <a:avLst/>
            </a:prstGeom>
            <a:ln w="34925">
              <a:solidFill>
                <a:schemeClr val="accent6"/>
              </a:solidFill>
              <a:prstDash val="sysDot"/>
            </a:ln>
          </p:spPr>
          <p:style>
            <a:lnRef idx="1">
              <a:schemeClr val="accent1"/>
            </a:lnRef>
            <a:fillRef idx="0">
              <a:schemeClr val="accent1"/>
            </a:fillRef>
            <a:effectRef idx="0">
              <a:schemeClr val="accent1"/>
            </a:effectRef>
            <a:fontRef idx="minor">
              <a:schemeClr val="tx1"/>
            </a:fontRef>
          </p:style>
        </p:cxnSp>
        <p:sp>
          <p:nvSpPr>
            <p:cNvPr id="69" name="文本框 68"/>
            <p:cNvSpPr txBox="1"/>
            <p:nvPr/>
          </p:nvSpPr>
          <p:spPr>
            <a:xfrm>
              <a:off x="3417581" y="2205558"/>
              <a:ext cx="340158" cy="400110"/>
            </a:xfrm>
            <a:prstGeom prst="rect">
              <a:avLst/>
            </a:prstGeom>
            <a:noFill/>
          </p:spPr>
          <p:txBody>
            <a:bodyPr wrap="none" rtlCol="0">
              <a:spAutoFit/>
            </a:bodyPr>
            <a:lstStyle/>
            <a:p>
              <a:r>
                <a:rPr lang="en-US" altLang="zh-CN" sz="2000" i="1" dirty="0">
                  <a:latin typeface="Times New Roman" panose="02020603050405020304" pitchFamily="18" charset="0"/>
                  <a:cs typeface="Times New Roman" panose="02020603050405020304" pitchFamily="18" charset="0"/>
                </a:rPr>
                <a:t>t</a:t>
              </a:r>
              <a:r>
                <a:rPr lang="en-US" altLang="zh-CN" sz="2000" i="1" baseline="-25000" dirty="0">
                  <a:latin typeface="Times New Roman" panose="02020603050405020304" pitchFamily="18" charset="0"/>
                  <a:cs typeface="Times New Roman" panose="02020603050405020304" pitchFamily="18" charset="0"/>
                </a:rPr>
                <a:t>0</a:t>
              </a:r>
              <a:endParaRPr lang="zh-CN" altLang="en-US" sz="2000" i="1" dirty="0">
                <a:latin typeface="Times New Roman" panose="02020603050405020304" pitchFamily="18" charset="0"/>
                <a:cs typeface="Times New Roman" panose="02020603050405020304" pitchFamily="18" charset="0"/>
              </a:endParaRPr>
            </a:p>
          </p:txBody>
        </p:sp>
        <p:sp>
          <p:nvSpPr>
            <p:cNvPr id="70" name="文本框 69"/>
            <p:cNvSpPr txBox="1"/>
            <p:nvPr/>
          </p:nvSpPr>
          <p:spPr>
            <a:xfrm>
              <a:off x="3741462" y="2205558"/>
              <a:ext cx="340158" cy="400110"/>
            </a:xfrm>
            <a:prstGeom prst="rect">
              <a:avLst/>
            </a:prstGeom>
            <a:noFill/>
          </p:spPr>
          <p:txBody>
            <a:bodyPr wrap="none" rtlCol="0">
              <a:spAutoFit/>
            </a:bodyPr>
            <a:lstStyle/>
            <a:p>
              <a:r>
                <a:rPr lang="en-US" altLang="zh-CN" sz="2000" i="1" dirty="0">
                  <a:latin typeface="Times New Roman" panose="02020603050405020304" pitchFamily="18" charset="0"/>
                  <a:cs typeface="Times New Roman" panose="02020603050405020304" pitchFamily="18" charset="0"/>
                </a:rPr>
                <a:t>t</a:t>
              </a:r>
              <a:r>
                <a:rPr lang="en-US" altLang="zh-CN" sz="2000" i="1" baseline="-25000" dirty="0">
                  <a:latin typeface="Times New Roman" panose="02020603050405020304" pitchFamily="18" charset="0"/>
                  <a:cs typeface="Times New Roman" panose="02020603050405020304" pitchFamily="18" charset="0"/>
                </a:rPr>
                <a:t>1</a:t>
              </a:r>
              <a:endParaRPr lang="zh-CN" altLang="en-US" sz="2000" i="1" dirty="0">
                <a:latin typeface="Times New Roman" panose="02020603050405020304" pitchFamily="18" charset="0"/>
                <a:cs typeface="Times New Roman" panose="02020603050405020304" pitchFamily="18" charset="0"/>
              </a:endParaRPr>
            </a:p>
          </p:txBody>
        </p:sp>
        <p:sp>
          <p:nvSpPr>
            <p:cNvPr id="71" name="文本框 70"/>
            <p:cNvSpPr txBox="1"/>
            <p:nvPr/>
          </p:nvSpPr>
          <p:spPr>
            <a:xfrm>
              <a:off x="4065343" y="2205558"/>
              <a:ext cx="340158" cy="400110"/>
            </a:xfrm>
            <a:prstGeom prst="rect">
              <a:avLst/>
            </a:prstGeom>
            <a:noFill/>
          </p:spPr>
          <p:txBody>
            <a:bodyPr wrap="none" rtlCol="0">
              <a:spAutoFit/>
            </a:bodyPr>
            <a:lstStyle/>
            <a:p>
              <a:r>
                <a:rPr lang="en-US" altLang="zh-CN" sz="2000" i="1" dirty="0">
                  <a:latin typeface="Times New Roman" panose="02020603050405020304" pitchFamily="18" charset="0"/>
                  <a:cs typeface="Times New Roman" panose="02020603050405020304" pitchFamily="18" charset="0"/>
                </a:rPr>
                <a:t>t</a:t>
              </a:r>
              <a:r>
                <a:rPr lang="en-US" altLang="zh-CN" sz="2000" i="1" baseline="-25000" dirty="0">
                  <a:latin typeface="Times New Roman" panose="02020603050405020304" pitchFamily="18" charset="0"/>
                  <a:cs typeface="Times New Roman" panose="02020603050405020304" pitchFamily="18" charset="0"/>
                </a:rPr>
                <a:t>2</a:t>
              </a:r>
              <a:endParaRPr lang="zh-CN" altLang="en-US" sz="2000" i="1" dirty="0">
                <a:latin typeface="Times New Roman" panose="02020603050405020304" pitchFamily="18" charset="0"/>
                <a:cs typeface="Times New Roman" panose="02020603050405020304" pitchFamily="18" charset="0"/>
              </a:endParaRPr>
            </a:p>
          </p:txBody>
        </p:sp>
        <p:sp>
          <p:nvSpPr>
            <p:cNvPr id="72" name="文本框 71"/>
            <p:cNvSpPr txBox="1"/>
            <p:nvPr/>
          </p:nvSpPr>
          <p:spPr>
            <a:xfrm>
              <a:off x="4389224" y="2205558"/>
              <a:ext cx="340158" cy="400110"/>
            </a:xfrm>
            <a:prstGeom prst="rect">
              <a:avLst/>
            </a:prstGeom>
            <a:noFill/>
          </p:spPr>
          <p:txBody>
            <a:bodyPr wrap="none" rtlCol="0">
              <a:spAutoFit/>
            </a:bodyPr>
            <a:lstStyle/>
            <a:p>
              <a:r>
                <a:rPr lang="en-US" altLang="zh-CN" sz="2000" i="1" dirty="0">
                  <a:latin typeface="Times New Roman" panose="02020603050405020304" pitchFamily="18" charset="0"/>
                  <a:cs typeface="Times New Roman" panose="02020603050405020304" pitchFamily="18" charset="0"/>
                </a:rPr>
                <a:t>t</a:t>
              </a:r>
              <a:r>
                <a:rPr lang="en-US" altLang="zh-CN" sz="2000" i="1" baseline="-25000" dirty="0">
                  <a:latin typeface="Times New Roman" panose="02020603050405020304" pitchFamily="18" charset="0"/>
                  <a:cs typeface="Times New Roman" panose="02020603050405020304" pitchFamily="18" charset="0"/>
                </a:rPr>
                <a:t>3</a:t>
              </a:r>
              <a:endParaRPr lang="zh-CN" altLang="en-US" sz="2000" i="1" dirty="0">
                <a:latin typeface="Times New Roman" panose="02020603050405020304" pitchFamily="18" charset="0"/>
                <a:cs typeface="Times New Roman" panose="02020603050405020304" pitchFamily="18" charset="0"/>
              </a:endParaRPr>
            </a:p>
          </p:txBody>
        </p:sp>
        <p:sp>
          <p:nvSpPr>
            <p:cNvPr id="73" name="文本框 72"/>
            <p:cNvSpPr txBox="1"/>
            <p:nvPr/>
          </p:nvSpPr>
          <p:spPr>
            <a:xfrm>
              <a:off x="4713104" y="2205558"/>
              <a:ext cx="340158" cy="400110"/>
            </a:xfrm>
            <a:prstGeom prst="rect">
              <a:avLst/>
            </a:prstGeom>
            <a:noFill/>
          </p:spPr>
          <p:txBody>
            <a:bodyPr wrap="none" rtlCol="0">
              <a:spAutoFit/>
            </a:bodyPr>
            <a:lstStyle/>
            <a:p>
              <a:r>
                <a:rPr lang="en-US" altLang="zh-CN" sz="2000" i="1" dirty="0">
                  <a:latin typeface="Times New Roman" panose="02020603050405020304" pitchFamily="18" charset="0"/>
                  <a:cs typeface="Times New Roman" panose="02020603050405020304" pitchFamily="18" charset="0"/>
                </a:rPr>
                <a:t>t</a:t>
              </a:r>
              <a:r>
                <a:rPr lang="en-US" altLang="zh-CN" sz="2000" i="1" baseline="-25000" dirty="0">
                  <a:latin typeface="Times New Roman" panose="02020603050405020304" pitchFamily="18" charset="0"/>
                  <a:cs typeface="Times New Roman" panose="02020603050405020304" pitchFamily="18" charset="0"/>
                </a:rPr>
                <a:t>4</a:t>
              </a:r>
              <a:endParaRPr lang="zh-CN" altLang="en-US" sz="2000" i="1" dirty="0">
                <a:latin typeface="Times New Roman" panose="02020603050405020304" pitchFamily="18" charset="0"/>
                <a:cs typeface="Times New Roman" panose="02020603050405020304" pitchFamily="18" charset="0"/>
              </a:endParaRPr>
            </a:p>
          </p:txBody>
        </p:sp>
        <p:sp>
          <p:nvSpPr>
            <p:cNvPr id="74" name="文本框 73"/>
            <p:cNvSpPr txBox="1"/>
            <p:nvPr/>
          </p:nvSpPr>
          <p:spPr>
            <a:xfrm>
              <a:off x="5762862" y="2205558"/>
              <a:ext cx="473206" cy="400110"/>
            </a:xfrm>
            <a:prstGeom prst="rect">
              <a:avLst/>
            </a:prstGeom>
            <a:noFill/>
          </p:spPr>
          <p:txBody>
            <a:bodyPr wrap="none" rtlCol="0">
              <a:spAutoFit/>
            </a:bodyPr>
            <a:lstStyle/>
            <a:p>
              <a:r>
                <a:rPr lang="en-US" altLang="zh-CN" sz="2000" i="1" dirty="0">
                  <a:latin typeface="Times New Roman" panose="02020603050405020304" pitchFamily="18" charset="0"/>
                  <a:cs typeface="Times New Roman" panose="02020603050405020304" pitchFamily="18" charset="0"/>
                </a:rPr>
                <a:t>t</a:t>
              </a:r>
              <a:r>
                <a:rPr lang="en-US" altLang="zh-CN" sz="2000" i="1" baseline="-25000" dirty="0">
                  <a:latin typeface="Times New Roman" panose="02020603050405020304" pitchFamily="18" charset="0"/>
                  <a:cs typeface="Times New Roman" panose="02020603050405020304" pitchFamily="18" charset="0"/>
                </a:rPr>
                <a:t>k-3</a:t>
              </a:r>
              <a:endParaRPr lang="zh-CN" altLang="en-US" sz="2000" i="1" dirty="0">
                <a:latin typeface="Times New Roman" panose="02020603050405020304" pitchFamily="18" charset="0"/>
                <a:cs typeface="Times New Roman" panose="02020603050405020304" pitchFamily="18" charset="0"/>
              </a:endParaRPr>
            </a:p>
          </p:txBody>
        </p:sp>
        <p:sp>
          <p:nvSpPr>
            <p:cNvPr id="75" name="文本框 74"/>
            <p:cNvSpPr txBox="1"/>
            <p:nvPr/>
          </p:nvSpPr>
          <p:spPr>
            <a:xfrm>
              <a:off x="6137253" y="2205558"/>
              <a:ext cx="473206" cy="400110"/>
            </a:xfrm>
            <a:prstGeom prst="rect">
              <a:avLst/>
            </a:prstGeom>
            <a:noFill/>
          </p:spPr>
          <p:txBody>
            <a:bodyPr wrap="none" rtlCol="0">
              <a:spAutoFit/>
            </a:bodyPr>
            <a:lstStyle/>
            <a:p>
              <a:r>
                <a:rPr lang="en-US" altLang="zh-CN" sz="2000" i="1" dirty="0">
                  <a:latin typeface="Times New Roman" panose="02020603050405020304" pitchFamily="18" charset="0"/>
                  <a:cs typeface="Times New Roman" panose="02020603050405020304" pitchFamily="18" charset="0"/>
                </a:rPr>
                <a:t>t</a:t>
              </a:r>
              <a:r>
                <a:rPr lang="en-US" altLang="zh-CN" sz="2000" i="1" baseline="-25000" dirty="0">
                  <a:latin typeface="Times New Roman" panose="02020603050405020304" pitchFamily="18" charset="0"/>
                  <a:cs typeface="Times New Roman" panose="02020603050405020304" pitchFamily="18" charset="0"/>
                </a:rPr>
                <a:t>k-2</a:t>
              </a:r>
              <a:endParaRPr lang="zh-CN" altLang="en-US" sz="2000" i="1" dirty="0">
                <a:latin typeface="Times New Roman" panose="02020603050405020304" pitchFamily="18" charset="0"/>
                <a:cs typeface="Times New Roman" panose="02020603050405020304" pitchFamily="18" charset="0"/>
              </a:endParaRPr>
            </a:p>
          </p:txBody>
        </p:sp>
        <p:sp>
          <p:nvSpPr>
            <p:cNvPr id="76" name="文本框 75"/>
            <p:cNvSpPr txBox="1"/>
            <p:nvPr/>
          </p:nvSpPr>
          <p:spPr>
            <a:xfrm>
              <a:off x="6511644" y="2205558"/>
              <a:ext cx="473206" cy="400110"/>
            </a:xfrm>
            <a:prstGeom prst="rect">
              <a:avLst/>
            </a:prstGeom>
            <a:noFill/>
          </p:spPr>
          <p:txBody>
            <a:bodyPr wrap="none" rtlCol="0">
              <a:spAutoFit/>
            </a:bodyPr>
            <a:lstStyle/>
            <a:p>
              <a:r>
                <a:rPr lang="en-US" altLang="zh-CN" sz="2000" i="1" dirty="0">
                  <a:latin typeface="Times New Roman" panose="02020603050405020304" pitchFamily="18" charset="0"/>
                  <a:cs typeface="Times New Roman" panose="02020603050405020304" pitchFamily="18" charset="0"/>
                </a:rPr>
                <a:t>t</a:t>
              </a:r>
              <a:r>
                <a:rPr lang="en-US" altLang="zh-CN" sz="2000" i="1" baseline="-25000" dirty="0">
                  <a:latin typeface="Times New Roman" panose="02020603050405020304" pitchFamily="18" charset="0"/>
                  <a:cs typeface="Times New Roman" panose="02020603050405020304" pitchFamily="18" charset="0"/>
                </a:rPr>
                <a:t>k-1</a:t>
              </a:r>
              <a:endParaRPr lang="zh-CN" altLang="en-US" sz="2000" i="1" dirty="0">
                <a:latin typeface="Times New Roman" panose="02020603050405020304" pitchFamily="18" charset="0"/>
                <a:cs typeface="Times New Roman" panose="02020603050405020304" pitchFamily="18" charset="0"/>
              </a:endParaRPr>
            </a:p>
          </p:txBody>
        </p:sp>
        <p:sp>
          <p:nvSpPr>
            <p:cNvPr id="77" name="文本框 76"/>
            <p:cNvSpPr txBox="1"/>
            <p:nvPr/>
          </p:nvSpPr>
          <p:spPr>
            <a:xfrm>
              <a:off x="6886036" y="2205558"/>
              <a:ext cx="330540" cy="400110"/>
            </a:xfrm>
            <a:prstGeom prst="rect">
              <a:avLst/>
            </a:prstGeom>
            <a:noFill/>
          </p:spPr>
          <p:txBody>
            <a:bodyPr wrap="none" rtlCol="0">
              <a:spAutoFit/>
            </a:bodyPr>
            <a:lstStyle/>
            <a:p>
              <a:r>
                <a:rPr lang="en-US" altLang="zh-CN" sz="2000" i="1" dirty="0" err="1">
                  <a:latin typeface="Times New Roman" panose="02020603050405020304" pitchFamily="18" charset="0"/>
                  <a:cs typeface="Times New Roman" panose="02020603050405020304" pitchFamily="18" charset="0"/>
                </a:rPr>
                <a:t>t</a:t>
              </a:r>
              <a:r>
                <a:rPr lang="en-US" altLang="zh-CN" sz="2000" i="1" baseline="-25000" dirty="0" err="1">
                  <a:latin typeface="Times New Roman" panose="02020603050405020304" pitchFamily="18" charset="0"/>
                  <a:cs typeface="Times New Roman" panose="02020603050405020304" pitchFamily="18" charset="0"/>
                </a:rPr>
                <a:t>k</a:t>
              </a:r>
              <a:endParaRPr lang="zh-CN" altLang="en-US" sz="2000" i="1" dirty="0">
                <a:latin typeface="Times New Roman" panose="02020603050405020304" pitchFamily="18" charset="0"/>
                <a:cs typeface="Times New Roman" panose="02020603050405020304" pitchFamily="18" charset="0"/>
              </a:endParaRPr>
            </a:p>
          </p:txBody>
        </p:sp>
      </p:grpSp>
      <p:grpSp>
        <p:nvGrpSpPr>
          <p:cNvPr id="10" name="Group 9">
            <a:extLst>
              <a:ext uri="{FF2B5EF4-FFF2-40B4-BE49-F238E27FC236}">
                <a16:creationId xmlns:a16="http://schemas.microsoft.com/office/drawing/2014/main" id="{7CC18CC0-C95F-42B3-BE00-2CD108218C3C}"/>
              </a:ext>
            </a:extLst>
          </p:cNvPr>
          <p:cNvGrpSpPr/>
          <p:nvPr/>
        </p:nvGrpSpPr>
        <p:grpSpPr>
          <a:xfrm>
            <a:off x="7367549" y="2351256"/>
            <a:ext cx="616318" cy="425785"/>
            <a:chOff x="7367549" y="2351256"/>
            <a:chExt cx="616318" cy="425785"/>
          </a:xfrm>
        </p:grpSpPr>
        <p:cxnSp>
          <p:nvCxnSpPr>
            <p:cNvPr id="89" name="直接箭头连接符 88"/>
            <p:cNvCxnSpPr/>
            <p:nvPr/>
          </p:nvCxnSpPr>
          <p:spPr>
            <a:xfrm>
              <a:off x="7367549" y="2777041"/>
              <a:ext cx="616318" cy="0"/>
            </a:xfrm>
            <a:prstGeom prst="straightConnector1">
              <a:avLst/>
            </a:prstGeom>
            <a:ln w="190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0" name="文本框 89"/>
                <p:cNvSpPr txBox="1"/>
                <p:nvPr/>
              </p:nvSpPr>
              <p:spPr>
                <a:xfrm>
                  <a:off x="7443263" y="2351256"/>
                  <a:ext cx="395749"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CN" sz="2000" b="0" i="1" smtClean="0">
                                <a:solidFill>
                                  <a:srgbClr val="FF0000"/>
                                </a:solidFill>
                                <a:latin typeface="Cambria Math" panose="02040503050406030204" pitchFamily="18" charset="0"/>
                                <a:cs typeface="Times New Roman" panose="02020603050405020304" pitchFamily="18" charset="0"/>
                              </a:rPr>
                            </m:ctrlPr>
                          </m:accPr>
                          <m:e>
                            <m:r>
                              <a:rPr lang="en-US" altLang="zh-CN" sz="2000" b="0" i="1" smtClean="0">
                                <a:solidFill>
                                  <a:srgbClr val="FF0000"/>
                                </a:solidFill>
                                <a:latin typeface="Cambria Math" panose="02040503050406030204" pitchFamily="18" charset="0"/>
                                <a:cs typeface="Times New Roman" panose="02020603050405020304" pitchFamily="18" charset="0"/>
                              </a:rPr>
                              <m:t>𝑣</m:t>
                            </m:r>
                          </m:e>
                        </m:acc>
                      </m:oMath>
                    </m:oMathPara>
                  </a14:m>
                  <a:endParaRPr lang="zh-CN" altLang="en-US" sz="2000" i="1"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90" name="文本框 89"/>
                <p:cNvSpPr txBox="1">
                  <a:spLocks noRot="1" noChangeAspect="1" noMove="1" noResize="1" noEditPoints="1" noAdjustHandles="1" noChangeArrowheads="1" noChangeShapeType="1" noTextEdit="1"/>
                </p:cNvSpPr>
                <p:nvPr/>
              </p:nvSpPr>
              <p:spPr>
                <a:xfrm>
                  <a:off x="7443263" y="2351256"/>
                  <a:ext cx="395749" cy="400110"/>
                </a:xfrm>
                <a:prstGeom prst="rect">
                  <a:avLst/>
                </a:prstGeom>
                <a:blipFill>
                  <a:blip r:embed="rId3"/>
                  <a:stretch>
                    <a:fillRect t="-16923" r="-29231"/>
                  </a:stretch>
                </a:blipFill>
              </p:spPr>
              <p:txBody>
                <a:bodyPr/>
                <a:lstStyle/>
                <a:p>
                  <a:r>
                    <a:rPr lang="en-US">
                      <a:noFill/>
                    </a:rPr>
                    <a:t> </a:t>
                  </a:r>
                </a:p>
              </p:txBody>
            </p:sp>
          </mc:Fallback>
        </mc:AlternateContent>
      </p:grpSp>
      <p:sp>
        <p:nvSpPr>
          <p:cNvPr id="91" name="文本框 90"/>
          <p:cNvSpPr txBox="1"/>
          <p:nvPr/>
        </p:nvSpPr>
        <p:spPr>
          <a:xfrm>
            <a:off x="2138702" y="2505487"/>
            <a:ext cx="298480" cy="338554"/>
          </a:xfrm>
          <a:prstGeom prst="rect">
            <a:avLst/>
          </a:prstGeom>
          <a:noFill/>
        </p:spPr>
        <p:txBody>
          <a:bodyPr wrap="none" rtlCol="0">
            <a:spAutoFit/>
          </a:bodyPr>
          <a:lstStyle/>
          <a:p>
            <a:r>
              <a:rPr lang="en-US" altLang="zh-CN" sz="1600" dirty="0">
                <a:solidFill>
                  <a:schemeClr val="bg1"/>
                </a:solidFill>
                <a:latin typeface="Arial" panose="020B0604020202020204" pitchFamily="34" charset="0"/>
                <a:cs typeface="Arial" panose="020B0604020202020204" pitchFamily="34" charset="0"/>
              </a:rPr>
              <a:t>1</a:t>
            </a:r>
            <a:endParaRPr lang="zh-CN" altLang="en-US" sz="1600" dirty="0">
              <a:solidFill>
                <a:schemeClr val="bg1"/>
              </a:solidFill>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A5D1342E-429D-4341-A164-E2436D761A75}"/>
              </a:ext>
            </a:extLst>
          </p:cNvPr>
          <p:cNvGrpSpPr/>
          <p:nvPr/>
        </p:nvGrpSpPr>
        <p:grpSpPr>
          <a:xfrm>
            <a:off x="3412063" y="2503678"/>
            <a:ext cx="298480" cy="638220"/>
            <a:chOff x="6848576" y="2498821"/>
            <a:chExt cx="298480" cy="638220"/>
          </a:xfrm>
        </p:grpSpPr>
        <p:sp>
          <p:nvSpPr>
            <p:cNvPr id="60" name="等腰三角形 59"/>
            <p:cNvSpPr/>
            <p:nvPr/>
          </p:nvSpPr>
          <p:spPr>
            <a:xfrm rot="10800000">
              <a:off x="6868230" y="2597041"/>
              <a:ext cx="270000" cy="180000"/>
            </a:xfrm>
            <a:prstGeom prst="triangl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61" name="直接箭头连接符 60"/>
            <p:cNvCxnSpPr>
              <a:cxnSpLocks/>
              <a:endCxn id="60" idx="0"/>
            </p:cNvCxnSpPr>
            <p:nvPr/>
          </p:nvCxnSpPr>
          <p:spPr>
            <a:xfrm flipV="1">
              <a:off x="7003230" y="2777041"/>
              <a:ext cx="0" cy="360000"/>
            </a:xfrm>
            <a:prstGeom prst="straightConnector1">
              <a:avLst/>
            </a:prstGeom>
            <a:ln w="1905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3" name="文本框 92"/>
            <p:cNvSpPr txBox="1"/>
            <p:nvPr/>
          </p:nvSpPr>
          <p:spPr>
            <a:xfrm>
              <a:off x="6848576" y="2498821"/>
              <a:ext cx="298480" cy="338554"/>
            </a:xfrm>
            <a:prstGeom prst="rect">
              <a:avLst/>
            </a:prstGeom>
            <a:noFill/>
          </p:spPr>
          <p:txBody>
            <a:bodyPr wrap="none" rtlCol="0">
              <a:spAutoFit/>
            </a:bodyPr>
            <a:lstStyle/>
            <a:p>
              <a:r>
                <a:rPr lang="en-US" altLang="zh-CN" sz="1600" dirty="0">
                  <a:solidFill>
                    <a:schemeClr val="bg1"/>
                  </a:solidFill>
                  <a:latin typeface="Arial" panose="020B0604020202020204" pitchFamily="34" charset="0"/>
                  <a:cs typeface="Arial" panose="020B0604020202020204" pitchFamily="34" charset="0"/>
                </a:rPr>
                <a:t>1</a:t>
              </a:r>
              <a:endParaRPr lang="zh-CN" altLang="en-US" sz="1600" dirty="0">
                <a:solidFill>
                  <a:schemeClr val="bg1"/>
                </a:solidFill>
                <a:latin typeface="Arial" panose="020B0604020202020204" pitchFamily="34" charset="0"/>
                <a:cs typeface="Arial" panose="020B0604020202020204" pitchFamily="34" charset="0"/>
              </a:endParaRPr>
            </a:p>
          </p:txBody>
        </p:sp>
      </p:grpSp>
      <p:sp>
        <p:nvSpPr>
          <p:cNvPr id="97" name="矩形 96"/>
          <p:cNvSpPr/>
          <p:nvPr/>
        </p:nvSpPr>
        <p:spPr>
          <a:xfrm>
            <a:off x="508044" y="2505488"/>
            <a:ext cx="1444704" cy="461665"/>
          </a:xfrm>
          <a:prstGeom prst="rect">
            <a:avLst/>
          </a:prstGeom>
        </p:spPr>
        <p:txBody>
          <a:bodyPr wrap="square">
            <a:spAutoFit/>
          </a:bodyPr>
          <a:lstStyle/>
          <a:p>
            <a:r>
              <a:rPr lang="en-US" altLang="zh-CN" sz="2400" dirty="0"/>
              <a:t>1 antenna</a:t>
            </a:r>
          </a:p>
        </p:txBody>
      </p:sp>
      <p:sp>
        <p:nvSpPr>
          <p:cNvPr id="98" name="矩形 97"/>
          <p:cNvSpPr/>
          <p:nvPr/>
        </p:nvSpPr>
        <p:spPr>
          <a:xfrm>
            <a:off x="508044" y="4636571"/>
            <a:ext cx="1444704" cy="461665"/>
          </a:xfrm>
          <a:prstGeom prst="rect">
            <a:avLst/>
          </a:prstGeom>
        </p:spPr>
        <p:txBody>
          <a:bodyPr wrap="square">
            <a:spAutoFit/>
          </a:bodyPr>
          <a:lstStyle/>
          <a:p>
            <a:r>
              <a:rPr lang="en-US" altLang="zh-CN" sz="2400" dirty="0"/>
              <a:t>1D  </a:t>
            </a:r>
            <a:r>
              <a:rPr lang="en-US" altLang="zh-CN" sz="2400" dirty="0" smtClean="0"/>
              <a:t>STAR</a:t>
            </a:r>
            <a:endParaRPr lang="en-US" altLang="zh-CN" sz="2400" dirty="0"/>
          </a:p>
        </p:txBody>
      </p:sp>
      <p:cxnSp>
        <p:nvCxnSpPr>
          <p:cNvPr id="99" name="直接箭头连接符 98"/>
          <p:cNvCxnSpPr/>
          <p:nvPr/>
        </p:nvCxnSpPr>
        <p:spPr>
          <a:xfrm>
            <a:off x="3268162" y="5095980"/>
            <a:ext cx="4691830" cy="0"/>
          </a:xfrm>
          <a:prstGeom prst="straightConnector1">
            <a:avLst/>
          </a:prstGeom>
          <a:ln w="190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3" name="文本框 162"/>
          <p:cNvSpPr txBox="1"/>
          <p:nvPr/>
        </p:nvSpPr>
        <p:spPr>
          <a:xfrm>
            <a:off x="7731402" y="5046089"/>
            <a:ext cx="312906" cy="400110"/>
          </a:xfrm>
          <a:prstGeom prst="rect">
            <a:avLst/>
          </a:prstGeom>
          <a:noFill/>
        </p:spPr>
        <p:txBody>
          <a:bodyPr wrap="none" rtlCol="0">
            <a:spAutoFit/>
          </a:bodyPr>
          <a:lstStyle/>
          <a:p>
            <a:r>
              <a:rPr lang="en-US" altLang="zh-CN" sz="2000" i="1" dirty="0">
                <a:latin typeface="Times New Roman" panose="02020603050405020304" pitchFamily="18" charset="0"/>
                <a:cs typeface="Times New Roman" panose="02020603050405020304" pitchFamily="18" charset="0"/>
              </a:rPr>
              <a:t>d</a:t>
            </a:r>
            <a:endParaRPr lang="zh-CN" altLang="en-US" sz="2000" i="1" dirty="0">
              <a:latin typeface="Times New Roman" panose="02020603050405020304" pitchFamily="18" charset="0"/>
              <a:cs typeface="Times New Roman" panose="02020603050405020304" pitchFamily="18" charset="0"/>
            </a:endParaRPr>
          </a:p>
        </p:txBody>
      </p:sp>
      <p:grpSp>
        <p:nvGrpSpPr>
          <p:cNvPr id="20" name="Group 19">
            <a:extLst>
              <a:ext uri="{FF2B5EF4-FFF2-40B4-BE49-F238E27FC236}">
                <a16:creationId xmlns:a16="http://schemas.microsoft.com/office/drawing/2014/main" id="{9B27F254-AE91-40BD-A984-57219CAAB4BF}"/>
              </a:ext>
            </a:extLst>
          </p:cNvPr>
          <p:cNvGrpSpPr/>
          <p:nvPr/>
        </p:nvGrpSpPr>
        <p:grpSpPr>
          <a:xfrm>
            <a:off x="7313355" y="4300482"/>
            <a:ext cx="616318" cy="425785"/>
            <a:chOff x="7313355" y="4300482"/>
            <a:chExt cx="616318" cy="425785"/>
          </a:xfrm>
        </p:grpSpPr>
        <p:cxnSp>
          <p:nvCxnSpPr>
            <p:cNvPr id="184" name="直接箭头连接符 183"/>
            <p:cNvCxnSpPr/>
            <p:nvPr/>
          </p:nvCxnSpPr>
          <p:spPr>
            <a:xfrm>
              <a:off x="7313355" y="4726267"/>
              <a:ext cx="616318" cy="0"/>
            </a:xfrm>
            <a:prstGeom prst="straightConnector1">
              <a:avLst/>
            </a:prstGeom>
            <a:ln w="190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5" name="文本框 184"/>
                <p:cNvSpPr txBox="1"/>
                <p:nvPr/>
              </p:nvSpPr>
              <p:spPr>
                <a:xfrm>
                  <a:off x="7389069" y="4300482"/>
                  <a:ext cx="395749"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CN" sz="2000" b="0" i="1" smtClean="0">
                                <a:solidFill>
                                  <a:srgbClr val="FF0000"/>
                                </a:solidFill>
                                <a:latin typeface="Cambria Math" panose="02040503050406030204" pitchFamily="18" charset="0"/>
                                <a:cs typeface="Times New Roman" panose="02020603050405020304" pitchFamily="18" charset="0"/>
                              </a:rPr>
                            </m:ctrlPr>
                          </m:accPr>
                          <m:e>
                            <m:r>
                              <a:rPr lang="en-US" altLang="zh-CN" sz="2000" b="0" i="1" smtClean="0">
                                <a:solidFill>
                                  <a:srgbClr val="FF0000"/>
                                </a:solidFill>
                                <a:latin typeface="Cambria Math" panose="02040503050406030204" pitchFamily="18" charset="0"/>
                                <a:cs typeface="Times New Roman" panose="02020603050405020304" pitchFamily="18" charset="0"/>
                              </a:rPr>
                              <m:t>𝑣</m:t>
                            </m:r>
                          </m:e>
                        </m:acc>
                      </m:oMath>
                    </m:oMathPara>
                  </a14:m>
                  <a:endParaRPr lang="zh-CN" altLang="en-US" sz="2000" i="1"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185" name="文本框 184"/>
                <p:cNvSpPr txBox="1">
                  <a:spLocks noRot="1" noChangeAspect="1" noMove="1" noResize="1" noEditPoints="1" noAdjustHandles="1" noChangeArrowheads="1" noChangeShapeType="1" noTextEdit="1"/>
                </p:cNvSpPr>
                <p:nvPr/>
              </p:nvSpPr>
              <p:spPr>
                <a:xfrm>
                  <a:off x="7389069" y="4300482"/>
                  <a:ext cx="395749" cy="400110"/>
                </a:xfrm>
                <a:prstGeom prst="rect">
                  <a:avLst/>
                </a:prstGeom>
                <a:blipFill>
                  <a:blip r:embed="rId4"/>
                  <a:stretch>
                    <a:fillRect t="-16667" r="-29231"/>
                  </a:stretch>
                </a:blipFill>
              </p:spPr>
              <p:txBody>
                <a:bodyPr/>
                <a:lstStyle/>
                <a:p>
                  <a:r>
                    <a:rPr lang="en-US">
                      <a:noFill/>
                    </a:rPr>
                    <a:t> </a:t>
                  </a:r>
                </a:p>
              </p:txBody>
            </p:sp>
          </mc:Fallback>
        </mc:AlternateContent>
      </p:grpSp>
      <p:grpSp>
        <p:nvGrpSpPr>
          <p:cNvPr id="15" name="Group 14">
            <a:extLst>
              <a:ext uri="{FF2B5EF4-FFF2-40B4-BE49-F238E27FC236}">
                <a16:creationId xmlns:a16="http://schemas.microsoft.com/office/drawing/2014/main" id="{32134F11-7103-4633-B13A-2B56A610F9DB}"/>
              </a:ext>
            </a:extLst>
          </p:cNvPr>
          <p:cNvGrpSpPr/>
          <p:nvPr/>
        </p:nvGrpSpPr>
        <p:grpSpPr>
          <a:xfrm>
            <a:off x="2084508" y="4454713"/>
            <a:ext cx="941296" cy="1207976"/>
            <a:chOff x="2084508" y="4454713"/>
            <a:chExt cx="941296" cy="1207976"/>
          </a:xfrm>
        </p:grpSpPr>
        <p:grpSp>
          <p:nvGrpSpPr>
            <p:cNvPr id="100" name="组合 99"/>
            <p:cNvGrpSpPr/>
            <p:nvPr/>
          </p:nvGrpSpPr>
          <p:grpSpPr>
            <a:xfrm>
              <a:off x="2103532" y="4546738"/>
              <a:ext cx="912208" cy="546508"/>
              <a:chOff x="753746" y="2532054"/>
              <a:chExt cx="912208" cy="546508"/>
            </a:xfrm>
          </p:grpSpPr>
          <p:sp>
            <p:nvSpPr>
              <p:cNvPr id="101" name="等腰三角形 100"/>
              <p:cNvSpPr/>
              <p:nvPr/>
            </p:nvSpPr>
            <p:spPr>
              <a:xfrm rot="10800000">
                <a:off x="753746" y="2532054"/>
                <a:ext cx="270000" cy="180000"/>
              </a:xfrm>
              <a:prstGeom prst="triangl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102" name="直接箭头连接符 101"/>
              <p:cNvCxnSpPr>
                <a:endCxn id="101" idx="0"/>
              </p:cNvCxnSpPr>
              <p:nvPr/>
            </p:nvCxnSpPr>
            <p:spPr>
              <a:xfrm flipV="1">
                <a:off x="888746" y="2712054"/>
                <a:ext cx="0" cy="360000"/>
              </a:xfrm>
              <a:prstGeom prst="straightConnector1">
                <a:avLst/>
              </a:prstGeom>
              <a:ln w="1905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3" name="等腰三角形 102"/>
              <p:cNvSpPr/>
              <p:nvPr/>
            </p:nvSpPr>
            <p:spPr>
              <a:xfrm rot="10800000">
                <a:off x="1395954" y="2540835"/>
                <a:ext cx="270000" cy="180000"/>
              </a:xfrm>
              <a:prstGeom prst="triangl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4" name="直接箭头连接符 103"/>
              <p:cNvCxnSpPr>
                <a:stCxn id="103" idx="0"/>
              </p:cNvCxnSpPr>
              <p:nvPr/>
            </p:nvCxnSpPr>
            <p:spPr>
              <a:xfrm>
                <a:off x="1530954" y="2720835"/>
                <a:ext cx="5795" cy="351219"/>
              </a:xfrm>
              <a:prstGeom prst="straightConnector1">
                <a:avLst/>
              </a:prstGeom>
              <a:ln w="19050">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5" name="直接箭头连接符 104"/>
              <p:cNvCxnSpPr/>
              <p:nvPr/>
            </p:nvCxnSpPr>
            <p:spPr>
              <a:xfrm>
                <a:off x="885444" y="3078562"/>
                <a:ext cx="651305" cy="0"/>
              </a:xfrm>
              <a:prstGeom prst="straightConnector1">
                <a:avLst/>
              </a:prstGeom>
              <a:ln w="19050">
                <a:solidFill>
                  <a:schemeClr val="tx1">
                    <a:lumMod val="95000"/>
                    <a:lumOff val="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sp>
          <p:nvSpPr>
            <p:cNvPr id="182" name="左大括号 181"/>
            <p:cNvSpPr/>
            <p:nvPr/>
          </p:nvSpPr>
          <p:spPr>
            <a:xfrm rot="16200000">
              <a:off x="2477641" y="4899810"/>
              <a:ext cx="174262" cy="659083"/>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000" dirty="0"/>
            </a:p>
          </p:txBody>
        </p:sp>
        <p:sp>
          <p:nvSpPr>
            <p:cNvPr id="183" name="文本框 182"/>
            <p:cNvSpPr txBox="1"/>
            <p:nvPr/>
          </p:nvSpPr>
          <p:spPr>
            <a:xfrm>
              <a:off x="2306955" y="5262579"/>
              <a:ext cx="478016" cy="400110"/>
            </a:xfrm>
            <a:prstGeom prst="rect">
              <a:avLst/>
            </a:prstGeom>
            <a:noFill/>
          </p:spPr>
          <p:txBody>
            <a:bodyPr wrap="none" rtlCol="0">
              <a:spAutoFit/>
            </a:bodyPr>
            <a:lstStyle/>
            <a:p>
              <a:r>
                <a:rPr lang="en-US" altLang="zh-CN" sz="2000" dirty="0" err="1">
                  <a:latin typeface="Times New Roman" panose="02020603050405020304" pitchFamily="18" charset="0"/>
                  <a:cs typeface="Times New Roman" panose="02020603050405020304" pitchFamily="18" charset="0"/>
                </a:rPr>
                <a:t>Δ</a:t>
              </a:r>
              <a:r>
                <a:rPr lang="en-US" altLang="zh-CN" sz="2000" i="1" dirty="0" err="1">
                  <a:latin typeface="Times New Roman" panose="02020603050405020304" pitchFamily="18" charset="0"/>
                  <a:cs typeface="Times New Roman" panose="02020603050405020304" pitchFamily="18" charset="0"/>
                </a:rPr>
                <a:t>d</a:t>
              </a:r>
              <a:endParaRPr lang="zh-CN" altLang="en-US" sz="2000" i="1" dirty="0">
                <a:latin typeface="Times New Roman" panose="02020603050405020304" pitchFamily="18" charset="0"/>
                <a:cs typeface="Times New Roman" panose="02020603050405020304" pitchFamily="18" charset="0"/>
              </a:endParaRPr>
            </a:p>
          </p:txBody>
        </p:sp>
        <p:sp>
          <p:nvSpPr>
            <p:cNvPr id="186" name="文本框 185"/>
            <p:cNvSpPr txBox="1"/>
            <p:nvPr/>
          </p:nvSpPr>
          <p:spPr>
            <a:xfrm>
              <a:off x="2084508" y="4454713"/>
              <a:ext cx="298480" cy="338554"/>
            </a:xfrm>
            <a:prstGeom prst="rect">
              <a:avLst/>
            </a:prstGeom>
            <a:noFill/>
          </p:spPr>
          <p:txBody>
            <a:bodyPr wrap="none" rtlCol="0">
              <a:spAutoFit/>
            </a:bodyPr>
            <a:lstStyle/>
            <a:p>
              <a:r>
                <a:rPr lang="en-US" altLang="zh-CN" sz="1600" dirty="0">
                  <a:solidFill>
                    <a:schemeClr val="bg1"/>
                  </a:solidFill>
                  <a:latin typeface="Arial" panose="020B0604020202020204" pitchFamily="34" charset="0"/>
                  <a:cs typeface="Arial" panose="020B0604020202020204" pitchFamily="34" charset="0"/>
                </a:rPr>
                <a:t>1</a:t>
              </a:r>
              <a:endParaRPr lang="zh-CN" altLang="en-US" sz="1600" dirty="0">
                <a:solidFill>
                  <a:schemeClr val="bg1"/>
                </a:solidFill>
                <a:latin typeface="Arial" panose="020B0604020202020204" pitchFamily="34" charset="0"/>
                <a:cs typeface="Arial" panose="020B0604020202020204" pitchFamily="34" charset="0"/>
              </a:endParaRPr>
            </a:p>
          </p:txBody>
        </p:sp>
        <p:sp>
          <p:nvSpPr>
            <p:cNvPr id="187" name="文本框 186"/>
            <p:cNvSpPr txBox="1"/>
            <p:nvPr/>
          </p:nvSpPr>
          <p:spPr>
            <a:xfrm>
              <a:off x="2741752" y="4463292"/>
              <a:ext cx="284052" cy="307777"/>
            </a:xfrm>
            <a:prstGeom prst="rect">
              <a:avLst/>
            </a:prstGeom>
            <a:noFill/>
          </p:spPr>
          <p:txBody>
            <a:bodyPr wrap="none" rtlCol="0">
              <a:spAutoFit/>
            </a:bodyPr>
            <a:lstStyle/>
            <a:p>
              <a:r>
                <a:rPr lang="en-US" altLang="zh-CN" sz="1400" dirty="0">
                  <a:solidFill>
                    <a:schemeClr val="bg1"/>
                  </a:solidFill>
                  <a:latin typeface="Arial" panose="020B0604020202020204" pitchFamily="34" charset="0"/>
                  <a:cs typeface="Arial" panose="020B0604020202020204" pitchFamily="34" charset="0"/>
                </a:rPr>
                <a:t>2</a:t>
              </a:r>
              <a:endParaRPr lang="zh-CN" altLang="en-US" sz="1400" dirty="0">
                <a:solidFill>
                  <a:schemeClr val="bg1"/>
                </a:solidFill>
                <a:latin typeface="Arial" panose="020B0604020202020204" pitchFamily="34" charset="0"/>
                <a:cs typeface="Arial" panose="020B0604020202020204" pitchFamily="34" charset="0"/>
              </a:endParaRPr>
            </a:p>
          </p:txBody>
        </p:sp>
      </p:grpSp>
      <p:grpSp>
        <p:nvGrpSpPr>
          <p:cNvPr id="26" name="Group 25">
            <a:extLst>
              <a:ext uri="{FF2B5EF4-FFF2-40B4-BE49-F238E27FC236}">
                <a16:creationId xmlns:a16="http://schemas.microsoft.com/office/drawing/2014/main" id="{1307D09A-3785-47B9-9689-DF59255FFDCB}"/>
              </a:ext>
            </a:extLst>
          </p:cNvPr>
          <p:cNvGrpSpPr/>
          <p:nvPr/>
        </p:nvGrpSpPr>
        <p:grpSpPr>
          <a:xfrm>
            <a:off x="3363387" y="4154784"/>
            <a:ext cx="4442447" cy="1750734"/>
            <a:chOff x="3363387" y="4154784"/>
            <a:chExt cx="4442447" cy="1750734"/>
          </a:xfrm>
        </p:grpSpPr>
        <p:grpSp>
          <p:nvGrpSpPr>
            <p:cNvPr id="106" name="组合 105"/>
            <p:cNvGrpSpPr/>
            <p:nvPr/>
          </p:nvGrpSpPr>
          <p:grpSpPr>
            <a:xfrm>
              <a:off x="3378429" y="4549000"/>
              <a:ext cx="912208" cy="1058579"/>
              <a:chOff x="3357525" y="2579678"/>
              <a:chExt cx="912208" cy="1058579"/>
            </a:xfrm>
          </p:grpSpPr>
          <p:sp>
            <p:nvSpPr>
              <p:cNvPr id="107" name="等腰三角形 106"/>
              <p:cNvSpPr/>
              <p:nvPr/>
            </p:nvSpPr>
            <p:spPr>
              <a:xfrm rot="10800000">
                <a:off x="3357525" y="2579678"/>
                <a:ext cx="270000" cy="180000"/>
              </a:xfrm>
              <a:prstGeom prst="triangle">
                <a:avLst/>
              </a:prstGeom>
              <a:solidFill>
                <a:schemeClr val="accent6">
                  <a:alpha val="25000"/>
                </a:schemeClr>
              </a:solidFill>
              <a:ln>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108" name="直接箭头连接符 107"/>
              <p:cNvCxnSpPr>
                <a:endCxn id="107" idx="0"/>
              </p:cNvCxnSpPr>
              <p:nvPr/>
            </p:nvCxnSpPr>
            <p:spPr>
              <a:xfrm flipV="1">
                <a:off x="3492525" y="2759678"/>
                <a:ext cx="0" cy="360000"/>
              </a:xfrm>
              <a:prstGeom prst="straightConnector1">
                <a:avLst/>
              </a:prstGeom>
              <a:ln w="19050">
                <a:solidFill>
                  <a:schemeClr val="accent6"/>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9" name="等腰三角形 108"/>
              <p:cNvSpPr/>
              <p:nvPr/>
            </p:nvSpPr>
            <p:spPr>
              <a:xfrm rot="10800000" flipV="1">
                <a:off x="3999733" y="3458257"/>
                <a:ext cx="270000" cy="180000"/>
              </a:xfrm>
              <a:prstGeom prst="triangle">
                <a:avLst/>
              </a:prstGeom>
              <a:solidFill>
                <a:schemeClr val="accent1">
                  <a:alpha val="25000"/>
                </a:schemeClr>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110" name="直接箭头连接符 109"/>
              <p:cNvCxnSpPr>
                <a:endCxn id="109" idx="0"/>
              </p:cNvCxnSpPr>
              <p:nvPr/>
            </p:nvCxnSpPr>
            <p:spPr>
              <a:xfrm>
                <a:off x="4134733" y="3133723"/>
                <a:ext cx="0" cy="324534"/>
              </a:xfrm>
              <a:prstGeom prst="straightConnector1">
                <a:avLst/>
              </a:prstGeom>
              <a:ln w="19050">
                <a:solidFill>
                  <a:schemeClr val="accent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1" name="直接箭头连接符 110"/>
              <p:cNvCxnSpPr/>
              <p:nvPr/>
            </p:nvCxnSpPr>
            <p:spPr>
              <a:xfrm>
                <a:off x="3492524" y="3123924"/>
                <a:ext cx="642208" cy="2734"/>
              </a:xfrm>
              <a:prstGeom prst="straightConnector1">
                <a:avLst/>
              </a:prstGeom>
              <a:ln w="19050">
                <a:solidFill>
                  <a:schemeClr val="tx1">
                    <a:lumMod val="95000"/>
                    <a:lumOff val="5000"/>
                    <a:alpha val="2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112" name="组合 111"/>
            <p:cNvGrpSpPr/>
            <p:nvPr/>
          </p:nvGrpSpPr>
          <p:grpSpPr>
            <a:xfrm>
              <a:off x="3701765" y="4546792"/>
              <a:ext cx="912208" cy="1058579"/>
              <a:chOff x="1820546" y="1233989"/>
              <a:chExt cx="912208" cy="1058579"/>
            </a:xfrm>
          </p:grpSpPr>
          <p:sp>
            <p:nvSpPr>
              <p:cNvPr id="113" name="等腰三角形 112"/>
              <p:cNvSpPr/>
              <p:nvPr/>
            </p:nvSpPr>
            <p:spPr>
              <a:xfrm rot="10800000">
                <a:off x="1820546" y="1233989"/>
                <a:ext cx="270000" cy="180000"/>
              </a:xfrm>
              <a:prstGeom prst="triangle">
                <a:avLst/>
              </a:prstGeom>
              <a:solidFill>
                <a:schemeClr val="accent6">
                  <a:alpha val="30000"/>
                </a:schemeClr>
              </a:solidFill>
              <a:ln>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114" name="直接箭头连接符 113"/>
              <p:cNvCxnSpPr>
                <a:endCxn id="113" idx="0"/>
              </p:cNvCxnSpPr>
              <p:nvPr/>
            </p:nvCxnSpPr>
            <p:spPr>
              <a:xfrm flipV="1">
                <a:off x="1955546" y="1413989"/>
                <a:ext cx="0" cy="360000"/>
              </a:xfrm>
              <a:prstGeom prst="straightConnector1">
                <a:avLst/>
              </a:prstGeom>
              <a:ln w="19050">
                <a:solidFill>
                  <a:schemeClr val="accent6"/>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5" name="等腰三角形 114"/>
              <p:cNvSpPr/>
              <p:nvPr/>
            </p:nvSpPr>
            <p:spPr>
              <a:xfrm rot="10800000" flipV="1">
                <a:off x="2462754" y="2112568"/>
                <a:ext cx="270000" cy="180000"/>
              </a:xfrm>
              <a:prstGeom prst="triangle">
                <a:avLst/>
              </a:prstGeom>
              <a:solidFill>
                <a:schemeClr val="accent1">
                  <a:alpha val="30000"/>
                </a:schemeClr>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116" name="直接箭头连接符 115"/>
              <p:cNvCxnSpPr>
                <a:endCxn id="115" idx="0"/>
              </p:cNvCxnSpPr>
              <p:nvPr/>
            </p:nvCxnSpPr>
            <p:spPr>
              <a:xfrm>
                <a:off x="2597754" y="1788034"/>
                <a:ext cx="0" cy="324534"/>
              </a:xfrm>
              <a:prstGeom prst="straightConnector1">
                <a:avLst/>
              </a:prstGeom>
              <a:ln w="19050">
                <a:solidFill>
                  <a:schemeClr val="accent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7" name="直接箭头连接符 116"/>
              <p:cNvCxnSpPr/>
              <p:nvPr/>
            </p:nvCxnSpPr>
            <p:spPr>
              <a:xfrm>
                <a:off x="1955545" y="1780443"/>
                <a:ext cx="639161" cy="2472"/>
              </a:xfrm>
              <a:prstGeom prst="straightConnector1">
                <a:avLst/>
              </a:prstGeom>
              <a:ln w="19050">
                <a:solidFill>
                  <a:schemeClr val="tx1">
                    <a:lumMod val="95000"/>
                    <a:lumOff val="5000"/>
                    <a:alpha val="3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118" name="组合 117"/>
            <p:cNvGrpSpPr/>
            <p:nvPr/>
          </p:nvGrpSpPr>
          <p:grpSpPr>
            <a:xfrm>
              <a:off x="4022720" y="4546792"/>
              <a:ext cx="912208" cy="1058579"/>
              <a:chOff x="1820546" y="1233989"/>
              <a:chExt cx="912208" cy="1058579"/>
            </a:xfrm>
          </p:grpSpPr>
          <p:sp>
            <p:nvSpPr>
              <p:cNvPr id="119" name="等腰三角形 118"/>
              <p:cNvSpPr/>
              <p:nvPr/>
            </p:nvSpPr>
            <p:spPr>
              <a:xfrm rot="10800000">
                <a:off x="1820546" y="1233989"/>
                <a:ext cx="270000" cy="180000"/>
              </a:xfrm>
              <a:prstGeom prst="triangle">
                <a:avLst/>
              </a:prstGeom>
              <a:solidFill>
                <a:schemeClr val="accent6">
                  <a:alpha val="35000"/>
                </a:schemeClr>
              </a:solidFill>
              <a:ln>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120" name="直接箭头连接符 119"/>
              <p:cNvCxnSpPr>
                <a:endCxn id="119" idx="0"/>
              </p:cNvCxnSpPr>
              <p:nvPr/>
            </p:nvCxnSpPr>
            <p:spPr>
              <a:xfrm flipV="1">
                <a:off x="1955546" y="1413989"/>
                <a:ext cx="0" cy="360000"/>
              </a:xfrm>
              <a:prstGeom prst="straightConnector1">
                <a:avLst/>
              </a:prstGeom>
              <a:ln w="19050">
                <a:solidFill>
                  <a:schemeClr val="accent6"/>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1" name="等腰三角形 120"/>
              <p:cNvSpPr/>
              <p:nvPr/>
            </p:nvSpPr>
            <p:spPr>
              <a:xfrm rot="10800000" flipV="1">
                <a:off x="2462754" y="2112568"/>
                <a:ext cx="270000" cy="180000"/>
              </a:xfrm>
              <a:prstGeom prst="triangle">
                <a:avLst/>
              </a:prstGeom>
              <a:solidFill>
                <a:schemeClr val="accent1">
                  <a:alpha val="35000"/>
                </a:schemeClr>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122" name="直接箭头连接符 121"/>
              <p:cNvCxnSpPr>
                <a:endCxn id="121" idx="0"/>
              </p:cNvCxnSpPr>
              <p:nvPr/>
            </p:nvCxnSpPr>
            <p:spPr>
              <a:xfrm>
                <a:off x="2597754" y="1788034"/>
                <a:ext cx="0" cy="324534"/>
              </a:xfrm>
              <a:prstGeom prst="straightConnector1">
                <a:avLst/>
              </a:prstGeom>
              <a:ln w="19050">
                <a:solidFill>
                  <a:schemeClr val="accent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3" name="直接箭头连接符 122"/>
              <p:cNvCxnSpPr/>
              <p:nvPr/>
            </p:nvCxnSpPr>
            <p:spPr>
              <a:xfrm>
                <a:off x="1953463" y="1780443"/>
                <a:ext cx="643622" cy="2210"/>
              </a:xfrm>
              <a:prstGeom prst="straightConnector1">
                <a:avLst/>
              </a:prstGeom>
              <a:ln w="19050">
                <a:solidFill>
                  <a:schemeClr val="tx1">
                    <a:lumMod val="95000"/>
                    <a:lumOff val="5000"/>
                    <a:alpha val="3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124" name="组合 123"/>
            <p:cNvGrpSpPr/>
            <p:nvPr/>
          </p:nvGrpSpPr>
          <p:grpSpPr>
            <a:xfrm>
              <a:off x="4343675" y="4546792"/>
              <a:ext cx="912208" cy="1058579"/>
              <a:chOff x="1820546" y="1233989"/>
              <a:chExt cx="912208" cy="1058579"/>
            </a:xfrm>
          </p:grpSpPr>
          <p:sp>
            <p:nvSpPr>
              <p:cNvPr id="125" name="等腰三角形 124"/>
              <p:cNvSpPr/>
              <p:nvPr/>
            </p:nvSpPr>
            <p:spPr>
              <a:xfrm rot="10800000">
                <a:off x="1820546" y="1233989"/>
                <a:ext cx="270000" cy="180000"/>
              </a:xfrm>
              <a:prstGeom prst="triangle">
                <a:avLst/>
              </a:prstGeom>
              <a:solidFill>
                <a:schemeClr val="accent6">
                  <a:alpha val="40000"/>
                </a:schemeClr>
              </a:solidFill>
              <a:ln>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126" name="直接箭头连接符 125"/>
              <p:cNvCxnSpPr>
                <a:endCxn id="125" idx="0"/>
              </p:cNvCxnSpPr>
              <p:nvPr/>
            </p:nvCxnSpPr>
            <p:spPr>
              <a:xfrm flipV="1">
                <a:off x="1955546" y="1413989"/>
                <a:ext cx="0" cy="360000"/>
              </a:xfrm>
              <a:prstGeom prst="straightConnector1">
                <a:avLst/>
              </a:prstGeom>
              <a:ln w="19050">
                <a:solidFill>
                  <a:schemeClr val="accent6"/>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7" name="等腰三角形 126"/>
              <p:cNvSpPr/>
              <p:nvPr/>
            </p:nvSpPr>
            <p:spPr>
              <a:xfrm rot="10800000" flipV="1">
                <a:off x="2462754" y="2112568"/>
                <a:ext cx="270000" cy="180000"/>
              </a:xfrm>
              <a:prstGeom prst="triangle">
                <a:avLst/>
              </a:prstGeom>
              <a:solidFill>
                <a:schemeClr val="accent1">
                  <a:alpha val="40000"/>
                </a:schemeClr>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128" name="直接箭头连接符 127"/>
              <p:cNvCxnSpPr>
                <a:endCxn id="127" idx="0"/>
              </p:cNvCxnSpPr>
              <p:nvPr/>
            </p:nvCxnSpPr>
            <p:spPr>
              <a:xfrm>
                <a:off x="2597754" y="1788034"/>
                <a:ext cx="0" cy="324534"/>
              </a:xfrm>
              <a:prstGeom prst="straightConnector1">
                <a:avLst/>
              </a:prstGeom>
              <a:ln w="19050">
                <a:solidFill>
                  <a:schemeClr val="accent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9" name="直接箭头连接符 128"/>
              <p:cNvCxnSpPr/>
              <p:nvPr/>
            </p:nvCxnSpPr>
            <p:spPr>
              <a:xfrm>
                <a:off x="1955546" y="1780443"/>
                <a:ext cx="648003" cy="525"/>
              </a:xfrm>
              <a:prstGeom prst="straightConnector1">
                <a:avLst/>
              </a:prstGeom>
              <a:ln w="19050">
                <a:solidFill>
                  <a:schemeClr val="tx1">
                    <a:lumMod val="95000"/>
                    <a:lumOff val="5000"/>
                    <a:alpha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30" name="组合 129"/>
            <p:cNvGrpSpPr/>
            <p:nvPr/>
          </p:nvGrpSpPr>
          <p:grpSpPr>
            <a:xfrm>
              <a:off x="4667012" y="4546792"/>
              <a:ext cx="912208" cy="1058579"/>
              <a:chOff x="1820546" y="1233989"/>
              <a:chExt cx="912208" cy="1058579"/>
            </a:xfrm>
          </p:grpSpPr>
          <p:sp>
            <p:nvSpPr>
              <p:cNvPr id="131" name="等腰三角形 130"/>
              <p:cNvSpPr/>
              <p:nvPr/>
            </p:nvSpPr>
            <p:spPr>
              <a:xfrm rot="10800000">
                <a:off x="1820546" y="1233989"/>
                <a:ext cx="270000" cy="180000"/>
              </a:xfrm>
              <a:prstGeom prst="triangle">
                <a:avLst/>
              </a:prstGeom>
              <a:solidFill>
                <a:schemeClr val="accent6">
                  <a:alpha val="45000"/>
                </a:schemeClr>
              </a:solidFill>
              <a:ln>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132" name="直接箭头连接符 131"/>
              <p:cNvCxnSpPr>
                <a:endCxn id="131" idx="0"/>
              </p:cNvCxnSpPr>
              <p:nvPr/>
            </p:nvCxnSpPr>
            <p:spPr>
              <a:xfrm flipV="1">
                <a:off x="1955546" y="1413989"/>
                <a:ext cx="0" cy="360000"/>
              </a:xfrm>
              <a:prstGeom prst="straightConnector1">
                <a:avLst/>
              </a:prstGeom>
              <a:ln w="19050">
                <a:solidFill>
                  <a:schemeClr val="accent6"/>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3" name="等腰三角形 132"/>
              <p:cNvSpPr/>
              <p:nvPr/>
            </p:nvSpPr>
            <p:spPr>
              <a:xfrm rot="10800000" flipV="1">
                <a:off x="2462754" y="2112568"/>
                <a:ext cx="270000" cy="180000"/>
              </a:xfrm>
              <a:prstGeom prst="triangle">
                <a:avLst/>
              </a:prstGeom>
              <a:solidFill>
                <a:schemeClr val="accent1">
                  <a:alpha val="45000"/>
                </a:schemeClr>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134" name="直接箭头连接符 133"/>
              <p:cNvCxnSpPr>
                <a:endCxn id="133" idx="0"/>
              </p:cNvCxnSpPr>
              <p:nvPr/>
            </p:nvCxnSpPr>
            <p:spPr>
              <a:xfrm>
                <a:off x="2597754" y="1788034"/>
                <a:ext cx="0" cy="324534"/>
              </a:xfrm>
              <a:prstGeom prst="straightConnector1">
                <a:avLst/>
              </a:prstGeom>
              <a:ln w="19050">
                <a:solidFill>
                  <a:schemeClr val="accent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5" name="直接箭头连接符 134"/>
              <p:cNvCxnSpPr/>
              <p:nvPr/>
            </p:nvCxnSpPr>
            <p:spPr>
              <a:xfrm>
                <a:off x="1952793" y="1780443"/>
                <a:ext cx="646399" cy="2210"/>
              </a:xfrm>
              <a:prstGeom prst="straightConnector1">
                <a:avLst/>
              </a:prstGeom>
              <a:ln w="19050">
                <a:solidFill>
                  <a:schemeClr val="tx1">
                    <a:lumMod val="95000"/>
                    <a:lumOff val="5000"/>
                    <a:alpha val="4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136" name="组合 135"/>
            <p:cNvGrpSpPr/>
            <p:nvPr/>
          </p:nvGrpSpPr>
          <p:grpSpPr>
            <a:xfrm>
              <a:off x="5834428" y="4546267"/>
              <a:ext cx="912208" cy="1058579"/>
              <a:chOff x="1820546" y="1233989"/>
              <a:chExt cx="912208" cy="1058579"/>
            </a:xfrm>
          </p:grpSpPr>
          <p:sp>
            <p:nvSpPr>
              <p:cNvPr id="137" name="等腰三角形 136"/>
              <p:cNvSpPr/>
              <p:nvPr/>
            </p:nvSpPr>
            <p:spPr>
              <a:xfrm rot="10800000">
                <a:off x="1820546" y="1233989"/>
                <a:ext cx="270000" cy="180000"/>
              </a:xfrm>
              <a:prstGeom prst="triangle">
                <a:avLst/>
              </a:prstGeom>
              <a:solidFill>
                <a:schemeClr val="accent6">
                  <a:alpha val="50000"/>
                </a:schemeClr>
              </a:solidFill>
              <a:ln>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138" name="直接箭头连接符 137"/>
              <p:cNvCxnSpPr>
                <a:endCxn id="137" idx="0"/>
              </p:cNvCxnSpPr>
              <p:nvPr/>
            </p:nvCxnSpPr>
            <p:spPr>
              <a:xfrm flipV="1">
                <a:off x="1955546" y="1413989"/>
                <a:ext cx="0" cy="360000"/>
              </a:xfrm>
              <a:prstGeom prst="straightConnector1">
                <a:avLst/>
              </a:prstGeom>
              <a:ln w="19050">
                <a:solidFill>
                  <a:schemeClr val="accent6"/>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9" name="等腰三角形 138"/>
              <p:cNvSpPr/>
              <p:nvPr/>
            </p:nvSpPr>
            <p:spPr>
              <a:xfrm rot="10800000" flipV="1">
                <a:off x="2462754" y="2112568"/>
                <a:ext cx="270000" cy="180000"/>
              </a:xfrm>
              <a:prstGeom prst="triangle">
                <a:avLst/>
              </a:prstGeom>
              <a:solidFill>
                <a:schemeClr val="accent1">
                  <a:alpha val="50000"/>
                </a:schemeClr>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140" name="直接箭头连接符 139"/>
              <p:cNvCxnSpPr>
                <a:endCxn id="139" idx="0"/>
              </p:cNvCxnSpPr>
              <p:nvPr/>
            </p:nvCxnSpPr>
            <p:spPr>
              <a:xfrm>
                <a:off x="2597754" y="1788034"/>
                <a:ext cx="0" cy="324534"/>
              </a:xfrm>
              <a:prstGeom prst="straightConnector1">
                <a:avLst/>
              </a:prstGeom>
              <a:ln w="19050">
                <a:solidFill>
                  <a:schemeClr val="accent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1" name="直接箭头连接符 140"/>
              <p:cNvCxnSpPr/>
              <p:nvPr/>
            </p:nvCxnSpPr>
            <p:spPr>
              <a:xfrm>
                <a:off x="1955546" y="1780968"/>
                <a:ext cx="642208" cy="0"/>
              </a:xfrm>
              <a:prstGeom prst="straightConnector1">
                <a:avLst/>
              </a:prstGeom>
              <a:ln w="19050">
                <a:solidFill>
                  <a:schemeClr val="tx1">
                    <a:lumMod val="95000"/>
                    <a:lumOff val="5000"/>
                    <a:alpha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142" name="组合 141"/>
            <p:cNvGrpSpPr/>
            <p:nvPr/>
          </p:nvGrpSpPr>
          <p:grpSpPr>
            <a:xfrm>
              <a:off x="6163345" y="4546267"/>
              <a:ext cx="920148" cy="1058579"/>
              <a:chOff x="1820546" y="1233989"/>
              <a:chExt cx="920148" cy="1058579"/>
            </a:xfrm>
          </p:grpSpPr>
          <p:sp>
            <p:nvSpPr>
              <p:cNvPr id="143" name="等腰三角形 142"/>
              <p:cNvSpPr/>
              <p:nvPr/>
            </p:nvSpPr>
            <p:spPr>
              <a:xfrm rot="10800000">
                <a:off x="1820546" y="1233989"/>
                <a:ext cx="270000" cy="180000"/>
              </a:xfrm>
              <a:prstGeom prst="triangle">
                <a:avLst/>
              </a:prstGeom>
              <a:solidFill>
                <a:schemeClr val="accent6">
                  <a:alpha val="55000"/>
                </a:schemeClr>
              </a:solidFill>
              <a:ln>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144" name="直接箭头连接符 143"/>
              <p:cNvCxnSpPr>
                <a:endCxn id="143" idx="0"/>
              </p:cNvCxnSpPr>
              <p:nvPr/>
            </p:nvCxnSpPr>
            <p:spPr>
              <a:xfrm flipV="1">
                <a:off x="1955546" y="1413989"/>
                <a:ext cx="0" cy="360000"/>
              </a:xfrm>
              <a:prstGeom prst="straightConnector1">
                <a:avLst/>
              </a:prstGeom>
              <a:ln w="19050">
                <a:solidFill>
                  <a:schemeClr val="accent6"/>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5" name="等腰三角形 144"/>
              <p:cNvSpPr/>
              <p:nvPr/>
            </p:nvSpPr>
            <p:spPr>
              <a:xfrm rot="10800000" flipV="1">
                <a:off x="2470694" y="2112568"/>
                <a:ext cx="270000" cy="180000"/>
              </a:xfrm>
              <a:prstGeom prst="triangle">
                <a:avLst/>
              </a:prstGeom>
              <a:solidFill>
                <a:schemeClr val="accent1">
                  <a:alpha val="55000"/>
                </a:schemeClr>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146" name="直接箭头连接符 145"/>
              <p:cNvCxnSpPr>
                <a:endCxn id="145" idx="0"/>
              </p:cNvCxnSpPr>
              <p:nvPr/>
            </p:nvCxnSpPr>
            <p:spPr>
              <a:xfrm>
                <a:off x="2605694" y="1788034"/>
                <a:ext cx="0" cy="324534"/>
              </a:xfrm>
              <a:prstGeom prst="straightConnector1">
                <a:avLst/>
              </a:prstGeom>
              <a:ln w="19050">
                <a:solidFill>
                  <a:schemeClr val="accent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7" name="直接箭头连接符 146"/>
              <p:cNvCxnSpPr/>
              <p:nvPr/>
            </p:nvCxnSpPr>
            <p:spPr>
              <a:xfrm>
                <a:off x="1955546" y="1780968"/>
                <a:ext cx="650691" cy="0"/>
              </a:xfrm>
              <a:prstGeom prst="straightConnector1">
                <a:avLst/>
              </a:prstGeom>
              <a:ln w="19050">
                <a:solidFill>
                  <a:schemeClr val="tx1">
                    <a:lumMod val="95000"/>
                    <a:lumOff val="5000"/>
                    <a:alpha val="5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148" name="组合 147"/>
            <p:cNvGrpSpPr/>
            <p:nvPr/>
          </p:nvGrpSpPr>
          <p:grpSpPr>
            <a:xfrm>
              <a:off x="6477976" y="4546267"/>
              <a:ext cx="912208" cy="1058579"/>
              <a:chOff x="1820546" y="1233989"/>
              <a:chExt cx="912208" cy="1058579"/>
            </a:xfrm>
          </p:grpSpPr>
          <p:sp>
            <p:nvSpPr>
              <p:cNvPr id="149" name="等腰三角形 148"/>
              <p:cNvSpPr/>
              <p:nvPr/>
            </p:nvSpPr>
            <p:spPr>
              <a:xfrm rot="10800000">
                <a:off x="1820546" y="1233989"/>
                <a:ext cx="270000" cy="180000"/>
              </a:xfrm>
              <a:prstGeom prst="triangle">
                <a:avLst/>
              </a:prstGeom>
              <a:solidFill>
                <a:schemeClr val="accent6">
                  <a:alpha val="60000"/>
                </a:schemeClr>
              </a:solidFill>
              <a:ln>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150" name="直接箭头连接符 149"/>
              <p:cNvCxnSpPr>
                <a:endCxn id="149" idx="0"/>
              </p:cNvCxnSpPr>
              <p:nvPr/>
            </p:nvCxnSpPr>
            <p:spPr>
              <a:xfrm flipV="1">
                <a:off x="1955546" y="1413989"/>
                <a:ext cx="0" cy="360000"/>
              </a:xfrm>
              <a:prstGeom prst="straightConnector1">
                <a:avLst/>
              </a:prstGeom>
              <a:ln w="19050">
                <a:solidFill>
                  <a:schemeClr val="accent6"/>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1" name="等腰三角形 150"/>
              <p:cNvSpPr/>
              <p:nvPr/>
            </p:nvSpPr>
            <p:spPr>
              <a:xfrm rot="10800000" flipV="1">
                <a:off x="2462754" y="2112568"/>
                <a:ext cx="270000" cy="180000"/>
              </a:xfrm>
              <a:prstGeom prst="triangle">
                <a:avLst/>
              </a:prstGeom>
              <a:solidFill>
                <a:schemeClr val="accent1">
                  <a:alpha val="60000"/>
                </a:schemeClr>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152" name="直接箭头连接符 151"/>
              <p:cNvCxnSpPr>
                <a:endCxn id="151" idx="0"/>
              </p:cNvCxnSpPr>
              <p:nvPr/>
            </p:nvCxnSpPr>
            <p:spPr>
              <a:xfrm>
                <a:off x="2597754" y="1788034"/>
                <a:ext cx="0" cy="324534"/>
              </a:xfrm>
              <a:prstGeom prst="straightConnector1">
                <a:avLst/>
              </a:prstGeom>
              <a:ln w="19050">
                <a:solidFill>
                  <a:schemeClr val="accent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3" name="直接箭头连接符 152"/>
              <p:cNvCxnSpPr/>
              <p:nvPr/>
            </p:nvCxnSpPr>
            <p:spPr>
              <a:xfrm>
                <a:off x="1954206" y="1780968"/>
                <a:ext cx="643548" cy="0"/>
              </a:xfrm>
              <a:prstGeom prst="straightConnector1">
                <a:avLst/>
              </a:prstGeom>
              <a:ln w="19050">
                <a:solidFill>
                  <a:schemeClr val="tx1">
                    <a:lumMod val="95000"/>
                    <a:lumOff val="5000"/>
                    <a:alpha val="6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cxnSp>
          <p:nvCxnSpPr>
            <p:cNvPr id="160" name="直接连接符 159"/>
            <p:cNvCxnSpPr/>
            <p:nvPr/>
          </p:nvCxnSpPr>
          <p:spPr>
            <a:xfrm flipV="1">
              <a:off x="5579220" y="5097136"/>
              <a:ext cx="259398" cy="1"/>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61" name="直接连接符 160"/>
            <p:cNvCxnSpPr/>
            <p:nvPr/>
          </p:nvCxnSpPr>
          <p:spPr>
            <a:xfrm flipV="1">
              <a:off x="5162672" y="4731873"/>
              <a:ext cx="576000" cy="0"/>
            </a:xfrm>
            <a:prstGeom prst="line">
              <a:avLst/>
            </a:prstGeom>
            <a:ln w="34925">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162" name="直接连接符 161"/>
            <p:cNvCxnSpPr/>
            <p:nvPr/>
          </p:nvCxnSpPr>
          <p:spPr>
            <a:xfrm flipV="1">
              <a:off x="5780046" y="5424846"/>
              <a:ext cx="576000" cy="0"/>
            </a:xfrm>
            <a:prstGeom prst="line">
              <a:avLst/>
            </a:prstGeom>
            <a:ln w="34925">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164" name="文本框 163"/>
            <p:cNvSpPr txBox="1"/>
            <p:nvPr/>
          </p:nvSpPr>
          <p:spPr>
            <a:xfrm>
              <a:off x="3363387" y="4154784"/>
              <a:ext cx="340158" cy="400110"/>
            </a:xfrm>
            <a:prstGeom prst="rect">
              <a:avLst/>
            </a:prstGeom>
            <a:noFill/>
          </p:spPr>
          <p:txBody>
            <a:bodyPr wrap="none" rtlCol="0">
              <a:spAutoFit/>
            </a:bodyPr>
            <a:lstStyle/>
            <a:p>
              <a:r>
                <a:rPr lang="en-US" altLang="zh-CN" sz="2000" i="1" dirty="0">
                  <a:latin typeface="Times New Roman" panose="02020603050405020304" pitchFamily="18" charset="0"/>
                  <a:cs typeface="Times New Roman" panose="02020603050405020304" pitchFamily="18" charset="0"/>
                </a:rPr>
                <a:t>t</a:t>
              </a:r>
              <a:r>
                <a:rPr lang="en-US" altLang="zh-CN" sz="2000" i="1" baseline="-25000" dirty="0">
                  <a:latin typeface="Times New Roman" panose="02020603050405020304" pitchFamily="18" charset="0"/>
                  <a:cs typeface="Times New Roman" panose="02020603050405020304" pitchFamily="18" charset="0"/>
                </a:rPr>
                <a:t>0</a:t>
              </a:r>
              <a:endParaRPr lang="zh-CN" altLang="en-US" sz="2000" i="1" dirty="0">
                <a:latin typeface="Times New Roman" panose="02020603050405020304" pitchFamily="18" charset="0"/>
                <a:cs typeface="Times New Roman" panose="02020603050405020304" pitchFamily="18" charset="0"/>
              </a:endParaRPr>
            </a:p>
          </p:txBody>
        </p:sp>
        <p:sp>
          <p:nvSpPr>
            <p:cNvPr id="165" name="文本框 164"/>
            <p:cNvSpPr txBox="1"/>
            <p:nvPr/>
          </p:nvSpPr>
          <p:spPr>
            <a:xfrm>
              <a:off x="3687268" y="4154784"/>
              <a:ext cx="340158" cy="400110"/>
            </a:xfrm>
            <a:prstGeom prst="rect">
              <a:avLst/>
            </a:prstGeom>
            <a:noFill/>
          </p:spPr>
          <p:txBody>
            <a:bodyPr wrap="none" rtlCol="0">
              <a:spAutoFit/>
            </a:bodyPr>
            <a:lstStyle/>
            <a:p>
              <a:r>
                <a:rPr lang="en-US" altLang="zh-CN" sz="2000" i="1" dirty="0">
                  <a:latin typeface="Times New Roman" panose="02020603050405020304" pitchFamily="18" charset="0"/>
                  <a:cs typeface="Times New Roman" panose="02020603050405020304" pitchFamily="18" charset="0"/>
                </a:rPr>
                <a:t>t</a:t>
              </a:r>
              <a:r>
                <a:rPr lang="en-US" altLang="zh-CN" sz="2000" i="1" baseline="-25000" dirty="0">
                  <a:latin typeface="Times New Roman" panose="02020603050405020304" pitchFamily="18" charset="0"/>
                  <a:cs typeface="Times New Roman" panose="02020603050405020304" pitchFamily="18" charset="0"/>
                </a:rPr>
                <a:t>1</a:t>
              </a:r>
              <a:endParaRPr lang="zh-CN" altLang="en-US" sz="2000" i="1" dirty="0">
                <a:latin typeface="Times New Roman" panose="02020603050405020304" pitchFamily="18" charset="0"/>
                <a:cs typeface="Times New Roman" panose="02020603050405020304" pitchFamily="18" charset="0"/>
              </a:endParaRPr>
            </a:p>
          </p:txBody>
        </p:sp>
        <p:sp>
          <p:nvSpPr>
            <p:cNvPr id="166" name="文本框 165"/>
            <p:cNvSpPr txBox="1"/>
            <p:nvPr/>
          </p:nvSpPr>
          <p:spPr>
            <a:xfrm>
              <a:off x="4011149" y="4154784"/>
              <a:ext cx="340158" cy="400110"/>
            </a:xfrm>
            <a:prstGeom prst="rect">
              <a:avLst/>
            </a:prstGeom>
            <a:noFill/>
          </p:spPr>
          <p:txBody>
            <a:bodyPr wrap="none" rtlCol="0">
              <a:spAutoFit/>
            </a:bodyPr>
            <a:lstStyle/>
            <a:p>
              <a:r>
                <a:rPr lang="en-US" altLang="zh-CN" sz="2000" i="1" dirty="0">
                  <a:latin typeface="Times New Roman" panose="02020603050405020304" pitchFamily="18" charset="0"/>
                  <a:cs typeface="Times New Roman" panose="02020603050405020304" pitchFamily="18" charset="0"/>
                </a:rPr>
                <a:t>t</a:t>
              </a:r>
              <a:r>
                <a:rPr lang="en-US" altLang="zh-CN" sz="2000" i="1" baseline="-25000" dirty="0">
                  <a:latin typeface="Times New Roman" panose="02020603050405020304" pitchFamily="18" charset="0"/>
                  <a:cs typeface="Times New Roman" panose="02020603050405020304" pitchFamily="18" charset="0"/>
                </a:rPr>
                <a:t>2</a:t>
              </a:r>
              <a:endParaRPr lang="zh-CN" altLang="en-US" sz="2000" i="1" dirty="0">
                <a:latin typeface="Times New Roman" panose="02020603050405020304" pitchFamily="18" charset="0"/>
                <a:cs typeface="Times New Roman" panose="02020603050405020304" pitchFamily="18" charset="0"/>
              </a:endParaRPr>
            </a:p>
          </p:txBody>
        </p:sp>
        <p:sp>
          <p:nvSpPr>
            <p:cNvPr id="167" name="文本框 166"/>
            <p:cNvSpPr txBox="1"/>
            <p:nvPr/>
          </p:nvSpPr>
          <p:spPr>
            <a:xfrm>
              <a:off x="4335030" y="4154784"/>
              <a:ext cx="340158" cy="400110"/>
            </a:xfrm>
            <a:prstGeom prst="rect">
              <a:avLst/>
            </a:prstGeom>
            <a:noFill/>
          </p:spPr>
          <p:txBody>
            <a:bodyPr wrap="none" rtlCol="0">
              <a:spAutoFit/>
            </a:bodyPr>
            <a:lstStyle/>
            <a:p>
              <a:r>
                <a:rPr lang="en-US" altLang="zh-CN" sz="2000" i="1" dirty="0">
                  <a:latin typeface="Times New Roman" panose="02020603050405020304" pitchFamily="18" charset="0"/>
                  <a:cs typeface="Times New Roman" panose="02020603050405020304" pitchFamily="18" charset="0"/>
                </a:rPr>
                <a:t>t</a:t>
              </a:r>
              <a:r>
                <a:rPr lang="en-US" altLang="zh-CN" sz="2000" i="1" baseline="-25000" dirty="0">
                  <a:latin typeface="Times New Roman" panose="02020603050405020304" pitchFamily="18" charset="0"/>
                  <a:cs typeface="Times New Roman" panose="02020603050405020304" pitchFamily="18" charset="0"/>
                </a:rPr>
                <a:t>3</a:t>
              </a:r>
              <a:endParaRPr lang="zh-CN" altLang="en-US" sz="2000" i="1" dirty="0">
                <a:latin typeface="Times New Roman" panose="02020603050405020304" pitchFamily="18" charset="0"/>
                <a:cs typeface="Times New Roman" panose="02020603050405020304" pitchFamily="18" charset="0"/>
              </a:endParaRPr>
            </a:p>
          </p:txBody>
        </p:sp>
        <p:sp>
          <p:nvSpPr>
            <p:cNvPr id="168" name="文本框 167"/>
            <p:cNvSpPr txBox="1"/>
            <p:nvPr/>
          </p:nvSpPr>
          <p:spPr>
            <a:xfrm>
              <a:off x="4658910" y="4154784"/>
              <a:ext cx="340158" cy="400110"/>
            </a:xfrm>
            <a:prstGeom prst="rect">
              <a:avLst/>
            </a:prstGeom>
            <a:noFill/>
          </p:spPr>
          <p:txBody>
            <a:bodyPr wrap="none" rtlCol="0">
              <a:spAutoFit/>
            </a:bodyPr>
            <a:lstStyle/>
            <a:p>
              <a:r>
                <a:rPr lang="en-US" altLang="zh-CN" sz="2000" i="1" dirty="0">
                  <a:latin typeface="Times New Roman" panose="02020603050405020304" pitchFamily="18" charset="0"/>
                  <a:cs typeface="Times New Roman" panose="02020603050405020304" pitchFamily="18" charset="0"/>
                </a:rPr>
                <a:t>t</a:t>
              </a:r>
              <a:r>
                <a:rPr lang="en-US" altLang="zh-CN" sz="2000" i="1" baseline="-25000" dirty="0">
                  <a:latin typeface="Times New Roman" panose="02020603050405020304" pitchFamily="18" charset="0"/>
                  <a:cs typeface="Times New Roman" panose="02020603050405020304" pitchFamily="18" charset="0"/>
                </a:rPr>
                <a:t>4</a:t>
              </a:r>
              <a:endParaRPr lang="zh-CN" altLang="en-US" sz="2000" i="1" dirty="0">
                <a:latin typeface="Times New Roman" panose="02020603050405020304" pitchFamily="18" charset="0"/>
                <a:cs typeface="Times New Roman" panose="02020603050405020304" pitchFamily="18" charset="0"/>
              </a:endParaRPr>
            </a:p>
          </p:txBody>
        </p:sp>
        <p:sp>
          <p:nvSpPr>
            <p:cNvPr id="169" name="文本框 168"/>
            <p:cNvSpPr txBox="1"/>
            <p:nvPr/>
          </p:nvSpPr>
          <p:spPr>
            <a:xfrm>
              <a:off x="5708668" y="4154784"/>
              <a:ext cx="473206" cy="400110"/>
            </a:xfrm>
            <a:prstGeom prst="rect">
              <a:avLst/>
            </a:prstGeom>
            <a:noFill/>
          </p:spPr>
          <p:txBody>
            <a:bodyPr wrap="none" rtlCol="0">
              <a:spAutoFit/>
            </a:bodyPr>
            <a:lstStyle/>
            <a:p>
              <a:r>
                <a:rPr lang="en-US" altLang="zh-CN" sz="2000" i="1" dirty="0">
                  <a:latin typeface="Times New Roman" panose="02020603050405020304" pitchFamily="18" charset="0"/>
                  <a:cs typeface="Times New Roman" panose="02020603050405020304" pitchFamily="18" charset="0"/>
                </a:rPr>
                <a:t>t</a:t>
              </a:r>
              <a:r>
                <a:rPr lang="en-US" altLang="zh-CN" sz="2000" i="1" baseline="-25000" dirty="0">
                  <a:latin typeface="Times New Roman" panose="02020603050405020304" pitchFamily="18" charset="0"/>
                  <a:cs typeface="Times New Roman" panose="02020603050405020304" pitchFamily="18" charset="0"/>
                </a:rPr>
                <a:t>k-3</a:t>
              </a:r>
              <a:endParaRPr lang="zh-CN" altLang="en-US" sz="2000" i="1" dirty="0">
                <a:latin typeface="Times New Roman" panose="02020603050405020304" pitchFamily="18" charset="0"/>
                <a:cs typeface="Times New Roman" panose="02020603050405020304" pitchFamily="18" charset="0"/>
              </a:endParaRPr>
            </a:p>
          </p:txBody>
        </p:sp>
        <p:sp>
          <p:nvSpPr>
            <p:cNvPr id="170" name="文本框 169"/>
            <p:cNvSpPr txBox="1"/>
            <p:nvPr/>
          </p:nvSpPr>
          <p:spPr>
            <a:xfrm>
              <a:off x="6083059" y="4154784"/>
              <a:ext cx="473206" cy="400110"/>
            </a:xfrm>
            <a:prstGeom prst="rect">
              <a:avLst/>
            </a:prstGeom>
            <a:noFill/>
          </p:spPr>
          <p:txBody>
            <a:bodyPr wrap="none" rtlCol="0">
              <a:spAutoFit/>
            </a:bodyPr>
            <a:lstStyle/>
            <a:p>
              <a:r>
                <a:rPr lang="en-US" altLang="zh-CN" sz="2000" i="1" dirty="0">
                  <a:latin typeface="Times New Roman" panose="02020603050405020304" pitchFamily="18" charset="0"/>
                  <a:cs typeface="Times New Roman" panose="02020603050405020304" pitchFamily="18" charset="0"/>
                </a:rPr>
                <a:t>t</a:t>
              </a:r>
              <a:r>
                <a:rPr lang="en-US" altLang="zh-CN" sz="2000" i="1" baseline="-25000" dirty="0">
                  <a:latin typeface="Times New Roman" panose="02020603050405020304" pitchFamily="18" charset="0"/>
                  <a:cs typeface="Times New Roman" panose="02020603050405020304" pitchFamily="18" charset="0"/>
                </a:rPr>
                <a:t>k-2</a:t>
              </a:r>
              <a:endParaRPr lang="zh-CN" altLang="en-US" sz="2000" i="1" dirty="0">
                <a:latin typeface="Times New Roman" panose="02020603050405020304" pitchFamily="18" charset="0"/>
                <a:cs typeface="Times New Roman" panose="02020603050405020304" pitchFamily="18" charset="0"/>
              </a:endParaRPr>
            </a:p>
          </p:txBody>
        </p:sp>
        <p:sp>
          <p:nvSpPr>
            <p:cNvPr id="171" name="文本框 170"/>
            <p:cNvSpPr txBox="1"/>
            <p:nvPr/>
          </p:nvSpPr>
          <p:spPr>
            <a:xfrm>
              <a:off x="6457450" y="4154784"/>
              <a:ext cx="473206" cy="400110"/>
            </a:xfrm>
            <a:prstGeom prst="rect">
              <a:avLst/>
            </a:prstGeom>
            <a:noFill/>
          </p:spPr>
          <p:txBody>
            <a:bodyPr wrap="none" rtlCol="0">
              <a:spAutoFit/>
            </a:bodyPr>
            <a:lstStyle/>
            <a:p>
              <a:r>
                <a:rPr lang="en-US" altLang="zh-CN" sz="2000" i="1" dirty="0">
                  <a:latin typeface="Times New Roman" panose="02020603050405020304" pitchFamily="18" charset="0"/>
                  <a:cs typeface="Times New Roman" panose="02020603050405020304" pitchFamily="18" charset="0"/>
                </a:rPr>
                <a:t>t</a:t>
              </a:r>
              <a:r>
                <a:rPr lang="en-US" altLang="zh-CN" sz="2000" i="1" baseline="-25000" dirty="0">
                  <a:latin typeface="Times New Roman" panose="02020603050405020304" pitchFamily="18" charset="0"/>
                  <a:cs typeface="Times New Roman" panose="02020603050405020304" pitchFamily="18" charset="0"/>
                </a:rPr>
                <a:t>k-1</a:t>
              </a:r>
              <a:endParaRPr lang="zh-CN" altLang="en-US" sz="2000" i="1" dirty="0">
                <a:latin typeface="Times New Roman" panose="02020603050405020304" pitchFamily="18" charset="0"/>
                <a:cs typeface="Times New Roman" panose="02020603050405020304" pitchFamily="18" charset="0"/>
              </a:endParaRPr>
            </a:p>
          </p:txBody>
        </p:sp>
        <p:sp>
          <p:nvSpPr>
            <p:cNvPr id="172" name="文本框 171"/>
            <p:cNvSpPr txBox="1"/>
            <p:nvPr/>
          </p:nvSpPr>
          <p:spPr>
            <a:xfrm>
              <a:off x="6831842" y="4154784"/>
              <a:ext cx="330540" cy="400110"/>
            </a:xfrm>
            <a:prstGeom prst="rect">
              <a:avLst/>
            </a:prstGeom>
            <a:noFill/>
          </p:spPr>
          <p:txBody>
            <a:bodyPr wrap="none" rtlCol="0">
              <a:spAutoFit/>
            </a:bodyPr>
            <a:lstStyle/>
            <a:p>
              <a:r>
                <a:rPr lang="en-US" altLang="zh-CN" sz="2000" i="1" dirty="0" err="1">
                  <a:latin typeface="Times New Roman" panose="02020603050405020304" pitchFamily="18" charset="0"/>
                  <a:cs typeface="Times New Roman" panose="02020603050405020304" pitchFamily="18" charset="0"/>
                </a:rPr>
                <a:t>t</a:t>
              </a:r>
              <a:r>
                <a:rPr lang="en-US" altLang="zh-CN" sz="2000" i="1" baseline="-25000" dirty="0" err="1">
                  <a:latin typeface="Times New Roman" panose="02020603050405020304" pitchFamily="18" charset="0"/>
                  <a:cs typeface="Times New Roman" panose="02020603050405020304" pitchFamily="18" charset="0"/>
                </a:rPr>
                <a:t>k</a:t>
              </a:r>
              <a:endParaRPr lang="zh-CN" altLang="en-US" sz="2000" i="1" dirty="0">
                <a:latin typeface="Times New Roman" panose="02020603050405020304" pitchFamily="18" charset="0"/>
                <a:cs typeface="Times New Roman" panose="02020603050405020304" pitchFamily="18" charset="0"/>
              </a:endParaRPr>
            </a:p>
          </p:txBody>
        </p:sp>
        <p:sp>
          <p:nvSpPr>
            <p:cNvPr id="173" name="文本框 172"/>
            <p:cNvSpPr txBox="1"/>
            <p:nvPr/>
          </p:nvSpPr>
          <p:spPr>
            <a:xfrm>
              <a:off x="4020950" y="5505408"/>
              <a:ext cx="340158" cy="400110"/>
            </a:xfrm>
            <a:prstGeom prst="rect">
              <a:avLst/>
            </a:prstGeom>
            <a:noFill/>
          </p:spPr>
          <p:txBody>
            <a:bodyPr wrap="none" rtlCol="0">
              <a:spAutoFit/>
            </a:bodyPr>
            <a:lstStyle/>
            <a:p>
              <a:r>
                <a:rPr lang="en-US" altLang="zh-CN" sz="2000" i="1" dirty="0">
                  <a:latin typeface="Times New Roman" panose="02020603050405020304" pitchFamily="18" charset="0"/>
                  <a:cs typeface="Times New Roman" panose="02020603050405020304" pitchFamily="18" charset="0"/>
                </a:rPr>
                <a:t>t</a:t>
              </a:r>
              <a:r>
                <a:rPr lang="en-US" altLang="zh-CN" sz="2000" i="1" baseline="-25000" dirty="0">
                  <a:latin typeface="Times New Roman" panose="02020603050405020304" pitchFamily="18" charset="0"/>
                  <a:cs typeface="Times New Roman" panose="02020603050405020304" pitchFamily="18" charset="0"/>
                </a:rPr>
                <a:t>0</a:t>
              </a:r>
              <a:endParaRPr lang="zh-CN" altLang="en-US" sz="2000" i="1" dirty="0">
                <a:latin typeface="Times New Roman" panose="02020603050405020304" pitchFamily="18" charset="0"/>
                <a:cs typeface="Times New Roman" panose="02020603050405020304" pitchFamily="18" charset="0"/>
              </a:endParaRPr>
            </a:p>
          </p:txBody>
        </p:sp>
        <p:sp>
          <p:nvSpPr>
            <p:cNvPr id="174" name="文本框 173"/>
            <p:cNvSpPr txBox="1"/>
            <p:nvPr/>
          </p:nvSpPr>
          <p:spPr>
            <a:xfrm>
              <a:off x="4344831" y="5505408"/>
              <a:ext cx="340158" cy="400110"/>
            </a:xfrm>
            <a:prstGeom prst="rect">
              <a:avLst/>
            </a:prstGeom>
            <a:noFill/>
          </p:spPr>
          <p:txBody>
            <a:bodyPr wrap="none" rtlCol="0">
              <a:spAutoFit/>
            </a:bodyPr>
            <a:lstStyle/>
            <a:p>
              <a:r>
                <a:rPr lang="en-US" altLang="zh-CN" sz="2000" i="1" dirty="0">
                  <a:latin typeface="Times New Roman" panose="02020603050405020304" pitchFamily="18" charset="0"/>
                  <a:cs typeface="Times New Roman" panose="02020603050405020304" pitchFamily="18" charset="0"/>
                </a:rPr>
                <a:t>t</a:t>
              </a:r>
              <a:r>
                <a:rPr lang="en-US" altLang="zh-CN" sz="2000" i="1" baseline="-25000" dirty="0">
                  <a:latin typeface="Times New Roman" panose="02020603050405020304" pitchFamily="18" charset="0"/>
                  <a:cs typeface="Times New Roman" panose="02020603050405020304" pitchFamily="18" charset="0"/>
                </a:rPr>
                <a:t>1</a:t>
              </a:r>
              <a:endParaRPr lang="zh-CN" altLang="en-US" sz="2000" i="1" dirty="0">
                <a:latin typeface="Times New Roman" panose="02020603050405020304" pitchFamily="18" charset="0"/>
                <a:cs typeface="Times New Roman" panose="02020603050405020304" pitchFamily="18" charset="0"/>
              </a:endParaRPr>
            </a:p>
          </p:txBody>
        </p:sp>
        <p:sp>
          <p:nvSpPr>
            <p:cNvPr id="175" name="文本框 174"/>
            <p:cNvSpPr txBox="1"/>
            <p:nvPr/>
          </p:nvSpPr>
          <p:spPr>
            <a:xfrm>
              <a:off x="4668712" y="5505408"/>
              <a:ext cx="340158" cy="400110"/>
            </a:xfrm>
            <a:prstGeom prst="rect">
              <a:avLst/>
            </a:prstGeom>
            <a:noFill/>
          </p:spPr>
          <p:txBody>
            <a:bodyPr wrap="none" rtlCol="0">
              <a:spAutoFit/>
            </a:bodyPr>
            <a:lstStyle/>
            <a:p>
              <a:r>
                <a:rPr lang="en-US" altLang="zh-CN" sz="2000" i="1" dirty="0">
                  <a:latin typeface="Times New Roman" panose="02020603050405020304" pitchFamily="18" charset="0"/>
                  <a:cs typeface="Times New Roman" panose="02020603050405020304" pitchFamily="18" charset="0"/>
                </a:rPr>
                <a:t>t</a:t>
              </a:r>
              <a:r>
                <a:rPr lang="en-US" altLang="zh-CN" sz="2000" i="1" baseline="-25000" dirty="0">
                  <a:latin typeface="Times New Roman" panose="02020603050405020304" pitchFamily="18" charset="0"/>
                  <a:cs typeface="Times New Roman" panose="02020603050405020304" pitchFamily="18" charset="0"/>
                </a:rPr>
                <a:t>2</a:t>
              </a:r>
              <a:endParaRPr lang="zh-CN" altLang="en-US" sz="2000" i="1" dirty="0">
                <a:latin typeface="Times New Roman" panose="02020603050405020304" pitchFamily="18" charset="0"/>
                <a:cs typeface="Times New Roman" panose="02020603050405020304" pitchFamily="18" charset="0"/>
              </a:endParaRPr>
            </a:p>
          </p:txBody>
        </p:sp>
        <p:sp>
          <p:nvSpPr>
            <p:cNvPr id="176" name="文本框 175"/>
            <p:cNvSpPr txBox="1"/>
            <p:nvPr/>
          </p:nvSpPr>
          <p:spPr>
            <a:xfrm>
              <a:off x="4992593" y="5505408"/>
              <a:ext cx="340158" cy="400110"/>
            </a:xfrm>
            <a:prstGeom prst="rect">
              <a:avLst/>
            </a:prstGeom>
            <a:noFill/>
          </p:spPr>
          <p:txBody>
            <a:bodyPr wrap="none" rtlCol="0">
              <a:spAutoFit/>
            </a:bodyPr>
            <a:lstStyle/>
            <a:p>
              <a:r>
                <a:rPr lang="en-US" altLang="zh-CN" sz="2000" i="1" dirty="0">
                  <a:latin typeface="Times New Roman" panose="02020603050405020304" pitchFamily="18" charset="0"/>
                  <a:cs typeface="Times New Roman" panose="02020603050405020304" pitchFamily="18" charset="0"/>
                </a:rPr>
                <a:t>t</a:t>
              </a:r>
              <a:r>
                <a:rPr lang="en-US" altLang="zh-CN" sz="2000" i="1" baseline="-25000" dirty="0">
                  <a:latin typeface="Times New Roman" panose="02020603050405020304" pitchFamily="18" charset="0"/>
                  <a:cs typeface="Times New Roman" panose="02020603050405020304" pitchFamily="18" charset="0"/>
                </a:rPr>
                <a:t>3</a:t>
              </a:r>
              <a:endParaRPr lang="zh-CN" altLang="en-US" sz="2000" i="1" dirty="0">
                <a:latin typeface="Times New Roman" panose="02020603050405020304" pitchFamily="18" charset="0"/>
                <a:cs typeface="Times New Roman" panose="02020603050405020304" pitchFamily="18" charset="0"/>
              </a:endParaRPr>
            </a:p>
          </p:txBody>
        </p:sp>
        <p:sp>
          <p:nvSpPr>
            <p:cNvPr id="177" name="文本框 176"/>
            <p:cNvSpPr txBox="1"/>
            <p:nvPr/>
          </p:nvSpPr>
          <p:spPr>
            <a:xfrm>
              <a:off x="5316473" y="5505408"/>
              <a:ext cx="340158" cy="400110"/>
            </a:xfrm>
            <a:prstGeom prst="rect">
              <a:avLst/>
            </a:prstGeom>
            <a:noFill/>
          </p:spPr>
          <p:txBody>
            <a:bodyPr wrap="none" rtlCol="0">
              <a:spAutoFit/>
            </a:bodyPr>
            <a:lstStyle/>
            <a:p>
              <a:r>
                <a:rPr lang="en-US" altLang="zh-CN" sz="2000" i="1" dirty="0">
                  <a:latin typeface="Times New Roman" panose="02020603050405020304" pitchFamily="18" charset="0"/>
                  <a:cs typeface="Times New Roman" panose="02020603050405020304" pitchFamily="18" charset="0"/>
                </a:rPr>
                <a:t>t</a:t>
              </a:r>
              <a:r>
                <a:rPr lang="en-US" altLang="zh-CN" sz="2000" i="1" baseline="-25000" dirty="0">
                  <a:latin typeface="Times New Roman" panose="02020603050405020304" pitchFamily="18" charset="0"/>
                  <a:cs typeface="Times New Roman" panose="02020603050405020304" pitchFamily="18" charset="0"/>
                </a:rPr>
                <a:t>4</a:t>
              </a:r>
              <a:endParaRPr lang="zh-CN" altLang="en-US" sz="2000" i="1" dirty="0">
                <a:latin typeface="Times New Roman" panose="02020603050405020304" pitchFamily="18" charset="0"/>
                <a:cs typeface="Times New Roman" panose="02020603050405020304" pitchFamily="18" charset="0"/>
              </a:endParaRPr>
            </a:p>
          </p:txBody>
        </p:sp>
        <p:sp>
          <p:nvSpPr>
            <p:cNvPr id="178" name="文本框 177"/>
            <p:cNvSpPr txBox="1"/>
            <p:nvPr/>
          </p:nvSpPr>
          <p:spPr>
            <a:xfrm>
              <a:off x="6390220" y="5505408"/>
              <a:ext cx="473206" cy="400110"/>
            </a:xfrm>
            <a:prstGeom prst="rect">
              <a:avLst/>
            </a:prstGeom>
            <a:noFill/>
          </p:spPr>
          <p:txBody>
            <a:bodyPr wrap="none" rtlCol="0">
              <a:spAutoFit/>
            </a:bodyPr>
            <a:lstStyle/>
            <a:p>
              <a:r>
                <a:rPr lang="en-US" altLang="zh-CN" sz="2000" i="1" dirty="0">
                  <a:latin typeface="Times New Roman" panose="02020603050405020304" pitchFamily="18" charset="0"/>
                  <a:cs typeface="Times New Roman" panose="02020603050405020304" pitchFamily="18" charset="0"/>
                </a:rPr>
                <a:t>t</a:t>
              </a:r>
              <a:r>
                <a:rPr lang="en-US" altLang="zh-CN" sz="2000" i="1" baseline="-25000" dirty="0">
                  <a:latin typeface="Times New Roman" panose="02020603050405020304" pitchFamily="18" charset="0"/>
                  <a:cs typeface="Times New Roman" panose="02020603050405020304" pitchFamily="18" charset="0"/>
                </a:rPr>
                <a:t>k-3</a:t>
              </a:r>
              <a:endParaRPr lang="zh-CN" altLang="en-US" sz="2000" i="1" dirty="0">
                <a:latin typeface="Times New Roman" panose="02020603050405020304" pitchFamily="18" charset="0"/>
                <a:cs typeface="Times New Roman" panose="02020603050405020304" pitchFamily="18" charset="0"/>
              </a:endParaRPr>
            </a:p>
          </p:txBody>
        </p:sp>
        <p:sp>
          <p:nvSpPr>
            <p:cNvPr id="179" name="文本框 178"/>
            <p:cNvSpPr txBox="1"/>
            <p:nvPr/>
          </p:nvSpPr>
          <p:spPr>
            <a:xfrm>
              <a:off x="6751911" y="5505408"/>
              <a:ext cx="473206" cy="400110"/>
            </a:xfrm>
            <a:prstGeom prst="rect">
              <a:avLst/>
            </a:prstGeom>
            <a:noFill/>
          </p:spPr>
          <p:txBody>
            <a:bodyPr wrap="none" rtlCol="0">
              <a:spAutoFit/>
            </a:bodyPr>
            <a:lstStyle/>
            <a:p>
              <a:r>
                <a:rPr lang="en-US" altLang="zh-CN" sz="2000" i="1" dirty="0">
                  <a:latin typeface="Times New Roman" panose="02020603050405020304" pitchFamily="18" charset="0"/>
                  <a:cs typeface="Times New Roman" panose="02020603050405020304" pitchFamily="18" charset="0"/>
                </a:rPr>
                <a:t>t</a:t>
              </a:r>
              <a:r>
                <a:rPr lang="en-US" altLang="zh-CN" sz="2000" i="1" baseline="-25000" dirty="0">
                  <a:latin typeface="Times New Roman" panose="02020603050405020304" pitchFamily="18" charset="0"/>
                  <a:cs typeface="Times New Roman" panose="02020603050405020304" pitchFamily="18" charset="0"/>
                </a:rPr>
                <a:t>k-2</a:t>
              </a:r>
              <a:endParaRPr lang="zh-CN" altLang="en-US" sz="2000" i="1" dirty="0">
                <a:latin typeface="Times New Roman" panose="02020603050405020304" pitchFamily="18" charset="0"/>
                <a:cs typeface="Times New Roman" panose="02020603050405020304" pitchFamily="18" charset="0"/>
              </a:endParaRPr>
            </a:p>
          </p:txBody>
        </p:sp>
        <p:sp>
          <p:nvSpPr>
            <p:cNvPr id="180" name="文本框 179"/>
            <p:cNvSpPr txBox="1"/>
            <p:nvPr/>
          </p:nvSpPr>
          <p:spPr>
            <a:xfrm>
              <a:off x="7113602" y="5505408"/>
              <a:ext cx="473206" cy="400110"/>
            </a:xfrm>
            <a:prstGeom prst="rect">
              <a:avLst/>
            </a:prstGeom>
            <a:noFill/>
          </p:spPr>
          <p:txBody>
            <a:bodyPr wrap="none" rtlCol="0">
              <a:spAutoFit/>
            </a:bodyPr>
            <a:lstStyle/>
            <a:p>
              <a:r>
                <a:rPr lang="en-US" altLang="zh-CN" sz="2000" i="1" dirty="0">
                  <a:latin typeface="Times New Roman" panose="02020603050405020304" pitchFamily="18" charset="0"/>
                  <a:cs typeface="Times New Roman" panose="02020603050405020304" pitchFamily="18" charset="0"/>
                </a:rPr>
                <a:t>t</a:t>
              </a:r>
              <a:r>
                <a:rPr lang="en-US" altLang="zh-CN" sz="2000" i="1" baseline="-25000" dirty="0">
                  <a:latin typeface="Times New Roman" panose="02020603050405020304" pitchFamily="18" charset="0"/>
                  <a:cs typeface="Times New Roman" panose="02020603050405020304" pitchFamily="18" charset="0"/>
                </a:rPr>
                <a:t>k-1</a:t>
              </a:r>
              <a:endParaRPr lang="zh-CN" altLang="en-US" sz="2000" i="1" dirty="0">
                <a:latin typeface="Times New Roman" panose="02020603050405020304" pitchFamily="18" charset="0"/>
                <a:cs typeface="Times New Roman" panose="02020603050405020304" pitchFamily="18" charset="0"/>
              </a:endParaRPr>
            </a:p>
          </p:txBody>
        </p:sp>
        <p:sp>
          <p:nvSpPr>
            <p:cNvPr id="181" name="文本框 180"/>
            <p:cNvSpPr txBox="1"/>
            <p:nvPr/>
          </p:nvSpPr>
          <p:spPr>
            <a:xfrm>
              <a:off x="7475294" y="5505408"/>
              <a:ext cx="330540" cy="400110"/>
            </a:xfrm>
            <a:prstGeom prst="rect">
              <a:avLst/>
            </a:prstGeom>
            <a:noFill/>
          </p:spPr>
          <p:txBody>
            <a:bodyPr wrap="none" rtlCol="0">
              <a:spAutoFit/>
            </a:bodyPr>
            <a:lstStyle/>
            <a:p>
              <a:r>
                <a:rPr lang="en-US" altLang="zh-CN" sz="2000" i="1" dirty="0" err="1">
                  <a:latin typeface="Times New Roman" panose="02020603050405020304" pitchFamily="18" charset="0"/>
                  <a:cs typeface="Times New Roman" panose="02020603050405020304" pitchFamily="18" charset="0"/>
                </a:rPr>
                <a:t>t</a:t>
              </a:r>
              <a:r>
                <a:rPr lang="en-US" altLang="zh-CN" sz="2000" i="1" baseline="-25000" dirty="0" err="1">
                  <a:latin typeface="Times New Roman" panose="02020603050405020304" pitchFamily="18" charset="0"/>
                  <a:cs typeface="Times New Roman" panose="02020603050405020304" pitchFamily="18" charset="0"/>
                </a:rPr>
                <a:t>k</a:t>
              </a:r>
              <a:endParaRPr lang="zh-CN" altLang="en-US" sz="2000" i="1" dirty="0">
                <a:latin typeface="Times New Roman" panose="020206030504050203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B591F4FA-7183-482E-85A8-6C5F13B70417}"/>
              </a:ext>
            </a:extLst>
          </p:cNvPr>
          <p:cNvGrpSpPr/>
          <p:nvPr/>
        </p:nvGrpSpPr>
        <p:grpSpPr>
          <a:xfrm>
            <a:off x="3365624" y="4453436"/>
            <a:ext cx="939812" cy="1238982"/>
            <a:chOff x="3365624" y="4453436"/>
            <a:chExt cx="939812" cy="1238982"/>
          </a:xfrm>
        </p:grpSpPr>
        <p:grpSp>
          <p:nvGrpSpPr>
            <p:cNvPr id="154" name="组合 153"/>
            <p:cNvGrpSpPr/>
            <p:nvPr/>
          </p:nvGrpSpPr>
          <p:grpSpPr>
            <a:xfrm>
              <a:off x="3377536" y="4546618"/>
              <a:ext cx="912208" cy="1058579"/>
              <a:chOff x="753746" y="2532054"/>
              <a:chExt cx="912208" cy="1058579"/>
            </a:xfrm>
          </p:grpSpPr>
          <p:sp>
            <p:nvSpPr>
              <p:cNvPr id="155" name="等腰三角形 154"/>
              <p:cNvSpPr/>
              <p:nvPr/>
            </p:nvSpPr>
            <p:spPr>
              <a:xfrm rot="10800000">
                <a:off x="753746" y="2532054"/>
                <a:ext cx="270000" cy="180000"/>
              </a:xfrm>
              <a:prstGeom prst="triangl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156" name="直接箭头连接符 155"/>
              <p:cNvCxnSpPr>
                <a:endCxn id="155" idx="0"/>
              </p:cNvCxnSpPr>
              <p:nvPr/>
            </p:nvCxnSpPr>
            <p:spPr>
              <a:xfrm flipV="1">
                <a:off x="888746" y="2712054"/>
                <a:ext cx="0" cy="360000"/>
              </a:xfrm>
              <a:prstGeom prst="straightConnector1">
                <a:avLst/>
              </a:prstGeom>
              <a:ln w="1905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7" name="等腰三角形 156"/>
              <p:cNvSpPr/>
              <p:nvPr/>
            </p:nvSpPr>
            <p:spPr>
              <a:xfrm rot="10800000" flipV="1">
                <a:off x="1395954" y="3410633"/>
                <a:ext cx="270000" cy="180000"/>
              </a:xfrm>
              <a:prstGeom prst="triangl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158" name="直接箭头连接符 157"/>
              <p:cNvCxnSpPr>
                <a:endCxn id="157" idx="0"/>
              </p:cNvCxnSpPr>
              <p:nvPr/>
            </p:nvCxnSpPr>
            <p:spPr>
              <a:xfrm>
                <a:off x="1530954" y="3086099"/>
                <a:ext cx="0" cy="360000"/>
              </a:xfrm>
              <a:prstGeom prst="straightConnector1">
                <a:avLst/>
              </a:prstGeom>
              <a:ln w="19050">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9" name="直接箭头连接符 158"/>
              <p:cNvCxnSpPr/>
              <p:nvPr/>
            </p:nvCxnSpPr>
            <p:spPr>
              <a:xfrm>
                <a:off x="888746" y="3079033"/>
                <a:ext cx="637907" cy="0"/>
              </a:xfrm>
              <a:prstGeom prst="straightConnector1">
                <a:avLst/>
              </a:prstGeom>
              <a:ln w="19050">
                <a:solidFill>
                  <a:schemeClr val="tx1">
                    <a:lumMod val="95000"/>
                    <a:lumOff val="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sp>
          <p:nvSpPr>
            <p:cNvPr id="188" name="文本框 187"/>
            <p:cNvSpPr txBox="1"/>
            <p:nvPr/>
          </p:nvSpPr>
          <p:spPr>
            <a:xfrm>
              <a:off x="3365624" y="4453436"/>
              <a:ext cx="298480" cy="338554"/>
            </a:xfrm>
            <a:prstGeom prst="rect">
              <a:avLst/>
            </a:prstGeom>
            <a:noFill/>
          </p:spPr>
          <p:txBody>
            <a:bodyPr wrap="none" rtlCol="0">
              <a:spAutoFit/>
            </a:bodyPr>
            <a:lstStyle/>
            <a:p>
              <a:r>
                <a:rPr lang="en-US" altLang="zh-CN" sz="1600" dirty="0">
                  <a:solidFill>
                    <a:schemeClr val="bg1"/>
                  </a:solidFill>
                  <a:latin typeface="Arial" panose="020B0604020202020204" pitchFamily="34" charset="0"/>
                  <a:cs typeface="Arial" panose="020B0604020202020204" pitchFamily="34" charset="0"/>
                </a:rPr>
                <a:t>1</a:t>
              </a:r>
              <a:endParaRPr lang="zh-CN" altLang="en-US" sz="1600" dirty="0">
                <a:solidFill>
                  <a:schemeClr val="bg1"/>
                </a:solidFill>
                <a:latin typeface="Arial" panose="020B0604020202020204" pitchFamily="34" charset="0"/>
                <a:cs typeface="Arial" panose="020B0604020202020204" pitchFamily="34" charset="0"/>
              </a:endParaRPr>
            </a:p>
          </p:txBody>
        </p:sp>
        <p:sp>
          <p:nvSpPr>
            <p:cNvPr id="189" name="文本框 188"/>
            <p:cNvSpPr txBox="1"/>
            <p:nvPr/>
          </p:nvSpPr>
          <p:spPr>
            <a:xfrm>
              <a:off x="4021384" y="5384641"/>
              <a:ext cx="284052" cy="307777"/>
            </a:xfrm>
            <a:prstGeom prst="rect">
              <a:avLst/>
            </a:prstGeom>
            <a:noFill/>
          </p:spPr>
          <p:txBody>
            <a:bodyPr wrap="none" rtlCol="0">
              <a:spAutoFit/>
            </a:bodyPr>
            <a:lstStyle/>
            <a:p>
              <a:r>
                <a:rPr lang="en-US" altLang="zh-CN" sz="1400" dirty="0">
                  <a:solidFill>
                    <a:schemeClr val="bg1"/>
                  </a:solidFill>
                  <a:latin typeface="Arial" panose="020B0604020202020204" pitchFamily="34" charset="0"/>
                  <a:cs typeface="Arial" panose="020B0604020202020204" pitchFamily="34" charset="0"/>
                </a:rPr>
                <a:t>2</a:t>
              </a:r>
              <a:endParaRPr lang="zh-CN" altLang="en-US" sz="1400" dirty="0">
                <a:solidFill>
                  <a:schemeClr val="bg1"/>
                </a:solidFill>
                <a:latin typeface="Arial" panose="020B0604020202020204" pitchFamily="34" charset="0"/>
                <a:cs typeface="Arial" panose="020B0604020202020204" pitchFamily="34" charset="0"/>
              </a:endParaRPr>
            </a:p>
          </p:txBody>
        </p:sp>
      </p:grpSp>
      <p:sp>
        <p:nvSpPr>
          <p:cNvPr id="190" name="左大括号 189"/>
          <p:cNvSpPr/>
          <p:nvPr/>
        </p:nvSpPr>
        <p:spPr>
          <a:xfrm rot="16200000">
            <a:off x="3741981" y="4905543"/>
            <a:ext cx="174262" cy="659083"/>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000" dirty="0"/>
          </a:p>
        </p:txBody>
      </p:sp>
      <p:sp>
        <p:nvSpPr>
          <p:cNvPr id="191" name="文本框 190"/>
          <p:cNvSpPr txBox="1"/>
          <p:nvPr/>
        </p:nvSpPr>
        <p:spPr>
          <a:xfrm>
            <a:off x="3576057" y="5231639"/>
            <a:ext cx="478016" cy="400110"/>
          </a:xfrm>
          <a:prstGeom prst="rect">
            <a:avLst/>
          </a:prstGeom>
          <a:noFill/>
        </p:spPr>
        <p:txBody>
          <a:bodyPr wrap="none" rtlCol="0">
            <a:spAutoFit/>
          </a:bodyPr>
          <a:lstStyle/>
          <a:p>
            <a:r>
              <a:rPr lang="en-US" altLang="zh-CN" sz="2000" dirty="0" err="1">
                <a:latin typeface="Times New Roman" panose="02020603050405020304" pitchFamily="18" charset="0"/>
                <a:cs typeface="Times New Roman" panose="02020603050405020304" pitchFamily="18" charset="0"/>
              </a:rPr>
              <a:t>Δ</a:t>
            </a:r>
            <a:r>
              <a:rPr lang="en-US" altLang="zh-CN" sz="2000" i="1" dirty="0" err="1">
                <a:latin typeface="Times New Roman" panose="02020603050405020304" pitchFamily="18" charset="0"/>
                <a:cs typeface="Times New Roman" panose="02020603050405020304" pitchFamily="18" charset="0"/>
              </a:rPr>
              <a:t>d</a:t>
            </a:r>
            <a:endParaRPr lang="zh-CN" altLang="en-US" sz="2000" i="1" dirty="0">
              <a:latin typeface="Times New Roman" panose="02020603050405020304" pitchFamily="18" charset="0"/>
              <a:cs typeface="Times New Roman" panose="02020603050405020304" pitchFamily="18" charset="0"/>
            </a:endParaRPr>
          </a:p>
        </p:txBody>
      </p:sp>
      <p:sp>
        <p:nvSpPr>
          <p:cNvPr id="192" name="左大括号 189">
            <a:extLst>
              <a:ext uri="{FF2B5EF4-FFF2-40B4-BE49-F238E27FC236}">
                <a16:creationId xmlns:a16="http://schemas.microsoft.com/office/drawing/2014/main" id="{B6644AB1-7220-4C1C-BB6E-58143A42BB3D}"/>
              </a:ext>
            </a:extLst>
          </p:cNvPr>
          <p:cNvSpPr/>
          <p:nvPr/>
        </p:nvSpPr>
        <p:spPr>
          <a:xfrm rot="5400000">
            <a:off x="3774117" y="3850271"/>
            <a:ext cx="174262" cy="659083"/>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000" dirty="0"/>
          </a:p>
        </p:txBody>
      </p:sp>
      <p:sp>
        <p:nvSpPr>
          <p:cNvPr id="193" name="文本框 190">
            <a:extLst>
              <a:ext uri="{FF2B5EF4-FFF2-40B4-BE49-F238E27FC236}">
                <a16:creationId xmlns:a16="http://schemas.microsoft.com/office/drawing/2014/main" id="{6CC3E766-5116-4109-8247-D2161BC8EDA7}"/>
              </a:ext>
            </a:extLst>
          </p:cNvPr>
          <p:cNvSpPr txBox="1"/>
          <p:nvPr/>
        </p:nvSpPr>
        <p:spPr>
          <a:xfrm>
            <a:off x="3649138" y="3745357"/>
            <a:ext cx="420308" cy="400110"/>
          </a:xfrm>
          <a:prstGeom prst="rect">
            <a:avLst/>
          </a:prstGeom>
          <a:noFill/>
        </p:spPr>
        <p:txBody>
          <a:bodyPr wrap="none" rtlCol="0">
            <a:spAutoFit/>
          </a:bodyPr>
          <a:lstStyle/>
          <a:p>
            <a:r>
              <a:rPr lang="en-US" altLang="zh-CN" sz="2000" dirty="0" err="1">
                <a:latin typeface="Times New Roman" panose="02020603050405020304" pitchFamily="18" charset="0"/>
                <a:cs typeface="Times New Roman" panose="02020603050405020304" pitchFamily="18" charset="0"/>
              </a:rPr>
              <a:t>Δ</a:t>
            </a:r>
            <a:r>
              <a:rPr lang="en-US" altLang="zh-CN" sz="2000" i="1" dirty="0" err="1">
                <a:latin typeface="Times New Roman" panose="02020603050405020304" pitchFamily="18" charset="0"/>
                <a:cs typeface="Times New Roman" panose="02020603050405020304" pitchFamily="18" charset="0"/>
              </a:rPr>
              <a:t>t</a:t>
            </a:r>
            <a:endParaRPr lang="zh-CN" altLang="en-US" sz="2000" i="1" dirty="0">
              <a:latin typeface="Times New Roman" panose="02020603050405020304" pitchFamily="18" charset="0"/>
              <a:cs typeface="Times New Roman" panose="02020603050405020304" pitchFamily="18" charset="0"/>
            </a:endParaRPr>
          </a:p>
        </p:txBody>
      </p:sp>
      <p:sp>
        <p:nvSpPr>
          <p:cNvPr id="194" name="矩形 1033">
            <a:extLst>
              <a:ext uri="{FF2B5EF4-FFF2-40B4-BE49-F238E27FC236}">
                <a16:creationId xmlns:a16="http://schemas.microsoft.com/office/drawing/2014/main" id="{33680BB1-66FB-48C8-8C25-9F385B72353C}"/>
              </a:ext>
            </a:extLst>
          </p:cNvPr>
          <p:cNvSpPr/>
          <p:nvPr/>
        </p:nvSpPr>
        <p:spPr>
          <a:xfrm>
            <a:off x="2009021" y="1497528"/>
            <a:ext cx="7650812" cy="646331"/>
          </a:xfrm>
          <a:prstGeom prst="rect">
            <a:avLst/>
          </a:prstGeom>
          <a:ln>
            <a:noFill/>
          </a:ln>
        </p:spPr>
        <p:txBody>
          <a:bodyPr wrap="none">
            <a:spAutoFit/>
          </a:bodyPr>
          <a:lstStyle/>
          <a:p>
            <a:r>
              <a:rPr lang="en-US" altLang="zh-CN" sz="3600" b="1" dirty="0">
                <a:solidFill>
                  <a:schemeClr val="accent6"/>
                </a:solidFill>
              </a:rPr>
              <a:t>Multipath Profiles as Virtual Antennas!</a:t>
            </a:r>
          </a:p>
        </p:txBody>
      </p:sp>
      <p:sp>
        <p:nvSpPr>
          <p:cNvPr id="3" name="Rectangle: Rounded Corners 2">
            <a:extLst>
              <a:ext uri="{FF2B5EF4-FFF2-40B4-BE49-F238E27FC236}">
                <a16:creationId xmlns:a16="http://schemas.microsoft.com/office/drawing/2014/main" id="{16D0CA57-1887-4A7A-9FB4-F2259199F59D}"/>
              </a:ext>
            </a:extLst>
          </p:cNvPr>
          <p:cNvSpPr/>
          <p:nvPr/>
        </p:nvSpPr>
        <p:spPr>
          <a:xfrm>
            <a:off x="3992290" y="4266944"/>
            <a:ext cx="368818" cy="1630372"/>
          </a:xfrm>
          <a:prstGeom prst="roundRect">
            <a:avLst/>
          </a:prstGeom>
          <a:solidFill>
            <a:srgbClr val="FF0000">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5" name="Straight Connector 5">
            <a:extLst>
              <a:ext uri="{FF2B5EF4-FFF2-40B4-BE49-F238E27FC236}">
                <a16:creationId xmlns:a16="http://schemas.microsoft.com/office/drawing/2014/main" id="{FB808639-9FF2-4896-AB00-467EBA2673AA}"/>
              </a:ext>
            </a:extLst>
          </p:cNvPr>
          <p:cNvCxnSpPr>
            <a:cxnSpLocks/>
          </p:cNvCxnSpPr>
          <p:nvPr/>
        </p:nvCxnSpPr>
        <p:spPr>
          <a:xfrm flipH="1">
            <a:off x="3322357" y="5335388"/>
            <a:ext cx="835595" cy="783762"/>
          </a:xfrm>
          <a:prstGeom prst="line">
            <a:avLst/>
          </a:prstGeom>
          <a:ln w="28575">
            <a:solidFill>
              <a:srgbClr val="FF000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6" name="矩形 21">
            <a:extLst>
              <a:ext uri="{FF2B5EF4-FFF2-40B4-BE49-F238E27FC236}">
                <a16:creationId xmlns:a16="http://schemas.microsoft.com/office/drawing/2014/main" id="{525697C3-0CB7-4E04-B1EC-9057C14C5163}"/>
              </a:ext>
            </a:extLst>
          </p:cNvPr>
          <p:cNvSpPr/>
          <p:nvPr/>
        </p:nvSpPr>
        <p:spPr>
          <a:xfrm>
            <a:off x="1789261" y="6135023"/>
            <a:ext cx="3331619" cy="461665"/>
          </a:xfrm>
          <a:prstGeom prst="rect">
            <a:avLst/>
          </a:prstGeom>
        </p:spPr>
        <p:txBody>
          <a:bodyPr wrap="square">
            <a:spAutoFit/>
          </a:bodyPr>
          <a:lstStyle/>
          <a:p>
            <a:r>
              <a:rPr lang="en-US" altLang="zh-CN" sz="2400" dirty="0"/>
              <a:t>Aligned virtual antennas</a:t>
            </a:r>
          </a:p>
        </p:txBody>
      </p:sp>
      <mc:AlternateContent xmlns:mc="http://schemas.openxmlformats.org/markup-compatibility/2006" xmlns:a14="http://schemas.microsoft.com/office/drawing/2010/main">
        <mc:Choice Requires="a14">
          <p:sp>
            <p:nvSpPr>
              <p:cNvPr id="197" name="文本框 190">
                <a:extLst>
                  <a:ext uri="{FF2B5EF4-FFF2-40B4-BE49-F238E27FC236}">
                    <a16:creationId xmlns:a16="http://schemas.microsoft.com/office/drawing/2014/main" id="{0083ABCF-9A9E-446F-8405-492BA0467BC2}"/>
                  </a:ext>
                </a:extLst>
              </p:cNvPr>
              <p:cNvSpPr txBox="1"/>
              <p:nvPr/>
            </p:nvSpPr>
            <p:spPr>
              <a:xfrm>
                <a:off x="9017157" y="4154784"/>
                <a:ext cx="1040092" cy="67666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CN" sz="2000" b="0" i="1" smtClean="0">
                              <a:latin typeface="Cambria Math" panose="02040503050406030204" pitchFamily="18" charset="0"/>
                              <a:cs typeface="Times New Roman" panose="02020603050405020304" pitchFamily="18" charset="0"/>
                            </a:rPr>
                          </m:ctrlPr>
                        </m:accPr>
                        <m:e>
                          <m:r>
                            <a:rPr lang="en-US" altLang="zh-CN" sz="2000" b="0" i="1" smtClean="0">
                              <a:latin typeface="Cambria Math" panose="02040503050406030204" pitchFamily="18" charset="0"/>
                              <a:cs typeface="Times New Roman" panose="02020603050405020304" pitchFamily="18" charset="0"/>
                            </a:rPr>
                            <m:t>𝑣</m:t>
                          </m:r>
                        </m:e>
                      </m:acc>
                      <m:r>
                        <a:rPr lang="en-US" altLang="zh-CN" sz="2000" b="0" i="1" smtClean="0">
                          <a:latin typeface="Cambria Math" panose="02040503050406030204" pitchFamily="18" charset="0"/>
                          <a:cs typeface="Times New Roman" panose="02020603050405020304" pitchFamily="18" charset="0"/>
                        </a:rPr>
                        <m:t>=</m:t>
                      </m:r>
                      <m:f>
                        <m:fPr>
                          <m:ctrlPr>
                            <a:rPr lang="en-US" altLang="zh-CN" sz="2000" b="0" i="1" smtClean="0">
                              <a:latin typeface="Cambria Math" panose="02040503050406030204" pitchFamily="18" charset="0"/>
                              <a:cs typeface="Times New Roman" panose="02020603050405020304" pitchFamily="18" charset="0"/>
                            </a:rPr>
                          </m:ctrlPr>
                        </m:fPr>
                        <m:num>
                          <m:r>
                            <m:rPr>
                              <m:sty m:val="p"/>
                            </m:rPr>
                            <a:rPr lang="en-US" altLang="zh-CN" sz="2000" b="0" i="0" smtClean="0">
                              <a:latin typeface="Cambria Math" panose="02040503050406030204" pitchFamily="18" charset="0"/>
                              <a:cs typeface="Times New Roman" panose="02020603050405020304" pitchFamily="18" charset="0"/>
                            </a:rPr>
                            <m:t>Δ</m:t>
                          </m:r>
                          <m:r>
                            <a:rPr lang="en-US" altLang="zh-CN" sz="2000" b="0" i="1" smtClean="0">
                              <a:latin typeface="Cambria Math" panose="02040503050406030204" pitchFamily="18" charset="0"/>
                              <a:cs typeface="Times New Roman" panose="02020603050405020304" pitchFamily="18" charset="0"/>
                            </a:rPr>
                            <m:t>𝑑</m:t>
                          </m:r>
                        </m:num>
                        <m:den>
                          <m:r>
                            <m:rPr>
                              <m:sty m:val="p"/>
                            </m:rPr>
                            <a:rPr lang="en-US" altLang="zh-CN" sz="2000" b="0" i="0" smtClean="0">
                              <a:latin typeface="Cambria Math" panose="02040503050406030204" pitchFamily="18" charset="0"/>
                              <a:cs typeface="Times New Roman" panose="02020603050405020304" pitchFamily="18" charset="0"/>
                            </a:rPr>
                            <m:t>Δ</m:t>
                          </m:r>
                          <m:r>
                            <a:rPr lang="en-US" altLang="zh-CN" sz="2000" b="0" i="1" smtClean="0">
                              <a:latin typeface="Cambria Math" panose="02040503050406030204" pitchFamily="18" charset="0"/>
                              <a:cs typeface="Times New Roman" panose="02020603050405020304" pitchFamily="18" charset="0"/>
                            </a:rPr>
                            <m:t>𝑡</m:t>
                          </m:r>
                        </m:den>
                      </m:f>
                    </m:oMath>
                  </m:oMathPara>
                </a14:m>
                <a:endParaRPr lang="zh-CN" altLang="en-US" sz="2000" i="1" dirty="0">
                  <a:latin typeface="Times New Roman" panose="02020603050405020304" pitchFamily="18" charset="0"/>
                  <a:cs typeface="Times New Roman" panose="02020603050405020304" pitchFamily="18" charset="0"/>
                </a:endParaRPr>
              </a:p>
            </p:txBody>
          </p:sp>
        </mc:Choice>
        <mc:Fallback xmlns="">
          <p:sp>
            <p:nvSpPr>
              <p:cNvPr id="197" name="文本框 190">
                <a:extLst>
                  <a:ext uri="{FF2B5EF4-FFF2-40B4-BE49-F238E27FC236}">
                    <a16:creationId xmlns:a16="http://schemas.microsoft.com/office/drawing/2014/main" id="{0083ABCF-9A9E-446F-8405-492BA0467BC2}"/>
                  </a:ext>
                </a:extLst>
              </p:cNvPr>
              <p:cNvSpPr txBox="1">
                <a:spLocks noRot="1" noChangeAspect="1" noMove="1" noResize="1" noEditPoints="1" noAdjustHandles="1" noChangeArrowheads="1" noChangeShapeType="1" noTextEdit="1"/>
              </p:cNvSpPr>
              <p:nvPr/>
            </p:nvSpPr>
            <p:spPr>
              <a:xfrm>
                <a:off x="9017157" y="4154784"/>
                <a:ext cx="1040092" cy="67666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8" name="文本框 190">
                <a:extLst>
                  <a:ext uri="{FF2B5EF4-FFF2-40B4-BE49-F238E27FC236}">
                    <a16:creationId xmlns:a16="http://schemas.microsoft.com/office/drawing/2014/main" id="{448E99DB-F918-4EBD-9B8F-06B923E4A19D}"/>
                  </a:ext>
                </a:extLst>
              </p:cNvPr>
              <p:cNvSpPr txBox="1"/>
              <p:nvPr/>
            </p:nvSpPr>
            <p:spPr>
              <a:xfrm>
                <a:off x="9017157" y="5002946"/>
                <a:ext cx="1539972" cy="8186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CN" sz="2000" b="0" i="1" smtClean="0">
                              <a:latin typeface="Cambria Math" panose="02040503050406030204" pitchFamily="18" charset="0"/>
                              <a:cs typeface="Times New Roman" panose="02020603050405020304" pitchFamily="18" charset="0"/>
                            </a:rPr>
                          </m:ctrlPr>
                        </m:accPr>
                        <m:e>
                          <m:r>
                            <a:rPr lang="en-US" altLang="zh-CN" sz="2000" b="0" i="1" smtClean="0">
                              <a:latin typeface="Cambria Math" panose="02040503050406030204" pitchFamily="18" charset="0"/>
                              <a:cs typeface="Times New Roman" panose="02020603050405020304" pitchFamily="18" charset="0"/>
                            </a:rPr>
                            <m:t>𝑑</m:t>
                          </m:r>
                        </m:e>
                      </m:acc>
                      <m:r>
                        <a:rPr lang="en-US" altLang="zh-CN" sz="2000" b="0" i="1" smtClean="0">
                          <a:latin typeface="Cambria Math" panose="02040503050406030204" pitchFamily="18" charset="0"/>
                          <a:cs typeface="Times New Roman" panose="02020603050405020304" pitchFamily="18" charset="0"/>
                        </a:rPr>
                        <m:t>=</m:t>
                      </m:r>
                      <m:nary>
                        <m:naryPr>
                          <m:ctrlPr>
                            <a:rPr lang="en-US" altLang="zh-CN" sz="2000" b="0" i="1" smtClean="0">
                              <a:latin typeface="Cambria Math" panose="02040503050406030204" pitchFamily="18" charset="0"/>
                              <a:cs typeface="Times New Roman" panose="02020603050405020304" pitchFamily="18" charset="0"/>
                            </a:rPr>
                          </m:ctrlPr>
                        </m:naryPr>
                        <m:sub>
                          <m:sSub>
                            <m:sSubPr>
                              <m:ctrlPr>
                                <a:rPr lang="en-US" altLang="zh-CN" sz="2000" b="0" i="1" smtClean="0">
                                  <a:latin typeface="Cambria Math" panose="02040503050406030204" pitchFamily="18" charset="0"/>
                                  <a:cs typeface="Times New Roman" panose="02020603050405020304" pitchFamily="18" charset="0"/>
                                </a:rPr>
                              </m:ctrlPr>
                            </m:sSubPr>
                            <m:e>
                              <m:r>
                                <m:rPr>
                                  <m:brk m:alnAt="23"/>
                                </m:rPr>
                                <a:rPr lang="en-US" altLang="zh-CN" sz="2000" b="0" i="1" smtClean="0">
                                  <a:latin typeface="Cambria Math" panose="02040503050406030204" pitchFamily="18" charset="0"/>
                                  <a:cs typeface="Times New Roman" panose="02020603050405020304" pitchFamily="18" charset="0"/>
                                </a:rPr>
                                <m:t>𝑡</m:t>
                              </m:r>
                            </m:e>
                            <m:sub>
                              <m:r>
                                <m:rPr>
                                  <m:brk m:alnAt="23"/>
                                </m:rPr>
                                <a:rPr lang="en-US" altLang="zh-CN" sz="2000" b="0" i="1" smtClean="0">
                                  <a:latin typeface="Cambria Math" panose="02040503050406030204" pitchFamily="18" charset="0"/>
                                  <a:cs typeface="Times New Roman" panose="02020603050405020304" pitchFamily="18" charset="0"/>
                                </a:rPr>
                                <m:t>0</m:t>
                              </m:r>
                            </m:sub>
                          </m:sSub>
                        </m:sub>
                        <m:sup>
                          <m:sSub>
                            <m:sSubPr>
                              <m:ctrlPr>
                                <a:rPr lang="en-US" altLang="zh-CN" sz="2000" b="0" i="1" smtClean="0">
                                  <a:latin typeface="Cambria Math" panose="02040503050406030204" pitchFamily="18" charset="0"/>
                                  <a:cs typeface="Times New Roman" panose="02020603050405020304" pitchFamily="18" charset="0"/>
                                </a:rPr>
                              </m:ctrlPr>
                            </m:sSubPr>
                            <m:e>
                              <m:r>
                                <a:rPr lang="en-US" altLang="zh-CN" sz="2000" b="0" i="1" smtClean="0">
                                  <a:latin typeface="Cambria Math" panose="02040503050406030204" pitchFamily="18" charset="0"/>
                                  <a:cs typeface="Times New Roman" panose="02020603050405020304" pitchFamily="18" charset="0"/>
                                </a:rPr>
                                <m:t>𝑡</m:t>
                              </m:r>
                            </m:e>
                            <m:sub>
                              <m:r>
                                <a:rPr lang="en-US" altLang="zh-CN" sz="2000" b="0" i="1" smtClean="0">
                                  <a:latin typeface="Cambria Math" panose="02040503050406030204" pitchFamily="18" charset="0"/>
                                  <a:cs typeface="Times New Roman" panose="02020603050405020304" pitchFamily="18" charset="0"/>
                                </a:rPr>
                                <m:t>𝑘</m:t>
                              </m:r>
                            </m:sub>
                          </m:sSub>
                        </m:sup>
                        <m:e>
                          <m:acc>
                            <m:accPr>
                              <m:chr m:val="̂"/>
                              <m:ctrlPr>
                                <a:rPr lang="en-US" altLang="zh-CN" sz="2000" i="1">
                                  <a:latin typeface="Cambria Math" panose="02040503050406030204" pitchFamily="18" charset="0"/>
                                  <a:cs typeface="Times New Roman" panose="02020603050405020304" pitchFamily="18" charset="0"/>
                                </a:rPr>
                              </m:ctrlPr>
                            </m:accPr>
                            <m:e>
                              <m:r>
                                <a:rPr lang="en-US" altLang="zh-CN" sz="2000" i="1">
                                  <a:latin typeface="Cambria Math" panose="02040503050406030204" pitchFamily="18" charset="0"/>
                                  <a:cs typeface="Times New Roman" panose="02020603050405020304" pitchFamily="18" charset="0"/>
                                </a:rPr>
                                <m:t>𝑣</m:t>
                              </m:r>
                            </m:e>
                          </m:acc>
                          <m:r>
                            <a:rPr lang="en-US" altLang="zh-CN" sz="2000" i="1">
                              <a:latin typeface="Cambria Math" panose="02040503050406030204" pitchFamily="18" charset="0"/>
                              <a:cs typeface="Times New Roman" panose="02020603050405020304" pitchFamily="18" charset="0"/>
                            </a:rPr>
                            <m:t>𝑑𝑡</m:t>
                          </m:r>
                        </m:e>
                      </m:nary>
                    </m:oMath>
                  </m:oMathPara>
                </a14:m>
                <a:endParaRPr lang="zh-CN" altLang="en-US" sz="2000" i="1" dirty="0">
                  <a:latin typeface="Times New Roman" panose="02020603050405020304" pitchFamily="18" charset="0"/>
                  <a:cs typeface="Times New Roman" panose="02020603050405020304" pitchFamily="18" charset="0"/>
                </a:endParaRPr>
              </a:p>
            </p:txBody>
          </p:sp>
        </mc:Choice>
        <mc:Fallback xmlns="">
          <p:sp>
            <p:nvSpPr>
              <p:cNvPr id="198" name="文本框 190">
                <a:extLst>
                  <a:ext uri="{FF2B5EF4-FFF2-40B4-BE49-F238E27FC236}">
                    <a16:creationId xmlns:a16="http://schemas.microsoft.com/office/drawing/2014/main" id="{448E99DB-F918-4EBD-9B8F-06B923E4A19D}"/>
                  </a:ext>
                </a:extLst>
              </p:cNvPr>
              <p:cNvSpPr txBox="1">
                <a:spLocks noRot="1" noChangeAspect="1" noMove="1" noResize="1" noEditPoints="1" noAdjustHandles="1" noChangeArrowheads="1" noChangeShapeType="1" noTextEdit="1"/>
              </p:cNvSpPr>
              <p:nvPr/>
            </p:nvSpPr>
            <p:spPr>
              <a:xfrm>
                <a:off x="9017157" y="5002946"/>
                <a:ext cx="1539972" cy="818686"/>
              </a:xfrm>
              <a:prstGeom prst="rect">
                <a:avLst/>
              </a:prstGeom>
              <a:blipFill>
                <a:blip r:embed="rId6"/>
                <a:stretch>
                  <a:fillRect/>
                </a:stretch>
              </a:blipFill>
            </p:spPr>
            <p:txBody>
              <a:bodyPr/>
              <a:lstStyle/>
              <a:p>
                <a:r>
                  <a:rPr lang="en-US">
                    <a:noFill/>
                  </a:rPr>
                  <a:t> </a:t>
                </a:r>
              </a:p>
            </p:txBody>
          </p:sp>
        </mc:Fallback>
      </mc:AlternateContent>
      <p:sp>
        <p:nvSpPr>
          <p:cNvPr id="201" name="矩形 21">
            <a:extLst>
              <a:ext uri="{FF2B5EF4-FFF2-40B4-BE49-F238E27FC236}">
                <a16:creationId xmlns:a16="http://schemas.microsoft.com/office/drawing/2014/main" id="{59BE927F-C349-4707-B914-0002C04F7AC4}"/>
              </a:ext>
            </a:extLst>
          </p:cNvPr>
          <p:cNvSpPr/>
          <p:nvPr/>
        </p:nvSpPr>
        <p:spPr>
          <a:xfrm>
            <a:off x="8984296" y="5821632"/>
            <a:ext cx="2369504" cy="461665"/>
          </a:xfrm>
          <a:prstGeom prst="rect">
            <a:avLst/>
          </a:prstGeom>
        </p:spPr>
        <p:txBody>
          <a:bodyPr wrap="square">
            <a:spAutoFit/>
          </a:bodyPr>
          <a:lstStyle/>
          <a:p>
            <a:r>
              <a:rPr lang="en-US" altLang="zh-CN" sz="2400" b="1" dirty="0">
                <a:solidFill>
                  <a:schemeClr val="accent6"/>
                </a:solidFill>
              </a:rPr>
              <a:t>Moving distance</a:t>
            </a:r>
          </a:p>
        </p:txBody>
      </p:sp>
      <p:pic>
        <p:nvPicPr>
          <p:cNvPr id="1026" name="Picture 2" descr="Image result for correct">
            <a:extLst>
              <a:ext uri="{FF2B5EF4-FFF2-40B4-BE49-F238E27FC236}">
                <a16:creationId xmlns:a16="http://schemas.microsoft.com/office/drawing/2014/main" id="{8CFEB567-5965-4864-BE6C-A18C35BC35CC}"/>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1200543" y="5424846"/>
            <a:ext cx="683849" cy="782784"/>
          </a:xfrm>
          <a:prstGeom prst="rect">
            <a:avLst/>
          </a:prstGeom>
          <a:noFill/>
          <a:extLst>
            <a:ext uri="{909E8E84-426E-40DD-AFC4-6F175D3DCCD1}">
              <a14:hiddenFill xmlns:a14="http://schemas.microsoft.com/office/drawing/2010/main">
                <a:solidFill>
                  <a:srgbClr val="FFFFFF"/>
                </a:solidFill>
              </a14:hiddenFill>
            </a:ext>
          </a:extLst>
        </p:spPr>
      </p:pic>
      <p:sp>
        <p:nvSpPr>
          <p:cNvPr id="8" name="灯片编号占位符 7"/>
          <p:cNvSpPr>
            <a:spLocks noGrp="1"/>
          </p:cNvSpPr>
          <p:nvPr>
            <p:ph type="sldNum" sz="quarter" idx="12"/>
          </p:nvPr>
        </p:nvSpPr>
        <p:spPr/>
        <p:txBody>
          <a:bodyPr/>
          <a:lstStyle/>
          <a:p>
            <a:fld id="{C054A891-34DD-4E6A-BCFA-39DEC2CB2DB2}" type="slidenum">
              <a:rPr lang="en-US" smtClean="0"/>
              <a:t>6</a:t>
            </a:fld>
            <a:endParaRPr lang="en-US"/>
          </a:p>
        </p:txBody>
      </p:sp>
    </p:spTree>
    <p:extLst>
      <p:ext uri="{BB962C8B-B14F-4D97-AF65-F5344CB8AC3E}">
        <p14:creationId xmlns:p14="http://schemas.microsoft.com/office/powerpoint/2010/main" val="1302920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4"/>
                                        </p:tgtEl>
                                        <p:attrNameLst>
                                          <p:attrName>style.visibility</p:attrName>
                                        </p:attrNameLst>
                                      </p:cBhvr>
                                      <p:to>
                                        <p:strVal val="visible"/>
                                      </p:to>
                                    </p:set>
                                    <p:anim calcmode="lin" valueType="num">
                                      <p:cBhvr>
                                        <p:cTn id="7" dur="500" fill="hold"/>
                                        <p:tgtEl>
                                          <p:spTgt spid="194"/>
                                        </p:tgtEl>
                                        <p:attrNameLst>
                                          <p:attrName>ppt_w</p:attrName>
                                        </p:attrNameLst>
                                      </p:cBhvr>
                                      <p:tavLst>
                                        <p:tav tm="0">
                                          <p:val>
                                            <p:fltVal val="0"/>
                                          </p:val>
                                        </p:tav>
                                        <p:tav tm="100000">
                                          <p:val>
                                            <p:strVal val="#ppt_w"/>
                                          </p:val>
                                        </p:tav>
                                      </p:tavLst>
                                    </p:anim>
                                    <p:anim calcmode="lin" valueType="num">
                                      <p:cBhvr>
                                        <p:cTn id="8" dur="500" fill="hold"/>
                                        <p:tgtEl>
                                          <p:spTgt spid="194"/>
                                        </p:tgtEl>
                                        <p:attrNameLst>
                                          <p:attrName>ppt_h</p:attrName>
                                        </p:attrNameLst>
                                      </p:cBhvr>
                                      <p:tavLst>
                                        <p:tav tm="0">
                                          <p:val>
                                            <p:fltVal val="0"/>
                                          </p:val>
                                        </p:tav>
                                        <p:tav tm="100000">
                                          <p:val>
                                            <p:strVal val="#ppt_h"/>
                                          </p:val>
                                        </p:tav>
                                      </p:tavLst>
                                    </p:anim>
                                    <p:animEffect transition="in" filter="fade">
                                      <p:cBhvr>
                                        <p:cTn id="9" dur="500"/>
                                        <p:tgtEl>
                                          <p:spTgt spid="19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7"/>
                                        </p:tgtEl>
                                        <p:attrNameLst>
                                          <p:attrName>style.visibility</p:attrName>
                                        </p:attrNameLst>
                                      </p:cBhvr>
                                      <p:to>
                                        <p:strVal val="visible"/>
                                      </p:to>
                                    </p:set>
                                    <p:animEffect transition="in" filter="fade">
                                      <p:cBhvr>
                                        <p:cTn id="14" dur="500"/>
                                        <p:tgtEl>
                                          <p:spTgt spid="97"/>
                                        </p:tgtEl>
                                      </p:cBhvr>
                                    </p:animEffect>
                                  </p:childTnLst>
                                </p:cTn>
                              </p:par>
                              <p:par>
                                <p:cTn id="15" presetID="10"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68"/>
                                        </p:tgtEl>
                                        <p:attrNameLst>
                                          <p:attrName>style.visibility</p:attrName>
                                        </p:attrNameLst>
                                      </p:cBhvr>
                                      <p:to>
                                        <p:strVal val="visible"/>
                                      </p:to>
                                    </p:set>
                                    <p:animEffect transition="in" filter="fade">
                                      <p:cBhvr>
                                        <p:cTn id="25" dur="500"/>
                                        <p:tgtEl>
                                          <p:spTgt spid="68"/>
                                        </p:tgtEl>
                                      </p:cBhvr>
                                    </p:animEffect>
                                  </p:childTnLst>
                                </p:cTn>
                              </p:par>
                            </p:childTnLst>
                          </p:cTn>
                        </p:par>
                        <p:par>
                          <p:cTn id="26" fill="hold">
                            <p:stCondLst>
                              <p:cond delay="1500"/>
                            </p:stCondLst>
                            <p:childTnLst>
                              <p:par>
                                <p:cTn id="27" presetID="10"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par>
                          <p:cTn id="30" fill="hold">
                            <p:stCondLst>
                              <p:cond delay="2000"/>
                            </p:stCondLst>
                            <p:childTnLst>
                              <p:par>
                                <p:cTn id="31" presetID="42" presetClass="path" presetSubtype="0" accel="50000" decel="50000" fill="hold" nodeType="afterEffect">
                                  <p:stCondLst>
                                    <p:cond delay="0"/>
                                  </p:stCondLst>
                                  <p:childTnLst>
                                    <p:animMotion origin="layout" path="M 2.08333E-6 1.51788E-17 L 0.28216 0.00047 " pathEditMode="relative" rAng="0" ptsTypes="AA">
                                      <p:cBhvr>
                                        <p:cTn id="32" dur="2000" fill="hold"/>
                                        <p:tgtEl>
                                          <p:spTgt spid="9"/>
                                        </p:tgtEl>
                                        <p:attrNameLst>
                                          <p:attrName>ppt_x</p:attrName>
                                          <p:attrName>ppt_y</p:attrName>
                                        </p:attrNameLst>
                                      </p:cBhvr>
                                      <p:rCtr x="14089" y="-23"/>
                                    </p:animMotion>
                                  </p:childTnLst>
                                </p:cTn>
                              </p:par>
                            </p:childTnLst>
                          </p:cTn>
                        </p:par>
                        <p:par>
                          <p:cTn id="33" fill="hold">
                            <p:stCondLst>
                              <p:cond delay="4000"/>
                            </p:stCondLst>
                            <p:childTnLst>
                              <p:par>
                                <p:cTn id="34" presetID="22" presetClass="entr" presetSubtype="8"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500"/>
                                        <p:tgtEl>
                                          <p:spTgt spid="10"/>
                                        </p:tgtEl>
                                      </p:cBhvr>
                                    </p:animEffect>
                                  </p:childTnLst>
                                </p:cTn>
                              </p:par>
                            </p:childTnLst>
                          </p:cTn>
                        </p:par>
                        <p:par>
                          <p:cTn id="37" fill="hold">
                            <p:stCondLst>
                              <p:cond delay="4500"/>
                            </p:stCondLst>
                            <p:childTnLst>
                              <p:par>
                                <p:cTn id="38" presetID="22" presetClass="entr" presetSubtype="8" fill="hold"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left)">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98"/>
                                        </p:tgtEl>
                                        <p:attrNameLst>
                                          <p:attrName>style.visibility</p:attrName>
                                        </p:attrNameLst>
                                      </p:cBhvr>
                                      <p:to>
                                        <p:strVal val="visible"/>
                                      </p:to>
                                    </p:set>
                                    <p:animEffect transition="in" filter="fade">
                                      <p:cBhvr>
                                        <p:cTn id="45" dur="500"/>
                                        <p:tgtEl>
                                          <p:spTgt spid="98"/>
                                        </p:tgtEl>
                                      </p:cBhvr>
                                    </p:animEffect>
                                  </p:childTnLst>
                                </p:cTn>
                              </p:par>
                              <p:par>
                                <p:cTn id="46" presetID="10" presetClass="entr" presetSubtype="0" fill="hold"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63"/>
                                        </p:tgtEl>
                                        <p:attrNameLst>
                                          <p:attrName>style.visibility</p:attrName>
                                        </p:attrNameLst>
                                      </p:cBhvr>
                                      <p:to>
                                        <p:strVal val="visible"/>
                                      </p:to>
                                    </p:set>
                                    <p:animEffect transition="in" filter="fade">
                                      <p:cBhvr>
                                        <p:cTn id="53" dur="500"/>
                                        <p:tgtEl>
                                          <p:spTgt spid="163"/>
                                        </p:tgtEl>
                                      </p:cBhvr>
                                    </p:animEffect>
                                  </p:childTnLst>
                                </p:cTn>
                              </p:par>
                              <p:par>
                                <p:cTn id="54" presetID="10" presetClass="entr" presetSubtype="0" fill="hold" nodeType="withEffect">
                                  <p:stCondLst>
                                    <p:cond delay="0"/>
                                  </p:stCondLst>
                                  <p:childTnLst>
                                    <p:set>
                                      <p:cBhvr>
                                        <p:cTn id="55" dur="1" fill="hold">
                                          <p:stCondLst>
                                            <p:cond delay="0"/>
                                          </p:stCondLst>
                                        </p:cTn>
                                        <p:tgtEl>
                                          <p:spTgt spid="99"/>
                                        </p:tgtEl>
                                        <p:attrNameLst>
                                          <p:attrName>style.visibility</p:attrName>
                                        </p:attrNameLst>
                                      </p:cBhvr>
                                      <p:to>
                                        <p:strVal val="visible"/>
                                      </p:to>
                                    </p:set>
                                    <p:animEffect transition="in" filter="fade">
                                      <p:cBhvr>
                                        <p:cTn id="56" dur="500"/>
                                        <p:tgtEl>
                                          <p:spTgt spid="99"/>
                                        </p:tgtEl>
                                      </p:cBhvr>
                                    </p:animEffect>
                                  </p:childTnLst>
                                </p:cTn>
                              </p:par>
                            </p:childTnLst>
                          </p:cTn>
                        </p:par>
                        <p:par>
                          <p:cTn id="57" fill="hold">
                            <p:stCondLst>
                              <p:cond delay="500"/>
                            </p:stCondLst>
                            <p:childTnLst>
                              <p:par>
                                <p:cTn id="58" presetID="10" presetClass="entr" presetSubtype="0" fill="hold" nodeType="after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fade">
                                      <p:cBhvr>
                                        <p:cTn id="60" dur="500"/>
                                        <p:tgtEl>
                                          <p:spTgt spid="17"/>
                                        </p:tgtEl>
                                      </p:cBhvr>
                                    </p:animEffect>
                                  </p:childTnLst>
                                </p:cTn>
                              </p:par>
                            </p:childTnLst>
                          </p:cTn>
                        </p:par>
                        <p:par>
                          <p:cTn id="61" fill="hold">
                            <p:stCondLst>
                              <p:cond delay="1000"/>
                            </p:stCondLst>
                            <p:childTnLst>
                              <p:par>
                                <p:cTn id="62" presetID="42" presetClass="path" presetSubtype="0" accel="50000" decel="50000" fill="hold" nodeType="afterEffect">
                                  <p:stCondLst>
                                    <p:cond delay="0"/>
                                  </p:stCondLst>
                                  <p:childTnLst>
                                    <p:animMotion origin="layout" path="M -3.33333E-6 -3.33333E-6 L 0.28008 0.00116 " pathEditMode="relative" rAng="0" ptsTypes="AA">
                                      <p:cBhvr>
                                        <p:cTn id="63" dur="2000" fill="hold"/>
                                        <p:tgtEl>
                                          <p:spTgt spid="17"/>
                                        </p:tgtEl>
                                        <p:attrNameLst>
                                          <p:attrName>ppt_x</p:attrName>
                                          <p:attrName>ppt_y</p:attrName>
                                        </p:attrNameLst>
                                      </p:cBhvr>
                                      <p:rCtr x="13997" y="46"/>
                                    </p:animMotion>
                                  </p:childTnLst>
                                </p:cTn>
                              </p:par>
                            </p:childTnLst>
                          </p:cTn>
                        </p:par>
                        <p:par>
                          <p:cTn id="64" fill="hold">
                            <p:stCondLst>
                              <p:cond delay="3000"/>
                            </p:stCondLst>
                            <p:childTnLst>
                              <p:par>
                                <p:cTn id="65" presetID="10" presetClass="entr" presetSubtype="0" fill="hold" nodeType="after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500"/>
                                        <p:tgtEl>
                                          <p:spTgt spid="20"/>
                                        </p:tgtEl>
                                      </p:cBhvr>
                                    </p:animEffect>
                                  </p:childTnLst>
                                </p:cTn>
                              </p:par>
                            </p:childTnLst>
                          </p:cTn>
                        </p:par>
                        <p:par>
                          <p:cTn id="68" fill="hold">
                            <p:stCondLst>
                              <p:cond delay="3500"/>
                            </p:stCondLst>
                            <p:childTnLst>
                              <p:par>
                                <p:cTn id="69" presetID="22" presetClass="entr" presetSubtype="8" fill="hold" nodeType="after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wipe(left)">
                                      <p:cBhvr>
                                        <p:cTn id="71" dur="500"/>
                                        <p:tgtEl>
                                          <p:spTgt spid="26"/>
                                        </p:tgtEl>
                                      </p:cBhvr>
                                    </p:animEffect>
                                  </p:childTnLst>
                                </p:cTn>
                              </p:par>
                            </p:childTnLst>
                          </p:cTn>
                        </p:par>
                        <p:par>
                          <p:cTn id="72" fill="hold">
                            <p:stCondLst>
                              <p:cond delay="4000"/>
                            </p:stCondLst>
                            <p:childTnLst>
                              <p:par>
                                <p:cTn id="73" presetID="16" presetClass="entr" presetSubtype="21" fill="hold" grpId="0" nodeType="afterEffect">
                                  <p:stCondLst>
                                    <p:cond delay="0"/>
                                  </p:stCondLst>
                                  <p:childTnLst>
                                    <p:set>
                                      <p:cBhvr>
                                        <p:cTn id="74" dur="1" fill="hold">
                                          <p:stCondLst>
                                            <p:cond delay="0"/>
                                          </p:stCondLst>
                                        </p:cTn>
                                        <p:tgtEl>
                                          <p:spTgt spid="3"/>
                                        </p:tgtEl>
                                        <p:attrNameLst>
                                          <p:attrName>style.visibility</p:attrName>
                                        </p:attrNameLst>
                                      </p:cBhvr>
                                      <p:to>
                                        <p:strVal val="visible"/>
                                      </p:to>
                                    </p:set>
                                    <p:animEffect transition="in" filter="barn(inVertical)">
                                      <p:cBhvr>
                                        <p:cTn id="75" dur="500"/>
                                        <p:tgtEl>
                                          <p:spTgt spid="3"/>
                                        </p:tgtEl>
                                      </p:cBhvr>
                                    </p:animEffect>
                                  </p:childTnLst>
                                </p:cTn>
                              </p:par>
                            </p:childTnLst>
                          </p:cTn>
                        </p:par>
                        <p:par>
                          <p:cTn id="76" fill="hold">
                            <p:stCondLst>
                              <p:cond delay="4500"/>
                            </p:stCondLst>
                            <p:childTnLst>
                              <p:par>
                                <p:cTn id="77" presetID="22" presetClass="entr" presetSubtype="2" fill="hold" nodeType="afterEffect">
                                  <p:stCondLst>
                                    <p:cond delay="0"/>
                                  </p:stCondLst>
                                  <p:childTnLst>
                                    <p:set>
                                      <p:cBhvr>
                                        <p:cTn id="78" dur="1" fill="hold">
                                          <p:stCondLst>
                                            <p:cond delay="0"/>
                                          </p:stCondLst>
                                        </p:cTn>
                                        <p:tgtEl>
                                          <p:spTgt spid="195"/>
                                        </p:tgtEl>
                                        <p:attrNameLst>
                                          <p:attrName>style.visibility</p:attrName>
                                        </p:attrNameLst>
                                      </p:cBhvr>
                                      <p:to>
                                        <p:strVal val="visible"/>
                                      </p:to>
                                    </p:set>
                                    <p:animEffect transition="in" filter="wipe(right)">
                                      <p:cBhvr>
                                        <p:cTn id="79" dur="500"/>
                                        <p:tgtEl>
                                          <p:spTgt spid="195"/>
                                        </p:tgtEl>
                                      </p:cBhvr>
                                    </p:animEffect>
                                  </p:childTnLst>
                                </p:cTn>
                              </p:par>
                            </p:childTnLst>
                          </p:cTn>
                        </p:par>
                        <p:par>
                          <p:cTn id="80" fill="hold">
                            <p:stCondLst>
                              <p:cond delay="5000"/>
                            </p:stCondLst>
                            <p:childTnLst>
                              <p:par>
                                <p:cTn id="81" presetID="16" presetClass="entr" presetSubtype="21" fill="hold" grpId="0" nodeType="afterEffect">
                                  <p:stCondLst>
                                    <p:cond delay="0"/>
                                  </p:stCondLst>
                                  <p:childTnLst>
                                    <p:set>
                                      <p:cBhvr>
                                        <p:cTn id="82" dur="1" fill="hold">
                                          <p:stCondLst>
                                            <p:cond delay="0"/>
                                          </p:stCondLst>
                                        </p:cTn>
                                        <p:tgtEl>
                                          <p:spTgt spid="196"/>
                                        </p:tgtEl>
                                        <p:attrNameLst>
                                          <p:attrName>style.visibility</p:attrName>
                                        </p:attrNameLst>
                                      </p:cBhvr>
                                      <p:to>
                                        <p:strVal val="visible"/>
                                      </p:to>
                                    </p:set>
                                    <p:animEffect transition="in" filter="barn(inVertical)">
                                      <p:cBhvr>
                                        <p:cTn id="83" dur="500"/>
                                        <p:tgtEl>
                                          <p:spTgt spid="196"/>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193"/>
                                        </p:tgtEl>
                                        <p:attrNameLst>
                                          <p:attrName>style.visibility</p:attrName>
                                        </p:attrNameLst>
                                      </p:cBhvr>
                                      <p:to>
                                        <p:strVal val="visible"/>
                                      </p:to>
                                    </p:set>
                                    <p:animEffect transition="in" filter="fade">
                                      <p:cBhvr>
                                        <p:cTn id="88" dur="500"/>
                                        <p:tgtEl>
                                          <p:spTgt spid="193"/>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192"/>
                                        </p:tgtEl>
                                        <p:attrNameLst>
                                          <p:attrName>style.visibility</p:attrName>
                                        </p:attrNameLst>
                                      </p:cBhvr>
                                      <p:to>
                                        <p:strVal val="visible"/>
                                      </p:to>
                                    </p:set>
                                    <p:animEffect transition="in" filter="fade">
                                      <p:cBhvr>
                                        <p:cTn id="91" dur="500"/>
                                        <p:tgtEl>
                                          <p:spTgt spid="192"/>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191"/>
                                        </p:tgtEl>
                                        <p:attrNameLst>
                                          <p:attrName>style.visibility</p:attrName>
                                        </p:attrNameLst>
                                      </p:cBhvr>
                                      <p:to>
                                        <p:strVal val="visible"/>
                                      </p:to>
                                    </p:set>
                                    <p:animEffect transition="in" filter="fade">
                                      <p:cBhvr>
                                        <p:cTn id="94" dur="500"/>
                                        <p:tgtEl>
                                          <p:spTgt spid="191"/>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190"/>
                                        </p:tgtEl>
                                        <p:attrNameLst>
                                          <p:attrName>style.visibility</p:attrName>
                                        </p:attrNameLst>
                                      </p:cBhvr>
                                      <p:to>
                                        <p:strVal val="visible"/>
                                      </p:to>
                                    </p:set>
                                    <p:animEffect transition="in" filter="fade">
                                      <p:cBhvr>
                                        <p:cTn id="97" dur="500"/>
                                        <p:tgtEl>
                                          <p:spTgt spid="190"/>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grpId="0" nodeType="clickEffect">
                                  <p:stCondLst>
                                    <p:cond delay="0"/>
                                  </p:stCondLst>
                                  <p:childTnLst>
                                    <p:set>
                                      <p:cBhvr>
                                        <p:cTn id="101" dur="1" fill="hold">
                                          <p:stCondLst>
                                            <p:cond delay="0"/>
                                          </p:stCondLst>
                                        </p:cTn>
                                        <p:tgtEl>
                                          <p:spTgt spid="197"/>
                                        </p:tgtEl>
                                        <p:attrNameLst>
                                          <p:attrName>style.visibility</p:attrName>
                                        </p:attrNameLst>
                                      </p:cBhvr>
                                      <p:to>
                                        <p:strVal val="visible"/>
                                      </p:to>
                                    </p:set>
                                    <p:animEffect transition="in" filter="barn(inVertical)">
                                      <p:cBhvr>
                                        <p:cTn id="102" dur="500"/>
                                        <p:tgtEl>
                                          <p:spTgt spid="197"/>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grpId="0" nodeType="clickEffect">
                                  <p:stCondLst>
                                    <p:cond delay="0"/>
                                  </p:stCondLst>
                                  <p:childTnLst>
                                    <p:set>
                                      <p:cBhvr>
                                        <p:cTn id="106" dur="1" fill="hold">
                                          <p:stCondLst>
                                            <p:cond delay="0"/>
                                          </p:stCondLst>
                                        </p:cTn>
                                        <p:tgtEl>
                                          <p:spTgt spid="198"/>
                                        </p:tgtEl>
                                        <p:attrNameLst>
                                          <p:attrName>style.visibility</p:attrName>
                                        </p:attrNameLst>
                                      </p:cBhvr>
                                      <p:to>
                                        <p:strVal val="visible"/>
                                      </p:to>
                                    </p:set>
                                    <p:animEffect transition="in" filter="barn(inVertical)">
                                      <p:cBhvr>
                                        <p:cTn id="107" dur="500"/>
                                        <p:tgtEl>
                                          <p:spTgt spid="198"/>
                                        </p:tgtEl>
                                      </p:cBhvr>
                                    </p:animEffect>
                                  </p:childTnLst>
                                </p:cTn>
                              </p:par>
                            </p:childTnLst>
                          </p:cTn>
                        </p:par>
                        <p:par>
                          <p:cTn id="108" fill="hold">
                            <p:stCondLst>
                              <p:cond delay="500"/>
                            </p:stCondLst>
                            <p:childTnLst>
                              <p:par>
                                <p:cTn id="109" presetID="22" presetClass="entr" presetSubtype="8" fill="hold" grpId="0" nodeType="afterEffect">
                                  <p:stCondLst>
                                    <p:cond delay="0"/>
                                  </p:stCondLst>
                                  <p:childTnLst>
                                    <p:set>
                                      <p:cBhvr>
                                        <p:cTn id="110" dur="1" fill="hold">
                                          <p:stCondLst>
                                            <p:cond delay="0"/>
                                          </p:stCondLst>
                                        </p:cTn>
                                        <p:tgtEl>
                                          <p:spTgt spid="201"/>
                                        </p:tgtEl>
                                        <p:attrNameLst>
                                          <p:attrName>style.visibility</p:attrName>
                                        </p:attrNameLst>
                                      </p:cBhvr>
                                      <p:to>
                                        <p:strVal val="visible"/>
                                      </p:to>
                                    </p:set>
                                    <p:animEffect transition="in" filter="wipe(left)">
                                      <p:cBhvr>
                                        <p:cTn id="111" dur="500"/>
                                        <p:tgtEl>
                                          <p:spTgt spid="201"/>
                                        </p:tgtEl>
                                      </p:cBhvr>
                                    </p:animEffect>
                                  </p:childTnLst>
                                </p:cTn>
                              </p:par>
                            </p:childTnLst>
                          </p:cTn>
                        </p:par>
                        <p:par>
                          <p:cTn id="112" fill="hold">
                            <p:stCondLst>
                              <p:cond delay="1000"/>
                            </p:stCondLst>
                            <p:childTnLst>
                              <p:par>
                                <p:cTn id="113" presetID="22" presetClass="entr" presetSubtype="8" fill="hold" nodeType="afterEffect">
                                  <p:stCondLst>
                                    <p:cond delay="0"/>
                                  </p:stCondLst>
                                  <p:childTnLst>
                                    <p:set>
                                      <p:cBhvr>
                                        <p:cTn id="114" dur="1" fill="hold">
                                          <p:stCondLst>
                                            <p:cond delay="0"/>
                                          </p:stCondLst>
                                        </p:cTn>
                                        <p:tgtEl>
                                          <p:spTgt spid="1026"/>
                                        </p:tgtEl>
                                        <p:attrNameLst>
                                          <p:attrName>style.visibility</p:attrName>
                                        </p:attrNameLst>
                                      </p:cBhvr>
                                      <p:to>
                                        <p:strVal val="visible"/>
                                      </p:to>
                                    </p:set>
                                    <p:animEffect transition="in" filter="wipe(left)">
                                      <p:cBhvr>
                                        <p:cTn id="1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97" grpId="0"/>
      <p:bldP spid="98" grpId="0"/>
      <p:bldP spid="163" grpId="0"/>
      <p:bldP spid="190" grpId="0" animBg="1"/>
      <p:bldP spid="191" grpId="0"/>
      <p:bldP spid="192" grpId="0" animBg="1"/>
      <p:bldP spid="193" grpId="0"/>
      <p:bldP spid="194" grpId="0"/>
      <p:bldP spid="3" grpId="0" animBg="1"/>
      <p:bldP spid="196" grpId="0"/>
      <p:bldP spid="197" grpId="0"/>
      <p:bldP spid="198" grpId="0"/>
      <p:bldP spid="20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8A48D-55C5-4963-95EF-9659C108212D}"/>
              </a:ext>
            </a:extLst>
          </p:cNvPr>
          <p:cNvSpPr>
            <a:spLocks noGrp="1"/>
          </p:cNvSpPr>
          <p:nvPr>
            <p:ph type="title"/>
          </p:nvPr>
        </p:nvSpPr>
        <p:spPr>
          <a:xfrm>
            <a:off x="838200" y="365125"/>
            <a:ext cx="10515600" cy="1325563"/>
          </a:xfrm>
        </p:spPr>
        <p:txBody>
          <a:bodyPr/>
          <a:lstStyle/>
          <a:p>
            <a:r>
              <a:rPr lang="en-US" dirty="0"/>
              <a:t>STAR in 2D space</a:t>
            </a:r>
          </a:p>
        </p:txBody>
      </p:sp>
      <p:grpSp>
        <p:nvGrpSpPr>
          <p:cNvPr id="3" name="Group 2">
            <a:extLst>
              <a:ext uri="{FF2B5EF4-FFF2-40B4-BE49-F238E27FC236}">
                <a16:creationId xmlns:a16="http://schemas.microsoft.com/office/drawing/2014/main" id="{5360066B-B523-44B6-96DB-AA0A9A519468}"/>
              </a:ext>
            </a:extLst>
          </p:cNvPr>
          <p:cNvGrpSpPr/>
          <p:nvPr/>
        </p:nvGrpSpPr>
        <p:grpSpPr>
          <a:xfrm>
            <a:off x="1037707" y="3947572"/>
            <a:ext cx="10673147" cy="861168"/>
            <a:chOff x="1037707" y="3947572"/>
            <a:chExt cx="10673147" cy="861168"/>
          </a:xfrm>
        </p:grpSpPr>
        <p:sp>
          <p:nvSpPr>
            <p:cNvPr id="241" name="Rectangle 240">
              <a:extLst>
                <a:ext uri="{FF2B5EF4-FFF2-40B4-BE49-F238E27FC236}">
                  <a16:creationId xmlns:a16="http://schemas.microsoft.com/office/drawing/2014/main" id="{6A5F7D51-7964-48EE-85F4-2FB449BE6EEC}"/>
                </a:ext>
              </a:extLst>
            </p:cNvPr>
            <p:cNvSpPr/>
            <p:nvPr/>
          </p:nvSpPr>
          <p:spPr>
            <a:xfrm>
              <a:off x="1037707" y="4107064"/>
              <a:ext cx="1983235" cy="461665"/>
            </a:xfrm>
            <a:prstGeom prst="rect">
              <a:avLst/>
            </a:prstGeom>
          </p:spPr>
          <p:txBody>
            <a:bodyPr wrap="none">
              <a:spAutoFit/>
            </a:bodyPr>
            <a:lstStyle/>
            <a:p>
              <a:r>
                <a:rPr lang="en-US" sz="2400" i="1" dirty="0">
                  <a:solidFill>
                    <a:prstClr val="black"/>
                  </a:solidFill>
                  <a:latin typeface="Times New Roman" panose="02020603050405020304" pitchFamily="18" charset="0"/>
                  <a:cs typeface="Times New Roman" panose="02020603050405020304" pitchFamily="18" charset="0"/>
                </a:rPr>
                <a:t>m</a:t>
              </a:r>
              <a:r>
                <a:rPr lang="en-US" sz="2400" dirty="0">
                  <a:solidFill>
                    <a:prstClr val="black"/>
                  </a:solidFill>
                  <a:latin typeface="LinLibertineI"/>
                </a:rPr>
                <a:t> </a:t>
              </a:r>
              <a:r>
                <a:rPr lang="en-US" sz="2400" dirty="0">
                  <a:solidFill>
                    <a:prstClr val="black"/>
                  </a:solidFill>
                  <a:latin typeface="Arial" panose="020B0604020202020204" pitchFamily="34" charset="0"/>
                  <a:cs typeface="Arial" panose="020B0604020202020204" pitchFamily="34" charset="0"/>
                </a:rPr>
                <a:t>antennas</a:t>
              </a:r>
              <a:r>
                <a:rPr lang="en-US" sz="2400" dirty="0">
                  <a:solidFill>
                    <a:prstClr val="black"/>
                  </a:solidFill>
                  <a:latin typeface="LinLibertineT"/>
                </a:rPr>
                <a:t> </a:t>
              </a:r>
              <a:endParaRPr lang="en-US" dirty="0"/>
            </a:p>
          </p:txBody>
        </p:sp>
        <p:sp>
          <p:nvSpPr>
            <p:cNvPr id="242" name="Arrow: Right 241">
              <a:extLst>
                <a:ext uri="{FF2B5EF4-FFF2-40B4-BE49-F238E27FC236}">
                  <a16:creationId xmlns:a16="http://schemas.microsoft.com/office/drawing/2014/main" id="{8E6B8FBB-DE35-42A9-976D-45463248A479}"/>
                </a:ext>
              </a:extLst>
            </p:cNvPr>
            <p:cNvSpPr/>
            <p:nvPr/>
          </p:nvSpPr>
          <p:spPr>
            <a:xfrm>
              <a:off x="2735419" y="4212424"/>
              <a:ext cx="717630" cy="323091"/>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ectangle 243">
              <a:extLst>
                <a:ext uri="{FF2B5EF4-FFF2-40B4-BE49-F238E27FC236}">
                  <a16:creationId xmlns:a16="http://schemas.microsoft.com/office/drawing/2014/main" id="{4CF5B093-4EF5-4337-A74B-22689F224D06}"/>
                </a:ext>
              </a:extLst>
            </p:cNvPr>
            <p:cNvSpPr/>
            <p:nvPr/>
          </p:nvSpPr>
          <p:spPr>
            <a:xfrm>
              <a:off x="3609692" y="3947572"/>
              <a:ext cx="1590500" cy="830997"/>
            </a:xfrm>
            <a:prstGeom prst="rect">
              <a:avLst/>
            </a:prstGeom>
          </p:spPr>
          <p:txBody>
            <a:bodyPr wrap="none">
              <a:spAutoFit/>
            </a:bodyPr>
            <a:lstStyle/>
            <a:p>
              <a:r>
                <a:rPr lang="en-US" sz="2400" i="1" dirty="0">
                  <a:solidFill>
                    <a:prstClr val="black"/>
                  </a:solidFill>
                  <a:latin typeface="Times New Roman" panose="02020603050405020304" pitchFamily="18" charset="0"/>
                  <a:cs typeface="Times New Roman" panose="02020603050405020304" pitchFamily="18" charset="0"/>
                </a:rPr>
                <a:t>m</a:t>
              </a:r>
              <a:r>
                <a:rPr lang="en-US" sz="2400" i="0" dirty="0">
                  <a:solidFill>
                    <a:prstClr val="black"/>
                  </a:solidFill>
                  <a:latin typeface="Times New Roman" panose="02020603050405020304" pitchFamily="18" charset="0"/>
                  <a:cs typeface="Times New Roman" panose="02020603050405020304" pitchFamily="18" charset="0"/>
                </a:rPr>
                <a:t>∗(</a:t>
              </a:r>
              <a:r>
                <a:rPr lang="en-US" sz="2400" i="1" dirty="0">
                  <a:solidFill>
                    <a:prstClr val="black"/>
                  </a:solidFill>
                  <a:latin typeface="Times New Roman" panose="02020603050405020304" pitchFamily="18" charset="0"/>
                  <a:cs typeface="Times New Roman" panose="02020603050405020304" pitchFamily="18" charset="0"/>
                </a:rPr>
                <a:t>m</a:t>
              </a:r>
              <a:r>
                <a:rPr lang="en-US" sz="2400" i="0" dirty="0">
                  <a:solidFill>
                    <a:prstClr val="black"/>
                  </a:solidFill>
                  <a:latin typeface="Times New Roman" panose="02020603050405020304" pitchFamily="18" charset="0"/>
                  <a:cs typeface="Times New Roman" panose="02020603050405020304" pitchFamily="18" charset="0"/>
                </a:rPr>
                <a:t>-1)/2</a:t>
              </a:r>
              <a:r>
                <a:rPr lang="en-US" sz="2400" dirty="0">
                  <a:solidFill>
                    <a:prstClr val="black"/>
                  </a:solidFill>
                  <a:latin typeface="Times New Roman" panose="02020603050405020304" pitchFamily="18" charset="0"/>
                  <a:cs typeface="Times New Roman" panose="02020603050405020304" pitchFamily="18" charset="0"/>
                </a:rPr>
                <a:t> </a:t>
              </a:r>
            </a:p>
            <a:p>
              <a:pPr algn="ctr"/>
              <a:r>
                <a:rPr lang="en-US" sz="2400" dirty="0">
                  <a:solidFill>
                    <a:prstClr val="black"/>
                  </a:solidFill>
                  <a:latin typeface="Arial" panose="020B0604020202020204" pitchFamily="34" charset="0"/>
                  <a:cs typeface="Arial" panose="020B0604020202020204" pitchFamily="34" charset="0"/>
                </a:rPr>
                <a:t>lines</a:t>
              </a:r>
              <a:endParaRPr lang="en-US"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46" name="Rectangle 245">
                  <a:extLst>
                    <a:ext uri="{FF2B5EF4-FFF2-40B4-BE49-F238E27FC236}">
                      <a16:creationId xmlns:a16="http://schemas.microsoft.com/office/drawing/2014/main" id="{3610BFCA-96A5-4A89-B6E5-D74CCD57D71B}"/>
                    </a:ext>
                  </a:extLst>
                </p:cNvPr>
                <p:cNvSpPr/>
                <p:nvPr/>
              </p:nvSpPr>
              <p:spPr>
                <a:xfrm>
                  <a:off x="6008138" y="3954890"/>
                  <a:ext cx="1772138" cy="83099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m:rPr>
                            <m:nor/>
                          </m:rPr>
                          <a:rPr lang="en-US" sz="2400" i="1" dirty="0">
                            <a:solidFill>
                              <a:prstClr val="black"/>
                            </a:solidFill>
                            <a:latin typeface="Times New Roman" panose="02020603050405020304" pitchFamily="18" charset="0"/>
                            <a:cs typeface="Times New Roman" panose="02020603050405020304" pitchFamily="18" charset="0"/>
                          </a:rPr>
                          <m:t>m</m:t>
                        </m:r>
                        <m:r>
                          <m:rPr>
                            <m:nor/>
                          </m:rPr>
                          <a:rPr lang="en-US" sz="2400" dirty="0">
                            <a:solidFill>
                              <a:prstClr val="black"/>
                            </a:solidFill>
                            <a:latin typeface="Times New Roman" panose="02020603050405020304" pitchFamily="18" charset="0"/>
                            <a:cs typeface="Times New Roman" panose="02020603050405020304" pitchFamily="18" charset="0"/>
                          </a:rPr>
                          <m:t>∗(</m:t>
                        </m:r>
                        <m:r>
                          <m:rPr>
                            <m:nor/>
                          </m:rPr>
                          <a:rPr lang="en-US" sz="2400" i="1" dirty="0">
                            <a:solidFill>
                              <a:prstClr val="black"/>
                            </a:solidFill>
                            <a:latin typeface="Times New Roman" panose="02020603050405020304" pitchFamily="18" charset="0"/>
                            <a:cs typeface="Times New Roman" panose="02020603050405020304" pitchFamily="18" charset="0"/>
                          </a:rPr>
                          <m:t>m</m:t>
                        </m:r>
                        <m:r>
                          <m:rPr>
                            <m:nor/>
                          </m:rPr>
                          <a:rPr lang="en-US" sz="2400" dirty="0">
                            <a:solidFill>
                              <a:prstClr val="black"/>
                            </a:solidFill>
                            <a:latin typeface="Times New Roman" panose="02020603050405020304" pitchFamily="18" charset="0"/>
                            <a:cs typeface="Times New Roman" panose="02020603050405020304" pitchFamily="18" charset="0"/>
                          </a:rPr>
                          <m:t>−1)</m:t>
                        </m:r>
                      </m:oMath>
                    </m:oMathPara>
                  </a14:m>
                  <a:endParaRPr lang="en-US" sz="2400" dirty="0">
                    <a:solidFill>
                      <a:prstClr val="black"/>
                    </a:solidFill>
                    <a:latin typeface="LinLibertineT"/>
                  </a:endParaRPr>
                </a:p>
                <a:p>
                  <a:pPr algn="ctr"/>
                  <a:r>
                    <a:rPr lang="en-US" sz="2400" dirty="0">
                      <a:solidFill>
                        <a:prstClr val="black"/>
                      </a:solidFill>
                      <a:latin typeface="Arial" panose="020B0604020202020204" pitchFamily="34" charset="0"/>
                      <a:cs typeface="Arial" panose="020B0604020202020204" pitchFamily="34" charset="0"/>
                    </a:rPr>
                    <a:t>directions</a:t>
                  </a:r>
                  <a:r>
                    <a:rPr lang="en-US" sz="2400" dirty="0">
                      <a:solidFill>
                        <a:prstClr val="black"/>
                      </a:solidFill>
                      <a:latin typeface="LinLibertineT"/>
                    </a:rPr>
                    <a:t> </a:t>
                  </a:r>
                  <a:endParaRPr lang="en-US" dirty="0"/>
                </a:p>
              </p:txBody>
            </p:sp>
          </mc:Choice>
          <mc:Fallback xmlns="">
            <p:sp>
              <p:nvSpPr>
                <p:cNvPr id="246" name="Rectangle 245">
                  <a:extLst>
                    <a:ext uri="{FF2B5EF4-FFF2-40B4-BE49-F238E27FC236}">
                      <a16:creationId xmlns:a16="http://schemas.microsoft.com/office/drawing/2014/main" id="{3610BFCA-96A5-4A89-B6E5-D74CCD57D71B}"/>
                    </a:ext>
                  </a:extLst>
                </p:cNvPr>
                <p:cNvSpPr>
                  <a:spLocks noRot="1" noChangeAspect="1" noMove="1" noResize="1" noEditPoints="1" noAdjustHandles="1" noChangeArrowheads="1" noChangeShapeType="1" noTextEdit="1"/>
                </p:cNvSpPr>
                <p:nvPr/>
              </p:nvSpPr>
              <p:spPr>
                <a:xfrm>
                  <a:off x="6008138" y="3954890"/>
                  <a:ext cx="1772138" cy="830997"/>
                </a:xfrm>
                <a:prstGeom prst="rect">
                  <a:avLst/>
                </a:prstGeom>
                <a:blipFill>
                  <a:blip r:embed="rId3"/>
                  <a:stretch>
                    <a:fillRect b="-16176"/>
                  </a:stretch>
                </a:blipFill>
              </p:spPr>
              <p:txBody>
                <a:bodyPr/>
                <a:lstStyle/>
                <a:p>
                  <a:r>
                    <a:rPr lang="zh-CN" altLang="en-US">
                      <a:noFill/>
                    </a:rPr>
                    <a:t> </a:t>
                  </a:r>
                </a:p>
              </p:txBody>
            </p:sp>
          </mc:Fallback>
        </mc:AlternateContent>
        <p:sp>
          <p:nvSpPr>
            <p:cNvPr id="247" name="Arrow: Right 246">
              <a:extLst>
                <a:ext uri="{FF2B5EF4-FFF2-40B4-BE49-F238E27FC236}">
                  <a16:creationId xmlns:a16="http://schemas.microsoft.com/office/drawing/2014/main" id="{7ACB1227-204A-4016-A5F1-292C77C7ED08}"/>
                </a:ext>
              </a:extLst>
            </p:cNvPr>
            <p:cNvSpPr/>
            <p:nvPr/>
          </p:nvSpPr>
          <p:spPr>
            <a:xfrm>
              <a:off x="5219665" y="4199786"/>
              <a:ext cx="717630" cy="323091"/>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Arrow: Right 247">
              <a:extLst>
                <a:ext uri="{FF2B5EF4-FFF2-40B4-BE49-F238E27FC236}">
                  <a16:creationId xmlns:a16="http://schemas.microsoft.com/office/drawing/2014/main" id="{0F72B04C-82CE-4E64-A37B-F731B6ECF229}"/>
                </a:ext>
              </a:extLst>
            </p:cNvPr>
            <p:cNvSpPr/>
            <p:nvPr/>
          </p:nvSpPr>
          <p:spPr>
            <a:xfrm>
              <a:off x="7690324" y="4207450"/>
              <a:ext cx="717630" cy="323091"/>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Rectangle 250">
              <a:extLst>
                <a:ext uri="{FF2B5EF4-FFF2-40B4-BE49-F238E27FC236}">
                  <a16:creationId xmlns:a16="http://schemas.microsoft.com/office/drawing/2014/main" id="{6FFEA0D9-86C2-4285-A250-042DF07BAB9F}"/>
                </a:ext>
              </a:extLst>
            </p:cNvPr>
            <p:cNvSpPr/>
            <p:nvPr/>
          </p:nvSpPr>
          <p:spPr>
            <a:xfrm>
              <a:off x="8485100" y="3977743"/>
              <a:ext cx="3225754" cy="830997"/>
            </a:xfrm>
            <a:prstGeom prst="rect">
              <a:avLst/>
            </a:prstGeom>
          </p:spPr>
          <p:txBody>
            <a:bodyPr wrap="square">
              <a:spAutoFit/>
            </a:bodyPr>
            <a:lstStyle/>
            <a:p>
              <a:pPr algn="ctr"/>
              <a:r>
                <a:rPr lang="en-US" sz="2400" dirty="0">
                  <a:solidFill>
                    <a:prstClr val="black"/>
                  </a:solidFill>
                  <a:latin typeface="Times New Roman" panose="02020603050405020304" pitchFamily="18" charset="0"/>
                  <a:cs typeface="Times New Roman" panose="02020603050405020304" pitchFamily="18" charset="0"/>
                </a:rPr>
                <a:t>2π/(</a:t>
              </a:r>
              <a:r>
                <a:rPr lang="en-US" sz="2400" i="1" dirty="0">
                  <a:solidFill>
                    <a:prstClr val="black"/>
                  </a:solidFill>
                  <a:latin typeface="Times New Roman" panose="02020603050405020304" pitchFamily="18" charset="0"/>
                  <a:cs typeface="Times New Roman" panose="02020603050405020304" pitchFamily="18" charset="0"/>
                </a:rPr>
                <a:t>m</a:t>
              </a:r>
              <a:r>
                <a:rPr lang="en-US" sz="2400" dirty="0">
                  <a:solidFill>
                    <a:prstClr val="black"/>
                  </a:solidFill>
                  <a:latin typeface="Times New Roman" panose="02020603050405020304" pitchFamily="18" charset="0"/>
                  <a:cs typeface="Times New Roman" panose="02020603050405020304" pitchFamily="18" charset="0"/>
                </a:rPr>
                <a:t> ∗ (</a:t>
              </a:r>
              <a:r>
                <a:rPr lang="en-US" sz="2400" i="1" dirty="0">
                  <a:solidFill>
                    <a:prstClr val="black"/>
                  </a:solidFill>
                  <a:latin typeface="Times New Roman" panose="02020603050405020304" pitchFamily="18" charset="0"/>
                  <a:cs typeface="Times New Roman" panose="02020603050405020304" pitchFamily="18" charset="0"/>
                </a:rPr>
                <a:t>m</a:t>
              </a:r>
              <a:r>
                <a:rPr lang="en-US" sz="2400" dirty="0">
                  <a:solidFill>
                    <a:prstClr val="black"/>
                  </a:solidFill>
                  <a:latin typeface="Times New Roman" panose="02020603050405020304" pitchFamily="18" charset="0"/>
                  <a:cs typeface="Times New Roman" panose="02020603050405020304" pitchFamily="18" charset="0"/>
                </a:rPr>
                <a:t> - 1)) </a:t>
              </a:r>
            </a:p>
            <a:p>
              <a:pPr algn="ctr"/>
              <a:r>
                <a:rPr lang="en-US" sz="2400" dirty="0">
                  <a:solidFill>
                    <a:prstClr val="black"/>
                  </a:solidFill>
                  <a:latin typeface="Arial" panose="020B0604020202020204" pitchFamily="34" charset="0"/>
                  <a:cs typeface="Arial" panose="020B0604020202020204" pitchFamily="34" charset="0"/>
                </a:rPr>
                <a:t>orientation resolution</a:t>
              </a:r>
              <a:endParaRPr lang="en-US" dirty="0">
                <a:latin typeface="Arial" panose="020B0604020202020204" pitchFamily="34" charset="0"/>
                <a:cs typeface="Arial" panose="020B0604020202020204" pitchFamily="34" charset="0"/>
              </a:endParaRPr>
            </a:p>
          </p:txBody>
        </p:sp>
      </p:grpSp>
      <p:sp>
        <p:nvSpPr>
          <p:cNvPr id="252" name="矩形 21">
            <a:extLst>
              <a:ext uri="{FF2B5EF4-FFF2-40B4-BE49-F238E27FC236}">
                <a16:creationId xmlns:a16="http://schemas.microsoft.com/office/drawing/2014/main" id="{64C9172F-0F89-4057-B85B-2F32F8314668}"/>
              </a:ext>
            </a:extLst>
          </p:cNvPr>
          <p:cNvSpPr/>
          <p:nvPr/>
        </p:nvSpPr>
        <p:spPr>
          <a:xfrm>
            <a:off x="1037707" y="4871501"/>
            <a:ext cx="5352886" cy="954107"/>
          </a:xfrm>
          <a:prstGeom prst="rect">
            <a:avLst/>
          </a:prstGeom>
        </p:spPr>
        <p:txBody>
          <a:bodyPr wrap="square">
            <a:spAutoFit/>
          </a:bodyPr>
          <a:lstStyle/>
          <a:p>
            <a:r>
              <a:rPr lang="en-US" altLang="zh-CN" sz="2800" b="1" dirty="0">
                <a:solidFill>
                  <a:schemeClr val="accent6"/>
                </a:solidFill>
              </a:rPr>
              <a:t>Identifying the aligned antenna pair will give the moving direction</a:t>
            </a:r>
          </a:p>
        </p:txBody>
      </p:sp>
      <p:grpSp>
        <p:nvGrpSpPr>
          <p:cNvPr id="4" name="Group 3">
            <a:extLst>
              <a:ext uri="{FF2B5EF4-FFF2-40B4-BE49-F238E27FC236}">
                <a16:creationId xmlns:a16="http://schemas.microsoft.com/office/drawing/2014/main" id="{64A0E121-806C-4CBC-9630-35BBF3FC8F7B}"/>
              </a:ext>
            </a:extLst>
          </p:cNvPr>
          <p:cNvGrpSpPr/>
          <p:nvPr/>
        </p:nvGrpSpPr>
        <p:grpSpPr>
          <a:xfrm>
            <a:off x="8556160" y="4971903"/>
            <a:ext cx="3154694" cy="858451"/>
            <a:chOff x="8556160" y="4971903"/>
            <a:chExt cx="3154694" cy="858451"/>
          </a:xfrm>
        </p:grpSpPr>
        <p:sp>
          <p:nvSpPr>
            <p:cNvPr id="253" name="矩形 21">
              <a:extLst>
                <a:ext uri="{FF2B5EF4-FFF2-40B4-BE49-F238E27FC236}">
                  <a16:creationId xmlns:a16="http://schemas.microsoft.com/office/drawing/2014/main" id="{C30A2970-1242-4C60-AA77-9997CF928061}"/>
                </a:ext>
              </a:extLst>
            </p:cNvPr>
            <p:cNvSpPr/>
            <p:nvPr/>
          </p:nvSpPr>
          <p:spPr>
            <a:xfrm>
              <a:off x="8556160" y="5368689"/>
              <a:ext cx="2624102" cy="461665"/>
            </a:xfrm>
            <a:prstGeom prst="rect">
              <a:avLst/>
            </a:prstGeom>
          </p:spPr>
          <p:txBody>
            <a:bodyPr wrap="square">
              <a:spAutoFit/>
            </a:bodyPr>
            <a:lstStyle/>
            <a:p>
              <a:r>
                <a:rPr lang="en-US" altLang="zh-CN" sz="2400" b="1" dirty="0">
                  <a:solidFill>
                    <a:schemeClr val="accent6"/>
                  </a:solidFill>
                </a:rPr>
                <a:t>Heading direction</a:t>
              </a:r>
            </a:p>
          </p:txBody>
        </p:sp>
        <p:pic>
          <p:nvPicPr>
            <p:cNvPr id="254" name="Picture 2" descr="Image result for correct">
              <a:extLst>
                <a:ext uri="{FF2B5EF4-FFF2-40B4-BE49-F238E27FC236}">
                  <a16:creationId xmlns:a16="http://schemas.microsoft.com/office/drawing/2014/main" id="{9AD800DC-2442-4CDF-A2A3-8B71F6D61E57}"/>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1027005" y="4971903"/>
              <a:ext cx="683849" cy="78278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0AE4D63D-DFF1-3D4F-88FB-1C1760F2A110}"/>
              </a:ext>
            </a:extLst>
          </p:cNvPr>
          <p:cNvGrpSpPr/>
          <p:nvPr/>
        </p:nvGrpSpPr>
        <p:grpSpPr>
          <a:xfrm>
            <a:off x="1096085" y="1348209"/>
            <a:ext cx="9498074" cy="2311782"/>
            <a:chOff x="1096085" y="1348209"/>
            <a:chExt cx="9498074" cy="2311782"/>
          </a:xfrm>
        </p:grpSpPr>
        <p:sp>
          <p:nvSpPr>
            <p:cNvPr id="207" name="矩形 21">
              <a:extLst>
                <a:ext uri="{FF2B5EF4-FFF2-40B4-BE49-F238E27FC236}">
                  <a16:creationId xmlns:a16="http://schemas.microsoft.com/office/drawing/2014/main" id="{A8364F6D-EED7-4773-A62A-75036807ADC4}"/>
                </a:ext>
              </a:extLst>
            </p:cNvPr>
            <p:cNvSpPr/>
            <p:nvPr/>
          </p:nvSpPr>
          <p:spPr>
            <a:xfrm>
              <a:off x="1232207" y="2814543"/>
              <a:ext cx="1648732" cy="830997"/>
            </a:xfrm>
            <a:prstGeom prst="rect">
              <a:avLst/>
            </a:prstGeom>
          </p:spPr>
          <p:txBody>
            <a:bodyPr wrap="square">
              <a:spAutoFit/>
            </a:bodyPr>
            <a:lstStyle/>
            <a:p>
              <a:pPr algn="ctr"/>
              <a:r>
                <a:rPr lang="en-US" altLang="zh-CN" sz="2400" dirty="0"/>
                <a:t>Line:</a:t>
              </a:r>
            </a:p>
            <a:p>
              <a:pPr algn="ctr"/>
              <a:r>
                <a:rPr lang="en-US" altLang="zh-CN" sz="2400" dirty="0"/>
                <a:t>2 directions</a:t>
              </a:r>
            </a:p>
          </p:txBody>
        </p:sp>
        <p:sp>
          <p:nvSpPr>
            <p:cNvPr id="235" name="矩形 21">
              <a:extLst>
                <a:ext uri="{FF2B5EF4-FFF2-40B4-BE49-F238E27FC236}">
                  <a16:creationId xmlns:a16="http://schemas.microsoft.com/office/drawing/2014/main" id="{D9E9A324-1AB7-42B7-A78D-54D19CF1CDB6}"/>
                </a:ext>
              </a:extLst>
            </p:cNvPr>
            <p:cNvSpPr/>
            <p:nvPr/>
          </p:nvSpPr>
          <p:spPr>
            <a:xfrm>
              <a:off x="4817993" y="2828994"/>
              <a:ext cx="1801113" cy="830997"/>
            </a:xfrm>
            <a:prstGeom prst="rect">
              <a:avLst/>
            </a:prstGeom>
          </p:spPr>
          <p:txBody>
            <a:bodyPr wrap="square">
              <a:spAutoFit/>
            </a:bodyPr>
            <a:lstStyle/>
            <a:p>
              <a:pPr algn="ctr"/>
              <a:r>
                <a:rPr lang="en-US" altLang="zh-CN" sz="2400" dirty="0"/>
                <a:t>Triangle: </a:t>
              </a:r>
            </a:p>
            <a:p>
              <a:pPr algn="ctr"/>
              <a:r>
                <a:rPr lang="en-US" altLang="zh-CN" sz="2400" dirty="0"/>
                <a:t>6 directions</a:t>
              </a:r>
            </a:p>
          </p:txBody>
        </p:sp>
        <p:sp>
          <p:nvSpPr>
            <p:cNvPr id="236" name="矩形 21">
              <a:extLst>
                <a:ext uri="{FF2B5EF4-FFF2-40B4-BE49-F238E27FC236}">
                  <a16:creationId xmlns:a16="http://schemas.microsoft.com/office/drawing/2014/main" id="{44D6C521-6AA4-4488-A82F-27B6A17FFA00}"/>
                </a:ext>
              </a:extLst>
            </p:cNvPr>
            <p:cNvSpPr/>
            <p:nvPr/>
          </p:nvSpPr>
          <p:spPr>
            <a:xfrm>
              <a:off x="8190526" y="2814543"/>
              <a:ext cx="2403633" cy="830997"/>
            </a:xfrm>
            <a:prstGeom prst="rect">
              <a:avLst/>
            </a:prstGeom>
          </p:spPr>
          <p:txBody>
            <a:bodyPr wrap="square">
              <a:spAutoFit/>
            </a:bodyPr>
            <a:lstStyle/>
            <a:p>
              <a:pPr algn="ctr"/>
              <a:r>
                <a:rPr lang="en-US" altLang="zh-CN" sz="2400" dirty="0"/>
                <a:t>Quadrangle: </a:t>
              </a:r>
            </a:p>
            <a:p>
              <a:pPr algn="ctr"/>
              <a:r>
                <a:rPr lang="en-US" altLang="zh-CN" sz="2400" dirty="0"/>
                <a:t>12 </a:t>
              </a:r>
              <a:r>
                <a:rPr lang="en-US" altLang="zh-CN" sz="2400" dirty="0" smtClean="0"/>
                <a:t>directions</a:t>
              </a:r>
              <a:endParaRPr lang="en-US" altLang="zh-CN" sz="2400" dirty="0"/>
            </a:p>
          </p:txBody>
        </p:sp>
        <p:pic>
          <p:nvPicPr>
            <p:cNvPr id="255" name="Picture 254">
              <a:extLst>
                <a:ext uri="{FF2B5EF4-FFF2-40B4-BE49-F238E27FC236}">
                  <a16:creationId xmlns:a16="http://schemas.microsoft.com/office/drawing/2014/main" id="{E50B16D6-FEE7-4352-A7B2-D3158343E0F7}"/>
                </a:ext>
              </a:extLst>
            </p:cNvPr>
            <p:cNvPicPr>
              <a:picLocks noChangeAspect="1"/>
            </p:cNvPicPr>
            <p:nvPr/>
          </p:nvPicPr>
          <p:blipFill>
            <a:blip r:embed="rId5"/>
            <a:stretch>
              <a:fillRect/>
            </a:stretch>
          </p:blipFill>
          <p:spPr>
            <a:xfrm>
              <a:off x="1096085" y="1862166"/>
              <a:ext cx="1931986" cy="629578"/>
            </a:xfrm>
            <a:prstGeom prst="rect">
              <a:avLst/>
            </a:prstGeom>
          </p:spPr>
        </p:pic>
        <p:pic>
          <p:nvPicPr>
            <p:cNvPr id="67" name="Picture 66">
              <a:extLst>
                <a:ext uri="{FF2B5EF4-FFF2-40B4-BE49-F238E27FC236}">
                  <a16:creationId xmlns:a16="http://schemas.microsoft.com/office/drawing/2014/main" id="{0C0A7176-B98B-4F5D-B37A-F1AD29B63F07}"/>
                </a:ext>
              </a:extLst>
            </p:cNvPr>
            <p:cNvPicPr>
              <a:picLocks noChangeAspect="1"/>
            </p:cNvPicPr>
            <p:nvPr/>
          </p:nvPicPr>
          <p:blipFill>
            <a:blip r:embed="rId6"/>
            <a:stretch>
              <a:fillRect/>
            </a:stretch>
          </p:blipFill>
          <p:spPr>
            <a:xfrm>
              <a:off x="4682824" y="1374380"/>
              <a:ext cx="2150791" cy="1482099"/>
            </a:xfrm>
            <a:prstGeom prst="rect">
              <a:avLst/>
            </a:prstGeom>
          </p:spPr>
        </p:pic>
        <p:pic>
          <p:nvPicPr>
            <p:cNvPr id="78" name="Picture 77">
              <a:extLst>
                <a:ext uri="{FF2B5EF4-FFF2-40B4-BE49-F238E27FC236}">
                  <a16:creationId xmlns:a16="http://schemas.microsoft.com/office/drawing/2014/main" id="{AF4F3C8F-2377-4A7E-ADE8-630F5FF3A74F}"/>
                </a:ext>
              </a:extLst>
            </p:cNvPr>
            <p:cNvPicPr>
              <a:picLocks noChangeAspect="1"/>
            </p:cNvPicPr>
            <p:nvPr/>
          </p:nvPicPr>
          <p:blipFill>
            <a:blip r:embed="rId7"/>
            <a:stretch>
              <a:fillRect/>
            </a:stretch>
          </p:blipFill>
          <p:spPr>
            <a:xfrm>
              <a:off x="8488369" y="1348209"/>
              <a:ext cx="1801114" cy="1468096"/>
            </a:xfrm>
            <a:prstGeom prst="rect">
              <a:avLst/>
            </a:prstGeom>
          </p:spPr>
        </p:pic>
      </p:grpSp>
      <p:sp>
        <p:nvSpPr>
          <p:cNvPr id="5" name="灯片编号占位符 4"/>
          <p:cNvSpPr>
            <a:spLocks noGrp="1"/>
          </p:cNvSpPr>
          <p:nvPr>
            <p:ph type="sldNum" sz="quarter" idx="12"/>
          </p:nvPr>
        </p:nvSpPr>
        <p:spPr/>
        <p:txBody>
          <a:bodyPr/>
          <a:lstStyle/>
          <a:p>
            <a:fld id="{C054A891-34DD-4E6A-BCFA-39DEC2CB2DB2}" type="slidenum">
              <a:rPr lang="en-US" smtClean="0"/>
              <a:t>7</a:t>
            </a:fld>
            <a:endParaRPr lang="en-US"/>
          </a:p>
        </p:txBody>
      </p:sp>
    </p:spTree>
    <p:extLst>
      <p:ext uri="{BB962C8B-B14F-4D97-AF65-F5344CB8AC3E}">
        <p14:creationId xmlns:p14="http://schemas.microsoft.com/office/powerpoint/2010/main" val="1962683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2"/>
                                        </p:tgtEl>
                                        <p:attrNameLst>
                                          <p:attrName>style.visibility</p:attrName>
                                        </p:attrNameLst>
                                      </p:cBhvr>
                                      <p:to>
                                        <p:strVal val="visible"/>
                                      </p:to>
                                    </p:set>
                                    <p:animEffect transition="in" filter="fade">
                                      <p:cBhvr>
                                        <p:cTn id="12" dur="500"/>
                                        <p:tgtEl>
                                          <p:spTgt spid="252"/>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close up of a map&#10;&#10;Description automatically generated">
            <a:extLst>
              <a:ext uri="{FF2B5EF4-FFF2-40B4-BE49-F238E27FC236}">
                <a16:creationId xmlns:a16="http://schemas.microsoft.com/office/drawing/2014/main" id="{2CC94F3A-9AE1-438A-A9BC-52BE9E7FDD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110" y="1690688"/>
            <a:ext cx="6582857" cy="2779429"/>
          </a:xfrm>
          <a:prstGeom prst="rect">
            <a:avLst/>
          </a:prstGeom>
        </p:spPr>
      </p:pic>
      <p:pic>
        <p:nvPicPr>
          <p:cNvPr id="16" name="Picture 15" descr="A close up of a map&#10;&#10;Description automatically generated">
            <a:extLst>
              <a:ext uri="{FF2B5EF4-FFF2-40B4-BE49-F238E27FC236}">
                <a16:creationId xmlns:a16="http://schemas.microsoft.com/office/drawing/2014/main" id="{9B0BCBBD-7F0C-4D7A-B1B9-688CB0D7FE62}"/>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8209" r="28522"/>
          <a:stretch/>
        </p:blipFill>
        <p:spPr>
          <a:xfrm>
            <a:off x="2617076" y="1690688"/>
            <a:ext cx="2848303" cy="2779429"/>
          </a:xfrm>
          <a:prstGeom prst="rect">
            <a:avLst/>
          </a:prstGeom>
        </p:spPr>
      </p:pic>
      <p:sp>
        <p:nvSpPr>
          <p:cNvPr id="2" name="Title 1">
            <a:extLst>
              <a:ext uri="{FF2B5EF4-FFF2-40B4-BE49-F238E27FC236}">
                <a16:creationId xmlns:a16="http://schemas.microsoft.com/office/drawing/2014/main" id="{8E88A48D-55C5-4963-95EF-9659C108212D}"/>
              </a:ext>
            </a:extLst>
          </p:cNvPr>
          <p:cNvSpPr>
            <a:spLocks noGrp="1"/>
          </p:cNvSpPr>
          <p:nvPr>
            <p:ph type="title"/>
          </p:nvPr>
        </p:nvSpPr>
        <p:spPr>
          <a:xfrm>
            <a:off x="838200" y="365125"/>
            <a:ext cx="10515600" cy="1325563"/>
          </a:xfrm>
        </p:spPr>
        <p:txBody>
          <a:bodyPr/>
          <a:lstStyle/>
          <a:p>
            <a:r>
              <a:rPr lang="en-US" dirty="0"/>
              <a:t>STAR in 2D space</a:t>
            </a:r>
          </a:p>
        </p:txBody>
      </p:sp>
      <p:sp>
        <p:nvSpPr>
          <p:cNvPr id="4" name="Rectangle 3">
            <a:extLst>
              <a:ext uri="{FF2B5EF4-FFF2-40B4-BE49-F238E27FC236}">
                <a16:creationId xmlns:a16="http://schemas.microsoft.com/office/drawing/2014/main" id="{8C4FEF6A-F7D4-4C6A-977E-FA015BF73367}"/>
              </a:ext>
            </a:extLst>
          </p:cNvPr>
          <p:cNvSpPr/>
          <p:nvPr/>
        </p:nvSpPr>
        <p:spPr>
          <a:xfrm>
            <a:off x="1086607" y="4505026"/>
            <a:ext cx="5960942" cy="1938992"/>
          </a:xfrm>
          <a:prstGeom prst="rect">
            <a:avLst/>
          </a:prstGeom>
        </p:spPr>
        <p:txBody>
          <a:bodyPr wrap="square">
            <a:spAutoFit/>
          </a:bodyPr>
          <a:lstStyle/>
          <a:p>
            <a:r>
              <a:rPr lang="en-US" sz="2400" b="1" dirty="0">
                <a:latin typeface="Arial" panose="020B0604020202020204" pitchFamily="34" charset="0"/>
                <a:cs typeface="Arial" panose="020B0604020202020204" pitchFamily="34" charset="0"/>
              </a:rPr>
              <a:t>6-element hexagonal array: </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12 different directions in total and thus an orientation resolution of 30◦</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Build from two COTS </a:t>
            </a:r>
            <a:r>
              <a:rPr lang="en-US" sz="2400" dirty="0" err="1">
                <a:latin typeface="Arial" panose="020B0604020202020204" pitchFamily="34" charset="0"/>
                <a:cs typeface="Arial" panose="020B0604020202020204" pitchFamily="34" charset="0"/>
              </a:rPr>
              <a:t>WiFi</a:t>
            </a:r>
            <a:r>
              <a:rPr lang="en-US" sz="2400" dirty="0">
                <a:latin typeface="Arial" panose="020B0604020202020204" pitchFamily="34" charset="0"/>
                <a:cs typeface="Arial" panose="020B0604020202020204" pitchFamily="34" charset="0"/>
              </a:rPr>
              <a:t> radios </a:t>
            </a:r>
            <a:r>
              <a:rPr lang="en-US" sz="2400" dirty="0">
                <a:solidFill>
                  <a:srgbClr val="E12739"/>
                </a:solidFill>
                <a:latin typeface="Arial" panose="020B0604020202020204" pitchFamily="34" charset="0"/>
                <a:cs typeface="Arial" panose="020B0604020202020204" pitchFamily="34" charset="0"/>
              </a:rPr>
              <a:t>without phase synchronization</a:t>
            </a:r>
          </a:p>
        </p:txBody>
      </p:sp>
      <p:grpSp>
        <p:nvGrpSpPr>
          <p:cNvPr id="3" name="Group 2">
            <a:extLst>
              <a:ext uri="{FF2B5EF4-FFF2-40B4-BE49-F238E27FC236}">
                <a16:creationId xmlns:a16="http://schemas.microsoft.com/office/drawing/2014/main" id="{EB0D8367-ABEB-4F2F-8044-0244933FB023}"/>
              </a:ext>
            </a:extLst>
          </p:cNvPr>
          <p:cNvGrpSpPr/>
          <p:nvPr/>
        </p:nvGrpSpPr>
        <p:grpSpPr>
          <a:xfrm>
            <a:off x="9016678" y="4971903"/>
            <a:ext cx="2694176" cy="858451"/>
            <a:chOff x="9016678" y="4971903"/>
            <a:chExt cx="2694176" cy="858451"/>
          </a:xfrm>
        </p:grpSpPr>
        <p:sp>
          <p:nvSpPr>
            <p:cNvPr id="37" name="矩形 21">
              <a:extLst>
                <a:ext uri="{FF2B5EF4-FFF2-40B4-BE49-F238E27FC236}">
                  <a16:creationId xmlns:a16="http://schemas.microsoft.com/office/drawing/2014/main" id="{F99C021B-9E11-43A4-AA85-73608972FE6D}"/>
                </a:ext>
              </a:extLst>
            </p:cNvPr>
            <p:cNvSpPr/>
            <p:nvPr/>
          </p:nvSpPr>
          <p:spPr>
            <a:xfrm>
              <a:off x="9016678" y="5368689"/>
              <a:ext cx="2163584" cy="461665"/>
            </a:xfrm>
            <a:prstGeom prst="rect">
              <a:avLst/>
            </a:prstGeom>
          </p:spPr>
          <p:txBody>
            <a:bodyPr wrap="square">
              <a:spAutoFit/>
            </a:bodyPr>
            <a:lstStyle/>
            <a:p>
              <a:r>
                <a:rPr lang="en-US" altLang="zh-CN" sz="2400" b="1" dirty="0">
                  <a:solidFill>
                    <a:schemeClr val="accent6"/>
                  </a:solidFill>
                </a:rPr>
                <a:t>Rotating angle</a:t>
              </a:r>
            </a:p>
          </p:txBody>
        </p:sp>
        <p:pic>
          <p:nvPicPr>
            <p:cNvPr id="38" name="Picture 2" descr="Image result for correct">
              <a:extLst>
                <a:ext uri="{FF2B5EF4-FFF2-40B4-BE49-F238E27FC236}">
                  <a16:creationId xmlns:a16="http://schemas.microsoft.com/office/drawing/2014/main" id="{B9F16046-9CAD-43E5-95AC-D150C4B61DE8}"/>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1027005" y="4971903"/>
              <a:ext cx="683849" cy="782784"/>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Freeform: Shape 21">
            <a:extLst>
              <a:ext uri="{FF2B5EF4-FFF2-40B4-BE49-F238E27FC236}">
                <a16:creationId xmlns:a16="http://schemas.microsoft.com/office/drawing/2014/main" id="{30BA11A5-83EB-4BC0-9039-0C3F565E29EE}"/>
              </a:ext>
            </a:extLst>
          </p:cNvPr>
          <p:cNvSpPr/>
          <p:nvPr/>
        </p:nvSpPr>
        <p:spPr>
          <a:xfrm>
            <a:off x="3422523" y="2195487"/>
            <a:ext cx="1237868" cy="249389"/>
          </a:xfrm>
          <a:custGeom>
            <a:avLst/>
            <a:gdLst>
              <a:gd name="connsiteX0" fmla="*/ 0 w 1078230"/>
              <a:gd name="connsiteY0" fmla="*/ 211485 h 211485"/>
              <a:gd name="connsiteX1" fmla="*/ 224790 w 1078230"/>
              <a:gd name="connsiteY1" fmla="*/ 59085 h 211485"/>
              <a:gd name="connsiteX2" fmla="*/ 537210 w 1078230"/>
              <a:gd name="connsiteY2" fmla="*/ 1935 h 211485"/>
              <a:gd name="connsiteX3" fmla="*/ 742950 w 1078230"/>
              <a:gd name="connsiteY3" fmla="*/ 32415 h 211485"/>
              <a:gd name="connsiteX4" fmla="*/ 1078230 w 1078230"/>
              <a:gd name="connsiteY4" fmla="*/ 207675 h 211485"/>
              <a:gd name="connsiteX0" fmla="*/ 0 w 1078230"/>
              <a:gd name="connsiteY0" fmla="*/ 209563 h 209563"/>
              <a:gd name="connsiteX1" fmla="*/ 224790 w 1078230"/>
              <a:gd name="connsiteY1" fmla="*/ 57163 h 209563"/>
              <a:gd name="connsiteX2" fmla="*/ 537210 w 1078230"/>
              <a:gd name="connsiteY2" fmla="*/ 13 h 209563"/>
              <a:gd name="connsiteX3" fmla="*/ 849630 w 1078230"/>
              <a:gd name="connsiteY3" fmla="*/ 60973 h 209563"/>
              <a:gd name="connsiteX4" fmla="*/ 1078230 w 1078230"/>
              <a:gd name="connsiteY4" fmla="*/ 205753 h 209563"/>
              <a:gd name="connsiteX0" fmla="*/ 0 w 1078230"/>
              <a:gd name="connsiteY0" fmla="*/ 209607 h 209607"/>
              <a:gd name="connsiteX1" fmla="*/ 266700 w 1078230"/>
              <a:gd name="connsiteY1" fmla="*/ 53397 h 209607"/>
              <a:gd name="connsiteX2" fmla="*/ 537210 w 1078230"/>
              <a:gd name="connsiteY2" fmla="*/ 57 h 209607"/>
              <a:gd name="connsiteX3" fmla="*/ 849630 w 1078230"/>
              <a:gd name="connsiteY3" fmla="*/ 61017 h 209607"/>
              <a:gd name="connsiteX4" fmla="*/ 1078230 w 1078230"/>
              <a:gd name="connsiteY4" fmla="*/ 205797 h 209607"/>
              <a:gd name="connsiteX0" fmla="*/ 0 w 1078230"/>
              <a:gd name="connsiteY0" fmla="*/ 191185 h 191185"/>
              <a:gd name="connsiteX1" fmla="*/ 266700 w 1078230"/>
              <a:gd name="connsiteY1" fmla="*/ 34975 h 191185"/>
              <a:gd name="connsiteX2" fmla="*/ 538903 w 1078230"/>
              <a:gd name="connsiteY2" fmla="*/ 195 h 191185"/>
              <a:gd name="connsiteX3" fmla="*/ 849630 w 1078230"/>
              <a:gd name="connsiteY3" fmla="*/ 42595 h 191185"/>
              <a:gd name="connsiteX4" fmla="*/ 1078230 w 1078230"/>
              <a:gd name="connsiteY4" fmla="*/ 187375 h 191185"/>
              <a:gd name="connsiteX0" fmla="*/ 0 w 1078230"/>
              <a:gd name="connsiteY0" fmla="*/ 191735 h 191735"/>
              <a:gd name="connsiteX1" fmla="*/ 266700 w 1078230"/>
              <a:gd name="connsiteY1" fmla="*/ 35525 h 191735"/>
              <a:gd name="connsiteX2" fmla="*/ 538903 w 1078230"/>
              <a:gd name="connsiteY2" fmla="*/ 745 h 191735"/>
              <a:gd name="connsiteX3" fmla="*/ 846244 w 1078230"/>
              <a:gd name="connsiteY3" fmla="*/ 54566 h 191735"/>
              <a:gd name="connsiteX4" fmla="*/ 1078230 w 1078230"/>
              <a:gd name="connsiteY4" fmla="*/ 187925 h 191735"/>
              <a:gd name="connsiteX0" fmla="*/ 0 w 1091776"/>
              <a:gd name="connsiteY0" fmla="*/ 191735 h 191735"/>
              <a:gd name="connsiteX1" fmla="*/ 266700 w 1091776"/>
              <a:gd name="connsiteY1" fmla="*/ 35525 h 191735"/>
              <a:gd name="connsiteX2" fmla="*/ 538903 w 1091776"/>
              <a:gd name="connsiteY2" fmla="*/ 745 h 191735"/>
              <a:gd name="connsiteX3" fmla="*/ 846244 w 1091776"/>
              <a:gd name="connsiteY3" fmla="*/ 54566 h 191735"/>
              <a:gd name="connsiteX4" fmla="*/ 1091776 w 1091776"/>
              <a:gd name="connsiteY4" fmla="*/ 177931 h 191735"/>
              <a:gd name="connsiteX0" fmla="*/ 0 w 1100242"/>
              <a:gd name="connsiteY0" fmla="*/ 187413 h 187413"/>
              <a:gd name="connsiteX1" fmla="*/ 275166 w 1100242"/>
              <a:gd name="connsiteY1" fmla="*/ 35486 h 187413"/>
              <a:gd name="connsiteX2" fmla="*/ 547369 w 1100242"/>
              <a:gd name="connsiteY2" fmla="*/ 706 h 187413"/>
              <a:gd name="connsiteX3" fmla="*/ 854710 w 1100242"/>
              <a:gd name="connsiteY3" fmla="*/ 54527 h 187413"/>
              <a:gd name="connsiteX4" fmla="*/ 1100242 w 1100242"/>
              <a:gd name="connsiteY4" fmla="*/ 177892 h 187413"/>
              <a:gd name="connsiteX0" fmla="*/ 0 w 1100242"/>
              <a:gd name="connsiteY0" fmla="*/ 186906 h 186906"/>
              <a:gd name="connsiteX1" fmla="*/ 266700 w 1100242"/>
              <a:gd name="connsiteY1" fmla="*/ 42118 h 186906"/>
              <a:gd name="connsiteX2" fmla="*/ 547369 w 1100242"/>
              <a:gd name="connsiteY2" fmla="*/ 199 h 186906"/>
              <a:gd name="connsiteX3" fmla="*/ 854710 w 1100242"/>
              <a:gd name="connsiteY3" fmla="*/ 54020 h 186906"/>
              <a:gd name="connsiteX4" fmla="*/ 1100242 w 1100242"/>
              <a:gd name="connsiteY4" fmla="*/ 177385 h 186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0242" h="186906">
                <a:moveTo>
                  <a:pt x="0" y="186906"/>
                </a:moveTo>
                <a:cubicBezTo>
                  <a:pt x="67627" y="128168"/>
                  <a:pt x="175472" y="73236"/>
                  <a:pt x="266700" y="42118"/>
                </a:cubicBezTo>
                <a:cubicBezTo>
                  <a:pt x="357928" y="11000"/>
                  <a:pt x="449367" y="-1785"/>
                  <a:pt x="547369" y="199"/>
                </a:cubicBezTo>
                <a:cubicBezTo>
                  <a:pt x="645371" y="2183"/>
                  <a:pt x="764540" y="19730"/>
                  <a:pt x="854710" y="54020"/>
                </a:cubicBezTo>
                <a:cubicBezTo>
                  <a:pt x="944880" y="88310"/>
                  <a:pt x="977687" y="106900"/>
                  <a:pt x="1100242" y="177385"/>
                </a:cubicBezTo>
              </a:path>
            </a:pathLst>
          </a:custGeom>
          <a:noFill/>
          <a:ln w="38100">
            <a:solidFill>
              <a:srgbClr val="FF0000"/>
            </a:solidFill>
            <a:headEnd type="stealth" w="lg" len="lg"/>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09F90391-D3C9-46F4-B4CA-978554BA813D}"/>
              </a:ext>
            </a:extLst>
          </p:cNvPr>
          <p:cNvSpPr/>
          <p:nvPr/>
        </p:nvSpPr>
        <p:spPr>
          <a:xfrm>
            <a:off x="7616588" y="2170914"/>
            <a:ext cx="4028085" cy="830997"/>
          </a:xfrm>
          <a:prstGeom prst="rect">
            <a:avLst/>
          </a:prstGeom>
        </p:spPr>
        <p:txBody>
          <a:bodyPr wrap="square">
            <a:spAutoFit/>
          </a:bodyPr>
          <a:lstStyle/>
          <a:p>
            <a:r>
              <a:rPr lang="en-US" sz="2400" b="1" dirty="0"/>
              <a:t>Translational motion: </a:t>
            </a:r>
          </a:p>
          <a:p>
            <a:pPr marL="342900" indent="-342900">
              <a:buFont typeface="Arial" panose="020B0604020202020204" pitchFamily="34" charset="0"/>
              <a:buChar char="•"/>
            </a:pPr>
            <a:r>
              <a:rPr lang="en-US" sz="2400" dirty="0" smtClean="0"/>
              <a:t>2</a:t>
            </a:r>
            <a:r>
              <a:rPr lang="en-US" altLang="zh-CN" sz="2400" dirty="0" smtClean="0"/>
              <a:t>~3 </a:t>
            </a:r>
            <a:r>
              <a:rPr lang="en-US" sz="2400" dirty="0" smtClean="0"/>
              <a:t>aligned </a:t>
            </a:r>
            <a:r>
              <a:rPr lang="en-US" sz="2400" dirty="0"/>
              <a:t>pairs</a:t>
            </a:r>
            <a:endParaRPr lang="en-US" sz="2400" dirty="0">
              <a:solidFill>
                <a:srgbClr val="C00000"/>
              </a:solidFill>
            </a:endParaRPr>
          </a:p>
        </p:txBody>
      </p:sp>
      <p:sp>
        <p:nvSpPr>
          <p:cNvPr id="58" name="Rectangle 57">
            <a:extLst>
              <a:ext uri="{FF2B5EF4-FFF2-40B4-BE49-F238E27FC236}">
                <a16:creationId xmlns:a16="http://schemas.microsoft.com/office/drawing/2014/main" id="{C8FE2230-255E-4A53-A2EE-20B6161FD30E}"/>
              </a:ext>
            </a:extLst>
          </p:cNvPr>
          <p:cNvSpPr/>
          <p:nvPr/>
        </p:nvSpPr>
        <p:spPr>
          <a:xfrm>
            <a:off x="7616587" y="3429000"/>
            <a:ext cx="4575413" cy="830997"/>
          </a:xfrm>
          <a:prstGeom prst="rect">
            <a:avLst/>
          </a:prstGeom>
        </p:spPr>
        <p:txBody>
          <a:bodyPr wrap="square">
            <a:spAutoFit/>
          </a:bodyPr>
          <a:lstStyle/>
          <a:p>
            <a:r>
              <a:rPr lang="en-US" sz="2400" b="1" dirty="0"/>
              <a:t>Rotational motion: </a:t>
            </a:r>
          </a:p>
          <a:p>
            <a:pPr marL="342900" indent="-342900">
              <a:buFont typeface="Arial" panose="020B0604020202020204" pitchFamily="34" charset="0"/>
              <a:buChar char="•"/>
            </a:pPr>
            <a:r>
              <a:rPr lang="en-US" sz="2400" dirty="0"/>
              <a:t>All adjacent pairs will be aligned</a:t>
            </a:r>
            <a:endParaRPr lang="en-US" sz="2400" dirty="0">
              <a:solidFill>
                <a:srgbClr val="C00000"/>
              </a:solidFill>
            </a:endParaRPr>
          </a:p>
        </p:txBody>
      </p:sp>
      <p:sp>
        <p:nvSpPr>
          <p:cNvPr id="5" name="灯片编号占位符 4"/>
          <p:cNvSpPr>
            <a:spLocks noGrp="1"/>
          </p:cNvSpPr>
          <p:nvPr>
            <p:ph type="sldNum" sz="quarter" idx="12"/>
          </p:nvPr>
        </p:nvSpPr>
        <p:spPr/>
        <p:txBody>
          <a:bodyPr/>
          <a:lstStyle/>
          <a:p>
            <a:fld id="{C054A891-34DD-4E6A-BCFA-39DEC2CB2DB2}" type="slidenum">
              <a:rPr lang="en-US" smtClean="0"/>
              <a:t>8</a:t>
            </a:fld>
            <a:endParaRPr lang="en-US"/>
          </a:p>
        </p:txBody>
      </p:sp>
    </p:spTree>
    <p:extLst>
      <p:ext uri="{BB962C8B-B14F-4D97-AF65-F5344CB8AC3E}">
        <p14:creationId xmlns:p14="http://schemas.microsoft.com/office/powerpoint/2010/main" val="2905926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childTnLst>
                          </p:cTn>
                        </p:par>
                        <p:par>
                          <p:cTn id="16" fill="hold">
                            <p:stCondLst>
                              <p:cond delay="500"/>
                            </p:stCondLst>
                            <p:childTnLst>
                              <p:par>
                                <p:cTn id="17" presetID="16" presetClass="entr" presetSubtype="37"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out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wipe(left)">
                                      <p:cBhvr>
                                        <p:cTn id="24" dur="500"/>
                                        <p:tgtEl>
                                          <p:spTgt spid="5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37"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outVertical)">
                                      <p:cBhvr>
                                        <p:cTn id="29" dur="500"/>
                                        <p:tgtEl>
                                          <p:spTgt spid="22"/>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58"/>
                                        </p:tgtEl>
                                        <p:attrNameLst>
                                          <p:attrName>style.visibility</p:attrName>
                                        </p:attrNameLst>
                                      </p:cBhvr>
                                      <p:to>
                                        <p:strVal val="visible"/>
                                      </p:to>
                                    </p:set>
                                    <p:animEffect transition="in" filter="wipe(left)">
                                      <p:cBhvr>
                                        <p:cTn id="33" dur="500"/>
                                        <p:tgtEl>
                                          <p:spTgt spid="58"/>
                                        </p:tgtEl>
                                      </p:cBhvr>
                                    </p:animEffect>
                                  </p:childTnLst>
                                </p:cTn>
                              </p:par>
                            </p:childTnLst>
                          </p:cTn>
                        </p:par>
                        <p:par>
                          <p:cTn id="34" fill="hold">
                            <p:stCondLst>
                              <p:cond delay="1000"/>
                            </p:stCondLst>
                            <p:childTnLst>
                              <p:par>
                                <p:cTn id="35" presetID="22" presetClass="entr" presetSubtype="8" fill="hold" nodeType="after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left)">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57" grpId="0"/>
      <p:bldP spid="5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35876-AC9C-4E4B-A1D7-7E47260AEA5F}"/>
              </a:ext>
            </a:extLst>
          </p:cNvPr>
          <p:cNvSpPr>
            <a:spLocks noGrp="1"/>
          </p:cNvSpPr>
          <p:nvPr>
            <p:ph type="title"/>
          </p:nvPr>
        </p:nvSpPr>
        <p:spPr/>
        <p:txBody>
          <a:bodyPr>
            <a:normAutofit/>
          </a:bodyPr>
          <a:lstStyle/>
          <a:p>
            <a:r>
              <a:rPr lang="en-US" sz="3600" dirty="0"/>
              <a:t>Super-</a:t>
            </a:r>
            <a:r>
              <a:rPr lang="en-US" sz="3600" dirty="0" err="1"/>
              <a:t>Resoalution</a:t>
            </a:r>
            <a:r>
              <a:rPr lang="en-US" sz="3600" dirty="0"/>
              <a:t> Virtual Antenna Alignment</a:t>
            </a:r>
          </a:p>
        </p:txBody>
      </p:sp>
      <p:sp>
        <p:nvSpPr>
          <p:cNvPr id="3" name="Content Placeholder 2">
            <a:extLst>
              <a:ext uri="{FF2B5EF4-FFF2-40B4-BE49-F238E27FC236}">
                <a16:creationId xmlns:a16="http://schemas.microsoft.com/office/drawing/2014/main" id="{388A9845-42AF-4D65-B05D-AF31087A62CF}"/>
              </a:ext>
            </a:extLst>
          </p:cNvPr>
          <p:cNvSpPr>
            <a:spLocks noGrp="1"/>
          </p:cNvSpPr>
          <p:nvPr>
            <p:ph idx="1"/>
          </p:nvPr>
        </p:nvSpPr>
        <p:spPr>
          <a:xfrm>
            <a:off x="838200" y="1825625"/>
            <a:ext cx="10515600" cy="4351338"/>
          </a:xfrm>
        </p:spPr>
        <p:txBody>
          <a:bodyPr/>
          <a:lstStyle/>
          <a:p>
            <a:endParaRPr lang="en-US" dirty="0"/>
          </a:p>
        </p:txBody>
      </p:sp>
      <p:sp>
        <p:nvSpPr>
          <p:cNvPr id="4" name="圆角矩形 52">
            <a:extLst>
              <a:ext uri="{FF2B5EF4-FFF2-40B4-BE49-F238E27FC236}">
                <a16:creationId xmlns:a16="http://schemas.microsoft.com/office/drawing/2014/main" id="{ADEF6927-A482-432F-B023-DB010BC025E3}"/>
              </a:ext>
            </a:extLst>
          </p:cNvPr>
          <p:cNvSpPr/>
          <p:nvPr/>
        </p:nvSpPr>
        <p:spPr>
          <a:xfrm>
            <a:off x="723900" y="1825625"/>
            <a:ext cx="10744200" cy="1161415"/>
          </a:xfrm>
          <a:prstGeom prst="roundRect">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t>How to accurately pinpoint the space-time point that two virtual antennas are aligned with each other, at sub-centimeter resolution?</a:t>
            </a:r>
          </a:p>
        </p:txBody>
      </p:sp>
      <p:sp>
        <p:nvSpPr>
          <p:cNvPr id="5" name="矩形 1033">
            <a:extLst>
              <a:ext uri="{FF2B5EF4-FFF2-40B4-BE49-F238E27FC236}">
                <a16:creationId xmlns:a16="http://schemas.microsoft.com/office/drawing/2014/main" id="{679C9319-FC56-4CD3-B51B-2300FC97A989}"/>
              </a:ext>
            </a:extLst>
          </p:cNvPr>
          <p:cNvSpPr/>
          <p:nvPr/>
        </p:nvSpPr>
        <p:spPr>
          <a:xfrm>
            <a:off x="4249858" y="3653418"/>
            <a:ext cx="6835461" cy="646331"/>
          </a:xfrm>
          <a:prstGeom prst="rect">
            <a:avLst/>
          </a:prstGeom>
          <a:ln>
            <a:noFill/>
          </a:ln>
        </p:spPr>
        <p:txBody>
          <a:bodyPr wrap="none">
            <a:spAutoFit/>
          </a:bodyPr>
          <a:lstStyle/>
          <a:p>
            <a:r>
              <a:rPr lang="en-US" altLang="zh-CN" sz="3600" b="1" dirty="0">
                <a:solidFill>
                  <a:schemeClr val="accent6"/>
                </a:solidFill>
              </a:rPr>
              <a:t>Time Reversal Resonating Strength</a:t>
            </a:r>
          </a:p>
        </p:txBody>
      </p:sp>
      <p:sp>
        <p:nvSpPr>
          <p:cNvPr id="6" name="矩形 1033">
            <a:extLst>
              <a:ext uri="{FF2B5EF4-FFF2-40B4-BE49-F238E27FC236}">
                <a16:creationId xmlns:a16="http://schemas.microsoft.com/office/drawing/2014/main" id="{054D4C62-BBE6-49B4-8EF1-BAD601F2FB51}"/>
              </a:ext>
            </a:extLst>
          </p:cNvPr>
          <p:cNvSpPr/>
          <p:nvPr/>
        </p:nvSpPr>
        <p:spPr>
          <a:xfrm>
            <a:off x="5130579" y="4864254"/>
            <a:ext cx="5074018" cy="646331"/>
          </a:xfrm>
          <a:prstGeom prst="rect">
            <a:avLst/>
          </a:prstGeom>
          <a:ln>
            <a:noFill/>
          </a:ln>
        </p:spPr>
        <p:txBody>
          <a:bodyPr wrap="none">
            <a:spAutoFit/>
          </a:bodyPr>
          <a:lstStyle/>
          <a:p>
            <a:r>
              <a:rPr lang="en-US" altLang="zh-CN" sz="3600" b="1" dirty="0">
                <a:solidFill>
                  <a:schemeClr val="accent6"/>
                </a:solidFill>
              </a:rPr>
              <a:t>Virtual Massive Antennas</a:t>
            </a:r>
          </a:p>
        </p:txBody>
      </p:sp>
      <p:pic>
        <p:nvPicPr>
          <p:cNvPr id="7" name="Picture 6" descr="A close up of a map&#10;&#10;Description automatically generated">
            <a:extLst>
              <a:ext uri="{FF2B5EF4-FFF2-40B4-BE49-F238E27FC236}">
                <a16:creationId xmlns:a16="http://schemas.microsoft.com/office/drawing/2014/main" id="{84982864-CDC1-44BD-94DC-D62DF45BD858}"/>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8209" r="28522"/>
          <a:stretch/>
        </p:blipFill>
        <p:spPr>
          <a:xfrm>
            <a:off x="800975" y="3192287"/>
            <a:ext cx="2848303" cy="2779429"/>
          </a:xfrm>
          <a:prstGeom prst="rect">
            <a:avLst/>
          </a:prstGeom>
        </p:spPr>
      </p:pic>
      <p:cxnSp>
        <p:nvCxnSpPr>
          <p:cNvPr id="9" name="Straight Arrow Connector 8">
            <a:extLst>
              <a:ext uri="{FF2B5EF4-FFF2-40B4-BE49-F238E27FC236}">
                <a16:creationId xmlns:a16="http://schemas.microsoft.com/office/drawing/2014/main" id="{B1684339-70B4-494B-B00E-47BA0EB181CD}"/>
              </a:ext>
            </a:extLst>
          </p:cNvPr>
          <p:cNvCxnSpPr>
            <a:cxnSpLocks/>
          </p:cNvCxnSpPr>
          <p:nvPr/>
        </p:nvCxnSpPr>
        <p:spPr>
          <a:xfrm flipH="1">
            <a:off x="2293620" y="3824218"/>
            <a:ext cx="377190" cy="0"/>
          </a:xfrm>
          <a:prstGeom prst="straightConnector1">
            <a:avLst/>
          </a:prstGeom>
          <a:ln w="28575">
            <a:solidFill>
              <a:srgbClr val="E127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D6BB19C-88B9-4D3F-A191-A6765886EB20}"/>
              </a:ext>
            </a:extLst>
          </p:cNvPr>
          <p:cNvCxnSpPr>
            <a:cxnSpLocks/>
          </p:cNvCxnSpPr>
          <p:nvPr/>
        </p:nvCxnSpPr>
        <p:spPr>
          <a:xfrm>
            <a:off x="2506980" y="5071110"/>
            <a:ext cx="194310" cy="331207"/>
          </a:xfrm>
          <a:prstGeom prst="straightConnector1">
            <a:avLst/>
          </a:prstGeom>
          <a:ln w="28575">
            <a:solidFill>
              <a:srgbClr val="E127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3A52F4A-382F-47B2-8230-E6D618C5CF32}"/>
              </a:ext>
            </a:extLst>
          </p:cNvPr>
          <p:cNvCxnSpPr>
            <a:cxnSpLocks/>
          </p:cNvCxnSpPr>
          <p:nvPr/>
        </p:nvCxnSpPr>
        <p:spPr>
          <a:xfrm flipV="1">
            <a:off x="1158240" y="5402317"/>
            <a:ext cx="2141220" cy="3547"/>
          </a:xfrm>
          <a:prstGeom prst="line">
            <a:avLst/>
          </a:prstGeom>
          <a:ln w="19050">
            <a:solidFill>
              <a:srgbClr val="E12739"/>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3CCAC7B-A179-4F38-B6D2-D52C81158839}"/>
              </a:ext>
            </a:extLst>
          </p:cNvPr>
          <p:cNvCxnSpPr>
            <a:cxnSpLocks/>
          </p:cNvCxnSpPr>
          <p:nvPr/>
        </p:nvCxnSpPr>
        <p:spPr>
          <a:xfrm flipV="1">
            <a:off x="1329690" y="4438650"/>
            <a:ext cx="2084070" cy="1226820"/>
          </a:xfrm>
          <a:prstGeom prst="line">
            <a:avLst/>
          </a:prstGeom>
          <a:ln w="19050">
            <a:solidFill>
              <a:srgbClr val="E12739"/>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 name="Rectangle 31">
                <a:extLst>
                  <a:ext uri="{FF2B5EF4-FFF2-40B4-BE49-F238E27FC236}">
                    <a16:creationId xmlns:a16="http://schemas.microsoft.com/office/drawing/2014/main" id="{5E8DBC1C-F800-4E07-AF7F-23C1B77ED136}"/>
                  </a:ext>
                </a:extLst>
              </p:cNvPr>
              <p:cNvSpPr/>
              <p:nvPr/>
            </p:nvSpPr>
            <p:spPr>
              <a:xfrm>
                <a:off x="1601873" y="5899109"/>
                <a:ext cx="1246505" cy="40988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sz="2000" b="0" i="0" smtClean="0">
                          <a:solidFill>
                            <a:srgbClr val="C00000"/>
                          </a:solidFill>
                          <a:latin typeface="Cambria Math" panose="02040503050406030204" pitchFamily="18" charset="0"/>
                        </a:rPr>
                        <m:t>Δ</m:t>
                      </m:r>
                      <m:r>
                        <a:rPr lang="en-US" sz="2000" b="0" i="1" smtClean="0">
                          <a:solidFill>
                            <a:srgbClr val="C00000"/>
                          </a:solidFill>
                          <a:latin typeface="Cambria Math" panose="02040503050406030204" pitchFamily="18" charset="0"/>
                        </a:rPr>
                        <m:t>𝑑</m:t>
                      </m:r>
                      <m:r>
                        <a:rPr lang="en-US" sz="2000" b="0" i="1" smtClean="0">
                          <a:solidFill>
                            <a:srgbClr val="C00000"/>
                          </a:solidFill>
                          <a:latin typeface="Cambria Math" panose="02040503050406030204" pitchFamily="18" charset="0"/>
                        </a:rPr>
                        <m:t>=</m:t>
                      </m:r>
                      <m:r>
                        <a:rPr lang="en-US" sz="2000" b="0" i="1" smtClean="0">
                          <a:solidFill>
                            <a:srgbClr val="C00000"/>
                          </a:solidFill>
                          <a:latin typeface="Cambria Math" panose="02040503050406030204" pitchFamily="18" charset="0"/>
                        </a:rPr>
                        <m:t>𝜆</m:t>
                      </m:r>
                      <m:r>
                        <a:rPr lang="en-US" sz="2000" b="0" i="1" smtClean="0">
                          <a:solidFill>
                            <a:srgbClr val="C00000"/>
                          </a:solidFill>
                          <a:latin typeface="Cambria Math" panose="02040503050406030204" pitchFamily="18" charset="0"/>
                        </a:rPr>
                        <m:t>/2</m:t>
                      </m:r>
                    </m:oMath>
                  </m:oMathPara>
                </a14:m>
                <a:endParaRPr lang="en-US" sz="2000" dirty="0">
                  <a:solidFill>
                    <a:srgbClr val="C00000"/>
                  </a:solidFill>
                </a:endParaRPr>
              </a:p>
            </p:txBody>
          </p:sp>
        </mc:Choice>
        <mc:Fallback xmlns="">
          <p:sp>
            <p:nvSpPr>
              <p:cNvPr id="32" name="Rectangle 31">
                <a:extLst>
                  <a:ext uri="{FF2B5EF4-FFF2-40B4-BE49-F238E27FC236}">
                    <a16:creationId xmlns:a16="http://schemas.microsoft.com/office/drawing/2014/main" id="{5E8DBC1C-F800-4E07-AF7F-23C1B77ED136}"/>
                  </a:ext>
                </a:extLst>
              </p:cNvPr>
              <p:cNvSpPr>
                <a:spLocks noRot="1" noChangeAspect="1" noMove="1" noResize="1" noEditPoints="1" noAdjustHandles="1" noChangeArrowheads="1" noChangeShapeType="1" noTextEdit="1"/>
              </p:cNvSpPr>
              <p:nvPr/>
            </p:nvSpPr>
            <p:spPr>
              <a:xfrm>
                <a:off x="1601873" y="5899109"/>
                <a:ext cx="1246505" cy="409881"/>
              </a:xfrm>
              <a:prstGeom prst="rect">
                <a:avLst/>
              </a:prstGeom>
              <a:blipFill>
                <a:blip r:embed="rId4"/>
                <a:stretch>
                  <a:fillRect b="-11940"/>
                </a:stretch>
              </a:blipFill>
            </p:spPr>
            <p:txBody>
              <a:bodyPr/>
              <a:lstStyle/>
              <a:p>
                <a:r>
                  <a:rPr lang="en-US">
                    <a:noFill/>
                  </a:rPr>
                  <a:t> </a:t>
                </a:r>
              </a:p>
            </p:txBody>
          </p:sp>
        </mc:Fallback>
      </mc:AlternateContent>
      <p:sp>
        <p:nvSpPr>
          <p:cNvPr id="8" name="灯片编号占位符 7"/>
          <p:cNvSpPr>
            <a:spLocks noGrp="1"/>
          </p:cNvSpPr>
          <p:nvPr>
            <p:ph type="sldNum" sz="quarter" idx="12"/>
          </p:nvPr>
        </p:nvSpPr>
        <p:spPr/>
        <p:txBody>
          <a:bodyPr/>
          <a:lstStyle/>
          <a:p>
            <a:fld id="{C054A891-34DD-4E6A-BCFA-39DEC2CB2DB2}" type="slidenum">
              <a:rPr lang="en-US" smtClean="0"/>
              <a:t>9</a:t>
            </a:fld>
            <a:endParaRPr lang="en-US"/>
          </a:p>
        </p:txBody>
      </p:sp>
    </p:spTree>
    <p:extLst>
      <p:ext uri="{BB962C8B-B14F-4D97-AF65-F5344CB8AC3E}">
        <p14:creationId xmlns:p14="http://schemas.microsoft.com/office/powerpoint/2010/main" val="2086320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childTnLst>
                          </p:cTn>
                        </p:par>
                        <p:par>
                          <p:cTn id="8" fill="hold">
                            <p:stCondLst>
                              <p:cond delay="25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250"/>
                                        <p:tgtEl>
                                          <p:spTgt spid="9"/>
                                        </p:tgtEl>
                                      </p:cBhvr>
                                    </p:animEffect>
                                  </p:childTnLst>
                                </p:cTn>
                              </p:par>
                            </p:childTnLst>
                          </p:cTn>
                        </p:par>
                        <p:par>
                          <p:cTn id="12" fill="hold">
                            <p:stCondLst>
                              <p:cond delay="500"/>
                            </p:stCondLst>
                            <p:childTnLst>
                              <p:par>
                                <p:cTn id="13" presetID="22" presetClass="entr" presetSubtype="8"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250"/>
                                        <p:tgtEl>
                                          <p:spTgt spid="13"/>
                                        </p:tgtEl>
                                      </p:cBhvr>
                                    </p:animEffect>
                                  </p:childTnLst>
                                </p:cTn>
                              </p:par>
                            </p:childTnLst>
                          </p:cTn>
                        </p:par>
                        <p:par>
                          <p:cTn id="16" fill="hold">
                            <p:stCondLst>
                              <p:cond delay="750"/>
                            </p:stCondLst>
                            <p:childTnLst>
                              <p:par>
                                <p:cTn id="17" presetID="22" presetClass="entr" presetSubtype="8"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left)">
                                      <p:cBhvr>
                                        <p:cTn id="19" dur="250"/>
                                        <p:tgtEl>
                                          <p:spTgt spid="24"/>
                                        </p:tgtEl>
                                      </p:cBhvr>
                                    </p:animEffect>
                                  </p:childTnLst>
                                </p:cTn>
                              </p:par>
                              <p:par>
                                <p:cTn id="20" presetID="22" presetClass="entr" presetSubtype="8"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250"/>
                                        <p:tgtEl>
                                          <p:spTgt spid="1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25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animEffect transition="in" filter="fade">
                                      <p:cBhvr>
                                        <p:cTn id="33" dur="500"/>
                                        <p:tgtEl>
                                          <p:spTgt spid="5"/>
                                        </p:tgtEl>
                                      </p:cBhvr>
                                    </p:animEffect>
                                  </p:childTnLst>
                                </p:cTn>
                              </p:par>
                            </p:childTnLst>
                          </p:cTn>
                        </p:par>
                        <p:par>
                          <p:cTn id="34" fill="hold">
                            <p:stCondLst>
                              <p:cond delay="500"/>
                            </p:stCondLst>
                            <p:childTnLst>
                              <p:par>
                                <p:cTn id="35" presetID="53" presetClass="entr" presetSubtype="16"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500" fill="hold"/>
                                        <p:tgtEl>
                                          <p:spTgt spid="6"/>
                                        </p:tgtEl>
                                        <p:attrNameLst>
                                          <p:attrName>ppt_w</p:attrName>
                                        </p:attrNameLst>
                                      </p:cBhvr>
                                      <p:tavLst>
                                        <p:tav tm="0">
                                          <p:val>
                                            <p:fltVal val="0"/>
                                          </p:val>
                                        </p:tav>
                                        <p:tav tm="100000">
                                          <p:val>
                                            <p:strVal val="#ppt_w"/>
                                          </p:val>
                                        </p:tav>
                                      </p:tavLst>
                                    </p:anim>
                                    <p:anim calcmode="lin" valueType="num">
                                      <p:cBhvr>
                                        <p:cTn id="38" dur="500" fill="hold"/>
                                        <p:tgtEl>
                                          <p:spTgt spid="6"/>
                                        </p:tgtEl>
                                        <p:attrNameLst>
                                          <p:attrName>ppt_h</p:attrName>
                                        </p:attrNameLst>
                                      </p:cBhvr>
                                      <p:tavLst>
                                        <p:tav tm="0">
                                          <p:val>
                                            <p:fltVal val="0"/>
                                          </p:val>
                                        </p:tav>
                                        <p:tav tm="100000">
                                          <p:val>
                                            <p:strVal val="#ppt_h"/>
                                          </p:val>
                                        </p:tav>
                                      </p:tavLst>
                                    </p:anim>
                                    <p:animEffect transition="in" filter="fade">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3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10463</TotalTime>
  <Words>3091</Words>
  <Application>Microsoft Office PowerPoint</Application>
  <PresentationFormat>宽屏</PresentationFormat>
  <Paragraphs>439</Paragraphs>
  <Slides>29</Slides>
  <Notes>26</Notes>
  <HiddenSlides>0</HiddenSlides>
  <MMClips>1</MMClips>
  <ScaleCrop>false</ScaleCrop>
  <HeadingPairs>
    <vt:vector size="8" baseType="variant">
      <vt:variant>
        <vt:lpstr>已用的字体</vt:lpstr>
      </vt:variant>
      <vt:variant>
        <vt:i4>11</vt:i4>
      </vt:variant>
      <vt:variant>
        <vt:lpstr>主题</vt:lpstr>
      </vt:variant>
      <vt:variant>
        <vt:i4>1</vt:i4>
      </vt:variant>
      <vt:variant>
        <vt:lpstr>嵌入 OLE 服务器</vt:lpstr>
      </vt:variant>
      <vt:variant>
        <vt:i4>1</vt:i4>
      </vt:variant>
      <vt:variant>
        <vt:lpstr>幻灯片标题</vt:lpstr>
      </vt:variant>
      <vt:variant>
        <vt:i4>29</vt:i4>
      </vt:variant>
    </vt:vector>
  </HeadingPairs>
  <TitlesOfParts>
    <vt:vector size="42" baseType="lpstr">
      <vt:lpstr>LinLibertineI</vt:lpstr>
      <vt:lpstr>LinLibertineT</vt:lpstr>
      <vt:lpstr>等线</vt:lpstr>
      <vt:lpstr>等线 Light</vt:lpstr>
      <vt:lpstr>宋体</vt:lpstr>
      <vt:lpstr>Arial</vt:lpstr>
      <vt:lpstr>Calibri</vt:lpstr>
      <vt:lpstr>Calibri Light</vt:lpstr>
      <vt:lpstr>Cambria Math</vt:lpstr>
      <vt:lpstr>Century Gothic</vt:lpstr>
      <vt:lpstr>Times New Roman</vt:lpstr>
      <vt:lpstr>Office Theme</vt:lpstr>
      <vt:lpstr>Equation</vt:lpstr>
      <vt:lpstr>RIM: RF-based Inertial Measurement</vt:lpstr>
      <vt:lpstr>Motion Estimation</vt:lpstr>
      <vt:lpstr>Inertial Measurement Unit</vt:lpstr>
      <vt:lpstr>Existing Wireless Localization &amp; Tracking</vt:lpstr>
      <vt:lpstr>RIM: RF-based Inertial Measurement</vt:lpstr>
      <vt:lpstr>Spatial-Temporal Virtual Antenna Retracing (STAR)</vt:lpstr>
      <vt:lpstr>STAR in 2D space</vt:lpstr>
      <vt:lpstr>STAR in 2D space</vt:lpstr>
      <vt:lpstr>Super-Resoalution Virtual Antenna Alignment</vt:lpstr>
      <vt:lpstr>Time Reversal Resonating Strength (TRRS)</vt:lpstr>
      <vt:lpstr>Virtual Massive Antennas</vt:lpstr>
      <vt:lpstr>TRRS Matrix - Normal retracing</vt:lpstr>
      <vt:lpstr>TRRS Matrix - Deviated retracing</vt:lpstr>
      <vt:lpstr>Tracking Alignment Delay</vt:lpstr>
      <vt:lpstr>Detecting Aligned Pairs</vt:lpstr>
      <vt:lpstr>Putting It All Together</vt:lpstr>
      <vt:lpstr>IMPLEMENTATION</vt:lpstr>
      <vt:lpstr>EVALUATION</vt:lpstr>
      <vt:lpstr>Performance - Moving Distance</vt:lpstr>
      <vt:lpstr>Performance - Heading Direction</vt:lpstr>
      <vt:lpstr>Performance - Rotating Angle</vt:lpstr>
      <vt:lpstr>Impacts of Different Factors</vt:lpstr>
      <vt:lpstr>Potential Applications - Handwriting</vt:lpstr>
      <vt:lpstr>Potential Applications – Gesture Control</vt:lpstr>
      <vt:lpstr>Potential Applications – Indoor Tracking</vt:lpstr>
      <vt:lpstr>Demo: A WiFi Ruler with RIM</vt:lpstr>
      <vt:lpstr>Discussions and Future Work</vt:lpstr>
      <vt:lpstr>My opinions</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RIM: RF-based Inertial Measurements</dc:title>
  <dc:creator>Chenshu Wu</dc:creator>
  <cp:lastModifiedBy>Administrator</cp:lastModifiedBy>
  <cp:revision>178</cp:revision>
  <dcterms:created xsi:type="dcterms:W3CDTF">2019-08-05T13:58:23Z</dcterms:created>
  <dcterms:modified xsi:type="dcterms:W3CDTF">2019-09-10T12:59:20Z</dcterms:modified>
</cp:coreProperties>
</file>